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Lst>
  <p:notesMasterIdLst>
    <p:notesMasterId r:id="rId5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1" r:id="rId46"/>
    <p:sldId id="302" r:id="rId47"/>
    <p:sldId id="303" r:id="rId48"/>
    <p:sldId id="304" r:id="rId49"/>
  </p:sldIdLst>
  <p:sldSz cx="9144000" cy="5143500" type="screen16x9"/>
  <p:notesSz cx="6858000" cy="9144000"/>
  <p:embeddedFontLst>
    <p:embeddedFont>
      <p:font typeface="Calibri" panose="020F0502020204030204" pitchFamily="34" charset="0"/>
      <p:regular r:id="rId51"/>
      <p:bold r:id="rId52"/>
      <p:italic r:id="rId53"/>
      <p:boldItalic r:id="rId54"/>
    </p:embeddedFont>
    <p:embeddedFont>
      <p:font typeface="Georgia" panose="02040502050405020303" pitchFamily="18" charset="0"/>
      <p:regular r:id="rId55"/>
      <p:bold r:id="rId56"/>
      <p:italic r:id="rId57"/>
      <p:boldItalic r:id="rId58"/>
    </p:embeddedFont>
    <p:embeddedFont>
      <p:font typeface="Helvetica Neue" panose="020B0604020202020204" charset="0"/>
      <p:regular r:id="rId59"/>
      <p:bold r:id="rId60"/>
      <p:italic r:id="rId61"/>
      <p:boldItalic r:id="rId62"/>
    </p:embeddedFont>
    <p:embeddedFont>
      <p:font typeface="Helvetica Neue Light" panose="020B0604020202020204" charset="0"/>
      <p:regular r:id="rId63"/>
      <p:bold r:id="rId64"/>
      <p:italic r:id="rId65"/>
      <p:boldItalic r:id="rId66"/>
    </p:embeddedFont>
    <p:embeddedFont>
      <p:font typeface="Lato" panose="020B0604020202020204" charset="0"/>
      <p:regular r:id="rId67"/>
      <p:bold r:id="rId68"/>
      <p:italic r:id="rId69"/>
      <p:boldItalic r:id="rId70"/>
    </p:embeddedFont>
    <p:embeddedFont>
      <p:font typeface="Lato Light" panose="020F0302020204030203" charset="0"/>
      <p:regular r:id="rId71"/>
      <p:bold r:id="rId72"/>
      <p:italic r:id="rId73"/>
      <p:boldItalic r:id="rId74"/>
    </p:embeddedFont>
    <p:embeddedFont>
      <p:font typeface="Open Sans" panose="020B0604020202020204" charset="0"/>
      <p:regular r:id="rId75"/>
      <p:bold r:id="rId76"/>
      <p:italic r:id="rId77"/>
      <p:boldItalic r:id="rId78"/>
    </p:embeddedFont>
    <p:embeddedFont>
      <p:font typeface="Open Sans Light" panose="020B0604020202020204" charset="0"/>
      <p:regular r:id="rId79"/>
      <p:bold r:id="rId80"/>
      <p:italic r:id="rId81"/>
      <p:boldItalic r:id="rId82"/>
    </p:embeddedFont>
    <p:embeddedFont>
      <p:font typeface="Oswald" panose="020B0604020202020204" charset="0"/>
      <p:regular r:id="rId83"/>
      <p:bold r:id="rId84"/>
    </p:embeddedFont>
    <p:embeddedFont>
      <p:font typeface="Playfair Display" panose="020B0604020202020204" charset="0"/>
      <p:regular r:id="rId85"/>
      <p:bold r:id="rId86"/>
      <p:italic r:id="rId87"/>
      <p:boldItalic r:id="rId88"/>
    </p:embeddedFont>
    <p:embeddedFont>
      <p:font typeface="Poppins" panose="020B0604020202020204" charset="0"/>
      <p:regular r:id="rId89"/>
      <p:bold r:id="rId90"/>
      <p:italic r:id="rId91"/>
      <p:boldItalic r:id="rId92"/>
    </p:embeddedFont>
    <p:embeddedFont>
      <p:font typeface="Poppins SemiBold" panose="020B0604020202020204" charset="0"/>
      <p:regular r:id="rId93"/>
      <p:bold r:id="rId94"/>
      <p:italic r:id="rId95"/>
      <p:boldItalic r:id="rId96"/>
    </p:embeddedFont>
    <p:embeddedFont>
      <p:font typeface="Quattrocento Sans" panose="020B0604020202020204" charset="0"/>
      <p:regular r:id="rId97"/>
      <p:bold r:id="rId98"/>
      <p:italic r:id="rId99"/>
      <p:boldItalic r:id="rId100"/>
    </p:embeddedFont>
    <p:embeddedFont>
      <p:font typeface="Raleway" panose="020B0604020202020204" charset="0"/>
      <p:regular r:id="rId101"/>
      <p:bold r:id="rId102"/>
      <p:italic r:id="rId103"/>
      <p:boldItalic r:id="rId104"/>
    </p:embeddedFont>
    <p:embeddedFont>
      <p:font typeface="Raleway SemiBold" panose="020B0604020202020204" charset="0"/>
      <p:regular r:id="rId105"/>
      <p:bold r:id="rId106"/>
      <p:italic r:id="rId107"/>
      <p:boldItalic r:id="rId108"/>
    </p:embeddedFont>
    <p:embeddedFont>
      <p:font typeface="Roboto" panose="020B0604020202020204" charset="0"/>
      <p:regular r:id="rId109"/>
      <p:bold r:id="rId110"/>
      <p:italic r:id="rId111"/>
      <p:boldItalic r:id="rId112"/>
    </p:embeddedFont>
    <p:embeddedFont>
      <p:font typeface="Rockwell" panose="02060603020205020403" pitchFamily="18" charset="0"/>
      <p:regular r:id="rId113"/>
      <p:bold r:id="rId114"/>
      <p:italic r:id="rId115"/>
      <p:boldItalic r:id="rId116"/>
    </p:embeddedFont>
    <p:embeddedFont>
      <p:font typeface="Tahoma" panose="020B0604030504040204" pitchFamily="34" charset="0"/>
      <p:regular r:id="rId117"/>
      <p:bold r:id="rId1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780" y="6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67.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3.fntdata"/><Relationship Id="rId68" Type="http://schemas.openxmlformats.org/officeDocument/2006/relationships/font" Target="fonts/font18.fntdata"/><Relationship Id="rId84" Type="http://schemas.openxmlformats.org/officeDocument/2006/relationships/font" Target="fonts/font34.fntdata"/><Relationship Id="rId89" Type="http://schemas.openxmlformats.org/officeDocument/2006/relationships/font" Target="fonts/font39.fntdata"/><Relationship Id="rId112" Type="http://schemas.openxmlformats.org/officeDocument/2006/relationships/font" Target="fonts/font62.fntdata"/><Relationship Id="rId16" Type="http://schemas.openxmlformats.org/officeDocument/2006/relationships/slide" Target="slides/slide15.xml"/><Relationship Id="rId107" Type="http://schemas.openxmlformats.org/officeDocument/2006/relationships/font" Target="fonts/font57.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font" Target="fonts/font3.fntdata"/><Relationship Id="rId58" Type="http://schemas.openxmlformats.org/officeDocument/2006/relationships/font" Target="fonts/font8.fntdata"/><Relationship Id="rId74" Type="http://schemas.openxmlformats.org/officeDocument/2006/relationships/font" Target="fonts/font24.fntdata"/><Relationship Id="rId79" Type="http://schemas.openxmlformats.org/officeDocument/2006/relationships/font" Target="fonts/font29.fntdata"/><Relationship Id="rId102" Type="http://schemas.openxmlformats.org/officeDocument/2006/relationships/font" Target="fonts/font52.fntdata"/><Relationship Id="rId5" Type="http://schemas.openxmlformats.org/officeDocument/2006/relationships/slide" Target="slides/slide4.xml"/><Relationship Id="rId90" Type="http://schemas.openxmlformats.org/officeDocument/2006/relationships/font" Target="fonts/font40.fntdata"/><Relationship Id="rId95" Type="http://schemas.openxmlformats.org/officeDocument/2006/relationships/font" Target="fonts/font45.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font" Target="fonts/font14.fntdata"/><Relationship Id="rId69" Type="http://schemas.openxmlformats.org/officeDocument/2006/relationships/font" Target="fonts/font19.fntdata"/><Relationship Id="rId113" Type="http://schemas.openxmlformats.org/officeDocument/2006/relationships/font" Target="fonts/font63.fntdata"/><Relationship Id="rId118" Type="http://schemas.openxmlformats.org/officeDocument/2006/relationships/font" Target="fonts/font68.fntdata"/><Relationship Id="rId80" Type="http://schemas.openxmlformats.org/officeDocument/2006/relationships/font" Target="fonts/font30.fntdata"/><Relationship Id="rId85" Type="http://schemas.openxmlformats.org/officeDocument/2006/relationships/font" Target="fonts/font35.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font" Target="fonts/font9.fntdata"/><Relationship Id="rId103" Type="http://schemas.openxmlformats.org/officeDocument/2006/relationships/font" Target="fonts/font53.fntdata"/><Relationship Id="rId108" Type="http://schemas.openxmlformats.org/officeDocument/2006/relationships/font" Target="fonts/font58.fntdata"/><Relationship Id="rId54" Type="http://schemas.openxmlformats.org/officeDocument/2006/relationships/font" Target="fonts/font4.fntdata"/><Relationship Id="rId70" Type="http://schemas.openxmlformats.org/officeDocument/2006/relationships/font" Target="fonts/font20.fntdata"/><Relationship Id="rId75" Type="http://schemas.openxmlformats.org/officeDocument/2006/relationships/font" Target="fonts/font25.fntdata"/><Relationship Id="rId91" Type="http://schemas.openxmlformats.org/officeDocument/2006/relationships/font" Target="fonts/font41.fntdata"/><Relationship Id="rId96" Type="http://schemas.openxmlformats.org/officeDocument/2006/relationships/font" Target="fonts/font46.fntdata"/><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font" Target="fonts/font64.fntdata"/><Relationship Id="rId119" Type="http://schemas.openxmlformats.org/officeDocument/2006/relationships/presProps" Target="presProps.xml"/><Relationship Id="rId44" Type="http://schemas.openxmlformats.org/officeDocument/2006/relationships/slide" Target="slides/slide43.xml"/><Relationship Id="rId60" Type="http://schemas.openxmlformats.org/officeDocument/2006/relationships/font" Target="fonts/font10.fntdata"/><Relationship Id="rId65" Type="http://schemas.openxmlformats.org/officeDocument/2006/relationships/font" Target="fonts/font15.fntdata"/><Relationship Id="rId81" Type="http://schemas.openxmlformats.org/officeDocument/2006/relationships/font" Target="fonts/font31.fntdata"/><Relationship Id="rId86" Type="http://schemas.openxmlformats.org/officeDocument/2006/relationships/font" Target="fonts/font36.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59.fntdata"/><Relationship Id="rId34" Type="http://schemas.openxmlformats.org/officeDocument/2006/relationships/slide" Target="slides/slide33.xml"/><Relationship Id="rId50" Type="http://schemas.openxmlformats.org/officeDocument/2006/relationships/notesMaster" Target="notesMasters/notesMaster1.xml"/><Relationship Id="rId55" Type="http://schemas.openxmlformats.org/officeDocument/2006/relationships/font" Target="fonts/font5.fntdata"/><Relationship Id="rId76" Type="http://schemas.openxmlformats.org/officeDocument/2006/relationships/font" Target="fonts/font26.fntdata"/><Relationship Id="rId97" Type="http://schemas.openxmlformats.org/officeDocument/2006/relationships/font" Target="fonts/font47.fntdata"/><Relationship Id="rId104" Type="http://schemas.openxmlformats.org/officeDocument/2006/relationships/font" Target="fonts/font54.fntdata"/><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font" Target="fonts/font21.fntdata"/><Relationship Id="rId92" Type="http://schemas.openxmlformats.org/officeDocument/2006/relationships/font" Target="fonts/font4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6.fntdata"/><Relationship Id="rId87" Type="http://schemas.openxmlformats.org/officeDocument/2006/relationships/font" Target="fonts/font37.fntdata"/><Relationship Id="rId110" Type="http://schemas.openxmlformats.org/officeDocument/2006/relationships/font" Target="fonts/font60.fntdata"/><Relationship Id="rId115" Type="http://schemas.openxmlformats.org/officeDocument/2006/relationships/font" Target="fonts/font65.fntdata"/><Relationship Id="rId61" Type="http://schemas.openxmlformats.org/officeDocument/2006/relationships/font" Target="fonts/font11.fntdata"/><Relationship Id="rId82" Type="http://schemas.openxmlformats.org/officeDocument/2006/relationships/font" Target="fonts/font32.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font" Target="fonts/font6.fntdata"/><Relationship Id="rId77" Type="http://schemas.openxmlformats.org/officeDocument/2006/relationships/font" Target="fonts/font27.fntdata"/><Relationship Id="rId100" Type="http://schemas.openxmlformats.org/officeDocument/2006/relationships/font" Target="fonts/font50.fntdata"/><Relationship Id="rId105" Type="http://schemas.openxmlformats.org/officeDocument/2006/relationships/font" Target="fonts/font55.fntdata"/><Relationship Id="rId8" Type="http://schemas.openxmlformats.org/officeDocument/2006/relationships/slide" Target="slides/slide7.xml"/><Relationship Id="rId51" Type="http://schemas.openxmlformats.org/officeDocument/2006/relationships/font" Target="fonts/font1.fntdata"/><Relationship Id="rId72" Type="http://schemas.openxmlformats.org/officeDocument/2006/relationships/font" Target="fonts/font22.fntdata"/><Relationship Id="rId93" Type="http://schemas.openxmlformats.org/officeDocument/2006/relationships/font" Target="fonts/font43.fntdata"/><Relationship Id="rId98" Type="http://schemas.openxmlformats.org/officeDocument/2006/relationships/font" Target="fonts/font48.fntdata"/><Relationship Id="rId121"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font" Target="fonts/font17.fntdata"/><Relationship Id="rId116" Type="http://schemas.openxmlformats.org/officeDocument/2006/relationships/font" Target="fonts/font66.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font" Target="fonts/font12.fntdata"/><Relationship Id="rId83" Type="http://schemas.openxmlformats.org/officeDocument/2006/relationships/font" Target="fonts/font33.fntdata"/><Relationship Id="rId88" Type="http://schemas.openxmlformats.org/officeDocument/2006/relationships/font" Target="fonts/font38.fntdata"/><Relationship Id="rId111" Type="http://schemas.openxmlformats.org/officeDocument/2006/relationships/font" Target="fonts/font61.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font" Target="fonts/font7.fntdata"/><Relationship Id="rId106" Type="http://schemas.openxmlformats.org/officeDocument/2006/relationships/font" Target="fonts/font56.fntdata"/><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font" Target="fonts/font2.fntdata"/><Relationship Id="rId73" Type="http://schemas.openxmlformats.org/officeDocument/2006/relationships/font" Target="fonts/font23.fntdata"/><Relationship Id="rId78" Type="http://schemas.openxmlformats.org/officeDocument/2006/relationships/font" Target="fonts/font28.fntdata"/><Relationship Id="rId94" Type="http://schemas.openxmlformats.org/officeDocument/2006/relationships/font" Target="fonts/font44.fntdata"/><Relationship Id="rId99" Type="http://schemas.openxmlformats.org/officeDocument/2006/relationships/font" Target="fonts/font49.fntdata"/><Relationship Id="rId101" Type="http://schemas.openxmlformats.org/officeDocument/2006/relationships/font" Target="fonts/font51.fntdata"/><Relationship Id="rId1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en.wikipedia.org/wiki/Statute_of_Ann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1215511d3c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1215511d3c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1215511d3c3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g1215511d3c3_0_68: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1" name="Google Shape;311;g1215511d3c3_0_68: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10202feae80_0_5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10202feae80_0_5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10202feae80_0_6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8" name="Google Shape;348;g10202feae80_0_6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1215511d3c3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1215511d3c3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10202feae80_0_6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10202feae80_0_6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10202feae80_0_6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10202feae80_0_6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10202feae80_0_6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10202feae80_0_6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0202feae80_0_6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g10202feae80_0_666: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5" name="Google Shape;385;g10202feae80_0_666: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10202feae80_0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10202feae80_0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t>The statuted marked the first time that copyright was attributed primarily to the author, rather than the publisher. But </a:t>
            </a:r>
            <a:r>
              <a:rPr lang="it">
                <a:solidFill>
                  <a:schemeClr val="dk1"/>
                </a:solidFill>
              </a:rPr>
              <a:t>it was supported by the printers' guild (the Stationes’ Company) because they were unable to regain the printing privileges they had with the licencing press act in 1662. “</a:t>
            </a:r>
            <a:r>
              <a:rPr lang="it" sz="1050">
                <a:solidFill>
                  <a:srgbClr val="202122"/>
                </a:solidFill>
                <a:highlight>
                  <a:srgbClr val="FFFFFF"/>
                </a:highlight>
              </a:rPr>
              <a:t>Over the next 10 years the Stationers repeatedly advocated bills to re-authorize the old licensing system, but Parliament declined to enact them. Faced with this failure, the Stationers decided to emphasise the benefits of licensing to authors rather than publishers, and the Stationers succeeded in getting Parliament to consider a new bill.” </a:t>
            </a:r>
            <a:r>
              <a:rPr lang="it" sz="1050" u="sng">
                <a:solidFill>
                  <a:schemeClr val="hlink"/>
                </a:solidFill>
                <a:highlight>
                  <a:srgbClr val="FFFFFF"/>
                </a:highlight>
                <a:hlinkClick r:id="rId3"/>
              </a:rPr>
              <a:t>https://en.wikipedia.org/wiki/Statute_of_Anne</a:t>
            </a:r>
            <a:r>
              <a:rPr lang="it" sz="1050">
                <a:solidFill>
                  <a:srgbClr val="202122"/>
                </a:solidFill>
                <a:highlight>
                  <a:srgbClr val="FFFFFF"/>
                </a:highlight>
              </a:rPr>
              <a:t>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10202feae80_0_6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10202feae80_0_6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050">
                <a:solidFill>
                  <a:srgbClr val="313131"/>
                </a:solidFill>
                <a:highlight>
                  <a:srgbClr val="F9F9F9"/>
                </a:highlight>
                <a:latin typeface="Roboto"/>
                <a:ea typeface="Roboto"/>
                <a:cs typeface="Roboto"/>
                <a:sym typeface="Roboto"/>
              </a:rPr>
              <a:t>“Memoirs sent by correspondence are distributed according to the subject matter to those members who are most versed in these matters. The report of their identity is not known to the author.” Note here that “members” are not necessarily “external” referees; they are members of the society itself. </a:t>
            </a:r>
            <a:endParaRPr sz="1050">
              <a:solidFill>
                <a:srgbClr val="313131"/>
              </a:solidFill>
              <a:highlight>
                <a:srgbClr val="F9F9F9"/>
              </a:highlight>
              <a:latin typeface="Roboto"/>
              <a:ea typeface="Roboto"/>
              <a:cs typeface="Roboto"/>
              <a:sym typeface="Roboto"/>
            </a:endParaRPr>
          </a:p>
          <a:p>
            <a:pPr marL="0" lvl="0" indent="0" algn="l" rtl="0">
              <a:spcBef>
                <a:spcPts val="0"/>
              </a:spcBef>
              <a:spcAft>
                <a:spcPts val="0"/>
              </a:spcAft>
              <a:buNone/>
            </a:pPr>
            <a:endParaRPr sz="1050">
              <a:solidFill>
                <a:srgbClr val="313131"/>
              </a:solidFill>
              <a:highlight>
                <a:srgbClr val="F9F9F9"/>
              </a:highlight>
              <a:latin typeface="Roboto"/>
              <a:ea typeface="Roboto"/>
              <a:cs typeface="Roboto"/>
              <a:sym typeface="Roboto"/>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10202feae80_0_14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10202feae80_0_14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10202feae80_0_6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 name="Google Shape;408;g10202feae80_0_6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10202feae80_0_10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4" name="Google Shape;414;g10202feae80_0_10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t>Do we want this?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10202feae80_0_13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10202feae80_0_13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10202feae80_0_13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0" name="Google Shape;430;g10202feae80_0_13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10202feae80_0_13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10202feae80_0_13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10202feae80_0_13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10202feae80_0_13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10202feae80_0_14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1" name="Google Shape;451;g10202feae80_0_14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1215511d3c3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1215511d3c3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10202feae80_0_7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10202feae80_0_7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1215511d3c3_0_1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1215511d3c3_0_1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0202feae80_0_5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0202feae80_0_5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10202feae80_0_7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9" name="Google Shape;479;g10202feae80_0_7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t>Another way to show the many components that are included in Open Science</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g10202feae80_0_10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7" name="Google Shape;487;g10202feae80_0_10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10202feae80_0_1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2" name="Google Shape;492;g10202feae80_0_1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10202feae80_0_1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10202feae80_0_1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10202feae80_0_1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7" name="Google Shape;507;g10202feae80_0_1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1215511d3c3_0_490: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2" name="Google Shape;512;g1215511d3c3_0_490: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13" name="Google Shape;513;g1215511d3c3_0_490: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it"/>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1215511d3c3_0_1143: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g1215511d3c3_0_1143: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21" name="Google Shape;521;g1215511d3c3_0_1143: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it"/>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1215511d3c3_0_94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526" name="Google Shape;526;g1215511d3c3_0_9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g1215511d3c3_0_536: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5" name="Google Shape;545;g1215511d3c3_0_536: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46" name="Google Shape;546;g1215511d3c3_0_536: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it"/>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1215511d3c3_0_544: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g1215511d3c3_0_544: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55" name="Google Shape;555;g1215511d3c3_0_544: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it"/>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10202feae80_0_7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10202feae80_0_7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g1215511d3c3_0_553: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4" name="Google Shape;564;g1215511d3c3_0_553: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65" name="Google Shape;565;g1215511d3c3_0_553: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it"/>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g1215511d3c3_0_565: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7" name="Google Shape;577;g1215511d3c3_0_565: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78" name="Google Shape;578;g1215511d3c3_0_565: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it"/>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1215511d3c3_0_573: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g1215511d3c3_0_573: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87" name="Google Shape;587;g1215511d3c3_0_573: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it"/>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g1215511d3c3_0_582: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8" name="Google Shape;598;g1215511d3c3_0_582: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99" name="Google Shape;599;g1215511d3c3_0_582: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it"/>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g1215511d3c3_0_590: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g1215511d3c3_0_590: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610" name="Google Shape;610;g1215511d3c3_0_590: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it"/>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1215511d3c3_0_602: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g1215511d3c3_0_602: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624" name="Google Shape;624;g1215511d3c3_0_602: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it"/>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1215511d3c3_0_609: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g1215511d3c3_0_609: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632" name="Google Shape;632;g1215511d3c3_0_609: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it"/>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g1215511d3c3_0_1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0" name="Google Shape;640;g1215511d3c3_0_1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1215511d3c3_0_622:notes"/>
          <p:cNvSpPr>
            <a:spLocks noGrp="1" noRot="1" noChangeAspect="1"/>
          </p:cNvSpPr>
          <p:nvPr>
            <p:ph type="sldImg" idx="2"/>
          </p:nvPr>
        </p:nvSpPr>
        <p:spPr>
          <a:xfrm>
            <a:off x="92075" y="746125"/>
            <a:ext cx="662463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6" name="Google Shape;646;g1215511d3c3_0_622:notes"/>
          <p:cNvSpPr txBox="1">
            <a:spLocks noGrp="1"/>
          </p:cNvSpPr>
          <p:nvPr>
            <p:ph type="body" idx="1"/>
          </p:nvPr>
        </p:nvSpPr>
        <p:spPr>
          <a:xfrm>
            <a:off x="681039" y="4721225"/>
            <a:ext cx="5446800" cy="4473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647" name="Google Shape;647;g1215511d3c3_0_622:notes"/>
          <p:cNvSpPr txBox="1">
            <a:spLocks noGrp="1"/>
          </p:cNvSpPr>
          <p:nvPr>
            <p:ph type="sldNum" idx="12"/>
          </p:nvPr>
        </p:nvSpPr>
        <p:spPr>
          <a:xfrm>
            <a:off x="3856038" y="9442450"/>
            <a:ext cx="29511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it"/>
              <a:t>48</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1215511d3c3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1215511d3c3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1215511d3c3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0" name="Google Shape;260;g1215511d3c3_0_16:notes"/>
          <p:cNvSpPr>
            <a:spLocks noGrp="1" noRot="1" noChangeAspect="1"/>
          </p:cNvSpPr>
          <p:nvPr>
            <p:ph type="sldImg" idx="2"/>
          </p:nvPr>
        </p:nvSpPr>
        <p:spPr>
          <a:xfrm>
            <a:off x="379413" y="685800"/>
            <a:ext cx="6097587"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10202feae80_0_6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10202feae80_0_6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10202feae80_0_6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10202feae80_0_6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t>metti tu le immagini?</a:t>
            </a:r>
            <a:endParaRPr/>
          </a:p>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0202feae80_0_6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10202feae80_0_6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2"/>
        </a:solidFill>
        <a:effectLst/>
      </p:bgPr>
    </p:bg>
    <p:spTree>
      <p:nvGrpSpPr>
        <p:cNvPr id="1" name="Shape 57"/>
        <p:cNvGrpSpPr/>
        <p:nvPr/>
      </p:nvGrpSpPr>
      <p:grpSpPr>
        <a:xfrm>
          <a:off x="0" y="0"/>
          <a:ext cx="0" cy="0"/>
          <a:chOff x="0" y="0"/>
          <a:chExt cx="0" cy="0"/>
        </a:xfrm>
      </p:grpSpPr>
      <p:sp>
        <p:nvSpPr>
          <p:cNvPr id="58" name="Google Shape;58;p15"/>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9" name="Google Shape;59;p15"/>
          <p:cNvGrpSpPr/>
          <p:nvPr/>
        </p:nvGrpSpPr>
        <p:grpSpPr>
          <a:xfrm>
            <a:off x="830392" y="1191256"/>
            <a:ext cx="745763" cy="45826"/>
            <a:chOff x="4580561" y="2589004"/>
            <a:chExt cx="1064464" cy="25200"/>
          </a:xfrm>
        </p:grpSpPr>
        <p:sp>
          <p:nvSpPr>
            <p:cNvPr id="60" name="Google Shape;60;p1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1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 name="Google Shape;62;p15"/>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rmAutofit/>
          </a:bodyPr>
          <a:lstStyle>
            <a:lvl1pPr lvl="0" rtl="0">
              <a:spcBef>
                <a:spcPts val="0"/>
              </a:spcBef>
              <a:spcAft>
                <a:spcPts val="0"/>
              </a:spcAft>
              <a:buSzPts val="4200"/>
              <a:buNone/>
              <a:defRPr sz="4200"/>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a:p>
        </p:txBody>
      </p:sp>
      <p:sp>
        <p:nvSpPr>
          <p:cNvPr id="63" name="Google Shape;63;p15"/>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64" name="Google Shape;64;p1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121"/>
        <p:cNvGrpSpPr/>
        <p:nvPr/>
      </p:nvGrpSpPr>
      <p:grpSpPr>
        <a:xfrm>
          <a:off x="0" y="0"/>
          <a:ext cx="0" cy="0"/>
          <a:chOff x="0" y="0"/>
          <a:chExt cx="0" cy="0"/>
        </a:xfrm>
      </p:grpSpPr>
      <p:grpSp>
        <p:nvGrpSpPr>
          <p:cNvPr id="122" name="Google Shape;122;p24"/>
          <p:cNvGrpSpPr/>
          <p:nvPr/>
        </p:nvGrpSpPr>
        <p:grpSpPr>
          <a:xfrm>
            <a:off x="830392" y="4169130"/>
            <a:ext cx="745763" cy="45826"/>
            <a:chOff x="4580561" y="2589004"/>
            <a:chExt cx="1064464" cy="25200"/>
          </a:xfrm>
        </p:grpSpPr>
        <p:sp>
          <p:nvSpPr>
            <p:cNvPr id="123" name="Google Shape;123;p24"/>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4"/>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125;p24"/>
          <p:cNvSpPr txBox="1">
            <a:spLocks noGrp="1"/>
          </p:cNvSpPr>
          <p:nvPr>
            <p:ph type="title" hasCustomPrompt="1"/>
          </p:nvPr>
        </p:nvSpPr>
        <p:spPr>
          <a:xfrm>
            <a:off x="729450" y="733950"/>
            <a:ext cx="7688400" cy="12447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1"/>
              </a:buClr>
              <a:buSzPts val="8000"/>
              <a:buNone/>
              <a:defRPr sz="8000">
                <a:solidFill>
                  <a:schemeClr val="lt1"/>
                </a:solidFill>
              </a:defRPr>
            </a:lvl1pPr>
            <a:lvl2pPr lvl="1" rtl="0">
              <a:spcBef>
                <a:spcPts val="0"/>
              </a:spcBef>
              <a:spcAft>
                <a:spcPts val="0"/>
              </a:spcAft>
              <a:buClr>
                <a:schemeClr val="lt1"/>
              </a:buClr>
              <a:buSzPts val="8000"/>
              <a:buNone/>
              <a:defRPr sz="8000">
                <a:solidFill>
                  <a:schemeClr val="lt1"/>
                </a:solidFill>
              </a:defRPr>
            </a:lvl2pPr>
            <a:lvl3pPr lvl="2" rtl="0">
              <a:spcBef>
                <a:spcPts val="0"/>
              </a:spcBef>
              <a:spcAft>
                <a:spcPts val="0"/>
              </a:spcAft>
              <a:buClr>
                <a:schemeClr val="lt1"/>
              </a:buClr>
              <a:buSzPts val="8000"/>
              <a:buNone/>
              <a:defRPr sz="8000">
                <a:solidFill>
                  <a:schemeClr val="lt1"/>
                </a:solidFill>
              </a:defRPr>
            </a:lvl3pPr>
            <a:lvl4pPr lvl="3" rtl="0">
              <a:spcBef>
                <a:spcPts val="0"/>
              </a:spcBef>
              <a:spcAft>
                <a:spcPts val="0"/>
              </a:spcAft>
              <a:buClr>
                <a:schemeClr val="lt1"/>
              </a:buClr>
              <a:buSzPts val="8000"/>
              <a:buNone/>
              <a:defRPr sz="8000">
                <a:solidFill>
                  <a:schemeClr val="lt1"/>
                </a:solidFill>
              </a:defRPr>
            </a:lvl4pPr>
            <a:lvl5pPr lvl="4" rtl="0">
              <a:spcBef>
                <a:spcPts val="0"/>
              </a:spcBef>
              <a:spcAft>
                <a:spcPts val="0"/>
              </a:spcAft>
              <a:buClr>
                <a:schemeClr val="lt1"/>
              </a:buClr>
              <a:buSzPts val="8000"/>
              <a:buNone/>
              <a:defRPr sz="8000">
                <a:solidFill>
                  <a:schemeClr val="lt1"/>
                </a:solidFill>
              </a:defRPr>
            </a:lvl5pPr>
            <a:lvl6pPr lvl="5" rtl="0">
              <a:spcBef>
                <a:spcPts val="0"/>
              </a:spcBef>
              <a:spcAft>
                <a:spcPts val="0"/>
              </a:spcAft>
              <a:buClr>
                <a:schemeClr val="lt1"/>
              </a:buClr>
              <a:buSzPts val="8000"/>
              <a:buNone/>
              <a:defRPr sz="8000">
                <a:solidFill>
                  <a:schemeClr val="lt1"/>
                </a:solidFill>
              </a:defRPr>
            </a:lvl6pPr>
            <a:lvl7pPr lvl="6" rtl="0">
              <a:spcBef>
                <a:spcPts val="0"/>
              </a:spcBef>
              <a:spcAft>
                <a:spcPts val="0"/>
              </a:spcAft>
              <a:buClr>
                <a:schemeClr val="lt1"/>
              </a:buClr>
              <a:buSzPts val="8000"/>
              <a:buNone/>
              <a:defRPr sz="8000">
                <a:solidFill>
                  <a:schemeClr val="lt1"/>
                </a:solidFill>
              </a:defRPr>
            </a:lvl7pPr>
            <a:lvl8pPr lvl="7" rtl="0">
              <a:spcBef>
                <a:spcPts val="0"/>
              </a:spcBef>
              <a:spcAft>
                <a:spcPts val="0"/>
              </a:spcAft>
              <a:buClr>
                <a:schemeClr val="lt1"/>
              </a:buClr>
              <a:buSzPts val="8000"/>
              <a:buNone/>
              <a:defRPr sz="8000">
                <a:solidFill>
                  <a:schemeClr val="lt1"/>
                </a:solidFill>
              </a:defRPr>
            </a:lvl8pPr>
            <a:lvl9pPr lvl="8" rtl="0">
              <a:spcBef>
                <a:spcPts val="0"/>
              </a:spcBef>
              <a:spcAft>
                <a:spcPts val="0"/>
              </a:spcAft>
              <a:buClr>
                <a:schemeClr val="lt1"/>
              </a:buClr>
              <a:buSzPts val="8000"/>
              <a:buNone/>
              <a:defRPr sz="8000">
                <a:solidFill>
                  <a:schemeClr val="lt1"/>
                </a:solidFill>
              </a:defRPr>
            </a:lvl9pPr>
          </a:lstStyle>
          <a:p>
            <a:r>
              <a:t>xx%</a:t>
            </a:r>
          </a:p>
        </p:txBody>
      </p:sp>
      <p:sp>
        <p:nvSpPr>
          <p:cNvPr id="126" name="Google Shape;126;p24"/>
          <p:cNvSpPr txBox="1">
            <a:spLocks noGrp="1"/>
          </p:cNvSpPr>
          <p:nvPr>
            <p:ph type="body" idx="1"/>
          </p:nvPr>
        </p:nvSpPr>
        <p:spPr>
          <a:xfrm>
            <a:off x="729450" y="2272888"/>
            <a:ext cx="7688400" cy="15804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Clr>
                <a:schemeClr val="lt1"/>
              </a:buClr>
              <a:buSzPts val="1300"/>
              <a:buChar char="●"/>
              <a:defRPr>
                <a:solidFill>
                  <a:schemeClr val="lt1"/>
                </a:solidFill>
              </a:defRPr>
            </a:lvl1pPr>
            <a:lvl2pPr marL="914400" lvl="1" indent="-298450" rtl="0">
              <a:spcBef>
                <a:spcPts val="0"/>
              </a:spcBef>
              <a:spcAft>
                <a:spcPts val="0"/>
              </a:spcAft>
              <a:buClr>
                <a:schemeClr val="lt1"/>
              </a:buClr>
              <a:buSzPts val="1100"/>
              <a:buChar char="○"/>
              <a:defRPr>
                <a:solidFill>
                  <a:schemeClr val="lt1"/>
                </a:solidFill>
              </a:defRPr>
            </a:lvl2pPr>
            <a:lvl3pPr marL="1371600" lvl="2" indent="-298450" rtl="0">
              <a:spcBef>
                <a:spcPts val="0"/>
              </a:spcBef>
              <a:spcAft>
                <a:spcPts val="0"/>
              </a:spcAft>
              <a:buClr>
                <a:schemeClr val="lt1"/>
              </a:buClr>
              <a:buSzPts val="1100"/>
              <a:buChar char="■"/>
              <a:defRPr>
                <a:solidFill>
                  <a:schemeClr val="lt1"/>
                </a:solidFill>
              </a:defRPr>
            </a:lvl3pPr>
            <a:lvl4pPr marL="1828800" lvl="3" indent="-298450" rtl="0">
              <a:spcBef>
                <a:spcPts val="0"/>
              </a:spcBef>
              <a:spcAft>
                <a:spcPts val="0"/>
              </a:spcAft>
              <a:buClr>
                <a:schemeClr val="lt1"/>
              </a:buClr>
              <a:buSzPts val="1100"/>
              <a:buChar char="●"/>
              <a:defRPr>
                <a:solidFill>
                  <a:schemeClr val="lt1"/>
                </a:solidFill>
              </a:defRPr>
            </a:lvl4pPr>
            <a:lvl5pPr marL="2286000" lvl="4" indent="-298450" rtl="0">
              <a:spcBef>
                <a:spcPts val="0"/>
              </a:spcBef>
              <a:spcAft>
                <a:spcPts val="0"/>
              </a:spcAft>
              <a:buClr>
                <a:schemeClr val="lt1"/>
              </a:buClr>
              <a:buSzPts val="1100"/>
              <a:buChar char="○"/>
              <a:defRPr>
                <a:solidFill>
                  <a:schemeClr val="lt1"/>
                </a:solidFill>
              </a:defRPr>
            </a:lvl5pPr>
            <a:lvl6pPr marL="2743200" lvl="5" indent="-298450" rtl="0">
              <a:spcBef>
                <a:spcPts val="0"/>
              </a:spcBef>
              <a:spcAft>
                <a:spcPts val="0"/>
              </a:spcAft>
              <a:buClr>
                <a:schemeClr val="lt1"/>
              </a:buClr>
              <a:buSzPts val="1100"/>
              <a:buChar char="■"/>
              <a:defRPr>
                <a:solidFill>
                  <a:schemeClr val="lt1"/>
                </a:solidFill>
              </a:defRPr>
            </a:lvl6pPr>
            <a:lvl7pPr marL="3200400" lvl="6" indent="-298450" rtl="0">
              <a:spcBef>
                <a:spcPts val="0"/>
              </a:spcBef>
              <a:spcAft>
                <a:spcPts val="0"/>
              </a:spcAft>
              <a:buClr>
                <a:schemeClr val="lt1"/>
              </a:buClr>
              <a:buSzPts val="1100"/>
              <a:buChar char="●"/>
              <a:defRPr>
                <a:solidFill>
                  <a:schemeClr val="lt1"/>
                </a:solidFill>
              </a:defRPr>
            </a:lvl7pPr>
            <a:lvl8pPr marL="3657600" lvl="7" indent="-298450" rtl="0">
              <a:spcBef>
                <a:spcPts val="0"/>
              </a:spcBef>
              <a:spcAft>
                <a:spcPts val="0"/>
              </a:spcAft>
              <a:buClr>
                <a:schemeClr val="lt1"/>
              </a:buClr>
              <a:buSzPts val="1100"/>
              <a:buChar char="○"/>
              <a:defRPr>
                <a:solidFill>
                  <a:schemeClr val="lt1"/>
                </a:solidFill>
              </a:defRPr>
            </a:lvl8pPr>
            <a:lvl9pPr marL="4114800" lvl="8" indent="-298450" rtl="0">
              <a:spcBef>
                <a:spcPts val="0"/>
              </a:spcBef>
              <a:spcAft>
                <a:spcPts val="0"/>
              </a:spcAft>
              <a:buClr>
                <a:schemeClr val="lt1"/>
              </a:buClr>
              <a:buSzPts val="1100"/>
              <a:buChar char="■"/>
              <a:defRPr>
                <a:solidFill>
                  <a:schemeClr val="lt1"/>
                </a:solidFill>
              </a:defRPr>
            </a:lvl9pPr>
          </a:lstStyle>
          <a:p>
            <a:endParaRPr/>
          </a:p>
        </p:txBody>
      </p:sp>
      <p:sp>
        <p:nvSpPr>
          <p:cNvPr id="127" name="Google Shape;127;p2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8"/>
        <p:cNvGrpSpPr/>
        <p:nvPr/>
      </p:nvGrpSpPr>
      <p:grpSpPr>
        <a:xfrm>
          <a:off x="0" y="0"/>
          <a:ext cx="0" cy="0"/>
          <a:chOff x="0" y="0"/>
          <a:chExt cx="0" cy="0"/>
        </a:xfrm>
      </p:grpSpPr>
      <p:sp>
        <p:nvSpPr>
          <p:cNvPr id="129" name="Google Shape;129;p2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6_area science park">
  <p:cSld name="6_area science park">
    <p:spTree>
      <p:nvGrpSpPr>
        <p:cNvPr id="1" name="Shape 130"/>
        <p:cNvGrpSpPr/>
        <p:nvPr/>
      </p:nvGrpSpPr>
      <p:grpSpPr>
        <a:xfrm>
          <a:off x="0" y="0"/>
          <a:ext cx="0" cy="0"/>
          <a:chOff x="0" y="0"/>
          <a:chExt cx="0" cy="0"/>
        </a:xfrm>
      </p:grpSpPr>
      <p:cxnSp>
        <p:nvCxnSpPr>
          <p:cNvPr id="131" name="Google Shape;131;p26"/>
          <p:cNvCxnSpPr>
            <a:endCxn id="132" idx="2"/>
          </p:cNvCxnSpPr>
          <p:nvPr/>
        </p:nvCxnSpPr>
        <p:spPr>
          <a:xfrm>
            <a:off x="943316" y="4843652"/>
            <a:ext cx="1972500" cy="0"/>
          </a:xfrm>
          <a:prstGeom prst="straightConnector1">
            <a:avLst/>
          </a:prstGeom>
          <a:noFill/>
          <a:ln w="9525" cap="flat" cmpd="sng">
            <a:solidFill>
              <a:srgbClr val="BFBFBF"/>
            </a:solidFill>
            <a:prstDash val="solid"/>
            <a:miter lim="800000"/>
            <a:headEnd type="none" w="sm" len="sm"/>
            <a:tailEnd type="none" w="sm" len="sm"/>
          </a:ln>
        </p:spPr>
      </p:cxnSp>
      <p:sp>
        <p:nvSpPr>
          <p:cNvPr id="132" name="Google Shape;132;p26"/>
          <p:cNvSpPr/>
          <p:nvPr/>
        </p:nvSpPr>
        <p:spPr>
          <a:xfrm>
            <a:off x="2915816" y="4813052"/>
            <a:ext cx="61200" cy="61200"/>
          </a:xfrm>
          <a:prstGeom prst="ellipse">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3" name="Google Shape;133;p26"/>
          <p:cNvPicPr preferRelativeResize="0"/>
          <p:nvPr/>
        </p:nvPicPr>
        <p:blipFill rotWithShape="1">
          <a:blip r:embed="rId2">
            <a:alphaModFix/>
          </a:blip>
          <a:srcRect r="60600" b="-7851"/>
          <a:stretch/>
        </p:blipFill>
        <p:spPr>
          <a:xfrm>
            <a:off x="2023520" y="4731990"/>
            <a:ext cx="892293" cy="104295"/>
          </a:xfrm>
          <a:prstGeom prst="rect">
            <a:avLst/>
          </a:prstGeom>
          <a:noFill/>
          <a:ln>
            <a:noFill/>
          </a:ln>
        </p:spPr>
      </p:pic>
      <p:pic>
        <p:nvPicPr>
          <p:cNvPr id="134" name="Google Shape;134;p26" descr="Immagine che contiene orologio, segnale&#10;&#10;Descrizione generata automaticamente"/>
          <p:cNvPicPr preferRelativeResize="0"/>
          <p:nvPr/>
        </p:nvPicPr>
        <p:blipFill rotWithShape="1">
          <a:blip r:embed="rId3">
            <a:alphaModFix/>
          </a:blip>
          <a:srcRect/>
          <a:stretch/>
        </p:blipFill>
        <p:spPr>
          <a:xfrm>
            <a:off x="107504" y="4624192"/>
            <a:ext cx="835897" cy="395830"/>
          </a:xfrm>
          <a:prstGeom prst="rect">
            <a:avLst/>
          </a:prstGeom>
          <a:noFill/>
          <a:ln>
            <a:noFill/>
          </a:ln>
        </p:spPr>
      </p:pic>
      <p:sp>
        <p:nvSpPr>
          <p:cNvPr id="135" name="Google Shape;135;p26"/>
          <p:cNvSpPr txBox="1">
            <a:spLocks noGrp="1"/>
          </p:cNvSpPr>
          <p:nvPr>
            <p:ph type="body" idx="1"/>
          </p:nvPr>
        </p:nvSpPr>
        <p:spPr>
          <a:xfrm>
            <a:off x="251520" y="1084145"/>
            <a:ext cx="8640900" cy="839400"/>
          </a:xfrm>
          <a:prstGeom prst="rect">
            <a:avLst/>
          </a:prstGeom>
          <a:noFill/>
          <a:ln>
            <a:noFill/>
          </a:ln>
        </p:spPr>
        <p:txBody>
          <a:bodyPr spcFirstLastPara="1" wrap="square" lIns="91425" tIns="45700" rIns="91425" bIns="45700" anchor="t" anchorCtr="0">
            <a:normAutofit/>
          </a:bodyPr>
          <a:lstStyle>
            <a:lvl1pPr marL="457200" lvl="0" indent="-228600" algn="just" rtl="0">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
        <p:nvSpPr>
          <p:cNvPr id="136" name="Google Shape;136;p26"/>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7" name="Google Shape;137;p26"/>
          <p:cNvSpPr>
            <a:spLocks noGrp="1"/>
          </p:cNvSpPr>
          <p:nvPr>
            <p:ph type="pic" idx="2"/>
          </p:nvPr>
        </p:nvSpPr>
        <p:spPr>
          <a:xfrm>
            <a:off x="6300192" y="2143186"/>
            <a:ext cx="2589000" cy="2217900"/>
          </a:xfrm>
          <a:prstGeom prst="rect">
            <a:avLst/>
          </a:prstGeom>
          <a:solidFill>
            <a:srgbClr val="D8D8D8"/>
          </a:solidFill>
          <a:ln>
            <a:noFill/>
          </a:ln>
        </p:spPr>
      </p:sp>
      <p:sp>
        <p:nvSpPr>
          <p:cNvPr id="138" name="Google Shape;138;p26"/>
          <p:cNvSpPr>
            <a:spLocks noGrp="1"/>
          </p:cNvSpPr>
          <p:nvPr>
            <p:ph type="pic" idx="3"/>
          </p:nvPr>
        </p:nvSpPr>
        <p:spPr>
          <a:xfrm>
            <a:off x="3270335" y="2143186"/>
            <a:ext cx="2589000" cy="2217900"/>
          </a:xfrm>
          <a:prstGeom prst="rect">
            <a:avLst/>
          </a:prstGeom>
          <a:solidFill>
            <a:srgbClr val="D8D8D8"/>
          </a:solidFill>
          <a:ln>
            <a:noFill/>
          </a:ln>
        </p:spPr>
      </p:sp>
      <p:sp>
        <p:nvSpPr>
          <p:cNvPr id="139" name="Google Shape;139;p26"/>
          <p:cNvSpPr>
            <a:spLocks noGrp="1"/>
          </p:cNvSpPr>
          <p:nvPr>
            <p:ph type="pic" idx="4"/>
          </p:nvPr>
        </p:nvSpPr>
        <p:spPr>
          <a:xfrm>
            <a:off x="240478" y="2143186"/>
            <a:ext cx="2589000" cy="2217900"/>
          </a:xfrm>
          <a:prstGeom prst="rect">
            <a:avLst/>
          </a:prstGeom>
          <a:solidFill>
            <a:srgbClr val="D8D8D8"/>
          </a:solidFill>
          <a:ln>
            <a:noFill/>
          </a:ln>
        </p:spPr>
      </p:sp>
      <p:pic>
        <p:nvPicPr>
          <p:cNvPr id="140" name="Google Shape;140;p26"/>
          <p:cNvPicPr preferRelativeResize="0"/>
          <p:nvPr/>
        </p:nvPicPr>
        <p:blipFill rotWithShape="1">
          <a:blip r:embed="rId4">
            <a:alphaModFix/>
          </a:blip>
          <a:srcRect b="10602"/>
          <a:stretch/>
        </p:blipFill>
        <p:spPr>
          <a:xfrm>
            <a:off x="0" y="6190"/>
            <a:ext cx="9143999" cy="4587269"/>
          </a:xfrm>
          <a:prstGeom prst="rect">
            <a:avLst/>
          </a:prstGeom>
          <a:noFill/>
          <a:ln>
            <a:noFill/>
          </a:ln>
        </p:spPr>
      </p:pic>
      <p:grpSp>
        <p:nvGrpSpPr>
          <p:cNvPr id="141" name="Google Shape;141;p26"/>
          <p:cNvGrpSpPr/>
          <p:nvPr/>
        </p:nvGrpSpPr>
        <p:grpSpPr>
          <a:xfrm>
            <a:off x="8100392" y="4531287"/>
            <a:ext cx="841438" cy="539501"/>
            <a:chOff x="1403648" y="4531287"/>
            <a:chExt cx="841438" cy="539501"/>
          </a:xfrm>
        </p:grpSpPr>
        <p:pic>
          <p:nvPicPr>
            <p:cNvPr id="142" name="Google Shape;142;p26"/>
            <p:cNvPicPr preferRelativeResize="0"/>
            <p:nvPr/>
          </p:nvPicPr>
          <p:blipFill rotWithShape="1">
            <a:blip r:embed="rId5">
              <a:alphaModFix/>
            </a:blip>
            <a:srcRect/>
            <a:stretch/>
          </p:blipFill>
          <p:spPr>
            <a:xfrm>
              <a:off x="1492897" y="4531287"/>
              <a:ext cx="752189" cy="539501"/>
            </a:xfrm>
            <a:prstGeom prst="rect">
              <a:avLst/>
            </a:prstGeom>
            <a:noFill/>
            <a:ln>
              <a:noFill/>
            </a:ln>
          </p:spPr>
        </p:pic>
        <p:cxnSp>
          <p:nvCxnSpPr>
            <p:cNvPr id="143" name="Google Shape;143;p26"/>
            <p:cNvCxnSpPr/>
            <p:nvPr/>
          </p:nvCxnSpPr>
          <p:spPr>
            <a:xfrm>
              <a:off x="1403648" y="4665197"/>
              <a:ext cx="0" cy="295800"/>
            </a:xfrm>
            <a:prstGeom prst="straightConnector1">
              <a:avLst/>
            </a:prstGeom>
            <a:noFill/>
            <a:ln w="25400" cap="flat" cmpd="sng">
              <a:solidFill>
                <a:schemeClr val="accent1"/>
              </a:solidFill>
              <a:prstDash val="solid"/>
              <a:miter lim="800000"/>
              <a:headEnd type="none" w="sm" len="sm"/>
              <a:tailEnd type="none" w="sm" len="sm"/>
            </a:ln>
          </p:spPr>
        </p:cxn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_area science park">
  <p:cSld name="3_area science park">
    <p:spTree>
      <p:nvGrpSpPr>
        <p:cNvPr id="1" name="Shape 144"/>
        <p:cNvGrpSpPr/>
        <p:nvPr/>
      </p:nvGrpSpPr>
      <p:grpSpPr>
        <a:xfrm>
          <a:off x="0" y="0"/>
          <a:ext cx="0" cy="0"/>
          <a:chOff x="0" y="0"/>
          <a:chExt cx="0" cy="0"/>
        </a:xfrm>
      </p:grpSpPr>
      <p:cxnSp>
        <p:nvCxnSpPr>
          <p:cNvPr id="145" name="Google Shape;145;p27"/>
          <p:cNvCxnSpPr>
            <a:endCxn id="146" idx="2"/>
          </p:cNvCxnSpPr>
          <p:nvPr/>
        </p:nvCxnSpPr>
        <p:spPr>
          <a:xfrm>
            <a:off x="943316" y="4843652"/>
            <a:ext cx="1972500" cy="0"/>
          </a:xfrm>
          <a:prstGeom prst="straightConnector1">
            <a:avLst/>
          </a:prstGeom>
          <a:noFill/>
          <a:ln w="9525" cap="flat" cmpd="sng">
            <a:solidFill>
              <a:srgbClr val="BFBFBF"/>
            </a:solidFill>
            <a:prstDash val="solid"/>
            <a:miter lim="800000"/>
            <a:headEnd type="none" w="sm" len="sm"/>
            <a:tailEnd type="none" w="sm" len="sm"/>
          </a:ln>
        </p:spPr>
      </p:cxnSp>
      <p:sp>
        <p:nvSpPr>
          <p:cNvPr id="146" name="Google Shape;146;p27"/>
          <p:cNvSpPr/>
          <p:nvPr/>
        </p:nvSpPr>
        <p:spPr>
          <a:xfrm>
            <a:off x="2915816" y="4813052"/>
            <a:ext cx="61200" cy="61200"/>
          </a:xfrm>
          <a:prstGeom prst="ellipse">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7" name="Google Shape;147;p27"/>
          <p:cNvPicPr preferRelativeResize="0"/>
          <p:nvPr/>
        </p:nvPicPr>
        <p:blipFill rotWithShape="1">
          <a:blip r:embed="rId2">
            <a:alphaModFix/>
          </a:blip>
          <a:srcRect r="60600" b="-7851"/>
          <a:stretch/>
        </p:blipFill>
        <p:spPr>
          <a:xfrm>
            <a:off x="2023520" y="4731990"/>
            <a:ext cx="892293" cy="104295"/>
          </a:xfrm>
          <a:prstGeom prst="rect">
            <a:avLst/>
          </a:prstGeom>
          <a:noFill/>
          <a:ln>
            <a:noFill/>
          </a:ln>
        </p:spPr>
      </p:pic>
      <p:pic>
        <p:nvPicPr>
          <p:cNvPr id="148" name="Google Shape;148;p27" descr="Immagine che contiene orologio, segnale&#10;&#10;Descrizione generata automaticamente"/>
          <p:cNvPicPr preferRelativeResize="0"/>
          <p:nvPr/>
        </p:nvPicPr>
        <p:blipFill rotWithShape="1">
          <a:blip r:embed="rId3">
            <a:alphaModFix/>
          </a:blip>
          <a:srcRect/>
          <a:stretch/>
        </p:blipFill>
        <p:spPr>
          <a:xfrm>
            <a:off x="107504" y="4624192"/>
            <a:ext cx="835897" cy="395830"/>
          </a:xfrm>
          <a:prstGeom prst="rect">
            <a:avLst/>
          </a:prstGeom>
          <a:noFill/>
          <a:ln>
            <a:noFill/>
          </a:ln>
        </p:spPr>
      </p:pic>
      <p:sp>
        <p:nvSpPr>
          <p:cNvPr id="149" name="Google Shape;149;p27"/>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50" name="Google Shape;150;p27"/>
          <p:cNvSpPr txBox="1">
            <a:spLocks noGrp="1"/>
          </p:cNvSpPr>
          <p:nvPr>
            <p:ph type="body" idx="1"/>
          </p:nvPr>
        </p:nvSpPr>
        <p:spPr>
          <a:xfrm>
            <a:off x="250825" y="1063625"/>
            <a:ext cx="8642400" cy="3560700"/>
          </a:xfrm>
          <a:prstGeom prst="rect">
            <a:avLst/>
          </a:prstGeom>
          <a:noFill/>
          <a:ln>
            <a:noFill/>
          </a:ln>
        </p:spPr>
        <p:txBody>
          <a:bodyPr spcFirstLastPara="1" wrap="square" lIns="91425" tIns="45700" rIns="91425" bIns="45700" anchor="t" anchorCtr="0">
            <a:normAutofit/>
          </a:bodyPr>
          <a:lstStyle>
            <a:lvl1pPr marL="457200" lvl="0" indent="-330200" algn="l" rtl="0">
              <a:lnSpc>
                <a:spcPct val="90000"/>
              </a:lnSpc>
              <a:spcBef>
                <a:spcPts val="1000"/>
              </a:spcBef>
              <a:spcAft>
                <a:spcPts val="0"/>
              </a:spcAft>
              <a:buClr>
                <a:schemeClr val="accent1"/>
              </a:buClr>
              <a:buSzPts val="1600"/>
              <a:buChar char="●"/>
              <a:defRPr sz="1600">
                <a:solidFill>
                  <a:srgbClr val="3F3F3F"/>
                </a:solidFill>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pic>
        <p:nvPicPr>
          <p:cNvPr id="151" name="Google Shape;151;p27"/>
          <p:cNvPicPr preferRelativeResize="0"/>
          <p:nvPr/>
        </p:nvPicPr>
        <p:blipFill rotWithShape="1">
          <a:blip r:embed="rId4">
            <a:alphaModFix/>
          </a:blip>
          <a:srcRect b="10602"/>
          <a:stretch/>
        </p:blipFill>
        <p:spPr>
          <a:xfrm>
            <a:off x="0" y="6190"/>
            <a:ext cx="9143999" cy="4587269"/>
          </a:xfrm>
          <a:prstGeom prst="rect">
            <a:avLst/>
          </a:prstGeom>
          <a:noFill/>
          <a:ln>
            <a:noFill/>
          </a:ln>
        </p:spPr>
      </p:pic>
      <p:grpSp>
        <p:nvGrpSpPr>
          <p:cNvPr id="152" name="Google Shape;152;p27"/>
          <p:cNvGrpSpPr/>
          <p:nvPr/>
        </p:nvGrpSpPr>
        <p:grpSpPr>
          <a:xfrm>
            <a:off x="8100392" y="4531287"/>
            <a:ext cx="841438" cy="539501"/>
            <a:chOff x="1403648" y="4531287"/>
            <a:chExt cx="841438" cy="539501"/>
          </a:xfrm>
        </p:grpSpPr>
        <p:pic>
          <p:nvPicPr>
            <p:cNvPr id="153" name="Google Shape;153;p27"/>
            <p:cNvPicPr preferRelativeResize="0"/>
            <p:nvPr/>
          </p:nvPicPr>
          <p:blipFill rotWithShape="1">
            <a:blip r:embed="rId5">
              <a:alphaModFix/>
            </a:blip>
            <a:srcRect/>
            <a:stretch/>
          </p:blipFill>
          <p:spPr>
            <a:xfrm>
              <a:off x="1492897" y="4531287"/>
              <a:ext cx="752189" cy="539501"/>
            </a:xfrm>
            <a:prstGeom prst="rect">
              <a:avLst/>
            </a:prstGeom>
            <a:noFill/>
            <a:ln>
              <a:noFill/>
            </a:ln>
          </p:spPr>
        </p:pic>
        <p:cxnSp>
          <p:nvCxnSpPr>
            <p:cNvPr id="154" name="Google Shape;154;p27"/>
            <p:cNvCxnSpPr/>
            <p:nvPr/>
          </p:nvCxnSpPr>
          <p:spPr>
            <a:xfrm>
              <a:off x="1403648" y="4665197"/>
              <a:ext cx="0" cy="295800"/>
            </a:xfrm>
            <a:prstGeom prst="straightConnector1">
              <a:avLst/>
            </a:prstGeom>
            <a:noFill/>
            <a:ln w="25400" cap="flat" cmpd="sng">
              <a:solidFill>
                <a:schemeClr val="accent1"/>
              </a:solidFill>
              <a:prstDash val="solid"/>
              <a:miter lim="800000"/>
              <a:headEnd type="none" w="sm" len="sm"/>
              <a:tailEnd type="none" w="sm" len="sm"/>
            </a:ln>
          </p:spPr>
        </p:cxn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area science park">
  <p:cSld name="2_area science park">
    <p:spTree>
      <p:nvGrpSpPr>
        <p:cNvPr id="1" name="Shape 155"/>
        <p:cNvGrpSpPr/>
        <p:nvPr/>
      </p:nvGrpSpPr>
      <p:grpSpPr>
        <a:xfrm>
          <a:off x="0" y="0"/>
          <a:ext cx="0" cy="0"/>
          <a:chOff x="0" y="0"/>
          <a:chExt cx="0" cy="0"/>
        </a:xfrm>
      </p:grpSpPr>
      <p:pic>
        <p:nvPicPr>
          <p:cNvPr id="156" name="Google Shape;156;p28"/>
          <p:cNvPicPr preferRelativeResize="0"/>
          <p:nvPr/>
        </p:nvPicPr>
        <p:blipFill rotWithShape="1">
          <a:blip r:embed="rId2">
            <a:alphaModFix/>
          </a:blip>
          <a:srcRect b="10602"/>
          <a:stretch/>
        </p:blipFill>
        <p:spPr>
          <a:xfrm>
            <a:off x="0" y="6190"/>
            <a:ext cx="9143999" cy="4587269"/>
          </a:xfrm>
          <a:prstGeom prst="rect">
            <a:avLst/>
          </a:prstGeom>
          <a:noFill/>
          <a:ln>
            <a:noFill/>
          </a:ln>
        </p:spPr>
      </p:pic>
      <p:cxnSp>
        <p:nvCxnSpPr>
          <p:cNvPr id="157" name="Google Shape;157;p28"/>
          <p:cNvCxnSpPr>
            <a:endCxn id="158" idx="2"/>
          </p:cNvCxnSpPr>
          <p:nvPr/>
        </p:nvCxnSpPr>
        <p:spPr>
          <a:xfrm>
            <a:off x="943316" y="4843652"/>
            <a:ext cx="1972500" cy="0"/>
          </a:xfrm>
          <a:prstGeom prst="straightConnector1">
            <a:avLst/>
          </a:prstGeom>
          <a:noFill/>
          <a:ln w="9525" cap="flat" cmpd="sng">
            <a:solidFill>
              <a:srgbClr val="BFBFBF"/>
            </a:solidFill>
            <a:prstDash val="solid"/>
            <a:miter lim="800000"/>
            <a:headEnd type="none" w="sm" len="sm"/>
            <a:tailEnd type="none" w="sm" len="sm"/>
          </a:ln>
        </p:spPr>
      </p:cxnSp>
      <p:sp>
        <p:nvSpPr>
          <p:cNvPr id="158" name="Google Shape;158;p28"/>
          <p:cNvSpPr/>
          <p:nvPr/>
        </p:nvSpPr>
        <p:spPr>
          <a:xfrm>
            <a:off x="2915816" y="4813052"/>
            <a:ext cx="61200" cy="61200"/>
          </a:xfrm>
          <a:prstGeom prst="ellipse">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59" name="Google Shape;159;p28"/>
          <p:cNvPicPr preferRelativeResize="0"/>
          <p:nvPr/>
        </p:nvPicPr>
        <p:blipFill rotWithShape="1">
          <a:blip r:embed="rId3">
            <a:alphaModFix/>
          </a:blip>
          <a:srcRect r="60600" b="-7851"/>
          <a:stretch/>
        </p:blipFill>
        <p:spPr>
          <a:xfrm>
            <a:off x="2023520" y="4731990"/>
            <a:ext cx="892293" cy="104295"/>
          </a:xfrm>
          <a:prstGeom prst="rect">
            <a:avLst/>
          </a:prstGeom>
          <a:noFill/>
          <a:ln>
            <a:noFill/>
          </a:ln>
        </p:spPr>
      </p:pic>
      <p:pic>
        <p:nvPicPr>
          <p:cNvPr id="160" name="Google Shape;160;p28" descr="Immagine che contiene orologio, segnale&#10;&#10;Descrizione generata automaticamente"/>
          <p:cNvPicPr preferRelativeResize="0"/>
          <p:nvPr/>
        </p:nvPicPr>
        <p:blipFill rotWithShape="1">
          <a:blip r:embed="rId4">
            <a:alphaModFix/>
          </a:blip>
          <a:srcRect/>
          <a:stretch/>
        </p:blipFill>
        <p:spPr>
          <a:xfrm>
            <a:off x="107504" y="4624192"/>
            <a:ext cx="835897" cy="395830"/>
          </a:xfrm>
          <a:prstGeom prst="rect">
            <a:avLst/>
          </a:prstGeom>
          <a:noFill/>
          <a:ln>
            <a:noFill/>
          </a:ln>
        </p:spPr>
      </p:pic>
      <p:sp>
        <p:nvSpPr>
          <p:cNvPr id="161" name="Google Shape;161;p28"/>
          <p:cNvSpPr txBox="1">
            <a:spLocks noGrp="1"/>
          </p:cNvSpPr>
          <p:nvPr>
            <p:ph type="body" idx="1"/>
          </p:nvPr>
        </p:nvSpPr>
        <p:spPr>
          <a:xfrm>
            <a:off x="251520" y="1084144"/>
            <a:ext cx="5221200" cy="3499200"/>
          </a:xfrm>
          <a:prstGeom prst="rect">
            <a:avLst/>
          </a:prstGeom>
          <a:noFill/>
          <a:ln>
            <a:noFill/>
          </a:ln>
        </p:spPr>
        <p:txBody>
          <a:bodyPr spcFirstLastPara="1" wrap="square" lIns="91425" tIns="45700" rIns="91425" bIns="45700" anchor="t" anchorCtr="0">
            <a:normAutofit/>
          </a:bodyPr>
          <a:lstStyle>
            <a:lvl1pPr marL="457200" lvl="0" indent="-228600" algn="just" rtl="0">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
        <p:nvSpPr>
          <p:cNvPr id="162" name="Google Shape;162;p28"/>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63" name="Google Shape;163;p28"/>
          <p:cNvSpPr>
            <a:spLocks noGrp="1"/>
          </p:cNvSpPr>
          <p:nvPr>
            <p:ph type="pic" idx="2"/>
          </p:nvPr>
        </p:nvSpPr>
        <p:spPr>
          <a:xfrm>
            <a:off x="5723830" y="1084144"/>
            <a:ext cx="3168600" cy="3509400"/>
          </a:xfrm>
          <a:prstGeom prst="rect">
            <a:avLst/>
          </a:prstGeom>
          <a:solidFill>
            <a:srgbClr val="D8D8D8"/>
          </a:solidFill>
          <a:ln>
            <a:noFill/>
          </a:ln>
        </p:spPr>
      </p:sp>
      <p:grpSp>
        <p:nvGrpSpPr>
          <p:cNvPr id="164" name="Google Shape;164;p28"/>
          <p:cNvGrpSpPr/>
          <p:nvPr/>
        </p:nvGrpSpPr>
        <p:grpSpPr>
          <a:xfrm>
            <a:off x="8100392" y="4531287"/>
            <a:ext cx="841438" cy="539501"/>
            <a:chOff x="1403648" y="4531287"/>
            <a:chExt cx="841438" cy="539501"/>
          </a:xfrm>
        </p:grpSpPr>
        <p:pic>
          <p:nvPicPr>
            <p:cNvPr id="165" name="Google Shape;165;p28"/>
            <p:cNvPicPr preferRelativeResize="0"/>
            <p:nvPr/>
          </p:nvPicPr>
          <p:blipFill rotWithShape="1">
            <a:blip r:embed="rId5">
              <a:alphaModFix/>
            </a:blip>
            <a:srcRect/>
            <a:stretch/>
          </p:blipFill>
          <p:spPr>
            <a:xfrm>
              <a:off x="1492897" y="4531287"/>
              <a:ext cx="752189" cy="539501"/>
            </a:xfrm>
            <a:prstGeom prst="rect">
              <a:avLst/>
            </a:prstGeom>
            <a:noFill/>
            <a:ln>
              <a:noFill/>
            </a:ln>
          </p:spPr>
        </p:pic>
        <p:cxnSp>
          <p:nvCxnSpPr>
            <p:cNvPr id="166" name="Google Shape;166;p28"/>
            <p:cNvCxnSpPr/>
            <p:nvPr/>
          </p:nvCxnSpPr>
          <p:spPr>
            <a:xfrm>
              <a:off x="1403648" y="4665197"/>
              <a:ext cx="0" cy="295800"/>
            </a:xfrm>
            <a:prstGeom prst="straightConnector1">
              <a:avLst/>
            </a:prstGeom>
            <a:noFill/>
            <a:ln w="25400" cap="flat" cmpd="sng">
              <a:solidFill>
                <a:schemeClr val="accent1"/>
              </a:solidFill>
              <a:prstDash val="solid"/>
              <a:miter lim="800000"/>
              <a:headEnd type="none" w="sm" len="sm"/>
              <a:tailEnd type="none" w="sm" len="sm"/>
            </a:ln>
          </p:spPr>
        </p:cxn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efault Slide">
  <p:cSld name="Default Slide">
    <p:spTree>
      <p:nvGrpSpPr>
        <p:cNvPr id="1" name="Shape 167"/>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tenuto con didascalia" type="objTx">
  <p:cSld name="OBJECT_WITH_CAPTION_TEXT">
    <p:spTree>
      <p:nvGrpSpPr>
        <p:cNvPr id="1" name="Shape 173"/>
        <p:cNvGrpSpPr/>
        <p:nvPr/>
      </p:nvGrpSpPr>
      <p:grpSpPr>
        <a:xfrm>
          <a:off x="0" y="0"/>
          <a:ext cx="0" cy="0"/>
          <a:chOff x="0" y="0"/>
          <a:chExt cx="0" cy="0"/>
        </a:xfrm>
      </p:grpSpPr>
      <p:sp>
        <p:nvSpPr>
          <p:cNvPr id="174" name="Google Shape;174;p31"/>
          <p:cNvSpPr txBox="1">
            <a:spLocks noGrp="1"/>
          </p:cNvSpPr>
          <p:nvPr>
            <p:ph type="title"/>
          </p:nvPr>
        </p:nvSpPr>
        <p:spPr>
          <a:xfrm>
            <a:off x="360000" y="135000"/>
            <a:ext cx="2949000" cy="1051500"/>
          </a:xfrm>
          <a:prstGeom prst="rect">
            <a:avLst/>
          </a:prstGeom>
          <a:noFill/>
          <a:ln w="9525" cap="flat" cmpd="sng">
            <a:solidFill>
              <a:srgbClr val="152139"/>
            </a:solidFill>
            <a:prstDash val="solid"/>
            <a:round/>
            <a:headEnd type="none" w="sm" len="sm"/>
            <a:tailEnd type="none" w="sm" len="sm"/>
          </a:ln>
        </p:spPr>
        <p:txBody>
          <a:bodyPr spcFirstLastPara="1" wrap="square" lIns="54000" tIns="27000" rIns="54000" bIns="27000" anchor="t" anchorCtr="0">
            <a:spAutoFit/>
          </a:bodyPr>
          <a:lstStyle>
            <a:lvl1pPr lvl="0" algn="l" rtl="0">
              <a:lnSpc>
                <a:spcPct val="90000"/>
              </a:lnSpc>
              <a:spcBef>
                <a:spcPts val="0"/>
              </a:spcBef>
              <a:spcAft>
                <a:spcPts val="0"/>
              </a:spcAft>
              <a:buClr>
                <a:schemeClr val="dk1"/>
              </a:buClr>
              <a:buSzPts val="2400"/>
              <a:buFont typeface="Rockwell"/>
              <a:buNone/>
              <a:defRPr sz="2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5" name="Google Shape;175;p31"/>
          <p:cNvSpPr txBox="1">
            <a:spLocks noGrp="1"/>
          </p:cNvSpPr>
          <p:nvPr>
            <p:ph type="body" idx="1"/>
          </p:nvPr>
        </p:nvSpPr>
        <p:spPr>
          <a:xfrm>
            <a:off x="3636000" y="135001"/>
            <a:ext cx="5112000" cy="4260900"/>
          </a:xfrm>
          <a:prstGeom prst="rect">
            <a:avLst/>
          </a:prstGeom>
          <a:noFill/>
          <a:ln>
            <a:noFill/>
          </a:ln>
        </p:spPr>
        <p:txBody>
          <a:bodyPr spcFirstLastPara="1" wrap="square" lIns="54000" tIns="34275" rIns="54000" bIns="34275" anchor="t" anchorCtr="0">
            <a:normAutofit/>
          </a:bodyPr>
          <a:lstStyle>
            <a:lvl1pPr marL="457200" lvl="0" indent="-323850" algn="l" rtl="0">
              <a:lnSpc>
                <a:spcPct val="90000"/>
              </a:lnSpc>
              <a:spcBef>
                <a:spcPts val="800"/>
              </a:spcBef>
              <a:spcAft>
                <a:spcPts val="0"/>
              </a:spcAft>
              <a:buClr>
                <a:schemeClr val="dk1"/>
              </a:buClr>
              <a:buSzPts val="1500"/>
              <a:buChar char="●"/>
              <a:defRPr sz="1500"/>
            </a:lvl1pPr>
            <a:lvl2pPr marL="914400" lvl="1" indent="-323850" algn="l" rtl="0">
              <a:lnSpc>
                <a:spcPct val="90000"/>
              </a:lnSpc>
              <a:spcBef>
                <a:spcPts val="1200"/>
              </a:spcBef>
              <a:spcAft>
                <a:spcPts val="0"/>
              </a:spcAft>
              <a:buClr>
                <a:schemeClr val="dk1"/>
              </a:buClr>
              <a:buSzPts val="1500"/>
              <a:buChar char="○"/>
              <a:defRPr sz="1500"/>
            </a:lvl2pPr>
            <a:lvl3pPr marL="1371600" lvl="2" indent="-317500" algn="l" rtl="0">
              <a:lnSpc>
                <a:spcPct val="90000"/>
              </a:lnSpc>
              <a:spcBef>
                <a:spcPts val="1200"/>
              </a:spcBef>
              <a:spcAft>
                <a:spcPts val="0"/>
              </a:spcAft>
              <a:buClr>
                <a:schemeClr val="dk1"/>
              </a:buClr>
              <a:buSzPts val="1400"/>
              <a:buChar char="■"/>
              <a:defRPr sz="1400"/>
            </a:lvl3pPr>
            <a:lvl4pPr marL="1828800" lvl="3" indent="-304800" algn="l" rtl="0">
              <a:lnSpc>
                <a:spcPct val="90000"/>
              </a:lnSpc>
              <a:spcBef>
                <a:spcPts val="1200"/>
              </a:spcBef>
              <a:spcAft>
                <a:spcPts val="0"/>
              </a:spcAft>
              <a:buClr>
                <a:schemeClr val="dk1"/>
              </a:buClr>
              <a:buSzPts val="1200"/>
              <a:buChar char="●"/>
              <a:defRPr sz="1200"/>
            </a:lvl4pPr>
            <a:lvl5pPr marL="2286000" lvl="4" indent="-304800" algn="l" rtl="0">
              <a:lnSpc>
                <a:spcPct val="90000"/>
              </a:lnSpc>
              <a:spcBef>
                <a:spcPts val="1200"/>
              </a:spcBef>
              <a:spcAft>
                <a:spcPts val="0"/>
              </a:spcAft>
              <a:buClr>
                <a:schemeClr val="dk1"/>
              </a:buClr>
              <a:buSzPts val="1200"/>
              <a:buChar char="○"/>
              <a:defRPr sz="1200"/>
            </a:lvl5pPr>
            <a:lvl6pPr marL="2743200" lvl="5" indent="-323850" algn="l" rtl="0">
              <a:lnSpc>
                <a:spcPct val="90000"/>
              </a:lnSpc>
              <a:spcBef>
                <a:spcPts val="1200"/>
              </a:spcBef>
              <a:spcAft>
                <a:spcPts val="0"/>
              </a:spcAft>
              <a:buClr>
                <a:schemeClr val="dk1"/>
              </a:buClr>
              <a:buSzPts val="1500"/>
              <a:buChar char="■"/>
              <a:defRPr sz="1500"/>
            </a:lvl6pPr>
            <a:lvl7pPr marL="3200400" lvl="6" indent="-323850" algn="l" rtl="0">
              <a:lnSpc>
                <a:spcPct val="90000"/>
              </a:lnSpc>
              <a:spcBef>
                <a:spcPts val="1200"/>
              </a:spcBef>
              <a:spcAft>
                <a:spcPts val="0"/>
              </a:spcAft>
              <a:buClr>
                <a:schemeClr val="dk1"/>
              </a:buClr>
              <a:buSzPts val="1500"/>
              <a:buChar char="●"/>
              <a:defRPr sz="1500"/>
            </a:lvl7pPr>
            <a:lvl8pPr marL="3657600" lvl="7" indent="-323850" algn="l" rtl="0">
              <a:lnSpc>
                <a:spcPct val="90000"/>
              </a:lnSpc>
              <a:spcBef>
                <a:spcPts val="1200"/>
              </a:spcBef>
              <a:spcAft>
                <a:spcPts val="0"/>
              </a:spcAft>
              <a:buClr>
                <a:schemeClr val="dk1"/>
              </a:buClr>
              <a:buSzPts val="1500"/>
              <a:buChar char="○"/>
              <a:defRPr sz="1500"/>
            </a:lvl8pPr>
            <a:lvl9pPr marL="4114800" lvl="8" indent="-323850" algn="l" rtl="0">
              <a:lnSpc>
                <a:spcPct val="90000"/>
              </a:lnSpc>
              <a:spcBef>
                <a:spcPts val="1200"/>
              </a:spcBef>
              <a:spcAft>
                <a:spcPts val="1200"/>
              </a:spcAft>
              <a:buClr>
                <a:schemeClr val="dk1"/>
              </a:buClr>
              <a:buSzPts val="1500"/>
              <a:buChar char="■"/>
              <a:defRPr sz="1500"/>
            </a:lvl9pPr>
          </a:lstStyle>
          <a:p>
            <a:endParaRPr/>
          </a:p>
        </p:txBody>
      </p:sp>
      <p:sp>
        <p:nvSpPr>
          <p:cNvPr id="176" name="Google Shape;176;p31"/>
          <p:cNvSpPr txBox="1">
            <a:spLocks noGrp="1"/>
          </p:cNvSpPr>
          <p:nvPr>
            <p:ph type="body" idx="2"/>
          </p:nvPr>
        </p:nvSpPr>
        <p:spPr>
          <a:xfrm>
            <a:off x="360000" y="1512000"/>
            <a:ext cx="2949000" cy="2858700"/>
          </a:xfrm>
          <a:prstGeom prst="rect">
            <a:avLst/>
          </a:prstGeom>
          <a:noFill/>
          <a:ln>
            <a:noFill/>
          </a:ln>
        </p:spPr>
        <p:txBody>
          <a:bodyPr spcFirstLastPara="1" wrap="square" lIns="54000" tIns="34275" rIns="54000" bIns="34275" anchor="t" anchorCtr="0">
            <a:norm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1200"/>
              </a:spcBef>
              <a:spcAft>
                <a:spcPts val="0"/>
              </a:spcAft>
              <a:buClr>
                <a:schemeClr val="dk1"/>
              </a:buClr>
              <a:buSzPts val="1100"/>
              <a:buNone/>
              <a:defRPr sz="1100"/>
            </a:lvl2pPr>
            <a:lvl3pPr marL="1371600" lvl="2" indent="-228600" algn="l" rtl="0">
              <a:lnSpc>
                <a:spcPct val="90000"/>
              </a:lnSpc>
              <a:spcBef>
                <a:spcPts val="1200"/>
              </a:spcBef>
              <a:spcAft>
                <a:spcPts val="0"/>
              </a:spcAft>
              <a:buClr>
                <a:schemeClr val="dk1"/>
              </a:buClr>
              <a:buSzPts val="900"/>
              <a:buNone/>
              <a:defRPr sz="900"/>
            </a:lvl3pPr>
            <a:lvl4pPr marL="1828800" lvl="3" indent="-228600" algn="l" rtl="0">
              <a:lnSpc>
                <a:spcPct val="90000"/>
              </a:lnSpc>
              <a:spcBef>
                <a:spcPts val="1200"/>
              </a:spcBef>
              <a:spcAft>
                <a:spcPts val="0"/>
              </a:spcAft>
              <a:buClr>
                <a:schemeClr val="dk1"/>
              </a:buClr>
              <a:buSzPts val="800"/>
              <a:buNone/>
              <a:defRPr sz="800"/>
            </a:lvl4pPr>
            <a:lvl5pPr marL="2286000" lvl="4" indent="-228600" algn="l" rtl="0">
              <a:lnSpc>
                <a:spcPct val="90000"/>
              </a:lnSpc>
              <a:spcBef>
                <a:spcPts val="1200"/>
              </a:spcBef>
              <a:spcAft>
                <a:spcPts val="0"/>
              </a:spcAft>
              <a:buClr>
                <a:schemeClr val="dk1"/>
              </a:buClr>
              <a:buSzPts val="800"/>
              <a:buNone/>
              <a:defRPr sz="800"/>
            </a:lvl5pPr>
            <a:lvl6pPr marL="2743200" lvl="5" indent="-228600" algn="l" rtl="0">
              <a:lnSpc>
                <a:spcPct val="90000"/>
              </a:lnSpc>
              <a:spcBef>
                <a:spcPts val="1200"/>
              </a:spcBef>
              <a:spcAft>
                <a:spcPts val="0"/>
              </a:spcAft>
              <a:buClr>
                <a:schemeClr val="dk1"/>
              </a:buClr>
              <a:buSzPts val="800"/>
              <a:buNone/>
              <a:defRPr sz="800"/>
            </a:lvl6pPr>
            <a:lvl7pPr marL="3200400" lvl="6" indent="-228600" algn="l" rtl="0">
              <a:lnSpc>
                <a:spcPct val="90000"/>
              </a:lnSpc>
              <a:spcBef>
                <a:spcPts val="1200"/>
              </a:spcBef>
              <a:spcAft>
                <a:spcPts val="0"/>
              </a:spcAft>
              <a:buClr>
                <a:schemeClr val="dk1"/>
              </a:buClr>
              <a:buSzPts val="800"/>
              <a:buNone/>
              <a:defRPr sz="800"/>
            </a:lvl7pPr>
            <a:lvl8pPr marL="3657600" lvl="7" indent="-228600" algn="l" rtl="0">
              <a:lnSpc>
                <a:spcPct val="90000"/>
              </a:lnSpc>
              <a:spcBef>
                <a:spcPts val="1200"/>
              </a:spcBef>
              <a:spcAft>
                <a:spcPts val="0"/>
              </a:spcAft>
              <a:buClr>
                <a:schemeClr val="dk1"/>
              </a:buClr>
              <a:buSzPts val="800"/>
              <a:buNone/>
              <a:defRPr sz="800"/>
            </a:lvl8pPr>
            <a:lvl9pPr marL="4114800" lvl="8" indent="-228600" algn="l" rtl="0">
              <a:lnSpc>
                <a:spcPct val="90000"/>
              </a:lnSpc>
              <a:spcBef>
                <a:spcPts val="1200"/>
              </a:spcBef>
              <a:spcAft>
                <a:spcPts val="1200"/>
              </a:spcAft>
              <a:buClr>
                <a:schemeClr val="dk1"/>
              </a:buClr>
              <a:buSzPts val="800"/>
              <a:buNone/>
              <a:defRPr sz="800"/>
            </a:lvl9pPr>
          </a:lstStyle>
          <a:p>
            <a:endParaRPr/>
          </a:p>
        </p:txBody>
      </p:sp>
      <p:sp>
        <p:nvSpPr>
          <p:cNvPr id="177" name="Google Shape;177;p31"/>
          <p:cNvSpPr txBox="1">
            <a:spLocks noGrp="1"/>
          </p:cNvSpPr>
          <p:nvPr>
            <p:ph type="ftr" idx="11"/>
          </p:nvPr>
        </p:nvSpPr>
        <p:spPr>
          <a:xfrm>
            <a:off x="71999" y="4833000"/>
            <a:ext cx="7290000" cy="270000"/>
          </a:xfrm>
          <a:prstGeom prst="rect">
            <a:avLst/>
          </a:prstGeom>
          <a:solidFill>
            <a:srgbClr val="CCE402"/>
          </a:solid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178" name="Google Shape;178;p31"/>
          <p:cNvSpPr txBox="1">
            <a:spLocks noGrp="1"/>
          </p:cNvSpPr>
          <p:nvPr>
            <p:ph type="sldNum" idx="12"/>
          </p:nvPr>
        </p:nvSpPr>
        <p:spPr>
          <a:xfrm>
            <a:off x="7425000" y="4833000"/>
            <a:ext cx="351000" cy="270000"/>
          </a:xfrm>
          <a:prstGeom prst="rect">
            <a:avLst/>
          </a:prstGeom>
          <a:solidFill>
            <a:schemeClr val="lt1"/>
          </a:solidFill>
          <a:ln w="9525" cap="flat" cmpd="sng">
            <a:solidFill>
              <a:srgbClr val="CCE402"/>
            </a:solidFill>
            <a:prstDash val="solid"/>
            <a:round/>
            <a:headEnd type="none" w="sm" len="sm"/>
            <a:tailEnd type="none" w="sm" len="sm"/>
          </a:ln>
        </p:spPr>
        <p:txBody>
          <a:bodyPr spcFirstLastPara="1" wrap="square" lIns="68575" tIns="34275" rIns="68575" bIns="34275" anchor="ctr" anchorCtr="1">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mmagine con didascalia" type="picTx">
  <p:cSld name="PICTURE_WITH_CAPTION_TEXT">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360000" y="135000"/>
            <a:ext cx="2949000" cy="1051500"/>
          </a:xfrm>
          <a:prstGeom prst="rect">
            <a:avLst/>
          </a:prstGeom>
          <a:noFill/>
          <a:ln w="9525" cap="flat" cmpd="sng">
            <a:solidFill>
              <a:srgbClr val="152139"/>
            </a:solidFill>
            <a:prstDash val="solid"/>
            <a:round/>
            <a:headEnd type="none" w="sm" len="sm"/>
            <a:tailEnd type="none" w="sm" len="sm"/>
          </a:ln>
        </p:spPr>
        <p:txBody>
          <a:bodyPr spcFirstLastPara="1" wrap="square" lIns="54000" tIns="27000" rIns="54000" bIns="27000" anchor="t" anchorCtr="0">
            <a:spAutoFit/>
          </a:bodyPr>
          <a:lstStyle>
            <a:lvl1pPr lvl="0" algn="l" rtl="0">
              <a:lnSpc>
                <a:spcPct val="90000"/>
              </a:lnSpc>
              <a:spcBef>
                <a:spcPts val="0"/>
              </a:spcBef>
              <a:spcAft>
                <a:spcPts val="0"/>
              </a:spcAft>
              <a:buClr>
                <a:schemeClr val="dk1"/>
              </a:buClr>
              <a:buSzPts val="2400"/>
              <a:buFont typeface="Rockwell"/>
              <a:buNone/>
              <a:defRPr sz="2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1" name="Google Shape;181;p32"/>
          <p:cNvSpPr>
            <a:spLocks noGrp="1"/>
          </p:cNvSpPr>
          <p:nvPr>
            <p:ph type="pic" idx="2"/>
          </p:nvPr>
        </p:nvSpPr>
        <p:spPr>
          <a:xfrm>
            <a:off x="3635999" y="135001"/>
            <a:ext cx="5112000" cy="4264500"/>
          </a:xfrm>
          <a:prstGeom prst="rect">
            <a:avLst/>
          </a:prstGeom>
          <a:noFill/>
          <a:ln>
            <a:noFill/>
          </a:ln>
        </p:spPr>
      </p:sp>
      <p:sp>
        <p:nvSpPr>
          <p:cNvPr id="182" name="Google Shape;182;p32"/>
          <p:cNvSpPr txBox="1">
            <a:spLocks noGrp="1"/>
          </p:cNvSpPr>
          <p:nvPr>
            <p:ph type="body" idx="1"/>
          </p:nvPr>
        </p:nvSpPr>
        <p:spPr>
          <a:xfrm>
            <a:off x="360000" y="1512000"/>
            <a:ext cx="2949000" cy="2887800"/>
          </a:xfrm>
          <a:prstGeom prst="rect">
            <a:avLst/>
          </a:prstGeom>
          <a:noFill/>
          <a:ln>
            <a:noFill/>
          </a:ln>
        </p:spPr>
        <p:txBody>
          <a:bodyPr spcFirstLastPara="1" wrap="square" lIns="54000" tIns="34275" rIns="54000" bIns="34275" anchor="t" anchorCtr="0">
            <a:norm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1200"/>
              </a:spcBef>
              <a:spcAft>
                <a:spcPts val="0"/>
              </a:spcAft>
              <a:buClr>
                <a:schemeClr val="dk1"/>
              </a:buClr>
              <a:buSzPts val="1100"/>
              <a:buNone/>
              <a:defRPr sz="1100"/>
            </a:lvl2pPr>
            <a:lvl3pPr marL="1371600" lvl="2" indent="-228600" algn="l" rtl="0">
              <a:lnSpc>
                <a:spcPct val="90000"/>
              </a:lnSpc>
              <a:spcBef>
                <a:spcPts val="1200"/>
              </a:spcBef>
              <a:spcAft>
                <a:spcPts val="0"/>
              </a:spcAft>
              <a:buClr>
                <a:schemeClr val="dk1"/>
              </a:buClr>
              <a:buSzPts val="900"/>
              <a:buNone/>
              <a:defRPr sz="900"/>
            </a:lvl3pPr>
            <a:lvl4pPr marL="1828800" lvl="3" indent="-228600" algn="l" rtl="0">
              <a:lnSpc>
                <a:spcPct val="90000"/>
              </a:lnSpc>
              <a:spcBef>
                <a:spcPts val="1200"/>
              </a:spcBef>
              <a:spcAft>
                <a:spcPts val="0"/>
              </a:spcAft>
              <a:buClr>
                <a:schemeClr val="dk1"/>
              </a:buClr>
              <a:buSzPts val="800"/>
              <a:buNone/>
              <a:defRPr sz="800"/>
            </a:lvl4pPr>
            <a:lvl5pPr marL="2286000" lvl="4" indent="-228600" algn="l" rtl="0">
              <a:lnSpc>
                <a:spcPct val="90000"/>
              </a:lnSpc>
              <a:spcBef>
                <a:spcPts val="1200"/>
              </a:spcBef>
              <a:spcAft>
                <a:spcPts val="0"/>
              </a:spcAft>
              <a:buClr>
                <a:schemeClr val="dk1"/>
              </a:buClr>
              <a:buSzPts val="800"/>
              <a:buNone/>
              <a:defRPr sz="800"/>
            </a:lvl5pPr>
            <a:lvl6pPr marL="2743200" lvl="5" indent="-228600" algn="l" rtl="0">
              <a:lnSpc>
                <a:spcPct val="90000"/>
              </a:lnSpc>
              <a:spcBef>
                <a:spcPts val="1200"/>
              </a:spcBef>
              <a:spcAft>
                <a:spcPts val="0"/>
              </a:spcAft>
              <a:buClr>
                <a:schemeClr val="dk1"/>
              </a:buClr>
              <a:buSzPts val="800"/>
              <a:buNone/>
              <a:defRPr sz="800"/>
            </a:lvl6pPr>
            <a:lvl7pPr marL="3200400" lvl="6" indent="-228600" algn="l" rtl="0">
              <a:lnSpc>
                <a:spcPct val="90000"/>
              </a:lnSpc>
              <a:spcBef>
                <a:spcPts val="1200"/>
              </a:spcBef>
              <a:spcAft>
                <a:spcPts val="0"/>
              </a:spcAft>
              <a:buClr>
                <a:schemeClr val="dk1"/>
              </a:buClr>
              <a:buSzPts val="800"/>
              <a:buNone/>
              <a:defRPr sz="800"/>
            </a:lvl7pPr>
            <a:lvl8pPr marL="3657600" lvl="7" indent="-228600" algn="l" rtl="0">
              <a:lnSpc>
                <a:spcPct val="90000"/>
              </a:lnSpc>
              <a:spcBef>
                <a:spcPts val="1200"/>
              </a:spcBef>
              <a:spcAft>
                <a:spcPts val="0"/>
              </a:spcAft>
              <a:buClr>
                <a:schemeClr val="dk1"/>
              </a:buClr>
              <a:buSzPts val="800"/>
              <a:buNone/>
              <a:defRPr sz="800"/>
            </a:lvl8pPr>
            <a:lvl9pPr marL="4114800" lvl="8" indent="-228600" algn="l" rtl="0">
              <a:lnSpc>
                <a:spcPct val="90000"/>
              </a:lnSpc>
              <a:spcBef>
                <a:spcPts val="1200"/>
              </a:spcBef>
              <a:spcAft>
                <a:spcPts val="1200"/>
              </a:spcAft>
              <a:buClr>
                <a:schemeClr val="dk1"/>
              </a:buClr>
              <a:buSzPts val="800"/>
              <a:buNone/>
              <a:defRPr sz="800"/>
            </a:lvl9pPr>
          </a:lstStyle>
          <a:p>
            <a:endParaRPr/>
          </a:p>
        </p:txBody>
      </p:sp>
      <p:sp>
        <p:nvSpPr>
          <p:cNvPr id="183" name="Google Shape;183;p32"/>
          <p:cNvSpPr txBox="1">
            <a:spLocks noGrp="1"/>
          </p:cNvSpPr>
          <p:nvPr>
            <p:ph type="ftr" idx="11"/>
          </p:nvPr>
        </p:nvSpPr>
        <p:spPr>
          <a:xfrm>
            <a:off x="71999" y="4833000"/>
            <a:ext cx="7290000" cy="270000"/>
          </a:xfrm>
          <a:prstGeom prst="rect">
            <a:avLst/>
          </a:prstGeom>
          <a:solidFill>
            <a:srgbClr val="CCE402"/>
          </a:solid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184" name="Google Shape;184;p32"/>
          <p:cNvSpPr txBox="1">
            <a:spLocks noGrp="1"/>
          </p:cNvSpPr>
          <p:nvPr>
            <p:ph type="sldNum" idx="12"/>
          </p:nvPr>
        </p:nvSpPr>
        <p:spPr>
          <a:xfrm>
            <a:off x="7425000" y="4833000"/>
            <a:ext cx="351000" cy="270000"/>
          </a:xfrm>
          <a:prstGeom prst="rect">
            <a:avLst/>
          </a:prstGeom>
          <a:solidFill>
            <a:schemeClr val="lt1"/>
          </a:solidFill>
          <a:ln w="9525" cap="flat" cmpd="sng">
            <a:solidFill>
              <a:srgbClr val="CCE402"/>
            </a:solidFill>
            <a:prstDash val="solid"/>
            <a:round/>
            <a:headEnd type="none" w="sm" len="sm"/>
            <a:tailEnd type="none" w="sm" len="sm"/>
          </a:ln>
        </p:spPr>
        <p:txBody>
          <a:bodyPr spcFirstLastPara="1" wrap="square" lIns="68575" tIns="34275" rIns="68575" bIns="34275" anchor="ctr" anchorCtr="1">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ntestazione sezione">
  <p:cSld name="SECTION_HEADER_1">
    <p:bg>
      <p:bgPr>
        <a:blipFill>
          <a:blip r:embed="rId2">
            <a:alphaModFix/>
          </a:blip>
          <a:stretch>
            <a:fillRect/>
          </a:stretch>
        </a:blipFill>
        <a:effectLst/>
      </p:bgPr>
    </p:bg>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623888" y="1468876"/>
            <a:ext cx="7886700" cy="1176300"/>
          </a:xfrm>
          <a:prstGeom prst="rect">
            <a:avLst/>
          </a:prstGeom>
          <a:noFill/>
          <a:ln w="9525" cap="flat" cmpd="sng">
            <a:solidFill>
              <a:srgbClr val="B4E402"/>
            </a:solidFill>
            <a:prstDash val="solid"/>
            <a:round/>
            <a:headEnd type="none" w="sm" len="sm"/>
            <a:tailEnd type="none" w="sm" len="sm"/>
          </a:ln>
        </p:spPr>
        <p:txBody>
          <a:bodyPr spcFirstLastPara="1" wrap="square" lIns="81000" tIns="27000" rIns="81000" bIns="27000" anchor="b" anchorCtr="0">
            <a:normAutofit/>
          </a:bodyPr>
          <a:lstStyle>
            <a:lvl1pPr lvl="0" algn="l" rtl="0">
              <a:lnSpc>
                <a:spcPct val="90000"/>
              </a:lnSpc>
              <a:spcBef>
                <a:spcPts val="0"/>
              </a:spcBef>
              <a:spcAft>
                <a:spcPts val="0"/>
              </a:spcAft>
              <a:buClr>
                <a:schemeClr val="lt1"/>
              </a:buClr>
              <a:buSzPts val="4100"/>
              <a:buFont typeface="Rockwell"/>
              <a:buNone/>
              <a:defRPr sz="4100">
                <a:solidFill>
                  <a:schemeClr val="lt1"/>
                </a:solidFill>
                <a:latin typeface="Rockwell"/>
                <a:ea typeface="Rockwell"/>
                <a:cs typeface="Rockwell"/>
                <a:sym typeface="Rockwe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7" name="Google Shape;187;p33"/>
          <p:cNvSpPr txBox="1">
            <a:spLocks noGrp="1"/>
          </p:cNvSpPr>
          <p:nvPr>
            <p:ph type="body" idx="1"/>
          </p:nvPr>
        </p:nvSpPr>
        <p:spPr>
          <a:xfrm>
            <a:off x="623888" y="2694472"/>
            <a:ext cx="7886700" cy="762600"/>
          </a:xfrm>
          <a:prstGeom prst="rect">
            <a:avLst/>
          </a:prstGeom>
          <a:noFill/>
          <a:ln>
            <a:noFill/>
          </a:ln>
        </p:spPr>
        <p:txBody>
          <a:bodyPr spcFirstLastPara="1" wrap="square" lIns="67500" tIns="34275" rIns="135000" bIns="34275" anchor="t" anchorCtr="0">
            <a:normAutofit/>
          </a:bodyPr>
          <a:lstStyle>
            <a:lvl1pPr marL="457200" lvl="0" indent="-228600" algn="l" rtl="0">
              <a:lnSpc>
                <a:spcPct val="90000"/>
              </a:lnSpc>
              <a:spcBef>
                <a:spcPts val="800"/>
              </a:spcBef>
              <a:spcAft>
                <a:spcPts val="0"/>
              </a:spcAft>
              <a:buClr>
                <a:srgbClr val="B4E402"/>
              </a:buClr>
              <a:buSzPts val="1800"/>
              <a:buNone/>
              <a:defRPr sz="1800">
                <a:solidFill>
                  <a:srgbClr val="B4E402"/>
                </a:solidFill>
                <a:latin typeface="Quattrocento Sans"/>
                <a:ea typeface="Quattrocento Sans"/>
                <a:cs typeface="Quattrocento Sans"/>
                <a:sym typeface="Quattrocento Sans"/>
              </a:defRPr>
            </a:lvl1pPr>
            <a:lvl2pPr marL="914400" lvl="1" indent="-228600" algn="l" rtl="0">
              <a:lnSpc>
                <a:spcPct val="90000"/>
              </a:lnSpc>
              <a:spcBef>
                <a:spcPts val="1200"/>
              </a:spcBef>
              <a:spcAft>
                <a:spcPts val="0"/>
              </a:spcAft>
              <a:buClr>
                <a:srgbClr val="888888"/>
              </a:buClr>
              <a:buSzPts val="1500"/>
              <a:buNone/>
              <a:defRPr sz="1500">
                <a:solidFill>
                  <a:srgbClr val="888888"/>
                </a:solidFill>
              </a:defRPr>
            </a:lvl2pPr>
            <a:lvl3pPr marL="1371600" lvl="2" indent="-228600" algn="l" rtl="0">
              <a:lnSpc>
                <a:spcPct val="90000"/>
              </a:lnSpc>
              <a:spcBef>
                <a:spcPts val="1200"/>
              </a:spcBef>
              <a:spcAft>
                <a:spcPts val="0"/>
              </a:spcAft>
              <a:buClr>
                <a:srgbClr val="888888"/>
              </a:buClr>
              <a:buSzPts val="1400"/>
              <a:buNone/>
              <a:defRPr sz="1400">
                <a:solidFill>
                  <a:srgbClr val="888888"/>
                </a:solidFill>
              </a:defRPr>
            </a:lvl3pPr>
            <a:lvl4pPr marL="1828800" lvl="3" indent="-228600" algn="l" rtl="0">
              <a:lnSpc>
                <a:spcPct val="90000"/>
              </a:lnSpc>
              <a:spcBef>
                <a:spcPts val="1200"/>
              </a:spcBef>
              <a:spcAft>
                <a:spcPts val="0"/>
              </a:spcAft>
              <a:buClr>
                <a:srgbClr val="888888"/>
              </a:buClr>
              <a:buSzPts val="1200"/>
              <a:buNone/>
              <a:defRPr sz="1200">
                <a:solidFill>
                  <a:srgbClr val="888888"/>
                </a:solidFill>
              </a:defRPr>
            </a:lvl4pPr>
            <a:lvl5pPr marL="2286000" lvl="4" indent="-228600" algn="l" rtl="0">
              <a:lnSpc>
                <a:spcPct val="90000"/>
              </a:lnSpc>
              <a:spcBef>
                <a:spcPts val="1200"/>
              </a:spcBef>
              <a:spcAft>
                <a:spcPts val="0"/>
              </a:spcAft>
              <a:buClr>
                <a:srgbClr val="888888"/>
              </a:buClr>
              <a:buSzPts val="1200"/>
              <a:buNone/>
              <a:defRPr sz="1200">
                <a:solidFill>
                  <a:srgbClr val="888888"/>
                </a:solidFill>
              </a:defRPr>
            </a:lvl5pPr>
            <a:lvl6pPr marL="2743200" lvl="5" indent="-228600" algn="l" rtl="0">
              <a:lnSpc>
                <a:spcPct val="90000"/>
              </a:lnSpc>
              <a:spcBef>
                <a:spcPts val="1200"/>
              </a:spcBef>
              <a:spcAft>
                <a:spcPts val="0"/>
              </a:spcAft>
              <a:buClr>
                <a:srgbClr val="888888"/>
              </a:buClr>
              <a:buSzPts val="1200"/>
              <a:buNone/>
              <a:defRPr sz="1200">
                <a:solidFill>
                  <a:srgbClr val="888888"/>
                </a:solidFill>
              </a:defRPr>
            </a:lvl6pPr>
            <a:lvl7pPr marL="3200400" lvl="6" indent="-228600" algn="l" rtl="0">
              <a:lnSpc>
                <a:spcPct val="90000"/>
              </a:lnSpc>
              <a:spcBef>
                <a:spcPts val="1200"/>
              </a:spcBef>
              <a:spcAft>
                <a:spcPts val="0"/>
              </a:spcAft>
              <a:buClr>
                <a:srgbClr val="888888"/>
              </a:buClr>
              <a:buSzPts val="1200"/>
              <a:buNone/>
              <a:defRPr sz="1200">
                <a:solidFill>
                  <a:srgbClr val="888888"/>
                </a:solidFill>
              </a:defRPr>
            </a:lvl7pPr>
            <a:lvl8pPr marL="3657600" lvl="7" indent="-228600" algn="l" rtl="0">
              <a:lnSpc>
                <a:spcPct val="90000"/>
              </a:lnSpc>
              <a:spcBef>
                <a:spcPts val="1200"/>
              </a:spcBef>
              <a:spcAft>
                <a:spcPts val="0"/>
              </a:spcAft>
              <a:buClr>
                <a:srgbClr val="888888"/>
              </a:buClr>
              <a:buSzPts val="1200"/>
              <a:buNone/>
              <a:defRPr sz="1200">
                <a:solidFill>
                  <a:srgbClr val="888888"/>
                </a:solidFill>
              </a:defRPr>
            </a:lvl8pPr>
            <a:lvl9pPr marL="4114800" lvl="8" indent="-228600" algn="l" rtl="0">
              <a:lnSpc>
                <a:spcPct val="90000"/>
              </a:lnSpc>
              <a:spcBef>
                <a:spcPts val="1200"/>
              </a:spcBef>
              <a:spcAft>
                <a:spcPts val="1200"/>
              </a:spcAft>
              <a:buClr>
                <a:srgbClr val="888888"/>
              </a:buClr>
              <a:buSzPts val="1200"/>
              <a:buNone/>
              <a:defRPr sz="1200">
                <a:solidFill>
                  <a:srgbClr val="888888"/>
                </a:solidFill>
              </a:defRPr>
            </a:lvl9pPr>
          </a:lstStyle>
          <a:p>
            <a:endParaRPr/>
          </a:p>
        </p:txBody>
      </p:sp>
      <p:sp>
        <p:nvSpPr>
          <p:cNvPr id="188" name="Google Shape;188;p33"/>
          <p:cNvSpPr txBox="1">
            <a:spLocks noGrp="1"/>
          </p:cNvSpPr>
          <p:nvPr>
            <p:ph type="ftr" idx="11"/>
          </p:nvPr>
        </p:nvSpPr>
        <p:spPr>
          <a:xfrm>
            <a:off x="623888" y="4806083"/>
            <a:ext cx="3288600" cy="196200"/>
          </a:xfrm>
          <a:prstGeom prst="rect">
            <a:avLst/>
          </a:prstGeom>
          <a:solidFill>
            <a:srgbClr val="152139"/>
          </a:solidFill>
          <a:ln>
            <a:noFill/>
          </a:ln>
        </p:spPr>
        <p:txBody>
          <a:bodyPr spcFirstLastPara="1" wrap="square" lIns="68575" tIns="34275" rIns="68575" bIns="34275" anchor="ctr" anchorCtr="0">
            <a:spAutoFit/>
          </a:bodyPr>
          <a:lstStyle>
            <a:lvl1pPr lvl="0" algn="l" rtl="0">
              <a:spcBef>
                <a:spcPts val="0"/>
              </a:spcBef>
              <a:spcAft>
                <a:spcPts val="0"/>
              </a:spcAft>
              <a:buSzPts val="1100"/>
              <a:buNone/>
              <a:defRPr sz="1100">
                <a:solidFill>
                  <a:srgbClr val="B4E402"/>
                </a:solidFill>
                <a:latin typeface="Rockwell"/>
                <a:ea typeface="Rockwell"/>
                <a:cs typeface="Rockwell"/>
                <a:sym typeface="Rockwell"/>
              </a:defRPr>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_Bullets 1">
  <p:cSld name="1_Bullets">
    <p:spTree>
      <p:nvGrpSpPr>
        <p:cNvPr id="1" name="Shape 189"/>
        <p:cNvGrpSpPr/>
        <p:nvPr/>
      </p:nvGrpSpPr>
      <p:grpSpPr>
        <a:xfrm>
          <a:off x="0" y="0"/>
          <a:ext cx="0" cy="0"/>
          <a:chOff x="0" y="0"/>
          <a:chExt cx="0" cy="0"/>
        </a:xfrm>
      </p:grpSpPr>
      <p:sp>
        <p:nvSpPr>
          <p:cNvPr id="190" name="Google Shape;190;p34"/>
          <p:cNvSpPr txBox="1">
            <a:spLocks noGrp="1"/>
          </p:cNvSpPr>
          <p:nvPr>
            <p:ph type="body" idx="1"/>
          </p:nvPr>
        </p:nvSpPr>
        <p:spPr>
          <a:xfrm>
            <a:off x="407193" y="834764"/>
            <a:ext cx="7603800" cy="3438600"/>
          </a:xfrm>
          <a:prstGeom prst="rect">
            <a:avLst/>
          </a:prstGeom>
          <a:noFill/>
          <a:ln>
            <a:noFill/>
          </a:ln>
        </p:spPr>
        <p:txBody>
          <a:bodyPr spcFirstLastPara="1" wrap="square" lIns="0" tIns="101250" rIns="0" bIns="0" anchor="t" anchorCtr="0">
            <a:normAutofit/>
          </a:bodyPr>
          <a:lstStyle>
            <a:lvl1pPr marL="457200" lvl="0" indent="-361950" algn="l" rtl="0">
              <a:lnSpc>
                <a:spcPct val="100000"/>
              </a:lnSpc>
              <a:spcBef>
                <a:spcPts val="700"/>
              </a:spcBef>
              <a:spcAft>
                <a:spcPts val="0"/>
              </a:spcAft>
              <a:buClr>
                <a:schemeClr val="dk2"/>
              </a:buClr>
              <a:buSzPts val="2100"/>
              <a:buFont typeface="Arial"/>
              <a:buChar char="•"/>
              <a:defRPr sz="2500" b="1" i="0">
                <a:solidFill>
                  <a:schemeClr val="dk2"/>
                </a:solidFill>
                <a:latin typeface="Helvetica Neue"/>
                <a:ea typeface="Helvetica Neue"/>
                <a:cs typeface="Helvetica Neue"/>
                <a:sym typeface="Helvetica Neue"/>
              </a:defRPr>
            </a:lvl1pPr>
            <a:lvl2pPr marL="914400" lvl="1" indent="-323850" algn="l" rtl="0">
              <a:lnSpc>
                <a:spcPct val="100000"/>
              </a:lnSpc>
              <a:spcBef>
                <a:spcPts val="0"/>
              </a:spcBef>
              <a:spcAft>
                <a:spcPts val="0"/>
              </a:spcAft>
              <a:buClr>
                <a:srgbClr val="4687E6"/>
              </a:buClr>
              <a:buSzPts val="1500"/>
              <a:buFont typeface="Helvetica Neue"/>
              <a:buChar char="•"/>
              <a:defRPr sz="1800" b="0" i="0">
                <a:solidFill>
                  <a:srgbClr val="3F3F3F"/>
                </a:solidFill>
                <a:latin typeface="Helvetica Neue"/>
                <a:ea typeface="Helvetica Neue"/>
                <a:cs typeface="Helvetica Neue"/>
                <a:sym typeface="Helvetica Neue"/>
              </a:defRPr>
            </a:lvl2pPr>
            <a:lvl3pPr marL="1371600" lvl="2" indent="-317500" algn="l" rtl="0">
              <a:lnSpc>
                <a:spcPct val="100000"/>
              </a:lnSpc>
              <a:spcBef>
                <a:spcPts val="300"/>
              </a:spcBef>
              <a:spcAft>
                <a:spcPts val="0"/>
              </a:spcAft>
              <a:buClr>
                <a:schemeClr val="accent6"/>
              </a:buClr>
              <a:buSzPts val="1400"/>
              <a:buFont typeface="Helvetica Neue"/>
              <a:buChar char="•"/>
              <a:defRPr sz="1700" b="0" i="0">
                <a:solidFill>
                  <a:srgbClr val="0070C0"/>
                </a:solidFill>
                <a:latin typeface="Helvetica Neue"/>
                <a:ea typeface="Helvetica Neue"/>
                <a:cs typeface="Helvetica Neue"/>
                <a:sym typeface="Helvetica Neue"/>
              </a:defRPr>
            </a:lvl3pPr>
            <a:lvl4pPr marL="1828800" lvl="3" indent="-279400" algn="l" rtl="0">
              <a:lnSpc>
                <a:spcPct val="100000"/>
              </a:lnSpc>
              <a:spcBef>
                <a:spcPts val="2200"/>
              </a:spcBef>
              <a:spcAft>
                <a:spcPts val="0"/>
              </a:spcAft>
              <a:buClr>
                <a:srgbClr val="000000"/>
              </a:buClr>
              <a:buSzPts val="800"/>
              <a:buChar char="•"/>
              <a:defRPr/>
            </a:lvl4pPr>
            <a:lvl5pPr marL="2286000" lvl="4" indent="-279400" algn="l" rtl="0">
              <a:lnSpc>
                <a:spcPct val="100000"/>
              </a:lnSpc>
              <a:spcBef>
                <a:spcPts val="2200"/>
              </a:spcBef>
              <a:spcAft>
                <a:spcPts val="0"/>
              </a:spcAft>
              <a:buClr>
                <a:srgbClr val="000000"/>
              </a:buClr>
              <a:buSzPts val="800"/>
              <a:buChar char="•"/>
              <a:defRPr/>
            </a:lvl5pPr>
            <a:lvl6pPr marL="2743200" lvl="5" indent="-279400" algn="l" rtl="0">
              <a:lnSpc>
                <a:spcPct val="100000"/>
              </a:lnSpc>
              <a:spcBef>
                <a:spcPts val="2200"/>
              </a:spcBef>
              <a:spcAft>
                <a:spcPts val="0"/>
              </a:spcAft>
              <a:buClr>
                <a:srgbClr val="000000"/>
              </a:buClr>
              <a:buSzPts val="800"/>
              <a:buChar char="•"/>
              <a:defRPr/>
            </a:lvl6pPr>
            <a:lvl7pPr marL="3200400" lvl="6" indent="-279400" algn="l" rtl="0">
              <a:lnSpc>
                <a:spcPct val="100000"/>
              </a:lnSpc>
              <a:spcBef>
                <a:spcPts val="2200"/>
              </a:spcBef>
              <a:spcAft>
                <a:spcPts val="0"/>
              </a:spcAft>
              <a:buClr>
                <a:srgbClr val="000000"/>
              </a:buClr>
              <a:buSzPts val="800"/>
              <a:buChar char="•"/>
              <a:defRPr/>
            </a:lvl7pPr>
            <a:lvl8pPr marL="3657600" lvl="7" indent="-279400" algn="l" rtl="0">
              <a:lnSpc>
                <a:spcPct val="100000"/>
              </a:lnSpc>
              <a:spcBef>
                <a:spcPts val="2200"/>
              </a:spcBef>
              <a:spcAft>
                <a:spcPts val="0"/>
              </a:spcAft>
              <a:buClr>
                <a:srgbClr val="000000"/>
              </a:buClr>
              <a:buSzPts val="800"/>
              <a:buChar char="•"/>
              <a:defRPr/>
            </a:lvl8pPr>
            <a:lvl9pPr marL="4114800" lvl="8" indent="-279400" algn="l" rtl="0">
              <a:lnSpc>
                <a:spcPct val="100000"/>
              </a:lnSpc>
              <a:spcBef>
                <a:spcPts val="2200"/>
              </a:spcBef>
              <a:spcAft>
                <a:spcPts val="0"/>
              </a:spcAft>
              <a:buClr>
                <a:srgbClr val="000000"/>
              </a:buClr>
              <a:buSzPts val="800"/>
              <a:buChar char="•"/>
              <a:defRPr/>
            </a:lvl9pPr>
          </a:lstStyle>
          <a:p>
            <a:endParaRPr/>
          </a:p>
        </p:txBody>
      </p:sp>
      <p:sp>
        <p:nvSpPr>
          <p:cNvPr id="191" name="Google Shape;191;p34"/>
          <p:cNvSpPr txBox="1">
            <a:spLocks noGrp="1"/>
          </p:cNvSpPr>
          <p:nvPr>
            <p:ph type="body" idx="2"/>
          </p:nvPr>
        </p:nvSpPr>
        <p:spPr>
          <a:xfrm>
            <a:off x="400050" y="190501"/>
            <a:ext cx="7610700" cy="644400"/>
          </a:xfrm>
          <a:prstGeom prst="rect">
            <a:avLst/>
          </a:prstGeom>
          <a:noFill/>
          <a:ln>
            <a:noFill/>
          </a:ln>
        </p:spPr>
        <p:txBody>
          <a:bodyPr spcFirstLastPara="1" wrap="square" lIns="0" tIns="0" rIns="0" bIns="0" anchor="ctr" anchorCtr="0">
            <a:normAutofit/>
          </a:bodyPr>
          <a:lstStyle>
            <a:lvl1pPr marL="457200" lvl="0" indent="-228600" algn="l" rtl="0">
              <a:lnSpc>
                <a:spcPct val="100000"/>
              </a:lnSpc>
              <a:spcBef>
                <a:spcPts val="2200"/>
              </a:spcBef>
              <a:spcAft>
                <a:spcPts val="0"/>
              </a:spcAft>
              <a:buClr>
                <a:schemeClr val="accent1"/>
              </a:buClr>
              <a:buSzPts val="2300"/>
              <a:buFont typeface="Helvetica Neue"/>
              <a:buNone/>
              <a:defRPr sz="3000" b="1" i="0">
                <a:solidFill>
                  <a:schemeClr val="accent1"/>
                </a:solidFill>
                <a:latin typeface="Helvetica Neue"/>
                <a:ea typeface="Helvetica Neue"/>
                <a:cs typeface="Helvetica Neue"/>
                <a:sym typeface="Helvetica Neue"/>
              </a:defRPr>
            </a:lvl1pPr>
            <a:lvl2pPr marL="914400" lvl="1" indent="-228600" algn="l" rtl="0">
              <a:lnSpc>
                <a:spcPct val="100000"/>
              </a:lnSpc>
              <a:spcBef>
                <a:spcPts val="2200"/>
              </a:spcBef>
              <a:spcAft>
                <a:spcPts val="0"/>
              </a:spcAft>
              <a:buClr>
                <a:srgbClr val="000000"/>
              </a:buClr>
              <a:buSzPts val="1000"/>
              <a:buFont typeface="Open Sans"/>
              <a:buNone/>
              <a:defRPr sz="1400" b="0" i="0">
                <a:latin typeface="Open Sans"/>
                <a:ea typeface="Open Sans"/>
                <a:cs typeface="Open Sans"/>
                <a:sym typeface="Open Sans"/>
              </a:defRPr>
            </a:lvl2pPr>
            <a:lvl3pPr marL="1371600" lvl="2" indent="-228600" algn="l" rtl="0">
              <a:lnSpc>
                <a:spcPct val="100000"/>
              </a:lnSpc>
              <a:spcBef>
                <a:spcPts val="2200"/>
              </a:spcBef>
              <a:spcAft>
                <a:spcPts val="0"/>
              </a:spcAft>
              <a:buClr>
                <a:srgbClr val="000000"/>
              </a:buClr>
              <a:buSzPts val="1000"/>
              <a:buFont typeface="Open Sans"/>
              <a:buNone/>
              <a:defRPr sz="1400" b="0" i="0">
                <a:latin typeface="Open Sans"/>
                <a:ea typeface="Open Sans"/>
                <a:cs typeface="Open Sans"/>
                <a:sym typeface="Open Sans"/>
              </a:defRPr>
            </a:lvl3pPr>
            <a:lvl4pPr marL="1828800" lvl="3" indent="-228600" algn="l" rtl="0">
              <a:lnSpc>
                <a:spcPct val="100000"/>
              </a:lnSpc>
              <a:spcBef>
                <a:spcPts val="2200"/>
              </a:spcBef>
              <a:spcAft>
                <a:spcPts val="0"/>
              </a:spcAft>
              <a:buClr>
                <a:srgbClr val="000000"/>
              </a:buClr>
              <a:buSzPts val="1000"/>
              <a:buFont typeface="Open Sans"/>
              <a:buNone/>
              <a:defRPr sz="1400" b="0" i="0">
                <a:latin typeface="Open Sans"/>
                <a:ea typeface="Open Sans"/>
                <a:cs typeface="Open Sans"/>
                <a:sym typeface="Open Sans"/>
              </a:defRPr>
            </a:lvl4pPr>
            <a:lvl5pPr marL="2286000" lvl="4" indent="-228600" algn="l" rtl="0">
              <a:lnSpc>
                <a:spcPct val="100000"/>
              </a:lnSpc>
              <a:spcBef>
                <a:spcPts val="2200"/>
              </a:spcBef>
              <a:spcAft>
                <a:spcPts val="0"/>
              </a:spcAft>
              <a:buClr>
                <a:srgbClr val="000000"/>
              </a:buClr>
              <a:buSzPts val="1000"/>
              <a:buFont typeface="Open Sans"/>
              <a:buNone/>
              <a:defRPr sz="1400" b="0" i="0">
                <a:latin typeface="Open Sans"/>
                <a:ea typeface="Open Sans"/>
                <a:cs typeface="Open Sans"/>
                <a:sym typeface="Open Sans"/>
              </a:defRPr>
            </a:lvl5pPr>
            <a:lvl6pPr marL="2743200" lvl="5" indent="-279400" algn="l" rtl="0">
              <a:lnSpc>
                <a:spcPct val="100000"/>
              </a:lnSpc>
              <a:spcBef>
                <a:spcPts val="2200"/>
              </a:spcBef>
              <a:spcAft>
                <a:spcPts val="0"/>
              </a:spcAft>
              <a:buClr>
                <a:srgbClr val="000000"/>
              </a:buClr>
              <a:buSzPts val="800"/>
              <a:buChar char="•"/>
              <a:defRPr/>
            </a:lvl6pPr>
            <a:lvl7pPr marL="3200400" lvl="6" indent="-279400" algn="l" rtl="0">
              <a:lnSpc>
                <a:spcPct val="100000"/>
              </a:lnSpc>
              <a:spcBef>
                <a:spcPts val="2200"/>
              </a:spcBef>
              <a:spcAft>
                <a:spcPts val="0"/>
              </a:spcAft>
              <a:buClr>
                <a:srgbClr val="000000"/>
              </a:buClr>
              <a:buSzPts val="800"/>
              <a:buChar char="•"/>
              <a:defRPr/>
            </a:lvl7pPr>
            <a:lvl8pPr marL="3657600" lvl="7" indent="-279400" algn="l" rtl="0">
              <a:lnSpc>
                <a:spcPct val="100000"/>
              </a:lnSpc>
              <a:spcBef>
                <a:spcPts val="2200"/>
              </a:spcBef>
              <a:spcAft>
                <a:spcPts val="0"/>
              </a:spcAft>
              <a:buClr>
                <a:srgbClr val="000000"/>
              </a:buClr>
              <a:buSzPts val="800"/>
              <a:buChar char="•"/>
              <a:defRPr/>
            </a:lvl8pPr>
            <a:lvl9pPr marL="4114800" lvl="8" indent="-279400" algn="l" rtl="0">
              <a:lnSpc>
                <a:spcPct val="100000"/>
              </a:lnSpc>
              <a:spcBef>
                <a:spcPts val="2200"/>
              </a:spcBef>
              <a:spcAft>
                <a:spcPts val="0"/>
              </a:spcAft>
              <a:buClr>
                <a:srgbClr val="000000"/>
              </a:buClr>
              <a:buSzPts val="800"/>
              <a:buChar char="•"/>
              <a:defRPr/>
            </a:lvl9pPr>
          </a:lstStyle>
          <a:p>
            <a:endParaRPr/>
          </a:p>
        </p:txBody>
      </p:sp>
      <p:sp>
        <p:nvSpPr>
          <p:cNvPr id="192" name="Google Shape;192;p34"/>
          <p:cNvSpPr txBox="1">
            <a:spLocks noGrp="1"/>
          </p:cNvSpPr>
          <p:nvPr>
            <p:ph type="ftr" idx="11"/>
          </p:nvPr>
        </p:nvSpPr>
        <p:spPr>
          <a:xfrm>
            <a:off x="4076390" y="4810216"/>
            <a:ext cx="4663500" cy="211500"/>
          </a:xfrm>
          <a:prstGeom prst="rect">
            <a:avLst/>
          </a:prstGeom>
          <a:noFill/>
          <a:ln>
            <a:noFill/>
          </a:ln>
        </p:spPr>
        <p:txBody>
          <a:bodyPr spcFirstLastPara="1" wrap="square" lIns="0" tIns="0" rIns="0" bIns="0" anchor="ctr" anchorCtr="0">
            <a:normAutofit/>
          </a:bodyPr>
          <a:lstStyle>
            <a:lvl1pPr lvl="0" algn="r" rtl="0">
              <a:lnSpc>
                <a:spcPct val="100000"/>
              </a:lnSpc>
              <a:spcBef>
                <a:spcPts val="0"/>
              </a:spcBef>
              <a:spcAft>
                <a:spcPts val="0"/>
              </a:spcAft>
              <a:buClr>
                <a:srgbClr val="6A6A6A"/>
              </a:buClr>
              <a:buSzPts val="800"/>
              <a:buFont typeface="Open Sans Light"/>
              <a:buNone/>
              <a:defRPr sz="800" b="0" i="0">
                <a:solidFill>
                  <a:srgbClr val="6A6A6A"/>
                </a:solidFill>
                <a:latin typeface="Open Sans Light"/>
                <a:ea typeface="Open Sans Light"/>
                <a:cs typeface="Open Sans Light"/>
                <a:sym typeface="Open Sans Light"/>
              </a:defRPr>
            </a:lvl1pPr>
            <a:lvl2pPr lvl="1" algn="ctr" rtl="0">
              <a:lnSpc>
                <a:spcPct val="100000"/>
              </a:lnSpc>
              <a:spcBef>
                <a:spcPts val="0"/>
              </a:spcBef>
              <a:spcAft>
                <a:spcPts val="0"/>
              </a:spcAft>
              <a:buClr>
                <a:srgbClr val="000000"/>
              </a:buClr>
              <a:buSzPts val="1000"/>
              <a:buNone/>
              <a:defRPr sz="800"/>
            </a:lvl2pPr>
            <a:lvl3pPr lvl="2" algn="ctr" rtl="0">
              <a:lnSpc>
                <a:spcPct val="100000"/>
              </a:lnSpc>
              <a:spcBef>
                <a:spcPts val="0"/>
              </a:spcBef>
              <a:spcAft>
                <a:spcPts val="0"/>
              </a:spcAft>
              <a:buClr>
                <a:srgbClr val="000000"/>
              </a:buClr>
              <a:buSzPts val="1000"/>
              <a:buNone/>
              <a:defRPr sz="800"/>
            </a:lvl3pPr>
            <a:lvl4pPr lvl="3" algn="ctr" rtl="0">
              <a:lnSpc>
                <a:spcPct val="100000"/>
              </a:lnSpc>
              <a:spcBef>
                <a:spcPts val="0"/>
              </a:spcBef>
              <a:spcAft>
                <a:spcPts val="0"/>
              </a:spcAft>
              <a:buClr>
                <a:srgbClr val="000000"/>
              </a:buClr>
              <a:buSzPts val="1000"/>
              <a:buNone/>
              <a:defRPr sz="800"/>
            </a:lvl4pPr>
            <a:lvl5pPr lvl="4" algn="ctr" rtl="0">
              <a:lnSpc>
                <a:spcPct val="100000"/>
              </a:lnSpc>
              <a:spcBef>
                <a:spcPts val="0"/>
              </a:spcBef>
              <a:spcAft>
                <a:spcPts val="0"/>
              </a:spcAft>
              <a:buClr>
                <a:srgbClr val="000000"/>
              </a:buClr>
              <a:buSzPts val="1000"/>
              <a:buNone/>
              <a:defRPr sz="800"/>
            </a:lvl5pPr>
            <a:lvl6pPr lvl="5" algn="ctr" rtl="0">
              <a:lnSpc>
                <a:spcPct val="100000"/>
              </a:lnSpc>
              <a:spcBef>
                <a:spcPts val="0"/>
              </a:spcBef>
              <a:spcAft>
                <a:spcPts val="0"/>
              </a:spcAft>
              <a:buClr>
                <a:srgbClr val="000000"/>
              </a:buClr>
              <a:buSzPts val="1000"/>
              <a:buNone/>
              <a:defRPr sz="800"/>
            </a:lvl6pPr>
            <a:lvl7pPr lvl="6" algn="ctr" rtl="0">
              <a:lnSpc>
                <a:spcPct val="100000"/>
              </a:lnSpc>
              <a:spcBef>
                <a:spcPts val="0"/>
              </a:spcBef>
              <a:spcAft>
                <a:spcPts val="0"/>
              </a:spcAft>
              <a:buClr>
                <a:srgbClr val="000000"/>
              </a:buClr>
              <a:buSzPts val="1000"/>
              <a:buNone/>
              <a:defRPr sz="800"/>
            </a:lvl7pPr>
            <a:lvl8pPr lvl="7" algn="ctr" rtl="0">
              <a:lnSpc>
                <a:spcPct val="100000"/>
              </a:lnSpc>
              <a:spcBef>
                <a:spcPts val="0"/>
              </a:spcBef>
              <a:spcAft>
                <a:spcPts val="0"/>
              </a:spcAft>
              <a:buClr>
                <a:srgbClr val="000000"/>
              </a:buClr>
              <a:buSzPts val="1000"/>
              <a:buNone/>
              <a:defRPr sz="800"/>
            </a:lvl8pPr>
            <a:lvl9pPr lvl="8" algn="ctr" rtl="0">
              <a:lnSpc>
                <a:spcPct val="100000"/>
              </a:lnSpc>
              <a:spcBef>
                <a:spcPts val="0"/>
              </a:spcBef>
              <a:spcAft>
                <a:spcPts val="0"/>
              </a:spcAft>
              <a:buClr>
                <a:srgbClr val="000000"/>
              </a:buClr>
              <a:buSzPts val="1000"/>
              <a:buNone/>
              <a:defRPr sz="800"/>
            </a:lvl9pPr>
          </a:lstStyle>
          <a:p>
            <a:endParaRPr/>
          </a:p>
        </p:txBody>
      </p:sp>
      <p:sp>
        <p:nvSpPr>
          <p:cNvPr id="193" name="Google Shape;193;p34"/>
          <p:cNvSpPr txBox="1">
            <a:spLocks noGrp="1"/>
          </p:cNvSpPr>
          <p:nvPr>
            <p:ph type="sldNum" idx="12"/>
          </p:nvPr>
        </p:nvSpPr>
        <p:spPr>
          <a:xfrm>
            <a:off x="8758858" y="4810215"/>
            <a:ext cx="285600" cy="211500"/>
          </a:xfrm>
          <a:prstGeom prst="rect">
            <a:avLst/>
          </a:prstGeom>
          <a:noFill/>
          <a:ln>
            <a:noFill/>
          </a:ln>
        </p:spPr>
        <p:txBody>
          <a:bodyPr spcFirstLastPara="1" wrap="square" lIns="51425" tIns="25700" rIns="51425" bIns="25700" anchor="ctr" anchorCtr="0">
            <a:noAutofit/>
          </a:bodyPr>
          <a:lstStyle>
            <a:lvl1pPr marL="0" marR="0" lvl="0" indent="0" algn="r" rtl="0">
              <a:lnSpc>
                <a:spcPct val="100000"/>
              </a:lnSpc>
              <a:spcBef>
                <a:spcPts val="0"/>
              </a:spcBef>
              <a:spcAft>
                <a:spcPts val="0"/>
              </a:spcAft>
              <a:buClr>
                <a:srgbClr val="888888"/>
              </a:buClr>
              <a:buSzPts val="900"/>
              <a:buFont typeface="Open Sans Light"/>
              <a:buNone/>
              <a:defRPr sz="900" b="0" i="0" u="none" strike="noStrike" cap="none">
                <a:solidFill>
                  <a:srgbClr val="888888"/>
                </a:solidFill>
                <a:latin typeface="Open Sans Light"/>
                <a:ea typeface="Open Sans Light"/>
                <a:cs typeface="Open Sans Light"/>
                <a:sym typeface="Open Sans Light"/>
              </a:defRPr>
            </a:lvl1pPr>
            <a:lvl2pPr marL="0" marR="0" lvl="1" indent="0" algn="r" rtl="0">
              <a:lnSpc>
                <a:spcPct val="100000"/>
              </a:lnSpc>
              <a:spcBef>
                <a:spcPts val="0"/>
              </a:spcBef>
              <a:spcAft>
                <a:spcPts val="0"/>
              </a:spcAft>
              <a:buClr>
                <a:srgbClr val="888888"/>
              </a:buClr>
              <a:buSzPts val="900"/>
              <a:buFont typeface="Open Sans Light"/>
              <a:buNone/>
              <a:defRPr sz="900" b="0" i="0" u="none" strike="noStrike" cap="none">
                <a:solidFill>
                  <a:srgbClr val="888888"/>
                </a:solidFill>
                <a:latin typeface="Open Sans Light"/>
                <a:ea typeface="Open Sans Light"/>
                <a:cs typeface="Open Sans Light"/>
                <a:sym typeface="Open Sans Light"/>
              </a:defRPr>
            </a:lvl2pPr>
            <a:lvl3pPr marL="0" marR="0" lvl="2" indent="0" algn="r" rtl="0">
              <a:lnSpc>
                <a:spcPct val="100000"/>
              </a:lnSpc>
              <a:spcBef>
                <a:spcPts val="0"/>
              </a:spcBef>
              <a:spcAft>
                <a:spcPts val="0"/>
              </a:spcAft>
              <a:buClr>
                <a:srgbClr val="888888"/>
              </a:buClr>
              <a:buSzPts val="900"/>
              <a:buFont typeface="Open Sans Light"/>
              <a:buNone/>
              <a:defRPr sz="900" b="0" i="0" u="none" strike="noStrike" cap="none">
                <a:solidFill>
                  <a:srgbClr val="888888"/>
                </a:solidFill>
                <a:latin typeface="Open Sans Light"/>
                <a:ea typeface="Open Sans Light"/>
                <a:cs typeface="Open Sans Light"/>
                <a:sym typeface="Open Sans Light"/>
              </a:defRPr>
            </a:lvl3pPr>
            <a:lvl4pPr marL="0" marR="0" lvl="3" indent="0" algn="r" rtl="0">
              <a:lnSpc>
                <a:spcPct val="100000"/>
              </a:lnSpc>
              <a:spcBef>
                <a:spcPts val="0"/>
              </a:spcBef>
              <a:spcAft>
                <a:spcPts val="0"/>
              </a:spcAft>
              <a:buClr>
                <a:srgbClr val="888888"/>
              </a:buClr>
              <a:buSzPts val="900"/>
              <a:buFont typeface="Open Sans Light"/>
              <a:buNone/>
              <a:defRPr sz="900" b="0" i="0" u="none" strike="noStrike" cap="none">
                <a:solidFill>
                  <a:srgbClr val="888888"/>
                </a:solidFill>
                <a:latin typeface="Open Sans Light"/>
                <a:ea typeface="Open Sans Light"/>
                <a:cs typeface="Open Sans Light"/>
                <a:sym typeface="Open Sans Light"/>
              </a:defRPr>
            </a:lvl4pPr>
            <a:lvl5pPr marL="0" marR="0" lvl="4" indent="0" algn="r" rtl="0">
              <a:lnSpc>
                <a:spcPct val="100000"/>
              </a:lnSpc>
              <a:spcBef>
                <a:spcPts val="0"/>
              </a:spcBef>
              <a:spcAft>
                <a:spcPts val="0"/>
              </a:spcAft>
              <a:buClr>
                <a:srgbClr val="888888"/>
              </a:buClr>
              <a:buSzPts val="900"/>
              <a:buFont typeface="Open Sans Light"/>
              <a:buNone/>
              <a:defRPr sz="900" b="0" i="0" u="none" strike="noStrike" cap="none">
                <a:solidFill>
                  <a:srgbClr val="888888"/>
                </a:solidFill>
                <a:latin typeface="Open Sans Light"/>
                <a:ea typeface="Open Sans Light"/>
                <a:cs typeface="Open Sans Light"/>
                <a:sym typeface="Open Sans Light"/>
              </a:defRPr>
            </a:lvl5pPr>
            <a:lvl6pPr marL="0" marR="0" lvl="5" indent="0" algn="r" rtl="0">
              <a:lnSpc>
                <a:spcPct val="100000"/>
              </a:lnSpc>
              <a:spcBef>
                <a:spcPts val="0"/>
              </a:spcBef>
              <a:spcAft>
                <a:spcPts val="0"/>
              </a:spcAft>
              <a:buClr>
                <a:srgbClr val="888888"/>
              </a:buClr>
              <a:buSzPts val="900"/>
              <a:buFont typeface="Open Sans Light"/>
              <a:buNone/>
              <a:defRPr sz="900" b="0" i="0" u="none" strike="noStrike" cap="none">
                <a:solidFill>
                  <a:srgbClr val="888888"/>
                </a:solidFill>
                <a:latin typeface="Open Sans Light"/>
                <a:ea typeface="Open Sans Light"/>
                <a:cs typeface="Open Sans Light"/>
                <a:sym typeface="Open Sans Light"/>
              </a:defRPr>
            </a:lvl6pPr>
            <a:lvl7pPr marL="0" marR="0" lvl="6" indent="0" algn="r" rtl="0">
              <a:lnSpc>
                <a:spcPct val="100000"/>
              </a:lnSpc>
              <a:spcBef>
                <a:spcPts val="0"/>
              </a:spcBef>
              <a:spcAft>
                <a:spcPts val="0"/>
              </a:spcAft>
              <a:buClr>
                <a:srgbClr val="888888"/>
              </a:buClr>
              <a:buSzPts val="900"/>
              <a:buFont typeface="Open Sans Light"/>
              <a:buNone/>
              <a:defRPr sz="900" b="0" i="0" u="none" strike="noStrike" cap="none">
                <a:solidFill>
                  <a:srgbClr val="888888"/>
                </a:solidFill>
                <a:latin typeface="Open Sans Light"/>
                <a:ea typeface="Open Sans Light"/>
                <a:cs typeface="Open Sans Light"/>
                <a:sym typeface="Open Sans Light"/>
              </a:defRPr>
            </a:lvl7pPr>
            <a:lvl8pPr marL="0" marR="0" lvl="7" indent="0" algn="r" rtl="0">
              <a:lnSpc>
                <a:spcPct val="100000"/>
              </a:lnSpc>
              <a:spcBef>
                <a:spcPts val="0"/>
              </a:spcBef>
              <a:spcAft>
                <a:spcPts val="0"/>
              </a:spcAft>
              <a:buClr>
                <a:srgbClr val="888888"/>
              </a:buClr>
              <a:buSzPts val="900"/>
              <a:buFont typeface="Open Sans Light"/>
              <a:buNone/>
              <a:defRPr sz="900" b="0" i="0" u="none" strike="noStrike" cap="none">
                <a:solidFill>
                  <a:srgbClr val="888888"/>
                </a:solidFill>
                <a:latin typeface="Open Sans Light"/>
                <a:ea typeface="Open Sans Light"/>
                <a:cs typeface="Open Sans Light"/>
                <a:sym typeface="Open Sans Light"/>
              </a:defRPr>
            </a:lvl8pPr>
            <a:lvl9pPr marL="0" marR="0" lvl="8" indent="0" algn="r" rtl="0">
              <a:lnSpc>
                <a:spcPct val="100000"/>
              </a:lnSpc>
              <a:spcBef>
                <a:spcPts val="0"/>
              </a:spcBef>
              <a:spcAft>
                <a:spcPts val="0"/>
              </a:spcAft>
              <a:buClr>
                <a:srgbClr val="888888"/>
              </a:buClr>
              <a:buSzPts val="900"/>
              <a:buFont typeface="Open Sans Light"/>
              <a:buNone/>
              <a:defRPr sz="900" b="0" i="0" u="none" strike="noStrike" cap="none">
                <a:solidFill>
                  <a:srgbClr val="888888"/>
                </a:solidFill>
                <a:latin typeface="Open Sans Light"/>
                <a:ea typeface="Open Sans Light"/>
                <a:cs typeface="Open Sans Light"/>
                <a:sym typeface="Open Sans Light"/>
              </a:defRPr>
            </a:lvl9pPr>
          </a:lstStyle>
          <a:p>
            <a:pPr marL="0" lvl="0" indent="0" algn="r" rtl="0">
              <a:spcBef>
                <a:spcPts val="0"/>
              </a:spcBef>
              <a:spcAft>
                <a:spcPts val="0"/>
              </a:spcAft>
              <a:buNone/>
            </a:pPr>
            <a:fld id="{00000000-1234-1234-1234-123412341234}" type="slidenum">
              <a:rPr lang="it"/>
              <a:t>‹N›</a:t>
            </a:fld>
            <a:endParaRPr/>
          </a:p>
        </p:txBody>
      </p:sp>
      <p:pic>
        <p:nvPicPr>
          <p:cNvPr id="194" name="Google Shape;194;p34"/>
          <p:cNvPicPr preferRelativeResize="0"/>
          <p:nvPr/>
        </p:nvPicPr>
        <p:blipFill rotWithShape="1">
          <a:blip r:embed="rId2">
            <a:alphaModFix/>
          </a:blip>
          <a:srcRect/>
          <a:stretch/>
        </p:blipFill>
        <p:spPr>
          <a:xfrm>
            <a:off x="1821801" y="4684950"/>
            <a:ext cx="466629" cy="3240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65"/>
        <p:cNvGrpSpPr/>
        <p:nvPr/>
      </p:nvGrpSpPr>
      <p:grpSpPr>
        <a:xfrm>
          <a:off x="0" y="0"/>
          <a:ext cx="0" cy="0"/>
          <a:chOff x="0" y="0"/>
          <a:chExt cx="0" cy="0"/>
        </a:xfrm>
      </p:grpSpPr>
      <p:grpSp>
        <p:nvGrpSpPr>
          <p:cNvPr id="66" name="Google Shape;66;p16"/>
          <p:cNvGrpSpPr/>
          <p:nvPr/>
        </p:nvGrpSpPr>
        <p:grpSpPr>
          <a:xfrm>
            <a:off x="830392" y="1191256"/>
            <a:ext cx="745763" cy="45826"/>
            <a:chOff x="4580561" y="2589004"/>
            <a:chExt cx="1064464" cy="25200"/>
          </a:xfrm>
        </p:grpSpPr>
        <p:sp>
          <p:nvSpPr>
            <p:cNvPr id="67" name="Google Shape;67;p16"/>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6"/>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 name="Google Shape;69;p16"/>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70" name="Google Shape;70;p1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1"/>
        <p:cNvGrpSpPr/>
        <p:nvPr/>
      </p:nvGrpSpPr>
      <p:grpSpPr>
        <a:xfrm>
          <a:off x="0" y="0"/>
          <a:ext cx="0" cy="0"/>
          <a:chOff x="0" y="0"/>
          <a:chExt cx="0" cy="0"/>
        </a:xfrm>
      </p:grpSpPr>
      <p:sp>
        <p:nvSpPr>
          <p:cNvPr id="72" name="Google Shape;72;p17"/>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 name="Google Shape;73;p17"/>
          <p:cNvGrpSpPr/>
          <p:nvPr/>
        </p:nvGrpSpPr>
        <p:grpSpPr>
          <a:xfrm>
            <a:off x="830392" y="1191256"/>
            <a:ext cx="745763" cy="45826"/>
            <a:chOff x="4580561" y="2589004"/>
            <a:chExt cx="1064464" cy="25200"/>
          </a:xfrm>
        </p:grpSpPr>
        <p:sp>
          <p:nvSpPr>
            <p:cNvPr id="74" name="Google Shape;74;p1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1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 name="Google Shape;76;p17"/>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77" name="Google Shape;77;p17"/>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a:lvl1pPr>
            <a:lvl2pPr marL="914400" lvl="1" indent="-298450" rtl="0">
              <a:spcBef>
                <a:spcPts val="0"/>
              </a:spcBef>
              <a:spcAft>
                <a:spcPts val="0"/>
              </a:spcAft>
              <a:buSzPts val="1100"/>
              <a:buChar char="○"/>
              <a:defRPr/>
            </a:lvl2pPr>
            <a:lvl3pPr marL="1371600" lvl="2" indent="-298450" rtl="0">
              <a:spcBef>
                <a:spcPts val="0"/>
              </a:spcBef>
              <a:spcAft>
                <a:spcPts val="0"/>
              </a:spcAft>
              <a:buSzPts val="1100"/>
              <a:buChar char="■"/>
              <a:defRPr/>
            </a:lvl3pPr>
            <a:lvl4pPr marL="1828800" lvl="3" indent="-298450" rtl="0">
              <a:spcBef>
                <a:spcPts val="0"/>
              </a:spcBef>
              <a:spcAft>
                <a:spcPts val="0"/>
              </a:spcAft>
              <a:buSzPts val="1100"/>
              <a:buChar char="●"/>
              <a:defRPr/>
            </a:lvl4pPr>
            <a:lvl5pPr marL="2286000" lvl="4" indent="-298450" rtl="0">
              <a:spcBef>
                <a:spcPts val="0"/>
              </a:spcBef>
              <a:spcAft>
                <a:spcPts val="0"/>
              </a:spcAft>
              <a:buSzPts val="1100"/>
              <a:buChar char="○"/>
              <a:defRPr/>
            </a:lvl5pPr>
            <a:lvl6pPr marL="2743200" lvl="5" indent="-298450" rtl="0">
              <a:spcBef>
                <a:spcPts val="0"/>
              </a:spcBef>
              <a:spcAft>
                <a:spcPts val="0"/>
              </a:spcAft>
              <a:buSzPts val="1100"/>
              <a:buChar char="■"/>
              <a:defRPr/>
            </a:lvl6pPr>
            <a:lvl7pPr marL="3200400" lvl="6" indent="-298450" rtl="0">
              <a:spcBef>
                <a:spcPts val="0"/>
              </a:spcBef>
              <a:spcAft>
                <a:spcPts val="0"/>
              </a:spcAft>
              <a:buSzPts val="1100"/>
              <a:buChar char="●"/>
              <a:defRPr/>
            </a:lvl7pPr>
            <a:lvl8pPr marL="3657600" lvl="7" indent="-298450" rtl="0">
              <a:spcBef>
                <a:spcPts val="0"/>
              </a:spcBef>
              <a:spcAft>
                <a:spcPts val="0"/>
              </a:spcAft>
              <a:buSzPts val="1100"/>
              <a:buChar char="○"/>
              <a:defRPr/>
            </a:lvl8pPr>
            <a:lvl9pPr marL="4114800" lvl="8" indent="-298450" rtl="0">
              <a:spcBef>
                <a:spcPts val="0"/>
              </a:spcBef>
              <a:spcAft>
                <a:spcPts val="0"/>
              </a:spcAft>
              <a:buSzPts val="1100"/>
              <a:buChar char="■"/>
              <a:defRPr/>
            </a:lvl9pPr>
          </a:lstStyle>
          <a:p>
            <a:endParaRPr/>
          </a:p>
        </p:txBody>
      </p:sp>
      <p:sp>
        <p:nvSpPr>
          <p:cNvPr id="78" name="Google Shape;78;p1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9"/>
        <p:cNvGrpSpPr/>
        <p:nvPr/>
      </p:nvGrpSpPr>
      <p:grpSpPr>
        <a:xfrm>
          <a:off x="0" y="0"/>
          <a:ext cx="0" cy="0"/>
          <a:chOff x="0" y="0"/>
          <a:chExt cx="0" cy="0"/>
        </a:xfrm>
      </p:grpSpPr>
      <p:sp>
        <p:nvSpPr>
          <p:cNvPr id="80" name="Google Shape;80;p18"/>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 name="Google Shape;81;p18"/>
          <p:cNvGrpSpPr/>
          <p:nvPr/>
        </p:nvGrpSpPr>
        <p:grpSpPr>
          <a:xfrm>
            <a:off x="830392" y="1191256"/>
            <a:ext cx="745763" cy="45826"/>
            <a:chOff x="4580561" y="2589004"/>
            <a:chExt cx="1064464" cy="25200"/>
          </a:xfrm>
        </p:grpSpPr>
        <p:sp>
          <p:nvSpPr>
            <p:cNvPr id="82" name="Google Shape;82;p18"/>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18"/>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 name="Google Shape;84;p18"/>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85" name="Google Shape;85;p18"/>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a:lvl1pPr>
            <a:lvl2pPr marL="914400" lvl="1" indent="-298450" rtl="0">
              <a:spcBef>
                <a:spcPts val="0"/>
              </a:spcBef>
              <a:spcAft>
                <a:spcPts val="0"/>
              </a:spcAft>
              <a:buSzPts val="1100"/>
              <a:buChar char="○"/>
              <a:defRPr/>
            </a:lvl2pPr>
            <a:lvl3pPr marL="1371600" lvl="2" indent="-298450" rtl="0">
              <a:spcBef>
                <a:spcPts val="0"/>
              </a:spcBef>
              <a:spcAft>
                <a:spcPts val="0"/>
              </a:spcAft>
              <a:buSzPts val="1100"/>
              <a:buChar char="■"/>
              <a:defRPr/>
            </a:lvl3pPr>
            <a:lvl4pPr marL="1828800" lvl="3" indent="-298450" rtl="0">
              <a:spcBef>
                <a:spcPts val="0"/>
              </a:spcBef>
              <a:spcAft>
                <a:spcPts val="0"/>
              </a:spcAft>
              <a:buSzPts val="1100"/>
              <a:buChar char="●"/>
              <a:defRPr/>
            </a:lvl4pPr>
            <a:lvl5pPr marL="2286000" lvl="4" indent="-298450" rtl="0">
              <a:spcBef>
                <a:spcPts val="0"/>
              </a:spcBef>
              <a:spcAft>
                <a:spcPts val="0"/>
              </a:spcAft>
              <a:buSzPts val="1100"/>
              <a:buChar char="○"/>
              <a:defRPr/>
            </a:lvl5pPr>
            <a:lvl6pPr marL="2743200" lvl="5" indent="-298450" rtl="0">
              <a:spcBef>
                <a:spcPts val="0"/>
              </a:spcBef>
              <a:spcAft>
                <a:spcPts val="0"/>
              </a:spcAft>
              <a:buSzPts val="1100"/>
              <a:buChar char="■"/>
              <a:defRPr/>
            </a:lvl6pPr>
            <a:lvl7pPr marL="3200400" lvl="6" indent="-298450" rtl="0">
              <a:spcBef>
                <a:spcPts val="0"/>
              </a:spcBef>
              <a:spcAft>
                <a:spcPts val="0"/>
              </a:spcAft>
              <a:buSzPts val="1100"/>
              <a:buChar char="●"/>
              <a:defRPr/>
            </a:lvl7pPr>
            <a:lvl8pPr marL="3657600" lvl="7" indent="-298450" rtl="0">
              <a:spcBef>
                <a:spcPts val="0"/>
              </a:spcBef>
              <a:spcAft>
                <a:spcPts val="0"/>
              </a:spcAft>
              <a:buSzPts val="1100"/>
              <a:buChar char="○"/>
              <a:defRPr/>
            </a:lvl8pPr>
            <a:lvl9pPr marL="4114800" lvl="8" indent="-298450" rtl="0">
              <a:spcBef>
                <a:spcPts val="0"/>
              </a:spcBef>
              <a:spcAft>
                <a:spcPts val="0"/>
              </a:spcAft>
              <a:buSzPts val="1100"/>
              <a:buChar char="■"/>
              <a:defRPr/>
            </a:lvl9pPr>
          </a:lstStyle>
          <a:p>
            <a:endParaRPr/>
          </a:p>
        </p:txBody>
      </p:sp>
      <p:sp>
        <p:nvSpPr>
          <p:cNvPr id="86" name="Google Shape;86;p18"/>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a:lvl1pPr>
            <a:lvl2pPr marL="914400" lvl="1" indent="-298450" rtl="0">
              <a:spcBef>
                <a:spcPts val="0"/>
              </a:spcBef>
              <a:spcAft>
                <a:spcPts val="0"/>
              </a:spcAft>
              <a:buSzPts val="1100"/>
              <a:buChar char="○"/>
              <a:defRPr/>
            </a:lvl2pPr>
            <a:lvl3pPr marL="1371600" lvl="2" indent="-298450" rtl="0">
              <a:spcBef>
                <a:spcPts val="0"/>
              </a:spcBef>
              <a:spcAft>
                <a:spcPts val="0"/>
              </a:spcAft>
              <a:buSzPts val="1100"/>
              <a:buChar char="■"/>
              <a:defRPr/>
            </a:lvl3pPr>
            <a:lvl4pPr marL="1828800" lvl="3" indent="-298450" rtl="0">
              <a:spcBef>
                <a:spcPts val="0"/>
              </a:spcBef>
              <a:spcAft>
                <a:spcPts val="0"/>
              </a:spcAft>
              <a:buSzPts val="1100"/>
              <a:buChar char="●"/>
              <a:defRPr/>
            </a:lvl4pPr>
            <a:lvl5pPr marL="2286000" lvl="4" indent="-298450" rtl="0">
              <a:spcBef>
                <a:spcPts val="0"/>
              </a:spcBef>
              <a:spcAft>
                <a:spcPts val="0"/>
              </a:spcAft>
              <a:buSzPts val="1100"/>
              <a:buChar char="○"/>
              <a:defRPr/>
            </a:lvl5pPr>
            <a:lvl6pPr marL="2743200" lvl="5" indent="-298450" rtl="0">
              <a:spcBef>
                <a:spcPts val="0"/>
              </a:spcBef>
              <a:spcAft>
                <a:spcPts val="0"/>
              </a:spcAft>
              <a:buSzPts val="1100"/>
              <a:buChar char="■"/>
              <a:defRPr/>
            </a:lvl6pPr>
            <a:lvl7pPr marL="3200400" lvl="6" indent="-298450" rtl="0">
              <a:spcBef>
                <a:spcPts val="0"/>
              </a:spcBef>
              <a:spcAft>
                <a:spcPts val="0"/>
              </a:spcAft>
              <a:buSzPts val="1100"/>
              <a:buChar char="●"/>
              <a:defRPr/>
            </a:lvl7pPr>
            <a:lvl8pPr marL="3657600" lvl="7" indent="-298450" rtl="0">
              <a:spcBef>
                <a:spcPts val="0"/>
              </a:spcBef>
              <a:spcAft>
                <a:spcPts val="0"/>
              </a:spcAft>
              <a:buSzPts val="1100"/>
              <a:buChar char="○"/>
              <a:defRPr/>
            </a:lvl8pPr>
            <a:lvl9pPr marL="4114800" lvl="8" indent="-298450" rtl="0">
              <a:spcBef>
                <a:spcPts val="0"/>
              </a:spcBef>
              <a:spcAft>
                <a:spcPts val="0"/>
              </a:spcAft>
              <a:buSzPts val="1100"/>
              <a:buChar char="■"/>
              <a:defRPr/>
            </a:lvl9pPr>
          </a:lstStyle>
          <a:p>
            <a:endParaRPr/>
          </a:p>
        </p:txBody>
      </p:sp>
      <p:sp>
        <p:nvSpPr>
          <p:cNvPr id="87" name="Google Shape;87;p1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8"/>
        <p:cNvGrpSpPr/>
        <p:nvPr/>
      </p:nvGrpSpPr>
      <p:grpSpPr>
        <a:xfrm>
          <a:off x="0" y="0"/>
          <a:ext cx="0" cy="0"/>
          <a:chOff x="0" y="0"/>
          <a:chExt cx="0" cy="0"/>
        </a:xfrm>
      </p:grpSpPr>
      <p:sp>
        <p:nvSpPr>
          <p:cNvPr id="89" name="Google Shape;89;p19"/>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0" name="Google Shape;90;p19"/>
          <p:cNvGrpSpPr/>
          <p:nvPr/>
        </p:nvGrpSpPr>
        <p:grpSpPr>
          <a:xfrm>
            <a:off x="830392" y="1191256"/>
            <a:ext cx="745763" cy="45826"/>
            <a:chOff x="4580561" y="2589004"/>
            <a:chExt cx="1064464" cy="25200"/>
          </a:xfrm>
        </p:grpSpPr>
        <p:sp>
          <p:nvSpPr>
            <p:cNvPr id="91" name="Google Shape;91;p1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1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3" name="Google Shape;93;p19"/>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94" name="Google Shape;94;p1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5"/>
        <p:cNvGrpSpPr/>
        <p:nvPr/>
      </p:nvGrpSpPr>
      <p:grpSpPr>
        <a:xfrm>
          <a:off x="0" y="0"/>
          <a:ext cx="0" cy="0"/>
          <a:chOff x="0" y="0"/>
          <a:chExt cx="0" cy="0"/>
        </a:xfrm>
      </p:grpSpPr>
      <p:sp>
        <p:nvSpPr>
          <p:cNvPr id="96" name="Google Shape;96;p20"/>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7" name="Google Shape;97;p20"/>
          <p:cNvGrpSpPr/>
          <p:nvPr/>
        </p:nvGrpSpPr>
        <p:grpSpPr>
          <a:xfrm>
            <a:off x="830392" y="1191256"/>
            <a:ext cx="745763" cy="45826"/>
            <a:chOff x="4580561" y="2589004"/>
            <a:chExt cx="1064464" cy="25200"/>
          </a:xfrm>
        </p:grpSpPr>
        <p:sp>
          <p:nvSpPr>
            <p:cNvPr id="98" name="Google Shape;98;p20"/>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0"/>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0" name="Google Shape;100;p20"/>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01" name="Google Shape;101;p20"/>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a:lvl1pPr>
            <a:lvl2pPr marL="914400" lvl="1" indent="-298450" rtl="0">
              <a:spcBef>
                <a:spcPts val="0"/>
              </a:spcBef>
              <a:spcAft>
                <a:spcPts val="0"/>
              </a:spcAft>
              <a:buSzPts val="1100"/>
              <a:buChar char="○"/>
              <a:defRPr/>
            </a:lvl2pPr>
            <a:lvl3pPr marL="1371600" lvl="2" indent="-298450" rtl="0">
              <a:spcBef>
                <a:spcPts val="0"/>
              </a:spcBef>
              <a:spcAft>
                <a:spcPts val="0"/>
              </a:spcAft>
              <a:buSzPts val="1100"/>
              <a:buChar char="■"/>
              <a:defRPr/>
            </a:lvl3pPr>
            <a:lvl4pPr marL="1828800" lvl="3" indent="-298450" rtl="0">
              <a:spcBef>
                <a:spcPts val="0"/>
              </a:spcBef>
              <a:spcAft>
                <a:spcPts val="0"/>
              </a:spcAft>
              <a:buSzPts val="1100"/>
              <a:buChar char="●"/>
              <a:defRPr/>
            </a:lvl4pPr>
            <a:lvl5pPr marL="2286000" lvl="4" indent="-298450" rtl="0">
              <a:spcBef>
                <a:spcPts val="0"/>
              </a:spcBef>
              <a:spcAft>
                <a:spcPts val="0"/>
              </a:spcAft>
              <a:buSzPts val="1100"/>
              <a:buChar char="○"/>
              <a:defRPr/>
            </a:lvl5pPr>
            <a:lvl6pPr marL="2743200" lvl="5" indent="-298450" rtl="0">
              <a:spcBef>
                <a:spcPts val="0"/>
              </a:spcBef>
              <a:spcAft>
                <a:spcPts val="0"/>
              </a:spcAft>
              <a:buSzPts val="1100"/>
              <a:buChar char="■"/>
              <a:defRPr/>
            </a:lvl6pPr>
            <a:lvl7pPr marL="3200400" lvl="6" indent="-298450" rtl="0">
              <a:spcBef>
                <a:spcPts val="0"/>
              </a:spcBef>
              <a:spcAft>
                <a:spcPts val="0"/>
              </a:spcAft>
              <a:buSzPts val="1100"/>
              <a:buChar char="●"/>
              <a:defRPr/>
            </a:lvl7pPr>
            <a:lvl8pPr marL="3657600" lvl="7" indent="-298450" rtl="0">
              <a:spcBef>
                <a:spcPts val="0"/>
              </a:spcBef>
              <a:spcAft>
                <a:spcPts val="0"/>
              </a:spcAft>
              <a:buSzPts val="1100"/>
              <a:buChar char="○"/>
              <a:defRPr/>
            </a:lvl8pPr>
            <a:lvl9pPr marL="4114800" lvl="8" indent="-298450" rtl="0">
              <a:spcBef>
                <a:spcPts val="0"/>
              </a:spcBef>
              <a:spcAft>
                <a:spcPts val="0"/>
              </a:spcAft>
              <a:buSzPts val="1100"/>
              <a:buChar char="■"/>
              <a:defRPr/>
            </a:lvl9pPr>
          </a:lstStyle>
          <a:p>
            <a:endParaRPr/>
          </a:p>
        </p:txBody>
      </p:sp>
      <p:sp>
        <p:nvSpPr>
          <p:cNvPr id="102" name="Google Shape;102;p2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103"/>
        <p:cNvGrpSpPr/>
        <p:nvPr/>
      </p:nvGrpSpPr>
      <p:grpSpPr>
        <a:xfrm>
          <a:off x="0" y="0"/>
          <a:ext cx="0" cy="0"/>
          <a:chOff x="0" y="0"/>
          <a:chExt cx="0" cy="0"/>
        </a:xfrm>
      </p:grpSpPr>
      <p:grpSp>
        <p:nvGrpSpPr>
          <p:cNvPr id="104" name="Google Shape;104;p21"/>
          <p:cNvGrpSpPr/>
          <p:nvPr/>
        </p:nvGrpSpPr>
        <p:grpSpPr>
          <a:xfrm>
            <a:off x="830392" y="4169130"/>
            <a:ext cx="745763" cy="45826"/>
            <a:chOff x="4580561" y="2589004"/>
            <a:chExt cx="1064464" cy="25200"/>
          </a:xfrm>
        </p:grpSpPr>
        <p:sp>
          <p:nvSpPr>
            <p:cNvPr id="105" name="Google Shape;105;p2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7" name="Google Shape;107;p21"/>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08" name="Google Shape;108;p2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9"/>
        <p:cNvGrpSpPr/>
        <p:nvPr/>
      </p:nvGrpSpPr>
      <p:grpSpPr>
        <a:xfrm>
          <a:off x="0" y="0"/>
          <a:ext cx="0" cy="0"/>
          <a:chOff x="0" y="0"/>
          <a:chExt cx="0" cy="0"/>
        </a:xfrm>
      </p:grpSpPr>
      <p:sp>
        <p:nvSpPr>
          <p:cNvPr id="110" name="Google Shape;110;p22"/>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11;p22"/>
          <p:cNvGrpSpPr/>
          <p:nvPr/>
        </p:nvGrpSpPr>
        <p:grpSpPr>
          <a:xfrm>
            <a:off x="830392" y="1191256"/>
            <a:ext cx="745763" cy="45826"/>
            <a:chOff x="4580561" y="2589004"/>
            <a:chExt cx="1064464" cy="25200"/>
          </a:xfrm>
        </p:grpSpPr>
        <p:sp>
          <p:nvSpPr>
            <p:cNvPr id="112" name="Google Shape;112;p2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4" name="Google Shape;114;p22"/>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15" name="Google Shape;115;p22"/>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116" name="Google Shape;116;p22"/>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a:lvl1pPr>
            <a:lvl2pPr marL="914400" lvl="1" indent="-298450" rtl="0">
              <a:spcBef>
                <a:spcPts val="0"/>
              </a:spcBef>
              <a:spcAft>
                <a:spcPts val="0"/>
              </a:spcAft>
              <a:buSzPts val="1100"/>
              <a:buChar char="○"/>
              <a:defRPr/>
            </a:lvl2pPr>
            <a:lvl3pPr marL="1371600" lvl="2" indent="-298450" rtl="0">
              <a:spcBef>
                <a:spcPts val="0"/>
              </a:spcBef>
              <a:spcAft>
                <a:spcPts val="0"/>
              </a:spcAft>
              <a:buSzPts val="1100"/>
              <a:buChar char="■"/>
              <a:defRPr/>
            </a:lvl3pPr>
            <a:lvl4pPr marL="1828800" lvl="3" indent="-298450" rtl="0">
              <a:spcBef>
                <a:spcPts val="0"/>
              </a:spcBef>
              <a:spcAft>
                <a:spcPts val="0"/>
              </a:spcAft>
              <a:buSzPts val="1100"/>
              <a:buChar char="●"/>
              <a:defRPr/>
            </a:lvl4pPr>
            <a:lvl5pPr marL="2286000" lvl="4" indent="-298450" rtl="0">
              <a:spcBef>
                <a:spcPts val="0"/>
              </a:spcBef>
              <a:spcAft>
                <a:spcPts val="0"/>
              </a:spcAft>
              <a:buSzPts val="1100"/>
              <a:buChar char="○"/>
              <a:defRPr/>
            </a:lvl5pPr>
            <a:lvl6pPr marL="2743200" lvl="5" indent="-298450" rtl="0">
              <a:spcBef>
                <a:spcPts val="0"/>
              </a:spcBef>
              <a:spcAft>
                <a:spcPts val="0"/>
              </a:spcAft>
              <a:buSzPts val="1100"/>
              <a:buChar char="■"/>
              <a:defRPr/>
            </a:lvl6pPr>
            <a:lvl7pPr marL="3200400" lvl="6" indent="-298450" rtl="0">
              <a:spcBef>
                <a:spcPts val="0"/>
              </a:spcBef>
              <a:spcAft>
                <a:spcPts val="0"/>
              </a:spcAft>
              <a:buSzPts val="1100"/>
              <a:buChar char="●"/>
              <a:defRPr/>
            </a:lvl7pPr>
            <a:lvl8pPr marL="3657600" lvl="7" indent="-298450" rtl="0">
              <a:spcBef>
                <a:spcPts val="0"/>
              </a:spcBef>
              <a:spcAft>
                <a:spcPts val="0"/>
              </a:spcAft>
              <a:buSzPts val="1100"/>
              <a:buChar char="○"/>
              <a:defRPr/>
            </a:lvl8pPr>
            <a:lvl9pPr marL="4114800" lvl="8" indent="-298450" rtl="0">
              <a:spcBef>
                <a:spcPts val="0"/>
              </a:spcBef>
              <a:spcAft>
                <a:spcPts val="0"/>
              </a:spcAft>
              <a:buSzPts val="1100"/>
              <a:buChar char="■"/>
              <a:defRPr/>
            </a:lvl9pPr>
          </a:lstStyle>
          <a:p>
            <a:endParaRPr/>
          </a:p>
        </p:txBody>
      </p:sp>
      <p:sp>
        <p:nvSpPr>
          <p:cNvPr id="117" name="Google Shape;117;p2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8"/>
        <p:cNvGrpSpPr/>
        <p:nvPr/>
      </p:nvGrpSpPr>
      <p:grpSpPr>
        <a:xfrm>
          <a:off x="0" y="0"/>
          <a:ext cx="0" cy="0"/>
          <a:chOff x="0" y="0"/>
          <a:chExt cx="0" cy="0"/>
        </a:xfrm>
      </p:grpSpPr>
      <p:sp>
        <p:nvSpPr>
          <p:cNvPr id="119" name="Google Shape;119;p23"/>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normAutofit/>
          </a:bodyPr>
          <a:lstStyle>
            <a:lvl1pPr marL="457200" lvl="0" indent="-228600" rtl="0">
              <a:lnSpc>
                <a:spcPct val="100000"/>
              </a:lnSpc>
              <a:spcBef>
                <a:spcPts val="0"/>
              </a:spcBef>
              <a:spcAft>
                <a:spcPts val="0"/>
              </a:spcAft>
              <a:buSzPts val="1300"/>
              <a:buNone/>
              <a:defRPr/>
            </a:lvl1pPr>
          </a:lstStyle>
          <a:p>
            <a:endParaRPr/>
          </a:p>
        </p:txBody>
      </p:sp>
      <p:sp>
        <p:nvSpPr>
          <p:cNvPr id="120" name="Google Shape;120;p2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1pPr>
            <a:lvl2pPr lvl="1"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2pPr>
            <a:lvl3pPr lvl="2"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3pPr>
            <a:lvl4pPr lvl="3"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4pPr>
            <a:lvl5pPr lvl="4"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5pPr>
            <a:lvl6pPr lvl="5"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6pPr>
            <a:lvl7pPr lvl="6"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7pPr>
            <a:lvl8pPr lvl="7"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8pPr>
            <a:lvl9pPr lvl="8"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9pPr>
          </a:lstStyle>
          <a:p>
            <a:endParaRPr/>
          </a:p>
        </p:txBody>
      </p:sp>
      <p:sp>
        <p:nvSpPr>
          <p:cNvPr id="55" name="Google Shape;55;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11150" rtl="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56" name="Google Shape;56;p14"/>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rmAutofit/>
          </a:bodyPr>
          <a:lstStyle>
            <a:lvl1pPr lvl="0" algn="r" rtl="0">
              <a:buNone/>
              <a:defRPr sz="1000">
                <a:solidFill>
                  <a:schemeClr val="accent1"/>
                </a:solidFill>
                <a:latin typeface="Lato"/>
                <a:ea typeface="Lato"/>
                <a:cs typeface="Lato"/>
                <a:sym typeface="Lato"/>
              </a:defRPr>
            </a:lvl1pPr>
            <a:lvl2pPr lvl="1" algn="r" rtl="0">
              <a:buNone/>
              <a:defRPr sz="1000">
                <a:solidFill>
                  <a:schemeClr val="accent1"/>
                </a:solidFill>
                <a:latin typeface="Lato"/>
                <a:ea typeface="Lato"/>
                <a:cs typeface="Lato"/>
                <a:sym typeface="Lato"/>
              </a:defRPr>
            </a:lvl2pPr>
            <a:lvl3pPr lvl="2" algn="r" rtl="0">
              <a:buNone/>
              <a:defRPr sz="1000">
                <a:solidFill>
                  <a:schemeClr val="accent1"/>
                </a:solidFill>
                <a:latin typeface="Lato"/>
                <a:ea typeface="Lato"/>
                <a:cs typeface="Lato"/>
                <a:sym typeface="Lato"/>
              </a:defRPr>
            </a:lvl3pPr>
            <a:lvl4pPr lvl="3" algn="r" rtl="0">
              <a:buNone/>
              <a:defRPr sz="1000">
                <a:solidFill>
                  <a:schemeClr val="accent1"/>
                </a:solidFill>
                <a:latin typeface="Lato"/>
                <a:ea typeface="Lato"/>
                <a:cs typeface="Lato"/>
                <a:sym typeface="Lato"/>
              </a:defRPr>
            </a:lvl4pPr>
            <a:lvl5pPr lvl="4" algn="r" rtl="0">
              <a:buNone/>
              <a:defRPr sz="1000">
                <a:solidFill>
                  <a:schemeClr val="accent1"/>
                </a:solidFill>
                <a:latin typeface="Lato"/>
                <a:ea typeface="Lato"/>
                <a:cs typeface="Lato"/>
                <a:sym typeface="Lato"/>
              </a:defRPr>
            </a:lvl5pPr>
            <a:lvl6pPr lvl="5" algn="r" rtl="0">
              <a:buNone/>
              <a:defRPr sz="1000">
                <a:solidFill>
                  <a:schemeClr val="accent1"/>
                </a:solidFill>
                <a:latin typeface="Lato"/>
                <a:ea typeface="Lato"/>
                <a:cs typeface="Lato"/>
                <a:sym typeface="Lato"/>
              </a:defRPr>
            </a:lvl6pPr>
            <a:lvl7pPr lvl="6" algn="r" rtl="0">
              <a:buNone/>
              <a:defRPr sz="1000">
                <a:solidFill>
                  <a:schemeClr val="accent1"/>
                </a:solidFill>
                <a:latin typeface="Lato"/>
                <a:ea typeface="Lato"/>
                <a:cs typeface="Lato"/>
                <a:sym typeface="Lato"/>
              </a:defRPr>
            </a:lvl7pPr>
            <a:lvl8pPr lvl="7" algn="r" rtl="0">
              <a:buNone/>
              <a:defRPr sz="1000">
                <a:solidFill>
                  <a:schemeClr val="accent1"/>
                </a:solidFill>
                <a:latin typeface="Lato"/>
                <a:ea typeface="Lato"/>
                <a:cs typeface="Lato"/>
                <a:sym typeface="Lato"/>
              </a:defRPr>
            </a:lvl8pPr>
            <a:lvl9pPr lvl="8" algn="r" rtl="0">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it"/>
              <a:t>‹N›</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6" r:id="rId16"/>
    <p:sldLayoutId id="2147483677" r:id="rId17"/>
    <p:sldLayoutId id="2147483678" r:id="rId18"/>
    <p:sldLayoutId id="2147483679"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orcid.org/0000-0003-0506-046X"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orcid.org/0000-0003-0144-8934"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hyperlink" Target="https://pure.mpg.de/pubman/faces/ViewItemOverviewPage.jsp?itemId=item_2148961"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unsplash.com/@jornadaprodutora?utm_source=unsplash&amp;utm_medium=referral&amp;utm_content=creditCopyText" TargetMode="External"/><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19.png"/><Relationship Id="rId4" Type="http://schemas.openxmlformats.org/officeDocument/2006/relationships/hyperlink" Target="https://unsplash.com/s/photos/lock?utm_source=unsplash&amp;utm_medium=referral&amp;utm_content=creditCopyText"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hyperlink" Target="https://www.theguardian.com/science/2017/jun/27/profitable-business-scientific-publishing-bad-for-science"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hyperlink" Target="https://www.youtube.com/watch?v=yrIJ48KsKUw" TargetMode="External"/><Relationship Id="rId4" Type="http://schemas.openxmlformats.org/officeDocument/2006/relationships/hyperlink" Target="https://en.wikipedia.org/wiki/Philosophical_Transactions_of_the_Royal_Society"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btfp.sp.unipi.it/dida/fpa/index.xhtml"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en.wikipedia.org/wiki/Statute_of_Anne"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3" Type="http://schemas.openxmlformats.org/officeDocument/2006/relationships/hyperlink" Target="https://en.wikipedia.org/wiki/Royal_Society_of_Edinburgh"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hyperlink" Target="https://www.youtube.com/watch?v=yrIJ48KsKUw" TargetMode="External"/><Relationship Id="rId4" Type="http://schemas.openxmlformats.org/officeDocument/2006/relationships/hyperlink" Target="https://blog.f1000.com/2020/01/31/a-brief-history-of-peer-review/"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www.ala.org/acrl/publications/whitepapers/principlesstrategies"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hyperlink" Target="https://doi.org/10.14429/djlit.33.5106"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hyperlink" Target="https://unsplash.com/s/photos/data?utm_source=unsplash&amp;utm_medium=referral&amp;utm_content=creditCopyText" TargetMode="External"/><Relationship Id="rId4" Type="http://schemas.openxmlformats.org/officeDocument/2006/relationships/hyperlink" Target="https://unsplash.com/@franki?utm_source=unsplash&amp;utm_medium=referral&amp;utm_content=creditCopyText"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hyperlink" Target="https://unsplash.com/s/photos/integrity?utm_source=unsplash&amp;utm_medium=referral&amp;utm_content=creditCopyText" TargetMode="External"/><Relationship Id="rId4" Type="http://schemas.openxmlformats.org/officeDocument/2006/relationships/hyperlink" Target="https://unsplash.com/@brett_jordan?utm_source=unsplash&amp;utm_medium=referral&amp;utm_content=creditCopyText"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hyperlink" Target="http://www.retractionwatch.com"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hyperlink" Target="https://twitter.com/ianholmes/status/288689712636493824"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s://eur-lex.europa.eu/legal-content/it/TXT/PDF/?uri=CELEX:32018H0790&amp;from=HU"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hyperlink" Target="https://nieuws.kuleuven.be/en/content/2018/open-access-tearing-down-the-paywall-is-hard-work"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hyperlink" Target="https://en.unesco.org/sites/default/files/open_science_brochure_en.pdf"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8.xml"/><Relationship Id="rId5" Type="http://schemas.openxmlformats.org/officeDocument/2006/relationships/hyperlink" Target="https://pixabay.com/?utm_source=link-attribution&amp;utm_medium=referral&amp;utm_campaign=image&amp;utm_content=2696229" TargetMode="External"/><Relationship Id="rId4" Type="http://schemas.openxmlformats.org/officeDocument/2006/relationships/hyperlink" Target="https://pixabay.com/users/nattanan23-6312362/?utm_source=link-attribution&amp;utm_medium=referral&amp;utm_campaign=image&amp;utm_content=2696229"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11.xml"/><Relationship Id="rId4" Type="http://schemas.openxmlformats.org/officeDocument/2006/relationships/hyperlink" Target="https://ec.europa.eu/research/participants/docs/h2020-funding-guide/other/event210421.htm"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hyperlink" Target="https://unsplash.com/s/photos/journal?utm_source=unsplash&amp;utm_medium=referral&amp;utm_content=creditCopyText" TargetMode="External"/><Relationship Id="rId4" Type="http://schemas.openxmlformats.org/officeDocument/2006/relationships/hyperlink" Target="https://unsplash.com/@dariuszsankowski?utm_source=unsplash&amp;utm_medium=referral&amp;utm_content=creditCopyText" TargetMode="External"/></Relationships>
</file>

<file path=ppt/slides/_rels/slide4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2.jpg"/><Relationship Id="rId7"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hyperlink" Target="https://unsplash.com/s/photos/trust?utm_source=unsplash&amp;utm_medium=referral&amp;utm_content=creditCopyText" TargetMode="External"/><Relationship Id="rId5" Type="http://schemas.openxmlformats.org/officeDocument/2006/relationships/hyperlink" Target="https://unsplash.com/@fbngsk?utm_source=unsplash&amp;utm_medium=referral&amp;utm_content=creditCopyText" TargetMode="External"/><Relationship Id="rId4" Type="http://schemas.openxmlformats.org/officeDocument/2006/relationships/hyperlink" Target="https://ec.europa.eu/info/funding-tenders/opportunities/docs/2021-2027/common/guidance/aga_en.pdf"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5.jpg"/><Relationship Id="rId7" Type="http://schemas.openxmlformats.org/officeDocument/2006/relationships/image" Target="../media/image47.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hyperlink" Target="https://unsplash.com/s/photos/copyright?utm_source=unsplash&amp;utm_medium=referral&amp;utm_content=creditCopyText" TargetMode="External"/><Relationship Id="rId4" Type="http://schemas.openxmlformats.org/officeDocument/2006/relationships/hyperlink" Target="https://unsplash.com/@markuswinkler?utm_source=unsplash&amp;utm_medium=referral&amp;utm_content=creditCopyText"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11.xml"/><Relationship Id="rId5" Type="http://schemas.openxmlformats.org/officeDocument/2006/relationships/hyperlink" Target="https://unsplash.com/s/photos/tools?utm_source=unsplash&amp;utm_medium=referral&amp;utm_content=creditCopyText" TargetMode="External"/><Relationship Id="rId4" Type="http://schemas.openxmlformats.org/officeDocument/2006/relationships/hyperlink" Target="https://unsplash.com/@toddquackenbush?utm_source=unsplash&amp;utm_medium=referral&amp;utm_content=creditCopyText"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hyperlink" Target="mailto:emma.lazzeri@garr.it" TargetMode="External"/><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8" Type="http://schemas.openxmlformats.org/officeDocument/2006/relationships/hyperlink" Target="https://eur-lex.europa.eu/legal-content/it/TXT/PDF/?uri=CELEX:32018H0790&amp;from=HU" TargetMode="External"/><Relationship Id="rId3" Type="http://schemas.openxmlformats.org/officeDocument/2006/relationships/hyperlink" Target="http://pubmet.unizd.hr/pubmet2019/talks/fit-for-purpose-shaping-open-access-and-open-science-policies-for-horizon-europe/" TargetMode="External"/><Relationship Id="rId7" Type="http://schemas.openxmlformats.org/officeDocument/2006/relationships/hyperlink" Target="https://unesdoc.unesco.org/ark:/48223/pf0000379949.locale=en" TargetMode="External"/><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hyperlink" Target="https://doi.org/10.5281/zenodo.6282918" TargetMode="External"/><Relationship Id="rId5" Type="http://schemas.openxmlformats.org/officeDocument/2006/relationships/hyperlink" Target="https://ec.europa.eu/research/participants/docs/h2020-funding-guide/other/event210421.htm" TargetMode="External"/><Relationship Id="rId4" Type="http://schemas.openxmlformats.org/officeDocument/2006/relationships/hyperlink" Target="https://ec.europa.eu/info/funding-tenders/opportunities/docs/2021-2027/common/guidance/aga_en.pdf"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hyperlink" Target="https://unsplash.com/s/photos/money?utm_source=unsplash&amp;utm_medium=referral&amp;utm_content=creditCopyText" TargetMode="External"/><Relationship Id="rId4" Type="http://schemas.openxmlformats.org/officeDocument/2006/relationships/hyperlink" Target="https://unsplash.com/@markusspiske?utm_source=unsplash&amp;utm_medium=referral&amp;utm_content=creditCopyText"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s://wellcome.ac.uk/press-release/publishers-make-coronavirus-covid-19-content-freely-available-and-reusable"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hyperlink" Target="https://unsplash.com/s/photos/lock?utm_source=unsplash&amp;utm_medium=referral&amp;utm_content=creditCopyText" TargetMode="External"/><Relationship Id="rId4" Type="http://schemas.openxmlformats.org/officeDocument/2006/relationships/hyperlink" Target="https://unsplash.com/@jornadaprodutora?utm_source=unsplash&amp;utm_medium=referral&amp;utm_content=creditCopyText"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5"/>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dirty="0"/>
              <a:t>Chi ha paura dell’Open Science?</a:t>
            </a:r>
            <a:endParaRPr dirty="0"/>
          </a:p>
        </p:txBody>
      </p:sp>
      <p:sp>
        <p:nvSpPr>
          <p:cNvPr id="200" name="Google Shape;200;p35"/>
          <p:cNvSpPr txBox="1">
            <a:spLocks noGrp="1"/>
          </p:cNvSpPr>
          <p:nvPr>
            <p:ph type="subTitle" idx="1"/>
          </p:nvPr>
        </p:nvSpPr>
        <p:spPr>
          <a:xfrm>
            <a:off x="729627" y="4468300"/>
            <a:ext cx="7688100" cy="541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sz="1300"/>
              <a:t>Università degli Studi di Bologna, 05 Aprile 2022</a:t>
            </a:r>
            <a:endParaRPr sz="1300"/>
          </a:p>
        </p:txBody>
      </p:sp>
      <p:sp>
        <p:nvSpPr>
          <p:cNvPr id="201" name="Google Shape;201;p35"/>
          <p:cNvSpPr txBox="1"/>
          <p:nvPr/>
        </p:nvSpPr>
        <p:spPr>
          <a:xfrm>
            <a:off x="729450" y="3172900"/>
            <a:ext cx="7989000" cy="11955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None/>
            </a:pPr>
            <a:r>
              <a:rPr lang="it" sz="1600" b="1">
                <a:solidFill>
                  <a:schemeClr val="accent1"/>
                </a:solidFill>
                <a:latin typeface="Lato"/>
                <a:ea typeface="Lato"/>
                <a:cs typeface="Lato"/>
                <a:sym typeface="Lato"/>
              </a:rPr>
              <a:t>Emma Lazzeri</a:t>
            </a:r>
            <a:r>
              <a:rPr lang="it" sz="1600">
                <a:solidFill>
                  <a:schemeClr val="accent1"/>
                </a:solidFill>
                <a:latin typeface="Lato"/>
                <a:ea typeface="Lato"/>
                <a:cs typeface="Lato"/>
                <a:sym typeface="Lato"/>
              </a:rPr>
              <a:t>, GARR 	</a:t>
            </a:r>
            <a:r>
              <a:rPr lang="it" sz="1600" u="sng">
                <a:solidFill>
                  <a:schemeClr val="hlink"/>
                </a:solidFill>
                <a:latin typeface="Lato"/>
                <a:ea typeface="Lato"/>
                <a:cs typeface="Lato"/>
                <a:sym typeface="Lato"/>
                <a:hlinkClick r:id="rId3"/>
              </a:rPr>
              <a:t>https://orcid.org/0000-0003-0506-046X</a:t>
            </a:r>
            <a:r>
              <a:rPr lang="it" sz="1600">
                <a:solidFill>
                  <a:schemeClr val="accent1"/>
                </a:solidFill>
                <a:latin typeface="Lato"/>
                <a:ea typeface="Lato"/>
                <a:cs typeface="Lato"/>
                <a:sym typeface="Lato"/>
              </a:rPr>
              <a:t> </a:t>
            </a:r>
            <a:endParaRPr sz="1600">
              <a:solidFill>
                <a:schemeClr val="accent1"/>
              </a:solidFill>
              <a:latin typeface="Lato"/>
              <a:ea typeface="Lato"/>
              <a:cs typeface="Lato"/>
              <a:sym typeface="Lato"/>
            </a:endParaRPr>
          </a:p>
          <a:p>
            <a:pPr marL="0" marR="0" lvl="0" indent="0" algn="r" rtl="0">
              <a:lnSpc>
                <a:spcPct val="100000"/>
              </a:lnSpc>
              <a:spcBef>
                <a:spcPts val="1000"/>
              </a:spcBef>
              <a:spcAft>
                <a:spcPts val="0"/>
              </a:spcAft>
              <a:buNone/>
            </a:pPr>
            <a:r>
              <a:rPr lang="it" sz="1600">
                <a:solidFill>
                  <a:schemeClr val="accent1"/>
                </a:solidFill>
                <a:latin typeface="Lato"/>
                <a:ea typeface="Lato"/>
                <a:cs typeface="Lato"/>
                <a:sym typeface="Lato"/>
              </a:rPr>
              <a:t>Francesca Di Donato, CNR	 </a:t>
            </a:r>
            <a:r>
              <a:rPr lang="it" sz="1600" u="sng">
                <a:solidFill>
                  <a:schemeClr val="hlink"/>
                </a:solidFill>
                <a:latin typeface="Lato"/>
                <a:ea typeface="Lato"/>
                <a:cs typeface="Lato"/>
                <a:sym typeface="Lato"/>
                <a:hlinkClick r:id="rId4"/>
              </a:rPr>
              <a:t>https://orcid.org/0000-0003-0144-8934</a:t>
            </a:r>
            <a:r>
              <a:rPr lang="it" sz="1600">
                <a:solidFill>
                  <a:schemeClr val="accent1"/>
                </a:solidFill>
                <a:latin typeface="Lato"/>
                <a:ea typeface="Lato"/>
                <a:cs typeface="Lato"/>
                <a:sym typeface="Lato"/>
              </a:rPr>
              <a:t> </a:t>
            </a:r>
            <a:endParaRPr sz="1000" i="0" u="none" strike="noStrike" cap="none">
              <a:solidFill>
                <a:srgbClr val="000000"/>
              </a:solidFill>
              <a:latin typeface="Lato"/>
              <a:ea typeface="Lato"/>
              <a:cs typeface="Lato"/>
              <a:sym typeface="Lato"/>
            </a:endParaRPr>
          </a:p>
          <a:p>
            <a:pPr marL="0" marR="0" lvl="0" indent="457200" algn="r" rtl="0">
              <a:lnSpc>
                <a:spcPct val="100000"/>
              </a:lnSpc>
              <a:spcBef>
                <a:spcPts val="1000"/>
              </a:spcBef>
              <a:spcAft>
                <a:spcPts val="0"/>
              </a:spcAft>
              <a:buClr>
                <a:srgbClr val="000000"/>
              </a:buClr>
              <a:buSzPts val="1400"/>
              <a:buFont typeface="Arial"/>
              <a:buNone/>
            </a:pPr>
            <a:endParaRPr sz="1700" i="0" u="none" strike="noStrike" cap="none">
              <a:solidFill>
                <a:srgbClr val="000000"/>
              </a:solidFill>
              <a:latin typeface="Lato"/>
              <a:ea typeface="Lato"/>
              <a:cs typeface="Lato"/>
              <a:sym typeface="Lato"/>
            </a:endParaRPr>
          </a:p>
        </p:txBody>
      </p:sp>
      <p:pic>
        <p:nvPicPr>
          <p:cNvPr id="202" name="Google Shape;202;p35"/>
          <p:cNvPicPr preferRelativeResize="0"/>
          <p:nvPr/>
        </p:nvPicPr>
        <p:blipFill rotWithShape="1">
          <a:blip r:embed="rId5">
            <a:alphaModFix/>
          </a:blip>
          <a:srcRect/>
          <a:stretch/>
        </p:blipFill>
        <p:spPr>
          <a:xfrm>
            <a:off x="8067275" y="4556066"/>
            <a:ext cx="913575" cy="319634"/>
          </a:xfrm>
          <a:prstGeom prst="rect">
            <a:avLst/>
          </a:prstGeom>
          <a:noFill/>
          <a:ln>
            <a:noFill/>
          </a:ln>
        </p:spPr>
      </p:pic>
      <p:pic>
        <p:nvPicPr>
          <p:cNvPr id="203" name="Google Shape;203;p35"/>
          <p:cNvPicPr preferRelativeResize="0"/>
          <p:nvPr/>
        </p:nvPicPr>
        <p:blipFill>
          <a:blip r:embed="rId6">
            <a:alphaModFix/>
          </a:blip>
          <a:stretch>
            <a:fillRect/>
          </a:stretch>
        </p:blipFill>
        <p:spPr>
          <a:xfrm>
            <a:off x="4640338" y="3221300"/>
            <a:ext cx="319624" cy="319624"/>
          </a:xfrm>
          <a:prstGeom prst="rect">
            <a:avLst/>
          </a:prstGeom>
          <a:noFill/>
          <a:ln>
            <a:noFill/>
          </a:ln>
        </p:spPr>
      </p:pic>
      <p:pic>
        <p:nvPicPr>
          <p:cNvPr id="204" name="Google Shape;204;p35"/>
          <p:cNvPicPr preferRelativeResize="0"/>
          <p:nvPr/>
        </p:nvPicPr>
        <p:blipFill>
          <a:blip r:embed="rId6">
            <a:alphaModFix/>
          </a:blip>
          <a:stretch>
            <a:fillRect/>
          </a:stretch>
        </p:blipFill>
        <p:spPr>
          <a:xfrm>
            <a:off x="4640338" y="3610837"/>
            <a:ext cx="319624" cy="3196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Shape 312"/>
        <p:cNvGrpSpPr/>
        <p:nvPr/>
      </p:nvGrpSpPr>
      <p:grpSpPr>
        <a:xfrm>
          <a:off x="0" y="0"/>
          <a:ext cx="0" cy="0"/>
          <a:chOff x="0" y="0"/>
          <a:chExt cx="0" cy="0"/>
        </a:xfrm>
      </p:grpSpPr>
      <p:sp>
        <p:nvSpPr>
          <p:cNvPr id="313" name="Google Shape;313;p44"/>
          <p:cNvSpPr/>
          <p:nvPr/>
        </p:nvSpPr>
        <p:spPr>
          <a:xfrm>
            <a:off x="0" y="1453100"/>
            <a:ext cx="6044700" cy="3697800"/>
          </a:xfrm>
          <a:prstGeom prst="rect">
            <a:avLst/>
          </a:prstGeom>
          <a:solidFill>
            <a:schemeClr val="lt2"/>
          </a:solidFill>
          <a:ln>
            <a:noFill/>
          </a:ln>
        </p:spPr>
        <p:txBody>
          <a:bodyPr spcFirstLastPara="1" wrap="square" lIns="51425" tIns="51425" rIns="51425" bIns="51425" anchor="b" anchorCtr="0">
            <a:noAutofit/>
          </a:bodyPr>
          <a:lstStyle/>
          <a:p>
            <a:pPr marL="0" marR="0" lvl="0" indent="0" algn="ctr" rtl="0">
              <a:lnSpc>
                <a:spcPct val="100000"/>
              </a:lnSpc>
              <a:spcBef>
                <a:spcPts val="0"/>
              </a:spcBef>
              <a:spcAft>
                <a:spcPts val="0"/>
              </a:spcAft>
              <a:buClr>
                <a:srgbClr val="000000"/>
              </a:buClr>
              <a:buSzPts val="1600"/>
              <a:buFont typeface="Helvetica Neue Light"/>
              <a:buNone/>
            </a:pPr>
            <a:endParaRPr sz="1600" b="1" i="0" u="none" strike="noStrike" cap="none">
              <a:solidFill>
                <a:srgbClr val="000000"/>
              </a:solidFill>
              <a:latin typeface="Helvetica Neue Light"/>
              <a:ea typeface="Helvetica Neue Light"/>
              <a:cs typeface="Helvetica Neue Light"/>
              <a:sym typeface="Helvetica Neue Light"/>
            </a:endParaRPr>
          </a:p>
        </p:txBody>
      </p:sp>
      <p:sp>
        <p:nvSpPr>
          <p:cNvPr id="314" name="Google Shape;314;p44"/>
          <p:cNvSpPr txBox="1">
            <a:spLocks noGrp="1"/>
          </p:cNvSpPr>
          <p:nvPr>
            <p:ph type="title"/>
          </p:nvPr>
        </p:nvSpPr>
        <p:spPr>
          <a:xfrm>
            <a:off x="727800" y="573550"/>
            <a:ext cx="7688400" cy="5352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3F3F3F"/>
              </a:buClr>
              <a:buSzPts val="2400"/>
              <a:buFont typeface="Calibri"/>
              <a:buNone/>
            </a:pPr>
            <a:r>
              <a:rPr lang="it">
                <a:highlight>
                  <a:schemeClr val="lt1"/>
                </a:highlight>
              </a:rPr>
              <a:t>La vita di un articolo scientifico</a:t>
            </a:r>
            <a:endParaRPr>
              <a:highlight>
                <a:schemeClr val="lt1"/>
              </a:highlight>
            </a:endParaRPr>
          </a:p>
        </p:txBody>
      </p:sp>
      <p:sp>
        <p:nvSpPr>
          <p:cNvPr id="315" name="Google Shape;315;p44"/>
          <p:cNvSpPr/>
          <p:nvPr/>
        </p:nvSpPr>
        <p:spPr>
          <a:xfrm>
            <a:off x="0" y="3404573"/>
            <a:ext cx="2049900" cy="669000"/>
          </a:xfrm>
          <a:prstGeom prst="homePlate">
            <a:avLst>
              <a:gd name="adj" fmla="val 50000"/>
            </a:avLst>
          </a:prstGeom>
          <a:solidFill>
            <a:schemeClr val="dk2"/>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FFFFFF"/>
              </a:buClr>
              <a:buSzPts val="1400"/>
              <a:buFont typeface="Roboto"/>
              <a:buNone/>
            </a:pPr>
            <a:r>
              <a:rPr lang="it">
                <a:solidFill>
                  <a:srgbClr val="FFFFFF"/>
                </a:solidFill>
                <a:latin typeface="Roboto"/>
                <a:ea typeface="Roboto"/>
                <a:cs typeface="Roboto"/>
                <a:sym typeface="Roboto"/>
              </a:rPr>
              <a:t>Scrittura e invio alla rivista</a:t>
            </a:r>
            <a:endParaRPr sz="1400" b="0" i="0" u="none" strike="noStrike" cap="none">
              <a:solidFill>
                <a:srgbClr val="FFFFFF"/>
              </a:solidFill>
              <a:latin typeface="Roboto"/>
              <a:ea typeface="Roboto"/>
              <a:cs typeface="Roboto"/>
              <a:sym typeface="Roboto"/>
            </a:endParaRPr>
          </a:p>
        </p:txBody>
      </p:sp>
      <p:sp>
        <p:nvSpPr>
          <p:cNvPr id="316" name="Google Shape;316;p44"/>
          <p:cNvSpPr/>
          <p:nvPr/>
        </p:nvSpPr>
        <p:spPr>
          <a:xfrm>
            <a:off x="2754098" y="3404348"/>
            <a:ext cx="3382800" cy="669000"/>
          </a:xfrm>
          <a:prstGeom prst="chevron">
            <a:avLst>
              <a:gd name="adj" fmla="val 50000"/>
            </a:avLst>
          </a:prstGeom>
          <a:solidFill>
            <a:srgbClr val="7F7F7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FFFFFF"/>
              </a:buClr>
              <a:buSzPts val="1400"/>
              <a:buFont typeface="Roboto"/>
              <a:buNone/>
            </a:pPr>
            <a:r>
              <a:rPr lang="it" sz="1400" b="0" i="0" u="none" strike="noStrike" cap="none">
                <a:solidFill>
                  <a:srgbClr val="FFFFFF"/>
                </a:solidFill>
                <a:latin typeface="Roboto"/>
                <a:ea typeface="Roboto"/>
                <a:cs typeface="Roboto"/>
                <a:sym typeface="Roboto"/>
              </a:rPr>
              <a:t>Peer-Review</a:t>
            </a:r>
            <a:endParaRPr sz="1400" b="0" i="0" u="none" strike="noStrike" cap="none">
              <a:solidFill>
                <a:srgbClr val="FFFFFF"/>
              </a:solidFill>
              <a:latin typeface="Roboto"/>
              <a:ea typeface="Roboto"/>
              <a:cs typeface="Roboto"/>
              <a:sym typeface="Roboto"/>
            </a:endParaRPr>
          </a:p>
        </p:txBody>
      </p:sp>
      <p:sp>
        <p:nvSpPr>
          <p:cNvPr id="317" name="Google Shape;317;p44"/>
          <p:cNvSpPr/>
          <p:nvPr/>
        </p:nvSpPr>
        <p:spPr>
          <a:xfrm>
            <a:off x="1581173" y="3404348"/>
            <a:ext cx="1582200" cy="669000"/>
          </a:xfrm>
          <a:prstGeom prst="chevron">
            <a:avLst>
              <a:gd name="adj" fmla="val 50000"/>
            </a:avLst>
          </a:prstGeom>
          <a:solidFill>
            <a:srgbClr val="595959"/>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FFFFFF"/>
              </a:buClr>
              <a:buSzPts val="1400"/>
              <a:buFont typeface="Roboto"/>
              <a:buNone/>
            </a:pPr>
            <a:r>
              <a:rPr lang="it" sz="1400" b="0" i="0" u="none" strike="noStrike" cap="none">
                <a:solidFill>
                  <a:srgbClr val="FFFFFF"/>
                </a:solidFill>
                <a:latin typeface="Roboto"/>
                <a:ea typeface="Roboto"/>
                <a:cs typeface="Roboto"/>
                <a:sym typeface="Roboto"/>
              </a:rPr>
              <a:t>Editorial Check</a:t>
            </a:r>
            <a:endParaRPr sz="1400" b="0" i="0" u="none" strike="noStrike" cap="none">
              <a:solidFill>
                <a:srgbClr val="FFFFFF"/>
              </a:solidFill>
              <a:latin typeface="Roboto"/>
              <a:ea typeface="Roboto"/>
              <a:cs typeface="Roboto"/>
              <a:sym typeface="Roboto"/>
            </a:endParaRPr>
          </a:p>
        </p:txBody>
      </p:sp>
      <p:grpSp>
        <p:nvGrpSpPr>
          <p:cNvPr id="318" name="Google Shape;318;p44"/>
          <p:cNvGrpSpPr/>
          <p:nvPr/>
        </p:nvGrpSpPr>
        <p:grpSpPr>
          <a:xfrm>
            <a:off x="6222970" y="1909011"/>
            <a:ext cx="858370" cy="854361"/>
            <a:chOff x="2735225" y="3297800"/>
            <a:chExt cx="1284600" cy="1278600"/>
          </a:xfrm>
        </p:grpSpPr>
        <p:sp>
          <p:nvSpPr>
            <p:cNvPr id="319" name="Google Shape;319;p44"/>
            <p:cNvSpPr/>
            <p:nvPr/>
          </p:nvSpPr>
          <p:spPr>
            <a:xfrm>
              <a:off x="2735225" y="3297800"/>
              <a:ext cx="1284600" cy="12786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25000">
                <a:highlight>
                  <a:schemeClr val="lt2"/>
                </a:highlight>
              </a:endParaRPr>
            </a:p>
          </p:txBody>
        </p:sp>
        <p:pic>
          <p:nvPicPr>
            <p:cNvPr id="320" name="Google Shape;320;p44" descr="Copyright Symbol PNG, Copyright Clipart, Logo Free Download - Free  Transparent PNG Logos"/>
            <p:cNvPicPr preferRelativeResize="0"/>
            <p:nvPr/>
          </p:nvPicPr>
          <p:blipFill>
            <a:blip r:embed="rId3">
              <a:alphaModFix/>
            </a:blip>
            <a:stretch>
              <a:fillRect/>
            </a:stretch>
          </p:blipFill>
          <p:spPr>
            <a:xfrm>
              <a:off x="2890562" y="3447410"/>
              <a:ext cx="973928" cy="979373"/>
            </a:xfrm>
            <a:prstGeom prst="rect">
              <a:avLst/>
            </a:prstGeom>
            <a:noFill/>
            <a:ln>
              <a:noFill/>
            </a:ln>
          </p:spPr>
        </p:pic>
      </p:grpSp>
      <p:sp>
        <p:nvSpPr>
          <p:cNvPr id="321" name="Google Shape;321;p44"/>
          <p:cNvSpPr/>
          <p:nvPr/>
        </p:nvSpPr>
        <p:spPr>
          <a:xfrm>
            <a:off x="5633958" y="3404348"/>
            <a:ext cx="2144700" cy="669000"/>
          </a:xfrm>
          <a:prstGeom prst="chevron">
            <a:avLst>
              <a:gd name="adj" fmla="val 50000"/>
            </a:avLst>
          </a:prstGeom>
          <a:solidFill>
            <a:schemeClr val="dk1"/>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FFFFFF"/>
              </a:buClr>
              <a:buSzPts val="1400"/>
              <a:buFont typeface="Roboto"/>
              <a:buNone/>
            </a:pPr>
            <a:r>
              <a:rPr lang="it">
                <a:solidFill>
                  <a:schemeClr val="lt1"/>
                </a:solidFill>
                <a:latin typeface="Roboto"/>
                <a:ea typeface="Roboto"/>
                <a:cs typeface="Roboto"/>
                <a:sym typeface="Roboto"/>
              </a:rPr>
              <a:t>Firma del copyright e impaginazione</a:t>
            </a:r>
            <a:endParaRPr sz="1400" b="0" i="0" u="none" strike="noStrike" cap="none">
              <a:solidFill>
                <a:schemeClr val="lt1"/>
              </a:solidFill>
              <a:latin typeface="Roboto"/>
              <a:ea typeface="Roboto"/>
              <a:cs typeface="Roboto"/>
              <a:sym typeface="Roboto"/>
            </a:endParaRPr>
          </a:p>
        </p:txBody>
      </p:sp>
      <p:sp>
        <p:nvSpPr>
          <p:cNvPr id="322" name="Google Shape;322;p44"/>
          <p:cNvSpPr/>
          <p:nvPr/>
        </p:nvSpPr>
        <p:spPr>
          <a:xfrm>
            <a:off x="358812" y="2032123"/>
            <a:ext cx="775200" cy="243000"/>
          </a:xfrm>
          <a:prstGeom prst="roundRect">
            <a:avLst>
              <a:gd name="adj" fmla="val 50000"/>
            </a:avLst>
          </a:prstGeom>
          <a:solidFill>
            <a:schemeClr val="lt1"/>
          </a:solidFill>
          <a:ln w="9525" cap="flat" cmpd="sng">
            <a:solidFill>
              <a:schemeClr val="dk2"/>
            </a:solidFill>
            <a:prstDash val="solid"/>
            <a:round/>
            <a:headEnd type="none" w="sm" len="sm"/>
            <a:tailEnd type="none" w="sm" len="sm"/>
          </a:ln>
        </p:spPr>
        <p:txBody>
          <a:bodyPr spcFirstLastPara="1" wrap="square" lIns="51425" tIns="51425" rIns="51425" bIns="51425" anchor="ctr" anchorCtr="0">
            <a:noAutofit/>
          </a:bodyPr>
          <a:lstStyle/>
          <a:p>
            <a:pPr marL="0" marR="0" lvl="0" indent="0" algn="ctr" rtl="0">
              <a:lnSpc>
                <a:spcPct val="100000"/>
              </a:lnSpc>
              <a:spcBef>
                <a:spcPts val="0"/>
              </a:spcBef>
              <a:spcAft>
                <a:spcPts val="0"/>
              </a:spcAft>
              <a:buClr>
                <a:srgbClr val="000000"/>
              </a:buClr>
              <a:buSzPts val="1400"/>
              <a:buFont typeface="Helvetica Neue Light"/>
              <a:buNone/>
            </a:pPr>
            <a:r>
              <a:rPr lang="it" b="1">
                <a:latin typeface="Helvetica Neue Light"/>
                <a:ea typeface="Helvetica Neue Light"/>
                <a:cs typeface="Helvetica Neue Light"/>
                <a:sym typeface="Helvetica Neue Light"/>
              </a:rPr>
              <a:t>Autore</a:t>
            </a:r>
            <a:endParaRPr sz="1400" b="1" i="0" u="none" strike="noStrike" cap="none">
              <a:solidFill>
                <a:srgbClr val="000000"/>
              </a:solidFill>
              <a:latin typeface="Helvetica Neue Light"/>
              <a:ea typeface="Helvetica Neue Light"/>
              <a:cs typeface="Helvetica Neue Light"/>
              <a:sym typeface="Helvetica Neue Light"/>
            </a:endParaRPr>
          </a:p>
        </p:txBody>
      </p:sp>
      <p:sp>
        <p:nvSpPr>
          <p:cNvPr id="323" name="Google Shape;323;p44"/>
          <p:cNvSpPr/>
          <p:nvPr/>
        </p:nvSpPr>
        <p:spPr>
          <a:xfrm>
            <a:off x="1459575" y="1927125"/>
            <a:ext cx="1133400" cy="431100"/>
          </a:xfrm>
          <a:prstGeom prst="roundRect">
            <a:avLst>
              <a:gd name="adj" fmla="val 50000"/>
            </a:avLst>
          </a:prstGeom>
          <a:solidFill>
            <a:schemeClr val="lt1"/>
          </a:solidFill>
          <a:ln w="9525" cap="flat" cmpd="sng">
            <a:solidFill>
              <a:schemeClr val="dk2"/>
            </a:solidFill>
            <a:prstDash val="solid"/>
            <a:round/>
            <a:headEnd type="none" w="sm" len="sm"/>
            <a:tailEnd type="none" w="sm" len="sm"/>
          </a:ln>
        </p:spPr>
        <p:txBody>
          <a:bodyPr spcFirstLastPara="1" wrap="square" lIns="51425" tIns="51425" rIns="51425" bIns="51425" anchor="ctr" anchorCtr="0">
            <a:noAutofit/>
          </a:bodyPr>
          <a:lstStyle/>
          <a:p>
            <a:pPr marL="0" marR="0" lvl="0" indent="0" algn="ctr" rtl="0">
              <a:lnSpc>
                <a:spcPct val="100000"/>
              </a:lnSpc>
              <a:spcBef>
                <a:spcPts val="0"/>
              </a:spcBef>
              <a:spcAft>
                <a:spcPts val="0"/>
              </a:spcAft>
              <a:buClr>
                <a:srgbClr val="000000"/>
              </a:buClr>
              <a:buSzPts val="1400"/>
              <a:buFont typeface="Helvetica Neue Light"/>
              <a:buNone/>
            </a:pPr>
            <a:r>
              <a:rPr lang="it" b="1">
                <a:latin typeface="Helvetica Neue Light"/>
                <a:ea typeface="Helvetica Neue Light"/>
                <a:cs typeface="Helvetica Neue Light"/>
                <a:sym typeface="Helvetica Neue Light"/>
              </a:rPr>
              <a:t>Editore scientifico</a:t>
            </a:r>
            <a:endParaRPr sz="1400" b="1" i="0" u="none" strike="noStrike" cap="none">
              <a:solidFill>
                <a:srgbClr val="000000"/>
              </a:solidFill>
              <a:latin typeface="Helvetica Neue Light"/>
              <a:ea typeface="Helvetica Neue Light"/>
              <a:cs typeface="Helvetica Neue Light"/>
              <a:sym typeface="Helvetica Neue Light"/>
            </a:endParaRPr>
          </a:p>
        </p:txBody>
      </p:sp>
      <p:sp>
        <p:nvSpPr>
          <p:cNvPr id="324" name="Google Shape;324;p44"/>
          <p:cNvSpPr/>
          <p:nvPr/>
        </p:nvSpPr>
        <p:spPr>
          <a:xfrm>
            <a:off x="2754110" y="2039023"/>
            <a:ext cx="1001700" cy="243000"/>
          </a:xfrm>
          <a:prstGeom prst="roundRect">
            <a:avLst>
              <a:gd name="adj" fmla="val 50000"/>
            </a:avLst>
          </a:prstGeom>
          <a:solidFill>
            <a:schemeClr val="lt1"/>
          </a:solidFill>
          <a:ln w="9525" cap="flat" cmpd="sng">
            <a:solidFill>
              <a:schemeClr val="dk2"/>
            </a:solidFill>
            <a:prstDash val="solid"/>
            <a:round/>
            <a:headEnd type="none" w="sm" len="sm"/>
            <a:tailEnd type="none" w="sm" len="sm"/>
          </a:ln>
        </p:spPr>
        <p:txBody>
          <a:bodyPr spcFirstLastPara="1" wrap="square" lIns="51425" tIns="51425" rIns="51425" bIns="51425" anchor="ctr" anchorCtr="0">
            <a:noAutofit/>
          </a:bodyPr>
          <a:lstStyle/>
          <a:p>
            <a:pPr marL="0" marR="0" lvl="0" indent="0" algn="ctr" rtl="0">
              <a:lnSpc>
                <a:spcPct val="100000"/>
              </a:lnSpc>
              <a:spcBef>
                <a:spcPts val="0"/>
              </a:spcBef>
              <a:spcAft>
                <a:spcPts val="0"/>
              </a:spcAft>
              <a:buClr>
                <a:srgbClr val="000000"/>
              </a:buClr>
              <a:buSzPts val="1400"/>
              <a:buFont typeface="Helvetica Neue Light"/>
              <a:buNone/>
            </a:pPr>
            <a:r>
              <a:rPr lang="it" b="1">
                <a:latin typeface="Helvetica Neue Light"/>
                <a:ea typeface="Helvetica Neue Light"/>
                <a:cs typeface="Helvetica Neue Light"/>
                <a:sym typeface="Helvetica Neue Light"/>
              </a:rPr>
              <a:t>Revisori</a:t>
            </a:r>
            <a:endParaRPr sz="1400" b="1" i="0" u="none" strike="noStrike" cap="none">
              <a:solidFill>
                <a:srgbClr val="000000"/>
              </a:solidFill>
              <a:latin typeface="Helvetica Neue Light"/>
              <a:ea typeface="Helvetica Neue Light"/>
              <a:cs typeface="Helvetica Neue Light"/>
              <a:sym typeface="Helvetica Neue Light"/>
            </a:endParaRPr>
          </a:p>
        </p:txBody>
      </p:sp>
      <p:sp>
        <p:nvSpPr>
          <p:cNvPr id="325" name="Google Shape;325;p44"/>
          <p:cNvSpPr txBox="1"/>
          <p:nvPr/>
        </p:nvSpPr>
        <p:spPr>
          <a:xfrm>
            <a:off x="5634000" y="4577625"/>
            <a:ext cx="3510000" cy="431100"/>
          </a:xfrm>
          <a:prstGeom prst="rect">
            <a:avLst/>
          </a:prstGeom>
          <a:noFill/>
          <a:ln>
            <a:noFill/>
          </a:ln>
        </p:spPr>
        <p:txBody>
          <a:bodyPr spcFirstLastPara="1" wrap="square" lIns="91425" tIns="91425" rIns="91425" bIns="91425" anchor="b" anchorCtr="0">
            <a:spAutoFit/>
          </a:bodyPr>
          <a:lstStyle/>
          <a:p>
            <a:pPr marL="0" marR="0" lvl="0" indent="0" algn="ctr" rtl="0">
              <a:lnSpc>
                <a:spcPct val="100000"/>
              </a:lnSpc>
              <a:spcBef>
                <a:spcPts val="0"/>
              </a:spcBef>
              <a:spcAft>
                <a:spcPts val="0"/>
              </a:spcAft>
              <a:buNone/>
            </a:pPr>
            <a:r>
              <a:rPr lang="it" sz="1600" b="1">
                <a:latin typeface="Helvetica Neue Light"/>
                <a:ea typeface="Helvetica Neue Light"/>
                <a:cs typeface="Helvetica Neue Light"/>
                <a:sym typeface="Helvetica Neue Light"/>
              </a:rPr>
              <a:t>Servizio commerciale</a:t>
            </a:r>
            <a:endParaRPr>
              <a:latin typeface="Playfair Display"/>
              <a:ea typeface="Playfair Display"/>
              <a:cs typeface="Playfair Display"/>
              <a:sym typeface="Playfair Display"/>
            </a:endParaRPr>
          </a:p>
        </p:txBody>
      </p:sp>
      <p:sp>
        <p:nvSpPr>
          <p:cNvPr id="326" name="Google Shape;326;p44"/>
          <p:cNvSpPr txBox="1"/>
          <p:nvPr/>
        </p:nvSpPr>
        <p:spPr>
          <a:xfrm>
            <a:off x="0" y="4624275"/>
            <a:ext cx="56340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t" sz="1600" b="1">
                <a:solidFill>
                  <a:schemeClr val="accent1"/>
                </a:solidFill>
                <a:latin typeface="Helvetica Neue Light"/>
                <a:ea typeface="Helvetica Neue Light"/>
                <a:cs typeface="Helvetica Neue Light"/>
                <a:sym typeface="Helvetica Neue Light"/>
              </a:rPr>
              <a:t>Comunità scientifica</a:t>
            </a:r>
            <a:endParaRPr sz="1600" b="1">
              <a:solidFill>
                <a:schemeClr val="accent1"/>
              </a:solidFill>
              <a:latin typeface="Helvetica Neue Light"/>
              <a:ea typeface="Helvetica Neue Light"/>
              <a:cs typeface="Helvetica Neue Light"/>
              <a:sym typeface="Helvetica Neue Light"/>
            </a:endParaRPr>
          </a:p>
        </p:txBody>
      </p:sp>
      <p:sp>
        <p:nvSpPr>
          <p:cNvPr id="327" name="Google Shape;327;p44"/>
          <p:cNvSpPr/>
          <p:nvPr/>
        </p:nvSpPr>
        <p:spPr>
          <a:xfrm>
            <a:off x="5052281" y="2039023"/>
            <a:ext cx="775200" cy="243000"/>
          </a:xfrm>
          <a:prstGeom prst="roundRect">
            <a:avLst>
              <a:gd name="adj" fmla="val 50000"/>
            </a:avLst>
          </a:prstGeom>
          <a:solidFill>
            <a:schemeClr val="lt1"/>
          </a:solidFill>
          <a:ln w="9525" cap="flat" cmpd="sng">
            <a:solidFill>
              <a:schemeClr val="dk2"/>
            </a:solidFill>
            <a:prstDash val="solid"/>
            <a:round/>
            <a:headEnd type="none" w="sm" len="sm"/>
            <a:tailEnd type="none" w="sm" len="sm"/>
          </a:ln>
        </p:spPr>
        <p:txBody>
          <a:bodyPr spcFirstLastPara="1" wrap="square" lIns="51425" tIns="51425" rIns="51425" bIns="51425" anchor="ctr" anchorCtr="0">
            <a:noAutofit/>
          </a:bodyPr>
          <a:lstStyle/>
          <a:p>
            <a:pPr marL="0" marR="0" lvl="0" indent="0" algn="ctr" rtl="0">
              <a:lnSpc>
                <a:spcPct val="100000"/>
              </a:lnSpc>
              <a:spcBef>
                <a:spcPts val="0"/>
              </a:spcBef>
              <a:spcAft>
                <a:spcPts val="0"/>
              </a:spcAft>
              <a:buClr>
                <a:srgbClr val="000000"/>
              </a:buClr>
              <a:buSzPts val="1400"/>
              <a:buFont typeface="Helvetica Neue Light"/>
              <a:buNone/>
            </a:pPr>
            <a:r>
              <a:rPr lang="it" b="1">
                <a:latin typeface="Helvetica Neue Light"/>
                <a:ea typeface="Helvetica Neue Light"/>
                <a:cs typeface="Helvetica Neue Light"/>
                <a:sym typeface="Helvetica Neue Light"/>
              </a:rPr>
              <a:t>Autore</a:t>
            </a:r>
            <a:endParaRPr sz="1400" b="1" i="0" u="none" strike="noStrike" cap="none">
              <a:solidFill>
                <a:srgbClr val="000000"/>
              </a:solidFill>
              <a:latin typeface="Helvetica Neue Light"/>
              <a:ea typeface="Helvetica Neue Light"/>
              <a:cs typeface="Helvetica Neue Light"/>
              <a:sym typeface="Helvetica Neue Light"/>
            </a:endParaRPr>
          </a:p>
        </p:txBody>
      </p:sp>
      <p:pic>
        <p:nvPicPr>
          <p:cNvPr id="328" name="Google Shape;328;p44"/>
          <p:cNvPicPr preferRelativeResize="0"/>
          <p:nvPr/>
        </p:nvPicPr>
        <p:blipFill>
          <a:blip r:embed="rId4">
            <a:alphaModFix/>
          </a:blip>
          <a:stretch>
            <a:fillRect/>
          </a:stretch>
        </p:blipFill>
        <p:spPr>
          <a:xfrm>
            <a:off x="7856100" y="3404575"/>
            <a:ext cx="1133375" cy="1133375"/>
          </a:xfrm>
          <a:prstGeom prst="rect">
            <a:avLst/>
          </a:prstGeom>
          <a:noFill/>
          <a:ln>
            <a:noFill/>
          </a:ln>
        </p:spPr>
      </p:pic>
      <p:cxnSp>
        <p:nvCxnSpPr>
          <p:cNvPr id="329" name="Google Shape;329;p44"/>
          <p:cNvCxnSpPr/>
          <p:nvPr/>
        </p:nvCxnSpPr>
        <p:spPr>
          <a:xfrm>
            <a:off x="6264225" y="2818525"/>
            <a:ext cx="1509900" cy="0"/>
          </a:xfrm>
          <a:prstGeom prst="straightConnector1">
            <a:avLst/>
          </a:prstGeom>
          <a:noFill/>
          <a:ln w="76200" cap="flat" cmpd="sng">
            <a:solidFill>
              <a:schemeClr val="dk2"/>
            </a:solidFill>
            <a:prstDash val="solid"/>
            <a:round/>
            <a:headEnd type="none" w="med" len="med"/>
            <a:tailEnd type="triangle" w="med" len="med"/>
          </a:ln>
        </p:spPr>
      </p:cxnSp>
      <p:sp>
        <p:nvSpPr>
          <p:cNvPr id="330" name="Google Shape;330;p44"/>
          <p:cNvSpPr/>
          <p:nvPr/>
        </p:nvSpPr>
        <p:spPr>
          <a:xfrm>
            <a:off x="3841265" y="1927025"/>
            <a:ext cx="1133400" cy="431100"/>
          </a:xfrm>
          <a:prstGeom prst="roundRect">
            <a:avLst>
              <a:gd name="adj" fmla="val 50000"/>
            </a:avLst>
          </a:prstGeom>
          <a:solidFill>
            <a:schemeClr val="lt1"/>
          </a:solidFill>
          <a:ln w="9525" cap="flat" cmpd="sng">
            <a:solidFill>
              <a:schemeClr val="dk2"/>
            </a:solidFill>
            <a:prstDash val="solid"/>
            <a:round/>
            <a:headEnd type="none" w="sm" len="sm"/>
            <a:tailEnd type="none" w="sm" len="sm"/>
          </a:ln>
        </p:spPr>
        <p:txBody>
          <a:bodyPr spcFirstLastPara="1" wrap="square" lIns="51425" tIns="51425" rIns="51425" bIns="51425" anchor="ctr" anchorCtr="0">
            <a:noAutofit/>
          </a:bodyPr>
          <a:lstStyle/>
          <a:p>
            <a:pPr marL="0" marR="0" lvl="0" indent="0" algn="ctr" rtl="0">
              <a:lnSpc>
                <a:spcPct val="100000"/>
              </a:lnSpc>
              <a:spcBef>
                <a:spcPts val="0"/>
              </a:spcBef>
              <a:spcAft>
                <a:spcPts val="0"/>
              </a:spcAft>
              <a:buClr>
                <a:srgbClr val="000000"/>
              </a:buClr>
              <a:buSzPts val="1400"/>
              <a:buFont typeface="Helvetica Neue Light"/>
              <a:buNone/>
            </a:pPr>
            <a:r>
              <a:rPr lang="it" b="1">
                <a:latin typeface="Helvetica Neue Light"/>
                <a:ea typeface="Helvetica Neue Light"/>
                <a:cs typeface="Helvetica Neue Light"/>
                <a:sym typeface="Helvetica Neue Light"/>
              </a:rPr>
              <a:t>Editore scientifico</a:t>
            </a:r>
            <a:endParaRPr sz="1400" b="1" i="0" u="none" strike="noStrike" cap="none">
              <a:solidFill>
                <a:srgbClr val="000000"/>
              </a:solidFill>
              <a:latin typeface="Helvetica Neue Light"/>
              <a:ea typeface="Helvetica Neue Light"/>
              <a:cs typeface="Helvetica Neue Light"/>
              <a:sym typeface="Helvetica Neue Light"/>
            </a:endParaRPr>
          </a:p>
        </p:txBody>
      </p:sp>
      <p:pic>
        <p:nvPicPr>
          <p:cNvPr id="331" name="Google Shape;331;p44"/>
          <p:cNvPicPr preferRelativeResize="0"/>
          <p:nvPr/>
        </p:nvPicPr>
        <p:blipFill>
          <a:blip r:embed="rId5">
            <a:alphaModFix/>
          </a:blip>
          <a:stretch>
            <a:fillRect/>
          </a:stretch>
        </p:blipFill>
        <p:spPr>
          <a:xfrm>
            <a:off x="7993652" y="2389458"/>
            <a:ext cx="858375" cy="858358"/>
          </a:xfrm>
          <a:prstGeom prst="rect">
            <a:avLst/>
          </a:prstGeom>
          <a:noFill/>
          <a:ln>
            <a:noFill/>
          </a:ln>
        </p:spPr>
      </p:pic>
      <p:pic>
        <p:nvPicPr>
          <p:cNvPr id="332" name="Google Shape;332;p44"/>
          <p:cNvPicPr preferRelativeResize="0"/>
          <p:nvPr/>
        </p:nvPicPr>
        <p:blipFill>
          <a:blip r:embed="rId6">
            <a:alphaModFix/>
          </a:blip>
          <a:stretch>
            <a:fillRect/>
          </a:stretch>
        </p:blipFill>
        <p:spPr>
          <a:xfrm>
            <a:off x="317200" y="2460800"/>
            <a:ext cx="858375" cy="858375"/>
          </a:xfrm>
          <a:prstGeom prst="rect">
            <a:avLst/>
          </a:prstGeom>
          <a:noFill/>
          <a:ln>
            <a:noFill/>
          </a:ln>
        </p:spPr>
      </p:pic>
      <p:pic>
        <p:nvPicPr>
          <p:cNvPr id="333" name="Google Shape;333;p44"/>
          <p:cNvPicPr preferRelativeResize="0"/>
          <p:nvPr/>
        </p:nvPicPr>
        <p:blipFill>
          <a:blip r:embed="rId6">
            <a:alphaModFix/>
          </a:blip>
          <a:stretch>
            <a:fillRect/>
          </a:stretch>
        </p:blipFill>
        <p:spPr>
          <a:xfrm>
            <a:off x="1597075" y="2452200"/>
            <a:ext cx="858375" cy="858375"/>
          </a:xfrm>
          <a:prstGeom prst="rect">
            <a:avLst/>
          </a:prstGeom>
          <a:noFill/>
          <a:ln>
            <a:noFill/>
          </a:ln>
        </p:spPr>
      </p:pic>
      <p:pic>
        <p:nvPicPr>
          <p:cNvPr id="334" name="Google Shape;334;p44"/>
          <p:cNvPicPr preferRelativeResize="0"/>
          <p:nvPr/>
        </p:nvPicPr>
        <p:blipFill>
          <a:blip r:embed="rId6">
            <a:alphaModFix/>
          </a:blip>
          <a:stretch>
            <a:fillRect/>
          </a:stretch>
        </p:blipFill>
        <p:spPr>
          <a:xfrm>
            <a:off x="3930650" y="2452050"/>
            <a:ext cx="858375" cy="858375"/>
          </a:xfrm>
          <a:prstGeom prst="rect">
            <a:avLst/>
          </a:prstGeom>
          <a:noFill/>
          <a:ln>
            <a:noFill/>
          </a:ln>
        </p:spPr>
      </p:pic>
      <p:pic>
        <p:nvPicPr>
          <p:cNvPr id="335" name="Google Shape;335;p44"/>
          <p:cNvPicPr preferRelativeResize="0"/>
          <p:nvPr/>
        </p:nvPicPr>
        <p:blipFill>
          <a:blip r:embed="rId6">
            <a:alphaModFix/>
          </a:blip>
          <a:stretch>
            <a:fillRect/>
          </a:stretch>
        </p:blipFill>
        <p:spPr>
          <a:xfrm>
            <a:off x="5010688" y="2414000"/>
            <a:ext cx="858375" cy="858375"/>
          </a:xfrm>
          <a:prstGeom prst="rect">
            <a:avLst/>
          </a:prstGeom>
          <a:noFill/>
          <a:ln>
            <a:noFill/>
          </a:ln>
        </p:spPr>
      </p:pic>
      <p:pic>
        <p:nvPicPr>
          <p:cNvPr id="336" name="Google Shape;336;p44"/>
          <p:cNvPicPr preferRelativeResize="0"/>
          <p:nvPr/>
        </p:nvPicPr>
        <p:blipFill>
          <a:blip r:embed="rId6">
            <a:alphaModFix/>
          </a:blip>
          <a:stretch>
            <a:fillRect/>
          </a:stretch>
        </p:blipFill>
        <p:spPr>
          <a:xfrm>
            <a:off x="2601450" y="2467200"/>
            <a:ext cx="431100" cy="431100"/>
          </a:xfrm>
          <a:prstGeom prst="rect">
            <a:avLst/>
          </a:prstGeom>
          <a:noFill/>
          <a:ln>
            <a:noFill/>
          </a:ln>
        </p:spPr>
      </p:pic>
      <p:pic>
        <p:nvPicPr>
          <p:cNvPr id="337" name="Google Shape;337;p44"/>
          <p:cNvPicPr preferRelativeResize="0"/>
          <p:nvPr/>
        </p:nvPicPr>
        <p:blipFill>
          <a:blip r:embed="rId6">
            <a:alphaModFix/>
          </a:blip>
          <a:stretch>
            <a:fillRect/>
          </a:stretch>
        </p:blipFill>
        <p:spPr>
          <a:xfrm>
            <a:off x="2977500" y="2818525"/>
            <a:ext cx="431100" cy="431100"/>
          </a:xfrm>
          <a:prstGeom prst="rect">
            <a:avLst/>
          </a:prstGeom>
          <a:noFill/>
          <a:ln>
            <a:noFill/>
          </a:ln>
        </p:spPr>
      </p:pic>
      <p:pic>
        <p:nvPicPr>
          <p:cNvPr id="338" name="Google Shape;338;p44"/>
          <p:cNvPicPr preferRelativeResize="0"/>
          <p:nvPr/>
        </p:nvPicPr>
        <p:blipFill>
          <a:blip r:embed="rId6">
            <a:alphaModFix/>
          </a:blip>
          <a:stretch>
            <a:fillRect/>
          </a:stretch>
        </p:blipFill>
        <p:spPr>
          <a:xfrm>
            <a:off x="3266050" y="2413550"/>
            <a:ext cx="431100" cy="431100"/>
          </a:xfrm>
          <a:prstGeom prst="rect">
            <a:avLst/>
          </a:prstGeom>
          <a:noFill/>
          <a:ln>
            <a:noFill/>
          </a:ln>
        </p:spPr>
      </p:pic>
      <p:sp>
        <p:nvSpPr>
          <p:cNvPr id="339" name="Google Shape;339;p44"/>
          <p:cNvSpPr/>
          <p:nvPr/>
        </p:nvSpPr>
        <p:spPr>
          <a:xfrm>
            <a:off x="7681950" y="1944975"/>
            <a:ext cx="1416000" cy="431100"/>
          </a:xfrm>
          <a:prstGeom prst="roundRect">
            <a:avLst>
              <a:gd name="adj" fmla="val 50000"/>
            </a:avLst>
          </a:prstGeom>
          <a:solidFill>
            <a:schemeClr val="lt1"/>
          </a:solidFill>
          <a:ln w="9525" cap="flat" cmpd="sng">
            <a:solidFill>
              <a:schemeClr val="dk2"/>
            </a:solidFill>
            <a:prstDash val="solid"/>
            <a:round/>
            <a:headEnd type="none" w="sm" len="sm"/>
            <a:tailEnd type="none" w="sm" len="sm"/>
          </a:ln>
        </p:spPr>
        <p:txBody>
          <a:bodyPr spcFirstLastPara="1" wrap="square" lIns="51425" tIns="51425" rIns="51425" bIns="51425" anchor="ctr" anchorCtr="0">
            <a:noAutofit/>
          </a:bodyPr>
          <a:lstStyle/>
          <a:p>
            <a:pPr marL="0" marR="0" lvl="0" indent="0" algn="ctr" rtl="0">
              <a:lnSpc>
                <a:spcPct val="100000"/>
              </a:lnSpc>
              <a:spcBef>
                <a:spcPts val="0"/>
              </a:spcBef>
              <a:spcAft>
                <a:spcPts val="0"/>
              </a:spcAft>
              <a:buClr>
                <a:srgbClr val="000000"/>
              </a:buClr>
              <a:buSzPts val="1400"/>
              <a:buFont typeface="Helvetica Neue Light"/>
              <a:buNone/>
            </a:pPr>
            <a:r>
              <a:rPr lang="it" b="1">
                <a:latin typeface="Helvetica Neue Light"/>
                <a:ea typeface="Helvetica Neue Light"/>
                <a:cs typeface="Helvetica Neue Light"/>
                <a:sym typeface="Helvetica Neue Light"/>
              </a:rPr>
              <a:t>Editore commerciale</a:t>
            </a:r>
            <a:endParaRPr sz="1400" b="1" i="0" u="none" strike="noStrike" cap="none">
              <a:solidFill>
                <a:srgbClr val="000000"/>
              </a:solidFill>
              <a:latin typeface="Helvetica Neue Light"/>
              <a:ea typeface="Helvetica Neue Light"/>
              <a:cs typeface="Helvetica Neue Light"/>
              <a:sym typeface="Helvetica Neue 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45"/>
          <p:cNvSpPr txBox="1"/>
          <p:nvPr/>
        </p:nvSpPr>
        <p:spPr>
          <a:xfrm>
            <a:off x="490250" y="678750"/>
            <a:ext cx="5618700" cy="4090800"/>
          </a:xfrm>
          <a:prstGeom prst="rect">
            <a:avLst/>
          </a:prstGeom>
          <a:noFill/>
          <a:ln>
            <a:noFill/>
          </a:ln>
        </p:spPr>
        <p:txBody>
          <a:bodyPr spcFirstLastPara="1" wrap="square" lIns="91425" tIns="91425" rIns="91425" bIns="91425" anchor="ctr" anchorCtr="0">
            <a:normAutofit/>
          </a:bodyPr>
          <a:lstStyle/>
          <a:p>
            <a:pPr marL="0" lvl="0" indent="0" algn="l" rtl="0">
              <a:spcBef>
                <a:spcPts val="0"/>
              </a:spcBef>
              <a:spcAft>
                <a:spcPts val="0"/>
              </a:spcAft>
              <a:buNone/>
            </a:pPr>
            <a:r>
              <a:rPr lang="it" sz="5400" b="1">
                <a:solidFill>
                  <a:srgbClr val="FFFFFF"/>
                </a:solidFill>
                <a:latin typeface="Playfair Display"/>
                <a:ea typeface="Playfair Display"/>
                <a:cs typeface="Playfair Display"/>
                <a:sym typeface="Playfair Display"/>
              </a:rPr>
              <a:t>10 miliardi di </a:t>
            </a:r>
            <a:r>
              <a:rPr lang="it" sz="5400" b="1">
                <a:solidFill>
                  <a:srgbClr val="FFFFFF"/>
                </a:solidFill>
              </a:rPr>
              <a:t>$</a:t>
            </a:r>
            <a:r>
              <a:rPr lang="it" sz="5400">
                <a:solidFill>
                  <a:srgbClr val="FFFFFF"/>
                </a:solidFill>
                <a:latin typeface="Playfair Display"/>
                <a:ea typeface="Playfair Display"/>
                <a:cs typeface="Playfair Display"/>
                <a:sym typeface="Playfair Display"/>
              </a:rPr>
              <a:t> </a:t>
            </a:r>
            <a:endParaRPr sz="5400">
              <a:solidFill>
                <a:srgbClr val="FFFFFF"/>
              </a:solidFill>
              <a:latin typeface="Playfair Display"/>
              <a:ea typeface="Playfair Display"/>
              <a:cs typeface="Playfair Display"/>
              <a:sym typeface="Playfair Display"/>
            </a:endParaRPr>
          </a:p>
          <a:p>
            <a:pPr marL="0" lvl="0" indent="0" algn="l" rtl="0">
              <a:spcBef>
                <a:spcPts val="0"/>
              </a:spcBef>
              <a:spcAft>
                <a:spcPts val="0"/>
              </a:spcAft>
              <a:buNone/>
            </a:pPr>
            <a:r>
              <a:rPr lang="it" sz="3300">
                <a:solidFill>
                  <a:srgbClr val="FFFFFF"/>
                </a:solidFill>
                <a:latin typeface="Playfair Display"/>
                <a:ea typeface="Playfair Display"/>
                <a:cs typeface="Playfair Display"/>
                <a:sym typeface="Playfair Display"/>
              </a:rPr>
              <a:t>la stima della spesa globale </a:t>
            </a:r>
            <a:r>
              <a:rPr lang="it" sz="3300">
                <a:solidFill>
                  <a:srgbClr val="FFFFFF"/>
                </a:solidFill>
                <a:highlight>
                  <a:schemeClr val="accent3"/>
                </a:highlight>
                <a:latin typeface="Playfair Display"/>
                <a:ea typeface="Playfair Display"/>
                <a:cs typeface="Playfair Display"/>
                <a:sym typeface="Playfair Display"/>
              </a:rPr>
              <a:t>annuale</a:t>
            </a:r>
            <a:r>
              <a:rPr lang="it" sz="3300">
                <a:solidFill>
                  <a:srgbClr val="FFFFFF"/>
                </a:solidFill>
                <a:latin typeface="Playfair Display"/>
                <a:ea typeface="Playfair Display"/>
                <a:cs typeface="Playfair Display"/>
                <a:sym typeface="Playfair Display"/>
              </a:rPr>
              <a:t> per l’accesso alle riviste scientifiche su scala mondiale.</a:t>
            </a:r>
            <a:endParaRPr sz="3000">
              <a:solidFill>
                <a:srgbClr val="FFFFFF"/>
              </a:solidFill>
              <a:latin typeface="Playfair Display"/>
              <a:ea typeface="Playfair Display"/>
              <a:cs typeface="Playfair Display"/>
              <a:sym typeface="Playfair Display"/>
            </a:endParaRPr>
          </a:p>
        </p:txBody>
      </p:sp>
      <p:sp>
        <p:nvSpPr>
          <p:cNvPr id="345" name="Google Shape;345;p45"/>
          <p:cNvSpPr txBox="1"/>
          <p:nvPr/>
        </p:nvSpPr>
        <p:spPr>
          <a:xfrm>
            <a:off x="490250" y="4448950"/>
            <a:ext cx="7872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a:latin typeface="Playfair Display"/>
                <a:ea typeface="Playfair Display"/>
                <a:cs typeface="Playfair Display"/>
                <a:sym typeface="Playfair Display"/>
              </a:rPr>
              <a:t>[2015] </a:t>
            </a:r>
            <a:r>
              <a:rPr lang="it" u="sng">
                <a:solidFill>
                  <a:schemeClr val="hlink"/>
                </a:solidFill>
                <a:latin typeface="Playfair Display"/>
                <a:ea typeface="Playfair Display"/>
                <a:cs typeface="Playfair Display"/>
                <a:sym typeface="Playfair Display"/>
                <a:hlinkClick r:id="rId3"/>
              </a:rPr>
              <a:t>https://pure.mpg.de/pubman/faces/ViewItemOverviewPage.jsp?itemId=item_2148961</a:t>
            </a:r>
            <a:r>
              <a:rPr lang="it">
                <a:latin typeface="Playfair Display"/>
                <a:ea typeface="Playfair Display"/>
                <a:cs typeface="Playfair Display"/>
                <a:sym typeface="Playfair Display"/>
              </a:rPr>
              <a:t> </a:t>
            </a:r>
            <a:endParaRPr>
              <a:latin typeface="Playfair Display"/>
              <a:ea typeface="Playfair Display"/>
              <a:cs typeface="Playfair Display"/>
              <a:sym typeface="Playfair Display"/>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46"/>
          <p:cNvSpPr txBox="1"/>
          <p:nvPr/>
        </p:nvSpPr>
        <p:spPr>
          <a:xfrm>
            <a:off x="0" y="9411525"/>
            <a:ext cx="73587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900">
                <a:solidFill>
                  <a:srgbClr val="313131"/>
                </a:solidFill>
                <a:highlight>
                  <a:srgbClr val="F5F5F5"/>
                </a:highlight>
                <a:latin typeface="Helvetica Neue"/>
                <a:ea typeface="Helvetica Neue"/>
                <a:cs typeface="Helvetica Neue"/>
                <a:sym typeface="Helvetica Neue"/>
              </a:rPr>
              <a:t>Photo by </a:t>
            </a:r>
            <a:r>
              <a:rPr lang="it" sz="900" u="sng">
                <a:solidFill>
                  <a:srgbClr val="313131"/>
                </a:solidFill>
                <a:highlight>
                  <a:srgbClr val="F5F5F5"/>
                </a:highlight>
                <a:latin typeface="Helvetica Neue"/>
                <a:ea typeface="Helvetica Neue"/>
                <a:cs typeface="Helvetica Neue"/>
                <a:sym typeface="Helvetica Neue"/>
                <a:hlinkClick r:id="rId3">
                  <a:extLst>
                    <a:ext uri="{A12FA001-AC4F-418D-AE19-62706E023703}">
                      <ahyp:hlinkClr xmlns:ahyp="http://schemas.microsoft.com/office/drawing/2018/hyperlinkcolor" val="tx"/>
                    </a:ext>
                  </a:extLst>
                </a:hlinkClick>
              </a:rPr>
              <a:t>Jornada Produtora</a:t>
            </a:r>
            <a:r>
              <a:rPr lang="it" sz="900">
                <a:solidFill>
                  <a:srgbClr val="313131"/>
                </a:solidFill>
                <a:highlight>
                  <a:srgbClr val="F5F5F5"/>
                </a:highlight>
                <a:latin typeface="Helvetica Neue"/>
                <a:ea typeface="Helvetica Neue"/>
                <a:cs typeface="Helvetica Neue"/>
                <a:sym typeface="Helvetica Neue"/>
              </a:rPr>
              <a:t> on </a:t>
            </a:r>
            <a:r>
              <a:rPr lang="it" sz="900" u="sng">
                <a:solidFill>
                  <a:srgbClr val="313131"/>
                </a:solidFill>
                <a:highlight>
                  <a:srgbClr val="F5F5F5"/>
                </a:highlight>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Unsplash</a:t>
            </a:r>
            <a:endParaRPr sz="900">
              <a:solidFill>
                <a:srgbClr val="313131"/>
              </a:solidFill>
              <a:latin typeface="Playfair Display"/>
              <a:ea typeface="Playfair Display"/>
              <a:cs typeface="Playfair Display"/>
              <a:sym typeface="Playfair Display"/>
            </a:endParaRPr>
          </a:p>
        </p:txBody>
      </p:sp>
      <p:sp>
        <p:nvSpPr>
          <p:cNvPr id="351" name="Google Shape;351;p46"/>
          <p:cNvSpPr txBox="1">
            <a:spLocks noGrp="1"/>
          </p:cNvSpPr>
          <p:nvPr>
            <p:ph type="title"/>
          </p:nvPr>
        </p:nvSpPr>
        <p:spPr>
          <a:xfrm>
            <a:off x="729450" y="733950"/>
            <a:ext cx="7688400" cy="1244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endParaRPr sz="4600"/>
          </a:p>
        </p:txBody>
      </p:sp>
      <p:pic>
        <p:nvPicPr>
          <p:cNvPr id="352" name="Google Shape;352;p46"/>
          <p:cNvPicPr preferRelativeResize="0"/>
          <p:nvPr/>
        </p:nvPicPr>
        <p:blipFill>
          <a:blip r:embed="rId5">
            <a:alphaModFix/>
          </a:blip>
          <a:stretch>
            <a:fillRect/>
          </a:stretch>
        </p:blipFill>
        <p:spPr>
          <a:xfrm>
            <a:off x="0" y="0"/>
            <a:ext cx="9144000" cy="5143501"/>
          </a:xfrm>
          <a:prstGeom prst="rect">
            <a:avLst/>
          </a:prstGeom>
          <a:noFill/>
          <a:ln>
            <a:noFill/>
          </a:ln>
        </p:spPr>
      </p:pic>
      <p:sp>
        <p:nvSpPr>
          <p:cNvPr id="353" name="Google Shape;353;p46"/>
          <p:cNvSpPr txBox="1">
            <a:spLocks noGrp="1"/>
          </p:cNvSpPr>
          <p:nvPr>
            <p:ph type="body" idx="1"/>
          </p:nvPr>
        </p:nvSpPr>
        <p:spPr>
          <a:xfrm>
            <a:off x="311700" y="4230575"/>
            <a:ext cx="8706300" cy="605100"/>
          </a:xfrm>
          <a:prstGeom prst="rect">
            <a:avLst/>
          </a:prstGeom>
        </p:spPr>
        <p:txBody>
          <a:bodyPr spcFirstLastPara="1" wrap="square" lIns="91425" tIns="91425" rIns="91425" bIns="91425" anchor="t" anchorCtr="0">
            <a:normAutofit fontScale="92500"/>
          </a:bodyPr>
          <a:lstStyle/>
          <a:p>
            <a:pPr marL="0" marR="0" lvl="0" indent="0" algn="l" rtl="0">
              <a:lnSpc>
                <a:spcPct val="100000"/>
              </a:lnSpc>
              <a:spcBef>
                <a:spcPts val="0"/>
              </a:spcBef>
              <a:spcAft>
                <a:spcPts val="0"/>
              </a:spcAft>
              <a:buNone/>
            </a:pPr>
            <a:r>
              <a:rPr lang="it" sz="1800" b="1">
                <a:highlight>
                  <a:schemeClr val="dk1"/>
                </a:highlight>
                <a:latin typeface="Raleway"/>
                <a:ea typeface="Raleway"/>
                <a:cs typeface="Raleway"/>
                <a:sym typeface="Raleway"/>
              </a:rPr>
              <a:t>I ricercatori cedono gratuitamente i propri diritti d’autore commerciali alle riviste</a:t>
            </a:r>
            <a:endParaRPr sz="1800" b="1">
              <a:highlight>
                <a:schemeClr val="dk1"/>
              </a:highlight>
              <a:latin typeface="Raleway"/>
              <a:ea typeface="Raleway"/>
              <a:cs typeface="Raleway"/>
              <a:sym typeface="Raleway"/>
            </a:endParaRPr>
          </a:p>
        </p:txBody>
      </p:sp>
      <p:sp>
        <p:nvSpPr>
          <p:cNvPr id="354" name="Google Shape;354;p46"/>
          <p:cNvSpPr txBox="1"/>
          <p:nvPr/>
        </p:nvSpPr>
        <p:spPr>
          <a:xfrm rot="-5400000">
            <a:off x="7490100" y="3489600"/>
            <a:ext cx="3000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a:latin typeface="Lato"/>
                <a:ea typeface="Lato"/>
                <a:cs typeface="Lato"/>
                <a:sym typeface="Lato"/>
              </a:rPr>
              <a:t>https://pixy.org/5744775/</a:t>
            </a:r>
            <a:endParaRPr sz="800">
              <a:latin typeface="Lato"/>
              <a:ea typeface="Lato"/>
              <a:cs typeface="Lato"/>
              <a:sym typeface="Lat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47"/>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rmAutofit fontScale="90000"/>
          </a:bodyPr>
          <a:lstStyle/>
          <a:p>
            <a:pPr marL="0" lvl="0" indent="0" algn="l" rtl="0">
              <a:spcBef>
                <a:spcPts val="0"/>
              </a:spcBef>
              <a:spcAft>
                <a:spcPts val="0"/>
              </a:spcAft>
              <a:buNone/>
            </a:pPr>
            <a:r>
              <a:rPr lang="it"/>
              <a:t>Tutti i diritti sull’articolo nascono con lo stesso e appartengono all’autore</a:t>
            </a:r>
            <a:r>
              <a:rPr lang="it" sz="3600"/>
              <a:t> [</a:t>
            </a:r>
            <a:r>
              <a:rPr lang="it"/>
              <a:t>o alla sua istituzione</a:t>
            </a:r>
            <a:r>
              <a:rPr lang="it" sz="3600"/>
              <a:t>] fino a che l</a:t>
            </a:r>
            <a:r>
              <a:rPr lang="it"/>
              <a:t>’autore firma un contratto di copyright per cedere tutti i diritti commerciali all’editore in modo gratuito</a:t>
            </a:r>
            <a:endParaRPr sz="36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48"/>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An industry like no other</a:t>
            </a:r>
            <a:endParaRPr/>
          </a:p>
        </p:txBody>
      </p:sp>
      <p:sp>
        <p:nvSpPr>
          <p:cNvPr id="365" name="Google Shape;365;p48"/>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normAutofit fontScale="92500" lnSpcReduction="10000"/>
          </a:bodyPr>
          <a:lstStyle/>
          <a:p>
            <a:pPr marL="0" lvl="0" indent="0" algn="l" rtl="0">
              <a:lnSpc>
                <a:spcPct val="100000"/>
              </a:lnSpc>
              <a:spcBef>
                <a:spcPts val="0"/>
              </a:spcBef>
              <a:spcAft>
                <a:spcPts val="0"/>
              </a:spcAft>
              <a:buNone/>
            </a:pPr>
            <a:r>
              <a:rPr lang="it" sz="1800">
                <a:solidFill>
                  <a:srgbClr val="313131"/>
                </a:solidFill>
                <a:latin typeface="Arial"/>
                <a:ea typeface="Arial"/>
                <a:cs typeface="Arial"/>
                <a:sym typeface="Arial"/>
              </a:rPr>
              <a:t>“</a:t>
            </a:r>
            <a:r>
              <a:rPr lang="it" sz="1800">
                <a:solidFill>
                  <a:srgbClr val="313131"/>
                </a:solidFill>
                <a:latin typeface="Georgia"/>
                <a:ea typeface="Georgia"/>
                <a:cs typeface="Georgia"/>
                <a:sym typeface="Georgia"/>
              </a:rPr>
              <a:t>In 2010, Elsevier’s scientific publishing arm reported profits of £724m on just over £2bn in revenue. It was a </a:t>
            </a:r>
            <a:r>
              <a:rPr lang="it" sz="1800">
                <a:solidFill>
                  <a:srgbClr val="313131"/>
                </a:solidFill>
                <a:highlight>
                  <a:srgbClr val="FFFF00"/>
                </a:highlight>
                <a:latin typeface="Georgia"/>
                <a:ea typeface="Georgia"/>
                <a:cs typeface="Georgia"/>
                <a:sym typeface="Georgia"/>
              </a:rPr>
              <a:t>36% margin</a:t>
            </a:r>
            <a:r>
              <a:rPr lang="it" sz="1800">
                <a:solidFill>
                  <a:srgbClr val="313131"/>
                </a:solidFill>
                <a:latin typeface="Georgia"/>
                <a:ea typeface="Georgia"/>
                <a:cs typeface="Georgia"/>
                <a:sym typeface="Georgia"/>
              </a:rPr>
              <a:t> – higher than Apple, Google, or Amazon posted that year.”</a:t>
            </a:r>
            <a:endParaRPr sz="1800">
              <a:solidFill>
                <a:srgbClr val="313131"/>
              </a:solidFill>
              <a:latin typeface="Arial"/>
              <a:ea typeface="Arial"/>
              <a:cs typeface="Arial"/>
              <a:sym typeface="Arial"/>
            </a:endParaRPr>
          </a:p>
          <a:p>
            <a:pPr marL="0" lvl="0" indent="0" algn="l" rtl="0">
              <a:spcBef>
                <a:spcPts val="0"/>
              </a:spcBef>
              <a:spcAft>
                <a:spcPts val="1200"/>
              </a:spcAft>
              <a:buNone/>
            </a:pPr>
            <a:endParaRPr/>
          </a:p>
        </p:txBody>
      </p:sp>
      <p:pic>
        <p:nvPicPr>
          <p:cNvPr id="366" name="Google Shape;366;p48"/>
          <p:cNvPicPr preferRelativeResize="0"/>
          <p:nvPr/>
        </p:nvPicPr>
        <p:blipFill rotWithShape="1">
          <a:blip r:embed="rId3">
            <a:alphaModFix/>
          </a:blip>
          <a:srcRect l="7813" r="29277"/>
          <a:stretch/>
        </p:blipFill>
        <p:spPr>
          <a:xfrm>
            <a:off x="5029200" y="475700"/>
            <a:ext cx="4124373" cy="4667800"/>
          </a:xfrm>
          <a:prstGeom prst="rect">
            <a:avLst/>
          </a:prstGeom>
          <a:noFill/>
          <a:ln>
            <a:noFill/>
          </a:ln>
        </p:spPr>
      </p:pic>
      <p:sp>
        <p:nvSpPr>
          <p:cNvPr id="367" name="Google Shape;367;p48"/>
          <p:cNvSpPr txBox="1"/>
          <p:nvPr/>
        </p:nvSpPr>
        <p:spPr>
          <a:xfrm>
            <a:off x="836525" y="4689125"/>
            <a:ext cx="82410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u="sng">
                <a:solidFill>
                  <a:schemeClr val="hlink"/>
                </a:solidFill>
                <a:highlight>
                  <a:srgbClr val="FFFFFF"/>
                </a:highlight>
                <a:hlinkClick r:id="rId4"/>
              </a:rPr>
              <a:t>https://www.theguardian.com/science/2017/jun/27/profitable-business-scientific-publishing-bad-for-science</a:t>
            </a:r>
            <a:r>
              <a:rPr lang="it" sz="1000">
                <a:highlight>
                  <a:srgbClr val="FFFFFF"/>
                </a:highlight>
              </a:rPr>
              <a:t> </a:t>
            </a:r>
            <a:endParaRPr sz="1000">
              <a:highlight>
                <a:srgbClr val="FFFFFF"/>
              </a:high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49"/>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Come siamo arrivati fino a questo punto?</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50"/>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La nascita delle riviste scientifiche</a:t>
            </a:r>
            <a:endParaRPr/>
          </a:p>
        </p:txBody>
      </p:sp>
      <p:sp>
        <p:nvSpPr>
          <p:cNvPr id="378" name="Google Shape;378;p50"/>
          <p:cNvSpPr txBox="1">
            <a:spLocks noGrp="1"/>
          </p:cNvSpPr>
          <p:nvPr>
            <p:ph type="subTitle" idx="1"/>
          </p:nvPr>
        </p:nvSpPr>
        <p:spPr>
          <a:xfrm>
            <a:off x="227750" y="2407150"/>
            <a:ext cx="4144200" cy="2976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endParaRPr dirty="0"/>
          </a:p>
          <a:p>
            <a:pPr marL="457200" lvl="0" indent="-342900" algn="l" rtl="0">
              <a:spcBef>
                <a:spcPts val="0"/>
              </a:spcBef>
              <a:spcAft>
                <a:spcPts val="0"/>
              </a:spcAft>
              <a:buSzPts val="1800"/>
              <a:buChar char="●"/>
            </a:pPr>
            <a:r>
              <a:rPr lang="it" sz="1400" dirty="0">
                <a:latin typeface="Raleway" panose="020B0604020202020204" charset="0"/>
              </a:rPr>
              <a:t>1665, nasce la </a:t>
            </a:r>
            <a:r>
              <a:rPr lang="it" sz="1400" dirty="0">
                <a:solidFill>
                  <a:schemeClr val="lt1"/>
                </a:solidFill>
                <a:highlight>
                  <a:schemeClr val="accent3"/>
                </a:highlight>
                <a:latin typeface="Raleway" panose="020B0604020202020204" charset="0"/>
              </a:rPr>
              <a:t>prima rivista</a:t>
            </a:r>
            <a:r>
              <a:rPr lang="it" sz="1400" dirty="0">
                <a:latin typeface="Raleway" panose="020B0604020202020204" charset="0"/>
              </a:rPr>
              <a:t> interamente dedicata alla scienza</a:t>
            </a:r>
            <a:endParaRPr sz="1400" dirty="0">
              <a:latin typeface="Raleway" panose="020B0604020202020204" charset="0"/>
            </a:endParaRPr>
          </a:p>
          <a:p>
            <a:pPr marL="457200" lvl="0" indent="0" algn="l" rtl="0">
              <a:spcBef>
                <a:spcPts val="0"/>
              </a:spcBef>
              <a:spcAft>
                <a:spcPts val="0"/>
              </a:spcAft>
              <a:buNone/>
            </a:pPr>
            <a:endParaRPr sz="1400" dirty="0">
              <a:latin typeface="Raleway" panose="020B0604020202020204" charset="0"/>
            </a:endParaRPr>
          </a:p>
          <a:p>
            <a:pPr marL="457200" lvl="0" indent="-342900" algn="l" rtl="0">
              <a:spcBef>
                <a:spcPts val="0"/>
              </a:spcBef>
              <a:spcAft>
                <a:spcPts val="0"/>
              </a:spcAft>
              <a:buSzPts val="1800"/>
              <a:buChar char="●"/>
            </a:pPr>
            <a:r>
              <a:rPr lang="it" sz="1400" dirty="0">
                <a:latin typeface="Raleway" panose="020B0604020202020204" charset="0"/>
              </a:rPr>
              <a:t>Obiettivi della prima rivista: migliorare la </a:t>
            </a:r>
            <a:r>
              <a:rPr lang="it" sz="1400" dirty="0">
                <a:solidFill>
                  <a:schemeClr val="lt1"/>
                </a:solidFill>
                <a:highlight>
                  <a:schemeClr val="accent3"/>
                </a:highlight>
                <a:latin typeface="Raleway" panose="020B0604020202020204" charset="0"/>
              </a:rPr>
              <a:t>comunicazione</a:t>
            </a:r>
            <a:r>
              <a:rPr lang="it" sz="1400" dirty="0">
                <a:latin typeface="Raleway" panose="020B0604020202020204" charset="0"/>
              </a:rPr>
              <a:t> tra scienziati, che fino a questo momento avveniva attraverso </a:t>
            </a:r>
            <a:r>
              <a:rPr lang="it" sz="1400" dirty="0">
                <a:solidFill>
                  <a:schemeClr val="lt1"/>
                </a:solidFill>
                <a:highlight>
                  <a:schemeClr val="accent3"/>
                </a:highlight>
                <a:latin typeface="Raleway" panose="020B0604020202020204" charset="0"/>
              </a:rPr>
              <a:t>lettere</a:t>
            </a:r>
            <a:r>
              <a:rPr lang="it" sz="1400" dirty="0">
                <a:latin typeface="Raleway" panose="020B0604020202020204" charset="0"/>
              </a:rPr>
              <a:t> inviate attraverso società private e reti di corrispondenza</a:t>
            </a:r>
            <a:endParaRPr sz="1400" dirty="0">
              <a:latin typeface="Raleway" panose="020B0604020202020204" charset="0"/>
            </a:endParaRPr>
          </a:p>
          <a:p>
            <a:pPr marL="0" lvl="0" indent="0" algn="l" rtl="0">
              <a:spcBef>
                <a:spcPts val="0"/>
              </a:spcBef>
              <a:spcAft>
                <a:spcPts val="0"/>
              </a:spcAft>
              <a:buNone/>
            </a:pPr>
            <a:endParaRPr sz="1200" dirty="0">
              <a:latin typeface="Raleway" panose="020B0604020202020204" charset="0"/>
            </a:endParaRPr>
          </a:p>
          <a:p>
            <a:pPr marL="0" lvl="0" indent="0" algn="l" rtl="0">
              <a:spcBef>
                <a:spcPts val="0"/>
              </a:spcBef>
              <a:spcAft>
                <a:spcPts val="0"/>
              </a:spcAft>
              <a:buNone/>
            </a:pPr>
            <a:endParaRPr sz="1200" dirty="0">
              <a:latin typeface="Raleway" panose="020B0604020202020204" charset="0"/>
            </a:endParaRPr>
          </a:p>
          <a:p>
            <a:pPr marL="0" lvl="0" indent="0" algn="l" rtl="0">
              <a:spcBef>
                <a:spcPts val="0"/>
              </a:spcBef>
              <a:spcAft>
                <a:spcPts val="0"/>
              </a:spcAft>
              <a:buNone/>
            </a:pPr>
            <a:endParaRPr dirty="0"/>
          </a:p>
        </p:txBody>
      </p:sp>
      <p:pic>
        <p:nvPicPr>
          <p:cNvPr id="379" name="Google Shape;379;p50"/>
          <p:cNvPicPr preferRelativeResize="0"/>
          <p:nvPr/>
        </p:nvPicPr>
        <p:blipFill>
          <a:blip r:embed="rId3">
            <a:alphaModFix/>
          </a:blip>
          <a:stretch>
            <a:fillRect/>
          </a:stretch>
        </p:blipFill>
        <p:spPr>
          <a:xfrm>
            <a:off x="4572008" y="0"/>
            <a:ext cx="3753134" cy="5143500"/>
          </a:xfrm>
          <a:prstGeom prst="rect">
            <a:avLst/>
          </a:prstGeom>
          <a:noFill/>
          <a:ln>
            <a:noFill/>
          </a:ln>
        </p:spPr>
      </p:pic>
      <p:sp>
        <p:nvSpPr>
          <p:cNvPr id="380" name="Google Shape;380;p50"/>
          <p:cNvSpPr txBox="1"/>
          <p:nvPr/>
        </p:nvSpPr>
        <p:spPr>
          <a:xfrm rot="-5400000">
            <a:off x="6091200" y="2510250"/>
            <a:ext cx="4791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900">
                <a:latin typeface="Lato"/>
                <a:ea typeface="Lato"/>
                <a:cs typeface="Lato"/>
                <a:sym typeface="Lato"/>
              </a:rPr>
              <a:t>picture from: </a:t>
            </a:r>
            <a:r>
              <a:rPr lang="it" sz="900" u="sng">
                <a:solidFill>
                  <a:schemeClr val="hlink"/>
                </a:solidFill>
                <a:latin typeface="Lato"/>
                <a:ea typeface="Lato"/>
                <a:cs typeface="Lato"/>
                <a:sym typeface="Lato"/>
                <a:hlinkClick r:id="rId4"/>
              </a:rPr>
              <a:t>https://en.wikipedia.org/wiki/Philosophical_Transactions_of_the_Royal_Society</a:t>
            </a:r>
            <a:r>
              <a:rPr lang="it" sz="900">
                <a:latin typeface="Lato"/>
                <a:ea typeface="Lato"/>
                <a:cs typeface="Lato"/>
                <a:sym typeface="Lato"/>
              </a:rPr>
              <a:t> </a:t>
            </a:r>
            <a:endParaRPr sz="900">
              <a:latin typeface="Lato"/>
              <a:ea typeface="Lato"/>
              <a:cs typeface="Lato"/>
              <a:sym typeface="Lato"/>
            </a:endParaRPr>
          </a:p>
        </p:txBody>
      </p:sp>
      <p:sp>
        <p:nvSpPr>
          <p:cNvPr id="381" name="Google Shape;381;p50"/>
          <p:cNvSpPr txBox="1"/>
          <p:nvPr/>
        </p:nvSpPr>
        <p:spPr>
          <a:xfrm>
            <a:off x="0" y="4743300"/>
            <a:ext cx="7338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200" u="sng">
                <a:solidFill>
                  <a:schemeClr val="hlink"/>
                </a:solidFill>
                <a:latin typeface="Lato"/>
                <a:ea typeface="Lato"/>
                <a:cs typeface="Lato"/>
                <a:sym typeface="Lato"/>
                <a:hlinkClick r:id="rId5"/>
              </a:rPr>
              <a:t>https://www.youtube.com/watch?v=yrIJ48KsKUw</a:t>
            </a:r>
            <a:r>
              <a:rPr lang="it" sz="1200">
                <a:latin typeface="Lato"/>
                <a:ea typeface="Lato"/>
                <a:cs typeface="Lato"/>
                <a:sym typeface="Lato"/>
              </a:rPr>
              <a:t> </a:t>
            </a:r>
            <a:endParaRPr sz="1200">
              <a:latin typeface="Lato"/>
              <a:ea typeface="Lato"/>
              <a:cs typeface="Lato"/>
              <a:sym typeface="Lato"/>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51"/>
          <p:cNvSpPr txBox="1">
            <a:spLocks noGrp="1"/>
          </p:cNvSpPr>
          <p:nvPr>
            <p:ph type="title"/>
          </p:nvPr>
        </p:nvSpPr>
        <p:spPr>
          <a:xfrm>
            <a:off x="729450" y="1318650"/>
            <a:ext cx="7688400" cy="535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2400"/>
              <a:buFont typeface="Calibri"/>
              <a:buNone/>
            </a:pPr>
            <a:r>
              <a:rPr lang="it"/>
              <a:t>Prima del copyright</a:t>
            </a:r>
            <a:endParaRPr/>
          </a:p>
        </p:txBody>
      </p:sp>
      <p:sp>
        <p:nvSpPr>
          <p:cNvPr id="388" name="Google Shape;388;p51"/>
          <p:cNvSpPr txBox="1">
            <a:spLocks noGrp="1"/>
          </p:cNvSpPr>
          <p:nvPr>
            <p:ph type="body" idx="4294967295"/>
          </p:nvPr>
        </p:nvSpPr>
        <p:spPr>
          <a:xfrm>
            <a:off x="250825" y="2054225"/>
            <a:ext cx="8642400" cy="3560700"/>
          </a:xfrm>
          <a:prstGeom prst="rect">
            <a:avLst/>
          </a:prstGeom>
          <a:noFill/>
          <a:ln>
            <a:noFill/>
          </a:ln>
        </p:spPr>
        <p:txBody>
          <a:bodyPr spcFirstLastPara="1" wrap="square" lIns="91425" tIns="45700" rIns="91425" bIns="45700" anchor="t" anchorCtr="0">
            <a:normAutofit/>
          </a:bodyPr>
          <a:lstStyle/>
          <a:p>
            <a:pPr marL="101600" lvl="0" indent="0" algn="l" rtl="0">
              <a:lnSpc>
                <a:spcPct val="90000"/>
              </a:lnSpc>
              <a:spcBef>
                <a:spcPts val="0"/>
              </a:spcBef>
              <a:spcAft>
                <a:spcPts val="0"/>
              </a:spcAft>
              <a:buClr>
                <a:schemeClr val="dk1"/>
              </a:buClr>
              <a:buSzPts val="1100"/>
              <a:buFont typeface="Arial"/>
              <a:buNone/>
            </a:pPr>
            <a:r>
              <a:rPr lang="it" sz="1600" b="1">
                <a:solidFill>
                  <a:schemeClr val="lt1"/>
                </a:solidFill>
                <a:highlight>
                  <a:schemeClr val="dk1"/>
                </a:highlight>
              </a:rPr>
              <a:t>Prima della stampa</a:t>
            </a:r>
            <a:endParaRPr b="1">
              <a:solidFill>
                <a:schemeClr val="lt1"/>
              </a:solidFill>
              <a:highlight>
                <a:srgbClr val="3FB77D"/>
              </a:highlight>
            </a:endParaRPr>
          </a:p>
          <a:p>
            <a:pPr marL="457200" lvl="0" indent="-311150" algn="l" rtl="0">
              <a:lnSpc>
                <a:spcPct val="90000"/>
              </a:lnSpc>
              <a:spcBef>
                <a:spcPts val="1200"/>
              </a:spcBef>
              <a:spcAft>
                <a:spcPts val="0"/>
              </a:spcAft>
              <a:buSzPts val="1300"/>
              <a:buChar char="●"/>
            </a:pPr>
            <a:r>
              <a:rPr lang="it"/>
              <a:t>I poeti ripetono il canto delle muse</a:t>
            </a:r>
            <a:endParaRPr/>
          </a:p>
          <a:p>
            <a:pPr marL="457200" lvl="0" indent="-311150" algn="l" rtl="0">
              <a:lnSpc>
                <a:spcPct val="90000"/>
              </a:lnSpc>
              <a:spcBef>
                <a:spcPts val="0"/>
              </a:spcBef>
              <a:spcAft>
                <a:spcPts val="0"/>
              </a:spcAft>
              <a:buSzPts val="1300"/>
              <a:buChar char="●"/>
            </a:pPr>
            <a:r>
              <a:rPr lang="it"/>
              <a:t>"Scientia donum dei est, unde vendi non potest"</a:t>
            </a:r>
            <a:endParaRPr/>
          </a:p>
          <a:p>
            <a:pPr marL="101600" lvl="0" indent="0" algn="l" rtl="0">
              <a:lnSpc>
                <a:spcPct val="90000"/>
              </a:lnSpc>
              <a:spcBef>
                <a:spcPts val="1200"/>
              </a:spcBef>
              <a:spcAft>
                <a:spcPts val="0"/>
              </a:spcAft>
              <a:buClr>
                <a:schemeClr val="dk1"/>
              </a:buClr>
              <a:buSzPts val="1100"/>
              <a:buFont typeface="Arial"/>
              <a:buNone/>
            </a:pPr>
            <a:r>
              <a:rPr lang="it" sz="1600" b="1">
                <a:solidFill>
                  <a:schemeClr val="lt1"/>
                </a:solidFill>
                <a:highlight>
                  <a:schemeClr val="dk1"/>
                </a:highlight>
              </a:rPr>
              <a:t>Il diritto romano e le res qui tangi possunt</a:t>
            </a:r>
            <a:endParaRPr b="1"/>
          </a:p>
          <a:p>
            <a:pPr marL="457200" lvl="0" indent="-311150" algn="l" rtl="0">
              <a:lnSpc>
                <a:spcPct val="90000"/>
              </a:lnSpc>
              <a:spcBef>
                <a:spcPts val="1200"/>
              </a:spcBef>
              <a:spcAft>
                <a:spcPts val="0"/>
              </a:spcAft>
              <a:buSzPts val="1300"/>
              <a:buChar char="●"/>
            </a:pPr>
            <a:r>
              <a:rPr lang="it"/>
              <a:t>La scienza è un bene comune</a:t>
            </a:r>
            <a:endParaRPr/>
          </a:p>
          <a:p>
            <a:pPr marL="101600" lvl="0" indent="0" algn="l" rtl="0">
              <a:lnSpc>
                <a:spcPct val="90000"/>
              </a:lnSpc>
              <a:spcBef>
                <a:spcPts val="1200"/>
              </a:spcBef>
              <a:spcAft>
                <a:spcPts val="0"/>
              </a:spcAft>
              <a:buClr>
                <a:schemeClr val="dk1"/>
              </a:buClr>
              <a:buSzPts val="1100"/>
              <a:buFont typeface="Arial"/>
              <a:buNone/>
            </a:pPr>
            <a:r>
              <a:rPr lang="it" sz="1600" b="1">
                <a:solidFill>
                  <a:schemeClr val="lt1"/>
                </a:solidFill>
                <a:highlight>
                  <a:schemeClr val="dk1"/>
                </a:highlight>
              </a:rPr>
              <a:t>Il regime dei privilegi </a:t>
            </a:r>
            <a:endParaRPr b="1"/>
          </a:p>
          <a:p>
            <a:pPr marL="457200" lvl="0" indent="-311150" algn="l" rtl="0">
              <a:lnSpc>
                <a:spcPct val="90000"/>
              </a:lnSpc>
              <a:spcBef>
                <a:spcPts val="1200"/>
              </a:spcBef>
              <a:spcAft>
                <a:spcPts val="0"/>
              </a:spcAft>
              <a:buSzPts val="1300"/>
              <a:buChar char="●"/>
            </a:pPr>
            <a:r>
              <a:rPr lang="it"/>
              <a:t>Autorizzazione esclusiva alla stampa concessa dal potere politico</a:t>
            </a:r>
            <a:endParaRPr/>
          </a:p>
          <a:p>
            <a:pPr marL="457200" lvl="0" indent="-311150" algn="l" rtl="0">
              <a:lnSpc>
                <a:spcPct val="90000"/>
              </a:lnSpc>
              <a:spcBef>
                <a:spcPts val="0"/>
              </a:spcBef>
              <a:spcAft>
                <a:spcPts val="0"/>
              </a:spcAft>
              <a:buSzPts val="1300"/>
              <a:buChar char="●"/>
            </a:pPr>
            <a:r>
              <a:rPr lang="it"/>
              <a:t>L’oggetto non è la proprietà intellettuale ma l’azione della stampa e del commercio dei libri</a:t>
            </a:r>
            <a:endParaRPr/>
          </a:p>
          <a:p>
            <a:pPr marL="457200" lvl="0" indent="-311150" algn="l" rtl="0">
              <a:lnSpc>
                <a:spcPct val="90000"/>
              </a:lnSpc>
              <a:spcBef>
                <a:spcPts val="0"/>
              </a:spcBef>
              <a:spcAft>
                <a:spcPts val="0"/>
              </a:spcAft>
              <a:buSzPts val="1300"/>
              <a:buChar char="●"/>
            </a:pPr>
            <a:r>
              <a:rPr lang="it"/>
              <a:t>Forma di controllo politico sulla produzione e disseminazione della conoscenza (censura) </a:t>
            </a:r>
            <a:endParaRPr/>
          </a:p>
        </p:txBody>
      </p:sp>
      <p:sp>
        <p:nvSpPr>
          <p:cNvPr id="389" name="Google Shape;389;p51"/>
          <p:cNvSpPr txBox="1"/>
          <p:nvPr/>
        </p:nvSpPr>
        <p:spPr>
          <a:xfrm>
            <a:off x="282450" y="4693800"/>
            <a:ext cx="7349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u="sng">
                <a:solidFill>
                  <a:schemeClr val="hlink"/>
                </a:solidFill>
                <a:latin typeface="Lato"/>
                <a:ea typeface="Lato"/>
                <a:cs typeface="Lato"/>
                <a:sym typeface="Lato"/>
                <a:hlinkClick r:id="rId3"/>
              </a:rPr>
              <a:t>http://btfp.sp.unipi.it/dida/fpa/index.xhtml</a:t>
            </a:r>
            <a:r>
              <a:rPr lang="it" sz="1000">
                <a:solidFill>
                  <a:schemeClr val="accent1"/>
                </a:solidFill>
                <a:latin typeface="Lato"/>
                <a:ea typeface="Lato"/>
                <a:cs typeface="Lato"/>
                <a:sym typeface="Lato"/>
              </a:rPr>
              <a:t> </a:t>
            </a:r>
            <a:endParaRPr sz="1000">
              <a:solidFill>
                <a:schemeClr val="accent1"/>
              </a:solidFill>
              <a:latin typeface="Lato"/>
              <a:ea typeface="Lato"/>
              <a:cs typeface="Lato"/>
              <a:sym typeface="Lat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52"/>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dirty="0"/>
              <a:t>La nascita del copyright</a:t>
            </a:r>
            <a:endParaRPr dirty="0"/>
          </a:p>
        </p:txBody>
      </p:sp>
      <p:sp>
        <p:nvSpPr>
          <p:cNvPr id="395" name="Google Shape;395;p52"/>
          <p:cNvSpPr txBox="1">
            <a:spLocks noGrp="1"/>
          </p:cNvSpPr>
          <p:nvPr>
            <p:ph type="subTitle" idx="1"/>
          </p:nvPr>
        </p:nvSpPr>
        <p:spPr>
          <a:xfrm>
            <a:off x="724950" y="2331725"/>
            <a:ext cx="3715500" cy="2517000"/>
          </a:xfrm>
          <a:prstGeom prst="rect">
            <a:avLst/>
          </a:prstGeom>
          <a:ln>
            <a:noFill/>
          </a:ln>
        </p:spPr>
        <p:txBody>
          <a:bodyPr spcFirstLastPara="1" wrap="square" lIns="91425" tIns="91425" rIns="91425" bIns="91425" anchor="t" anchorCtr="0">
            <a:normAutofit fontScale="92500" lnSpcReduction="20000"/>
          </a:bodyPr>
          <a:lstStyle/>
          <a:p>
            <a:pPr marL="457200" lvl="0" indent="-325755" algn="l" rtl="0">
              <a:spcBef>
                <a:spcPts val="0"/>
              </a:spcBef>
              <a:spcAft>
                <a:spcPts val="0"/>
              </a:spcAft>
              <a:buSzPct val="100000"/>
              <a:buChar char="●"/>
            </a:pPr>
            <a:r>
              <a:rPr lang="it" sz="1800" dirty="0">
                <a:latin typeface="Raleway" panose="020B0604020202020204" charset="0"/>
              </a:rPr>
              <a:t>1710  il parlamento britannico the British parliament promulga la Statuto di Anna, il primo statuto sul copyright. </a:t>
            </a:r>
            <a:endParaRPr sz="1800" dirty="0">
              <a:latin typeface="Raleway" panose="020B0604020202020204" charset="0"/>
            </a:endParaRPr>
          </a:p>
          <a:p>
            <a:pPr marL="457200" lvl="0" indent="0" algn="l" rtl="0">
              <a:spcBef>
                <a:spcPts val="0"/>
              </a:spcBef>
              <a:spcAft>
                <a:spcPts val="0"/>
              </a:spcAft>
              <a:buNone/>
            </a:pPr>
            <a:endParaRPr sz="1800" dirty="0">
              <a:latin typeface="Raleway" panose="020B0604020202020204" charset="0"/>
            </a:endParaRPr>
          </a:p>
          <a:p>
            <a:pPr marL="457200" lvl="0" indent="-325755" algn="l" rtl="0">
              <a:spcBef>
                <a:spcPts val="0"/>
              </a:spcBef>
              <a:spcAft>
                <a:spcPts val="0"/>
              </a:spcAft>
              <a:buSzPct val="100000"/>
              <a:buChar char="●"/>
            </a:pPr>
            <a:r>
              <a:rPr lang="it" sz="1800" dirty="0">
                <a:latin typeface="Raleway" panose="020B0604020202020204" charset="0"/>
              </a:rPr>
              <a:t>Garantiva protezione legale per 14 anni durante i quali </a:t>
            </a:r>
            <a:r>
              <a:rPr lang="it" sz="1800" dirty="0">
                <a:solidFill>
                  <a:schemeClr val="lt1"/>
                </a:solidFill>
                <a:highlight>
                  <a:srgbClr val="22C3AD"/>
                </a:highlight>
                <a:latin typeface="Raleway" panose="020B0604020202020204" charset="0"/>
              </a:rPr>
              <a:t>l’autore e il tipografo</a:t>
            </a:r>
            <a:r>
              <a:rPr lang="it" sz="1800" dirty="0">
                <a:latin typeface="Raleway" panose="020B0604020202020204" charset="0"/>
              </a:rPr>
              <a:t> a cui era stata concesso licenza di stampa potevano pubblicare il lavoro dell’autore.</a:t>
            </a:r>
            <a:endParaRPr sz="1800" dirty="0">
              <a:latin typeface="Raleway" panose="020B0604020202020204" charset="0"/>
            </a:endParaRPr>
          </a:p>
          <a:p>
            <a:pPr marL="457200" lvl="0" indent="0" algn="l" rtl="0">
              <a:spcBef>
                <a:spcPts val="0"/>
              </a:spcBef>
              <a:spcAft>
                <a:spcPts val="0"/>
              </a:spcAft>
              <a:buNone/>
            </a:pPr>
            <a:endParaRPr sz="1800" dirty="0"/>
          </a:p>
        </p:txBody>
      </p:sp>
      <p:sp>
        <p:nvSpPr>
          <p:cNvPr id="396" name="Google Shape;396;p52"/>
          <p:cNvSpPr txBox="1"/>
          <p:nvPr/>
        </p:nvSpPr>
        <p:spPr>
          <a:xfrm>
            <a:off x="4602475" y="4774200"/>
            <a:ext cx="33009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100" u="sng">
                <a:solidFill>
                  <a:schemeClr val="hlink"/>
                </a:solidFill>
                <a:latin typeface="Lato"/>
                <a:ea typeface="Lato"/>
                <a:cs typeface="Lato"/>
                <a:sym typeface="Lato"/>
                <a:hlinkClick r:id="rId3"/>
              </a:rPr>
              <a:t>https://en.wikipedia.org/wiki/Statute_of_Anne</a:t>
            </a:r>
            <a:r>
              <a:rPr lang="it" sz="1100">
                <a:latin typeface="Lato"/>
                <a:ea typeface="Lato"/>
                <a:cs typeface="Lato"/>
                <a:sym typeface="Lato"/>
              </a:rPr>
              <a:t> </a:t>
            </a:r>
            <a:endParaRPr sz="1100">
              <a:latin typeface="Lato"/>
              <a:ea typeface="Lato"/>
              <a:cs typeface="Lato"/>
              <a:sym typeface="Lato"/>
            </a:endParaRPr>
          </a:p>
        </p:txBody>
      </p:sp>
      <p:pic>
        <p:nvPicPr>
          <p:cNvPr id="397" name="Google Shape;397;p52"/>
          <p:cNvPicPr preferRelativeResize="0"/>
          <p:nvPr/>
        </p:nvPicPr>
        <p:blipFill>
          <a:blip r:embed="rId4">
            <a:alphaModFix/>
          </a:blip>
          <a:stretch>
            <a:fillRect/>
          </a:stretch>
        </p:blipFill>
        <p:spPr>
          <a:xfrm>
            <a:off x="5583450" y="228600"/>
            <a:ext cx="2418864" cy="44694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53"/>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La nascita della peer-review</a:t>
            </a:r>
            <a:endParaRPr/>
          </a:p>
        </p:txBody>
      </p:sp>
      <p:sp>
        <p:nvSpPr>
          <p:cNvPr id="403" name="Google Shape;403;p53"/>
          <p:cNvSpPr txBox="1">
            <a:spLocks noGrp="1"/>
          </p:cNvSpPr>
          <p:nvPr>
            <p:ph type="subTitle" idx="1"/>
          </p:nvPr>
        </p:nvSpPr>
        <p:spPr>
          <a:xfrm>
            <a:off x="0" y="2270225"/>
            <a:ext cx="4572000" cy="2949300"/>
          </a:xfrm>
          <a:prstGeom prst="rect">
            <a:avLst/>
          </a:prstGeom>
        </p:spPr>
        <p:txBody>
          <a:bodyPr spcFirstLastPara="1" wrap="square" lIns="91425" tIns="91425" rIns="91425" bIns="91425" anchor="t" anchorCtr="0">
            <a:normAutofit/>
          </a:bodyPr>
          <a:lstStyle/>
          <a:p>
            <a:pPr marL="457200" lvl="0" indent="-335756" algn="l" rtl="0">
              <a:lnSpc>
                <a:spcPct val="80000"/>
              </a:lnSpc>
              <a:spcBef>
                <a:spcPts val="600"/>
              </a:spcBef>
              <a:spcAft>
                <a:spcPts val="0"/>
              </a:spcAft>
              <a:buSzPts val="1688"/>
              <a:buChar char="●"/>
            </a:pPr>
            <a:r>
              <a:rPr lang="it" sz="1400" dirty="0">
                <a:latin typeface="Raleway" panose="020B0604020202020204" charset="0"/>
              </a:rPr>
              <a:t>Un precusore già presente nella prima rivista scientifica (autorizzazione della Royal Society: controllo sui privilegi)</a:t>
            </a:r>
            <a:endParaRPr sz="1400" dirty="0">
              <a:latin typeface="Raleway" panose="020B0604020202020204" charset="0"/>
            </a:endParaRPr>
          </a:p>
          <a:p>
            <a:pPr marL="457200" lvl="0" indent="-335756" algn="l" rtl="0">
              <a:lnSpc>
                <a:spcPct val="80000"/>
              </a:lnSpc>
              <a:spcBef>
                <a:spcPts val="600"/>
              </a:spcBef>
              <a:spcAft>
                <a:spcPts val="0"/>
              </a:spcAft>
              <a:buSzPts val="1688"/>
              <a:buChar char="●"/>
            </a:pPr>
            <a:r>
              <a:rPr lang="it" sz="1400" dirty="0">
                <a:latin typeface="Raleway" panose="020B0604020202020204" charset="0"/>
              </a:rPr>
              <a:t>Nel 1731 </a:t>
            </a:r>
            <a:r>
              <a:rPr lang="it" sz="1400" i="1" dirty="0">
                <a:latin typeface="Raleway" panose="020B0604020202020204" charset="0"/>
              </a:rPr>
              <a:t>Medical Essays and Observations</a:t>
            </a:r>
            <a:r>
              <a:rPr lang="it" sz="1400" dirty="0">
                <a:latin typeface="Raleway" panose="020B0604020202020204" charset="0"/>
              </a:rPr>
              <a:t> pubblicato dalla </a:t>
            </a:r>
            <a:r>
              <a:rPr lang="it" sz="1400" dirty="0">
                <a:uFill>
                  <a:noFill/>
                </a:uFill>
                <a:latin typeface="Raleway" panose="020B0604020202020204" charset="0"/>
                <a:hlinkClick r:id="rId3"/>
              </a:rPr>
              <a:t>Royal Society of Edinburgh</a:t>
            </a:r>
            <a:endParaRPr lang="it" sz="1400" dirty="0">
              <a:uFill>
                <a:noFill/>
              </a:uFill>
              <a:latin typeface="Raleway" panose="020B0604020202020204" charset="0"/>
            </a:endParaRPr>
          </a:p>
          <a:p>
            <a:pPr marL="457200" lvl="0" indent="-335756" algn="l" rtl="0">
              <a:lnSpc>
                <a:spcPct val="80000"/>
              </a:lnSpc>
              <a:spcBef>
                <a:spcPts val="600"/>
              </a:spcBef>
              <a:spcAft>
                <a:spcPts val="0"/>
              </a:spcAft>
              <a:buSzPts val="1688"/>
              <a:buChar char="●"/>
            </a:pPr>
            <a:r>
              <a:rPr lang="it" sz="1400" dirty="0">
                <a:latin typeface="Raleway" panose="020B0604020202020204" charset="0"/>
              </a:rPr>
              <a:t>“Memoirs sent by correspondence are distributed according to the subject matter to those members who are most versed in these matters. The report of their identity is not known to the author.”</a:t>
            </a:r>
            <a:endParaRPr sz="1400" dirty="0">
              <a:latin typeface="Raleway" panose="020B0604020202020204" charset="0"/>
            </a:endParaRPr>
          </a:p>
        </p:txBody>
      </p:sp>
      <p:sp>
        <p:nvSpPr>
          <p:cNvPr id="404" name="Google Shape;404;p53"/>
          <p:cNvSpPr txBox="1"/>
          <p:nvPr/>
        </p:nvSpPr>
        <p:spPr>
          <a:xfrm>
            <a:off x="121925" y="4682500"/>
            <a:ext cx="73380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u="sng">
                <a:solidFill>
                  <a:schemeClr val="hlink"/>
                </a:solidFill>
                <a:latin typeface="Lato"/>
                <a:ea typeface="Lato"/>
                <a:cs typeface="Lato"/>
                <a:sym typeface="Lato"/>
                <a:hlinkClick r:id="rId4"/>
              </a:rPr>
              <a:t>https://blog.f1000.com/2020/01/31/a-brief-history-of-peer-review/</a:t>
            </a:r>
            <a:endParaRPr sz="1000">
              <a:latin typeface="Lato"/>
              <a:ea typeface="Lato"/>
              <a:cs typeface="Lato"/>
              <a:sym typeface="Lato"/>
            </a:endParaRPr>
          </a:p>
          <a:p>
            <a:pPr marL="0" lvl="0" indent="0" algn="l" rtl="0">
              <a:spcBef>
                <a:spcPts val="0"/>
              </a:spcBef>
              <a:spcAft>
                <a:spcPts val="0"/>
              </a:spcAft>
              <a:buNone/>
            </a:pPr>
            <a:r>
              <a:rPr lang="it" sz="1000" u="sng">
                <a:solidFill>
                  <a:schemeClr val="hlink"/>
                </a:solidFill>
                <a:latin typeface="Lato"/>
                <a:ea typeface="Lato"/>
                <a:cs typeface="Lato"/>
                <a:sym typeface="Lato"/>
                <a:hlinkClick r:id="rId5"/>
              </a:rPr>
              <a:t>https://www.youtube.com/watch?v=yrIJ48KsKUw</a:t>
            </a:r>
            <a:r>
              <a:rPr lang="it" sz="1000">
                <a:latin typeface="Lato"/>
                <a:ea typeface="Lato"/>
                <a:cs typeface="Lato"/>
                <a:sym typeface="Lato"/>
              </a:rPr>
              <a:t> </a:t>
            </a:r>
            <a:endParaRPr sz="1000">
              <a:latin typeface="Lato"/>
              <a:ea typeface="Lato"/>
              <a:cs typeface="Lato"/>
              <a:sym typeface="Lato"/>
            </a:endParaRPr>
          </a:p>
        </p:txBody>
      </p:sp>
      <p:pic>
        <p:nvPicPr>
          <p:cNvPr id="405" name="Google Shape;405;p53"/>
          <p:cNvPicPr preferRelativeResize="0"/>
          <p:nvPr/>
        </p:nvPicPr>
        <p:blipFill>
          <a:blip r:embed="rId6">
            <a:alphaModFix/>
          </a:blip>
          <a:stretch>
            <a:fillRect/>
          </a:stretch>
        </p:blipFill>
        <p:spPr>
          <a:xfrm>
            <a:off x="5334000" y="304800"/>
            <a:ext cx="2899699" cy="43777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6"/>
          <p:cNvSpPr/>
          <p:nvPr/>
        </p:nvSpPr>
        <p:spPr>
          <a:xfrm rot="-984884">
            <a:off x="5024788" y="3582161"/>
            <a:ext cx="1116820" cy="57901"/>
          </a:xfrm>
          <a:prstGeom prst="roundRect">
            <a:avLst>
              <a:gd name="adj" fmla="val 50000"/>
            </a:avLst>
          </a:prstGeom>
          <a:solidFill>
            <a:srgbClr val="FFC000"/>
          </a:solidFill>
          <a:ln w="9525" cap="flat"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36"/>
          <p:cNvSpPr txBox="1">
            <a:spLocks noGrp="1"/>
          </p:cNvSpPr>
          <p:nvPr>
            <p:ph type="title"/>
          </p:nvPr>
        </p:nvSpPr>
        <p:spPr>
          <a:xfrm>
            <a:off x="311700" y="1242339"/>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it" sz="3600" b="1">
                <a:solidFill>
                  <a:schemeClr val="accent1"/>
                </a:solidFill>
              </a:rPr>
              <a:t>Di che cosa parleremo oggi</a:t>
            </a:r>
            <a:endParaRPr sz="3600" b="1">
              <a:solidFill>
                <a:schemeClr val="accent1"/>
              </a:solidFill>
            </a:endParaRPr>
          </a:p>
        </p:txBody>
      </p:sp>
      <p:sp>
        <p:nvSpPr>
          <p:cNvPr id="211" name="Google Shape;211;p36"/>
          <p:cNvSpPr/>
          <p:nvPr/>
        </p:nvSpPr>
        <p:spPr>
          <a:xfrm rot="984884" flipH="1">
            <a:off x="4005984" y="3582161"/>
            <a:ext cx="1116820" cy="57901"/>
          </a:xfrm>
          <a:prstGeom prst="roundRect">
            <a:avLst>
              <a:gd name="adj" fmla="val 50000"/>
            </a:avLst>
          </a:prstGeom>
          <a:solidFill>
            <a:srgbClr val="FFC000"/>
          </a:solidFill>
          <a:ln w="9525" cap="flat"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6"/>
          <p:cNvSpPr/>
          <p:nvPr/>
        </p:nvSpPr>
        <p:spPr>
          <a:xfrm rot="-984884">
            <a:off x="2983463" y="3582161"/>
            <a:ext cx="1116820" cy="57901"/>
          </a:xfrm>
          <a:prstGeom prst="roundRect">
            <a:avLst>
              <a:gd name="adj" fmla="val 50000"/>
            </a:avLst>
          </a:prstGeom>
          <a:solidFill>
            <a:srgbClr val="FFC000"/>
          </a:solidFill>
          <a:ln w="9525" cap="flat"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36"/>
          <p:cNvSpPr/>
          <p:nvPr/>
        </p:nvSpPr>
        <p:spPr>
          <a:xfrm rot="984884" flipH="1">
            <a:off x="1952807" y="3582161"/>
            <a:ext cx="1116820" cy="57901"/>
          </a:xfrm>
          <a:prstGeom prst="roundRect">
            <a:avLst>
              <a:gd name="adj" fmla="val 50000"/>
            </a:avLst>
          </a:pr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36"/>
          <p:cNvSpPr/>
          <p:nvPr/>
        </p:nvSpPr>
        <p:spPr>
          <a:xfrm rot="-1789476">
            <a:off x="2950880" y="3672243"/>
            <a:ext cx="160451" cy="160451"/>
          </a:xfrm>
          <a:prstGeom prst="ellipse">
            <a:avLst/>
          </a:prstGeom>
          <a:solidFill>
            <a:srgbClr val="70AD47"/>
          </a:solidFill>
          <a:ln w="38100" cap="flat"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36"/>
          <p:cNvSpPr/>
          <p:nvPr/>
        </p:nvSpPr>
        <p:spPr>
          <a:xfrm>
            <a:off x="2177550" y="4017782"/>
            <a:ext cx="1712700" cy="469200"/>
          </a:xfrm>
          <a:prstGeom prst="roundRect">
            <a:avLst>
              <a:gd name="adj" fmla="val 4485"/>
            </a:avLst>
          </a:prstGeom>
          <a:solidFill>
            <a:srgbClr val="70AD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16" name="Google Shape;216;p36"/>
          <p:cNvSpPr/>
          <p:nvPr/>
        </p:nvSpPr>
        <p:spPr>
          <a:xfrm>
            <a:off x="2988890" y="3953134"/>
            <a:ext cx="90000" cy="67500"/>
          </a:xfrm>
          <a:prstGeom prst="triangle">
            <a:avLst>
              <a:gd name="adj" fmla="val 50000"/>
            </a:avLst>
          </a:prstGeom>
          <a:solidFill>
            <a:srgbClr val="70AD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36"/>
          <p:cNvSpPr/>
          <p:nvPr/>
        </p:nvSpPr>
        <p:spPr>
          <a:xfrm rot="-1789476">
            <a:off x="5004057" y="3672243"/>
            <a:ext cx="160451" cy="160451"/>
          </a:xfrm>
          <a:prstGeom prst="ellipse">
            <a:avLst/>
          </a:prstGeom>
          <a:solidFill>
            <a:srgbClr val="70AD47"/>
          </a:solidFill>
          <a:ln w="38100" cap="flat"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36"/>
          <p:cNvSpPr/>
          <p:nvPr/>
        </p:nvSpPr>
        <p:spPr>
          <a:xfrm>
            <a:off x="4227939" y="4017782"/>
            <a:ext cx="1712700" cy="469200"/>
          </a:xfrm>
          <a:prstGeom prst="roundRect">
            <a:avLst>
              <a:gd name="adj" fmla="val 4485"/>
            </a:avLst>
          </a:prstGeom>
          <a:solidFill>
            <a:srgbClr val="70AD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19" name="Google Shape;219;p36"/>
          <p:cNvSpPr/>
          <p:nvPr/>
        </p:nvSpPr>
        <p:spPr>
          <a:xfrm>
            <a:off x="5039290" y="3953134"/>
            <a:ext cx="90000" cy="67500"/>
          </a:xfrm>
          <a:prstGeom prst="triangle">
            <a:avLst>
              <a:gd name="adj" fmla="val 50000"/>
            </a:avLst>
          </a:prstGeom>
          <a:solidFill>
            <a:srgbClr val="70AD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36"/>
          <p:cNvSpPr/>
          <p:nvPr/>
        </p:nvSpPr>
        <p:spPr>
          <a:xfrm>
            <a:off x="1140200" y="2783983"/>
            <a:ext cx="1712700" cy="469200"/>
          </a:xfrm>
          <a:prstGeom prst="roundRect">
            <a:avLst>
              <a:gd name="adj" fmla="val 4485"/>
            </a:avLst>
          </a:prstGeom>
          <a:solidFill>
            <a:srgbClr val="70AD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21" name="Google Shape;221;p36"/>
          <p:cNvSpPr/>
          <p:nvPr/>
        </p:nvSpPr>
        <p:spPr>
          <a:xfrm rot="10800000">
            <a:off x="1951520" y="3248806"/>
            <a:ext cx="90000" cy="67500"/>
          </a:xfrm>
          <a:prstGeom prst="triangle">
            <a:avLst>
              <a:gd name="adj" fmla="val 50000"/>
            </a:avLst>
          </a:prstGeom>
          <a:solidFill>
            <a:srgbClr val="70AD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36"/>
          <p:cNvSpPr txBox="1"/>
          <p:nvPr/>
        </p:nvSpPr>
        <p:spPr>
          <a:xfrm>
            <a:off x="1184450" y="2833333"/>
            <a:ext cx="1624200" cy="371100"/>
          </a:xfrm>
          <a:prstGeom prst="rect">
            <a:avLst/>
          </a:prstGeom>
          <a:solidFill>
            <a:srgbClr val="70AD47"/>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it" sz="800">
                <a:solidFill>
                  <a:srgbClr val="FFFFFF"/>
                </a:solidFill>
                <a:latin typeface="Lato"/>
                <a:ea typeface="Lato"/>
                <a:cs typeface="Lato"/>
                <a:sym typeface="Lato"/>
              </a:rPr>
              <a:t>Open Science: cosa e perché?</a:t>
            </a:r>
            <a:br>
              <a:rPr lang="it" sz="800">
                <a:solidFill>
                  <a:srgbClr val="FFFFFF"/>
                </a:solidFill>
                <a:latin typeface="Lato"/>
                <a:ea typeface="Lato"/>
                <a:cs typeface="Lato"/>
                <a:sym typeface="Lato"/>
              </a:rPr>
            </a:br>
            <a:endParaRPr sz="800">
              <a:solidFill>
                <a:srgbClr val="FFFFFF"/>
              </a:solidFill>
              <a:latin typeface="Lato"/>
              <a:ea typeface="Lato"/>
              <a:cs typeface="Lato"/>
              <a:sym typeface="Lato"/>
            </a:endParaRPr>
          </a:p>
        </p:txBody>
      </p:sp>
      <p:sp>
        <p:nvSpPr>
          <p:cNvPr id="223" name="Google Shape;223;p36"/>
          <p:cNvSpPr/>
          <p:nvPr/>
        </p:nvSpPr>
        <p:spPr>
          <a:xfrm rot="-1789476">
            <a:off x="1913485" y="3378141"/>
            <a:ext cx="160451" cy="160451"/>
          </a:xfrm>
          <a:prstGeom prst="ellipse">
            <a:avLst/>
          </a:prstGeom>
          <a:solidFill>
            <a:srgbClr val="70AD47"/>
          </a:solidFill>
          <a:ln w="38100" cap="flat"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36"/>
          <p:cNvSpPr/>
          <p:nvPr/>
        </p:nvSpPr>
        <p:spPr>
          <a:xfrm rot="-1789476">
            <a:off x="3962058" y="3378141"/>
            <a:ext cx="160451" cy="160451"/>
          </a:xfrm>
          <a:prstGeom prst="ellipse">
            <a:avLst/>
          </a:prstGeom>
          <a:solidFill>
            <a:srgbClr val="4472C4"/>
          </a:solidFill>
          <a:ln w="38100" cap="flat"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36"/>
          <p:cNvSpPr/>
          <p:nvPr/>
        </p:nvSpPr>
        <p:spPr>
          <a:xfrm>
            <a:off x="3185945" y="2783983"/>
            <a:ext cx="1712700" cy="469200"/>
          </a:xfrm>
          <a:prstGeom prst="roundRect">
            <a:avLst>
              <a:gd name="adj" fmla="val 4485"/>
            </a:avLst>
          </a:prstGeom>
          <a:solidFill>
            <a:srgbClr val="447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26" name="Google Shape;226;p36"/>
          <p:cNvSpPr/>
          <p:nvPr/>
        </p:nvSpPr>
        <p:spPr>
          <a:xfrm rot="10800000">
            <a:off x="3997265" y="3248806"/>
            <a:ext cx="90000" cy="67500"/>
          </a:xfrm>
          <a:prstGeom prst="triangle">
            <a:avLst>
              <a:gd name="adj" fmla="val 50000"/>
            </a:avLst>
          </a:prstGeom>
          <a:solidFill>
            <a:srgbClr val="447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6"/>
          <p:cNvSpPr txBox="1"/>
          <p:nvPr/>
        </p:nvSpPr>
        <p:spPr>
          <a:xfrm>
            <a:off x="4230950" y="4059608"/>
            <a:ext cx="1624200" cy="371100"/>
          </a:xfrm>
          <a:prstGeom prst="rect">
            <a:avLst/>
          </a:prstGeom>
          <a:solidFill>
            <a:srgbClr val="70AD47"/>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it" sz="800">
                <a:solidFill>
                  <a:schemeClr val="lt1"/>
                </a:solidFill>
                <a:latin typeface="Lato"/>
                <a:ea typeface="Lato"/>
                <a:cs typeface="Lato"/>
                <a:sym typeface="Lato"/>
              </a:rPr>
              <a:t>La riforma della valutazione della ricerca</a:t>
            </a:r>
            <a:endParaRPr sz="800">
              <a:solidFill>
                <a:schemeClr val="lt1"/>
              </a:solidFill>
              <a:latin typeface="Lato"/>
              <a:ea typeface="Lato"/>
              <a:cs typeface="Lato"/>
              <a:sym typeface="Lato"/>
            </a:endParaRPr>
          </a:p>
          <a:p>
            <a:pPr marL="0" marR="0" lvl="0" indent="0" algn="ctr" rtl="0">
              <a:lnSpc>
                <a:spcPct val="115000"/>
              </a:lnSpc>
              <a:spcBef>
                <a:spcPts val="1600"/>
              </a:spcBef>
              <a:spcAft>
                <a:spcPts val="1600"/>
              </a:spcAft>
              <a:buNone/>
            </a:pPr>
            <a:endParaRPr sz="800">
              <a:solidFill>
                <a:srgbClr val="FFFFFF"/>
              </a:solidFill>
              <a:latin typeface="Lato"/>
              <a:ea typeface="Lato"/>
              <a:cs typeface="Lato"/>
              <a:sym typeface="Lato"/>
            </a:endParaRPr>
          </a:p>
        </p:txBody>
      </p:sp>
      <p:sp>
        <p:nvSpPr>
          <p:cNvPr id="228" name="Google Shape;228;p36"/>
          <p:cNvSpPr txBox="1"/>
          <p:nvPr/>
        </p:nvSpPr>
        <p:spPr>
          <a:xfrm>
            <a:off x="2219000" y="4118727"/>
            <a:ext cx="1624200" cy="371100"/>
          </a:xfrm>
          <a:prstGeom prst="rect">
            <a:avLst/>
          </a:prstGeom>
          <a:solidFill>
            <a:srgbClr val="70AD47"/>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it" sz="800">
                <a:solidFill>
                  <a:schemeClr val="lt1"/>
                </a:solidFill>
                <a:latin typeface="Lato"/>
                <a:ea typeface="Lato"/>
                <a:cs typeface="Lato"/>
                <a:sym typeface="Lato"/>
              </a:rPr>
              <a:t>Open Science in Horizon Europe</a:t>
            </a:r>
            <a:endParaRPr sz="800">
              <a:solidFill>
                <a:srgbClr val="FFFFFF"/>
              </a:solidFill>
              <a:latin typeface="Lato"/>
              <a:ea typeface="Lato"/>
              <a:cs typeface="Lato"/>
              <a:sym typeface="Lato"/>
            </a:endParaRPr>
          </a:p>
        </p:txBody>
      </p:sp>
      <p:sp>
        <p:nvSpPr>
          <p:cNvPr id="229" name="Google Shape;229;p36"/>
          <p:cNvSpPr txBox="1"/>
          <p:nvPr/>
        </p:nvSpPr>
        <p:spPr>
          <a:xfrm>
            <a:off x="3222969" y="2834828"/>
            <a:ext cx="1624200" cy="286800"/>
          </a:xfrm>
          <a:prstGeom prst="rect">
            <a:avLst/>
          </a:prstGeom>
          <a:solidFill>
            <a:srgbClr val="4472C4"/>
          </a:solid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1600"/>
              </a:spcAft>
              <a:buNone/>
            </a:pPr>
            <a:r>
              <a:rPr lang="it" sz="800">
                <a:solidFill>
                  <a:srgbClr val="FFFFFF"/>
                </a:solidFill>
                <a:latin typeface="Lato"/>
                <a:ea typeface="Lato"/>
                <a:cs typeface="Lato"/>
                <a:sym typeface="Lato"/>
              </a:rPr>
              <a:t>Interazione</a:t>
            </a:r>
            <a:endParaRPr sz="800">
              <a:solidFill>
                <a:srgbClr val="FFFFFF"/>
              </a:solidFill>
              <a:latin typeface="Lato"/>
              <a:ea typeface="Lato"/>
              <a:cs typeface="Lato"/>
              <a:sym typeface="Lato"/>
            </a:endParaRPr>
          </a:p>
        </p:txBody>
      </p:sp>
      <p:sp>
        <p:nvSpPr>
          <p:cNvPr id="230" name="Google Shape;230;p36"/>
          <p:cNvSpPr/>
          <p:nvPr/>
        </p:nvSpPr>
        <p:spPr>
          <a:xfrm rot="-1789476">
            <a:off x="6010633" y="3378141"/>
            <a:ext cx="160451" cy="160451"/>
          </a:xfrm>
          <a:prstGeom prst="ellipse">
            <a:avLst/>
          </a:prstGeom>
          <a:solidFill>
            <a:srgbClr val="4472C4"/>
          </a:solidFill>
          <a:ln w="38100" cap="flat"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36"/>
          <p:cNvSpPr/>
          <p:nvPr/>
        </p:nvSpPr>
        <p:spPr>
          <a:xfrm>
            <a:off x="5217245" y="2783983"/>
            <a:ext cx="1712700" cy="469200"/>
          </a:xfrm>
          <a:prstGeom prst="roundRect">
            <a:avLst>
              <a:gd name="adj" fmla="val 4485"/>
            </a:avLst>
          </a:prstGeom>
          <a:solidFill>
            <a:srgbClr val="447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32" name="Google Shape;232;p36"/>
          <p:cNvSpPr txBox="1"/>
          <p:nvPr/>
        </p:nvSpPr>
        <p:spPr>
          <a:xfrm>
            <a:off x="5254269" y="2834828"/>
            <a:ext cx="1624200" cy="286800"/>
          </a:xfrm>
          <a:prstGeom prst="rect">
            <a:avLst/>
          </a:prstGeom>
          <a:solidFill>
            <a:srgbClr val="4472C4"/>
          </a:solid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1600"/>
              </a:spcAft>
              <a:buNone/>
            </a:pPr>
            <a:r>
              <a:rPr lang="it" sz="800">
                <a:solidFill>
                  <a:srgbClr val="FFFFFF"/>
                </a:solidFill>
                <a:latin typeface="Lato"/>
                <a:ea typeface="Lato"/>
                <a:cs typeface="Lato"/>
                <a:sym typeface="Lato"/>
              </a:rPr>
              <a:t>Discussione e domande</a:t>
            </a:r>
            <a:endParaRPr sz="800">
              <a:solidFill>
                <a:srgbClr val="FFFFFF"/>
              </a:solidFill>
              <a:latin typeface="Lato"/>
              <a:ea typeface="Lato"/>
              <a:cs typeface="Lato"/>
              <a:sym typeface="Lato"/>
            </a:endParaRPr>
          </a:p>
        </p:txBody>
      </p:sp>
      <p:sp>
        <p:nvSpPr>
          <p:cNvPr id="233" name="Google Shape;233;p36"/>
          <p:cNvSpPr/>
          <p:nvPr/>
        </p:nvSpPr>
        <p:spPr>
          <a:xfrm rot="10800000">
            <a:off x="6054665" y="3248806"/>
            <a:ext cx="90000" cy="67500"/>
          </a:xfrm>
          <a:prstGeom prst="triangle">
            <a:avLst>
              <a:gd name="adj" fmla="val 50000"/>
            </a:avLst>
          </a:prstGeom>
          <a:solidFill>
            <a:srgbClr val="447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54"/>
          <p:cNvSpPr txBox="1">
            <a:spLocks noGrp="1"/>
          </p:cNvSpPr>
          <p:nvPr>
            <p:ph type="title"/>
          </p:nvPr>
        </p:nvSpPr>
        <p:spPr>
          <a:xfrm>
            <a:off x="729450" y="1242450"/>
            <a:ext cx="7688700" cy="535200"/>
          </a:xfrm>
          <a:prstGeom prst="rect">
            <a:avLst/>
          </a:prstGeom>
        </p:spPr>
        <p:txBody>
          <a:bodyPr spcFirstLastPara="1" wrap="square" lIns="91425" tIns="91425" rIns="91425" bIns="91425" anchor="t" anchorCtr="0">
            <a:normAutofit/>
          </a:bodyPr>
          <a:lstStyle/>
          <a:p>
            <a:pPr marL="0" lvl="0" indent="0" algn="l" rtl="0">
              <a:lnSpc>
                <a:spcPct val="90000"/>
              </a:lnSpc>
              <a:spcBef>
                <a:spcPts val="0"/>
              </a:spcBef>
              <a:spcAft>
                <a:spcPts val="0"/>
              </a:spcAft>
              <a:buClr>
                <a:srgbClr val="3F3F3F"/>
              </a:buClr>
              <a:buSzPts val="2400"/>
              <a:buFont typeface="Calibri"/>
              <a:buNone/>
            </a:pPr>
            <a:r>
              <a:rPr lang="it" sz="2400">
                <a:solidFill>
                  <a:srgbClr val="3F3F3F"/>
                </a:solidFill>
              </a:rPr>
              <a:t>Comunicazione scientifica</a:t>
            </a:r>
            <a:endParaRPr/>
          </a:p>
        </p:txBody>
      </p:sp>
      <p:sp>
        <p:nvSpPr>
          <p:cNvPr id="411" name="Google Shape;411;p54"/>
          <p:cNvSpPr txBox="1">
            <a:spLocks noGrp="1"/>
          </p:cNvSpPr>
          <p:nvPr>
            <p:ph type="body" idx="1"/>
          </p:nvPr>
        </p:nvSpPr>
        <p:spPr>
          <a:xfrm>
            <a:off x="475700" y="1697875"/>
            <a:ext cx="8503200" cy="2916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it" sz="1400">
                <a:latin typeface="Poppins"/>
                <a:ea typeface="Poppins"/>
                <a:cs typeface="Poppins"/>
                <a:sym typeface="Poppins"/>
              </a:rPr>
              <a:t>“the system through which research and other scholarly writings are </a:t>
            </a:r>
            <a:r>
              <a:rPr lang="it" sz="1400" b="1">
                <a:latin typeface="Poppins"/>
                <a:ea typeface="Poppins"/>
                <a:cs typeface="Poppins"/>
                <a:sym typeface="Poppins"/>
              </a:rPr>
              <a:t>created</a:t>
            </a:r>
            <a:r>
              <a:rPr lang="it" sz="1400">
                <a:latin typeface="Poppins"/>
                <a:ea typeface="Poppins"/>
                <a:cs typeface="Poppins"/>
                <a:sym typeface="Poppins"/>
              </a:rPr>
              <a:t>, </a:t>
            </a:r>
            <a:r>
              <a:rPr lang="it" sz="1400" b="1">
                <a:latin typeface="Poppins"/>
                <a:ea typeface="Poppins"/>
                <a:cs typeface="Poppins"/>
                <a:sym typeface="Poppins"/>
              </a:rPr>
              <a:t>evaluated</a:t>
            </a:r>
            <a:r>
              <a:rPr lang="it" sz="1400">
                <a:latin typeface="Poppins"/>
                <a:ea typeface="Poppins"/>
                <a:cs typeface="Poppins"/>
                <a:sym typeface="Poppins"/>
              </a:rPr>
              <a:t> for quality, </a:t>
            </a:r>
            <a:r>
              <a:rPr lang="it" sz="1400" b="1">
                <a:latin typeface="Poppins"/>
                <a:ea typeface="Poppins"/>
                <a:cs typeface="Poppins"/>
                <a:sym typeface="Poppins"/>
              </a:rPr>
              <a:t>disseminated</a:t>
            </a:r>
            <a:r>
              <a:rPr lang="it" sz="1400">
                <a:latin typeface="Poppins"/>
                <a:ea typeface="Poppins"/>
                <a:cs typeface="Poppins"/>
                <a:sym typeface="Poppins"/>
              </a:rPr>
              <a:t> to the scholarly community, and </a:t>
            </a:r>
            <a:r>
              <a:rPr lang="it" sz="1400" b="1">
                <a:latin typeface="Poppins"/>
                <a:ea typeface="Poppins"/>
                <a:cs typeface="Poppins"/>
                <a:sym typeface="Poppins"/>
              </a:rPr>
              <a:t>preserved </a:t>
            </a:r>
            <a:r>
              <a:rPr lang="it" sz="1400">
                <a:latin typeface="Poppins"/>
                <a:ea typeface="Poppins"/>
                <a:cs typeface="Poppins"/>
                <a:sym typeface="Poppins"/>
              </a:rPr>
              <a:t>for future use” </a:t>
            </a:r>
            <a:endParaRPr sz="1400">
              <a:latin typeface="Poppins"/>
              <a:ea typeface="Poppins"/>
              <a:cs typeface="Poppins"/>
              <a:sym typeface="Poppins"/>
            </a:endParaRPr>
          </a:p>
          <a:p>
            <a:pPr marL="0" lvl="0" indent="0" algn="l" rtl="0">
              <a:lnSpc>
                <a:spcPct val="100000"/>
              </a:lnSpc>
              <a:spcBef>
                <a:spcPts val="1200"/>
              </a:spcBef>
              <a:spcAft>
                <a:spcPts val="0"/>
              </a:spcAft>
              <a:buClr>
                <a:schemeClr val="dk1"/>
              </a:buClr>
              <a:buSzPts val="1800"/>
              <a:buFont typeface="Arial"/>
              <a:buNone/>
            </a:pPr>
            <a:r>
              <a:rPr lang="it" sz="1400">
                <a:latin typeface="Poppins"/>
                <a:ea typeface="Poppins"/>
                <a:cs typeface="Poppins"/>
                <a:sym typeface="Poppins"/>
              </a:rPr>
              <a:t>(ACRL, </a:t>
            </a:r>
            <a:r>
              <a:rPr lang="it" sz="1400" u="sng">
                <a:latin typeface="Poppins"/>
                <a:ea typeface="Poppins"/>
                <a:cs typeface="Poppins"/>
                <a:sym typeface="Poppins"/>
                <a:hlinkClick r:id="rId3"/>
              </a:rPr>
              <a:t>Principles and Strategies for the Reform of Scholarly Communication 1</a:t>
            </a:r>
            <a:r>
              <a:rPr lang="it" sz="1400">
                <a:latin typeface="Poppins"/>
                <a:ea typeface="Poppins"/>
                <a:cs typeface="Poppins"/>
                <a:sym typeface="Poppins"/>
              </a:rPr>
              <a:t>, 2003).</a:t>
            </a:r>
            <a:endParaRPr sz="1400">
              <a:latin typeface="Poppins"/>
              <a:ea typeface="Poppins"/>
              <a:cs typeface="Poppins"/>
              <a:sym typeface="Poppins"/>
            </a:endParaRPr>
          </a:p>
          <a:p>
            <a:pPr marL="0" lvl="0" indent="0" algn="l" rtl="0">
              <a:lnSpc>
                <a:spcPct val="100000"/>
              </a:lnSpc>
              <a:spcBef>
                <a:spcPts val="1200"/>
              </a:spcBef>
              <a:spcAft>
                <a:spcPts val="0"/>
              </a:spcAft>
              <a:buClr>
                <a:schemeClr val="dk1"/>
              </a:buClr>
              <a:buSzPts val="1100"/>
              <a:buFont typeface="Arial"/>
              <a:buNone/>
            </a:pPr>
            <a:r>
              <a:rPr lang="it" sz="1400" b="1">
                <a:latin typeface="Poppins"/>
                <a:ea typeface="Poppins"/>
                <a:cs typeface="Poppins"/>
                <a:sym typeface="Poppins"/>
              </a:rPr>
              <a:t>Formalised publishing practices are just a subset of a larger pool of various communication practices</a:t>
            </a:r>
            <a:r>
              <a:rPr lang="it" sz="1400">
                <a:latin typeface="Poppins"/>
                <a:ea typeface="Poppins"/>
                <a:cs typeface="Poppins"/>
                <a:sym typeface="Poppins"/>
              </a:rPr>
              <a:t> (emails, social media, blogs, press, etc.), both between scholars and between scholars and the public.</a:t>
            </a:r>
            <a:endParaRPr sz="1400">
              <a:latin typeface="Poppins"/>
              <a:ea typeface="Poppins"/>
              <a:cs typeface="Poppins"/>
              <a:sym typeface="Poppins"/>
            </a:endParaRPr>
          </a:p>
          <a:p>
            <a:pPr marL="0" lvl="0" indent="0" algn="l" rtl="0">
              <a:lnSpc>
                <a:spcPct val="100000"/>
              </a:lnSpc>
              <a:spcBef>
                <a:spcPts val="1200"/>
              </a:spcBef>
              <a:spcAft>
                <a:spcPts val="0"/>
              </a:spcAft>
              <a:buNone/>
            </a:pPr>
            <a:r>
              <a:rPr lang="it" sz="1400">
                <a:latin typeface="Poppins"/>
                <a:ea typeface="Poppins"/>
                <a:cs typeface="Poppins"/>
                <a:sym typeface="Poppins"/>
              </a:rPr>
              <a:t>SC “includes both the dissemination and access to scholarship and research </a:t>
            </a:r>
            <a:r>
              <a:rPr lang="it" sz="1400" b="1">
                <a:latin typeface="Poppins"/>
                <a:ea typeface="Poppins"/>
                <a:cs typeface="Poppins"/>
                <a:sym typeface="Poppins"/>
              </a:rPr>
              <a:t>in a variety of formats and states of completion</a:t>
            </a:r>
            <a:r>
              <a:rPr lang="it" sz="1400">
                <a:latin typeface="Poppins"/>
                <a:ea typeface="Poppins"/>
                <a:cs typeface="Poppins"/>
                <a:sym typeface="Poppins"/>
              </a:rPr>
              <a:t>, such as published books or journal articles, research results and data sets, and drafts of papers” </a:t>
            </a:r>
            <a:endParaRPr sz="1400">
              <a:latin typeface="Poppins"/>
              <a:ea typeface="Poppins"/>
              <a:cs typeface="Poppins"/>
              <a:sym typeface="Poppins"/>
            </a:endParaRPr>
          </a:p>
          <a:p>
            <a:pPr marL="0" lvl="0" indent="0" algn="l" rtl="0">
              <a:lnSpc>
                <a:spcPct val="100000"/>
              </a:lnSpc>
              <a:spcBef>
                <a:spcPts val="1200"/>
              </a:spcBef>
              <a:spcAft>
                <a:spcPts val="1200"/>
              </a:spcAft>
              <a:buClr>
                <a:schemeClr val="dk1"/>
              </a:buClr>
              <a:buSzPts val="1100"/>
              <a:buFont typeface="Arial"/>
              <a:buNone/>
            </a:pPr>
            <a:r>
              <a:rPr lang="it" sz="1400">
                <a:latin typeface="Poppins"/>
                <a:ea typeface="Poppins"/>
                <a:cs typeface="Poppins"/>
                <a:sym typeface="Poppins"/>
              </a:rPr>
              <a:t>(S. Husain S, M. Nazim, </a:t>
            </a:r>
            <a:r>
              <a:rPr lang="it" sz="1400" u="sng">
                <a:latin typeface="Poppins"/>
                <a:ea typeface="Poppins"/>
                <a:cs typeface="Poppins"/>
                <a:sym typeface="Poppins"/>
                <a:hlinkClick r:id="rId4"/>
              </a:rPr>
              <a:t>Analysis of Open Access Scholarly Journals in Media &amp; Communication</a:t>
            </a:r>
            <a:r>
              <a:rPr lang="it" sz="1400">
                <a:latin typeface="Poppins"/>
                <a:ea typeface="Poppins"/>
                <a:cs typeface="Poppins"/>
                <a:sym typeface="Poppins"/>
              </a:rPr>
              <a:t>. </a:t>
            </a:r>
            <a:r>
              <a:rPr lang="it" sz="1400" i="1">
                <a:latin typeface="Poppins"/>
                <a:ea typeface="Poppins"/>
                <a:cs typeface="Poppins"/>
                <a:sym typeface="Poppins"/>
              </a:rPr>
              <a:t>DESIDOC Journal of Library and Information Technology.</a:t>
            </a:r>
            <a:r>
              <a:rPr lang="it" sz="1400">
                <a:latin typeface="Poppins"/>
                <a:ea typeface="Poppins"/>
                <a:cs typeface="Poppins"/>
                <a:sym typeface="Poppins"/>
              </a:rPr>
              <a:t> 2013; 33(5), p. 405–11)</a:t>
            </a:r>
            <a:endParaRPr sz="1400">
              <a:latin typeface="Poppins"/>
              <a:ea typeface="Poppins"/>
              <a:cs typeface="Poppins"/>
              <a:sym typeface="Poppi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55"/>
          <p:cNvSpPr txBox="1">
            <a:spLocks noGrp="1"/>
          </p:cNvSpPr>
          <p:nvPr>
            <p:ph type="title"/>
          </p:nvPr>
        </p:nvSpPr>
        <p:spPr>
          <a:xfrm>
            <a:off x="265500" y="1386475"/>
            <a:ext cx="4045200" cy="10068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Il kit di sopravvivenza dei ricercatori</a:t>
            </a:r>
            <a:endParaRPr/>
          </a:p>
        </p:txBody>
      </p:sp>
      <p:sp>
        <p:nvSpPr>
          <p:cNvPr id="417" name="Google Shape;417;p55"/>
          <p:cNvSpPr txBox="1">
            <a:spLocks noGrp="1"/>
          </p:cNvSpPr>
          <p:nvPr>
            <p:ph type="subTitle" idx="1"/>
          </p:nvPr>
        </p:nvSpPr>
        <p:spPr>
          <a:xfrm>
            <a:off x="265500" y="2540400"/>
            <a:ext cx="4045200" cy="2437800"/>
          </a:xfrm>
          <a:prstGeom prst="rect">
            <a:avLst/>
          </a:prstGeom>
        </p:spPr>
        <p:txBody>
          <a:bodyPr spcFirstLastPara="1" wrap="square" lIns="91425" tIns="91425" rIns="91425" bIns="91425" anchor="t" anchorCtr="0">
            <a:normAutofit/>
          </a:bodyPr>
          <a:lstStyle/>
          <a:p>
            <a:pPr marL="457200" lvl="0" indent="-330200" algn="l" rtl="0">
              <a:spcBef>
                <a:spcPts val="0"/>
              </a:spcBef>
              <a:spcAft>
                <a:spcPts val="0"/>
              </a:spcAft>
              <a:buSzPts val="1600"/>
              <a:buChar char="-"/>
            </a:pPr>
            <a:r>
              <a:rPr lang="it"/>
              <a:t>Pubblicare il più possibile</a:t>
            </a:r>
            <a:endParaRPr/>
          </a:p>
          <a:p>
            <a:pPr marL="457200" lvl="0" indent="-330200" algn="l" rtl="0">
              <a:spcBef>
                <a:spcPts val="0"/>
              </a:spcBef>
              <a:spcAft>
                <a:spcPts val="0"/>
              </a:spcAft>
              <a:buSzPts val="1600"/>
              <a:buChar char="-"/>
            </a:pPr>
            <a:r>
              <a:rPr lang="it"/>
              <a:t>Avere un alto numero di citazioni</a:t>
            </a:r>
            <a:endParaRPr/>
          </a:p>
          <a:p>
            <a:pPr marL="457200" lvl="0" indent="-330200" algn="l" rtl="0">
              <a:spcBef>
                <a:spcPts val="0"/>
              </a:spcBef>
              <a:spcAft>
                <a:spcPts val="0"/>
              </a:spcAft>
              <a:buSzPts val="1600"/>
              <a:buChar char="-"/>
            </a:pPr>
            <a:r>
              <a:rPr lang="it"/>
              <a:t>“importanti” sedi (alto IF)</a:t>
            </a:r>
            <a:endParaRPr/>
          </a:p>
          <a:p>
            <a:pPr marL="457200" lvl="0" indent="0" algn="l" rtl="0">
              <a:spcBef>
                <a:spcPts val="0"/>
              </a:spcBef>
              <a:spcAft>
                <a:spcPts val="0"/>
              </a:spcAft>
              <a:buNone/>
            </a:pPr>
            <a:endParaRPr/>
          </a:p>
          <a:p>
            <a:pPr marL="457200" lvl="0" indent="0" algn="l" rtl="0">
              <a:spcBef>
                <a:spcPts val="0"/>
              </a:spcBef>
              <a:spcAft>
                <a:spcPts val="0"/>
              </a:spcAft>
              <a:buNone/>
            </a:pPr>
            <a:endParaRPr/>
          </a:p>
          <a:p>
            <a:pPr marL="0" lvl="0" indent="0" algn="l" rtl="0">
              <a:spcBef>
                <a:spcPts val="0"/>
              </a:spcBef>
              <a:spcAft>
                <a:spcPts val="0"/>
              </a:spcAft>
              <a:buNone/>
            </a:pPr>
            <a:r>
              <a:rPr lang="it"/>
              <a:t>Tutto questo non implica necessariamente che la ricerca sia di qualità!</a:t>
            </a:r>
            <a:endParaRPr/>
          </a:p>
        </p:txBody>
      </p:sp>
      <p:pic>
        <p:nvPicPr>
          <p:cNvPr id="418" name="Google Shape;418;p55"/>
          <p:cNvPicPr preferRelativeResize="0"/>
          <p:nvPr/>
        </p:nvPicPr>
        <p:blipFill>
          <a:blip r:embed="rId3">
            <a:alphaModFix/>
          </a:blip>
          <a:stretch>
            <a:fillRect/>
          </a:stretch>
        </p:blipFill>
        <p:spPr>
          <a:xfrm>
            <a:off x="4572000" y="571500"/>
            <a:ext cx="4514850" cy="40005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56"/>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Dove sono i dati?</a:t>
            </a:r>
            <a:endParaRPr/>
          </a:p>
        </p:txBody>
      </p:sp>
      <p:sp>
        <p:nvSpPr>
          <p:cNvPr id="424" name="Google Shape;424;p56"/>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sp>
        <p:nvSpPr>
          <p:cNvPr id="425" name="Google Shape;425;p56"/>
          <p:cNvSpPr txBox="1">
            <a:spLocks noGrp="1"/>
          </p:cNvSpPr>
          <p:nvPr>
            <p:ph type="subTitle" idx="1"/>
          </p:nvPr>
        </p:nvSpPr>
        <p:spPr>
          <a:xfrm>
            <a:off x="724950" y="3161525"/>
            <a:ext cx="3300900" cy="1216500"/>
          </a:xfrm>
          <a:prstGeom prst="rect">
            <a:avLst/>
          </a:prstGeom>
        </p:spPr>
        <p:txBody>
          <a:bodyPr spcFirstLastPara="1" wrap="square" lIns="91425" tIns="91425" rIns="91425" bIns="91425" anchor="t" anchorCtr="0">
            <a:normAutofit fontScale="92500" lnSpcReduction="10000"/>
          </a:bodyPr>
          <a:lstStyle/>
          <a:p>
            <a:pPr marL="0" lvl="0" indent="0" algn="l" rtl="0">
              <a:spcBef>
                <a:spcPts val="0"/>
              </a:spcBef>
              <a:spcAft>
                <a:spcPts val="0"/>
              </a:spcAft>
              <a:buNone/>
            </a:pPr>
            <a:r>
              <a:rPr lang="it"/>
              <a:t>i dati sono la prova alla base di un articolo scientifico, nonostante questo i ricercatori non li condividono e non li gestiscono nel modo corretto. </a:t>
            </a:r>
            <a:endParaRPr/>
          </a:p>
        </p:txBody>
      </p:sp>
      <p:pic>
        <p:nvPicPr>
          <p:cNvPr id="426" name="Google Shape;426;p56"/>
          <p:cNvPicPr preferRelativeResize="0"/>
          <p:nvPr/>
        </p:nvPicPr>
        <p:blipFill>
          <a:blip r:embed="rId3">
            <a:alphaModFix/>
          </a:blip>
          <a:stretch>
            <a:fillRect/>
          </a:stretch>
        </p:blipFill>
        <p:spPr>
          <a:xfrm>
            <a:off x="4575425" y="949142"/>
            <a:ext cx="4572001" cy="3428982"/>
          </a:xfrm>
          <a:prstGeom prst="rect">
            <a:avLst/>
          </a:prstGeom>
          <a:noFill/>
          <a:ln>
            <a:noFill/>
          </a:ln>
        </p:spPr>
      </p:pic>
      <p:sp>
        <p:nvSpPr>
          <p:cNvPr id="427" name="Google Shape;427;p56"/>
          <p:cNvSpPr txBox="1"/>
          <p:nvPr/>
        </p:nvSpPr>
        <p:spPr>
          <a:xfrm>
            <a:off x="6144000" y="4933150"/>
            <a:ext cx="3000000" cy="261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500">
                <a:latin typeface="Lato"/>
                <a:ea typeface="Lato"/>
                <a:cs typeface="Lato"/>
                <a:sym typeface="Lato"/>
              </a:rPr>
              <a:t>Photo by</a:t>
            </a:r>
            <a:r>
              <a:rPr lang="it" sz="500">
                <a:uFill>
                  <a:noFill/>
                </a:uFill>
                <a:latin typeface="Lato"/>
                <a:ea typeface="Lato"/>
                <a:cs typeface="Lato"/>
                <a:sym typeface="Lato"/>
                <a:hlinkClick r:id="rId4"/>
              </a:rPr>
              <a:t> </a:t>
            </a:r>
            <a:r>
              <a:rPr lang="it" sz="500" u="sng">
                <a:solidFill>
                  <a:schemeClr val="hlink"/>
                </a:solidFill>
                <a:latin typeface="Lato"/>
                <a:ea typeface="Lato"/>
                <a:cs typeface="Lato"/>
                <a:sym typeface="Lato"/>
                <a:hlinkClick r:id="rId4"/>
              </a:rPr>
              <a:t>Franki Chamaki</a:t>
            </a:r>
            <a:r>
              <a:rPr lang="it" sz="500">
                <a:latin typeface="Lato"/>
                <a:ea typeface="Lato"/>
                <a:cs typeface="Lato"/>
                <a:sym typeface="Lato"/>
              </a:rPr>
              <a:t> on</a:t>
            </a:r>
            <a:r>
              <a:rPr lang="it" sz="500">
                <a:uFill>
                  <a:noFill/>
                </a:uFill>
                <a:latin typeface="Lato"/>
                <a:ea typeface="Lato"/>
                <a:cs typeface="Lato"/>
                <a:sym typeface="Lato"/>
                <a:hlinkClick r:id="rId5"/>
              </a:rPr>
              <a:t> </a:t>
            </a:r>
            <a:r>
              <a:rPr lang="it" sz="500" u="sng">
                <a:solidFill>
                  <a:schemeClr val="hlink"/>
                </a:solidFill>
                <a:latin typeface="Lato"/>
                <a:ea typeface="Lato"/>
                <a:cs typeface="Lato"/>
                <a:sym typeface="Lato"/>
                <a:hlinkClick r:id="rId5"/>
              </a:rPr>
              <a:t>Unsplash</a:t>
            </a:r>
            <a:endParaRPr sz="800">
              <a:latin typeface="Lato"/>
              <a:ea typeface="Lato"/>
              <a:cs typeface="Lato"/>
              <a:sym typeface="Lato"/>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2" name="Google Shape;432;p57"/>
          <p:cNvPicPr preferRelativeResize="0"/>
          <p:nvPr/>
        </p:nvPicPr>
        <p:blipFill rotWithShape="1">
          <a:blip r:embed="rId3">
            <a:alphaModFix/>
          </a:blip>
          <a:srcRect t="9555" b="15442"/>
          <a:stretch/>
        </p:blipFill>
        <p:spPr>
          <a:xfrm>
            <a:off x="0" y="0"/>
            <a:ext cx="9144003" cy="5143500"/>
          </a:xfrm>
          <a:prstGeom prst="rect">
            <a:avLst/>
          </a:prstGeom>
          <a:noFill/>
          <a:ln>
            <a:noFill/>
          </a:ln>
        </p:spPr>
      </p:pic>
      <p:sp>
        <p:nvSpPr>
          <p:cNvPr id="433" name="Google Shape;433;p57"/>
          <p:cNvSpPr txBox="1"/>
          <p:nvPr/>
        </p:nvSpPr>
        <p:spPr>
          <a:xfrm>
            <a:off x="0" y="0"/>
            <a:ext cx="3000000" cy="261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500">
                <a:latin typeface="Lato"/>
                <a:ea typeface="Lato"/>
                <a:cs typeface="Lato"/>
                <a:sym typeface="Lato"/>
              </a:rPr>
              <a:t>Photo by</a:t>
            </a:r>
            <a:r>
              <a:rPr lang="it" sz="500">
                <a:uFill>
                  <a:noFill/>
                </a:uFill>
                <a:latin typeface="Lato"/>
                <a:ea typeface="Lato"/>
                <a:cs typeface="Lato"/>
                <a:sym typeface="Lato"/>
                <a:hlinkClick r:id="rId4"/>
              </a:rPr>
              <a:t> </a:t>
            </a:r>
            <a:r>
              <a:rPr lang="it" sz="500" u="sng">
                <a:solidFill>
                  <a:schemeClr val="hlink"/>
                </a:solidFill>
                <a:latin typeface="Lato"/>
                <a:ea typeface="Lato"/>
                <a:cs typeface="Lato"/>
                <a:sym typeface="Lato"/>
                <a:hlinkClick r:id="rId4"/>
              </a:rPr>
              <a:t>Brett Jordan</a:t>
            </a:r>
            <a:r>
              <a:rPr lang="it" sz="500">
                <a:latin typeface="Lato"/>
                <a:ea typeface="Lato"/>
                <a:cs typeface="Lato"/>
                <a:sym typeface="Lato"/>
              </a:rPr>
              <a:t> on</a:t>
            </a:r>
            <a:r>
              <a:rPr lang="it" sz="500">
                <a:uFill>
                  <a:noFill/>
                </a:uFill>
                <a:latin typeface="Lato"/>
                <a:ea typeface="Lato"/>
                <a:cs typeface="Lato"/>
                <a:sym typeface="Lato"/>
                <a:hlinkClick r:id="rId5"/>
              </a:rPr>
              <a:t> </a:t>
            </a:r>
            <a:r>
              <a:rPr lang="it" sz="500" u="sng">
                <a:solidFill>
                  <a:schemeClr val="hlink"/>
                </a:solidFill>
                <a:latin typeface="Lato"/>
                <a:ea typeface="Lato"/>
                <a:cs typeface="Lato"/>
                <a:sym typeface="Lato"/>
                <a:hlinkClick r:id="rId5"/>
              </a:rPr>
              <a:t>Unsplash</a:t>
            </a:r>
            <a:endParaRPr sz="800">
              <a:latin typeface="Lato"/>
              <a:ea typeface="Lato"/>
              <a:cs typeface="Lato"/>
              <a:sym typeface="Lato"/>
            </a:endParaRPr>
          </a:p>
        </p:txBody>
      </p:sp>
      <p:sp>
        <p:nvSpPr>
          <p:cNvPr id="434" name="Google Shape;434;p57"/>
          <p:cNvSpPr txBox="1">
            <a:spLocks noGrp="1"/>
          </p:cNvSpPr>
          <p:nvPr>
            <p:ph type="title" idx="4294967295"/>
          </p:nvPr>
        </p:nvSpPr>
        <p:spPr>
          <a:xfrm>
            <a:off x="727800" y="3833875"/>
            <a:ext cx="7688400" cy="800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it"/>
              <a:t>Integrità della ricerca: abbiamo un problema.</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58"/>
          <p:cNvSpPr txBox="1">
            <a:spLocks noGrp="1"/>
          </p:cNvSpPr>
          <p:nvPr>
            <p:ph type="title"/>
          </p:nvPr>
        </p:nvSpPr>
        <p:spPr>
          <a:xfrm>
            <a:off x="729450" y="1374775"/>
            <a:ext cx="7021200" cy="2985000"/>
          </a:xfrm>
          <a:prstGeom prst="rect">
            <a:avLst/>
          </a:prstGeom>
        </p:spPr>
        <p:txBody>
          <a:bodyPr spcFirstLastPara="1" wrap="square" lIns="91425" tIns="91425" rIns="91425" bIns="91425" anchor="ctr" anchorCtr="0">
            <a:noAutofit/>
          </a:bodyPr>
          <a:lstStyle/>
          <a:p>
            <a:pPr marL="457200" lvl="0" indent="0" algn="ctr" rtl="0">
              <a:lnSpc>
                <a:spcPct val="115000"/>
              </a:lnSpc>
              <a:spcBef>
                <a:spcPts val="0"/>
              </a:spcBef>
              <a:spcAft>
                <a:spcPts val="0"/>
              </a:spcAft>
              <a:buSzPts val="990"/>
              <a:buNone/>
            </a:pPr>
            <a:r>
              <a:rPr lang="it" sz="2420" b="0">
                <a:solidFill>
                  <a:srgbClr val="FEFFFF"/>
                </a:solidFill>
                <a:latin typeface="Helvetica Neue"/>
                <a:ea typeface="Helvetica Neue"/>
                <a:cs typeface="Helvetica Neue"/>
                <a:sym typeface="Helvetica Neue"/>
              </a:rPr>
              <a:t>“It's natural to think of scientists as truth seekers, people driven by an intense curiosity to understand the natural world.</a:t>
            </a:r>
            <a:endParaRPr sz="2420" b="0">
              <a:solidFill>
                <a:srgbClr val="FEFFFF"/>
              </a:solidFill>
              <a:latin typeface="Helvetica Neue"/>
              <a:ea typeface="Helvetica Neue"/>
              <a:cs typeface="Helvetica Neue"/>
              <a:sym typeface="Helvetica Neue"/>
            </a:endParaRPr>
          </a:p>
          <a:p>
            <a:pPr marL="457200" lvl="0" indent="0" algn="ctr" rtl="0">
              <a:lnSpc>
                <a:spcPct val="115000"/>
              </a:lnSpc>
              <a:spcBef>
                <a:spcPts val="0"/>
              </a:spcBef>
              <a:spcAft>
                <a:spcPts val="0"/>
              </a:spcAft>
              <a:buSzPts val="990"/>
              <a:buNone/>
            </a:pPr>
            <a:r>
              <a:rPr lang="it" sz="2420" b="0">
                <a:solidFill>
                  <a:srgbClr val="FEFFFF"/>
                </a:solidFill>
                <a:latin typeface="Helvetica Neue"/>
                <a:ea typeface="Helvetica Neue"/>
                <a:cs typeface="Helvetica Neue"/>
                <a:sym typeface="Helvetica Neue"/>
              </a:rPr>
              <a:t>Yet this picture of scientists and scientific inquiry sits uncomfortably with the reality and prevalence of scientific </a:t>
            </a:r>
            <a:r>
              <a:rPr lang="it" sz="2420" b="0" u="sng">
                <a:solidFill>
                  <a:srgbClr val="FEFFFF"/>
                </a:solidFill>
                <a:latin typeface="Helvetica Neue"/>
                <a:ea typeface="Helvetica Neue"/>
                <a:cs typeface="Helvetica Neue"/>
                <a:sym typeface="Helvetica Neue"/>
              </a:rPr>
              <a:t>fraud</a:t>
            </a:r>
            <a:r>
              <a:rPr lang="it" sz="2420" b="0">
                <a:solidFill>
                  <a:srgbClr val="FEFFFF"/>
                </a:solidFill>
                <a:latin typeface="Helvetica Neue"/>
                <a:ea typeface="Helvetica Neue"/>
                <a:cs typeface="Helvetica Neue"/>
                <a:sym typeface="Helvetica Neue"/>
              </a:rPr>
              <a:t>. If one wants to get at the truth about nature, </a:t>
            </a:r>
            <a:r>
              <a:rPr lang="it" sz="2420" b="0" u="sng">
                <a:solidFill>
                  <a:srgbClr val="FEFFFF"/>
                </a:solidFill>
                <a:latin typeface="Helvetica Neue"/>
                <a:ea typeface="Helvetica Neue"/>
                <a:cs typeface="Helvetica Neue"/>
                <a:sym typeface="Helvetica Neue"/>
              </a:rPr>
              <a:t>why lie</a:t>
            </a:r>
            <a:r>
              <a:rPr lang="it" sz="2420" b="0">
                <a:solidFill>
                  <a:srgbClr val="FEFFFF"/>
                </a:solidFill>
                <a:latin typeface="Helvetica Neue"/>
                <a:ea typeface="Helvetica Neue"/>
                <a:cs typeface="Helvetica Neue"/>
                <a:sym typeface="Helvetica Neue"/>
              </a:rPr>
              <a:t>?”</a:t>
            </a:r>
            <a:endParaRPr sz="2420" b="0">
              <a:solidFill>
                <a:srgbClr val="FEFFFF"/>
              </a:solidFill>
              <a:latin typeface="Helvetica Neue"/>
              <a:ea typeface="Helvetica Neue"/>
              <a:cs typeface="Helvetica Neue"/>
              <a:sym typeface="Helvetica Neue"/>
            </a:endParaRPr>
          </a:p>
          <a:p>
            <a:pPr marL="457200" lvl="0" indent="0" algn="ctr" rtl="0">
              <a:lnSpc>
                <a:spcPct val="115000"/>
              </a:lnSpc>
              <a:spcBef>
                <a:spcPts val="0"/>
              </a:spcBef>
              <a:spcAft>
                <a:spcPts val="0"/>
              </a:spcAft>
              <a:buSzPts val="990"/>
              <a:buNone/>
            </a:pPr>
            <a:endParaRPr sz="2420" b="0">
              <a:solidFill>
                <a:srgbClr val="FEFFFF"/>
              </a:solidFill>
              <a:latin typeface="Helvetica Neue"/>
              <a:ea typeface="Helvetica Neue"/>
              <a:cs typeface="Helvetica Neue"/>
              <a:sym typeface="Helvetica Neue"/>
            </a:endParaRPr>
          </a:p>
          <a:p>
            <a:pPr marL="457200" lvl="0" indent="0" algn="ctr" rtl="0">
              <a:lnSpc>
                <a:spcPct val="115000"/>
              </a:lnSpc>
              <a:spcBef>
                <a:spcPts val="0"/>
              </a:spcBef>
              <a:spcAft>
                <a:spcPts val="0"/>
              </a:spcAft>
              <a:buNone/>
            </a:pPr>
            <a:r>
              <a:rPr lang="it" sz="1220" b="0">
                <a:solidFill>
                  <a:srgbClr val="FEFFFF"/>
                </a:solidFill>
                <a:latin typeface="Helvetica Neue"/>
                <a:ea typeface="Helvetica Neue"/>
                <a:cs typeface="Helvetica Neue"/>
                <a:sym typeface="Helvetica Neue"/>
              </a:rPr>
              <a:t>(2021). LIAM KOFI BRIGHT, Why Do Scientists Lie?. Royal Institute of Philosophy Supplement. 89. 117-129. 10.1017/S1358246121000102.</a:t>
            </a:r>
            <a:endParaRPr sz="1220" b="0">
              <a:solidFill>
                <a:srgbClr val="FEFFFF"/>
              </a:solidFill>
              <a:latin typeface="Helvetica Neue"/>
              <a:ea typeface="Helvetica Neue"/>
              <a:cs typeface="Helvetica Neue"/>
              <a:sym typeface="Helvetica Neue"/>
            </a:endParaRPr>
          </a:p>
          <a:p>
            <a:pPr marL="0" lvl="0" indent="0" algn="l" rtl="0">
              <a:spcBef>
                <a:spcPts val="0"/>
              </a:spcBef>
              <a:spcAft>
                <a:spcPts val="0"/>
              </a:spcAft>
              <a:buSzPts val="990"/>
              <a:buNone/>
            </a:pPr>
            <a:endParaRPr sz="74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59"/>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Alcuni casi famosi</a:t>
            </a:r>
            <a:endParaRPr/>
          </a:p>
        </p:txBody>
      </p:sp>
      <p:sp>
        <p:nvSpPr>
          <p:cNvPr id="445" name="Google Shape;445;p59"/>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it"/>
              <a:t>Yoshitaka Fujii - Anaesthesiologist at Toho University - fabricated data in 171 papers</a:t>
            </a:r>
            <a:endParaRPr/>
          </a:p>
        </p:txBody>
      </p:sp>
      <p:pic>
        <p:nvPicPr>
          <p:cNvPr id="446" name="Google Shape;446;p59"/>
          <p:cNvPicPr preferRelativeResize="0"/>
          <p:nvPr/>
        </p:nvPicPr>
        <p:blipFill rotWithShape="1">
          <a:blip r:embed="rId3">
            <a:alphaModFix/>
          </a:blip>
          <a:srcRect t="9123" r="17776" b="38288"/>
          <a:stretch/>
        </p:blipFill>
        <p:spPr>
          <a:xfrm>
            <a:off x="1288350" y="2914300"/>
            <a:ext cx="2656500" cy="2552700"/>
          </a:xfrm>
          <a:prstGeom prst="ellipse">
            <a:avLst/>
          </a:prstGeom>
          <a:noFill/>
          <a:ln>
            <a:noFill/>
          </a:ln>
        </p:spPr>
      </p:pic>
      <p:sp>
        <p:nvSpPr>
          <p:cNvPr id="447" name="Google Shape;447;p59"/>
          <p:cNvSpPr txBox="1">
            <a:spLocks noGrp="1"/>
          </p:cNvSpPr>
          <p:nvPr>
            <p:ph type="body" idx="1"/>
          </p:nvPr>
        </p:nvSpPr>
        <p:spPr>
          <a:xfrm>
            <a:off x="729450" y="2078875"/>
            <a:ext cx="3774300" cy="2261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Brian Wansink - Nutritional Scientist at Cornell University - 42 publications retracted in 25 journals</a:t>
            </a:r>
            <a:endParaRPr>
              <a:solidFill>
                <a:schemeClr val="dk2"/>
              </a:solidFill>
            </a:endParaRPr>
          </a:p>
          <a:p>
            <a:pPr marL="0" lvl="0" indent="0" algn="l" rtl="0">
              <a:spcBef>
                <a:spcPts val="1200"/>
              </a:spcBef>
              <a:spcAft>
                <a:spcPts val="1200"/>
              </a:spcAft>
              <a:buNone/>
            </a:pPr>
            <a:endParaRPr>
              <a:solidFill>
                <a:schemeClr val="lt1"/>
              </a:solidFill>
            </a:endParaRPr>
          </a:p>
        </p:txBody>
      </p:sp>
      <p:pic>
        <p:nvPicPr>
          <p:cNvPr id="448" name="Google Shape;448;p59"/>
          <p:cNvPicPr preferRelativeResize="0"/>
          <p:nvPr/>
        </p:nvPicPr>
        <p:blipFill>
          <a:blip r:embed="rId4">
            <a:alphaModFix/>
          </a:blip>
          <a:stretch>
            <a:fillRect/>
          </a:stretch>
        </p:blipFill>
        <p:spPr>
          <a:xfrm>
            <a:off x="5202500" y="2914300"/>
            <a:ext cx="2656500" cy="2732400"/>
          </a:xfrm>
          <a:prstGeom prst="flowChartConnector">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60"/>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Non sono i soli...</a:t>
            </a:r>
            <a:endParaRPr/>
          </a:p>
        </p:txBody>
      </p:sp>
      <p:sp>
        <p:nvSpPr>
          <p:cNvPr id="454" name="Google Shape;454;p60"/>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u="sng">
                <a:solidFill>
                  <a:schemeClr val="hlink"/>
                </a:solidFill>
                <a:hlinkClick r:id="rId3"/>
              </a:rPr>
              <a:t>www.retractionwatch.com</a:t>
            </a:r>
            <a:r>
              <a:rPr lang="it"/>
              <a:t> </a:t>
            </a:r>
            <a:endParaRPr/>
          </a:p>
        </p:txBody>
      </p:sp>
      <p:sp>
        <p:nvSpPr>
          <p:cNvPr id="455" name="Google Shape;455;p60"/>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456" name="Google Shape;456;p60"/>
          <p:cNvPicPr preferRelativeResize="0"/>
          <p:nvPr/>
        </p:nvPicPr>
        <p:blipFill>
          <a:blip r:embed="rId4">
            <a:alphaModFix/>
          </a:blip>
          <a:stretch>
            <a:fillRect/>
          </a:stretch>
        </p:blipFill>
        <p:spPr>
          <a:xfrm>
            <a:off x="4571996" y="0"/>
            <a:ext cx="4824358" cy="51435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61"/>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Non solo pubblicazioni e dati…</a:t>
            </a:r>
            <a:endParaRPr/>
          </a:p>
        </p:txBody>
      </p:sp>
      <p:pic>
        <p:nvPicPr>
          <p:cNvPr id="462" name="Google Shape;462;p61"/>
          <p:cNvPicPr preferRelativeResize="0"/>
          <p:nvPr/>
        </p:nvPicPr>
        <p:blipFill>
          <a:blip r:embed="rId3">
            <a:alphaModFix/>
          </a:blip>
          <a:stretch>
            <a:fillRect/>
          </a:stretch>
        </p:blipFill>
        <p:spPr>
          <a:xfrm>
            <a:off x="1491824" y="1992875"/>
            <a:ext cx="6163649" cy="2394250"/>
          </a:xfrm>
          <a:prstGeom prst="rect">
            <a:avLst/>
          </a:prstGeom>
          <a:noFill/>
          <a:ln>
            <a:noFill/>
          </a:ln>
        </p:spPr>
      </p:pic>
      <p:sp>
        <p:nvSpPr>
          <p:cNvPr id="463" name="Google Shape;463;p61"/>
          <p:cNvSpPr txBox="1"/>
          <p:nvPr/>
        </p:nvSpPr>
        <p:spPr>
          <a:xfrm>
            <a:off x="0" y="4835700"/>
            <a:ext cx="5922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u="sng">
                <a:solidFill>
                  <a:schemeClr val="hlink"/>
                </a:solidFill>
                <a:hlinkClick r:id="rId4"/>
              </a:rPr>
              <a:t>https://twitter.com/ianholmes/status/288689712636493824</a:t>
            </a:r>
            <a:r>
              <a:rPr lang="it" sz="800"/>
              <a:t> </a:t>
            </a:r>
            <a:endParaRPr sz="8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62"/>
          <p:cNvSpPr txBox="1">
            <a:spLocks noGrp="1"/>
          </p:cNvSpPr>
          <p:nvPr>
            <p:ph type="title"/>
          </p:nvPr>
        </p:nvSpPr>
        <p:spPr>
          <a:xfrm>
            <a:off x="337850" y="69150"/>
            <a:ext cx="5618700" cy="40908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it"/>
              <a:t>Che cos’è l’Open Science?</a:t>
            </a:r>
            <a:endParaRPr/>
          </a:p>
        </p:txBody>
      </p:sp>
      <p:sp>
        <p:nvSpPr>
          <p:cNvPr id="469" name="Google Shape;469;p62"/>
          <p:cNvSpPr txBox="1">
            <a:spLocks noGrp="1"/>
          </p:cNvSpPr>
          <p:nvPr>
            <p:ph type="subTitle" idx="4294967295"/>
          </p:nvPr>
        </p:nvSpPr>
        <p:spPr>
          <a:xfrm>
            <a:off x="494100" y="3302401"/>
            <a:ext cx="4045200" cy="13455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it" sz="2000">
                <a:solidFill>
                  <a:schemeClr val="lt1"/>
                </a:solidFill>
                <a:latin typeface="Raleway"/>
                <a:ea typeface="Raleway"/>
                <a:cs typeface="Raleway"/>
                <a:sym typeface="Raleway"/>
              </a:rPr>
              <a:t>molte cose diverse...</a:t>
            </a:r>
            <a:endParaRPr sz="2000">
              <a:solidFill>
                <a:schemeClr val="lt1"/>
              </a:solidFill>
              <a:latin typeface="Raleway"/>
              <a:ea typeface="Raleway"/>
              <a:cs typeface="Raleway"/>
              <a:sym typeface="Raleway"/>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63"/>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Open Science: una definizione</a:t>
            </a:r>
            <a:endParaRPr/>
          </a:p>
        </p:txBody>
      </p:sp>
      <p:sp>
        <p:nvSpPr>
          <p:cNvPr id="475" name="Google Shape;475;p63"/>
          <p:cNvSpPr txBox="1">
            <a:spLocks noGrp="1"/>
          </p:cNvSpPr>
          <p:nvPr>
            <p:ph type="body" idx="1"/>
          </p:nvPr>
        </p:nvSpPr>
        <p:spPr>
          <a:xfrm>
            <a:off x="729450" y="2397500"/>
            <a:ext cx="7688700" cy="1942500"/>
          </a:xfrm>
          <a:prstGeom prst="rect">
            <a:avLst/>
          </a:prstGeom>
        </p:spPr>
        <p:txBody>
          <a:bodyPr spcFirstLastPara="1" wrap="square" lIns="91425" tIns="91425" rIns="91425" bIns="91425" anchor="t" anchorCtr="0">
            <a:normAutofit/>
          </a:bodyPr>
          <a:lstStyle/>
          <a:p>
            <a:pPr marL="0" lvl="0" indent="0" algn="ctr" rtl="0">
              <a:lnSpc>
                <a:spcPct val="100000"/>
              </a:lnSpc>
              <a:spcBef>
                <a:spcPts val="0"/>
              </a:spcBef>
              <a:spcAft>
                <a:spcPts val="0"/>
              </a:spcAft>
              <a:buClr>
                <a:srgbClr val="2D3293"/>
              </a:buClr>
              <a:buSzPts val="3700"/>
              <a:buFont typeface="Open Sans"/>
              <a:buNone/>
            </a:pPr>
            <a:r>
              <a:rPr lang="it" sz="1700">
                <a:solidFill>
                  <a:schemeClr val="dk2"/>
                </a:solidFill>
                <a:latin typeface="Raleway"/>
                <a:ea typeface="Raleway"/>
                <a:cs typeface="Raleway"/>
                <a:sym typeface="Raleway"/>
              </a:rPr>
              <a:t>“La scienza aperta si riferisce a un nuovo </a:t>
            </a:r>
            <a:r>
              <a:rPr lang="it" sz="1700" b="1">
                <a:solidFill>
                  <a:schemeClr val="dk2"/>
                </a:solidFill>
                <a:latin typeface="Raleway"/>
                <a:ea typeface="Raleway"/>
                <a:cs typeface="Raleway"/>
                <a:sym typeface="Raleway"/>
              </a:rPr>
              <a:t>approccio al processo scientifico</a:t>
            </a:r>
            <a:r>
              <a:rPr lang="it" sz="1700">
                <a:solidFill>
                  <a:schemeClr val="dk2"/>
                </a:solidFill>
                <a:latin typeface="Raleway"/>
                <a:ea typeface="Raleway"/>
                <a:cs typeface="Raleway"/>
                <a:sym typeface="Raleway"/>
              </a:rPr>
              <a:t> basato sulla </a:t>
            </a:r>
            <a:r>
              <a:rPr lang="it" sz="1700" b="1">
                <a:solidFill>
                  <a:schemeClr val="dk2"/>
                </a:solidFill>
                <a:latin typeface="Raleway"/>
                <a:ea typeface="Raleway"/>
                <a:cs typeface="Raleway"/>
                <a:sym typeface="Raleway"/>
              </a:rPr>
              <a:t>cooperazione </a:t>
            </a:r>
            <a:r>
              <a:rPr lang="it" sz="1700">
                <a:solidFill>
                  <a:schemeClr val="dk2"/>
                </a:solidFill>
                <a:latin typeface="Raleway"/>
                <a:ea typeface="Raleway"/>
                <a:cs typeface="Raleway"/>
                <a:sym typeface="Raleway"/>
              </a:rPr>
              <a:t>e sulle </a:t>
            </a:r>
            <a:r>
              <a:rPr lang="it" sz="1700" b="1">
                <a:solidFill>
                  <a:schemeClr val="dk2"/>
                </a:solidFill>
                <a:latin typeface="Raleway"/>
                <a:ea typeface="Raleway"/>
                <a:cs typeface="Raleway"/>
                <a:sym typeface="Raleway"/>
              </a:rPr>
              <a:t>nuove modalità</a:t>
            </a:r>
            <a:r>
              <a:rPr lang="it" sz="1700">
                <a:solidFill>
                  <a:schemeClr val="dk2"/>
                </a:solidFill>
                <a:latin typeface="Raleway"/>
                <a:ea typeface="Raleway"/>
                <a:cs typeface="Raleway"/>
                <a:sym typeface="Raleway"/>
              </a:rPr>
              <a:t> per diffondere la conoscenza, migliorare </a:t>
            </a:r>
            <a:r>
              <a:rPr lang="it" sz="1700" b="1">
                <a:solidFill>
                  <a:schemeClr val="dk2"/>
                </a:solidFill>
                <a:latin typeface="Raleway"/>
                <a:ea typeface="Raleway"/>
                <a:cs typeface="Raleway"/>
                <a:sym typeface="Raleway"/>
              </a:rPr>
              <a:t>l'accessibilità </a:t>
            </a:r>
            <a:r>
              <a:rPr lang="it" sz="1700">
                <a:solidFill>
                  <a:schemeClr val="dk2"/>
                </a:solidFill>
                <a:latin typeface="Raleway"/>
                <a:ea typeface="Raleway"/>
                <a:cs typeface="Raleway"/>
                <a:sym typeface="Raleway"/>
              </a:rPr>
              <a:t>e la </a:t>
            </a:r>
            <a:r>
              <a:rPr lang="it" sz="1700" b="1">
                <a:solidFill>
                  <a:schemeClr val="dk2"/>
                </a:solidFill>
                <a:latin typeface="Raleway"/>
                <a:ea typeface="Raleway"/>
                <a:cs typeface="Raleway"/>
                <a:sym typeface="Raleway"/>
              </a:rPr>
              <a:t>riusabilità </a:t>
            </a:r>
            <a:r>
              <a:rPr lang="it" sz="1700">
                <a:solidFill>
                  <a:schemeClr val="dk2"/>
                </a:solidFill>
                <a:latin typeface="Raleway"/>
                <a:ea typeface="Raleway"/>
                <a:cs typeface="Raleway"/>
                <a:sym typeface="Raleway"/>
              </a:rPr>
              <a:t>dei risultati della ricerca mediante l'utilizzo di </a:t>
            </a:r>
            <a:r>
              <a:rPr lang="it" sz="1700" b="1">
                <a:solidFill>
                  <a:schemeClr val="dk2"/>
                </a:solidFill>
                <a:latin typeface="Raleway"/>
                <a:ea typeface="Raleway"/>
                <a:cs typeface="Raleway"/>
                <a:sym typeface="Raleway"/>
              </a:rPr>
              <a:t>tecnologie digitali</a:t>
            </a:r>
            <a:r>
              <a:rPr lang="it" sz="1700">
                <a:solidFill>
                  <a:schemeClr val="dk2"/>
                </a:solidFill>
                <a:latin typeface="Raleway"/>
                <a:ea typeface="Raleway"/>
                <a:cs typeface="Raleway"/>
                <a:sym typeface="Raleway"/>
              </a:rPr>
              <a:t> e nuovi </a:t>
            </a:r>
            <a:r>
              <a:rPr lang="it" sz="1700" b="1">
                <a:solidFill>
                  <a:schemeClr val="dk2"/>
                </a:solidFill>
                <a:latin typeface="Raleway"/>
                <a:ea typeface="Raleway"/>
                <a:cs typeface="Raleway"/>
                <a:sym typeface="Raleway"/>
              </a:rPr>
              <a:t>strumenti di collaborazione</a:t>
            </a:r>
            <a:r>
              <a:rPr lang="it" sz="1700">
                <a:solidFill>
                  <a:schemeClr val="dk2"/>
                </a:solidFill>
                <a:latin typeface="Raleway"/>
                <a:ea typeface="Raleway"/>
                <a:cs typeface="Raleway"/>
                <a:sym typeface="Raleway"/>
              </a:rPr>
              <a:t>.”</a:t>
            </a:r>
            <a:endParaRPr>
              <a:solidFill>
                <a:schemeClr val="dk2"/>
              </a:solidFill>
              <a:latin typeface="Raleway"/>
              <a:ea typeface="Raleway"/>
              <a:cs typeface="Raleway"/>
              <a:sym typeface="Raleway"/>
            </a:endParaRPr>
          </a:p>
        </p:txBody>
      </p:sp>
      <p:sp>
        <p:nvSpPr>
          <p:cNvPr id="476" name="Google Shape;476;p63"/>
          <p:cNvSpPr txBox="1"/>
          <p:nvPr/>
        </p:nvSpPr>
        <p:spPr>
          <a:xfrm>
            <a:off x="698700" y="4644800"/>
            <a:ext cx="7750200" cy="307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t" sz="800" u="sng">
                <a:solidFill>
                  <a:schemeClr val="hlink"/>
                </a:solidFill>
                <a:latin typeface="Raleway"/>
                <a:ea typeface="Raleway"/>
                <a:cs typeface="Raleway"/>
                <a:sym typeface="Raleway"/>
                <a:hlinkClick r:id="rId3"/>
              </a:rPr>
              <a:t>RACCOMANDAZIONE (UE) 2018/790 DELLA COMMISSIONE del 25 aprile 2018 sull'accesso all'informazione scientifica e sulla sua conservazione</a:t>
            </a:r>
            <a:endParaRPr sz="800">
              <a:latin typeface="Raleway"/>
              <a:ea typeface="Raleway"/>
              <a:cs typeface="Raleway"/>
              <a:sym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7"/>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La conoscenza, </a:t>
            </a:r>
            <a:endParaRPr/>
          </a:p>
          <a:p>
            <a:pPr marL="0" lvl="0" indent="0" algn="l" rtl="0">
              <a:spcBef>
                <a:spcPts val="0"/>
              </a:spcBef>
              <a:spcAft>
                <a:spcPts val="0"/>
              </a:spcAft>
              <a:buNone/>
            </a:pPr>
            <a:r>
              <a:rPr lang="it"/>
              <a:t>dietro ad un paywall</a:t>
            </a:r>
            <a:endParaRPr/>
          </a:p>
        </p:txBody>
      </p:sp>
      <p:pic>
        <p:nvPicPr>
          <p:cNvPr id="239" name="Google Shape;239;p37"/>
          <p:cNvPicPr preferRelativeResize="0"/>
          <p:nvPr/>
        </p:nvPicPr>
        <p:blipFill>
          <a:blip r:embed="rId3">
            <a:alphaModFix/>
          </a:blip>
          <a:stretch>
            <a:fillRect/>
          </a:stretch>
        </p:blipFill>
        <p:spPr>
          <a:xfrm>
            <a:off x="4572006" y="0"/>
            <a:ext cx="3703588" cy="5143500"/>
          </a:xfrm>
          <a:prstGeom prst="rect">
            <a:avLst/>
          </a:prstGeom>
          <a:noFill/>
          <a:ln>
            <a:noFill/>
          </a:ln>
        </p:spPr>
      </p:pic>
      <p:sp>
        <p:nvSpPr>
          <p:cNvPr id="240" name="Google Shape;240;p37"/>
          <p:cNvSpPr txBox="1"/>
          <p:nvPr/>
        </p:nvSpPr>
        <p:spPr>
          <a:xfrm>
            <a:off x="0" y="4787975"/>
            <a:ext cx="80343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100">
                <a:latin typeface="Playfair Display"/>
                <a:ea typeface="Playfair Display"/>
                <a:cs typeface="Playfair Display"/>
                <a:sym typeface="Playfair Display"/>
              </a:rPr>
              <a:t>cartoon credit: </a:t>
            </a:r>
            <a:r>
              <a:rPr lang="it" sz="1100" u="sng">
                <a:solidFill>
                  <a:schemeClr val="hlink"/>
                </a:solidFill>
                <a:latin typeface="Playfair Display"/>
                <a:ea typeface="Playfair Display"/>
                <a:cs typeface="Playfair Display"/>
                <a:sym typeface="Playfair Display"/>
                <a:hlinkClick r:id="rId4"/>
              </a:rPr>
              <a:t>https://nieuws.kuleuven.be/en/content/2018/open-access-tearing-down-the-paywall-is-hard-work</a:t>
            </a:r>
            <a:r>
              <a:rPr lang="it" sz="1100">
                <a:latin typeface="Playfair Display"/>
                <a:ea typeface="Playfair Display"/>
                <a:cs typeface="Playfair Display"/>
                <a:sym typeface="Playfair Display"/>
              </a:rPr>
              <a:t> </a:t>
            </a:r>
            <a:endParaRPr sz="1100">
              <a:latin typeface="Playfair Display"/>
              <a:ea typeface="Playfair Display"/>
              <a:cs typeface="Playfair Display"/>
              <a:sym typeface="Playfair Display"/>
            </a:endParaRPr>
          </a:p>
        </p:txBody>
      </p:sp>
      <p:sp>
        <p:nvSpPr>
          <p:cNvPr id="241" name="Google Shape;241;p37"/>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it"/>
              <a:t>Uno dei problemi del sistema di comunicazione scientifica tradizionale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pic>
        <p:nvPicPr>
          <p:cNvPr id="481" name="Google Shape;481;p64"/>
          <p:cNvPicPr preferRelativeResize="0"/>
          <p:nvPr/>
        </p:nvPicPr>
        <p:blipFill rotWithShape="1">
          <a:blip r:embed="rId3">
            <a:alphaModFix/>
          </a:blip>
          <a:srcRect t="5598"/>
          <a:stretch/>
        </p:blipFill>
        <p:spPr>
          <a:xfrm>
            <a:off x="4853700" y="1268450"/>
            <a:ext cx="4028075" cy="3706101"/>
          </a:xfrm>
          <a:prstGeom prst="rect">
            <a:avLst/>
          </a:prstGeom>
          <a:noFill/>
          <a:ln>
            <a:noFill/>
          </a:ln>
        </p:spPr>
      </p:pic>
      <p:sp>
        <p:nvSpPr>
          <p:cNvPr id="482" name="Google Shape;482;p64"/>
          <p:cNvSpPr txBox="1"/>
          <p:nvPr/>
        </p:nvSpPr>
        <p:spPr>
          <a:xfrm>
            <a:off x="803675" y="2169925"/>
            <a:ext cx="3145800" cy="1569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800" b="1">
                <a:latin typeface="Raleway"/>
                <a:ea typeface="Raleway"/>
                <a:cs typeface="Raleway"/>
                <a:sym typeface="Raleway"/>
              </a:rPr>
              <a:t>Aprire </a:t>
            </a:r>
            <a:r>
              <a:rPr lang="it" sz="1800">
                <a:solidFill>
                  <a:schemeClr val="dk2"/>
                </a:solidFill>
                <a:latin typeface="Raleway"/>
                <a:ea typeface="Raleway"/>
                <a:cs typeface="Raleway"/>
                <a:sym typeface="Raleway"/>
              </a:rPr>
              <a:t>il più possibile </a:t>
            </a:r>
            <a:r>
              <a:rPr lang="it" sz="1800" b="1">
                <a:solidFill>
                  <a:schemeClr val="dk2"/>
                </a:solidFill>
                <a:latin typeface="Raleway"/>
                <a:ea typeface="Raleway"/>
                <a:cs typeface="Raleway"/>
                <a:sym typeface="Raleway"/>
              </a:rPr>
              <a:t>ogni passo</a:t>
            </a:r>
            <a:r>
              <a:rPr lang="it" sz="1800">
                <a:solidFill>
                  <a:schemeClr val="dk2"/>
                </a:solidFill>
                <a:latin typeface="Raleway"/>
                <a:ea typeface="Raleway"/>
                <a:cs typeface="Raleway"/>
                <a:sym typeface="Raleway"/>
              </a:rPr>
              <a:t> dell’attività della ricerca, rivolgendosi ad attori diversi e con mezzi specifici.</a:t>
            </a:r>
            <a:endParaRPr sz="1800">
              <a:solidFill>
                <a:schemeClr val="dk2"/>
              </a:solidFill>
              <a:latin typeface="Raleway"/>
              <a:ea typeface="Raleway"/>
              <a:cs typeface="Raleway"/>
              <a:sym typeface="Raleway"/>
            </a:endParaRPr>
          </a:p>
        </p:txBody>
      </p:sp>
      <p:sp>
        <p:nvSpPr>
          <p:cNvPr id="483" name="Google Shape;483;p64"/>
          <p:cNvSpPr txBox="1"/>
          <p:nvPr/>
        </p:nvSpPr>
        <p:spPr>
          <a:xfrm>
            <a:off x="414350" y="4388050"/>
            <a:ext cx="7342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latin typeface="Playfair Display"/>
                <a:ea typeface="Playfair Display"/>
                <a:cs typeface="Playfair Display"/>
                <a:sym typeface="Playfair Display"/>
                <a:hlinkClick r:id="rId4"/>
              </a:rPr>
              <a:t>Unesco Open Science brochure</a:t>
            </a:r>
            <a:endParaRPr>
              <a:latin typeface="Playfair Display"/>
              <a:ea typeface="Playfair Display"/>
              <a:cs typeface="Playfair Display"/>
              <a:sym typeface="Playfair Display"/>
            </a:endParaRPr>
          </a:p>
        </p:txBody>
      </p:sp>
      <p:sp>
        <p:nvSpPr>
          <p:cNvPr id="484" name="Google Shape;484;p64"/>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Open Science: i componenti</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89" name="Google Shape;489;p65"/>
          <p:cNvSpPr txBox="1">
            <a:spLocks noGrp="1"/>
          </p:cNvSpPr>
          <p:nvPr>
            <p:ph type="title"/>
          </p:nvPr>
        </p:nvSpPr>
        <p:spPr>
          <a:xfrm>
            <a:off x="605900" y="1854400"/>
            <a:ext cx="5618700" cy="1782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sz="4800"/>
              <a:t>Un cambio di prospettiva</a:t>
            </a:r>
            <a:endParaRPr sz="48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66"/>
          <p:cNvSpPr txBox="1">
            <a:spLocks noGrp="1"/>
          </p:cNvSpPr>
          <p:nvPr>
            <p:ph type="title"/>
          </p:nvPr>
        </p:nvSpPr>
        <p:spPr>
          <a:xfrm>
            <a:off x="311700" y="13594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it" sz="4000"/>
              <a:t>Competizione</a:t>
            </a:r>
            <a:endParaRPr sz="4000"/>
          </a:p>
        </p:txBody>
      </p:sp>
      <p:sp>
        <p:nvSpPr>
          <p:cNvPr id="495" name="Google Shape;495;p66"/>
          <p:cNvSpPr txBox="1">
            <a:spLocks noGrp="1"/>
          </p:cNvSpPr>
          <p:nvPr>
            <p:ph type="title"/>
          </p:nvPr>
        </p:nvSpPr>
        <p:spPr>
          <a:xfrm>
            <a:off x="311700" y="3646625"/>
            <a:ext cx="7894200" cy="17862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it" sz="4000">
                <a:solidFill>
                  <a:schemeClr val="lt1"/>
                </a:solidFill>
                <a:highlight>
                  <a:schemeClr val="dk1"/>
                </a:highlight>
              </a:rPr>
              <a:t>Collaborazione</a:t>
            </a:r>
            <a:r>
              <a:rPr lang="it" sz="4000">
                <a:solidFill>
                  <a:schemeClr val="dk2"/>
                </a:solidFill>
                <a:highlight>
                  <a:schemeClr val="lt1"/>
                </a:highlight>
                <a:latin typeface="Oswald"/>
                <a:ea typeface="Oswald"/>
                <a:cs typeface="Oswald"/>
                <a:sym typeface="Oswald"/>
              </a:rPr>
              <a:t> </a:t>
            </a:r>
            <a:r>
              <a:rPr lang="it" sz="4000"/>
              <a:t>e </a:t>
            </a:r>
            <a:r>
              <a:rPr lang="it" sz="4000">
                <a:solidFill>
                  <a:schemeClr val="lt1"/>
                </a:solidFill>
                <a:highlight>
                  <a:schemeClr val="dk1"/>
                </a:highlight>
              </a:rPr>
              <a:t>condivisione</a:t>
            </a:r>
            <a:endParaRPr sz="4000">
              <a:solidFill>
                <a:schemeClr val="lt1"/>
              </a:solidFill>
              <a:highlight>
                <a:schemeClr val="dk1"/>
              </a:highlight>
            </a:endParaRPr>
          </a:p>
        </p:txBody>
      </p:sp>
      <p:sp>
        <p:nvSpPr>
          <p:cNvPr id="496" name="Google Shape;496;p66"/>
          <p:cNvSpPr/>
          <p:nvPr/>
        </p:nvSpPr>
        <p:spPr>
          <a:xfrm>
            <a:off x="4193400" y="2437475"/>
            <a:ext cx="757200" cy="993900"/>
          </a:xfrm>
          <a:prstGeom prst="downArrow">
            <a:avLst>
              <a:gd name="adj1" fmla="val 50000"/>
              <a:gd name="adj2" fmla="val 50000"/>
            </a:avLst>
          </a:prstGeom>
          <a:noFill/>
          <a:ln w="762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1" name="Google Shape;501;p67"/>
          <p:cNvSpPr txBox="1">
            <a:spLocks noGrp="1"/>
          </p:cNvSpPr>
          <p:nvPr>
            <p:ph type="title"/>
          </p:nvPr>
        </p:nvSpPr>
        <p:spPr>
          <a:xfrm>
            <a:off x="730000" y="1471050"/>
            <a:ext cx="3300900" cy="1687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Molti enti finanziatori stanno spingendo per l’Open Science</a:t>
            </a:r>
            <a:endParaRPr/>
          </a:p>
        </p:txBody>
      </p:sp>
      <p:sp>
        <p:nvSpPr>
          <p:cNvPr id="502" name="Google Shape;502;p67"/>
          <p:cNvSpPr txBox="1">
            <a:spLocks noGrp="1"/>
          </p:cNvSpPr>
          <p:nvPr>
            <p:ph type="subTitle" idx="1"/>
          </p:nvPr>
        </p:nvSpPr>
        <p:spPr>
          <a:xfrm>
            <a:off x="724950" y="2856725"/>
            <a:ext cx="3300900" cy="16872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it" sz="1400"/>
              <a:t>European Commission</a:t>
            </a:r>
            <a:endParaRPr sz="1400"/>
          </a:p>
          <a:p>
            <a:pPr marL="457200" lvl="0" indent="-317500" algn="l" rtl="0">
              <a:spcBef>
                <a:spcPts val="0"/>
              </a:spcBef>
              <a:spcAft>
                <a:spcPts val="0"/>
              </a:spcAft>
              <a:buSzPts val="1400"/>
              <a:buChar char="-"/>
            </a:pPr>
            <a:r>
              <a:rPr lang="it" sz="1400"/>
              <a:t>European Research Council</a:t>
            </a:r>
            <a:endParaRPr sz="1400"/>
          </a:p>
          <a:p>
            <a:pPr marL="457200" lvl="0" indent="-317500" algn="l" rtl="0">
              <a:spcBef>
                <a:spcPts val="0"/>
              </a:spcBef>
              <a:spcAft>
                <a:spcPts val="0"/>
              </a:spcAft>
              <a:buSzPts val="1400"/>
              <a:buChar char="-"/>
            </a:pPr>
            <a:r>
              <a:rPr lang="it" sz="1400"/>
              <a:t>In Italia il Mur con il Piano Nazionale per la Scienza Aperta (di prossima pubblicazione)</a:t>
            </a:r>
            <a:endParaRPr sz="1400"/>
          </a:p>
          <a:p>
            <a:pPr marL="457200" lvl="0" indent="-317500" algn="l" rtl="0">
              <a:spcBef>
                <a:spcPts val="0"/>
              </a:spcBef>
              <a:spcAft>
                <a:spcPts val="0"/>
              </a:spcAft>
              <a:buSzPts val="1400"/>
              <a:buChar char="-"/>
            </a:pPr>
            <a:r>
              <a:rPr lang="it" sz="1400"/>
              <a:t>Moltissimi in Europa e nel mondo </a:t>
            </a:r>
            <a:endParaRPr sz="1400"/>
          </a:p>
        </p:txBody>
      </p:sp>
      <p:pic>
        <p:nvPicPr>
          <p:cNvPr id="503" name="Google Shape;503;p67"/>
          <p:cNvPicPr preferRelativeResize="0"/>
          <p:nvPr/>
        </p:nvPicPr>
        <p:blipFill>
          <a:blip r:embed="rId3">
            <a:alphaModFix/>
          </a:blip>
          <a:stretch>
            <a:fillRect/>
          </a:stretch>
        </p:blipFill>
        <p:spPr>
          <a:xfrm>
            <a:off x="4532506" y="0"/>
            <a:ext cx="3888988" cy="5143500"/>
          </a:xfrm>
          <a:prstGeom prst="rect">
            <a:avLst/>
          </a:prstGeom>
          <a:noFill/>
          <a:ln>
            <a:noFill/>
          </a:ln>
        </p:spPr>
      </p:pic>
      <p:sp>
        <p:nvSpPr>
          <p:cNvPr id="504" name="Google Shape;504;p67"/>
          <p:cNvSpPr txBox="1"/>
          <p:nvPr/>
        </p:nvSpPr>
        <p:spPr>
          <a:xfrm rot="-5400000">
            <a:off x="6792425" y="3077650"/>
            <a:ext cx="35751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100">
                <a:solidFill>
                  <a:schemeClr val="accent1"/>
                </a:solidFill>
                <a:latin typeface="Open Sans"/>
                <a:ea typeface="Open Sans"/>
                <a:cs typeface="Open Sans"/>
                <a:sym typeface="Open Sans"/>
              </a:rPr>
              <a:t>Image by </a:t>
            </a:r>
            <a:r>
              <a:rPr lang="it" sz="1100" u="sng">
                <a:solidFill>
                  <a:schemeClr val="accent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Nattanan Kanchanaprat</a:t>
            </a:r>
            <a:r>
              <a:rPr lang="it" sz="1100">
                <a:solidFill>
                  <a:schemeClr val="accent1"/>
                </a:solidFill>
                <a:latin typeface="Open Sans"/>
                <a:ea typeface="Open Sans"/>
                <a:cs typeface="Open Sans"/>
                <a:sym typeface="Open Sans"/>
              </a:rPr>
              <a:t> from </a:t>
            </a:r>
            <a:r>
              <a:rPr lang="it" sz="1100" u="sng">
                <a:solidFill>
                  <a:schemeClr val="accent1"/>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Pixabay</a:t>
            </a:r>
            <a:r>
              <a:rPr lang="it" sz="1100">
                <a:solidFill>
                  <a:schemeClr val="accent1"/>
                </a:solidFill>
                <a:highlight>
                  <a:srgbClr val="FFFFFF"/>
                </a:highlight>
                <a:latin typeface="Open Sans"/>
                <a:ea typeface="Open Sans"/>
                <a:cs typeface="Open Sans"/>
                <a:sym typeface="Open Sans"/>
              </a:rPr>
              <a:t> </a:t>
            </a:r>
            <a:endParaRPr sz="700">
              <a:solidFill>
                <a:schemeClr val="accent1"/>
              </a:solidFill>
              <a:latin typeface="Playfair Display"/>
              <a:ea typeface="Playfair Display"/>
              <a:cs typeface="Playfair Display"/>
              <a:sym typeface="Playfair Display"/>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68"/>
          <p:cNvSpPr txBox="1">
            <a:spLocks noGrp="1"/>
          </p:cNvSpPr>
          <p:nvPr>
            <p:ph type="title"/>
          </p:nvPr>
        </p:nvSpPr>
        <p:spPr>
          <a:xfrm>
            <a:off x="600075" y="1474850"/>
            <a:ext cx="7955100" cy="1518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La Commissione europea e l’Open Science</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pic>
        <p:nvPicPr>
          <p:cNvPr id="515" name="Google Shape;515;p69"/>
          <p:cNvPicPr preferRelativeResize="0"/>
          <p:nvPr/>
        </p:nvPicPr>
        <p:blipFill rotWithShape="1">
          <a:blip r:embed="rId3">
            <a:alphaModFix/>
          </a:blip>
          <a:srcRect/>
          <a:stretch/>
        </p:blipFill>
        <p:spPr>
          <a:xfrm>
            <a:off x="1741905" y="743248"/>
            <a:ext cx="5660192" cy="3775582"/>
          </a:xfrm>
          <a:prstGeom prst="rect">
            <a:avLst/>
          </a:prstGeom>
          <a:noFill/>
          <a:ln>
            <a:noFill/>
          </a:ln>
        </p:spPr>
      </p:pic>
      <p:sp>
        <p:nvSpPr>
          <p:cNvPr id="516" name="Google Shape;516;p69"/>
          <p:cNvSpPr txBox="1"/>
          <p:nvPr/>
        </p:nvSpPr>
        <p:spPr>
          <a:xfrm>
            <a:off x="2476750" y="4835701"/>
            <a:ext cx="5971500" cy="3078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None/>
            </a:pPr>
            <a:r>
              <a:rPr lang="it" sz="800" b="0" i="0" u="none" strike="noStrike" cap="none">
                <a:solidFill>
                  <a:schemeClr val="dk1"/>
                </a:solidFill>
                <a:latin typeface="Calibri"/>
                <a:ea typeface="Calibri"/>
                <a:cs typeface="Calibri"/>
                <a:sym typeface="Calibri"/>
              </a:rPr>
              <a:t>Courtesy of  Victoria Tsoukala, PhD - DG RTD Open Science (Unit G4) - PUBMET 2019, Zadar, September 19th, 2019</a:t>
            </a:r>
            <a:endParaRPr sz="800" b="0" i="0" u="none" strike="noStrike" cap="none">
              <a:solidFill>
                <a:schemeClr val="dk1"/>
              </a:solidFill>
              <a:latin typeface="Calibri"/>
              <a:ea typeface="Calibri"/>
              <a:cs typeface="Calibri"/>
              <a:sym typeface="Calibri"/>
            </a:endParaRPr>
          </a:p>
        </p:txBody>
      </p:sp>
      <p:sp>
        <p:nvSpPr>
          <p:cNvPr id="517" name="Google Shape;517;p69"/>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Un lungo percorso</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70"/>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it" b="0"/>
              <a:t>Non stiamo più discutendo dell’opportunità: </a:t>
            </a:r>
            <a:br>
              <a:rPr lang="it" b="0"/>
            </a:br>
            <a:r>
              <a:rPr lang="it"/>
              <a:t>l’Open Science è la nuova normalità</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grpSp>
        <p:nvGrpSpPr>
          <p:cNvPr id="528" name="Google Shape;528;p71"/>
          <p:cNvGrpSpPr/>
          <p:nvPr/>
        </p:nvGrpSpPr>
        <p:grpSpPr>
          <a:xfrm>
            <a:off x="2504076" y="618071"/>
            <a:ext cx="4071881" cy="1357256"/>
            <a:chOff x="3261783" y="0"/>
            <a:chExt cx="7238900" cy="2412900"/>
          </a:xfrm>
        </p:grpSpPr>
        <p:sp>
          <p:nvSpPr>
            <p:cNvPr id="529" name="Google Shape;529;p71"/>
            <p:cNvSpPr/>
            <p:nvPr/>
          </p:nvSpPr>
          <p:spPr>
            <a:xfrm>
              <a:off x="3261783" y="0"/>
              <a:ext cx="2412900" cy="2412900"/>
            </a:xfrm>
            <a:prstGeom prst="ellipse">
              <a:avLst/>
            </a:prstGeom>
            <a:solidFill>
              <a:schemeClr val="dk1"/>
            </a:solidFill>
            <a:ln w="25400" cap="flat" cmpd="sng">
              <a:solidFill>
                <a:schemeClr val="lt1"/>
              </a:solidFill>
              <a:prstDash val="solid"/>
              <a:round/>
              <a:headEnd type="none" w="sm" len="sm"/>
              <a:tailEnd type="none" w="sm" len="sm"/>
            </a:ln>
          </p:spPr>
          <p:txBody>
            <a:bodyPr spcFirstLastPara="1" wrap="square" lIns="51425" tIns="51425" rIns="51425" bIns="51425"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700" b="0" i="0" u="none" strike="noStrike" cap="none">
                <a:solidFill>
                  <a:srgbClr val="000000"/>
                </a:solidFill>
                <a:latin typeface="Arial"/>
                <a:ea typeface="Arial"/>
                <a:cs typeface="Arial"/>
                <a:sym typeface="Arial"/>
              </a:endParaRPr>
            </a:p>
          </p:txBody>
        </p:sp>
        <p:sp>
          <p:nvSpPr>
            <p:cNvPr id="530" name="Google Shape;530;p71"/>
            <p:cNvSpPr txBox="1"/>
            <p:nvPr/>
          </p:nvSpPr>
          <p:spPr>
            <a:xfrm>
              <a:off x="3615159" y="353376"/>
              <a:ext cx="1706100" cy="17061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1400"/>
                <a:buFont typeface="Helvetica Neue Light"/>
                <a:buNone/>
              </a:pPr>
              <a:r>
                <a:rPr lang="it" sz="1300" i="0" u="none" strike="noStrike" cap="none">
                  <a:solidFill>
                    <a:schemeClr val="lt1"/>
                  </a:solidFill>
                  <a:latin typeface="Lato"/>
                  <a:ea typeface="Lato"/>
                  <a:cs typeface="Lato"/>
                  <a:sym typeface="Lato"/>
                </a:rPr>
                <a:t>Risultati</a:t>
              </a:r>
              <a:endParaRPr sz="700" i="0" u="none" strike="noStrike" cap="none">
                <a:solidFill>
                  <a:srgbClr val="000000"/>
                </a:solidFill>
                <a:latin typeface="Lato"/>
                <a:ea typeface="Lato"/>
                <a:cs typeface="Lato"/>
                <a:sym typeface="Lato"/>
              </a:endParaRPr>
            </a:p>
          </p:txBody>
        </p:sp>
        <p:sp>
          <p:nvSpPr>
            <p:cNvPr id="531" name="Google Shape;531;p71"/>
            <p:cNvSpPr/>
            <p:nvPr/>
          </p:nvSpPr>
          <p:spPr>
            <a:xfrm>
              <a:off x="5674783" y="0"/>
              <a:ext cx="2412900" cy="2412900"/>
            </a:xfrm>
            <a:prstGeom prst="ellipse">
              <a:avLst/>
            </a:prstGeom>
            <a:solidFill>
              <a:schemeClr val="accent3"/>
            </a:solidFill>
            <a:ln w="25400" cap="flat" cmpd="sng">
              <a:solidFill>
                <a:schemeClr val="lt1"/>
              </a:solidFill>
              <a:prstDash val="solid"/>
              <a:round/>
              <a:headEnd type="none" w="sm" len="sm"/>
              <a:tailEnd type="none" w="sm" len="sm"/>
            </a:ln>
          </p:spPr>
          <p:txBody>
            <a:bodyPr spcFirstLastPara="1" wrap="square" lIns="51425" tIns="51425" rIns="51425" bIns="51425"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700" b="0" i="0" u="none" strike="noStrike" cap="none">
                <a:solidFill>
                  <a:srgbClr val="000000"/>
                </a:solidFill>
                <a:latin typeface="Arial"/>
                <a:ea typeface="Arial"/>
                <a:cs typeface="Arial"/>
                <a:sym typeface="Arial"/>
              </a:endParaRPr>
            </a:p>
          </p:txBody>
        </p:sp>
        <p:sp>
          <p:nvSpPr>
            <p:cNvPr id="532" name="Google Shape;532;p71"/>
            <p:cNvSpPr txBox="1"/>
            <p:nvPr/>
          </p:nvSpPr>
          <p:spPr>
            <a:xfrm>
              <a:off x="6028159" y="353376"/>
              <a:ext cx="1706100" cy="17061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1400"/>
                <a:buFont typeface="Helvetica Neue Light"/>
                <a:buNone/>
              </a:pPr>
              <a:r>
                <a:rPr lang="it" sz="1300" i="0" u="none" strike="noStrike" cap="none">
                  <a:solidFill>
                    <a:schemeClr val="lt1"/>
                  </a:solidFill>
                  <a:latin typeface="Lato"/>
                  <a:ea typeface="Lato"/>
                  <a:cs typeface="Lato"/>
                  <a:sym typeface="Lato"/>
                </a:rPr>
                <a:t>Metodologia</a:t>
              </a:r>
              <a:endParaRPr sz="600" i="0" u="none" strike="noStrike" cap="none">
                <a:solidFill>
                  <a:srgbClr val="000000"/>
                </a:solidFill>
                <a:latin typeface="Lato"/>
                <a:ea typeface="Lato"/>
                <a:cs typeface="Lato"/>
                <a:sym typeface="Lato"/>
              </a:endParaRPr>
            </a:p>
          </p:txBody>
        </p:sp>
        <p:sp>
          <p:nvSpPr>
            <p:cNvPr id="533" name="Google Shape;533;p71"/>
            <p:cNvSpPr/>
            <p:nvPr/>
          </p:nvSpPr>
          <p:spPr>
            <a:xfrm>
              <a:off x="8087783" y="0"/>
              <a:ext cx="2412900" cy="2412900"/>
            </a:xfrm>
            <a:prstGeom prst="ellipse">
              <a:avLst/>
            </a:prstGeom>
            <a:solidFill>
              <a:schemeClr val="accent2"/>
            </a:solidFill>
            <a:ln w="25400" cap="flat" cmpd="sng">
              <a:solidFill>
                <a:schemeClr val="lt1"/>
              </a:solidFill>
              <a:prstDash val="solid"/>
              <a:round/>
              <a:headEnd type="none" w="sm" len="sm"/>
              <a:tailEnd type="none" w="sm" len="sm"/>
            </a:ln>
          </p:spPr>
          <p:txBody>
            <a:bodyPr spcFirstLastPara="1" wrap="square" lIns="51425" tIns="51425" rIns="51425" bIns="51425"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700" b="0" i="0" u="none" strike="noStrike" cap="none">
                <a:solidFill>
                  <a:srgbClr val="000000"/>
                </a:solidFill>
                <a:latin typeface="Arial"/>
                <a:ea typeface="Arial"/>
                <a:cs typeface="Arial"/>
                <a:sym typeface="Arial"/>
              </a:endParaRPr>
            </a:p>
          </p:txBody>
        </p:sp>
        <p:sp>
          <p:nvSpPr>
            <p:cNvPr id="534" name="Google Shape;534;p71"/>
            <p:cNvSpPr txBox="1"/>
            <p:nvPr/>
          </p:nvSpPr>
          <p:spPr>
            <a:xfrm>
              <a:off x="8441159" y="353376"/>
              <a:ext cx="1706100" cy="17061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1400"/>
                <a:buFont typeface="Helvetica Neue Light"/>
                <a:buNone/>
              </a:pPr>
              <a:r>
                <a:rPr lang="it" sz="1200" i="0" u="none" strike="noStrike" cap="none">
                  <a:solidFill>
                    <a:schemeClr val="lt1"/>
                  </a:solidFill>
                  <a:latin typeface="Lato"/>
                  <a:ea typeface="Lato"/>
                  <a:cs typeface="Lato"/>
                  <a:sym typeface="Lato"/>
                </a:rPr>
                <a:t>Ricercatore e Consorzio</a:t>
              </a:r>
              <a:endParaRPr sz="600" i="0" u="none" strike="noStrike" cap="none">
                <a:solidFill>
                  <a:srgbClr val="000000"/>
                </a:solidFill>
                <a:latin typeface="Lato"/>
                <a:ea typeface="Lato"/>
                <a:cs typeface="Lato"/>
                <a:sym typeface="Lato"/>
              </a:endParaRPr>
            </a:p>
          </p:txBody>
        </p:sp>
      </p:grpSp>
      <p:sp>
        <p:nvSpPr>
          <p:cNvPr id="535" name="Google Shape;535;p71"/>
          <p:cNvSpPr/>
          <p:nvPr/>
        </p:nvSpPr>
        <p:spPr>
          <a:xfrm>
            <a:off x="-39994" y="3851813"/>
            <a:ext cx="9184200" cy="1902600"/>
          </a:xfrm>
          <a:prstGeom prst="roundRect">
            <a:avLst>
              <a:gd name="adj" fmla="val 16667"/>
            </a:avLst>
          </a:prstGeom>
          <a:solidFill>
            <a:schemeClr val="lt2"/>
          </a:solidFill>
          <a:ln>
            <a:noFill/>
          </a:ln>
        </p:spPr>
        <p:txBody>
          <a:bodyPr spcFirstLastPara="1" wrap="square" lIns="51425" tIns="25700" rIns="51425" bIns="25700" anchor="t" anchorCtr="0">
            <a:noAutofit/>
          </a:bodyPr>
          <a:lstStyle/>
          <a:p>
            <a:pPr marL="0" marR="0" lvl="0" indent="0" algn="ctr" rtl="0">
              <a:lnSpc>
                <a:spcPct val="100000"/>
              </a:lnSpc>
              <a:spcBef>
                <a:spcPts val="0"/>
              </a:spcBef>
              <a:spcAft>
                <a:spcPts val="0"/>
              </a:spcAft>
              <a:buClr>
                <a:srgbClr val="FEFFFF"/>
              </a:buClr>
              <a:buSzPts val="2300"/>
              <a:buFont typeface="Arial"/>
              <a:buNone/>
            </a:pPr>
            <a:r>
              <a:rPr lang="it" sz="2300" i="0" u="none" strike="noStrike" cap="none">
                <a:solidFill>
                  <a:schemeClr val="dk2"/>
                </a:solidFill>
                <a:latin typeface="Raleway SemiBold"/>
                <a:ea typeface="Raleway SemiBold"/>
                <a:cs typeface="Raleway SemiBold"/>
                <a:sym typeface="Raleway SemiBold"/>
              </a:rPr>
              <a:t>In Horizon Europe tutto viene valutato </a:t>
            </a:r>
            <a:endParaRPr sz="2300" i="0" u="none" strike="noStrike" cap="none">
              <a:solidFill>
                <a:schemeClr val="dk2"/>
              </a:solidFill>
              <a:latin typeface="Raleway SemiBold"/>
              <a:ea typeface="Raleway SemiBold"/>
              <a:cs typeface="Raleway SemiBold"/>
              <a:sym typeface="Raleway SemiBold"/>
            </a:endParaRPr>
          </a:p>
          <a:p>
            <a:pPr marL="0" marR="0" lvl="0" indent="0" algn="ctr" rtl="0">
              <a:lnSpc>
                <a:spcPct val="100000"/>
              </a:lnSpc>
              <a:spcBef>
                <a:spcPts val="0"/>
              </a:spcBef>
              <a:spcAft>
                <a:spcPts val="0"/>
              </a:spcAft>
              <a:buClr>
                <a:srgbClr val="FEFFFF"/>
              </a:buClr>
              <a:buSzPts val="2300"/>
              <a:buFont typeface="Arial"/>
              <a:buNone/>
            </a:pPr>
            <a:r>
              <a:rPr lang="it" sz="2300" i="0" u="none" strike="noStrike" cap="none">
                <a:solidFill>
                  <a:schemeClr val="dk2"/>
                </a:solidFill>
                <a:latin typeface="Raleway SemiBold"/>
                <a:ea typeface="Raleway SemiBold"/>
                <a:cs typeface="Raleway SemiBold"/>
                <a:sym typeface="Raleway SemiBold"/>
              </a:rPr>
              <a:t>sotto la prospettiva Open Science, fin dalla proposta di progetto</a:t>
            </a:r>
            <a:endParaRPr sz="2300" i="0" u="none" strike="noStrike" cap="none">
              <a:solidFill>
                <a:schemeClr val="dk2"/>
              </a:solidFill>
              <a:latin typeface="Raleway SemiBold"/>
              <a:ea typeface="Raleway SemiBold"/>
              <a:cs typeface="Raleway SemiBold"/>
              <a:sym typeface="Raleway SemiBold"/>
            </a:endParaRPr>
          </a:p>
        </p:txBody>
      </p:sp>
      <p:grpSp>
        <p:nvGrpSpPr>
          <p:cNvPr id="536" name="Google Shape;536;p71"/>
          <p:cNvGrpSpPr/>
          <p:nvPr/>
        </p:nvGrpSpPr>
        <p:grpSpPr>
          <a:xfrm>
            <a:off x="1526976" y="1411486"/>
            <a:ext cx="6090094" cy="2030063"/>
            <a:chOff x="5291" y="1807986"/>
            <a:chExt cx="10826833" cy="3609000"/>
          </a:xfrm>
        </p:grpSpPr>
        <p:sp>
          <p:nvSpPr>
            <p:cNvPr id="537" name="Google Shape;537;p71"/>
            <p:cNvSpPr/>
            <p:nvPr/>
          </p:nvSpPr>
          <p:spPr>
            <a:xfrm>
              <a:off x="5291" y="1807986"/>
              <a:ext cx="3609000" cy="3609000"/>
            </a:xfrm>
            <a:prstGeom prst="ellipse">
              <a:avLst/>
            </a:prstGeom>
            <a:solidFill>
              <a:schemeClr val="dk1"/>
            </a:solidFill>
            <a:ln w="25400" cap="flat" cmpd="sng">
              <a:solidFill>
                <a:schemeClr val="lt1"/>
              </a:solidFill>
              <a:prstDash val="solid"/>
              <a:round/>
              <a:headEnd type="none" w="sm" len="sm"/>
              <a:tailEnd type="none" w="sm" len="sm"/>
            </a:ln>
          </p:spPr>
          <p:txBody>
            <a:bodyPr spcFirstLastPara="1" wrap="square" lIns="51425" tIns="51425" rIns="51425" bIns="51425"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700" b="0" i="0" u="none" strike="noStrike" cap="none">
                <a:solidFill>
                  <a:srgbClr val="000000"/>
                </a:solidFill>
                <a:latin typeface="Arial"/>
                <a:ea typeface="Arial"/>
                <a:cs typeface="Arial"/>
                <a:sym typeface="Arial"/>
              </a:endParaRPr>
            </a:p>
          </p:txBody>
        </p:sp>
        <p:sp>
          <p:nvSpPr>
            <p:cNvPr id="538" name="Google Shape;538;p71"/>
            <p:cNvSpPr txBox="1"/>
            <p:nvPr/>
          </p:nvSpPr>
          <p:spPr>
            <a:xfrm>
              <a:off x="533805" y="2336500"/>
              <a:ext cx="2551800" cy="25518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3700"/>
                <a:buFont typeface="Helvetica Neue Light"/>
                <a:buNone/>
              </a:pPr>
              <a:r>
                <a:rPr lang="it" sz="3600">
                  <a:solidFill>
                    <a:schemeClr val="lt1"/>
                  </a:solidFill>
                  <a:latin typeface="Lato"/>
                  <a:ea typeface="Lato"/>
                  <a:cs typeface="Lato"/>
                  <a:sym typeface="Lato"/>
                </a:rPr>
                <a:t>Cosa</a:t>
              </a:r>
              <a:endParaRPr sz="3600" i="0" u="none" strike="noStrike" cap="none">
                <a:solidFill>
                  <a:schemeClr val="lt1"/>
                </a:solidFill>
                <a:latin typeface="Lato"/>
                <a:ea typeface="Lato"/>
                <a:cs typeface="Lato"/>
                <a:sym typeface="Lato"/>
              </a:endParaRPr>
            </a:p>
          </p:txBody>
        </p:sp>
        <p:sp>
          <p:nvSpPr>
            <p:cNvPr id="539" name="Google Shape;539;p71"/>
            <p:cNvSpPr/>
            <p:nvPr/>
          </p:nvSpPr>
          <p:spPr>
            <a:xfrm>
              <a:off x="3614208" y="1807986"/>
              <a:ext cx="3609000" cy="3609000"/>
            </a:xfrm>
            <a:prstGeom prst="ellipse">
              <a:avLst/>
            </a:prstGeom>
            <a:solidFill>
              <a:schemeClr val="accent3"/>
            </a:solidFill>
            <a:ln w="25400" cap="flat" cmpd="sng">
              <a:solidFill>
                <a:schemeClr val="lt1"/>
              </a:solidFill>
              <a:prstDash val="solid"/>
              <a:round/>
              <a:headEnd type="none" w="sm" len="sm"/>
              <a:tailEnd type="none" w="sm" len="sm"/>
            </a:ln>
          </p:spPr>
          <p:txBody>
            <a:bodyPr spcFirstLastPara="1" wrap="square" lIns="51425" tIns="51425" rIns="51425" bIns="51425"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700" b="0" i="0" u="none" strike="noStrike" cap="none">
                <a:solidFill>
                  <a:srgbClr val="000000"/>
                </a:solidFill>
                <a:latin typeface="Arial"/>
                <a:ea typeface="Arial"/>
                <a:cs typeface="Arial"/>
                <a:sym typeface="Arial"/>
              </a:endParaRPr>
            </a:p>
          </p:txBody>
        </p:sp>
        <p:sp>
          <p:nvSpPr>
            <p:cNvPr id="540" name="Google Shape;540;p71"/>
            <p:cNvSpPr txBox="1"/>
            <p:nvPr/>
          </p:nvSpPr>
          <p:spPr>
            <a:xfrm>
              <a:off x="4142722" y="2336500"/>
              <a:ext cx="2551800" cy="25518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3700"/>
                <a:buFont typeface="Helvetica Neue Light"/>
                <a:buNone/>
              </a:pPr>
              <a:r>
                <a:rPr lang="it" sz="3600">
                  <a:solidFill>
                    <a:schemeClr val="lt1"/>
                  </a:solidFill>
                  <a:latin typeface="Lato"/>
                  <a:ea typeface="Lato"/>
                  <a:cs typeface="Lato"/>
                  <a:sym typeface="Lato"/>
                </a:rPr>
                <a:t>Come</a:t>
              </a:r>
              <a:endParaRPr sz="700" i="0" u="none" strike="noStrike" cap="none">
                <a:solidFill>
                  <a:srgbClr val="000000"/>
                </a:solidFill>
                <a:latin typeface="Lato"/>
                <a:ea typeface="Lato"/>
                <a:cs typeface="Lato"/>
                <a:sym typeface="Lato"/>
              </a:endParaRPr>
            </a:p>
          </p:txBody>
        </p:sp>
        <p:sp>
          <p:nvSpPr>
            <p:cNvPr id="541" name="Google Shape;541;p71"/>
            <p:cNvSpPr/>
            <p:nvPr/>
          </p:nvSpPr>
          <p:spPr>
            <a:xfrm>
              <a:off x="7223124" y="1807986"/>
              <a:ext cx="3609000" cy="3609000"/>
            </a:xfrm>
            <a:prstGeom prst="ellipse">
              <a:avLst/>
            </a:prstGeom>
            <a:solidFill>
              <a:schemeClr val="accent2"/>
            </a:solidFill>
            <a:ln w="25400" cap="flat" cmpd="sng">
              <a:solidFill>
                <a:schemeClr val="lt1"/>
              </a:solidFill>
              <a:prstDash val="solid"/>
              <a:round/>
              <a:headEnd type="none" w="sm" len="sm"/>
              <a:tailEnd type="none" w="sm" len="sm"/>
            </a:ln>
          </p:spPr>
          <p:txBody>
            <a:bodyPr spcFirstLastPara="1" wrap="square" lIns="51425" tIns="51425" rIns="51425" bIns="51425"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700" b="0" i="0" u="none" strike="noStrike" cap="none">
                <a:solidFill>
                  <a:srgbClr val="000000"/>
                </a:solidFill>
                <a:latin typeface="Arial"/>
                <a:ea typeface="Arial"/>
                <a:cs typeface="Arial"/>
                <a:sym typeface="Arial"/>
              </a:endParaRPr>
            </a:p>
          </p:txBody>
        </p:sp>
        <p:sp>
          <p:nvSpPr>
            <p:cNvPr id="542" name="Google Shape;542;p71"/>
            <p:cNvSpPr txBox="1"/>
            <p:nvPr/>
          </p:nvSpPr>
          <p:spPr>
            <a:xfrm>
              <a:off x="7751638" y="2336500"/>
              <a:ext cx="2551800" cy="25518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3700"/>
                <a:buFont typeface="Helvetica Neue Light"/>
                <a:buNone/>
              </a:pPr>
              <a:r>
                <a:rPr lang="it" sz="3600">
                  <a:solidFill>
                    <a:schemeClr val="lt1"/>
                  </a:solidFill>
                  <a:latin typeface="Lato"/>
                  <a:ea typeface="Lato"/>
                  <a:cs typeface="Lato"/>
                  <a:sym typeface="Lato"/>
                </a:rPr>
                <a:t>Chi</a:t>
              </a:r>
              <a:endParaRPr sz="3600" i="0" u="none" strike="noStrike" cap="none">
                <a:solidFill>
                  <a:schemeClr val="lt1"/>
                </a:solidFill>
                <a:latin typeface="Lato"/>
                <a:ea typeface="Lato"/>
                <a:cs typeface="Lato"/>
                <a:sym typeface="Lato"/>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Google Shape;548;p72"/>
          <p:cNvSpPr txBox="1"/>
          <p:nvPr/>
        </p:nvSpPr>
        <p:spPr>
          <a:xfrm>
            <a:off x="625854" y="3173946"/>
            <a:ext cx="19443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it" sz="1400" b="1">
                <a:solidFill>
                  <a:schemeClr val="lt1"/>
                </a:solidFill>
                <a:latin typeface="Calibri"/>
                <a:ea typeface="Calibri"/>
                <a:cs typeface="Calibri"/>
                <a:sym typeface="Calibri"/>
              </a:rPr>
              <a:t>IMMAGINE</a:t>
            </a:r>
            <a:endParaRPr sz="1800">
              <a:solidFill>
                <a:schemeClr val="dk1"/>
              </a:solidFill>
              <a:latin typeface="Calibri"/>
              <a:ea typeface="Calibri"/>
              <a:cs typeface="Calibri"/>
              <a:sym typeface="Calibri"/>
            </a:endParaRPr>
          </a:p>
        </p:txBody>
      </p:sp>
      <p:sp>
        <p:nvSpPr>
          <p:cNvPr id="549" name="Google Shape;549;p72"/>
          <p:cNvSpPr txBox="1"/>
          <p:nvPr/>
        </p:nvSpPr>
        <p:spPr>
          <a:xfrm>
            <a:off x="4207402" y="1646413"/>
            <a:ext cx="19443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it" sz="1400" b="1">
                <a:solidFill>
                  <a:schemeClr val="lt1"/>
                </a:solidFill>
                <a:latin typeface="Calibri"/>
                <a:ea typeface="Calibri"/>
                <a:cs typeface="Calibri"/>
                <a:sym typeface="Calibri"/>
              </a:rPr>
              <a:t>IMMAGINE</a:t>
            </a:r>
            <a:endParaRPr sz="1800">
              <a:solidFill>
                <a:schemeClr val="dk1"/>
              </a:solidFill>
              <a:latin typeface="Calibri"/>
              <a:ea typeface="Calibri"/>
              <a:cs typeface="Calibri"/>
              <a:sym typeface="Calibri"/>
            </a:endParaRPr>
          </a:p>
        </p:txBody>
      </p:sp>
      <p:pic>
        <p:nvPicPr>
          <p:cNvPr id="550" name="Google Shape;550;p72"/>
          <p:cNvPicPr preferRelativeResize="0"/>
          <p:nvPr/>
        </p:nvPicPr>
        <p:blipFill rotWithShape="1">
          <a:blip r:embed="rId3">
            <a:alphaModFix/>
          </a:blip>
          <a:srcRect/>
          <a:stretch/>
        </p:blipFill>
        <p:spPr>
          <a:xfrm>
            <a:off x="569990" y="281280"/>
            <a:ext cx="8004024" cy="4210800"/>
          </a:xfrm>
          <a:prstGeom prst="rect">
            <a:avLst/>
          </a:prstGeom>
          <a:noFill/>
          <a:ln>
            <a:noFill/>
          </a:ln>
        </p:spPr>
      </p:pic>
      <p:sp>
        <p:nvSpPr>
          <p:cNvPr id="551" name="Google Shape;551;p72"/>
          <p:cNvSpPr txBox="1"/>
          <p:nvPr/>
        </p:nvSpPr>
        <p:spPr>
          <a:xfrm>
            <a:off x="860263" y="4765325"/>
            <a:ext cx="7423500" cy="2925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800"/>
              </a:spcAft>
              <a:buNone/>
            </a:pPr>
            <a:r>
              <a:rPr lang="it" sz="700">
                <a:solidFill>
                  <a:schemeClr val="dk1"/>
                </a:solidFill>
                <a:latin typeface="Calibri"/>
                <a:ea typeface="Calibri"/>
                <a:cs typeface="Calibri"/>
                <a:sym typeface="Calibri"/>
              </a:rPr>
              <a:t>Courtesy of Angelica Marino, April 21, 2021,</a:t>
            </a:r>
            <a:r>
              <a:rPr lang="it" sz="7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7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Webinar: A successful proposal for Horizon Europe: Scientific-technical excellence is key, but don’t forget the other aspects</a:t>
            </a:r>
            <a:endParaRPr sz="700" u="sng">
              <a:solidFill>
                <a:schemeClr val="dk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73"/>
          <p:cNvSpPr txBox="1">
            <a:spLocks noGrp="1"/>
          </p:cNvSpPr>
          <p:nvPr>
            <p:ph type="title"/>
          </p:nvPr>
        </p:nvSpPr>
        <p:spPr>
          <a:xfrm>
            <a:off x="729450" y="1318650"/>
            <a:ext cx="7688700" cy="535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2400"/>
              <a:buFont typeface="Rockwell"/>
              <a:buNone/>
            </a:pPr>
            <a:r>
              <a:rPr lang="it" sz="2400"/>
              <a:t>Open Science Practices</a:t>
            </a:r>
            <a:endParaRPr sz="2400"/>
          </a:p>
        </p:txBody>
      </p:sp>
      <p:sp>
        <p:nvSpPr>
          <p:cNvPr id="558" name="Google Shape;558;p73"/>
          <p:cNvSpPr/>
          <p:nvPr/>
        </p:nvSpPr>
        <p:spPr>
          <a:xfrm>
            <a:off x="-597125" y="2168725"/>
            <a:ext cx="5048400" cy="10383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marR="0" lvl="0" indent="0" algn="r" rtl="0">
              <a:spcBef>
                <a:spcPts val="0"/>
              </a:spcBef>
              <a:spcAft>
                <a:spcPts val="0"/>
              </a:spcAft>
              <a:buNone/>
            </a:pPr>
            <a:r>
              <a:rPr lang="it" sz="2600">
                <a:solidFill>
                  <a:schemeClr val="lt1"/>
                </a:solidFill>
                <a:latin typeface="Raleway"/>
                <a:ea typeface="Raleway"/>
                <a:cs typeface="Raleway"/>
                <a:sym typeface="Raleway"/>
              </a:rPr>
              <a:t>Obbligatorie</a:t>
            </a:r>
            <a:endParaRPr sz="2600">
              <a:solidFill>
                <a:schemeClr val="lt1"/>
              </a:solidFill>
              <a:latin typeface="Raleway"/>
              <a:ea typeface="Raleway"/>
              <a:cs typeface="Raleway"/>
              <a:sym typeface="Raleway"/>
            </a:endParaRPr>
          </a:p>
        </p:txBody>
      </p:sp>
      <p:sp>
        <p:nvSpPr>
          <p:cNvPr id="559" name="Google Shape;559;p73"/>
          <p:cNvSpPr/>
          <p:nvPr/>
        </p:nvSpPr>
        <p:spPr>
          <a:xfrm>
            <a:off x="4705550" y="3258075"/>
            <a:ext cx="5048400" cy="1038300"/>
          </a:xfrm>
          <a:prstGeom prst="roundRect">
            <a:avLst>
              <a:gd name="adj" fmla="val 50000"/>
            </a:avLst>
          </a:prstGeom>
          <a:solidFill>
            <a:schemeClr val="accent3"/>
          </a:solidFill>
          <a:ln>
            <a:noFill/>
          </a:ln>
        </p:spPr>
        <p:txBody>
          <a:bodyPr spcFirstLastPara="1" wrap="square" lIns="91425" tIns="91425" rIns="91425" bIns="91425" anchor="ctr" anchorCtr="0">
            <a:noAutofit/>
          </a:bodyPr>
          <a:lstStyle/>
          <a:p>
            <a:pPr marL="0" marR="0" lvl="0" indent="0" algn="l" rtl="0">
              <a:spcBef>
                <a:spcPts val="0"/>
              </a:spcBef>
              <a:spcAft>
                <a:spcPts val="0"/>
              </a:spcAft>
              <a:buNone/>
            </a:pPr>
            <a:r>
              <a:rPr lang="it" sz="2600">
                <a:solidFill>
                  <a:schemeClr val="lt1"/>
                </a:solidFill>
                <a:latin typeface="Raleway"/>
                <a:ea typeface="Raleway"/>
                <a:cs typeface="Raleway"/>
                <a:sym typeface="Raleway"/>
              </a:rPr>
              <a:t>Non obbligatorie</a:t>
            </a:r>
            <a:endParaRPr sz="2600">
              <a:solidFill>
                <a:schemeClr val="lt1"/>
              </a:solidFill>
              <a:latin typeface="Raleway"/>
              <a:ea typeface="Raleway"/>
              <a:cs typeface="Raleway"/>
              <a:sym typeface="Raleway"/>
            </a:endParaRPr>
          </a:p>
        </p:txBody>
      </p:sp>
      <p:sp>
        <p:nvSpPr>
          <p:cNvPr id="560" name="Google Shape;560;p73"/>
          <p:cNvSpPr txBox="1"/>
          <p:nvPr/>
        </p:nvSpPr>
        <p:spPr>
          <a:xfrm>
            <a:off x="4572000" y="2333875"/>
            <a:ext cx="4118400" cy="7080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None/>
            </a:pPr>
            <a:r>
              <a:rPr lang="it" sz="1700" b="1">
                <a:solidFill>
                  <a:schemeClr val="dk1"/>
                </a:solidFill>
                <a:latin typeface="Raleway"/>
                <a:ea typeface="Raleway"/>
                <a:cs typeface="Raleway"/>
                <a:sym typeface="Raleway"/>
              </a:rPr>
              <a:t>Tutti i progetti si devono attenere a queste pratiche</a:t>
            </a:r>
            <a:endParaRPr sz="1700" b="1">
              <a:solidFill>
                <a:schemeClr val="dk1"/>
              </a:solidFill>
              <a:latin typeface="Raleway"/>
              <a:ea typeface="Raleway"/>
              <a:cs typeface="Raleway"/>
              <a:sym typeface="Raleway"/>
            </a:endParaRPr>
          </a:p>
        </p:txBody>
      </p:sp>
      <p:sp>
        <p:nvSpPr>
          <p:cNvPr id="561" name="Google Shape;561;p73"/>
          <p:cNvSpPr txBox="1"/>
          <p:nvPr/>
        </p:nvSpPr>
        <p:spPr>
          <a:xfrm>
            <a:off x="333000" y="3423225"/>
            <a:ext cx="4239000" cy="708000"/>
          </a:xfrm>
          <a:prstGeom prst="rect">
            <a:avLst/>
          </a:prstGeom>
          <a:noFill/>
          <a:ln>
            <a:noFill/>
          </a:ln>
        </p:spPr>
        <p:txBody>
          <a:bodyPr spcFirstLastPara="1" wrap="square" lIns="91425" tIns="91425" rIns="91425" bIns="91425" anchor="t" anchorCtr="0">
            <a:spAutoFit/>
          </a:bodyPr>
          <a:lstStyle/>
          <a:p>
            <a:pPr marL="0" marR="0" lvl="0" indent="0" algn="r" rtl="0">
              <a:spcBef>
                <a:spcPts val="0"/>
              </a:spcBef>
              <a:spcAft>
                <a:spcPts val="0"/>
              </a:spcAft>
              <a:buNone/>
            </a:pPr>
            <a:r>
              <a:rPr lang="it" sz="1700" b="1">
                <a:solidFill>
                  <a:schemeClr val="accent3"/>
                </a:solidFill>
                <a:latin typeface="Raleway"/>
                <a:ea typeface="Raleway"/>
                <a:cs typeface="Raleway"/>
                <a:sym typeface="Raleway"/>
              </a:rPr>
              <a:t>Consigliate per tutti i progetti, obbligatorie solo per specifici bandi</a:t>
            </a:r>
            <a:endParaRPr sz="1700" b="1">
              <a:solidFill>
                <a:schemeClr val="accent3"/>
              </a:solidFill>
              <a:latin typeface="Raleway"/>
              <a:ea typeface="Raleway"/>
              <a:cs typeface="Raleway"/>
              <a:sym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8"/>
          <p:cNvSpPr/>
          <p:nvPr/>
        </p:nvSpPr>
        <p:spPr>
          <a:xfrm>
            <a:off x="0" y="0"/>
            <a:ext cx="9144000" cy="51816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2"/>
              </a:buClr>
              <a:buSzPts val="1100"/>
              <a:buFont typeface="Arial"/>
              <a:buNone/>
            </a:pPr>
            <a:r>
              <a:rPr lang="it" sz="4500">
                <a:solidFill>
                  <a:schemeClr val="lt1"/>
                </a:solidFill>
                <a:latin typeface="Poppins SemiBold"/>
                <a:ea typeface="Poppins SemiBold"/>
                <a:cs typeface="Poppins SemiBold"/>
                <a:sym typeface="Poppins SemiBold"/>
              </a:rPr>
              <a:t>What does the word ‘publication’ mean?</a:t>
            </a:r>
            <a:endParaRPr sz="4500">
              <a:solidFill>
                <a:schemeClr val="lt1"/>
              </a:solidFill>
              <a:latin typeface="Poppins SemiBold"/>
              <a:ea typeface="Poppins SemiBold"/>
              <a:cs typeface="Poppins SemiBold"/>
              <a:sym typeface="Poppins SemiBold"/>
            </a:endParaRPr>
          </a:p>
        </p:txBody>
      </p:sp>
      <p:sp>
        <p:nvSpPr>
          <p:cNvPr id="247" name="Google Shape;247;p38"/>
          <p:cNvSpPr txBox="1">
            <a:spLocks noGrp="1"/>
          </p:cNvSpPr>
          <p:nvPr>
            <p:ph type="body" idx="1"/>
          </p:nvPr>
        </p:nvSpPr>
        <p:spPr>
          <a:xfrm>
            <a:off x="311700" y="4230575"/>
            <a:ext cx="8839200" cy="722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it" sz="1800">
                <a:solidFill>
                  <a:schemeClr val="lt1"/>
                </a:solidFill>
                <a:highlight>
                  <a:schemeClr val="accent3"/>
                </a:highlight>
              </a:rPr>
              <a:t>Se volete leggere questo articolo dovete pagare. Direttamente o indirettamente.</a:t>
            </a:r>
            <a:endParaRPr sz="1800">
              <a:solidFill>
                <a:schemeClr val="lt1"/>
              </a:solidFill>
              <a:highlight>
                <a:schemeClr val="accent3"/>
              </a:highlight>
            </a:endParaRPr>
          </a:p>
        </p:txBody>
      </p:sp>
      <p:pic>
        <p:nvPicPr>
          <p:cNvPr id="248" name="Google Shape;248;p38"/>
          <p:cNvPicPr preferRelativeResize="0"/>
          <p:nvPr/>
        </p:nvPicPr>
        <p:blipFill>
          <a:blip r:embed="rId3">
            <a:alphaModFix/>
          </a:blip>
          <a:stretch>
            <a:fillRect/>
          </a:stretch>
        </p:blipFill>
        <p:spPr>
          <a:xfrm>
            <a:off x="152400" y="137069"/>
            <a:ext cx="8839204" cy="3672931"/>
          </a:xfrm>
          <a:prstGeom prst="rect">
            <a:avLst/>
          </a:prstGeom>
          <a:noFill/>
          <a:ln>
            <a:noFill/>
          </a:ln>
        </p:spPr>
      </p:pic>
      <p:sp>
        <p:nvSpPr>
          <p:cNvPr id="249" name="Google Shape;249;p38"/>
          <p:cNvSpPr/>
          <p:nvPr/>
        </p:nvSpPr>
        <p:spPr>
          <a:xfrm>
            <a:off x="5856825" y="1576850"/>
            <a:ext cx="3078600" cy="1651800"/>
          </a:xfrm>
          <a:prstGeom prst="ellipse">
            <a:avLst/>
          </a:prstGeom>
          <a:noFill/>
          <a:ln w="762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Google Shape;567;p74"/>
          <p:cNvSpPr txBox="1">
            <a:spLocks noGrp="1"/>
          </p:cNvSpPr>
          <p:nvPr>
            <p:ph type="body" idx="1"/>
          </p:nvPr>
        </p:nvSpPr>
        <p:spPr>
          <a:xfrm>
            <a:off x="1383900" y="1999050"/>
            <a:ext cx="7034100" cy="2982900"/>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800"/>
              </a:spcBef>
              <a:spcAft>
                <a:spcPts val="0"/>
              </a:spcAft>
              <a:buClr>
                <a:schemeClr val="dk1"/>
              </a:buClr>
              <a:buSzPct val="33333"/>
              <a:buNone/>
            </a:pPr>
            <a:r>
              <a:rPr lang="it" sz="1800" b="1">
                <a:latin typeface="Raleway"/>
                <a:ea typeface="Raleway"/>
                <a:cs typeface="Raleway"/>
                <a:sym typeface="Raleway"/>
              </a:rPr>
              <a:t>condivisione aperta e tempestiva </a:t>
            </a:r>
            <a:r>
              <a:rPr lang="it" sz="1800">
                <a:latin typeface="Raleway"/>
                <a:ea typeface="Raleway"/>
                <a:cs typeface="Raleway"/>
                <a:sym typeface="Raleway"/>
              </a:rPr>
              <a:t>della ricerca (ad esempio attraverso la preregistrazione, pubblicazione di preprint, registrazione di report, eccetera)</a:t>
            </a:r>
            <a:endParaRPr sz="1800">
              <a:latin typeface="Raleway"/>
              <a:ea typeface="Raleway"/>
              <a:cs typeface="Raleway"/>
              <a:sym typeface="Raleway"/>
            </a:endParaRPr>
          </a:p>
          <a:p>
            <a:pPr marL="0" lvl="0" indent="0" algn="l" rtl="0">
              <a:lnSpc>
                <a:spcPct val="100000"/>
              </a:lnSpc>
              <a:spcBef>
                <a:spcPts val="1700"/>
              </a:spcBef>
              <a:spcAft>
                <a:spcPts val="0"/>
              </a:spcAft>
              <a:buClr>
                <a:schemeClr val="dk1"/>
              </a:buClr>
              <a:buSzPct val="33333"/>
              <a:buNone/>
            </a:pPr>
            <a:r>
              <a:rPr lang="it" sz="1800" b="1">
                <a:latin typeface="Raleway"/>
                <a:ea typeface="Raleway"/>
                <a:cs typeface="Raleway"/>
                <a:sym typeface="Raleway"/>
              </a:rPr>
              <a:t>gestione dei risultati della ricerca </a:t>
            </a:r>
            <a:r>
              <a:rPr lang="it" sz="1800">
                <a:latin typeface="Raleway"/>
                <a:ea typeface="Raleway"/>
                <a:cs typeface="Raleway"/>
                <a:sym typeface="Raleway"/>
              </a:rPr>
              <a:t>inclusi i dati (research data management)</a:t>
            </a:r>
            <a:endParaRPr sz="1800">
              <a:latin typeface="Raleway"/>
              <a:ea typeface="Raleway"/>
              <a:cs typeface="Raleway"/>
              <a:sym typeface="Raleway"/>
            </a:endParaRPr>
          </a:p>
          <a:p>
            <a:pPr marL="0" lvl="0" indent="0" algn="l" rtl="0">
              <a:lnSpc>
                <a:spcPct val="100000"/>
              </a:lnSpc>
              <a:spcBef>
                <a:spcPts val="1700"/>
              </a:spcBef>
              <a:spcAft>
                <a:spcPts val="0"/>
              </a:spcAft>
              <a:buClr>
                <a:schemeClr val="dk1"/>
              </a:buClr>
              <a:buSzPct val="33333"/>
              <a:buNone/>
            </a:pPr>
            <a:r>
              <a:rPr lang="it" sz="1800">
                <a:latin typeface="Raleway"/>
                <a:ea typeface="Raleway"/>
                <a:cs typeface="Raleway"/>
                <a:sym typeface="Raleway"/>
              </a:rPr>
              <a:t>misure per assicurare la </a:t>
            </a:r>
            <a:r>
              <a:rPr lang="it" sz="1800" b="1">
                <a:latin typeface="Raleway"/>
                <a:ea typeface="Raleway"/>
                <a:cs typeface="Raleway"/>
                <a:sym typeface="Raleway"/>
              </a:rPr>
              <a:t>riproducibilità </a:t>
            </a:r>
            <a:r>
              <a:rPr lang="it" sz="1800">
                <a:latin typeface="Raleway"/>
                <a:ea typeface="Raleway"/>
                <a:cs typeface="Raleway"/>
                <a:sym typeface="Raleway"/>
              </a:rPr>
              <a:t>dei risultati della ricerca</a:t>
            </a:r>
            <a:endParaRPr sz="1800">
              <a:latin typeface="Raleway"/>
              <a:ea typeface="Raleway"/>
              <a:cs typeface="Raleway"/>
              <a:sym typeface="Raleway"/>
            </a:endParaRPr>
          </a:p>
          <a:p>
            <a:pPr marL="0" lvl="0" indent="0" algn="l" rtl="0">
              <a:lnSpc>
                <a:spcPct val="100000"/>
              </a:lnSpc>
              <a:spcBef>
                <a:spcPts val="1700"/>
              </a:spcBef>
              <a:spcAft>
                <a:spcPts val="0"/>
              </a:spcAft>
              <a:buClr>
                <a:schemeClr val="dk1"/>
              </a:buClr>
              <a:buSzPct val="33333"/>
              <a:buNone/>
            </a:pPr>
            <a:r>
              <a:rPr lang="it" sz="1800">
                <a:latin typeface="Raleway"/>
                <a:ea typeface="Raleway"/>
                <a:cs typeface="Raleway"/>
                <a:sym typeface="Raleway"/>
              </a:rPr>
              <a:t>garantire </a:t>
            </a:r>
            <a:r>
              <a:rPr lang="it" sz="1800" b="1">
                <a:latin typeface="Raleway"/>
                <a:ea typeface="Raleway"/>
                <a:cs typeface="Raleway"/>
                <a:sym typeface="Raleway"/>
              </a:rPr>
              <a:t>accesso aperto </a:t>
            </a:r>
            <a:r>
              <a:rPr lang="it" sz="1800">
                <a:latin typeface="Raleway"/>
                <a:ea typeface="Raleway"/>
                <a:cs typeface="Raleway"/>
                <a:sym typeface="Raleway"/>
              </a:rPr>
              <a:t>ai risultati (per esempio pubblicazioni, dati, software, modelli, algoritmi, e flussi di lavoro) attraverso il deposito in repository di tipo trusted</a:t>
            </a:r>
            <a:endParaRPr sz="1800">
              <a:latin typeface="Raleway"/>
              <a:ea typeface="Raleway"/>
              <a:cs typeface="Raleway"/>
              <a:sym typeface="Raleway"/>
            </a:endParaRPr>
          </a:p>
          <a:p>
            <a:pPr marL="0" lvl="0" indent="0" algn="l" rtl="0">
              <a:lnSpc>
                <a:spcPct val="100000"/>
              </a:lnSpc>
              <a:spcBef>
                <a:spcPts val="1700"/>
              </a:spcBef>
              <a:spcAft>
                <a:spcPts val="0"/>
              </a:spcAft>
              <a:buClr>
                <a:schemeClr val="dk1"/>
              </a:buClr>
              <a:buSzPct val="33333"/>
              <a:buNone/>
            </a:pPr>
            <a:r>
              <a:rPr lang="it" sz="1800">
                <a:latin typeface="Raleway"/>
                <a:ea typeface="Raleway"/>
                <a:cs typeface="Raleway"/>
                <a:sym typeface="Raleway"/>
              </a:rPr>
              <a:t>partecipazione alla </a:t>
            </a:r>
            <a:r>
              <a:rPr lang="it" sz="1800" b="1">
                <a:latin typeface="Raleway"/>
                <a:ea typeface="Raleway"/>
                <a:cs typeface="Raleway"/>
                <a:sym typeface="Raleway"/>
              </a:rPr>
              <a:t>open peer-review</a:t>
            </a:r>
            <a:endParaRPr sz="1800" b="1">
              <a:latin typeface="Raleway"/>
              <a:ea typeface="Raleway"/>
              <a:cs typeface="Raleway"/>
              <a:sym typeface="Raleway"/>
            </a:endParaRPr>
          </a:p>
          <a:p>
            <a:pPr marL="0" lvl="0" indent="0" algn="l" rtl="0">
              <a:lnSpc>
                <a:spcPct val="100000"/>
              </a:lnSpc>
              <a:spcBef>
                <a:spcPts val="1700"/>
              </a:spcBef>
              <a:spcAft>
                <a:spcPts val="0"/>
              </a:spcAft>
              <a:buClr>
                <a:schemeClr val="dk1"/>
              </a:buClr>
              <a:buSzPct val="33333"/>
              <a:buNone/>
            </a:pPr>
            <a:r>
              <a:rPr lang="it" sz="1800" b="1">
                <a:latin typeface="Raleway"/>
                <a:ea typeface="Raleway"/>
                <a:cs typeface="Raleway"/>
                <a:sym typeface="Raleway"/>
              </a:rPr>
              <a:t>coinvolgimento di tutti gli attori della conoscenza, </a:t>
            </a:r>
            <a:r>
              <a:rPr lang="it" sz="1800">
                <a:latin typeface="Raleway"/>
                <a:ea typeface="Raleway"/>
                <a:cs typeface="Raleway"/>
                <a:sym typeface="Raleway"/>
              </a:rPr>
              <a:t>compresi i cittadini, la società civile, gli utenti finali, nella co-creazione dell’agenda e dei contenuti della ricerca e dell’innovazione (ad esempio attraverso azioni di citizen science)</a:t>
            </a:r>
            <a:endParaRPr sz="800">
              <a:solidFill>
                <a:schemeClr val="dk1"/>
              </a:solidFill>
            </a:endParaRPr>
          </a:p>
        </p:txBody>
      </p:sp>
      <p:sp>
        <p:nvSpPr>
          <p:cNvPr id="568" name="Google Shape;568;p74"/>
          <p:cNvSpPr txBox="1">
            <a:spLocks noGrp="1"/>
          </p:cNvSpPr>
          <p:nvPr>
            <p:ph type="title"/>
          </p:nvPr>
        </p:nvSpPr>
        <p:spPr>
          <a:xfrm>
            <a:off x="729450" y="1318650"/>
            <a:ext cx="7688700" cy="535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2400"/>
              <a:buFont typeface="Rockwell"/>
              <a:buNone/>
            </a:pPr>
            <a:r>
              <a:rPr lang="it" sz="2400"/>
              <a:t>Open Science practices</a:t>
            </a:r>
            <a:endParaRPr sz="2400"/>
          </a:p>
        </p:txBody>
      </p:sp>
      <p:pic>
        <p:nvPicPr>
          <p:cNvPr id="569" name="Google Shape;569;p74"/>
          <p:cNvPicPr preferRelativeResize="0"/>
          <p:nvPr/>
        </p:nvPicPr>
        <p:blipFill rotWithShape="1">
          <a:blip r:embed="rId3">
            <a:alphaModFix/>
          </a:blip>
          <a:srcRect/>
          <a:stretch/>
        </p:blipFill>
        <p:spPr>
          <a:xfrm>
            <a:off x="835564" y="2015705"/>
            <a:ext cx="398125" cy="399844"/>
          </a:xfrm>
          <a:prstGeom prst="rect">
            <a:avLst/>
          </a:prstGeom>
          <a:noFill/>
          <a:ln>
            <a:noFill/>
          </a:ln>
        </p:spPr>
      </p:pic>
      <p:pic>
        <p:nvPicPr>
          <p:cNvPr id="570" name="Google Shape;570;p74"/>
          <p:cNvPicPr preferRelativeResize="0"/>
          <p:nvPr/>
        </p:nvPicPr>
        <p:blipFill rotWithShape="1">
          <a:blip r:embed="rId4">
            <a:alphaModFix/>
          </a:blip>
          <a:srcRect/>
          <a:stretch/>
        </p:blipFill>
        <p:spPr>
          <a:xfrm>
            <a:off x="835564" y="2486515"/>
            <a:ext cx="398125" cy="399825"/>
          </a:xfrm>
          <a:prstGeom prst="rect">
            <a:avLst/>
          </a:prstGeom>
          <a:noFill/>
          <a:ln>
            <a:noFill/>
          </a:ln>
        </p:spPr>
      </p:pic>
      <p:pic>
        <p:nvPicPr>
          <p:cNvPr id="571" name="Google Shape;571;p74"/>
          <p:cNvPicPr preferRelativeResize="0"/>
          <p:nvPr/>
        </p:nvPicPr>
        <p:blipFill rotWithShape="1">
          <a:blip r:embed="rId5">
            <a:alphaModFix/>
          </a:blip>
          <a:srcRect/>
          <a:stretch/>
        </p:blipFill>
        <p:spPr>
          <a:xfrm>
            <a:off x="835564" y="2881208"/>
            <a:ext cx="398125" cy="398125"/>
          </a:xfrm>
          <a:prstGeom prst="rect">
            <a:avLst/>
          </a:prstGeom>
          <a:noFill/>
          <a:ln>
            <a:noFill/>
          </a:ln>
        </p:spPr>
      </p:pic>
      <p:pic>
        <p:nvPicPr>
          <p:cNvPr id="572" name="Google Shape;572;p74"/>
          <p:cNvPicPr preferRelativeResize="0"/>
          <p:nvPr/>
        </p:nvPicPr>
        <p:blipFill rotWithShape="1">
          <a:blip r:embed="rId6">
            <a:alphaModFix/>
          </a:blip>
          <a:srcRect/>
          <a:stretch/>
        </p:blipFill>
        <p:spPr>
          <a:xfrm>
            <a:off x="835564" y="3329161"/>
            <a:ext cx="398125" cy="398125"/>
          </a:xfrm>
          <a:prstGeom prst="rect">
            <a:avLst/>
          </a:prstGeom>
          <a:noFill/>
          <a:ln>
            <a:noFill/>
          </a:ln>
        </p:spPr>
      </p:pic>
      <p:pic>
        <p:nvPicPr>
          <p:cNvPr id="573" name="Google Shape;573;p74"/>
          <p:cNvPicPr preferRelativeResize="0"/>
          <p:nvPr/>
        </p:nvPicPr>
        <p:blipFill rotWithShape="1">
          <a:blip r:embed="rId7">
            <a:alphaModFix/>
          </a:blip>
          <a:srcRect/>
          <a:stretch/>
        </p:blipFill>
        <p:spPr>
          <a:xfrm>
            <a:off x="835564" y="4396758"/>
            <a:ext cx="398125" cy="398125"/>
          </a:xfrm>
          <a:prstGeom prst="rect">
            <a:avLst/>
          </a:prstGeom>
          <a:noFill/>
          <a:ln>
            <a:noFill/>
          </a:ln>
        </p:spPr>
      </p:pic>
      <p:pic>
        <p:nvPicPr>
          <p:cNvPr id="574" name="Google Shape;574;p74"/>
          <p:cNvPicPr preferRelativeResize="0"/>
          <p:nvPr/>
        </p:nvPicPr>
        <p:blipFill rotWithShape="1">
          <a:blip r:embed="rId8">
            <a:alphaModFix/>
          </a:blip>
          <a:srcRect/>
          <a:stretch/>
        </p:blipFill>
        <p:spPr>
          <a:xfrm>
            <a:off x="835564" y="3871484"/>
            <a:ext cx="398125" cy="396431"/>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75"/>
          <p:cNvSpPr txBox="1">
            <a:spLocks noGrp="1"/>
          </p:cNvSpPr>
          <p:nvPr>
            <p:ph type="body" idx="1"/>
          </p:nvPr>
        </p:nvSpPr>
        <p:spPr>
          <a:xfrm>
            <a:off x="353900" y="2078875"/>
            <a:ext cx="5721000" cy="2770500"/>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110000"/>
              </a:lnSpc>
              <a:spcBef>
                <a:spcPts val="800"/>
              </a:spcBef>
              <a:spcAft>
                <a:spcPts val="0"/>
              </a:spcAft>
              <a:buClr>
                <a:schemeClr val="dk1"/>
              </a:buClr>
              <a:buSzPct val="33333"/>
              <a:buNone/>
            </a:pPr>
            <a:r>
              <a:rPr lang="it" sz="2100" dirty="0">
                <a:solidFill>
                  <a:schemeClr val="dk2"/>
                </a:solidFill>
                <a:latin typeface="Raleway"/>
                <a:ea typeface="Raleway"/>
                <a:cs typeface="Raleway"/>
                <a:sym typeface="Raleway"/>
              </a:rPr>
              <a:t>I beneficiari devono garantire l’</a:t>
            </a:r>
            <a:r>
              <a:rPr lang="it" sz="2100" b="1" dirty="0">
                <a:solidFill>
                  <a:schemeClr val="dk2"/>
                </a:solidFill>
                <a:latin typeface="Raleway"/>
                <a:ea typeface="Raleway"/>
                <a:cs typeface="Raleway"/>
                <a:sym typeface="Raleway"/>
              </a:rPr>
              <a:t>accesso aperto a tutte le pubblicazioni scientifiche sottoposte a peer-review </a:t>
            </a:r>
            <a:r>
              <a:rPr lang="it" sz="2100" dirty="0">
                <a:solidFill>
                  <a:schemeClr val="dk2"/>
                </a:solidFill>
                <a:latin typeface="Raleway"/>
                <a:ea typeface="Raleway"/>
                <a:cs typeface="Raleway"/>
                <a:sym typeface="Raleway"/>
              </a:rPr>
              <a:t>relative ai risultati del progetto. </a:t>
            </a:r>
            <a:endParaRPr dirty="0">
              <a:solidFill>
                <a:schemeClr val="dk2"/>
              </a:solidFill>
              <a:latin typeface="Raleway"/>
              <a:ea typeface="Raleway"/>
              <a:cs typeface="Raleway"/>
              <a:sym typeface="Raleway"/>
            </a:endParaRPr>
          </a:p>
          <a:p>
            <a:pPr marL="0" lvl="0" indent="0" algn="l" rtl="0">
              <a:lnSpc>
                <a:spcPct val="110000"/>
              </a:lnSpc>
              <a:spcBef>
                <a:spcPts val="1700"/>
              </a:spcBef>
              <a:spcAft>
                <a:spcPts val="0"/>
              </a:spcAft>
              <a:buClr>
                <a:schemeClr val="dk1"/>
              </a:buClr>
              <a:buSzPct val="38888"/>
              <a:buNone/>
            </a:pPr>
            <a:r>
              <a:rPr lang="it" sz="1800" dirty="0">
                <a:solidFill>
                  <a:schemeClr val="dk2"/>
                </a:solidFill>
                <a:latin typeface="Raleway"/>
                <a:ea typeface="Raleway"/>
                <a:cs typeface="Raleway"/>
                <a:sym typeface="Raleway"/>
              </a:rPr>
              <a:t>In particolare, </a:t>
            </a:r>
            <a:r>
              <a:rPr lang="it" sz="1800" b="1" dirty="0">
                <a:solidFill>
                  <a:schemeClr val="dk2"/>
                </a:solidFill>
                <a:latin typeface="Raleway"/>
                <a:ea typeface="Raleway"/>
                <a:cs typeface="Raleway"/>
                <a:sym typeface="Raleway"/>
              </a:rPr>
              <a:t>devono assicurare</a:t>
            </a:r>
            <a:r>
              <a:rPr lang="it" sz="1800" dirty="0">
                <a:solidFill>
                  <a:schemeClr val="dk2"/>
                </a:solidFill>
                <a:latin typeface="Raleway"/>
                <a:ea typeface="Raleway"/>
                <a:cs typeface="Raleway"/>
                <a:sym typeface="Raleway"/>
              </a:rPr>
              <a:t>:</a:t>
            </a:r>
            <a:endParaRPr sz="1800" dirty="0">
              <a:solidFill>
                <a:schemeClr val="dk2"/>
              </a:solidFill>
              <a:latin typeface="Raleway"/>
              <a:ea typeface="Raleway"/>
              <a:cs typeface="Raleway"/>
              <a:sym typeface="Raleway"/>
            </a:endParaRPr>
          </a:p>
          <a:p>
            <a:pPr marL="254000" lvl="0" indent="-223837" algn="l" rtl="0">
              <a:lnSpc>
                <a:spcPct val="110000"/>
              </a:lnSpc>
              <a:spcBef>
                <a:spcPts val="1700"/>
              </a:spcBef>
              <a:spcAft>
                <a:spcPts val="0"/>
              </a:spcAft>
              <a:buClr>
                <a:schemeClr val="dk2"/>
              </a:buClr>
              <a:buSzPct val="100000"/>
              <a:buFont typeface="Arial"/>
              <a:buChar char="•"/>
            </a:pPr>
            <a:r>
              <a:rPr lang="it" sz="1800" dirty="0">
                <a:solidFill>
                  <a:schemeClr val="dk2"/>
                </a:solidFill>
                <a:latin typeface="Raleway"/>
                <a:ea typeface="Raleway"/>
                <a:cs typeface="Raleway"/>
                <a:sym typeface="Raleway"/>
              </a:rPr>
              <a:t>al più tardi alla data della pubblicazione, </a:t>
            </a:r>
            <a:r>
              <a:rPr lang="it" sz="1800" b="1" dirty="0">
                <a:solidFill>
                  <a:schemeClr val="dk2"/>
                </a:solidFill>
                <a:latin typeface="Raleway"/>
                <a:ea typeface="Raleway"/>
                <a:cs typeface="Raleway"/>
                <a:sym typeface="Raleway"/>
              </a:rPr>
              <a:t>il deposito </a:t>
            </a:r>
            <a:r>
              <a:rPr lang="it" sz="1800" dirty="0">
                <a:solidFill>
                  <a:schemeClr val="dk2"/>
                </a:solidFill>
                <a:latin typeface="Raleway"/>
                <a:ea typeface="Raleway"/>
                <a:cs typeface="Raleway"/>
                <a:sym typeface="Raleway"/>
              </a:rPr>
              <a:t>dell’articolo in un repository di </a:t>
            </a:r>
            <a:r>
              <a:rPr lang="it" sz="1800" b="1" dirty="0">
                <a:solidFill>
                  <a:schemeClr val="dk2"/>
                </a:solidFill>
                <a:latin typeface="Raleway"/>
                <a:ea typeface="Raleway"/>
                <a:cs typeface="Raleway"/>
                <a:sym typeface="Raleway"/>
              </a:rPr>
              <a:t>tipo trusted</a:t>
            </a:r>
            <a:r>
              <a:rPr lang="it" sz="1800" dirty="0">
                <a:solidFill>
                  <a:schemeClr val="dk2"/>
                </a:solidFill>
                <a:latin typeface="Raleway"/>
                <a:ea typeface="Raleway"/>
                <a:cs typeface="Raleway"/>
                <a:sym typeface="Raleway"/>
              </a:rPr>
              <a:t> e </a:t>
            </a:r>
            <a:r>
              <a:rPr lang="it" sz="1800" b="1" dirty="0">
                <a:solidFill>
                  <a:schemeClr val="dk2"/>
                </a:solidFill>
                <a:latin typeface="Raleway"/>
                <a:ea typeface="Raleway"/>
                <a:cs typeface="Raleway"/>
                <a:sym typeface="Raleway"/>
              </a:rPr>
              <a:t>l’accesso aperto immediato attraverso il repository</a:t>
            </a:r>
            <a:r>
              <a:rPr lang="it" sz="1800" dirty="0">
                <a:solidFill>
                  <a:schemeClr val="dk2"/>
                </a:solidFill>
                <a:latin typeface="Raleway"/>
                <a:ea typeface="Raleway"/>
                <a:cs typeface="Raleway"/>
                <a:sym typeface="Raleway"/>
              </a:rPr>
              <a:t> sotto una licenza di tipo </a:t>
            </a:r>
            <a:r>
              <a:rPr lang="it" sz="1800" b="1" dirty="0">
                <a:solidFill>
                  <a:schemeClr val="dk2"/>
                </a:solidFill>
                <a:latin typeface="Raleway"/>
                <a:ea typeface="Raleway"/>
                <a:cs typeface="Raleway"/>
                <a:sym typeface="Raleway"/>
              </a:rPr>
              <a:t>CC BY</a:t>
            </a:r>
            <a:r>
              <a:rPr lang="it" sz="1800" dirty="0">
                <a:solidFill>
                  <a:schemeClr val="dk2"/>
                </a:solidFill>
                <a:latin typeface="Raleway"/>
                <a:ea typeface="Raleway"/>
                <a:cs typeface="Raleway"/>
                <a:sym typeface="Raleway"/>
              </a:rPr>
              <a:t> o equivalente (CC BY-NC/CC BY-ND per i formati di testo più lunghi, come le monografie)</a:t>
            </a:r>
            <a:endParaRPr sz="1800" dirty="0">
              <a:solidFill>
                <a:schemeClr val="dk2"/>
              </a:solidFill>
              <a:latin typeface="Raleway"/>
              <a:ea typeface="Raleway"/>
              <a:cs typeface="Raleway"/>
              <a:sym typeface="Raleway"/>
            </a:endParaRPr>
          </a:p>
          <a:p>
            <a:pPr marL="254000" lvl="0" indent="-223837" algn="l" rtl="0">
              <a:lnSpc>
                <a:spcPct val="110000"/>
              </a:lnSpc>
              <a:spcBef>
                <a:spcPts val="900"/>
              </a:spcBef>
              <a:spcAft>
                <a:spcPts val="0"/>
              </a:spcAft>
              <a:buClr>
                <a:schemeClr val="dk2"/>
              </a:buClr>
              <a:buSzPct val="100000"/>
              <a:buFont typeface="Arial"/>
              <a:buChar char="•"/>
            </a:pPr>
            <a:r>
              <a:rPr lang="it" sz="1800" b="1" dirty="0">
                <a:solidFill>
                  <a:schemeClr val="dk2"/>
                </a:solidFill>
                <a:latin typeface="Raleway"/>
                <a:ea typeface="Raleway"/>
                <a:cs typeface="Raleway"/>
                <a:sym typeface="Raleway"/>
              </a:rPr>
              <a:t>l’informazione </a:t>
            </a:r>
            <a:r>
              <a:rPr lang="it" sz="1800" dirty="0">
                <a:solidFill>
                  <a:schemeClr val="dk2"/>
                </a:solidFill>
                <a:latin typeface="Raleway"/>
                <a:ea typeface="Raleway"/>
                <a:cs typeface="Raleway"/>
                <a:sym typeface="Raleway"/>
              </a:rPr>
              <a:t>attraverso il repository di tutti i risultati/strumenti che sono necessari a </a:t>
            </a:r>
            <a:r>
              <a:rPr lang="it" sz="1800" b="1" dirty="0">
                <a:solidFill>
                  <a:schemeClr val="dk2"/>
                </a:solidFill>
                <a:latin typeface="Raleway"/>
                <a:ea typeface="Raleway"/>
                <a:cs typeface="Raleway"/>
                <a:sym typeface="Raleway"/>
              </a:rPr>
              <a:t>validare le conclusioni della pubblicazione scientifica</a:t>
            </a:r>
            <a:endParaRPr sz="1800" b="1" dirty="0">
              <a:solidFill>
                <a:schemeClr val="dk2"/>
              </a:solidFill>
              <a:latin typeface="Raleway"/>
              <a:ea typeface="Raleway"/>
              <a:cs typeface="Raleway"/>
              <a:sym typeface="Raleway"/>
            </a:endParaRPr>
          </a:p>
          <a:p>
            <a:pPr marL="0" lvl="0" indent="0" algn="l" rtl="0">
              <a:lnSpc>
                <a:spcPct val="110000"/>
              </a:lnSpc>
              <a:spcBef>
                <a:spcPts val="900"/>
              </a:spcBef>
              <a:spcAft>
                <a:spcPts val="0"/>
              </a:spcAft>
              <a:buNone/>
            </a:pPr>
            <a:r>
              <a:rPr lang="it" sz="1800" b="1" dirty="0">
                <a:solidFill>
                  <a:schemeClr val="dk2"/>
                </a:solidFill>
                <a:latin typeface="Raleway"/>
                <a:ea typeface="Raleway"/>
                <a:cs typeface="Raleway"/>
                <a:sym typeface="Raleway"/>
              </a:rPr>
              <a:t>I metadati devono essere aperti e in linea con i principi FAIR.</a:t>
            </a:r>
            <a:endParaRPr sz="900" dirty="0">
              <a:solidFill>
                <a:schemeClr val="dk2"/>
              </a:solidFill>
              <a:latin typeface="Raleway"/>
              <a:ea typeface="Raleway"/>
              <a:cs typeface="Raleway"/>
              <a:sym typeface="Raleway"/>
            </a:endParaRPr>
          </a:p>
        </p:txBody>
      </p:sp>
      <p:sp>
        <p:nvSpPr>
          <p:cNvPr id="581" name="Google Shape;581;p75"/>
          <p:cNvSpPr txBox="1">
            <a:spLocks noGrp="1"/>
          </p:cNvSpPr>
          <p:nvPr>
            <p:ph type="title"/>
          </p:nvPr>
        </p:nvSpPr>
        <p:spPr>
          <a:xfrm>
            <a:off x="729450" y="1318650"/>
            <a:ext cx="7688700" cy="535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2400"/>
              <a:buFont typeface="Rockwell"/>
              <a:buNone/>
            </a:pPr>
            <a:r>
              <a:rPr lang="it" sz="2400"/>
              <a:t>Open Access alle pubblicazioni I/II</a:t>
            </a:r>
            <a:endParaRPr sz="2400"/>
          </a:p>
        </p:txBody>
      </p:sp>
      <p:pic>
        <p:nvPicPr>
          <p:cNvPr id="582" name="Google Shape;582;p75"/>
          <p:cNvPicPr preferRelativeResize="0"/>
          <p:nvPr/>
        </p:nvPicPr>
        <p:blipFill rotWithShape="1">
          <a:blip r:embed="rId3">
            <a:alphaModFix/>
          </a:blip>
          <a:srcRect l="50561"/>
          <a:stretch/>
        </p:blipFill>
        <p:spPr>
          <a:xfrm>
            <a:off x="6075000" y="487800"/>
            <a:ext cx="3069002" cy="4655700"/>
          </a:xfrm>
          <a:prstGeom prst="rect">
            <a:avLst/>
          </a:prstGeom>
          <a:noFill/>
          <a:ln>
            <a:noFill/>
          </a:ln>
        </p:spPr>
      </p:pic>
      <p:sp>
        <p:nvSpPr>
          <p:cNvPr id="583" name="Google Shape;583;p75"/>
          <p:cNvSpPr/>
          <p:nvPr/>
        </p:nvSpPr>
        <p:spPr>
          <a:xfrm>
            <a:off x="7768194" y="4919993"/>
            <a:ext cx="1375800" cy="1500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it" sz="500">
                <a:solidFill>
                  <a:schemeClr val="dk1"/>
                </a:solidFill>
                <a:latin typeface="Tahoma"/>
                <a:ea typeface="Tahoma"/>
                <a:cs typeface="Tahoma"/>
                <a:sym typeface="Tahoma"/>
              </a:rPr>
              <a:t>Photo by </a:t>
            </a:r>
            <a:r>
              <a:rPr lang="it" sz="500" u="sng">
                <a:solidFill>
                  <a:schemeClr val="dk1"/>
                </a:solidFill>
                <a:latin typeface="Tahoma"/>
                <a:ea typeface="Tahoma"/>
                <a:cs typeface="Tahoma"/>
                <a:sym typeface="Tahoma"/>
                <a:hlinkClick r:id="rId4">
                  <a:extLst>
                    <a:ext uri="{A12FA001-AC4F-418D-AE19-62706E023703}">
                      <ahyp:hlinkClr xmlns:ahyp="http://schemas.microsoft.com/office/drawing/2018/hyperlinkcolor" val="tx"/>
                    </a:ext>
                  </a:extLst>
                </a:hlinkClick>
              </a:rPr>
              <a:t>Dariusz Sankowski</a:t>
            </a:r>
            <a:r>
              <a:rPr lang="it" sz="500">
                <a:solidFill>
                  <a:schemeClr val="dk1"/>
                </a:solidFill>
                <a:latin typeface="Tahoma"/>
                <a:ea typeface="Tahoma"/>
                <a:cs typeface="Tahoma"/>
                <a:sym typeface="Tahoma"/>
              </a:rPr>
              <a:t> on </a:t>
            </a:r>
            <a:r>
              <a:rPr lang="it" sz="500" u="sng">
                <a:solidFill>
                  <a:schemeClr val="dk1"/>
                </a:solidFill>
                <a:latin typeface="Tahoma"/>
                <a:ea typeface="Tahoma"/>
                <a:cs typeface="Tahoma"/>
                <a:sym typeface="Tahoma"/>
                <a:hlinkClick r:id="rId5">
                  <a:extLst>
                    <a:ext uri="{A12FA001-AC4F-418D-AE19-62706E023703}">
                      <ahyp:hlinkClr xmlns:ahyp="http://schemas.microsoft.com/office/drawing/2018/hyperlinkcolor" val="tx"/>
                    </a:ext>
                  </a:extLst>
                </a:hlinkClick>
              </a:rPr>
              <a:t>Unsplash</a:t>
            </a:r>
            <a:r>
              <a:rPr lang="it" sz="500">
                <a:solidFill>
                  <a:schemeClr val="dk1"/>
                </a:solidFill>
                <a:latin typeface="Tahoma"/>
                <a:ea typeface="Tahoma"/>
                <a:cs typeface="Tahoma"/>
                <a:sym typeface="Tahoma"/>
              </a:rPr>
              <a:t> </a:t>
            </a:r>
            <a:endParaRPr sz="500">
              <a:solidFill>
                <a:schemeClr val="dk1"/>
              </a:solidFill>
              <a:latin typeface="Tahoma"/>
              <a:ea typeface="Tahoma"/>
              <a:cs typeface="Tahoma"/>
              <a:sym typeface="Tahom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pic>
        <p:nvPicPr>
          <p:cNvPr id="589" name="Google Shape;589;p76"/>
          <p:cNvPicPr preferRelativeResize="0"/>
          <p:nvPr/>
        </p:nvPicPr>
        <p:blipFill rotWithShape="1">
          <a:blip r:embed="rId3">
            <a:alphaModFix/>
          </a:blip>
          <a:srcRect t="9804"/>
          <a:stretch/>
        </p:blipFill>
        <p:spPr>
          <a:xfrm>
            <a:off x="5703600" y="487875"/>
            <a:ext cx="3440401" cy="4655626"/>
          </a:xfrm>
          <a:prstGeom prst="rect">
            <a:avLst/>
          </a:prstGeom>
          <a:noFill/>
          <a:ln>
            <a:noFill/>
          </a:ln>
        </p:spPr>
      </p:pic>
      <p:sp>
        <p:nvSpPr>
          <p:cNvPr id="590" name="Google Shape;590;p76"/>
          <p:cNvSpPr txBox="1">
            <a:spLocks noGrp="1"/>
          </p:cNvSpPr>
          <p:nvPr>
            <p:ph type="title"/>
          </p:nvPr>
        </p:nvSpPr>
        <p:spPr>
          <a:xfrm>
            <a:off x="729450" y="1318650"/>
            <a:ext cx="7688400" cy="535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400"/>
              <a:buFont typeface="Rockwell"/>
              <a:buNone/>
            </a:pPr>
            <a:r>
              <a:rPr lang="it"/>
              <a:t>Trusted Repository</a:t>
            </a:r>
            <a:endParaRPr/>
          </a:p>
        </p:txBody>
      </p:sp>
      <p:sp>
        <p:nvSpPr>
          <p:cNvPr id="591" name="Google Shape;591;p76"/>
          <p:cNvSpPr txBox="1">
            <a:spLocks noGrp="1"/>
          </p:cNvSpPr>
          <p:nvPr>
            <p:ph type="body" idx="4294967295"/>
          </p:nvPr>
        </p:nvSpPr>
        <p:spPr>
          <a:xfrm>
            <a:off x="651850" y="1989500"/>
            <a:ext cx="4848000" cy="28461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800"/>
              </a:spcBef>
              <a:spcAft>
                <a:spcPts val="0"/>
              </a:spcAft>
              <a:buClr>
                <a:schemeClr val="dk1"/>
              </a:buClr>
              <a:buSzPct val="33333"/>
              <a:buFont typeface="Arial"/>
              <a:buNone/>
            </a:pPr>
            <a:r>
              <a:rPr lang="it" sz="1200" b="1" dirty="0">
                <a:solidFill>
                  <a:schemeClr val="dk2"/>
                </a:solidFill>
                <a:latin typeface="Raleway"/>
                <a:ea typeface="Raleway"/>
                <a:cs typeface="Raleway"/>
                <a:sym typeface="Raleway"/>
              </a:rPr>
              <a:t>Repository certificati </a:t>
            </a:r>
            <a:r>
              <a:rPr lang="it" sz="1200" dirty="0">
                <a:solidFill>
                  <a:schemeClr val="dk2"/>
                </a:solidFill>
                <a:latin typeface="Raleway"/>
                <a:ea typeface="Raleway"/>
                <a:cs typeface="Raleway"/>
                <a:sym typeface="Raleway"/>
              </a:rPr>
              <a:t>(ad esempio attraverso CoreTrustSeal, nestor Seal DIN31644, ilISO16363) o </a:t>
            </a:r>
            <a:r>
              <a:rPr lang="it" sz="1200" b="1" dirty="0">
                <a:solidFill>
                  <a:schemeClr val="dk2"/>
                </a:solidFill>
                <a:latin typeface="Raleway"/>
                <a:ea typeface="Raleway"/>
                <a:cs typeface="Raleway"/>
                <a:sym typeface="Raleway"/>
              </a:rPr>
              <a:t>repository disciplinari o di dominio</a:t>
            </a:r>
            <a:r>
              <a:rPr lang="it" sz="1200" dirty="0">
                <a:solidFill>
                  <a:schemeClr val="dk2"/>
                </a:solidFill>
                <a:latin typeface="Raleway"/>
                <a:ea typeface="Raleway"/>
                <a:cs typeface="Raleway"/>
                <a:sym typeface="Raleway"/>
              </a:rPr>
              <a:t> riconosciuti e utilizzati a livello internazionale dalla comunità scientifica.</a:t>
            </a:r>
            <a:endParaRPr sz="1200" dirty="0">
              <a:solidFill>
                <a:schemeClr val="dk2"/>
              </a:solidFill>
              <a:latin typeface="Raleway"/>
              <a:ea typeface="Raleway"/>
              <a:cs typeface="Raleway"/>
              <a:sym typeface="Raleway"/>
            </a:endParaRPr>
          </a:p>
          <a:p>
            <a:pPr marL="0" marR="0" lvl="0" indent="0" algn="l" rtl="0">
              <a:lnSpc>
                <a:spcPct val="110000"/>
              </a:lnSpc>
              <a:spcBef>
                <a:spcPts val="800"/>
              </a:spcBef>
              <a:spcAft>
                <a:spcPts val="0"/>
              </a:spcAft>
              <a:buClr>
                <a:schemeClr val="dk1"/>
              </a:buClr>
              <a:buSzPct val="33333"/>
              <a:buFont typeface="Arial"/>
              <a:buNone/>
            </a:pPr>
            <a:r>
              <a:rPr lang="it" sz="1200" b="1" dirty="0">
                <a:solidFill>
                  <a:schemeClr val="dk2"/>
                </a:solidFill>
                <a:latin typeface="Raleway"/>
                <a:ea typeface="Raleway"/>
                <a:cs typeface="Raleway"/>
                <a:sym typeface="Raleway"/>
              </a:rPr>
              <a:t>Repository istituzionali o di tipo generalista</a:t>
            </a:r>
            <a:r>
              <a:rPr lang="it" sz="1200" dirty="0">
                <a:solidFill>
                  <a:schemeClr val="dk2"/>
                </a:solidFill>
                <a:latin typeface="Raleway"/>
                <a:ea typeface="Raleway"/>
                <a:cs typeface="Raleway"/>
                <a:sym typeface="Raleway"/>
              </a:rPr>
              <a:t> che presentano caratteristiche essenziali:</a:t>
            </a:r>
            <a:endParaRPr sz="1200" dirty="0">
              <a:solidFill>
                <a:schemeClr val="dk2"/>
              </a:solidFill>
              <a:latin typeface="Raleway"/>
              <a:ea typeface="Raleway"/>
              <a:cs typeface="Raleway"/>
              <a:sym typeface="Raleway"/>
            </a:endParaRPr>
          </a:p>
          <a:p>
            <a:pPr marL="457200" marR="0" lvl="0" indent="-311943" algn="l" rtl="0">
              <a:lnSpc>
                <a:spcPct val="110000"/>
              </a:lnSpc>
              <a:spcBef>
                <a:spcPts val="800"/>
              </a:spcBef>
              <a:spcAft>
                <a:spcPts val="0"/>
              </a:spcAft>
              <a:buClr>
                <a:schemeClr val="dk2"/>
              </a:buClr>
              <a:buSzPct val="100000"/>
              <a:buFont typeface="Raleway"/>
              <a:buChar char="●"/>
            </a:pPr>
            <a:r>
              <a:rPr lang="it" sz="1200" dirty="0">
                <a:solidFill>
                  <a:schemeClr val="dk2"/>
                </a:solidFill>
                <a:latin typeface="Raleway"/>
                <a:ea typeface="Raleway"/>
                <a:cs typeface="Raleway"/>
                <a:sym typeface="Raleway"/>
              </a:rPr>
              <a:t>assicurano l’integrità e l’autenticità dei contenuti, facilitando il loro uso e riuso nel breve e lungo periodo.</a:t>
            </a:r>
            <a:endParaRPr sz="1200" dirty="0">
              <a:solidFill>
                <a:schemeClr val="dk2"/>
              </a:solidFill>
              <a:latin typeface="Raleway"/>
              <a:ea typeface="Raleway"/>
              <a:cs typeface="Raleway"/>
              <a:sym typeface="Raleway"/>
            </a:endParaRPr>
          </a:p>
          <a:p>
            <a:pPr marL="457200" marR="0" lvl="0" indent="-311943" algn="l" rtl="0">
              <a:lnSpc>
                <a:spcPct val="110000"/>
              </a:lnSpc>
              <a:spcBef>
                <a:spcPts val="0"/>
              </a:spcBef>
              <a:spcAft>
                <a:spcPts val="0"/>
              </a:spcAft>
              <a:buClr>
                <a:schemeClr val="dk2"/>
              </a:buClr>
              <a:buSzPct val="100000"/>
              <a:buFont typeface="Raleway"/>
              <a:buChar char="●"/>
            </a:pPr>
            <a:r>
              <a:rPr lang="it" sz="1200" dirty="0">
                <a:solidFill>
                  <a:schemeClr val="dk2"/>
                </a:solidFill>
                <a:latin typeface="Raleway"/>
                <a:ea typeface="Raleway"/>
                <a:cs typeface="Raleway"/>
                <a:sym typeface="Raleway"/>
              </a:rPr>
              <a:t>utilizzano metadati in linea con i principi FAIR.</a:t>
            </a:r>
            <a:endParaRPr sz="1200" dirty="0">
              <a:solidFill>
                <a:schemeClr val="dk2"/>
              </a:solidFill>
              <a:latin typeface="Raleway"/>
              <a:ea typeface="Raleway"/>
              <a:cs typeface="Raleway"/>
              <a:sym typeface="Raleway"/>
            </a:endParaRPr>
          </a:p>
          <a:p>
            <a:pPr marL="457200" marR="0" lvl="0" indent="-311943" algn="l" rtl="0">
              <a:lnSpc>
                <a:spcPct val="110000"/>
              </a:lnSpc>
              <a:spcBef>
                <a:spcPts val="0"/>
              </a:spcBef>
              <a:spcAft>
                <a:spcPts val="0"/>
              </a:spcAft>
              <a:buClr>
                <a:schemeClr val="dk2"/>
              </a:buClr>
              <a:buSzPct val="100000"/>
              <a:buFont typeface="Raleway"/>
              <a:buChar char="●"/>
            </a:pPr>
            <a:r>
              <a:rPr lang="it" sz="1200" dirty="0">
                <a:solidFill>
                  <a:schemeClr val="dk2"/>
                </a:solidFill>
                <a:latin typeface="Raleway"/>
                <a:ea typeface="Raleway"/>
                <a:cs typeface="Raleway"/>
                <a:sym typeface="Raleway"/>
              </a:rPr>
              <a:t>hanno chiare strategie per la conservazione a medio e lungo termine e assicurano la cura, la qualità, l’integrità e la protezione dei metadati e dei contenuti.</a:t>
            </a:r>
            <a:endParaRPr sz="1200" dirty="0"/>
          </a:p>
        </p:txBody>
      </p:sp>
      <p:sp>
        <p:nvSpPr>
          <p:cNvPr id="592" name="Google Shape;592;p76"/>
          <p:cNvSpPr txBox="1"/>
          <p:nvPr/>
        </p:nvSpPr>
        <p:spPr>
          <a:xfrm>
            <a:off x="0" y="4837651"/>
            <a:ext cx="5808600" cy="3078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None/>
            </a:pPr>
            <a:r>
              <a:rPr lang="it" sz="800" u="sng">
                <a:solidFill>
                  <a:schemeClr val="hlink"/>
                </a:solidFill>
                <a:latin typeface="Raleway"/>
                <a:ea typeface="Raleway"/>
                <a:cs typeface="Raleway"/>
                <a:sym typeface="Raleway"/>
                <a:hlinkClick r:id="rId4"/>
              </a:rPr>
              <a:t>https://ec.europa.eu/info/funding-tenders/opportunities/docs/2021-2027/common/guidance/aga_en.pdf</a:t>
            </a:r>
            <a:r>
              <a:rPr lang="it" sz="800">
                <a:solidFill>
                  <a:schemeClr val="dk1"/>
                </a:solidFill>
                <a:latin typeface="Raleway"/>
                <a:ea typeface="Raleway"/>
                <a:cs typeface="Raleway"/>
                <a:sym typeface="Raleway"/>
              </a:rPr>
              <a:t> </a:t>
            </a:r>
            <a:endParaRPr sz="800">
              <a:solidFill>
                <a:schemeClr val="dk1"/>
              </a:solidFill>
              <a:latin typeface="Raleway"/>
              <a:ea typeface="Raleway"/>
              <a:cs typeface="Raleway"/>
              <a:sym typeface="Raleway"/>
            </a:endParaRPr>
          </a:p>
        </p:txBody>
      </p:sp>
      <p:sp>
        <p:nvSpPr>
          <p:cNvPr id="593" name="Google Shape;593;p76"/>
          <p:cNvSpPr/>
          <p:nvPr/>
        </p:nvSpPr>
        <p:spPr>
          <a:xfrm>
            <a:off x="7906796" y="4993497"/>
            <a:ext cx="1237200" cy="1500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it" sz="500">
                <a:solidFill>
                  <a:schemeClr val="dk1"/>
                </a:solidFill>
                <a:latin typeface="Tahoma"/>
                <a:ea typeface="Tahoma"/>
                <a:cs typeface="Tahoma"/>
                <a:sym typeface="Tahoma"/>
              </a:rPr>
              <a:t>Photo by </a:t>
            </a:r>
            <a:r>
              <a:rPr lang="it" sz="500" u="sng">
                <a:solidFill>
                  <a:schemeClr val="dk1"/>
                </a:solidFill>
                <a:latin typeface="Tahoma"/>
                <a:ea typeface="Tahoma"/>
                <a:cs typeface="Tahoma"/>
                <a:sym typeface="Tahoma"/>
                <a:hlinkClick r:id="rId5">
                  <a:extLst>
                    <a:ext uri="{A12FA001-AC4F-418D-AE19-62706E023703}">
                      <ahyp:hlinkClr xmlns:ahyp="http://schemas.microsoft.com/office/drawing/2018/hyperlinkcolor" val="tx"/>
                    </a:ext>
                  </a:extLst>
                </a:hlinkClick>
              </a:rPr>
              <a:t>Fabian Gieske</a:t>
            </a:r>
            <a:r>
              <a:rPr lang="it" sz="500">
                <a:solidFill>
                  <a:schemeClr val="dk1"/>
                </a:solidFill>
                <a:latin typeface="Tahoma"/>
                <a:ea typeface="Tahoma"/>
                <a:cs typeface="Tahoma"/>
                <a:sym typeface="Tahoma"/>
              </a:rPr>
              <a:t> on </a:t>
            </a:r>
            <a:r>
              <a:rPr lang="it" sz="500" u="sng">
                <a:solidFill>
                  <a:schemeClr val="dk1"/>
                </a:solidFill>
                <a:latin typeface="Tahoma"/>
                <a:ea typeface="Tahoma"/>
                <a:cs typeface="Tahoma"/>
                <a:sym typeface="Tahoma"/>
                <a:hlinkClick r:id="rId6">
                  <a:extLst>
                    <a:ext uri="{A12FA001-AC4F-418D-AE19-62706E023703}">
                      <ahyp:hlinkClr xmlns:ahyp="http://schemas.microsoft.com/office/drawing/2018/hyperlinkcolor" val="tx"/>
                    </a:ext>
                  </a:extLst>
                </a:hlinkClick>
              </a:rPr>
              <a:t>Unsplash</a:t>
            </a:r>
            <a:r>
              <a:rPr lang="it" sz="500">
                <a:solidFill>
                  <a:schemeClr val="dk1"/>
                </a:solidFill>
                <a:latin typeface="Tahoma"/>
                <a:ea typeface="Tahoma"/>
                <a:cs typeface="Tahoma"/>
                <a:sym typeface="Tahoma"/>
              </a:rPr>
              <a:t> </a:t>
            </a:r>
            <a:endParaRPr sz="500">
              <a:solidFill>
                <a:schemeClr val="dk1"/>
              </a:solidFill>
              <a:latin typeface="Tahoma"/>
              <a:ea typeface="Tahoma"/>
              <a:cs typeface="Tahoma"/>
              <a:sym typeface="Tahoma"/>
            </a:endParaRPr>
          </a:p>
        </p:txBody>
      </p:sp>
      <p:pic>
        <p:nvPicPr>
          <p:cNvPr id="594" name="Google Shape;594;p76"/>
          <p:cNvPicPr preferRelativeResize="0"/>
          <p:nvPr/>
        </p:nvPicPr>
        <p:blipFill>
          <a:blip r:embed="rId7">
            <a:alphaModFix/>
          </a:blip>
          <a:stretch>
            <a:fillRect/>
          </a:stretch>
        </p:blipFill>
        <p:spPr>
          <a:xfrm>
            <a:off x="116650" y="2036550"/>
            <a:ext cx="535200" cy="535200"/>
          </a:xfrm>
          <a:prstGeom prst="rect">
            <a:avLst/>
          </a:prstGeom>
          <a:noFill/>
          <a:ln>
            <a:noFill/>
          </a:ln>
        </p:spPr>
      </p:pic>
      <p:pic>
        <p:nvPicPr>
          <p:cNvPr id="595" name="Google Shape;595;p76"/>
          <p:cNvPicPr preferRelativeResize="0"/>
          <p:nvPr/>
        </p:nvPicPr>
        <p:blipFill>
          <a:blip r:embed="rId8">
            <a:alphaModFix/>
          </a:blip>
          <a:stretch>
            <a:fillRect/>
          </a:stretch>
        </p:blipFill>
        <p:spPr>
          <a:xfrm>
            <a:off x="116650" y="2901450"/>
            <a:ext cx="535200" cy="5352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77"/>
          <p:cNvSpPr txBox="1">
            <a:spLocks noGrp="1"/>
          </p:cNvSpPr>
          <p:nvPr>
            <p:ph type="title"/>
          </p:nvPr>
        </p:nvSpPr>
        <p:spPr>
          <a:xfrm>
            <a:off x="729450" y="1318650"/>
            <a:ext cx="7688700" cy="535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2400"/>
              <a:buFont typeface="Rockwell"/>
              <a:buNone/>
            </a:pPr>
            <a:r>
              <a:rPr lang="it" sz="2400"/>
              <a:t>Open Access alle pubblicazioni I/II</a:t>
            </a:r>
            <a:endParaRPr sz="2400"/>
          </a:p>
        </p:txBody>
      </p:sp>
      <p:pic>
        <p:nvPicPr>
          <p:cNvPr id="602" name="Google Shape;602;p77"/>
          <p:cNvPicPr preferRelativeResize="0"/>
          <p:nvPr/>
        </p:nvPicPr>
        <p:blipFill rotWithShape="1">
          <a:blip r:embed="rId3">
            <a:alphaModFix/>
          </a:blip>
          <a:srcRect l="21911" r="34938"/>
          <a:stretch/>
        </p:blipFill>
        <p:spPr>
          <a:xfrm>
            <a:off x="6133175" y="493275"/>
            <a:ext cx="3010826" cy="4650224"/>
          </a:xfrm>
          <a:prstGeom prst="rect">
            <a:avLst/>
          </a:prstGeom>
          <a:noFill/>
          <a:ln>
            <a:noFill/>
          </a:ln>
        </p:spPr>
      </p:pic>
      <p:sp>
        <p:nvSpPr>
          <p:cNvPr id="603" name="Google Shape;603;p77"/>
          <p:cNvSpPr txBox="1">
            <a:spLocks noGrp="1"/>
          </p:cNvSpPr>
          <p:nvPr>
            <p:ph type="body" idx="1"/>
          </p:nvPr>
        </p:nvSpPr>
        <p:spPr>
          <a:xfrm>
            <a:off x="729450" y="2078875"/>
            <a:ext cx="5111100" cy="2261100"/>
          </a:xfrm>
          <a:prstGeom prst="rect">
            <a:avLst/>
          </a:prstGeom>
        </p:spPr>
        <p:txBody>
          <a:bodyPr spcFirstLastPara="1" wrap="square" lIns="91425" tIns="91425" rIns="91425" bIns="91425" anchor="t" anchorCtr="0">
            <a:normAutofit fontScale="70000" lnSpcReduction="20000"/>
          </a:bodyPr>
          <a:lstStyle/>
          <a:p>
            <a:pPr marL="0" marR="0" lvl="0" indent="0" algn="l" rtl="0">
              <a:lnSpc>
                <a:spcPct val="110000"/>
              </a:lnSpc>
              <a:spcBef>
                <a:spcPts val="800"/>
              </a:spcBef>
              <a:spcAft>
                <a:spcPts val="0"/>
              </a:spcAft>
              <a:buNone/>
            </a:pPr>
            <a:r>
              <a:rPr lang="it" sz="2100" dirty="0">
                <a:solidFill>
                  <a:schemeClr val="dk2"/>
                </a:solidFill>
                <a:latin typeface="Raleway"/>
                <a:ea typeface="Raleway"/>
                <a:cs typeface="Raleway"/>
                <a:sym typeface="Raleway"/>
              </a:rPr>
              <a:t>I </a:t>
            </a:r>
            <a:r>
              <a:rPr lang="it" sz="2100" b="1" dirty="0">
                <a:solidFill>
                  <a:schemeClr val="dk2"/>
                </a:solidFill>
                <a:latin typeface="Raleway"/>
                <a:ea typeface="Raleway"/>
                <a:cs typeface="Raleway"/>
                <a:sym typeface="Raleway"/>
              </a:rPr>
              <a:t>beneficiari </a:t>
            </a:r>
            <a:r>
              <a:rPr lang="it" sz="2100" dirty="0">
                <a:solidFill>
                  <a:schemeClr val="dk2"/>
                </a:solidFill>
                <a:latin typeface="Raleway"/>
                <a:ea typeface="Raleway"/>
                <a:cs typeface="Raleway"/>
                <a:sym typeface="Raleway"/>
              </a:rPr>
              <a:t>(o gli autori):</a:t>
            </a:r>
            <a:endParaRPr sz="2100" dirty="0">
              <a:solidFill>
                <a:schemeClr val="dk2"/>
              </a:solidFill>
              <a:latin typeface="Raleway"/>
              <a:ea typeface="Raleway"/>
              <a:cs typeface="Raleway"/>
              <a:sym typeface="Raleway"/>
            </a:endParaRPr>
          </a:p>
          <a:p>
            <a:pPr marL="457200" marR="0" lvl="0" indent="0" algn="l" rtl="0">
              <a:lnSpc>
                <a:spcPct val="110000"/>
              </a:lnSpc>
              <a:spcBef>
                <a:spcPts val="1000"/>
              </a:spcBef>
              <a:spcAft>
                <a:spcPts val="0"/>
              </a:spcAft>
              <a:buNone/>
            </a:pPr>
            <a:r>
              <a:rPr lang="it" sz="2100" b="1" dirty="0">
                <a:solidFill>
                  <a:schemeClr val="dk2"/>
                </a:solidFill>
                <a:latin typeface="Raleway"/>
                <a:ea typeface="Raleway"/>
                <a:cs typeface="Raleway"/>
                <a:sym typeface="Raleway"/>
              </a:rPr>
              <a:t>devono mantenere i diritti </a:t>
            </a:r>
            <a:r>
              <a:rPr lang="it" sz="2100" dirty="0">
                <a:solidFill>
                  <a:schemeClr val="dk2"/>
                </a:solidFill>
                <a:latin typeface="Raleway"/>
                <a:ea typeface="Raleway"/>
                <a:cs typeface="Raleway"/>
                <a:sym typeface="Raleway"/>
              </a:rPr>
              <a:t>sufficienti per ottemperare agli obblighi sull’accesso aperto.</a:t>
            </a:r>
            <a:endParaRPr sz="2100" dirty="0">
              <a:solidFill>
                <a:schemeClr val="dk2"/>
              </a:solidFill>
              <a:latin typeface="Raleway"/>
              <a:ea typeface="Raleway"/>
              <a:cs typeface="Raleway"/>
              <a:sym typeface="Raleway"/>
            </a:endParaRPr>
          </a:p>
          <a:p>
            <a:pPr marL="457200" marR="0" lvl="0" indent="0" algn="l" rtl="0">
              <a:lnSpc>
                <a:spcPct val="110000"/>
              </a:lnSpc>
              <a:spcBef>
                <a:spcPts val="1000"/>
              </a:spcBef>
              <a:spcAft>
                <a:spcPts val="0"/>
              </a:spcAft>
              <a:buNone/>
            </a:pPr>
            <a:r>
              <a:rPr lang="it" sz="2100" dirty="0">
                <a:solidFill>
                  <a:schemeClr val="dk2"/>
                </a:solidFill>
                <a:latin typeface="Raleway"/>
                <a:ea typeface="Raleway"/>
                <a:cs typeface="Raleway"/>
                <a:sym typeface="Raleway"/>
              </a:rPr>
              <a:t>Possono scegliere qualsiasi sede editoriale ma le </a:t>
            </a:r>
            <a:r>
              <a:rPr lang="it" sz="2100" b="1" dirty="0">
                <a:solidFill>
                  <a:schemeClr val="dk2"/>
                </a:solidFill>
                <a:latin typeface="Raleway"/>
                <a:ea typeface="Raleway"/>
                <a:cs typeface="Raleway"/>
                <a:sym typeface="Raleway"/>
              </a:rPr>
              <a:t>spese di pubblicazione</a:t>
            </a:r>
            <a:r>
              <a:rPr lang="it" sz="2100" dirty="0">
                <a:solidFill>
                  <a:schemeClr val="dk2"/>
                </a:solidFill>
                <a:latin typeface="Raleway"/>
                <a:ea typeface="Raleway"/>
                <a:cs typeface="Raleway"/>
                <a:sym typeface="Raleway"/>
              </a:rPr>
              <a:t> eventuali sono </a:t>
            </a:r>
            <a:r>
              <a:rPr lang="it" sz="2100" b="1" dirty="0">
                <a:solidFill>
                  <a:schemeClr val="dk2"/>
                </a:solidFill>
                <a:latin typeface="Raleway"/>
                <a:ea typeface="Raleway"/>
                <a:cs typeface="Raleway"/>
                <a:sym typeface="Raleway"/>
              </a:rPr>
              <a:t>rimborsabili solo se native ad accesso aperto </a:t>
            </a:r>
            <a:r>
              <a:rPr lang="it" sz="2100" dirty="0">
                <a:solidFill>
                  <a:schemeClr val="dk2"/>
                </a:solidFill>
                <a:latin typeface="Raleway"/>
                <a:ea typeface="Raleway"/>
                <a:cs typeface="Raleway"/>
                <a:sym typeface="Raleway"/>
              </a:rPr>
              <a:t>(non sono rimborsabili le APC per le riviste con modello di business ibrido)</a:t>
            </a:r>
            <a:endParaRPr dirty="0"/>
          </a:p>
          <a:p>
            <a:pPr marL="0" lvl="0" indent="0" algn="l" rtl="0">
              <a:spcBef>
                <a:spcPts val="1000"/>
              </a:spcBef>
              <a:spcAft>
                <a:spcPts val="1200"/>
              </a:spcAft>
              <a:buNone/>
            </a:pPr>
            <a:endParaRPr dirty="0"/>
          </a:p>
        </p:txBody>
      </p:sp>
      <p:sp>
        <p:nvSpPr>
          <p:cNvPr id="604" name="Google Shape;604;p77"/>
          <p:cNvSpPr txBox="1"/>
          <p:nvPr/>
        </p:nvSpPr>
        <p:spPr>
          <a:xfrm>
            <a:off x="7610700" y="4811675"/>
            <a:ext cx="1463700" cy="261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500">
                <a:solidFill>
                  <a:schemeClr val="dk1"/>
                </a:solidFill>
                <a:latin typeface="Tahoma"/>
                <a:ea typeface="Tahoma"/>
                <a:cs typeface="Tahoma"/>
                <a:sym typeface="Tahoma"/>
              </a:rPr>
              <a:t>Photo by</a:t>
            </a:r>
            <a:r>
              <a:rPr lang="it" sz="500">
                <a:solidFill>
                  <a:schemeClr val="dk1"/>
                </a:solidFill>
                <a:uFill>
                  <a:noFill/>
                </a:uFill>
                <a:latin typeface="Tahoma"/>
                <a:ea typeface="Tahoma"/>
                <a:cs typeface="Tahoma"/>
                <a:sym typeface="Tahoma"/>
                <a:hlinkClick r:id="rId4">
                  <a:extLst>
                    <a:ext uri="{A12FA001-AC4F-418D-AE19-62706E023703}">
                      <ahyp:hlinkClr xmlns:ahyp="http://schemas.microsoft.com/office/drawing/2018/hyperlinkcolor" val="tx"/>
                    </a:ext>
                  </a:extLst>
                </a:hlinkClick>
              </a:rPr>
              <a:t> Markus Winkler</a:t>
            </a:r>
            <a:r>
              <a:rPr lang="it" sz="500">
                <a:solidFill>
                  <a:schemeClr val="dk1"/>
                </a:solidFill>
                <a:latin typeface="Tahoma"/>
                <a:ea typeface="Tahoma"/>
                <a:cs typeface="Tahoma"/>
                <a:sym typeface="Tahoma"/>
              </a:rPr>
              <a:t> on</a:t>
            </a:r>
            <a:r>
              <a:rPr lang="it" sz="500">
                <a:solidFill>
                  <a:schemeClr val="dk1"/>
                </a:solidFill>
                <a:uFill>
                  <a:noFill/>
                </a:uFill>
                <a:latin typeface="Tahoma"/>
                <a:ea typeface="Tahoma"/>
                <a:cs typeface="Tahoma"/>
                <a:sym typeface="Tahoma"/>
                <a:hlinkClick r:id="rId5">
                  <a:extLst>
                    <a:ext uri="{A12FA001-AC4F-418D-AE19-62706E023703}">
                      <ahyp:hlinkClr xmlns:ahyp="http://schemas.microsoft.com/office/drawing/2018/hyperlinkcolor" val="tx"/>
                    </a:ext>
                  </a:extLst>
                </a:hlinkClick>
              </a:rPr>
              <a:t> Unsplash</a:t>
            </a:r>
            <a:endParaRPr sz="500">
              <a:solidFill>
                <a:schemeClr val="dk1"/>
              </a:solidFill>
              <a:latin typeface="Tahoma"/>
              <a:ea typeface="Tahoma"/>
              <a:cs typeface="Tahoma"/>
              <a:sym typeface="Tahoma"/>
            </a:endParaRPr>
          </a:p>
        </p:txBody>
      </p:sp>
      <p:pic>
        <p:nvPicPr>
          <p:cNvPr id="605" name="Google Shape;605;p77"/>
          <p:cNvPicPr preferRelativeResize="0"/>
          <p:nvPr/>
        </p:nvPicPr>
        <p:blipFill>
          <a:blip r:embed="rId6">
            <a:alphaModFix/>
          </a:blip>
          <a:stretch>
            <a:fillRect/>
          </a:stretch>
        </p:blipFill>
        <p:spPr>
          <a:xfrm>
            <a:off x="840975" y="2502050"/>
            <a:ext cx="390300" cy="390300"/>
          </a:xfrm>
          <a:prstGeom prst="rect">
            <a:avLst/>
          </a:prstGeom>
          <a:noFill/>
          <a:ln>
            <a:noFill/>
          </a:ln>
        </p:spPr>
      </p:pic>
      <p:pic>
        <p:nvPicPr>
          <p:cNvPr id="606" name="Google Shape;606;p77"/>
          <p:cNvPicPr preferRelativeResize="0"/>
          <p:nvPr/>
        </p:nvPicPr>
        <p:blipFill>
          <a:blip r:embed="rId7">
            <a:alphaModFix/>
          </a:blip>
          <a:stretch>
            <a:fillRect/>
          </a:stretch>
        </p:blipFill>
        <p:spPr>
          <a:xfrm>
            <a:off x="840975" y="3055650"/>
            <a:ext cx="390300" cy="3903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3" name="Google Shape;613;p7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2400"/>
              <a:buFont typeface="Rockwell"/>
              <a:buNone/>
            </a:pPr>
            <a:r>
              <a:rPr lang="it" sz="2400"/>
              <a:t>Research Data Management</a:t>
            </a:r>
            <a:endParaRPr sz="2400"/>
          </a:p>
        </p:txBody>
      </p:sp>
      <p:sp>
        <p:nvSpPr>
          <p:cNvPr id="612" name="Google Shape;612;p78"/>
          <p:cNvSpPr txBox="1">
            <a:spLocks noGrp="1"/>
          </p:cNvSpPr>
          <p:nvPr>
            <p:ph type="body" idx="1"/>
          </p:nvPr>
        </p:nvSpPr>
        <p:spPr>
          <a:xfrm>
            <a:off x="729450" y="2078874"/>
            <a:ext cx="7688700" cy="2706485"/>
          </a:xfrm>
          <a:prstGeom prst="rect">
            <a:avLst/>
          </a:prstGeom>
          <a:noFill/>
          <a:ln>
            <a:noFill/>
          </a:ln>
        </p:spPr>
        <p:txBody>
          <a:bodyPr spcFirstLastPara="1" wrap="square" lIns="91425" tIns="45700" rIns="91425" bIns="45700" anchor="t" anchorCtr="0">
            <a:normAutofit fontScale="32500" lnSpcReduction="20000"/>
          </a:bodyPr>
          <a:lstStyle/>
          <a:p>
            <a:pPr indent="0">
              <a:lnSpc>
                <a:spcPct val="120000"/>
              </a:lnSpc>
              <a:spcBef>
                <a:spcPts val="1000"/>
              </a:spcBef>
              <a:buNone/>
            </a:pPr>
            <a:r>
              <a:rPr lang="it-IT" sz="3800" dirty="0">
                <a:solidFill>
                  <a:schemeClr val="dk2"/>
                </a:solidFill>
                <a:latin typeface="Raleway"/>
              </a:rPr>
              <a:t>I beneficiari hanno </a:t>
            </a:r>
            <a:r>
              <a:rPr lang="it-IT" sz="3800" b="1" dirty="0">
                <a:solidFill>
                  <a:schemeClr val="dk2"/>
                </a:solidFill>
                <a:latin typeface="Raleway"/>
              </a:rPr>
              <a:t>l’obbligo</a:t>
            </a:r>
            <a:r>
              <a:rPr lang="it-IT" sz="3800" dirty="0">
                <a:solidFill>
                  <a:schemeClr val="dk2"/>
                </a:solidFill>
                <a:latin typeface="Raleway"/>
              </a:rPr>
              <a:t> di gestire i dati generati dal progetto in modo responsabile, in linea con i </a:t>
            </a:r>
            <a:r>
              <a:rPr lang="it-IT" sz="3800" b="1" dirty="0">
                <a:solidFill>
                  <a:schemeClr val="dk2"/>
                </a:solidFill>
                <a:latin typeface="Raleway"/>
              </a:rPr>
              <a:t>principi FAIR </a:t>
            </a:r>
            <a:r>
              <a:rPr lang="it-IT" sz="3800" dirty="0">
                <a:solidFill>
                  <a:schemeClr val="dk2"/>
                </a:solidFill>
                <a:latin typeface="Raleway"/>
              </a:rPr>
              <a:t>e di:</a:t>
            </a:r>
            <a:endParaRPr sz="3800" dirty="0">
              <a:solidFill>
                <a:schemeClr val="dk2"/>
              </a:solidFill>
              <a:latin typeface="Raleway"/>
            </a:endParaRPr>
          </a:p>
          <a:p>
            <a:pPr lvl="1" indent="-311943">
              <a:lnSpc>
                <a:spcPct val="130000"/>
              </a:lnSpc>
              <a:spcBef>
                <a:spcPts val="1000"/>
              </a:spcBef>
              <a:buClr>
                <a:schemeClr val="dk2"/>
              </a:buClr>
              <a:buSzPct val="100000"/>
              <a:buFont typeface="Raleway"/>
              <a:buChar char="●"/>
            </a:pPr>
            <a:r>
              <a:rPr lang="it-IT" sz="3500" dirty="0">
                <a:solidFill>
                  <a:schemeClr val="dk2"/>
                </a:solidFill>
                <a:latin typeface="Raleway"/>
              </a:rPr>
              <a:t>formulare entro il 6° mese dall’inizio del progetto e aggiornare regolarmente un </a:t>
            </a:r>
            <a:r>
              <a:rPr lang="it-IT" sz="3500" b="1" dirty="0">
                <a:solidFill>
                  <a:schemeClr val="dk2"/>
                </a:solidFill>
                <a:latin typeface="Raleway"/>
              </a:rPr>
              <a:t>Data Management Plan (DMP)</a:t>
            </a:r>
          </a:p>
          <a:p>
            <a:pPr lvl="1" indent="-311943">
              <a:lnSpc>
                <a:spcPct val="130000"/>
              </a:lnSpc>
              <a:spcBef>
                <a:spcPts val="1000"/>
              </a:spcBef>
              <a:buClr>
                <a:schemeClr val="dk2"/>
              </a:buClr>
              <a:buSzPct val="100000"/>
              <a:buFont typeface="Raleway"/>
              <a:buChar char="●"/>
            </a:pPr>
            <a:r>
              <a:rPr lang="it-IT" sz="3500" dirty="0">
                <a:solidFill>
                  <a:schemeClr val="dk2"/>
                </a:solidFill>
                <a:latin typeface="Raleway"/>
              </a:rPr>
              <a:t>depositare appena possibile e in linea con il DMP i dati in un </a:t>
            </a:r>
            <a:r>
              <a:rPr lang="it-IT" sz="3500" b="1" dirty="0" err="1">
                <a:solidFill>
                  <a:schemeClr val="dk2"/>
                </a:solidFill>
                <a:latin typeface="Raleway"/>
              </a:rPr>
              <a:t>respository</a:t>
            </a:r>
            <a:r>
              <a:rPr lang="it-IT" sz="3500" b="1" dirty="0">
                <a:solidFill>
                  <a:schemeClr val="dk2"/>
                </a:solidFill>
                <a:latin typeface="Raleway"/>
              </a:rPr>
              <a:t> di tipo </a:t>
            </a:r>
            <a:r>
              <a:rPr lang="it-IT" sz="3500" b="1" dirty="0" err="1">
                <a:solidFill>
                  <a:schemeClr val="dk2"/>
                </a:solidFill>
                <a:latin typeface="Raleway"/>
              </a:rPr>
              <a:t>trusted</a:t>
            </a:r>
            <a:r>
              <a:rPr lang="it-IT" sz="3500" b="1" dirty="0">
                <a:solidFill>
                  <a:schemeClr val="dk2"/>
                </a:solidFill>
                <a:latin typeface="Raleway"/>
              </a:rPr>
              <a:t> </a:t>
            </a:r>
            <a:r>
              <a:rPr lang="it-IT" sz="3500" dirty="0">
                <a:solidFill>
                  <a:schemeClr val="dk2"/>
                </a:solidFill>
                <a:latin typeface="Raleway"/>
              </a:rPr>
              <a:t>e garantirne l’Accesso Aperto con licenza </a:t>
            </a:r>
            <a:r>
              <a:rPr lang="it" sz="3500" dirty="0">
                <a:solidFill>
                  <a:schemeClr val="dk2"/>
                </a:solidFill>
                <a:latin typeface="Raleway"/>
              </a:rPr>
              <a:t>CC BY, CC 0 </a:t>
            </a:r>
            <a:r>
              <a:rPr lang="it-IT" sz="3500" dirty="0">
                <a:solidFill>
                  <a:schemeClr val="dk2"/>
                </a:solidFill>
                <a:latin typeface="Raleway"/>
              </a:rPr>
              <a:t>o equivalente</a:t>
            </a:r>
            <a:r>
              <a:rPr lang="it" sz="3500" dirty="0">
                <a:solidFill>
                  <a:schemeClr val="dk2"/>
                </a:solidFill>
                <a:latin typeface="Raleway"/>
              </a:rPr>
              <a:t>, </a:t>
            </a:r>
            <a:r>
              <a:rPr lang="it-IT" sz="3500" dirty="0">
                <a:solidFill>
                  <a:schemeClr val="dk2"/>
                </a:solidFill>
                <a:latin typeface="Raleway"/>
              </a:rPr>
              <a:t>secondo il principio </a:t>
            </a:r>
            <a:r>
              <a:rPr lang="it-IT" sz="3500" b="1" dirty="0">
                <a:solidFill>
                  <a:schemeClr val="dk2"/>
                </a:solidFill>
                <a:latin typeface="Raleway"/>
              </a:rPr>
              <a:t>«</a:t>
            </a:r>
            <a:r>
              <a:rPr lang="it" sz="3500" b="1" dirty="0">
                <a:solidFill>
                  <a:schemeClr val="dk2"/>
                </a:solidFill>
                <a:latin typeface="Raleway"/>
              </a:rPr>
              <a:t>as open as possible as closed as necessary»</a:t>
            </a:r>
            <a:endParaRPr sz="3500" b="1" dirty="0">
              <a:solidFill>
                <a:schemeClr val="dk2"/>
              </a:solidFill>
              <a:latin typeface="Raleway"/>
            </a:endParaRPr>
          </a:p>
          <a:p>
            <a:pPr lvl="1" indent="-311943">
              <a:lnSpc>
                <a:spcPct val="130000"/>
              </a:lnSpc>
              <a:spcBef>
                <a:spcPts val="1000"/>
              </a:spcBef>
              <a:buClr>
                <a:schemeClr val="dk2"/>
              </a:buClr>
              <a:buSzPct val="100000"/>
              <a:buFont typeface="Raleway"/>
              <a:buChar char="●"/>
            </a:pPr>
            <a:r>
              <a:rPr lang="it-IT" sz="3500" dirty="0">
                <a:solidFill>
                  <a:schemeClr val="dk2"/>
                </a:solidFill>
                <a:latin typeface="Raleway"/>
              </a:rPr>
              <a:t>fornire attraverso il repository tutte le informazioni su qualsiasi risultato/strumento necessario a </a:t>
            </a:r>
            <a:r>
              <a:rPr lang="it-IT" sz="3500" b="1" dirty="0">
                <a:solidFill>
                  <a:schemeClr val="dk2"/>
                </a:solidFill>
                <a:latin typeface="Raleway"/>
              </a:rPr>
              <a:t>validare o riutilizzare i dati</a:t>
            </a:r>
          </a:p>
          <a:p>
            <a:pPr indent="0">
              <a:lnSpc>
                <a:spcPct val="120000"/>
              </a:lnSpc>
              <a:spcBef>
                <a:spcPts val="1000"/>
              </a:spcBef>
              <a:buNone/>
            </a:pPr>
            <a:r>
              <a:rPr lang="it-IT" sz="4000" b="1" dirty="0">
                <a:solidFill>
                  <a:schemeClr val="dk2"/>
                </a:solidFill>
                <a:latin typeface="Raleway"/>
                <a:ea typeface="Raleway"/>
                <a:cs typeface="Raleway"/>
                <a:sym typeface="Raleway"/>
              </a:rPr>
              <a:t>I metadati devono essere aperti e in linea con i principi FAIR</a:t>
            </a:r>
            <a:endParaRPr lang="it-IT" sz="1600" dirty="0">
              <a:solidFill>
                <a:schemeClr val="dk2"/>
              </a:solidFill>
              <a:latin typeface="Raleway"/>
              <a:ea typeface="Raleway"/>
              <a:cs typeface="Raleway"/>
              <a:sym typeface="Raleway"/>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pic>
        <p:nvPicPr>
          <p:cNvPr id="626" name="Google Shape;626;p80"/>
          <p:cNvPicPr preferRelativeResize="0"/>
          <p:nvPr/>
        </p:nvPicPr>
        <p:blipFill rotWithShape="1">
          <a:blip r:embed="rId3">
            <a:alphaModFix/>
          </a:blip>
          <a:srcRect t="2895" b="27838"/>
          <a:stretch/>
        </p:blipFill>
        <p:spPr>
          <a:xfrm>
            <a:off x="1" y="0"/>
            <a:ext cx="9143999" cy="5143500"/>
          </a:xfrm>
          <a:prstGeom prst="rect">
            <a:avLst/>
          </a:prstGeom>
          <a:noFill/>
          <a:ln>
            <a:noFill/>
          </a:ln>
        </p:spPr>
      </p:pic>
      <p:sp>
        <p:nvSpPr>
          <p:cNvPr id="627" name="Google Shape;627;p80"/>
          <p:cNvSpPr txBox="1">
            <a:spLocks noGrp="1"/>
          </p:cNvSpPr>
          <p:nvPr>
            <p:ph type="title" idx="4294967295"/>
          </p:nvPr>
        </p:nvSpPr>
        <p:spPr>
          <a:xfrm>
            <a:off x="251545" y="83168"/>
            <a:ext cx="8640900" cy="579600"/>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5000"/>
              <a:buFont typeface="Rockwell"/>
              <a:buNone/>
            </a:pPr>
            <a:r>
              <a:rPr lang="it" sz="4000">
                <a:solidFill>
                  <a:schemeClr val="lt1"/>
                </a:solidFill>
              </a:rPr>
              <a:t>Gli strumenti sono la chiave</a:t>
            </a:r>
            <a:endParaRPr sz="4000">
              <a:solidFill>
                <a:schemeClr val="lt1"/>
              </a:solidFill>
            </a:endParaRPr>
          </a:p>
        </p:txBody>
      </p:sp>
      <p:sp>
        <p:nvSpPr>
          <p:cNvPr id="628" name="Google Shape;628;p80"/>
          <p:cNvSpPr txBox="1"/>
          <p:nvPr/>
        </p:nvSpPr>
        <p:spPr>
          <a:xfrm>
            <a:off x="0" y="1"/>
            <a:ext cx="3867900" cy="2769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None/>
            </a:pPr>
            <a:r>
              <a:rPr lang="it" sz="600">
                <a:solidFill>
                  <a:schemeClr val="lt1"/>
                </a:solidFill>
                <a:latin typeface="Calibri"/>
                <a:ea typeface="Calibri"/>
                <a:cs typeface="Calibri"/>
                <a:sym typeface="Calibri"/>
              </a:rPr>
              <a:t>Photo by</a:t>
            </a:r>
            <a:r>
              <a:rPr lang="it" sz="600">
                <a:solidFill>
                  <a:schemeClr val="lt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600" u="sng">
                <a:solidFill>
                  <a:schemeClr val="lt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Todd Quackenbush</a:t>
            </a:r>
            <a:r>
              <a:rPr lang="it" sz="600">
                <a:solidFill>
                  <a:schemeClr val="lt1"/>
                </a:solidFill>
                <a:latin typeface="Calibri"/>
                <a:ea typeface="Calibri"/>
                <a:cs typeface="Calibri"/>
                <a:sym typeface="Calibri"/>
              </a:rPr>
              <a:t> on</a:t>
            </a:r>
            <a:r>
              <a:rPr lang="it" sz="600">
                <a:solidFill>
                  <a:schemeClr val="lt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600" u="sng">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Unsplash</a:t>
            </a:r>
            <a:endParaRPr sz="600" u="sng">
              <a:solidFill>
                <a:schemeClr val="lt1"/>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81"/>
          <p:cNvSpPr txBox="1">
            <a:spLocks noGrp="1"/>
          </p:cNvSpPr>
          <p:nvPr>
            <p:ph type="title"/>
          </p:nvPr>
        </p:nvSpPr>
        <p:spPr>
          <a:prstGeom prst="rect">
            <a:avLst/>
          </a:prstGeom>
          <a:noFill/>
          <a:ln w="9525" cap="flat" cmpd="sng">
            <a:noFill/>
            <a:prstDash val="solid"/>
            <a:round/>
            <a:headEnd type="none" w="sm" len="sm"/>
            <a:tailEnd type="none" w="sm" len="sm"/>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400"/>
              <a:buFont typeface="Rockwell"/>
              <a:buNone/>
            </a:pPr>
            <a:r>
              <a:rPr lang="it" dirty="0"/>
              <a:t>Open Research Europe: </a:t>
            </a:r>
            <a:r>
              <a:rPr lang="it-IT" dirty="0"/>
              <a:t>ORE</a:t>
            </a:r>
            <a:endParaRPr dirty="0"/>
          </a:p>
        </p:txBody>
      </p:sp>
      <p:sp>
        <p:nvSpPr>
          <p:cNvPr id="2" name="Sottotitolo 1">
            <a:extLst>
              <a:ext uri="{FF2B5EF4-FFF2-40B4-BE49-F238E27FC236}">
                <a16:creationId xmlns:a16="http://schemas.microsoft.com/office/drawing/2014/main" id="{86FDC838-79F4-400D-AEFA-2EF401160A52}"/>
              </a:ext>
            </a:extLst>
          </p:cNvPr>
          <p:cNvSpPr>
            <a:spLocks noGrp="1"/>
          </p:cNvSpPr>
          <p:nvPr>
            <p:ph type="subTitle" idx="1"/>
          </p:nvPr>
        </p:nvSpPr>
        <p:spPr>
          <a:xfrm>
            <a:off x="724950" y="3161524"/>
            <a:ext cx="3300900" cy="1044715"/>
          </a:xfrm>
        </p:spPr>
        <p:txBody>
          <a:bodyPr>
            <a:normAutofit fontScale="85000" lnSpcReduction="10000"/>
          </a:bodyPr>
          <a:lstStyle/>
          <a:p>
            <a:pPr marL="0">
              <a:lnSpc>
                <a:spcPct val="170000"/>
              </a:lnSpc>
            </a:pPr>
            <a:r>
              <a:rPr lang="it-IT" dirty="0"/>
              <a:t>La nuova </a:t>
            </a:r>
            <a:r>
              <a:rPr lang="it-IT" b="1" dirty="0"/>
              <a:t>piattaforma di pubblicazione </a:t>
            </a:r>
            <a:r>
              <a:rPr lang="it-IT" dirty="0"/>
              <a:t>della Commissione europea</a:t>
            </a:r>
          </a:p>
        </p:txBody>
      </p:sp>
      <p:sp>
        <p:nvSpPr>
          <p:cNvPr id="635" name="Google Shape;635;p81"/>
          <p:cNvSpPr txBox="1">
            <a:spLocks noGrp="1"/>
          </p:cNvSpPr>
          <p:nvPr>
            <p:ph type="body" idx="2"/>
          </p:nvPr>
        </p:nvSpPr>
        <p:spPr>
          <a:xfrm>
            <a:off x="4488180" y="335280"/>
            <a:ext cx="4328159" cy="4579620"/>
          </a:xfrm>
          <a:prstGeom prst="rect">
            <a:avLst/>
          </a:prstGeom>
          <a:noFill/>
          <a:ln>
            <a:noFill/>
          </a:ln>
        </p:spPr>
        <p:txBody>
          <a:bodyPr spcFirstLastPara="1" wrap="square" lIns="91425" tIns="45700" rIns="91425" bIns="45700" anchor="t" anchorCtr="0">
            <a:normAutofit fontScale="77500" lnSpcReduction="20000"/>
          </a:bodyPr>
          <a:lstStyle/>
          <a:p>
            <a:pPr marL="742950" indent="-285750">
              <a:lnSpc>
                <a:spcPct val="120000"/>
              </a:lnSpc>
              <a:spcBef>
                <a:spcPts val="1000"/>
              </a:spcBef>
            </a:pPr>
            <a:r>
              <a:rPr lang="it-IT" sz="1500" dirty="0">
                <a:solidFill>
                  <a:schemeClr val="dk2"/>
                </a:solidFill>
                <a:latin typeface="Raleway"/>
              </a:rPr>
              <a:t>Non è una rivista ma una piattaforma di pubblicazione</a:t>
            </a:r>
            <a:endParaRPr sz="1500" dirty="0">
              <a:solidFill>
                <a:schemeClr val="dk2"/>
              </a:solidFill>
              <a:latin typeface="Raleway"/>
            </a:endParaRPr>
          </a:p>
          <a:p>
            <a:pPr marL="742950" indent="-285750">
              <a:lnSpc>
                <a:spcPct val="120000"/>
              </a:lnSpc>
              <a:spcBef>
                <a:spcPts val="1000"/>
              </a:spcBef>
            </a:pPr>
            <a:r>
              <a:rPr lang="it-IT" sz="1500" dirty="0">
                <a:solidFill>
                  <a:schemeClr val="dk2"/>
                </a:solidFill>
                <a:latin typeface="Raleway"/>
              </a:rPr>
              <a:t>Lo scopo è dare ai ricercatori una sede per pubblicare i risultati delle ricerche ottenuti grazie ai fondi europei, indipendentemente dal livello percepito di novità o dall’interesse</a:t>
            </a:r>
          </a:p>
          <a:p>
            <a:pPr marL="742950" indent="-285750">
              <a:lnSpc>
                <a:spcPct val="120000"/>
              </a:lnSpc>
              <a:spcBef>
                <a:spcPts val="1000"/>
              </a:spcBef>
            </a:pPr>
            <a:r>
              <a:rPr lang="it-IT" sz="1500" dirty="0">
                <a:solidFill>
                  <a:schemeClr val="dk2"/>
                </a:solidFill>
                <a:latin typeface="Raleway"/>
              </a:rPr>
              <a:t>Si possono pubblicare anche risultati negativi o nulli. </a:t>
            </a:r>
          </a:p>
          <a:p>
            <a:pPr marL="742950" indent="-285750">
              <a:lnSpc>
                <a:spcPct val="120000"/>
              </a:lnSpc>
              <a:spcBef>
                <a:spcPts val="1000"/>
              </a:spcBef>
            </a:pPr>
            <a:r>
              <a:rPr lang="it-IT" sz="1500" dirty="0">
                <a:solidFill>
                  <a:schemeClr val="dk2"/>
                </a:solidFill>
                <a:latin typeface="Raleway"/>
              </a:rPr>
              <a:t>Lo scopo della peer review non è quello di accettare o rigettare il lavoro ma migliorare il risultato e la sua comunicazione in un’ottica di collaborazione tra esperti</a:t>
            </a:r>
          </a:p>
          <a:p>
            <a:pPr marL="742950" indent="-285750">
              <a:lnSpc>
                <a:spcPct val="120000"/>
              </a:lnSpc>
              <a:spcBef>
                <a:spcPts val="1000"/>
              </a:spcBef>
            </a:pPr>
            <a:r>
              <a:rPr lang="it-IT" sz="1500" dirty="0">
                <a:solidFill>
                  <a:schemeClr val="dk2"/>
                </a:solidFill>
                <a:latin typeface="Raleway"/>
              </a:rPr>
              <a:t>Il ruolo del revisore è quello di valutare se la ricerca è solida dal punto di vista metodologico e se ha merito dal punto di vista accademico</a:t>
            </a:r>
            <a:endParaRPr sz="1500" dirty="0">
              <a:solidFill>
                <a:schemeClr val="dk2"/>
              </a:solidFill>
              <a:latin typeface="Raleway"/>
            </a:endParaRPr>
          </a:p>
          <a:p>
            <a:pPr marL="742950" indent="-285750">
              <a:lnSpc>
                <a:spcPct val="120000"/>
              </a:lnSpc>
              <a:spcBef>
                <a:spcPts val="1000"/>
              </a:spcBef>
            </a:pPr>
            <a:r>
              <a:rPr lang="it-IT" sz="1500" dirty="0">
                <a:solidFill>
                  <a:schemeClr val="dk2"/>
                </a:solidFill>
                <a:latin typeface="Raleway"/>
              </a:rPr>
              <a:t>Solo i risultati di progetti finanziati in H2020 o in Horizon Europe possono essere pubblicati in ORE (per adesso!)</a:t>
            </a:r>
            <a:endParaRPr sz="1500" dirty="0">
              <a:solidFill>
                <a:schemeClr val="dk2"/>
              </a:solidFill>
              <a:latin typeface="Raleway"/>
            </a:endParaRPr>
          </a:p>
          <a:p>
            <a:pPr marL="742950" indent="-285750">
              <a:lnSpc>
                <a:spcPct val="120000"/>
              </a:lnSpc>
              <a:spcBef>
                <a:spcPts val="1000"/>
              </a:spcBef>
            </a:pPr>
            <a:r>
              <a:rPr lang="it" sz="1500" dirty="0">
                <a:solidFill>
                  <a:schemeClr val="dk2"/>
                </a:solidFill>
                <a:latin typeface="Raleway"/>
              </a:rPr>
              <a:t>Open Peer Review</a:t>
            </a:r>
            <a:endParaRPr sz="1500" dirty="0">
              <a:solidFill>
                <a:schemeClr val="dk2"/>
              </a:solidFill>
              <a:latin typeface="Raleway"/>
            </a:endParaRPr>
          </a:p>
          <a:p>
            <a:pPr marL="0" lvl="0" indent="0" algn="l" rtl="0">
              <a:lnSpc>
                <a:spcPct val="90000"/>
              </a:lnSpc>
              <a:spcBef>
                <a:spcPts val="1700"/>
              </a:spcBef>
              <a:spcAft>
                <a:spcPts val="900"/>
              </a:spcAft>
              <a:buClr>
                <a:schemeClr val="dk1"/>
              </a:buClr>
              <a:buSzPts val="500"/>
              <a:buNone/>
            </a:pPr>
            <a:endParaRPr sz="5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Google Shape;642;p82"/>
          <p:cNvSpPr txBox="1">
            <a:spLocks noGrp="1"/>
          </p:cNvSpPr>
          <p:nvPr>
            <p:ph type="title"/>
          </p:nvPr>
        </p:nvSpPr>
        <p:spPr>
          <a:xfrm>
            <a:off x="729450" y="733950"/>
            <a:ext cx="7688400" cy="1244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dirty="0"/>
              <a:t>Grazie!</a:t>
            </a:r>
            <a:endParaRPr dirty="0"/>
          </a:p>
        </p:txBody>
      </p:sp>
      <p:sp>
        <p:nvSpPr>
          <p:cNvPr id="643" name="Google Shape;643;p82"/>
          <p:cNvSpPr txBox="1">
            <a:spLocks noGrp="1"/>
          </p:cNvSpPr>
          <p:nvPr>
            <p:ph type="body" idx="1"/>
          </p:nvPr>
        </p:nvSpPr>
        <p:spPr>
          <a:xfrm>
            <a:off x="729450" y="3442940"/>
            <a:ext cx="7688400" cy="966609"/>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it" sz="1200" u="sng" dirty="0">
                <a:solidFill>
                  <a:schemeClr val="hlink"/>
                </a:solidFill>
                <a:hlinkClick r:id="rId3"/>
              </a:rPr>
              <a:t>emma.lazzeri@garr.it</a:t>
            </a:r>
            <a:r>
              <a:rPr lang="it" sz="1200" dirty="0"/>
              <a:t> </a:t>
            </a:r>
            <a:endParaRPr sz="1200" dirty="0"/>
          </a:p>
        </p:txBody>
      </p:sp>
      <p:sp>
        <p:nvSpPr>
          <p:cNvPr id="3" name="Rettangolo 2">
            <a:extLst>
              <a:ext uri="{FF2B5EF4-FFF2-40B4-BE49-F238E27FC236}">
                <a16:creationId xmlns:a16="http://schemas.microsoft.com/office/drawing/2014/main" id="{64A8FA36-2B6A-4F2E-9833-EE4A9930BAA8}"/>
              </a:ext>
            </a:extLst>
          </p:cNvPr>
          <p:cNvSpPr/>
          <p:nvPr/>
        </p:nvSpPr>
        <p:spPr>
          <a:xfrm>
            <a:off x="729450" y="2017752"/>
            <a:ext cx="7846350" cy="1107996"/>
          </a:xfrm>
          <a:prstGeom prst="rect">
            <a:avLst/>
          </a:prstGeom>
        </p:spPr>
        <p:txBody>
          <a:bodyPr wrap="square">
            <a:spAutoFit/>
          </a:bodyPr>
          <a:lstStyle/>
          <a:p>
            <a:pPr>
              <a:spcAft>
                <a:spcPts val="1200"/>
              </a:spcAft>
            </a:pPr>
            <a:r>
              <a:rPr lang="en-US" dirty="0">
                <a:solidFill>
                  <a:srgbClr val="FFFFFF"/>
                </a:solidFill>
                <a:latin typeface="Lato" panose="020B0604020202020204" charset="0"/>
              </a:rPr>
              <a:t>This presentation is released under a CC-BY 4.0 license. To cite this presentation, please copy and paste:</a:t>
            </a:r>
            <a:endParaRPr lang="en-US" dirty="0"/>
          </a:p>
          <a:p>
            <a:pPr>
              <a:spcAft>
                <a:spcPts val="1200"/>
              </a:spcAft>
            </a:pPr>
            <a:r>
              <a:rPr lang="en-US" dirty="0">
                <a:solidFill>
                  <a:srgbClr val="FFFFFF"/>
                </a:solidFill>
                <a:latin typeface="Lato" panose="020B0604020202020204" charset="0"/>
              </a:rPr>
              <a:t>Lazzeri, Emma &amp; Di Donato, Francesca. (2022, April 05). </a:t>
            </a:r>
            <a:r>
              <a:rPr lang="it-IT" dirty="0">
                <a:solidFill>
                  <a:srgbClr val="FFFFFF"/>
                </a:solidFill>
                <a:latin typeface="Lato" panose="020B0604020202020204" charset="0"/>
              </a:rPr>
              <a:t>Chi ha paura dell’Open Science?</a:t>
            </a:r>
            <a:r>
              <a:rPr lang="en-US" dirty="0">
                <a:solidFill>
                  <a:srgbClr val="FFFFFF"/>
                </a:solidFill>
                <a:latin typeface="Lato" panose="020B0604020202020204" charset="0"/>
              </a:rPr>
              <a:t>. </a:t>
            </a:r>
            <a:r>
              <a:rPr lang="it-IT" dirty="0">
                <a:solidFill>
                  <a:srgbClr val="FFFFFF"/>
                </a:solidFill>
                <a:latin typeface="Lato" panose="020B0604020202020204" charset="0"/>
              </a:rPr>
              <a:t>ISA </a:t>
            </a:r>
            <a:r>
              <a:rPr lang="it-IT" dirty="0" err="1">
                <a:solidFill>
                  <a:srgbClr val="FFFFFF"/>
                </a:solidFill>
                <a:latin typeface="Lato" panose="020B0604020202020204" charset="0"/>
              </a:rPr>
              <a:t>Topic</a:t>
            </a:r>
            <a:r>
              <a:rPr lang="it-IT" dirty="0">
                <a:solidFill>
                  <a:srgbClr val="FFFFFF"/>
                </a:solidFill>
                <a:latin typeface="Lato" panose="020B0604020202020204" charset="0"/>
              </a:rPr>
              <a:t> 2021 – Di chi sono le idee?, Bologna. </a:t>
            </a:r>
            <a:r>
              <a:rPr lang="en-US" dirty="0" err="1">
                <a:solidFill>
                  <a:srgbClr val="FFFFFF"/>
                </a:solidFill>
                <a:latin typeface="Lato" panose="020B0604020202020204" charset="0"/>
              </a:rPr>
              <a:t>Zenodo</a:t>
            </a:r>
            <a:r>
              <a:rPr lang="en-US" dirty="0">
                <a:solidFill>
                  <a:srgbClr val="FFFFFF"/>
                </a:solidFill>
                <a:latin typeface="Lato" panose="020B0604020202020204" charset="0"/>
              </a:rPr>
              <a:t>. https://doi.org/10.5281/zenodo.6473494.</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p83"/>
          <p:cNvSpPr txBox="1"/>
          <p:nvPr/>
        </p:nvSpPr>
        <p:spPr>
          <a:xfrm>
            <a:off x="407200" y="1139575"/>
            <a:ext cx="7862100" cy="3438600"/>
          </a:xfrm>
          <a:prstGeom prst="rect">
            <a:avLst/>
          </a:prstGeom>
          <a:noFill/>
          <a:ln>
            <a:noFill/>
          </a:ln>
        </p:spPr>
        <p:txBody>
          <a:bodyPr spcFirstLastPara="1" wrap="square" lIns="0" tIns="101250" rIns="0" bIns="0" anchor="t" anchorCtr="0">
            <a:noAutofit/>
          </a:bodyPr>
          <a:lstStyle/>
          <a:p>
            <a:pPr marL="0" marR="0" lvl="0" indent="0" algn="l" rtl="0">
              <a:spcBef>
                <a:spcPts val="0"/>
              </a:spcBef>
              <a:spcAft>
                <a:spcPts val="0"/>
              </a:spcAft>
              <a:buNone/>
            </a:pPr>
            <a:endParaRPr sz="1600">
              <a:solidFill>
                <a:schemeClr val="dk1"/>
              </a:solidFill>
              <a:latin typeface="Calibri"/>
              <a:ea typeface="Calibri"/>
              <a:cs typeface="Calibri"/>
              <a:sym typeface="Calibri"/>
            </a:endParaRPr>
          </a:p>
        </p:txBody>
      </p:sp>
      <p:sp>
        <p:nvSpPr>
          <p:cNvPr id="650" name="Google Shape;650;p83"/>
          <p:cNvSpPr txBox="1">
            <a:spLocks noGrp="1"/>
          </p:cNvSpPr>
          <p:nvPr>
            <p:ph type="title"/>
          </p:nvPr>
        </p:nvSpPr>
        <p:spPr>
          <a:xfrm>
            <a:off x="729450" y="1318650"/>
            <a:ext cx="7688700" cy="414600"/>
          </a:xfrm>
          <a:prstGeom prst="rect">
            <a:avLst/>
          </a:prstGeom>
          <a:noFill/>
          <a:ln w="12700" cap="flat" cmpd="sng">
            <a:solidFill>
              <a:schemeClr val="lt1"/>
            </a:solidFill>
            <a:prstDash val="solid"/>
            <a:round/>
            <a:headEnd type="none" w="sm" len="sm"/>
            <a:tailEnd type="none" w="sm" len="sm"/>
          </a:ln>
        </p:spPr>
        <p:txBody>
          <a:bodyPr spcFirstLastPara="1" wrap="square" lIns="432000" tIns="27000" rIns="297000" bIns="27000" anchor="t" anchorCtr="0">
            <a:spAutoFit/>
          </a:bodyPr>
          <a:lstStyle/>
          <a:p>
            <a:pPr marL="0" lvl="0" indent="0" algn="l" rtl="0">
              <a:lnSpc>
                <a:spcPct val="90000"/>
              </a:lnSpc>
              <a:spcBef>
                <a:spcPts val="0"/>
              </a:spcBef>
              <a:spcAft>
                <a:spcPts val="0"/>
              </a:spcAft>
              <a:buClr>
                <a:schemeClr val="dk1"/>
              </a:buClr>
              <a:buSzPts val="2100"/>
              <a:buFont typeface="Rockwell"/>
              <a:buNone/>
            </a:pPr>
            <a:r>
              <a:rPr lang="it"/>
              <a:t>References</a:t>
            </a:r>
            <a:endParaRPr/>
          </a:p>
        </p:txBody>
      </p:sp>
      <p:sp>
        <p:nvSpPr>
          <p:cNvPr id="651" name="Google Shape;651;p83"/>
          <p:cNvSpPr txBox="1">
            <a:spLocks noGrp="1"/>
          </p:cNvSpPr>
          <p:nvPr>
            <p:ph type="body" idx="1"/>
          </p:nvPr>
        </p:nvSpPr>
        <p:spPr>
          <a:xfrm>
            <a:off x="729450" y="2078875"/>
            <a:ext cx="7688700" cy="2261100"/>
          </a:xfrm>
          <a:prstGeom prst="rect">
            <a:avLst/>
          </a:prstGeom>
          <a:noFill/>
          <a:ln>
            <a:noFill/>
          </a:ln>
        </p:spPr>
        <p:txBody>
          <a:bodyPr spcFirstLastPara="1" wrap="square" lIns="54000" tIns="34275" rIns="54000" bIns="34275" anchor="t" anchorCtr="0">
            <a:normAutofit fontScale="32500" lnSpcReduction="20000"/>
          </a:bodyPr>
          <a:lstStyle/>
          <a:p>
            <a:pPr marL="457200" lvl="0" indent="-282257" algn="l" rtl="0">
              <a:lnSpc>
                <a:spcPct val="115000"/>
              </a:lnSpc>
              <a:spcBef>
                <a:spcPts val="0"/>
              </a:spcBef>
              <a:spcAft>
                <a:spcPts val="0"/>
              </a:spcAft>
              <a:buClr>
                <a:schemeClr val="dk2"/>
              </a:buClr>
              <a:buSzPct val="100000"/>
              <a:buFont typeface="Raleway"/>
              <a:buAutoNum type="arabicPeriod"/>
            </a:pPr>
            <a:r>
              <a:rPr lang="it" sz="2600">
                <a:solidFill>
                  <a:schemeClr val="dk2"/>
                </a:solidFill>
                <a:latin typeface="Raleway"/>
                <a:ea typeface="Raleway"/>
                <a:cs typeface="Raleway"/>
                <a:sym typeface="Raleway"/>
              </a:rPr>
              <a:t>Victoria Tsoukala, PhD - DG RTD Open Science (Unit G4) - PUBMET 2019, Zadar, September 19th, 2019, </a:t>
            </a:r>
            <a:r>
              <a:rPr lang="it" sz="2600" u="sng">
                <a:solidFill>
                  <a:schemeClr val="dk2"/>
                </a:solidFill>
                <a:latin typeface="Raleway"/>
                <a:ea typeface="Raleway"/>
                <a:cs typeface="Raleway"/>
                <a:sym typeface="Raleway"/>
                <a:hlinkClick r:id="rId3">
                  <a:extLst>
                    <a:ext uri="{A12FA001-AC4F-418D-AE19-62706E023703}">
                      <ahyp:hlinkClr xmlns:ahyp="http://schemas.microsoft.com/office/drawing/2018/hyperlinkcolor" val="tx"/>
                    </a:ext>
                  </a:extLst>
                </a:hlinkClick>
              </a:rPr>
              <a:t>http://pubmet.unizd.hr/pubmet2019/talks/fit-for-purpose-shaping-open-access-and-open-science-policies-for-horizon-europe/</a:t>
            </a:r>
            <a:r>
              <a:rPr lang="it" sz="2600">
                <a:solidFill>
                  <a:schemeClr val="dk2"/>
                </a:solidFill>
                <a:latin typeface="Raleway"/>
                <a:ea typeface="Raleway"/>
                <a:cs typeface="Raleway"/>
                <a:sym typeface="Raleway"/>
              </a:rPr>
              <a:t> </a:t>
            </a:r>
            <a:endParaRPr sz="2600">
              <a:solidFill>
                <a:schemeClr val="dk2"/>
              </a:solidFill>
              <a:latin typeface="Raleway"/>
              <a:ea typeface="Raleway"/>
              <a:cs typeface="Raleway"/>
              <a:sym typeface="Raleway"/>
            </a:endParaRPr>
          </a:p>
          <a:p>
            <a:pPr marL="457200" lvl="0" indent="-282257" algn="l" rtl="0">
              <a:lnSpc>
                <a:spcPct val="90000"/>
              </a:lnSpc>
              <a:spcBef>
                <a:spcPts val="1000"/>
              </a:spcBef>
              <a:spcAft>
                <a:spcPts val="0"/>
              </a:spcAft>
              <a:buClr>
                <a:schemeClr val="dk2"/>
              </a:buClr>
              <a:buSzPct val="100000"/>
              <a:buFont typeface="Raleway"/>
              <a:buAutoNum type="arabicPeriod"/>
            </a:pPr>
            <a:r>
              <a:rPr lang="it" sz="2600">
                <a:solidFill>
                  <a:schemeClr val="dk2"/>
                </a:solidFill>
                <a:latin typeface="Raleway"/>
                <a:ea typeface="Raleway"/>
                <a:cs typeface="Raleway"/>
                <a:sym typeface="Raleway"/>
              </a:rPr>
              <a:t>Angelica Marino, April 21, 2021, Webinar: A successful proposal for Horizon Europe: Scientific-technical excellence is key, but don’t forget the other aspects, </a:t>
            </a:r>
            <a:r>
              <a:rPr lang="it" sz="2600" u="sng">
                <a:solidFill>
                  <a:schemeClr val="dk2"/>
                </a:solidFill>
                <a:latin typeface="Raleway"/>
                <a:ea typeface="Raleway"/>
                <a:cs typeface="Raleway"/>
                <a:sym typeface="Raleway"/>
              </a:rPr>
              <a:t>https://ec.europa.eu/research/participants/docs/h2020-funding-guide/other/event210421.htm</a:t>
            </a:r>
            <a:endParaRPr sz="2600">
              <a:solidFill>
                <a:schemeClr val="dk2"/>
              </a:solidFill>
              <a:latin typeface="Raleway"/>
              <a:ea typeface="Raleway"/>
              <a:cs typeface="Raleway"/>
              <a:sym typeface="Raleway"/>
            </a:endParaRPr>
          </a:p>
          <a:p>
            <a:pPr marL="457200" lvl="0" indent="-282257" algn="l" rtl="0">
              <a:lnSpc>
                <a:spcPct val="90000"/>
              </a:lnSpc>
              <a:spcBef>
                <a:spcPts val="1000"/>
              </a:spcBef>
              <a:spcAft>
                <a:spcPts val="0"/>
              </a:spcAft>
              <a:buClr>
                <a:schemeClr val="dk2"/>
              </a:buClr>
              <a:buSzPct val="100000"/>
              <a:buFont typeface="Raleway"/>
              <a:buAutoNum type="arabicPeriod"/>
            </a:pPr>
            <a:r>
              <a:rPr lang="it" sz="2600">
                <a:solidFill>
                  <a:schemeClr val="dk2"/>
                </a:solidFill>
                <a:latin typeface="Raleway"/>
                <a:ea typeface="Raleway"/>
                <a:cs typeface="Raleway"/>
                <a:sym typeface="Raleway"/>
              </a:rPr>
              <a:t>EU Grants AGA – Annotated Model Grant Agreement</a:t>
            </a:r>
            <a:r>
              <a:rPr lang="it" sz="2600" u="sng">
                <a:solidFill>
                  <a:schemeClr val="dk2"/>
                </a:solidFill>
                <a:latin typeface="Raleway"/>
                <a:ea typeface="Raleway"/>
                <a:cs typeface="Raleway"/>
                <a:sym typeface="Raleway"/>
              </a:rPr>
              <a:t> </a:t>
            </a:r>
            <a:endParaRPr sz="2600">
              <a:solidFill>
                <a:schemeClr val="dk2"/>
              </a:solidFill>
              <a:latin typeface="Raleway"/>
              <a:ea typeface="Raleway"/>
              <a:cs typeface="Raleway"/>
              <a:sym typeface="Raleway"/>
            </a:endParaRPr>
          </a:p>
          <a:p>
            <a:pPr marL="457200" lvl="0" indent="-282257" algn="l" rtl="0">
              <a:lnSpc>
                <a:spcPct val="90000"/>
              </a:lnSpc>
              <a:spcBef>
                <a:spcPts val="1000"/>
              </a:spcBef>
              <a:spcAft>
                <a:spcPts val="0"/>
              </a:spcAft>
              <a:buClr>
                <a:schemeClr val="dk2"/>
              </a:buClr>
              <a:buSzPct val="100000"/>
              <a:buFont typeface="Raleway"/>
              <a:buAutoNum type="arabicPeriod"/>
            </a:pPr>
            <a:r>
              <a:rPr lang="it" sz="2600" u="sng">
                <a:solidFill>
                  <a:schemeClr val="dk2"/>
                </a:solidFill>
                <a:latin typeface="Raleway"/>
                <a:ea typeface="Raleway"/>
                <a:cs typeface="Raleway"/>
                <a:sym typeface="Raleway"/>
                <a:hlinkClick r:id="rId4">
                  <a:extLst>
                    <a:ext uri="{A12FA001-AC4F-418D-AE19-62706E023703}">
                      <ahyp:hlinkClr xmlns:ahyp="http://schemas.microsoft.com/office/drawing/2018/hyperlinkcolor" val="tx"/>
                    </a:ext>
                  </a:extLst>
                </a:hlinkClick>
              </a:rPr>
              <a:t>https://ec.europa.eu/info/funding-tenders/opportunities/docs/2021-2027/common/guidance/aga_en.pdf</a:t>
            </a:r>
            <a:r>
              <a:rPr lang="it" sz="2600">
                <a:solidFill>
                  <a:schemeClr val="dk2"/>
                </a:solidFill>
                <a:latin typeface="Raleway"/>
                <a:ea typeface="Raleway"/>
                <a:cs typeface="Raleway"/>
                <a:sym typeface="Raleway"/>
              </a:rPr>
              <a:t> </a:t>
            </a:r>
            <a:endParaRPr sz="2600">
              <a:solidFill>
                <a:schemeClr val="dk2"/>
              </a:solidFill>
              <a:latin typeface="Raleway"/>
              <a:ea typeface="Raleway"/>
              <a:cs typeface="Raleway"/>
              <a:sym typeface="Raleway"/>
            </a:endParaRPr>
          </a:p>
          <a:p>
            <a:pPr marL="457200" lvl="0" indent="-282257" algn="l" rtl="0">
              <a:lnSpc>
                <a:spcPct val="90000"/>
              </a:lnSpc>
              <a:spcBef>
                <a:spcPts val="1000"/>
              </a:spcBef>
              <a:spcAft>
                <a:spcPts val="0"/>
              </a:spcAft>
              <a:buClr>
                <a:schemeClr val="dk2"/>
              </a:buClr>
              <a:buSzPct val="100000"/>
              <a:buFont typeface="Raleway"/>
              <a:buAutoNum type="arabicPeriod"/>
            </a:pPr>
            <a:r>
              <a:rPr lang="it" sz="2600">
                <a:solidFill>
                  <a:schemeClr val="dk2"/>
                </a:solidFill>
                <a:latin typeface="Raleway"/>
                <a:ea typeface="Raleway"/>
                <a:cs typeface="Raleway"/>
                <a:sym typeface="Raleway"/>
              </a:rPr>
              <a:t>Victoria Tsoukala, April 21, 2021, </a:t>
            </a:r>
            <a:r>
              <a:rPr lang="it" sz="2600" u="sng">
                <a:solidFill>
                  <a:schemeClr val="dk2"/>
                </a:solidFill>
                <a:latin typeface="Raleway"/>
                <a:ea typeface="Raleway"/>
                <a:cs typeface="Raleway"/>
                <a:sym typeface="Raleway"/>
                <a:hlinkClick r:id="rId5">
                  <a:extLst>
                    <a:ext uri="{A12FA001-AC4F-418D-AE19-62706E023703}">
                      <ahyp:hlinkClr xmlns:ahyp="http://schemas.microsoft.com/office/drawing/2018/hyperlinkcolor" val="tx"/>
                    </a:ext>
                  </a:extLst>
                </a:hlinkClick>
              </a:rPr>
              <a:t>Webinar: A successful proposal for Horizon Europe: Scientific-technical excellence is key, but don’t forget the other aspects</a:t>
            </a:r>
            <a:r>
              <a:rPr lang="it" sz="2600" u="sng">
                <a:solidFill>
                  <a:schemeClr val="dk2"/>
                </a:solidFill>
                <a:latin typeface="Raleway"/>
                <a:ea typeface="Raleway"/>
                <a:cs typeface="Raleway"/>
                <a:sym typeface="Raleway"/>
              </a:rPr>
              <a:t> </a:t>
            </a:r>
            <a:endParaRPr sz="2600" u="sng">
              <a:solidFill>
                <a:schemeClr val="dk2"/>
              </a:solidFill>
              <a:latin typeface="Raleway"/>
              <a:ea typeface="Raleway"/>
              <a:cs typeface="Raleway"/>
              <a:sym typeface="Raleway"/>
            </a:endParaRPr>
          </a:p>
          <a:p>
            <a:pPr marL="457200" lvl="0" indent="-282257" algn="l" rtl="0">
              <a:lnSpc>
                <a:spcPct val="90000"/>
              </a:lnSpc>
              <a:spcBef>
                <a:spcPts val="1000"/>
              </a:spcBef>
              <a:spcAft>
                <a:spcPts val="0"/>
              </a:spcAft>
              <a:buClr>
                <a:schemeClr val="dk2"/>
              </a:buClr>
              <a:buSzPct val="100000"/>
              <a:buFont typeface="Raleway"/>
              <a:buAutoNum type="arabicPeriod"/>
            </a:pPr>
            <a:r>
              <a:rPr lang="it" sz="2600">
                <a:solidFill>
                  <a:schemeClr val="dk2"/>
                </a:solidFill>
                <a:latin typeface="Raleway"/>
                <a:ea typeface="Raleway"/>
                <a:cs typeface="Raleway"/>
                <a:sym typeface="Raleway"/>
              </a:rPr>
              <a:t>Francesca Di Donato. (2022, February 25). Scholarly Communication in the Digital Age. An introduction to Open Science practice. Zenodo. Lesson 1. </a:t>
            </a:r>
            <a:r>
              <a:rPr lang="it" sz="2600" u="sng">
                <a:solidFill>
                  <a:schemeClr val="dk2"/>
                </a:solidFill>
                <a:latin typeface="Raleway"/>
                <a:ea typeface="Raleway"/>
                <a:cs typeface="Raleway"/>
                <a:sym typeface="Raleway"/>
                <a:hlinkClick r:id="rId6">
                  <a:extLst>
                    <a:ext uri="{A12FA001-AC4F-418D-AE19-62706E023703}">
                      <ahyp:hlinkClr xmlns:ahyp="http://schemas.microsoft.com/office/drawing/2018/hyperlinkcolor" val="tx"/>
                    </a:ext>
                  </a:extLst>
                </a:hlinkClick>
              </a:rPr>
              <a:t>https://doi.org/10.5281/zenodo.6282918</a:t>
            </a:r>
            <a:r>
              <a:rPr lang="it" sz="2600">
                <a:solidFill>
                  <a:schemeClr val="dk2"/>
                </a:solidFill>
                <a:latin typeface="Raleway"/>
                <a:ea typeface="Raleway"/>
                <a:cs typeface="Raleway"/>
                <a:sym typeface="Raleway"/>
              </a:rPr>
              <a:t> </a:t>
            </a:r>
            <a:endParaRPr sz="2600">
              <a:solidFill>
                <a:schemeClr val="dk2"/>
              </a:solidFill>
              <a:latin typeface="Raleway"/>
              <a:ea typeface="Raleway"/>
              <a:cs typeface="Raleway"/>
              <a:sym typeface="Raleway"/>
            </a:endParaRPr>
          </a:p>
          <a:p>
            <a:pPr marL="457200" lvl="0" indent="-282257" algn="l" rtl="0">
              <a:lnSpc>
                <a:spcPct val="90000"/>
              </a:lnSpc>
              <a:spcBef>
                <a:spcPts val="1000"/>
              </a:spcBef>
              <a:spcAft>
                <a:spcPts val="0"/>
              </a:spcAft>
              <a:buClr>
                <a:schemeClr val="dk2"/>
              </a:buClr>
              <a:buSzPct val="100000"/>
              <a:buFont typeface="Raleway"/>
              <a:buAutoNum type="arabicPeriod"/>
            </a:pPr>
            <a:r>
              <a:rPr lang="it" sz="2600" u="sng">
                <a:solidFill>
                  <a:schemeClr val="dk2"/>
                </a:solidFill>
                <a:latin typeface="Raleway"/>
                <a:ea typeface="Raleway"/>
                <a:cs typeface="Raleway"/>
                <a:sym typeface="Raleway"/>
                <a:hlinkClick r:id="rId7">
                  <a:extLst>
                    <a:ext uri="{A12FA001-AC4F-418D-AE19-62706E023703}">
                      <ahyp:hlinkClr xmlns:ahyp="http://schemas.microsoft.com/office/drawing/2018/hyperlinkcolor" val="tx"/>
                    </a:ext>
                  </a:extLst>
                </a:hlinkClick>
              </a:rPr>
              <a:t>UNESCO recommendation on open science</a:t>
            </a:r>
            <a:r>
              <a:rPr lang="it" sz="2600">
                <a:solidFill>
                  <a:schemeClr val="dk2"/>
                </a:solidFill>
                <a:latin typeface="Raleway"/>
                <a:ea typeface="Raleway"/>
                <a:cs typeface="Raleway"/>
                <a:sym typeface="Raleway"/>
              </a:rPr>
              <a:t>, November 2021</a:t>
            </a:r>
            <a:endParaRPr sz="2600">
              <a:solidFill>
                <a:schemeClr val="dk2"/>
              </a:solidFill>
              <a:latin typeface="Raleway"/>
              <a:ea typeface="Raleway"/>
              <a:cs typeface="Raleway"/>
              <a:sym typeface="Raleway"/>
            </a:endParaRPr>
          </a:p>
          <a:p>
            <a:pPr marL="457200" lvl="0" indent="-282257" algn="l" rtl="0">
              <a:lnSpc>
                <a:spcPct val="90000"/>
              </a:lnSpc>
              <a:spcBef>
                <a:spcPts val="1000"/>
              </a:spcBef>
              <a:spcAft>
                <a:spcPts val="1000"/>
              </a:spcAft>
              <a:buClr>
                <a:schemeClr val="dk2"/>
              </a:buClr>
              <a:buSzPct val="100000"/>
              <a:buFont typeface="Raleway"/>
              <a:buAutoNum type="arabicPeriod"/>
            </a:pPr>
            <a:r>
              <a:rPr lang="it" sz="2600">
                <a:solidFill>
                  <a:schemeClr val="dk2"/>
                </a:solidFill>
                <a:latin typeface="Raleway"/>
                <a:ea typeface="Raleway"/>
                <a:cs typeface="Raleway"/>
                <a:sym typeface="Raleway"/>
              </a:rPr>
              <a:t>RACCOMANDAZIONE (UE) 2018/790 DELLA COMMISSIONE del 25 aprile 2018 sull'accesso all'informazione scientifica e sulla sua conservazione </a:t>
            </a:r>
            <a:r>
              <a:rPr lang="it" sz="2600" u="sng">
                <a:solidFill>
                  <a:schemeClr val="hlink"/>
                </a:solidFill>
                <a:latin typeface="Raleway"/>
                <a:ea typeface="Raleway"/>
                <a:cs typeface="Raleway"/>
                <a:sym typeface="Raleway"/>
                <a:hlinkClick r:id="rId8"/>
              </a:rPr>
              <a:t>https://eur-lex.europa.eu/legal-content/it/TXT/PDF/?uri=CELEX:32018H0790&amp;from=HU</a:t>
            </a:r>
            <a:r>
              <a:rPr lang="it" sz="2600">
                <a:solidFill>
                  <a:schemeClr val="dk2"/>
                </a:solidFill>
                <a:latin typeface="Raleway"/>
                <a:ea typeface="Raleway"/>
                <a:cs typeface="Raleway"/>
                <a:sym typeface="Raleway"/>
              </a:rPr>
              <a:t> </a:t>
            </a:r>
            <a:endParaRPr sz="2600">
              <a:solidFill>
                <a:schemeClr val="dk2"/>
              </a:solidFill>
              <a:latin typeface="Raleway"/>
              <a:ea typeface="Raleway"/>
              <a:cs typeface="Raleway"/>
              <a:sym typeface="Raleway"/>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9"/>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endParaRPr/>
          </a:p>
        </p:txBody>
      </p:sp>
      <p:pic>
        <p:nvPicPr>
          <p:cNvPr id="255" name="Google Shape;255;p39"/>
          <p:cNvPicPr preferRelativeResize="0"/>
          <p:nvPr/>
        </p:nvPicPr>
        <p:blipFill rotWithShape="1">
          <a:blip r:embed="rId3">
            <a:alphaModFix/>
          </a:blip>
          <a:srcRect t="10214" b="4022"/>
          <a:stretch/>
        </p:blipFill>
        <p:spPr>
          <a:xfrm>
            <a:off x="0" y="0"/>
            <a:ext cx="9144003" cy="5226899"/>
          </a:xfrm>
          <a:prstGeom prst="rect">
            <a:avLst/>
          </a:prstGeom>
          <a:noFill/>
          <a:ln>
            <a:noFill/>
          </a:ln>
        </p:spPr>
      </p:pic>
      <p:sp>
        <p:nvSpPr>
          <p:cNvPr id="256" name="Google Shape;256;p39"/>
          <p:cNvSpPr txBox="1"/>
          <p:nvPr/>
        </p:nvSpPr>
        <p:spPr>
          <a:xfrm>
            <a:off x="0" y="4833050"/>
            <a:ext cx="30000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700">
                <a:solidFill>
                  <a:schemeClr val="lt2"/>
                </a:solidFill>
                <a:latin typeface="Lato"/>
                <a:ea typeface="Lato"/>
                <a:cs typeface="Lato"/>
                <a:sym typeface="Lato"/>
              </a:rPr>
              <a:t>Photo by</a:t>
            </a:r>
            <a:r>
              <a:rPr lang="it" sz="700">
                <a:solidFill>
                  <a:schemeClr val="lt2"/>
                </a:solidFill>
                <a:uFill>
                  <a:noFill/>
                </a:uFill>
                <a:latin typeface="Lato"/>
                <a:ea typeface="Lato"/>
                <a:cs typeface="Lato"/>
                <a:sym typeface="Lato"/>
                <a:hlinkClick r:id="rId4">
                  <a:extLst>
                    <a:ext uri="{A12FA001-AC4F-418D-AE19-62706E023703}">
                      <ahyp:hlinkClr xmlns:ahyp="http://schemas.microsoft.com/office/drawing/2018/hyperlinkcolor" val="tx"/>
                    </a:ext>
                  </a:extLst>
                </a:hlinkClick>
              </a:rPr>
              <a:t> </a:t>
            </a:r>
            <a:r>
              <a:rPr lang="it" sz="700" u="sng">
                <a:solidFill>
                  <a:schemeClr val="lt2"/>
                </a:solidFill>
                <a:latin typeface="Lato"/>
                <a:ea typeface="Lato"/>
                <a:cs typeface="Lato"/>
                <a:sym typeface="Lato"/>
                <a:hlinkClick r:id="rId4">
                  <a:extLst>
                    <a:ext uri="{A12FA001-AC4F-418D-AE19-62706E023703}">
                      <ahyp:hlinkClr xmlns:ahyp="http://schemas.microsoft.com/office/drawing/2018/hyperlinkcolor" val="tx"/>
                    </a:ext>
                  </a:extLst>
                </a:hlinkClick>
              </a:rPr>
              <a:t>Markus Spiske</a:t>
            </a:r>
            <a:r>
              <a:rPr lang="it" sz="700">
                <a:solidFill>
                  <a:schemeClr val="lt2"/>
                </a:solidFill>
                <a:latin typeface="Lato"/>
                <a:ea typeface="Lato"/>
                <a:cs typeface="Lato"/>
                <a:sym typeface="Lato"/>
              </a:rPr>
              <a:t> on</a:t>
            </a:r>
            <a:r>
              <a:rPr lang="it" sz="700">
                <a:solidFill>
                  <a:schemeClr val="lt2"/>
                </a:solidFill>
                <a:uFill>
                  <a:noFill/>
                </a:uFill>
                <a:latin typeface="Lato"/>
                <a:ea typeface="Lato"/>
                <a:cs typeface="Lato"/>
                <a:sym typeface="Lato"/>
                <a:hlinkClick r:id="rId5">
                  <a:extLst>
                    <a:ext uri="{A12FA001-AC4F-418D-AE19-62706E023703}">
                      <ahyp:hlinkClr xmlns:ahyp="http://schemas.microsoft.com/office/drawing/2018/hyperlinkcolor" val="tx"/>
                    </a:ext>
                  </a:extLst>
                </a:hlinkClick>
              </a:rPr>
              <a:t> </a:t>
            </a:r>
            <a:r>
              <a:rPr lang="it" sz="700" u="sng">
                <a:solidFill>
                  <a:schemeClr val="lt2"/>
                </a:solidFill>
                <a:latin typeface="Lato"/>
                <a:ea typeface="Lato"/>
                <a:cs typeface="Lato"/>
                <a:sym typeface="Lato"/>
                <a:hlinkClick r:id="rId5">
                  <a:extLst>
                    <a:ext uri="{A12FA001-AC4F-418D-AE19-62706E023703}">
                      <ahyp:hlinkClr xmlns:ahyp="http://schemas.microsoft.com/office/drawing/2018/hyperlinkcolor" val="tx"/>
                    </a:ext>
                  </a:extLst>
                </a:hlinkClick>
              </a:rPr>
              <a:t>Unsplash</a:t>
            </a:r>
            <a:endParaRPr sz="1000">
              <a:solidFill>
                <a:schemeClr val="lt2"/>
              </a:solidFill>
              <a:latin typeface="Lato"/>
              <a:ea typeface="Lato"/>
              <a:cs typeface="Lato"/>
              <a:sym typeface="Lato"/>
            </a:endParaRPr>
          </a:p>
        </p:txBody>
      </p:sp>
      <p:sp>
        <p:nvSpPr>
          <p:cNvPr id="257" name="Google Shape;257;p39"/>
          <p:cNvSpPr txBox="1">
            <a:spLocks noGrp="1"/>
          </p:cNvSpPr>
          <p:nvPr>
            <p:ph type="title" idx="4294967295"/>
          </p:nvPr>
        </p:nvSpPr>
        <p:spPr>
          <a:xfrm>
            <a:off x="5740800" y="1575750"/>
            <a:ext cx="3336300" cy="1687200"/>
          </a:xfrm>
          <a:prstGeom prst="rect">
            <a:avLst/>
          </a:prstGeom>
        </p:spPr>
        <p:txBody>
          <a:bodyPr spcFirstLastPara="1" wrap="square" lIns="91425" tIns="91425" rIns="91425" bIns="91425" anchor="t" anchorCtr="0">
            <a:normAutofit fontScale="90000"/>
          </a:bodyPr>
          <a:lstStyle/>
          <a:p>
            <a:pPr marL="0" lvl="0" indent="0" algn="r" rtl="0">
              <a:spcBef>
                <a:spcPts val="0"/>
              </a:spcBef>
              <a:spcAft>
                <a:spcPts val="0"/>
              </a:spcAft>
              <a:buNone/>
            </a:pPr>
            <a:r>
              <a:rPr lang="it">
                <a:solidFill>
                  <a:schemeClr val="lt1"/>
                </a:solidFill>
              </a:rPr>
              <a:t>La </a:t>
            </a:r>
            <a:endParaRPr>
              <a:solidFill>
                <a:schemeClr val="lt1"/>
              </a:solidFill>
            </a:endParaRPr>
          </a:p>
          <a:p>
            <a:pPr marL="0" lvl="0" indent="0" algn="r" rtl="0">
              <a:spcBef>
                <a:spcPts val="0"/>
              </a:spcBef>
              <a:spcAft>
                <a:spcPts val="0"/>
              </a:spcAft>
              <a:buNone/>
            </a:pPr>
            <a:r>
              <a:rPr lang="it">
                <a:solidFill>
                  <a:schemeClr val="lt1"/>
                </a:solidFill>
              </a:rPr>
              <a:t>comunicazione scientifica </a:t>
            </a:r>
            <a:br>
              <a:rPr lang="it">
                <a:solidFill>
                  <a:schemeClr val="lt1"/>
                </a:solidFill>
              </a:rPr>
            </a:br>
            <a:r>
              <a:rPr lang="it">
                <a:solidFill>
                  <a:schemeClr val="lt1"/>
                </a:solidFill>
              </a:rPr>
              <a:t>è un servizio commerciale</a:t>
            </a:r>
            <a:endParaRPr>
              <a:solidFill>
                <a:schemeClr val="l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p:nvPr/>
        </p:nvSpPr>
        <p:spPr>
          <a:xfrm>
            <a:off x="4516065" y="1516152"/>
            <a:ext cx="1163088" cy="1162784"/>
          </a:xfrm>
          <a:custGeom>
            <a:avLst/>
            <a:gdLst/>
            <a:ahLst/>
            <a:cxnLst/>
            <a:rect l="l" t="t" r="r" b="b"/>
            <a:pathLst>
              <a:path w="972" h="972" extrusionOk="0">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2700">
              <a:solidFill>
                <a:schemeClr val="dk1"/>
              </a:solidFill>
              <a:latin typeface="Lato Light"/>
              <a:ea typeface="Lato Light"/>
              <a:cs typeface="Lato Light"/>
              <a:sym typeface="Lato Light"/>
            </a:endParaRPr>
          </a:p>
        </p:txBody>
      </p:sp>
      <p:sp>
        <p:nvSpPr>
          <p:cNvPr id="263" name="Google Shape;263;p40"/>
          <p:cNvSpPr/>
          <p:nvPr/>
        </p:nvSpPr>
        <p:spPr>
          <a:xfrm>
            <a:off x="4664100" y="1722875"/>
            <a:ext cx="839100" cy="800400"/>
          </a:xfrm>
          <a:prstGeom prst="ellipse">
            <a:avLst/>
          </a:prstGeom>
          <a:gradFill>
            <a:gsLst>
              <a:gs pos="0">
                <a:srgbClr val="D8D8D8"/>
              </a:gs>
              <a:gs pos="100000">
                <a:schemeClr val="lt1"/>
              </a:gs>
            </a:gsLst>
            <a:lin ang="9000021" scaled="0"/>
          </a:gra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None/>
            </a:pPr>
            <a:r>
              <a:rPr lang="it">
                <a:solidFill>
                  <a:schemeClr val="dk2"/>
                </a:solidFill>
                <a:latin typeface="Lato Light"/>
                <a:ea typeface="Lato Light"/>
                <a:cs typeface="Lato Light"/>
                <a:sym typeface="Lato Light"/>
              </a:rPr>
              <a:t>100-9,000        €</a:t>
            </a:r>
            <a:endParaRPr>
              <a:solidFill>
                <a:schemeClr val="dk2"/>
              </a:solidFill>
              <a:latin typeface="Lato Light"/>
              <a:ea typeface="Lato Light"/>
              <a:cs typeface="Lato Light"/>
              <a:sym typeface="Lato Light"/>
            </a:endParaRPr>
          </a:p>
        </p:txBody>
      </p:sp>
      <p:sp>
        <p:nvSpPr>
          <p:cNvPr id="264" name="Google Shape;264;p40"/>
          <p:cNvSpPr/>
          <p:nvPr/>
        </p:nvSpPr>
        <p:spPr>
          <a:xfrm rot="10800000" flipH="1">
            <a:off x="4516076" y="2730151"/>
            <a:ext cx="1869326" cy="1774549"/>
          </a:xfrm>
          <a:custGeom>
            <a:avLst/>
            <a:gdLst/>
            <a:ahLst/>
            <a:cxnLst/>
            <a:rect l="l" t="t" r="r" b="b"/>
            <a:pathLst>
              <a:path w="972" h="972" extrusionOk="0">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2700">
              <a:solidFill>
                <a:schemeClr val="dk1"/>
              </a:solidFill>
              <a:latin typeface="Lato Light"/>
              <a:ea typeface="Lato Light"/>
              <a:cs typeface="Lato Light"/>
              <a:sym typeface="Lato Light"/>
            </a:endParaRPr>
          </a:p>
        </p:txBody>
      </p:sp>
      <p:cxnSp>
        <p:nvCxnSpPr>
          <p:cNvPr id="265" name="Google Shape;265;p40"/>
          <p:cNvCxnSpPr/>
          <p:nvPr/>
        </p:nvCxnSpPr>
        <p:spPr>
          <a:xfrm rot="10800000" flipH="1">
            <a:off x="5588900" y="1549847"/>
            <a:ext cx="373500" cy="237000"/>
          </a:xfrm>
          <a:prstGeom prst="straightConnector1">
            <a:avLst/>
          </a:prstGeom>
          <a:noFill/>
          <a:ln w="38100" cap="flat" cmpd="sng">
            <a:solidFill>
              <a:schemeClr val="accent2"/>
            </a:solidFill>
            <a:prstDash val="solid"/>
            <a:miter lim="800000"/>
            <a:headEnd type="none" w="sm" len="sm"/>
            <a:tailEnd type="none" w="sm" len="sm"/>
          </a:ln>
        </p:spPr>
      </p:cxnSp>
      <p:cxnSp>
        <p:nvCxnSpPr>
          <p:cNvPr id="266" name="Google Shape;266;p40"/>
          <p:cNvCxnSpPr/>
          <p:nvPr/>
        </p:nvCxnSpPr>
        <p:spPr>
          <a:xfrm rot="10800000" flipH="1">
            <a:off x="5954010" y="1534466"/>
            <a:ext cx="1704300" cy="15300"/>
          </a:xfrm>
          <a:prstGeom prst="straightConnector1">
            <a:avLst/>
          </a:prstGeom>
          <a:noFill/>
          <a:ln w="38100" cap="flat" cmpd="sng">
            <a:solidFill>
              <a:schemeClr val="accent2"/>
            </a:solidFill>
            <a:prstDash val="solid"/>
            <a:miter lim="800000"/>
            <a:headEnd type="none" w="sm" len="sm"/>
            <a:tailEnd type="oval" w="med" len="med"/>
          </a:ln>
        </p:spPr>
      </p:cxnSp>
      <p:cxnSp>
        <p:nvCxnSpPr>
          <p:cNvPr id="267" name="Google Shape;267;p40"/>
          <p:cNvCxnSpPr/>
          <p:nvPr/>
        </p:nvCxnSpPr>
        <p:spPr>
          <a:xfrm>
            <a:off x="6255887" y="3173878"/>
            <a:ext cx="391500" cy="152100"/>
          </a:xfrm>
          <a:prstGeom prst="straightConnector1">
            <a:avLst/>
          </a:prstGeom>
          <a:noFill/>
          <a:ln w="38100" cap="flat" cmpd="sng">
            <a:solidFill>
              <a:schemeClr val="accent3"/>
            </a:solidFill>
            <a:prstDash val="solid"/>
            <a:miter lim="800000"/>
            <a:headEnd type="none" w="sm" len="sm"/>
            <a:tailEnd type="none" w="sm" len="sm"/>
          </a:ln>
        </p:spPr>
      </p:cxnSp>
      <p:cxnSp>
        <p:nvCxnSpPr>
          <p:cNvPr id="268" name="Google Shape;268;p40"/>
          <p:cNvCxnSpPr/>
          <p:nvPr/>
        </p:nvCxnSpPr>
        <p:spPr>
          <a:xfrm>
            <a:off x="6647492" y="3325697"/>
            <a:ext cx="1400700" cy="0"/>
          </a:xfrm>
          <a:prstGeom prst="straightConnector1">
            <a:avLst/>
          </a:prstGeom>
          <a:noFill/>
          <a:ln w="38100" cap="flat" cmpd="sng">
            <a:solidFill>
              <a:schemeClr val="accent3"/>
            </a:solidFill>
            <a:prstDash val="solid"/>
            <a:miter lim="800000"/>
            <a:headEnd type="none" w="sm" len="sm"/>
            <a:tailEnd type="oval" w="med" len="med"/>
          </a:ln>
        </p:spPr>
      </p:cxnSp>
      <p:sp>
        <p:nvSpPr>
          <p:cNvPr id="269" name="Google Shape;269;p40"/>
          <p:cNvSpPr txBox="1"/>
          <p:nvPr/>
        </p:nvSpPr>
        <p:spPr>
          <a:xfrm>
            <a:off x="5995475" y="1254581"/>
            <a:ext cx="1518000" cy="219300"/>
          </a:xfrm>
          <a:prstGeom prst="rect">
            <a:avLst/>
          </a:prstGeom>
          <a:noFill/>
          <a:ln>
            <a:noFill/>
          </a:ln>
        </p:spPr>
        <p:txBody>
          <a:bodyPr spcFirstLastPara="1" wrap="square" lIns="34300" tIns="17150" rIns="34300" bIns="17150" anchor="ctr" anchorCtr="0">
            <a:spAutoFit/>
          </a:bodyPr>
          <a:lstStyle/>
          <a:p>
            <a:pPr marL="0" marR="0" lvl="0" indent="0" algn="l" rtl="0">
              <a:spcBef>
                <a:spcPts val="0"/>
              </a:spcBef>
              <a:spcAft>
                <a:spcPts val="0"/>
              </a:spcAft>
              <a:buNone/>
            </a:pPr>
            <a:r>
              <a:rPr lang="it" sz="1200" b="1">
                <a:solidFill>
                  <a:schemeClr val="dk2"/>
                </a:solidFill>
                <a:latin typeface="Poppins"/>
                <a:ea typeface="Poppins"/>
                <a:cs typeface="Poppins"/>
                <a:sym typeface="Poppins"/>
              </a:rPr>
              <a:t>Gold Open Access</a:t>
            </a:r>
            <a:endParaRPr sz="500"/>
          </a:p>
        </p:txBody>
      </p:sp>
      <p:sp>
        <p:nvSpPr>
          <p:cNvPr id="270" name="Google Shape;270;p40"/>
          <p:cNvSpPr txBox="1"/>
          <p:nvPr/>
        </p:nvSpPr>
        <p:spPr>
          <a:xfrm>
            <a:off x="6687696" y="3039345"/>
            <a:ext cx="1446600" cy="219300"/>
          </a:xfrm>
          <a:prstGeom prst="rect">
            <a:avLst/>
          </a:prstGeom>
          <a:noFill/>
          <a:ln>
            <a:noFill/>
          </a:ln>
        </p:spPr>
        <p:txBody>
          <a:bodyPr spcFirstLastPara="1" wrap="square" lIns="34300" tIns="17150" rIns="34300" bIns="17150" anchor="ctr" anchorCtr="0">
            <a:spAutoFit/>
          </a:bodyPr>
          <a:lstStyle/>
          <a:p>
            <a:pPr marL="0" marR="0" lvl="0" indent="0" algn="l" rtl="0">
              <a:spcBef>
                <a:spcPts val="0"/>
              </a:spcBef>
              <a:spcAft>
                <a:spcPts val="0"/>
              </a:spcAft>
              <a:buNone/>
            </a:pPr>
            <a:r>
              <a:rPr lang="it" sz="1200" b="1">
                <a:solidFill>
                  <a:schemeClr val="dk2"/>
                </a:solidFill>
                <a:latin typeface="Poppins"/>
                <a:ea typeface="Poppins"/>
                <a:cs typeface="Poppins"/>
                <a:sym typeface="Poppins"/>
              </a:rPr>
              <a:t>Hybrid model</a:t>
            </a:r>
            <a:endParaRPr sz="500"/>
          </a:p>
        </p:txBody>
      </p:sp>
      <p:sp>
        <p:nvSpPr>
          <p:cNvPr id="271" name="Google Shape;271;p40"/>
          <p:cNvSpPr txBox="1"/>
          <p:nvPr/>
        </p:nvSpPr>
        <p:spPr>
          <a:xfrm>
            <a:off x="959922" y="3457628"/>
            <a:ext cx="1749000" cy="219300"/>
          </a:xfrm>
          <a:prstGeom prst="rect">
            <a:avLst/>
          </a:prstGeom>
          <a:noFill/>
          <a:ln>
            <a:noFill/>
          </a:ln>
        </p:spPr>
        <p:txBody>
          <a:bodyPr spcFirstLastPara="1" wrap="square" lIns="34300" tIns="17150" rIns="34300" bIns="17150" anchor="ctr" anchorCtr="0">
            <a:spAutoFit/>
          </a:bodyPr>
          <a:lstStyle/>
          <a:p>
            <a:pPr marL="0" lvl="0" indent="0" algn="l" rtl="0">
              <a:spcBef>
                <a:spcPts val="0"/>
              </a:spcBef>
              <a:spcAft>
                <a:spcPts val="0"/>
              </a:spcAft>
              <a:buNone/>
            </a:pPr>
            <a:r>
              <a:rPr lang="it" sz="1200" b="1">
                <a:solidFill>
                  <a:schemeClr val="dk2"/>
                </a:solidFill>
                <a:latin typeface="Poppins"/>
                <a:ea typeface="Poppins"/>
                <a:cs typeface="Poppins"/>
                <a:sym typeface="Poppins"/>
              </a:rPr>
              <a:t>Abbonamento</a:t>
            </a:r>
            <a:endParaRPr sz="500"/>
          </a:p>
        </p:txBody>
      </p:sp>
      <p:sp>
        <p:nvSpPr>
          <p:cNvPr id="272" name="Google Shape;272;p40"/>
          <p:cNvSpPr txBox="1"/>
          <p:nvPr/>
        </p:nvSpPr>
        <p:spPr>
          <a:xfrm>
            <a:off x="284775" y="3960700"/>
            <a:ext cx="2660100" cy="9543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r>
              <a:rPr lang="it" sz="1000">
                <a:solidFill>
                  <a:srgbClr val="595959"/>
                </a:solidFill>
                <a:latin typeface="Lato"/>
                <a:ea typeface="Lato"/>
                <a:cs typeface="Lato"/>
                <a:sym typeface="Lato"/>
              </a:rPr>
              <a:t>Le istituzione di ricerca pagano un abbonamento annuale per permettere ai propri ricercatori di leggere i contenuti delle riviste scientifiche (accesso, non possesso!)</a:t>
            </a:r>
            <a:endParaRPr sz="1000"/>
          </a:p>
        </p:txBody>
      </p:sp>
      <p:sp>
        <p:nvSpPr>
          <p:cNvPr id="273" name="Google Shape;273;p40"/>
          <p:cNvSpPr/>
          <p:nvPr/>
        </p:nvSpPr>
        <p:spPr>
          <a:xfrm rot="-1070">
            <a:off x="4597177" y="2809416"/>
            <a:ext cx="963600" cy="964500"/>
          </a:xfrm>
          <a:prstGeom prst="ellipse">
            <a:avLst/>
          </a:prstGeom>
          <a:gradFill>
            <a:gsLst>
              <a:gs pos="0">
                <a:srgbClr val="D8D8D8"/>
              </a:gs>
              <a:gs pos="100000">
                <a:schemeClr val="lt1"/>
              </a:gs>
            </a:gsLst>
            <a:lin ang="9000021" scaled="0"/>
          </a:grad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it" sz="2700">
                <a:solidFill>
                  <a:schemeClr val="dk2"/>
                </a:solidFill>
                <a:latin typeface="Lato Light"/>
                <a:ea typeface="Lato Light"/>
                <a:cs typeface="Lato Light"/>
                <a:sym typeface="Lato Light"/>
              </a:rPr>
              <a:t>1-3</a:t>
            </a:r>
            <a:endParaRPr sz="2700">
              <a:solidFill>
                <a:schemeClr val="dk2"/>
              </a:solidFill>
              <a:latin typeface="Lato Light"/>
              <a:ea typeface="Lato Light"/>
              <a:cs typeface="Lato Light"/>
              <a:sym typeface="Lato Light"/>
            </a:endParaRPr>
          </a:p>
          <a:p>
            <a:pPr marL="0" marR="0" lvl="0" indent="0" algn="l" rtl="0">
              <a:spcBef>
                <a:spcPts val="0"/>
              </a:spcBef>
              <a:spcAft>
                <a:spcPts val="0"/>
              </a:spcAft>
              <a:buNone/>
            </a:pPr>
            <a:r>
              <a:rPr lang="it" sz="900">
                <a:solidFill>
                  <a:schemeClr val="dk2"/>
                </a:solidFill>
                <a:latin typeface="Lato Light"/>
                <a:ea typeface="Lato Light"/>
                <a:cs typeface="Lato Light"/>
                <a:sym typeface="Lato Light"/>
              </a:rPr>
              <a:t>milioni di €</a:t>
            </a:r>
            <a:endParaRPr sz="900">
              <a:solidFill>
                <a:schemeClr val="dk2"/>
              </a:solidFill>
              <a:latin typeface="Lato Light"/>
              <a:ea typeface="Lato Light"/>
              <a:cs typeface="Lato Light"/>
              <a:sym typeface="Lato Light"/>
            </a:endParaRPr>
          </a:p>
        </p:txBody>
      </p:sp>
      <p:sp>
        <p:nvSpPr>
          <p:cNvPr id="274" name="Google Shape;274;p40"/>
          <p:cNvSpPr/>
          <p:nvPr/>
        </p:nvSpPr>
        <p:spPr>
          <a:xfrm>
            <a:off x="5349900" y="3475475"/>
            <a:ext cx="839100" cy="800400"/>
          </a:xfrm>
          <a:prstGeom prst="ellipse">
            <a:avLst/>
          </a:prstGeom>
          <a:gradFill>
            <a:gsLst>
              <a:gs pos="0">
                <a:srgbClr val="D8D8D8"/>
              </a:gs>
              <a:gs pos="100000">
                <a:schemeClr val="lt1"/>
              </a:gs>
            </a:gsLst>
            <a:lin ang="9000021" scaled="0"/>
          </a:gra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None/>
            </a:pPr>
            <a:r>
              <a:rPr lang="it">
                <a:solidFill>
                  <a:schemeClr val="dk2"/>
                </a:solidFill>
                <a:latin typeface="Lato Light"/>
                <a:ea typeface="Lato Light"/>
                <a:cs typeface="Lato Light"/>
                <a:sym typeface="Lato Light"/>
              </a:rPr>
              <a:t>100-5,000        €</a:t>
            </a:r>
            <a:endParaRPr>
              <a:solidFill>
                <a:schemeClr val="dk2"/>
              </a:solidFill>
              <a:latin typeface="Lato Light"/>
              <a:ea typeface="Lato Light"/>
              <a:cs typeface="Lato Light"/>
              <a:sym typeface="Lato Light"/>
            </a:endParaRPr>
          </a:p>
        </p:txBody>
      </p:sp>
      <p:sp>
        <p:nvSpPr>
          <p:cNvPr id="275" name="Google Shape;275;p40"/>
          <p:cNvSpPr txBox="1"/>
          <p:nvPr/>
        </p:nvSpPr>
        <p:spPr>
          <a:xfrm>
            <a:off x="5847850" y="1705613"/>
            <a:ext cx="3000000" cy="1108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None/>
            </a:pPr>
            <a:r>
              <a:rPr lang="it" sz="1000">
                <a:solidFill>
                  <a:srgbClr val="595959"/>
                </a:solidFill>
                <a:latin typeface="Lato"/>
                <a:ea typeface="Lato"/>
                <a:cs typeface="Lato"/>
                <a:sym typeface="Lato"/>
              </a:rPr>
              <a:t>Gli articoli pubblicati da riviste che si basano su questo modello di business rendono accessibili i contenuti a chiunque. A volte è richiesto il pagamento di una APC (Article Processing Charge) agli autori</a:t>
            </a:r>
            <a:endParaRPr>
              <a:solidFill>
                <a:srgbClr val="595959"/>
              </a:solidFill>
              <a:latin typeface="Lato"/>
              <a:ea typeface="Lato"/>
              <a:cs typeface="Lato"/>
              <a:sym typeface="Lato"/>
            </a:endParaRPr>
          </a:p>
        </p:txBody>
      </p:sp>
      <p:sp>
        <p:nvSpPr>
          <p:cNvPr id="276" name="Google Shape;276;p40"/>
          <p:cNvSpPr txBox="1"/>
          <p:nvPr/>
        </p:nvSpPr>
        <p:spPr>
          <a:xfrm>
            <a:off x="6461600" y="3620600"/>
            <a:ext cx="2349300" cy="800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it" sz="1000">
                <a:solidFill>
                  <a:srgbClr val="595959"/>
                </a:solidFill>
                <a:latin typeface="Lato"/>
                <a:ea typeface="Lato"/>
                <a:cs typeface="Lato"/>
                <a:sym typeface="Lato"/>
              </a:rPr>
              <a:t>La rivista è ad abbonamento ma gli autori possono decidere di rendere il proprio articolo disponibile a chiunque in lettura pagando una APC.</a:t>
            </a:r>
            <a:endParaRPr sz="1000">
              <a:solidFill>
                <a:srgbClr val="595959"/>
              </a:solidFill>
              <a:latin typeface="Lato"/>
              <a:ea typeface="Lato"/>
              <a:cs typeface="Lato"/>
              <a:sym typeface="Lato"/>
            </a:endParaRPr>
          </a:p>
        </p:txBody>
      </p:sp>
      <p:cxnSp>
        <p:nvCxnSpPr>
          <p:cNvPr id="277" name="Google Shape;277;p40"/>
          <p:cNvCxnSpPr/>
          <p:nvPr/>
        </p:nvCxnSpPr>
        <p:spPr>
          <a:xfrm flipH="1">
            <a:off x="2944873" y="3513428"/>
            <a:ext cx="373500" cy="237000"/>
          </a:xfrm>
          <a:prstGeom prst="straightConnector1">
            <a:avLst/>
          </a:prstGeom>
          <a:noFill/>
          <a:ln w="38100" cap="flat" cmpd="sng">
            <a:solidFill>
              <a:schemeClr val="dk1"/>
            </a:solidFill>
            <a:prstDash val="solid"/>
            <a:miter lim="800000"/>
            <a:headEnd type="none" w="sm" len="sm"/>
            <a:tailEnd type="none" w="sm" len="sm"/>
          </a:ln>
        </p:spPr>
      </p:cxnSp>
      <p:cxnSp>
        <p:nvCxnSpPr>
          <p:cNvPr id="278" name="Google Shape;278;p40"/>
          <p:cNvCxnSpPr/>
          <p:nvPr/>
        </p:nvCxnSpPr>
        <p:spPr>
          <a:xfrm rot="10800000">
            <a:off x="558950" y="3739625"/>
            <a:ext cx="2400900" cy="10500"/>
          </a:xfrm>
          <a:prstGeom prst="straightConnector1">
            <a:avLst/>
          </a:prstGeom>
          <a:noFill/>
          <a:ln w="38100" cap="flat" cmpd="sng">
            <a:solidFill>
              <a:schemeClr val="dk1"/>
            </a:solidFill>
            <a:prstDash val="solid"/>
            <a:miter lim="800000"/>
            <a:headEnd type="none" w="sm" len="sm"/>
            <a:tailEnd type="oval" w="med" len="med"/>
          </a:ln>
        </p:spPr>
      </p:cxnSp>
      <p:sp>
        <p:nvSpPr>
          <p:cNvPr id="279" name="Google Shape;279;p40"/>
          <p:cNvSpPr/>
          <p:nvPr/>
        </p:nvSpPr>
        <p:spPr>
          <a:xfrm rot="-5400000" flipH="1">
            <a:off x="3058588" y="2734887"/>
            <a:ext cx="1412326" cy="1402851"/>
          </a:xfrm>
          <a:custGeom>
            <a:avLst/>
            <a:gdLst/>
            <a:ahLst/>
            <a:cxnLst/>
            <a:rect l="l" t="t" r="r" b="b"/>
            <a:pathLst>
              <a:path w="972" h="972" extrusionOk="0">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spcBef>
                <a:spcPts val="0"/>
              </a:spcBef>
              <a:spcAft>
                <a:spcPts val="0"/>
              </a:spcAft>
              <a:buNone/>
            </a:pPr>
            <a:endParaRPr sz="2700">
              <a:solidFill>
                <a:schemeClr val="dk1"/>
              </a:solidFill>
              <a:latin typeface="Lato Light"/>
              <a:ea typeface="Lato Light"/>
              <a:cs typeface="Lato Light"/>
              <a:sym typeface="Lato Light"/>
            </a:endParaRPr>
          </a:p>
        </p:txBody>
      </p:sp>
      <p:sp>
        <p:nvSpPr>
          <p:cNvPr id="280" name="Google Shape;280;p40"/>
          <p:cNvSpPr/>
          <p:nvPr/>
        </p:nvSpPr>
        <p:spPr>
          <a:xfrm>
            <a:off x="3554314" y="3139164"/>
            <a:ext cx="524448" cy="481426"/>
          </a:xfrm>
          <a:custGeom>
            <a:avLst/>
            <a:gdLst/>
            <a:ahLst/>
            <a:cxnLst/>
            <a:rect l="l" t="t" r="r" b="b"/>
            <a:pathLst>
              <a:path w="290151" h="265981" extrusionOk="0">
                <a:moveTo>
                  <a:pt x="133716" y="198077"/>
                </a:moveTo>
                <a:cubicBezTo>
                  <a:pt x="135914" y="198077"/>
                  <a:pt x="137745" y="200363"/>
                  <a:pt x="137745" y="203030"/>
                </a:cubicBezTo>
                <a:cubicBezTo>
                  <a:pt x="137745" y="205697"/>
                  <a:pt x="135547" y="207221"/>
                  <a:pt x="133349" y="207221"/>
                </a:cubicBezTo>
                <a:lnTo>
                  <a:pt x="132983" y="207221"/>
                </a:lnTo>
                <a:cubicBezTo>
                  <a:pt x="130418" y="207221"/>
                  <a:pt x="128587" y="204935"/>
                  <a:pt x="128587" y="202268"/>
                </a:cubicBezTo>
                <a:cubicBezTo>
                  <a:pt x="128953" y="199601"/>
                  <a:pt x="131151" y="198077"/>
                  <a:pt x="133716" y="198077"/>
                </a:cubicBezTo>
                <a:close/>
                <a:moveTo>
                  <a:pt x="131082" y="181321"/>
                </a:moveTo>
                <a:cubicBezTo>
                  <a:pt x="133463" y="180615"/>
                  <a:pt x="135504" y="182379"/>
                  <a:pt x="135844" y="184849"/>
                </a:cubicBezTo>
                <a:cubicBezTo>
                  <a:pt x="136185" y="187318"/>
                  <a:pt x="134484" y="189082"/>
                  <a:pt x="132102" y="189787"/>
                </a:cubicBezTo>
                <a:lnTo>
                  <a:pt x="131762" y="189787"/>
                </a:lnTo>
                <a:cubicBezTo>
                  <a:pt x="129721" y="189787"/>
                  <a:pt x="127680" y="188376"/>
                  <a:pt x="127680" y="185907"/>
                </a:cubicBezTo>
                <a:cubicBezTo>
                  <a:pt x="127000" y="183790"/>
                  <a:pt x="128701" y="181674"/>
                  <a:pt x="131082" y="181321"/>
                </a:cubicBezTo>
                <a:close/>
                <a:moveTo>
                  <a:pt x="127227" y="164211"/>
                </a:moveTo>
                <a:cubicBezTo>
                  <a:pt x="129268" y="163152"/>
                  <a:pt x="131649" y="164563"/>
                  <a:pt x="132329" y="166680"/>
                </a:cubicBezTo>
                <a:cubicBezTo>
                  <a:pt x="133010" y="169149"/>
                  <a:pt x="131989" y="171619"/>
                  <a:pt x="129608" y="172324"/>
                </a:cubicBezTo>
                <a:cubicBezTo>
                  <a:pt x="129268" y="172324"/>
                  <a:pt x="128587" y="172324"/>
                  <a:pt x="128247" y="172324"/>
                </a:cubicBezTo>
                <a:cubicBezTo>
                  <a:pt x="126886" y="172324"/>
                  <a:pt x="125185" y="171266"/>
                  <a:pt x="124505" y="169502"/>
                </a:cubicBezTo>
                <a:cubicBezTo>
                  <a:pt x="123825" y="167386"/>
                  <a:pt x="124845" y="164916"/>
                  <a:pt x="127227" y="164211"/>
                </a:cubicBezTo>
                <a:close/>
                <a:moveTo>
                  <a:pt x="209726" y="156802"/>
                </a:moveTo>
                <a:cubicBezTo>
                  <a:pt x="212196" y="157169"/>
                  <a:pt x="213959" y="159367"/>
                  <a:pt x="213607" y="161565"/>
                </a:cubicBezTo>
                <a:cubicBezTo>
                  <a:pt x="213607" y="164129"/>
                  <a:pt x="211843" y="165961"/>
                  <a:pt x="209373" y="165961"/>
                </a:cubicBezTo>
                <a:cubicBezTo>
                  <a:pt x="209373" y="165961"/>
                  <a:pt x="209373" y="165961"/>
                  <a:pt x="209021" y="165595"/>
                </a:cubicBezTo>
                <a:cubicBezTo>
                  <a:pt x="206904" y="165595"/>
                  <a:pt x="204787" y="163396"/>
                  <a:pt x="205140" y="161198"/>
                </a:cubicBezTo>
                <a:cubicBezTo>
                  <a:pt x="205140" y="158634"/>
                  <a:pt x="207257" y="156802"/>
                  <a:pt x="209726" y="156802"/>
                </a:cubicBezTo>
                <a:close/>
                <a:moveTo>
                  <a:pt x="120196" y="148336"/>
                </a:moveTo>
                <a:cubicBezTo>
                  <a:pt x="122237" y="147277"/>
                  <a:pt x="124619" y="148336"/>
                  <a:pt x="125639" y="150452"/>
                </a:cubicBezTo>
                <a:cubicBezTo>
                  <a:pt x="126660" y="152569"/>
                  <a:pt x="125979" y="155038"/>
                  <a:pt x="123938" y="156097"/>
                </a:cubicBezTo>
                <a:cubicBezTo>
                  <a:pt x="123258" y="156449"/>
                  <a:pt x="122577" y="156449"/>
                  <a:pt x="121897" y="156449"/>
                </a:cubicBezTo>
                <a:cubicBezTo>
                  <a:pt x="120536" y="156449"/>
                  <a:pt x="118835" y="155744"/>
                  <a:pt x="118155" y="154333"/>
                </a:cubicBezTo>
                <a:cubicBezTo>
                  <a:pt x="117475" y="151863"/>
                  <a:pt x="118155" y="149394"/>
                  <a:pt x="120196" y="148336"/>
                </a:cubicBezTo>
                <a:close/>
                <a:moveTo>
                  <a:pt x="207081" y="139707"/>
                </a:moveTo>
                <a:cubicBezTo>
                  <a:pt x="209550" y="139340"/>
                  <a:pt x="211667" y="140806"/>
                  <a:pt x="212020" y="143370"/>
                </a:cubicBezTo>
                <a:cubicBezTo>
                  <a:pt x="212372" y="145934"/>
                  <a:pt x="210961" y="148133"/>
                  <a:pt x="208492" y="148499"/>
                </a:cubicBezTo>
                <a:cubicBezTo>
                  <a:pt x="208139" y="148499"/>
                  <a:pt x="207786" y="148499"/>
                  <a:pt x="207786" y="148499"/>
                </a:cubicBezTo>
                <a:cubicBezTo>
                  <a:pt x="205670" y="148499"/>
                  <a:pt x="203906" y="147034"/>
                  <a:pt x="203553" y="144835"/>
                </a:cubicBezTo>
                <a:cubicBezTo>
                  <a:pt x="203200" y="142271"/>
                  <a:pt x="204611" y="140073"/>
                  <a:pt x="207081" y="139707"/>
                </a:cubicBezTo>
                <a:close/>
                <a:moveTo>
                  <a:pt x="111015" y="134049"/>
                </a:moveTo>
                <a:cubicBezTo>
                  <a:pt x="113314" y="132990"/>
                  <a:pt x="115996" y="133343"/>
                  <a:pt x="117529" y="135460"/>
                </a:cubicBezTo>
                <a:cubicBezTo>
                  <a:pt x="118679" y="137576"/>
                  <a:pt x="117912" y="140046"/>
                  <a:pt x="115996" y="141457"/>
                </a:cubicBezTo>
                <a:cubicBezTo>
                  <a:pt x="115230" y="141810"/>
                  <a:pt x="114081" y="142162"/>
                  <a:pt x="113314" y="142162"/>
                </a:cubicBezTo>
                <a:cubicBezTo>
                  <a:pt x="111781" y="142162"/>
                  <a:pt x="110249" y="141457"/>
                  <a:pt x="109482" y="140046"/>
                </a:cubicBezTo>
                <a:cubicBezTo>
                  <a:pt x="107950" y="137929"/>
                  <a:pt x="108716" y="135460"/>
                  <a:pt x="111015" y="134049"/>
                </a:cubicBezTo>
                <a:close/>
                <a:moveTo>
                  <a:pt x="99445" y="125758"/>
                </a:moveTo>
                <a:lnTo>
                  <a:pt x="99497" y="125790"/>
                </a:lnTo>
                <a:lnTo>
                  <a:pt x="99445" y="126111"/>
                </a:lnTo>
                <a:lnTo>
                  <a:pt x="99445" y="125758"/>
                </a:lnTo>
                <a:close/>
                <a:moveTo>
                  <a:pt x="203427" y="122583"/>
                </a:moveTo>
                <a:cubicBezTo>
                  <a:pt x="205468" y="121877"/>
                  <a:pt x="207849" y="122936"/>
                  <a:pt x="208530" y="125405"/>
                </a:cubicBezTo>
                <a:cubicBezTo>
                  <a:pt x="209210" y="127522"/>
                  <a:pt x="208190" y="129991"/>
                  <a:pt x="205808" y="130697"/>
                </a:cubicBezTo>
                <a:cubicBezTo>
                  <a:pt x="205468" y="130697"/>
                  <a:pt x="205128" y="131049"/>
                  <a:pt x="204788" y="131049"/>
                </a:cubicBezTo>
                <a:cubicBezTo>
                  <a:pt x="202747" y="131049"/>
                  <a:pt x="201386" y="129638"/>
                  <a:pt x="200706" y="128227"/>
                </a:cubicBezTo>
                <a:cubicBezTo>
                  <a:pt x="200025" y="125758"/>
                  <a:pt x="201046" y="123288"/>
                  <a:pt x="203427" y="122583"/>
                </a:cubicBezTo>
                <a:close/>
                <a:moveTo>
                  <a:pt x="100466" y="119760"/>
                </a:moveTo>
                <a:cubicBezTo>
                  <a:pt x="102167" y="118702"/>
                  <a:pt x="104888" y="118702"/>
                  <a:pt x="106249" y="120818"/>
                </a:cubicBezTo>
                <a:cubicBezTo>
                  <a:pt x="107610" y="122583"/>
                  <a:pt x="107269" y="125405"/>
                  <a:pt x="105228" y="126816"/>
                </a:cubicBezTo>
                <a:cubicBezTo>
                  <a:pt x="104548" y="127522"/>
                  <a:pt x="103868" y="127874"/>
                  <a:pt x="102847" y="127874"/>
                </a:cubicBezTo>
                <a:lnTo>
                  <a:pt x="99497" y="125790"/>
                </a:lnTo>
                <a:lnTo>
                  <a:pt x="100466" y="119760"/>
                </a:lnTo>
                <a:close/>
                <a:moveTo>
                  <a:pt x="195421" y="106707"/>
                </a:moveTo>
                <a:cubicBezTo>
                  <a:pt x="197643" y="106002"/>
                  <a:pt x="200607" y="106707"/>
                  <a:pt x="201719" y="108824"/>
                </a:cubicBezTo>
                <a:cubicBezTo>
                  <a:pt x="202830" y="110941"/>
                  <a:pt x="201719" y="113410"/>
                  <a:pt x="199495" y="114468"/>
                </a:cubicBezTo>
                <a:cubicBezTo>
                  <a:pt x="198755" y="114821"/>
                  <a:pt x="198014" y="115174"/>
                  <a:pt x="197273" y="115174"/>
                </a:cubicBezTo>
                <a:cubicBezTo>
                  <a:pt x="195791" y="115174"/>
                  <a:pt x="194309" y="114116"/>
                  <a:pt x="193198" y="112705"/>
                </a:cubicBezTo>
                <a:lnTo>
                  <a:pt x="193568" y="112705"/>
                </a:lnTo>
                <a:cubicBezTo>
                  <a:pt x="192087" y="110588"/>
                  <a:pt x="193198" y="107766"/>
                  <a:pt x="195421" y="106707"/>
                </a:cubicBezTo>
                <a:close/>
                <a:moveTo>
                  <a:pt x="186191" y="92773"/>
                </a:moveTo>
                <a:cubicBezTo>
                  <a:pt x="188232" y="91715"/>
                  <a:pt x="190953" y="92420"/>
                  <a:pt x="192314" y="94184"/>
                </a:cubicBezTo>
                <a:cubicBezTo>
                  <a:pt x="193335" y="96301"/>
                  <a:pt x="192654" y="98770"/>
                  <a:pt x="190953" y="100181"/>
                </a:cubicBezTo>
                <a:cubicBezTo>
                  <a:pt x="190273" y="100534"/>
                  <a:pt x="189252" y="100887"/>
                  <a:pt x="188912" y="100887"/>
                </a:cubicBezTo>
                <a:cubicBezTo>
                  <a:pt x="187552" y="100887"/>
                  <a:pt x="185851" y="100181"/>
                  <a:pt x="185170" y="98770"/>
                </a:cubicBezTo>
                <a:cubicBezTo>
                  <a:pt x="184150" y="96654"/>
                  <a:pt x="184490" y="94184"/>
                  <a:pt x="186191" y="92773"/>
                </a:cubicBezTo>
                <a:close/>
                <a:moveTo>
                  <a:pt x="68929" y="92014"/>
                </a:moveTo>
                <a:cubicBezTo>
                  <a:pt x="56659" y="103157"/>
                  <a:pt x="8661" y="149165"/>
                  <a:pt x="8661" y="197329"/>
                </a:cubicBezTo>
                <a:cubicBezTo>
                  <a:pt x="8661" y="230397"/>
                  <a:pt x="35727" y="257354"/>
                  <a:pt x="68929" y="257354"/>
                </a:cubicBezTo>
                <a:cubicBezTo>
                  <a:pt x="93108" y="257354"/>
                  <a:pt x="114039" y="242618"/>
                  <a:pt x="123422" y="221770"/>
                </a:cubicBezTo>
                <a:cubicBezTo>
                  <a:pt x="95995" y="212425"/>
                  <a:pt x="76146" y="186905"/>
                  <a:pt x="76146" y="156353"/>
                </a:cubicBezTo>
                <a:cubicBezTo>
                  <a:pt x="76146" y="140538"/>
                  <a:pt x="80838" y="125083"/>
                  <a:pt x="87334" y="111064"/>
                </a:cubicBezTo>
                <a:cubicBezTo>
                  <a:pt x="79394" y="102078"/>
                  <a:pt x="72538" y="95249"/>
                  <a:pt x="68929" y="92014"/>
                </a:cubicBezTo>
                <a:close/>
                <a:moveTo>
                  <a:pt x="177307" y="78838"/>
                </a:moveTo>
                <a:cubicBezTo>
                  <a:pt x="179223" y="77427"/>
                  <a:pt x="182288" y="77780"/>
                  <a:pt x="183821" y="79543"/>
                </a:cubicBezTo>
                <a:cubicBezTo>
                  <a:pt x="185354" y="81660"/>
                  <a:pt x="184970" y="84130"/>
                  <a:pt x="183055" y="85541"/>
                </a:cubicBezTo>
                <a:cubicBezTo>
                  <a:pt x="181905" y="86246"/>
                  <a:pt x="181139" y="86599"/>
                  <a:pt x="179989" y="86599"/>
                </a:cubicBezTo>
                <a:cubicBezTo>
                  <a:pt x="178456" y="86599"/>
                  <a:pt x="177307" y="85893"/>
                  <a:pt x="176541" y="84835"/>
                </a:cubicBezTo>
                <a:cubicBezTo>
                  <a:pt x="174625" y="82718"/>
                  <a:pt x="175391" y="80249"/>
                  <a:pt x="177307" y="78838"/>
                </a:cubicBezTo>
                <a:close/>
                <a:moveTo>
                  <a:pt x="145075" y="51398"/>
                </a:moveTo>
                <a:cubicBezTo>
                  <a:pt x="132805" y="62181"/>
                  <a:pt x="84808" y="107829"/>
                  <a:pt x="84808" y="156353"/>
                </a:cubicBezTo>
                <a:cubicBezTo>
                  <a:pt x="84808" y="189421"/>
                  <a:pt x="111874" y="216379"/>
                  <a:pt x="145075" y="216379"/>
                </a:cubicBezTo>
                <a:cubicBezTo>
                  <a:pt x="169615" y="216379"/>
                  <a:pt x="190547" y="201642"/>
                  <a:pt x="199930" y="180795"/>
                </a:cubicBezTo>
                <a:cubicBezTo>
                  <a:pt x="172142" y="171809"/>
                  <a:pt x="152293" y="145930"/>
                  <a:pt x="152293" y="115737"/>
                </a:cubicBezTo>
                <a:cubicBezTo>
                  <a:pt x="152293" y="99562"/>
                  <a:pt x="156985" y="84107"/>
                  <a:pt x="163480" y="70089"/>
                </a:cubicBezTo>
                <a:cubicBezTo>
                  <a:pt x="155902" y="61103"/>
                  <a:pt x="148684" y="54633"/>
                  <a:pt x="145075" y="51398"/>
                </a:cubicBezTo>
                <a:close/>
                <a:moveTo>
                  <a:pt x="221222" y="10423"/>
                </a:moveTo>
                <a:cubicBezTo>
                  <a:pt x="208952" y="21206"/>
                  <a:pt x="160954" y="67213"/>
                  <a:pt x="160954" y="115737"/>
                </a:cubicBezTo>
                <a:cubicBezTo>
                  <a:pt x="160954" y="148446"/>
                  <a:pt x="188381" y="175403"/>
                  <a:pt x="221222" y="175403"/>
                </a:cubicBezTo>
                <a:cubicBezTo>
                  <a:pt x="254424" y="175403"/>
                  <a:pt x="281129" y="148446"/>
                  <a:pt x="281129" y="115737"/>
                </a:cubicBezTo>
                <a:cubicBezTo>
                  <a:pt x="281129" y="67213"/>
                  <a:pt x="233492" y="21206"/>
                  <a:pt x="221222" y="10423"/>
                </a:cubicBezTo>
                <a:close/>
                <a:moveTo>
                  <a:pt x="218696" y="1077"/>
                </a:moveTo>
                <a:cubicBezTo>
                  <a:pt x="219779" y="-360"/>
                  <a:pt x="222305" y="-360"/>
                  <a:pt x="224109" y="1077"/>
                </a:cubicBezTo>
                <a:cubicBezTo>
                  <a:pt x="226636" y="3234"/>
                  <a:pt x="290151" y="56430"/>
                  <a:pt x="290151" y="115737"/>
                </a:cubicBezTo>
                <a:cubicBezTo>
                  <a:pt x="290151" y="153478"/>
                  <a:pt x="259115" y="184389"/>
                  <a:pt x="221222" y="184389"/>
                </a:cubicBezTo>
                <a:cubicBezTo>
                  <a:pt x="216892" y="184389"/>
                  <a:pt x="212561" y="183670"/>
                  <a:pt x="208231" y="182952"/>
                </a:cubicBezTo>
                <a:cubicBezTo>
                  <a:pt x="197764" y="207753"/>
                  <a:pt x="173585" y="225005"/>
                  <a:pt x="145075" y="225005"/>
                </a:cubicBezTo>
                <a:cubicBezTo>
                  <a:pt x="140384" y="225005"/>
                  <a:pt x="136414" y="224646"/>
                  <a:pt x="132083" y="223927"/>
                </a:cubicBezTo>
                <a:cubicBezTo>
                  <a:pt x="121618" y="248369"/>
                  <a:pt x="97439" y="265981"/>
                  <a:pt x="68929" y="265981"/>
                </a:cubicBezTo>
                <a:cubicBezTo>
                  <a:pt x="30675" y="265981"/>
                  <a:pt x="0" y="235069"/>
                  <a:pt x="0" y="197329"/>
                </a:cubicBezTo>
                <a:cubicBezTo>
                  <a:pt x="0" y="138022"/>
                  <a:pt x="63515" y="85185"/>
                  <a:pt x="66042" y="83028"/>
                </a:cubicBezTo>
                <a:cubicBezTo>
                  <a:pt x="67485" y="81591"/>
                  <a:pt x="70011" y="81591"/>
                  <a:pt x="71816" y="83028"/>
                </a:cubicBezTo>
                <a:cubicBezTo>
                  <a:pt x="72538" y="83747"/>
                  <a:pt x="81199" y="90936"/>
                  <a:pt x="91664" y="102438"/>
                </a:cubicBezTo>
                <a:cubicBezTo>
                  <a:pt x="110791" y="67932"/>
                  <a:pt x="140384" y="43491"/>
                  <a:pt x="142188" y="42053"/>
                </a:cubicBezTo>
                <a:cubicBezTo>
                  <a:pt x="143993" y="40615"/>
                  <a:pt x="146158" y="40615"/>
                  <a:pt x="147602" y="42053"/>
                </a:cubicBezTo>
                <a:cubicBezTo>
                  <a:pt x="148684" y="42772"/>
                  <a:pt x="157345" y="49961"/>
                  <a:pt x="168172" y="61462"/>
                </a:cubicBezTo>
                <a:cubicBezTo>
                  <a:pt x="186938" y="27316"/>
                  <a:pt x="216531" y="2515"/>
                  <a:pt x="218696" y="1077"/>
                </a:cubicBezTo>
                <a:close/>
              </a:path>
            </a:pathLst>
          </a:custGeom>
          <a:solidFill>
            <a:schemeClr val="accent4"/>
          </a:solidFill>
          <a:ln>
            <a:noFill/>
          </a:ln>
        </p:spPr>
        <p:txBody>
          <a:bodyPr spcFirstLastPara="1" wrap="square" lIns="34300" tIns="17150" rIns="34300" bIns="17150" anchor="ctr" anchorCtr="0">
            <a:noAutofit/>
          </a:bodyPr>
          <a:lstStyle/>
          <a:p>
            <a:pPr marL="0" marR="0" lvl="0" indent="0" algn="l" rtl="0">
              <a:spcBef>
                <a:spcPts val="0"/>
              </a:spcBef>
              <a:spcAft>
                <a:spcPts val="0"/>
              </a:spcAft>
              <a:buNone/>
            </a:pPr>
            <a:endParaRPr sz="1400">
              <a:solidFill>
                <a:schemeClr val="dk1"/>
              </a:solidFill>
              <a:latin typeface="Lato Light"/>
              <a:ea typeface="Lato Light"/>
              <a:cs typeface="Lato Light"/>
              <a:sym typeface="Lato Light"/>
            </a:endParaRPr>
          </a:p>
        </p:txBody>
      </p:sp>
      <p:sp>
        <p:nvSpPr>
          <p:cNvPr id="281" name="Google Shape;281;p40"/>
          <p:cNvSpPr/>
          <p:nvPr/>
        </p:nvSpPr>
        <p:spPr>
          <a:xfrm rot="-1070">
            <a:off x="3283175" y="2885612"/>
            <a:ext cx="963600" cy="954000"/>
          </a:xfrm>
          <a:prstGeom prst="ellipse">
            <a:avLst/>
          </a:prstGeom>
          <a:gradFill>
            <a:gsLst>
              <a:gs pos="0">
                <a:srgbClr val="D8D8D8"/>
              </a:gs>
              <a:gs pos="100000">
                <a:schemeClr val="lt1"/>
              </a:gs>
            </a:gsLst>
            <a:lin ang="9000021" scaled="0"/>
          </a:grad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it" sz="2700">
                <a:solidFill>
                  <a:schemeClr val="dk2"/>
                </a:solidFill>
                <a:latin typeface="Lato Light"/>
                <a:ea typeface="Lato Light"/>
                <a:cs typeface="Lato Light"/>
                <a:sym typeface="Lato Light"/>
              </a:rPr>
              <a:t>1-3</a:t>
            </a:r>
            <a:endParaRPr sz="2700">
              <a:solidFill>
                <a:schemeClr val="dk2"/>
              </a:solidFill>
              <a:latin typeface="Lato Light"/>
              <a:ea typeface="Lato Light"/>
              <a:cs typeface="Lato Light"/>
              <a:sym typeface="Lato Light"/>
            </a:endParaRPr>
          </a:p>
          <a:p>
            <a:pPr marL="0" marR="0" lvl="0" indent="0" algn="l" rtl="0">
              <a:spcBef>
                <a:spcPts val="0"/>
              </a:spcBef>
              <a:spcAft>
                <a:spcPts val="0"/>
              </a:spcAft>
              <a:buNone/>
            </a:pPr>
            <a:r>
              <a:rPr lang="it" sz="900">
                <a:solidFill>
                  <a:schemeClr val="dk2"/>
                </a:solidFill>
                <a:latin typeface="Lato Light"/>
                <a:ea typeface="Lato Light"/>
                <a:cs typeface="Lato Light"/>
                <a:sym typeface="Lato Light"/>
              </a:rPr>
              <a:t>milioni di €</a:t>
            </a:r>
            <a:endParaRPr sz="900">
              <a:solidFill>
                <a:schemeClr val="dk2"/>
              </a:solidFill>
              <a:latin typeface="Lato Light"/>
              <a:ea typeface="Lato Light"/>
              <a:cs typeface="Lato Light"/>
              <a:sym typeface="Lato Light"/>
            </a:endParaRPr>
          </a:p>
        </p:txBody>
      </p:sp>
      <p:sp>
        <p:nvSpPr>
          <p:cNvPr id="282" name="Google Shape;282;p40"/>
          <p:cNvSpPr txBox="1">
            <a:spLocks noGrp="1"/>
          </p:cNvSpPr>
          <p:nvPr>
            <p:ph type="title"/>
          </p:nvPr>
        </p:nvSpPr>
        <p:spPr>
          <a:xfrm>
            <a:off x="729450" y="6328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Quanto (ci) costa?</a:t>
            </a:r>
            <a:endParaRPr/>
          </a:p>
        </p:txBody>
      </p:sp>
      <p:sp>
        <p:nvSpPr>
          <p:cNvPr id="283" name="Google Shape;283;p40"/>
          <p:cNvSpPr txBox="1"/>
          <p:nvPr/>
        </p:nvSpPr>
        <p:spPr>
          <a:xfrm>
            <a:off x="729450" y="1494325"/>
            <a:ext cx="30000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800">
                <a:latin typeface="Raleway"/>
                <a:ea typeface="Raleway"/>
                <a:cs typeface="Raleway"/>
                <a:sym typeface="Raleway"/>
              </a:rPr>
              <a:t>I principali </a:t>
            </a:r>
            <a:r>
              <a:rPr lang="it" sz="1800" b="1">
                <a:latin typeface="Raleway"/>
                <a:ea typeface="Raleway"/>
                <a:cs typeface="Raleway"/>
                <a:sym typeface="Raleway"/>
              </a:rPr>
              <a:t>modelli di business </a:t>
            </a:r>
            <a:r>
              <a:rPr lang="it" sz="1800">
                <a:latin typeface="Raleway"/>
                <a:ea typeface="Raleway"/>
                <a:cs typeface="Raleway"/>
                <a:sym typeface="Raleway"/>
              </a:rPr>
              <a:t>dell’editoria scientifica tradizionale</a:t>
            </a:r>
            <a:endParaRPr sz="1800">
              <a:latin typeface="Raleway"/>
              <a:ea typeface="Raleway"/>
              <a:cs typeface="Raleway"/>
              <a:sym typeface="Raleway"/>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1"/>
                                        </p:tgtEl>
                                        <p:attrNameLst>
                                          <p:attrName>style.visibility</p:attrName>
                                        </p:attrNameLst>
                                      </p:cBhvr>
                                      <p:to>
                                        <p:strVal val="visible"/>
                                      </p:to>
                                    </p:set>
                                    <p:animEffect transition="in" filter="fade">
                                      <p:cBhvr>
                                        <p:cTn id="7" dur="1000"/>
                                        <p:tgtEl>
                                          <p:spTgt spid="271"/>
                                        </p:tgtEl>
                                      </p:cBhvr>
                                    </p:animEffect>
                                  </p:childTnLst>
                                </p:cTn>
                              </p:par>
                              <p:par>
                                <p:cTn id="8" presetID="10" presetClass="entr" presetSubtype="0" fill="hold" nodeType="withEffect">
                                  <p:stCondLst>
                                    <p:cond delay="0"/>
                                  </p:stCondLst>
                                  <p:childTnLst>
                                    <p:set>
                                      <p:cBhvr>
                                        <p:cTn id="9" dur="1" fill="hold">
                                          <p:stCondLst>
                                            <p:cond delay="0"/>
                                          </p:stCondLst>
                                        </p:cTn>
                                        <p:tgtEl>
                                          <p:spTgt spid="272"/>
                                        </p:tgtEl>
                                        <p:attrNameLst>
                                          <p:attrName>style.visibility</p:attrName>
                                        </p:attrNameLst>
                                      </p:cBhvr>
                                      <p:to>
                                        <p:strVal val="visible"/>
                                      </p:to>
                                    </p:set>
                                    <p:animEffect transition="in" filter="fade">
                                      <p:cBhvr>
                                        <p:cTn id="10" dur="1000"/>
                                        <p:tgtEl>
                                          <p:spTgt spid="272"/>
                                        </p:tgtEl>
                                      </p:cBhvr>
                                    </p:animEffect>
                                  </p:childTnLst>
                                </p:cTn>
                              </p:par>
                              <p:par>
                                <p:cTn id="11" presetID="10" presetClass="entr" presetSubtype="0" fill="hold" nodeType="withEffect">
                                  <p:stCondLst>
                                    <p:cond delay="0"/>
                                  </p:stCondLst>
                                  <p:childTnLst>
                                    <p:set>
                                      <p:cBhvr>
                                        <p:cTn id="12" dur="1" fill="hold">
                                          <p:stCondLst>
                                            <p:cond delay="0"/>
                                          </p:stCondLst>
                                        </p:cTn>
                                        <p:tgtEl>
                                          <p:spTgt spid="277"/>
                                        </p:tgtEl>
                                        <p:attrNameLst>
                                          <p:attrName>style.visibility</p:attrName>
                                        </p:attrNameLst>
                                      </p:cBhvr>
                                      <p:to>
                                        <p:strVal val="visible"/>
                                      </p:to>
                                    </p:set>
                                    <p:animEffect transition="in" filter="fade">
                                      <p:cBhvr>
                                        <p:cTn id="13" dur="1000"/>
                                        <p:tgtEl>
                                          <p:spTgt spid="277"/>
                                        </p:tgtEl>
                                      </p:cBhvr>
                                    </p:animEffect>
                                  </p:childTnLst>
                                </p:cTn>
                              </p:par>
                              <p:par>
                                <p:cTn id="14" presetID="10" presetClass="entr" presetSubtype="0" fill="hold" nodeType="withEffect">
                                  <p:stCondLst>
                                    <p:cond delay="0"/>
                                  </p:stCondLst>
                                  <p:childTnLst>
                                    <p:set>
                                      <p:cBhvr>
                                        <p:cTn id="15" dur="1" fill="hold">
                                          <p:stCondLst>
                                            <p:cond delay="0"/>
                                          </p:stCondLst>
                                        </p:cTn>
                                        <p:tgtEl>
                                          <p:spTgt spid="278"/>
                                        </p:tgtEl>
                                        <p:attrNameLst>
                                          <p:attrName>style.visibility</p:attrName>
                                        </p:attrNameLst>
                                      </p:cBhvr>
                                      <p:to>
                                        <p:strVal val="visible"/>
                                      </p:to>
                                    </p:set>
                                    <p:animEffect transition="in" filter="fade">
                                      <p:cBhvr>
                                        <p:cTn id="16" dur="1000"/>
                                        <p:tgtEl>
                                          <p:spTgt spid="278"/>
                                        </p:tgtEl>
                                      </p:cBhvr>
                                    </p:animEffect>
                                  </p:childTnLst>
                                </p:cTn>
                              </p:par>
                              <p:par>
                                <p:cTn id="17" presetID="10" presetClass="entr" presetSubtype="0" fill="hold" nodeType="withEffect">
                                  <p:stCondLst>
                                    <p:cond delay="0"/>
                                  </p:stCondLst>
                                  <p:childTnLst>
                                    <p:set>
                                      <p:cBhvr>
                                        <p:cTn id="18" dur="1" fill="hold">
                                          <p:stCondLst>
                                            <p:cond delay="0"/>
                                          </p:stCondLst>
                                        </p:cTn>
                                        <p:tgtEl>
                                          <p:spTgt spid="279"/>
                                        </p:tgtEl>
                                        <p:attrNameLst>
                                          <p:attrName>style.visibility</p:attrName>
                                        </p:attrNameLst>
                                      </p:cBhvr>
                                      <p:to>
                                        <p:strVal val="visible"/>
                                      </p:to>
                                    </p:set>
                                    <p:animEffect transition="in" filter="fade">
                                      <p:cBhvr>
                                        <p:cTn id="19" dur="1000"/>
                                        <p:tgtEl>
                                          <p:spTgt spid="279"/>
                                        </p:tgtEl>
                                      </p:cBhvr>
                                    </p:animEffect>
                                  </p:childTnLst>
                                </p:cTn>
                              </p:par>
                              <p:par>
                                <p:cTn id="20" presetID="10" presetClass="entr" presetSubtype="0" fill="hold" nodeType="withEffect">
                                  <p:stCondLst>
                                    <p:cond delay="0"/>
                                  </p:stCondLst>
                                  <p:childTnLst>
                                    <p:set>
                                      <p:cBhvr>
                                        <p:cTn id="21" dur="1" fill="hold">
                                          <p:stCondLst>
                                            <p:cond delay="0"/>
                                          </p:stCondLst>
                                        </p:cTn>
                                        <p:tgtEl>
                                          <p:spTgt spid="280"/>
                                        </p:tgtEl>
                                        <p:attrNameLst>
                                          <p:attrName>style.visibility</p:attrName>
                                        </p:attrNameLst>
                                      </p:cBhvr>
                                      <p:to>
                                        <p:strVal val="visible"/>
                                      </p:to>
                                    </p:set>
                                    <p:animEffect transition="in" filter="fade">
                                      <p:cBhvr>
                                        <p:cTn id="22" dur="1000"/>
                                        <p:tgtEl>
                                          <p:spTgt spid="280"/>
                                        </p:tgtEl>
                                      </p:cBhvr>
                                    </p:animEffect>
                                  </p:childTnLst>
                                </p:cTn>
                              </p:par>
                              <p:par>
                                <p:cTn id="23" presetID="10" presetClass="entr" presetSubtype="0" fill="hold" nodeType="withEffect">
                                  <p:stCondLst>
                                    <p:cond delay="0"/>
                                  </p:stCondLst>
                                  <p:childTnLst>
                                    <p:set>
                                      <p:cBhvr>
                                        <p:cTn id="24" dur="1" fill="hold">
                                          <p:stCondLst>
                                            <p:cond delay="0"/>
                                          </p:stCondLst>
                                        </p:cTn>
                                        <p:tgtEl>
                                          <p:spTgt spid="281"/>
                                        </p:tgtEl>
                                        <p:attrNameLst>
                                          <p:attrName>style.visibility</p:attrName>
                                        </p:attrNameLst>
                                      </p:cBhvr>
                                      <p:to>
                                        <p:strVal val="visible"/>
                                      </p:to>
                                    </p:set>
                                    <p:animEffect transition="in" filter="fade">
                                      <p:cBhvr>
                                        <p:cTn id="25" dur="1000"/>
                                        <p:tgtEl>
                                          <p:spTgt spid="28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62"/>
                                        </p:tgtEl>
                                        <p:attrNameLst>
                                          <p:attrName>style.visibility</p:attrName>
                                        </p:attrNameLst>
                                      </p:cBhvr>
                                      <p:to>
                                        <p:strVal val="visible"/>
                                      </p:to>
                                    </p:set>
                                    <p:animEffect transition="in" filter="fade">
                                      <p:cBhvr>
                                        <p:cTn id="30" dur="1000"/>
                                        <p:tgtEl>
                                          <p:spTgt spid="262"/>
                                        </p:tgtEl>
                                      </p:cBhvr>
                                    </p:animEffect>
                                  </p:childTnLst>
                                </p:cTn>
                              </p:par>
                              <p:par>
                                <p:cTn id="31" presetID="10" presetClass="entr" presetSubtype="0" fill="hold" nodeType="withEffect">
                                  <p:stCondLst>
                                    <p:cond delay="0"/>
                                  </p:stCondLst>
                                  <p:childTnLst>
                                    <p:set>
                                      <p:cBhvr>
                                        <p:cTn id="32" dur="1" fill="hold">
                                          <p:stCondLst>
                                            <p:cond delay="0"/>
                                          </p:stCondLst>
                                        </p:cTn>
                                        <p:tgtEl>
                                          <p:spTgt spid="263"/>
                                        </p:tgtEl>
                                        <p:attrNameLst>
                                          <p:attrName>style.visibility</p:attrName>
                                        </p:attrNameLst>
                                      </p:cBhvr>
                                      <p:to>
                                        <p:strVal val="visible"/>
                                      </p:to>
                                    </p:set>
                                    <p:animEffect transition="in" filter="fade">
                                      <p:cBhvr>
                                        <p:cTn id="33" dur="1000"/>
                                        <p:tgtEl>
                                          <p:spTgt spid="263"/>
                                        </p:tgtEl>
                                      </p:cBhvr>
                                    </p:animEffect>
                                  </p:childTnLst>
                                </p:cTn>
                              </p:par>
                              <p:par>
                                <p:cTn id="34" presetID="10" presetClass="entr" presetSubtype="0" fill="hold" nodeType="withEffect">
                                  <p:stCondLst>
                                    <p:cond delay="0"/>
                                  </p:stCondLst>
                                  <p:childTnLst>
                                    <p:set>
                                      <p:cBhvr>
                                        <p:cTn id="35" dur="1" fill="hold">
                                          <p:stCondLst>
                                            <p:cond delay="0"/>
                                          </p:stCondLst>
                                        </p:cTn>
                                        <p:tgtEl>
                                          <p:spTgt spid="265"/>
                                        </p:tgtEl>
                                        <p:attrNameLst>
                                          <p:attrName>style.visibility</p:attrName>
                                        </p:attrNameLst>
                                      </p:cBhvr>
                                      <p:to>
                                        <p:strVal val="visible"/>
                                      </p:to>
                                    </p:set>
                                    <p:animEffect transition="in" filter="fade">
                                      <p:cBhvr>
                                        <p:cTn id="36" dur="1000"/>
                                        <p:tgtEl>
                                          <p:spTgt spid="265"/>
                                        </p:tgtEl>
                                      </p:cBhvr>
                                    </p:animEffect>
                                  </p:childTnLst>
                                </p:cTn>
                              </p:par>
                              <p:par>
                                <p:cTn id="37" presetID="10" presetClass="entr" presetSubtype="0" fill="hold" nodeType="withEffect">
                                  <p:stCondLst>
                                    <p:cond delay="0"/>
                                  </p:stCondLst>
                                  <p:childTnLst>
                                    <p:set>
                                      <p:cBhvr>
                                        <p:cTn id="38" dur="1" fill="hold">
                                          <p:stCondLst>
                                            <p:cond delay="0"/>
                                          </p:stCondLst>
                                        </p:cTn>
                                        <p:tgtEl>
                                          <p:spTgt spid="266"/>
                                        </p:tgtEl>
                                        <p:attrNameLst>
                                          <p:attrName>style.visibility</p:attrName>
                                        </p:attrNameLst>
                                      </p:cBhvr>
                                      <p:to>
                                        <p:strVal val="visible"/>
                                      </p:to>
                                    </p:set>
                                    <p:animEffect transition="in" filter="fade">
                                      <p:cBhvr>
                                        <p:cTn id="39" dur="1000"/>
                                        <p:tgtEl>
                                          <p:spTgt spid="266"/>
                                        </p:tgtEl>
                                      </p:cBhvr>
                                    </p:animEffect>
                                  </p:childTnLst>
                                </p:cTn>
                              </p:par>
                              <p:par>
                                <p:cTn id="40" presetID="10" presetClass="entr" presetSubtype="0" fill="hold" nodeType="withEffect">
                                  <p:stCondLst>
                                    <p:cond delay="0"/>
                                  </p:stCondLst>
                                  <p:childTnLst>
                                    <p:set>
                                      <p:cBhvr>
                                        <p:cTn id="41" dur="1" fill="hold">
                                          <p:stCondLst>
                                            <p:cond delay="0"/>
                                          </p:stCondLst>
                                        </p:cTn>
                                        <p:tgtEl>
                                          <p:spTgt spid="269"/>
                                        </p:tgtEl>
                                        <p:attrNameLst>
                                          <p:attrName>style.visibility</p:attrName>
                                        </p:attrNameLst>
                                      </p:cBhvr>
                                      <p:to>
                                        <p:strVal val="visible"/>
                                      </p:to>
                                    </p:set>
                                    <p:animEffect transition="in" filter="fade">
                                      <p:cBhvr>
                                        <p:cTn id="42" dur="1000"/>
                                        <p:tgtEl>
                                          <p:spTgt spid="269"/>
                                        </p:tgtEl>
                                      </p:cBhvr>
                                    </p:animEffect>
                                  </p:childTnLst>
                                </p:cTn>
                              </p:par>
                              <p:par>
                                <p:cTn id="43" presetID="10" presetClass="entr" presetSubtype="0" fill="hold" nodeType="withEffect">
                                  <p:stCondLst>
                                    <p:cond delay="0"/>
                                  </p:stCondLst>
                                  <p:childTnLst>
                                    <p:set>
                                      <p:cBhvr>
                                        <p:cTn id="44" dur="1" fill="hold">
                                          <p:stCondLst>
                                            <p:cond delay="0"/>
                                          </p:stCondLst>
                                        </p:cTn>
                                        <p:tgtEl>
                                          <p:spTgt spid="275"/>
                                        </p:tgtEl>
                                        <p:attrNameLst>
                                          <p:attrName>style.visibility</p:attrName>
                                        </p:attrNameLst>
                                      </p:cBhvr>
                                      <p:to>
                                        <p:strVal val="visible"/>
                                      </p:to>
                                    </p:set>
                                    <p:animEffect transition="in" filter="fade">
                                      <p:cBhvr>
                                        <p:cTn id="45" dur="1000"/>
                                        <p:tgtEl>
                                          <p:spTgt spid="27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64"/>
                                        </p:tgtEl>
                                        <p:attrNameLst>
                                          <p:attrName>style.visibility</p:attrName>
                                        </p:attrNameLst>
                                      </p:cBhvr>
                                      <p:to>
                                        <p:strVal val="visible"/>
                                      </p:to>
                                    </p:set>
                                    <p:animEffect transition="in" filter="fade">
                                      <p:cBhvr>
                                        <p:cTn id="50" dur="1000"/>
                                        <p:tgtEl>
                                          <p:spTgt spid="264"/>
                                        </p:tgtEl>
                                      </p:cBhvr>
                                    </p:animEffect>
                                  </p:childTnLst>
                                </p:cTn>
                              </p:par>
                              <p:par>
                                <p:cTn id="51" presetID="10" presetClass="entr" presetSubtype="0" fill="hold" nodeType="withEffect">
                                  <p:stCondLst>
                                    <p:cond delay="0"/>
                                  </p:stCondLst>
                                  <p:childTnLst>
                                    <p:set>
                                      <p:cBhvr>
                                        <p:cTn id="52" dur="1" fill="hold">
                                          <p:stCondLst>
                                            <p:cond delay="0"/>
                                          </p:stCondLst>
                                        </p:cTn>
                                        <p:tgtEl>
                                          <p:spTgt spid="267"/>
                                        </p:tgtEl>
                                        <p:attrNameLst>
                                          <p:attrName>style.visibility</p:attrName>
                                        </p:attrNameLst>
                                      </p:cBhvr>
                                      <p:to>
                                        <p:strVal val="visible"/>
                                      </p:to>
                                    </p:set>
                                    <p:animEffect transition="in" filter="fade">
                                      <p:cBhvr>
                                        <p:cTn id="53" dur="1000"/>
                                        <p:tgtEl>
                                          <p:spTgt spid="267"/>
                                        </p:tgtEl>
                                      </p:cBhvr>
                                    </p:animEffect>
                                  </p:childTnLst>
                                </p:cTn>
                              </p:par>
                              <p:par>
                                <p:cTn id="54" presetID="10" presetClass="entr" presetSubtype="0" fill="hold" nodeType="withEffect">
                                  <p:stCondLst>
                                    <p:cond delay="0"/>
                                  </p:stCondLst>
                                  <p:childTnLst>
                                    <p:set>
                                      <p:cBhvr>
                                        <p:cTn id="55" dur="1" fill="hold">
                                          <p:stCondLst>
                                            <p:cond delay="0"/>
                                          </p:stCondLst>
                                        </p:cTn>
                                        <p:tgtEl>
                                          <p:spTgt spid="268"/>
                                        </p:tgtEl>
                                        <p:attrNameLst>
                                          <p:attrName>style.visibility</p:attrName>
                                        </p:attrNameLst>
                                      </p:cBhvr>
                                      <p:to>
                                        <p:strVal val="visible"/>
                                      </p:to>
                                    </p:set>
                                    <p:animEffect transition="in" filter="fade">
                                      <p:cBhvr>
                                        <p:cTn id="56" dur="1000"/>
                                        <p:tgtEl>
                                          <p:spTgt spid="268"/>
                                        </p:tgtEl>
                                      </p:cBhvr>
                                    </p:animEffect>
                                  </p:childTnLst>
                                </p:cTn>
                              </p:par>
                              <p:par>
                                <p:cTn id="57" presetID="10" presetClass="entr" presetSubtype="0" fill="hold" nodeType="withEffect">
                                  <p:stCondLst>
                                    <p:cond delay="0"/>
                                  </p:stCondLst>
                                  <p:childTnLst>
                                    <p:set>
                                      <p:cBhvr>
                                        <p:cTn id="58" dur="1" fill="hold">
                                          <p:stCondLst>
                                            <p:cond delay="0"/>
                                          </p:stCondLst>
                                        </p:cTn>
                                        <p:tgtEl>
                                          <p:spTgt spid="270"/>
                                        </p:tgtEl>
                                        <p:attrNameLst>
                                          <p:attrName>style.visibility</p:attrName>
                                        </p:attrNameLst>
                                      </p:cBhvr>
                                      <p:to>
                                        <p:strVal val="visible"/>
                                      </p:to>
                                    </p:set>
                                    <p:animEffect transition="in" filter="fade">
                                      <p:cBhvr>
                                        <p:cTn id="59" dur="1000"/>
                                        <p:tgtEl>
                                          <p:spTgt spid="270"/>
                                        </p:tgtEl>
                                      </p:cBhvr>
                                    </p:animEffect>
                                  </p:childTnLst>
                                </p:cTn>
                              </p:par>
                              <p:par>
                                <p:cTn id="60" presetID="10" presetClass="entr" presetSubtype="0" fill="hold" nodeType="withEffect">
                                  <p:stCondLst>
                                    <p:cond delay="0"/>
                                  </p:stCondLst>
                                  <p:childTnLst>
                                    <p:set>
                                      <p:cBhvr>
                                        <p:cTn id="61" dur="1" fill="hold">
                                          <p:stCondLst>
                                            <p:cond delay="0"/>
                                          </p:stCondLst>
                                        </p:cTn>
                                        <p:tgtEl>
                                          <p:spTgt spid="273"/>
                                        </p:tgtEl>
                                        <p:attrNameLst>
                                          <p:attrName>style.visibility</p:attrName>
                                        </p:attrNameLst>
                                      </p:cBhvr>
                                      <p:to>
                                        <p:strVal val="visible"/>
                                      </p:to>
                                    </p:set>
                                    <p:animEffect transition="in" filter="fade">
                                      <p:cBhvr>
                                        <p:cTn id="62" dur="1000"/>
                                        <p:tgtEl>
                                          <p:spTgt spid="273"/>
                                        </p:tgtEl>
                                      </p:cBhvr>
                                    </p:animEffect>
                                  </p:childTnLst>
                                </p:cTn>
                              </p:par>
                              <p:par>
                                <p:cTn id="63" presetID="10" presetClass="entr" presetSubtype="0" fill="hold" nodeType="withEffect">
                                  <p:stCondLst>
                                    <p:cond delay="0"/>
                                  </p:stCondLst>
                                  <p:childTnLst>
                                    <p:set>
                                      <p:cBhvr>
                                        <p:cTn id="64" dur="1" fill="hold">
                                          <p:stCondLst>
                                            <p:cond delay="0"/>
                                          </p:stCondLst>
                                        </p:cTn>
                                        <p:tgtEl>
                                          <p:spTgt spid="274"/>
                                        </p:tgtEl>
                                        <p:attrNameLst>
                                          <p:attrName>style.visibility</p:attrName>
                                        </p:attrNameLst>
                                      </p:cBhvr>
                                      <p:to>
                                        <p:strVal val="visible"/>
                                      </p:to>
                                    </p:set>
                                    <p:animEffect transition="in" filter="fade">
                                      <p:cBhvr>
                                        <p:cTn id="65" dur="1000"/>
                                        <p:tgtEl>
                                          <p:spTgt spid="274"/>
                                        </p:tgtEl>
                                      </p:cBhvr>
                                    </p:animEffect>
                                  </p:childTnLst>
                                </p:cTn>
                              </p:par>
                              <p:par>
                                <p:cTn id="66" presetID="10" presetClass="entr" presetSubtype="0" fill="hold" nodeType="withEffect">
                                  <p:stCondLst>
                                    <p:cond delay="0"/>
                                  </p:stCondLst>
                                  <p:childTnLst>
                                    <p:set>
                                      <p:cBhvr>
                                        <p:cTn id="67" dur="1" fill="hold">
                                          <p:stCondLst>
                                            <p:cond delay="0"/>
                                          </p:stCondLst>
                                        </p:cTn>
                                        <p:tgtEl>
                                          <p:spTgt spid="276"/>
                                        </p:tgtEl>
                                        <p:attrNameLst>
                                          <p:attrName>style.visibility</p:attrName>
                                        </p:attrNameLst>
                                      </p:cBhvr>
                                      <p:to>
                                        <p:strVal val="visible"/>
                                      </p:to>
                                    </p:set>
                                    <p:animEffect transition="in" filter="fade">
                                      <p:cBhvr>
                                        <p:cTn id="68" dur="1000"/>
                                        <p:tgtEl>
                                          <p:spTgt spid="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1"/>
          <p:cNvSpPr txBox="1">
            <a:spLocks noGrp="1"/>
          </p:cNvSpPr>
          <p:nvPr>
            <p:ph type="title"/>
          </p:nvPr>
        </p:nvSpPr>
        <p:spPr>
          <a:xfrm>
            <a:off x="729450" y="12424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sz="3000" b="0">
                <a:latin typeface="Poppins SemiBold"/>
                <a:ea typeface="Poppins SemiBold"/>
                <a:cs typeface="Poppins SemiBold"/>
                <a:sym typeface="Poppins SemiBold"/>
              </a:rPr>
              <a:t>La pandemia e l’urgenza di aprire i risultati della ricerca</a:t>
            </a:r>
            <a:endParaRPr/>
          </a:p>
        </p:txBody>
      </p:sp>
      <p:sp>
        <p:nvSpPr>
          <p:cNvPr id="289" name="Google Shape;289;p41"/>
          <p:cNvSpPr txBox="1"/>
          <p:nvPr/>
        </p:nvSpPr>
        <p:spPr>
          <a:xfrm>
            <a:off x="-823150" y="10617850"/>
            <a:ext cx="9144000" cy="354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it" sz="1100" u="sng">
                <a:solidFill>
                  <a:srgbClr val="0F9D58"/>
                </a:solidFill>
                <a:hlinkClick r:id="rId3">
                  <a:extLst>
                    <a:ext uri="{A12FA001-AC4F-418D-AE19-62706E023703}">
                      <ahyp:hlinkClr xmlns:ahyp="http://schemas.microsoft.com/office/drawing/2018/hyperlinkcolor" val="tx"/>
                    </a:ext>
                  </a:extLst>
                </a:hlinkClick>
              </a:rPr>
              <a:t>https://wellcome.ac.uk/press-release/publishers-make-coronavirus-covid-19-content-freely-available-and-reusable</a:t>
            </a:r>
            <a:endParaRPr sz="1100" u="sng">
              <a:solidFill>
                <a:srgbClr val="0F9D58"/>
              </a:solidFill>
            </a:endParaRPr>
          </a:p>
        </p:txBody>
      </p:sp>
      <p:pic>
        <p:nvPicPr>
          <p:cNvPr id="290" name="Google Shape;290;p41"/>
          <p:cNvPicPr preferRelativeResize="0"/>
          <p:nvPr/>
        </p:nvPicPr>
        <p:blipFill>
          <a:blip r:embed="rId4">
            <a:alphaModFix/>
          </a:blip>
          <a:stretch>
            <a:fillRect/>
          </a:stretch>
        </p:blipFill>
        <p:spPr>
          <a:xfrm>
            <a:off x="4139600" y="1777650"/>
            <a:ext cx="5004400" cy="3336275"/>
          </a:xfrm>
          <a:prstGeom prst="rect">
            <a:avLst/>
          </a:prstGeom>
          <a:noFill/>
          <a:ln>
            <a:noFill/>
          </a:ln>
        </p:spPr>
      </p:pic>
      <p:sp>
        <p:nvSpPr>
          <p:cNvPr id="291" name="Google Shape;291;p41"/>
          <p:cNvSpPr txBox="1"/>
          <p:nvPr/>
        </p:nvSpPr>
        <p:spPr>
          <a:xfrm>
            <a:off x="66575" y="4713425"/>
            <a:ext cx="56877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900">
                <a:solidFill>
                  <a:srgbClr val="080808"/>
                </a:solidFill>
                <a:highlight>
                  <a:srgbClr val="F4F4F4"/>
                </a:highlight>
              </a:rPr>
              <a:t>hangzhou jianggan, Zhejiang, China - Getty Immages</a:t>
            </a:r>
            <a:endParaRPr sz="900">
              <a:solidFill>
                <a:srgbClr val="080808"/>
              </a:solidFill>
              <a:highlight>
                <a:srgbClr val="F4F4F4"/>
              </a:highligh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2"/>
          <p:cNvSpPr txBox="1">
            <a:spLocks noGrp="1"/>
          </p:cNvSpPr>
          <p:nvPr>
            <p:ph type="title"/>
          </p:nvPr>
        </p:nvSpPr>
        <p:spPr>
          <a:xfrm>
            <a:off x="729450" y="733950"/>
            <a:ext cx="7688400" cy="1244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it" sz="4600"/>
              <a:t>Why open is not the default mode?</a:t>
            </a:r>
            <a:endParaRPr sz="4600"/>
          </a:p>
        </p:txBody>
      </p:sp>
      <p:pic>
        <p:nvPicPr>
          <p:cNvPr id="297" name="Google Shape;297;p42"/>
          <p:cNvPicPr preferRelativeResize="0"/>
          <p:nvPr/>
        </p:nvPicPr>
        <p:blipFill>
          <a:blip r:embed="rId3">
            <a:alphaModFix/>
          </a:blip>
          <a:stretch>
            <a:fillRect/>
          </a:stretch>
        </p:blipFill>
        <p:spPr>
          <a:xfrm>
            <a:off x="0" y="0"/>
            <a:ext cx="9144003" cy="5143501"/>
          </a:xfrm>
          <a:prstGeom prst="rect">
            <a:avLst/>
          </a:prstGeom>
          <a:noFill/>
          <a:ln>
            <a:noFill/>
          </a:ln>
        </p:spPr>
      </p:pic>
      <p:sp>
        <p:nvSpPr>
          <p:cNvPr id="298" name="Google Shape;298;p42"/>
          <p:cNvSpPr txBox="1"/>
          <p:nvPr/>
        </p:nvSpPr>
        <p:spPr>
          <a:xfrm>
            <a:off x="152400" y="304800"/>
            <a:ext cx="61335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800" b="1">
                <a:solidFill>
                  <a:schemeClr val="lt1"/>
                </a:solidFill>
                <a:highlight>
                  <a:schemeClr val="accent3"/>
                </a:highlight>
                <a:latin typeface="Raleway"/>
                <a:ea typeface="Raleway"/>
                <a:cs typeface="Raleway"/>
                <a:sym typeface="Raleway"/>
              </a:rPr>
              <a:t>Perché l’accesso aperto non è il default?</a:t>
            </a:r>
            <a:endParaRPr b="1">
              <a:solidFill>
                <a:schemeClr val="lt1"/>
              </a:solidFill>
              <a:highlight>
                <a:schemeClr val="accent3"/>
              </a:highlight>
              <a:latin typeface="Raleway"/>
              <a:ea typeface="Raleway"/>
              <a:cs typeface="Raleway"/>
              <a:sym typeface="Raleway"/>
            </a:endParaRPr>
          </a:p>
        </p:txBody>
      </p:sp>
      <p:sp>
        <p:nvSpPr>
          <p:cNvPr id="299" name="Google Shape;299;p42"/>
          <p:cNvSpPr txBox="1"/>
          <p:nvPr/>
        </p:nvSpPr>
        <p:spPr>
          <a:xfrm rot="-5400000">
            <a:off x="7710525" y="3709175"/>
            <a:ext cx="24534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900">
                <a:solidFill>
                  <a:srgbClr val="313131"/>
                </a:solidFill>
                <a:highlight>
                  <a:srgbClr val="F5F5F5"/>
                </a:highlight>
                <a:latin typeface="Helvetica Neue"/>
                <a:ea typeface="Helvetica Neue"/>
                <a:cs typeface="Helvetica Neue"/>
                <a:sym typeface="Helvetica Neue"/>
              </a:rPr>
              <a:t>Photo by </a:t>
            </a:r>
            <a:r>
              <a:rPr lang="it" sz="900" u="sng">
                <a:solidFill>
                  <a:srgbClr val="313131"/>
                </a:solidFill>
                <a:highlight>
                  <a:srgbClr val="F5F5F5"/>
                </a:highlight>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Jornada Produtora</a:t>
            </a:r>
            <a:r>
              <a:rPr lang="it" sz="900">
                <a:solidFill>
                  <a:srgbClr val="313131"/>
                </a:solidFill>
                <a:highlight>
                  <a:srgbClr val="F5F5F5"/>
                </a:highlight>
                <a:latin typeface="Helvetica Neue"/>
                <a:ea typeface="Helvetica Neue"/>
                <a:cs typeface="Helvetica Neue"/>
                <a:sym typeface="Helvetica Neue"/>
              </a:rPr>
              <a:t> on </a:t>
            </a:r>
            <a:r>
              <a:rPr lang="it" sz="900" u="sng">
                <a:solidFill>
                  <a:srgbClr val="313131"/>
                </a:solidFill>
                <a:highlight>
                  <a:srgbClr val="F5F5F5"/>
                </a:highlight>
                <a:latin typeface="Helvetica Neue"/>
                <a:ea typeface="Helvetica Neue"/>
                <a:cs typeface="Helvetica Neue"/>
                <a:sym typeface="Helvetica Neue"/>
                <a:hlinkClick r:id="rId5">
                  <a:extLst>
                    <a:ext uri="{A12FA001-AC4F-418D-AE19-62706E023703}">
                      <ahyp:hlinkClr xmlns:ahyp="http://schemas.microsoft.com/office/drawing/2018/hyperlinkcolor" val="tx"/>
                    </a:ext>
                  </a:extLst>
                </a:hlinkClick>
              </a:rPr>
              <a:t>Unsplash</a:t>
            </a:r>
            <a:endParaRPr sz="900">
              <a:solidFill>
                <a:srgbClr val="313131"/>
              </a:solidFill>
              <a:latin typeface="Playfair Display"/>
              <a:ea typeface="Playfair Display"/>
              <a:cs typeface="Playfair Display"/>
              <a:sym typeface="Playfair Display"/>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pic>
        <p:nvPicPr>
          <p:cNvPr id="304" name="Google Shape;304;p43"/>
          <p:cNvPicPr preferRelativeResize="0"/>
          <p:nvPr/>
        </p:nvPicPr>
        <p:blipFill rotWithShape="1">
          <a:blip r:embed="rId3">
            <a:alphaModFix/>
          </a:blip>
          <a:srcRect l="15393" t="3344" r="25536"/>
          <a:stretch/>
        </p:blipFill>
        <p:spPr>
          <a:xfrm>
            <a:off x="4572000" y="0"/>
            <a:ext cx="4572000" cy="5143499"/>
          </a:xfrm>
          <a:prstGeom prst="rect">
            <a:avLst/>
          </a:prstGeom>
          <a:noFill/>
          <a:ln>
            <a:noFill/>
          </a:ln>
        </p:spPr>
      </p:pic>
      <p:sp>
        <p:nvSpPr>
          <p:cNvPr id="305" name="Google Shape;305;p43"/>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La vostra istituzione paga per</a:t>
            </a:r>
            <a:endParaRPr/>
          </a:p>
        </p:txBody>
      </p:sp>
      <p:sp>
        <p:nvSpPr>
          <p:cNvPr id="306" name="Google Shape;306;p43"/>
          <p:cNvSpPr txBox="1">
            <a:spLocks noGrp="1"/>
          </p:cNvSpPr>
          <p:nvPr>
            <p:ph type="subTitle" idx="1"/>
          </p:nvPr>
        </p:nvSpPr>
        <p:spPr>
          <a:xfrm>
            <a:off x="222975" y="3161525"/>
            <a:ext cx="4028700" cy="1298100"/>
          </a:xfrm>
          <a:prstGeom prst="rect">
            <a:avLst/>
          </a:prstGeom>
        </p:spPr>
        <p:txBody>
          <a:bodyPr spcFirstLastPara="1" wrap="square" lIns="91425" tIns="91425" rIns="91425" bIns="91425" anchor="t" anchorCtr="0">
            <a:noAutofit/>
          </a:bodyPr>
          <a:lstStyle/>
          <a:p>
            <a:pPr marL="457200" lvl="0" indent="-320675" algn="l" rtl="0">
              <a:lnSpc>
                <a:spcPct val="80000"/>
              </a:lnSpc>
              <a:spcBef>
                <a:spcPts val="0"/>
              </a:spcBef>
              <a:spcAft>
                <a:spcPts val="0"/>
              </a:spcAft>
              <a:buClr>
                <a:srgbClr val="000000"/>
              </a:buClr>
              <a:buSzPts val="1450"/>
              <a:buFont typeface="Raleway"/>
              <a:buChar char="●"/>
            </a:pPr>
            <a:r>
              <a:rPr lang="it" sz="1450">
                <a:solidFill>
                  <a:srgbClr val="000000"/>
                </a:solidFill>
                <a:latin typeface="Raleway"/>
                <a:ea typeface="Raleway"/>
                <a:cs typeface="Raleway"/>
                <a:sym typeface="Raleway"/>
              </a:rPr>
              <a:t>Il lavoro dei ricercatori come </a:t>
            </a:r>
            <a:r>
              <a:rPr lang="it" sz="1450">
                <a:solidFill>
                  <a:schemeClr val="lt1"/>
                </a:solidFill>
                <a:highlight>
                  <a:schemeClr val="accent3"/>
                </a:highlight>
                <a:latin typeface="Raleway"/>
                <a:ea typeface="Raleway"/>
                <a:cs typeface="Raleway"/>
                <a:sym typeface="Raleway"/>
              </a:rPr>
              <a:t>autori</a:t>
            </a:r>
            <a:endParaRPr sz="1450">
              <a:solidFill>
                <a:schemeClr val="lt1"/>
              </a:solidFill>
              <a:highlight>
                <a:schemeClr val="accent3"/>
              </a:highlight>
              <a:latin typeface="Raleway"/>
              <a:ea typeface="Raleway"/>
              <a:cs typeface="Raleway"/>
              <a:sym typeface="Raleway"/>
            </a:endParaRPr>
          </a:p>
          <a:p>
            <a:pPr marL="0" lvl="0" indent="0" algn="l" rtl="0">
              <a:lnSpc>
                <a:spcPct val="80000"/>
              </a:lnSpc>
              <a:spcBef>
                <a:spcPts val="0"/>
              </a:spcBef>
              <a:spcAft>
                <a:spcPts val="0"/>
              </a:spcAft>
              <a:buNone/>
            </a:pPr>
            <a:endParaRPr sz="1450">
              <a:solidFill>
                <a:srgbClr val="000000"/>
              </a:solidFill>
              <a:latin typeface="Raleway"/>
              <a:ea typeface="Raleway"/>
              <a:cs typeface="Raleway"/>
              <a:sym typeface="Raleway"/>
            </a:endParaRPr>
          </a:p>
          <a:p>
            <a:pPr marL="457200" lvl="0" indent="-320675" algn="l" rtl="0">
              <a:lnSpc>
                <a:spcPct val="80000"/>
              </a:lnSpc>
              <a:spcBef>
                <a:spcPts val="0"/>
              </a:spcBef>
              <a:spcAft>
                <a:spcPts val="0"/>
              </a:spcAft>
              <a:buClr>
                <a:srgbClr val="000000"/>
              </a:buClr>
              <a:buSzPts val="1450"/>
              <a:buFont typeface="Raleway"/>
              <a:buChar char="●"/>
            </a:pPr>
            <a:r>
              <a:rPr lang="it" sz="1450">
                <a:solidFill>
                  <a:srgbClr val="000000"/>
                </a:solidFill>
                <a:latin typeface="Raleway"/>
                <a:ea typeface="Raleway"/>
                <a:cs typeface="Raleway"/>
                <a:sym typeface="Raleway"/>
              </a:rPr>
              <a:t>Il lavoro dei ricercatori come </a:t>
            </a:r>
            <a:r>
              <a:rPr lang="it" sz="1450">
                <a:solidFill>
                  <a:schemeClr val="lt1"/>
                </a:solidFill>
                <a:highlight>
                  <a:schemeClr val="accent3"/>
                </a:highlight>
                <a:latin typeface="Raleway"/>
                <a:ea typeface="Raleway"/>
                <a:cs typeface="Raleway"/>
                <a:sym typeface="Raleway"/>
              </a:rPr>
              <a:t>revisori</a:t>
            </a:r>
            <a:endParaRPr sz="1450">
              <a:solidFill>
                <a:srgbClr val="000000"/>
              </a:solidFill>
              <a:latin typeface="Raleway"/>
              <a:ea typeface="Raleway"/>
              <a:cs typeface="Raleway"/>
              <a:sym typeface="Raleway"/>
            </a:endParaRPr>
          </a:p>
          <a:p>
            <a:pPr marL="0" lvl="0" indent="0" algn="l" rtl="0">
              <a:lnSpc>
                <a:spcPct val="80000"/>
              </a:lnSpc>
              <a:spcBef>
                <a:spcPts val="0"/>
              </a:spcBef>
              <a:spcAft>
                <a:spcPts val="0"/>
              </a:spcAft>
              <a:buNone/>
            </a:pPr>
            <a:endParaRPr sz="1450">
              <a:solidFill>
                <a:srgbClr val="000000"/>
              </a:solidFill>
              <a:latin typeface="Raleway"/>
              <a:ea typeface="Raleway"/>
              <a:cs typeface="Raleway"/>
              <a:sym typeface="Raleway"/>
            </a:endParaRPr>
          </a:p>
          <a:p>
            <a:pPr marL="457200" lvl="0" indent="-320675" algn="l" rtl="0">
              <a:lnSpc>
                <a:spcPct val="80000"/>
              </a:lnSpc>
              <a:spcBef>
                <a:spcPts val="0"/>
              </a:spcBef>
              <a:spcAft>
                <a:spcPts val="0"/>
              </a:spcAft>
              <a:buClr>
                <a:srgbClr val="000000"/>
              </a:buClr>
              <a:buSzPts val="1450"/>
              <a:buFont typeface="Raleway"/>
              <a:buChar char="●"/>
            </a:pPr>
            <a:r>
              <a:rPr lang="it" sz="1450">
                <a:solidFill>
                  <a:srgbClr val="000000"/>
                </a:solidFill>
                <a:latin typeface="Raleway"/>
                <a:ea typeface="Raleway"/>
                <a:cs typeface="Raleway"/>
                <a:sym typeface="Raleway"/>
              </a:rPr>
              <a:t>Il lavoro dei ricercatori come </a:t>
            </a:r>
            <a:r>
              <a:rPr lang="it" sz="1450">
                <a:solidFill>
                  <a:schemeClr val="lt1"/>
                </a:solidFill>
                <a:highlight>
                  <a:schemeClr val="accent3"/>
                </a:highlight>
                <a:latin typeface="Raleway"/>
                <a:ea typeface="Raleway"/>
                <a:cs typeface="Raleway"/>
                <a:sym typeface="Raleway"/>
              </a:rPr>
              <a:t>editor</a:t>
            </a:r>
            <a:endParaRPr sz="1450">
              <a:solidFill>
                <a:srgbClr val="000000"/>
              </a:solidFill>
              <a:latin typeface="Raleway"/>
              <a:ea typeface="Raleway"/>
              <a:cs typeface="Raleway"/>
              <a:sym typeface="Raleway"/>
            </a:endParaRPr>
          </a:p>
          <a:p>
            <a:pPr marL="0" lvl="0" indent="0" algn="l" rtl="0">
              <a:lnSpc>
                <a:spcPct val="80000"/>
              </a:lnSpc>
              <a:spcBef>
                <a:spcPts val="0"/>
              </a:spcBef>
              <a:spcAft>
                <a:spcPts val="0"/>
              </a:spcAft>
              <a:buNone/>
            </a:pPr>
            <a:endParaRPr sz="1450">
              <a:solidFill>
                <a:srgbClr val="000000"/>
              </a:solidFill>
              <a:latin typeface="Raleway"/>
              <a:ea typeface="Raleway"/>
              <a:cs typeface="Raleway"/>
              <a:sym typeface="Raleway"/>
            </a:endParaRPr>
          </a:p>
          <a:p>
            <a:pPr marL="457200" lvl="0" indent="-330200" algn="l" rtl="0">
              <a:lnSpc>
                <a:spcPct val="80000"/>
              </a:lnSpc>
              <a:spcBef>
                <a:spcPts val="0"/>
              </a:spcBef>
              <a:spcAft>
                <a:spcPts val="0"/>
              </a:spcAft>
              <a:buClr>
                <a:srgbClr val="000000"/>
              </a:buClr>
              <a:buSzPts val="1600"/>
              <a:buFont typeface="Raleway"/>
              <a:buChar char="●"/>
            </a:pPr>
            <a:r>
              <a:rPr lang="it" sz="1450">
                <a:solidFill>
                  <a:srgbClr val="000000"/>
                </a:solidFill>
                <a:latin typeface="Raleway"/>
                <a:ea typeface="Raleway"/>
                <a:cs typeface="Raleway"/>
                <a:sym typeface="Raleway"/>
              </a:rPr>
              <a:t>L’</a:t>
            </a:r>
            <a:r>
              <a:rPr lang="it" sz="1450">
                <a:solidFill>
                  <a:schemeClr val="lt1"/>
                </a:solidFill>
                <a:highlight>
                  <a:schemeClr val="accent3"/>
                </a:highlight>
                <a:latin typeface="Raleway"/>
                <a:ea typeface="Raleway"/>
                <a:cs typeface="Raleway"/>
                <a:sym typeface="Raleway"/>
              </a:rPr>
              <a:t>accesso</a:t>
            </a:r>
            <a:r>
              <a:rPr lang="it" sz="1450">
                <a:solidFill>
                  <a:srgbClr val="000000"/>
                </a:solidFill>
                <a:latin typeface="Raleway"/>
                <a:ea typeface="Raleway"/>
                <a:cs typeface="Raleway"/>
                <a:sym typeface="Raleway"/>
              </a:rPr>
              <a:t> ai risultati della ricerca </a:t>
            </a:r>
            <a:br>
              <a:rPr lang="it" sz="1450">
                <a:solidFill>
                  <a:srgbClr val="000000"/>
                </a:solidFill>
                <a:latin typeface="Raleway"/>
                <a:ea typeface="Raleway"/>
                <a:cs typeface="Raleway"/>
                <a:sym typeface="Raleway"/>
              </a:rPr>
            </a:br>
            <a:r>
              <a:rPr lang="it" sz="1450">
                <a:solidFill>
                  <a:srgbClr val="000000"/>
                </a:solidFill>
                <a:latin typeface="Raleway"/>
                <a:ea typeface="Raleway"/>
                <a:cs typeface="Raleway"/>
                <a:sym typeface="Raleway"/>
              </a:rPr>
              <a:t>(non il possesso degli articoli!</a:t>
            </a:r>
            <a:r>
              <a:rPr lang="it" sz="1497">
                <a:solidFill>
                  <a:srgbClr val="000000"/>
                </a:solidFill>
                <a:latin typeface="Raleway"/>
                <a:ea typeface="Raleway"/>
                <a:cs typeface="Raleway"/>
                <a:sym typeface="Raleway"/>
              </a:rPr>
              <a:t>)</a:t>
            </a:r>
            <a:endParaRPr sz="1260">
              <a:latin typeface="Raleway"/>
              <a:ea typeface="Raleway"/>
              <a:cs typeface="Raleway"/>
              <a:sym typeface="Raleway"/>
            </a:endParaRPr>
          </a:p>
        </p:txBody>
      </p:sp>
      <p:sp>
        <p:nvSpPr>
          <p:cNvPr id="307" name="Google Shape;307;p43"/>
          <p:cNvSpPr txBox="1"/>
          <p:nvPr/>
        </p:nvSpPr>
        <p:spPr>
          <a:xfrm rot="5400000">
            <a:off x="7080300" y="2192200"/>
            <a:ext cx="3850500" cy="276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600">
                <a:latin typeface="Lato"/>
                <a:ea typeface="Lato"/>
                <a:cs typeface="Lato"/>
                <a:sym typeface="Lato"/>
              </a:rPr>
              <a:t>image credit Pixabay https://pixabay.com/es/photos/oro-lingote-de-oro-lingotes-de-oro-295938/</a:t>
            </a:r>
            <a:endParaRPr sz="600">
              <a:latin typeface="Lato"/>
              <a:ea typeface="Lato"/>
              <a:cs typeface="Lato"/>
              <a:sym typeface="Lato"/>
            </a:endParaRPr>
          </a:p>
        </p:txBody>
      </p:sp>
    </p:spTree>
  </p:cSld>
  <p:clrMapOvr>
    <a:masterClrMapping/>
  </p:clrMapOvr>
</p:sld>
</file>

<file path=ppt/theme/theme1.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TotalTime>
  <Words>2829</Words>
  <Application>Microsoft Office PowerPoint</Application>
  <PresentationFormat>Presentazione su schermo (16:9)</PresentationFormat>
  <Paragraphs>269</Paragraphs>
  <Slides>48</Slides>
  <Notes>48</Notes>
  <HiddenSlides>1</HiddenSlides>
  <MMClips>0</MMClips>
  <ScaleCrop>false</ScaleCrop>
  <HeadingPairs>
    <vt:vector size="6" baseType="variant">
      <vt:variant>
        <vt:lpstr>Caratteri utilizzati</vt:lpstr>
      </vt:variant>
      <vt:variant>
        <vt:i4>19</vt:i4>
      </vt:variant>
      <vt:variant>
        <vt:lpstr>Tema</vt:lpstr>
      </vt:variant>
      <vt:variant>
        <vt:i4>1</vt:i4>
      </vt:variant>
      <vt:variant>
        <vt:lpstr>Titoli diapositive</vt:lpstr>
      </vt:variant>
      <vt:variant>
        <vt:i4>48</vt:i4>
      </vt:variant>
    </vt:vector>
  </HeadingPairs>
  <TitlesOfParts>
    <vt:vector size="68" baseType="lpstr">
      <vt:lpstr>Rockwell</vt:lpstr>
      <vt:lpstr>Helvetica Neue Light</vt:lpstr>
      <vt:lpstr>Poppins SemiBold</vt:lpstr>
      <vt:lpstr>Raleway SemiBold</vt:lpstr>
      <vt:lpstr>Open Sans</vt:lpstr>
      <vt:lpstr>Helvetica Neue</vt:lpstr>
      <vt:lpstr>Open Sans Light</vt:lpstr>
      <vt:lpstr>Raleway</vt:lpstr>
      <vt:lpstr>Poppins</vt:lpstr>
      <vt:lpstr>Playfair Display</vt:lpstr>
      <vt:lpstr>Lato Light</vt:lpstr>
      <vt:lpstr>Calibri</vt:lpstr>
      <vt:lpstr>Quattrocento Sans</vt:lpstr>
      <vt:lpstr>Oswald</vt:lpstr>
      <vt:lpstr>Tahoma</vt:lpstr>
      <vt:lpstr>Roboto</vt:lpstr>
      <vt:lpstr>Lato</vt:lpstr>
      <vt:lpstr>Georgia</vt:lpstr>
      <vt:lpstr>Arial</vt:lpstr>
      <vt:lpstr>Streamline</vt:lpstr>
      <vt:lpstr>Chi ha paura dell’Open Science?</vt:lpstr>
      <vt:lpstr>Di che cosa parleremo oggi</vt:lpstr>
      <vt:lpstr>La conoscenza,  dietro ad un paywall</vt:lpstr>
      <vt:lpstr>Presentazione standard di PowerPoint</vt:lpstr>
      <vt:lpstr>La  comunicazione scientifica  è un servizio commerciale</vt:lpstr>
      <vt:lpstr>Quanto (ci) costa?</vt:lpstr>
      <vt:lpstr>La pandemia e l’urgenza di aprire i risultati della ricerca</vt:lpstr>
      <vt:lpstr>Why open is not the default mode?</vt:lpstr>
      <vt:lpstr>La vostra istituzione paga per</vt:lpstr>
      <vt:lpstr>La vita di un articolo scientifico</vt:lpstr>
      <vt:lpstr>Presentazione standard di PowerPoint</vt:lpstr>
      <vt:lpstr>Presentazione standard di PowerPoint</vt:lpstr>
      <vt:lpstr>Tutti i diritti sull’articolo nascono con lo stesso e appartengono all’autore [o alla sua istituzione] fino a che l’autore firma un contratto di copyright per cedere tutti i diritti commerciali all’editore in modo gratuito</vt:lpstr>
      <vt:lpstr>An industry like no other</vt:lpstr>
      <vt:lpstr>Come siamo arrivati fino a questo punto?</vt:lpstr>
      <vt:lpstr>La nascita delle riviste scientifiche</vt:lpstr>
      <vt:lpstr>Prima del copyright</vt:lpstr>
      <vt:lpstr>La nascita del copyright</vt:lpstr>
      <vt:lpstr>La nascita della peer-review</vt:lpstr>
      <vt:lpstr>Comunicazione scientifica</vt:lpstr>
      <vt:lpstr>Il kit di sopravvivenza dei ricercatori</vt:lpstr>
      <vt:lpstr>Dove sono i dati?</vt:lpstr>
      <vt:lpstr>Integrità della ricerca: abbiamo un problema.</vt:lpstr>
      <vt:lpstr>“It's natural to think of scientists as truth seekers, people driven by an intense curiosity to understand the natural world. Yet this picture of scientists and scientific inquiry sits uncomfortably with the reality and prevalence of scientific fraud. If one wants to get at the truth about nature, why lie?”  (2021). LIAM KOFI BRIGHT, Why Do Scientists Lie?. Royal Institute of Philosophy Supplement. 89. 117-129. 10.1017/S1358246121000102. </vt:lpstr>
      <vt:lpstr>Alcuni casi famosi</vt:lpstr>
      <vt:lpstr>Non sono i soli...</vt:lpstr>
      <vt:lpstr>Non solo pubblicazioni e dati…</vt:lpstr>
      <vt:lpstr>Che cos’è l’Open Science?</vt:lpstr>
      <vt:lpstr>Open Science: una definizione</vt:lpstr>
      <vt:lpstr>Open Science: i componenti</vt:lpstr>
      <vt:lpstr>Un cambio di prospettiva</vt:lpstr>
      <vt:lpstr>Competizione</vt:lpstr>
      <vt:lpstr>Molti enti finanziatori stanno spingendo per l’Open Science</vt:lpstr>
      <vt:lpstr>La Commissione europea e l’Open Science</vt:lpstr>
      <vt:lpstr>Un lungo percorso</vt:lpstr>
      <vt:lpstr>Non stiamo più discutendo dell’opportunità:  l’Open Science è la nuova normalità</vt:lpstr>
      <vt:lpstr>Presentazione standard di PowerPoint</vt:lpstr>
      <vt:lpstr>Presentazione standard di PowerPoint</vt:lpstr>
      <vt:lpstr>Open Science Practices</vt:lpstr>
      <vt:lpstr>Open Science practices</vt:lpstr>
      <vt:lpstr>Open Access alle pubblicazioni I/II</vt:lpstr>
      <vt:lpstr>Trusted Repository</vt:lpstr>
      <vt:lpstr>Open Access alle pubblicazioni I/II</vt:lpstr>
      <vt:lpstr>Research Data Management</vt:lpstr>
      <vt:lpstr>Gli strumenti sono la chiave</vt:lpstr>
      <vt:lpstr>Open Research Europe: ORE</vt:lpstr>
      <vt:lpstr>Grazie!</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 ha paura dell’Open Science?</dc:title>
  <dc:creator>Emma Lazzeri</dc:creator>
  <cp:lastModifiedBy>emma.lazzeri</cp:lastModifiedBy>
  <cp:revision>7</cp:revision>
  <dcterms:modified xsi:type="dcterms:W3CDTF">2022-04-20T17:02:39Z</dcterms:modified>
</cp:coreProperties>
</file>