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259" r:id="rId5"/>
    <p:sldId id="258" r:id="rId6"/>
    <p:sldId id="2102" r:id="rId7"/>
    <p:sldId id="2103" r:id="rId8"/>
    <p:sldId id="2117" r:id="rId9"/>
    <p:sldId id="2119" r:id="rId10"/>
    <p:sldId id="257" r:id="rId11"/>
    <p:sldId id="2112" r:id="rId12"/>
    <p:sldId id="256" r:id="rId13"/>
    <p:sldId id="2120" r:id="rId14"/>
    <p:sldId id="2114" r:id="rId15"/>
    <p:sldId id="2115" r:id="rId16"/>
    <p:sldId id="2113" r:id="rId17"/>
    <p:sldId id="2086" r:id="rId18"/>
    <p:sldId id="2122" r:id="rId19"/>
    <p:sldId id="2116" r:id="rId20"/>
    <p:sldId id="2111" r:id="rId21"/>
    <p:sldId id="260" r:id="rId22"/>
    <p:sldId id="2121" r:id="rId23"/>
    <p:sldId id="2110" r:id="rId24"/>
    <p:sldId id="205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RESPO HERRERA, Leonardo (CIMMYT)" initials="CHL(" lastIdx="1" clrIdx="0">
    <p:extLst>
      <p:ext uri="{19B8F6BF-5375-455C-9EA6-DF929625EA0E}">
        <p15:presenceInfo xmlns:p15="http://schemas.microsoft.com/office/powerpoint/2012/main" userId="S::L.CRESPO@cimmyt.org::a9d0d3e9-c16a-49b8-be89-f3a9752510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FF"/>
    <a:srgbClr val="82C836"/>
    <a:srgbClr val="8DE38D"/>
    <a:srgbClr val="8FDF8E"/>
    <a:srgbClr val="008080"/>
    <a:srgbClr val="CCCCFF"/>
    <a:srgbClr val="94CD65"/>
    <a:srgbClr val="FFFFCC"/>
    <a:srgbClr val="7DA955"/>
    <a:srgbClr val="A1D3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20" autoAdjust="0"/>
    <p:restoredTop sz="93302" autoAdjust="0"/>
  </p:normalViewPr>
  <p:slideViewPr>
    <p:cSldViewPr snapToGrid="0">
      <p:cViewPr varScale="1">
        <p:scale>
          <a:sx n="114" d="100"/>
          <a:sy n="114" d="100"/>
        </p:scale>
        <p:origin x="504"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FD2F0D-5018-433F-BFDD-18224B8E98F6}" type="datetimeFigureOut">
              <a:rPr lang="en-US" smtClean="0"/>
              <a:t>4/19/2022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82E416-BB20-445B-98EA-738F351EBE75}" type="slidenum">
              <a:rPr lang="en-US" smtClean="0"/>
              <a:t>‹#›</a:t>
            </a:fld>
            <a:endParaRPr lang="en-US"/>
          </a:p>
        </p:txBody>
      </p:sp>
    </p:spTree>
    <p:extLst>
      <p:ext uri="{BB962C8B-B14F-4D97-AF65-F5344CB8AC3E}">
        <p14:creationId xmlns:p14="http://schemas.microsoft.com/office/powerpoint/2010/main" val="2959487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5E6B9D-B0EF-4477-B12F-4BACC6217D74}" type="slidenum">
              <a:rPr lang="en-US" smtClean="0"/>
              <a:t>1</a:t>
            </a:fld>
            <a:endParaRPr lang="en-US"/>
          </a:p>
        </p:txBody>
      </p:sp>
    </p:spTree>
    <p:extLst>
      <p:ext uri="{BB962C8B-B14F-4D97-AF65-F5344CB8AC3E}">
        <p14:creationId xmlns:p14="http://schemas.microsoft.com/office/powerpoint/2010/main" val="10072073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and Author name">
    <p:bg>
      <p:bgPr>
        <a:gradFill>
          <a:gsLst>
            <a:gs pos="0">
              <a:schemeClr val="accent1">
                <a:alpha val="28000"/>
              </a:schemeClr>
            </a:gs>
            <a:gs pos="50000">
              <a:schemeClr val="accent1">
                <a:tint val="44500"/>
                <a:satMod val="160000"/>
                <a:alpha val="2000"/>
              </a:schemeClr>
            </a:gs>
            <a:gs pos="100000">
              <a:schemeClr val="accent1">
                <a:tint val="23500"/>
                <a:satMod val="160000"/>
                <a:alpha val="0"/>
              </a:schemeClr>
            </a:gs>
          </a:gsLst>
          <a:lin ang="1620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BB8EED-0C9B-5941-9D49-F832714CDFD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10640" r="17137"/>
          <a:stretch/>
        </p:blipFill>
        <p:spPr>
          <a:xfrm>
            <a:off x="0" y="533400"/>
            <a:ext cx="12192000" cy="6001300"/>
          </a:xfrm>
          <a:prstGeom prst="rect">
            <a:avLst/>
          </a:prstGeom>
        </p:spPr>
      </p:pic>
      <p:sp>
        <p:nvSpPr>
          <p:cNvPr id="7" name="Title 1"/>
          <p:cNvSpPr>
            <a:spLocks noGrp="1"/>
          </p:cNvSpPr>
          <p:nvPr>
            <p:ph type="ctrTitle"/>
          </p:nvPr>
        </p:nvSpPr>
        <p:spPr>
          <a:xfrm>
            <a:off x="914400" y="2736057"/>
            <a:ext cx="10363200" cy="1470025"/>
          </a:xfrm>
        </p:spPr>
        <p:txBody>
          <a:bodyPr/>
          <a:lstStyle>
            <a:lvl1pPr>
              <a:defRPr b="1">
                <a:solidFill>
                  <a:schemeClr val="accent1"/>
                </a:solidFill>
              </a:defRPr>
            </a:lvl1pPr>
          </a:lstStyle>
          <a:p>
            <a:r>
              <a:rPr lang="en-US" dirty="0"/>
              <a:t>Click to edit Master title style</a:t>
            </a:r>
            <a:endParaRPr lang="es-ES" dirty="0"/>
          </a:p>
        </p:txBody>
      </p:sp>
      <p:sp>
        <p:nvSpPr>
          <p:cNvPr id="8" name="Subtitle 2"/>
          <p:cNvSpPr>
            <a:spLocks noGrp="1"/>
          </p:cNvSpPr>
          <p:nvPr>
            <p:ph type="subTitle" idx="1"/>
          </p:nvPr>
        </p:nvSpPr>
        <p:spPr>
          <a:xfrm>
            <a:off x="1828800" y="4491832"/>
            <a:ext cx="8534400" cy="682625"/>
          </a:xfrm>
        </p:spPr>
        <p:txBody>
          <a:bodyPr>
            <a:normAutofit/>
          </a:bodyPr>
          <a:lstStyle>
            <a:lvl1pPr marL="0" indent="0" algn="ctr">
              <a:buNone/>
              <a:defRPr sz="2200" b="0">
                <a:solidFill>
                  <a:schemeClr val="tx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s-ES" dirty="0"/>
          </a:p>
        </p:txBody>
      </p:sp>
      <p:pic>
        <p:nvPicPr>
          <p:cNvPr id="4" name="Picture 3">
            <a:extLst>
              <a:ext uri="{FF2B5EF4-FFF2-40B4-BE49-F238E27FC236}">
                <a16:creationId xmlns:a16="http://schemas.microsoft.com/office/drawing/2014/main" id="{F87A9871-0843-8F44-9BE1-6A13006573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96400" y="6230939"/>
            <a:ext cx="2222500" cy="355600"/>
          </a:xfrm>
          <a:prstGeom prst="rect">
            <a:avLst/>
          </a:prstGeom>
        </p:spPr>
      </p:pic>
    </p:spTree>
    <p:extLst>
      <p:ext uri="{BB962C8B-B14F-4D97-AF65-F5344CB8AC3E}">
        <p14:creationId xmlns:p14="http://schemas.microsoft.com/office/powerpoint/2010/main" val="1431404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s-ES"/>
          </a:p>
        </p:txBody>
      </p:sp>
      <p:sp>
        <p:nvSpPr>
          <p:cNvPr id="4" name="Chart Placeholder 3"/>
          <p:cNvSpPr>
            <a:spLocks noGrp="1"/>
          </p:cNvSpPr>
          <p:nvPr>
            <p:ph type="chart" sz="quarter" idx="10"/>
          </p:nvPr>
        </p:nvSpPr>
        <p:spPr>
          <a:xfrm>
            <a:off x="609600" y="1524000"/>
            <a:ext cx="10972800" cy="4419600"/>
          </a:xfrm>
        </p:spPr>
        <p:txBody>
          <a:bodyPr>
            <a:normAutofit/>
          </a:bodyPr>
          <a:lstStyle>
            <a:lvl1pPr>
              <a:defRPr sz="2000"/>
            </a:lvl1pPr>
          </a:lstStyle>
          <a:p>
            <a:endParaRPr lang="es-ES" dirty="0"/>
          </a:p>
        </p:txBody>
      </p:sp>
    </p:spTree>
    <p:extLst>
      <p:ext uri="{BB962C8B-B14F-4D97-AF65-F5344CB8AC3E}">
        <p14:creationId xmlns:p14="http://schemas.microsoft.com/office/powerpoint/2010/main" val="269398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panel">
    <p:spTree>
      <p:nvGrpSpPr>
        <p:cNvPr id="1" name=""/>
        <p:cNvGrpSpPr/>
        <p:nvPr/>
      </p:nvGrpSpPr>
      <p:grpSpPr>
        <a:xfrm>
          <a:off x="0" y="0"/>
          <a:ext cx="0" cy="0"/>
          <a:chOff x="0" y="0"/>
          <a:chExt cx="0" cy="0"/>
        </a:xfrm>
      </p:grpSpPr>
      <p:sp>
        <p:nvSpPr>
          <p:cNvPr id="10" name="Title 3"/>
          <p:cNvSpPr txBox="1">
            <a:spLocks/>
          </p:cNvSpPr>
          <p:nvPr/>
        </p:nvSpPr>
        <p:spPr bwMode="auto">
          <a:xfrm>
            <a:off x="6934200" y="2124075"/>
            <a:ext cx="39624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Font typeface="Arial" pitchFamily="34" charset="0"/>
              <a:buChar char="•"/>
              <a:defRPr sz="2000">
                <a:solidFill>
                  <a:schemeClr val="tx1"/>
                </a:solidFill>
                <a:latin typeface="Arial" pitchFamily="34" charset="0"/>
                <a:cs typeface="Arial" pitchFamily="34" charset="0"/>
              </a:defRPr>
            </a:lvl1pPr>
            <a:lvl2pPr marL="742950" indent="-285750" eaLnBrk="0" hangingPunct="0">
              <a:spcBef>
                <a:spcPct val="20000"/>
              </a:spcBef>
              <a:buFont typeface="Arial" pitchFamily="34" charset="0"/>
              <a:buChar char="–"/>
              <a:defRPr sz="2000">
                <a:solidFill>
                  <a:schemeClr val="tx1"/>
                </a:solidFill>
                <a:latin typeface="Arial" pitchFamily="34" charset="0"/>
                <a:cs typeface="Arial" pitchFamily="34" charset="0"/>
              </a:defRPr>
            </a:lvl2pPr>
            <a:lvl3pPr marL="1143000" indent="-228600" eaLnBrk="0" hangingPunct="0">
              <a:spcBef>
                <a:spcPct val="20000"/>
              </a:spcBef>
              <a:buFont typeface="Arial" pitchFamily="34" charset="0"/>
              <a:buChar char="•"/>
              <a:defRPr sz="20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chemeClr val="tx1"/>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pitchFamily="34" charset="0"/>
                <a:cs typeface="Arial" pitchFamily="34" charset="0"/>
              </a:defRPr>
            </a:lvl9pPr>
          </a:lstStyle>
          <a:p>
            <a:pPr algn="ctr" eaLnBrk="1" hangingPunct="1">
              <a:spcBef>
                <a:spcPct val="0"/>
              </a:spcBef>
              <a:buFontTx/>
              <a:buNone/>
            </a:pPr>
            <a:r>
              <a:rPr lang="en-US" altLang="es-ES" sz="4000" b="1" dirty="0">
                <a:solidFill>
                  <a:srgbClr val="76BD44"/>
                </a:solidFill>
              </a:rPr>
              <a:t>Thank you for your interest!</a:t>
            </a:r>
            <a:endParaRPr lang="es-ES" altLang="es-ES" sz="4000" b="1" dirty="0">
              <a:solidFill>
                <a:srgbClr val="76BD44"/>
              </a:solidFill>
            </a:endParaRPr>
          </a:p>
        </p:txBody>
      </p:sp>
      <p:pic>
        <p:nvPicPr>
          <p:cNvPr id="2" name="Picture 1" descr="Pocket Folder Art_for PPT.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7200" y="457199"/>
            <a:ext cx="4648200" cy="5982233"/>
          </a:xfrm>
          <a:prstGeom prst="rect">
            <a:avLst/>
          </a:prstGeom>
        </p:spPr>
      </p:pic>
    </p:spTree>
    <p:extLst>
      <p:ext uri="{BB962C8B-B14F-4D97-AF65-F5344CB8AC3E}">
        <p14:creationId xmlns:p14="http://schemas.microsoft.com/office/powerpoint/2010/main" val="1904906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3516EC-AC73-45FA-80D3-585535B23B24}"/>
              </a:ext>
            </a:extLst>
          </p:cNvPr>
          <p:cNvSpPr>
            <a:spLocks noGrp="1"/>
          </p:cNvSpPr>
          <p:nvPr>
            <p:ph type="dt" sz="half" idx="10"/>
          </p:nvPr>
        </p:nvSpPr>
        <p:spPr/>
        <p:txBody>
          <a:bodyPr/>
          <a:lstStyle/>
          <a:p>
            <a:fld id="{F62BC3A3-75B2-40BA-B988-6CC0528F6C75}" type="datetimeFigureOut">
              <a:rPr lang="en-US" smtClean="0"/>
              <a:t>4/19/2022</a:t>
            </a:fld>
            <a:endParaRPr lang="en-US"/>
          </a:p>
        </p:txBody>
      </p:sp>
      <p:sp>
        <p:nvSpPr>
          <p:cNvPr id="3" name="Footer Placeholder 2">
            <a:extLst>
              <a:ext uri="{FF2B5EF4-FFF2-40B4-BE49-F238E27FC236}">
                <a16:creationId xmlns:a16="http://schemas.microsoft.com/office/drawing/2014/main" id="{24E3428B-E5EC-4EE1-B0F8-40072A29B9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C7B52F-2709-4EA5-BD5C-E58F54F7C2D8}"/>
              </a:ext>
            </a:extLst>
          </p:cNvPr>
          <p:cNvSpPr>
            <a:spLocks noGrp="1"/>
          </p:cNvSpPr>
          <p:nvPr>
            <p:ph type="sldNum" sz="quarter" idx="12"/>
          </p:nvPr>
        </p:nvSpPr>
        <p:spPr/>
        <p:txBody>
          <a:bodyPr/>
          <a:lstStyle/>
          <a:p>
            <a:fld id="{25E88C04-FE7F-4387-92C7-719362A206F2}" type="slidenum">
              <a:rPr lang="en-US" smtClean="0"/>
              <a:t>‹#›</a:t>
            </a:fld>
            <a:endParaRPr lang="en-US"/>
          </a:p>
        </p:txBody>
      </p:sp>
    </p:spTree>
    <p:extLst>
      <p:ext uri="{BB962C8B-B14F-4D97-AF65-F5344CB8AC3E}">
        <p14:creationId xmlns:p14="http://schemas.microsoft.com/office/powerpoint/2010/main" val="3512026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D22AC-C17B-4FF2-B2EB-493AA9C515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1CB9696-2501-48F3-830D-F6D780C051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B12758-31A2-4F42-B82E-1A1CE4EB5CE2}"/>
              </a:ext>
            </a:extLst>
          </p:cNvPr>
          <p:cNvSpPr>
            <a:spLocks noGrp="1"/>
          </p:cNvSpPr>
          <p:nvPr>
            <p:ph type="dt" sz="half" idx="10"/>
          </p:nvPr>
        </p:nvSpPr>
        <p:spPr/>
        <p:txBody>
          <a:bodyPr/>
          <a:lstStyle/>
          <a:p>
            <a:fld id="{57698A89-692D-48E7-8FFD-DFDDAEEA49B8}" type="datetimeFigureOut">
              <a:rPr lang="en-US" smtClean="0"/>
              <a:t>4/19/2022</a:t>
            </a:fld>
            <a:endParaRPr lang="en-US"/>
          </a:p>
        </p:txBody>
      </p:sp>
      <p:sp>
        <p:nvSpPr>
          <p:cNvPr id="5" name="Footer Placeholder 4">
            <a:extLst>
              <a:ext uri="{FF2B5EF4-FFF2-40B4-BE49-F238E27FC236}">
                <a16:creationId xmlns:a16="http://schemas.microsoft.com/office/drawing/2014/main" id="{534BE689-19FC-4AA9-B226-E92B24ABF4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A5A657-13C0-4D00-B386-9840E91E8BE1}"/>
              </a:ext>
            </a:extLst>
          </p:cNvPr>
          <p:cNvSpPr>
            <a:spLocks noGrp="1"/>
          </p:cNvSpPr>
          <p:nvPr>
            <p:ph type="sldNum" sz="quarter" idx="12"/>
          </p:nvPr>
        </p:nvSpPr>
        <p:spPr/>
        <p:txBody>
          <a:bodyPr/>
          <a:lstStyle/>
          <a:p>
            <a:fld id="{60F321A0-0181-4352-A1B6-3CBF807E9173}" type="slidenum">
              <a:rPr lang="en-US" smtClean="0"/>
              <a:t>‹#›</a:t>
            </a:fld>
            <a:endParaRPr lang="en-US"/>
          </a:p>
        </p:txBody>
      </p:sp>
    </p:spTree>
    <p:extLst>
      <p:ext uri="{BB962C8B-B14F-4D97-AF65-F5344CB8AC3E}">
        <p14:creationId xmlns:p14="http://schemas.microsoft.com/office/powerpoint/2010/main" val="3841662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063"/>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025"/>
            </a:lvl1pPr>
            <a:lvl2pPr marL="385785" indent="0" algn="ctr">
              <a:buNone/>
              <a:defRPr sz="1688"/>
            </a:lvl2pPr>
            <a:lvl3pPr marL="771571" indent="0" algn="ctr">
              <a:buNone/>
              <a:defRPr sz="1519"/>
            </a:lvl3pPr>
            <a:lvl4pPr marL="1157356" indent="0" algn="ctr">
              <a:buNone/>
              <a:defRPr sz="1350"/>
            </a:lvl4pPr>
            <a:lvl5pPr marL="1543141" indent="0" algn="ctr">
              <a:buNone/>
              <a:defRPr sz="1350"/>
            </a:lvl5pPr>
            <a:lvl6pPr marL="1928927" indent="0" algn="ctr">
              <a:buNone/>
              <a:defRPr sz="1350"/>
            </a:lvl6pPr>
            <a:lvl7pPr marL="2314712" indent="0" algn="ctr">
              <a:buNone/>
              <a:defRPr sz="1350"/>
            </a:lvl7pPr>
            <a:lvl8pPr marL="2700498" indent="0" algn="ctr">
              <a:buNone/>
              <a:defRPr sz="1350"/>
            </a:lvl8pPr>
            <a:lvl9pPr marL="3086283" indent="0" algn="ctr">
              <a:buNone/>
              <a:defRPr sz="1350"/>
            </a:lvl9pPr>
          </a:lstStyle>
          <a:p>
            <a:r>
              <a:rPr lang="en-US"/>
              <a:t>Click to edit Master subtitle style</a:t>
            </a:r>
          </a:p>
        </p:txBody>
      </p:sp>
      <p:sp>
        <p:nvSpPr>
          <p:cNvPr id="4" name="Date Placeholder 3"/>
          <p:cNvSpPr>
            <a:spLocks noGrp="1"/>
          </p:cNvSpPr>
          <p:nvPr>
            <p:ph type="dt" sz="half" idx="10"/>
          </p:nvPr>
        </p:nvSpPr>
        <p:spPr/>
        <p:txBody>
          <a:bodyPr/>
          <a:lstStyle/>
          <a:p>
            <a:fld id="{9045F5ED-64EF-41F2-8EEE-772937F25129}" type="datetimeFigureOut">
              <a:rPr lang="en-US" smtClean="0"/>
              <a:t>4/19/2022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4A2536A-594E-4D50-9F01-BADC15BC848D}" type="slidenum">
              <a:rPr lang="en-US" smtClean="0"/>
              <a:t>‹#›</a:t>
            </a:fld>
            <a:endParaRPr lang="en-US"/>
          </a:p>
        </p:txBody>
      </p:sp>
    </p:spTree>
    <p:extLst>
      <p:ext uri="{BB962C8B-B14F-4D97-AF65-F5344CB8AC3E}">
        <p14:creationId xmlns:p14="http://schemas.microsoft.com/office/powerpoint/2010/main" val="1761918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s-ES"/>
          </a:p>
        </p:txBody>
      </p:sp>
      <p:sp>
        <p:nvSpPr>
          <p:cNvPr id="4" name="Text Placeholder 3"/>
          <p:cNvSpPr>
            <a:spLocks noGrp="1"/>
          </p:cNvSpPr>
          <p:nvPr>
            <p:ph type="body" sz="quarter" idx="10"/>
          </p:nvPr>
        </p:nvSpPr>
        <p:spPr>
          <a:xfrm>
            <a:off x="609600" y="1524000"/>
            <a:ext cx="10972800" cy="4419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09093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big picture">
    <p:spTree>
      <p:nvGrpSpPr>
        <p:cNvPr id="1" name=""/>
        <p:cNvGrpSpPr/>
        <p:nvPr/>
      </p:nvGrpSpPr>
      <p:grpSpPr>
        <a:xfrm>
          <a:off x="0" y="0"/>
          <a:ext cx="0" cy="0"/>
          <a:chOff x="0" y="0"/>
          <a:chExt cx="0" cy="0"/>
        </a:xfrm>
      </p:grpSpPr>
      <p:sp>
        <p:nvSpPr>
          <p:cNvPr id="7" name="Title 1"/>
          <p:cNvSpPr>
            <a:spLocks noGrp="1"/>
          </p:cNvSpPr>
          <p:nvPr>
            <p:ph type="title"/>
          </p:nvPr>
        </p:nvSpPr>
        <p:spPr>
          <a:xfrm>
            <a:off x="609600" y="274638"/>
            <a:ext cx="10972800" cy="1143000"/>
          </a:xfrm>
        </p:spPr>
        <p:txBody>
          <a:bodyPr>
            <a:normAutofit/>
          </a:bodyPr>
          <a:lstStyle>
            <a:lvl1pPr>
              <a:defRPr sz="3800" b="1">
                <a:latin typeface="Arial" panose="020B0604020202020204" pitchFamily="34" charset="0"/>
                <a:cs typeface="Arial" panose="020B0604020202020204" pitchFamily="34" charset="0"/>
              </a:defRPr>
            </a:lvl1pPr>
          </a:lstStyle>
          <a:p>
            <a:r>
              <a:rPr lang="en-US" dirty="0"/>
              <a:t>Click to edit Master title style</a:t>
            </a:r>
            <a:endParaRPr lang="es-ES" dirty="0"/>
          </a:p>
        </p:txBody>
      </p:sp>
      <p:sp>
        <p:nvSpPr>
          <p:cNvPr id="8" name="Picture Placeholder 8"/>
          <p:cNvSpPr>
            <a:spLocks noGrp="1"/>
          </p:cNvSpPr>
          <p:nvPr>
            <p:ph type="pic" sz="quarter" idx="10"/>
          </p:nvPr>
        </p:nvSpPr>
        <p:spPr>
          <a:xfrm>
            <a:off x="609600" y="1524000"/>
            <a:ext cx="10972800" cy="4495800"/>
          </a:xfrm>
        </p:spPr>
        <p:txBody>
          <a:bodyPr>
            <a:normAutofit/>
          </a:bodyPr>
          <a:lstStyle>
            <a:lvl1pPr>
              <a:defRPr sz="2000"/>
            </a:lvl1pPr>
          </a:lstStyle>
          <a:p>
            <a:endParaRPr lang="es-ES" dirty="0"/>
          </a:p>
        </p:txBody>
      </p:sp>
    </p:spTree>
    <p:extLst>
      <p:ext uri="{BB962C8B-B14F-4D97-AF65-F5344CB8AC3E}">
        <p14:creationId xmlns:p14="http://schemas.microsoft.com/office/powerpoint/2010/main" val="33981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picture and bullets">
    <p:spTree>
      <p:nvGrpSpPr>
        <p:cNvPr id="1" name=""/>
        <p:cNvGrpSpPr/>
        <p:nvPr/>
      </p:nvGrpSpPr>
      <p:grpSpPr>
        <a:xfrm>
          <a:off x="0" y="0"/>
          <a:ext cx="0" cy="0"/>
          <a:chOff x="0" y="0"/>
          <a:chExt cx="0" cy="0"/>
        </a:xfrm>
      </p:grpSpPr>
      <p:sp>
        <p:nvSpPr>
          <p:cNvPr id="7" name="Title 1"/>
          <p:cNvSpPr>
            <a:spLocks noGrp="1"/>
          </p:cNvSpPr>
          <p:nvPr>
            <p:ph type="title"/>
          </p:nvPr>
        </p:nvSpPr>
        <p:spPr>
          <a:xfrm>
            <a:off x="609600" y="274638"/>
            <a:ext cx="10972800" cy="1143000"/>
          </a:xfrm>
        </p:spPr>
        <p:txBody>
          <a:bodyPr>
            <a:normAutofit/>
          </a:bodyPr>
          <a:lstStyle>
            <a:lvl1pPr>
              <a:defRPr sz="3800" b="1"/>
            </a:lvl1pPr>
          </a:lstStyle>
          <a:p>
            <a:r>
              <a:rPr lang="en-US" dirty="0"/>
              <a:t>Click to edit Master title style</a:t>
            </a:r>
            <a:endParaRPr lang="es-ES" dirty="0"/>
          </a:p>
        </p:txBody>
      </p:sp>
      <p:sp>
        <p:nvSpPr>
          <p:cNvPr id="8" name="Text Placeholder 2"/>
          <p:cNvSpPr>
            <a:spLocks noGrp="1"/>
          </p:cNvSpPr>
          <p:nvPr>
            <p:ph type="body" idx="1"/>
          </p:nvPr>
        </p:nvSpPr>
        <p:spPr>
          <a:xfrm>
            <a:off x="6197600" y="1527638"/>
            <a:ext cx="5386917" cy="639762"/>
          </a:xfrm>
        </p:spPr>
        <p:txBody>
          <a:bodyPr anchor="b">
            <a:noAutofit/>
          </a:bodyPr>
          <a:lstStyle>
            <a:lvl1pPr marL="0" indent="0">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Content Placeholder 3"/>
          <p:cNvSpPr>
            <a:spLocks noGrp="1"/>
          </p:cNvSpPr>
          <p:nvPr>
            <p:ph sz="half" idx="2"/>
          </p:nvPr>
        </p:nvSpPr>
        <p:spPr>
          <a:xfrm>
            <a:off x="6197600" y="2286000"/>
            <a:ext cx="5386917" cy="3810001"/>
          </a:xfrm>
        </p:spPr>
        <p:txBody>
          <a:bodyPr/>
          <a:lstStyle>
            <a:lvl1pPr>
              <a:defRPr sz="1800">
                <a:latin typeface="Arial" panose="020B0604020202020204" pitchFamily="34" charset="0"/>
                <a:cs typeface="Arial" panose="020B0604020202020204" pitchFamily="34" charset="0"/>
              </a:defRPr>
            </a:lvl1pPr>
            <a:lvl2pPr>
              <a:defRPr sz="2000">
                <a:latin typeface="Palatino Linotype" panose="02040502050505030304" pitchFamily="18" charset="0"/>
                <a:cs typeface="Times New Roman" panose="02020603050405020304" pitchFamily="18" charset="0"/>
              </a:defRPr>
            </a:lvl2pPr>
            <a:lvl3pPr>
              <a:defRPr sz="1800" i="1">
                <a:latin typeface="Palatino Linotype" panose="02040502050505030304" pitchFamily="18" charset="0"/>
                <a:cs typeface="Times New Roman" panose="02020603050405020304" pitchFamily="18" charset="0"/>
              </a:defRPr>
            </a:lvl3pPr>
            <a:lvl4pPr>
              <a:defRPr sz="1600">
                <a:latin typeface="Arial" panose="020B0604020202020204" pitchFamily="34" charset="0"/>
                <a:cs typeface="Arial" panose="020B0604020202020204" pitchFamily="34" charset="0"/>
              </a:defRPr>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Picture Placeholder 10"/>
          <p:cNvSpPr>
            <a:spLocks noGrp="1"/>
          </p:cNvSpPr>
          <p:nvPr>
            <p:ph type="pic" sz="quarter" idx="13"/>
          </p:nvPr>
        </p:nvSpPr>
        <p:spPr>
          <a:xfrm>
            <a:off x="609600" y="1524000"/>
            <a:ext cx="5384800" cy="4572000"/>
          </a:xfrm>
        </p:spPr>
        <p:txBody>
          <a:bodyPr>
            <a:normAutofit/>
          </a:bodyPr>
          <a:lstStyle>
            <a:lvl1pPr>
              <a:defRPr sz="2000"/>
            </a:lvl1pPr>
          </a:lstStyle>
          <a:p>
            <a:endParaRPr lang="es-ES" dirty="0"/>
          </a:p>
        </p:txBody>
      </p:sp>
    </p:spTree>
    <p:extLst>
      <p:ext uri="{BB962C8B-B14F-4D97-AF65-F5344CB8AC3E}">
        <p14:creationId xmlns:p14="http://schemas.microsoft.com/office/powerpoint/2010/main" val="3033259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ext Placeholder 2"/>
          <p:cNvSpPr>
            <a:spLocks noGrp="1"/>
          </p:cNvSpPr>
          <p:nvPr>
            <p:ph type="body" idx="1" hasCustomPrompt="1"/>
          </p:nvPr>
        </p:nvSpPr>
        <p:spPr>
          <a:xfrm>
            <a:off x="609600" y="1524000"/>
            <a:ext cx="5386917" cy="639762"/>
          </a:xfrm>
        </p:spPr>
        <p:txBody>
          <a:bodyPr anchor="b">
            <a:noAutofit/>
          </a:bodyPr>
          <a:lstStyle>
            <a:lvl1pPr marL="0" indent="0">
              <a:buNone/>
              <a:defRPr sz="2000" b="0"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a:t>
            </a:r>
          </a:p>
        </p:txBody>
      </p:sp>
      <p:sp>
        <p:nvSpPr>
          <p:cNvPr id="9" name="Content Placeholder 3"/>
          <p:cNvSpPr>
            <a:spLocks noGrp="1"/>
          </p:cNvSpPr>
          <p:nvPr>
            <p:ph sz="half" idx="2"/>
          </p:nvPr>
        </p:nvSpPr>
        <p:spPr>
          <a:xfrm>
            <a:off x="609600" y="2286000"/>
            <a:ext cx="5386917" cy="3810001"/>
          </a:xfrm>
        </p:spPr>
        <p:txBody>
          <a:bodyPr/>
          <a:lstStyle>
            <a:lvl1pPr>
              <a:defRPr sz="1800">
                <a:latin typeface="Arial" panose="020B0604020202020204" pitchFamily="34" charset="0"/>
                <a:cs typeface="Arial" panose="020B0604020202020204" pitchFamily="34" charset="0"/>
              </a:defRPr>
            </a:lvl1pPr>
            <a:lvl2pPr>
              <a:defRPr sz="2000">
                <a:latin typeface="Palatino Linotype" panose="02040502050505030304" pitchFamily="18" charset="0"/>
                <a:cs typeface="Times New Roman" panose="02020603050405020304" pitchFamily="18" charset="0"/>
              </a:defRPr>
            </a:lvl2pPr>
            <a:lvl3pPr>
              <a:defRPr sz="1800" i="1">
                <a:latin typeface="Palatino Linotype" panose="02040502050505030304" pitchFamily="18" charset="0"/>
                <a:cs typeface="Times New Roman" panose="02020603050405020304" pitchFamily="18" charset="0"/>
              </a:defRPr>
            </a:lvl3pPr>
            <a:lvl4pPr>
              <a:defRPr sz="1600">
                <a:latin typeface="Arial" panose="020B0604020202020204" pitchFamily="34" charset="0"/>
                <a:cs typeface="Arial" panose="020B0604020202020204" pitchFamily="34" charset="0"/>
              </a:defRPr>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Picture Placeholder 10"/>
          <p:cNvSpPr>
            <a:spLocks noGrp="1"/>
          </p:cNvSpPr>
          <p:nvPr>
            <p:ph type="pic" sz="quarter" idx="13"/>
          </p:nvPr>
        </p:nvSpPr>
        <p:spPr>
          <a:xfrm>
            <a:off x="6197600" y="1524000"/>
            <a:ext cx="5384800" cy="4572000"/>
          </a:xfrm>
        </p:spPr>
        <p:txBody>
          <a:bodyPr>
            <a:normAutofit/>
          </a:bodyPr>
          <a:lstStyle>
            <a:lvl1pPr>
              <a:defRPr sz="2000"/>
            </a:lvl1pPr>
          </a:lstStyle>
          <a:p>
            <a:endParaRPr lang="es-ES" dirty="0"/>
          </a:p>
        </p:txBody>
      </p:sp>
      <p:sp>
        <p:nvSpPr>
          <p:cNvPr id="11" name="Title 1"/>
          <p:cNvSpPr>
            <a:spLocks noGrp="1"/>
          </p:cNvSpPr>
          <p:nvPr>
            <p:ph type="title"/>
          </p:nvPr>
        </p:nvSpPr>
        <p:spPr>
          <a:xfrm>
            <a:off x="609600" y="274638"/>
            <a:ext cx="10972800" cy="1143000"/>
          </a:xfrm>
        </p:spPr>
        <p:txBody>
          <a:bodyPr>
            <a:normAutofit/>
          </a:bodyPr>
          <a:lstStyle>
            <a:lvl1pPr>
              <a:defRPr sz="3800"/>
            </a:lvl1pPr>
          </a:lstStyle>
          <a:p>
            <a:r>
              <a:rPr lang="en-US" dirty="0"/>
              <a:t>Click to edit Master title style</a:t>
            </a:r>
            <a:endParaRPr lang="es-ES" dirty="0"/>
          </a:p>
        </p:txBody>
      </p:sp>
    </p:spTree>
    <p:extLst>
      <p:ext uri="{BB962C8B-B14F-4D97-AF65-F5344CB8AC3E}">
        <p14:creationId xmlns:p14="http://schemas.microsoft.com/office/powerpoint/2010/main" val="3800103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ubtitle and bullets">
    <p:spTree>
      <p:nvGrpSpPr>
        <p:cNvPr id="1" name=""/>
        <p:cNvGrpSpPr/>
        <p:nvPr/>
      </p:nvGrpSpPr>
      <p:grpSpPr>
        <a:xfrm>
          <a:off x="0" y="0"/>
          <a:ext cx="0" cy="0"/>
          <a:chOff x="0" y="0"/>
          <a:chExt cx="0" cy="0"/>
        </a:xfrm>
      </p:grpSpPr>
      <p:sp>
        <p:nvSpPr>
          <p:cNvPr id="14" name="Title 1"/>
          <p:cNvSpPr>
            <a:spLocks noGrp="1"/>
          </p:cNvSpPr>
          <p:nvPr>
            <p:ph type="title"/>
          </p:nvPr>
        </p:nvSpPr>
        <p:spPr>
          <a:xfrm>
            <a:off x="609600" y="274638"/>
            <a:ext cx="10972800" cy="1143000"/>
          </a:xfrm>
        </p:spPr>
        <p:txBody>
          <a:bodyPr>
            <a:normAutofit/>
          </a:bodyPr>
          <a:lstStyle>
            <a:lvl1pPr>
              <a:defRPr sz="3800" b="1"/>
            </a:lvl1pPr>
          </a:lstStyle>
          <a:p>
            <a:r>
              <a:rPr lang="en-US" dirty="0"/>
              <a:t>Click to edit Master title style</a:t>
            </a:r>
            <a:endParaRPr lang="es-ES" dirty="0"/>
          </a:p>
        </p:txBody>
      </p:sp>
      <p:sp>
        <p:nvSpPr>
          <p:cNvPr id="15" name="Content Placeholder 2"/>
          <p:cNvSpPr>
            <a:spLocks noGrp="1"/>
          </p:cNvSpPr>
          <p:nvPr>
            <p:ph idx="1"/>
          </p:nvPr>
        </p:nvSpPr>
        <p:spPr>
          <a:xfrm>
            <a:off x="609600" y="2255838"/>
            <a:ext cx="5283200" cy="3763963"/>
          </a:xfrm>
        </p:spPr>
        <p:txBody>
          <a:bodyPr/>
          <a:lstStyle>
            <a:lvl1pPr>
              <a:defRPr sz="22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6" name="Content Placeholder 2"/>
          <p:cNvSpPr>
            <a:spLocks noGrp="1"/>
          </p:cNvSpPr>
          <p:nvPr>
            <p:ph idx="10"/>
          </p:nvPr>
        </p:nvSpPr>
        <p:spPr>
          <a:xfrm>
            <a:off x="6328229" y="2255838"/>
            <a:ext cx="5283200" cy="3763963"/>
          </a:xfrm>
        </p:spPr>
        <p:txBody>
          <a:bodyPr/>
          <a:lstStyle>
            <a:lvl1pPr>
              <a:defRPr sz="2200"/>
            </a:lvl1pPr>
            <a:lvl2pPr>
              <a:defRPr sz="18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7" name="Text Placeholder 22"/>
          <p:cNvSpPr>
            <a:spLocks noGrp="1"/>
          </p:cNvSpPr>
          <p:nvPr>
            <p:ph type="body" sz="quarter" idx="15"/>
          </p:nvPr>
        </p:nvSpPr>
        <p:spPr>
          <a:xfrm>
            <a:off x="609600" y="1524000"/>
            <a:ext cx="11074400" cy="609600"/>
          </a:xfrm>
        </p:spPr>
        <p:txBody>
          <a:bodyPr>
            <a:normAutofit/>
          </a:bodyPr>
          <a:lstStyle>
            <a:lvl1pPr marL="0" indent="0" algn="ctr">
              <a:buNone/>
              <a:defRPr sz="2000" b="0">
                <a:solidFill>
                  <a:schemeClr val="tx1"/>
                </a:solidFill>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4230660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609600" y="274638"/>
            <a:ext cx="10972800" cy="1143000"/>
          </a:xfrm>
        </p:spPr>
        <p:txBody>
          <a:bodyPr>
            <a:normAutofit/>
          </a:bodyPr>
          <a:lstStyle>
            <a:lvl1pPr>
              <a:defRPr sz="3800" b="1"/>
            </a:lvl1pPr>
          </a:lstStyle>
          <a:p>
            <a:r>
              <a:rPr lang="en-US" dirty="0"/>
              <a:t>Click to edit Master title style</a:t>
            </a:r>
            <a:endParaRPr lang="es-ES" dirty="0"/>
          </a:p>
        </p:txBody>
      </p:sp>
      <p:sp>
        <p:nvSpPr>
          <p:cNvPr id="7" name="Text Placeholder 22"/>
          <p:cNvSpPr>
            <a:spLocks noGrp="1"/>
          </p:cNvSpPr>
          <p:nvPr>
            <p:ph type="body" sz="quarter" idx="15"/>
          </p:nvPr>
        </p:nvSpPr>
        <p:spPr>
          <a:xfrm>
            <a:off x="609600" y="1524000"/>
            <a:ext cx="11074400" cy="609600"/>
          </a:xfrm>
        </p:spPr>
        <p:txBody>
          <a:bodyPr>
            <a:normAutofit/>
          </a:bodyPr>
          <a:lstStyle>
            <a:lvl1pPr marL="0" indent="0" algn="ctr">
              <a:buNone/>
              <a:defRPr sz="2200" b="0">
                <a:solidFill>
                  <a:schemeClr val="tx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8" name="Text Placeholder 22"/>
          <p:cNvSpPr>
            <a:spLocks noGrp="1"/>
          </p:cNvSpPr>
          <p:nvPr>
            <p:ph type="body" sz="quarter" idx="16"/>
          </p:nvPr>
        </p:nvSpPr>
        <p:spPr>
          <a:xfrm>
            <a:off x="609600" y="4495800"/>
            <a:ext cx="11074400" cy="609600"/>
          </a:xfrm>
        </p:spPr>
        <p:txBody>
          <a:bodyPr>
            <a:normAutofit/>
          </a:bodyPr>
          <a:lstStyle>
            <a:lvl1pPr marL="0" indent="0" algn="ctr">
              <a:buNone/>
              <a:defRPr sz="2000" b="0">
                <a:solidFill>
                  <a:schemeClr val="tx1"/>
                </a:solidFill>
                <a:latin typeface="Arial" panose="020B0604020202020204" pitchFamily="34" charset="0"/>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1899706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text and three pictures">
    <p:spTree>
      <p:nvGrpSpPr>
        <p:cNvPr id="1" name=""/>
        <p:cNvGrpSpPr/>
        <p:nvPr/>
      </p:nvGrpSpPr>
      <p:grpSpPr>
        <a:xfrm>
          <a:off x="0" y="0"/>
          <a:ext cx="0" cy="0"/>
          <a:chOff x="0" y="0"/>
          <a:chExt cx="0" cy="0"/>
        </a:xfrm>
      </p:grpSpPr>
      <p:sp>
        <p:nvSpPr>
          <p:cNvPr id="5" name="Text Placeholder 3"/>
          <p:cNvSpPr>
            <a:spLocks noGrp="1"/>
          </p:cNvSpPr>
          <p:nvPr>
            <p:ph type="body" sz="half" idx="2"/>
          </p:nvPr>
        </p:nvSpPr>
        <p:spPr>
          <a:xfrm>
            <a:off x="609600" y="1600200"/>
            <a:ext cx="6807200" cy="4191000"/>
          </a:xfrm>
        </p:spPr>
        <p:txBody>
          <a:bodyPr>
            <a:normAutofit/>
          </a:bodyPr>
          <a:lstStyle>
            <a:lvl1pPr marL="0" indent="0">
              <a:buNone/>
              <a:defRPr sz="20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Picture Placeholder 10"/>
          <p:cNvSpPr>
            <a:spLocks noGrp="1"/>
          </p:cNvSpPr>
          <p:nvPr>
            <p:ph type="pic" sz="quarter" idx="13"/>
          </p:nvPr>
        </p:nvSpPr>
        <p:spPr>
          <a:xfrm>
            <a:off x="7721601" y="1600200"/>
            <a:ext cx="3860799" cy="1325562"/>
          </a:xfrm>
        </p:spPr>
        <p:txBody>
          <a:bodyPr>
            <a:normAutofit/>
          </a:bodyPr>
          <a:lstStyle>
            <a:lvl1pPr>
              <a:defRPr sz="1600">
                <a:latin typeface="Arial" panose="020B0604020202020204" pitchFamily="34" charset="0"/>
                <a:cs typeface="Arial" panose="020B0604020202020204" pitchFamily="34" charset="0"/>
              </a:defRPr>
            </a:lvl1pPr>
          </a:lstStyle>
          <a:p>
            <a:endParaRPr lang="es-ES" dirty="0"/>
          </a:p>
        </p:txBody>
      </p:sp>
      <p:sp>
        <p:nvSpPr>
          <p:cNvPr id="7" name="Title 1"/>
          <p:cNvSpPr>
            <a:spLocks noGrp="1"/>
          </p:cNvSpPr>
          <p:nvPr>
            <p:ph type="title"/>
          </p:nvPr>
        </p:nvSpPr>
        <p:spPr>
          <a:xfrm>
            <a:off x="609600" y="274638"/>
            <a:ext cx="10972800" cy="1143000"/>
          </a:xfrm>
        </p:spPr>
        <p:txBody>
          <a:bodyPr>
            <a:normAutofit/>
          </a:bodyPr>
          <a:lstStyle>
            <a:lvl1pPr>
              <a:defRPr sz="3800" b="1"/>
            </a:lvl1pPr>
          </a:lstStyle>
          <a:p>
            <a:r>
              <a:rPr lang="en-US" dirty="0"/>
              <a:t>Click to edit Master title style</a:t>
            </a:r>
            <a:endParaRPr lang="es-ES" dirty="0"/>
          </a:p>
        </p:txBody>
      </p:sp>
      <p:sp>
        <p:nvSpPr>
          <p:cNvPr id="8" name="Picture Placeholder 10"/>
          <p:cNvSpPr>
            <a:spLocks noGrp="1"/>
          </p:cNvSpPr>
          <p:nvPr>
            <p:ph type="pic" sz="quarter" idx="14"/>
          </p:nvPr>
        </p:nvSpPr>
        <p:spPr>
          <a:xfrm>
            <a:off x="7721601" y="3008586"/>
            <a:ext cx="3860799" cy="1325562"/>
          </a:xfrm>
        </p:spPr>
        <p:txBody>
          <a:bodyPr>
            <a:normAutofit/>
          </a:bodyPr>
          <a:lstStyle>
            <a:lvl1pPr>
              <a:defRPr sz="1600">
                <a:latin typeface="Arial" panose="020B0604020202020204" pitchFamily="34" charset="0"/>
                <a:cs typeface="Arial" panose="020B0604020202020204" pitchFamily="34" charset="0"/>
              </a:defRPr>
            </a:lvl1pPr>
          </a:lstStyle>
          <a:p>
            <a:endParaRPr lang="es-ES" dirty="0"/>
          </a:p>
        </p:txBody>
      </p:sp>
      <p:sp>
        <p:nvSpPr>
          <p:cNvPr id="9" name="Picture Placeholder 10"/>
          <p:cNvSpPr>
            <a:spLocks noGrp="1"/>
          </p:cNvSpPr>
          <p:nvPr>
            <p:ph type="pic" sz="quarter" idx="15"/>
          </p:nvPr>
        </p:nvSpPr>
        <p:spPr>
          <a:xfrm>
            <a:off x="7721601" y="4419600"/>
            <a:ext cx="3860799" cy="1325562"/>
          </a:xfrm>
        </p:spPr>
        <p:txBody>
          <a:bodyPr>
            <a:normAutofit/>
          </a:bodyPr>
          <a:lstStyle>
            <a:lvl1pPr>
              <a:defRPr sz="1600">
                <a:latin typeface="Arial" panose="020B0604020202020204" pitchFamily="34" charset="0"/>
                <a:cs typeface="Arial" panose="020B0604020202020204" pitchFamily="34" charset="0"/>
              </a:defRPr>
            </a:lvl1pPr>
          </a:lstStyle>
          <a:p>
            <a:endParaRPr lang="es-ES" dirty="0"/>
          </a:p>
        </p:txBody>
      </p:sp>
    </p:spTree>
    <p:extLst>
      <p:ext uri="{BB962C8B-B14F-4D97-AF65-F5344CB8AC3E}">
        <p14:creationId xmlns:p14="http://schemas.microsoft.com/office/powerpoint/2010/main" val="2358518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three pictures and text">
    <p:spTree>
      <p:nvGrpSpPr>
        <p:cNvPr id="1" name=""/>
        <p:cNvGrpSpPr/>
        <p:nvPr/>
      </p:nvGrpSpPr>
      <p:grpSpPr>
        <a:xfrm>
          <a:off x="0" y="0"/>
          <a:ext cx="0" cy="0"/>
          <a:chOff x="0" y="0"/>
          <a:chExt cx="0" cy="0"/>
        </a:xfrm>
      </p:grpSpPr>
      <p:sp>
        <p:nvSpPr>
          <p:cNvPr id="8" name="Text Placeholder 3"/>
          <p:cNvSpPr>
            <a:spLocks noGrp="1"/>
          </p:cNvSpPr>
          <p:nvPr>
            <p:ph type="body" sz="half" idx="2"/>
          </p:nvPr>
        </p:nvSpPr>
        <p:spPr>
          <a:xfrm>
            <a:off x="609600" y="3505200"/>
            <a:ext cx="10972800" cy="2438400"/>
          </a:xfrm>
        </p:spPr>
        <p:txBody>
          <a:bodyPr>
            <a:normAutofit/>
          </a:bodyPr>
          <a:lstStyle>
            <a:lvl1pPr marL="0" indent="0">
              <a:buNone/>
              <a:defRPr sz="20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9" name="Picture Placeholder 10"/>
          <p:cNvSpPr>
            <a:spLocks noGrp="1"/>
          </p:cNvSpPr>
          <p:nvPr>
            <p:ph type="pic" sz="quarter" idx="13"/>
          </p:nvPr>
        </p:nvSpPr>
        <p:spPr>
          <a:xfrm>
            <a:off x="609601" y="1600200"/>
            <a:ext cx="3454400" cy="1752600"/>
          </a:xfrm>
        </p:spPr>
        <p:txBody>
          <a:bodyPr>
            <a:normAutofit/>
          </a:bodyPr>
          <a:lstStyle>
            <a:lvl1pPr>
              <a:defRPr sz="1600">
                <a:latin typeface="Arial" panose="020B0604020202020204" pitchFamily="34" charset="0"/>
                <a:cs typeface="Arial" panose="020B0604020202020204" pitchFamily="34" charset="0"/>
              </a:defRPr>
            </a:lvl1pPr>
          </a:lstStyle>
          <a:p>
            <a:endParaRPr lang="es-ES" dirty="0"/>
          </a:p>
        </p:txBody>
      </p:sp>
      <p:sp>
        <p:nvSpPr>
          <p:cNvPr id="10" name="Title 1"/>
          <p:cNvSpPr>
            <a:spLocks noGrp="1"/>
          </p:cNvSpPr>
          <p:nvPr>
            <p:ph type="title"/>
          </p:nvPr>
        </p:nvSpPr>
        <p:spPr>
          <a:xfrm>
            <a:off x="609600" y="274638"/>
            <a:ext cx="10972800" cy="1143000"/>
          </a:xfrm>
        </p:spPr>
        <p:txBody>
          <a:bodyPr>
            <a:normAutofit/>
          </a:bodyPr>
          <a:lstStyle>
            <a:lvl1pPr>
              <a:defRPr sz="3800" b="1"/>
            </a:lvl1pPr>
          </a:lstStyle>
          <a:p>
            <a:r>
              <a:rPr lang="en-US" dirty="0"/>
              <a:t>Click to edit Master title style</a:t>
            </a:r>
            <a:endParaRPr lang="es-ES" dirty="0"/>
          </a:p>
        </p:txBody>
      </p:sp>
      <p:sp>
        <p:nvSpPr>
          <p:cNvPr id="11" name="Picture Placeholder 10"/>
          <p:cNvSpPr>
            <a:spLocks noGrp="1"/>
          </p:cNvSpPr>
          <p:nvPr>
            <p:ph type="pic" sz="quarter" idx="14"/>
          </p:nvPr>
        </p:nvSpPr>
        <p:spPr>
          <a:xfrm>
            <a:off x="4368800" y="1600200"/>
            <a:ext cx="3454400" cy="1752600"/>
          </a:xfrm>
        </p:spPr>
        <p:txBody>
          <a:bodyPr>
            <a:normAutofit/>
          </a:bodyPr>
          <a:lstStyle>
            <a:lvl1pPr>
              <a:defRPr sz="1600">
                <a:latin typeface="Arial" panose="020B0604020202020204" pitchFamily="34" charset="0"/>
                <a:cs typeface="Arial" panose="020B0604020202020204" pitchFamily="34" charset="0"/>
              </a:defRPr>
            </a:lvl1pPr>
          </a:lstStyle>
          <a:p>
            <a:endParaRPr lang="es-ES" dirty="0"/>
          </a:p>
        </p:txBody>
      </p:sp>
      <p:sp>
        <p:nvSpPr>
          <p:cNvPr id="12" name="Picture Placeholder 10"/>
          <p:cNvSpPr>
            <a:spLocks noGrp="1"/>
          </p:cNvSpPr>
          <p:nvPr>
            <p:ph type="pic" sz="quarter" idx="15"/>
          </p:nvPr>
        </p:nvSpPr>
        <p:spPr>
          <a:xfrm>
            <a:off x="8128000" y="1600200"/>
            <a:ext cx="3454400" cy="1752600"/>
          </a:xfrm>
        </p:spPr>
        <p:txBody>
          <a:bodyPr>
            <a:normAutofit/>
          </a:bodyPr>
          <a:lstStyle>
            <a:lvl1pPr>
              <a:defRPr sz="1600">
                <a:latin typeface="Arial" panose="020B0604020202020204" pitchFamily="34" charset="0"/>
                <a:cs typeface="Arial" panose="020B0604020202020204" pitchFamily="34" charset="0"/>
              </a:defRPr>
            </a:lvl1pPr>
          </a:lstStyle>
          <a:p>
            <a:endParaRPr lang="es-ES" dirty="0"/>
          </a:p>
        </p:txBody>
      </p:sp>
    </p:spTree>
    <p:extLst>
      <p:ext uri="{BB962C8B-B14F-4D97-AF65-F5344CB8AC3E}">
        <p14:creationId xmlns:p14="http://schemas.microsoft.com/office/powerpoint/2010/main" val="1488506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endParaRPr lang="es-E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6" name="Picture 5">
            <a:extLst>
              <a:ext uri="{FF2B5EF4-FFF2-40B4-BE49-F238E27FC236}">
                <a16:creationId xmlns:a16="http://schemas.microsoft.com/office/drawing/2014/main" id="{F99FE5A6-6B2A-9D47-8D6D-E358B80FCCE6}"/>
              </a:ext>
            </a:extLst>
          </p:cNvPr>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488950" y="6042027"/>
            <a:ext cx="11214100" cy="533400"/>
          </a:xfrm>
          <a:prstGeom prst="rect">
            <a:avLst/>
          </a:prstGeom>
        </p:spPr>
      </p:pic>
    </p:spTree>
    <p:extLst>
      <p:ext uri="{BB962C8B-B14F-4D97-AF65-F5344CB8AC3E}">
        <p14:creationId xmlns:p14="http://schemas.microsoft.com/office/powerpoint/2010/main" val="1386127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7" r:id="rId13"/>
    <p:sldLayoutId id="2147483678" r:id="rId14"/>
  </p:sldLayoutIdLst>
  <p:txStyles>
    <p:titleStyle>
      <a:lvl1pPr algn="ctr" defTabSz="914400" rtl="0" eaLnBrk="1" latinLnBrk="0" hangingPunct="1">
        <a:spcBef>
          <a:spcPct val="0"/>
        </a:spcBef>
        <a:buNone/>
        <a:defRPr sz="3800" b="1" kern="1200">
          <a:solidFill>
            <a:schemeClr val="accent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2600" b="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Palatino Linotype" panose="02040502050505030304" pitchFamily="18" charset="0"/>
          <a:ea typeface="+mn-ea"/>
          <a:cs typeface="Times New Roman" panose="02020603050405020304" pitchFamily="18" charset="0"/>
        </a:defRPr>
      </a:lvl3pPr>
      <a:lvl4pPr marL="1600200" indent="-228600" algn="l" defTabSz="914400" rtl="0" eaLnBrk="1" latinLnBrk="0" hangingPunct="1">
        <a:spcBef>
          <a:spcPct val="20000"/>
        </a:spcBef>
        <a:buFont typeface="Arial" panose="020B0604020202020204" pitchFamily="34" charset="0"/>
        <a:buChar char="–"/>
        <a:defRPr sz="1800" i="1" kern="1200">
          <a:solidFill>
            <a:schemeClr val="tx1"/>
          </a:solidFill>
          <a:latin typeface="Palatino Linotype" panose="02040502050505030304" pitchFamily="18" charset="0"/>
          <a:ea typeface="+mn-ea"/>
          <a:cs typeface="Times New Roman" panose="02020603050405020304" pitchFamily="18"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1.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s://doi.org/10.4060/cb4744en" TargetMode="External"/><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hyperlink" Target="https://www.cimmyt.org/blogs/fruits-and-vegetables-are-essential-but-there-are-three-reasons-why-it-takes-cereals-to-feed-the-world/"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www.cimmyt.org/work/wheat-research/" TargetMode="External"/><Relationship Id="rId2" Type="http://schemas.openxmlformats.org/officeDocument/2006/relationships/hyperlink" Target="https://www.cimmyt.org/" TargetMode="External"/><Relationship Id="rId1" Type="http://schemas.openxmlformats.org/officeDocument/2006/relationships/slideLayout" Target="../slideLayouts/slideLayout12.xml"/><Relationship Id="rId4" Type="http://schemas.openxmlformats.org/officeDocument/2006/relationships/hyperlink" Target="https://www.cimmyt.org/news/russia-ukraine-conflict-and-global-food-security/"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hyperlink" Target="https://public.flourish.studio/visualisation/4955869/" TargetMode="Externa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4">
            <a:extLst>
              <a:ext uri="{FF2B5EF4-FFF2-40B4-BE49-F238E27FC236}">
                <a16:creationId xmlns:a16="http://schemas.microsoft.com/office/drawing/2014/main" id="{33595C43-C52A-45D3-8CD2-2C6C8A8E6931}"/>
              </a:ext>
            </a:extLst>
          </p:cNvPr>
          <p:cNvSpPr>
            <a:spLocks noChangeArrowheads="1"/>
          </p:cNvSpPr>
          <p:nvPr/>
        </p:nvSpPr>
        <p:spPr bwMode="auto">
          <a:xfrm>
            <a:off x="228600" y="609600"/>
            <a:ext cx="11963400" cy="1425462"/>
          </a:xfrm>
          <a:prstGeom prst="rect">
            <a:avLst/>
          </a:prstGeom>
          <a:noFill/>
          <a:ln w="9525">
            <a:noFill/>
            <a:miter lim="800000"/>
            <a:headEnd/>
            <a:tailEnd/>
          </a:ln>
          <a:effectLst/>
        </p:spPr>
        <p:txBody>
          <a:bodyPr anchor="b" anchorCtr="1"/>
          <a:lstStyle/>
          <a:p>
            <a:pPr algn="ctr" eaLnBrk="1" hangingPunct="1">
              <a:defRPr/>
            </a:pPr>
            <a:endParaRPr lang="en-US" sz="2800" i="1" dirty="0">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D1451153-8A8F-44E1-8565-43DC2691C29C}"/>
              </a:ext>
            </a:extLst>
          </p:cNvPr>
          <p:cNvSpPr txBox="1"/>
          <p:nvPr/>
        </p:nvSpPr>
        <p:spPr>
          <a:xfrm>
            <a:off x="-1" y="5099433"/>
            <a:ext cx="12192000" cy="923330"/>
          </a:xfrm>
          <a:prstGeom prst="rect">
            <a:avLst/>
          </a:prstGeom>
          <a:noFill/>
        </p:spPr>
        <p:txBody>
          <a:bodyPr wrap="square" rtlCol="0">
            <a:spAutoFit/>
          </a:bodyPr>
          <a:lstStyle/>
          <a:p>
            <a:pPr algn="ctr"/>
            <a:r>
              <a:rPr lang="en-US" dirty="0">
                <a:effectLst/>
                <a:latin typeface="Montserrat" panose="00000500000000000000" pitchFamily="2" charset="0"/>
                <a:ea typeface="Lato" panose="020F0502020204030203" pitchFamily="34" charset="0"/>
                <a:cs typeface="Lato" panose="020F0502020204030203" pitchFamily="34" charset="0"/>
              </a:rPr>
              <a:t>Kai Sonder, Frédéric </a:t>
            </a:r>
            <a:r>
              <a:rPr lang="en-US" dirty="0" err="1">
                <a:effectLst/>
                <a:latin typeface="Montserrat" panose="00000500000000000000" pitchFamily="2" charset="0"/>
                <a:ea typeface="Lato" panose="020F0502020204030203" pitchFamily="34" charset="0"/>
                <a:cs typeface="Lato" panose="020F0502020204030203" pitchFamily="34" charset="0"/>
              </a:rPr>
              <a:t>Baudron</a:t>
            </a:r>
            <a:r>
              <a:rPr lang="en-US" dirty="0">
                <a:effectLst/>
                <a:latin typeface="Montserrat" panose="00000500000000000000" pitchFamily="2" charset="0"/>
                <a:ea typeface="Lato" panose="020F0502020204030203" pitchFamily="34" charset="0"/>
                <a:cs typeface="Lato" panose="020F0502020204030203" pitchFamily="34" charset="0"/>
              </a:rPr>
              <a:t> &amp; Alison Bentley</a:t>
            </a:r>
          </a:p>
          <a:p>
            <a:pPr algn="ctr"/>
            <a:endParaRPr lang="en-US" dirty="0">
              <a:effectLst/>
              <a:latin typeface="Montserrat" panose="00000500000000000000" pitchFamily="2" charset="0"/>
              <a:ea typeface="Lato" panose="020F0502020204030203" pitchFamily="34" charset="0"/>
              <a:cs typeface="Lato" panose="020F0502020204030203" pitchFamily="34" charset="0"/>
            </a:endParaRPr>
          </a:p>
          <a:p>
            <a:pPr algn="ctr"/>
            <a:r>
              <a:rPr lang="en-US" b="1" dirty="0">
                <a:latin typeface="Montserrat" panose="00000500000000000000" pitchFamily="2" charset="0"/>
                <a:ea typeface="Lato" panose="020F0502020204030203" pitchFamily="34" charset="0"/>
                <a:cs typeface="Lato" panose="020F0502020204030203" pitchFamily="34" charset="0"/>
              </a:rPr>
              <a:t>Cite as: </a:t>
            </a:r>
            <a:r>
              <a:rPr lang="en-US" dirty="0">
                <a:latin typeface="Montserrat" panose="00000500000000000000" pitchFamily="2" charset="0"/>
                <a:ea typeface="Lato" panose="020F0502020204030203" pitchFamily="34" charset="0"/>
                <a:cs typeface="Lato" panose="020F0502020204030203" pitchFamily="34" charset="0"/>
              </a:rPr>
              <a:t>Sonder, </a:t>
            </a:r>
            <a:r>
              <a:rPr lang="en-US" dirty="0" err="1">
                <a:latin typeface="Montserrat" panose="00000500000000000000" pitchFamily="2" charset="0"/>
                <a:ea typeface="Lato" panose="020F0502020204030203" pitchFamily="34" charset="0"/>
                <a:cs typeface="Lato" panose="020F0502020204030203" pitchFamily="34" charset="0"/>
              </a:rPr>
              <a:t>Baudron</a:t>
            </a:r>
            <a:r>
              <a:rPr lang="en-US" dirty="0">
                <a:latin typeface="Montserrat" panose="00000500000000000000" pitchFamily="2" charset="0"/>
                <a:ea typeface="Lato" panose="020F0502020204030203" pitchFamily="34" charset="0"/>
                <a:cs typeface="Lato" panose="020F0502020204030203" pitchFamily="34" charset="0"/>
              </a:rPr>
              <a:t>, Bentley (2022) </a:t>
            </a:r>
            <a:r>
              <a:rPr lang="en-US" dirty="0" err="1">
                <a:latin typeface="Montserrat" panose="00000500000000000000" pitchFamily="2" charset="0"/>
                <a:ea typeface="Lato" panose="020F0502020204030203" pitchFamily="34" charset="0"/>
                <a:cs typeface="Lato" panose="020F0502020204030203" pitchFamily="34" charset="0"/>
              </a:rPr>
              <a:t>Zenodo</a:t>
            </a:r>
            <a:r>
              <a:rPr lang="en-US" dirty="0">
                <a:latin typeface="Montserrat" panose="00000500000000000000" pitchFamily="2" charset="0"/>
                <a:ea typeface="Lato" panose="020F0502020204030203" pitchFamily="34" charset="0"/>
                <a:cs typeface="Lato" panose="020F0502020204030203" pitchFamily="34" charset="0"/>
              </a:rPr>
              <a:t> </a:t>
            </a:r>
            <a:r>
              <a:rPr lang="en-US" dirty="0" err="1">
                <a:latin typeface="Montserrat" panose="00000500000000000000" pitchFamily="2" charset="0"/>
                <a:ea typeface="Lato" panose="020F0502020204030203" pitchFamily="34" charset="0"/>
                <a:cs typeface="Lato" panose="020F0502020204030203" pitchFamily="34" charset="0"/>
              </a:rPr>
              <a:t>doi</a:t>
            </a:r>
            <a:r>
              <a:rPr lang="en-US" dirty="0">
                <a:latin typeface="Montserrat" panose="00000500000000000000" pitchFamily="2" charset="0"/>
                <a:ea typeface="Lato" panose="020F0502020204030203" pitchFamily="34" charset="0"/>
                <a:cs typeface="Lato" panose="020F0502020204030203" pitchFamily="34" charset="0"/>
              </a:rPr>
              <a:t>: 10.5281/zenodo.6470148  </a:t>
            </a:r>
            <a:endParaRPr lang="en-US" dirty="0">
              <a:effectLst/>
              <a:latin typeface="Montserrat" panose="00000500000000000000" pitchFamily="2" charset="0"/>
              <a:ea typeface="Lato" panose="020F0502020204030203" pitchFamily="34" charset="0"/>
              <a:cs typeface="Lato" panose="020F0502020204030203" pitchFamily="34" charset="0"/>
            </a:endParaRPr>
          </a:p>
        </p:txBody>
      </p:sp>
      <p:pic>
        <p:nvPicPr>
          <p:cNvPr id="14" name="Picture 2">
            <a:extLst>
              <a:ext uri="{FF2B5EF4-FFF2-40B4-BE49-F238E27FC236}">
                <a16:creationId xmlns:a16="http://schemas.microsoft.com/office/drawing/2014/main" id="{E7B146C1-1E14-4F2E-AB50-4B256C371164}"/>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862934" y="2113343"/>
            <a:ext cx="2245555" cy="274732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Whole wheat flour output falls to recent low | 2020-02-10 | World Grain">
            <a:extLst>
              <a:ext uri="{FF2B5EF4-FFF2-40B4-BE49-F238E27FC236}">
                <a16:creationId xmlns:a16="http://schemas.microsoft.com/office/drawing/2014/main" id="{0028030C-D0C7-4539-A26B-7D4E455A45CC}"/>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57411" y="1929576"/>
            <a:ext cx="1800737" cy="155743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6" name="Picture 2" descr="Bread White Background | HD Wallpapers">
            <a:extLst>
              <a:ext uri="{FF2B5EF4-FFF2-40B4-BE49-F238E27FC236}">
                <a16:creationId xmlns:a16="http://schemas.microsoft.com/office/drawing/2014/main" id="{077CF860-D9E0-4FF5-81A0-6EA4CA125AD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69680" y="3804033"/>
            <a:ext cx="1945000" cy="12954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1D3E047E-594E-43A3-8187-1E13650F88D2}"/>
              </a:ext>
            </a:extLst>
          </p:cNvPr>
          <p:cNvPicPr>
            <a:picLocks noChangeAspect="1"/>
          </p:cNvPicPr>
          <p:nvPr/>
        </p:nvPicPr>
        <p:blipFill>
          <a:blip r:embed="rId7"/>
          <a:stretch>
            <a:fillRect/>
          </a:stretch>
        </p:blipFill>
        <p:spPr>
          <a:xfrm>
            <a:off x="3171819" y="762871"/>
            <a:ext cx="1649701" cy="676275"/>
          </a:xfrm>
          <a:prstGeom prst="rect">
            <a:avLst/>
          </a:prstGeom>
        </p:spPr>
      </p:pic>
      <p:pic>
        <p:nvPicPr>
          <p:cNvPr id="20" name="Picture 19">
            <a:extLst>
              <a:ext uri="{FF2B5EF4-FFF2-40B4-BE49-F238E27FC236}">
                <a16:creationId xmlns:a16="http://schemas.microsoft.com/office/drawing/2014/main" id="{D4F5EAA7-9957-4F01-A0FC-9DA1C6B6AF19}"/>
              </a:ext>
            </a:extLst>
          </p:cNvPr>
          <p:cNvPicPr>
            <a:picLocks noChangeAspect="1"/>
          </p:cNvPicPr>
          <p:nvPr/>
        </p:nvPicPr>
        <p:blipFill>
          <a:blip r:embed="rId8"/>
          <a:stretch>
            <a:fillRect/>
          </a:stretch>
        </p:blipFill>
        <p:spPr>
          <a:xfrm>
            <a:off x="4983379" y="177410"/>
            <a:ext cx="2057400" cy="676275"/>
          </a:xfrm>
          <a:prstGeom prst="rect">
            <a:avLst/>
          </a:prstGeom>
        </p:spPr>
      </p:pic>
      <p:pic>
        <p:nvPicPr>
          <p:cNvPr id="21" name="Picture 20">
            <a:extLst>
              <a:ext uri="{FF2B5EF4-FFF2-40B4-BE49-F238E27FC236}">
                <a16:creationId xmlns:a16="http://schemas.microsoft.com/office/drawing/2014/main" id="{0D637B11-1F28-41A2-BD4B-50EE2101640F}"/>
              </a:ext>
            </a:extLst>
          </p:cNvPr>
          <p:cNvPicPr>
            <a:picLocks noChangeAspect="1"/>
          </p:cNvPicPr>
          <p:nvPr/>
        </p:nvPicPr>
        <p:blipFill>
          <a:blip r:embed="rId9"/>
          <a:stretch>
            <a:fillRect/>
          </a:stretch>
        </p:blipFill>
        <p:spPr>
          <a:xfrm>
            <a:off x="5358148" y="1071562"/>
            <a:ext cx="1247775" cy="428625"/>
          </a:xfrm>
          <a:prstGeom prst="rect">
            <a:avLst/>
          </a:prstGeom>
        </p:spPr>
      </p:pic>
      <p:sp>
        <p:nvSpPr>
          <p:cNvPr id="3" name="TextBox 2">
            <a:extLst>
              <a:ext uri="{FF2B5EF4-FFF2-40B4-BE49-F238E27FC236}">
                <a16:creationId xmlns:a16="http://schemas.microsoft.com/office/drawing/2014/main" id="{7D2A06C0-209C-4D4E-A927-A8F40C92E5F3}"/>
              </a:ext>
            </a:extLst>
          </p:cNvPr>
          <p:cNvSpPr txBox="1"/>
          <p:nvPr/>
        </p:nvSpPr>
        <p:spPr>
          <a:xfrm>
            <a:off x="4973222" y="1684950"/>
            <a:ext cx="2245555" cy="369332"/>
          </a:xfrm>
          <a:prstGeom prst="rect">
            <a:avLst/>
          </a:prstGeom>
          <a:noFill/>
        </p:spPr>
        <p:txBody>
          <a:bodyPr wrap="square" rtlCol="0">
            <a:spAutoFit/>
          </a:bodyPr>
          <a:lstStyle/>
          <a:p>
            <a:pPr algn="ctr"/>
            <a:r>
              <a:rPr lang="en-US" i="1" dirty="0">
                <a:latin typeface="Montserrat" panose="00000500000000000000" pitchFamily="2" charset="0"/>
              </a:rPr>
              <a:t>Facts &amp; Figures</a:t>
            </a:r>
          </a:p>
        </p:txBody>
      </p:sp>
      <p:pic>
        <p:nvPicPr>
          <p:cNvPr id="5" name="Picture 4">
            <a:extLst>
              <a:ext uri="{FF2B5EF4-FFF2-40B4-BE49-F238E27FC236}">
                <a16:creationId xmlns:a16="http://schemas.microsoft.com/office/drawing/2014/main" id="{48E0A271-A5DA-4057-9EFE-708B696FA429}"/>
              </a:ext>
            </a:extLst>
          </p:cNvPr>
          <p:cNvPicPr>
            <a:picLocks noChangeAspect="1"/>
          </p:cNvPicPr>
          <p:nvPr/>
        </p:nvPicPr>
        <p:blipFill>
          <a:blip r:embed="rId10"/>
          <a:stretch>
            <a:fillRect/>
          </a:stretch>
        </p:blipFill>
        <p:spPr>
          <a:xfrm>
            <a:off x="7496986" y="820020"/>
            <a:ext cx="1104900" cy="561975"/>
          </a:xfrm>
          <a:prstGeom prst="rect">
            <a:avLst/>
          </a:prstGeom>
        </p:spPr>
      </p:pic>
    </p:spTree>
    <p:extLst>
      <p:ext uri="{BB962C8B-B14F-4D97-AF65-F5344CB8AC3E}">
        <p14:creationId xmlns:p14="http://schemas.microsoft.com/office/powerpoint/2010/main" val="838038593"/>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map&#10;&#10;Description automatically generated">
            <a:extLst>
              <a:ext uri="{FF2B5EF4-FFF2-40B4-BE49-F238E27FC236}">
                <a16:creationId xmlns:a16="http://schemas.microsoft.com/office/drawing/2014/main" id="{6062A931-AECD-41EE-B631-798F5F2416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4166" y="662730"/>
            <a:ext cx="5123547" cy="6028125"/>
          </a:xfrm>
          <a:prstGeom prst="rect">
            <a:avLst/>
          </a:prstGeom>
        </p:spPr>
      </p:pic>
      <p:sp>
        <p:nvSpPr>
          <p:cNvPr id="6" name="TextBox 5">
            <a:extLst>
              <a:ext uri="{FF2B5EF4-FFF2-40B4-BE49-F238E27FC236}">
                <a16:creationId xmlns:a16="http://schemas.microsoft.com/office/drawing/2014/main" id="{61A3452C-747E-46D4-9E95-E0B6ACBAB708}"/>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Major global wheat importers</a:t>
            </a:r>
          </a:p>
        </p:txBody>
      </p:sp>
    </p:spTree>
    <p:extLst>
      <p:ext uri="{BB962C8B-B14F-4D97-AF65-F5344CB8AC3E}">
        <p14:creationId xmlns:p14="http://schemas.microsoft.com/office/powerpoint/2010/main" val="4080994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4B631B-F222-4AD7-A3AB-FEBA4B33B3D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018" t="11098" r="6937" b="9089"/>
          <a:stretch/>
        </p:blipFill>
        <p:spPr>
          <a:xfrm>
            <a:off x="6096000" y="1447714"/>
            <a:ext cx="6007223" cy="4114430"/>
          </a:xfrm>
          <a:prstGeom prst="rect">
            <a:avLst/>
          </a:prstGeom>
        </p:spPr>
      </p:pic>
      <p:pic>
        <p:nvPicPr>
          <p:cNvPr id="5" name="Picture 4">
            <a:extLst>
              <a:ext uri="{FF2B5EF4-FFF2-40B4-BE49-F238E27FC236}">
                <a16:creationId xmlns:a16="http://schemas.microsoft.com/office/drawing/2014/main" id="{B6D04587-F490-4FD4-9A23-205F167E56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295" t="11074" r="7220" b="9281"/>
          <a:stretch/>
        </p:blipFill>
        <p:spPr>
          <a:xfrm>
            <a:off x="88777" y="1430621"/>
            <a:ext cx="6007223" cy="4131523"/>
          </a:xfrm>
          <a:prstGeom prst="rect">
            <a:avLst/>
          </a:prstGeom>
        </p:spPr>
      </p:pic>
      <p:sp>
        <p:nvSpPr>
          <p:cNvPr id="4" name="TextBox 3">
            <a:extLst>
              <a:ext uri="{FF2B5EF4-FFF2-40B4-BE49-F238E27FC236}">
                <a16:creationId xmlns:a16="http://schemas.microsoft.com/office/drawing/2014/main" id="{F49A0ABB-4A37-42B6-B9AA-E262E12521BA}"/>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Major global wheat importers</a:t>
            </a:r>
          </a:p>
        </p:txBody>
      </p:sp>
      <p:sp>
        <p:nvSpPr>
          <p:cNvPr id="6" name="TextBox 5">
            <a:extLst>
              <a:ext uri="{FF2B5EF4-FFF2-40B4-BE49-F238E27FC236}">
                <a16:creationId xmlns:a16="http://schemas.microsoft.com/office/drawing/2014/main" id="{48A0DC39-A534-4964-AFC1-CA834653C2A7}"/>
              </a:ext>
            </a:extLst>
          </p:cNvPr>
          <p:cNvSpPr txBox="1"/>
          <p:nvPr/>
        </p:nvSpPr>
        <p:spPr>
          <a:xfrm>
            <a:off x="1049029" y="801383"/>
            <a:ext cx="4756967" cy="646331"/>
          </a:xfrm>
          <a:prstGeom prst="rect">
            <a:avLst/>
          </a:prstGeom>
          <a:noFill/>
        </p:spPr>
        <p:txBody>
          <a:bodyPr wrap="square" rtlCol="0">
            <a:spAutoFit/>
          </a:bodyPr>
          <a:lstStyle/>
          <a:p>
            <a:pPr algn="ctr"/>
            <a:r>
              <a:rPr lang="en-US" dirty="0">
                <a:latin typeface="Montserrat" panose="00000500000000000000" pitchFamily="2" charset="0"/>
              </a:rPr>
              <a:t>Top 10 wheat importing countries </a:t>
            </a:r>
          </a:p>
          <a:p>
            <a:pPr algn="ctr"/>
            <a:r>
              <a:rPr lang="en-US" dirty="0">
                <a:latin typeface="Montserrat" panose="00000500000000000000" pitchFamily="2" charset="0"/>
              </a:rPr>
              <a:t>(5-year average 2015-2019, million tons)</a:t>
            </a:r>
          </a:p>
        </p:txBody>
      </p:sp>
      <p:sp>
        <p:nvSpPr>
          <p:cNvPr id="7" name="TextBox 6">
            <a:extLst>
              <a:ext uri="{FF2B5EF4-FFF2-40B4-BE49-F238E27FC236}">
                <a16:creationId xmlns:a16="http://schemas.microsoft.com/office/drawing/2014/main" id="{DEECC01C-823E-4E7B-A56C-4A2D4580AC8C}"/>
              </a:ext>
            </a:extLst>
          </p:cNvPr>
          <p:cNvSpPr txBox="1"/>
          <p:nvPr/>
        </p:nvSpPr>
        <p:spPr>
          <a:xfrm>
            <a:off x="7056252" y="801383"/>
            <a:ext cx="4756967" cy="646331"/>
          </a:xfrm>
          <a:prstGeom prst="rect">
            <a:avLst/>
          </a:prstGeom>
          <a:noFill/>
        </p:spPr>
        <p:txBody>
          <a:bodyPr wrap="square" rtlCol="0">
            <a:spAutoFit/>
          </a:bodyPr>
          <a:lstStyle/>
          <a:p>
            <a:pPr algn="ctr"/>
            <a:r>
              <a:rPr lang="en-US" dirty="0">
                <a:latin typeface="Montserrat" panose="00000500000000000000" pitchFamily="2" charset="0"/>
              </a:rPr>
              <a:t>Top 10 wheat importing countries </a:t>
            </a:r>
          </a:p>
          <a:p>
            <a:pPr algn="ctr"/>
            <a:r>
              <a:rPr lang="en-US" dirty="0">
                <a:latin typeface="Montserrat" panose="00000500000000000000" pitchFamily="2" charset="0"/>
              </a:rPr>
              <a:t>(3-year average 2017-2019, million tons)</a:t>
            </a:r>
          </a:p>
        </p:txBody>
      </p:sp>
    </p:spTree>
    <p:extLst>
      <p:ext uri="{BB962C8B-B14F-4D97-AF65-F5344CB8AC3E}">
        <p14:creationId xmlns:p14="http://schemas.microsoft.com/office/powerpoint/2010/main" val="4046194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A842DF-6CA3-4106-A355-1D917787DD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020" t="13204" r="6854" b="9773"/>
          <a:stretch/>
        </p:blipFill>
        <p:spPr>
          <a:xfrm>
            <a:off x="2015231" y="1198484"/>
            <a:ext cx="7297445" cy="4873155"/>
          </a:xfrm>
          <a:prstGeom prst="rect">
            <a:avLst/>
          </a:prstGeom>
        </p:spPr>
      </p:pic>
      <p:sp>
        <p:nvSpPr>
          <p:cNvPr id="4" name="TextBox 3">
            <a:extLst>
              <a:ext uri="{FF2B5EF4-FFF2-40B4-BE49-F238E27FC236}">
                <a16:creationId xmlns:a16="http://schemas.microsoft.com/office/drawing/2014/main" id="{D466EFF2-CB80-40FF-BF1E-59EB975CA69D}"/>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Major global wheat importers</a:t>
            </a:r>
          </a:p>
        </p:txBody>
      </p:sp>
      <p:sp>
        <p:nvSpPr>
          <p:cNvPr id="5" name="TextBox 4">
            <a:extLst>
              <a:ext uri="{FF2B5EF4-FFF2-40B4-BE49-F238E27FC236}">
                <a16:creationId xmlns:a16="http://schemas.microsoft.com/office/drawing/2014/main" id="{18971E42-C932-4DDA-B848-6FC88089530D}"/>
              </a:ext>
            </a:extLst>
          </p:cNvPr>
          <p:cNvSpPr txBox="1"/>
          <p:nvPr/>
        </p:nvSpPr>
        <p:spPr>
          <a:xfrm>
            <a:off x="3570287" y="588306"/>
            <a:ext cx="4756967" cy="646331"/>
          </a:xfrm>
          <a:prstGeom prst="rect">
            <a:avLst/>
          </a:prstGeom>
          <a:noFill/>
        </p:spPr>
        <p:txBody>
          <a:bodyPr wrap="square" rtlCol="0">
            <a:spAutoFit/>
          </a:bodyPr>
          <a:lstStyle/>
          <a:p>
            <a:pPr algn="ctr"/>
            <a:r>
              <a:rPr lang="en-US" dirty="0">
                <a:latin typeface="Montserrat" panose="00000500000000000000" pitchFamily="2" charset="0"/>
              </a:rPr>
              <a:t>Top 10 wheat importing countries </a:t>
            </a:r>
          </a:p>
          <a:p>
            <a:pPr algn="ctr"/>
            <a:r>
              <a:rPr lang="en-US" dirty="0">
                <a:latin typeface="Montserrat" panose="00000500000000000000" pitchFamily="2" charset="0"/>
              </a:rPr>
              <a:t>(2019, million tons)</a:t>
            </a:r>
          </a:p>
        </p:txBody>
      </p:sp>
    </p:spTree>
    <p:extLst>
      <p:ext uri="{BB962C8B-B14F-4D97-AF65-F5344CB8AC3E}">
        <p14:creationId xmlns:p14="http://schemas.microsoft.com/office/powerpoint/2010/main" val="1728492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C065FF50-CA10-4714-AEEC-37BA1D9A8E4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809" y="1435361"/>
            <a:ext cx="5994641" cy="3269804"/>
          </a:xfrm>
          <a:prstGeom prst="rect">
            <a:avLst/>
          </a:prstGeom>
        </p:spPr>
      </p:pic>
      <p:pic>
        <p:nvPicPr>
          <p:cNvPr id="5" name="Picture 4" descr="Map&#10;&#10;Description automatically generated">
            <a:extLst>
              <a:ext uri="{FF2B5EF4-FFF2-40B4-BE49-F238E27FC236}">
                <a16:creationId xmlns:a16="http://schemas.microsoft.com/office/drawing/2014/main" id="{D614DCD2-6B1E-4768-82B2-4C42CD39EF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55571" y="1483272"/>
            <a:ext cx="6336429" cy="3456234"/>
          </a:xfrm>
          <a:prstGeom prst="rect">
            <a:avLst/>
          </a:prstGeom>
        </p:spPr>
      </p:pic>
      <p:sp>
        <p:nvSpPr>
          <p:cNvPr id="9" name="TextBox 8">
            <a:extLst>
              <a:ext uri="{FF2B5EF4-FFF2-40B4-BE49-F238E27FC236}">
                <a16:creationId xmlns:a16="http://schemas.microsoft.com/office/drawing/2014/main" id="{799140D5-05CE-4DFD-987F-AC82164902D7}"/>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Specific import dependencies from Russia &amp; Ukraine</a:t>
            </a:r>
          </a:p>
        </p:txBody>
      </p:sp>
      <p:sp>
        <p:nvSpPr>
          <p:cNvPr id="10" name="TextBox 9">
            <a:extLst>
              <a:ext uri="{FF2B5EF4-FFF2-40B4-BE49-F238E27FC236}">
                <a16:creationId xmlns:a16="http://schemas.microsoft.com/office/drawing/2014/main" id="{098FFF8B-294F-4524-A86A-E053089FDA7A}"/>
              </a:ext>
            </a:extLst>
          </p:cNvPr>
          <p:cNvSpPr txBox="1"/>
          <p:nvPr/>
        </p:nvSpPr>
        <p:spPr>
          <a:xfrm>
            <a:off x="862598" y="784290"/>
            <a:ext cx="3736036" cy="646331"/>
          </a:xfrm>
          <a:prstGeom prst="rect">
            <a:avLst/>
          </a:prstGeom>
          <a:noFill/>
        </p:spPr>
        <p:txBody>
          <a:bodyPr wrap="square" rtlCol="0">
            <a:spAutoFit/>
          </a:bodyPr>
          <a:lstStyle/>
          <a:p>
            <a:pPr algn="ctr"/>
            <a:r>
              <a:rPr lang="en-US" dirty="0">
                <a:latin typeface="Montserrat" panose="00000500000000000000" pitchFamily="2" charset="0"/>
              </a:rPr>
              <a:t>Wheat importing countries from Russia (by volume; tons)</a:t>
            </a:r>
          </a:p>
        </p:txBody>
      </p:sp>
      <p:sp>
        <p:nvSpPr>
          <p:cNvPr id="11" name="TextBox 10">
            <a:extLst>
              <a:ext uri="{FF2B5EF4-FFF2-40B4-BE49-F238E27FC236}">
                <a16:creationId xmlns:a16="http://schemas.microsoft.com/office/drawing/2014/main" id="{FFCA8D17-2EAE-4793-BAF4-80DE067809DF}"/>
              </a:ext>
            </a:extLst>
          </p:cNvPr>
          <p:cNvSpPr txBox="1"/>
          <p:nvPr/>
        </p:nvSpPr>
        <p:spPr>
          <a:xfrm>
            <a:off x="6767728" y="841476"/>
            <a:ext cx="3736036" cy="646331"/>
          </a:xfrm>
          <a:prstGeom prst="rect">
            <a:avLst/>
          </a:prstGeom>
          <a:noFill/>
        </p:spPr>
        <p:txBody>
          <a:bodyPr wrap="square" rtlCol="0">
            <a:spAutoFit/>
          </a:bodyPr>
          <a:lstStyle/>
          <a:p>
            <a:pPr algn="ctr"/>
            <a:r>
              <a:rPr lang="en-US" dirty="0">
                <a:latin typeface="Montserrat" panose="00000500000000000000" pitchFamily="2" charset="0"/>
              </a:rPr>
              <a:t>Wheat importing countries from Ukraine (by volume; tons)</a:t>
            </a:r>
          </a:p>
        </p:txBody>
      </p:sp>
    </p:spTree>
    <p:extLst>
      <p:ext uri="{BB962C8B-B14F-4D97-AF65-F5344CB8AC3E}">
        <p14:creationId xmlns:p14="http://schemas.microsoft.com/office/powerpoint/2010/main" val="37655758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10;&#10;Description automatically generated">
            <a:extLst>
              <a:ext uri="{FF2B5EF4-FFF2-40B4-BE49-F238E27FC236}">
                <a16:creationId xmlns:a16="http://schemas.microsoft.com/office/drawing/2014/main" id="{47F21723-5399-4FFE-A4F2-F467187815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01809" y="1030680"/>
            <a:ext cx="4216059" cy="2562702"/>
          </a:xfrm>
          <a:prstGeom prst="rect">
            <a:avLst/>
          </a:prstGeom>
        </p:spPr>
      </p:pic>
      <p:pic>
        <p:nvPicPr>
          <p:cNvPr id="7" name="Picture 6" descr="Chart&#10;&#10;Description automatically generated">
            <a:extLst>
              <a:ext uri="{FF2B5EF4-FFF2-40B4-BE49-F238E27FC236}">
                <a16:creationId xmlns:a16="http://schemas.microsoft.com/office/drawing/2014/main" id="{0C45011B-5E69-4F73-9AB1-5F60A35D7C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8511" y="1030680"/>
            <a:ext cx="4216059" cy="2562702"/>
          </a:xfrm>
          <a:prstGeom prst="rect">
            <a:avLst/>
          </a:prstGeom>
        </p:spPr>
      </p:pic>
      <p:pic>
        <p:nvPicPr>
          <p:cNvPr id="8" name="Picture 7" descr="Chart&#10;&#10;Description automatically generated">
            <a:extLst>
              <a:ext uri="{FF2B5EF4-FFF2-40B4-BE49-F238E27FC236}">
                <a16:creationId xmlns:a16="http://schemas.microsoft.com/office/drawing/2014/main" id="{D04150C6-BC72-4176-A0AD-10322CC475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01809" y="3593382"/>
            <a:ext cx="4277543" cy="2600075"/>
          </a:xfrm>
          <a:prstGeom prst="rect">
            <a:avLst/>
          </a:prstGeom>
        </p:spPr>
      </p:pic>
      <p:pic>
        <p:nvPicPr>
          <p:cNvPr id="9" name="Picture 8" descr="Chart&#10;&#10;Description automatically generated">
            <a:extLst>
              <a:ext uri="{FF2B5EF4-FFF2-40B4-BE49-F238E27FC236}">
                <a16:creationId xmlns:a16="http://schemas.microsoft.com/office/drawing/2014/main" id="{C76D07F4-4AE0-4DF0-BBE0-EDD422E409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58361" y="3644103"/>
            <a:ext cx="4110657" cy="2498635"/>
          </a:xfrm>
          <a:prstGeom prst="rect">
            <a:avLst/>
          </a:prstGeom>
        </p:spPr>
      </p:pic>
      <p:sp>
        <p:nvSpPr>
          <p:cNvPr id="11" name="TextBox 10">
            <a:extLst>
              <a:ext uri="{FF2B5EF4-FFF2-40B4-BE49-F238E27FC236}">
                <a16:creationId xmlns:a16="http://schemas.microsoft.com/office/drawing/2014/main" id="{98A088F1-B1A7-415D-BD07-11AF83EEFC19}"/>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Sources of wheat imports reveal varying vulnerabilities</a:t>
            </a:r>
          </a:p>
        </p:txBody>
      </p:sp>
      <p:sp>
        <p:nvSpPr>
          <p:cNvPr id="10" name="TextBox 9">
            <a:extLst>
              <a:ext uri="{FF2B5EF4-FFF2-40B4-BE49-F238E27FC236}">
                <a16:creationId xmlns:a16="http://schemas.microsoft.com/office/drawing/2014/main" id="{FEAAD49F-5807-4B77-88B8-BBA98C692BA6}"/>
              </a:ext>
            </a:extLst>
          </p:cNvPr>
          <p:cNvSpPr txBox="1"/>
          <p:nvPr/>
        </p:nvSpPr>
        <p:spPr>
          <a:xfrm>
            <a:off x="1823275" y="588306"/>
            <a:ext cx="8112153" cy="369332"/>
          </a:xfrm>
          <a:prstGeom prst="rect">
            <a:avLst/>
          </a:prstGeom>
          <a:noFill/>
        </p:spPr>
        <p:txBody>
          <a:bodyPr wrap="square" rtlCol="0">
            <a:spAutoFit/>
          </a:bodyPr>
          <a:lstStyle/>
          <a:p>
            <a:pPr algn="ctr"/>
            <a:r>
              <a:rPr lang="en-US" dirty="0">
                <a:latin typeface="Montserrat" panose="00000500000000000000" pitchFamily="2" charset="0"/>
              </a:rPr>
              <a:t>Import source variation: Yemen, Bangladesh, Mexico &amp; Nigeria</a:t>
            </a:r>
          </a:p>
        </p:txBody>
      </p:sp>
    </p:spTree>
    <p:extLst>
      <p:ext uri="{BB962C8B-B14F-4D97-AF65-F5344CB8AC3E}">
        <p14:creationId xmlns:p14="http://schemas.microsoft.com/office/powerpoint/2010/main" val="2065873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5FBA97-08C7-4B62-BC3C-AB06F11F6E1D}"/>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Wheat import restrictions potentially restrict emergency food aid</a:t>
            </a:r>
          </a:p>
        </p:txBody>
      </p:sp>
      <p:pic>
        <p:nvPicPr>
          <p:cNvPr id="4" name="Picture 3" descr="Chart, treemap chart&#10;&#10;Description automatically generated">
            <a:extLst>
              <a:ext uri="{FF2B5EF4-FFF2-40B4-BE49-F238E27FC236}">
                <a16:creationId xmlns:a16="http://schemas.microsoft.com/office/drawing/2014/main" id="{7D8012CB-9CB3-45F0-B201-2012464E49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1444" y="944702"/>
            <a:ext cx="6114523" cy="5196980"/>
          </a:xfrm>
          <a:prstGeom prst="rect">
            <a:avLst/>
          </a:prstGeom>
        </p:spPr>
      </p:pic>
      <p:sp>
        <p:nvSpPr>
          <p:cNvPr id="5" name="TextBox 4">
            <a:extLst>
              <a:ext uri="{FF2B5EF4-FFF2-40B4-BE49-F238E27FC236}">
                <a16:creationId xmlns:a16="http://schemas.microsoft.com/office/drawing/2014/main" id="{E0100B0B-2DB2-408C-AF1E-C1CAD37DF01D}"/>
              </a:ext>
            </a:extLst>
          </p:cNvPr>
          <p:cNvSpPr txBox="1"/>
          <p:nvPr/>
        </p:nvSpPr>
        <p:spPr>
          <a:xfrm>
            <a:off x="889232" y="544592"/>
            <a:ext cx="10225612" cy="369332"/>
          </a:xfrm>
          <a:prstGeom prst="rect">
            <a:avLst/>
          </a:prstGeom>
          <a:noFill/>
        </p:spPr>
        <p:txBody>
          <a:bodyPr wrap="square" rtlCol="0">
            <a:spAutoFit/>
          </a:bodyPr>
          <a:lstStyle/>
          <a:p>
            <a:pPr algn="ctr"/>
            <a:r>
              <a:rPr lang="en-US" dirty="0">
                <a:latin typeface="Montserrat" panose="00000500000000000000" pitchFamily="2" charset="0"/>
              </a:rPr>
              <a:t>Combined, Ukraine and Russia account for 18% of WFP wheat grain for food aid (2020)</a:t>
            </a:r>
          </a:p>
        </p:txBody>
      </p:sp>
    </p:spTree>
    <p:extLst>
      <p:ext uri="{BB962C8B-B14F-4D97-AF65-F5344CB8AC3E}">
        <p14:creationId xmlns:p14="http://schemas.microsoft.com/office/powerpoint/2010/main" val="3949914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wheatglobe">
            <a:hlinkClick r:id="" action="ppaction://media"/>
            <a:extLst>
              <a:ext uri="{FF2B5EF4-FFF2-40B4-BE49-F238E27FC236}">
                <a16:creationId xmlns:a16="http://schemas.microsoft.com/office/drawing/2014/main" id="{3C589DDB-5686-4C32-A1B2-1845949591F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57258" y="617942"/>
            <a:ext cx="5276040" cy="5276040"/>
          </a:xfrm>
          <a:prstGeom prst="rect">
            <a:avLst/>
          </a:prstGeom>
        </p:spPr>
      </p:pic>
      <p:sp>
        <p:nvSpPr>
          <p:cNvPr id="5" name="TextBox 4">
            <a:extLst>
              <a:ext uri="{FF2B5EF4-FFF2-40B4-BE49-F238E27FC236}">
                <a16:creationId xmlns:a16="http://schemas.microsoft.com/office/drawing/2014/main" id="{0403C8D4-1AC9-4F28-9BD1-1CB1BA7067B6}"/>
              </a:ext>
            </a:extLst>
          </p:cNvPr>
          <p:cNvSpPr txBox="1"/>
          <p:nvPr/>
        </p:nvSpPr>
        <p:spPr>
          <a:xfrm>
            <a:off x="9297912" y="4798760"/>
            <a:ext cx="2135521" cy="923330"/>
          </a:xfrm>
          <a:prstGeom prst="rect">
            <a:avLst/>
          </a:prstGeom>
          <a:noFill/>
        </p:spPr>
        <p:txBody>
          <a:bodyPr wrap="none" rtlCol="0">
            <a:spAutoFit/>
          </a:bodyPr>
          <a:lstStyle/>
          <a:p>
            <a:r>
              <a:rPr lang="en-US" dirty="0">
                <a:latin typeface="Montserrat" panose="00000500000000000000" pitchFamily="2" charset="0"/>
              </a:rPr>
              <a:t>Data Sources:</a:t>
            </a:r>
          </a:p>
          <a:p>
            <a:r>
              <a:rPr lang="en-US" dirty="0">
                <a:latin typeface="Montserrat" panose="00000500000000000000" pitchFamily="2" charset="0"/>
              </a:rPr>
              <a:t>FAO GAUL</a:t>
            </a:r>
          </a:p>
          <a:p>
            <a:r>
              <a:rPr lang="en-US" dirty="0">
                <a:latin typeface="Montserrat" panose="00000500000000000000" pitchFamily="2" charset="0"/>
              </a:rPr>
              <a:t>IFPRI SPAM 2010</a:t>
            </a:r>
          </a:p>
        </p:txBody>
      </p:sp>
      <p:sp>
        <p:nvSpPr>
          <p:cNvPr id="6" name="TextBox 5">
            <a:extLst>
              <a:ext uri="{FF2B5EF4-FFF2-40B4-BE49-F238E27FC236}">
                <a16:creationId xmlns:a16="http://schemas.microsoft.com/office/drawing/2014/main" id="{C293F213-3F8C-4161-B6D8-6800DBC7DCF4}"/>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wheat production - range</a:t>
            </a:r>
          </a:p>
        </p:txBody>
      </p:sp>
    </p:spTree>
    <p:extLst>
      <p:ext uri="{BB962C8B-B14F-4D97-AF65-F5344CB8AC3E}">
        <p14:creationId xmlns:p14="http://schemas.microsoft.com/office/powerpoint/2010/main" val="326114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3B32D5-954A-4292-9C58-AB6050074EE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13564" y="619217"/>
            <a:ext cx="9764872" cy="5619565"/>
          </a:xfrm>
          <a:prstGeom prst="rect">
            <a:avLst/>
          </a:prstGeom>
        </p:spPr>
      </p:pic>
      <p:sp>
        <p:nvSpPr>
          <p:cNvPr id="8" name="TextBox 7">
            <a:extLst>
              <a:ext uri="{FF2B5EF4-FFF2-40B4-BE49-F238E27FC236}">
                <a16:creationId xmlns:a16="http://schemas.microsoft.com/office/drawing/2014/main" id="{7095491D-3D7C-42DE-ABC8-4872BFFB06A3}"/>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wheat production - range  </a:t>
            </a:r>
          </a:p>
        </p:txBody>
      </p:sp>
      <p:sp>
        <p:nvSpPr>
          <p:cNvPr id="6" name="TextBox 5">
            <a:extLst>
              <a:ext uri="{FF2B5EF4-FFF2-40B4-BE49-F238E27FC236}">
                <a16:creationId xmlns:a16="http://schemas.microsoft.com/office/drawing/2014/main" id="{16E257FA-3849-426A-9223-F0DD42EE391D}"/>
              </a:ext>
            </a:extLst>
          </p:cNvPr>
          <p:cNvSpPr txBox="1"/>
          <p:nvPr/>
        </p:nvSpPr>
        <p:spPr>
          <a:xfrm>
            <a:off x="889232" y="544592"/>
            <a:ext cx="10225612" cy="369332"/>
          </a:xfrm>
          <a:prstGeom prst="rect">
            <a:avLst/>
          </a:prstGeom>
          <a:noFill/>
        </p:spPr>
        <p:txBody>
          <a:bodyPr wrap="square" rtlCol="0">
            <a:spAutoFit/>
          </a:bodyPr>
          <a:lstStyle/>
          <a:p>
            <a:pPr algn="ctr"/>
            <a:r>
              <a:rPr lang="en-US" dirty="0">
                <a:latin typeface="Montserrat" panose="00000500000000000000" pitchFamily="2" charset="0"/>
              </a:rPr>
              <a:t>Wheat production as a % of food crop area planted</a:t>
            </a:r>
          </a:p>
        </p:txBody>
      </p:sp>
    </p:spTree>
    <p:extLst>
      <p:ext uri="{BB962C8B-B14F-4D97-AF65-F5344CB8AC3E}">
        <p14:creationId xmlns:p14="http://schemas.microsoft.com/office/powerpoint/2010/main" val="1598491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28FFA969-AADF-41FE-9E42-D30E0489BA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63579" y="669017"/>
            <a:ext cx="9761631" cy="5324526"/>
          </a:xfrm>
          <a:prstGeom prst="rect">
            <a:avLst/>
          </a:prstGeom>
        </p:spPr>
      </p:pic>
      <p:sp>
        <p:nvSpPr>
          <p:cNvPr id="4" name="TextBox 3">
            <a:extLst>
              <a:ext uri="{FF2B5EF4-FFF2-40B4-BE49-F238E27FC236}">
                <a16:creationId xmlns:a16="http://schemas.microsoft.com/office/drawing/2014/main" id="{C993A0D9-F34F-4AC4-B4CE-C2CCD8026661}"/>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wheat production - gaps </a:t>
            </a:r>
          </a:p>
        </p:txBody>
      </p:sp>
      <p:sp>
        <p:nvSpPr>
          <p:cNvPr id="5" name="TextBox 4">
            <a:extLst>
              <a:ext uri="{FF2B5EF4-FFF2-40B4-BE49-F238E27FC236}">
                <a16:creationId xmlns:a16="http://schemas.microsoft.com/office/drawing/2014/main" id="{481E4E0E-75AB-41E7-A809-D04C584275B7}"/>
              </a:ext>
            </a:extLst>
          </p:cNvPr>
          <p:cNvSpPr txBox="1"/>
          <p:nvPr/>
        </p:nvSpPr>
        <p:spPr>
          <a:xfrm>
            <a:off x="889232" y="544592"/>
            <a:ext cx="10225612" cy="369332"/>
          </a:xfrm>
          <a:prstGeom prst="rect">
            <a:avLst/>
          </a:prstGeom>
          <a:noFill/>
        </p:spPr>
        <p:txBody>
          <a:bodyPr wrap="square" rtlCol="0">
            <a:spAutoFit/>
          </a:bodyPr>
          <a:lstStyle/>
          <a:p>
            <a:pPr algn="ctr"/>
            <a:r>
              <a:rPr lang="en-US" dirty="0">
                <a:latin typeface="Montserrat" panose="00000500000000000000" pitchFamily="2" charset="0"/>
              </a:rPr>
              <a:t>Wheat apparent production gaps</a:t>
            </a:r>
          </a:p>
        </p:txBody>
      </p:sp>
      <p:sp>
        <p:nvSpPr>
          <p:cNvPr id="6" name="TextBox 5">
            <a:extLst>
              <a:ext uri="{FF2B5EF4-FFF2-40B4-BE49-F238E27FC236}">
                <a16:creationId xmlns:a16="http://schemas.microsoft.com/office/drawing/2014/main" id="{E5DD5C55-9AF8-4F2C-A828-60BB89225308}"/>
              </a:ext>
            </a:extLst>
          </p:cNvPr>
          <p:cNvSpPr txBox="1"/>
          <p:nvPr/>
        </p:nvSpPr>
        <p:spPr>
          <a:xfrm>
            <a:off x="966122" y="5793026"/>
            <a:ext cx="8068112" cy="876778"/>
          </a:xfrm>
          <a:prstGeom prst="rect">
            <a:avLst/>
          </a:prstGeom>
          <a:solidFill>
            <a:schemeClr val="bg1"/>
          </a:solidFill>
        </p:spPr>
        <p:txBody>
          <a:bodyPr wrap="square">
            <a:spAutoFit/>
          </a:bodyPr>
          <a:lstStyle/>
          <a:p>
            <a:pPr marL="0" marR="0">
              <a:lnSpc>
                <a:spcPct val="107000"/>
              </a:lnSpc>
              <a:spcBef>
                <a:spcPts val="0"/>
              </a:spcBef>
              <a:spcAft>
                <a:spcPts val="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Assessment of productivity potential is inferred from analysis of apparent production gaps (Fischer </a:t>
            </a:r>
            <a:r>
              <a:rPr lang="en-US" sz="800" i="1" dirty="0">
                <a:effectLst/>
                <a:latin typeface="Calibri" panose="020F0502020204030204" pitchFamily="34" charset="0"/>
                <a:ea typeface="Calibri" panose="020F0502020204030204" pitchFamily="34" charset="0"/>
                <a:cs typeface="Times New Roman" panose="02020603050405020304" pitchFamily="18" charset="0"/>
              </a:rPr>
              <a:t>et al.</a:t>
            </a:r>
            <a:r>
              <a:rPr lang="en-US" sz="800" dirty="0">
                <a:effectLst/>
                <a:latin typeface="Calibri" panose="020F0502020204030204" pitchFamily="34" charset="0"/>
                <a:ea typeface="Calibri" panose="020F0502020204030204" pitchFamily="34" charset="0"/>
                <a:cs typeface="Times New Roman" panose="02020603050405020304" pitchFamily="18" charset="0"/>
              </a:rPr>
              <a:t>, 2021; </a:t>
            </a:r>
            <a:r>
              <a:rPr lang="en-US" sz="800" dirty="0">
                <a:effectLst/>
                <a:latin typeface="Calibri" panose="020F0502020204030204" pitchFamily="34" charset="0"/>
                <a:ea typeface="Calibri" panose="020F0502020204030204" pitchFamily="34" charset="0"/>
                <a:cs typeface="Times New Roman" panose="02020603050405020304" pitchFamily="18" charset="0"/>
                <a:hlinkClick r:id="rId3"/>
              </a:rPr>
              <a:t>https://doi.org/10.4060/cb4744en</a:t>
            </a:r>
            <a:r>
              <a:rPr lang="en-US" sz="800" dirty="0">
                <a:effectLst/>
                <a:latin typeface="Calibri" panose="020F0502020204030204" pitchFamily="34" charset="0"/>
                <a:ea typeface="Calibri" panose="020F0502020204030204" pitchFamily="34" charset="0"/>
                <a:cs typeface="Times New Roman" panose="02020603050405020304" pitchFamily="18" charset="0"/>
              </a:rPr>
              <a:t>) across global wheat production regions. Current apparent production gap data uses sub-national statistics averaged from 2009-2011. The Apparent Production Gap represents the difference between what the International Institute for Applied Systems Analysis (IIASA) considers potentially achievable wheat yield and resulting production in a defined area. The achievable yield is determined by running crop models for location specific </a:t>
            </a:r>
            <a:r>
              <a:rPr lang="en-US" sz="800" dirty="0" err="1">
                <a:effectLst/>
                <a:latin typeface="Calibri" panose="020F0502020204030204" pitchFamily="34" charset="0"/>
                <a:ea typeface="Calibri" panose="020F0502020204030204" pitchFamily="34" charset="0"/>
                <a:cs typeface="Times New Roman" panose="02020603050405020304" pitchFamily="18" charset="0"/>
              </a:rPr>
              <a:t>agro</a:t>
            </a:r>
            <a:r>
              <a:rPr lang="en-US" sz="800" dirty="0">
                <a:effectLst/>
                <a:latin typeface="Calibri" panose="020F0502020204030204" pitchFamily="34" charset="0"/>
                <a:ea typeface="Calibri" panose="020F0502020204030204" pitchFamily="34" charset="0"/>
                <a:cs typeface="Times New Roman" panose="02020603050405020304" pitchFamily="18" charset="0"/>
              </a:rPr>
              <a:t>-climatic and edaphic conditions along with the reasonable use of inputs for both rainfed and irrigated areas at approximately 10 km resolution. The downscaled actual production and yield data derived from sub-national statistics are then generated at the same resolution and used to calculate both yield and production gap for each 10 by 10 km pixel. Overall, this provides a high-level indication of areas where existing wheat production can be enhanced. </a:t>
            </a:r>
          </a:p>
        </p:txBody>
      </p:sp>
    </p:spTree>
    <p:extLst>
      <p:ext uri="{BB962C8B-B14F-4D97-AF65-F5344CB8AC3E}">
        <p14:creationId xmlns:p14="http://schemas.microsoft.com/office/powerpoint/2010/main" val="872501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D11B03-C3E8-41C0-9439-D209FB83FB3D}"/>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wheat potential for self-sufficiency</a:t>
            </a:r>
          </a:p>
        </p:txBody>
      </p:sp>
      <p:pic>
        <p:nvPicPr>
          <p:cNvPr id="4" name="Picture 3" descr="Map&#10;&#10;Description automatically generated">
            <a:extLst>
              <a:ext uri="{FF2B5EF4-FFF2-40B4-BE49-F238E27FC236}">
                <a16:creationId xmlns:a16="http://schemas.microsoft.com/office/drawing/2014/main" id="{A289FE4E-D6DF-49C5-A14D-4F49937C93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17115" y="1026614"/>
            <a:ext cx="4796376" cy="5643190"/>
          </a:xfrm>
          <a:prstGeom prst="rect">
            <a:avLst/>
          </a:prstGeom>
        </p:spPr>
      </p:pic>
      <p:sp>
        <p:nvSpPr>
          <p:cNvPr id="5" name="TextBox 4">
            <a:extLst>
              <a:ext uri="{FF2B5EF4-FFF2-40B4-BE49-F238E27FC236}">
                <a16:creationId xmlns:a16="http://schemas.microsoft.com/office/drawing/2014/main" id="{189F339F-7F40-4710-928A-968E82F92D61}"/>
              </a:ext>
            </a:extLst>
          </p:cNvPr>
          <p:cNvSpPr txBox="1"/>
          <p:nvPr/>
        </p:nvSpPr>
        <p:spPr>
          <a:xfrm>
            <a:off x="889232" y="544592"/>
            <a:ext cx="10225612" cy="369332"/>
          </a:xfrm>
          <a:prstGeom prst="rect">
            <a:avLst/>
          </a:prstGeom>
          <a:noFill/>
        </p:spPr>
        <p:txBody>
          <a:bodyPr wrap="square" rtlCol="0">
            <a:spAutoFit/>
          </a:bodyPr>
          <a:lstStyle/>
          <a:p>
            <a:pPr algn="ctr"/>
            <a:r>
              <a:rPr lang="en-US" dirty="0">
                <a:latin typeface="Montserrat" panose="00000500000000000000" pitchFamily="2" charset="0"/>
              </a:rPr>
              <a:t>Many regions/countries in the Global South currently have low levels of self-sufficiency</a:t>
            </a:r>
          </a:p>
        </p:txBody>
      </p:sp>
    </p:spTree>
    <p:extLst>
      <p:ext uri="{BB962C8B-B14F-4D97-AF65-F5344CB8AC3E}">
        <p14:creationId xmlns:p14="http://schemas.microsoft.com/office/powerpoint/2010/main" val="1001509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78E4DDF-3321-4EFD-A194-DF9D7500E929}"/>
              </a:ext>
            </a:extLst>
          </p:cNvPr>
          <p:cNvSpPr/>
          <p:nvPr/>
        </p:nvSpPr>
        <p:spPr>
          <a:xfrm>
            <a:off x="0" y="1513106"/>
            <a:ext cx="6142895" cy="3465420"/>
          </a:xfrm>
          <a:prstGeom prst="roundRect">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ap&#10;&#10;Description automatically generated">
            <a:extLst>
              <a:ext uri="{FF2B5EF4-FFF2-40B4-BE49-F238E27FC236}">
                <a16:creationId xmlns:a16="http://schemas.microsoft.com/office/drawing/2014/main" id="{46D101DE-C10A-45AB-8137-61826AF426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67400" y="1513106"/>
            <a:ext cx="6231949" cy="3515658"/>
          </a:xfrm>
          <a:prstGeom prst="rect">
            <a:avLst/>
          </a:prstGeom>
        </p:spPr>
      </p:pic>
      <p:sp>
        <p:nvSpPr>
          <p:cNvPr id="6" name="TextBox 5">
            <a:extLst>
              <a:ext uri="{FF2B5EF4-FFF2-40B4-BE49-F238E27FC236}">
                <a16:creationId xmlns:a16="http://schemas.microsoft.com/office/drawing/2014/main" id="{9C8450A1-5454-4710-9A9B-622B90671C25}"/>
              </a:ext>
            </a:extLst>
          </p:cNvPr>
          <p:cNvSpPr txBox="1"/>
          <p:nvPr/>
        </p:nvSpPr>
        <p:spPr>
          <a:xfrm>
            <a:off x="619125" y="780878"/>
            <a:ext cx="4571999" cy="646331"/>
          </a:xfrm>
          <a:prstGeom prst="rect">
            <a:avLst/>
          </a:prstGeom>
          <a:noFill/>
        </p:spPr>
        <p:txBody>
          <a:bodyPr wrap="square" rtlCol="0">
            <a:spAutoFit/>
          </a:bodyPr>
          <a:lstStyle/>
          <a:p>
            <a:pPr algn="ctr"/>
            <a:r>
              <a:rPr lang="en-US" dirty="0">
                <a:latin typeface="Montserrat" panose="00000500000000000000" pitchFamily="2" charset="0"/>
              </a:rPr>
              <a:t>Wheat as a source of </a:t>
            </a:r>
            <a:r>
              <a:rPr lang="en-US" b="1" dirty="0">
                <a:latin typeface="Montserrat" panose="00000500000000000000" pitchFamily="2" charset="0"/>
              </a:rPr>
              <a:t>daily kcal </a:t>
            </a:r>
            <a:r>
              <a:rPr lang="en-US" dirty="0">
                <a:latin typeface="Montserrat" panose="00000500000000000000" pitchFamily="2" charset="0"/>
              </a:rPr>
              <a:t>(based on ranking of dietary sources)</a:t>
            </a:r>
          </a:p>
        </p:txBody>
      </p:sp>
      <p:sp>
        <p:nvSpPr>
          <p:cNvPr id="7" name="TextBox 6">
            <a:extLst>
              <a:ext uri="{FF2B5EF4-FFF2-40B4-BE49-F238E27FC236}">
                <a16:creationId xmlns:a16="http://schemas.microsoft.com/office/drawing/2014/main" id="{5CBDDAC6-9675-4CF5-AB22-1CB68565C659}"/>
              </a:ext>
            </a:extLst>
          </p:cNvPr>
          <p:cNvSpPr txBox="1"/>
          <p:nvPr/>
        </p:nvSpPr>
        <p:spPr>
          <a:xfrm>
            <a:off x="5810149" y="745320"/>
            <a:ext cx="6381851" cy="646331"/>
          </a:xfrm>
          <a:prstGeom prst="rect">
            <a:avLst/>
          </a:prstGeom>
          <a:noFill/>
        </p:spPr>
        <p:txBody>
          <a:bodyPr wrap="square" rtlCol="0">
            <a:spAutoFit/>
          </a:bodyPr>
          <a:lstStyle/>
          <a:p>
            <a:pPr algn="ctr"/>
            <a:r>
              <a:rPr lang="en-US" dirty="0">
                <a:latin typeface="Montserrat" panose="00000500000000000000" pitchFamily="2" charset="0"/>
              </a:rPr>
              <a:t>Wheat as a source of </a:t>
            </a:r>
            <a:r>
              <a:rPr lang="en-US" b="1" dirty="0">
                <a:latin typeface="Montserrat" panose="00000500000000000000" pitchFamily="2" charset="0"/>
              </a:rPr>
              <a:t>daily protein </a:t>
            </a:r>
            <a:r>
              <a:rPr lang="en-US" dirty="0">
                <a:latin typeface="Montserrat" panose="00000500000000000000" pitchFamily="2" charset="0"/>
              </a:rPr>
              <a:t>(based on ranking of per capita consumption of plant-based protein)</a:t>
            </a:r>
          </a:p>
        </p:txBody>
      </p:sp>
      <p:sp>
        <p:nvSpPr>
          <p:cNvPr id="8" name="TextBox 7">
            <a:extLst>
              <a:ext uri="{FF2B5EF4-FFF2-40B4-BE49-F238E27FC236}">
                <a16:creationId xmlns:a16="http://schemas.microsoft.com/office/drawing/2014/main" id="{FBE69398-D359-46D9-9166-D5AABE2CE910}"/>
              </a:ext>
            </a:extLst>
          </p:cNvPr>
          <p:cNvSpPr txBox="1"/>
          <p:nvPr/>
        </p:nvSpPr>
        <p:spPr>
          <a:xfrm>
            <a:off x="744116" y="5221436"/>
            <a:ext cx="10797558" cy="646331"/>
          </a:xfrm>
          <a:prstGeom prst="rect">
            <a:avLst/>
          </a:prstGeom>
          <a:noFill/>
        </p:spPr>
        <p:txBody>
          <a:bodyPr wrap="square" rtlCol="0">
            <a:spAutoFit/>
          </a:bodyPr>
          <a:lstStyle/>
          <a:p>
            <a:pPr algn="ctr"/>
            <a:r>
              <a:rPr lang="en-US" dirty="0">
                <a:latin typeface="Montserrat" panose="00000500000000000000" pitchFamily="2" charset="0"/>
                <a:hlinkClick r:id="rId4"/>
              </a:rPr>
              <a:t>https://www.cimmyt.org/blogs/fruits-and-vegetables-are-essential-but-there-are-three-reasons-why-it-takes-cereals-to-feed-the-world/</a:t>
            </a:r>
            <a:r>
              <a:rPr lang="en-US" dirty="0">
                <a:latin typeface="Montserrat" panose="00000500000000000000" pitchFamily="2" charset="0"/>
              </a:rPr>
              <a:t> </a:t>
            </a:r>
          </a:p>
        </p:txBody>
      </p:sp>
      <p:sp>
        <p:nvSpPr>
          <p:cNvPr id="2" name="TextBox 1">
            <a:extLst>
              <a:ext uri="{FF2B5EF4-FFF2-40B4-BE49-F238E27FC236}">
                <a16:creationId xmlns:a16="http://schemas.microsoft.com/office/drawing/2014/main" id="{3EADCE92-CD8A-4707-8A37-AE5E6F3BA422}"/>
              </a:ext>
            </a:extLst>
          </p:cNvPr>
          <p:cNvSpPr txBox="1"/>
          <p:nvPr/>
        </p:nvSpPr>
        <p:spPr>
          <a:xfrm>
            <a:off x="252450" y="3715936"/>
            <a:ext cx="1256754" cy="738664"/>
          </a:xfrm>
          <a:prstGeom prst="rect">
            <a:avLst/>
          </a:prstGeom>
          <a:noFill/>
        </p:spPr>
        <p:txBody>
          <a:bodyPr wrap="square" rtlCol="0">
            <a:spAutoFit/>
          </a:bodyPr>
          <a:lstStyle/>
          <a:p>
            <a:r>
              <a:rPr lang="en-US" sz="1400" dirty="0">
                <a:latin typeface="Montserrat" panose="00000500000000000000" pitchFamily="2" charset="0"/>
              </a:rPr>
              <a:t>NB. Excluding sugar</a:t>
            </a:r>
          </a:p>
        </p:txBody>
      </p:sp>
      <p:sp>
        <p:nvSpPr>
          <p:cNvPr id="14" name="TextBox 13">
            <a:extLst>
              <a:ext uri="{FF2B5EF4-FFF2-40B4-BE49-F238E27FC236}">
                <a16:creationId xmlns:a16="http://schemas.microsoft.com/office/drawing/2014/main" id="{1B0A90A8-7EB2-40D2-AF60-30C9524D509F}"/>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wheat consumption </a:t>
            </a:r>
          </a:p>
        </p:txBody>
      </p:sp>
    </p:spTree>
    <p:extLst>
      <p:ext uri="{BB962C8B-B14F-4D97-AF65-F5344CB8AC3E}">
        <p14:creationId xmlns:p14="http://schemas.microsoft.com/office/powerpoint/2010/main" val="18384258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
            <a:extLst>
              <a:ext uri="{FF2B5EF4-FFF2-40B4-BE49-F238E27FC236}">
                <a16:creationId xmlns:a16="http://schemas.microsoft.com/office/drawing/2014/main" id="{4D4BD85D-AF7F-49D0-9FE6-DBFDC03337C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157021" y="1066269"/>
            <a:ext cx="7877957" cy="47254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D3EFC1A-53C6-4968-B81B-34D96F3D316D}"/>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What about wheat for non-food use?</a:t>
            </a:r>
          </a:p>
        </p:txBody>
      </p:sp>
      <p:sp>
        <p:nvSpPr>
          <p:cNvPr id="5" name="TextBox 4">
            <a:extLst>
              <a:ext uri="{FF2B5EF4-FFF2-40B4-BE49-F238E27FC236}">
                <a16:creationId xmlns:a16="http://schemas.microsoft.com/office/drawing/2014/main" id="{C407F41D-917C-42B1-A041-C1C00A12EA28}"/>
              </a:ext>
            </a:extLst>
          </p:cNvPr>
          <p:cNvSpPr txBox="1"/>
          <p:nvPr/>
        </p:nvSpPr>
        <p:spPr>
          <a:xfrm>
            <a:off x="889232" y="620093"/>
            <a:ext cx="10225612" cy="369332"/>
          </a:xfrm>
          <a:prstGeom prst="rect">
            <a:avLst/>
          </a:prstGeom>
          <a:noFill/>
        </p:spPr>
        <p:txBody>
          <a:bodyPr wrap="square" rtlCol="0">
            <a:spAutoFit/>
          </a:bodyPr>
          <a:lstStyle/>
          <a:p>
            <a:pPr algn="ctr"/>
            <a:r>
              <a:rPr lang="en-US" dirty="0">
                <a:latin typeface="Montserrat" panose="00000500000000000000" pitchFamily="2" charset="0"/>
              </a:rPr>
              <a:t>Currently wheat use for feed (Europe, Oceania) could be re-directed to food usage</a:t>
            </a:r>
          </a:p>
        </p:txBody>
      </p:sp>
    </p:spTree>
    <p:extLst>
      <p:ext uri="{BB962C8B-B14F-4D97-AF65-F5344CB8AC3E}">
        <p14:creationId xmlns:p14="http://schemas.microsoft.com/office/powerpoint/2010/main" val="2757494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D917033-30BA-482F-AA5A-8679D306F573}"/>
              </a:ext>
            </a:extLst>
          </p:cNvPr>
          <p:cNvSpPr txBox="1"/>
          <p:nvPr/>
        </p:nvSpPr>
        <p:spPr>
          <a:xfrm>
            <a:off x="317360" y="1951672"/>
            <a:ext cx="11133613" cy="1477328"/>
          </a:xfrm>
          <a:prstGeom prst="rect">
            <a:avLst/>
          </a:prstGeom>
          <a:noFill/>
        </p:spPr>
        <p:txBody>
          <a:bodyPr wrap="square" rtlCol="0">
            <a:spAutoFit/>
          </a:bodyPr>
          <a:lstStyle/>
          <a:p>
            <a:r>
              <a:rPr lang="en-US" dirty="0">
                <a:latin typeface="Montserrat" panose="00000500000000000000" pitchFamily="2" charset="0"/>
                <a:ea typeface="Lato" panose="020F0502020204030203" pitchFamily="34" charset="0"/>
                <a:cs typeface="Lato" panose="020F0502020204030203" pitchFamily="34" charset="0"/>
              </a:rPr>
              <a:t>CIMMYT: </a:t>
            </a:r>
            <a:r>
              <a:rPr lang="en-US" dirty="0">
                <a:latin typeface="Montserrat" panose="00000500000000000000" pitchFamily="2" charset="0"/>
                <a:ea typeface="Lato" panose="020F0502020204030203" pitchFamily="34" charset="0"/>
                <a:cs typeface="Lato" panose="020F0502020204030203" pitchFamily="34" charset="0"/>
                <a:hlinkClick r:id="rId2"/>
              </a:rPr>
              <a:t>https://www.cimmyt.org/</a:t>
            </a:r>
            <a:r>
              <a:rPr lang="en-US" dirty="0">
                <a:latin typeface="Montserrat" panose="00000500000000000000" pitchFamily="2" charset="0"/>
                <a:ea typeface="Lato" panose="020F0502020204030203" pitchFamily="34" charset="0"/>
                <a:cs typeface="Lato" panose="020F0502020204030203" pitchFamily="34" charset="0"/>
              </a:rPr>
              <a:t> </a:t>
            </a:r>
          </a:p>
          <a:p>
            <a:r>
              <a:rPr lang="en-US" dirty="0">
                <a:latin typeface="Montserrat" panose="00000500000000000000" pitchFamily="2" charset="0"/>
                <a:ea typeface="Lato" panose="020F0502020204030203" pitchFamily="34" charset="0"/>
                <a:cs typeface="Lato" panose="020F0502020204030203" pitchFamily="34" charset="0"/>
              </a:rPr>
              <a:t>Global Wheat Program: </a:t>
            </a:r>
            <a:r>
              <a:rPr lang="en-US" dirty="0">
                <a:latin typeface="Montserrat" panose="00000500000000000000" pitchFamily="2" charset="0"/>
                <a:ea typeface="Lato" panose="020F0502020204030203" pitchFamily="34" charset="0"/>
                <a:cs typeface="Lato" panose="020F0502020204030203" pitchFamily="34" charset="0"/>
                <a:hlinkClick r:id="rId3"/>
              </a:rPr>
              <a:t>https://www.cimmyt.org/work/wheat-research/</a:t>
            </a:r>
            <a:endParaRPr lang="en-US" dirty="0">
              <a:latin typeface="Montserrat" panose="00000500000000000000" pitchFamily="2" charset="0"/>
              <a:ea typeface="Lato" panose="020F0502020204030203" pitchFamily="34" charset="0"/>
              <a:cs typeface="Lato" panose="020F0502020204030203" pitchFamily="34" charset="0"/>
            </a:endParaRPr>
          </a:p>
          <a:p>
            <a:endParaRPr lang="en-US" dirty="0">
              <a:latin typeface="Montserrat" panose="00000500000000000000" pitchFamily="2" charset="0"/>
              <a:ea typeface="Lato" panose="020F0502020204030203" pitchFamily="34" charset="0"/>
              <a:cs typeface="Lato" panose="020F0502020204030203" pitchFamily="34" charset="0"/>
            </a:endParaRPr>
          </a:p>
          <a:p>
            <a:r>
              <a:rPr lang="en-US" dirty="0">
                <a:latin typeface="Montserrat" panose="00000500000000000000" pitchFamily="2" charset="0"/>
                <a:ea typeface="Lato" panose="020F0502020204030203" pitchFamily="34" charset="0"/>
                <a:cs typeface="Lato" panose="020F0502020204030203" pitchFamily="34" charset="0"/>
              </a:rPr>
              <a:t>CIMMYT coverage of the Russia-Ukraine conflict &amp; impacts for global food security</a:t>
            </a:r>
          </a:p>
          <a:p>
            <a:r>
              <a:rPr lang="en-US" dirty="0">
                <a:latin typeface="Montserrat" panose="00000500000000000000" pitchFamily="2" charset="0"/>
                <a:ea typeface="Lato" panose="020F0502020204030203" pitchFamily="34" charset="0"/>
                <a:cs typeface="Lato" panose="020F0502020204030203" pitchFamily="34" charset="0"/>
                <a:hlinkClick r:id="rId4"/>
              </a:rPr>
              <a:t>https://www.cimmyt.org/news/russia-ukraine-conflict-and-global-food-security/</a:t>
            </a:r>
            <a:r>
              <a:rPr lang="en-US" dirty="0">
                <a:latin typeface="Montserrat" panose="00000500000000000000" pitchFamily="2" charset="0"/>
                <a:ea typeface="Lato" panose="020F0502020204030203" pitchFamily="34" charset="0"/>
                <a:cs typeface="Lato" panose="020F0502020204030203" pitchFamily="34" charset="0"/>
              </a:rPr>
              <a:t> </a:t>
            </a:r>
          </a:p>
        </p:txBody>
      </p:sp>
      <p:sp>
        <p:nvSpPr>
          <p:cNvPr id="15" name="TextBox 14">
            <a:extLst>
              <a:ext uri="{FF2B5EF4-FFF2-40B4-BE49-F238E27FC236}">
                <a16:creationId xmlns:a16="http://schemas.microsoft.com/office/drawing/2014/main" id="{46D3B649-C0F3-4599-A911-6A2AA51C5DD1}"/>
              </a:ext>
            </a:extLst>
          </p:cNvPr>
          <p:cNvSpPr txBox="1"/>
          <p:nvPr/>
        </p:nvSpPr>
        <p:spPr>
          <a:xfrm>
            <a:off x="-10498" y="1203264"/>
            <a:ext cx="12192000" cy="400110"/>
          </a:xfrm>
          <a:prstGeom prst="rect">
            <a:avLst/>
          </a:prstGeom>
          <a:noFill/>
        </p:spPr>
        <p:txBody>
          <a:bodyPr wrap="square" rtlCol="0">
            <a:spAutoFit/>
          </a:bodyPr>
          <a:lstStyle/>
          <a:p>
            <a:pPr algn="ctr"/>
            <a:r>
              <a:rPr lang="en-US" sz="2000" b="1" dirty="0">
                <a:latin typeface="Montserrat" panose="00000500000000000000" pitchFamily="2" charset="0"/>
              </a:rPr>
              <a:t>Find out more</a:t>
            </a:r>
          </a:p>
        </p:txBody>
      </p:sp>
    </p:spTree>
    <p:extLst>
      <p:ext uri="{BB962C8B-B14F-4D97-AF65-F5344CB8AC3E}">
        <p14:creationId xmlns:p14="http://schemas.microsoft.com/office/powerpoint/2010/main" val="1182902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histogram&#10;&#10;Description automatically generated">
            <a:extLst>
              <a:ext uri="{FF2B5EF4-FFF2-40B4-BE49-F238E27FC236}">
                <a16:creationId xmlns:a16="http://schemas.microsoft.com/office/drawing/2014/main" id="{075BA695-8925-4E74-9104-476CDB9671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4235" y="1101326"/>
            <a:ext cx="6259373" cy="4693909"/>
          </a:xfrm>
          <a:prstGeom prst="rect">
            <a:avLst/>
          </a:prstGeom>
        </p:spPr>
      </p:pic>
      <p:sp>
        <p:nvSpPr>
          <p:cNvPr id="4" name="Title 1">
            <a:extLst>
              <a:ext uri="{FF2B5EF4-FFF2-40B4-BE49-F238E27FC236}">
                <a16:creationId xmlns:a16="http://schemas.microsoft.com/office/drawing/2014/main" id="{82568234-972F-49ED-864C-AACE81AD8E39}"/>
              </a:ext>
            </a:extLst>
          </p:cNvPr>
          <p:cNvSpPr txBox="1">
            <a:spLocks/>
          </p:cNvSpPr>
          <p:nvPr/>
        </p:nvSpPr>
        <p:spPr>
          <a:xfrm>
            <a:off x="1396727" y="716251"/>
            <a:ext cx="9514390" cy="964406"/>
          </a:xfrm>
          <a:prstGeom prst="rect">
            <a:avLst/>
          </a:prstGeom>
        </p:spPr>
        <p:txBody>
          <a:bodyPr>
            <a:noAutofit/>
          </a:bodyPr>
          <a:lstStyle>
            <a:lvl1pPr algn="ctr" defTabSz="914400" rtl="0" eaLnBrk="1" latinLnBrk="0" hangingPunct="1">
              <a:spcBef>
                <a:spcPct val="0"/>
              </a:spcBef>
              <a:buNone/>
              <a:defRPr sz="3800" b="1" kern="1200">
                <a:solidFill>
                  <a:schemeClr val="accent1"/>
                </a:solidFill>
                <a:latin typeface="Arial" panose="020B0604020202020204" pitchFamily="34" charset="0"/>
                <a:ea typeface="+mj-ea"/>
                <a:cs typeface="Arial" panose="020B0604020202020204" pitchFamily="34" charset="0"/>
              </a:defRPr>
            </a:lvl1pPr>
          </a:lstStyle>
          <a:p>
            <a:r>
              <a:rPr lang="en-US" sz="1800" b="0" dirty="0">
                <a:solidFill>
                  <a:schemeClr val="tx1"/>
                </a:solidFill>
                <a:latin typeface="Montserrat" panose="00000500000000000000" pitchFamily="2" charset="0"/>
                <a:ea typeface="Lato" panose="020F0502020204030203" pitchFamily="34" charset="0"/>
                <a:cs typeface="Lato" panose="020F0502020204030203" pitchFamily="34" charset="0"/>
              </a:rPr>
              <a:t>Changing consumption (kg/capita) &amp; demand</a:t>
            </a:r>
          </a:p>
        </p:txBody>
      </p:sp>
      <p:sp>
        <p:nvSpPr>
          <p:cNvPr id="6" name="TextBox 5">
            <a:extLst>
              <a:ext uri="{FF2B5EF4-FFF2-40B4-BE49-F238E27FC236}">
                <a16:creationId xmlns:a16="http://schemas.microsoft.com/office/drawing/2014/main" id="{C0812992-9DE9-49F1-9E23-5FFB6874F4C3}"/>
              </a:ext>
            </a:extLst>
          </p:cNvPr>
          <p:cNvSpPr txBox="1"/>
          <p:nvPr/>
        </p:nvSpPr>
        <p:spPr>
          <a:xfrm>
            <a:off x="57922" y="161563"/>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wheat consumption </a:t>
            </a:r>
          </a:p>
        </p:txBody>
      </p:sp>
    </p:spTree>
    <p:extLst>
      <p:ext uri="{BB962C8B-B14F-4D97-AF65-F5344CB8AC3E}">
        <p14:creationId xmlns:p14="http://schemas.microsoft.com/office/powerpoint/2010/main" val="3705605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chart&#10;&#10;Description automatically generated">
            <a:extLst>
              <a:ext uri="{FF2B5EF4-FFF2-40B4-BE49-F238E27FC236}">
                <a16:creationId xmlns:a16="http://schemas.microsoft.com/office/drawing/2014/main" id="{27A8E670-972E-4B5E-B2DE-27C6CF4E5D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49304" y="1100830"/>
            <a:ext cx="7693392" cy="4807797"/>
          </a:xfrm>
          <a:prstGeom prst="rect">
            <a:avLst/>
          </a:prstGeom>
        </p:spPr>
      </p:pic>
      <p:sp>
        <p:nvSpPr>
          <p:cNvPr id="3" name="Title 1">
            <a:extLst>
              <a:ext uri="{FF2B5EF4-FFF2-40B4-BE49-F238E27FC236}">
                <a16:creationId xmlns:a16="http://schemas.microsoft.com/office/drawing/2014/main" id="{C634C365-4102-405F-9FFB-97F7B3D1BC8F}"/>
              </a:ext>
            </a:extLst>
          </p:cNvPr>
          <p:cNvSpPr txBox="1">
            <a:spLocks/>
          </p:cNvSpPr>
          <p:nvPr/>
        </p:nvSpPr>
        <p:spPr>
          <a:xfrm>
            <a:off x="1396727" y="650213"/>
            <a:ext cx="9514390" cy="400110"/>
          </a:xfrm>
          <a:prstGeom prst="rect">
            <a:avLst/>
          </a:prstGeom>
        </p:spPr>
        <p:txBody>
          <a:bodyPr>
            <a:noAutofit/>
          </a:bodyPr>
          <a:lstStyle>
            <a:lvl1pPr algn="ctr" defTabSz="914400" rtl="0" eaLnBrk="1" latinLnBrk="0" hangingPunct="1">
              <a:spcBef>
                <a:spcPct val="0"/>
              </a:spcBef>
              <a:buNone/>
              <a:defRPr sz="3800" b="1" kern="1200">
                <a:solidFill>
                  <a:schemeClr val="accent1"/>
                </a:solidFill>
                <a:latin typeface="Arial" panose="020B0604020202020204" pitchFamily="34" charset="0"/>
                <a:ea typeface="+mj-ea"/>
                <a:cs typeface="Arial" panose="020B0604020202020204" pitchFamily="34" charset="0"/>
              </a:defRPr>
            </a:lvl1pPr>
          </a:lstStyle>
          <a:p>
            <a:r>
              <a:rPr lang="en-US" sz="1800" b="0" dirty="0">
                <a:solidFill>
                  <a:schemeClr val="tx1"/>
                </a:solidFill>
                <a:latin typeface="Montserrat" panose="00000500000000000000" pitchFamily="2" charset="0"/>
                <a:ea typeface="Lato" panose="020F0502020204030203" pitchFamily="34" charset="0"/>
                <a:cs typeface="Lato" panose="020F0502020204030203" pitchFamily="34" charset="0"/>
              </a:rPr>
              <a:t>Production vs demand gaps are increasing e.g. in Africa</a:t>
            </a:r>
          </a:p>
        </p:txBody>
      </p:sp>
      <p:sp>
        <p:nvSpPr>
          <p:cNvPr id="6" name="TextBox 5">
            <a:extLst>
              <a:ext uri="{FF2B5EF4-FFF2-40B4-BE49-F238E27FC236}">
                <a16:creationId xmlns:a16="http://schemas.microsoft.com/office/drawing/2014/main" id="{2EA9DEA4-8574-46D3-963E-DF5828D960F5}"/>
              </a:ext>
            </a:extLst>
          </p:cNvPr>
          <p:cNvSpPr txBox="1"/>
          <p:nvPr/>
        </p:nvSpPr>
        <p:spPr>
          <a:xfrm>
            <a:off x="57922" y="161563"/>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wheat consumption </a:t>
            </a:r>
          </a:p>
        </p:txBody>
      </p:sp>
    </p:spTree>
    <p:extLst>
      <p:ext uri="{BB962C8B-B14F-4D97-AF65-F5344CB8AC3E}">
        <p14:creationId xmlns:p14="http://schemas.microsoft.com/office/powerpoint/2010/main" val="465746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D233E0-C2F8-41A6-B191-E33EDDCEDFAE}"/>
              </a:ext>
            </a:extLst>
          </p:cNvPr>
          <p:cNvSpPr txBox="1"/>
          <p:nvPr/>
        </p:nvSpPr>
        <p:spPr>
          <a:xfrm>
            <a:off x="57922" y="161563"/>
            <a:ext cx="12134078" cy="400110"/>
          </a:xfrm>
          <a:prstGeom prst="rect">
            <a:avLst/>
          </a:prstGeom>
          <a:noFill/>
        </p:spPr>
        <p:txBody>
          <a:bodyPr wrap="square" rtlCol="0">
            <a:spAutoFit/>
          </a:bodyPr>
          <a:lstStyle/>
          <a:p>
            <a:pPr algn="ctr"/>
            <a:r>
              <a:rPr lang="en-US" sz="2000" b="1" dirty="0">
                <a:latin typeface="Montserrat" panose="00000500000000000000" pitchFamily="2" charset="0"/>
              </a:rPr>
              <a:t>Global wheat price increases </a:t>
            </a:r>
          </a:p>
        </p:txBody>
      </p:sp>
      <p:pic>
        <p:nvPicPr>
          <p:cNvPr id="4" name="Picture 3" descr="Chart, histogram&#10;&#10;Description automatically generated">
            <a:extLst>
              <a:ext uri="{FF2B5EF4-FFF2-40B4-BE49-F238E27FC236}">
                <a16:creationId xmlns:a16="http://schemas.microsoft.com/office/drawing/2014/main" id="{124CCCE0-A9CC-4A9D-8D30-7DFB7E0755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382" r="4259"/>
          <a:stretch/>
        </p:blipFill>
        <p:spPr>
          <a:xfrm>
            <a:off x="2332345" y="981511"/>
            <a:ext cx="7011721" cy="5067485"/>
          </a:xfrm>
          <a:prstGeom prst="rect">
            <a:avLst/>
          </a:prstGeom>
        </p:spPr>
      </p:pic>
      <p:sp>
        <p:nvSpPr>
          <p:cNvPr id="5" name="Title 1">
            <a:extLst>
              <a:ext uri="{FF2B5EF4-FFF2-40B4-BE49-F238E27FC236}">
                <a16:creationId xmlns:a16="http://schemas.microsoft.com/office/drawing/2014/main" id="{3C506527-AFC4-4717-A30B-7C8AB7BDB61F}"/>
              </a:ext>
            </a:extLst>
          </p:cNvPr>
          <p:cNvSpPr txBox="1">
            <a:spLocks/>
          </p:cNvSpPr>
          <p:nvPr/>
        </p:nvSpPr>
        <p:spPr>
          <a:xfrm>
            <a:off x="1396727" y="650213"/>
            <a:ext cx="9514390" cy="400110"/>
          </a:xfrm>
          <a:prstGeom prst="rect">
            <a:avLst/>
          </a:prstGeom>
        </p:spPr>
        <p:txBody>
          <a:bodyPr>
            <a:noAutofit/>
          </a:bodyPr>
          <a:lstStyle>
            <a:lvl1pPr algn="ctr" defTabSz="914400" rtl="0" eaLnBrk="1" latinLnBrk="0" hangingPunct="1">
              <a:spcBef>
                <a:spcPct val="0"/>
              </a:spcBef>
              <a:buNone/>
              <a:defRPr sz="3800" b="1" kern="1200">
                <a:solidFill>
                  <a:schemeClr val="accent1"/>
                </a:solidFill>
                <a:latin typeface="Arial" panose="020B0604020202020204" pitchFamily="34" charset="0"/>
                <a:ea typeface="+mj-ea"/>
                <a:cs typeface="Arial" panose="020B0604020202020204" pitchFamily="34" charset="0"/>
              </a:defRPr>
            </a:lvl1pPr>
          </a:lstStyle>
          <a:p>
            <a:r>
              <a:rPr lang="en-US" sz="1800" b="0" dirty="0">
                <a:solidFill>
                  <a:schemeClr val="tx1"/>
                </a:solidFill>
                <a:latin typeface="Montserrat" panose="00000500000000000000" pitchFamily="2" charset="0"/>
                <a:ea typeface="Lato" panose="020F0502020204030203" pitchFamily="34" charset="0"/>
                <a:cs typeface="Lato" panose="020F0502020204030203" pitchFamily="34" charset="0"/>
              </a:rPr>
              <a:t>Food prices are increasing overall, driven by oil crops &amp; cereals (2020-2022)</a:t>
            </a:r>
          </a:p>
        </p:txBody>
      </p:sp>
    </p:spTree>
    <p:extLst>
      <p:ext uri="{BB962C8B-B14F-4D97-AF65-F5344CB8AC3E}">
        <p14:creationId xmlns:p14="http://schemas.microsoft.com/office/powerpoint/2010/main" val="2711365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A678A2-E328-4CBD-853B-FA8AEA98CBBC}"/>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export concentration </a:t>
            </a:r>
          </a:p>
        </p:txBody>
      </p:sp>
      <p:pic>
        <p:nvPicPr>
          <p:cNvPr id="4" name="Picture 3" descr="Chart, bubble chart&#10;&#10;Description automatically generated">
            <a:extLst>
              <a:ext uri="{FF2B5EF4-FFF2-40B4-BE49-F238E27FC236}">
                <a16:creationId xmlns:a16="http://schemas.microsoft.com/office/drawing/2014/main" id="{84392267-E50E-4D2E-B16D-81C77573B1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7622" y="588306"/>
            <a:ext cx="5393373" cy="5932925"/>
          </a:xfrm>
          <a:prstGeom prst="rect">
            <a:avLst/>
          </a:prstGeom>
        </p:spPr>
      </p:pic>
    </p:spTree>
    <p:extLst>
      <p:ext uri="{BB962C8B-B14F-4D97-AF65-F5344CB8AC3E}">
        <p14:creationId xmlns:p14="http://schemas.microsoft.com/office/powerpoint/2010/main" val="1423043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5471441B-B3B0-4E73-AD75-9BD836176F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829" y="1279685"/>
            <a:ext cx="6779062" cy="3697670"/>
          </a:xfrm>
          <a:prstGeom prst="rect">
            <a:avLst/>
          </a:prstGeom>
        </p:spPr>
      </p:pic>
      <p:pic>
        <p:nvPicPr>
          <p:cNvPr id="7" name="Picture 6" descr="Chart, bar chart&#10;&#10;Description automatically generated">
            <a:extLst>
              <a:ext uri="{FF2B5EF4-FFF2-40B4-BE49-F238E27FC236}">
                <a16:creationId xmlns:a16="http://schemas.microsoft.com/office/drawing/2014/main" id="{90F87F07-B64E-4825-A44A-14F87F6E87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33116" y="1361379"/>
            <a:ext cx="4631914" cy="3534282"/>
          </a:xfrm>
          <a:prstGeom prst="rect">
            <a:avLst/>
          </a:prstGeom>
        </p:spPr>
      </p:pic>
      <p:sp>
        <p:nvSpPr>
          <p:cNvPr id="10" name="TextBox 9">
            <a:extLst>
              <a:ext uri="{FF2B5EF4-FFF2-40B4-BE49-F238E27FC236}">
                <a16:creationId xmlns:a16="http://schemas.microsoft.com/office/drawing/2014/main" id="{ECA7B794-54AE-4435-B1F9-16134A387ADD}"/>
              </a:ext>
            </a:extLst>
          </p:cNvPr>
          <p:cNvSpPr txBox="1"/>
          <p:nvPr/>
        </p:nvSpPr>
        <p:spPr>
          <a:xfrm>
            <a:off x="862597" y="784290"/>
            <a:ext cx="10243367" cy="369332"/>
          </a:xfrm>
          <a:prstGeom prst="rect">
            <a:avLst/>
          </a:prstGeom>
          <a:noFill/>
        </p:spPr>
        <p:txBody>
          <a:bodyPr wrap="square" rtlCol="0">
            <a:spAutoFit/>
          </a:bodyPr>
          <a:lstStyle/>
          <a:p>
            <a:pPr algn="ctr"/>
            <a:r>
              <a:rPr lang="en-US" dirty="0">
                <a:latin typeface="Montserrat" panose="00000500000000000000" pitchFamily="2" charset="0"/>
              </a:rPr>
              <a:t>Top 5 wheat exporting countries &amp; average export volumes (million </a:t>
            </a:r>
            <a:r>
              <a:rPr lang="en-US" dirty="0" err="1">
                <a:latin typeface="Montserrat" panose="00000500000000000000" pitchFamily="2" charset="0"/>
              </a:rPr>
              <a:t>tonnes</a:t>
            </a:r>
            <a:r>
              <a:rPr lang="en-US" dirty="0">
                <a:latin typeface="Montserrat" panose="00000500000000000000" pitchFamily="2" charset="0"/>
              </a:rPr>
              <a:t>; 2018-2020)</a:t>
            </a:r>
          </a:p>
        </p:txBody>
      </p:sp>
      <p:sp>
        <p:nvSpPr>
          <p:cNvPr id="13" name="TextBox 12">
            <a:extLst>
              <a:ext uri="{FF2B5EF4-FFF2-40B4-BE49-F238E27FC236}">
                <a16:creationId xmlns:a16="http://schemas.microsoft.com/office/drawing/2014/main" id="{8CE18760-3518-4386-A07E-0EA756DA862D}"/>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export concentration </a:t>
            </a:r>
          </a:p>
        </p:txBody>
      </p:sp>
    </p:spTree>
    <p:extLst>
      <p:ext uri="{BB962C8B-B14F-4D97-AF65-F5344CB8AC3E}">
        <p14:creationId xmlns:p14="http://schemas.microsoft.com/office/powerpoint/2010/main" val="1013300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4B131AFB-3504-46FA-B632-11007D4280B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384904"/>
            <a:ext cx="6331281" cy="3453426"/>
          </a:xfrm>
          <a:prstGeom prst="rect">
            <a:avLst/>
          </a:prstGeom>
        </p:spPr>
      </p:pic>
      <p:pic>
        <p:nvPicPr>
          <p:cNvPr id="5" name="Picture 4" descr="Map&#10;&#10;Description automatically generated">
            <a:extLst>
              <a:ext uri="{FF2B5EF4-FFF2-40B4-BE49-F238E27FC236}">
                <a16:creationId xmlns:a16="http://schemas.microsoft.com/office/drawing/2014/main" id="{1F28AC66-00B4-474A-8C75-B66E1EFAF8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43582" y="1384692"/>
            <a:ext cx="6448418" cy="3472013"/>
          </a:xfrm>
          <a:prstGeom prst="rect">
            <a:avLst/>
          </a:prstGeom>
        </p:spPr>
      </p:pic>
      <p:sp>
        <p:nvSpPr>
          <p:cNvPr id="8" name="TextBox 7">
            <a:extLst>
              <a:ext uri="{FF2B5EF4-FFF2-40B4-BE49-F238E27FC236}">
                <a16:creationId xmlns:a16="http://schemas.microsoft.com/office/drawing/2014/main" id="{4AF21A7B-6586-40D6-830D-AA2C783013CE}"/>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Global export concentration </a:t>
            </a:r>
          </a:p>
        </p:txBody>
      </p:sp>
      <p:sp>
        <p:nvSpPr>
          <p:cNvPr id="9" name="TextBox 8">
            <a:extLst>
              <a:ext uri="{FF2B5EF4-FFF2-40B4-BE49-F238E27FC236}">
                <a16:creationId xmlns:a16="http://schemas.microsoft.com/office/drawing/2014/main" id="{99D28DCA-3708-4422-9674-39E52799D91A}"/>
              </a:ext>
            </a:extLst>
          </p:cNvPr>
          <p:cNvSpPr txBox="1"/>
          <p:nvPr/>
        </p:nvSpPr>
        <p:spPr>
          <a:xfrm>
            <a:off x="862598" y="784290"/>
            <a:ext cx="3736036" cy="646331"/>
          </a:xfrm>
          <a:prstGeom prst="rect">
            <a:avLst/>
          </a:prstGeom>
          <a:noFill/>
        </p:spPr>
        <p:txBody>
          <a:bodyPr wrap="square" rtlCol="0">
            <a:spAutoFit/>
          </a:bodyPr>
          <a:lstStyle/>
          <a:p>
            <a:pPr algn="ctr"/>
            <a:r>
              <a:rPr lang="en-US" dirty="0">
                <a:latin typeface="Montserrat" panose="00000500000000000000" pitchFamily="2" charset="0"/>
              </a:rPr>
              <a:t>All sources of wheat exports by average volumes (2018-2020)</a:t>
            </a:r>
          </a:p>
        </p:txBody>
      </p:sp>
      <p:sp>
        <p:nvSpPr>
          <p:cNvPr id="10" name="TextBox 9">
            <a:extLst>
              <a:ext uri="{FF2B5EF4-FFF2-40B4-BE49-F238E27FC236}">
                <a16:creationId xmlns:a16="http://schemas.microsoft.com/office/drawing/2014/main" id="{A3FE8A8D-68C0-4913-BDDB-BE457ACE86F0}"/>
              </a:ext>
            </a:extLst>
          </p:cNvPr>
          <p:cNvSpPr txBox="1"/>
          <p:nvPr/>
        </p:nvSpPr>
        <p:spPr>
          <a:xfrm>
            <a:off x="7099773" y="784290"/>
            <a:ext cx="3736036" cy="646331"/>
          </a:xfrm>
          <a:prstGeom prst="rect">
            <a:avLst/>
          </a:prstGeom>
          <a:noFill/>
        </p:spPr>
        <p:txBody>
          <a:bodyPr wrap="square" rtlCol="0">
            <a:spAutoFit/>
          </a:bodyPr>
          <a:lstStyle/>
          <a:p>
            <a:pPr algn="ctr"/>
            <a:r>
              <a:rPr lang="en-US" dirty="0">
                <a:latin typeface="Montserrat" panose="00000500000000000000" pitchFamily="2" charset="0"/>
              </a:rPr>
              <a:t>Top 10 exporting countries and average volumes (2018-2020)</a:t>
            </a:r>
          </a:p>
        </p:txBody>
      </p:sp>
    </p:spTree>
    <p:extLst>
      <p:ext uri="{BB962C8B-B14F-4D97-AF65-F5344CB8AC3E}">
        <p14:creationId xmlns:p14="http://schemas.microsoft.com/office/powerpoint/2010/main" val="1016267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0B3E7-F761-42D6-B59F-CFA5F155CDAE}"/>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BB191DB-4E31-49D5-94EF-06C87435361F}"/>
              </a:ext>
            </a:extLst>
          </p:cNvPr>
          <p:cNvSpPr>
            <a:spLocks noGrp="1"/>
          </p:cNvSpPr>
          <p:nvPr>
            <p:ph type="subTitle" idx="1"/>
          </p:nvPr>
        </p:nvSpPr>
        <p:spPr/>
        <p:txBody>
          <a:bodyPr/>
          <a:lstStyle/>
          <a:p>
            <a:endParaRPr lang="en-US"/>
          </a:p>
        </p:txBody>
      </p:sp>
      <p:pic>
        <p:nvPicPr>
          <p:cNvPr id="4" name="wheat exports">
            <a:hlinkClick r:id="" action="ppaction://media"/>
            <a:extLst>
              <a:ext uri="{FF2B5EF4-FFF2-40B4-BE49-F238E27FC236}">
                <a16:creationId xmlns:a16="http://schemas.microsoft.com/office/drawing/2014/main" id="{65197C23-67B5-4167-B771-23E75FE62FC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0" y="490214"/>
            <a:ext cx="10449017" cy="5877572"/>
          </a:xfrm>
          <a:prstGeom prst="rect">
            <a:avLst/>
          </a:prstGeom>
        </p:spPr>
      </p:pic>
      <p:sp>
        <p:nvSpPr>
          <p:cNvPr id="5" name="TextBox 4">
            <a:extLst>
              <a:ext uri="{FF2B5EF4-FFF2-40B4-BE49-F238E27FC236}">
                <a16:creationId xmlns:a16="http://schemas.microsoft.com/office/drawing/2014/main" id="{FBF996C6-261E-46FA-8991-A30FFB4DB6CF}"/>
              </a:ext>
            </a:extLst>
          </p:cNvPr>
          <p:cNvSpPr txBox="1"/>
          <p:nvPr/>
        </p:nvSpPr>
        <p:spPr>
          <a:xfrm>
            <a:off x="5316243" y="3772780"/>
            <a:ext cx="6004265" cy="369332"/>
          </a:xfrm>
          <a:prstGeom prst="rect">
            <a:avLst/>
          </a:prstGeom>
          <a:noFill/>
        </p:spPr>
        <p:txBody>
          <a:bodyPr wrap="square" rtlCol="0">
            <a:spAutoFit/>
          </a:bodyPr>
          <a:lstStyle/>
          <a:p>
            <a:r>
              <a:rPr lang="en-US" sz="1800" u="sng" dirty="0">
                <a:solidFill>
                  <a:srgbClr val="0000FF"/>
                </a:solidFill>
                <a:effectLst/>
                <a:latin typeface="Montserrat" panose="00000500000000000000" pitchFamily="2"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https://public.flourish.studio/visualisation/4955869/</a:t>
            </a:r>
            <a:endParaRPr lang="en-US" dirty="0">
              <a:latin typeface="Montserrat" panose="00000500000000000000" pitchFamily="2"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2EDBCAA-BF4D-42C6-9C53-7A7BCB440274}"/>
              </a:ext>
            </a:extLst>
          </p:cNvPr>
          <p:cNvSpPr txBox="1"/>
          <p:nvPr/>
        </p:nvSpPr>
        <p:spPr>
          <a:xfrm>
            <a:off x="0" y="188196"/>
            <a:ext cx="12192000" cy="400110"/>
          </a:xfrm>
          <a:prstGeom prst="rect">
            <a:avLst/>
          </a:prstGeom>
          <a:noFill/>
        </p:spPr>
        <p:txBody>
          <a:bodyPr wrap="square" rtlCol="0">
            <a:spAutoFit/>
          </a:bodyPr>
          <a:lstStyle/>
          <a:p>
            <a:pPr algn="ctr"/>
            <a:r>
              <a:rPr lang="en-US" sz="2000" b="1" dirty="0">
                <a:latin typeface="Montserrat" panose="00000500000000000000" pitchFamily="2" charset="0"/>
              </a:rPr>
              <a:t>Changing export profile over time (1960-2020) </a:t>
            </a:r>
          </a:p>
        </p:txBody>
      </p:sp>
    </p:spTree>
    <p:extLst>
      <p:ext uri="{BB962C8B-B14F-4D97-AF65-F5344CB8AC3E}">
        <p14:creationId xmlns:p14="http://schemas.microsoft.com/office/powerpoint/2010/main" val="357360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77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Master One">
  <a:themeElements>
    <a:clrScheme name="Color palete CIMMYT">
      <a:dk1>
        <a:sysClr val="windowText" lastClr="000000"/>
      </a:dk1>
      <a:lt1>
        <a:sysClr val="window" lastClr="FFFFFF"/>
      </a:lt1>
      <a:dk2>
        <a:srgbClr val="00B0F0"/>
      </a:dk2>
      <a:lt2>
        <a:srgbClr val="DC7610"/>
      </a:lt2>
      <a:accent1>
        <a:srgbClr val="7BC142"/>
      </a:accent1>
      <a:accent2>
        <a:srgbClr val="41542E"/>
      </a:accent2>
      <a:accent3>
        <a:srgbClr val="F2E6D7"/>
      </a:accent3>
      <a:accent4>
        <a:srgbClr val="4D4D4F"/>
      </a:accent4>
      <a:accent5>
        <a:srgbClr val="BCBEC0"/>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lor palete CIMMYT">
    <a:dk1>
      <a:sysClr val="windowText" lastClr="000000"/>
    </a:dk1>
    <a:lt1>
      <a:sysClr val="window" lastClr="FFFFFF"/>
    </a:lt1>
    <a:dk2>
      <a:srgbClr val="00B0F0"/>
    </a:dk2>
    <a:lt2>
      <a:srgbClr val="DC7610"/>
    </a:lt2>
    <a:accent1>
      <a:srgbClr val="7BC142"/>
    </a:accent1>
    <a:accent2>
      <a:srgbClr val="41542E"/>
    </a:accent2>
    <a:accent3>
      <a:srgbClr val="F2E6D7"/>
    </a:accent3>
    <a:accent4>
      <a:srgbClr val="4D4D4F"/>
    </a:accent4>
    <a:accent5>
      <a:srgbClr val="BCBEC0"/>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D663BDC0239AE41A2096A37E60A1B46" ma:contentTypeVersion="0" ma:contentTypeDescription="Create a new document." ma:contentTypeScope="" ma:versionID="048a5dbeeb914527a188867ae533eafb">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DFF16D-9B09-4045-8A97-6AD5D986E4B4}">
  <ds:schemaRef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http://purl.org/dc/elements/1.1/"/>
    <ds:schemaRef ds:uri="http://purl.org/dc/terms/"/>
    <ds:schemaRef ds:uri="http://purl.org/dc/dcmitype/"/>
    <ds:schemaRef ds:uri="http://schemas.microsoft.com/office/2006/documentManagement/types"/>
  </ds:schemaRefs>
</ds:datastoreItem>
</file>

<file path=customXml/itemProps2.xml><?xml version="1.0" encoding="utf-8"?>
<ds:datastoreItem xmlns:ds="http://schemas.openxmlformats.org/officeDocument/2006/customXml" ds:itemID="{1E94E804-C349-458A-A795-8E48C9EC40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C854B63-B362-4CD4-A228-B1FC8173C5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10827</TotalTime>
  <Words>616</Words>
  <Application>Microsoft Office PowerPoint</Application>
  <PresentationFormat>Widescreen</PresentationFormat>
  <Paragraphs>59</Paragraphs>
  <Slides>21</Slides>
  <Notes>1</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Lato</vt:lpstr>
      <vt:lpstr>Montserrat</vt:lpstr>
      <vt:lpstr>Palatino Linotype</vt:lpstr>
      <vt:lpstr>Master 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STORR, Samuel James (CIMMYT)</dc:creator>
  <cp:lastModifiedBy>BENTLEY, Alison (CIMMYT)</cp:lastModifiedBy>
  <cp:revision>290</cp:revision>
  <cp:lastPrinted>2018-03-02T16:09:12Z</cp:lastPrinted>
  <dcterms:created xsi:type="dcterms:W3CDTF">2015-06-16T20:26:42Z</dcterms:created>
  <dcterms:modified xsi:type="dcterms:W3CDTF">2022-04-19T11:59:31Z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0x0101002D663BDC0239AE41A2096A37E60A1B46</vt:lpwstr>
  </property>
</Properties>
</file>