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269" r:id="rId3"/>
    <p:sldId id="288" r:id="rId4"/>
    <p:sldId id="270" r:id="rId5"/>
    <p:sldId id="257" r:id="rId6"/>
    <p:sldId id="794" r:id="rId7"/>
    <p:sldId id="276" r:id="rId8"/>
    <p:sldId id="262" r:id="rId9"/>
    <p:sldId id="261" r:id="rId10"/>
    <p:sldId id="271" r:id="rId11"/>
    <p:sldId id="263" r:id="rId12"/>
    <p:sldId id="259" r:id="rId13"/>
    <p:sldId id="266" r:id="rId14"/>
    <p:sldId id="265" r:id="rId15"/>
    <p:sldId id="268" r:id="rId16"/>
    <p:sldId id="260" r:id="rId17"/>
    <p:sldId id="795" r:id="rId18"/>
    <p:sldId id="279" r:id="rId19"/>
    <p:sldId id="280" r:id="rId20"/>
    <p:sldId id="282" r:id="rId21"/>
    <p:sldId id="284" r:id="rId22"/>
    <p:sldId id="283" r:id="rId23"/>
    <p:sldId id="274" r:id="rId24"/>
    <p:sldId id="574" r:id="rId25"/>
    <p:sldId id="576" r:id="rId26"/>
    <p:sldId id="289" r:id="rId27"/>
    <p:sldId id="290" r:id="rId28"/>
    <p:sldId id="796" r:id="rId29"/>
    <p:sldId id="286" r:id="rId30"/>
    <p:sldId id="291" r:id="rId31"/>
    <p:sldId id="293" r:id="rId32"/>
    <p:sldId id="294" r:id="rId33"/>
    <p:sldId id="292" r:id="rId34"/>
    <p:sldId id="575" r:id="rId35"/>
    <p:sldId id="787" r:id="rId36"/>
    <p:sldId id="797" r:id="rId37"/>
    <p:sldId id="798" r:id="rId38"/>
    <p:sldId id="792" r:id="rId39"/>
  </p:sldIdLst>
  <p:sldSz cx="12192000" cy="6858000"/>
  <p:notesSz cx="6858000" cy="9144000"/>
  <p:defaultTextStyle>
    <a:defPPr>
      <a:defRPr lang="de-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756B"/>
    <a:srgbClr val="056A84"/>
    <a:srgbClr val="ECAB0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4ADC29-CFEB-46AF-8E39-996E6A54097E}" v="20" dt="2022-04-12T12:45:59.4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83708" autoAdjust="0"/>
  </p:normalViewPr>
  <p:slideViewPr>
    <p:cSldViewPr snapToGrid="0">
      <p:cViewPr varScale="1">
        <p:scale>
          <a:sx n="100" d="100"/>
          <a:sy n="100" d="100"/>
        </p:scale>
        <p:origin x="1008" y="78"/>
      </p:cViewPr>
      <p:guideLst/>
    </p:cSldViewPr>
  </p:slideViewPr>
  <p:notesTextViewPr>
    <p:cViewPr>
      <p:scale>
        <a:sx n="1" d="1"/>
        <a:sy n="1" d="1"/>
      </p:scale>
      <p:origin x="0" y="0"/>
    </p:cViewPr>
  </p:notesTextViewPr>
  <p:sorterViewPr>
    <p:cViewPr>
      <p:scale>
        <a:sx n="100" d="100"/>
        <a:sy n="100" d="100"/>
      </p:scale>
      <p:origin x="0" y="-4530"/>
    </p:cViewPr>
  </p:sorterViewPr>
  <p:notesViewPr>
    <p:cSldViewPr snapToGrid="0">
      <p:cViewPr varScale="1">
        <p:scale>
          <a:sx n="91" d="100"/>
          <a:sy n="91" d="100"/>
        </p:scale>
        <p:origin x="375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nnart Stoy" userId="1dea82a8-3d23-42e3-b6f1-8243481a66ea" providerId="ADAL" clId="{4D4ADC29-CFEB-46AF-8E39-996E6A54097E}"/>
    <pc:docChg chg="undo custSel addSld delSld modSld">
      <pc:chgData name="Lennart Stoy" userId="1dea82a8-3d23-42e3-b6f1-8243481a66ea" providerId="ADAL" clId="{4D4ADC29-CFEB-46AF-8E39-996E6A54097E}" dt="2022-04-12T12:46:04.759" v="1009" actId="20577"/>
      <pc:docMkLst>
        <pc:docMk/>
      </pc:docMkLst>
      <pc:sldChg chg="addSp modSp mod modNotesTx">
        <pc:chgData name="Lennart Stoy" userId="1dea82a8-3d23-42e3-b6f1-8243481a66ea" providerId="ADAL" clId="{4D4ADC29-CFEB-46AF-8E39-996E6A54097E}" dt="2022-04-12T12:44:00.955" v="955" actId="404"/>
        <pc:sldMkLst>
          <pc:docMk/>
          <pc:sldMk cId="473527905" sldId="256"/>
        </pc:sldMkLst>
        <pc:spChg chg="add mod">
          <ac:chgData name="Lennart Stoy" userId="1dea82a8-3d23-42e3-b6f1-8243481a66ea" providerId="ADAL" clId="{4D4ADC29-CFEB-46AF-8E39-996E6A54097E}" dt="2022-04-12T12:44:00.955" v="955" actId="404"/>
          <ac:spMkLst>
            <pc:docMk/>
            <pc:sldMk cId="473527905" sldId="256"/>
            <ac:spMk id="4" creationId="{9CE7729C-C685-411D-B71B-A1E702C979A6}"/>
          </ac:spMkLst>
        </pc:spChg>
        <pc:picChg chg="add mod">
          <ac:chgData name="Lennart Stoy" userId="1dea82a8-3d23-42e3-b6f1-8243481a66ea" providerId="ADAL" clId="{4D4ADC29-CFEB-46AF-8E39-996E6A54097E}" dt="2022-04-12T12:43:05.220" v="950"/>
          <ac:picMkLst>
            <pc:docMk/>
            <pc:sldMk cId="473527905" sldId="256"/>
            <ac:picMk id="5" creationId="{BA192E7E-5111-4C4D-B1B8-077705B83F62}"/>
          </ac:picMkLst>
        </pc:picChg>
      </pc:sldChg>
      <pc:sldChg chg="modNotesTx">
        <pc:chgData name="Lennart Stoy" userId="1dea82a8-3d23-42e3-b6f1-8243481a66ea" providerId="ADAL" clId="{4D4ADC29-CFEB-46AF-8E39-996E6A54097E}" dt="2022-04-12T12:42:28.558" v="947" actId="20577"/>
        <pc:sldMkLst>
          <pc:docMk/>
          <pc:sldMk cId="1719495095" sldId="257"/>
        </pc:sldMkLst>
      </pc:sldChg>
      <pc:sldChg chg="modNotesTx">
        <pc:chgData name="Lennart Stoy" userId="1dea82a8-3d23-42e3-b6f1-8243481a66ea" providerId="ADAL" clId="{4D4ADC29-CFEB-46AF-8E39-996E6A54097E}" dt="2022-04-12T12:36:40.336" v="454" actId="20577"/>
        <pc:sldMkLst>
          <pc:docMk/>
          <pc:sldMk cId="1994714437" sldId="259"/>
        </pc:sldMkLst>
      </pc:sldChg>
      <pc:sldChg chg="modNotesTx">
        <pc:chgData name="Lennart Stoy" userId="1dea82a8-3d23-42e3-b6f1-8243481a66ea" providerId="ADAL" clId="{4D4ADC29-CFEB-46AF-8E39-996E6A54097E}" dt="2022-04-12T12:38:28.566" v="733" actId="20577"/>
        <pc:sldMkLst>
          <pc:docMk/>
          <pc:sldMk cId="2481053568" sldId="260"/>
        </pc:sldMkLst>
      </pc:sldChg>
      <pc:sldChg chg="addSp modSp mod modNotes">
        <pc:chgData name="Lennart Stoy" userId="1dea82a8-3d23-42e3-b6f1-8243481a66ea" providerId="ADAL" clId="{4D4ADC29-CFEB-46AF-8E39-996E6A54097E}" dt="2022-04-12T12:41:49.335" v="941" actId="20577"/>
        <pc:sldMkLst>
          <pc:docMk/>
          <pc:sldMk cId="1528281740" sldId="261"/>
        </pc:sldMkLst>
        <pc:spChg chg="add mod">
          <ac:chgData name="Lennart Stoy" userId="1dea82a8-3d23-42e3-b6f1-8243481a66ea" providerId="ADAL" clId="{4D4ADC29-CFEB-46AF-8E39-996E6A54097E}" dt="2022-04-12T12:33:31.470" v="1"/>
          <ac:spMkLst>
            <pc:docMk/>
            <pc:sldMk cId="1528281740" sldId="261"/>
            <ac:spMk id="6" creationId="{D7C87F62-1A20-416D-8DFD-9FB67AB71A24}"/>
          </ac:spMkLst>
        </pc:spChg>
        <pc:spChg chg="add mod">
          <ac:chgData name="Lennart Stoy" userId="1dea82a8-3d23-42e3-b6f1-8243481a66ea" providerId="ADAL" clId="{4D4ADC29-CFEB-46AF-8E39-996E6A54097E}" dt="2022-04-12T12:36:07.088" v="452" actId="20577"/>
          <ac:spMkLst>
            <pc:docMk/>
            <pc:sldMk cId="1528281740" sldId="261"/>
            <ac:spMk id="8" creationId="{211DDFA0-9373-4D6D-9A06-B886119F330E}"/>
          </ac:spMkLst>
        </pc:spChg>
      </pc:sldChg>
      <pc:sldChg chg="addSp modSp mod modNotes">
        <pc:chgData name="Lennart Stoy" userId="1dea82a8-3d23-42e3-b6f1-8243481a66ea" providerId="ADAL" clId="{4D4ADC29-CFEB-46AF-8E39-996E6A54097E}" dt="2022-04-12T12:41:55.783" v="943" actId="20577"/>
        <pc:sldMkLst>
          <pc:docMk/>
          <pc:sldMk cId="3415864546" sldId="262"/>
        </pc:sldMkLst>
        <pc:spChg chg="add mod">
          <ac:chgData name="Lennart Stoy" userId="1dea82a8-3d23-42e3-b6f1-8243481a66ea" providerId="ADAL" clId="{4D4ADC29-CFEB-46AF-8E39-996E6A54097E}" dt="2022-04-12T12:33:30.058" v="0"/>
          <ac:spMkLst>
            <pc:docMk/>
            <pc:sldMk cId="3415864546" sldId="262"/>
            <ac:spMk id="6" creationId="{E59EB9E8-E288-4692-87C4-3C806B3D930C}"/>
          </ac:spMkLst>
        </pc:spChg>
        <pc:spChg chg="add mod">
          <ac:chgData name="Lennart Stoy" userId="1dea82a8-3d23-42e3-b6f1-8243481a66ea" providerId="ADAL" clId="{4D4ADC29-CFEB-46AF-8E39-996E6A54097E}" dt="2022-04-12T12:34:40.777" v="62" actId="20577"/>
          <ac:spMkLst>
            <pc:docMk/>
            <pc:sldMk cId="3415864546" sldId="262"/>
            <ac:spMk id="8" creationId="{E9847471-4B37-485A-8423-81BFAA315D28}"/>
          </ac:spMkLst>
        </pc:spChg>
      </pc:sldChg>
      <pc:sldChg chg="addSp modSp mod modNotesTx">
        <pc:chgData name="Lennart Stoy" userId="1dea82a8-3d23-42e3-b6f1-8243481a66ea" providerId="ADAL" clId="{4D4ADC29-CFEB-46AF-8E39-996E6A54097E}" dt="2022-04-12T12:38:20.154" v="732" actId="20577"/>
        <pc:sldMkLst>
          <pc:docMk/>
          <pc:sldMk cId="3647484599" sldId="263"/>
        </pc:sldMkLst>
        <pc:spChg chg="mod">
          <ac:chgData name="Lennart Stoy" userId="1dea82a8-3d23-42e3-b6f1-8243481a66ea" providerId="ADAL" clId="{4D4ADC29-CFEB-46AF-8E39-996E6A54097E}" dt="2022-04-12T12:37:07.804" v="459" actId="1076"/>
          <ac:spMkLst>
            <pc:docMk/>
            <pc:sldMk cId="3647484599" sldId="263"/>
            <ac:spMk id="2" creationId="{A171AE79-ADAF-4670-9606-04B31F5D9794}"/>
          </ac:spMkLst>
        </pc:spChg>
        <pc:spChg chg="add mod">
          <ac:chgData name="Lennart Stoy" userId="1dea82a8-3d23-42e3-b6f1-8243481a66ea" providerId="ADAL" clId="{4D4ADC29-CFEB-46AF-8E39-996E6A54097E}" dt="2022-04-12T12:38:16.796" v="731" actId="1076"/>
          <ac:spMkLst>
            <pc:docMk/>
            <pc:sldMk cId="3647484599" sldId="263"/>
            <ac:spMk id="40" creationId="{6D7DC954-9E10-4F6B-A5AC-59A3AEDFC7ED}"/>
          </ac:spMkLst>
        </pc:spChg>
      </pc:sldChg>
      <pc:sldChg chg="modNotesTx">
        <pc:chgData name="Lennart Stoy" userId="1dea82a8-3d23-42e3-b6f1-8243481a66ea" providerId="ADAL" clId="{4D4ADC29-CFEB-46AF-8E39-996E6A54097E}" dt="2022-04-12T12:36:36.422" v="453" actId="20577"/>
        <pc:sldMkLst>
          <pc:docMk/>
          <pc:sldMk cId="463403522" sldId="266"/>
        </pc:sldMkLst>
      </pc:sldChg>
      <pc:sldChg chg="modNotesTx">
        <pc:chgData name="Lennart Stoy" userId="1dea82a8-3d23-42e3-b6f1-8243481a66ea" providerId="ADAL" clId="{4D4ADC29-CFEB-46AF-8E39-996E6A54097E}" dt="2022-04-12T12:36:43.782" v="455" actId="20577"/>
        <pc:sldMkLst>
          <pc:docMk/>
          <pc:sldMk cId="979569757" sldId="268"/>
        </pc:sldMkLst>
      </pc:sldChg>
      <pc:sldChg chg="modNotes">
        <pc:chgData name="Lennart Stoy" userId="1dea82a8-3d23-42e3-b6f1-8243481a66ea" providerId="ADAL" clId="{4D4ADC29-CFEB-46AF-8E39-996E6A54097E}" dt="2022-04-12T12:41:44.972" v="938" actId="20577"/>
        <pc:sldMkLst>
          <pc:docMk/>
          <pc:sldMk cId="667964465" sldId="271"/>
        </pc:sldMkLst>
      </pc:sldChg>
      <pc:sldChg chg="modNotes">
        <pc:chgData name="Lennart Stoy" userId="1dea82a8-3d23-42e3-b6f1-8243481a66ea" providerId="ADAL" clId="{4D4ADC29-CFEB-46AF-8E39-996E6A54097E}" dt="2022-04-12T12:41:36.657" v="937" actId="20577"/>
        <pc:sldMkLst>
          <pc:docMk/>
          <pc:sldMk cId="3112494083" sldId="274"/>
        </pc:sldMkLst>
      </pc:sldChg>
      <pc:sldChg chg="addSp delSp mod modNotesTx">
        <pc:chgData name="Lennart Stoy" userId="1dea82a8-3d23-42e3-b6f1-8243481a66ea" providerId="ADAL" clId="{4D4ADC29-CFEB-46AF-8E39-996E6A54097E}" dt="2022-04-12T12:42:14.869" v="945" actId="20577"/>
        <pc:sldMkLst>
          <pc:docMk/>
          <pc:sldMk cId="3456307510" sldId="276"/>
        </pc:sldMkLst>
        <pc:spChg chg="add del">
          <ac:chgData name="Lennart Stoy" userId="1dea82a8-3d23-42e3-b6f1-8243481a66ea" providerId="ADAL" clId="{4D4ADC29-CFEB-46AF-8E39-996E6A54097E}" dt="2022-04-12T12:42:11.103" v="944" actId="478"/>
          <ac:spMkLst>
            <pc:docMk/>
            <pc:sldMk cId="3456307510" sldId="276"/>
            <ac:spMk id="3" creationId="{9D3B6AB6-C1F1-461C-A404-8B5B8307C61B}"/>
          </ac:spMkLst>
        </pc:spChg>
      </pc:sldChg>
      <pc:sldChg chg="modSp mod modNotesTx">
        <pc:chgData name="Lennart Stoy" userId="1dea82a8-3d23-42e3-b6f1-8243481a66ea" providerId="ADAL" clId="{4D4ADC29-CFEB-46AF-8E39-996E6A54097E}" dt="2022-04-12T12:39:05.105" v="781" actId="20577"/>
        <pc:sldMkLst>
          <pc:docMk/>
          <pc:sldMk cId="3378920497" sldId="282"/>
        </pc:sldMkLst>
        <pc:spChg chg="mod">
          <ac:chgData name="Lennart Stoy" userId="1dea82a8-3d23-42e3-b6f1-8243481a66ea" providerId="ADAL" clId="{4D4ADC29-CFEB-46AF-8E39-996E6A54097E}" dt="2022-04-12T12:39:02.950" v="780" actId="27636"/>
          <ac:spMkLst>
            <pc:docMk/>
            <pc:sldMk cId="3378920497" sldId="282"/>
            <ac:spMk id="3" creationId="{915CC7EE-DD40-4CD3-9FFA-364A8953652D}"/>
          </ac:spMkLst>
        </pc:spChg>
      </pc:sldChg>
      <pc:sldChg chg="addSp modSp mod modNotesTx">
        <pc:chgData name="Lennart Stoy" userId="1dea82a8-3d23-42e3-b6f1-8243481a66ea" providerId="ADAL" clId="{4D4ADC29-CFEB-46AF-8E39-996E6A54097E}" dt="2022-04-12T12:39:58.262" v="921" actId="6549"/>
        <pc:sldMkLst>
          <pc:docMk/>
          <pc:sldMk cId="1094432469" sldId="284"/>
        </pc:sldMkLst>
        <pc:spChg chg="add mod">
          <ac:chgData name="Lennart Stoy" userId="1dea82a8-3d23-42e3-b6f1-8243481a66ea" providerId="ADAL" clId="{4D4ADC29-CFEB-46AF-8E39-996E6A54097E}" dt="2022-04-12T12:39:53.781" v="920" actId="14100"/>
          <ac:spMkLst>
            <pc:docMk/>
            <pc:sldMk cId="1094432469" sldId="284"/>
            <ac:spMk id="6" creationId="{C81BC0D6-7E9F-4924-B0A7-80209DD7FB2D}"/>
          </ac:spMkLst>
        </pc:spChg>
      </pc:sldChg>
      <pc:sldChg chg="modNotesTx">
        <pc:chgData name="Lennart Stoy" userId="1dea82a8-3d23-42e3-b6f1-8243481a66ea" providerId="ADAL" clId="{4D4ADC29-CFEB-46AF-8E39-996E6A54097E}" dt="2022-04-12T12:42:35.678" v="948" actId="20577"/>
        <pc:sldMkLst>
          <pc:docMk/>
          <pc:sldMk cId="18266438" sldId="288"/>
        </pc:sldMkLst>
      </pc:sldChg>
      <pc:sldChg chg="modNotesTx">
        <pc:chgData name="Lennart Stoy" userId="1dea82a8-3d23-42e3-b6f1-8243481a66ea" providerId="ADAL" clId="{4D4ADC29-CFEB-46AF-8E39-996E6A54097E}" dt="2022-04-12T12:40:36.189" v="932" actId="20577"/>
        <pc:sldMkLst>
          <pc:docMk/>
          <pc:sldMk cId="2499766127" sldId="290"/>
        </pc:sldMkLst>
      </pc:sldChg>
      <pc:sldChg chg="modNotesTx">
        <pc:chgData name="Lennart Stoy" userId="1dea82a8-3d23-42e3-b6f1-8243481a66ea" providerId="ADAL" clId="{4D4ADC29-CFEB-46AF-8E39-996E6A54097E}" dt="2022-04-12T12:40:41.153" v="933" actId="20577"/>
        <pc:sldMkLst>
          <pc:docMk/>
          <pc:sldMk cId="2768532508" sldId="291"/>
        </pc:sldMkLst>
      </pc:sldChg>
      <pc:sldChg chg="modSp mod modNotesTx">
        <pc:chgData name="Lennart Stoy" userId="1dea82a8-3d23-42e3-b6f1-8243481a66ea" providerId="ADAL" clId="{4D4ADC29-CFEB-46AF-8E39-996E6A54097E}" dt="2022-04-12T12:40:27.227" v="931" actId="20577"/>
        <pc:sldMkLst>
          <pc:docMk/>
          <pc:sldMk cId="4139746132" sldId="574"/>
        </pc:sldMkLst>
        <pc:graphicFrameChg chg="modGraphic">
          <ac:chgData name="Lennart Stoy" userId="1dea82a8-3d23-42e3-b6f1-8243481a66ea" providerId="ADAL" clId="{4D4ADC29-CFEB-46AF-8E39-996E6A54097E}" dt="2022-04-12T12:40:19.984" v="928" actId="14100"/>
          <ac:graphicFrameMkLst>
            <pc:docMk/>
            <pc:sldMk cId="4139746132" sldId="574"/>
            <ac:graphicFrameMk id="12" creationId="{DA4684C4-43EC-45F5-94A1-59AE6EF3B8F7}"/>
          </ac:graphicFrameMkLst>
        </pc:graphicFrameChg>
      </pc:sldChg>
      <pc:sldChg chg="modNotesTx">
        <pc:chgData name="Lennart Stoy" userId="1dea82a8-3d23-42e3-b6f1-8243481a66ea" providerId="ADAL" clId="{4D4ADC29-CFEB-46AF-8E39-996E6A54097E}" dt="2022-04-12T12:40:52.301" v="934" actId="20577"/>
        <pc:sldMkLst>
          <pc:docMk/>
          <pc:sldMk cId="1634412093" sldId="575"/>
        </pc:sldMkLst>
      </pc:sldChg>
      <pc:sldChg chg="del">
        <pc:chgData name="Lennart Stoy" userId="1dea82a8-3d23-42e3-b6f1-8243481a66ea" providerId="ADAL" clId="{4D4ADC29-CFEB-46AF-8E39-996E6A54097E}" dt="2022-04-12T12:41:11.884" v="936" actId="47"/>
        <pc:sldMkLst>
          <pc:docMk/>
          <pc:sldMk cId="3899047574" sldId="786"/>
        </pc:sldMkLst>
      </pc:sldChg>
      <pc:sldChg chg="modNotesTx">
        <pc:chgData name="Lennart Stoy" userId="1dea82a8-3d23-42e3-b6f1-8243481a66ea" providerId="ADAL" clId="{4D4ADC29-CFEB-46AF-8E39-996E6A54097E}" dt="2022-04-12T12:41:00.084" v="935" actId="20577"/>
        <pc:sldMkLst>
          <pc:docMk/>
          <pc:sldMk cId="1836432278" sldId="787"/>
        </pc:sldMkLst>
      </pc:sldChg>
      <pc:sldChg chg="del">
        <pc:chgData name="Lennart Stoy" userId="1dea82a8-3d23-42e3-b6f1-8243481a66ea" providerId="ADAL" clId="{4D4ADC29-CFEB-46AF-8E39-996E6A54097E}" dt="2022-04-12T12:41:11.884" v="936" actId="47"/>
        <pc:sldMkLst>
          <pc:docMk/>
          <pc:sldMk cId="2882016321" sldId="790"/>
        </pc:sldMkLst>
      </pc:sldChg>
      <pc:sldChg chg="addSp delSp modSp mod">
        <pc:chgData name="Lennart Stoy" userId="1dea82a8-3d23-42e3-b6f1-8243481a66ea" providerId="ADAL" clId="{4D4ADC29-CFEB-46AF-8E39-996E6A54097E}" dt="2022-04-12T12:44:09.508" v="957" actId="1076"/>
        <pc:sldMkLst>
          <pc:docMk/>
          <pc:sldMk cId="73753234" sldId="792"/>
        </pc:sldMkLst>
        <pc:spChg chg="del">
          <ac:chgData name="Lennart Stoy" userId="1dea82a8-3d23-42e3-b6f1-8243481a66ea" providerId="ADAL" clId="{4D4ADC29-CFEB-46AF-8E39-996E6A54097E}" dt="2022-04-12T12:43:12.232" v="952" actId="478"/>
          <ac:spMkLst>
            <pc:docMk/>
            <pc:sldMk cId="73753234" sldId="792"/>
            <ac:spMk id="2" creationId="{B47665F2-329C-49B5-8581-92F7B2F0D750}"/>
          </ac:spMkLst>
        </pc:spChg>
        <pc:spChg chg="add mod">
          <ac:chgData name="Lennart Stoy" userId="1dea82a8-3d23-42e3-b6f1-8243481a66ea" providerId="ADAL" clId="{4D4ADC29-CFEB-46AF-8E39-996E6A54097E}" dt="2022-04-12T12:44:09.508" v="957" actId="1076"/>
          <ac:spMkLst>
            <pc:docMk/>
            <pc:sldMk cId="73753234" sldId="792"/>
            <ac:spMk id="6" creationId="{5EA19AA6-FC2F-44EF-B834-E5B4273C99F9}"/>
          </ac:spMkLst>
        </pc:spChg>
        <pc:picChg chg="add mod">
          <ac:chgData name="Lennart Stoy" userId="1dea82a8-3d23-42e3-b6f1-8243481a66ea" providerId="ADAL" clId="{4D4ADC29-CFEB-46AF-8E39-996E6A54097E}" dt="2022-04-12T12:43:24.981" v="954" actId="1076"/>
          <ac:picMkLst>
            <pc:docMk/>
            <pc:sldMk cId="73753234" sldId="792"/>
            <ac:picMk id="8" creationId="{B9951E82-DD75-4954-92CE-A1E12576E7C3}"/>
          </ac:picMkLst>
        </pc:picChg>
      </pc:sldChg>
      <pc:sldChg chg="modNotesTx">
        <pc:chgData name="Lennart Stoy" userId="1dea82a8-3d23-42e3-b6f1-8243481a66ea" providerId="ADAL" clId="{4D4ADC29-CFEB-46AF-8E39-996E6A54097E}" dt="2022-04-12T12:42:23.195" v="946" actId="20577"/>
        <pc:sldMkLst>
          <pc:docMk/>
          <pc:sldMk cId="1653986440" sldId="794"/>
        </pc:sldMkLst>
      </pc:sldChg>
      <pc:sldChg chg="addSp modSp new mod">
        <pc:chgData name="Lennart Stoy" userId="1dea82a8-3d23-42e3-b6f1-8243481a66ea" providerId="ADAL" clId="{4D4ADC29-CFEB-46AF-8E39-996E6A54097E}" dt="2022-04-12T12:45:39.404" v="984" actId="14100"/>
        <pc:sldMkLst>
          <pc:docMk/>
          <pc:sldMk cId="269224460" sldId="795"/>
        </pc:sldMkLst>
        <pc:spChg chg="mod">
          <ac:chgData name="Lennart Stoy" userId="1dea82a8-3d23-42e3-b6f1-8243481a66ea" providerId="ADAL" clId="{4D4ADC29-CFEB-46AF-8E39-996E6A54097E}" dt="2022-04-12T12:45:11.367" v="981" actId="20577"/>
          <ac:spMkLst>
            <pc:docMk/>
            <pc:sldMk cId="269224460" sldId="795"/>
            <ac:spMk id="2" creationId="{1EF2ED94-AB9E-4239-A953-FAC6550369AC}"/>
          </ac:spMkLst>
        </pc:spChg>
        <pc:picChg chg="add mod">
          <ac:chgData name="Lennart Stoy" userId="1dea82a8-3d23-42e3-b6f1-8243481a66ea" providerId="ADAL" clId="{4D4ADC29-CFEB-46AF-8E39-996E6A54097E}" dt="2022-04-12T12:45:39.404" v="984" actId="14100"/>
          <ac:picMkLst>
            <pc:docMk/>
            <pc:sldMk cId="269224460" sldId="795"/>
            <ac:picMk id="6" creationId="{3C3E7E2B-85CB-4759-9D00-C8BBFF0F56D1}"/>
          </ac:picMkLst>
        </pc:picChg>
      </pc:sldChg>
      <pc:sldChg chg="del">
        <pc:chgData name="Lennart Stoy" userId="1dea82a8-3d23-42e3-b6f1-8243481a66ea" providerId="ADAL" clId="{4D4ADC29-CFEB-46AF-8E39-996E6A54097E}" dt="2022-04-12T12:41:11.884" v="936" actId="47"/>
        <pc:sldMkLst>
          <pc:docMk/>
          <pc:sldMk cId="426979291" sldId="795"/>
        </pc:sldMkLst>
      </pc:sldChg>
      <pc:sldChg chg="modSp add mod">
        <pc:chgData name="Lennart Stoy" userId="1dea82a8-3d23-42e3-b6f1-8243481a66ea" providerId="ADAL" clId="{4D4ADC29-CFEB-46AF-8E39-996E6A54097E}" dt="2022-04-12T12:45:50.548" v="998" actId="20577"/>
        <pc:sldMkLst>
          <pc:docMk/>
          <pc:sldMk cId="140982548" sldId="796"/>
        </pc:sldMkLst>
        <pc:spChg chg="mod">
          <ac:chgData name="Lennart Stoy" userId="1dea82a8-3d23-42e3-b6f1-8243481a66ea" providerId="ADAL" clId="{4D4ADC29-CFEB-46AF-8E39-996E6A54097E}" dt="2022-04-12T12:45:50.548" v="998" actId="20577"/>
          <ac:spMkLst>
            <pc:docMk/>
            <pc:sldMk cId="140982548" sldId="796"/>
            <ac:spMk id="2" creationId="{1EF2ED94-AB9E-4239-A953-FAC6550369AC}"/>
          </ac:spMkLst>
        </pc:spChg>
      </pc:sldChg>
      <pc:sldChg chg="del">
        <pc:chgData name="Lennart Stoy" userId="1dea82a8-3d23-42e3-b6f1-8243481a66ea" providerId="ADAL" clId="{4D4ADC29-CFEB-46AF-8E39-996E6A54097E}" dt="2022-04-12T12:41:11.884" v="936" actId="47"/>
        <pc:sldMkLst>
          <pc:docMk/>
          <pc:sldMk cId="2639885441" sldId="796"/>
        </pc:sldMkLst>
      </pc:sldChg>
      <pc:sldChg chg="add">
        <pc:chgData name="Lennart Stoy" userId="1dea82a8-3d23-42e3-b6f1-8243481a66ea" providerId="ADAL" clId="{4D4ADC29-CFEB-46AF-8E39-996E6A54097E}" dt="2022-04-12T12:45:56.446" v="999"/>
        <pc:sldMkLst>
          <pc:docMk/>
          <pc:sldMk cId="3443746727" sldId="797"/>
        </pc:sldMkLst>
      </pc:sldChg>
      <pc:sldChg chg="modSp add mod">
        <pc:chgData name="Lennart Stoy" userId="1dea82a8-3d23-42e3-b6f1-8243481a66ea" providerId="ADAL" clId="{4D4ADC29-CFEB-46AF-8E39-996E6A54097E}" dt="2022-04-12T12:46:04.759" v="1009" actId="20577"/>
        <pc:sldMkLst>
          <pc:docMk/>
          <pc:sldMk cId="1603912725" sldId="798"/>
        </pc:sldMkLst>
        <pc:spChg chg="mod">
          <ac:chgData name="Lennart Stoy" userId="1dea82a8-3d23-42e3-b6f1-8243481a66ea" providerId="ADAL" clId="{4D4ADC29-CFEB-46AF-8E39-996E6A54097E}" dt="2022-04-12T12:46:04.759" v="1009" actId="20577"/>
          <ac:spMkLst>
            <pc:docMk/>
            <pc:sldMk cId="1603912725" sldId="798"/>
            <ac:spMk id="2" creationId="{1EF2ED94-AB9E-4239-A953-FAC6550369A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88BF1F-3BFE-483D-91E7-429CBC8694AE}" type="doc">
      <dgm:prSet loTypeId="urn:microsoft.com/office/officeart/2005/8/layout/default" loCatId="list" qsTypeId="urn:microsoft.com/office/officeart/2005/8/quickstyle/simple1" qsCatId="simple" csTypeId="urn:microsoft.com/office/officeart/2005/8/colors/accent2_4" csCatId="accent2" phldr="1"/>
      <dgm:spPr/>
      <dgm:t>
        <a:bodyPr/>
        <a:lstStyle/>
        <a:p>
          <a:endParaRPr lang="nl-BE"/>
        </a:p>
      </dgm:t>
    </dgm:pt>
    <dgm:pt modelId="{837E8877-E3CF-4418-A126-B07AB6FE23B1}">
      <dgm:prSet phldrT="[Text]"/>
      <dgm:spPr/>
      <dgm:t>
        <a:bodyPr/>
        <a:lstStyle/>
        <a:p>
          <a:r>
            <a:rPr lang="nl-BE" dirty="0" err="1"/>
            <a:t>Openness</a:t>
          </a:r>
          <a:r>
            <a:rPr lang="nl-BE" dirty="0"/>
            <a:t> of </a:t>
          </a:r>
          <a:r>
            <a:rPr lang="nl-BE" dirty="0" err="1"/>
            <a:t>the</a:t>
          </a:r>
          <a:r>
            <a:rPr lang="nl-BE" dirty="0"/>
            <a:t> research </a:t>
          </a:r>
          <a:r>
            <a:rPr lang="nl-BE" dirty="0" err="1"/>
            <a:t>lifecycle</a:t>
          </a:r>
          <a:endParaRPr lang="nl-BE" dirty="0"/>
        </a:p>
      </dgm:t>
    </dgm:pt>
    <dgm:pt modelId="{A9AA7F45-F661-4A85-B398-E5F617857482}" type="parTrans" cxnId="{CBF7AE4C-FED3-4BC0-B862-E522DB1521E7}">
      <dgm:prSet/>
      <dgm:spPr/>
      <dgm:t>
        <a:bodyPr/>
        <a:lstStyle/>
        <a:p>
          <a:endParaRPr lang="nl-BE"/>
        </a:p>
      </dgm:t>
    </dgm:pt>
    <dgm:pt modelId="{399C867A-2873-4106-87CD-E6FC4C041A74}" type="sibTrans" cxnId="{CBF7AE4C-FED3-4BC0-B862-E522DB1521E7}">
      <dgm:prSet/>
      <dgm:spPr/>
      <dgm:t>
        <a:bodyPr/>
        <a:lstStyle/>
        <a:p>
          <a:endParaRPr lang="nl-BE"/>
        </a:p>
      </dgm:t>
    </dgm:pt>
    <dgm:pt modelId="{58E5A8CD-88A9-4D76-AF6E-78BD75580FEA}">
      <dgm:prSet phldrT="[Text]"/>
      <dgm:spPr/>
      <dgm:t>
        <a:bodyPr/>
        <a:lstStyle/>
        <a:p>
          <a:r>
            <a:rPr lang="nl-BE" dirty="0" err="1"/>
            <a:t>Reproducibility</a:t>
          </a:r>
          <a:r>
            <a:rPr lang="nl-BE" dirty="0"/>
            <a:t> / </a:t>
          </a:r>
          <a:r>
            <a:rPr lang="nl-BE" dirty="0" err="1"/>
            <a:t>Replicability</a:t>
          </a:r>
          <a:endParaRPr lang="nl-BE" dirty="0"/>
        </a:p>
      </dgm:t>
    </dgm:pt>
    <dgm:pt modelId="{2F7FC187-957B-4C0B-833A-DB6090593057}" type="parTrans" cxnId="{CC2DD488-BCD1-474B-8614-C5227B6E4130}">
      <dgm:prSet/>
      <dgm:spPr/>
      <dgm:t>
        <a:bodyPr/>
        <a:lstStyle/>
        <a:p>
          <a:endParaRPr lang="nl-BE"/>
        </a:p>
      </dgm:t>
    </dgm:pt>
    <dgm:pt modelId="{584E8C21-AAB9-4068-A7EE-2E7CE0DF7A0E}" type="sibTrans" cxnId="{CC2DD488-BCD1-474B-8614-C5227B6E4130}">
      <dgm:prSet/>
      <dgm:spPr/>
      <dgm:t>
        <a:bodyPr/>
        <a:lstStyle/>
        <a:p>
          <a:endParaRPr lang="nl-BE"/>
        </a:p>
      </dgm:t>
    </dgm:pt>
    <dgm:pt modelId="{41A6ECC0-E78E-4884-9480-5CACBC271183}">
      <dgm:prSet phldrT="[Text]"/>
      <dgm:spPr/>
      <dgm:t>
        <a:bodyPr/>
        <a:lstStyle/>
        <a:p>
          <a:r>
            <a:rPr lang="nl-BE" dirty="0" err="1"/>
            <a:t>Relevance</a:t>
          </a:r>
          <a:r>
            <a:rPr lang="nl-BE" dirty="0"/>
            <a:t> </a:t>
          </a:r>
          <a:r>
            <a:rPr lang="nl-BE" dirty="0" err="1"/>
            <a:t>and</a:t>
          </a:r>
          <a:r>
            <a:rPr lang="nl-BE" dirty="0"/>
            <a:t> impact</a:t>
          </a:r>
        </a:p>
      </dgm:t>
    </dgm:pt>
    <dgm:pt modelId="{A2EB98A9-4CF6-47BC-9BAF-AE7A41B9D2A9}" type="parTrans" cxnId="{F6F726A8-8A2A-4D44-AA48-5265663E31DD}">
      <dgm:prSet/>
      <dgm:spPr/>
      <dgm:t>
        <a:bodyPr/>
        <a:lstStyle/>
        <a:p>
          <a:endParaRPr lang="nl-BE"/>
        </a:p>
      </dgm:t>
    </dgm:pt>
    <dgm:pt modelId="{171B71FD-ECD7-480F-8CF9-06E0C2498DD5}" type="sibTrans" cxnId="{F6F726A8-8A2A-4D44-AA48-5265663E31DD}">
      <dgm:prSet/>
      <dgm:spPr/>
      <dgm:t>
        <a:bodyPr/>
        <a:lstStyle/>
        <a:p>
          <a:endParaRPr lang="nl-BE"/>
        </a:p>
      </dgm:t>
    </dgm:pt>
    <dgm:pt modelId="{9A575221-7E04-4CE7-9445-87D8A2AE349A}">
      <dgm:prSet phldrT="[Text]"/>
      <dgm:spPr/>
      <dgm:t>
        <a:bodyPr/>
        <a:lstStyle/>
        <a:p>
          <a:r>
            <a:rPr lang="nl-BE" dirty="0" err="1"/>
            <a:t>Recognition</a:t>
          </a:r>
          <a:r>
            <a:rPr lang="nl-BE" dirty="0"/>
            <a:t> of different </a:t>
          </a:r>
          <a:r>
            <a:rPr lang="nl-BE" dirty="0" err="1"/>
            <a:t>contributions</a:t>
          </a:r>
          <a:r>
            <a:rPr lang="nl-BE" dirty="0"/>
            <a:t> </a:t>
          </a:r>
          <a:r>
            <a:rPr lang="nl-BE" dirty="0" err="1"/>
            <a:t>and</a:t>
          </a:r>
          <a:r>
            <a:rPr lang="nl-BE" dirty="0"/>
            <a:t> </a:t>
          </a:r>
          <a:r>
            <a:rPr lang="nl-BE" dirty="0" err="1"/>
            <a:t>outputs</a:t>
          </a:r>
          <a:endParaRPr lang="nl-BE" dirty="0"/>
        </a:p>
      </dgm:t>
    </dgm:pt>
    <dgm:pt modelId="{2907420C-FFA9-4A41-A1E3-C744963460D9}" type="parTrans" cxnId="{4E0FE780-2699-435E-B4B4-AF6F483CD8B6}">
      <dgm:prSet/>
      <dgm:spPr/>
      <dgm:t>
        <a:bodyPr/>
        <a:lstStyle/>
        <a:p>
          <a:endParaRPr lang="nl-BE"/>
        </a:p>
      </dgm:t>
    </dgm:pt>
    <dgm:pt modelId="{EE4B9C3E-D7B2-49C5-8749-420072FEE906}" type="sibTrans" cxnId="{4E0FE780-2699-435E-B4B4-AF6F483CD8B6}">
      <dgm:prSet/>
      <dgm:spPr/>
      <dgm:t>
        <a:bodyPr/>
        <a:lstStyle/>
        <a:p>
          <a:endParaRPr lang="nl-BE"/>
        </a:p>
      </dgm:t>
    </dgm:pt>
    <dgm:pt modelId="{A7018B3F-0920-4D09-9C4B-E9C64F0E6C6B}">
      <dgm:prSet phldrT="[Text]"/>
      <dgm:spPr/>
      <dgm:t>
        <a:bodyPr/>
        <a:lstStyle/>
        <a:p>
          <a:r>
            <a:rPr lang="nl-BE" dirty="0" err="1"/>
            <a:t>Science</a:t>
          </a:r>
          <a:r>
            <a:rPr lang="nl-BE" dirty="0"/>
            <a:t> as a public </a:t>
          </a:r>
          <a:r>
            <a:rPr lang="nl-BE" dirty="0" err="1"/>
            <a:t>good</a:t>
          </a:r>
          <a:endParaRPr lang="nl-BE" dirty="0"/>
        </a:p>
      </dgm:t>
    </dgm:pt>
    <dgm:pt modelId="{6F1C5019-6BCB-4D4C-AF1E-E2482B53C34F}" type="parTrans" cxnId="{FE54D4A9-EAEA-4072-BAC6-FEA89E82CC7A}">
      <dgm:prSet/>
      <dgm:spPr/>
      <dgm:t>
        <a:bodyPr/>
        <a:lstStyle/>
        <a:p>
          <a:endParaRPr lang="nl-BE"/>
        </a:p>
      </dgm:t>
    </dgm:pt>
    <dgm:pt modelId="{08F2C4FA-D77F-45CB-A4D9-D2EC276AEDCD}" type="sibTrans" cxnId="{FE54D4A9-EAEA-4072-BAC6-FEA89E82CC7A}">
      <dgm:prSet/>
      <dgm:spPr/>
      <dgm:t>
        <a:bodyPr/>
        <a:lstStyle/>
        <a:p>
          <a:endParaRPr lang="nl-BE"/>
        </a:p>
      </dgm:t>
    </dgm:pt>
    <dgm:pt modelId="{0BD53314-7F5F-4A9E-9C9C-C08CB2101E74}">
      <dgm:prSet phldrT="[Text]"/>
      <dgm:spPr/>
      <dgm:t>
        <a:bodyPr/>
        <a:lstStyle/>
        <a:p>
          <a:r>
            <a:rPr lang="nl-BE" dirty="0"/>
            <a:t>Re-</a:t>
          </a:r>
          <a:r>
            <a:rPr lang="nl-BE" dirty="0" err="1"/>
            <a:t>use</a:t>
          </a:r>
          <a:r>
            <a:rPr lang="nl-BE" dirty="0"/>
            <a:t> of </a:t>
          </a:r>
          <a:r>
            <a:rPr lang="nl-BE" dirty="0" err="1"/>
            <a:t>outputs</a:t>
          </a:r>
          <a:endParaRPr lang="nl-BE" dirty="0"/>
        </a:p>
      </dgm:t>
    </dgm:pt>
    <dgm:pt modelId="{CCCC81B7-FA9E-468A-B9E3-85A124909EBE}" type="parTrans" cxnId="{2C9025E9-958B-49AD-8B62-6F495B359681}">
      <dgm:prSet/>
      <dgm:spPr/>
      <dgm:t>
        <a:bodyPr/>
        <a:lstStyle/>
        <a:p>
          <a:endParaRPr lang="nl-BE"/>
        </a:p>
      </dgm:t>
    </dgm:pt>
    <dgm:pt modelId="{FBF592AC-5C11-4231-AE9E-EC0CF7824238}" type="sibTrans" cxnId="{2C9025E9-958B-49AD-8B62-6F495B359681}">
      <dgm:prSet/>
      <dgm:spPr/>
      <dgm:t>
        <a:bodyPr/>
        <a:lstStyle/>
        <a:p>
          <a:endParaRPr lang="nl-BE"/>
        </a:p>
      </dgm:t>
    </dgm:pt>
    <dgm:pt modelId="{9C77F8B2-5B1B-48F7-9FC1-503A63B24D8D}">
      <dgm:prSet phldrT="[Text]"/>
      <dgm:spPr/>
      <dgm:t>
        <a:bodyPr/>
        <a:lstStyle/>
        <a:p>
          <a:r>
            <a:rPr lang="nl-BE" dirty="0"/>
            <a:t>Accountability </a:t>
          </a:r>
          <a:r>
            <a:rPr lang="nl-BE" dirty="0" err="1"/>
            <a:t>and</a:t>
          </a:r>
          <a:r>
            <a:rPr lang="nl-BE" dirty="0"/>
            <a:t> </a:t>
          </a:r>
          <a:r>
            <a:rPr lang="nl-BE" dirty="0" err="1"/>
            <a:t>transparency</a:t>
          </a:r>
          <a:endParaRPr lang="nl-BE" dirty="0"/>
        </a:p>
      </dgm:t>
    </dgm:pt>
    <dgm:pt modelId="{90988FE8-E2B8-4C45-B3AF-F086EA67B0D8}" type="parTrans" cxnId="{1A609A9E-6A4D-4F98-A901-7F3CAB3BFD37}">
      <dgm:prSet/>
      <dgm:spPr/>
      <dgm:t>
        <a:bodyPr/>
        <a:lstStyle/>
        <a:p>
          <a:endParaRPr lang="nl-BE"/>
        </a:p>
      </dgm:t>
    </dgm:pt>
    <dgm:pt modelId="{73C3A864-414C-4D6D-BD90-BEDF1165204E}" type="sibTrans" cxnId="{1A609A9E-6A4D-4F98-A901-7F3CAB3BFD37}">
      <dgm:prSet/>
      <dgm:spPr/>
      <dgm:t>
        <a:bodyPr/>
        <a:lstStyle/>
        <a:p>
          <a:endParaRPr lang="nl-BE"/>
        </a:p>
      </dgm:t>
    </dgm:pt>
    <dgm:pt modelId="{CB3D2951-65D8-4FC8-9C09-525496655A00}" type="pres">
      <dgm:prSet presAssocID="{1888BF1F-3BFE-483D-91E7-429CBC8694AE}" presName="diagram" presStyleCnt="0">
        <dgm:presLayoutVars>
          <dgm:dir/>
          <dgm:resizeHandles val="exact"/>
        </dgm:presLayoutVars>
      </dgm:prSet>
      <dgm:spPr/>
    </dgm:pt>
    <dgm:pt modelId="{36576E7F-CAA7-4023-853D-5DB8B87D2DFB}" type="pres">
      <dgm:prSet presAssocID="{837E8877-E3CF-4418-A126-B07AB6FE23B1}" presName="node" presStyleLbl="node1" presStyleIdx="0" presStyleCnt="7">
        <dgm:presLayoutVars>
          <dgm:bulletEnabled val="1"/>
        </dgm:presLayoutVars>
      </dgm:prSet>
      <dgm:spPr/>
    </dgm:pt>
    <dgm:pt modelId="{216A1779-6079-4257-887E-4ADD22A0126C}" type="pres">
      <dgm:prSet presAssocID="{399C867A-2873-4106-87CD-E6FC4C041A74}" presName="sibTrans" presStyleCnt="0"/>
      <dgm:spPr/>
    </dgm:pt>
    <dgm:pt modelId="{B02C82C6-96D2-415E-BF79-CD00FABB840A}" type="pres">
      <dgm:prSet presAssocID="{58E5A8CD-88A9-4D76-AF6E-78BD75580FEA}" presName="node" presStyleLbl="node1" presStyleIdx="1" presStyleCnt="7">
        <dgm:presLayoutVars>
          <dgm:bulletEnabled val="1"/>
        </dgm:presLayoutVars>
      </dgm:prSet>
      <dgm:spPr/>
    </dgm:pt>
    <dgm:pt modelId="{71698483-E5E0-4453-B03E-89E9B3A17D5B}" type="pres">
      <dgm:prSet presAssocID="{584E8C21-AAB9-4068-A7EE-2E7CE0DF7A0E}" presName="sibTrans" presStyleCnt="0"/>
      <dgm:spPr/>
    </dgm:pt>
    <dgm:pt modelId="{E399D990-8B4A-4EE0-89F7-120E0FC14102}" type="pres">
      <dgm:prSet presAssocID="{41A6ECC0-E78E-4884-9480-5CACBC271183}" presName="node" presStyleLbl="node1" presStyleIdx="2" presStyleCnt="7">
        <dgm:presLayoutVars>
          <dgm:bulletEnabled val="1"/>
        </dgm:presLayoutVars>
      </dgm:prSet>
      <dgm:spPr/>
    </dgm:pt>
    <dgm:pt modelId="{F3CFCC96-7E0E-48DE-8C43-111C0FEEE394}" type="pres">
      <dgm:prSet presAssocID="{171B71FD-ECD7-480F-8CF9-06E0C2498DD5}" presName="sibTrans" presStyleCnt="0"/>
      <dgm:spPr/>
    </dgm:pt>
    <dgm:pt modelId="{E7ED1297-8053-4AF3-8324-442E56BB45F0}" type="pres">
      <dgm:prSet presAssocID="{9A575221-7E04-4CE7-9445-87D8A2AE349A}" presName="node" presStyleLbl="node1" presStyleIdx="3" presStyleCnt="7">
        <dgm:presLayoutVars>
          <dgm:bulletEnabled val="1"/>
        </dgm:presLayoutVars>
      </dgm:prSet>
      <dgm:spPr/>
    </dgm:pt>
    <dgm:pt modelId="{5C4F77BD-4126-41EB-9A4E-939B00FA7BA1}" type="pres">
      <dgm:prSet presAssocID="{EE4B9C3E-D7B2-49C5-8749-420072FEE906}" presName="sibTrans" presStyleCnt="0"/>
      <dgm:spPr/>
    </dgm:pt>
    <dgm:pt modelId="{2F242E85-8542-4A0C-B4CA-5097D1D7AFD2}" type="pres">
      <dgm:prSet presAssocID="{0BD53314-7F5F-4A9E-9C9C-C08CB2101E74}" presName="node" presStyleLbl="node1" presStyleIdx="4" presStyleCnt="7">
        <dgm:presLayoutVars>
          <dgm:bulletEnabled val="1"/>
        </dgm:presLayoutVars>
      </dgm:prSet>
      <dgm:spPr/>
    </dgm:pt>
    <dgm:pt modelId="{70E41E2D-B611-40AD-B684-61AC7CEED085}" type="pres">
      <dgm:prSet presAssocID="{FBF592AC-5C11-4231-AE9E-EC0CF7824238}" presName="sibTrans" presStyleCnt="0"/>
      <dgm:spPr/>
    </dgm:pt>
    <dgm:pt modelId="{9147F386-781E-409D-98A1-509740593930}" type="pres">
      <dgm:prSet presAssocID="{9C77F8B2-5B1B-48F7-9FC1-503A63B24D8D}" presName="node" presStyleLbl="node1" presStyleIdx="5" presStyleCnt="7">
        <dgm:presLayoutVars>
          <dgm:bulletEnabled val="1"/>
        </dgm:presLayoutVars>
      </dgm:prSet>
      <dgm:spPr/>
    </dgm:pt>
    <dgm:pt modelId="{B7CE8C4B-0314-4F2A-B6F9-638D6D06473E}" type="pres">
      <dgm:prSet presAssocID="{73C3A864-414C-4D6D-BD90-BEDF1165204E}" presName="sibTrans" presStyleCnt="0"/>
      <dgm:spPr/>
    </dgm:pt>
    <dgm:pt modelId="{CE57B7FB-D74C-4480-AAE5-8DBAEBD7D219}" type="pres">
      <dgm:prSet presAssocID="{A7018B3F-0920-4D09-9C4B-E9C64F0E6C6B}" presName="node" presStyleLbl="node1" presStyleIdx="6" presStyleCnt="7">
        <dgm:presLayoutVars>
          <dgm:bulletEnabled val="1"/>
        </dgm:presLayoutVars>
      </dgm:prSet>
      <dgm:spPr/>
    </dgm:pt>
  </dgm:ptLst>
  <dgm:cxnLst>
    <dgm:cxn modelId="{7D152A33-83B0-43B8-B765-8E663579AB53}" type="presOf" srcId="{837E8877-E3CF-4418-A126-B07AB6FE23B1}" destId="{36576E7F-CAA7-4023-853D-5DB8B87D2DFB}" srcOrd="0" destOrd="0" presId="urn:microsoft.com/office/officeart/2005/8/layout/default"/>
    <dgm:cxn modelId="{95E2BF40-6003-4BDA-B739-9F6B06300C1D}" type="presOf" srcId="{9A575221-7E04-4CE7-9445-87D8A2AE349A}" destId="{E7ED1297-8053-4AF3-8324-442E56BB45F0}" srcOrd="0" destOrd="0" presId="urn:microsoft.com/office/officeart/2005/8/layout/default"/>
    <dgm:cxn modelId="{CBF7AE4C-FED3-4BC0-B862-E522DB1521E7}" srcId="{1888BF1F-3BFE-483D-91E7-429CBC8694AE}" destId="{837E8877-E3CF-4418-A126-B07AB6FE23B1}" srcOrd="0" destOrd="0" parTransId="{A9AA7F45-F661-4A85-B398-E5F617857482}" sibTransId="{399C867A-2873-4106-87CD-E6FC4C041A74}"/>
    <dgm:cxn modelId="{03E8A874-616A-46F0-BD35-D638E93CF197}" type="presOf" srcId="{0BD53314-7F5F-4A9E-9C9C-C08CB2101E74}" destId="{2F242E85-8542-4A0C-B4CA-5097D1D7AFD2}" srcOrd="0" destOrd="0" presId="urn:microsoft.com/office/officeart/2005/8/layout/default"/>
    <dgm:cxn modelId="{3B679F76-8E1C-45DD-9664-AA671FAFC978}" type="presOf" srcId="{9C77F8B2-5B1B-48F7-9FC1-503A63B24D8D}" destId="{9147F386-781E-409D-98A1-509740593930}" srcOrd="0" destOrd="0" presId="urn:microsoft.com/office/officeart/2005/8/layout/default"/>
    <dgm:cxn modelId="{4E0FE780-2699-435E-B4B4-AF6F483CD8B6}" srcId="{1888BF1F-3BFE-483D-91E7-429CBC8694AE}" destId="{9A575221-7E04-4CE7-9445-87D8A2AE349A}" srcOrd="3" destOrd="0" parTransId="{2907420C-FFA9-4A41-A1E3-C744963460D9}" sibTransId="{EE4B9C3E-D7B2-49C5-8749-420072FEE906}"/>
    <dgm:cxn modelId="{CC2DD488-BCD1-474B-8614-C5227B6E4130}" srcId="{1888BF1F-3BFE-483D-91E7-429CBC8694AE}" destId="{58E5A8CD-88A9-4D76-AF6E-78BD75580FEA}" srcOrd="1" destOrd="0" parTransId="{2F7FC187-957B-4C0B-833A-DB6090593057}" sibTransId="{584E8C21-AAB9-4068-A7EE-2E7CE0DF7A0E}"/>
    <dgm:cxn modelId="{34F22693-A176-48A1-90CB-2305656E0B4A}" type="presOf" srcId="{41A6ECC0-E78E-4884-9480-5CACBC271183}" destId="{E399D990-8B4A-4EE0-89F7-120E0FC14102}" srcOrd="0" destOrd="0" presId="urn:microsoft.com/office/officeart/2005/8/layout/default"/>
    <dgm:cxn modelId="{1A609A9E-6A4D-4F98-A901-7F3CAB3BFD37}" srcId="{1888BF1F-3BFE-483D-91E7-429CBC8694AE}" destId="{9C77F8B2-5B1B-48F7-9FC1-503A63B24D8D}" srcOrd="5" destOrd="0" parTransId="{90988FE8-E2B8-4C45-B3AF-F086EA67B0D8}" sibTransId="{73C3A864-414C-4D6D-BD90-BEDF1165204E}"/>
    <dgm:cxn modelId="{F6F726A8-8A2A-4D44-AA48-5265663E31DD}" srcId="{1888BF1F-3BFE-483D-91E7-429CBC8694AE}" destId="{41A6ECC0-E78E-4884-9480-5CACBC271183}" srcOrd="2" destOrd="0" parTransId="{A2EB98A9-4CF6-47BC-9BAF-AE7A41B9D2A9}" sibTransId="{171B71FD-ECD7-480F-8CF9-06E0C2498DD5}"/>
    <dgm:cxn modelId="{FE54D4A9-EAEA-4072-BAC6-FEA89E82CC7A}" srcId="{1888BF1F-3BFE-483D-91E7-429CBC8694AE}" destId="{A7018B3F-0920-4D09-9C4B-E9C64F0E6C6B}" srcOrd="6" destOrd="0" parTransId="{6F1C5019-6BCB-4D4C-AF1E-E2482B53C34F}" sibTransId="{08F2C4FA-D77F-45CB-A4D9-D2EC276AEDCD}"/>
    <dgm:cxn modelId="{33D735AD-B7B5-4C59-A730-27BF2D7928F3}" type="presOf" srcId="{A7018B3F-0920-4D09-9C4B-E9C64F0E6C6B}" destId="{CE57B7FB-D74C-4480-AAE5-8DBAEBD7D219}" srcOrd="0" destOrd="0" presId="urn:microsoft.com/office/officeart/2005/8/layout/default"/>
    <dgm:cxn modelId="{ED283BC6-E314-42EB-A88A-6E4FA404924F}" type="presOf" srcId="{1888BF1F-3BFE-483D-91E7-429CBC8694AE}" destId="{CB3D2951-65D8-4FC8-9C09-525496655A00}" srcOrd="0" destOrd="0" presId="urn:microsoft.com/office/officeart/2005/8/layout/default"/>
    <dgm:cxn modelId="{5FCCA7DC-40BD-4E42-B936-CD01017239A0}" type="presOf" srcId="{58E5A8CD-88A9-4D76-AF6E-78BD75580FEA}" destId="{B02C82C6-96D2-415E-BF79-CD00FABB840A}" srcOrd="0" destOrd="0" presId="urn:microsoft.com/office/officeart/2005/8/layout/default"/>
    <dgm:cxn modelId="{2C9025E9-958B-49AD-8B62-6F495B359681}" srcId="{1888BF1F-3BFE-483D-91E7-429CBC8694AE}" destId="{0BD53314-7F5F-4A9E-9C9C-C08CB2101E74}" srcOrd="4" destOrd="0" parTransId="{CCCC81B7-FA9E-468A-B9E3-85A124909EBE}" sibTransId="{FBF592AC-5C11-4231-AE9E-EC0CF7824238}"/>
    <dgm:cxn modelId="{29B1F508-5124-485A-B67B-3D487EAB15DB}" type="presParOf" srcId="{CB3D2951-65D8-4FC8-9C09-525496655A00}" destId="{36576E7F-CAA7-4023-853D-5DB8B87D2DFB}" srcOrd="0" destOrd="0" presId="urn:microsoft.com/office/officeart/2005/8/layout/default"/>
    <dgm:cxn modelId="{4B19CD8B-FE59-46D4-BB60-8ABBA3D8C673}" type="presParOf" srcId="{CB3D2951-65D8-4FC8-9C09-525496655A00}" destId="{216A1779-6079-4257-887E-4ADD22A0126C}" srcOrd="1" destOrd="0" presId="urn:microsoft.com/office/officeart/2005/8/layout/default"/>
    <dgm:cxn modelId="{5A89A9D6-C85B-40D8-82E2-F05841A60664}" type="presParOf" srcId="{CB3D2951-65D8-4FC8-9C09-525496655A00}" destId="{B02C82C6-96D2-415E-BF79-CD00FABB840A}" srcOrd="2" destOrd="0" presId="urn:microsoft.com/office/officeart/2005/8/layout/default"/>
    <dgm:cxn modelId="{ED634069-794E-4EB3-BABB-58A34F26778F}" type="presParOf" srcId="{CB3D2951-65D8-4FC8-9C09-525496655A00}" destId="{71698483-E5E0-4453-B03E-89E9B3A17D5B}" srcOrd="3" destOrd="0" presId="urn:microsoft.com/office/officeart/2005/8/layout/default"/>
    <dgm:cxn modelId="{88354F0C-E071-43F1-9728-5687267CCC57}" type="presParOf" srcId="{CB3D2951-65D8-4FC8-9C09-525496655A00}" destId="{E399D990-8B4A-4EE0-89F7-120E0FC14102}" srcOrd="4" destOrd="0" presId="urn:microsoft.com/office/officeart/2005/8/layout/default"/>
    <dgm:cxn modelId="{066E194D-6637-4ED5-B851-41CF4B6B6146}" type="presParOf" srcId="{CB3D2951-65D8-4FC8-9C09-525496655A00}" destId="{F3CFCC96-7E0E-48DE-8C43-111C0FEEE394}" srcOrd="5" destOrd="0" presId="urn:microsoft.com/office/officeart/2005/8/layout/default"/>
    <dgm:cxn modelId="{07957BA6-6B77-465B-B307-5803E2D9DF33}" type="presParOf" srcId="{CB3D2951-65D8-4FC8-9C09-525496655A00}" destId="{E7ED1297-8053-4AF3-8324-442E56BB45F0}" srcOrd="6" destOrd="0" presId="urn:microsoft.com/office/officeart/2005/8/layout/default"/>
    <dgm:cxn modelId="{C41DABBA-B27D-4C41-B60D-59F3FD7C42AF}" type="presParOf" srcId="{CB3D2951-65D8-4FC8-9C09-525496655A00}" destId="{5C4F77BD-4126-41EB-9A4E-939B00FA7BA1}" srcOrd="7" destOrd="0" presId="urn:microsoft.com/office/officeart/2005/8/layout/default"/>
    <dgm:cxn modelId="{E6ADA34D-DF03-4595-8594-2C2832A1BA2A}" type="presParOf" srcId="{CB3D2951-65D8-4FC8-9C09-525496655A00}" destId="{2F242E85-8542-4A0C-B4CA-5097D1D7AFD2}" srcOrd="8" destOrd="0" presId="urn:microsoft.com/office/officeart/2005/8/layout/default"/>
    <dgm:cxn modelId="{3C7D6C1E-716F-492D-BBE8-3AEFF0F6F404}" type="presParOf" srcId="{CB3D2951-65D8-4FC8-9C09-525496655A00}" destId="{70E41E2D-B611-40AD-B684-61AC7CEED085}" srcOrd="9" destOrd="0" presId="urn:microsoft.com/office/officeart/2005/8/layout/default"/>
    <dgm:cxn modelId="{3CA49ED6-CAA7-4A3B-B982-93DEEB32A7E0}" type="presParOf" srcId="{CB3D2951-65D8-4FC8-9C09-525496655A00}" destId="{9147F386-781E-409D-98A1-509740593930}" srcOrd="10" destOrd="0" presId="urn:microsoft.com/office/officeart/2005/8/layout/default"/>
    <dgm:cxn modelId="{F61E202A-2B9D-4625-BE84-58A21C824931}" type="presParOf" srcId="{CB3D2951-65D8-4FC8-9C09-525496655A00}" destId="{B7CE8C4B-0314-4F2A-B6F9-638D6D06473E}" srcOrd="11" destOrd="0" presId="urn:microsoft.com/office/officeart/2005/8/layout/default"/>
    <dgm:cxn modelId="{10FD230B-D034-4A57-9A64-14EA7127E14D}" type="presParOf" srcId="{CB3D2951-65D8-4FC8-9C09-525496655A00}" destId="{CE57B7FB-D74C-4480-AAE5-8DBAEBD7D219}"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B9DB64-F438-41A0-9598-A2519D54ADB2}" type="doc">
      <dgm:prSet loTypeId="urn:microsoft.com/office/officeart/2005/8/layout/hList3" loCatId="list" qsTypeId="urn:microsoft.com/office/officeart/2005/8/quickstyle/simple1" qsCatId="simple" csTypeId="urn:microsoft.com/office/officeart/2005/8/colors/accent1_2" csCatId="accent1" phldr="1"/>
      <dgm:spPr/>
    </dgm:pt>
    <dgm:pt modelId="{72F192E6-39E1-4F8E-BEFF-5E28751A4778}">
      <dgm:prSet phldrT="[Text]"/>
      <dgm:spPr/>
      <dgm:t>
        <a:bodyPr/>
        <a:lstStyle/>
        <a:p>
          <a:pPr>
            <a:buFont typeface="Arial" panose="020B0604020202020204" pitchFamily="34" charset="0"/>
            <a:buChar char="•"/>
          </a:pPr>
          <a:r>
            <a:rPr lang="nl-BE" dirty="0"/>
            <a:t>Open Access</a:t>
          </a:r>
        </a:p>
      </dgm:t>
    </dgm:pt>
    <dgm:pt modelId="{AB203162-D8FA-47B0-8DF0-F8EB8959E799}" type="parTrans" cxnId="{6EB210A2-4DBF-4E05-AA2C-709FADD60A51}">
      <dgm:prSet/>
      <dgm:spPr/>
      <dgm:t>
        <a:bodyPr/>
        <a:lstStyle/>
        <a:p>
          <a:endParaRPr lang="nl-BE"/>
        </a:p>
      </dgm:t>
    </dgm:pt>
    <dgm:pt modelId="{D4034DD5-A48A-4984-923B-A490C0D6638F}" type="sibTrans" cxnId="{6EB210A2-4DBF-4E05-AA2C-709FADD60A51}">
      <dgm:prSet/>
      <dgm:spPr/>
      <dgm:t>
        <a:bodyPr/>
        <a:lstStyle/>
        <a:p>
          <a:endParaRPr lang="nl-BE"/>
        </a:p>
      </dgm:t>
    </dgm:pt>
    <dgm:pt modelId="{F5996834-0882-4421-872E-2322543678EB}">
      <dgm:prSet/>
      <dgm:spPr/>
      <dgm:t>
        <a:bodyPr/>
        <a:lstStyle/>
        <a:p>
          <a:r>
            <a:rPr lang="nl-BE" dirty="0"/>
            <a:t>Preprint server</a:t>
          </a:r>
        </a:p>
      </dgm:t>
    </dgm:pt>
    <dgm:pt modelId="{2C9E9126-709B-48D3-95EB-EBD6627AEC53}" type="parTrans" cxnId="{20085EAF-F972-46C2-A4AA-CF51DBEF188F}">
      <dgm:prSet/>
      <dgm:spPr/>
      <dgm:t>
        <a:bodyPr/>
        <a:lstStyle/>
        <a:p>
          <a:endParaRPr lang="nl-BE"/>
        </a:p>
      </dgm:t>
    </dgm:pt>
    <dgm:pt modelId="{792454B4-D604-48D9-90E8-6D45552BBE9F}" type="sibTrans" cxnId="{20085EAF-F972-46C2-A4AA-CF51DBEF188F}">
      <dgm:prSet/>
      <dgm:spPr/>
      <dgm:t>
        <a:bodyPr/>
        <a:lstStyle/>
        <a:p>
          <a:endParaRPr lang="nl-BE"/>
        </a:p>
      </dgm:t>
    </dgm:pt>
    <dgm:pt modelId="{4B9EA903-1BCA-486C-80B6-2E8046875DA7}">
      <dgm:prSet/>
      <dgm:spPr/>
      <dgm:t>
        <a:bodyPr/>
        <a:lstStyle/>
        <a:p>
          <a:r>
            <a:rPr lang="nl-BE" dirty="0"/>
            <a:t>Open Peer Review</a:t>
          </a:r>
        </a:p>
      </dgm:t>
    </dgm:pt>
    <dgm:pt modelId="{E85927E2-9003-4B90-8994-15D3425ED00C}" type="parTrans" cxnId="{41738545-B9A2-4B15-95EE-506479427E97}">
      <dgm:prSet/>
      <dgm:spPr/>
      <dgm:t>
        <a:bodyPr/>
        <a:lstStyle/>
        <a:p>
          <a:endParaRPr lang="nl-BE"/>
        </a:p>
      </dgm:t>
    </dgm:pt>
    <dgm:pt modelId="{76E1D148-8027-45AA-804D-DE58B054B23D}" type="sibTrans" cxnId="{41738545-B9A2-4B15-95EE-506479427E97}">
      <dgm:prSet/>
      <dgm:spPr/>
      <dgm:t>
        <a:bodyPr/>
        <a:lstStyle/>
        <a:p>
          <a:endParaRPr lang="nl-BE"/>
        </a:p>
      </dgm:t>
    </dgm:pt>
    <dgm:pt modelId="{930BBC85-C347-4FFC-918F-899933FEF2C0}">
      <dgm:prSet/>
      <dgm:spPr/>
      <dgm:t>
        <a:bodyPr/>
        <a:lstStyle/>
        <a:p>
          <a:r>
            <a:rPr lang="nl-BE" dirty="0"/>
            <a:t>FAIR data policy</a:t>
          </a:r>
        </a:p>
      </dgm:t>
    </dgm:pt>
    <dgm:pt modelId="{4CE42E8A-51DA-4796-A8DF-D7F14E8C716C}" type="parTrans" cxnId="{738A5E84-0739-4D5C-B1D3-5230E8D657C0}">
      <dgm:prSet/>
      <dgm:spPr/>
      <dgm:t>
        <a:bodyPr/>
        <a:lstStyle/>
        <a:p>
          <a:endParaRPr lang="nl-BE"/>
        </a:p>
      </dgm:t>
    </dgm:pt>
    <dgm:pt modelId="{6C2C9F63-10F6-4916-987F-0951047DEDF2}" type="sibTrans" cxnId="{738A5E84-0739-4D5C-B1D3-5230E8D657C0}">
      <dgm:prSet/>
      <dgm:spPr/>
      <dgm:t>
        <a:bodyPr/>
        <a:lstStyle/>
        <a:p>
          <a:endParaRPr lang="nl-BE"/>
        </a:p>
      </dgm:t>
    </dgm:pt>
    <dgm:pt modelId="{BE620CC0-CE71-4656-91F3-65A794AE9EBF}">
      <dgm:prSet/>
      <dgm:spPr/>
      <dgm:t>
        <a:bodyPr/>
        <a:lstStyle/>
        <a:p>
          <a:r>
            <a:rPr lang="nl-BE" dirty="0" err="1"/>
            <a:t>Ticking</a:t>
          </a:r>
          <a:r>
            <a:rPr lang="nl-BE" dirty="0"/>
            <a:t> </a:t>
          </a:r>
          <a:r>
            <a:rPr lang="nl-BE" dirty="0" err="1"/>
            <a:t>several</a:t>
          </a:r>
          <a:r>
            <a:rPr lang="nl-BE" dirty="0"/>
            <a:t> </a:t>
          </a:r>
          <a:r>
            <a:rPr lang="nl-BE" dirty="0" err="1"/>
            <a:t>boxes</a:t>
          </a:r>
          <a:r>
            <a:rPr lang="nl-BE" dirty="0"/>
            <a:t> </a:t>
          </a:r>
          <a:r>
            <a:rPr lang="nl-BE" dirty="0" err="1"/>
            <a:t>for</a:t>
          </a:r>
          <a:r>
            <a:rPr lang="nl-BE" dirty="0"/>
            <a:t> </a:t>
          </a:r>
          <a:r>
            <a:rPr lang="nl-BE" dirty="0" err="1"/>
            <a:t>the</a:t>
          </a:r>
          <a:r>
            <a:rPr lang="nl-BE" dirty="0"/>
            <a:t> </a:t>
          </a:r>
          <a:r>
            <a:rPr lang="nl-BE" dirty="0" err="1"/>
            <a:t>mandatory</a:t>
          </a:r>
          <a:r>
            <a:rPr lang="nl-BE" dirty="0"/>
            <a:t> </a:t>
          </a:r>
          <a:r>
            <a:rPr lang="nl-BE" dirty="0" err="1"/>
            <a:t>and</a:t>
          </a:r>
          <a:r>
            <a:rPr lang="nl-BE" dirty="0"/>
            <a:t> </a:t>
          </a:r>
          <a:r>
            <a:rPr lang="nl-BE" dirty="0" err="1"/>
            <a:t>recommended</a:t>
          </a:r>
          <a:r>
            <a:rPr lang="nl-BE" dirty="0"/>
            <a:t> Open </a:t>
          </a:r>
          <a:r>
            <a:rPr lang="nl-BE" dirty="0" err="1"/>
            <a:t>Science</a:t>
          </a:r>
          <a:r>
            <a:rPr lang="nl-BE" dirty="0"/>
            <a:t> </a:t>
          </a:r>
          <a:r>
            <a:rPr lang="nl-BE" dirty="0" err="1"/>
            <a:t>practices</a:t>
          </a:r>
          <a:endParaRPr lang="nl-BE" dirty="0"/>
        </a:p>
      </dgm:t>
    </dgm:pt>
    <dgm:pt modelId="{204968CA-82D7-46E0-8FFE-CA5E59F45309}" type="parTrans" cxnId="{14586D77-E8F9-4B37-B159-8F130136B71F}">
      <dgm:prSet/>
      <dgm:spPr/>
      <dgm:t>
        <a:bodyPr/>
        <a:lstStyle/>
        <a:p>
          <a:endParaRPr lang="nl-BE"/>
        </a:p>
      </dgm:t>
    </dgm:pt>
    <dgm:pt modelId="{1FEB4C7A-99A9-4B4F-B6D7-D335B26B8ACC}" type="sibTrans" cxnId="{14586D77-E8F9-4B37-B159-8F130136B71F}">
      <dgm:prSet/>
      <dgm:spPr/>
      <dgm:t>
        <a:bodyPr/>
        <a:lstStyle/>
        <a:p>
          <a:endParaRPr lang="nl-BE"/>
        </a:p>
      </dgm:t>
    </dgm:pt>
    <dgm:pt modelId="{5D5C1766-8A76-442C-ACC8-7106DD7C37C5}">
      <dgm:prSet/>
      <dgm:spPr/>
      <dgm:t>
        <a:bodyPr/>
        <a:lstStyle/>
        <a:p>
          <a:r>
            <a:rPr lang="nl-BE" dirty="0" err="1"/>
            <a:t>Orcid</a:t>
          </a:r>
          <a:r>
            <a:rPr lang="nl-BE" dirty="0"/>
            <a:t> &amp; </a:t>
          </a:r>
          <a:r>
            <a:rPr lang="nl-BE" dirty="0" err="1"/>
            <a:t>contributions</a:t>
          </a:r>
          <a:endParaRPr lang="nl-BE" dirty="0"/>
        </a:p>
      </dgm:t>
    </dgm:pt>
    <dgm:pt modelId="{1E49D145-1DB3-4007-8D78-A89EA4F18DB4}" type="parTrans" cxnId="{B1A6C78A-8271-48B2-BB81-C4B31BE4B63B}">
      <dgm:prSet/>
      <dgm:spPr/>
      <dgm:t>
        <a:bodyPr/>
        <a:lstStyle/>
        <a:p>
          <a:endParaRPr lang="nl-BE"/>
        </a:p>
      </dgm:t>
    </dgm:pt>
    <dgm:pt modelId="{B808BA4B-0E73-4ABC-B187-52BE33797C8B}" type="sibTrans" cxnId="{B1A6C78A-8271-48B2-BB81-C4B31BE4B63B}">
      <dgm:prSet/>
      <dgm:spPr/>
      <dgm:t>
        <a:bodyPr/>
        <a:lstStyle/>
        <a:p>
          <a:endParaRPr lang="nl-BE"/>
        </a:p>
      </dgm:t>
    </dgm:pt>
    <dgm:pt modelId="{E38D5D7C-4487-41D4-BC70-845F76FC05EE}" type="pres">
      <dgm:prSet presAssocID="{03B9DB64-F438-41A0-9598-A2519D54ADB2}" presName="composite" presStyleCnt="0">
        <dgm:presLayoutVars>
          <dgm:chMax val="1"/>
          <dgm:dir/>
          <dgm:resizeHandles val="exact"/>
        </dgm:presLayoutVars>
      </dgm:prSet>
      <dgm:spPr/>
    </dgm:pt>
    <dgm:pt modelId="{DEBB5D78-C128-47B5-BFEE-B7FB74C16F89}" type="pres">
      <dgm:prSet presAssocID="{BE620CC0-CE71-4656-91F3-65A794AE9EBF}" presName="roof" presStyleLbl="dkBgShp" presStyleIdx="0" presStyleCnt="2" custLinFactNeighborX="2382" custLinFactNeighborY="-1126"/>
      <dgm:spPr/>
    </dgm:pt>
    <dgm:pt modelId="{C129ADA4-BD99-4FF3-93DD-E3FBE012B0CA}" type="pres">
      <dgm:prSet presAssocID="{BE620CC0-CE71-4656-91F3-65A794AE9EBF}" presName="pillars" presStyleCnt="0"/>
      <dgm:spPr/>
    </dgm:pt>
    <dgm:pt modelId="{69965960-49D8-4F16-869D-DB00CB0B1D05}" type="pres">
      <dgm:prSet presAssocID="{BE620CC0-CE71-4656-91F3-65A794AE9EBF}" presName="pillar1" presStyleLbl="node1" presStyleIdx="0" presStyleCnt="5">
        <dgm:presLayoutVars>
          <dgm:bulletEnabled val="1"/>
        </dgm:presLayoutVars>
      </dgm:prSet>
      <dgm:spPr/>
    </dgm:pt>
    <dgm:pt modelId="{628C6C8B-F7A5-4DD9-9CDA-9B2FBC601FDD}" type="pres">
      <dgm:prSet presAssocID="{F5996834-0882-4421-872E-2322543678EB}" presName="pillarX" presStyleLbl="node1" presStyleIdx="1" presStyleCnt="5">
        <dgm:presLayoutVars>
          <dgm:bulletEnabled val="1"/>
        </dgm:presLayoutVars>
      </dgm:prSet>
      <dgm:spPr/>
    </dgm:pt>
    <dgm:pt modelId="{78265952-6CFA-410A-A6B0-FC5BF8E3EED5}" type="pres">
      <dgm:prSet presAssocID="{4B9EA903-1BCA-486C-80B6-2E8046875DA7}" presName="pillarX" presStyleLbl="node1" presStyleIdx="2" presStyleCnt="5">
        <dgm:presLayoutVars>
          <dgm:bulletEnabled val="1"/>
        </dgm:presLayoutVars>
      </dgm:prSet>
      <dgm:spPr/>
    </dgm:pt>
    <dgm:pt modelId="{2D2BACA7-1332-427A-B404-7CB96A468923}" type="pres">
      <dgm:prSet presAssocID="{930BBC85-C347-4FFC-918F-899933FEF2C0}" presName="pillarX" presStyleLbl="node1" presStyleIdx="3" presStyleCnt="5">
        <dgm:presLayoutVars>
          <dgm:bulletEnabled val="1"/>
        </dgm:presLayoutVars>
      </dgm:prSet>
      <dgm:spPr/>
    </dgm:pt>
    <dgm:pt modelId="{FAC10B7D-F6BE-446E-B848-7458B573296A}" type="pres">
      <dgm:prSet presAssocID="{5D5C1766-8A76-442C-ACC8-7106DD7C37C5}" presName="pillarX" presStyleLbl="node1" presStyleIdx="4" presStyleCnt="5">
        <dgm:presLayoutVars>
          <dgm:bulletEnabled val="1"/>
        </dgm:presLayoutVars>
      </dgm:prSet>
      <dgm:spPr/>
    </dgm:pt>
    <dgm:pt modelId="{0C9061BD-05D0-4BA6-9772-E80546775A2C}" type="pres">
      <dgm:prSet presAssocID="{BE620CC0-CE71-4656-91F3-65A794AE9EBF}" presName="base" presStyleLbl="dkBgShp" presStyleIdx="1" presStyleCnt="2"/>
      <dgm:spPr/>
    </dgm:pt>
  </dgm:ptLst>
  <dgm:cxnLst>
    <dgm:cxn modelId="{61E17E02-DAB8-4F48-B50E-55DE330F6F5A}" type="presOf" srcId="{BE620CC0-CE71-4656-91F3-65A794AE9EBF}" destId="{DEBB5D78-C128-47B5-BFEE-B7FB74C16F89}" srcOrd="0" destOrd="0" presId="urn:microsoft.com/office/officeart/2005/8/layout/hList3"/>
    <dgm:cxn modelId="{68F4FF09-0753-445C-9389-7C0E46819668}" type="presOf" srcId="{4B9EA903-1BCA-486C-80B6-2E8046875DA7}" destId="{78265952-6CFA-410A-A6B0-FC5BF8E3EED5}" srcOrd="0" destOrd="0" presId="urn:microsoft.com/office/officeart/2005/8/layout/hList3"/>
    <dgm:cxn modelId="{7AFF9537-7DA0-4145-8AF4-A88EAAB9B171}" type="presOf" srcId="{03B9DB64-F438-41A0-9598-A2519D54ADB2}" destId="{E38D5D7C-4487-41D4-BC70-845F76FC05EE}" srcOrd="0" destOrd="0" presId="urn:microsoft.com/office/officeart/2005/8/layout/hList3"/>
    <dgm:cxn modelId="{41738545-B9A2-4B15-95EE-506479427E97}" srcId="{BE620CC0-CE71-4656-91F3-65A794AE9EBF}" destId="{4B9EA903-1BCA-486C-80B6-2E8046875DA7}" srcOrd="2" destOrd="0" parTransId="{E85927E2-9003-4B90-8994-15D3425ED00C}" sibTransId="{76E1D148-8027-45AA-804D-DE58B054B23D}"/>
    <dgm:cxn modelId="{FFC38474-382A-469D-9FDB-2D8E03687F5A}" type="presOf" srcId="{5D5C1766-8A76-442C-ACC8-7106DD7C37C5}" destId="{FAC10B7D-F6BE-446E-B848-7458B573296A}" srcOrd="0" destOrd="0" presId="urn:microsoft.com/office/officeart/2005/8/layout/hList3"/>
    <dgm:cxn modelId="{14586D77-E8F9-4B37-B159-8F130136B71F}" srcId="{03B9DB64-F438-41A0-9598-A2519D54ADB2}" destId="{BE620CC0-CE71-4656-91F3-65A794AE9EBF}" srcOrd="0" destOrd="0" parTransId="{204968CA-82D7-46E0-8FFE-CA5E59F45309}" sibTransId="{1FEB4C7A-99A9-4B4F-B6D7-D335B26B8ACC}"/>
    <dgm:cxn modelId="{78A5DF7E-18B8-4A8C-AD1E-47AAD70CFE93}" type="presOf" srcId="{F5996834-0882-4421-872E-2322543678EB}" destId="{628C6C8B-F7A5-4DD9-9CDA-9B2FBC601FDD}" srcOrd="0" destOrd="0" presId="urn:microsoft.com/office/officeart/2005/8/layout/hList3"/>
    <dgm:cxn modelId="{738A5E84-0739-4D5C-B1D3-5230E8D657C0}" srcId="{BE620CC0-CE71-4656-91F3-65A794AE9EBF}" destId="{930BBC85-C347-4FFC-918F-899933FEF2C0}" srcOrd="3" destOrd="0" parTransId="{4CE42E8A-51DA-4796-A8DF-D7F14E8C716C}" sibTransId="{6C2C9F63-10F6-4916-987F-0951047DEDF2}"/>
    <dgm:cxn modelId="{B1A6C78A-8271-48B2-BB81-C4B31BE4B63B}" srcId="{BE620CC0-CE71-4656-91F3-65A794AE9EBF}" destId="{5D5C1766-8A76-442C-ACC8-7106DD7C37C5}" srcOrd="4" destOrd="0" parTransId="{1E49D145-1DB3-4007-8D78-A89EA4F18DB4}" sibTransId="{B808BA4B-0E73-4ABC-B187-52BE33797C8B}"/>
    <dgm:cxn modelId="{6EB210A2-4DBF-4E05-AA2C-709FADD60A51}" srcId="{BE620CC0-CE71-4656-91F3-65A794AE9EBF}" destId="{72F192E6-39E1-4F8E-BEFF-5E28751A4778}" srcOrd="0" destOrd="0" parTransId="{AB203162-D8FA-47B0-8DF0-F8EB8959E799}" sibTransId="{D4034DD5-A48A-4984-923B-A490C0D6638F}"/>
    <dgm:cxn modelId="{61CA7DA5-838F-48F8-9F71-C16AF0034925}" type="presOf" srcId="{930BBC85-C347-4FFC-918F-899933FEF2C0}" destId="{2D2BACA7-1332-427A-B404-7CB96A468923}" srcOrd="0" destOrd="0" presId="urn:microsoft.com/office/officeart/2005/8/layout/hList3"/>
    <dgm:cxn modelId="{20085EAF-F972-46C2-A4AA-CF51DBEF188F}" srcId="{BE620CC0-CE71-4656-91F3-65A794AE9EBF}" destId="{F5996834-0882-4421-872E-2322543678EB}" srcOrd="1" destOrd="0" parTransId="{2C9E9126-709B-48D3-95EB-EBD6627AEC53}" sibTransId="{792454B4-D604-48D9-90E8-6D45552BBE9F}"/>
    <dgm:cxn modelId="{7D1A5ACD-1DE1-416B-B999-6271A5DD7646}" type="presOf" srcId="{72F192E6-39E1-4F8E-BEFF-5E28751A4778}" destId="{69965960-49D8-4F16-869D-DB00CB0B1D05}" srcOrd="0" destOrd="0" presId="urn:microsoft.com/office/officeart/2005/8/layout/hList3"/>
    <dgm:cxn modelId="{3CCC7511-999D-4D5F-A2F0-5D9D8B071EA9}" type="presParOf" srcId="{E38D5D7C-4487-41D4-BC70-845F76FC05EE}" destId="{DEBB5D78-C128-47B5-BFEE-B7FB74C16F89}" srcOrd="0" destOrd="0" presId="urn:microsoft.com/office/officeart/2005/8/layout/hList3"/>
    <dgm:cxn modelId="{C0B77428-A04E-4410-88E3-8835981FD43C}" type="presParOf" srcId="{E38D5D7C-4487-41D4-BC70-845F76FC05EE}" destId="{C129ADA4-BD99-4FF3-93DD-E3FBE012B0CA}" srcOrd="1" destOrd="0" presId="urn:microsoft.com/office/officeart/2005/8/layout/hList3"/>
    <dgm:cxn modelId="{FF8D9E18-2C37-4141-A401-AB55D1BC6B32}" type="presParOf" srcId="{C129ADA4-BD99-4FF3-93DD-E3FBE012B0CA}" destId="{69965960-49D8-4F16-869D-DB00CB0B1D05}" srcOrd="0" destOrd="0" presId="urn:microsoft.com/office/officeart/2005/8/layout/hList3"/>
    <dgm:cxn modelId="{62A62097-5A10-4EF6-8594-CBB25DD2DB7E}" type="presParOf" srcId="{C129ADA4-BD99-4FF3-93DD-E3FBE012B0CA}" destId="{628C6C8B-F7A5-4DD9-9CDA-9B2FBC601FDD}" srcOrd="1" destOrd="0" presId="urn:microsoft.com/office/officeart/2005/8/layout/hList3"/>
    <dgm:cxn modelId="{045309DE-2CE9-4F21-B984-50ECF5F72492}" type="presParOf" srcId="{C129ADA4-BD99-4FF3-93DD-E3FBE012B0CA}" destId="{78265952-6CFA-410A-A6B0-FC5BF8E3EED5}" srcOrd="2" destOrd="0" presId="urn:microsoft.com/office/officeart/2005/8/layout/hList3"/>
    <dgm:cxn modelId="{62B5AA2A-E86F-4585-9752-C6CEDEF3C304}" type="presParOf" srcId="{C129ADA4-BD99-4FF3-93DD-E3FBE012B0CA}" destId="{2D2BACA7-1332-427A-B404-7CB96A468923}" srcOrd="3" destOrd="0" presId="urn:microsoft.com/office/officeart/2005/8/layout/hList3"/>
    <dgm:cxn modelId="{836665AF-376E-4DD9-8C24-5CBC34FBC504}" type="presParOf" srcId="{C129ADA4-BD99-4FF3-93DD-E3FBE012B0CA}" destId="{FAC10B7D-F6BE-446E-B848-7458B573296A}" srcOrd="4" destOrd="0" presId="urn:microsoft.com/office/officeart/2005/8/layout/hList3"/>
    <dgm:cxn modelId="{76318B5F-45E4-45E3-8A8F-830B0FC1A532}" type="presParOf" srcId="{E38D5D7C-4487-41D4-BC70-845F76FC05EE}" destId="{0C9061BD-05D0-4BA6-9772-E80546775A2C}" srcOrd="2" destOrd="0" presId="urn:microsoft.com/office/officeart/2005/8/layout/h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576E7F-CAA7-4023-853D-5DB8B87D2DFB}">
      <dsp:nvSpPr>
        <dsp:cNvPr id="0" name=""/>
        <dsp:cNvSpPr/>
      </dsp:nvSpPr>
      <dsp:spPr>
        <a:xfrm>
          <a:off x="260754" y="493"/>
          <a:ext cx="1611240" cy="966744"/>
        </a:xfrm>
        <a:prstGeom prst="rect">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err="1"/>
            <a:t>Openness</a:t>
          </a:r>
          <a:r>
            <a:rPr lang="nl-BE" sz="1500" kern="1200" dirty="0"/>
            <a:t> of </a:t>
          </a:r>
          <a:r>
            <a:rPr lang="nl-BE" sz="1500" kern="1200" dirty="0" err="1"/>
            <a:t>the</a:t>
          </a:r>
          <a:r>
            <a:rPr lang="nl-BE" sz="1500" kern="1200" dirty="0"/>
            <a:t> research </a:t>
          </a:r>
          <a:r>
            <a:rPr lang="nl-BE" sz="1500" kern="1200" dirty="0" err="1"/>
            <a:t>lifecycle</a:t>
          </a:r>
          <a:endParaRPr lang="nl-BE" sz="1500" kern="1200" dirty="0"/>
        </a:p>
      </dsp:txBody>
      <dsp:txXfrm>
        <a:off x="260754" y="493"/>
        <a:ext cx="1611240" cy="966744"/>
      </dsp:txXfrm>
    </dsp:sp>
    <dsp:sp modelId="{B02C82C6-96D2-415E-BF79-CD00FABB840A}">
      <dsp:nvSpPr>
        <dsp:cNvPr id="0" name=""/>
        <dsp:cNvSpPr/>
      </dsp:nvSpPr>
      <dsp:spPr>
        <a:xfrm>
          <a:off x="2033119" y="493"/>
          <a:ext cx="1611240" cy="966744"/>
        </a:xfrm>
        <a:prstGeom prst="rect">
          <a:avLst/>
        </a:prstGeom>
        <a:solidFill>
          <a:schemeClr val="accent2">
            <a:shade val="50000"/>
            <a:hueOff val="-168907"/>
            <a:satOff val="2224"/>
            <a:lumOff val="1331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err="1"/>
            <a:t>Reproducibility</a:t>
          </a:r>
          <a:r>
            <a:rPr lang="nl-BE" sz="1500" kern="1200" dirty="0"/>
            <a:t> / </a:t>
          </a:r>
          <a:r>
            <a:rPr lang="nl-BE" sz="1500" kern="1200" dirty="0" err="1"/>
            <a:t>Replicability</a:t>
          </a:r>
          <a:endParaRPr lang="nl-BE" sz="1500" kern="1200" dirty="0"/>
        </a:p>
      </dsp:txBody>
      <dsp:txXfrm>
        <a:off x="2033119" y="493"/>
        <a:ext cx="1611240" cy="966744"/>
      </dsp:txXfrm>
    </dsp:sp>
    <dsp:sp modelId="{E399D990-8B4A-4EE0-89F7-120E0FC14102}">
      <dsp:nvSpPr>
        <dsp:cNvPr id="0" name=""/>
        <dsp:cNvSpPr/>
      </dsp:nvSpPr>
      <dsp:spPr>
        <a:xfrm>
          <a:off x="260754" y="1128362"/>
          <a:ext cx="1611240" cy="966744"/>
        </a:xfrm>
        <a:prstGeom prst="rect">
          <a:avLst/>
        </a:prstGeom>
        <a:solidFill>
          <a:schemeClr val="accent2">
            <a:shade val="50000"/>
            <a:hueOff val="-337813"/>
            <a:satOff val="4447"/>
            <a:lumOff val="266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err="1"/>
            <a:t>Relevance</a:t>
          </a:r>
          <a:r>
            <a:rPr lang="nl-BE" sz="1500" kern="1200" dirty="0"/>
            <a:t> </a:t>
          </a:r>
          <a:r>
            <a:rPr lang="nl-BE" sz="1500" kern="1200" dirty="0" err="1"/>
            <a:t>and</a:t>
          </a:r>
          <a:r>
            <a:rPr lang="nl-BE" sz="1500" kern="1200" dirty="0"/>
            <a:t> impact</a:t>
          </a:r>
        </a:p>
      </dsp:txBody>
      <dsp:txXfrm>
        <a:off x="260754" y="1128362"/>
        <a:ext cx="1611240" cy="966744"/>
      </dsp:txXfrm>
    </dsp:sp>
    <dsp:sp modelId="{E7ED1297-8053-4AF3-8324-442E56BB45F0}">
      <dsp:nvSpPr>
        <dsp:cNvPr id="0" name=""/>
        <dsp:cNvSpPr/>
      </dsp:nvSpPr>
      <dsp:spPr>
        <a:xfrm>
          <a:off x="2033119" y="1128362"/>
          <a:ext cx="1611240" cy="966744"/>
        </a:xfrm>
        <a:prstGeom prst="rect">
          <a:avLst/>
        </a:prstGeom>
        <a:solidFill>
          <a:schemeClr val="accent2">
            <a:shade val="50000"/>
            <a:hueOff val="-506720"/>
            <a:satOff val="6671"/>
            <a:lumOff val="399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err="1"/>
            <a:t>Recognition</a:t>
          </a:r>
          <a:r>
            <a:rPr lang="nl-BE" sz="1500" kern="1200" dirty="0"/>
            <a:t> of different </a:t>
          </a:r>
          <a:r>
            <a:rPr lang="nl-BE" sz="1500" kern="1200" dirty="0" err="1"/>
            <a:t>contributions</a:t>
          </a:r>
          <a:r>
            <a:rPr lang="nl-BE" sz="1500" kern="1200" dirty="0"/>
            <a:t> </a:t>
          </a:r>
          <a:r>
            <a:rPr lang="nl-BE" sz="1500" kern="1200" dirty="0" err="1"/>
            <a:t>and</a:t>
          </a:r>
          <a:r>
            <a:rPr lang="nl-BE" sz="1500" kern="1200" dirty="0"/>
            <a:t> </a:t>
          </a:r>
          <a:r>
            <a:rPr lang="nl-BE" sz="1500" kern="1200" dirty="0" err="1"/>
            <a:t>outputs</a:t>
          </a:r>
          <a:endParaRPr lang="nl-BE" sz="1500" kern="1200" dirty="0"/>
        </a:p>
      </dsp:txBody>
      <dsp:txXfrm>
        <a:off x="2033119" y="1128362"/>
        <a:ext cx="1611240" cy="966744"/>
      </dsp:txXfrm>
    </dsp:sp>
    <dsp:sp modelId="{2F242E85-8542-4A0C-B4CA-5097D1D7AFD2}">
      <dsp:nvSpPr>
        <dsp:cNvPr id="0" name=""/>
        <dsp:cNvSpPr/>
      </dsp:nvSpPr>
      <dsp:spPr>
        <a:xfrm>
          <a:off x="260754" y="2256231"/>
          <a:ext cx="1611240" cy="966744"/>
        </a:xfrm>
        <a:prstGeom prst="rect">
          <a:avLst/>
        </a:prstGeom>
        <a:solidFill>
          <a:schemeClr val="accent2">
            <a:shade val="50000"/>
            <a:hueOff val="-506720"/>
            <a:satOff val="6671"/>
            <a:lumOff val="399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a:t>Re-</a:t>
          </a:r>
          <a:r>
            <a:rPr lang="nl-BE" sz="1500" kern="1200" dirty="0" err="1"/>
            <a:t>use</a:t>
          </a:r>
          <a:r>
            <a:rPr lang="nl-BE" sz="1500" kern="1200" dirty="0"/>
            <a:t> of </a:t>
          </a:r>
          <a:r>
            <a:rPr lang="nl-BE" sz="1500" kern="1200" dirty="0" err="1"/>
            <a:t>outputs</a:t>
          </a:r>
          <a:endParaRPr lang="nl-BE" sz="1500" kern="1200" dirty="0"/>
        </a:p>
      </dsp:txBody>
      <dsp:txXfrm>
        <a:off x="260754" y="2256231"/>
        <a:ext cx="1611240" cy="966744"/>
      </dsp:txXfrm>
    </dsp:sp>
    <dsp:sp modelId="{9147F386-781E-409D-98A1-509740593930}">
      <dsp:nvSpPr>
        <dsp:cNvPr id="0" name=""/>
        <dsp:cNvSpPr/>
      </dsp:nvSpPr>
      <dsp:spPr>
        <a:xfrm>
          <a:off x="2033119" y="2256231"/>
          <a:ext cx="1611240" cy="966744"/>
        </a:xfrm>
        <a:prstGeom prst="rect">
          <a:avLst/>
        </a:prstGeom>
        <a:solidFill>
          <a:schemeClr val="accent2">
            <a:shade val="50000"/>
            <a:hueOff val="-337813"/>
            <a:satOff val="4447"/>
            <a:lumOff val="2663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a:t>Accountability </a:t>
          </a:r>
          <a:r>
            <a:rPr lang="nl-BE" sz="1500" kern="1200" dirty="0" err="1"/>
            <a:t>and</a:t>
          </a:r>
          <a:r>
            <a:rPr lang="nl-BE" sz="1500" kern="1200" dirty="0"/>
            <a:t> </a:t>
          </a:r>
          <a:r>
            <a:rPr lang="nl-BE" sz="1500" kern="1200" dirty="0" err="1"/>
            <a:t>transparency</a:t>
          </a:r>
          <a:endParaRPr lang="nl-BE" sz="1500" kern="1200" dirty="0"/>
        </a:p>
      </dsp:txBody>
      <dsp:txXfrm>
        <a:off x="2033119" y="2256231"/>
        <a:ext cx="1611240" cy="966744"/>
      </dsp:txXfrm>
    </dsp:sp>
    <dsp:sp modelId="{CE57B7FB-D74C-4480-AAE5-8DBAEBD7D219}">
      <dsp:nvSpPr>
        <dsp:cNvPr id="0" name=""/>
        <dsp:cNvSpPr/>
      </dsp:nvSpPr>
      <dsp:spPr>
        <a:xfrm>
          <a:off x="1146936" y="3384099"/>
          <a:ext cx="1611240" cy="966744"/>
        </a:xfrm>
        <a:prstGeom prst="rect">
          <a:avLst/>
        </a:prstGeom>
        <a:solidFill>
          <a:schemeClr val="accent2">
            <a:shade val="50000"/>
            <a:hueOff val="-168907"/>
            <a:satOff val="2224"/>
            <a:lumOff val="1331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BE" sz="1500" kern="1200" dirty="0" err="1"/>
            <a:t>Science</a:t>
          </a:r>
          <a:r>
            <a:rPr lang="nl-BE" sz="1500" kern="1200" dirty="0"/>
            <a:t> as a public </a:t>
          </a:r>
          <a:r>
            <a:rPr lang="nl-BE" sz="1500" kern="1200" dirty="0" err="1"/>
            <a:t>good</a:t>
          </a:r>
          <a:endParaRPr lang="nl-BE" sz="1500" kern="1200" dirty="0"/>
        </a:p>
      </dsp:txBody>
      <dsp:txXfrm>
        <a:off x="1146936" y="3384099"/>
        <a:ext cx="1611240" cy="9667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B5D78-C128-47B5-BFEE-B7FB74C16F89}">
      <dsp:nvSpPr>
        <dsp:cNvPr id="0" name=""/>
        <dsp:cNvSpPr/>
      </dsp:nvSpPr>
      <dsp:spPr>
        <a:xfrm>
          <a:off x="0" y="0"/>
          <a:ext cx="4293476" cy="816259"/>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nl-BE" sz="1800" kern="1200" dirty="0" err="1"/>
            <a:t>Ticking</a:t>
          </a:r>
          <a:r>
            <a:rPr lang="nl-BE" sz="1800" kern="1200" dirty="0"/>
            <a:t> </a:t>
          </a:r>
          <a:r>
            <a:rPr lang="nl-BE" sz="1800" kern="1200" dirty="0" err="1"/>
            <a:t>several</a:t>
          </a:r>
          <a:r>
            <a:rPr lang="nl-BE" sz="1800" kern="1200" dirty="0"/>
            <a:t> </a:t>
          </a:r>
          <a:r>
            <a:rPr lang="nl-BE" sz="1800" kern="1200" dirty="0" err="1"/>
            <a:t>boxes</a:t>
          </a:r>
          <a:r>
            <a:rPr lang="nl-BE" sz="1800" kern="1200" dirty="0"/>
            <a:t> </a:t>
          </a:r>
          <a:r>
            <a:rPr lang="nl-BE" sz="1800" kern="1200" dirty="0" err="1"/>
            <a:t>for</a:t>
          </a:r>
          <a:r>
            <a:rPr lang="nl-BE" sz="1800" kern="1200" dirty="0"/>
            <a:t> </a:t>
          </a:r>
          <a:r>
            <a:rPr lang="nl-BE" sz="1800" kern="1200" dirty="0" err="1"/>
            <a:t>the</a:t>
          </a:r>
          <a:r>
            <a:rPr lang="nl-BE" sz="1800" kern="1200" dirty="0"/>
            <a:t> </a:t>
          </a:r>
          <a:r>
            <a:rPr lang="nl-BE" sz="1800" kern="1200" dirty="0" err="1"/>
            <a:t>mandatory</a:t>
          </a:r>
          <a:r>
            <a:rPr lang="nl-BE" sz="1800" kern="1200" dirty="0"/>
            <a:t> </a:t>
          </a:r>
          <a:r>
            <a:rPr lang="nl-BE" sz="1800" kern="1200" dirty="0" err="1"/>
            <a:t>and</a:t>
          </a:r>
          <a:r>
            <a:rPr lang="nl-BE" sz="1800" kern="1200" dirty="0"/>
            <a:t> </a:t>
          </a:r>
          <a:r>
            <a:rPr lang="nl-BE" sz="1800" kern="1200" dirty="0" err="1"/>
            <a:t>recommended</a:t>
          </a:r>
          <a:r>
            <a:rPr lang="nl-BE" sz="1800" kern="1200" dirty="0"/>
            <a:t> Open </a:t>
          </a:r>
          <a:r>
            <a:rPr lang="nl-BE" sz="1800" kern="1200" dirty="0" err="1"/>
            <a:t>Science</a:t>
          </a:r>
          <a:r>
            <a:rPr lang="nl-BE" sz="1800" kern="1200" dirty="0"/>
            <a:t> </a:t>
          </a:r>
          <a:r>
            <a:rPr lang="nl-BE" sz="1800" kern="1200" dirty="0" err="1"/>
            <a:t>practices</a:t>
          </a:r>
          <a:endParaRPr lang="nl-BE" sz="1800" kern="1200" dirty="0"/>
        </a:p>
      </dsp:txBody>
      <dsp:txXfrm>
        <a:off x="0" y="0"/>
        <a:ext cx="4293476" cy="816259"/>
      </dsp:txXfrm>
    </dsp:sp>
    <dsp:sp modelId="{69965960-49D8-4F16-869D-DB00CB0B1D05}">
      <dsp:nvSpPr>
        <dsp:cNvPr id="0" name=""/>
        <dsp:cNvSpPr/>
      </dsp:nvSpPr>
      <dsp:spPr>
        <a:xfrm>
          <a:off x="524" y="816259"/>
          <a:ext cx="858485" cy="17141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panose="020B0604020202020204" pitchFamily="34" charset="0"/>
            <a:buNone/>
          </a:pPr>
          <a:r>
            <a:rPr lang="nl-BE" sz="1100" kern="1200" dirty="0"/>
            <a:t>Open Access</a:t>
          </a:r>
        </a:p>
      </dsp:txBody>
      <dsp:txXfrm>
        <a:off x="524" y="816259"/>
        <a:ext cx="858485" cy="1714145"/>
      </dsp:txXfrm>
    </dsp:sp>
    <dsp:sp modelId="{628C6C8B-F7A5-4DD9-9CDA-9B2FBC601FDD}">
      <dsp:nvSpPr>
        <dsp:cNvPr id="0" name=""/>
        <dsp:cNvSpPr/>
      </dsp:nvSpPr>
      <dsp:spPr>
        <a:xfrm>
          <a:off x="859009" y="816259"/>
          <a:ext cx="858485" cy="17141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l-BE" sz="1100" kern="1200" dirty="0"/>
            <a:t>Preprint server</a:t>
          </a:r>
        </a:p>
      </dsp:txBody>
      <dsp:txXfrm>
        <a:off x="859009" y="816259"/>
        <a:ext cx="858485" cy="1714145"/>
      </dsp:txXfrm>
    </dsp:sp>
    <dsp:sp modelId="{78265952-6CFA-410A-A6B0-FC5BF8E3EED5}">
      <dsp:nvSpPr>
        <dsp:cNvPr id="0" name=""/>
        <dsp:cNvSpPr/>
      </dsp:nvSpPr>
      <dsp:spPr>
        <a:xfrm>
          <a:off x="1717495" y="816259"/>
          <a:ext cx="858485" cy="17141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l-BE" sz="1100" kern="1200" dirty="0"/>
            <a:t>Open Peer Review</a:t>
          </a:r>
        </a:p>
      </dsp:txBody>
      <dsp:txXfrm>
        <a:off x="1717495" y="816259"/>
        <a:ext cx="858485" cy="1714145"/>
      </dsp:txXfrm>
    </dsp:sp>
    <dsp:sp modelId="{2D2BACA7-1332-427A-B404-7CB96A468923}">
      <dsp:nvSpPr>
        <dsp:cNvPr id="0" name=""/>
        <dsp:cNvSpPr/>
      </dsp:nvSpPr>
      <dsp:spPr>
        <a:xfrm>
          <a:off x="2575980" y="816259"/>
          <a:ext cx="858485" cy="17141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l-BE" sz="1100" kern="1200" dirty="0"/>
            <a:t>FAIR data policy</a:t>
          </a:r>
        </a:p>
      </dsp:txBody>
      <dsp:txXfrm>
        <a:off x="2575980" y="816259"/>
        <a:ext cx="858485" cy="1714145"/>
      </dsp:txXfrm>
    </dsp:sp>
    <dsp:sp modelId="{FAC10B7D-F6BE-446E-B848-7458B573296A}">
      <dsp:nvSpPr>
        <dsp:cNvPr id="0" name=""/>
        <dsp:cNvSpPr/>
      </dsp:nvSpPr>
      <dsp:spPr>
        <a:xfrm>
          <a:off x="3434466" y="816259"/>
          <a:ext cx="858485" cy="171414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nl-BE" sz="1100" kern="1200" dirty="0" err="1"/>
            <a:t>Orcid</a:t>
          </a:r>
          <a:r>
            <a:rPr lang="nl-BE" sz="1100" kern="1200" dirty="0"/>
            <a:t> &amp; </a:t>
          </a:r>
          <a:r>
            <a:rPr lang="nl-BE" sz="1100" kern="1200" dirty="0" err="1"/>
            <a:t>contributions</a:t>
          </a:r>
          <a:endParaRPr lang="nl-BE" sz="1100" kern="1200" dirty="0"/>
        </a:p>
      </dsp:txBody>
      <dsp:txXfrm>
        <a:off x="3434466" y="816259"/>
        <a:ext cx="858485" cy="1714145"/>
      </dsp:txXfrm>
    </dsp:sp>
    <dsp:sp modelId="{0C9061BD-05D0-4BA6-9772-E80546775A2C}">
      <dsp:nvSpPr>
        <dsp:cNvPr id="0" name=""/>
        <dsp:cNvSpPr/>
      </dsp:nvSpPr>
      <dsp:spPr>
        <a:xfrm>
          <a:off x="0" y="2530405"/>
          <a:ext cx="4293476" cy="19046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275DCD-E1AC-4D2C-8330-9688AB88300F}" type="datetimeFigureOut">
              <a:rPr lang="nl-BE" smtClean="0"/>
              <a:t>12/04/2022</a:t>
            </a:fld>
            <a:endParaRPr lang="nl-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59F9DB-E05C-436C-94DC-DF26BE30E91B}" type="slidenum">
              <a:rPr lang="nl-BE" smtClean="0"/>
              <a:t>‹#›</a:t>
            </a:fld>
            <a:endParaRPr lang="nl-BE"/>
          </a:p>
        </p:txBody>
      </p:sp>
    </p:spTree>
    <p:extLst>
      <p:ext uri="{BB962C8B-B14F-4D97-AF65-F5344CB8AC3E}">
        <p14:creationId xmlns:p14="http://schemas.microsoft.com/office/powerpoint/2010/main" val="2339534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a:t>
            </a:fld>
            <a:endParaRPr lang="nl-BE"/>
          </a:p>
        </p:txBody>
      </p:sp>
    </p:spTree>
    <p:extLst>
      <p:ext uri="{BB962C8B-B14F-4D97-AF65-F5344CB8AC3E}">
        <p14:creationId xmlns:p14="http://schemas.microsoft.com/office/powerpoint/2010/main" val="34157815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11</a:t>
            </a:fld>
            <a:endParaRPr lang="nl-BE"/>
          </a:p>
        </p:txBody>
      </p:sp>
    </p:spTree>
    <p:extLst>
      <p:ext uri="{BB962C8B-B14F-4D97-AF65-F5344CB8AC3E}">
        <p14:creationId xmlns:p14="http://schemas.microsoft.com/office/powerpoint/2010/main" val="1455663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12</a:t>
            </a:fld>
            <a:endParaRPr lang="nl-BE"/>
          </a:p>
        </p:txBody>
      </p:sp>
    </p:spTree>
    <p:extLst>
      <p:ext uri="{BB962C8B-B14F-4D97-AF65-F5344CB8AC3E}">
        <p14:creationId xmlns:p14="http://schemas.microsoft.com/office/powerpoint/2010/main" val="4245098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 indent="0">
              <a:buFont typeface="Arial" panose="020B0604020202020204" pitchFamily="34" charset="0"/>
              <a:buNone/>
            </a:pPr>
            <a:endParaRPr lang="en-US" sz="1200" dirty="0">
              <a:latin typeface="+mn-lt"/>
            </a:endParaRPr>
          </a:p>
        </p:txBody>
      </p:sp>
      <p:sp>
        <p:nvSpPr>
          <p:cNvPr id="4" name="Slide Number Placeholder 3"/>
          <p:cNvSpPr>
            <a:spLocks noGrp="1"/>
          </p:cNvSpPr>
          <p:nvPr>
            <p:ph type="sldNum" sz="quarter" idx="5"/>
          </p:nvPr>
        </p:nvSpPr>
        <p:spPr/>
        <p:txBody>
          <a:bodyPr/>
          <a:lstStyle/>
          <a:p>
            <a:fld id="{9759F9DB-E05C-436C-94DC-DF26BE30E91B}" type="slidenum">
              <a:rPr lang="nl-BE" smtClean="0"/>
              <a:t>13</a:t>
            </a:fld>
            <a:endParaRPr lang="nl-BE"/>
          </a:p>
        </p:txBody>
      </p:sp>
    </p:spTree>
    <p:extLst>
      <p:ext uri="{BB962C8B-B14F-4D97-AF65-F5344CB8AC3E}">
        <p14:creationId xmlns:p14="http://schemas.microsoft.com/office/powerpoint/2010/main" val="2087550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14</a:t>
            </a:fld>
            <a:endParaRPr lang="nl-BE"/>
          </a:p>
        </p:txBody>
      </p:sp>
    </p:spTree>
    <p:extLst>
      <p:ext uri="{BB962C8B-B14F-4D97-AF65-F5344CB8AC3E}">
        <p14:creationId xmlns:p14="http://schemas.microsoft.com/office/powerpoint/2010/main" val="4173845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15</a:t>
            </a:fld>
            <a:endParaRPr lang="nl-BE"/>
          </a:p>
        </p:txBody>
      </p:sp>
    </p:spTree>
    <p:extLst>
      <p:ext uri="{BB962C8B-B14F-4D97-AF65-F5344CB8AC3E}">
        <p14:creationId xmlns:p14="http://schemas.microsoft.com/office/powerpoint/2010/main" val="29328148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16</a:t>
            </a:fld>
            <a:endParaRPr lang="nl-BE"/>
          </a:p>
        </p:txBody>
      </p:sp>
    </p:spTree>
    <p:extLst>
      <p:ext uri="{BB962C8B-B14F-4D97-AF65-F5344CB8AC3E}">
        <p14:creationId xmlns:p14="http://schemas.microsoft.com/office/powerpoint/2010/main" val="3878484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18</a:t>
            </a:fld>
            <a:endParaRPr lang="nl-BE"/>
          </a:p>
        </p:txBody>
      </p:sp>
    </p:spTree>
    <p:extLst>
      <p:ext uri="{BB962C8B-B14F-4D97-AF65-F5344CB8AC3E}">
        <p14:creationId xmlns:p14="http://schemas.microsoft.com/office/powerpoint/2010/main" val="23208076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19</a:t>
            </a:fld>
            <a:endParaRPr lang="nl-BE"/>
          </a:p>
        </p:txBody>
      </p:sp>
    </p:spTree>
    <p:extLst>
      <p:ext uri="{BB962C8B-B14F-4D97-AF65-F5344CB8AC3E}">
        <p14:creationId xmlns:p14="http://schemas.microsoft.com/office/powerpoint/2010/main" val="28907305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20</a:t>
            </a:fld>
            <a:endParaRPr lang="nl-BE"/>
          </a:p>
        </p:txBody>
      </p:sp>
    </p:spTree>
    <p:extLst>
      <p:ext uri="{BB962C8B-B14F-4D97-AF65-F5344CB8AC3E}">
        <p14:creationId xmlns:p14="http://schemas.microsoft.com/office/powerpoint/2010/main" val="500475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21</a:t>
            </a:fld>
            <a:endParaRPr lang="nl-BE"/>
          </a:p>
        </p:txBody>
      </p:sp>
    </p:spTree>
    <p:extLst>
      <p:ext uri="{BB962C8B-B14F-4D97-AF65-F5344CB8AC3E}">
        <p14:creationId xmlns:p14="http://schemas.microsoft.com/office/powerpoint/2010/main" val="3844199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3</a:t>
            </a:fld>
            <a:endParaRPr lang="nl-BE"/>
          </a:p>
        </p:txBody>
      </p:sp>
    </p:spTree>
    <p:extLst>
      <p:ext uri="{BB962C8B-B14F-4D97-AF65-F5344CB8AC3E}">
        <p14:creationId xmlns:p14="http://schemas.microsoft.com/office/powerpoint/2010/main" val="9585766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22</a:t>
            </a:fld>
            <a:endParaRPr lang="nl-BE"/>
          </a:p>
        </p:txBody>
      </p:sp>
    </p:spTree>
    <p:extLst>
      <p:ext uri="{BB962C8B-B14F-4D97-AF65-F5344CB8AC3E}">
        <p14:creationId xmlns:p14="http://schemas.microsoft.com/office/powerpoint/2010/main" val="16358532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23</a:t>
            </a:fld>
            <a:endParaRPr lang="nl-BE"/>
          </a:p>
        </p:txBody>
      </p:sp>
    </p:spTree>
    <p:extLst>
      <p:ext uri="{BB962C8B-B14F-4D97-AF65-F5344CB8AC3E}">
        <p14:creationId xmlns:p14="http://schemas.microsoft.com/office/powerpoint/2010/main" val="25223192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24</a:t>
            </a:fld>
            <a:endParaRPr lang="nl-BE"/>
          </a:p>
        </p:txBody>
      </p:sp>
    </p:spTree>
    <p:extLst>
      <p:ext uri="{BB962C8B-B14F-4D97-AF65-F5344CB8AC3E}">
        <p14:creationId xmlns:p14="http://schemas.microsoft.com/office/powerpoint/2010/main" val="2729386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25</a:t>
            </a:fld>
            <a:endParaRPr lang="nl-BE"/>
          </a:p>
        </p:txBody>
      </p:sp>
    </p:spTree>
    <p:extLst>
      <p:ext uri="{BB962C8B-B14F-4D97-AF65-F5344CB8AC3E}">
        <p14:creationId xmlns:p14="http://schemas.microsoft.com/office/powerpoint/2010/main" val="3899363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26</a:t>
            </a:fld>
            <a:endParaRPr lang="nl-BE"/>
          </a:p>
        </p:txBody>
      </p:sp>
    </p:spTree>
    <p:extLst>
      <p:ext uri="{BB962C8B-B14F-4D97-AF65-F5344CB8AC3E}">
        <p14:creationId xmlns:p14="http://schemas.microsoft.com/office/powerpoint/2010/main" val="38771356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27</a:t>
            </a:fld>
            <a:endParaRPr lang="nl-BE"/>
          </a:p>
        </p:txBody>
      </p:sp>
    </p:spTree>
    <p:extLst>
      <p:ext uri="{BB962C8B-B14F-4D97-AF65-F5344CB8AC3E}">
        <p14:creationId xmlns:p14="http://schemas.microsoft.com/office/powerpoint/2010/main" val="32869768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29</a:t>
            </a:fld>
            <a:endParaRPr lang="nl-BE"/>
          </a:p>
        </p:txBody>
      </p:sp>
    </p:spTree>
    <p:extLst>
      <p:ext uri="{BB962C8B-B14F-4D97-AF65-F5344CB8AC3E}">
        <p14:creationId xmlns:p14="http://schemas.microsoft.com/office/powerpoint/2010/main" val="19621128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30</a:t>
            </a:fld>
            <a:endParaRPr lang="nl-BE"/>
          </a:p>
        </p:txBody>
      </p:sp>
    </p:spTree>
    <p:extLst>
      <p:ext uri="{BB962C8B-B14F-4D97-AF65-F5344CB8AC3E}">
        <p14:creationId xmlns:p14="http://schemas.microsoft.com/office/powerpoint/2010/main" val="4042691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31</a:t>
            </a:fld>
            <a:endParaRPr lang="nl-BE"/>
          </a:p>
        </p:txBody>
      </p:sp>
    </p:spTree>
    <p:extLst>
      <p:ext uri="{BB962C8B-B14F-4D97-AF65-F5344CB8AC3E}">
        <p14:creationId xmlns:p14="http://schemas.microsoft.com/office/powerpoint/2010/main" val="10977610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32</a:t>
            </a:fld>
            <a:endParaRPr lang="nl-BE"/>
          </a:p>
        </p:txBody>
      </p:sp>
    </p:spTree>
    <p:extLst>
      <p:ext uri="{BB962C8B-B14F-4D97-AF65-F5344CB8AC3E}">
        <p14:creationId xmlns:p14="http://schemas.microsoft.com/office/powerpoint/2010/main" val="3473343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4</a:t>
            </a:fld>
            <a:endParaRPr lang="nl-BE"/>
          </a:p>
        </p:txBody>
      </p:sp>
    </p:spTree>
    <p:extLst>
      <p:ext uri="{BB962C8B-B14F-4D97-AF65-F5344CB8AC3E}">
        <p14:creationId xmlns:p14="http://schemas.microsoft.com/office/powerpoint/2010/main" val="2971738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33</a:t>
            </a:fld>
            <a:endParaRPr lang="nl-BE"/>
          </a:p>
        </p:txBody>
      </p:sp>
    </p:spTree>
    <p:extLst>
      <p:ext uri="{BB962C8B-B14F-4D97-AF65-F5344CB8AC3E}">
        <p14:creationId xmlns:p14="http://schemas.microsoft.com/office/powerpoint/2010/main" val="22136854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34</a:t>
            </a:fld>
            <a:endParaRPr lang="nl-BE"/>
          </a:p>
        </p:txBody>
      </p:sp>
    </p:spTree>
    <p:extLst>
      <p:ext uri="{BB962C8B-B14F-4D97-AF65-F5344CB8AC3E}">
        <p14:creationId xmlns:p14="http://schemas.microsoft.com/office/powerpoint/2010/main" val="40493417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35</a:t>
            </a:fld>
            <a:endParaRPr lang="nl-BE"/>
          </a:p>
        </p:txBody>
      </p:sp>
    </p:spTree>
    <p:extLst>
      <p:ext uri="{BB962C8B-B14F-4D97-AF65-F5344CB8AC3E}">
        <p14:creationId xmlns:p14="http://schemas.microsoft.com/office/powerpoint/2010/main" val="13993489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5"/>
          </p:nvPr>
        </p:nvSpPr>
        <p:spPr/>
        <p:txBody>
          <a:bodyPr/>
          <a:lstStyle/>
          <a:p>
            <a:fld id="{9759F9DB-E05C-436C-94DC-DF26BE30E91B}" type="slidenum">
              <a:rPr lang="nl-BE" smtClean="0"/>
              <a:t>38</a:t>
            </a:fld>
            <a:endParaRPr lang="nl-BE"/>
          </a:p>
        </p:txBody>
      </p:sp>
    </p:spTree>
    <p:extLst>
      <p:ext uri="{BB962C8B-B14F-4D97-AF65-F5344CB8AC3E}">
        <p14:creationId xmlns:p14="http://schemas.microsoft.com/office/powerpoint/2010/main" val="4182110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5</a:t>
            </a:fld>
            <a:endParaRPr lang="nl-BE"/>
          </a:p>
        </p:txBody>
      </p:sp>
    </p:spTree>
    <p:extLst>
      <p:ext uri="{BB962C8B-B14F-4D97-AF65-F5344CB8AC3E}">
        <p14:creationId xmlns:p14="http://schemas.microsoft.com/office/powerpoint/2010/main" val="1376273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6</a:t>
            </a:fld>
            <a:endParaRPr lang="nl-BE"/>
          </a:p>
        </p:txBody>
      </p:sp>
    </p:spTree>
    <p:extLst>
      <p:ext uri="{BB962C8B-B14F-4D97-AF65-F5344CB8AC3E}">
        <p14:creationId xmlns:p14="http://schemas.microsoft.com/office/powerpoint/2010/main" val="784237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7</a:t>
            </a:fld>
            <a:endParaRPr lang="nl-BE"/>
          </a:p>
        </p:txBody>
      </p:sp>
    </p:spTree>
    <p:extLst>
      <p:ext uri="{BB962C8B-B14F-4D97-AF65-F5344CB8AC3E}">
        <p14:creationId xmlns:p14="http://schemas.microsoft.com/office/powerpoint/2010/main" val="3639124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8</a:t>
            </a:fld>
            <a:endParaRPr lang="nl-BE"/>
          </a:p>
        </p:txBody>
      </p:sp>
    </p:spTree>
    <p:extLst>
      <p:ext uri="{BB962C8B-B14F-4D97-AF65-F5344CB8AC3E}">
        <p14:creationId xmlns:p14="http://schemas.microsoft.com/office/powerpoint/2010/main" val="91299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b="1" dirty="0"/>
          </a:p>
        </p:txBody>
      </p:sp>
      <p:sp>
        <p:nvSpPr>
          <p:cNvPr id="4" name="Slide Number Placeholder 3"/>
          <p:cNvSpPr>
            <a:spLocks noGrp="1"/>
          </p:cNvSpPr>
          <p:nvPr>
            <p:ph type="sldNum" sz="quarter" idx="5"/>
          </p:nvPr>
        </p:nvSpPr>
        <p:spPr/>
        <p:txBody>
          <a:bodyPr/>
          <a:lstStyle/>
          <a:p>
            <a:fld id="{9759F9DB-E05C-436C-94DC-DF26BE30E91B}" type="slidenum">
              <a:rPr lang="nl-BE" smtClean="0"/>
              <a:t>9</a:t>
            </a:fld>
            <a:endParaRPr lang="nl-BE"/>
          </a:p>
        </p:txBody>
      </p:sp>
    </p:spTree>
    <p:extLst>
      <p:ext uri="{BB962C8B-B14F-4D97-AF65-F5344CB8AC3E}">
        <p14:creationId xmlns:p14="http://schemas.microsoft.com/office/powerpoint/2010/main" val="3570231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5"/>
          </p:nvPr>
        </p:nvSpPr>
        <p:spPr/>
        <p:txBody>
          <a:bodyPr/>
          <a:lstStyle/>
          <a:p>
            <a:fld id="{9759F9DB-E05C-436C-94DC-DF26BE30E91B}" type="slidenum">
              <a:rPr lang="nl-BE" smtClean="0"/>
              <a:t>10</a:t>
            </a:fld>
            <a:endParaRPr lang="nl-BE"/>
          </a:p>
        </p:txBody>
      </p:sp>
    </p:spTree>
    <p:extLst>
      <p:ext uri="{BB962C8B-B14F-4D97-AF65-F5344CB8AC3E}">
        <p14:creationId xmlns:p14="http://schemas.microsoft.com/office/powerpoint/2010/main" val="1207410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Application&#10;&#10;Description automatically generated with medium confidence">
            <a:extLst>
              <a:ext uri="{FF2B5EF4-FFF2-40B4-BE49-F238E27FC236}">
                <a16:creationId xmlns:a16="http://schemas.microsoft.com/office/drawing/2014/main" id="{48F606EA-89DA-462E-8153-BAD70044009D}"/>
              </a:ext>
            </a:extLst>
          </p:cNvPr>
          <p:cNvPicPr>
            <a:picLocks noChangeAspect="1"/>
          </p:cNvPicPr>
          <p:nvPr userDrawn="1"/>
        </p:nvPicPr>
        <p:blipFill rotWithShape="1">
          <a:blip r:embed="rId2"/>
          <a:srcRect t="19471"/>
          <a:stretch/>
        </p:blipFill>
        <p:spPr>
          <a:xfrm>
            <a:off x="0" y="1335315"/>
            <a:ext cx="12192000" cy="5522685"/>
          </a:xfrm>
          <a:prstGeom prst="rect">
            <a:avLst/>
          </a:prstGeom>
        </p:spPr>
      </p:pic>
      <p:pic>
        <p:nvPicPr>
          <p:cNvPr id="8" name="Content Placeholder 3" descr="Logo&#10;&#10;Description automatically generated">
            <a:extLst>
              <a:ext uri="{FF2B5EF4-FFF2-40B4-BE49-F238E27FC236}">
                <a16:creationId xmlns:a16="http://schemas.microsoft.com/office/drawing/2014/main" id="{4C22C24B-17A5-4137-8205-468381510956}"/>
              </a:ext>
            </a:extLst>
          </p:cNvPr>
          <p:cNvPicPr>
            <a:picLocks noChangeAspect="1"/>
          </p:cNvPicPr>
          <p:nvPr userDrawn="1"/>
        </p:nvPicPr>
        <p:blipFill>
          <a:blip r:embed="rId3"/>
          <a:stretch>
            <a:fillRect/>
          </a:stretch>
        </p:blipFill>
        <p:spPr>
          <a:xfrm>
            <a:off x="3505200" y="441748"/>
            <a:ext cx="5181600" cy="1874415"/>
          </a:xfrm>
          <a:prstGeom prst="rect">
            <a:avLst/>
          </a:prstGeom>
        </p:spPr>
      </p:pic>
      <p:sp>
        <p:nvSpPr>
          <p:cNvPr id="2" name="Title 1">
            <a:extLst>
              <a:ext uri="{FF2B5EF4-FFF2-40B4-BE49-F238E27FC236}">
                <a16:creationId xmlns:a16="http://schemas.microsoft.com/office/drawing/2014/main" id="{671BB0A8-3FBD-405F-A23F-9A136BE8ACCA}"/>
              </a:ext>
            </a:extLst>
          </p:cNvPr>
          <p:cNvSpPr>
            <a:spLocks noGrp="1"/>
          </p:cNvSpPr>
          <p:nvPr>
            <p:ph type="ctrTitle"/>
          </p:nvPr>
        </p:nvSpPr>
        <p:spPr>
          <a:xfrm>
            <a:off x="1524000" y="2503487"/>
            <a:ext cx="9144000" cy="1006475"/>
          </a:xfrm>
        </p:spPr>
        <p:txBody>
          <a:bodyPr anchor="b"/>
          <a:lstStyle>
            <a:lvl1pPr algn="ctr">
              <a:defRPr sz="6000"/>
            </a:lvl1pPr>
          </a:lstStyle>
          <a:p>
            <a:r>
              <a:rPr lang="en-US"/>
              <a:t>Click to edit Master title style</a:t>
            </a:r>
            <a:endParaRPr lang="nl-BE"/>
          </a:p>
        </p:txBody>
      </p:sp>
      <p:sp>
        <p:nvSpPr>
          <p:cNvPr id="3" name="Subtitle 2">
            <a:extLst>
              <a:ext uri="{FF2B5EF4-FFF2-40B4-BE49-F238E27FC236}">
                <a16:creationId xmlns:a16="http://schemas.microsoft.com/office/drawing/2014/main" id="{63947E0A-D188-4FC9-9440-1085D8F938B2}"/>
              </a:ext>
            </a:extLst>
          </p:cNvPr>
          <p:cNvSpPr>
            <a:spLocks noGrp="1"/>
          </p:cNvSpPr>
          <p:nvPr>
            <p:ph type="subTitle" idx="1"/>
          </p:nvPr>
        </p:nvSpPr>
        <p:spPr>
          <a:xfrm>
            <a:off x="1524000" y="3602038"/>
            <a:ext cx="9144000" cy="59127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BE"/>
          </a:p>
        </p:txBody>
      </p:sp>
    </p:spTree>
    <p:extLst>
      <p:ext uri="{BB962C8B-B14F-4D97-AF65-F5344CB8AC3E}">
        <p14:creationId xmlns:p14="http://schemas.microsoft.com/office/powerpoint/2010/main" val="250189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1AA1B-1F3A-4F3D-BD5C-887C482DC871}"/>
              </a:ext>
            </a:extLst>
          </p:cNvPr>
          <p:cNvSpPr>
            <a:spLocks noGrp="1"/>
          </p:cNvSpPr>
          <p:nvPr>
            <p:ph type="title"/>
          </p:nvPr>
        </p:nvSpPr>
        <p:spPr/>
        <p:txBody>
          <a:bodyPr/>
          <a:lstStyle/>
          <a:p>
            <a:r>
              <a:rPr lang="en-US"/>
              <a:t>Click to edit Master title style</a:t>
            </a:r>
            <a:endParaRPr lang="nl-BE"/>
          </a:p>
        </p:txBody>
      </p:sp>
      <p:sp>
        <p:nvSpPr>
          <p:cNvPr id="3" name="Date Placeholder 2">
            <a:extLst>
              <a:ext uri="{FF2B5EF4-FFF2-40B4-BE49-F238E27FC236}">
                <a16:creationId xmlns:a16="http://schemas.microsoft.com/office/drawing/2014/main" id="{B820D620-4DBF-4D20-9310-3BE631CFE7CC}"/>
              </a:ext>
            </a:extLst>
          </p:cNvPr>
          <p:cNvSpPr>
            <a:spLocks noGrp="1"/>
          </p:cNvSpPr>
          <p:nvPr>
            <p:ph type="dt" sz="half" idx="10"/>
          </p:nvPr>
        </p:nvSpPr>
        <p:spPr/>
        <p:txBody>
          <a:bodyPr/>
          <a:lstStyle/>
          <a:p>
            <a:r>
              <a:rPr lang="de-BE"/>
              <a:t>7 April 2022</a:t>
            </a:r>
            <a:endParaRPr lang="nl-BE"/>
          </a:p>
        </p:txBody>
      </p:sp>
      <p:sp>
        <p:nvSpPr>
          <p:cNvPr id="4" name="Footer Placeholder 3">
            <a:extLst>
              <a:ext uri="{FF2B5EF4-FFF2-40B4-BE49-F238E27FC236}">
                <a16:creationId xmlns:a16="http://schemas.microsoft.com/office/drawing/2014/main" id="{6C5EDE18-072E-48E8-BBD2-877ACAF08243}"/>
              </a:ext>
            </a:extLst>
          </p:cNvPr>
          <p:cNvSpPr>
            <a:spLocks noGrp="1"/>
          </p:cNvSpPr>
          <p:nvPr>
            <p:ph type="ftr" sz="quarter" idx="11"/>
          </p:nvPr>
        </p:nvSpPr>
        <p:spPr/>
        <p:txBody>
          <a:bodyPr/>
          <a:lstStyle/>
          <a:p>
            <a:endParaRPr lang="nl-BE"/>
          </a:p>
        </p:txBody>
      </p:sp>
      <p:sp>
        <p:nvSpPr>
          <p:cNvPr id="5" name="Slide Number Placeholder 4">
            <a:extLst>
              <a:ext uri="{FF2B5EF4-FFF2-40B4-BE49-F238E27FC236}">
                <a16:creationId xmlns:a16="http://schemas.microsoft.com/office/drawing/2014/main" id="{D21ECB52-A911-46C8-97F4-8EC2D530AEC1}"/>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261187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279FF5-5118-4DA6-99EB-BD9924D36CA7}"/>
              </a:ext>
            </a:extLst>
          </p:cNvPr>
          <p:cNvSpPr>
            <a:spLocks noGrp="1"/>
          </p:cNvSpPr>
          <p:nvPr>
            <p:ph type="dt" sz="half" idx="10"/>
          </p:nvPr>
        </p:nvSpPr>
        <p:spPr/>
        <p:txBody>
          <a:bodyPr/>
          <a:lstStyle/>
          <a:p>
            <a:r>
              <a:rPr lang="de-BE"/>
              <a:t>7 April 2022</a:t>
            </a:r>
            <a:endParaRPr lang="nl-BE"/>
          </a:p>
        </p:txBody>
      </p:sp>
      <p:sp>
        <p:nvSpPr>
          <p:cNvPr id="3" name="Footer Placeholder 2">
            <a:extLst>
              <a:ext uri="{FF2B5EF4-FFF2-40B4-BE49-F238E27FC236}">
                <a16:creationId xmlns:a16="http://schemas.microsoft.com/office/drawing/2014/main" id="{FE63CCCF-51B5-4033-A0B1-5510831CEBD3}"/>
              </a:ext>
            </a:extLst>
          </p:cNvPr>
          <p:cNvSpPr>
            <a:spLocks noGrp="1"/>
          </p:cNvSpPr>
          <p:nvPr>
            <p:ph type="ftr" sz="quarter" idx="11"/>
          </p:nvPr>
        </p:nvSpPr>
        <p:spPr/>
        <p:txBody>
          <a:bodyPr/>
          <a:lstStyle/>
          <a:p>
            <a:endParaRPr lang="nl-BE"/>
          </a:p>
        </p:txBody>
      </p:sp>
      <p:sp>
        <p:nvSpPr>
          <p:cNvPr id="4" name="Slide Number Placeholder 3">
            <a:extLst>
              <a:ext uri="{FF2B5EF4-FFF2-40B4-BE49-F238E27FC236}">
                <a16:creationId xmlns:a16="http://schemas.microsoft.com/office/drawing/2014/main" id="{8AB5879D-0A43-4776-AE5E-B91BC0ABA6FD}"/>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585646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03146-0DBE-4F02-B741-3A6520BAD1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B1E9D597-BC2C-41D5-A7B0-9DC236061F1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Text Placeholder 3">
            <a:extLst>
              <a:ext uri="{FF2B5EF4-FFF2-40B4-BE49-F238E27FC236}">
                <a16:creationId xmlns:a16="http://schemas.microsoft.com/office/drawing/2014/main" id="{A5C35076-4CCA-4585-8395-5EDBC79156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0120BE-4D50-459F-95E7-49636CFF8857}"/>
              </a:ext>
            </a:extLst>
          </p:cNvPr>
          <p:cNvSpPr>
            <a:spLocks noGrp="1"/>
          </p:cNvSpPr>
          <p:nvPr>
            <p:ph type="dt" sz="half" idx="10"/>
          </p:nvPr>
        </p:nvSpPr>
        <p:spPr/>
        <p:txBody>
          <a:bodyPr/>
          <a:lstStyle/>
          <a:p>
            <a:r>
              <a:rPr lang="de-BE"/>
              <a:t>7 April 2022</a:t>
            </a:r>
            <a:endParaRPr lang="nl-BE"/>
          </a:p>
        </p:txBody>
      </p:sp>
      <p:sp>
        <p:nvSpPr>
          <p:cNvPr id="6" name="Footer Placeholder 5">
            <a:extLst>
              <a:ext uri="{FF2B5EF4-FFF2-40B4-BE49-F238E27FC236}">
                <a16:creationId xmlns:a16="http://schemas.microsoft.com/office/drawing/2014/main" id="{0785BEE2-A50B-4B01-97FC-208AC949A5BC}"/>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9C9F19CB-BE0A-4E3D-A7FB-8E0FAD2203A0}"/>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428717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512BA9-AC15-4179-BBB4-01CA3161B3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BE"/>
          </a:p>
        </p:txBody>
      </p:sp>
      <p:sp>
        <p:nvSpPr>
          <p:cNvPr id="3" name="Picture Placeholder 2">
            <a:extLst>
              <a:ext uri="{FF2B5EF4-FFF2-40B4-BE49-F238E27FC236}">
                <a16:creationId xmlns:a16="http://schemas.microsoft.com/office/drawing/2014/main" id="{AA3B234D-503C-4723-826C-76388317A8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ext Placeholder 3">
            <a:extLst>
              <a:ext uri="{FF2B5EF4-FFF2-40B4-BE49-F238E27FC236}">
                <a16:creationId xmlns:a16="http://schemas.microsoft.com/office/drawing/2014/main" id="{A00FA9E0-77D8-49E4-B52E-EDF904257D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A8F126-B15C-41BE-BC8D-C09F95F2FD31}"/>
              </a:ext>
            </a:extLst>
          </p:cNvPr>
          <p:cNvSpPr>
            <a:spLocks noGrp="1"/>
          </p:cNvSpPr>
          <p:nvPr>
            <p:ph type="dt" sz="half" idx="10"/>
          </p:nvPr>
        </p:nvSpPr>
        <p:spPr/>
        <p:txBody>
          <a:bodyPr/>
          <a:lstStyle/>
          <a:p>
            <a:r>
              <a:rPr lang="de-BE"/>
              <a:t>7 April 2022</a:t>
            </a:r>
            <a:endParaRPr lang="nl-BE"/>
          </a:p>
        </p:txBody>
      </p:sp>
      <p:sp>
        <p:nvSpPr>
          <p:cNvPr id="6" name="Footer Placeholder 5">
            <a:extLst>
              <a:ext uri="{FF2B5EF4-FFF2-40B4-BE49-F238E27FC236}">
                <a16:creationId xmlns:a16="http://schemas.microsoft.com/office/drawing/2014/main" id="{F4201092-6B3C-4B24-A851-BFBD26831262}"/>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9FFB9404-C26F-46C6-A39A-F52B3AC5CCC9}"/>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7122421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8DFF6-4732-46DF-9831-15C9FC561F23}"/>
              </a:ext>
            </a:extLst>
          </p:cNvPr>
          <p:cNvSpPr>
            <a:spLocks noGrp="1"/>
          </p:cNvSpPr>
          <p:nvPr>
            <p:ph type="title"/>
          </p:nvPr>
        </p:nvSpPr>
        <p:spPr/>
        <p:txBody>
          <a:bodyPr/>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1D2F5F6C-AF6B-4DCD-B41B-C8A035A65F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565FB647-29E4-401A-AC74-9BE2B44BAD2D}"/>
              </a:ext>
            </a:extLst>
          </p:cNvPr>
          <p:cNvSpPr>
            <a:spLocks noGrp="1"/>
          </p:cNvSpPr>
          <p:nvPr>
            <p:ph type="dt" sz="half" idx="10"/>
          </p:nvPr>
        </p:nvSpPr>
        <p:spPr/>
        <p:txBody>
          <a:bodyPr/>
          <a:lstStyle/>
          <a:p>
            <a:r>
              <a:rPr lang="de-BE"/>
              <a:t>7 April 2022</a:t>
            </a:r>
            <a:endParaRPr lang="nl-BE"/>
          </a:p>
        </p:txBody>
      </p:sp>
      <p:sp>
        <p:nvSpPr>
          <p:cNvPr id="5" name="Footer Placeholder 4">
            <a:extLst>
              <a:ext uri="{FF2B5EF4-FFF2-40B4-BE49-F238E27FC236}">
                <a16:creationId xmlns:a16="http://schemas.microsoft.com/office/drawing/2014/main" id="{791A6159-0204-48B3-9A4D-B8F8CE801770}"/>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ACF4B2D2-32DE-4A21-86F0-23FC1D251C6A}"/>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3411866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AAE547-12F4-488E-A87B-80DD6DA1ACC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BE"/>
          </a:p>
        </p:txBody>
      </p:sp>
      <p:sp>
        <p:nvSpPr>
          <p:cNvPr id="3" name="Vertical Text Placeholder 2">
            <a:extLst>
              <a:ext uri="{FF2B5EF4-FFF2-40B4-BE49-F238E27FC236}">
                <a16:creationId xmlns:a16="http://schemas.microsoft.com/office/drawing/2014/main" id="{547F5AB1-BB3E-4E6A-9E10-8473ACA8FD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Date Placeholder 3">
            <a:extLst>
              <a:ext uri="{FF2B5EF4-FFF2-40B4-BE49-F238E27FC236}">
                <a16:creationId xmlns:a16="http://schemas.microsoft.com/office/drawing/2014/main" id="{2059E76C-D1EC-4D63-B62E-D46F913DC821}"/>
              </a:ext>
            </a:extLst>
          </p:cNvPr>
          <p:cNvSpPr>
            <a:spLocks noGrp="1"/>
          </p:cNvSpPr>
          <p:nvPr>
            <p:ph type="dt" sz="half" idx="10"/>
          </p:nvPr>
        </p:nvSpPr>
        <p:spPr/>
        <p:txBody>
          <a:bodyPr/>
          <a:lstStyle/>
          <a:p>
            <a:r>
              <a:rPr lang="de-BE"/>
              <a:t>7 April 2022</a:t>
            </a:r>
            <a:endParaRPr lang="nl-BE"/>
          </a:p>
        </p:txBody>
      </p:sp>
      <p:sp>
        <p:nvSpPr>
          <p:cNvPr id="5" name="Footer Placeholder 4">
            <a:extLst>
              <a:ext uri="{FF2B5EF4-FFF2-40B4-BE49-F238E27FC236}">
                <a16:creationId xmlns:a16="http://schemas.microsoft.com/office/drawing/2014/main" id="{14A0199C-7495-40FF-A0A6-CCA107D6A03D}"/>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FCBF4BBA-EBEC-40E4-B6F2-5E405124539B}"/>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251987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39D19-D1D4-44CE-87FE-BC10E1060D43}"/>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2791A472-9772-4FF6-A25C-F88DD39DA921}"/>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Date Placeholder 3">
            <a:extLst>
              <a:ext uri="{FF2B5EF4-FFF2-40B4-BE49-F238E27FC236}">
                <a16:creationId xmlns:a16="http://schemas.microsoft.com/office/drawing/2014/main" id="{554829A5-FBA8-4E80-9E57-C9FB3AAFEE40}"/>
              </a:ext>
            </a:extLst>
          </p:cNvPr>
          <p:cNvSpPr>
            <a:spLocks noGrp="1"/>
          </p:cNvSpPr>
          <p:nvPr>
            <p:ph type="dt" sz="half" idx="10"/>
          </p:nvPr>
        </p:nvSpPr>
        <p:spPr/>
        <p:txBody>
          <a:bodyPr/>
          <a:lstStyle/>
          <a:p>
            <a:r>
              <a:rPr lang="de-BE"/>
              <a:t>7 April 2022</a:t>
            </a:r>
            <a:endParaRPr lang="nl-BE"/>
          </a:p>
        </p:txBody>
      </p:sp>
      <p:sp>
        <p:nvSpPr>
          <p:cNvPr id="5" name="Footer Placeholder 4">
            <a:extLst>
              <a:ext uri="{FF2B5EF4-FFF2-40B4-BE49-F238E27FC236}">
                <a16:creationId xmlns:a16="http://schemas.microsoft.com/office/drawing/2014/main" id="{2CB5CD47-085E-4E6E-8955-55C0F7209E6B}"/>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133B9F7C-554D-4AE9-B492-0BD9DC91914A}"/>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2213062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rgbClr val="056A8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39D19-D1D4-44CE-87FE-BC10E1060D43}"/>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2791A472-9772-4FF6-A25C-F88DD39DA921}"/>
              </a:ext>
            </a:extLst>
          </p:cNvPr>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Date Placeholder 3">
            <a:extLst>
              <a:ext uri="{FF2B5EF4-FFF2-40B4-BE49-F238E27FC236}">
                <a16:creationId xmlns:a16="http://schemas.microsoft.com/office/drawing/2014/main" id="{554829A5-FBA8-4E80-9E57-C9FB3AAFEE40}"/>
              </a:ext>
            </a:extLst>
          </p:cNvPr>
          <p:cNvSpPr>
            <a:spLocks noGrp="1"/>
          </p:cNvSpPr>
          <p:nvPr>
            <p:ph type="dt" sz="half" idx="10"/>
          </p:nvPr>
        </p:nvSpPr>
        <p:spPr/>
        <p:txBody>
          <a:bodyPr/>
          <a:lstStyle>
            <a:lvl1pPr>
              <a:defRPr>
                <a:solidFill>
                  <a:schemeClr val="bg1"/>
                </a:solidFill>
              </a:defRPr>
            </a:lvl1pPr>
          </a:lstStyle>
          <a:p>
            <a:r>
              <a:rPr lang="de-BE"/>
              <a:t>7 April 2022</a:t>
            </a:r>
            <a:endParaRPr lang="nl-BE"/>
          </a:p>
        </p:txBody>
      </p:sp>
      <p:sp>
        <p:nvSpPr>
          <p:cNvPr id="5" name="Footer Placeholder 4">
            <a:extLst>
              <a:ext uri="{FF2B5EF4-FFF2-40B4-BE49-F238E27FC236}">
                <a16:creationId xmlns:a16="http://schemas.microsoft.com/office/drawing/2014/main" id="{2CB5CD47-085E-4E6E-8955-55C0F7209E6B}"/>
              </a:ext>
            </a:extLst>
          </p:cNvPr>
          <p:cNvSpPr>
            <a:spLocks noGrp="1"/>
          </p:cNvSpPr>
          <p:nvPr>
            <p:ph type="ftr" sz="quarter" idx="11"/>
          </p:nvPr>
        </p:nvSpPr>
        <p:spPr/>
        <p:txBody>
          <a:bodyPr/>
          <a:lstStyle>
            <a:lvl1pPr>
              <a:defRPr>
                <a:solidFill>
                  <a:schemeClr val="bg1"/>
                </a:solidFill>
              </a:defRPr>
            </a:lvl1pPr>
          </a:lstStyle>
          <a:p>
            <a:endParaRPr lang="nl-BE"/>
          </a:p>
        </p:txBody>
      </p:sp>
      <p:sp>
        <p:nvSpPr>
          <p:cNvPr id="6" name="Slide Number Placeholder 5">
            <a:extLst>
              <a:ext uri="{FF2B5EF4-FFF2-40B4-BE49-F238E27FC236}">
                <a16:creationId xmlns:a16="http://schemas.microsoft.com/office/drawing/2014/main" id="{133B9F7C-554D-4AE9-B492-0BD9DC91914A}"/>
              </a:ext>
            </a:extLst>
          </p:cNvPr>
          <p:cNvSpPr>
            <a:spLocks noGrp="1"/>
          </p:cNvSpPr>
          <p:nvPr>
            <p:ph type="sldNum" sz="quarter" idx="12"/>
          </p:nvPr>
        </p:nvSpPr>
        <p:spPr/>
        <p:txBody>
          <a:bodyPr/>
          <a:lstStyle>
            <a:lvl1pPr>
              <a:defRPr>
                <a:solidFill>
                  <a:schemeClr val="bg1"/>
                </a:solidFill>
              </a:defRPr>
            </a:lvl1pPr>
          </a:lstStyle>
          <a:p>
            <a:fld id="{208CA132-85B2-4E42-84FF-CBDE8FF56B3B}" type="slidenum">
              <a:rPr lang="nl-BE" smtClean="0"/>
              <a:pPr/>
              <a:t>‹#›</a:t>
            </a:fld>
            <a:endParaRPr lang="nl-BE"/>
          </a:p>
        </p:txBody>
      </p:sp>
    </p:spTree>
    <p:extLst>
      <p:ext uri="{BB962C8B-B14F-4D97-AF65-F5344CB8AC3E}">
        <p14:creationId xmlns:p14="http://schemas.microsoft.com/office/powerpoint/2010/main" val="3770831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rgbClr val="2C756B"/>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39D19-D1D4-44CE-87FE-BC10E1060D43}"/>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2791A472-9772-4FF6-A25C-F88DD39DA921}"/>
              </a:ext>
            </a:extLst>
          </p:cNvPr>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Date Placeholder 3">
            <a:extLst>
              <a:ext uri="{FF2B5EF4-FFF2-40B4-BE49-F238E27FC236}">
                <a16:creationId xmlns:a16="http://schemas.microsoft.com/office/drawing/2014/main" id="{554829A5-FBA8-4E80-9E57-C9FB3AAFEE40}"/>
              </a:ext>
            </a:extLst>
          </p:cNvPr>
          <p:cNvSpPr>
            <a:spLocks noGrp="1"/>
          </p:cNvSpPr>
          <p:nvPr>
            <p:ph type="dt" sz="half" idx="10"/>
          </p:nvPr>
        </p:nvSpPr>
        <p:spPr/>
        <p:txBody>
          <a:bodyPr/>
          <a:lstStyle>
            <a:lvl1pPr>
              <a:defRPr>
                <a:solidFill>
                  <a:schemeClr val="bg1"/>
                </a:solidFill>
              </a:defRPr>
            </a:lvl1pPr>
          </a:lstStyle>
          <a:p>
            <a:r>
              <a:rPr lang="de-BE"/>
              <a:t>7 April 2022</a:t>
            </a:r>
            <a:endParaRPr lang="nl-BE"/>
          </a:p>
        </p:txBody>
      </p:sp>
      <p:sp>
        <p:nvSpPr>
          <p:cNvPr id="5" name="Footer Placeholder 4">
            <a:extLst>
              <a:ext uri="{FF2B5EF4-FFF2-40B4-BE49-F238E27FC236}">
                <a16:creationId xmlns:a16="http://schemas.microsoft.com/office/drawing/2014/main" id="{2CB5CD47-085E-4E6E-8955-55C0F7209E6B}"/>
              </a:ext>
            </a:extLst>
          </p:cNvPr>
          <p:cNvSpPr>
            <a:spLocks noGrp="1"/>
          </p:cNvSpPr>
          <p:nvPr>
            <p:ph type="ftr" sz="quarter" idx="11"/>
          </p:nvPr>
        </p:nvSpPr>
        <p:spPr/>
        <p:txBody>
          <a:bodyPr/>
          <a:lstStyle>
            <a:lvl1pPr>
              <a:defRPr>
                <a:solidFill>
                  <a:schemeClr val="bg1"/>
                </a:solidFill>
              </a:defRPr>
            </a:lvl1pPr>
          </a:lstStyle>
          <a:p>
            <a:endParaRPr lang="nl-BE"/>
          </a:p>
        </p:txBody>
      </p:sp>
      <p:sp>
        <p:nvSpPr>
          <p:cNvPr id="6" name="Slide Number Placeholder 5">
            <a:extLst>
              <a:ext uri="{FF2B5EF4-FFF2-40B4-BE49-F238E27FC236}">
                <a16:creationId xmlns:a16="http://schemas.microsoft.com/office/drawing/2014/main" id="{133B9F7C-554D-4AE9-B492-0BD9DC91914A}"/>
              </a:ext>
            </a:extLst>
          </p:cNvPr>
          <p:cNvSpPr>
            <a:spLocks noGrp="1"/>
          </p:cNvSpPr>
          <p:nvPr>
            <p:ph type="sldNum" sz="quarter" idx="12"/>
          </p:nvPr>
        </p:nvSpPr>
        <p:spPr/>
        <p:txBody>
          <a:bodyPr/>
          <a:lstStyle>
            <a:lvl1pPr>
              <a:defRPr>
                <a:solidFill>
                  <a:schemeClr val="bg1"/>
                </a:solidFill>
              </a:defRPr>
            </a:lvl1pPr>
          </a:lstStyle>
          <a:p>
            <a:fld id="{208CA132-85B2-4E42-84FF-CBDE8FF56B3B}" type="slidenum">
              <a:rPr lang="nl-BE" smtClean="0"/>
              <a:pPr/>
              <a:t>‹#›</a:t>
            </a:fld>
            <a:endParaRPr lang="nl-BE"/>
          </a:p>
        </p:txBody>
      </p:sp>
    </p:spTree>
    <p:extLst>
      <p:ext uri="{BB962C8B-B14F-4D97-AF65-F5344CB8AC3E}">
        <p14:creationId xmlns:p14="http://schemas.microsoft.com/office/powerpoint/2010/main" val="2970592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rgbClr val="ECAB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39D19-D1D4-44CE-87FE-BC10E1060D43}"/>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nl-BE"/>
          </a:p>
        </p:txBody>
      </p:sp>
      <p:sp>
        <p:nvSpPr>
          <p:cNvPr id="3" name="Content Placeholder 2">
            <a:extLst>
              <a:ext uri="{FF2B5EF4-FFF2-40B4-BE49-F238E27FC236}">
                <a16:creationId xmlns:a16="http://schemas.microsoft.com/office/drawing/2014/main" id="{2791A472-9772-4FF6-A25C-F88DD39DA921}"/>
              </a:ext>
            </a:extLst>
          </p:cNvPr>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Date Placeholder 3">
            <a:extLst>
              <a:ext uri="{FF2B5EF4-FFF2-40B4-BE49-F238E27FC236}">
                <a16:creationId xmlns:a16="http://schemas.microsoft.com/office/drawing/2014/main" id="{554829A5-FBA8-4E80-9E57-C9FB3AAFEE40}"/>
              </a:ext>
            </a:extLst>
          </p:cNvPr>
          <p:cNvSpPr>
            <a:spLocks noGrp="1"/>
          </p:cNvSpPr>
          <p:nvPr>
            <p:ph type="dt" sz="half" idx="10"/>
          </p:nvPr>
        </p:nvSpPr>
        <p:spPr/>
        <p:txBody>
          <a:bodyPr/>
          <a:lstStyle>
            <a:lvl1pPr>
              <a:defRPr>
                <a:solidFill>
                  <a:schemeClr val="tx1"/>
                </a:solidFill>
              </a:defRPr>
            </a:lvl1pPr>
          </a:lstStyle>
          <a:p>
            <a:r>
              <a:rPr lang="de-BE"/>
              <a:t>7 April 2022</a:t>
            </a:r>
            <a:endParaRPr lang="nl-BE"/>
          </a:p>
        </p:txBody>
      </p:sp>
      <p:sp>
        <p:nvSpPr>
          <p:cNvPr id="5" name="Footer Placeholder 4">
            <a:extLst>
              <a:ext uri="{FF2B5EF4-FFF2-40B4-BE49-F238E27FC236}">
                <a16:creationId xmlns:a16="http://schemas.microsoft.com/office/drawing/2014/main" id="{2CB5CD47-085E-4E6E-8955-55C0F7209E6B}"/>
              </a:ext>
            </a:extLst>
          </p:cNvPr>
          <p:cNvSpPr>
            <a:spLocks noGrp="1"/>
          </p:cNvSpPr>
          <p:nvPr>
            <p:ph type="ftr" sz="quarter" idx="11"/>
          </p:nvPr>
        </p:nvSpPr>
        <p:spPr/>
        <p:txBody>
          <a:bodyPr/>
          <a:lstStyle>
            <a:lvl1pPr>
              <a:defRPr>
                <a:solidFill>
                  <a:schemeClr val="tx1"/>
                </a:solidFill>
              </a:defRPr>
            </a:lvl1pPr>
          </a:lstStyle>
          <a:p>
            <a:endParaRPr lang="nl-BE"/>
          </a:p>
        </p:txBody>
      </p:sp>
      <p:sp>
        <p:nvSpPr>
          <p:cNvPr id="6" name="Slide Number Placeholder 5">
            <a:extLst>
              <a:ext uri="{FF2B5EF4-FFF2-40B4-BE49-F238E27FC236}">
                <a16:creationId xmlns:a16="http://schemas.microsoft.com/office/drawing/2014/main" id="{133B9F7C-554D-4AE9-B492-0BD9DC91914A}"/>
              </a:ext>
            </a:extLst>
          </p:cNvPr>
          <p:cNvSpPr>
            <a:spLocks noGrp="1"/>
          </p:cNvSpPr>
          <p:nvPr>
            <p:ph type="sldNum" sz="quarter" idx="12"/>
          </p:nvPr>
        </p:nvSpPr>
        <p:spPr/>
        <p:txBody>
          <a:bodyPr/>
          <a:lstStyle>
            <a:lvl1pPr>
              <a:defRPr>
                <a:solidFill>
                  <a:schemeClr val="tx1"/>
                </a:solidFill>
              </a:defRPr>
            </a:lvl1pPr>
          </a:lstStyle>
          <a:p>
            <a:fld id="{208CA132-85B2-4E42-84FF-CBDE8FF56B3B}" type="slidenum">
              <a:rPr lang="nl-BE" smtClean="0"/>
              <a:pPr/>
              <a:t>‹#›</a:t>
            </a:fld>
            <a:endParaRPr lang="nl-BE"/>
          </a:p>
        </p:txBody>
      </p:sp>
    </p:spTree>
    <p:extLst>
      <p:ext uri="{BB962C8B-B14F-4D97-AF65-F5344CB8AC3E}">
        <p14:creationId xmlns:p14="http://schemas.microsoft.com/office/powerpoint/2010/main" val="1104659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70D22-68C0-49E0-99E5-8A7700EB67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BE"/>
          </a:p>
        </p:txBody>
      </p:sp>
      <p:sp>
        <p:nvSpPr>
          <p:cNvPr id="3" name="Text Placeholder 2">
            <a:extLst>
              <a:ext uri="{FF2B5EF4-FFF2-40B4-BE49-F238E27FC236}">
                <a16:creationId xmlns:a16="http://schemas.microsoft.com/office/drawing/2014/main" id="{81537CDC-95D3-4608-992C-44990EC498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A451FA0-DD66-40B1-8176-FDF5B7CBE4E5}"/>
              </a:ext>
            </a:extLst>
          </p:cNvPr>
          <p:cNvSpPr>
            <a:spLocks noGrp="1"/>
          </p:cNvSpPr>
          <p:nvPr>
            <p:ph type="dt" sz="half" idx="10"/>
          </p:nvPr>
        </p:nvSpPr>
        <p:spPr/>
        <p:txBody>
          <a:bodyPr/>
          <a:lstStyle/>
          <a:p>
            <a:r>
              <a:rPr lang="de-BE"/>
              <a:t>7 April 2022</a:t>
            </a:r>
            <a:endParaRPr lang="nl-BE"/>
          </a:p>
        </p:txBody>
      </p:sp>
      <p:sp>
        <p:nvSpPr>
          <p:cNvPr id="5" name="Footer Placeholder 4">
            <a:extLst>
              <a:ext uri="{FF2B5EF4-FFF2-40B4-BE49-F238E27FC236}">
                <a16:creationId xmlns:a16="http://schemas.microsoft.com/office/drawing/2014/main" id="{C7571C25-8AA4-44E5-8AA8-D9452BB9F222}"/>
              </a:ext>
            </a:extLst>
          </p:cNvPr>
          <p:cNvSpPr>
            <a:spLocks noGrp="1"/>
          </p:cNvSpPr>
          <p:nvPr>
            <p:ph type="ftr" sz="quarter" idx="11"/>
          </p:nvPr>
        </p:nvSpPr>
        <p:spPr/>
        <p:txBody>
          <a:bodyPr/>
          <a:lstStyle/>
          <a:p>
            <a:endParaRPr lang="nl-BE"/>
          </a:p>
        </p:txBody>
      </p:sp>
      <p:sp>
        <p:nvSpPr>
          <p:cNvPr id="6" name="Slide Number Placeholder 5">
            <a:extLst>
              <a:ext uri="{FF2B5EF4-FFF2-40B4-BE49-F238E27FC236}">
                <a16:creationId xmlns:a16="http://schemas.microsoft.com/office/drawing/2014/main" id="{002D043E-9219-46E4-A62F-E93239F45162}"/>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177135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099F8-65D3-40DD-AC48-5291341F21E6}"/>
              </a:ext>
            </a:extLst>
          </p:cNvPr>
          <p:cNvSpPr>
            <a:spLocks noGrp="1"/>
          </p:cNvSpPr>
          <p:nvPr>
            <p:ph type="title"/>
          </p:nvPr>
        </p:nvSpPr>
        <p:spPr/>
        <p:txBody>
          <a:bodyPr/>
          <a:lstStyle/>
          <a:p>
            <a:r>
              <a:rPr lang="en-US"/>
              <a:t>Click to edit Master title style</a:t>
            </a:r>
            <a:endParaRPr lang="nl-BE"/>
          </a:p>
        </p:txBody>
      </p:sp>
      <p:sp>
        <p:nvSpPr>
          <p:cNvPr id="3" name="Content Placeholder 2">
            <a:extLst>
              <a:ext uri="{FF2B5EF4-FFF2-40B4-BE49-F238E27FC236}">
                <a16:creationId xmlns:a16="http://schemas.microsoft.com/office/drawing/2014/main" id="{F080DEE5-8C97-457F-82FC-75C02A28253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4" name="Content Placeholder 3">
            <a:extLst>
              <a:ext uri="{FF2B5EF4-FFF2-40B4-BE49-F238E27FC236}">
                <a16:creationId xmlns:a16="http://schemas.microsoft.com/office/drawing/2014/main" id="{7450045E-3742-4DE2-860D-BD67BB5706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Date Placeholder 4">
            <a:extLst>
              <a:ext uri="{FF2B5EF4-FFF2-40B4-BE49-F238E27FC236}">
                <a16:creationId xmlns:a16="http://schemas.microsoft.com/office/drawing/2014/main" id="{70A83101-7D88-409C-B7F8-C84B7ED6DF29}"/>
              </a:ext>
            </a:extLst>
          </p:cNvPr>
          <p:cNvSpPr>
            <a:spLocks noGrp="1"/>
          </p:cNvSpPr>
          <p:nvPr>
            <p:ph type="dt" sz="half" idx="10"/>
          </p:nvPr>
        </p:nvSpPr>
        <p:spPr/>
        <p:txBody>
          <a:bodyPr/>
          <a:lstStyle/>
          <a:p>
            <a:r>
              <a:rPr lang="de-BE"/>
              <a:t>7 April 2022</a:t>
            </a:r>
            <a:endParaRPr lang="nl-BE"/>
          </a:p>
        </p:txBody>
      </p:sp>
      <p:sp>
        <p:nvSpPr>
          <p:cNvPr id="6" name="Footer Placeholder 5">
            <a:extLst>
              <a:ext uri="{FF2B5EF4-FFF2-40B4-BE49-F238E27FC236}">
                <a16:creationId xmlns:a16="http://schemas.microsoft.com/office/drawing/2014/main" id="{268A27AE-121E-4DA1-9E84-070DE2DB050B}"/>
              </a:ext>
            </a:extLst>
          </p:cNvPr>
          <p:cNvSpPr>
            <a:spLocks noGrp="1"/>
          </p:cNvSpPr>
          <p:nvPr>
            <p:ph type="ftr" sz="quarter" idx="11"/>
          </p:nvPr>
        </p:nvSpPr>
        <p:spPr/>
        <p:txBody>
          <a:bodyPr/>
          <a:lstStyle/>
          <a:p>
            <a:endParaRPr lang="nl-BE"/>
          </a:p>
        </p:txBody>
      </p:sp>
      <p:sp>
        <p:nvSpPr>
          <p:cNvPr id="7" name="Slide Number Placeholder 6">
            <a:extLst>
              <a:ext uri="{FF2B5EF4-FFF2-40B4-BE49-F238E27FC236}">
                <a16:creationId xmlns:a16="http://schemas.microsoft.com/office/drawing/2014/main" id="{4AFAC3A3-91A6-48E4-A14E-293E3CB0A6AA}"/>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122223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2ACB-9919-489D-84B6-9739CC277510}"/>
              </a:ext>
            </a:extLst>
          </p:cNvPr>
          <p:cNvSpPr>
            <a:spLocks noGrp="1"/>
          </p:cNvSpPr>
          <p:nvPr>
            <p:ph type="title"/>
          </p:nvPr>
        </p:nvSpPr>
        <p:spPr>
          <a:xfrm>
            <a:off x="839788" y="365125"/>
            <a:ext cx="10515600" cy="1325563"/>
          </a:xfrm>
        </p:spPr>
        <p:txBody>
          <a:bodyPr/>
          <a:lstStyle/>
          <a:p>
            <a:r>
              <a:rPr lang="en-US"/>
              <a:t>Click to edit Master title style</a:t>
            </a:r>
            <a:endParaRPr lang="nl-BE"/>
          </a:p>
        </p:txBody>
      </p:sp>
      <p:sp>
        <p:nvSpPr>
          <p:cNvPr id="3" name="Text Placeholder 2">
            <a:extLst>
              <a:ext uri="{FF2B5EF4-FFF2-40B4-BE49-F238E27FC236}">
                <a16:creationId xmlns:a16="http://schemas.microsoft.com/office/drawing/2014/main" id="{6D3F1AED-DA2E-49CA-B778-65CD6C5F42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23796E-9B32-4B4F-846E-55DA88705A2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a:extLst>
              <a:ext uri="{FF2B5EF4-FFF2-40B4-BE49-F238E27FC236}">
                <a16:creationId xmlns:a16="http://schemas.microsoft.com/office/drawing/2014/main" id="{E057FB1F-6254-42C8-8A50-06AF57E57E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4D8F97-539F-43CC-8B71-557C6B321D5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a:extLst>
              <a:ext uri="{FF2B5EF4-FFF2-40B4-BE49-F238E27FC236}">
                <a16:creationId xmlns:a16="http://schemas.microsoft.com/office/drawing/2014/main" id="{CAD4621F-6160-4E75-B25E-65E409271690}"/>
              </a:ext>
            </a:extLst>
          </p:cNvPr>
          <p:cNvSpPr>
            <a:spLocks noGrp="1"/>
          </p:cNvSpPr>
          <p:nvPr>
            <p:ph type="dt" sz="half" idx="10"/>
          </p:nvPr>
        </p:nvSpPr>
        <p:spPr/>
        <p:txBody>
          <a:bodyPr/>
          <a:lstStyle/>
          <a:p>
            <a:r>
              <a:rPr lang="de-BE"/>
              <a:t>7 April 2022</a:t>
            </a:r>
            <a:endParaRPr lang="nl-BE"/>
          </a:p>
        </p:txBody>
      </p:sp>
      <p:sp>
        <p:nvSpPr>
          <p:cNvPr id="8" name="Footer Placeholder 7">
            <a:extLst>
              <a:ext uri="{FF2B5EF4-FFF2-40B4-BE49-F238E27FC236}">
                <a16:creationId xmlns:a16="http://schemas.microsoft.com/office/drawing/2014/main" id="{99AE5030-7E37-44AD-87B7-1DFF0904BA51}"/>
              </a:ext>
            </a:extLst>
          </p:cNvPr>
          <p:cNvSpPr>
            <a:spLocks noGrp="1"/>
          </p:cNvSpPr>
          <p:nvPr>
            <p:ph type="ftr" sz="quarter" idx="11"/>
          </p:nvPr>
        </p:nvSpPr>
        <p:spPr/>
        <p:txBody>
          <a:bodyPr/>
          <a:lstStyle/>
          <a:p>
            <a:endParaRPr lang="nl-BE"/>
          </a:p>
        </p:txBody>
      </p:sp>
      <p:sp>
        <p:nvSpPr>
          <p:cNvPr id="9" name="Slide Number Placeholder 8">
            <a:extLst>
              <a:ext uri="{FF2B5EF4-FFF2-40B4-BE49-F238E27FC236}">
                <a16:creationId xmlns:a16="http://schemas.microsoft.com/office/drawing/2014/main" id="{83D105C2-0698-4F37-B539-B8100580A014}"/>
              </a:ext>
            </a:extLst>
          </p:cNvPr>
          <p:cNvSpPr>
            <a:spLocks noGrp="1"/>
          </p:cNvSpPr>
          <p:nvPr>
            <p:ph type="sldNum" sz="quarter" idx="12"/>
          </p:nvPr>
        </p:nvSpPr>
        <p:spPr/>
        <p:txBody>
          <a:bodyPr/>
          <a:lstStyle/>
          <a:p>
            <a:fld id="{208CA132-85B2-4E42-84FF-CBDE8FF56B3B}" type="slidenum">
              <a:rPr lang="nl-BE" smtClean="0"/>
              <a:t>‹#›</a:t>
            </a:fld>
            <a:endParaRPr lang="nl-BE"/>
          </a:p>
        </p:txBody>
      </p:sp>
    </p:spTree>
    <p:extLst>
      <p:ext uri="{BB962C8B-B14F-4D97-AF65-F5344CB8AC3E}">
        <p14:creationId xmlns:p14="http://schemas.microsoft.com/office/powerpoint/2010/main" val="1750202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Comparison">
    <p:bg>
      <p:bgPr>
        <a:solidFill>
          <a:srgbClr val="056A8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32ACB-9919-489D-84B6-9739CC277510}"/>
              </a:ext>
            </a:extLst>
          </p:cNvPr>
          <p:cNvSpPr>
            <a:spLocks noGrp="1"/>
          </p:cNvSpPr>
          <p:nvPr>
            <p:ph type="title"/>
          </p:nvPr>
        </p:nvSpPr>
        <p:spPr>
          <a:xfrm>
            <a:off x="839788" y="365125"/>
            <a:ext cx="10515600" cy="1325563"/>
          </a:xfrm>
        </p:spPr>
        <p:txBody>
          <a:bodyPr/>
          <a:lstStyle>
            <a:lvl1pPr>
              <a:defRPr>
                <a:solidFill>
                  <a:schemeClr val="bg1"/>
                </a:solidFill>
              </a:defRPr>
            </a:lvl1pPr>
          </a:lstStyle>
          <a:p>
            <a:r>
              <a:rPr lang="en-US" dirty="0"/>
              <a:t>Click to edit Master title style</a:t>
            </a:r>
            <a:endParaRPr lang="nl-BE" dirty="0"/>
          </a:p>
        </p:txBody>
      </p:sp>
      <p:sp>
        <p:nvSpPr>
          <p:cNvPr id="3" name="Text Placeholder 2">
            <a:extLst>
              <a:ext uri="{FF2B5EF4-FFF2-40B4-BE49-F238E27FC236}">
                <a16:creationId xmlns:a16="http://schemas.microsoft.com/office/drawing/2014/main" id="{6D3F1AED-DA2E-49CA-B778-65CD6C5F42C0}"/>
              </a:ext>
            </a:extLst>
          </p:cNvPr>
          <p:cNvSpPr>
            <a:spLocks noGrp="1"/>
          </p:cNvSpPr>
          <p:nvPr>
            <p:ph type="body" idx="1"/>
          </p:nvPr>
        </p:nvSpPr>
        <p:spPr>
          <a:xfrm>
            <a:off x="839788" y="1681163"/>
            <a:ext cx="5157787"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D23796E-9B32-4B4F-846E-55DA88705A2B}"/>
              </a:ext>
            </a:extLst>
          </p:cNvPr>
          <p:cNvSpPr>
            <a:spLocks noGrp="1"/>
          </p:cNvSpPr>
          <p:nvPr>
            <p:ph sz="half" idx="2"/>
          </p:nvPr>
        </p:nvSpPr>
        <p:spPr>
          <a:xfrm>
            <a:off x="839788" y="2505075"/>
            <a:ext cx="5157787"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5" name="Text Placeholder 4">
            <a:extLst>
              <a:ext uri="{FF2B5EF4-FFF2-40B4-BE49-F238E27FC236}">
                <a16:creationId xmlns:a16="http://schemas.microsoft.com/office/drawing/2014/main" id="{E057FB1F-6254-42C8-8A50-06AF57E57EDF}"/>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4D8F97-539F-43CC-8B71-557C6B321D51}"/>
              </a:ext>
            </a:extLst>
          </p:cNvPr>
          <p:cNvSpPr>
            <a:spLocks noGrp="1"/>
          </p:cNvSpPr>
          <p:nvPr>
            <p:ph sz="quarter" idx="4"/>
          </p:nvPr>
        </p:nvSpPr>
        <p:spPr>
          <a:xfrm>
            <a:off x="6172200" y="2505075"/>
            <a:ext cx="5183188" cy="368458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7" name="Date Placeholder 6">
            <a:extLst>
              <a:ext uri="{FF2B5EF4-FFF2-40B4-BE49-F238E27FC236}">
                <a16:creationId xmlns:a16="http://schemas.microsoft.com/office/drawing/2014/main" id="{CAD4621F-6160-4E75-B25E-65E409271690}"/>
              </a:ext>
            </a:extLst>
          </p:cNvPr>
          <p:cNvSpPr>
            <a:spLocks noGrp="1"/>
          </p:cNvSpPr>
          <p:nvPr>
            <p:ph type="dt" sz="half" idx="10"/>
          </p:nvPr>
        </p:nvSpPr>
        <p:spPr/>
        <p:txBody>
          <a:bodyPr/>
          <a:lstStyle>
            <a:lvl1pPr>
              <a:defRPr>
                <a:solidFill>
                  <a:schemeClr val="bg1"/>
                </a:solidFill>
              </a:defRPr>
            </a:lvl1pPr>
          </a:lstStyle>
          <a:p>
            <a:r>
              <a:rPr lang="de-BE"/>
              <a:t>7 April 2022</a:t>
            </a:r>
            <a:endParaRPr lang="nl-BE"/>
          </a:p>
        </p:txBody>
      </p:sp>
      <p:sp>
        <p:nvSpPr>
          <p:cNvPr id="8" name="Footer Placeholder 7">
            <a:extLst>
              <a:ext uri="{FF2B5EF4-FFF2-40B4-BE49-F238E27FC236}">
                <a16:creationId xmlns:a16="http://schemas.microsoft.com/office/drawing/2014/main" id="{99AE5030-7E37-44AD-87B7-1DFF0904BA51}"/>
              </a:ext>
            </a:extLst>
          </p:cNvPr>
          <p:cNvSpPr>
            <a:spLocks noGrp="1"/>
          </p:cNvSpPr>
          <p:nvPr>
            <p:ph type="ftr" sz="quarter" idx="11"/>
          </p:nvPr>
        </p:nvSpPr>
        <p:spPr/>
        <p:txBody>
          <a:bodyPr/>
          <a:lstStyle>
            <a:lvl1pPr>
              <a:defRPr>
                <a:solidFill>
                  <a:schemeClr val="bg1"/>
                </a:solidFill>
              </a:defRPr>
            </a:lvl1pPr>
          </a:lstStyle>
          <a:p>
            <a:endParaRPr lang="nl-BE"/>
          </a:p>
        </p:txBody>
      </p:sp>
      <p:sp>
        <p:nvSpPr>
          <p:cNvPr id="9" name="Slide Number Placeholder 8">
            <a:extLst>
              <a:ext uri="{FF2B5EF4-FFF2-40B4-BE49-F238E27FC236}">
                <a16:creationId xmlns:a16="http://schemas.microsoft.com/office/drawing/2014/main" id="{83D105C2-0698-4F37-B539-B8100580A014}"/>
              </a:ext>
            </a:extLst>
          </p:cNvPr>
          <p:cNvSpPr>
            <a:spLocks noGrp="1"/>
          </p:cNvSpPr>
          <p:nvPr>
            <p:ph type="sldNum" sz="quarter" idx="12"/>
          </p:nvPr>
        </p:nvSpPr>
        <p:spPr/>
        <p:txBody>
          <a:bodyPr/>
          <a:lstStyle>
            <a:lvl1pPr>
              <a:defRPr>
                <a:solidFill>
                  <a:schemeClr val="bg1"/>
                </a:solidFill>
              </a:defRPr>
            </a:lvl1pPr>
          </a:lstStyle>
          <a:p>
            <a:fld id="{208CA132-85B2-4E42-84FF-CBDE8FF56B3B}" type="slidenum">
              <a:rPr lang="nl-BE" smtClean="0"/>
              <a:pPr/>
              <a:t>‹#›</a:t>
            </a:fld>
            <a:endParaRPr lang="nl-BE"/>
          </a:p>
        </p:txBody>
      </p:sp>
    </p:spTree>
    <p:extLst>
      <p:ext uri="{BB962C8B-B14F-4D97-AF65-F5344CB8AC3E}">
        <p14:creationId xmlns:p14="http://schemas.microsoft.com/office/powerpoint/2010/main" val="219155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073A03-B5CC-4FBD-9E2A-F6D2318E6491}"/>
              </a:ext>
            </a:extLst>
          </p:cNvPr>
          <p:cNvSpPr>
            <a:spLocks noGrp="1"/>
          </p:cNvSpPr>
          <p:nvPr>
            <p:ph type="title"/>
          </p:nvPr>
        </p:nvSpPr>
        <p:spPr>
          <a:xfrm>
            <a:off x="838200" y="365125"/>
            <a:ext cx="7585364"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pPr lvl="0" fontAlgn="auto">
              <a:spcAft>
                <a:spcPts val="0"/>
              </a:spcAft>
            </a:pPr>
            <a:r>
              <a:rPr lang="en-US" dirty="0"/>
              <a:t>Click to edit Master title style</a:t>
            </a:r>
            <a:endParaRPr lang="nl-BE" dirty="0"/>
          </a:p>
        </p:txBody>
      </p:sp>
      <p:sp>
        <p:nvSpPr>
          <p:cNvPr id="3" name="Text Placeholder 2">
            <a:extLst>
              <a:ext uri="{FF2B5EF4-FFF2-40B4-BE49-F238E27FC236}">
                <a16:creationId xmlns:a16="http://schemas.microsoft.com/office/drawing/2014/main" id="{578C9485-E3FA-4890-BF06-64B69AE466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Date Placeholder 3">
            <a:extLst>
              <a:ext uri="{FF2B5EF4-FFF2-40B4-BE49-F238E27FC236}">
                <a16:creationId xmlns:a16="http://schemas.microsoft.com/office/drawing/2014/main" id="{8298041A-F8E9-4A62-A92C-0097B5A7C4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BE"/>
              <a:t>7 April 2022</a:t>
            </a:r>
            <a:endParaRPr lang="nl-BE"/>
          </a:p>
        </p:txBody>
      </p:sp>
      <p:sp>
        <p:nvSpPr>
          <p:cNvPr id="5" name="Footer Placeholder 4">
            <a:extLst>
              <a:ext uri="{FF2B5EF4-FFF2-40B4-BE49-F238E27FC236}">
                <a16:creationId xmlns:a16="http://schemas.microsoft.com/office/drawing/2014/main" id="{7A3DE121-9BF3-48EE-8214-B62E385588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a:extLst>
              <a:ext uri="{FF2B5EF4-FFF2-40B4-BE49-F238E27FC236}">
                <a16:creationId xmlns:a16="http://schemas.microsoft.com/office/drawing/2014/main" id="{9213A8E0-B215-49C5-878E-C3DDBFBA75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8CA132-85B2-4E42-84FF-CBDE8FF56B3B}" type="slidenum">
              <a:rPr lang="nl-BE" smtClean="0"/>
              <a:t>‹#›</a:t>
            </a:fld>
            <a:endParaRPr lang="nl-BE"/>
          </a:p>
        </p:txBody>
      </p:sp>
      <p:pic>
        <p:nvPicPr>
          <p:cNvPr id="7" name="Picture 6" descr="A picture containing shape&#10;&#10;Description automatically generated">
            <a:extLst>
              <a:ext uri="{FF2B5EF4-FFF2-40B4-BE49-F238E27FC236}">
                <a16:creationId xmlns:a16="http://schemas.microsoft.com/office/drawing/2014/main" id="{CC30B60D-5ED9-4E2C-A5D0-97030647B822}"/>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665618" y="193473"/>
            <a:ext cx="1376364" cy="483234"/>
          </a:xfrm>
          <a:prstGeom prst="rect">
            <a:avLst/>
          </a:prstGeom>
        </p:spPr>
      </p:pic>
    </p:spTree>
    <p:extLst>
      <p:ext uri="{BB962C8B-B14F-4D97-AF65-F5344CB8AC3E}">
        <p14:creationId xmlns:p14="http://schemas.microsoft.com/office/powerpoint/2010/main" val="760600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51" r:id="rId6"/>
    <p:sldLayoutId id="2147483652" r:id="rId7"/>
    <p:sldLayoutId id="2147483653" r:id="rId8"/>
    <p:sldLayoutId id="2147483660" r:id="rId9"/>
    <p:sldLayoutId id="2147483654" r:id="rId10"/>
    <p:sldLayoutId id="2147483655" r:id="rId11"/>
    <p:sldLayoutId id="2147483656" r:id="rId12"/>
    <p:sldLayoutId id="2147483657" r:id="rId13"/>
    <p:sldLayoutId id="2147483658" r:id="rId14"/>
    <p:sldLayoutId id="2147483659" r:id="rId15"/>
  </p:sldLayoutIdLst>
  <p:hf hdr="0" ftr="0" dt="0"/>
  <p:txStyles>
    <p:titleStyle>
      <a:lvl1pPr algn="l" defTabSz="914400" rtl="0" eaLnBrk="1" latinLnBrk="0" hangingPunct="1">
        <a:lnSpc>
          <a:spcPct val="90000"/>
        </a:lnSpc>
        <a:spcBef>
          <a:spcPct val="0"/>
        </a:spcBef>
        <a:buNone/>
        <a:defRPr lang="nl-BE"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ennart.stoy@vub.b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s://creativecommons.org/licenses/by/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5281/zenodo.5588123"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hyperlink" Target="https://ec.europa.eu/info/funding-tenders/opportunities/docs/2021-2027/common/agr-contr/general-mga_horizon-euratom_en.pdf" TargetMode="Externa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hyperlink" Target="https://ec.europa.eu/info/funding-tenders/opportunities/docs/2021-2027/horizon/temp-form/ef/ef_he-ria-ia_en.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go-fair.org/fair-principles/"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29.png"/><Relationship Id="rId18" Type="http://schemas.openxmlformats.org/officeDocument/2006/relationships/hyperlink" Target="https://www.pangaea.de/" TargetMode="External"/><Relationship Id="rId3" Type="http://schemas.openxmlformats.org/officeDocument/2006/relationships/hyperlink" Target="https://www.re3data.org/" TargetMode="External"/><Relationship Id="rId7" Type="http://schemas.openxmlformats.org/officeDocument/2006/relationships/hyperlink" Target="https://www.dcc.ac.uk/guidance/standards/metadata" TargetMode="External"/><Relationship Id="rId12" Type="http://schemas.openxmlformats.org/officeDocument/2006/relationships/hyperlink" Target="https://zenodo.org/" TargetMode="External"/><Relationship Id="rId17" Type="http://schemas.openxmlformats.org/officeDocument/2006/relationships/image" Target="../media/image31.jpeg"/><Relationship Id="rId2" Type="http://schemas.openxmlformats.org/officeDocument/2006/relationships/notesSlide" Target="../notesSlides/notesSlide20.xml"/><Relationship Id="rId16"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hyperlink" Target="http://rd-alliance.github.io/metadata-directory/standards/" TargetMode="External"/><Relationship Id="rId11" Type="http://schemas.openxmlformats.org/officeDocument/2006/relationships/image" Target="../media/image28.png"/><Relationship Id="rId5" Type="http://schemas.openxmlformats.org/officeDocument/2006/relationships/hyperlink" Target="https://fairsharing.org/search?fairsharingRegistry=Standard" TargetMode="External"/><Relationship Id="rId15" Type="http://schemas.openxmlformats.org/officeDocument/2006/relationships/hyperlink" Target="https://b2share.eudat.eu/" TargetMode="External"/><Relationship Id="rId10" Type="http://schemas.openxmlformats.org/officeDocument/2006/relationships/image" Target="../media/image27.png"/><Relationship Id="rId19" Type="http://schemas.openxmlformats.org/officeDocument/2006/relationships/image" Target="../media/image32.png"/><Relationship Id="rId4" Type="http://schemas.openxmlformats.org/officeDocument/2006/relationships/hyperlink" Target="https://fairsharing.org/search?fairsharingRegistry=Database" TargetMode="External"/><Relationship Id="rId9" Type="http://schemas.openxmlformats.org/officeDocument/2006/relationships/hyperlink" Target="https://www.openaire.eu/blogs/research-data-management-rdm-support-at-the-university-of-vienna" TargetMode="External"/><Relationship Id="rId14" Type="http://schemas.openxmlformats.org/officeDocument/2006/relationships/hyperlink" Target="https://datadryad.org/stash/"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www.coalition-s.or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coalition-s.org/resources/rights-retention-strategy/"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journalcheckertool.or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doaj.or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7.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s://joss.theoj.org/" TargetMode="External"/><Relationship Id="rId13" Type="http://schemas.openxmlformats.org/officeDocument/2006/relationships/hyperlink" Target="https://www.degruyter.com/document/doi/10.1515/itit-2019-0040/html?lang=de" TargetMode="External"/><Relationship Id="rId18" Type="http://schemas.openxmlformats.org/officeDocument/2006/relationships/hyperlink" Target="http://software-carpentry.org/" TargetMode="External"/><Relationship Id="rId3" Type="http://schemas.openxmlformats.org/officeDocument/2006/relationships/hyperlink" Target="https://docs.github.com/en/repositories/archiving-a-github-repository/referencing-and-citing-content" TargetMode="External"/><Relationship Id="rId21" Type="http://schemas.openxmlformats.org/officeDocument/2006/relationships/hyperlink" Target="https://rfii.de/?p=4203" TargetMode="External"/><Relationship Id="rId7" Type="http://schemas.openxmlformats.org/officeDocument/2006/relationships/hyperlink" Target="https://www.journals.elsevier.com/software-impacts" TargetMode="External"/><Relationship Id="rId12" Type="http://schemas.openxmlformats.org/officeDocument/2006/relationships/hyperlink" Target="https://opensource.org/" TargetMode="External"/><Relationship Id="rId17" Type="http://schemas.openxmlformats.org/officeDocument/2006/relationships/hyperlink" Target="https://www.software.ac.uk/" TargetMode="External"/><Relationship Id="rId2" Type="http://schemas.openxmlformats.org/officeDocument/2006/relationships/notesSlide" Target="../notesSlides/notesSlide28.xml"/><Relationship Id="rId16" Type="http://schemas.openxmlformats.org/officeDocument/2006/relationships/image" Target="../media/image38.png"/><Relationship Id="rId20"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hyperlink" Target="https://www.journals.elsevier.com/softwarex" TargetMode="External"/><Relationship Id="rId11" Type="http://schemas.openxmlformats.org/officeDocument/2006/relationships/hyperlink" Target="https://opensource.org/licenses" TargetMode="External"/><Relationship Id="rId24" Type="http://schemas.openxmlformats.org/officeDocument/2006/relationships/hyperlink" Target="https://www.softwareheritage.org/" TargetMode="External"/><Relationship Id="rId5" Type="http://schemas.openxmlformats.org/officeDocument/2006/relationships/hyperlink" Target="https://peerj.com/computer-science" TargetMode="External"/><Relationship Id="rId15" Type="http://schemas.openxmlformats.org/officeDocument/2006/relationships/hyperlink" Target="https://www.sciencedirect.com/science/article/pii/S2666389921000362" TargetMode="External"/><Relationship Id="rId23" Type="http://schemas.openxmlformats.org/officeDocument/2006/relationships/image" Target="../media/image42.png"/><Relationship Id="rId10" Type="http://schemas.openxmlformats.org/officeDocument/2006/relationships/hyperlink" Target="https://www.fsf.org/" TargetMode="External"/><Relationship Id="rId19" Type="http://schemas.openxmlformats.org/officeDocument/2006/relationships/image" Target="../media/image39.png"/><Relationship Id="rId4" Type="http://schemas.openxmlformats.org/officeDocument/2006/relationships/hyperlink" Target="https://openresearchsoftware.metajnl.com/" TargetMode="External"/><Relationship Id="rId9" Type="http://schemas.openxmlformats.org/officeDocument/2006/relationships/hyperlink" Target="https://www.gnu.org/licenses/license-list#SoftwareLicenses" TargetMode="External"/><Relationship Id="rId14" Type="http://schemas.openxmlformats.org/officeDocument/2006/relationships/hyperlink" Target="https://content.iospress.com/articles/data-science/ds190026" TargetMode="External"/><Relationship Id="rId22" Type="http://schemas.openxmlformats.org/officeDocument/2006/relationships/image" Target="../media/image41.png"/></Relationships>
</file>

<file path=ppt/slides/_rels/slide32.xml.rels><?xml version="1.0" encoding="UTF-8" standalone="yes"?>
<Relationships xmlns="http://schemas.openxmlformats.org/package/2006/relationships"><Relationship Id="rId8" Type="http://schemas.openxmlformats.org/officeDocument/2006/relationships/hyperlink" Target="https://www.scienceopen.com/" TargetMode="External"/><Relationship Id="rId13" Type="http://schemas.openxmlformats.org/officeDocument/2006/relationships/image" Target="../media/image47.png"/><Relationship Id="rId3" Type="http://schemas.openxmlformats.org/officeDocument/2006/relationships/hyperlink" Target="https://f1000research.com/articles/6-588/v2" TargetMode="External"/><Relationship Id="rId7" Type="http://schemas.openxmlformats.org/officeDocument/2006/relationships/hyperlink" Target="https://pubpeer.com/" TargetMode="External"/><Relationship Id="rId12" Type="http://schemas.openxmlformats.org/officeDocument/2006/relationships/image" Target="../media/image46.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s://publons.com/journal/?order_by=reviews" TargetMode="External"/><Relationship Id="rId11" Type="http://schemas.openxmlformats.org/officeDocument/2006/relationships/image" Target="../media/image45.png"/><Relationship Id="rId5" Type="http://schemas.openxmlformats.org/officeDocument/2006/relationships/hyperlink" Target="https://publons.com/about/home/" TargetMode="External"/><Relationship Id="rId10" Type="http://schemas.openxmlformats.org/officeDocument/2006/relationships/image" Target="../media/image44.png"/><Relationship Id="rId4" Type="http://schemas.openxmlformats.org/officeDocument/2006/relationships/hyperlink" Target="https://plos.org/resource/open-peer-review/" TargetMode="External"/><Relationship Id="rId9" Type="http://schemas.openxmlformats.org/officeDocument/2006/relationships/image" Target="../media/image43.png"/></Relationships>
</file>

<file path=ppt/slides/_rels/slide33.xml.rels><?xml version="1.0" encoding="UTF-8" standalone="yes"?>
<Relationships xmlns="http://schemas.openxmlformats.org/package/2006/relationships"><Relationship Id="rId8" Type="http://schemas.openxmlformats.org/officeDocument/2006/relationships/hyperlink" Target="https://egap.org/registry-0/" TargetMode="External"/><Relationship Id="rId13" Type="http://schemas.openxmlformats.org/officeDocument/2006/relationships/hyperlink" Target="https://www.protocols.io/" TargetMode="External"/><Relationship Id="rId3" Type="http://schemas.openxmlformats.org/officeDocument/2006/relationships/hyperlink" Target="https://doi.org/10.31219/osf.io/8v2n7" TargetMode="External"/><Relationship Id="rId7" Type="http://schemas.openxmlformats.org/officeDocument/2006/relationships/hyperlink" Target="https://aspredicted.org/" TargetMode="External"/><Relationship Id="rId12" Type="http://schemas.openxmlformats.org/officeDocument/2006/relationships/hyperlink" Target="https://protocolexchange.researchsquare.co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s://www.cos.io/initiatives/prereg" TargetMode="External"/><Relationship Id="rId11" Type="http://schemas.openxmlformats.org/officeDocument/2006/relationships/hyperlink" Target="https://www.nature.com/articles/d41586-019-02674-6" TargetMode="External"/><Relationship Id="rId5" Type="http://schemas.openxmlformats.org/officeDocument/2006/relationships/hyperlink" Target="https://osf.io/" TargetMode="External"/><Relationship Id="rId15" Type="http://schemas.openxmlformats.org/officeDocument/2006/relationships/image" Target="../media/image48.png"/><Relationship Id="rId10" Type="http://schemas.openxmlformats.org/officeDocument/2006/relationships/hyperlink" Target="https://www.cos.io/initiatives/registered-reports" TargetMode="External"/><Relationship Id="rId4" Type="http://schemas.openxmlformats.org/officeDocument/2006/relationships/hyperlink" Target="https://www.phdontrack.net/open-science/preregistration/" TargetMode="External"/><Relationship Id="rId9" Type="http://schemas.openxmlformats.org/officeDocument/2006/relationships/hyperlink" Target="https://ridie.3ieimpact.org/" TargetMode="External"/><Relationship Id="rId14" Type="http://schemas.openxmlformats.org/officeDocument/2006/relationships/hyperlink" Target="http://www.myexperiment.org/workflows" TargetMode="Externa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50.png"/><Relationship Id="rId3" Type="http://schemas.openxmlformats.org/officeDocument/2006/relationships/hyperlink" Target="https://open-research-europe.ec.europa.eu/" TargetMode="External"/><Relationship Id="rId7" Type="http://schemas.openxmlformats.org/officeDocument/2006/relationships/image" Target="../media/image49.jpeg"/><Relationship Id="rId12" Type="http://schemas.microsoft.com/office/2007/relationships/diagramDrawing" Target="../diagrams/drawing2.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peercommunityin.org/" TargetMode="External"/><Relationship Id="rId11" Type="http://schemas.openxmlformats.org/officeDocument/2006/relationships/diagramColors" Target="../diagrams/colors2.xml"/><Relationship Id="rId5" Type="http://schemas.openxmlformats.org/officeDocument/2006/relationships/hyperlink" Target="https://peerj.com/" TargetMode="External"/><Relationship Id="rId10" Type="http://schemas.openxmlformats.org/officeDocument/2006/relationships/diagramQuickStyle" Target="../diagrams/quickStyle2.xml"/><Relationship Id="rId4" Type="http://schemas.openxmlformats.org/officeDocument/2006/relationships/hyperlink" Target="https://f1000research.com/" TargetMode="External"/><Relationship Id="rId9" Type="http://schemas.openxmlformats.org/officeDocument/2006/relationships/diagramLayout" Target="../diagrams/layout2.xml"/><Relationship Id="rId14" Type="http://schemas.openxmlformats.org/officeDocument/2006/relationships/image" Target="../media/image51.svg"/></Relationships>
</file>

<file path=ppt/slides/_rels/slide35.xml.rels><?xml version="1.0" encoding="UTF-8" standalone="yes"?>
<Relationships xmlns="http://schemas.openxmlformats.org/package/2006/relationships"><Relationship Id="rId8" Type="http://schemas.openxmlformats.org/officeDocument/2006/relationships/hyperlink" Target="https://eu-citizen.science/resources" TargetMode="External"/><Relationship Id="rId3" Type="http://schemas.openxmlformats.org/officeDocument/2006/relationships/image" Target="../media/image52.png"/><Relationship Id="rId7" Type="http://schemas.openxmlformats.org/officeDocument/2006/relationships/image" Target="../media/image53.png"/><Relationship Id="rId12" Type="http://schemas.openxmlformats.org/officeDocument/2006/relationships/image" Target="../media/image55.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s://citizenscience.ch/en/start/criteria" TargetMode="External"/><Relationship Id="rId11" Type="http://schemas.openxmlformats.org/officeDocument/2006/relationships/image" Target="../media/image54.jpg"/><Relationship Id="rId5" Type="http://schemas.openxmlformats.org/officeDocument/2006/relationships/hyperlink" Target="https://www.coursera.org/learn/newhorrizon?action=enroll" TargetMode="External"/><Relationship Id="rId10" Type="http://schemas.openxmlformats.org/officeDocument/2006/relationships/hyperlink" Target="https://www.ecsite.eu/activities-and-services/resources" TargetMode="External"/><Relationship Id="rId4" Type="http://schemas.openxmlformats.org/officeDocument/2006/relationships/hyperlink" Target="https://rri-tools.eu/" TargetMode="External"/><Relationship Id="rId9" Type="http://schemas.openxmlformats.org/officeDocument/2006/relationships/hyperlink" Target="https://newhorrizon.eu/the-newhorrizon-project-is-over-after-4-yearspg/"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svg"/></Relationships>
</file>

<file path=ppt/slides/_rels/slide5.xml.rels><?xml version="1.0" encoding="UTF-8" standalone="yes"?>
<Relationships xmlns="http://schemas.openxmlformats.org/package/2006/relationships"><Relationship Id="rId8" Type="http://schemas.openxmlformats.org/officeDocument/2006/relationships/hyperlink" Target="https://doi.org/10.5281/zenodo.5588123" TargetMode="External"/><Relationship Id="rId3" Type="http://schemas.openxmlformats.org/officeDocument/2006/relationships/hyperlink" Target="http://data.europa.eu/eli/reg/2021/695/oj" TargetMode="External"/><Relationship Id="rId7" Type="http://schemas.openxmlformats.org/officeDocument/2006/relationships/hyperlink" Target="https://ec.europa.eu/info/funding-tenders/opportunities/docs/2021-2027/horizon/guidance/programme-guide_horizon_en.pdf"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hyperlink" Target="https://ec.europa.eu/info/funding-tenders/opportunities/docs/2021-2027/horizon/temp-form/report/data-management-plan-template_he_en.docx" TargetMode="External"/><Relationship Id="rId11" Type="http://schemas.openxmlformats.org/officeDocument/2006/relationships/hyperlink" Target="https://www.kuleuven.be/english/research/scholcomm/data/HE-OS" TargetMode="External"/><Relationship Id="rId5" Type="http://schemas.openxmlformats.org/officeDocument/2006/relationships/hyperlink" Target="https://ec.europa.eu/info/funding-tenders/opportunities/docs/2021-2027/horizon/temp-form/af/af_he-ria-ia_en.pdf" TargetMode="External"/><Relationship Id="rId10" Type="http://schemas.openxmlformats.org/officeDocument/2006/relationships/hyperlink" Target="https://osf.io/dp6je/" TargetMode="External"/><Relationship Id="rId4" Type="http://schemas.openxmlformats.org/officeDocument/2006/relationships/hyperlink" Target="https://ec.europa.eu/info/funding-tenders/opportunities/docs/2021-2027/common/guidance/aga_en.pdf" TargetMode="External"/><Relationship Id="rId9" Type="http://schemas.openxmlformats.org/officeDocument/2006/relationships/hyperlink" Target="https://doi.org/10.5281/zenodo.552704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hyperlink" Target="http://data.europa.eu/eli/reg/2021/695/oj"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hyperlink" Target="https://doi.org/10.5281/zenodo.5549524"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5281/zenodo.5549524"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5281/zenodo.5549524"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6F63D-178C-43EC-BAB7-75100394901D}"/>
              </a:ext>
            </a:extLst>
          </p:cNvPr>
          <p:cNvSpPr>
            <a:spLocks noGrp="1"/>
          </p:cNvSpPr>
          <p:nvPr>
            <p:ph type="ctrTitle"/>
          </p:nvPr>
        </p:nvSpPr>
        <p:spPr/>
        <p:txBody>
          <a:bodyPr>
            <a:normAutofit fontScale="90000"/>
          </a:bodyPr>
          <a:lstStyle/>
          <a:p>
            <a:r>
              <a:rPr lang="nl-BE" dirty="0"/>
              <a:t>Open </a:t>
            </a:r>
            <a:r>
              <a:rPr lang="nl-BE" dirty="0" err="1"/>
              <a:t>Science</a:t>
            </a:r>
            <a:r>
              <a:rPr lang="nl-BE" dirty="0"/>
              <a:t> in Horizon Europe</a:t>
            </a:r>
          </a:p>
        </p:txBody>
      </p:sp>
      <p:sp>
        <p:nvSpPr>
          <p:cNvPr id="3" name="Subtitle 2">
            <a:extLst>
              <a:ext uri="{FF2B5EF4-FFF2-40B4-BE49-F238E27FC236}">
                <a16:creationId xmlns:a16="http://schemas.microsoft.com/office/drawing/2014/main" id="{0AA24912-6649-4259-B780-28373AD45841}"/>
              </a:ext>
            </a:extLst>
          </p:cNvPr>
          <p:cNvSpPr>
            <a:spLocks noGrp="1"/>
          </p:cNvSpPr>
          <p:nvPr>
            <p:ph type="subTitle" idx="1"/>
          </p:nvPr>
        </p:nvSpPr>
        <p:spPr>
          <a:xfrm>
            <a:off x="1524000" y="3602038"/>
            <a:ext cx="9144000" cy="867092"/>
          </a:xfrm>
        </p:spPr>
        <p:txBody>
          <a:bodyPr>
            <a:normAutofit lnSpcReduction="10000"/>
          </a:bodyPr>
          <a:lstStyle/>
          <a:p>
            <a:r>
              <a:rPr lang="nl-BE" dirty="0"/>
              <a:t>Training </a:t>
            </a:r>
            <a:r>
              <a:rPr lang="nl-BE" dirty="0" err="1"/>
              <a:t>for</a:t>
            </a:r>
            <a:r>
              <a:rPr lang="nl-BE" dirty="0"/>
              <a:t> EUTOPIA </a:t>
            </a:r>
            <a:r>
              <a:rPr lang="nl-BE" dirty="0" err="1"/>
              <a:t>postdoctoral</a:t>
            </a:r>
            <a:r>
              <a:rPr lang="nl-BE" dirty="0"/>
              <a:t> fellows</a:t>
            </a:r>
          </a:p>
          <a:p>
            <a:r>
              <a:rPr lang="nl-BE" dirty="0"/>
              <a:t>Lennart Stoy (VUB) – </a:t>
            </a:r>
            <a:r>
              <a:rPr lang="nl-BE" dirty="0">
                <a:hlinkClick r:id="rId3"/>
              </a:rPr>
              <a:t>lennart.stoy@vub.be</a:t>
            </a:r>
            <a:r>
              <a:rPr lang="nl-BE" dirty="0"/>
              <a:t> </a:t>
            </a:r>
          </a:p>
        </p:txBody>
      </p:sp>
      <p:sp>
        <p:nvSpPr>
          <p:cNvPr id="4" name="Rectangle 3">
            <a:extLst>
              <a:ext uri="{FF2B5EF4-FFF2-40B4-BE49-F238E27FC236}">
                <a16:creationId xmlns:a16="http://schemas.microsoft.com/office/drawing/2014/main" id="{9CE7729C-C685-411D-B71B-A1E702C979A6}"/>
              </a:ext>
            </a:extLst>
          </p:cNvPr>
          <p:cNvSpPr>
            <a:spLocks noChangeArrowheads="1"/>
          </p:cNvSpPr>
          <p:nvPr/>
        </p:nvSpPr>
        <p:spPr bwMode="auto">
          <a:xfrm rot="10800000" flipV="1">
            <a:off x="1393792" y="195041"/>
            <a:ext cx="3231473" cy="430887"/>
          </a:xfrm>
          <a:prstGeom prst="rect">
            <a:avLst/>
          </a:prstGeom>
          <a:noFill/>
          <a:ln>
            <a:noFill/>
          </a:ln>
          <a:effec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de-BE" altLang="de-BE" sz="1100" b="0" i="0" u="none" strike="noStrike" cap="none" normalizeH="0" baseline="0" dirty="0">
                <a:ln>
                  <a:noFill/>
                </a:ln>
                <a:solidFill>
                  <a:srgbClr val="464646"/>
                </a:solidFill>
                <a:effectLst/>
                <a:latin typeface="+mn-lt"/>
              </a:rPr>
              <a:t>This </a:t>
            </a:r>
            <a:r>
              <a:rPr kumimoji="0" lang="de-BE" altLang="de-BE" sz="1100" b="0" i="0" u="none" strike="noStrike" cap="none" normalizeH="0" baseline="0" dirty="0" err="1">
                <a:ln>
                  <a:noFill/>
                </a:ln>
                <a:solidFill>
                  <a:srgbClr val="464646"/>
                </a:solidFill>
                <a:effectLst/>
                <a:latin typeface="+mn-lt"/>
              </a:rPr>
              <a:t>work</a:t>
            </a:r>
            <a:r>
              <a:rPr kumimoji="0" lang="de-BE" altLang="de-BE" sz="1100" b="0" i="0" u="none" strike="noStrike" cap="none" normalizeH="0" baseline="0" dirty="0">
                <a:ln>
                  <a:noFill/>
                </a:ln>
                <a:solidFill>
                  <a:srgbClr val="464646"/>
                </a:solidFill>
                <a:effectLst/>
                <a:latin typeface="+mn-lt"/>
              </a:rPr>
              <a:t> </a:t>
            </a:r>
            <a:r>
              <a:rPr kumimoji="0" lang="de-BE" altLang="de-BE" sz="1100" b="0" i="0" u="none" strike="noStrike" cap="none" normalizeH="0" baseline="0" dirty="0" err="1">
                <a:ln>
                  <a:noFill/>
                </a:ln>
                <a:solidFill>
                  <a:srgbClr val="464646"/>
                </a:solidFill>
                <a:effectLst/>
                <a:latin typeface="+mn-lt"/>
              </a:rPr>
              <a:t>is</a:t>
            </a:r>
            <a:r>
              <a:rPr kumimoji="0" lang="de-BE" altLang="de-BE" sz="1100" b="0" i="0" u="none" strike="noStrike" cap="none" normalizeH="0" baseline="0" dirty="0">
                <a:ln>
                  <a:noFill/>
                </a:ln>
                <a:solidFill>
                  <a:srgbClr val="464646"/>
                </a:solidFill>
                <a:effectLst/>
                <a:latin typeface="+mn-lt"/>
              </a:rPr>
              <a:t> </a:t>
            </a:r>
            <a:r>
              <a:rPr kumimoji="0" lang="de-BE" altLang="de-BE" sz="1100" b="0" i="0" u="none" strike="noStrike" cap="none" normalizeH="0" baseline="0" dirty="0" err="1">
                <a:ln>
                  <a:noFill/>
                </a:ln>
                <a:solidFill>
                  <a:srgbClr val="464646"/>
                </a:solidFill>
                <a:effectLst/>
                <a:latin typeface="+mn-lt"/>
              </a:rPr>
              <a:t>licensed</a:t>
            </a:r>
            <a:r>
              <a:rPr kumimoji="0" lang="de-BE" altLang="de-BE" sz="1100" b="0" i="0" u="none" strike="noStrike" cap="none" normalizeH="0" baseline="0" dirty="0">
                <a:ln>
                  <a:noFill/>
                </a:ln>
                <a:solidFill>
                  <a:srgbClr val="464646"/>
                </a:solidFill>
                <a:effectLst/>
                <a:latin typeface="+mn-lt"/>
              </a:rPr>
              <a:t> </a:t>
            </a:r>
            <a:r>
              <a:rPr kumimoji="0" lang="de-BE" altLang="de-BE" sz="1100" b="0" i="0" u="none" strike="noStrike" cap="none" normalizeH="0" baseline="0" dirty="0" err="1">
                <a:ln>
                  <a:noFill/>
                </a:ln>
                <a:solidFill>
                  <a:srgbClr val="464646"/>
                </a:solidFill>
                <a:effectLst/>
                <a:latin typeface="+mn-lt"/>
              </a:rPr>
              <a:t>under</a:t>
            </a:r>
            <a:r>
              <a:rPr kumimoji="0" lang="de-BE" altLang="de-BE" sz="1100" b="0" i="0" u="none" strike="noStrike" cap="none" normalizeH="0" baseline="0" dirty="0">
                <a:ln>
                  <a:noFill/>
                </a:ln>
                <a:solidFill>
                  <a:srgbClr val="464646"/>
                </a:solidFill>
                <a:effectLst/>
                <a:latin typeface="+mn-lt"/>
              </a:rPr>
              <a:t> a </a:t>
            </a:r>
            <a:r>
              <a:rPr kumimoji="0" lang="de-BE" altLang="de-BE" sz="1100" b="0" i="0" u="none" strike="noStrike" cap="none" normalizeH="0" baseline="0" dirty="0">
                <a:ln>
                  <a:noFill/>
                </a:ln>
                <a:solidFill>
                  <a:srgbClr val="049CCF"/>
                </a:solidFill>
                <a:effectLst/>
                <a:latin typeface="+mn-lt"/>
                <a:hlinkClick r:id="rId4"/>
              </a:rPr>
              <a:t>Creative Commons Attribution 4.0 International License</a:t>
            </a:r>
            <a:r>
              <a:rPr kumimoji="0" lang="de-BE" altLang="de-BE" sz="1100" b="0" i="0" u="none" strike="noStrike" cap="none" normalizeH="0" baseline="0" dirty="0">
                <a:ln>
                  <a:noFill/>
                </a:ln>
                <a:solidFill>
                  <a:srgbClr val="464646"/>
                </a:solidFill>
                <a:effectLst/>
                <a:latin typeface="+mn-lt"/>
              </a:rPr>
              <a:t>.</a:t>
            </a:r>
            <a:r>
              <a:rPr kumimoji="0" lang="de-BE" altLang="de-BE" sz="600" b="0" i="0" u="none" strike="noStrike" cap="none" normalizeH="0" baseline="0" dirty="0">
                <a:ln>
                  <a:noFill/>
                </a:ln>
                <a:solidFill>
                  <a:schemeClr val="tx1"/>
                </a:solidFill>
                <a:effectLst/>
                <a:latin typeface="+mn-lt"/>
              </a:rPr>
              <a:t> </a:t>
            </a:r>
            <a:endParaRPr kumimoji="0" lang="de-BE" altLang="de-BE" sz="1400" b="0" i="0" u="none" strike="noStrike" cap="none" normalizeH="0" baseline="0" dirty="0">
              <a:ln>
                <a:noFill/>
              </a:ln>
              <a:solidFill>
                <a:schemeClr val="tx1"/>
              </a:solidFill>
              <a:effectLst/>
              <a:latin typeface="+mn-lt"/>
            </a:endParaRPr>
          </a:p>
        </p:txBody>
      </p:sp>
      <p:pic>
        <p:nvPicPr>
          <p:cNvPr id="5" name="Picture 2" descr="Creative Commons License">
            <a:hlinkClick r:id="rId4"/>
            <a:extLst>
              <a:ext uri="{FF2B5EF4-FFF2-40B4-BE49-F238E27FC236}">
                <a16:creationId xmlns:a16="http://schemas.microsoft.com/office/drawing/2014/main" id="{BA192E7E-5111-4C4D-B1B8-077705B83F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383" y="213093"/>
            <a:ext cx="1100409" cy="387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527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C62E32A-AB56-426A-8D70-39E8BCE685A8}"/>
              </a:ext>
            </a:extLst>
          </p:cNvPr>
          <p:cNvSpPr>
            <a:spLocks noGrp="1"/>
          </p:cNvSpPr>
          <p:nvPr>
            <p:ph type="title"/>
          </p:nvPr>
        </p:nvSpPr>
        <p:spPr/>
        <p:txBody>
          <a:bodyPr/>
          <a:lstStyle/>
          <a:p>
            <a:r>
              <a:rPr lang="nl-BE"/>
              <a:t>Where does it have to go?</a:t>
            </a:r>
            <a:endParaRPr lang="nl-BE" dirty="0"/>
          </a:p>
        </p:txBody>
      </p:sp>
      <p:sp>
        <p:nvSpPr>
          <p:cNvPr id="10" name="Text Placeholder 9">
            <a:extLst>
              <a:ext uri="{FF2B5EF4-FFF2-40B4-BE49-F238E27FC236}">
                <a16:creationId xmlns:a16="http://schemas.microsoft.com/office/drawing/2014/main" id="{FB62D786-58C1-45F9-9E7B-2C54EAF36E4A}"/>
              </a:ext>
            </a:extLst>
          </p:cNvPr>
          <p:cNvSpPr>
            <a:spLocks noGrp="1"/>
          </p:cNvSpPr>
          <p:nvPr>
            <p:ph type="body" idx="1"/>
          </p:nvPr>
        </p:nvSpPr>
        <p:spPr/>
        <p:txBody>
          <a:bodyPr/>
          <a:lstStyle/>
          <a:p>
            <a:endParaRPr lang="nl-BE"/>
          </a:p>
        </p:txBody>
      </p:sp>
      <p:sp>
        <p:nvSpPr>
          <p:cNvPr id="8" name="Slide Number Placeholder 7">
            <a:extLst>
              <a:ext uri="{FF2B5EF4-FFF2-40B4-BE49-F238E27FC236}">
                <a16:creationId xmlns:a16="http://schemas.microsoft.com/office/drawing/2014/main" id="{3FBF1755-95D2-4E9D-9EB5-ED3393F84D26}"/>
              </a:ext>
            </a:extLst>
          </p:cNvPr>
          <p:cNvSpPr>
            <a:spLocks noGrp="1"/>
          </p:cNvSpPr>
          <p:nvPr>
            <p:ph type="sldNum" sz="quarter" idx="12"/>
          </p:nvPr>
        </p:nvSpPr>
        <p:spPr/>
        <p:txBody>
          <a:bodyPr/>
          <a:lstStyle/>
          <a:p>
            <a:fld id="{208CA132-85B2-4E42-84FF-CBDE8FF56B3B}" type="slidenum">
              <a:rPr lang="nl-BE" smtClean="0"/>
              <a:pPr/>
              <a:t>10</a:t>
            </a:fld>
            <a:endParaRPr lang="nl-BE"/>
          </a:p>
        </p:txBody>
      </p:sp>
      <p:pic>
        <p:nvPicPr>
          <p:cNvPr id="3" name="Graphic 2" descr="Playbook with solid fill">
            <a:extLst>
              <a:ext uri="{FF2B5EF4-FFF2-40B4-BE49-F238E27FC236}">
                <a16:creationId xmlns:a16="http://schemas.microsoft.com/office/drawing/2014/main" id="{6CB7F849-8265-4271-B850-AD37DCFED9E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18645" y="3964603"/>
            <a:ext cx="2391747" cy="2391747"/>
          </a:xfrm>
          <a:prstGeom prst="rect">
            <a:avLst/>
          </a:prstGeom>
        </p:spPr>
      </p:pic>
    </p:spTree>
    <p:extLst>
      <p:ext uri="{BB962C8B-B14F-4D97-AF65-F5344CB8AC3E}">
        <p14:creationId xmlns:p14="http://schemas.microsoft.com/office/powerpoint/2010/main" val="667964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71AE79-ADAF-4670-9606-04B31F5D9794}"/>
              </a:ext>
            </a:extLst>
          </p:cNvPr>
          <p:cNvSpPr>
            <a:spLocks noGrp="1"/>
          </p:cNvSpPr>
          <p:nvPr>
            <p:ph type="ctrTitle" idx="4294967295"/>
          </p:nvPr>
        </p:nvSpPr>
        <p:spPr>
          <a:xfrm>
            <a:off x="6451768" y="1080577"/>
            <a:ext cx="5855554" cy="564484"/>
          </a:xfrm>
        </p:spPr>
        <p:txBody>
          <a:bodyPr>
            <a:normAutofit fontScale="90000"/>
          </a:bodyPr>
          <a:lstStyle/>
          <a:p>
            <a:r>
              <a:rPr lang="it-IT" dirty="0" err="1"/>
              <a:t>Proposal</a:t>
            </a:r>
            <a:r>
              <a:rPr lang="it-IT" dirty="0"/>
              <a:t> for: RIA/IA/CSA/</a:t>
            </a:r>
            <a:r>
              <a:rPr lang="it-IT" strike="sngStrike" dirty="0"/>
              <a:t>MSCA/ ERC</a:t>
            </a:r>
          </a:p>
        </p:txBody>
      </p:sp>
      <p:grpSp>
        <p:nvGrpSpPr>
          <p:cNvPr id="5" name="Gruppo 4">
            <a:extLst>
              <a:ext uri="{FF2B5EF4-FFF2-40B4-BE49-F238E27FC236}">
                <a16:creationId xmlns:a16="http://schemas.microsoft.com/office/drawing/2014/main" id="{A0742D89-AFAF-43F7-9D33-5A7EC5CE14EC}"/>
              </a:ext>
            </a:extLst>
          </p:cNvPr>
          <p:cNvGrpSpPr/>
          <p:nvPr/>
        </p:nvGrpSpPr>
        <p:grpSpPr>
          <a:xfrm>
            <a:off x="139504" y="4259333"/>
            <a:ext cx="1668508" cy="653506"/>
            <a:chOff x="572" y="2595339"/>
            <a:chExt cx="1948240" cy="779297"/>
          </a:xfrm>
          <a:solidFill>
            <a:srgbClr val="ECAB00"/>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21" name="Freccia a gallone 20">
              <a:extLst>
                <a:ext uri="{FF2B5EF4-FFF2-40B4-BE49-F238E27FC236}">
                  <a16:creationId xmlns:a16="http://schemas.microsoft.com/office/drawing/2014/main" id="{76D5E695-56C1-40C3-B107-8365DC978BE4}"/>
                </a:ext>
              </a:extLst>
            </p:cNvPr>
            <p:cNvSpPr/>
            <p:nvPr/>
          </p:nvSpPr>
          <p:spPr>
            <a:xfrm>
              <a:off x="572" y="2595340"/>
              <a:ext cx="1948240" cy="779296"/>
            </a:xfrm>
            <a:prstGeom prst="chevron">
              <a:avLst/>
            </a:prstGeom>
            <a:grpFill/>
          </p:spPr>
          <p:style>
            <a:lnRef idx="2">
              <a:schemeClr val="accent4">
                <a:shade val="50000"/>
              </a:schemeClr>
            </a:lnRef>
            <a:fillRef idx="1">
              <a:schemeClr val="accent4"/>
            </a:fillRef>
            <a:effectRef idx="0">
              <a:schemeClr val="accent4"/>
            </a:effectRef>
            <a:fontRef idx="minor">
              <a:schemeClr val="lt1"/>
            </a:fontRef>
          </p:style>
        </p:sp>
        <p:sp>
          <p:nvSpPr>
            <p:cNvPr id="22" name="Freccia a gallone 4">
              <a:extLst>
                <a:ext uri="{FF2B5EF4-FFF2-40B4-BE49-F238E27FC236}">
                  <a16:creationId xmlns:a16="http://schemas.microsoft.com/office/drawing/2014/main" id="{9E329BC0-220C-47F5-B750-4F857212AB0E}"/>
                </a:ext>
              </a:extLst>
            </p:cNvPr>
            <p:cNvSpPr txBox="1"/>
            <p:nvPr/>
          </p:nvSpPr>
          <p:spPr>
            <a:xfrm>
              <a:off x="401131" y="2595339"/>
              <a:ext cx="1306289" cy="779296"/>
            </a:xfrm>
            <a:prstGeom prst="rect">
              <a:avLst/>
            </a:prstGeom>
            <a:noFill/>
            <a:ln>
              <a:noFill/>
            </a:ln>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a:solidFill>
                    <a:sysClr val="windowText" lastClr="000000"/>
                  </a:solidFill>
                </a:rPr>
                <a:t>List of </a:t>
              </a:r>
              <a:r>
                <a:rPr lang="it-IT" sz="1200" b="1" dirty="0" err="1">
                  <a:solidFill>
                    <a:sysClr val="windowText" lastClr="000000"/>
                  </a:solidFill>
                </a:rPr>
                <a:t>A</a:t>
              </a:r>
              <a:r>
                <a:rPr lang="it-IT" sz="1200" b="1" kern="1200" dirty="0" err="1">
                  <a:solidFill>
                    <a:sysClr val="windowText" lastClr="000000"/>
                  </a:solidFill>
                </a:rPr>
                <a:t>chievements</a:t>
              </a:r>
              <a:endParaRPr lang="it-IT" sz="1200" b="1" kern="1200" dirty="0">
                <a:solidFill>
                  <a:sysClr val="windowText" lastClr="000000"/>
                </a:solidFill>
              </a:endParaRPr>
            </a:p>
            <a:p>
              <a:pPr marL="0" lvl="0" indent="0" algn="ctr" defTabSz="577850">
                <a:lnSpc>
                  <a:spcPct val="90000"/>
                </a:lnSpc>
                <a:spcBef>
                  <a:spcPct val="0"/>
                </a:spcBef>
                <a:spcAft>
                  <a:spcPct val="35000"/>
                </a:spcAft>
                <a:buNone/>
              </a:pPr>
              <a:r>
                <a:rPr lang="it-IT" sz="1200" kern="1200" dirty="0">
                  <a:solidFill>
                    <a:sysClr val="windowText" lastClr="000000"/>
                  </a:solidFill>
                </a:rPr>
                <a:t>Template Part A</a:t>
              </a:r>
            </a:p>
          </p:txBody>
        </p:sp>
      </p:grpSp>
      <p:grpSp>
        <p:nvGrpSpPr>
          <p:cNvPr id="6" name="Gruppo 5">
            <a:extLst>
              <a:ext uri="{FF2B5EF4-FFF2-40B4-BE49-F238E27FC236}">
                <a16:creationId xmlns:a16="http://schemas.microsoft.com/office/drawing/2014/main" id="{100C08A0-41AB-4D0A-B910-EBE8082078AA}"/>
              </a:ext>
            </a:extLst>
          </p:cNvPr>
          <p:cNvGrpSpPr/>
          <p:nvPr/>
        </p:nvGrpSpPr>
        <p:grpSpPr>
          <a:xfrm>
            <a:off x="1825245" y="4255562"/>
            <a:ext cx="1765162" cy="653505"/>
            <a:chOff x="1753988" y="2595340"/>
            <a:chExt cx="1948240" cy="779296"/>
          </a:xfrm>
          <a:solidFill>
            <a:srgbClr val="ECAB00"/>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19" name="Freccia a gallone 18">
              <a:extLst>
                <a:ext uri="{FF2B5EF4-FFF2-40B4-BE49-F238E27FC236}">
                  <a16:creationId xmlns:a16="http://schemas.microsoft.com/office/drawing/2014/main" id="{8400F36F-2437-4D05-8337-F30D63BCFCB1}"/>
                </a:ext>
              </a:extLst>
            </p:cNvPr>
            <p:cNvSpPr/>
            <p:nvPr/>
          </p:nvSpPr>
          <p:spPr>
            <a:xfrm>
              <a:off x="1753988" y="2595340"/>
              <a:ext cx="1948240" cy="779296"/>
            </a:xfrm>
            <a:prstGeom prst="chevron">
              <a:avLst/>
            </a:prstGeom>
            <a:grpFill/>
          </p:spPr>
          <p:style>
            <a:lnRef idx="2">
              <a:schemeClr val="accent4">
                <a:shade val="50000"/>
              </a:schemeClr>
            </a:lnRef>
            <a:fillRef idx="1">
              <a:schemeClr val="accent4"/>
            </a:fillRef>
            <a:effectRef idx="0">
              <a:schemeClr val="accent4"/>
            </a:effectRef>
            <a:fontRef idx="minor">
              <a:schemeClr val="lt1"/>
            </a:fontRef>
          </p:style>
        </p:sp>
        <p:sp>
          <p:nvSpPr>
            <p:cNvPr id="20" name="Freccia a gallone 6">
              <a:extLst>
                <a:ext uri="{FF2B5EF4-FFF2-40B4-BE49-F238E27FC236}">
                  <a16:creationId xmlns:a16="http://schemas.microsoft.com/office/drawing/2014/main" id="{6A5F5768-1D05-49CD-A6C1-1EC8DA92FC80}"/>
                </a:ext>
              </a:extLst>
            </p:cNvPr>
            <p:cNvSpPr txBox="1"/>
            <p:nvPr/>
          </p:nvSpPr>
          <p:spPr>
            <a:xfrm>
              <a:off x="2143636" y="2595340"/>
              <a:ext cx="1168944" cy="779296"/>
            </a:xfrm>
            <a:prstGeom prst="rect">
              <a:avLst/>
            </a:prstGeom>
            <a:grpFill/>
            <a:ln>
              <a:noFill/>
            </a:ln>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err="1">
                  <a:solidFill>
                    <a:schemeClr val="tx1"/>
                  </a:solidFill>
                </a:rPr>
                <a:t>Excellence</a:t>
              </a:r>
              <a:endParaRPr lang="it-IT" sz="1200" b="1" kern="1200" dirty="0">
                <a:solidFill>
                  <a:schemeClr val="tx1"/>
                </a:solidFill>
              </a:endParaRPr>
            </a:p>
            <a:p>
              <a:pPr marL="0" lvl="0" indent="0" algn="ctr" defTabSz="577850">
                <a:lnSpc>
                  <a:spcPct val="90000"/>
                </a:lnSpc>
                <a:spcBef>
                  <a:spcPct val="0"/>
                </a:spcBef>
                <a:spcAft>
                  <a:spcPct val="35000"/>
                </a:spcAft>
                <a:buNone/>
              </a:pPr>
              <a:r>
                <a:rPr lang="it-IT" sz="1200" kern="1200" dirty="0">
                  <a:solidFill>
                    <a:schemeClr val="tx1"/>
                  </a:solidFill>
                </a:rPr>
                <a:t>Template Part B</a:t>
              </a:r>
            </a:p>
          </p:txBody>
        </p:sp>
      </p:grpSp>
      <p:grpSp>
        <p:nvGrpSpPr>
          <p:cNvPr id="7" name="Gruppo 6">
            <a:extLst>
              <a:ext uri="{FF2B5EF4-FFF2-40B4-BE49-F238E27FC236}">
                <a16:creationId xmlns:a16="http://schemas.microsoft.com/office/drawing/2014/main" id="{9825CFC1-2C9C-453C-A4E5-316A0BD0F195}"/>
              </a:ext>
            </a:extLst>
          </p:cNvPr>
          <p:cNvGrpSpPr/>
          <p:nvPr/>
        </p:nvGrpSpPr>
        <p:grpSpPr>
          <a:xfrm>
            <a:off x="3607640" y="4251294"/>
            <a:ext cx="1765162" cy="653505"/>
            <a:chOff x="3507404" y="2595340"/>
            <a:chExt cx="1948240" cy="779296"/>
          </a:xfrm>
          <a:solidFill>
            <a:srgbClr val="ECAB00"/>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17" name="Freccia a gallone 16">
              <a:extLst>
                <a:ext uri="{FF2B5EF4-FFF2-40B4-BE49-F238E27FC236}">
                  <a16:creationId xmlns:a16="http://schemas.microsoft.com/office/drawing/2014/main" id="{CBCC4EDE-989D-4DEF-B83A-B410E5702F0F}"/>
                </a:ext>
              </a:extLst>
            </p:cNvPr>
            <p:cNvSpPr/>
            <p:nvPr/>
          </p:nvSpPr>
          <p:spPr>
            <a:xfrm>
              <a:off x="3507404" y="2595340"/>
              <a:ext cx="1948240" cy="779296"/>
            </a:xfrm>
            <a:prstGeom prst="chevron">
              <a:avLst/>
            </a:prstGeom>
            <a:grpFill/>
          </p:spPr>
          <p:style>
            <a:lnRef idx="2">
              <a:schemeClr val="accent4">
                <a:shade val="50000"/>
              </a:schemeClr>
            </a:lnRef>
            <a:fillRef idx="1">
              <a:schemeClr val="accent4"/>
            </a:fillRef>
            <a:effectRef idx="0">
              <a:schemeClr val="accent4"/>
            </a:effectRef>
            <a:fontRef idx="minor">
              <a:schemeClr val="lt1"/>
            </a:fontRef>
          </p:style>
        </p:sp>
        <p:sp>
          <p:nvSpPr>
            <p:cNvPr id="18" name="Freccia a gallone 8">
              <a:extLst>
                <a:ext uri="{FF2B5EF4-FFF2-40B4-BE49-F238E27FC236}">
                  <a16:creationId xmlns:a16="http://schemas.microsoft.com/office/drawing/2014/main" id="{D9784624-19FB-4E4C-AAB3-D0CB9FD4DFFF}"/>
                </a:ext>
              </a:extLst>
            </p:cNvPr>
            <p:cNvSpPr txBox="1"/>
            <p:nvPr/>
          </p:nvSpPr>
          <p:spPr>
            <a:xfrm>
              <a:off x="3897052" y="2595340"/>
              <a:ext cx="1168944" cy="779296"/>
            </a:xfrm>
            <a:prstGeom prst="rect">
              <a:avLst/>
            </a:prstGeom>
            <a:grpFill/>
            <a:ln>
              <a:noFill/>
            </a:ln>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a:solidFill>
                    <a:schemeClr val="tx1"/>
                  </a:solidFill>
                </a:rPr>
                <a:t>Impact</a:t>
              </a:r>
            </a:p>
            <a:p>
              <a:pPr marL="0" lvl="0" indent="0" algn="ctr" defTabSz="577850">
                <a:lnSpc>
                  <a:spcPct val="90000"/>
                </a:lnSpc>
                <a:spcBef>
                  <a:spcPct val="0"/>
                </a:spcBef>
                <a:spcAft>
                  <a:spcPct val="35000"/>
                </a:spcAft>
                <a:buNone/>
              </a:pPr>
              <a:r>
                <a:rPr lang="it-IT" sz="1200" kern="1200" dirty="0">
                  <a:solidFill>
                    <a:schemeClr val="tx1"/>
                  </a:solidFill>
                </a:rPr>
                <a:t>Template part B</a:t>
              </a:r>
            </a:p>
          </p:txBody>
        </p:sp>
      </p:grpSp>
      <p:grpSp>
        <p:nvGrpSpPr>
          <p:cNvPr id="8" name="Gruppo 7">
            <a:extLst>
              <a:ext uri="{FF2B5EF4-FFF2-40B4-BE49-F238E27FC236}">
                <a16:creationId xmlns:a16="http://schemas.microsoft.com/office/drawing/2014/main" id="{5D2FB1F5-9367-4A4C-894B-417CB3D6E687}"/>
              </a:ext>
            </a:extLst>
          </p:cNvPr>
          <p:cNvGrpSpPr/>
          <p:nvPr/>
        </p:nvGrpSpPr>
        <p:grpSpPr>
          <a:xfrm>
            <a:off x="5367213" y="4259333"/>
            <a:ext cx="1879244" cy="653505"/>
            <a:chOff x="5260820" y="2595340"/>
            <a:chExt cx="2074154" cy="779296"/>
          </a:xfrm>
          <a:solidFill>
            <a:srgbClr val="ECAB00"/>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15" name="Freccia a gallone 14">
              <a:extLst>
                <a:ext uri="{FF2B5EF4-FFF2-40B4-BE49-F238E27FC236}">
                  <a16:creationId xmlns:a16="http://schemas.microsoft.com/office/drawing/2014/main" id="{22F4DEB2-8BED-43B9-82A8-3CC1F7AC6E1E}"/>
                </a:ext>
              </a:extLst>
            </p:cNvPr>
            <p:cNvSpPr/>
            <p:nvPr/>
          </p:nvSpPr>
          <p:spPr>
            <a:xfrm>
              <a:off x="5260820" y="2595340"/>
              <a:ext cx="2074154" cy="779296"/>
            </a:xfrm>
            <a:prstGeom prst="chevron">
              <a:avLst/>
            </a:prstGeom>
            <a:grpFill/>
          </p:spPr>
          <p:style>
            <a:lnRef idx="2">
              <a:schemeClr val="accent4">
                <a:shade val="50000"/>
              </a:schemeClr>
            </a:lnRef>
            <a:fillRef idx="1">
              <a:schemeClr val="accent4"/>
            </a:fillRef>
            <a:effectRef idx="0">
              <a:schemeClr val="accent4"/>
            </a:effectRef>
            <a:fontRef idx="minor">
              <a:schemeClr val="lt1"/>
            </a:fontRef>
          </p:style>
        </p:sp>
        <p:sp>
          <p:nvSpPr>
            <p:cNvPr id="16" name="Freccia a gallone 10">
              <a:extLst>
                <a:ext uri="{FF2B5EF4-FFF2-40B4-BE49-F238E27FC236}">
                  <a16:creationId xmlns:a16="http://schemas.microsoft.com/office/drawing/2014/main" id="{A0B9B54B-98B8-40C5-AE2A-FB555F70C488}"/>
                </a:ext>
              </a:extLst>
            </p:cNvPr>
            <p:cNvSpPr txBox="1"/>
            <p:nvPr/>
          </p:nvSpPr>
          <p:spPr>
            <a:xfrm>
              <a:off x="5650468" y="2595340"/>
              <a:ext cx="1294858" cy="779296"/>
            </a:xfrm>
            <a:prstGeom prst="rect">
              <a:avLst/>
            </a:prstGeom>
            <a:grpFill/>
            <a:ln>
              <a:noFill/>
            </a:ln>
          </p:spPr>
          <p:style>
            <a:lnRef idx="2">
              <a:schemeClr val="accent4">
                <a:shade val="50000"/>
              </a:schemeClr>
            </a:lnRef>
            <a:fillRef idx="1">
              <a:schemeClr val="accent4"/>
            </a:fillRef>
            <a:effectRef idx="0">
              <a:schemeClr val="accent4"/>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a:solidFill>
                    <a:schemeClr val="tx1"/>
                  </a:solidFill>
                </a:rPr>
                <a:t>Quality of </a:t>
              </a:r>
              <a:r>
                <a:rPr lang="it-IT" sz="1200" b="1" kern="1200" dirty="0" err="1">
                  <a:solidFill>
                    <a:schemeClr val="tx1"/>
                  </a:solidFill>
                </a:rPr>
                <a:t>implementation</a:t>
              </a:r>
              <a:endParaRPr lang="it-IT" sz="1200" b="1" kern="1200" dirty="0">
                <a:solidFill>
                  <a:schemeClr val="tx1"/>
                </a:solidFill>
              </a:endParaRPr>
            </a:p>
            <a:p>
              <a:pPr marL="0" lvl="0" indent="0" algn="ctr" defTabSz="577850">
                <a:lnSpc>
                  <a:spcPct val="90000"/>
                </a:lnSpc>
                <a:spcBef>
                  <a:spcPct val="0"/>
                </a:spcBef>
                <a:spcAft>
                  <a:spcPct val="35000"/>
                </a:spcAft>
                <a:buNone/>
              </a:pPr>
              <a:r>
                <a:rPr lang="it-IT" sz="1200" kern="1200" dirty="0">
                  <a:solidFill>
                    <a:schemeClr val="tx1"/>
                  </a:solidFill>
                </a:rPr>
                <a:t>Template part B</a:t>
              </a:r>
            </a:p>
          </p:txBody>
        </p:sp>
      </p:grpSp>
      <p:grpSp>
        <p:nvGrpSpPr>
          <p:cNvPr id="9" name="Gruppo 8">
            <a:extLst>
              <a:ext uri="{FF2B5EF4-FFF2-40B4-BE49-F238E27FC236}">
                <a16:creationId xmlns:a16="http://schemas.microsoft.com/office/drawing/2014/main" id="{BD80DCD3-E99A-4E06-9117-A59E4F81D660}"/>
              </a:ext>
            </a:extLst>
          </p:cNvPr>
          <p:cNvGrpSpPr/>
          <p:nvPr/>
        </p:nvGrpSpPr>
        <p:grpSpPr>
          <a:xfrm>
            <a:off x="7119383" y="4254251"/>
            <a:ext cx="1752961" cy="658587"/>
            <a:chOff x="7140151" y="2595340"/>
            <a:chExt cx="1948240" cy="779296"/>
          </a:xfrm>
          <a:solidFill>
            <a:srgbClr val="2C756B"/>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13" name="Freccia a gallone 12">
              <a:extLst>
                <a:ext uri="{FF2B5EF4-FFF2-40B4-BE49-F238E27FC236}">
                  <a16:creationId xmlns:a16="http://schemas.microsoft.com/office/drawing/2014/main" id="{96C44ADE-0378-4C8B-B046-3B4EFF135407}"/>
                </a:ext>
              </a:extLst>
            </p:cNvPr>
            <p:cNvSpPr/>
            <p:nvPr/>
          </p:nvSpPr>
          <p:spPr>
            <a:xfrm>
              <a:off x="7140151" y="2595340"/>
              <a:ext cx="1948240" cy="779296"/>
            </a:xfrm>
            <a:prstGeom prst="chevron">
              <a:avLst/>
            </a:prstGeom>
            <a:grpFill/>
          </p:spPr>
          <p:style>
            <a:lnRef idx="2">
              <a:schemeClr val="accent6">
                <a:shade val="50000"/>
              </a:schemeClr>
            </a:lnRef>
            <a:fillRef idx="1">
              <a:schemeClr val="accent6"/>
            </a:fillRef>
            <a:effectRef idx="0">
              <a:schemeClr val="accent6"/>
            </a:effectRef>
            <a:fontRef idx="minor">
              <a:schemeClr val="lt1"/>
            </a:fontRef>
          </p:style>
        </p:sp>
        <p:sp>
          <p:nvSpPr>
            <p:cNvPr id="14" name="Freccia a gallone 12">
              <a:extLst>
                <a:ext uri="{FF2B5EF4-FFF2-40B4-BE49-F238E27FC236}">
                  <a16:creationId xmlns:a16="http://schemas.microsoft.com/office/drawing/2014/main" id="{D0AFD0AF-8A44-410E-AE1E-2652E2F5F8A9}"/>
                </a:ext>
              </a:extLst>
            </p:cNvPr>
            <p:cNvSpPr txBox="1"/>
            <p:nvPr/>
          </p:nvSpPr>
          <p:spPr>
            <a:xfrm>
              <a:off x="7529799" y="2595340"/>
              <a:ext cx="1168944" cy="779296"/>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a:t>Publications</a:t>
              </a:r>
            </a:p>
          </p:txBody>
        </p:sp>
      </p:grpSp>
      <p:grpSp>
        <p:nvGrpSpPr>
          <p:cNvPr id="10" name="Gruppo 9">
            <a:extLst>
              <a:ext uri="{FF2B5EF4-FFF2-40B4-BE49-F238E27FC236}">
                <a16:creationId xmlns:a16="http://schemas.microsoft.com/office/drawing/2014/main" id="{933E8B81-A16D-4826-9565-F733FF75F3FB}"/>
              </a:ext>
            </a:extLst>
          </p:cNvPr>
          <p:cNvGrpSpPr/>
          <p:nvPr/>
        </p:nvGrpSpPr>
        <p:grpSpPr>
          <a:xfrm>
            <a:off x="8772790" y="4264200"/>
            <a:ext cx="1752961" cy="658587"/>
            <a:chOff x="8893567" y="2595340"/>
            <a:chExt cx="1948240" cy="779296"/>
          </a:xfrm>
          <a:solidFill>
            <a:srgbClr val="2C756B"/>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11" name="Freccia a gallone 10">
              <a:extLst>
                <a:ext uri="{FF2B5EF4-FFF2-40B4-BE49-F238E27FC236}">
                  <a16:creationId xmlns:a16="http://schemas.microsoft.com/office/drawing/2014/main" id="{DFCB6A1D-79DE-4E3E-BAC2-7B68BA1EE28A}"/>
                </a:ext>
              </a:extLst>
            </p:cNvPr>
            <p:cNvSpPr/>
            <p:nvPr/>
          </p:nvSpPr>
          <p:spPr>
            <a:xfrm>
              <a:off x="8893567" y="2595340"/>
              <a:ext cx="1948240" cy="779296"/>
            </a:xfrm>
            <a:prstGeom prst="chevron">
              <a:avLst/>
            </a:prstGeom>
            <a:grpFill/>
          </p:spPr>
          <p:style>
            <a:lnRef idx="2">
              <a:schemeClr val="accent6">
                <a:shade val="50000"/>
              </a:schemeClr>
            </a:lnRef>
            <a:fillRef idx="1">
              <a:schemeClr val="accent6"/>
            </a:fillRef>
            <a:effectRef idx="0">
              <a:schemeClr val="accent6"/>
            </a:effectRef>
            <a:fontRef idx="minor">
              <a:schemeClr val="lt1"/>
            </a:fontRef>
          </p:style>
        </p:sp>
        <p:sp>
          <p:nvSpPr>
            <p:cNvPr id="12" name="Freccia a gallone 14">
              <a:extLst>
                <a:ext uri="{FF2B5EF4-FFF2-40B4-BE49-F238E27FC236}">
                  <a16:creationId xmlns:a16="http://schemas.microsoft.com/office/drawing/2014/main" id="{83B523C9-AB4B-4EC0-9D36-15BAD6115A47}"/>
                </a:ext>
              </a:extLst>
            </p:cNvPr>
            <p:cNvSpPr txBox="1"/>
            <p:nvPr/>
          </p:nvSpPr>
          <p:spPr>
            <a:xfrm>
              <a:off x="9283215" y="2595340"/>
              <a:ext cx="1168944" cy="779296"/>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a:t>FAIR data</a:t>
              </a:r>
            </a:p>
          </p:txBody>
        </p:sp>
      </p:grpSp>
      <p:sp>
        <p:nvSpPr>
          <p:cNvPr id="24" name="Freccia a gallone 23">
            <a:extLst>
              <a:ext uri="{FF2B5EF4-FFF2-40B4-BE49-F238E27FC236}">
                <a16:creationId xmlns:a16="http://schemas.microsoft.com/office/drawing/2014/main" id="{168D879B-3596-448F-8EA1-184B13DD4903}"/>
              </a:ext>
            </a:extLst>
          </p:cNvPr>
          <p:cNvSpPr/>
          <p:nvPr/>
        </p:nvSpPr>
        <p:spPr>
          <a:xfrm>
            <a:off x="139504" y="5051568"/>
            <a:ext cx="7106953" cy="653505"/>
          </a:xfrm>
          <a:prstGeom prst="chevron">
            <a:avLst>
              <a:gd name="adj" fmla="val 47039"/>
            </a:avLst>
          </a:prstGeom>
          <a:solidFill>
            <a:schemeClr val="bg2">
              <a:lumMod val="75000"/>
            </a:schemeClr>
          </a:solid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dirty="0" err="1">
                <a:solidFill>
                  <a:schemeClr val="tx1"/>
                </a:solidFill>
              </a:rPr>
              <a:t>Proposal</a:t>
            </a:r>
            <a:r>
              <a:rPr lang="it-IT" sz="1200" dirty="0">
                <a:solidFill>
                  <a:schemeClr val="tx1"/>
                </a:solidFill>
              </a:rPr>
              <a:t> </a:t>
            </a:r>
            <a:r>
              <a:rPr lang="it-IT" sz="1200" dirty="0" err="1">
                <a:solidFill>
                  <a:schemeClr val="tx1"/>
                </a:solidFill>
              </a:rPr>
              <a:t>will</a:t>
            </a:r>
            <a:r>
              <a:rPr lang="it-IT" sz="1200" dirty="0">
                <a:solidFill>
                  <a:schemeClr val="tx1"/>
                </a:solidFill>
              </a:rPr>
              <a:t> be </a:t>
            </a:r>
            <a:r>
              <a:rPr lang="it-IT" sz="1200" dirty="0" err="1">
                <a:solidFill>
                  <a:schemeClr val="tx1"/>
                </a:solidFill>
              </a:rPr>
              <a:t>evaluated</a:t>
            </a:r>
            <a:r>
              <a:rPr lang="it-IT" sz="1200" dirty="0">
                <a:solidFill>
                  <a:schemeClr val="tx1"/>
                </a:solidFill>
              </a:rPr>
              <a:t> on </a:t>
            </a:r>
            <a:br>
              <a:rPr lang="it-IT" sz="1200" b="1" dirty="0">
                <a:solidFill>
                  <a:schemeClr val="tx1"/>
                </a:solidFill>
              </a:rPr>
            </a:br>
            <a:r>
              <a:rPr lang="it-IT" sz="1200" b="1" dirty="0">
                <a:solidFill>
                  <a:schemeClr val="tx1"/>
                </a:solidFill>
              </a:rPr>
              <a:t>a) </a:t>
            </a:r>
            <a:r>
              <a:rPr lang="it-IT" sz="1200" b="1" dirty="0" err="1">
                <a:solidFill>
                  <a:schemeClr val="tx1"/>
                </a:solidFill>
              </a:rPr>
              <a:t>how</a:t>
            </a:r>
            <a:r>
              <a:rPr lang="it-IT" sz="1200" b="1" dirty="0">
                <a:solidFill>
                  <a:schemeClr val="tx1"/>
                </a:solidFill>
              </a:rPr>
              <a:t> </a:t>
            </a:r>
            <a:r>
              <a:rPr lang="it-IT" sz="1200" b="1" dirty="0" err="1">
                <a:solidFill>
                  <a:schemeClr val="tx1"/>
                </a:solidFill>
              </a:rPr>
              <a:t>it</a:t>
            </a:r>
            <a:r>
              <a:rPr lang="it-IT" sz="1200" b="1" dirty="0">
                <a:solidFill>
                  <a:schemeClr val="tx1"/>
                </a:solidFill>
              </a:rPr>
              <a:t> </a:t>
            </a:r>
            <a:r>
              <a:rPr lang="it-IT" sz="1200" b="1" dirty="0" err="1">
                <a:solidFill>
                  <a:schemeClr val="tx1"/>
                </a:solidFill>
              </a:rPr>
              <a:t>will</a:t>
            </a:r>
            <a:r>
              <a:rPr lang="it-IT" sz="1200" b="1" dirty="0">
                <a:solidFill>
                  <a:schemeClr val="tx1"/>
                </a:solidFill>
              </a:rPr>
              <a:t> </a:t>
            </a:r>
            <a:r>
              <a:rPr lang="it-IT" sz="1200" b="1" dirty="0" err="1">
                <a:solidFill>
                  <a:schemeClr val="tx1"/>
                </a:solidFill>
              </a:rPr>
              <a:t>apply</a:t>
            </a:r>
            <a:r>
              <a:rPr lang="it-IT" sz="1200" b="1" dirty="0">
                <a:solidFill>
                  <a:schemeClr val="tx1"/>
                </a:solidFill>
              </a:rPr>
              <a:t> </a:t>
            </a:r>
            <a:r>
              <a:rPr lang="it-IT" sz="1200" b="1" dirty="0" err="1">
                <a:solidFill>
                  <a:schemeClr val="tx1"/>
                </a:solidFill>
              </a:rPr>
              <a:t>recommended</a:t>
            </a:r>
            <a:r>
              <a:rPr lang="it-IT" sz="1200" b="1" dirty="0">
                <a:solidFill>
                  <a:schemeClr val="tx1"/>
                </a:solidFill>
              </a:rPr>
              <a:t> </a:t>
            </a:r>
            <a:r>
              <a:rPr lang="it-IT" sz="1200" b="1" dirty="0" err="1">
                <a:solidFill>
                  <a:schemeClr val="tx1"/>
                </a:solidFill>
              </a:rPr>
              <a:t>practices</a:t>
            </a:r>
            <a:r>
              <a:rPr lang="it-IT" sz="1200" b="1" dirty="0">
                <a:solidFill>
                  <a:schemeClr val="tx1"/>
                </a:solidFill>
              </a:rPr>
              <a:t> </a:t>
            </a:r>
            <a:r>
              <a:rPr lang="it-IT" sz="1200" dirty="0">
                <a:solidFill>
                  <a:schemeClr val="tx1"/>
                </a:solidFill>
              </a:rPr>
              <a:t>and</a:t>
            </a:r>
            <a:r>
              <a:rPr lang="it-IT" sz="1200" b="1" dirty="0">
                <a:solidFill>
                  <a:schemeClr val="tx1"/>
                </a:solidFill>
              </a:rPr>
              <a:t> </a:t>
            </a:r>
          </a:p>
          <a:p>
            <a:pPr algn="ctr"/>
            <a:r>
              <a:rPr lang="it-IT" sz="1200" b="1" dirty="0">
                <a:solidFill>
                  <a:schemeClr val="tx1"/>
                </a:solidFill>
              </a:rPr>
              <a:t>b) </a:t>
            </a:r>
            <a:r>
              <a:rPr lang="it-IT" sz="1200" b="1" dirty="0" err="1">
                <a:solidFill>
                  <a:schemeClr val="tx1"/>
                </a:solidFill>
              </a:rPr>
              <a:t>how</a:t>
            </a:r>
            <a:r>
              <a:rPr lang="it-IT" sz="1200" b="1" dirty="0">
                <a:solidFill>
                  <a:schemeClr val="tx1"/>
                </a:solidFill>
              </a:rPr>
              <a:t> </a:t>
            </a:r>
            <a:r>
              <a:rPr lang="it-IT" sz="1200" b="1" dirty="0" err="1">
                <a:solidFill>
                  <a:schemeClr val="tx1"/>
                </a:solidFill>
              </a:rPr>
              <a:t>it</a:t>
            </a:r>
            <a:r>
              <a:rPr lang="it-IT" sz="1200" b="1" dirty="0">
                <a:solidFill>
                  <a:schemeClr val="tx1"/>
                </a:solidFill>
              </a:rPr>
              <a:t> </a:t>
            </a:r>
            <a:r>
              <a:rPr lang="it-IT" sz="1200" b="1" dirty="0" err="1">
                <a:solidFill>
                  <a:schemeClr val="tx1"/>
                </a:solidFill>
              </a:rPr>
              <a:t>will</a:t>
            </a:r>
            <a:r>
              <a:rPr lang="it-IT" sz="1200" b="1" dirty="0">
                <a:solidFill>
                  <a:schemeClr val="tx1"/>
                </a:solidFill>
              </a:rPr>
              <a:t> be </a:t>
            </a:r>
            <a:r>
              <a:rPr lang="it-IT" sz="1200" b="1" dirty="0" err="1">
                <a:solidFill>
                  <a:schemeClr val="tx1"/>
                </a:solidFill>
              </a:rPr>
              <a:t>compliant</a:t>
            </a:r>
            <a:r>
              <a:rPr lang="it-IT" sz="1200" b="1" dirty="0">
                <a:solidFill>
                  <a:schemeClr val="tx1"/>
                </a:solidFill>
              </a:rPr>
              <a:t> with </a:t>
            </a:r>
            <a:r>
              <a:rPr lang="it-IT" sz="1200" b="1" dirty="0" err="1">
                <a:solidFill>
                  <a:schemeClr val="tx1"/>
                </a:solidFill>
              </a:rPr>
              <a:t>mandatory</a:t>
            </a:r>
            <a:r>
              <a:rPr lang="it-IT" sz="1200" b="1" dirty="0">
                <a:solidFill>
                  <a:schemeClr val="tx1"/>
                </a:solidFill>
              </a:rPr>
              <a:t> </a:t>
            </a:r>
            <a:r>
              <a:rPr lang="it-IT" sz="1200" b="1" dirty="0" err="1">
                <a:solidFill>
                  <a:schemeClr val="tx1"/>
                </a:solidFill>
              </a:rPr>
              <a:t>practices</a:t>
            </a:r>
            <a:r>
              <a:rPr lang="it-IT" sz="1200" b="1" dirty="0">
                <a:solidFill>
                  <a:schemeClr val="tx1"/>
                </a:solidFill>
              </a:rPr>
              <a:t>.</a:t>
            </a:r>
          </a:p>
        </p:txBody>
      </p:sp>
      <p:sp>
        <p:nvSpPr>
          <p:cNvPr id="26" name="Callout: freccia in giù 25">
            <a:extLst>
              <a:ext uri="{FF2B5EF4-FFF2-40B4-BE49-F238E27FC236}">
                <a16:creationId xmlns:a16="http://schemas.microsoft.com/office/drawing/2014/main" id="{BBB714A3-CBBD-48B2-B1CD-D992254CE80F}"/>
              </a:ext>
            </a:extLst>
          </p:cNvPr>
          <p:cNvSpPr/>
          <p:nvPr/>
        </p:nvSpPr>
        <p:spPr>
          <a:xfrm>
            <a:off x="391478" y="2109064"/>
            <a:ext cx="1382013" cy="2073590"/>
          </a:xfrm>
          <a:prstGeom prst="downArrowCallout">
            <a:avLst>
              <a:gd name="adj1" fmla="val 25000"/>
              <a:gd name="adj2" fmla="val 25000"/>
              <a:gd name="adj3" fmla="val 25000"/>
              <a:gd name="adj4" fmla="val 73457"/>
            </a:avLst>
          </a:prstGeom>
          <a:solidFill>
            <a:srgbClr val="ECAB00"/>
          </a:solidFill>
          <a:effectLst>
            <a:outerShdw blurRad="50800" dist="38100" algn="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it-IT" sz="1100" dirty="0">
                <a:solidFill>
                  <a:schemeClr val="tx1"/>
                </a:solidFill>
              </a:rPr>
              <a:t>in the </a:t>
            </a:r>
            <a:r>
              <a:rPr lang="it-IT" sz="1100" b="1" dirty="0">
                <a:solidFill>
                  <a:schemeClr val="tx1"/>
                </a:solidFill>
              </a:rPr>
              <a:t>List of </a:t>
            </a:r>
            <a:r>
              <a:rPr lang="it-IT" sz="1100" b="1" dirty="0" err="1">
                <a:solidFill>
                  <a:schemeClr val="tx1"/>
                </a:solidFill>
              </a:rPr>
              <a:t>Achievements</a:t>
            </a:r>
            <a:r>
              <a:rPr lang="it-IT" sz="1100" dirty="0">
                <a:solidFill>
                  <a:schemeClr val="tx1"/>
                </a:solidFill>
              </a:rPr>
              <a:t>:</a:t>
            </a:r>
            <a:br>
              <a:rPr lang="it-IT" sz="1100" dirty="0">
                <a:solidFill>
                  <a:schemeClr val="tx1"/>
                </a:solidFill>
              </a:rPr>
            </a:br>
            <a:r>
              <a:rPr lang="it-IT" sz="1100" dirty="0">
                <a:solidFill>
                  <a:schemeClr val="tx1"/>
                </a:solidFill>
              </a:rPr>
              <a:t>5 </a:t>
            </a:r>
            <a:r>
              <a:rPr lang="it-IT" sz="1100" dirty="0" err="1">
                <a:solidFill>
                  <a:schemeClr val="tx1"/>
                </a:solidFill>
              </a:rPr>
              <a:t>relevant</a:t>
            </a:r>
            <a:r>
              <a:rPr lang="it-IT" sz="1100" dirty="0">
                <a:solidFill>
                  <a:schemeClr val="tx1"/>
                </a:solidFill>
              </a:rPr>
              <a:t> outputs (</a:t>
            </a:r>
            <a:r>
              <a:rPr lang="it-IT" sz="1100" dirty="0" err="1">
                <a:solidFill>
                  <a:schemeClr val="tx1"/>
                </a:solidFill>
              </a:rPr>
              <a:t>publications</a:t>
            </a:r>
            <a:r>
              <a:rPr lang="it-IT" sz="1100" dirty="0">
                <a:solidFill>
                  <a:schemeClr val="tx1"/>
                </a:solidFill>
              </a:rPr>
              <a:t>, data,…) </a:t>
            </a:r>
            <a:r>
              <a:rPr lang="it-IT" sz="1100" dirty="0" err="1">
                <a:solidFill>
                  <a:schemeClr val="tx1"/>
                </a:solidFill>
              </a:rPr>
              <a:t>openly</a:t>
            </a:r>
            <a:r>
              <a:rPr lang="it-IT" sz="1100" dirty="0">
                <a:solidFill>
                  <a:schemeClr val="tx1"/>
                </a:solidFill>
              </a:rPr>
              <a:t> </a:t>
            </a:r>
            <a:r>
              <a:rPr lang="it-IT" sz="1100" dirty="0" err="1">
                <a:solidFill>
                  <a:schemeClr val="tx1"/>
                </a:solidFill>
              </a:rPr>
              <a:t>accessible</a:t>
            </a:r>
            <a:r>
              <a:rPr lang="it-IT" sz="1100" dirty="0">
                <a:solidFill>
                  <a:schemeClr val="tx1"/>
                </a:solidFill>
              </a:rPr>
              <a:t> + </a:t>
            </a:r>
            <a:r>
              <a:rPr lang="it-IT" sz="1100" dirty="0" err="1">
                <a:solidFill>
                  <a:schemeClr val="tx1"/>
                </a:solidFill>
              </a:rPr>
              <a:t>persistent</a:t>
            </a:r>
            <a:r>
              <a:rPr lang="it-IT" sz="1100" dirty="0">
                <a:solidFill>
                  <a:schemeClr val="tx1"/>
                </a:solidFill>
              </a:rPr>
              <a:t> </a:t>
            </a:r>
            <a:r>
              <a:rPr lang="it-IT" sz="1100" dirty="0" err="1">
                <a:solidFill>
                  <a:schemeClr val="tx1"/>
                </a:solidFill>
              </a:rPr>
              <a:t>identifier</a:t>
            </a:r>
            <a:r>
              <a:rPr lang="it-IT" sz="1100" dirty="0">
                <a:solidFill>
                  <a:schemeClr val="tx1"/>
                </a:solidFill>
              </a:rPr>
              <a:t> + «</a:t>
            </a:r>
            <a:r>
              <a:rPr lang="it-IT" sz="1100" dirty="0" err="1">
                <a:solidFill>
                  <a:schemeClr val="tx1"/>
                </a:solidFill>
              </a:rPr>
              <a:t>as</a:t>
            </a:r>
            <a:r>
              <a:rPr lang="it-IT" sz="1100" dirty="0">
                <a:solidFill>
                  <a:schemeClr val="tx1"/>
                </a:solidFill>
              </a:rPr>
              <a:t> open </a:t>
            </a:r>
            <a:r>
              <a:rPr lang="it-IT" sz="1100" dirty="0" err="1">
                <a:solidFill>
                  <a:schemeClr val="tx1"/>
                </a:solidFill>
              </a:rPr>
              <a:t>as</a:t>
            </a:r>
            <a:r>
              <a:rPr lang="it-IT" sz="1100" dirty="0">
                <a:solidFill>
                  <a:schemeClr val="tx1"/>
                </a:solidFill>
              </a:rPr>
              <a:t> </a:t>
            </a:r>
            <a:r>
              <a:rPr lang="it-IT" sz="1100" dirty="0" err="1">
                <a:solidFill>
                  <a:schemeClr val="tx1"/>
                </a:solidFill>
              </a:rPr>
              <a:t>possible</a:t>
            </a:r>
            <a:r>
              <a:rPr lang="it-IT" sz="1100" dirty="0">
                <a:solidFill>
                  <a:schemeClr val="tx1"/>
                </a:solidFill>
              </a:rPr>
              <a:t>»</a:t>
            </a:r>
          </a:p>
        </p:txBody>
      </p:sp>
      <p:sp>
        <p:nvSpPr>
          <p:cNvPr id="27" name="Callout: freccia in giù 26">
            <a:extLst>
              <a:ext uri="{FF2B5EF4-FFF2-40B4-BE49-F238E27FC236}">
                <a16:creationId xmlns:a16="http://schemas.microsoft.com/office/drawing/2014/main" id="{10E76D52-DC1C-4787-A556-90363EDA3EA8}"/>
              </a:ext>
            </a:extLst>
          </p:cNvPr>
          <p:cNvSpPr/>
          <p:nvPr/>
        </p:nvSpPr>
        <p:spPr>
          <a:xfrm>
            <a:off x="1913032" y="2122276"/>
            <a:ext cx="1655740" cy="2073590"/>
          </a:xfrm>
          <a:prstGeom prst="downArrowCallout">
            <a:avLst>
              <a:gd name="adj1" fmla="val 25000"/>
              <a:gd name="adj2" fmla="val 25000"/>
              <a:gd name="adj3" fmla="val 25000"/>
              <a:gd name="adj4" fmla="val 73457"/>
            </a:avLst>
          </a:prstGeom>
          <a:solidFill>
            <a:srgbClr val="ECAB00"/>
          </a:solidFill>
          <a:effectLst>
            <a:outerShdw blurRad="50800" dist="38100" algn="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it-IT" sz="1100" dirty="0">
                <a:solidFill>
                  <a:schemeClr val="tx1"/>
                </a:solidFill>
              </a:rPr>
              <a:t>In the project </a:t>
            </a:r>
            <a:r>
              <a:rPr lang="it-IT" sz="1100" b="1" dirty="0" err="1">
                <a:solidFill>
                  <a:schemeClr val="tx1"/>
                </a:solidFill>
              </a:rPr>
              <a:t>methodology</a:t>
            </a:r>
            <a:endParaRPr lang="it-IT" sz="1100" dirty="0">
              <a:solidFill>
                <a:schemeClr val="tx1"/>
              </a:solidFill>
            </a:endParaRPr>
          </a:p>
          <a:p>
            <a:pPr marL="228600" indent="-228600">
              <a:buAutoNum type="arabicParenR"/>
            </a:pPr>
            <a:r>
              <a:rPr lang="it-IT" sz="1100" dirty="0">
                <a:solidFill>
                  <a:schemeClr val="tx1"/>
                </a:solidFill>
              </a:rPr>
              <a:t>Embedded Open Science </a:t>
            </a:r>
            <a:r>
              <a:rPr lang="it-IT" sz="1100" dirty="0" err="1">
                <a:solidFill>
                  <a:schemeClr val="tx1"/>
                </a:solidFill>
              </a:rPr>
              <a:t>practices</a:t>
            </a:r>
            <a:endParaRPr lang="it-IT" sz="1100" dirty="0">
              <a:solidFill>
                <a:schemeClr val="tx1"/>
              </a:solidFill>
            </a:endParaRPr>
          </a:p>
          <a:p>
            <a:pPr marL="228600" indent="-228600">
              <a:buAutoNum type="arabicParenR"/>
            </a:pPr>
            <a:r>
              <a:rPr lang="it-IT" sz="1100" dirty="0">
                <a:solidFill>
                  <a:schemeClr val="tx1"/>
                </a:solidFill>
              </a:rPr>
              <a:t>FAIR data management + DMP schema (Deliverable M6)</a:t>
            </a:r>
          </a:p>
        </p:txBody>
      </p:sp>
      <p:sp>
        <p:nvSpPr>
          <p:cNvPr id="28" name="Callout: freccia in giù 27">
            <a:extLst>
              <a:ext uri="{FF2B5EF4-FFF2-40B4-BE49-F238E27FC236}">
                <a16:creationId xmlns:a16="http://schemas.microsoft.com/office/drawing/2014/main" id="{6F03D0AE-D7C4-4E22-934D-24BFB9920621}"/>
              </a:ext>
            </a:extLst>
          </p:cNvPr>
          <p:cNvSpPr/>
          <p:nvPr/>
        </p:nvSpPr>
        <p:spPr>
          <a:xfrm>
            <a:off x="3711473" y="2113530"/>
            <a:ext cx="1655740" cy="2073590"/>
          </a:xfrm>
          <a:prstGeom prst="downArrowCallout">
            <a:avLst>
              <a:gd name="adj1" fmla="val 25000"/>
              <a:gd name="adj2" fmla="val 25000"/>
              <a:gd name="adj3" fmla="val 25000"/>
              <a:gd name="adj4" fmla="val 73457"/>
            </a:avLst>
          </a:prstGeom>
          <a:solidFill>
            <a:srgbClr val="ECAB00"/>
          </a:solidFill>
          <a:effectLst>
            <a:outerShdw blurRad="50800" dist="38100" algn="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it-IT" sz="1100" b="1" dirty="0" err="1">
                <a:solidFill>
                  <a:schemeClr val="tx1"/>
                </a:solidFill>
              </a:rPr>
              <a:t>Maximizing</a:t>
            </a:r>
            <a:r>
              <a:rPr lang="it-IT" sz="1100" b="1" dirty="0">
                <a:solidFill>
                  <a:schemeClr val="tx1"/>
                </a:solidFill>
              </a:rPr>
              <a:t> impact</a:t>
            </a:r>
            <a:r>
              <a:rPr lang="it-IT" sz="1100" dirty="0">
                <a:solidFill>
                  <a:schemeClr val="tx1"/>
                </a:solidFill>
              </a:rPr>
              <a:t> </a:t>
            </a:r>
            <a:r>
              <a:rPr lang="it-IT" sz="1100" dirty="0" err="1">
                <a:solidFill>
                  <a:schemeClr val="tx1"/>
                </a:solidFill>
              </a:rPr>
              <a:t>using</a:t>
            </a:r>
            <a:r>
              <a:rPr lang="it-IT" sz="1100" dirty="0">
                <a:solidFill>
                  <a:schemeClr val="tx1"/>
                </a:solidFill>
              </a:rPr>
              <a:t> Open Science (OS </a:t>
            </a:r>
            <a:r>
              <a:rPr lang="it-IT" sz="1100" dirty="0" err="1">
                <a:solidFill>
                  <a:schemeClr val="tx1"/>
                </a:solidFill>
              </a:rPr>
              <a:t>is</a:t>
            </a:r>
            <a:r>
              <a:rPr lang="it-IT" sz="1100" dirty="0">
                <a:solidFill>
                  <a:schemeClr val="tx1"/>
                </a:solidFill>
              </a:rPr>
              <a:t> </a:t>
            </a:r>
            <a:r>
              <a:rPr lang="it-IT" sz="1100" dirty="0" err="1">
                <a:solidFill>
                  <a:schemeClr val="tx1"/>
                </a:solidFill>
              </a:rPr>
              <a:t>among</a:t>
            </a:r>
            <a:r>
              <a:rPr lang="it-IT" sz="1100" dirty="0">
                <a:solidFill>
                  <a:schemeClr val="tx1"/>
                </a:solidFill>
              </a:rPr>
              <a:t> key pathway </a:t>
            </a:r>
            <a:r>
              <a:rPr lang="it-IT" sz="1100" dirty="0" err="1">
                <a:solidFill>
                  <a:schemeClr val="tx1"/>
                </a:solidFill>
              </a:rPr>
              <a:t>indicators</a:t>
            </a:r>
            <a:r>
              <a:rPr lang="it-IT" sz="1100" dirty="0">
                <a:solidFill>
                  <a:schemeClr val="tx1"/>
                </a:solidFill>
              </a:rPr>
              <a:t>) + schema of </a:t>
            </a:r>
            <a:r>
              <a:rPr lang="it-IT" sz="1100" dirty="0" err="1">
                <a:solidFill>
                  <a:schemeClr val="tx1"/>
                </a:solidFill>
              </a:rPr>
              <a:t>Dissemination</a:t>
            </a:r>
            <a:r>
              <a:rPr lang="it-IT" sz="1100" dirty="0">
                <a:solidFill>
                  <a:schemeClr val="tx1"/>
                </a:solidFill>
              </a:rPr>
              <a:t> Plan (Deliverable M6)</a:t>
            </a:r>
          </a:p>
        </p:txBody>
      </p:sp>
      <p:sp>
        <p:nvSpPr>
          <p:cNvPr id="29" name="Callout: freccia in giù 28">
            <a:extLst>
              <a:ext uri="{FF2B5EF4-FFF2-40B4-BE49-F238E27FC236}">
                <a16:creationId xmlns:a16="http://schemas.microsoft.com/office/drawing/2014/main" id="{84C2D913-0735-4BA4-AC6D-4E6B026E2757}"/>
              </a:ext>
            </a:extLst>
          </p:cNvPr>
          <p:cNvSpPr/>
          <p:nvPr/>
        </p:nvSpPr>
        <p:spPr>
          <a:xfrm>
            <a:off x="5506753" y="2104418"/>
            <a:ext cx="1524713" cy="2073590"/>
          </a:xfrm>
          <a:prstGeom prst="downArrowCallout">
            <a:avLst>
              <a:gd name="adj1" fmla="val 25000"/>
              <a:gd name="adj2" fmla="val 25000"/>
              <a:gd name="adj3" fmla="val 25000"/>
              <a:gd name="adj4" fmla="val 73457"/>
            </a:avLst>
          </a:prstGeom>
          <a:solidFill>
            <a:srgbClr val="ECAB00"/>
          </a:solidFill>
          <a:effectLst>
            <a:outerShdw blurRad="50800" dist="38100" algn="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t"/>
          <a:lstStyle/>
          <a:p>
            <a:r>
              <a:rPr lang="it-IT" sz="1100" dirty="0">
                <a:solidFill>
                  <a:schemeClr val="tx1"/>
                </a:solidFill>
              </a:rPr>
              <a:t>Open science </a:t>
            </a:r>
            <a:r>
              <a:rPr lang="it-IT" sz="1100" dirty="0" err="1">
                <a:solidFill>
                  <a:schemeClr val="tx1"/>
                </a:solidFill>
              </a:rPr>
              <a:t>practices</a:t>
            </a:r>
            <a:r>
              <a:rPr lang="it-IT" sz="1100" dirty="0">
                <a:solidFill>
                  <a:schemeClr val="tx1"/>
                </a:solidFill>
              </a:rPr>
              <a:t>/skills to </a:t>
            </a:r>
            <a:r>
              <a:rPr lang="it-IT" sz="1100" dirty="0" err="1">
                <a:solidFill>
                  <a:schemeClr val="tx1"/>
                </a:solidFill>
              </a:rPr>
              <a:t>evaluate</a:t>
            </a:r>
            <a:r>
              <a:rPr lang="it-IT" sz="1100" dirty="0">
                <a:solidFill>
                  <a:schemeClr val="tx1"/>
                </a:solidFill>
              </a:rPr>
              <a:t> </a:t>
            </a:r>
            <a:r>
              <a:rPr lang="it-IT" sz="1100" b="1" dirty="0" err="1">
                <a:solidFill>
                  <a:schemeClr val="tx1"/>
                </a:solidFill>
              </a:rPr>
              <a:t>quality</a:t>
            </a:r>
            <a:r>
              <a:rPr lang="it-IT" sz="1100" b="1" dirty="0">
                <a:solidFill>
                  <a:schemeClr val="tx1"/>
                </a:solidFill>
              </a:rPr>
              <a:t> of </a:t>
            </a:r>
            <a:r>
              <a:rPr lang="it-IT" sz="1100" b="1" dirty="0" err="1">
                <a:solidFill>
                  <a:schemeClr val="tx1"/>
                </a:solidFill>
              </a:rPr>
              <a:t>implementation</a:t>
            </a:r>
            <a:r>
              <a:rPr lang="it-IT" sz="1100" b="1" dirty="0">
                <a:solidFill>
                  <a:schemeClr val="tx1"/>
                </a:solidFill>
              </a:rPr>
              <a:t> and consortium </a:t>
            </a:r>
            <a:r>
              <a:rPr lang="it-IT" sz="1100" b="1" dirty="0" err="1">
                <a:solidFill>
                  <a:schemeClr val="tx1"/>
                </a:solidFill>
              </a:rPr>
              <a:t>capacity</a:t>
            </a:r>
            <a:endParaRPr lang="it-IT" sz="1100" b="1" dirty="0">
              <a:solidFill>
                <a:schemeClr val="tx1"/>
              </a:solidFill>
            </a:endParaRPr>
          </a:p>
        </p:txBody>
      </p:sp>
      <p:sp>
        <p:nvSpPr>
          <p:cNvPr id="30" name="Callout: freccia in giù 29">
            <a:extLst>
              <a:ext uri="{FF2B5EF4-FFF2-40B4-BE49-F238E27FC236}">
                <a16:creationId xmlns:a16="http://schemas.microsoft.com/office/drawing/2014/main" id="{54532C95-D411-4499-8F7F-D0572189DC9C}"/>
              </a:ext>
            </a:extLst>
          </p:cNvPr>
          <p:cNvSpPr/>
          <p:nvPr/>
        </p:nvSpPr>
        <p:spPr>
          <a:xfrm>
            <a:off x="7122395" y="2104418"/>
            <a:ext cx="1655740" cy="2073590"/>
          </a:xfrm>
          <a:prstGeom prst="downArrowCallout">
            <a:avLst>
              <a:gd name="adj1" fmla="val 25000"/>
              <a:gd name="adj2" fmla="val 25000"/>
              <a:gd name="adj3" fmla="val 25000"/>
              <a:gd name="adj4" fmla="val 73457"/>
            </a:avLst>
          </a:prstGeom>
          <a:solidFill>
            <a:srgbClr val="2C756B"/>
          </a:solidFill>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t"/>
          <a:lstStyle/>
          <a:p>
            <a:r>
              <a:rPr lang="it-IT" sz="1050" b="1" dirty="0" err="1">
                <a:solidFill>
                  <a:schemeClr val="bg1"/>
                </a:solidFill>
              </a:rPr>
              <a:t>Deposit</a:t>
            </a:r>
            <a:r>
              <a:rPr lang="it-IT" sz="1050" b="1" dirty="0">
                <a:solidFill>
                  <a:schemeClr val="bg1"/>
                </a:solidFill>
              </a:rPr>
              <a:t>+ immediate access </a:t>
            </a:r>
            <a:r>
              <a:rPr lang="it-IT" sz="1050" dirty="0">
                <a:solidFill>
                  <a:schemeClr val="bg1"/>
                </a:solidFill>
              </a:rPr>
              <a:t>(zero embargo + CC BY) =</a:t>
            </a:r>
          </a:p>
          <a:p>
            <a:pPr marL="228600" indent="-228600">
              <a:buAutoNum type="arabicPeriod"/>
            </a:pPr>
            <a:r>
              <a:rPr lang="it-IT" sz="1050" dirty="0">
                <a:solidFill>
                  <a:schemeClr val="bg1"/>
                </a:solidFill>
              </a:rPr>
              <a:t>Open </a:t>
            </a:r>
            <a:r>
              <a:rPr lang="it-IT" sz="1050" dirty="0" err="1">
                <a:solidFill>
                  <a:schemeClr val="bg1"/>
                </a:solidFill>
              </a:rPr>
              <a:t>Research</a:t>
            </a:r>
            <a:r>
              <a:rPr lang="it-IT" sz="1050" dirty="0">
                <a:solidFill>
                  <a:schemeClr val="bg1"/>
                </a:solidFill>
              </a:rPr>
              <a:t> Europe</a:t>
            </a:r>
          </a:p>
          <a:p>
            <a:pPr marL="228600" indent="-228600">
              <a:buAutoNum type="arabicPeriod"/>
            </a:pPr>
            <a:r>
              <a:rPr lang="it-IT" sz="1050" dirty="0">
                <a:solidFill>
                  <a:schemeClr val="bg1"/>
                </a:solidFill>
              </a:rPr>
              <a:t>OA journal</a:t>
            </a:r>
          </a:p>
          <a:p>
            <a:pPr marL="228600" indent="-228600">
              <a:buAutoNum type="arabicPeriod"/>
            </a:pPr>
            <a:r>
              <a:rPr lang="it-IT" sz="1050" dirty="0" err="1">
                <a:solidFill>
                  <a:schemeClr val="bg1"/>
                </a:solidFill>
              </a:rPr>
              <a:t>Tradtional</a:t>
            </a:r>
            <a:r>
              <a:rPr lang="it-IT" sz="1050" dirty="0">
                <a:solidFill>
                  <a:schemeClr val="bg1"/>
                </a:solidFill>
              </a:rPr>
              <a:t> journal [</a:t>
            </a:r>
            <a:r>
              <a:rPr lang="it-IT" sz="1050" dirty="0" err="1">
                <a:solidFill>
                  <a:schemeClr val="bg1"/>
                </a:solidFill>
              </a:rPr>
              <a:t>retaining</a:t>
            </a:r>
            <a:r>
              <a:rPr lang="it-IT" sz="1050" dirty="0">
                <a:solidFill>
                  <a:schemeClr val="bg1"/>
                </a:solidFill>
              </a:rPr>
              <a:t> </a:t>
            </a:r>
            <a:r>
              <a:rPr lang="it-IT" sz="1050" dirty="0" err="1">
                <a:solidFill>
                  <a:schemeClr val="bg1"/>
                </a:solidFill>
              </a:rPr>
              <a:t>rights</a:t>
            </a:r>
            <a:r>
              <a:rPr lang="it-IT" sz="1050" dirty="0">
                <a:solidFill>
                  <a:schemeClr val="bg1"/>
                </a:solidFill>
              </a:rPr>
              <a:t>]</a:t>
            </a:r>
            <a:endParaRPr lang="it-IT" sz="1050" dirty="0">
              <a:solidFill>
                <a:schemeClr val="tx1"/>
              </a:solidFill>
            </a:endParaRPr>
          </a:p>
        </p:txBody>
      </p:sp>
      <p:sp>
        <p:nvSpPr>
          <p:cNvPr id="31" name="Callout: freccia in giù 30">
            <a:extLst>
              <a:ext uri="{FF2B5EF4-FFF2-40B4-BE49-F238E27FC236}">
                <a16:creationId xmlns:a16="http://schemas.microsoft.com/office/drawing/2014/main" id="{BB82E074-8E0D-40EA-B517-561A03712386}"/>
              </a:ext>
            </a:extLst>
          </p:cNvPr>
          <p:cNvSpPr/>
          <p:nvPr/>
        </p:nvSpPr>
        <p:spPr>
          <a:xfrm>
            <a:off x="8852529" y="2113530"/>
            <a:ext cx="1723106" cy="2073590"/>
          </a:xfrm>
          <a:prstGeom prst="downArrowCallout">
            <a:avLst>
              <a:gd name="adj1" fmla="val 25000"/>
              <a:gd name="adj2" fmla="val 25000"/>
              <a:gd name="adj3" fmla="val 25000"/>
              <a:gd name="adj4" fmla="val 73457"/>
            </a:avLst>
          </a:prstGeom>
          <a:solidFill>
            <a:srgbClr val="2C756B"/>
          </a:solidFill>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t"/>
          <a:lstStyle/>
          <a:p>
            <a:r>
              <a:rPr lang="it-IT" sz="1050" dirty="0">
                <a:solidFill>
                  <a:schemeClr val="bg1"/>
                </a:solidFill>
              </a:rPr>
              <a:t>1. Data management </a:t>
            </a:r>
            <a:r>
              <a:rPr lang="it-IT" sz="1050" dirty="0" err="1">
                <a:solidFill>
                  <a:schemeClr val="bg1"/>
                </a:solidFill>
              </a:rPr>
              <a:t>according</a:t>
            </a:r>
            <a:r>
              <a:rPr lang="it-IT" sz="1050" dirty="0">
                <a:solidFill>
                  <a:schemeClr val="bg1"/>
                </a:solidFill>
              </a:rPr>
              <a:t> to </a:t>
            </a:r>
            <a:r>
              <a:rPr lang="it-IT" sz="1050" b="1" dirty="0">
                <a:solidFill>
                  <a:schemeClr val="bg1"/>
                </a:solidFill>
              </a:rPr>
              <a:t>FAIR </a:t>
            </a:r>
            <a:r>
              <a:rPr lang="it-IT" sz="1050" b="1" dirty="0" err="1">
                <a:solidFill>
                  <a:schemeClr val="bg1"/>
                </a:solidFill>
              </a:rPr>
              <a:t>principles</a:t>
            </a:r>
            <a:endParaRPr lang="it-IT" sz="1050" dirty="0">
              <a:solidFill>
                <a:schemeClr val="bg1"/>
              </a:solidFill>
            </a:endParaRPr>
          </a:p>
          <a:p>
            <a:r>
              <a:rPr lang="it-IT" sz="1050" dirty="0">
                <a:solidFill>
                  <a:schemeClr val="bg1"/>
                </a:solidFill>
              </a:rPr>
              <a:t>2. Data and </a:t>
            </a:r>
            <a:r>
              <a:rPr lang="it-IT" sz="1050" dirty="0" err="1">
                <a:solidFill>
                  <a:schemeClr val="bg1"/>
                </a:solidFill>
              </a:rPr>
              <a:t>other</a:t>
            </a:r>
            <a:r>
              <a:rPr lang="it-IT" sz="1050" dirty="0">
                <a:solidFill>
                  <a:schemeClr val="bg1"/>
                </a:solidFill>
              </a:rPr>
              <a:t> outputs «</a:t>
            </a:r>
            <a:r>
              <a:rPr lang="it-IT" sz="1050" b="1" dirty="0" err="1">
                <a:solidFill>
                  <a:schemeClr val="bg1"/>
                </a:solidFill>
              </a:rPr>
              <a:t>as</a:t>
            </a:r>
            <a:r>
              <a:rPr lang="it-IT" sz="1050" b="1" dirty="0">
                <a:solidFill>
                  <a:schemeClr val="bg1"/>
                </a:solidFill>
              </a:rPr>
              <a:t> open </a:t>
            </a:r>
            <a:r>
              <a:rPr lang="it-IT" sz="1050" b="1" dirty="0" err="1">
                <a:solidFill>
                  <a:schemeClr val="bg1"/>
                </a:solidFill>
              </a:rPr>
              <a:t>as</a:t>
            </a:r>
            <a:r>
              <a:rPr lang="it-IT" sz="1050" b="1" dirty="0">
                <a:solidFill>
                  <a:schemeClr val="bg1"/>
                </a:solidFill>
              </a:rPr>
              <a:t> </a:t>
            </a:r>
            <a:r>
              <a:rPr lang="it-IT" sz="1050" b="1" dirty="0" err="1">
                <a:solidFill>
                  <a:schemeClr val="bg1"/>
                </a:solidFill>
              </a:rPr>
              <a:t>possible</a:t>
            </a:r>
            <a:r>
              <a:rPr lang="it-IT" sz="1050" b="1" dirty="0">
                <a:solidFill>
                  <a:schemeClr val="bg1"/>
                </a:solidFill>
              </a:rPr>
              <a:t>, </a:t>
            </a:r>
            <a:r>
              <a:rPr lang="it-IT" sz="1050" b="1" dirty="0" err="1">
                <a:solidFill>
                  <a:schemeClr val="bg1"/>
                </a:solidFill>
              </a:rPr>
              <a:t>as</a:t>
            </a:r>
            <a:r>
              <a:rPr lang="it-IT" sz="1050" b="1" dirty="0">
                <a:solidFill>
                  <a:schemeClr val="bg1"/>
                </a:solidFill>
              </a:rPr>
              <a:t> </a:t>
            </a:r>
            <a:r>
              <a:rPr lang="it-IT" sz="1050" b="1" dirty="0" err="1">
                <a:solidFill>
                  <a:schemeClr val="bg1"/>
                </a:solidFill>
              </a:rPr>
              <a:t>closed</a:t>
            </a:r>
            <a:r>
              <a:rPr lang="it-IT" sz="1050" b="1" dirty="0">
                <a:solidFill>
                  <a:schemeClr val="bg1"/>
                </a:solidFill>
              </a:rPr>
              <a:t> </a:t>
            </a:r>
            <a:r>
              <a:rPr lang="it-IT" sz="1050" b="1" dirty="0" err="1">
                <a:solidFill>
                  <a:schemeClr val="bg1"/>
                </a:solidFill>
              </a:rPr>
              <a:t>as</a:t>
            </a:r>
            <a:r>
              <a:rPr lang="it-IT" sz="1050" b="1" dirty="0">
                <a:solidFill>
                  <a:schemeClr val="bg1"/>
                </a:solidFill>
              </a:rPr>
              <a:t> </a:t>
            </a:r>
            <a:r>
              <a:rPr lang="it-IT" sz="1050" b="1" dirty="0" err="1">
                <a:solidFill>
                  <a:schemeClr val="bg1"/>
                </a:solidFill>
              </a:rPr>
              <a:t>necessary</a:t>
            </a:r>
            <a:r>
              <a:rPr lang="it-IT" sz="1050" dirty="0">
                <a:solidFill>
                  <a:schemeClr val="bg1"/>
                </a:solidFill>
              </a:rPr>
              <a:t>»</a:t>
            </a:r>
          </a:p>
          <a:p>
            <a:r>
              <a:rPr lang="it-IT" sz="1050" dirty="0">
                <a:solidFill>
                  <a:schemeClr val="bg1"/>
                </a:solidFill>
              </a:rPr>
              <a:t>3. Data Management Plan by M6</a:t>
            </a:r>
            <a:endParaRPr lang="it-IT" sz="1050" dirty="0">
              <a:solidFill>
                <a:schemeClr val="tx1"/>
              </a:solidFill>
            </a:endParaRPr>
          </a:p>
        </p:txBody>
      </p:sp>
      <p:sp>
        <p:nvSpPr>
          <p:cNvPr id="4" name="Rettangolo 3">
            <a:extLst>
              <a:ext uri="{FF2B5EF4-FFF2-40B4-BE49-F238E27FC236}">
                <a16:creationId xmlns:a16="http://schemas.microsoft.com/office/drawing/2014/main" id="{52714CD9-453E-44F9-B8FC-E3FEEF3F01E6}"/>
              </a:ext>
            </a:extLst>
          </p:cNvPr>
          <p:cNvSpPr/>
          <p:nvPr/>
        </p:nvSpPr>
        <p:spPr>
          <a:xfrm>
            <a:off x="391479" y="1612325"/>
            <a:ext cx="6639987" cy="300084"/>
          </a:xfrm>
          <a:prstGeom prst="rect">
            <a:avLst/>
          </a:prstGeom>
          <a:solidFill>
            <a:srgbClr val="ECAB00"/>
          </a:solidFill>
          <a:ln/>
          <a:effectLst>
            <a:outerShdw blurRad="50800" dist="38100" algn="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dirty="0">
                <a:solidFill>
                  <a:schemeClr val="tx1"/>
                </a:solidFill>
              </a:rPr>
              <a:t>In the </a:t>
            </a:r>
            <a:r>
              <a:rPr lang="it-IT" dirty="0" err="1">
                <a:solidFill>
                  <a:schemeClr val="tx1"/>
                </a:solidFill>
              </a:rPr>
              <a:t>proposal</a:t>
            </a:r>
            <a:endParaRPr lang="it-IT" dirty="0">
              <a:solidFill>
                <a:schemeClr val="tx1"/>
              </a:solidFill>
            </a:endParaRPr>
          </a:p>
        </p:txBody>
      </p:sp>
      <p:sp>
        <p:nvSpPr>
          <p:cNvPr id="34" name="Rettangolo 33">
            <a:extLst>
              <a:ext uri="{FF2B5EF4-FFF2-40B4-BE49-F238E27FC236}">
                <a16:creationId xmlns:a16="http://schemas.microsoft.com/office/drawing/2014/main" id="{E45D89DF-3512-44F9-AD09-2F8A174C4FC2}"/>
              </a:ext>
            </a:extLst>
          </p:cNvPr>
          <p:cNvSpPr/>
          <p:nvPr/>
        </p:nvSpPr>
        <p:spPr>
          <a:xfrm>
            <a:off x="7119383" y="1612325"/>
            <a:ext cx="4832171" cy="288311"/>
          </a:xfrm>
          <a:prstGeom prst="rect">
            <a:avLst/>
          </a:prstGeom>
          <a:solidFill>
            <a:srgbClr val="2C756B"/>
          </a:solidFill>
          <a:ln/>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it-IT" dirty="0" err="1"/>
              <a:t>During</a:t>
            </a:r>
            <a:r>
              <a:rPr lang="it-IT" dirty="0"/>
              <a:t> the project</a:t>
            </a:r>
          </a:p>
        </p:txBody>
      </p:sp>
      <p:sp>
        <p:nvSpPr>
          <p:cNvPr id="37" name="Callout: freccia in giù 36">
            <a:extLst>
              <a:ext uri="{FF2B5EF4-FFF2-40B4-BE49-F238E27FC236}">
                <a16:creationId xmlns:a16="http://schemas.microsoft.com/office/drawing/2014/main" id="{8BF4B9A4-0F49-45C0-B0DC-947FB735C472}"/>
              </a:ext>
            </a:extLst>
          </p:cNvPr>
          <p:cNvSpPr/>
          <p:nvPr/>
        </p:nvSpPr>
        <p:spPr>
          <a:xfrm>
            <a:off x="1159268" y="256277"/>
            <a:ext cx="4529049" cy="1260828"/>
          </a:xfrm>
          <a:prstGeom prst="downArrowCallout">
            <a:avLst>
              <a:gd name="adj1" fmla="val 25000"/>
              <a:gd name="adj2" fmla="val 25709"/>
              <a:gd name="adj3" fmla="val 15068"/>
              <a:gd name="adj4" fmla="val 77128"/>
            </a:avLst>
          </a:prstGeom>
          <a:solidFill>
            <a:schemeClr val="bg2">
              <a:lumMod val="75000"/>
            </a:schemeClr>
          </a:solidFill>
          <a:ln/>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200" b="1" dirty="0">
                <a:solidFill>
                  <a:schemeClr val="tx1"/>
                </a:solidFill>
              </a:rPr>
              <a:t>In the </a:t>
            </a:r>
            <a:r>
              <a:rPr lang="it-IT" sz="1200" b="1" dirty="0" err="1">
                <a:solidFill>
                  <a:schemeClr val="tx1"/>
                </a:solidFill>
              </a:rPr>
              <a:t>methodology</a:t>
            </a:r>
            <a:r>
              <a:rPr lang="it-IT" sz="1200" b="1" dirty="0">
                <a:solidFill>
                  <a:schemeClr val="tx1"/>
                </a:solidFill>
              </a:rPr>
              <a:t> </a:t>
            </a:r>
            <a:r>
              <a:rPr lang="it-IT" sz="1200" b="1" dirty="0" err="1">
                <a:solidFill>
                  <a:schemeClr val="tx1"/>
                </a:solidFill>
              </a:rPr>
              <a:t>you</a:t>
            </a:r>
            <a:r>
              <a:rPr lang="it-IT" sz="1200" b="1" dirty="0">
                <a:solidFill>
                  <a:schemeClr val="tx1"/>
                </a:solidFill>
              </a:rPr>
              <a:t> </a:t>
            </a:r>
            <a:r>
              <a:rPr lang="it-IT" sz="1200" b="1" dirty="0" err="1">
                <a:solidFill>
                  <a:schemeClr val="tx1"/>
                </a:solidFill>
              </a:rPr>
              <a:t>need</a:t>
            </a:r>
            <a:r>
              <a:rPr lang="it-IT" sz="1200" b="1" dirty="0">
                <a:solidFill>
                  <a:schemeClr val="tx1"/>
                </a:solidFill>
              </a:rPr>
              <a:t> to </a:t>
            </a:r>
            <a:r>
              <a:rPr lang="it-IT" sz="1200" b="1" dirty="0" err="1">
                <a:solidFill>
                  <a:schemeClr val="tx1"/>
                </a:solidFill>
              </a:rPr>
              <a:t>address</a:t>
            </a:r>
            <a:r>
              <a:rPr lang="it-IT" sz="1200" b="1" dirty="0">
                <a:solidFill>
                  <a:schemeClr val="tx1"/>
                </a:solidFill>
              </a:rPr>
              <a:t> </a:t>
            </a:r>
            <a:r>
              <a:rPr lang="it-IT" sz="1200" b="1" dirty="0" err="1">
                <a:solidFill>
                  <a:schemeClr val="tx1"/>
                </a:solidFill>
              </a:rPr>
              <a:t>both</a:t>
            </a:r>
            <a:r>
              <a:rPr lang="it-IT" sz="1200" dirty="0">
                <a:solidFill>
                  <a:schemeClr val="tx1"/>
                </a:solidFill>
              </a:rPr>
              <a:t>:</a:t>
            </a:r>
          </a:p>
          <a:p>
            <a:pPr marL="228600" lvl="0" indent="-228600" algn="ctr">
              <a:buFontTx/>
              <a:buAutoNum type="arabicParenR"/>
            </a:pPr>
            <a:r>
              <a:rPr lang="it-IT" sz="1200" dirty="0">
                <a:solidFill>
                  <a:schemeClr val="tx1"/>
                </a:solidFill>
              </a:rPr>
              <a:t>How </a:t>
            </a:r>
            <a:r>
              <a:rPr lang="it-IT" sz="1200" dirty="0" err="1">
                <a:solidFill>
                  <a:schemeClr val="tx1"/>
                </a:solidFill>
              </a:rPr>
              <a:t>you</a:t>
            </a:r>
            <a:r>
              <a:rPr lang="it-IT" sz="1200" dirty="0">
                <a:solidFill>
                  <a:schemeClr val="tx1"/>
                </a:solidFill>
              </a:rPr>
              <a:t> </a:t>
            </a:r>
            <a:r>
              <a:rPr lang="it-IT" sz="1200" dirty="0" err="1">
                <a:solidFill>
                  <a:schemeClr val="tx1"/>
                </a:solidFill>
              </a:rPr>
              <a:t>will</a:t>
            </a:r>
            <a:r>
              <a:rPr lang="it-IT" sz="1200" dirty="0">
                <a:solidFill>
                  <a:schemeClr val="tx1"/>
                </a:solidFill>
              </a:rPr>
              <a:t> </a:t>
            </a:r>
            <a:r>
              <a:rPr lang="it-IT" sz="1200" dirty="0" err="1">
                <a:solidFill>
                  <a:schemeClr val="tx1"/>
                </a:solidFill>
              </a:rPr>
              <a:t>comply</a:t>
            </a:r>
            <a:r>
              <a:rPr lang="it-IT" sz="1200" dirty="0">
                <a:solidFill>
                  <a:schemeClr val="tx1"/>
                </a:solidFill>
              </a:rPr>
              <a:t> with the</a:t>
            </a:r>
            <a:r>
              <a:rPr lang="it-IT" sz="1200" dirty="0">
                <a:solidFill>
                  <a:schemeClr val="tx1"/>
                </a:solidFill>
                <a:cs typeface="Calibri Light" panose="020F0302020204030204" pitchFamily="34" charset="0"/>
              </a:rPr>
              <a:t> </a:t>
            </a:r>
            <a:r>
              <a:rPr lang="it-IT" sz="1200" b="1" dirty="0" err="1">
                <a:solidFill>
                  <a:schemeClr val="tx1"/>
                </a:solidFill>
                <a:cs typeface="Calibri Light" panose="020F0302020204030204" pitchFamily="34" charset="0"/>
              </a:rPr>
              <a:t>mandatory</a:t>
            </a:r>
            <a:r>
              <a:rPr lang="it-IT" sz="1200" b="1" dirty="0">
                <a:solidFill>
                  <a:schemeClr val="tx1"/>
                </a:solidFill>
                <a:cs typeface="Calibri Light" panose="020F0302020204030204" pitchFamily="34" charset="0"/>
              </a:rPr>
              <a:t> </a:t>
            </a:r>
            <a:r>
              <a:rPr lang="it-IT" sz="1200" b="1" dirty="0" err="1">
                <a:solidFill>
                  <a:schemeClr val="tx1"/>
                </a:solidFill>
                <a:cs typeface="Calibri Light" panose="020F0302020204030204" pitchFamily="34" charset="0"/>
              </a:rPr>
              <a:t>practices</a:t>
            </a:r>
            <a:endParaRPr lang="it-IT" sz="1200" b="1" dirty="0">
              <a:solidFill>
                <a:schemeClr val="tx1"/>
              </a:solidFill>
              <a:cs typeface="Calibri Light" panose="020F0302020204030204" pitchFamily="34" charset="0"/>
            </a:endParaRPr>
          </a:p>
          <a:p>
            <a:pPr marL="228600" lvl="0" indent="-228600" algn="ctr">
              <a:buFontTx/>
              <a:buAutoNum type="arabicParenR"/>
            </a:pPr>
            <a:r>
              <a:rPr lang="it-IT" sz="1200" dirty="0">
                <a:solidFill>
                  <a:schemeClr val="tx1"/>
                </a:solidFill>
                <a:cs typeface="Calibri Light" panose="020F0302020204030204" pitchFamily="34" charset="0"/>
              </a:rPr>
              <a:t>How </a:t>
            </a:r>
            <a:r>
              <a:rPr lang="it-IT" sz="1200" dirty="0" err="1">
                <a:solidFill>
                  <a:schemeClr val="tx1"/>
                </a:solidFill>
                <a:cs typeface="Calibri Light" panose="020F0302020204030204" pitchFamily="34" charset="0"/>
              </a:rPr>
              <a:t>you</a:t>
            </a:r>
            <a:r>
              <a:rPr lang="it-IT" sz="1200" dirty="0">
                <a:solidFill>
                  <a:schemeClr val="tx1"/>
                </a:solidFill>
                <a:cs typeface="Calibri Light" panose="020F0302020204030204" pitchFamily="34" charset="0"/>
              </a:rPr>
              <a:t> </a:t>
            </a:r>
            <a:r>
              <a:rPr lang="it-IT" sz="1200" dirty="0" err="1">
                <a:solidFill>
                  <a:schemeClr val="tx1"/>
                </a:solidFill>
                <a:cs typeface="Calibri Light" panose="020F0302020204030204" pitchFamily="34" charset="0"/>
              </a:rPr>
              <a:t>will</a:t>
            </a:r>
            <a:r>
              <a:rPr lang="it-IT" sz="1200" dirty="0">
                <a:solidFill>
                  <a:schemeClr val="tx1"/>
                </a:solidFill>
                <a:cs typeface="Calibri Light" panose="020F0302020204030204" pitchFamily="34" charset="0"/>
              </a:rPr>
              <a:t> </a:t>
            </a:r>
            <a:r>
              <a:rPr lang="it-IT" sz="1200" dirty="0" err="1">
                <a:solidFill>
                  <a:schemeClr val="tx1"/>
                </a:solidFill>
                <a:cs typeface="Calibri Light" panose="020F0302020204030204" pitchFamily="34" charset="0"/>
              </a:rPr>
              <a:t>adopt</a:t>
            </a:r>
            <a:r>
              <a:rPr lang="it-IT" sz="1200" dirty="0">
                <a:solidFill>
                  <a:schemeClr val="tx1"/>
                </a:solidFill>
                <a:cs typeface="Calibri Light" panose="020F0302020204030204" pitchFamily="34" charset="0"/>
              </a:rPr>
              <a:t> </a:t>
            </a:r>
            <a:r>
              <a:rPr lang="it-IT" sz="1200" b="1" dirty="0" err="1">
                <a:solidFill>
                  <a:schemeClr val="tx1"/>
                </a:solidFill>
                <a:cs typeface="Calibri Light" panose="020F0302020204030204" pitchFamily="34" charset="0"/>
              </a:rPr>
              <a:t>recommended</a:t>
            </a:r>
            <a:r>
              <a:rPr lang="it-IT" sz="1200" b="1" dirty="0">
                <a:solidFill>
                  <a:schemeClr val="tx1"/>
                </a:solidFill>
                <a:cs typeface="Calibri Light" panose="020F0302020204030204" pitchFamily="34" charset="0"/>
              </a:rPr>
              <a:t> </a:t>
            </a:r>
            <a:r>
              <a:rPr lang="it-IT" sz="1200" b="1" dirty="0" err="1">
                <a:solidFill>
                  <a:schemeClr val="tx1"/>
                </a:solidFill>
                <a:cs typeface="Calibri Light" panose="020F0302020204030204" pitchFamily="34" charset="0"/>
              </a:rPr>
              <a:t>practices</a:t>
            </a:r>
            <a:endParaRPr lang="it-IT" sz="1200" b="1" dirty="0">
              <a:solidFill>
                <a:schemeClr val="tx1"/>
              </a:solidFill>
            </a:endParaRPr>
          </a:p>
        </p:txBody>
      </p:sp>
      <p:sp>
        <p:nvSpPr>
          <p:cNvPr id="35" name="Callout: freccia in giù 34">
            <a:extLst>
              <a:ext uri="{FF2B5EF4-FFF2-40B4-BE49-F238E27FC236}">
                <a16:creationId xmlns:a16="http://schemas.microsoft.com/office/drawing/2014/main" id="{9EFB674C-0C7B-4A21-B372-485991837470}"/>
              </a:ext>
            </a:extLst>
          </p:cNvPr>
          <p:cNvSpPr/>
          <p:nvPr/>
        </p:nvSpPr>
        <p:spPr>
          <a:xfrm>
            <a:off x="10650029" y="2113530"/>
            <a:ext cx="1301525" cy="2073590"/>
          </a:xfrm>
          <a:prstGeom prst="downArrowCallout">
            <a:avLst>
              <a:gd name="adj1" fmla="val 25000"/>
              <a:gd name="adj2" fmla="val 25000"/>
              <a:gd name="adj3" fmla="val 25000"/>
              <a:gd name="adj4" fmla="val 73457"/>
            </a:avLst>
          </a:prstGeom>
          <a:solidFill>
            <a:srgbClr val="2C756B"/>
          </a:solidFill>
          <a:effectLst>
            <a:outerShdw blurRad="50800" dist="38100" algn="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t"/>
          <a:lstStyle/>
          <a:p>
            <a:r>
              <a:rPr lang="it-IT" sz="1050" b="1" dirty="0">
                <a:solidFill>
                  <a:schemeClr val="bg1"/>
                </a:solidFill>
              </a:rPr>
              <a:t>Information</a:t>
            </a:r>
            <a:r>
              <a:rPr lang="it-IT" sz="1050" dirty="0">
                <a:solidFill>
                  <a:schemeClr val="bg1"/>
                </a:solidFill>
              </a:rPr>
              <a:t> on outputs/tools and </a:t>
            </a:r>
            <a:r>
              <a:rPr lang="it-IT" sz="1050" b="1" dirty="0">
                <a:solidFill>
                  <a:schemeClr val="bg1"/>
                </a:solidFill>
              </a:rPr>
              <a:t>access</a:t>
            </a:r>
            <a:r>
              <a:rPr lang="it-IT" sz="1050" dirty="0">
                <a:solidFill>
                  <a:schemeClr val="bg1"/>
                </a:solidFill>
              </a:rPr>
              <a:t> to data/</a:t>
            </a:r>
            <a:r>
              <a:rPr lang="it-IT" sz="1050" dirty="0" err="1">
                <a:solidFill>
                  <a:schemeClr val="bg1"/>
                </a:solidFill>
              </a:rPr>
              <a:t>results</a:t>
            </a:r>
            <a:r>
              <a:rPr lang="it-IT" sz="1050" dirty="0">
                <a:solidFill>
                  <a:schemeClr val="bg1"/>
                </a:solidFill>
              </a:rPr>
              <a:t> for </a:t>
            </a:r>
            <a:r>
              <a:rPr lang="it-IT" sz="1050" b="1" dirty="0" err="1">
                <a:solidFill>
                  <a:schemeClr val="bg1"/>
                </a:solidFill>
              </a:rPr>
              <a:t>validation</a:t>
            </a:r>
            <a:r>
              <a:rPr lang="it-IT" sz="1050" b="1" dirty="0">
                <a:solidFill>
                  <a:schemeClr val="bg1"/>
                </a:solidFill>
              </a:rPr>
              <a:t> of </a:t>
            </a:r>
            <a:r>
              <a:rPr lang="it-IT" sz="1050" b="1" dirty="0" err="1">
                <a:solidFill>
                  <a:schemeClr val="bg1"/>
                </a:solidFill>
              </a:rPr>
              <a:t>research</a:t>
            </a:r>
            <a:endParaRPr lang="it-IT" sz="1050" b="1" dirty="0">
              <a:solidFill>
                <a:schemeClr val="bg1"/>
              </a:solidFill>
            </a:endParaRPr>
          </a:p>
          <a:p>
            <a:r>
              <a:rPr lang="it-IT" sz="1050" b="1" dirty="0" err="1">
                <a:solidFill>
                  <a:schemeClr val="bg1"/>
                </a:solidFill>
              </a:rPr>
              <a:t>Other</a:t>
            </a:r>
            <a:r>
              <a:rPr lang="it-IT" sz="1050" b="1" dirty="0">
                <a:solidFill>
                  <a:schemeClr val="bg1"/>
                </a:solidFill>
              </a:rPr>
              <a:t> </a:t>
            </a:r>
            <a:r>
              <a:rPr lang="it-IT" sz="1050" b="1" dirty="0" err="1">
                <a:solidFill>
                  <a:schemeClr val="bg1"/>
                </a:solidFill>
              </a:rPr>
              <a:t>early</a:t>
            </a:r>
            <a:r>
              <a:rPr lang="it-IT" sz="1050" b="1" dirty="0">
                <a:solidFill>
                  <a:schemeClr val="bg1"/>
                </a:solidFill>
              </a:rPr>
              <a:t> &amp; open sharing </a:t>
            </a:r>
            <a:r>
              <a:rPr lang="it-IT" sz="1050" b="1" dirty="0" err="1">
                <a:solidFill>
                  <a:schemeClr val="bg1"/>
                </a:solidFill>
              </a:rPr>
              <a:t>practices</a:t>
            </a:r>
            <a:r>
              <a:rPr lang="it-IT" sz="1050" b="1" dirty="0">
                <a:solidFill>
                  <a:schemeClr val="bg1"/>
                </a:solidFill>
              </a:rPr>
              <a:t> etc.</a:t>
            </a:r>
          </a:p>
        </p:txBody>
      </p:sp>
      <p:grpSp>
        <p:nvGrpSpPr>
          <p:cNvPr id="36" name="Gruppo 35">
            <a:extLst>
              <a:ext uri="{FF2B5EF4-FFF2-40B4-BE49-F238E27FC236}">
                <a16:creationId xmlns:a16="http://schemas.microsoft.com/office/drawing/2014/main" id="{BBBB04C7-5638-4609-AC39-27E2693EB68B}"/>
              </a:ext>
            </a:extLst>
          </p:cNvPr>
          <p:cNvGrpSpPr/>
          <p:nvPr/>
        </p:nvGrpSpPr>
        <p:grpSpPr>
          <a:xfrm>
            <a:off x="10398677" y="4265984"/>
            <a:ext cx="1653407" cy="658587"/>
            <a:chOff x="8893567" y="2595340"/>
            <a:chExt cx="1948240" cy="779296"/>
          </a:xfrm>
          <a:solidFill>
            <a:srgbClr val="2C756B"/>
          </a:solidFill>
          <a:effectLst>
            <a:outerShdw blurRad="50800" dist="38100" algn="l" rotWithShape="0">
              <a:prstClr val="black">
                <a:alpha val="40000"/>
              </a:prstClr>
            </a:outerShdw>
          </a:effectLst>
          <a:scene3d>
            <a:camera prst="orthographicFront"/>
            <a:lightRig rig="threePt" dir="t">
              <a:rot lat="0" lon="0" rev="7500000"/>
            </a:lightRig>
          </a:scene3d>
        </p:grpSpPr>
        <p:sp>
          <p:nvSpPr>
            <p:cNvPr id="38" name="Freccia a gallone 37">
              <a:extLst>
                <a:ext uri="{FF2B5EF4-FFF2-40B4-BE49-F238E27FC236}">
                  <a16:creationId xmlns:a16="http://schemas.microsoft.com/office/drawing/2014/main" id="{82AFC363-D4F2-432B-9E86-2E34F821B35A}"/>
                </a:ext>
              </a:extLst>
            </p:cNvPr>
            <p:cNvSpPr/>
            <p:nvPr/>
          </p:nvSpPr>
          <p:spPr>
            <a:xfrm>
              <a:off x="8893567" y="2595340"/>
              <a:ext cx="1948240" cy="779296"/>
            </a:xfrm>
            <a:prstGeom prst="chevron">
              <a:avLst/>
            </a:prstGeom>
            <a:grpFill/>
          </p:spPr>
          <p:style>
            <a:lnRef idx="2">
              <a:schemeClr val="accent6">
                <a:shade val="50000"/>
              </a:schemeClr>
            </a:lnRef>
            <a:fillRef idx="1">
              <a:schemeClr val="accent6"/>
            </a:fillRef>
            <a:effectRef idx="0">
              <a:schemeClr val="accent6"/>
            </a:effectRef>
            <a:fontRef idx="minor">
              <a:schemeClr val="lt1"/>
            </a:fontRef>
          </p:style>
        </p:sp>
        <p:sp>
          <p:nvSpPr>
            <p:cNvPr id="39" name="Freccia a gallone 14">
              <a:extLst>
                <a:ext uri="{FF2B5EF4-FFF2-40B4-BE49-F238E27FC236}">
                  <a16:creationId xmlns:a16="http://schemas.microsoft.com/office/drawing/2014/main" id="{46E61108-7799-467C-A0E8-D9B424A885D3}"/>
                </a:ext>
              </a:extLst>
            </p:cNvPr>
            <p:cNvSpPr txBox="1"/>
            <p:nvPr/>
          </p:nvSpPr>
          <p:spPr>
            <a:xfrm>
              <a:off x="9283215" y="2595340"/>
              <a:ext cx="1262790" cy="779296"/>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err="1"/>
                <a:t>Reproducibility</a:t>
              </a:r>
              <a:endParaRPr lang="it-IT" sz="1200" b="1" kern="1200" dirty="0"/>
            </a:p>
            <a:p>
              <a:pPr marL="0" lvl="0" indent="0" algn="ctr" defTabSz="577850">
                <a:lnSpc>
                  <a:spcPct val="90000"/>
                </a:lnSpc>
                <a:spcBef>
                  <a:spcPct val="0"/>
                </a:spcBef>
                <a:spcAft>
                  <a:spcPct val="35000"/>
                </a:spcAft>
                <a:buNone/>
              </a:pPr>
              <a:r>
                <a:rPr lang="it-IT" sz="1200" b="1" kern="1200" dirty="0"/>
                <a:t> &amp; </a:t>
              </a:r>
              <a:r>
                <a:rPr lang="it-IT" sz="1200" b="1" kern="1200" dirty="0" err="1"/>
                <a:t>other</a:t>
              </a:r>
              <a:r>
                <a:rPr lang="it-IT" sz="1200" b="1" kern="1200" dirty="0"/>
                <a:t> </a:t>
              </a:r>
            </a:p>
          </p:txBody>
        </p:sp>
      </p:grpSp>
      <p:sp>
        <p:nvSpPr>
          <p:cNvPr id="23" name="Slide Number Placeholder 22">
            <a:extLst>
              <a:ext uri="{FF2B5EF4-FFF2-40B4-BE49-F238E27FC236}">
                <a16:creationId xmlns:a16="http://schemas.microsoft.com/office/drawing/2014/main" id="{6400836F-12EC-4FBE-8857-62AB801F928C}"/>
              </a:ext>
            </a:extLst>
          </p:cNvPr>
          <p:cNvSpPr>
            <a:spLocks noGrp="1"/>
          </p:cNvSpPr>
          <p:nvPr>
            <p:ph type="sldNum" sz="quarter" idx="12"/>
          </p:nvPr>
        </p:nvSpPr>
        <p:spPr/>
        <p:txBody>
          <a:bodyPr/>
          <a:lstStyle/>
          <a:p>
            <a:fld id="{208CA132-85B2-4E42-84FF-CBDE8FF56B3B}" type="slidenum">
              <a:rPr lang="nl-BE" smtClean="0"/>
              <a:t>11</a:t>
            </a:fld>
            <a:endParaRPr lang="nl-BE" dirty="0"/>
          </a:p>
        </p:txBody>
      </p:sp>
      <p:sp>
        <p:nvSpPr>
          <p:cNvPr id="25" name="TextBox 24">
            <a:extLst>
              <a:ext uri="{FF2B5EF4-FFF2-40B4-BE49-F238E27FC236}">
                <a16:creationId xmlns:a16="http://schemas.microsoft.com/office/drawing/2014/main" id="{9CFB78FB-A888-41CB-A018-128B3D31A744}"/>
              </a:ext>
            </a:extLst>
          </p:cNvPr>
          <p:cNvSpPr txBox="1"/>
          <p:nvPr/>
        </p:nvSpPr>
        <p:spPr>
          <a:xfrm>
            <a:off x="2872056" y="6396037"/>
            <a:ext cx="6507489" cy="400110"/>
          </a:xfrm>
          <a:prstGeom prst="rect">
            <a:avLst/>
          </a:prstGeom>
        </p:spPr>
        <p:txBody>
          <a:bodyPr wrap="square">
            <a:spAutoFit/>
          </a:bodyPr>
          <a:lstStyle>
            <a:defPPr>
              <a:defRPr lang="de-BE"/>
            </a:defPPr>
            <a:lvl1pPr marR="0" lvl="0" indent="0" fontAlgn="auto">
              <a:lnSpc>
                <a:spcPct val="100000"/>
              </a:lnSpc>
              <a:spcBef>
                <a:spcPts val="0"/>
              </a:spcBef>
              <a:spcAft>
                <a:spcPts val="0"/>
              </a:spcAft>
              <a:buClr>
                <a:srgbClr val="000000"/>
              </a:buClr>
              <a:buSzTx/>
              <a:buFontTx/>
              <a:buNone/>
              <a:tabLst/>
              <a:defRPr kumimoji="0" sz="1000" b="0" i="0" u="none" strike="noStrike" kern="0" cap="none" spc="0" normalizeH="0" baseline="0">
                <a:ln>
                  <a:noFill/>
                </a:ln>
                <a:effectLst/>
                <a:uLnTx/>
                <a:uFillTx/>
                <a:latin typeface="Calibri Light" panose="020F0302020204030204" pitchFamily="34" charset="0"/>
                <a:cs typeface="Calibri Light" panose="020F0302020204030204" pitchFamily="34" charset="0"/>
              </a:defRPr>
            </a:lvl1pPr>
          </a:lstStyle>
          <a:p>
            <a:pPr algn="ctr"/>
            <a:r>
              <a:rPr lang="nl-BE" dirty="0"/>
              <a:t>Slide </a:t>
            </a:r>
            <a:r>
              <a:rPr lang="nl-BE" dirty="0" err="1"/>
              <a:t>based</a:t>
            </a:r>
            <a:r>
              <a:rPr lang="nl-BE" dirty="0"/>
              <a:t> on </a:t>
            </a:r>
            <a:r>
              <a:rPr lang="nl-BE" dirty="0" err="1"/>
              <a:t>Giglia</a:t>
            </a:r>
            <a:r>
              <a:rPr lang="nl-BE" dirty="0"/>
              <a:t>, Elena. (2021). A guide </a:t>
            </a:r>
            <a:r>
              <a:rPr lang="nl-BE" dirty="0" err="1"/>
              <a:t>to</a:t>
            </a:r>
            <a:r>
              <a:rPr lang="nl-BE" dirty="0"/>
              <a:t> Open </a:t>
            </a:r>
            <a:r>
              <a:rPr lang="nl-BE" dirty="0" err="1"/>
              <a:t>Science</a:t>
            </a:r>
            <a:r>
              <a:rPr lang="nl-BE" dirty="0"/>
              <a:t> in Horizon Europe (Version 3). </a:t>
            </a:r>
            <a:r>
              <a:rPr lang="nl-BE" dirty="0" err="1"/>
              <a:t>Zenodo</a:t>
            </a:r>
            <a:r>
              <a:rPr lang="nl-BE" dirty="0"/>
              <a:t>. </a:t>
            </a:r>
            <a:r>
              <a:rPr lang="nl-BE" dirty="0">
                <a:hlinkClick r:id="rId3"/>
              </a:rPr>
              <a:t>https://doi.org/10.5281/zenodo.5588123</a:t>
            </a:r>
            <a:r>
              <a:rPr lang="nl-BE" dirty="0"/>
              <a:t> (CC-BY 4.0)</a:t>
            </a:r>
          </a:p>
        </p:txBody>
      </p:sp>
      <p:sp>
        <p:nvSpPr>
          <p:cNvPr id="40" name="Speech Bubble: Rectangle 39">
            <a:extLst>
              <a:ext uri="{FF2B5EF4-FFF2-40B4-BE49-F238E27FC236}">
                <a16:creationId xmlns:a16="http://schemas.microsoft.com/office/drawing/2014/main" id="{6D7DC954-9E10-4F6B-A5AC-59A3AEDFC7ED}"/>
              </a:ext>
            </a:extLst>
          </p:cNvPr>
          <p:cNvSpPr/>
          <p:nvPr/>
        </p:nvSpPr>
        <p:spPr>
          <a:xfrm>
            <a:off x="7950265" y="104724"/>
            <a:ext cx="4027221" cy="934103"/>
          </a:xfrm>
          <a:prstGeom prst="wedgeRect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1100" dirty="0"/>
              <a:t>While MSCA and ERC proposals might have a different structure, the basic requirements for data management and open access publishing still apply. In any case you should consult the proposal templates and other reference documents carefully.</a:t>
            </a:r>
            <a:endParaRPr lang="nl-BE" sz="1100" dirty="0"/>
          </a:p>
        </p:txBody>
      </p:sp>
    </p:spTree>
    <p:extLst>
      <p:ext uri="{BB962C8B-B14F-4D97-AF65-F5344CB8AC3E}">
        <p14:creationId xmlns:p14="http://schemas.microsoft.com/office/powerpoint/2010/main" val="3647484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83C5825-19F0-40AD-BB36-34BA423ABABE}"/>
              </a:ext>
            </a:extLst>
          </p:cNvPr>
          <p:cNvSpPr>
            <a:spLocks noGrp="1"/>
          </p:cNvSpPr>
          <p:nvPr>
            <p:ph type="title"/>
          </p:nvPr>
        </p:nvSpPr>
        <p:spPr/>
        <p:txBody>
          <a:bodyPr/>
          <a:lstStyle/>
          <a:p>
            <a:r>
              <a:rPr lang="nl-BE" dirty="0"/>
              <a:t>Excellence </a:t>
            </a:r>
            <a:r>
              <a:rPr lang="nl-BE" dirty="0" err="1"/>
              <a:t>section</a:t>
            </a:r>
            <a:r>
              <a:rPr lang="nl-BE" dirty="0"/>
              <a:t> (Part B)</a:t>
            </a:r>
          </a:p>
        </p:txBody>
      </p:sp>
      <p:sp>
        <p:nvSpPr>
          <p:cNvPr id="4" name="Text Placeholder 3">
            <a:extLst>
              <a:ext uri="{FF2B5EF4-FFF2-40B4-BE49-F238E27FC236}">
                <a16:creationId xmlns:a16="http://schemas.microsoft.com/office/drawing/2014/main" id="{A493A826-0FB9-4112-A0E7-B30A00E5EA92}"/>
              </a:ext>
            </a:extLst>
          </p:cNvPr>
          <p:cNvSpPr>
            <a:spLocks noGrp="1"/>
          </p:cNvSpPr>
          <p:nvPr>
            <p:ph type="body" sz="quarter" idx="3"/>
          </p:nvPr>
        </p:nvSpPr>
        <p:spPr>
          <a:xfrm>
            <a:off x="6169025" y="1681163"/>
            <a:ext cx="5183187" cy="823912"/>
          </a:xfrm>
          <a:noFill/>
        </p:spPr>
        <p:txBody>
          <a:bodyPr anchor="t">
            <a:normAutofit/>
          </a:bodyPr>
          <a:lstStyle/>
          <a:p>
            <a:r>
              <a:rPr lang="nl-BE" sz="2000" dirty="0"/>
              <a:t>Research data management </a:t>
            </a:r>
            <a:r>
              <a:rPr lang="nl-BE" sz="2000" dirty="0" err="1"/>
              <a:t>and</a:t>
            </a:r>
            <a:r>
              <a:rPr lang="nl-BE" sz="2000" dirty="0"/>
              <a:t> “</a:t>
            </a:r>
            <a:r>
              <a:rPr lang="nl-BE" sz="2000" dirty="0" err="1"/>
              <a:t>other</a:t>
            </a:r>
            <a:r>
              <a:rPr lang="nl-BE" sz="2000" dirty="0"/>
              <a:t> </a:t>
            </a:r>
            <a:r>
              <a:rPr lang="nl-BE" sz="2000" dirty="0" err="1"/>
              <a:t>outputs</a:t>
            </a:r>
            <a:r>
              <a:rPr lang="nl-BE" sz="2000" dirty="0"/>
              <a:t>”</a:t>
            </a:r>
          </a:p>
        </p:txBody>
      </p:sp>
      <p:sp>
        <p:nvSpPr>
          <p:cNvPr id="5" name="Content Placeholder 4">
            <a:extLst>
              <a:ext uri="{FF2B5EF4-FFF2-40B4-BE49-F238E27FC236}">
                <a16:creationId xmlns:a16="http://schemas.microsoft.com/office/drawing/2014/main" id="{D0E93324-B274-40C0-860E-F51032273C94}"/>
              </a:ext>
            </a:extLst>
          </p:cNvPr>
          <p:cNvSpPr>
            <a:spLocks noGrp="1"/>
          </p:cNvSpPr>
          <p:nvPr>
            <p:ph sz="quarter" idx="4"/>
          </p:nvPr>
        </p:nvSpPr>
        <p:spPr>
          <a:solidFill>
            <a:srgbClr val="2C756B"/>
          </a:solidFill>
        </p:spPr>
        <p:txBody>
          <a:bodyPr>
            <a:normAutofit/>
          </a:bodyPr>
          <a:lstStyle/>
          <a:p>
            <a:pPr marL="0" indent="0">
              <a:buNone/>
            </a:pPr>
            <a:r>
              <a:rPr lang="en-US" sz="1600" b="1" dirty="0">
                <a:solidFill>
                  <a:schemeClr val="bg1"/>
                </a:solidFill>
              </a:rPr>
              <a:t>1 page on how data (</a:t>
            </a:r>
            <a:r>
              <a:rPr lang="nl-BE" sz="1600" b="1" dirty="0">
                <a:solidFill>
                  <a:schemeClr val="bg1"/>
                </a:solidFill>
              </a:rPr>
              <a:t>research </a:t>
            </a:r>
            <a:r>
              <a:rPr lang="nl-BE" sz="1600" b="1" dirty="0" err="1">
                <a:solidFill>
                  <a:schemeClr val="bg1"/>
                </a:solidFill>
              </a:rPr>
              <a:t>outputs</a:t>
            </a:r>
            <a:r>
              <a:rPr lang="nl-BE" sz="1600" b="1" dirty="0">
                <a:solidFill>
                  <a:schemeClr val="bg1"/>
                </a:solidFill>
              </a:rPr>
              <a:t>) </a:t>
            </a:r>
            <a:r>
              <a:rPr lang="en-US" sz="1600" b="1" dirty="0">
                <a:solidFill>
                  <a:schemeClr val="bg1"/>
                </a:solidFill>
              </a:rPr>
              <a:t>will be made FAIR, addressing</a:t>
            </a:r>
          </a:p>
          <a:p>
            <a:r>
              <a:rPr lang="en-US" sz="1600" dirty="0">
                <a:solidFill>
                  <a:schemeClr val="bg1"/>
                </a:solidFill>
              </a:rPr>
              <a:t>Types of data/research outputs and size</a:t>
            </a:r>
          </a:p>
          <a:p>
            <a:r>
              <a:rPr lang="en-US" sz="1600" dirty="0">
                <a:solidFill>
                  <a:schemeClr val="bg1"/>
                </a:solidFill>
              </a:rPr>
              <a:t>Findability of data/research outputs (repositories and PIDs)</a:t>
            </a:r>
          </a:p>
          <a:p>
            <a:r>
              <a:rPr lang="en-US" sz="1600" dirty="0">
                <a:solidFill>
                  <a:schemeClr val="bg1"/>
                </a:solidFill>
              </a:rPr>
              <a:t>Accessibility of data/research outputs</a:t>
            </a:r>
          </a:p>
          <a:p>
            <a:r>
              <a:rPr lang="en-US" sz="1600" dirty="0">
                <a:solidFill>
                  <a:schemeClr val="bg1"/>
                </a:solidFill>
              </a:rPr>
              <a:t>Interoperability of data/research outputs (standards, formats -&gt; reproducibility measures)</a:t>
            </a:r>
          </a:p>
          <a:p>
            <a:r>
              <a:rPr lang="en-US" sz="1600" dirty="0">
                <a:solidFill>
                  <a:schemeClr val="bg1"/>
                </a:solidFill>
              </a:rPr>
              <a:t>Reusability of data/research outputs (</a:t>
            </a:r>
            <a:r>
              <a:rPr lang="en-US" sz="1600" dirty="0" err="1">
                <a:solidFill>
                  <a:schemeClr val="bg1"/>
                </a:solidFill>
              </a:rPr>
              <a:t>licences</a:t>
            </a:r>
            <a:r>
              <a:rPr lang="en-US" sz="1600" dirty="0">
                <a:solidFill>
                  <a:schemeClr val="bg1"/>
                </a:solidFill>
              </a:rPr>
              <a:t>, software needs -&gt; reproducibility measures)</a:t>
            </a:r>
          </a:p>
          <a:p>
            <a:r>
              <a:rPr lang="en-US" sz="1600" dirty="0">
                <a:solidFill>
                  <a:schemeClr val="bg1"/>
                </a:solidFill>
              </a:rPr>
              <a:t>Curation and storage/preservation costs</a:t>
            </a:r>
          </a:p>
          <a:p>
            <a:pPr marL="0" indent="0">
              <a:buNone/>
            </a:pPr>
            <a:r>
              <a:rPr lang="nl-BE" sz="1600" i="1" dirty="0">
                <a:solidFill>
                  <a:schemeClr val="bg1"/>
                </a:solidFill>
              </a:rPr>
              <a:t>NB: </a:t>
            </a:r>
            <a:r>
              <a:rPr lang="nl-BE" sz="1600" i="1" dirty="0" err="1">
                <a:solidFill>
                  <a:schemeClr val="bg1"/>
                </a:solidFill>
              </a:rPr>
              <a:t>publications</a:t>
            </a:r>
            <a:r>
              <a:rPr lang="nl-BE" sz="1600" i="1" dirty="0">
                <a:solidFill>
                  <a:schemeClr val="bg1"/>
                </a:solidFill>
              </a:rPr>
              <a:t> </a:t>
            </a:r>
            <a:r>
              <a:rPr lang="nl-BE" sz="1600" i="1" dirty="0" err="1">
                <a:solidFill>
                  <a:schemeClr val="bg1"/>
                </a:solidFill>
              </a:rPr>
              <a:t>not</a:t>
            </a:r>
            <a:r>
              <a:rPr lang="nl-BE" sz="1600" i="1" dirty="0">
                <a:solidFill>
                  <a:schemeClr val="bg1"/>
                </a:solidFill>
              </a:rPr>
              <a:t> </a:t>
            </a:r>
            <a:r>
              <a:rPr lang="nl-BE" sz="1600" i="1" dirty="0" err="1">
                <a:solidFill>
                  <a:schemeClr val="bg1"/>
                </a:solidFill>
              </a:rPr>
              <a:t>included</a:t>
            </a:r>
            <a:r>
              <a:rPr lang="nl-BE" sz="1600" i="1" dirty="0">
                <a:solidFill>
                  <a:schemeClr val="bg1"/>
                </a:solidFill>
              </a:rPr>
              <a:t> here</a:t>
            </a:r>
            <a:endParaRPr lang="en-US" sz="1600" i="1" dirty="0">
              <a:solidFill>
                <a:schemeClr val="bg1"/>
              </a:solidFill>
            </a:endParaRPr>
          </a:p>
        </p:txBody>
      </p:sp>
      <p:sp>
        <p:nvSpPr>
          <p:cNvPr id="6" name="Slide Number Placeholder 5">
            <a:extLst>
              <a:ext uri="{FF2B5EF4-FFF2-40B4-BE49-F238E27FC236}">
                <a16:creationId xmlns:a16="http://schemas.microsoft.com/office/drawing/2014/main" id="{10204599-6B4A-4CD8-894F-20533066D7C6}"/>
              </a:ext>
            </a:extLst>
          </p:cNvPr>
          <p:cNvSpPr>
            <a:spLocks noGrp="1"/>
          </p:cNvSpPr>
          <p:nvPr>
            <p:ph type="sldNum" sz="quarter" idx="12"/>
          </p:nvPr>
        </p:nvSpPr>
        <p:spPr/>
        <p:txBody>
          <a:bodyPr/>
          <a:lstStyle/>
          <a:p>
            <a:fld id="{208CA132-85B2-4E42-84FF-CBDE8FF56B3B}" type="slidenum">
              <a:rPr lang="nl-BE" smtClean="0"/>
              <a:t>12</a:t>
            </a:fld>
            <a:endParaRPr lang="nl-BE"/>
          </a:p>
        </p:txBody>
      </p:sp>
      <p:sp>
        <p:nvSpPr>
          <p:cNvPr id="2" name="Text Placeholder 1">
            <a:extLst>
              <a:ext uri="{FF2B5EF4-FFF2-40B4-BE49-F238E27FC236}">
                <a16:creationId xmlns:a16="http://schemas.microsoft.com/office/drawing/2014/main" id="{A647C16D-33C1-4B67-8712-709DC8515AEF}"/>
              </a:ext>
            </a:extLst>
          </p:cNvPr>
          <p:cNvSpPr>
            <a:spLocks noGrp="1"/>
          </p:cNvSpPr>
          <p:nvPr>
            <p:ph type="body" idx="1"/>
          </p:nvPr>
        </p:nvSpPr>
        <p:spPr>
          <a:noFill/>
        </p:spPr>
        <p:txBody>
          <a:bodyPr anchor="t">
            <a:normAutofit/>
          </a:bodyPr>
          <a:lstStyle/>
          <a:p>
            <a:r>
              <a:rPr lang="nl-BE" sz="2000" dirty="0"/>
              <a:t>Open </a:t>
            </a:r>
            <a:r>
              <a:rPr lang="nl-BE" sz="2000" dirty="0" err="1"/>
              <a:t>science</a:t>
            </a:r>
            <a:r>
              <a:rPr lang="nl-BE" sz="2000" dirty="0"/>
              <a:t> </a:t>
            </a:r>
            <a:r>
              <a:rPr lang="nl-BE" sz="2000" dirty="0" err="1"/>
              <a:t>practices</a:t>
            </a:r>
            <a:endParaRPr lang="nl-BE" sz="2000" dirty="0"/>
          </a:p>
        </p:txBody>
      </p:sp>
      <p:sp>
        <p:nvSpPr>
          <p:cNvPr id="3" name="Content Placeholder 2">
            <a:extLst>
              <a:ext uri="{FF2B5EF4-FFF2-40B4-BE49-F238E27FC236}">
                <a16:creationId xmlns:a16="http://schemas.microsoft.com/office/drawing/2014/main" id="{ED203109-82BC-4204-B21F-32B9F1F22334}"/>
              </a:ext>
            </a:extLst>
          </p:cNvPr>
          <p:cNvSpPr>
            <a:spLocks noGrp="1"/>
          </p:cNvSpPr>
          <p:nvPr>
            <p:ph sz="half" idx="2"/>
          </p:nvPr>
        </p:nvSpPr>
        <p:spPr>
          <a:solidFill>
            <a:srgbClr val="056A84"/>
          </a:solidFill>
        </p:spPr>
        <p:txBody>
          <a:bodyPr>
            <a:normAutofit/>
          </a:bodyPr>
          <a:lstStyle/>
          <a:p>
            <a:pPr marL="0" indent="0">
              <a:buNone/>
            </a:pPr>
            <a:r>
              <a:rPr lang="en-US" sz="1600" b="1" dirty="0">
                <a:solidFill>
                  <a:schemeClr val="bg1"/>
                </a:solidFill>
              </a:rPr>
              <a:t>1 page on integration of Open Science practices in the work</a:t>
            </a:r>
          </a:p>
          <a:p>
            <a:pPr marL="0" indent="0">
              <a:buNone/>
            </a:pPr>
            <a:r>
              <a:rPr lang="en-US" sz="1600" i="1" dirty="0">
                <a:solidFill>
                  <a:schemeClr val="bg1"/>
                </a:solidFill>
              </a:rPr>
              <a:t>NB: not required but justify if you don’t think they’re relevant</a:t>
            </a:r>
          </a:p>
          <a:p>
            <a:pPr marL="0" indent="0">
              <a:buNone/>
            </a:pPr>
            <a:r>
              <a:rPr lang="en-US" sz="1600" dirty="0">
                <a:solidFill>
                  <a:schemeClr val="bg1"/>
                </a:solidFill>
              </a:rPr>
              <a:t>Examples</a:t>
            </a:r>
          </a:p>
          <a:p>
            <a:r>
              <a:rPr lang="en-US" sz="1600" dirty="0">
                <a:solidFill>
                  <a:schemeClr val="bg1"/>
                </a:solidFill>
              </a:rPr>
              <a:t>Early &amp; open sharing</a:t>
            </a:r>
          </a:p>
          <a:p>
            <a:r>
              <a:rPr lang="en-US" sz="1600" dirty="0">
                <a:solidFill>
                  <a:schemeClr val="bg1"/>
                </a:solidFill>
              </a:rPr>
              <a:t>Research output management</a:t>
            </a:r>
          </a:p>
          <a:p>
            <a:r>
              <a:rPr lang="en-US" sz="1600" dirty="0">
                <a:solidFill>
                  <a:schemeClr val="bg1"/>
                </a:solidFill>
              </a:rPr>
              <a:t>Measures to ensure reproducibility</a:t>
            </a:r>
          </a:p>
          <a:p>
            <a:r>
              <a:rPr lang="en-US" sz="1600" dirty="0">
                <a:solidFill>
                  <a:schemeClr val="bg1"/>
                </a:solidFill>
              </a:rPr>
              <a:t>Open access to outputs</a:t>
            </a:r>
          </a:p>
          <a:p>
            <a:r>
              <a:rPr lang="en-US" sz="1600" dirty="0">
                <a:solidFill>
                  <a:schemeClr val="bg1"/>
                </a:solidFill>
              </a:rPr>
              <a:t>Open peer review</a:t>
            </a:r>
          </a:p>
          <a:p>
            <a:r>
              <a:rPr lang="en-US" sz="1600" dirty="0">
                <a:solidFill>
                  <a:schemeClr val="bg1"/>
                </a:solidFill>
              </a:rPr>
              <a:t>Involvement of knowledge actors, e.g. citizen science, co-creation</a:t>
            </a:r>
          </a:p>
          <a:p>
            <a:pPr marL="0" indent="0">
              <a:buNone/>
            </a:pPr>
            <a:r>
              <a:rPr lang="en-US" sz="1600" i="1" dirty="0">
                <a:solidFill>
                  <a:schemeClr val="bg1"/>
                </a:solidFill>
              </a:rPr>
              <a:t>NB: no ‘outreach’ actions, they go under dissemination</a:t>
            </a:r>
            <a:endParaRPr lang="nl-BE" sz="1600" i="1" dirty="0">
              <a:solidFill>
                <a:schemeClr val="bg1"/>
              </a:solidFill>
            </a:endParaRPr>
          </a:p>
        </p:txBody>
      </p:sp>
    </p:spTree>
    <p:extLst>
      <p:ext uri="{BB962C8B-B14F-4D97-AF65-F5344CB8AC3E}">
        <p14:creationId xmlns:p14="http://schemas.microsoft.com/office/powerpoint/2010/main" val="1994714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83C5825-19F0-40AD-BB36-34BA423ABABE}"/>
              </a:ext>
            </a:extLst>
          </p:cNvPr>
          <p:cNvSpPr>
            <a:spLocks noGrp="1"/>
          </p:cNvSpPr>
          <p:nvPr>
            <p:ph type="title"/>
          </p:nvPr>
        </p:nvSpPr>
        <p:spPr>
          <a:xfrm>
            <a:off x="648929" y="629266"/>
            <a:ext cx="3505495" cy="1622321"/>
          </a:xfrm>
        </p:spPr>
        <p:txBody>
          <a:bodyPr vert="horz" lIns="91440" tIns="45720" rIns="91440" bIns="45720" rtlCol="0" anchor="ctr">
            <a:normAutofit/>
          </a:bodyPr>
          <a:lstStyle/>
          <a:p>
            <a:r>
              <a:rPr lang="en-US" sz="3700" kern="1200">
                <a:solidFill>
                  <a:schemeClr val="tx1"/>
                </a:solidFill>
                <a:latin typeface="+mj-lt"/>
                <a:ea typeface="+mj-ea"/>
                <a:cs typeface="+mj-cs"/>
              </a:rPr>
              <a:t>Quality of implementation (Part B) </a:t>
            </a:r>
          </a:p>
        </p:txBody>
      </p:sp>
      <p:sp>
        <p:nvSpPr>
          <p:cNvPr id="9" name="Text Placeholder 8">
            <a:extLst>
              <a:ext uri="{FF2B5EF4-FFF2-40B4-BE49-F238E27FC236}">
                <a16:creationId xmlns:a16="http://schemas.microsoft.com/office/drawing/2014/main" id="{C9CC52FB-2DD6-4C67-A16F-35E6A85773A7}"/>
              </a:ext>
            </a:extLst>
          </p:cNvPr>
          <p:cNvSpPr>
            <a:spLocks noGrp="1"/>
          </p:cNvSpPr>
          <p:nvPr>
            <p:ph type="body" sz="half" idx="2"/>
          </p:nvPr>
        </p:nvSpPr>
        <p:spPr>
          <a:xfrm>
            <a:off x="648931" y="2438400"/>
            <a:ext cx="3505494" cy="3785419"/>
          </a:xfrm>
        </p:spPr>
        <p:txBody>
          <a:bodyPr vert="horz" lIns="91440" tIns="45720" rIns="91440" bIns="45720" rtlCol="0">
            <a:normAutofit/>
          </a:bodyPr>
          <a:lstStyle/>
          <a:p>
            <a:pPr marL="285750" indent="-228600">
              <a:buFont typeface="Arial" panose="020B0604020202020204" pitchFamily="34" charset="0"/>
              <a:buChar char="•"/>
            </a:pPr>
            <a:r>
              <a:rPr lang="en-US" sz="1700" dirty="0">
                <a:latin typeface="+mn-lt"/>
              </a:rPr>
              <a:t>Expertise in Open Science practices at a specific partner can be </a:t>
            </a:r>
            <a:r>
              <a:rPr lang="en-US" sz="1700" dirty="0" err="1">
                <a:latin typeface="+mn-lt"/>
              </a:rPr>
              <a:t>emphasised</a:t>
            </a:r>
            <a:r>
              <a:rPr lang="en-US" sz="1700" dirty="0">
                <a:latin typeface="+mn-lt"/>
              </a:rPr>
              <a:t> here.</a:t>
            </a:r>
          </a:p>
          <a:p>
            <a:pPr marL="285750" indent="-228600">
              <a:buFont typeface="Arial" panose="020B0604020202020204" pitchFamily="34" charset="0"/>
              <a:buChar char="•"/>
            </a:pPr>
            <a:r>
              <a:rPr lang="en-US" sz="1700" dirty="0">
                <a:latin typeface="+mn-lt"/>
              </a:rPr>
              <a:t>This can be useful, e.g., if a given partner has special knowledge and/or staff responsible for research data management and FAIR research data that it will share or make use of.</a:t>
            </a:r>
          </a:p>
          <a:p>
            <a:pPr marL="285750" indent="-228600">
              <a:buFont typeface="Arial" panose="020B0604020202020204" pitchFamily="34" charset="0"/>
              <a:buChar char="•"/>
            </a:pPr>
            <a:r>
              <a:rPr lang="en-US" sz="1700" dirty="0">
                <a:latin typeface="+mn-lt"/>
              </a:rPr>
              <a:t>Availability of infrastructure for data storage and archiving (e.g., institutional repository) is another point potentially to mention here.</a:t>
            </a:r>
          </a:p>
        </p:txBody>
      </p:sp>
      <p:sp>
        <p:nvSpPr>
          <p:cNvPr id="19" name="Rectangle 21">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Content Placeholder 14">
            <a:extLst>
              <a:ext uri="{FF2B5EF4-FFF2-40B4-BE49-F238E27FC236}">
                <a16:creationId xmlns:a16="http://schemas.microsoft.com/office/drawing/2014/main" id="{33527456-2140-4678-A6EB-5853B2E3A700}"/>
              </a:ext>
            </a:extLst>
          </p:cNvPr>
          <p:cNvPicPr>
            <a:picLocks noGrp="1" noChangeAspect="1"/>
          </p:cNvPicPr>
          <p:nvPr>
            <p:ph idx="1"/>
          </p:nvPr>
        </p:nvPicPr>
        <p:blipFill>
          <a:blip r:embed="rId3"/>
          <a:stretch>
            <a:fillRect/>
          </a:stretch>
        </p:blipFill>
        <p:spPr>
          <a:xfrm>
            <a:off x="5405862" y="1403376"/>
            <a:ext cx="6019331" cy="4048001"/>
          </a:xfrm>
          <a:prstGeom prst="rect">
            <a:avLst/>
          </a:prstGeom>
          <a:effectLst/>
        </p:spPr>
      </p:pic>
      <p:sp>
        <p:nvSpPr>
          <p:cNvPr id="16" name="Slide Number Placeholder 15">
            <a:extLst>
              <a:ext uri="{FF2B5EF4-FFF2-40B4-BE49-F238E27FC236}">
                <a16:creationId xmlns:a16="http://schemas.microsoft.com/office/drawing/2014/main" id="{FF5562A1-C1FF-4F22-9961-C1097490647A}"/>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208CA132-85B2-4E42-84FF-CBDE8FF56B3B}" type="slidenum">
              <a:rPr lang="en-US">
                <a:solidFill>
                  <a:srgbClr val="303030"/>
                </a:solidFill>
              </a:rPr>
              <a:pPr>
                <a:spcAft>
                  <a:spcPts val="600"/>
                </a:spcAft>
              </a:pPr>
              <a:t>13</a:t>
            </a:fld>
            <a:endParaRPr lang="en-US">
              <a:solidFill>
                <a:srgbClr val="303030"/>
              </a:solidFill>
            </a:endParaRPr>
          </a:p>
        </p:txBody>
      </p:sp>
    </p:spTree>
    <p:extLst>
      <p:ext uri="{BB962C8B-B14F-4D97-AF65-F5344CB8AC3E}">
        <p14:creationId xmlns:p14="http://schemas.microsoft.com/office/powerpoint/2010/main" val="46340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83C5825-19F0-40AD-BB36-34BA423ABABE}"/>
              </a:ext>
            </a:extLst>
          </p:cNvPr>
          <p:cNvSpPr>
            <a:spLocks noGrp="1"/>
          </p:cNvSpPr>
          <p:nvPr>
            <p:ph type="title"/>
          </p:nvPr>
        </p:nvSpPr>
        <p:spPr>
          <a:xfrm>
            <a:off x="648929" y="629266"/>
            <a:ext cx="3505495" cy="1622321"/>
          </a:xfrm>
        </p:spPr>
        <p:txBody>
          <a:bodyPr vert="horz" lIns="91440" tIns="45720" rIns="91440" bIns="45720" rtlCol="0" anchor="ctr">
            <a:normAutofit/>
          </a:bodyPr>
          <a:lstStyle/>
          <a:p>
            <a:r>
              <a:rPr lang="en-US" sz="4400" kern="1200">
                <a:solidFill>
                  <a:schemeClr val="tx1"/>
                </a:solidFill>
                <a:latin typeface="+mj-lt"/>
                <a:ea typeface="+mj-ea"/>
                <a:cs typeface="+mj-cs"/>
              </a:rPr>
              <a:t>Achievements (Part A)</a:t>
            </a:r>
          </a:p>
        </p:txBody>
      </p:sp>
      <p:sp>
        <p:nvSpPr>
          <p:cNvPr id="18" name="Text Placeholder 17">
            <a:extLst>
              <a:ext uri="{FF2B5EF4-FFF2-40B4-BE49-F238E27FC236}">
                <a16:creationId xmlns:a16="http://schemas.microsoft.com/office/drawing/2014/main" id="{A56D8589-03FF-4F40-A522-D9911C76AEA6}"/>
              </a:ext>
            </a:extLst>
          </p:cNvPr>
          <p:cNvSpPr>
            <a:spLocks noGrp="1"/>
          </p:cNvSpPr>
          <p:nvPr>
            <p:ph type="body" sz="half" idx="2"/>
          </p:nvPr>
        </p:nvSpPr>
        <p:spPr>
          <a:xfrm>
            <a:off x="648931" y="2438400"/>
            <a:ext cx="3505494" cy="3785419"/>
          </a:xfrm>
        </p:spPr>
        <p:txBody>
          <a:bodyPr vert="horz" lIns="91440" tIns="45720" rIns="91440" bIns="45720" rtlCol="0">
            <a:normAutofit/>
          </a:bodyPr>
          <a:lstStyle/>
          <a:p>
            <a:pPr marL="285750" indent="-228600">
              <a:buFont typeface="Arial" panose="020B0604020202020204" pitchFamily="34" charset="0"/>
              <a:buChar char="•"/>
            </a:pPr>
            <a:r>
              <a:rPr lang="en-US" dirty="0">
                <a:latin typeface="+mn-lt"/>
              </a:rPr>
              <a:t>EC aims to incentivize a broad range of open outputs also in the way they evaluate their own proposals.</a:t>
            </a:r>
          </a:p>
          <a:p>
            <a:pPr marL="285750" indent="-228600">
              <a:buFont typeface="Arial" panose="020B0604020202020204" pitchFamily="34" charset="0"/>
              <a:buChar char="•"/>
            </a:pPr>
            <a:r>
              <a:rPr lang="en-US" dirty="0">
                <a:latin typeface="+mn-lt"/>
              </a:rPr>
              <a:t>Please note that “open access” can also mean a version of an otherwise closed article deposited in an institutional repository (Green OA)</a:t>
            </a:r>
          </a:p>
          <a:p>
            <a:pPr marL="285750" indent="-228600">
              <a:buFont typeface="Arial" panose="020B0604020202020204" pitchFamily="34" charset="0"/>
              <a:buChar char="•"/>
            </a:pPr>
            <a:r>
              <a:rPr lang="en-US" dirty="0">
                <a:latin typeface="+mn-lt"/>
              </a:rPr>
              <a:t>Reviewers are asked to “not evaluate based on the Journal Impact Factor of the venue they are published in” (</a:t>
            </a:r>
            <a:r>
              <a:rPr lang="en-US" dirty="0" err="1">
                <a:latin typeface="+mn-lt"/>
              </a:rPr>
              <a:t>Programme</a:t>
            </a:r>
            <a:r>
              <a:rPr lang="en-US" dirty="0">
                <a:latin typeface="+mn-lt"/>
              </a:rPr>
              <a:t> guide). This is where the short qualitative assessment by the partner is important.</a:t>
            </a:r>
          </a:p>
        </p:txBody>
      </p:sp>
      <p:sp>
        <p:nvSpPr>
          <p:cNvPr id="26" name="Rectangle 25">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Content Placeholder 18">
            <a:extLst>
              <a:ext uri="{FF2B5EF4-FFF2-40B4-BE49-F238E27FC236}">
                <a16:creationId xmlns:a16="http://schemas.microsoft.com/office/drawing/2014/main" id="{6C724E2F-1C47-478B-9C10-E3BBE02F1DE1}"/>
              </a:ext>
            </a:extLst>
          </p:cNvPr>
          <p:cNvPicPr>
            <a:picLocks noGrp="1" noChangeAspect="1"/>
          </p:cNvPicPr>
          <p:nvPr>
            <p:ph idx="1"/>
          </p:nvPr>
        </p:nvPicPr>
        <p:blipFill>
          <a:blip r:embed="rId3"/>
          <a:stretch>
            <a:fillRect/>
          </a:stretch>
        </p:blipFill>
        <p:spPr>
          <a:xfrm>
            <a:off x="5405862" y="1787109"/>
            <a:ext cx="6019331" cy="3280535"/>
          </a:xfrm>
          <a:prstGeom prst="rect">
            <a:avLst/>
          </a:prstGeom>
          <a:effectLst/>
        </p:spPr>
      </p:pic>
      <p:sp>
        <p:nvSpPr>
          <p:cNvPr id="20" name="Slide Number Placeholder 19">
            <a:extLst>
              <a:ext uri="{FF2B5EF4-FFF2-40B4-BE49-F238E27FC236}">
                <a16:creationId xmlns:a16="http://schemas.microsoft.com/office/drawing/2014/main" id="{02A0B038-F73B-4ACE-A7CF-0A26CD23FED0}"/>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208CA132-85B2-4E42-84FF-CBDE8FF56B3B}" type="slidenum">
              <a:rPr lang="en-US">
                <a:solidFill>
                  <a:srgbClr val="303030"/>
                </a:solidFill>
              </a:rPr>
              <a:pPr>
                <a:spcAft>
                  <a:spcPts val="600"/>
                </a:spcAft>
              </a:pPr>
              <a:t>14</a:t>
            </a:fld>
            <a:endParaRPr lang="en-US">
              <a:solidFill>
                <a:srgbClr val="303030"/>
              </a:solidFill>
            </a:endParaRPr>
          </a:p>
        </p:txBody>
      </p:sp>
    </p:spTree>
    <p:extLst>
      <p:ext uri="{BB962C8B-B14F-4D97-AF65-F5344CB8AC3E}">
        <p14:creationId xmlns:p14="http://schemas.microsoft.com/office/powerpoint/2010/main" val="1624211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AB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F2C2B-FE17-452B-BC01-2792C82EFEC0}"/>
              </a:ext>
            </a:extLst>
          </p:cNvPr>
          <p:cNvSpPr>
            <a:spLocks noGrp="1"/>
          </p:cNvSpPr>
          <p:nvPr>
            <p:ph type="title"/>
          </p:nvPr>
        </p:nvSpPr>
        <p:spPr/>
        <p:txBody>
          <a:bodyPr/>
          <a:lstStyle/>
          <a:p>
            <a:r>
              <a:rPr lang="nl-BE" dirty="0" err="1">
                <a:solidFill>
                  <a:schemeClr val="tx1"/>
                </a:solidFill>
              </a:rPr>
              <a:t>Specific</a:t>
            </a:r>
            <a:r>
              <a:rPr lang="nl-BE" dirty="0">
                <a:solidFill>
                  <a:schemeClr val="tx1"/>
                </a:solidFill>
              </a:rPr>
              <a:t> </a:t>
            </a:r>
            <a:r>
              <a:rPr lang="nl-BE" dirty="0" err="1">
                <a:solidFill>
                  <a:schemeClr val="tx1"/>
                </a:solidFill>
              </a:rPr>
              <a:t>conditions</a:t>
            </a:r>
            <a:r>
              <a:rPr lang="nl-BE" dirty="0">
                <a:solidFill>
                  <a:schemeClr val="tx1"/>
                </a:solidFill>
              </a:rPr>
              <a:t> </a:t>
            </a:r>
            <a:r>
              <a:rPr lang="nl-BE" dirty="0" err="1">
                <a:solidFill>
                  <a:schemeClr val="tx1"/>
                </a:solidFill>
              </a:rPr>
              <a:t>for</a:t>
            </a:r>
            <a:r>
              <a:rPr lang="nl-BE" dirty="0">
                <a:solidFill>
                  <a:schemeClr val="tx1"/>
                </a:solidFill>
              </a:rPr>
              <a:t> </a:t>
            </a:r>
            <a:r>
              <a:rPr lang="nl-BE" dirty="0" err="1">
                <a:solidFill>
                  <a:schemeClr val="tx1"/>
                </a:solidFill>
              </a:rPr>
              <a:t>some</a:t>
            </a:r>
            <a:r>
              <a:rPr lang="nl-BE" dirty="0">
                <a:solidFill>
                  <a:schemeClr val="tx1"/>
                </a:solidFill>
              </a:rPr>
              <a:t> calls</a:t>
            </a:r>
          </a:p>
        </p:txBody>
      </p:sp>
      <p:sp>
        <p:nvSpPr>
          <p:cNvPr id="6" name="Text Placeholder 5">
            <a:extLst>
              <a:ext uri="{FF2B5EF4-FFF2-40B4-BE49-F238E27FC236}">
                <a16:creationId xmlns:a16="http://schemas.microsoft.com/office/drawing/2014/main" id="{5FEADEC1-D5FF-4D44-90D7-AB16C7070AFD}"/>
              </a:ext>
            </a:extLst>
          </p:cNvPr>
          <p:cNvSpPr>
            <a:spLocks noGrp="1"/>
          </p:cNvSpPr>
          <p:nvPr>
            <p:ph type="body" sz="quarter" idx="3"/>
          </p:nvPr>
        </p:nvSpPr>
        <p:spPr/>
        <p:txBody>
          <a:bodyPr/>
          <a:lstStyle/>
          <a:p>
            <a:r>
              <a:rPr lang="nl-BE" dirty="0">
                <a:solidFill>
                  <a:schemeClr val="tx1"/>
                </a:solidFill>
              </a:rPr>
              <a:t>EOSC</a:t>
            </a:r>
          </a:p>
        </p:txBody>
      </p:sp>
      <p:pic>
        <p:nvPicPr>
          <p:cNvPr id="9" name="Content Placeholder 8">
            <a:extLst>
              <a:ext uri="{FF2B5EF4-FFF2-40B4-BE49-F238E27FC236}">
                <a16:creationId xmlns:a16="http://schemas.microsoft.com/office/drawing/2014/main" id="{1A9A981B-CBBE-4CDE-875C-9158502B15C2}"/>
              </a:ext>
            </a:extLst>
          </p:cNvPr>
          <p:cNvPicPr>
            <a:picLocks noGrp="1" noChangeAspect="1"/>
          </p:cNvPicPr>
          <p:nvPr>
            <p:ph sz="quarter" idx="4"/>
          </p:nvPr>
        </p:nvPicPr>
        <p:blipFill>
          <a:blip r:embed="rId3"/>
          <a:stretch>
            <a:fillRect/>
          </a:stretch>
        </p:blipFill>
        <p:spPr>
          <a:xfrm>
            <a:off x="6172200" y="2863123"/>
            <a:ext cx="5183188" cy="2968492"/>
          </a:xfrm>
        </p:spPr>
      </p:pic>
      <p:sp>
        <p:nvSpPr>
          <p:cNvPr id="4" name="Slide Number Placeholder 3">
            <a:extLst>
              <a:ext uri="{FF2B5EF4-FFF2-40B4-BE49-F238E27FC236}">
                <a16:creationId xmlns:a16="http://schemas.microsoft.com/office/drawing/2014/main" id="{EED0C7A1-8898-4009-B65C-D05C593CF1AE}"/>
              </a:ext>
            </a:extLst>
          </p:cNvPr>
          <p:cNvSpPr>
            <a:spLocks noGrp="1"/>
          </p:cNvSpPr>
          <p:nvPr>
            <p:ph type="sldNum" sz="quarter" idx="12"/>
          </p:nvPr>
        </p:nvSpPr>
        <p:spPr/>
        <p:txBody>
          <a:bodyPr/>
          <a:lstStyle/>
          <a:p>
            <a:fld id="{208CA132-85B2-4E42-84FF-CBDE8FF56B3B}" type="slidenum">
              <a:rPr lang="nl-BE" smtClean="0"/>
              <a:t>15</a:t>
            </a:fld>
            <a:endParaRPr lang="nl-BE"/>
          </a:p>
        </p:txBody>
      </p:sp>
      <p:sp>
        <p:nvSpPr>
          <p:cNvPr id="5" name="Text Placeholder 4">
            <a:extLst>
              <a:ext uri="{FF2B5EF4-FFF2-40B4-BE49-F238E27FC236}">
                <a16:creationId xmlns:a16="http://schemas.microsoft.com/office/drawing/2014/main" id="{576D2B4A-203C-4013-8145-65584A3A37F1}"/>
              </a:ext>
            </a:extLst>
          </p:cNvPr>
          <p:cNvSpPr>
            <a:spLocks noGrp="1"/>
          </p:cNvSpPr>
          <p:nvPr>
            <p:ph type="body" idx="1"/>
          </p:nvPr>
        </p:nvSpPr>
        <p:spPr/>
        <p:txBody>
          <a:bodyPr/>
          <a:lstStyle/>
          <a:p>
            <a:r>
              <a:rPr lang="nl-BE" dirty="0">
                <a:solidFill>
                  <a:schemeClr val="tx1"/>
                </a:solidFill>
              </a:rPr>
              <a:t>Public </a:t>
            </a:r>
            <a:r>
              <a:rPr lang="nl-BE" dirty="0" err="1">
                <a:solidFill>
                  <a:schemeClr val="tx1"/>
                </a:solidFill>
              </a:rPr>
              <a:t>emergencies</a:t>
            </a:r>
            <a:r>
              <a:rPr lang="nl-BE" dirty="0">
                <a:solidFill>
                  <a:schemeClr val="tx1"/>
                </a:solidFill>
              </a:rPr>
              <a:t>, </a:t>
            </a:r>
            <a:r>
              <a:rPr lang="nl-BE" dirty="0" err="1">
                <a:solidFill>
                  <a:schemeClr val="tx1"/>
                </a:solidFill>
              </a:rPr>
              <a:t>reproducibility</a:t>
            </a:r>
            <a:endParaRPr lang="nl-BE" dirty="0">
              <a:solidFill>
                <a:schemeClr val="tx1"/>
              </a:solidFill>
            </a:endParaRPr>
          </a:p>
        </p:txBody>
      </p:sp>
      <p:pic>
        <p:nvPicPr>
          <p:cNvPr id="11" name="Content Placeholder 10">
            <a:extLst>
              <a:ext uri="{FF2B5EF4-FFF2-40B4-BE49-F238E27FC236}">
                <a16:creationId xmlns:a16="http://schemas.microsoft.com/office/drawing/2014/main" id="{C690F54A-E376-4299-96B8-3591372CE2F6}"/>
              </a:ext>
            </a:extLst>
          </p:cNvPr>
          <p:cNvPicPr>
            <a:picLocks noGrp="1" noChangeAspect="1"/>
          </p:cNvPicPr>
          <p:nvPr>
            <p:ph sz="half" idx="2"/>
          </p:nvPr>
        </p:nvPicPr>
        <p:blipFill>
          <a:blip r:embed="rId4"/>
          <a:stretch>
            <a:fillRect/>
          </a:stretch>
        </p:blipFill>
        <p:spPr>
          <a:xfrm>
            <a:off x="839788" y="2857976"/>
            <a:ext cx="5157787" cy="2978785"/>
          </a:xfrm>
        </p:spPr>
      </p:pic>
      <p:sp>
        <p:nvSpPr>
          <p:cNvPr id="13" name="TextBox 12">
            <a:extLst>
              <a:ext uri="{FF2B5EF4-FFF2-40B4-BE49-F238E27FC236}">
                <a16:creationId xmlns:a16="http://schemas.microsoft.com/office/drawing/2014/main" id="{01B5EDC8-00EE-4B2E-B00D-9B58F0B85E14}"/>
              </a:ext>
            </a:extLst>
          </p:cNvPr>
          <p:cNvSpPr txBox="1"/>
          <p:nvPr/>
        </p:nvSpPr>
        <p:spPr>
          <a:xfrm>
            <a:off x="839788" y="5893927"/>
            <a:ext cx="5477036" cy="400110"/>
          </a:xfrm>
          <a:prstGeom prst="rect">
            <a:avLst/>
          </a:prstGeom>
          <a:noFill/>
        </p:spPr>
        <p:txBody>
          <a:bodyPr wrap="square">
            <a:spAutoFit/>
          </a:bodyPr>
          <a:lstStyle/>
          <a:p>
            <a:r>
              <a:rPr lang="nl-BE" sz="1000" dirty="0">
                <a:hlinkClick r:id="rId5"/>
              </a:rPr>
              <a:t>https://ec.europa.eu/info/funding-tenders/opportunities/docs/2021-2027/common/agr-contr/general-mga_horizon-euratom_en.pdf</a:t>
            </a:r>
            <a:r>
              <a:rPr lang="nl-BE" sz="1000" dirty="0"/>
              <a:t> </a:t>
            </a:r>
          </a:p>
        </p:txBody>
      </p:sp>
    </p:spTree>
    <p:extLst>
      <p:ext uri="{BB962C8B-B14F-4D97-AF65-F5344CB8AC3E}">
        <p14:creationId xmlns:p14="http://schemas.microsoft.com/office/powerpoint/2010/main" val="979569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9">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9D2EA8F-0499-4C7D-86C4-24CB1081FF35}"/>
              </a:ext>
            </a:extLst>
          </p:cNvPr>
          <p:cNvSpPr>
            <a:spLocks noGrp="1"/>
          </p:cNvSpPr>
          <p:nvPr>
            <p:ph type="title"/>
          </p:nvPr>
        </p:nvSpPr>
        <p:spPr>
          <a:xfrm>
            <a:off x="841248" y="548640"/>
            <a:ext cx="3600860" cy="2009922"/>
          </a:xfrm>
        </p:spPr>
        <p:txBody>
          <a:bodyPr>
            <a:normAutofit/>
          </a:bodyPr>
          <a:lstStyle/>
          <a:p>
            <a:r>
              <a:rPr lang="nl-BE" sz="5400" dirty="0" err="1"/>
              <a:t>Where</a:t>
            </a:r>
            <a:r>
              <a:rPr lang="nl-BE" sz="5400" dirty="0"/>
              <a:t> does </a:t>
            </a:r>
            <a:r>
              <a:rPr lang="nl-BE" sz="5400" dirty="0" err="1"/>
              <a:t>it</a:t>
            </a:r>
            <a:r>
              <a:rPr lang="nl-BE" sz="5400" dirty="0"/>
              <a:t> </a:t>
            </a:r>
            <a:r>
              <a:rPr lang="nl-BE" sz="5400" dirty="0" err="1"/>
              <a:t>count</a:t>
            </a:r>
            <a:r>
              <a:rPr lang="nl-BE" sz="5400" dirty="0"/>
              <a:t>?</a:t>
            </a:r>
          </a:p>
        </p:txBody>
      </p:sp>
      <p:sp>
        <p:nvSpPr>
          <p:cNvPr id="22"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1E1CF5E-B87E-44D0-9C6F-39E5B3EBEB07}"/>
              </a:ext>
            </a:extLst>
          </p:cNvPr>
          <p:cNvSpPr>
            <a:spLocks noGrp="1"/>
          </p:cNvSpPr>
          <p:nvPr>
            <p:ph idx="1"/>
          </p:nvPr>
        </p:nvSpPr>
        <p:spPr>
          <a:xfrm>
            <a:off x="5126418" y="552091"/>
            <a:ext cx="6224335" cy="5667734"/>
          </a:xfrm>
        </p:spPr>
        <p:txBody>
          <a:bodyPr anchor="ctr">
            <a:normAutofit/>
          </a:bodyPr>
          <a:lstStyle/>
          <a:p>
            <a:r>
              <a:rPr lang="nl-BE" sz="2200" dirty="0"/>
              <a:t>Evaluation of </a:t>
            </a:r>
            <a:r>
              <a:rPr lang="nl-BE" sz="2200" dirty="0" err="1"/>
              <a:t>specific</a:t>
            </a:r>
            <a:r>
              <a:rPr lang="nl-BE" sz="2200" dirty="0"/>
              <a:t> </a:t>
            </a:r>
            <a:r>
              <a:rPr lang="nl-BE" sz="2200" dirty="0" err="1"/>
              <a:t>practices</a:t>
            </a:r>
            <a:r>
              <a:rPr lang="nl-BE" sz="2200" dirty="0"/>
              <a:t> as part of excellence</a:t>
            </a:r>
          </a:p>
          <a:p>
            <a:pPr lvl="1"/>
            <a:r>
              <a:rPr lang="nl-BE" sz="2200" dirty="0"/>
              <a:t>“</a:t>
            </a:r>
            <a:r>
              <a:rPr lang="en-US" sz="2200" dirty="0"/>
              <a:t>Soundness of the proposed methodology, including the underlying concepts, models, assumptions, inter-disciplinary approaches, appropriate consideration of the gender dimension in research and innovation content, and </a:t>
            </a:r>
            <a:r>
              <a:rPr lang="en-US" sz="2200" dirty="0">
                <a:highlight>
                  <a:srgbClr val="ECAB00"/>
                </a:highlight>
              </a:rPr>
              <a:t>the quality of open science practices, including sharing and management of research outputs and engagement of citizens, civil society and end users </a:t>
            </a:r>
            <a:r>
              <a:rPr lang="en-US" sz="2200" dirty="0"/>
              <a:t>where appropriate.</a:t>
            </a:r>
            <a:r>
              <a:rPr lang="nl-BE" sz="2200" dirty="0"/>
              <a:t>” (</a:t>
            </a:r>
            <a:r>
              <a:rPr lang="nl-BE" sz="2200" dirty="0">
                <a:hlinkClick r:id="rId3"/>
              </a:rPr>
              <a:t>source</a:t>
            </a:r>
            <a:r>
              <a:rPr lang="nl-BE" sz="2200" dirty="0"/>
              <a:t>)</a:t>
            </a:r>
          </a:p>
          <a:p>
            <a:r>
              <a:rPr lang="nl-BE" sz="2200" dirty="0" err="1"/>
              <a:t>Qualiy</a:t>
            </a:r>
            <a:r>
              <a:rPr lang="nl-BE" sz="2200" dirty="0"/>
              <a:t> of </a:t>
            </a:r>
            <a:r>
              <a:rPr lang="nl-BE" sz="2200" dirty="0" err="1"/>
              <a:t>implementation</a:t>
            </a:r>
            <a:r>
              <a:rPr lang="nl-BE" sz="2200" dirty="0"/>
              <a:t> – consortium as a </a:t>
            </a:r>
            <a:r>
              <a:rPr lang="nl-BE" sz="2200" dirty="0" err="1"/>
              <a:t>whole</a:t>
            </a:r>
            <a:endParaRPr lang="nl-BE" sz="2200" dirty="0"/>
          </a:p>
          <a:p>
            <a:r>
              <a:rPr lang="nl-BE" sz="2200" dirty="0"/>
              <a:t>Impact - </a:t>
            </a:r>
            <a:r>
              <a:rPr lang="nl-BE" sz="2200" dirty="0" err="1"/>
              <a:t>for</a:t>
            </a:r>
            <a:r>
              <a:rPr lang="nl-BE" sz="2200" dirty="0"/>
              <a:t> </a:t>
            </a:r>
            <a:r>
              <a:rPr lang="nl-BE" sz="2200" dirty="0" err="1"/>
              <a:t>the</a:t>
            </a:r>
            <a:r>
              <a:rPr lang="nl-BE" sz="2200" dirty="0"/>
              <a:t> management of </a:t>
            </a:r>
            <a:r>
              <a:rPr lang="nl-BE" sz="2200" dirty="0" err="1"/>
              <a:t>outputs</a:t>
            </a:r>
            <a:r>
              <a:rPr lang="nl-BE" sz="2200" dirty="0"/>
              <a:t> </a:t>
            </a:r>
            <a:r>
              <a:rPr lang="nl-BE" sz="2200" dirty="0" err="1"/>
              <a:t>and</a:t>
            </a:r>
            <a:r>
              <a:rPr lang="nl-BE" sz="2200" dirty="0"/>
              <a:t> engagement </a:t>
            </a:r>
            <a:r>
              <a:rPr lang="nl-BE" sz="2200" dirty="0" err="1"/>
              <a:t>with</a:t>
            </a:r>
            <a:r>
              <a:rPr lang="nl-BE" sz="2200" dirty="0"/>
              <a:t> stakeholders</a:t>
            </a:r>
          </a:p>
          <a:p>
            <a:r>
              <a:rPr lang="nl-BE" sz="2200" i="1" dirty="0"/>
              <a:t>NB: </a:t>
            </a:r>
            <a:r>
              <a:rPr lang="nl-BE" sz="2200" i="1" dirty="0" err="1"/>
              <a:t>evaluation</a:t>
            </a:r>
            <a:r>
              <a:rPr lang="nl-BE" sz="2200" i="1" dirty="0"/>
              <a:t> </a:t>
            </a:r>
            <a:r>
              <a:rPr lang="nl-BE" sz="2200" i="1" dirty="0" err="1"/>
              <a:t>for</a:t>
            </a:r>
            <a:r>
              <a:rPr lang="nl-BE" sz="2200" i="1" dirty="0"/>
              <a:t> ERC </a:t>
            </a:r>
            <a:r>
              <a:rPr lang="nl-BE" sz="2200" i="1" dirty="0" err="1"/>
              <a:t>proposals</a:t>
            </a:r>
            <a:r>
              <a:rPr lang="nl-BE" sz="2200" i="1" dirty="0"/>
              <a:t> does </a:t>
            </a:r>
            <a:r>
              <a:rPr lang="nl-BE" sz="2200" i="1" dirty="0" err="1"/>
              <a:t>not</a:t>
            </a:r>
            <a:r>
              <a:rPr lang="nl-BE" sz="2200" i="1" dirty="0"/>
              <a:t> </a:t>
            </a:r>
            <a:r>
              <a:rPr lang="nl-BE" sz="2200" i="1" dirty="0" err="1"/>
              <a:t>explicitly</a:t>
            </a:r>
            <a:r>
              <a:rPr lang="nl-BE" sz="2200" i="1" dirty="0"/>
              <a:t> take Open </a:t>
            </a:r>
            <a:r>
              <a:rPr lang="nl-BE" sz="2200" i="1" dirty="0" err="1"/>
              <a:t>Science</a:t>
            </a:r>
            <a:r>
              <a:rPr lang="nl-BE" sz="2200" i="1" dirty="0"/>
              <a:t> </a:t>
            </a:r>
            <a:r>
              <a:rPr lang="nl-BE" sz="2200" i="1" dirty="0" err="1"/>
              <a:t>into</a:t>
            </a:r>
            <a:r>
              <a:rPr lang="nl-BE" sz="2200" i="1" dirty="0"/>
              <a:t> account as part of </a:t>
            </a:r>
            <a:r>
              <a:rPr lang="nl-BE" sz="2200" i="1" dirty="0" err="1"/>
              <a:t>the</a:t>
            </a:r>
            <a:r>
              <a:rPr lang="nl-BE" sz="2200" i="1" dirty="0"/>
              <a:t> excellence </a:t>
            </a:r>
            <a:r>
              <a:rPr lang="nl-BE" sz="2200" i="1" dirty="0" err="1"/>
              <a:t>section</a:t>
            </a:r>
            <a:endParaRPr lang="nl-BE" sz="2200" i="1" dirty="0"/>
          </a:p>
        </p:txBody>
      </p:sp>
      <p:sp>
        <p:nvSpPr>
          <p:cNvPr id="4" name="Slide Number Placeholder 3">
            <a:extLst>
              <a:ext uri="{FF2B5EF4-FFF2-40B4-BE49-F238E27FC236}">
                <a16:creationId xmlns:a16="http://schemas.microsoft.com/office/drawing/2014/main" id="{7E5F62AE-B250-4DA6-8571-9856A92A5068}"/>
              </a:ext>
            </a:extLst>
          </p:cNvPr>
          <p:cNvSpPr>
            <a:spLocks noGrp="1"/>
          </p:cNvSpPr>
          <p:nvPr>
            <p:ph type="sldNum" sz="quarter" idx="12"/>
          </p:nvPr>
        </p:nvSpPr>
        <p:spPr>
          <a:xfrm>
            <a:off x="8610600" y="6356350"/>
            <a:ext cx="2743200" cy="365125"/>
          </a:xfrm>
        </p:spPr>
        <p:txBody>
          <a:bodyPr>
            <a:normAutofit/>
          </a:bodyPr>
          <a:lstStyle/>
          <a:p>
            <a:pPr>
              <a:spcAft>
                <a:spcPts val="600"/>
              </a:spcAft>
            </a:pPr>
            <a:fld id="{208CA132-85B2-4E42-84FF-CBDE8FF56B3B}" type="slidenum">
              <a:rPr lang="nl-BE" smtClean="0"/>
              <a:pPr>
                <a:spcAft>
                  <a:spcPts val="600"/>
                </a:spcAft>
              </a:pPr>
              <a:t>16</a:t>
            </a:fld>
            <a:endParaRPr lang="nl-BE"/>
          </a:p>
        </p:txBody>
      </p:sp>
      <p:pic>
        <p:nvPicPr>
          <p:cNvPr id="7" name="Picture 6">
            <a:extLst>
              <a:ext uri="{FF2B5EF4-FFF2-40B4-BE49-F238E27FC236}">
                <a16:creationId xmlns:a16="http://schemas.microsoft.com/office/drawing/2014/main" id="{7D104AC0-EDF2-4AAF-B322-B52FB037531A}"/>
              </a:ext>
            </a:extLst>
          </p:cNvPr>
          <p:cNvPicPr>
            <a:picLocks noChangeAspect="1"/>
          </p:cNvPicPr>
          <p:nvPr/>
        </p:nvPicPr>
        <p:blipFill>
          <a:blip r:embed="rId4"/>
          <a:stretch>
            <a:fillRect/>
          </a:stretch>
        </p:blipFill>
        <p:spPr>
          <a:xfrm>
            <a:off x="772477" y="3107202"/>
            <a:ext cx="3738401" cy="2057075"/>
          </a:xfrm>
          <a:prstGeom prst="rect">
            <a:avLst/>
          </a:prstGeom>
        </p:spPr>
      </p:pic>
    </p:spTree>
    <p:extLst>
      <p:ext uri="{BB962C8B-B14F-4D97-AF65-F5344CB8AC3E}">
        <p14:creationId xmlns:p14="http://schemas.microsoft.com/office/powerpoint/2010/main" val="2481053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2ED94-AB9E-4239-A953-FAC6550369AC}"/>
              </a:ext>
            </a:extLst>
          </p:cNvPr>
          <p:cNvSpPr>
            <a:spLocks noGrp="1"/>
          </p:cNvSpPr>
          <p:nvPr>
            <p:ph type="title"/>
          </p:nvPr>
        </p:nvSpPr>
        <p:spPr/>
        <p:txBody>
          <a:bodyPr/>
          <a:lstStyle/>
          <a:p>
            <a:r>
              <a:rPr lang="nl-BE" dirty="0" err="1"/>
              <a:t>Questions</a:t>
            </a:r>
            <a:r>
              <a:rPr lang="nl-BE" dirty="0"/>
              <a:t>?</a:t>
            </a:r>
          </a:p>
        </p:txBody>
      </p:sp>
      <p:sp>
        <p:nvSpPr>
          <p:cNvPr id="3" name="Text Placeholder 2">
            <a:extLst>
              <a:ext uri="{FF2B5EF4-FFF2-40B4-BE49-F238E27FC236}">
                <a16:creationId xmlns:a16="http://schemas.microsoft.com/office/drawing/2014/main" id="{72D384AA-8B50-4120-A727-603FAF75BB67}"/>
              </a:ext>
            </a:extLst>
          </p:cNvPr>
          <p:cNvSpPr>
            <a:spLocks noGrp="1"/>
          </p:cNvSpPr>
          <p:nvPr>
            <p:ph type="body" idx="1"/>
          </p:nvPr>
        </p:nvSpPr>
        <p:spPr/>
        <p:txBody>
          <a:bodyPr/>
          <a:lstStyle/>
          <a:p>
            <a:endParaRPr lang="nl-BE"/>
          </a:p>
        </p:txBody>
      </p:sp>
      <p:sp>
        <p:nvSpPr>
          <p:cNvPr id="4" name="Slide Number Placeholder 3">
            <a:extLst>
              <a:ext uri="{FF2B5EF4-FFF2-40B4-BE49-F238E27FC236}">
                <a16:creationId xmlns:a16="http://schemas.microsoft.com/office/drawing/2014/main" id="{4B8728B5-2ACD-47AE-ADA5-64950C0424A9}"/>
              </a:ext>
            </a:extLst>
          </p:cNvPr>
          <p:cNvSpPr>
            <a:spLocks noGrp="1"/>
          </p:cNvSpPr>
          <p:nvPr>
            <p:ph type="sldNum" sz="quarter" idx="12"/>
          </p:nvPr>
        </p:nvSpPr>
        <p:spPr/>
        <p:txBody>
          <a:bodyPr/>
          <a:lstStyle/>
          <a:p>
            <a:fld id="{208CA132-85B2-4E42-84FF-CBDE8FF56B3B}" type="slidenum">
              <a:rPr lang="nl-BE" smtClean="0"/>
              <a:t>17</a:t>
            </a:fld>
            <a:endParaRPr lang="nl-BE"/>
          </a:p>
        </p:txBody>
      </p:sp>
      <p:pic>
        <p:nvPicPr>
          <p:cNvPr id="6" name="Graphic 5" descr="Questions outline">
            <a:extLst>
              <a:ext uri="{FF2B5EF4-FFF2-40B4-BE49-F238E27FC236}">
                <a16:creationId xmlns:a16="http://schemas.microsoft.com/office/drawing/2014/main" id="{3C3E7E2B-85CB-4759-9D00-C8BBFF0F56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648825" y="4386263"/>
            <a:ext cx="1730375" cy="1730375"/>
          </a:xfrm>
          <a:prstGeom prst="rect">
            <a:avLst/>
          </a:prstGeom>
        </p:spPr>
      </p:pic>
    </p:spTree>
    <p:extLst>
      <p:ext uri="{BB962C8B-B14F-4D97-AF65-F5344CB8AC3E}">
        <p14:creationId xmlns:p14="http://schemas.microsoft.com/office/powerpoint/2010/main" val="269224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F70D6A4-A425-4708-86EE-3C06EAABF1DF}"/>
              </a:ext>
            </a:extLst>
          </p:cNvPr>
          <p:cNvSpPr>
            <a:spLocks noGrp="1"/>
          </p:cNvSpPr>
          <p:nvPr>
            <p:ph type="title"/>
          </p:nvPr>
        </p:nvSpPr>
        <p:spPr/>
        <p:txBody>
          <a:bodyPr/>
          <a:lstStyle/>
          <a:p>
            <a:r>
              <a:rPr lang="en-US" dirty="0"/>
              <a:t>3. FAIR research data management &amp; Open access requirements</a:t>
            </a:r>
            <a:endParaRPr lang="nl-BE" dirty="0"/>
          </a:p>
        </p:txBody>
      </p:sp>
      <p:sp>
        <p:nvSpPr>
          <p:cNvPr id="7" name="Text Placeholder 6">
            <a:extLst>
              <a:ext uri="{FF2B5EF4-FFF2-40B4-BE49-F238E27FC236}">
                <a16:creationId xmlns:a16="http://schemas.microsoft.com/office/drawing/2014/main" id="{59AB7E68-4E20-4402-9A80-1721FBAF8088}"/>
              </a:ext>
            </a:extLst>
          </p:cNvPr>
          <p:cNvSpPr>
            <a:spLocks noGrp="1"/>
          </p:cNvSpPr>
          <p:nvPr>
            <p:ph type="body" idx="1"/>
          </p:nvPr>
        </p:nvSpPr>
        <p:spPr/>
        <p:txBody>
          <a:bodyPr/>
          <a:lstStyle/>
          <a:p>
            <a:endParaRPr lang="nl-BE" dirty="0"/>
          </a:p>
        </p:txBody>
      </p:sp>
      <p:sp>
        <p:nvSpPr>
          <p:cNvPr id="5" name="Slide Number Placeholder 4">
            <a:extLst>
              <a:ext uri="{FF2B5EF4-FFF2-40B4-BE49-F238E27FC236}">
                <a16:creationId xmlns:a16="http://schemas.microsoft.com/office/drawing/2014/main" id="{783A09B8-3ADE-4A37-AFDD-1930E7114F60}"/>
              </a:ext>
            </a:extLst>
          </p:cNvPr>
          <p:cNvSpPr>
            <a:spLocks noGrp="1"/>
          </p:cNvSpPr>
          <p:nvPr>
            <p:ph type="sldNum" sz="quarter" idx="12"/>
          </p:nvPr>
        </p:nvSpPr>
        <p:spPr/>
        <p:txBody>
          <a:bodyPr/>
          <a:lstStyle/>
          <a:p>
            <a:fld id="{208CA132-85B2-4E42-84FF-CBDE8FF56B3B}" type="slidenum">
              <a:rPr lang="nl-BE" smtClean="0"/>
              <a:t>18</a:t>
            </a:fld>
            <a:endParaRPr lang="nl-BE"/>
          </a:p>
        </p:txBody>
      </p:sp>
      <p:pic>
        <p:nvPicPr>
          <p:cNvPr id="8" name="Graphic 7" descr="Server outline">
            <a:extLst>
              <a:ext uri="{FF2B5EF4-FFF2-40B4-BE49-F238E27FC236}">
                <a16:creationId xmlns:a16="http://schemas.microsoft.com/office/drawing/2014/main" id="{FDB2A0D6-2EE6-4877-95D9-FC8BECF53F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41892" y="4541578"/>
            <a:ext cx="1718258" cy="1718258"/>
          </a:xfrm>
          <a:prstGeom prst="rect">
            <a:avLst/>
          </a:prstGeom>
        </p:spPr>
      </p:pic>
      <p:pic>
        <p:nvPicPr>
          <p:cNvPr id="3" name="Graphic 2" descr="Books outline">
            <a:extLst>
              <a:ext uri="{FF2B5EF4-FFF2-40B4-BE49-F238E27FC236}">
                <a16:creationId xmlns:a16="http://schemas.microsoft.com/office/drawing/2014/main" id="{ED4DA1FC-133B-4F18-8813-157FF9C647E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27697" y="4589463"/>
            <a:ext cx="1614195" cy="1614195"/>
          </a:xfrm>
          <a:prstGeom prst="rect">
            <a:avLst/>
          </a:prstGeom>
        </p:spPr>
      </p:pic>
    </p:spTree>
    <p:extLst>
      <p:ext uri="{BB962C8B-B14F-4D97-AF65-F5344CB8AC3E}">
        <p14:creationId xmlns:p14="http://schemas.microsoft.com/office/powerpoint/2010/main" val="15406462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1F8A87B-4AF1-4F3C-A8F4-8C5775272140}"/>
              </a:ext>
            </a:extLst>
          </p:cNvPr>
          <p:cNvSpPr>
            <a:spLocks noGrp="1"/>
          </p:cNvSpPr>
          <p:nvPr>
            <p:ph type="title"/>
          </p:nvPr>
        </p:nvSpPr>
        <p:spPr/>
        <p:txBody>
          <a:bodyPr/>
          <a:lstStyle/>
          <a:p>
            <a:r>
              <a:rPr lang="nl-BE" dirty="0" err="1"/>
              <a:t>Evolution</a:t>
            </a:r>
            <a:r>
              <a:rPr lang="nl-BE" dirty="0"/>
              <a:t> </a:t>
            </a:r>
            <a:r>
              <a:rPr lang="nl-BE" dirty="0" err="1"/>
              <a:t>from</a:t>
            </a:r>
            <a:r>
              <a:rPr lang="nl-BE" dirty="0"/>
              <a:t> H2020</a:t>
            </a:r>
          </a:p>
        </p:txBody>
      </p:sp>
      <p:sp>
        <p:nvSpPr>
          <p:cNvPr id="7" name="Content Placeholder 6">
            <a:extLst>
              <a:ext uri="{FF2B5EF4-FFF2-40B4-BE49-F238E27FC236}">
                <a16:creationId xmlns:a16="http://schemas.microsoft.com/office/drawing/2014/main" id="{7AC7E351-4A37-46A3-A333-09698AC3A174}"/>
              </a:ext>
            </a:extLst>
          </p:cNvPr>
          <p:cNvSpPr>
            <a:spLocks noGrp="1"/>
          </p:cNvSpPr>
          <p:nvPr>
            <p:ph idx="1"/>
          </p:nvPr>
        </p:nvSpPr>
        <p:spPr/>
        <p:txBody>
          <a:bodyPr>
            <a:normAutofit fontScale="92500" lnSpcReduction="20000"/>
          </a:bodyPr>
          <a:lstStyle/>
          <a:p>
            <a:pPr>
              <a:buFont typeface="Calibri Light" panose="020F0302020204030204" pitchFamily="34" charset="0"/>
              <a:buChar char="!"/>
            </a:pPr>
            <a:r>
              <a:rPr lang="nl-BE" dirty="0"/>
              <a:t>No </a:t>
            </a:r>
            <a:r>
              <a:rPr lang="nl-BE" dirty="0" err="1"/>
              <a:t>opt</a:t>
            </a:r>
            <a:r>
              <a:rPr lang="nl-BE" dirty="0"/>
              <a:t>-out </a:t>
            </a:r>
            <a:r>
              <a:rPr lang="nl-BE" dirty="0" err="1"/>
              <a:t>from</a:t>
            </a:r>
            <a:r>
              <a:rPr lang="nl-BE" dirty="0"/>
              <a:t> Research Data Management </a:t>
            </a:r>
            <a:r>
              <a:rPr lang="nl-BE" dirty="0" err="1"/>
              <a:t>requirements</a:t>
            </a:r>
            <a:endParaRPr lang="nl-BE" dirty="0"/>
          </a:p>
          <a:p>
            <a:pPr>
              <a:buFont typeface="Calibri Light" panose="020F0302020204030204" pitchFamily="34" charset="0"/>
              <a:buChar char="!"/>
            </a:pPr>
            <a:r>
              <a:rPr lang="nl-BE" dirty="0"/>
              <a:t>FAIR data is </a:t>
            </a:r>
            <a:r>
              <a:rPr lang="nl-BE" dirty="0" err="1"/>
              <a:t>the</a:t>
            </a:r>
            <a:r>
              <a:rPr lang="nl-BE" dirty="0"/>
              <a:t> default</a:t>
            </a:r>
          </a:p>
          <a:p>
            <a:pPr>
              <a:buFont typeface="Calibri Light" panose="020F0302020204030204" pitchFamily="34" charset="0"/>
              <a:buChar char="!"/>
            </a:pPr>
            <a:r>
              <a:rPr lang="nl-BE" dirty="0"/>
              <a:t>Short DMP at </a:t>
            </a:r>
            <a:r>
              <a:rPr lang="nl-BE" dirty="0" err="1"/>
              <a:t>proposal</a:t>
            </a:r>
            <a:r>
              <a:rPr lang="nl-BE" dirty="0"/>
              <a:t> stage </a:t>
            </a:r>
            <a:r>
              <a:rPr lang="nl-BE" dirty="0" err="1"/>
              <a:t>and</a:t>
            </a:r>
            <a:r>
              <a:rPr lang="nl-BE" dirty="0"/>
              <a:t> DMP </a:t>
            </a:r>
            <a:r>
              <a:rPr lang="nl-BE" dirty="0" err="1"/>
              <a:t>by</a:t>
            </a:r>
            <a:r>
              <a:rPr lang="nl-BE" dirty="0"/>
              <a:t> </a:t>
            </a:r>
            <a:r>
              <a:rPr lang="nl-BE" dirty="0" err="1"/>
              <a:t>month</a:t>
            </a:r>
            <a:r>
              <a:rPr lang="nl-BE" dirty="0"/>
              <a:t> 6</a:t>
            </a:r>
          </a:p>
          <a:p>
            <a:pPr>
              <a:buFont typeface="Calibri Light" panose="020F0302020204030204" pitchFamily="34" charset="0"/>
              <a:buChar char="!"/>
            </a:pPr>
            <a:r>
              <a:rPr lang="nl-BE" dirty="0" err="1"/>
              <a:t>Findability</a:t>
            </a:r>
            <a:r>
              <a:rPr lang="nl-BE" dirty="0"/>
              <a:t> via </a:t>
            </a:r>
            <a:r>
              <a:rPr lang="nl-BE" dirty="0" err="1"/>
              <a:t>trusted</a:t>
            </a:r>
            <a:r>
              <a:rPr lang="nl-BE" dirty="0"/>
              <a:t> </a:t>
            </a:r>
            <a:r>
              <a:rPr lang="nl-BE" dirty="0" err="1"/>
              <a:t>repositories</a:t>
            </a:r>
            <a:endParaRPr lang="nl-BE" dirty="0"/>
          </a:p>
          <a:p>
            <a:pPr>
              <a:buFont typeface="Calibri Light" panose="020F0302020204030204" pitchFamily="34" charset="0"/>
              <a:buChar char="!"/>
            </a:pPr>
            <a:r>
              <a:rPr lang="en-US" dirty="0"/>
              <a:t>Information is given on any output or tool needed to validate or reuse the data</a:t>
            </a:r>
          </a:p>
          <a:p>
            <a:pPr>
              <a:buFont typeface="Calibri Light" panose="020F0302020204030204" pitchFamily="34" charset="0"/>
              <a:buChar char="!"/>
            </a:pPr>
            <a:r>
              <a:rPr lang="en-US" dirty="0"/>
              <a:t>Data underpinning a scientific publication should be deposited at the latest at the time of publication and in line with standard community practices.</a:t>
            </a:r>
            <a:endParaRPr lang="nl-BE" dirty="0"/>
          </a:p>
          <a:p>
            <a:pPr>
              <a:buFont typeface="Calibri Light" panose="020F0302020204030204" pitchFamily="34" charset="0"/>
              <a:buChar char="!"/>
            </a:pPr>
            <a:endParaRPr lang="nl-BE" i="1" dirty="0"/>
          </a:p>
          <a:p>
            <a:pPr>
              <a:buFont typeface="Calibri Light" panose="020F0302020204030204" pitchFamily="34" charset="0"/>
              <a:buChar char="!"/>
            </a:pPr>
            <a:r>
              <a:rPr lang="nl-BE" i="1" dirty="0">
                <a:highlight>
                  <a:srgbClr val="808080"/>
                </a:highlight>
              </a:rPr>
              <a:t>No Open Data </a:t>
            </a:r>
            <a:r>
              <a:rPr lang="nl-BE" i="1" dirty="0" err="1">
                <a:highlight>
                  <a:srgbClr val="808080"/>
                </a:highlight>
              </a:rPr>
              <a:t>requirement</a:t>
            </a:r>
            <a:r>
              <a:rPr lang="nl-BE" i="1" dirty="0">
                <a:highlight>
                  <a:srgbClr val="808080"/>
                </a:highlight>
              </a:rPr>
              <a:t>: “</a:t>
            </a:r>
            <a:r>
              <a:rPr lang="en-US" i="1" dirty="0">
                <a:highlight>
                  <a:srgbClr val="808080"/>
                </a:highlight>
              </a:rPr>
              <a:t>as open as possible, as closed as necessary</a:t>
            </a:r>
            <a:r>
              <a:rPr lang="nl-BE" i="1" dirty="0">
                <a:highlight>
                  <a:srgbClr val="808080"/>
                </a:highlight>
              </a:rPr>
              <a:t>” </a:t>
            </a:r>
            <a:r>
              <a:rPr lang="nl-BE" dirty="0">
                <a:highlight>
                  <a:srgbClr val="808080"/>
                </a:highlight>
              </a:rPr>
              <a:t>(</a:t>
            </a:r>
            <a:r>
              <a:rPr lang="nl-BE" dirty="0" err="1">
                <a:highlight>
                  <a:srgbClr val="808080"/>
                </a:highlight>
              </a:rPr>
              <a:t>exceptions</a:t>
            </a:r>
            <a:r>
              <a:rPr lang="nl-BE" dirty="0">
                <a:highlight>
                  <a:srgbClr val="808080"/>
                </a:highlight>
              </a:rPr>
              <a:t> </a:t>
            </a:r>
            <a:r>
              <a:rPr lang="nl-BE" dirty="0" err="1">
                <a:highlight>
                  <a:srgbClr val="808080"/>
                </a:highlight>
              </a:rPr>
              <a:t>may</a:t>
            </a:r>
            <a:r>
              <a:rPr lang="nl-BE" dirty="0">
                <a:highlight>
                  <a:srgbClr val="808080"/>
                </a:highlight>
              </a:rPr>
              <a:t> </a:t>
            </a:r>
            <a:r>
              <a:rPr lang="nl-BE" dirty="0" err="1">
                <a:highlight>
                  <a:srgbClr val="808080"/>
                </a:highlight>
              </a:rPr>
              <a:t>apply</a:t>
            </a:r>
            <a:r>
              <a:rPr lang="nl-BE" dirty="0">
                <a:highlight>
                  <a:srgbClr val="808080"/>
                </a:highlight>
              </a:rPr>
              <a:t>: data </a:t>
            </a:r>
            <a:r>
              <a:rPr lang="nl-BE" dirty="0" err="1">
                <a:highlight>
                  <a:srgbClr val="808080"/>
                </a:highlight>
              </a:rPr>
              <a:t>protection</a:t>
            </a:r>
            <a:r>
              <a:rPr lang="nl-BE" dirty="0">
                <a:highlight>
                  <a:srgbClr val="808080"/>
                </a:highlight>
              </a:rPr>
              <a:t>, privacy, </a:t>
            </a:r>
            <a:r>
              <a:rPr lang="nl-BE" dirty="0" err="1">
                <a:highlight>
                  <a:srgbClr val="808080"/>
                </a:highlight>
              </a:rPr>
              <a:t>trade</a:t>
            </a:r>
            <a:r>
              <a:rPr lang="nl-BE" dirty="0">
                <a:highlight>
                  <a:srgbClr val="808080"/>
                </a:highlight>
              </a:rPr>
              <a:t> </a:t>
            </a:r>
            <a:r>
              <a:rPr lang="nl-BE" dirty="0" err="1">
                <a:highlight>
                  <a:srgbClr val="808080"/>
                </a:highlight>
              </a:rPr>
              <a:t>secrets</a:t>
            </a:r>
            <a:r>
              <a:rPr lang="nl-BE" dirty="0">
                <a:highlight>
                  <a:srgbClr val="808080"/>
                </a:highlight>
              </a:rPr>
              <a:t>, IPR, </a:t>
            </a:r>
            <a:r>
              <a:rPr lang="nl-BE" dirty="0" err="1">
                <a:highlight>
                  <a:srgbClr val="808080"/>
                </a:highlight>
              </a:rPr>
              <a:t>confidentiality</a:t>
            </a:r>
            <a:r>
              <a:rPr lang="nl-BE" dirty="0">
                <a:highlight>
                  <a:srgbClr val="808080"/>
                </a:highlight>
              </a:rPr>
              <a:t>, security etc.)</a:t>
            </a:r>
          </a:p>
        </p:txBody>
      </p:sp>
      <p:sp>
        <p:nvSpPr>
          <p:cNvPr id="5" name="Slide Number Placeholder 4">
            <a:extLst>
              <a:ext uri="{FF2B5EF4-FFF2-40B4-BE49-F238E27FC236}">
                <a16:creationId xmlns:a16="http://schemas.microsoft.com/office/drawing/2014/main" id="{331DF3AC-3F34-40C1-804B-63C11EBD6F94}"/>
              </a:ext>
            </a:extLst>
          </p:cNvPr>
          <p:cNvSpPr>
            <a:spLocks noGrp="1"/>
          </p:cNvSpPr>
          <p:nvPr>
            <p:ph type="sldNum" sz="quarter" idx="12"/>
          </p:nvPr>
        </p:nvSpPr>
        <p:spPr/>
        <p:txBody>
          <a:bodyPr/>
          <a:lstStyle/>
          <a:p>
            <a:fld id="{208CA132-85B2-4E42-84FF-CBDE8FF56B3B}" type="slidenum">
              <a:rPr lang="nl-BE" smtClean="0"/>
              <a:t>19</a:t>
            </a:fld>
            <a:endParaRPr lang="nl-BE"/>
          </a:p>
        </p:txBody>
      </p:sp>
    </p:spTree>
    <p:extLst>
      <p:ext uri="{BB962C8B-B14F-4D97-AF65-F5344CB8AC3E}">
        <p14:creationId xmlns:p14="http://schemas.microsoft.com/office/powerpoint/2010/main" val="3661442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D90DEB6-5841-4CBE-A31B-EEF4AE44CF99}"/>
              </a:ext>
            </a:extLst>
          </p:cNvPr>
          <p:cNvSpPr>
            <a:spLocks noGrp="1"/>
          </p:cNvSpPr>
          <p:nvPr>
            <p:ph type="title"/>
          </p:nvPr>
        </p:nvSpPr>
        <p:spPr/>
        <p:txBody>
          <a:bodyPr/>
          <a:lstStyle/>
          <a:p>
            <a:r>
              <a:rPr lang="nl-BE" dirty="0"/>
              <a:t>Agenda</a:t>
            </a:r>
          </a:p>
        </p:txBody>
      </p:sp>
      <p:sp>
        <p:nvSpPr>
          <p:cNvPr id="7" name="Slide Number Placeholder 6">
            <a:extLst>
              <a:ext uri="{FF2B5EF4-FFF2-40B4-BE49-F238E27FC236}">
                <a16:creationId xmlns:a16="http://schemas.microsoft.com/office/drawing/2014/main" id="{C12378FC-FCE6-4EB8-88E4-D3471FCF5647}"/>
              </a:ext>
            </a:extLst>
          </p:cNvPr>
          <p:cNvSpPr>
            <a:spLocks noGrp="1"/>
          </p:cNvSpPr>
          <p:nvPr>
            <p:ph type="sldNum" sz="quarter" idx="12"/>
          </p:nvPr>
        </p:nvSpPr>
        <p:spPr/>
        <p:txBody>
          <a:bodyPr/>
          <a:lstStyle/>
          <a:p>
            <a:fld id="{208CA132-85B2-4E42-84FF-CBDE8FF56B3B}" type="slidenum">
              <a:rPr lang="nl-BE" smtClean="0"/>
              <a:pPr/>
              <a:t>2</a:t>
            </a:fld>
            <a:endParaRPr lang="nl-BE"/>
          </a:p>
        </p:txBody>
      </p:sp>
      <p:graphicFrame>
        <p:nvGraphicFramePr>
          <p:cNvPr id="5" name="Content Placeholder 4">
            <a:extLst>
              <a:ext uri="{FF2B5EF4-FFF2-40B4-BE49-F238E27FC236}">
                <a16:creationId xmlns:a16="http://schemas.microsoft.com/office/drawing/2014/main" id="{3647FCD7-B10D-460B-B379-35EEA8107C43}"/>
              </a:ext>
            </a:extLst>
          </p:cNvPr>
          <p:cNvGraphicFramePr>
            <a:graphicFrameLocks noGrp="1"/>
          </p:cNvGraphicFramePr>
          <p:nvPr>
            <p:ph idx="1"/>
            <p:extLst>
              <p:ext uri="{D42A27DB-BD31-4B8C-83A1-F6EECF244321}">
                <p14:modId xmlns:p14="http://schemas.microsoft.com/office/powerpoint/2010/main" val="4158344911"/>
              </p:ext>
            </p:extLst>
          </p:nvPr>
        </p:nvGraphicFramePr>
        <p:xfrm>
          <a:off x="838200" y="1690687"/>
          <a:ext cx="10515600" cy="4177449"/>
        </p:xfrm>
        <a:graphic>
          <a:graphicData uri="http://schemas.openxmlformats.org/drawingml/2006/table">
            <a:tbl>
              <a:tblPr firstRow="1" firstCol="1" bandRow="1">
                <a:tableStyleId>{1FECB4D8-DB02-4DC6-A0A2-4F2EBAE1DC90}</a:tableStyleId>
              </a:tblPr>
              <a:tblGrid>
                <a:gridCol w="1336829">
                  <a:extLst>
                    <a:ext uri="{9D8B030D-6E8A-4147-A177-3AD203B41FA5}">
                      <a16:colId xmlns:a16="http://schemas.microsoft.com/office/drawing/2014/main" val="283542156"/>
                    </a:ext>
                  </a:extLst>
                </a:gridCol>
                <a:gridCol w="7362047">
                  <a:extLst>
                    <a:ext uri="{9D8B030D-6E8A-4147-A177-3AD203B41FA5}">
                      <a16:colId xmlns:a16="http://schemas.microsoft.com/office/drawing/2014/main" val="3846187179"/>
                    </a:ext>
                  </a:extLst>
                </a:gridCol>
                <a:gridCol w="1816724">
                  <a:extLst>
                    <a:ext uri="{9D8B030D-6E8A-4147-A177-3AD203B41FA5}">
                      <a16:colId xmlns:a16="http://schemas.microsoft.com/office/drawing/2014/main" val="3741743915"/>
                    </a:ext>
                  </a:extLst>
                </a:gridCol>
              </a:tblGrid>
              <a:tr h="464161">
                <a:tc>
                  <a:txBody>
                    <a:bodyPr/>
                    <a:lstStyle/>
                    <a:p>
                      <a:pPr>
                        <a:lnSpc>
                          <a:spcPct val="107000"/>
                        </a:lnSpc>
                        <a:spcAft>
                          <a:spcPts val="800"/>
                        </a:spcAft>
                      </a:pPr>
                      <a:r>
                        <a:rPr lang="en-GB" sz="1800" b="1" dirty="0">
                          <a:effectLst/>
                        </a:rPr>
                        <a:t>Block</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b="1" dirty="0">
                          <a:effectLst/>
                        </a:rPr>
                        <a:t>Topic</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b="1">
                          <a:effectLst/>
                        </a:rPr>
                        <a:t>Approx. duration</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34926251"/>
                  </a:ext>
                </a:extLst>
              </a:tr>
              <a:tr h="464161">
                <a:tc>
                  <a:txBody>
                    <a:bodyPr/>
                    <a:lstStyle/>
                    <a:p>
                      <a:pPr>
                        <a:lnSpc>
                          <a:spcPct val="107000"/>
                        </a:lnSpc>
                        <a:spcAft>
                          <a:spcPts val="800"/>
                        </a:spcAft>
                      </a:pPr>
                      <a:r>
                        <a:rPr lang="en-GB" sz="1800" b="1">
                          <a:effectLst/>
                        </a:rPr>
                        <a:t>1</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b="1" dirty="0">
                          <a:effectLst/>
                        </a:rPr>
                        <a:t>Introduction to the workshop &amp; tour de table </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dirty="0">
                          <a:effectLst/>
                        </a:rPr>
                        <a:t>10</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665897458"/>
                  </a:ext>
                </a:extLst>
              </a:tr>
              <a:tr h="464161">
                <a:tc rowSpan="2">
                  <a:txBody>
                    <a:bodyPr/>
                    <a:lstStyle/>
                    <a:p>
                      <a:pPr>
                        <a:lnSpc>
                          <a:spcPct val="107000"/>
                        </a:lnSpc>
                        <a:spcAft>
                          <a:spcPts val="800"/>
                        </a:spcAft>
                      </a:pPr>
                      <a:r>
                        <a:rPr lang="en-GB" sz="1800" b="1">
                          <a:effectLst/>
                        </a:rPr>
                        <a:t>2</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b="1" dirty="0">
                          <a:effectLst/>
                        </a:rPr>
                        <a:t>General requirements and how it works in a proposal</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a:effectLst/>
                        </a:rPr>
                        <a:t>15</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02651801"/>
                  </a:ext>
                </a:extLst>
              </a:tr>
              <a:tr h="464161">
                <a:tc vMerge="1">
                  <a:txBody>
                    <a:bodyPr/>
                    <a:lstStyle/>
                    <a:p>
                      <a:endParaRPr lang="nl-BE"/>
                    </a:p>
                  </a:txBody>
                  <a:tcPr/>
                </a:tc>
                <a:tc>
                  <a:txBody>
                    <a:bodyPr/>
                    <a:lstStyle/>
                    <a:p>
                      <a:pPr>
                        <a:lnSpc>
                          <a:spcPct val="107000"/>
                        </a:lnSpc>
                        <a:spcAft>
                          <a:spcPts val="800"/>
                        </a:spcAft>
                      </a:pPr>
                      <a:r>
                        <a:rPr lang="en-GB" sz="1800">
                          <a:effectLst/>
                        </a:rPr>
                        <a:t>Q&amp;A/discussion </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dirty="0">
                          <a:effectLst/>
                        </a:rPr>
                        <a:t>15</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87049524"/>
                  </a:ext>
                </a:extLst>
              </a:tr>
              <a:tr h="464161">
                <a:tc rowSpan="2">
                  <a:txBody>
                    <a:bodyPr/>
                    <a:lstStyle/>
                    <a:p>
                      <a:pPr>
                        <a:lnSpc>
                          <a:spcPct val="107000"/>
                        </a:lnSpc>
                        <a:spcAft>
                          <a:spcPts val="800"/>
                        </a:spcAft>
                      </a:pPr>
                      <a:r>
                        <a:rPr lang="en-GB" sz="1800" b="1" dirty="0">
                          <a:effectLst/>
                        </a:rPr>
                        <a:t>3</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b="1" dirty="0">
                          <a:effectLst/>
                        </a:rPr>
                        <a:t>Focus on FAIR r</a:t>
                      </a:r>
                      <a:r>
                        <a:rPr lang="en-GB" sz="1800" b="1" dirty="0" err="1">
                          <a:effectLst/>
                        </a:rPr>
                        <a:t>esearch</a:t>
                      </a:r>
                      <a:r>
                        <a:rPr lang="en-GB" sz="1800" b="1" dirty="0">
                          <a:effectLst/>
                        </a:rPr>
                        <a:t> data </a:t>
                      </a:r>
                      <a:r>
                        <a:rPr lang="en-US" sz="1800" b="1" dirty="0">
                          <a:effectLst/>
                        </a:rPr>
                        <a:t>management </a:t>
                      </a:r>
                      <a:r>
                        <a:rPr lang="en-GB" sz="1800" b="1" dirty="0">
                          <a:effectLst/>
                        </a:rPr>
                        <a:t>&amp; Open access </a:t>
                      </a:r>
                      <a:r>
                        <a:rPr lang="en-US" sz="1800" b="1" dirty="0">
                          <a:effectLst/>
                        </a:rPr>
                        <a:t>requirements</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a:effectLst/>
                        </a:rPr>
                        <a:t>15</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42439784"/>
                  </a:ext>
                </a:extLst>
              </a:tr>
              <a:tr h="464161">
                <a:tc vMerge="1">
                  <a:txBody>
                    <a:bodyPr/>
                    <a:lstStyle/>
                    <a:p>
                      <a:endParaRPr lang="nl-BE"/>
                    </a:p>
                  </a:txBody>
                  <a:tcPr/>
                </a:tc>
                <a:tc>
                  <a:txBody>
                    <a:bodyPr/>
                    <a:lstStyle/>
                    <a:p>
                      <a:pPr>
                        <a:lnSpc>
                          <a:spcPct val="107000"/>
                        </a:lnSpc>
                        <a:spcAft>
                          <a:spcPts val="800"/>
                        </a:spcAft>
                      </a:pPr>
                      <a:r>
                        <a:rPr lang="en-US" sz="1800" dirty="0">
                          <a:effectLst/>
                        </a:rPr>
                        <a:t>Short brainstorm exercise in groups</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dirty="0">
                          <a:effectLst/>
                        </a:rPr>
                        <a:t>20</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98712813"/>
                  </a:ext>
                </a:extLst>
              </a:tr>
              <a:tr h="464161">
                <a:tc rowSpan="2">
                  <a:txBody>
                    <a:bodyPr/>
                    <a:lstStyle/>
                    <a:p>
                      <a:pPr>
                        <a:lnSpc>
                          <a:spcPct val="107000"/>
                        </a:lnSpc>
                        <a:spcAft>
                          <a:spcPts val="800"/>
                        </a:spcAft>
                      </a:pPr>
                      <a:r>
                        <a:rPr lang="en-US" sz="1800" b="1">
                          <a:effectLst/>
                        </a:rPr>
                        <a:t>4</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b="1" dirty="0">
                          <a:effectLst/>
                        </a:rPr>
                        <a:t>Focus on other O</a:t>
                      </a:r>
                      <a:r>
                        <a:rPr lang="en-GB" sz="1800" b="1" dirty="0">
                          <a:effectLst/>
                        </a:rPr>
                        <a:t>pen </a:t>
                      </a:r>
                      <a:r>
                        <a:rPr lang="en-US" sz="1800" b="1" dirty="0">
                          <a:effectLst/>
                        </a:rPr>
                        <a:t>S</a:t>
                      </a:r>
                      <a:r>
                        <a:rPr lang="en-GB" sz="1800" b="1" dirty="0" err="1">
                          <a:effectLst/>
                        </a:rPr>
                        <a:t>cience</a:t>
                      </a:r>
                      <a:r>
                        <a:rPr lang="en-GB" sz="1800" b="1" dirty="0">
                          <a:effectLst/>
                        </a:rPr>
                        <a:t> practices</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a:effectLst/>
                        </a:rPr>
                        <a:t>15 </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82358714"/>
                  </a:ext>
                </a:extLst>
              </a:tr>
              <a:tr h="464161">
                <a:tc vMerge="1">
                  <a:txBody>
                    <a:bodyPr/>
                    <a:lstStyle/>
                    <a:p>
                      <a:endParaRPr lang="nl-BE"/>
                    </a:p>
                  </a:txBody>
                  <a:tcPr/>
                </a:tc>
                <a:tc>
                  <a:txBody>
                    <a:bodyPr/>
                    <a:lstStyle/>
                    <a:p>
                      <a:pPr>
                        <a:lnSpc>
                          <a:spcPct val="107000"/>
                        </a:lnSpc>
                        <a:spcAft>
                          <a:spcPts val="800"/>
                        </a:spcAft>
                      </a:pPr>
                      <a:r>
                        <a:rPr lang="en-US" sz="1800" dirty="0">
                          <a:effectLst/>
                        </a:rPr>
                        <a:t>Short brainstorm exercise in groups</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US" sz="1800" dirty="0">
                          <a:effectLst/>
                        </a:rPr>
                        <a:t>20</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8870721"/>
                  </a:ext>
                </a:extLst>
              </a:tr>
              <a:tr h="464161">
                <a:tc>
                  <a:txBody>
                    <a:bodyPr/>
                    <a:lstStyle/>
                    <a:p>
                      <a:pPr>
                        <a:lnSpc>
                          <a:spcPct val="107000"/>
                        </a:lnSpc>
                        <a:spcAft>
                          <a:spcPts val="800"/>
                        </a:spcAft>
                      </a:pPr>
                      <a:r>
                        <a:rPr lang="en-US" sz="1800" b="1">
                          <a:effectLst/>
                        </a:rPr>
                        <a:t>5</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b="1">
                          <a:effectLst/>
                        </a:rPr>
                        <a:t>Wrap up </a:t>
                      </a:r>
                      <a:endParaRPr lang="de-BE"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800" dirty="0">
                          <a:effectLst/>
                        </a:rPr>
                        <a:t>10</a:t>
                      </a:r>
                      <a:endParaRPr lang="de-BE"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27490668"/>
                  </a:ext>
                </a:extLst>
              </a:tr>
            </a:tbl>
          </a:graphicData>
        </a:graphic>
      </p:graphicFrame>
    </p:spTree>
    <p:extLst>
      <p:ext uri="{BB962C8B-B14F-4D97-AF65-F5344CB8AC3E}">
        <p14:creationId xmlns:p14="http://schemas.microsoft.com/office/powerpoint/2010/main" val="3362688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by Patrick Hochstenbach, CC0 1.0">
            <a:extLst>
              <a:ext uri="{FF2B5EF4-FFF2-40B4-BE49-F238E27FC236}">
                <a16:creationId xmlns:a16="http://schemas.microsoft.com/office/drawing/2014/main" id="{E5A5A9B2-825D-4441-B40D-4802FC2EA3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5817" y="987613"/>
            <a:ext cx="9073718" cy="35691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6A9D288-41F3-4F70-A6BE-91D2F832DAFE}"/>
              </a:ext>
            </a:extLst>
          </p:cNvPr>
          <p:cNvSpPr>
            <a:spLocks noGrp="1"/>
          </p:cNvSpPr>
          <p:nvPr>
            <p:ph type="title"/>
          </p:nvPr>
        </p:nvSpPr>
        <p:spPr/>
        <p:txBody>
          <a:bodyPr/>
          <a:lstStyle/>
          <a:p>
            <a:r>
              <a:rPr lang="nl-BE" dirty="0"/>
              <a:t>FAIR data</a:t>
            </a:r>
          </a:p>
        </p:txBody>
      </p:sp>
      <p:sp>
        <p:nvSpPr>
          <p:cNvPr id="3" name="Content Placeholder 2">
            <a:extLst>
              <a:ext uri="{FF2B5EF4-FFF2-40B4-BE49-F238E27FC236}">
                <a16:creationId xmlns:a16="http://schemas.microsoft.com/office/drawing/2014/main" id="{915CC7EE-DD40-4CD3-9FFA-364A8953652D}"/>
              </a:ext>
            </a:extLst>
          </p:cNvPr>
          <p:cNvSpPr>
            <a:spLocks noGrp="1"/>
          </p:cNvSpPr>
          <p:nvPr>
            <p:ph idx="1"/>
          </p:nvPr>
        </p:nvSpPr>
        <p:spPr>
          <a:xfrm>
            <a:off x="1734105" y="4474590"/>
            <a:ext cx="8126868" cy="1703574"/>
          </a:xfrm>
        </p:spPr>
        <p:txBody>
          <a:bodyPr>
            <a:normAutofit fontScale="55000" lnSpcReduction="20000"/>
          </a:bodyPr>
          <a:lstStyle/>
          <a:p>
            <a:pPr marL="0" indent="0">
              <a:buNone/>
            </a:pPr>
            <a:r>
              <a:rPr lang="it-IT" dirty="0"/>
              <a:t>In a </a:t>
            </a:r>
            <a:r>
              <a:rPr lang="it-IT" dirty="0" err="1"/>
              <a:t>nutshell</a:t>
            </a:r>
            <a:r>
              <a:rPr lang="it-IT" dirty="0"/>
              <a:t>: </a:t>
            </a:r>
          </a:p>
          <a:p>
            <a:r>
              <a:rPr lang="it-IT" dirty="0"/>
              <a:t>Use a </a:t>
            </a:r>
            <a:r>
              <a:rPr lang="it-IT" dirty="0" err="1"/>
              <a:t>trusted</a:t>
            </a:r>
            <a:r>
              <a:rPr lang="it-IT" dirty="0"/>
              <a:t>/certified repository and </a:t>
            </a:r>
            <a:r>
              <a:rPr lang="it-IT" dirty="0" err="1"/>
              <a:t>persistent</a:t>
            </a:r>
            <a:r>
              <a:rPr lang="it-IT" dirty="0"/>
              <a:t> </a:t>
            </a:r>
            <a:r>
              <a:rPr lang="it-IT" dirty="0" err="1"/>
              <a:t>identifiers</a:t>
            </a:r>
            <a:endParaRPr lang="it-IT" dirty="0"/>
          </a:p>
          <a:p>
            <a:r>
              <a:rPr lang="it-IT" dirty="0"/>
              <a:t>Use </a:t>
            </a:r>
            <a:r>
              <a:rPr lang="it-IT" dirty="0" err="1"/>
              <a:t>controlled</a:t>
            </a:r>
            <a:r>
              <a:rPr lang="it-IT" dirty="0"/>
              <a:t> </a:t>
            </a:r>
            <a:r>
              <a:rPr lang="it-IT" dirty="0" err="1"/>
              <a:t>vocabularies</a:t>
            </a:r>
            <a:r>
              <a:rPr lang="it-IT" dirty="0"/>
              <a:t>/</a:t>
            </a:r>
            <a:r>
              <a:rPr lang="it-IT" dirty="0" err="1"/>
              <a:t>ontologies</a:t>
            </a:r>
            <a:r>
              <a:rPr lang="it-IT" dirty="0"/>
              <a:t> and </a:t>
            </a:r>
            <a:r>
              <a:rPr lang="it-IT" dirty="0" err="1"/>
              <a:t>existing</a:t>
            </a:r>
            <a:r>
              <a:rPr lang="it-IT" dirty="0"/>
              <a:t> (meta)data standards/formats</a:t>
            </a:r>
          </a:p>
          <a:p>
            <a:r>
              <a:rPr lang="it-IT" dirty="0"/>
              <a:t>Use </a:t>
            </a:r>
            <a:r>
              <a:rPr lang="it-IT" dirty="0" err="1"/>
              <a:t>rich</a:t>
            </a:r>
            <a:r>
              <a:rPr lang="it-IT" dirty="0"/>
              <a:t> metadata, </a:t>
            </a:r>
            <a:r>
              <a:rPr lang="it-IT" dirty="0" err="1"/>
              <a:t>documentation</a:t>
            </a:r>
            <a:r>
              <a:rPr lang="it-IT" dirty="0"/>
              <a:t> (.</a:t>
            </a:r>
            <a:r>
              <a:rPr lang="it-IT" dirty="0" err="1"/>
              <a:t>readme</a:t>
            </a:r>
            <a:r>
              <a:rPr lang="it-IT" dirty="0"/>
              <a:t>)</a:t>
            </a:r>
          </a:p>
          <a:p>
            <a:r>
              <a:rPr lang="it-IT" dirty="0"/>
              <a:t>Use </a:t>
            </a:r>
            <a:r>
              <a:rPr lang="it-IT" dirty="0" err="1"/>
              <a:t>licenses</a:t>
            </a:r>
            <a:r>
              <a:rPr lang="it-IT" dirty="0"/>
              <a:t> </a:t>
            </a:r>
            <a:r>
              <a:rPr lang="it-IT" dirty="0" err="1"/>
              <a:t>that</a:t>
            </a:r>
            <a:r>
              <a:rPr lang="it-IT" dirty="0"/>
              <a:t> </a:t>
            </a:r>
            <a:r>
              <a:rPr lang="it-IT" dirty="0" err="1"/>
              <a:t>allow</a:t>
            </a:r>
            <a:r>
              <a:rPr lang="it-IT" dirty="0"/>
              <a:t> re-use</a:t>
            </a:r>
          </a:p>
          <a:p>
            <a:pPr marL="0" indent="0">
              <a:buNone/>
            </a:pPr>
            <a:r>
              <a:rPr lang="it-IT" dirty="0"/>
              <a:t>Planning the </a:t>
            </a:r>
            <a:r>
              <a:rPr lang="it-IT" dirty="0" err="1"/>
              <a:t>implementation</a:t>
            </a:r>
            <a:r>
              <a:rPr lang="it-IT" dirty="0"/>
              <a:t> </a:t>
            </a:r>
            <a:r>
              <a:rPr lang="it-IT" dirty="0" err="1"/>
              <a:t>through</a:t>
            </a:r>
            <a:r>
              <a:rPr lang="it-IT" dirty="0"/>
              <a:t> Data Management Plan (DMP) and </a:t>
            </a:r>
            <a:r>
              <a:rPr lang="it-IT" dirty="0" err="1"/>
              <a:t>using</a:t>
            </a:r>
            <a:r>
              <a:rPr lang="it-IT" dirty="0"/>
              <a:t> </a:t>
            </a:r>
            <a:r>
              <a:rPr lang="it-IT" dirty="0" err="1"/>
              <a:t>it</a:t>
            </a:r>
            <a:r>
              <a:rPr lang="it-IT" dirty="0"/>
              <a:t> </a:t>
            </a:r>
            <a:r>
              <a:rPr lang="it-IT" dirty="0" err="1"/>
              <a:t>as</a:t>
            </a:r>
            <a:r>
              <a:rPr lang="it-IT" dirty="0"/>
              <a:t> a living </a:t>
            </a:r>
            <a:r>
              <a:rPr lang="it-IT" dirty="0" err="1"/>
              <a:t>document</a:t>
            </a:r>
            <a:r>
              <a:rPr lang="it-IT" dirty="0"/>
              <a:t>.</a:t>
            </a:r>
          </a:p>
          <a:p>
            <a:pPr marL="0" indent="0">
              <a:buNone/>
            </a:pPr>
            <a:endParaRPr lang="it-IT" sz="2800" dirty="0"/>
          </a:p>
        </p:txBody>
      </p:sp>
      <p:sp>
        <p:nvSpPr>
          <p:cNvPr id="5" name="Slide Number Placeholder 4">
            <a:extLst>
              <a:ext uri="{FF2B5EF4-FFF2-40B4-BE49-F238E27FC236}">
                <a16:creationId xmlns:a16="http://schemas.microsoft.com/office/drawing/2014/main" id="{CD581844-F325-464D-8AA8-CBA66B0D7985}"/>
              </a:ext>
            </a:extLst>
          </p:cNvPr>
          <p:cNvSpPr>
            <a:spLocks noGrp="1"/>
          </p:cNvSpPr>
          <p:nvPr>
            <p:ph type="sldNum" sz="quarter" idx="12"/>
          </p:nvPr>
        </p:nvSpPr>
        <p:spPr/>
        <p:txBody>
          <a:bodyPr/>
          <a:lstStyle/>
          <a:p>
            <a:fld id="{208CA132-85B2-4E42-84FF-CBDE8FF56B3B}" type="slidenum">
              <a:rPr lang="nl-BE" smtClean="0"/>
              <a:pPr/>
              <a:t>20</a:t>
            </a:fld>
            <a:endParaRPr lang="nl-BE"/>
          </a:p>
        </p:txBody>
      </p:sp>
      <p:sp>
        <p:nvSpPr>
          <p:cNvPr id="8" name="TextBox 7">
            <a:extLst>
              <a:ext uri="{FF2B5EF4-FFF2-40B4-BE49-F238E27FC236}">
                <a16:creationId xmlns:a16="http://schemas.microsoft.com/office/drawing/2014/main" id="{DE12E748-4078-4FB0-AA2F-E440CB24992F}"/>
              </a:ext>
            </a:extLst>
          </p:cNvPr>
          <p:cNvSpPr txBox="1"/>
          <p:nvPr/>
        </p:nvSpPr>
        <p:spPr>
          <a:xfrm>
            <a:off x="6405677" y="4248999"/>
            <a:ext cx="3865499" cy="307777"/>
          </a:xfrm>
          <a:prstGeom prst="rect">
            <a:avLst/>
          </a:prstGeom>
          <a:noFill/>
        </p:spPr>
        <p:txBody>
          <a:bodyPr wrap="square">
            <a:spAutoFit/>
          </a:bodyPr>
          <a:lstStyle/>
          <a:p>
            <a:pPr algn="r"/>
            <a:r>
              <a:rPr lang="nl-BE" sz="1400" dirty="0">
                <a:hlinkClick r:id="rId4"/>
              </a:rPr>
              <a:t>https://www.go-fair.org/fair-principles/</a:t>
            </a:r>
            <a:r>
              <a:rPr lang="nl-BE" sz="1400" dirty="0"/>
              <a:t> </a:t>
            </a:r>
          </a:p>
        </p:txBody>
      </p:sp>
    </p:spTree>
    <p:extLst>
      <p:ext uri="{BB962C8B-B14F-4D97-AF65-F5344CB8AC3E}">
        <p14:creationId xmlns:p14="http://schemas.microsoft.com/office/powerpoint/2010/main" val="3378920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40119-44A4-4A52-947C-B3B15AEC4BE3}"/>
              </a:ext>
            </a:extLst>
          </p:cNvPr>
          <p:cNvSpPr>
            <a:spLocks noGrp="1"/>
          </p:cNvSpPr>
          <p:nvPr>
            <p:ph type="title"/>
          </p:nvPr>
        </p:nvSpPr>
        <p:spPr/>
        <p:txBody>
          <a:bodyPr/>
          <a:lstStyle/>
          <a:p>
            <a:r>
              <a:rPr lang="nl-BE" dirty="0" err="1"/>
              <a:t>Proposal</a:t>
            </a:r>
            <a:r>
              <a:rPr lang="nl-BE" dirty="0"/>
              <a:t> DMP</a:t>
            </a:r>
          </a:p>
        </p:txBody>
      </p:sp>
      <p:sp>
        <p:nvSpPr>
          <p:cNvPr id="3" name="Content Placeholder 2">
            <a:extLst>
              <a:ext uri="{FF2B5EF4-FFF2-40B4-BE49-F238E27FC236}">
                <a16:creationId xmlns:a16="http://schemas.microsoft.com/office/drawing/2014/main" id="{BEE58676-A1DE-42D1-B9F3-8203933F62B4}"/>
              </a:ext>
            </a:extLst>
          </p:cNvPr>
          <p:cNvSpPr>
            <a:spLocks noGrp="1"/>
          </p:cNvSpPr>
          <p:nvPr>
            <p:ph idx="1"/>
          </p:nvPr>
        </p:nvSpPr>
        <p:spPr>
          <a:xfrm>
            <a:off x="838200" y="1690688"/>
            <a:ext cx="8561832" cy="4665662"/>
          </a:xfrm>
        </p:spPr>
        <p:txBody>
          <a:bodyPr>
            <a:normAutofit lnSpcReduction="10000"/>
          </a:bodyPr>
          <a:lstStyle/>
          <a:p>
            <a:pPr marL="0" indent="0">
              <a:buNone/>
            </a:pPr>
            <a:r>
              <a:rPr lang="en-US" sz="1600" b="1" i="0" u="none" strike="noStrike" baseline="0" dirty="0">
                <a:latin typeface="Calibri" panose="020F0502020204030204" pitchFamily="34" charset="0"/>
              </a:rPr>
              <a:t>Research</a:t>
            </a:r>
            <a:r>
              <a:rPr lang="en-US" sz="1600" b="0" i="0" u="none" strike="noStrike" baseline="0" dirty="0">
                <a:latin typeface="Calibri" panose="020F0502020204030204" pitchFamily="34" charset="0"/>
              </a:rPr>
              <a:t> </a:t>
            </a:r>
            <a:r>
              <a:rPr lang="en-US" sz="1600" b="1" i="0" u="none" strike="noStrike" baseline="0" dirty="0">
                <a:latin typeface="Calibri" panose="020F0502020204030204" pitchFamily="34" charset="0"/>
              </a:rPr>
              <a:t>data management and management of other research outputs: </a:t>
            </a:r>
          </a:p>
          <a:p>
            <a:pPr marL="0" indent="0">
              <a:buNone/>
            </a:pPr>
            <a:r>
              <a:rPr lang="en-US" sz="1600" b="0" i="0" u="none" strike="noStrike" baseline="0" dirty="0">
                <a:latin typeface="Calibri" panose="020F0502020204030204" pitchFamily="34" charset="0"/>
              </a:rPr>
              <a:t>Applicants generating/collecting data and/or other research outputs (except for publications) during the project must provide maximum 1 page on how the data/ research outputs will be managed in line with the FAIR principles (Findable, Accessible, Interoperable, Reusable), addressing the following (the description should be specific to your project): </a:t>
            </a:r>
            <a:r>
              <a:rPr lang="en-US" sz="1600" b="0" i="1" u="none" strike="noStrike" baseline="0" dirty="0">
                <a:latin typeface="Calibri" panose="020F0502020204030204" pitchFamily="34" charset="0"/>
              </a:rPr>
              <a:t>[1 page] </a:t>
            </a:r>
            <a:endParaRPr lang="en-US" sz="1600" b="0" i="0" u="none" strike="noStrike" baseline="0" dirty="0">
              <a:latin typeface="Calibri" panose="020F0502020204030204" pitchFamily="34" charset="0"/>
            </a:endParaRPr>
          </a:p>
          <a:p>
            <a:r>
              <a:rPr lang="en-US" sz="1600" b="1" i="0" u="none" strike="noStrike" baseline="0" dirty="0">
                <a:latin typeface="Calibri" panose="020F0502020204030204" pitchFamily="34" charset="0"/>
              </a:rPr>
              <a:t>Types of data/research outputs </a:t>
            </a:r>
            <a:r>
              <a:rPr lang="en-US" sz="1600" b="0" i="0" u="none" strike="noStrike" baseline="0" dirty="0">
                <a:latin typeface="Calibri" panose="020F0502020204030204" pitchFamily="34" charset="0"/>
              </a:rPr>
              <a:t>(e.g. experimental, observational, images, text, numerical) and their estimated size; if applicable, combination with, and provenance of, existing data. </a:t>
            </a:r>
          </a:p>
          <a:p>
            <a:r>
              <a:rPr lang="en-US" sz="1600" b="1" i="0" u="none" strike="noStrike" baseline="0" dirty="0">
                <a:latin typeface="Calibri" panose="020F0502020204030204" pitchFamily="34" charset="0"/>
              </a:rPr>
              <a:t>Findability of data/research outputs: </a:t>
            </a:r>
            <a:r>
              <a:rPr lang="en-US" sz="1600" b="0" i="0" u="none" strike="noStrike" baseline="0" dirty="0">
                <a:latin typeface="Calibri" panose="020F0502020204030204" pitchFamily="34" charset="0"/>
              </a:rPr>
              <a:t>Types of persistent and unique identifiers (e.g. digital object identifiers) and trusted repositories that will be used. </a:t>
            </a:r>
          </a:p>
          <a:p>
            <a:r>
              <a:rPr lang="en-US" sz="1600" b="1" i="0" u="none" strike="noStrike" baseline="0" dirty="0">
                <a:latin typeface="Calibri" panose="020F0502020204030204" pitchFamily="34" charset="0"/>
              </a:rPr>
              <a:t>Accessibility of data/research outputs: </a:t>
            </a:r>
            <a:r>
              <a:rPr lang="en-US" sz="1600" b="0" i="0" u="none" strike="noStrike" baseline="0" dirty="0">
                <a:latin typeface="Calibri" panose="020F0502020204030204" pitchFamily="34" charset="0"/>
              </a:rPr>
              <a:t>IPR considerations and timeline for open access (if open access not provided, explain why); provisions for access to restricted data for verification purposes</a:t>
            </a:r>
          </a:p>
          <a:p>
            <a:r>
              <a:rPr lang="en-US" sz="1600" b="1" i="0" u="none" strike="noStrike" baseline="0" dirty="0">
                <a:latin typeface="Calibri" panose="020F0502020204030204" pitchFamily="34" charset="0"/>
              </a:rPr>
              <a:t>Interoperability of data/research outputs: </a:t>
            </a:r>
            <a:r>
              <a:rPr lang="en-US" sz="1600" b="0" i="0" u="none" strike="noStrike" baseline="0" dirty="0">
                <a:latin typeface="Calibri" panose="020F0502020204030204" pitchFamily="34" charset="0"/>
              </a:rPr>
              <a:t>Standards, formats and vocabularies for data and metadata. </a:t>
            </a:r>
          </a:p>
          <a:p>
            <a:r>
              <a:rPr lang="en-US" sz="1600" b="1" i="0" u="none" strike="noStrike" baseline="0" dirty="0">
                <a:latin typeface="Calibri" panose="020F0502020204030204" pitchFamily="34" charset="0"/>
              </a:rPr>
              <a:t>Reusability of data/research outputs</a:t>
            </a:r>
            <a:r>
              <a:rPr lang="en-US" sz="1600" b="0" i="0" u="none" strike="noStrike" baseline="0" dirty="0">
                <a:latin typeface="Calibri" panose="020F0502020204030204" pitchFamily="34" charset="0"/>
              </a:rPr>
              <a:t>: Licenses for data sharing and re-use (e.g. Creative Commons, Open Data Commons); availability of tools/software/models for data generation and validation/interpretation /re-use. </a:t>
            </a:r>
          </a:p>
          <a:p>
            <a:r>
              <a:rPr lang="en-US" sz="1600" b="1" i="0" u="none" strike="noStrike" baseline="0" dirty="0">
                <a:latin typeface="Calibri" panose="020F0502020204030204" pitchFamily="34" charset="0"/>
              </a:rPr>
              <a:t>Curation and storage/preservation costs</a:t>
            </a:r>
            <a:r>
              <a:rPr lang="en-US" sz="1600" b="0" i="0" u="none" strike="noStrike" baseline="0" dirty="0">
                <a:latin typeface="Calibri" panose="020F0502020204030204" pitchFamily="34" charset="0"/>
              </a:rPr>
              <a:t>; person/team responsible for data management and quality assurance.</a:t>
            </a:r>
          </a:p>
        </p:txBody>
      </p:sp>
      <p:sp>
        <p:nvSpPr>
          <p:cNvPr id="5" name="Slide Number Placeholder 4">
            <a:extLst>
              <a:ext uri="{FF2B5EF4-FFF2-40B4-BE49-F238E27FC236}">
                <a16:creationId xmlns:a16="http://schemas.microsoft.com/office/drawing/2014/main" id="{81A768F5-61E2-4D11-A44D-847825EC9C76}"/>
              </a:ext>
            </a:extLst>
          </p:cNvPr>
          <p:cNvSpPr>
            <a:spLocks noGrp="1"/>
          </p:cNvSpPr>
          <p:nvPr>
            <p:ph type="sldNum" sz="quarter" idx="12"/>
          </p:nvPr>
        </p:nvSpPr>
        <p:spPr/>
        <p:txBody>
          <a:bodyPr/>
          <a:lstStyle/>
          <a:p>
            <a:fld id="{208CA132-85B2-4E42-84FF-CBDE8FF56B3B}" type="slidenum">
              <a:rPr lang="nl-BE" smtClean="0"/>
              <a:t>21</a:t>
            </a:fld>
            <a:endParaRPr lang="nl-BE"/>
          </a:p>
        </p:txBody>
      </p:sp>
      <p:sp>
        <p:nvSpPr>
          <p:cNvPr id="6" name="Speech Bubble: Rectangle 5">
            <a:extLst>
              <a:ext uri="{FF2B5EF4-FFF2-40B4-BE49-F238E27FC236}">
                <a16:creationId xmlns:a16="http://schemas.microsoft.com/office/drawing/2014/main" id="{C81BC0D6-7E9F-4924-B0A7-80209DD7FB2D}"/>
              </a:ext>
            </a:extLst>
          </p:cNvPr>
          <p:cNvSpPr/>
          <p:nvPr/>
        </p:nvSpPr>
        <p:spPr>
          <a:xfrm>
            <a:off x="9850582" y="4582391"/>
            <a:ext cx="2250839" cy="1421776"/>
          </a:xfrm>
          <a:prstGeom prst="wedgeRectCallout">
            <a:avLst>
              <a:gd name="adj1" fmla="val -53721"/>
              <a:gd name="adj2" fmla="val -22174"/>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nl-BE" sz="1400" dirty="0"/>
              <a:t>The </a:t>
            </a:r>
            <a:r>
              <a:rPr lang="nl-BE" sz="1400" dirty="0" err="1"/>
              <a:t>costs</a:t>
            </a:r>
            <a:r>
              <a:rPr lang="nl-BE" sz="1400" dirty="0"/>
              <a:t> </a:t>
            </a:r>
            <a:r>
              <a:rPr lang="nl-BE" sz="1400" dirty="0" err="1"/>
              <a:t>for</a:t>
            </a:r>
            <a:r>
              <a:rPr lang="nl-BE" sz="1400" dirty="0"/>
              <a:t> data management (</a:t>
            </a:r>
            <a:r>
              <a:rPr lang="nl-BE" sz="1400" dirty="0" err="1"/>
              <a:t>staff</a:t>
            </a:r>
            <a:r>
              <a:rPr lang="nl-BE" sz="1400" dirty="0"/>
              <a:t>, storage etc.) are </a:t>
            </a:r>
            <a:r>
              <a:rPr lang="nl-BE" sz="1400" dirty="0" err="1"/>
              <a:t>eligible</a:t>
            </a:r>
            <a:r>
              <a:rPr lang="nl-BE" sz="1400" dirty="0"/>
              <a:t> </a:t>
            </a:r>
            <a:r>
              <a:rPr lang="nl-BE" sz="1400" dirty="0" err="1"/>
              <a:t>to</a:t>
            </a:r>
            <a:r>
              <a:rPr lang="nl-BE" sz="1400" dirty="0"/>
              <a:t> </a:t>
            </a:r>
            <a:r>
              <a:rPr lang="nl-BE" sz="1400" dirty="0" err="1"/>
              <a:t>be</a:t>
            </a:r>
            <a:r>
              <a:rPr lang="nl-BE" sz="1400" dirty="0"/>
              <a:t> </a:t>
            </a:r>
            <a:r>
              <a:rPr lang="nl-BE" sz="1400" dirty="0" err="1"/>
              <a:t>included</a:t>
            </a:r>
            <a:r>
              <a:rPr lang="nl-BE" sz="1400" dirty="0"/>
              <a:t> in </a:t>
            </a:r>
            <a:r>
              <a:rPr lang="nl-BE" sz="1400" dirty="0" err="1"/>
              <a:t>the</a:t>
            </a:r>
            <a:r>
              <a:rPr lang="nl-BE" sz="1400" dirty="0"/>
              <a:t> project budget.</a:t>
            </a:r>
          </a:p>
        </p:txBody>
      </p:sp>
    </p:spTree>
    <p:extLst>
      <p:ext uri="{BB962C8B-B14F-4D97-AF65-F5344CB8AC3E}">
        <p14:creationId xmlns:p14="http://schemas.microsoft.com/office/powerpoint/2010/main" val="1094432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129B2-3A18-4D05-B04E-7804B7E5F2DE}"/>
              </a:ext>
            </a:extLst>
          </p:cNvPr>
          <p:cNvSpPr>
            <a:spLocks noGrp="1"/>
          </p:cNvSpPr>
          <p:nvPr>
            <p:ph type="title"/>
          </p:nvPr>
        </p:nvSpPr>
        <p:spPr/>
        <p:txBody>
          <a:bodyPr/>
          <a:lstStyle/>
          <a:p>
            <a:r>
              <a:rPr lang="nl-BE" dirty="0" err="1"/>
              <a:t>Trusted</a:t>
            </a:r>
            <a:r>
              <a:rPr lang="nl-BE" dirty="0"/>
              <a:t> </a:t>
            </a:r>
            <a:r>
              <a:rPr lang="nl-BE" dirty="0" err="1"/>
              <a:t>repositories</a:t>
            </a:r>
            <a:r>
              <a:rPr lang="nl-BE" dirty="0"/>
              <a:t> </a:t>
            </a:r>
            <a:r>
              <a:rPr lang="nl-BE" dirty="0" err="1"/>
              <a:t>and</a:t>
            </a:r>
            <a:r>
              <a:rPr lang="nl-BE" dirty="0"/>
              <a:t> </a:t>
            </a:r>
            <a:r>
              <a:rPr lang="nl-BE" dirty="0" err="1"/>
              <a:t>vocabularies</a:t>
            </a:r>
            <a:endParaRPr lang="nl-BE" dirty="0"/>
          </a:p>
        </p:txBody>
      </p:sp>
      <p:sp>
        <p:nvSpPr>
          <p:cNvPr id="5" name="Slide Number Placeholder 4">
            <a:extLst>
              <a:ext uri="{FF2B5EF4-FFF2-40B4-BE49-F238E27FC236}">
                <a16:creationId xmlns:a16="http://schemas.microsoft.com/office/drawing/2014/main" id="{8093649A-A979-4A68-B177-350C0F167FE0}"/>
              </a:ext>
            </a:extLst>
          </p:cNvPr>
          <p:cNvSpPr>
            <a:spLocks noGrp="1"/>
          </p:cNvSpPr>
          <p:nvPr>
            <p:ph type="sldNum" sz="quarter" idx="12"/>
          </p:nvPr>
        </p:nvSpPr>
        <p:spPr/>
        <p:txBody>
          <a:bodyPr/>
          <a:lstStyle/>
          <a:p>
            <a:fld id="{208CA132-85B2-4E42-84FF-CBDE8FF56B3B}" type="slidenum">
              <a:rPr lang="nl-BE" smtClean="0"/>
              <a:t>22</a:t>
            </a:fld>
            <a:endParaRPr lang="nl-BE"/>
          </a:p>
        </p:txBody>
      </p:sp>
      <p:sp>
        <p:nvSpPr>
          <p:cNvPr id="10" name="Text Placeholder 4">
            <a:extLst>
              <a:ext uri="{FF2B5EF4-FFF2-40B4-BE49-F238E27FC236}">
                <a16:creationId xmlns:a16="http://schemas.microsoft.com/office/drawing/2014/main" id="{AE671B3C-EA65-4BCB-9030-C906A5E42BEB}"/>
              </a:ext>
            </a:extLst>
          </p:cNvPr>
          <p:cNvSpPr txBox="1">
            <a:spLocks/>
          </p:cNvSpPr>
          <p:nvPr/>
        </p:nvSpPr>
        <p:spPr>
          <a:xfrm>
            <a:off x="731836" y="1753230"/>
            <a:ext cx="5940703" cy="31590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spcAft>
                <a:spcPts val="600"/>
              </a:spcAft>
            </a:pPr>
            <a:r>
              <a:rPr lang="en-US" sz="1600" dirty="0"/>
              <a:t>Ideally with a </a:t>
            </a:r>
            <a:r>
              <a:rPr lang="en-US" sz="1600" b="1" dirty="0"/>
              <a:t>certification</a:t>
            </a:r>
            <a:r>
              <a:rPr lang="en-US" sz="1600" dirty="0"/>
              <a:t>, but not necessarily required.</a:t>
            </a:r>
          </a:p>
          <a:p>
            <a:pPr algn="just">
              <a:lnSpc>
                <a:spcPct val="100000"/>
              </a:lnSpc>
              <a:spcBef>
                <a:spcPts val="600"/>
              </a:spcBef>
              <a:spcAft>
                <a:spcPts val="600"/>
              </a:spcAft>
            </a:pPr>
            <a:r>
              <a:rPr lang="en-US" sz="1600" b="1" dirty="0"/>
              <a:t>Persistent Identifiers </a:t>
            </a:r>
            <a:r>
              <a:rPr lang="en-US" sz="1600" dirty="0"/>
              <a:t>for data (e.g., DOIs), </a:t>
            </a:r>
            <a:r>
              <a:rPr lang="en-US" sz="1600" b="1" dirty="0"/>
              <a:t>ORCID</a:t>
            </a:r>
            <a:r>
              <a:rPr lang="en-US" sz="1600" dirty="0"/>
              <a:t>/</a:t>
            </a:r>
            <a:r>
              <a:rPr lang="en-US" sz="1600" dirty="0" err="1"/>
              <a:t>ResearcherID</a:t>
            </a:r>
            <a:r>
              <a:rPr lang="en-US" sz="1600" dirty="0"/>
              <a:t> are required; organization ID (e.g., ROR) and grant ID recommended</a:t>
            </a:r>
          </a:p>
          <a:p>
            <a:pPr algn="just">
              <a:lnSpc>
                <a:spcPct val="100000"/>
              </a:lnSpc>
              <a:spcBef>
                <a:spcPts val="600"/>
              </a:spcBef>
              <a:spcAft>
                <a:spcPts val="600"/>
              </a:spcAft>
            </a:pPr>
            <a:r>
              <a:rPr lang="en-US" sz="1600" b="1" dirty="0"/>
              <a:t>Open Metadata </a:t>
            </a:r>
            <a:r>
              <a:rPr lang="en-US" sz="1600" dirty="0"/>
              <a:t>is required (CC0) and must be FAIR itself</a:t>
            </a:r>
          </a:p>
          <a:p>
            <a:pPr algn="just">
              <a:lnSpc>
                <a:spcPct val="100000"/>
              </a:lnSpc>
              <a:spcBef>
                <a:spcPts val="600"/>
              </a:spcBef>
              <a:spcAft>
                <a:spcPts val="600"/>
              </a:spcAft>
            </a:pPr>
            <a:r>
              <a:rPr lang="en-US" sz="1600" dirty="0"/>
              <a:t>Institutional, general purpose or discipline specific repositories are all permitted.</a:t>
            </a:r>
          </a:p>
          <a:p>
            <a:pPr algn="just">
              <a:lnSpc>
                <a:spcPct val="100000"/>
              </a:lnSpc>
              <a:spcBef>
                <a:spcPts val="600"/>
              </a:spcBef>
              <a:spcAft>
                <a:spcPts val="600"/>
              </a:spcAft>
            </a:pPr>
            <a:r>
              <a:rPr lang="en-US" sz="1600" dirty="0"/>
              <a:t>Identify repositories via: </a:t>
            </a:r>
          </a:p>
          <a:p>
            <a:pPr lvl="1" algn="just">
              <a:lnSpc>
                <a:spcPct val="100000"/>
              </a:lnSpc>
              <a:spcBef>
                <a:spcPts val="600"/>
              </a:spcBef>
              <a:spcAft>
                <a:spcPts val="600"/>
              </a:spcAft>
            </a:pPr>
            <a:r>
              <a:rPr lang="en-US" sz="1200" dirty="0">
                <a:hlinkClick r:id="rId3"/>
              </a:rPr>
              <a:t>https://www.re3data.org/</a:t>
            </a:r>
            <a:r>
              <a:rPr lang="en-US" sz="1200" dirty="0"/>
              <a:t>  </a:t>
            </a:r>
          </a:p>
          <a:p>
            <a:pPr lvl="1" algn="just">
              <a:lnSpc>
                <a:spcPct val="100000"/>
              </a:lnSpc>
              <a:spcBef>
                <a:spcPts val="600"/>
              </a:spcBef>
              <a:spcAft>
                <a:spcPts val="600"/>
              </a:spcAft>
            </a:pPr>
            <a:r>
              <a:rPr lang="en-US" sz="1200" dirty="0">
                <a:hlinkClick r:id="rId4"/>
              </a:rPr>
              <a:t>https://fairsharing.org/search?fairsharingRegistry=Database</a:t>
            </a:r>
            <a:r>
              <a:rPr lang="en-US" sz="1200" dirty="0"/>
              <a:t> </a:t>
            </a:r>
          </a:p>
          <a:p>
            <a:pPr algn="just">
              <a:lnSpc>
                <a:spcPct val="100000"/>
              </a:lnSpc>
              <a:spcBef>
                <a:spcPts val="600"/>
              </a:spcBef>
              <a:spcAft>
                <a:spcPts val="600"/>
              </a:spcAft>
            </a:pPr>
            <a:r>
              <a:rPr lang="en-US" sz="1600" dirty="0"/>
              <a:t>Identify data standards and vocabularies via:</a:t>
            </a:r>
          </a:p>
          <a:p>
            <a:pPr lvl="1" algn="just">
              <a:lnSpc>
                <a:spcPct val="100000"/>
              </a:lnSpc>
              <a:spcBef>
                <a:spcPts val="600"/>
              </a:spcBef>
              <a:spcAft>
                <a:spcPts val="600"/>
              </a:spcAft>
            </a:pPr>
            <a:r>
              <a:rPr lang="en-US" sz="1200" dirty="0">
                <a:hlinkClick r:id="rId5"/>
              </a:rPr>
              <a:t>https://fairsharing.org/search?fairsharingRegistry=Standard</a:t>
            </a:r>
            <a:r>
              <a:rPr lang="en-US" sz="1200" dirty="0"/>
              <a:t> </a:t>
            </a:r>
          </a:p>
          <a:p>
            <a:pPr lvl="1" algn="just">
              <a:lnSpc>
                <a:spcPct val="100000"/>
              </a:lnSpc>
              <a:spcBef>
                <a:spcPts val="600"/>
              </a:spcBef>
              <a:spcAft>
                <a:spcPts val="600"/>
              </a:spcAft>
            </a:pPr>
            <a:r>
              <a:rPr lang="en-US" sz="1200" dirty="0">
                <a:hlinkClick r:id="rId6"/>
              </a:rPr>
              <a:t>http://rd-alliance.github.io/metadata-directory/standards/</a:t>
            </a:r>
            <a:r>
              <a:rPr lang="en-US" sz="1200" dirty="0"/>
              <a:t> </a:t>
            </a:r>
          </a:p>
          <a:p>
            <a:pPr lvl="1" algn="just">
              <a:lnSpc>
                <a:spcPct val="100000"/>
              </a:lnSpc>
              <a:spcBef>
                <a:spcPts val="600"/>
              </a:spcBef>
              <a:spcAft>
                <a:spcPts val="600"/>
              </a:spcAft>
            </a:pPr>
            <a:r>
              <a:rPr lang="en-US" sz="1200" dirty="0">
                <a:hlinkClick r:id="rId7"/>
              </a:rPr>
              <a:t>https://www.dcc.ac.uk/guidance/standards/metadata</a:t>
            </a:r>
            <a:r>
              <a:rPr lang="en-US" sz="1200" dirty="0"/>
              <a:t> </a:t>
            </a:r>
          </a:p>
        </p:txBody>
      </p:sp>
      <p:pic>
        <p:nvPicPr>
          <p:cNvPr id="11" name="Picture 2">
            <a:extLst>
              <a:ext uri="{FF2B5EF4-FFF2-40B4-BE49-F238E27FC236}">
                <a16:creationId xmlns:a16="http://schemas.microsoft.com/office/drawing/2014/main" id="{FDE50224-1720-4BBC-9160-7B5EA1E1169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6878" y="1488614"/>
            <a:ext cx="4603286" cy="353281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86CA6288-E125-4940-83C7-23BE1712CFB8}"/>
              </a:ext>
            </a:extLst>
          </p:cNvPr>
          <p:cNvSpPr/>
          <p:nvPr/>
        </p:nvSpPr>
        <p:spPr>
          <a:xfrm>
            <a:off x="10665130" y="4652094"/>
            <a:ext cx="854148" cy="369332"/>
          </a:xfrm>
          <a:prstGeom prst="rect">
            <a:avLst/>
          </a:prstGeom>
        </p:spPr>
        <p:txBody>
          <a:bodyPr wrap="square">
            <a:spAutoFit/>
          </a:bodyPr>
          <a:lstStyle/>
          <a:p>
            <a:r>
              <a:rPr lang="nl-BE" dirty="0">
                <a:hlinkClick r:id="rId9"/>
              </a:rPr>
              <a:t>source</a:t>
            </a:r>
            <a:endParaRPr lang="nl-BE" dirty="0"/>
          </a:p>
        </p:txBody>
      </p:sp>
      <p:pic>
        <p:nvPicPr>
          <p:cNvPr id="13" name="Picture 12">
            <a:extLst>
              <a:ext uri="{FF2B5EF4-FFF2-40B4-BE49-F238E27FC236}">
                <a16:creationId xmlns:a16="http://schemas.microsoft.com/office/drawing/2014/main" id="{7436E157-5853-4A86-931F-CD1FDD821587}"/>
              </a:ext>
            </a:extLst>
          </p:cNvPr>
          <p:cNvPicPr/>
          <p:nvPr/>
        </p:nvPicPr>
        <p:blipFill rotWithShape="1">
          <a:blip r:embed="rId10" cstate="print">
            <a:extLst>
              <a:ext uri="{28A0092B-C50C-407E-A947-70E740481C1C}">
                <a14:useLocalDpi xmlns:a14="http://schemas.microsoft.com/office/drawing/2010/main" val="0"/>
              </a:ext>
            </a:extLst>
          </a:blip>
          <a:srcRect/>
          <a:stretch/>
        </p:blipFill>
        <p:spPr bwMode="auto">
          <a:xfrm>
            <a:off x="6480631" y="1323466"/>
            <a:ext cx="2743201" cy="796987"/>
          </a:xfrm>
          <a:prstGeom prst="rect">
            <a:avLst/>
          </a:prstGeom>
          <a:ln>
            <a:noFill/>
          </a:ln>
          <a:extLst>
            <a:ext uri="{53640926-AAD7-44D8-BBD7-CCE9431645EC}">
              <a14:shadowObscured xmlns:a14="http://schemas.microsoft.com/office/drawing/2010/main"/>
            </a:ext>
          </a:extLst>
        </p:spPr>
      </p:pic>
      <p:pic>
        <p:nvPicPr>
          <p:cNvPr id="9" name="Picture 4" descr="Zenodo">
            <a:extLst>
              <a:ext uri="{FF2B5EF4-FFF2-40B4-BE49-F238E27FC236}">
                <a16:creationId xmlns:a16="http://schemas.microsoft.com/office/drawing/2014/main" id="{B7942FEE-B684-4D56-84AE-DDCECECE0CE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42816" y="5822714"/>
            <a:ext cx="1206846" cy="48273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343F90CF-C32D-494A-9AF7-B2C0102036C4}"/>
              </a:ext>
            </a:extLst>
          </p:cNvPr>
          <p:cNvSpPr/>
          <p:nvPr/>
        </p:nvSpPr>
        <p:spPr>
          <a:xfrm>
            <a:off x="5689793" y="6260340"/>
            <a:ext cx="982747" cy="230832"/>
          </a:xfrm>
          <a:prstGeom prst="rect">
            <a:avLst/>
          </a:prstGeom>
        </p:spPr>
        <p:txBody>
          <a:bodyPr wrap="square">
            <a:spAutoFit/>
          </a:bodyPr>
          <a:lstStyle/>
          <a:p>
            <a:pPr algn="ctr"/>
            <a:r>
              <a:rPr lang="nl-BE" sz="900" dirty="0" err="1">
                <a:hlinkClick r:id="rId12"/>
              </a:rPr>
              <a:t>Zenodo</a:t>
            </a:r>
            <a:endParaRPr lang="nl-BE" sz="900" dirty="0"/>
          </a:p>
        </p:txBody>
      </p:sp>
      <p:pic>
        <p:nvPicPr>
          <p:cNvPr id="15" name="Picture 6" descr="Dryad logo">
            <a:extLst>
              <a:ext uri="{FF2B5EF4-FFF2-40B4-BE49-F238E27FC236}">
                <a16:creationId xmlns:a16="http://schemas.microsoft.com/office/drawing/2014/main" id="{0C23E680-4E8C-4102-9822-EE9E7477D20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76867" y="6260340"/>
            <a:ext cx="1618498" cy="26925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2BA588FC-4D17-4433-A986-5ACA8D4118C3}"/>
              </a:ext>
            </a:extLst>
          </p:cNvPr>
          <p:cNvSpPr/>
          <p:nvPr/>
        </p:nvSpPr>
        <p:spPr>
          <a:xfrm>
            <a:off x="8007854" y="6505336"/>
            <a:ext cx="463588" cy="230832"/>
          </a:xfrm>
          <a:prstGeom prst="rect">
            <a:avLst/>
          </a:prstGeom>
        </p:spPr>
        <p:txBody>
          <a:bodyPr wrap="none">
            <a:spAutoFit/>
          </a:bodyPr>
          <a:lstStyle/>
          <a:p>
            <a:pPr algn="ctr"/>
            <a:r>
              <a:rPr lang="nl-BE" sz="900" dirty="0" err="1">
                <a:hlinkClick r:id="rId14"/>
              </a:rPr>
              <a:t>Dryad</a:t>
            </a:r>
            <a:endParaRPr lang="nl-BE" sz="900" dirty="0"/>
          </a:p>
        </p:txBody>
      </p:sp>
      <p:sp>
        <p:nvSpPr>
          <p:cNvPr id="17" name="Rectangle 16">
            <a:extLst>
              <a:ext uri="{FF2B5EF4-FFF2-40B4-BE49-F238E27FC236}">
                <a16:creationId xmlns:a16="http://schemas.microsoft.com/office/drawing/2014/main" id="{3E9DB3AC-3A95-41C1-B29A-A71D324A76CF}"/>
              </a:ext>
            </a:extLst>
          </p:cNvPr>
          <p:cNvSpPr/>
          <p:nvPr/>
        </p:nvSpPr>
        <p:spPr>
          <a:xfrm>
            <a:off x="6927588" y="6040480"/>
            <a:ext cx="615873" cy="230832"/>
          </a:xfrm>
          <a:prstGeom prst="rect">
            <a:avLst/>
          </a:prstGeom>
        </p:spPr>
        <p:txBody>
          <a:bodyPr wrap="none">
            <a:spAutoFit/>
          </a:bodyPr>
          <a:lstStyle/>
          <a:p>
            <a:pPr algn="ctr"/>
            <a:r>
              <a:rPr lang="nl-BE" sz="900" dirty="0">
                <a:hlinkClick r:id="rId15"/>
              </a:rPr>
              <a:t>B2SHARE</a:t>
            </a:r>
            <a:endParaRPr lang="nl-BE" sz="900" dirty="0"/>
          </a:p>
        </p:txBody>
      </p:sp>
      <p:pic>
        <p:nvPicPr>
          <p:cNvPr id="18" name="Picture 10" descr="2020_GLOBECOM_LTE-DL-static-rural-and-urban-outdoor_dataset">
            <a:extLst>
              <a:ext uri="{FF2B5EF4-FFF2-40B4-BE49-F238E27FC236}">
                <a16:creationId xmlns:a16="http://schemas.microsoft.com/office/drawing/2014/main" id="{A7292D0D-D9BC-42C9-BD85-30D221D7695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637813" y="5257973"/>
            <a:ext cx="1437487" cy="793096"/>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9" name="Text Placeholder 7">
            <a:extLst>
              <a:ext uri="{FF2B5EF4-FFF2-40B4-BE49-F238E27FC236}">
                <a16:creationId xmlns:a16="http://schemas.microsoft.com/office/drawing/2014/main" id="{729DD533-F2E8-4C84-9073-A51D6DBD7E63}"/>
              </a:ext>
            </a:extLst>
          </p:cNvPr>
          <p:cNvSpPr txBox="1">
            <a:spLocks/>
          </p:cNvSpPr>
          <p:nvPr/>
        </p:nvSpPr>
        <p:spPr>
          <a:xfrm>
            <a:off x="8718697" y="5724744"/>
            <a:ext cx="1331443" cy="365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900" u="sng" dirty="0">
                <a:latin typeface="+mn-lt"/>
                <a:hlinkClick r:id="" action="ppaction://noaction"/>
              </a:rPr>
              <a:t>Inter-university Consortium for Political and Social Research</a:t>
            </a:r>
            <a:endParaRPr lang="nl-BE" sz="900" dirty="0">
              <a:latin typeface="+mn-lt"/>
            </a:endParaRPr>
          </a:p>
        </p:txBody>
      </p:sp>
      <p:pic>
        <p:nvPicPr>
          <p:cNvPr id="20" name="Picture 6" descr="PANGAEA">
            <a:extLst>
              <a:ext uri="{FF2B5EF4-FFF2-40B4-BE49-F238E27FC236}">
                <a16:creationId xmlns:a16="http://schemas.microsoft.com/office/drawing/2014/main" id="{D17C62F0-4408-4F7D-B3BB-61A598FB3F7F}"/>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358767" y="5315895"/>
            <a:ext cx="1180161" cy="82787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3AA4DCEF-18B8-4E6F-8B61-0694204064F2}"/>
              </a:ext>
            </a:extLst>
          </p:cNvPr>
          <p:cNvSpPr/>
          <p:nvPr/>
        </p:nvSpPr>
        <p:spPr>
          <a:xfrm>
            <a:off x="10550767" y="6125518"/>
            <a:ext cx="580608" cy="230832"/>
          </a:xfrm>
          <a:prstGeom prst="rect">
            <a:avLst/>
          </a:prstGeom>
        </p:spPr>
        <p:txBody>
          <a:bodyPr wrap="none">
            <a:spAutoFit/>
          </a:bodyPr>
          <a:lstStyle/>
          <a:p>
            <a:pPr algn="ctr"/>
            <a:r>
              <a:rPr lang="en-US" sz="900" dirty="0">
                <a:hlinkClick r:id="rId18"/>
              </a:rPr>
              <a:t>Pangaea</a:t>
            </a:r>
            <a:endParaRPr lang="en-US" sz="900" dirty="0"/>
          </a:p>
        </p:txBody>
      </p:sp>
      <p:pic>
        <p:nvPicPr>
          <p:cNvPr id="22" name="Picture 4" descr="ICPSR – Sharing data to advance science | KEYWORDS: The Middlebury ...">
            <a:extLst>
              <a:ext uri="{FF2B5EF4-FFF2-40B4-BE49-F238E27FC236}">
                <a16:creationId xmlns:a16="http://schemas.microsoft.com/office/drawing/2014/main" id="{26B6D9BA-DB61-4650-902E-C3AAE799D03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782475" y="5120222"/>
            <a:ext cx="1211043" cy="550659"/>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9268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2EA8F-0499-4C7D-86C4-24CB1081FF35}"/>
              </a:ext>
            </a:extLst>
          </p:cNvPr>
          <p:cNvSpPr>
            <a:spLocks noGrp="1"/>
          </p:cNvSpPr>
          <p:nvPr>
            <p:ph type="title"/>
          </p:nvPr>
        </p:nvSpPr>
        <p:spPr/>
        <p:txBody>
          <a:bodyPr/>
          <a:lstStyle/>
          <a:p>
            <a:r>
              <a:rPr lang="nl-BE" dirty="0" err="1"/>
              <a:t>Validation</a:t>
            </a:r>
            <a:r>
              <a:rPr lang="nl-BE" dirty="0"/>
              <a:t> </a:t>
            </a:r>
            <a:r>
              <a:rPr lang="nl-BE" dirty="0" err="1"/>
              <a:t>and</a:t>
            </a:r>
            <a:r>
              <a:rPr lang="nl-BE" dirty="0"/>
              <a:t> re-</a:t>
            </a:r>
            <a:r>
              <a:rPr lang="nl-BE" dirty="0" err="1"/>
              <a:t>use</a:t>
            </a:r>
            <a:r>
              <a:rPr lang="nl-BE" dirty="0"/>
              <a:t> </a:t>
            </a:r>
            <a:r>
              <a:rPr lang="nl-BE" dirty="0" err="1"/>
              <a:t>requirements</a:t>
            </a:r>
            <a:endParaRPr lang="nl-BE" dirty="0"/>
          </a:p>
        </p:txBody>
      </p:sp>
      <p:sp>
        <p:nvSpPr>
          <p:cNvPr id="3" name="Content Placeholder 2">
            <a:extLst>
              <a:ext uri="{FF2B5EF4-FFF2-40B4-BE49-F238E27FC236}">
                <a16:creationId xmlns:a16="http://schemas.microsoft.com/office/drawing/2014/main" id="{81E1CF5E-B87E-44D0-9C6F-39E5B3EBEB07}"/>
              </a:ext>
            </a:extLst>
          </p:cNvPr>
          <p:cNvSpPr>
            <a:spLocks noGrp="1"/>
          </p:cNvSpPr>
          <p:nvPr>
            <p:ph idx="1"/>
          </p:nvPr>
        </p:nvSpPr>
        <p:spPr>
          <a:xfrm>
            <a:off x="838200" y="1825625"/>
            <a:ext cx="10515600" cy="4351338"/>
          </a:xfrm>
        </p:spPr>
        <p:txBody>
          <a:bodyPr>
            <a:normAutofit fontScale="62500" lnSpcReduction="20000"/>
          </a:bodyPr>
          <a:lstStyle/>
          <a:p>
            <a:r>
              <a:rPr lang="en-US" b="1" dirty="0"/>
              <a:t>Data</a:t>
            </a:r>
            <a:r>
              <a:rPr lang="en-US" dirty="0"/>
              <a:t>. </a:t>
            </a:r>
            <a:r>
              <a:rPr lang="en-US" u="sng" dirty="0"/>
              <a:t>Information must be given via the repository about any research output or any other tools and instruments needed for the re-use or validation of research data</a:t>
            </a:r>
            <a:r>
              <a:rPr lang="en-US" dirty="0"/>
              <a:t>. Research outputs, tools and instruments may include data, software, algorithms, protocols, models, workflows, electronic notebooks and others. Information must include a detailed description of the research output/tool/instrument, how to access it, any dependencies on commercial products, potential version/type, potential parameters etc. (AGA, p159)</a:t>
            </a:r>
          </a:p>
          <a:p>
            <a:r>
              <a:rPr lang="en-US" b="1" dirty="0"/>
              <a:t>Publications</a:t>
            </a:r>
            <a:r>
              <a:rPr lang="en-US" dirty="0"/>
              <a:t>: </a:t>
            </a:r>
            <a:r>
              <a:rPr lang="en-US" u="sng" dirty="0"/>
              <a:t>Information must be given via the repository (or via the copy of the publication deposited in the repository) about any research output or any other tools and instruments needed to validate the conclusions of the scientific publication</a:t>
            </a:r>
            <a:r>
              <a:rPr lang="en-US" dirty="0"/>
              <a:t>. Research outputs, tools and instruments may include data, software, algorithms, protocols, models, workflows, electronic notebooks and others. Information should include a detailed description of the research output/tool/instrument, how to access it, any dependencies on commercial products, potential version/type, potential parameters, etc. (AGA, p156)</a:t>
            </a:r>
          </a:p>
          <a:p>
            <a:pPr marL="0" indent="0">
              <a:buNone/>
            </a:pPr>
            <a:endParaRPr lang="en-US" dirty="0"/>
          </a:p>
          <a:p>
            <a:pPr>
              <a:buFont typeface="Wingdings" panose="05000000000000000000" pitchFamily="2" charset="2"/>
              <a:buChar char="Ø"/>
            </a:pPr>
            <a:r>
              <a:rPr lang="nl-BE" dirty="0"/>
              <a:t>See </a:t>
            </a:r>
            <a:r>
              <a:rPr lang="nl-BE" dirty="0" err="1"/>
              <a:t>the</a:t>
            </a:r>
            <a:r>
              <a:rPr lang="nl-BE" dirty="0"/>
              <a:t> link </a:t>
            </a:r>
            <a:r>
              <a:rPr lang="nl-BE" dirty="0" err="1"/>
              <a:t>to</a:t>
            </a:r>
            <a:r>
              <a:rPr lang="nl-BE" dirty="0"/>
              <a:t> </a:t>
            </a:r>
            <a:r>
              <a:rPr lang="nl-BE" dirty="0" err="1"/>
              <a:t>other</a:t>
            </a:r>
            <a:r>
              <a:rPr lang="nl-BE" dirty="0"/>
              <a:t> open </a:t>
            </a:r>
            <a:r>
              <a:rPr lang="nl-BE" dirty="0" err="1"/>
              <a:t>science</a:t>
            </a:r>
            <a:r>
              <a:rPr lang="nl-BE" dirty="0"/>
              <a:t> </a:t>
            </a:r>
            <a:r>
              <a:rPr lang="nl-BE" dirty="0" err="1"/>
              <a:t>practices</a:t>
            </a:r>
            <a:r>
              <a:rPr lang="nl-BE" dirty="0"/>
              <a:t> (-&gt; </a:t>
            </a:r>
            <a:r>
              <a:rPr lang="nl-BE" dirty="0" err="1"/>
              <a:t>early</a:t>
            </a:r>
            <a:r>
              <a:rPr lang="nl-BE" dirty="0"/>
              <a:t> </a:t>
            </a:r>
            <a:r>
              <a:rPr lang="nl-BE" dirty="0" err="1"/>
              <a:t>sharing</a:t>
            </a:r>
            <a:r>
              <a:rPr lang="nl-BE" dirty="0"/>
              <a:t>, </a:t>
            </a:r>
            <a:r>
              <a:rPr lang="nl-BE" dirty="0" err="1"/>
              <a:t>reproducibility</a:t>
            </a:r>
            <a:r>
              <a:rPr lang="nl-BE" dirty="0"/>
              <a:t>, open access </a:t>
            </a:r>
            <a:r>
              <a:rPr lang="nl-BE" dirty="0" err="1"/>
              <a:t>to</a:t>
            </a:r>
            <a:r>
              <a:rPr lang="nl-BE" dirty="0"/>
              <a:t> </a:t>
            </a:r>
            <a:r>
              <a:rPr lang="nl-BE" dirty="0" err="1"/>
              <a:t>other</a:t>
            </a:r>
            <a:r>
              <a:rPr lang="nl-BE" dirty="0"/>
              <a:t> </a:t>
            </a:r>
            <a:r>
              <a:rPr lang="nl-BE" dirty="0" err="1"/>
              <a:t>outputs</a:t>
            </a:r>
            <a:r>
              <a:rPr lang="nl-BE" dirty="0"/>
              <a:t>)</a:t>
            </a:r>
          </a:p>
          <a:p>
            <a:r>
              <a:rPr lang="nl-BE" dirty="0"/>
              <a:t>“Via </a:t>
            </a:r>
            <a:r>
              <a:rPr lang="nl-BE" dirty="0" err="1"/>
              <a:t>the</a:t>
            </a:r>
            <a:r>
              <a:rPr lang="nl-BE" dirty="0"/>
              <a:t> </a:t>
            </a:r>
            <a:r>
              <a:rPr lang="nl-BE" dirty="0" err="1"/>
              <a:t>repository</a:t>
            </a:r>
            <a:r>
              <a:rPr lang="nl-BE" dirty="0"/>
              <a:t>”</a:t>
            </a:r>
          </a:p>
          <a:p>
            <a:pPr lvl="1"/>
            <a:r>
              <a:rPr lang="nl-BE" dirty="0" err="1"/>
              <a:t>Readme</a:t>
            </a:r>
            <a:r>
              <a:rPr lang="nl-BE" dirty="0"/>
              <a:t> files </a:t>
            </a:r>
            <a:r>
              <a:rPr lang="nl-BE" dirty="0" err="1"/>
              <a:t>and</a:t>
            </a:r>
            <a:r>
              <a:rPr lang="nl-BE" dirty="0"/>
              <a:t> </a:t>
            </a:r>
            <a:r>
              <a:rPr lang="nl-BE" dirty="0" err="1"/>
              <a:t>other</a:t>
            </a:r>
            <a:r>
              <a:rPr lang="nl-BE" dirty="0"/>
              <a:t> </a:t>
            </a:r>
            <a:r>
              <a:rPr lang="nl-BE" dirty="0" err="1"/>
              <a:t>supplements</a:t>
            </a:r>
            <a:endParaRPr lang="nl-BE" dirty="0"/>
          </a:p>
          <a:p>
            <a:pPr lvl="1"/>
            <a:r>
              <a:rPr lang="nl-BE" dirty="0"/>
              <a:t>Metadata fields: “</a:t>
            </a:r>
            <a:r>
              <a:rPr lang="nl-BE" dirty="0" err="1"/>
              <a:t>Description</a:t>
            </a:r>
            <a:r>
              <a:rPr lang="nl-BE" dirty="0"/>
              <a:t>” </a:t>
            </a:r>
            <a:r>
              <a:rPr lang="nl-BE" dirty="0" err="1"/>
              <a:t>and</a:t>
            </a:r>
            <a:r>
              <a:rPr lang="nl-BE" dirty="0"/>
              <a:t> “</a:t>
            </a:r>
            <a:r>
              <a:rPr lang="nl-BE" dirty="0" err="1"/>
              <a:t>notes</a:t>
            </a:r>
            <a:r>
              <a:rPr lang="nl-BE" dirty="0"/>
              <a:t>” (</a:t>
            </a:r>
            <a:r>
              <a:rPr lang="nl-BE" dirty="0" err="1"/>
              <a:t>where</a:t>
            </a:r>
            <a:r>
              <a:rPr lang="nl-BE" dirty="0"/>
              <a:t> </a:t>
            </a:r>
            <a:r>
              <a:rPr lang="nl-BE" dirty="0" err="1"/>
              <a:t>feasible</a:t>
            </a:r>
            <a:r>
              <a:rPr lang="nl-BE" dirty="0"/>
              <a:t>)</a:t>
            </a:r>
          </a:p>
          <a:p>
            <a:pPr lvl="1"/>
            <a:r>
              <a:rPr lang="nl-BE" dirty="0"/>
              <a:t>Metadata fields: “</a:t>
            </a:r>
            <a:r>
              <a:rPr lang="nl-BE" dirty="0" err="1"/>
              <a:t>Related</a:t>
            </a:r>
            <a:r>
              <a:rPr lang="nl-BE" dirty="0"/>
              <a:t> </a:t>
            </a:r>
            <a:r>
              <a:rPr lang="nl-BE" dirty="0" err="1"/>
              <a:t>identifiers</a:t>
            </a:r>
            <a:r>
              <a:rPr lang="nl-BE" dirty="0"/>
              <a:t>” </a:t>
            </a:r>
            <a:r>
              <a:rPr lang="nl-BE" dirty="0" err="1"/>
              <a:t>and</a:t>
            </a:r>
            <a:r>
              <a:rPr lang="nl-BE" dirty="0"/>
              <a:t> “</a:t>
            </a:r>
            <a:r>
              <a:rPr lang="nl-BE" dirty="0" err="1"/>
              <a:t>references</a:t>
            </a:r>
            <a:r>
              <a:rPr lang="nl-BE" dirty="0"/>
              <a:t>” (</a:t>
            </a:r>
            <a:r>
              <a:rPr lang="nl-BE" dirty="0" err="1"/>
              <a:t>where</a:t>
            </a:r>
            <a:r>
              <a:rPr lang="nl-BE" dirty="0"/>
              <a:t> </a:t>
            </a:r>
            <a:r>
              <a:rPr lang="nl-BE" dirty="0" err="1"/>
              <a:t>feasible</a:t>
            </a:r>
            <a:r>
              <a:rPr lang="nl-BE" dirty="0"/>
              <a:t>)</a:t>
            </a:r>
          </a:p>
          <a:p>
            <a:r>
              <a:rPr lang="nl-BE" dirty="0"/>
              <a:t>“Via </a:t>
            </a:r>
            <a:r>
              <a:rPr lang="nl-BE" dirty="0" err="1"/>
              <a:t>the</a:t>
            </a:r>
            <a:r>
              <a:rPr lang="nl-BE" dirty="0"/>
              <a:t> copy of </a:t>
            </a:r>
            <a:r>
              <a:rPr lang="nl-BE" dirty="0" err="1"/>
              <a:t>the</a:t>
            </a:r>
            <a:r>
              <a:rPr lang="nl-BE" dirty="0"/>
              <a:t> </a:t>
            </a:r>
            <a:r>
              <a:rPr lang="nl-BE" dirty="0" err="1"/>
              <a:t>publication</a:t>
            </a:r>
            <a:r>
              <a:rPr lang="nl-BE" dirty="0"/>
              <a:t>” -&gt; e.g., </a:t>
            </a:r>
            <a:r>
              <a:rPr lang="nl-BE" dirty="0" err="1"/>
              <a:t>methods</a:t>
            </a:r>
            <a:r>
              <a:rPr lang="nl-BE" dirty="0"/>
              <a:t> </a:t>
            </a:r>
            <a:r>
              <a:rPr lang="nl-BE" dirty="0" err="1"/>
              <a:t>section</a:t>
            </a:r>
            <a:r>
              <a:rPr lang="nl-BE" dirty="0"/>
              <a:t>, </a:t>
            </a:r>
            <a:r>
              <a:rPr lang="nl-BE" dirty="0" err="1"/>
              <a:t>annexes</a:t>
            </a:r>
            <a:r>
              <a:rPr lang="nl-BE" dirty="0"/>
              <a:t>, </a:t>
            </a:r>
            <a:r>
              <a:rPr lang="nl-BE" dirty="0" err="1"/>
              <a:t>supplementary</a:t>
            </a:r>
            <a:r>
              <a:rPr lang="nl-BE" dirty="0"/>
              <a:t> files </a:t>
            </a:r>
          </a:p>
          <a:p>
            <a:endParaRPr lang="nl-BE" dirty="0"/>
          </a:p>
        </p:txBody>
      </p:sp>
      <p:sp>
        <p:nvSpPr>
          <p:cNvPr id="4" name="Slide Number Placeholder 3">
            <a:extLst>
              <a:ext uri="{FF2B5EF4-FFF2-40B4-BE49-F238E27FC236}">
                <a16:creationId xmlns:a16="http://schemas.microsoft.com/office/drawing/2014/main" id="{7E5F62AE-B250-4DA6-8571-9856A92A5068}"/>
              </a:ext>
            </a:extLst>
          </p:cNvPr>
          <p:cNvSpPr>
            <a:spLocks noGrp="1"/>
          </p:cNvSpPr>
          <p:nvPr>
            <p:ph type="sldNum" sz="quarter" idx="12"/>
          </p:nvPr>
        </p:nvSpPr>
        <p:spPr/>
        <p:txBody>
          <a:bodyPr/>
          <a:lstStyle/>
          <a:p>
            <a:fld id="{208CA132-85B2-4E42-84FF-CBDE8FF56B3B}" type="slidenum">
              <a:rPr lang="nl-BE" smtClean="0"/>
              <a:t>23</a:t>
            </a:fld>
            <a:endParaRPr lang="nl-BE"/>
          </a:p>
        </p:txBody>
      </p:sp>
    </p:spTree>
    <p:extLst>
      <p:ext uri="{BB962C8B-B14F-4D97-AF65-F5344CB8AC3E}">
        <p14:creationId xmlns:p14="http://schemas.microsoft.com/office/powerpoint/2010/main" val="31124940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CD74A-993C-464F-85FD-D1BCF50ADF36}"/>
              </a:ext>
            </a:extLst>
          </p:cNvPr>
          <p:cNvSpPr>
            <a:spLocks noGrp="1"/>
          </p:cNvSpPr>
          <p:nvPr>
            <p:ph type="title"/>
          </p:nvPr>
        </p:nvSpPr>
        <p:spPr/>
        <p:txBody>
          <a:bodyPr/>
          <a:lstStyle/>
          <a:p>
            <a:r>
              <a:rPr lang="nl-BE" dirty="0"/>
              <a:t>Legal </a:t>
            </a:r>
            <a:r>
              <a:rPr lang="nl-BE" dirty="0" err="1"/>
              <a:t>aspects</a:t>
            </a:r>
            <a:r>
              <a:rPr lang="nl-BE" dirty="0"/>
              <a:t> </a:t>
            </a:r>
            <a:r>
              <a:rPr lang="nl-BE" dirty="0" err="1"/>
              <a:t>and</a:t>
            </a:r>
            <a:r>
              <a:rPr lang="nl-BE" dirty="0"/>
              <a:t> </a:t>
            </a:r>
            <a:r>
              <a:rPr lang="nl-BE" dirty="0" err="1"/>
              <a:t>licenses</a:t>
            </a:r>
            <a:endParaRPr lang="nl-BE" dirty="0"/>
          </a:p>
        </p:txBody>
      </p:sp>
      <p:sp>
        <p:nvSpPr>
          <p:cNvPr id="5" name="Slide Number Placeholder 4">
            <a:extLst>
              <a:ext uri="{FF2B5EF4-FFF2-40B4-BE49-F238E27FC236}">
                <a16:creationId xmlns:a16="http://schemas.microsoft.com/office/drawing/2014/main" id="{1677057A-8821-479B-85B8-6B5439CAE5B3}"/>
              </a:ext>
            </a:extLst>
          </p:cNvPr>
          <p:cNvSpPr>
            <a:spLocks noGrp="1"/>
          </p:cNvSpPr>
          <p:nvPr>
            <p:ph type="sldNum" sz="quarter" idx="12"/>
          </p:nvPr>
        </p:nvSpPr>
        <p:spPr/>
        <p:txBody>
          <a:bodyPr/>
          <a:lstStyle/>
          <a:p>
            <a:fld id="{208CA132-85B2-4E42-84FF-CBDE8FF56B3B}" type="slidenum">
              <a:rPr lang="nl-BE" smtClean="0"/>
              <a:t>24</a:t>
            </a:fld>
            <a:endParaRPr lang="nl-BE"/>
          </a:p>
        </p:txBody>
      </p:sp>
      <p:grpSp>
        <p:nvGrpSpPr>
          <p:cNvPr id="10" name="Group 9">
            <a:extLst>
              <a:ext uri="{FF2B5EF4-FFF2-40B4-BE49-F238E27FC236}">
                <a16:creationId xmlns:a16="http://schemas.microsoft.com/office/drawing/2014/main" id="{1A5074EC-B51C-4A57-A7B3-A3CBFAE31C26}"/>
              </a:ext>
            </a:extLst>
          </p:cNvPr>
          <p:cNvGrpSpPr/>
          <p:nvPr/>
        </p:nvGrpSpPr>
        <p:grpSpPr>
          <a:xfrm>
            <a:off x="890052" y="1360389"/>
            <a:ext cx="5796497" cy="4285041"/>
            <a:chOff x="866486" y="1498921"/>
            <a:chExt cx="6572250" cy="5235213"/>
          </a:xfrm>
        </p:grpSpPr>
        <p:pic>
          <p:nvPicPr>
            <p:cNvPr id="7" name="Picture 6">
              <a:extLst>
                <a:ext uri="{FF2B5EF4-FFF2-40B4-BE49-F238E27FC236}">
                  <a16:creationId xmlns:a16="http://schemas.microsoft.com/office/drawing/2014/main" id="{55AFC69C-9D51-4D55-A9FE-1F91B45D42BF}"/>
                </a:ext>
              </a:extLst>
            </p:cNvPr>
            <p:cNvPicPr>
              <a:picLocks noChangeAspect="1"/>
            </p:cNvPicPr>
            <p:nvPr/>
          </p:nvPicPr>
          <p:blipFill rotWithShape="1">
            <a:blip r:embed="rId3"/>
            <a:srcRect l="429" t="3832" r="1"/>
            <a:stretch/>
          </p:blipFill>
          <p:spPr>
            <a:xfrm>
              <a:off x="866486" y="1498921"/>
              <a:ext cx="6563014" cy="869639"/>
            </a:xfrm>
            <a:prstGeom prst="rect">
              <a:avLst/>
            </a:prstGeom>
          </p:spPr>
        </p:pic>
        <p:pic>
          <p:nvPicPr>
            <p:cNvPr id="9" name="Picture 8">
              <a:extLst>
                <a:ext uri="{FF2B5EF4-FFF2-40B4-BE49-F238E27FC236}">
                  <a16:creationId xmlns:a16="http://schemas.microsoft.com/office/drawing/2014/main" id="{08744F7F-89B0-4EB3-9091-ABC11D5F7013}"/>
                </a:ext>
              </a:extLst>
            </p:cNvPr>
            <p:cNvPicPr>
              <a:picLocks noChangeAspect="1"/>
            </p:cNvPicPr>
            <p:nvPr/>
          </p:nvPicPr>
          <p:blipFill>
            <a:blip r:embed="rId4"/>
            <a:stretch>
              <a:fillRect/>
            </a:stretch>
          </p:blipFill>
          <p:spPr>
            <a:xfrm>
              <a:off x="866486" y="2359326"/>
              <a:ext cx="6572250" cy="4374808"/>
            </a:xfrm>
            <a:prstGeom prst="rect">
              <a:avLst/>
            </a:prstGeom>
          </p:spPr>
        </p:pic>
      </p:grpSp>
      <p:graphicFrame>
        <p:nvGraphicFramePr>
          <p:cNvPr id="12" name="Table 12">
            <a:extLst>
              <a:ext uri="{FF2B5EF4-FFF2-40B4-BE49-F238E27FC236}">
                <a16:creationId xmlns:a16="http://schemas.microsoft.com/office/drawing/2014/main" id="{DA4684C4-43EC-45F5-94A1-59AE6EF3B8F7}"/>
              </a:ext>
            </a:extLst>
          </p:cNvPr>
          <p:cNvGraphicFramePr>
            <a:graphicFrameLocks noGrp="1"/>
          </p:cNvGraphicFramePr>
          <p:nvPr>
            <p:extLst>
              <p:ext uri="{D42A27DB-BD31-4B8C-83A1-F6EECF244321}">
                <p14:modId xmlns:p14="http://schemas.microsoft.com/office/powerpoint/2010/main" val="1521126330"/>
              </p:ext>
            </p:extLst>
          </p:nvPr>
        </p:nvGraphicFramePr>
        <p:xfrm>
          <a:off x="6752364" y="2354580"/>
          <a:ext cx="4178872" cy="3323143"/>
        </p:xfrm>
        <a:graphic>
          <a:graphicData uri="http://schemas.openxmlformats.org/drawingml/2006/table">
            <a:tbl>
              <a:tblPr firstRow="1" bandRow="1">
                <a:tableStyleId>{00A15C55-8517-42AA-B614-E9B94910E393}</a:tableStyleId>
              </a:tblPr>
              <a:tblGrid>
                <a:gridCol w="4178872">
                  <a:extLst>
                    <a:ext uri="{9D8B030D-6E8A-4147-A177-3AD203B41FA5}">
                      <a16:colId xmlns:a16="http://schemas.microsoft.com/office/drawing/2014/main" val="708177281"/>
                    </a:ext>
                  </a:extLst>
                </a:gridCol>
              </a:tblGrid>
              <a:tr h="568766">
                <a:tc>
                  <a:txBody>
                    <a:bodyPr/>
                    <a:lstStyle/>
                    <a:p>
                      <a:r>
                        <a:rPr lang="nl-BE" sz="1400" dirty="0" err="1">
                          <a:solidFill>
                            <a:sysClr val="windowText" lastClr="000000"/>
                          </a:solidFill>
                        </a:rPr>
                        <a:t>Allowed</a:t>
                      </a:r>
                      <a:r>
                        <a:rPr lang="nl-BE" sz="1400" dirty="0">
                          <a:solidFill>
                            <a:sysClr val="windowText" lastClr="000000"/>
                          </a:solidFill>
                        </a:rPr>
                        <a:t> </a:t>
                      </a:r>
                      <a:r>
                        <a:rPr lang="nl-BE" sz="1400" dirty="0" err="1">
                          <a:solidFill>
                            <a:sysClr val="windowText" lastClr="000000"/>
                          </a:solidFill>
                        </a:rPr>
                        <a:t>for</a:t>
                      </a:r>
                      <a:r>
                        <a:rPr lang="nl-BE" sz="1400" dirty="0">
                          <a:solidFill>
                            <a:sysClr val="windowText" lastClr="000000"/>
                          </a:solidFill>
                        </a:rPr>
                        <a:t>:</a:t>
                      </a:r>
                    </a:p>
                  </a:txBody>
                  <a:tcPr/>
                </a:tc>
                <a:extLst>
                  <a:ext uri="{0D108BD9-81ED-4DB2-BD59-A6C34878D82A}">
                    <a16:rowId xmlns:a16="http://schemas.microsoft.com/office/drawing/2014/main" val="1450744835"/>
                  </a:ext>
                </a:extLst>
              </a:tr>
              <a:tr h="337813">
                <a:tc>
                  <a:txBody>
                    <a:bodyPr/>
                    <a:lstStyle/>
                    <a:p>
                      <a:r>
                        <a:rPr lang="nl-BE" sz="1400" dirty="0" err="1">
                          <a:solidFill>
                            <a:sysClr val="windowText" lastClr="000000"/>
                          </a:solidFill>
                        </a:rPr>
                        <a:t>Articles</a:t>
                      </a:r>
                      <a:r>
                        <a:rPr lang="nl-BE" sz="1400" dirty="0">
                          <a:solidFill>
                            <a:sysClr val="windowText" lastClr="000000"/>
                          </a:solidFill>
                        </a:rPr>
                        <a:t>, </a:t>
                      </a:r>
                      <a:r>
                        <a:rPr lang="nl-BE" sz="1400" dirty="0" err="1">
                          <a:solidFill>
                            <a:sysClr val="windowText" lastClr="000000"/>
                          </a:solidFill>
                        </a:rPr>
                        <a:t>books</a:t>
                      </a:r>
                      <a:r>
                        <a:rPr lang="nl-BE" sz="1400" dirty="0">
                          <a:solidFill>
                            <a:sysClr val="windowText" lastClr="000000"/>
                          </a:solidFill>
                        </a:rPr>
                        <a:t>/</a:t>
                      </a:r>
                      <a:r>
                        <a:rPr lang="nl-BE" sz="1400" dirty="0" err="1">
                          <a:solidFill>
                            <a:sysClr val="windowText" lastClr="000000"/>
                          </a:solidFill>
                        </a:rPr>
                        <a:t>monographs</a:t>
                      </a:r>
                      <a:r>
                        <a:rPr lang="nl-BE" sz="1400" dirty="0">
                          <a:solidFill>
                            <a:sysClr val="windowText" lastClr="000000"/>
                          </a:solidFill>
                        </a:rPr>
                        <a:t>, databases (</a:t>
                      </a:r>
                      <a:r>
                        <a:rPr lang="nl-BE" sz="1400" dirty="0" err="1">
                          <a:solidFill>
                            <a:sysClr val="windowText" lastClr="000000"/>
                          </a:solidFill>
                        </a:rPr>
                        <a:t>when</a:t>
                      </a:r>
                      <a:r>
                        <a:rPr lang="nl-BE" sz="1400" dirty="0">
                          <a:solidFill>
                            <a:sysClr val="windowText" lastClr="000000"/>
                          </a:solidFill>
                        </a:rPr>
                        <a:t> open)</a:t>
                      </a:r>
                    </a:p>
                  </a:txBody>
                  <a:tcPr/>
                </a:tc>
                <a:extLst>
                  <a:ext uri="{0D108BD9-81ED-4DB2-BD59-A6C34878D82A}">
                    <a16:rowId xmlns:a16="http://schemas.microsoft.com/office/drawing/2014/main" val="2507960821"/>
                  </a:ext>
                </a:extLst>
              </a:tr>
              <a:tr h="337813">
                <a:tc>
                  <a:txBody>
                    <a:bodyPr/>
                    <a:lstStyle/>
                    <a:p>
                      <a:r>
                        <a:rPr lang="nl-BE" sz="1400" dirty="0">
                          <a:solidFill>
                            <a:sysClr val="windowText" lastClr="000000"/>
                          </a:solidFill>
                        </a:rPr>
                        <a:t>Books/</a:t>
                      </a:r>
                      <a:r>
                        <a:rPr lang="nl-BE" sz="1400" dirty="0" err="1">
                          <a:solidFill>
                            <a:sysClr val="windowText" lastClr="000000"/>
                          </a:solidFill>
                        </a:rPr>
                        <a:t>monographs</a:t>
                      </a:r>
                      <a:endParaRPr lang="nl-BE" sz="1400" dirty="0">
                        <a:solidFill>
                          <a:sysClr val="windowText" lastClr="000000"/>
                        </a:solidFill>
                      </a:endParaRPr>
                    </a:p>
                  </a:txBody>
                  <a:tcPr/>
                </a:tc>
                <a:extLst>
                  <a:ext uri="{0D108BD9-81ED-4DB2-BD59-A6C34878D82A}">
                    <a16:rowId xmlns:a16="http://schemas.microsoft.com/office/drawing/2014/main" val="1685932434"/>
                  </a:ext>
                </a:extLst>
              </a:tr>
              <a:tr h="14031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400" dirty="0">
                          <a:solidFill>
                            <a:sysClr val="windowText" lastClr="000000"/>
                          </a:solidFill>
                        </a:rPr>
                        <a:t>Books/</a:t>
                      </a:r>
                      <a:r>
                        <a:rPr lang="nl-BE" sz="1400" dirty="0" err="1">
                          <a:solidFill>
                            <a:sysClr val="windowText" lastClr="000000"/>
                          </a:solidFill>
                        </a:rPr>
                        <a:t>monographs</a:t>
                      </a:r>
                      <a:endParaRPr lang="nl-BE" sz="1400" dirty="0">
                        <a:solidFill>
                          <a:sysClr val="windowText" lastClr="000000"/>
                        </a:solidFill>
                      </a:endParaRPr>
                    </a:p>
                  </a:txBody>
                  <a:tcPr/>
                </a:tc>
                <a:extLst>
                  <a:ext uri="{0D108BD9-81ED-4DB2-BD59-A6C34878D82A}">
                    <a16:rowId xmlns:a16="http://schemas.microsoft.com/office/drawing/2014/main" val="1844820680"/>
                  </a:ext>
                </a:extLst>
              </a:tr>
              <a:tr h="3378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sz="1400" dirty="0">
                          <a:solidFill>
                            <a:sysClr val="windowText" lastClr="000000"/>
                          </a:solidFill>
                        </a:rPr>
                        <a:t>Books/</a:t>
                      </a:r>
                      <a:r>
                        <a:rPr lang="nl-BE" sz="1400" dirty="0" err="1">
                          <a:solidFill>
                            <a:sysClr val="windowText" lastClr="000000"/>
                          </a:solidFill>
                        </a:rPr>
                        <a:t>monographs</a:t>
                      </a:r>
                      <a:endParaRPr lang="nl-BE" sz="1400" dirty="0">
                        <a:solidFill>
                          <a:sysClr val="windowText" lastClr="000000"/>
                        </a:solidFill>
                      </a:endParaRPr>
                    </a:p>
                  </a:txBody>
                  <a:tcPr/>
                </a:tc>
                <a:extLst>
                  <a:ext uri="{0D108BD9-81ED-4DB2-BD59-A6C34878D82A}">
                    <a16:rowId xmlns:a16="http://schemas.microsoft.com/office/drawing/2014/main" val="3317986552"/>
                  </a:ext>
                </a:extLst>
              </a:tr>
              <a:tr h="337813">
                <a:tc>
                  <a:txBody>
                    <a:bodyPr/>
                    <a:lstStyle/>
                    <a:p>
                      <a:r>
                        <a:rPr lang="nl-BE" sz="1400" dirty="0">
                          <a:solidFill>
                            <a:sysClr val="windowText" lastClr="000000"/>
                          </a:solidFill>
                        </a:rPr>
                        <a:t>Data (</a:t>
                      </a:r>
                      <a:r>
                        <a:rPr lang="nl-BE" sz="1400" dirty="0" err="1">
                          <a:solidFill>
                            <a:sysClr val="windowText" lastClr="000000"/>
                          </a:solidFill>
                        </a:rPr>
                        <a:t>when</a:t>
                      </a:r>
                      <a:r>
                        <a:rPr lang="nl-BE" sz="1400" dirty="0">
                          <a:solidFill>
                            <a:sysClr val="windowText" lastClr="000000"/>
                          </a:solidFill>
                        </a:rPr>
                        <a:t> open), software, metadata</a:t>
                      </a:r>
                    </a:p>
                  </a:txBody>
                  <a:tcPr/>
                </a:tc>
                <a:extLst>
                  <a:ext uri="{0D108BD9-81ED-4DB2-BD59-A6C34878D82A}">
                    <a16:rowId xmlns:a16="http://schemas.microsoft.com/office/drawing/2014/main" val="1744387547"/>
                  </a:ext>
                </a:extLst>
              </a:tr>
            </a:tbl>
          </a:graphicData>
        </a:graphic>
      </p:graphicFrame>
      <p:sp>
        <p:nvSpPr>
          <p:cNvPr id="13" name="TextBox 12">
            <a:extLst>
              <a:ext uri="{FF2B5EF4-FFF2-40B4-BE49-F238E27FC236}">
                <a16:creationId xmlns:a16="http://schemas.microsoft.com/office/drawing/2014/main" id="{C6F752DB-6628-4943-AD79-834A8B15B40E}"/>
              </a:ext>
            </a:extLst>
          </p:cNvPr>
          <p:cNvSpPr txBox="1"/>
          <p:nvPr/>
        </p:nvSpPr>
        <p:spPr>
          <a:xfrm>
            <a:off x="935427" y="5677725"/>
            <a:ext cx="9305507" cy="646331"/>
          </a:xfrm>
          <a:prstGeom prst="rect">
            <a:avLst/>
          </a:prstGeom>
          <a:noFill/>
        </p:spPr>
        <p:txBody>
          <a:bodyPr wrap="square" rtlCol="0">
            <a:spAutoFit/>
          </a:bodyPr>
          <a:lstStyle/>
          <a:p>
            <a:pPr marL="285750" indent="-285750">
              <a:buFont typeface="Arial" panose="020B0604020202020204" pitchFamily="34" charset="0"/>
              <a:buChar char="•"/>
            </a:pPr>
            <a:r>
              <a:rPr lang="nl-BE" dirty="0" err="1">
                <a:solidFill>
                  <a:schemeClr val="bg1"/>
                </a:solidFill>
              </a:rPr>
              <a:t>There</a:t>
            </a:r>
            <a:r>
              <a:rPr lang="nl-BE" dirty="0">
                <a:solidFill>
                  <a:schemeClr val="bg1"/>
                </a:solidFill>
              </a:rPr>
              <a:t> are </a:t>
            </a:r>
            <a:r>
              <a:rPr lang="nl-BE" dirty="0" err="1">
                <a:solidFill>
                  <a:schemeClr val="bg1"/>
                </a:solidFill>
              </a:rPr>
              <a:t>other</a:t>
            </a:r>
            <a:r>
              <a:rPr lang="nl-BE" dirty="0">
                <a:solidFill>
                  <a:schemeClr val="bg1"/>
                </a:solidFill>
              </a:rPr>
              <a:t> ‘open’ </a:t>
            </a:r>
            <a:r>
              <a:rPr lang="nl-BE" dirty="0" err="1">
                <a:solidFill>
                  <a:schemeClr val="bg1"/>
                </a:solidFill>
              </a:rPr>
              <a:t>licenses</a:t>
            </a:r>
            <a:r>
              <a:rPr lang="nl-BE" dirty="0">
                <a:solidFill>
                  <a:schemeClr val="bg1"/>
                </a:solidFill>
              </a:rPr>
              <a:t> </a:t>
            </a:r>
            <a:r>
              <a:rPr lang="nl-BE" dirty="0" err="1">
                <a:solidFill>
                  <a:schemeClr val="bg1"/>
                </a:solidFill>
              </a:rPr>
              <a:t>that</a:t>
            </a:r>
            <a:r>
              <a:rPr lang="nl-BE" dirty="0">
                <a:solidFill>
                  <a:schemeClr val="bg1"/>
                </a:solidFill>
              </a:rPr>
              <a:t> </a:t>
            </a:r>
            <a:r>
              <a:rPr lang="nl-BE" dirty="0" err="1">
                <a:solidFill>
                  <a:schemeClr val="bg1"/>
                </a:solidFill>
              </a:rPr>
              <a:t>might</a:t>
            </a:r>
            <a:r>
              <a:rPr lang="nl-BE" dirty="0">
                <a:solidFill>
                  <a:schemeClr val="bg1"/>
                </a:solidFill>
              </a:rPr>
              <a:t> </a:t>
            </a:r>
            <a:r>
              <a:rPr lang="nl-BE" dirty="0" err="1">
                <a:solidFill>
                  <a:schemeClr val="bg1"/>
                </a:solidFill>
              </a:rPr>
              <a:t>be</a:t>
            </a:r>
            <a:r>
              <a:rPr lang="nl-BE" dirty="0">
                <a:solidFill>
                  <a:schemeClr val="bg1"/>
                </a:solidFill>
              </a:rPr>
              <a:t> </a:t>
            </a:r>
            <a:r>
              <a:rPr lang="nl-BE" dirty="0" err="1">
                <a:solidFill>
                  <a:schemeClr val="bg1"/>
                </a:solidFill>
              </a:rPr>
              <a:t>suitable</a:t>
            </a:r>
            <a:r>
              <a:rPr lang="nl-BE" dirty="0">
                <a:solidFill>
                  <a:schemeClr val="bg1"/>
                </a:solidFill>
              </a:rPr>
              <a:t>.</a:t>
            </a:r>
          </a:p>
          <a:p>
            <a:pPr marL="285750" indent="-285750">
              <a:buFont typeface="Arial" panose="020B0604020202020204" pitchFamily="34" charset="0"/>
              <a:buChar char="•"/>
            </a:pPr>
            <a:r>
              <a:rPr lang="nl-BE" dirty="0" err="1">
                <a:solidFill>
                  <a:schemeClr val="bg1"/>
                </a:solidFill>
              </a:rPr>
              <a:t>Restricted</a:t>
            </a:r>
            <a:r>
              <a:rPr lang="nl-BE" dirty="0">
                <a:solidFill>
                  <a:schemeClr val="bg1"/>
                </a:solidFill>
              </a:rPr>
              <a:t>/</a:t>
            </a:r>
            <a:r>
              <a:rPr lang="nl-BE" dirty="0" err="1">
                <a:solidFill>
                  <a:schemeClr val="bg1"/>
                </a:solidFill>
              </a:rPr>
              <a:t>closed</a:t>
            </a:r>
            <a:r>
              <a:rPr lang="nl-BE" dirty="0">
                <a:solidFill>
                  <a:schemeClr val="bg1"/>
                </a:solidFill>
              </a:rPr>
              <a:t> data </a:t>
            </a:r>
            <a:r>
              <a:rPr lang="nl-BE" dirty="0" err="1">
                <a:solidFill>
                  <a:schemeClr val="bg1"/>
                </a:solidFill>
              </a:rPr>
              <a:t>can</a:t>
            </a:r>
            <a:r>
              <a:rPr lang="nl-BE" dirty="0">
                <a:solidFill>
                  <a:schemeClr val="bg1"/>
                </a:solidFill>
              </a:rPr>
              <a:t> </a:t>
            </a:r>
            <a:r>
              <a:rPr lang="nl-BE" dirty="0" err="1">
                <a:solidFill>
                  <a:schemeClr val="bg1"/>
                </a:solidFill>
              </a:rPr>
              <a:t>be</a:t>
            </a:r>
            <a:r>
              <a:rPr lang="nl-BE" dirty="0">
                <a:solidFill>
                  <a:schemeClr val="bg1"/>
                </a:solidFill>
              </a:rPr>
              <a:t> shared </a:t>
            </a:r>
            <a:r>
              <a:rPr lang="nl-BE" dirty="0" err="1">
                <a:solidFill>
                  <a:schemeClr val="bg1"/>
                </a:solidFill>
              </a:rPr>
              <a:t>using</a:t>
            </a:r>
            <a:r>
              <a:rPr lang="nl-BE" dirty="0">
                <a:solidFill>
                  <a:schemeClr val="bg1"/>
                </a:solidFill>
              </a:rPr>
              <a:t> </a:t>
            </a:r>
            <a:r>
              <a:rPr lang="nl-BE" dirty="0" err="1">
                <a:solidFill>
                  <a:schemeClr val="bg1"/>
                </a:solidFill>
              </a:rPr>
              <a:t>bespoke</a:t>
            </a:r>
            <a:r>
              <a:rPr lang="nl-BE" dirty="0">
                <a:solidFill>
                  <a:schemeClr val="bg1"/>
                </a:solidFill>
              </a:rPr>
              <a:t> </a:t>
            </a:r>
            <a:r>
              <a:rPr lang="nl-BE" dirty="0" err="1">
                <a:solidFill>
                  <a:schemeClr val="bg1"/>
                </a:solidFill>
              </a:rPr>
              <a:t>license</a:t>
            </a:r>
            <a:r>
              <a:rPr lang="nl-BE" dirty="0">
                <a:solidFill>
                  <a:schemeClr val="bg1"/>
                </a:solidFill>
              </a:rPr>
              <a:t>/</a:t>
            </a:r>
            <a:r>
              <a:rPr lang="nl-BE" dirty="0" err="1">
                <a:solidFill>
                  <a:schemeClr val="bg1"/>
                </a:solidFill>
              </a:rPr>
              <a:t>agreements</a:t>
            </a:r>
            <a:r>
              <a:rPr lang="nl-BE" dirty="0">
                <a:solidFill>
                  <a:schemeClr val="bg1"/>
                </a:solidFill>
              </a:rPr>
              <a:t>.</a:t>
            </a:r>
          </a:p>
        </p:txBody>
      </p:sp>
    </p:spTree>
    <p:extLst>
      <p:ext uri="{BB962C8B-B14F-4D97-AF65-F5344CB8AC3E}">
        <p14:creationId xmlns:p14="http://schemas.microsoft.com/office/powerpoint/2010/main" val="41397461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AB34C08-7907-453B-B73F-190403A68FFC}"/>
              </a:ext>
            </a:extLst>
          </p:cNvPr>
          <p:cNvSpPr>
            <a:spLocks noGrp="1"/>
          </p:cNvSpPr>
          <p:nvPr>
            <p:ph type="title"/>
          </p:nvPr>
        </p:nvSpPr>
        <p:spPr/>
        <p:txBody>
          <a:bodyPr/>
          <a:lstStyle/>
          <a:p>
            <a:r>
              <a:rPr lang="nl-BE" dirty="0"/>
              <a:t>Publishing in</a:t>
            </a:r>
          </a:p>
        </p:txBody>
      </p:sp>
      <p:sp>
        <p:nvSpPr>
          <p:cNvPr id="5" name="Slide Number Placeholder 4">
            <a:extLst>
              <a:ext uri="{FF2B5EF4-FFF2-40B4-BE49-F238E27FC236}">
                <a16:creationId xmlns:a16="http://schemas.microsoft.com/office/drawing/2014/main" id="{982DCA96-1964-4975-BD8A-2F1DF1355A57}"/>
              </a:ext>
            </a:extLst>
          </p:cNvPr>
          <p:cNvSpPr>
            <a:spLocks noGrp="1"/>
          </p:cNvSpPr>
          <p:nvPr>
            <p:ph type="sldNum" sz="quarter" idx="12"/>
          </p:nvPr>
        </p:nvSpPr>
        <p:spPr/>
        <p:txBody>
          <a:bodyPr/>
          <a:lstStyle/>
          <a:p>
            <a:fld id="{208CA132-85B2-4E42-84FF-CBDE8FF56B3B}" type="slidenum">
              <a:rPr lang="nl-BE" smtClean="0"/>
              <a:t>25</a:t>
            </a:fld>
            <a:endParaRPr lang="nl-BE"/>
          </a:p>
        </p:txBody>
      </p:sp>
      <p:pic>
        <p:nvPicPr>
          <p:cNvPr id="1026" name="Picture 2">
            <a:extLst>
              <a:ext uri="{FF2B5EF4-FFF2-40B4-BE49-F238E27FC236}">
                <a16:creationId xmlns:a16="http://schemas.microsoft.com/office/drawing/2014/main" id="{50031781-F110-49C9-A458-A82198C17C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41" y="2855168"/>
            <a:ext cx="5421808" cy="2202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9101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87A85-EA36-40A5-9810-0C07A08362F2}"/>
              </a:ext>
            </a:extLst>
          </p:cNvPr>
          <p:cNvSpPr>
            <a:spLocks noGrp="1"/>
          </p:cNvSpPr>
          <p:nvPr>
            <p:ph type="title"/>
          </p:nvPr>
        </p:nvSpPr>
        <p:spPr/>
        <p:txBody>
          <a:bodyPr/>
          <a:lstStyle/>
          <a:p>
            <a:r>
              <a:rPr lang="nl-BE" dirty="0"/>
              <a:t>General </a:t>
            </a:r>
            <a:r>
              <a:rPr lang="nl-BE" dirty="0" err="1"/>
              <a:t>requirements</a:t>
            </a:r>
            <a:r>
              <a:rPr lang="nl-BE" dirty="0"/>
              <a:t> </a:t>
            </a:r>
            <a:r>
              <a:rPr lang="nl-BE" dirty="0" err="1"/>
              <a:t>for</a:t>
            </a:r>
            <a:r>
              <a:rPr lang="nl-BE" dirty="0"/>
              <a:t> Horizon Europe </a:t>
            </a:r>
          </a:p>
        </p:txBody>
      </p:sp>
      <p:sp>
        <p:nvSpPr>
          <p:cNvPr id="3" name="Content Placeholder 2">
            <a:extLst>
              <a:ext uri="{FF2B5EF4-FFF2-40B4-BE49-F238E27FC236}">
                <a16:creationId xmlns:a16="http://schemas.microsoft.com/office/drawing/2014/main" id="{4EB4DC63-7978-481C-94AB-A920A3545F47}"/>
              </a:ext>
            </a:extLst>
          </p:cNvPr>
          <p:cNvSpPr>
            <a:spLocks noGrp="1"/>
          </p:cNvSpPr>
          <p:nvPr>
            <p:ph idx="1"/>
          </p:nvPr>
        </p:nvSpPr>
        <p:spPr/>
        <p:txBody>
          <a:bodyPr>
            <a:normAutofit lnSpcReduction="10000"/>
          </a:bodyPr>
          <a:lstStyle/>
          <a:p>
            <a:pPr>
              <a:buFont typeface="Calibri Light" panose="020F0302020204030204" pitchFamily="34" charset="0"/>
              <a:buChar char="!"/>
            </a:pPr>
            <a:r>
              <a:rPr lang="nl-BE" dirty="0"/>
              <a:t>Plan S </a:t>
            </a:r>
            <a:r>
              <a:rPr lang="nl-BE" dirty="0" err="1"/>
              <a:t>aligned</a:t>
            </a:r>
            <a:r>
              <a:rPr lang="nl-BE" dirty="0"/>
              <a:t> (</a:t>
            </a:r>
            <a:r>
              <a:rPr lang="nl-BE" dirty="0">
                <a:hlinkClick r:id="rId3"/>
              </a:rPr>
              <a:t>https://www.coalition-s.org</a:t>
            </a:r>
            <a:r>
              <a:rPr lang="nl-BE" dirty="0"/>
              <a:t>) – Open Access </a:t>
            </a:r>
            <a:r>
              <a:rPr lang="nl-BE" dirty="0" err="1"/>
              <a:t>to</a:t>
            </a:r>
            <a:r>
              <a:rPr lang="nl-BE" dirty="0"/>
              <a:t> </a:t>
            </a:r>
            <a:r>
              <a:rPr lang="nl-BE" dirty="0" err="1"/>
              <a:t>scientific</a:t>
            </a:r>
            <a:r>
              <a:rPr lang="nl-BE" dirty="0"/>
              <a:t> </a:t>
            </a:r>
            <a:r>
              <a:rPr lang="nl-BE" dirty="0" err="1"/>
              <a:t>publications</a:t>
            </a:r>
            <a:r>
              <a:rPr lang="nl-BE" dirty="0"/>
              <a:t> is a must</a:t>
            </a:r>
          </a:p>
          <a:p>
            <a:pPr>
              <a:buFont typeface="Calibri Light" panose="020F0302020204030204" pitchFamily="34" charset="0"/>
              <a:buChar char="!"/>
            </a:pPr>
            <a:r>
              <a:rPr lang="nl-BE" dirty="0" err="1"/>
              <a:t>Immediate</a:t>
            </a:r>
            <a:r>
              <a:rPr lang="nl-BE" dirty="0"/>
              <a:t> </a:t>
            </a:r>
            <a:r>
              <a:rPr lang="nl-BE" dirty="0" err="1"/>
              <a:t>deposit</a:t>
            </a:r>
            <a:r>
              <a:rPr lang="nl-BE" dirty="0"/>
              <a:t> of </a:t>
            </a:r>
            <a:r>
              <a:rPr lang="en-US" dirty="0"/>
              <a:t>Author Accepted Manuscript or Version of Record </a:t>
            </a:r>
            <a:r>
              <a:rPr lang="nl-BE" dirty="0"/>
              <a:t>in a </a:t>
            </a:r>
            <a:r>
              <a:rPr lang="nl-BE" dirty="0" err="1"/>
              <a:t>repository</a:t>
            </a:r>
            <a:r>
              <a:rPr lang="nl-BE" dirty="0"/>
              <a:t> in Open Access – </a:t>
            </a:r>
            <a:r>
              <a:rPr lang="nl-BE" dirty="0" err="1"/>
              <a:t>for</a:t>
            </a:r>
            <a:r>
              <a:rPr lang="nl-BE" dirty="0"/>
              <a:t> peer-</a:t>
            </a:r>
            <a:r>
              <a:rPr lang="nl-BE" dirty="0" err="1"/>
              <a:t>reviewed</a:t>
            </a:r>
            <a:r>
              <a:rPr lang="nl-BE" dirty="0"/>
              <a:t> </a:t>
            </a:r>
            <a:r>
              <a:rPr lang="nl-BE" dirty="0" err="1"/>
              <a:t>publications</a:t>
            </a:r>
            <a:r>
              <a:rPr lang="nl-BE" dirty="0"/>
              <a:t> </a:t>
            </a:r>
            <a:r>
              <a:rPr lang="nl-BE" dirty="0" err="1"/>
              <a:t>and</a:t>
            </a:r>
            <a:r>
              <a:rPr lang="nl-BE" dirty="0"/>
              <a:t> long-</a:t>
            </a:r>
            <a:r>
              <a:rPr lang="nl-BE" dirty="0" err="1"/>
              <a:t>text</a:t>
            </a:r>
            <a:r>
              <a:rPr lang="nl-BE" dirty="0"/>
              <a:t> formats</a:t>
            </a:r>
          </a:p>
          <a:p>
            <a:pPr>
              <a:buFont typeface="Calibri Light" panose="020F0302020204030204" pitchFamily="34" charset="0"/>
              <a:buChar char="!"/>
            </a:pPr>
            <a:r>
              <a:rPr lang="nl-BE" dirty="0"/>
              <a:t>Copyright </a:t>
            </a:r>
            <a:r>
              <a:rPr lang="nl-BE" dirty="0" err="1"/>
              <a:t>retention</a:t>
            </a:r>
            <a:r>
              <a:rPr lang="nl-BE" dirty="0"/>
              <a:t> </a:t>
            </a:r>
            <a:r>
              <a:rPr lang="nl-BE" dirty="0" err="1"/>
              <a:t>with</a:t>
            </a:r>
            <a:r>
              <a:rPr lang="nl-BE" dirty="0"/>
              <a:t> </a:t>
            </a:r>
            <a:r>
              <a:rPr lang="nl-BE" dirty="0" err="1"/>
              <a:t>the</a:t>
            </a:r>
            <a:r>
              <a:rPr lang="nl-BE" dirty="0"/>
              <a:t> </a:t>
            </a:r>
            <a:r>
              <a:rPr lang="nl-BE" dirty="0" err="1"/>
              <a:t>author</a:t>
            </a:r>
            <a:r>
              <a:rPr lang="nl-BE" dirty="0"/>
              <a:t>: </a:t>
            </a:r>
            <a:r>
              <a:rPr lang="nl-BE" dirty="0">
                <a:hlinkClick r:id="rId4"/>
              </a:rPr>
              <a:t>https://www.coalition-s.org/resources/rights-retention-strategy/</a:t>
            </a:r>
            <a:r>
              <a:rPr lang="nl-BE" dirty="0"/>
              <a:t> </a:t>
            </a:r>
          </a:p>
          <a:p>
            <a:pPr>
              <a:buFont typeface="Calibri Light" panose="020F0302020204030204" pitchFamily="34" charset="0"/>
              <a:buChar char="!"/>
            </a:pPr>
            <a:r>
              <a:rPr lang="nl-BE" dirty="0" err="1"/>
              <a:t>Licenses</a:t>
            </a:r>
            <a:r>
              <a:rPr lang="nl-BE" dirty="0"/>
              <a:t>: CC-BY or equivalent </a:t>
            </a:r>
            <a:r>
              <a:rPr lang="nl-BE" dirty="0" err="1"/>
              <a:t>for</a:t>
            </a:r>
            <a:r>
              <a:rPr lang="nl-BE" dirty="0"/>
              <a:t> </a:t>
            </a:r>
            <a:r>
              <a:rPr lang="nl-BE" dirty="0" err="1"/>
              <a:t>acticles</a:t>
            </a:r>
            <a:r>
              <a:rPr lang="nl-BE" dirty="0"/>
              <a:t>; </a:t>
            </a:r>
            <a:r>
              <a:rPr lang="nl-BE" dirty="0" err="1"/>
              <a:t>monographs</a:t>
            </a:r>
            <a:r>
              <a:rPr lang="nl-BE" dirty="0"/>
              <a:t>/long formats </a:t>
            </a:r>
            <a:r>
              <a:rPr lang="nl-BE" dirty="0" err="1"/>
              <a:t>can</a:t>
            </a:r>
            <a:r>
              <a:rPr lang="nl-BE" dirty="0"/>
              <a:t> </a:t>
            </a:r>
            <a:r>
              <a:rPr lang="nl-BE" dirty="0" err="1"/>
              <a:t>use</a:t>
            </a:r>
            <a:r>
              <a:rPr lang="nl-BE" dirty="0"/>
              <a:t> CC non-commercial/no-</a:t>
            </a:r>
            <a:r>
              <a:rPr lang="nl-BE" dirty="0" err="1"/>
              <a:t>derivative</a:t>
            </a:r>
            <a:r>
              <a:rPr lang="nl-BE" dirty="0"/>
              <a:t> </a:t>
            </a:r>
            <a:r>
              <a:rPr lang="nl-BE" dirty="0" err="1"/>
              <a:t>licences</a:t>
            </a:r>
            <a:r>
              <a:rPr lang="nl-BE" dirty="0"/>
              <a:t> </a:t>
            </a:r>
          </a:p>
          <a:p>
            <a:pPr>
              <a:buFont typeface="Calibri Light" panose="020F0302020204030204" pitchFamily="34" charset="0"/>
              <a:buChar char="!"/>
            </a:pPr>
            <a:r>
              <a:rPr lang="nl-BE" dirty="0" err="1"/>
              <a:t>Not</a:t>
            </a:r>
            <a:r>
              <a:rPr lang="nl-BE" dirty="0"/>
              <a:t> </a:t>
            </a:r>
            <a:r>
              <a:rPr lang="nl-BE" dirty="0" err="1"/>
              <a:t>eligible</a:t>
            </a:r>
            <a:r>
              <a:rPr lang="nl-BE" dirty="0"/>
              <a:t>: Open Access </a:t>
            </a:r>
            <a:r>
              <a:rPr lang="nl-BE" dirty="0" err="1"/>
              <a:t>fees</a:t>
            </a:r>
            <a:r>
              <a:rPr lang="nl-BE" dirty="0"/>
              <a:t> </a:t>
            </a:r>
            <a:r>
              <a:rPr lang="nl-BE" dirty="0" err="1"/>
              <a:t>for</a:t>
            </a:r>
            <a:r>
              <a:rPr lang="nl-BE" dirty="0"/>
              <a:t> </a:t>
            </a:r>
            <a:r>
              <a:rPr lang="nl-BE" dirty="0" err="1"/>
              <a:t>hybrid</a:t>
            </a:r>
            <a:r>
              <a:rPr lang="nl-BE" dirty="0"/>
              <a:t> </a:t>
            </a:r>
            <a:r>
              <a:rPr lang="nl-BE" dirty="0" err="1"/>
              <a:t>journals</a:t>
            </a:r>
            <a:endParaRPr lang="nl-BE" dirty="0"/>
          </a:p>
        </p:txBody>
      </p:sp>
      <p:sp>
        <p:nvSpPr>
          <p:cNvPr id="5" name="Slide Number Placeholder 4">
            <a:extLst>
              <a:ext uri="{FF2B5EF4-FFF2-40B4-BE49-F238E27FC236}">
                <a16:creationId xmlns:a16="http://schemas.microsoft.com/office/drawing/2014/main" id="{2CEDE518-732F-4EEC-864C-522E06468140}"/>
              </a:ext>
            </a:extLst>
          </p:cNvPr>
          <p:cNvSpPr>
            <a:spLocks noGrp="1"/>
          </p:cNvSpPr>
          <p:nvPr>
            <p:ph type="sldNum" sz="quarter" idx="12"/>
          </p:nvPr>
        </p:nvSpPr>
        <p:spPr/>
        <p:txBody>
          <a:bodyPr/>
          <a:lstStyle/>
          <a:p>
            <a:fld id="{208CA132-85B2-4E42-84FF-CBDE8FF56B3B}" type="slidenum">
              <a:rPr lang="nl-BE" smtClean="0"/>
              <a:t>26</a:t>
            </a:fld>
            <a:endParaRPr lang="nl-BE"/>
          </a:p>
        </p:txBody>
      </p:sp>
    </p:spTree>
    <p:extLst>
      <p:ext uri="{BB962C8B-B14F-4D97-AF65-F5344CB8AC3E}">
        <p14:creationId xmlns:p14="http://schemas.microsoft.com/office/powerpoint/2010/main" val="3963281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19BE6-5AE9-467F-9988-ADA682271C3D}"/>
              </a:ext>
            </a:extLst>
          </p:cNvPr>
          <p:cNvSpPr>
            <a:spLocks noGrp="1"/>
          </p:cNvSpPr>
          <p:nvPr>
            <p:ph type="title"/>
          </p:nvPr>
        </p:nvSpPr>
        <p:spPr/>
        <p:txBody>
          <a:bodyPr/>
          <a:lstStyle/>
          <a:p>
            <a:r>
              <a:rPr lang="nl-BE"/>
              <a:t>What options are there to publish </a:t>
            </a:r>
            <a:r>
              <a:rPr lang="nl-BE" i="1"/>
              <a:t>articles</a:t>
            </a:r>
            <a:r>
              <a:rPr lang="nl-BE"/>
              <a:t>?</a:t>
            </a:r>
            <a:endParaRPr lang="nl-BE" dirty="0"/>
          </a:p>
        </p:txBody>
      </p:sp>
      <p:sp>
        <p:nvSpPr>
          <p:cNvPr id="3" name="Content Placeholder 2">
            <a:extLst>
              <a:ext uri="{FF2B5EF4-FFF2-40B4-BE49-F238E27FC236}">
                <a16:creationId xmlns:a16="http://schemas.microsoft.com/office/drawing/2014/main" id="{5DBF903C-0D2D-4FD9-9E95-B7E7ADBD8215}"/>
              </a:ext>
            </a:extLst>
          </p:cNvPr>
          <p:cNvSpPr>
            <a:spLocks noGrp="1"/>
          </p:cNvSpPr>
          <p:nvPr>
            <p:ph idx="1"/>
          </p:nvPr>
        </p:nvSpPr>
        <p:spPr/>
        <p:txBody>
          <a:bodyPr>
            <a:normAutofit fontScale="92500" lnSpcReduction="20000"/>
          </a:bodyPr>
          <a:lstStyle/>
          <a:p>
            <a:pPr marL="514350" indent="-514350">
              <a:buFont typeface="+mj-lt"/>
              <a:buAutoNum type="alphaUcPeriod"/>
            </a:pPr>
            <a:r>
              <a:rPr lang="nl-BE" dirty="0"/>
              <a:t>Full OA </a:t>
            </a:r>
            <a:r>
              <a:rPr lang="nl-BE" dirty="0" err="1"/>
              <a:t>journal</a:t>
            </a:r>
            <a:r>
              <a:rPr lang="nl-BE" dirty="0"/>
              <a:t> </a:t>
            </a:r>
            <a:r>
              <a:rPr lang="nl-BE" dirty="0" err="1"/>
              <a:t>with</a:t>
            </a:r>
            <a:r>
              <a:rPr lang="nl-BE" dirty="0"/>
              <a:t> or without </a:t>
            </a:r>
            <a:r>
              <a:rPr lang="nl-BE" dirty="0" err="1"/>
              <a:t>fees</a:t>
            </a:r>
            <a:r>
              <a:rPr lang="nl-BE" dirty="0"/>
              <a:t> (Gold/</a:t>
            </a:r>
            <a:r>
              <a:rPr lang="nl-BE" dirty="0" err="1"/>
              <a:t>Diamond</a:t>
            </a:r>
            <a:r>
              <a:rPr lang="nl-BE" dirty="0"/>
              <a:t> OA)</a:t>
            </a:r>
          </a:p>
          <a:p>
            <a:pPr marL="514350" indent="-514350">
              <a:buFont typeface="+mj-lt"/>
              <a:buAutoNum type="alphaUcPeriod"/>
            </a:pPr>
            <a:r>
              <a:rPr lang="nl-BE" dirty="0"/>
              <a:t>Open Research Europe – </a:t>
            </a:r>
            <a:r>
              <a:rPr lang="nl-BE" dirty="0" err="1"/>
              <a:t>publishing</a:t>
            </a:r>
            <a:r>
              <a:rPr lang="nl-BE" dirty="0"/>
              <a:t> platform </a:t>
            </a:r>
            <a:r>
              <a:rPr lang="nl-BE" dirty="0" err="1"/>
              <a:t>supported</a:t>
            </a:r>
            <a:r>
              <a:rPr lang="nl-BE" dirty="0"/>
              <a:t> </a:t>
            </a:r>
            <a:r>
              <a:rPr lang="nl-BE" dirty="0" err="1"/>
              <a:t>by</a:t>
            </a:r>
            <a:r>
              <a:rPr lang="nl-BE" dirty="0"/>
              <a:t> EC, free </a:t>
            </a:r>
            <a:r>
              <a:rPr lang="nl-BE" dirty="0" err="1"/>
              <a:t>for</a:t>
            </a:r>
            <a:r>
              <a:rPr lang="nl-BE" dirty="0"/>
              <a:t> HEU &amp; H2020 </a:t>
            </a:r>
            <a:r>
              <a:rPr lang="nl-BE" dirty="0" err="1"/>
              <a:t>researchers</a:t>
            </a:r>
            <a:r>
              <a:rPr lang="nl-BE" dirty="0"/>
              <a:t>. Supports Open Peer Review </a:t>
            </a:r>
            <a:r>
              <a:rPr lang="nl-BE" dirty="0" err="1"/>
              <a:t>and</a:t>
            </a:r>
            <a:r>
              <a:rPr lang="nl-BE" dirty="0"/>
              <a:t> </a:t>
            </a:r>
            <a:r>
              <a:rPr lang="nl-BE" dirty="0" err="1"/>
              <a:t>many</a:t>
            </a:r>
            <a:r>
              <a:rPr lang="nl-BE" dirty="0"/>
              <a:t> different </a:t>
            </a:r>
            <a:r>
              <a:rPr lang="nl-BE" dirty="0" err="1"/>
              <a:t>article</a:t>
            </a:r>
            <a:r>
              <a:rPr lang="nl-BE" dirty="0"/>
              <a:t> types. (Gold OA)</a:t>
            </a:r>
          </a:p>
          <a:p>
            <a:pPr marL="514350" indent="-514350">
              <a:buFont typeface="+mj-lt"/>
              <a:buAutoNum type="alphaUcPeriod"/>
            </a:pPr>
            <a:r>
              <a:rPr lang="nl-BE" dirty="0"/>
              <a:t>Closed </a:t>
            </a:r>
            <a:r>
              <a:rPr lang="nl-BE" dirty="0" err="1"/>
              <a:t>journal</a:t>
            </a:r>
            <a:r>
              <a:rPr lang="nl-BE" dirty="0"/>
              <a:t>, </a:t>
            </a:r>
            <a:r>
              <a:rPr lang="nl-BE" dirty="0" err="1"/>
              <a:t>with</a:t>
            </a:r>
            <a:r>
              <a:rPr lang="nl-BE" dirty="0"/>
              <a:t> </a:t>
            </a:r>
            <a:r>
              <a:rPr lang="nl-BE" dirty="0" err="1"/>
              <a:t>the</a:t>
            </a:r>
            <a:r>
              <a:rPr lang="nl-BE" dirty="0"/>
              <a:t> Version of Record/Author </a:t>
            </a:r>
            <a:r>
              <a:rPr lang="nl-BE" dirty="0" err="1"/>
              <a:t>Accepted</a:t>
            </a:r>
            <a:r>
              <a:rPr lang="nl-BE" dirty="0"/>
              <a:t> Manuscript in </a:t>
            </a:r>
            <a:r>
              <a:rPr lang="nl-BE" dirty="0" err="1"/>
              <a:t>the</a:t>
            </a:r>
            <a:r>
              <a:rPr lang="nl-BE" dirty="0"/>
              <a:t> </a:t>
            </a:r>
            <a:r>
              <a:rPr lang="nl-BE" dirty="0" err="1"/>
              <a:t>repository</a:t>
            </a:r>
            <a:r>
              <a:rPr lang="nl-BE" dirty="0"/>
              <a:t>. (Green OA)</a:t>
            </a:r>
          </a:p>
          <a:p>
            <a:pPr marL="514350" indent="-514350">
              <a:buFont typeface="+mj-lt"/>
              <a:buAutoNum type="alphaUcPeriod"/>
            </a:pPr>
            <a:r>
              <a:rPr lang="nl-BE" dirty="0" err="1"/>
              <a:t>Hybrid</a:t>
            </a:r>
            <a:r>
              <a:rPr lang="nl-BE" dirty="0"/>
              <a:t> -&gt; </a:t>
            </a:r>
            <a:r>
              <a:rPr lang="nl-BE" dirty="0" err="1"/>
              <a:t>article</a:t>
            </a:r>
            <a:r>
              <a:rPr lang="nl-BE" dirty="0"/>
              <a:t> </a:t>
            </a:r>
            <a:r>
              <a:rPr lang="nl-BE" dirty="0" err="1"/>
              <a:t>fees</a:t>
            </a:r>
            <a:r>
              <a:rPr lang="nl-BE" dirty="0"/>
              <a:t> </a:t>
            </a:r>
            <a:r>
              <a:rPr lang="nl-BE" dirty="0" err="1"/>
              <a:t>not</a:t>
            </a:r>
            <a:r>
              <a:rPr lang="nl-BE" dirty="0"/>
              <a:t> </a:t>
            </a:r>
            <a:r>
              <a:rPr lang="nl-BE" dirty="0" err="1"/>
              <a:t>reimbursed</a:t>
            </a:r>
            <a:r>
              <a:rPr lang="nl-BE" dirty="0"/>
              <a:t>, but C </a:t>
            </a:r>
            <a:r>
              <a:rPr lang="nl-BE" dirty="0" err="1"/>
              <a:t>still</a:t>
            </a:r>
            <a:r>
              <a:rPr lang="nl-BE" dirty="0"/>
              <a:t> </a:t>
            </a:r>
            <a:r>
              <a:rPr lang="nl-BE" dirty="0" err="1"/>
              <a:t>applies</a:t>
            </a:r>
            <a:r>
              <a:rPr lang="nl-BE" dirty="0"/>
              <a:t>.</a:t>
            </a:r>
          </a:p>
          <a:p>
            <a:pPr marL="0" indent="0">
              <a:buNone/>
            </a:pPr>
            <a:endParaRPr lang="nl-BE" dirty="0"/>
          </a:p>
          <a:p>
            <a:pPr marL="0" indent="0">
              <a:buNone/>
            </a:pPr>
            <a:r>
              <a:rPr lang="nl-BE" dirty="0"/>
              <a:t>In </a:t>
            </a:r>
            <a:r>
              <a:rPr lang="nl-BE" dirty="0" err="1"/>
              <a:t>all</a:t>
            </a:r>
            <a:r>
              <a:rPr lang="nl-BE" dirty="0"/>
              <a:t> cases, </a:t>
            </a:r>
            <a:r>
              <a:rPr lang="nl-BE" dirty="0" err="1"/>
              <a:t>authors</a:t>
            </a:r>
            <a:r>
              <a:rPr lang="nl-BE" dirty="0"/>
              <a:t> must </a:t>
            </a:r>
            <a:r>
              <a:rPr lang="nl-BE" dirty="0" err="1"/>
              <a:t>retain</a:t>
            </a:r>
            <a:r>
              <a:rPr lang="nl-BE" dirty="0"/>
              <a:t> </a:t>
            </a:r>
            <a:r>
              <a:rPr lang="nl-BE" dirty="0" err="1"/>
              <a:t>intellectual</a:t>
            </a:r>
            <a:r>
              <a:rPr lang="nl-BE" dirty="0"/>
              <a:t> property </a:t>
            </a:r>
            <a:r>
              <a:rPr lang="nl-BE" dirty="0" err="1"/>
              <a:t>rights</a:t>
            </a:r>
            <a:r>
              <a:rPr lang="nl-BE" dirty="0"/>
              <a:t> </a:t>
            </a:r>
            <a:r>
              <a:rPr lang="nl-BE" dirty="0" err="1"/>
              <a:t>and</a:t>
            </a:r>
            <a:r>
              <a:rPr lang="nl-BE" dirty="0"/>
              <a:t> </a:t>
            </a:r>
            <a:r>
              <a:rPr lang="nl-BE" dirty="0" err="1"/>
              <a:t>deposit</a:t>
            </a:r>
            <a:r>
              <a:rPr lang="nl-BE" dirty="0"/>
              <a:t> a </a:t>
            </a:r>
            <a:r>
              <a:rPr lang="nl-BE" dirty="0" err="1"/>
              <a:t>version</a:t>
            </a:r>
            <a:r>
              <a:rPr lang="nl-BE" dirty="0"/>
              <a:t> in a </a:t>
            </a:r>
            <a:r>
              <a:rPr lang="nl-BE" dirty="0" err="1"/>
              <a:t>repository</a:t>
            </a:r>
            <a:r>
              <a:rPr lang="nl-BE" dirty="0"/>
              <a:t>!</a:t>
            </a:r>
          </a:p>
          <a:p>
            <a:pPr marL="0" indent="0">
              <a:buNone/>
            </a:pPr>
            <a:r>
              <a:rPr lang="nl-BE" dirty="0"/>
              <a:t>-&gt; </a:t>
            </a:r>
            <a:r>
              <a:rPr lang="nl-BE" dirty="0">
                <a:hlinkClick r:id="rId3"/>
              </a:rPr>
              <a:t>https://journalcheckertool.org/</a:t>
            </a:r>
            <a:r>
              <a:rPr lang="nl-BE" dirty="0"/>
              <a:t> (BETA </a:t>
            </a:r>
            <a:r>
              <a:rPr lang="nl-BE" dirty="0" err="1"/>
              <a:t>version</a:t>
            </a:r>
            <a:r>
              <a:rPr lang="nl-BE" dirty="0"/>
              <a:t>)</a:t>
            </a:r>
          </a:p>
          <a:p>
            <a:pPr marL="0" indent="0">
              <a:buNone/>
            </a:pPr>
            <a:r>
              <a:rPr lang="nl-BE" dirty="0"/>
              <a:t>-&gt; </a:t>
            </a:r>
            <a:r>
              <a:rPr lang="nl-BE" dirty="0">
                <a:hlinkClick r:id="rId4"/>
              </a:rPr>
              <a:t>https://doaj.org/</a:t>
            </a:r>
            <a:r>
              <a:rPr lang="nl-BE" dirty="0"/>
              <a:t> </a:t>
            </a:r>
          </a:p>
          <a:p>
            <a:pPr marL="514350" indent="-514350">
              <a:buFont typeface="+mj-lt"/>
              <a:buAutoNum type="alphaUcPeriod"/>
            </a:pPr>
            <a:endParaRPr lang="nl-BE" dirty="0"/>
          </a:p>
        </p:txBody>
      </p:sp>
      <p:sp>
        <p:nvSpPr>
          <p:cNvPr id="5" name="Slide Number Placeholder 4">
            <a:extLst>
              <a:ext uri="{FF2B5EF4-FFF2-40B4-BE49-F238E27FC236}">
                <a16:creationId xmlns:a16="http://schemas.microsoft.com/office/drawing/2014/main" id="{AC7F3BCB-89C8-4D92-B9B6-47FE32A82456}"/>
              </a:ext>
            </a:extLst>
          </p:cNvPr>
          <p:cNvSpPr>
            <a:spLocks noGrp="1"/>
          </p:cNvSpPr>
          <p:nvPr>
            <p:ph type="sldNum" sz="quarter" idx="12"/>
          </p:nvPr>
        </p:nvSpPr>
        <p:spPr/>
        <p:txBody>
          <a:bodyPr/>
          <a:lstStyle/>
          <a:p>
            <a:fld id="{208CA132-85B2-4E42-84FF-CBDE8FF56B3B}" type="slidenum">
              <a:rPr lang="nl-BE" smtClean="0"/>
              <a:t>27</a:t>
            </a:fld>
            <a:endParaRPr lang="nl-BE"/>
          </a:p>
        </p:txBody>
      </p:sp>
    </p:spTree>
    <p:extLst>
      <p:ext uri="{BB962C8B-B14F-4D97-AF65-F5344CB8AC3E}">
        <p14:creationId xmlns:p14="http://schemas.microsoft.com/office/powerpoint/2010/main" val="2499766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2ED94-AB9E-4239-A953-FAC6550369AC}"/>
              </a:ext>
            </a:extLst>
          </p:cNvPr>
          <p:cNvSpPr>
            <a:spLocks noGrp="1"/>
          </p:cNvSpPr>
          <p:nvPr>
            <p:ph type="title"/>
          </p:nvPr>
        </p:nvSpPr>
        <p:spPr/>
        <p:txBody>
          <a:bodyPr/>
          <a:lstStyle/>
          <a:p>
            <a:r>
              <a:rPr lang="nl-BE" dirty="0" err="1"/>
              <a:t>Questions</a:t>
            </a:r>
            <a:r>
              <a:rPr lang="nl-BE" dirty="0"/>
              <a:t> </a:t>
            </a:r>
            <a:r>
              <a:rPr lang="nl-BE" dirty="0" err="1"/>
              <a:t>and</a:t>
            </a:r>
            <a:r>
              <a:rPr lang="nl-BE" dirty="0"/>
              <a:t> </a:t>
            </a:r>
            <a:r>
              <a:rPr lang="nl-BE" dirty="0" err="1"/>
              <a:t>exercise</a:t>
            </a:r>
            <a:endParaRPr lang="nl-BE" dirty="0"/>
          </a:p>
        </p:txBody>
      </p:sp>
      <p:sp>
        <p:nvSpPr>
          <p:cNvPr id="3" name="Text Placeholder 2">
            <a:extLst>
              <a:ext uri="{FF2B5EF4-FFF2-40B4-BE49-F238E27FC236}">
                <a16:creationId xmlns:a16="http://schemas.microsoft.com/office/drawing/2014/main" id="{72D384AA-8B50-4120-A727-603FAF75BB67}"/>
              </a:ext>
            </a:extLst>
          </p:cNvPr>
          <p:cNvSpPr>
            <a:spLocks noGrp="1"/>
          </p:cNvSpPr>
          <p:nvPr>
            <p:ph type="body" idx="1"/>
          </p:nvPr>
        </p:nvSpPr>
        <p:spPr/>
        <p:txBody>
          <a:bodyPr/>
          <a:lstStyle/>
          <a:p>
            <a:endParaRPr lang="nl-BE"/>
          </a:p>
        </p:txBody>
      </p:sp>
      <p:sp>
        <p:nvSpPr>
          <p:cNvPr id="4" name="Slide Number Placeholder 3">
            <a:extLst>
              <a:ext uri="{FF2B5EF4-FFF2-40B4-BE49-F238E27FC236}">
                <a16:creationId xmlns:a16="http://schemas.microsoft.com/office/drawing/2014/main" id="{4B8728B5-2ACD-47AE-ADA5-64950C0424A9}"/>
              </a:ext>
            </a:extLst>
          </p:cNvPr>
          <p:cNvSpPr>
            <a:spLocks noGrp="1"/>
          </p:cNvSpPr>
          <p:nvPr>
            <p:ph type="sldNum" sz="quarter" idx="12"/>
          </p:nvPr>
        </p:nvSpPr>
        <p:spPr/>
        <p:txBody>
          <a:bodyPr/>
          <a:lstStyle/>
          <a:p>
            <a:fld id="{208CA132-85B2-4E42-84FF-CBDE8FF56B3B}" type="slidenum">
              <a:rPr lang="nl-BE" smtClean="0"/>
              <a:t>28</a:t>
            </a:fld>
            <a:endParaRPr lang="nl-BE"/>
          </a:p>
        </p:txBody>
      </p:sp>
      <p:pic>
        <p:nvPicPr>
          <p:cNvPr id="6" name="Graphic 5" descr="Questions outline">
            <a:extLst>
              <a:ext uri="{FF2B5EF4-FFF2-40B4-BE49-F238E27FC236}">
                <a16:creationId xmlns:a16="http://schemas.microsoft.com/office/drawing/2014/main" id="{3C3E7E2B-85CB-4759-9D00-C8BBFF0F56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648825" y="4386263"/>
            <a:ext cx="1730375" cy="1730375"/>
          </a:xfrm>
          <a:prstGeom prst="rect">
            <a:avLst/>
          </a:prstGeom>
        </p:spPr>
      </p:pic>
    </p:spTree>
    <p:extLst>
      <p:ext uri="{BB962C8B-B14F-4D97-AF65-F5344CB8AC3E}">
        <p14:creationId xmlns:p14="http://schemas.microsoft.com/office/powerpoint/2010/main" val="1409825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FE35E-BD59-4072-94A0-99D3C35133AC}"/>
              </a:ext>
            </a:extLst>
          </p:cNvPr>
          <p:cNvSpPr>
            <a:spLocks noGrp="1"/>
          </p:cNvSpPr>
          <p:nvPr>
            <p:ph type="title"/>
          </p:nvPr>
        </p:nvSpPr>
        <p:spPr/>
        <p:txBody>
          <a:bodyPr/>
          <a:lstStyle/>
          <a:p>
            <a:r>
              <a:rPr lang="nl-BE" dirty="0"/>
              <a:t>4. Focus on </a:t>
            </a:r>
            <a:r>
              <a:rPr lang="nl-BE" dirty="0" err="1"/>
              <a:t>other</a:t>
            </a:r>
            <a:r>
              <a:rPr lang="nl-BE" dirty="0"/>
              <a:t> Open </a:t>
            </a:r>
            <a:r>
              <a:rPr lang="nl-BE" dirty="0" err="1"/>
              <a:t>Science</a:t>
            </a:r>
            <a:r>
              <a:rPr lang="nl-BE" dirty="0"/>
              <a:t> </a:t>
            </a:r>
            <a:r>
              <a:rPr lang="nl-BE" dirty="0" err="1"/>
              <a:t>practices</a:t>
            </a:r>
            <a:endParaRPr lang="nl-BE" dirty="0"/>
          </a:p>
        </p:txBody>
      </p:sp>
      <p:sp>
        <p:nvSpPr>
          <p:cNvPr id="3" name="Text Placeholder 2">
            <a:extLst>
              <a:ext uri="{FF2B5EF4-FFF2-40B4-BE49-F238E27FC236}">
                <a16:creationId xmlns:a16="http://schemas.microsoft.com/office/drawing/2014/main" id="{D08F030F-FCB8-40B1-8B4B-01CB63DC3C02}"/>
              </a:ext>
            </a:extLst>
          </p:cNvPr>
          <p:cNvSpPr>
            <a:spLocks noGrp="1"/>
          </p:cNvSpPr>
          <p:nvPr>
            <p:ph type="body" idx="1"/>
          </p:nvPr>
        </p:nvSpPr>
        <p:spPr/>
        <p:txBody>
          <a:bodyPr/>
          <a:lstStyle/>
          <a:p>
            <a:endParaRPr lang="nl-BE"/>
          </a:p>
        </p:txBody>
      </p:sp>
      <p:sp>
        <p:nvSpPr>
          <p:cNvPr id="5" name="Slide Number Placeholder 4">
            <a:extLst>
              <a:ext uri="{FF2B5EF4-FFF2-40B4-BE49-F238E27FC236}">
                <a16:creationId xmlns:a16="http://schemas.microsoft.com/office/drawing/2014/main" id="{D81FF4A0-5A22-4F6D-A4A2-31C582AC35E7}"/>
              </a:ext>
            </a:extLst>
          </p:cNvPr>
          <p:cNvSpPr>
            <a:spLocks noGrp="1"/>
          </p:cNvSpPr>
          <p:nvPr>
            <p:ph type="sldNum" sz="quarter" idx="12"/>
          </p:nvPr>
        </p:nvSpPr>
        <p:spPr/>
        <p:txBody>
          <a:bodyPr/>
          <a:lstStyle/>
          <a:p>
            <a:fld id="{208CA132-85B2-4E42-84FF-CBDE8FF56B3B}" type="slidenum">
              <a:rPr lang="nl-BE" smtClean="0"/>
              <a:t>29</a:t>
            </a:fld>
            <a:endParaRPr lang="nl-BE"/>
          </a:p>
        </p:txBody>
      </p:sp>
      <p:pic>
        <p:nvPicPr>
          <p:cNvPr id="7" name="Graphic 6" descr="Internet Of Things outline">
            <a:extLst>
              <a:ext uri="{FF2B5EF4-FFF2-40B4-BE49-F238E27FC236}">
                <a16:creationId xmlns:a16="http://schemas.microsoft.com/office/drawing/2014/main" id="{65FF3D33-A651-4393-AC6B-B4C2258C02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692822" y="4512242"/>
            <a:ext cx="1654628" cy="1654628"/>
          </a:xfrm>
          <a:prstGeom prst="rect">
            <a:avLst/>
          </a:prstGeom>
        </p:spPr>
      </p:pic>
    </p:spTree>
    <p:extLst>
      <p:ext uri="{BB962C8B-B14F-4D97-AF65-F5344CB8AC3E}">
        <p14:creationId xmlns:p14="http://schemas.microsoft.com/office/powerpoint/2010/main" val="1299626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AB3FF00-999D-4F93-AD89-795BE62B3DE7}"/>
              </a:ext>
            </a:extLst>
          </p:cNvPr>
          <p:cNvSpPr>
            <a:spLocks noGrp="1"/>
          </p:cNvSpPr>
          <p:nvPr>
            <p:ph type="title"/>
          </p:nvPr>
        </p:nvSpPr>
        <p:spPr>
          <a:xfrm>
            <a:off x="4965430" y="629268"/>
            <a:ext cx="6586491" cy="1286160"/>
          </a:xfrm>
        </p:spPr>
        <p:txBody>
          <a:bodyPr anchor="b">
            <a:normAutofit/>
          </a:bodyPr>
          <a:lstStyle/>
          <a:p>
            <a:r>
              <a:rPr lang="nl-BE"/>
              <a:t>Objectives of today</a:t>
            </a:r>
            <a:endParaRPr lang="nl-BE" dirty="0"/>
          </a:p>
        </p:txBody>
      </p:sp>
      <p:sp>
        <p:nvSpPr>
          <p:cNvPr id="7" name="Content Placeholder 6">
            <a:extLst>
              <a:ext uri="{FF2B5EF4-FFF2-40B4-BE49-F238E27FC236}">
                <a16:creationId xmlns:a16="http://schemas.microsoft.com/office/drawing/2014/main" id="{ACA5057D-7C62-4959-94B7-023D7E557351}"/>
              </a:ext>
            </a:extLst>
          </p:cNvPr>
          <p:cNvSpPr>
            <a:spLocks noGrp="1"/>
          </p:cNvSpPr>
          <p:nvPr>
            <p:ph idx="1"/>
          </p:nvPr>
        </p:nvSpPr>
        <p:spPr>
          <a:xfrm>
            <a:off x="4965431" y="2438400"/>
            <a:ext cx="6586489" cy="3785419"/>
          </a:xfrm>
        </p:spPr>
        <p:txBody>
          <a:bodyPr>
            <a:normAutofit/>
          </a:bodyPr>
          <a:lstStyle/>
          <a:p>
            <a:pPr marL="0" indent="0">
              <a:spcAft>
                <a:spcPts val="800"/>
              </a:spcAft>
              <a:buNone/>
            </a:pPr>
            <a:r>
              <a:rPr lang="en-US" sz="1600" b="1" dirty="0">
                <a:effectLst/>
                <a:ea typeface="Calibri" panose="020F0502020204030204" pitchFamily="34" charset="0"/>
                <a:cs typeface="Arial" panose="020B0604020202020204" pitchFamily="34" charset="0"/>
              </a:rPr>
              <a:t>You will gain awareness of…</a:t>
            </a:r>
            <a:endParaRPr lang="de-BE" sz="1600" b="1" dirty="0">
              <a:effectLst/>
              <a:ea typeface="Calibri" panose="020F0502020204030204" pitchFamily="34" charset="0"/>
              <a:cs typeface="Arial" panose="020B0604020202020204" pitchFamily="34" charset="0"/>
            </a:endParaRPr>
          </a:p>
          <a:p>
            <a:pPr marL="0" lvl="0" indent="0">
              <a:spcAft>
                <a:spcPts val="800"/>
              </a:spcAft>
              <a:buNone/>
            </a:pPr>
            <a:r>
              <a:rPr lang="en-US" sz="1600" dirty="0">
                <a:effectLst/>
                <a:ea typeface="Calibri" panose="020F0502020204030204" pitchFamily="34" charset="0"/>
                <a:cs typeface="Calibri" panose="020F0502020204030204" pitchFamily="34" charset="0"/>
              </a:rPr>
              <a:t>…Open science requirements in Horizon Europe and where to apply them during a project lifecycle.</a:t>
            </a:r>
            <a:endParaRPr lang="de-BE" sz="1600" dirty="0">
              <a:effectLst/>
              <a:ea typeface="Calibri" panose="020F0502020204030204" pitchFamily="34" charset="0"/>
              <a:cs typeface="Calibri" panose="020F0502020204030204" pitchFamily="34" charset="0"/>
            </a:endParaRPr>
          </a:p>
          <a:p>
            <a:pPr marL="0" lvl="0" indent="0">
              <a:spcAft>
                <a:spcPts val="800"/>
              </a:spcAft>
              <a:buNone/>
            </a:pPr>
            <a:r>
              <a:rPr lang="en-US" sz="1600" dirty="0">
                <a:effectLst/>
                <a:ea typeface="Calibri" panose="020F0502020204030204" pitchFamily="34" charset="0"/>
                <a:cs typeface="Calibri" panose="020F0502020204030204" pitchFamily="34" charset="0"/>
              </a:rPr>
              <a:t>…basic concepts in scholarly publishing, research data management, and other Open Science.</a:t>
            </a:r>
            <a:endParaRPr lang="de-BE" sz="1600" dirty="0">
              <a:effectLst/>
              <a:ea typeface="Calibri" panose="020F0502020204030204" pitchFamily="34" charset="0"/>
              <a:cs typeface="Calibri" panose="020F0502020204030204" pitchFamily="34" charset="0"/>
            </a:endParaRPr>
          </a:p>
          <a:p>
            <a:pPr marL="0" lvl="0" indent="0">
              <a:spcAft>
                <a:spcPts val="800"/>
              </a:spcAft>
              <a:buNone/>
            </a:pPr>
            <a:r>
              <a:rPr lang="en-US" sz="1600" dirty="0">
                <a:effectLst/>
                <a:ea typeface="Calibri" panose="020F0502020204030204" pitchFamily="34" charset="0"/>
                <a:cs typeface="Calibri" panose="020F0502020204030204" pitchFamily="34" charset="0"/>
              </a:rPr>
              <a:t>…Open Science services and support across EUTOPIA universities.</a:t>
            </a:r>
            <a:endParaRPr lang="en-US" sz="1600" dirty="0">
              <a:effectLst/>
              <a:ea typeface="Calibri" panose="020F0502020204030204" pitchFamily="34" charset="0"/>
              <a:cs typeface="Arial" panose="020B0604020202020204" pitchFamily="34" charset="0"/>
            </a:endParaRPr>
          </a:p>
          <a:p>
            <a:pPr marL="0" indent="0">
              <a:spcAft>
                <a:spcPts val="800"/>
              </a:spcAft>
              <a:buNone/>
            </a:pPr>
            <a:r>
              <a:rPr lang="en-US" sz="1600" b="1" dirty="0">
                <a:effectLst/>
                <a:ea typeface="Calibri" panose="020F0502020204030204" pitchFamily="34" charset="0"/>
                <a:cs typeface="Arial" panose="020B0604020202020204" pitchFamily="34" charset="0"/>
              </a:rPr>
              <a:t>You will gain some practical knowledge how to…</a:t>
            </a:r>
            <a:endParaRPr lang="de-BE" sz="1600" b="1" dirty="0">
              <a:effectLst/>
              <a:ea typeface="Calibri" panose="020F0502020204030204" pitchFamily="34" charset="0"/>
              <a:cs typeface="Arial" panose="020B0604020202020204" pitchFamily="34" charset="0"/>
            </a:endParaRPr>
          </a:p>
          <a:p>
            <a:pPr marL="0" lvl="0" indent="0">
              <a:spcAft>
                <a:spcPts val="800"/>
              </a:spcAft>
              <a:buNone/>
            </a:pPr>
            <a:r>
              <a:rPr lang="en-US" sz="1600" dirty="0">
                <a:effectLst/>
                <a:ea typeface="Calibri" panose="020F0502020204030204" pitchFamily="34" charset="0"/>
                <a:cs typeface="Calibri" panose="020F0502020204030204" pitchFamily="34" charset="0"/>
              </a:rPr>
              <a:t>…find information and guidance on Open Science in Horizon Europe.</a:t>
            </a:r>
            <a:endParaRPr lang="de-BE" sz="1600" dirty="0">
              <a:effectLst/>
              <a:ea typeface="Calibri" panose="020F0502020204030204" pitchFamily="34" charset="0"/>
              <a:cs typeface="Calibri" panose="020F0502020204030204" pitchFamily="34" charset="0"/>
            </a:endParaRPr>
          </a:p>
          <a:p>
            <a:pPr marL="0" lvl="0" indent="0">
              <a:spcAft>
                <a:spcPts val="800"/>
              </a:spcAft>
              <a:buNone/>
            </a:pPr>
            <a:r>
              <a:rPr lang="en-US" sz="1600" dirty="0">
                <a:effectLst/>
                <a:ea typeface="Calibri" panose="020F0502020204030204" pitchFamily="34" charset="0"/>
                <a:cs typeface="Calibri" panose="020F0502020204030204" pitchFamily="34" charset="0"/>
              </a:rPr>
              <a:t>…use Horizon Europe templates and develop a basic Open Science strategy.</a:t>
            </a:r>
            <a:endParaRPr lang="nl-BE" sz="1600" dirty="0"/>
          </a:p>
        </p:txBody>
      </p:sp>
      <p:pic>
        <p:nvPicPr>
          <p:cNvPr id="8" name="Picture 2">
            <a:extLst>
              <a:ext uri="{FF2B5EF4-FFF2-40B4-BE49-F238E27FC236}">
                <a16:creationId xmlns:a16="http://schemas.microsoft.com/office/drawing/2014/main" id="{DF99D3CB-B703-4FFD-AD5D-DD3566B716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317" r="2" b="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15" name="Straight Connector 1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F8500"/>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9D2F0D9-10F3-421F-BF7C-1F16C8B631EE}"/>
              </a:ext>
            </a:extLst>
          </p:cNvPr>
          <p:cNvSpPr>
            <a:spLocks noGrp="1"/>
          </p:cNvSpPr>
          <p:nvPr>
            <p:ph type="sldNum" sz="quarter" idx="12"/>
          </p:nvPr>
        </p:nvSpPr>
        <p:spPr>
          <a:xfrm>
            <a:off x="10167042" y="6356350"/>
            <a:ext cx="1186758" cy="365125"/>
          </a:xfrm>
        </p:spPr>
        <p:txBody>
          <a:bodyPr>
            <a:normAutofit/>
          </a:bodyPr>
          <a:lstStyle/>
          <a:p>
            <a:pPr>
              <a:spcAft>
                <a:spcPts val="600"/>
              </a:spcAft>
            </a:pPr>
            <a:fld id="{208CA132-85B2-4E42-84FF-CBDE8FF56B3B}" type="slidenum">
              <a:rPr lang="nl-BE" smtClean="0"/>
              <a:pPr>
                <a:spcAft>
                  <a:spcPts val="600"/>
                </a:spcAft>
              </a:pPr>
              <a:t>3</a:t>
            </a:fld>
            <a:endParaRPr lang="nl-BE"/>
          </a:p>
        </p:txBody>
      </p:sp>
    </p:spTree>
    <p:extLst>
      <p:ext uri="{BB962C8B-B14F-4D97-AF65-F5344CB8AC3E}">
        <p14:creationId xmlns:p14="http://schemas.microsoft.com/office/powerpoint/2010/main" val="18266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CDFC02F-4A2E-4EDD-A950-34E6D7CCC460}"/>
              </a:ext>
            </a:extLst>
          </p:cNvPr>
          <p:cNvSpPr>
            <a:spLocks noGrp="1"/>
          </p:cNvSpPr>
          <p:nvPr>
            <p:ph type="title"/>
          </p:nvPr>
        </p:nvSpPr>
        <p:spPr/>
        <p:txBody>
          <a:bodyPr/>
          <a:lstStyle/>
          <a:p>
            <a:r>
              <a:rPr lang="nl-BE" dirty="0" err="1"/>
              <a:t>Overview</a:t>
            </a:r>
            <a:r>
              <a:rPr lang="nl-BE" dirty="0"/>
              <a:t> of </a:t>
            </a:r>
            <a:r>
              <a:rPr lang="nl-BE" dirty="0" err="1"/>
              <a:t>practices</a:t>
            </a:r>
            <a:r>
              <a:rPr lang="nl-BE" dirty="0"/>
              <a:t> </a:t>
            </a:r>
            <a:r>
              <a:rPr lang="nl-BE" dirty="0" err="1"/>
              <a:t>mentioned</a:t>
            </a:r>
            <a:r>
              <a:rPr lang="nl-BE" dirty="0"/>
              <a:t> in Horizon Europe</a:t>
            </a:r>
          </a:p>
        </p:txBody>
      </p:sp>
      <p:sp>
        <p:nvSpPr>
          <p:cNvPr id="7" name="Content Placeholder 6">
            <a:extLst>
              <a:ext uri="{FF2B5EF4-FFF2-40B4-BE49-F238E27FC236}">
                <a16:creationId xmlns:a16="http://schemas.microsoft.com/office/drawing/2014/main" id="{66A0835C-FAB5-47B7-ABBA-AE00A3C02828}"/>
              </a:ext>
            </a:extLst>
          </p:cNvPr>
          <p:cNvSpPr>
            <a:spLocks noGrp="1"/>
          </p:cNvSpPr>
          <p:nvPr>
            <p:ph idx="1"/>
          </p:nvPr>
        </p:nvSpPr>
        <p:spPr>
          <a:xfrm>
            <a:off x="838200" y="1825625"/>
            <a:ext cx="5630694" cy="4351338"/>
          </a:xfrm>
        </p:spPr>
        <p:txBody>
          <a:bodyPr>
            <a:normAutofit fontScale="92500"/>
          </a:bodyPr>
          <a:lstStyle/>
          <a:p>
            <a:pPr marL="0" algn="l" rtl="0" eaLnBrk="1" fontAlgn="t" latinLnBrk="0" hangingPunct="1">
              <a:lnSpc>
                <a:spcPct val="107000"/>
              </a:lnSpc>
              <a:spcBef>
                <a:spcPts val="0"/>
              </a:spcBef>
              <a:spcAft>
                <a:spcPts val="800"/>
              </a:spcAft>
            </a:pPr>
            <a:r>
              <a:rPr lang="en-US" sz="1800" b="1" i="0" u="none" strike="noStrike" kern="1200" dirty="0">
                <a:effectLst/>
              </a:rPr>
              <a:t>Early and open sharing of research</a:t>
            </a:r>
            <a:endParaRPr lang="de-BE" sz="1800" b="1" i="0" u="none" strike="noStrike" dirty="0">
              <a:effectLst/>
            </a:endParaRPr>
          </a:p>
          <a:p>
            <a:pPr marL="457200" lvl="1" fontAlgn="t">
              <a:lnSpc>
                <a:spcPct val="107000"/>
              </a:lnSpc>
              <a:spcBef>
                <a:spcPts val="0"/>
              </a:spcBef>
              <a:spcAft>
                <a:spcPts val="800"/>
              </a:spcAft>
            </a:pPr>
            <a:r>
              <a:rPr lang="en-US" sz="1400" i="0" u="none" strike="noStrike" kern="1200" dirty="0">
                <a:effectLst/>
              </a:rPr>
              <a:t>Preregistration, registered reports, preprints, etc.</a:t>
            </a:r>
            <a:endParaRPr lang="de-BE" sz="1400" i="0" u="none" strike="noStrike" dirty="0">
              <a:effectLst/>
            </a:endParaRPr>
          </a:p>
          <a:p>
            <a:pPr marL="0" algn="l" rtl="0" eaLnBrk="1" fontAlgn="t" latinLnBrk="0" hangingPunct="1">
              <a:lnSpc>
                <a:spcPct val="107000"/>
              </a:lnSpc>
              <a:spcBef>
                <a:spcPts val="0"/>
              </a:spcBef>
              <a:spcAft>
                <a:spcPts val="800"/>
              </a:spcAft>
            </a:pPr>
            <a:r>
              <a:rPr lang="en-US" sz="1800" i="0" u="none" strike="noStrike" kern="1200" dirty="0">
                <a:solidFill>
                  <a:srgbClr val="000000"/>
                </a:solidFill>
                <a:effectLst/>
              </a:rPr>
              <a:t>Research output management</a:t>
            </a:r>
            <a:endParaRPr lang="de-BE" sz="1800" i="0" u="none" strike="noStrike" dirty="0">
              <a:effectLst/>
            </a:endParaRPr>
          </a:p>
          <a:p>
            <a:pPr marL="457200" lvl="1" fontAlgn="t">
              <a:lnSpc>
                <a:spcPct val="107000"/>
              </a:lnSpc>
              <a:spcBef>
                <a:spcPts val="0"/>
              </a:spcBef>
              <a:spcAft>
                <a:spcPts val="800"/>
              </a:spcAft>
            </a:pPr>
            <a:r>
              <a:rPr lang="en-US" sz="1400" i="0" u="none" strike="noStrike" kern="1200" dirty="0">
                <a:solidFill>
                  <a:srgbClr val="000000"/>
                </a:solidFill>
                <a:effectLst/>
              </a:rPr>
              <a:t>Data management plan (DMP)</a:t>
            </a:r>
            <a:endParaRPr lang="de-BE" sz="1400" i="0" u="none" strike="noStrike" dirty="0">
              <a:effectLst/>
            </a:endParaRPr>
          </a:p>
          <a:p>
            <a:pPr marL="0" algn="l" rtl="0" eaLnBrk="1" fontAlgn="t" latinLnBrk="0" hangingPunct="1">
              <a:lnSpc>
                <a:spcPct val="107000"/>
              </a:lnSpc>
              <a:spcBef>
                <a:spcPts val="0"/>
              </a:spcBef>
              <a:spcAft>
                <a:spcPts val="800"/>
              </a:spcAft>
            </a:pPr>
            <a:r>
              <a:rPr lang="en-US" sz="1800" b="1" i="0" u="none" strike="noStrike" kern="1200" dirty="0">
                <a:solidFill>
                  <a:srgbClr val="000000"/>
                </a:solidFill>
                <a:effectLst/>
              </a:rPr>
              <a:t>Measures to ensure reproducibility of research outputs</a:t>
            </a:r>
            <a:endParaRPr lang="de-BE" sz="1800" b="1" i="0" u="none" strike="noStrike" dirty="0">
              <a:effectLst/>
            </a:endParaRPr>
          </a:p>
          <a:p>
            <a:pPr marL="457200" lvl="1" fontAlgn="t">
              <a:lnSpc>
                <a:spcPct val="107000"/>
              </a:lnSpc>
              <a:spcBef>
                <a:spcPts val="0"/>
              </a:spcBef>
              <a:spcAft>
                <a:spcPts val="800"/>
              </a:spcAft>
            </a:pPr>
            <a:r>
              <a:rPr lang="en-US" sz="1400" i="0" u="none" strike="noStrike" kern="1200" dirty="0">
                <a:solidFill>
                  <a:srgbClr val="000000"/>
                </a:solidFill>
                <a:effectLst/>
              </a:rPr>
              <a:t>Information on outputs/tools/instruments and access to data/results for validation of publications</a:t>
            </a:r>
            <a:endParaRPr lang="de-BE" sz="1400" i="0" u="none" strike="noStrike" dirty="0">
              <a:effectLst/>
            </a:endParaRPr>
          </a:p>
          <a:p>
            <a:pPr marL="0" marR="0" indent="0" algn="l" rtl="0" eaLnBrk="1" fontAlgn="auto" latinLnBrk="0" hangingPunct="1">
              <a:lnSpc>
                <a:spcPct val="107000"/>
              </a:lnSpc>
              <a:spcBef>
                <a:spcPts val="0"/>
              </a:spcBef>
              <a:spcAft>
                <a:spcPts val="800"/>
              </a:spcAft>
              <a:tabLst>
                <a:tab pos="228600" algn="l"/>
              </a:tabLst>
            </a:pPr>
            <a:r>
              <a:rPr lang="en-US" sz="1800" b="1" i="0" u="none" strike="noStrike" kern="1200" dirty="0">
                <a:solidFill>
                  <a:srgbClr val="000000"/>
                </a:solidFill>
                <a:effectLst/>
              </a:rPr>
              <a:t>   Open access to software, models, algorithms, workflows etc. </a:t>
            </a:r>
            <a:endParaRPr lang="de-BE" sz="1800" b="1" i="0" u="none" strike="noStrike" dirty="0">
              <a:effectLst/>
            </a:endParaRPr>
          </a:p>
          <a:p>
            <a:pPr marL="0" algn="l" rtl="0" eaLnBrk="1" fontAlgn="t" latinLnBrk="0" hangingPunct="1">
              <a:lnSpc>
                <a:spcPct val="107000"/>
              </a:lnSpc>
              <a:spcBef>
                <a:spcPts val="0"/>
              </a:spcBef>
              <a:spcAft>
                <a:spcPts val="800"/>
              </a:spcAft>
            </a:pPr>
            <a:r>
              <a:rPr lang="en-US" sz="1800" b="1" i="0" u="none" strike="noStrike" kern="1200" dirty="0">
                <a:solidFill>
                  <a:srgbClr val="000000"/>
                </a:solidFill>
                <a:effectLst/>
              </a:rPr>
              <a:t>Participation in open peer-review</a:t>
            </a:r>
            <a:endParaRPr lang="de-BE" sz="1800" b="1" i="0" u="none" strike="noStrike" dirty="0">
              <a:effectLst/>
            </a:endParaRPr>
          </a:p>
          <a:p>
            <a:pPr marL="457200" lvl="1" fontAlgn="t">
              <a:lnSpc>
                <a:spcPct val="107000"/>
              </a:lnSpc>
              <a:spcBef>
                <a:spcPts val="0"/>
              </a:spcBef>
              <a:spcAft>
                <a:spcPts val="800"/>
              </a:spcAft>
            </a:pPr>
            <a:r>
              <a:rPr lang="en-US" sz="1400" i="0" u="none" strike="noStrike" kern="1200" dirty="0">
                <a:solidFill>
                  <a:srgbClr val="000000"/>
                </a:solidFill>
                <a:effectLst/>
              </a:rPr>
              <a:t>Publishing in open peer-reviewed journals or platforms </a:t>
            </a:r>
            <a:endParaRPr lang="de-BE" sz="1400" i="0" u="none" strike="noStrike" dirty="0">
              <a:effectLst/>
            </a:endParaRPr>
          </a:p>
          <a:p>
            <a:pPr marL="0" algn="l" rtl="0" eaLnBrk="1" fontAlgn="t" latinLnBrk="0" hangingPunct="1">
              <a:lnSpc>
                <a:spcPct val="107000"/>
              </a:lnSpc>
              <a:spcBef>
                <a:spcPts val="0"/>
              </a:spcBef>
              <a:spcAft>
                <a:spcPts val="800"/>
              </a:spcAft>
            </a:pPr>
            <a:r>
              <a:rPr lang="en-US" sz="1800" b="1" i="0" u="none" strike="noStrike" kern="1200" dirty="0">
                <a:solidFill>
                  <a:srgbClr val="000000"/>
                </a:solidFill>
                <a:effectLst/>
              </a:rPr>
              <a:t>Involving all relevant knowledge actors</a:t>
            </a:r>
            <a:endParaRPr lang="de-BE" sz="1800" b="1" i="0" u="none" strike="noStrike" dirty="0">
              <a:effectLst/>
            </a:endParaRPr>
          </a:p>
          <a:p>
            <a:pPr marL="457200" lvl="1" fontAlgn="t">
              <a:lnSpc>
                <a:spcPct val="107000"/>
              </a:lnSpc>
              <a:spcBef>
                <a:spcPts val="0"/>
              </a:spcBef>
              <a:spcAft>
                <a:spcPts val="800"/>
              </a:spcAft>
            </a:pPr>
            <a:r>
              <a:rPr lang="en-US" sz="1400" b="0" i="0" u="none" strike="noStrike" kern="1200" dirty="0">
                <a:solidFill>
                  <a:srgbClr val="000000"/>
                </a:solidFill>
                <a:effectLst/>
              </a:rPr>
              <a:t>Involvement of citizens, civil society and end-users in co-creation of content (e.g. crowd-sourcing, etc.)</a:t>
            </a:r>
          </a:p>
        </p:txBody>
      </p:sp>
      <p:sp>
        <p:nvSpPr>
          <p:cNvPr id="5" name="Slide Number Placeholder 4">
            <a:extLst>
              <a:ext uri="{FF2B5EF4-FFF2-40B4-BE49-F238E27FC236}">
                <a16:creationId xmlns:a16="http://schemas.microsoft.com/office/drawing/2014/main" id="{7F84A6DD-2B2E-4B16-BFBA-EAF0A06ED2F0}"/>
              </a:ext>
            </a:extLst>
          </p:cNvPr>
          <p:cNvSpPr>
            <a:spLocks noGrp="1"/>
          </p:cNvSpPr>
          <p:nvPr>
            <p:ph type="sldNum" sz="quarter" idx="12"/>
          </p:nvPr>
        </p:nvSpPr>
        <p:spPr/>
        <p:txBody>
          <a:bodyPr/>
          <a:lstStyle/>
          <a:p>
            <a:fld id="{208CA132-85B2-4E42-84FF-CBDE8FF56B3B}" type="slidenum">
              <a:rPr lang="nl-BE" smtClean="0"/>
              <a:t>30</a:t>
            </a:fld>
            <a:endParaRPr lang="nl-BE"/>
          </a:p>
        </p:txBody>
      </p:sp>
      <p:graphicFrame>
        <p:nvGraphicFramePr>
          <p:cNvPr id="2" name="Diagram 1">
            <a:extLst>
              <a:ext uri="{FF2B5EF4-FFF2-40B4-BE49-F238E27FC236}">
                <a16:creationId xmlns:a16="http://schemas.microsoft.com/office/drawing/2014/main" id="{0B6101A1-B426-4949-9544-B31813F4B952}"/>
              </a:ext>
            </a:extLst>
          </p:cNvPr>
          <p:cNvGraphicFramePr/>
          <p:nvPr>
            <p:extLst>
              <p:ext uri="{D42A27DB-BD31-4B8C-83A1-F6EECF244321}">
                <p14:modId xmlns:p14="http://schemas.microsoft.com/office/powerpoint/2010/main" val="1286721828"/>
              </p:ext>
            </p:extLst>
          </p:nvPr>
        </p:nvGraphicFramePr>
        <p:xfrm>
          <a:off x="7779426" y="1706968"/>
          <a:ext cx="3905114"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68532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EDCC0-A32C-447C-932E-4B2E39B4B3A1}"/>
              </a:ext>
            </a:extLst>
          </p:cNvPr>
          <p:cNvSpPr>
            <a:spLocks noGrp="1"/>
          </p:cNvSpPr>
          <p:nvPr>
            <p:ph type="title"/>
          </p:nvPr>
        </p:nvSpPr>
        <p:spPr/>
        <p:txBody>
          <a:bodyPr/>
          <a:lstStyle/>
          <a:p>
            <a:r>
              <a:rPr lang="nl-BE" dirty="0"/>
              <a:t>Research software </a:t>
            </a:r>
            <a:r>
              <a:rPr lang="nl-BE" dirty="0" err="1"/>
              <a:t>and</a:t>
            </a:r>
            <a:r>
              <a:rPr lang="nl-BE" dirty="0"/>
              <a:t> code</a:t>
            </a:r>
          </a:p>
        </p:txBody>
      </p:sp>
      <p:sp>
        <p:nvSpPr>
          <p:cNvPr id="3" name="Content Placeholder 2">
            <a:extLst>
              <a:ext uri="{FF2B5EF4-FFF2-40B4-BE49-F238E27FC236}">
                <a16:creationId xmlns:a16="http://schemas.microsoft.com/office/drawing/2014/main" id="{7C4E9D6A-3026-4E4D-B88F-5300D446B1A9}"/>
              </a:ext>
            </a:extLst>
          </p:cNvPr>
          <p:cNvSpPr>
            <a:spLocks noGrp="1"/>
          </p:cNvSpPr>
          <p:nvPr>
            <p:ph idx="1"/>
          </p:nvPr>
        </p:nvSpPr>
        <p:spPr>
          <a:xfrm>
            <a:off x="896924" y="1548788"/>
            <a:ext cx="6334702" cy="4807561"/>
          </a:xfrm>
        </p:spPr>
        <p:txBody>
          <a:bodyPr>
            <a:normAutofit fontScale="92500" lnSpcReduction="20000"/>
          </a:bodyPr>
          <a:lstStyle/>
          <a:p>
            <a:r>
              <a:rPr lang="nl-BE" sz="1800" b="0" i="0" u="none" strike="noStrike" baseline="0" dirty="0" err="1">
                <a:solidFill>
                  <a:srgbClr val="000000"/>
                </a:solidFill>
              </a:rPr>
              <a:t>Repositories</a:t>
            </a:r>
            <a:r>
              <a:rPr lang="nl-BE" sz="1800" b="0" i="0" u="none" strike="noStrike" baseline="0" dirty="0">
                <a:solidFill>
                  <a:srgbClr val="000000"/>
                </a:solidFill>
              </a:rPr>
              <a:t> </a:t>
            </a:r>
            <a:r>
              <a:rPr lang="nl-BE" sz="1800" b="0" i="0" u="none" strike="noStrike" baseline="0" dirty="0" err="1">
                <a:solidFill>
                  <a:srgbClr val="000000"/>
                </a:solidFill>
              </a:rPr>
              <a:t>for</a:t>
            </a:r>
            <a:r>
              <a:rPr lang="nl-BE" sz="1800" b="0" i="0" u="none" strike="noStrike" baseline="0" dirty="0">
                <a:solidFill>
                  <a:srgbClr val="000000"/>
                </a:solidFill>
              </a:rPr>
              <a:t> Software </a:t>
            </a:r>
          </a:p>
          <a:p>
            <a:pPr lvl="1"/>
            <a:r>
              <a:rPr lang="en-US" sz="1400" i="0" u="none" strike="noStrike" baseline="0" dirty="0">
                <a:solidFill>
                  <a:srgbClr val="000000"/>
                </a:solidFill>
              </a:rPr>
              <a:t>GitHub</a:t>
            </a:r>
            <a:r>
              <a:rPr lang="en-US" sz="1400" b="0" i="0" u="none" strike="noStrike" baseline="0" dirty="0">
                <a:solidFill>
                  <a:srgbClr val="000000"/>
                </a:solidFill>
              </a:rPr>
              <a:t> - integrates with </a:t>
            </a:r>
            <a:r>
              <a:rPr lang="en-US" sz="1400" b="0" i="0" u="none" strike="noStrike" baseline="0" dirty="0" err="1">
                <a:solidFill>
                  <a:srgbClr val="000000"/>
                </a:solidFill>
              </a:rPr>
              <a:t>Zenodo</a:t>
            </a:r>
            <a:r>
              <a:rPr lang="en-US" sz="1400" b="0" i="0" u="none" strike="noStrike" baseline="0" dirty="0">
                <a:solidFill>
                  <a:srgbClr val="000000"/>
                </a:solidFill>
              </a:rPr>
              <a:t>: </a:t>
            </a:r>
            <a:r>
              <a:rPr lang="en-US" sz="1400" b="0" i="0" u="none" strike="noStrike" baseline="0" dirty="0">
                <a:solidFill>
                  <a:srgbClr val="000000"/>
                </a:solidFill>
                <a:hlinkClick r:id="rId3"/>
              </a:rPr>
              <a:t>https://docs.github.com/en/repositories/archiving-a-github-repository/referencing-and-citing-content</a:t>
            </a:r>
            <a:r>
              <a:rPr lang="en-US" sz="1400" b="0" i="0" u="none" strike="noStrike" baseline="0" dirty="0">
                <a:solidFill>
                  <a:srgbClr val="000000"/>
                </a:solidFill>
              </a:rPr>
              <a:t> </a:t>
            </a:r>
          </a:p>
          <a:p>
            <a:pPr lvl="1"/>
            <a:r>
              <a:rPr lang="en-US" sz="1400" b="0" i="0" u="none" strike="noStrike" baseline="0" dirty="0">
                <a:solidFill>
                  <a:srgbClr val="0087CC"/>
                </a:solidFill>
              </a:rPr>
              <a:t>Savannah </a:t>
            </a:r>
            <a:endParaRPr lang="en-US" sz="1400" b="0" i="0" u="none" strike="noStrike" baseline="0" dirty="0">
              <a:solidFill>
                <a:srgbClr val="000000"/>
              </a:solidFill>
            </a:endParaRPr>
          </a:p>
          <a:p>
            <a:pPr lvl="1"/>
            <a:r>
              <a:rPr lang="en-US" sz="1400" b="0" i="0" u="none" strike="noStrike" baseline="0" dirty="0" err="1">
                <a:solidFill>
                  <a:srgbClr val="000000"/>
                </a:solidFill>
              </a:rPr>
              <a:t>SourceForge</a:t>
            </a:r>
            <a:r>
              <a:rPr lang="en-US" sz="1400" b="0" i="0" u="none" strike="noStrike" baseline="0" dirty="0">
                <a:solidFill>
                  <a:srgbClr val="000000"/>
                </a:solidFill>
              </a:rPr>
              <a:t> </a:t>
            </a:r>
          </a:p>
          <a:p>
            <a:pPr lvl="1"/>
            <a:r>
              <a:rPr lang="en-US" sz="1400" b="0" i="0" u="none" strike="noStrike" baseline="0" dirty="0">
                <a:solidFill>
                  <a:srgbClr val="000000"/>
                </a:solidFill>
              </a:rPr>
              <a:t>Launchpad</a:t>
            </a:r>
            <a:endParaRPr lang="en-US" sz="1800" b="0" i="0" u="none" strike="noStrike" baseline="0" dirty="0">
              <a:solidFill>
                <a:srgbClr val="000000"/>
              </a:solidFill>
            </a:endParaRPr>
          </a:p>
          <a:p>
            <a:r>
              <a:rPr lang="en-US" sz="1800" b="0" i="0" u="none" strike="noStrike" baseline="0" dirty="0"/>
              <a:t>Software papers/journals</a:t>
            </a:r>
            <a:r>
              <a:rPr lang="en-US" sz="1800" b="0" i="0" u="none" strike="noStrike" baseline="0" dirty="0">
                <a:solidFill>
                  <a:srgbClr val="0087CC"/>
                </a:solidFill>
              </a:rPr>
              <a:t> </a:t>
            </a:r>
          </a:p>
          <a:p>
            <a:pPr lvl="1"/>
            <a:r>
              <a:rPr lang="en-US" sz="1400" b="0" i="0" u="none" strike="noStrike" baseline="0" dirty="0">
                <a:solidFill>
                  <a:srgbClr val="000000"/>
                </a:solidFill>
              </a:rPr>
              <a:t>Journal of Open Research Software: </a:t>
            </a:r>
            <a:r>
              <a:rPr lang="en-US" sz="1400" b="0" i="0" u="none" strike="noStrike" baseline="0" dirty="0">
                <a:solidFill>
                  <a:srgbClr val="000000"/>
                </a:solidFill>
                <a:hlinkClick r:id="rId4"/>
              </a:rPr>
              <a:t>https://openresearchsoftware.metajnl.com/</a:t>
            </a:r>
            <a:r>
              <a:rPr lang="en-US" sz="1400" b="0" i="0" u="none" strike="noStrike" baseline="0" dirty="0">
                <a:solidFill>
                  <a:srgbClr val="000000"/>
                </a:solidFill>
              </a:rPr>
              <a:t> </a:t>
            </a:r>
          </a:p>
          <a:p>
            <a:pPr lvl="1"/>
            <a:r>
              <a:rPr lang="en-US" sz="1400" b="0" i="0" u="none" strike="noStrike" baseline="0" dirty="0" err="1">
                <a:solidFill>
                  <a:srgbClr val="000000"/>
                </a:solidFill>
              </a:rPr>
              <a:t>PeerJ</a:t>
            </a:r>
            <a:r>
              <a:rPr lang="en-US" sz="1400" b="0" i="0" u="none" strike="noStrike" baseline="0" dirty="0">
                <a:solidFill>
                  <a:srgbClr val="000000"/>
                </a:solidFill>
              </a:rPr>
              <a:t> Computer Science: </a:t>
            </a:r>
            <a:r>
              <a:rPr lang="en-US" sz="1400" b="0" i="0" u="none" strike="noStrike" baseline="0" dirty="0">
                <a:solidFill>
                  <a:srgbClr val="000000"/>
                </a:solidFill>
                <a:hlinkClick r:id="rId5"/>
              </a:rPr>
              <a:t>https://peerj.com/computer-science</a:t>
            </a:r>
            <a:r>
              <a:rPr lang="en-US" sz="1400" b="0" i="0" u="none" strike="noStrike" baseline="0" dirty="0">
                <a:solidFill>
                  <a:srgbClr val="000000"/>
                </a:solidFill>
              </a:rPr>
              <a:t> </a:t>
            </a:r>
          </a:p>
          <a:p>
            <a:pPr lvl="1"/>
            <a:r>
              <a:rPr lang="en-US" sz="1400" b="0" i="0" u="none" strike="noStrike" baseline="0" dirty="0" err="1">
                <a:solidFill>
                  <a:srgbClr val="000000"/>
                </a:solidFill>
              </a:rPr>
              <a:t>SoftwareX</a:t>
            </a:r>
            <a:r>
              <a:rPr lang="en-US" sz="1400" b="0" i="0" u="none" strike="noStrike" baseline="0" dirty="0">
                <a:solidFill>
                  <a:srgbClr val="000000"/>
                </a:solidFill>
              </a:rPr>
              <a:t> (Elsevier): </a:t>
            </a:r>
            <a:r>
              <a:rPr lang="en-US" sz="1400" b="0" i="0" u="none" strike="noStrike" baseline="0" dirty="0">
                <a:solidFill>
                  <a:srgbClr val="000000"/>
                </a:solidFill>
                <a:hlinkClick r:id="rId6"/>
              </a:rPr>
              <a:t>https://www.journals.elsevier.com/softwarex</a:t>
            </a:r>
            <a:r>
              <a:rPr lang="en-US" sz="1400" b="0" i="0" u="none" strike="noStrike" baseline="0" dirty="0">
                <a:solidFill>
                  <a:srgbClr val="000000"/>
                </a:solidFill>
              </a:rPr>
              <a:t>  </a:t>
            </a:r>
          </a:p>
          <a:p>
            <a:pPr lvl="1"/>
            <a:r>
              <a:rPr lang="en-US" sz="1400" b="0" i="0" u="none" strike="noStrike" baseline="0" dirty="0">
                <a:solidFill>
                  <a:srgbClr val="000000"/>
                </a:solidFill>
              </a:rPr>
              <a:t>Software Impacts (Elsevier): </a:t>
            </a:r>
            <a:r>
              <a:rPr lang="en-US" sz="1400" b="0" i="0" u="none" strike="noStrike" baseline="0" dirty="0">
                <a:solidFill>
                  <a:srgbClr val="000000"/>
                </a:solidFill>
                <a:hlinkClick r:id="rId7"/>
              </a:rPr>
              <a:t>https://www.journals.elsevier.com/software-impacts</a:t>
            </a:r>
            <a:r>
              <a:rPr lang="en-US" sz="1400" b="0" i="0" u="none" strike="noStrike" baseline="0" dirty="0">
                <a:solidFill>
                  <a:srgbClr val="000000"/>
                </a:solidFill>
              </a:rPr>
              <a:t> </a:t>
            </a:r>
          </a:p>
          <a:p>
            <a:pPr lvl="1"/>
            <a:r>
              <a:rPr lang="en-US" sz="1400" b="0" i="0" u="none" strike="noStrike" baseline="0" dirty="0">
                <a:solidFill>
                  <a:srgbClr val="000000"/>
                </a:solidFill>
              </a:rPr>
              <a:t>The Journal of Open Source Software: </a:t>
            </a:r>
            <a:r>
              <a:rPr lang="en-US" sz="1400" b="0" i="0" u="none" strike="noStrike" baseline="0" dirty="0">
                <a:solidFill>
                  <a:srgbClr val="000000"/>
                </a:solidFill>
                <a:hlinkClick r:id="rId8"/>
              </a:rPr>
              <a:t>https://joss.theoj.org</a:t>
            </a:r>
            <a:r>
              <a:rPr lang="en-US" sz="1400" b="0" i="0" u="none" strike="noStrike" baseline="0" dirty="0">
                <a:solidFill>
                  <a:srgbClr val="000000"/>
                </a:solidFill>
              </a:rPr>
              <a:t> </a:t>
            </a:r>
          </a:p>
          <a:p>
            <a:r>
              <a:rPr lang="en-US" sz="1800" b="0" i="0" u="none" strike="noStrike" baseline="0" dirty="0">
                <a:solidFill>
                  <a:srgbClr val="000000"/>
                </a:solidFill>
              </a:rPr>
              <a:t>“Use of appropriate software licenses</a:t>
            </a:r>
            <a:r>
              <a:rPr lang="en-US" sz="1800" b="0" i="0" u="none" strike="noStrike" baseline="0" dirty="0">
                <a:solidFill>
                  <a:srgbClr val="0087CC"/>
                </a:solidFill>
              </a:rPr>
              <a:t>, </a:t>
            </a:r>
            <a:r>
              <a:rPr lang="en-US" sz="1800" b="0" i="0" u="none" strike="noStrike" baseline="0" dirty="0">
                <a:solidFill>
                  <a:srgbClr val="0087CC"/>
                </a:solidFill>
                <a:hlinkClick r:id="rId9"/>
              </a:rPr>
              <a:t>such as those listed as free </a:t>
            </a:r>
            <a:r>
              <a:rPr lang="en-US" sz="1800" b="0" i="0" u="none" strike="noStrike" baseline="0" dirty="0">
                <a:solidFill>
                  <a:srgbClr val="000000"/>
                </a:solidFill>
              </a:rPr>
              <a:t>by the </a:t>
            </a:r>
            <a:r>
              <a:rPr lang="en-US" sz="1800" b="0" i="0" u="none" strike="noStrike" baseline="0" dirty="0">
                <a:solidFill>
                  <a:srgbClr val="0087CC"/>
                </a:solidFill>
                <a:hlinkClick r:id="rId10"/>
              </a:rPr>
              <a:t>Free Software Foundation </a:t>
            </a:r>
            <a:r>
              <a:rPr lang="en-US" sz="1800" b="0" i="0" u="none" strike="noStrike" baseline="0" dirty="0">
                <a:solidFill>
                  <a:srgbClr val="000000"/>
                </a:solidFill>
              </a:rPr>
              <a:t>and </a:t>
            </a:r>
            <a:r>
              <a:rPr lang="en-US" sz="1800" b="0" i="0" u="none" strike="noStrike" baseline="0" dirty="0">
                <a:solidFill>
                  <a:srgbClr val="0087CC"/>
                </a:solidFill>
                <a:hlinkClick r:id="rId11"/>
              </a:rPr>
              <a:t>listed as open source </a:t>
            </a:r>
            <a:r>
              <a:rPr lang="en-US" sz="1800" b="0" i="0" u="none" strike="noStrike" baseline="0" dirty="0">
                <a:solidFill>
                  <a:srgbClr val="000000"/>
                </a:solidFill>
              </a:rPr>
              <a:t>by the </a:t>
            </a:r>
            <a:r>
              <a:rPr lang="en-US" sz="1800" b="0" i="0" u="none" strike="noStrike" baseline="0" dirty="0">
                <a:solidFill>
                  <a:srgbClr val="0087CC"/>
                </a:solidFill>
                <a:hlinkClick r:id="rId12"/>
              </a:rPr>
              <a:t>Open Source Initiative</a:t>
            </a:r>
            <a:r>
              <a:rPr lang="en-US" sz="1800" b="0" i="0" u="none" strike="noStrike" baseline="0" dirty="0">
                <a:solidFill>
                  <a:srgbClr val="0087CC"/>
                </a:solidFill>
              </a:rPr>
              <a:t>, is strongly recommended.”</a:t>
            </a:r>
          </a:p>
          <a:p>
            <a:r>
              <a:rPr lang="en-US" sz="1800" dirty="0">
                <a:solidFill>
                  <a:srgbClr val="000000"/>
                </a:solidFill>
              </a:rPr>
              <a:t>Some food for though for FAIR and Open research software</a:t>
            </a:r>
          </a:p>
          <a:p>
            <a:pPr lvl="1"/>
            <a:r>
              <a:rPr lang="en-US" sz="1400" dirty="0">
                <a:solidFill>
                  <a:srgbClr val="000000"/>
                </a:solidFill>
              </a:rPr>
              <a:t>From FAIR research data toward FAIR and open research software:  </a:t>
            </a:r>
            <a:r>
              <a:rPr lang="en-US" sz="1400" b="0" i="0" u="none" strike="noStrike" baseline="0" dirty="0">
                <a:solidFill>
                  <a:srgbClr val="000000"/>
                </a:solidFill>
                <a:hlinkClick r:id="rId13"/>
              </a:rPr>
              <a:t>https://www.degruyter.com/document/doi/10.1515/itit-2019-0040/html?lang=de</a:t>
            </a:r>
            <a:endParaRPr lang="en-US" sz="1400" dirty="0">
              <a:solidFill>
                <a:srgbClr val="000000"/>
              </a:solidFill>
            </a:endParaRPr>
          </a:p>
          <a:p>
            <a:pPr lvl="1"/>
            <a:r>
              <a:rPr lang="en-US" sz="1400" dirty="0">
                <a:solidFill>
                  <a:srgbClr val="000000"/>
                </a:solidFill>
                <a:hlinkClick r:id="rId14">
                  <a:extLst>
                    <a:ext uri="{A12FA001-AC4F-418D-AE19-62706E023703}">
                      <ahyp:hlinkClr xmlns:ahyp="http://schemas.microsoft.com/office/drawing/2018/hyperlinkcolor" val="tx"/>
                    </a:ext>
                  </a:extLst>
                </a:hlinkClick>
              </a:rPr>
              <a:t>Towards FAIR principles for research software: </a:t>
            </a:r>
            <a:r>
              <a:rPr lang="en-US" sz="1400" b="0" i="0" u="none" strike="noStrike" baseline="0" dirty="0">
                <a:solidFill>
                  <a:srgbClr val="000000"/>
                </a:solidFill>
                <a:hlinkClick r:id="rId14"/>
              </a:rPr>
              <a:t>https://content.iospress.com/articles/data-science/ds190026</a:t>
            </a:r>
            <a:r>
              <a:rPr lang="en-US" sz="1400" dirty="0">
                <a:solidFill>
                  <a:srgbClr val="000000"/>
                </a:solidFill>
              </a:rPr>
              <a:t> </a:t>
            </a:r>
            <a:endParaRPr lang="en-US" sz="1400" b="0" i="0" u="none" strike="noStrike" baseline="0" dirty="0">
              <a:solidFill>
                <a:srgbClr val="000000"/>
              </a:solidFill>
            </a:endParaRPr>
          </a:p>
          <a:p>
            <a:pPr lvl="1"/>
            <a:r>
              <a:rPr lang="en-US" sz="1400" b="0" i="0" u="none" strike="noStrike" baseline="0" dirty="0">
                <a:solidFill>
                  <a:srgbClr val="000000"/>
                </a:solidFill>
                <a:hlinkClick r:id="rId15"/>
              </a:rPr>
              <a:t>Taking a fresh look at FAIR for research software: https://www.sciencedirect.com/science/article/pii/S2666389921000362</a:t>
            </a:r>
            <a:r>
              <a:rPr lang="en-US" sz="1400" dirty="0">
                <a:solidFill>
                  <a:srgbClr val="000000"/>
                </a:solidFill>
              </a:rPr>
              <a:t> </a:t>
            </a:r>
          </a:p>
        </p:txBody>
      </p:sp>
      <p:sp>
        <p:nvSpPr>
          <p:cNvPr id="5" name="Slide Number Placeholder 4">
            <a:extLst>
              <a:ext uri="{FF2B5EF4-FFF2-40B4-BE49-F238E27FC236}">
                <a16:creationId xmlns:a16="http://schemas.microsoft.com/office/drawing/2014/main" id="{EACB4FF3-777A-4ADE-982E-39E77A600FA2}"/>
              </a:ext>
            </a:extLst>
          </p:cNvPr>
          <p:cNvSpPr>
            <a:spLocks noGrp="1"/>
          </p:cNvSpPr>
          <p:nvPr>
            <p:ph type="sldNum" sz="quarter" idx="12"/>
          </p:nvPr>
        </p:nvSpPr>
        <p:spPr/>
        <p:txBody>
          <a:bodyPr/>
          <a:lstStyle/>
          <a:p>
            <a:fld id="{208CA132-85B2-4E42-84FF-CBDE8FF56B3B}" type="slidenum">
              <a:rPr lang="nl-BE" smtClean="0"/>
              <a:t>31</a:t>
            </a:fld>
            <a:endParaRPr lang="nl-BE"/>
          </a:p>
        </p:txBody>
      </p:sp>
      <p:pic>
        <p:nvPicPr>
          <p:cNvPr id="7" name="Picture 2" descr="Home">
            <a:extLst>
              <a:ext uri="{FF2B5EF4-FFF2-40B4-BE49-F238E27FC236}">
                <a16:creationId xmlns:a16="http://schemas.microsoft.com/office/drawing/2014/main" id="{877DFDBC-094F-4C60-AD92-79233FCF6A4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668649" y="4057035"/>
            <a:ext cx="2876550" cy="7429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84E236E-62AE-409C-8827-38265BBDBC08}"/>
              </a:ext>
            </a:extLst>
          </p:cNvPr>
          <p:cNvSpPr txBox="1"/>
          <p:nvPr/>
        </p:nvSpPr>
        <p:spPr>
          <a:xfrm>
            <a:off x="7668649" y="4799985"/>
            <a:ext cx="3313573" cy="276999"/>
          </a:xfrm>
          <a:prstGeom prst="rect">
            <a:avLst/>
          </a:prstGeom>
          <a:noFill/>
        </p:spPr>
        <p:txBody>
          <a:bodyPr wrap="square">
            <a:spAutoFit/>
          </a:bodyPr>
          <a:lstStyle/>
          <a:p>
            <a:r>
              <a:rPr lang="nl-BE" sz="1200" dirty="0">
                <a:hlinkClick r:id="rId17"/>
              </a:rPr>
              <a:t>https://www.software.ac.uk/</a:t>
            </a:r>
            <a:r>
              <a:rPr lang="nl-BE" sz="1200" dirty="0"/>
              <a:t> </a:t>
            </a:r>
          </a:p>
        </p:txBody>
      </p:sp>
      <p:sp>
        <p:nvSpPr>
          <p:cNvPr id="11" name="TextBox 10">
            <a:extLst>
              <a:ext uri="{FF2B5EF4-FFF2-40B4-BE49-F238E27FC236}">
                <a16:creationId xmlns:a16="http://schemas.microsoft.com/office/drawing/2014/main" id="{77F04878-54BD-4492-A628-BBC917B4E528}"/>
              </a:ext>
            </a:extLst>
          </p:cNvPr>
          <p:cNvSpPr txBox="1"/>
          <p:nvPr/>
        </p:nvSpPr>
        <p:spPr>
          <a:xfrm>
            <a:off x="7658951" y="3459511"/>
            <a:ext cx="3185720" cy="461665"/>
          </a:xfrm>
          <a:prstGeom prst="rect">
            <a:avLst/>
          </a:prstGeom>
          <a:noFill/>
        </p:spPr>
        <p:txBody>
          <a:bodyPr wrap="square">
            <a:spAutoFit/>
          </a:bodyPr>
          <a:lstStyle/>
          <a:p>
            <a:r>
              <a:rPr lang="nl-BE" sz="1200" dirty="0">
                <a:hlinkClick r:id="rId18"/>
              </a:rPr>
              <a:t>http://software-carpentry.org/</a:t>
            </a:r>
            <a:r>
              <a:rPr lang="nl-BE" sz="1200" dirty="0"/>
              <a:t> </a:t>
            </a:r>
            <a:r>
              <a:rPr lang="nl-BE" sz="1200" dirty="0" err="1"/>
              <a:t>for</a:t>
            </a:r>
            <a:r>
              <a:rPr lang="nl-BE" sz="1200" dirty="0"/>
              <a:t> workshop </a:t>
            </a:r>
            <a:r>
              <a:rPr lang="nl-BE" sz="1200" dirty="0" err="1"/>
              <a:t>ideas</a:t>
            </a:r>
            <a:endParaRPr lang="nl-BE" sz="1200" dirty="0"/>
          </a:p>
        </p:txBody>
      </p:sp>
      <p:pic>
        <p:nvPicPr>
          <p:cNvPr id="15" name="Picture 14">
            <a:extLst>
              <a:ext uri="{FF2B5EF4-FFF2-40B4-BE49-F238E27FC236}">
                <a16:creationId xmlns:a16="http://schemas.microsoft.com/office/drawing/2014/main" id="{170FEB30-316A-4E9F-A101-C5EC169CC879}"/>
              </a:ext>
            </a:extLst>
          </p:cNvPr>
          <p:cNvPicPr>
            <a:picLocks noChangeAspect="1"/>
          </p:cNvPicPr>
          <p:nvPr/>
        </p:nvPicPr>
        <p:blipFill>
          <a:blip r:embed="rId19"/>
          <a:stretch>
            <a:fillRect/>
          </a:stretch>
        </p:blipFill>
        <p:spPr>
          <a:xfrm>
            <a:off x="7745912" y="3078553"/>
            <a:ext cx="1674796" cy="369333"/>
          </a:xfrm>
          <a:prstGeom prst="rect">
            <a:avLst/>
          </a:prstGeom>
        </p:spPr>
      </p:pic>
      <p:pic>
        <p:nvPicPr>
          <p:cNvPr id="10" name="Picture 9">
            <a:extLst>
              <a:ext uri="{FF2B5EF4-FFF2-40B4-BE49-F238E27FC236}">
                <a16:creationId xmlns:a16="http://schemas.microsoft.com/office/drawing/2014/main" id="{035D5D33-1721-4A93-AB96-309565CD09C3}"/>
              </a:ext>
            </a:extLst>
          </p:cNvPr>
          <p:cNvPicPr>
            <a:picLocks noChangeAspect="1"/>
          </p:cNvPicPr>
          <p:nvPr/>
        </p:nvPicPr>
        <p:blipFill>
          <a:blip r:embed="rId20"/>
          <a:stretch>
            <a:fillRect/>
          </a:stretch>
        </p:blipFill>
        <p:spPr>
          <a:xfrm>
            <a:off x="7755610" y="883548"/>
            <a:ext cx="2942870" cy="1109788"/>
          </a:xfrm>
          <a:prstGeom prst="rect">
            <a:avLst/>
          </a:prstGeom>
        </p:spPr>
      </p:pic>
      <p:sp>
        <p:nvSpPr>
          <p:cNvPr id="12" name="TextBox 11">
            <a:extLst>
              <a:ext uri="{FF2B5EF4-FFF2-40B4-BE49-F238E27FC236}">
                <a16:creationId xmlns:a16="http://schemas.microsoft.com/office/drawing/2014/main" id="{6EBD1E85-B17D-40DB-A9E0-2D8139D40197}"/>
              </a:ext>
            </a:extLst>
          </p:cNvPr>
          <p:cNvSpPr txBox="1"/>
          <p:nvPr/>
        </p:nvSpPr>
        <p:spPr>
          <a:xfrm>
            <a:off x="7668649" y="2012122"/>
            <a:ext cx="3626427" cy="1107996"/>
          </a:xfrm>
          <a:prstGeom prst="rect">
            <a:avLst/>
          </a:prstGeom>
          <a:noFill/>
        </p:spPr>
        <p:txBody>
          <a:bodyPr wrap="square">
            <a:spAutoFit/>
          </a:bodyPr>
          <a:lstStyle/>
          <a:p>
            <a:pPr algn="l"/>
            <a:r>
              <a:rPr lang="en-US" sz="1100" b="0" i="0" u="none" strike="noStrike" baseline="0" dirty="0">
                <a:latin typeface="Calibri-Light"/>
              </a:rPr>
              <a:t>“The core element of a sufficiently dynamic understanding of data quality is the precise documentation and disclosure of the measures, tools, the research software used and the procedural</a:t>
            </a:r>
            <a:r>
              <a:rPr lang="en-US" sz="1100" dirty="0">
                <a:latin typeface="Calibri-Light"/>
              </a:rPr>
              <a:t> </a:t>
            </a:r>
            <a:r>
              <a:rPr lang="en-US" sz="1100" b="0" i="0" u="none" strike="noStrike" baseline="0" dirty="0">
                <a:latin typeface="Calibri-Light"/>
              </a:rPr>
              <a:t>steps for generating, processing and making the data available.” (</a:t>
            </a:r>
            <a:r>
              <a:rPr lang="en-US" sz="1100" b="0" i="0" u="none" strike="noStrike" baseline="0" dirty="0">
                <a:latin typeface="Calibri-Light"/>
                <a:hlinkClick r:id="rId21"/>
              </a:rPr>
              <a:t>https://rfii.de/?p=4203</a:t>
            </a:r>
            <a:r>
              <a:rPr lang="en-US" sz="1100" b="0" i="0" u="none" strike="noStrike" baseline="0" dirty="0">
                <a:latin typeface="Calibri-Light"/>
              </a:rPr>
              <a:t>, p72)</a:t>
            </a:r>
          </a:p>
          <a:p>
            <a:pPr algn="l"/>
            <a:endParaRPr lang="nl-BE" sz="1100" dirty="0"/>
          </a:p>
        </p:txBody>
      </p:sp>
      <p:grpSp>
        <p:nvGrpSpPr>
          <p:cNvPr id="13" name="Group 12">
            <a:extLst>
              <a:ext uri="{FF2B5EF4-FFF2-40B4-BE49-F238E27FC236}">
                <a16:creationId xmlns:a16="http://schemas.microsoft.com/office/drawing/2014/main" id="{FD7D5A44-C64B-4DE8-8886-ECD774E9998B}"/>
              </a:ext>
            </a:extLst>
          </p:cNvPr>
          <p:cNvGrpSpPr/>
          <p:nvPr/>
        </p:nvGrpSpPr>
        <p:grpSpPr>
          <a:xfrm>
            <a:off x="7755610" y="5173477"/>
            <a:ext cx="2618862" cy="639009"/>
            <a:chOff x="7784555" y="5180925"/>
            <a:chExt cx="2618862" cy="639009"/>
          </a:xfrm>
        </p:grpSpPr>
        <p:pic>
          <p:nvPicPr>
            <p:cNvPr id="14" name="Immagine 13">
              <a:extLst>
                <a:ext uri="{FF2B5EF4-FFF2-40B4-BE49-F238E27FC236}">
                  <a16:creationId xmlns:a16="http://schemas.microsoft.com/office/drawing/2014/main" id="{3477E6EA-AC5F-7A41-940F-EB56994EC548}"/>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7784555" y="5180925"/>
              <a:ext cx="639009" cy="639009"/>
            </a:xfrm>
            <a:prstGeom prst="rect">
              <a:avLst/>
            </a:prstGeom>
          </p:spPr>
        </p:pic>
        <p:pic>
          <p:nvPicPr>
            <p:cNvPr id="16" name="Immagine 15">
              <a:extLst>
                <a:ext uri="{FF2B5EF4-FFF2-40B4-BE49-F238E27FC236}">
                  <a16:creationId xmlns:a16="http://schemas.microsoft.com/office/drawing/2014/main" id="{39994F7F-E1E2-C842-97FB-B05059120329}"/>
                </a:ext>
              </a:extLst>
            </p:cNvPr>
            <p:cNvPicPr>
              <a:picLocks noChangeAspect="1"/>
            </p:cNvPicPr>
            <p:nvPr/>
          </p:nvPicPr>
          <p:blipFill rotWithShape="1">
            <a:blip r:embed="rId23">
              <a:extLst>
                <a:ext uri="{28A0092B-C50C-407E-A947-70E740481C1C}">
                  <a14:useLocalDpi xmlns:a14="http://schemas.microsoft.com/office/drawing/2010/main" val="0"/>
                </a:ext>
              </a:extLst>
            </a:blip>
            <a:srcRect l="24509"/>
            <a:stretch/>
          </p:blipFill>
          <p:spPr>
            <a:xfrm>
              <a:off x="8560306" y="5263454"/>
              <a:ext cx="1843111" cy="526255"/>
            </a:xfrm>
            <a:prstGeom prst="rect">
              <a:avLst/>
            </a:prstGeom>
          </p:spPr>
        </p:pic>
      </p:grpSp>
      <p:sp>
        <p:nvSpPr>
          <p:cNvPr id="18" name="TextBox 17">
            <a:extLst>
              <a:ext uri="{FF2B5EF4-FFF2-40B4-BE49-F238E27FC236}">
                <a16:creationId xmlns:a16="http://schemas.microsoft.com/office/drawing/2014/main" id="{8B773848-4385-43B2-B43D-D4BBDFA40E0A}"/>
              </a:ext>
            </a:extLst>
          </p:cNvPr>
          <p:cNvSpPr txBox="1"/>
          <p:nvPr/>
        </p:nvSpPr>
        <p:spPr>
          <a:xfrm>
            <a:off x="7690774" y="5812486"/>
            <a:ext cx="3524284" cy="261610"/>
          </a:xfrm>
          <a:prstGeom prst="rect">
            <a:avLst/>
          </a:prstGeom>
          <a:noFill/>
        </p:spPr>
        <p:txBody>
          <a:bodyPr wrap="square">
            <a:spAutoFit/>
          </a:bodyPr>
          <a:lstStyle/>
          <a:p>
            <a:r>
              <a:rPr lang="nl-BE" sz="1100" dirty="0">
                <a:hlinkClick r:id="rId24"/>
              </a:rPr>
              <a:t>https://www.softwareheritage.org/</a:t>
            </a:r>
            <a:r>
              <a:rPr lang="nl-BE" sz="1100" dirty="0"/>
              <a:t> </a:t>
            </a:r>
          </a:p>
        </p:txBody>
      </p:sp>
    </p:spTree>
    <p:extLst>
      <p:ext uri="{BB962C8B-B14F-4D97-AF65-F5344CB8AC3E}">
        <p14:creationId xmlns:p14="http://schemas.microsoft.com/office/powerpoint/2010/main" val="812233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B20D6-DC6C-421B-9985-E31E433788E7}"/>
              </a:ext>
            </a:extLst>
          </p:cNvPr>
          <p:cNvSpPr>
            <a:spLocks noGrp="1"/>
          </p:cNvSpPr>
          <p:nvPr>
            <p:ph type="title"/>
          </p:nvPr>
        </p:nvSpPr>
        <p:spPr>
          <a:xfrm>
            <a:off x="4957406" y="365125"/>
            <a:ext cx="3466158" cy="1325563"/>
          </a:xfrm>
        </p:spPr>
        <p:txBody>
          <a:bodyPr/>
          <a:lstStyle/>
          <a:p>
            <a:r>
              <a:rPr lang="nl-BE" dirty="0"/>
              <a:t>Open Peer Review</a:t>
            </a:r>
          </a:p>
        </p:txBody>
      </p:sp>
      <p:sp>
        <p:nvSpPr>
          <p:cNvPr id="3" name="Content Placeholder 2">
            <a:extLst>
              <a:ext uri="{FF2B5EF4-FFF2-40B4-BE49-F238E27FC236}">
                <a16:creationId xmlns:a16="http://schemas.microsoft.com/office/drawing/2014/main" id="{98141107-6835-4445-9A1A-3DEF9DBECDA3}"/>
              </a:ext>
            </a:extLst>
          </p:cNvPr>
          <p:cNvSpPr>
            <a:spLocks noGrp="1"/>
          </p:cNvSpPr>
          <p:nvPr>
            <p:ph idx="1"/>
          </p:nvPr>
        </p:nvSpPr>
        <p:spPr>
          <a:xfrm>
            <a:off x="4812008" y="1390261"/>
            <a:ext cx="7376511" cy="3184614"/>
          </a:xfrm>
        </p:spPr>
        <p:txBody>
          <a:bodyPr>
            <a:normAutofit/>
          </a:bodyPr>
          <a:lstStyle/>
          <a:p>
            <a:r>
              <a:rPr lang="en-US" sz="1600" dirty="0">
                <a:hlinkClick r:id="rId3">
                  <a:extLst>
                    <a:ext uri="{A12FA001-AC4F-418D-AE19-62706E023703}">
                      <ahyp:hlinkClr xmlns:ahyp="http://schemas.microsoft.com/office/drawing/2018/hyperlinkcolor" val="tx"/>
                    </a:ext>
                  </a:extLst>
                </a:hlinkClick>
              </a:rPr>
              <a:t>What is open peer review? A systematic review: </a:t>
            </a:r>
            <a:r>
              <a:rPr lang="nl-BE" sz="1600" dirty="0">
                <a:hlinkClick r:id="rId3"/>
              </a:rPr>
              <a:t>https://f1000research.com/articles/6-588/v2</a:t>
            </a:r>
            <a:r>
              <a:rPr lang="nl-BE" sz="1600" dirty="0"/>
              <a:t> </a:t>
            </a:r>
            <a:endParaRPr lang="nl-BE" sz="1600" dirty="0">
              <a:hlinkClick r:id="rId4"/>
            </a:endParaRPr>
          </a:p>
          <a:p>
            <a:r>
              <a:rPr lang="nl-BE" sz="1600" dirty="0">
                <a:hlinkClick r:id="rId4"/>
              </a:rPr>
              <a:t>https://plos.org/resource/open-peer-review/</a:t>
            </a:r>
            <a:r>
              <a:rPr lang="nl-BE" sz="1600" dirty="0"/>
              <a:t> </a:t>
            </a:r>
          </a:p>
          <a:p>
            <a:r>
              <a:rPr lang="nl-BE" sz="1600" dirty="0"/>
              <a:t>Platforms </a:t>
            </a:r>
            <a:r>
              <a:rPr lang="nl-BE" sz="1600" dirty="0" err="1"/>
              <a:t>and</a:t>
            </a:r>
            <a:r>
              <a:rPr lang="nl-BE" sz="1600" dirty="0"/>
              <a:t> </a:t>
            </a:r>
            <a:r>
              <a:rPr lang="nl-BE" sz="1600" dirty="0" err="1"/>
              <a:t>networks</a:t>
            </a:r>
            <a:r>
              <a:rPr lang="nl-BE" sz="1600" dirty="0"/>
              <a:t> </a:t>
            </a:r>
            <a:r>
              <a:rPr lang="nl-BE" sz="1600" dirty="0" err="1"/>
              <a:t>for</a:t>
            </a:r>
            <a:r>
              <a:rPr lang="nl-BE" sz="1600" dirty="0"/>
              <a:t> (Open) Peer Review</a:t>
            </a:r>
          </a:p>
          <a:p>
            <a:pPr lvl="1"/>
            <a:r>
              <a:rPr lang="nl-BE" sz="1400" dirty="0">
                <a:hlinkClick r:id="rId5"/>
              </a:rPr>
              <a:t>https://publons.com/about/home/</a:t>
            </a:r>
            <a:r>
              <a:rPr lang="nl-BE" sz="1400" dirty="0"/>
              <a:t> // </a:t>
            </a:r>
            <a:r>
              <a:rPr lang="nl-BE" sz="1400" dirty="0">
                <a:hlinkClick r:id="rId6"/>
              </a:rPr>
              <a:t>https://publons.com/journal/?order_by=reviews</a:t>
            </a:r>
            <a:r>
              <a:rPr lang="nl-BE" sz="1400" dirty="0"/>
              <a:t> </a:t>
            </a:r>
          </a:p>
          <a:p>
            <a:pPr lvl="1"/>
            <a:r>
              <a:rPr lang="nl-BE" sz="1400" dirty="0">
                <a:hlinkClick r:id="rId7"/>
              </a:rPr>
              <a:t>https://pubpeer.com/</a:t>
            </a:r>
            <a:r>
              <a:rPr lang="nl-BE" sz="1400" dirty="0"/>
              <a:t> </a:t>
            </a:r>
          </a:p>
          <a:p>
            <a:pPr lvl="1"/>
            <a:r>
              <a:rPr lang="nl-BE" sz="1400" dirty="0">
                <a:hlinkClick r:id="rId8"/>
              </a:rPr>
              <a:t>https://www.scienceopen.com/</a:t>
            </a:r>
            <a:r>
              <a:rPr lang="nl-BE" sz="1400" dirty="0"/>
              <a:t> </a:t>
            </a:r>
          </a:p>
        </p:txBody>
      </p:sp>
      <p:sp>
        <p:nvSpPr>
          <p:cNvPr id="5" name="Slide Number Placeholder 4">
            <a:extLst>
              <a:ext uri="{FF2B5EF4-FFF2-40B4-BE49-F238E27FC236}">
                <a16:creationId xmlns:a16="http://schemas.microsoft.com/office/drawing/2014/main" id="{45B114DB-2514-4F13-8634-D132D8FBDB47}"/>
              </a:ext>
            </a:extLst>
          </p:cNvPr>
          <p:cNvSpPr>
            <a:spLocks noGrp="1"/>
          </p:cNvSpPr>
          <p:nvPr>
            <p:ph type="sldNum" sz="quarter" idx="12"/>
          </p:nvPr>
        </p:nvSpPr>
        <p:spPr/>
        <p:txBody>
          <a:bodyPr/>
          <a:lstStyle/>
          <a:p>
            <a:fld id="{208CA132-85B2-4E42-84FF-CBDE8FF56B3B}" type="slidenum">
              <a:rPr lang="nl-BE" smtClean="0"/>
              <a:t>32</a:t>
            </a:fld>
            <a:endParaRPr lang="nl-BE"/>
          </a:p>
        </p:txBody>
      </p:sp>
      <p:pic>
        <p:nvPicPr>
          <p:cNvPr id="7" name="Picture 6">
            <a:extLst>
              <a:ext uri="{FF2B5EF4-FFF2-40B4-BE49-F238E27FC236}">
                <a16:creationId xmlns:a16="http://schemas.microsoft.com/office/drawing/2014/main" id="{D8C0B7AD-9504-4817-9243-1DDE0C59E3EA}"/>
              </a:ext>
            </a:extLst>
          </p:cNvPr>
          <p:cNvPicPr>
            <a:picLocks noChangeAspect="1"/>
          </p:cNvPicPr>
          <p:nvPr/>
        </p:nvPicPr>
        <p:blipFill>
          <a:blip r:embed="rId9"/>
          <a:stretch>
            <a:fillRect/>
          </a:stretch>
        </p:blipFill>
        <p:spPr>
          <a:xfrm>
            <a:off x="4614419" y="3868285"/>
            <a:ext cx="2246285" cy="2904593"/>
          </a:xfrm>
          <a:prstGeom prst="rect">
            <a:avLst/>
          </a:prstGeom>
        </p:spPr>
      </p:pic>
      <p:pic>
        <p:nvPicPr>
          <p:cNvPr id="9" name="Picture 8">
            <a:extLst>
              <a:ext uri="{FF2B5EF4-FFF2-40B4-BE49-F238E27FC236}">
                <a16:creationId xmlns:a16="http://schemas.microsoft.com/office/drawing/2014/main" id="{99D14AC6-283F-442C-B158-DC656DCF7EC8}"/>
              </a:ext>
            </a:extLst>
          </p:cNvPr>
          <p:cNvPicPr>
            <a:picLocks noChangeAspect="1"/>
          </p:cNvPicPr>
          <p:nvPr/>
        </p:nvPicPr>
        <p:blipFill>
          <a:blip r:embed="rId10"/>
          <a:stretch>
            <a:fillRect/>
          </a:stretch>
        </p:blipFill>
        <p:spPr>
          <a:xfrm>
            <a:off x="6661507" y="4179450"/>
            <a:ext cx="3406435" cy="434378"/>
          </a:xfrm>
          <a:prstGeom prst="rect">
            <a:avLst/>
          </a:prstGeom>
        </p:spPr>
      </p:pic>
      <p:pic>
        <p:nvPicPr>
          <p:cNvPr id="11" name="Picture 10">
            <a:extLst>
              <a:ext uri="{FF2B5EF4-FFF2-40B4-BE49-F238E27FC236}">
                <a16:creationId xmlns:a16="http://schemas.microsoft.com/office/drawing/2014/main" id="{180280A0-E48D-4BC8-B734-31BF53019FB8}"/>
              </a:ext>
            </a:extLst>
          </p:cNvPr>
          <p:cNvPicPr>
            <a:picLocks noChangeAspect="1"/>
          </p:cNvPicPr>
          <p:nvPr/>
        </p:nvPicPr>
        <p:blipFill rotWithShape="1">
          <a:blip r:embed="rId11"/>
          <a:srcRect r="37261"/>
          <a:stretch/>
        </p:blipFill>
        <p:spPr>
          <a:xfrm>
            <a:off x="6735308" y="4574875"/>
            <a:ext cx="2355489" cy="968704"/>
          </a:xfrm>
          <a:prstGeom prst="rect">
            <a:avLst/>
          </a:prstGeom>
        </p:spPr>
      </p:pic>
      <p:pic>
        <p:nvPicPr>
          <p:cNvPr id="13" name="Picture 12">
            <a:extLst>
              <a:ext uri="{FF2B5EF4-FFF2-40B4-BE49-F238E27FC236}">
                <a16:creationId xmlns:a16="http://schemas.microsoft.com/office/drawing/2014/main" id="{A961C346-7282-4338-B1AB-46F29E5AC5BE}"/>
              </a:ext>
            </a:extLst>
          </p:cNvPr>
          <p:cNvPicPr>
            <a:picLocks noChangeAspect="1"/>
          </p:cNvPicPr>
          <p:nvPr/>
        </p:nvPicPr>
        <p:blipFill>
          <a:blip r:embed="rId12"/>
          <a:stretch>
            <a:fillRect/>
          </a:stretch>
        </p:blipFill>
        <p:spPr>
          <a:xfrm>
            <a:off x="9177300" y="4574875"/>
            <a:ext cx="3011219" cy="2245655"/>
          </a:xfrm>
          <a:prstGeom prst="rect">
            <a:avLst/>
          </a:prstGeom>
        </p:spPr>
      </p:pic>
      <p:pic>
        <p:nvPicPr>
          <p:cNvPr id="2050" name="Picture 2">
            <a:extLst>
              <a:ext uri="{FF2B5EF4-FFF2-40B4-BE49-F238E27FC236}">
                <a16:creationId xmlns:a16="http://schemas.microsoft.com/office/drawing/2014/main" id="{A809B9C2-DBA2-43C9-B027-17E04019912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82" y="0"/>
            <a:ext cx="4406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50527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9339C-8110-4DA5-99D3-CDE37456F60B}"/>
              </a:ext>
            </a:extLst>
          </p:cNvPr>
          <p:cNvSpPr>
            <a:spLocks noGrp="1"/>
          </p:cNvSpPr>
          <p:nvPr>
            <p:ph type="title"/>
          </p:nvPr>
        </p:nvSpPr>
        <p:spPr/>
        <p:txBody>
          <a:bodyPr/>
          <a:lstStyle/>
          <a:p>
            <a:r>
              <a:rPr lang="nl-BE" dirty="0" err="1"/>
              <a:t>Preregistration</a:t>
            </a:r>
            <a:r>
              <a:rPr lang="nl-BE" dirty="0"/>
              <a:t>, </a:t>
            </a:r>
            <a:r>
              <a:rPr lang="nl-BE" dirty="0" err="1"/>
              <a:t>workflows</a:t>
            </a:r>
            <a:r>
              <a:rPr lang="nl-BE" dirty="0"/>
              <a:t> </a:t>
            </a:r>
            <a:r>
              <a:rPr lang="nl-BE" dirty="0" err="1"/>
              <a:t>and</a:t>
            </a:r>
            <a:r>
              <a:rPr lang="nl-BE" dirty="0"/>
              <a:t> </a:t>
            </a:r>
            <a:r>
              <a:rPr lang="nl-BE" dirty="0" err="1"/>
              <a:t>protocols</a:t>
            </a:r>
            <a:endParaRPr lang="nl-BE" dirty="0"/>
          </a:p>
        </p:txBody>
      </p:sp>
      <p:sp>
        <p:nvSpPr>
          <p:cNvPr id="3" name="Content Placeholder 2">
            <a:extLst>
              <a:ext uri="{FF2B5EF4-FFF2-40B4-BE49-F238E27FC236}">
                <a16:creationId xmlns:a16="http://schemas.microsoft.com/office/drawing/2014/main" id="{C347C2DF-8622-4792-B3A9-628E8A4B37D5}"/>
              </a:ext>
            </a:extLst>
          </p:cNvPr>
          <p:cNvSpPr>
            <a:spLocks noGrp="1"/>
          </p:cNvSpPr>
          <p:nvPr>
            <p:ph idx="1"/>
          </p:nvPr>
        </p:nvSpPr>
        <p:spPr>
          <a:xfrm>
            <a:off x="6816435" y="1496291"/>
            <a:ext cx="5294515" cy="4545735"/>
          </a:xfrm>
        </p:spPr>
        <p:txBody>
          <a:bodyPr>
            <a:normAutofit lnSpcReduction="10000"/>
          </a:bodyPr>
          <a:lstStyle/>
          <a:p>
            <a:r>
              <a:rPr lang="en-US" sz="1100" b="0" i="0" u="none" strike="noStrike" baseline="0" dirty="0">
                <a:solidFill>
                  <a:srgbClr val="000000"/>
                </a:solidFill>
                <a:latin typeface="Verdana" panose="020B0604030504040204" pitchFamily="34" charset="0"/>
              </a:rPr>
              <a:t>Pre-registration and Registered Reports: a Primer from UKRN (</a:t>
            </a:r>
            <a:r>
              <a:rPr lang="en-US" sz="1100" b="0" i="0" u="none" strike="noStrike" baseline="0" dirty="0">
                <a:solidFill>
                  <a:srgbClr val="000000"/>
                </a:solidFill>
                <a:latin typeface="Verdana" panose="020B0604030504040204" pitchFamily="34" charset="0"/>
                <a:hlinkClick r:id="rId3"/>
              </a:rPr>
              <a:t>https://doi.org/10.31219/osf.io/8v2n7</a:t>
            </a:r>
            <a:r>
              <a:rPr lang="en-US" sz="1100" b="0" i="0" u="none" strike="noStrike" baseline="0" dirty="0">
                <a:solidFill>
                  <a:srgbClr val="000000"/>
                </a:solidFill>
                <a:latin typeface="Verdana" panose="020B0604030504040204" pitchFamily="34" charset="0"/>
              </a:rPr>
              <a:t>) </a:t>
            </a:r>
          </a:p>
          <a:p>
            <a:r>
              <a:rPr lang="en-US" sz="1100" b="0" i="0" u="none" strike="noStrike" baseline="0" dirty="0">
                <a:solidFill>
                  <a:srgbClr val="000000"/>
                </a:solidFill>
                <a:latin typeface="Verdana" panose="020B0604030504040204" pitchFamily="34" charset="0"/>
                <a:hlinkClick r:id="rId4"/>
              </a:rPr>
              <a:t>PhD on Track: https://www.phdontrack.net/open-science/preregistration/</a:t>
            </a:r>
            <a:r>
              <a:rPr lang="en-US" sz="1100" dirty="0">
                <a:solidFill>
                  <a:srgbClr val="000000"/>
                </a:solidFill>
                <a:latin typeface="Verdana" panose="020B0604030504040204" pitchFamily="34" charset="0"/>
              </a:rPr>
              <a:t> </a:t>
            </a:r>
            <a:endParaRPr lang="en-US" sz="1100" b="0" i="0" u="none" strike="noStrike" baseline="0" dirty="0">
              <a:solidFill>
                <a:srgbClr val="000000"/>
              </a:solidFill>
              <a:latin typeface="Verdana" panose="020B0604030504040204" pitchFamily="34" charset="0"/>
            </a:endParaRPr>
          </a:p>
          <a:p>
            <a:r>
              <a:rPr lang="nl-BE" sz="1100" b="0" i="0" u="none" strike="noStrike" baseline="0" dirty="0" err="1">
                <a:solidFill>
                  <a:srgbClr val="000000"/>
                </a:solidFill>
                <a:latin typeface="Verdana" panose="020B0604030504040204" pitchFamily="34" charset="0"/>
              </a:rPr>
              <a:t>Preregistration</a:t>
            </a:r>
            <a:endParaRPr lang="nl-BE" sz="1100" b="0" i="0" u="none" strike="noStrike" baseline="0" dirty="0">
              <a:solidFill>
                <a:srgbClr val="000000"/>
              </a:solidFill>
              <a:latin typeface="Verdana" panose="020B0604030504040204" pitchFamily="34" charset="0"/>
            </a:endParaRPr>
          </a:p>
          <a:p>
            <a:pPr lvl="1"/>
            <a:r>
              <a:rPr lang="en-US" sz="900" b="0" i="0" u="none" strike="noStrike" baseline="0" dirty="0">
                <a:solidFill>
                  <a:srgbClr val="000000"/>
                </a:solidFill>
                <a:latin typeface="Verdana" panose="020B0604030504040204" pitchFamily="34" charset="0"/>
                <a:hlinkClick r:id="rId5"/>
              </a:rPr>
              <a:t>https://osf.io/</a:t>
            </a:r>
            <a:r>
              <a:rPr lang="en-US" sz="900" b="0" i="0" u="none" strike="noStrike" baseline="0" dirty="0">
                <a:solidFill>
                  <a:srgbClr val="000000"/>
                </a:solidFill>
                <a:latin typeface="Verdana" panose="020B0604030504040204" pitchFamily="34" charset="0"/>
              </a:rPr>
              <a:t> (domain-general preregistration repository service with multiple formats for preregistration) and </a:t>
            </a:r>
            <a:r>
              <a:rPr lang="en-US" sz="900" b="0" i="0" u="none" strike="noStrike" baseline="0" dirty="0">
                <a:solidFill>
                  <a:srgbClr val="000000"/>
                </a:solidFill>
                <a:latin typeface="Verdana" panose="020B0604030504040204" pitchFamily="34" charset="0"/>
                <a:hlinkClick r:id="rId6"/>
              </a:rPr>
              <a:t>https://www.cos.io/initiatives/prereg</a:t>
            </a:r>
            <a:r>
              <a:rPr lang="en-US" sz="900" b="0" i="0" u="none" strike="noStrike" baseline="0" dirty="0">
                <a:solidFill>
                  <a:srgbClr val="000000"/>
                </a:solidFill>
                <a:latin typeface="Verdana" panose="020B0604030504040204" pitchFamily="34" charset="0"/>
              </a:rPr>
              <a:t> for more </a:t>
            </a:r>
          </a:p>
          <a:p>
            <a:pPr lvl="1"/>
            <a:r>
              <a:rPr lang="en-US" sz="900" b="0" i="0" u="none" strike="noStrike" baseline="0" dirty="0">
                <a:solidFill>
                  <a:srgbClr val="000000"/>
                </a:solidFill>
                <a:latin typeface="Verdana" panose="020B0604030504040204" pitchFamily="34" charset="0"/>
                <a:hlinkClick r:id="rId7"/>
              </a:rPr>
              <a:t>https://aspredicted.org/</a:t>
            </a:r>
            <a:r>
              <a:rPr lang="en-US" sz="900" b="0" i="0" u="none" strike="noStrike" baseline="0" dirty="0">
                <a:solidFill>
                  <a:srgbClr val="000000"/>
                </a:solidFill>
                <a:latin typeface="Verdana" panose="020B0604030504040204" pitchFamily="34" charset="0"/>
              </a:rPr>
              <a:t> (domain-general registry service providing </a:t>
            </a:r>
            <a:r>
              <a:rPr lang="en-US" sz="900" b="0" i="0" u="none" strike="noStrike" baseline="0" dirty="0" err="1">
                <a:solidFill>
                  <a:srgbClr val="000000"/>
                </a:solidFill>
                <a:latin typeface="Verdana" panose="020B0604030504040204" pitchFamily="34" charset="0"/>
              </a:rPr>
              <a:t>standardised</a:t>
            </a:r>
            <a:r>
              <a:rPr lang="en-US" sz="900" b="0" i="0" u="none" strike="noStrike" baseline="0" dirty="0">
                <a:solidFill>
                  <a:srgbClr val="000000"/>
                </a:solidFill>
                <a:latin typeface="Verdana" panose="020B0604030504040204" pitchFamily="34" charset="0"/>
              </a:rPr>
              <a:t> preregistration template) </a:t>
            </a:r>
          </a:p>
          <a:p>
            <a:pPr lvl="1"/>
            <a:r>
              <a:rPr lang="pt-BR" sz="900" b="0" i="0" u="none" strike="noStrike" baseline="0" dirty="0">
                <a:solidFill>
                  <a:srgbClr val="0087CC"/>
                </a:solidFill>
                <a:latin typeface="Verdana" panose="020B0604030504040204" pitchFamily="34" charset="0"/>
              </a:rPr>
              <a:t>Preclinicaltrials.eu </a:t>
            </a:r>
            <a:r>
              <a:rPr lang="pt-BR" sz="900" b="0" i="0" u="none" strike="noStrike" baseline="0" dirty="0">
                <a:solidFill>
                  <a:srgbClr val="000000"/>
                </a:solidFill>
                <a:latin typeface="Verdana" panose="020B0604030504040204" pitchFamily="34" charset="0"/>
              </a:rPr>
              <a:t>(preclinical animal study protocols) </a:t>
            </a:r>
          </a:p>
          <a:p>
            <a:pPr lvl="1"/>
            <a:r>
              <a:rPr lang="en-US" sz="900" b="0" i="0" u="none" strike="noStrike" baseline="0" dirty="0">
                <a:solidFill>
                  <a:srgbClr val="0087CC"/>
                </a:solidFill>
                <a:latin typeface="Verdana" panose="020B0604030504040204" pitchFamily="34" charset="0"/>
              </a:rPr>
              <a:t>PROSPERO (https://www.crd.york.ac.uk/prospero/) </a:t>
            </a:r>
            <a:r>
              <a:rPr lang="en-US" sz="900" b="0" i="0" u="none" strike="noStrike" baseline="0" dirty="0">
                <a:solidFill>
                  <a:srgbClr val="000000"/>
                </a:solidFill>
                <a:latin typeface="Verdana" panose="020B0604030504040204" pitchFamily="34" charset="0"/>
              </a:rPr>
              <a:t>(health and social care) </a:t>
            </a:r>
          </a:p>
          <a:p>
            <a:pPr lvl="1"/>
            <a:r>
              <a:rPr lang="en-US" sz="900" b="0" i="0" u="none" strike="noStrike" baseline="0" dirty="0">
                <a:solidFill>
                  <a:srgbClr val="000000"/>
                </a:solidFill>
                <a:latin typeface="Verdana" panose="020B0604030504040204" pitchFamily="34" charset="0"/>
              </a:rPr>
              <a:t>Evidence in Governance and Politics (</a:t>
            </a:r>
            <a:r>
              <a:rPr lang="en-US" sz="900" b="0" i="0" u="none" strike="noStrike" baseline="0" dirty="0">
                <a:solidFill>
                  <a:srgbClr val="000000"/>
                </a:solidFill>
                <a:latin typeface="Verdana" panose="020B0604030504040204" pitchFamily="34" charset="0"/>
                <a:hlinkClick r:id="rId8"/>
              </a:rPr>
              <a:t>https://egap.org/registry-0/</a:t>
            </a:r>
            <a:r>
              <a:rPr lang="en-US" sz="900" b="0" i="0" u="none" strike="noStrike" baseline="0" dirty="0">
                <a:solidFill>
                  <a:srgbClr val="000000"/>
                </a:solidFill>
                <a:latin typeface="Verdana" panose="020B0604030504040204" pitchFamily="34" charset="0"/>
              </a:rPr>
              <a:t>) (political sciences) </a:t>
            </a:r>
          </a:p>
          <a:p>
            <a:pPr lvl="1"/>
            <a:r>
              <a:rPr lang="nl-BE" sz="900" b="0" i="0" u="none" strike="noStrike" baseline="0" dirty="0" err="1">
                <a:solidFill>
                  <a:srgbClr val="000000"/>
                </a:solidFill>
                <a:latin typeface="Verdana" panose="020B0604030504040204" pitchFamily="34" charset="0"/>
              </a:rPr>
              <a:t>Registry</a:t>
            </a:r>
            <a:r>
              <a:rPr lang="nl-BE" sz="900" b="0" i="0" u="none" strike="noStrike" baseline="0" dirty="0">
                <a:solidFill>
                  <a:srgbClr val="000000"/>
                </a:solidFill>
                <a:latin typeface="Verdana" panose="020B0604030504040204" pitchFamily="34" charset="0"/>
              </a:rPr>
              <a:t> </a:t>
            </a:r>
            <a:r>
              <a:rPr lang="nl-BE" sz="900" b="0" i="0" u="none" strike="noStrike" baseline="0" dirty="0" err="1">
                <a:solidFill>
                  <a:srgbClr val="000000"/>
                </a:solidFill>
                <a:latin typeface="Verdana" panose="020B0604030504040204" pitchFamily="34" charset="0"/>
              </a:rPr>
              <a:t>for</a:t>
            </a:r>
            <a:r>
              <a:rPr lang="nl-BE" sz="900" b="0" i="0" u="none" strike="noStrike" baseline="0" dirty="0">
                <a:solidFill>
                  <a:srgbClr val="000000"/>
                </a:solidFill>
                <a:latin typeface="Verdana" panose="020B0604030504040204" pitchFamily="34" charset="0"/>
              </a:rPr>
              <a:t> International Development Impact </a:t>
            </a:r>
            <a:r>
              <a:rPr lang="nl-BE" sz="900" b="0" i="0" u="none" strike="noStrike" baseline="0" dirty="0" err="1">
                <a:solidFill>
                  <a:srgbClr val="000000"/>
                </a:solidFill>
                <a:latin typeface="Verdana" panose="020B0604030504040204" pitchFamily="34" charset="0"/>
              </a:rPr>
              <a:t>Evaluations</a:t>
            </a:r>
            <a:r>
              <a:rPr lang="nl-BE" sz="900" b="0" i="0" u="none" strike="noStrike" baseline="0" dirty="0">
                <a:solidFill>
                  <a:srgbClr val="000000"/>
                </a:solidFill>
                <a:latin typeface="Verdana" panose="020B0604030504040204" pitchFamily="34" charset="0"/>
              </a:rPr>
              <a:t> (</a:t>
            </a:r>
            <a:r>
              <a:rPr lang="nl-BE" sz="900" b="0" i="0" u="none" strike="noStrike" baseline="0" dirty="0">
                <a:solidFill>
                  <a:srgbClr val="000000"/>
                </a:solidFill>
                <a:latin typeface="Verdana" panose="020B0604030504040204" pitchFamily="34" charset="0"/>
                <a:hlinkClick r:id="rId9"/>
              </a:rPr>
              <a:t>https://ridie.3ieimpact.org/</a:t>
            </a:r>
            <a:r>
              <a:rPr lang="nl-BE" sz="900" b="0" i="0" u="none" strike="noStrike" baseline="0" dirty="0">
                <a:solidFill>
                  <a:srgbClr val="000000"/>
                </a:solidFill>
                <a:latin typeface="Verdana" panose="020B0604030504040204" pitchFamily="34" charset="0"/>
              </a:rPr>
              <a:t>) (</a:t>
            </a:r>
            <a:r>
              <a:rPr lang="nl-BE" sz="900" b="0" i="0" u="none" strike="noStrike" baseline="0" dirty="0" err="1">
                <a:solidFill>
                  <a:srgbClr val="000000"/>
                </a:solidFill>
                <a:latin typeface="Verdana" panose="020B0604030504040204" pitchFamily="34" charset="0"/>
              </a:rPr>
              <a:t>social</a:t>
            </a:r>
            <a:r>
              <a:rPr lang="nl-BE" sz="900" b="0" i="0" u="none" strike="noStrike" baseline="0" dirty="0">
                <a:solidFill>
                  <a:srgbClr val="000000"/>
                </a:solidFill>
                <a:latin typeface="Verdana" panose="020B0604030504040204" pitchFamily="34" charset="0"/>
              </a:rPr>
              <a:t> </a:t>
            </a:r>
            <a:r>
              <a:rPr lang="nl-BE" sz="900" b="0" i="0" u="none" strike="noStrike" baseline="0" dirty="0" err="1">
                <a:solidFill>
                  <a:srgbClr val="000000"/>
                </a:solidFill>
                <a:latin typeface="Verdana" panose="020B0604030504040204" pitchFamily="34" charset="0"/>
              </a:rPr>
              <a:t>sciences</a:t>
            </a:r>
            <a:r>
              <a:rPr lang="nl-BE" sz="900" b="0" i="0" u="none" strike="noStrike" baseline="0" dirty="0">
                <a:solidFill>
                  <a:srgbClr val="000000"/>
                </a:solidFill>
                <a:latin typeface="Verdana" panose="020B0604030504040204" pitchFamily="34" charset="0"/>
              </a:rPr>
              <a:t>) </a:t>
            </a:r>
          </a:p>
          <a:p>
            <a:pPr lvl="1"/>
            <a:r>
              <a:rPr lang="nl-BE" sz="900" dirty="0">
                <a:solidFill>
                  <a:srgbClr val="000000"/>
                </a:solidFill>
                <a:latin typeface="Verdana" panose="020B0604030504040204" pitchFamily="34" charset="0"/>
              </a:rPr>
              <a:t>PLOS https://plos.org/open-science/preregistration/</a:t>
            </a:r>
            <a:endParaRPr lang="nl-BE" sz="900" b="0" i="0" u="none" strike="noStrike" baseline="0" dirty="0">
              <a:solidFill>
                <a:srgbClr val="000000"/>
              </a:solidFill>
              <a:latin typeface="Verdana" panose="020B0604030504040204" pitchFamily="34" charset="0"/>
            </a:endParaRPr>
          </a:p>
          <a:p>
            <a:r>
              <a:rPr lang="nl-BE" sz="1100" dirty="0" err="1">
                <a:solidFill>
                  <a:srgbClr val="000000"/>
                </a:solidFill>
                <a:latin typeface="Verdana" panose="020B0604030504040204" pitchFamily="34" charset="0"/>
              </a:rPr>
              <a:t>Registered</a:t>
            </a:r>
            <a:r>
              <a:rPr lang="nl-BE" sz="1100" dirty="0">
                <a:solidFill>
                  <a:srgbClr val="000000"/>
                </a:solidFill>
                <a:latin typeface="Verdana" panose="020B0604030504040204" pitchFamily="34" charset="0"/>
              </a:rPr>
              <a:t> </a:t>
            </a:r>
            <a:r>
              <a:rPr lang="nl-BE" sz="1100" dirty="0" err="1">
                <a:solidFill>
                  <a:srgbClr val="000000"/>
                </a:solidFill>
                <a:latin typeface="Verdana" panose="020B0604030504040204" pitchFamily="34" charset="0"/>
              </a:rPr>
              <a:t>reports</a:t>
            </a:r>
            <a:endParaRPr lang="nl-BE" sz="1100" dirty="0">
              <a:solidFill>
                <a:srgbClr val="000000"/>
              </a:solidFill>
              <a:latin typeface="Verdana" panose="020B0604030504040204" pitchFamily="34" charset="0"/>
            </a:endParaRPr>
          </a:p>
          <a:p>
            <a:pPr lvl="1"/>
            <a:r>
              <a:rPr lang="nl-BE" sz="900" b="0" i="0" u="none" strike="noStrike" baseline="0" dirty="0">
                <a:solidFill>
                  <a:srgbClr val="000000"/>
                </a:solidFill>
                <a:latin typeface="Verdana" panose="020B0604030504040204" pitchFamily="34" charset="0"/>
              </a:rPr>
              <a:t>See </a:t>
            </a:r>
            <a:r>
              <a:rPr lang="nl-BE" sz="900" b="0" i="0" u="none" strike="noStrike" baseline="0" dirty="0">
                <a:solidFill>
                  <a:srgbClr val="000000"/>
                </a:solidFill>
                <a:latin typeface="Verdana" panose="020B0604030504040204" pitchFamily="34" charset="0"/>
                <a:hlinkClick r:id="rId10"/>
              </a:rPr>
              <a:t>https://www.cos.io/initiatives/registered-reports</a:t>
            </a:r>
            <a:r>
              <a:rPr lang="nl-BE" sz="900" b="0" i="0" u="none" strike="noStrike" baseline="0" dirty="0">
                <a:solidFill>
                  <a:srgbClr val="000000"/>
                </a:solidFill>
                <a:latin typeface="Verdana" panose="020B0604030504040204" pitchFamily="34" charset="0"/>
              </a:rPr>
              <a:t> </a:t>
            </a:r>
            <a:r>
              <a:rPr lang="nl-BE" sz="900" b="0" i="0" u="none" strike="noStrike" baseline="0" dirty="0" err="1">
                <a:solidFill>
                  <a:srgbClr val="000000"/>
                </a:solidFill>
                <a:latin typeface="Verdana" panose="020B0604030504040204" pitchFamily="34" charset="0"/>
              </a:rPr>
              <a:t>for</a:t>
            </a:r>
            <a:r>
              <a:rPr lang="nl-BE" sz="900" b="0" i="0" u="none" strike="noStrike" baseline="0" dirty="0">
                <a:solidFill>
                  <a:srgbClr val="000000"/>
                </a:solidFill>
                <a:latin typeface="Verdana" panose="020B0604030504040204" pitchFamily="34" charset="0"/>
              </a:rPr>
              <a:t> a list of </a:t>
            </a:r>
            <a:r>
              <a:rPr lang="nl-BE" sz="900" b="0" i="0" u="none" strike="noStrike" baseline="0" dirty="0" err="1">
                <a:solidFill>
                  <a:srgbClr val="000000"/>
                </a:solidFill>
                <a:latin typeface="Verdana" panose="020B0604030504040204" pitchFamily="34" charset="0"/>
              </a:rPr>
              <a:t>journals</a:t>
            </a:r>
            <a:endParaRPr lang="nl-BE" sz="900" b="0" i="0" u="none" strike="noStrike" baseline="0" dirty="0">
              <a:solidFill>
                <a:srgbClr val="000000"/>
              </a:solidFill>
              <a:latin typeface="Verdana" panose="020B0604030504040204" pitchFamily="34" charset="0"/>
            </a:endParaRPr>
          </a:p>
          <a:p>
            <a:pPr lvl="1"/>
            <a:r>
              <a:rPr lang="en-US" sz="900" b="0" i="0" u="none" strike="noStrike" baseline="0" dirty="0">
                <a:solidFill>
                  <a:srgbClr val="000000"/>
                </a:solidFill>
                <a:latin typeface="Verdana" panose="020B0604030504040204" pitchFamily="34" charset="0"/>
              </a:rPr>
              <a:t>What’s next for Registered Reports? (</a:t>
            </a:r>
            <a:r>
              <a:rPr lang="en-US" sz="900" b="0" i="0" u="none" strike="noStrike" baseline="0" dirty="0">
                <a:solidFill>
                  <a:srgbClr val="000000"/>
                </a:solidFill>
                <a:latin typeface="Verdana" panose="020B0604030504040204" pitchFamily="34" charset="0"/>
                <a:hlinkClick r:id="rId11"/>
              </a:rPr>
              <a:t>https://www.nature.com/articles/d41586-019-02674-6</a:t>
            </a:r>
            <a:r>
              <a:rPr lang="en-US" sz="900" b="0" i="0" u="none" strike="noStrike" baseline="0" dirty="0">
                <a:solidFill>
                  <a:srgbClr val="000000"/>
                </a:solidFill>
                <a:latin typeface="Verdana" panose="020B0604030504040204" pitchFamily="34" charset="0"/>
              </a:rPr>
              <a:t>) </a:t>
            </a:r>
          </a:p>
          <a:p>
            <a:r>
              <a:rPr lang="en-US" sz="1100" b="0" i="0" u="none" strike="noStrike" baseline="0" dirty="0">
                <a:solidFill>
                  <a:srgbClr val="000000"/>
                </a:solidFill>
                <a:latin typeface="Verdana" panose="020B0604030504040204" pitchFamily="34" charset="0"/>
              </a:rPr>
              <a:t>Sharing workflows and protocols</a:t>
            </a:r>
          </a:p>
          <a:p>
            <a:pPr lvl="1"/>
            <a:r>
              <a:rPr lang="en-US" sz="900" b="0" i="0" u="none" strike="noStrike" baseline="0" dirty="0">
                <a:solidFill>
                  <a:srgbClr val="000000"/>
                </a:solidFill>
                <a:latin typeface="Verdana" panose="020B0604030504040204" pitchFamily="34" charset="0"/>
                <a:hlinkClick r:id="rId12"/>
              </a:rPr>
              <a:t>https://protocolexchange.researchsquare.com/</a:t>
            </a:r>
            <a:r>
              <a:rPr lang="en-US" sz="900" b="0" i="0" u="none" strike="noStrike" baseline="0" dirty="0">
                <a:solidFill>
                  <a:srgbClr val="000000"/>
                </a:solidFill>
                <a:latin typeface="Verdana" panose="020B0604030504040204" pitchFamily="34" charset="0"/>
              </a:rPr>
              <a:t> (open repository for sharing scientific research protocols) and </a:t>
            </a:r>
          </a:p>
          <a:p>
            <a:pPr lvl="1"/>
            <a:r>
              <a:rPr lang="en-US" sz="900" b="0" i="0" u="none" strike="noStrike" baseline="0" dirty="0">
                <a:solidFill>
                  <a:srgbClr val="000000"/>
                </a:solidFill>
                <a:latin typeface="Verdana" panose="020B0604030504040204" pitchFamily="34" charset="0"/>
                <a:hlinkClick r:id="rId13"/>
              </a:rPr>
              <a:t>https://www.protocols.io/</a:t>
            </a:r>
            <a:r>
              <a:rPr lang="en-US" sz="900" b="0" i="0" u="none" strike="noStrike" baseline="0" dirty="0">
                <a:solidFill>
                  <a:srgbClr val="000000"/>
                </a:solidFill>
                <a:latin typeface="Verdana" panose="020B0604030504040204" pitchFamily="34" charset="0"/>
              </a:rPr>
              <a:t> (Platform for data management and protocol sharing </a:t>
            </a:r>
          </a:p>
          <a:p>
            <a:pPr lvl="1"/>
            <a:r>
              <a:rPr lang="nl-BE" sz="900" b="0" i="0" u="none" strike="noStrike" baseline="0" dirty="0">
                <a:solidFill>
                  <a:srgbClr val="000000"/>
                </a:solidFill>
                <a:latin typeface="Verdana" panose="020B0604030504040204" pitchFamily="34" charset="0"/>
                <a:hlinkClick r:id="rId14"/>
              </a:rPr>
              <a:t>http://www.myexperiment.org/workflows</a:t>
            </a:r>
            <a:r>
              <a:rPr lang="en-US" sz="900" dirty="0">
                <a:solidFill>
                  <a:srgbClr val="000000"/>
                </a:solidFill>
                <a:latin typeface="Verdana" panose="020B0604030504040204" pitchFamily="34" charset="0"/>
              </a:rPr>
              <a:t> </a:t>
            </a:r>
            <a:endParaRPr lang="nl-BE" sz="900" b="0" i="0" u="none" strike="noStrike" baseline="0" dirty="0">
              <a:solidFill>
                <a:srgbClr val="000000"/>
              </a:solidFill>
              <a:latin typeface="Verdana" panose="020B0604030504040204" pitchFamily="34" charset="0"/>
            </a:endParaRPr>
          </a:p>
        </p:txBody>
      </p:sp>
      <p:sp>
        <p:nvSpPr>
          <p:cNvPr id="5" name="Slide Number Placeholder 4">
            <a:extLst>
              <a:ext uri="{FF2B5EF4-FFF2-40B4-BE49-F238E27FC236}">
                <a16:creationId xmlns:a16="http://schemas.microsoft.com/office/drawing/2014/main" id="{BCBE3559-1CD6-4F37-A7BB-1C8317531D47}"/>
              </a:ext>
            </a:extLst>
          </p:cNvPr>
          <p:cNvSpPr>
            <a:spLocks noGrp="1"/>
          </p:cNvSpPr>
          <p:nvPr>
            <p:ph type="sldNum" sz="quarter" idx="12"/>
          </p:nvPr>
        </p:nvSpPr>
        <p:spPr/>
        <p:txBody>
          <a:bodyPr/>
          <a:lstStyle/>
          <a:p>
            <a:fld id="{208CA132-85B2-4E42-84FF-CBDE8FF56B3B}" type="slidenum">
              <a:rPr lang="nl-BE" smtClean="0"/>
              <a:t>33</a:t>
            </a:fld>
            <a:endParaRPr lang="nl-BE"/>
          </a:p>
        </p:txBody>
      </p:sp>
      <p:pic>
        <p:nvPicPr>
          <p:cNvPr id="1026" name="Picture 2" descr="Bild">
            <a:extLst>
              <a:ext uri="{FF2B5EF4-FFF2-40B4-BE49-F238E27FC236}">
                <a16:creationId xmlns:a16="http://schemas.microsoft.com/office/drawing/2014/main" id="{15F50EFE-65DF-4C8D-988D-123252DC2F7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23454" y="1428053"/>
            <a:ext cx="5735781" cy="497062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166ECB4-FE2D-42B3-AE37-212A6558BDAD}"/>
              </a:ext>
            </a:extLst>
          </p:cNvPr>
          <p:cNvSpPr txBox="1"/>
          <p:nvPr/>
        </p:nvSpPr>
        <p:spPr>
          <a:xfrm>
            <a:off x="2626977" y="6277431"/>
            <a:ext cx="3732258" cy="430887"/>
          </a:xfrm>
          <a:prstGeom prst="rect">
            <a:avLst/>
          </a:prstGeom>
          <a:noFill/>
        </p:spPr>
        <p:txBody>
          <a:bodyPr wrap="square">
            <a:spAutoFit/>
          </a:bodyPr>
          <a:lstStyle/>
          <a:p>
            <a:pPr algn="l"/>
            <a:r>
              <a:rPr lang="en-US" sz="700" b="0" i="0" dirty="0">
                <a:solidFill>
                  <a:srgbClr val="333333"/>
                </a:solidFill>
                <a:effectLst/>
                <a:latin typeface="Open Sans" panose="020B0606030504020204" pitchFamily="34" charset="0"/>
              </a:rPr>
              <a:t>Source: Chambers</a:t>
            </a:r>
            <a:r>
              <a:rPr lang="en-US" sz="700" dirty="0">
                <a:solidFill>
                  <a:srgbClr val="333333"/>
                </a:solidFill>
                <a:latin typeface="Open Sans" panose="020B0606030504020204" pitchFamily="34" charset="0"/>
              </a:rPr>
              <a:t> </a:t>
            </a:r>
            <a:r>
              <a:rPr lang="en-US" sz="700" b="0" i="0" dirty="0">
                <a:solidFill>
                  <a:srgbClr val="333333"/>
                </a:solidFill>
                <a:effectLst/>
                <a:latin typeface="Open Sans" panose="020B0606030504020204" pitchFamily="34" charset="0"/>
              </a:rPr>
              <a:t>and </a:t>
            </a:r>
            <a:r>
              <a:rPr lang="en-US" sz="700" b="0" i="0" dirty="0" err="1">
                <a:solidFill>
                  <a:srgbClr val="333333"/>
                </a:solidFill>
                <a:effectLst/>
                <a:latin typeface="Open Sans" panose="020B0606030504020204" pitchFamily="34" charset="0"/>
              </a:rPr>
              <a:t>Tzavella</a:t>
            </a:r>
            <a:r>
              <a:rPr lang="en-US" sz="700" b="0" i="0" dirty="0">
                <a:solidFill>
                  <a:srgbClr val="333333"/>
                </a:solidFill>
                <a:effectLst/>
                <a:latin typeface="Open Sans" panose="020B0606030504020204" pitchFamily="34" charset="0"/>
              </a:rPr>
              <a:t>. 2020. “The Past, Present, and Future of Registered Reports.” </a:t>
            </a:r>
            <a:r>
              <a:rPr lang="en-US" sz="700" b="0" i="0" dirty="0" err="1">
                <a:solidFill>
                  <a:srgbClr val="333333"/>
                </a:solidFill>
                <a:effectLst/>
                <a:latin typeface="Open Sans" panose="020B0606030504020204" pitchFamily="34" charset="0"/>
              </a:rPr>
              <a:t>MetaArXiv</a:t>
            </a:r>
            <a:r>
              <a:rPr lang="en-US" sz="700" b="0" i="0" dirty="0">
                <a:solidFill>
                  <a:srgbClr val="333333"/>
                </a:solidFill>
                <a:effectLst/>
                <a:latin typeface="Open Sans" panose="020B0606030504020204" pitchFamily="34" charset="0"/>
              </a:rPr>
              <a:t>. February 10. doi:10.31222/osf.io/43298.</a:t>
            </a:r>
          </a:p>
          <a:p>
            <a:pPr algn="l"/>
            <a:r>
              <a:rPr lang="nl-BE" sz="800" b="0" i="0" dirty="0" err="1">
                <a:solidFill>
                  <a:srgbClr val="333333"/>
                </a:solidFill>
                <a:effectLst/>
                <a:latin typeface="Open Sans" panose="020B0606030504020204" pitchFamily="34" charset="0"/>
              </a:rPr>
              <a:t>Licence</a:t>
            </a:r>
            <a:r>
              <a:rPr lang="nl-BE" sz="800" b="0" i="0" dirty="0">
                <a:solidFill>
                  <a:srgbClr val="333333"/>
                </a:solidFill>
                <a:effectLst/>
                <a:latin typeface="Open Sans" panose="020B0606030504020204" pitchFamily="34" charset="0"/>
              </a:rPr>
              <a:t>: CC-</a:t>
            </a:r>
            <a:r>
              <a:rPr lang="nl-BE" sz="800" b="0" i="0" dirty="0" err="1">
                <a:solidFill>
                  <a:srgbClr val="333333"/>
                </a:solidFill>
                <a:effectLst/>
                <a:latin typeface="Open Sans" panose="020B0606030504020204" pitchFamily="34" charset="0"/>
              </a:rPr>
              <a:t>By</a:t>
            </a:r>
            <a:r>
              <a:rPr lang="nl-BE" sz="800" b="0" i="0" dirty="0">
                <a:solidFill>
                  <a:srgbClr val="333333"/>
                </a:solidFill>
                <a:effectLst/>
                <a:latin typeface="Open Sans" panose="020B0606030504020204" pitchFamily="34" charset="0"/>
              </a:rPr>
              <a:t> </a:t>
            </a:r>
            <a:r>
              <a:rPr lang="nl-BE" sz="800" b="0" i="0" dirty="0" err="1">
                <a:solidFill>
                  <a:srgbClr val="333333"/>
                </a:solidFill>
                <a:effectLst/>
                <a:latin typeface="Open Sans" panose="020B0606030504020204" pitchFamily="34" charset="0"/>
              </a:rPr>
              <a:t>Attribution</a:t>
            </a:r>
            <a:r>
              <a:rPr lang="nl-BE" sz="800" b="0" i="0" dirty="0">
                <a:solidFill>
                  <a:srgbClr val="333333"/>
                </a:solidFill>
                <a:effectLst/>
                <a:latin typeface="Open Sans" panose="020B0606030504020204" pitchFamily="34" charset="0"/>
              </a:rPr>
              <a:t> 4.0 International</a:t>
            </a:r>
            <a:endParaRPr lang="en-US" sz="700" b="0" i="0" dirty="0">
              <a:solidFill>
                <a:srgbClr val="333333"/>
              </a:solidFill>
              <a:effectLst/>
              <a:latin typeface="Open Sans" panose="020B0606030504020204" pitchFamily="34" charset="0"/>
            </a:endParaRPr>
          </a:p>
        </p:txBody>
      </p:sp>
    </p:spTree>
    <p:extLst>
      <p:ext uri="{BB962C8B-B14F-4D97-AF65-F5344CB8AC3E}">
        <p14:creationId xmlns:p14="http://schemas.microsoft.com/office/powerpoint/2010/main" val="3458379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B20D6-DC6C-421B-9985-E31E433788E7}"/>
              </a:ext>
            </a:extLst>
          </p:cNvPr>
          <p:cNvSpPr>
            <a:spLocks noGrp="1"/>
          </p:cNvSpPr>
          <p:nvPr>
            <p:ph type="title"/>
          </p:nvPr>
        </p:nvSpPr>
        <p:spPr/>
        <p:txBody>
          <a:bodyPr/>
          <a:lstStyle/>
          <a:p>
            <a:r>
              <a:rPr lang="nl-BE" dirty="0" err="1"/>
              <a:t>Other</a:t>
            </a:r>
            <a:r>
              <a:rPr lang="nl-BE" dirty="0"/>
              <a:t> </a:t>
            </a:r>
            <a:r>
              <a:rPr lang="nl-BE" dirty="0" err="1"/>
              <a:t>early</a:t>
            </a:r>
            <a:r>
              <a:rPr lang="nl-BE" dirty="0"/>
              <a:t> </a:t>
            </a:r>
            <a:r>
              <a:rPr lang="nl-BE" dirty="0" err="1"/>
              <a:t>sharing</a:t>
            </a:r>
            <a:endParaRPr lang="nl-BE" dirty="0"/>
          </a:p>
        </p:txBody>
      </p:sp>
      <p:sp>
        <p:nvSpPr>
          <p:cNvPr id="3" name="Content Placeholder 2">
            <a:extLst>
              <a:ext uri="{FF2B5EF4-FFF2-40B4-BE49-F238E27FC236}">
                <a16:creationId xmlns:a16="http://schemas.microsoft.com/office/drawing/2014/main" id="{98141107-6835-4445-9A1A-3DEF9DBECDA3}"/>
              </a:ext>
            </a:extLst>
          </p:cNvPr>
          <p:cNvSpPr>
            <a:spLocks noGrp="1"/>
          </p:cNvSpPr>
          <p:nvPr>
            <p:ph idx="1"/>
          </p:nvPr>
        </p:nvSpPr>
        <p:spPr>
          <a:xfrm>
            <a:off x="838200" y="1836573"/>
            <a:ext cx="6109138" cy="4351338"/>
          </a:xfrm>
        </p:spPr>
        <p:txBody>
          <a:bodyPr>
            <a:normAutofit/>
          </a:bodyPr>
          <a:lstStyle/>
          <a:p>
            <a:r>
              <a:rPr lang="nl-BE" sz="1800" b="0" i="0" u="none" strike="noStrike" baseline="0" dirty="0">
                <a:solidFill>
                  <a:srgbClr val="000000"/>
                </a:solidFill>
                <a:latin typeface="Verdana" panose="020B0604030504040204" pitchFamily="34" charset="0"/>
              </a:rPr>
              <a:t>Preprint servers (</a:t>
            </a:r>
            <a:r>
              <a:rPr lang="nl-BE" sz="1800" b="0" i="0" u="none" strike="noStrike" baseline="0" dirty="0" err="1">
                <a:solidFill>
                  <a:srgbClr val="000000"/>
                </a:solidFill>
                <a:latin typeface="Verdana" panose="020B0604030504040204" pitchFamily="34" charset="0"/>
              </a:rPr>
              <a:t>examples</a:t>
            </a:r>
            <a:r>
              <a:rPr lang="nl-BE" sz="1800" b="0" i="0" u="none" strike="noStrike" baseline="0" dirty="0">
                <a:solidFill>
                  <a:srgbClr val="000000"/>
                </a:solidFill>
                <a:latin typeface="Verdana" panose="020B0604030504040204" pitchFamily="34" charset="0"/>
              </a:rPr>
              <a:t>) </a:t>
            </a:r>
          </a:p>
          <a:p>
            <a:pPr lvl="1"/>
            <a:r>
              <a:rPr lang="nl-BE" sz="1400" b="0" i="0" u="none" strike="noStrike" baseline="0" dirty="0" err="1">
                <a:solidFill>
                  <a:srgbClr val="000000"/>
                </a:solidFill>
                <a:latin typeface="Verdana" panose="020B0604030504040204" pitchFamily="34" charset="0"/>
              </a:rPr>
              <a:t>Zenodo</a:t>
            </a:r>
            <a:r>
              <a:rPr lang="nl-BE" sz="1400" b="0" i="0" u="none" strike="noStrike" baseline="0" dirty="0">
                <a:solidFill>
                  <a:srgbClr val="000000"/>
                </a:solidFill>
                <a:latin typeface="Verdana" panose="020B0604030504040204" pitchFamily="34" charset="0"/>
              </a:rPr>
              <a:t> – </a:t>
            </a:r>
            <a:r>
              <a:rPr lang="nl-BE" sz="1400" b="0" i="0" u="none" strike="noStrike" baseline="0" dirty="0" err="1">
                <a:solidFill>
                  <a:srgbClr val="000000"/>
                </a:solidFill>
                <a:latin typeface="Verdana" panose="020B0604030504040204" pitchFamily="34" charset="0"/>
              </a:rPr>
              <a:t>multidisciplinary</a:t>
            </a:r>
            <a:r>
              <a:rPr lang="nl-BE" sz="1400" b="0" i="0" u="none" strike="noStrike" baseline="0" dirty="0">
                <a:solidFill>
                  <a:srgbClr val="000000"/>
                </a:solidFill>
                <a:latin typeface="Verdana" panose="020B0604030504040204" pitchFamily="34" charset="0"/>
              </a:rPr>
              <a:t>; </a:t>
            </a:r>
          </a:p>
          <a:p>
            <a:pPr lvl="1"/>
            <a:r>
              <a:rPr lang="nl-BE" sz="1400" b="0" i="0" u="none" strike="noStrike" baseline="0" dirty="0">
                <a:solidFill>
                  <a:srgbClr val="000000"/>
                </a:solidFill>
                <a:latin typeface="Verdana" panose="020B0604030504040204" pitchFamily="34" charset="0"/>
              </a:rPr>
              <a:t>Preprints - </a:t>
            </a:r>
            <a:r>
              <a:rPr lang="nl-BE" sz="1400" b="0" i="0" u="none" strike="noStrike" baseline="0" dirty="0" err="1">
                <a:solidFill>
                  <a:srgbClr val="000000"/>
                </a:solidFill>
                <a:latin typeface="Verdana" panose="020B0604030504040204" pitchFamily="34" charset="0"/>
              </a:rPr>
              <a:t>multidisciplinary</a:t>
            </a:r>
            <a:r>
              <a:rPr lang="nl-BE" sz="1400" b="0" i="0" u="none" strike="noStrike" baseline="0" dirty="0">
                <a:solidFill>
                  <a:srgbClr val="000000"/>
                </a:solidFill>
                <a:latin typeface="Verdana" panose="020B0604030504040204" pitchFamily="34" charset="0"/>
              </a:rPr>
              <a:t> </a:t>
            </a:r>
          </a:p>
          <a:p>
            <a:pPr lvl="1"/>
            <a:r>
              <a:rPr lang="nl-BE" sz="1400" b="0" i="0" u="none" strike="noStrike" baseline="0" dirty="0" err="1">
                <a:solidFill>
                  <a:srgbClr val="000000"/>
                </a:solidFill>
                <a:latin typeface="Verdana" panose="020B0604030504040204" pitchFamily="34" charset="0"/>
              </a:rPr>
              <a:t>bioRxiv</a:t>
            </a:r>
            <a:r>
              <a:rPr lang="nl-BE" sz="1400" b="0" i="0" u="none" strike="noStrike" baseline="0" dirty="0">
                <a:solidFill>
                  <a:srgbClr val="000000"/>
                </a:solidFill>
                <a:latin typeface="Verdana" panose="020B0604030504040204" pitchFamily="34" charset="0"/>
              </a:rPr>
              <a:t> - Life </a:t>
            </a:r>
            <a:r>
              <a:rPr lang="nl-BE" sz="1400" b="0" i="0" u="none" strike="noStrike" baseline="0" dirty="0" err="1">
                <a:solidFill>
                  <a:srgbClr val="000000"/>
                </a:solidFill>
                <a:latin typeface="Verdana" panose="020B0604030504040204" pitchFamily="34" charset="0"/>
              </a:rPr>
              <a:t>sciences</a:t>
            </a:r>
            <a:r>
              <a:rPr lang="nl-BE" sz="1400" b="0" i="0" u="none" strike="noStrike" baseline="0" dirty="0">
                <a:solidFill>
                  <a:srgbClr val="000000"/>
                </a:solidFill>
                <a:latin typeface="Verdana" panose="020B0604030504040204" pitchFamily="34" charset="0"/>
              </a:rPr>
              <a:t>; </a:t>
            </a:r>
          </a:p>
          <a:p>
            <a:pPr lvl="1"/>
            <a:r>
              <a:rPr lang="en-US" sz="1400" b="0" i="0" u="none" strike="noStrike" baseline="0" dirty="0" err="1">
                <a:solidFill>
                  <a:srgbClr val="000000"/>
                </a:solidFill>
                <a:latin typeface="Verdana" panose="020B0604030504040204" pitchFamily="34" charset="0"/>
              </a:rPr>
              <a:t>medRxiv</a:t>
            </a:r>
            <a:r>
              <a:rPr lang="en-US" sz="1400" b="0" i="0" u="none" strike="noStrike" baseline="0" dirty="0">
                <a:solidFill>
                  <a:srgbClr val="000000"/>
                </a:solidFill>
                <a:latin typeface="Verdana" panose="020B0604030504040204" pitchFamily="34" charset="0"/>
              </a:rPr>
              <a:t> – Medicine and health sciences; </a:t>
            </a:r>
          </a:p>
          <a:p>
            <a:pPr lvl="1"/>
            <a:r>
              <a:rPr lang="nl-BE" sz="1400" b="0" i="0" u="none" strike="noStrike" baseline="0" dirty="0" err="1">
                <a:solidFill>
                  <a:srgbClr val="000000"/>
                </a:solidFill>
                <a:latin typeface="Verdana" panose="020B0604030504040204" pitchFamily="34" charset="0"/>
              </a:rPr>
              <a:t>PsyArxiv</a:t>
            </a:r>
            <a:r>
              <a:rPr lang="nl-BE" sz="1400" b="0" i="0" u="none" strike="noStrike" baseline="0" dirty="0">
                <a:solidFill>
                  <a:srgbClr val="000000"/>
                </a:solidFill>
                <a:latin typeface="Verdana" panose="020B0604030504040204" pitchFamily="34" charset="0"/>
              </a:rPr>
              <a:t> - </a:t>
            </a:r>
            <a:r>
              <a:rPr lang="nl-BE" sz="1400" b="0" i="0" u="none" strike="noStrike" baseline="0" dirty="0" err="1">
                <a:solidFill>
                  <a:srgbClr val="000000"/>
                </a:solidFill>
                <a:latin typeface="Verdana" panose="020B0604030504040204" pitchFamily="34" charset="0"/>
              </a:rPr>
              <a:t>Behavioural</a:t>
            </a:r>
            <a:r>
              <a:rPr lang="nl-BE" sz="1400" b="0" i="0" u="none" strike="noStrike" baseline="0" dirty="0">
                <a:solidFill>
                  <a:srgbClr val="000000"/>
                </a:solidFill>
                <a:latin typeface="Verdana" panose="020B0604030504040204" pitchFamily="34" charset="0"/>
              </a:rPr>
              <a:t> </a:t>
            </a:r>
            <a:r>
              <a:rPr lang="nl-BE" sz="1400" b="0" i="0" u="none" strike="noStrike" baseline="0" dirty="0" err="1">
                <a:solidFill>
                  <a:srgbClr val="000000"/>
                </a:solidFill>
                <a:latin typeface="Verdana" panose="020B0604030504040204" pitchFamily="34" charset="0"/>
              </a:rPr>
              <a:t>sciences</a:t>
            </a:r>
            <a:r>
              <a:rPr lang="nl-BE" sz="1400" b="0" i="0" u="none" strike="noStrike" baseline="0" dirty="0">
                <a:solidFill>
                  <a:srgbClr val="000000"/>
                </a:solidFill>
                <a:latin typeface="Verdana" panose="020B0604030504040204" pitchFamily="34" charset="0"/>
              </a:rPr>
              <a:t>; </a:t>
            </a:r>
          </a:p>
          <a:p>
            <a:pPr lvl="1"/>
            <a:r>
              <a:rPr lang="nl-BE" sz="1400" b="0" i="0" u="none" strike="noStrike" baseline="0" dirty="0" err="1">
                <a:solidFill>
                  <a:srgbClr val="000000"/>
                </a:solidFill>
                <a:latin typeface="Verdana" panose="020B0604030504040204" pitchFamily="34" charset="0"/>
              </a:rPr>
              <a:t>SocArXiv</a:t>
            </a:r>
            <a:r>
              <a:rPr lang="nl-BE" sz="1400" b="0" i="0" u="none" strike="noStrike" baseline="0" dirty="0">
                <a:solidFill>
                  <a:srgbClr val="000000"/>
                </a:solidFill>
                <a:latin typeface="Verdana" panose="020B0604030504040204" pitchFamily="34" charset="0"/>
              </a:rPr>
              <a:t> - </a:t>
            </a:r>
            <a:r>
              <a:rPr lang="nl-BE" sz="1400" b="0" i="0" u="none" strike="noStrike" baseline="0" dirty="0" err="1">
                <a:solidFill>
                  <a:srgbClr val="000000"/>
                </a:solidFill>
                <a:latin typeface="Verdana" panose="020B0604030504040204" pitchFamily="34" charset="0"/>
              </a:rPr>
              <a:t>Social</a:t>
            </a:r>
            <a:r>
              <a:rPr lang="nl-BE" sz="1400" b="0" i="0" u="none" strike="noStrike" baseline="0" dirty="0">
                <a:solidFill>
                  <a:srgbClr val="000000"/>
                </a:solidFill>
                <a:latin typeface="Verdana" panose="020B0604030504040204" pitchFamily="34" charset="0"/>
              </a:rPr>
              <a:t> </a:t>
            </a:r>
            <a:r>
              <a:rPr lang="nl-BE" sz="1400" b="0" i="0" u="none" strike="noStrike" baseline="0" dirty="0" err="1">
                <a:solidFill>
                  <a:srgbClr val="000000"/>
                </a:solidFill>
                <a:latin typeface="Verdana" panose="020B0604030504040204" pitchFamily="34" charset="0"/>
              </a:rPr>
              <a:t>sciences</a:t>
            </a:r>
            <a:r>
              <a:rPr lang="nl-BE" sz="1400" b="0" i="0" u="none" strike="noStrike" baseline="0" dirty="0">
                <a:solidFill>
                  <a:srgbClr val="000000"/>
                </a:solidFill>
                <a:latin typeface="Verdana" panose="020B0604030504040204" pitchFamily="34" charset="0"/>
              </a:rPr>
              <a:t> </a:t>
            </a:r>
            <a:r>
              <a:rPr lang="nl-BE" sz="1400" b="0" i="0" u="none" strike="noStrike" baseline="0" dirty="0" err="1">
                <a:solidFill>
                  <a:srgbClr val="000000"/>
                </a:solidFill>
                <a:latin typeface="Verdana" panose="020B0604030504040204" pitchFamily="34" charset="0"/>
              </a:rPr>
              <a:t>and</a:t>
            </a:r>
            <a:r>
              <a:rPr lang="nl-BE" sz="1400" b="0" i="0" u="none" strike="noStrike" baseline="0" dirty="0">
                <a:solidFill>
                  <a:srgbClr val="000000"/>
                </a:solidFill>
                <a:latin typeface="Verdana" panose="020B0604030504040204" pitchFamily="34" charset="0"/>
              </a:rPr>
              <a:t> </a:t>
            </a:r>
            <a:r>
              <a:rPr lang="nl-BE" sz="1400" b="0" i="0" u="none" strike="noStrike" baseline="0" dirty="0" err="1">
                <a:solidFill>
                  <a:srgbClr val="000000"/>
                </a:solidFill>
                <a:latin typeface="Verdana" panose="020B0604030504040204" pitchFamily="34" charset="0"/>
              </a:rPr>
              <a:t>humanities</a:t>
            </a:r>
            <a:r>
              <a:rPr lang="nl-BE" sz="1400" b="0" i="0" u="none" strike="noStrike" baseline="0" dirty="0">
                <a:solidFill>
                  <a:srgbClr val="000000"/>
                </a:solidFill>
                <a:latin typeface="Verdana" panose="020B0604030504040204" pitchFamily="34" charset="0"/>
              </a:rPr>
              <a:t>; </a:t>
            </a:r>
          </a:p>
          <a:p>
            <a:pPr lvl="1"/>
            <a:r>
              <a:rPr lang="nl-BE" sz="1400" b="0" i="0" u="none" strike="noStrike" baseline="0" dirty="0" err="1">
                <a:solidFill>
                  <a:srgbClr val="000000"/>
                </a:solidFill>
                <a:latin typeface="Verdana" panose="020B0604030504040204" pitchFamily="34" charset="0"/>
              </a:rPr>
              <a:t>LawArXiv</a:t>
            </a:r>
            <a:r>
              <a:rPr lang="nl-BE" sz="1400" b="0" i="0" u="none" strike="noStrike" baseline="0" dirty="0">
                <a:solidFill>
                  <a:srgbClr val="000000"/>
                </a:solidFill>
                <a:latin typeface="Verdana" panose="020B0604030504040204" pitchFamily="34" charset="0"/>
              </a:rPr>
              <a:t> – </a:t>
            </a:r>
            <a:r>
              <a:rPr lang="nl-BE" sz="1400" b="0" i="0" u="none" strike="noStrike" baseline="0" dirty="0" err="1">
                <a:solidFill>
                  <a:srgbClr val="000000"/>
                </a:solidFill>
                <a:latin typeface="Verdana" panose="020B0604030504040204" pitchFamily="34" charset="0"/>
              </a:rPr>
              <a:t>Law</a:t>
            </a:r>
            <a:r>
              <a:rPr lang="nl-BE" sz="1400" b="0" i="0" u="none" strike="noStrike" baseline="0" dirty="0">
                <a:solidFill>
                  <a:srgbClr val="000000"/>
                </a:solidFill>
                <a:latin typeface="Verdana" panose="020B0604030504040204" pitchFamily="34" charset="0"/>
              </a:rPr>
              <a:t>; </a:t>
            </a:r>
          </a:p>
          <a:p>
            <a:pPr lvl="1"/>
            <a:r>
              <a:rPr lang="nl-BE" sz="1400" b="0" i="0" u="none" strike="noStrike" baseline="0" dirty="0" err="1">
                <a:solidFill>
                  <a:srgbClr val="000000"/>
                </a:solidFill>
                <a:latin typeface="Verdana" panose="020B0604030504040204" pitchFamily="34" charset="0"/>
              </a:rPr>
              <a:t>ArXiv</a:t>
            </a:r>
            <a:r>
              <a:rPr lang="nl-BE" sz="1400" b="0" i="0" u="none" strike="noStrike" baseline="0" dirty="0">
                <a:solidFill>
                  <a:srgbClr val="000000"/>
                </a:solidFill>
                <a:latin typeface="Verdana" panose="020B0604030504040204" pitchFamily="34" charset="0"/>
              </a:rPr>
              <a:t> - o.a. </a:t>
            </a:r>
            <a:r>
              <a:rPr lang="nl-BE" sz="1400" b="0" i="0" u="none" strike="noStrike" baseline="0" dirty="0" err="1">
                <a:solidFill>
                  <a:srgbClr val="000000"/>
                </a:solidFill>
                <a:latin typeface="Verdana" panose="020B0604030504040204" pitchFamily="34" charset="0"/>
              </a:rPr>
              <a:t>physics</a:t>
            </a:r>
            <a:r>
              <a:rPr lang="nl-BE" sz="1400" b="0" i="0" u="none" strike="noStrike" baseline="0" dirty="0">
                <a:solidFill>
                  <a:srgbClr val="000000"/>
                </a:solidFill>
                <a:latin typeface="Verdana" panose="020B0604030504040204" pitchFamily="34" charset="0"/>
              </a:rPr>
              <a:t>, </a:t>
            </a:r>
            <a:r>
              <a:rPr lang="nl-BE" sz="1400" b="0" i="0" u="none" strike="noStrike" baseline="0" dirty="0" err="1">
                <a:solidFill>
                  <a:srgbClr val="000000"/>
                </a:solidFill>
                <a:latin typeface="Verdana" panose="020B0604030504040204" pitchFamily="34" charset="0"/>
              </a:rPr>
              <a:t>mathematics</a:t>
            </a:r>
            <a:r>
              <a:rPr lang="nl-BE" sz="1400" b="0" i="0" u="none" strike="noStrike" baseline="0" dirty="0">
                <a:solidFill>
                  <a:srgbClr val="000000"/>
                </a:solidFill>
                <a:latin typeface="Verdana" panose="020B0604030504040204" pitchFamily="34" charset="0"/>
              </a:rPr>
              <a:t>, computer </a:t>
            </a:r>
            <a:r>
              <a:rPr lang="nl-BE" sz="1400" b="0" i="0" u="none" strike="noStrike" baseline="0" dirty="0" err="1">
                <a:solidFill>
                  <a:srgbClr val="000000"/>
                </a:solidFill>
                <a:latin typeface="Verdana" panose="020B0604030504040204" pitchFamily="34" charset="0"/>
              </a:rPr>
              <a:t>science</a:t>
            </a:r>
            <a:r>
              <a:rPr lang="nl-BE" sz="1400" b="0" i="0" u="none" strike="noStrike" baseline="0" dirty="0">
                <a:solidFill>
                  <a:srgbClr val="000000"/>
                </a:solidFill>
                <a:latin typeface="Verdana" panose="020B0604030504040204" pitchFamily="34" charset="0"/>
              </a:rPr>
              <a:t>; </a:t>
            </a:r>
          </a:p>
          <a:p>
            <a:r>
              <a:rPr lang="nl-BE" sz="1800" b="0" i="0" u="none" strike="noStrike" baseline="0" dirty="0">
                <a:solidFill>
                  <a:srgbClr val="000000"/>
                </a:solidFill>
                <a:latin typeface="Verdana" panose="020B0604030504040204" pitchFamily="34" charset="0"/>
              </a:rPr>
              <a:t>Post-</a:t>
            </a:r>
            <a:r>
              <a:rPr lang="nl-BE" sz="1800" b="0" i="0" u="none" strike="noStrike" baseline="0" dirty="0" err="1">
                <a:solidFill>
                  <a:srgbClr val="000000"/>
                </a:solidFill>
                <a:latin typeface="Verdana" panose="020B0604030504040204" pitchFamily="34" charset="0"/>
              </a:rPr>
              <a:t>publication</a:t>
            </a:r>
            <a:r>
              <a:rPr lang="nl-BE" sz="1800" b="0" i="0" u="none" strike="noStrike" baseline="0" dirty="0">
                <a:solidFill>
                  <a:srgbClr val="000000"/>
                </a:solidFill>
                <a:latin typeface="Verdana" panose="020B0604030504040204" pitchFamily="34" charset="0"/>
              </a:rPr>
              <a:t> peer review</a:t>
            </a:r>
          </a:p>
          <a:p>
            <a:pPr lvl="1"/>
            <a:r>
              <a:rPr lang="nl-BE" sz="1400" dirty="0">
                <a:solidFill>
                  <a:srgbClr val="000000"/>
                </a:solidFill>
                <a:latin typeface="Verdana" panose="020B0604030504040204" pitchFamily="34" charset="0"/>
              </a:rPr>
              <a:t>Open Research Europe (</a:t>
            </a:r>
            <a:r>
              <a:rPr lang="nl-BE" sz="1400" dirty="0">
                <a:solidFill>
                  <a:srgbClr val="000000"/>
                </a:solidFill>
                <a:latin typeface="Verdana" panose="020B0604030504040204" pitchFamily="34" charset="0"/>
                <a:hlinkClick r:id="rId3"/>
              </a:rPr>
              <a:t>https://open-research-europe.ec.europa.eu/</a:t>
            </a:r>
            <a:r>
              <a:rPr lang="nl-BE" sz="1400" dirty="0">
                <a:solidFill>
                  <a:srgbClr val="000000"/>
                </a:solidFill>
                <a:latin typeface="Verdana" panose="020B0604030504040204" pitchFamily="34" charset="0"/>
              </a:rPr>
              <a:t>) </a:t>
            </a:r>
          </a:p>
          <a:p>
            <a:pPr lvl="1"/>
            <a:r>
              <a:rPr lang="nl-BE" sz="1400" dirty="0">
                <a:solidFill>
                  <a:srgbClr val="000000"/>
                </a:solidFill>
                <a:latin typeface="Verdana" panose="020B0604030504040204" pitchFamily="34" charset="0"/>
              </a:rPr>
              <a:t>F1000 (</a:t>
            </a:r>
            <a:r>
              <a:rPr lang="nl-BE" sz="1400" dirty="0">
                <a:solidFill>
                  <a:srgbClr val="000000"/>
                </a:solidFill>
                <a:latin typeface="Verdana" panose="020B0604030504040204" pitchFamily="34" charset="0"/>
                <a:hlinkClick r:id="rId4"/>
              </a:rPr>
              <a:t>https://f1000research.com/</a:t>
            </a:r>
            <a:r>
              <a:rPr lang="nl-BE" sz="1400" dirty="0">
                <a:solidFill>
                  <a:srgbClr val="000000"/>
                </a:solidFill>
                <a:latin typeface="Verdana" panose="020B0604030504040204" pitchFamily="34" charset="0"/>
              </a:rPr>
              <a:t>) </a:t>
            </a:r>
          </a:p>
          <a:p>
            <a:pPr lvl="1"/>
            <a:r>
              <a:rPr lang="nl-BE" sz="1400" dirty="0" err="1">
                <a:solidFill>
                  <a:srgbClr val="000000"/>
                </a:solidFill>
                <a:latin typeface="Verdana" panose="020B0604030504040204" pitchFamily="34" charset="0"/>
              </a:rPr>
              <a:t>PeerJ</a:t>
            </a:r>
            <a:r>
              <a:rPr lang="nl-BE" sz="1400" dirty="0">
                <a:solidFill>
                  <a:srgbClr val="000000"/>
                </a:solidFill>
                <a:latin typeface="Verdana" panose="020B0604030504040204" pitchFamily="34" charset="0"/>
              </a:rPr>
              <a:t> (</a:t>
            </a:r>
            <a:r>
              <a:rPr lang="nl-BE" sz="1400" dirty="0">
                <a:solidFill>
                  <a:srgbClr val="000000"/>
                </a:solidFill>
                <a:latin typeface="Verdana" panose="020B0604030504040204" pitchFamily="34" charset="0"/>
                <a:hlinkClick r:id="rId5"/>
              </a:rPr>
              <a:t>https://peerj.com/</a:t>
            </a:r>
            <a:r>
              <a:rPr lang="nl-BE" sz="1400" dirty="0">
                <a:solidFill>
                  <a:srgbClr val="000000"/>
                </a:solidFill>
                <a:latin typeface="Verdana" panose="020B0604030504040204" pitchFamily="34" charset="0"/>
              </a:rPr>
              <a:t>) </a:t>
            </a:r>
          </a:p>
          <a:p>
            <a:pPr lvl="1"/>
            <a:r>
              <a:rPr lang="nl-BE" sz="1400" dirty="0">
                <a:solidFill>
                  <a:srgbClr val="000000"/>
                </a:solidFill>
                <a:latin typeface="Verdana" panose="020B0604030504040204" pitchFamily="34" charset="0"/>
                <a:hlinkClick r:id="rId6"/>
              </a:rPr>
              <a:t>https://peercommunityin.org/</a:t>
            </a:r>
            <a:r>
              <a:rPr lang="nl-BE" sz="1400" dirty="0">
                <a:solidFill>
                  <a:srgbClr val="000000"/>
                </a:solidFill>
                <a:latin typeface="Verdana" panose="020B0604030504040204" pitchFamily="34" charset="0"/>
              </a:rPr>
              <a:t> </a:t>
            </a:r>
          </a:p>
          <a:p>
            <a:r>
              <a:rPr lang="nl-BE" sz="1800" dirty="0" err="1">
                <a:solidFill>
                  <a:srgbClr val="000000"/>
                </a:solidFill>
                <a:latin typeface="Verdana" panose="020B0604030504040204" pitchFamily="34" charset="0"/>
              </a:rPr>
              <a:t>Preregistration</a:t>
            </a:r>
            <a:r>
              <a:rPr lang="nl-BE" sz="1800" dirty="0">
                <a:solidFill>
                  <a:srgbClr val="000000"/>
                </a:solidFill>
                <a:latin typeface="Verdana" panose="020B0604030504040204" pitchFamily="34" charset="0"/>
              </a:rPr>
              <a:t> </a:t>
            </a:r>
            <a:r>
              <a:rPr lang="nl-BE" sz="1800" dirty="0" err="1">
                <a:solidFill>
                  <a:srgbClr val="000000"/>
                </a:solidFill>
                <a:latin typeface="Verdana" panose="020B0604030504040204" pitchFamily="34" charset="0"/>
              </a:rPr>
              <a:t>and</a:t>
            </a:r>
            <a:r>
              <a:rPr lang="nl-BE" sz="1800" dirty="0">
                <a:solidFill>
                  <a:srgbClr val="000000"/>
                </a:solidFill>
                <a:latin typeface="Verdana" panose="020B0604030504040204" pitchFamily="34" charset="0"/>
              </a:rPr>
              <a:t> </a:t>
            </a:r>
            <a:r>
              <a:rPr lang="nl-BE" sz="1800" dirty="0" err="1">
                <a:solidFill>
                  <a:srgbClr val="000000"/>
                </a:solidFill>
                <a:latin typeface="Verdana" panose="020B0604030504040204" pitchFamily="34" charset="0"/>
              </a:rPr>
              <a:t>protocols</a:t>
            </a:r>
            <a:r>
              <a:rPr lang="nl-BE" sz="1800" dirty="0">
                <a:solidFill>
                  <a:srgbClr val="000000"/>
                </a:solidFill>
                <a:latin typeface="Verdana" panose="020B0604030504040204" pitchFamily="34" charset="0"/>
              </a:rPr>
              <a:t> </a:t>
            </a:r>
            <a:r>
              <a:rPr lang="nl-BE" sz="1800" dirty="0" err="1">
                <a:solidFill>
                  <a:srgbClr val="000000"/>
                </a:solidFill>
                <a:latin typeface="Verdana" panose="020B0604030504040204" pitchFamily="34" charset="0"/>
              </a:rPr>
              <a:t>sharing</a:t>
            </a:r>
            <a:r>
              <a:rPr lang="nl-BE" sz="1800" dirty="0">
                <a:solidFill>
                  <a:srgbClr val="000000"/>
                </a:solidFill>
                <a:latin typeface="Verdana" panose="020B0604030504040204" pitchFamily="34" charset="0"/>
              </a:rPr>
              <a:t> etc.</a:t>
            </a:r>
          </a:p>
        </p:txBody>
      </p:sp>
      <p:sp>
        <p:nvSpPr>
          <p:cNvPr id="5" name="Slide Number Placeholder 4">
            <a:extLst>
              <a:ext uri="{FF2B5EF4-FFF2-40B4-BE49-F238E27FC236}">
                <a16:creationId xmlns:a16="http://schemas.microsoft.com/office/drawing/2014/main" id="{45B114DB-2514-4F13-8634-D132D8FBDB47}"/>
              </a:ext>
            </a:extLst>
          </p:cNvPr>
          <p:cNvSpPr>
            <a:spLocks noGrp="1"/>
          </p:cNvSpPr>
          <p:nvPr>
            <p:ph type="sldNum" sz="quarter" idx="12"/>
          </p:nvPr>
        </p:nvSpPr>
        <p:spPr/>
        <p:txBody>
          <a:bodyPr/>
          <a:lstStyle/>
          <a:p>
            <a:fld id="{208CA132-85B2-4E42-84FF-CBDE8FF56B3B}" type="slidenum">
              <a:rPr lang="nl-BE" smtClean="0"/>
              <a:t>34</a:t>
            </a:fld>
            <a:endParaRPr lang="nl-BE"/>
          </a:p>
        </p:txBody>
      </p:sp>
      <p:pic>
        <p:nvPicPr>
          <p:cNvPr id="4098" name="Picture 2" descr="Bild">
            <a:extLst>
              <a:ext uri="{FF2B5EF4-FFF2-40B4-BE49-F238E27FC236}">
                <a16:creationId xmlns:a16="http://schemas.microsoft.com/office/drawing/2014/main" id="{381A67FC-7E5A-4D7B-9138-9FCCD8AC04E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7009"/>
          <a:stretch/>
        </p:blipFill>
        <p:spPr bwMode="auto">
          <a:xfrm>
            <a:off x="7367752" y="855607"/>
            <a:ext cx="4296103" cy="196193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Diagram 6">
            <a:extLst>
              <a:ext uri="{FF2B5EF4-FFF2-40B4-BE49-F238E27FC236}">
                <a16:creationId xmlns:a16="http://schemas.microsoft.com/office/drawing/2014/main" id="{710FCCBD-D74E-4C24-B88B-9106C2111495}"/>
              </a:ext>
            </a:extLst>
          </p:cNvPr>
          <p:cNvGraphicFramePr/>
          <p:nvPr>
            <p:extLst>
              <p:ext uri="{D42A27DB-BD31-4B8C-83A1-F6EECF244321}">
                <p14:modId xmlns:p14="http://schemas.microsoft.com/office/powerpoint/2010/main" val="263594074"/>
              </p:ext>
            </p:extLst>
          </p:nvPr>
        </p:nvGraphicFramePr>
        <p:xfrm>
          <a:off x="7370379" y="2927777"/>
          <a:ext cx="4293476" cy="272086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TextBox 11">
            <a:extLst>
              <a:ext uri="{FF2B5EF4-FFF2-40B4-BE49-F238E27FC236}">
                <a16:creationId xmlns:a16="http://schemas.microsoft.com/office/drawing/2014/main" id="{71C49E0A-4977-4E20-8F6B-FF0647D7F82B}"/>
              </a:ext>
            </a:extLst>
          </p:cNvPr>
          <p:cNvSpPr txBox="1"/>
          <p:nvPr/>
        </p:nvSpPr>
        <p:spPr>
          <a:xfrm>
            <a:off x="7367752" y="5648643"/>
            <a:ext cx="4204138" cy="938719"/>
          </a:xfrm>
          <a:prstGeom prst="rect">
            <a:avLst/>
          </a:prstGeom>
          <a:noFill/>
        </p:spPr>
        <p:txBody>
          <a:bodyPr wrap="square">
            <a:spAutoFit/>
          </a:bodyPr>
          <a:lstStyle/>
          <a:p>
            <a:r>
              <a:rPr lang="nl-BE" sz="1100" dirty="0"/>
              <a:t>Supports: Research </a:t>
            </a:r>
            <a:r>
              <a:rPr lang="nl-BE" sz="1100" dirty="0" err="1"/>
              <a:t>Articles</a:t>
            </a:r>
            <a:r>
              <a:rPr lang="nl-BE" sz="1100" dirty="0"/>
              <a:t>, Brief </a:t>
            </a:r>
            <a:r>
              <a:rPr lang="nl-BE" sz="1100" dirty="0" err="1"/>
              <a:t>Reports</a:t>
            </a:r>
            <a:r>
              <a:rPr lang="nl-BE" sz="1100" dirty="0"/>
              <a:t>, Data </a:t>
            </a:r>
            <a:r>
              <a:rPr lang="nl-BE" sz="1100" dirty="0" err="1"/>
              <a:t>Notes</a:t>
            </a:r>
            <a:r>
              <a:rPr lang="nl-BE" sz="1100" dirty="0"/>
              <a:t>, Method </a:t>
            </a:r>
            <a:r>
              <a:rPr lang="nl-BE" sz="1100" dirty="0" err="1"/>
              <a:t>Articles</a:t>
            </a:r>
            <a:r>
              <a:rPr lang="nl-BE" sz="1100" dirty="0"/>
              <a:t>, Software Tool </a:t>
            </a:r>
            <a:r>
              <a:rPr lang="nl-BE" sz="1100" dirty="0" err="1"/>
              <a:t>Articles</a:t>
            </a:r>
            <a:r>
              <a:rPr lang="nl-BE" sz="1100" dirty="0"/>
              <a:t>, </a:t>
            </a:r>
            <a:r>
              <a:rPr lang="nl-BE" sz="1100" dirty="0" err="1"/>
              <a:t>Study</a:t>
            </a:r>
            <a:r>
              <a:rPr lang="nl-BE" sz="1100" dirty="0"/>
              <a:t> </a:t>
            </a:r>
            <a:r>
              <a:rPr lang="nl-BE" sz="1100" dirty="0" err="1"/>
              <a:t>Protocols</a:t>
            </a:r>
            <a:r>
              <a:rPr lang="nl-BE" sz="1100" dirty="0"/>
              <a:t>, </a:t>
            </a:r>
            <a:r>
              <a:rPr lang="nl-BE" sz="1100" dirty="0" err="1"/>
              <a:t>Registered</a:t>
            </a:r>
            <a:r>
              <a:rPr lang="nl-BE" sz="1100" dirty="0"/>
              <a:t> </a:t>
            </a:r>
            <a:r>
              <a:rPr lang="nl-BE" sz="1100" dirty="0" err="1"/>
              <a:t>Reports</a:t>
            </a:r>
            <a:r>
              <a:rPr lang="nl-BE" sz="1100" dirty="0"/>
              <a:t>, Reviews, </a:t>
            </a:r>
            <a:r>
              <a:rPr lang="nl-BE" sz="1100" dirty="0" err="1"/>
              <a:t>Systematic</a:t>
            </a:r>
            <a:r>
              <a:rPr lang="nl-BE" sz="1100" dirty="0"/>
              <a:t> Reviews, </a:t>
            </a:r>
            <a:r>
              <a:rPr lang="nl-BE" sz="1100" dirty="0" err="1"/>
              <a:t>Clinical</a:t>
            </a:r>
            <a:r>
              <a:rPr lang="nl-BE" sz="1100" dirty="0"/>
              <a:t> </a:t>
            </a:r>
            <a:r>
              <a:rPr lang="nl-BE" sz="1100" dirty="0" err="1"/>
              <a:t>Practice</a:t>
            </a:r>
            <a:r>
              <a:rPr lang="nl-BE" sz="1100" dirty="0"/>
              <a:t> </a:t>
            </a:r>
            <a:r>
              <a:rPr lang="nl-BE" sz="1100" dirty="0" err="1"/>
              <a:t>Articles</a:t>
            </a:r>
            <a:r>
              <a:rPr lang="nl-BE" sz="1100" dirty="0"/>
              <a:t>, Case </a:t>
            </a:r>
            <a:r>
              <a:rPr lang="nl-BE" sz="1100" dirty="0" err="1"/>
              <a:t>Reports</a:t>
            </a:r>
            <a:r>
              <a:rPr lang="nl-BE" sz="1100" dirty="0"/>
              <a:t>, Case Studies, Open Letters</a:t>
            </a:r>
          </a:p>
          <a:p>
            <a:endParaRPr lang="nl-BE" sz="1100" dirty="0"/>
          </a:p>
        </p:txBody>
      </p:sp>
      <p:pic>
        <p:nvPicPr>
          <p:cNvPr id="15" name="Graphic 14" descr="Checkbox Checked with solid fill">
            <a:extLst>
              <a:ext uri="{FF2B5EF4-FFF2-40B4-BE49-F238E27FC236}">
                <a16:creationId xmlns:a16="http://schemas.microsoft.com/office/drawing/2014/main" id="{5D3570C1-B14B-4C16-B156-AE1F099AF71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451835" y="4810337"/>
            <a:ext cx="704193" cy="704193"/>
          </a:xfrm>
          <a:prstGeom prst="rect">
            <a:avLst/>
          </a:prstGeom>
        </p:spPr>
      </p:pic>
      <p:pic>
        <p:nvPicPr>
          <p:cNvPr id="17" name="Graphic 16" descr="Checkbox Checked with solid fill">
            <a:extLst>
              <a:ext uri="{FF2B5EF4-FFF2-40B4-BE49-F238E27FC236}">
                <a16:creationId xmlns:a16="http://schemas.microsoft.com/office/drawing/2014/main" id="{57E04F6D-9DA4-4068-97D5-1C706224464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303166" y="4810337"/>
            <a:ext cx="704193" cy="704193"/>
          </a:xfrm>
          <a:prstGeom prst="rect">
            <a:avLst/>
          </a:prstGeom>
        </p:spPr>
      </p:pic>
      <p:pic>
        <p:nvPicPr>
          <p:cNvPr id="18" name="Graphic 17" descr="Checkbox Checked with solid fill">
            <a:extLst>
              <a:ext uri="{FF2B5EF4-FFF2-40B4-BE49-F238E27FC236}">
                <a16:creationId xmlns:a16="http://schemas.microsoft.com/office/drawing/2014/main" id="{3CB1D67C-844A-4A64-879F-7F634A6BF9B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143996" y="4810337"/>
            <a:ext cx="704193" cy="704193"/>
          </a:xfrm>
          <a:prstGeom prst="rect">
            <a:avLst/>
          </a:prstGeom>
        </p:spPr>
      </p:pic>
      <p:pic>
        <p:nvPicPr>
          <p:cNvPr id="19" name="Graphic 18" descr="Checkbox Checked with solid fill">
            <a:extLst>
              <a:ext uri="{FF2B5EF4-FFF2-40B4-BE49-F238E27FC236}">
                <a16:creationId xmlns:a16="http://schemas.microsoft.com/office/drawing/2014/main" id="{8D2A4BF4-00DC-492B-8E63-3DB7081E157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026863" y="4810337"/>
            <a:ext cx="704193" cy="704193"/>
          </a:xfrm>
          <a:prstGeom prst="rect">
            <a:avLst/>
          </a:prstGeom>
        </p:spPr>
      </p:pic>
      <p:pic>
        <p:nvPicPr>
          <p:cNvPr id="20" name="Graphic 19" descr="Checkbox Checked with solid fill">
            <a:extLst>
              <a:ext uri="{FF2B5EF4-FFF2-40B4-BE49-F238E27FC236}">
                <a16:creationId xmlns:a16="http://schemas.microsoft.com/office/drawing/2014/main" id="{461D015E-A055-458E-8B9F-237A6B58DFB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888703" y="4810337"/>
            <a:ext cx="704193" cy="704193"/>
          </a:xfrm>
          <a:prstGeom prst="rect">
            <a:avLst/>
          </a:prstGeom>
        </p:spPr>
      </p:pic>
    </p:spTree>
    <p:extLst>
      <p:ext uri="{BB962C8B-B14F-4D97-AF65-F5344CB8AC3E}">
        <p14:creationId xmlns:p14="http://schemas.microsoft.com/office/powerpoint/2010/main" val="16344120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99497FB-AC21-4CD7-ABAB-CE01C97DEA09}"/>
              </a:ext>
            </a:extLst>
          </p:cNvPr>
          <p:cNvGrpSpPr>
            <a:grpSpLocks noChangeAspect="1"/>
          </p:cNvGrpSpPr>
          <p:nvPr/>
        </p:nvGrpSpPr>
        <p:grpSpPr>
          <a:xfrm>
            <a:off x="9396497" y="3395320"/>
            <a:ext cx="2581957" cy="3165753"/>
            <a:chOff x="9340306" y="1641760"/>
            <a:chExt cx="3337636" cy="4092294"/>
          </a:xfrm>
        </p:grpSpPr>
        <p:pic>
          <p:nvPicPr>
            <p:cNvPr id="7" name="Picture 6">
              <a:extLst>
                <a:ext uri="{FF2B5EF4-FFF2-40B4-BE49-F238E27FC236}">
                  <a16:creationId xmlns:a16="http://schemas.microsoft.com/office/drawing/2014/main" id="{49E96B4B-4424-4306-B000-9C8355AB1F3E}"/>
                </a:ext>
              </a:extLst>
            </p:cNvPr>
            <p:cNvPicPr>
              <a:picLocks noChangeAspect="1"/>
            </p:cNvPicPr>
            <p:nvPr/>
          </p:nvPicPr>
          <p:blipFill>
            <a:blip r:embed="rId3"/>
            <a:stretch>
              <a:fillRect/>
            </a:stretch>
          </p:blipFill>
          <p:spPr>
            <a:xfrm>
              <a:off x="9340306" y="1641760"/>
              <a:ext cx="2827265" cy="4092294"/>
            </a:xfrm>
            <a:prstGeom prst="rect">
              <a:avLst/>
            </a:prstGeom>
          </p:spPr>
        </p:pic>
        <p:sp>
          <p:nvSpPr>
            <p:cNvPr id="10" name="TextBox 9">
              <a:extLst>
                <a:ext uri="{FF2B5EF4-FFF2-40B4-BE49-F238E27FC236}">
                  <a16:creationId xmlns:a16="http://schemas.microsoft.com/office/drawing/2014/main" id="{063EBB1F-91B6-44F5-9018-66E9CED52B15}"/>
                </a:ext>
              </a:extLst>
            </p:cNvPr>
            <p:cNvSpPr txBox="1"/>
            <p:nvPr/>
          </p:nvSpPr>
          <p:spPr>
            <a:xfrm>
              <a:off x="10815232" y="3508871"/>
              <a:ext cx="1862710" cy="371809"/>
            </a:xfrm>
            <a:prstGeom prst="rect">
              <a:avLst/>
            </a:prstGeom>
            <a:noFill/>
          </p:spPr>
          <p:txBody>
            <a:bodyPr wrap="square">
              <a:spAutoFit/>
            </a:bodyPr>
            <a:lstStyle/>
            <a:p>
              <a:r>
                <a:rPr lang="nl-BE" sz="1200" dirty="0">
                  <a:hlinkClick r:id="rId4"/>
                </a:rPr>
                <a:t>https://rri-tools.eu/</a:t>
              </a:r>
              <a:r>
                <a:rPr lang="nl-BE" sz="1200" dirty="0"/>
                <a:t> </a:t>
              </a:r>
            </a:p>
          </p:txBody>
        </p:sp>
      </p:grpSp>
      <p:sp>
        <p:nvSpPr>
          <p:cNvPr id="2" name="Title 1">
            <a:extLst>
              <a:ext uri="{FF2B5EF4-FFF2-40B4-BE49-F238E27FC236}">
                <a16:creationId xmlns:a16="http://schemas.microsoft.com/office/drawing/2014/main" id="{FF6B20D6-DC6C-421B-9985-E31E433788E7}"/>
              </a:ext>
            </a:extLst>
          </p:cNvPr>
          <p:cNvSpPr>
            <a:spLocks noGrp="1"/>
          </p:cNvSpPr>
          <p:nvPr>
            <p:ph type="title"/>
          </p:nvPr>
        </p:nvSpPr>
        <p:spPr/>
        <p:txBody>
          <a:bodyPr/>
          <a:lstStyle/>
          <a:p>
            <a:r>
              <a:rPr lang="nl-BE" dirty="0" err="1"/>
              <a:t>Involving</a:t>
            </a:r>
            <a:r>
              <a:rPr lang="nl-BE" dirty="0"/>
              <a:t> different </a:t>
            </a:r>
            <a:r>
              <a:rPr lang="nl-BE" dirty="0" err="1"/>
              <a:t>knowledge</a:t>
            </a:r>
            <a:r>
              <a:rPr lang="nl-BE" dirty="0"/>
              <a:t> actors</a:t>
            </a:r>
          </a:p>
        </p:txBody>
      </p:sp>
      <p:sp>
        <p:nvSpPr>
          <p:cNvPr id="3" name="Content Placeholder 2">
            <a:extLst>
              <a:ext uri="{FF2B5EF4-FFF2-40B4-BE49-F238E27FC236}">
                <a16:creationId xmlns:a16="http://schemas.microsoft.com/office/drawing/2014/main" id="{98141107-6835-4445-9A1A-3DEF9DBECDA3}"/>
              </a:ext>
            </a:extLst>
          </p:cNvPr>
          <p:cNvSpPr>
            <a:spLocks noGrp="1"/>
          </p:cNvSpPr>
          <p:nvPr>
            <p:ph idx="1"/>
          </p:nvPr>
        </p:nvSpPr>
        <p:spPr>
          <a:xfrm>
            <a:off x="838201" y="1547446"/>
            <a:ext cx="10360770" cy="4629517"/>
          </a:xfrm>
        </p:spPr>
        <p:txBody>
          <a:bodyPr>
            <a:normAutofit/>
          </a:bodyPr>
          <a:lstStyle/>
          <a:p>
            <a:r>
              <a:rPr lang="nl-BE" sz="1800" dirty="0">
                <a:solidFill>
                  <a:srgbClr val="000000"/>
                </a:solidFill>
              </a:rPr>
              <a:t>Three </a:t>
            </a:r>
            <a:r>
              <a:rPr lang="nl-BE" sz="1800" dirty="0" err="1">
                <a:solidFill>
                  <a:srgbClr val="000000"/>
                </a:solidFill>
              </a:rPr>
              <a:t>main</a:t>
            </a:r>
            <a:r>
              <a:rPr lang="nl-BE" sz="1800" dirty="0">
                <a:solidFill>
                  <a:srgbClr val="000000"/>
                </a:solidFill>
              </a:rPr>
              <a:t> </a:t>
            </a:r>
            <a:r>
              <a:rPr lang="nl-BE" sz="1800" dirty="0" err="1">
                <a:solidFill>
                  <a:srgbClr val="000000"/>
                </a:solidFill>
              </a:rPr>
              <a:t>areas</a:t>
            </a:r>
            <a:r>
              <a:rPr lang="nl-BE" sz="1800" dirty="0">
                <a:solidFill>
                  <a:srgbClr val="000000"/>
                </a:solidFill>
              </a:rPr>
              <a:t> </a:t>
            </a:r>
            <a:r>
              <a:rPr lang="nl-BE" sz="1800" dirty="0" err="1">
                <a:solidFill>
                  <a:srgbClr val="000000"/>
                </a:solidFill>
              </a:rPr>
              <a:t>according</a:t>
            </a:r>
            <a:r>
              <a:rPr lang="nl-BE" sz="1800" dirty="0">
                <a:solidFill>
                  <a:srgbClr val="000000"/>
                </a:solidFill>
              </a:rPr>
              <a:t> </a:t>
            </a:r>
            <a:r>
              <a:rPr lang="nl-BE" sz="1800" dirty="0" err="1">
                <a:solidFill>
                  <a:srgbClr val="000000"/>
                </a:solidFill>
              </a:rPr>
              <a:t>to</a:t>
            </a:r>
            <a:r>
              <a:rPr lang="nl-BE" sz="1800" dirty="0">
                <a:solidFill>
                  <a:srgbClr val="000000"/>
                </a:solidFill>
              </a:rPr>
              <a:t> </a:t>
            </a:r>
            <a:r>
              <a:rPr lang="nl-BE" sz="1800" dirty="0" err="1">
                <a:solidFill>
                  <a:srgbClr val="000000"/>
                </a:solidFill>
              </a:rPr>
              <a:t>the</a:t>
            </a:r>
            <a:r>
              <a:rPr lang="nl-BE" sz="1800" dirty="0">
                <a:solidFill>
                  <a:srgbClr val="000000"/>
                </a:solidFill>
              </a:rPr>
              <a:t> </a:t>
            </a:r>
            <a:r>
              <a:rPr lang="nl-BE" sz="1800" dirty="0" err="1">
                <a:solidFill>
                  <a:srgbClr val="000000"/>
                </a:solidFill>
              </a:rPr>
              <a:t>programme</a:t>
            </a:r>
            <a:r>
              <a:rPr lang="nl-BE" sz="1800" dirty="0">
                <a:solidFill>
                  <a:srgbClr val="000000"/>
                </a:solidFill>
              </a:rPr>
              <a:t> guide</a:t>
            </a:r>
          </a:p>
          <a:p>
            <a:pPr lvl="1"/>
            <a:r>
              <a:rPr lang="nl-BE" sz="1400" b="0" i="0" u="none" strike="noStrike" baseline="0" dirty="0">
                <a:solidFill>
                  <a:srgbClr val="000000"/>
                </a:solidFill>
              </a:rPr>
              <a:t>Co-design</a:t>
            </a:r>
          </a:p>
          <a:p>
            <a:pPr lvl="1"/>
            <a:r>
              <a:rPr lang="nl-BE" sz="1400" b="0" i="0" u="none" strike="noStrike" baseline="0" dirty="0">
                <a:solidFill>
                  <a:srgbClr val="000000"/>
                </a:solidFill>
              </a:rPr>
              <a:t>Co-</a:t>
            </a:r>
            <a:r>
              <a:rPr lang="nl-BE" sz="1400" b="0" i="0" u="none" strike="noStrike" baseline="0" dirty="0" err="1">
                <a:solidFill>
                  <a:srgbClr val="000000"/>
                </a:solidFill>
              </a:rPr>
              <a:t>creation</a:t>
            </a:r>
            <a:r>
              <a:rPr lang="nl-BE" sz="1400" b="0" i="0" u="none" strike="noStrike" baseline="0" dirty="0">
                <a:solidFill>
                  <a:srgbClr val="000000"/>
                </a:solidFill>
              </a:rPr>
              <a:t> </a:t>
            </a:r>
            <a:r>
              <a:rPr lang="nl-BE" sz="1400" b="0" i="0" u="none" strike="noStrike" baseline="0" dirty="0" err="1">
                <a:solidFill>
                  <a:srgbClr val="000000"/>
                </a:solidFill>
              </a:rPr>
              <a:t>activities</a:t>
            </a:r>
            <a:endParaRPr lang="nl-BE" sz="1400" dirty="0">
              <a:solidFill>
                <a:srgbClr val="000000"/>
              </a:solidFill>
            </a:endParaRPr>
          </a:p>
          <a:p>
            <a:pPr lvl="1"/>
            <a:r>
              <a:rPr lang="nl-BE" sz="1400" dirty="0">
                <a:solidFill>
                  <a:srgbClr val="000000"/>
                </a:solidFill>
              </a:rPr>
              <a:t>Co-assessment </a:t>
            </a:r>
            <a:r>
              <a:rPr lang="nl-BE" sz="1400" dirty="0" err="1">
                <a:solidFill>
                  <a:srgbClr val="000000"/>
                </a:solidFill>
              </a:rPr>
              <a:t>activities</a:t>
            </a:r>
            <a:endParaRPr lang="nl-BE" sz="1400" dirty="0">
              <a:solidFill>
                <a:srgbClr val="000000"/>
              </a:solidFill>
            </a:endParaRPr>
          </a:p>
          <a:p>
            <a:r>
              <a:rPr lang="nl-BE" sz="1800" dirty="0">
                <a:solidFill>
                  <a:srgbClr val="000000"/>
                </a:solidFill>
              </a:rPr>
              <a:t>“</a:t>
            </a:r>
            <a:r>
              <a:rPr lang="en-US" sz="1800" b="0" i="0" u="none" strike="noStrike" baseline="0" dirty="0">
                <a:solidFill>
                  <a:srgbClr val="000000"/>
                </a:solidFill>
              </a:rPr>
              <a:t>interaction from across the quadruple helix (academia-industry-government-civil)</a:t>
            </a:r>
            <a:r>
              <a:rPr lang="nl-BE" sz="1800" dirty="0">
                <a:solidFill>
                  <a:srgbClr val="000000"/>
                </a:solidFill>
              </a:rPr>
              <a:t>”</a:t>
            </a:r>
          </a:p>
          <a:p>
            <a:r>
              <a:rPr lang="nl-BE" sz="1800" dirty="0" err="1">
                <a:solidFill>
                  <a:srgbClr val="000000"/>
                </a:solidFill>
              </a:rPr>
              <a:t>Picking</a:t>
            </a:r>
            <a:r>
              <a:rPr lang="nl-BE" sz="1800" dirty="0">
                <a:solidFill>
                  <a:srgbClr val="000000"/>
                </a:solidFill>
              </a:rPr>
              <a:t> up </a:t>
            </a:r>
            <a:r>
              <a:rPr lang="nl-BE" sz="1800" dirty="0" err="1">
                <a:solidFill>
                  <a:srgbClr val="000000"/>
                </a:solidFill>
              </a:rPr>
              <a:t>citizen</a:t>
            </a:r>
            <a:r>
              <a:rPr lang="nl-BE" sz="1800" dirty="0">
                <a:solidFill>
                  <a:srgbClr val="000000"/>
                </a:solidFill>
              </a:rPr>
              <a:t> </a:t>
            </a:r>
            <a:r>
              <a:rPr lang="nl-BE" sz="1800" dirty="0" err="1">
                <a:solidFill>
                  <a:srgbClr val="000000"/>
                </a:solidFill>
              </a:rPr>
              <a:t>science</a:t>
            </a:r>
            <a:r>
              <a:rPr lang="nl-BE" sz="1800" dirty="0">
                <a:solidFill>
                  <a:srgbClr val="000000"/>
                </a:solidFill>
              </a:rPr>
              <a:t> </a:t>
            </a:r>
            <a:r>
              <a:rPr lang="nl-BE" sz="1800" dirty="0" err="1">
                <a:solidFill>
                  <a:srgbClr val="000000"/>
                </a:solidFill>
              </a:rPr>
              <a:t>and</a:t>
            </a:r>
            <a:r>
              <a:rPr lang="nl-BE" sz="1800" dirty="0">
                <a:solidFill>
                  <a:srgbClr val="000000"/>
                </a:solidFill>
              </a:rPr>
              <a:t> </a:t>
            </a:r>
            <a:r>
              <a:rPr lang="nl-BE" sz="1800" dirty="0" err="1">
                <a:solidFill>
                  <a:srgbClr val="000000"/>
                </a:solidFill>
              </a:rPr>
              <a:t>responsible</a:t>
            </a:r>
            <a:r>
              <a:rPr lang="nl-BE" sz="1800" dirty="0">
                <a:solidFill>
                  <a:srgbClr val="000000"/>
                </a:solidFill>
              </a:rPr>
              <a:t> research &amp; </a:t>
            </a:r>
            <a:r>
              <a:rPr lang="nl-BE" sz="1800" dirty="0" err="1">
                <a:solidFill>
                  <a:srgbClr val="000000"/>
                </a:solidFill>
              </a:rPr>
              <a:t>innovation</a:t>
            </a:r>
            <a:r>
              <a:rPr lang="nl-BE" sz="1800" dirty="0">
                <a:solidFill>
                  <a:srgbClr val="000000"/>
                </a:solidFill>
              </a:rPr>
              <a:t> </a:t>
            </a:r>
            <a:r>
              <a:rPr lang="nl-BE" sz="1800" dirty="0" err="1">
                <a:solidFill>
                  <a:srgbClr val="000000"/>
                </a:solidFill>
              </a:rPr>
              <a:t>themes</a:t>
            </a:r>
            <a:r>
              <a:rPr lang="nl-BE" sz="1800" dirty="0">
                <a:solidFill>
                  <a:srgbClr val="000000"/>
                </a:solidFill>
              </a:rPr>
              <a:t> (RRI) </a:t>
            </a:r>
            <a:r>
              <a:rPr lang="nl-BE" sz="1800" dirty="0" err="1">
                <a:solidFill>
                  <a:srgbClr val="000000"/>
                </a:solidFill>
              </a:rPr>
              <a:t>from</a:t>
            </a:r>
            <a:r>
              <a:rPr lang="nl-BE" sz="1800" dirty="0">
                <a:solidFill>
                  <a:srgbClr val="000000"/>
                </a:solidFill>
              </a:rPr>
              <a:t> H2020</a:t>
            </a:r>
          </a:p>
          <a:p>
            <a:r>
              <a:rPr lang="nl-BE" sz="1800" dirty="0">
                <a:solidFill>
                  <a:srgbClr val="000000"/>
                </a:solidFill>
              </a:rPr>
              <a:t>MOOC on RRI: </a:t>
            </a:r>
            <a:r>
              <a:rPr lang="nl-BE" sz="1800" dirty="0">
                <a:hlinkClick r:id="rId5"/>
              </a:rPr>
              <a:t>https://www.coursera.org/learn/newhorrizon?action=enroll</a:t>
            </a:r>
            <a:r>
              <a:rPr lang="nl-BE" sz="1800" dirty="0"/>
              <a:t> </a:t>
            </a:r>
          </a:p>
          <a:p>
            <a:r>
              <a:rPr lang="nl-BE" sz="1800" dirty="0" err="1">
                <a:solidFill>
                  <a:srgbClr val="000000"/>
                </a:solidFill>
              </a:rPr>
              <a:t>Quality</a:t>
            </a:r>
            <a:r>
              <a:rPr lang="nl-BE" sz="1800" dirty="0">
                <a:solidFill>
                  <a:srgbClr val="000000"/>
                </a:solidFill>
              </a:rPr>
              <a:t> criteria: </a:t>
            </a:r>
            <a:r>
              <a:rPr lang="nl-BE" sz="1800" dirty="0">
                <a:solidFill>
                  <a:srgbClr val="000000"/>
                </a:solidFill>
                <a:hlinkClick r:id="rId6"/>
              </a:rPr>
              <a:t>https://citizenscience.ch/en/start/criteria</a:t>
            </a:r>
            <a:r>
              <a:rPr lang="nl-BE" sz="1800" dirty="0">
                <a:solidFill>
                  <a:srgbClr val="000000"/>
                </a:solidFill>
              </a:rPr>
              <a:t> </a:t>
            </a:r>
          </a:p>
        </p:txBody>
      </p:sp>
      <p:sp>
        <p:nvSpPr>
          <p:cNvPr id="5" name="Slide Number Placeholder 4">
            <a:extLst>
              <a:ext uri="{FF2B5EF4-FFF2-40B4-BE49-F238E27FC236}">
                <a16:creationId xmlns:a16="http://schemas.microsoft.com/office/drawing/2014/main" id="{45B114DB-2514-4F13-8634-D132D8FBDB47}"/>
              </a:ext>
            </a:extLst>
          </p:cNvPr>
          <p:cNvSpPr>
            <a:spLocks noGrp="1"/>
          </p:cNvSpPr>
          <p:nvPr>
            <p:ph type="sldNum" sz="quarter" idx="12"/>
          </p:nvPr>
        </p:nvSpPr>
        <p:spPr/>
        <p:txBody>
          <a:bodyPr/>
          <a:lstStyle/>
          <a:p>
            <a:fld id="{208CA132-85B2-4E42-84FF-CBDE8FF56B3B}" type="slidenum">
              <a:rPr lang="nl-BE" smtClean="0"/>
              <a:t>35</a:t>
            </a:fld>
            <a:endParaRPr lang="nl-BE" dirty="0"/>
          </a:p>
        </p:txBody>
      </p:sp>
      <p:grpSp>
        <p:nvGrpSpPr>
          <p:cNvPr id="14" name="Group 13">
            <a:extLst>
              <a:ext uri="{FF2B5EF4-FFF2-40B4-BE49-F238E27FC236}">
                <a16:creationId xmlns:a16="http://schemas.microsoft.com/office/drawing/2014/main" id="{2CD64806-FA88-46CA-8572-DDB0D422AE18}"/>
              </a:ext>
            </a:extLst>
          </p:cNvPr>
          <p:cNvGrpSpPr/>
          <p:nvPr/>
        </p:nvGrpSpPr>
        <p:grpSpPr>
          <a:xfrm>
            <a:off x="233717" y="4777461"/>
            <a:ext cx="4600574" cy="1288848"/>
            <a:chOff x="7457872" y="4671683"/>
            <a:chExt cx="4600574" cy="1288848"/>
          </a:xfrm>
        </p:grpSpPr>
        <p:pic>
          <p:nvPicPr>
            <p:cNvPr id="12" name="Picture 11">
              <a:extLst>
                <a:ext uri="{FF2B5EF4-FFF2-40B4-BE49-F238E27FC236}">
                  <a16:creationId xmlns:a16="http://schemas.microsoft.com/office/drawing/2014/main" id="{24EA86B5-9FFC-4A91-8D52-F00D08272358}"/>
                </a:ext>
              </a:extLst>
            </p:cNvPr>
            <p:cNvPicPr>
              <a:picLocks noChangeAspect="1"/>
            </p:cNvPicPr>
            <p:nvPr/>
          </p:nvPicPr>
          <p:blipFill>
            <a:blip r:embed="rId7"/>
            <a:stretch>
              <a:fillRect/>
            </a:stretch>
          </p:blipFill>
          <p:spPr>
            <a:xfrm>
              <a:off x="7457872" y="4671683"/>
              <a:ext cx="4435256" cy="1060052"/>
            </a:xfrm>
            <a:prstGeom prst="rect">
              <a:avLst/>
            </a:prstGeom>
          </p:spPr>
        </p:pic>
        <p:sp>
          <p:nvSpPr>
            <p:cNvPr id="15" name="TextBox 14">
              <a:extLst>
                <a:ext uri="{FF2B5EF4-FFF2-40B4-BE49-F238E27FC236}">
                  <a16:creationId xmlns:a16="http://schemas.microsoft.com/office/drawing/2014/main" id="{A72D4BFD-BBB5-4AB9-A4CD-5C5A8E32A931}"/>
                </a:ext>
              </a:extLst>
            </p:cNvPr>
            <p:cNvSpPr txBox="1"/>
            <p:nvPr/>
          </p:nvSpPr>
          <p:spPr>
            <a:xfrm>
              <a:off x="8423564" y="5683532"/>
              <a:ext cx="3634882" cy="276999"/>
            </a:xfrm>
            <a:prstGeom prst="rect">
              <a:avLst/>
            </a:prstGeom>
            <a:noFill/>
          </p:spPr>
          <p:txBody>
            <a:bodyPr wrap="square">
              <a:spAutoFit/>
            </a:bodyPr>
            <a:lstStyle/>
            <a:p>
              <a:r>
                <a:rPr lang="nl-BE" sz="1200" dirty="0">
                  <a:hlinkClick r:id="rId8"/>
                </a:rPr>
                <a:t>https://eu-citizen.science/resources</a:t>
              </a:r>
              <a:r>
                <a:rPr lang="nl-BE" sz="1200" dirty="0"/>
                <a:t> </a:t>
              </a:r>
            </a:p>
          </p:txBody>
        </p:sp>
      </p:grpSp>
      <p:sp>
        <p:nvSpPr>
          <p:cNvPr id="18" name="TextBox 17">
            <a:extLst>
              <a:ext uri="{FF2B5EF4-FFF2-40B4-BE49-F238E27FC236}">
                <a16:creationId xmlns:a16="http://schemas.microsoft.com/office/drawing/2014/main" id="{7342C300-98B6-4EF2-A505-2A615101F598}"/>
              </a:ext>
            </a:extLst>
          </p:cNvPr>
          <p:cNvSpPr txBox="1"/>
          <p:nvPr/>
        </p:nvSpPr>
        <p:spPr>
          <a:xfrm>
            <a:off x="3858678" y="6422991"/>
            <a:ext cx="6162472" cy="276999"/>
          </a:xfrm>
          <a:prstGeom prst="rect">
            <a:avLst/>
          </a:prstGeom>
          <a:noFill/>
        </p:spPr>
        <p:txBody>
          <a:bodyPr wrap="square">
            <a:spAutoFit/>
          </a:bodyPr>
          <a:lstStyle/>
          <a:p>
            <a:r>
              <a:rPr lang="nl-BE" sz="1200" dirty="0">
                <a:hlinkClick r:id="rId9"/>
              </a:rPr>
              <a:t>https://newhorrizon.eu/the-newhorrizon-project-is-over-after-4-yearspg//</a:t>
            </a:r>
            <a:r>
              <a:rPr lang="nl-BE" sz="1200" dirty="0"/>
              <a:t> </a:t>
            </a:r>
          </a:p>
        </p:txBody>
      </p:sp>
      <p:sp>
        <p:nvSpPr>
          <p:cNvPr id="20" name="TextBox 19">
            <a:extLst>
              <a:ext uri="{FF2B5EF4-FFF2-40B4-BE49-F238E27FC236}">
                <a16:creationId xmlns:a16="http://schemas.microsoft.com/office/drawing/2014/main" id="{548EDDB3-1E3D-4D11-9E02-3FF5A193589A}"/>
              </a:ext>
            </a:extLst>
          </p:cNvPr>
          <p:cNvSpPr txBox="1"/>
          <p:nvPr/>
        </p:nvSpPr>
        <p:spPr>
          <a:xfrm>
            <a:off x="6660543" y="5390930"/>
            <a:ext cx="3178512" cy="461665"/>
          </a:xfrm>
          <a:prstGeom prst="rect">
            <a:avLst/>
          </a:prstGeom>
          <a:noFill/>
        </p:spPr>
        <p:txBody>
          <a:bodyPr wrap="square">
            <a:spAutoFit/>
          </a:bodyPr>
          <a:lstStyle/>
          <a:p>
            <a:r>
              <a:rPr lang="nl-BE" sz="1200" dirty="0">
                <a:hlinkClick r:id="rId10"/>
              </a:rPr>
              <a:t>https://www.ecsite.eu/activities-and-services/resources</a:t>
            </a:r>
            <a:r>
              <a:rPr lang="nl-BE" sz="1200" dirty="0"/>
              <a:t> </a:t>
            </a:r>
          </a:p>
        </p:txBody>
      </p:sp>
      <p:pic>
        <p:nvPicPr>
          <p:cNvPr id="21" name="Picture 20" descr="Text&#10;&#10;Description automatically generated with medium confidence">
            <a:extLst>
              <a:ext uri="{FF2B5EF4-FFF2-40B4-BE49-F238E27FC236}">
                <a16:creationId xmlns:a16="http://schemas.microsoft.com/office/drawing/2014/main" id="{9998D4A4-9D52-4B41-B689-B1423B1932D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64131" y="4234436"/>
            <a:ext cx="1905000" cy="1066800"/>
          </a:xfrm>
          <a:prstGeom prst="rect">
            <a:avLst/>
          </a:prstGeom>
        </p:spPr>
      </p:pic>
      <p:pic>
        <p:nvPicPr>
          <p:cNvPr id="3076" name="Picture 4" descr="NewHoRRIzon logo">
            <a:extLst>
              <a:ext uri="{FF2B5EF4-FFF2-40B4-BE49-F238E27FC236}">
                <a16:creationId xmlns:a16="http://schemas.microsoft.com/office/drawing/2014/main" id="{A1B0B74E-A701-4C63-8ED8-812575AE4B6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94835" y="5839452"/>
            <a:ext cx="2532540" cy="493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4322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2ED94-AB9E-4239-A953-FAC6550369AC}"/>
              </a:ext>
            </a:extLst>
          </p:cNvPr>
          <p:cNvSpPr>
            <a:spLocks noGrp="1"/>
          </p:cNvSpPr>
          <p:nvPr>
            <p:ph type="title"/>
          </p:nvPr>
        </p:nvSpPr>
        <p:spPr/>
        <p:txBody>
          <a:bodyPr/>
          <a:lstStyle/>
          <a:p>
            <a:r>
              <a:rPr lang="nl-BE" dirty="0" err="1"/>
              <a:t>Questions</a:t>
            </a:r>
            <a:r>
              <a:rPr lang="nl-BE" dirty="0"/>
              <a:t> </a:t>
            </a:r>
            <a:r>
              <a:rPr lang="nl-BE" dirty="0" err="1"/>
              <a:t>and</a:t>
            </a:r>
            <a:r>
              <a:rPr lang="nl-BE" dirty="0"/>
              <a:t> </a:t>
            </a:r>
            <a:r>
              <a:rPr lang="nl-BE" dirty="0" err="1"/>
              <a:t>exercise</a:t>
            </a:r>
            <a:endParaRPr lang="nl-BE" dirty="0"/>
          </a:p>
        </p:txBody>
      </p:sp>
      <p:sp>
        <p:nvSpPr>
          <p:cNvPr id="3" name="Text Placeholder 2">
            <a:extLst>
              <a:ext uri="{FF2B5EF4-FFF2-40B4-BE49-F238E27FC236}">
                <a16:creationId xmlns:a16="http://schemas.microsoft.com/office/drawing/2014/main" id="{72D384AA-8B50-4120-A727-603FAF75BB67}"/>
              </a:ext>
            </a:extLst>
          </p:cNvPr>
          <p:cNvSpPr>
            <a:spLocks noGrp="1"/>
          </p:cNvSpPr>
          <p:nvPr>
            <p:ph type="body" idx="1"/>
          </p:nvPr>
        </p:nvSpPr>
        <p:spPr/>
        <p:txBody>
          <a:bodyPr/>
          <a:lstStyle/>
          <a:p>
            <a:endParaRPr lang="nl-BE"/>
          </a:p>
        </p:txBody>
      </p:sp>
      <p:sp>
        <p:nvSpPr>
          <p:cNvPr id="4" name="Slide Number Placeholder 3">
            <a:extLst>
              <a:ext uri="{FF2B5EF4-FFF2-40B4-BE49-F238E27FC236}">
                <a16:creationId xmlns:a16="http://schemas.microsoft.com/office/drawing/2014/main" id="{4B8728B5-2ACD-47AE-ADA5-64950C0424A9}"/>
              </a:ext>
            </a:extLst>
          </p:cNvPr>
          <p:cNvSpPr>
            <a:spLocks noGrp="1"/>
          </p:cNvSpPr>
          <p:nvPr>
            <p:ph type="sldNum" sz="quarter" idx="12"/>
          </p:nvPr>
        </p:nvSpPr>
        <p:spPr/>
        <p:txBody>
          <a:bodyPr/>
          <a:lstStyle/>
          <a:p>
            <a:fld id="{208CA132-85B2-4E42-84FF-CBDE8FF56B3B}" type="slidenum">
              <a:rPr lang="nl-BE" smtClean="0"/>
              <a:t>36</a:t>
            </a:fld>
            <a:endParaRPr lang="nl-BE"/>
          </a:p>
        </p:txBody>
      </p:sp>
      <p:pic>
        <p:nvPicPr>
          <p:cNvPr id="6" name="Graphic 5" descr="Questions outline">
            <a:extLst>
              <a:ext uri="{FF2B5EF4-FFF2-40B4-BE49-F238E27FC236}">
                <a16:creationId xmlns:a16="http://schemas.microsoft.com/office/drawing/2014/main" id="{3C3E7E2B-85CB-4759-9D00-C8BBFF0F56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648825" y="4386263"/>
            <a:ext cx="1730375" cy="1730375"/>
          </a:xfrm>
          <a:prstGeom prst="rect">
            <a:avLst/>
          </a:prstGeom>
        </p:spPr>
      </p:pic>
    </p:spTree>
    <p:extLst>
      <p:ext uri="{BB962C8B-B14F-4D97-AF65-F5344CB8AC3E}">
        <p14:creationId xmlns:p14="http://schemas.microsoft.com/office/powerpoint/2010/main" val="3443746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2ED94-AB9E-4239-A953-FAC6550369AC}"/>
              </a:ext>
            </a:extLst>
          </p:cNvPr>
          <p:cNvSpPr>
            <a:spLocks noGrp="1"/>
          </p:cNvSpPr>
          <p:nvPr>
            <p:ph type="title"/>
          </p:nvPr>
        </p:nvSpPr>
        <p:spPr/>
        <p:txBody>
          <a:bodyPr/>
          <a:lstStyle/>
          <a:p>
            <a:r>
              <a:rPr lang="nl-BE" dirty="0" err="1"/>
              <a:t>Wrap</a:t>
            </a:r>
            <a:r>
              <a:rPr lang="nl-BE" dirty="0"/>
              <a:t>-up</a:t>
            </a:r>
          </a:p>
        </p:txBody>
      </p:sp>
      <p:sp>
        <p:nvSpPr>
          <p:cNvPr id="3" name="Text Placeholder 2">
            <a:extLst>
              <a:ext uri="{FF2B5EF4-FFF2-40B4-BE49-F238E27FC236}">
                <a16:creationId xmlns:a16="http://schemas.microsoft.com/office/drawing/2014/main" id="{72D384AA-8B50-4120-A727-603FAF75BB67}"/>
              </a:ext>
            </a:extLst>
          </p:cNvPr>
          <p:cNvSpPr>
            <a:spLocks noGrp="1"/>
          </p:cNvSpPr>
          <p:nvPr>
            <p:ph type="body" idx="1"/>
          </p:nvPr>
        </p:nvSpPr>
        <p:spPr/>
        <p:txBody>
          <a:bodyPr/>
          <a:lstStyle/>
          <a:p>
            <a:endParaRPr lang="nl-BE"/>
          </a:p>
        </p:txBody>
      </p:sp>
      <p:sp>
        <p:nvSpPr>
          <p:cNvPr id="4" name="Slide Number Placeholder 3">
            <a:extLst>
              <a:ext uri="{FF2B5EF4-FFF2-40B4-BE49-F238E27FC236}">
                <a16:creationId xmlns:a16="http://schemas.microsoft.com/office/drawing/2014/main" id="{4B8728B5-2ACD-47AE-ADA5-64950C0424A9}"/>
              </a:ext>
            </a:extLst>
          </p:cNvPr>
          <p:cNvSpPr>
            <a:spLocks noGrp="1"/>
          </p:cNvSpPr>
          <p:nvPr>
            <p:ph type="sldNum" sz="quarter" idx="12"/>
          </p:nvPr>
        </p:nvSpPr>
        <p:spPr/>
        <p:txBody>
          <a:bodyPr/>
          <a:lstStyle/>
          <a:p>
            <a:fld id="{208CA132-85B2-4E42-84FF-CBDE8FF56B3B}" type="slidenum">
              <a:rPr lang="nl-BE" smtClean="0"/>
              <a:t>37</a:t>
            </a:fld>
            <a:endParaRPr lang="nl-BE"/>
          </a:p>
        </p:txBody>
      </p:sp>
      <p:pic>
        <p:nvPicPr>
          <p:cNvPr id="6" name="Graphic 5" descr="Questions outline">
            <a:extLst>
              <a:ext uri="{FF2B5EF4-FFF2-40B4-BE49-F238E27FC236}">
                <a16:creationId xmlns:a16="http://schemas.microsoft.com/office/drawing/2014/main" id="{3C3E7E2B-85CB-4759-9D00-C8BBFF0F56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648825" y="4386263"/>
            <a:ext cx="1730375" cy="1730375"/>
          </a:xfrm>
          <a:prstGeom prst="rect">
            <a:avLst/>
          </a:prstGeom>
        </p:spPr>
      </p:pic>
    </p:spTree>
    <p:extLst>
      <p:ext uri="{BB962C8B-B14F-4D97-AF65-F5344CB8AC3E}">
        <p14:creationId xmlns:p14="http://schemas.microsoft.com/office/powerpoint/2010/main" val="16039127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39975E2-AF37-4170-8D92-1EA89C5FEE1E}"/>
              </a:ext>
            </a:extLst>
          </p:cNvPr>
          <p:cNvSpPr>
            <a:spLocks noGrp="1"/>
          </p:cNvSpPr>
          <p:nvPr>
            <p:ph idx="1"/>
          </p:nvPr>
        </p:nvSpPr>
        <p:spPr/>
        <p:txBody>
          <a:bodyPr/>
          <a:lstStyle/>
          <a:p>
            <a:pPr marL="0" indent="0">
              <a:buNone/>
            </a:pPr>
            <a:r>
              <a:rPr lang="nl-BE" dirty="0" err="1"/>
              <a:t>Thank</a:t>
            </a:r>
            <a:r>
              <a:rPr lang="nl-BE" dirty="0"/>
              <a:t> </a:t>
            </a:r>
            <a:r>
              <a:rPr lang="nl-BE" dirty="0" err="1"/>
              <a:t>you</a:t>
            </a:r>
            <a:r>
              <a:rPr lang="nl-BE" dirty="0"/>
              <a:t>!</a:t>
            </a:r>
          </a:p>
        </p:txBody>
      </p:sp>
      <p:sp>
        <p:nvSpPr>
          <p:cNvPr id="5" name="Slide Number Placeholder 4">
            <a:extLst>
              <a:ext uri="{FF2B5EF4-FFF2-40B4-BE49-F238E27FC236}">
                <a16:creationId xmlns:a16="http://schemas.microsoft.com/office/drawing/2014/main" id="{7B979468-D838-48DC-8CEC-092AD5BDEE97}"/>
              </a:ext>
            </a:extLst>
          </p:cNvPr>
          <p:cNvSpPr>
            <a:spLocks noGrp="1"/>
          </p:cNvSpPr>
          <p:nvPr>
            <p:ph type="sldNum" sz="quarter" idx="12"/>
          </p:nvPr>
        </p:nvSpPr>
        <p:spPr/>
        <p:txBody>
          <a:bodyPr/>
          <a:lstStyle/>
          <a:p>
            <a:fld id="{208CA132-85B2-4E42-84FF-CBDE8FF56B3B}" type="slidenum">
              <a:rPr lang="nl-BE" smtClean="0"/>
              <a:t>38</a:t>
            </a:fld>
            <a:endParaRPr lang="nl-BE"/>
          </a:p>
        </p:txBody>
      </p:sp>
      <p:sp>
        <p:nvSpPr>
          <p:cNvPr id="6" name="Rectangle 5">
            <a:extLst>
              <a:ext uri="{FF2B5EF4-FFF2-40B4-BE49-F238E27FC236}">
                <a16:creationId xmlns:a16="http://schemas.microsoft.com/office/drawing/2014/main" id="{5EA19AA6-FC2F-44EF-B834-E5B4273C99F9}"/>
              </a:ext>
            </a:extLst>
          </p:cNvPr>
          <p:cNvSpPr>
            <a:spLocks noChangeArrowheads="1"/>
          </p:cNvSpPr>
          <p:nvPr/>
        </p:nvSpPr>
        <p:spPr bwMode="auto">
          <a:xfrm rot="10800000" flipV="1">
            <a:off x="1327117" y="195040"/>
            <a:ext cx="3231473" cy="430887"/>
          </a:xfrm>
          <a:prstGeom prst="rect">
            <a:avLst/>
          </a:prstGeom>
          <a:solidFill>
            <a:schemeClr val="bg1"/>
          </a:solidFill>
          <a:ln>
            <a:noFill/>
          </a:ln>
          <a:effectLst/>
        </p:spPr>
        <p:txBody>
          <a:bodyPr vert="horz" wrap="square" lIns="91440" tIns="45720" rIns="91440" bIns="45720" numCol="1" anchor="ctr"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rtl="0" eaLnBrk="0" fontAlgn="base" latinLnBrk="0" hangingPunct="0">
              <a:lnSpc>
                <a:spcPct val="100000"/>
              </a:lnSpc>
              <a:spcBef>
                <a:spcPct val="0"/>
              </a:spcBef>
              <a:spcAft>
                <a:spcPct val="0"/>
              </a:spcAft>
              <a:buClrTx/>
              <a:buSzTx/>
              <a:buFontTx/>
              <a:buNone/>
              <a:tabLst/>
            </a:pPr>
            <a:r>
              <a:rPr kumimoji="0" lang="de-BE" altLang="de-BE" sz="1100" b="0" i="0" u="none" strike="noStrike" cap="none" normalizeH="0" baseline="0" dirty="0">
                <a:ln>
                  <a:noFill/>
                </a:ln>
                <a:solidFill>
                  <a:srgbClr val="464646"/>
                </a:solidFill>
                <a:effectLst/>
                <a:latin typeface="+mn-lt"/>
              </a:rPr>
              <a:t>This </a:t>
            </a:r>
            <a:r>
              <a:rPr kumimoji="0" lang="de-BE" altLang="de-BE" sz="1100" b="0" i="0" u="none" strike="noStrike" cap="none" normalizeH="0" baseline="0" dirty="0" err="1">
                <a:ln>
                  <a:noFill/>
                </a:ln>
                <a:solidFill>
                  <a:srgbClr val="464646"/>
                </a:solidFill>
                <a:effectLst/>
                <a:latin typeface="+mn-lt"/>
              </a:rPr>
              <a:t>work</a:t>
            </a:r>
            <a:r>
              <a:rPr kumimoji="0" lang="de-BE" altLang="de-BE" sz="1100" b="0" i="0" u="none" strike="noStrike" cap="none" normalizeH="0" baseline="0" dirty="0">
                <a:ln>
                  <a:noFill/>
                </a:ln>
                <a:solidFill>
                  <a:srgbClr val="464646"/>
                </a:solidFill>
                <a:effectLst/>
                <a:latin typeface="+mn-lt"/>
              </a:rPr>
              <a:t> </a:t>
            </a:r>
            <a:r>
              <a:rPr kumimoji="0" lang="de-BE" altLang="de-BE" sz="1100" b="0" i="0" u="none" strike="noStrike" cap="none" normalizeH="0" baseline="0" dirty="0" err="1">
                <a:ln>
                  <a:noFill/>
                </a:ln>
                <a:solidFill>
                  <a:srgbClr val="464646"/>
                </a:solidFill>
                <a:effectLst/>
                <a:latin typeface="+mn-lt"/>
              </a:rPr>
              <a:t>is</a:t>
            </a:r>
            <a:r>
              <a:rPr kumimoji="0" lang="de-BE" altLang="de-BE" sz="1100" b="0" i="0" u="none" strike="noStrike" cap="none" normalizeH="0" baseline="0" dirty="0">
                <a:ln>
                  <a:noFill/>
                </a:ln>
                <a:solidFill>
                  <a:srgbClr val="464646"/>
                </a:solidFill>
                <a:effectLst/>
                <a:latin typeface="+mn-lt"/>
              </a:rPr>
              <a:t> </a:t>
            </a:r>
            <a:r>
              <a:rPr kumimoji="0" lang="de-BE" altLang="de-BE" sz="1100" b="0" i="0" u="none" strike="noStrike" cap="none" normalizeH="0" baseline="0" dirty="0" err="1">
                <a:ln>
                  <a:noFill/>
                </a:ln>
                <a:solidFill>
                  <a:srgbClr val="464646"/>
                </a:solidFill>
                <a:effectLst/>
                <a:latin typeface="+mn-lt"/>
              </a:rPr>
              <a:t>licensed</a:t>
            </a:r>
            <a:r>
              <a:rPr kumimoji="0" lang="de-BE" altLang="de-BE" sz="1100" b="0" i="0" u="none" strike="noStrike" cap="none" normalizeH="0" baseline="0" dirty="0">
                <a:ln>
                  <a:noFill/>
                </a:ln>
                <a:solidFill>
                  <a:srgbClr val="464646"/>
                </a:solidFill>
                <a:effectLst/>
                <a:latin typeface="+mn-lt"/>
              </a:rPr>
              <a:t> </a:t>
            </a:r>
            <a:r>
              <a:rPr kumimoji="0" lang="de-BE" altLang="de-BE" sz="1100" b="0" i="0" u="none" strike="noStrike" cap="none" normalizeH="0" baseline="0" dirty="0" err="1">
                <a:ln>
                  <a:noFill/>
                </a:ln>
                <a:solidFill>
                  <a:srgbClr val="464646"/>
                </a:solidFill>
                <a:effectLst/>
                <a:latin typeface="+mn-lt"/>
              </a:rPr>
              <a:t>under</a:t>
            </a:r>
            <a:r>
              <a:rPr kumimoji="0" lang="de-BE" altLang="de-BE" sz="1100" b="0" i="0" u="none" strike="noStrike" cap="none" normalizeH="0" baseline="0" dirty="0">
                <a:ln>
                  <a:noFill/>
                </a:ln>
                <a:solidFill>
                  <a:srgbClr val="464646"/>
                </a:solidFill>
                <a:effectLst/>
                <a:latin typeface="+mn-lt"/>
              </a:rPr>
              <a:t> a </a:t>
            </a:r>
            <a:r>
              <a:rPr kumimoji="0" lang="de-BE" altLang="de-BE" sz="1100" b="0" i="0" u="none" strike="noStrike" cap="none" normalizeH="0" baseline="0" dirty="0">
                <a:ln>
                  <a:noFill/>
                </a:ln>
                <a:solidFill>
                  <a:srgbClr val="049CCF"/>
                </a:solidFill>
                <a:effectLst/>
                <a:latin typeface="+mn-lt"/>
                <a:hlinkClick r:id="rId3"/>
              </a:rPr>
              <a:t>Creative Commons Attribution 4.0 International License</a:t>
            </a:r>
            <a:r>
              <a:rPr kumimoji="0" lang="de-BE" altLang="de-BE" sz="1100" b="0" i="0" u="none" strike="noStrike" cap="none" normalizeH="0" baseline="0" dirty="0">
                <a:ln>
                  <a:noFill/>
                </a:ln>
                <a:solidFill>
                  <a:srgbClr val="464646"/>
                </a:solidFill>
                <a:effectLst/>
                <a:latin typeface="+mn-lt"/>
              </a:rPr>
              <a:t>.</a:t>
            </a:r>
            <a:r>
              <a:rPr kumimoji="0" lang="de-BE" altLang="de-BE" sz="600" b="0" i="0" u="none" strike="noStrike" cap="none" normalizeH="0" baseline="0" dirty="0">
                <a:ln>
                  <a:noFill/>
                </a:ln>
                <a:solidFill>
                  <a:schemeClr val="tx1"/>
                </a:solidFill>
                <a:effectLst/>
                <a:latin typeface="+mn-lt"/>
              </a:rPr>
              <a:t> </a:t>
            </a:r>
            <a:endParaRPr kumimoji="0" lang="de-BE" altLang="de-BE" sz="1400" b="0" i="0" u="none" strike="noStrike" cap="none" normalizeH="0" baseline="0" dirty="0">
              <a:ln>
                <a:noFill/>
              </a:ln>
              <a:solidFill>
                <a:schemeClr val="tx1"/>
              </a:solidFill>
              <a:effectLst/>
              <a:latin typeface="+mn-lt"/>
            </a:endParaRPr>
          </a:p>
        </p:txBody>
      </p:sp>
      <p:pic>
        <p:nvPicPr>
          <p:cNvPr id="8" name="Picture 2" descr="Creative Commons License">
            <a:hlinkClick r:id="rId3"/>
            <a:extLst>
              <a:ext uri="{FF2B5EF4-FFF2-40B4-BE49-F238E27FC236}">
                <a16:creationId xmlns:a16="http://schemas.microsoft.com/office/drawing/2014/main" id="{B9951E82-DD75-4954-92CE-A1E12576E7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508" y="216662"/>
            <a:ext cx="1100409" cy="387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753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DC62E32A-AB56-426A-8D70-39E8BCE685A8}"/>
              </a:ext>
            </a:extLst>
          </p:cNvPr>
          <p:cNvSpPr>
            <a:spLocks noGrp="1"/>
          </p:cNvSpPr>
          <p:nvPr>
            <p:ph type="title"/>
          </p:nvPr>
        </p:nvSpPr>
        <p:spPr/>
        <p:txBody>
          <a:bodyPr/>
          <a:lstStyle/>
          <a:p>
            <a:r>
              <a:rPr lang="nl-BE" dirty="0"/>
              <a:t>1. </a:t>
            </a:r>
            <a:r>
              <a:rPr lang="en-US" dirty="0"/>
              <a:t>General requirements and how it fits in a proposal</a:t>
            </a:r>
            <a:endParaRPr lang="nl-BE" dirty="0"/>
          </a:p>
        </p:txBody>
      </p:sp>
      <p:sp>
        <p:nvSpPr>
          <p:cNvPr id="10" name="Text Placeholder 9">
            <a:extLst>
              <a:ext uri="{FF2B5EF4-FFF2-40B4-BE49-F238E27FC236}">
                <a16:creationId xmlns:a16="http://schemas.microsoft.com/office/drawing/2014/main" id="{FB62D786-58C1-45F9-9E7B-2C54EAF36E4A}"/>
              </a:ext>
            </a:extLst>
          </p:cNvPr>
          <p:cNvSpPr>
            <a:spLocks noGrp="1"/>
          </p:cNvSpPr>
          <p:nvPr>
            <p:ph type="body" idx="1"/>
          </p:nvPr>
        </p:nvSpPr>
        <p:spPr/>
        <p:txBody>
          <a:bodyPr/>
          <a:lstStyle/>
          <a:p>
            <a:endParaRPr lang="nl-BE" dirty="0"/>
          </a:p>
        </p:txBody>
      </p:sp>
      <p:sp>
        <p:nvSpPr>
          <p:cNvPr id="8" name="Slide Number Placeholder 7">
            <a:extLst>
              <a:ext uri="{FF2B5EF4-FFF2-40B4-BE49-F238E27FC236}">
                <a16:creationId xmlns:a16="http://schemas.microsoft.com/office/drawing/2014/main" id="{3FBF1755-95D2-4E9D-9EB5-ED3393F84D26}"/>
              </a:ext>
            </a:extLst>
          </p:cNvPr>
          <p:cNvSpPr>
            <a:spLocks noGrp="1"/>
          </p:cNvSpPr>
          <p:nvPr>
            <p:ph type="sldNum" sz="quarter" idx="12"/>
          </p:nvPr>
        </p:nvSpPr>
        <p:spPr/>
        <p:txBody>
          <a:bodyPr/>
          <a:lstStyle/>
          <a:p>
            <a:fld id="{208CA132-85B2-4E42-84FF-CBDE8FF56B3B}" type="slidenum">
              <a:rPr lang="nl-BE" smtClean="0"/>
              <a:pPr/>
              <a:t>4</a:t>
            </a:fld>
            <a:endParaRPr lang="nl-BE"/>
          </a:p>
        </p:txBody>
      </p:sp>
      <p:pic>
        <p:nvPicPr>
          <p:cNvPr id="3" name="Graphic 2" descr="Clipboard Checked with solid fill">
            <a:extLst>
              <a:ext uri="{FF2B5EF4-FFF2-40B4-BE49-F238E27FC236}">
                <a16:creationId xmlns:a16="http://schemas.microsoft.com/office/drawing/2014/main" id="{0321E713-FDEB-4ACB-9FEA-5E4A7546424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04915" y="4148039"/>
            <a:ext cx="2074961" cy="2074961"/>
          </a:xfrm>
          <a:prstGeom prst="rect">
            <a:avLst/>
          </a:prstGeom>
        </p:spPr>
      </p:pic>
    </p:spTree>
    <p:extLst>
      <p:ext uri="{BB962C8B-B14F-4D97-AF65-F5344CB8AC3E}">
        <p14:creationId xmlns:p14="http://schemas.microsoft.com/office/powerpoint/2010/main" val="4206006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12F58-7C71-4A32-8F72-7CBF076B0C96}"/>
              </a:ext>
            </a:extLst>
          </p:cNvPr>
          <p:cNvSpPr>
            <a:spLocks noGrp="1"/>
          </p:cNvSpPr>
          <p:nvPr>
            <p:ph type="title"/>
          </p:nvPr>
        </p:nvSpPr>
        <p:spPr>
          <a:xfrm>
            <a:off x="839788" y="365125"/>
            <a:ext cx="5332412" cy="1325563"/>
          </a:xfrm>
        </p:spPr>
        <p:txBody>
          <a:bodyPr/>
          <a:lstStyle/>
          <a:p>
            <a:r>
              <a:rPr lang="nl-BE" dirty="0"/>
              <a:t>Sources </a:t>
            </a:r>
            <a:r>
              <a:rPr lang="nl-BE" dirty="0" err="1"/>
              <a:t>and</a:t>
            </a:r>
            <a:r>
              <a:rPr lang="nl-BE" dirty="0"/>
              <a:t> </a:t>
            </a:r>
            <a:r>
              <a:rPr lang="nl-BE" dirty="0" err="1"/>
              <a:t>further</a:t>
            </a:r>
            <a:r>
              <a:rPr lang="nl-BE" dirty="0"/>
              <a:t> reading</a:t>
            </a:r>
          </a:p>
        </p:txBody>
      </p:sp>
      <p:sp>
        <p:nvSpPr>
          <p:cNvPr id="4" name="Text Placeholder 3">
            <a:extLst>
              <a:ext uri="{FF2B5EF4-FFF2-40B4-BE49-F238E27FC236}">
                <a16:creationId xmlns:a16="http://schemas.microsoft.com/office/drawing/2014/main" id="{F4095595-15F2-423E-8602-69ACA55F7EDB}"/>
              </a:ext>
            </a:extLst>
          </p:cNvPr>
          <p:cNvSpPr>
            <a:spLocks noGrp="1"/>
          </p:cNvSpPr>
          <p:nvPr>
            <p:ph type="body" idx="1"/>
          </p:nvPr>
        </p:nvSpPr>
        <p:spPr/>
        <p:txBody>
          <a:bodyPr/>
          <a:lstStyle/>
          <a:p>
            <a:r>
              <a:rPr lang="nl-BE" dirty="0"/>
              <a:t>European </a:t>
            </a:r>
            <a:r>
              <a:rPr lang="nl-BE" dirty="0" err="1"/>
              <a:t>Commission</a:t>
            </a:r>
            <a:endParaRPr lang="nl-BE" dirty="0"/>
          </a:p>
        </p:txBody>
      </p:sp>
      <p:sp>
        <p:nvSpPr>
          <p:cNvPr id="3" name="Content Placeholder 2">
            <a:extLst>
              <a:ext uri="{FF2B5EF4-FFF2-40B4-BE49-F238E27FC236}">
                <a16:creationId xmlns:a16="http://schemas.microsoft.com/office/drawing/2014/main" id="{45B23BAA-B2DC-4D9A-9369-AD6F890829E0}"/>
              </a:ext>
            </a:extLst>
          </p:cNvPr>
          <p:cNvSpPr>
            <a:spLocks noGrp="1"/>
          </p:cNvSpPr>
          <p:nvPr>
            <p:ph sz="half" idx="2"/>
          </p:nvPr>
        </p:nvSpPr>
        <p:spPr/>
        <p:txBody>
          <a:bodyPr/>
          <a:lstStyle/>
          <a:p>
            <a:r>
              <a:rPr lang="nl-BE" dirty="0"/>
              <a:t>Horizon Europe </a:t>
            </a:r>
            <a:r>
              <a:rPr lang="nl-BE" dirty="0" err="1"/>
              <a:t>Regulation</a:t>
            </a:r>
            <a:r>
              <a:rPr lang="nl-BE" dirty="0"/>
              <a:t> (</a:t>
            </a:r>
            <a:r>
              <a:rPr lang="nl-BE" dirty="0">
                <a:hlinkClick r:id="rId3"/>
              </a:rPr>
              <a:t>link</a:t>
            </a:r>
            <a:r>
              <a:rPr lang="nl-BE" dirty="0"/>
              <a:t>)</a:t>
            </a:r>
          </a:p>
          <a:p>
            <a:r>
              <a:rPr lang="nl-BE" dirty="0" err="1"/>
              <a:t>Annotated</a:t>
            </a:r>
            <a:r>
              <a:rPr lang="nl-BE" dirty="0"/>
              <a:t> Model Grant Agreement (</a:t>
            </a:r>
            <a:r>
              <a:rPr lang="nl-BE" dirty="0">
                <a:hlinkClick r:id="rId4"/>
              </a:rPr>
              <a:t>link</a:t>
            </a:r>
            <a:r>
              <a:rPr lang="nl-BE" dirty="0"/>
              <a:t>)</a:t>
            </a:r>
          </a:p>
          <a:p>
            <a:r>
              <a:rPr lang="nl-BE" dirty="0" err="1"/>
              <a:t>Proposal</a:t>
            </a:r>
            <a:r>
              <a:rPr lang="nl-BE" dirty="0"/>
              <a:t> template RIA/IA (</a:t>
            </a:r>
            <a:r>
              <a:rPr lang="nl-BE" dirty="0">
                <a:hlinkClick r:id="rId5"/>
              </a:rPr>
              <a:t>link</a:t>
            </a:r>
            <a:r>
              <a:rPr lang="nl-BE" dirty="0"/>
              <a:t>)</a:t>
            </a:r>
          </a:p>
          <a:p>
            <a:r>
              <a:rPr lang="nl-BE" dirty="0"/>
              <a:t>DMP template (</a:t>
            </a:r>
            <a:r>
              <a:rPr lang="nl-BE" dirty="0">
                <a:hlinkClick r:id="rId6"/>
              </a:rPr>
              <a:t>link</a:t>
            </a:r>
            <a:r>
              <a:rPr lang="nl-BE" dirty="0"/>
              <a:t>)</a:t>
            </a:r>
          </a:p>
          <a:p>
            <a:r>
              <a:rPr lang="nl-BE" dirty="0"/>
              <a:t>(ERC work </a:t>
            </a:r>
            <a:r>
              <a:rPr lang="nl-BE" dirty="0" err="1"/>
              <a:t>programmes</a:t>
            </a:r>
            <a:r>
              <a:rPr lang="nl-BE" dirty="0"/>
              <a:t>)</a:t>
            </a:r>
          </a:p>
          <a:p>
            <a:r>
              <a:rPr lang="nl-BE" dirty="0" err="1"/>
              <a:t>Programme</a:t>
            </a:r>
            <a:r>
              <a:rPr lang="nl-BE" dirty="0"/>
              <a:t> guide (</a:t>
            </a:r>
            <a:r>
              <a:rPr lang="nl-BE" dirty="0">
                <a:hlinkClick r:id="rId7"/>
              </a:rPr>
              <a:t>link</a:t>
            </a:r>
            <a:r>
              <a:rPr lang="nl-BE" dirty="0"/>
              <a:t>)</a:t>
            </a:r>
          </a:p>
        </p:txBody>
      </p:sp>
      <p:sp>
        <p:nvSpPr>
          <p:cNvPr id="5" name="Text Placeholder 4">
            <a:extLst>
              <a:ext uri="{FF2B5EF4-FFF2-40B4-BE49-F238E27FC236}">
                <a16:creationId xmlns:a16="http://schemas.microsoft.com/office/drawing/2014/main" id="{F7D99C6F-21A4-4431-97A6-77ACA50B1A1F}"/>
              </a:ext>
            </a:extLst>
          </p:cNvPr>
          <p:cNvSpPr>
            <a:spLocks noGrp="1"/>
          </p:cNvSpPr>
          <p:nvPr>
            <p:ph type="body" sz="quarter" idx="3"/>
          </p:nvPr>
        </p:nvSpPr>
        <p:spPr/>
        <p:txBody>
          <a:bodyPr/>
          <a:lstStyle/>
          <a:p>
            <a:r>
              <a:rPr lang="nl-BE" dirty="0" err="1"/>
              <a:t>Guidance</a:t>
            </a:r>
            <a:r>
              <a:rPr lang="nl-BE" dirty="0"/>
              <a:t> resources</a:t>
            </a:r>
          </a:p>
        </p:txBody>
      </p:sp>
      <p:sp>
        <p:nvSpPr>
          <p:cNvPr id="6" name="Content Placeholder 5">
            <a:extLst>
              <a:ext uri="{FF2B5EF4-FFF2-40B4-BE49-F238E27FC236}">
                <a16:creationId xmlns:a16="http://schemas.microsoft.com/office/drawing/2014/main" id="{E67B65F9-D729-43FA-97F1-96DA17DADF17}"/>
              </a:ext>
            </a:extLst>
          </p:cNvPr>
          <p:cNvSpPr>
            <a:spLocks noGrp="1"/>
          </p:cNvSpPr>
          <p:nvPr>
            <p:ph sz="quarter" idx="4"/>
          </p:nvPr>
        </p:nvSpPr>
        <p:spPr/>
        <p:txBody>
          <a:bodyPr/>
          <a:lstStyle/>
          <a:p>
            <a:r>
              <a:rPr lang="nl-BE" dirty="0"/>
              <a:t>“</a:t>
            </a:r>
            <a:r>
              <a:rPr lang="en-US" dirty="0"/>
              <a:t>A guide to Open Science in Horizon Europe</a:t>
            </a:r>
            <a:r>
              <a:rPr lang="nl-BE" dirty="0"/>
              <a:t>” (</a:t>
            </a:r>
            <a:r>
              <a:rPr lang="nl-BE" dirty="0">
                <a:hlinkClick r:id="rId8"/>
              </a:rPr>
              <a:t>link</a:t>
            </a:r>
            <a:r>
              <a:rPr lang="nl-BE" dirty="0"/>
              <a:t>)</a:t>
            </a:r>
          </a:p>
          <a:p>
            <a:r>
              <a:rPr lang="nl-BE" dirty="0"/>
              <a:t>POLITO </a:t>
            </a:r>
            <a:r>
              <a:rPr lang="nl-BE" dirty="0" err="1"/>
              <a:t>guidance</a:t>
            </a:r>
            <a:r>
              <a:rPr lang="nl-BE" dirty="0"/>
              <a:t> (</a:t>
            </a:r>
            <a:r>
              <a:rPr lang="nl-BE" dirty="0">
                <a:hlinkClick r:id="rId9"/>
              </a:rPr>
              <a:t>link</a:t>
            </a:r>
            <a:r>
              <a:rPr lang="nl-BE" dirty="0"/>
              <a:t>)</a:t>
            </a:r>
          </a:p>
          <a:p>
            <a:r>
              <a:rPr lang="nl-BE" dirty="0" err="1"/>
              <a:t>Ghent</a:t>
            </a:r>
            <a:r>
              <a:rPr lang="nl-BE" dirty="0"/>
              <a:t> University (</a:t>
            </a:r>
            <a:r>
              <a:rPr lang="nl-BE" dirty="0">
                <a:hlinkClick r:id="rId10"/>
              </a:rPr>
              <a:t>link</a:t>
            </a:r>
            <a:r>
              <a:rPr lang="nl-BE" dirty="0"/>
              <a:t>)</a:t>
            </a:r>
          </a:p>
          <a:p>
            <a:r>
              <a:rPr lang="nl-BE" dirty="0"/>
              <a:t>KU Leuven (</a:t>
            </a:r>
            <a:r>
              <a:rPr lang="nl-BE" dirty="0">
                <a:hlinkClick r:id="rId11"/>
              </a:rPr>
              <a:t>link</a:t>
            </a:r>
            <a:r>
              <a:rPr lang="nl-BE" dirty="0"/>
              <a:t>)</a:t>
            </a:r>
          </a:p>
          <a:p>
            <a:r>
              <a:rPr lang="nl-BE" dirty="0"/>
              <a:t>EUTOPIA (</a:t>
            </a:r>
            <a:r>
              <a:rPr lang="nl-BE" dirty="0" err="1"/>
              <a:t>forthcoming</a:t>
            </a:r>
            <a:r>
              <a:rPr lang="nl-BE" dirty="0"/>
              <a:t>)</a:t>
            </a:r>
          </a:p>
        </p:txBody>
      </p:sp>
      <p:sp>
        <p:nvSpPr>
          <p:cNvPr id="7" name="Slide Number Placeholder 6">
            <a:extLst>
              <a:ext uri="{FF2B5EF4-FFF2-40B4-BE49-F238E27FC236}">
                <a16:creationId xmlns:a16="http://schemas.microsoft.com/office/drawing/2014/main" id="{72BA4364-376A-43AE-8920-E342B8745540}"/>
              </a:ext>
            </a:extLst>
          </p:cNvPr>
          <p:cNvSpPr>
            <a:spLocks noGrp="1"/>
          </p:cNvSpPr>
          <p:nvPr>
            <p:ph type="sldNum" sz="quarter" idx="12"/>
          </p:nvPr>
        </p:nvSpPr>
        <p:spPr/>
        <p:txBody>
          <a:bodyPr/>
          <a:lstStyle/>
          <a:p>
            <a:fld id="{208CA132-85B2-4E42-84FF-CBDE8FF56B3B}" type="slidenum">
              <a:rPr lang="nl-BE" smtClean="0"/>
              <a:t>5</a:t>
            </a:fld>
            <a:endParaRPr lang="nl-BE"/>
          </a:p>
        </p:txBody>
      </p:sp>
      <p:sp>
        <p:nvSpPr>
          <p:cNvPr id="9" name="Speech Bubble: Rectangle 8">
            <a:extLst>
              <a:ext uri="{FF2B5EF4-FFF2-40B4-BE49-F238E27FC236}">
                <a16:creationId xmlns:a16="http://schemas.microsoft.com/office/drawing/2014/main" id="{A3E26EF3-F8CA-407B-B38E-52528BE8CB35}"/>
              </a:ext>
            </a:extLst>
          </p:cNvPr>
          <p:cNvSpPr/>
          <p:nvPr/>
        </p:nvSpPr>
        <p:spPr>
          <a:xfrm>
            <a:off x="6411232" y="5674255"/>
            <a:ext cx="4615543" cy="1030815"/>
          </a:xfrm>
          <a:prstGeom prst="wedgeRectCallout">
            <a:avLst>
              <a:gd name="adj1" fmla="val -86218"/>
              <a:gd name="adj2" fmla="val -4521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1600" dirty="0"/>
              <a:t>The </a:t>
            </a:r>
            <a:r>
              <a:rPr lang="nl-BE" sz="1600" dirty="0" err="1"/>
              <a:t>programme</a:t>
            </a:r>
            <a:r>
              <a:rPr lang="nl-BE" sz="1600" dirty="0"/>
              <a:t> guide </a:t>
            </a:r>
            <a:r>
              <a:rPr lang="nl-BE" sz="1600" dirty="0" err="1"/>
              <a:t>provides</a:t>
            </a:r>
            <a:r>
              <a:rPr lang="nl-BE" sz="1600" dirty="0"/>
              <a:t> a lot of information </a:t>
            </a:r>
            <a:r>
              <a:rPr lang="nl-BE" sz="1600" dirty="0" err="1"/>
              <a:t>about</a:t>
            </a:r>
            <a:r>
              <a:rPr lang="nl-BE" sz="1600" dirty="0"/>
              <a:t> different Open </a:t>
            </a:r>
            <a:r>
              <a:rPr lang="nl-BE" sz="1600" dirty="0" err="1"/>
              <a:t>Science</a:t>
            </a:r>
            <a:r>
              <a:rPr lang="nl-BE" sz="1600" dirty="0"/>
              <a:t> </a:t>
            </a:r>
            <a:r>
              <a:rPr lang="nl-BE" sz="1600" dirty="0" err="1"/>
              <a:t>practices</a:t>
            </a:r>
            <a:r>
              <a:rPr lang="nl-BE" sz="1600" dirty="0"/>
              <a:t> </a:t>
            </a:r>
            <a:r>
              <a:rPr lang="nl-BE" sz="1600" dirty="0" err="1"/>
              <a:t>that</a:t>
            </a:r>
            <a:r>
              <a:rPr lang="nl-BE" sz="1600" dirty="0"/>
              <a:t> </a:t>
            </a:r>
            <a:r>
              <a:rPr lang="nl-BE" sz="1600" dirty="0" err="1"/>
              <a:t>can</a:t>
            </a:r>
            <a:r>
              <a:rPr lang="nl-BE" sz="1600" dirty="0"/>
              <a:t> </a:t>
            </a:r>
            <a:r>
              <a:rPr lang="nl-BE" sz="1600" dirty="0" err="1"/>
              <a:t>be</a:t>
            </a:r>
            <a:r>
              <a:rPr lang="nl-BE" sz="1600" dirty="0"/>
              <a:t> relevant </a:t>
            </a:r>
            <a:r>
              <a:rPr lang="nl-BE" sz="1600" dirty="0" err="1"/>
              <a:t>for</a:t>
            </a:r>
            <a:r>
              <a:rPr lang="nl-BE" sz="1600" dirty="0"/>
              <a:t> </a:t>
            </a:r>
            <a:r>
              <a:rPr lang="nl-BE" sz="1600" dirty="0" err="1"/>
              <a:t>any</a:t>
            </a:r>
            <a:r>
              <a:rPr lang="nl-BE" sz="1600" dirty="0"/>
              <a:t> type of project.</a:t>
            </a:r>
          </a:p>
        </p:txBody>
      </p:sp>
    </p:spTree>
    <p:extLst>
      <p:ext uri="{BB962C8B-B14F-4D97-AF65-F5344CB8AC3E}">
        <p14:creationId xmlns:p14="http://schemas.microsoft.com/office/powerpoint/2010/main" val="1719495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6787182-CE9C-4D53-89F0-FE006ED762DB}"/>
              </a:ext>
            </a:extLst>
          </p:cNvPr>
          <p:cNvSpPr>
            <a:spLocks noGrp="1"/>
          </p:cNvSpPr>
          <p:nvPr>
            <p:ph type="title"/>
          </p:nvPr>
        </p:nvSpPr>
        <p:spPr/>
        <p:txBody>
          <a:bodyPr/>
          <a:lstStyle/>
          <a:p>
            <a:r>
              <a:rPr lang="nl-BE" dirty="0"/>
              <a:t>Legal basis</a:t>
            </a:r>
          </a:p>
        </p:txBody>
      </p:sp>
      <p:pic>
        <p:nvPicPr>
          <p:cNvPr id="16" name="Content Placeholder 15">
            <a:extLst>
              <a:ext uri="{FF2B5EF4-FFF2-40B4-BE49-F238E27FC236}">
                <a16:creationId xmlns:a16="http://schemas.microsoft.com/office/drawing/2014/main" id="{9B0A64F2-5C65-416E-BC71-59AFC58CACB7}"/>
              </a:ext>
            </a:extLst>
          </p:cNvPr>
          <p:cNvPicPr>
            <a:picLocks noGrp="1" noChangeAspect="1"/>
          </p:cNvPicPr>
          <p:nvPr>
            <p:ph idx="1"/>
          </p:nvPr>
        </p:nvPicPr>
        <p:blipFill>
          <a:blip r:embed="rId3"/>
          <a:stretch>
            <a:fillRect/>
          </a:stretch>
        </p:blipFill>
        <p:spPr>
          <a:xfrm>
            <a:off x="6371311" y="1502020"/>
            <a:ext cx="5479180" cy="2333239"/>
          </a:xfrm>
        </p:spPr>
      </p:pic>
      <p:sp>
        <p:nvSpPr>
          <p:cNvPr id="8" name="Slide Number Placeholder 7">
            <a:extLst>
              <a:ext uri="{FF2B5EF4-FFF2-40B4-BE49-F238E27FC236}">
                <a16:creationId xmlns:a16="http://schemas.microsoft.com/office/drawing/2014/main" id="{603D6AD9-9B39-4F44-9077-E68FCD1FD42F}"/>
              </a:ext>
            </a:extLst>
          </p:cNvPr>
          <p:cNvSpPr>
            <a:spLocks noGrp="1"/>
          </p:cNvSpPr>
          <p:nvPr>
            <p:ph type="sldNum" sz="quarter" idx="12"/>
          </p:nvPr>
        </p:nvSpPr>
        <p:spPr/>
        <p:txBody>
          <a:bodyPr/>
          <a:lstStyle/>
          <a:p>
            <a:fld id="{208CA132-85B2-4E42-84FF-CBDE8FF56B3B}" type="slidenum">
              <a:rPr lang="nl-BE" smtClean="0"/>
              <a:t>6</a:t>
            </a:fld>
            <a:endParaRPr lang="nl-BE"/>
          </a:p>
        </p:txBody>
      </p:sp>
      <p:grpSp>
        <p:nvGrpSpPr>
          <p:cNvPr id="17" name="Group 16">
            <a:extLst>
              <a:ext uri="{FF2B5EF4-FFF2-40B4-BE49-F238E27FC236}">
                <a16:creationId xmlns:a16="http://schemas.microsoft.com/office/drawing/2014/main" id="{71610D1B-94A2-47C0-82C9-7B6439DB56E1}"/>
              </a:ext>
            </a:extLst>
          </p:cNvPr>
          <p:cNvGrpSpPr>
            <a:grpSpLocks noChangeAspect="1"/>
          </p:cNvGrpSpPr>
          <p:nvPr/>
        </p:nvGrpSpPr>
        <p:grpSpPr>
          <a:xfrm>
            <a:off x="480058" y="1502020"/>
            <a:ext cx="5748614" cy="3317630"/>
            <a:chOff x="838198" y="1646238"/>
            <a:chExt cx="6388980" cy="3741102"/>
          </a:xfrm>
        </p:grpSpPr>
        <p:pic>
          <p:nvPicPr>
            <p:cNvPr id="12" name="Picture 11">
              <a:extLst>
                <a:ext uri="{FF2B5EF4-FFF2-40B4-BE49-F238E27FC236}">
                  <a16:creationId xmlns:a16="http://schemas.microsoft.com/office/drawing/2014/main" id="{C12A264F-A400-42A5-95AA-E195416137B8}"/>
                </a:ext>
              </a:extLst>
            </p:cNvPr>
            <p:cNvPicPr>
              <a:picLocks noChangeAspect="1"/>
            </p:cNvPicPr>
            <p:nvPr/>
          </p:nvPicPr>
          <p:blipFill>
            <a:blip r:embed="rId4"/>
            <a:stretch>
              <a:fillRect/>
            </a:stretch>
          </p:blipFill>
          <p:spPr>
            <a:xfrm>
              <a:off x="838199" y="1646238"/>
              <a:ext cx="6388979" cy="1630362"/>
            </a:xfrm>
            <a:prstGeom prst="rect">
              <a:avLst/>
            </a:prstGeom>
          </p:spPr>
        </p:pic>
        <p:pic>
          <p:nvPicPr>
            <p:cNvPr id="14" name="Picture 13">
              <a:extLst>
                <a:ext uri="{FF2B5EF4-FFF2-40B4-BE49-F238E27FC236}">
                  <a16:creationId xmlns:a16="http://schemas.microsoft.com/office/drawing/2014/main" id="{16C12E54-697E-4CAA-BCB3-97DAC76A18DB}"/>
                </a:ext>
              </a:extLst>
            </p:cNvPr>
            <p:cNvPicPr>
              <a:picLocks noChangeAspect="1"/>
            </p:cNvPicPr>
            <p:nvPr/>
          </p:nvPicPr>
          <p:blipFill>
            <a:blip r:embed="rId5"/>
            <a:stretch>
              <a:fillRect/>
            </a:stretch>
          </p:blipFill>
          <p:spPr>
            <a:xfrm>
              <a:off x="838198" y="3276600"/>
              <a:ext cx="6383202" cy="2110740"/>
            </a:xfrm>
            <a:prstGeom prst="rect">
              <a:avLst/>
            </a:prstGeom>
          </p:spPr>
        </p:pic>
      </p:grpSp>
      <p:pic>
        <p:nvPicPr>
          <p:cNvPr id="20" name="Picture 19">
            <a:extLst>
              <a:ext uri="{FF2B5EF4-FFF2-40B4-BE49-F238E27FC236}">
                <a16:creationId xmlns:a16="http://schemas.microsoft.com/office/drawing/2014/main" id="{04713290-D8C3-4049-B721-C66FC1DBA004}"/>
              </a:ext>
            </a:extLst>
          </p:cNvPr>
          <p:cNvPicPr>
            <a:picLocks noChangeAspect="1"/>
          </p:cNvPicPr>
          <p:nvPr/>
        </p:nvPicPr>
        <p:blipFill>
          <a:blip r:embed="rId6"/>
          <a:stretch>
            <a:fillRect/>
          </a:stretch>
        </p:blipFill>
        <p:spPr>
          <a:xfrm>
            <a:off x="6371311" y="3916601"/>
            <a:ext cx="5479180" cy="2077706"/>
          </a:xfrm>
          <a:prstGeom prst="rect">
            <a:avLst/>
          </a:prstGeom>
        </p:spPr>
      </p:pic>
      <p:sp>
        <p:nvSpPr>
          <p:cNvPr id="22" name="TextBox 21">
            <a:extLst>
              <a:ext uri="{FF2B5EF4-FFF2-40B4-BE49-F238E27FC236}">
                <a16:creationId xmlns:a16="http://schemas.microsoft.com/office/drawing/2014/main" id="{CF41E058-7BA3-4A26-A2B3-F2CC22029B58}"/>
              </a:ext>
            </a:extLst>
          </p:cNvPr>
          <p:cNvSpPr txBox="1"/>
          <p:nvPr/>
        </p:nvSpPr>
        <p:spPr>
          <a:xfrm>
            <a:off x="480058" y="4955454"/>
            <a:ext cx="3501392" cy="276999"/>
          </a:xfrm>
          <a:prstGeom prst="rect">
            <a:avLst/>
          </a:prstGeom>
          <a:solidFill>
            <a:schemeClr val="bg1"/>
          </a:solidFill>
        </p:spPr>
        <p:txBody>
          <a:bodyPr wrap="square">
            <a:spAutoFit/>
          </a:bodyPr>
          <a:lstStyle/>
          <a:p>
            <a:r>
              <a:rPr lang="nl-BE" sz="1200" u="sng" dirty="0">
                <a:hlinkClick r:id="rId7">
                  <a:extLst>
                    <a:ext uri="{A12FA001-AC4F-418D-AE19-62706E023703}">
                      <ahyp:hlinkClr xmlns:ahyp="http://schemas.microsoft.com/office/drawing/2018/hyperlinkcolor" val="tx"/>
                    </a:ext>
                  </a:extLst>
                </a:hlinkClick>
              </a:rPr>
              <a:t>Source: </a:t>
            </a:r>
            <a:r>
              <a:rPr lang="nl-BE" sz="1200" dirty="0">
                <a:solidFill>
                  <a:srgbClr val="954F72"/>
                </a:solidFill>
                <a:hlinkClick r:id="rId7">
                  <a:extLst>
                    <a:ext uri="{A12FA001-AC4F-418D-AE19-62706E023703}">
                      <ahyp:hlinkClr xmlns:ahyp="http://schemas.microsoft.com/office/drawing/2018/hyperlinkcolor" val="tx"/>
                    </a:ext>
                  </a:extLst>
                </a:hlinkClick>
              </a:rPr>
              <a:t>http://data.europa.eu/eli/reg/2021/695/oj</a:t>
            </a:r>
            <a:endParaRPr lang="nl-BE" sz="1200" dirty="0"/>
          </a:p>
        </p:txBody>
      </p:sp>
    </p:spTree>
    <p:extLst>
      <p:ext uri="{BB962C8B-B14F-4D97-AF65-F5344CB8AC3E}">
        <p14:creationId xmlns:p14="http://schemas.microsoft.com/office/powerpoint/2010/main" val="1653986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83C5825-19F0-40AD-BB36-34BA423ABABE}"/>
              </a:ext>
            </a:extLst>
          </p:cNvPr>
          <p:cNvSpPr>
            <a:spLocks noGrp="1"/>
          </p:cNvSpPr>
          <p:nvPr>
            <p:ph type="title"/>
          </p:nvPr>
        </p:nvSpPr>
        <p:spPr/>
        <p:txBody>
          <a:bodyPr/>
          <a:lstStyle/>
          <a:p>
            <a:r>
              <a:rPr lang="nl-BE" dirty="0" err="1"/>
              <a:t>Requirements</a:t>
            </a:r>
            <a:r>
              <a:rPr lang="nl-BE" dirty="0"/>
              <a:t> of Horizon Europe</a:t>
            </a:r>
          </a:p>
        </p:txBody>
      </p:sp>
      <p:sp>
        <p:nvSpPr>
          <p:cNvPr id="14" name="Slide Number Placeholder 13">
            <a:extLst>
              <a:ext uri="{FF2B5EF4-FFF2-40B4-BE49-F238E27FC236}">
                <a16:creationId xmlns:a16="http://schemas.microsoft.com/office/drawing/2014/main" id="{59E4B817-FCD3-4E34-B56A-B3F37BFD5196}"/>
              </a:ext>
            </a:extLst>
          </p:cNvPr>
          <p:cNvSpPr>
            <a:spLocks noGrp="1"/>
          </p:cNvSpPr>
          <p:nvPr>
            <p:ph type="sldNum" sz="quarter" idx="12"/>
          </p:nvPr>
        </p:nvSpPr>
        <p:spPr/>
        <p:txBody>
          <a:bodyPr/>
          <a:lstStyle/>
          <a:p>
            <a:fld id="{208CA132-85B2-4E42-84FF-CBDE8FF56B3B}" type="slidenum">
              <a:rPr lang="nl-BE" smtClean="0"/>
              <a:t>7</a:t>
            </a:fld>
            <a:endParaRPr lang="nl-BE" dirty="0"/>
          </a:p>
        </p:txBody>
      </p:sp>
      <p:graphicFrame>
        <p:nvGraphicFramePr>
          <p:cNvPr id="11" name="Table 10">
            <a:extLst>
              <a:ext uri="{FF2B5EF4-FFF2-40B4-BE49-F238E27FC236}">
                <a16:creationId xmlns:a16="http://schemas.microsoft.com/office/drawing/2014/main" id="{2DFEB03A-5A3F-445A-AB1D-B56C48BFDDA9}"/>
              </a:ext>
            </a:extLst>
          </p:cNvPr>
          <p:cNvGraphicFramePr>
            <a:graphicFrameLocks noGrp="1"/>
          </p:cNvGraphicFramePr>
          <p:nvPr>
            <p:extLst>
              <p:ext uri="{D42A27DB-BD31-4B8C-83A1-F6EECF244321}">
                <p14:modId xmlns:p14="http://schemas.microsoft.com/office/powerpoint/2010/main" val="1759663524"/>
              </p:ext>
            </p:extLst>
          </p:nvPr>
        </p:nvGraphicFramePr>
        <p:xfrm>
          <a:off x="838199" y="1395940"/>
          <a:ext cx="10430932" cy="4797617"/>
        </p:xfrm>
        <a:graphic>
          <a:graphicData uri="http://schemas.openxmlformats.org/drawingml/2006/table">
            <a:tbl>
              <a:tblPr firstRow="1" bandRow="1">
                <a:tableStyleId>{EB344D84-9AFB-497E-A393-DC336BA19D2E}</a:tableStyleId>
              </a:tblPr>
              <a:tblGrid>
                <a:gridCol w="1672227">
                  <a:extLst>
                    <a:ext uri="{9D8B030D-6E8A-4147-A177-3AD203B41FA5}">
                      <a16:colId xmlns:a16="http://schemas.microsoft.com/office/drawing/2014/main" val="1825004034"/>
                    </a:ext>
                  </a:extLst>
                </a:gridCol>
                <a:gridCol w="3071313">
                  <a:extLst>
                    <a:ext uri="{9D8B030D-6E8A-4147-A177-3AD203B41FA5}">
                      <a16:colId xmlns:a16="http://schemas.microsoft.com/office/drawing/2014/main" val="3164590283"/>
                    </a:ext>
                  </a:extLst>
                </a:gridCol>
                <a:gridCol w="4400461">
                  <a:extLst>
                    <a:ext uri="{9D8B030D-6E8A-4147-A177-3AD203B41FA5}">
                      <a16:colId xmlns:a16="http://schemas.microsoft.com/office/drawing/2014/main" val="365703221"/>
                    </a:ext>
                  </a:extLst>
                </a:gridCol>
                <a:gridCol w="1286931">
                  <a:extLst>
                    <a:ext uri="{9D8B030D-6E8A-4147-A177-3AD203B41FA5}">
                      <a16:colId xmlns:a16="http://schemas.microsoft.com/office/drawing/2014/main" val="3879573141"/>
                    </a:ext>
                  </a:extLst>
                </a:gridCol>
              </a:tblGrid>
              <a:tr h="217170">
                <a:tc>
                  <a:txBody>
                    <a:bodyPr/>
                    <a:lstStyle/>
                    <a:p>
                      <a:pPr>
                        <a:lnSpc>
                          <a:spcPct val="107000"/>
                        </a:lnSpc>
                        <a:spcAft>
                          <a:spcPts val="800"/>
                        </a:spcAft>
                      </a:pPr>
                      <a:r>
                        <a:rPr lang="en-US" sz="1300" dirty="0">
                          <a:effectLst/>
                        </a:rPr>
                        <a:t>What?</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How?</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Mandatory in all calls/recommended</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latin typeface="Calibri" panose="020F0502020204030204" pitchFamily="34" charset="0"/>
                          <a:ea typeface="Calibri" panose="020F0502020204030204" pitchFamily="34" charset="0"/>
                          <a:cs typeface="Times New Roman" panose="02020603050405020304" pitchFamily="18" charset="0"/>
                        </a:rPr>
                        <a:t>Novelty</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653327169"/>
                  </a:ext>
                </a:extLst>
              </a:tr>
              <a:tr h="288004">
                <a:tc>
                  <a:txBody>
                    <a:bodyPr/>
                    <a:lstStyle/>
                    <a:p>
                      <a:pPr>
                        <a:lnSpc>
                          <a:spcPct val="107000"/>
                        </a:lnSpc>
                        <a:spcAft>
                          <a:spcPts val="800"/>
                        </a:spcAft>
                      </a:pPr>
                      <a:r>
                        <a:rPr lang="en-US" sz="1300" b="1" dirty="0">
                          <a:effectLst/>
                        </a:rPr>
                        <a:t>Early and open sharing of research</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Preregistration, registered reports, preprints, etc.</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Recommended</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New</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547857554"/>
                  </a:ext>
                </a:extLst>
              </a:tr>
              <a:tr h="0">
                <a:tc>
                  <a:txBody>
                    <a:bodyPr/>
                    <a:lstStyle/>
                    <a:p>
                      <a:pPr>
                        <a:lnSpc>
                          <a:spcPct val="107000"/>
                        </a:lnSpc>
                        <a:spcAft>
                          <a:spcPts val="800"/>
                        </a:spcAft>
                      </a:pPr>
                      <a:r>
                        <a:rPr lang="en-US" sz="1300" b="1" dirty="0">
                          <a:effectLst/>
                        </a:rPr>
                        <a:t>Research output management</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Data management plan (DMP)</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Mandatory</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497419094"/>
                  </a:ext>
                </a:extLst>
              </a:tr>
              <a:tr h="210820">
                <a:tc>
                  <a:txBody>
                    <a:bodyPr/>
                    <a:lstStyle/>
                    <a:p>
                      <a:pPr>
                        <a:lnSpc>
                          <a:spcPct val="107000"/>
                        </a:lnSpc>
                        <a:spcAft>
                          <a:spcPts val="800"/>
                        </a:spcAft>
                      </a:pPr>
                      <a:r>
                        <a:rPr lang="en-US" sz="1300" b="1" dirty="0">
                          <a:effectLst/>
                        </a:rPr>
                        <a:t>Measures to ensure reproducibility of research outputs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Information on outputs/tools/instruments and access to data/results for validation of publications</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Mandatory</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856475043"/>
                  </a:ext>
                </a:extLst>
              </a:tr>
              <a:tr h="483680">
                <a:tc rowSpan="3">
                  <a:txBody>
                    <a:bodyPr/>
                    <a:lstStyle/>
                    <a:p>
                      <a:pPr>
                        <a:lnSpc>
                          <a:spcPct val="107000"/>
                        </a:lnSpc>
                        <a:spcAft>
                          <a:spcPts val="800"/>
                        </a:spcAft>
                      </a:pPr>
                      <a:r>
                        <a:rPr lang="en-US" sz="1300" b="1" dirty="0">
                          <a:effectLst/>
                        </a:rPr>
                        <a:t>Open access to research outputs through deposition in trusted repositories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lvl="0" indent="0">
                        <a:lnSpc>
                          <a:spcPct val="107000"/>
                        </a:lnSpc>
                        <a:buFont typeface="Arial" panose="020B0604020202020204" pitchFamily="34" charset="0"/>
                        <a:buNone/>
                        <a:tabLst>
                          <a:tab pos="228600" algn="l"/>
                        </a:tabLst>
                      </a:pPr>
                      <a:r>
                        <a:rPr lang="en-US" sz="1300" dirty="0">
                          <a:effectLst/>
                        </a:rPr>
                        <a:t>Open access to publications</a:t>
                      </a:r>
                    </a:p>
                    <a:p>
                      <a:pPr marL="342900" lvl="0" indent="-342900">
                        <a:lnSpc>
                          <a:spcPct val="107000"/>
                        </a:lnSpc>
                        <a:buFont typeface="Arial" panose="020B0604020202020204" pitchFamily="34" charset="0"/>
                        <a:buChar char="•"/>
                        <a:tabLst>
                          <a:tab pos="228600" algn="l"/>
                        </a:tabLst>
                      </a:pPr>
                      <a:endParaRPr lang="de-BE" sz="1300" dirty="0">
                        <a:effectLst/>
                      </a:endParaRPr>
                    </a:p>
                  </a:txBody>
                  <a:tcPr/>
                </a:tc>
                <a:tc>
                  <a:txBody>
                    <a:bodyPr/>
                    <a:lstStyle/>
                    <a:p>
                      <a:pPr marL="0" lvl="0" indent="0">
                        <a:lnSpc>
                          <a:spcPct val="107000"/>
                        </a:lnSpc>
                        <a:spcAft>
                          <a:spcPts val="800"/>
                        </a:spcAft>
                        <a:buFont typeface="Arial" panose="020B0604020202020204" pitchFamily="34" charset="0"/>
                        <a:buNone/>
                        <a:tabLst>
                          <a:tab pos="457200" algn="l"/>
                        </a:tabLst>
                      </a:pPr>
                      <a:r>
                        <a:rPr lang="en-US" sz="1300" b="1" dirty="0">
                          <a:effectLst/>
                        </a:rPr>
                        <a:t>Mandatory</a:t>
                      </a:r>
                      <a:r>
                        <a:rPr lang="en-US" sz="1300" dirty="0">
                          <a:effectLst/>
                        </a:rPr>
                        <a:t> for peer-reviewed publications  (including books for ERC projects)</a:t>
                      </a:r>
                      <a:endParaRPr lang="de-BE" sz="1300" dirty="0">
                        <a:effectLst/>
                      </a:endParaRPr>
                    </a:p>
                  </a:txBody>
                  <a:tcPr/>
                </a:tc>
                <a:tc rowSpan="2">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428493948"/>
                  </a:ext>
                </a:extLst>
              </a:tr>
              <a:tr h="537910">
                <a:tc vMerge="1">
                  <a:txBody>
                    <a:bodyPr/>
                    <a:lstStyle/>
                    <a:p>
                      <a:endParaRPr lang="nl-BE"/>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228600" algn="l"/>
                        </a:tabLst>
                        <a:defRPr/>
                      </a:pPr>
                      <a:r>
                        <a:rPr lang="en-US" sz="1300" dirty="0">
                          <a:effectLst/>
                        </a:rPr>
                        <a:t>Open access to data</a:t>
                      </a:r>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b="1" dirty="0">
                          <a:effectLst/>
                        </a:rPr>
                        <a:t>Mandatory</a:t>
                      </a:r>
                      <a:r>
                        <a:rPr lang="en-US" sz="1300" dirty="0">
                          <a:effectLst/>
                        </a:rPr>
                        <a:t> for research data but with exceptions (‘as open as possible…’)</a:t>
                      </a:r>
                      <a:endParaRPr lang="de-BE" sz="1300" dirty="0">
                        <a:effectLst/>
                      </a:endParaRPr>
                    </a:p>
                  </a:txBody>
                  <a:tcPr/>
                </a:tc>
                <a:tc vMerge="1">
                  <a:txBody>
                    <a:bodyPr/>
                    <a:lstStyle/>
                    <a:p>
                      <a:endParaRPr lang="nl-BE"/>
                    </a:p>
                  </a:txBody>
                  <a:tcPr/>
                </a:tc>
                <a:extLst>
                  <a:ext uri="{0D108BD9-81ED-4DB2-BD59-A6C34878D82A}">
                    <a16:rowId xmlns:a16="http://schemas.microsoft.com/office/drawing/2014/main" val="2489235845"/>
                  </a:ext>
                </a:extLst>
              </a:tr>
              <a:tr h="483680">
                <a:tc vMerge="1">
                  <a:txBody>
                    <a:bodyPr/>
                    <a:lstStyle/>
                    <a:p>
                      <a:endParaRPr lang="nl-BE"/>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228600" algn="l"/>
                        </a:tabLst>
                        <a:defRPr/>
                      </a:pPr>
                      <a:r>
                        <a:rPr lang="en-US" sz="1300" dirty="0">
                          <a:effectLst/>
                        </a:rPr>
                        <a:t>Open access to software, models, algorithms, workflows etc. </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dirty="0">
                          <a:effectLst/>
                        </a:rPr>
                        <a:t>Recommended for other research outputs</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r>
                        <a:rPr lang="nl-BE" sz="1300" b="0" kern="1200" dirty="0">
                          <a:solidFill>
                            <a:schemeClr val="dk1"/>
                          </a:solidFill>
                          <a:effectLst/>
                        </a:rPr>
                        <a:t>New</a:t>
                      </a:r>
                      <a:endParaRPr lang="nl-BE" sz="1300" b="0" kern="1200" dirty="0">
                        <a:solidFill>
                          <a:schemeClr val="dk1"/>
                        </a:solidFill>
                        <a:effectLst/>
                        <a:latin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513909091"/>
                  </a:ext>
                </a:extLst>
              </a:tr>
              <a:tr h="375285">
                <a:tc>
                  <a:txBody>
                    <a:bodyPr/>
                    <a:lstStyle/>
                    <a:p>
                      <a:pPr>
                        <a:lnSpc>
                          <a:spcPct val="107000"/>
                        </a:lnSpc>
                        <a:spcAft>
                          <a:spcPts val="800"/>
                        </a:spcAft>
                      </a:pPr>
                      <a:r>
                        <a:rPr lang="en-US" sz="1300" b="1" dirty="0">
                          <a:effectLst/>
                        </a:rPr>
                        <a:t>Participation in open peer-review</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Publishing in open peer-reviewed journals or platforms </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Recommended</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0" dirty="0">
                          <a:effectLst/>
                        </a:rPr>
                        <a:t>New</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502796264"/>
                  </a:ext>
                </a:extLst>
              </a:tr>
              <a:tr h="210820">
                <a:tc>
                  <a:txBody>
                    <a:bodyPr/>
                    <a:lstStyle/>
                    <a:p>
                      <a:pPr>
                        <a:lnSpc>
                          <a:spcPct val="107000"/>
                        </a:lnSpc>
                        <a:spcAft>
                          <a:spcPts val="800"/>
                        </a:spcAft>
                      </a:pPr>
                      <a:r>
                        <a:rPr lang="en-US" sz="1300" b="1" dirty="0">
                          <a:effectLst/>
                        </a:rPr>
                        <a:t>Involving all relevant knowledge actors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Involvement of citizens, civil society and end-users in co-creation of content (e.g. crowd-sourcing, etc.)</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Recommended</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521576360"/>
                  </a:ext>
                </a:extLst>
              </a:tr>
            </a:tbl>
          </a:graphicData>
        </a:graphic>
      </p:graphicFrame>
      <p:sp>
        <p:nvSpPr>
          <p:cNvPr id="2" name="TextBox 1">
            <a:extLst>
              <a:ext uri="{FF2B5EF4-FFF2-40B4-BE49-F238E27FC236}">
                <a16:creationId xmlns:a16="http://schemas.microsoft.com/office/drawing/2014/main" id="{B88D877A-3AA1-4BFC-9806-7858D0D53914}"/>
              </a:ext>
            </a:extLst>
          </p:cNvPr>
          <p:cNvSpPr txBox="1"/>
          <p:nvPr/>
        </p:nvSpPr>
        <p:spPr>
          <a:xfrm>
            <a:off x="2673927" y="6417252"/>
            <a:ext cx="7308273" cy="369332"/>
          </a:xfrm>
          <a:prstGeom prst="rect">
            <a:avLst/>
          </a:prstGeom>
          <a:solidFill>
            <a:schemeClr val="bg1"/>
          </a:solidFill>
        </p:spPr>
        <p:txBody>
          <a:bodyPr wrap="square" rtlCol="0">
            <a:spAutoFit/>
          </a:bodyPr>
          <a:lstStyle/>
          <a:p>
            <a:pPr algn="ctr"/>
            <a:r>
              <a:rPr lang="nl-BE" sz="900" dirty="0"/>
              <a:t>Source: </a:t>
            </a:r>
            <a:r>
              <a:rPr lang="nl-BE" sz="900" dirty="0">
                <a:effectLst/>
              </a:rPr>
              <a:t>Alea Lopez de San Roman, Dagmar Meyer, Emilie Hermans, &amp; Ellen Leenarts. (2021, September 22). Horizon Europe train-</a:t>
            </a:r>
            <a:r>
              <a:rPr lang="nl-BE" sz="900" dirty="0" err="1">
                <a:effectLst/>
              </a:rPr>
              <a:t>the</a:t>
            </a:r>
            <a:r>
              <a:rPr lang="nl-BE" sz="900" dirty="0">
                <a:effectLst/>
              </a:rPr>
              <a:t>-trainer workshop. Open </a:t>
            </a:r>
            <a:r>
              <a:rPr lang="nl-BE" sz="900" dirty="0" err="1">
                <a:effectLst/>
              </a:rPr>
              <a:t>Science</a:t>
            </a:r>
            <a:r>
              <a:rPr lang="nl-BE" sz="900" dirty="0">
                <a:effectLst/>
              </a:rPr>
              <a:t> Fair 2021 (OSFair2021). </a:t>
            </a:r>
            <a:r>
              <a:rPr lang="nl-BE" sz="900" dirty="0" err="1">
                <a:effectLst/>
              </a:rPr>
              <a:t>Zenodo</a:t>
            </a:r>
            <a:r>
              <a:rPr lang="nl-BE" sz="900" dirty="0">
                <a:effectLst/>
              </a:rPr>
              <a:t>. </a:t>
            </a:r>
            <a:r>
              <a:rPr lang="nl-BE" sz="900" dirty="0">
                <a:effectLst/>
                <a:hlinkClick r:id="rId3"/>
              </a:rPr>
              <a:t>https://doi.org/10.5281/zenodo.5549524</a:t>
            </a:r>
            <a:r>
              <a:rPr lang="nl-BE" sz="900" dirty="0">
                <a:effectLst/>
              </a:rPr>
              <a:t>  (CC-BY 4.0)</a:t>
            </a:r>
          </a:p>
        </p:txBody>
      </p:sp>
    </p:spTree>
    <p:extLst>
      <p:ext uri="{BB962C8B-B14F-4D97-AF65-F5344CB8AC3E}">
        <p14:creationId xmlns:p14="http://schemas.microsoft.com/office/powerpoint/2010/main" val="3456307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83C5825-19F0-40AD-BB36-34BA423ABABE}"/>
              </a:ext>
            </a:extLst>
          </p:cNvPr>
          <p:cNvSpPr>
            <a:spLocks noGrp="1"/>
          </p:cNvSpPr>
          <p:nvPr>
            <p:ph type="title"/>
          </p:nvPr>
        </p:nvSpPr>
        <p:spPr/>
        <p:txBody>
          <a:bodyPr/>
          <a:lstStyle/>
          <a:p>
            <a:r>
              <a:rPr lang="nl-BE" dirty="0" err="1"/>
              <a:t>Possible</a:t>
            </a:r>
            <a:r>
              <a:rPr lang="nl-BE" dirty="0"/>
              <a:t> </a:t>
            </a:r>
            <a:r>
              <a:rPr lang="nl-BE" dirty="0" err="1"/>
              <a:t>synergies</a:t>
            </a:r>
            <a:r>
              <a:rPr lang="nl-BE" dirty="0"/>
              <a:t> </a:t>
            </a:r>
            <a:r>
              <a:rPr lang="nl-BE" dirty="0" err="1"/>
              <a:t>between</a:t>
            </a:r>
            <a:r>
              <a:rPr lang="nl-BE" dirty="0"/>
              <a:t> </a:t>
            </a:r>
            <a:r>
              <a:rPr lang="nl-BE" dirty="0" err="1"/>
              <a:t>them</a:t>
            </a:r>
            <a:endParaRPr lang="nl-BE" dirty="0"/>
          </a:p>
        </p:txBody>
      </p:sp>
      <p:sp>
        <p:nvSpPr>
          <p:cNvPr id="2" name="Slide Number Placeholder 1">
            <a:extLst>
              <a:ext uri="{FF2B5EF4-FFF2-40B4-BE49-F238E27FC236}">
                <a16:creationId xmlns:a16="http://schemas.microsoft.com/office/drawing/2014/main" id="{1BB279EC-8B0E-4E54-9928-4EF8519D4ADC}"/>
              </a:ext>
            </a:extLst>
          </p:cNvPr>
          <p:cNvSpPr>
            <a:spLocks noGrp="1"/>
          </p:cNvSpPr>
          <p:nvPr>
            <p:ph type="sldNum" sz="quarter" idx="12"/>
          </p:nvPr>
        </p:nvSpPr>
        <p:spPr/>
        <p:txBody>
          <a:bodyPr/>
          <a:lstStyle/>
          <a:p>
            <a:fld id="{208CA132-85B2-4E42-84FF-CBDE8FF56B3B}" type="slidenum">
              <a:rPr lang="nl-BE" smtClean="0"/>
              <a:t>8</a:t>
            </a:fld>
            <a:endParaRPr lang="nl-BE"/>
          </a:p>
        </p:txBody>
      </p:sp>
      <p:graphicFrame>
        <p:nvGraphicFramePr>
          <p:cNvPr id="11" name="Table 10">
            <a:extLst>
              <a:ext uri="{FF2B5EF4-FFF2-40B4-BE49-F238E27FC236}">
                <a16:creationId xmlns:a16="http://schemas.microsoft.com/office/drawing/2014/main" id="{2DFEB03A-5A3F-445A-AB1D-B56C48BFDDA9}"/>
              </a:ext>
            </a:extLst>
          </p:cNvPr>
          <p:cNvGraphicFramePr>
            <a:graphicFrameLocks noGrp="1"/>
          </p:cNvGraphicFramePr>
          <p:nvPr>
            <p:extLst>
              <p:ext uri="{D42A27DB-BD31-4B8C-83A1-F6EECF244321}">
                <p14:modId xmlns:p14="http://schemas.microsoft.com/office/powerpoint/2010/main" val="1093047508"/>
              </p:ext>
            </p:extLst>
          </p:nvPr>
        </p:nvGraphicFramePr>
        <p:xfrm>
          <a:off x="838199" y="1395940"/>
          <a:ext cx="10430932" cy="4797617"/>
        </p:xfrm>
        <a:graphic>
          <a:graphicData uri="http://schemas.openxmlformats.org/drawingml/2006/table">
            <a:tbl>
              <a:tblPr firstRow="1" bandRow="1">
                <a:tableStyleId>{EB344D84-9AFB-497E-A393-DC336BA19D2E}</a:tableStyleId>
              </a:tblPr>
              <a:tblGrid>
                <a:gridCol w="1672227">
                  <a:extLst>
                    <a:ext uri="{9D8B030D-6E8A-4147-A177-3AD203B41FA5}">
                      <a16:colId xmlns:a16="http://schemas.microsoft.com/office/drawing/2014/main" val="1825004034"/>
                    </a:ext>
                  </a:extLst>
                </a:gridCol>
                <a:gridCol w="3071313">
                  <a:extLst>
                    <a:ext uri="{9D8B030D-6E8A-4147-A177-3AD203B41FA5}">
                      <a16:colId xmlns:a16="http://schemas.microsoft.com/office/drawing/2014/main" val="3164590283"/>
                    </a:ext>
                  </a:extLst>
                </a:gridCol>
                <a:gridCol w="4400461">
                  <a:extLst>
                    <a:ext uri="{9D8B030D-6E8A-4147-A177-3AD203B41FA5}">
                      <a16:colId xmlns:a16="http://schemas.microsoft.com/office/drawing/2014/main" val="365703221"/>
                    </a:ext>
                  </a:extLst>
                </a:gridCol>
                <a:gridCol w="1286931">
                  <a:extLst>
                    <a:ext uri="{9D8B030D-6E8A-4147-A177-3AD203B41FA5}">
                      <a16:colId xmlns:a16="http://schemas.microsoft.com/office/drawing/2014/main" val="3879573141"/>
                    </a:ext>
                  </a:extLst>
                </a:gridCol>
              </a:tblGrid>
              <a:tr h="217170">
                <a:tc>
                  <a:txBody>
                    <a:bodyPr/>
                    <a:lstStyle/>
                    <a:p>
                      <a:pPr>
                        <a:lnSpc>
                          <a:spcPct val="107000"/>
                        </a:lnSpc>
                        <a:spcAft>
                          <a:spcPts val="800"/>
                        </a:spcAft>
                      </a:pPr>
                      <a:r>
                        <a:rPr lang="en-US" sz="1300" dirty="0">
                          <a:effectLst/>
                        </a:rPr>
                        <a:t>What?</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How?</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Mandatory in all calls/recommended</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Note</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653327169"/>
                  </a:ext>
                </a:extLst>
              </a:tr>
              <a:tr h="207645">
                <a:tc>
                  <a:txBody>
                    <a:bodyPr/>
                    <a:lstStyle/>
                    <a:p>
                      <a:pPr>
                        <a:lnSpc>
                          <a:spcPct val="107000"/>
                        </a:lnSpc>
                        <a:spcAft>
                          <a:spcPts val="800"/>
                        </a:spcAft>
                      </a:pPr>
                      <a:r>
                        <a:rPr lang="en-US" sz="1300" b="1" dirty="0">
                          <a:effectLst/>
                        </a:rPr>
                        <a:t>Early and open sharing of research</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Preregistration, registered reports, preprints, etc.</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Recommended</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New</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547857554"/>
                  </a:ext>
                </a:extLst>
              </a:tr>
              <a:tr h="0">
                <a:tc>
                  <a:txBody>
                    <a:bodyPr/>
                    <a:lstStyle/>
                    <a:p>
                      <a:pPr>
                        <a:lnSpc>
                          <a:spcPct val="107000"/>
                        </a:lnSpc>
                        <a:spcAft>
                          <a:spcPts val="800"/>
                        </a:spcAft>
                      </a:pPr>
                      <a:r>
                        <a:rPr lang="en-US" sz="1300" b="1" dirty="0">
                          <a:effectLst/>
                        </a:rPr>
                        <a:t>Research output management</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Data management plan (DMP)</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FC000"/>
                    </a:solidFill>
                  </a:tcPr>
                </a:tc>
                <a:tc>
                  <a:txBody>
                    <a:bodyPr/>
                    <a:lstStyle/>
                    <a:p>
                      <a:pPr>
                        <a:lnSpc>
                          <a:spcPct val="107000"/>
                        </a:lnSpc>
                        <a:spcAft>
                          <a:spcPts val="800"/>
                        </a:spcAft>
                      </a:pPr>
                      <a:r>
                        <a:rPr lang="en-US" sz="1300" b="1" dirty="0">
                          <a:effectLst/>
                        </a:rPr>
                        <a:t>Mandatory</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497419094"/>
                  </a:ext>
                </a:extLst>
              </a:tr>
              <a:tr h="210820">
                <a:tc>
                  <a:txBody>
                    <a:bodyPr/>
                    <a:lstStyle/>
                    <a:p>
                      <a:pPr>
                        <a:lnSpc>
                          <a:spcPct val="107000"/>
                        </a:lnSpc>
                        <a:spcAft>
                          <a:spcPts val="800"/>
                        </a:spcAft>
                      </a:pPr>
                      <a:r>
                        <a:rPr lang="en-US" sz="1300" b="1" dirty="0">
                          <a:effectLst/>
                        </a:rPr>
                        <a:t>Measures to ensure reproducibility of research outputs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Information on outputs/tools/instruments and access to data/results for validation of publications</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FC000"/>
                    </a:solidFill>
                  </a:tcPr>
                </a:tc>
                <a:tc>
                  <a:txBody>
                    <a:bodyPr/>
                    <a:lstStyle/>
                    <a:p>
                      <a:pPr>
                        <a:lnSpc>
                          <a:spcPct val="107000"/>
                        </a:lnSpc>
                        <a:spcAft>
                          <a:spcPts val="800"/>
                        </a:spcAft>
                      </a:pPr>
                      <a:r>
                        <a:rPr lang="en-US" sz="1300" b="1" dirty="0">
                          <a:effectLst/>
                        </a:rPr>
                        <a:t>Mandatory</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856475043"/>
                  </a:ext>
                </a:extLst>
              </a:tr>
              <a:tr h="483680">
                <a:tc rowSpan="3">
                  <a:txBody>
                    <a:bodyPr/>
                    <a:lstStyle/>
                    <a:p>
                      <a:pPr>
                        <a:lnSpc>
                          <a:spcPct val="107000"/>
                        </a:lnSpc>
                        <a:spcAft>
                          <a:spcPts val="800"/>
                        </a:spcAft>
                      </a:pPr>
                      <a:r>
                        <a:rPr lang="en-US" sz="1300" b="1" dirty="0">
                          <a:effectLst/>
                        </a:rPr>
                        <a:t>Open access to research outputs through deposition in trusted repositories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lvl="0" indent="0">
                        <a:lnSpc>
                          <a:spcPct val="107000"/>
                        </a:lnSpc>
                        <a:buFont typeface="Arial" panose="020B0604020202020204" pitchFamily="34" charset="0"/>
                        <a:buNone/>
                        <a:tabLst>
                          <a:tab pos="228600" algn="l"/>
                        </a:tabLst>
                      </a:pPr>
                      <a:r>
                        <a:rPr lang="en-US" sz="1300" dirty="0">
                          <a:effectLst/>
                        </a:rPr>
                        <a:t>Open access to publications</a:t>
                      </a:r>
                    </a:p>
                    <a:p>
                      <a:pPr marL="342900" lvl="0" indent="-342900">
                        <a:lnSpc>
                          <a:spcPct val="107000"/>
                        </a:lnSpc>
                        <a:buFont typeface="Arial" panose="020B0604020202020204" pitchFamily="34" charset="0"/>
                        <a:buChar char="•"/>
                        <a:tabLst>
                          <a:tab pos="228600" algn="l"/>
                        </a:tabLst>
                      </a:pPr>
                      <a:endParaRPr lang="de-BE" sz="1300" dirty="0">
                        <a:effectLst/>
                      </a:endParaRPr>
                    </a:p>
                  </a:txBody>
                  <a:tcPr/>
                </a:tc>
                <a:tc>
                  <a:txBody>
                    <a:bodyPr/>
                    <a:lstStyle/>
                    <a:p>
                      <a:pPr marL="0" lvl="0" indent="0">
                        <a:lnSpc>
                          <a:spcPct val="107000"/>
                        </a:lnSpc>
                        <a:spcAft>
                          <a:spcPts val="800"/>
                        </a:spcAft>
                        <a:buFont typeface="Arial" panose="020B0604020202020204" pitchFamily="34" charset="0"/>
                        <a:buNone/>
                        <a:tabLst>
                          <a:tab pos="457200" algn="l"/>
                        </a:tabLst>
                      </a:pPr>
                      <a:r>
                        <a:rPr lang="en-US" sz="1300" b="1" dirty="0">
                          <a:effectLst/>
                        </a:rPr>
                        <a:t>Mandatory</a:t>
                      </a:r>
                      <a:r>
                        <a:rPr lang="en-US" sz="1300" dirty="0">
                          <a:effectLst/>
                        </a:rPr>
                        <a:t> for peer-reviewed publications  (including books for ERC projects)</a:t>
                      </a:r>
                      <a:endParaRPr lang="de-BE" sz="1300" dirty="0">
                        <a:effectLst/>
                      </a:endParaRPr>
                    </a:p>
                  </a:txBody>
                  <a:tcPr/>
                </a:tc>
                <a:tc rowSpan="2">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428493948"/>
                  </a:ext>
                </a:extLst>
              </a:tr>
              <a:tr h="537910">
                <a:tc vMerge="1">
                  <a:txBody>
                    <a:bodyPr/>
                    <a:lstStyle/>
                    <a:p>
                      <a:endParaRPr lang="nl-BE"/>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228600" algn="l"/>
                        </a:tabLst>
                        <a:defRPr/>
                      </a:pPr>
                      <a:r>
                        <a:rPr lang="en-US" sz="1300" dirty="0">
                          <a:effectLst/>
                        </a:rPr>
                        <a:t>Open access to data</a:t>
                      </a:r>
                    </a:p>
                  </a:txBody>
                  <a:tcPr>
                    <a:solidFill>
                      <a:srgbClr val="FFC000"/>
                    </a:solidFill>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b="1" dirty="0">
                          <a:effectLst/>
                        </a:rPr>
                        <a:t>Mandatory</a:t>
                      </a:r>
                      <a:r>
                        <a:rPr lang="en-US" sz="1300" dirty="0">
                          <a:effectLst/>
                        </a:rPr>
                        <a:t> for research data but with exceptions (‘as open as possible…’)</a:t>
                      </a:r>
                      <a:endParaRPr lang="de-BE" sz="1300" dirty="0">
                        <a:effectLst/>
                      </a:endParaRPr>
                    </a:p>
                  </a:txBody>
                  <a:tcPr/>
                </a:tc>
                <a:tc vMerge="1">
                  <a:txBody>
                    <a:bodyPr/>
                    <a:lstStyle/>
                    <a:p>
                      <a:endParaRPr lang="nl-BE"/>
                    </a:p>
                  </a:txBody>
                  <a:tcPr/>
                </a:tc>
                <a:extLst>
                  <a:ext uri="{0D108BD9-81ED-4DB2-BD59-A6C34878D82A}">
                    <a16:rowId xmlns:a16="http://schemas.microsoft.com/office/drawing/2014/main" val="2489235845"/>
                  </a:ext>
                </a:extLst>
              </a:tr>
              <a:tr h="483680">
                <a:tc vMerge="1">
                  <a:txBody>
                    <a:bodyPr/>
                    <a:lstStyle/>
                    <a:p>
                      <a:endParaRPr lang="nl-BE"/>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228600" algn="l"/>
                        </a:tabLst>
                        <a:defRPr/>
                      </a:pPr>
                      <a:r>
                        <a:rPr lang="en-US" sz="1300" dirty="0">
                          <a:effectLst/>
                        </a:rPr>
                        <a:t>Open access to software, models, algorithms, workflows etc. </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FC000"/>
                    </a:solidFill>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dirty="0">
                          <a:effectLst/>
                        </a:rPr>
                        <a:t>Recommended for other research outputs</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r>
                        <a:rPr lang="nl-BE" sz="1300" b="0" kern="1200" dirty="0">
                          <a:solidFill>
                            <a:schemeClr val="dk1"/>
                          </a:solidFill>
                          <a:effectLst/>
                        </a:rPr>
                        <a:t>New</a:t>
                      </a:r>
                      <a:endParaRPr lang="nl-BE" sz="1300" b="0" kern="1200" dirty="0">
                        <a:solidFill>
                          <a:schemeClr val="dk1"/>
                        </a:solidFill>
                        <a:effectLst/>
                        <a:latin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513909091"/>
                  </a:ext>
                </a:extLst>
              </a:tr>
              <a:tr h="375285">
                <a:tc>
                  <a:txBody>
                    <a:bodyPr/>
                    <a:lstStyle/>
                    <a:p>
                      <a:pPr>
                        <a:lnSpc>
                          <a:spcPct val="107000"/>
                        </a:lnSpc>
                        <a:spcAft>
                          <a:spcPts val="800"/>
                        </a:spcAft>
                      </a:pPr>
                      <a:r>
                        <a:rPr lang="en-US" sz="1300" b="1" dirty="0">
                          <a:effectLst/>
                        </a:rPr>
                        <a:t>Participation in open peer-review</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Publishing in open peer-reviewed journals or platforms </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Recommended</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0" dirty="0">
                          <a:effectLst/>
                        </a:rPr>
                        <a:t>New</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502796264"/>
                  </a:ext>
                </a:extLst>
              </a:tr>
              <a:tr h="210820">
                <a:tc>
                  <a:txBody>
                    <a:bodyPr/>
                    <a:lstStyle/>
                    <a:p>
                      <a:pPr>
                        <a:lnSpc>
                          <a:spcPct val="107000"/>
                        </a:lnSpc>
                        <a:spcAft>
                          <a:spcPts val="800"/>
                        </a:spcAft>
                      </a:pPr>
                      <a:r>
                        <a:rPr lang="en-US" sz="1300" b="1" dirty="0">
                          <a:effectLst/>
                        </a:rPr>
                        <a:t>Involving all relevant knowledge actors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Involvement of citizens, civil society and end-users in co-creation of content (e.g. crowd-sourcing, etc.)</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Recommended</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521576360"/>
                  </a:ext>
                </a:extLst>
              </a:tr>
            </a:tbl>
          </a:graphicData>
        </a:graphic>
      </p:graphicFrame>
      <p:sp>
        <p:nvSpPr>
          <p:cNvPr id="6" name="TextBox 5">
            <a:extLst>
              <a:ext uri="{FF2B5EF4-FFF2-40B4-BE49-F238E27FC236}">
                <a16:creationId xmlns:a16="http://schemas.microsoft.com/office/drawing/2014/main" id="{E59EB9E8-E288-4692-87C4-3C806B3D930C}"/>
              </a:ext>
            </a:extLst>
          </p:cNvPr>
          <p:cNvSpPr txBox="1"/>
          <p:nvPr/>
        </p:nvSpPr>
        <p:spPr>
          <a:xfrm>
            <a:off x="2673927" y="6417252"/>
            <a:ext cx="7308273" cy="369332"/>
          </a:xfrm>
          <a:prstGeom prst="rect">
            <a:avLst/>
          </a:prstGeom>
          <a:solidFill>
            <a:schemeClr val="bg1"/>
          </a:solidFill>
        </p:spPr>
        <p:txBody>
          <a:bodyPr wrap="square" rtlCol="0">
            <a:spAutoFit/>
          </a:bodyPr>
          <a:lstStyle/>
          <a:p>
            <a:pPr algn="ctr"/>
            <a:r>
              <a:rPr lang="nl-BE" sz="900" dirty="0"/>
              <a:t>Source: </a:t>
            </a:r>
            <a:r>
              <a:rPr lang="nl-BE" sz="900" dirty="0">
                <a:effectLst/>
              </a:rPr>
              <a:t>Alea Lopez de San Roman, Dagmar Meyer, Emilie Hermans, &amp; Ellen Leenarts. (2021, September 22). Horizon Europe train-</a:t>
            </a:r>
            <a:r>
              <a:rPr lang="nl-BE" sz="900" dirty="0" err="1">
                <a:effectLst/>
              </a:rPr>
              <a:t>the</a:t>
            </a:r>
            <a:r>
              <a:rPr lang="nl-BE" sz="900" dirty="0">
                <a:effectLst/>
              </a:rPr>
              <a:t>-trainer workshop. Open </a:t>
            </a:r>
            <a:r>
              <a:rPr lang="nl-BE" sz="900" dirty="0" err="1">
                <a:effectLst/>
              </a:rPr>
              <a:t>Science</a:t>
            </a:r>
            <a:r>
              <a:rPr lang="nl-BE" sz="900" dirty="0">
                <a:effectLst/>
              </a:rPr>
              <a:t> Fair 2021 (OSFair2021). </a:t>
            </a:r>
            <a:r>
              <a:rPr lang="nl-BE" sz="900" dirty="0" err="1">
                <a:effectLst/>
              </a:rPr>
              <a:t>Zenodo</a:t>
            </a:r>
            <a:r>
              <a:rPr lang="nl-BE" sz="900" dirty="0">
                <a:effectLst/>
              </a:rPr>
              <a:t>. </a:t>
            </a:r>
            <a:r>
              <a:rPr lang="nl-BE" sz="900" dirty="0">
                <a:effectLst/>
                <a:hlinkClick r:id="rId3"/>
              </a:rPr>
              <a:t>https://doi.org/10.5281/zenodo.5549524</a:t>
            </a:r>
            <a:r>
              <a:rPr lang="nl-BE" sz="900" dirty="0">
                <a:effectLst/>
              </a:rPr>
              <a:t>  (CC-BY 4.0)</a:t>
            </a:r>
          </a:p>
        </p:txBody>
      </p:sp>
      <p:sp>
        <p:nvSpPr>
          <p:cNvPr id="8" name="Speech Bubble: Rectangle 7">
            <a:extLst>
              <a:ext uri="{FF2B5EF4-FFF2-40B4-BE49-F238E27FC236}">
                <a16:creationId xmlns:a16="http://schemas.microsoft.com/office/drawing/2014/main" id="{E9847471-4B37-485A-8423-81BFAA315D28}"/>
              </a:ext>
            </a:extLst>
          </p:cNvPr>
          <p:cNvSpPr/>
          <p:nvPr/>
        </p:nvSpPr>
        <p:spPr>
          <a:xfrm>
            <a:off x="6702137" y="136525"/>
            <a:ext cx="5402778" cy="1030815"/>
          </a:xfrm>
          <a:prstGeom prst="wedgeRect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nl-BE" sz="1400" dirty="0" err="1"/>
              <a:t>Some</a:t>
            </a:r>
            <a:r>
              <a:rPr lang="nl-BE" sz="1400" dirty="0"/>
              <a:t> </a:t>
            </a:r>
            <a:r>
              <a:rPr lang="nl-BE" sz="1400" dirty="0" err="1"/>
              <a:t>areas</a:t>
            </a:r>
            <a:r>
              <a:rPr lang="nl-BE" sz="1400" dirty="0"/>
              <a:t> </a:t>
            </a:r>
            <a:r>
              <a:rPr lang="nl-BE" sz="1400" dirty="0" err="1"/>
              <a:t>may</a:t>
            </a:r>
            <a:r>
              <a:rPr lang="nl-BE" sz="1400" dirty="0"/>
              <a:t> </a:t>
            </a:r>
            <a:r>
              <a:rPr lang="nl-BE" sz="1400" dirty="0" err="1"/>
              <a:t>yield</a:t>
            </a:r>
            <a:r>
              <a:rPr lang="nl-BE" sz="1400" dirty="0"/>
              <a:t> </a:t>
            </a:r>
            <a:r>
              <a:rPr lang="nl-BE" sz="1400" dirty="0" err="1"/>
              <a:t>synergies</a:t>
            </a:r>
            <a:r>
              <a:rPr lang="nl-BE" sz="1400" dirty="0"/>
              <a:t> </a:t>
            </a:r>
            <a:r>
              <a:rPr lang="nl-BE" sz="1400" dirty="0" err="1"/>
              <a:t>that</a:t>
            </a:r>
            <a:r>
              <a:rPr lang="nl-BE" sz="1400" dirty="0"/>
              <a:t> </a:t>
            </a:r>
            <a:r>
              <a:rPr lang="nl-BE" sz="1400" dirty="0" err="1"/>
              <a:t>can</a:t>
            </a:r>
            <a:r>
              <a:rPr lang="nl-BE" sz="1400" dirty="0"/>
              <a:t> </a:t>
            </a:r>
            <a:r>
              <a:rPr lang="nl-BE" sz="1400" dirty="0" err="1"/>
              <a:t>strenghten</a:t>
            </a:r>
            <a:r>
              <a:rPr lang="nl-BE" sz="1400" dirty="0"/>
              <a:t> </a:t>
            </a:r>
            <a:r>
              <a:rPr lang="nl-BE" sz="1400" dirty="0" err="1"/>
              <a:t>your</a:t>
            </a:r>
            <a:r>
              <a:rPr lang="nl-BE" sz="1400" dirty="0"/>
              <a:t> </a:t>
            </a:r>
            <a:r>
              <a:rPr lang="nl-BE" sz="1400" dirty="0" err="1"/>
              <a:t>proposal</a:t>
            </a:r>
            <a:r>
              <a:rPr lang="nl-BE" sz="1400" dirty="0"/>
              <a:t>. </a:t>
            </a:r>
            <a:r>
              <a:rPr lang="en-US" sz="1400" dirty="0"/>
              <a:t>Data management measures for instance could go hand in hand with the required documentation for validation, access to the data itself and software.</a:t>
            </a:r>
            <a:endParaRPr lang="nl-BE" sz="1400" dirty="0"/>
          </a:p>
        </p:txBody>
      </p:sp>
    </p:spTree>
    <p:extLst>
      <p:ext uri="{BB962C8B-B14F-4D97-AF65-F5344CB8AC3E}">
        <p14:creationId xmlns:p14="http://schemas.microsoft.com/office/powerpoint/2010/main" val="3415864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83C5825-19F0-40AD-BB36-34BA423ABABE}"/>
              </a:ext>
            </a:extLst>
          </p:cNvPr>
          <p:cNvSpPr>
            <a:spLocks noGrp="1"/>
          </p:cNvSpPr>
          <p:nvPr>
            <p:ph type="title"/>
          </p:nvPr>
        </p:nvSpPr>
        <p:spPr/>
        <p:txBody>
          <a:bodyPr/>
          <a:lstStyle/>
          <a:p>
            <a:r>
              <a:rPr lang="nl-BE" dirty="0" err="1"/>
              <a:t>Possible</a:t>
            </a:r>
            <a:r>
              <a:rPr lang="nl-BE" dirty="0"/>
              <a:t> </a:t>
            </a:r>
            <a:r>
              <a:rPr lang="nl-BE" dirty="0" err="1"/>
              <a:t>synergies</a:t>
            </a:r>
            <a:r>
              <a:rPr lang="nl-BE" dirty="0"/>
              <a:t> </a:t>
            </a:r>
            <a:r>
              <a:rPr lang="nl-BE" dirty="0" err="1"/>
              <a:t>between</a:t>
            </a:r>
            <a:r>
              <a:rPr lang="nl-BE" dirty="0"/>
              <a:t> </a:t>
            </a:r>
            <a:r>
              <a:rPr lang="nl-BE" dirty="0" err="1"/>
              <a:t>them</a:t>
            </a:r>
            <a:endParaRPr lang="nl-BE" dirty="0"/>
          </a:p>
        </p:txBody>
      </p:sp>
      <p:sp>
        <p:nvSpPr>
          <p:cNvPr id="2" name="Slide Number Placeholder 1">
            <a:extLst>
              <a:ext uri="{FF2B5EF4-FFF2-40B4-BE49-F238E27FC236}">
                <a16:creationId xmlns:a16="http://schemas.microsoft.com/office/drawing/2014/main" id="{C70E9ACB-04F7-4A0F-BD69-DDF30F0AA5A2}"/>
              </a:ext>
            </a:extLst>
          </p:cNvPr>
          <p:cNvSpPr>
            <a:spLocks noGrp="1"/>
          </p:cNvSpPr>
          <p:nvPr>
            <p:ph type="sldNum" sz="quarter" idx="12"/>
          </p:nvPr>
        </p:nvSpPr>
        <p:spPr/>
        <p:txBody>
          <a:bodyPr/>
          <a:lstStyle/>
          <a:p>
            <a:fld id="{208CA132-85B2-4E42-84FF-CBDE8FF56B3B}" type="slidenum">
              <a:rPr lang="nl-BE" smtClean="0"/>
              <a:t>9</a:t>
            </a:fld>
            <a:endParaRPr lang="nl-BE"/>
          </a:p>
        </p:txBody>
      </p:sp>
      <p:graphicFrame>
        <p:nvGraphicFramePr>
          <p:cNvPr id="11" name="Table 10">
            <a:extLst>
              <a:ext uri="{FF2B5EF4-FFF2-40B4-BE49-F238E27FC236}">
                <a16:creationId xmlns:a16="http://schemas.microsoft.com/office/drawing/2014/main" id="{2DFEB03A-5A3F-445A-AB1D-B56C48BFDDA9}"/>
              </a:ext>
            </a:extLst>
          </p:cNvPr>
          <p:cNvGraphicFramePr>
            <a:graphicFrameLocks noGrp="1"/>
          </p:cNvGraphicFramePr>
          <p:nvPr>
            <p:extLst>
              <p:ext uri="{D42A27DB-BD31-4B8C-83A1-F6EECF244321}">
                <p14:modId xmlns:p14="http://schemas.microsoft.com/office/powerpoint/2010/main" val="1061262574"/>
              </p:ext>
            </p:extLst>
          </p:nvPr>
        </p:nvGraphicFramePr>
        <p:xfrm>
          <a:off x="838199" y="1395940"/>
          <a:ext cx="10430932" cy="4797617"/>
        </p:xfrm>
        <a:graphic>
          <a:graphicData uri="http://schemas.openxmlformats.org/drawingml/2006/table">
            <a:tbl>
              <a:tblPr firstRow="1" bandRow="1">
                <a:tableStyleId>{EB344D84-9AFB-497E-A393-DC336BA19D2E}</a:tableStyleId>
              </a:tblPr>
              <a:tblGrid>
                <a:gridCol w="1672227">
                  <a:extLst>
                    <a:ext uri="{9D8B030D-6E8A-4147-A177-3AD203B41FA5}">
                      <a16:colId xmlns:a16="http://schemas.microsoft.com/office/drawing/2014/main" val="1825004034"/>
                    </a:ext>
                  </a:extLst>
                </a:gridCol>
                <a:gridCol w="3071313">
                  <a:extLst>
                    <a:ext uri="{9D8B030D-6E8A-4147-A177-3AD203B41FA5}">
                      <a16:colId xmlns:a16="http://schemas.microsoft.com/office/drawing/2014/main" val="3164590283"/>
                    </a:ext>
                  </a:extLst>
                </a:gridCol>
                <a:gridCol w="4400461">
                  <a:extLst>
                    <a:ext uri="{9D8B030D-6E8A-4147-A177-3AD203B41FA5}">
                      <a16:colId xmlns:a16="http://schemas.microsoft.com/office/drawing/2014/main" val="365703221"/>
                    </a:ext>
                  </a:extLst>
                </a:gridCol>
                <a:gridCol w="1286931">
                  <a:extLst>
                    <a:ext uri="{9D8B030D-6E8A-4147-A177-3AD203B41FA5}">
                      <a16:colId xmlns:a16="http://schemas.microsoft.com/office/drawing/2014/main" val="3879573141"/>
                    </a:ext>
                  </a:extLst>
                </a:gridCol>
              </a:tblGrid>
              <a:tr h="217170">
                <a:tc>
                  <a:txBody>
                    <a:bodyPr/>
                    <a:lstStyle/>
                    <a:p>
                      <a:pPr>
                        <a:lnSpc>
                          <a:spcPct val="107000"/>
                        </a:lnSpc>
                        <a:spcAft>
                          <a:spcPts val="800"/>
                        </a:spcAft>
                      </a:pPr>
                      <a:r>
                        <a:rPr lang="en-US" sz="1300" dirty="0">
                          <a:effectLst/>
                        </a:rPr>
                        <a:t>What?</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How?</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a:effectLst/>
                        </a:rPr>
                        <a:t>Mandatory in all calls/recommended</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Note</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653327169"/>
                  </a:ext>
                </a:extLst>
              </a:tr>
              <a:tr h="207645">
                <a:tc>
                  <a:txBody>
                    <a:bodyPr/>
                    <a:lstStyle/>
                    <a:p>
                      <a:pPr>
                        <a:lnSpc>
                          <a:spcPct val="107000"/>
                        </a:lnSpc>
                        <a:spcAft>
                          <a:spcPts val="800"/>
                        </a:spcAft>
                      </a:pPr>
                      <a:r>
                        <a:rPr lang="en-US" sz="1300" b="1" dirty="0">
                          <a:effectLst/>
                        </a:rPr>
                        <a:t>Early and open sharing of research</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Preregistration, registered reports, preprints, etc.</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FC000"/>
                    </a:solidFill>
                  </a:tcPr>
                </a:tc>
                <a:tc>
                  <a:txBody>
                    <a:bodyPr/>
                    <a:lstStyle/>
                    <a:p>
                      <a:pPr>
                        <a:lnSpc>
                          <a:spcPct val="107000"/>
                        </a:lnSpc>
                        <a:spcAft>
                          <a:spcPts val="800"/>
                        </a:spcAft>
                      </a:pPr>
                      <a:r>
                        <a:rPr lang="en-US" sz="1300" dirty="0">
                          <a:effectLst/>
                        </a:rPr>
                        <a:t>Recommended</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New</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547857554"/>
                  </a:ext>
                </a:extLst>
              </a:tr>
              <a:tr h="0">
                <a:tc>
                  <a:txBody>
                    <a:bodyPr/>
                    <a:lstStyle/>
                    <a:p>
                      <a:pPr>
                        <a:lnSpc>
                          <a:spcPct val="107000"/>
                        </a:lnSpc>
                        <a:spcAft>
                          <a:spcPts val="800"/>
                        </a:spcAft>
                      </a:pPr>
                      <a:r>
                        <a:rPr lang="en-US" sz="1300" b="1" dirty="0">
                          <a:effectLst/>
                        </a:rPr>
                        <a:t>Research output management</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Data management plan (DMP)</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Mandatory</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497419094"/>
                  </a:ext>
                </a:extLst>
              </a:tr>
              <a:tr h="210820">
                <a:tc>
                  <a:txBody>
                    <a:bodyPr/>
                    <a:lstStyle/>
                    <a:p>
                      <a:pPr>
                        <a:lnSpc>
                          <a:spcPct val="107000"/>
                        </a:lnSpc>
                        <a:spcAft>
                          <a:spcPts val="800"/>
                        </a:spcAft>
                      </a:pPr>
                      <a:r>
                        <a:rPr lang="en-US" sz="1300" b="1" dirty="0">
                          <a:effectLst/>
                        </a:rPr>
                        <a:t>Measures to ensure reproducibility of research outputs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Information on outputs/tools/instruments and access to data/results for validation of publications</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1" dirty="0">
                          <a:effectLst/>
                        </a:rPr>
                        <a:t>Mandatory</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856475043"/>
                  </a:ext>
                </a:extLst>
              </a:tr>
              <a:tr h="483680">
                <a:tc rowSpan="3">
                  <a:txBody>
                    <a:bodyPr/>
                    <a:lstStyle/>
                    <a:p>
                      <a:pPr>
                        <a:lnSpc>
                          <a:spcPct val="107000"/>
                        </a:lnSpc>
                        <a:spcAft>
                          <a:spcPts val="800"/>
                        </a:spcAft>
                      </a:pPr>
                      <a:r>
                        <a:rPr lang="en-US" sz="1300" b="1" dirty="0">
                          <a:effectLst/>
                        </a:rPr>
                        <a:t>Open access to research outputs through deposition in trusted repositories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lvl="0" indent="0">
                        <a:lnSpc>
                          <a:spcPct val="107000"/>
                        </a:lnSpc>
                        <a:buFont typeface="Arial" panose="020B0604020202020204" pitchFamily="34" charset="0"/>
                        <a:buNone/>
                        <a:tabLst>
                          <a:tab pos="228600" algn="l"/>
                        </a:tabLst>
                      </a:pPr>
                      <a:r>
                        <a:rPr lang="en-US" sz="1300" dirty="0">
                          <a:effectLst/>
                        </a:rPr>
                        <a:t>Open access to publications</a:t>
                      </a:r>
                    </a:p>
                    <a:p>
                      <a:pPr marL="342900" lvl="0" indent="-342900">
                        <a:lnSpc>
                          <a:spcPct val="107000"/>
                        </a:lnSpc>
                        <a:buFont typeface="Arial" panose="020B0604020202020204" pitchFamily="34" charset="0"/>
                        <a:buChar char="•"/>
                        <a:tabLst>
                          <a:tab pos="228600" algn="l"/>
                        </a:tabLst>
                      </a:pPr>
                      <a:endParaRPr lang="de-BE" sz="1300" dirty="0">
                        <a:effectLst/>
                      </a:endParaRPr>
                    </a:p>
                  </a:txBody>
                  <a:tcPr>
                    <a:solidFill>
                      <a:srgbClr val="FFC000"/>
                    </a:solidFill>
                  </a:tcPr>
                </a:tc>
                <a:tc>
                  <a:txBody>
                    <a:bodyPr/>
                    <a:lstStyle/>
                    <a:p>
                      <a:pPr marL="0" lvl="0" indent="0">
                        <a:lnSpc>
                          <a:spcPct val="107000"/>
                        </a:lnSpc>
                        <a:spcAft>
                          <a:spcPts val="800"/>
                        </a:spcAft>
                        <a:buFont typeface="Arial" panose="020B0604020202020204" pitchFamily="34" charset="0"/>
                        <a:buNone/>
                        <a:tabLst>
                          <a:tab pos="457200" algn="l"/>
                        </a:tabLst>
                      </a:pPr>
                      <a:r>
                        <a:rPr lang="en-US" sz="1300" b="1" dirty="0">
                          <a:effectLst/>
                        </a:rPr>
                        <a:t>Mandatory</a:t>
                      </a:r>
                      <a:r>
                        <a:rPr lang="en-US" sz="1300" dirty="0">
                          <a:effectLst/>
                        </a:rPr>
                        <a:t> for peer-reviewed publications  (including books for ERC projects)</a:t>
                      </a:r>
                      <a:endParaRPr lang="de-BE" sz="1300" dirty="0">
                        <a:effectLst/>
                      </a:endParaRPr>
                    </a:p>
                  </a:txBody>
                  <a:tcPr/>
                </a:tc>
                <a:tc rowSpan="2">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428493948"/>
                  </a:ext>
                </a:extLst>
              </a:tr>
              <a:tr h="537910">
                <a:tc vMerge="1">
                  <a:txBody>
                    <a:bodyPr/>
                    <a:lstStyle/>
                    <a:p>
                      <a:endParaRPr lang="nl-BE"/>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228600" algn="l"/>
                        </a:tabLst>
                        <a:defRPr/>
                      </a:pPr>
                      <a:r>
                        <a:rPr lang="en-US" sz="1300" dirty="0">
                          <a:effectLst/>
                        </a:rPr>
                        <a:t>Open access to data</a:t>
                      </a:r>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b="1" dirty="0">
                          <a:effectLst/>
                        </a:rPr>
                        <a:t>Mandatory</a:t>
                      </a:r>
                      <a:r>
                        <a:rPr lang="en-US" sz="1300" dirty="0">
                          <a:effectLst/>
                        </a:rPr>
                        <a:t> for research data but with exceptions (‘as open as possible…’)</a:t>
                      </a:r>
                      <a:endParaRPr lang="de-BE" sz="1300" dirty="0">
                        <a:effectLst/>
                      </a:endParaRPr>
                    </a:p>
                  </a:txBody>
                  <a:tcPr/>
                </a:tc>
                <a:tc vMerge="1">
                  <a:txBody>
                    <a:bodyPr/>
                    <a:lstStyle/>
                    <a:p>
                      <a:endParaRPr lang="nl-BE"/>
                    </a:p>
                  </a:txBody>
                  <a:tcPr/>
                </a:tc>
                <a:extLst>
                  <a:ext uri="{0D108BD9-81ED-4DB2-BD59-A6C34878D82A}">
                    <a16:rowId xmlns:a16="http://schemas.microsoft.com/office/drawing/2014/main" val="2489235845"/>
                  </a:ext>
                </a:extLst>
              </a:tr>
              <a:tr h="483680">
                <a:tc vMerge="1">
                  <a:txBody>
                    <a:bodyPr/>
                    <a:lstStyle/>
                    <a:p>
                      <a:endParaRPr lang="nl-BE"/>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228600" algn="l"/>
                        </a:tabLst>
                        <a:defRPr/>
                      </a:pPr>
                      <a:r>
                        <a:rPr lang="en-US" sz="1300" dirty="0">
                          <a:effectLst/>
                        </a:rPr>
                        <a:t>Open access to software, models, algorithms, workflows etc. </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tab pos="457200" algn="l"/>
                        </a:tabLst>
                        <a:defRPr/>
                      </a:pPr>
                      <a:r>
                        <a:rPr lang="en-US" sz="1300" dirty="0">
                          <a:effectLst/>
                        </a:rPr>
                        <a:t>Recommended for other research outputs</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r>
                        <a:rPr lang="nl-BE" sz="1300" b="0" kern="1200" dirty="0">
                          <a:solidFill>
                            <a:schemeClr val="dk1"/>
                          </a:solidFill>
                          <a:effectLst/>
                        </a:rPr>
                        <a:t>New</a:t>
                      </a:r>
                      <a:endParaRPr lang="nl-BE" sz="1300" b="0" kern="1200" dirty="0">
                        <a:solidFill>
                          <a:schemeClr val="dk1"/>
                        </a:solidFill>
                        <a:effectLst/>
                        <a:latin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513909091"/>
                  </a:ext>
                </a:extLst>
              </a:tr>
              <a:tr h="375285">
                <a:tc>
                  <a:txBody>
                    <a:bodyPr/>
                    <a:lstStyle/>
                    <a:p>
                      <a:pPr>
                        <a:lnSpc>
                          <a:spcPct val="107000"/>
                        </a:lnSpc>
                        <a:spcAft>
                          <a:spcPts val="800"/>
                        </a:spcAft>
                      </a:pPr>
                      <a:r>
                        <a:rPr lang="en-US" sz="1300" b="1" dirty="0">
                          <a:effectLst/>
                        </a:rPr>
                        <a:t>Participation in open peer-review</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Publishing in open peer-reviewed journals or platforms </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FC000"/>
                    </a:solidFill>
                  </a:tcPr>
                </a:tc>
                <a:tc>
                  <a:txBody>
                    <a:bodyPr/>
                    <a:lstStyle/>
                    <a:p>
                      <a:pPr>
                        <a:lnSpc>
                          <a:spcPct val="107000"/>
                        </a:lnSpc>
                        <a:spcAft>
                          <a:spcPts val="800"/>
                        </a:spcAft>
                      </a:pPr>
                      <a:r>
                        <a:rPr lang="en-US" sz="1300">
                          <a:effectLst/>
                        </a:rPr>
                        <a:t>Recommended</a:t>
                      </a:r>
                      <a:endParaRPr lang="de-BE" sz="130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b="0" dirty="0">
                          <a:effectLst/>
                        </a:rPr>
                        <a:t>New</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502796264"/>
                  </a:ext>
                </a:extLst>
              </a:tr>
              <a:tr h="210820">
                <a:tc>
                  <a:txBody>
                    <a:bodyPr/>
                    <a:lstStyle/>
                    <a:p>
                      <a:pPr>
                        <a:lnSpc>
                          <a:spcPct val="107000"/>
                        </a:lnSpc>
                        <a:spcAft>
                          <a:spcPts val="800"/>
                        </a:spcAft>
                      </a:pPr>
                      <a:r>
                        <a:rPr lang="en-US" sz="1300" b="1" dirty="0">
                          <a:effectLst/>
                        </a:rPr>
                        <a:t>Involving all relevant knowledge actors</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Involvement of citizens, civil society and end-users in co-creation of content (e.g. crowd-sourcing, etc.)</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a:lnSpc>
                          <a:spcPct val="107000"/>
                        </a:lnSpc>
                        <a:spcAft>
                          <a:spcPts val="800"/>
                        </a:spcAft>
                      </a:pPr>
                      <a:r>
                        <a:rPr lang="en-US" sz="1300" dirty="0">
                          <a:effectLst/>
                        </a:rPr>
                        <a:t>Recommended</a:t>
                      </a:r>
                      <a:endParaRPr lang="de-BE" sz="13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300" b="1" dirty="0">
                          <a:effectLst/>
                        </a:rPr>
                        <a:t>Reinforced from H2020</a:t>
                      </a:r>
                      <a:endParaRPr lang="de-BE" sz="1300" b="1"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521576360"/>
                  </a:ext>
                </a:extLst>
              </a:tr>
            </a:tbl>
          </a:graphicData>
        </a:graphic>
      </p:graphicFrame>
      <p:sp>
        <p:nvSpPr>
          <p:cNvPr id="6" name="TextBox 5">
            <a:extLst>
              <a:ext uri="{FF2B5EF4-FFF2-40B4-BE49-F238E27FC236}">
                <a16:creationId xmlns:a16="http://schemas.microsoft.com/office/drawing/2014/main" id="{D7C87F62-1A20-416D-8DFD-9FB67AB71A24}"/>
              </a:ext>
            </a:extLst>
          </p:cNvPr>
          <p:cNvSpPr txBox="1"/>
          <p:nvPr/>
        </p:nvSpPr>
        <p:spPr>
          <a:xfrm>
            <a:off x="2673927" y="6417252"/>
            <a:ext cx="7308273" cy="369332"/>
          </a:xfrm>
          <a:prstGeom prst="rect">
            <a:avLst/>
          </a:prstGeom>
          <a:solidFill>
            <a:schemeClr val="bg1"/>
          </a:solidFill>
        </p:spPr>
        <p:txBody>
          <a:bodyPr wrap="square" rtlCol="0">
            <a:spAutoFit/>
          </a:bodyPr>
          <a:lstStyle/>
          <a:p>
            <a:pPr algn="ctr"/>
            <a:r>
              <a:rPr lang="nl-BE" sz="900" dirty="0"/>
              <a:t>Source: </a:t>
            </a:r>
            <a:r>
              <a:rPr lang="nl-BE" sz="900" dirty="0">
                <a:effectLst/>
              </a:rPr>
              <a:t>Alea Lopez de San Roman, Dagmar Meyer, Emilie Hermans, &amp; Ellen Leenarts. (2021, September 22). Horizon Europe train-</a:t>
            </a:r>
            <a:r>
              <a:rPr lang="nl-BE" sz="900" dirty="0" err="1">
                <a:effectLst/>
              </a:rPr>
              <a:t>the</a:t>
            </a:r>
            <a:r>
              <a:rPr lang="nl-BE" sz="900" dirty="0">
                <a:effectLst/>
              </a:rPr>
              <a:t>-trainer workshop. Open </a:t>
            </a:r>
            <a:r>
              <a:rPr lang="nl-BE" sz="900" dirty="0" err="1">
                <a:effectLst/>
              </a:rPr>
              <a:t>Science</a:t>
            </a:r>
            <a:r>
              <a:rPr lang="nl-BE" sz="900" dirty="0">
                <a:effectLst/>
              </a:rPr>
              <a:t> Fair 2021 (OSFair2021). </a:t>
            </a:r>
            <a:r>
              <a:rPr lang="nl-BE" sz="900" dirty="0" err="1">
                <a:effectLst/>
              </a:rPr>
              <a:t>Zenodo</a:t>
            </a:r>
            <a:r>
              <a:rPr lang="nl-BE" sz="900" dirty="0">
                <a:effectLst/>
              </a:rPr>
              <a:t>. </a:t>
            </a:r>
            <a:r>
              <a:rPr lang="nl-BE" sz="900" dirty="0">
                <a:effectLst/>
                <a:hlinkClick r:id="rId3"/>
              </a:rPr>
              <a:t>https://doi.org/10.5281/zenodo.5549524</a:t>
            </a:r>
            <a:r>
              <a:rPr lang="nl-BE" sz="900" dirty="0">
                <a:effectLst/>
              </a:rPr>
              <a:t>  (CC-BY 4.0)</a:t>
            </a:r>
          </a:p>
        </p:txBody>
      </p:sp>
      <p:sp>
        <p:nvSpPr>
          <p:cNvPr id="8" name="Speech Bubble: Rectangle 7">
            <a:extLst>
              <a:ext uri="{FF2B5EF4-FFF2-40B4-BE49-F238E27FC236}">
                <a16:creationId xmlns:a16="http://schemas.microsoft.com/office/drawing/2014/main" id="{211DDFA0-9373-4D6D-9A06-B886119F330E}"/>
              </a:ext>
            </a:extLst>
          </p:cNvPr>
          <p:cNvSpPr/>
          <p:nvPr/>
        </p:nvSpPr>
        <p:spPr>
          <a:xfrm>
            <a:off x="6702137" y="136525"/>
            <a:ext cx="5402778" cy="1030815"/>
          </a:xfrm>
          <a:prstGeom prst="wedgeRect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1400" dirty="0"/>
              <a:t>Likewise, publishing in specific venues could allow you to fulfill the Open Access requirements and score for additional practices such as early sharing (preprints) or open peer review. New article formats such as software or data papers could bridge different areas, too.</a:t>
            </a:r>
            <a:endParaRPr lang="nl-BE" sz="1400" dirty="0"/>
          </a:p>
        </p:txBody>
      </p:sp>
    </p:spTree>
    <p:extLst>
      <p:ext uri="{BB962C8B-B14F-4D97-AF65-F5344CB8AC3E}">
        <p14:creationId xmlns:p14="http://schemas.microsoft.com/office/powerpoint/2010/main" val="15282817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4298</Words>
  <Application>Microsoft Office PowerPoint</Application>
  <PresentationFormat>Widescreen</PresentationFormat>
  <Paragraphs>500</Paragraphs>
  <Slides>38</Slides>
  <Notes>33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Calibri Light</vt:lpstr>
      <vt:lpstr>Calibri-Light</vt:lpstr>
      <vt:lpstr>Open Sans</vt:lpstr>
      <vt:lpstr>Verdana</vt:lpstr>
      <vt:lpstr>Wingdings</vt:lpstr>
      <vt:lpstr>Office Theme</vt:lpstr>
      <vt:lpstr>Open Science in Horizon Europe</vt:lpstr>
      <vt:lpstr>Agenda</vt:lpstr>
      <vt:lpstr>Objectives of today</vt:lpstr>
      <vt:lpstr>1. General requirements and how it fits in a proposal</vt:lpstr>
      <vt:lpstr>Sources and further reading</vt:lpstr>
      <vt:lpstr>Legal basis</vt:lpstr>
      <vt:lpstr>Requirements of Horizon Europe</vt:lpstr>
      <vt:lpstr>Possible synergies between them</vt:lpstr>
      <vt:lpstr>Possible synergies between them</vt:lpstr>
      <vt:lpstr>Where does it have to go?</vt:lpstr>
      <vt:lpstr>Proposal for: RIA/IA/CSA/MSCA/ ERC</vt:lpstr>
      <vt:lpstr>Excellence section (Part B)</vt:lpstr>
      <vt:lpstr>Quality of implementation (Part B) </vt:lpstr>
      <vt:lpstr>Achievements (Part A)</vt:lpstr>
      <vt:lpstr>Specific conditions for some calls</vt:lpstr>
      <vt:lpstr>Where does it count?</vt:lpstr>
      <vt:lpstr>Questions?</vt:lpstr>
      <vt:lpstr>3. FAIR research data management &amp; Open access requirements</vt:lpstr>
      <vt:lpstr>Evolution from H2020</vt:lpstr>
      <vt:lpstr>FAIR data</vt:lpstr>
      <vt:lpstr>Proposal DMP</vt:lpstr>
      <vt:lpstr>Trusted repositories and vocabularies</vt:lpstr>
      <vt:lpstr>Validation and re-use requirements</vt:lpstr>
      <vt:lpstr>Legal aspects and licenses</vt:lpstr>
      <vt:lpstr>Publishing in</vt:lpstr>
      <vt:lpstr>General requirements for Horizon Europe </vt:lpstr>
      <vt:lpstr>What options are there to publish articles?</vt:lpstr>
      <vt:lpstr>Questions and exercise</vt:lpstr>
      <vt:lpstr>4. Focus on other Open Science practices</vt:lpstr>
      <vt:lpstr>Overview of practices mentioned in Horizon Europe</vt:lpstr>
      <vt:lpstr>Research software and code</vt:lpstr>
      <vt:lpstr>Open Peer Review</vt:lpstr>
      <vt:lpstr>Preregistration, workflows and protocols</vt:lpstr>
      <vt:lpstr>Other early sharing</vt:lpstr>
      <vt:lpstr>Involving different knowledge actors</vt:lpstr>
      <vt:lpstr>Questions and exercise</vt:lpstr>
      <vt:lpstr>Wrap-up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Science in Horizon Europe</dc:title>
  <dc:creator>Lennart Stoy</dc:creator>
  <cp:lastModifiedBy>Lennart Stoy</cp:lastModifiedBy>
  <cp:revision>2</cp:revision>
  <dcterms:created xsi:type="dcterms:W3CDTF">2022-02-21T15:08:30Z</dcterms:created>
  <dcterms:modified xsi:type="dcterms:W3CDTF">2022-04-12T12:46:10Z</dcterms:modified>
</cp:coreProperties>
</file>