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60" r:id="rId2"/>
  </p:sldMasterIdLst>
  <p:notesMasterIdLst>
    <p:notesMasterId r:id="rId13"/>
  </p:notesMasterIdLst>
  <p:sldIdLst>
    <p:sldId id="271" r:id="rId3"/>
    <p:sldId id="266" r:id="rId4"/>
    <p:sldId id="256" r:id="rId5"/>
    <p:sldId id="259" r:id="rId6"/>
    <p:sldId id="267" r:id="rId7"/>
    <p:sldId id="263" r:id="rId8"/>
    <p:sldId id="262" r:id="rId9"/>
    <p:sldId id="270" r:id="rId10"/>
    <p:sldId id="268" r:id="rId11"/>
    <p:sldId id="269" r:id="rId12"/>
  </p:sldIdLst>
  <p:sldSz cx="12192000" cy="6858000"/>
  <p:notesSz cx="6858000" cy="9144000"/>
  <p:defaultTextStyle>
    <a:defPPr>
      <a:defRPr lang="de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nart Stoy" initials="LS" lastIdx="2" clrIdx="0">
    <p:extLst>
      <p:ext uri="{19B8F6BF-5375-455C-9EA6-DF929625EA0E}">
        <p15:presenceInfo xmlns:p15="http://schemas.microsoft.com/office/powerpoint/2012/main" userId="S::Lennart.Stoy@vub.be::1dea82a8-3d23-42e3-b6f1-8243481a66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3C7CEA-742A-4032-9114-9F795C113F5D}" v="3" dt="2022-04-12T13:01:42.2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53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nnart Stoy" userId="1dea82a8-3d23-42e3-b6f1-8243481a66ea" providerId="ADAL" clId="{913C7CEA-742A-4032-9114-9F795C113F5D}"/>
    <pc:docChg chg="undo custSel addSld delSld modSld">
      <pc:chgData name="Lennart Stoy" userId="1dea82a8-3d23-42e3-b6f1-8243481a66ea" providerId="ADAL" clId="{913C7CEA-742A-4032-9114-9F795C113F5D}" dt="2022-04-14T13:29:06.620" v="32" actId="20577"/>
      <pc:docMkLst>
        <pc:docMk/>
      </pc:docMkLst>
      <pc:sldChg chg="modSp mod">
        <pc:chgData name="Lennart Stoy" userId="1dea82a8-3d23-42e3-b6f1-8243481a66ea" providerId="ADAL" clId="{913C7CEA-742A-4032-9114-9F795C113F5D}" dt="2022-04-14T13:28:57.569" v="29" actId="20577"/>
        <pc:sldMkLst>
          <pc:docMk/>
          <pc:sldMk cId="241240969" sldId="256"/>
        </pc:sldMkLst>
        <pc:spChg chg="mod">
          <ac:chgData name="Lennart Stoy" userId="1dea82a8-3d23-42e3-b6f1-8243481a66ea" providerId="ADAL" clId="{913C7CEA-742A-4032-9114-9F795C113F5D}" dt="2022-04-14T13:28:57.569" v="29" actId="20577"/>
          <ac:spMkLst>
            <pc:docMk/>
            <pc:sldMk cId="241240969" sldId="256"/>
            <ac:spMk id="16" creationId="{1C18AE14-4F10-431C-AEF4-BA46E4D59DDF}"/>
          </ac:spMkLst>
        </pc:spChg>
      </pc:sldChg>
      <pc:sldChg chg="modSp mod">
        <pc:chgData name="Lennart Stoy" userId="1dea82a8-3d23-42e3-b6f1-8243481a66ea" providerId="ADAL" clId="{913C7CEA-742A-4032-9114-9F795C113F5D}" dt="2022-04-14T13:29:06.620" v="32" actId="20577"/>
        <pc:sldMkLst>
          <pc:docMk/>
          <pc:sldMk cId="759547044" sldId="259"/>
        </pc:sldMkLst>
        <pc:spChg chg="mod">
          <ac:chgData name="Lennart Stoy" userId="1dea82a8-3d23-42e3-b6f1-8243481a66ea" providerId="ADAL" clId="{913C7CEA-742A-4032-9114-9F795C113F5D}" dt="2022-04-14T13:29:06.620" v="32" actId="20577"/>
          <ac:spMkLst>
            <pc:docMk/>
            <pc:sldMk cId="759547044" sldId="259"/>
            <ac:spMk id="16" creationId="{1C18AE14-4F10-431C-AEF4-BA46E4D59DDF}"/>
          </ac:spMkLst>
        </pc:spChg>
      </pc:sldChg>
      <pc:sldChg chg="addSp delSp mod">
        <pc:chgData name="Lennart Stoy" userId="1dea82a8-3d23-42e3-b6f1-8243481a66ea" providerId="ADAL" clId="{913C7CEA-742A-4032-9114-9F795C113F5D}" dt="2022-04-12T13:01:35.501" v="1" actId="22"/>
        <pc:sldMkLst>
          <pc:docMk/>
          <pc:sldMk cId="3641713605" sldId="266"/>
        </pc:sldMkLst>
        <pc:spChg chg="add del">
          <ac:chgData name="Lennart Stoy" userId="1dea82a8-3d23-42e3-b6f1-8243481a66ea" providerId="ADAL" clId="{913C7CEA-742A-4032-9114-9F795C113F5D}" dt="2022-04-12T13:01:35.501" v="1" actId="22"/>
          <ac:spMkLst>
            <pc:docMk/>
            <pc:sldMk cId="3641713605" sldId="266"/>
            <ac:spMk id="6" creationId="{D26C931C-9F09-415E-859D-829A788BD511}"/>
          </ac:spMkLst>
        </pc:spChg>
      </pc:sldChg>
      <pc:sldChg chg="modSp add del mod">
        <pc:chgData name="Lennart Stoy" userId="1dea82a8-3d23-42e3-b6f1-8243481a66ea" providerId="ADAL" clId="{913C7CEA-742A-4032-9114-9F795C113F5D}" dt="2022-04-12T13:01:58.253" v="27" actId="20577"/>
        <pc:sldMkLst>
          <pc:docMk/>
          <pc:sldMk cId="473527905" sldId="271"/>
        </pc:sldMkLst>
        <pc:spChg chg="mod">
          <ac:chgData name="Lennart Stoy" userId="1dea82a8-3d23-42e3-b6f1-8243481a66ea" providerId="ADAL" clId="{913C7CEA-742A-4032-9114-9F795C113F5D}" dt="2022-04-12T13:01:42.216" v="5"/>
          <ac:spMkLst>
            <pc:docMk/>
            <pc:sldMk cId="473527905" sldId="271"/>
            <ac:spMk id="2" creationId="{1E06F63D-178C-43EC-BAB7-75100394901D}"/>
          </ac:spMkLst>
        </pc:spChg>
        <pc:spChg chg="mod">
          <ac:chgData name="Lennart Stoy" userId="1dea82a8-3d23-42e3-b6f1-8243481a66ea" providerId="ADAL" clId="{913C7CEA-742A-4032-9114-9F795C113F5D}" dt="2022-04-12T13:01:58.253" v="27" actId="20577"/>
          <ac:spMkLst>
            <pc:docMk/>
            <pc:sldMk cId="473527905" sldId="271"/>
            <ac:spMk id="3" creationId="{0AA24912-6649-4259-B780-28373AD4584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5890E4-0EEC-4BF6-9BE7-AE547FC2795F}" type="datetimeFigureOut">
              <a:rPr lang="nl-BE" smtClean="0"/>
              <a:t>14/04/2022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2177F-1068-4D7F-9DB3-7512CAD412C6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52149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9F9DB-E05C-436C-94DC-DF26BE30E91B}" type="slidenum">
              <a:rPr kumimoji="0" lang="nl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nl-B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5781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5640D-7E45-464B-9969-B8413086FB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3B7E8E-D221-4333-A3DF-EB7DE2E6E9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BAC250-F9B5-4677-9870-3D0AA8F60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58BBE-9AF5-480D-97B2-9528AB5A0166}" type="datetimeFigureOut">
              <a:rPr lang="nl-BE" smtClean="0"/>
              <a:t>14/04/2022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9EE9EE-6AB8-4292-90C7-26C3A6B4B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1A4752-1A6B-420B-9276-521353D77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C481-5670-4CD5-864E-FA880F5F623C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91287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7F381-AC6F-4350-AA40-F3B0FC584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B1199F-11F0-4D19-BF66-C09471FFB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0CE92A-1895-43CD-A465-BDD4DE155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58BBE-9AF5-480D-97B2-9528AB5A0166}" type="datetimeFigureOut">
              <a:rPr lang="nl-BE" smtClean="0"/>
              <a:t>14/04/2022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AB65FF-C0CF-44C0-8C54-25662E119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1EECC0-EF31-4BF7-943B-EFAE098B1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C481-5670-4CD5-864E-FA880F5F623C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37851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F8780E-BF3F-44D0-8345-769CD95BB0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14C685-AA65-4D22-87DA-DDDFE2B4B0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65D1E8-B6BF-4F11-9339-E6A3AD10C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58BBE-9AF5-480D-97B2-9528AB5A0166}" type="datetimeFigureOut">
              <a:rPr lang="nl-BE" smtClean="0"/>
              <a:t>14/04/2022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8D7EF-3EBD-450C-BA11-87F384A10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96FCA1-4404-475A-A2BE-D08A81D97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C481-5670-4CD5-864E-FA880F5F623C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328568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pplication&#10;&#10;Description automatically generated with medium confidence">
            <a:extLst>
              <a:ext uri="{FF2B5EF4-FFF2-40B4-BE49-F238E27FC236}">
                <a16:creationId xmlns:a16="http://schemas.microsoft.com/office/drawing/2014/main" id="{48F606EA-89DA-462E-8153-BAD7004400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9471"/>
          <a:stretch/>
        </p:blipFill>
        <p:spPr>
          <a:xfrm>
            <a:off x="0" y="1335315"/>
            <a:ext cx="12192000" cy="5522685"/>
          </a:xfrm>
          <a:prstGeom prst="rect">
            <a:avLst/>
          </a:prstGeom>
        </p:spPr>
      </p:pic>
      <p:pic>
        <p:nvPicPr>
          <p:cNvPr id="8" name="Content Placeholder 3" descr="Logo&#10;&#10;Description automatically generated">
            <a:extLst>
              <a:ext uri="{FF2B5EF4-FFF2-40B4-BE49-F238E27FC236}">
                <a16:creationId xmlns:a16="http://schemas.microsoft.com/office/drawing/2014/main" id="{4C22C24B-17A5-4137-8205-4683815109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05200" y="441748"/>
            <a:ext cx="5181600" cy="18744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71BB0A8-3FBD-405F-A23F-9A136BE8AC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03487"/>
            <a:ext cx="9144000" cy="10064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947E0A-D188-4FC9-9440-1085D8F938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91271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545185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9D19-D1D4-44CE-87FE-BC10E1060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91A472-9772-4FF6-A25C-F88DD39DA9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829A5-FBA8-4E80-9E57-C9FB3AAFE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BE"/>
              <a:t>7 April 2022</a:t>
            </a:r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B5CD47-085E-4E6E-8955-55C0F7209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B9F7C-554D-4AE9-B492-0BD9DC919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A132-85B2-4E42-84FF-CBDE8FF56B3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73926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solidFill>
          <a:srgbClr val="056A8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9D19-D1D4-44CE-87FE-BC10E1060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91A472-9772-4FF6-A25C-F88DD39DA9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829A5-FBA8-4E80-9E57-C9FB3AAFE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BE"/>
              <a:t>7 April 2022</a:t>
            </a:r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B5CD47-085E-4E6E-8955-55C0F7209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B9F7C-554D-4AE9-B492-0BD9DC919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08CA132-85B2-4E42-84FF-CBDE8FF56B3B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46689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bg>
      <p:bgPr>
        <a:solidFill>
          <a:srgbClr val="2C756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9D19-D1D4-44CE-87FE-BC10E1060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91A472-9772-4FF6-A25C-F88DD39DA9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829A5-FBA8-4E80-9E57-C9FB3AAFE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BE"/>
              <a:t>7 April 2022</a:t>
            </a:r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B5CD47-085E-4E6E-8955-55C0F7209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B9F7C-554D-4AE9-B492-0BD9DC919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08CA132-85B2-4E42-84FF-CBDE8FF56B3B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848810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bg>
      <p:bgPr>
        <a:solidFill>
          <a:srgbClr val="ECA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9D19-D1D4-44CE-87FE-BC10E1060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91A472-9772-4FF6-A25C-F88DD39DA9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829A5-FBA8-4E80-9E57-C9FB3AAFE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BE"/>
              <a:t>7 April 2022</a:t>
            </a:r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B5CD47-085E-4E6E-8955-55C0F7209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B9F7C-554D-4AE9-B492-0BD9DC919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08CA132-85B2-4E42-84FF-CBDE8FF56B3B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65840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70D22-68C0-49E0-99E5-8A7700EB6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537CDC-95D3-4608-992C-44990EC498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451FA0-DD66-40B1-8176-FDF5B7CBE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BE"/>
              <a:t>7 April 2022</a:t>
            </a:r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571C25-8AA4-44E5-8AA8-D9452BB9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2D043E-9219-46E4-A62F-E93239F45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A132-85B2-4E42-84FF-CBDE8FF56B3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419940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99F8-65D3-40DD-AC48-5291341F2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80DEE5-8C97-457F-82FC-75C02A2825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50045E-3742-4DE2-860D-BD67BB5706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A83101-7D88-409C-B7F8-C84B7ED6D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BE"/>
              <a:t>7 April 2022</a:t>
            </a:r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8A27AE-121E-4DA1-9E84-070DE2DB0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FAC3A3-91A6-48E4-A14E-293E3CB0A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A132-85B2-4E42-84FF-CBDE8FF56B3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845132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32ACB-9919-489D-84B6-9739CC277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3F1AED-DA2E-49CA-B778-65CD6C5F42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23796E-9B32-4B4F-846E-55DA88705A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57FB1F-6254-42C8-8A50-06AF57E57E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4D8F97-539F-43CC-8B71-557C6B321D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D4621F-6160-4E75-B25E-65E409271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BE"/>
              <a:t>7 April 2022</a:t>
            </a:r>
            <a:endParaRPr lang="nl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AE5030-7E37-44AD-87B7-1DFF0904B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D105C2-0698-4F37-B539-B8100580A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A132-85B2-4E42-84FF-CBDE8FF56B3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81840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C5319-D9C4-4148-A44D-B03628B32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FEF833-F8FD-467D-9D21-024F97FE88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898621-2E3F-44A4-9A91-DAF8434AC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58BBE-9AF5-480D-97B2-9528AB5A0166}" type="datetimeFigureOut">
              <a:rPr lang="nl-BE" smtClean="0"/>
              <a:t>14/04/2022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13596-7349-45E2-A30A-6903E0F71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17BE57-E3A1-400A-B96F-31D8E0A7B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C481-5670-4CD5-864E-FA880F5F623C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593526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bg>
      <p:bgPr>
        <a:solidFill>
          <a:srgbClr val="056A8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32ACB-9919-489D-84B6-9739CC277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3F1AED-DA2E-49CA-B778-65CD6C5F42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23796E-9B32-4B4F-846E-55DA88705A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57FB1F-6254-42C8-8A50-06AF57E57E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4D8F97-539F-43CC-8B71-557C6B321D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D4621F-6160-4E75-B25E-65E409271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BE"/>
              <a:t>7 April 2022</a:t>
            </a:r>
            <a:endParaRPr lang="nl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AE5030-7E37-44AD-87B7-1DFF0904B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D105C2-0698-4F37-B539-B8100580A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08CA132-85B2-4E42-84FF-CBDE8FF56B3B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714802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1AA1B-1F3A-4F3D-BD5C-887C482DC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20D620-4DBF-4D20-9310-3BE631CFE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BE"/>
              <a:t>7 April 2022</a:t>
            </a:r>
            <a:endParaRPr lang="nl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5EDE18-072E-48E8-BBD2-877ACAF08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1ECB52-A911-46C8-97F4-8EC2D530A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A132-85B2-4E42-84FF-CBDE8FF56B3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94415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279FF5-5118-4DA6-99EB-BD9924D36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BE"/>
              <a:t>7 April 2022</a:t>
            </a:r>
            <a:endParaRPr lang="nl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63CCCF-51B5-4033-A0B1-5510831CE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B5879D-0A43-4776-AE5E-B91BC0ABA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A132-85B2-4E42-84FF-CBDE8FF56B3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742623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03146-0DBE-4F02-B741-3A6520BAD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E9D597-BC2C-41D5-A7B0-9DC236061F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C35076-4CCA-4585-8395-5EDBC79156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0120BE-4D50-459F-95E7-49636CFF8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BE"/>
              <a:t>7 April 2022</a:t>
            </a:r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85BEE2-A50B-4B01-97FC-208AC949A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9F19CB-BE0A-4E3D-A7FB-8E0FAD220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A132-85B2-4E42-84FF-CBDE8FF56B3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683075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12BA9-AC15-4179-BBB4-01CA3161B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3B234D-503C-4723-826C-76388317A8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0FA9E0-77D8-49E4-B52E-EDF904257D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A8F126-B15C-41BE-BC8D-C09F95F2F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BE"/>
              <a:t>7 April 2022</a:t>
            </a:r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201092-6B3C-4B24-A851-BFBD26831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FB9404-C26F-46C6-A39A-F52B3AC5C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A132-85B2-4E42-84FF-CBDE8FF56B3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908454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8DFF6-4732-46DF-9831-15C9FC561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2F5F6C-AF6B-4DCD-B41B-C8A035A65F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5FB647-29E4-401A-AC74-9BE2B44BA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BE"/>
              <a:t>7 April 2022</a:t>
            </a:r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1A6159-0204-48B3-9A4D-B8F8CE801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F4B2D2-32DE-4A21-86F0-23FC1D251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A132-85B2-4E42-84FF-CBDE8FF56B3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29059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AAE547-12F4-488E-A87B-80DD6DA1AC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7F5AB1-BB3E-4E6A-9E10-8473ACA8FD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59E76C-D1EC-4D63-B62E-D46F913DC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BE"/>
              <a:t>7 April 2022</a:t>
            </a:r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A0199C-7495-40FF-A0A6-CCA107D6A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F4BBA-EBEC-40E4-B6F2-5E40512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A132-85B2-4E42-84FF-CBDE8FF56B3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66663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88247-4B96-4E1F-B579-BA1A21C93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BE16EA-DC12-4032-9C5A-AAAB08CA2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91AA18-ECDB-4A30-B105-88347DA69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58BBE-9AF5-480D-97B2-9528AB5A0166}" type="datetimeFigureOut">
              <a:rPr lang="nl-BE" smtClean="0"/>
              <a:t>14/04/2022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024ED6-B49A-4980-92A3-A6F6410DF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F7BC8D-4C1E-4E29-BCC6-7415B814D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C481-5670-4CD5-864E-FA880F5F623C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70923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D7AEA-F557-4ABD-87F0-EA62A7ECD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7F408-B0B0-4C81-A919-ABA794CBC1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311829-4269-4FA8-8850-D5DADDCA69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E8FDD3-B0DA-4622-AE1C-FE5EBD8DE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58BBE-9AF5-480D-97B2-9528AB5A0166}" type="datetimeFigureOut">
              <a:rPr lang="nl-BE" smtClean="0"/>
              <a:t>14/04/2022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F9BA34-C22A-4764-A8EA-6E96FF81D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4D5C57-D1EE-493A-AC3C-F0CF809CD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C481-5670-4CD5-864E-FA880F5F623C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67158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9433E-4AEC-4120-988C-015933F63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0BE318-465E-46F8-8D31-B4DB70FCB6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FED24A-AC9F-4580-A042-88D37B2446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CFED63-CA72-4E84-A544-B39ED774A3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CF81B6-98DD-4F46-8661-5487769159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B28B75-141E-4622-94AC-EB6A52445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58BBE-9AF5-480D-97B2-9528AB5A0166}" type="datetimeFigureOut">
              <a:rPr lang="nl-BE" smtClean="0"/>
              <a:t>14/04/2022</a:t>
            </a:fld>
            <a:endParaRPr lang="nl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9E0B31-8D0F-4DDD-82FB-475938F7C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C89102-ACE4-4784-9B98-808B27AD9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C481-5670-4CD5-864E-FA880F5F623C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86142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1F14E-B9DB-44FD-83EC-97A7A4479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BDC300-90DA-4AC2-A5F9-A219F413E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58BBE-9AF5-480D-97B2-9528AB5A0166}" type="datetimeFigureOut">
              <a:rPr lang="nl-BE" smtClean="0"/>
              <a:t>14/04/2022</a:t>
            </a:fld>
            <a:endParaRPr lang="nl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B37991-7832-4168-A8CA-BD766AF43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BA0549-28B4-4E75-A125-DE7FD6C15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C481-5670-4CD5-864E-FA880F5F623C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50147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60455E-0A70-49D9-A122-09331DB89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58BBE-9AF5-480D-97B2-9528AB5A0166}" type="datetimeFigureOut">
              <a:rPr lang="nl-BE" smtClean="0"/>
              <a:t>14/04/2022</a:t>
            </a:fld>
            <a:endParaRPr lang="nl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97BF54-585A-45C5-A430-DA0651421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F10115-7A7B-4CAF-A327-C233EA967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C481-5670-4CD5-864E-FA880F5F623C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34927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6A250-7845-41F9-9909-2D1B7E4D0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1D9D9-E376-4FC3-8F95-023396E4AB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85E3AE-909E-4FAD-BFBA-A6AC43A49F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21867D-B8DE-4FD4-947A-11893CE52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58BBE-9AF5-480D-97B2-9528AB5A0166}" type="datetimeFigureOut">
              <a:rPr lang="nl-BE" smtClean="0"/>
              <a:t>14/04/2022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E860DB-F625-4431-A0AC-0F760987A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C4C789-BA22-4DB5-9D5A-1E736D506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C481-5670-4CD5-864E-FA880F5F623C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93817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72CCF-985B-4A58-83EB-B232BD6A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3A8727-737B-4309-9EE3-C5D7E6A60B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BE5E2C-389B-416E-AF2B-DED7CAC577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52E5A7-B982-4EE6-8970-1CF6F924B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58BBE-9AF5-480D-97B2-9528AB5A0166}" type="datetimeFigureOut">
              <a:rPr lang="nl-BE" smtClean="0"/>
              <a:t>14/04/2022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A7864F-4601-4ECF-B4E0-FB0A83FA4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D39255-5872-4244-8F72-5A6FB400D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C481-5670-4CD5-864E-FA880F5F623C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31213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AE2CA6-008E-4259-81A1-E97D6FD21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72BDC3-1FF0-4D17-837D-EBB7315B5B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DAA473-96B2-48A6-9718-34C8943CCE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58BBE-9AF5-480D-97B2-9528AB5A0166}" type="datetimeFigureOut">
              <a:rPr lang="nl-BE" smtClean="0"/>
              <a:t>14/04/2022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434567-C7E7-43DE-85A3-9F4CBBA7F0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29E540-C92D-4D14-98F7-A8D6A07E77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FC481-5670-4CD5-864E-FA880F5F623C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4594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073A03-B5CC-4FBD-9E2A-F6D2318E6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585364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0" fontAlgn="auto">
              <a:spcAft>
                <a:spcPts val="0"/>
              </a:spcAft>
            </a:pPr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8C9485-E3FA-4890-BF06-64B69AE46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98041A-F8E9-4A62-A92C-0097B5A7C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BE"/>
              <a:t>7 April 2022</a:t>
            </a:r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3DE121-9BF3-48EE-8214-B62E385588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13A8E0-B215-49C5-878E-C3DDBFBA75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CA132-85B2-4E42-84FF-CBDE8FF56B3B}" type="slidenum">
              <a:rPr lang="nl-BE" smtClean="0"/>
              <a:t>‹#›</a:t>
            </a:fld>
            <a:endParaRPr lang="nl-BE"/>
          </a:p>
        </p:txBody>
      </p:sp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CC30B60D-5ED9-4E2C-A5D0-97030647B822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5618" y="193473"/>
            <a:ext cx="1376364" cy="483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530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nl-BE"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ennart.stoy@vub.b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hyperlink" Target="https://creativecommons.org/licenses/by/4.0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legalcode" TargetMode="External"/><Relationship Id="rId2" Type="http://schemas.openxmlformats.org/officeDocument/2006/relationships/hyperlink" Target="https://doi.org/10.5281/zenodo.6246977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irsharing.org/" TargetMode="External"/><Relationship Id="rId2" Type="http://schemas.openxmlformats.org/officeDocument/2006/relationships/hyperlink" Target="http://www.re3data.org/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irsharing.org/" TargetMode="External"/><Relationship Id="rId2" Type="http://schemas.openxmlformats.org/officeDocument/2006/relationships/hyperlink" Target="http://www.re3data.org/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creativecommons.org/choose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ublons.com/journal/?order_by=reviews" TargetMode="External"/><Relationship Id="rId2" Type="http://schemas.openxmlformats.org/officeDocument/2006/relationships/hyperlink" Target="https://www.cos.io/initiatives/registered-reports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ublons.com/journal/?order_by=reviews" TargetMode="External"/><Relationship Id="rId2" Type="http://schemas.openxmlformats.org/officeDocument/2006/relationships/hyperlink" Target="https://www.cos.io/initiatives/registered-reports" TargetMode="Externa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hyperlink" Target="https://nbisweden.github.io/module-dmp-dm-practices/02-exercise-part1/index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371/journal.pbio.3000959" TargetMode="External"/><Relationship Id="rId5" Type="http://schemas.openxmlformats.org/officeDocument/2006/relationships/hyperlink" Target="https://www.covid19dataportal.org/" TargetMode="External"/><Relationship Id="rId4" Type="http://schemas.openxmlformats.org/officeDocument/2006/relationships/hyperlink" Target="https://nbis.s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6F63D-178C-43EC-BAB7-7510039490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Open </a:t>
            </a:r>
            <a:r>
              <a:rPr lang="nl-BE" dirty="0" err="1"/>
              <a:t>Science</a:t>
            </a:r>
            <a:r>
              <a:rPr lang="nl-BE" dirty="0"/>
              <a:t> in Horizon Europe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A24912-6649-4259-B780-28373AD458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867092"/>
          </a:xfrm>
        </p:spPr>
        <p:txBody>
          <a:bodyPr>
            <a:normAutofit lnSpcReduction="10000"/>
          </a:bodyPr>
          <a:lstStyle/>
          <a:p>
            <a:r>
              <a:rPr lang="nl-BE" dirty="0"/>
              <a:t>Training </a:t>
            </a:r>
            <a:r>
              <a:rPr lang="nl-BE" dirty="0" err="1"/>
              <a:t>for</a:t>
            </a:r>
            <a:r>
              <a:rPr lang="nl-BE" dirty="0"/>
              <a:t> EUTOPIA </a:t>
            </a:r>
            <a:r>
              <a:rPr lang="nl-BE" dirty="0" err="1"/>
              <a:t>postdoctoral</a:t>
            </a:r>
            <a:r>
              <a:rPr lang="nl-BE" dirty="0"/>
              <a:t> fellows - </a:t>
            </a:r>
            <a:r>
              <a:rPr lang="nl-BE" dirty="0" err="1"/>
              <a:t>exercises</a:t>
            </a:r>
            <a:endParaRPr lang="nl-BE" dirty="0"/>
          </a:p>
          <a:p>
            <a:r>
              <a:rPr lang="nl-BE" dirty="0"/>
              <a:t>Lennart Stoy (VUB) – </a:t>
            </a:r>
            <a:r>
              <a:rPr lang="nl-BE" dirty="0">
                <a:hlinkClick r:id="rId3"/>
              </a:rPr>
              <a:t>lennart.stoy@vub.be</a:t>
            </a:r>
            <a:r>
              <a:rPr lang="nl-BE"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CE7729C-C685-411D-B71B-A1E702C979A6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393792" y="195041"/>
            <a:ext cx="3231473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BE" altLang="de-BE" sz="1100" b="0" i="0" u="none" strike="noStrike" kern="1200" cap="none" spc="0" normalizeH="0" baseline="0" noProof="0" dirty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This </a:t>
            </a:r>
            <a:r>
              <a:rPr kumimoji="0" lang="de-BE" altLang="de-BE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</a:t>
            </a:r>
            <a:r>
              <a:rPr kumimoji="0" lang="de-BE" altLang="de-BE" sz="1100" b="0" i="0" u="none" strike="noStrike" kern="1200" cap="none" spc="0" normalizeH="0" baseline="0" noProof="0" dirty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BE" altLang="de-BE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</a:t>
            </a:r>
            <a:r>
              <a:rPr kumimoji="0" lang="de-BE" altLang="de-BE" sz="1100" b="0" i="0" u="none" strike="noStrike" kern="1200" cap="none" spc="0" normalizeH="0" baseline="0" noProof="0" dirty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BE" altLang="de-BE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licensed</a:t>
            </a:r>
            <a:r>
              <a:rPr kumimoji="0" lang="de-BE" altLang="de-BE" sz="1100" b="0" i="0" u="none" strike="noStrike" kern="1200" cap="none" spc="0" normalizeH="0" baseline="0" noProof="0" dirty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BE" altLang="de-BE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under</a:t>
            </a:r>
            <a:r>
              <a:rPr kumimoji="0" lang="de-BE" altLang="de-BE" sz="1100" b="0" i="0" u="none" strike="noStrike" kern="1200" cap="none" spc="0" normalizeH="0" baseline="0" noProof="0" dirty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 </a:t>
            </a:r>
            <a:r>
              <a:rPr kumimoji="0" lang="de-BE" altLang="de-BE" sz="1100" b="0" i="0" u="none" strike="noStrike" kern="1200" cap="none" spc="0" normalizeH="0" baseline="0" noProof="0" dirty="0">
                <a:ln>
                  <a:noFill/>
                </a:ln>
                <a:solidFill>
                  <a:srgbClr val="049CC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/>
              </a:rPr>
              <a:t>Creative Commons Attribution 4.0 International License</a:t>
            </a:r>
            <a:r>
              <a:rPr kumimoji="0" lang="de-BE" altLang="de-BE" sz="1100" b="0" i="0" u="none" strike="noStrike" kern="1200" cap="none" spc="0" normalizeH="0" baseline="0" noProof="0" dirty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  <a:r>
              <a:rPr kumimoji="0" lang="de-BE" altLang="de-BE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de-BE" altLang="de-B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2" descr="Creative Commons License">
            <a:hlinkClick r:id="rId4"/>
            <a:extLst>
              <a:ext uri="{FF2B5EF4-FFF2-40B4-BE49-F238E27FC236}">
                <a16:creationId xmlns:a16="http://schemas.microsoft.com/office/drawing/2014/main" id="{BA192E7E-5111-4C4D-B1B8-077705B83F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83" y="213093"/>
            <a:ext cx="1100409" cy="387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527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EEA8266-71B9-46A0-A8AC-FD497226A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Scenario 2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E6C949-6850-4262-9ABD-34FAD84A65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>
                <a:ea typeface="Times New Roman" panose="02020603050405020304" pitchFamily="18" charset="0"/>
              </a:rPr>
              <a:t>Scenario 2 is derived from</a:t>
            </a:r>
          </a:p>
          <a:p>
            <a:pPr lvl="1"/>
            <a:r>
              <a:rPr lang="de-BE" sz="1600" dirty="0">
                <a:effectLst/>
                <a:ea typeface="Times New Roman" panose="02020603050405020304" pitchFamily="18" charset="0"/>
              </a:rPr>
              <a:t>Cristina </a:t>
            </a:r>
            <a:r>
              <a:rPr lang="de-BE" sz="1600" dirty="0" err="1">
                <a:effectLst/>
                <a:ea typeface="Times New Roman" panose="02020603050405020304" pitchFamily="18" charset="0"/>
              </a:rPr>
              <a:t>Magder</a:t>
            </a:r>
            <a:r>
              <a:rPr lang="de-BE" sz="1600" dirty="0">
                <a:effectLst/>
                <a:ea typeface="Times New Roman" panose="02020603050405020304" pitchFamily="18" charset="0"/>
              </a:rPr>
              <a:t>, Anca Vlad, &amp; Maureen </a:t>
            </a:r>
            <a:r>
              <a:rPr lang="de-BE" sz="1600" dirty="0" err="1">
                <a:effectLst/>
                <a:ea typeface="Times New Roman" panose="02020603050405020304" pitchFamily="18" charset="0"/>
              </a:rPr>
              <a:t>Haaker</a:t>
            </a:r>
            <a:r>
              <a:rPr lang="de-BE" sz="1600" dirty="0">
                <a:effectLst/>
                <a:ea typeface="Times New Roman" panose="02020603050405020304" pitchFamily="18" charset="0"/>
              </a:rPr>
              <a:t>. (2022, </a:t>
            </a:r>
            <a:r>
              <a:rPr lang="de-BE" sz="1600" dirty="0" err="1">
                <a:effectLst/>
                <a:ea typeface="Times New Roman" panose="02020603050405020304" pitchFamily="18" charset="0"/>
              </a:rPr>
              <a:t>February</a:t>
            </a:r>
            <a:r>
              <a:rPr lang="de-BE" sz="1600" dirty="0">
                <a:effectLst/>
                <a:ea typeface="Times New Roman" panose="02020603050405020304" pitchFamily="18" charset="0"/>
              </a:rPr>
              <a:t> 23). </a:t>
            </a:r>
            <a:r>
              <a:rPr lang="de-BE" sz="1600" i="1" dirty="0">
                <a:effectLst/>
                <a:ea typeface="Times New Roman" panose="02020603050405020304" pitchFamily="18" charset="0"/>
              </a:rPr>
              <a:t>Data Management </a:t>
            </a:r>
            <a:r>
              <a:rPr lang="de-BE" sz="1600" i="1" dirty="0" err="1">
                <a:effectLst/>
                <a:ea typeface="Times New Roman" panose="02020603050405020304" pitchFamily="18" charset="0"/>
              </a:rPr>
              <a:t>Planning</a:t>
            </a:r>
            <a:r>
              <a:rPr lang="de-BE" sz="1600" i="1" dirty="0">
                <a:effectLst/>
                <a:ea typeface="Times New Roman" panose="02020603050405020304" pitchFamily="18" charset="0"/>
              </a:rPr>
              <a:t> and </a:t>
            </a:r>
            <a:r>
              <a:rPr lang="de-BE" sz="1600" i="1" dirty="0" err="1">
                <a:effectLst/>
                <a:ea typeface="Times New Roman" panose="02020603050405020304" pitchFamily="18" charset="0"/>
              </a:rPr>
              <a:t>Overcoming</a:t>
            </a:r>
            <a:r>
              <a:rPr lang="de-BE" sz="1600" i="1" dirty="0">
                <a:effectLst/>
                <a:ea typeface="Times New Roman" panose="02020603050405020304" pitchFamily="18" charset="0"/>
              </a:rPr>
              <a:t> Challenges in </a:t>
            </a:r>
            <a:r>
              <a:rPr lang="de-BE" sz="1600" i="1" dirty="0" err="1">
                <a:effectLst/>
                <a:ea typeface="Times New Roman" panose="02020603050405020304" pitchFamily="18" charset="0"/>
              </a:rPr>
              <a:t>Social</a:t>
            </a:r>
            <a:r>
              <a:rPr lang="de-BE" sz="1600" i="1" dirty="0">
                <a:effectLst/>
                <a:ea typeface="Times New Roman" panose="02020603050405020304" pitchFamily="18" charset="0"/>
              </a:rPr>
              <a:t> Sciences Data Sharing - Day 2</a:t>
            </a:r>
            <a:r>
              <a:rPr lang="de-BE" sz="1600" dirty="0">
                <a:effectLst/>
                <a:ea typeface="Times New Roman" panose="02020603050405020304" pitchFamily="18" charset="0"/>
              </a:rPr>
              <a:t>. </a:t>
            </a:r>
            <a:r>
              <a:rPr lang="de-BE" sz="1600" dirty="0" err="1">
                <a:effectLst/>
                <a:ea typeface="Times New Roman" panose="02020603050405020304" pitchFamily="18" charset="0"/>
              </a:rPr>
              <a:t>Zenodo</a:t>
            </a:r>
            <a:r>
              <a:rPr lang="de-BE" sz="1600" dirty="0">
                <a:effectLst/>
                <a:ea typeface="Times New Roman" panose="02020603050405020304" pitchFamily="18" charset="0"/>
              </a:rPr>
              <a:t>. </a:t>
            </a:r>
            <a:r>
              <a:rPr lang="de-BE" sz="1600" dirty="0">
                <a:effectLst/>
                <a:ea typeface="Times New Roman" panose="02020603050405020304" pitchFamily="18" charset="0"/>
                <a:hlinkClick r:id="rId2"/>
              </a:rPr>
              <a:t>https://doi.org/10.5281/zenodo.6246977</a:t>
            </a:r>
            <a:r>
              <a:rPr lang="en-US" sz="1600" dirty="0">
                <a:ea typeface="Times New Roman" panose="02020603050405020304" pitchFamily="18" charset="0"/>
              </a:rPr>
              <a:t>. Licensed under </a:t>
            </a:r>
            <a:r>
              <a:rPr lang="nl-BE" sz="1600" b="0" i="0" u="sng" dirty="0">
                <a:solidFill>
                  <a:srgbClr val="2A6496"/>
                </a:solidFill>
                <a:effectLst/>
                <a:hlinkClick r:id="rId3"/>
              </a:rPr>
              <a:t>Creative </a:t>
            </a:r>
            <a:r>
              <a:rPr lang="nl-BE" sz="1600" b="0" i="0" u="sng" dirty="0" err="1">
                <a:solidFill>
                  <a:srgbClr val="2A6496"/>
                </a:solidFill>
                <a:effectLst/>
                <a:hlinkClick r:id="rId3"/>
              </a:rPr>
              <a:t>Commons</a:t>
            </a:r>
            <a:r>
              <a:rPr lang="nl-BE" sz="1600" b="0" i="0" u="sng" dirty="0">
                <a:solidFill>
                  <a:srgbClr val="2A6496"/>
                </a:solidFill>
                <a:effectLst/>
                <a:hlinkClick r:id="rId3"/>
              </a:rPr>
              <a:t> </a:t>
            </a:r>
            <a:r>
              <a:rPr lang="nl-BE" sz="1600" b="0" i="0" u="sng" dirty="0" err="1">
                <a:solidFill>
                  <a:srgbClr val="2A6496"/>
                </a:solidFill>
                <a:effectLst/>
                <a:hlinkClick r:id="rId3"/>
              </a:rPr>
              <a:t>Attribution</a:t>
            </a:r>
            <a:r>
              <a:rPr lang="nl-BE" sz="1600" b="0" i="0" u="sng" dirty="0">
                <a:solidFill>
                  <a:srgbClr val="2A6496"/>
                </a:solidFill>
                <a:effectLst/>
                <a:hlinkClick r:id="rId3"/>
              </a:rPr>
              <a:t> 4.0 International</a:t>
            </a:r>
            <a:r>
              <a:rPr lang="nl-BE" sz="1600" b="0" i="0" u="sng" dirty="0">
                <a:solidFill>
                  <a:srgbClr val="2A6496"/>
                </a:solidFill>
                <a:effectLst/>
              </a:rPr>
              <a:t>.</a:t>
            </a:r>
          </a:p>
          <a:p>
            <a:r>
              <a:rPr lang="en-US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Potential points for discussion with participants and suggestions for solutions.</a:t>
            </a:r>
          </a:p>
          <a:p>
            <a:pPr lvl="1">
              <a:spcAft>
                <a:spcPts val="800"/>
              </a:spcAft>
            </a:pPr>
            <a:r>
              <a:rPr lang="en-US" sz="1600" dirty="0">
                <a:cs typeface="Times New Roman" panose="02020603050405020304" pitchFamily="18" charset="0"/>
              </a:rPr>
              <a:t>This study deals with sensitive, personal data and data from children. Therefore, only restricted sharing of the data – depending on the possibility to </a:t>
            </a:r>
            <a:r>
              <a:rPr lang="en-US" sz="1600" dirty="0" err="1">
                <a:cs typeface="Times New Roman" panose="02020603050405020304" pitchFamily="18" charset="0"/>
              </a:rPr>
              <a:t>anonymise</a:t>
            </a:r>
            <a:r>
              <a:rPr lang="en-US" sz="1600" dirty="0">
                <a:cs typeface="Times New Roman" panose="02020603050405020304" pitchFamily="18" charset="0"/>
              </a:rPr>
              <a:t> the data – might be possible.</a:t>
            </a:r>
          </a:p>
          <a:p>
            <a:pPr lvl="1">
              <a:spcAft>
                <a:spcPts val="800"/>
              </a:spcAft>
            </a:pPr>
            <a:r>
              <a:rPr lang="en-US" sz="1600" dirty="0">
                <a:cs typeface="Times New Roman" panose="02020603050405020304" pitchFamily="18" charset="0"/>
              </a:rPr>
              <a:t>Some of the tools and formats used by the researchers (Stata, </a:t>
            </a:r>
            <a:r>
              <a:rPr lang="en-US" sz="1600" dirty="0" err="1">
                <a:cs typeface="Times New Roman" panose="02020603050405020304" pitchFamily="18" charset="0"/>
              </a:rPr>
              <a:t>Nvivo</a:t>
            </a:r>
            <a:r>
              <a:rPr lang="en-US" sz="1600" dirty="0">
                <a:cs typeface="Times New Roman" panose="02020603050405020304" pitchFamily="18" charset="0"/>
              </a:rPr>
              <a:t>) are proprietary and, while commonly used in research, may therefore not be the best option for sharing and archiving the data.</a:t>
            </a:r>
            <a:endParaRPr lang="de-BE" sz="1600" dirty="0">
              <a:cs typeface="Times New Roman" panose="02020603050405020304" pitchFamily="18" charset="0"/>
            </a:endParaRPr>
          </a:p>
          <a:p>
            <a:pPr lvl="1"/>
            <a:r>
              <a:rPr lang="en-US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Psychological research has been under scrutiny for problems with the reproducibility of results, perhaps measures </a:t>
            </a:r>
            <a:r>
              <a:rPr lang="nl-BE" sz="1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nl-BE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BE" sz="1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ensure</a:t>
            </a:r>
            <a:r>
              <a:rPr lang="nl-BE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BE" sz="1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nl-BE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BE" sz="1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reproducibility</a:t>
            </a:r>
            <a:r>
              <a:rPr lang="nl-BE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BE" sz="1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could</a:t>
            </a:r>
            <a:r>
              <a:rPr lang="nl-BE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BE" sz="16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be</a:t>
            </a:r>
            <a:r>
              <a:rPr lang="nl-BE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taken.</a:t>
            </a:r>
            <a:endParaRPr lang="en-US" sz="16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55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E252649-8B94-4DF1-8F0E-FFD31F690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Exercise</a:t>
            </a:r>
            <a:r>
              <a:rPr lang="nl-BE" dirty="0"/>
              <a:t> I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AAA9D57-D848-42D1-9184-66E62FBBCE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41713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3D6D0507-2BE3-4330-9559-1F835A41F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531812"/>
          </a:xfrm>
        </p:spPr>
        <p:txBody>
          <a:bodyPr/>
          <a:lstStyle/>
          <a:p>
            <a:r>
              <a:rPr lang="nl-BE" dirty="0"/>
              <a:t>Group I</a:t>
            </a:r>
          </a:p>
        </p:txBody>
      </p:sp>
      <p:graphicFrame>
        <p:nvGraphicFramePr>
          <p:cNvPr id="30" name="Content Placeholder 29">
            <a:extLst>
              <a:ext uri="{FF2B5EF4-FFF2-40B4-BE49-F238E27FC236}">
                <a16:creationId xmlns:a16="http://schemas.microsoft.com/office/drawing/2014/main" id="{9DA38919-E6E7-4131-9BAF-807BAC1F4F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1190616"/>
              </p:ext>
            </p:extLst>
          </p:nvPr>
        </p:nvGraphicFramePr>
        <p:xfrm>
          <a:off x="4944534" y="228600"/>
          <a:ext cx="6773332" cy="6321096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989666">
                  <a:extLst>
                    <a:ext uri="{9D8B030D-6E8A-4147-A177-3AD203B41FA5}">
                      <a16:colId xmlns:a16="http://schemas.microsoft.com/office/drawing/2014/main" val="2567028843"/>
                    </a:ext>
                  </a:extLst>
                </a:gridCol>
                <a:gridCol w="4783666">
                  <a:extLst>
                    <a:ext uri="{9D8B030D-6E8A-4147-A177-3AD203B41FA5}">
                      <a16:colId xmlns:a16="http://schemas.microsoft.com/office/drawing/2014/main" val="3287715391"/>
                    </a:ext>
                  </a:extLst>
                </a:gridCol>
              </a:tblGrid>
              <a:tr h="255057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Proposal Data Management Plan Template (to fill in)</a:t>
                      </a:r>
                      <a:endParaRPr lang="de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5093905"/>
                  </a:ext>
                </a:extLst>
              </a:tr>
              <a:tr h="7887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Types of data/research outputs</a:t>
                      </a:r>
                      <a:endParaRPr lang="de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i="1">
                          <a:effectLst/>
                        </a:rPr>
                        <a:t>E.g. experimental, observational, images, text, numerical) and their estimated size;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i="1">
                          <a:effectLst/>
                        </a:rPr>
                        <a:t>if applicable, combination with, and provenance of, existing data.</a:t>
                      </a:r>
                      <a:endParaRPr lang="de-BE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86001636"/>
                  </a:ext>
                </a:extLst>
              </a:tr>
              <a:tr h="9399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Findability of data/research outputs</a:t>
                      </a:r>
                      <a:endParaRPr lang="de-B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BE" sz="1100" i="1">
                          <a:effectLst/>
                        </a:rPr>
                        <a:t>Types of persistent and unique identifiers (e.g. digital object identifiers) and trusted repositories that will be used.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i="1">
                          <a:effectLst/>
                        </a:rPr>
                        <a:t>See </a:t>
                      </a:r>
                      <a:r>
                        <a:rPr lang="en-US" sz="1100" i="1" u="sng">
                          <a:effectLst/>
                          <a:hlinkClick r:id="rId2"/>
                        </a:rPr>
                        <a:t>www.re3data.org</a:t>
                      </a:r>
                      <a:r>
                        <a:rPr lang="en-US" sz="1100" i="1">
                          <a:effectLst/>
                        </a:rPr>
                        <a:t> </a:t>
                      </a:r>
                      <a:endParaRPr lang="de-BE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55440312"/>
                  </a:ext>
                </a:extLst>
              </a:tr>
              <a:tr h="9399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Accessibility of data/research outputs:</a:t>
                      </a:r>
                      <a:endParaRPr lang="de-BE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BE" sz="1100" dirty="0">
                          <a:effectLst/>
                        </a:rPr>
                        <a:t> </a:t>
                      </a:r>
                      <a:endParaRPr lang="de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i="1">
                          <a:effectLst/>
                        </a:rPr>
                        <a:t>IPR considerations and timeline for open access (if open access not provided, explain why);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i="1">
                          <a:effectLst/>
                        </a:rPr>
                        <a:t>provisions for access to restricted data for verification purposes</a:t>
                      </a:r>
                      <a:r>
                        <a:rPr lang="en-US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de-BE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23022485"/>
                  </a:ext>
                </a:extLst>
              </a:tr>
              <a:tr h="6730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Interoperability of data/research outputs</a:t>
                      </a:r>
                      <a:endParaRPr lang="de-B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i="1">
                          <a:effectLst/>
                        </a:rPr>
                        <a:t>Standards, formats and vocabularies for data and metadata.</a:t>
                      </a:r>
                      <a:endParaRPr lang="de-BE" sz="1100" i="1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i="1">
                          <a:effectLst/>
                        </a:rPr>
                        <a:t>See </a:t>
                      </a:r>
                      <a:r>
                        <a:rPr lang="en-US" sz="1100" i="1" u="sng">
                          <a:effectLst/>
                          <a:hlinkClick r:id="rId3"/>
                        </a:rPr>
                        <a:t>www.fairsharing.org</a:t>
                      </a:r>
                      <a:r>
                        <a:rPr lang="en-US" sz="1100" i="1">
                          <a:effectLst/>
                        </a:rPr>
                        <a:t> </a:t>
                      </a:r>
                      <a:endParaRPr lang="de-BE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4536583"/>
                  </a:ext>
                </a:extLst>
              </a:tr>
              <a:tr h="7887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Reusability of data/research outputs</a:t>
                      </a:r>
                      <a:endParaRPr lang="de-B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i="1">
                          <a:effectLst/>
                        </a:rPr>
                        <a:t>Licenses for data sharing and re-use (e.g. Creative Commons, Open Data Commons);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i="1">
                          <a:effectLst/>
                        </a:rPr>
                        <a:t>availability of tools/software/models for data generation and validation/interpretation /re-use.</a:t>
                      </a:r>
                      <a:endParaRPr lang="de-BE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4720961"/>
                  </a:ext>
                </a:extLst>
              </a:tr>
              <a:tr h="5219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Curation and storage/preservation costs</a:t>
                      </a:r>
                      <a:endParaRPr lang="de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i="1">
                          <a:effectLst/>
                        </a:rPr>
                        <a:t>person/team responsible for data management and quality assurance.</a:t>
                      </a:r>
                      <a:endParaRPr lang="de-BE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0217997"/>
                  </a:ext>
                </a:extLst>
              </a:tr>
              <a:tr h="2550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de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2996128"/>
                  </a:ext>
                </a:extLst>
              </a:tr>
              <a:tr h="25505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Other concerns</a:t>
                      </a:r>
                      <a:endParaRPr lang="de-BE" sz="1100" b="0" kern="120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BE" sz="1100" b="0" kern="120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51616643"/>
                  </a:ext>
                </a:extLst>
              </a:tr>
              <a:tr h="5050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What challenges could you encounter when dealing with this data?</a:t>
                      </a:r>
                      <a:endParaRPr lang="de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84341062"/>
                  </a:ext>
                </a:extLst>
              </a:tr>
              <a:tr h="3341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What would you need more information about?</a:t>
                      </a:r>
                      <a:endParaRPr lang="de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79404784"/>
                  </a:ext>
                </a:extLst>
              </a:tr>
            </a:tbl>
          </a:graphicData>
        </a:graphic>
      </p:graphicFrame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C18AE14-4F10-431C-AEF4-BA46E4D59D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989012"/>
            <a:ext cx="3932237" cy="4879976"/>
          </a:xfrm>
        </p:spPr>
        <p:txBody>
          <a:bodyPr>
            <a:normAutofit lnSpcReduction="10000"/>
          </a:bodyPr>
          <a:lstStyle/>
          <a:p>
            <a:r>
              <a:rPr lang="en-US" sz="1400" b="1" dirty="0"/>
              <a:t>Task</a:t>
            </a:r>
          </a:p>
          <a:p>
            <a:r>
              <a:rPr lang="en-US" sz="1400" dirty="0"/>
              <a:t>For the scenario below, please discuss how you could fill in the DMP template. You can focus on selecting for the research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 potential repository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 </a:t>
            </a:r>
            <a:r>
              <a:rPr lang="en-US" sz="1400" dirty="0" err="1"/>
              <a:t>licence</a:t>
            </a:r>
            <a:r>
              <a:rPr lang="en-US" sz="1400" dirty="0"/>
              <a:t> (for reusing the data)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standards for the metadata</a:t>
            </a:r>
          </a:p>
          <a:p>
            <a:r>
              <a:rPr lang="en-US" sz="1400" dirty="0"/>
              <a:t>NB: If you have difficulties filling in the template, you can also enter the problems and questions you have about the DMP.</a:t>
            </a:r>
          </a:p>
          <a:p>
            <a:r>
              <a:rPr lang="en-US" sz="1400" b="1" dirty="0"/>
              <a:t>Scenario</a:t>
            </a:r>
            <a:r>
              <a:rPr lang="en-US" sz="1400" dirty="0"/>
              <a:t> </a:t>
            </a:r>
          </a:p>
          <a:p>
            <a:r>
              <a:rPr lang="en-US" sz="1400" dirty="0"/>
              <a:t>You wish to do RNA sequencing of nasal swab samples taken at a hospital as part of genomic surveillance of severe acute respiratory syndrome coronavirus 2 (SARS-CoV-2). The project is planned to start a month from now and continue for seven months. </a:t>
            </a:r>
          </a:p>
          <a:p>
            <a:r>
              <a:rPr lang="en-US" sz="1400" dirty="0"/>
              <a:t>The RNA sequencing will be on Illumina </a:t>
            </a:r>
            <a:r>
              <a:rPr lang="en-US" sz="1400" dirty="0" err="1"/>
              <a:t>NextSeq</a:t>
            </a:r>
            <a:r>
              <a:rPr lang="en-US" sz="1400" dirty="0"/>
              <a:t> 500, a well described and known next-generation sequencing instrument. The sequencing will be made on 91 samples, producing .</a:t>
            </a:r>
            <a:r>
              <a:rPr lang="en-US" sz="1400" dirty="0" err="1"/>
              <a:t>fastq</a:t>
            </a:r>
            <a:r>
              <a:rPr lang="en-US" sz="1400" dirty="0"/>
              <a:t> files with a total size of ~50 GB.</a:t>
            </a:r>
          </a:p>
        </p:txBody>
      </p:sp>
    </p:spTree>
    <p:extLst>
      <p:ext uri="{BB962C8B-B14F-4D97-AF65-F5344CB8AC3E}">
        <p14:creationId xmlns:p14="http://schemas.microsoft.com/office/powerpoint/2010/main" val="241240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3D6D0507-2BE3-4330-9559-1F835A41F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531812"/>
          </a:xfrm>
        </p:spPr>
        <p:txBody>
          <a:bodyPr/>
          <a:lstStyle/>
          <a:p>
            <a:r>
              <a:rPr lang="nl-BE" dirty="0"/>
              <a:t>Group II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C18AE14-4F10-431C-AEF4-BA46E4D59D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989012"/>
            <a:ext cx="3932237" cy="4879976"/>
          </a:xfrm>
        </p:spPr>
        <p:txBody>
          <a:bodyPr>
            <a:noAutofit/>
          </a:bodyPr>
          <a:lstStyle/>
          <a:p>
            <a:r>
              <a:rPr lang="en-US" sz="1400" b="1" dirty="0"/>
              <a:t>Task</a:t>
            </a:r>
          </a:p>
          <a:p>
            <a:r>
              <a:rPr lang="en-US" sz="1400" dirty="0"/>
              <a:t>For the scenario below, please discuss how you could fill in the DMP template. You can </a:t>
            </a:r>
            <a:r>
              <a:rPr lang="en-US" sz="1400"/>
              <a:t>focus on selecting </a:t>
            </a:r>
            <a:r>
              <a:rPr lang="en-US" sz="1400" dirty="0"/>
              <a:t>for the research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 potential repository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 </a:t>
            </a:r>
            <a:r>
              <a:rPr lang="en-US" sz="1400" dirty="0" err="1"/>
              <a:t>licence</a:t>
            </a:r>
            <a:r>
              <a:rPr lang="en-US" sz="1400" dirty="0"/>
              <a:t> (for reusing the data)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standards for the metadata</a:t>
            </a:r>
          </a:p>
          <a:p>
            <a:r>
              <a:rPr lang="en-US" sz="1400" dirty="0"/>
              <a:t>NB: If you have difficulties filling in the template, you can also enter the problems and questions you have about the DMP.</a:t>
            </a:r>
          </a:p>
          <a:p>
            <a:r>
              <a:rPr lang="en-US" sz="1400" b="1" dirty="0"/>
              <a:t>Scenario</a:t>
            </a:r>
            <a:r>
              <a:rPr lang="en-US" sz="1400" dirty="0"/>
              <a:t> </a:t>
            </a:r>
          </a:p>
          <a:p>
            <a:r>
              <a:rPr lang="en-US" sz="1400" dirty="0"/>
              <a:t>You are investigating the effects of parents' gambling activities on children. The research consists of an online survey of 3000 households where the parents are involved in gambling and semi-structured interviews with parents and their children (target sample 200 interviews).</a:t>
            </a:r>
          </a:p>
          <a:p>
            <a:r>
              <a:rPr lang="en-US" sz="1400" dirty="0"/>
              <a:t>Data resulting from the online survey will be transferred to Stata for analysis. Interviews will be audio-recorded, stored in MP3, then transcribed into MS Word and imported into NVivo for content analysis. </a:t>
            </a:r>
          </a:p>
        </p:txBody>
      </p:sp>
      <p:graphicFrame>
        <p:nvGraphicFramePr>
          <p:cNvPr id="7" name="Content Placeholder 29">
            <a:extLst>
              <a:ext uri="{FF2B5EF4-FFF2-40B4-BE49-F238E27FC236}">
                <a16:creationId xmlns:a16="http://schemas.microsoft.com/office/drawing/2014/main" id="{DE44A641-0983-42C2-B3C9-24B88F5A73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4297730"/>
              </p:ext>
            </p:extLst>
          </p:nvPr>
        </p:nvGraphicFramePr>
        <p:xfrm>
          <a:off x="4944534" y="228600"/>
          <a:ext cx="6773332" cy="6321096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989666">
                  <a:extLst>
                    <a:ext uri="{9D8B030D-6E8A-4147-A177-3AD203B41FA5}">
                      <a16:colId xmlns:a16="http://schemas.microsoft.com/office/drawing/2014/main" val="2567028843"/>
                    </a:ext>
                  </a:extLst>
                </a:gridCol>
                <a:gridCol w="4783666">
                  <a:extLst>
                    <a:ext uri="{9D8B030D-6E8A-4147-A177-3AD203B41FA5}">
                      <a16:colId xmlns:a16="http://schemas.microsoft.com/office/drawing/2014/main" val="3287715391"/>
                    </a:ext>
                  </a:extLst>
                </a:gridCol>
              </a:tblGrid>
              <a:tr h="255057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Proposal Data Management Plan Template (to fill in)</a:t>
                      </a:r>
                      <a:endParaRPr lang="de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5093905"/>
                  </a:ext>
                </a:extLst>
              </a:tr>
              <a:tr h="7887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Types of data/research outputs</a:t>
                      </a:r>
                      <a:endParaRPr lang="de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i="1">
                          <a:effectLst/>
                        </a:rPr>
                        <a:t>E.g. experimental, observational, images, text, numerical) and their estimated size;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i="1">
                          <a:effectLst/>
                        </a:rPr>
                        <a:t>if applicable, combination with, and provenance of, existing data.</a:t>
                      </a:r>
                      <a:endParaRPr lang="de-BE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86001636"/>
                  </a:ext>
                </a:extLst>
              </a:tr>
              <a:tr h="9399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Findability of data/research outputs</a:t>
                      </a:r>
                      <a:endParaRPr lang="de-B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BE" sz="1100" i="1">
                          <a:effectLst/>
                        </a:rPr>
                        <a:t>Types of persistent and unique identifiers (e.g. digital object identifiers) and trusted repositories that will be used.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i="1">
                          <a:effectLst/>
                        </a:rPr>
                        <a:t>See </a:t>
                      </a:r>
                      <a:r>
                        <a:rPr lang="en-US" sz="1100" i="1" u="sng">
                          <a:effectLst/>
                          <a:hlinkClick r:id="rId2"/>
                        </a:rPr>
                        <a:t>www.re3data.org</a:t>
                      </a:r>
                      <a:r>
                        <a:rPr lang="en-US" sz="1100" i="1">
                          <a:effectLst/>
                        </a:rPr>
                        <a:t> </a:t>
                      </a:r>
                      <a:endParaRPr lang="de-BE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55440312"/>
                  </a:ext>
                </a:extLst>
              </a:tr>
              <a:tr h="9399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Accessibility of data/research outputs:</a:t>
                      </a:r>
                      <a:endParaRPr lang="de-BE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BE" sz="1100" dirty="0">
                          <a:effectLst/>
                        </a:rPr>
                        <a:t> </a:t>
                      </a:r>
                      <a:endParaRPr lang="de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i="1">
                          <a:effectLst/>
                        </a:rPr>
                        <a:t>IPR considerations and timeline for open access (if open access not provided, explain why);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i="1">
                          <a:effectLst/>
                        </a:rPr>
                        <a:t>provisions for access to restricted data for verification purposes</a:t>
                      </a:r>
                      <a:r>
                        <a:rPr lang="en-US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de-BE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23022485"/>
                  </a:ext>
                </a:extLst>
              </a:tr>
              <a:tr h="6730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Interoperability of data/research outputs</a:t>
                      </a:r>
                      <a:endParaRPr lang="de-B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i="1">
                          <a:effectLst/>
                        </a:rPr>
                        <a:t>Standards, formats and vocabularies for data and metadata.</a:t>
                      </a:r>
                      <a:endParaRPr lang="de-BE" sz="1100" i="1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i="1">
                          <a:effectLst/>
                        </a:rPr>
                        <a:t>See </a:t>
                      </a:r>
                      <a:r>
                        <a:rPr lang="en-US" sz="1100" i="1" u="sng">
                          <a:effectLst/>
                          <a:hlinkClick r:id="rId3"/>
                        </a:rPr>
                        <a:t>www.fairsharing.org</a:t>
                      </a:r>
                      <a:r>
                        <a:rPr lang="en-US" sz="1100" i="1">
                          <a:effectLst/>
                        </a:rPr>
                        <a:t> </a:t>
                      </a:r>
                      <a:endParaRPr lang="de-BE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4536583"/>
                  </a:ext>
                </a:extLst>
              </a:tr>
              <a:tr h="7887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Reusability of data/research outputs</a:t>
                      </a:r>
                      <a:endParaRPr lang="de-B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i="1" dirty="0">
                          <a:effectLst/>
                        </a:rPr>
                        <a:t>Licenses for data sharing and re-use (e.g. Creative Commons, Open Data Commons); (</a:t>
                      </a:r>
                      <a:r>
                        <a:rPr lang="en-US" sz="1100" i="1" dirty="0">
                          <a:effectLst/>
                          <a:hlinkClick r:id="rId4"/>
                        </a:rPr>
                        <a:t>https://creativecommons.org/choose/</a:t>
                      </a:r>
                      <a:r>
                        <a:rPr lang="en-US" sz="1100" i="1" dirty="0">
                          <a:effectLst/>
                        </a:rPr>
                        <a:t>)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i="1" dirty="0">
                          <a:effectLst/>
                        </a:rPr>
                        <a:t>availability of tools/software/models for data generation and validation/interpretation /re-use.</a:t>
                      </a:r>
                      <a:endParaRPr lang="de-BE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4720961"/>
                  </a:ext>
                </a:extLst>
              </a:tr>
              <a:tr h="5219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Curation and storage/preservation costs</a:t>
                      </a:r>
                      <a:endParaRPr lang="de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i="1">
                          <a:effectLst/>
                        </a:rPr>
                        <a:t>person/team responsible for data management and quality assurance.</a:t>
                      </a:r>
                      <a:endParaRPr lang="de-BE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0217997"/>
                  </a:ext>
                </a:extLst>
              </a:tr>
              <a:tr h="2550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de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2996128"/>
                  </a:ext>
                </a:extLst>
              </a:tr>
              <a:tr h="25505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Other concerns</a:t>
                      </a:r>
                      <a:endParaRPr lang="de-BE" sz="1100" b="0" kern="120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BE" sz="1100" b="0" kern="120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51616643"/>
                  </a:ext>
                </a:extLst>
              </a:tr>
              <a:tr h="5050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What challenges could you encounter when dealing with this data?</a:t>
                      </a:r>
                      <a:endParaRPr lang="de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84341062"/>
                  </a:ext>
                </a:extLst>
              </a:tr>
              <a:tr h="3341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What would you need more information about?</a:t>
                      </a:r>
                      <a:endParaRPr lang="de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de-B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79404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9547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E252649-8B94-4DF1-8F0E-FFD31F690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Exercise</a:t>
            </a:r>
            <a:r>
              <a:rPr lang="nl-BE" dirty="0"/>
              <a:t> II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AAA9D57-D848-42D1-9184-66E62FBBCE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02416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2A3D7-99DB-4DD5-904A-7EA539D1C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Group 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D11A5-1A1C-46C1-8C7D-57CDF8A0E5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Please discuss a few Open Science practices that could support the research conducted under the scenario.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Early &amp; open sharing (e.g., preregistration,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  <a:hlinkClick r:id="rId2"/>
              </a:rPr>
              <a:t>registered reports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,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Measures to ensure reproducibility (e.g., sharing of code, software, protocols or workflows)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Open access to outputs (e.g., data, publication)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Open peer review (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  <a:hlinkClick r:id="rId3"/>
              </a:rPr>
              <a:t>list of journals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)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Involvement of knowledge actors, e.g., citizen science, co-creation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sz="1600" b="1" dirty="0">
                <a:solidFill>
                  <a:prstClr val="black"/>
                </a:solidFill>
                <a:latin typeface="Calibri Light" panose="020F0302020204030204"/>
              </a:rPr>
              <a:t>Why did you pick these practices?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B5CE92-9176-4E22-A34A-D4A6CD23C8C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1600" b="1" dirty="0"/>
              <a:t>Scenario</a:t>
            </a:r>
            <a:r>
              <a:rPr lang="en-US" sz="1600" dirty="0"/>
              <a:t> </a:t>
            </a:r>
          </a:p>
          <a:p>
            <a:r>
              <a:rPr lang="en-US" sz="1600" dirty="0"/>
              <a:t>You wish to do RNA sequencing of nasal swab samples taken at a hospital as part of genomic surveillance of severe acute respiratory syndrome coronavirus 2 (SARS-CoV-2). The project is planned to start a month from now and continue for seven months. </a:t>
            </a:r>
          </a:p>
          <a:p>
            <a:r>
              <a:rPr lang="en-US" sz="1600" dirty="0"/>
              <a:t>The RNA sequencing will be on Illumina </a:t>
            </a:r>
            <a:r>
              <a:rPr lang="en-US" sz="1600" dirty="0" err="1"/>
              <a:t>NextSeq</a:t>
            </a:r>
            <a:r>
              <a:rPr lang="en-US" sz="1600" dirty="0"/>
              <a:t> 500, a well described and known next-generation sequencing instrument. The sequencing will be made on 91 samples, producing .</a:t>
            </a:r>
            <a:r>
              <a:rPr lang="en-US" sz="1600" dirty="0" err="1"/>
              <a:t>fastq</a:t>
            </a:r>
            <a:r>
              <a:rPr lang="en-US" sz="1600" dirty="0"/>
              <a:t> files with a total size of ~50 GB.</a:t>
            </a:r>
          </a:p>
        </p:txBody>
      </p:sp>
    </p:spTree>
    <p:extLst>
      <p:ext uri="{BB962C8B-B14F-4D97-AF65-F5344CB8AC3E}">
        <p14:creationId xmlns:p14="http://schemas.microsoft.com/office/powerpoint/2010/main" val="2817833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2A3D7-99DB-4DD5-904A-7EA539D1C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Group II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B5CE92-9176-4E22-A34A-D4A6CD23C8C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1600" b="1" dirty="0"/>
              <a:t>Scenario</a:t>
            </a:r>
            <a:r>
              <a:rPr lang="en-US" sz="1600" dirty="0"/>
              <a:t> </a:t>
            </a:r>
          </a:p>
          <a:p>
            <a:r>
              <a:rPr lang="en-US" sz="1600" dirty="0"/>
              <a:t>You are investigating the effects of parents' gambling activities on children. The research consists of an online survey of 3000 households where the parents are involved in gambling and semi-structured interviews with parents and their children (target sample 200 interviews).</a:t>
            </a:r>
          </a:p>
          <a:p>
            <a:r>
              <a:rPr lang="en-US" sz="1600" dirty="0"/>
              <a:t>Data resulting from the online survey will be transferred to Stata for analysis. Interviews will be audio-recorded, stored in MP3, then transcribed into MS Word and imported into NVivo for content analysis. </a:t>
            </a:r>
          </a:p>
          <a:p>
            <a:endParaRPr lang="nl-B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A45F3F7-FC45-4444-8FE8-A10160B2F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Please discuss a few Open Science practices that could support the research conducted under the scenario.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Early &amp; open sharing (e.g., preregistration,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  <a:hlinkClick r:id="rId2"/>
              </a:rPr>
              <a:t>registered reports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,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Measures to ensure reproducibility (e.g., sharing of code, software, protocols or workflows)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Open access to outputs (e.g., data, publication)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Open peer review (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  <a:hlinkClick r:id="rId3"/>
              </a:rPr>
              <a:t>list of journals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)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Involvement of knowledge actors, e.g., citizen science, co-creation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sz="1600" b="1" dirty="0">
                <a:solidFill>
                  <a:prstClr val="black"/>
                </a:solidFill>
                <a:latin typeface="Calibri Light" panose="020F0302020204030204"/>
              </a:rPr>
              <a:t>Why did you pick these practices?</a:t>
            </a:r>
          </a:p>
        </p:txBody>
      </p:sp>
    </p:spTree>
    <p:extLst>
      <p:ext uri="{BB962C8B-B14F-4D97-AF65-F5344CB8AC3E}">
        <p14:creationId xmlns:p14="http://schemas.microsoft.com/office/powerpoint/2010/main" val="2936739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E252649-8B94-4DF1-8F0E-FFD31F690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References</a:t>
            </a:r>
            <a:r>
              <a:rPr lang="nl-BE" dirty="0"/>
              <a:t> </a:t>
            </a:r>
            <a:r>
              <a:rPr lang="nl-BE" dirty="0" err="1"/>
              <a:t>and</a:t>
            </a:r>
            <a:r>
              <a:rPr lang="nl-BE" dirty="0"/>
              <a:t> </a:t>
            </a:r>
            <a:r>
              <a:rPr lang="nl-BE" dirty="0" err="1"/>
              <a:t>instructor</a:t>
            </a:r>
            <a:r>
              <a:rPr lang="nl-BE" dirty="0"/>
              <a:t> information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AAA9D57-D848-42D1-9184-66E62FBBCE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40280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EEA8266-71B9-46A0-A8AC-FD497226A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Scenario 1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E6C949-6850-4262-9ABD-34FAD84A65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>
                <a:ea typeface="Calibri" panose="020F0502020204030204" pitchFamily="34" charset="0"/>
                <a:cs typeface="Times New Roman" panose="02020603050405020304" pitchFamily="18" charset="0"/>
              </a:rPr>
              <a:t>This scenario is derived from </a:t>
            </a:r>
          </a:p>
          <a:p>
            <a:pPr lvl="1"/>
            <a:r>
              <a:rPr lang="en-US" sz="1600" dirty="0">
                <a:ea typeface="Calibri" panose="020F0502020204030204" pitchFamily="34" charset="0"/>
                <a:cs typeface="Times New Roman" panose="02020603050405020304" pitchFamily="18" charset="0"/>
              </a:rPr>
              <a:t>Module 1 of the 'Introduction to data management practices' course given by NBIS (National Bioinformatics Infrastructure Sweden), </a:t>
            </a:r>
            <a:r>
              <a:rPr lang="en-US" sz="1600" u="sng" dirty="0">
                <a:solidFill>
                  <a:srgbClr val="954F72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https://nbisweden.github.io/module-dmp-dm-practices/02-exercise-part1/index.html</a:t>
            </a:r>
            <a:r>
              <a:rPr lang="en-US" sz="1600" u="sng" dirty="0">
                <a:solidFill>
                  <a:srgbClr val="954F7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600" dirty="0">
                <a:ea typeface="Calibri" panose="020F0502020204030204" pitchFamily="34" charset="0"/>
                <a:cs typeface="Times New Roman" panose="02020603050405020304" pitchFamily="18" charset="0"/>
              </a:rPr>
              <a:t>Licensed under </a:t>
            </a:r>
            <a:r>
              <a:rPr lang="en-US" sz="1600" b="0" i="0" u="sng" dirty="0">
                <a:solidFill>
                  <a:srgbClr val="204A6F"/>
                </a:solidFill>
                <a:effectLst/>
                <a:hlinkClick r:id="rId3"/>
              </a:rPr>
              <a:t>CC-BY 4.0</a:t>
            </a:r>
            <a:r>
              <a:rPr lang="en-US" sz="1600" b="0" i="0" dirty="0">
                <a:solidFill>
                  <a:srgbClr val="2D3B45"/>
                </a:solidFill>
                <a:effectLst/>
              </a:rPr>
              <a:t> by </a:t>
            </a:r>
            <a:r>
              <a:rPr lang="en-US" sz="1600" b="0" i="0" u="sng" dirty="0">
                <a:solidFill>
                  <a:srgbClr val="204A6F"/>
                </a:solidFill>
                <a:effectLst/>
                <a:hlinkClick r:id="rId4"/>
              </a:rPr>
              <a:t>NBIS - National Bioinformatics Infrastructure Sweden</a:t>
            </a:r>
            <a:r>
              <a:rPr lang="en-US" sz="1600" b="0" i="0" dirty="0">
                <a:solidFill>
                  <a:srgbClr val="2D3B45"/>
                </a:solidFill>
                <a:effectLst/>
              </a:rPr>
              <a:t> 2020–2022.</a:t>
            </a:r>
            <a:endParaRPr lang="en-US" sz="1600" dirty="0">
              <a:ea typeface="Calibri" panose="020F0502020204030204" pitchFamily="34" charset="0"/>
              <a:cs typeface="Times New Roman" panose="02020603050405020304" pitchFamily="18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sz="1600" dirty="0"/>
              <a:t>Potential points for discussion with participants and suggestions for solutions.</a:t>
            </a:r>
          </a:p>
          <a:p>
            <a:pPr lvl="1"/>
            <a:r>
              <a:rPr lang="en-US" sz="1600" dirty="0"/>
              <a:t>Data sharing has been very relevant in the context of Covid-19, see </a:t>
            </a:r>
            <a:r>
              <a:rPr lang="en-US" sz="1600" dirty="0">
                <a:hlinkClick r:id="rId5"/>
              </a:rPr>
              <a:t>https://www.covid19dataportal.org/</a:t>
            </a:r>
            <a:r>
              <a:rPr lang="en-US" sz="1600" dirty="0"/>
              <a:t>. Covid –</a:t>
            </a:r>
          </a:p>
          <a:p>
            <a:pPr lvl="1"/>
            <a:r>
              <a:rPr lang="en-US" sz="1600" dirty="0"/>
              <a:t>Interoperability and using </a:t>
            </a:r>
            <a:r>
              <a:rPr lang="en-US" sz="1600" dirty="0" err="1"/>
              <a:t>commond</a:t>
            </a:r>
            <a:r>
              <a:rPr lang="en-US" sz="1600" dirty="0"/>
              <a:t> meta(data) standards may therefore be very beneficial for the data created under this scenario.</a:t>
            </a:r>
          </a:p>
          <a:p>
            <a:pPr lvl="1"/>
            <a:r>
              <a:rPr lang="en-US" sz="1600" dirty="0"/>
              <a:t>In return, code, protocols from others may be useful for this scenario – as would be sharing these outputs by the researchers.</a:t>
            </a:r>
          </a:p>
          <a:p>
            <a:pPr lvl="1"/>
            <a:r>
              <a:rPr lang="en-US" sz="1600" dirty="0"/>
              <a:t>Preprints have been an important part of the scientific response to Covid-19and might be a means to rapidly share the initial outcomes of the study (</a:t>
            </a:r>
            <a:r>
              <a:rPr lang="en-US" sz="1600" dirty="0">
                <a:hlinkClick r:id="rId6"/>
              </a:rPr>
              <a:t>https://doi.org/10.1371/journal.pbio.3000959</a:t>
            </a:r>
            <a:r>
              <a:rPr lang="en-US" sz="1600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2933150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1498</Words>
  <Application>Microsoft Office PowerPoint</Application>
  <PresentationFormat>Widescreen</PresentationFormat>
  <Paragraphs>111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1_Office Theme</vt:lpstr>
      <vt:lpstr>Open Science in Horizon Europe</vt:lpstr>
      <vt:lpstr>Exercise I</vt:lpstr>
      <vt:lpstr>Group I</vt:lpstr>
      <vt:lpstr>Group II</vt:lpstr>
      <vt:lpstr>Exercise II</vt:lpstr>
      <vt:lpstr>Group I</vt:lpstr>
      <vt:lpstr>Group II</vt:lpstr>
      <vt:lpstr>References and instructor information</vt:lpstr>
      <vt:lpstr>Scenario 1</vt:lpstr>
      <vt:lpstr>Scenario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I</dc:title>
  <dc:creator>Lennart Stoy</dc:creator>
  <cp:lastModifiedBy>Lennart Stoy</cp:lastModifiedBy>
  <cp:revision>2</cp:revision>
  <dcterms:created xsi:type="dcterms:W3CDTF">2022-04-04T13:01:43Z</dcterms:created>
  <dcterms:modified xsi:type="dcterms:W3CDTF">2022-04-14T13:29:13Z</dcterms:modified>
</cp:coreProperties>
</file>