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6" r:id="rId1"/>
  </p:sldMasterIdLst>
  <p:notesMasterIdLst>
    <p:notesMasterId r:id="rId17"/>
  </p:notesMasterIdLst>
  <p:sldIdLst>
    <p:sldId id="262" r:id="rId2"/>
    <p:sldId id="257" r:id="rId3"/>
    <p:sldId id="290" r:id="rId4"/>
    <p:sldId id="294" r:id="rId5"/>
    <p:sldId id="292" r:id="rId6"/>
    <p:sldId id="293" r:id="rId7"/>
    <p:sldId id="267" r:id="rId8"/>
    <p:sldId id="300" r:id="rId9"/>
    <p:sldId id="285" r:id="rId10"/>
    <p:sldId id="277" r:id="rId11"/>
    <p:sldId id="281" r:id="rId12"/>
    <p:sldId id="272" r:id="rId13"/>
    <p:sldId id="261" r:id="rId14"/>
    <p:sldId id="260" r:id="rId15"/>
    <p:sldId id="299"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wale Lamrini" initials="NL" lastIdx="3" clrIdx="0">
    <p:extLst>
      <p:ext uri="{19B8F6BF-5375-455C-9EA6-DF929625EA0E}">
        <p15:presenceInfo xmlns:p15="http://schemas.microsoft.com/office/powerpoint/2012/main" userId="S::nawale.l@parisnanterre.fr::84b8ae69-f872-40cc-bd65-ad0ea87157e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71"/>
    <p:restoredTop sz="95610"/>
  </p:normalViewPr>
  <p:slideViewPr>
    <p:cSldViewPr snapToGrid="0" snapToObjects="1">
      <p:cViewPr varScale="1">
        <p:scale>
          <a:sx n="121" d="100"/>
          <a:sy n="121" d="100"/>
        </p:scale>
        <p:origin x="440" y="1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200" d="100"/>
        <a:sy n="200" d="100"/>
      </p:scale>
      <p:origin x="0" y="0"/>
    </p:cViewPr>
  </p:sorterViewPr>
  <p:notesViewPr>
    <p:cSldViewPr snapToGrid="0" snapToObjects="1">
      <p:cViewPr varScale="1">
        <p:scale>
          <a:sx n="96" d="100"/>
          <a:sy n="96" d="100"/>
        </p:scale>
        <p:origin x="3688"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75DFA5-F237-4994-A911-C28671E9A8E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89A3EB83-0D88-4F58-B71D-3DC3F00FA481}">
      <dgm:prSet/>
      <dgm:spPr/>
      <dgm:t>
        <a:bodyPr/>
        <a:lstStyle/>
        <a:p>
          <a:r>
            <a:rPr lang="fr-FR" b="1" dirty="0"/>
            <a:t>- RÈGLES DE BASE :</a:t>
          </a:r>
          <a:endParaRPr lang="en-US" dirty="0"/>
        </a:p>
      </dgm:t>
    </dgm:pt>
    <dgm:pt modelId="{EFE2CD92-86EA-4AF2-A4E3-CC0D870CB117}" type="parTrans" cxnId="{760F9523-36E1-446C-80F6-2CD23660C5FF}">
      <dgm:prSet/>
      <dgm:spPr/>
      <dgm:t>
        <a:bodyPr/>
        <a:lstStyle/>
        <a:p>
          <a:endParaRPr lang="en-US"/>
        </a:p>
      </dgm:t>
    </dgm:pt>
    <dgm:pt modelId="{36B8F76B-C8DB-465E-80E6-456A5C77203B}" type="sibTrans" cxnId="{760F9523-36E1-446C-80F6-2CD23660C5FF}">
      <dgm:prSet/>
      <dgm:spPr/>
      <dgm:t>
        <a:bodyPr/>
        <a:lstStyle/>
        <a:p>
          <a:endParaRPr lang="en-US"/>
        </a:p>
      </dgm:t>
    </dgm:pt>
    <dgm:pt modelId="{B668A3AB-FB25-4D0E-8C13-3632A67A8019}">
      <dgm:prSet/>
      <dgm:spPr/>
      <dgm:t>
        <a:bodyPr/>
        <a:lstStyle/>
        <a:p>
          <a:pPr algn="just">
            <a:buFont typeface="Wingdings" pitchFamily="2" charset="2"/>
            <a:buChar char="ü"/>
          </a:pPr>
          <a:r>
            <a:rPr lang="fr-FR" dirty="0"/>
            <a:t> Mentionner précisément la source de la citation : « Nom de l’auteur, la référence et la date ».</a:t>
          </a:r>
          <a:endParaRPr lang="en-US" dirty="0"/>
        </a:p>
      </dgm:t>
    </dgm:pt>
    <dgm:pt modelId="{8C58FDBF-ACFF-4D8D-9081-A9D25189D4D4}" type="parTrans" cxnId="{B4D631B8-590A-4D06-80AE-FB7C7F2F2F78}">
      <dgm:prSet/>
      <dgm:spPr/>
      <dgm:t>
        <a:bodyPr/>
        <a:lstStyle/>
        <a:p>
          <a:endParaRPr lang="en-US"/>
        </a:p>
      </dgm:t>
    </dgm:pt>
    <dgm:pt modelId="{42B43C63-5264-41F4-BCF6-26C64275ADAE}" type="sibTrans" cxnId="{B4D631B8-590A-4D06-80AE-FB7C7F2F2F78}">
      <dgm:prSet/>
      <dgm:spPr/>
      <dgm:t>
        <a:bodyPr/>
        <a:lstStyle/>
        <a:p>
          <a:endParaRPr lang="en-US"/>
        </a:p>
      </dgm:t>
    </dgm:pt>
    <dgm:pt modelId="{837E004D-1A01-4795-B5F9-072D95E261DF}">
      <dgm:prSet/>
      <dgm:spPr/>
      <dgm:t>
        <a:bodyPr/>
        <a:lstStyle/>
        <a:p>
          <a:pPr algn="just">
            <a:buFont typeface="Wingdings" pitchFamily="2" charset="2"/>
            <a:buChar char="ü"/>
          </a:pPr>
          <a:r>
            <a:rPr lang="fr-FR" dirty="0"/>
            <a:t> Toujours mettre la citation entre guillemets.</a:t>
          </a:r>
          <a:endParaRPr lang="en-US" dirty="0"/>
        </a:p>
      </dgm:t>
    </dgm:pt>
    <dgm:pt modelId="{77516E65-39CC-43B5-AE60-FD722492296E}" type="parTrans" cxnId="{A0B4192F-6646-4B4E-BE90-EB2B6B6B3648}">
      <dgm:prSet/>
      <dgm:spPr/>
      <dgm:t>
        <a:bodyPr/>
        <a:lstStyle/>
        <a:p>
          <a:endParaRPr lang="en-US"/>
        </a:p>
      </dgm:t>
    </dgm:pt>
    <dgm:pt modelId="{F61421B7-3C4A-4A9C-BE2B-5FEF1706BD02}" type="sibTrans" cxnId="{A0B4192F-6646-4B4E-BE90-EB2B6B6B3648}">
      <dgm:prSet/>
      <dgm:spPr/>
      <dgm:t>
        <a:bodyPr/>
        <a:lstStyle/>
        <a:p>
          <a:endParaRPr lang="en-US"/>
        </a:p>
      </dgm:t>
    </dgm:pt>
    <dgm:pt modelId="{57594EDD-4816-441D-ACE4-9851B815B964}">
      <dgm:prSet/>
      <dgm:spPr/>
      <dgm:t>
        <a:bodyPr/>
        <a:lstStyle/>
        <a:p>
          <a:pPr algn="just">
            <a:buFont typeface="Wingdings" pitchFamily="2" charset="2"/>
            <a:buChar char="ü"/>
          </a:pPr>
          <a:r>
            <a:rPr lang="fr-FR" dirty="0"/>
            <a:t> Reproduire le texte exact avec les termes précis de l'auteur cité.</a:t>
          </a:r>
          <a:endParaRPr lang="en-US" dirty="0"/>
        </a:p>
      </dgm:t>
    </dgm:pt>
    <dgm:pt modelId="{CE41CBD7-0EFE-4212-B6D3-E07D940E8E6A}" type="parTrans" cxnId="{CDDAA8E3-8D85-4943-B2F0-41375AF8FA38}">
      <dgm:prSet/>
      <dgm:spPr/>
      <dgm:t>
        <a:bodyPr/>
        <a:lstStyle/>
        <a:p>
          <a:endParaRPr lang="en-US"/>
        </a:p>
      </dgm:t>
    </dgm:pt>
    <dgm:pt modelId="{98424ACB-6ECD-4D56-B512-39EB5C7543D5}" type="sibTrans" cxnId="{CDDAA8E3-8D85-4943-B2F0-41375AF8FA38}">
      <dgm:prSet/>
      <dgm:spPr/>
      <dgm:t>
        <a:bodyPr/>
        <a:lstStyle/>
        <a:p>
          <a:endParaRPr lang="en-US"/>
        </a:p>
      </dgm:t>
    </dgm:pt>
    <dgm:pt modelId="{991DC28D-7E19-4789-B1F4-4E159C3866F2}">
      <dgm:prSet/>
      <dgm:spPr/>
      <dgm:t>
        <a:bodyPr/>
        <a:lstStyle/>
        <a:p>
          <a:pPr algn="just">
            <a:buFont typeface="Wingdings" pitchFamily="2" charset="2"/>
            <a:buChar char="ü"/>
          </a:pPr>
          <a:r>
            <a:rPr lang="fr-FR" dirty="0"/>
            <a:t> Conserver la ponctuation, les majuscules et même les fautes d'orthographe !</a:t>
          </a:r>
          <a:endParaRPr lang="en-US" dirty="0"/>
        </a:p>
      </dgm:t>
    </dgm:pt>
    <dgm:pt modelId="{85B5B0F4-B3F7-47FB-8F76-C87D216BDEE3}" type="parTrans" cxnId="{0BF375FD-D09D-4A7A-857A-364F9D00FBF9}">
      <dgm:prSet/>
      <dgm:spPr/>
      <dgm:t>
        <a:bodyPr/>
        <a:lstStyle/>
        <a:p>
          <a:endParaRPr lang="en-US"/>
        </a:p>
      </dgm:t>
    </dgm:pt>
    <dgm:pt modelId="{9CC881EB-9805-45E9-B4A0-F5712DE95943}" type="sibTrans" cxnId="{0BF375FD-D09D-4A7A-857A-364F9D00FBF9}">
      <dgm:prSet/>
      <dgm:spPr/>
      <dgm:t>
        <a:bodyPr/>
        <a:lstStyle/>
        <a:p>
          <a:endParaRPr lang="en-US"/>
        </a:p>
      </dgm:t>
    </dgm:pt>
    <dgm:pt modelId="{AB503BDF-A4B6-40EA-AB91-476BFB2072B9}">
      <dgm:prSet/>
      <dgm:spPr/>
      <dgm:t>
        <a:bodyPr/>
        <a:lstStyle/>
        <a:p>
          <a:pPr algn="just">
            <a:buFont typeface="Wingdings" pitchFamily="2" charset="2"/>
            <a:buChar char="ü"/>
          </a:pPr>
          <a:r>
            <a:rPr lang="fr-FR" dirty="0"/>
            <a:t> Toute altération à l'intérieur d'une citation doit être mentionnée clairement.</a:t>
          </a:r>
          <a:endParaRPr lang="en-US" dirty="0"/>
        </a:p>
      </dgm:t>
    </dgm:pt>
    <dgm:pt modelId="{016A1F5A-B639-42E4-9AD0-F281EA37F1B5}" type="parTrans" cxnId="{E6806CAB-D146-4CF9-8461-E051FBFB01CA}">
      <dgm:prSet/>
      <dgm:spPr/>
      <dgm:t>
        <a:bodyPr/>
        <a:lstStyle/>
        <a:p>
          <a:endParaRPr lang="en-US"/>
        </a:p>
      </dgm:t>
    </dgm:pt>
    <dgm:pt modelId="{70881F73-4CEC-4643-8C3E-05F17380BF8C}" type="sibTrans" cxnId="{E6806CAB-D146-4CF9-8461-E051FBFB01CA}">
      <dgm:prSet/>
      <dgm:spPr/>
      <dgm:t>
        <a:bodyPr/>
        <a:lstStyle/>
        <a:p>
          <a:endParaRPr lang="en-US"/>
        </a:p>
      </dgm:t>
    </dgm:pt>
    <dgm:pt modelId="{A0A55096-4969-4D94-99F6-96B097610175}">
      <dgm:prSet/>
      <dgm:spPr/>
      <dgm:t>
        <a:bodyPr/>
        <a:lstStyle/>
        <a:p>
          <a:pPr algn="just">
            <a:buFont typeface="Wingdings" pitchFamily="2" charset="2"/>
            <a:buChar char="ü"/>
          </a:pPr>
          <a:r>
            <a:rPr lang="fr-FR" dirty="0"/>
            <a:t> Mettez en valeur des citations étendues.</a:t>
          </a:r>
          <a:endParaRPr lang="en-US" dirty="0"/>
        </a:p>
      </dgm:t>
    </dgm:pt>
    <dgm:pt modelId="{0550CC67-8FB5-4F7F-8D00-800441DE43AC}" type="parTrans" cxnId="{2570C95F-D6D2-4336-82E1-4F06AA4FA712}">
      <dgm:prSet/>
      <dgm:spPr/>
      <dgm:t>
        <a:bodyPr/>
        <a:lstStyle/>
        <a:p>
          <a:endParaRPr lang="en-US"/>
        </a:p>
      </dgm:t>
    </dgm:pt>
    <dgm:pt modelId="{6B864074-D39C-45D3-BC1E-0959EA2994CB}" type="sibTrans" cxnId="{2570C95F-D6D2-4336-82E1-4F06AA4FA712}">
      <dgm:prSet/>
      <dgm:spPr/>
      <dgm:t>
        <a:bodyPr/>
        <a:lstStyle/>
        <a:p>
          <a:endParaRPr lang="en-US"/>
        </a:p>
      </dgm:t>
    </dgm:pt>
    <dgm:pt modelId="{93F5D969-770F-40C1-9B62-8F419F927C94}">
      <dgm:prSet/>
      <dgm:spPr/>
      <dgm:t>
        <a:bodyPr/>
        <a:lstStyle/>
        <a:p>
          <a:pPr algn="just">
            <a:buFont typeface="Wingdings" pitchFamily="2" charset="2"/>
            <a:buChar char="ü"/>
          </a:pPr>
          <a:r>
            <a:rPr lang="fr-FR" dirty="0"/>
            <a:t> Dans votre bibliographie finale, apporter des précisions supplémentaires.</a:t>
          </a:r>
          <a:endParaRPr lang="en-US" dirty="0"/>
        </a:p>
      </dgm:t>
    </dgm:pt>
    <dgm:pt modelId="{4FB62C9A-AA67-4E87-BFBE-78BC35F78CB2}" type="parTrans" cxnId="{3A743399-2198-4C0D-8408-4AADEA6559DE}">
      <dgm:prSet/>
      <dgm:spPr/>
      <dgm:t>
        <a:bodyPr/>
        <a:lstStyle/>
        <a:p>
          <a:endParaRPr lang="en-US"/>
        </a:p>
      </dgm:t>
    </dgm:pt>
    <dgm:pt modelId="{36BB112B-345E-471E-A9CE-1C32DAD0F24A}" type="sibTrans" cxnId="{3A743399-2198-4C0D-8408-4AADEA6559DE}">
      <dgm:prSet/>
      <dgm:spPr/>
      <dgm:t>
        <a:bodyPr/>
        <a:lstStyle/>
        <a:p>
          <a:endParaRPr lang="en-US"/>
        </a:p>
      </dgm:t>
    </dgm:pt>
    <dgm:pt modelId="{1CC8700E-8ACB-4243-9689-F6920ADD041B}" type="pres">
      <dgm:prSet presAssocID="{2175DFA5-F237-4994-A911-C28671E9A8E1}" presName="linear" presStyleCnt="0">
        <dgm:presLayoutVars>
          <dgm:animLvl val="lvl"/>
          <dgm:resizeHandles val="exact"/>
        </dgm:presLayoutVars>
      </dgm:prSet>
      <dgm:spPr/>
    </dgm:pt>
    <dgm:pt modelId="{A75134B1-11F4-2844-8DB9-668B2C12C586}" type="pres">
      <dgm:prSet presAssocID="{89A3EB83-0D88-4F58-B71D-3DC3F00FA481}" presName="parentText" presStyleLbl="node1" presStyleIdx="0" presStyleCnt="1" custLinFactNeighborX="247" custLinFactNeighborY="-5326">
        <dgm:presLayoutVars>
          <dgm:chMax val="0"/>
          <dgm:bulletEnabled val="1"/>
        </dgm:presLayoutVars>
      </dgm:prSet>
      <dgm:spPr/>
    </dgm:pt>
    <dgm:pt modelId="{2CE8F8F1-8FCD-5B43-8EAC-32E8BBBBDC5E}" type="pres">
      <dgm:prSet presAssocID="{89A3EB83-0D88-4F58-B71D-3DC3F00FA481}" presName="childText" presStyleLbl="revTx" presStyleIdx="0" presStyleCnt="1">
        <dgm:presLayoutVars>
          <dgm:bulletEnabled val="1"/>
        </dgm:presLayoutVars>
      </dgm:prSet>
      <dgm:spPr/>
    </dgm:pt>
  </dgm:ptLst>
  <dgm:cxnLst>
    <dgm:cxn modelId="{760F9523-36E1-446C-80F6-2CD23660C5FF}" srcId="{2175DFA5-F237-4994-A911-C28671E9A8E1}" destId="{89A3EB83-0D88-4F58-B71D-3DC3F00FA481}" srcOrd="0" destOrd="0" parTransId="{EFE2CD92-86EA-4AF2-A4E3-CC0D870CB117}" sibTransId="{36B8F76B-C8DB-465E-80E6-456A5C77203B}"/>
    <dgm:cxn modelId="{A0B4192F-6646-4B4E-BE90-EB2B6B6B3648}" srcId="{89A3EB83-0D88-4F58-B71D-3DC3F00FA481}" destId="{837E004D-1A01-4795-B5F9-072D95E261DF}" srcOrd="1" destOrd="0" parTransId="{77516E65-39CC-43B5-AE60-FD722492296E}" sibTransId="{F61421B7-3C4A-4A9C-BE2B-5FEF1706BD02}"/>
    <dgm:cxn modelId="{1A3BAF32-08BE-DC4A-8DE5-3542104F1B32}" type="presOf" srcId="{A0A55096-4969-4D94-99F6-96B097610175}" destId="{2CE8F8F1-8FCD-5B43-8EAC-32E8BBBBDC5E}" srcOrd="0" destOrd="5" presId="urn:microsoft.com/office/officeart/2005/8/layout/vList2"/>
    <dgm:cxn modelId="{69966142-CB33-5F44-ACB3-0486AB2DE761}" type="presOf" srcId="{93F5D969-770F-40C1-9B62-8F419F927C94}" destId="{2CE8F8F1-8FCD-5B43-8EAC-32E8BBBBDC5E}" srcOrd="0" destOrd="6" presId="urn:microsoft.com/office/officeart/2005/8/layout/vList2"/>
    <dgm:cxn modelId="{A54E995A-E22D-CD4D-8610-70502120104D}" type="presOf" srcId="{57594EDD-4816-441D-ACE4-9851B815B964}" destId="{2CE8F8F1-8FCD-5B43-8EAC-32E8BBBBDC5E}" srcOrd="0" destOrd="2" presId="urn:microsoft.com/office/officeart/2005/8/layout/vList2"/>
    <dgm:cxn modelId="{2570C95F-D6D2-4336-82E1-4F06AA4FA712}" srcId="{89A3EB83-0D88-4F58-B71D-3DC3F00FA481}" destId="{A0A55096-4969-4D94-99F6-96B097610175}" srcOrd="5" destOrd="0" parTransId="{0550CC67-8FB5-4F7F-8D00-800441DE43AC}" sibTransId="{6B864074-D39C-45D3-BC1E-0959EA2994CB}"/>
    <dgm:cxn modelId="{043CC381-A8DA-A144-A696-2FA965623546}" type="presOf" srcId="{AB503BDF-A4B6-40EA-AB91-476BFB2072B9}" destId="{2CE8F8F1-8FCD-5B43-8EAC-32E8BBBBDC5E}" srcOrd="0" destOrd="4" presId="urn:microsoft.com/office/officeart/2005/8/layout/vList2"/>
    <dgm:cxn modelId="{98EF3585-8872-9C43-8A2F-F1A420A8E6B5}" type="presOf" srcId="{837E004D-1A01-4795-B5F9-072D95E261DF}" destId="{2CE8F8F1-8FCD-5B43-8EAC-32E8BBBBDC5E}" srcOrd="0" destOrd="1" presId="urn:microsoft.com/office/officeart/2005/8/layout/vList2"/>
    <dgm:cxn modelId="{52C19B8E-9ED1-3D43-B9BE-41D8FB7C8D6C}" type="presOf" srcId="{89A3EB83-0D88-4F58-B71D-3DC3F00FA481}" destId="{A75134B1-11F4-2844-8DB9-668B2C12C586}" srcOrd="0" destOrd="0" presId="urn:microsoft.com/office/officeart/2005/8/layout/vList2"/>
    <dgm:cxn modelId="{3A743399-2198-4C0D-8408-4AADEA6559DE}" srcId="{89A3EB83-0D88-4F58-B71D-3DC3F00FA481}" destId="{93F5D969-770F-40C1-9B62-8F419F927C94}" srcOrd="6" destOrd="0" parTransId="{4FB62C9A-AA67-4E87-BFBE-78BC35F78CB2}" sibTransId="{36BB112B-345E-471E-A9CE-1C32DAD0F24A}"/>
    <dgm:cxn modelId="{2996989D-CDDF-4848-859F-B9D44A185661}" type="presOf" srcId="{2175DFA5-F237-4994-A911-C28671E9A8E1}" destId="{1CC8700E-8ACB-4243-9689-F6920ADD041B}" srcOrd="0" destOrd="0" presId="urn:microsoft.com/office/officeart/2005/8/layout/vList2"/>
    <dgm:cxn modelId="{1A5964A9-41A2-EA43-A110-DAF88179F481}" type="presOf" srcId="{991DC28D-7E19-4789-B1F4-4E159C3866F2}" destId="{2CE8F8F1-8FCD-5B43-8EAC-32E8BBBBDC5E}" srcOrd="0" destOrd="3" presId="urn:microsoft.com/office/officeart/2005/8/layout/vList2"/>
    <dgm:cxn modelId="{E6806CAB-D146-4CF9-8461-E051FBFB01CA}" srcId="{89A3EB83-0D88-4F58-B71D-3DC3F00FA481}" destId="{AB503BDF-A4B6-40EA-AB91-476BFB2072B9}" srcOrd="4" destOrd="0" parTransId="{016A1F5A-B639-42E4-9AD0-F281EA37F1B5}" sibTransId="{70881F73-4CEC-4643-8C3E-05F17380BF8C}"/>
    <dgm:cxn modelId="{B4D631B8-590A-4D06-80AE-FB7C7F2F2F78}" srcId="{89A3EB83-0D88-4F58-B71D-3DC3F00FA481}" destId="{B668A3AB-FB25-4D0E-8C13-3632A67A8019}" srcOrd="0" destOrd="0" parTransId="{8C58FDBF-ACFF-4D8D-9081-A9D25189D4D4}" sibTransId="{42B43C63-5264-41F4-BCF6-26C64275ADAE}"/>
    <dgm:cxn modelId="{CDDAA8E3-8D85-4943-B2F0-41375AF8FA38}" srcId="{89A3EB83-0D88-4F58-B71D-3DC3F00FA481}" destId="{57594EDD-4816-441D-ACE4-9851B815B964}" srcOrd="2" destOrd="0" parTransId="{CE41CBD7-0EFE-4212-B6D3-E07D940E8E6A}" sibTransId="{98424ACB-6ECD-4D56-B512-39EB5C7543D5}"/>
    <dgm:cxn modelId="{031239F7-FEA0-C145-84FB-5592013C0CD8}" type="presOf" srcId="{B668A3AB-FB25-4D0E-8C13-3632A67A8019}" destId="{2CE8F8F1-8FCD-5B43-8EAC-32E8BBBBDC5E}" srcOrd="0" destOrd="0" presId="urn:microsoft.com/office/officeart/2005/8/layout/vList2"/>
    <dgm:cxn modelId="{0BF375FD-D09D-4A7A-857A-364F9D00FBF9}" srcId="{89A3EB83-0D88-4F58-B71D-3DC3F00FA481}" destId="{991DC28D-7E19-4789-B1F4-4E159C3866F2}" srcOrd="3" destOrd="0" parTransId="{85B5B0F4-B3F7-47FB-8F76-C87D216BDEE3}" sibTransId="{9CC881EB-9805-45E9-B4A0-F5712DE95943}"/>
    <dgm:cxn modelId="{26C3F2D2-7386-AE49-A953-0EB506DB3ED4}" type="presParOf" srcId="{1CC8700E-8ACB-4243-9689-F6920ADD041B}" destId="{A75134B1-11F4-2844-8DB9-668B2C12C586}" srcOrd="0" destOrd="0" presId="urn:microsoft.com/office/officeart/2005/8/layout/vList2"/>
    <dgm:cxn modelId="{17886914-FF85-174B-9693-B9A5017B7432}" type="presParOf" srcId="{1CC8700E-8ACB-4243-9689-F6920ADD041B}" destId="{2CE8F8F1-8FCD-5B43-8EAC-32E8BBBBDC5E}"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99B640-0C1D-6A47-879F-7B53588D51C0}" type="doc">
      <dgm:prSet loTypeId="urn:microsoft.com/office/officeart/2005/8/layout/hList1" loCatId="list" qsTypeId="urn:microsoft.com/office/officeart/2005/8/quickstyle/simple4" qsCatId="simple" csTypeId="urn:microsoft.com/office/officeart/2005/8/colors/accent1_2" csCatId="accent1" phldr="1"/>
      <dgm:spPr/>
      <dgm:t>
        <a:bodyPr/>
        <a:lstStyle/>
        <a:p>
          <a:endParaRPr lang="fr-FR"/>
        </a:p>
      </dgm:t>
    </dgm:pt>
    <dgm:pt modelId="{2826972D-0821-4549-9FF0-A25F482F14C9}">
      <dgm:prSet/>
      <dgm:spPr/>
      <dgm:t>
        <a:bodyPr/>
        <a:lstStyle/>
        <a:p>
          <a:r>
            <a:rPr lang="fr-FR" dirty="0"/>
            <a:t>IMPORTANT</a:t>
          </a:r>
        </a:p>
      </dgm:t>
    </dgm:pt>
    <dgm:pt modelId="{0A9B8CD4-C6CE-3B49-A114-21CDE58C1ADC}" type="parTrans" cxnId="{9A42E245-5F6E-9E4A-9518-E6D92719CF55}">
      <dgm:prSet/>
      <dgm:spPr/>
      <dgm:t>
        <a:bodyPr/>
        <a:lstStyle/>
        <a:p>
          <a:endParaRPr lang="fr-FR"/>
        </a:p>
      </dgm:t>
    </dgm:pt>
    <dgm:pt modelId="{1EACB0B9-12C6-044B-99CA-0DAAC6017CE5}" type="sibTrans" cxnId="{9A42E245-5F6E-9E4A-9518-E6D92719CF55}">
      <dgm:prSet/>
      <dgm:spPr/>
      <dgm:t>
        <a:bodyPr/>
        <a:lstStyle/>
        <a:p>
          <a:endParaRPr lang="fr-FR"/>
        </a:p>
      </dgm:t>
    </dgm:pt>
    <dgm:pt modelId="{8221DA65-412A-B94A-BAD9-2633372417D0}">
      <dgm:prSet/>
      <dgm:spPr/>
      <dgm:t>
        <a:bodyPr/>
        <a:lstStyle/>
        <a:p>
          <a:pPr algn="ctr"/>
          <a:r>
            <a:rPr lang="fr-FR" b="1" dirty="0"/>
            <a:t>Sauf pour les données anonymes, </a:t>
          </a:r>
          <a:r>
            <a:rPr lang="fr-FR" dirty="0"/>
            <a:t>la diffusion de données n’est pas autorisée </a:t>
          </a:r>
          <a:r>
            <a:rPr lang="fr-FR" b="1" dirty="0"/>
            <a:t>sans le respect </a:t>
          </a:r>
          <a:r>
            <a:rPr lang="fr-FR" dirty="0"/>
            <a:t>de la règlementation en matière de protection des données et de propriété intellectuelle ! </a:t>
          </a:r>
        </a:p>
      </dgm:t>
    </dgm:pt>
    <dgm:pt modelId="{98CEBA60-D1D0-BC4D-B3AC-A9F19749DFAC}" type="sibTrans" cxnId="{3FE0E91F-2C90-FC4D-B1E9-1B1DBE0E8269}">
      <dgm:prSet/>
      <dgm:spPr/>
      <dgm:t>
        <a:bodyPr/>
        <a:lstStyle/>
        <a:p>
          <a:endParaRPr lang="fr-FR"/>
        </a:p>
      </dgm:t>
    </dgm:pt>
    <dgm:pt modelId="{CBE7CB8D-7D14-854F-A4C2-EE7E85379790}" type="parTrans" cxnId="{3FE0E91F-2C90-FC4D-B1E9-1B1DBE0E8269}">
      <dgm:prSet/>
      <dgm:spPr/>
      <dgm:t>
        <a:bodyPr/>
        <a:lstStyle/>
        <a:p>
          <a:endParaRPr lang="fr-FR"/>
        </a:p>
      </dgm:t>
    </dgm:pt>
    <dgm:pt modelId="{1A8DCFBE-120A-FF4F-90D0-1CD8A9863B32}" type="pres">
      <dgm:prSet presAssocID="{C699B640-0C1D-6A47-879F-7B53588D51C0}" presName="Name0" presStyleCnt="0">
        <dgm:presLayoutVars>
          <dgm:dir/>
          <dgm:animLvl val="lvl"/>
          <dgm:resizeHandles val="exact"/>
        </dgm:presLayoutVars>
      </dgm:prSet>
      <dgm:spPr/>
    </dgm:pt>
    <dgm:pt modelId="{7CAE2AD8-FAEF-C645-9AD4-5BC5CA4928AB}" type="pres">
      <dgm:prSet presAssocID="{2826972D-0821-4549-9FF0-A25F482F14C9}" presName="composite" presStyleCnt="0"/>
      <dgm:spPr/>
    </dgm:pt>
    <dgm:pt modelId="{A3482BCD-A882-E444-8DAE-48DED5EF7DAA}" type="pres">
      <dgm:prSet presAssocID="{2826972D-0821-4549-9FF0-A25F482F14C9}" presName="parTx" presStyleLbl="alignNode1" presStyleIdx="0" presStyleCnt="1" custLinFactNeighborX="-576" custLinFactNeighborY="-70802">
        <dgm:presLayoutVars>
          <dgm:chMax val="0"/>
          <dgm:chPref val="0"/>
          <dgm:bulletEnabled val="1"/>
        </dgm:presLayoutVars>
      </dgm:prSet>
      <dgm:spPr/>
    </dgm:pt>
    <dgm:pt modelId="{D796D0EB-DC08-064B-BB51-754327E1401E}" type="pres">
      <dgm:prSet presAssocID="{2826972D-0821-4549-9FF0-A25F482F14C9}" presName="desTx" presStyleLbl="alignAccFollowNode1" presStyleIdx="0" presStyleCnt="1">
        <dgm:presLayoutVars>
          <dgm:bulletEnabled val="1"/>
        </dgm:presLayoutVars>
      </dgm:prSet>
      <dgm:spPr/>
    </dgm:pt>
  </dgm:ptLst>
  <dgm:cxnLst>
    <dgm:cxn modelId="{3FE0E91F-2C90-FC4D-B1E9-1B1DBE0E8269}" srcId="{2826972D-0821-4549-9FF0-A25F482F14C9}" destId="{8221DA65-412A-B94A-BAD9-2633372417D0}" srcOrd="0" destOrd="0" parTransId="{CBE7CB8D-7D14-854F-A4C2-EE7E85379790}" sibTransId="{98CEBA60-D1D0-BC4D-B3AC-A9F19749DFAC}"/>
    <dgm:cxn modelId="{9A42E245-5F6E-9E4A-9518-E6D92719CF55}" srcId="{C699B640-0C1D-6A47-879F-7B53588D51C0}" destId="{2826972D-0821-4549-9FF0-A25F482F14C9}" srcOrd="0" destOrd="0" parTransId="{0A9B8CD4-C6CE-3B49-A114-21CDE58C1ADC}" sibTransId="{1EACB0B9-12C6-044B-99CA-0DAAC6017CE5}"/>
    <dgm:cxn modelId="{2163B369-909F-5E4F-8FB5-74E2E8DC7EAE}" type="presOf" srcId="{8221DA65-412A-B94A-BAD9-2633372417D0}" destId="{D796D0EB-DC08-064B-BB51-754327E1401E}" srcOrd="0" destOrd="0" presId="urn:microsoft.com/office/officeart/2005/8/layout/hList1"/>
    <dgm:cxn modelId="{99C25177-2D14-594C-BC01-9F036FDB531E}" type="presOf" srcId="{2826972D-0821-4549-9FF0-A25F482F14C9}" destId="{A3482BCD-A882-E444-8DAE-48DED5EF7DAA}" srcOrd="0" destOrd="0" presId="urn:microsoft.com/office/officeart/2005/8/layout/hList1"/>
    <dgm:cxn modelId="{9D3F05EB-F71A-664F-8B97-6B23A482E9ED}" type="presOf" srcId="{C699B640-0C1D-6A47-879F-7B53588D51C0}" destId="{1A8DCFBE-120A-FF4F-90D0-1CD8A9863B32}" srcOrd="0" destOrd="0" presId="urn:microsoft.com/office/officeart/2005/8/layout/hList1"/>
    <dgm:cxn modelId="{0A38F8C7-D80A-724B-BE40-B6778694D1EC}" type="presParOf" srcId="{1A8DCFBE-120A-FF4F-90D0-1CD8A9863B32}" destId="{7CAE2AD8-FAEF-C645-9AD4-5BC5CA4928AB}" srcOrd="0" destOrd="0" presId="urn:microsoft.com/office/officeart/2005/8/layout/hList1"/>
    <dgm:cxn modelId="{71DF894E-2BE8-F045-AD7B-DD1366637B1F}" type="presParOf" srcId="{7CAE2AD8-FAEF-C645-9AD4-5BC5CA4928AB}" destId="{A3482BCD-A882-E444-8DAE-48DED5EF7DAA}" srcOrd="0" destOrd="0" presId="urn:microsoft.com/office/officeart/2005/8/layout/hList1"/>
    <dgm:cxn modelId="{1876C0CA-F570-C94D-8A81-347795279107}" type="presParOf" srcId="{7CAE2AD8-FAEF-C645-9AD4-5BC5CA4928AB}" destId="{D796D0EB-DC08-064B-BB51-754327E1401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CCD4B19-BAA4-5343-AFB9-1681292A39BD}" type="doc">
      <dgm:prSet loTypeId="urn:microsoft.com/office/officeart/2005/8/layout/default" loCatId="list" qsTypeId="urn:microsoft.com/office/officeart/2005/8/quickstyle/simple2" qsCatId="simple" csTypeId="urn:microsoft.com/office/officeart/2005/8/colors/accent6_2" csCatId="accent6" phldr="1"/>
      <dgm:spPr/>
      <dgm:t>
        <a:bodyPr/>
        <a:lstStyle/>
        <a:p>
          <a:endParaRPr lang="fr-FR"/>
        </a:p>
      </dgm:t>
    </dgm:pt>
    <dgm:pt modelId="{1936A1A4-3FDD-3E4F-BBD5-D1F6FD46A11E}">
      <dgm:prSet/>
      <dgm:spPr/>
      <dgm:t>
        <a:bodyPr/>
        <a:lstStyle/>
        <a:p>
          <a:r>
            <a:rPr lang="fr-FR" dirty="0"/>
            <a:t>1/ </a:t>
          </a:r>
        </a:p>
        <a:p>
          <a:r>
            <a:rPr lang="fr-FR" dirty="0"/>
            <a:t>Description des données : collecte ou réutilisation de données existantes </a:t>
          </a:r>
        </a:p>
      </dgm:t>
    </dgm:pt>
    <dgm:pt modelId="{B2CC1593-6FDB-8D49-A9FC-B6358DD7D080}" type="parTrans" cxnId="{5EFED5F9-7A4A-5247-A0D1-A275A799902F}">
      <dgm:prSet/>
      <dgm:spPr/>
      <dgm:t>
        <a:bodyPr/>
        <a:lstStyle/>
        <a:p>
          <a:endParaRPr lang="fr-FR"/>
        </a:p>
      </dgm:t>
    </dgm:pt>
    <dgm:pt modelId="{C4A4308D-1DCB-2645-9225-D2731EDE0D54}" type="sibTrans" cxnId="{5EFED5F9-7A4A-5247-A0D1-A275A799902F}">
      <dgm:prSet/>
      <dgm:spPr/>
      <dgm:t>
        <a:bodyPr/>
        <a:lstStyle/>
        <a:p>
          <a:endParaRPr lang="fr-FR"/>
        </a:p>
      </dgm:t>
    </dgm:pt>
    <dgm:pt modelId="{2F5BBADD-B47E-7249-BD06-BDA0D2D564CC}">
      <dgm:prSet/>
      <dgm:spPr/>
      <dgm:t>
        <a:bodyPr/>
        <a:lstStyle/>
        <a:p>
          <a:r>
            <a:rPr lang="fr-FR" dirty="0"/>
            <a:t>2/</a:t>
          </a:r>
        </a:p>
        <a:p>
          <a:r>
            <a:rPr lang="fr-FR" dirty="0"/>
            <a:t> Documentation et qualité des données </a:t>
          </a:r>
        </a:p>
      </dgm:t>
    </dgm:pt>
    <dgm:pt modelId="{566D7499-A5ED-E145-8909-29D4943CDD36}" type="parTrans" cxnId="{34979D42-5988-0544-A73F-4870D8DB97B7}">
      <dgm:prSet/>
      <dgm:spPr/>
      <dgm:t>
        <a:bodyPr/>
        <a:lstStyle/>
        <a:p>
          <a:endParaRPr lang="fr-FR"/>
        </a:p>
      </dgm:t>
    </dgm:pt>
    <dgm:pt modelId="{28DE710C-BA97-584C-ADA1-F4EF2E0190C7}" type="sibTrans" cxnId="{34979D42-5988-0544-A73F-4870D8DB97B7}">
      <dgm:prSet/>
      <dgm:spPr/>
      <dgm:t>
        <a:bodyPr/>
        <a:lstStyle/>
        <a:p>
          <a:endParaRPr lang="fr-FR"/>
        </a:p>
      </dgm:t>
    </dgm:pt>
    <dgm:pt modelId="{BE0F0FC7-10B6-6549-87B6-0CCBCAFE4681}">
      <dgm:prSet/>
      <dgm:spPr/>
      <dgm:t>
        <a:bodyPr/>
        <a:lstStyle/>
        <a:p>
          <a:r>
            <a:rPr lang="fr-FR" dirty="0"/>
            <a:t>3/</a:t>
          </a:r>
        </a:p>
        <a:p>
          <a:r>
            <a:rPr lang="fr-FR" dirty="0"/>
            <a:t>Stockage et sauvegarde pendant le processus de recherche </a:t>
          </a:r>
        </a:p>
      </dgm:t>
    </dgm:pt>
    <dgm:pt modelId="{B2B9C6D3-7EF7-4742-9B36-C23ECFC27194}" type="parTrans" cxnId="{BCF727A8-F18D-4544-96D9-FDC6264D9D1B}">
      <dgm:prSet/>
      <dgm:spPr/>
      <dgm:t>
        <a:bodyPr/>
        <a:lstStyle/>
        <a:p>
          <a:endParaRPr lang="fr-FR"/>
        </a:p>
      </dgm:t>
    </dgm:pt>
    <dgm:pt modelId="{379911AC-D04F-9746-B511-883E73F81A96}" type="sibTrans" cxnId="{BCF727A8-F18D-4544-96D9-FDC6264D9D1B}">
      <dgm:prSet/>
      <dgm:spPr/>
      <dgm:t>
        <a:bodyPr/>
        <a:lstStyle/>
        <a:p>
          <a:endParaRPr lang="fr-FR"/>
        </a:p>
      </dgm:t>
    </dgm:pt>
    <dgm:pt modelId="{F17D3360-07DA-564B-A174-AFB9C25E9457}">
      <dgm:prSet/>
      <dgm:spPr/>
      <dgm:t>
        <a:bodyPr/>
        <a:lstStyle/>
        <a:p>
          <a:r>
            <a:rPr lang="fr-FR" dirty="0"/>
            <a:t>4/ </a:t>
          </a:r>
        </a:p>
        <a:p>
          <a:r>
            <a:rPr lang="fr-FR" dirty="0"/>
            <a:t>Exigences légales et éthiques, codes de conduite</a:t>
          </a:r>
        </a:p>
      </dgm:t>
    </dgm:pt>
    <dgm:pt modelId="{277B469B-CE6F-A743-8FE6-85AB593BA1D4}" type="parTrans" cxnId="{2F510208-73F4-474B-A1B5-5FA49008C4A0}">
      <dgm:prSet/>
      <dgm:spPr/>
      <dgm:t>
        <a:bodyPr/>
        <a:lstStyle/>
        <a:p>
          <a:endParaRPr lang="fr-FR"/>
        </a:p>
      </dgm:t>
    </dgm:pt>
    <dgm:pt modelId="{1B48AD86-0F0F-2F4B-BFEE-55F5234D299A}" type="sibTrans" cxnId="{2F510208-73F4-474B-A1B5-5FA49008C4A0}">
      <dgm:prSet/>
      <dgm:spPr/>
      <dgm:t>
        <a:bodyPr/>
        <a:lstStyle/>
        <a:p>
          <a:endParaRPr lang="fr-FR"/>
        </a:p>
      </dgm:t>
    </dgm:pt>
    <dgm:pt modelId="{9EFEA7B1-D49E-6C43-82E2-BD7D426D6672}">
      <dgm:prSet/>
      <dgm:spPr/>
      <dgm:t>
        <a:bodyPr/>
        <a:lstStyle/>
        <a:p>
          <a:r>
            <a:rPr lang="fr-FR" dirty="0"/>
            <a:t>5/</a:t>
          </a:r>
        </a:p>
        <a:p>
          <a:r>
            <a:rPr lang="fr-FR" dirty="0"/>
            <a:t>Partage des données et conservation à long terme</a:t>
          </a:r>
        </a:p>
      </dgm:t>
    </dgm:pt>
    <dgm:pt modelId="{33C7EFE3-056C-1A49-AC24-E85D23A45868}" type="parTrans" cxnId="{57721C14-3D90-EF4A-8CB6-AF8FC9B72BC3}">
      <dgm:prSet/>
      <dgm:spPr/>
      <dgm:t>
        <a:bodyPr/>
        <a:lstStyle/>
        <a:p>
          <a:endParaRPr lang="fr-FR"/>
        </a:p>
      </dgm:t>
    </dgm:pt>
    <dgm:pt modelId="{43BCE6A6-4A35-A445-B036-C848F8F22D89}" type="sibTrans" cxnId="{57721C14-3D90-EF4A-8CB6-AF8FC9B72BC3}">
      <dgm:prSet/>
      <dgm:spPr/>
      <dgm:t>
        <a:bodyPr/>
        <a:lstStyle/>
        <a:p>
          <a:endParaRPr lang="fr-FR"/>
        </a:p>
      </dgm:t>
    </dgm:pt>
    <dgm:pt modelId="{80253423-2570-C642-B7FE-71746E183AD0}">
      <dgm:prSet/>
      <dgm:spPr/>
      <dgm:t>
        <a:bodyPr/>
        <a:lstStyle/>
        <a:p>
          <a:r>
            <a:rPr lang="fr-FR" dirty="0"/>
            <a:t>6/ </a:t>
          </a:r>
          <a:br>
            <a:rPr lang="fr-FR" dirty="0"/>
          </a:br>
          <a:r>
            <a:rPr lang="fr-FR" dirty="0"/>
            <a:t>Responsabilités et ressources en matière de gestion des données</a:t>
          </a:r>
        </a:p>
      </dgm:t>
    </dgm:pt>
    <dgm:pt modelId="{108B4EE2-7F21-1B44-841C-369FBF4F4744}" type="parTrans" cxnId="{5916FEA3-6C12-BA4E-86C2-25220F46D3DE}">
      <dgm:prSet/>
      <dgm:spPr/>
      <dgm:t>
        <a:bodyPr/>
        <a:lstStyle/>
        <a:p>
          <a:endParaRPr lang="fr-FR"/>
        </a:p>
      </dgm:t>
    </dgm:pt>
    <dgm:pt modelId="{3BEF8096-255B-FC4C-9528-C2444F588251}" type="sibTrans" cxnId="{5916FEA3-6C12-BA4E-86C2-25220F46D3DE}">
      <dgm:prSet/>
      <dgm:spPr/>
      <dgm:t>
        <a:bodyPr/>
        <a:lstStyle/>
        <a:p>
          <a:endParaRPr lang="fr-FR"/>
        </a:p>
      </dgm:t>
    </dgm:pt>
    <dgm:pt modelId="{35E58795-0950-2D4D-B843-0E17315BA9CB}" type="pres">
      <dgm:prSet presAssocID="{ECCD4B19-BAA4-5343-AFB9-1681292A39BD}" presName="diagram" presStyleCnt="0">
        <dgm:presLayoutVars>
          <dgm:dir/>
          <dgm:resizeHandles val="exact"/>
        </dgm:presLayoutVars>
      </dgm:prSet>
      <dgm:spPr/>
    </dgm:pt>
    <dgm:pt modelId="{E88C7E85-5AA7-1D4E-A062-2D52C1DC7D75}" type="pres">
      <dgm:prSet presAssocID="{1936A1A4-3FDD-3E4F-BBD5-D1F6FD46A11E}" presName="node" presStyleLbl="node1" presStyleIdx="0" presStyleCnt="6" custLinFactNeighborX="-1887" custLinFactNeighborY="-7355">
        <dgm:presLayoutVars>
          <dgm:bulletEnabled val="1"/>
        </dgm:presLayoutVars>
      </dgm:prSet>
      <dgm:spPr/>
    </dgm:pt>
    <dgm:pt modelId="{D68B6A49-8420-934B-A9B4-4D7CD0659C6B}" type="pres">
      <dgm:prSet presAssocID="{C4A4308D-1DCB-2645-9225-D2731EDE0D54}" presName="sibTrans" presStyleCnt="0"/>
      <dgm:spPr/>
    </dgm:pt>
    <dgm:pt modelId="{6E303843-7B8E-F746-932E-4F1F7448C262}" type="pres">
      <dgm:prSet presAssocID="{2F5BBADD-B47E-7249-BD06-BDA0D2D564CC}" presName="node" presStyleLbl="node1" presStyleIdx="1" presStyleCnt="6">
        <dgm:presLayoutVars>
          <dgm:bulletEnabled val="1"/>
        </dgm:presLayoutVars>
      </dgm:prSet>
      <dgm:spPr/>
    </dgm:pt>
    <dgm:pt modelId="{E2C91427-D3C0-D444-B9C0-8CEDCF5586E4}" type="pres">
      <dgm:prSet presAssocID="{28DE710C-BA97-584C-ADA1-F4EF2E0190C7}" presName="sibTrans" presStyleCnt="0"/>
      <dgm:spPr/>
    </dgm:pt>
    <dgm:pt modelId="{AE9993BD-FE7D-BB41-B23D-FB2F742E7209}" type="pres">
      <dgm:prSet presAssocID="{BE0F0FC7-10B6-6549-87B6-0CCBCAFE4681}" presName="node" presStyleLbl="node1" presStyleIdx="2" presStyleCnt="6">
        <dgm:presLayoutVars>
          <dgm:bulletEnabled val="1"/>
        </dgm:presLayoutVars>
      </dgm:prSet>
      <dgm:spPr/>
    </dgm:pt>
    <dgm:pt modelId="{7596D1C4-8F14-6046-8416-D41E88F0244B}" type="pres">
      <dgm:prSet presAssocID="{379911AC-D04F-9746-B511-883E73F81A96}" presName="sibTrans" presStyleCnt="0"/>
      <dgm:spPr/>
    </dgm:pt>
    <dgm:pt modelId="{440A3557-148B-F747-A79F-6FE9FE0918DB}" type="pres">
      <dgm:prSet presAssocID="{F17D3360-07DA-564B-A174-AFB9C25E9457}" presName="node" presStyleLbl="node1" presStyleIdx="3" presStyleCnt="6">
        <dgm:presLayoutVars>
          <dgm:bulletEnabled val="1"/>
        </dgm:presLayoutVars>
      </dgm:prSet>
      <dgm:spPr/>
    </dgm:pt>
    <dgm:pt modelId="{EE6FBA33-F555-2A43-A532-DCB5D12EC642}" type="pres">
      <dgm:prSet presAssocID="{1B48AD86-0F0F-2F4B-BFEE-55F5234D299A}" presName="sibTrans" presStyleCnt="0"/>
      <dgm:spPr/>
    </dgm:pt>
    <dgm:pt modelId="{73EB6C9A-4D16-DE44-B756-A3FE44C61BD4}" type="pres">
      <dgm:prSet presAssocID="{9EFEA7B1-D49E-6C43-82E2-BD7D426D6672}" presName="node" presStyleLbl="node1" presStyleIdx="4" presStyleCnt="6">
        <dgm:presLayoutVars>
          <dgm:bulletEnabled val="1"/>
        </dgm:presLayoutVars>
      </dgm:prSet>
      <dgm:spPr/>
    </dgm:pt>
    <dgm:pt modelId="{97FFE0DE-56AA-4447-AAE0-2B9C4E58E2EA}" type="pres">
      <dgm:prSet presAssocID="{43BCE6A6-4A35-A445-B036-C848F8F22D89}" presName="sibTrans" presStyleCnt="0"/>
      <dgm:spPr/>
    </dgm:pt>
    <dgm:pt modelId="{CE8A5E31-847C-2F41-8BF4-6CA8D7C8B12C}" type="pres">
      <dgm:prSet presAssocID="{80253423-2570-C642-B7FE-71746E183AD0}" presName="node" presStyleLbl="node1" presStyleIdx="5" presStyleCnt="6">
        <dgm:presLayoutVars>
          <dgm:bulletEnabled val="1"/>
        </dgm:presLayoutVars>
      </dgm:prSet>
      <dgm:spPr/>
    </dgm:pt>
  </dgm:ptLst>
  <dgm:cxnLst>
    <dgm:cxn modelId="{4A7B8105-83C2-0647-8289-3D9A10CC3301}" type="presOf" srcId="{ECCD4B19-BAA4-5343-AFB9-1681292A39BD}" destId="{35E58795-0950-2D4D-B843-0E17315BA9CB}" srcOrd="0" destOrd="0" presId="urn:microsoft.com/office/officeart/2005/8/layout/default"/>
    <dgm:cxn modelId="{2F510208-73F4-474B-A1B5-5FA49008C4A0}" srcId="{ECCD4B19-BAA4-5343-AFB9-1681292A39BD}" destId="{F17D3360-07DA-564B-A174-AFB9C25E9457}" srcOrd="3" destOrd="0" parTransId="{277B469B-CE6F-A743-8FE6-85AB593BA1D4}" sibTransId="{1B48AD86-0F0F-2F4B-BFEE-55F5234D299A}"/>
    <dgm:cxn modelId="{BC985C0C-1FAB-0847-A163-B42CB473686A}" type="presOf" srcId="{F17D3360-07DA-564B-A174-AFB9C25E9457}" destId="{440A3557-148B-F747-A79F-6FE9FE0918DB}" srcOrd="0" destOrd="0" presId="urn:microsoft.com/office/officeart/2005/8/layout/default"/>
    <dgm:cxn modelId="{57721C14-3D90-EF4A-8CB6-AF8FC9B72BC3}" srcId="{ECCD4B19-BAA4-5343-AFB9-1681292A39BD}" destId="{9EFEA7B1-D49E-6C43-82E2-BD7D426D6672}" srcOrd="4" destOrd="0" parTransId="{33C7EFE3-056C-1A49-AC24-E85D23A45868}" sibTransId="{43BCE6A6-4A35-A445-B036-C848F8F22D89}"/>
    <dgm:cxn modelId="{95C68232-2E9B-E646-93C1-93AD5AF37F4C}" type="presOf" srcId="{BE0F0FC7-10B6-6549-87B6-0CCBCAFE4681}" destId="{AE9993BD-FE7D-BB41-B23D-FB2F742E7209}" srcOrd="0" destOrd="0" presId="urn:microsoft.com/office/officeart/2005/8/layout/default"/>
    <dgm:cxn modelId="{F72D9B34-77B2-E04E-BB46-76294BA2F485}" type="presOf" srcId="{9EFEA7B1-D49E-6C43-82E2-BD7D426D6672}" destId="{73EB6C9A-4D16-DE44-B756-A3FE44C61BD4}" srcOrd="0" destOrd="0" presId="urn:microsoft.com/office/officeart/2005/8/layout/default"/>
    <dgm:cxn modelId="{50323742-5A04-8346-9470-1F767FD533F7}" type="presOf" srcId="{1936A1A4-3FDD-3E4F-BBD5-D1F6FD46A11E}" destId="{E88C7E85-5AA7-1D4E-A062-2D52C1DC7D75}" srcOrd="0" destOrd="0" presId="urn:microsoft.com/office/officeart/2005/8/layout/default"/>
    <dgm:cxn modelId="{34979D42-5988-0544-A73F-4870D8DB97B7}" srcId="{ECCD4B19-BAA4-5343-AFB9-1681292A39BD}" destId="{2F5BBADD-B47E-7249-BD06-BDA0D2D564CC}" srcOrd="1" destOrd="0" parTransId="{566D7499-A5ED-E145-8909-29D4943CDD36}" sibTransId="{28DE710C-BA97-584C-ADA1-F4EF2E0190C7}"/>
    <dgm:cxn modelId="{8FB98150-1E0C-F248-AB52-704FD2A8A393}" type="presOf" srcId="{2F5BBADD-B47E-7249-BD06-BDA0D2D564CC}" destId="{6E303843-7B8E-F746-932E-4F1F7448C262}" srcOrd="0" destOrd="0" presId="urn:microsoft.com/office/officeart/2005/8/layout/default"/>
    <dgm:cxn modelId="{5916FEA3-6C12-BA4E-86C2-25220F46D3DE}" srcId="{ECCD4B19-BAA4-5343-AFB9-1681292A39BD}" destId="{80253423-2570-C642-B7FE-71746E183AD0}" srcOrd="5" destOrd="0" parTransId="{108B4EE2-7F21-1B44-841C-369FBF4F4744}" sibTransId="{3BEF8096-255B-FC4C-9528-C2444F588251}"/>
    <dgm:cxn modelId="{BCF727A8-F18D-4544-96D9-FDC6264D9D1B}" srcId="{ECCD4B19-BAA4-5343-AFB9-1681292A39BD}" destId="{BE0F0FC7-10B6-6549-87B6-0CCBCAFE4681}" srcOrd="2" destOrd="0" parTransId="{B2B9C6D3-7EF7-4742-9B36-C23ECFC27194}" sibTransId="{379911AC-D04F-9746-B511-883E73F81A96}"/>
    <dgm:cxn modelId="{8789E0F3-0203-5742-ADE1-22043A5DD047}" type="presOf" srcId="{80253423-2570-C642-B7FE-71746E183AD0}" destId="{CE8A5E31-847C-2F41-8BF4-6CA8D7C8B12C}" srcOrd="0" destOrd="0" presId="urn:microsoft.com/office/officeart/2005/8/layout/default"/>
    <dgm:cxn modelId="{5EFED5F9-7A4A-5247-A0D1-A275A799902F}" srcId="{ECCD4B19-BAA4-5343-AFB9-1681292A39BD}" destId="{1936A1A4-3FDD-3E4F-BBD5-D1F6FD46A11E}" srcOrd="0" destOrd="0" parTransId="{B2CC1593-6FDB-8D49-A9FC-B6358DD7D080}" sibTransId="{C4A4308D-1DCB-2645-9225-D2731EDE0D54}"/>
    <dgm:cxn modelId="{249E786C-44F7-DF44-A93D-C56688269DDC}" type="presParOf" srcId="{35E58795-0950-2D4D-B843-0E17315BA9CB}" destId="{E88C7E85-5AA7-1D4E-A062-2D52C1DC7D75}" srcOrd="0" destOrd="0" presId="urn:microsoft.com/office/officeart/2005/8/layout/default"/>
    <dgm:cxn modelId="{924D0DF1-A483-844E-B32D-57DD7D7F5F7B}" type="presParOf" srcId="{35E58795-0950-2D4D-B843-0E17315BA9CB}" destId="{D68B6A49-8420-934B-A9B4-4D7CD0659C6B}" srcOrd="1" destOrd="0" presId="urn:microsoft.com/office/officeart/2005/8/layout/default"/>
    <dgm:cxn modelId="{490BE31F-7131-114D-AA46-60460DC6831D}" type="presParOf" srcId="{35E58795-0950-2D4D-B843-0E17315BA9CB}" destId="{6E303843-7B8E-F746-932E-4F1F7448C262}" srcOrd="2" destOrd="0" presId="urn:microsoft.com/office/officeart/2005/8/layout/default"/>
    <dgm:cxn modelId="{607CCDFB-776D-9A4E-92F5-6D3586260895}" type="presParOf" srcId="{35E58795-0950-2D4D-B843-0E17315BA9CB}" destId="{E2C91427-D3C0-D444-B9C0-8CEDCF5586E4}" srcOrd="3" destOrd="0" presId="urn:microsoft.com/office/officeart/2005/8/layout/default"/>
    <dgm:cxn modelId="{3594675B-0B9C-3243-83E7-FB819A442923}" type="presParOf" srcId="{35E58795-0950-2D4D-B843-0E17315BA9CB}" destId="{AE9993BD-FE7D-BB41-B23D-FB2F742E7209}" srcOrd="4" destOrd="0" presId="urn:microsoft.com/office/officeart/2005/8/layout/default"/>
    <dgm:cxn modelId="{1FFB97DE-E8E7-C045-A60F-1E8A8FFE4720}" type="presParOf" srcId="{35E58795-0950-2D4D-B843-0E17315BA9CB}" destId="{7596D1C4-8F14-6046-8416-D41E88F0244B}" srcOrd="5" destOrd="0" presId="urn:microsoft.com/office/officeart/2005/8/layout/default"/>
    <dgm:cxn modelId="{504253D8-410E-D84D-B785-39078D685778}" type="presParOf" srcId="{35E58795-0950-2D4D-B843-0E17315BA9CB}" destId="{440A3557-148B-F747-A79F-6FE9FE0918DB}" srcOrd="6" destOrd="0" presId="urn:microsoft.com/office/officeart/2005/8/layout/default"/>
    <dgm:cxn modelId="{9E57C918-E582-1748-A669-C6C263C3A253}" type="presParOf" srcId="{35E58795-0950-2D4D-B843-0E17315BA9CB}" destId="{EE6FBA33-F555-2A43-A532-DCB5D12EC642}" srcOrd="7" destOrd="0" presId="urn:microsoft.com/office/officeart/2005/8/layout/default"/>
    <dgm:cxn modelId="{A64143FD-2402-F242-9527-4DD37C235E55}" type="presParOf" srcId="{35E58795-0950-2D4D-B843-0E17315BA9CB}" destId="{73EB6C9A-4D16-DE44-B756-A3FE44C61BD4}" srcOrd="8" destOrd="0" presId="urn:microsoft.com/office/officeart/2005/8/layout/default"/>
    <dgm:cxn modelId="{14783A57-7D07-6244-8D2F-5A9BB5F560F8}" type="presParOf" srcId="{35E58795-0950-2D4D-B843-0E17315BA9CB}" destId="{97FFE0DE-56AA-4447-AAE0-2B9C4E58E2EA}" srcOrd="9" destOrd="0" presId="urn:microsoft.com/office/officeart/2005/8/layout/default"/>
    <dgm:cxn modelId="{493351A6-6C2C-9542-8922-C463D2DB0E7C}" type="presParOf" srcId="{35E58795-0950-2D4D-B843-0E17315BA9CB}" destId="{CE8A5E31-847C-2F41-8BF4-6CA8D7C8B12C}"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3DEAE5C-5F74-E34F-A029-6A79125C5C8C}" type="doc">
      <dgm:prSet loTypeId="urn:microsoft.com/office/officeart/2009/3/layout/StepUpProcess" loCatId="list" qsTypeId="urn:microsoft.com/office/officeart/2005/8/quickstyle/simple3" qsCatId="simple" csTypeId="urn:microsoft.com/office/officeart/2005/8/colors/colorful1" csCatId="colorful" phldr="1"/>
      <dgm:spPr/>
      <dgm:t>
        <a:bodyPr/>
        <a:lstStyle/>
        <a:p>
          <a:endParaRPr lang="fr-FR"/>
        </a:p>
      </dgm:t>
    </dgm:pt>
    <dgm:pt modelId="{8A40FE91-221C-2C4D-A3C5-69D80E208698}">
      <dgm:prSet custT="1"/>
      <dgm:spPr/>
      <dgm:t>
        <a:bodyPr/>
        <a:lstStyle/>
        <a:p>
          <a:r>
            <a:rPr lang="fr-FR" sz="1400" dirty="0"/>
            <a:t>L’Open Science</a:t>
          </a:r>
        </a:p>
        <a:p>
          <a:r>
            <a:rPr lang="fr-FR" sz="1400" dirty="0"/>
            <a:t>Et</a:t>
          </a:r>
        </a:p>
        <a:p>
          <a:r>
            <a:rPr lang="fr-FR" sz="1400" dirty="0"/>
            <a:t>L’Open Access </a:t>
          </a:r>
        </a:p>
      </dgm:t>
    </dgm:pt>
    <dgm:pt modelId="{92C9652F-7D8A-E245-99D8-7F069AEBD165}" type="parTrans" cxnId="{3C6BA8CB-6EFA-534D-80B9-60953C9D8C6D}">
      <dgm:prSet/>
      <dgm:spPr/>
      <dgm:t>
        <a:bodyPr/>
        <a:lstStyle/>
        <a:p>
          <a:endParaRPr lang="fr-FR"/>
        </a:p>
      </dgm:t>
    </dgm:pt>
    <dgm:pt modelId="{E3810BFE-91D0-3A45-851A-F36FD03851DE}" type="sibTrans" cxnId="{3C6BA8CB-6EFA-534D-80B9-60953C9D8C6D}">
      <dgm:prSet/>
      <dgm:spPr/>
      <dgm:t>
        <a:bodyPr/>
        <a:lstStyle/>
        <a:p>
          <a:endParaRPr lang="fr-FR"/>
        </a:p>
      </dgm:t>
    </dgm:pt>
    <dgm:pt modelId="{4F013A1D-8551-3C43-B2F7-851212A1BFC5}">
      <dgm:prSet/>
      <dgm:spPr/>
      <dgm:t>
        <a:bodyPr/>
        <a:lstStyle/>
        <a:p>
          <a:r>
            <a:rPr lang="fr-FR" dirty="0"/>
            <a:t> Le Montage juridique des projets de recherche : accord de consortium, collaboration de recherche, accords de subvention recherche…</a:t>
          </a:r>
        </a:p>
      </dgm:t>
    </dgm:pt>
    <dgm:pt modelId="{E46CA31F-8491-4248-ACB5-0EBFA60C5C52}" type="parTrans" cxnId="{82FFB19B-3AD0-1E49-BAE4-6B1F7DE81F6B}">
      <dgm:prSet/>
      <dgm:spPr/>
      <dgm:t>
        <a:bodyPr/>
        <a:lstStyle/>
        <a:p>
          <a:endParaRPr lang="fr-FR"/>
        </a:p>
      </dgm:t>
    </dgm:pt>
    <dgm:pt modelId="{F9D11E43-9ED1-E04B-B31E-F6FE8F20DF56}" type="sibTrans" cxnId="{82FFB19B-3AD0-1E49-BAE4-6B1F7DE81F6B}">
      <dgm:prSet/>
      <dgm:spPr/>
      <dgm:t>
        <a:bodyPr/>
        <a:lstStyle/>
        <a:p>
          <a:endParaRPr lang="fr-FR"/>
        </a:p>
      </dgm:t>
    </dgm:pt>
    <dgm:pt modelId="{457A8B9C-52BD-344B-BE12-EDCCC697FC25}">
      <dgm:prSet custT="1"/>
      <dgm:spPr/>
      <dgm:t>
        <a:bodyPr/>
        <a:lstStyle/>
        <a:p>
          <a:r>
            <a:rPr lang="fr-FR" sz="1400" dirty="0"/>
            <a:t>La Propriété intellectuelle</a:t>
          </a:r>
        </a:p>
      </dgm:t>
    </dgm:pt>
    <dgm:pt modelId="{41B5AE2A-E761-3A42-A8E4-507EC59DA83C}" type="sibTrans" cxnId="{1C55A602-7A30-A445-A68C-EB6668F855A9}">
      <dgm:prSet/>
      <dgm:spPr/>
      <dgm:t>
        <a:bodyPr/>
        <a:lstStyle/>
        <a:p>
          <a:endParaRPr lang="fr-FR"/>
        </a:p>
      </dgm:t>
    </dgm:pt>
    <dgm:pt modelId="{C4255B53-9D11-D245-97BD-A3E5ACCC1CC3}" type="parTrans" cxnId="{1C55A602-7A30-A445-A68C-EB6668F855A9}">
      <dgm:prSet/>
      <dgm:spPr/>
      <dgm:t>
        <a:bodyPr/>
        <a:lstStyle/>
        <a:p>
          <a:endParaRPr lang="fr-FR"/>
        </a:p>
      </dgm:t>
    </dgm:pt>
    <dgm:pt modelId="{60C5F5D4-2AC9-044F-9909-2678A6DC8218}" type="pres">
      <dgm:prSet presAssocID="{F3DEAE5C-5F74-E34F-A029-6A79125C5C8C}" presName="rootnode" presStyleCnt="0">
        <dgm:presLayoutVars>
          <dgm:chMax/>
          <dgm:chPref/>
          <dgm:dir/>
          <dgm:animLvl val="lvl"/>
        </dgm:presLayoutVars>
      </dgm:prSet>
      <dgm:spPr/>
    </dgm:pt>
    <dgm:pt modelId="{68D60E0D-3869-354E-88B3-E63C59A01497}" type="pres">
      <dgm:prSet presAssocID="{4F013A1D-8551-3C43-B2F7-851212A1BFC5}" presName="composite" presStyleCnt="0"/>
      <dgm:spPr/>
    </dgm:pt>
    <dgm:pt modelId="{EED4941D-DD25-394E-8F5D-BAB1F3866597}" type="pres">
      <dgm:prSet presAssocID="{4F013A1D-8551-3C43-B2F7-851212A1BFC5}" presName="LShape" presStyleLbl="alignNode1" presStyleIdx="0" presStyleCnt="5"/>
      <dgm:spPr/>
    </dgm:pt>
    <dgm:pt modelId="{F28D23E2-AF68-C642-BECF-1D108DC3A9FC}" type="pres">
      <dgm:prSet presAssocID="{4F013A1D-8551-3C43-B2F7-851212A1BFC5}" presName="ParentText" presStyleLbl="revTx" presStyleIdx="0" presStyleCnt="3">
        <dgm:presLayoutVars>
          <dgm:chMax val="0"/>
          <dgm:chPref val="0"/>
          <dgm:bulletEnabled val="1"/>
        </dgm:presLayoutVars>
      </dgm:prSet>
      <dgm:spPr/>
    </dgm:pt>
    <dgm:pt modelId="{01B95CA4-DE10-5842-BD0E-B3C61B303967}" type="pres">
      <dgm:prSet presAssocID="{4F013A1D-8551-3C43-B2F7-851212A1BFC5}" presName="Triangle" presStyleLbl="alignNode1" presStyleIdx="1" presStyleCnt="5"/>
      <dgm:spPr/>
    </dgm:pt>
    <dgm:pt modelId="{28896180-8D98-D742-A742-2992FD4590DE}" type="pres">
      <dgm:prSet presAssocID="{F9D11E43-9ED1-E04B-B31E-F6FE8F20DF56}" presName="sibTrans" presStyleCnt="0"/>
      <dgm:spPr/>
    </dgm:pt>
    <dgm:pt modelId="{7A99D255-0F9F-EE46-846C-7C39818A08F6}" type="pres">
      <dgm:prSet presAssocID="{F9D11E43-9ED1-E04B-B31E-F6FE8F20DF56}" presName="space" presStyleCnt="0"/>
      <dgm:spPr/>
    </dgm:pt>
    <dgm:pt modelId="{38448EDE-A257-764C-AC8E-9B9FF756DC5B}" type="pres">
      <dgm:prSet presAssocID="{457A8B9C-52BD-344B-BE12-EDCCC697FC25}" presName="composite" presStyleCnt="0"/>
      <dgm:spPr/>
    </dgm:pt>
    <dgm:pt modelId="{6C58DB6A-B7AB-D345-8A31-C480CF2E28D9}" type="pres">
      <dgm:prSet presAssocID="{457A8B9C-52BD-344B-BE12-EDCCC697FC25}" presName="LShape" presStyleLbl="alignNode1" presStyleIdx="2" presStyleCnt="5"/>
      <dgm:spPr/>
    </dgm:pt>
    <dgm:pt modelId="{509ACC0F-410A-994E-BAF1-BCE590E68ACA}" type="pres">
      <dgm:prSet presAssocID="{457A8B9C-52BD-344B-BE12-EDCCC697FC25}" presName="ParentText" presStyleLbl="revTx" presStyleIdx="1" presStyleCnt="3">
        <dgm:presLayoutVars>
          <dgm:chMax val="0"/>
          <dgm:chPref val="0"/>
          <dgm:bulletEnabled val="1"/>
        </dgm:presLayoutVars>
      </dgm:prSet>
      <dgm:spPr/>
    </dgm:pt>
    <dgm:pt modelId="{516E8DCB-33AD-A54A-9A01-F3B6E01A2AF1}" type="pres">
      <dgm:prSet presAssocID="{457A8B9C-52BD-344B-BE12-EDCCC697FC25}" presName="Triangle" presStyleLbl="alignNode1" presStyleIdx="3" presStyleCnt="5"/>
      <dgm:spPr/>
    </dgm:pt>
    <dgm:pt modelId="{C02D0E13-07B2-C940-BE29-F936B37BC5C9}" type="pres">
      <dgm:prSet presAssocID="{41B5AE2A-E761-3A42-A8E4-507EC59DA83C}" presName="sibTrans" presStyleCnt="0"/>
      <dgm:spPr/>
    </dgm:pt>
    <dgm:pt modelId="{C5E7F541-1392-0B48-9BBA-C8B9BB430A9A}" type="pres">
      <dgm:prSet presAssocID="{41B5AE2A-E761-3A42-A8E4-507EC59DA83C}" presName="space" presStyleCnt="0"/>
      <dgm:spPr/>
    </dgm:pt>
    <dgm:pt modelId="{AC276737-8E84-724B-9D22-59B8898A7C95}" type="pres">
      <dgm:prSet presAssocID="{8A40FE91-221C-2C4D-A3C5-69D80E208698}" presName="composite" presStyleCnt="0"/>
      <dgm:spPr/>
    </dgm:pt>
    <dgm:pt modelId="{F7DB3140-C95A-AE4D-BA0F-82EF9F2E8F6D}" type="pres">
      <dgm:prSet presAssocID="{8A40FE91-221C-2C4D-A3C5-69D80E208698}" presName="LShape" presStyleLbl="alignNode1" presStyleIdx="4" presStyleCnt="5"/>
      <dgm:spPr/>
    </dgm:pt>
    <dgm:pt modelId="{8A72F6BD-C558-7042-83B0-C8B3529042FE}" type="pres">
      <dgm:prSet presAssocID="{8A40FE91-221C-2C4D-A3C5-69D80E208698}" presName="ParentText" presStyleLbl="revTx" presStyleIdx="2" presStyleCnt="3">
        <dgm:presLayoutVars>
          <dgm:chMax val="0"/>
          <dgm:chPref val="0"/>
          <dgm:bulletEnabled val="1"/>
        </dgm:presLayoutVars>
      </dgm:prSet>
      <dgm:spPr/>
    </dgm:pt>
  </dgm:ptLst>
  <dgm:cxnLst>
    <dgm:cxn modelId="{1C55A602-7A30-A445-A68C-EB6668F855A9}" srcId="{F3DEAE5C-5F74-E34F-A029-6A79125C5C8C}" destId="{457A8B9C-52BD-344B-BE12-EDCCC697FC25}" srcOrd="1" destOrd="0" parTransId="{C4255B53-9D11-D245-97BD-A3E5ACCC1CC3}" sibTransId="{41B5AE2A-E761-3A42-A8E4-507EC59DA83C}"/>
    <dgm:cxn modelId="{A948094F-8100-9E4E-8C12-7694BCA7D2FD}" type="presOf" srcId="{F3DEAE5C-5F74-E34F-A029-6A79125C5C8C}" destId="{60C5F5D4-2AC9-044F-9909-2678A6DC8218}" srcOrd="0" destOrd="0" presId="urn:microsoft.com/office/officeart/2009/3/layout/StepUpProcess"/>
    <dgm:cxn modelId="{3272584F-4455-9849-81A1-99C1DC6389DD}" type="presOf" srcId="{8A40FE91-221C-2C4D-A3C5-69D80E208698}" destId="{8A72F6BD-C558-7042-83B0-C8B3529042FE}" srcOrd="0" destOrd="0" presId="urn:microsoft.com/office/officeart/2009/3/layout/StepUpProcess"/>
    <dgm:cxn modelId="{82FFB19B-3AD0-1E49-BAE4-6B1F7DE81F6B}" srcId="{F3DEAE5C-5F74-E34F-A029-6A79125C5C8C}" destId="{4F013A1D-8551-3C43-B2F7-851212A1BFC5}" srcOrd="0" destOrd="0" parTransId="{E46CA31F-8491-4248-ACB5-0EBFA60C5C52}" sibTransId="{F9D11E43-9ED1-E04B-B31E-F6FE8F20DF56}"/>
    <dgm:cxn modelId="{11B254A5-A2B0-1A49-B15C-DDBAD23C2367}" type="presOf" srcId="{457A8B9C-52BD-344B-BE12-EDCCC697FC25}" destId="{509ACC0F-410A-994E-BAF1-BCE590E68ACA}" srcOrd="0" destOrd="0" presId="urn:microsoft.com/office/officeart/2009/3/layout/StepUpProcess"/>
    <dgm:cxn modelId="{3C6BA8CB-6EFA-534D-80B9-60953C9D8C6D}" srcId="{F3DEAE5C-5F74-E34F-A029-6A79125C5C8C}" destId="{8A40FE91-221C-2C4D-A3C5-69D80E208698}" srcOrd="2" destOrd="0" parTransId="{92C9652F-7D8A-E245-99D8-7F069AEBD165}" sibTransId="{E3810BFE-91D0-3A45-851A-F36FD03851DE}"/>
    <dgm:cxn modelId="{46AC28DD-0A65-4C45-9A5F-DE3A41896A11}" type="presOf" srcId="{4F013A1D-8551-3C43-B2F7-851212A1BFC5}" destId="{F28D23E2-AF68-C642-BECF-1D108DC3A9FC}" srcOrd="0" destOrd="0" presId="urn:microsoft.com/office/officeart/2009/3/layout/StepUpProcess"/>
    <dgm:cxn modelId="{69D03961-C245-E141-B97E-F03E1E447C44}" type="presParOf" srcId="{60C5F5D4-2AC9-044F-9909-2678A6DC8218}" destId="{68D60E0D-3869-354E-88B3-E63C59A01497}" srcOrd="0" destOrd="0" presId="urn:microsoft.com/office/officeart/2009/3/layout/StepUpProcess"/>
    <dgm:cxn modelId="{C5DA4C7B-2B67-DA48-9A58-043D161BDB5E}" type="presParOf" srcId="{68D60E0D-3869-354E-88B3-E63C59A01497}" destId="{EED4941D-DD25-394E-8F5D-BAB1F3866597}" srcOrd="0" destOrd="0" presId="urn:microsoft.com/office/officeart/2009/3/layout/StepUpProcess"/>
    <dgm:cxn modelId="{0F9EB899-2DEA-714F-B5E1-71EEA3DA3C0C}" type="presParOf" srcId="{68D60E0D-3869-354E-88B3-E63C59A01497}" destId="{F28D23E2-AF68-C642-BECF-1D108DC3A9FC}" srcOrd="1" destOrd="0" presId="urn:microsoft.com/office/officeart/2009/3/layout/StepUpProcess"/>
    <dgm:cxn modelId="{471D6E19-3D6E-9C45-B58F-EFB239124589}" type="presParOf" srcId="{68D60E0D-3869-354E-88B3-E63C59A01497}" destId="{01B95CA4-DE10-5842-BD0E-B3C61B303967}" srcOrd="2" destOrd="0" presId="urn:microsoft.com/office/officeart/2009/3/layout/StepUpProcess"/>
    <dgm:cxn modelId="{C0846009-FA36-C84C-82A9-B5A732108B8C}" type="presParOf" srcId="{60C5F5D4-2AC9-044F-9909-2678A6DC8218}" destId="{28896180-8D98-D742-A742-2992FD4590DE}" srcOrd="1" destOrd="0" presId="urn:microsoft.com/office/officeart/2009/3/layout/StepUpProcess"/>
    <dgm:cxn modelId="{C27BC63C-8BAE-194A-9AB1-96D21D719580}" type="presParOf" srcId="{28896180-8D98-D742-A742-2992FD4590DE}" destId="{7A99D255-0F9F-EE46-846C-7C39818A08F6}" srcOrd="0" destOrd="0" presId="urn:microsoft.com/office/officeart/2009/3/layout/StepUpProcess"/>
    <dgm:cxn modelId="{DC9DC36B-6CAB-4E49-A634-E59E270348E2}" type="presParOf" srcId="{60C5F5D4-2AC9-044F-9909-2678A6DC8218}" destId="{38448EDE-A257-764C-AC8E-9B9FF756DC5B}" srcOrd="2" destOrd="0" presId="urn:microsoft.com/office/officeart/2009/3/layout/StepUpProcess"/>
    <dgm:cxn modelId="{608B8323-665C-064D-A78D-E22863CC792B}" type="presParOf" srcId="{38448EDE-A257-764C-AC8E-9B9FF756DC5B}" destId="{6C58DB6A-B7AB-D345-8A31-C480CF2E28D9}" srcOrd="0" destOrd="0" presId="urn:microsoft.com/office/officeart/2009/3/layout/StepUpProcess"/>
    <dgm:cxn modelId="{C414DFF0-A287-F143-AE2C-D4AD08FFE71D}" type="presParOf" srcId="{38448EDE-A257-764C-AC8E-9B9FF756DC5B}" destId="{509ACC0F-410A-994E-BAF1-BCE590E68ACA}" srcOrd="1" destOrd="0" presId="urn:microsoft.com/office/officeart/2009/3/layout/StepUpProcess"/>
    <dgm:cxn modelId="{479E90BD-CDD0-2C40-980D-3B9CFA284E9D}" type="presParOf" srcId="{38448EDE-A257-764C-AC8E-9B9FF756DC5B}" destId="{516E8DCB-33AD-A54A-9A01-F3B6E01A2AF1}" srcOrd="2" destOrd="0" presId="urn:microsoft.com/office/officeart/2009/3/layout/StepUpProcess"/>
    <dgm:cxn modelId="{6C3A598B-8864-394B-BEEE-C389FC89A03A}" type="presParOf" srcId="{60C5F5D4-2AC9-044F-9909-2678A6DC8218}" destId="{C02D0E13-07B2-C940-BE29-F936B37BC5C9}" srcOrd="3" destOrd="0" presId="urn:microsoft.com/office/officeart/2009/3/layout/StepUpProcess"/>
    <dgm:cxn modelId="{1DE12395-E497-AA41-87A6-7753BA517944}" type="presParOf" srcId="{C02D0E13-07B2-C940-BE29-F936B37BC5C9}" destId="{C5E7F541-1392-0B48-9BBA-C8B9BB430A9A}" srcOrd="0" destOrd="0" presId="urn:microsoft.com/office/officeart/2009/3/layout/StepUpProcess"/>
    <dgm:cxn modelId="{C14E9902-E219-DE48-AA03-505C50CBBDCD}" type="presParOf" srcId="{60C5F5D4-2AC9-044F-9909-2678A6DC8218}" destId="{AC276737-8E84-724B-9D22-59B8898A7C95}" srcOrd="4" destOrd="0" presId="urn:microsoft.com/office/officeart/2009/3/layout/StepUpProcess"/>
    <dgm:cxn modelId="{0C96FB11-32F3-A444-9A0A-8EB3012D85CA}" type="presParOf" srcId="{AC276737-8E84-724B-9D22-59B8898A7C95}" destId="{F7DB3140-C95A-AE4D-BA0F-82EF9F2E8F6D}" srcOrd="0" destOrd="0" presId="urn:microsoft.com/office/officeart/2009/3/layout/StepUpProcess"/>
    <dgm:cxn modelId="{2FE80B3B-4BAD-B245-8D57-862ACD50C36D}" type="presParOf" srcId="{AC276737-8E84-724B-9D22-59B8898A7C95}" destId="{8A72F6BD-C558-7042-83B0-C8B3529042FE}"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90DF912-ACD9-EE43-B37A-F3A59357F7E4}" type="doc">
      <dgm:prSet loTypeId="urn:microsoft.com/office/officeart/2009/3/layout/RandomtoResultProcess" loCatId="list" qsTypeId="urn:microsoft.com/office/officeart/2005/8/quickstyle/simple1" qsCatId="simple" csTypeId="urn:microsoft.com/office/officeart/2005/8/colors/colorful1" csCatId="colorful" phldr="1"/>
      <dgm:spPr/>
      <dgm:t>
        <a:bodyPr/>
        <a:lstStyle/>
        <a:p>
          <a:endParaRPr lang="fr-FR"/>
        </a:p>
      </dgm:t>
    </dgm:pt>
    <dgm:pt modelId="{62AA28CB-8AC9-0B4A-A9BF-7147533E96C1}">
      <dgm:prSet/>
      <dgm:spPr/>
      <dgm:t>
        <a:bodyPr/>
        <a:lstStyle/>
        <a:p>
          <a:r>
            <a:rPr lang="fr-FR"/>
            <a:t>La diffusion des connaissances et la communication scientifique</a:t>
          </a:r>
          <a:endParaRPr lang="fr-FR" dirty="0"/>
        </a:p>
      </dgm:t>
    </dgm:pt>
    <dgm:pt modelId="{8BF2E7D8-B723-AA48-B3E6-C0F4A6A98E99}" type="parTrans" cxnId="{CCF37489-3B67-B540-8EC0-EE6324D89D01}">
      <dgm:prSet/>
      <dgm:spPr/>
      <dgm:t>
        <a:bodyPr/>
        <a:lstStyle/>
        <a:p>
          <a:endParaRPr lang="fr-FR"/>
        </a:p>
      </dgm:t>
    </dgm:pt>
    <dgm:pt modelId="{2B29001E-FA5D-3F41-841C-E8A4E9BB70ED}" type="sibTrans" cxnId="{CCF37489-3B67-B540-8EC0-EE6324D89D01}">
      <dgm:prSet/>
      <dgm:spPr/>
      <dgm:t>
        <a:bodyPr/>
        <a:lstStyle/>
        <a:p>
          <a:endParaRPr lang="fr-FR"/>
        </a:p>
      </dgm:t>
    </dgm:pt>
    <dgm:pt modelId="{6A2F3DD9-E6FB-C348-8DE6-E5E4715AB401}">
      <dgm:prSet/>
      <dgm:spPr/>
      <dgm:t>
        <a:bodyPr/>
        <a:lstStyle/>
        <a:p>
          <a:r>
            <a:rPr lang="fr-FR"/>
            <a:t>La réalisation d'expertises et l'évaluation </a:t>
          </a:r>
          <a:endParaRPr lang="fr-FR" dirty="0"/>
        </a:p>
      </dgm:t>
    </dgm:pt>
    <dgm:pt modelId="{72627FAC-CF5E-844B-8A85-070EBC0D4D59}" type="sibTrans" cxnId="{0E058012-EC8F-5D4C-9E38-0512425B2101}">
      <dgm:prSet/>
      <dgm:spPr/>
      <dgm:t>
        <a:bodyPr/>
        <a:lstStyle/>
        <a:p>
          <a:endParaRPr lang="fr-FR"/>
        </a:p>
      </dgm:t>
    </dgm:pt>
    <dgm:pt modelId="{035F7F04-5CA7-DB49-A946-BCEEF066E427}" type="parTrans" cxnId="{0E058012-EC8F-5D4C-9E38-0512425B2101}">
      <dgm:prSet/>
      <dgm:spPr/>
      <dgm:t>
        <a:bodyPr/>
        <a:lstStyle/>
        <a:p>
          <a:endParaRPr lang="fr-FR"/>
        </a:p>
      </dgm:t>
    </dgm:pt>
    <dgm:pt modelId="{03765379-F2D1-3D4E-99AA-3383810838BA}" type="pres">
      <dgm:prSet presAssocID="{890DF912-ACD9-EE43-B37A-F3A59357F7E4}" presName="Name0" presStyleCnt="0">
        <dgm:presLayoutVars>
          <dgm:dir/>
          <dgm:animOne val="branch"/>
          <dgm:animLvl val="lvl"/>
        </dgm:presLayoutVars>
      </dgm:prSet>
      <dgm:spPr/>
    </dgm:pt>
    <dgm:pt modelId="{D83A7626-91D8-7D4A-9DAC-0005FFD003BF}" type="pres">
      <dgm:prSet presAssocID="{6A2F3DD9-E6FB-C348-8DE6-E5E4715AB401}" presName="chaos" presStyleCnt="0"/>
      <dgm:spPr/>
    </dgm:pt>
    <dgm:pt modelId="{E3FD2F92-2032-A546-AC50-8CD785F4C4E3}" type="pres">
      <dgm:prSet presAssocID="{6A2F3DD9-E6FB-C348-8DE6-E5E4715AB401}" presName="parTx1" presStyleLbl="revTx" presStyleIdx="0" presStyleCnt="1"/>
      <dgm:spPr/>
    </dgm:pt>
    <dgm:pt modelId="{C1E4F0F9-1D5F-534E-8E8B-3A34FE01F276}" type="pres">
      <dgm:prSet presAssocID="{6A2F3DD9-E6FB-C348-8DE6-E5E4715AB401}" presName="c1" presStyleLbl="node1" presStyleIdx="0" presStyleCnt="19"/>
      <dgm:spPr/>
    </dgm:pt>
    <dgm:pt modelId="{9919C404-ED15-8940-BC9F-808BC38E7857}" type="pres">
      <dgm:prSet presAssocID="{6A2F3DD9-E6FB-C348-8DE6-E5E4715AB401}" presName="c2" presStyleLbl="node1" presStyleIdx="1" presStyleCnt="19"/>
      <dgm:spPr/>
    </dgm:pt>
    <dgm:pt modelId="{2AD0FD22-6773-914E-B441-364AD8B9BD6B}" type="pres">
      <dgm:prSet presAssocID="{6A2F3DD9-E6FB-C348-8DE6-E5E4715AB401}" presName="c3" presStyleLbl="node1" presStyleIdx="2" presStyleCnt="19"/>
      <dgm:spPr/>
    </dgm:pt>
    <dgm:pt modelId="{BDA05BE3-6637-304A-AE38-7CF1414AEAE8}" type="pres">
      <dgm:prSet presAssocID="{6A2F3DD9-E6FB-C348-8DE6-E5E4715AB401}" presName="c4" presStyleLbl="node1" presStyleIdx="3" presStyleCnt="19"/>
      <dgm:spPr/>
    </dgm:pt>
    <dgm:pt modelId="{6FA7AD1F-B20F-D44A-A57F-011120A9F1F4}" type="pres">
      <dgm:prSet presAssocID="{6A2F3DD9-E6FB-C348-8DE6-E5E4715AB401}" presName="c5" presStyleLbl="node1" presStyleIdx="4" presStyleCnt="19"/>
      <dgm:spPr/>
    </dgm:pt>
    <dgm:pt modelId="{47094FF4-AB99-D945-B32B-65BBC6D7D9A2}" type="pres">
      <dgm:prSet presAssocID="{6A2F3DD9-E6FB-C348-8DE6-E5E4715AB401}" presName="c6" presStyleLbl="node1" presStyleIdx="5" presStyleCnt="19"/>
      <dgm:spPr/>
    </dgm:pt>
    <dgm:pt modelId="{9391BB37-9251-8048-96A9-7CFC69B82E4E}" type="pres">
      <dgm:prSet presAssocID="{6A2F3DD9-E6FB-C348-8DE6-E5E4715AB401}" presName="c7" presStyleLbl="node1" presStyleIdx="6" presStyleCnt="19"/>
      <dgm:spPr/>
    </dgm:pt>
    <dgm:pt modelId="{9A7E6E9C-10B7-A240-ADFA-6FA9681EFC50}" type="pres">
      <dgm:prSet presAssocID="{6A2F3DD9-E6FB-C348-8DE6-E5E4715AB401}" presName="c8" presStyleLbl="node1" presStyleIdx="7" presStyleCnt="19"/>
      <dgm:spPr/>
    </dgm:pt>
    <dgm:pt modelId="{5A388495-DFD1-194E-9042-D24CB7159D62}" type="pres">
      <dgm:prSet presAssocID="{6A2F3DD9-E6FB-C348-8DE6-E5E4715AB401}" presName="c9" presStyleLbl="node1" presStyleIdx="8" presStyleCnt="19"/>
      <dgm:spPr/>
    </dgm:pt>
    <dgm:pt modelId="{81431323-37E7-0C47-B880-20E0A07D282F}" type="pres">
      <dgm:prSet presAssocID="{6A2F3DD9-E6FB-C348-8DE6-E5E4715AB401}" presName="c10" presStyleLbl="node1" presStyleIdx="9" presStyleCnt="19"/>
      <dgm:spPr/>
    </dgm:pt>
    <dgm:pt modelId="{A5FEB1E7-3EDA-504E-8F8C-D62B73F23DAB}" type="pres">
      <dgm:prSet presAssocID="{6A2F3DD9-E6FB-C348-8DE6-E5E4715AB401}" presName="c11" presStyleLbl="node1" presStyleIdx="10" presStyleCnt="19"/>
      <dgm:spPr/>
    </dgm:pt>
    <dgm:pt modelId="{8EDEC456-F166-F843-A860-A0B06676837E}" type="pres">
      <dgm:prSet presAssocID="{6A2F3DD9-E6FB-C348-8DE6-E5E4715AB401}" presName="c12" presStyleLbl="node1" presStyleIdx="11" presStyleCnt="19"/>
      <dgm:spPr/>
    </dgm:pt>
    <dgm:pt modelId="{CAFACED0-B19F-1A44-A362-EAD6EABE1F51}" type="pres">
      <dgm:prSet presAssocID="{6A2F3DD9-E6FB-C348-8DE6-E5E4715AB401}" presName="c13" presStyleLbl="node1" presStyleIdx="12" presStyleCnt="19"/>
      <dgm:spPr/>
    </dgm:pt>
    <dgm:pt modelId="{D12A8E98-0B70-0B4A-8C13-E3289545D6BA}" type="pres">
      <dgm:prSet presAssocID="{6A2F3DD9-E6FB-C348-8DE6-E5E4715AB401}" presName="c14" presStyleLbl="node1" presStyleIdx="13" presStyleCnt="19"/>
      <dgm:spPr/>
    </dgm:pt>
    <dgm:pt modelId="{A72AE9D3-23C5-6B48-9E2B-A0BE5AE41D47}" type="pres">
      <dgm:prSet presAssocID="{6A2F3DD9-E6FB-C348-8DE6-E5E4715AB401}" presName="c15" presStyleLbl="node1" presStyleIdx="14" presStyleCnt="19"/>
      <dgm:spPr/>
    </dgm:pt>
    <dgm:pt modelId="{6D4459A1-B975-1345-B2B3-43E2C9FFE65E}" type="pres">
      <dgm:prSet presAssocID="{6A2F3DD9-E6FB-C348-8DE6-E5E4715AB401}" presName="c16" presStyleLbl="node1" presStyleIdx="15" presStyleCnt="19"/>
      <dgm:spPr/>
    </dgm:pt>
    <dgm:pt modelId="{4A31C209-1343-CD4D-8ACF-E5B62241C940}" type="pres">
      <dgm:prSet presAssocID="{6A2F3DD9-E6FB-C348-8DE6-E5E4715AB401}" presName="c17" presStyleLbl="node1" presStyleIdx="16" presStyleCnt="19"/>
      <dgm:spPr/>
    </dgm:pt>
    <dgm:pt modelId="{88061ACB-56FD-D849-BB78-5C8BE0675DC4}" type="pres">
      <dgm:prSet presAssocID="{6A2F3DD9-E6FB-C348-8DE6-E5E4715AB401}" presName="c18" presStyleLbl="node1" presStyleIdx="17" presStyleCnt="19"/>
      <dgm:spPr/>
    </dgm:pt>
    <dgm:pt modelId="{54A68487-9562-FD4C-96C4-C6C377C5D6DB}" type="pres">
      <dgm:prSet presAssocID="{72627FAC-CF5E-844B-8A85-070EBC0D4D59}" presName="chevronComposite1" presStyleCnt="0"/>
      <dgm:spPr/>
    </dgm:pt>
    <dgm:pt modelId="{052EB808-FB51-9541-B1A7-47CD63AF5A0F}" type="pres">
      <dgm:prSet presAssocID="{72627FAC-CF5E-844B-8A85-070EBC0D4D59}" presName="chevron1" presStyleLbl="sibTrans2D1" presStyleIdx="0" presStyleCnt="2"/>
      <dgm:spPr/>
    </dgm:pt>
    <dgm:pt modelId="{42873D61-3A60-854F-B6D9-0BD5450B2946}" type="pres">
      <dgm:prSet presAssocID="{72627FAC-CF5E-844B-8A85-070EBC0D4D59}" presName="spChevron1" presStyleCnt="0"/>
      <dgm:spPr/>
    </dgm:pt>
    <dgm:pt modelId="{F2976B4D-0DAD-F64E-AD33-48C6307B3B7A}" type="pres">
      <dgm:prSet presAssocID="{72627FAC-CF5E-844B-8A85-070EBC0D4D59}" presName="overlap" presStyleCnt="0"/>
      <dgm:spPr/>
    </dgm:pt>
    <dgm:pt modelId="{8710EC7F-0188-5A4D-95FF-F1FF64F68CC6}" type="pres">
      <dgm:prSet presAssocID="{72627FAC-CF5E-844B-8A85-070EBC0D4D59}" presName="chevronComposite2" presStyleCnt="0"/>
      <dgm:spPr/>
    </dgm:pt>
    <dgm:pt modelId="{DEDD56AE-D01F-3047-9FFA-ACF24C2693BB}" type="pres">
      <dgm:prSet presAssocID="{72627FAC-CF5E-844B-8A85-070EBC0D4D59}" presName="chevron2" presStyleLbl="sibTrans2D1" presStyleIdx="1" presStyleCnt="2"/>
      <dgm:spPr/>
    </dgm:pt>
    <dgm:pt modelId="{D8A4AB73-33C5-2E41-B14E-0D0762F78665}" type="pres">
      <dgm:prSet presAssocID="{72627FAC-CF5E-844B-8A85-070EBC0D4D59}" presName="spChevron2" presStyleCnt="0"/>
      <dgm:spPr/>
    </dgm:pt>
    <dgm:pt modelId="{D2AD3FE0-B50E-7D40-9DAA-D063C8B02B8D}" type="pres">
      <dgm:prSet presAssocID="{62AA28CB-8AC9-0B4A-A9BF-7147533E96C1}" presName="last" presStyleCnt="0"/>
      <dgm:spPr/>
    </dgm:pt>
    <dgm:pt modelId="{42ED4D70-56A5-B74F-A809-8FB2FE0549A6}" type="pres">
      <dgm:prSet presAssocID="{62AA28CB-8AC9-0B4A-A9BF-7147533E96C1}" presName="circleTx" presStyleLbl="node1" presStyleIdx="18" presStyleCnt="19"/>
      <dgm:spPr/>
    </dgm:pt>
    <dgm:pt modelId="{2F565E01-DEF4-134E-95CB-214339997C60}" type="pres">
      <dgm:prSet presAssocID="{62AA28CB-8AC9-0B4A-A9BF-7147533E96C1}" presName="spN" presStyleCnt="0"/>
      <dgm:spPr/>
    </dgm:pt>
  </dgm:ptLst>
  <dgm:cxnLst>
    <dgm:cxn modelId="{0E058012-EC8F-5D4C-9E38-0512425B2101}" srcId="{890DF912-ACD9-EE43-B37A-F3A59357F7E4}" destId="{6A2F3DD9-E6FB-C348-8DE6-E5E4715AB401}" srcOrd="0" destOrd="0" parTransId="{035F7F04-5CA7-DB49-A946-BCEEF066E427}" sibTransId="{72627FAC-CF5E-844B-8A85-070EBC0D4D59}"/>
    <dgm:cxn modelId="{6239803C-0E10-8C45-869C-D6970A44B015}" type="presOf" srcId="{890DF912-ACD9-EE43-B37A-F3A59357F7E4}" destId="{03765379-F2D1-3D4E-99AA-3383810838BA}" srcOrd="0" destOrd="0" presId="urn:microsoft.com/office/officeart/2009/3/layout/RandomtoResultProcess"/>
    <dgm:cxn modelId="{CCF37489-3B67-B540-8EC0-EE6324D89D01}" srcId="{890DF912-ACD9-EE43-B37A-F3A59357F7E4}" destId="{62AA28CB-8AC9-0B4A-A9BF-7147533E96C1}" srcOrd="1" destOrd="0" parTransId="{8BF2E7D8-B723-AA48-B3E6-C0F4A6A98E99}" sibTransId="{2B29001E-FA5D-3F41-841C-E8A4E9BB70ED}"/>
    <dgm:cxn modelId="{06B259B9-8670-5E48-839E-21B16D30A6FC}" type="presOf" srcId="{6A2F3DD9-E6FB-C348-8DE6-E5E4715AB401}" destId="{E3FD2F92-2032-A546-AC50-8CD785F4C4E3}" srcOrd="0" destOrd="0" presId="urn:microsoft.com/office/officeart/2009/3/layout/RandomtoResultProcess"/>
    <dgm:cxn modelId="{66EF74ED-654C-824F-80DD-57210B95C7F6}" type="presOf" srcId="{62AA28CB-8AC9-0B4A-A9BF-7147533E96C1}" destId="{42ED4D70-56A5-B74F-A809-8FB2FE0549A6}" srcOrd="0" destOrd="0" presId="urn:microsoft.com/office/officeart/2009/3/layout/RandomtoResultProcess"/>
    <dgm:cxn modelId="{8D477999-F685-0E43-A2C9-05B827F41A4D}" type="presParOf" srcId="{03765379-F2D1-3D4E-99AA-3383810838BA}" destId="{D83A7626-91D8-7D4A-9DAC-0005FFD003BF}" srcOrd="0" destOrd="0" presId="urn:microsoft.com/office/officeart/2009/3/layout/RandomtoResultProcess"/>
    <dgm:cxn modelId="{C93041A5-E4E4-2241-8F7C-E16C5D3CC102}" type="presParOf" srcId="{D83A7626-91D8-7D4A-9DAC-0005FFD003BF}" destId="{E3FD2F92-2032-A546-AC50-8CD785F4C4E3}" srcOrd="0" destOrd="0" presId="urn:microsoft.com/office/officeart/2009/3/layout/RandomtoResultProcess"/>
    <dgm:cxn modelId="{779CD6EC-7E47-714D-B1F3-FEAB260F44E6}" type="presParOf" srcId="{D83A7626-91D8-7D4A-9DAC-0005FFD003BF}" destId="{C1E4F0F9-1D5F-534E-8E8B-3A34FE01F276}" srcOrd="1" destOrd="0" presId="urn:microsoft.com/office/officeart/2009/3/layout/RandomtoResultProcess"/>
    <dgm:cxn modelId="{C0595EF9-956B-7F42-9C67-4069EDE8DFBA}" type="presParOf" srcId="{D83A7626-91D8-7D4A-9DAC-0005FFD003BF}" destId="{9919C404-ED15-8940-BC9F-808BC38E7857}" srcOrd="2" destOrd="0" presId="urn:microsoft.com/office/officeart/2009/3/layout/RandomtoResultProcess"/>
    <dgm:cxn modelId="{ED8E3B47-75F9-E444-85BE-9D51AA9462F5}" type="presParOf" srcId="{D83A7626-91D8-7D4A-9DAC-0005FFD003BF}" destId="{2AD0FD22-6773-914E-B441-364AD8B9BD6B}" srcOrd="3" destOrd="0" presId="urn:microsoft.com/office/officeart/2009/3/layout/RandomtoResultProcess"/>
    <dgm:cxn modelId="{8E63E863-4A7D-E440-A146-12F4526BFEB6}" type="presParOf" srcId="{D83A7626-91D8-7D4A-9DAC-0005FFD003BF}" destId="{BDA05BE3-6637-304A-AE38-7CF1414AEAE8}" srcOrd="4" destOrd="0" presId="urn:microsoft.com/office/officeart/2009/3/layout/RandomtoResultProcess"/>
    <dgm:cxn modelId="{1042259E-E6D4-3446-B4FF-7C52486642DC}" type="presParOf" srcId="{D83A7626-91D8-7D4A-9DAC-0005FFD003BF}" destId="{6FA7AD1F-B20F-D44A-A57F-011120A9F1F4}" srcOrd="5" destOrd="0" presId="urn:microsoft.com/office/officeart/2009/3/layout/RandomtoResultProcess"/>
    <dgm:cxn modelId="{A4ED8501-4096-8C4E-9EE5-6CCF2EA6D680}" type="presParOf" srcId="{D83A7626-91D8-7D4A-9DAC-0005FFD003BF}" destId="{47094FF4-AB99-D945-B32B-65BBC6D7D9A2}" srcOrd="6" destOrd="0" presId="urn:microsoft.com/office/officeart/2009/3/layout/RandomtoResultProcess"/>
    <dgm:cxn modelId="{B3C1FD14-0A49-0A48-B477-6BB3B5876E6B}" type="presParOf" srcId="{D83A7626-91D8-7D4A-9DAC-0005FFD003BF}" destId="{9391BB37-9251-8048-96A9-7CFC69B82E4E}" srcOrd="7" destOrd="0" presId="urn:microsoft.com/office/officeart/2009/3/layout/RandomtoResultProcess"/>
    <dgm:cxn modelId="{74B23882-00F0-AA40-9D25-FCD9E87B42EA}" type="presParOf" srcId="{D83A7626-91D8-7D4A-9DAC-0005FFD003BF}" destId="{9A7E6E9C-10B7-A240-ADFA-6FA9681EFC50}" srcOrd="8" destOrd="0" presId="urn:microsoft.com/office/officeart/2009/3/layout/RandomtoResultProcess"/>
    <dgm:cxn modelId="{C2726D23-0031-5843-8415-1BE352F6EA44}" type="presParOf" srcId="{D83A7626-91D8-7D4A-9DAC-0005FFD003BF}" destId="{5A388495-DFD1-194E-9042-D24CB7159D62}" srcOrd="9" destOrd="0" presId="urn:microsoft.com/office/officeart/2009/3/layout/RandomtoResultProcess"/>
    <dgm:cxn modelId="{E9F4F759-2A19-2543-9619-E48812768FFB}" type="presParOf" srcId="{D83A7626-91D8-7D4A-9DAC-0005FFD003BF}" destId="{81431323-37E7-0C47-B880-20E0A07D282F}" srcOrd="10" destOrd="0" presId="urn:microsoft.com/office/officeart/2009/3/layout/RandomtoResultProcess"/>
    <dgm:cxn modelId="{67CA83B8-E8ED-CE46-8401-FAB9FE251247}" type="presParOf" srcId="{D83A7626-91D8-7D4A-9DAC-0005FFD003BF}" destId="{A5FEB1E7-3EDA-504E-8F8C-D62B73F23DAB}" srcOrd="11" destOrd="0" presId="urn:microsoft.com/office/officeart/2009/3/layout/RandomtoResultProcess"/>
    <dgm:cxn modelId="{4CE97D8C-633C-1A4F-8DA6-FA64802D4228}" type="presParOf" srcId="{D83A7626-91D8-7D4A-9DAC-0005FFD003BF}" destId="{8EDEC456-F166-F843-A860-A0B06676837E}" srcOrd="12" destOrd="0" presId="urn:microsoft.com/office/officeart/2009/3/layout/RandomtoResultProcess"/>
    <dgm:cxn modelId="{09105CA8-8973-7643-B2F0-B34C443C11FA}" type="presParOf" srcId="{D83A7626-91D8-7D4A-9DAC-0005FFD003BF}" destId="{CAFACED0-B19F-1A44-A362-EAD6EABE1F51}" srcOrd="13" destOrd="0" presId="urn:microsoft.com/office/officeart/2009/3/layout/RandomtoResultProcess"/>
    <dgm:cxn modelId="{1258BC7A-448D-6647-903F-4B258F7815CB}" type="presParOf" srcId="{D83A7626-91D8-7D4A-9DAC-0005FFD003BF}" destId="{D12A8E98-0B70-0B4A-8C13-E3289545D6BA}" srcOrd="14" destOrd="0" presId="urn:microsoft.com/office/officeart/2009/3/layout/RandomtoResultProcess"/>
    <dgm:cxn modelId="{628E5D73-35A5-9F4C-9A99-79A99B9F8390}" type="presParOf" srcId="{D83A7626-91D8-7D4A-9DAC-0005FFD003BF}" destId="{A72AE9D3-23C5-6B48-9E2B-A0BE5AE41D47}" srcOrd="15" destOrd="0" presId="urn:microsoft.com/office/officeart/2009/3/layout/RandomtoResultProcess"/>
    <dgm:cxn modelId="{250013EC-0171-644E-90C8-7768798A6F1B}" type="presParOf" srcId="{D83A7626-91D8-7D4A-9DAC-0005FFD003BF}" destId="{6D4459A1-B975-1345-B2B3-43E2C9FFE65E}" srcOrd="16" destOrd="0" presId="urn:microsoft.com/office/officeart/2009/3/layout/RandomtoResultProcess"/>
    <dgm:cxn modelId="{821D64CE-F385-3B4B-B24E-245F7177053B}" type="presParOf" srcId="{D83A7626-91D8-7D4A-9DAC-0005FFD003BF}" destId="{4A31C209-1343-CD4D-8ACF-E5B62241C940}" srcOrd="17" destOrd="0" presId="urn:microsoft.com/office/officeart/2009/3/layout/RandomtoResultProcess"/>
    <dgm:cxn modelId="{A8F7B75D-E8A9-3A45-9CE3-976D2948985C}" type="presParOf" srcId="{D83A7626-91D8-7D4A-9DAC-0005FFD003BF}" destId="{88061ACB-56FD-D849-BB78-5C8BE0675DC4}" srcOrd="18" destOrd="0" presId="urn:microsoft.com/office/officeart/2009/3/layout/RandomtoResultProcess"/>
    <dgm:cxn modelId="{453BCD83-BA50-FC43-8421-77D28DE9AC30}" type="presParOf" srcId="{03765379-F2D1-3D4E-99AA-3383810838BA}" destId="{54A68487-9562-FD4C-96C4-C6C377C5D6DB}" srcOrd="1" destOrd="0" presId="urn:microsoft.com/office/officeart/2009/3/layout/RandomtoResultProcess"/>
    <dgm:cxn modelId="{29945760-18D0-AA42-A226-D3ACC515AA3F}" type="presParOf" srcId="{54A68487-9562-FD4C-96C4-C6C377C5D6DB}" destId="{052EB808-FB51-9541-B1A7-47CD63AF5A0F}" srcOrd="0" destOrd="0" presId="urn:microsoft.com/office/officeart/2009/3/layout/RandomtoResultProcess"/>
    <dgm:cxn modelId="{BADAF08F-DA6D-534A-AFC8-6C536CC315A5}" type="presParOf" srcId="{54A68487-9562-FD4C-96C4-C6C377C5D6DB}" destId="{42873D61-3A60-854F-B6D9-0BD5450B2946}" srcOrd="1" destOrd="0" presId="urn:microsoft.com/office/officeart/2009/3/layout/RandomtoResultProcess"/>
    <dgm:cxn modelId="{0DAD8432-215C-E947-A689-50D2BCE6B3A5}" type="presParOf" srcId="{03765379-F2D1-3D4E-99AA-3383810838BA}" destId="{F2976B4D-0DAD-F64E-AD33-48C6307B3B7A}" srcOrd="2" destOrd="0" presId="urn:microsoft.com/office/officeart/2009/3/layout/RandomtoResultProcess"/>
    <dgm:cxn modelId="{ED26F868-55E4-8043-9EE6-E31876838CC3}" type="presParOf" srcId="{03765379-F2D1-3D4E-99AA-3383810838BA}" destId="{8710EC7F-0188-5A4D-95FF-F1FF64F68CC6}" srcOrd="3" destOrd="0" presId="urn:microsoft.com/office/officeart/2009/3/layout/RandomtoResultProcess"/>
    <dgm:cxn modelId="{593FB3EB-B9DE-124E-94E0-118EA20AB269}" type="presParOf" srcId="{8710EC7F-0188-5A4D-95FF-F1FF64F68CC6}" destId="{DEDD56AE-D01F-3047-9FFA-ACF24C2693BB}" srcOrd="0" destOrd="0" presId="urn:microsoft.com/office/officeart/2009/3/layout/RandomtoResultProcess"/>
    <dgm:cxn modelId="{06B8EE9E-6F20-2141-98EA-4DEBC333FAC3}" type="presParOf" srcId="{8710EC7F-0188-5A4D-95FF-F1FF64F68CC6}" destId="{D8A4AB73-33C5-2E41-B14E-0D0762F78665}" srcOrd="1" destOrd="0" presId="urn:microsoft.com/office/officeart/2009/3/layout/RandomtoResultProcess"/>
    <dgm:cxn modelId="{45E10385-9CE5-8F41-AE67-C83D6BC3692E}" type="presParOf" srcId="{03765379-F2D1-3D4E-99AA-3383810838BA}" destId="{D2AD3FE0-B50E-7D40-9DAA-D063C8B02B8D}" srcOrd="4" destOrd="0" presId="urn:microsoft.com/office/officeart/2009/3/layout/RandomtoResultProcess"/>
    <dgm:cxn modelId="{94E20796-262E-7D49-9931-2983DAE33A2A}" type="presParOf" srcId="{D2AD3FE0-B50E-7D40-9DAA-D063C8B02B8D}" destId="{42ED4D70-56A5-B74F-A809-8FB2FE0549A6}" srcOrd="0" destOrd="0" presId="urn:microsoft.com/office/officeart/2009/3/layout/RandomtoResultProcess"/>
    <dgm:cxn modelId="{49B398B4-91C3-E24D-B229-5FBAF9977E17}" type="presParOf" srcId="{D2AD3FE0-B50E-7D40-9DAA-D063C8B02B8D}" destId="{2F565E01-DEF4-134E-95CB-214339997C60}" srcOrd="1" destOrd="0" presId="urn:microsoft.com/office/officeart/2009/3/layout/RandomtoResult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FBD28A9-BFD0-764D-A25E-9F0684AFE67F}" type="doc">
      <dgm:prSet loTypeId="urn:microsoft.com/office/officeart/2005/8/layout/vList2" loCatId="list" qsTypeId="urn:microsoft.com/office/officeart/2005/8/quickstyle/simple3" qsCatId="simple" csTypeId="urn:microsoft.com/office/officeart/2005/8/colors/colorful1" csCatId="colorful" phldr="1"/>
      <dgm:spPr/>
      <dgm:t>
        <a:bodyPr/>
        <a:lstStyle/>
        <a:p>
          <a:endParaRPr lang="fr-FR"/>
        </a:p>
      </dgm:t>
    </dgm:pt>
    <dgm:pt modelId="{C8F0B2D2-378F-7641-BA5C-4C71E6DE67C7}">
      <dgm:prSet/>
      <dgm:spPr>
        <a:solidFill>
          <a:schemeClr val="bg2"/>
        </a:solidFill>
      </dgm:spPr>
      <dgm:t>
        <a:bodyPr/>
        <a:lstStyle/>
        <a:p>
          <a:r>
            <a:rPr lang="fr-FR" dirty="0">
              <a:solidFill>
                <a:schemeClr val="accent1"/>
              </a:solidFill>
            </a:rPr>
            <a:t> + Prise en compte des enjeux éthiques dans la gestion et la méthodologie de la Recherche.</a:t>
          </a:r>
        </a:p>
      </dgm:t>
    </dgm:pt>
    <dgm:pt modelId="{F7004BF3-3FFA-3341-8089-953EAB9D6868}" type="parTrans" cxnId="{EE5F62C5-69D4-1445-8CDB-927D560461C6}">
      <dgm:prSet/>
      <dgm:spPr/>
      <dgm:t>
        <a:bodyPr/>
        <a:lstStyle/>
        <a:p>
          <a:endParaRPr lang="fr-FR"/>
        </a:p>
      </dgm:t>
    </dgm:pt>
    <dgm:pt modelId="{90B819FC-9D05-0C4A-B08A-EFA5329806A8}" type="sibTrans" cxnId="{EE5F62C5-69D4-1445-8CDB-927D560461C6}">
      <dgm:prSet/>
      <dgm:spPr/>
      <dgm:t>
        <a:bodyPr/>
        <a:lstStyle/>
        <a:p>
          <a:endParaRPr lang="fr-FR"/>
        </a:p>
      </dgm:t>
    </dgm:pt>
    <dgm:pt modelId="{A2F27591-58DD-BD47-8317-23F13CEB1E88}" type="pres">
      <dgm:prSet presAssocID="{7FBD28A9-BFD0-764D-A25E-9F0684AFE67F}" presName="linear" presStyleCnt="0">
        <dgm:presLayoutVars>
          <dgm:animLvl val="lvl"/>
          <dgm:resizeHandles val="exact"/>
        </dgm:presLayoutVars>
      </dgm:prSet>
      <dgm:spPr/>
    </dgm:pt>
    <dgm:pt modelId="{2ED1510A-AC64-824C-9F38-E972B1B22FF4}" type="pres">
      <dgm:prSet presAssocID="{C8F0B2D2-378F-7641-BA5C-4C71E6DE67C7}" presName="parentText" presStyleLbl="node1" presStyleIdx="0" presStyleCnt="1">
        <dgm:presLayoutVars>
          <dgm:chMax val="0"/>
          <dgm:bulletEnabled val="1"/>
        </dgm:presLayoutVars>
      </dgm:prSet>
      <dgm:spPr/>
    </dgm:pt>
  </dgm:ptLst>
  <dgm:cxnLst>
    <dgm:cxn modelId="{B5ADD31B-8760-554A-993B-A7A91F394011}" type="presOf" srcId="{C8F0B2D2-378F-7641-BA5C-4C71E6DE67C7}" destId="{2ED1510A-AC64-824C-9F38-E972B1B22FF4}" srcOrd="0" destOrd="0" presId="urn:microsoft.com/office/officeart/2005/8/layout/vList2"/>
    <dgm:cxn modelId="{EE5F62C5-69D4-1445-8CDB-927D560461C6}" srcId="{7FBD28A9-BFD0-764D-A25E-9F0684AFE67F}" destId="{C8F0B2D2-378F-7641-BA5C-4C71E6DE67C7}" srcOrd="0" destOrd="0" parTransId="{F7004BF3-3FFA-3341-8089-953EAB9D6868}" sibTransId="{90B819FC-9D05-0C4A-B08A-EFA5329806A8}"/>
    <dgm:cxn modelId="{1F6CB6D0-9146-AE42-B43D-ACA8EDA9FEEC}" type="presOf" srcId="{7FBD28A9-BFD0-764D-A25E-9F0684AFE67F}" destId="{A2F27591-58DD-BD47-8317-23F13CEB1E88}" srcOrd="0" destOrd="0" presId="urn:microsoft.com/office/officeart/2005/8/layout/vList2"/>
    <dgm:cxn modelId="{0FA84D9D-D8E0-CA41-9F1B-7FC5420345E7}" type="presParOf" srcId="{A2F27591-58DD-BD47-8317-23F13CEB1E88}" destId="{2ED1510A-AC64-824C-9F38-E972B1B22FF4}"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74474D6-3CFE-F846-B2F1-A45D9DB2F27B}" type="doc">
      <dgm:prSet loTypeId="urn:microsoft.com/office/officeart/2005/8/layout/default" loCatId="list" qsTypeId="urn:microsoft.com/office/officeart/2005/8/quickstyle/simple2" qsCatId="simple" csTypeId="urn:microsoft.com/office/officeart/2005/8/colors/colorful1" csCatId="colorful" phldr="1"/>
      <dgm:spPr/>
      <dgm:t>
        <a:bodyPr/>
        <a:lstStyle/>
        <a:p>
          <a:endParaRPr lang="fr-FR"/>
        </a:p>
      </dgm:t>
    </dgm:pt>
    <dgm:pt modelId="{AB3A0350-3FFD-6841-B13C-70F70EFAFCBA}">
      <dgm:prSet/>
      <dgm:spPr/>
      <dgm:t>
        <a:bodyPr/>
        <a:lstStyle/>
        <a:p>
          <a:r>
            <a:rPr lang="fr-FR" b="1" dirty="0"/>
            <a:t>- La loi </a:t>
          </a:r>
          <a:r>
            <a:rPr lang="fr-FR" b="1" dirty="0" err="1"/>
            <a:t>Hurriet-Serusclat</a:t>
          </a:r>
          <a:r>
            <a:rPr lang="fr-FR" b="1" dirty="0"/>
            <a:t> : </a:t>
          </a:r>
          <a:r>
            <a:rPr lang="fr-FR" b="1" i="1" dirty="0"/>
            <a:t>loi relative à la protection des personnes dans la recherche biomédicale</a:t>
          </a:r>
        </a:p>
        <a:p>
          <a:endParaRPr lang="fr-FR" b="1" dirty="0"/>
        </a:p>
        <a:p>
          <a:r>
            <a:rPr lang="fr-FR" b="1" dirty="0"/>
            <a:t>- La loi </a:t>
          </a:r>
          <a:r>
            <a:rPr lang="fr-FR" b="1" dirty="0" err="1"/>
            <a:t>Jardé</a:t>
          </a:r>
          <a:r>
            <a:rPr lang="fr-FR" b="1" dirty="0"/>
            <a:t> : </a:t>
          </a:r>
          <a:r>
            <a:rPr lang="fr-FR" b="1" i="1" dirty="0"/>
            <a:t>loi n° 2012-300 du 5 mars 2012 relative aux recherches impliquant la personne humaine </a:t>
          </a:r>
          <a:r>
            <a:rPr lang="fr-FR" b="1" dirty="0"/>
            <a:t>	</a:t>
          </a:r>
        </a:p>
      </dgm:t>
    </dgm:pt>
    <dgm:pt modelId="{6B5E5697-F915-1E4F-A7EA-6F9D5FD92827}" type="parTrans" cxnId="{B8900B98-382D-6A4E-AEBD-A63F9D92FE51}">
      <dgm:prSet/>
      <dgm:spPr/>
      <dgm:t>
        <a:bodyPr/>
        <a:lstStyle/>
        <a:p>
          <a:endParaRPr lang="fr-FR"/>
        </a:p>
      </dgm:t>
    </dgm:pt>
    <dgm:pt modelId="{594E6155-48E8-D34B-B931-8E54714E57EB}" type="sibTrans" cxnId="{B8900B98-382D-6A4E-AEBD-A63F9D92FE51}">
      <dgm:prSet/>
      <dgm:spPr/>
      <dgm:t>
        <a:bodyPr/>
        <a:lstStyle/>
        <a:p>
          <a:endParaRPr lang="fr-FR"/>
        </a:p>
      </dgm:t>
    </dgm:pt>
    <dgm:pt modelId="{1A1C8A22-9AC3-7C43-93CB-CEC58903DA82}">
      <dgm:prSet/>
      <dgm:spPr/>
      <dgm:t>
        <a:bodyPr/>
        <a:lstStyle/>
        <a:p>
          <a:r>
            <a:rPr lang="fr-FR" b="1" dirty="0"/>
            <a:t>- La Charte Européenne du Chercheur (The </a:t>
          </a:r>
          <a:r>
            <a:rPr lang="fr-FR" b="1" dirty="0" err="1"/>
            <a:t>European</a:t>
          </a:r>
          <a:r>
            <a:rPr lang="fr-FR" b="1" dirty="0"/>
            <a:t> Charter for </a:t>
          </a:r>
          <a:r>
            <a:rPr lang="fr-FR" b="1" dirty="0" err="1"/>
            <a:t>Researchers</a:t>
          </a:r>
          <a:r>
            <a:rPr lang="fr-FR" b="1" dirty="0"/>
            <a:t>)</a:t>
          </a:r>
        </a:p>
        <a:p>
          <a:endParaRPr lang="fr-FR" b="1" dirty="0"/>
        </a:p>
        <a:p>
          <a:r>
            <a:rPr lang="fr-FR" b="1" dirty="0"/>
            <a:t>- La charte de Déontologie des métiers de la recherche signée par la Conférence des Présidents d’Université et les grands organismes publics de recherche</a:t>
          </a:r>
        </a:p>
        <a:p>
          <a:endParaRPr lang="fr-FR" b="1" dirty="0"/>
        </a:p>
        <a:p>
          <a:r>
            <a:rPr lang="fr-FR" b="1" dirty="0"/>
            <a:t>- Le code de déontologie du psychologue</a:t>
          </a:r>
        </a:p>
      </dgm:t>
    </dgm:pt>
    <dgm:pt modelId="{14601BC7-3D09-AC4E-9AAD-32DB3C749D92}" type="parTrans" cxnId="{6027A814-3408-9644-A403-00981DD37D7D}">
      <dgm:prSet/>
      <dgm:spPr/>
      <dgm:t>
        <a:bodyPr/>
        <a:lstStyle/>
        <a:p>
          <a:endParaRPr lang="fr-FR"/>
        </a:p>
      </dgm:t>
    </dgm:pt>
    <dgm:pt modelId="{553C4FEC-EFEA-A146-B4EB-D5FBA7158550}" type="sibTrans" cxnId="{6027A814-3408-9644-A403-00981DD37D7D}">
      <dgm:prSet/>
      <dgm:spPr/>
      <dgm:t>
        <a:bodyPr/>
        <a:lstStyle/>
        <a:p>
          <a:endParaRPr lang="fr-FR"/>
        </a:p>
      </dgm:t>
    </dgm:pt>
    <dgm:pt modelId="{D2C7CA7B-221A-F348-8903-854507DD9B79}">
      <dgm:prSet/>
      <dgm:spPr/>
      <dgm:t>
        <a:bodyPr/>
        <a:lstStyle/>
        <a:p>
          <a:r>
            <a:rPr lang="fr-FR" b="1" i="0" dirty="0"/>
            <a:t>- Loi n° 78-17 du 6 janvier 1978 relative à l'informatique, aux fichiers et aux libertés.</a:t>
          </a:r>
        </a:p>
        <a:p>
          <a:r>
            <a:rPr lang="fr-FR" b="1" i="0" dirty="0"/>
            <a:t>- Le Règlement général sur la protection des données- (RGPD) </a:t>
          </a:r>
        </a:p>
        <a:p>
          <a:r>
            <a:rPr lang="fr-FR" b="1" i="0" dirty="0"/>
            <a:t>- Le code de la Recherche</a:t>
          </a:r>
        </a:p>
        <a:p>
          <a:r>
            <a:rPr lang="fr-FR" b="1" i="0" dirty="0"/>
            <a:t>-Le code de la Propriété intellectuelle</a:t>
          </a:r>
        </a:p>
        <a:p>
          <a:r>
            <a:rPr lang="fr-FR" b="1" i="0" dirty="0"/>
            <a:t>- La loi n° 78-753 du 17 juillet 1978, codifiée au livre III du code des relations entre le public et l’administration (CRPA), </a:t>
          </a:r>
          <a:r>
            <a:rPr lang="fr-FR" b="1" i="1" dirty="0"/>
            <a:t>sur le principe de la liberté d’accès aux documents administratifs. </a:t>
          </a:r>
        </a:p>
      </dgm:t>
    </dgm:pt>
    <dgm:pt modelId="{BA8381DE-C0D7-184B-8F05-BD202F87D6FF}" type="parTrans" cxnId="{9A2EAE7D-E463-F14C-9398-C3A77067A99A}">
      <dgm:prSet/>
      <dgm:spPr/>
      <dgm:t>
        <a:bodyPr/>
        <a:lstStyle/>
        <a:p>
          <a:endParaRPr lang="fr-FR"/>
        </a:p>
      </dgm:t>
    </dgm:pt>
    <dgm:pt modelId="{CE3CF242-57F3-1144-80EC-A941F6FCA456}" type="sibTrans" cxnId="{9A2EAE7D-E463-F14C-9398-C3A77067A99A}">
      <dgm:prSet/>
      <dgm:spPr/>
      <dgm:t>
        <a:bodyPr/>
        <a:lstStyle/>
        <a:p>
          <a:endParaRPr lang="fr-FR"/>
        </a:p>
      </dgm:t>
    </dgm:pt>
    <dgm:pt modelId="{572498B8-792F-1547-A5E4-BC001800D5D6}" type="pres">
      <dgm:prSet presAssocID="{A74474D6-3CFE-F846-B2F1-A45D9DB2F27B}" presName="diagram" presStyleCnt="0">
        <dgm:presLayoutVars>
          <dgm:dir/>
          <dgm:resizeHandles val="exact"/>
        </dgm:presLayoutVars>
      </dgm:prSet>
      <dgm:spPr/>
    </dgm:pt>
    <dgm:pt modelId="{A6D502DE-039F-C549-B77F-523034927D39}" type="pres">
      <dgm:prSet presAssocID="{AB3A0350-3FFD-6841-B13C-70F70EFAFCBA}" presName="node" presStyleLbl="node1" presStyleIdx="0" presStyleCnt="3">
        <dgm:presLayoutVars>
          <dgm:bulletEnabled val="1"/>
        </dgm:presLayoutVars>
      </dgm:prSet>
      <dgm:spPr/>
    </dgm:pt>
    <dgm:pt modelId="{0CB98F38-3589-1F43-9ACF-45285546ADB3}" type="pres">
      <dgm:prSet presAssocID="{594E6155-48E8-D34B-B931-8E54714E57EB}" presName="sibTrans" presStyleCnt="0"/>
      <dgm:spPr/>
    </dgm:pt>
    <dgm:pt modelId="{3851EAE2-4949-4B43-A28C-3B42CB21CFB8}" type="pres">
      <dgm:prSet presAssocID="{1A1C8A22-9AC3-7C43-93CB-CEC58903DA82}" presName="node" presStyleLbl="node1" presStyleIdx="1" presStyleCnt="3">
        <dgm:presLayoutVars>
          <dgm:bulletEnabled val="1"/>
        </dgm:presLayoutVars>
      </dgm:prSet>
      <dgm:spPr/>
    </dgm:pt>
    <dgm:pt modelId="{B8A44D47-757D-F943-AB7A-08A873D47D38}" type="pres">
      <dgm:prSet presAssocID="{553C4FEC-EFEA-A146-B4EB-D5FBA7158550}" presName="sibTrans" presStyleCnt="0"/>
      <dgm:spPr/>
    </dgm:pt>
    <dgm:pt modelId="{1C708BF9-3C5B-0F4C-B03C-C5D9C6F8FD32}" type="pres">
      <dgm:prSet presAssocID="{D2C7CA7B-221A-F348-8903-854507DD9B79}" presName="node" presStyleLbl="node1" presStyleIdx="2" presStyleCnt="3">
        <dgm:presLayoutVars>
          <dgm:bulletEnabled val="1"/>
        </dgm:presLayoutVars>
      </dgm:prSet>
      <dgm:spPr/>
    </dgm:pt>
  </dgm:ptLst>
  <dgm:cxnLst>
    <dgm:cxn modelId="{6027A814-3408-9644-A403-00981DD37D7D}" srcId="{A74474D6-3CFE-F846-B2F1-A45D9DB2F27B}" destId="{1A1C8A22-9AC3-7C43-93CB-CEC58903DA82}" srcOrd="1" destOrd="0" parTransId="{14601BC7-3D09-AC4E-9AAD-32DB3C749D92}" sibTransId="{553C4FEC-EFEA-A146-B4EB-D5FBA7158550}"/>
    <dgm:cxn modelId="{AA6F733E-4879-9743-A900-E835E6C38140}" type="presOf" srcId="{D2C7CA7B-221A-F348-8903-854507DD9B79}" destId="{1C708BF9-3C5B-0F4C-B03C-C5D9C6F8FD32}" srcOrd="0" destOrd="0" presId="urn:microsoft.com/office/officeart/2005/8/layout/default"/>
    <dgm:cxn modelId="{DFC06D6E-D9D1-3840-BBE6-E4685B5CA0E4}" type="presOf" srcId="{AB3A0350-3FFD-6841-B13C-70F70EFAFCBA}" destId="{A6D502DE-039F-C549-B77F-523034927D39}" srcOrd="0" destOrd="0" presId="urn:microsoft.com/office/officeart/2005/8/layout/default"/>
    <dgm:cxn modelId="{9A2EAE7D-E463-F14C-9398-C3A77067A99A}" srcId="{A74474D6-3CFE-F846-B2F1-A45D9DB2F27B}" destId="{D2C7CA7B-221A-F348-8903-854507DD9B79}" srcOrd="2" destOrd="0" parTransId="{BA8381DE-C0D7-184B-8F05-BD202F87D6FF}" sibTransId="{CE3CF242-57F3-1144-80EC-A941F6FCA456}"/>
    <dgm:cxn modelId="{B8900B98-382D-6A4E-AEBD-A63F9D92FE51}" srcId="{A74474D6-3CFE-F846-B2F1-A45D9DB2F27B}" destId="{AB3A0350-3FFD-6841-B13C-70F70EFAFCBA}" srcOrd="0" destOrd="0" parTransId="{6B5E5697-F915-1E4F-A7EA-6F9D5FD92827}" sibTransId="{594E6155-48E8-D34B-B931-8E54714E57EB}"/>
    <dgm:cxn modelId="{9D5906B8-C522-E845-924A-168E208E33DD}" type="presOf" srcId="{1A1C8A22-9AC3-7C43-93CB-CEC58903DA82}" destId="{3851EAE2-4949-4B43-A28C-3B42CB21CFB8}" srcOrd="0" destOrd="0" presId="urn:microsoft.com/office/officeart/2005/8/layout/default"/>
    <dgm:cxn modelId="{BC0C38D9-B35C-5248-96C8-B72B1D53B68A}" type="presOf" srcId="{A74474D6-3CFE-F846-B2F1-A45D9DB2F27B}" destId="{572498B8-792F-1547-A5E4-BC001800D5D6}" srcOrd="0" destOrd="0" presId="urn:microsoft.com/office/officeart/2005/8/layout/default"/>
    <dgm:cxn modelId="{4BBADBA1-ECD7-D14A-BCFF-F625EF553AFD}" type="presParOf" srcId="{572498B8-792F-1547-A5E4-BC001800D5D6}" destId="{A6D502DE-039F-C549-B77F-523034927D39}" srcOrd="0" destOrd="0" presId="urn:microsoft.com/office/officeart/2005/8/layout/default"/>
    <dgm:cxn modelId="{1699C7DE-ACB0-3747-A789-AB4D4656CFC1}" type="presParOf" srcId="{572498B8-792F-1547-A5E4-BC001800D5D6}" destId="{0CB98F38-3589-1F43-9ACF-45285546ADB3}" srcOrd="1" destOrd="0" presId="urn:microsoft.com/office/officeart/2005/8/layout/default"/>
    <dgm:cxn modelId="{A69473D9-0E34-B848-BBE7-F3EB17353827}" type="presParOf" srcId="{572498B8-792F-1547-A5E4-BC001800D5D6}" destId="{3851EAE2-4949-4B43-A28C-3B42CB21CFB8}" srcOrd="2" destOrd="0" presId="urn:microsoft.com/office/officeart/2005/8/layout/default"/>
    <dgm:cxn modelId="{5752B5B4-8E72-B344-AFCD-4C5C78A2B2DC}" type="presParOf" srcId="{572498B8-792F-1547-A5E4-BC001800D5D6}" destId="{B8A44D47-757D-F943-AB7A-08A873D47D38}" srcOrd="3" destOrd="0" presId="urn:microsoft.com/office/officeart/2005/8/layout/default"/>
    <dgm:cxn modelId="{5EA421E0-0C77-1B4F-96C9-CC25F51BBD7C}" type="presParOf" srcId="{572498B8-792F-1547-A5E4-BC001800D5D6}" destId="{1C708BF9-3C5B-0F4C-B03C-C5D9C6F8FD32}"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5134B1-11F4-2844-8DB9-668B2C12C586}">
      <dsp:nvSpPr>
        <dsp:cNvPr id="0" name=""/>
        <dsp:cNvSpPr/>
      </dsp:nvSpPr>
      <dsp:spPr>
        <a:xfrm>
          <a:off x="0" y="20722"/>
          <a:ext cx="4781019" cy="5382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fr-FR" sz="2300" b="1" kern="1200" dirty="0"/>
            <a:t>- RÈGLES DE BASE :</a:t>
          </a:r>
          <a:endParaRPr lang="en-US" sz="2300" kern="1200" dirty="0"/>
        </a:p>
      </dsp:txBody>
      <dsp:txXfrm>
        <a:off x="26273" y="46995"/>
        <a:ext cx="4728473" cy="485654"/>
      </dsp:txXfrm>
    </dsp:sp>
    <dsp:sp modelId="{2CE8F8F1-8FCD-5B43-8EAC-32E8BBBBDC5E}">
      <dsp:nvSpPr>
        <dsp:cNvPr id="0" name=""/>
        <dsp:cNvSpPr/>
      </dsp:nvSpPr>
      <dsp:spPr>
        <a:xfrm>
          <a:off x="0" y="746564"/>
          <a:ext cx="4781019" cy="3523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797" tIns="29210" rIns="163576" bIns="29210" numCol="1" spcCol="1270" anchor="t" anchorCtr="0">
          <a:noAutofit/>
        </a:bodyPr>
        <a:lstStyle/>
        <a:p>
          <a:pPr marL="171450" lvl="1" indent="-171450" algn="just" defTabSz="800100">
            <a:lnSpc>
              <a:spcPct val="90000"/>
            </a:lnSpc>
            <a:spcBef>
              <a:spcPct val="0"/>
            </a:spcBef>
            <a:spcAft>
              <a:spcPct val="20000"/>
            </a:spcAft>
            <a:buFont typeface="Wingdings" pitchFamily="2" charset="2"/>
            <a:buChar char="ü"/>
          </a:pPr>
          <a:r>
            <a:rPr lang="fr-FR" sz="1800" kern="1200" dirty="0"/>
            <a:t> Mentionner précisément la source de la citation : « Nom de l’auteur, la référence et la date ».</a:t>
          </a:r>
          <a:endParaRPr lang="en-US" sz="1800" kern="1200" dirty="0"/>
        </a:p>
        <a:p>
          <a:pPr marL="171450" lvl="1" indent="-171450" algn="just" defTabSz="800100">
            <a:lnSpc>
              <a:spcPct val="90000"/>
            </a:lnSpc>
            <a:spcBef>
              <a:spcPct val="0"/>
            </a:spcBef>
            <a:spcAft>
              <a:spcPct val="20000"/>
            </a:spcAft>
            <a:buFont typeface="Wingdings" pitchFamily="2" charset="2"/>
            <a:buChar char="ü"/>
          </a:pPr>
          <a:r>
            <a:rPr lang="fr-FR" sz="1800" kern="1200" dirty="0"/>
            <a:t> Toujours mettre la citation entre guillemets.</a:t>
          </a:r>
          <a:endParaRPr lang="en-US" sz="1800" kern="1200" dirty="0"/>
        </a:p>
        <a:p>
          <a:pPr marL="171450" lvl="1" indent="-171450" algn="just" defTabSz="800100">
            <a:lnSpc>
              <a:spcPct val="90000"/>
            </a:lnSpc>
            <a:spcBef>
              <a:spcPct val="0"/>
            </a:spcBef>
            <a:spcAft>
              <a:spcPct val="20000"/>
            </a:spcAft>
            <a:buFont typeface="Wingdings" pitchFamily="2" charset="2"/>
            <a:buChar char="ü"/>
          </a:pPr>
          <a:r>
            <a:rPr lang="fr-FR" sz="1800" kern="1200" dirty="0"/>
            <a:t> Reproduire le texte exact avec les termes précis de l'auteur cité.</a:t>
          </a:r>
          <a:endParaRPr lang="en-US" sz="1800" kern="1200" dirty="0"/>
        </a:p>
        <a:p>
          <a:pPr marL="171450" lvl="1" indent="-171450" algn="just" defTabSz="800100">
            <a:lnSpc>
              <a:spcPct val="90000"/>
            </a:lnSpc>
            <a:spcBef>
              <a:spcPct val="0"/>
            </a:spcBef>
            <a:spcAft>
              <a:spcPct val="20000"/>
            </a:spcAft>
            <a:buFont typeface="Wingdings" pitchFamily="2" charset="2"/>
            <a:buChar char="ü"/>
          </a:pPr>
          <a:r>
            <a:rPr lang="fr-FR" sz="1800" kern="1200" dirty="0"/>
            <a:t> Conserver la ponctuation, les majuscules et même les fautes d'orthographe !</a:t>
          </a:r>
          <a:endParaRPr lang="en-US" sz="1800" kern="1200" dirty="0"/>
        </a:p>
        <a:p>
          <a:pPr marL="171450" lvl="1" indent="-171450" algn="just" defTabSz="800100">
            <a:lnSpc>
              <a:spcPct val="90000"/>
            </a:lnSpc>
            <a:spcBef>
              <a:spcPct val="0"/>
            </a:spcBef>
            <a:spcAft>
              <a:spcPct val="20000"/>
            </a:spcAft>
            <a:buFont typeface="Wingdings" pitchFamily="2" charset="2"/>
            <a:buChar char="ü"/>
          </a:pPr>
          <a:r>
            <a:rPr lang="fr-FR" sz="1800" kern="1200" dirty="0"/>
            <a:t> Toute altération à l'intérieur d'une citation doit être mentionnée clairement.</a:t>
          </a:r>
          <a:endParaRPr lang="en-US" sz="1800" kern="1200" dirty="0"/>
        </a:p>
        <a:p>
          <a:pPr marL="171450" lvl="1" indent="-171450" algn="just" defTabSz="800100">
            <a:lnSpc>
              <a:spcPct val="90000"/>
            </a:lnSpc>
            <a:spcBef>
              <a:spcPct val="0"/>
            </a:spcBef>
            <a:spcAft>
              <a:spcPct val="20000"/>
            </a:spcAft>
            <a:buFont typeface="Wingdings" pitchFamily="2" charset="2"/>
            <a:buChar char="ü"/>
          </a:pPr>
          <a:r>
            <a:rPr lang="fr-FR" sz="1800" kern="1200" dirty="0"/>
            <a:t> Mettez en valeur des citations étendues.</a:t>
          </a:r>
          <a:endParaRPr lang="en-US" sz="1800" kern="1200" dirty="0"/>
        </a:p>
        <a:p>
          <a:pPr marL="171450" lvl="1" indent="-171450" algn="just" defTabSz="800100">
            <a:lnSpc>
              <a:spcPct val="90000"/>
            </a:lnSpc>
            <a:spcBef>
              <a:spcPct val="0"/>
            </a:spcBef>
            <a:spcAft>
              <a:spcPct val="20000"/>
            </a:spcAft>
            <a:buFont typeface="Wingdings" pitchFamily="2" charset="2"/>
            <a:buChar char="ü"/>
          </a:pPr>
          <a:r>
            <a:rPr lang="fr-FR" sz="1800" kern="1200" dirty="0"/>
            <a:t> Dans votre bibliographie finale, apporter des précisions supplémentaires.</a:t>
          </a:r>
          <a:endParaRPr lang="en-US" sz="1800" kern="1200" dirty="0"/>
        </a:p>
      </dsp:txBody>
      <dsp:txXfrm>
        <a:off x="0" y="746564"/>
        <a:ext cx="4781019" cy="35231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482BCD-A882-E444-8DAE-48DED5EF7DAA}">
      <dsp:nvSpPr>
        <dsp:cNvPr id="0" name=""/>
        <dsp:cNvSpPr/>
      </dsp:nvSpPr>
      <dsp:spPr>
        <a:xfrm>
          <a:off x="0" y="0"/>
          <a:ext cx="3775842" cy="547200"/>
        </a:xfrm>
        <a:prstGeom prst="rect">
          <a:avLst/>
        </a:prstGeom>
        <a:gradFill rotWithShape="0">
          <a:gsLst>
            <a:gs pos="0">
              <a:schemeClr val="accent1">
                <a:hueOff val="0"/>
                <a:satOff val="0"/>
                <a:lumOff val="0"/>
                <a:alphaOff val="0"/>
                <a:tint val="97000"/>
                <a:satMod val="100000"/>
                <a:lumMod val="102000"/>
              </a:schemeClr>
            </a:gs>
            <a:gs pos="50000">
              <a:schemeClr val="accent1">
                <a:hueOff val="0"/>
                <a:satOff val="0"/>
                <a:lumOff val="0"/>
                <a:alphaOff val="0"/>
                <a:shade val="100000"/>
                <a:satMod val="103000"/>
                <a:lumMod val="100000"/>
              </a:schemeClr>
            </a:gs>
            <a:gs pos="100000">
              <a:schemeClr val="accent1">
                <a:hueOff val="0"/>
                <a:satOff val="0"/>
                <a:lumOff val="0"/>
                <a:alphaOff val="0"/>
                <a:shade val="93000"/>
                <a:satMod val="110000"/>
                <a:lumMod val="99000"/>
              </a:schemeClr>
            </a:gs>
          </a:gsLst>
          <a:lin ang="5400000" scaled="0"/>
        </a:gradFill>
        <a:ln w="6350"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fr-FR" sz="1900" kern="1200" dirty="0"/>
            <a:t>IMPORTANT</a:t>
          </a:r>
        </a:p>
      </dsp:txBody>
      <dsp:txXfrm>
        <a:off x="0" y="0"/>
        <a:ext cx="3775842" cy="547200"/>
      </dsp:txXfrm>
    </dsp:sp>
    <dsp:sp modelId="{D796D0EB-DC08-064B-BB51-754327E1401E}">
      <dsp:nvSpPr>
        <dsp:cNvPr id="0" name=""/>
        <dsp:cNvSpPr/>
      </dsp:nvSpPr>
      <dsp:spPr>
        <a:xfrm>
          <a:off x="0" y="591166"/>
          <a:ext cx="3775842" cy="2034044"/>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ctr" defTabSz="844550">
            <a:lnSpc>
              <a:spcPct val="90000"/>
            </a:lnSpc>
            <a:spcBef>
              <a:spcPct val="0"/>
            </a:spcBef>
            <a:spcAft>
              <a:spcPct val="15000"/>
            </a:spcAft>
            <a:buChar char="•"/>
          </a:pPr>
          <a:r>
            <a:rPr lang="fr-FR" sz="1900" b="1" kern="1200" dirty="0"/>
            <a:t>Sauf pour les données anonymes, </a:t>
          </a:r>
          <a:r>
            <a:rPr lang="fr-FR" sz="1900" kern="1200" dirty="0"/>
            <a:t>la diffusion de données n’est pas autorisée </a:t>
          </a:r>
          <a:r>
            <a:rPr lang="fr-FR" sz="1900" b="1" kern="1200" dirty="0"/>
            <a:t>sans le respect </a:t>
          </a:r>
          <a:r>
            <a:rPr lang="fr-FR" sz="1900" kern="1200" dirty="0"/>
            <a:t>de la règlementation en matière de protection des données et de propriété intellectuelle ! </a:t>
          </a:r>
        </a:p>
      </dsp:txBody>
      <dsp:txXfrm>
        <a:off x="0" y="591166"/>
        <a:ext cx="3775842" cy="20340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8C7E85-5AA7-1D4E-A062-2D52C1DC7D75}">
      <dsp:nvSpPr>
        <dsp:cNvPr id="0" name=""/>
        <dsp:cNvSpPr/>
      </dsp:nvSpPr>
      <dsp:spPr>
        <a:xfrm>
          <a:off x="1112785" y="0"/>
          <a:ext cx="2580789" cy="1548473"/>
        </a:xfrm>
        <a:prstGeom prst="rect">
          <a:avLst/>
        </a:prstGeom>
        <a:solidFill>
          <a:schemeClr val="accent6">
            <a:hueOff val="0"/>
            <a:satOff val="0"/>
            <a:lumOff val="0"/>
            <a:alphaOff val="0"/>
          </a:schemeClr>
        </a:solid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a:t>1/ </a:t>
          </a:r>
        </a:p>
        <a:p>
          <a:pPr marL="0" lvl="0" indent="0" algn="ctr" defTabSz="844550">
            <a:lnSpc>
              <a:spcPct val="90000"/>
            </a:lnSpc>
            <a:spcBef>
              <a:spcPct val="0"/>
            </a:spcBef>
            <a:spcAft>
              <a:spcPct val="35000"/>
            </a:spcAft>
            <a:buNone/>
          </a:pPr>
          <a:r>
            <a:rPr lang="fr-FR" sz="1900" kern="1200" dirty="0"/>
            <a:t>Description des données : collecte ou réutilisation de données existantes </a:t>
          </a:r>
        </a:p>
      </dsp:txBody>
      <dsp:txXfrm>
        <a:off x="1112785" y="0"/>
        <a:ext cx="2580789" cy="1548473"/>
      </dsp:txXfrm>
    </dsp:sp>
    <dsp:sp modelId="{6E303843-7B8E-F746-932E-4F1F7448C262}">
      <dsp:nvSpPr>
        <dsp:cNvPr id="0" name=""/>
        <dsp:cNvSpPr/>
      </dsp:nvSpPr>
      <dsp:spPr>
        <a:xfrm>
          <a:off x="4000353" y="596"/>
          <a:ext cx="2580789" cy="1548473"/>
        </a:xfrm>
        <a:prstGeom prst="rect">
          <a:avLst/>
        </a:prstGeom>
        <a:solidFill>
          <a:schemeClr val="accent6">
            <a:hueOff val="0"/>
            <a:satOff val="0"/>
            <a:lumOff val="0"/>
            <a:alphaOff val="0"/>
          </a:schemeClr>
        </a:solid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a:t>2/</a:t>
          </a:r>
        </a:p>
        <a:p>
          <a:pPr marL="0" lvl="0" indent="0" algn="ctr" defTabSz="844550">
            <a:lnSpc>
              <a:spcPct val="90000"/>
            </a:lnSpc>
            <a:spcBef>
              <a:spcPct val="0"/>
            </a:spcBef>
            <a:spcAft>
              <a:spcPct val="35000"/>
            </a:spcAft>
            <a:buNone/>
          </a:pPr>
          <a:r>
            <a:rPr lang="fr-FR" sz="1900" kern="1200" dirty="0"/>
            <a:t> Documentation et qualité des données </a:t>
          </a:r>
        </a:p>
      </dsp:txBody>
      <dsp:txXfrm>
        <a:off x="4000353" y="596"/>
        <a:ext cx="2580789" cy="1548473"/>
      </dsp:txXfrm>
    </dsp:sp>
    <dsp:sp modelId="{AE9993BD-FE7D-BB41-B23D-FB2F742E7209}">
      <dsp:nvSpPr>
        <dsp:cNvPr id="0" name=""/>
        <dsp:cNvSpPr/>
      </dsp:nvSpPr>
      <dsp:spPr>
        <a:xfrm>
          <a:off x="6839222" y="596"/>
          <a:ext cx="2580789" cy="1548473"/>
        </a:xfrm>
        <a:prstGeom prst="rect">
          <a:avLst/>
        </a:prstGeom>
        <a:solidFill>
          <a:schemeClr val="accent6">
            <a:hueOff val="0"/>
            <a:satOff val="0"/>
            <a:lumOff val="0"/>
            <a:alphaOff val="0"/>
          </a:schemeClr>
        </a:solid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a:t>3/</a:t>
          </a:r>
        </a:p>
        <a:p>
          <a:pPr marL="0" lvl="0" indent="0" algn="ctr" defTabSz="844550">
            <a:lnSpc>
              <a:spcPct val="90000"/>
            </a:lnSpc>
            <a:spcBef>
              <a:spcPct val="0"/>
            </a:spcBef>
            <a:spcAft>
              <a:spcPct val="35000"/>
            </a:spcAft>
            <a:buNone/>
          </a:pPr>
          <a:r>
            <a:rPr lang="fr-FR" sz="1900" kern="1200" dirty="0"/>
            <a:t>Stockage et sauvegarde pendant le processus de recherche </a:t>
          </a:r>
        </a:p>
      </dsp:txBody>
      <dsp:txXfrm>
        <a:off x="6839222" y="596"/>
        <a:ext cx="2580789" cy="1548473"/>
      </dsp:txXfrm>
    </dsp:sp>
    <dsp:sp modelId="{440A3557-148B-F747-A79F-6FE9FE0918DB}">
      <dsp:nvSpPr>
        <dsp:cNvPr id="0" name=""/>
        <dsp:cNvSpPr/>
      </dsp:nvSpPr>
      <dsp:spPr>
        <a:xfrm>
          <a:off x="1161484" y="1807149"/>
          <a:ext cx="2580789" cy="1548473"/>
        </a:xfrm>
        <a:prstGeom prst="rect">
          <a:avLst/>
        </a:prstGeom>
        <a:solidFill>
          <a:schemeClr val="accent6">
            <a:hueOff val="0"/>
            <a:satOff val="0"/>
            <a:lumOff val="0"/>
            <a:alphaOff val="0"/>
          </a:schemeClr>
        </a:solid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a:t>4/ </a:t>
          </a:r>
        </a:p>
        <a:p>
          <a:pPr marL="0" lvl="0" indent="0" algn="ctr" defTabSz="844550">
            <a:lnSpc>
              <a:spcPct val="90000"/>
            </a:lnSpc>
            <a:spcBef>
              <a:spcPct val="0"/>
            </a:spcBef>
            <a:spcAft>
              <a:spcPct val="35000"/>
            </a:spcAft>
            <a:buNone/>
          </a:pPr>
          <a:r>
            <a:rPr lang="fr-FR" sz="1900" kern="1200" dirty="0"/>
            <a:t>Exigences légales et éthiques, codes de conduite</a:t>
          </a:r>
        </a:p>
      </dsp:txBody>
      <dsp:txXfrm>
        <a:off x="1161484" y="1807149"/>
        <a:ext cx="2580789" cy="1548473"/>
      </dsp:txXfrm>
    </dsp:sp>
    <dsp:sp modelId="{73EB6C9A-4D16-DE44-B756-A3FE44C61BD4}">
      <dsp:nvSpPr>
        <dsp:cNvPr id="0" name=""/>
        <dsp:cNvSpPr/>
      </dsp:nvSpPr>
      <dsp:spPr>
        <a:xfrm>
          <a:off x="4000353" y="1807149"/>
          <a:ext cx="2580789" cy="1548473"/>
        </a:xfrm>
        <a:prstGeom prst="rect">
          <a:avLst/>
        </a:prstGeom>
        <a:solidFill>
          <a:schemeClr val="accent6">
            <a:hueOff val="0"/>
            <a:satOff val="0"/>
            <a:lumOff val="0"/>
            <a:alphaOff val="0"/>
          </a:schemeClr>
        </a:solid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a:t>5/</a:t>
          </a:r>
        </a:p>
        <a:p>
          <a:pPr marL="0" lvl="0" indent="0" algn="ctr" defTabSz="844550">
            <a:lnSpc>
              <a:spcPct val="90000"/>
            </a:lnSpc>
            <a:spcBef>
              <a:spcPct val="0"/>
            </a:spcBef>
            <a:spcAft>
              <a:spcPct val="35000"/>
            </a:spcAft>
            <a:buNone/>
          </a:pPr>
          <a:r>
            <a:rPr lang="fr-FR" sz="1900" kern="1200" dirty="0"/>
            <a:t>Partage des données et conservation à long terme</a:t>
          </a:r>
        </a:p>
      </dsp:txBody>
      <dsp:txXfrm>
        <a:off x="4000353" y="1807149"/>
        <a:ext cx="2580789" cy="1548473"/>
      </dsp:txXfrm>
    </dsp:sp>
    <dsp:sp modelId="{CE8A5E31-847C-2F41-8BF4-6CA8D7C8B12C}">
      <dsp:nvSpPr>
        <dsp:cNvPr id="0" name=""/>
        <dsp:cNvSpPr/>
      </dsp:nvSpPr>
      <dsp:spPr>
        <a:xfrm>
          <a:off x="6839222" y="1807149"/>
          <a:ext cx="2580789" cy="1548473"/>
        </a:xfrm>
        <a:prstGeom prst="rect">
          <a:avLst/>
        </a:prstGeom>
        <a:solidFill>
          <a:schemeClr val="accent6">
            <a:hueOff val="0"/>
            <a:satOff val="0"/>
            <a:lumOff val="0"/>
            <a:alphaOff val="0"/>
          </a:schemeClr>
        </a:solid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fr-FR" sz="1900" kern="1200" dirty="0"/>
            <a:t>6/ </a:t>
          </a:r>
          <a:br>
            <a:rPr lang="fr-FR" sz="1900" kern="1200" dirty="0"/>
          </a:br>
          <a:r>
            <a:rPr lang="fr-FR" sz="1900" kern="1200" dirty="0"/>
            <a:t>Responsabilités et ressources en matière de gestion des données</a:t>
          </a:r>
        </a:p>
      </dsp:txBody>
      <dsp:txXfrm>
        <a:off x="6839222" y="1807149"/>
        <a:ext cx="2580789" cy="154847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D4941D-DD25-394E-8F5D-BAB1F3866597}">
      <dsp:nvSpPr>
        <dsp:cNvPr id="0" name=""/>
        <dsp:cNvSpPr/>
      </dsp:nvSpPr>
      <dsp:spPr>
        <a:xfrm rot="5400000">
          <a:off x="760693" y="662361"/>
          <a:ext cx="1142931" cy="1901812"/>
        </a:xfrm>
        <a:prstGeom prst="corner">
          <a:avLst>
            <a:gd name="adj1" fmla="val 16120"/>
            <a:gd name="adj2" fmla="val 16110"/>
          </a:avLst>
        </a:prstGeom>
        <a:gradFill rotWithShape="0">
          <a:gsLst>
            <a:gs pos="0">
              <a:schemeClr val="accent2">
                <a:hueOff val="0"/>
                <a:satOff val="0"/>
                <a:lumOff val="0"/>
                <a:alphaOff val="0"/>
                <a:tint val="80000"/>
                <a:satMod val="107000"/>
                <a:lumMod val="103000"/>
              </a:schemeClr>
            </a:gs>
            <a:gs pos="100000">
              <a:schemeClr val="accent2">
                <a:hueOff val="0"/>
                <a:satOff val="0"/>
                <a:lumOff val="0"/>
                <a:alphaOff val="0"/>
                <a:tint val="82000"/>
                <a:satMod val="109000"/>
                <a:lumMod val="103000"/>
              </a:schemeClr>
            </a:gs>
          </a:gsLst>
          <a:lin ang="5400000" scaled="0"/>
        </a:gradFill>
        <a:ln w="6350" cap="flat" cmpd="sng" algn="ctr">
          <a:solidFill>
            <a:schemeClr val="accent2">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F28D23E2-AF68-C642-BECF-1D108DC3A9FC}">
      <dsp:nvSpPr>
        <dsp:cNvPr id="0" name=""/>
        <dsp:cNvSpPr/>
      </dsp:nvSpPr>
      <dsp:spPr>
        <a:xfrm>
          <a:off x="569910" y="1230593"/>
          <a:ext cx="1716966" cy="15050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fr-FR" sz="1300" kern="1200" dirty="0"/>
            <a:t> Le Montage juridique des projets de recherche : accord de consortium, collaboration de recherche, accords de subvention recherche…</a:t>
          </a:r>
        </a:p>
      </dsp:txBody>
      <dsp:txXfrm>
        <a:off x="569910" y="1230593"/>
        <a:ext cx="1716966" cy="1505021"/>
      </dsp:txXfrm>
    </dsp:sp>
    <dsp:sp modelId="{01B95CA4-DE10-5842-BD0E-B3C61B303967}">
      <dsp:nvSpPr>
        <dsp:cNvPr id="0" name=""/>
        <dsp:cNvSpPr/>
      </dsp:nvSpPr>
      <dsp:spPr>
        <a:xfrm>
          <a:off x="1962920" y="522347"/>
          <a:ext cx="323955" cy="323955"/>
        </a:xfrm>
        <a:prstGeom prst="triangle">
          <a:avLst>
            <a:gd name="adj" fmla="val 100000"/>
          </a:avLst>
        </a:prstGeom>
        <a:gradFill rotWithShape="0">
          <a:gsLst>
            <a:gs pos="0">
              <a:schemeClr val="accent3">
                <a:hueOff val="0"/>
                <a:satOff val="0"/>
                <a:lumOff val="0"/>
                <a:alphaOff val="0"/>
                <a:tint val="80000"/>
                <a:satMod val="107000"/>
                <a:lumMod val="103000"/>
              </a:schemeClr>
            </a:gs>
            <a:gs pos="100000">
              <a:schemeClr val="accent3">
                <a:hueOff val="0"/>
                <a:satOff val="0"/>
                <a:lumOff val="0"/>
                <a:alphaOff val="0"/>
                <a:tint val="82000"/>
                <a:satMod val="109000"/>
                <a:lumMod val="103000"/>
              </a:schemeClr>
            </a:gs>
          </a:gsLst>
          <a:lin ang="5400000" scaled="0"/>
        </a:gradFill>
        <a:ln w="6350" cap="flat" cmpd="sng" algn="ctr">
          <a:solidFill>
            <a:schemeClr val="accent3">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6C58DB6A-B7AB-D345-8A31-C480CF2E28D9}">
      <dsp:nvSpPr>
        <dsp:cNvPr id="0" name=""/>
        <dsp:cNvSpPr/>
      </dsp:nvSpPr>
      <dsp:spPr>
        <a:xfrm rot="5400000">
          <a:off x="2862596" y="142243"/>
          <a:ext cx="1142931" cy="1901812"/>
        </a:xfrm>
        <a:prstGeom prst="corner">
          <a:avLst>
            <a:gd name="adj1" fmla="val 16120"/>
            <a:gd name="adj2" fmla="val 16110"/>
          </a:avLst>
        </a:prstGeom>
        <a:gradFill rotWithShape="0">
          <a:gsLst>
            <a:gs pos="0">
              <a:schemeClr val="accent4">
                <a:hueOff val="0"/>
                <a:satOff val="0"/>
                <a:lumOff val="0"/>
                <a:alphaOff val="0"/>
                <a:tint val="80000"/>
                <a:satMod val="107000"/>
                <a:lumMod val="103000"/>
              </a:schemeClr>
            </a:gs>
            <a:gs pos="100000">
              <a:schemeClr val="accent4">
                <a:hueOff val="0"/>
                <a:satOff val="0"/>
                <a:lumOff val="0"/>
                <a:alphaOff val="0"/>
                <a:tint val="82000"/>
                <a:satMod val="109000"/>
                <a:lumMod val="103000"/>
              </a:schemeClr>
            </a:gs>
          </a:gsLst>
          <a:lin ang="5400000" scaled="0"/>
        </a:gradFill>
        <a:ln w="6350" cap="flat" cmpd="sng" algn="ctr">
          <a:solidFill>
            <a:schemeClr val="accent4">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509ACC0F-410A-994E-BAF1-BCE590E68ACA}">
      <dsp:nvSpPr>
        <dsp:cNvPr id="0" name=""/>
        <dsp:cNvSpPr/>
      </dsp:nvSpPr>
      <dsp:spPr>
        <a:xfrm>
          <a:off x="2671812" y="710475"/>
          <a:ext cx="1716966" cy="15050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fr-FR" sz="1400" kern="1200" dirty="0"/>
            <a:t>La Propriété intellectuelle</a:t>
          </a:r>
        </a:p>
      </dsp:txBody>
      <dsp:txXfrm>
        <a:off x="2671812" y="710475"/>
        <a:ext cx="1716966" cy="1505021"/>
      </dsp:txXfrm>
    </dsp:sp>
    <dsp:sp modelId="{516E8DCB-33AD-A54A-9A01-F3B6E01A2AF1}">
      <dsp:nvSpPr>
        <dsp:cNvPr id="0" name=""/>
        <dsp:cNvSpPr/>
      </dsp:nvSpPr>
      <dsp:spPr>
        <a:xfrm>
          <a:off x="4064823" y="2229"/>
          <a:ext cx="323955" cy="323955"/>
        </a:xfrm>
        <a:prstGeom prst="triangle">
          <a:avLst>
            <a:gd name="adj" fmla="val 100000"/>
          </a:avLst>
        </a:prstGeom>
        <a:gradFill rotWithShape="0">
          <a:gsLst>
            <a:gs pos="0">
              <a:schemeClr val="accent5">
                <a:hueOff val="0"/>
                <a:satOff val="0"/>
                <a:lumOff val="0"/>
                <a:alphaOff val="0"/>
                <a:tint val="80000"/>
                <a:satMod val="107000"/>
                <a:lumMod val="103000"/>
              </a:schemeClr>
            </a:gs>
            <a:gs pos="100000">
              <a:schemeClr val="accent5">
                <a:hueOff val="0"/>
                <a:satOff val="0"/>
                <a:lumOff val="0"/>
                <a:alphaOff val="0"/>
                <a:tint val="82000"/>
                <a:satMod val="109000"/>
                <a:lumMod val="103000"/>
              </a:schemeClr>
            </a:gs>
          </a:gsLst>
          <a:lin ang="5400000" scaled="0"/>
        </a:gradFill>
        <a:ln w="6350" cap="flat" cmpd="sng" algn="ctr">
          <a:solidFill>
            <a:schemeClr val="accent5">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F7DB3140-C95A-AE4D-BA0F-82EF9F2E8F6D}">
      <dsp:nvSpPr>
        <dsp:cNvPr id="0" name=""/>
        <dsp:cNvSpPr/>
      </dsp:nvSpPr>
      <dsp:spPr>
        <a:xfrm rot="5400000">
          <a:off x="4964498" y="-377874"/>
          <a:ext cx="1142931" cy="1901812"/>
        </a:xfrm>
        <a:prstGeom prst="corner">
          <a:avLst>
            <a:gd name="adj1" fmla="val 16120"/>
            <a:gd name="adj2" fmla="val 16110"/>
          </a:avLst>
        </a:prstGeom>
        <a:gradFill rotWithShape="0">
          <a:gsLst>
            <a:gs pos="0">
              <a:schemeClr val="accent6">
                <a:hueOff val="0"/>
                <a:satOff val="0"/>
                <a:lumOff val="0"/>
                <a:alphaOff val="0"/>
                <a:tint val="80000"/>
                <a:satMod val="107000"/>
                <a:lumMod val="103000"/>
              </a:schemeClr>
            </a:gs>
            <a:gs pos="100000">
              <a:schemeClr val="accent6">
                <a:hueOff val="0"/>
                <a:satOff val="0"/>
                <a:lumOff val="0"/>
                <a:alphaOff val="0"/>
                <a:tint val="82000"/>
                <a:satMod val="109000"/>
                <a:lumMod val="103000"/>
              </a:schemeClr>
            </a:gs>
          </a:gsLst>
          <a:lin ang="5400000" scaled="0"/>
        </a:gradFill>
        <a:ln w="6350" cap="flat" cmpd="sng" algn="ctr">
          <a:solidFill>
            <a:schemeClr val="accent6">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sp>
    <dsp:sp modelId="{8A72F6BD-C558-7042-83B0-C8B3529042FE}">
      <dsp:nvSpPr>
        <dsp:cNvPr id="0" name=""/>
        <dsp:cNvSpPr/>
      </dsp:nvSpPr>
      <dsp:spPr>
        <a:xfrm>
          <a:off x="4773715" y="190357"/>
          <a:ext cx="1716966" cy="15050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fr-FR" sz="1400" kern="1200" dirty="0"/>
            <a:t>L’Open Science</a:t>
          </a:r>
        </a:p>
        <a:p>
          <a:pPr marL="0" lvl="0" indent="0" algn="l" defTabSz="622300">
            <a:lnSpc>
              <a:spcPct val="90000"/>
            </a:lnSpc>
            <a:spcBef>
              <a:spcPct val="0"/>
            </a:spcBef>
            <a:spcAft>
              <a:spcPct val="35000"/>
            </a:spcAft>
            <a:buNone/>
          </a:pPr>
          <a:r>
            <a:rPr lang="fr-FR" sz="1400" kern="1200" dirty="0"/>
            <a:t>Et</a:t>
          </a:r>
        </a:p>
        <a:p>
          <a:pPr marL="0" lvl="0" indent="0" algn="l" defTabSz="622300">
            <a:lnSpc>
              <a:spcPct val="90000"/>
            </a:lnSpc>
            <a:spcBef>
              <a:spcPct val="0"/>
            </a:spcBef>
            <a:spcAft>
              <a:spcPct val="35000"/>
            </a:spcAft>
            <a:buNone/>
          </a:pPr>
          <a:r>
            <a:rPr lang="fr-FR" sz="1400" kern="1200" dirty="0"/>
            <a:t>L’Open Access </a:t>
          </a:r>
        </a:p>
      </dsp:txBody>
      <dsp:txXfrm>
        <a:off x="4773715" y="190357"/>
        <a:ext cx="1716966" cy="150502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FD2F92-2032-A546-AC50-8CD785F4C4E3}">
      <dsp:nvSpPr>
        <dsp:cNvPr id="0" name=""/>
        <dsp:cNvSpPr/>
      </dsp:nvSpPr>
      <dsp:spPr>
        <a:xfrm>
          <a:off x="146460" y="1270601"/>
          <a:ext cx="2161868" cy="7124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r-FR" sz="1600" kern="1200"/>
            <a:t>La réalisation d'expertises et l'évaluation </a:t>
          </a:r>
          <a:endParaRPr lang="fr-FR" sz="1600" kern="1200" dirty="0"/>
        </a:p>
      </dsp:txBody>
      <dsp:txXfrm>
        <a:off x="146460" y="1270601"/>
        <a:ext cx="2161868" cy="712433"/>
      </dsp:txXfrm>
    </dsp:sp>
    <dsp:sp modelId="{C1E4F0F9-1D5F-534E-8E8B-3A34FE01F276}">
      <dsp:nvSpPr>
        <dsp:cNvPr id="0" name=""/>
        <dsp:cNvSpPr/>
      </dsp:nvSpPr>
      <dsp:spPr>
        <a:xfrm>
          <a:off x="144004" y="1053923"/>
          <a:ext cx="171966" cy="171966"/>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919C404-ED15-8940-BC9F-808BC38E7857}">
      <dsp:nvSpPr>
        <dsp:cNvPr id="0" name=""/>
        <dsp:cNvSpPr/>
      </dsp:nvSpPr>
      <dsp:spPr>
        <a:xfrm>
          <a:off x="264380" y="813169"/>
          <a:ext cx="171966" cy="17196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AD0FD22-6773-914E-B441-364AD8B9BD6B}">
      <dsp:nvSpPr>
        <dsp:cNvPr id="0" name=""/>
        <dsp:cNvSpPr/>
      </dsp:nvSpPr>
      <dsp:spPr>
        <a:xfrm>
          <a:off x="553285" y="861320"/>
          <a:ext cx="270233" cy="270233"/>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DA05BE3-6637-304A-AE38-7CF1414AEAE8}">
      <dsp:nvSpPr>
        <dsp:cNvPr id="0" name=""/>
        <dsp:cNvSpPr/>
      </dsp:nvSpPr>
      <dsp:spPr>
        <a:xfrm>
          <a:off x="794038" y="596491"/>
          <a:ext cx="171966" cy="171966"/>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A7AD1F-B20F-D44A-A57F-011120A9F1F4}">
      <dsp:nvSpPr>
        <dsp:cNvPr id="0" name=""/>
        <dsp:cNvSpPr/>
      </dsp:nvSpPr>
      <dsp:spPr>
        <a:xfrm>
          <a:off x="1107018" y="500190"/>
          <a:ext cx="171966" cy="171966"/>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094FF4-AB99-D945-B32B-65BBC6D7D9A2}">
      <dsp:nvSpPr>
        <dsp:cNvPr id="0" name=""/>
        <dsp:cNvSpPr/>
      </dsp:nvSpPr>
      <dsp:spPr>
        <a:xfrm>
          <a:off x="1492223" y="668717"/>
          <a:ext cx="171966" cy="171966"/>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91BB37-9251-8048-96A9-7CFC69B82E4E}">
      <dsp:nvSpPr>
        <dsp:cNvPr id="0" name=""/>
        <dsp:cNvSpPr/>
      </dsp:nvSpPr>
      <dsp:spPr>
        <a:xfrm>
          <a:off x="1732977" y="789094"/>
          <a:ext cx="270233" cy="270233"/>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A7E6E9C-10B7-A240-ADFA-6FA9681EFC50}">
      <dsp:nvSpPr>
        <dsp:cNvPr id="0" name=""/>
        <dsp:cNvSpPr/>
      </dsp:nvSpPr>
      <dsp:spPr>
        <a:xfrm>
          <a:off x="2070032" y="1053923"/>
          <a:ext cx="171966" cy="171966"/>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388495-DFD1-194E-9042-D24CB7159D62}">
      <dsp:nvSpPr>
        <dsp:cNvPr id="0" name=""/>
        <dsp:cNvSpPr/>
      </dsp:nvSpPr>
      <dsp:spPr>
        <a:xfrm>
          <a:off x="2214484" y="1318752"/>
          <a:ext cx="171966" cy="171966"/>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431323-37E7-0C47-B880-20E0A07D282F}">
      <dsp:nvSpPr>
        <dsp:cNvPr id="0" name=""/>
        <dsp:cNvSpPr/>
      </dsp:nvSpPr>
      <dsp:spPr>
        <a:xfrm>
          <a:off x="962565" y="813169"/>
          <a:ext cx="442200" cy="442200"/>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FEB1E7-3EDA-504E-8F8C-D62B73F23DAB}">
      <dsp:nvSpPr>
        <dsp:cNvPr id="0" name=""/>
        <dsp:cNvSpPr/>
      </dsp:nvSpPr>
      <dsp:spPr>
        <a:xfrm>
          <a:off x="23627" y="1728033"/>
          <a:ext cx="171966" cy="171966"/>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DEC456-F166-F843-A860-A0B06676837E}">
      <dsp:nvSpPr>
        <dsp:cNvPr id="0" name=""/>
        <dsp:cNvSpPr/>
      </dsp:nvSpPr>
      <dsp:spPr>
        <a:xfrm>
          <a:off x="168079" y="1944711"/>
          <a:ext cx="270233" cy="270233"/>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AFACED0-B19F-1A44-A362-EAD6EABE1F51}">
      <dsp:nvSpPr>
        <dsp:cNvPr id="0" name=""/>
        <dsp:cNvSpPr/>
      </dsp:nvSpPr>
      <dsp:spPr>
        <a:xfrm>
          <a:off x="529209" y="2137314"/>
          <a:ext cx="393066" cy="393066"/>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2A8E98-0B70-0B4A-8C13-E3289545D6BA}">
      <dsp:nvSpPr>
        <dsp:cNvPr id="0" name=""/>
        <dsp:cNvSpPr/>
      </dsp:nvSpPr>
      <dsp:spPr>
        <a:xfrm>
          <a:off x="1034792" y="2450293"/>
          <a:ext cx="171966" cy="171966"/>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2AE9D3-23C5-6B48-9E2B-A0BE5AE41D47}">
      <dsp:nvSpPr>
        <dsp:cNvPr id="0" name=""/>
        <dsp:cNvSpPr/>
      </dsp:nvSpPr>
      <dsp:spPr>
        <a:xfrm>
          <a:off x="1131093" y="2137314"/>
          <a:ext cx="270233" cy="270233"/>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4459A1-B975-1345-B2B3-43E2C9FFE65E}">
      <dsp:nvSpPr>
        <dsp:cNvPr id="0" name=""/>
        <dsp:cNvSpPr/>
      </dsp:nvSpPr>
      <dsp:spPr>
        <a:xfrm>
          <a:off x="1371846" y="2474369"/>
          <a:ext cx="171966" cy="171966"/>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31C209-1343-CD4D-8ACF-E5B62241C940}">
      <dsp:nvSpPr>
        <dsp:cNvPr id="0" name=""/>
        <dsp:cNvSpPr/>
      </dsp:nvSpPr>
      <dsp:spPr>
        <a:xfrm>
          <a:off x="1588525" y="2089163"/>
          <a:ext cx="393066" cy="39306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8061ACB-56FD-D849-BB78-5C8BE0675DC4}">
      <dsp:nvSpPr>
        <dsp:cNvPr id="0" name=""/>
        <dsp:cNvSpPr/>
      </dsp:nvSpPr>
      <dsp:spPr>
        <a:xfrm>
          <a:off x="2118182" y="1992861"/>
          <a:ext cx="270233" cy="270233"/>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2EB808-FB51-9541-B1A7-47CD63AF5A0F}">
      <dsp:nvSpPr>
        <dsp:cNvPr id="0" name=""/>
        <dsp:cNvSpPr/>
      </dsp:nvSpPr>
      <dsp:spPr>
        <a:xfrm>
          <a:off x="2388416" y="860920"/>
          <a:ext cx="793637" cy="1515140"/>
        </a:xfrm>
        <a:prstGeom prst="chevron">
          <a:avLst>
            <a:gd name="adj" fmla="val 6231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EDD56AE-D01F-3047-9FFA-ACF24C2693BB}">
      <dsp:nvSpPr>
        <dsp:cNvPr id="0" name=""/>
        <dsp:cNvSpPr/>
      </dsp:nvSpPr>
      <dsp:spPr>
        <a:xfrm>
          <a:off x="3037756" y="860920"/>
          <a:ext cx="793637" cy="1515140"/>
        </a:xfrm>
        <a:prstGeom prst="chevron">
          <a:avLst>
            <a:gd name="adj" fmla="val 6231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2ED4D70-56A5-B74F-A809-8FB2FE0549A6}">
      <dsp:nvSpPr>
        <dsp:cNvPr id="0" name=""/>
        <dsp:cNvSpPr/>
      </dsp:nvSpPr>
      <dsp:spPr>
        <a:xfrm>
          <a:off x="3917972" y="735705"/>
          <a:ext cx="1839795" cy="1839795"/>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fr-FR" sz="1600" kern="1200"/>
            <a:t>La diffusion des connaissances et la communication scientifique</a:t>
          </a:r>
          <a:endParaRPr lang="fr-FR" sz="1600" kern="1200" dirty="0"/>
        </a:p>
      </dsp:txBody>
      <dsp:txXfrm>
        <a:off x="4187404" y="1005137"/>
        <a:ext cx="1300931" cy="130093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D1510A-AC64-824C-9F38-E972B1B22FF4}">
      <dsp:nvSpPr>
        <dsp:cNvPr id="0" name=""/>
        <dsp:cNvSpPr/>
      </dsp:nvSpPr>
      <dsp:spPr>
        <a:xfrm>
          <a:off x="0" y="14285"/>
          <a:ext cx="5257800" cy="617760"/>
        </a:xfrm>
        <a:prstGeom prst="roundRect">
          <a:avLst/>
        </a:prstGeom>
        <a:solidFill>
          <a:schemeClr val="bg2"/>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fr-FR" sz="1600" kern="1200" dirty="0">
              <a:solidFill>
                <a:schemeClr val="accent1"/>
              </a:solidFill>
            </a:rPr>
            <a:t> + Prise en compte des enjeux éthiques dans la gestion et la méthodologie de la Recherche.</a:t>
          </a:r>
        </a:p>
      </dsp:txBody>
      <dsp:txXfrm>
        <a:off x="30157" y="44442"/>
        <a:ext cx="5197486" cy="55744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D502DE-039F-C549-B77F-523034927D39}">
      <dsp:nvSpPr>
        <dsp:cNvPr id="0" name=""/>
        <dsp:cNvSpPr/>
      </dsp:nvSpPr>
      <dsp:spPr>
        <a:xfrm>
          <a:off x="1742673" y="241"/>
          <a:ext cx="3347739" cy="2008643"/>
        </a:xfrm>
        <a:prstGeom prst="rect">
          <a:avLst/>
        </a:prstGeom>
        <a:solidFill>
          <a:schemeClr val="accent2">
            <a:hueOff val="0"/>
            <a:satOff val="0"/>
            <a:lumOff val="0"/>
            <a:alphaOff val="0"/>
          </a:schemeClr>
        </a:solid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b="1" kern="1200" dirty="0"/>
            <a:t>- La loi </a:t>
          </a:r>
          <a:r>
            <a:rPr lang="fr-FR" sz="1100" b="1" kern="1200" dirty="0" err="1"/>
            <a:t>Hurriet-Serusclat</a:t>
          </a:r>
          <a:r>
            <a:rPr lang="fr-FR" sz="1100" b="1" kern="1200" dirty="0"/>
            <a:t> : </a:t>
          </a:r>
          <a:r>
            <a:rPr lang="fr-FR" sz="1100" b="1" i="1" kern="1200" dirty="0"/>
            <a:t>loi relative à la protection des personnes dans la recherche biomédicale</a:t>
          </a:r>
        </a:p>
        <a:p>
          <a:pPr marL="0" lvl="0" indent="0" algn="ctr" defTabSz="488950">
            <a:lnSpc>
              <a:spcPct val="90000"/>
            </a:lnSpc>
            <a:spcBef>
              <a:spcPct val="0"/>
            </a:spcBef>
            <a:spcAft>
              <a:spcPct val="35000"/>
            </a:spcAft>
            <a:buNone/>
          </a:pPr>
          <a:endParaRPr lang="fr-FR" sz="1100" b="1" kern="1200" dirty="0"/>
        </a:p>
        <a:p>
          <a:pPr marL="0" lvl="0" indent="0" algn="ctr" defTabSz="488950">
            <a:lnSpc>
              <a:spcPct val="90000"/>
            </a:lnSpc>
            <a:spcBef>
              <a:spcPct val="0"/>
            </a:spcBef>
            <a:spcAft>
              <a:spcPct val="35000"/>
            </a:spcAft>
            <a:buNone/>
          </a:pPr>
          <a:r>
            <a:rPr lang="fr-FR" sz="1100" b="1" kern="1200" dirty="0"/>
            <a:t>- La loi </a:t>
          </a:r>
          <a:r>
            <a:rPr lang="fr-FR" sz="1100" b="1" kern="1200" dirty="0" err="1"/>
            <a:t>Jardé</a:t>
          </a:r>
          <a:r>
            <a:rPr lang="fr-FR" sz="1100" b="1" kern="1200" dirty="0"/>
            <a:t> : </a:t>
          </a:r>
          <a:r>
            <a:rPr lang="fr-FR" sz="1100" b="1" i="1" kern="1200" dirty="0"/>
            <a:t>loi n° 2012-300 du 5 mars 2012 relative aux recherches impliquant la personne humaine </a:t>
          </a:r>
          <a:r>
            <a:rPr lang="fr-FR" sz="1100" b="1" kern="1200" dirty="0"/>
            <a:t>	</a:t>
          </a:r>
        </a:p>
      </dsp:txBody>
      <dsp:txXfrm>
        <a:off x="1742673" y="241"/>
        <a:ext cx="3347739" cy="2008643"/>
      </dsp:txXfrm>
    </dsp:sp>
    <dsp:sp modelId="{3851EAE2-4949-4B43-A28C-3B42CB21CFB8}">
      <dsp:nvSpPr>
        <dsp:cNvPr id="0" name=""/>
        <dsp:cNvSpPr/>
      </dsp:nvSpPr>
      <dsp:spPr>
        <a:xfrm>
          <a:off x="5425186" y="241"/>
          <a:ext cx="3347739" cy="2008643"/>
        </a:xfrm>
        <a:prstGeom prst="rect">
          <a:avLst/>
        </a:prstGeom>
        <a:solidFill>
          <a:schemeClr val="accent3">
            <a:hueOff val="0"/>
            <a:satOff val="0"/>
            <a:lumOff val="0"/>
            <a:alphaOff val="0"/>
          </a:schemeClr>
        </a:solid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b="1" kern="1200" dirty="0"/>
            <a:t>- La Charte Européenne du Chercheur (The </a:t>
          </a:r>
          <a:r>
            <a:rPr lang="fr-FR" sz="1100" b="1" kern="1200" dirty="0" err="1"/>
            <a:t>European</a:t>
          </a:r>
          <a:r>
            <a:rPr lang="fr-FR" sz="1100" b="1" kern="1200" dirty="0"/>
            <a:t> Charter for </a:t>
          </a:r>
          <a:r>
            <a:rPr lang="fr-FR" sz="1100" b="1" kern="1200" dirty="0" err="1"/>
            <a:t>Researchers</a:t>
          </a:r>
          <a:r>
            <a:rPr lang="fr-FR" sz="1100" b="1" kern="1200" dirty="0"/>
            <a:t>)</a:t>
          </a:r>
        </a:p>
        <a:p>
          <a:pPr marL="0" lvl="0" indent="0" algn="ctr" defTabSz="488950">
            <a:lnSpc>
              <a:spcPct val="90000"/>
            </a:lnSpc>
            <a:spcBef>
              <a:spcPct val="0"/>
            </a:spcBef>
            <a:spcAft>
              <a:spcPct val="35000"/>
            </a:spcAft>
            <a:buNone/>
          </a:pPr>
          <a:endParaRPr lang="fr-FR" sz="1100" b="1" kern="1200" dirty="0"/>
        </a:p>
        <a:p>
          <a:pPr marL="0" lvl="0" indent="0" algn="ctr" defTabSz="488950">
            <a:lnSpc>
              <a:spcPct val="90000"/>
            </a:lnSpc>
            <a:spcBef>
              <a:spcPct val="0"/>
            </a:spcBef>
            <a:spcAft>
              <a:spcPct val="35000"/>
            </a:spcAft>
            <a:buNone/>
          </a:pPr>
          <a:r>
            <a:rPr lang="fr-FR" sz="1100" b="1" kern="1200" dirty="0"/>
            <a:t>- La charte de Déontologie des métiers de la recherche signée par la Conférence des Présidents d’Université et les grands organismes publics de recherche</a:t>
          </a:r>
        </a:p>
        <a:p>
          <a:pPr marL="0" lvl="0" indent="0" algn="ctr" defTabSz="488950">
            <a:lnSpc>
              <a:spcPct val="90000"/>
            </a:lnSpc>
            <a:spcBef>
              <a:spcPct val="0"/>
            </a:spcBef>
            <a:spcAft>
              <a:spcPct val="35000"/>
            </a:spcAft>
            <a:buNone/>
          </a:pPr>
          <a:endParaRPr lang="fr-FR" sz="1100" b="1" kern="1200" dirty="0"/>
        </a:p>
        <a:p>
          <a:pPr marL="0" lvl="0" indent="0" algn="ctr" defTabSz="488950">
            <a:lnSpc>
              <a:spcPct val="90000"/>
            </a:lnSpc>
            <a:spcBef>
              <a:spcPct val="0"/>
            </a:spcBef>
            <a:spcAft>
              <a:spcPct val="35000"/>
            </a:spcAft>
            <a:buNone/>
          </a:pPr>
          <a:r>
            <a:rPr lang="fr-FR" sz="1100" b="1" kern="1200" dirty="0"/>
            <a:t>- Le code de déontologie du psychologue</a:t>
          </a:r>
        </a:p>
      </dsp:txBody>
      <dsp:txXfrm>
        <a:off x="5425186" y="241"/>
        <a:ext cx="3347739" cy="2008643"/>
      </dsp:txXfrm>
    </dsp:sp>
    <dsp:sp modelId="{1C708BF9-3C5B-0F4C-B03C-C5D9C6F8FD32}">
      <dsp:nvSpPr>
        <dsp:cNvPr id="0" name=""/>
        <dsp:cNvSpPr/>
      </dsp:nvSpPr>
      <dsp:spPr>
        <a:xfrm>
          <a:off x="3583930" y="2343658"/>
          <a:ext cx="3347739" cy="2008643"/>
        </a:xfrm>
        <a:prstGeom prst="rect">
          <a:avLst/>
        </a:prstGeom>
        <a:solidFill>
          <a:schemeClr val="accent4">
            <a:hueOff val="0"/>
            <a:satOff val="0"/>
            <a:lumOff val="0"/>
            <a:alphaOff val="0"/>
          </a:schemeClr>
        </a:solidFill>
        <a:ln w="317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fr-FR" sz="1100" b="1" i="0" kern="1200" dirty="0"/>
            <a:t>- Loi n° 78-17 du 6 janvier 1978 relative à l'informatique, aux fichiers et aux libertés.</a:t>
          </a:r>
        </a:p>
        <a:p>
          <a:pPr marL="0" lvl="0" indent="0" algn="ctr" defTabSz="488950">
            <a:lnSpc>
              <a:spcPct val="90000"/>
            </a:lnSpc>
            <a:spcBef>
              <a:spcPct val="0"/>
            </a:spcBef>
            <a:spcAft>
              <a:spcPct val="35000"/>
            </a:spcAft>
            <a:buNone/>
          </a:pPr>
          <a:r>
            <a:rPr lang="fr-FR" sz="1100" b="1" i="0" kern="1200" dirty="0"/>
            <a:t>- Le Règlement général sur la protection des données- (RGPD) </a:t>
          </a:r>
        </a:p>
        <a:p>
          <a:pPr marL="0" lvl="0" indent="0" algn="ctr" defTabSz="488950">
            <a:lnSpc>
              <a:spcPct val="90000"/>
            </a:lnSpc>
            <a:spcBef>
              <a:spcPct val="0"/>
            </a:spcBef>
            <a:spcAft>
              <a:spcPct val="35000"/>
            </a:spcAft>
            <a:buNone/>
          </a:pPr>
          <a:r>
            <a:rPr lang="fr-FR" sz="1100" b="1" i="0" kern="1200" dirty="0"/>
            <a:t>- Le code de la Recherche</a:t>
          </a:r>
        </a:p>
        <a:p>
          <a:pPr marL="0" lvl="0" indent="0" algn="ctr" defTabSz="488950">
            <a:lnSpc>
              <a:spcPct val="90000"/>
            </a:lnSpc>
            <a:spcBef>
              <a:spcPct val="0"/>
            </a:spcBef>
            <a:spcAft>
              <a:spcPct val="35000"/>
            </a:spcAft>
            <a:buNone/>
          </a:pPr>
          <a:r>
            <a:rPr lang="fr-FR" sz="1100" b="1" i="0" kern="1200" dirty="0"/>
            <a:t>-Le code de la Propriété intellectuelle</a:t>
          </a:r>
        </a:p>
        <a:p>
          <a:pPr marL="0" lvl="0" indent="0" algn="ctr" defTabSz="488950">
            <a:lnSpc>
              <a:spcPct val="90000"/>
            </a:lnSpc>
            <a:spcBef>
              <a:spcPct val="0"/>
            </a:spcBef>
            <a:spcAft>
              <a:spcPct val="35000"/>
            </a:spcAft>
            <a:buNone/>
          </a:pPr>
          <a:r>
            <a:rPr lang="fr-FR" sz="1100" b="1" i="0" kern="1200" dirty="0"/>
            <a:t>- La loi n° 78-753 du 17 juillet 1978, codifiée au livre III du code des relations entre le public et l’administration (CRPA), </a:t>
          </a:r>
          <a:r>
            <a:rPr lang="fr-FR" sz="1100" b="1" i="1" kern="1200" dirty="0"/>
            <a:t>sur le principe de la liberté d’accès aux documents administratifs. </a:t>
          </a:r>
        </a:p>
      </dsp:txBody>
      <dsp:txXfrm>
        <a:off x="3583930" y="2343658"/>
        <a:ext cx="3347739" cy="200864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32320A-62F1-4043-BADC-6276111F8FF2}" type="datetimeFigureOut">
              <a:rPr lang="fr-FR" smtClean="0"/>
              <a:t>22/03/2022</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40E84D-D751-294F-8E1A-0BA23E5BEAD6}" type="slidenum">
              <a:rPr lang="fr-FR" smtClean="0"/>
              <a:t>‹N°›</a:t>
            </a:fld>
            <a:endParaRPr lang="fr-FR"/>
          </a:p>
        </p:txBody>
      </p:sp>
    </p:spTree>
    <p:extLst>
      <p:ext uri="{BB962C8B-B14F-4D97-AF65-F5344CB8AC3E}">
        <p14:creationId xmlns:p14="http://schemas.microsoft.com/office/powerpoint/2010/main" val="1057945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0040E84D-D751-294F-8E1A-0BA23E5BEAD6}" type="slidenum">
              <a:rPr lang="fr-FR" smtClean="0"/>
              <a:t>12</a:t>
            </a:fld>
            <a:endParaRPr lang="fr-FR"/>
          </a:p>
        </p:txBody>
      </p:sp>
    </p:spTree>
    <p:extLst>
      <p:ext uri="{BB962C8B-B14F-4D97-AF65-F5344CB8AC3E}">
        <p14:creationId xmlns:p14="http://schemas.microsoft.com/office/powerpoint/2010/main" val="3075459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fr-FR"/>
              <a:t>Modifiez le style du titre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7" name="Date Placeholder 6"/>
          <p:cNvSpPr>
            <a:spLocks noGrp="1"/>
          </p:cNvSpPr>
          <p:nvPr>
            <p:ph type="dt" sz="half" idx="10"/>
          </p:nvPr>
        </p:nvSpPr>
        <p:spPr/>
        <p:txBody>
          <a:bodyPr/>
          <a:lstStyle/>
          <a:p>
            <a:fld id="{25E1A16F-103E-C745-AA37-79EA76FDBCB9}" type="datetime1">
              <a:rPr lang="fr-FR" smtClean="0"/>
              <a:t>22/03/2022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1D2C36F-4504-47C0-B82F-A167342A2754}" type="slidenum">
              <a:rPr lang="en-US" smtClean="0"/>
              <a:t>‹N°›</a:t>
            </a:fld>
            <a:endParaRPr lang="en-US" dirty="0"/>
          </a:p>
        </p:txBody>
      </p:sp>
    </p:spTree>
    <p:extLst>
      <p:ext uri="{BB962C8B-B14F-4D97-AF65-F5344CB8AC3E}">
        <p14:creationId xmlns:p14="http://schemas.microsoft.com/office/powerpoint/2010/main" val="183352859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72D789A8-F2AC-CC46-B846-DC5A4130A259}" type="datetime1">
              <a:rPr lang="fr-FR" smtClean="0"/>
              <a:t>22/03/2022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1D2C36F-4504-47C0-B82F-A167342A2754}" type="slidenum">
              <a:rPr lang="en-US" smtClean="0"/>
              <a:t>‹N°›</a:t>
            </a:fld>
            <a:endParaRPr lang="en-US" dirty="0"/>
          </a:p>
        </p:txBody>
      </p:sp>
    </p:spTree>
    <p:extLst>
      <p:ext uri="{BB962C8B-B14F-4D97-AF65-F5344CB8AC3E}">
        <p14:creationId xmlns:p14="http://schemas.microsoft.com/office/powerpoint/2010/main" val="4289928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78EAA90C-A334-7047-99C5-CD784931D1AD}" type="datetime1">
              <a:rPr lang="fr-FR" smtClean="0"/>
              <a:t>22/03/2022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1D2C36F-4504-47C0-B82F-A167342A2754}" type="slidenum">
              <a:rPr lang="en-US" smtClean="0"/>
              <a:t>‹N°›</a:t>
            </a:fld>
            <a:endParaRPr lang="en-US" dirty="0"/>
          </a:p>
        </p:txBody>
      </p:sp>
    </p:spTree>
    <p:extLst>
      <p:ext uri="{BB962C8B-B14F-4D97-AF65-F5344CB8AC3E}">
        <p14:creationId xmlns:p14="http://schemas.microsoft.com/office/powerpoint/2010/main" val="3513817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C4630465-9CFB-4F4C-953E-EB88739B8EFA}" type="datetime1">
              <a:rPr lang="fr-FR" smtClean="0"/>
              <a:t>22/03/2022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1D2C36F-4504-47C0-B82F-A167342A2754}" type="slidenum">
              <a:rPr lang="en-US" smtClean="0"/>
              <a:t>‹N°›</a:t>
            </a:fld>
            <a:endParaRPr lang="en-US" dirty="0"/>
          </a:p>
        </p:txBody>
      </p:sp>
    </p:spTree>
    <p:extLst>
      <p:ext uri="{BB962C8B-B14F-4D97-AF65-F5344CB8AC3E}">
        <p14:creationId xmlns:p14="http://schemas.microsoft.com/office/powerpoint/2010/main" val="2992758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fr-FR"/>
              <a:t>Modifiez le style du titre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7" name="Date Placeholder 6"/>
          <p:cNvSpPr>
            <a:spLocks noGrp="1"/>
          </p:cNvSpPr>
          <p:nvPr>
            <p:ph type="dt" sz="half" idx="10"/>
          </p:nvPr>
        </p:nvSpPr>
        <p:spPr/>
        <p:txBody>
          <a:bodyPr/>
          <a:lstStyle/>
          <a:p>
            <a:fld id="{BD49FA52-C642-5546-96BE-F093F9C7FEB2}" type="datetime1">
              <a:rPr lang="fr-FR" smtClean="0"/>
              <a:t>22/03/2022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1D2C36F-4504-47C0-B82F-A167342A2754}" type="slidenum">
              <a:rPr lang="en-US" smtClean="0"/>
              <a:t>‹N°›</a:t>
            </a:fld>
            <a:endParaRPr lang="en-US" dirty="0"/>
          </a:p>
        </p:txBody>
      </p:sp>
    </p:spTree>
    <p:extLst>
      <p:ext uri="{BB962C8B-B14F-4D97-AF65-F5344CB8AC3E}">
        <p14:creationId xmlns:p14="http://schemas.microsoft.com/office/powerpoint/2010/main" val="98535747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Date Placeholder 7"/>
          <p:cNvSpPr>
            <a:spLocks noGrp="1"/>
          </p:cNvSpPr>
          <p:nvPr>
            <p:ph type="dt" sz="half" idx="10"/>
          </p:nvPr>
        </p:nvSpPr>
        <p:spPr/>
        <p:txBody>
          <a:bodyPr/>
          <a:lstStyle/>
          <a:p>
            <a:fld id="{C35FEA91-F900-9746-948F-8D3F61CC206C}" type="datetime1">
              <a:rPr lang="fr-FR" smtClean="0"/>
              <a:t>22/03/2022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1D2C36F-4504-47C0-B82F-A167342A2754}" type="slidenum">
              <a:rPr lang="en-US" smtClean="0"/>
              <a:t>‹N°›</a:t>
            </a:fld>
            <a:endParaRPr lang="en-US" dirty="0"/>
          </a:p>
        </p:txBody>
      </p:sp>
    </p:spTree>
    <p:extLst>
      <p:ext uri="{BB962C8B-B14F-4D97-AF65-F5344CB8AC3E}">
        <p14:creationId xmlns:p14="http://schemas.microsoft.com/office/powerpoint/2010/main" val="3663966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583436" y="3143250"/>
            <a:ext cx="4270248" cy="259677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7" name="Date Placeholder 6"/>
          <p:cNvSpPr>
            <a:spLocks noGrp="1"/>
          </p:cNvSpPr>
          <p:nvPr>
            <p:ph type="dt" sz="half" idx="10"/>
          </p:nvPr>
        </p:nvSpPr>
        <p:spPr/>
        <p:txBody>
          <a:bodyPr/>
          <a:lstStyle/>
          <a:p>
            <a:fld id="{E2CBBD15-9285-4242-B535-795DDFA95B5F}" type="datetime1">
              <a:rPr lang="fr-FR" smtClean="0"/>
              <a:t>22/03/2022</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4F4D20D0-549B-7040-AB5B-07557B8598A4}" type="slidenum">
              <a:rPr lang="fr-FR" smtClean="0"/>
              <a:t>‹N°›</a:t>
            </a:fld>
            <a:endParaRPr lang="fr-FR"/>
          </a:p>
        </p:txBody>
      </p:sp>
      <p:sp>
        <p:nvSpPr>
          <p:cNvPr id="10" name="Title 9"/>
          <p:cNvSpPr>
            <a:spLocks noGrp="1"/>
          </p:cNvSpPr>
          <p:nvPr>
            <p:ph type="title"/>
          </p:nvPr>
        </p:nvSpPr>
        <p:spPr/>
        <p:txBody>
          <a:bodyPr/>
          <a:lstStyle/>
          <a:p>
            <a:r>
              <a:rPr lang="fr-FR"/>
              <a:t>Modifiez le style du titre</a:t>
            </a:r>
            <a:endParaRPr lang="en-US" dirty="0"/>
          </a:p>
        </p:txBody>
      </p:sp>
    </p:spTree>
    <p:extLst>
      <p:ext uri="{BB962C8B-B14F-4D97-AF65-F5344CB8AC3E}">
        <p14:creationId xmlns:p14="http://schemas.microsoft.com/office/powerpoint/2010/main" val="3345620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5BEC21DB-42CC-C047-BEE0-B1B399AAA369}" type="datetime1">
              <a:rPr lang="fr-FR" smtClean="0"/>
              <a:t>22/03/2022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1D2C36F-4504-47C0-B82F-A167342A2754}" type="slidenum">
              <a:rPr lang="en-US" smtClean="0"/>
              <a:t>‹N°›</a:t>
            </a:fld>
            <a:endParaRPr lang="en-US" dirty="0"/>
          </a:p>
        </p:txBody>
      </p:sp>
    </p:spTree>
    <p:extLst>
      <p:ext uri="{BB962C8B-B14F-4D97-AF65-F5344CB8AC3E}">
        <p14:creationId xmlns:p14="http://schemas.microsoft.com/office/powerpoint/2010/main" val="841543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60A380-F971-F74B-97F9-3560B532F588}" type="datetime1">
              <a:rPr lang="fr-FR" smtClean="0"/>
              <a:t>22/03/2022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1D2C36F-4504-47C0-B82F-A167342A2754}" type="slidenum">
              <a:rPr lang="en-US" smtClean="0"/>
              <a:t>‹N°›</a:t>
            </a:fld>
            <a:endParaRPr lang="en-US" dirty="0"/>
          </a:p>
        </p:txBody>
      </p:sp>
    </p:spTree>
    <p:extLst>
      <p:ext uri="{BB962C8B-B14F-4D97-AF65-F5344CB8AC3E}">
        <p14:creationId xmlns:p14="http://schemas.microsoft.com/office/powerpoint/2010/main" val="2095353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fr-FR"/>
              <a:t>Modifiez le style du titre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9" name="Date Placeholder 8"/>
          <p:cNvSpPr>
            <a:spLocks noGrp="1"/>
          </p:cNvSpPr>
          <p:nvPr>
            <p:ph type="dt" sz="half" idx="10"/>
          </p:nvPr>
        </p:nvSpPr>
        <p:spPr/>
        <p:txBody>
          <a:bodyPr/>
          <a:lstStyle/>
          <a:p>
            <a:fld id="{BFF19C0A-79E1-DA4D-B59D-6836E4999E40}" type="datetime1">
              <a:rPr lang="fr-FR" smtClean="0"/>
              <a:t>22/03/2022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1D2C36F-4504-47C0-B82F-A167342A2754}" type="slidenum">
              <a:rPr lang="en-US" smtClean="0"/>
              <a:t>‹N°›</a:t>
            </a:fld>
            <a:endParaRPr lang="en-US" dirty="0"/>
          </a:p>
        </p:txBody>
      </p:sp>
    </p:spTree>
    <p:extLst>
      <p:ext uri="{BB962C8B-B14F-4D97-AF65-F5344CB8AC3E}">
        <p14:creationId xmlns:p14="http://schemas.microsoft.com/office/powerpoint/2010/main" val="28889521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fr-FR"/>
              <a:t>Modifiez le style du titre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FA06DF3E-3EA9-1747-8453-BB645C87BBA9}" type="datetime1">
              <a:rPr lang="fr-FR" smtClean="0"/>
              <a:t>22/03/2022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1D2C36F-4504-47C0-B82F-A167342A2754}" type="slidenum">
              <a:rPr lang="en-US" smtClean="0"/>
              <a:t>‹N°›</a:t>
            </a:fld>
            <a:endParaRPr lang="en-US" dirty="0"/>
          </a:p>
        </p:txBody>
      </p:sp>
    </p:spTree>
    <p:extLst>
      <p:ext uri="{BB962C8B-B14F-4D97-AF65-F5344CB8AC3E}">
        <p14:creationId xmlns:p14="http://schemas.microsoft.com/office/powerpoint/2010/main" val="473020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9916E62F-9560-9B48-A5E8-500DD1E5B224}" type="datetime1">
              <a:rPr lang="fr-FR" smtClean="0"/>
              <a:t>22/03/2022</a:t>
            </a:fld>
            <a:endParaRPr lang="fr-FR"/>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fr-FR"/>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4F4D20D0-549B-7040-AB5B-07557B8598A4}" type="slidenum">
              <a:rPr lang="fr-FR" smtClean="0"/>
              <a:t>‹N°›</a:t>
            </a:fld>
            <a:endParaRPr lang="fr-FR"/>
          </a:p>
        </p:txBody>
      </p:sp>
    </p:spTree>
    <p:extLst>
      <p:ext uri="{BB962C8B-B14F-4D97-AF65-F5344CB8AC3E}">
        <p14:creationId xmlns:p14="http://schemas.microsoft.com/office/powerpoint/2010/main" val="313251904"/>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5.xml"/><Relationship Id="rId13" Type="http://schemas.openxmlformats.org/officeDocument/2006/relationships/diagramLayout" Target="../diagrams/layout6.xml"/><Relationship Id="rId3" Type="http://schemas.openxmlformats.org/officeDocument/2006/relationships/diagramLayout" Target="../diagrams/layout4.xml"/><Relationship Id="rId7" Type="http://schemas.openxmlformats.org/officeDocument/2006/relationships/diagramData" Target="../diagrams/data5.xml"/><Relationship Id="rId12" Type="http://schemas.openxmlformats.org/officeDocument/2006/relationships/diagramData" Target="../diagrams/data6.xml"/><Relationship Id="rId2" Type="http://schemas.openxmlformats.org/officeDocument/2006/relationships/diagramData" Target="../diagrams/data4.xml"/><Relationship Id="rId16" Type="http://schemas.microsoft.com/office/2007/relationships/diagramDrawing" Target="../diagrams/drawing6.xml"/><Relationship Id="rId1" Type="http://schemas.openxmlformats.org/officeDocument/2006/relationships/slideLayout" Target="../slideLayouts/slideLayout7.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5" Type="http://schemas.openxmlformats.org/officeDocument/2006/relationships/diagramColors" Target="../diagrams/colors6.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 Id="rId1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legifrance.gouv.fr/affichCode.do?idSectionTA=LEGISCTA000006159942&amp;cidTexte=LEGITEXT000006074236&amp;dateTexte=20101123" TargetMode="External"/><Relationship Id="rId2" Type="http://schemas.openxmlformats.org/officeDocument/2006/relationships/hyperlink" Target="https://francearchives.fr/fr/article/26287583" TargetMode="External"/><Relationship Id="rId1" Type="http://schemas.openxmlformats.org/officeDocument/2006/relationships/slideLayout" Target="../slideLayouts/slideLayout2.xml"/><Relationship Id="rId4" Type="http://schemas.openxmlformats.org/officeDocument/2006/relationships/hyperlink" Target="https://www.legifrance.gouv.fr/jorf/id/JORFTEXT000043754396"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hyperlink" Target="https://www.economie.gouv.fr/files/files/directions_services/apie/propriete_intellectuelle/publications/utiliser_contenu_etapes_essentielles.pdf" TargetMode="External"/><Relationship Id="rId4" Type="http://schemas.openxmlformats.org/officeDocument/2006/relationships/hyperlink" Target="https://www.economie.gouv.fr/apie"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82485DAB-B91D-154E-82F9-11C2B4CABE7D}"/>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Autofit/>
          </a:bodyPr>
          <a:lstStyle/>
          <a:p>
            <a:br>
              <a:rPr lang="fr-FR" sz="1050" dirty="0">
                <a:solidFill>
                  <a:srgbClr val="FFFFFF"/>
                </a:solidFill>
              </a:rPr>
            </a:br>
            <a:r>
              <a:rPr lang="fr-FR" sz="1050" i="1" dirty="0">
                <a:solidFill>
                  <a:srgbClr val="FFFFFF"/>
                </a:solidFill>
              </a:rPr>
              <a:t>Coordination et accompagnement des chercheurs dans la mise en conformité des projets impliquant la gestion et la vie des données.</a:t>
            </a:r>
            <a:br>
              <a:rPr lang="fr-FR" sz="1050" i="1" dirty="0">
                <a:solidFill>
                  <a:srgbClr val="FFFFFF"/>
                </a:solidFill>
              </a:rPr>
            </a:br>
            <a:br>
              <a:rPr lang="fr-FR" sz="1050" i="1" dirty="0">
                <a:solidFill>
                  <a:srgbClr val="FFFFFF"/>
                </a:solidFill>
              </a:rPr>
            </a:br>
            <a:r>
              <a:rPr lang="fr-FR" sz="1050" i="1" dirty="0">
                <a:solidFill>
                  <a:srgbClr val="FFFFFF"/>
                </a:solidFill>
              </a:rPr>
              <a:t> zoom sur la feuille de route du chargé de suivi :</a:t>
            </a:r>
            <a:br>
              <a:rPr lang="fr-FR" sz="1050" i="1" dirty="0">
                <a:solidFill>
                  <a:srgbClr val="FFFFFF"/>
                </a:solidFill>
              </a:rPr>
            </a:br>
            <a:br>
              <a:rPr lang="fr-FR" sz="1050" i="1" dirty="0">
                <a:solidFill>
                  <a:srgbClr val="FFFFFF"/>
                </a:solidFill>
              </a:rPr>
            </a:br>
            <a:r>
              <a:rPr lang="fr-FR" sz="1050" i="1" dirty="0">
                <a:solidFill>
                  <a:srgbClr val="FFFFFF"/>
                </a:solidFill>
              </a:rPr>
              <a:t> quand saisir le DPO,</a:t>
            </a:r>
            <a:br>
              <a:rPr lang="fr-FR" sz="1050" i="1" dirty="0">
                <a:solidFill>
                  <a:srgbClr val="FFFFFF"/>
                </a:solidFill>
              </a:rPr>
            </a:br>
            <a:r>
              <a:rPr lang="fr-FR" sz="1050" i="1" dirty="0">
                <a:solidFill>
                  <a:srgbClr val="FFFFFF"/>
                </a:solidFill>
              </a:rPr>
              <a:t> les bons réflexes, </a:t>
            </a:r>
            <a:br>
              <a:rPr lang="fr-FR" sz="1050" i="1" dirty="0">
                <a:solidFill>
                  <a:srgbClr val="FFFFFF"/>
                </a:solidFill>
              </a:rPr>
            </a:br>
            <a:r>
              <a:rPr lang="fr-FR" sz="1050" i="1" dirty="0">
                <a:solidFill>
                  <a:srgbClr val="FFFFFF"/>
                </a:solidFill>
              </a:rPr>
              <a:t>les ressources à consulter, comment identifier les autres acteurs autour de la recherche ? </a:t>
            </a:r>
            <a:endParaRPr lang="fr-FR" sz="1050" dirty="0">
              <a:solidFill>
                <a:srgbClr val="FFFFFF"/>
              </a:solidFill>
            </a:endParaRPr>
          </a:p>
        </p:txBody>
      </p:sp>
      <p:sp>
        <p:nvSpPr>
          <p:cNvPr id="3" name="Espace réservé du contenu 2">
            <a:extLst>
              <a:ext uri="{FF2B5EF4-FFF2-40B4-BE49-F238E27FC236}">
                <a16:creationId xmlns:a16="http://schemas.microsoft.com/office/drawing/2014/main" id="{4BECD36F-F5F5-5545-8AFF-3DED36E21C08}"/>
              </a:ext>
            </a:extLst>
          </p:cNvPr>
          <p:cNvSpPr>
            <a:spLocks noGrp="1"/>
          </p:cNvSpPr>
          <p:nvPr>
            <p:ph idx="1"/>
          </p:nvPr>
        </p:nvSpPr>
        <p:spPr>
          <a:xfrm>
            <a:off x="5591695" y="1402080"/>
            <a:ext cx="5320696" cy="4053840"/>
          </a:xfrm>
        </p:spPr>
        <p:txBody>
          <a:bodyPr anchor="ctr">
            <a:normAutofit/>
          </a:bodyPr>
          <a:lstStyle/>
          <a:p>
            <a:pPr algn="just"/>
            <a:r>
              <a:rPr lang="fr-FR" dirty="0"/>
              <a:t>Utilisation, réutilisation, diffusion, quelles sont les normes applicables ? </a:t>
            </a:r>
          </a:p>
          <a:p>
            <a:pPr algn="just"/>
            <a:r>
              <a:rPr lang="fr-FR" dirty="0"/>
              <a:t>Comment les règles juridiques doivent-elles être appliquées et avant tout anticipées ?</a:t>
            </a:r>
          </a:p>
          <a:p>
            <a:pPr algn="just"/>
            <a:r>
              <a:rPr lang="fr-FR" dirty="0"/>
              <a:t> Comment conjuguer l’ensemble de ces règles pour obtenir un cadre harmonisé ? </a:t>
            </a:r>
            <a:endParaRPr lang="en-US" dirty="0"/>
          </a:p>
          <a:p>
            <a:endParaRPr lang="fr-FR" dirty="0"/>
          </a:p>
        </p:txBody>
      </p:sp>
      <p:sp>
        <p:nvSpPr>
          <p:cNvPr id="4" name="Espace réservé de la date 3">
            <a:extLst>
              <a:ext uri="{FF2B5EF4-FFF2-40B4-BE49-F238E27FC236}">
                <a16:creationId xmlns:a16="http://schemas.microsoft.com/office/drawing/2014/main" id="{C9E7FCA6-385A-4A41-8603-3EDC53664189}"/>
              </a:ext>
            </a:extLst>
          </p:cNvPr>
          <p:cNvSpPr>
            <a:spLocks noGrp="1"/>
          </p:cNvSpPr>
          <p:nvPr>
            <p:ph type="dt" sz="half" idx="10"/>
          </p:nvPr>
        </p:nvSpPr>
        <p:spPr>
          <a:xfrm>
            <a:off x="470275" y="6236208"/>
            <a:ext cx="2286000" cy="323968"/>
          </a:xfrm>
        </p:spPr>
        <p:txBody>
          <a:bodyPr>
            <a:normAutofit/>
          </a:bodyPr>
          <a:lstStyle/>
          <a:p>
            <a:pPr>
              <a:spcAft>
                <a:spcPts val="600"/>
              </a:spcAft>
            </a:pPr>
            <a:fld id="{C76485B5-DC44-E243-B473-20FD4AF7D4D7}" type="datetime1">
              <a:rPr lang="fr-FR" smtClean="0">
                <a:solidFill>
                  <a:schemeClr val="bg1">
                    <a:alpha val="70000"/>
                  </a:schemeClr>
                </a:solidFill>
              </a:rPr>
              <a:t>22/03/2022</a:t>
            </a:fld>
            <a:endParaRPr lang="en-US">
              <a:solidFill>
                <a:schemeClr val="bg1">
                  <a:alpha val="70000"/>
                </a:schemeClr>
              </a:solidFill>
            </a:endParaRPr>
          </a:p>
        </p:txBody>
      </p:sp>
      <p:sp>
        <p:nvSpPr>
          <p:cNvPr id="6" name="Espace réservé du numéro de diapositive 5">
            <a:extLst>
              <a:ext uri="{FF2B5EF4-FFF2-40B4-BE49-F238E27FC236}">
                <a16:creationId xmlns:a16="http://schemas.microsoft.com/office/drawing/2014/main" id="{CB0D5E12-221B-9740-8FA0-3A611B8AE3C9}"/>
              </a:ext>
            </a:extLst>
          </p:cNvPr>
          <p:cNvSpPr>
            <a:spLocks noGrp="1"/>
          </p:cNvSpPr>
          <p:nvPr>
            <p:ph type="sldNum" sz="quarter" idx="12"/>
          </p:nvPr>
        </p:nvSpPr>
        <p:spPr>
          <a:xfrm>
            <a:off x="10758922" y="6217920"/>
            <a:ext cx="365760" cy="365760"/>
          </a:xfrm>
        </p:spPr>
        <p:txBody>
          <a:bodyPr>
            <a:normAutofit/>
          </a:bodyPr>
          <a:lstStyle/>
          <a:p>
            <a:pPr>
              <a:lnSpc>
                <a:spcPct val="90000"/>
              </a:lnSpc>
              <a:spcAft>
                <a:spcPts val="600"/>
              </a:spcAft>
            </a:pPr>
            <a:fld id="{81D2C36F-4504-47C0-B82F-A167342A2754}" type="slidenum">
              <a:rPr lang="en-US" smtClean="0"/>
              <a:pPr>
                <a:lnSpc>
                  <a:spcPct val="90000"/>
                </a:lnSpc>
                <a:spcAft>
                  <a:spcPts val="600"/>
                </a:spcAft>
              </a:pPr>
              <a:t>1</a:t>
            </a:fld>
            <a:endParaRPr lang="en-US"/>
          </a:p>
        </p:txBody>
      </p:sp>
    </p:spTree>
    <p:extLst>
      <p:ext uri="{BB962C8B-B14F-4D97-AF65-F5344CB8AC3E}">
        <p14:creationId xmlns:p14="http://schemas.microsoft.com/office/powerpoint/2010/main" val="26616428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e 3">
            <a:extLst>
              <a:ext uri="{FF2B5EF4-FFF2-40B4-BE49-F238E27FC236}">
                <a16:creationId xmlns:a16="http://schemas.microsoft.com/office/drawing/2014/main" id="{3A10FD5A-9A5D-AF48-A5C7-4A9999C59CB6}"/>
              </a:ext>
            </a:extLst>
          </p:cNvPr>
          <p:cNvGraphicFramePr>
            <a:graphicFrameLocks noChangeAspect="1"/>
          </p:cNvGraphicFramePr>
          <p:nvPr>
            <p:extLst>
              <p:ext uri="{D42A27DB-BD31-4B8C-83A1-F6EECF244321}">
                <p14:modId xmlns:p14="http://schemas.microsoft.com/office/powerpoint/2010/main" val="1538607942"/>
              </p:ext>
            </p:extLst>
          </p:nvPr>
        </p:nvGraphicFramePr>
        <p:xfrm>
          <a:off x="-61737" y="938463"/>
          <a:ext cx="6871935" cy="27371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space réservé de la date 4">
            <a:extLst>
              <a:ext uri="{FF2B5EF4-FFF2-40B4-BE49-F238E27FC236}">
                <a16:creationId xmlns:a16="http://schemas.microsoft.com/office/drawing/2014/main" id="{58E8A9A9-DB8F-0F4A-B06E-247D98186C1D}"/>
              </a:ext>
            </a:extLst>
          </p:cNvPr>
          <p:cNvSpPr>
            <a:spLocks noGrp="1"/>
          </p:cNvSpPr>
          <p:nvPr>
            <p:ph type="dt" sz="half" idx="10"/>
          </p:nvPr>
        </p:nvSpPr>
        <p:spPr/>
        <p:txBody>
          <a:bodyPr/>
          <a:lstStyle/>
          <a:p>
            <a:fld id="{38BB29A2-CE07-4847-A97D-95723AFEF788}" type="datetime1">
              <a:rPr lang="fr-FR" smtClean="0"/>
              <a:t>22/03/2022</a:t>
            </a:fld>
            <a:endParaRPr lang="fr-FR"/>
          </a:p>
        </p:txBody>
      </p:sp>
      <p:sp>
        <p:nvSpPr>
          <p:cNvPr id="8" name="Espace réservé du numéro de diapositive 7">
            <a:extLst>
              <a:ext uri="{FF2B5EF4-FFF2-40B4-BE49-F238E27FC236}">
                <a16:creationId xmlns:a16="http://schemas.microsoft.com/office/drawing/2014/main" id="{D5E09B04-1D5A-B742-8965-B2C0EA192F20}"/>
              </a:ext>
            </a:extLst>
          </p:cNvPr>
          <p:cNvSpPr>
            <a:spLocks noGrp="1"/>
          </p:cNvSpPr>
          <p:nvPr>
            <p:ph type="sldNum" sz="quarter" idx="12"/>
          </p:nvPr>
        </p:nvSpPr>
        <p:spPr/>
        <p:txBody>
          <a:bodyPr/>
          <a:lstStyle/>
          <a:p>
            <a:fld id="{4F4D20D0-549B-7040-AB5B-07557B8598A4}" type="slidenum">
              <a:rPr lang="fr-FR" smtClean="0"/>
              <a:t>10</a:t>
            </a:fld>
            <a:endParaRPr lang="fr-FR"/>
          </a:p>
        </p:txBody>
      </p:sp>
      <p:graphicFrame>
        <p:nvGraphicFramePr>
          <p:cNvPr id="7" name="Diagramme 6">
            <a:extLst>
              <a:ext uri="{FF2B5EF4-FFF2-40B4-BE49-F238E27FC236}">
                <a16:creationId xmlns:a16="http://schemas.microsoft.com/office/drawing/2014/main" id="{479F8132-B41B-F04A-8CB5-B6E86E056190}"/>
              </a:ext>
            </a:extLst>
          </p:cNvPr>
          <p:cNvGraphicFramePr>
            <a:graphicFrameLocks noChangeAspect="1"/>
          </p:cNvGraphicFramePr>
          <p:nvPr>
            <p:extLst>
              <p:ext uri="{D42A27DB-BD31-4B8C-83A1-F6EECF244321}">
                <p14:modId xmlns:p14="http://schemas.microsoft.com/office/powerpoint/2010/main" val="2917516986"/>
              </p:ext>
            </p:extLst>
          </p:nvPr>
        </p:nvGraphicFramePr>
        <p:xfrm>
          <a:off x="4782206" y="3209824"/>
          <a:ext cx="5867974" cy="314652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2" name="Diagramme 1">
            <a:extLst>
              <a:ext uri="{FF2B5EF4-FFF2-40B4-BE49-F238E27FC236}">
                <a16:creationId xmlns:a16="http://schemas.microsoft.com/office/drawing/2014/main" id="{9F878E68-B36D-4B47-AB4A-1B225CBE2B72}"/>
              </a:ext>
            </a:extLst>
          </p:cNvPr>
          <p:cNvGraphicFramePr/>
          <p:nvPr>
            <p:extLst>
              <p:ext uri="{D42A27DB-BD31-4B8C-83A1-F6EECF244321}">
                <p14:modId xmlns:p14="http://schemas.microsoft.com/office/powerpoint/2010/main" val="3926029067"/>
              </p:ext>
            </p:extLst>
          </p:nvPr>
        </p:nvGraphicFramePr>
        <p:xfrm>
          <a:off x="3710153" y="2467816"/>
          <a:ext cx="5257800" cy="646331"/>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pSp>
        <p:nvGrpSpPr>
          <p:cNvPr id="10" name="Groupe 9">
            <a:extLst>
              <a:ext uri="{FF2B5EF4-FFF2-40B4-BE49-F238E27FC236}">
                <a16:creationId xmlns:a16="http://schemas.microsoft.com/office/drawing/2014/main" id="{593482D7-0C0C-A549-BE9A-75006FF0EF2E}"/>
              </a:ext>
            </a:extLst>
          </p:cNvPr>
          <p:cNvGrpSpPr/>
          <p:nvPr/>
        </p:nvGrpSpPr>
        <p:grpSpPr>
          <a:xfrm rot="5400000">
            <a:off x="5254506" y="3323434"/>
            <a:ext cx="324250" cy="380170"/>
            <a:chOff x="3797944" y="628244"/>
            <a:chExt cx="324250" cy="376128"/>
          </a:xfrm>
        </p:grpSpPr>
        <p:sp>
          <p:nvSpPr>
            <p:cNvPr id="11" name="Flèche vers la droite 10">
              <a:extLst>
                <a:ext uri="{FF2B5EF4-FFF2-40B4-BE49-F238E27FC236}">
                  <a16:creationId xmlns:a16="http://schemas.microsoft.com/office/drawing/2014/main" id="{43368956-D921-2C4D-ACDD-F9AC00FF61DD}"/>
                </a:ext>
              </a:extLst>
            </p:cNvPr>
            <p:cNvSpPr/>
            <p:nvPr/>
          </p:nvSpPr>
          <p:spPr>
            <a:xfrm rot="21551665">
              <a:off x="3797944" y="628244"/>
              <a:ext cx="324250" cy="376128"/>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2" name="Flèche vers la droite 4">
              <a:extLst>
                <a:ext uri="{FF2B5EF4-FFF2-40B4-BE49-F238E27FC236}">
                  <a16:creationId xmlns:a16="http://schemas.microsoft.com/office/drawing/2014/main" id="{C25FC15D-CDF9-DA4A-B224-7FC13E1054BF}"/>
                </a:ext>
              </a:extLst>
            </p:cNvPr>
            <p:cNvSpPr txBox="1"/>
            <p:nvPr/>
          </p:nvSpPr>
          <p:spPr>
            <a:xfrm rot="21551665">
              <a:off x="3797949" y="704154"/>
              <a:ext cx="226975" cy="22567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fr-FR" sz="1000" kern="1200"/>
            </a:p>
          </p:txBody>
        </p:sp>
      </p:grpSp>
    </p:spTree>
    <p:extLst>
      <p:ext uri="{BB962C8B-B14F-4D97-AF65-F5344CB8AC3E}">
        <p14:creationId xmlns:p14="http://schemas.microsoft.com/office/powerpoint/2010/main" val="335137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C52A766-D876-964A-A457-352364AF11B8}"/>
              </a:ext>
            </a:extLst>
          </p:cNvPr>
          <p:cNvSpPr/>
          <p:nvPr/>
        </p:nvSpPr>
        <p:spPr>
          <a:xfrm>
            <a:off x="829781" y="2708804"/>
            <a:ext cx="3698803" cy="1440394"/>
          </a:xfrm>
          <a:prstGeom prst="rect">
            <a:avLst/>
          </a:prstGeom>
          <a:noFill/>
          <a:ln>
            <a:solidFill>
              <a:schemeClr val="tx1"/>
            </a:solidFill>
          </a:ln>
        </p:spPr>
        <p:txBody>
          <a:bodyPr vert="horz" lIns="182880" tIns="182880" rIns="182880" bIns="182880" rtlCol="0" anchor="ctr">
            <a:normAutofit/>
          </a:bodyPr>
          <a:lstStyle/>
          <a:p>
            <a:pPr algn="ctr" defTabSz="914400">
              <a:lnSpc>
                <a:spcPct val="90000"/>
              </a:lnSpc>
              <a:spcBef>
                <a:spcPct val="0"/>
              </a:spcBef>
              <a:spcAft>
                <a:spcPts val="600"/>
              </a:spcAft>
            </a:pPr>
            <a:endParaRPr lang="en-US" sz="1500" kern="1200" cap="all" spc="200" baseline="0">
              <a:latin typeface="+mj-lt"/>
              <a:ea typeface="+mj-ea"/>
              <a:cs typeface="+mj-cs"/>
            </a:endParaRPr>
          </a:p>
          <a:p>
            <a:pPr algn="ctr" defTabSz="914400">
              <a:lnSpc>
                <a:spcPct val="90000"/>
              </a:lnSpc>
              <a:spcBef>
                <a:spcPct val="0"/>
              </a:spcBef>
              <a:spcAft>
                <a:spcPts val="600"/>
              </a:spcAft>
            </a:pPr>
            <a:r>
              <a:rPr lang="en-US" sz="1500" b="1" kern="1200" cap="all" spc="200" baseline="0">
                <a:latin typeface="+mj-lt"/>
                <a:ea typeface="+mj-ea"/>
                <a:cs typeface="+mj-cs"/>
              </a:rPr>
              <a:t>La notion d’éthique dans les projets de Recherche </a:t>
            </a:r>
            <a:r>
              <a:rPr lang="en-US" sz="1500" kern="1200" cap="all" spc="200" baseline="0">
                <a:latin typeface="+mj-lt"/>
                <a:ea typeface="+mj-ea"/>
                <a:cs typeface="+mj-cs"/>
              </a:rPr>
              <a:t>:</a:t>
            </a:r>
          </a:p>
          <a:p>
            <a:pPr algn="ctr" defTabSz="914400">
              <a:lnSpc>
                <a:spcPct val="90000"/>
              </a:lnSpc>
              <a:spcBef>
                <a:spcPct val="0"/>
              </a:spcBef>
              <a:spcAft>
                <a:spcPts val="600"/>
              </a:spcAft>
            </a:pPr>
            <a:endParaRPr lang="en-US" sz="1500" kern="1200" cap="all" spc="200" baseline="0">
              <a:latin typeface="+mj-lt"/>
              <a:ea typeface="+mj-ea"/>
              <a:cs typeface="+mj-cs"/>
            </a:endParaRPr>
          </a:p>
        </p:txBody>
      </p:sp>
      <p:sp>
        <p:nvSpPr>
          <p:cNvPr id="7" name="Espace réservé de la date 6">
            <a:extLst>
              <a:ext uri="{FF2B5EF4-FFF2-40B4-BE49-F238E27FC236}">
                <a16:creationId xmlns:a16="http://schemas.microsoft.com/office/drawing/2014/main" id="{BA59C017-E516-F94E-B55A-A15358EC2AC6}"/>
              </a:ext>
            </a:extLst>
          </p:cNvPr>
          <p:cNvSpPr>
            <a:spLocks noGrp="1"/>
          </p:cNvSpPr>
          <p:nvPr>
            <p:ph type="dt" sz="half" idx="10"/>
          </p:nvPr>
        </p:nvSpPr>
        <p:spPr>
          <a:xfrm>
            <a:off x="829781" y="6238816"/>
            <a:ext cx="2753746" cy="323968"/>
          </a:xfrm>
        </p:spPr>
        <p:txBody>
          <a:bodyPr vert="horz" lIns="91440" tIns="45720" rIns="91440" bIns="45720" rtlCol="0" anchor="ctr">
            <a:normAutofit/>
          </a:bodyPr>
          <a:lstStyle/>
          <a:p>
            <a:pPr algn="l">
              <a:spcAft>
                <a:spcPts val="600"/>
              </a:spcAft>
            </a:pPr>
            <a:fld id="{51D06393-A3F8-4A4D-B4C3-C6D802908EE7}" type="datetime1">
              <a:rPr lang="en-US" smtClean="0"/>
              <a:pPr algn="l">
                <a:spcAft>
                  <a:spcPts val="600"/>
                </a:spcAft>
              </a:pPr>
              <a:t>3/22/22</a:t>
            </a:fld>
            <a:endParaRPr lang="en-US"/>
          </a:p>
        </p:txBody>
      </p:sp>
      <p:sp>
        <p:nvSpPr>
          <p:cNvPr id="12" name="Rectangle 11">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ZoneTexte 5">
            <a:extLst>
              <a:ext uri="{FF2B5EF4-FFF2-40B4-BE49-F238E27FC236}">
                <a16:creationId xmlns:a16="http://schemas.microsoft.com/office/drawing/2014/main" id="{8991AA09-BE42-3E4D-8187-5A2E6BCBAC41}"/>
              </a:ext>
            </a:extLst>
          </p:cNvPr>
          <p:cNvSpPr txBox="1"/>
          <p:nvPr/>
        </p:nvSpPr>
        <p:spPr>
          <a:xfrm>
            <a:off x="6049182" y="802638"/>
            <a:ext cx="5408696" cy="5252722"/>
          </a:xfrm>
          <a:prstGeom prst="rect">
            <a:avLst/>
          </a:prstGeom>
        </p:spPr>
        <p:txBody>
          <a:bodyPr vert="horz" lIns="91440" tIns="45720" rIns="91440" bIns="45720" rtlCol="0" anchor="ctr">
            <a:normAutofit/>
          </a:bodyPr>
          <a:lstStyle/>
          <a:p>
            <a:pPr marL="342900" indent="-228600" algn="just" defTabSz="914400">
              <a:spcBef>
                <a:spcPts val="1000"/>
              </a:spcBef>
              <a:spcAft>
                <a:spcPts val="600"/>
              </a:spcAft>
              <a:buClr>
                <a:schemeClr val="accent2"/>
              </a:buClr>
              <a:buFont typeface="Arial" panose="020B0604020202020204" pitchFamily="34" charset="0"/>
              <a:buChar char="•"/>
            </a:pPr>
            <a:r>
              <a:rPr lang="fr-FR" dirty="0">
                <a:solidFill>
                  <a:schemeClr val="bg1"/>
                </a:solidFill>
              </a:rPr>
              <a:t>La conformité éthique est considérée comme essentielle pour atteindre un niveau d’excellence de la recherche. </a:t>
            </a:r>
          </a:p>
          <a:p>
            <a:pPr marL="342900" indent="-228600" algn="just" defTabSz="914400">
              <a:spcBef>
                <a:spcPts val="1000"/>
              </a:spcBef>
              <a:spcAft>
                <a:spcPts val="600"/>
              </a:spcAft>
              <a:buClr>
                <a:schemeClr val="accent2"/>
              </a:buClr>
              <a:buFont typeface="Arial" panose="020B0604020202020204" pitchFamily="34" charset="0"/>
              <a:buChar char="•"/>
            </a:pPr>
            <a:r>
              <a:rPr lang="fr-FR" dirty="0">
                <a:solidFill>
                  <a:schemeClr val="bg1"/>
                </a:solidFill>
              </a:rPr>
              <a:t>L'éthique est une considération pour tous les projets financés par l'UE dans tous les domaines de recherche.</a:t>
            </a:r>
          </a:p>
          <a:p>
            <a:pPr marL="342900" indent="-228600" algn="just" defTabSz="914400">
              <a:spcBef>
                <a:spcPts val="1000"/>
              </a:spcBef>
              <a:spcAft>
                <a:spcPts val="600"/>
              </a:spcAft>
              <a:buClr>
                <a:schemeClr val="accent2"/>
              </a:buClr>
              <a:buFont typeface="Arial" panose="020B0604020202020204" pitchFamily="34" charset="0"/>
              <a:buChar char="•"/>
            </a:pPr>
            <a:r>
              <a:rPr lang="fr-FR" dirty="0">
                <a:solidFill>
                  <a:schemeClr val="bg1"/>
                </a:solidFill>
              </a:rPr>
              <a:t>L'éthique fait partie intégrante de toute recherche, du début à la fin :</a:t>
            </a:r>
          </a:p>
          <a:p>
            <a:pPr algn="just" defTabSz="914400">
              <a:spcBef>
                <a:spcPts val="1000"/>
              </a:spcBef>
              <a:spcAft>
                <a:spcPts val="600"/>
              </a:spcAft>
              <a:buClr>
                <a:schemeClr val="accent2"/>
              </a:buClr>
            </a:pPr>
            <a:r>
              <a:rPr lang="fr-FR" dirty="0">
                <a:solidFill>
                  <a:schemeClr val="bg1"/>
                </a:solidFill>
              </a:rPr>
              <a:t>- S’assure qu’elle est dans le cadre légal ;</a:t>
            </a:r>
          </a:p>
          <a:p>
            <a:pPr algn="just" defTabSz="914400">
              <a:spcBef>
                <a:spcPts val="1000"/>
              </a:spcBef>
              <a:spcAft>
                <a:spcPts val="600"/>
              </a:spcAft>
              <a:buClr>
                <a:schemeClr val="accent2"/>
              </a:buClr>
            </a:pPr>
            <a:r>
              <a:rPr lang="fr-FR" dirty="0">
                <a:solidFill>
                  <a:schemeClr val="bg1"/>
                </a:solidFill>
              </a:rPr>
              <a:t>- Améliore la qualité de la recherche.</a:t>
            </a:r>
          </a:p>
          <a:p>
            <a:pPr algn="just" defTabSz="914400">
              <a:spcBef>
                <a:spcPts val="1000"/>
              </a:spcBef>
              <a:spcAft>
                <a:spcPts val="600"/>
              </a:spcAft>
              <a:buClr>
                <a:schemeClr val="accent2"/>
              </a:buClr>
            </a:pPr>
            <a:r>
              <a:rPr lang="fr-FR" dirty="0">
                <a:solidFill>
                  <a:schemeClr val="bg1"/>
                </a:solidFill>
              </a:rPr>
              <a:t>= On observe un lien étroit entre l'éthique de la recherche et les droits de la personne.</a:t>
            </a:r>
          </a:p>
        </p:txBody>
      </p:sp>
      <p:sp>
        <p:nvSpPr>
          <p:cNvPr id="3" name="Espace réservé du numéro de diapositive 2">
            <a:extLst>
              <a:ext uri="{FF2B5EF4-FFF2-40B4-BE49-F238E27FC236}">
                <a16:creationId xmlns:a16="http://schemas.microsoft.com/office/drawing/2014/main" id="{495743CC-9729-BD44-8DB9-93B723635BE9}"/>
              </a:ext>
            </a:extLst>
          </p:cNvPr>
          <p:cNvSpPr>
            <a:spLocks noGrp="1"/>
          </p:cNvSpPr>
          <p:nvPr>
            <p:ph type="sldNum" sz="quarter" idx="12"/>
          </p:nvPr>
        </p:nvSpPr>
        <p:spPr>
          <a:xfrm>
            <a:off x="10758922" y="6217920"/>
            <a:ext cx="365760" cy="365760"/>
          </a:xfrm>
        </p:spPr>
        <p:txBody>
          <a:bodyPr vert="horz" lIns="18288" tIns="45720" rIns="18288" bIns="45720" rtlCol="0" anchor="ctr">
            <a:normAutofit/>
          </a:bodyPr>
          <a:lstStyle/>
          <a:p>
            <a:pPr>
              <a:lnSpc>
                <a:spcPct val="90000"/>
              </a:lnSpc>
              <a:spcAft>
                <a:spcPts val="600"/>
              </a:spcAft>
            </a:pPr>
            <a:fld id="{4F4D20D0-549B-7040-AB5B-07557B8598A4}" type="slidenum">
              <a:rPr lang="en-US" kern="1200" spc="0" baseline="0" dirty="0">
                <a:solidFill>
                  <a:srgbClr val="FFFFFF"/>
                </a:solidFill>
                <a:latin typeface="+mn-lt"/>
                <a:ea typeface="+mn-ea"/>
                <a:cs typeface="+mn-cs"/>
              </a:rPr>
              <a:pPr>
                <a:lnSpc>
                  <a:spcPct val="90000"/>
                </a:lnSpc>
                <a:spcAft>
                  <a:spcPts val="600"/>
                </a:spcAft>
              </a:pPr>
              <a:t>11</a:t>
            </a:fld>
            <a:endParaRPr lang="en-US" kern="1200" spc="0" baseline="0" dirty="0">
              <a:solidFill>
                <a:srgbClr val="FFFFFF"/>
              </a:solidFill>
              <a:latin typeface="+mn-lt"/>
              <a:ea typeface="+mn-ea"/>
              <a:cs typeface="+mn-cs"/>
            </a:endParaRPr>
          </a:p>
        </p:txBody>
      </p:sp>
    </p:spTree>
    <p:extLst>
      <p:ext uri="{BB962C8B-B14F-4D97-AF65-F5344CB8AC3E}">
        <p14:creationId xmlns:p14="http://schemas.microsoft.com/office/powerpoint/2010/main" val="3599793022"/>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DDE38324-5F05-3C4B-B819-FF8CA19307A2}"/>
              </a:ext>
            </a:extLst>
          </p:cNvPr>
          <p:cNvSpPr>
            <a:spLocks noGrp="1"/>
          </p:cNvSpPr>
          <p:nvPr>
            <p:ph type="dt" sz="half" idx="10"/>
          </p:nvPr>
        </p:nvSpPr>
        <p:spPr>
          <a:xfrm>
            <a:off x="643467" y="6356350"/>
            <a:ext cx="2743200" cy="365125"/>
          </a:xfrm>
        </p:spPr>
        <p:txBody>
          <a:bodyPr vert="horz" lIns="91440" tIns="45720" rIns="91440" bIns="45720" rtlCol="0" anchor="ctr">
            <a:normAutofit/>
          </a:bodyPr>
          <a:lstStyle/>
          <a:p>
            <a:pPr>
              <a:spcAft>
                <a:spcPts val="600"/>
              </a:spcAft>
            </a:pPr>
            <a:fld id="{D65EC094-EAFF-FF44-9C50-9D1112FB4407}" type="datetime1">
              <a:rPr lang="fr-FR" smtClean="0"/>
              <a:t>22/03/2022</a:t>
            </a:fld>
            <a:endParaRPr lang="en-US"/>
          </a:p>
        </p:txBody>
      </p:sp>
      <p:sp>
        <p:nvSpPr>
          <p:cNvPr id="5" name="Espace réservé du numéro de diapositive 4">
            <a:extLst>
              <a:ext uri="{FF2B5EF4-FFF2-40B4-BE49-F238E27FC236}">
                <a16:creationId xmlns:a16="http://schemas.microsoft.com/office/drawing/2014/main" id="{13CBD7E5-F019-F342-AE21-1014E208C200}"/>
              </a:ext>
            </a:extLst>
          </p:cNvPr>
          <p:cNvSpPr>
            <a:spLocks noGrp="1"/>
          </p:cNvSpPr>
          <p:nvPr>
            <p:ph type="sldNum" sz="quarter" idx="12"/>
          </p:nvPr>
        </p:nvSpPr>
        <p:spPr>
          <a:xfrm>
            <a:off x="11172497" y="6356350"/>
            <a:ext cx="376036" cy="365125"/>
          </a:xfrm>
        </p:spPr>
        <p:txBody>
          <a:bodyPr vert="horz" lIns="91440" tIns="45720" rIns="91440" bIns="45720" rtlCol="0" anchor="ctr">
            <a:normAutofit fontScale="55000" lnSpcReduction="20000"/>
          </a:bodyPr>
          <a:lstStyle/>
          <a:p>
            <a:pPr>
              <a:spcAft>
                <a:spcPts val="600"/>
              </a:spcAft>
            </a:pPr>
            <a:fld id="{4F4D20D0-549B-7040-AB5B-07557B8598A4}" type="slidenum">
              <a:rPr lang="en-US" smtClean="0"/>
              <a:pPr>
                <a:spcAft>
                  <a:spcPts val="600"/>
                </a:spcAft>
              </a:pPr>
              <a:t>12</a:t>
            </a:fld>
            <a:endParaRPr lang="en-US"/>
          </a:p>
        </p:txBody>
      </p:sp>
      <p:sp>
        <p:nvSpPr>
          <p:cNvPr id="2" name="ZoneTexte 1">
            <a:extLst>
              <a:ext uri="{FF2B5EF4-FFF2-40B4-BE49-F238E27FC236}">
                <a16:creationId xmlns:a16="http://schemas.microsoft.com/office/drawing/2014/main" id="{5373CF38-2C49-1748-9C64-C52FF65F444C}"/>
              </a:ext>
            </a:extLst>
          </p:cNvPr>
          <p:cNvSpPr txBox="1"/>
          <p:nvPr/>
        </p:nvSpPr>
        <p:spPr>
          <a:xfrm>
            <a:off x="838200" y="557188"/>
            <a:ext cx="10515600" cy="1133499"/>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fr-FR" sz="3200" b="1" kern="1200" dirty="0">
                <a:solidFill>
                  <a:schemeClr val="tx1"/>
                </a:solidFill>
                <a:latin typeface="+mj-lt"/>
                <a:ea typeface="+mj-ea"/>
                <a:cs typeface="+mj-cs"/>
              </a:rPr>
              <a:t>Les normes et réglementations autour de l’éthique</a:t>
            </a:r>
          </a:p>
        </p:txBody>
      </p:sp>
      <p:graphicFrame>
        <p:nvGraphicFramePr>
          <p:cNvPr id="6" name="Diagramme 5">
            <a:extLst>
              <a:ext uri="{FF2B5EF4-FFF2-40B4-BE49-F238E27FC236}">
                <a16:creationId xmlns:a16="http://schemas.microsoft.com/office/drawing/2014/main" id="{926B90A1-470A-DC4C-9B73-1ED2F0537EBB}"/>
              </a:ext>
            </a:extLst>
          </p:cNvPr>
          <p:cNvGraphicFramePr/>
          <p:nvPr>
            <p:extLst>
              <p:ext uri="{D42A27DB-BD31-4B8C-83A1-F6EECF244321}">
                <p14:modId xmlns:p14="http://schemas.microsoft.com/office/powerpoint/2010/main" val="3779602455"/>
              </p:ext>
            </p:extLst>
          </p:nvPr>
        </p:nvGraphicFramePr>
        <p:xfrm>
          <a:off x="838200" y="1828800"/>
          <a:ext cx="10515600" cy="4352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874279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6D6D45A-F1EF-4742-BA8A-05869A6FD403}"/>
              </a:ext>
            </a:extLst>
          </p:cNvPr>
          <p:cNvSpPr>
            <a:spLocks noGrp="1"/>
          </p:cNvSpPr>
          <p:nvPr>
            <p:ph type="title"/>
          </p:nvPr>
        </p:nvSpPr>
        <p:spPr>
          <a:xfrm>
            <a:off x="2177213" y="501650"/>
            <a:ext cx="7729728" cy="1188720"/>
          </a:xfrm>
        </p:spPr>
        <p:txBody>
          <a:bodyPr>
            <a:normAutofit fontScale="90000"/>
          </a:bodyPr>
          <a:lstStyle/>
          <a:p>
            <a:r>
              <a:rPr lang="fr-FR" sz="2800" b="1" dirty="0">
                <a:solidFill>
                  <a:schemeClr val="accent1"/>
                </a:solidFill>
              </a:rPr>
              <a:t>CRITÈRES D’ÉVALUATION : ÉTHIQUE ET PROTECTION DES DONNÉES 1/2</a:t>
            </a:r>
          </a:p>
        </p:txBody>
      </p:sp>
      <p:sp>
        <p:nvSpPr>
          <p:cNvPr id="3" name="Espace réservé du contenu 2">
            <a:extLst>
              <a:ext uri="{FF2B5EF4-FFF2-40B4-BE49-F238E27FC236}">
                <a16:creationId xmlns:a16="http://schemas.microsoft.com/office/drawing/2014/main" id="{5DD95728-9550-8047-AD8B-09D6A2B21B6B}"/>
              </a:ext>
            </a:extLst>
          </p:cNvPr>
          <p:cNvSpPr>
            <a:spLocks noGrp="1"/>
          </p:cNvSpPr>
          <p:nvPr>
            <p:ph idx="1"/>
          </p:nvPr>
        </p:nvSpPr>
        <p:spPr>
          <a:xfrm>
            <a:off x="515007" y="2153412"/>
            <a:ext cx="11054141" cy="4202938"/>
          </a:xfrm>
        </p:spPr>
        <p:txBody>
          <a:bodyPr>
            <a:normAutofit fontScale="92500" lnSpcReduction="10000"/>
          </a:bodyPr>
          <a:lstStyle/>
          <a:p>
            <a:r>
              <a:rPr lang="fr-FR" sz="2200" b="1" dirty="0"/>
              <a:t>1- Les objectifs de la recherche et les catégories de données nécessaires pour les atteindre</a:t>
            </a:r>
          </a:p>
          <a:p>
            <a:pPr marL="0" indent="0">
              <a:buNone/>
            </a:pPr>
            <a:endParaRPr lang="fr-FR" sz="2200" b="1" dirty="0"/>
          </a:p>
          <a:p>
            <a:pPr marL="285750" indent="-285750">
              <a:buFont typeface="Wingdings" panose="05000000000000000000" pitchFamily="2" charset="2"/>
              <a:buChar char="Ø"/>
            </a:pPr>
            <a:r>
              <a:rPr lang="fr-FR" sz="2200" dirty="0"/>
              <a:t>Parfois difficiles à déterminer a priori </a:t>
            </a:r>
            <a:r>
              <a:rPr lang="fr-FR" sz="2200" i="1" dirty="0"/>
              <a:t>(notamment pour la phase quantitative)</a:t>
            </a:r>
          </a:p>
          <a:p>
            <a:pPr marL="285750" indent="-285750">
              <a:buFont typeface="Wingdings" panose="05000000000000000000" pitchFamily="2" charset="2"/>
              <a:buChar char="Ø"/>
            </a:pPr>
            <a:r>
              <a:rPr lang="fr-FR" sz="2200" dirty="0"/>
              <a:t>Vérification du respect du principe d’adéquation, pertinence, et minimisation </a:t>
            </a:r>
          </a:p>
          <a:p>
            <a:pPr marL="285750" indent="-285750">
              <a:buFont typeface="Wingdings" panose="05000000000000000000" pitchFamily="2" charset="2"/>
              <a:buChar char="Ø"/>
            </a:pPr>
            <a:endParaRPr lang="fr-FR" sz="2200" b="1" dirty="0"/>
          </a:p>
          <a:p>
            <a:pPr lvl="0"/>
            <a:r>
              <a:rPr lang="fr-FR" sz="2200" b="1" dirty="0"/>
              <a:t>2- Les acteurs du traitement et sa portée :</a:t>
            </a:r>
          </a:p>
          <a:p>
            <a:pPr marL="0" lvl="0" indent="0">
              <a:buNone/>
            </a:pPr>
            <a:endParaRPr lang="fr-FR" sz="2200" dirty="0"/>
          </a:p>
          <a:p>
            <a:pPr marL="285750" lvl="0" indent="-285750">
              <a:buFont typeface="Wingdings" panose="05000000000000000000" pitchFamily="2" charset="2"/>
              <a:buChar char="Ø"/>
            </a:pPr>
            <a:r>
              <a:rPr lang="fr-FR" sz="2200" dirty="0"/>
              <a:t>Le(s )responsable(s) ou –co-responsables de traitement, le(s) sous-traitants </a:t>
            </a:r>
          </a:p>
          <a:p>
            <a:pPr marL="285750" lvl="0" indent="-285750">
              <a:buFont typeface="Wingdings" panose="05000000000000000000" pitchFamily="2" charset="2"/>
              <a:buChar char="Ø"/>
            </a:pPr>
            <a:r>
              <a:rPr lang="fr-FR" sz="2200" dirty="0"/>
              <a:t>Impacts sur la compétence des autres acteurs </a:t>
            </a:r>
            <a:r>
              <a:rPr lang="fr-FR" sz="2200" i="1" dirty="0"/>
              <a:t>(comité éthique, DPO, autres comités)</a:t>
            </a:r>
          </a:p>
          <a:p>
            <a:pPr marL="285750" lvl="0" indent="-285750">
              <a:buFont typeface="Wingdings" panose="05000000000000000000" pitchFamily="2" charset="2"/>
              <a:buChar char="Ø"/>
            </a:pPr>
            <a:r>
              <a:rPr lang="fr-FR" sz="2200" dirty="0"/>
              <a:t>Transferts de données hors UE? </a:t>
            </a:r>
          </a:p>
          <a:p>
            <a:pPr marL="0" indent="0" fontAlgn="base">
              <a:buNone/>
            </a:pPr>
            <a:endParaRPr lang="fr-FR" dirty="0"/>
          </a:p>
          <a:p>
            <a:pPr marL="0" indent="0" fontAlgn="base">
              <a:buNone/>
            </a:pPr>
            <a:endParaRPr lang="fr-FR" dirty="0"/>
          </a:p>
          <a:p>
            <a:pPr marL="0" lvl="0" indent="0">
              <a:buNone/>
            </a:pPr>
            <a:endParaRPr lang="fr-FR" dirty="0"/>
          </a:p>
          <a:p>
            <a:pPr lvl="0"/>
            <a:endParaRPr lang="fr-FR" dirty="0"/>
          </a:p>
        </p:txBody>
      </p:sp>
      <p:sp>
        <p:nvSpPr>
          <p:cNvPr id="4" name="Espace réservé du numéro de diapositive 3">
            <a:extLst>
              <a:ext uri="{FF2B5EF4-FFF2-40B4-BE49-F238E27FC236}">
                <a16:creationId xmlns:a16="http://schemas.microsoft.com/office/drawing/2014/main" id="{31313CE0-070D-9B48-BBDC-08BEB2DA39F8}"/>
              </a:ext>
            </a:extLst>
          </p:cNvPr>
          <p:cNvSpPr>
            <a:spLocks noGrp="1"/>
          </p:cNvSpPr>
          <p:nvPr>
            <p:ph type="sldNum" sz="quarter" idx="12"/>
          </p:nvPr>
        </p:nvSpPr>
        <p:spPr/>
        <p:txBody>
          <a:bodyPr/>
          <a:lstStyle/>
          <a:p>
            <a:fld id="{4F4D20D0-549B-7040-AB5B-07557B8598A4}" type="slidenum">
              <a:rPr lang="fr-FR" smtClean="0"/>
              <a:t>13</a:t>
            </a:fld>
            <a:endParaRPr lang="fr-FR"/>
          </a:p>
        </p:txBody>
      </p:sp>
    </p:spTree>
    <p:extLst>
      <p:ext uri="{BB962C8B-B14F-4D97-AF65-F5344CB8AC3E}">
        <p14:creationId xmlns:p14="http://schemas.microsoft.com/office/powerpoint/2010/main" val="27160205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D73096-3972-714E-A34B-2406A66D24FE}"/>
              </a:ext>
            </a:extLst>
          </p:cNvPr>
          <p:cNvSpPr>
            <a:spLocks noGrp="1"/>
          </p:cNvSpPr>
          <p:nvPr>
            <p:ph type="title"/>
          </p:nvPr>
        </p:nvSpPr>
        <p:spPr>
          <a:xfrm>
            <a:off x="722585" y="222924"/>
            <a:ext cx="10515600" cy="1325563"/>
          </a:xfrm>
        </p:spPr>
        <p:txBody>
          <a:bodyPr>
            <a:normAutofit/>
          </a:bodyPr>
          <a:lstStyle/>
          <a:p>
            <a:r>
              <a:rPr lang="fr-FR" sz="2800" b="1" dirty="0">
                <a:solidFill>
                  <a:schemeClr val="accent1"/>
                </a:solidFill>
              </a:rPr>
              <a:t>CRITÈRES D’ÉVALUATION : ÉTHIQUE ET PROTECTION DES DONNÉES 2/2</a:t>
            </a:r>
          </a:p>
        </p:txBody>
      </p:sp>
      <p:sp>
        <p:nvSpPr>
          <p:cNvPr id="3" name="Espace réservé du contenu 2">
            <a:extLst>
              <a:ext uri="{FF2B5EF4-FFF2-40B4-BE49-F238E27FC236}">
                <a16:creationId xmlns:a16="http://schemas.microsoft.com/office/drawing/2014/main" id="{F143E51A-BEAB-9E4D-A66B-D0A8A068138B}"/>
              </a:ext>
            </a:extLst>
          </p:cNvPr>
          <p:cNvSpPr>
            <a:spLocks noGrp="1"/>
          </p:cNvSpPr>
          <p:nvPr>
            <p:ph idx="1"/>
          </p:nvPr>
        </p:nvSpPr>
        <p:spPr>
          <a:xfrm>
            <a:off x="624051" y="1755227"/>
            <a:ext cx="10712669" cy="5491656"/>
          </a:xfrm>
        </p:spPr>
        <p:txBody>
          <a:bodyPr>
            <a:noAutofit/>
          </a:bodyPr>
          <a:lstStyle/>
          <a:p>
            <a:pPr lvl="0"/>
            <a:r>
              <a:rPr lang="fr-FR" sz="1600" b="1" dirty="0"/>
              <a:t>3-</a:t>
            </a:r>
            <a:r>
              <a:rPr lang="fr-FR" sz="1600" dirty="0"/>
              <a:t> </a:t>
            </a:r>
            <a:r>
              <a:rPr lang="fr-FR" sz="1600" b="1" dirty="0"/>
              <a:t>Organisation du traitement</a:t>
            </a:r>
            <a:endParaRPr lang="fr-FR" sz="1600" dirty="0"/>
          </a:p>
          <a:p>
            <a:pPr marL="285750" lvl="0" indent="-285750">
              <a:buFont typeface="Wingdings" panose="05000000000000000000" pitchFamily="2" charset="2"/>
              <a:buChar char="Ø"/>
            </a:pPr>
            <a:r>
              <a:rPr lang="fr-FR" sz="1600" dirty="0"/>
              <a:t> Réutilisation de données existantes ou collecte de données spécifiquement pour le projet ?</a:t>
            </a:r>
          </a:p>
          <a:p>
            <a:pPr marL="742950" lvl="1" indent="-285750"/>
            <a:r>
              <a:rPr lang="fr-FR" dirty="0"/>
              <a:t>Données avec accès soumis à une procédure spécifique</a:t>
            </a:r>
          </a:p>
          <a:p>
            <a:pPr marL="742950" lvl="1" indent="-285750"/>
            <a:r>
              <a:rPr lang="fr-FR" dirty="0"/>
              <a:t>Données publiques</a:t>
            </a:r>
          </a:p>
          <a:p>
            <a:pPr marL="285750" lvl="0" indent="-285750">
              <a:buFont typeface="Wingdings" panose="05000000000000000000" pitchFamily="2" charset="2"/>
              <a:buChar char="Ø"/>
            </a:pPr>
            <a:r>
              <a:rPr lang="fr-FR" sz="1600" b="1" dirty="0"/>
              <a:t> </a:t>
            </a:r>
            <a:r>
              <a:rPr lang="fr-FR" sz="1600" dirty="0"/>
              <a:t>Solutions applicatives pour le traitement des données (collecte, analyse, stockage, communication…) </a:t>
            </a:r>
          </a:p>
          <a:p>
            <a:pPr marL="285750" lvl="0" indent="-285750">
              <a:buFont typeface="Wingdings" panose="05000000000000000000" pitchFamily="2" charset="2"/>
              <a:buChar char="Ø"/>
            </a:pPr>
            <a:r>
              <a:rPr lang="fr-FR" sz="1600" dirty="0"/>
              <a:t> Mesures de sécurité et confidentialité envisagées</a:t>
            </a:r>
          </a:p>
          <a:p>
            <a:pPr marL="285750" lvl="0" indent="-285750">
              <a:buFont typeface="Wingdings" panose="05000000000000000000" pitchFamily="2" charset="2"/>
              <a:buChar char="Ø"/>
            </a:pPr>
            <a:r>
              <a:rPr lang="fr-FR" sz="1600" dirty="0"/>
              <a:t> Autorisations spécifiques (CNIL)</a:t>
            </a:r>
          </a:p>
          <a:p>
            <a:pPr marL="0" lvl="0" indent="0">
              <a:buNone/>
            </a:pPr>
            <a:endParaRPr lang="fr-FR" sz="1600" dirty="0"/>
          </a:p>
          <a:p>
            <a:r>
              <a:rPr lang="fr-FR" sz="1600" b="1" dirty="0"/>
              <a:t>4- Respect des droits des personnes</a:t>
            </a:r>
          </a:p>
          <a:p>
            <a:pPr marL="285750" indent="-285750">
              <a:buFont typeface="Wingdings" panose="05000000000000000000" pitchFamily="2" charset="2"/>
              <a:buChar char="Ø"/>
            </a:pPr>
            <a:r>
              <a:rPr lang="fr-FR" sz="1600" dirty="0"/>
              <a:t>Les  impacts du traitement sur les personnes sont-ils évalués? </a:t>
            </a:r>
          </a:p>
          <a:p>
            <a:pPr marL="285750" indent="-285750">
              <a:buFont typeface="Wingdings" panose="05000000000000000000" pitchFamily="2" charset="2"/>
              <a:buChar char="Ø"/>
            </a:pPr>
            <a:r>
              <a:rPr lang="fr-FR" sz="1600" dirty="0"/>
              <a:t>Comment ces droits pourront-ils s’exercer auprès de qui?</a:t>
            </a:r>
          </a:p>
          <a:p>
            <a:pPr marL="285750" indent="-285750">
              <a:buFont typeface="Wingdings" panose="05000000000000000000" pitchFamily="2" charset="2"/>
              <a:buChar char="Ø"/>
            </a:pPr>
            <a:r>
              <a:rPr lang="fr-FR" sz="1600" dirty="0"/>
              <a:t>Information des personnes?</a:t>
            </a:r>
          </a:p>
        </p:txBody>
      </p:sp>
      <p:sp>
        <p:nvSpPr>
          <p:cNvPr id="4" name="Espace réservé du numéro de diapositive 3">
            <a:extLst>
              <a:ext uri="{FF2B5EF4-FFF2-40B4-BE49-F238E27FC236}">
                <a16:creationId xmlns:a16="http://schemas.microsoft.com/office/drawing/2014/main" id="{D4859E39-225C-F945-AD82-F4C54034F410}"/>
              </a:ext>
            </a:extLst>
          </p:cNvPr>
          <p:cNvSpPr>
            <a:spLocks noGrp="1"/>
          </p:cNvSpPr>
          <p:nvPr>
            <p:ph type="sldNum" sz="quarter" idx="12"/>
          </p:nvPr>
        </p:nvSpPr>
        <p:spPr/>
        <p:txBody>
          <a:bodyPr/>
          <a:lstStyle/>
          <a:p>
            <a:fld id="{4F4D20D0-549B-7040-AB5B-07557B8598A4}" type="slidenum">
              <a:rPr lang="fr-FR" smtClean="0"/>
              <a:t>14</a:t>
            </a:fld>
            <a:endParaRPr lang="fr-FR"/>
          </a:p>
        </p:txBody>
      </p:sp>
    </p:spTree>
    <p:extLst>
      <p:ext uri="{BB962C8B-B14F-4D97-AF65-F5344CB8AC3E}">
        <p14:creationId xmlns:p14="http://schemas.microsoft.com/office/powerpoint/2010/main" val="6660606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4802" y="1033671"/>
            <a:ext cx="6188763" cy="5078313"/>
          </a:xfrm>
          <a:prstGeom prst="rect">
            <a:avLst/>
          </a:prstGeom>
        </p:spPr>
        <p:txBody>
          <a:bodyPr wrap="square">
            <a:spAutoFit/>
          </a:bodyPr>
          <a:lstStyle/>
          <a:p>
            <a:r>
              <a:rPr lang="fr-FR" dirty="0">
                <a:hlinkClick r:id="rId2"/>
              </a:rPr>
              <a:t>Consulter le guide sur : https://francearchives.fr/fr/article/26287583</a:t>
            </a:r>
            <a:r>
              <a:rPr lang="fr-FR" dirty="0"/>
              <a:t> </a:t>
            </a:r>
          </a:p>
          <a:p>
            <a:endParaRPr lang="fr-FR" dirty="0">
              <a:solidFill>
                <a:srgbClr val="141412"/>
              </a:solidFill>
              <a:latin typeface="Source Sans Pro" panose="020B0503030403020204" pitchFamily="34" charset="0"/>
            </a:endParaRPr>
          </a:p>
          <a:p>
            <a:pPr marL="285750" indent="-285750">
              <a:buFont typeface="Wingdings" pitchFamily="2" charset="2"/>
              <a:buChar char="Ø"/>
            </a:pPr>
            <a:r>
              <a:rPr lang="fr-FR" b="1" dirty="0">
                <a:solidFill>
                  <a:srgbClr val="141412"/>
                </a:solidFill>
              </a:rPr>
              <a:t>Les archives publiques sont librement communicables à tous,</a:t>
            </a:r>
            <a:r>
              <a:rPr lang="fr-FR" dirty="0">
                <a:solidFill>
                  <a:srgbClr val="141412"/>
                </a:solidFill>
              </a:rPr>
              <a:t> soit par consultation sur place, soit par délivrance d’une copie, soit par mail si le document existe déjà sous forme électronique (</a:t>
            </a:r>
            <a:r>
              <a:rPr lang="fr-FR" dirty="0">
                <a:solidFill>
                  <a:srgbClr val="BC360A"/>
                </a:solidFill>
                <a:hlinkClick r:id="rId3"/>
              </a:rPr>
              <a:t>Code du Patrimoine. art. L. 213-1</a:t>
            </a:r>
            <a:r>
              <a:rPr lang="fr-FR" dirty="0">
                <a:solidFill>
                  <a:srgbClr val="141412"/>
                </a:solidFill>
              </a:rPr>
              <a:t>)</a:t>
            </a:r>
          </a:p>
          <a:p>
            <a:endParaRPr lang="fr-FR" dirty="0">
              <a:solidFill>
                <a:srgbClr val="141412"/>
              </a:solidFill>
            </a:endParaRPr>
          </a:p>
          <a:p>
            <a:pPr marL="285750" indent="-285750">
              <a:buFont typeface="Wingdings" pitchFamily="2" charset="2"/>
              <a:buChar char="Ø"/>
            </a:pPr>
            <a:r>
              <a:rPr lang="fr-FR" dirty="0">
                <a:solidFill>
                  <a:srgbClr val="141412"/>
                </a:solidFill>
              </a:rPr>
              <a:t>Exceptions concernant </a:t>
            </a:r>
            <a:r>
              <a:rPr lang="fr-FR" sz="1600" dirty="0">
                <a:solidFill>
                  <a:srgbClr val="141412"/>
                </a:solidFill>
              </a:rPr>
              <a:t>(</a:t>
            </a:r>
            <a:r>
              <a:rPr lang="fr-FR" sz="1600" i="1" dirty="0">
                <a:solidFill>
                  <a:srgbClr val="141412"/>
                </a:solidFill>
              </a:rPr>
              <a:t>consultations après délais entre 50 et 120 ans )</a:t>
            </a:r>
            <a:r>
              <a:rPr lang="fr-FR" sz="1600" dirty="0">
                <a:solidFill>
                  <a:srgbClr val="141412"/>
                </a:solidFill>
              </a:rPr>
              <a:t> </a:t>
            </a:r>
            <a:r>
              <a:rPr lang="fr-FR" dirty="0">
                <a:solidFill>
                  <a:srgbClr val="141412"/>
                </a:solidFill>
              </a:rPr>
              <a:t>: </a:t>
            </a:r>
          </a:p>
          <a:p>
            <a:pPr>
              <a:buFont typeface="Arial" panose="020B0604020202020204" pitchFamily="34" charset="0"/>
              <a:buChar char="•"/>
            </a:pPr>
            <a:r>
              <a:rPr lang="fr-FR" dirty="0">
                <a:solidFill>
                  <a:srgbClr val="141412"/>
                </a:solidFill>
              </a:rPr>
              <a:t> les informations sur la vie privée de personnes physiques,</a:t>
            </a:r>
          </a:p>
          <a:p>
            <a:pPr>
              <a:buFont typeface="Arial" panose="020B0604020202020204" pitchFamily="34" charset="0"/>
              <a:buChar char="•"/>
            </a:pPr>
            <a:r>
              <a:rPr lang="fr-FR" dirty="0">
                <a:solidFill>
                  <a:srgbClr val="141412"/>
                </a:solidFill>
              </a:rPr>
              <a:t> les informations dont la divulgation porterait atteinte au secret en matière commerciale ou industrielle,</a:t>
            </a:r>
          </a:p>
          <a:p>
            <a:pPr>
              <a:buFont typeface="Arial" panose="020B0604020202020204" pitchFamily="34" charset="0"/>
              <a:buChar char="•"/>
            </a:pPr>
            <a:r>
              <a:rPr lang="fr-FR" dirty="0">
                <a:solidFill>
                  <a:srgbClr val="141412"/>
                </a:solidFill>
              </a:rPr>
              <a:t> les informations dont la communication porterait atteinte au secret de la défense nationale, à la politique extérieure ou à la sûreté de l’État.</a:t>
            </a:r>
          </a:p>
          <a:p>
            <a:endParaRPr lang="fr-FR" dirty="0"/>
          </a:p>
        </p:txBody>
      </p:sp>
      <p:sp>
        <p:nvSpPr>
          <p:cNvPr id="2" name="ZoneTexte 1">
            <a:extLst>
              <a:ext uri="{FF2B5EF4-FFF2-40B4-BE49-F238E27FC236}">
                <a16:creationId xmlns:a16="http://schemas.microsoft.com/office/drawing/2014/main" id="{63F4AED7-6609-7D41-8EA0-D02EFBCFE259}"/>
              </a:ext>
            </a:extLst>
          </p:cNvPr>
          <p:cNvSpPr txBox="1"/>
          <p:nvPr/>
        </p:nvSpPr>
        <p:spPr>
          <a:xfrm>
            <a:off x="465654" y="6096595"/>
            <a:ext cx="7328451" cy="276999"/>
          </a:xfrm>
          <a:prstGeom prst="rect">
            <a:avLst/>
          </a:prstGeom>
          <a:noFill/>
        </p:spPr>
        <p:txBody>
          <a:bodyPr wrap="square" rtlCol="0">
            <a:spAutoFit/>
          </a:bodyPr>
          <a:lstStyle/>
          <a:p>
            <a:endParaRPr lang="fr-FR" sz="1200" dirty="0"/>
          </a:p>
        </p:txBody>
      </p:sp>
      <p:sp>
        <p:nvSpPr>
          <p:cNvPr id="3" name="ZoneTexte 2">
            <a:extLst>
              <a:ext uri="{FF2B5EF4-FFF2-40B4-BE49-F238E27FC236}">
                <a16:creationId xmlns:a16="http://schemas.microsoft.com/office/drawing/2014/main" id="{59042E86-625D-7C40-AF55-824FB98B761D}"/>
              </a:ext>
            </a:extLst>
          </p:cNvPr>
          <p:cNvSpPr txBox="1"/>
          <p:nvPr/>
        </p:nvSpPr>
        <p:spPr>
          <a:xfrm>
            <a:off x="304802" y="5843582"/>
            <a:ext cx="5993181" cy="1169551"/>
          </a:xfrm>
          <a:prstGeom prst="rect">
            <a:avLst/>
          </a:prstGeom>
          <a:noFill/>
        </p:spPr>
        <p:txBody>
          <a:bodyPr wrap="square" rtlCol="0">
            <a:spAutoFit/>
          </a:bodyPr>
          <a:lstStyle/>
          <a:p>
            <a:r>
              <a:rPr lang="fr-FR" sz="1400" dirty="0">
                <a:solidFill>
                  <a:srgbClr val="FF0000"/>
                </a:solidFill>
              </a:rPr>
              <a:t>Fait intéressant </a:t>
            </a:r>
            <a:r>
              <a:rPr lang="fr-FR" sz="1400" dirty="0"/>
              <a:t>: Loi sécurité globale : retrait d'un article problématique pour l'accès aux archives</a:t>
            </a:r>
          </a:p>
          <a:p>
            <a:r>
              <a:rPr lang="fr-FR" sz="1400" dirty="0">
                <a:hlinkClick r:id="rId4"/>
              </a:rPr>
              <a:t>https://www.legifrance.gouv.fr/jorf/id/JORFTEXT000043754396</a:t>
            </a:r>
            <a:r>
              <a:rPr lang="fr-FR" sz="1400" dirty="0"/>
              <a:t> </a:t>
            </a:r>
          </a:p>
          <a:p>
            <a:endParaRPr lang="fr-FR" sz="1400" dirty="0"/>
          </a:p>
          <a:p>
            <a:endParaRPr lang="fr-FR" sz="1400" dirty="0"/>
          </a:p>
        </p:txBody>
      </p:sp>
      <p:sp>
        <p:nvSpPr>
          <p:cNvPr id="7" name="ZoneTexte 6">
            <a:extLst>
              <a:ext uri="{FF2B5EF4-FFF2-40B4-BE49-F238E27FC236}">
                <a16:creationId xmlns:a16="http://schemas.microsoft.com/office/drawing/2014/main" id="{9D6F079F-0175-D446-A120-E02C269C3F58}"/>
              </a:ext>
            </a:extLst>
          </p:cNvPr>
          <p:cNvSpPr txBox="1"/>
          <p:nvPr/>
        </p:nvSpPr>
        <p:spPr>
          <a:xfrm>
            <a:off x="1370457" y="132522"/>
            <a:ext cx="3220279" cy="1107996"/>
          </a:xfrm>
          <a:prstGeom prst="rect">
            <a:avLst/>
          </a:prstGeom>
          <a:noFill/>
        </p:spPr>
        <p:txBody>
          <a:bodyPr wrap="square" rtlCol="0">
            <a:spAutoFit/>
          </a:bodyPr>
          <a:lstStyle/>
          <a:p>
            <a:r>
              <a:rPr lang="fr-FR" sz="2400" b="1" dirty="0"/>
              <a:t>La consultation d’archives publiques</a:t>
            </a:r>
          </a:p>
          <a:p>
            <a:endParaRPr lang="fr-FR" sz="1600" dirty="0"/>
          </a:p>
        </p:txBody>
      </p:sp>
      <p:sp>
        <p:nvSpPr>
          <p:cNvPr id="9" name="ZoneTexte 8">
            <a:extLst>
              <a:ext uri="{FF2B5EF4-FFF2-40B4-BE49-F238E27FC236}">
                <a16:creationId xmlns:a16="http://schemas.microsoft.com/office/drawing/2014/main" id="{62627B07-2E57-0949-AD38-10B2C655A90C}"/>
              </a:ext>
            </a:extLst>
          </p:cNvPr>
          <p:cNvSpPr txBox="1"/>
          <p:nvPr/>
        </p:nvSpPr>
        <p:spPr>
          <a:xfrm>
            <a:off x="7089914" y="1240518"/>
            <a:ext cx="4890052" cy="4247317"/>
          </a:xfrm>
          <a:prstGeom prst="rect">
            <a:avLst/>
          </a:prstGeom>
          <a:noFill/>
        </p:spPr>
        <p:txBody>
          <a:bodyPr wrap="square" rtlCol="0">
            <a:spAutoFit/>
          </a:bodyPr>
          <a:lstStyle/>
          <a:p>
            <a:pPr marL="285750" indent="-285750">
              <a:buFont typeface="Wingdings" pitchFamily="2" charset="2"/>
              <a:buChar char="Ø"/>
            </a:pPr>
            <a:r>
              <a:rPr lang="fr-FR" b="1" dirty="0"/>
              <a:t>Archives conservées par une structure de droit privé</a:t>
            </a:r>
            <a:r>
              <a:rPr lang="fr-FR" dirty="0"/>
              <a:t>, le producteur peut fixer seul leurs conditions d’accès et de réutilisation.</a:t>
            </a:r>
          </a:p>
          <a:p>
            <a:pPr marL="285750" indent="-285750">
              <a:buFont typeface="Wingdings" pitchFamily="2" charset="2"/>
              <a:buChar char="Ø"/>
            </a:pPr>
            <a:endParaRPr lang="fr-FR" dirty="0"/>
          </a:p>
          <a:p>
            <a:pPr marL="285750" indent="-285750">
              <a:buFont typeface="Wingdings" pitchFamily="2" charset="2"/>
              <a:buChar char="Ø"/>
            </a:pPr>
            <a:r>
              <a:rPr lang="fr-FR" b="1" dirty="0"/>
              <a:t>Archives conservées par une structure publique </a:t>
            </a:r>
            <a:r>
              <a:rPr lang="fr-FR" dirty="0"/>
              <a:t>:</a:t>
            </a:r>
          </a:p>
          <a:p>
            <a:endParaRPr lang="fr-FR" dirty="0"/>
          </a:p>
          <a:p>
            <a:pPr marL="285750" indent="-285750">
              <a:buFont typeface="Arial" panose="020B0604020202020204" pitchFamily="34" charset="0"/>
              <a:buChar char="•"/>
            </a:pPr>
            <a:r>
              <a:rPr lang="fr-FR" dirty="0"/>
              <a:t>S’ils ont été vendus ou reçus en dation, ils deviennent consultables dans les mêmes conditions que des documents d’archives publiques.</a:t>
            </a:r>
          </a:p>
          <a:p>
            <a:pPr marL="285750" indent="-285750">
              <a:buFont typeface="Arial" panose="020B0604020202020204" pitchFamily="34" charset="0"/>
              <a:buChar char="•"/>
            </a:pPr>
            <a:r>
              <a:rPr lang="fr-FR" dirty="0"/>
              <a:t>S’ils ont été donnés, déposés ou légués, ils peuvent être consultés et réutilisés selon les modalités fixées par le déposant. </a:t>
            </a:r>
          </a:p>
          <a:p>
            <a:endParaRPr lang="fr-FR" dirty="0"/>
          </a:p>
        </p:txBody>
      </p:sp>
      <p:sp>
        <p:nvSpPr>
          <p:cNvPr id="10" name="ZoneTexte 9">
            <a:extLst>
              <a:ext uri="{FF2B5EF4-FFF2-40B4-BE49-F238E27FC236}">
                <a16:creationId xmlns:a16="http://schemas.microsoft.com/office/drawing/2014/main" id="{4FE05B1F-1A82-BC42-BA54-BCAACBD34D9F}"/>
              </a:ext>
            </a:extLst>
          </p:cNvPr>
          <p:cNvSpPr txBox="1"/>
          <p:nvPr/>
        </p:nvSpPr>
        <p:spPr>
          <a:xfrm>
            <a:off x="7845744" y="132522"/>
            <a:ext cx="2809461" cy="830997"/>
          </a:xfrm>
          <a:prstGeom prst="rect">
            <a:avLst/>
          </a:prstGeom>
          <a:noFill/>
        </p:spPr>
        <p:txBody>
          <a:bodyPr wrap="square" rtlCol="0">
            <a:spAutoFit/>
          </a:bodyPr>
          <a:lstStyle/>
          <a:p>
            <a:r>
              <a:rPr lang="fr-FR" sz="2400" b="1" dirty="0"/>
              <a:t>La consultation d’archives privées</a:t>
            </a:r>
          </a:p>
        </p:txBody>
      </p:sp>
      <p:sp>
        <p:nvSpPr>
          <p:cNvPr id="11" name="Espace réservé de la date 10">
            <a:extLst>
              <a:ext uri="{FF2B5EF4-FFF2-40B4-BE49-F238E27FC236}">
                <a16:creationId xmlns:a16="http://schemas.microsoft.com/office/drawing/2014/main" id="{F2B01458-23AC-A844-A56B-AD54DB059D66}"/>
              </a:ext>
            </a:extLst>
          </p:cNvPr>
          <p:cNvSpPr>
            <a:spLocks noGrp="1"/>
          </p:cNvSpPr>
          <p:nvPr>
            <p:ph type="dt" sz="half" idx="10"/>
          </p:nvPr>
        </p:nvSpPr>
        <p:spPr/>
        <p:txBody>
          <a:bodyPr/>
          <a:lstStyle/>
          <a:p>
            <a:fld id="{58E1C2B4-2C14-9446-9D5C-B54A59410B94}" type="datetime1">
              <a:rPr lang="fr-FR" smtClean="0"/>
              <a:t>22/03/2022</a:t>
            </a:fld>
            <a:endParaRPr lang="fr-FR" dirty="0"/>
          </a:p>
        </p:txBody>
      </p:sp>
      <p:sp>
        <p:nvSpPr>
          <p:cNvPr id="13" name="Espace réservé du numéro de diapositive 12">
            <a:extLst>
              <a:ext uri="{FF2B5EF4-FFF2-40B4-BE49-F238E27FC236}">
                <a16:creationId xmlns:a16="http://schemas.microsoft.com/office/drawing/2014/main" id="{02B7AA90-E28E-274C-BDCD-946FC36871DB}"/>
              </a:ext>
            </a:extLst>
          </p:cNvPr>
          <p:cNvSpPr>
            <a:spLocks noGrp="1"/>
          </p:cNvSpPr>
          <p:nvPr>
            <p:ph type="sldNum" sz="quarter" idx="12"/>
          </p:nvPr>
        </p:nvSpPr>
        <p:spPr/>
        <p:txBody>
          <a:bodyPr/>
          <a:lstStyle/>
          <a:p>
            <a:fld id="{4F4D20D0-549B-7040-AB5B-07557B8598A4}" type="slidenum">
              <a:rPr lang="fr-FR" smtClean="0"/>
              <a:t>15</a:t>
            </a:fld>
            <a:endParaRPr lang="fr-FR"/>
          </a:p>
        </p:txBody>
      </p:sp>
    </p:spTree>
    <p:extLst>
      <p:ext uri="{BB962C8B-B14F-4D97-AF65-F5344CB8AC3E}">
        <p14:creationId xmlns:p14="http://schemas.microsoft.com/office/powerpoint/2010/main" val="4750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C233400-4E89-4E42-834F-21B4A756CA13}"/>
              </a:ext>
            </a:extLst>
          </p:cNvPr>
          <p:cNvSpPr>
            <a:spLocks noGrp="1"/>
          </p:cNvSpPr>
          <p:nvPr>
            <p:ph type="title"/>
          </p:nvPr>
        </p:nvSpPr>
        <p:spPr>
          <a:xfrm>
            <a:off x="804672" y="964692"/>
            <a:ext cx="5894832" cy="1188720"/>
          </a:xfrm>
        </p:spPr>
        <p:txBody>
          <a:bodyPr>
            <a:normAutofit/>
          </a:bodyPr>
          <a:lstStyle/>
          <a:p>
            <a:r>
              <a:rPr lang="fr-FR" sz="2200" b="1"/>
              <a:t>THÈMES ABORDÉS, ORIENTATIONS ET RÉFLEXIONS</a:t>
            </a:r>
          </a:p>
        </p:txBody>
      </p:sp>
      <p:sp>
        <p:nvSpPr>
          <p:cNvPr id="3" name="Espace réservé du contenu 2">
            <a:extLst>
              <a:ext uri="{FF2B5EF4-FFF2-40B4-BE49-F238E27FC236}">
                <a16:creationId xmlns:a16="http://schemas.microsoft.com/office/drawing/2014/main" id="{0ACF2139-9F07-124B-8AD8-8F86CA5CEADB}"/>
              </a:ext>
            </a:extLst>
          </p:cNvPr>
          <p:cNvSpPr>
            <a:spLocks noGrp="1"/>
          </p:cNvSpPr>
          <p:nvPr>
            <p:ph idx="1"/>
          </p:nvPr>
        </p:nvSpPr>
        <p:spPr>
          <a:xfrm>
            <a:off x="803243" y="2638044"/>
            <a:ext cx="5963317" cy="3263206"/>
          </a:xfrm>
        </p:spPr>
        <p:txBody>
          <a:bodyPr>
            <a:normAutofit/>
          </a:bodyPr>
          <a:lstStyle/>
          <a:p>
            <a:pPr marL="0" indent="0" algn="just">
              <a:lnSpc>
                <a:spcPct val="90000"/>
              </a:lnSpc>
              <a:buNone/>
            </a:pPr>
            <a:endParaRPr lang="fr-FR" sz="1300" b="1" dirty="0"/>
          </a:p>
          <a:p>
            <a:pPr marL="57150" indent="-285750" algn="just" fontAlgn="base">
              <a:lnSpc>
                <a:spcPct val="90000"/>
              </a:lnSpc>
              <a:buFont typeface="Wingdings" pitchFamily="2" charset="2"/>
              <a:buChar char="ü"/>
            </a:pPr>
            <a:r>
              <a:rPr lang="fr-FR" sz="1300" dirty="0"/>
              <a:t>Principes de base du droit d’auteur, cadre spécifique applicable à la communauté des chercheurs : réflexions sur les questions de Propriété intellectuelle applicables à l’Open Science et l’Open Access et prise en compte des enjeux éthiques dans la gestion et la méthodologie de la Recherche.</a:t>
            </a:r>
          </a:p>
          <a:p>
            <a:pPr marL="57150" indent="-285750" algn="just" fontAlgn="base">
              <a:lnSpc>
                <a:spcPct val="90000"/>
              </a:lnSpc>
              <a:buFont typeface="Wingdings" pitchFamily="2" charset="2"/>
              <a:buChar char="ü"/>
            </a:pPr>
            <a:r>
              <a:rPr lang="fr-FR" sz="1300" dirty="0"/>
              <a:t>Usages des œuvres protégées et publication des résultats de la recherche : quelles données en Open Data ? Quels usages au sein des articles scientifiques en Open Access.</a:t>
            </a:r>
          </a:p>
          <a:p>
            <a:pPr marL="57150" indent="-285750" algn="just" fontAlgn="base">
              <a:lnSpc>
                <a:spcPct val="90000"/>
              </a:lnSpc>
              <a:buFont typeface="Wingdings" pitchFamily="2" charset="2"/>
              <a:buChar char="ü"/>
            </a:pPr>
            <a:r>
              <a:rPr lang="fr-FR" sz="1300" dirty="0"/>
              <a:t>Et en cas de partenariats de recherche public-privé, d'accords de confidentialité entre les parties ?  </a:t>
            </a:r>
          </a:p>
          <a:p>
            <a:pPr marL="57150" indent="-285750" algn="just" fontAlgn="base">
              <a:lnSpc>
                <a:spcPct val="90000"/>
              </a:lnSpc>
              <a:buFont typeface="Wingdings" pitchFamily="2" charset="2"/>
              <a:buChar char="ü"/>
            </a:pPr>
            <a:r>
              <a:rPr lang="fr-FR" sz="1300" dirty="0"/>
              <a:t>Comment s'harmonisent les règles et normes en matière d'Éthique, de Protection des Données Personnelles et de Propriété Intellectuelle ? </a:t>
            </a:r>
          </a:p>
          <a:p>
            <a:pPr marL="57150" indent="-285750" algn="just" fontAlgn="base">
              <a:lnSpc>
                <a:spcPct val="90000"/>
              </a:lnSpc>
              <a:buFont typeface="Wingdings" pitchFamily="2" charset="2"/>
              <a:buChar char="ü"/>
            </a:pPr>
            <a:r>
              <a:rPr lang="fr-FR" sz="1300" dirty="0"/>
              <a:t>Accès à des documents d’archives et réutilisation des informations publiques : quel cadre pour la diffusion des connaissances et la communication scientifique ?</a:t>
            </a:r>
          </a:p>
          <a:p>
            <a:pPr>
              <a:lnSpc>
                <a:spcPct val="90000"/>
              </a:lnSpc>
            </a:pPr>
            <a:endParaRPr lang="fr-FR" sz="1300" dirty="0"/>
          </a:p>
        </p:txBody>
      </p:sp>
      <p:sp>
        <p:nvSpPr>
          <p:cNvPr id="19" name="Rectangle 14">
            <a:extLst>
              <a:ext uri="{FF2B5EF4-FFF2-40B4-BE49-F238E27FC236}">
                <a16:creationId xmlns:a16="http://schemas.microsoft.com/office/drawing/2014/main" id="{879398A9-0D0D-4901-BDDF-B3D93CECA7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6706" y="964692"/>
            <a:ext cx="3986784"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6">
            <a:extLst>
              <a:ext uri="{FF2B5EF4-FFF2-40B4-BE49-F238E27FC236}">
                <a16:creationId xmlns:a16="http://schemas.microsoft.com/office/drawing/2014/main" id="{011FEC3B-E514-4E21-B2CB-7903A73569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1298" y="1128683"/>
            <a:ext cx="3657600"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Rechercher">
            <a:extLst>
              <a:ext uri="{FF2B5EF4-FFF2-40B4-BE49-F238E27FC236}">
                <a16:creationId xmlns:a16="http://schemas.microsoft.com/office/drawing/2014/main" id="{42EC2791-10AE-45E8-8C84-42541C2DF3A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15890" y="1768763"/>
            <a:ext cx="3328416" cy="3328416"/>
          </a:xfrm>
          <a:prstGeom prst="rect">
            <a:avLst/>
          </a:prstGeom>
        </p:spPr>
      </p:pic>
      <p:sp>
        <p:nvSpPr>
          <p:cNvPr id="4" name="Espace réservé de la date 3">
            <a:extLst>
              <a:ext uri="{FF2B5EF4-FFF2-40B4-BE49-F238E27FC236}">
                <a16:creationId xmlns:a16="http://schemas.microsoft.com/office/drawing/2014/main" id="{82F5BBCE-3F61-124D-BB66-D9FDE96F754E}"/>
              </a:ext>
            </a:extLst>
          </p:cNvPr>
          <p:cNvSpPr>
            <a:spLocks noGrp="1"/>
          </p:cNvSpPr>
          <p:nvPr>
            <p:ph type="dt" sz="half" idx="10"/>
          </p:nvPr>
        </p:nvSpPr>
        <p:spPr>
          <a:xfrm>
            <a:off x="7821429" y="6238816"/>
            <a:ext cx="2753746" cy="323968"/>
          </a:xfrm>
        </p:spPr>
        <p:txBody>
          <a:bodyPr>
            <a:normAutofit/>
          </a:bodyPr>
          <a:lstStyle/>
          <a:p>
            <a:pPr marL="0" marR="0" lvl="0" indent="0" defTabSz="457200" rtl="0" eaLnBrk="1" fontAlgn="auto" latinLnBrk="0" hangingPunct="1">
              <a:spcBef>
                <a:spcPts val="0"/>
              </a:spcBef>
              <a:spcAft>
                <a:spcPts val="600"/>
              </a:spcAft>
              <a:buClrTx/>
              <a:buSzTx/>
              <a:buFontTx/>
              <a:buNone/>
              <a:tabLst/>
              <a:defRPr/>
            </a:pPr>
            <a:fld id="{603636D4-8A5F-F54E-A2EB-B361FBF928A7}" type="datetime1">
              <a:rPr kumimoji="0" lang="fr-FR" b="0" i="0" u="none" strike="noStrike" kern="1200" cap="none" spc="0" normalizeH="0" baseline="0" noProof="0" smtClean="0">
                <a:ln>
                  <a:noFill/>
                </a:ln>
                <a:effectLst/>
                <a:uLnTx/>
                <a:uFillTx/>
                <a:latin typeface="Gill Sans MT" panose="020B0502020104020203"/>
                <a:ea typeface="+mn-ea"/>
                <a:cs typeface="+mn-cs"/>
              </a:rPr>
              <a:pPr marL="0" marR="0" lvl="0" indent="0" defTabSz="457200" rtl="0" eaLnBrk="1" fontAlgn="auto" latinLnBrk="0" hangingPunct="1">
                <a:spcBef>
                  <a:spcPts val="0"/>
                </a:spcBef>
                <a:spcAft>
                  <a:spcPts val="600"/>
                </a:spcAft>
                <a:buClrTx/>
                <a:buSzTx/>
                <a:buFontTx/>
                <a:buNone/>
                <a:tabLst/>
                <a:defRPr/>
              </a:pPr>
              <a:t>22/03/2022</a:t>
            </a:fld>
            <a:endParaRPr kumimoji="0" lang="en-US" b="0" i="0" u="none" strike="noStrike" kern="1200" cap="none" spc="0" normalizeH="0" baseline="0" noProof="0">
              <a:ln>
                <a:noFill/>
              </a:ln>
              <a:effectLst/>
              <a:uLnTx/>
              <a:uFillTx/>
              <a:latin typeface="Gill Sans MT" panose="020B0502020104020203"/>
              <a:ea typeface="+mn-ea"/>
              <a:cs typeface="+mn-cs"/>
            </a:endParaRPr>
          </a:p>
        </p:txBody>
      </p:sp>
      <p:sp>
        <p:nvSpPr>
          <p:cNvPr id="6" name="Espace réservé du numéro de diapositive 5">
            <a:extLst>
              <a:ext uri="{FF2B5EF4-FFF2-40B4-BE49-F238E27FC236}">
                <a16:creationId xmlns:a16="http://schemas.microsoft.com/office/drawing/2014/main" id="{F45B7188-EF0D-674A-B687-49D7DDC56088}"/>
              </a:ext>
            </a:extLst>
          </p:cNvPr>
          <p:cNvSpPr>
            <a:spLocks noGrp="1"/>
          </p:cNvSpPr>
          <p:nvPr>
            <p:ph type="sldNum" sz="quarter" idx="12"/>
          </p:nvPr>
        </p:nvSpPr>
        <p:spPr>
          <a:xfrm>
            <a:off x="10758922" y="6217920"/>
            <a:ext cx="365760" cy="365760"/>
          </a:xfrm>
        </p:spPr>
        <p:txBody>
          <a:bodyPr>
            <a:normAutofit/>
          </a:bodyPr>
          <a:lstStyle/>
          <a:p>
            <a:pPr marL="0" marR="0" lvl="0" indent="0" defTabSz="457200" rtl="0" eaLnBrk="1" fontAlgn="auto" latinLnBrk="0" hangingPunct="1">
              <a:lnSpc>
                <a:spcPct val="90000"/>
              </a:lnSpc>
              <a:spcBef>
                <a:spcPts val="0"/>
              </a:spcBef>
              <a:spcAft>
                <a:spcPts val="600"/>
              </a:spcAft>
              <a:buClrTx/>
              <a:buSzTx/>
              <a:buFontTx/>
              <a:buNone/>
              <a:tabLst/>
              <a:defRPr/>
            </a:pPr>
            <a:fld id="{81D2C36F-4504-47C0-B82F-A167342A2754}" type="slidenum">
              <a:rPr kumimoji="0" lang="en-US" b="0" i="0" u="none" strike="noStrike" kern="1200" cap="none" spc="0" normalizeH="0" baseline="0" noProof="0" smtClean="0">
                <a:ln>
                  <a:noFill/>
                </a:ln>
                <a:effectLst/>
                <a:uLnTx/>
                <a:uFillTx/>
                <a:latin typeface="Gill Sans MT" panose="020B0502020104020203"/>
                <a:ea typeface="+mn-ea"/>
                <a:cs typeface="+mn-cs"/>
              </a:rPr>
              <a:pPr marL="0" marR="0" lvl="0" indent="0" defTabSz="457200" rtl="0" eaLnBrk="1" fontAlgn="auto" latinLnBrk="0" hangingPunct="1">
                <a:lnSpc>
                  <a:spcPct val="90000"/>
                </a:lnSpc>
                <a:spcBef>
                  <a:spcPts val="0"/>
                </a:spcBef>
                <a:spcAft>
                  <a:spcPts val="600"/>
                </a:spcAft>
                <a:buClrTx/>
                <a:buSzTx/>
                <a:buFontTx/>
                <a:buNone/>
                <a:tabLst/>
                <a:defRPr/>
              </a:pPr>
              <a:t>2</a:t>
            </a:fld>
            <a:endParaRPr kumimoji="0" lang="en-US" b="0" i="0" u="none" strike="noStrike" kern="1200" cap="none" spc="0" normalizeH="0" baseline="0" noProof="0">
              <a:ln>
                <a:noFill/>
              </a:ln>
              <a:effectLst/>
              <a:uLnTx/>
              <a:uFillTx/>
              <a:latin typeface="Gill Sans MT" panose="020B0502020104020203"/>
              <a:ea typeface="+mn-ea"/>
              <a:cs typeface="+mn-cs"/>
            </a:endParaRPr>
          </a:p>
        </p:txBody>
      </p:sp>
    </p:spTree>
    <p:extLst>
      <p:ext uri="{BB962C8B-B14F-4D97-AF65-F5344CB8AC3E}">
        <p14:creationId xmlns:p14="http://schemas.microsoft.com/office/powerpoint/2010/main" val="1305121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73EC1E-15F8-1D45-9950-1A196F59FF7B}"/>
              </a:ext>
            </a:extLst>
          </p:cNvPr>
          <p:cNvSpPr>
            <a:spLocks noGrp="1"/>
          </p:cNvSpPr>
          <p:nvPr>
            <p:ph type="title"/>
          </p:nvPr>
        </p:nvSpPr>
        <p:spPr>
          <a:xfrm>
            <a:off x="493617" y="2343139"/>
            <a:ext cx="5602383" cy="1877437"/>
          </a:xfrm>
        </p:spPr>
        <p:txBody>
          <a:bodyPr vert="horz" lIns="274320" tIns="182880" rIns="274320" bIns="182880" rtlCol="0" anchor="ctr" anchorCtr="1">
            <a:normAutofit/>
          </a:bodyPr>
          <a:lstStyle/>
          <a:p>
            <a:r>
              <a:rPr lang="en-US" sz="2700" b="1" kern="1200" cap="all" spc="200" baseline="0" dirty="0">
                <a:solidFill>
                  <a:srgbClr val="262626"/>
                </a:solidFill>
                <a:latin typeface="+mj-lt"/>
                <a:ea typeface="+mj-ea"/>
                <a:cs typeface="+mj-cs"/>
              </a:rPr>
              <a:t>Droits </a:t>
            </a:r>
            <a:r>
              <a:rPr lang="en-US" sz="2700" b="1" kern="1200" cap="all" spc="200" baseline="0" dirty="0" err="1">
                <a:solidFill>
                  <a:srgbClr val="262626"/>
                </a:solidFill>
                <a:latin typeface="+mj-lt"/>
                <a:ea typeface="+mj-ea"/>
                <a:cs typeface="+mj-cs"/>
              </a:rPr>
              <a:t>d’auteur</a:t>
            </a:r>
            <a:r>
              <a:rPr lang="en-US" sz="2700" b="1" kern="1200" cap="all" spc="200" baseline="0" dirty="0">
                <a:solidFill>
                  <a:srgbClr val="262626"/>
                </a:solidFill>
                <a:latin typeface="+mj-lt"/>
                <a:ea typeface="+mj-ea"/>
                <a:cs typeface="+mj-cs"/>
              </a:rPr>
              <a:t> et recherche : Aspects juridiques et Ethique </a:t>
            </a:r>
            <a:br>
              <a:rPr lang="en-US" sz="2700" kern="1200" cap="all" spc="200" baseline="0" dirty="0">
                <a:solidFill>
                  <a:srgbClr val="262626"/>
                </a:solidFill>
                <a:latin typeface="+mj-lt"/>
                <a:ea typeface="+mj-ea"/>
                <a:cs typeface="+mj-cs"/>
              </a:rPr>
            </a:br>
            <a:endParaRPr lang="en-US" sz="2700" kern="1200" cap="all" spc="200" baseline="0" dirty="0">
              <a:solidFill>
                <a:srgbClr val="262626"/>
              </a:solidFill>
              <a:latin typeface="+mj-lt"/>
              <a:ea typeface="+mj-ea"/>
              <a:cs typeface="+mj-cs"/>
            </a:endParaRPr>
          </a:p>
        </p:txBody>
      </p:sp>
      <p:sp>
        <p:nvSpPr>
          <p:cNvPr id="6" name="Espace réservé de la date 5">
            <a:extLst>
              <a:ext uri="{FF2B5EF4-FFF2-40B4-BE49-F238E27FC236}">
                <a16:creationId xmlns:a16="http://schemas.microsoft.com/office/drawing/2014/main" id="{9FB3ABA2-582D-D249-9831-9C1FFEA17210}"/>
              </a:ext>
            </a:extLst>
          </p:cNvPr>
          <p:cNvSpPr>
            <a:spLocks noGrp="1"/>
          </p:cNvSpPr>
          <p:nvPr>
            <p:ph type="dt" sz="half" idx="10"/>
          </p:nvPr>
        </p:nvSpPr>
        <p:spPr/>
        <p:txBody>
          <a:bodyPr vert="horz" lIns="91440" tIns="45720" rIns="91440" bIns="45720" rtlCol="0" anchor="ctr">
            <a:normAutofit/>
          </a:bodyPr>
          <a:lstStyle/>
          <a:p>
            <a:pPr defTabSz="457200">
              <a:spcAft>
                <a:spcPts val="600"/>
              </a:spcAft>
            </a:pPr>
            <a:fld id="{257EDCDC-D896-C74C-9276-FADC9718DBC7}" type="datetime1">
              <a:rPr lang="fr-FR" smtClean="0">
                <a:solidFill>
                  <a:schemeClr val="bg1">
                    <a:lumMod val="95000"/>
                    <a:lumOff val="5000"/>
                    <a:alpha val="70000"/>
                  </a:schemeClr>
                </a:solidFill>
              </a:rPr>
              <a:t>22/03/2022</a:t>
            </a:fld>
            <a:endParaRPr lang="en-US">
              <a:solidFill>
                <a:schemeClr val="bg1">
                  <a:lumMod val="95000"/>
                  <a:lumOff val="5000"/>
                  <a:alpha val="70000"/>
                </a:schemeClr>
              </a:solidFill>
            </a:endParaRPr>
          </a:p>
        </p:txBody>
      </p:sp>
      <p:sp>
        <p:nvSpPr>
          <p:cNvPr id="5" name="Espace réservé du numéro de diapositive 4">
            <a:extLst>
              <a:ext uri="{FF2B5EF4-FFF2-40B4-BE49-F238E27FC236}">
                <a16:creationId xmlns:a16="http://schemas.microsoft.com/office/drawing/2014/main" id="{3FE29CE4-0591-FD4C-9E4A-166E8DE95D6D}"/>
              </a:ext>
            </a:extLst>
          </p:cNvPr>
          <p:cNvSpPr>
            <a:spLocks noGrp="1"/>
          </p:cNvSpPr>
          <p:nvPr>
            <p:ph type="sldNum" sz="quarter" idx="12"/>
          </p:nvPr>
        </p:nvSpPr>
        <p:spPr/>
        <p:txBody>
          <a:bodyPr vert="horz" lIns="18288" tIns="45720" rIns="18288" bIns="45720" rtlCol="0" anchor="ctr">
            <a:normAutofit/>
          </a:bodyPr>
          <a:lstStyle/>
          <a:p>
            <a:pPr defTabSz="457200">
              <a:lnSpc>
                <a:spcPct val="90000"/>
              </a:lnSpc>
              <a:spcAft>
                <a:spcPts val="600"/>
              </a:spcAft>
            </a:pPr>
            <a:fld id="{4F4D20D0-549B-7040-AB5B-07557B8598A4}" type="slidenum">
              <a:rPr lang="en-US" kern="1200" spc="0" baseline="0" dirty="0">
                <a:solidFill>
                  <a:srgbClr val="FFFFFF"/>
                </a:solidFill>
                <a:latin typeface="+mn-lt"/>
                <a:ea typeface="+mn-ea"/>
                <a:cs typeface="+mn-cs"/>
              </a:rPr>
              <a:pPr defTabSz="457200">
                <a:lnSpc>
                  <a:spcPct val="90000"/>
                </a:lnSpc>
                <a:spcAft>
                  <a:spcPts val="600"/>
                </a:spcAft>
              </a:pPr>
              <a:t>3</a:t>
            </a:fld>
            <a:endParaRPr lang="en-US" kern="1200" spc="0" baseline="0" dirty="0">
              <a:solidFill>
                <a:srgbClr val="FFFFFF"/>
              </a:solidFill>
              <a:latin typeface="+mn-lt"/>
              <a:ea typeface="+mn-ea"/>
              <a:cs typeface="+mn-cs"/>
            </a:endParaRPr>
          </a:p>
        </p:txBody>
      </p:sp>
      <p:graphicFrame>
        <p:nvGraphicFramePr>
          <p:cNvPr id="8" name="Espace réservé du texte 2">
            <a:extLst>
              <a:ext uri="{FF2B5EF4-FFF2-40B4-BE49-F238E27FC236}">
                <a16:creationId xmlns:a16="http://schemas.microsoft.com/office/drawing/2014/main" id="{458209E6-BC7C-C5A5-D096-E268CB02E0F1}"/>
              </a:ext>
            </a:extLst>
          </p:cNvPr>
          <p:cNvGraphicFramePr/>
          <p:nvPr>
            <p:extLst>
              <p:ext uri="{D42A27DB-BD31-4B8C-83A1-F6EECF244321}">
                <p14:modId xmlns:p14="http://schemas.microsoft.com/office/powerpoint/2010/main" val="3572209333"/>
              </p:ext>
            </p:extLst>
          </p:nvPr>
        </p:nvGraphicFramePr>
        <p:xfrm>
          <a:off x="6558456" y="1042822"/>
          <a:ext cx="4781019" cy="44780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418326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F7A3577-CC34-2647-9A64-E7A18436221D}"/>
              </a:ext>
            </a:extLst>
          </p:cNvPr>
          <p:cNvSpPr>
            <a:spLocks noGrp="1"/>
          </p:cNvSpPr>
          <p:nvPr>
            <p:ph type="title"/>
          </p:nvPr>
        </p:nvSpPr>
        <p:spPr>
          <a:xfrm>
            <a:off x="643467" y="321734"/>
            <a:ext cx="10905066" cy="1135737"/>
          </a:xfrm>
        </p:spPr>
        <p:txBody>
          <a:bodyPr>
            <a:normAutofit fontScale="90000"/>
          </a:bodyPr>
          <a:lstStyle/>
          <a:p>
            <a:pPr algn="ctr"/>
            <a:br>
              <a:rPr lang="fr-FR" sz="3600" b="1" dirty="0"/>
            </a:br>
            <a:r>
              <a:rPr lang="fr-FR" sz="3600" b="1" dirty="0"/>
              <a:t>Droit d'auteur et droit à l'image</a:t>
            </a:r>
            <a:br>
              <a:rPr lang="fr-FR" sz="3600" b="1" dirty="0"/>
            </a:br>
            <a:endParaRPr lang="fr-FR" sz="3600" b="1" dirty="0"/>
          </a:p>
        </p:txBody>
      </p:sp>
      <p:sp>
        <p:nvSpPr>
          <p:cNvPr id="13" name="Espace réservé du contenu 12">
            <a:extLst>
              <a:ext uri="{FF2B5EF4-FFF2-40B4-BE49-F238E27FC236}">
                <a16:creationId xmlns:a16="http://schemas.microsoft.com/office/drawing/2014/main" id="{E81ECC8D-52AE-D44A-B9B7-86C93FC0419B}"/>
              </a:ext>
            </a:extLst>
          </p:cNvPr>
          <p:cNvSpPr>
            <a:spLocks noGrp="1"/>
          </p:cNvSpPr>
          <p:nvPr>
            <p:ph idx="1"/>
          </p:nvPr>
        </p:nvSpPr>
        <p:spPr>
          <a:xfrm>
            <a:off x="231228" y="1629102"/>
            <a:ext cx="6159935" cy="4624849"/>
          </a:xfrm>
        </p:spPr>
        <p:txBody>
          <a:bodyPr>
            <a:noAutofit/>
          </a:bodyPr>
          <a:lstStyle/>
          <a:p>
            <a:pPr algn="just" fontAlgn="base">
              <a:buFont typeface="Wingdings" pitchFamily="2" charset="2"/>
              <a:buChar char="Ø"/>
            </a:pPr>
            <a:r>
              <a:rPr lang="fr-FR" sz="1600" b="1" dirty="0">
                <a:latin typeface="Calibri" panose="020F0502020204030204" pitchFamily="34" charset="0"/>
                <a:cs typeface="Calibri" panose="020F0502020204030204" pitchFamily="34" charset="0"/>
              </a:rPr>
              <a:t>L’utilisation projetée est autorisée directement par la loi.</a:t>
            </a:r>
            <a:endParaRPr lang="fr-FR" sz="1600" dirty="0">
              <a:latin typeface="Calibri" panose="020F0502020204030204" pitchFamily="34" charset="0"/>
              <a:cs typeface="Calibri" panose="020F0502020204030204" pitchFamily="34" charset="0"/>
            </a:endParaRPr>
          </a:p>
          <a:p>
            <a:pPr algn="just" fontAlgn="base">
              <a:buFont typeface="Wingdings" pitchFamily="2" charset="2"/>
              <a:buChar char="Ø"/>
            </a:pPr>
            <a:r>
              <a:rPr lang="fr-FR" sz="1600" dirty="0">
                <a:latin typeface="Calibri" panose="020F0502020204030204" pitchFamily="34" charset="0"/>
                <a:cs typeface="Calibri" panose="020F0502020204030204" pitchFamily="34" charset="0"/>
              </a:rPr>
              <a:t>Il en est ainsi de la </a:t>
            </a:r>
            <a:r>
              <a:rPr lang="fr-FR" sz="1600" b="1" dirty="0">
                <a:latin typeface="Calibri" panose="020F0502020204030204" pitchFamily="34" charset="0"/>
                <a:cs typeface="Calibri" panose="020F0502020204030204" pitchFamily="34" charset="0"/>
              </a:rPr>
              <a:t>copie à usage privé</a:t>
            </a:r>
            <a:r>
              <a:rPr lang="fr-FR" sz="1600" dirty="0">
                <a:latin typeface="Calibri" panose="020F0502020204030204" pitchFamily="34" charset="0"/>
                <a:cs typeface="Calibri" panose="020F0502020204030204" pitchFamily="34" charset="0"/>
              </a:rPr>
              <a:t>, des</a:t>
            </a:r>
            <a:r>
              <a:rPr lang="fr-FR" sz="1600" b="1" dirty="0">
                <a:latin typeface="Calibri" panose="020F0502020204030204" pitchFamily="34" charset="0"/>
                <a:cs typeface="Calibri" panose="020F0502020204030204" pitchFamily="34" charset="0"/>
              </a:rPr>
              <a:t> représentations privées et gratuites</a:t>
            </a:r>
            <a:r>
              <a:rPr lang="fr-FR" sz="1600" dirty="0">
                <a:latin typeface="Calibri" panose="020F0502020204030204" pitchFamily="34" charset="0"/>
                <a:cs typeface="Calibri" panose="020F0502020204030204" pitchFamily="34" charset="0"/>
              </a:rPr>
              <a:t> dans le cercle de famille (non commerciale) mais aussi, notamment, des parodies, pastiches et caricatures ou encore des analyses et courtes citations justifiées par le caractère critique, polémique, pédagogique, scientifique ou d'information de l'œuvre à laquelle elles sont incorporées.</a:t>
            </a:r>
          </a:p>
          <a:p>
            <a:pPr algn="just" fontAlgn="base">
              <a:buFont typeface="Wingdings" pitchFamily="2" charset="2"/>
              <a:buChar char="Ø"/>
            </a:pPr>
            <a:r>
              <a:rPr lang="fr-FR" sz="1600" dirty="0">
                <a:latin typeface="Calibri" panose="020F0502020204030204" pitchFamily="34" charset="0"/>
                <a:cs typeface="Calibri" panose="020F0502020204030204" pitchFamily="34" charset="0"/>
              </a:rPr>
              <a:t>Il existe également des utilisations auto­risées sous certaines conditions :</a:t>
            </a:r>
          </a:p>
          <a:p>
            <a:pPr algn="just" fontAlgn="base">
              <a:buFont typeface="Wingdings" pitchFamily="2" charset="2"/>
              <a:buChar char="§"/>
            </a:pPr>
            <a:r>
              <a:rPr lang="fr-FR" sz="1600" dirty="0">
                <a:latin typeface="Calibri" panose="020F0502020204030204" pitchFamily="34" charset="0"/>
                <a:cs typeface="Calibri" panose="020F0502020204030204" pitchFamily="34" charset="0"/>
              </a:rPr>
              <a:t>à des fins exclusives d’illustration dans le cadre de l’enseignement et de la recherche,</a:t>
            </a:r>
          </a:p>
          <a:p>
            <a:pPr algn="just" fontAlgn="base">
              <a:buFont typeface="Wingdings" pitchFamily="2" charset="2"/>
              <a:buChar char="§"/>
            </a:pPr>
            <a:r>
              <a:rPr lang="fr-FR" sz="1600" dirty="0">
                <a:latin typeface="Calibri" panose="020F0502020204030204" pitchFamily="34" charset="0"/>
                <a:cs typeface="Calibri" panose="020F0502020204030204" pitchFamily="34" charset="0"/>
              </a:rPr>
              <a:t>à des fins de conservation ou destinées à préserver les conditions de sa consultation,</a:t>
            </a:r>
          </a:p>
          <a:p>
            <a:pPr algn="just" fontAlgn="base">
              <a:buFont typeface="Wingdings" pitchFamily="2" charset="2"/>
              <a:buChar char="§"/>
            </a:pPr>
            <a:r>
              <a:rPr lang="fr-FR" sz="1600" dirty="0">
                <a:latin typeface="Calibri" panose="020F0502020204030204" pitchFamily="34" charset="0"/>
                <a:cs typeface="Calibri" panose="020F0502020204030204" pitchFamily="34" charset="0"/>
              </a:rPr>
              <a:t>à des fins de recherche ou d’études privées par des particuliers sur des terminaux dédiés par des bibliothèques, des musées ou services d’archives.</a:t>
            </a:r>
          </a:p>
          <a:p>
            <a:endParaRPr lang="fr-FR" sz="1800" dirty="0"/>
          </a:p>
        </p:txBody>
      </p:sp>
      <p:sp>
        <p:nvSpPr>
          <p:cNvPr id="8" name="Espace réservé de la date 7">
            <a:extLst>
              <a:ext uri="{FF2B5EF4-FFF2-40B4-BE49-F238E27FC236}">
                <a16:creationId xmlns:a16="http://schemas.microsoft.com/office/drawing/2014/main" id="{FBFA30B1-9EA6-EF4C-B7F0-B475B10AEF76}"/>
              </a:ext>
            </a:extLst>
          </p:cNvPr>
          <p:cNvSpPr>
            <a:spLocks noGrp="1"/>
          </p:cNvSpPr>
          <p:nvPr>
            <p:ph type="dt" sz="half" idx="10"/>
          </p:nvPr>
        </p:nvSpPr>
        <p:spPr>
          <a:xfrm>
            <a:off x="643467" y="6356350"/>
            <a:ext cx="2743200" cy="365125"/>
          </a:xfrm>
        </p:spPr>
        <p:txBody>
          <a:bodyPr>
            <a:normAutofit/>
          </a:bodyPr>
          <a:lstStyle/>
          <a:p>
            <a:pPr>
              <a:spcAft>
                <a:spcPts val="600"/>
              </a:spcAft>
            </a:pPr>
            <a:fld id="{010ED020-60FB-B34A-8BA2-80CDC8132A1A}" type="datetime1">
              <a:rPr lang="fr-FR" smtClean="0"/>
              <a:t>22/03/2022</a:t>
            </a:fld>
            <a:endParaRPr lang="fr-FR"/>
          </a:p>
        </p:txBody>
      </p:sp>
      <p:sp>
        <p:nvSpPr>
          <p:cNvPr id="5" name="Espace réservé du numéro de diapositive 4">
            <a:extLst>
              <a:ext uri="{FF2B5EF4-FFF2-40B4-BE49-F238E27FC236}">
                <a16:creationId xmlns:a16="http://schemas.microsoft.com/office/drawing/2014/main" id="{9781C3DB-A29C-9248-9A09-B31CFF75A24B}"/>
              </a:ext>
            </a:extLst>
          </p:cNvPr>
          <p:cNvSpPr>
            <a:spLocks noGrp="1"/>
          </p:cNvSpPr>
          <p:nvPr>
            <p:ph type="sldNum" sz="quarter" idx="12"/>
          </p:nvPr>
        </p:nvSpPr>
        <p:spPr>
          <a:xfrm>
            <a:off x="11158331" y="6356350"/>
            <a:ext cx="390202" cy="365125"/>
          </a:xfrm>
        </p:spPr>
        <p:txBody>
          <a:bodyPr>
            <a:normAutofit lnSpcReduction="10000"/>
          </a:bodyPr>
          <a:lstStyle/>
          <a:p>
            <a:pPr>
              <a:spcAft>
                <a:spcPts val="600"/>
              </a:spcAft>
            </a:pPr>
            <a:fld id="{4F4D20D0-549B-7040-AB5B-07557B8598A4}" type="slidenum">
              <a:rPr lang="fr-FR"/>
              <a:pPr>
                <a:spcAft>
                  <a:spcPts val="600"/>
                </a:spcAft>
              </a:pPr>
              <a:t>4</a:t>
            </a:fld>
            <a:endParaRPr lang="fr-FR"/>
          </a:p>
        </p:txBody>
      </p:sp>
      <p:sp>
        <p:nvSpPr>
          <p:cNvPr id="15" name="ZoneTexte 14">
            <a:extLst>
              <a:ext uri="{FF2B5EF4-FFF2-40B4-BE49-F238E27FC236}">
                <a16:creationId xmlns:a16="http://schemas.microsoft.com/office/drawing/2014/main" id="{9F0164C2-A767-2145-A019-5465A138DB62}"/>
              </a:ext>
            </a:extLst>
          </p:cNvPr>
          <p:cNvSpPr txBox="1"/>
          <p:nvPr/>
        </p:nvSpPr>
        <p:spPr>
          <a:xfrm>
            <a:off x="6526924" y="1457470"/>
            <a:ext cx="5171090" cy="2862322"/>
          </a:xfrm>
          <a:prstGeom prst="rect">
            <a:avLst/>
          </a:prstGeom>
          <a:noFill/>
        </p:spPr>
        <p:txBody>
          <a:bodyPr wrap="square" rtlCol="0">
            <a:spAutoFit/>
          </a:bodyPr>
          <a:lstStyle/>
          <a:p>
            <a:pPr marL="285750" indent="-285750" algn="just" fontAlgn="base">
              <a:buFont typeface="Wingdings" pitchFamily="2" charset="2"/>
              <a:buChar char="Ø"/>
            </a:pPr>
            <a:r>
              <a:rPr lang="fr-FR" dirty="0"/>
              <a:t>Un contenu en libre accès ne peut être utilisé sans autorisation.</a:t>
            </a:r>
          </a:p>
          <a:p>
            <a:pPr marL="285750" indent="-285750" algn="just">
              <a:buFont typeface="Wingdings" pitchFamily="2" charset="2"/>
              <a:buChar char="Ø"/>
            </a:pPr>
            <a:r>
              <a:rPr lang="fr-FR" dirty="0"/>
              <a:t>Le droit d’auteur peut s’appliquer même si l’œuvre </a:t>
            </a:r>
            <a:r>
              <a:rPr lang="fr-FR" u="sng" dirty="0"/>
              <a:t>n’a pas fait l’objet d’un dépôt.</a:t>
            </a:r>
          </a:p>
          <a:p>
            <a:pPr marL="285750" indent="-285750" algn="just">
              <a:buFont typeface="Wingdings" pitchFamily="2" charset="2"/>
              <a:buChar char="Ø"/>
            </a:pPr>
            <a:r>
              <a:rPr lang="fr-FR" dirty="0"/>
              <a:t>Les licences libres sont des autorisations données par l’auteur par avance et gratuites d’utiliser un contenu en respectant des conditions.</a:t>
            </a:r>
          </a:p>
          <a:p>
            <a:pPr marL="285750" indent="-285750" algn="just">
              <a:buFont typeface="Wingdings" pitchFamily="2" charset="2"/>
              <a:buChar char="Ø"/>
            </a:pPr>
            <a:r>
              <a:rPr lang="fr-FR" dirty="0"/>
              <a:t>L’autorisation gratuite doit être accordée par l’auteur sans ambiguïté.</a:t>
            </a:r>
          </a:p>
          <a:p>
            <a:endParaRPr lang="fr-FR" dirty="0"/>
          </a:p>
        </p:txBody>
      </p:sp>
      <p:sp>
        <p:nvSpPr>
          <p:cNvPr id="19" name="ZoneTexte 18">
            <a:extLst>
              <a:ext uri="{FF2B5EF4-FFF2-40B4-BE49-F238E27FC236}">
                <a16:creationId xmlns:a16="http://schemas.microsoft.com/office/drawing/2014/main" id="{93786362-6013-8348-9A32-36C934BDE2AB}"/>
              </a:ext>
            </a:extLst>
          </p:cNvPr>
          <p:cNvSpPr txBox="1"/>
          <p:nvPr/>
        </p:nvSpPr>
        <p:spPr>
          <a:xfrm>
            <a:off x="6642538" y="4235669"/>
            <a:ext cx="4955627" cy="2308324"/>
          </a:xfrm>
          <a:prstGeom prst="rect">
            <a:avLst/>
          </a:prstGeom>
          <a:noFill/>
        </p:spPr>
        <p:txBody>
          <a:bodyPr wrap="square" rtlCol="0">
            <a:spAutoFit/>
          </a:bodyPr>
          <a:lstStyle/>
          <a:p>
            <a:pPr marL="285750" indent="-285750">
              <a:buFont typeface="Wingdings" pitchFamily="2" charset="2"/>
              <a:buChar char="q"/>
            </a:pPr>
            <a:r>
              <a:rPr lang="fr-FR" dirty="0">
                <a:solidFill>
                  <a:srgbClr val="0070C0"/>
                </a:solidFill>
              </a:rPr>
              <a:t> </a:t>
            </a:r>
            <a:r>
              <a:rPr lang="fr-FR" b="1" u="sng" dirty="0">
                <a:solidFill>
                  <a:srgbClr val="0070C0"/>
                </a:solidFill>
              </a:rPr>
              <a:t>« L'exception pédagogique »</a:t>
            </a:r>
            <a:r>
              <a:rPr lang="fr-FR" b="1" dirty="0">
                <a:solidFill>
                  <a:srgbClr val="0070C0"/>
                </a:solidFill>
              </a:rPr>
              <a:t> </a:t>
            </a:r>
            <a:r>
              <a:rPr lang="fr-FR" dirty="0">
                <a:solidFill>
                  <a:srgbClr val="0070C0"/>
                </a:solidFill>
              </a:rPr>
              <a:t>prévue au e) du 3° de l'article L. 122-5 du code de la propriété intellectuelle : définit un cadre favorable à certaines utilisations d'œuvres protégées à des fins d'illustration dans le cadre de l'enseignement et de la recherche, sous des formes autres que la photocopie.</a:t>
            </a:r>
          </a:p>
          <a:p>
            <a:endParaRPr lang="fr-FR" dirty="0"/>
          </a:p>
        </p:txBody>
      </p:sp>
    </p:spTree>
    <p:extLst>
      <p:ext uri="{BB962C8B-B14F-4D97-AF65-F5344CB8AC3E}">
        <p14:creationId xmlns:p14="http://schemas.microsoft.com/office/powerpoint/2010/main" val="60645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7" name="Picture 3">
            <a:extLst>
              <a:ext uri="{FF2B5EF4-FFF2-40B4-BE49-F238E27FC236}">
                <a16:creationId xmlns:a16="http://schemas.microsoft.com/office/drawing/2014/main" id="{320477FC-9F6E-4944-BFFF-3C66446D897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129881" y="749319"/>
            <a:ext cx="6716272" cy="3677158"/>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1" descr="page1image31677136">
            <a:extLst>
              <a:ext uri="{FF2B5EF4-FFF2-40B4-BE49-F238E27FC236}">
                <a16:creationId xmlns:a16="http://schemas.microsoft.com/office/drawing/2014/main" id="{4EDEFA52-990C-7047-AC74-9F22CD11B387}"/>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321734" y="749319"/>
            <a:ext cx="4670597" cy="5888737"/>
          </a:xfrm>
          <a:prstGeom prst="rect">
            <a:avLst/>
          </a:prstGeom>
          <a:noFill/>
          <a:extLst>
            <a:ext uri="{909E8E84-426E-40DD-AFC4-6F175D3DCCD1}">
              <a14:hiddenFill xmlns:a14="http://schemas.microsoft.com/office/drawing/2010/main">
                <a:solidFill>
                  <a:srgbClr val="FFFFFF"/>
                </a:solidFill>
              </a14:hiddenFill>
            </a:ext>
          </a:extLst>
        </p:spPr>
      </p:pic>
      <p:sp>
        <p:nvSpPr>
          <p:cNvPr id="8" name="Espace réservé de la date 7">
            <a:extLst>
              <a:ext uri="{FF2B5EF4-FFF2-40B4-BE49-F238E27FC236}">
                <a16:creationId xmlns:a16="http://schemas.microsoft.com/office/drawing/2014/main" id="{87067CE0-8965-1A48-BB39-5D1018A2D570}"/>
              </a:ext>
            </a:extLst>
          </p:cNvPr>
          <p:cNvSpPr>
            <a:spLocks noGrp="1"/>
          </p:cNvSpPr>
          <p:nvPr>
            <p:ph type="dt" sz="half" idx="10"/>
          </p:nvPr>
        </p:nvSpPr>
        <p:spPr/>
        <p:txBody>
          <a:bodyPr/>
          <a:lstStyle/>
          <a:p>
            <a:fld id="{28C9B468-4428-7449-8045-998EE9DB3D53}" type="datetime1">
              <a:rPr lang="fr-FR" smtClean="0"/>
              <a:t>22/03/2022</a:t>
            </a:fld>
            <a:endParaRPr lang="fr-FR"/>
          </a:p>
        </p:txBody>
      </p:sp>
      <p:sp>
        <p:nvSpPr>
          <p:cNvPr id="5" name="Espace réservé du numéro de diapositive 4">
            <a:extLst>
              <a:ext uri="{FF2B5EF4-FFF2-40B4-BE49-F238E27FC236}">
                <a16:creationId xmlns:a16="http://schemas.microsoft.com/office/drawing/2014/main" id="{8B094B9B-C2F0-454D-9AB2-AC8A7B53547A}"/>
              </a:ext>
            </a:extLst>
          </p:cNvPr>
          <p:cNvSpPr>
            <a:spLocks noGrp="1"/>
          </p:cNvSpPr>
          <p:nvPr>
            <p:ph type="sldNum" sz="quarter" idx="12"/>
          </p:nvPr>
        </p:nvSpPr>
        <p:spPr>
          <a:xfrm>
            <a:off x="10917767" y="6500896"/>
            <a:ext cx="952499" cy="274320"/>
          </a:xfrm>
        </p:spPr>
        <p:txBody>
          <a:bodyPr vert="horz" lIns="91440" tIns="45720" rIns="91440" bIns="45720" rtlCol="0" anchor="ctr">
            <a:normAutofit fontScale="70000" lnSpcReduction="20000"/>
          </a:bodyPr>
          <a:lstStyle/>
          <a:p>
            <a:pPr>
              <a:spcAft>
                <a:spcPts val="600"/>
              </a:spcAft>
            </a:pPr>
            <a:fld id="{4F4D20D0-549B-7040-AB5B-07557B8598A4}" type="slidenum">
              <a:rPr lang="en-US" smtClean="0"/>
              <a:pPr>
                <a:spcAft>
                  <a:spcPts val="600"/>
                </a:spcAft>
              </a:pPr>
              <a:t>5</a:t>
            </a:fld>
            <a:endParaRPr lang="en-US"/>
          </a:p>
        </p:txBody>
      </p:sp>
      <p:sp>
        <p:nvSpPr>
          <p:cNvPr id="6" name="ZoneTexte 5">
            <a:extLst>
              <a:ext uri="{FF2B5EF4-FFF2-40B4-BE49-F238E27FC236}">
                <a16:creationId xmlns:a16="http://schemas.microsoft.com/office/drawing/2014/main" id="{E89B34B8-1BD0-8743-B4E9-DD454A9004DB}"/>
              </a:ext>
            </a:extLst>
          </p:cNvPr>
          <p:cNvSpPr txBox="1"/>
          <p:nvPr/>
        </p:nvSpPr>
        <p:spPr>
          <a:xfrm>
            <a:off x="5129881" y="4517547"/>
            <a:ext cx="6029739" cy="523220"/>
          </a:xfrm>
          <a:prstGeom prst="rect">
            <a:avLst/>
          </a:prstGeom>
          <a:noFill/>
        </p:spPr>
        <p:txBody>
          <a:bodyPr wrap="square" rtlCol="0">
            <a:spAutoFit/>
          </a:bodyPr>
          <a:lstStyle/>
          <a:p>
            <a:r>
              <a:rPr lang="fr-FR" sz="1400" i="1" dirty="0">
                <a:hlinkClick r:id="rId4"/>
              </a:rPr>
              <a:t>Source : Direction des Affaires juridiques – Mission Appui au patrimoine immatériel de l’État</a:t>
            </a:r>
            <a:endParaRPr lang="fr-FR" sz="1400" i="1" dirty="0"/>
          </a:p>
        </p:txBody>
      </p:sp>
      <p:sp>
        <p:nvSpPr>
          <p:cNvPr id="7" name="ZoneTexte 6">
            <a:extLst>
              <a:ext uri="{FF2B5EF4-FFF2-40B4-BE49-F238E27FC236}">
                <a16:creationId xmlns:a16="http://schemas.microsoft.com/office/drawing/2014/main" id="{741AAB6F-F2E6-5A4B-B714-63F89896192F}"/>
              </a:ext>
            </a:extLst>
          </p:cNvPr>
          <p:cNvSpPr txBox="1"/>
          <p:nvPr/>
        </p:nvSpPr>
        <p:spPr>
          <a:xfrm>
            <a:off x="5129881" y="5254949"/>
            <a:ext cx="6426015" cy="1477328"/>
          </a:xfrm>
          <a:prstGeom prst="rect">
            <a:avLst/>
          </a:prstGeom>
          <a:noFill/>
        </p:spPr>
        <p:txBody>
          <a:bodyPr wrap="square" rtlCol="0">
            <a:spAutoFit/>
          </a:bodyPr>
          <a:lstStyle/>
          <a:p>
            <a:pPr marL="285750" indent="-285750">
              <a:buFont typeface="Wingdings" pitchFamily="2" charset="2"/>
              <a:buChar char="q"/>
            </a:pPr>
            <a:r>
              <a:rPr lang="fr-FR" dirty="0">
                <a:solidFill>
                  <a:srgbClr val="FF0000"/>
                </a:solidFill>
              </a:rPr>
              <a:t>Pour aller plus loin </a:t>
            </a:r>
          </a:p>
          <a:p>
            <a:r>
              <a:rPr lang="fr-FR" dirty="0"/>
              <a:t>LE GUIDE </a:t>
            </a:r>
            <a:r>
              <a:rPr lang="fr-FR" i="1" dirty="0"/>
              <a:t>« </a:t>
            </a:r>
            <a:r>
              <a:rPr lang="fr-FR" i="1" dirty="0" err="1"/>
              <a:t>utiliser_contenu_etapes_essentielles</a:t>
            </a:r>
            <a:r>
              <a:rPr lang="fr-FR" i="1" dirty="0"/>
              <a:t>. » </a:t>
            </a:r>
            <a:r>
              <a:rPr lang="fr-FR" dirty="0">
                <a:hlinkClick r:id="rId5"/>
              </a:rPr>
              <a:t>https://www.economie.gouv.fr/files/files/directions_services/apie/propriete_intellectuelle/publications/utiliser_contenu_etapes_essentielles.pdf</a:t>
            </a:r>
            <a:r>
              <a:rPr lang="fr-FR" dirty="0"/>
              <a:t> </a:t>
            </a:r>
          </a:p>
        </p:txBody>
      </p:sp>
    </p:spTree>
    <p:extLst>
      <p:ext uri="{BB962C8B-B14F-4D97-AF65-F5344CB8AC3E}">
        <p14:creationId xmlns:p14="http://schemas.microsoft.com/office/powerpoint/2010/main" val="1660721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94EC122-3C97-E940-8B78-05DE3D29F473}"/>
              </a:ext>
            </a:extLst>
          </p:cNvPr>
          <p:cNvSpPr>
            <a:spLocks noGrp="1"/>
          </p:cNvSpPr>
          <p:nvPr>
            <p:ph type="title"/>
          </p:nvPr>
        </p:nvSpPr>
        <p:spPr>
          <a:xfrm>
            <a:off x="1753516" y="295216"/>
            <a:ext cx="7729728" cy="1188720"/>
          </a:xfrm>
        </p:spPr>
        <p:txBody>
          <a:bodyPr/>
          <a:lstStyle/>
          <a:p>
            <a:r>
              <a:rPr lang="fr-FR" b="1" dirty="0"/>
              <a:t>OPEN DATA</a:t>
            </a:r>
          </a:p>
        </p:txBody>
      </p:sp>
      <p:sp>
        <p:nvSpPr>
          <p:cNvPr id="3" name="Espace réservé du contenu 2">
            <a:extLst>
              <a:ext uri="{FF2B5EF4-FFF2-40B4-BE49-F238E27FC236}">
                <a16:creationId xmlns:a16="http://schemas.microsoft.com/office/drawing/2014/main" id="{A388F8F3-75A9-3944-AF5C-AC069A8FC2CC}"/>
              </a:ext>
            </a:extLst>
          </p:cNvPr>
          <p:cNvSpPr>
            <a:spLocks noGrp="1"/>
          </p:cNvSpPr>
          <p:nvPr>
            <p:ph idx="1"/>
          </p:nvPr>
        </p:nvSpPr>
        <p:spPr>
          <a:xfrm>
            <a:off x="1" y="1935893"/>
            <a:ext cx="6095999" cy="4389121"/>
          </a:xfrm>
        </p:spPr>
        <p:txBody>
          <a:bodyPr>
            <a:normAutofit fontScale="62500" lnSpcReduction="20000"/>
          </a:bodyPr>
          <a:lstStyle/>
          <a:p>
            <a:pPr algn="just"/>
            <a:r>
              <a:rPr lang="fr-FR" sz="2600" b="1" dirty="0"/>
              <a:t>Code des relations entre le public et l'administration</a:t>
            </a:r>
          </a:p>
          <a:p>
            <a:pPr algn="just"/>
            <a:r>
              <a:rPr lang="fr-FR" sz="2600" b="1" dirty="0"/>
              <a:t>Loi n</a:t>
            </a:r>
            <a:r>
              <a:rPr lang="fr-FR" sz="2600" b="1" baseline="30000" dirty="0"/>
              <a:t>o</a:t>
            </a:r>
            <a:r>
              <a:rPr lang="fr-FR" sz="2600" b="1" dirty="0"/>
              <a:t> 78-753 du 17 juillet 1978, la Commission d'accès aux documents administratifs (CADA)</a:t>
            </a:r>
          </a:p>
          <a:p>
            <a:pPr algn="just"/>
            <a:r>
              <a:rPr lang="fr-FR" sz="2600" b="1" dirty="0"/>
              <a:t>Règlement général sur la protection des données (RGPD)</a:t>
            </a:r>
            <a:br>
              <a:rPr lang="fr-FR" sz="2600" b="1" dirty="0"/>
            </a:br>
            <a:endParaRPr lang="fr-FR" sz="2600" b="1" dirty="0"/>
          </a:p>
          <a:p>
            <a:pPr algn="just">
              <a:buFont typeface="Wingdings" pitchFamily="2" charset="2"/>
              <a:buChar char="Ø"/>
            </a:pPr>
            <a:r>
              <a:rPr lang="fr-FR" sz="2600" u="sng" dirty="0">
                <a:solidFill>
                  <a:srgbClr val="0070C0"/>
                </a:solidFill>
              </a:rPr>
              <a:t>Les deux conditions préliminaires pour diffuser les données selon les principes de l’Open Data sont </a:t>
            </a:r>
            <a:r>
              <a:rPr lang="fr-FR" sz="2600" dirty="0">
                <a:solidFill>
                  <a:srgbClr val="0070C0"/>
                </a:solidFill>
              </a:rPr>
              <a:t>:</a:t>
            </a:r>
          </a:p>
          <a:p>
            <a:pPr marL="0" indent="0" algn="just">
              <a:buNone/>
            </a:pPr>
            <a:r>
              <a:rPr lang="fr-FR" sz="2600" dirty="0"/>
              <a:t> - des données achevées ; </a:t>
            </a:r>
          </a:p>
          <a:p>
            <a:pPr marL="0" indent="0" algn="just">
              <a:buNone/>
            </a:pPr>
            <a:r>
              <a:rPr lang="fr-FR" sz="2600" dirty="0"/>
              <a:t> - des données réalisées dans le cadre de la mission de service public.</a:t>
            </a:r>
          </a:p>
          <a:p>
            <a:pPr algn="just">
              <a:buFont typeface="Wingdings" pitchFamily="2" charset="2"/>
              <a:buChar char="Ø"/>
            </a:pPr>
            <a:r>
              <a:rPr lang="fr-FR" sz="2600" u="sng" dirty="0">
                <a:solidFill>
                  <a:srgbClr val="0070C0"/>
                </a:solidFill>
              </a:rPr>
              <a:t>Mais pas d’éléments pouvant </a:t>
            </a:r>
            <a:r>
              <a:rPr lang="fr-FR" sz="2600" dirty="0">
                <a:solidFill>
                  <a:srgbClr val="0070C0"/>
                </a:solidFill>
              </a:rPr>
              <a:t>: </a:t>
            </a:r>
          </a:p>
          <a:p>
            <a:pPr marL="0" indent="0" algn="just">
              <a:buNone/>
            </a:pPr>
            <a:r>
              <a:rPr lang="fr-FR" sz="2600" dirty="0"/>
              <a:t>- relever du secret défense ; </a:t>
            </a:r>
          </a:p>
          <a:p>
            <a:pPr marL="0" indent="0" algn="just">
              <a:buNone/>
            </a:pPr>
            <a:r>
              <a:rPr lang="fr-FR" sz="2600" dirty="0"/>
              <a:t>- présenter des risques pour la sécurité publique ou celle de l’établissement ;</a:t>
            </a:r>
          </a:p>
          <a:p>
            <a:pPr marL="0" indent="0" algn="just">
              <a:buNone/>
            </a:pPr>
            <a:r>
              <a:rPr lang="fr-FR" sz="2600" dirty="0"/>
              <a:t>- relever du secret professionnel (médical, affaires, …).</a:t>
            </a:r>
          </a:p>
          <a:p>
            <a:endParaRPr lang="fr-FR" dirty="0"/>
          </a:p>
        </p:txBody>
      </p:sp>
      <p:sp>
        <p:nvSpPr>
          <p:cNvPr id="7" name="Espace réservé de la date 6">
            <a:extLst>
              <a:ext uri="{FF2B5EF4-FFF2-40B4-BE49-F238E27FC236}">
                <a16:creationId xmlns:a16="http://schemas.microsoft.com/office/drawing/2014/main" id="{E9085C42-F17F-1C48-8819-76CB59C79975}"/>
              </a:ext>
            </a:extLst>
          </p:cNvPr>
          <p:cNvSpPr>
            <a:spLocks noGrp="1"/>
          </p:cNvSpPr>
          <p:nvPr>
            <p:ph type="dt" sz="half" idx="10"/>
          </p:nvPr>
        </p:nvSpPr>
        <p:spPr/>
        <p:txBody>
          <a:bodyPr/>
          <a:lstStyle/>
          <a:p>
            <a:fld id="{8ED27621-2FC4-6340-A247-3CB57A8E72F6}" type="datetime1">
              <a:rPr lang="fr-FR" smtClean="0"/>
              <a:t>22/03/2022</a:t>
            </a:fld>
            <a:endParaRPr lang="fr-FR"/>
          </a:p>
        </p:txBody>
      </p:sp>
      <p:sp>
        <p:nvSpPr>
          <p:cNvPr id="5" name="Espace réservé du numéro de diapositive 4">
            <a:extLst>
              <a:ext uri="{FF2B5EF4-FFF2-40B4-BE49-F238E27FC236}">
                <a16:creationId xmlns:a16="http://schemas.microsoft.com/office/drawing/2014/main" id="{13B3CFBA-DE18-9141-A45F-802D217D34DC}"/>
              </a:ext>
            </a:extLst>
          </p:cNvPr>
          <p:cNvSpPr>
            <a:spLocks noGrp="1"/>
          </p:cNvSpPr>
          <p:nvPr>
            <p:ph type="sldNum" sz="quarter" idx="12"/>
          </p:nvPr>
        </p:nvSpPr>
        <p:spPr/>
        <p:txBody>
          <a:bodyPr/>
          <a:lstStyle/>
          <a:p>
            <a:fld id="{4F4D20D0-549B-7040-AB5B-07557B8598A4}" type="slidenum">
              <a:rPr lang="fr-FR" smtClean="0"/>
              <a:t>6</a:t>
            </a:fld>
            <a:endParaRPr lang="fr-FR"/>
          </a:p>
        </p:txBody>
      </p:sp>
      <p:sp>
        <p:nvSpPr>
          <p:cNvPr id="6" name="ZoneTexte 5">
            <a:extLst>
              <a:ext uri="{FF2B5EF4-FFF2-40B4-BE49-F238E27FC236}">
                <a16:creationId xmlns:a16="http://schemas.microsoft.com/office/drawing/2014/main" id="{410AB097-791E-434E-B2E0-36215B6C947C}"/>
              </a:ext>
            </a:extLst>
          </p:cNvPr>
          <p:cNvSpPr txBox="1"/>
          <p:nvPr/>
        </p:nvSpPr>
        <p:spPr>
          <a:xfrm>
            <a:off x="6409598" y="1927372"/>
            <a:ext cx="5372499" cy="3293209"/>
          </a:xfrm>
          <a:prstGeom prst="rect">
            <a:avLst/>
          </a:prstGeom>
          <a:noFill/>
        </p:spPr>
        <p:txBody>
          <a:bodyPr wrap="square" rtlCol="0">
            <a:spAutoFit/>
          </a:bodyPr>
          <a:lstStyle/>
          <a:p>
            <a:pPr marL="285750" indent="-285750" algn="just">
              <a:buFont typeface="Wingdings" pitchFamily="2" charset="2"/>
              <a:buChar char="Ø"/>
            </a:pPr>
            <a:r>
              <a:rPr lang="fr-FR" sz="1600" dirty="0"/>
              <a:t>La communication obligatoire de jeux de données et le droit d’alerte institué par </a:t>
            </a:r>
            <a:r>
              <a:rPr lang="fr-FR" sz="1600" b="1" dirty="0"/>
              <a:t>la loi n°2013-316 du 16 avril 2013 :</a:t>
            </a:r>
            <a:r>
              <a:rPr lang="fr-FR" sz="1600" dirty="0"/>
              <a:t> </a:t>
            </a:r>
            <a:r>
              <a:rPr lang="fr-FR" sz="1600" i="1" dirty="0">
                <a:solidFill>
                  <a:srgbClr val="0070C0"/>
                </a:solidFill>
              </a:rPr>
              <a:t>« Toute personne physique ou morale a le droit de rendre publique ou de diffuser de bonne foi une information concernant un fait, une donnée ou une action, dès lors que la méconnaissance de ce fait, de cette donnée ou de cette action lui paraît faire peser un risque grave sur la santé publique ou sur l’environnement. L’information qu’elle rend publique ou diffuse doit s’abstenir de toute imputation diffamatoire ou injurieuse. ». </a:t>
            </a:r>
          </a:p>
          <a:p>
            <a:pPr algn="just"/>
            <a:endParaRPr lang="fr-FR" sz="1600" i="1" dirty="0"/>
          </a:p>
          <a:p>
            <a:pPr marL="285750" indent="-285750" algn="just">
              <a:buFont typeface="Wingdings" pitchFamily="2" charset="2"/>
              <a:buChar char="Ø"/>
            </a:pPr>
            <a:r>
              <a:rPr lang="fr-FR" sz="1600" dirty="0"/>
              <a:t>La diffusion n’entraîne pas automatiquement un droit à réutilisation.</a:t>
            </a:r>
          </a:p>
        </p:txBody>
      </p:sp>
    </p:spTree>
    <p:extLst>
      <p:ext uri="{BB962C8B-B14F-4D97-AF65-F5344CB8AC3E}">
        <p14:creationId xmlns:p14="http://schemas.microsoft.com/office/powerpoint/2010/main" val="34380056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2DC673E-094F-464C-B3B1-9F21D555B3BC}"/>
              </a:ext>
            </a:extLst>
          </p:cNvPr>
          <p:cNvSpPr>
            <a:spLocks noGrp="1"/>
          </p:cNvSpPr>
          <p:nvPr>
            <p:ph type="title"/>
          </p:nvPr>
        </p:nvSpPr>
        <p:spPr>
          <a:xfrm>
            <a:off x="809297" y="136525"/>
            <a:ext cx="10451738" cy="1058971"/>
          </a:xfrm>
        </p:spPr>
        <p:txBody>
          <a:bodyPr>
            <a:normAutofit fontScale="90000"/>
          </a:bodyPr>
          <a:lstStyle/>
          <a:p>
            <a:pPr algn="ctr"/>
            <a:br>
              <a:rPr lang="fr-FR" sz="2400" b="1" dirty="0">
                <a:solidFill>
                  <a:schemeClr val="tx1"/>
                </a:solidFill>
                <a:latin typeface="+mn-lt"/>
              </a:rPr>
            </a:br>
            <a:r>
              <a:rPr lang="fr-FR" sz="2400" b="1" dirty="0">
                <a:solidFill>
                  <a:schemeClr val="tx1"/>
                </a:solidFill>
                <a:latin typeface="+mn-lt"/>
              </a:rPr>
              <a:t>L’OPEN SCIENCE ET L’OPEN ACCESS</a:t>
            </a:r>
            <a:br>
              <a:rPr lang="fr-FR" sz="2400" b="1" dirty="0">
                <a:solidFill>
                  <a:schemeClr val="tx1"/>
                </a:solidFill>
                <a:latin typeface="+mn-lt"/>
              </a:rPr>
            </a:br>
            <a:r>
              <a:rPr lang="fr-FR" sz="2400" b="1" dirty="0">
                <a:solidFill>
                  <a:schemeClr val="tx1"/>
                </a:solidFill>
                <a:latin typeface="+mn-lt"/>
              </a:rPr>
              <a:t> (LE </a:t>
            </a:r>
            <a:r>
              <a:rPr lang="fr-FR" sz="2400" b="1" dirty="0">
                <a:solidFill>
                  <a:schemeClr val="tx1"/>
                </a:solidFill>
                <a:latin typeface="+mn-lt"/>
                <a:cs typeface="Times New Roman" panose="02020603050405020304" pitchFamily="18" charset="0"/>
              </a:rPr>
              <a:t>L</a:t>
            </a:r>
            <a:r>
              <a:rPr lang="fr-FR" sz="2400" b="1" dirty="0">
                <a:solidFill>
                  <a:schemeClr val="tx1"/>
                </a:solidFill>
                <a:latin typeface="+mn-lt"/>
                <a:ea typeface="Calibri" panose="020F0502020204030204" pitchFamily="34" charset="0"/>
                <a:cs typeface="Times New Roman" panose="02020603050405020304" pitchFamily="18" charset="0"/>
              </a:rPr>
              <a:t>IBRE ACCÈS AUX PUBLICATIONS ET AUX DONNÉES DE RECHERCHE)</a:t>
            </a:r>
            <a:br>
              <a:rPr lang="fr-FR" sz="1800" b="1" dirty="0">
                <a:solidFill>
                  <a:schemeClr val="accent1"/>
                </a:solidFill>
                <a:latin typeface="+mn-lt"/>
                <a:ea typeface="Calibri" panose="020F0502020204030204" pitchFamily="34" charset="0"/>
                <a:cs typeface="Times New Roman" panose="02020603050405020304" pitchFamily="18" charset="0"/>
              </a:rPr>
            </a:br>
            <a:endParaRPr lang="fr-FR" sz="1800" b="1" dirty="0">
              <a:solidFill>
                <a:schemeClr val="accent1"/>
              </a:solidFill>
              <a:latin typeface="+mn-lt"/>
            </a:endParaRPr>
          </a:p>
        </p:txBody>
      </p:sp>
      <p:sp>
        <p:nvSpPr>
          <p:cNvPr id="5" name="Espace réservé de la date 4">
            <a:extLst>
              <a:ext uri="{FF2B5EF4-FFF2-40B4-BE49-F238E27FC236}">
                <a16:creationId xmlns:a16="http://schemas.microsoft.com/office/drawing/2014/main" id="{463A544B-2CF2-2542-BC42-CAA8F02593D1}"/>
              </a:ext>
            </a:extLst>
          </p:cNvPr>
          <p:cNvSpPr>
            <a:spLocks noGrp="1"/>
          </p:cNvSpPr>
          <p:nvPr>
            <p:ph type="dt" sz="half" idx="10"/>
          </p:nvPr>
        </p:nvSpPr>
        <p:spPr/>
        <p:txBody>
          <a:bodyPr/>
          <a:lstStyle/>
          <a:p>
            <a:fld id="{A00898C0-AD26-5243-A664-A0E6CE3D81C9}" type="datetime1">
              <a:rPr lang="fr-FR" smtClean="0"/>
              <a:t>22/03/2022</a:t>
            </a:fld>
            <a:endParaRPr lang="fr-FR"/>
          </a:p>
        </p:txBody>
      </p:sp>
      <p:sp>
        <p:nvSpPr>
          <p:cNvPr id="3" name="Espace réservé du numéro de diapositive 2">
            <a:extLst>
              <a:ext uri="{FF2B5EF4-FFF2-40B4-BE49-F238E27FC236}">
                <a16:creationId xmlns:a16="http://schemas.microsoft.com/office/drawing/2014/main" id="{791B8410-7D3B-2747-842C-606AF6211D21}"/>
              </a:ext>
            </a:extLst>
          </p:cNvPr>
          <p:cNvSpPr>
            <a:spLocks noGrp="1"/>
          </p:cNvSpPr>
          <p:nvPr>
            <p:ph type="sldNum" sz="quarter" idx="12"/>
          </p:nvPr>
        </p:nvSpPr>
        <p:spPr/>
        <p:txBody>
          <a:bodyPr/>
          <a:lstStyle/>
          <a:p>
            <a:fld id="{4F4D20D0-549B-7040-AB5B-07557B8598A4}" type="slidenum">
              <a:rPr lang="fr-FR" smtClean="0"/>
              <a:t>7</a:t>
            </a:fld>
            <a:endParaRPr lang="fr-FR"/>
          </a:p>
        </p:txBody>
      </p:sp>
      <p:sp>
        <p:nvSpPr>
          <p:cNvPr id="4" name="Rectangle 3">
            <a:extLst>
              <a:ext uri="{FF2B5EF4-FFF2-40B4-BE49-F238E27FC236}">
                <a16:creationId xmlns:a16="http://schemas.microsoft.com/office/drawing/2014/main" id="{6D96E741-DF67-D642-8EDB-A52C2662D27A}"/>
              </a:ext>
            </a:extLst>
          </p:cNvPr>
          <p:cNvSpPr/>
          <p:nvPr/>
        </p:nvSpPr>
        <p:spPr>
          <a:xfrm>
            <a:off x="210207" y="1233659"/>
            <a:ext cx="7489306" cy="5447645"/>
          </a:xfrm>
          <a:prstGeom prst="rect">
            <a:avLst/>
          </a:prstGeom>
        </p:spPr>
        <p:txBody>
          <a:bodyPr wrap="square">
            <a:spAutoFit/>
          </a:bodyPr>
          <a:lstStyle/>
          <a:p>
            <a:pPr algn="just"/>
            <a:endParaRPr lang="fr-FR" sz="1000" dirty="0"/>
          </a:p>
          <a:p>
            <a:pPr marL="285750" indent="-285750" algn="just">
              <a:buFont typeface="Wingdings" pitchFamily="2" charset="2"/>
              <a:buChar char="Ø"/>
            </a:pPr>
            <a:r>
              <a:rPr lang="fr-FR" sz="1400" b="1" dirty="0"/>
              <a:t>PRINCIPES : les données et les publications doivent répondre aux conditions du F.A.I.R : « </a:t>
            </a:r>
            <a:r>
              <a:rPr lang="fr-FR" sz="1400" b="1" dirty="0" err="1"/>
              <a:t>Findable</a:t>
            </a:r>
            <a:r>
              <a:rPr lang="fr-FR" sz="1400" b="1" dirty="0"/>
              <a:t>, Accessible, </a:t>
            </a:r>
            <a:r>
              <a:rPr lang="fr-FR" sz="1400" b="1" dirty="0" err="1"/>
              <a:t>Interoperable</a:t>
            </a:r>
            <a:r>
              <a:rPr lang="fr-FR" sz="1400" b="1" dirty="0"/>
              <a:t> and </a:t>
            </a:r>
            <a:r>
              <a:rPr lang="fr-FR" sz="1400" b="1" dirty="0" err="1"/>
              <a:t>Re-usable</a:t>
            </a:r>
            <a:r>
              <a:rPr lang="fr-FR" sz="1400" b="1" dirty="0"/>
              <a:t> ». </a:t>
            </a:r>
          </a:p>
          <a:p>
            <a:pPr algn="just"/>
            <a:endParaRPr lang="fr-FR" sz="1400" b="1" dirty="0"/>
          </a:p>
          <a:p>
            <a:pPr algn="just"/>
            <a:r>
              <a:rPr lang="fr-FR" sz="1400" i="1" dirty="0">
                <a:solidFill>
                  <a:srgbClr val="0070C0"/>
                </a:solidFill>
              </a:rPr>
              <a:t>La question de l’éthique est à prendre en compte dans la publication.</a:t>
            </a:r>
            <a:br>
              <a:rPr lang="fr-FR" sz="1400" i="1" dirty="0">
                <a:solidFill>
                  <a:srgbClr val="0070C0"/>
                </a:solidFill>
              </a:rPr>
            </a:br>
            <a:endParaRPr lang="fr-FR" sz="1400" i="1" dirty="0">
              <a:solidFill>
                <a:srgbClr val="0070C0"/>
              </a:solidFill>
            </a:endParaRPr>
          </a:p>
          <a:p>
            <a:pPr marL="285750" lvl="0" indent="-285750" algn="just">
              <a:buFont typeface="Wingdings" pitchFamily="2" charset="2"/>
              <a:buChar char="Ø"/>
            </a:pPr>
            <a:r>
              <a:rPr lang="fr-FR" sz="1400" b="1" dirty="0"/>
              <a:t>Deux modes de publication :</a:t>
            </a:r>
          </a:p>
          <a:p>
            <a:pPr lvl="0" algn="just"/>
            <a:endParaRPr lang="fr-FR" sz="1400" b="1" dirty="0"/>
          </a:p>
          <a:p>
            <a:pPr marL="285750" indent="-285750" algn="just">
              <a:buFont typeface="Wingdings" pitchFamily="2" charset="2"/>
              <a:buChar char="§"/>
            </a:pPr>
            <a:r>
              <a:rPr lang="fr-FR" sz="1400" b="1" dirty="0"/>
              <a:t>GOLD OPEN ACCESS : </a:t>
            </a:r>
            <a:r>
              <a:rPr lang="fr-FR" sz="1400" dirty="0"/>
              <a:t>une évaluation dans les revues ouvertes avec validation obligatoire des articles par un comité de lecture. Ce système est payant : Article </a:t>
            </a:r>
            <a:r>
              <a:rPr lang="fr-FR" sz="1400" dirty="0" err="1"/>
              <a:t>processing</a:t>
            </a:r>
            <a:r>
              <a:rPr lang="fr-FR" sz="1400" dirty="0"/>
              <a:t> charges (APC), l’accès au document est libre pour le lecteur, </a:t>
            </a:r>
            <a:r>
              <a:rPr lang="fr-FR" sz="1400" dirty="0">
                <a:solidFill>
                  <a:srgbClr val="0070C0"/>
                </a:solidFill>
              </a:rPr>
              <a:t>seul l’auteur ou son institution paye des APC.</a:t>
            </a:r>
          </a:p>
          <a:p>
            <a:pPr lvl="0" algn="just"/>
            <a:endParaRPr lang="fr-FR" sz="1400" dirty="0"/>
          </a:p>
          <a:p>
            <a:pPr marL="285750" lvl="0" indent="-285750" algn="just">
              <a:buFont typeface="Wingdings" pitchFamily="2" charset="2"/>
              <a:buChar char="§"/>
            </a:pPr>
            <a:r>
              <a:rPr lang="fr-FR" sz="1400" b="1" dirty="0"/>
              <a:t>GREEN OPEN ACCESS : </a:t>
            </a:r>
            <a:r>
              <a:rPr lang="fr-FR" sz="1400" dirty="0"/>
              <a:t>l’absence d’évaluation dans les archives ouvertes. (Coûts de lancement et coûts de gestion, moindres par rapport au Gold OA). </a:t>
            </a:r>
            <a:r>
              <a:rPr lang="fr-FR" sz="1400" dirty="0">
                <a:solidFill>
                  <a:srgbClr val="0070C0"/>
                </a:solidFill>
              </a:rPr>
              <a:t>Mode le plus populaire !</a:t>
            </a:r>
          </a:p>
          <a:p>
            <a:pPr marL="285750" lvl="0" indent="-285750" algn="just">
              <a:buFont typeface="Wingdings" pitchFamily="2" charset="2"/>
              <a:buChar char="§"/>
            </a:pPr>
            <a:endParaRPr lang="fr-FR" sz="1400" dirty="0"/>
          </a:p>
          <a:p>
            <a:pPr marL="285750" lvl="0" indent="-285750" algn="just">
              <a:buFont typeface="Wingdings" pitchFamily="2" charset="2"/>
              <a:buChar char="Ø"/>
            </a:pPr>
            <a:r>
              <a:rPr lang="fr-FR" sz="1400" b="1" dirty="0"/>
              <a:t>Les contraintes éthiques : </a:t>
            </a:r>
          </a:p>
          <a:p>
            <a:pPr lvl="0" algn="just"/>
            <a:endParaRPr lang="fr-FR" sz="1400" b="1" dirty="0"/>
          </a:p>
          <a:p>
            <a:pPr marL="285750" lvl="0" indent="-285750" algn="just">
              <a:buFont typeface="Wingdings" pitchFamily="2" charset="2"/>
              <a:buChar char="§"/>
            </a:pPr>
            <a:r>
              <a:rPr lang="fr-FR" sz="1400" dirty="0"/>
              <a:t>Une publication en </a:t>
            </a:r>
            <a:r>
              <a:rPr lang="fr-FR" sz="1400" b="1" dirty="0"/>
              <a:t>GOLD OA </a:t>
            </a:r>
            <a:r>
              <a:rPr lang="fr-FR" sz="1400" dirty="0"/>
              <a:t>par principe </a:t>
            </a:r>
            <a:r>
              <a:rPr lang="fr-FR" sz="1400" dirty="0">
                <a:solidFill>
                  <a:srgbClr val="0070C0"/>
                </a:solidFill>
              </a:rPr>
              <a:t>est revue par un comité de lecture, les normes juridiques et éthiques sont vérifiées. </a:t>
            </a:r>
          </a:p>
          <a:p>
            <a:pPr marL="285750" lvl="0" indent="-285750" algn="just">
              <a:buFont typeface="Wingdings" pitchFamily="2" charset="2"/>
              <a:buChar char="§"/>
            </a:pPr>
            <a:r>
              <a:rPr lang="fr-FR" sz="1400" dirty="0"/>
              <a:t>Le </a:t>
            </a:r>
            <a:r>
              <a:rPr lang="fr-FR" sz="1400" b="1" dirty="0"/>
              <a:t>GREEN OA</a:t>
            </a:r>
            <a:r>
              <a:rPr lang="fr-FR" sz="1400" dirty="0"/>
              <a:t>, n’a pas cette contrainte, </a:t>
            </a:r>
            <a:r>
              <a:rPr lang="fr-FR" sz="1400" dirty="0">
                <a:solidFill>
                  <a:srgbClr val="0070C0"/>
                </a:solidFill>
              </a:rPr>
              <a:t>la diffusion des publications peuvent se faire sans vérification des droits d’auteurs et droits voisins.</a:t>
            </a:r>
          </a:p>
          <a:p>
            <a:pPr algn="just"/>
            <a:endParaRPr lang="fr-FR" sz="1000" dirty="0">
              <a:ea typeface="Calibri" panose="020F0502020204030204" pitchFamily="34" charset="0"/>
              <a:cs typeface="Times New Roman" panose="02020603050405020304" pitchFamily="18" charset="0"/>
            </a:endParaRPr>
          </a:p>
          <a:p>
            <a:pPr algn="just"/>
            <a:r>
              <a:rPr lang="fr-FR" sz="1400" u="sng" dirty="0">
                <a:sym typeface="Wingdings" pitchFamily="2" charset="2"/>
              </a:rPr>
              <a:t> </a:t>
            </a:r>
            <a:r>
              <a:rPr lang="fr-FR" sz="1400" u="sng" dirty="0"/>
              <a:t>On peut considérer que les conditions du Gold OPEN ACCESS, permettent d’assurer une bonne gestion des principes des droits d’auteur et de la réutilisation.</a:t>
            </a:r>
          </a:p>
          <a:p>
            <a:pPr algn="just"/>
            <a:r>
              <a:rPr lang="fr-FR" sz="1000" b="1" dirty="0"/>
              <a:t> </a:t>
            </a:r>
          </a:p>
          <a:p>
            <a:endParaRPr lang="fr-FR" sz="1000" dirty="0">
              <a:ea typeface="Calibri" panose="020F0502020204030204" pitchFamily="34" charset="0"/>
              <a:cs typeface="Times New Roman" panose="02020603050405020304" pitchFamily="18" charset="0"/>
            </a:endParaRPr>
          </a:p>
        </p:txBody>
      </p:sp>
      <p:graphicFrame>
        <p:nvGraphicFramePr>
          <p:cNvPr id="8" name="Diagramme 7">
            <a:extLst>
              <a:ext uri="{FF2B5EF4-FFF2-40B4-BE49-F238E27FC236}">
                <a16:creationId xmlns:a16="http://schemas.microsoft.com/office/drawing/2014/main" id="{E4044482-545C-2D4D-9359-99E65219B2DD}"/>
              </a:ext>
            </a:extLst>
          </p:cNvPr>
          <p:cNvGraphicFramePr/>
          <p:nvPr>
            <p:extLst>
              <p:ext uri="{D42A27DB-BD31-4B8C-83A1-F6EECF244321}">
                <p14:modId xmlns:p14="http://schemas.microsoft.com/office/powerpoint/2010/main" val="1716092409"/>
              </p:ext>
            </p:extLst>
          </p:nvPr>
        </p:nvGraphicFramePr>
        <p:xfrm>
          <a:off x="8029903" y="3531476"/>
          <a:ext cx="3775842" cy="26691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21683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 name="ZoneTexte 7">
            <a:extLst>
              <a:ext uri="{FF2B5EF4-FFF2-40B4-BE49-F238E27FC236}">
                <a16:creationId xmlns:a16="http://schemas.microsoft.com/office/drawing/2014/main" id="{0B94CF05-B846-854A-897A-BF589410D811}"/>
              </a:ext>
            </a:extLst>
          </p:cNvPr>
          <p:cNvSpPr txBox="1"/>
          <p:nvPr/>
        </p:nvSpPr>
        <p:spPr>
          <a:xfrm>
            <a:off x="829781" y="2708804"/>
            <a:ext cx="3698803" cy="1440394"/>
          </a:xfrm>
          <a:prstGeom prst="rect">
            <a:avLst/>
          </a:prstGeom>
          <a:noFill/>
          <a:ln>
            <a:solidFill>
              <a:schemeClr val="tx1"/>
            </a:solidFill>
          </a:ln>
        </p:spPr>
        <p:txBody>
          <a:bodyPr vert="horz" lIns="182880" tIns="182880" rIns="182880" bIns="182880" rtlCol="0" anchor="ctr">
            <a:normAutofit/>
          </a:bodyPr>
          <a:lstStyle/>
          <a:p>
            <a:pPr algn="ctr" defTabSz="914400">
              <a:lnSpc>
                <a:spcPct val="90000"/>
              </a:lnSpc>
              <a:spcBef>
                <a:spcPct val="0"/>
              </a:spcBef>
              <a:spcAft>
                <a:spcPts val="600"/>
              </a:spcAft>
            </a:pPr>
            <a:r>
              <a:rPr lang="en-US" sz="1300" kern="1200" cap="all" spc="200" baseline="0">
                <a:latin typeface="+mj-lt"/>
                <a:ea typeface="+mj-ea"/>
                <a:cs typeface="+mj-cs"/>
              </a:rPr>
              <a:t>Et en cas de partenariats de recherche public-privé, d'accords de confidentialité entre les parties ?  </a:t>
            </a:r>
          </a:p>
          <a:p>
            <a:pPr algn="ctr" defTabSz="914400">
              <a:lnSpc>
                <a:spcPct val="90000"/>
              </a:lnSpc>
              <a:spcBef>
                <a:spcPct val="0"/>
              </a:spcBef>
              <a:spcAft>
                <a:spcPts val="600"/>
              </a:spcAft>
            </a:pPr>
            <a:endParaRPr lang="en-US" sz="1300" kern="1200" cap="all" spc="200" baseline="0">
              <a:latin typeface="+mj-lt"/>
              <a:ea typeface="+mj-ea"/>
              <a:cs typeface="+mj-cs"/>
            </a:endParaRPr>
          </a:p>
        </p:txBody>
      </p:sp>
      <p:sp>
        <p:nvSpPr>
          <p:cNvPr id="2" name="Espace réservé de la date 1">
            <a:extLst>
              <a:ext uri="{FF2B5EF4-FFF2-40B4-BE49-F238E27FC236}">
                <a16:creationId xmlns:a16="http://schemas.microsoft.com/office/drawing/2014/main" id="{9C5F7314-CFE5-494F-A92B-563C7316DAAB}"/>
              </a:ext>
            </a:extLst>
          </p:cNvPr>
          <p:cNvSpPr>
            <a:spLocks noGrp="1"/>
          </p:cNvSpPr>
          <p:nvPr>
            <p:ph type="dt" sz="half" idx="10"/>
          </p:nvPr>
        </p:nvSpPr>
        <p:spPr>
          <a:xfrm>
            <a:off x="829781" y="6238816"/>
            <a:ext cx="2753746" cy="323968"/>
          </a:xfrm>
        </p:spPr>
        <p:txBody>
          <a:bodyPr vert="horz" lIns="91440" tIns="45720" rIns="91440" bIns="45720" rtlCol="0" anchor="ctr">
            <a:normAutofit/>
          </a:bodyPr>
          <a:lstStyle/>
          <a:p>
            <a:pPr algn="l">
              <a:spcAft>
                <a:spcPts val="600"/>
              </a:spcAft>
            </a:pPr>
            <a:fld id="{FE60A380-F971-F74B-97F9-3560B532F588}" type="datetime1">
              <a:rPr lang="en-US" smtClean="0"/>
              <a:pPr algn="l">
                <a:spcAft>
                  <a:spcPts val="600"/>
                </a:spcAft>
              </a:pPr>
              <a:t>3/22/22</a:t>
            </a:fld>
            <a:endParaRPr lang="en-US"/>
          </a:p>
        </p:txBody>
      </p:sp>
      <p:sp>
        <p:nvSpPr>
          <p:cNvPr id="19" name="Rectangle 12">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ZoneTexte 4">
            <a:extLst>
              <a:ext uri="{FF2B5EF4-FFF2-40B4-BE49-F238E27FC236}">
                <a16:creationId xmlns:a16="http://schemas.microsoft.com/office/drawing/2014/main" id="{B9E90F78-44AF-4740-AE41-FD789984EE79}"/>
              </a:ext>
            </a:extLst>
          </p:cNvPr>
          <p:cNvSpPr txBox="1"/>
          <p:nvPr/>
        </p:nvSpPr>
        <p:spPr>
          <a:xfrm>
            <a:off x="6049182" y="802638"/>
            <a:ext cx="5408696" cy="5252722"/>
          </a:xfrm>
          <a:prstGeom prst="rect">
            <a:avLst/>
          </a:prstGeom>
        </p:spPr>
        <p:txBody>
          <a:bodyPr vert="horz" lIns="91440" tIns="45720" rIns="91440" bIns="45720" rtlCol="0" anchor="ctr">
            <a:normAutofit/>
          </a:bodyPr>
          <a:lstStyle/>
          <a:p>
            <a:pPr marL="57150" indent="-285750" algn="just" defTabSz="914400">
              <a:lnSpc>
                <a:spcPct val="90000"/>
              </a:lnSpc>
              <a:spcBef>
                <a:spcPts val="1000"/>
              </a:spcBef>
              <a:buClr>
                <a:schemeClr val="accent2"/>
              </a:buClr>
              <a:buFont typeface="Wingdings" pitchFamily="2" charset="2"/>
              <a:buChar char="Ø"/>
            </a:pPr>
            <a:r>
              <a:rPr lang="fr-FR" dirty="0">
                <a:solidFill>
                  <a:schemeClr val="bg1"/>
                </a:solidFill>
                <a:effectLst/>
              </a:rPr>
              <a:t>Les données issues d’un partenariat public-privé, doivent faire l’objet d’un accord où il est conseillé́ d’établir les modalités d’usage que l’on peut faire des données. </a:t>
            </a:r>
          </a:p>
          <a:p>
            <a:pPr algn="just" defTabSz="914400">
              <a:lnSpc>
                <a:spcPct val="90000"/>
              </a:lnSpc>
              <a:spcBef>
                <a:spcPts val="1000"/>
              </a:spcBef>
              <a:buClr>
                <a:schemeClr val="accent2"/>
              </a:buClr>
            </a:pPr>
            <a:r>
              <a:rPr lang="fr-FR" u="sng" dirty="0">
                <a:solidFill>
                  <a:schemeClr val="bg1"/>
                </a:solidFill>
                <a:effectLst/>
              </a:rPr>
              <a:t>Il s’agit principalement :</a:t>
            </a:r>
          </a:p>
          <a:p>
            <a:pPr marL="285750" indent="-285750" algn="just" defTabSz="914400">
              <a:lnSpc>
                <a:spcPct val="90000"/>
              </a:lnSpc>
              <a:spcBef>
                <a:spcPts val="1000"/>
              </a:spcBef>
              <a:buClr>
                <a:schemeClr val="accent2"/>
              </a:buClr>
              <a:buFont typeface="Wingdings" pitchFamily="2" charset="2"/>
              <a:buChar char="Ø"/>
            </a:pPr>
            <a:r>
              <a:rPr lang="fr-FR" dirty="0">
                <a:solidFill>
                  <a:schemeClr val="bg1"/>
                </a:solidFill>
                <a:effectLst/>
              </a:rPr>
              <a:t>d’exposer au partenaire les obligations en matière de communication de certaines données incombant à l’établissement en tant qu’administration soumise au CRPA. Et notamment de préciser quelles informations relevant d’une obligation légale pourront être diffusées (obligation de transparence de la vie publique) ; </a:t>
            </a:r>
          </a:p>
          <a:p>
            <a:pPr marL="285750" indent="-285750" algn="just" defTabSz="914400">
              <a:lnSpc>
                <a:spcPct val="90000"/>
              </a:lnSpc>
              <a:spcBef>
                <a:spcPts val="1000"/>
              </a:spcBef>
              <a:buClr>
                <a:schemeClr val="accent2"/>
              </a:buClr>
              <a:buFont typeface="Wingdings" pitchFamily="2" charset="2"/>
              <a:buChar char="Ø"/>
            </a:pPr>
            <a:r>
              <a:rPr lang="fr-FR" dirty="0">
                <a:solidFill>
                  <a:schemeClr val="bg1"/>
                </a:solidFill>
                <a:effectLst/>
              </a:rPr>
              <a:t>de prévoir une exception à la confidentialité́ des informations échangées dans le cadre du partenariat ; </a:t>
            </a:r>
          </a:p>
          <a:p>
            <a:pPr marL="285750" indent="-285750" algn="just" defTabSz="914400">
              <a:lnSpc>
                <a:spcPct val="90000"/>
              </a:lnSpc>
              <a:spcBef>
                <a:spcPts val="1000"/>
              </a:spcBef>
              <a:buClr>
                <a:schemeClr val="accent2"/>
              </a:buClr>
              <a:buFont typeface="Wingdings" pitchFamily="2" charset="2"/>
              <a:buChar char="Ø"/>
            </a:pPr>
            <a:r>
              <a:rPr lang="fr-FR" dirty="0">
                <a:solidFill>
                  <a:schemeClr val="bg1"/>
                </a:solidFill>
                <a:effectLst/>
              </a:rPr>
              <a:t>de formuler un plan de gestion des données, qui abordera la problématique de la diffusion et de la réutilisation des données.</a:t>
            </a:r>
          </a:p>
        </p:txBody>
      </p:sp>
      <p:sp>
        <p:nvSpPr>
          <p:cNvPr id="3" name="Espace réservé du numéro de diapositive 2">
            <a:extLst>
              <a:ext uri="{FF2B5EF4-FFF2-40B4-BE49-F238E27FC236}">
                <a16:creationId xmlns:a16="http://schemas.microsoft.com/office/drawing/2014/main" id="{EA8F1BC5-2121-D04E-A564-F1AD304B102A}"/>
              </a:ext>
            </a:extLst>
          </p:cNvPr>
          <p:cNvSpPr>
            <a:spLocks noGrp="1"/>
          </p:cNvSpPr>
          <p:nvPr>
            <p:ph type="sldNum" sz="quarter" idx="12"/>
          </p:nvPr>
        </p:nvSpPr>
        <p:spPr>
          <a:xfrm>
            <a:off x="10758922" y="6217920"/>
            <a:ext cx="365760" cy="365760"/>
          </a:xfrm>
        </p:spPr>
        <p:txBody>
          <a:bodyPr vert="horz" lIns="18288" tIns="45720" rIns="18288" bIns="45720" rtlCol="0" anchor="ctr">
            <a:normAutofit/>
          </a:bodyPr>
          <a:lstStyle/>
          <a:p>
            <a:pPr>
              <a:lnSpc>
                <a:spcPct val="90000"/>
              </a:lnSpc>
              <a:spcAft>
                <a:spcPts val="600"/>
              </a:spcAft>
            </a:pPr>
            <a:fld id="{81D2C36F-4504-47C0-B82F-A167342A2754}" type="slidenum">
              <a:rPr lang="en-US" kern="1200" spc="0" baseline="0" dirty="0">
                <a:solidFill>
                  <a:srgbClr val="FFFFFF"/>
                </a:solidFill>
                <a:latin typeface="+mn-lt"/>
                <a:ea typeface="+mn-ea"/>
                <a:cs typeface="+mn-cs"/>
              </a:rPr>
              <a:pPr>
                <a:lnSpc>
                  <a:spcPct val="90000"/>
                </a:lnSpc>
                <a:spcAft>
                  <a:spcPts val="600"/>
                </a:spcAft>
              </a:pPr>
              <a:t>8</a:t>
            </a:fld>
            <a:endParaRPr lang="en-US" kern="1200" spc="0" baseline="0" dirty="0">
              <a:solidFill>
                <a:srgbClr val="FFFFFF"/>
              </a:solidFill>
              <a:latin typeface="+mn-lt"/>
              <a:ea typeface="+mn-ea"/>
              <a:cs typeface="+mn-cs"/>
            </a:endParaRPr>
          </a:p>
        </p:txBody>
      </p:sp>
    </p:spTree>
    <p:extLst>
      <p:ext uri="{BB962C8B-B14F-4D97-AF65-F5344CB8AC3E}">
        <p14:creationId xmlns:p14="http://schemas.microsoft.com/office/powerpoint/2010/main" val="583504490"/>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AE38CB-E3E5-A14F-8831-7B46D3B21879}"/>
              </a:ext>
            </a:extLst>
          </p:cNvPr>
          <p:cNvSpPr>
            <a:spLocks noGrp="1"/>
          </p:cNvSpPr>
          <p:nvPr>
            <p:ph type="title"/>
          </p:nvPr>
        </p:nvSpPr>
        <p:spPr>
          <a:xfrm>
            <a:off x="1947357" y="174205"/>
            <a:ext cx="7729728" cy="1188720"/>
          </a:xfrm>
        </p:spPr>
        <p:txBody>
          <a:bodyPr>
            <a:normAutofit/>
          </a:bodyPr>
          <a:lstStyle/>
          <a:p>
            <a:r>
              <a:rPr lang="fr-FR">
                <a:latin typeface="+mn-lt"/>
              </a:rPr>
              <a:t>LE DATA MANAGEMENT : L’ÉVALUATION</a:t>
            </a:r>
          </a:p>
        </p:txBody>
      </p:sp>
      <p:graphicFrame>
        <p:nvGraphicFramePr>
          <p:cNvPr id="5" name="Espace réservé du contenu 4">
            <a:extLst>
              <a:ext uri="{FF2B5EF4-FFF2-40B4-BE49-F238E27FC236}">
                <a16:creationId xmlns:a16="http://schemas.microsoft.com/office/drawing/2014/main" id="{59328DD2-98A0-C242-93B1-32BA396C8A97}"/>
              </a:ext>
            </a:extLst>
          </p:cNvPr>
          <p:cNvGraphicFramePr>
            <a:graphicFrameLocks noGrp="1"/>
          </p:cNvGraphicFramePr>
          <p:nvPr>
            <p:ph idx="1"/>
            <p:extLst>
              <p:ext uri="{D42A27DB-BD31-4B8C-83A1-F6EECF244321}">
                <p14:modId xmlns:p14="http://schemas.microsoft.com/office/powerpoint/2010/main" val="2303612334"/>
              </p:ext>
            </p:extLst>
          </p:nvPr>
        </p:nvGraphicFramePr>
        <p:xfrm>
          <a:off x="521472" y="2392939"/>
          <a:ext cx="10581497" cy="3356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Espace réservé de la date 2">
            <a:extLst>
              <a:ext uri="{FF2B5EF4-FFF2-40B4-BE49-F238E27FC236}">
                <a16:creationId xmlns:a16="http://schemas.microsoft.com/office/drawing/2014/main" id="{BE5A5E9B-6892-ED40-88D6-22DA99209A50}"/>
              </a:ext>
            </a:extLst>
          </p:cNvPr>
          <p:cNvSpPr>
            <a:spLocks noGrp="1"/>
          </p:cNvSpPr>
          <p:nvPr>
            <p:ph type="dt" sz="half" idx="10"/>
          </p:nvPr>
        </p:nvSpPr>
        <p:spPr/>
        <p:txBody>
          <a:bodyPr>
            <a:normAutofit/>
          </a:bodyPr>
          <a:lstStyle/>
          <a:p>
            <a:pPr>
              <a:spcAft>
                <a:spcPts val="600"/>
              </a:spcAft>
            </a:pPr>
            <a:fld id="{D43D960F-CD5A-DD4B-B2CF-345379149B72}" type="datetime1">
              <a:rPr lang="fr-FR" smtClean="0">
                <a:solidFill>
                  <a:srgbClr val="FFFFFF">
                    <a:alpha val="70000"/>
                  </a:srgbClr>
                </a:solidFill>
              </a:rPr>
              <a:t>22/03/2022</a:t>
            </a:fld>
            <a:endParaRPr lang="fr-FR">
              <a:solidFill>
                <a:srgbClr val="FFFFFF">
                  <a:alpha val="70000"/>
                </a:srgbClr>
              </a:solidFill>
            </a:endParaRPr>
          </a:p>
        </p:txBody>
      </p:sp>
      <p:sp>
        <p:nvSpPr>
          <p:cNvPr id="4" name="Espace réservé du numéro de diapositive 3">
            <a:extLst>
              <a:ext uri="{FF2B5EF4-FFF2-40B4-BE49-F238E27FC236}">
                <a16:creationId xmlns:a16="http://schemas.microsoft.com/office/drawing/2014/main" id="{6848DEE7-A23D-D448-B2D9-D68AFA2A3764}"/>
              </a:ext>
            </a:extLst>
          </p:cNvPr>
          <p:cNvSpPr>
            <a:spLocks noGrp="1"/>
          </p:cNvSpPr>
          <p:nvPr>
            <p:ph type="sldNum" sz="quarter" idx="12"/>
          </p:nvPr>
        </p:nvSpPr>
        <p:spPr/>
        <p:txBody>
          <a:bodyPr>
            <a:normAutofit/>
          </a:bodyPr>
          <a:lstStyle/>
          <a:p>
            <a:pPr>
              <a:lnSpc>
                <a:spcPct val="90000"/>
              </a:lnSpc>
              <a:spcAft>
                <a:spcPts val="600"/>
              </a:spcAft>
            </a:pPr>
            <a:fld id="{4F4D20D0-549B-7040-AB5B-07557B8598A4}" type="slidenum">
              <a:rPr lang="fr-FR" smtClean="0"/>
              <a:pPr>
                <a:lnSpc>
                  <a:spcPct val="90000"/>
                </a:lnSpc>
                <a:spcAft>
                  <a:spcPts val="600"/>
                </a:spcAft>
              </a:pPr>
              <a:t>9</a:t>
            </a:fld>
            <a:endParaRPr lang="fr-FR"/>
          </a:p>
        </p:txBody>
      </p:sp>
    </p:spTree>
    <p:extLst>
      <p:ext uri="{BB962C8B-B14F-4D97-AF65-F5344CB8AC3E}">
        <p14:creationId xmlns:p14="http://schemas.microsoft.com/office/powerpoint/2010/main" val="818798617"/>
      </p:ext>
    </p:extLst>
  </p:cSld>
  <p:clrMapOvr>
    <a:masterClrMapping/>
  </p:clrMapOvr>
</p:sld>
</file>

<file path=ppt/theme/theme1.xml><?xml version="1.0" encoding="utf-8"?>
<a:theme xmlns:a="http://schemas.openxmlformats.org/drawingml/2006/main" name="Colis">
  <a:themeElements>
    <a:clrScheme name="Colis">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Colis">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olis">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{832CB37C-EBD5-6E49-AECA-B4AE45240942}tf10001120</Template>
  <TotalTime>9182</TotalTime>
  <Words>2132</Words>
  <Application>Microsoft Macintosh PowerPoint</Application>
  <PresentationFormat>Grand écran</PresentationFormat>
  <Paragraphs>190</Paragraphs>
  <Slides>15</Slides>
  <Notes>1</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15</vt:i4>
      </vt:variant>
    </vt:vector>
  </HeadingPairs>
  <TitlesOfParts>
    <vt:vector size="21" baseType="lpstr">
      <vt:lpstr>Arial</vt:lpstr>
      <vt:lpstr>Calibri</vt:lpstr>
      <vt:lpstr>Gill Sans MT</vt:lpstr>
      <vt:lpstr>Source Sans Pro</vt:lpstr>
      <vt:lpstr>Wingdings</vt:lpstr>
      <vt:lpstr>Colis</vt:lpstr>
      <vt:lpstr> Coordination et accompagnement des chercheurs dans la mise en conformité des projets impliquant la gestion et la vie des données.   zoom sur la feuille de route du chargé de suivi :   quand saisir le DPO,  les bons réflexes,  les ressources à consulter, comment identifier les autres acteurs autour de la recherche ? </vt:lpstr>
      <vt:lpstr>THÈMES ABORDÉS, ORIENTATIONS ET RÉFLEXIONS</vt:lpstr>
      <vt:lpstr>Droits d’auteur et recherche : Aspects juridiques et Ethique  </vt:lpstr>
      <vt:lpstr> Droit d'auteur et droit à l'image </vt:lpstr>
      <vt:lpstr>Présentation PowerPoint</vt:lpstr>
      <vt:lpstr>OPEN DATA</vt:lpstr>
      <vt:lpstr> L’OPEN SCIENCE ET L’OPEN ACCESS  (LE LIBRE ACCÈS AUX PUBLICATIONS ET AUX DONNÉES DE RECHERCHE) </vt:lpstr>
      <vt:lpstr>Présentation PowerPoint</vt:lpstr>
      <vt:lpstr>LE DATA MANAGEMENT : L’ÉVALUATION</vt:lpstr>
      <vt:lpstr>Présentation PowerPoint</vt:lpstr>
      <vt:lpstr>Présentation PowerPoint</vt:lpstr>
      <vt:lpstr>Présentation PowerPoint</vt:lpstr>
      <vt:lpstr>CRITÈRES D’ÉVALUATION : ÉTHIQUE ET PROTECTION DES DONNÉES 1/2</vt:lpstr>
      <vt:lpstr>CRITÈRES D’ÉVALUATION : ÉTHIQUE ET PROTECTION DES DONNÉES 2/2</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Nawale Lamrini</dc:creator>
  <cp:lastModifiedBy>Nawale Lamrini</cp:lastModifiedBy>
  <cp:revision>16</cp:revision>
  <dcterms:created xsi:type="dcterms:W3CDTF">2021-02-18T22:40:58Z</dcterms:created>
  <dcterms:modified xsi:type="dcterms:W3CDTF">2022-03-22T12:46:08Z</dcterms:modified>
</cp:coreProperties>
</file>