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30" r:id="rId4"/>
    <p:sldMasterId id="2147483731" r:id="rId5"/>
    <p:sldMasterId id="2147483732" r:id="rId6"/>
    <p:sldMasterId id="2147483733" r:id="rId7"/>
    <p:sldMasterId id="2147483734" r:id="rId8"/>
    <p:sldMasterId id="2147483735" r:id="rId9"/>
    <p:sldMasterId id="2147483736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</p:sldIdLst>
  <p:sldSz cy="5143500" cx="9144000"/>
  <p:notesSz cx="6858000" cy="9144000"/>
  <p:embeddedFontLst>
    <p:embeddedFont>
      <p:font typeface="Raleway"/>
      <p:regular r:id="rId41"/>
      <p:bold r:id="rId42"/>
      <p:italic r:id="rId43"/>
      <p:boldItalic r:id="rId44"/>
    </p:embeddedFont>
    <p:embeddedFont>
      <p:font typeface="Corbel"/>
      <p:regular r:id="rId45"/>
      <p:bold r:id="rId46"/>
      <p:italic r:id="rId47"/>
      <p:boldItalic r:id="rId48"/>
    </p:embeddedFont>
    <p:embeddedFont>
      <p:font typeface="Poppins Light"/>
      <p:regular r:id="rId49"/>
      <p:bold r:id="rId50"/>
      <p:italic r:id="rId51"/>
      <p:boldItalic r:id="rId52"/>
    </p:embeddedFont>
    <p:embeddedFont>
      <p:font typeface="Helvetica Neue"/>
      <p:regular r:id="rId53"/>
      <p:bold r:id="rId54"/>
      <p:italic r:id="rId55"/>
      <p:boldItalic r:id="rId56"/>
    </p:embeddedFont>
    <p:embeddedFont>
      <p:font typeface="Roboto"/>
      <p:regular r:id="rId57"/>
      <p:bold r:id="rId58"/>
      <p:italic r:id="rId59"/>
      <p:boldItalic r:id="rId60"/>
    </p:embeddedFont>
    <p:embeddedFont>
      <p:font typeface="Playfair Display"/>
      <p:regular r:id="rId61"/>
      <p:bold r:id="rId62"/>
      <p:italic r:id="rId63"/>
      <p:boldItalic r:id="rId64"/>
    </p:embeddedFont>
    <p:embeddedFont>
      <p:font typeface="Poppins"/>
      <p:regular r:id="rId65"/>
      <p:bold r:id="rId66"/>
      <p:italic r:id="rId67"/>
      <p:boldItalic r:id="rId68"/>
    </p:embeddedFont>
    <p:embeddedFont>
      <p:font typeface="Montserrat"/>
      <p:regular r:id="rId69"/>
      <p:bold r:id="rId70"/>
      <p:italic r:id="rId71"/>
      <p:boldItalic r:id="rId72"/>
    </p:embeddedFont>
    <p:embeddedFont>
      <p:font typeface="Lato"/>
      <p:regular r:id="rId73"/>
      <p:bold r:id="rId74"/>
      <p:italic r:id="rId75"/>
      <p:boldItalic r:id="rId76"/>
    </p:embeddedFont>
    <p:embeddedFont>
      <p:font typeface="Lato Light"/>
      <p:regular r:id="rId77"/>
      <p:bold r:id="rId78"/>
      <p:italic r:id="rId79"/>
      <p:boldItalic r:id="rId80"/>
    </p:embeddedFont>
    <p:embeddedFont>
      <p:font typeface="Poppins SemiBold"/>
      <p:regular r:id="rId81"/>
      <p:bold r:id="rId82"/>
      <p:italic r:id="rId83"/>
      <p:boldItalic r:id="rId84"/>
    </p:embeddedFont>
    <p:embeddedFont>
      <p:font typeface="Oswald"/>
      <p:regular r:id="rId85"/>
      <p:bold r:id="rId86"/>
    </p:embeddedFont>
    <p:embeddedFont>
      <p:font typeface="Helvetica Neue Light"/>
      <p:regular r:id="rId87"/>
      <p:bold r:id="rId88"/>
      <p:italic r:id="rId89"/>
      <p:boldItalic r:id="rId9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29.xml"/><Relationship Id="rId84" Type="http://schemas.openxmlformats.org/officeDocument/2006/relationships/font" Target="fonts/PoppinsSemiBold-boldItalic.fntdata"/><Relationship Id="rId83" Type="http://schemas.openxmlformats.org/officeDocument/2006/relationships/font" Target="fonts/PoppinsSemiBold-italic.fntdata"/><Relationship Id="rId42" Type="http://schemas.openxmlformats.org/officeDocument/2006/relationships/font" Target="fonts/Raleway-bold.fntdata"/><Relationship Id="rId86" Type="http://schemas.openxmlformats.org/officeDocument/2006/relationships/font" Target="fonts/Oswald-bold.fntdata"/><Relationship Id="rId41" Type="http://schemas.openxmlformats.org/officeDocument/2006/relationships/font" Target="fonts/Raleway-regular.fntdata"/><Relationship Id="rId85" Type="http://schemas.openxmlformats.org/officeDocument/2006/relationships/font" Target="fonts/Oswald-regular.fntdata"/><Relationship Id="rId44" Type="http://schemas.openxmlformats.org/officeDocument/2006/relationships/font" Target="fonts/Raleway-boldItalic.fntdata"/><Relationship Id="rId88" Type="http://schemas.openxmlformats.org/officeDocument/2006/relationships/font" Target="fonts/HelveticaNeueLight-bold.fntdata"/><Relationship Id="rId43" Type="http://schemas.openxmlformats.org/officeDocument/2006/relationships/font" Target="fonts/Raleway-italic.fntdata"/><Relationship Id="rId87" Type="http://schemas.openxmlformats.org/officeDocument/2006/relationships/font" Target="fonts/HelveticaNeueLight-regular.fntdata"/><Relationship Id="rId46" Type="http://schemas.openxmlformats.org/officeDocument/2006/relationships/font" Target="fonts/Corbel-bold.fntdata"/><Relationship Id="rId45" Type="http://schemas.openxmlformats.org/officeDocument/2006/relationships/font" Target="fonts/Corbel-regular.fntdata"/><Relationship Id="rId89" Type="http://schemas.openxmlformats.org/officeDocument/2006/relationships/font" Target="fonts/HelveticaNeueLight-italic.fntdata"/><Relationship Id="rId80" Type="http://schemas.openxmlformats.org/officeDocument/2006/relationships/font" Target="fonts/LatoLight-boldItalic.fntdata"/><Relationship Id="rId82" Type="http://schemas.openxmlformats.org/officeDocument/2006/relationships/font" Target="fonts/PoppinsSemiBold-bold.fntdata"/><Relationship Id="rId81" Type="http://schemas.openxmlformats.org/officeDocument/2006/relationships/font" Target="fonts/PoppinsSemiBold-regular.fntdata"/><Relationship Id="rId1" Type="http://schemas.openxmlformats.org/officeDocument/2006/relationships/theme" Target="theme/theme7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48" Type="http://schemas.openxmlformats.org/officeDocument/2006/relationships/font" Target="fonts/Corbel-boldItalic.fntdata"/><Relationship Id="rId47" Type="http://schemas.openxmlformats.org/officeDocument/2006/relationships/font" Target="fonts/Corbel-italic.fntdata"/><Relationship Id="rId49" Type="http://schemas.openxmlformats.org/officeDocument/2006/relationships/font" Target="fonts/PoppinsLight-regular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73" Type="http://schemas.openxmlformats.org/officeDocument/2006/relationships/font" Target="fonts/Lato-regular.fntdata"/><Relationship Id="rId72" Type="http://schemas.openxmlformats.org/officeDocument/2006/relationships/font" Target="fonts/Montserrat-boldItalic.fntdata"/><Relationship Id="rId31" Type="http://schemas.openxmlformats.org/officeDocument/2006/relationships/slide" Target="slides/slide20.xml"/><Relationship Id="rId75" Type="http://schemas.openxmlformats.org/officeDocument/2006/relationships/font" Target="fonts/Lato-italic.fntdata"/><Relationship Id="rId30" Type="http://schemas.openxmlformats.org/officeDocument/2006/relationships/slide" Target="slides/slide19.xml"/><Relationship Id="rId74" Type="http://schemas.openxmlformats.org/officeDocument/2006/relationships/font" Target="fonts/Lato-bold.fntdata"/><Relationship Id="rId33" Type="http://schemas.openxmlformats.org/officeDocument/2006/relationships/slide" Target="slides/slide22.xml"/><Relationship Id="rId77" Type="http://schemas.openxmlformats.org/officeDocument/2006/relationships/font" Target="fonts/LatoLight-regular.fntdata"/><Relationship Id="rId32" Type="http://schemas.openxmlformats.org/officeDocument/2006/relationships/slide" Target="slides/slide21.xml"/><Relationship Id="rId76" Type="http://schemas.openxmlformats.org/officeDocument/2006/relationships/font" Target="fonts/Lato-boldItalic.fntdata"/><Relationship Id="rId35" Type="http://schemas.openxmlformats.org/officeDocument/2006/relationships/slide" Target="slides/slide24.xml"/><Relationship Id="rId79" Type="http://schemas.openxmlformats.org/officeDocument/2006/relationships/font" Target="fonts/LatoLight-italic.fntdata"/><Relationship Id="rId34" Type="http://schemas.openxmlformats.org/officeDocument/2006/relationships/slide" Target="slides/slide23.xml"/><Relationship Id="rId78" Type="http://schemas.openxmlformats.org/officeDocument/2006/relationships/font" Target="fonts/LatoLight-bold.fntdata"/><Relationship Id="rId71" Type="http://schemas.openxmlformats.org/officeDocument/2006/relationships/font" Target="fonts/Montserrat-italic.fntdata"/><Relationship Id="rId70" Type="http://schemas.openxmlformats.org/officeDocument/2006/relationships/font" Target="fonts/Montserrat-bold.fntdata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62" Type="http://schemas.openxmlformats.org/officeDocument/2006/relationships/font" Target="fonts/PlayfairDisplay-bold.fntdata"/><Relationship Id="rId61" Type="http://schemas.openxmlformats.org/officeDocument/2006/relationships/font" Target="fonts/PlayfairDisplay-regular.fntdata"/><Relationship Id="rId20" Type="http://schemas.openxmlformats.org/officeDocument/2006/relationships/slide" Target="slides/slide9.xml"/><Relationship Id="rId64" Type="http://schemas.openxmlformats.org/officeDocument/2006/relationships/font" Target="fonts/PlayfairDisplay-boldItalic.fntdata"/><Relationship Id="rId63" Type="http://schemas.openxmlformats.org/officeDocument/2006/relationships/font" Target="fonts/PlayfairDisplay-italic.fntdata"/><Relationship Id="rId22" Type="http://schemas.openxmlformats.org/officeDocument/2006/relationships/slide" Target="slides/slide11.xml"/><Relationship Id="rId66" Type="http://schemas.openxmlformats.org/officeDocument/2006/relationships/font" Target="fonts/Poppins-bold.fntdata"/><Relationship Id="rId21" Type="http://schemas.openxmlformats.org/officeDocument/2006/relationships/slide" Target="slides/slide10.xml"/><Relationship Id="rId65" Type="http://schemas.openxmlformats.org/officeDocument/2006/relationships/font" Target="fonts/Poppins-regular.fntdata"/><Relationship Id="rId24" Type="http://schemas.openxmlformats.org/officeDocument/2006/relationships/slide" Target="slides/slide13.xml"/><Relationship Id="rId68" Type="http://schemas.openxmlformats.org/officeDocument/2006/relationships/font" Target="fonts/Poppins-boldItalic.fntdata"/><Relationship Id="rId23" Type="http://schemas.openxmlformats.org/officeDocument/2006/relationships/slide" Target="slides/slide12.xml"/><Relationship Id="rId67" Type="http://schemas.openxmlformats.org/officeDocument/2006/relationships/font" Target="fonts/Poppins-italic.fntdata"/><Relationship Id="rId60" Type="http://schemas.openxmlformats.org/officeDocument/2006/relationships/font" Target="fonts/Roboto-boldItalic.fntdata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69" Type="http://schemas.openxmlformats.org/officeDocument/2006/relationships/font" Target="fonts/Montserrat-regular.fntdata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9" Type="http://schemas.openxmlformats.org/officeDocument/2006/relationships/slide" Target="slides/slide18.xml"/><Relationship Id="rId51" Type="http://schemas.openxmlformats.org/officeDocument/2006/relationships/font" Target="fonts/PoppinsLight-italic.fntdata"/><Relationship Id="rId50" Type="http://schemas.openxmlformats.org/officeDocument/2006/relationships/font" Target="fonts/PoppinsLight-bold.fntdata"/><Relationship Id="rId53" Type="http://schemas.openxmlformats.org/officeDocument/2006/relationships/font" Target="fonts/HelveticaNeue-regular.fntdata"/><Relationship Id="rId52" Type="http://schemas.openxmlformats.org/officeDocument/2006/relationships/font" Target="fonts/PoppinsLight-boldItalic.fntdata"/><Relationship Id="rId11" Type="http://schemas.openxmlformats.org/officeDocument/2006/relationships/notesMaster" Target="notesMasters/notesMaster1.xml"/><Relationship Id="rId55" Type="http://schemas.openxmlformats.org/officeDocument/2006/relationships/font" Target="fonts/HelveticaNeue-italic.fntdata"/><Relationship Id="rId10" Type="http://schemas.openxmlformats.org/officeDocument/2006/relationships/slideMaster" Target="slideMasters/slideMaster7.xml"/><Relationship Id="rId54" Type="http://schemas.openxmlformats.org/officeDocument/2006/relationships/font" Target="fonts/HelveticaNeue-bold.fntdata"/><Relationship Id="rId13" Type="http://schemas.openxmlformats.org/officeDocument/2006/relationships/slide" Target="slides/slide2.xml"/><Relationship Id="rId57" Type="http://schemas.openxmlformats.org/officeDocument/2006/relationships/font" Target="fonts/Roboto-regular.fntdata"/><Relationship Id="rId12" Type="http://schemas.openxmlformats.org/officeDocument/2006/relationships/slide" Target="slides/slide1.xml"/><Relationship Id="rId56" Type="http://schemas.openxmlformats.org/officeDocument/2006/relationships/font" Target="fonts/HelveticaNeue-boldItalic.fntdata"/><Relationship Id="rId90" Type="http://schemas.openxmlformats.org/officeDocument/2006/relationships/font" Target="fonts/HelveticaNeueLight-boldItalic.fntdata"/><Relationship Id="rId15" Type="http://schemas.openxmlformats.org/officeDocument/2006/relationships/slide" Target="slides/slide4.xml"/><Relationship Id="rId59" Type="http://schemas.openxmlformats.org/officeDocument/2006/relationships/font" Target="fonts/Roboto-italic.fntdata"/><Relationship Id="rId14" Type="http://schemas.openxmlformats.org/officeDocument/2006/relationships/slide" Target="slides/slide3.xml"/><Relationship Id="rId58" Type="http://schemas.openxmlformats.org/officeDocument/2006/relationships/font" Target="fonts/Roboto-bold.fntdata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118078f9b61_0_5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118078f9b61_0_5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117fe9e0426_0_8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3" name="Google Shape;593;g117fe9e0426_0_8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117fe9e0426_0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9" name="Google Shape;599;g117fe9e0426_0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There are many many parts of the scientific work which are not actually being evaluated</a:t>
            </a:r>
            <a:endParaRPr>
              <a:solidFill>
                <a:srgbClr val="333333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117fe9e0426_0_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Google Shape;607;g117fe9e0426_0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Riflect on the research data lifecycle is often the first step of data management planning 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118078f9b61_0_8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Google Shape;616;g118078f9b61_0_8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117fe9e0426_0_498:notes"/>
          <p:cNvSpPr/>
          <p:nvPr>
            <p:ph idx="2" type="sldImg"/>
          </p:nvPr>
        </p:nvSpPr>
        <p:spPr>
          <a:xfrm>
            <a:off x="92741" y="686311"/>
            <a:ext cx="66726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5" name="Google Shape;635;g117fe9e0426_0_498:notes"/>
          <p:cNvSpPr txBox="1"/>
          <p:nvPr>
            <p:ph idx="1" type="body"/>
          </p:nvPr>
        </p:nvSpPr>
        <p:spPr>
          <a:xfrm>
            <a:off x="685963" y="4342743"/>
            <a:ext cx="54861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g117fe9e0426_0_498:notes"/>
          <p:cNvSpPr txBox="1"/>
          <p:nvPr>
            <p:ph idx="12" type="sldNum"/>
          </p:nvPr>
        </p:nvSpPr>
        <p:spPr>
          <a:xfrm>
            <a:off x="3883916" y="8685486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117fe9e0426_0_4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Google Shape;642;g117fe9e0426_0_4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Data may be numerical, descriptive, aural or visual. </a:t>
            </a:r>
            <a:endParaRPr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Data may be raw, abstracted or analysed, experimental or observational.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117fe9e0426_0_4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0" name="Google Shape;650;g117fe9e0426_0_4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g117fe9e0426_0_463:notes"/>
          <p:cNvSpPr/>
          <p:nvPr>
            <p:ph idx="2" type="sldImg"/>
          </p:nvPr>
        </p:nvSpPr>
        <p:spPr>
          <a:xfrm>
            <a:off x="92741" y="686311"/>
            <a:ext cx="66726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9" name="Google Shape;659;g117fe9e0426_0_463:notes"/>
          <p:cNvSpPr txBox="1"/>
          <p:nvPr>
            <p:ph idx="1" type="body"/>
          </p:nvPr>
        </p:nvSpPr>
        <p:spPr>
          <a:xfrm>
            <a:off x="685963" y="4342743"/>
            <a:ext cx="54861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g117fe9e0426_0_463:notes"/>
          <p:cNvSpPr txBox="1"/>
          <p:nvPr>
            <p:ph idx="12" type="sldNum"/>
          </p:nvPr>
        </p:nvSpPr>
        <p:spPr>
          <a:xfrm>
            <a:off x="3883916" y="8685486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117fe9e0426_0_473:notes"/>
          <p:cNvSpPr/>
          <p:nvPr>
            <p:ph idx="2" type="sldImg"/>
          </p:nvPr>
        </p:nvSpPr>
        <p:spPr>
          <a:xfrm>
            <a:off x="92741" y="686311"/>
            <a:ext cx="66726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0" name="Google Shape;670;g117fe9e0426_0_473:notes"/>
          <p:cNvSpPr txBox="1"/>
          <p:nvPr>
            <p:ph idx="1" type="body"/>
          </p:nvPr>
        </p:nvSpPr>
        <p:spPr>
          <a:xfrm>
            <a:off x="685963" y="4342743"/>
            <a:ext cx="54861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g117fe9e0426_0_473:notes"/>
          <p:cNvSpPr txBox="1"/>
          <p:nvPr>
            <p:ph idx="12" type="sldNum"/>
          </p:nvPr>
        </p:nvSpPr>
        <p:spPr>
          <a:xfrm>
            <a:off x="3883916" y="8685486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117fe9e0426_0_7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g117fe9e0426_0_729:notes"/>
          <p:cNvSpPr/>
          <p:nvPr>
            <p:ph idx="2" type="sldImg"/>
          </p:nvPr>
        </p:nvSpPr>
        <p:spPr>
          <a:xfrm>
            <a:off x="380206" y="685800"/>
            <a:ext cx="6097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118078f9b61_0_5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g118078f9b61_0_527:notes"/>
          <p:cNvSpPr/>
          <p:nvPr>
            <p:ph idx="2" type="sldImg"/>
          </p:nvPr>
        </p:nvSpPr>
        <p:spPr>
          <a:xfrm>
            <a:off x="380206" y="685800"/>
            <a:ext cx="6097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117fe9e0426_0_481:notes"/>
          <p:cNvSpPr/>
          <p:nvPr>
            <p:ph idx="2" type="sldImg"/>
          </p:nvPr>
        </p:nvSpPr>
        <p:spPr>
          <a:xfrm>
            <a:off x="92741" y="686311"/>
            <a:ext cx="66726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3" name="Google Shape;713;g117fe9e0426_0_481:notes"/>
          <p:cNvSpPr txBox="1"/>
          <p:nvPr>
            <p:ph idx="1" type="body"/>
          </p:nvPr>
        </p:nvSpPr>
        <p:spPr>
          <a:xfrm>
            <a:off x="685963" y="4342743"/>
            <a:ext cx="54861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Google Shape;714;g117fe9e0426_0_481:notes"/>
          <p:cNvSpPr txBox="1"/>
          <p:nvPr>
            <p:ph idx="12" type="sldNum"/>
          </p:nvPr>
        </p:nvSpPr>
        <p:spPr>
          <a:xfrm>
            <a:off x="3883916" y="8685486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117fe9e0426_0_489:notes"/>
          <p:cNvSpPr/>
          <p:nvPr>
            <p:ph idx="2" type="sldImg"/>
          </p:nvPr>
        </p:nvSpPr>
        <p:spPr>
          <a:xfrm>
            <a:off x="92741" y="686311"/>
            <a:ext cx="66726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2" name="Google Shape;722;g117fe9e0426_0_489:notes"/>
          <p:cNvSpPr txBox="1"/>
          <p:nvPr>
            <p:ph idx="1" type="body"/>
          </p:nvPr>
        </p:nvSpPr>
        <p:spPr>
          <a:xfrm>
            <a:off x="685963" y="4342743"/>
            <a:ext cx="54861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3" name="Google Shape;723;g117fe9e0426_0_489:notes"/>
          <p:cNvSpPr txBox="1"/>
          <p:nvPr>
            <p:ph idx="12" type="sldNum"/>
          </p:nvPr>
        </p:nvSpPr>
        <p:spPr>
          <a:xfrm>
            <a:off x="3883916" y="8685486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118829bed14_0_145:notes"/>
          <p:cNvSpPr/>
          <p:nvPr>
            <p:ph idx="2" type="sldImg"/>
          </p:nvPr>
        </p:nvSpPr>
        <p:spPr>
          <a:xfrm>
            <a:off x="92741" y="686311"/>
            <a:ext cx="66726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0" name="Google Shape;730;g118829bed14_0_145:notes"/>
          <p:cNvSpPr txBox="1"/>
          <p:nvPr>
            <p:ph idx="1" type="body"/>
          </p:nvPr>
        </p:nvSpPr>
        <p:spPr>
          <a:xfrm>
            <a:off x="685963" y="4342743"/>
            <a:ext cx="54861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1" name="Google Shape;731;g118829bed14_0_145:notes"/>
          <p:cNvSpPr txBox="1"/>
          <p:nvPr>
            <p:ph idx="12" type="sldNum"/>
          </p:nvPr>
        </p:nvSpPr>
        <p:spPr>
          <a:xfrm>
            <a:off x="3883916" y="8685486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118829bed14_0_0:notes"/>
          <p:cNvSpPr/>
          <p:nvPr>
            <p:ph idx="2" type="sldImg"/>
          </p:nvPr>
        </p:nvSpPr>
        <p:spPr>
          <a:xfrm>
            <a:off x="92741" y="686311"/>
            <a:ext cx="66726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9" name="Google Shape;739;g118829bed14_0_0:notes"/>
          <p:cNvSpPr txBox="1"/>
          <p:nvPr>
            <p:ph idx="1" type="body"/>
          </p:nvPr>
        </p:nvSpPr>
        <p:spPr>
          <a:xfrm>
            <a:off x="685963" y="4342743"/>
            <a:ext cx="54861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40" name="Google Shape;740;g118829bed14_0_0:notes"/>
          <p:cNvSpPr txBox="1"/>
          <p:nvPr>
            <p:ph idx="12" type="sldNum"/>
          </p:nvPr>
        </p:nvSpPr>
        <p:spPr>
          <a:xfrm>
            <a:off x="3883916" y="8685486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117fe9e0426_0_8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g117fe9e0426_0_8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118078f9b61_0_10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118078f9b61_0_10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117fe9e0426_0_8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8" name="Google Shape;758;g117fe9e0426_0_8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g118078f9b61_0_10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5" name="Google Shape;765;g118078f9b61_0_10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g118078f9b61_0_13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2" name="Google Shape;772;g118078f9b61_0_1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g1278b86bb59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0" name="Google Shape;780;g1278b86bb59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118078f9b61_0_5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g118078f9b61_0_570:notes"/>
          <p:cNvSpPr/>
          <p:nvPr>
            <p:ph idx="2" type="sldImg"/>
          </p:nvPr>
        </p:nvSpPr>
        <p:spPr>
          <a:xfrm>
            <a:off x="380206" y="685800"/>
            <a:ext cx="6097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118078f9b61_0_60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118078f9b61_0_6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118078f9b61_0_6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g118078f9b61_0_613:notes"/>
          <p:cNvSpPr/>
          <p:nvPr>
            <p:ph idx="2" type="sldImg"/>
          </p:nvPr>
        </p:nvSpPr>
        <p:spPr>
          <a:xfrm>
            <a:off x="380206" y="685800"/>
            <a:ext cx="6097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g117fe9e0426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1" name="Google Shape;561;g117fe9e0426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117fe9e0426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117fe9e0426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easy to find, understand and reuse (also by oneself in the future)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117fe9e0426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117fe9e0426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117fe9e0426_0_187:notes"/>
          <p:cNvSpPr/>
          <p:nvPr>
            <p:ph idx="2" type="sldImg"/>
          </p:nvPr>
        </p:nvSpPr>
        <p:spPr>
          <a:xfrm>
            <a:off x="92741" y="686311"/>
            <a:ext cx="66726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6" name="Google Shape;586;g117fe9e0426_0_187:notes"/>
          <p:cNvSpPr txBox="1"/>
          <p:nvPr>
            <p:ph idx="1" type="body"/>
          </p:nvPr>
        </p:nvSpPr>
        <p:spPr>
          <a:xfrm>
            <a:off x="685963" y="4342743"/>
            <a:ext cx="54861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g117fe9e0426_0_187:notes"/>
          <p:cNvSpPr txBox="1"/>
          <p:nvPr>
            <p:ph idx="12" type="sldNum"/>
          </p:nvPr>
        </p:nvSpPr>
        <p:spPr>
          <a:xfrm>
            <a:off x="3883916" y="8685486"/>
            <a:ext cx="2972400" cy="456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.png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2.png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.png"/><Relationship Id="rId3" Type="http://schemas.openxmlformats.org/officeDocument/2006/relationships/image" Target="../media/image17.png"/><Relationship Id="rId4" Type="http://schemas.openxmlformats.org/officeDocument/2006/relationships/image" Target="../media/image3.png"/><Relationship Id="rId5" Type="http://schemas.openxmlformats.org/officeDocument/2006/relationships/image" Target="../media/image9.png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Slide">
  <p:cSld name="Default Slid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6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6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3" name="Google Shape;63;p1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4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7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7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67" name="Google Shape;67;p1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70" name="Google Shape;70;p18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1" name="Google Shape;71;p1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74" name="Google Shape;74;p19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5" name="Google Shape;75;p19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3" name="Google Shape;83;p2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2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6" name="Google Shape;86;p2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3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9" name="Google Shape;89;p23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0" name="Google Shape;90;p23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1" name="Google Shape;91;p23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2" name="Google Shape;92;p2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93" name="Google Shape;93;p2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4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96" name="Google Shape;96;p2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5"/>
          <p:cNvSpPr txBox="1"/>
          <p:nvPr>
            <p:ph hasCustomPrompt="1"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99" name="Google Shape;99;p25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100" name="Google Shape;100;p2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o 1">
  <p:cSld name="BLANK_1">
    <p:bg>
      <p:bgPr>
        <a:solidFill>
          <a:schemeClr val="dk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dascalia 1">
  <p:cSld name="CAPTION_ONLY_1">
    <p:bg>
      <p:bgPr>
        <a:solidFill>
          <a:schemeClr val="dk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8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  <a:solidFill>
            <a:schemeClr val="accent6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07" name="Google Shape;107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area science park">
  <p:cSld name="6_area science park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9"/>
          <p:cNvSpPr txBox="1"/>
          <p:nvPr>
            <p:ph idx="1" type="body"/>
          </p:nvPr>
        </p:nvSpPr>
        <p:spPr>
          <a:xfrm>
            <a:off x="251520" y="1084145"/>
            <a:ext cx="8640900" cy="8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  <a:defRPr sz="16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110" name="Google Shape;110;p29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11" name="Google Shape;111;p29"/>
          <p:cNvSpPr/>
          <p:nvPr>
            <p:ph idx="2" type="pic"/>
          </p:nvPr>
        </p:nvSpPr>
        <p:spPr>
          <a:xfrm>
            <a:off x="6300192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12" name="Google Shape;112;p29"/>
          <p:cNvSpPr/>
          <p:nvPr>
            <p:ph idx="3" type="pic"/>
          </p:nvPr>
        </p:nvSpPr>
        <p:spPr>
          <a:xfrm>
            <a:off x="3270335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13" name="Google Shape;113;p29"/>
          <p:cNvSpPr/>
          <p:nvPr>
            <p:ph idx="4" type="pic"/>
          </p:nvPr>
        </p:nvSpPr>
        <p:spPr>
          <a:xfrm>
            <a:off x="240478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area science park">
  <p:cSld name="8_area science park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0"/>
          <p:cNvSpPr txBox="1"/>
          <p:nvPr>
            <p:ph idx="1" type="body"/>
          </p:nvPr>
        </p:nvSpPr>
        <p:spPr>
          <a:xfrm>
            <a:off x="3672285" y="1084144"/>
            <a:ext cx="5221200" cy="3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  <a:defRPr sz="16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116" name="Google Shape;116;p30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17" name="Google Shape;117;p30"/>
          <p:cNvSpPr/>
          <p:nvPr>
            <p:ph idx="2" type="pic"/>
          </p:nvPr>
        </p:nvSpPr>
        <p:spPr>
          <a:xfrm>
            <a:off x="253008" y="1084144"/>
            <a:ext cx="3168600" cy="35094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area science park">
  <p:cSld name="3_area science park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1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20" name="Google Shape;120;p31"/>
          <p:cNvSpPr txBox="1"/>
          <p:nvPr>
            <p:ph idx="1" type="body"/>
          </p:nvPr>
        </p:nvSpPr>
        <p:spPr>
          <a:xfrm>
            <a:off x="250825" y="1063625"/>
            <a:ext cx="8642400" cy="356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●"/>
              <a:defRPr sz="16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area science park">
  <p:cSld name="2_area science park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2"/>
          <p:cNvSpPr/>
          <p:nvPr/>
        </p:nvSpPr>
        <p:spPr>
          <a:xfrm>
            <a:off x="2915816" y="4813052"/>
            <a:ext cx="61200" cy="612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32"/>
          <p:cNvSpPr txBox="1"/>
          <p:nvPr>
            <p:ph idx="1" type="body"/>
          </p:nvPr>
        </p:nvSpPr>
        <p:spPr>
          <a:xfrm>
            <a:off x="251520" y="1084144"/>
            <a:ext cx="5221200" cy="3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  <a:defRPr sz="16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124" name="Google Shape;124;p32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25" name="Google Shape;125;p32"/>
          <p:cNvSpPr/>
          <p:nvPr>
            <p:ph idx="2" type="pic"/>
          </p:nvPr>
        </p:nvSpPr>
        <p:spPr>
          <a:xfrm>
            <a:off x="5723830" y="1084144"/>
            <a:ext cx="3168600" cy="35094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32" name="Google Shape;132;p3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33" name="Google Shape;133;p3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Google Shape;134;p3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5" name="Google Shape;135;p34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6" name="Google Shape;136;p34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7" name="Google Shape;137;p3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3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40" name="Google Shape;140;p3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3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2" name="Google Shape;142;p35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6" name="Google Shape;146;p3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47" name="Google Shape;147;p3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Google Shape;148;p3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9" name="Google Shape;149;p3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50" name="Google Shape;150;p36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51" name="Google Shape;151;p3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4" name="Google Shape;154;p3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55" name="Google Shape;155;p3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3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7" name="Google Shape;157;p37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58" name="Google Shape;158;p37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59" name="Google Shape;159;p37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60" name="Google Shape;160;p3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3" name="Google Shape;163;p38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64" name="Google Shape;164;p3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p3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6" name="Google Shape;166;p38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67" name="Google Shape;167;p3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9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0" name="Google Shape;170;p3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71" name="Google Shape;171;p3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3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3" name="Google Shape;173;p39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74" name="Google Shape;174;p39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75" name="Google Shape;175;p3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Google Shape;177;p4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178" name="Google Shape;178;p4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4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0" name="Google Shape;180;p40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1" name="Google Shape;181;p4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1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84" name="Google Shape;184;p41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85" name="Google Shape;185;p4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4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7" name="Google Shape;187;p41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88" name="Google Shape;188;p41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89" name="Google Shape;189;p41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90" name="Google Shape;190;p4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2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93" name="Google Shape;193;p4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" name="Google Shape;195;p43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196" name="Google Shape;196;p4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Google Shape;197;p4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98" name="Google Shape;198;p43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9" name="Google Shape;199;p43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0" name="Google Shape;200;p4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area science park">
  <p:cSld name="6_area science park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5"/>
          <p:cNvSpPr txBox="1"/>
          <p:nvPr>
            <p:ph idx="1" type="body"/>
          </p:nvPr>
        </p:nvSpPr>
        <p:spPr>
          <a:xfrm>
            <a:off x="251520" y="1084145"/>
            <a:ext cx="8640900" cy="8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  <a:defRPr sz="16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05" name="Google Shape;205;p45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6" name="Google Shape;206;p45"/>
          <p:cNvSpPr/>
          <p:nvPr>
            <p:ph idx="2" type="pic"/>
          </p:nvPr>
        </p:nvSpPr>
        <p:spPr>
          <a:xfrm>
            <a:off x="6300192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07" name="Google Shape;207;p45"/>
          <p:cNvSpPr/>
          <p:nvPr>
            <p:ph idx="3" type="pic"/>
          </p:nvPr>
        </p:nvSpPr>
        <p:spPr>
          <a:xfrm>
            <a:off x="3270335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08" name="Google Shape;208;p45"/>
          <p:cNvSpPr/>
          <p:nvPr>
            <p:ph idx="4" type="pic"/>
          </p:nvPr>
        </p:nvSpPr>
        <p:spPr>
          <a:xfrm>
            <a:off x="240478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area science park">
  <p:cSld name="3_area science park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6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1" name="Google Shape;211;p46"/>
          <p:cNvSpPr txBox="1"/>
          <p:nvPr>
            <p:ph idx="1" type="body"/>
          </p:nvPr>
        </p:nvSpPr>
        <p:spPr>
          <a:xfrm>
            <a:off x="250825" y="1063625"/>
            <a:ext cx="8642400" cy="356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●"/>
              <a:defRPr sz="16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area science park">
  <p:cSld name="2_area science park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7"/>
          <p:cNvSpPr txBox="1"/>
          <p:nvPr>
            <p:ph idx="1" type="body"/>
          </p:nvPr>
        </p:nvSpPr>
        <p:spPr>
          <a:xfrm>
            <a:off x="251520" y="1084144"/>
            <a:ext cx="5221200" cy="3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  <a:defRPr sz="16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14" name="Google Shape;214;p47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5" name="Google Shape;215;p47"/>
          <p:cNvSpPr/>
          <p:nvPr>
            <p:ph idx="2" type="pic"/>
          </p:nvPr>
        </p:nvSpPr>
        <p:spPr>
          <a:xfrm>
            <a:off x="5723830" y="1084144"/>
            <a:ext cx="3168600" cy="35094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della sezione 1">
  <p:cSld name="SECTION_HEADER_1">
    <p:bg>
      <p:bgPr>
        <a:solidFill>
          <a:schemeClr val="accent4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0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50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50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226" name="Google Shape;226;p50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27" name="Google Shape;227;p5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4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51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51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231" name="Google Shape;231;p5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4" name="Google Shape;234;p52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5" name="Google Shape;235;p5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8" name="Google Shape;238;p53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9" name="Google Shape;239;p53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0" name="Google Shape;240;p5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43" name="Google Shape;243;p5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5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46" name="Google Shape;246;p5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7" name="Google Shape;247;p5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56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250" name="Google Shape;250;p5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57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53" name="Google Shape;253;p57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4" name="Google Shape;254;p57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55" name="Google Shape;255;p57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56" name="Google Shape;256;p57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257" name="Google Shape;257;p5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260" name="Google Shape;260;p5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9"/>
          <p:cNvSpPr txBox="1"/>
          <p:nvPr>
            <p:ph hasCustomPrompt="1"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263" name="Google Shape;263;p59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264" name="Google Shape;264;p5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6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della sezione 1">
  <p:cSld name="SECTION_HEADER_1">
    <p:bg>
      <p:bgPr>
        <a:solidFill>
          <a:schemeClr val="accent4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della sezione 2">
  <p:cSld name="SECTION_HEADER_2">
    <p:bg>
      <p:bgPr>
        <a:solidFill>
          <a:schemeClr val="accent4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6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area science park">
  <p:cSld name="8_area science park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63"/>
          <p:cNvSpPr txBox="1"/>
          <p:nvPr>
            <p:ph idx="1" type="body"/>
          </p:nvPr>
        </p:nvSpPr>
        <p:spPr>
          <a:xfrm>
            <a:off x="3672285" y="1084144"/>
            <a:ext cx="5221200" cy="3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  <a:defRPr sz="16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73" name="Google Shape;273;p63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74" name="Google Shape;274;p63"/>
          <p:cNvSpPr/>
          <p:nvPr>
            <p:ph idx="2" type="pic"/>
          </p:nvPr>
        </p:nvSpPr>
        <p:spPr>
          <a:xfrm>
            <a:off x="253008" y="1084144"/>
            <a:ext cx="3168600" cy="35094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area science park">
  <p:cSld name="2_area science park"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64"/>
          <p:cNvSpPr txBox="1"/>
          <p:nvPr>
            <p:ph idx="1" type="body"/>
          </p:nvPr>
        </p:nvSpPr>
        <p:spPr>
          <a:xfrm>
            <a:off x="251520" y="1084144"/>
            <a:ext cx="5221200" cy="3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  <a:defRPr sz="16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77" name="Google Shape;277;p64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78" name="Google Shape;278;p64"/>
          <p:cNvSpPr/>
          <p:nvPr>
            <p:ph idx="2" type="pic"/>
          </p:nvPr>
        </p:nvSpPr>
        <p:spPr>
          <a:xfrm>
            <a:off x="5723830" y="1084144"/>
            <a:ext cx="3168600" cy="35094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area science park">
  <p:cSld name="6_area science park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65"/>
          <p:cNvSpPr txBox="1"/>
          <p:nvPr>
            <p:ph idx="1" type="body"/>
          </p:nvPr>
        </p:nvSpPr>
        <p:spPr>
          <a:xfrm>
            <a:off x="251520" y="1084145"/>
            <a:ext cx="8640900" cy="8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  <a:defRPr sz="16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81" name="Google Shape;281;p65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2" name="Google Shape;282;p65"/>
          <p:cNvSpPr/>
          <p:nvPr>
            <p:ph idx="2" type="pic"/>
          </p:nvPr>
        </p:nvSpPr>
        <p:spPr>
          <a:xfrm>
            <a:off x="6300192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83" name="Google Shape;283;p65"/>
          <p:cNvSpPr/>
          <p:nvPr>
            <p:ph idx="3" type="pic"/>
          </p:nvPr>
        </p:nvSpPr>
        <p:spPr>
          <a:xfrm>
            <a:off x="3270335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84" name="Google Shape;284;p65"/>
          <p:cNvSpPr/>
          <p:nvPr>
            <p:ph idx="4" type="pic"/>
          </p:nvPr>
        </p:nvSpPr>
        <p:spPr>
          <a:xfrm>
            <a:off x="240478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area science park">
  <p:cSld name="3_area science park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66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7" name="Google Shape;287;p66"/>
          <p:cNvSpPr txBox="1"/>
          <p:nvPr>
            <p:ph idx="1" type="body"/>
          </p:nvPr>
        </p:nvSpPr>
        <p:spPr>
          <a:xfrm>
            <a:off x="250825" y="1063625"/>
            <a:ext cx="8642400" cy="356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●"/>
              <a:defRPr sz="16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della sezione 1 1">
  <p:cSld name="SECTION_HEADER_1_1">
    <p:bg>
      <p:bgPr>
        <a:solidFill>
          <a:schemeClr val="accent4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67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67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291" name="Google Shape;291;p6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della sezione 3">
  <p:cSld name="SECTION_HEADER_3">
    <p:bg>
      <p:bgPr>
        <a:solidFill>
          <a:schemeClr val="accent4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6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della sezione 4">
  <p:cSld name="SECTION_HEADER_4">
    <p:bg>
      <p:bgPr>
        <a:solidFill>
          <a:schemeClr val="accent4"/>
        </a:soli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6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Slide">
  <p:cSld name="Default Slide"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7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07" name="Google Shape;307;p7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08" name="Google Shape;308;p7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7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0" name="Google Shape;310;p74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11" name="Google Shape;311;p74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312" name="Google Shape;312;p7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" name="Google Shape;314;p7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15" name="Google Shape;315;p7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7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7" name="Google Shape;317;p75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18" name="Google Shape;318;p7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7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1" name="Google Shape;321;p7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22" name="Google Shape;322;p7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p7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24" name="Google Shape;324;p7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25" name="Google Shape;325;p76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26" name="Google Shape;326;p7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7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9" name="Google Shape;329;p7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30" name="Google Shape;330;p7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7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2" name="Google Shape;332;p77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33" name="Google Shape;333;p77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34" name="Google Shape;334;p77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35" name="Google Shape;335;p7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78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8" name="Google Shape;338;p78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39" name="Google Shape;339;p7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7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1" name="Google Shape;341;p78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42" name="Google Shape;342;p7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79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45" name="Google Shape;345;p7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6" name="Google Shape;346;p7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7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8" name="Google Shape;348;p79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49" name="Google Shape;349;p79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50" name="Google Shape;350;p7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oogle Shape;352;p8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353" name="Google Shape;353;p8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8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5" name="Google Shape;355;p80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6" name="Google Shape;356;p8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81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59" name="Google Shape;359;p81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60" name="Google Shape;360;p8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8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2" name="Google Shape;362;p81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63" name="Google Shape;363;p81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364" name="Google Shape;364;p81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65" name="Google Shape;365;p8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82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368" name="Google Shape;368;p8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Google Shape;370;p83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371" name="Google Shape;371;p8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" name="Google Shape;372;p8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73" name="Google Shape;373;p83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74" name="Google Shape;374;p83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75" name="Google Shape;375;p8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8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area science park">
  <p:cSld name="6_area science park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9" name="Google Shape;379;p85"/>
          <p:cNvCxnSpPr>
            <a:endCxn id="380" idx="2"/>
          </p:cNvCxnSpPr>
          <p:nvPr/>
        </p:nvCxnSpPr>
        <p:spPr>
          <a:xfrm>
            <a:off x="943316" y="4843652"/>
            <a:ext cx="1972500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80" name="Google Shape;380;p85"/>
          <p:cNvSpPr/>
          <p:nvPr/>
        </p:nvSpPr>
        <p:spPr>
          <a:xfrm>
            <a:off x="2915816" y="4813052"/>
            <a:ext cx="61200" cy="612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1" name="Google Shape;381;p85"/>
          <p:cNvPicPr preferRelativeResize="0"/>
          <p:nvPr/>
        </p:nvPicPr>
        <p:blipFill rotWithShape="1">
          <a:blip r:embed="rId2">
            <a:alphaModFix/>
          </a:blip>
          <a:srcRect b="-7851" l="0" r="60600" t="0"/>
          <a:stretch/>
        </p:blipFill>
        <p:spPr>
          <a:xfrm>
            <a:off x="2023520" y="4731990"/>
            <a:ext cx="892293" cy="1042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magine che contiene orologio, segnale&#10;&#10;Descrizione generata automaticamente" id="382" name="Google Shape;382;p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504" y="4624192"/>
            <a:ext cx="835897" cy="395830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85"/>
          <p:cNvSpPr txBox="1"/>
          <p:nvPr>
            <p:ph idx="1" type="body"/>
          </p:nvPr>
        </p:nvSpPr>
        <p:spPr>
          <a:xfrm>
            <a:off x="251520" y="1084145"/>
            <a:ext cx="8640900" cy="8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  <a:defRPr sz="16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384" name="Google Shape;384;p85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5" name="Google Shape;385;p85"/>
          <p:cNvSpPr/>
          <p:nvPr>
            <p:ph idx="2" type="pic"/>
          </p:nvPr>
        </p:nvSpPr>
        <p:spPr>
          <a:xfrm>
            <a:off x="6300192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386" name="Google Shape;386;p85"/>
          <p:cNvSpPr/>
          <p:nvPr>
            <p:ph idx="3" type="pic"/>
          </p:nvPr>
        </p:nvSpPr>
        <p:spPr>
          <a:xfrm>
            <a:off x="3270335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387" name="Google Shape;387;p85"/>
          <p:cNvSpPr/>
          <p:nvPr>
            <p:ph idx="4" type="pic"/>
          </p:nvPr>
        </p:nvSpPr>
        <p:spPr>
          <a:xfrm>
            <a:off x="240478" y="2143186"/>
            <a:ext cx="2589000" cy="2217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pic>
        <p:nvPicPr>
          <p:cNvPr id="388" name="Google Shape;388;p85"/>
          <p:cNvPicPr preferRelativeResize="0"/>
          <p:nvPr/>
        </p:nvPicPr>
        <p:blipFill rotWithShape="1">
          <a:blip r:embed="rId4">
            <a:alphaModFix/>
          </a:blip>
          <a:srcRect b="10602" l="0" r="0" t="0"/>
          <a:stretch/>
        </p:blipFill>
        <p:spPr>
          <a:xfrm>
            <a:off x="0" y="6190"/>
            <a:ext cx="9143999" cy="458726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9" name="Google Shape;389;p85"/>
          <p:cNvGrpSpPr/>
          <p:nvPr/>
        </p:nvGrpSpPr>
        <p:grpSpPr>
          <a:xfrm>
            <a:off x="8100392" y="4531287"/>
            <a:ext cx="841438" cy="539501"/>
            <a:chOff x="1403648" y="4531287"/>
            <a:chExt cx="841438" cy="539501"/>
          </a:xfrm>
        </p:grpSpPr>
        <p:pic>
          <p:nvPicPr>
            <p:cNvPr id="390" name="Google Shape;390;p8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91" name="Google Shape;391;p85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cap="flat" cmpd="sng" w="254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area science park">
  <p:cSld name="3_area science park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3" name="Google Shape;393;p86"/>
          <p:cNvCxnSpPr>
            <a:endCxn id="394" idx="2"/>
          </p:cNvCxnSpPr>
          <p:nvPr/>
        </p:nvCxnSpPr>
        <p:spPr>
          <a:xfrm>
            <a:off x="943316" y="4843652"/>
            <a:ext cx="1972500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94" name="Google Shape;394;p86"/>
          <p:cNvSpPr/>
          <p:nvPr/>
        </p:nvSpPr>
        <p:spPr>
          <a:xfrm>
            <a:off x="2915816" y="4813052"/>
            <a:ext cx="61200" cy="612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5" name="Google Shape;395;p86"/>
          <p:cNvPicPr preferRelativeResize="0"/>
          <p:nvPr/>
        </p:nvPicPr>
        <p:blipFill rotWithShape="1">
          <a:blip r:embed="rId2">
            <a:alphaModFix/>
          </a:blip>
          <a:srcRect b="-7851" l="0" r="60600" t="0"/>
          <a:stretch/>
        </p:blipFill>
        <p:spPr>
          <a:xfrm>
            <a:off x="2023520" y="4731990"/>
            <a:ext cx="892293" cy="1042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magine che contiene orologio, segnale&#10;&#10;Descrizione generata automaticamente" id="396" name="Google Shape;396;p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504" y="4624192"/>
            <a:ext cx="835897" cy="39583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86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8" name="Google Shape;398;p86"/>
          <p:cNvSpPr txBox="1"/>
          <p:nvPr>
            <p:ph idx="1" type="body"/>
          </p:nvPr>
        </p:nvSpPr>
        <p:spPr>
          <a:xfrm>
            <a:off x="250825" y="1063625"/>
            <a:ext cx="8642400" cy="356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●"/>
              <a:defRPr sz="16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pic>
        <p:nvPicPr>
          <p:cNvPr id="399" name="Google Shape;399;p86"/>
          <p:cNvPicPr preferRelativeResize="0"/>
          <p:nvPr/>
        </p:nvPicPr>
        <p:blipFill rotWithShape="1">
          <a:blip r:embed="rId4">
            <a:alphaModFix/>
          </a:blip>
          <a:srcRect b="10602" l="0" r="0" t="0"/>
          <a:stretch/>
        </p:blipFill>
        <p:spPr>
          <a:xfrm>
            <a:off x="0" y="6190"/>
            <a:ext cx="9143999" cy="458726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0" name="Google Shape;400;p86"/>
          <p:cNvGrpSpPr/>
          <p:nvPr/>
        </p:nvGrpSpPr>
        <p:grpSpPr>
          <a:xfrm>
            <a:off x="8100392" y="4531287"/>
            <a:ext cx="841438" cy="539501"/>
            <a:chOff x="1403648" y="4531287"/>
            <a:chExt cx="841438" cy="539501"/>
          </a:xfrm>
        </p:grpSpPr>
        <p:pic>
          <p:nvPicPr>
            <p:cNvPr id="401" name="Google Shape;401;p8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02" name="Google Shape;402;p86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cap="flat" cmpd="sng" w="254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area science park">
  <p:cSld name="2_area science park"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Google Shape;404;p87"/>
          <p:cNvPicPr preferRelativeResize="0"/>
          <p:nvPr/>
        </p:nvPicPr>
        <p:blipFill rotWithShape="1">
          <a:blip r:embed="rId2">
            <a:alphaModFix/>
          </a:blip>
          <a:srcRect b="10602" l="0" r="0" t="0"/>
          <a:stretch/>
        </p:blipFill>
        <p:spPr>
          <a:xfrm>
            <a:off x="0" y="6190"/>
            <a:ext cx="9143999" cy="458726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05" name="Google Shape;405;p87"/>
          <p:cNvCxnSpPr>
            <a:endCxn id="406" idx="2"/>
          </p:cNvCxnSpPr>
          <p:nvPr/>
        </p:nvCxnSpPr>
        <p:spPr>
          <a:xfrm>
            <a:off x="943316" y="4843652"/>
            <a:ext cx="1972500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06" name="Google Shape;406;p87"/>
          <p:cNvSpPr/>
          <p:nvPr/>
        </p:nvSpPr>
        <p:spPr>
          <a:xfrm>
            <a:off x="2915816" y="4813052"/>
            <a:ext cx="61200" cy="612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7" name="Google Shape;407;p87"/>
          <p:cNvPicPr preferRelativeResize="0"/>
          <p:nvPr/>
        </p:nvPicPr>
        <p:blipFill rotWithShape="1">
          <a:blip r:embed="rId3">
            <a:alphaModFix/>
          </a:blip>
          <a:srcRect b="-7851" l="0" r="60600" t="0"/>
          <a:stretch/>
        </p:blipFill>
        <p:spPr>
          <a:xfrm>
            <a:off x="2023520" y="4731990"/>
            <a:ext cx="892293" cy="1042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magine che contiene orologio, segnale&#10;&#10;Descrizione generata automaticamente" id="408" name="Google Shape;408;p8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504" y="4624192"/>
            <a:ext cx="835897" cy="395830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87"/>
          <p:cNvSpPr txBox="1"/>
          <p:nvPr>
            <p:ph idx="1" type="body"/>
          </p:nvPr>
        </p:nvSpPr>
        <p:spPr>
          <a:xfrm>
            <a:off x="251520" y="1084144"/>
            <a:ext cx="5221200" cy="3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  <a:defRPr sz="16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10" name="Google Shape;410;p87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1"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1" name="Google Shape;411;p87"/>
          <p:cNvSpPr/>
          <p:nvPr>
            <p:ph idx="2" type="pic"/>
          </p:nvPr>
        </p:nvSpPr>
        <p:spPr>
          <a:xfrm>
            <a:off x="5723830" y="1084144"/>
            <a:ext cx="3168600" cy="35094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grpSp>
        <p:nvGrpSpPr>
          <p:cNvPr id="412" name="Google Shape;412;p87"/>
          <p:cNvGrpSpPr/>
          <p:nvPr/>
        </p:nvGrpSpPr>
        <p:grpSpPr>
          <a:xfrm>
            <a:off x="8100392" y="4531287"/>
            <a:ext cx="841438" cy="539501"/>
            <a:chOff x="1403648" y="4531287"/>
            <a:chExt cx="841438" cy="539501"/>
          </a:xfrm>
        </p:grpSpPr>
        <p:pic>
          <p:nvPicPr>
            <p:cNvPr id="413" name="Google Shape;413;p8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14" name="Google Shape;414;p87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cap="flat" cmpd="sng" w="254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_alt1">
  <p:cSld name="SECTION_HEADER_2">
    <p:bg>
      <p:bgPr>
        <a:solidFill>
          <a:srgbClr val="434343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6" name="Google Shape;416;p88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17" name="Google Shape;417;p8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8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9" name="Google Shape;419;p88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20" name="Google Shape;420;p8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  <p:sp>
        <p:nvSpPr>
          <p:cNvPr id="421" name="Google Shape;421;p88">
            <a:hlinkClick/>
          </p:cNvPr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22" name="Google Shape;422;p88">
            <a:hlinkClick/>
          </p:cNvPr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3" name="Google Shape;423;p88">
            <a:hlinkClick/>
          </p:cNvPr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4" name="Google Shape;424;p88">
            <a:hlinkClick/>
          </p:cNvPr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_alt2">
  <p:cSld name="TITLE_AND_BODY_1_1"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hutterstock_31891705.jpg" id="426" name="Google Shape;426;p89"/>
          <p:cNvPicPr preferRelativeResize="0"/>
          <p:nvPr/>
        </p:nvPicPr>
        <p:blipFill rotWithShape="1">
          <a:blip r:embed="rId2">
            <a:alphaModFix/>
          </a:blip>
          <a:srcRect b="11971" l="0" r="0" t="11971"/>
          <a:stretch/>
        </p:blipFill>
        <p:spPr>
          <a:xfrm>
            <a:off x="0" y="487825"/>
            <a:ext cx="9143999" cy="4655673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89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8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  <p:sp>
        <p:nvSpPr>
          <p:cNvPr id="429" name="Google Shape;429;p89">
            <a:hlinkClick/>
          </p:cNvPr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30" name="Google Shape;430;p89">
            <a:hlinkClick/>
          </p:cNvPr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1" name="Google Shape;431;p89">
            <a:hlinkClick/>
          </p:cNvPr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2" name="Google Shape;432;p89">
            <a:hlinkClick/>
          </p:cNvPr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3" name="Google Shape;433;p89"/>
          <p:cNvSpPr txBox="1"/>
          <p:nvPr>
            <p:ph type="title"/>
          </p:nvPr>
        </p:nvSpPr>
        <p:spPr>
          <a:xfrm>
            <a:off x="729450" y="2056375"/>
            <a:ext cx="58875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7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8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21" Type="http://schemas.openxmlformats.org/officeDocument/2006/relationships/theme" Target="../theme/theme3.xml"/><Relationship Id="rId13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60.xml"/><Relationship Id="rId5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63.xml"/><Relationship Id="rId6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62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6.xml"/><Relationship Id="rId3" Type="http://schemas.openxmlformats.org/officeDocument/2006/relationships/theme" Target="../theme/theme5.xml"/></Relationships>
</file>

<file path=ppt/slideMasters/_rels/slideMaster7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0.xml"/><Relationship Id="rId17" Type="http://schemas.openxmlformats.org/officeDocument/2006/relationships/theme" Target="../theme/theme4.xml"/><Relationship Id="rId1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7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Poppins"/>
              <a:buNone/>
              <a:defRPr b="1" i="0" sz="23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indent="-3048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indent="-3048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56" name="Google Shape;56;p15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57" name="Google Shape;57;p1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28" name="Google Shape;128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29" name="Google Shape;129;p3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220" name="Google Shape;220;p49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221" name="Google Shape;221;p4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70"/>
          <p:cNvSpPr txBox="1"/>
          <p:nvPr>
            <p:ph type="title"/>
          </p:nvPr>
        </p:nvSpPr>
        <p:spPr>
          <a:xfrm>
            <a:off x="628650" y="273850"/>
            <a:ext cx="76350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Poppins"/>
              <a:buNone/>
              <a:defRPr b="1" i="0" sz="3300" u="none" cap="none" strike="noStrik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298" name="Google Shape;298;p70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indent="-31115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115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115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115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12" r:id="rId1"/>
    <p:sldLayoutId id="2147483713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7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03" name="Google Shape;303;p7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04" name="Google Shape;304;p7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g"/><Relationship Id="rId4" Type="http://schemas.openxmlformats.org/officeDocument/2006/relationships/hyperlink" Target="https://www.fosteropenscience.eu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www.ucl.ac.uk/library/research-support/research-data-management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jpg"/><Relationship Id="rId4" Type="http://schemas.openxmlformats.org/officeDocument/2006/relationships/hyperlink" Target="https://pixabay.com/users/geralt-9301/?utm_source=link-attribution&amp;utm_medium=referral&amp;utm_campaign=image&amp;utm_content=1989152" TargetMode="External"/><Relationship Id="rId5" Type="http://schemas.openxmlformats.org/officeDocument/2006/relationships/hyperlink" Target="https://pixabay.com/?utm_source=link-attribution&amp;utm_medium=referral&amp;utm_campaign=image&amp;utm_content=1989152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en.wikipedia.org/wiki/Open_access" TargetMode="External"/><Relationship Id="rId4" Type="http://schemas.openxmlformats.org/officeDocument/2006/relationships/hyperlink" Target="https://en.wikipedia.org/wiki/Interoperable" TargetMode="External"/><Relationship Id="rId5" Type="http://schemas.openxmlformats.org/officeDocument/2006/relationships/hyperlink" Target="https://en.wikipedia.org/wiki/Open_Archives_Initiative_Protocol_for_Metadata_Harvesting" TargetMode="External"/><Relationship Id="rId6" Type="http://schemas.openxmlformats.org/officeDocument/2006/relationships/image" Target="../media/image1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en.wikipedia.org/wiki/Persistent_identifier" TargetMode="External"/><Relationship Id="rId4" Type="http://schemas.openxmlformats.org/officeDocument/2006/relationships/hyperlink" Target="https://en.wikipedia.org/wiki/Handle_(computing)" TargetMode="External"/><Relationship Id="rId9" Type="http://schemas.openxmlformats.org/officeDocument/2006/relationships/hyperlink" Target="https://en.wikipedia.org/wiki/ISRC" TargetMode="External"/><Relationship Id="rId5" Type="http://schemas.openxmlformats.org/officeDocument/2006/relationships/hyperlink" Target="https://en.wikipedia.org/wiki/International_Organization_for_Standardization" TargetMode="External"/><Relationship Id="rId6" Type="http://schemas.openxmlformats.org/officeDocument/2006/relationships/hyperlink" Target="https://en.wikipedia.org/wiki/Metadata" TargetMode="External"/><Relationship Id="rId7" Type="http://schemas.openxmlformats.org/officeDocument/2006/relationships/hyperlink" Target="https://en.wikipedia.org/wiki/URL" TargetMode="External"/><Relationship Id="rId8" Type="http://schemas.openxmlformats.org/officeDocument/2006/relationships/hyperlink" Target="https://en.wikipedia.org/wiki/ISBN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www.zenodo.org/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8.jpg"/><Relationship Id="rId4" Type="http://schemas.openxmlformats.org/officeDocument/2006/relationships/hyperlink" Target="http://www.menti.com" TargetMode="External"/><Relationship Id="rId5" Type="http://schemas.openxmlformats.org/officeDocument/2006/relationships/image" Target="../media/image10.png"/></Relationships>
</file>

<file path=ppt/slides/_rels/slide29.xml.rels><?xml version="1.0" encoding="UTF-8" standalone="yes"?><Relationships xmlns="http://schemas.openxmlformats.org/package/2006/relationships"><Relationship Id="rId10" Type="http://schemas.openxmlformats.org/officeDocument/2006/relationships/image" Target="../media/image25.png"/><Relationship Id="rId1" Type="http://schemas.openxmlformats.org/officeDocument/2006/relationships/slideLayout" Target="../slideLayouts/slideLayout76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4.png"/><Relationship Id="rId4" Type="http://schemas.openxmlformats.org/officeDocument/2006/relationships/image" Target="../media/image19.png"/><Relationship Id="rId9" Type="http://schemas.openxmlformats.org/officeDocument/2006/relationships/image" Target="../media/image26.jpg"/><Relationship Id="rId5" Type="http://schemas.openxmlformats.org/officeDocument/2006/relationships/image" Target="../media/image15.png"/><Relationship Id="rId6" Type="http://schemas.openxmlformats.org/officeDocument/2006/relationships/image" Target="../media/image22.png"/><Relationship Id="rId7" Type="http://schemas.openxmlformats.org/officeDocument/2006/relationships/image" Target="../media/image31.jpg"/><Relationship Id="rId8" Type="http://schemas.openxmlformats.org/officeDocument/2006/relationships/image" Target="../media/image2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menti.com" TargetMode="External"/><Relationship Id="rId4" Type="http://schemas.openxmlformats.org/officeDocument/2006/relationships/hyperlink" Target="https://eosc-pillar.d4science.org/group/eoscpillaroslf" TargetMode="External"/><Relationship Id="rId5" Type="http://schemas.openxmlformats.org/officeDocument/2006/relationships/image" Target="../media/image6.png"/><Relationship Id="rId6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2.jpg"/><Relationship Id="rId4" Type="http://schemas.openxmlformats.org/officeDocument/2006/relationships/image" Target="../media/image29.jpg"/><Relationship Id="rId5" Type="http://schemas.openxmlformats.org/officeDocument/2006/relationships/image" Target="../media/image33.jpg"/><Relationship Id="rId6" Type="http://schemas.openxmlformats.org/officeDocument/2006/relationships/hyperlink" Target="https://www.ugent.be/en/research/datamanagement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jpg"/><Relationship Id="rId4" Type="http://schemas.openxmlformats.org/officeDocument/2006/relationships/hyperlink" Target="https://unsplash.com/@swimstaralex?utm_source=unsplash&amp;utm_medium=referral&amp;utm_content=creditCopyText" TargetMode="External"/><Relationship Id="rId5" Type="http://schemas.openxmlformats.org/officeDocument/2006/relationships/hyperlink" Target="https://unsplash.com/s/photos/data?utm_source=unsplash&amp;utm_medium=referral&amp;utm_content=creditCopyText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jisc.ac.uk/guides/how-and-why-you-should-manage-your-research-data" TargetMode="External"/><Relationship Id="rId4" Type="http://schemas.openxmlformats.org/officeDocument/2006/relationships/hyperlink" Target="https://www.jisc.ac.uk/guides/how-and-why-you-should-manage-your-research-data" TargetMode="External"/><Relationship Id="rId5" Type="http://schemas.openxmlformats.org/officeDocument/2006/relationships/hyperlink" Target="https://www.jisc.ac.uk/guides/how-and-why-you-should-manage-your-research-data" TargetMode="External"/><Relationship Id="rId6" Type="http://schemas.openxmlformats.org/officeDocument/2006/relationships/hyperlink" Target="https://www.jisc.ac.uk/staff/caroline-ingra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90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595959"/>
                </a:solidFill>
              </a:rPr>
              <a:t>Module 3.1 -</a:t>
            </a:r>
            <a:r>
              <a:rPr lang="it">
                <a:solidFill>
                  <a:srgbClr val="595959"/>
                </a:solidFill>
              </a:rPr>
              <a:t> What RDM is and how to practice it</a:t>
            </a:r>
            <a:endParaRPr>
              <a:solidFill>
                <a:srgbClr val="59595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90"/>
          <p:cNvSpPr txBox="1"/>
          <p:nvPr/>
        </p:nvSpPr>
        <p:spPr>
          <a:xfrm>
            <a:off x="729450" y="1322450"/>
            <a:ext cx="76881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3000"/>
              </a:spcBef>
              <a:spcAft>
                <a:spcPts val="1500"/>
              </a:spcAft>
              <a:buNone/>
            </a:pPr>
            <a:r>
              <a:rPr b="1" lang="it" sz="3150">
                <a:solidFill>
                  <a:srgbClr val="2D2E33"/>
                </a:solidFill>
                <a:latin typeface="Montserrat"/>
                <a:ea typeface="Montserrat"/>
                <a:cs typeface="Montserrat"/>
                <a:sym typeface="Montserrat"/>
              </a:rPr>
              <a:t>Practical course on FAIR Data Stewardship in Life Science</a:t>
            </a:r>
            <a:endParaRPr b="1" sz="4200">
              <a:solidFill>
                <a:srgbClr val="1A1A1A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40" name="Google Shape;440;p90"/>
          <p:cNvSpPr txBox="1"/>
          <p:nvPr/>
        </p:nvSpPr>
        <p:spPr>
          <a:xfrm>
            <a:off x="838275" y="3808475"/>
            <a:ext cx="74985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latin typeface="Lato"/>
                <a:ea typeface="Lato"/>
                <a:cs typeface="Lato"/>
                <a:sym typeface="Lato"/>
              </a:rPr>
              <a:t>Gina Pavone, CNR-ISTI		0000-0003-0087-2151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latin typeface="Lato"/>
                <a:ea typeface="Lato"/>
                <a:cs typeface="Lato"/>
                <a:sym typeface="Lato"/>
              </a:rPr>
              <a:t>Emma Lazzeri, GARR		0000-0003-0506-046X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41" name="Google Shape;441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40975" y="4695226"/>
            <a:ext cx="1129551" cy="39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99"/>
          <p:cNvSpPr txBox="1"/>
          <p:nvPr>
            <p:ph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3600"/>
              <a:t>Research Data Management does not mean Open Data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596" name="Google Shape;596;p99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400">
                <a:latin typeface="Raleway"/>
                <a:ea typeface="Raleway"/>
                <a:cs typeface="Raleway"/>
                <a:sym typeface="Raleway"/>
              </a:rPr>
              <a:t>EC obligations are in terms of FAIR data management and Open Access as default mode with exceptions 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100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Data are first-class research objects</a:t>
            </a:r>
            <a:endParaRPr/>
          </a:p>
        </p:txBody>
      </p:sp>
      <p:sp>
        <p:nvSpPr>
          <p:cNvPr id="602" name="Google Shape;602;p100"/>
          <p:cNvSpPr txBox="1"/>
          <p:nvPr>
            <p:ph idx="1" type="subTitle"/>
          </p:nvPr>
        </p:nvSpPr>
        <p:spPr>
          <a:xfrm>
            <a:off x="724950" y="2551925"/>
            <a:ext cx="3595500" cy="45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700"/>
              <a:t>Check</a:t>
            </a:r>
            <a:endParaRPr sz="8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700"/>
              <a:t>Validation</a:t>
            </a:r>
            <a:endParaRPr sz="8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700"/>
              <a:t>Follow-ups</a:t>
            </a:r>
            <a:endParaRPr sz="8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700"/>
              <a:t>New research questions</a:t>
            </a:r>
            <a:endParaRPr sz="8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700"/>
              <a:t>Teaching</a:t>
            </a:r>
            <a:endParaRPr sz="8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700"/>
              <a:t>...</a:t>
            </a:r>
            <a:endParaRPr sz="8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03" name="Google Shape;603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5" y="0"/>
            <a:ext cx="369689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04" name="Google Shape;604;p100"/>
          <p:cNvSpPr txBox="1"/>
          <p:nvPr/>
        </p:nvSpPr>
        <p:spPr>
          <a:xfrm rot="-5400896">
            <a:off x="6788550" y="3057455"/>
            <a:ext cx="3454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/>
              <a:t>cartoon credit: </a:t>
            </a:r>
            <a:r>
              <a:rPr lang="it" sz="1000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4"/>
              </a:rPr>
              <a:t>https://www.fosteropenscience.eu/</a:t>
            </a:r>
            <a:r>
              <a:rPr lang="it" sz="1000"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 sz="10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101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4EB3C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p101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RDM practices encompass activities in every stage of the work with data</a:t>
            </a:r>
            <a:endParaRPr/>
          </a:p>
        </p:txBody>
      </p:sp>
      <p:sp>
        <p:nvSpPr>
          <p:cNvPr id="611" name="Google Shape;611;p101"/>
          <p:cNvSpPr txBox="1"/>
          <p:nvPr>
            <p:ph idx="1" type="subTitle"/>
          </p:nvPr>
        </p:nvSpPr>
        <p:spPr>
          <a:xfrm>
            <a:off x="724950" y="3161525"/>
            <a:ext cx="3300900" cy="107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Before, during and after the research project. Choices made in one stage influence the next one.</a:t>
            </a:r>
            <a:endParaRPr/>
          </a:p>
        </p:txBody>
      </p:sp>
      <p:pic>
        <p:nvPicPr>
          <p:cNvPr id="612" name="Google Shape;612;p101"/>
          <p:cNvPicPr preferRelativeResize="0"/>
          <p:nvPr/>
        </p:nvPicPr>
        <p:blipFill rotWithShape="1">
          <a:blip r:embed="rId3">
            <a:alphaModFix/>
          </a:blip>
          <a:srcRect b="0" l="4401" r="7748" t="-13250"/>
          <a:stretch/>
        </p:blipFill>
        <p:spPr>
          <a:xfrm>
            <a:off x="4572000" y="-38100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101"/>
          <p:cNvSpPr txBox="1"/>
          <p:nvPr/>
        </p:nvSpPr>
        <p:spPr>
          <a:xfrm>
            <a:off x="4623425" y="4810125"/>
            <a:ext cx="7338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900">
                <a:solidFill>
                  <a:schemeClr val="accent1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https://onderzoektips.ugent.be/en/tips/00001862/</a:t>
            </a:r>
            <a:endParaRPr sz="900">
              <a:solidFill>
                <a:schemeClr val="accent1"/>
              </a:solidFill>
              <a:highlight>
                <a:schemeClr val="lt1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102"/>
          <p:cNvSpPr/>
          <p:nvPr/>
        </p:nvSpPr>
        <p:spPr>
          <a:xfrm>
            <a:off x="-129775" y="-70775"/>
            <a:ext cx="3680700" cy="523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19" name="Google Shape;619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314950"/>
            <a:ext cx="9143999" cy="5170152"/>
          </a:xfrm>
          <a:prstGeom prst="rect">
            <a:avLst/>
          </a:prstGeom>
          <a:noFill/>
          <a:ln>
            <a:noFill/>
          </a:ln>
        </p:spPr>
      </p:pic>
      <p:sp>
        <p:nvSpPr>
          <p:cNvPr id="620" name="Google Shape;620;p102"/>
          <p:cNvSpPr/>
          <p:nvPr/>
        </p:nvSpPr>
        <p:spPr>
          <a:xfrm>
            <a:off x="4527151" y="407025"/>
            <a:ext cx="978318" cy="315144"/>
          </a:xfrm>
          <a:prstGeom prst="flowChartTermina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chemeClr val="lt1"/>
                </a:solidFill>
              </a:rPr>
              <a:t>Planning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21" name="Google Shape;621;p102"/>
          <p:cNvSpPr/>
          <p:nvPr/>
        </p:nvSpPr>
        <p:spPr>
          <a:xfrm>
            <a:off x="4908000" y="1802900"/>
            <a:ext cx="1196640" cy="315144"/>
          </a:xfrm>
          <a:prstGeom prst="flowChartTerminator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00">
                <a:solidFill>
                  <a:schemeClr val="lt1"/>
                </a:solidFill>
              </a:rPr>
              <a:t>Data</a:t>
            </a:r>
            <a:endParaRPr sz="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>
                <a:solidFill>
                  <a:schemeClr val="lt1"/>
                </a:solidFill>
              </a:rPr>
              <a:t>COLLECTION</a:t>
            </a:r>
            <a:endParaRPr sz="1000">
              <a:solidFill>
                <a:schemeClr val="lt1"/>
              </a:solidFill>
            </a:endParaRPr>
          </a:p>
        </p:txBody>
      </p:sp>
      <p:sp>
        <p:nvSpPr>
          <p:cNvPr id="622" name="Google Shape;622;p102"/>
          <p:cNvSpPr/>
          <p:nvPr/>
        </p:nvSpPr>
        <p:spPr>
          <a:xfrm>
            <a:off x="5317075" y="3254100"/>
            <a:ext cx="1292382" cy="315144"/>
          </a:xfrm>
          <a:prstGeom prst="flowChartTerminator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00">
                <a:solidFill>
                  <a:schemeClr val="lt1"/>
                </a:solidFill>
              </a:rPr>
              <a:t>Data</a:t>
            </a:r>
            <a:br>
              <a:rPr lang="it">
                <a:solidFill>
                  <a:schemeClr val="lt1"/>
                </a:solidFill>
              </a:rPr>
            </a:br>
            <a:r>
              <a:rPr lang="it" sz="1000">
                <a:solidFill>
                  <a:schemeClr val="lt1"/>
                </a:solidFill>
              </a:rPr>
              <a:t>PRESERVATION</a:t>
            </a:r>
            <a:endParaRPr sz="1000">
              <a:solidFill>
                <a:schemeClr val="lt1"/>
              </a:solidFill>
            </a:endParaRPr>
          </a:p>
        </p:txBody>
      </p:sp>
      <p:sp>
        <p:nvSpPr>
          <p:cNvPr id="623" name="Google Shape;623;p102"/>
          <p:cNvSpPr/>
          <p:nvPr/>
        </p:nvSpPr>
        <p:spPr>
          <a:xfrm>
            <a:off x="6314925" y="4270192"/>
            <a:ext cx="871452" cy="315144"/>
          </a:xfrm>
          <a:prstGeom prst="flowChartTerminator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00">
                <a:solidFill>
                  <a:schemeClr val="lt1"/>
                </a:solidFill>
              </a:rPr>
              <a:t>Data</a:t>
            </a:r>
            <a:endParaRPr sz="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>
                <a:solidFill>
                  <a:schemeClr val="lt1"/>
                </a:solidFill>
              </a:rPr>
              <a:t>SHARING</a:t>
            </a:r>
            <a:endParaRPr sz="1000">
              <a:solidFill>
                <a:schemeClr val="lt1"/>
              </a:solidFill>
            </a:endParaRPr>
          </a:p>
        </p:txBody>
      </p:sp>
      <p:cxnSp>
        <p:nvCxnSpPr>
          <p:cNvPr id="624" name="Google Shape;624;p102"/>
          <p:cNvCxnSpPr/>
          <p:nvPr/>
        </p:nvCxnSpPr>
        <p:spPr>
          <a:xfrm flipH="1">
            <a:off x="3569251" y="594047"/>
            <a:ext cx="881700" cy="750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5" name="Google Shape;625;p102"/>
          <p:cNvCxnSpPr/>
          <p:nvPr/>
        </p:nvCxnSpPr>
        <p:spPr>
          <a:xfrm rot="10800000">
            <a:off x="3543450" y="1960525"/>
            <a:ext cx="1275300" cy="1290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6" name="Google Shape;626;p102"/>
          <p:cNvCxnSpPr/>
          <p:nvPr/>
        </p:nvCxnSpPr>
        <p:spPr>
          <a:xfrm rot="10800000">
            <a:off x="3543300" y="3411625"/>
            <a:ext cx="1675500" cy="960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7" name="Google Shape;627;p102"/>
          <p:cNvCxnSpPr/>
          <p:nvPr/>
        </p:nvCxnSpPr>
        <p:spPr>
          <a:xfrm rot="10800000">
            <a:off x="3543375" y="4427800"/>
            <a:ext cx="2618400" cy="1260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8" name="Google Shape;628;p102"/>
          <p:cNvSpPr txBox="1"/>
          <p:nvPr/>
        </p:nvSpPr>
        <p:spPr>
          <a:xfrm>
            <a:off x="847725" y="1813225"/>
            <a:ext cx="1809900" cy="13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64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RDM</a:t>
            </a:r>
            <a:endParaRPr sz="6400">
              <a:solidFill>
                <a:schemeClr val="dk2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rPr>
              <a:t>Research Data Management</a:t>
            </a:r>
            <a:endParaRPr sz="1100">
              <a:solidFill>
                <a:schemeClr val="dk2"/>
              </a:solidFill>
              <a:highlight>
                <a:schemeClr val="dk1"/>
              </a:highlight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29" name="Google Shape;629;p102"/>
          <p:cNvSpPr txBox="1"/>
          <p:nvPr/>
        </p:nvSpPr>
        <p:spPr>
          <a:xfrm>
            <a:off x="5505475" y="-128650"/>
            <a:ext cx="23802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2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Workflow design</a:t>
            </a:r>
            <a:endParaRPr sz="1200">
              <a:solidFill>
                <a:schemeClr val="lt2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Legal and ethical aspects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DMP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it" sz="1200">
                <a:solidFill>
                  <a:schemeClr val="lt1"/>
                </a:solidFill>
              </a:rPr>
              <a:t>Check list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it" sz="1200">
                <a:solidFill>
                  <a:schemeClr val="lt1"/>
                </a:solidFill>
              </a:rPr>
              <a:t>Conventions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it" sz="1200">
                <a:solidFill>
                  <a:schemeClr val="lt1"/>
                </a:solidFill>
              </a:rPr>
              <a:t>Policy framework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it" sz="1200">
                <a:solidFill>
                  <a:schemeClr val="lt1"/>
                </a:solidFill>
              </a:rPr>
              <a:t>Mandates</a:t>
            </a:r>
            <a:endParaRPr sz="1200">
              <a:solidFill>
                <a:schemeClr val="lt1"/>
              </a:solidFill>
            </a:endParaRPr>
          </a:p>
        </p:txBody>
      </p:sp>
      <p:sp>
        <p:nvSpPr>
          <p:cNvPr id="630" name="Google Shape;630;p102"/>
          <p:cNvSpPr txBox="1"/>
          <p:nvPr/>
        </p:nvSpPr>
        <p:spPr>
          <a:xfrm>
            <a:off x="5828300" y="1466150"/>
            <a:ext cx="28002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File formats 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File naming 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Folder structure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Documentation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Storage and </a:t>
            </a:r>
            <a:r>
              <a:rPr lang="it" sz="1200">
                <a:solidFill>
                  <a:schemeClr val="lt1"/>
                </a:solidFill>
              </a:rPr>
              <a:t>backup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Collaboration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Standards/Best practices</a:t>
            </a:r>
            <a:endParaRPr sz="1200">
              <a:solidFill>
                <a:schemeClr val="lt1"/>
              </a:solidFill>
            </a:endParaRPr>
          </a:p>
        </p:txBody>
      </p:sp>
      <p:sp>
        <p:nvSpPr>
          <p:cNvPr id="631" name="Google Shape;631;p102"/>
          <p:cNvSpPr txBox="1"/>
          <p:nvPr/>
        </p:nvSpPr>
        <p:spPr>
          <a:xfrm>
            <a:off x="6381750" y="2894575"/>
            <a:ext cx="2037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 	Persistent Identifiers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Metadata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Trusted Repository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Data curation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Data Selection</a:t>
            </a:r>
            <a:endParaRPr sz="1200">
              <a:solidFill>
                <a:schemeClr val="lt1"/>
              </a:solidFill>
            </a:endParaRPr>
          </a:p>
        </p:txBody>
      </p:sp>
      <p:sp>
        <p:nvSpPr>
          <p:cNvPr id="632" name="Google Shape;632;p102"/>
          <p:cNvSpPr txBox="1"/>
          <p:nvPr/>
        </p:nvSpPr>
        <p:spPr>
          <a:xfrm>
            <a:off x="6925675" y="3912250"/>
            <a:ext cx="1895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  	Access rights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Licences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Software sharing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Reuse</a:t>
            </a:r>
            <a:endParaRPr sz="1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lt1"/>
                </a:solidFill>
              </a:rPr>
              <a:t>Policies</a:t>
            </a:r>
            <a:endParaRPr sz="1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103"/>
          <p:cNvSpPr txBox="1"/>
          <p:nvPr/>
        </p:nvSpPr>
        <p:spPr>
          <a:xfrm>
            <a:off x="407200" y="2290522"/>
            <a:ext cx="7603800" cy="25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01250">
            <a:noAutofit/>
          </a:bodyPr>
          <a:lstStyle/>
          <a:p>
            <a:pPr indent="-177800" lvl="0" marL="215900" rtl="0" algn="l"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Lato"/>
              <a:buChar char="•"/>
            </a:pPr>
            <a:r>
              <a:rPr lang="it" sz="1600">
                <a:latin typeface="Lato"/>
                <a:ea typeface="Lato"/>
                <a:cs typeface="Lato"/>
                <a:sym typeface="Lato"/>
              </a:rPr>
              <a:t>Managing research data is usually an integral part of the research process, </a:t>
            </a:r>
            <a:r>
              <a:rPr b="1" lang="it"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so you probably already do it.</a:t>
            </a:r>
            <a:r>
              <a:rPr lang="it" sz="1600">
                <a:latin typeface="Lato"/>
                <a:ea typeface="Lato"/>
                <a:cs typeface="Lato"/>
                <a:sym typeface="Lato"/>
              </a:rPr>
              <a:t> You only have to </a:t>
            </a:r>
            <a:r>
              <a:rPr b="1" lang="it"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reflect on</a:t>
            </a:r>
            <a:r>
              <a:rPr lang="it" sz="1600">
                <a:latin typeface="Lato"/>
                <a:ea typeface="Lato"/>
                <a:cs typeface="Lato"/>
                <a:sym typeface="Lato"/>
              </a:rPr>
              <a:t> and to </a:t>
            </a:r>
            <a:r>
              <a:rPr b="1" lang="it"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improve your strategy</a:t>
            </a:r>
            <a:r>
              <a:rPr lang="it"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b="1" sz="1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177800" lvl="0" marL="21590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•"/>
            </a:pPr>
            <a:r>
              <a:rPr lang="it" sz="1600">
                <a:latin typeface="Lato"/>
                <a:ea typeface="Lato"/>
                <a:cs typeface="Lato"/>
                <a:sym typeface="Lato"/>
              </a:rPr>
              <a:t>Most of the activities should be familiar: </a:t>
            </a:r>
            <a:endParaRPr b="1" sz="1600">
              <a:latin typeface="Lato"/>
              <a:ea typeface="Lato"/>
              <a:cs typeface="Lato"/>
              <a:sym typeface="Lato"/>
            </a:endParaRPr>
          </a:p>
          <a:p>
            <a:pPr indent="-203200" lvl="1" marL="4699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Char char="•"/>
            </a:pPr>
            <a:r>
              <a:rPr b="1" lang="it" sz="16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naming files</a:t>
            </a:r>
            <a:r>
              <a:rPr lang="it" sz="1600">
                <a:latin typeface="Lato"/>
                <a:ea typeface="Lato"/>
                <a:cs typeface="Lato"/>
                <a:sym typeface="Lato"/>
              </a:rPr>
              <a:t> so you can find them quickly; 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203200" lvl="1" marL="4699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Char char="•"/>
            </a:pPr>
            <a:r>
              <a:rPr lang="it" sz="1600">
                <a:latin typeface="Lato"/>
                <a:ea typeface="Lato"/>
                <a:cs typeface="Lato"/>
                <a:sym typeface="Lato"/>
              </a:rPr>
              <a:t>keeping track of different </a:t>
            </a:r>
            <a:r>
              <a:rPr b="1" lang="it" sz="16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versions</a:t>
            </a:r>
            <a:r>
              <a:rPr lang="it" sz="1600">
                <a:latin typeface="Lato"/>
                <a:ea typeface="Lato"/>
                <a:cs typeface="Lato"/>
                <a:sym typeface="Lato"/>
              </a:rPr>
              <a:t>, and deleting those not needed; 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203200" lvl="1" marL="4699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Char char="•"/>
            </a:pPr>
            <a:r>
              <a:rPr b="1" lang="it" sz="16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backing up</a:t>
            </a:r>
            <a:r>
              <a:rPr b="1" lang="it" sz="16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it" sz="1600">
                <a:latin typeface="Lato"/>
                <a:ea typeface="Lato"/>
                <a:cs typeface="Lato"/>
                <a:sym typeface="Lato"/>
              </a:rPr>
              <a:t>valuable data and outputs; 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203200" lvl="1" marL="4699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Char char="•"/>
            </a:pPr>
            <a:r>
              <a:rPr lang="it" sz="1600">
                <a:latin typeface="Lato"/>
                <a:ea typeface="Lato"/>
                <a:cs typeface="Lato"/>
                <a:sym typeface="Lato"/>
              </a:rPr>
              <a:t>controlling who has </a:t>
            </a:r>
            <a:r>
              <a:rPr b="1" lang="it" sz="16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access</a:t>
            </a:r>
            <a:r>
              <a:rPr lang="it" sz="16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it" sz="1600">
                <a:latin typeface="Lato"/>
                <a:ea typeface="Lato"/>
                <a:cs typeface="Lato"/>
                <a:sym typeface="Lato"/>
              </a:rPr>
              <a:t>to your data.</a:t>
            </a:r>
            <a:endParaRPr sz="16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9" name="Google Shape;639;p103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Do not harm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104"/>
          <p:cNvSpPr txBox="1"/>
          <p:nvPr>
            <p:ph type="title"/>
          </p:nvPr>
        </p:nvSpPr>
        <p:spPr>
          <a:xfrm>
            <a:off x="730000" y="15472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What is data?</a:t>
            </a:r>
            <a:endParaRPr/>
          </a:p>
        </p:txBody>
      </p:sp>
      <p:sp>
        <p:nvSpPr>
          <p:cNvPr id="645" name="Google Shape;645;p104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solidFill>
                  <a:schemeClr val="lt1"/>
                </a:solidFill>
                <a:highlight>
                  <a:schemeClr val="accent3"/>
                </a:highlight>
              </a:rPr>
              <a:t>Data or it didn’t happen!</a:t>
            </a:r>
            <a:endParaRPr sz="1800">
              <a:solidFill>
                <a:schemeClr val="lt1"/>
              </a:solidFill>
              <a:highlight>
                <a:schemeClr val="accent3"/>
              </a:highlight>
            </a:endParaRPr>
          </a:p>
        </p:txBody>
      </p:sp>
      <p:sp>
        <p:nvSpPr>
          <p:cNvPr id="646" name="Google Shape;646;p104"/>
          <p:cNvSpPr txBox="1"/>
          <p:nvPr>
            <p:ph idx="2" type="body"/>
          </p:nvPr>
        </p:nvSpPr>
        <p:spPr>
          <a:xfrm>
            <a:off x="5174225" y="664225"/>
            <a:ext cx="3483900" cy="371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>
                <a:latin typeface="Calibri"/>
                <a:ea typeface="Calibri"/>
                <a:cs typeface="Calibri"/>
                <a:sym typeface="Calibri"/>
              </a:rPr>
              <a:t>Facts, observations or experiences </a:t>
            </a:r>
            <a:br>
              <a:rPr lang="it" sz="2500">
                <a:latin typeface="Calibri"/>
                <a:ea typeface="Calibri"/>
                <a:cs typeface="Calibri"/>
                <a:sym typeface="Calibri"/>
              </a:rPr>
            </a:br>
            <a:r>
              <a:rPr lang="it" sz="2500">
                <a:latin typeface="Calibri"/>
                <a:ea typeface="Calibri"/>
                <a:cs typeface="Calibri"/>
                <a:sym typeface="Calibri"/>
              </a:rPr>
              <a:t>on which an argument or theory is constructed or tested. </a:t>
            </a:r>
            <a:br>
              <a:rPr lang="it" sz="2500">
                <a:latin typeface="Calibri"/>
                <a:ea typeface="Calibri"/>
                <a:cs typeface="Calibri"/>
                <a:sym typeface="Calibri"/>
              </a:rPr>
            </a:br>
            <a:endParaRPr sz="2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800"/>
              <a:t>Data are/contain information! 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800"/>
              <a:t>(in a variety of forms and formats)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104"/>
          <p:cNvSpPr txBox="1"/>
          <p:nvPr/>
        </p:nvSpPr>
        <p:spPr>
          <a:xfrm>
            <a:off x="4572000" y="4291725"/>
            <a:ext cx="4572000" cy="85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00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UCL Research Data Policy</a:t>
            </a:r>
            <a:endParaRPr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u="sng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https://www.ucl.ac.uk/library/research-support/research-data-management</a:t>
            </a:r>
            <a:r>
              <a:rPr lang="it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105"/>
          <p:cNvSpPr txBox="1"/>
          <p:nvPr>
            <p:ph idx="1" type="body"/>
          </p:nvPr>
        </p:nvSpPr>
        <p:spPr>
          <a:xfrm>
            <a:off x="251525" y="1084151"/>
            <a:ext cx="5221200" cy="4016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There is a huge variety of data types. Research data can be classified in different ways, for example based on their:</a:t>
            </a:r>
            <a:endParaRPr sz="13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Arial"/>
              <a:buChar char="●"/>
            </a:pPr>
            <a:r>
              <a:rPr b="1"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Content</a:t>
            </a:r>
            <a:r>
              <a:rPr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: numerical, textual, audiovisual, multimedia…</a:t>
            </a:r>
            <a:endParaRPr sz="13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Arial"/>
              <a:buChar char="●"/>
            </a:pPr>
            <a:r>
              <a:rPr b="1"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Format</a:t>
            </a:r>
            <a:r>
              <a:rPr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: spreadsheets, databases, images, maps, audio files, (un)structured text…</a:t>
            </a:r>
            <a:endParaRPr sz="13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Arial"/>
              <a:buChar char="●"/>
            </a:pPr>
            <a:r>
              <a:rPr b="1"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Mode of data collection</a:t>
            </a:r>
            <a:r>
              <a:rPr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: experimental, observational, simulation, derived/compiled from other sources</a:t>
            </a:r>
            <a:endParaRPr sz="13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Arial"/>
              <a:buChar char="●"/>
            </a:pPr>
            <a:r>
              <a:rPr b="1"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Digital:</a:t>
            </a:r>
            <a:r>
              <a:rPr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(born-digital or digitized) or non-digital nature (e.g. paper surveys, notes…)</a:t>
            </a:r>
            <a:endParaRPr sz="13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Arial"/>
              <a:buChar char="●"/>
            </a:pPr>
            <a:r>
              <a:rPr b="1"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Primary:</a:t>
            </a:r>
            <a:r>
              <a:rPr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(generated by the researcher for a particular research purpose or project) or secondary nature (originally created by someone else for another purpose)</a:t>
            </a:r>
            <a:endParaRPr sz="13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Arial"/>
              <a:buChar char="●"/>
            </a:pPr>
            <a:r>
              <a:rPr b="1"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Raw:</a:t>
            </a:r>
            <a:r>
              <a:rPr lang="it" sz="13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or processed nature</a:t>
            </a:r>
            <a:endParaRPr sz="13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10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105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23529"/>
              </a:lnSpc>
              <a:spcBef>
                <a:spcPts val="800"/>
              </a:spcBef>
              <a:spcAft>
                <a:spcPts val="400"/>
              </a:spcAft>
              <a:buNone/>
            </a:pPr>
            <a:r>
              <a:rPr lang="it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it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esearch data classification</a:t>
            </a:r>
            <a:endParaRPr sz="1800"/>
          </a:p>
        </p:txBody>
      </p:sp>
      <p:pic>
        <p:nvPicPr>
          <p:cNvPr id="654" name="Google Shape;654;p10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9783" r="19789" t="0"/>
          <a:stretch/>
        </p:blipFill>
        <p:spPr>
          <a:xfrm>
            <a:off x="5723830" y="1084144"/>
            <a:ext cx="3168600" cy="3509399"/>
          </a:xfrm>
          <a:prstGeom prst="rect">
            <a:avLst/>
          </a:prstGeom>
        </p:spPr>
      </p:pic>
      <p:sp>
        <p:nvSpPr>
          <p:cNvPr id="655" name="Google Shape;655;p105"/>
          <p:cNvSpPr txBox="1"/>
          <p:nvPr/>
        </p:nvSpPr>
        <p:spPr>
          <a:xfrm>
            <a:off x="5604500" y="4614575"/>
            <a:ext cx="3360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00">
                <a:solidFill>
                  <a:schemeClr val="accent1"/>
                </a:solidFill>
              </a:rPr>
              <a:t>Image by </a:t>
            </a:r>
            <a:r>
              <a:rPr lang="it" sz="800" u="sng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Gerd Altmann</a:t>
            </a:r>
            <a:r>
              <a:rPr lang="it" sz="800">
                <a:solidFill>
                  <a:schemeClr val="accent1"/>
                </a:solidFill>
              </a:rPr>
              <a:t> from </a:t>
            </a:r>
            <a:r>
              <a:rPr lang="it" sz="800" u="sng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Pixabay</a:t>
            </a:r>
            <a:r>
              <a:rPr lang="it" sz="800">
                <a:solidFill>
                  <a:schemeClr val="accent1"/>
                </a:solidFill>
                <a:highlight>
                  <a:srgbClr val="FFFFFF"/>
                </a:highlight>
              </a:rPr>
              <a:t> </a:t>
            </a:r>
            <a:endParaRPr sz="8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6" name="Google Shape;656;p105"/>
          <p:cNvSpPr txBox="1"/>
          <p:nvPr/>
        </p:nvSpPr>
        <p:spPr>
          <a:xfrm>
            <a:off x="35650" y="4731550"/>
            <a:ext cx="7338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latin typeface="Lato"/>
                <a:ea typeface="Lato"/>
                <a:cs typeface="Lato"/>
                <a:sym typeface="Lato"/>
              </a:rPr>
              <a:t>https://www.ugent.be/en/research/datamanagement/why/rdm-explained.htm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06"/>
          <p:cNvSpPr txBox="1"/>
          <p:nvPr>
            <p:ph idx="4294967295" type="body"/>
          </p:nvPr>
        </p:nvSpPr>
        <p:spPr>
          <a:xfrm>
            <a:off x="268675" y="1967125"/>
            <a:ext cx="5658300" cy="30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alibri"/>
              <a:buNone/>
            </a:pPr>
            <a:r>
              <a:rPr b="1" lang="it">
                <a:highlight>
                  <a:srgbClr val="FF9900"/>
                </a:highlight>
              </a:rPr>
              <a:t>Digital Object</a:t>
            </a:r>
            <a:br>
              <a:rPr b="1" lang="it"/>
            </a:br>
            <a:r>
              <a:rPr lang="it"/>
              <a:t>In the context of this course: refers to any research result in its digital form, which can be uploaded into a repository (and possibly openly shared).</a:t>
            </a:r>
            <a:endParaRPr/>
          </a:p>
          <a:p>
            <a:pPr indent="0" lvl="0" marL="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/>
              <a:t>Examples: articles (pdf), datasets, software, images, videos, reports, posters or conference presentations, lectures (ppt), etc ... </a:t>
            </a:r>
            <a:endParaRPr/>
          </a:p>
          <a:p>
            <a:pPr indent="0" lvl="0" marL="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it">
                <a:highlight>
                  <a:srgbClr val="FF9900"/>
                </a:highlight>
              </a:rPr>
              <a:t>Metadata</a:t>
            </a:r>
            <a:br>
              <a:rPr b="1" lang="it"/>
            </a:br>
            <a:r>
              <a:rPr lang="it"/>
              <a:t>Data about the digital object you are depositing</a:t>
            </a:r>
            <a:endParaRPr/>
          </a:p>
          <a:p>
            <a:pPr indent="0" lvl="0" marL="0" rtl="0" algn="just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it">
                <a:highlight>
                  <a:srgbClr val="FF9900"/>
                </a:highlight>
              </a:rPr>
              <a:t>Payload</a:t>
            </a:r>
            <a:br>
              <a:rPr b="1" lang="it"/>
            </a:br>
            <a:r>
              <a:rPr lang="it"/>
              <a:t>The digital object (or digital objects) that you are uploading for deposit (and that you can share). Also includes accompanying or description file (readmefile, etc ...)</a:t>
            </a:r>
            <a:endParaRPr/>
          </a:p>
        </p:txBody>
      </p:sp>
      <p:pic>
        <p:nvPicPr>
          <p:cNvPr id="663" name="Google Shape;663;p106"/>
          <p:cNvPicPr preferRelativeResize="0"/>
          <p:nvPr/>
        </p:nvPicPr>
        <p:blipFill rotWithShape="1">
          <a:blip r:embed="rId3">
            <a:alphaModFix/>
          </a:blip>
          <a:srcRect b="11707" l="18746" r="18721" t="0"/>
          <a:stretch/>
        </p:blipFill>
        <p:spPr>
          <a:xfrm>
            <a:off x="6043962" y="522836"/>
            <a:ext cx="2973192" cy="4541335"/>
          </a:xfrm>
          <a:prstGeom prst="rect">
            <a:avLst/>
          </a:prstGeom>
          <a:noFill/>
          <a:ln>
            <a:noFill/>
          </a:ln>
          <a:effectLst>
            <a:outerShdw blurRad="8001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664" name="Google Shape;664;p106"/>
          <p:cNvSpPr/>
          <p:nvPr/>
        </p:nvSpPr>
        <p:spPr>
          <a:xfrm>
            <a:off x="6043962" y="782103"/>
            <a:ext cx="2010300" cy="972000"/>
          </a:xfrm>
          <a:prstGeom prst="roundRect">
            <a:avLst>
              <a:gd fmla="val 4397" name="adj"/>
            </a:avLst>
          </a:prstGeom>
          <a:noFill/>
          <a:ln cap="flat" cmpd="sng" w="38100">
            <a:solidFill>
              <a:srgbClr val="3889DE"/>
            </a:solidFill>
            <a:prstDash val="solid"/>
            <a:miter lim="400000"/>
            <a:headEnd len="sm" w="sm" type="none"/>
            <a:tailEnd len="sm" w="sm" type="none"/>
          </a:ln>
          <a:effectLst>
            <a:outerShdw blurRad="25400" rotWithShape="0" dir="5400000" dist="12700">
              <a:srgbClr val="000000">
                <a:alpha val="49800"/>
              </a:srgbClr>
            </a:outerShdw>
          </a:effectLst>
        </p:spPr>
        <p:txBody>
          <a:bodyPr anchorCtr="0" anchor="ctr" bIns="26800" lIns="26800" spcFirstLastPara="1" rIns="26800" wrap="square" tIns="2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65" name="Google Shape;665;p106"/>
          <p:cNvSpPr/>
          <p:nvPr/>
        </p:nvSpPr>
        <p:spPr>
          <a:xfrm>
            <a:off x="8054067" y="1791072"/>
            <a:ext cx="870900" cy="1498500"/>
          </a:xfrm>
          <a:prstGeom prst="roundRect">
            <a:avLst>
              <a:gd fmla="val 4397" name="adj"/>
            </a:avLst>
          </a:prstGeom>
          <a:noFill/>
          <a:ln cap="flat" cmpd="sng" w="38100">
            <a:solidFill>
              <a:srgbClr val="3889DE"/>
            </a:solidFill>
            <a:prstDash val="solid"/>
            <a:miter lim="400000"/>
            <a:headEnd len="sm" w="sm" type="none"/>
            <a:tailEnd len="sm" w="sm" type="none"/>
          </a:ln>
          <a:effectLst>
            <a:outerShdw blurRad="25400" rotWithShape="0" dir="5400000" dist="12700">
              <a:srgbClr val="000000">
                <a:alpha val="49800"/>
              </a:srgbClr>
            </a:outerShdw>
          </a:effectLst>
        </p:spPr>
        <p:txBody>
          <a:bodyPr anchorCtr="0" anchor="ctr" bIns="26800" lIns="26800" spcFirstLastPara="1" rIns="26800" wrap="square" tIns="2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66" name="Google Shape;666;p106"/>
          <p:cNvSpPr/>
          <p:nvPr/>
        </p:nvSpPr>
        <p:spPr>
          <a:xfrm>
            <a:off x="6047493" y="1801087"/>
            <a:ext cx="2010300" cy="324000"/>
          </a:xfrm>
          <a:prstGeom prst="roundRect">
            <a:avLst>
              <a:gd fmla="val 4397" name="adj"/>
            </a:avLst>
          </a:prstGeom>
          <a:noFill/>
          <a:ln cap="flat" cmpd="sng" w="38100">
            <a:solidFill>
              <a:srgbClr val="797DD5"/>
            </a:solidFill>
            <a:prstDash val="solid"/>
            <a:miter lim="400000"/>
            <a:headEnd len="sm" w="sm" type="none"/>
            <a:tailEnd len="sm" w="sm" type="none"/>
          </a:ln>
          <a:effectLst>
            <a:outerShdw blurRad="25400" rotWithShape="0" dir="5400000" dist="12700">
              <a:srgbClr val="000000">
                <a:alpha val="49800"/>
              </a:srgbClr>
            </a:outerShdw>
          </a:effectLst>
        </p:spPr>
        <p:txBody>
          <a:bodyPr anchorCtr="0" anchor="ctr" bIns="26800" lIns="26800" spcFirstLastPara="1" rIns="26800" wrap="square" tIns="2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67" name="Google Shape;667;p10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Definitions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107"/>
          <p:cNvSpPr txBox="1"/>
          <p:nvPr>
            <p:ph idx="4294967295" type="body"/>
          </p:nvPr>
        </p:nvSpPr>
        <p:spPr>
          <a:xfrm>
            <a:off x="391500" y="1396650"/>
            <a:ext cx="4180500" cy="32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Clr>
                <a:srgbClr val="F8E71C"/>
              </a:buClr>
              <a:buSzPts val="275"/>
              <a:buFont typeface="Arial"/>
              <a:buNone/>
            </a:pPr>
            <a:r>
              <a:rPr lang="it" sz="5500">
                <a:solidFill>
                  <a:srgbClr val="3F3F3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An </a:t>
            </a:r>
            <a:r>
              <a:rPr b="1" lang="it" sz="5500">
                <a:solidFill>
                  <a:srgbClr val="3F3F3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open-access repository</a:t>
            </a:r>
            <a:r>
              <a:rPr lang="it" sz="5500">
                <a:solidFill>
                  <a:srgbClr val="3F3F3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or </a:t>
            </a:r>
            <a:r>
              <a:rPr b="1" lang="it" sz="5500">
                <a:solidFill>
                  <a:srgbClr val="3F3F3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open archive</a:t>
            </a:r>
            <a:r>
              <a:rPr lang="it" sz="5500">
                <a:solidFill>
                  <a:srgbClr val="3F3F3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is a digital platform that holds research output and provides free, immediate and permanent access to research results for anyone to use, download and distribute. </a:t>
            </a:r>
            <a:endParaRPr sz="5500">
              <a:solidFill>
                <a:srgbClr val="3F3F3F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Clr>
                <a:srgbClr val="F8E71C"/>
              </a:buClr>
              <a:buSzPts val="275"/>
              <a:buFont typeface="Arial"/>
              <a:buNone/>
            </a:pPr>
            <a:r>
              <a:t/>
            </a:r>
            <a:endParaRPr sz="5500">
              <a:solidFill>
                <a:srgbClr val="2021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Clr>
                <a:srgbClr val="F8E71C"/>
              </a:buClr>
              <a:buSzPts val="275"/>
              <a:buFont typeface="Arial"/>
              <a:buNone/>
            </a:pPr>
            <a:r>
              <a:rPr lang="it" sz="5500">
                <a:solidFill>
                  <a:srgbClr val="3F3F3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To facilitate</a:t>
            </a:r>
            <a:r>
              <a:rPr lang="it" sz="5500">
                <a:solidFill>
                  <a:srgbClr val="2021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it" sz="5500">
                <a:solidFill>
                  <a:srgbClr val="0645AD"/>
                </a:solidFill>
                <a:highlight>
                  <a:schemeClr val="lt1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 access</a:t>
            </a:r>
            <a:r>
              <a:rPr lang="it" sz="5500">
                <a:solidFill>
                  <a:srgbClr val="2021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it" sz="5500">
                <a:solidFill>
                  <a:srgbClr val="3F3F3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such repositories must be</a:t>
            </a:r>
            <a:r>
              <a:rPr lang="it" sz="5500">
                <a:solidFill>
                  <a:srgbClr val="2021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it" sz="5500">
                <a:solidFill>
                  <a:srgbClr val="0645AD"/>
                </a:solidFill>
                <a:highlight>
                  <a:schemeClr val="lt1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interoperable</a:t>
            </a:r>
            <a:r>
              <a:rPr lang="it" sz="5500">
                <a:solidFill>
                  <a:srgbClr val="2021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it" sz="5500">
                <a:solidFill>
                  <a:srgbClr val="3F3F3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according to the </a:t>
            </a:r>
            <a:r>
              <a:rPr lang="it" sz="5500">
                <a:solidFill>
                  <a:srgbClr val="0645AD"/>
                </a:solidFill>
                <a:highlight>
                  <a:schemeClr val="lt1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 Archives Initiative Protocol for Metadata Harvesting</a:t>
            </a:r>
            <a:r>
              <a:rPr lang="it" sz="5500">
                <a:solidFill>
                  <a:srgbClr val="2021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it" sz="5500">
                <a:solidFill>
                  <a:srgbClr val="3F3F3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(OAI-PMH).</a:t>
            </a:r>
            <a:endParaRPr sz="5500">
              <a:solidFill>
                <a:srgbClr val="202122"/>
              </a:solidFill>
              <a:highlight>
                <a:srgbClr val="FFFFFF"/>
              </a:highlight>
            </a:endParaRPr>
          </a:p>
          <a:p>
            <a:pPr indent="0" lvl="0" marL="0" rtl="0" algn="just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84615"/>
              <a:buFont typeface="Arial"/>
              <a:buNone/>
            </a:pPr>
            <a:r>
              <a:t/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84615"/>
              <a:buFont typeface="Arial"/>
              <a:buNone/>
            </a:pPr>
            <a:r>
              <a:t/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3F3F3F"/>
              </a:buClr>
              <a:buSzPct val="123076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674" name="Google Shape;674;p107"/>
          <p:cNvSpPr txBox="1"/>
          <p:nvPr>
            <p:ph type="title"/>
          </p:nvPr>
        </p:nvSpPr>
        <p:spPr>
          <a:xfrm>
            <a:off x="729450" y="556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Repository</a:t>
            </a:r>
            <a:endParaRPr/>
          </a:p>
        </p:txBody>
      </p:sp>
      <p:sp>
        <p:nvSpPr>
          <p:cNvPr id="675" name="Google Shape;675;p107"/>
          <p:cNvSpPr txBox="1"/>
          <p:nvPr/>
        </p:nvSpPr>
        <p:spPr>
          <a:xfrm>
            <a:off x="329575" y="4751075"/>
            <a:ext cx="7338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8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https://en.wikipedia.org/wiki/Open-access_repository</a:t>
            </a:r>
            <a:endParaRPr sz="8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76" name="Google Shape;676;p10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96050" y="1244250"/>
            <a:ext cx="4119352" cy="2313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08"/>
          <p:cNvSpPr txBox="1"/>
          <p:nvPr/>
        </p:nvSpPr>
        <p:spPr>
          <a:xfrm>
            <a:off x="2160051" y="229650"/>
            <a:ext cx="48504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3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Open Access repositories</a:t>
            </a:r>
            <a:endParaRPr sz="500"/>
          </a:p>
        </p:txBody>
      </p:sp>
      <p:sp>
        <p:nvSpPr>
          <p:cNvPr id="682" name="Google Shape;682;p108"/>
          <p:cNvSpPr txBox="1"/>
          <p:nvPr/>
        </p:nvSpPr>
        <p:spPr>
          <a:xfrm>
            <a:off x="2211650" y="666900"/>
            <a:ext cx="4943100" cy="141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450">
                <a:solidFill>
                  <a:srgbClr val="2C384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 repository stores Open Access digital objects and makes them available and downloadable. It’s accessible and interoperable through a OAI-PMH protocol and it deploys a long-term archiving policy</a:t>
            </a:r>
            <a:endParaRPr sz="1450">
              <a:solidFill>
                <a:srgbClr val="2C384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450">
              <a:solidFill>
                <a:srgbClr val="2C384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683" name="Google Shape;683;p108"/>
          <p:cNvCxnSpPr>
            <a:stCxn id="684" idx="5"/>
            <a:endCxn id="685" idx="1"/>
          </p:cNvCxnSpPr>
          <p:nvPr/>
        </p:nvCxnSpPr>
        <p:spPr>
          <a:xfrm>
            <a:off x="1565297" y="2085889"/>
            <a:ext cx="435300" cy="3120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86" name="Google Shape;686;p108"/>
          <p:cNvCxnSpPr>
            <a:stCxn id="687" idx="7"/>
            <a:endCxn id="685" idx="3"/>
          </p:cNvCxnSpPr>
          <p:nvPr/>
        </p:nvCxnSpPr>
        <p:spPr>
          <a:xfrm flipH="1" rot="10800000">
            <a:off x="1565297" y="3359868"/>
            <a:ext cx="435300" cy="2865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88" name="Google Shape;688;p108"/>
          <p:cNvCxnSpPr>
            <a:stCxn id="689" idx="5"/>
            <a:endCxn id="690" idx="1"/>
          </p:cNvCxnSpPr>
          <p:nvPr/>
        </p:nvCxnSpPr>
        <p:spPr>
          <a:xfrm>
            <a:off x="7154804" y="3359959"/>
            <a:ext cx="288000" cy="2973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91" name="Google Shape;691;p108"/>
          <p:cNvCxnSpPr/>
          <p:nvPr/>
        </p:nvCxnSpPr>
        <p:spPr>
          <a:xfrm flipH="1">
            <a:off x="5836787" y="3359992"/>
            <a:ext cx="432000" cy="4794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92" name="Google Shape;692;p108"/>
          <p:cNvCxnSpPr/>
          <p:nvPr/>
        </p:nvCxnSpPr>
        <p:spPr>
          <a:xfrm flipH="1">
            <a:off x="7307262" y="2291564"/>
            <a:ext cx="436500" cy="3351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93" name="Google Shape;693;p108"/>
          <p:cNvCxnSpPr>
            <a:stCxn id="694" idx="6"/>
            <a:endCxn id="689" idx="2"/>
          </p:cNvCxnSpPr>
          <p:nvPr/>
        </p:nvCxnSpPr>
        <p:spPr>
          <a:xfrm>
            <a:off x="5355764" y="2870072"/>
            <a:ext cx="637500" cy="90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95" name="Google Shape;695;p108"/>
          <p:cNvCxnSpPr>
            <a:stCxn id="685" idx="6"/>
            <a:endCxn id="694" idx="2"/>
          </p:cNvCxnSpPr>
          <p:nvPr/>
        </p:nvCxnSpPr>
        <p:spPr>
          <a:xfrm flipH="1" rot="10800000">
            <a:off x="3162145" y="2869950"/>
            <a:ext cx="637500" cy="90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94" name="Google Shape;694;p108"/>
          <p:cNvSpPr/>
          <p:nvPr/>
        </p:nvSpPr>
        <p:spPr>
          <a:xfrm>
            <a:off x="3799664" y="2092172"/>
            <a:ext cx="1556100" cy="1555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85" name="Google Shape;685;p108"/>
          <p:cNvSpPr/>
          <p:nvPr/>
        </p:nvSpPr>
        <p:spPr>
          <a:xfrm>
            <a:off x="1801345" y="2198700"/>
            <a:ext cx="1360800" cy="1360500"/>
          </a:xfrm>
          <a:prstGeom prst="donut">
            <a:avLst>
              <a:gd fmla="val 7452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87" name="Google Shape;687;p108"/>
          <p:cNvSpPr/>
          <p:nvPr/>
        </p:nvSpPr>
        <p:spPr>
          <a:xfrm>
            <a:off x="803500" y="3515709"/>
            <a:ext cx="892500" cy="892200"/>
          </a:xfrm>
          <a:prstGeom prst="donut">
            <a:avLst>
              <a:gd fmla="val 7452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84" name="Google Shape;684;p108"/>
          <p:cNvSpPr/>
          <p:nvPr/>
        </p:nvSpPr>
        <p:spPr>
          <a:xfrm>
            <a:off x="803500" y="1324349"/>
            <a:ext cx="892500" cy="892200"/>
          </a:xfrm>
          <a:prstGeom prst="donut">
            <a:avLst>
              <a:gd fmla="val 7452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89" name="Google Shape;689;p108"/>
          <p:cNvSpPr/>
          <p:nvPr/>
        </p:nvSpPr>
        <p:spPr>
          <a:xfrm>
            <a:off x="5993289" y="2198700"/>
            <a:ext cx="1360800" cy="1360500"/>
          </a:xfrm>
          <a:prstGeom prst="donut">
            <a:avLst>
              <a:gd fmla="val 7452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96" name="Google Shape;696;p108"/>
          <p:cNvSpPr/>
          <p:nvPr/>
        </p:nvSpPr>
        <p:spPr>
          <a:xfrm>
            <a:off x="7667562" y="1616904"/>
            <a:ext cx="892500" cy="892200"/>
          </a:xfrm>
          <a:prstGeom prst="donut">
            <a:avLst>
              <a:gd fmla="val 7452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90" name="Google Shape;690;p108"/>
          <p:cNvSpPr/>
          <p:nvPr/>
        </p:nvSpPr>
        <p:spPr>
          <a:xfrm>
            <a:off x="7312233" y="3526596"/>
            <a:ext cx="892500" cy="892200"/>
          </a:xfrm>
          <a:prstGeom prst="donut">
            <a:avLst>
              <a:gd fmla="val 7452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97" name="Google Shape;697;p108"/>
          <p:cNvSpPr/>
          <p:nvPr/>
        </p:nvSpPr>
        <p:spPr>
          <a:xfrm>
            <a:off x="5210622" y="3784549"/>
            <a:ext cx="892500" cy="892200"/>
          </a:xfrm>
          <a:prstGeom prst="donut">
            <a:avLst>
              <a:gd fmla="val 7452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98" name="Google Shape;698;p108"/>
          <p:cNvSpPr txBox="1"/>
          <p:nvPr/>
        </p:nvSpPr>
        <p:spPr>
          <a:xfrm>
            <a:off x="4118625" y="2531824"/>
            <a:ext cx="918300" cy="58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Why:</a:t>
            </a:r>
            <a:endParaRPr b="1"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share and</a:t>
            </a:r>
            <a:endParaRPr b="1"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preserve</a:t>
            </a:r>
            <a:endParaRPr b="1"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99" name="Google Shape;699;p108"/>
          <p:cNvSpPr txBox="1"/>
          <p:nvPr/>
        </p:nvSpPr>
        <p:spPr>
          <a:xfrm>
            <a:off x="934189" y="1598463"/>
            <a:ext cx="6309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it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Thematic/</a:t>
            </a:r>
            <a:endParaRPr b="1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it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disciplinary</a:t>
            </a:r>
            <a:endParaRPr b="1" sz="500"/>
          </a:p>
        </p:txBody>
      </p:sp>
      <p:sp>
        <p:nvSpPr>
          <p:cNvPr id="700" name="Google Shape;700;p108"/>
          <p:cNvSpPr txBox="1"/>
          <p:nvPr/>
        </p:nvSpPr>
        <p:spPr>
          <a:xfrm>
            <a:off x="928047" y="3866023"/>
            <a:ext cx="630900" cy="1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it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Institutional</a:t>
            </a:r>
            <a:endParaRPr b="1" sz="500"/>
          </a:p>
        </p:txBody>
      </p:sp>
      <p:sp>
        <p:nvSpPr>
          <p:cNvPr id="701" name="Google Shape;701;p108"/>
          <p:cNvSpPr txBox="1"/>
          <p:nvPr/>
        </p:nvSpPr>
        <p:spPr>
          <a:xfrm>
            <a:off x="5341307" y="4134864"/>
            <a:ext cx="630900" cy="1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it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Catch-all</a:t>
            </a:r>
            <a:endParaRPr b="1" sz="500"/>
          </a:p>
        </p:txBody>
      </p:sp>
      <p:sp>
        <p:nvSpPr>
          <p:cNvPr id="702" name="Google Shape;702;p108"/>
          <p:cNvSpPr txBox="1"/>
          <p:nvPr/>
        </p:nvSpPr>
        <p:spPr>
          <a:xfrm>
            <a:off x="7439127" y="3866023"/>
            <a:ext cx="630900" cy="1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it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Data</a:t>
            </a:r>
            <a:endParaRPr b="1" sz="500"/>
          </a:p>
        </p:txBody>
      </p:sp>
      <p:sp>
        <p:nvSpPr>
          <p:cNvPr id="703" name="Google Shape;703;p108"/>
          <p:cNvSpPr txBox="1"/>
          <p:nvPr/>
        </p:nvSpPr>
        <p:spPr>
          <a:xfrm>
            <a:off x="7798247" y="1967219"/>
            <a:ext cx="630900" cy="1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it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Literature</a:t>
            </a:r>
            <a:endParaRPr b="1" sz="500"/>
          </a:p>
        </p:txBody>
      </p:sp>
      <p:cxnSp>
        <p:nvCxnSpPr>
          <p:cNvPr id="704" name="Google Shape;704;p108"/>
          <p:cNvCxnSpPr>
            <a:stCxn id="705" idx="7"/>
            <a:endCxn id="685" idx="2"/>
          </p:cNvCxnSpPr>
          <p:nvPr/>
        </p:nvCxnSpPr>
        <p:spPr>
          <a:xfrm>
            <a:off x="1220916" y="2810665"/>
            <a:ext cx="580500" cy="68400"/>
          </a:xfrm>
          <a:prstGeom prst="straightConnector1">
            <a:avLst/>
          </a:prstGeom>
          <a:noFill/>
          <a:ln cap="flat" cmpd="sng" w="381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705" name="Google Shape;705;p108"/>
          <p:cNvSpPr/>
          <p:nvPr/>
        </p:nvSpPr>
        <p:spPr>
          <a:xfrm rot="2330778">
            <a:off x="331102" y="2412349"/>
            <a:ext cx="892491" cy="892303"/>
          </a:xfrm>
          <a:prstGeom prst="donut">
            <a:avLst>
              <a:gd fmla="val 7452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706" name="Google Shape;706;p108"/>
          <p:cNvSpPr/>
          <p:nvPr/>
        </p:nvSpPr>
        <p:spPr>
          <a:xfrm>
            <a:off x="1930738" y="2324525"/>
            <a:ext cx="1102200" cy="1100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707" name="Google Shape;707;p108"/>
          <p:cNvSpPr txBox="1"/>
          <p:nvPr/>
        </p:nvSpPr>
        <p:spPr>
          <a:xfrm>
            <a:off x="447394" y="2755249"/>
            <a:ext cx="630900" cy="1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it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National</a:t>
            </a:r>
            <a:endParaRPr b="1" sz="500"/>
          </a:p>
        </p:txBody>
      </p:sp>
      <p:sp>
        <p:nvSpPr>
          <p:cNvPr id="708" name="Google Shape;708;p108"/>
          <p:cNvSpPr/>
          <p:nvPr/>
        </p:nvSpPr>
        <p:spPr>
          <a:xfrm>
            <a:off x="6121738" y="2324525"/>
            <a:ext cx="1102200" cy="1100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709" name="Google Shape;709;p108"/>
          <p:cNvSpPr txBox="1"/>
          <p:nvPr/>
        </p:nvSpPr>
        <p:spPr>
          <a:xfrm>
            <a:off x="2026025" y="2668100"/>
            <a:ext cx="892500" cy="40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Who</a:t>
            </a:r>
            <a:endParaRPr b="1"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manages </a:t>
            </a:r>
            <a:endParaRPr b="1"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10" name="Google Shape;710;p108"/>
          <p:cNvSpPr txBox="1"/>
          <p:nvPr/>
        </p:nvSpPr>
        <p:spPr>
          <a:xfrm>
            <a:off x="6255374" y="2591900"/>
            <a:ext cx="755100" cy="58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What type of content</a:t>
            </a:r>
            <a:endParaRPr sz="5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91"/>
          <p:cNvSpPr txBox="1"/>
          <p:nvPr/>
        </p:nvSpPr>
        <p:spPr>
          <a:xfrm>
            <a:off x="3640853" y="590695"/>
            <a:ext cx="18624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900">
                <a:solidFill>
                  <a:srgbClr val="A5A5A5"/>
                </a:solidFill>
                <a:latin typeface="Poppins Light"/>
                <a:ea typeface="Poppins Light"/>
                <a:cs typeface="Poppins Light"/>
                <a:sym typeface="Poppins Light"/>
              </a:rPr>
              <a:t>COURSE OUTLINE</a:t>
            </a:r>
            <a:endParaRPr sz="500"/>
          </a:p>
        </p:txBody>
      </p:sp>
      <p:sp>
        <p:nvSpPr>
          <p:cNvPr id="447" name="Google Shape;447;p91"/>
          <p:cNvSpPr/>
          <p:nvPr/>
        </p:nvSpPr>
        <p:spPr>
          <a:xfrm>
            <a:off x="786525" y="1055600"/>
            <a:ext cx="1947846" cy="1079853"/>
          </a:xfrm>
          <a:custGeom>
            <a:rect b="b" l="l" r="r" t="t"/>
            <a:pathLst>
              <a:path extrusionOk="0" h="2153" w="3388">
                <a:moveTo>
                  <a:pt x="3013" y="2152"/>
                </a:moveTo>
                <a:lnTo>
                  <a:pt x="375" y="2152"/>
                </a:lnTo>
                <a:lnTo>
                  <a:pt x="375" y="2152"/>
                </a:lnTo>
                <a:cubicBezTo>
                  <a:pt x="168" y="2152"/>
                  <a:pt x="0" y="1984"/>
                  <a:pt x="0" y="1778"/>
                </a:cubicBezTo>
                <a:lnTo>
                  <a:pt x="0" y="374"/>
                </a:lnTo>
                <a:lnTo>
                  <a:pt x="0" y="374"/>
                </a:lnTo>
                <a:cubicBezTo>
                  <a:pt x="0" y="167"/>
                  <a:pt x="168" y="0"/>
                  <a:pt x="375" y="0"/>
                </a:cubicBezTo>
                <a:lnTo>
                  <a:pt x="3013" y="0"/>
                </a:lnTo>
                <a:lnTo>
                  <a:pt x="3013" y="0"/>
                </a:lnTo>
                <a:cubicBezTo>
                  <a:pt x="3220" y="0"/>
                  <a:pt x="3387" y="167"/>
                  <a:pt x="3387" y="374"/>
                </a:cubicBezTo>
                <a:lnTo>
                  <a:pt x="3387" y="1778"/>
                </a:lnTo>
                <a:lnTo>
                  <a:pt x="3387" y="1778"/>
                </a:lnTo>
                <a:cubicBezTo>
                  <a:pt x="3387" y="1984"/>
                  <a:pt x="3220" y="2152"/>
                  <a:pt x="3013" y="215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48" name="Google Shape;448;p91"/>
          <p:cNvSpPr/>
          <p:nvPr/>
        </p:nvSpPr>
        <p:spPr>
          <a:xfrm>
            <a:off x="786525" y="1055601"/>
            <a:ext cx="1947846" cy="314220"/>
          </a:xfrm>
          <a:custGeom>
            <a:rect b="b" l="l" r="r" t="t"/>
            <a:pathLst>
              <a:path extrusionOk="0" h="628" w="3388">
                <a:moveTo>
                  <a:pt x="3387" y="627"/>
                </a:moveTo>
                <a:lnTo>
                  <a:pt x="0" y="627"/>
                </a:lnTo>
                <a:lnTo>
                  <a:pt x="0" y="0"/>
                </a:lnTo>
                <a:lnTo>
                  <a:pt x="3387" y="0"/>
                </a:lnTo>
                <a:lnTo>
                  <a:pt x="3387" y="627"/>
                </a:lnTo>
              </a:path>
            </a:pathLst>
          </a:custGeom>
          <a:solidFill>
            <a:srgbClr val="2AB0BF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49" name="Google Shape;449;p91"/>
          <p:cNvSpPr/>
          <p:nvPr/>
        </p:nvSpPr>
        <p:spPr>
          <a:xfrm>
            <a:off x="2196677" y="3691066"/>
            <a:ext cx="1950361" cy="1079859"/>
          </a:xfrm>
          <a:custGeom>
            <a:rect b="b" l="l" r="r" t="t"/>
            <a:pathLst>
              <a:path extrusionOk="0" h="2154" w="3389">
                <a:moveTo>
                  <a:pt x="3013" y="2153"/>
                </a:moveTo>
                <a:lnTo>
                  <a:pt x="375" y="2153"/>
                </a:lnTo>
                <a:lnTo>
                  <a:pt x="375" y="2153"/>
                </a:lnTo>
                <a:cubicBezTo>
                  <a:pt x="168" y="2153"/>
                  <a:pt x="0" y="1985"/>
                  <a:pt x="0" y="1779"/>
                </a:cubicBezTo>
                <a:lnTo>
                  <a:pt x="0" y="375"/>
                </a:lnTo>
                <a:lnTo>
                  <a:pt x="0" y="375"/>
                </a:lnTo>
                <a:cubicBezTo>
                  <a:pt x="0" y="168"/>
                  <a:pt x="168" y="0"/>
                  <a:pt x="375" y="0"/>
                </a:cubicBezTo>
                <a:lnTo>
                  <a:pt x="3013" y="0"/>
                </a:lnTo>
                <a:lnTo>
                  <a:pt x="3013" y="0"/>
                </a:lnTo>
                <a:cubicBezTo>
                  <a:pt x="3220" y="0"/>
                  <a:pt x="3388" y="168"/>
                  <a:pt x="3388" y="375"/>
                </a:cubicBezTo>
                <a:lnTo>
                  <a:pt x="3388" y="1779"/>
                </a:lnTo>
                <a:lnTo>
                  <a:pt x="3388" y="1779"/>
                </a:lnTo>
                <a:cubicBezTo>
                  <a:pt x="3388" y="1985"/>
                  <a:pt x="3220" y="2153"/>
                  <a:pt x="3013" y="215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50" name="Google Shape;450;p91"/>
          <p:cNvSpPr/>
          <p:nvPr/>
        </p:nvSpPr>
        <p:spPr>
          <a:xfrm>
            <a:off x="2196677" y="3691066"/>
            <a:ext cx="1950361" cy="316432"/>
          </a:xfrm>
          <a:custGeom>
            <a:rect b="b" l="l" r="r" t="t"/>
            <a:pathLst>
              <a:path extrusionOk="0" h="630" w="3389">
                <a:moveTo>
                  <a:pt x="3388" y="629"/>
                </a:moveTo>
                <a:lnTo>
                  <a:pt x="0" y="629"/>
                </a:lnTo>
                <a:lnTo>
                  <a:pt x="0" y="0"/>
                </a:lnTo>
                <a:lnTo>
                  <a:pt x="3388" y="0"/>
                </a:lnTo>
                <a:lnTo>
                  <a:pt x="3388" y="629"/>
                </a:lnTo>
              </a:path>
            </a:pathLst>
          </a:custGeom>
          <a:solidFill>
            <a:srgbClr val="36A86F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51" name="Google Shape;451;p91"/>
          <p:cNvSpPr/>
          <p:nvPr/>
        </p:nvSpPr>
        <p:spPr>
          <a:xfrm>
            <a:off x="3604293" y="1055600"/>
            <a:ext cx="1947830" cy="1079853"/>
          </a:xfrm>
          <a:custGeom>
            <a:rect b="b" l="l" r="r" t="t"/>
            <a:pathLst>
              <a:path extrusionOk="0" h="2153" w="3387">
                <a:moveTo>
                  <a:pt x="3012" y="2152"/>
                </a:moveTo>
                <a:lnTo>
                  <a:pt x="374" y="2152"/>
                </a:lnTo>
                <a:lnTo>
                  <a:pt x="374" y="2152"/>
                </a:lnTo>
                <a:cubicBezTo>
                  <a:pt x="167" y="2152"/>
                  <a:pt x="0" y="1984"/>
                  <a:pt x="0" y="1778"/>
                </a:cubicBezTo>
                <a:lnTo>
                  <a:pt x="0" y="374"/>
                </a:lnTo>
                <a:lnTo>
                  <a:pt x="0" y="374"/>
                </a:lnTo>
                <a:cubicBezTo>
                  <a:pt x="0" y="167"/>
                  <a:pt x="167" y="0"/>
                  <a:pt x="374" y="0"/>
                </a:cubicBezTo>
                <a:lnTo>
                  <a:pt x="3012" y="0"/>
                </a:lnTo>
                <a:lnTo>
                  <a:pt x="3012" y="0"/>
                </a:lnTo>
                <a:cubicBezTo>
                  <a:pt x="3219" y="0"/>
                  <a:pt x="3386" y="167"/>
                  <a:pt x="3386" y="374"/>
                </a:cubicBezTo>
                <a:lnTo>
                  <a:pt x="3386" y="1778"/>
                </a:lnTo>
                <a:lnTo>
                  <a:pt x="3386" y="1778"/>
                </a:lnTo>
                <a:cubicBezTo>
                  <a:pt x="3386" y="1984"/>
                  <a:pt x="3219" y="2152"/>
                  <a:pt x="3012" y="2152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52" name="Google Shape;452;p91"/>
          <p:cNvSpPr/>
          <p:nvPr/>
        </p:nvSpPr>
        <p:spPr>
          <a:xfrm>
            <a:off x="3604293" y="1055601"/>
            <a:ext cx="1947830" cy="314220"/>
          </a:xfrm>
          <a:custGeom>
            <a:rect b="b" l="l" r="r" t="t"/>
            <a:pathLst>
              <a:path extrusionOk="0" h="628" w="3387">
                <a:moveTo>
                  <a:pt x="3386" y="627"/>
                </a:moveTo>
                <a:lnTo>
                  <a:pt x="0" y="627"/>
                </a:lnTo>
                <a:lnTo>
                  <a:pt x="0" y="0"/>
                </a:lnTo>
                <a:lnTo>
                  <a:pt x="3386" y="0"/>
                </a:lnTo>
                <a:lnTo>
                  <a:pt x="3386" y="627"/>
                </a:lnTo>
              </a:path>
            </a:pathLst>
          </a:custGeom>
          <a:solidFill>
            <a:srgbClr val="E8B817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53" name="Google Shape;453;p91"/>
          <p:cNvSpPr/>
          <p:nvPr/>
        </p:nvSpPr>
        <p:spPr>
          <a:xfrm>
            <a:off x="5014446" y="3691066"/>
            <a:ext cx="1947830" cy="1079859"/>
          </a:xfrm>
          <a:custGeom>
            <a:rect b="b" l="l" r="r" t="t"/>
            <a:pathLst>
              <a:path extrusionOk="0" h="2154" w="3387">
                <a:moveTo>
                  <a:pt x="3012" y="2153"/>
                </a:moveTo>
                <a:lnTo>
                  <a:pt x="375" y="2153"/>
                </a:lnTo>
                <a:lnTo>
                  <a:pt x="375" y="2153"/>
                </a:lnTo>
                <a:cubicBezTo>
                  <a:pt x="168" y="2153"/>
                  <a:pt x="0" y="1985"/>
                  <a:pt x="0" y="1779"/>
                </a:cubicBezTo>
                <a:lnTo>
                  <a:pt x="0" y="375"/>
                </a:lnTo>
                <a:lnTo>
                  <a:pt x="0" y="375"/>
                </a:lnTo>
                <a:cubicBezTo>
                  <a:pt x="0" y="168"/>
                  <a:pt x="168" y="0"/>
                  <a:pt x="375" y="0"/>
                </a:cubicBezTo>
                <a:lnTo>
                  <a:pt x="3012" y="0"/>
                </a:lnTo>
                <a:lnTo>
                  <a:pt x="3012" y="0"/>
                </a:lnTo>
                <a:cubicBezTo>
                  <a:pt x="3219" y="0"/>
                  <a:pt x="3386" y="168"/>
                  <a:pt x="3386" y="375"/>
                </a:cubicBezTo>
                <a:lnTo>
                  <a:pt x="3386" y="1779"/>
                </a:lnTo>
                <a:lnTo>
                  <a:pt x="3386" y="1779"/>
                </a:lnTo>
                <a:cubicBezTo>
                  <a:pt x="3386" y="1985"/>
                  <a:pt x="3219" y="2153"/>
                  <a:pt x="3012" y="215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54" name="Google Shape;454;p91"/>
          <p:cNvSpPr/>
          <p:nvPr/>
        </p:nvSpPr>
        <p:spPr>
          <a:xfrm>
            <a:off x="5014446" y="3691066"/>
            <a:ext cx="1947830" cy="316432"/>
          </a:xfrm>
          <a:custGeom>
            <a:rect b="b" l="l" r="r" t="t"/>
            <a:pathLst>
              <a:path extrusionOk="0" h="630" w="3387">
                <a:moveTo>
                  <a:pt x="3386" y="629"/>
                </a:moveTo>
                <a:lnTo>
                  <a:pt x="0" y="629"/>
                </a:lnTo>
                <a:lnTo>
                  <a:pt x="0" y="0"/>
                </a:lnTo>
                <a:lnTo>
                  <a:pt x="3386" y="0"/>
                </a:lnTo>
                <a:lnTo>
                  <a:pt x="3386" y="629"/>
                </a:lnTo>
              </a:path>
            </a:pathLst>
          </a:custGeom>
          <a:solidFill>
            <a:srgbClr val="D97618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55" name="Google Shape;455;p91"/>
          <p:cNvSpPr/>
          <p:nvPr/>
        </p:nvSpPr>
        <p:spPr>
          <a:xfrm>
            <a:off x="6422060" y="1055600"/>
            <a:ext cx="1950361" cy="1079853"/>
          </a:xfrm>
          <a:custGeom>
            <a:rect b="b" l="l" r="r" t="t"/>
            <a:pathLst>
              <a:path extrusionOk="0" h="2153" w="3389">
                <a:moveTo>
                  <a:pt x="3014" y="2152"/>
                </a:moveTo>
                <a:lnTo>
                  <a:pt x="375" y="2152"/>
                </a:lnTo>
                <a:lnTo>
                  <a:pt x="375" y="2152"/>
                </a:lnTo>
                <a:cubicBezTo>
                  <a:pt x="168" y="2152"/>
                  <a:pt x="0" y="1984"/>
                  <a:pt x="0" y="1778"/>
                </a:cubicBezTo>
                <a:lnTo>
                  <a:pt x="0" y="374"/>
                </a:lnTo>
                <a:lnTo>
                  <a:pt x="0" y="374"/>
                </a:lnTo>
                <a:cubicBezTo>
                  <a:pt x="0" y="167"/>
                  <a:pt x="168" y="0"/>
                  <a:pt x="375" y="0"/>
                </a:cubicBezTo>
                <a:lnTo>
                  <a:pt x="3014" y="0"/>
                </a:lnTo>
                <a:lnTo>
                  <a:pt x="3014" y="0"/>
                </a:lnTo>
                <a:cubicBezTo>
                  <a:pt x="3220" y="0"/>
                  <a:pt x="3388" y="167"/>
                  <a:pt x="3388" y="374"/>
                </a:cubicBezTo>
                <a:lnTo>
                  <a:pt x="3388" y="1778"/>
                </a:lnTo>
                <a:lnTo>
                  <a:pt x="3388" y="1778"/>
                </a:lnTo>
                <a:cubicBezTo>
                  <a:pt x="3388" y="1984"/>
                  <a:pt x="3220" y="2152"/>
                  <a:pt x="3014" y="2152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56" name="Google Shape;456;p91"/>
          <p:cNvSpPr/>
          <p:nvPr/>
        </p:nvSpPr>
        <p:spPr>
          <a:xfrm>
            <a:off x="6422060" y="1055601"/>
            <a:ext cx="1950361" cy="314220"/>
          </a:xfrm>
          <a:custGeom>
            <a:rect b="b" l="l" r="r" t="t"/>
            <a:pathLst>
              <a:path extrusionOk="0" h="628" w="3389">
                <a:moveTo>
                  <a:pt x="3388" y="627"/>
                </a:moveTo>
                <a:lnTo>
                  <a:pt x="0" y="627"/>
                </a:lnTo>
                <a:lnTo>
                  <a:pt x="0" y="0"/>
                </a:lnTo>
                <a:lnTo>
                  <a:pt x="3388" y="0"/>
                </a:lnTo>
                <a:lnTo>
                  <a:pt x="3388" y="627"/>
                </a:lnTo>
              </a:path>
            </a:pathLst>
          </a:custGeom>
          <a:solidFill>
            <a:srgbClr val="B24520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57" name="Google Shape;457;p91"/>
          <p:cNvSpPr/>
          <p:nvPr/>
        </p:nvSpPr>
        <p:spPr>
          <a:xfrm>
            <a:off x="1653921" y="2926614"/>
            <a:ext cx="215582" cy="190302"/>
          </a:xfrm>
          <a:custGeom>
            <a:rect b="b" l="l" r="r" t="t"/>
            <a:pathLst>
              <a:path extrusionOk="0" h="378" w="377">
                <a:moveTo>
                  <a:pt x="376" y="188"/>
                </a:moveTo>
                <a:lnTo>
                  <a:pt x="376" y="188"/>
                </a:lnTo>
                <a:cubicBezTo>
                  <a:pt x="376" y="293"/>
                  <a:pt x="292" y="377"/>
                  <a:pt x="188" y="377"/>
                </a:cubicBezTo>
                <a:lnTo>
                  <a:pt x="188" y="377"/>
                </a:lnTo>
                <a:cubicBezTo>
                  <a:pt x="84" y="377"/>
                  <a:pt x="0" y="293"/>
                  <a:pt x="0" y="188"/>
                </a:cubicBezTo>
                <a:lnTo>
                  <a:pt x="0" y="188"/>
                </a:lnTo>
                <a:cubicBezTo>
                  <a:pt x="0" y="84"/>
                  <a:pt x="84" y="0"/>
                  <a:pt x="188" y="0"/>
                </a:cubicBezTo>
                <a:lnTo>
                  <a:pt x="188" y="0"/>
                </a:lnTo>
                <a:cubicBezTo>
                  <a:pt x="292" y="0"/>
                  <a:pt x="376" y="84"/>
                  <a:pt x="376" y="188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58" name="Google Shape;458;p91"/>
          <p:cNvSpPr/>
          <p:nvPr/>
        </p:nvSpPr>
        <p:spPr>
          <a:xfrm>
            <a:off x="4471691" y="2926614"/>
            <a:ext cx="215580" cy="190302"/>
          </a:xfrm>
          <a:custGeom>
            <a:rect b="b" l="l" r="r" t="t"/>
            <a:pathLst>
              <a:path extrusionOk="0" h="378" w="377">
                <a:moveTo>
                  <a:pt x="376" y="188"/>
                </a:moveTo>
                <a:lnTo>
                  <a:pt x="376" y="188"/>
                </a:lnTo>
                <a:cubicBezTo>
                  <a:pt x="376" y="293"/>
                  <a:pt x="291" y="377"/>
                  <a:pt x="187" y="377"/>
                </a:cubicBezTo>
                <a:lnTo>
                  <a:pt x="187" y="377"/>
                </a:lnTo>
                <a:cubicBezTo>
                  <a:pt x="83" y="377"/>
                  <a:pt x="0" y="293"/>
                  <a:pt x="0" y="188"/>
                </a:cubicBezTo>
                <a:lnTo>
                  <a:pt x="0" y="188"/>
                </a:lnTo>
                <a:cubicBezTo>
                  <a:pt x="0" y="84"/>
                  <a:pt x="83" y="0"/>
                  <a:pt x="187" y="0"/>
                </a:cubicBezTo>
                <a:lnTo>
                  <a:pt x="187" y="0"/>
                </a:lnTo>
                <a:cubicBezTo>
                  <a:pt x="291" y="0"/>
                  <a:pt x="376" y="84"/>
                  <a:pt x="376" y="18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59" name="Google Shape;459;p91"/>
          <p:cNvSpPr/>
          <p:nvPr/>
        </p:nvSpPr>
        <p:spPr>
          <a:xfrm>
            <a:off x="7289456" y="2926614"/>
            <a:ext cx="215582" cy="190302"/>
          </a:xfrm>
          <a:custGeom>
            <a:rect b="b" l="l" r="r" t="t"/>
            <a:pathLst>
              <a:path extrusionOk="0" h="378" w="377">
                <a:moveTo>
                  <a:pt x="376" y="188"/>
                </a:moveTo>
                <a:lnTo>
                  <a:pt x="376" y="188"/>
                </a:lnTo>
                <a:cubicBezTo>
                  <a:pt x="376" y="293"/>
                  <a:pt x="292" y="377"/>
                  <a:pt x="188" y="377"/>
                </a:cubicBezTo>
                <a:lnTo>
                  <a:pt x="188" y="377"/>
                </a:lnTo>
                <a:cubicBezTo>
                  <a:pt x="85" y="377"/>
                  <a:pt x="0" y="293"/>
                  <a:pt x="0" y="188"/>
                </a:cubicBezTo>
                <a:lnTo>
                  <a:pt x="0" y="188"/>
                </a:lnTo>
                <a:cubicBezTo>
                  <a:pt x="0" y="84"/>
                  <a:pt x="85" y="0"/>
                  <a:pt x="188" y="0"/>
                </a:cubicBezTo>
                <a:lnTo>
                  <a:pt x="188" y="0"/>
                </a:lnTo>
                <a:cubicBezTo>
                  <a:pt x="292" y="0"/>
                  <a:pt x="376" y="84"/>
                  <a:pt x="376" y="188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60" name="Google Shape;460;p91"/>
          <p:cNvSpPr/>
          <p:nvPr/>
        </p:nvSpPr>
        <p:spPr>
          <a:xfrm>
            <a:off x="5879306" y="2729516"/>
            <a:ext cx="218117" cy="188088"/>
          </a:xfrm>
          <a:custGeom>
            <a:rect b="b" l="l" r="r" t="t"/>
            <a:pathLst>
              <a:path extrusionOk="0" h="377" w="378">
                <a:moveTo>
                  <a:pt x="377" y="188"/>
                </a:moveTo>
                <a:lnTo>
                  <a:pt x="377" y="188"/>
                </a:lnTo>
                <a:cubicBezTo>
                  <a:pt x="377" y="292"/>
                  <a:pt x="293" y="376"/>
                  <a:pt x="189" y="376"/>
                </a:cubicBezTo>
                <a:lnTo>
                  <a:pt x="189" y="376"/>
                </a:lnTo>
                <a:cubicBezTo>
                  <a:pt x="85" y="376"/>
                  <a:pt x="0" y="292"/>
                  <a:pt x="0" y="188"/>
                </a:cubicBezTo>
                <a:lnTo>
                  <a:pt x="0" y="188"/>
                </a:lnTo>
                <a:cubicBezTo>
                  <a:pt x="0" y="84"/>
                  <a:pt x="85" y="0"/>
                  <a:pt x="189" y="0"/>
                </a:cubicBezTo>
                <a:lnTo>
                  <a:pt x="189" y="0"/>
                </a:lnTo>
                <a:cubicBezTo>
                  <a:pt x="293" y="0"/>
                  <a:pt x="377" y="84"/>
                  <a:pt x="377" y="188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61" name="Google Shape;461;p91"/>
          <p:cNvSpPr/>
          <p:nvPr/>
        </p:nvSpPr>
        <p:spPr>
          <a:xfrm>
            <a:off x="3061538" y="2729516"/>
            <a:ext cx="215580" cy="188088"/>
          </a:xfrm>
          <a:custGeom>
            <a:rect b="b" l="l" r="r" t="t"/>
            <a:pathLst>
              <a:path extrusionOk="0" h="377" w="377">
                <a:moveTo>
                  <a:pt x="376" y="188"/>
                </a:moveTo>
                <a:lnTo>
                  <a:pt x="376" y="188"/>
                </a:lnTo>
                <a:cubicBezTo>
                  <a:pt x="376" y="292"/>
                  <a:pt x="292" y="376"/>
                  <a:pt x="188" y="376"/>
                </a:cubicBezTo>
                <a:lnTo>
                  <a:pt x="188" y="376"/>
                </a:lnTo>
                <a:cubicBezTo>
                  <a:pt x="84" y="376"/>
                  <a:pt x="0" y="292"/>
                  <a:pt x="0" y="188"/>
                </a:cubicBezTo>
                <a:lnTo>
                  <a:pt x="0" y="188"/>
                </a:lnTo>
                <a:cubicBezTo>
                  <a:pt x="0" y="84"/>
                  <a:pt x="84" y="0"/>
                  <a:pt x="188" y="0"/>
                </a:cubicBezTo>
                <a:lnTo>
                  <a:pt x="188" y="0"/>
                </a:lnTo>
                <a:cubicBezTo>
                  <a:pt x="292" y="0"/>
                  <a:pt x="376" y="84"/>
                  <a:pt x="376" y="18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62" name="Google Shape;462;p91"/>
          <p:cNvSpPr/>
          <p:nvPr/>
        </p:nvSpPr>
        <p:spPr>
          <a:xfrm>
            <a:off x="5980755" y="2972848"/>
            <a:ext cx="17700" cy="663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63" name="Google Shape;463;p91"/>
          <p:cNvSpPr/>
          <p:nvPr/>
        </p:nvSpPr>
        <p:spPr>
          <a:xfrm>
            <a:off x="3160452" y="2972848"/>
            <a:ext cx="17700" cy="66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64" name="Google Shape;464;p91"/>
          <p:cNvSpPr/>
          <p:nvPr/>
        </p:nvSpPr>
        <p:spPr>
          <a:xfrm>
            <a:off x="4570604" y="2199548"/>
            <a:ext cx="17700" cy="663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65" name="Google Shape;465;p91"/>
          <p:cNvSpPr/>
          <p:nvPr/>
        </p:nvSpPr>
        <p:spPr>
          <a:xfrm>
            <a:off x="7388370" y="2199548"/>
            <a:ext cx="17700" cy="663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66" name="Google Shape;466;p91"/>
          <p:cNvSpPr/>
          <p:nvPr/>
        </p:nvSpPr>
        <p:spPr>
          <a:xfrm>
            <a:off x="1752835" y="2199548"/>
            <a:ext cx="17700" cy="66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cxnSp>
        <p:nvCxnSpPr>
          <p:cNvPr id="467" name="Google Shape;467;p91"/>
          <p:cNvCxnSpPr/>
          <p:nvPr/>
        </p:nvCxnSpPr>
        <p:spPr>
          <a:xfrm flipH="1" rot="10800000">
            <a:off x="4687267" y="2823270"/>
            <a:ext cx="1192200" cy="193800"/>
          </a:xfrm>
          <a:prstGeom prst="straightConnector1">
            <a:avLst/>
          </a:prstGeom>
          <a:noFill/>
          <a:ln cap="flat" cmpd="sng" w="25400">
            <a:solidFill>
              <a:srgbClr val="D8D8D8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468" name="Google Shape;468;p91"/>
          <p:cNvCxnSpPr/>
          <p:nvPr/>
        </p:nvCxnSpPr>
        <p:spPr>
          <a:xfrm>
            <a:off x="6098206" y="2825699"/>
            <a:ext cx="1190400" cy="195000"/>
          </a:xfrm>
          <a:prstGeom prst="straightConnector1">
            <a:avLst/>
          </a:prstGeom>
          <a:noFill/>
          <a:ln cap="flat" cmpd="sng" w="25400">
            <a:solidFill>
              <a:srgbClr val="D8D8D8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469" name="Google Shape;469;p91"/>
          <p:cNvSpPr txBox="1"/>
          <p:nvPr/>
        </p:nvSpPr>
        <p:spPr>
          <a:xfrm>
            <a:off x="1141374" y="3185210"/>
            <a:ext cx="8592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Mod. 1</a:t>
            </a:r>
            <a:endParaRPr sz="500"/>
          </a:p>
        </p:txBody>
      </p:sp>
      <p:sp>
        <p:nvSpPr>
          <p:cNvPr id="470" name="Google Shape;470;p91"/>
          <p:cNvSpPr txBox="1"/>
          <p:nvPr/>
        </p:nvSpPr>
        <p:spPr>
          <a:xfrm>
            <a:off x="2776063" y="2356150"/>
            <a:ext cx="7890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Mod. 2 </a:t>
            </a:r>
            <a:endParaRPr sz="500"/>
          </a:p>
        </p:txBody>
      </p:sp>
      <p:sp>
        <p:nvSpPr>
          <p:cNvPr id="471" name="Google Shape;471;p91"/>
          <p:cNvSpPr txBox="1"/>
          <p:nvPr/>
        </p:nvSpPr>
        <p:spPr>
          <a:xfrm>
            <a:off x="4201423" y="3185210"/>
            <a:ext cx="7890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Mod. 3</a:t>
            </a:r>
            <a:endParaRPr sz="500"/>
          </a:p>
        </p:txBody>
      </p:sp>
      <p:sp>
        <p:nvSpPr>
          <p:cNvPr id="472" name="Google Shape;472;p91"/>
          <p:cNvSpPr txBox="1"/>
          <p:nvPr/>
        </p:nvSpPr>
        <p:spPr>
          <a:xfrm>
            <a:off x="5515056" y="2450198"/>
            <a:ext cx="7890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Mod.4</a:t>
            </a:r>
            <a:endParaRPr sz="500"/>
          </a:p>
        </p:txBody>
      </p:sp>
      <p:sp>
        <p:nvSpPr>
          <p:cNvPr id="473" name="Google Shape;473;p91"/>
          <p:cNvSpPr txBox="1"/>
          <p:nvPr/>
        </p:nvSpPr>
        <p:spPr>
          <a:xfrm>
            <a:off x="7159704" y="3185210"/>
            <a:ext cx="7890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Mod. 5</a:t>
            </a:r>
            <a:endParaRPr sz="500"/>
          </a:p>
        </p:txBody>
      </p:sp>
      <p:sp>
        <p:nvSpPr>
          <p:cNvPr id="474" name="Google Shape;474;p91"/>
          <p:cNvSpPr txBox="1"/>
          <p:nvPr/>
        </p:nvSpPr>
        <p:spPr>
          <a:xfrm>
            <a:off x="764670" y="1473133"/>
            <a:ext cx="19506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Open Science: why do we need it and how is it “embedded” in Horizon Europe</a:t>
            </a:r>
            <a:endParaRPr b="1" sz="500"/>
          </a:p>
        </p:txBody>
      </p:sp>
      <p:sp>
        <p:nvSpPr>
          <p:cNvPr id="475" name="Google Shape;475;p91"/>
          <p:cNvSpPr txBox="1"/>
          <p:nvPr/>
        </p:nvSpPr>
        <p:spPr>
          <a:xfrm>
            <a:off x="786533" y="1101137"/>
            <a:ext cx="16203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March 2, 2022</a:t>
            </a:r>
            <a:endParaRPr sz="500"/>
          </a:p>
        </p:txBody>
      </p:sp>
      <p:sp>
        <p:nvSpPr>
          <p:cNvPr id="476" name="Google Shape;476;p91"/>
          <p:cNvSpPr txBox="1"/>
          <p:nvPr/>
        </p:nvSpPr>
        <p:spPr>
          <a:xfrm>
            <a:off x="3718398" y="1473124"/>
            <a:ext cx="1719600" cy="37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RDM: why it is essential to take care of data and how to do it</a:t>
            </a:r>
            <a:endParaRPr b="1" sz="500"/>
          </a:p>
        </p:txBody>
      </p:sp>
      <p:sp>
        <p:nvSpPr>
          <p:cNvPr id="477" name="Google Shape;477;p91"/>
          <p:cNvSpPr txBox="1"/>
          <p:nvPr/>
        </p:nvSpPr>
        <p:spPr>
          <a:xfrm>
            <a:off x="3718384" y="1101137"/>
            <a:ext cx="18336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March 7, 2022</a:t>
            </a:r>
            <a:endParaRPr sz="500"/>
          </a:p>
        </p:txBody>
      </p:sp>
      <p:sp>
        <p:nvSpPr>
          <p:cNvPr id="478" name="Google Shape;478;p91"/>
          <p:cNvSpPr txBox="1"/>
          <p:nvPr/>
        </p:nvSpPr>
        <p:spPr>
          <a:xfrm>
            <a:off x="6537433" y="1473124"/>
            <a:ext cx="1719600" cy="7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Hands on session Retrieving and putting together all the elements to produce a DMP</a:t>
            </a:r>
            <a:endParaRPr b="1" sz="13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! </a:t>
            </a:r>
            <a:endParaRPr b="1" sz="500"/>
          </a:p>
        </p:txBody>
      </p:sp>
      <p:sp>
        <p:nvSpPr>
          <p:cNvPr id="479" name="Google Shape;479;p91"/>
          <p:cNvSpPr txBox="1"/>
          <p:nvPr/>
        </p:nvSpPr>
        <p:spPr>
          <a:xfrm>
            <a:off x="6448136" y="1101137"/>
            <a:ext cx="16203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March 11, 2022</a:t>
            </a:r>
            <a:endParaRPr sz="500"/>
          </a:p>
        </p:txBody>
      </p:sp>
      <p:sp>
        <p:nvSpPr>
          <p:cNvPr id="480" name="Google Shape;480;p91"/>
          <p:cNvSpPr txBox="1"/>
          <p:nvPr/>
        </p:nvSpPr>
        <p:spPr>
          <a:xfrm>
            <a:off x="2312050" y="4110369"/>
            <a:ext cx="1719600" cy="7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Open Access: what and how;</a:t>
            </a:r>
            <a:endParaRPr b="1" sz="9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Open Research Europe</a:t>
            </a:r>
            <a:endParaRPr b="1" sz="9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Tools and support</a:t>
            </a:r>
            <a:endParaRPr b="1" sz="13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t/>
            </a:r>
            <a:endParaRPr b="1" sz="9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1" name="Google Shape;481;p91"/>
          <p:cNvSpPr txBox="1"/>
          <p:nvPr/>
        </p:nvSpPr>
        <p:spPr>
          <a:xfrm>
            <a:off x="2312055" y="3737722"/>
            <a:ext cx="1524000" cy="40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March 4, 2022</a:t>
            </a:r>
            <a:endParaRPr sz="5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2" name="Google Shape;482;p91"/>
          <p:cNvSpPr txBox="1"/>
          <p:nvPr/>
        </p:nvSpPr>
        <p:spPr>
          <a:xfrm>
            <a:off x="5128550" y="4110369"/>
            <a:ext cx="1719600" cy="37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Case studies: how to manage FAIR data in life science</a:t>
            </a:r>
            <a:endParaRPr b="1" sz="500"/>
          </a:p>
        </p:txBody>
      </p:sp>
      <p:sp>
        <p:nvSpPr>
          <p:cNvPr id="483" name="Google Shape;483;p91"/>
          <p:cNvSpPr txBox="1"/>
          <p:nvPr/>
        </p:nvSpPr>
        <p:spPr>
          <a:xfrm>
            <a:off x="5138235" y="3737722"/>
            <a:ext cx="1524000" cy="40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March 9, 2022</a:t>
            </a:r>
            <a:endParaRPr sz="5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4" name="Google Shape;484;p91"/>
          <p:cNvSpPr txBox="1"/>
          <p:nvPr/>
        </p:nvSpPr>
        <p:spPr>
          <a:xfrm>
            <a:off x="638724" y="229650"/>
            <a:ext cx="80010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3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FAIR data stewardship in life science</a:t>
            </a:r>
            <a:endParaRPr sz="5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109"/>
          <p:cNvSpPr txBox="1"/>
          <p:nvPr/>
        </p:nvSpPr>
        <p:spPr>
          <a:xfrm>
            <a:off x="199575" y="2050650"/>
            <a:ext cx="7163400" cy="45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0000">
            <a:noAutofit/>
          </a:bodyPr>
          <a:lstStyle/>
          <a:p>
            <a:pPr indent="-259210" lvl="0" marL="3951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 </a:t>
            </a:r>
            <a:r>
              <a:rPr b="1"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persistent identifier</a:t>
            </a:r>
            <a:r>
              <a:rPr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 (PI or PID) is a long-lasting reference to a document, file, web page, or other object.</a:t>
            </a:r>
            <a:endParaRPr b="1" sz="16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9210" lvl="0" marL="3951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The term persistent identifier is usually used in the context of </a:t>
            </a:r>
            <a:r>
              <a:rPr b="1"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digital objects</a:t>
            </a:r>
            <a:r>
              <a:rPr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 that are accessible over the Internet. </a:t>
            </a:r>
            <a:endParaRPr b="1" sz="16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9210" lvl="0" marL="3951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Typically, such an identifier is not only persistent but </a:t>
            </a:r>
            <a:r>
              <a:rPr b="1"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actionable</a:t>
            </a:r>
            <a:r>
              <a:rPr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baseline="30000"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you can plug it into a web browser and be taken to the identified source.</a:t>
            </a:r>
            <a:endParaRPr b="1" sz="16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9210" lvl="0" marL="3951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alibri"/>
              <a:buChar char="•"/>
            </a:pPr>
            <a:r>
              <a:rPr lang="it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It is like the barcode used on products…</a:t>
            </a:r>
            <a:endParaRPr b="1" sz="16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2424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57610" lvl="0" marL="3951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42424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7" name="Google Shape;717;p109"/>
          <p:cNvSpPr txBox="1"/>
          <p:nvPr/>
        </p:nvSpPr>
        <p:spPr>
          <a:xfrm>
            <a:off x="376225" y="708443"/>
            <a:ext cx="135303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odice a barre" id="718" name="Google Shape;718;p1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05675" y="2821150"/>
            <a:ext cx="1355925" cy="1355925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p109"/>
          <p:cNvSpPr txBox="1"/>
          <p:nvPr>
            <p:ph type="title"/>
          </p:nvPr>
        </p:nvSpPr>
        <p:spPr>
          <a:xfrm>
            <a:off x="729450" y="14710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Persistent identifiers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0"/>
          <p:cNvSpPr txBox="1"/>
          <p:nvPr/>
        </p:nvSpPr>
        <p:spPr>
          <a:xfrm>
            <a:off x="189750" y="1853850"/>
            <a:ext cx="8534400" cy="28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0000">
            <a:noAutofit/>
          </a:bodyPr>
          <a:lstStyle/>
          <a:p>
            <a:pPr indent="-275784" lvl="0" marL="3951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 computing, a </a:t>
            </a:r>
            <a:r>
              <a:rPr b="1" lang="it" sz="1300">
                <a:solidFill>
                  <a:schemeClr val="lt1"/>
                </a:solidFill>
                <a:highlight>
                  <a:schemeClr val="accent3"/>
                </a:highlight>
                <a:latin typeface="Calibri"/>
                <a:ea typeface="Calibri"/>
                <a:cs typeface="Calibri"/>
                <a:sym typeface="Calibri"/>
              </a:rPr>
              <a:t>digital object identifier (DOI)</a:t>
            </a: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 is a </a:t>
            </a:r>
            <a:r>
              <a:rPr lang="it" sz="1300" u="sng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persistent identifier</a:t>
            </a: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 or </a:t>
            </a:r>
            <a:r>
              <a:rPr lang="it" sz="1300" u="sng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handle</a:t>
            </a: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 used to identify objects uniquely, standardized by the </a:t>
            </a:r>
            <a:r>
              <a:rPr lang="it" sz="1300" u="sng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International Organization for Standardization</a:t>
            </a: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 (ISO).</a:t>
            </a:r>
            <a:endParaRPr b="1" sz="13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5784" lvl="0" marL="3951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 DOI aims to be </a:t>
            </a:r>
            <a:r>
              <a:rPr b="1"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resolvable</a:t>
            </a: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, usually to some form of access to the information object to which the DOI refers.</a:t>
            </a:r>
            <a:endParaRPr b="1" sz="13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5784" lvl="0" marL="3951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This is achieved by </a:t>
            </a:r>
            <a:r>
              <a:rPr b="1"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binding the DOI to </a:t>
            </a:r>
            <a:r>
              <a:rPr b="1" lang="it" sz="1300" u="sng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metadata</a:t>
            </a: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 about the object, such as a </a:t>
            </a:r>
            <a:r>
              <a:rPr lang="it" sz="1300" u="sng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URL</a:t>
            </a: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1"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indicating where </a:t>
            </a: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the object can be found</a:t>
            </a:r>
            <a:endParaRPr sz="13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5784" lvl="0" marL="3951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alibri"/>
              <a:buChar char="•"/>
            </a:pP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 DOI differs from identifiers such as </a:t>
            </a:r>
            <a:r>
              <a:rPr lang="it" sz="1300" u="sng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ISBNs</a:t>
            </a: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 and </a:t>
            </a:r>
            <a:r>
              <a:rPr lang="it" sz="1300" u="sng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ISRCs</a:t>
            </a: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 which aim only to identify their referents uniquely</a:t>
            </a:r>
            <a:endParaRPr b="1" sz="13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57610" lvl="0" marL="3951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110"/>
          <p:cNvSpPr txBox="1"/>
          <p:nvPr/>
        </p:nvSpPr>
        <p:spPr>
          <a:xfrm>
            <a:off x="359075" y="77350"/>
            <a:ext cx="50211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p110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Calibri"/>
                <a:ea typeface="Calibri"/>
                <a:cs typeface="Calibri"/>
                <a:sym typeface="Calibri"/>
              </a:rPr>
              <a:t>PID exemple: DOI 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11"/>
          <p:cNvSpPr txBox="1"/>
          <p:nvPr/>
        </p:nvSpPr>
        <p:spPr>
          <a:xfrm>
            <a:off x="359075" y="77350"/>
            <a:ext cx="50211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11"/>
          <p:cNvSpPr txBox="1"/>
          <p:nvPr/>
        </p:nvSpPr>
        <p:spPr>
          <a:xfrm>
            <a:off x="310824" y="2251825"/>
            <a:ext cx="43338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b="1" lang="it" sz="1300">
                <a:solidFill>
                  <a:schemeClr val="lt1"/>
                </a:solidFill>
                <a:highlight>
                  <a:schemeClr val="dk1"/>
                </a:highlight>
                <a:latin typeface="Calibri"/>
                <a:ea typeface="Calibri"/>
                <a:cs typeface="Calibri"/>
                <a:sym typeface="Calibri"/>
              </a:rPr>
              <a:t>Open Researcher and Contributor ID (ORCID)</a:t>
            </a:r>
            <a:endParaRPr b="1" sz="1300">
              <a:solidFill>
                <a:schemeClr val="lt1"/>
              </a:solidFill>
              <a:highlight>
                <a:schemeClr val="dk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3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is a nonproprietary alphanumeric code to uniquely identify scientific and other academic authors and contributors. Do you have one? You should!!!</a:t>
            </a:r>
            <a:endParaRPr sz="13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5" name="Google Shape;735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58462" y="1455575"/>
            <a:ext cx="4096824" cy="2793101"/>
          </a:xfrm>
          <a:prstGeom prst="rect">
            <a:avLst/>
          </a:prstGeom>
          <a:noFill/>
          <a:ln cap="flat" cmpd="sng" w="9525">
            <a:solidFill>
              <a:srgbClr val="42424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36" name="Google Shape;736;p111"/>
          <p:cNvSpPr txBox="1"/>
          <p:nvPr>
            <p:ph type="title"/>
          </p:nvPr>
        </p:nvSpPr>
        <p:spPr>
          <a:xfrm>
            <a:off x="4246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Calibri"/>
                <a:ea typeface="Calibri"/>
                <a:cs typeface="Calibri"/>
                <a:sym typeface="Calibri"/>
              </a:rPr>
              <a:t>PID exemple: ORCID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112"/>
          <p:cNvSpPr txBox="1"/>
          <p:nvPr>
            <p:ph idx="4294967295" type="body"/>
          </p:nvPr>
        </p:nvSpPr>
        <p:spPr>
          <a:xfrm>
            <a:off x="785100" y="2866475"/>
            <a:ext cx="7694700" cy="17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01250" lIns="0" spcFirstLastPara="1" rIns="0" wrap="square" tIns="10125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100"/>
              <a:buFont typeface="Helvetica Neue"/>
              <a:buNone/>
            </a:pPr>
            <a:r>
              <a:rPr lang="it" sz="1800">
                <a:latin typeface="Calibri"/>
                <a:ea typeface="Calibri"/>
                <a:cs typeface="Calibri"/>
                <a:sym typeface="Calibri"/>
              </a:rPr>
              <a:t>Persistent identifiers need to be assigned by an entity that can ensure the persistency of the link to the object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353535"/>
              </a:buClr>
              <a:buSzPts val="1100"/>
              <a:buFont typeface="Helvetica Neue"/>
              <a:buNone/>
            </a:pPr>
            <a:r>
              <a:rPr lang="it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Zenodo</a:t>
            </a:r>
            <a:r>
              <a:rPr lang="it" sz="1800">
                <a:latin typeface="Calibri"/>
                <a:ea typeface="Calibri"/>
                <a:cs typeface="Calibri"/>
                <a:sym typeface="Calibri"/>
              </a:rPr>
              <a:t> assigns DOIs to digital objects that do not already have one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3" name="Google Shape;743;p112"/>
          <p:cNvSpPr txBox="1"/>
          <p:nvPr>
            <p:ph type="ctrTitle"/>
          </p:nvPr>
        </p:nvSpPr>
        <p:spPr>
          <a:xfrm>
            <a:off x="729450" y="12462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How can you assign a Persistent Identifier to your digital object?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113"/>
          <p:cNvSpPr txBox="1"/>
          <p:nvPr>
            <p:ph type="title"/>
          </p:nvPr>
        </p:nvSpPr>
        <p:spPr>
          <a:xfrm>
            <a:off x="729450" y="1322450"/>
            <a:ext cx="82377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What is Research Data Management about?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14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Data reuse</a:t>
            </a:r>
            <a:endParaRPr/>
          </a:p>
        </p:txBody>
      </p:sp>
      <p:sp>
        <p:nvSpPr>
          <p:cNvPr id="754" name="Google Shape;754;p11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it">
                <a:latin typeface="Roboto"/>
                <a:ea typeface="Roboto"/>
                <a:cs typeface="Roboto"/>
                <a:sym typeface="Roboto"/>
              </a:rPr>
              <a:t>You would organise and describe your data so as someone who did not participate in data collection/creation can understand and reuse your data without contacting you.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5" name="Google Shape;755;p114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Make your data understandable to others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115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Data preservation</a:t>
            </a:r>
            <a:endParaRPr/>
          </a:p>
        </p:txBody>
      </p:sp>
      <p:sp>
        <p:nvSpPr>
          <p:cNvPr id="761" name="Google Shape;761;p115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it">
                <a:latin typeface="Roboto"/>
                <a:ea typeface="Roboto"/>
                <a:cs typeface="Roboto"/>
                <a:sym typeface="Roboto"/>
              </a:rPr>
              <a:t>Keeping data safe and possibly usable in the longer term, beyond the end of the research project (deposit in a repository)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62" name="Google Shape;762;p115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Act not to lose your data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116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Data access</a:t>
            </a:r>
            <a:endParaRPr/>
          </a:p>
        </p:txBody>
      </p:sp>
      <p:sp>
        <p:nvSpPr>
          <p:cNvPr id="768" name="Google Shape;768;p116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Clearly define WHO, HOW and WHEN can access your data</a:t>
            </a:r>
            <a:endParaRPr/>
          </a:p>
        </p:txBody>
      </p:sp>
      <p:sp>
        <p:nvSpPr>
          <p:cNvPr id="769" name="Google Shape;769;p116"/>
          <p:cNvSpPr txBox="1"/>
          <p:nvPr>
            <p:ph idx="2" type="body"/>
          </p:nvPr>
        </p:nvSpPr>
        <p:spPr>
          <a:xfrm>
            <a:off x="5174225" y="754200"/>
            <a:ext cx="3508500" cy="344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600">
                <a:latin typeface="Roboto"/>
                <a:ea typeface="Roboto"/>
                <a:cs typeface="Roboto"/>
                <a:sym typeface="Roboto"/>
              </a:rPr>
              <a:t>Access: determining who you make your data available for, how you provide access, and under which conditions 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1600">
                <a:latin typeface="Roboto"/>
                <a:ea typeface="Roboto"/>
                <a:cs typeface="Roboto"/>
                <a:sym typeface="Roboto"/>
              </a:rPr>
              <a:t>Information on access conditions (if restricted - ie. email, form or whatever)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1600">
                <a:latin typeface="Roboto"/>
                <a:ea typeface="Roboto"/>
                <a:cs typeface="Roboto"/>
                <a:sym typeface="Roboto"/>
              </a:rPr>
              <a:t>Use of persistent identifiers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it" sz="1600">
                <a:latin typeface="Roboto"/>
                <a:ea typeface="Roboto"/>
                <a:cs typeface="Roboto"/>
                <a:sym typeface="Roboto"/>
              </a:rPr>
              <a:t>Information on licences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3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4" name="Google Shape;774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117"/>
          <p:cNvSpPr txBox="1"/>
          <p:nvPr/>
        </p:nvSpPr>
        <p:spPr>
          <a:xfrm>
            <a:off x="175950" y="449675"/>
            <a:ext cx="5961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highlight>
                  <a:schemeClr val="dk1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And now,</a:t>
            </a:r>
            <a:endParaRPr sz="2400">
              <a:highlight>
                <a:schemeClr val="dk1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highlight>
                  <a:schemeClr val="dk1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have your say!</a:t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76" name="Google Shape;776;p117"/>
          <p:cNvSpPr txBox="1"/>
          <p:nvPr/>
        </p:nvSpPr>
        <p:spPr>
          <a:xfrm>
            <a:off x="341500" y="4067200"/>
            <a:ext cx="5961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4"/>
              </a:rPr>
              <a:t>www.menti.com</a:t>
            </a:r>
            <a:endParaRPr sz="220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>
                <a:latin typeface="Playfair Display"/>
                <a:ea typeface="Playfair Display"/>
                <a:cs typeface="Playfair Display"/>
                <a:sym typeface="Playfair Display"/>
              </a:rPr>
              <a:t>Voting code:  </a:t>
            </a:r>
            <a:r>
              <a:rPr b="1" lang="it" sz="2200">
                <a:latin typeface="Playfair Display"/>
                <a:ea typeface="Playfair Display"/>
                <a:cs typeface="Playfair Display"/>
                <a:sym typeface="Playfair Display"/>
              </a:rPr>
              <a:t>5722 0579</a:t>
            </a:r>
            <a:endParaRPr b="1" sz="22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777" name="Google Shape;777;p1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5613" y="1765350"/>
            <a:ext cx="1330425" cy="133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118"/>
          <p:cNvSpPr/>
          <p:nvPr/>
        </p:nvSpPr>
        <p:spPr>
          <a:xfrm>
            <a:off x="0" y="3523300"/>
            <a:ext cx="9151500" cy="1063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3" name="Google Shape;783;p118"/>
          <p:cNvSpPr txBox="1"/>
          <p:nvPr>
            <p:ph type="title"/>
          </p:nvPr>
        </p:nvSpPr>
        <p:spPr>
          <a:xfrm>
            <a:off x="729450" y="733950"/>
            <a:ext cx="7688400" cy="133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3000"/>
              </a:spcBef>
              <a:spcAft>
                <a:spcPts val="1500"/>
              </a:spcAft>
              <a:buSzPts val="990"/>
              <a:buNone/>
            </a:pPr>
            <a:r>
              <a:rPr lang="it" sz="1535">
                <a:solidFill>
                  <a:srgbClr val="2D2E33"/>
                </a:solidFill>
                <a:latin typeface="Montserrat"/>
                <a:ea typeface="Montserrat"/>
                <a:cs typeface="Montserrat"/>
                <a:sym typeface="Montserrat"/>
              </a:rPr>
              <a:t>This presentation is part of a project that has received funding from the European Union’s Horizon 2020 research and innovation programme under grant agreement Nos 857650 (EOSC-Pillar), 824087 (EOSC-Life), and 676559 (ELIXIR-EXCELERATE), and was supported by the Italian Computing and Data Infrastructure (ICDI).</a:t>
            </a:r>
            <a:endParaRPr sz="5900"/>
          </a:p>
        </p:txBody>
      </p:sp>
      <p:sp>
        <p:nvSpPr>
          <p:cNvPr id="784" name="Google Shape;784;p118"/>
          <p:cNvSpPr txBox="1"/>
          <p:nvPr>
            <p:ph idx="1" type="body"/>
          </p:nvPr>
        </p:nvSpPr>
        <p:spPr>
          <a:xfrm>
            <a:off x="729450" y="2212521"/>
            <a:ext cx="7688400" cy="106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This presentation is released under a CC-BY 4.0 licence. To cite this presentation, please copy and paste: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it"/>
              <a:t>Pavone, Gina, Lazzeri, Emma, Carta, Claudio, Chiara, Matteo, &amp; Quaglia, Federica. (2022, March 11). Practical course on FAIR Data Stewardship in Life Science. Zenodo. https://doi.org/10.5281/zenodo.6323375.</a:t>
            </a:r>
            <a:endParaRPr/>
          </a:p>
        </p:txBody>
      </p:sp>
      <p:pic>
        <p:nvPicPr>
          <p:cNvPr id="785" name="Google Shape;785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40978" y="4671837"/>
            <a:ext cx="1129551" cy="39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18008" y="3616960"/>
            <a:ext cx="988325" cy="876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p1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6300" y="3620350"/>
            <a:ext cx="869678" cy="86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p1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09084" y="3641131"/>
            <a:ext cx="1446800" cy="828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Google Shape;789;p1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68729" y="3761825"/>
            <a:ext cx="1546527" cy="58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0" name="Google Shape;790;p1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458635" y="3588550"/>
            <a:ext cx="1244399" cy="93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1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805786" y="3561038"/>
            <a:ext cx="988325" cy="98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11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896863" y="3746162"/>
            <a:ext cx="1075174" cy="652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92"/>
          <p:cNvSpPr txBox="1"/>
          <p:nvPr/>
        </p:nvSpPr>
        <p:spPr>
          <a:xfrm>
            <a:off x="2768926" y="201900"/>
            <a:ext cx="36042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3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Our trip together today</a:t>
            </a:r>
            <a:endParaRPr sz="500"/>
          </a:p>
        </p:txBody>
      </p:sp>
      <p:sp>
        <p:nvSpPr>
          <p:cNvPr id="490" name="Google Shape;490;p92"/>
          <p:cNvSpPr txBox="1"/>
          <p:nvPr/>
        </p:nvSpPr>
        <p:spPr>
          <a:xfrm>
            <a:off x="3640849" y="590700"/>
            <a:ext cx="23928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900">
                <a:solidFill>
                  <a:srgbClr val="080808"/>
                </a:solidFill>
                <a:latin typeface="Poppins Light"/>
                <a:ea typeface="Poppins Light"/>
                <a:cs typeface="Poppins Light"/>
                <a:sym typeface="Poppins Light"/>
              </a:rPr>
              <a:t>FAIR data stewardship in life science</a:t>
            </a:r>
            <a:endParaRPr sz="500">
              <a:solidFill>
                <a:srgbClr val="080808"/>
              </a:solidFill>
            </a:endParaRPr>
          </a:p>
        </p:txBody>
      </p:sp>
      <p:sp>
        <p:nvSpPr>
          <p:cNvPr id="491" name="Google Shape;491;p92"/>
          <p:cNvSpPr/>
          <p:nvPr/>
        </p:nvSpPr>
        <p:spPr>
          <a:xfrm>
            <a:off x="1446003" y="3980864"/>
            <a:ext cx="6254041" cy="84464"/>
          </a:xfrm>
          <a:custGeom>
            <a:rect b="b" l="l" r="r" t="t"/>
            <a:pathLst>
              <a:path extrusionOk="0" h="182" w="13385">
                <a:moveTo>
                  <a:pt x="13384" y="181"/>
                </a:moveTo>
                <a:lnTo>
                  <a:pt x="0" y="181"/>
                </a:lnTo>
                <a:lnTo>
                  <a:pt x="0" y="0"/>
                </a:lnTo>
                <a:lnTo>
                  <a:pt x="13384" y="0"/>
                </a:lnTo>
                <a:lnTo>
                  <a:pt x="13384" y="181"/>
                </a:lnTo>
              </a:path>
            </a:pathLst>
          </a:custGeom>
          <a:solidFill>
            <a:srgbClr val="E3E3E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92" name="Google Shape;492;p92"/>
          <p:cNvSpPr/>
          <p:nvPr/>
        </p:nvSpPr>
        <p:spPr>
          <a:xfrm>
            <a:off x="564049" y="1532424"/>
            <a:ext cx="1817485" cy="1817018"/>
          </a:xfrm>
          <a:custGeom>
            <a:rect b="b" l="l" r="r" t="t"/>
            <a:pathLst>
              <a:path extrusionOk="0" h="3888" w="3889">
                <a:moveTo>
                  <a:pt x="3888" y="1945"/>
                </a:moveTo>
                <a:lnTo>
                  <a:pt x="3888" y="1945"/>
                </a:lnTo>
                <a:cubicBezTo>
                  <a:pt x="3888" y="3017"/>
                  <a:pt x="3018" y="3887"/>
                  <a:pt x="1944" y="3887"/>
                </a:cubicBezTo>
                <a:lnTo>
                  <a:pt x="1944" y="3887"/>
                </a:lnTo>
                <a:cubicBezTo>
                  <a:pt x="870" y="3887"/>
                  <a:pt x="0" y="3017"/>
                  <a:pt x="0" y="1945"/>
                </a:cubicBezTo>
                <a:lnTo>
                  <a:pt x="0" y="1945"/>
                </a:lnTo>
                <a:cubicBezTo>
                  <a:pt x="0" y="871"/>
                  <a:pt x="870" y="0"/>
                  <a:pt x="1944" y="0"/>
                </a:cubicBezTo>
                <a:lnTo>
                  <a:pt x="1944" y="0"/>
                </a:lnTo>
                <a:cubicBezTo>
                  <a:pt x="3018" y="0"/>
                  <a:pt x="3888" y="871"/>
                  <a:pt x="3888" y="194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93" name="Google Shape;493;p92"/>
          <p:cNvSpPr/>
          <p:nvPr/>
        </p:nvSpPr>
        <p:spPr>
          <a:xfrm>
            <a:off x="702111" y="1670451"/>
            <a:ext cx="1539300" cy="1538899"/>
          </a:xfrm>
          <a:custGeom>
            <a:rect b="b" l="l" r="r" t="t"/>
            <a:pathLst>
              <a:path extrusionOk="0" h="3294" w="3295">
                <a:moveTo>
                  <a:pt x="3294" y="1648"/>
                </a:moveTo>
                <a:lnTo>
                  <a:pt x="3294" y="1648"/>
                </a:lnTo>
                <a:cubicBezTo>
                  <a:pt x="3294" y="2556"/>
                  <a:pt x="2557" y="3293"/>
                  <a:pt x="1647" y="3293"/>
                </a:cubicBezTo>
                <a:lnTo>
                  <a:pt x="1647" y="3293"/>
                </a:lnTo>
                <a:cubicBezTo>
                  <a:pt x="737" y="3293"/>
                  <a:pt x="0" y="2556"/>
                  <a:pt x="0" y="1648"/>
                </a:cubicBezTo>
                <a:lnTo>
                  <a:pt x="0" y="1648"/>
                </a:lnTo>
                <a:cubicBezTo>
                  <a:pt x="0" y="738"/>
                  <a:pt x="737" y="0"/>
                  <a:pt x="1647" y="0"/>
                </a:cubicBezTo>
                <a:lnTo>
                  <a:pt x="1647" y="0"/>
                </a:lnTo>
                <a:cubicBezTo>
                  <a:pt x="2557" y="0"/>
                  <a:pt x="3294" y="738"/>
                  <a:pt x="3294" y="164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94" name="Google Shape;494;p92"/>
          <p:cNvSpPr/>
          <p:nvPr/>
        </p:nvSpPr>
        <p:spPr>
          <a:xfrm>
            <a:off x="1324426" y="3877857"/>
            <a:ext cx="294672" cy="294594"/>
          </a:xfrm>
          <a:custGeom>
            <a:rect b="b" l="l" r="r" t="t"/>
            <a:pathLst>
              <a:path extrusionOk="0" h="630" w="631">
                <a:moveTo>
                  <a:pt x="630" y="315"/>
                </a:moveTo>
                <a:lnTo>
                  <a:pt x="630" y="315"/>
                </a:lnTo>
                <a:cubicBezTo>
                  <a:pt x="630" y="489"/>
                  <a:pt x="489" y="629"/>
                  <a:pt x="315" y="629"/>
                </a:cubicBezTo>
                <a:lnTo>
                  <a:pt x="315" y="629"/>
                </a:lnTo>
                <a:cubicBezTo>
                  <a:pt x="141" y="629"/>
                  <a:pt x="0" y="489"/>
                  <a:pt x="0" y="315"/>
                </a:cubicBezTo>
                <a:lnTo>
                  <a:pt x="0" y="315"/>
                </a:lnTo>
                <a:cubicBezTo>
                  <a:pt x="0" y="140"/>
                  <a:pt x="141" y="0"/>
                  <a:pt x="315" y="0"/>
                </a:cubicBezTo>
                <a:lnTo>
                  <a:pt x="315" y="0"/>
                </a:lnTo>
                <a:cubicBezTo>
                  <a:pt x="489" y="0"/>
                  <a:pt x="630" y="140"/>
                  <a:pt x="630" y="31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95" name="Google Shape;495;p92"/>
          <p:cNvSpPr/>
          <p:nvPr/>
        </p:nvSpPr>
        <p:spPr>
          <a:xfrm>
            <a:off x="1417155" y="3273213"/>
            <a:ext cx="111275" cy="675715"/>
          </a:xfrm>
          <a:custGeom>
            <a:rect b="b" l="l" r="r" t="t"/>
            <a:pathLst>
              <a:path extrusionOk="0" h="1445" w="240">
                <a:moveTo>
                  <a:pt x="239" y="1444"/>
                </a:moveTo>
                <a:lnTo>
                  <a:pt x="0" y="1444"/>
                </a:lnTo>
                <a:lnTo>
                  <a:pt x="0" y="0"/>
                </a:lnTo>
                <a:lnTo>
                  <a:pt x="239" y="0"/>
                </a:lnTo>
                <a:lnTo>
                  <a:pt x="239" y="1444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96" name="Google Shape;496;p92"/>
          <p:cNvSpPr/>
          <p:nvPr/>
        </p:nvSpPr>
        <p:spPr>
          <a:xfrm>
            <a:off x="2630874" y="1532424"/>
            <a:ext cx="1817485" cy="1817018"/>
          </a:xfrm>
          <a:custGeom>
            <a:rect b="b" l="l" r="r" t="t"/>
            <a:pathLst>
              <a:path extrusionOk="0" h="3888" w="3889">
                <a:moveTo>
                  <a:pt x="3888" y="1945"/>
                </a:moveTo>
                <a:lnTo>
                  <a:pt x="3888" y="1945"/>
                </a:lnTo>
                <a:cubicBezTo>
                  <a:pt x="3888" y="3017"/>
                  <a:pt x="3017" y="3887"/>
                  <a:pt x="1944" y="3887"/>
                </a:cubicBezTo>
                <a:lnTo>
                  <a:pt x="1944" y="3887"/>
                </a:lnTo>
                <a:cubicBezTo>
                  <a:pt x="870" y="3887"/>
                  <a:pt x="0" y="3017"/>
                  <a:pt x="0" y="1945"/>
                </a:cubicBezTo>
                <a:lnTo>
                  <a:pt x="0" y="1945"/>
                </a:lnTo>
                <a:cubicBezTo>
                  <a:pt x="0" y="871"/>
                  <a:pt x="870" y="0"/>
                  <a:pt x="1944" y="0"/>
                </a:cubicBezTo>
                <a:lnTo>
                  <a:pt x="1944" y="0"/>
                </a:lnTo>
                <a:cubicBezTo>
                  <a:pt x="3017" y="0"/>
                  <a:pt x="3888" y="871"/>
                  <a:pt x="3888" y="194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97" name="Google Shape;497;p92"/>
          <p:cNvSpPr/>
          <p:nvPr/>
        </p:nvSpPr>
        <p:spPr>
          <a:xfrm>
            <a:off x="2768936" y="1670451"/>
            <a:ext cx="1539300" cy="1538899"/>
          </a:xfrm>
          <a:custGeom>
            <a:rect b="b" l="l" r="r" t="t"/>
            <a:pathLst>
              <a:path extrusionOk="0" h="3294" w="3295">
                <a:moveTo>
                  <a:pt x="3294" y="1648"/>
                </a:moveTo>
                <a:lnTo>
                  <a:pt x="3294" y="1648"/>
                </a:lnTo>
                <a:cubicBezTo>
                  <a:pt x="3294" y="2556"/>
                  <a:pt x="2556" y="3293"/>
                  <a:pt x="1647" y="3293"/>
                </a:cubicBezTo>
                <a:lnTo>
                  <a:pt x="1647" y="3293"/>
                </a:lnTo>
                <a:cubicBezTo>
                  <a:pt x="737" y="3293"/>
                  <a:pt x="0" y="2556"/>
                  <a:pt x="0" y="1648"/>
                </a:cubicBezTo>
                <a:lnTo>
                  <a:pt x="0" y="1648"/>
                </a:lnTo>
                <a:cubicBezTo>
                  <a:pt x="0" y="738"/>
                  <a:pt x="737" y="0"/>
                  <a:pt x="1647" y="0"/>
                </a:cubicBezTo>
                <a:lnTo>
                  <a:pt x="1647" y="0"/>
                </a:lnTo>
                <a:cubicBezTo>
                  <a:pt x="2556" y="0"/>
                  <a:pt x="3294" y="738"/>
                  <a:pt x="3294" y="164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98" name="Google Shape;498;p92"/>
          <p:cNvSpPr/>
          <p:nvPr/>
        </p:nvSpPr>
        <p:spPr>
          <a:xfrm>
            <a:off x="3391251" y="3877857"/>
            <a:ext cx="294672" cy="294594"/>
          </a:xfrm>
          <a:custGeom>
            <a:rect b="b" l="l" r="r" t="t"/>
            <a:pathLst>
              <a:path extrusionOk="0" h="630" w="631">
                <a:moveTo>
                  <a:pt x="630" y="315"/>
                </a:moveTo>
                <a:lnTo>
                  <a:pt x="630" y="315"/>
                </a:lnTo>
                <a:cubicBezTo>
                  <a:pt x="630" y="489"/>
                  <a:pt x="489" y="629"/>
                  <a:pt x="315" y="629"/>
                </a:cubicBezTo>
                <a:lnTo>
                  <a:pt x="315" y="629"/>
                </a:lnTo>
                <a:cubicBezTo>
                  <a:pt x="141" y="629"/>
                  <a:pt x="0" y="489"/>
                  <a:pt x="0" y="315"/>
                </a:cubicBezTo>
                <a:lnTo>
                  <a:pt x="0" y="315"/>
                </a:lnTo>
                <a:cubicBezTo>
                  <a:pt x="0" y="140"/>
                  <a:pt x="141" y="0"/>
                  <a:pt x="315" y="0"/>
                </a:cubicBezTo>
                <a:lnTo>
                  <a:pt x="315" y="0"/>
                </a:lnTo>
                <a:cubicBezTo>
                  <a:pt x="489" y="0"/>
                  <a:pt x="630" y="140"/>
                  <a:pt x="630" y="31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99" name="Google Shape;499;p92"/>
          <p:cNvSpPr/>
          <p:nvPr/>
        </p:nvSpPr>
        <p:spPr>
          <a:xfrm>
            <a:off x="3481919" y="3273213"/>
            <a:ext cx="113334" cy="675715"/>
          </a:xfrm>
          <a:custGeom>
            <a:rect b="b" l="l" r="r" t="t"/>
            <a:pathLst>
              <a:path extrusionOk="0" h="1445" w="241">
                <a:moveTo>
                  <a:pt x="240" y="1444"/>
                </a:moveTo>
                <a:lnTo>
                  <a:pt x="0" y="1444"/>
                </a:lnTo>
                <a:lnTo>
                  <a:pt x="0" y="0"/>
                </a:lnTo>
                <a:lnTo>
                  <a:pt x="240" y="0"/>
                </a:lnTo>
                <a:lnTo>
                  <a:pt x="240" y="1444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00" name="Google Shape;500;p92"/>
          <p:cNvSpPr/>
          <p:nvPr/>
        </p:nvSpPr>
        <p:spPr>
          <a:xfrm>
            <a:off x="4695639" y="1532424"/>
            <a:ext cx="1817485" cy="1817018"/>
          </a:xfrm>
          <a:custGeom>
            <a:rect b="b" l="l" r="r" t="t"/>
            <a:pathLst>
              <a:path extrusionOk="0" h="3888" w="3889">
                <a:moveTo>
                  <a:pt x="3888" y="1945"/>
                </a:moveTo>
                <a:lnTo>
                  <a:pt x="3888" y="1945"/>
                </a:lnTo>
                <a:cubicBezTo>
                  <a:pt x="3888" y="3017"/>
                  <a:pt x="3018" y="3887"/>
                  <a:pt x="1945" y="3887"/>
                </a:cubicBezTo>
                <a:lnTo>
                  <a:pt x="1945" y="3887"/>
                </a:lnTo>
                <a:cubicBezTo>
                  <a:pt x="871" y="3887"/>
                  <a:pt x="0" y="3017"/>
                  <a:pt x="0" y="1945"/>
                </a:cubicBezTo>
                <a:lnTo>
                  <a:pt x="0" y="1945"/>
                </a:lnTo>
                <a:cubicBezTo>
                  <a:pt x="0" y="871"/>
                  <a:pt x="871" y="0"/>
                  <a:pt x="1945" y="0"/>
                </a:cubicBezTo>
                <a:lnTo>
                  <a:pt x="1945" y="0"/>
                </a:lnTo>
                <a:cubicBezTo>
                  <a:pt x="3018" y="0"/>
                  <a:pt x="3888" y="871"/>
                  <a:pt x="3888" y="1945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01" name="Google Shape;501;p92"/>
          <p:cNvSpPr/>
          <p:nvPr/>
        </p:nvSpPr>
        <p:spPr>
          <a:xfrm>
            <a:off x="4833701" y="1670451"/>
            <a:ext cx="1539298" cy="1538899"/>
          </a:xfrm>
          <a:custGeom>
            <a:rect b="b" l="l" r="r" t="t"/>
            <a:pathLst>
              <a:path extrusionOk="0" h="3294" w="3296">
                <a:moveTo>
                  <a:pt x="3295" y="1648"/>
                </a:moveTo>
                <a:lnTo>
                  <a:pt x="3295" y="1648"/>
                </a:lnTo>
                <a:cubicBezTo>
                  <a:pt x="3295" y="2556"/>
                  <a:pt x="2557" y="3293"/>
                  <a:pt x="1648" y="3293"/>
                </a:cubicBezTo>
                <a:lnTo>
                  <a:pt x="1648" y="3293"/>
                </a:lnTo>
                <a:cubicBezTo>
                  <a:pt x="738" y="3293"/>
                  <a:pt x="0" y="2556"/>
                  <a:pt x="0" y="1648"/>
                </a:cubicBezTo>
                <a:lnTo>
                  <a:pt x="0" y="1648"/>
                </a:lnTo>
                <a:cubicBezTo>
                  <a:pt x="0" y="738"/>
                  <a:pt x="738" y="0"/>
                  <a:pt x="1648" y="0"/>
                </a:cubicBezTo>
                <a:lnTo>
                  <a:pt x="1648" y="0"/>
                </a:lnTo>
                <a:cubicBezTo>
                  <a:pt x="2557" y="0"/>
                  <a:pt x="3295" y="738"/>
                  <a:pt x="3295" y="164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02" name="Google Shape;502;p92"/>
          <p:cNvSpPr/>
          <p:nvPr/>
        </p:nvSpPr>
        <p:spPr>
          <a:xfrm>
            <a:off x="5456016" y="3877857"/>
            <a:ext cx="294672" cy="294594"/>
          </a:xfrm>
          <a:custGeom>
            <a:rect b="b" l="l" r="r" t="t"/>
            <a:pathLst>
              <a:path extrusionOk="0" h="630" w="632">
                <a:moveTo>
                  <a:pt x="631" y="315"/>
                </a:moveTo>
                <a:lnTo>
                  <a:pt x="631" y="315"/>
                </a:lnTo>
                <a:cubicBezTo>
                  <a:pt x="631" y="489"/>
                  <a:pt x="489" y="629"/>
                  <a:pt x="316" y="629"/>
                </a:cubicBezTo>
                <a:lnTo>
                  <a:pt x="316" y="629"/>
                </a:lnTo>
                <a:cubicBezTo>
                  <a:pt x="141" y="629"/>
                  <a:pt x="0" y="489"/>
                  <a:pt x="0" y="315"/>
                </a:cubicBezTo>
                <a:lnTo>
                  <a:pt x="0" y="315"/>
                </a:lnTo>
                <a:cubicBezTo>
                  <a:pt x="0" y="140"/>
                  <a:pt x="141" y="0"/>
                  <a:pt x="316" y="0"/>
                </a:cubicBezTo>
                <a:lnTo>
                  <a:pt x="316" y="0"/>
                </a:lnTo>
                <a:cubicBezTo>
                  <a:pt x="489" y="0"/>
                  <a:pt x="631" y="140"/>
                  <a:pt x="631" y="315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03" name="Google Shape;503;p92"/>
          <p:cNvSpPr/>
          <p:nvPr/>
        </p:nvSpPr>
        <p:spPr>
          <a:xfrm>
            <a:off x="5548745" y="3273213"/>
            <a:ext cx="113336" cy="675715"/>
          </a:xfrm>
          <a:custGeom>
            <a:rect b="b" l="l" r="r" t="t"/>
            <a:pathLst>
              <a:path extrusionOk="0" h="1445" w="241">
                <a:moveTo>
                  <a:pt x="240" y="1444"/>
                </a:moveTo>
                <a:lnTo>
                  <a:pt x="0" y="1444"/>
                </a:lnTo>
                <a:lnTo>
                  <a:pt x="0" y="0"/>
                </a:lnTo>
                <a:lnTo>
                  <a:pt x="240" y="0"/>
                </a:lnTo>
                <a:lnTo>
                  <a:pt x="240" y="1444"/>
                </a:ln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04" name="Google Shape;504;p92"/>
          <p:cNvSpPr/>
          <p:nvPr/>
        </p:nvSpPr>
        <p:spPr>
          <a:xfrm>
            <a:off x="6762465" y="1532424"/>
            <a:ext cx="1817485" cy="1817018"/>
          </a:xfrm>
          <a:custGeom>
            <a:rect b="b" l="l" r="r" t="t"/>
            <a:pathLst>
              <a:path extrusionOk="0" h="3888" w="3889">
                <a:moveTo>
                  <a:pt x="3888" y="1945"/>
                </a:moveTo>
                <a:lnTo>
                  <a:pt x="3888" y="1945"/>
                </a:lnTo>
                <a:cubicBezTo>
                  <a:pt x="3888" y="3017"/>
                  <a:pt x="3018" y="3887"/>
                  <a:pt x="1944" y="3887"/>
                </a:cubicBezTo>
                <a:lnTo>
                  <a:pt x="1944" y="3887"/>
                </a:lnTo>
                <a:cubicBezTo>
                  <a:pt x="870" y="3887"/>
                  <a:pt x="0" y="3017"/>
                  <a:pt x="0" y="1945"/>
                </a:cubicBezTo>
                <a:lnTo>
                  <a:pt x="0" y="1945"/>
                </a:lnTo>
                <a:cubicBezTo>
                  <a:pt x="0" y="871"/>
                  <a:pt x="870" y="0"/>
                  <a:pt x="1944" y="0"/>
                </a:cubicBezTo>
                <a:lnTo>
                  <a:pt x="1944" y="0"/>
                </a:lnTo>
                <a:cubicBezTo>
                  <a:pt x="3018" y="0"/>
                  <a:pt x="3888" y="871"/>
                  <a:pt x="3888" y="1945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05" name="Google Shape;505;p92"/>
          <p:cNvSpPr/>
          <p:nvPr/>
        </p:nvSpPr>
        <p:spPr>
          <a:xfrm>
            <a:off x="6900528" y="1670451"/>
            <a:ext cx="1539300" cy="1538899"/>
          </a:xfrm>
          <a:custGeom>
            <a:rect b="b" l="l" r="r" t="t"/>
            <a:pathLst>
              <a:path extrusionOk="0" h="3294" w="3295">
                <a:moveTo>
                  <a:pt x="3294" y="1648"/>
                </a:moveTo>
                <a:lnTo>
                  <a:pt x="3294" y="1648"/>
                </a:lnTo>
                <a:cubicBezTo>
                  <a:pt x="3294" y="2556"/>
                  <a:pt x="2557" y="3293"/>
                  <a:pt x="1647" y="3293"/>
                </a:cubicBezTo>
                <a:lnTo>
                  <a:pt x="1647" y="3293"/>
                </a:lnTo>
                <a:cubicBezTo>
                  <a:pt x="737" y="3293"/>
                  <a:pt x="0" y="2556"/>
                  <a:pt x="0" y="1648"/>
                </a:cubicBezTo>
                <a:lnTo>
                  <a:pt x="0" y="1648"/>
                </a:lnTo>
                <a:cubicBezTo>
                  <a:pt x="0" y="738"/>
                  <a:pt x="737" y="0"/>
                  <a:pt x="1647" y="0"/>
                </a:cubicBezTo>
                <a:lnTo>
                  <a:pt x="1647" y="0"/>
                </a:lnTo>
                <a:cubicBezTo>
                  <a:pt x="2557" y="0"/>
                  <a:pt x="3294" y="738"/>
                  <a:pt x="3294" y="164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06" name="Google Shape;506;p92"/>
          <p:cNvSpPr/>
          <p:nvPr/>
        </p:nvSpPr>
        <p:spPr>
          <a:xfrm>
            <a:off x="7522842" y="3877857"/>
            <a:ext cx="294672" cy="294594"/>
          </a:xfrm>
          <a:custGeom>
            <a:rect b="b" l="l" r="r" t="t"/>
            <a:pathLst>
              <a:path extrusionOk="0" h="630" w="631">
                <a:moveTo>
                  <a:pt x="630" y="315"/>
                </a:moveTo>
                <a:lnTo>
                  <a:pt x="630" y="315"/>
                </a:lnTo>
                <a:cubicBezTo>
                  <a:pt x="630" y="489"/>
                  <a:pt x="489" y="629"/>
                  <a:pt x="315" y="629"/>
                </a:cubicBezTo>
                <a:lnTo>
                  <a:pt x="315" y="629"/>
                </a:lnTo>
                <a:cubicBezTo>
                  <a:pt x="141" y="629"/>
                  <a:pt x="0" y="489"/>
                  <a:pt x="0" y="315"/>
                </a:cubicBezTo>
                <a:lnTo>
                  <a:pt x="0" y="315"/>
                </a:lnTo>
                <a:cubicBezTo>
                  <a:pt x="0" y="140"/>
                  <a:pt x="141" y="0"/>
                  <a:pt x="315" y="0"/>
                </a:cubicBezTo>
                <a:lnTo>
                  <a:pt x="315" y="0"/>
                </a:lnTo>
                <a:cubicBezTo>
                  <a:pt x="489" y="0"/>
                  <a:pt x="630" y="140"/>
                  <a:pt x="630" y="315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07" name="Google Shape;507;p92"/>
          <p:cNvSpPr/>
          <p:nvPr/>
        </p:nvSpPr>
        <p:spPr>
          <a:xfrm>
            <a:off x="7613510" y="3273213"/>
            <a:ext cx="113336" cy="675715"/>
          </a:xfrm>
          <a:custGeom>
            <a:rect b="b" l="l" r="r" t="t"/>
            <a:pathLst>
              <a:path extrusionOk="0" h="1445" w="241">
                <a:moveTo>
                  <a:pt x="240" y="1444"/>
                </a:moveTo>
                <a:lnTo>
                  <a:pt x="0" y="1444"/>
                </a:lnTo>
                <a:lnTo>
                  <a:pt x="0" y="0"/>
                </a:lnTo>
                <a:lnTo>
                  <a:pt x="240" y="0"/>
                </a:lnTo>
                <a:lnTo>
                  <a:pt x="240" y="1444"/>
                </a:ln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508" name="Google Shape;508;p92"/>
          <p:cNvGrpSpPr/>
          <p:nvPr/>
        </p:nvGrpSpPr>
        <p:grpSpPr>
          <a:xfrm>
            <a:off x="847883" y="2050686"/>
            <a:ext cx="1247733" cy="715587"/>
            <a:chOff x="2208104" y="5391198"/>
            <a:chExt cx="3326400" cy="1908231"/>
          </a:xfrm>
        </p:grpSpPr>
        <p:sp>
          <p:nvSpPr>
            <p:cNvPr id="509" name="Google Shape;509;p92"/>
            <p:cNvSpPr txBox="1"/>
            <p:nvPr/>
          </p:nvSpPr>
          <p:spPr>
            <a:xfrm>
              <a:off x="2208104" y="6074829"/>
              <a:ext cx="3326400" cy="1224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300" spcFirstLastPara="1" rIns="34300" wrap="square" tIns="17150">
              <a:spAutoFit/>
            </a:bodyPr>
            <a:lstStyle/>
            <a:p>
              <a:pPr indent="0" lvl="0" marL="0" marR="0" rtl="0" algn="ctr">
                <a:lnSpc>
                  <a:spcPct val="145833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b="1" lang="it" sz="10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What RDM is and how to practice it</a:t>
              </a:r>
              <a:r>
                <a:rPr lang="it" sz="1300">
                  <a:latin typeface="Corbel"/>
                  <a:ea typeface="Corbel"/>
                  <a:cs typeface="Corbel"/>
                  <a:sym typeface="Corbel"/>
                </a:rPr>
                <a:t> </a:t>
              </a:r>
              <a:endParaRPr b="1" sz="600"/>
            </a:p>
          </p:txBody>
        </p:sp>
        <p:sp>
          <p:nvSpPr>
            <p:cNvPr id="510" name="Google Shape;510;p92"/>
            <p:cNvSpPr txBox="1"/>
            <p:nvPr/>
          </p:nvSpPr>
          <p:spPr>
            <a:xfrm>
              <a:off x="2393230" y="5391198"/>
              <a:ext cx="29562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17150" lIns="34300" spcFirstLastPara="1" rIns="34300" wrap="square" tIns="1715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" sz="1200">
                  <a:solidFill>
                    <a:schemeClr val="dk2"/>
                  </a:solidFill>
                  <a:latin typeface="Poppins"/>
                  <a:ea typeface="Poppins"/>
                  <a:cs typeface="Poppins"/>
                  <a:sym typeface="Poppins"/>
                </a:rPr>
                <a:t>RDM</a:t>
              </a:r>
              <a:endParaRPr sz="500"/>
            </a:p>
          </p:txBody>
        </p:sp>
      </p:grpSp>
      <p:grpSp>
        <p:nvGrpSpPr>
          <p:cNvPr id="511" name="Google Shape;511;p92"/>
          <p:cNvGrpSpPr/>
          <p:nvPr/>
        </p:nvGrpSpPr>
        <p:grpSpPr>
          <a:xfrm>
            <a:off x="2914708" y="2050686"/>
            <a:ext cx="1247733" cy="631549"/>
            <a:chOff x="2208104" y="5391198"/>
            <a:chExt cx="3326400" cy="1684131"/>
          </a:xfrm>
        </p:grpSpPr>
        <p:sp>
          <p:nvSpPr>
            <p:cNvPr id="512" name="Google Shape;512;p92"/>
            <p:cNvSpPr txBox="1"/>
            <p:nvPr/>
          </p:nvSpPr>
          <p:spPr>
            <a:xfrm>
              <a:off x="2208104" y="6074829"/>
              <a:ext cx="3326400" cy="100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300" spcFirstLastPara="1" rIns="34300" wrap="square" tIns="17150">
              <a:spAutoFit/>
            </a:bodyPr>
            <a:lstStyle/>
            <a:p>
              <a:pPr indent="0" lvl="0" marL="0" marR="0" rtl="0" algn="ctr">
                <a:lnSpc>
                  <a:spcPct val="145833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b="1" lang="it" sz="9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A closer look to </a:t>
              </a:r>
              <a:endParaRPr b="1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indent="0" lvl="0" marL="0" marR="0" rtl="0" algn="ctr">
                <a:lnSpc>
                  <a:spcPct val="145833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b="1" lang="it" sz="9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FAIR principles</a:t>
              </a:r>
              <a:r>
                <a:rPr b="1" lang="it" sz="9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 </a:t>
              </a:r>
              <a:endParaRPr b="1" sz="500"/>
            </a:p>
          </p:txBody>
        </p:sp>
        <p:sp>
          <p:nvSpPr>
            <p:cNvPr id="513" name="Google Shape;513;p92"/>
            <p:cNvSpPr txBox="1"/>
            <p:nvPr/>
          </p:nvSpPr>
          <p:spPr>
            <a:xfrm>
              <a:off x="2353155" y="5391198"/>
              <a:ext cx="30363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17150" lIns="34300" spcFirstLastPara="1" rIns="34300" wrap="square" tIns="1715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" sz="1200">
                  <a:solidFill>
                    <a:schemeClr val="dk2"/>
                  </a:solidFill>
                  <a:latin typeface="Poppins"/>
                  <a:ea typeface="Poppins"/>
                  <a:cs typeface="Poppins"/>
                  <a:sym typeface="Poppins"/>
                </a:rPr>
                <a:t>FAIR</a:t>
              </a:r>
              <a:endParaRPr b="1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514" name="Google Shape;514;p92"/>
          <p:cNvGrpSpPr/>
          <p:nvPr/>
        </p:nvGrpSpPr>
        <p:grpSpPr>
          <a:xfrm>
            <a:off x="4979473" y="2032236"/>
            <a:ext cx="1247733" cy="524149"/>
            <a:chOff x="2208104" y="5138798"/>
            <a:chExt cx="3326400" cy="1397731"/>
          </a:xfrm>
        </p:grpSpPr>
        <p:sp>
          <p:nvSpPr>
            <p:cNvPr id="515" name="Google Shape;515;p92"/>
            <p:cNvSpPr txBox="1"/>
            <p:nvPr/>
          </p:nvSpPr>
          <p:spPr>
            <a:xfrm>
              <a:off x="2208104" y="6074829"/>
              <a:ext cx="33264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300" spcFirstLastPara="1" rIns="34300" wrap="square" tIns="17150">
              <a:spAutoFit/>
            </a:bodyPr>
            <a:lstStyle/>
            <a:p>
              <a:pPr indent="0" lvl="0" marL="0" marR="0" rtl="0" algn="ctr">
                <a:lnSpc>
                  <a:spcPct val="145833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b="1" lang="it" sz="9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 </a:t>
              </a:r>
              <a:endParaRPr b="1" sz="500"/>
            </a:p>
          </p:txBody>
        </p:sp>
        <p:sp>
          <p:nvSpPr>
            <p:cNvPr id="516" name="Google Shape;516;p92"/>
            <p:cNvSpPr txBox="1"/>
            <p:nvPr/>
          </p:nvSpPr>
          <p:spPr>
            <a:xfrm>
              <a:off x="2351474" y="5138798"/>
              <a:ext cx="3050700" cy="107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17150" lIns="34300" spcFirstLastPara="1" rIns="34300" wrap="square" tIns="1715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" sz="1200">
                  <a:solidFill>
                    <a:schemeClr val="dk2"/>
                  </a:solidFill>
                  <a:latin typeface="Poppins"/>
                  <a:ea typeface="Poppins"/>
                  <a:cs typeface="Poppins"/>
                  <a:sym typeface="Poppins"/>
                </a:rPr>
                <a:t>Legal aspects</a:t>
              </a:r>
              <a:r>
                <a:rPr b="1" lang="it" sz="1200">
                  <a:solidFill>
                    <a:schemeClr val="dk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endParaRPr sz="500"/>
            </a:p>
          </p:txBody>
        </p:sp>
      </p:grpSp>
      <p:grpSp>
        <p:nvGrpSpPr>
          <p:cNvPr id="517" name="Google Shape;517;p92"/>
          <p:cNvGrpSpPr/>
          <p:nvPr/>
        </p:nvGrpSpPr>
        <p:grpSpPr>
          <a:xfrm>
            <a:off x="6925950" y="2050675"/>
            <a:ext cx="1437683" cy="833610"/>
            <a:chOff x="1881765" y="5391168"/>
            <a:chExt cx="3832800" cy="2222961"/>
          </a:xfrm>
        </p:grpSpPr>
        <p:sp>
          <p:nvSpPr>
            <p:cNvPr id="518" name="Google Shape;518;p92"/>
            <p:cNvSpPr txBox="1"/>
            <p:nvPr/>
          </p:nvSpPr>
          <p:spPr>
            <a:xfrm>
              <a:off x="2208104" y="6074829"/>
              <a:ext cx="3326400" cy="153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300" spcFirstLastPara="1" rIns="34300" wrap="square" tIns="17150">
              <a:spAutoFit/>
            </a:bodyPr>
            <a:lstStyle/>
            <a:p>
              <a:pPr indent="0" lvl="0" marL="0" marR="0" rtl="0" algn="ctr">
                <a:lnSpc>
                  <a:spcPct val="145833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b="1" lang="it" sz="9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B</a:t>
              </a:r>
              <a:r>
                <a:rPr b="1" lang="it" sz="9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iocuration</a:t>
              </a:r>
              <a:endParaRPr b="1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indent="0" lvl="0" marL="0" marR="0" rtl="0" algn="ctr">
                <a:lnSpc>
                  <a:spcPct val="145833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b="1" lang="it" sz="9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FAIR data curation</a:t>
              </a:r>
              <a:endParaRPr b="1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  <a:p>
              <a:pPr indent="0" lvl="0" marL="0" marR="0" rtl="0" algn="l">
                <a:lnSpc>
                  <a:spcPct val="1458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" sz="9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            </a:t>
              </a:r>
              <a:endParaRPr b="1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9" name="Google Shape;519;p92"/>
            <p:cNvSpPr txBox="1"/>
            <p:nvPr/>
          </p:nvSpPr>
          <p:spPr>
            <a:xfrm>
              <a:off x="1881765" y="5391168"/>
              <a:ext cx="38328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17150" lIns="34300" spcFirstLastPara="1" rIns="34300" wrap="square" tIns="1715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" sz="1200">
                  <a:solidFill>
                    <a:schemeClr val="dk2"/>
                  </a:solidFill>
                  <a:latin typeface="Poppins"/>
                  <a:ea typeface="Poppins"/>
                  <a:cs typeface="Poppins"/>
                  <a:sym typeface="Poppins"/>
                </a:rPr>
                <a:t>Tutorial</a:t>
              </a:r>
              <a:endParaRPr sz="500"/>
            </a:p>
          </p:txBody>
        </p:sp>
      </p:grpSp>
      <p:sp>
        <p:nvSpPr>
          <p:cNvPr id="520" name="Google Shape;520;p92"/>
          <p:cNvSpPr txBox="1"/>
          <p:nvPr/>
        </p:nvSpPr>
        <p:spPr>
          <a:xfrm>
            <a:off x="1129900" y="4321525"/>
            <a:ext cx="739200" cy="31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What</a:t>
            </a:r>
            <a:endParaRPr sz="500"/>
          </a:p>
        </p:txBody>
      </p:sp>
      <p:sp>
        <p:nvSpPr>
          <p:cNvPr id="521" name="Google Shape;521;p92"/>
          <p:cNvSpPr txBox="1"/>
          <p:nvPr/>
        </p:nvSpPr>
        <p:spPr>
          <a:xfrm>
            <a:off x="2965800" y="4321525"/>
            <a:ext cx="1247700" cy="31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Principles</a:t>
            </a:r>
            <a:endParaRPr sz="500"/>
          </a:p>
        </p:txBody>
      </p:sp>
      <p:sp>
        <p:nvSpPr>
          <p:cNvPr id="522" name="Google Shape;522;p92"/>
          <p:cNvSpPr txBox="1"/>
          <p:nvPr/>
        </p:nvSpPr>
        <p:spPr>
          <a:xfrm>
            <a:off x="5233801" y="4321525"/>
            <a:ext cx="812100" cy="588900"/>
          </a:xfrm>
          <a:prstGeom prst="rect">
            <a:avLst/>
          </a:prstGeom>
          <a:noFill/>
          <a:ln>
            <a:noFill/>
          </a:ln>
        </p:spPr>
        <p:txBody>
          <a:bodyPr anchorCtr="0" anchor="b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Data</a:t>
            </a:r>
            <a:r>
              <a:rPr b="1" lang="it" sz="1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b="1" sz="1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3" name="Google Shape;523;p92"/>
          <p:cNvSpPr txBox="1"/>
          <p:nvPr/>
        </p:nvSpPr>
        <p:spPr>
          <a:xfrm>
            <a:off x="7355600" y="4321525"/>
            <a:ext cx="698400" cy="31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How</a:t>
            </a:r>
            <a:endParaRPr sz="500"/>
          </a:p>
        </p:txBody>
      </p:sp>
      <p:sp>
        <p:nvSpPr>
          <p:cNvPr id="524" name="Google Shape;524;p92"/>
          <p:cNvSpPr txBox="1"/>
          <p:nvPr/>
        </p:nvSpPr>
        <p:spPr>
          <a:xfrm>
            <a:off x="5048308" y="2459448"/>
            <a:ext cx="1247700" cy="3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Can research data </a:t>
            </a:r>
            <a:endParaRPr b="1"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be protected?</a:t>
            </a:r>
            <a:r>
              <a:rPr b="1" lang="it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b="1" sz="5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93"/>
          <p:cNvSpPr txBox="1"/>
          <p:nvPr/>
        </p:nvSpPr>
        <p:spPr>
          <a:xfrm>
            <a:off x="2331000" y="1402600"/>
            <a:ext cx="5395500" cy="28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WARNING: this is going to be an  </a:t>
            </a:r>
            <a:r>
              <a:rPr lang="it" sz="36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interactive</a:t>
            </a:r>
            <a:r>
              <a:rPr lang="it" sz="24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  webinar!</a:t>
            </a:r>
            <a:endParaRPr sz="2400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it" sz="24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</a:br>
            <a:r>
              <a:rPr lang="it" sz="24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Please </a:t>
            </a:r>
            <a:r>
              <a:rPr lang="it" sz="36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stop</a:t>
            </a:r>
            <a:r>
              <a:rPr lang="it" sz="24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 looking at your </a:t>
            </a:r>
            <a:r>
              <a:rPr lang="it" sz="2400">
                <a:solidFill>
                  <a:srgbClr val="2C2C2C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email</a:t>
            </a:r>
            <a:r>
              <a:rPr lang="it" sz="24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, </a:t>
            </a:r>
            <a:r>
              <a:rPr lang="it" sz="2400">
                <a:solidFill>
                  <a:srgbClr val="2C2C2C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chats</a:t>
            </a:r>
            <a:r>
              <a:rPr lang="it" sz="24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, </a:t>
            </a:r>
            <a:r>
              <a:rPr lang="it" sz="2400">
                <a:solidFill>
                  <a:srgbClr val="2C2C2C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messages</a:t>
            </a:r>
            <a:r>
              <a:rPr lang="it" sz="24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!</a:t>
            </a:r>
            <a:endParaRPr sz="2400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530" name="Google Shape;530;p93"/>
          <p:cNvPicPr preferRelativeResize="0"/>
          <p:nvPr/>
        </p:nvPicPr>
        <p:blipFill rotWithShape="1">
          <a:blip r:embed="rId3">
            <a:alphaModFix/>
          </a:blip>
          <a:srcRect b="9796" l="9796" r="0" t="0"/>
          <a:stretch/>
        </p:blipFill>
        <p:spPr>
          <a:xfrm>
            <a:off x="350275" y="1482450"/>
            <a:ext cx="1735774" cy="1735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94"/>
          <p:cNvSpPr txBox="1"/>
          <p:nvPr/>
        </p:nvSpPr>
        <p:spPr>
          <a:xfrm>
            <a:off x="2768926" y="201900"/>
            <a:ext cx="36042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3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How will we get there</a:t>
            </a:r>
            <a:endParaRPr sz="500"/>
          </a:p>
        </p:txBody>
      </p:sp>
      <p:sp>
        <p:nvSpPr>
          <p:cNvPr id="536" name="Google Shape;536;p94"/>
          <p:cNvSpPr txBox="1"/>
          <p:nvPr/>
        </p:nvSpPr>
        <p:spPr>
          <a:xfrm>
            <a:off x="3640854" y="590700"/>
            <a:ext cx="23928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900">
                <a:solidFill>
                  <a:srgbClr val="080808"/>
                </a:solidFill>
                <a:latin typeface="Poppins Light"/>
                <a:ea typeface="Poppins Light"/>
                <a:cs typeface="Poppins Light"/>
                <a:sym typeface="Poppins Light"/>
              </a:rPr>
              <a:t>Interactive tools for this course</a:t>
            </a:r>
            <a:endParaRPr sz="500">
              <a:solidFill>
                <a:srgbClr val="080808"/>
              </a:solidFill>
            </a:endParaRPr>
          </a:p>
        </p:txBody>
      </p:sp>
      <p:sp>
        <p:nvSpPr>
          <p:cNvPr id="537" name="Google Shape;537;p94"/>
          <p:cNvSpPr/>
          <p:nvPr/>
        </p:nvSpPr>
        <p:spPr>
          <a:xfrm>
            <a:off x="786530" y="918787"/>
            <a:ext cx="1947846" cy="1824038"/>
          </a:xfrm>
          <a:custGeom>
            <a:rect b="b" l="l" r="r" t="t"/>
            <a:pathLst>
              <a:path extrusionOk="0" h="2153" w="3388">
                <a:moveTo>
                  <a:pt x="3013" y="2152"/>
                </a:moveTo>
                <a:lnTo>
                  <a:pt x="375" y="2152"/>
                </a:lnTo>
                <a:lnTo>
                  <a:pt x="375" y="2152"/>
                </a:lnTo>
                <a:cubicBezTo>
                  <a:pt x="168" y="2152"/>
                  <a:pt x="0" y="1984"/>
                  <a:pt x="0" y="1778"/>
                </a:cubicBezTo>
                <a:lnTo>
                  <a:pt x="0" y="374"/>
                </a:lnTo>
                <a:lnTo>
                  <a:pt x="0" y="374"/>
                </a:lnTo>
                <a:cubicBezTo>
                  <a:pt x="0" y="167"/>
                  <a:pt x="168" y="0"/>
                  <a:pt x="375" y="0"/>
                </a:cubicBezTo>
                <a:lnTo>
                  <a:pt x="3013" y="0"/>
                </a:lnTo>
                <a:lnTo>
                  <a:pt x="3013" y="0"/>
                </a:lnTo>
                <a:cubicBezTo>
                  <a:pt x="3220" y="0"/>
                  <a:pt x="3387" y="167"/>
                  <a:pt x="3387" y="374"/>
                </a:cubicBezTo>
                <a:lnTo>
                  <a:pt x="3387" y="1778"/>
                </a:lnTo>
                <a:lnTo>
                  <a:pt x="3387" y="1778"/>
                </a:lnTo>
                <a:cubicBezTo>
                  <a:pt x="3387" y="1984"/>
                  <a:pt x="3220" y="2152"/>
                  <a:pt x="3013" y="215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38" name="Google Shape;538;p94"/>
          <p:cNvSpPr/>
          <p:nvPr/>
        </p:nvSpPr>
        <p:spPr>
          <a:xfrm>
            <a:off x="786530" y="918789"/>
            <a:ext cx="1947846" cy="530765"/>
          </a:xfrm>
          <a:custGeom>
            <a:rect b="b" l="l" r="r" t="t"/>
            <a:pathLst>
              <a:path extrusionOk="0" h="628" w="3388">
                <a:moveTo>
                  <a:pt x="3387" y="627"/>
                </a:moveTo>
                <a:lnTo>
                  <a:pt x="0" y="627"/>
                </a:lnTo>
                <a:lnTo>
                  <a:pt x="0" y="0"/>
                </a:lnTo>
                <a:lnTo>
                  <a:pt x="3387" y="0"/>
                </a:lnTo>
                <a:lnTo>
                  <a:pt x="3387" y="627"/>
                </a:lnTo>
              </a:path>
            </a:pathLst>
          </a:custGeom>
          <a:solidFill>
            <a:srgbClr val="2AB0BF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39" name="Google Shape;539;p94"/>
          <p:cNvSpPr/>
          <p:nvPr/>
        </p:nvSpPr>
        <p:spPr>
          <a:xfrm>
            <a:off x="3604298" y="918787"/>
            <a:ext cx="1947830" cy="1824038"/>
          </a:xfrm>
          <a:custGeom>
            <a:rect b="b" l="l" r="r" t="t"/>
            <a:pathLst>
              <a:path extrusionOk="0" h="2153" w="3387">
                <a:moveTo>
                  <a:pt x="3012" y="2152"/>
                </a:moveTo>
                <a:lnTo>
                  <a:pt x="374" y="2152"/>
                </a:lnTo>
                <a:lnTo>
                  <a:pt x="374" y="2152"/>
                </a:lnTo>
                <a:cubicBezTo>
                  <a:pt x="167" y="2152"/>
                  <a:pt x="0" y="1984"/>
                  <a:pt x="0" y="1778"/>
                </a:cubicBezTo>
                <a:lnTo>
                  <a:pt x="0" y="374"/>
                </a:lnTo>
                <a:lnTo>
                  <a:pt x="0" y="374"/>
                </a:lnTo>
                <a:cubicBezTo>
                  <a:pt x="0" y="167"/>
                  <a:pt x="167" y="0"/>
                  <a:pt x="374" y="0"/>
                </a:cubicBezTo>
                <a:lnTo>
                  <a:pt x="3012" y="0"/>
                </a:lnTo>
                <a:lnTo>
                  <a:pt x="3012" y="0"/>
                </a:lnTo>
                <a:cubicBezTo>
                  <a:pt x="3219" y="0"/>
                  <a:pt x="3386" y="167"/>
                  <a:pt x="3386" y="374"/>
                </a:cubicBezTo>
                <a:lnTo>
                  <a:pt x="3386" y="1778"/>
                </a:lnTo>
                <a:lnTo>
                  <a:pt x="3386" y="1778"/>
                </a:lnTo>
                <a:cubicBezTo>
                  <a:pt x="3386" y="1984"/>
                  <a:pt x="3219" y="2152"/>
                  <a:pt x="3012" y="2152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40" name="Google Shape;540;p94"/>
          <p:cNvSpPr/>
          <p:nvPr/>
        </p:nvSpPr>
        <p:spPr>
          <a:xfrm>
            <a:off x="3604298" y="918789"/>
            <a:ext cx="1947830" cy="530765"/>
          </a:xfrm>
          <a:custGeom>
            <a:rect b="b" l="l" r="r" t="t"/>
            <a:pathLst>
              <a:path extrusionOk="0" h="628" w="3387">
                <a:moveTo>
                  <a:pt x="3386" y="627"/>
                </a:moveTo>
                <a:lnTo>
                  <a:pt x="0" y="627"/>
                </a:lnTo>
                <a:lnTo>
                  <a:pt x="0" y="0"/>
                </a:lnTo>
                <a:lnTo>
                  <a:pt x="3386" y="0"/>
                </a:lnTo>
                <a:lnTo>
                  <a:pt x="3386" y="627"/>
                </a:lnTo>
              </a:path>
            </a:pathLst>
          </a:custGeom>
          <a:solidFill>
            <a:srgbClr val="E8B817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41" name="Google Shape;541;p94"/>
          <p:cNvSpPr/>
          <p:nvPr/>
        </p:nvSpPr>
        <p:spPr>
          <a:xfrm>
            <a:off x="6422064" y="918787"/>
            <a:ext cx="1950361" cy="1824038"/>
          </a:xfrm>
          <a:custGeom>
            <a:rect b="b" l="l" r="r" t="t"/>
            <a:pathLst>
              <a:path extrusionOk="0" h="2153" w="3389">
                <a:moveTo>
                  <a:pt x="3014" y="2152"/>
                </a:moveTo>
                <a:lnTo>
                  <a:pt x="375" y="2152"/>
                </a:lnTo>
                <a:lnTo>
                  <a:pt x="375" y="2152"/>
                </a:lnTo>
                <a:cubicBezTo>
                  <a:pt x="168" y="2152"/>
                  <a:pt x="0" y="1984"/>
                  <a:pt x="0" y="1778"/>
                </a:cubicBezTo>
                <a:lnTo>
                  <a:pt x="0" y="374"/>
                </a:lnTo>
                <a:lnTo>
                  <a:pt x="0" y="374"/>
                </a:lnTo>
                <a:cubicBezTo>
                  <a:pt x="0" y="167"/>
                  <a:pt x="168" y="0"/>
                  <a:pt x="375" y="0"/>
                </a:cubicBezTo>
                <a:lnTo>
                  <a:pt x="3014" y="0"/>
                </a:lnTo>
                <a:lnTo>
                  <a:pt x="3014" y="0"/>
                </a:lnTo>
                <a:cubicBezTo>
                  <a:pt x="3220" y="0"/>
                  <a:pt x="3388" y="167"/>
                  <a:pt x="3388" y="374"/>
                </a:cubicBezTo>
                <a:lnTo>
                  <a:pt x="3388" y="1778"/>
                </a:lnTo>
                <a:lnTo>
                  <a:pt x="3388" y="1778"/>
                </a:lnTo>
                <a:cubicBezTo>
                  <a:pt x="3388" y="1984"/>
                  <a:pt x="3220" y="2152"/>
                  <a:pt x="3014" y="2152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42" name="Google Shape;542;p94"/>
          <p:cNvSpPr/>
          <p:nvPr/>
        </p:nvSpPr>
        <p:spPr>
          <a:xfrm>
            <a:off x="6422064" y="918789"/>
            <a:ext cx="1950361" cy="530765"/>
          </a:xfrm>
          <a:custGeom>
            <a:rect b="b" l="l" r="r" t="t"/>
            <a:pathLst>
              <a:path extrusionOk="0" h="628" w="3389">
                <a:moveTo>
                  <a:pt x="3388" y="627"/>
                </a:moveTo>
                <a:lnTo>
                  <a:pt x="0" y="627"/>
                </a:lnTo>
                <a:lnTo>
                  <a:pt x="0" y="0"/>
                </a:lnTo>
                <a:lnTo>
                  <a:pt x="3388" y="0"/>
                </a:lnTo>
                <a:lnTo>
                  <a:pt x="3388" y="627"/>
                </a:lnTo>
              </a:path>
            </a:pathLst>
          </a:custGeom>
          <a:solidFill>
            <a:srgbClr val="B24520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43" name="Google Shape;543;p94"/>
          <p:cNvSpPr/>
          <p:nvPr/>
        </p:nvSpPr>
        <p:spPr>
          <a:xfrm>
            <a:off x="4570614" y="2851092"/>
            <a:ext cx="17700" cy="259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44" name="Google Shape;544;p94"/>
          <p:cNvSpPr/>
          <p:nvPr/>
        </p:nvSpPr>
        <p:spPr>
          <a:xfrm>
            <a:off x="7388375" y="2851092"/>
            <a:ext cx="17700" cy="259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45" name="Google Shape;545;p94"/>
          <p:cNvSpPr/>
          <p:nvPr/>
        </p:nvSpPr>
        <p:spPr>
          <a:xfrm>
            <a:off x="1752850" y="2851092"/>
            <a:ext cx="17700" cy="259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46" name="Google Shape;546;p94"/>
          <p:cNvSpPr txBox="1"/>
          <p:nvPr/>
        </p:nvSpPr>
        <p:spPr>
          <a:xfrm>
            <a:off x="764675" y="1624063"/>
            <a:ext cx="19506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In case you have any questions during the presentations, please use the chat and we will answer ASAP!</a:t>
            </a:r>
            <a:endParaRPr b="1" sz="500"/>
          </a:p>
        </p:txBody>
      </p:sp>
      <p:sp>
        <p:nvSpPr>
          <p:cNvPr id="547" name="Google Shape;547;p94"/>
          <p:cNvSpPr txBox="1"/>
          <p:nvPr/>
        </p:nvSpPr>
        <p:spPr>
          <a:xfrm>
            <a:off x="951538" y="1001575"/>
            <a:ext cx="16203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Chat box in BBB</a:t>
            </a:r>
            <a:endParaRPr sz="500"/>
          </a:p>
        </p:txBody>
      </p:sp>
      <p:sp>
        <p:nvSpPr>
          <p:cNvPr id="548" name="Google Shape;548;p94"/>
          <p:cNvSpPr txBox="1"/>
          <p:nvPr/>
        </p:nvSpPr>
        <p:spPr>
          <a:xfrm>
            <a:off x="3718402" y="1624049"/>
            <a:ext cx="1719600" cy="98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We will use Mentimeter to interact with you during each module. Mentimeter will also be used in the discussion at the end of each lesson</a:t>
            </a:r>
            <a:endParaRPr b="1" sz="500">
              <a:solidFill>
                <a:schemeClr val="dk1"/>
              </a:solidFill>
            </a:endParaRPr>
          </a:p>
        </p:txBody>
      </p:sp>
      <p:sp>
        <p:nvSpPr>
          <p:cNvPr id="549" name="Google Shape;549;p94"/>
          <p:cNvSpPr txBox="1"/>
          <p:nvPr/>
        </p:nvSpPr>
        <p:spPr>
          <a:xfrm>
            <a:off x="3674464" y="995705"/>
            <a:ext cx="18336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Mentimeter</a:t>
            </a:r>
            <a:endParaRPr sz="500">
              <a:solidFill>
                <a:schemeClr val="dk1"/>
              </a:solidFill>
            </a:endParaRPr>
          </a:p>
        </p:txBody>
      </p:sp>
      <p:sp>
        <p:nvSpPr>
          <p:cNvPr id="550" name="Google Shape;550;p94"/>
          <p:cNvSpPr txBox="1"/>
          <p:nvPr/>
        </p:nvSpPr>
        <p:spPr>
          <a:xfrm>
            <a:off x="6423425" y="1624050"/>
            <a:ext cx="1947900" cy="98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1" lang="it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Reach out the Virtual Research Environment to find out materials and communications. Please use this space to interact  between modules and also after the end of the course.</a:t>
            </a:r>
            <a:endParaRPr b="1" sz="500"/>
          </a:p>
        </p:txBody>
      </p:sp>
      <p:sp>
        <p:nvSpPr>
          <p:cNvPr id="551" name="Google Shape;551;p94"/>
          <p:cNvSpPr txBox="1"/>
          <p:nvPr/>
        </p:nvSpPr>
        <p:spPr>
          <a:xfrm>
            <a:off x="6600540" y="995705"/>
            <a:ext cx="16203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VRE</a:t>
            </a:r>
            <a:endParaRPr sz="500"/>
          </a:p>
        </p:txBody>
      </p:sp>
      <p:sp>
        <p:nvSpPr>
          <p:cNvPr id="552" name="Google Shape;552;p94"/>
          <p:cNvSpPr txBox="1"/>
          <p:nvPr/>
        </p:nvSpPr>
        <p:spPr>
          <a:xfrm>
            <a:off x="951551" y="3132800"/>
            <a:ext cx="16203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Chat pubblica</a:t>
            </a:r>
            <a:endParaRPr sz="500"/>
          </a:p>
        </p:txBody>
      </p:sp>
      <p:sp>
        <p:nvSpPr>
          <p:cNvPr id="553" name="Google Shape;553;p94"/>
          <p:cNvSpPr txBox="1"/>
          <p:nvPr/>
        </p:nvSpPr>
        <p:spPr>
          <a:xfrm>
            <a:off x="3769326" y="3132800"/>
            <a:ext cx="16203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Connect to:</a:t>
            </a:r>
            <a:endParaRPr b="1" sz="12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 u="sng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3"/>
              </a:rPr>
              <a:t>www.menti.com</a:t>
            </a:r>
            <a:endParaRPr sz="12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code: </a:t>
            </a:r>
            <a:r>
              <a:rPr b="1"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5722 0579</a:t>
            </a:r>
            <a:endParaRPr b="1" sz="12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54" name="Google Shape;554;p94"/>
          <p:cNvSpPr txBox="1"/>
          <p:nvPr/>
        </p:nvSpPr>
        <p:spPr>
          <a:xfrm>
            <a:off x="6587226" y="3132800"/>
            <a:ext cx="1620300" cy="197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34300" spcFirstLastPara="1" rIns="34300" wrap="square" tIns="17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Connect to:</a:t>
            </a:r>
            <a:r>
              <a:rPr i="1" lang="it" sz="100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i="1" lang="it" sz="1000" u="sng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https://eosc-pillar.d4science.org/group/eoscpillaroslf</a:t>
            </a:r>
            <a:endParaRPr b="1" sz="12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You can use your institutional, LinkeDin, Google, Twitter or GitHub account or create a new one.</a:t>
            </a:r>
            <a:endParaRPr sz="12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555" name="Google Shape;555;p94"/>
          <p:cNvPicPr preferRelativeResize="0"/>
          <p:nvPr/>
        </p:nvPicPr>
        <p:blipFill rotWithShape="1">
          <a:blip r:embed="rId5">
            <a:alphaModFix/>
          </a:blip>
          <a:srcRect b="0" l="0" r="48440" t="0"/>
          <a:stretch/>
        </p:blipFill>
        <p:spPr>
          <a:xfrm>
            <a:off x="779950" y="3449100"/>
            <a:ext cx="1719601" cy="1554825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p94"/>
          <p:cNvSpPr/>
          <p:nvPr/>
        </p:nvSpPr>
        <p:spPr>
          <a:xfrm>
            <a:off x="704150" y="4744125"/>
            <a:ext cx="434400" cy="2598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p94"/>
          <p:cNvSpPr/>
          <p:nvPr/>
        </p:nvSpPr>
        <p:spPr>
          <a:xfrm rot="5400000">
            <a:off x="693050" y="3198200"/>
            <a:ext cx="434400" cy="2598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8" name="Google Shape;558;p9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05813" y="3813075"/>
            <a:ext cx="1330425" cy="133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95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What is RDM and how to do it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6"/>
          <p:cNvSpPr txBox="1"/>
          <p:nvPr>
            <p:ph type="title"/>
          </p:nvPr>
        </p:nvSpPr>
        <p:spPr>
          <a:xfrm>
            <a:off x="251520" y="483518"/>
            <a:ext cx="8640900" cy="579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Research Data Management</a:t>
            </a:r>
            <a:endParaRPr/>
          </a:p>
        </p:txBody>
      </p:sp>
      <p:sp>
        <p:nvSpPr>
          <p:cNvPr id="569" name="Google Shape;569;p96"/>
          <p:cNvSpPr txBox="1"/>
          <p:nvPr>
            <p:ph idx="1" type="body"/>
          </p:nvPr>
        </p:nvSpPr>
        <p:spPr>
          <a:xfrm>
            <a:off x="251520" y="1084145"/>
            <a:ext cx="8640900" cy="839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spcBef>
                <a:spcPts val="1000"/>
              </a:spcBef>
              <a:spcAft>
                <a:spcPts val="1200"/>
              </a:spcAft>
              <a:buNone/>
            </a:pPr>
            <a:r>
              <a:rPr lang="it" sz="1800"/>
              <a:t>Actions and practices to ensure that research data are:</a:t>
            </a:r>
            <a:endParaRPr sz="1800"/>
          </a:p>
        </p:txBody>
      </p:sp>
      <p:pic>
        <p:nvPicPr>
          <p:cNvPr id="570" name="Google Shape;570;p9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1046" r="11053" t="0"/>
          <a:stretch/>
        </p:blipFill>
        <p:spPr>
          <a:xfrm>
            <a:off x="6300192" y="2143186"/>
            <a:ext cx="2589001" cy="2217901"/>
          </a:xfrm>
          <a:prstGeom prst="rect">
            <a:avLst/>
          </a:prstGeom>
        </p:spPr>
      </p:pic>
      <p:pic>
        <p:nvPicPr>
          <p:cNvPr id="571" name="Google Shape;571;p9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1022" r="11022" t="0"/>
          <a:stretch/>
        </p:blipFill>
        <p:spPr>
          <a:xfrm>
            <a:off x="3270335" y="2143186"/>
            <a:ext cx="2588999" cy="2217901"/>
          </a:xfrm>
          <a:prstGeom prst="rect">
            <a:avLst/>
          </a:prstGeom>
        </p:spPr>
      </p:pic>
      <p:pic>
        <p:nvPicPr>
          <p:cNvPr id="572" name="Google Shape;572;p96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1089" r="11089" t="0"/>
          <a:stretch/>
        </p:blipFill>
        <p:spPr>
          <a:xfrm>
            <a:off x="240478" y="2143186"/>
            <a:ext cx="2589001" cy="2217899"/>
          </a:xfrm>
          <a:prstGeom prst="rect">
            <a:avLst/>
          </a:prstGeom>
        </p:spPr>
      </p:pic>
      <p:sp>
        <p:nvSpPr>
          <p:cNvPr id="573" name="Google Shape;573;p96"/>
          <p:cNvSpPr txBox="1"/>
          <p:nvPr/>
        </p:nvSpPr>
        <p:spPr>
          <a:xfrm>
            <a:off x="308600" y="1645925"/>
            <a:ext cx="252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>
                <a:latin typeface="Lato"/>
                <a:ea typeface="Lato"/>
                <a:cs typeface="Lato"/>
                <a:sym typeface="Lato"/>
              </a:rPr>
              <a:t>Secure</a:t>
            </a:r>
            <a:endParaRPr b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4" name="Google Shape;574;p96"/>
          <p:cNvSpPr txBox="1"/>
          <p:nvPr/>
        </p:nvSpPr>
        <p:spPr>
          <a:xfrm>
            <a:off x="3280400" y="1645925"/>
            <a:ext cx="252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>
                <a:latin typeface="Lato"/>
                <a:ea typeface="Lato"/>
                <a:cs typeface="Lato"/>
                <a:sym typeface="Lato"/>
              </a:rPr>
              <a:t>Sustainable</a:t>
            </a:r>
            <a:endParaRPr b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5" name="Google Shape;575;p96"/>
          <p:cNvSpPr txBox="1"/>
          <p:nvPr/>
        </p:nvSpPr>
        <p:spPr>
          <a:xfrm>
            <a:off x="6328400" y="1645925"/>
            <a:ext cx="252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>
                <a:latin typeface="Lato"/>
                <a:ea typeface="Lato"/>
                <a:cs typeface="Lato"/>
                <a:sym typeface="Lato"/>
              </a:rPr>
              <a:t>(Re)usable</a:t>
            </a:r>
            <a:endParaRPr b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6" name="Google Shape;576;p96"/>
          <p:cNvSpPr txBox="1"/>
          <p:nvPr/>
        </p:nvSpPr>
        <p:spPr>
          <a:xfrm>
            <a:off x="99125" y="4607225"/>
            <a:ext cx="8348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Some of the following slides are inspired to the Ghent University guide on RDM: </a:t>
            </a:r>
            <a:r>
              <a:rPr lang="it" sz="11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https://www.ugent.be/en/research/datamanagement</a:t>
            </a:r>
            <a:r>
              <a:rPr lang="it"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1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1" name="Google Shape;581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457927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p97"/>
          <p:cNvSpPr txBox="1"/>
          <p:nvPr>
            <p:ph idx="1" type="body"/>
          </p:nvPr>
        </p:nvSpPr>
        <p:spPr>
          <a:xfrm>
            <a:off x="246800" y="4140125"/>
            <a:ext cx="55311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highlight>
                  <a:schemeClr val="accent3"/>
                </a:highlight>
              </a:rPr>
              <a:t>RDM means taking proper care of data. </a:t>
            </a:r>
            <a:endParaRPr sz="2400">
              <a:solidFill>
                <a:schemeClr val="lt1"/>
              </a:solidFill>
              <a:highlight>
                <a:schemeClr val="accent3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highlight>
                  <a:schemeClr val="accent3"/>
                </a:highlight>
              </a:rPr>
              <a:t>Not only during the research project but also in the longer term, and even before!</a:t>
            </a:r>
            <a:endParaRPr sz="2400">
              <a:solidFill>
                <a:schemeClr val="lt1"/>
              </a:solidFill>
              <a:highlight>
                <a:schemeClr val="accent3"/>
              </a:highlight>
            </a:endParaRPr>
          </a:p>
        </p:txBody>
      </p:sp>
      <p:sp>
        <p:nvSpPr>
          <p:cNvPr id="583" name="Google Shape;583;p97"/>
          <p:cNvSpPr txBox="1"/>
          <p:nvPr/>
        </p:nvSpPr>
        <p:spPr>
          <a:xfrm rot="-5400000">
            <a:off x="5236850" y="1196350"/>
            <a:ext cx="7338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it" sz="1000" u="sng">
                <a:solidFill>
                  <a:srgbClr val="767676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Alexander Sinn</a:t>
            </a:r>
            <a:r>
              <a:rPr lang="it" sz="100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it" sz="1000" u="sng">
                <a:solidFill>
                  <a:srgbClr val="767676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98"/>
          <p:cNvSpPr txBox="1"/>
          <p:nvPr>
            <p:ph idx="4294967295" type="body"/>
          </p:nvPr>
        </p:nvSpPr>
        <p:spPr>
          <a:xfrm>
            <a:off x="813000" y="1413416"/>
            <a:ext cx="7518000" cy="239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lnSpcReduction="1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Helvetica Neue"/>
              <a:buNone/>
            </a:pPr>
            <a:r>
              <a:rPr b="1" lang="it" sz="4300" u="sng">
                <a:solidFill>
                  <a:schemeClr val="lt1"/>
                </a:solidFill>
              </a:rPr>
              <a:t>Research data management</a:t>
            </a:r>
            <a:r>
              <a:rPr lang="it" sz="4300">
                <a:solidFill>
                  <a:schemeClr val="lt1"/>
                </a:solidFill>
              </a:rPr>
              <a:t> is simply the effective handling of information that is created in the course of research.</a:t>
            </a:r>
            <a:endParaRPr sz="4300">
              <a:solidFill>
                <a:schemeClr val="lt1"/>
              </a:solidFill>
            </a:endParaRPr>
          </a:p>
        </p:txBody>
      </p:sp>
      <p:sp>
        <p:nvSpPr>
          <p:cNvPr id="590" name="Google Shape;590;p98"/>
          <p:cNvSpPr txBox="1"/>
          <p:nvPr>
            <p:ph idx="4294967295" type="body"/>
          </p:nvPr>
        </p:nvSpPr>
        <p:spPr>
          <a:xfrm>
            <a:off x="813008" y="4317002"/>
            <a:ext cx="4656900" cy="5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012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FFF"/>
              </a:buClr>
              <a:buSzPts val="700"/>
              <a:buFont typeface="Helvetica Neue Light"/>
              <a:buNone/>
            </a:pPr>
            <a:r>
              <a:rPr lang="it" sz="900" u="sng">
                <a:solidFill>
                  <a:schemeClr val="dk2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How and why you should manage your research data: a guide for researchers</a:t>
            </a:r>
            <a:endParaRPr sz="900" u="sng">
              <a:solidFill>
                <a:schemeClr val="dk2"/>
              </a:solidFill>
              <a:hlinkClick r:id="rId4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EFFFF"/>
              </a:buClr>
              <a:buSzPts val="700"/>
              <a:buFont typeface="Helvetica Neue Light"/>
              <a:buNone/>
            </a:pPr>
            <a:r>
              <a:rPr lang="it" sz="900" u="sng">
                <a:solidFill>
                  <a:schemeClr val="dk2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An introduction to engaging with research data management processes.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EFFFF"/>
              </a:buClr>
              <a:buSzPts val="700"/>
              <a:buFont typeface="Helvetica Neue Light"/>
              <a:buNone/>
            </a:pPr>
            <a:r>
              <a:rPr lang="it" sz="900" u="sng">
                <a:solidFill>
                  <a:schemeClr val="dk2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Caroline Ingram</a:t>
            </a:r>
            <a:r>
              <a:rPr lang="it" sz="900">
                <a:solidFill>
                  <a:schemeClr val="dk2"/>
                </a:solidFill>
              </a:rPr>
              <a:t>, JISC Guides</a:t>
            </a:r>
            <a:endParaRPr sz="9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1AFD1"/>
      </a:accent4>
      <a:accent5>
        <a:srgbClr val="0F9D58"/>
      </a:accent5>
      <a:accent6>
        <a:srgbClr val="9C27B0"/>
      </a:accent6>
      <a:hlink>
        <a:srgbClr val="0F9D58"/>
      </a:hlink>
      <a:folHlink>
        <a:srgbClr val="0F9D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1AFD1"/>
      </a:accent4>
      <a:accent5>
        <a:srgbClr val="0F9D58"/>
      </a:accent5>
      <a:accent6>
        <a:srgbClr val="9C27B0"/>
      </a:accent6>
      <a:hlink>
        <a:srgbClr val="0F9D58"/>
      </a:hlink>
      <a:folHlink>
        <a:srgbClr val="0F9D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SW - Light V1">
      <a:dk1>
        <a:srgbClr val="272727"/>
      </a:dk1>
      <a:lt1>
        <a:srgbClr val="FFFFFF"/>
      </a:lt1>
      <a:dk2>
        <a:srgbClr val="000000"/>
      </a:dk2>
      <a:lt2>
        <a:srgbClr val="FFFFFF"/>
      </a:lt2>
      <a:accent1>
        <a:srgbClr val="0180B9"/>
      </a:accent1>
      <a:accent2>
        <a:srgbClr val="009F94"/>
      </a:accent2>
      <a:accent3>
        <a:srgbClr val="2FAA46"/>
      </a:accent3>
      <a:accent4>
        <a:srgbClr val="F6BB24"/>
      </a:accent4>
      <a:accent5>
        <a:srgbClr val="EA8632"/>
      </a:accent5>
      <a:accent6>
        <a:srgbClr val="DB3A3E"/>
      </a:accent6>
      <a:hlink>
        <a:srgbClr val="32A79F"/>
      </a:hlink>
      <a:folHlink>
        <a:srgbClr val="89E1D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Default Theme">
  <a:themeElements>
    <a:clrScheme name="IGPIA - Theme 12 - Light">
      <a:dk1>
        <a:srgbClr val="737572"/>
      </a:dk1>
      <a:lt1>
        <a:srgbClr val="FFFFFF"/>
      </a:lt1>
      <a:dk2>
        <a:srgbClr val="445469"/>
      </a:dk2>
      <a:lt2>
        <a:srgbClr val="FFFFFF"/>
      </a:lt2>
      <a:accent1>
        <a:srgbClr val="5DCEDB"/>
      </a:accent1>
      <a:accent2>
        <a:srgbClr val="5ECB95"/>
      </a:accent2>
      <a:accent3>
        <a:srgbClr val="F0D065"/>
      </a:accent3>
      <a:accent4>
        <a:srgbClr val="EC9F56"/>
      </a:accent4>
      <a:accent5>
        <a:srgbClr val="DC653D"/>
      </a:accent5>
      <a:accent6>
        <a:srgbClr val="CAC9D0"/>
      </a:accent6>
      <a:hlink>
        <a:srgbClr val="216BA9"/>
      </a:hlink>
      <a:folHlink>
        <a:srgbClr val="1FB1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