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5" r:id="rId4"/>
    <p:sldMasterId id="2147483686" r:id="rId5"/>
    <p:sldMasterId id="2147483687" r:id="rId6"/>
    <p:sldMasterId id="2147483688" r:id="rId7"/>
    <p:sldMasterId id="2147483689"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Lst>
  <p:sldSz cy="5143500" cx="9144000"/>
  <p:notesSz cx="6858000" cy="9144000"/>
  <p:embeddedFontLst>
    <p:embeddedFont>
      <p:font typeface="Raleway"/>
      <p:regular r:id="rId58"/>
      <p:bold r:id="rId59"/>
      <p:italic r:id="rId60"/>
      <p:boldItalic r:id="rId61"/>
    </p:embeddedFont>
    <p:embeddedFont>
      <p:font typeface="Lato"/>
      <p:regular r:id="rId62"/>
      <p:bold r:id="rId63"/>
      <p:italic r:id="rId64"/>
      <p:boldItalic r:id="rId65"/>
    </p:embeddedFont>
    <p:embeddedFont>
      <p:font typeface="Poppins"/>
      <p:regular r:id="rId66"/>
      <p:bold r:id="rId67"/>
      <p:italic r:id="rId68"/>
      <p:boldItalic r:id="rId69"/>
    </p:embeddedFont>
    <p:embeddedFont>
      <p:font typeface="Montserrat"/>
      <p:regular r:id="rId70"/>
      <p:bold r:id="rId71"/>
      <p:italic r:id="rId72"/>
      <p:boldItalic r:id="rId73"/>
    </p:embeddedFont>
    <p:embeddedFont>
      <p:font typeface="Lato Light"/>
      <p:regular r:id="rId74"/>
      <p:bold r:id="rId75"/>
      <p:italic r:id="rId76"/>
      <p:boldItalic r:id="rId77"/>
    </p:embeddedFont>
    <p:embeddedFont>
      <p:font typeface="Corbel"/>
      <p:regular r:id="rId78"/>
      <p:bold r:id="rId79"/>
      <p:italic r:id="rId80"/>
      <p:boldItalic r:id="rId81"/>
    </p:embeddedFont>
    <p:embeddedFont>
      <p:font typeface="Poppins Light"/>
      <p:regular r:id="rId82"/>
      <p:bold r:id="rId83"/>
      <p:italic r:id="rId84"/>
      <p:boldItalic r:id="rId85"/>
    </p:embeddedFont>
    <p:embeddedFont>
      <p:font typeface="Helvetica Neue"/>
      <p:regular r:id="rId86"/>
      <p:bold r:id="rId87"/>
      <p:italic r:id="rId88"/>
      <p:boldItalic r:id="rId89"/>
    </p:embeddedFont>
    <p:embeddedFont>
      <p:font typeface="Poppins SemiBold"/>
      <p:regular r:id="rId90"/>
      <p:bold r:id="rId91"/>
      <p:italic r:id="rId92"/>
      <p:boldItalic r:id="rId93"/>
    </p:embeddedFont>
    <p:embeddedFont>
      <p:font typeface="Helvetica Neue Light"/>
      <p:regular r:id="rId94"/>
      <p:bold r:id="rId95"/>
      <p:italic r:id="rId96"/>
      <p:boldItalic r:id="rId9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95" Type="http://schemas.openxmlformats.org/officeDocument/2006/relationships/font" Target="fonts/HelveticaNeueLight-bold.fntdata"/><Relationship Id="rId94" Type="http://schemas.openxmlformats.org/officeDocument/2006/relationships/font" Target="fonts/HelveticaNeueLight-regular.fntdata"/><Relationship Id="rId97" Type="http://schemas.openxmlformats.org/officeDocument/2006/relationships/font" Target="fonts/HelveticaNeueLight-boldItalic.fntdata"/><Relationship Id="rId96" Type="http://schemas.openxmlformats.org/officeDocument/2006/relationships/font" Target="fonts/HelveticaNeueLight-italic.fntdata"/><Relationship Id="rId11" Type="http://schemas.openxmlformats.org/officeDocument/2006/relationships/slide" Target="slides/slide2.xml"/><Relationship Id="rId10" Type="http://schemas.openxmlformats.org/officeDocument/2006/relationships/slide" Target="slides/slide1.xml"/><Relationship Id="rId13" Type="http://schemas.openxmlformats.org/officeDocument/2006/relationships/slide" Target="slides/slide4.xml"/><Relationship Id="rId12" Type="http://schemas.openxmlformats.org/officeDocument/2006/relationships/slide" Target="slides/slide3.xml"/><Relationship Id="rId91" Type="http://schemas.openxmlformats.org/officeDocument/2006/relationships/font" Target="fonts/PoppinsSemiBold-bold.fntdata"/><Relationship Id="rId90" Type="http://schemas.openxmlformats.org/officeDocument/2006/relationships/font" Target="fonts/PoppinsSemiBold-regular.fntdata"/><Relationship Id="rId93" Type="http://schemas.openxmlformats.org/officeDocument/2006/relationships/font" Target="fonts/PoppinsSemiBold-boldItalic.fntdata"/><Relationship Id="rId92" Type="http://schemas.openxmlformats.org/officeDocument/2006/relationships/font" Target="fonts/PoppinsSemiBold-italic.fntdata"/><Relationship Id="rId15" Type="http://schemas.openxmlformats.org/officeDocument/2006/relationships/slide" Target="slides/slide6.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 Id="rId84" Type="http://schemas.openxmlformats.org/officeDocument/2006/relationships/font" Target="fonts/PoppinsLight-italic.fntdata"/><Relationship Id="rId83" Type="http://schemas.openxmlformats.org/officeDocument/2006/relationships/font" Target="fonts/PoppinsLight-bold.fntdata"/><Relationship Id="rId86" Type="http://schemas.openxmlformats.org/officeDocument/2006/relationships/font" Target="fonts/HelveticaNeue-regular.fntdata"/><Relationship Id="rId85" Type="http://schemas.openxmlformats.org/officeDocument/2006/relationships/font" Target="fonts/PoppinsLight-boldItalic.fntdata"/><Relationship Id="rId88" Type="http://schemas.openxmlformats.org/officeDocument/2006/relationships/font" Target="fonts/HelveticaNeue-italic.fntdata"/><Relationship Id="rId87" Type="http://schemas.openxmlformats.org/officeDocument/2006/relationships/font" Target="fonts/HelveticaNeue-bold.fntdata"/><Relationship Id="rId89" Type="http://schemas.openxmlformats.org/officeDocument/2006/relationships/font" Target="fonts/HelveticaNeue-boldItalic.fntdata"/><Relationship Id="rId80" Type="http://schemas.openxmlformats.org/officeDocument/2006/relationships/font" Target="fonts/Corbel-italic.fntdata"/><Relationship Id="rId82" Type="http://schemas.openxmlformats.org/officeDocument/2006/relationships/font" Target="fonts/PoppinsLight-regular.fntdata"/><Relationship Id="rId81" Type="http://schemas.openxmlformats.org/officeDocument/2006/relationships/font" Target="fonts/Corbel-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font" Target="fonts/Montserrat-boldItalic.fntdata"/><Relationship Id="rId72" Type="http://schemas.openxmlformats.org/officeDocument/2006/relationships/font" Target="fonts/Montserrat-italic.fntdata"/><Relationship Id="rId75" Type="http://schemas.openxmlformats.org/officeDocument/2006/relationships/font" Target="fonts/LatoLight-bold.fntdata"/><Relationship Id="rId74" Type="http://schemas.openxmlformats.org/officeDocument/2006/relationships/font" Target="fonts/LatoLight-regular.fntdata"/><Relationship Id="rId77" Type="http://schemas.openxmlformats.org/officeDocument/2006/relationships/font" Target="fonts/LatoLight-boldItalic.fntdata"/><Relationship Id="rId76" Type="http://schemas.openxmlformats.org/officeDocument/2006/relationships/font" Target="fonts/LatoLight-italic.fntdata"/><Relationship Id="rId79" Type="http://schemas.openxmlformats.org/officeDocument/2006/relationships/font" Target="fonts/Corbel-bold.fntdata"/><Relationship Id="rId78" Type="http://schemas.openxmlformats.org/officeDocument/2006/relationships/font" Target="fonts/Corbel-regular.fntdata"/><Relationship Id="rId71" Type="http://schemas.openxmlformats.org/officeDocument/2006/relationships/font" Target="fonts/Montserrat-bold.fntdata"/><Relationship Id="rId70" Type="http://schemas.openxmlformats.org/officeDocument/2006/relationships/font" Target="fonts/Montserrat-regular.fntdata"/><Relationship Id="rId62" Type="http://schemas.openxmlformats.org/officeDocument/2006/relationships/font" Target="fonts/Lato-regular.fntdata"/><Relationship Id="rId61" Type="http://schemas.openxmlformats.org/officeDocument/2006/relationships/font" Target="fonts/Raleway-boldItalic.fntdata"/><Relationship Id="rId64" Type="http://schemas.openxmlformats.org/officeDocument/2006/relationships/font" Target="fonts/Lato-italic.fntdata"/><Relationship Id="rId63" Type="http://schemas.openxmlformats.org/officeDocument/2006/relationships/font" Target="fonts/Lato-bold.fntdata"/><Relationship Id="rId66" Type="http://schemas.openxmlformats.org/officeDocument/2006/relationships/font" Target="fonts/Poppins-regular.fntdata"/><Relationship Id="rId65" Type="http://schemas.openxmlformats.org/officeDocument/2006/relationships/font" Target="fonts/Lato-boldItalic.fntdata"/><Relationship Id="rId68" Type="http://schemas.openxmlformats.org/officeDocument/2006/relationships/font" Target="fonts/Poppins-italic.fntdata"/><Relationship Id="rId67" Type="http://schemas.openxmlformats.org/officeDocument/2006/relationships/font" Target="fonts/Poppins-bold.fntdata"/><Relationship Id="rId60" Type="http://schemas.openxmlformats.org/officeDocument/2006/relationships/font" Target="fonts/Raleway-italic.fntdata"/><Relationship Id="rId69" Type="http://schemas.openxmlformats.org/officeDocument/2006/relationships/font" Target="fonts/Poppins-boldItalic.fntdata"/><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55" Type="http://schemas.openxmlformats.org/officeDocument/2006/relationships/slide" Target="slides/slide46.xml"/><Relationship Id="rId54" Type="http://schemas.openxmlformats.org/officeDocument/2006/relationships/slide" Target="slides/slide45.xml"/><Relationship Id="rId57" Type="http://schemas.openxmlformats.org/officeDocument/2006/relationships/slide" Target="slides/slide48.xml"/><Relationship Id="rId56" Type="http://schemas.openxmlformats.org/officeDocument/2006/relationships/slide" Target="slides/slide47.xml"/><Relationship Id="rId59" Type="http://schemas.openxmlformats.org/officeDocument/2006/relationships/font" Target="fonts/Raleway-bold.fntdata"/><Relationship Id="rId58" Type="http://schemas.openxmlformats.org/officeDocument/2006/relationships/font" Target="fonts/Raleway-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1199d81e1bf_0_7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1199d81e1bf_0_7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1011170a5c2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1011170a5c2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1011170a5c2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1011170a5c2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1011170a5c2_0_1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g1011170a5c2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1011170a5c2_0_8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1011170a5c2_0_8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1011170a5c2_0_9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1011170a5c2_0_9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1199d81e375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1199d81e375_1_6:notes"/>
          <p:cNvSpPr/>
          <p:nvPr>
            <p:ph idx="2" type="sldImg"/>
          </p:nvPr>
        </p:nvSpPr>
        <p:spPr>
          <a:xfrm>
            <a:off x="380206" y="685800"/>
            <a:ext cx="6097588"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1199d81e1bf_0_10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1199d81e1bf_0_1087: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1011170a5c2_0_10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1011170a5c2_0_10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1199d81e1bf_0_1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g1199d81e1bf_0_1108: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1011170a5c2_0_9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1011170a5c2_0_9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199d81e1bf_0_7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g1199d81e1bf_0_723: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1011170a5c2_0_9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1011170a5c2_0_9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1011170a5c2_0_9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1011170a5c2_0_9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g1011170a5c2_0_9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 name="Google Shape;533;g1011170a5c2_0_9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1011170a5c2_0_9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1011170a5c2_0_9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1011170a5c2_0_10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1011170a5c2_0_10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1199d81e375_1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g1199d81e375_11_36:notes"/>
          <p:cNvSpPr/>
          <p:nvPr>
            <p:ph idx="2" type="sldImg"/>
          </p:nvPr>
        </p:nvSpPr>
        <p:spPr>
          <a:xfrm>
            <a:off x="380206" y="685800"/>
            <a:ext cx="6097588"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1011170a5c2_0_506: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1011170a5c2_0_506: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g1011170a5c2_0_506: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it"/>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1011170a5c2_0_51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g1011170a5c2_0_5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1011170a5c2_0_520: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1011170a5c2_0_520: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g1011170a5c2_0_520: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it"/>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1011170a5c2_0_52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g1011170a5c2_0_5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1199d81e1bf_0_7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g1199d81e1bf_0_765: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1011170a5c2_0_53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g1011170a5c2_0_5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1011170a5c2_0_53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g1011170a5c2_0_5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1011170a5c2_0_54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g1011170a5c2_0_5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1011170a5c2_0_553: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1011170a5c2_0_553: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g1011170a5c2_0_553: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it"/>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1011170a5c2_0_56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g1011170a5c2_0_5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1011170a5c2_0_56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g1011170a5c2_0_5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1011170a5c2_0_578: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1011170a5c2_0_578: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g1011170a5c2_0_578: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it"/>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1011170a5c2_0_586: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1011170a5c2_0_586: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g1011170a5c2_0_586: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it"/>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1011170a5c2_0_59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g1011170a5c2_0_5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1011170a5c2_0_60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g1011170a5c2_0_6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1199d81e1bf_0_80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1199d81e1bf_0_8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1011170a5c2_0_608: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1011170a5c2_0_608: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g1011170a5c2_0_608: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it"/>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1011170a5c2_0_616: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1011170a5c2_0_616: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g1011170a5c2_0_616: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it"/>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1011170a5c2_0_62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g1011170a5c2_0_6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1011170a5c2_0_63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g1011170a5c2_0_6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1011170a5c2_0_636: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1011170a5c2_0_636: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g1011170a5c2_0_636: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it"/>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1011170a5c2_0_64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2200"/>
              <a:buFont typeface="Helvetica Neue"/>
              <a:buNone/>
            </a:pPr>
            <a:r>
              <a:t/>
            </a:r>
            <a:endParaRPr/>
          </a:p>
        </p:txBody>
      </p:sp>
      <p:sp>
        <p:nvSpPr>
          <p:cNvPr id="726" name="Google Shape;726;g1011170a5c2_0_6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1011170a5c2_0_696: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1011170a5c2_0_696: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g1011170a5c2_0_696: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it"/>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1011170a5c2_0_1048:notes"/>
          <p:cNvSpPr/>
          <p:nvPr>
            <p:ph idx="2" type="sldImg"/>
          </p:nvPr>
        </p:nvSpPr>
        <p:spPr>
          <a:xfrm>
            <a:off x="92741" y="686311"/>
            <a:ext cx="6672600" cy="34287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1011170a5c2_0_1048:notes"/>
          <p:cNvSpPr txBox="1"/>
          <p:nvPr>
            <p:ph idx="1" type="body"/>
          </p:nvPr>
        </p:nvSpPr>
        <p:spPr>
          <a:xfrm>
            <a:off x="685963" y="4342743"/>
            <a:ext cx="54861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g1011170a5c2_0_1048:notes"/>
          <p:cNvSpPr txBox="1"/>
          <p:nvPr>
            <p:ph idx="12" type="sldNum"/>
          </p:nvPr>
        </p:nvSpPr>
        <p:spPr>
          <a:xfrm>
            <a:off x="3883916" y="8685486"/>
            <a:ext cx="2972400" cy="456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it"/>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g1276ceba5dd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0" name="Google Shape;750;g1276ceba5dd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1199d81e1bf_0_8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g1199d81e1bf_0_809:notes"/>
          <p:cNvSpPr/>
          <p:nvPr>
            <p:ph idx="2" type="sldImg"/>
          </p:nvPr>
        </p:nvSpPr>
        <p:spPr>
          <a:xfrm>
            <a:off x="380206"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1011170a5c2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1011170a5c2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011170a5c2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011170a5c2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1011170a5c2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1011170a5c2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011170a5c2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1011170a5c2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7.png"/><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98450" lvl="2" marL="1371600">
              <a:spcBef>
                <a:spcPts val="0"/>
              </a:spcBef>
              <a:spcAft>
                <a:spcPts val="0"/>
              </a:spcAft>
              <a:buClr>
                <a:schemeClr val="lt1"/>
              </a:buClr>
              <a:buSzPts val="1100"/>
              <a:buChar char="■"/>
              <a:defRPr>
                <a:solidFill>
                  <a:schemeClr val="lt1"/>
                </a:solidFill>
              </a:defRPr>
            </a:lvl3pPr>
            <a:lvl4pPr indent="-298450" lvl="3" marL="1828800">
              <a:spcBef>
                <a:spcPts val="0"/>
              </a:spcBef>
              <a:spcAft>
                <a:spcPts val="0"/>
              </a:spcAft>
              <a:buClr>
                <a:schemeClr val="lt1"/>
              </a:buClr>
              <a:buSzPts val="1100"/>
              <a:buChar char="●"/>
              <a:defRPr>
                <a:solidFill>
                  <a:schemeClr val="lt1"/>
                </a:solidFill>
              </a:defRPr>
            </a:lvl4pPr>
            <a:lvl5pPr indent="-298450" lvl="4" marL="2286000">
              <a:spcBef>
                <a:spcPts val="0"/>
              </a:spcBef>
              <a:spcAft>
                <a:spcPts val="0"/>
              </a:spcAft>
              <a:buClr>
                <a:schemeClr val="lt1"/>
              </a:buClr>
              <a:buSzPts val="1100"/>
              <a:buChar char="○"/>
              <a:defRPr>
                <a:solidFill>
                  <a:schemeClr val="lt1"/>
                </a:solidFill>
              </a:defRPr>
            </a:lvl5pPr>
            <a:lvl6pPr indent="-298450" lvl="5" marL="2743200">
              <a:spcBef>
                <a:spcPts val="0"/>
              </a:spcBef>
              <a:spcAft>
                <a:spcPts val="0"/>
              </a:spcAft>
              <a:buClr>
                <a:schemeClr val="lt1"/>
              </a:buClr>
              <a:buSzPts val="1100"/>
              <a:buChar char="■"/>
              <a:defRPr>
                <a:solidFill>
                  <a:schemeClr val="lt1"/>
                </a:solidFill>
              </a:defRPr>
            </a:lvl6pPr>
            <a:lvl7pPr indent="-298450" lvl="6" marL="3200400">
              <a:spcBef>
                <a:spcPts val="0"/>
              </a:spcBef>
              <a:spcAft>
                <a:spcPts val="0"/>
              </a:spcAft>
              <a:buClr>
                <a:schemeClr val="lt1"/>
              </a:buClr>
              <a:buSzPts val="1100"/>
              <a:buChar char="●"/>
              <a:defRPr>
                <a:solidFill>
                  <a:schemeClr val="lt1"/>
                </a:solidFill>
              </a:defRPr>
            </a:lvl7pPr>
            <a:lvl8pPr indent="-298450" lvl="7" marL="3657600">
              <a:spcBef>
                <a:spcPts val="0"/>
              </a:spcBef>
              <a:spcAft>
                <a:spcPts val="0"/>
              </a:spcAft>
              <a:buClr>
                <a:schemeClr val="lt1"/>
              </a:buClr>
              <a:buSzPts val="1100"/>
              <a:buChar char="○"/>
              <a:defRPr>
                <a:solidFill>
                  <a:schemeClr val="lt1"/>
                </a:solidFill>
              </a:defRPr>
            </a:lvl8pPr>
            <a:lvl9pPr indent="-298450" lvl="8" marL="4114800">
              <a:spcBef>
                <a:spcPts val="0"/>
              </a:spcBef>
              <a:spcAft>
                <a:spcPts val="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area science park">
  <p:cSld name="6_area science park">
    <p:spTree>
      <p:nvGrpSpPr>
        <p:cNvPr id="82" name="Shape 82"/>
        <p:cNvGrpSpPr/>
        <p:nvPr/>
      </p:nvGrpSpPr>
      <p:grpSpPr>
        <a:xfrm>
          <a:off x="0" y="0"/>
          <a:ext cx="0" cy="0"/>
          <a:chOff x="0" y="0"/>
          <a:chExt cx="0" cy="0"/>
        </a:xfrm>
      </p:grpSpPr>
      <p:sp>
        <p:nvSpPr>
          <p:cNvPr id="83" name="Google Shape;83;p13"/>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 name="Google Shape;84;p13"/>
          <p:cNvSpPr txBox="1"/>
          <p:nvPr>
            <p:ph idx="1"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85" name="Google Shape;85;p13"/>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6" name="Google Shape;86;p13"/>
          <p:cNvSpPr/>
          <p:nvPr>
            <p:ph idx="2" type="pic"/>
          </p:nvPr>
        </p:nvSpPr>
        <p:spPr>
          <a:xfrm>
            <a:off x="6300192" y="2143186"/>
            <a:ext cx="2589000" cy="2217900"/>
          </a:xfrm>
          <a:prstGeom prst="rect">
            <a:avLst/>
          </a:prstGeom>
          <a:solidFill>
            <a:srgbClr val="D8D8D8"/>
          </a:solidFill>
          <a:ln>
            <a:noFill/>
          </a:ln>
        </p:spPr>
      </p:sp>
      <p:sp>
        <p:nvSpPr>
          <p:cNvPr id="87" name="Google Shape;87;p13"/>
          <p:cNvSpPr/>
          <p:nvPr>
            <p:ph idx="3" type="pic"/>
          </p:nvPr>
        </p:nvSpPr>
        <p:spPr>
          <a:xfrm>
            <a:off x="3270335" y="2143186"/>
            <a:ext cx="2589000" cy="2217900"/>
          </a:xfrm>
          <a:prstGeom prst="rect">
            <a:avLst/>
          </a:prstGeom>
          <a:solidFill>
            <a:srgbClr val="D8D8D8"/>
          </a:solidFill>
          <a:ln>
            <a:noFill/>
          </a:ln>
        </p:spPr>
      </p:sp>
      <p:sp>
        <p:nvSpPr>
          <p:cNvPr id="88" name="Google Shape;88;p13"/>
          <p:cNvSpPr/>
          <p:nvPr>
            <p:ph idx="4" type="pic"/>
          </p:nvPr>
        </p:nvSpPr>
        <p:spPr>
          <a:xfrm>
            <a:off x="240478" y="2143186"/>
            <a:ext cx="2589000" cy="2217900"/>
          </a:xfrm>
          <a:prstGeom prst="rect">
            <a:avLst/>
          </a:prstGeom>
          <a:solidFill>
            <a:srgbClr val="D8D8D8"/>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area science park">
  <p:cSld name="3_area science park">
    <p:spTree>
      <p:nvGrpSpPr>
        <p:cNvPr id="89" name="Shape 89"/>
        <p:cNvGrpSpPr/>
        <p:nvPr/>
      </p:nvGrpSpPr>
      <p:grpSpPr>
        <a:xfrm>
          <a:off x="0" y="0"/>
          <a:ext cx="0" cy="0"/>
          <a:chOff x="0" y="0"/>
          <a:chExt cx="0" cy="0"/>
        </a:xfrm>
      </p:grpSpPr>
      <p:sp>
        <p:nvSpPr>
          <p:cNvPr id="90" name="Google Shape;90;p14"/>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1" name="Google Shape;91;p14"/>
          <p:cNvSpPr txBox="1"/>
          <p:nvPr>
            <p:ph idx="1" type="body"/>
          </p:nvPr>
        </p:nvSpPr>
        <p:spPr>
          <a:xfrm>
            <a:off x="250825" y="1063625"/>
            <a:ext cx="8642400" cy="3560700"/>
          </a:xfrm>
          <a:prstGeom prst="rect">
            <a:avLst/>
          </a:prstGeom>
          <a:noFill/>
          <a:ln>
            <a:noFill/>
          </a:ln>
        </p:spPr>
        <p:txBody>
          <a:bodyPr anchorCtr="0" anchor="t" bIns="45700" lIns="91425" spcFirstLastPara="1" rIns="91425" wrap="square" tIns="45700">
            <a:normAutofit/>
          </a:bodyPr>
          <a:lstStyle>
            <a:lvl1pPr indent="-330200" lvl="0" marL="457200" rtl="0" algn="l">
              <a:lnSpc>
                <a:spcPct val="90000"/>
              </a:lnSpc>
              <a:spcBef>
                <a:spcPts val="1000"/>
              </a:spcBef>
              <a:spcAft>
                <a:spcPts val="0"/>
              </a:spcAft>
              <a:buClr>
                <a:schemeClr val="accent1"/>
              </a:buClr>
              <a:buSzPts val="1600"/>
              <a:buChar char="●"/>
              <a:defRPr sz="1600">
                <a:solidFill>
                  <a:srgbClr val="3F3F3F"/>
                </a:solidFill>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rea science park">
  <p:cSld name="2_area science park">
    <p:spTree>
      <p:nvGrpSpPr>
        <p:cNvPr id="92" name="Shape 92"/>
        <p:cNvGrpSpPr/>
        <p:nvPr/>
      </p:nvGrpSpPr>
      <p:grpSpPr>
        <a:xfrm>
          <a:off x="0" y="0"/>
          <a:ext cx="0" cy="0"/>
          <a:chOff x="0" y="0"/>
          <a:chExt cx="0" cy="0"/>
        </a:xfrm>
      </p:grpSpPr>
      <p:sp>
        <p:nvSpPr>
          <p:cNvPr id="93" name="Google Shape;93;p15"/>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 name="Google Shape;94;p15"/>
          <p:cNvSpPr txBox="1"/>
          <p:nvPr>
            <p:ph idx="1" type="body"/>
          </p:nvPr>
        </p:nvSpPr>
        <p:spPr>
          <a:xfrm>
            <a:off x="251520"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95" name="Google Shape;95;p15"/>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6" name="Google Shape;96;p15"/>
          <p:cNvSpPr/>
          <p:nvPr>
            <p:ph idx="2" type="pic"/>
          </p:nvPr>
        </p:nvSpPr>
        <p:spPr>
          <a:xfrm>
            <a:off x="5723830" y="1084144"/>
            <a:ext cx="3168600" cy="3509400"/>
          </a:xfrm>
          <a:prstGeom prst="rect">
            <a:avLst/>
          </a:prstGeom>
          <a:solidFill>
            <a:srgbClr val="D8D8D8"/>
          </a:solid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 personalizzato 1">
  <p:cSld name="CUSTOM">
    <p:spTree>
      <p:nvGrpSpPr>
        <p:cNvPr id="97" name="Shape 97"/>
        <p:cNvGrpSpPr/>
        <p:nvPr/>
      </p:nvGrpSpPr>
      <p:grpSpPr>
        <a:xfrm>
          <a:off x="0" y="0"/>
          <a:ext cx="0" cy="0"/>
          <a:chOff x="0" y="0"/>
          <a:chExt cx="0" cy="0"/>
        </a:xfrm>
      </p:grpSpPr>
      <p:sp>
        <p:nvSpPr>
          <p:cNvPr id="98" name="Google Shape;98;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atin typeface="Lato"/>
                <a:ea typeface="Lato"/>
                <a:cs typeface="Lato"/>
                <a:sym typeface="Lato"/>
              </a:defRPr>
            </a:lvl1pPr>
            <a:lvl2pPr lvl="1">
              <a:spcBef>
                <a:spcPts val="0"/>
              </a:spcBef>
              <a:spcAft>
                <a:spcPts val="0"/>
              </a:spcAft>
              <a:buSzPts val="2800"/>
              <a:buNone/>
              <a:defRPr>
                <a:latin typeface="Lato"/>
                <a:ea typeface="Lato"/>
                <a:cs typeface="Lato"/>
                <a:sym typeface="Lato"/>
              </a:defRPr>
            </a:lvl2pPr>
            <a:lvl3pPr lvl="2">
              <a:spcBef>
                <a:spcPts val="0"/>
              </a:spcBef>
              <a:spcAft>
                <a:spcPts val="0"/>
              </a:spcAft>
              <a:buSzPts val="2800"/>
              <a:buNone/>
              <a:defRPr>
                <a:latin typeface="Lato"/>
                <a:ea typeface="Lato"/>
                <a:cs typeface="Lato"/>
                <a:sym typeface="Lato"/>
              </a:defRPr>
            </a:lvl3pPr>
            <a:lvl4pPr lvl="3">
              <a:spcBef>
                <a:spcPts val="0"/>
              </a:spcBef>
              <a:spcAft>
                <a:spcPts val="0"/>
              </a:spcAft>
              <a:buSzPts val="2800"/>
              <a:buNone/>
              <a:defRPr>
                <a:latin typeface="Lato"/>
                <a:ea typeface="Lato"/>
                <a:cs typeface="Lato"/>
                <a:sym typeface="Lato"/>
              </a:defRPr>
            </a:lvl4pPr>
            <a:lvl5pPr lvl="4">
              <a:spcBef>
                <a:spcPts val="0"/>
              </a:spcBef>
              <a:spcAft>
                <a:spcPts val="0"/>
              </a:spcAft>
              <a:buSzPts val="2800"/>
              <a:buNone/>
              <a:defRPr>
                <a:latin typeface="Lato"/>
                <a:ea typeface="Lato"/>
                <a:cs typeface="Lato"/>
                <a:sym typeface="Lato"/>
              </a:defRPr>
            </a:lvl5pPr>
            <a:lvl6pPr lvl="5">
              <a:spcBef>
                <a:spcPts val="0"/>
              </a:spcBef>
              <a:spcAft>
                <a:spcPts val="0"/>
              </a:spcAft>
              <a:buSzPts val="2800"/>
              <a:buNone/>
              <a:defRPr>
                <a:latin typeface="Lato"/>
                <a:ea typeface="Lato"/>
                <a:cs typeface="Lato"/>
                <a:sym typeface="Lato"/>
              </a:defRPr>
            </a:lvl6pPr>
            <a:lvl7pPr lvl="6">
              <a:spcBef>
                <a:spcPts val="0"/>
              </a:spcBef>
              <a:spcAft>
                <a:spcPts val="0"/>
              </a:spcAft>
              <a:buSzPts val="2800"/>
              <a:buNone/>
              <a:defRPr>
                <a:latin typeface="Lato"/>
                <a:ea typeface="Lato"/>
                <a:cs typeface="Lato"/>
                <a:sym typeface="Lato"/>
              </a:defRPr>
            </a:lvl7pPr>
            <a:lvl8pPr lvl="7">
              <a:spcBef>
                <a:spcPts val="0"/>
              </a:spcBef>
              <a:spcAft>
                <a:spcPts val="0"/>
              </a:spcAft>
              <a:buSzPts val="2800"/>
              <a:buNone/>
              <a:defRPr>
                <a:latin typeface="Lato"/>
                <a:ea typeface="Lato"/>
                <a:cs typeface="Lato"/>
                <a:sym typeface="Lato"/>
              </a:defRPr>
            </a:lvl8pPr>
            <a:lvl9pPr lvl="8">
              <a:spcBef>
                <a:spcPts val="0"/>
              </a:spcBef>
              <a:spcAft>
                <a:spcPts val="0"/>
              </a:spcAft>
              <a:buSzPts val="2800"/>
              <a:buNone/>
              <a:defRPr>
                <a:latin typeface="Lato"/>
                <a:ea typeface="Lato"/>
                <a:cs typeface="Lato"/>
                <a:sym typeface="Lato"/>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della sezione 1">
  <p:cSld name="SECTION_HEADER_1">
    <p:bg>
      <p:bgPr>
        <a:solidFill>
          <a:schemeClr val="accent4"/>
        </a:solidFill>
      </p:bgPr>
    </p:bg>
    <p:spTree>
      <p:nvGrpSpPr>
        <p:cNvPr id="99" name="Shape 99"/>
        <p:cNvGrpSpPr/>
        <p:nvPr/>
      </p:nvGrpSpPr>
      <p:grpSpPr>
        <a:xfrm>
          <a:off x="0" y="0"/>
          <a:ext cx="0" cy="0"/>
          <a:chOff x="0" y="0"/>
          <a:chExt cx="0" cy="0"/>
        </a:xfrm>
      </p:grpSpPr>
      <p:sp>
        <p:nvSpPr>
          <p:cNvPr id="100" name="Google Shape;100;p1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area science park">
  <p:cSld name="8_area science park">
    <p:spTree>
      <p:nvGrpSpPr>
        <p:cNvPr id="101" name="Shape 101"/>
        <p:cNvGrpSpPr/>
        <p:nvPr/>
      </p:nvGrpSpPr>
      <p:grpSpPr>
        <a:xfrm>
          <a:off x="0" y="0"/>
          <a:ext cx="0" cy="0"/>
          <a:chOff x="0" y="0"/>
          <a:chExt cx="0" cy="0"/>
        </a:xfrm>
      </p:grpSpPr>
      <p:sp>
        <p:nvSpPr>
          <p:cNvPr id="102" name="Google Shape;102;p18"/>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 name="Google Shape;103;p18"/>
          <p:cNvSpPr txBox="1"/>
          <p:nvPr>
            <p:ph idx="1" type="body"/>
          </p:nvPr>
        </p:nvSpPr>
        <p:spPr>
          <a:xfrm>
            <a:off x="3672285"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04" name="Google Shape;104;p18"/>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5" name="Google Shape;105;p18"/>
          <p:cNvSpPr/>
          <p:nvPr>
            <p:ph idx="2" type="pic"/>
          </p:nvPr>
        </p:nvSpPr>
        <p:spPr>
          <a:xfrm>
            <a:off x="253008" y="1084144"/>
            <a:ext cx="3168600" cy="3509400"/>
          </a:xfrm>
          <a:prstGeom prst="rect">
            <a:avLst/>
          </a:prstGeom>
          <a:solidFill>
            <a:srgbClr val="D8D8D8"/>
          </a:solid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area science park">
  <p:cSld name="7_area science park">
    <p:spTree>
      <p:nvGrpSpPr>
        <p:cNvPr id="106" name="Shape 106"/>
        <p:cNvGrpSpPr/>
        <p:nvPr/>
      </p:nvGrpSpPr>
      <p:grpSpPr>
        <a:xfrm>
          <a:off x="0" y="0"/>
          <a:ext cx="0" cy="0"/>
          <a:chOff x="0" y="0"/>
          <a:chExt cx="0" cy="0"/>
        </a:xfrm>
      </p:grpSpPr>
      <p:sp>
        <p:nvSpPr>
          <p:cNvPr id="107" name="Google Shape;107;p19"/>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8" name="Google Shape;108;p19"/>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p:nvPr>
            <p:ph idx="2" type="pic"/>
          </p:nvPr>
        </p:nvSpPr>
        <p:spPr>
          <a:xfrm>
            <a:off x="4355976" y="2859782"/>
            <a:ext cx="4508100" cy="1501500"/>
          </a:xfrm>
          <a:prstGeom prst="rect">
            <a:avLst/>
          </a:prstGeom>
          <a:solidFill>
            <a:srgbClr val="D8D8D8"/>
          </a:solidFill>
          <a:ln>
            <a:noFill/>
          </a:ln>
        </p:spPr>
      </p:sp>
      <p:sp>
        <p:nvSpPr>
          <p:cNvPr id="110" name="Google Shape;110;p19"/>
          <p:cNvSpPr/>
          <p:nvPr>
            <p:ph idx="3" type="pic"/>
          </p:nvPr>
        </p:nvSpPr>
        <p:spPr>
          <a:xfrm>
            <a:off x="4355976" y="1327873"/>
            <a:ext cx="1437900" cy="1433100"/>
          </a:xfrm>
          <a:prstGeom prst="rect">
            <a:avLst/>
          </a:prstGeom>
          <a:solidFill>
            <a:srgbClr val="D8D8D8"/>
          </a:solidFill>
          <a:ln>
            <a:noFill/>
          </a:ln>
        </p:spPr>
      </p:sp>
      <p:sp>
        <p:nvSpPr>
          <p:cNvPr id="111" name="Google Shape;111;p19"/>
          <p:cNvSpPr/>
          <p:nvPr>
            <p:ph idx="4" type="pic"/>
          </p:nvPr>
        </p:nvSpPr>
        <p:spPr>
          <a:xfrm>
            <a:off x="240478" y="1327873"/>
            <a:ext cx="4004700" cy="3033300"/>
          </a:xfrm>
          <a:prstGeom prst="rect">
            <a:avLst/>
          </a:prstGeom>
          <a:solidFill>
            <a:srgbClr val="D8D8D8"/>
          </a:solidFill>
          <a:ln>
            <a:noFill/>
          </a:ln>
        </p:spPr>
      </p:sp>
      <p:sp>
        <p:nvSpPr>
          <p:cNvPr id="112" name="Google Shape;112;p19"/>
          <p:cNvSpPr/>
          <p:nvPr>
            <p:ph idx="5" type="pic"/>
          </p:nvPr>
        </p:nvSpPr>
        <p:spPr>
          <a:xfrm>
            <a:off x="5891044" y="1327873"/>
            <a:ext cx="1437900" cy="1433100"/>
          </a:xfrm>
          <a:prstGeom prst="rect">
            <a:avLst/>
          </a:prstGeom>
          <a:solidFill>
            <a:srgbClr val="D8D8D8"/>
          </a:solidFill>
          <a:ln>
            <a:noFill/>
          </a:ln>
        </p:spPr>
      </p:sp>
      <p:sp>
        <p:nvSpPr>
          <p:cNvPr id="113" name="Google Shape;113;p19"/>
          <p:cNvSpPr/>
          <p:nvPr>
            <p:ph idx="6" type="pic"/>
          </p:nvPr>
        </p:nvSpPr>
        <p:spPr>
          <a:xfrm>
            <a:off x="7426112" y="1327873"/>
            <a:ext cx="1437900" cy="1433100"/>
          </a:xfrm>
          <a:prstGeom prst="rect">
            <a:avLst/>
          </a:prstGeom>
          <a:solidFill>
            <a:srgbClr val="D8D8D8"/>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lide">
  <p:cSld name="Default Slide">
    <p:spTree>
      <p:nvGrpSpPr>
        <p:cNvPr id="117" name="Shape 11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lide">
  <p:cSld name="Default Slide">
    <p:spTree>
      <p:nvGrpSpPr>
        <p:cNvPr id="121" name="Shape 121"/>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lide">
  <p:cSld name="Default Slide">
    <p:spTree>
      <p:nvGrpSpPr>
        <p:cNvPr id="125" name="Shape 125"/>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130" name="Shape 130"/>
        <p:cNvGrpSpPr/>
        <p:nvPr/>
      </p:nvGrpSpPr>
      <p:grpSpPr>
        <a:xfrm>
          <a:off x="0" y="0"/>
          <a:ext cx="0" cy="0"/>
          <a:chOff x="0" y="0"/>
          <a:chExt cx="0" cy="0"/>
        </a:xfrm>
      </p:grpSpPr>
      <p:sp>
        <p:nvSpPr>
          <p:cNvPr id="131" name="Google Shape;131;p27"/>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 name="Google Shape;132;p27"/>
          <p:cNvGrpSpPr/>
          <p:nvPr/>
        </p:nvGrpSpPr>
        <p:grpSpPr>
          <a:xfrm>
            <a:off x="830392" y="1191256"/>
            <a:ext cx="745763" cy="45826"/>
            <a:chOff x="4580561" y="2589004"/>
            <a:chExt cx="1064464" cy="25200"/>
          </a:xfrm>
        </p:grpSpPr>
        <p:sp>
          <p:nvSpPr>
            <p:cNvPr id="133" name="Google Shape;133;p2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5" name="Google Shape;135;p27"/>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136" name="Google Shape;136;p27"/>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sp>
        <p:nvSpPr>
          <p:cNvPr id="137" name="Google Shape;137;p2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38" name="Shape 138"/>
        <p:cNvGrpSpPr/>
        <p:nvPr/>
      </p:nvGrpSpPr>
      <p:grpSpPr>
        <a:xfrm>
          <a:off x="0" y="0"/>
          <a:ext cx="0" cy="0"/>
          <a:chOff x="0" y="0"/>
          <a:chExt cx="0" cy="0"/>
        </a:xfrm>
      </p:grpSpPr>
      <p:grpSp>
        <p:nvGrpSpPr>
          <p:cNvPr id="139" name="Google Shape;139;p28"/>
          <p:cNvGrpSpPr/>
          <p:nvPr/>
        </p:nvGrpSpPr>
        <p:grpSpPr>
          <a:xfrm>
            <a:off x="830392" y="1191256"/>
            <a:ext cx="745763" cy="45826"/>
            <a:chOff x="4580561" y="2589004"/>
            <a:chExt cx="1064464" cy="25200"/>
          </a:xfrm>
        </p:grpSpPr>
        <p:sp>
          <p:nvSpPr>
            <p:cNvPr id="140" name="Google Shape;140;p2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2" name="Google Shape;142;p28"/>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2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4" name="Shape 144"/>
        <p:cNvGrpSpPr/>
        <p:nvPr/>
      </p:nvGrpSpPr>
      <p:grpSpPr>
        <a:xfrm>
          <a:off x="0" y="0"/>
          <a:ext cx="0" cy="0"/>
          <a:chOff x="0" y="0"/>
          <a:chExt cx="0" cy="0"/>
        </a:xfrm>
      </p:grpSpPr>
      <p:sp>
        <p:nvSpPr>
          <p:cNvPr id="145" name="Google Shape;145;p29"/>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6" name="Google Shape;146;p29"/>
          <p:cNvGrpSpPr/>
          <p:nvPr/>
        </p:nvGrpSpPr>
        <p:grpSpPr>
          <a:xfrm>
            <a:off x="830392" y="1191256"/>
            <a:ext cx="745763" cy="45826"/>
            <a:chOff x="4580561" y="2589004"/>
            <a:chExt cx="1064464" cy="25200"/>
          </a:xfrm>
        </p:grpSpPr>
        <p:sp>
          <p:nvSpPr>
            <p:cNvPr id="147" name="Google Shape;147;p2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9" name="Google Shape;149;p29"/>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50" name="Google Shape;150;p2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51" name="Google Shape;151;p2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2" name="Shape 152"/>
        <p:cNvGrpSpPr/>
        <p:nvPr/>
      </p:nvGrpSpPr>
      <p:grpSpPr>
        <a:xfrm>
          <a:off x="0" y="0"/>
          <a:ext cx="0" cy="0"/>
          <a:chOff x="0" y="0"/>
          <a:chExt cx="0" cy="0"/>
        </a:xfrm>
      </p:grpSpPr>
      <p:sp>
        <p:nvSpPr>
          <p:cNvPr id="153" name="Google Shape;153;p30"/>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4" name="Google Shape;154;p30"/>
          <p:cNvGrpSpPr/>
          <p:nvPr/>
        </p:nvGrpSpPr>
        <p:grpSpPr>
          <a:xfrm>
            <a:off x="830392" y="1191256"/>
            <a:ext cx="745763" cy="45826"/>
            <a:chOff x="4580561" y="2589004"/>
            <a:chExt cx="1064464" cy="25200"/>
          </a:xfrm>
        </p:grpSpPr>
        <p:sp>
          <p:nvSpPr>
            <p:cNvPr id="155" name="Google Shape;155;p30"/>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30"/>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7" name="Google Shape;157;p30"/>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58" name="Google Shape;158;p30"/>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59" name="Google Shape;159;p30"/>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60" name="Google Shape;160;p3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1" name="Shape 161"/>
        <p:cNvGrpSpPr/>
        <p:nvPr/>
      </p:nvGrpSpPr>
      <p:grpSpPr>
        <a:xfrm>
          <a:off x="0" y="0"/>
          <a:ext cx="0" cy="0"/>
          <a:chOff x="0" y="0"/>
          <a:chExt cx="0" cy="0"/>
        </a:xfrm>
      </p:grpSpPr>
      <p:sp>
        <p:nvSpPr>
          <p:cNvPr id="162" name="Google Shape;162;p31"/>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3" name="Google Shape;163;p31"/>
          <p:cNvGrpSpPr/>
          <p:nvPr/>
        </p:nvGrpSpPr>
        <p:grpSpPr>
          <a:xfrm>
            <a:off x="830392" y="1191256"/>
            <a:ext cx="745763" cy="45826"/>
            <a:chOff x="4580561" y="2589004"/>
            <a:chExt cx="1064464" cy="25200"/>
          </a:xfrm>
        </p:grpSpPr>
        <p:sp>
          <p:nvSpPr>
            <p:cNvPr id="164" name="Google Shape;164;p31"/>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31"/>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6" name="Google Shape;166;p31"/>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67" name="Google Shape;167;p3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8" name="Shape 168"/>
        <p:cNvGrpSpPr/>
        <p:nvPr/>
      </p:nvGrpSpPr>
      <p:grpSpPr>
        <a:xfrm>
          <a:off x="0" y="0"/>
          <a:ext cx="0" cy="0"/>
          <a:chOff x="0" y="0"/>
          <a:chExt cx="0" cy="0"/>
        </a:xfrm>
      </p:grpSpPr>
      <p:sp>
        <p:nvSpPr>
          <p:cNvPr id="169" name="Google Shape;169;p32"/>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0" name="Google Shape;170;p32"/>
          <p:cNvGrpSpPr/>
          <p:nvPr/>
        </p:nvGrpSpPr>
        <p:grpSpPr>
          <a:xfrm>
            <a:off x="830392" y="1191256"/>
            <a:ext cx="745763" cy="45826"/>
            <a:chOff x="4580561" y="2589004"/>
            <a:chExt cx="1064464" cy="25200"/>
          </a:xfrm>
        </p:grpSpPr>
        <p:sp>
          <p:nvSpPr>
            <p:cNvPr id="171" name="Google Shape;171;p3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3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3" name="Google Shape;173;p32"/>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74" name="Google Shape;174;p32"/>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75" name="Google Shape;175;p3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176" name="Shape 176"/>
        <p:cNvGrpSpPr/>
        <p:nvPr/>
      </p:nvGrpSpPr>
      <p:grpSpPr>
        <a:xfrm>
          <a:off x="0" y="0"/>
          <a:ext cx="0" cy="0"/>
          <a:chOff x="0" y="0"/>
          <a:chExt cx="0" cy="0"/>
        </a:xfrm>
      </p:grpSpPr>
      <p:grpSp>
        <p:nvGrpSpPr>
          <p:cNvPr id="177" name="Google Shape;177;p33"/>
          <p:cNvGrpSpPr/>
          <p:nvPr/>
        </p:nvGrpSpPr>
        <p:grpSpPr>
          <a:xfrm>
            <a:off x="830392" y="4169130"/>
            <a:ext cx="745763" cy="45826"/>
            <a:chOff x="4580561" y="2589004"/>
            <a:chExt cx="1064464" cy="25200"/>
          </a:xfrm>
        </p:grpSpPr>
        <p:sp>
          <p:nvSpPr>
            <p:cNvPr id="178" name="Google Shape;178;p3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0" name="Google Shape;180;p33"/>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81" name="Google Shape;181;p3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82" name="Shape 182"/>
        <p:cNvGrpSpPr/>
        <p:nvPr/>
      </p:nvGrpSpPr>
      <p:grpSpPr>
        <a:xfrm>
          <a:off x="0" y="0"/>
          <a:ext cx="0" cy="0"/>
          <a:chOff x="0" y="0"/>
          <a:chExt cx="0" cy="0"/>
        </a:xfrm>
      </p:grpSpPr>
      <p:sp>
        <p:nvSpPr>
          <p:cNvPr id="183" name="Google Shape;183;p34"/>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4" name="Google Shape;184;p34"/>
          <p:cNvGrpSpPr/>
          <p:nvPr/>
        </p:nvGrpSpPr>
        <p:grpSpPr>
          <a:xfrm>
            <a:off x="830392" y="1191256"/>
            <a:ext cx="745763" cy="45826"/>
            <a:chOff x="4580561" y="2589004"/>
            <a:chExt cx="1064464" cy="25200"/>
          </a:xfrm>
        </p:grpSpPr>
        <p:sp>
          <p:nvSpPr>
            <p:cNvPr id="185" name="Google Shape;185;p3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7" name="Google Shape;187;p34"/>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88" name="Google Shape;188;p34"/>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sp>
        <p:nvSpPr>
          <p:cNvPr id="189" name="Google Shape;189;p34"/>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SzPts val="1300"/>
              <a:buChar char="●"/>
              <a:defRPr/>
            </a:lvl1pPr>
            <a:lvl2pPr indent="-298450" lvl="1" marL="914400" rtl="0">
              <a:spcBef>
                <a:spcPts val="0"/>
              </a:spcBef>
              <a:spcAft>
                <a:spcPts val="0"/>
              </a:spcAft>
              <a:buSzPts val="1100"/>
              <a:buChar char="○"/>
              <a:defRPr/>
            </a:lvl2pPr>
            <a:lvl3pPr indent="-298450" lvl="2" marL="1371600" rtl="0">
              <a:spcBef>
                <a:spcPts val="0"/>
              </a:spcBef>
              <a:spcAft>
                <a:spcPts val="0"/>
              </a:spcAft>
              <a:buSzPts val="1100"/>
              <a:buChar char="■"/>
              <a:defRPr/>
            </a:lvl3pPr>
            <a:lvl4pPr indent="-298450" lvl="3" marL="1828800" rtl="0">
              <a:spcBef>
                <a:spcPts val="0"/>
              </a:spcBef>
              <a:spcAft>
                <a:spcPts val="0"/>
              </a:spcAft>
              <a:buSzPts val="1100"/>
              <a:buChar char="●"/>
              <a:defRPr/>
            </a:lvl4pPr>
            <a:lvl5pPr indent="-298450" lvl="4" marL="2286000" rtl="0">
              <a:spcBef>
                <a:spcPts val="0"/>
              </a:spcBef>
              <a:spcAft>
                <a:spcPts val="0"/>
              </a:spcAft>
              <a:buSzPts val="1100"/>
              <a:buChar char="○"/>
              <a:defRPr/>
            </a:lvl5pPr>
            <a:lvl6pPr indent="-298450" lvl="5" marL="2743200" rtl="0">
              <a:spcBef>
                <a:spcPts val="0"/>
              </a:spcBef>
              <a:spcAft>
                <a:spcPts val="0"/>
              </a:spcAft>
              <a:buSzPts val="1100"/>
              <a:buChar char="■"/>
              <a:defRPr/>
            </a:lvl6pPr>
            <a:lvl7pPr indent="-298450" lvl="6" marL="3200400" rtl="0">
              <a:spcBef>
                <a:spcPts val="0"/>
              </a:spcBef>
              <a:spcAft>
                <a:spcPts val="0"/>
              </a:spcAft>
              <a:buSzPts val="1100"/>
              <a:buChar char="●"/>
              <a:defRPr/>
            </a:lvl7pPr>
            <a:lvl8pPr indent="-298450" lvl="7" marL="3657600" rtl="0">
              <a:spcBef>
                <a:spcPts val="0"/>
              </a:spcBef>
              <a:spcAft>
                <a:spcPts val="0"/>
              </a:spcAft>
              <a:buSzPts val="1100"/>
              <a:buChar char="○"/>
              <a:defRPr/>
            </a:lvl8pPr>
            <a:lvl9pPr indent="-298450" lvl="8" marL="4114800" rtl="0">
              <a:spcBef>
                <a:spcPts val="0"/>
              </a:spcBef>
              <a:spcAft>
                <a:spcPts val="0"/>
              </a:spcAft>
              <a:buSzPts val="1100"/>
              <a:buChar char="■"/>
              <a:defRPr/>
            </a:lvl9pPr>
          </a:lstStyle>
          <a:p/>
        </p:txBody>
      </p:sp>
      <p:sp>
        <p:nvSpPr>
          <p:cNvPr id="190" name="Google Shape;190;p3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91" name="Shape 191"/>
        <p:cNvGrpSpPr/>
        <p:nvPr/>
      </p:nvGrpSpPr>
      <p:grpSpPr>
        <a:xfrm>
          <a:off x="0" y="0"/>
          <a:ext cx="0" cy="0"/>
          <a:chOff x="0" y="0"/>
          <a:chExt cx="0" cy="0"/>
        </a:xfrm>
      </p:grpSpPr>
      <p:sp>
        <p:nvSpPr>
          <p:cNvPr id="192" name="Google Shape;192;p35"/>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300"/>
              <a:buNone/>
              <a:defRPr/>
            </a:lvl1pPr>
          </a:lstStyle>
          <a:p/>
        </p:txBody>
      </p:sp>
      <p:sp>
        <p:nvSpPr>
          <p:cNvPr id="193" name="Google Shape;193;p3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194" name="Shape 194"/>
        <p:cNvGrpSpPr/>
        <p:nvPr/>
      </p:nvGrpSpPr>
      <p:grpSpPr>
        <a:xfrm>
          <a:off x="0" y="0"/>
          <a:ext cx="0" cy="0"/>
          <a:chOff x="0" y="0"/>
          <a:chExt cx="0" cy="0"/>
        </a:xfrm>
      </p:grpSpPr>
      <p:grpSp>
        <p:nvGrpSpPr>
          <p:cNvPr id="195" name="Google Shape;195;p36"/>
          <p:cNvGrpSpPr/>
          <p:nvPr/>
        </p:nvGrpSpPr>
        <p:grpSpPr>
          <a:xfrm>
            <a:off x="830392" y="4169130"/>
            <a:ext cx="745763" cy="45826"/>
            <a:chOff x="4580561" y="2589004"/>
            <a:chExt cx="1064464" cy="25200"/>
          </a:xfrm>
        </p:grpSpPr>
        <p:sp>
          <p:nvSpPr>
            <p:cNvPr id="196" name="Google Shape;196;p36"/>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36"/>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8" name="Google Shape;198;p36"/>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8000"/>
              <a:buNone/>
              <a:defRPr sz="8000">
                <a:solidFill>
                  <a:schemeClr val="lt1"/>
                </a:solidFill>
              </a:defRPr>
            </a:lvl1pPr>
            <a:lvl2pPr lvl="1" rtl="0">
              <a:spcBef>
                <a:spcPts val="0"/>
              </a:spcBef>
              <a:spcAft>
                <a:spcPts val="0"/>
              </a:spcAft>
              <a:buClr>
                <a:schemeClr val="lt1"/>
              </a:buClr>
              <a:buSzPts val="8000"/>
              <a:buNone/>
              <a:defRPr sz="8000">
                <a:solidFill>
                  <a:schemeClr val="lt1"/>
                </a:solidFill>
              </a:defRPr>
            </a:lvl2pPr>
            <a:lvl3pPr lvl="2" rtl="0">
              <a:spcBef>
                <a:spcPts val="0"/>
              </a:spcBef>
              <a:spcAft>
                <a:spcPts val="0"/>
              </a:spcAft>
              <a:buClr>
                <a:schemeClr val="lt1"/>
              </a:buClr>
              <a:buSzPts val="8000"/>
              <a:buNone/>
              <a:defRPr sz="8000">
                <a:solidFill>
                  <a:schemeClr val="lt1"/>
                </a:solidFill>
              </a:defRPr>
            </a:lvl3pPr>
            <a:lvl4pPr lvl="3" rtl="0">
              <a:spcBef>
                <a:spcPts val="0"/>
              </a:spcBef>
              <a:spcAft>
                <a:spcPts val="0"/>
              </a:spcAft>
              <a:buClr>
                <a:schemeClr val="lt1"/>
              </a:buClr>
              <a:buSzPts val="8000"/>
              <a:buNone/>
              <a:defRPr sz="8000">
                <a:solidFill>
                  <a:schemeClr val="lt1"/>
                </a:solidFill>
              </a:defRPr>
            </a:lvl4pPr>
            <a:lvl5pPr lvl="4" rtl="0">
              <a:spcBef>
                <a:spcPts val="0"/>
              </a:spcBef>
              <a:spcAft>
                <a:spcPts val="0"/>
              </a:spcAft>
              <a:buClr>
                <a:schemeClr val="lt1"/>
              </a:buClr>
              <a:buSzPts val="8000"/>
              <a:buNone/>
              <a:defRPr sz="8000">
                <a:solidFill>
                  <a:schemeClr val="lt1"/>
                </a:solidFill>
              </a:defRPr>
            </a:lvl5pPr>
            <a:lvl6pPr lvl="5" rtl="0">
              <a:spcBef>
                <a:spcPts val="0"/>
              </a:spcBef>
              <a:spcAft>
                <a:spcPts val="0"/>
              </a:spcAft>
              <a:buClr>
                <a:schemeClr val="lt1"/>
              </a:buClr>
              <a:buSzPts val="8000"/>
              <a:buNone/>
              <a:defRPr sz="8000">
                <a:solidFill>
                  <a:schemeClr val="lt1"/>
                </a:solidFill>
              </a:defRPr>
            </a:lvl6pPr>
            <a:lvl7pPr lvl="6" rtl="0">
              <a:spcBef>
                <a:spcPts val="0"/>
              </a:spcBef>
              <a:spcAft>
                <a:spcPts val="0"/>
              </a:spcAft>
              <a:buClr>
                <a:schemeClr val="lt1"/>
              </a:buClr>
              <a:buSzPts val="8000"/>
              <a:buNone/>
              <a:defRPr sz="8000">
                <a:solidFill>
                  <a:schemeClr val="lt1"/>
                </a:solidFill>
              </a:defRPr>
            </a:lvl7pPr>
            <a:lvl8pPr lvl="7" rtl="0">
              <a:spcBef>
                <a:spcPts val="0"/>
              </a:spcBef>
              <a:spcAft>
                <a:spcPts val="0"/>
              </a:spcAft>
              <a:buClr>
                <a:schemeClr val="lt1"/>
              </a:buClr>
              <a:buSzPts val="8000"/>
              <a:buNone/>
              <a:defRPr sz="8000">
                <a:solidFill>
                  <a:schemeClr val="lt1"/>
                </a:solidFill>
              </a:defRPr>
            </a:lvl8pPr>
            <a:lvl9pPr lvl="8" rtl="0">
              <a:spcBef>
                <a:spcPts val="0"/>
              </a:spcBef>
              <a:spcAft>
                <a:spcPts val="0"/>
              </a:spcAft>
              <a:buClr>
                <a:schemeClr val="lt1"/>
              </a:buClr>
              <a:buSzPts val="8000"/>
              <a:buNone/>
              <a:defRPr sz="8000">
                <a:solidFill>
                  <a:schemeClr val="lt1"/>
                </a:solidFill>
              </a:defRPr>
            </a:lvl9pPr>
          </a:lstStyle>
          <a:p>
            <a:r>
              <a:t>xx%</a:t>
            </a:r>
          </a:p>
        </p:txBody>
      </p:sp>
      <p:sp>
        <p:nvSpPr>
          <p:cNvPr id="199" name="Google Shape;199;p36"/>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rtl="0">
              <a:spcBef>
                <a:spcPts val="0"/>
              </a:spcBef>
              <a:spcAft>
                <a:spcPts val="0"/>
              </a:spcAft>
              <a:buClr>
                <a:schemeClr val="lt1"/>
              </a:buClr>
              <a:buSzPts val="1300"/>
              <a:buChar char="●"/>
              <a:defRPr>
                <a:solidFill>
                  <a:schemeClr val="lt1"/>
                </a:solidFill>
              </a:defRPr>
            </a:lvl1pPr>
            <a:lvl2pPr indent="-298450" lvl="1" marL="914400" rtl="0">
              <a:spcBef>
                <a:spcPts val="0"/>
              </a:spcBef>
              <a:spcAft>
                <a:spcPts val="0"/>
              </a:spcAft>
              <a:buClr>
                <a:schemeClr val="lt1"/>
              </a:buClr>
              <a:buSzPts val="1100"/>
              <a:buChar char="○"/>
              <a:defRPr>
                <a:solidFill>
                  <a:schemeClr val="lt1"/>
                </a:solidFill>
              </a:defRPr>
            </a:lvl2pPr>
            <a:lvl3pPr indent="-298450" lvl="2" marL="1371600" rtl="0">
              <a:spcBef>
                <a:spcPts val="0"/>
              </a:spcBef>
              <a:spcAft>
                <a:spcPts val="0"/>
              </a:spcAft>
              <a:buClr>
                <a:schemeClr val="lt1"/>
              </a:buClr>
              <a:buSzPts val="1100"/>
              <a:buChar char="■"/>
              <a:defRPr>
                <a:solidFill>
                  <a:schemeClr val="lt1"/>
                </a:solidFill>
              </a:defRPr>
            </a:lvl3pPr>
            <a:lvl4pPr indent="-298450" lvl="3" marL="1828800" rtl="0">
              <a:spcBef>
                <a:spcPts val="0"/>
              </a:spcBef>
              <a:spcAft>
                <a:spcPts val="0"/>
              </a:spcAft>
              <a:buClr>
                <a:schemeClr val="lt1"/>
              </a:buClr>
              <a:buSzPts val="1100"/>
              <a:buChar char="●"/>
              <a:defRPr>
                <a:solidFill>
                  <a:schemeClr val="lt1"/>
                </a:solidFill>
              </a:defRPr>
            </a:lvl4pPr>
            <a:lvl5pPr indent="-298450" lvl="4" marL="2286000" rtl="0">
              <a:spcBef>
                <a:spcPts val="0"/>
              </a:spcBef>
              <a:spcAft>
                <a:spcPts val="0"/>
              </a:spcAft>
              <a:buClr>
                <a:schemeClr val="lt1"/>
              </a:buClr>
              <a:buSzPts val="1100"/>
              <a:buChar char="○"/>
              <a:defRPr>
                <a:solidFill>
                  <a:schemeClr val="lt1"/>
                </a:solidFill>
              </a:defRPr>
            </a:lvl5pPr>
            <a:lvl6pPr indent="-298450" lvl="5" marL="2743200" rtl="0">
              <a:spcBef>
                <a:spcPts val="0"/>
              </a:spcBef>
              <a:spcAft>
                <a:spcPts val="0"/>
              </a:spcAft>
              <a:buClr>
                <a:schemeClr val="lt1"/>
              </a:buClr>
              <a:buSzPts val="1100"/>
              <a:buChar char="■"/>
              <a:defRPr>
                <a:solidFill>
                  <a:schemeClr val="lt1"/>
                </a:solidFill>
              </a:defRPr>
            </a:lvl6pPr>
            <a:lvl7pPr indent="-298450" lvl="6" marL="3200400" rtl="0">
              <a:spcBef>
                <a:spcPts val="0"/>
              </a:spcBef>
              <a:spcAft>
                <a:spcPts val="0"/>
              </a:spcAft>
              <a:buClr>
                <a:schemeClr val="lt1"/>
              </a:buClr>
              <a:buSzPts val="1100"/>
              <a:buChar char="●"/>
              <a:defRPr>
                <a:solidFill>
                  <a:schemeClr val="lt1"/>
                </a:solidFill>
              </a:defRPr>
            </a:lvl7pPr>
            <a:lvl8pPr indent="-298450" lvl="7" marL="3657600" rtl="0">
              <a:spcBef>
                <a:spcPts val="0"/>
              </a:spcBef>
              <a:spcAft>
                <a:spcPts val="0"/>
              </a:spcAft>
              <a:buClr>
                <a:schemeClr val="lt1"/>
              </a:buClr>
              <a:buSzPts val="1100"/>
              <a:buChar char="○"/>
              <a:defRPr>
                <a:solidFill>
                  <a:schemeClr val="lt1"/>
                </a:solidFill>
              </a:defRPr>
            </a:lvl8pPr>
            <a:lvl9pPr indent="-298450" lvl="8" marL="4114800" rtl="0">
              <a:spcBef>
                <a:spcPts val="0"/>
              </a:spcBef>
              <a:spcAft>
                <a:spcPts val="0"/>
              </a:spcAft>
              <a:buClr>
                <a:schemeClr val="lt1"/>
              </a:buClr>
              <a:buSzPts val="1100"/>
              <a:buChar char="■"/>
              <a:defRPr>
                <a:solidFill>
                  <a:schemeClr val="lt1"/>
                </a:solidFill>
              </a:defRPr>
            </a:lvl9pPr>
          </a:lstStyle>
          <a:p/>
        </p:txBody>
      </p:sp>
      <p:sp>
        <p:nvSpPr>
          <p:cNvPr id="200" name="Google Shape;200;p3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1" name="Shape 201"/>
        <p:cNvGrpSpPr/>
        <p:nvPr/>
      </p:nvGrpSpPr>
      <p:grpSpPr>
        <a:xfrm>
          <a:off x="0" y="0"/>
          <a:ext cx="0" cy="0"/>
          <a:chOff x="0" y="0"/>
          <a:chExt cx="0" cy="0"/>
        </a:xfrm>
      </p:grpSpPr>
      <p:sp>
        <p:nvSpPr>
          <p:cNvPr id="202" name="Google Shape;202;p3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area science park">
  <p:cSld name="6_area science park">
    <p:spTree>
      <p:nvGrpSpPr>
        <p:cNvPr id="203" name="Shape 203"/>
        <p:cNvGrpSpPr/>
        <p:nvPr/>
      </p:nvGrpSpPr>
      <p:grpSpPr>
        <a:xfrm>
          <a:off x="0" y="0"/>
          <a:ext cx="0" cy="0"/>
          <a:chOff x="0" y="0"/>
          <a:chExt cx="0" cy="0"/>
        </a:xfrm>
      </p:grpSpPr>
      <p:cxnSp>
        <p:nvCxnSpPr>
          <p:cNvPr id="204" name="Google Shape;204;p38"/>
          <p:cNvCxnSpPr>
            <a:endCxn id="205"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05" name="Google Shape;205;p38"/>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06" name="Google Shape;206;p38"/>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07" name="Google Shape;207;p38"/>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208" name="Google Shape;208;p38"/>
          <p:cNvSpPr txBox="1"/>
          <p:nvPr>
            <p:ph idx="1" type="body"/>
          </p:nvPr>
        </p:nvSpPr>
        <p:spPr>
          <a:xfrm>
            <a:off x="251520" y="1084145"/>
            <a:ext cx="8640900" cy="8394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09" name="Google Shape;209;p38"/>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0" name="Google Shape;210;p38"/>
          <p:cNvSpPr/>
          <p:nvPr>
            <p:ph idx="2" type="pic"/>
          </p:nvPr>
        </p:nvSpPr>
        <p:spPr>
          <a:xfrm>
            <a:off x="6300192" y="2143186"/>
            <a:ext cx="2589000" cy="2217900"/>
          </a:xfrm>
          <a:prstGeom prst="rect">
            <a:avLst/>
          </a:prstGeom>
          <a:solidFill>
            <a:srgbClr val="D8D8D8"/>
          </a:solidFill>
          <a:ln>
            <a:noFill/>
          </a:ln>
        </p:spPr>
      </p:sp>
      <p:sp>
        <p:nvSpPr>
          <p:cNvPr id="211" name="Google Shape;211;p38"/>
          <p:cNvSpPr/>
          <p:nvPr>
            <p:ph idx="3" type="pic"/>
          </p:nvPr>
        </p:nvSpPr>
        <p:spPr>
          <a:xfrm>
            <a:off x="3270335" y="2143186"/>
            <a:ext cx="2589000" cy="2217900"/>
          </a:xfrm>
          <a:prstGeom prst="rect">
            <a:avLst/>
          </a:prstGeom>
          <a:solidFill>
            <a:srgbClr val="D8D8D8"/>
          </a:solidFill>
          <a:ln>
            <a:noFill/>
          </a:ln>
        </p:spPr>
      </p:sp>
      <p:sp>
        <p:nvSpPr>
          <p:cNvPr id="212" name="Google Shape;212;p38"/>
          <p:cNvSpPr/>
          <p:nvPr>
            <p:ph idx="4" type="pic"/>
          </p:nvPr>
        </p:nvSpPr>
        <p:spPr>
          <a:xfrm>
            <a:off x="240478" y="2143186"/>
            <a:ext cx="2589000" cy="2217900"/>
          </a:xfrm>
          <a:prstGeom prst="rect">
            <a:avLst/>
          </a:prstGeom>
          <a:solidFill>
            <a:srgbClr val="D8D8D8"/>
          </a:solidFill>
          <a:ln>
            <a:noFill/>
          </a:ln>
        </p:spPr>
      </p:sp>
      <p:pic>
        <p:nvPicPr>
          <p:cNvPr id="213" name="Google Shape;213;p38"/>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214" name="Google Shape;214;p38"/>
          <p:cNvGrpSpPr/>
          <p:nvPr/>
        </p:nvGrpSpPr>
        <p:grpSpPr>
          <a:xfrm>
            <a:off x="8100392" y="4531287"/>
            <a:ext cx="841438" cy="539501"/>
            <a:chOff x="1403648" y="4531287"/>
            <a:chExt cx="841438" cy="539501"/>
          </a:xfrm>
        </p:grpSpPr>
        <p:pic>
          <p:nvPicPr>
            <p:cNvPr id="215" name="Google Shape;215;p38"/>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16" name="Google Shape;216;p38"/>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area science park">
  <p:cSld name="3_area science park">
    <p:spTree>
      <p:nvGrpSpPr>
        <p:cNvPr id="217" name="Shape 217"/>
        <p:cNvGrpSpPr/>
        <p:nvPr/>
      </p:nvGrpSpPr>
      <p:grpSpPr>
        <a:xfrm>
          <a:off x="0" y="0"/>
          <a:ext cx="0" cy="0"/>
          <a:chOff x="0" y="0"/>
          <a:chExt cx="0" cy="0"/>
        </a:xfrm>
      </p:grpSpPr>
      <p:cxnSp>
        <p:nvCxnSpPr>
          <p:cNvPr id="218" name="Google Shape;218;p39"/>
          <p:cNvCxnSpPr>
            <a:endCxn id="219"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19" name="Google Shape;219;p39"/>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20" name="Google Shape;220;p39"/>
          <p:cNvPicPr preferRelativeResize="0"/>
          <p:nvPr/>
        </p:nvPicPr>
        <p:blipFill rotWithShape="1">
          <a:blip r:embed="rId2">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21" name="Google Shape;221;p39"/>
          <p:cNvPicPr preferRelativeResize="0"/>
          <p:nvPr/>
        </p:nvPicPr>
        <p:blipFill rotWithShape="1">
          <a:blip r:embed="rId3">
            <a:alphaModFix/>
          </a:blip>
          <a:srcRect b="0" l="0" r="0" t="0"/>
          <a:stretch/>
        </p:blipFill>
        <p:spPr>
          <a:xfrm>
            <a:off x="107504" y="4624192"/>
            <a:ext cx="835897" cy="395830"/>
          </a:xfrm>
          <a:prstGeom prst="rect">
            <a:avLst/>
          </a:prstGeom>
          <a:noFill/>
          <a:ln>
            <a:noFill/>
          </a:ln>
        </p:spPr>
      </p:pic>
      <p:sp>
        <p:nvSpPr>
          <p:cNvPr id="222" name="Google Shape;222;p39"/>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9"/>
          <p:cNvSpPr txBox="1"/>
          <p:nvPr>
            <p:ph idx="1" type="body"/>
          </p:nvPr>
        </p:nvSpPr>
        <p:spPr>
          <a:xfrm>
            <a:off x="250825" y="1063625"/>
            <a:ext cx="8642400" cy="3560700"/>
          </a:xfrm>
          <a:prstGeom prst="rect">
            <a:avLst/>
          </a:prstGeom>
          <a:noFill/>
          <a:ln>
            <a:noFill/>
          </a:ln>
        </p:spPr>
        <p:txBody>
          <a:bodyPr anchorCtr="0" anchor="t" bIns="45700" lIns="91425" spcFirstLastPara="1" rIns="91425" wrap="square" tIns="45700">
            <a:normAutofit/>
          </a:bodyPr>
          <a:lstStyle>
            <a:lvl1pPr indent="-330200" lvl="0" marL="457200" rtl="0" algn="l">
              <a:lnSpc>
                <a:spcPct val="90000"/>
              </a:lnSpc>
              <a:spcBef>
                <a:spcPts val="1000"/>
              </a:spcBef>
              <a:spcAft>
                <a:spcPts val="0"/>
              </a:spcAft>
              <a:buClr>
                <a:schemeClr val="accent1"/>
              </a:buClr>
              <a:buSzPts val="1600"/>
              <a:buChar char="●"/>
              <a:defRPr sz="1600">
                <a:solidFill>
                  <a:srgbClr val="3F3F3F"/>
                </a:solidFill>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224" name="Google Shape;224;p39"/>
          <p:cNvPicPr preferRelativeResize="0"/>
          <p:nvPr/>
        </p:nvPicPr>
        <p:blipFill rotWithShape="1">
          <a:blip r:embed="rId4">
            <a:alphaModFix/>
          </a:blip>
          <a:srcRect b="10602" l="0" r="0" t="0"/>
          <a:stretch/>
        </p:blipFill>
        <p:spPr>
          <a:xfrm>
            <a:off x="0" y="6190"/>
            <a:ext cx="9143999" cy="4587269"/>
          </a:xfrm>
          <a:prstGeom prst="rect">
            <a:avLst/>
          </a:prstGeom>
          <a:noFill/>
          <a:ln>
            <a:noFill/>
          </a:ln>
        </p:spPr>
      </p:pic>
      <p:grpSp>
        <p:nvGrpSpPr>
          <p:cNvPr id="225" name="Google Shape;225;p39"/>
          <p:cNvGrpSpPr/>
          <p:nvPr/>
        </p:nvGrpSpPr>
        <p:grpSpPr>
          <a:xfrm>
            <a:off x="8100392" y="4531287"/>
            <a:ext cx="841438" cy="539501"/>
            <a:chOff x="1403648" y="4531287"/>
            <a:chExt cx="841438" cy="539501"/>
          </a:xfrm>
        </p:grpSpPr>
        <p:pic>
          <p:nvPicPr>
            <p:cNvPr id="226" name="Google Shape;226;p39"/>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27" name="Google Shape;227;p39"/>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rea science park">
  <p:cSld name="2_area science park">
    <p:spTree>
      <p:nvGrpSpPr>
        <p:cNvPr id="228" name="Shape 228"/>
        <p:cNvGrpSpPr/>
        <p:nvPr/>
      </p:nvGrpSpPr>
      <p:grpSpPr>
        <a:xfrm>
          <a:off x="0" y="0"/>
          <a:ext cx="0" cy="0"/>
          <a:chOff x="0" y="0"/>
          <a:chExt cx="0" cy="0"/>
        </a:xfrm>
      </p:grpSpPr>
      <p:pic>
        <p:nvPicPr>
          <p:cNvPr id="229" name="Google Shape;229;p40"/>
          <p:cNvPicPr preferRelativeResize="0"/>
          <p:nvPr/>
        </p:nvPicPr>
        <p:blipFill rotWithShape="1">
          <a:blip r:embed="rId2">
            <a:alphaModFix/>
          </a:blip>
          <a:srcRect b="10602" l="0" r="0" t="0"/>
          <a:stretch/>
        </p:blipFill>
        <p:spPr>
          <a:xfrm>
            <a:off x="0" y="6190"/>
            <a:ext cx="9143999" cy="4587269"/>
          </a:xfrm>
          <a:prstGeom prst="rect">
            <a:avLst/>
          </a:prstGeom>
          <a:noFill/>
          <a:ln>
            <a:noFill/>
          </a:ln>
        </p:spPr>
      </p:pic>
      <p:cxnSp>
        <p:nvCxnSpPr>
          <p:cNvPr id="230" name="Google Shape;230;p40"/>
          <p:cNvCxnSpPr>
            <a:endCxn id="231" idx="2"/>
          </p:cNvCxnSpPr>
          <p:nvPr/>
        </p:nvCxnSpPr>
        <p:spPr>
          <a:xfrm>
            <a:off x="943316" y="4843652"/>
            <a:ext cx="1972500" cy="0"/>
          </a:xfrm>
          <a:prstGeom prst="straightConnector1">
            <a:avLst/>
          </a:prstGeom>
          <a:noFill/>
          <a:ln cap="flat" cmpd="sng" w="9525">
            <a:solidFill>
              <a:srgbClr val="BFBFBF"/>
            </a:solidFill>
            <a:prstDash val="solid"/>
            <a:miter lim="800000"/>
            <a:headEnd len="sm" w="sm" type="none"/>
            <a:tailEnd len="sm" w="sm" type="none"/>
          </a:ln>
        </p:spPr>
      </p:cxnSp>
      <p:sp>
        <p:nvSpPr>
          <p:cNvPr id="231" name="Google Shape;231;p40"/>
          <p:cNvSpPr/>
          <p:nvPr/>
        </p:nvSpPr>
        <p:spPr>
          <a:xfrm>
            <a:off x="2915816" y="4813052"/>
            <a:ext cx="61200" cy="61200"/>
          </a:xfrm>
          <a:prstGeom prst="ellipse">
            <a:avLst/>
          </a:prstGeom>
          <a:solidFill>
            <a:srgbClr val="BFBF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32" name="Google Shape;232;p40"/>
          <p:cNvPicPr preferRelativeResize="0"/>
          <p:nvPr/>
        </p:nvPicPr>
        <p:blipFill rotWithShape="1">
          <a:blip r:embed="rId3">
            <a:alphaModFix/>
          </a:blip>
          <a:srcRect b="-7851" l="0" r="60600" t="0"/>
          <a:stretch/>
        </p:blipFill>
        <p:spPr>
          <a:xfrm>
            <a:off x="2023520" y="4731990"/>
            <a:ext cx="892293" cy="104295"/>
          </a:xfrm>
          <a:prstGeom prst="rect">
            <a:avLst/>
          </a:prstGeom>
          <a:noFill/>
          <a:ln>
            <a:noFill/>
          </a:ln>
        </p:spPr>
      </p:pic>
      <p:pic>
        <p:nvPicPr>
          <p:cNvPr descr="Immagine che contiene orologio, segnale&#10;&#10;Descrizione generata automaticamente" id="233" name="Google Shape;233;p40"/>
          <p:cNvPicPr preferRelativeResize="0"/>
          <p:nvPr/>
        </p:nvPicPr>
        <p:blipFill rotWithShape="1">
          <a:blip r:embed="rId4">
            <a:alphaModFix/>
          </a:blip>
          <a:srcRect b="0" l="0" r="0" t="0"/>
          <a:stretch/>
        </p:blipFill>
        <p:spPr>
          <a:xfrm>
            <a:off x="107504" y="4624192"/>
            <a:ext cx="835897" cy="395830"/>
          </a:xfrm>
          <a:prstGeom prst="rect">
            <a:avLst/>
          </a:prstGeom>
          <a:noFill/>
          <a:ln>
            <a:noFill/>
          </a:ln>
        </p:spPr>
      </p:pic>
      <p:sp>
        <p:nvSpPr>
          <p:cNvPr id="234" name="Google Shape;234;p40"/>
          <p:cNvSpPr txBox="1"/>
          <p:nvPr>
            <p:ph idx="1" type="body"/>
          </p:nvPr>
        </p:nvSpPr>
        <p:spPr>
          <a:xfrm>
            <a:off x="251520" y="1084144"/>
            <a:ext cx="5221200" cy="3499200"/>
          </a:xfrm>
          <a:prstGeom prst="rect">
            <a:avLst/>
          </a:prstGeom>
          <a:noFill/>
          <a:ln>
            <a:noFill/>
          </a:ln>
        </p:spPr>
        <p:txBody>
          <a:bodyPr anchorCtr="0" anchor="t" bIns="45700" lIns="91425" spcFirstLastPara="1" rIns="91425" wrap="square" tIns="45700">
            <a:normAutofit/>
          </a:bodyPr>
          <a:lstStyle>
            <a:lvl1pPr indent="-228600" lvl="0" marL="457200" rtl="0" algn="just">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indent="-342900" lvl="1" marL="914400" rtl="0" algn="l">
              <a:lnSpc>
                <a:spcPct val="90000"/>
              </a:lnSpc>
              <a:spcBef>
                <a:spcPts val="1200"/>
              </a:spcBef>
              <a:spcAft>
                <a:spcPts val="0"/>
              </a:spcAft>
              <a:buClr>
                <a:schemeClr val="dk1"/>
              </a:buClr>
              <a:buSzPts val="1800"/>
              <a:buChar char="○"/>
              <a:defRPr/>
            </a:lvl2pPr>
            <a:lvl3pPr indent="-342900" lvl="2" marL="1371600" rtl="0" algn="l">
              <a:lnSpc>
                <a:spcPct val="90000"/>
              </a:lnSpc>
              <a:spcBef>
                <a:spcPts val="1200"/>
              </a:spcBef>
              <a:spcAft>
                <a:spcPts val="0"/>
              </a:spcAft>
              <a:buClr>
                <a:schemeClr val="dk1"/>
              </a:buClr>
              <a:buSzPts val="1800"/>
              <a:buChar char="■"/>
              <a:defRPr/>
            </a:lvl3pPr>
            <a:lvl4pPr indent="-342900" lvl="3" marL="1828800" rtl="0" algn="l">
              <a:lnSpc>
                <a:spcPct val="90000"/>
              </a:lnSpc>
              <a:spcBef>
                <a:spcPts val="1200"/>
              </a:spcBef>
              <a:spcAft>
                <a:spcPts val="0"/>
              </a:spcAft>
              <a:buClr>
                <a:schemeClr val="dk1"/>
              </a:buClr>
              <a:buSzPts val="1800"/>
              <a:buChar char="●"/>
              <a:defRPr/>
            </a:lvl4pPr>
            <a:lvl5pPr indent="-342900" lvl="4" marL="2286000" rtl="0" algn="l">
              <a:lnSpc>
                <a:spcPct val="90000"/>
              </a:lnSpc>
              <a:spcBef>
                <a:spcPts val="1200"/>
              </a:spcBef>
              <a:spcAft>
                <a:spcPts val="0"/>
              </a:spcAft>
              <a:buClr>
                <a:schemeClr val="dk1"/>
              </a:buClr>
              <a:buSzPts val="1800"/>
              <a:buChar char="○"/>
              <a:defRPr/>
            </a:lvl5pPr>
            <a:lvl6pPr indent="-342900" lvl="5" marL="2743200" rtl="0" algn="l">
              <a:lnSpc>
                <a:spcPct val="90000"/>
              </a:lnSpc>
              <a:spcBef>
                <a:spcPts val="1200"/>
              </a:spcBef>
              <a:spcAft>
                <a:spcPts val="0"/>
              </a:spcAft>
              <a:buClr>
                <a:schemeClr val="dk1"/>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35" name="Google Shape;235;p40"/>
          <p:cNvSpPr txBox="1"/>
          <p:nvPr>
            <p:ph type="title"/>
          </p:nvPr>
        </p:nvSpPr>
        <p:spPr>
          <a:xfrm>
            <a:off x="251520" y="483518"/>
            <a:ext cx="8640900" cy="579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3F3F3F"/>
              </a:buClr>
              <a:buSzPts val="2400"/>
              <a:buFont typeface="Calibri"/>
              <a:buNone/>
              <a:defRPr b="1" sz="2400">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6" name="Google Shape;236;p40"/>
          <p:cNvSpPr/>
          <p:nvPr>
            <p:ph idx="2" type="pic"/>
          </p:nvPr>
        </p:nvSpPr>
        <p:spPr>
          <a:xfrm>
            <a:off x="5723830" y="1084144"/>
            <a:ext cx="3168600" cy="3509400"/>
          </a:xfrm>
          <a:prstGeom prst="rect">
            <a:avLst/>
          </a:prstGeom>
          <a:solidFill>
            <a:srgbClr val="D8D8D8"/>
          </a:solidFill>
          <a:ln>
            <a:noFill/>
          </a:ln>
        </p:spPr>
      </p:sp>
      <p:grpSp>
        <p:nvGrpSpPr>
          <p:cNvPr id="237" name="Google Shape;237;p40"/>
          <p:cNvGrpSpPr/>
          <p:nvPr/>
        </p:nvGrpSpPr>
        <p:grpSpPr>
          <a:xfrm>
            <a:off x="8100392" y="4531287"/>
            <a:ext cx="841438" cy="539501"/>
            <a:chOff x="1403648" y="4531287"/>
            <a:chExt cx="841438" cy="539501"/>
          </a:xfrm>
        </p:grpSpPr>
        <p:pic>
          <p:nvPicPr>
            <p:cNvPr id="238" name="Google Shape;238;p40"/>
            <p:cNvPicPr preferRelativeResize="0"/>
            <p:nvPr/>
          </p:nvPicPr>
          <p:blipFill rotWithShape="1">
            <a:blip r:embed="rId5">
              <a:alphaModFix/>
            </a:blip>
            <a:srcRect b="0" l="0" r="0" t="0"/>
            <a:stretch/>
          </p:blipFill>
          <p:spPr>
            <a:xfrm>
              <a:off x="1492897" y="4531287"/>
              <a:ext cx="752189" cy="539501"/>
            </a:xfrm>
            <a:prstGeom prst="rect">
              <a:avLst/>
            </a:prstGeom>
            <a:noFill/>
            <a:ln>
              <a:noFill/>
            </a:ln>
          </p:spPr>
        </p:pic>
        <p:cxnSp>
          <p:nvCxnSpPr>
            <p:cNvPr id="239" name="Google Shape;239;p40"/>
            <p:cNvCxnSpPr/>
            <p:nvPr/>
          </p:nvCxnSpPr>
          <p:spPr>
            <a:xfrm>
              <a:off x="1403648" y="4665197"/>
              <a:ext cx="0" cy="295800"/>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_alt1">
  <p:cSld name="SECTION_HEADER_2">
    <p:bg>
      <p:bgPr>
        <a:solidFill>
          <a:srgbClr val="434343"/>
        </a:solidFill>
      </p:bgPr>
    </p:bg>
    <p:spTree>
      <p:nvGrpSpPr>
        <p:cNvPr id="240" name="Shape 240"/>
        <p:cNvGrpSpPr/>
        <p:nvPr/>
      </p:nvGrpSpPr>
      <p:grpSpPr>
        <a:xfrm>
          <a:off x="0" y="0"/>
          <a:ext cx="0" cy="0"/>
          <a:chOff x="0" y="0"/>
          <a:chExt cx="0" cy="0"/>
        </a:xfrm>
      </p:grpSpPr>
      <p:grpSp>
        <p:nvGrpSpPr>
          <p:cNvPr id="241" name="Google Shape;241;p41"/>
          <p:cNvGrpSpPr/>
          <p:nvPr/>
        </p:nvGrpSpPr>
        <p:grpSpPr>
          <a:xfrm>
            <a:off x="830392" y="1191256"/>
            <a:ext cx="745763" cy="45826"/>
            <a:chOff x="4580561" y="2589004"/>
            <a:chExt cx="1064464" cy="25200"/>
          </a:xfrm>
        </p:grpSpPr>
        <p:sp>
          <p:nvSpPr>
            <p:cNvPr id="242" name="Google Shape;242;p41"/>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41"/>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4" name="Google Shape;244;p41"/>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245" name="Google Shape;245;p4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
        <p:nvSpPr>
          <p:cNvPr id="246" name="Google Shape;246;p41">
            <a:hlinkClick/>
          </p:cNvPr>
          <p:cNvSpPr/>
          <p:nvPr/>
        </p:nvSpPr>
        <p:spPr>
          <a:xfrm>
            <a:off x="8280450" y="0"/>
            <a:ext cx="863400" cy="454200"/>
          </a:xfrm>
          <a:prstGeom prst="rect">
            <a:avLst/>
          </a:prstGeom>
          <a:solidFill>
            <a:srgbClr val="43434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47" name="Google Shape;247;p41">
            <a:hlinkClick/>
          </p:cNvPr>
          <p:cNvCxnSpPr/>
          <p:nvPr/>
        </p:nvCxnSpPr>
        <p:spPr>
          <a:xfrm>
            <a:off x="8598817" y="216350"/>
            <a:ext cx="216300" cy="0"/>
          </a:xfrm>
          <a:prstGeom prst="straightConnector1">
            <a:avLst/>
          </a:prstGeom>
          <a:noFill/>
          <a:ln cap="flat" cmpd="sng" w="9525">
            <a:solidFill>
              <a:schemeClr val="lt2"/>
            </a:solidFill>
            <a:prstDash val="solid"/>
            <a:round/>
            <a:headEnd len="med" w="med" type="none"/>
            <a:tailEnd len="med" w="med" type="none"/>
          </a:ln>
        </p:spPr>
      </p:cxnSp>
      <p:cxnSp>
        <p:nvCxnSpPr>
          <p:cNvPr id="248" name="Google Shape;248;p41">
            <a:hlinkClick/>
          </p:cNvPr>
          <p:cNvCxnSpPr/>
          <p:nvPr/>
        </p:nvCxnSpPr>
        <p:spPr>
          <a:xfrm>
            <a:off x="8598817" y="250138"/>
            <a:ext cx="216300" cy="0"/>
          </a:xfrm>
          <a:prstGeom prst="straightConnector1">
            <a:avLst/>
          </a:prstGeom>
          <a:noFill/>
          <a:ln cap="flat" cmpd="sng" w="9525">
            <a:solidFill>
              <a:schemeClr val="lt2"/>
            </a:solidFill>
            <a:prstDash val="solid"/>
            <a:round/>
            <a:headEnd len="med" w="med" type="none"/>
            <a:tailEnd len="med" w="med" type="none"/>
          </a:ln>
        </p:spPr>
      </p:cxnSp>
      <p:cxnSp>
        <p:nvCxnSpPr>
          <p:cNvPr id="249" name="Google Shape;249;p41">
            <a:hlinkClick/>
          </p:cNvPr>
          <p:cNvCxnSpPr/>
          <p:nvPr/>
        </p:nvCxnSpPr>
        <p:spPr>
          <a:xfrm>
            <a:off x="8598817" y="283925"/>
            <a:ext cx="2163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_alt2">
  <p:cSld name="TITLE_AND_BODY_1_1">
    <p:spTree>
      <p:nvGrpSpPr>
        <p:cNvPr id="250" name="Shape 250"/>
        <p:cNvGrpSpPr/>
        <p:nvPr/>
      </p:nvGrpSpPr>
      <p:grpSpPr>
        <a:xfrm>
          <a:off x="0" y="0"/>
          <a:ext cx="0" cy="0"/>
          <a:chOff x="0" y="0"/>
          <a:chExt cx="0" cy="0"/>
        </a:xfrm>
      </p:grpSpPr>
      <p:pic>
        <p:nvPicPr>
          <p:cNvPr descr="shutterstock_31891705.jpg" id="251" name="Google Shape;251;p42"/>
          <p:cNvPicPr preferRelativeResize="0"/>
          <p:nvPr/>
        </p:nvPicPr>
        <p:blipFill rotWithShape="1">
          <a:blip r:embed="rId2">
            <a:alphaModFix/>
          </a:blip>
          <a:srcRect b="11971" l="0" r="0" t="11971"/>
          <a:stretch/>
        </p:blipFill>
        <p:spPr>
          <a:xfrm>
            <a:off x="0" y="487825"/>
            <a:ext cx="9143999" cy="4655673"/>
          </a:xfrm>
          <a:prstGeom prst="rect">
            <a:avLst/>
          </a:prstGeom>
          <a:noFill/>
          <a:ln>
            <a:noFill/>
          </a:ln>
        </p:spPr>
      </p:pic>
      <p:sp>
        <p:nvSpPr>
          <p:cNvPr id="252" name="Google Shape;252;p42"/>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4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it"/>
              <a:t>‹#›</a:t>
            </a:fld>
            <a:endParaRPr/>
          </a:p>
        </p:txBody>
      </p:sp>
      <p:sp>
        <p:nvSpPr>
          <p:cNvPr id="254" name="Google Shape;254;p42">
            <a:hlinkClick/>
          </p:cNvPr>
          <p:cNvSpPr/>
          <p:nvPr/>
        </p:nvSpPr>
        <p:spPr>
          <a:xfrm>
            <a:off x="8280450" y="0"/>
            <a:ext cx="863400" cy="454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5" name="Google Shape;255;p42">
            <a:hlinkClick/>
          </p:cNvPr>
          <p:cNvCxnSpPr/>
          <p:nvPr/>
        </p:nvCxnSpPr>
        <p:spPr>
          <a:xfrm>
            <a:off x="8598817" y="216350"/>
            <a:ext cx="216300" cy="0"/>
          </a:xfrm>
          <a:prstGeom prst="straightConnector1">
            <a:avLst/>
          </a:prstGeom>
          <a:noFill/>
          <a:ln cap="flat" cmpd="sng" w="9525">
            <a:solidFill>
              <a:srgbClr val="B7B7B7"/>
            </a:solidFill>
            <a:prstDash val="solid"/>
            <a:round/>
            <a:headEnd len="med" w="med" type="none"/>
            <a:tailEnd len="med" w="med" type="none"/>
          </a:ln>
        </p:spPr>
      </p:cxnSp>
      <p:cxnSp>
        <p:nvCxnSpPr>
          <p:cNvPr id="256" name="Google Shape;256;p42">
            <a:hlinkClick/>
          </p:cNvPr>
          <p:cNvCxnSpPr/>
          <p:nvPr/>
        </p:nvCxnSpPr>
        <p:spPr>
          <a:xfrm>
            <a:off x="8598817" y="250138"/>
            <a:ext cx="216300" cy="0"/>
          </a:xfrm>
          <a:prstGeom prst="straightConnector1">
            <a:avLst/>
          </a:prstGeom>
          <a:noFill/>
          <a:ln cap="flat" cmpd="sng" w="9525">
            <a:solidFill>
              <a:srgbClr val="B7B7B7"/>
            </a:solidFill>
            <a:prstDash val="solid"/>
            <a:round/>
            <a:headEnd len="med" w="med" type="none"/>
            <a:tailEnd len="med" w="med" type="none"/>
          </a:ln>
        </p:spPr>
      </p:cxnSp>
      <p:cxnSp>
        <p:nvCxnSpPr>
          <p:cNvPr id="257" name="Google Shape;257;p42">
            <a:hlinkClick/>
          </p:cNvPr>
          <p:cNvCxnSpPr/>
          <p:nvPr/>
        </p:nvCxnSpPr>
        <p:spPr>
          <a:xfrm>
            <a:off x="8598817" y="283925"/>
            <a:ext cx="216300" cy="0"/>
          </a:xfrm>
          <a:prstGeom prst="straightConnector1">
            <a:avLst/>
          </a:prstGeom>
          <a:noFill/>
          <a:ln cap="flat" cmpd="sng" w="9525">
            <a:solidFill>
              <a:srgbClr val="B7B7B7"/>
            </a:solidFill>
            <a:prstDash val="solid"/>
            <a:round/>
            <a:headEnd len="med" w="med" type="none"/>
            <a:tailEnd len="med" w="med" type="none"/>
          </a:ln>
        </p:spPr>
      </p:cxnSp>
      <p:sp>
        <p:nvSpPr>
          <p:cNvPr id="258" name="Google Shape;258;p42"/>
          <p:cNvSpPr txBox="1"/>
          <p:nvPr>
            <p:ph type="title"/>
          </p:nvPr>
        </p:nvSpPr>
        <p:spPr>
          <a:xfrm>
            <a:off x="729450" y="2056375"/>
            <a:ext cx="5887500" cy="15186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32.xml"/><Relationship Id="rId10" Type="http://schemas.openxmlformats.org/officeDocument/2006/relationships/slideLayout" Target="../slideLayouts/slideLayout31.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7" Type="http://schemas.openxmlformats.org/officeDocument/2006/relationships/theme" Target="../theme/theme5.xml"/><Relationship Id="rId16" Type="http://schemas.openxmlformats.org/officeDocument/2006/relationships/slideLayout" Target="../slideLayouts/slideLayout37.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4" name="Shape 114"/>
        <p:cNvGrpSpPr/>
        <p:nvPr/>
      </p:nvGrpSpPr>
      <p:grpSpPr>
        <a:xfrm>
          <a:off x="0" y="0"/>
          <a:ext cx="0" cy="0"/>
          <a:chOff x="0" y="0"/>
          <a:chExt cx="0" cy="0"/>
        </a:xfrm>
      </p:grpSpPr>
      <p:sp>
        <p:nvSpPr>
          <p:cNvPr id="115" name="Google Shape;115;p20"/>
          <p:cNvSpPr txBox="1"/>
          <p:nvPr>
            <p:ph type="title"/>
          </p:nvPr>
        </p:nvSpPr>
        <p:spPr>
          <a:xfrm>
            <a:off x="628650" y="273847"/>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2"/>
              </a:buClr>
              <a:buSzPts val="2300"/>
              <a:buFont typeface="Poppins"/>
              <a:buNone/>
              <a:defRPr b="1" i="0" sz="2300" u="none" cap="none" strike="noStrike">
                <a:solidFill>
                  <a:schemeClr val="dk2"/>
                </a:solidFill>
                <a:latin typeface="Poppins"/>
                <a:ea typeface="Poppins"/>
                <a:cs typeface="Poppins"/>
                <a:sym typeface="Poppins"/>
              </a:defRPr>
            </a:lvl1pPr>
            <a:lvl2pPr lvl="1" rtl="0">
              <a:spcBef>
                <a:spcPts val="0"/>
              </a:spcBef>
              <a:spcAft>
                <a:spcPts val="0"/>
              </a:spcAft>
              <a:buSzPts val="500"/>
              <a:buNone/>
              <a:defRPr sz="700"/>
            </a:lvl2pPr>
            <a:lvl3pPr lvl="2" rtl="0">
              <a:spcBef>
                <a:spcPts val="0"/>
              </a:spcBef>
              <a:spcAft>
                <a:spcPts val="0"/>
              </a:spcAft>
              <a:buSzPts val="500"/>
              <a:buNone/>
              <a:defRPr sz="700"/>
            </a:lvl3pPr>
            <a:lvl4pPr lvl="3" rtl="0">
              <a:spcBef>
                <a:spcPts val="0"/>
              </a:spcBef>
              <a:spcAft>
                <a:spcPts val="0"/>
              </a:spcAft>
              <a:buSzPts val="500"/>
              <a:buNone/>
              <a:defRPr sz="700"/>
            </a:lvl4pPr>
            <a:lvl5pPr lvl="4" rtl="0">
              <a:spcBef>
                <a:spcPts val="0"/>
              </a:spcBef>
              <a:spcAft>
                <a:spcPts val="0"/>
              </a:spcAft>
              <a:buSzPts val="500"/>
              <a:buNone/>
              <a:defRPr sz="700"/>
            </a:lvl5pPr>
            <a:lvl6pPr lvl="5" rtl="0">
              <a:spcBef>
                <a:spcPts val="0"/>
              </a:spcBef>
              <a:spcAft>
                <a:spcPts val="0"/>
              </a:spcAft>
              <a:buSzPts val="500"/>
              <a:buNone/>
              <a:defRPr sz="700"/>
            </a:lvl6pPr>
            <a:lvl7pPr lvl="6" rtl="0">
              <a:spcBef>
                <a:spcPts val="0"/>
              </a:spcBef>
              <a:spcAft>
                <a:spcPts val="0"/>
              </a:spcAft>
              <a:buSzPts val="500"/>
              <a:buNone/>
              <a:defRPr sz="700"/>
            </a:lvl7pPr>
            <a:lvl8pPr lvl="7" rtl="0">
              <a:spcBef>
                <a:spcPts val="0"/>
              </a:spcBef>
              <a:spcAft>
                <a:spcPts val="0"/>
              </a:spcAft>
              <a:buSzPts val="500"/>
              <a:buNone/>
              <a:defRPr sz="700"/>
            </a:lvl8pPr>
            <a:lvl9pPr lvl="8" rtl="0">
              <a:spcBef>
                <a:spcPts val="0"/>
              </a:spcBef>
              <a:spcAft>
                <a:spcPts val="0"/>
              </a:spcAft>
              <a:buSzPts val="500"/>
              <a:buNone/>
              <a:defRPr sz="700"/>
            </a:lvl9pPr>
          </a:lstStyle>
          <a:p/>
        </p:txBody>
      </p:sp>
      <p:sp>
        <p:nvSpPr>
          <p:cNvPr id="116" name="Google Shape;116;p20"/>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42900" lvl="0" marL="457200"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Poppins Light"/>
                <a:ea typeface="Poppins Light"/>
                <a:cs typeface="Poppins Light"/>
                <a:sym typeface="Poppins Light"/>
              </a:defRPr>
            </a:lvl1pPr>
            <a:lvl2pPr indent="-323850" lvl="1" marL="914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Poppins Light"/>
                <a:ea typeface="Poppins Light"/>
                <a:cs typeface="Poppins Light"/>
                <a:sym typeface="Poppins Light"/>
              </a:defRPr>
            </a:lvl2pPr>
            <a:lvl3pPr indent="-317500" lvl="2" marL="1371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Poppins Light"/>
                <a:ea typeface="Poppins Light"/>
                <a:cs typeface="Poppins Light"/>
                <a:sym typeface="Poppins Light"/>
              </a:defRPr>
            </a:lvl3pPr>
            <a:lvl4pPr indent="-304800" lvl="3" marL="18288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4pPr>
            <a:lvl5pPr indent="-304800" lvl="4" marL="22860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66"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8" name="Shape 118"/>
        <p:cNvGrpSpPr/>
        <p:nvPr/>
      </p:nvGrpSpPr>
      <p:grpSpPr>
        <a:xfrm>
          <a:off x="0" y="0"/>
          <a:ext cx="0" cy="0"/>
          <a:chOff x="0" y="0"/>
          <a:chExt cx="0" cy="0"/>
        </a:xfrm>
      </p:grpSpPr>
      <p:sp>
        <p:nvSpPr>
          <p:cNvPr id="119" name="Google Shape;119;p22"/>
          <p:cNvSpPr txBox="1"/>
          <p:nvPr>
            <p:ph type="title"/>
          </p:nvPr>
        </p:nvSpPr>
        <p:spPr>
          <a:xfrm>
            <a:off x="628650" y="273850"/>
            <a:ext cx="7975800" cy="994200"/>
          </a:xfrm>
          <a:prstGeom prst="rect">
            <a:avLst/>
          </a:prstGeom>
          <a:noFill/>
          <a:ln>
            <a:noFill/>
          </a:ln>
        </p:spPr>
        <p:txBody>
          <a:bodyPr anchorCtr="0" anchor="ctr" bIns="17150" lIns="34300" spcFirstLastPara="1" rIns="34300" wrap="square" tIns="17150">
            <a:normAutofit/>
          </a:bodyPr>
          <a:lstStyle>
            <a:lvl1pPr lvl="0" marR="0" rtl="0" algn="l">
              <a:lnSpc>
                <a:spcPct val="90000"/>
              </a:lnSpc>
              <a:spcBef>
                <a:spcPts val="0"/>
              </a:spcBef>
              <a:spcAft>
                <a:spcPts val="0"/>
              </a:spcAft>
              <a:buClr>
                <a:schemeClr val="dk2"/>
              </a:buClr>
              <a:buSzPts val="3300"/>
              <a:buFont typeface="Poppins"/>
              <a:buNone/>
              <a:defRPr b="1" i="0" sz="3300" u="none" cap="none" strike="noStrike">
                <a:solidFill>
                  <a:schemeClr val="dk2"/>
                </a:solidFill>
                <a:latin typeface="Poppins"/>
                <a:ea typeface="Poppins"/>
                <a:cs typeface="Poppins"/>
                <a:sym typeface="Poppins"/>
              </a:defRPr>
            </a:lvl1pPr>
            <a:lvl2pPr lvl="1">
              <a:spcBef>
                <a:spcPts val="0"/>
              </a:spcBef>
              <a:spcAft>
                <a:spcPts val="0"/>
              </a:spcAft>
              <a:buSzPts val="500"/>
              <a:buNone/>
              <a:defRPr sz="700"/>
            </a:lvl2pPr>
            <a:lvl3pPr lvl="2">
              <a:spcBef>
                <a:spcPts val="0"/>
              </a:spcBef>
              <a:spcAft>
                <a:spcPts val="0"/>
              </a:spcAft>
              <a:buSzPts val="500"/>
              <a:buNone/>
              <a:defRPr sz="700"/>
            </a:lvl3pPr>
            <a:lvl4pPr lvl="3">
              <a:spcBef>
                <a:spcPts val="0"/>
              </a:spcBef>
              <a:spcAft>
                <a:spcPts val="0"/>
              </a:spcAft>
              <a:buSzPts val="500"/>
              <a:buNone/>
              <a:defRPr sz="700"/>
            </a:lvl4pPr>
            <a:lvl5pPr lvl="4">
              <a:spcBef>
                <a:spcPts val="0"/>
              </a:spcBef>
              <a:spcAft>
                <a:spcPts val="0"/>
              </a:spcAft>
              <a:buSzPts val="500"/>
              <a:buNone/>
              <a:defRPr sz="700"/>
            </a:lvl5pPr>
            <a:lvl6pPr lvl="5">
              <a:spcBef>
                <a:spcPts val="0"/>
              </a:spcBef>
              <a:spcAft>
                <a:spcPts val="0"/>
              </a:spcAft>
              <a:buSzPts val="500"/>
              <a:buNone/>
              <a:defRPr sz="700"/>
            </a:lvl6pPr>
            <a:lvl7pPr lvl="6">
              <a:spcBef>
                <a:spcPts val="0"/>
              </a:spcBef>
              <a:spcAft>
                <a:spcPts val="0"/>
              </a:spcAft>
              <a:buSzPts val="500"/>
              <a:buNone/>
              <a:defRPr sz="700"/>
            </a:lvl7pPr>
            <a:lvl8pPr lvl="7">
              <a:spcBef>
                <a:spcPts val="0"/>
              </a:spcBef>
              <a:spcAft>
                <a:spcPts val="0"/>
              </a:spcAft>
              <a:buSzPts val="500"/>
              <a:buNone/>
              <a:defRPr sz="700"/>
            </a:lvl8pPr>
            <a:lvl9pPr lvl="8">
              <a:spcBef>
                <a:spcPts val="0"/>
              </a:spcBef>
              <a:spcAft>
                <a:spcPts val="0"/>
              </a:spcAft>
              <a:buSzPts val="500"/>
              <a:buNone/>
              <a:defRPr sz="700"/>
            </a:lvl9pPr>
          </a:lstStyle>
          <a:p/>
        </p:txBody>
      </p:sp>
      <p:sp>
        <p:nvSpPr>
          <p:cNvPr id="120" name="Google Shape;120;p22"/>
          <p:cNvSpPr txBox="1"/>
          <p:nvPr>
            <p:ph idx="1" type="body"/>
          </p:nvPr>
        </p:nvSpPr>
        <p:spPr>
          <a:xfrm>
            <a:off x="628650" y="1369219"/>
            <a:ext cx="7886700" cy="3263504"/>
          </a:xfrm>
          <a:prstGeom prst="rect">
            <a:avLst/>
          </a:prstGeom>
          <a:noFill/>
          <a:ln>
            <a:noFill/>
          </a:ln>
        </p:spPr>
        <p:txBody>
          <a:bodyPr anchorCtr="0" anchor="t" bIns="17150" lIns="34300" spcFirstLastPara="1" rIns="34300" wrap="square" tIns="17150">
            <a:normAutofit/>
          </a:bodyPr>
          <a:lstStyle>
            <a:lvl1pPr indent="-228600" lvl="0" marL="457200" marR="0" rtl="0" algn="l">
              <a:lnSpc>
                <a:spcPct val="90000"/>
              </a:lnSpc>
              <a:spcBef>
                <a:spcPts val="800"/>
              </a:spcBef>
              <a:spcAft>
                <a:spcPts val="0"/>
              </a:spcAft>
              <a:buClr>
                <a:schemeClr val="dk1"/>
              </a:buClr>
              <a:buSzPts val="2100"/>
              <a:buFont typeface="Arial"/>
              <a:buNone/>
              <a:defRPr b="0" i="0" sz="2100" u="none" cap="none" strike="noStrike">
                <a:solidFill>
                  <a:schemeClr val="dk1"/>
                </a:solidFill>
                <a:latin typeface="Lato Light"/>
                <a:ea typeface="Lato Light"/>
                <a:cs typeface="Lato Light"/>
                <a:sym typeface="Lato Light"/>
              </a:defRPr>
            </a:lvl1pPr>
            <a:lvl2pPr indent="-228600" lvl="1" marL="914400"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Lato Light"/>
                <a:ea typeface="Lato Light"/>
                <a:cs typeface="Lato Light"/>
                <a:sym typeface="Lato Light"/>
              </a:defRPr>
            </a:lvl2pPr>
            <a:lvl3pPr indent="-228600" lvl="2" marL="1371600"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Lato Light"/>
                <a:ea typeface="Lato Light"/>
                <a:cs typeface="Lato Light"/>
                <a:sym typeface="Lato Light"/>
              </a:defRPr>
            </a:lvl3pPr>
            <a:lvl4pPr indent="-228600" lvl="3" marL="1828800" marR="0" rtl="0" algn="l">
              <a:lnSpc>
                <a:spcPct val="90000"/>
              </a:lnSpc>
              <a:spcBef>
                <a:spcPts val="400"/>
              </a:spcBef>
              <a:spcAft>
                <a:spcPts val="0"/>
              </a:spcAft>
              <a:buClr>
                <a:schemeClr val="dk1"/>
              </a:buClr>
              <a:buSzPts val="1300"/>
              <a:buFont typeface="Arial"/>
              <a:buNone/>
              <a:defRPr b="0" i="0" sz="1300" u="none" cap="none" strike="noStrike">
                <a:solidFill>
                  <a:schemeClr val="dk1"/>
                </a:solidFill>
                <a:latin typeface="Lato Light"/>
                <a:ea typeface="Lato Light"/>
                <a:cs typeface="Lato Light"/>
                <a:sym typeface="Lato Light"/>
              </a:defRPr>
            </a:lvl4pPr>
            <a:lvl5pPr indent="-228600" lvl="4" marL="2286000" marR="0" rtl="0" algn="l">
              <a:lnSpc>
                <a:spcPct val="90000"/>
              </a:lnSpc>
              <a:spcBef>
                <a:spcPts val="400"/>
              </a:spcBef>
              <a:spcAft>
                <a:spcPts val="0"/>
              </a:spcAft>
              <a:buClr>
                <a:schemeClr val="dk1"/>
              </a:buClr>
              <a:buSzPts val="1300"/>
              <a:buFont typeface="Arial"/>
              <a:buNone/>
              <a:defRPr b="0" i="0" sz="1300" u="none" cap="none" strike="noStrike">
                <a:solidFill>
                  <a:schemeClr val="dk1"/>
                </a:solidFill>
                <a:latin typeface="Lato Light"/>
                <a:ea typeface="Lato Light"/>
                <a:cs typeface="Lato Light"/>
                <a:sym typeface="Lato Light"/>
              </a:defRPr>
            </a:lvl5pPr>
            <a:lvl6pPr indent="-311150" lvl="5" marL="27432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lnSpc>
                <a:spcPct val="90000"/>
              </a:lnSpc>
              <a:spcBef>
                <a:spcPts val="4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67"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22" name="Shape 122"/>
        <p:cNvGrpSpPr/>
        <p:nvPr/>
      </p:nvGrpSpPr>
      <p:grpSpPr>
        <a:xfrm>
          <a:off x="0" y="0"/>
          <a:ext cx="0" cy="0"/>
          <a:chOff x="0" y="0"/>
          <a:chExt cx="0" cy="0"/>
        </a:xfrm>
      </p:grpSpPr>
      <p:sp>
        <p:nvSpPr>
          <p:cNvPr id="123" name="Google Shape;123;p24"/>
          <p:cNvSpPr txBox="1"/>
          <p:nvPr>
            <p:ph type="title"/>
          </p:nvPr>
        </p:nvSpPr>
        <p:spPr>
          <a:xfrm>
            <a:off x="628650" y="273850"/>
            <a:ext cx="77958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2"/>
              </a:buClr>
              <a:buSzPts val="2300"/>
              <a:buFont typeface="Poppins"/>
              <a:buNone/>
              <a:defRPr b="1" i="0" sz="2300" u="none" cap="none" strike="noStrike">
                <a:solidFill>
                  <a:schemeClr val="dk2"/>
                </a:solidFill>
                <a:latin typeface="Poppins"/>
                <a:ea typeface="Poppins"/>
                <a:cs typeface="Poppins"/>
                <a:sym typeface="Poppins"/>
              </a:defRPr>
            </a:lvl1pPr>
            <a:lvl2pPr lvl="1">
              <a:spcBef>
                <a:spcPts val="0"/>
              </a:spcBef>
              <a:spcAft>
                <a:spcPts val="0"/>
              </a:spcAft>
              <a:buSzPts val="500"/>
              <a:buNone/>
              <a:defRPr sz="700"/>
            </a:lvl2pPr>
            <a:lvl3pPr lvl="2">
              <a:spcBef>
                <a:spcPts val="0"/>
              </a:spcBef>
              <a:spcAft>
                <a:spcPts val="0"/>
              </a:spcAft>
              <a:buSzPts val="500"/>
              <a:buNone/>
              <a:defRPr sz="700"/>
            </a:lvl3pPr>
            <a:lvl4pPr lvl="3">
              <a:spcBef>
                <a:spcPts val="0"/>
              </a:spcBef>
              <a:spcAft>
                <a:spcPts val="0"/>
              </a:spcAft>
              <a:buSzPts val="500"/>
              <a:buNone/>
              <a:defRPr sz="700"/>
            </a:lvl4pPr>
            <a:lvl5pPr lvl="4">
              <a:spcBef>
                <a:spcPts val="0"/>
              </a:spcBef>
              <a:spcAft>
                <a:spcPts val="0"/>
              </a:spcAft>
              <a:buSzPts val="500"/>
              <a:buNone/>
              <a:defRPr sz="700"/>
            </a:lvl5pPr>
            <a:lvl6pPr lvl="5">
              <a:spcBef>
                <a:spcPts val="0"/>
              </a:spcBef>
              <a:spcAft>
                <a:spcPts val="0"/>
              </a:spcAft>
              <a:buSzPts val="500"/>
              <a:buNone/>
              <a:defRPr sz="700"/>
            </a:lvl6pPr>
            <a:lvl7pPr lvl="6">
              <a:spcBef>
                <a:spcPts val="0"/>
              </a:spcBef>
              <a:spcAft>
                <a:spcPts val="0"/>
              </a:spcAft>
              <a:buSzPts val="500"/>
              <a:buNone/>
              <a:defRPr sz="700"/>
            </a:lvl7pPr>
            <a:lvl8pPr lvl="7">
              <a:spcBef>
                <a:spcPts val="0"/>
              </a:spcBef>
              <a:spcAft>
                <a:spcPts val="0"/>
              </a:spcAft>
              <a:buSzPts val="500"/>
              <a:buNone/>
              <a:defRPr sz="700"/>
            </a:lvl8pPr>
            <a:lvl9pPr lvl="8">
              <a:spcBef>
                <a:spcPts val="0"/>
              </a:spcBef>
              <a:spcAft>
                <a:spcPts val="0"/>
              </a:spcAft>
              <a:buSzPts val="500"/>
              <a:buNone/>
              <a:defRPr sz="700"/>
            </a:lvl9pPr>
          </a:lstStyle>
          <a:p/>
        </p:txBody>
      </p:sp>
      <p:sp>
        <p:nvSpPr>
          <p:cNvPr id="124" name="Google Shape;124;p24"/>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42900" lvl="0" marL="457200"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Poppins Light"/>
                <a:ea typeface="Poppins Light"/>
                <a:cs typeface="Poppins Light"/>
                <a:sym typeface="Poppins Light"/>
              </a:defRPr>
            </a:lvl1pPr>
            <a:lvl2pPr indent="-323850" lvl="1" marL="914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Poppins Light"/>
                <a:ea typeface="Poppins Light"/>
                <a:cs typeface="Poppins Light"/>
                <a:sym typeface="Poppins Light"/>
              </a:defRPr>
            </a:lvl2pPr>
            <a:lvl3pPr indent="-317500" lvl="2" marL="1371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Poppins Light"/>
                <a:ea typeface="Poppins Light"/>
                <a:cs typeface="Poppins Light"/>
                <a:sym typeface="Poppins Light"/>
              </a:defRPr>
            </a:lvl3pPr>
            <a:lvl4pPr indent="-304800" lvl="3" marL="18288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4pPr>
            <a:lvl5pPr indent="-304800" lvl="4" marL="22860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Poppins Light"/>
                <a:ea typeface="Poppins Light"/>
                <a:cs typeface="Poppins Light"/>
                <a:sym typeface="Poppins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6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126" name="Shape 126"/>
        <p:cNvGrpSpPr/>
        <p:nvPr/>
      </p:nvGrpSpPr>
      <p:grpSpPr>
        <a:xfrm>
          <a:off x="0" y="0"/>
          <a:ext cx="0" cy="0"/>
          <a:chOff x="0" y="0"/>
          <a:chExt cx="0" cy="0"/>
        </a:xfrm>
      </p:grpSpPr>
      <p:sp>
        <p:nvSpPr>
          <p:cNvPr id="127" name="Google Shape;127;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rt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128" name="Google Shape;128;p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rtl="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129" name="Google Shape;129;p26"/>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accent1"/>
                </a:solidFill>
                <a:latin typeface="Lato"/>
                <a:ea typeface="Lato"/>
                <a:cs typeface="Lato"/>
                <a:sym typeface="Lato"/>
              </a:defRPr>
            </a:lvl1pPr>
            <a:lvl2pPr lvl="1" rtl="0" algn="r">
              <a:buNone/>
              <a:defRPr sz="1000">
                <a:solidFill>
                  <a:schemeClr val="accent1"/>
                </a:solidFill>
                <a:latin typeface="Lato"/>
                <a:ea typeface="Lato"/>
                <a:cs typeface="Lato"/>
                <a:sym typeface="Lato"/>
              </a:defRPr>
            </a:lvl2pPr>
            <a:lvl3pPr lvl="2" rtl="0" algn="r">
              <a:buNone/>
              <a:defRPr sz="1000">
                <a:solidFill>
                  <a:schemeClr val="accent1"/>
                </a:solidFill>
                <a:latin typeface="Lato"/>
                <a:ea typeface="Lato"/>
                <a:cs typeface="Lato"/>
                <a:sym typeface="Lato"/>
              </a:defRPr>
            </a:lvl3pPr>
            <a:lvl4pPr lvl="3" rtl="0" algn="r">
              <a:buNone/>
              <a:defRPr sz="1000">
                <a:solidFill>
                  <a:schemeClr val="accent1"/>
                </a:solidFill>
                <a:latin typeface="Lato"/>
                <a:ea typeface="Lato"/>
                <a:cs typeface="Lato"/>
                <a:sym typeface="Lato"/>
              </a:defRPr>
            </a:lvl4pPr>
            <a:lvl5pPr lvl="4" rtl="0" algn="r">
              <a:buNone/>
              <a:defRPr sz="1000">
                <a:solidFill>
                  <a:schemeClr val="accent1"/>
                </a:solidFill>
                <a:latin typeface="Lato"/>
                <a:ea typeface="Lato"/>
                <a:cs typeface="Lato"/>
                <a:sym typeface="Lato"/>
              </a:defRPr>
            </a:lvl5pPr>
            <a:lvl6pPr lvl="5" rtl="0" algn="r">
              <a:buNone/>
              <a:defRPr sz="1000">
                <a:solidFill>
                  <a:schemeClr val="accent1"/>
                </a:solidFill>
                <a:latin typeface="Lato"/>
                <a:ea typeface="Lato"/>
                <a:cs typeface="Lato"/>
                <a:sym typeface="Lato"/>
              </a:defRPr>
            </a:lvl6pPr>
            <a:lvl7pPr lvl="6" rtl="0" algn="r">
              <a:buNone/>
              <a:defRPr sz="1000">
                <a:solidFill>
                  <a:schemeClr val="accent1"/>
                </a:solidFill>
                <a:latin typeface="Lato"/>
                <a:ea typeface="Lato"/>
                <a:cs typeface="Lato"/>
                <a:sym typeface="Lato"/>
              </a:defRPr>
            </a:lvl7pPr>
            <a:lvl8pPr lvl="7" rtl="0" algn="r">
              <a:buNone/>
              <a:defRPr sz="1000">
                <a:solidFill>
                  <a:schemeClr val="accent1"/>
                </a:solidFill>
                <a:latin typeface="Lato"/>
                <a:ea typeface="Lato"/>
                <a:cs typeface="Lato"/>
                <a:sym typeface="Lato"/>
              </a:defRPr>
            </a:lvl8pPr>
            <a:lvl9pPr lvl="8" rtl="0"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47.jpg"/><Relationship Id="rId4" Type="http://schemas.openxmlformats.org/officeDocument/2006/relationships/hyperlink" Target="https://unsplash.com/@kazuend?utm_source=unsplash&amp;utm_medium=referral&amp;utm_content=creditCopyText" TargetMode="External"/><Relationship Id="rId5" Type="http://schemas.openxmlformats.org/officeDocument/2006/relationships/hyperlink" Target="https://unsplash.com/s/photos/forest-living-being?utm_source=unsplash&amp;utm_medium=referral&amp;utm_content=creditCopyTex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43.jpg"/><Relationship Id="rId4" Type="http://schemas.openxmlformats.org/officeDocument/2006/relationships/hyperlink" Target="https://unsplash.com/@joszczepanska?utm_source=unsplash&amp;utm_medium=referral&amp;utm_content=creditCopyText" TargetMode="External"/><Relationship Id="rId5" Type="http://schemas.openxmlformats.org/officeDocument/2006/relationships/hyperlink" Target="https://unsplash.com/@joszczepanska?utm_source=unsplash&amp;utm_medium=referral&amp;utm_content=creditCopyText" TargetMode="External"/><Relationship Id="rId6" Type="http://schemas.openxmlformats.org/officeDocument/2006/relationships/hyperlink" Target="https://unsplash.com/s/photos/management?utm_source=unsplash&amp;utm_medium=referral&amp;utm_content=creditCopyText" TargetMode="External"/><Relationship Id="rId7" Type="http://schemas.openxmlformats.org/officeDocument/2006/relationships/hyperlink" Target="https://unsplash.com/s/photos/management?utm_source=unsplash&amp;utm_medium=referral&amp;utm_content=creditCopyTex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hyperlink" Target="https://www.ugent.be/en/research/datamanagement"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4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37.jpg"/><Relationship Id="rId4" Type="http://schemas.openxmlformats.org/officeDocument/2006/relationships/hyperlink" Target="https://unsplash.com/@thomasbormans?utm_source=unsplash&amp;utm_medium=referral&amp;utm_content=creditCopyText" TargetMode="External"/><Relationship Id="rId5" Type="http://schemas.openxmlformats.org/officeDocument/2006/relationships/hyperlink" Target="https://unsplash.com/@thomasbormans?utm_source=unsplash&amp;utm_medium=referral&amp;utm_content=creditCopyText" TargetMode="External"/><Relationship Id="rId6" Type="http://schemas.openxmlformats.org/officeDocument/2006/relationships/hyperlink" Target="https://unsplash.com/s/photos/checklist?utm_source=unsplash&amp;utm_medium=referral&amp;utm_content=creditCopyText" TargetMode="External"/><Relationship Id="rId7" Type="http://schemas.openxmlformats.org/officeDocument/2006/relationships/hyperlink" Target="https://unsplash.com/s/photos/checklist?utm_source=unsplash&amp;utm_medium=referral&amp;utm_content=creditCopyText"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45.jpg"/><Relationship Id="rId4" Type="http://schemas.openxmlformats.org/officeDocument/2006/relationships/hyperlink" Target="https://unsplash.com/@wesleyphotography?utm_source=unsplash&amp;utm_medium=referral&amp;utm_content=creditCopyText" TargetMode="External"/><Relationship Id="rId5" Type="http://schemas.openxmlformats.org/officeDocument/2006/relationships/hyperlink" Target="https://unsplash.com/@wesleyphotography?utm_source=unsplash&amp;utm_medium=referral&amp;utm_content=creditCopyText" TargetMode="External"/><Relationship Id="rId6" Type="http://schemas.openxmlformats.org/officeDocument/2006/relationships/hyperlink" Target="https://unsplash.com/s/photos/documents?utm_source=unsplash&amp;utm_medium=referral&amp;utm_content=creditCopyText" TargetMode="External"/><Relationship Id="rId7" Type="http://schemas.openxmlformats.org/officeDocument/2006/relationships/hyperlink" Target="https://unsplash.com/s/photos/documents?utm_source=unsplash&amp;utm_medium=referral&amp;utm_content=creditCopyTex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image" Target="../media/image46.jpg"/><Relationship Id="rId4" Type="http://schemas.openxmlformats.org/officeDocument/2006/relationships/hyperlink" Target="https://unsplash.com/@jontyson?utm_source=unsplash&amp;utm_medium=referral&amp;utm_content=creditCopyText" TargetMode="External"/><Relationship Id="rId5" Type="http://schemas.openxmlformats.org/officeDocument/2006/relationships/hyperlink" Target="https://unsplash.com/@jontyson?utm_source=unsplash&amp;utm_medium=referral&amp;utm_content=creditCopyText" TargetMode="External"/><Relationship Id="rId6" Type="http://schemas.openxmlformats.org/officeDocument/2006/relationships/hyperlink" Target="https://unsplash.com/s/photos/collection?utm_source=unsplash&amp;utm_medium=referral&amp;utm_content=creditCopyText" TargetMode="External"/><Relationship Id="rId7" Type="http://schemas.openxmlformats.org/officeDocument/2006/relationships/hyperlink" Target="https://unsplash.com/s/photos/collection?utm_source=unsplash&amp;utm_medium=referral&amp;utm_content=creditCopyText"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17.png"/><Relationship Id="rId4" Type="http://schemas.openxmlformats.org/officeDocument/2006/relationships/hyperlink" Target="http://nikola.me/folder_structure.html" TargetMode="External"/><Relationship Id="rId5" Type="http://schemas.openxmlformats.org/officeDocument/2006/relationships/hyperlink" Target="http://nikola.me/folder_structure.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hyperlink" Target="http://www.data.cam.ac.uk/files/gdl_tilsdocnaming_v1_20090612.pdf" TargetMode="External"/><Relationship Id="rId4" Type="http://schemas.openxmlformats.org/officeDocument/2006/relationships/image" Target="../media/image23.png"/><Relationship Id="rId5" Type="http://schemas.openxmlformats.org/officeDocument/2006/relationships/image" Target="../media/image19.png"/><Relationship Id="rId6" Type="http://schemas.openxmlformats.org/officeDocument/2006/relationships/image" Target="../media/image22.png"/><Relationship Id="rId7"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39.jpg"/><Relationship Id="rId4" Type="http://schemas.openxmlformats.org/officeDocument/2006/relationships/hyperlink" Target="https://unsplash.com/@sharonmccutcheon?utm_source=unsplash&amp;utm_medium=referral&amp;utm_content=creditCopyText" TargetMode="External"/><Relationship Id="rId5" Type="http://schemas.openxmlformats.org/officeDocument/2006/relationships/hyperlink" Target="https://unsplash.com/@sharonmccutcheon?utm_source=unsplash&amp;utm_medium=referral&amp;utm_content=creditCopyText" TargetMode="External"/><Relationship Id="rId6" Type="http://schemas.openxmlformats.org/officeDocument/2006/relationships/hyperlink" Target="https://unsplash.com/s/photos/folder?utm_source=unsplash&amp;utm_medium=referral&amp;utm_content=creditCopyText" TargetMode="External"/><Relationship Id="rId7" Type="http://schemas.openxmlformats.org/officeDocument/2006/relationships/hyperlink" Target="https://unsplash.com/s/photos/folder?utm_source=unsplash&amp;utm_medium=referral&amp;utm_content=creditCopyText"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hyperlink" Target="http://rd-alliance.github.io/metadata-directory/" TargetMode="External"/><Relationship Id="rId6" Type="http://schemas.openxmlformats.org/officeDocument/2006/relationships/hyperlink" Target="https://fairsharing.org/standards/"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hyperlink" Target="https://data.research.cornell.edu/content/readme" TargetMode="External"/><Relationship Id="rId4" Type="http://schemas.openxmlformats.org/officeDocument/2006/relationships/image" Target="../media/image20.png"/><Relationship Id="rId5" Type="http://schemas.openxmlformats.org/officeDocument/2006/relationships/hyperlink" Target="https://cornell.app.box.com/v/ReadmeTemplate"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 Id="rId3" Type="http://schemas.openxmlformats.org/officeDocument/2006/relationships/image" Target="../media/image44.jpg"/><Relationship Id="rId4" Type="http://schemas.openxmlformats.org/officeDocument/2006/relationships/hyperlink" Target="https://unsplash.com/@wesleyphotography?utm_source=unsplash&amp;utm_medium=referral&amp;utm_content=creditCopyText" TargetMode="External"/><Relationship Id="rId5" Type="http://schemas.openxmlformats.org/officeDocument/2006/relationships/hyperlink" Target="https://unsplash.com/@wesleyphotography?utm_source=unsplash&amp;utm_medium=referral&amp;utm_content=creditCopyText" TargetMode="External"/><Relationship Id="rId6" Type="http://schemas.openxmlformats.org/officeDocument/2006/relationships/hyperlink" Target="https://unsplash.com/s/photos/legal-and-ethical?utm_source=unsplash&amp;utm_medium=referral&amp;utm_content=creditCopyText" TargetMode="External"/><Relationship Id="rId7" Type="http://schemas.openxmlformats.org/officeDocument/2006/relationships/hyperlink" Target="https://unsplash.com/s/photos/legal-and-ethical?utm_source=unsplash&amp;utm_medium=referral&amp;utm_content=creditCopyText"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48.jpg"/><Relationship Id="rId4" Type="http://schemas.openxmlformats.org/officeDocument/2006/relationships/hyperlink" Target="https://unsplash.com/@wildmax?utm_source=unsplash&amp;utm_medium=referral&amp;utm_content=creditCopyText" TargetMode="External"/><Relationship Id="rId5" Type="http://schemas.openxmlformats.org/officeDocument/2006/relationships/hyperlink" Target="https://unsplash.com/@wildmax?utm_source=unsplash&amp;utm_medium=referral&amp;utm_content=creditCopyText" TargetMode="External"/><Relationship Id="rId6" Type="http://schemas.openxmlformats.org/officeDocument/2006/relationships/hyperlink" Target="https://unsplash.com/s/photos/backup?utm_source=unsplash&amp;utm_medium=referral&amp;utm_content=creditCopyText" TargetMode="External"/><Relationship Id="rId7" Type="http://schemas.openxmlformats.org/officeDocument/2006/relationships/hyperlink" Target="https://unsplash.com/s/photos/backup?utm_source=unsplash&amp;utm_medium=referral&amp;utm_content=creditCopyText"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27.png"/><Relationship Id="rId4" Type="http://schemas.openxmlformats.org/officeDocument/2006/relationships/hyperlink" Target="https://policies.google.com/terms?hl=en"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24.png"/><Relationship Id="rId4" Type="http://schemas.openxmlformats.org/officeDocument/2006/relationships/hyperlink" Target="https://www.garr.it/it/infrastrutture/infrastruttura-cloud/infrastruttura-cloud" TargetMode="External"/><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 Id="rId3" Type="http://schemas.openxmlformats.org/officeDocument/2006/relationships/image" Target="../media/image49.jpg"/><Relationship Id="rId4" Type="http://schemas.openxmlformats.org/officeDocument/2006/relationships/hyperlink" Target="https://unsplash.com/@prics?utm_source=unsplash&amp;utm_medium=referral&amp;utm_content=creditCopyText" TargetMode="External"/><Relationship Id="rId5" Type="http://schemas.openxmlformats.org/officeDocument/2006/relationships/hyperlink" Target="https://unsplash.com/@prics?utm_source=unsplash&amp;utm_medium=referral&amp;utm_content=creditCopyText" TargetMode="External"/><Relationship Id="rId6" Type="http://schemas.openxmlformats.org/officeDocument/2006/relationships/hyperlink" Target="https://unsplash.com/s/photos/jam?utm_source=unsplash&amp;utm_medium=referral&amp;utm_content=creditCopyText" TargetMode="External"/><Relationship Id="rId7" Type="http://schemas.openxmlformats.org/officeDocument/2006/relationships/hyperlink" Target="https://unsplash.com/s/photos/jam?utm_source=unsplash&amp;utm_medium=referral&amp;utm_content=creditCopyText"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image" Target="../media/image51.jpg"/><Relationship Id="rId4" Type="http://schemas.openxmlformats.org/officeDocument/2006/relationships/hyperlink" Target="https://unsplash.com/@markuswinkler?utm_source=unsplash&amp;utm_medium=referral&amp;utm_content=creditCopyText" TargetMode="External"/><Relationship Id="rId5" Type="http://schemas.openxmlformats.org/officeDocument/2006/relationships/hyperlink" Target="https://unsplash.com/@markuswinkler?utm_source=unsplash&amp;utm_medium=referral&amp;utm_content=creditCopyText" TargetMode="External"/><Relationship Id="rId6" Type="http://schemas.openxmlformats.org/officeDocument/2006/relationships/hyperlink" Target="https://unsplash.com/s/photos/share?utm_source=unsplash&amp;utm_medium=referral&amp;utm_content=creditCopyText" TargetMode="External"/><Relationship Id="rId7" Type="http://schemas.openxmlformats.org/officeDocument/2006/relationships/hyperlink" Target="https://unsplash.com/s/photos/share?utm_source=unsplash&amp;utm_medium=referral&amp;utm_content=creditCopyText"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30.png"/><Relationship Id="rId4" Type="http://schemas.openxmlformats.org/officeDocument/2006/relationships/hyperlink" Target="https://v2.sherpa.ac.uk/juliet/"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31.png"/><Relationship Id="rId4" Type="http://schemas.openxmlformats.org/officeDocument/2006/relationships/hyperlink" Target="https://guides.github.com/activities/citable-code/"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4.xml"/><Relationship Id="rId3" Type="http://schemas.openxmlformats.org/officeDocument/2006/relationships/image" Target="../media/image52.jpg"/><Relationship Id="rId4" Type="http://schemas.openxmlformats.org/officeDocument/2006/relationships/hyperlink" Target="https://unsplash.com/@kingschurchinternational?utm_source=unsplash&amp;utm_medium=referral&amp;utm_content=creditCopyText" TargetMode="External"/><Relationship Id="rId5" Type="http://schemas.openxmlformats.org/officeDocument/2006/relationships/hyperlink" Target="https://unsplash.com/@kingschurchinternational?utm_source=unsplash&amp;utm_medium=referral&amp;utm_content=creditCopyText" TargetMode="External"/><Relationship Id="rId6" Type="http://schemas.openxmlformats.org/officeDocument/2006/relationships/hyperlink" Target="https://unsplash.com/s/photos/police?utm_source=unsplash&amp;utm_medium=referral&amp;utm_content=creditCopyText" TargetMode="External"/><Relationship Id="rId7" Type="http://schemas.openxmlformats.org/officeDocument/2006/relationships/hyperlink" Target="https://unsplash.com/s/photos/police?utm_source=unsplash&amp;utm_medium=referral&amp;utm_content=creditCopyText"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hyperlink" Target="https://www.openaire.eu/how-to-comply-to-h2020-mandates-rdm-costs" TargetMode="External"/><Relationship Id="rId4" Type="http://schemas.openxmlformats.org/officeDocument/2006/relationships/image" Target="../media/image50.jpg"/><Relationship Id="rId5" Type="http://schemas.openxmlformats.org/officeDocument/2006/relationships/hyperlink" Target="https://unsplash.com/@rajivperera?utm_source=unsplash&amp;utm_medium=referral&amp;utm_content=creditCopyText" TargetMode="External"/><Relationship Id="rId6" Type="http://schemas.openxmlformats.org/officeDocument/2006/relationships/hyperlink" Target="https://unsplash.com/@rajivperera?utm_source=unsplash&amp;utm_medium=referral&amp;utm_content=creditCopyText" TargetMode="External"/><Relationship Id="rId7" Type="http://schemas.openxmlformats.org/officeDocument/2006/relationships/hyperlink" Target="https://unsplash.com/s/photos/price?utm_source=unsplash&amp;utm_medium=referral&amp;utm_content=creditCopyText" TargetMode="External"/><Relationship Id="rId8" Type="http://schemas.openxmlformats.org/officeDocument/2006/relationships/hyperlink" Target="https://unsplash.com/s/photos/price?utm_source=unsplash&amp;utm_medium=referral&amp;utm_content=creditCopyText" TargetMode="External"/></Relationships>
</file>

<file path=ppt/slides/_rels/slide46.xml.rels><?xml version="1.0" encoding="UTF-8" standalone="yes"?><Relationships xmlns="http://schemas.openxmlformats.org/package/2006/relationships"><Relationship Id="rId11" Type="http://schemas.openxmlformats.org/officeDocument/2006/relationships/hyperlink" Target="https://fairsharing.org/standards/" TargetMode="External"/><Relationship Id="rId10" Type="http://schemas.openxmlformats.org/officeDocument/2006/relationships/hyperlink" Target="http://www.data.cam.ac.uk/files/gdl_tilsdocnaming_v1_20090612.pdf" TargetMode="External"/><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hyperlink" Target="https://dmptool.org/general_guidance#metadata-data-documentation" TargetMode="External"/><Relationship Id="rId4" Type="http://schemas.openxmlformats.org/officeDocument/2006/relationships/hyperlink" Target="https://www.dcc.ac.uk/guidance/how-guides" TargetMode="External"/><Relationship Id="rId9" Type="http://schemas.openxmlformats.org/officeDocument/2006/relationships/hyperlink" Target="http://nikola.me/folder_structure.html" TargetMode="External"/><Relationship Id="rId5" Type="http://schemas.openxmlformats.org/officeDocument/2006/relationships/hyperlink" Target="https://www.dcc.ac.uk/guidance/how-guides/five-steps-decide-what-data-keep" TargetMode="External"/><Relationship Id="rId6" Type="http://schemas.openxmlformats.org/officeDocument/2006/relationships/hyperlink" Target="https://www.cessda.eu/content/download/4302/48656/file/TTT_DO_DMPExpertGuide_v1.2.pdf" TargetMode="External"/><Relationship Id="rId7" Type="http://schemas.openxmlformats.org/officeDocument/2006/relationships/hyperlink" Target="https://doi.org/10.5281/zenodo.4915861" TargetMode="External"/><Relationship Id="rId8" Type="http://schemas.openxmlformats.org/officeDocument/2006/relationships/hyperlink" Target="https://guides.github.com/activities/citable-code/"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hyperlink" Target="http://rd-alliance.github.io/metadata-directory/" TargetMode="External"/><Relationship Id="rId4" Type="http://schemas.openxmlformats.org/officeDocument/2006/relationships/hyperlink" Target="https://www.ugent.be/en/research/datamanagement" TargetMode="External"/><Relationship Id="rId5" Type="http://schemas.openxmlformats.org/officeDocument/2006/relationships/hyperlink" Target="https://www.reading.ac.uk/research-services/research-data-management" TargetMode="External"/><Relationship Id="rId6" Type="http://schemas.openxmlformats.org/officeDocument/2006/relationships/hyperlink" Target="https://doi.org/10.5281/zenodo.5593104" TargetMode="External"/><Relationship Id="rId7" Type="http://schemas.openxmlformats.org/officeDocument/2006/relationships/hyperlink" Target="https://www.openaire.eu/rdm-researcher-costs-infographic/view-document" TargetMode="External"/><Relationship Id="rId8" Type="http://schemas.openxmlformats.org/officeDocument/2006/relationships/hyperlink" Target="https://www.data.cam.ac.uk/data-management-guide" TargetMode="External"/></Relationships>
</file>

<file path=ppt/slides/_rels/slide48.xml.rels><?xml version="1.0" encoding="UTF-8" standalone="yes"?><Relationships xmlns="http://schemas.openxmlformats.org/package/2006/relationships"><Relationship Id="rId10" Type="http://schemas.openxmlformats.org/officeDocument/2006/relationships/image" Target="../media/image36.png"/><Relationship Id="rId1" Type="http://schemas.openxmlformats.org/officeDocument/2006/relationships/slideLayout" Target="../slideLayouts/slideLayout31.xml"/><Relationship Id="rId2" Type="http://schemas.openxmlformats.org/officeDocument/2006/relationships/notesSlide" Target="../notesSlides/notesSlide48.xml"/><Relationship Id="rId3" Type="http://schemas.openxmlformats.org/officeDocument/2006/relationships/image" Target="../media/image29.png"/><Relationship Id="rId4" Type="http://schemas.openxmlformats.org/officeDocument/2006/relationships/image" Target="../media/image38.png"/><Relationship Id="rId9" Type="http://schemas.openxmlformats.org/officeDocument/2006/relationships/image" Target="../media/image35.jpg"/><Relationship Id="rId5" Type="http://schemas.openxmlformats.org/officeDocument/2006/relationships/image" Target="../media/image33.png"/><Relationship Id="rId6" Type="http://schemas.openxmlformats.org/officeDocument/2006/relationships/image" Target="../media/image32.png"/><Relationship Id="rId7" Type="http://schemas.openxmlformats.org/officeDocument/2006/relationships/image" Target="../media/image40.jpg"/><Relationship Id="rId8" Type="http://schemas.openxmlformats.org/officeDocument/2006/relationships/image" Target="../media/image3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hyperlink" Target="http://www.menti.com" TargetMode="External"/><Relationship Id="rId4" Type="http://schemas.openxmlformats.org/officeDocument/2006/relationships/hyperlink" Target="https://eosc-pillar.d4science.org/group/eoscpillaroslf" TargetMode="External"/><Relationship Id="rId5" Type="http://schemas.openxmlformats.org/officeDocument/2006/relationships/image" Target="../media/image13.png"/><Relationship Id="rId6"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hyperlink" Target="https://www.ugent.be/en/research/datamanagement/before-research/datamanagementplan.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9.jpg"/><Relationship Id="rId4" Type="http://schemas.openxmlformats.org/officeDocument/2006/relationships/hyperlink" Target="https://open-science.it/article?rpk=101032&amp;prs_sel=p_researcher&amp;tpc_sel=t_gestione_dei_dati_della_ricerca" TargetMode="External"/><Relationship Id="rId5" Type="http://schemas.openxmlformats.org/officeDocument/2006/relationships/hyperlink" Target="https://pixabay.com/users/peggy_marco-1553824/?utm_source=link-attribution&amp;utm_medium=referral&amp;utm_campaign=image&amp;utm_content=1015312" TargetMode="External"/><Relationship Id="rId6" Type="http://schemas.openxmlformats.org/officeDocument/2006/relationships/hyperlink" Target="https://pixabay.com/?utm_source=link-attribution&amp;utm_medium=referral&amp;utm_campaign=image&amp;utm_content=101531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3"/>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it">
                <a:solidFill>
                  <a:srgbClr val="595959"/>
                </a:solidFill>
              </a:rPr>
              <a:t>Module 5.1 - All you need to know about the Data Management Plan</a:t>
            </a:r>
            <a:endParaRPr>
              <a:solidFill>
                <a:srgbClr val="595959"/>
              </a:solidFill>
            </a:endParaRPr>
          </a:p>
          <a:p>
            <a:pPr indent="0" lvl="0" marL="0" rtl="0" algn="l">
              <a:spcBef>
                <a:spcPts val="0"/>
              </a:spcBef>
              <a:spcAft>
                <a:spcPts val="0"/>
              </a:spcAft>
              <a:buNone/>
            </a:pPr>
            <a:r>
              <a:t/>
            </a:r>
            <a:endParaRPr/>
          </a:p>
        </p:txBody>
      </p:sp>
      <p:sp>
        <p:nvSpPr>
          <p:cNvPr id="264" name="Google Shape;264;p43"/>
          <p:cNvSpPr txBox="1"/>
          <p:nvPr/>
        </p:nvSpPr>
        <p:spPr>
          <a:xfrm>
            <a:off x="729450" y="1322450"/>
            <a:ext cx="7688100" cy="1664700"/>
          </a:xfrm>
          <a:prstGeom prst="rect">
            <a:avLst/>
          </a:prstGeom>
          <a:noFill/>
          <a:ln>
            <a:noFill/>
          </a:ln>
        </p:spPr>
        <p:txBody>
          <a:bodyPr anchorCtr="0" anchor="t" bIns="91425" lIns="91425" spcFirstLastPara="1" rIns="91425" wrap="square" tIns="91425">
            <a:normAutofit/>
          </a:bodyPr>
          <a:lstStyle/>
          <a:p>
            <a:pPr indent="0" lvl="0" marL="0" rtl="0" algn="l">
              <a:lnSpc>
                <a:spcPct val="120000"/>
              </a:lnSpc>
              <a:spcBef>
                <a:spcPts val="3000"/>
              </a:spcBef>
              <a:spcAft>
                <a:spcPts val="1500"/>
              </a:spcAft>
              <a:buNone/>
            </a:pPr>
            <a:r>
              <a:rPr b="1" lang="it" sz="3150">
                <a:solidFill>
                  <a:srgbClr val="2D2E33"/>
                </a:solidFill>
                <a:latin typeface="Montserrat"/>
                <a:ea typeface="Montserrat"/>
                <a:cs typeface="Montserrat"/>
                <a:sym typeface="Montserrat"/>
              </a:rPr>
              <a:t>Practical course on FAIR Data Stewardship in Life Science</a:t>
            </a:r>
            <a:endParaRPr b="1" sz="4200">
              <a:solidFill>
                <a:srgbClr val="1A1A1A"/>
              </a:solidFill>
              <a:latin typeface="Raleway"/>
              <a:ea typeface="Raleway"/>
              <a:cs typeface="Raleway"/>
              <a:sym typeface="Raleway"/>
            </a:endParaRPr>
          </a:p>
        </p:txBody>
      </p:sp>
      <p:sp>
        <p:nvSpPr>
          <p:cNvPr id="265" name="Google Shape;265;p43"/>
          <p:cNvSpPr txBox="1"/>
          <p:nvPr/>
        </p:nvSpPr>
        <p:spPr>
          <a:xfrm>
            <a:off x="838275" y="3808475"/>
            <a:ext cx="7498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Lato"/>
                <a:ea typeface="Lato"/>
                <a:cs typeface="Lato"/>
                <a:sym typeface="Lato"/>
              </a:rPr>
              <a:t>Gina Pavone, CNR-ISTI		0000-0003-0087-2151</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it">
                <a:latin typeface="Lato"/>
                <a:ea typeface="Lato"/>
                <a:cs typeface="Lato"/>
                <a:sym typeface="Lato"/>
              </a:rPr>
              <a:t>Emma Lazzeri, GARR		0000-0003-0506-046X</a:t>
            </a:r>
            <a:endParaRPr>
              <a:latin typeface="Lato"/>
              <a:ea typeface="Lato"/>
              <a:cs typeface="Lato"/>
              <a:sym typeface="Lato"/>
            </a:endParaRPr>
          </a:p>
        </p:txBody>
      </p:sp>
      <p:pic>
        <p:nvPicPr>
          <p:cNvPr id="266" name="Google Shape;266;p43"/>
          <p:cNvPicPr preferRelativeResize="0"/>
          <p:nvPr/>
        </p:nvPicPr>
        <p:blipFill>
          <a:blip r:embed="rId3">
            <a:alphaModFix/>
          </a:blip>
          <a:stretch>
            <a:fillRect/>
          </a:stretch>
        </p:blipFill>
        <p:spPr>
          <a:xfrm>
            <a:off x="7940975" y="4695226"/>
            <a:ext cx="1129551" cy="3981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52"/>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When the DMP has to be done?</a:t>
            </a:r>
            <a:endParaRPr/>
          </a:p>
        </p:txBody>
      </p:sp>
      <p:sp>
        <p:nvSpPr>
          <p:cNvPr id="420" name="Google Shape;420;p52"/>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Before or at early stage of the research activity</a:t>
            </a:r>
            <a:endParaRPr/>
          </a:p>
        </p:txBody>
      </p:sp>
      <p:pic>
        <p:nvPicPr>
          <p:cNvPr id="421" name="Google Shape;421;p52"/>
          <p:cNvPicPr preferRelativeResize="0"/>
          <p:nvPr/>
        </p:nvPicPr>
        <p:blipFill rotWithShape="1">
          <a:blip r:embed="rId3">
            <a:alphaModFix/>
          </a:blip>
          <a:srcRect b="0" l="14256" r="26487" t="0"/>
          <a:stretch/>
        </p:blipFill>
        <p:spPr>
          <a:xfrm>
            <a:off x="4572000" y="0"/>
            <a:ext cx="4572000"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3"/>
          <p:cNvSpPr txBox="1"/>
          <p:nvPr>
            <p:ph idx="1" type="body"/>
          </p:nvPr>
        </p:nvSpPr>
        <p:spPr>
          <a:xfrm>
            <a:off x="3672285" y="1084144"/>
            <a:ext cx="5221200" cy="3499200"/>
          </a:xfrm>
          <a:prstGeom prst="rect">
            <a:avLst/>
          </a:prstGeom>
        </p:spPr>
        <p:txBody>
          <a:bodyPr anchorCtr="0" anchor="t" bIns="45700" lIns="91425" spcFirstLastPara="1" rIns="91425" wrap="square" tIns="45700">
            <a:normAutofit/>
          </a:bodyPr>
          <a:lstStyle/>
          <a:p>
            <a:pPr indent="0" lvl="0" marL="0" rtl="0" algn="just">
              <a:spcBef>
                <a:spcPts val="1000"/>
              </a:spcBef>
              <a:spcAft>
                <a:spcPts val="0"/>
              </a:spcAft>
              <a:buNone/>
            </a:pPr>
            <a:r>
              <a:t/>
            </a:r>
            <a:endParaRPr sz="1800">
              <a:solidFill>
                <a:srgbClr val="333333"/>
              </a:solidFill>
              <a:highlight>
                <a:srgbClr val="FFFFFF"/>
              </a:highlight>
              <a:latin typeface="Arial"/>
              <a:ea typeface="Arial"/>
              <a:cs typeface="Arial"/>
              <a:sym typeface="Arial"/>
            </a:endParaRPr>
          </a:p>
          <a:p>
            <a:pPr indent="0" lvl="0" marL="0" rtl="0" algn="just">
              <a:spcBef>
                <a:spcPts val="1200"/>
              </a:spcBef>
              <a:spcAft>
                <a:spcPts val="0"/>
              </a:spcAft>
              <a:buNone/>
            </a:pPr>
            <a:r>
              <a:rPr lang="it" sz="1800">
                <a:solidFill>
                  <a:srgbClr val="333333"/>
                </a:solidFill>
                <a:highlight>
                  <a:srgbClr val="FFFFFF"/>
                </a:highlight>
                <a:latin typeface="Arial"/>
                <a:ea typeface="Arial"/>
                <a:cs typeface="Arial"/>
                <a:sym typeface="Arial"/>
              </a:rPr>
              <a:t>Update it when necessary in the course of the project!</a:t>
            </a:r>
            <a:endParaRPr sz="1800">
              <a:solidFill>
                <a:srgbClr val="333333"/>
              </a:solidFill>
              <a:highlight>
                <a:srgbClr val="FFFFFF"/>
              </a:highlight>
              <a:latin typeface="Arial"/>
              <a:ea typeface="Arial"/>
              <a:cs typeface="Arial"/>
              <a:sym typeface="Arial"/>
            </a:endParaRPr>
          </a:p>
          <a:p>
            <a:pPr indent="0" lvl="0" marL="0" rtl="0" algn="just">
              <a:spcBef>
                <a:spcPts val="1200"/>
              </a:spcBef>
              <a:spcAft>
                <a:spcPts val="0"/>
              </a:spcAft>
              <a:buNone/>
            </a:pPr>
            <a:r>
              <a:t/>
            </a:r>
            <a:endParaRPr sz="1800">
              <a:solidFill>
                <a:srgbClr val="333333"/>
              </a:solidFill>
              <a:highlight>
                <a:srgbClr val="FFFFFF"/>
              </a:highlight>
              <a:latin typeface="Arial"/>
              <a:ea typeface="Arial"/>
              <a:cs typeface="Arial"/>
              <a:sym typeface="Arial"/>
            </a:endParaRPr>
          </a:p>
          <a:p>
            <a:pPr indent="0" lvl="0" marL="0" rtl="0" algn="just">
              <a:spcBef>
                <a:spcPts val="1200"/>
              </a:spcBef>
              <a:spcAft>
                <a:spcPts val="1200"/>
              </a:spcAft>
              <a:buNone/>
            </a:pPr>
            <a:r>
              <a:rPr lang="it" sz="1800">
                <a:solidFill>
                  <a:srgbClr val="333333"/>
                </a:solidFill>
                <a:highlight>
                  <a:srgbClr val="FFFFFF"/>
                </a:highlight>
                <a:latin typeface="Arial"/>
                <a:ea typeface="Arial"/>
                <a:cs typeface="Arial"/>
                <a:sym typeface="Arial"/>
              </a:rPr>
              <a:t>You may not know all the answers at the outset, and circumstances may change.</a:t>
            </a:r>
            <a:endParaRPr sz="1800">
              <a:solidFill>
                <a:schemeClr val="lt1"/>
              </a:solidFill>
            </a:endParaRPr>
          </a:p>
        </p:txBody>
      </p:sp>
      <p:sp>
        <p:nvSpPr>
          <p:cNvPr id="427" name="Google Shape;427;p53"/>
          <p:cNvSpPr txBox="1"/>
          <p:nvPr>
            <p:ph type="title"/>
          </p:nvPr>
        </p:nvSpPr>
        <p:spPr>
          <a:xfrm>
            <a:off x="175320" y="3311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The DMP is a living document!</a:t>
            </a:r>
            <a:endParaRPr/>
          </a:p>
        </p:txBody>
      </p:sp>
      <p:pic>
        <p:nvPicPr>
          <p:cNvPr id="428" name="Google Shape;428;p53"/>
          <p:cNvPicPr preferRelativeResize="0"/>
          <p:nvPr>
            <p:ph idx="2" type="pic"/>
          </p:nvPr>
        </p:nvPicPr>
        <p:blipFill rotWithShape="1">
          <a:blip r:embed="rId3">
            <a:alphaModFix/>
          </a:blip>
          <a:srcRect b="0" l="19913" r="19907" t="0"/>
          <a:stretch/>
        </p:blipFill>
        <p:spPr>
          <a:xfrm>
            <a:off x="329208" y="1084144"/>
            <a:ext cx="3168599" cy="3509401"/>
          </a:xfrm>
          <a:prstGeom prst="rect">
            <a:avLst/>
          </a:prstGeom>
        </p:spPr>
      </p:pic>
      <p:sp>
        <p:nvSpPr>
          <p:cNvPr id="429" name="Google Shape;429;p53"/>
          <p:cNvSpPr txBox="1"/>
          <p:nvPr/>
        </p:nvSpPr>
        <p:spPr>
          <a:xfrm>
            <a:off x="251525" y="4671625"/>
            <a:ext cx="6795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solidFill>
                  <a:srgbClr val="111111"/>
                </a:solidFill>
                <a:highlight>
                  <a:srgbClr val="F5F5F5"/>
                </a:highlight>
                <a:latin typeface="Helvetica Neue"/>
                <a:ea typeface="Helvetica Neue"/>
                <a:cs typeface="Helvetica Neue"/>
                <a:sym typeface="Helvetica Neue"/>
              </a:rPr>
              <a:t>Photo by </a:t>
            </a:r>
            <a:r>
              <a:rPr lang="it" sz="1000" u="sng">
                <a:solidFill>
                  <a:srgbClr val="767676"/>
                </a:solidFill>
                <a:highlight>
                  <a:srgbClr val="F5F5F5"/>
                </a:highlight>
                <a:latin typeface="Helvetica Neue"/>
                <a:ea typeface="Helvetica Neue"/>
                <a:cs typeface="Helvetica Neue"/>
                <a:sym typeface="Helvetica Neue"/>
                <a:hlinkClick r:id="rId4">
                  <a:extLst>
                    <a:ext uri="{A12FA001-AC4F-418D-AE19-62706E023703}">
                      <ahyp:hlinkClr val="tx"/>
                    </a:ext>
                  </a:extLst>
                </a:hlinkClick>
              </a:rPr>
              <a:t>kazuend</a:t>
            </a:r>
            <a:r>
              <a:rPr lang="it" sz="1000">
                <a:solidFill>
                  <a:srgbClr val="111111"/>
                </a:solidFill>
                <a:highlight>
                  <a:srgbClr val="F5F5F5"/>
                </a:highlight>
                <a:latin typeface="Helvetica Neue"/>
                <a:ea typeface="Helvetica Neue"/>
                <a:cs typeface="Helvetica Neue"/>
                <a:sym typeface="Helvetica Neue"/>
              </a:rPr>
              <a:t> on </a:t>
            </a:r>
            <a:r>
              <a:rPr lang="it" sz="1000" u="sng">
                <a:solidFill>
                  <a:srgbClr val="767676"/>
                </a:solidFill>
                <a:highlight>
                  <a:srgbClr val="F5F5F5"/>
                </a:highlight>
                <a:latin typeface="Helvetica Neue"/>
                <a:ea typeface="Helvetica Neue"/>
                <a:cs typeface="Helvetica Neue"/>
                <a:sym typeface="Helvetica Neue"/>
                <a:hlinkClick r:id="rId5">
                  <a:extLst>
                    <a:ext uri="{A12FA001-AC4F-418D-AE19-62706E023703}">
                      <ahyp:hlinkClr val="tx"/>
                    </a:ext>
                  </a:extLst>
                </a:hlinkClick>
              </a:rPr>
              <a:t>Unsplash</a:t>
            </a:r>
            <a:endParaRPr>
              <a:latin typeface="Lato"/>
              <a:ea typeface="Lato"/>
              <a:cs typeface="Lato"/>
              <a:sym typeface="La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4"/>
          <p:cNvSpPr txBox="1"/>
          <p:nvPr>
            <p:ph idx="1" type="body"/>
          </p:nvPr>
        </p:nvSpPr>
        <p:spPr>
          <a:xfrm>
            <a:off x="3672275" y="1084150"/>
            <a:ext cx="5221200" cy="3558000"/>
          </a:xfrm>
          <a:prstGeom prst="rect">
            <a:avLst/>
          </a:prstGeom>
          <a:noFill/>
          <a:ln>
            <a:noFill/>
          </a:ln>
        </p:spPr>
        <p:txBody>
          <a:bodyPr anchorCtr="0" anchor="t" bIns="0" lIns="0" spcFirstLastPara="1" rIns="0" wrap="square" tIns="101250">
            <a:normAutofit lnSpcReduction="10000"/>
          </a:bodyPr>
          <a:lstStyle/>
          <a:p>
            <a:pPr indent="-355600" lvl="0" marL="457200" rtl="0" algn="l">
              <a:lnSpc>
                <a:spcPct val="100000"/>
              </a:lnSpc>
              <a:spcBef>
                <a:spcPts val="0"/>
              </a:spcBef>
              <a:spcAft>
                <a:spcPts val="0"/>
              </a:spcAft>
              <a:buSzPts val="2000"/>
              <a:buChar char="●"/>
            </a:pPr>
            <a:r>
              <a:rPr lang="it" sz="2000"/>
              <a:t> </a:t>
            </a:r>
            <a:r>
              <a:rPr lang="it" sz="2000"/>
              <a:t>Identify</a:t>
            </a:r>
            <a:r>
              <a:rPr b="0" lang="it" sz="2000"/>
              <a:t> the data you are working with in your project.</a:t>
            </a:r>
            <a:endParaRPr b="0" sz="2000"/>
          </a:p>
          <a:p>
            <a:pPr indent="0" lvl="0" marL="0" rtl="0" algn="l">
              <a:lnSpc>
                <a:spcPct val="100000"/>
              </a:lnSpc>
              <a:spcBef>
                <a:spcPts val="0"/>
              </a:spcBef>
              <a:spcAft>
                <a:spcPts val="0"/>
              </a:spcAft>
              <a:buNone/>
            </a:pPr>
            <a:r>
              <a:t/>
            </a:r>
            <a:endParaRPr sz="2000"/>
          </a:p>
          <a:p>
            <a:pPr indent="-355600" lvl="0" marL="457200" rtl="0" algn="l">
              <a:lnSpc>
                <a:spcPct val="100000"/>
              </a:lnSpc>
              <a:spcBef>
                <a:spcPts val="700"/>
              </a:spcBef>
              <a:spcAft>
                <a:spcPts val="0"/>
              </a:spcAft>
              <a:buSzPts val="2000"/>
              <a:buChar char="●"/>
            </a:pPr>
            <a:r>
              <a:rPr lang="it" sz="2000"/>
              <a:t> </a:t>
            </a:r>
            <a:r>
              <a:rPr b="0" lang="it" sz="2000"/>
              <a:t>Decide the </a:t>
            </a:r>
            <a:r>
              <a:rPr lang="it" sz="2000"/>
              <a:t>strategy</a:t>
            </a:r>
            <a:r>
              <a:rPr b="0" lang="it" sz="2000"/>
              <a:t> to organise your data and the standards you will use.</a:t>
            </a:r>
            <a:endParaRPr b="0" sz="2000"/>
          </a:p>
          <a:p>
            <a:pPr indent="0" lvl="0" marL="0" rtl="0" algn="l">
              <a:lnSpc>
                <a:spcPct val="100000"/>
              </a:lnSpc>
              <a:spcBef>
                <a:spcPts val="700"/>
              </a:spcBef>
              <a:spcAft>
                <a:spcPts val="0"/>
              </a:spcAft>
              <a:buNone/>
            </a:pPr>
            <a:r>
              <a:t/>
            </a:r>
            <a:endParaRPr sz="2000"/>
          </a:p>
          <a:p>
            <a:pPr indent="-355600" lvl="0" marL="457200" rtl="0" algn="l">
              <a:lnSpc>
                <a:spcPct val="100000"/>
              </a:lnSpc>
              <a:spcBef>
                <a:spcPts val="700"/>
              </a:spcBef>
              <a:spcAft>
                <a:spcPts val="0"/>
              </a:spcAft>
              <a:buSzPts val="2000"/>
              <a:buChar char="●"/>
            </a:pPr>
            <a:r>
              <a:rPr lang="it" sz="2000"/>
              <a:t>Daily data management</a:t>
            </a:r>
            <a:endParaRPr sz="2000"/>
          </a:p>
          <a:p>
            <a:pPr indent="-184150" lvl="1" marL="469900" rtl="0" algn="l">
              <a:lnSpc>
                <a:spcPct val="100000"/>
              </a:lnSpc>
              <a:spcBef>
                <a:spcPts val="600"/>
              </a:spcBef>
              <a:spcAft>
                <a:spcPts val="0"/>
              </a:spcAft>
              <a:buClr>
                <a:srgbClr val="424242"/>
              </a:buClr>
              <a:buSzPts val="1300"/>
              <a:buFont typeface="Calibri"/>
              <a:buChar char="➢"/>
            </a:pPr>
            <a:r>
              <a:rPr lang="it" sz="1800">
                <a:solidFill>
                  <a:srgbClr val="424242"/>
                </a:solidFill>
              </a:rPr>
              <a:t>What is your plan for sharing your data? </a:t>
            </a:r>
            <a:endParaRPr sz="1800">
              <a:solidFill>
                <a:srgbClr val="424242"/>
              </a:solidFill>
            </a:endParaRPr>
          </a:p>
          <a:p>
            <a:pPr indent="-184150" lvl="1" marL="469900" rtl="0" algn="l">
              <a:lnSpc>
                <a:spcPct val="100000"/>
              </a:lnSpc>
              <a:spcBef>
                <a:spcPts val="600"/>
              </a:spcBef>
              <a:spcAft>
                <a:spcPts val="0"/>
              </a:spcAft>
              <a:buClr>
                <a:srgbClr val="424242"/>
              </a:buClr>
              <a:buSzPts val="1300"/>
              <a:buFont typeface="Calibri"/>
              <a:buChar char="➢"/>
            </a:pPr>
            <a:r>
              <a:rPr lang="it" sz="1800">
                <a:solidFill>
                  <a:srgbClr val="424242"/>
                </a:solidFill>
              </a:rPr>
              <a:t>Will you have issues sharing your data? </a:t>
            </a:r>
            <a:endParaRPr sz="1800">
              <a:solidFill>
                <a:srgbClr val="424242"/>
              </a:solidFill>
            </a:endParaRPr>
          </a:p>
          <a:p>
            <a:pPr indent="-184150" lvl="1" marL="469900" rtl="0" algn="l">
              <a:lnSpc>
                <a:spcPct val="100000"/>
              </a:lnSpc>
              <a:spcBef>
                <a:spcPts val="600"/>
              </a:spcBef>
              <a:spcAft>
                <a:spcPts val="0"/>
              </a:spcAft>
              <a:buClr>
                <a:srgbClr val="424242"/>
              </a:buClr>
              <a:buSzPts val="1300"/>
              <a:buFont typeface="Calibri"/>
              <a:buChar char="➢"/>
            </a:pPr>
            <a:r>
              <a:rPr lang="it" sz="1800">
                <a:solidFill>
                  <a:srgbClr val="424242"/>
                </a:solidFill>
              </a:rPr>
              <a:t>Will you need more resources/budget than expected?</a:t>
            </a:r>
            <a:endParaRPr sz="1800">
              <a:solidFill>
                <a:srgbClr val="424242"/>
              </a:solidFill>
            </a:endParaRPr>
          </a:p>
        </p:txBody>
      </p:sp>
      <p:sp>
        <p:nvSpPr>
          <p:cNvPr id="435" name="Google Shape;435;p54"/>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rgbClr val="2D3292"/>
              </a:buClr>
              <a:buSzPts val="2500"/>
              <a:buFont typeface="Helvetica Neue"/>
              <a:buNone/>
            </a:pPr>
            <a:r>
              <a:rPr lang="it">
                <a:solidFill>
                  <a:schemeClr val="dk1"/>
                </a:solidFill>
                <a:latin typeface="Helvetica Neue"/>
                <a:ea typeface="Helvetica Neue"/>
                <a:cs typeface="Helvetica Neue"/>
                <a:sym typeface="Helvetica Neue"/>
              </a:rPr>
              <a:t>What is normally a DMP about?</a:t>
            </a:r>
            <a:endParaRPr>
              <a:solidFill>
                <a:schemeClr val="dk1"/>
              </a:solidFill>
            </a:endParaRPr>
          </a:p>
        </p:txBody>
      </p:sp>
      <p:pic>
        <p:nvPicPr>
          <p:cNvPr id="436" name="Google Shape;436;p54"/>
          <p:cNvPicPr preferRelativeResize="0"/>
          <p:nvPr>
            <p:ph idx="2" type="pic"/>
          </p:nvPr>
        </p:nvPicPr>
        <p:blipFill rotWithShape="1">
          <a:blip r:embed="rId3">
            <a:alphaModFix/>
          </a:blip>
          <a:srcRect b="0" l="19841" r="19848" t="0"/>
          <a:stretch/>
        </p:blipFill>
        <p:spPr>
          <a:xfrm>
            <a:off x="253008" y="1084144"/>
            <a:ext cx="3168599" cy="3509399"/>
          </a:xfrm>
          <a:prstGeom prst="rect">
            <a:avLst/>
          </a:prstGeom>
        </p:spPr>
      </p:pic>
      <p:sp>
        <p:nvSpPr>
          <p:cNvPr id="437" name="Google Shape;437;p54"/>
          <p:cNvSpPr txBox="1"/>
          <p:nvPr/>
        </p:nvSpPr>
        <p:spPr>
          <a:xfrm>
            <a:off x="956775" y="4851000"/>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Jo Szczepanska</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10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pic>
        <p:nvPicPr>
          <p:cNvPr id="442" name="Google Shape;442;p55"/>
          <p:cNvPicPr preferRelativeResize="0"/>
          <p:nvPr/>
        </p:nvPicPr>
        <p:blipFill rotWithShape="1">
          <a:blip r:embed="rId3">
            <a:alphaModFix/>
          </a:blip>
          <a:srcRect b="0" l="8429" r="22813" t="34245"/>
          <a:stretch/>
        </p:blipFill>
        <p:spPr>
          <a:xfrm>
            <a:off x="0" y="-37875"/>
            <a:ext cx="9144000" cy="5219251"/>
          </a:xfrm>
          <a:prstGeom prst="rect">
            <a:avLst/>
          </a:prstGeom>
          <a:noFill/>
          <a:ln>
            <a:noFill/>
          </a:ln>
        </p:spPr>
      </p:pic>
      <p:sp>
        <p:nvSpPr>
          <p:cNvPr id="443" name="Google Shape;443;p55"/>
          <p:cNvSpPr txBox="1"/>
          <p:nvPr>
            <p:ph type="title"/>
          </p:nvPr>
        </p:nvSpPr>
        <p:spPr>
          <a:xfrm>
            <a:off x="769825" y="2036550"/>
            <a:ext cx="7688400" cy="5352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it">
                <a:highlight>
                  <a:schemeClr val="lt1"/>
                </a:highlight>
              </a:rPr>
              <a:t>Topics and aspects to address in a DMP</a:t>
            </a:r>
            <a:endParaRPr>
              <a:highlight>
                <a:schemeClr val="lt1"/>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6"/>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Data collection</a:t>
            </a:r>
            <a:endParaRPr/>
          </a:p>
        </p:txBody>
      </p:sp>
      <p:sp>
        <p:nvSpPr>
          <p:cNvPr id="449" name="Google Shape;449;p56"/>
          <p:cNvSpPr txBox="1"/>
          <p:nvPr>
            <p:ph idx="1" type="body"/>
          </p:nvPr>
        </p:nvSpPr>
        <p:spPr>
          <a:xfrm>
            <a:off x="721225" y="2324525"/>
            <a:ext cx="3300900" cy="1597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it" sz="1800">
                <a:solidFill>
                  <a:srgbClr val="333333"/>
                </a:solidFill>
                <a:highlight>
                  <a:srgbClr val="FFFFFF"/>
                </a:highlight>
                <a:latin typeface="Arial"/>
                <a:ea typeface="Arial"/>
                <a:cs typeface="Arial"/>
                <a:sym typeface="Arial"/>
              </a:rPr>
              <a:t>Considering what data will be collected, generated, and/or reused, and how you will organize them</a:t>
            </a:r>
            <a:endParaRPr sz="1800"/>
          </a:p>
        </p:txBody>
      </p:sp>
      <p:sp>
        <p:nvSpPr>
          <p:cNvPr id="450" name="Google Shape;450;p56"/>
          <p:cNvSpPr txBox="1"/>
          <p:nvPr/>
        </p:nvSpPr>
        <p:spPr>
          <a:xfrm>
            <a:off x="5159050" y="1515425"/>
            <a:ext cx="3374100" cy="215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600">
                <a:solidFill>
                  <a:srgbClr val="333333"/>
                </a:solidFill>
                <a:highlight>
                  <a:srgbClr val="FFFFFF"/>
                </a:highlight>
              </a:rPr>
              <a:t>Research data can be gathered through observation, manual or automatic measurements in the laboratory or in the field, with remote sensing techniques, by interviews, by modelling and simulation, etc. Data can also be stored in many formats.</a:t>
            </a:r>
            <a:endParaRPr sz="1600">
              <a:latin typeface="Lato"/>
              <a:ea typeface="Lato"/>
              <a:cs typeface="Lato"/>
              <a:sym typeface="Lato"/>
            </a:endParaRPr>
          </a:p>
        </p:txBody>
      </p:sp>
      <p:sp>
        <p:nvSpPr>
          <p:cNvPr id="451" name="Google Shape;451;p56"/>
          <p:cNvSpPr txBox="1"/>
          <p:nvPr/>
        </p:nvSpPr>
        <p:spPr>
          <a:xfrm>
            <a:off x="590800" y="4451925"/>
            <a:ext cx="6795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solidFill>
                  <a:schemeClr val="accent1"/>
                </a:solidFill>
                <a:latin typeface="Lato"/>
                <a:ea typeface="Lato"/>
                <a:cs typeface="Lato"/>
                <a:sym typeface="Lato"/>
              </a:rPr>
              <a:t>This slide and some of the following are build reusing and manipulating parts of the Ghent University guide to RDM: </a:t>
            </a:r>
            <a:r>
              <a:rPr lang="it" sz="1000" u="sng">
                <a:solidFill>
                  <a:schemeClr val="hlink"/>
                </a:solidFill>
                <a:latin typeface="Lato"/>
                <a:ea typeface="Lato"/>
                <a:cs typeface="Lato"/>
                <a:sym typeface="Lato"/>
                <a:hlinkClick r:id="rId3"/>
              </a:rPr>
              <a:t>https://www.ugent.be/en/research/datamanagement</a:t>
            </a:r>
            <a:r>
              <a:rPr lang="it" sz="1000">
                <a:solidFill>
                  <a:schemeClr val="accent1"/>
                </a:solidFill>
                <a:latin typeface="Lato"/>
                <a:ea typeface="Lato"/>
                <a:cs typeface="Lato"/>
                <a:sym typeface="Lato"/>
              </a:rPr>
              <a:t> </a:t>
            </a:r>
            <a:endParaRPr sz="1000">
              <a:solidFill>
                <a:schemeClr val="accent1"/>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7"/>
          <p:cNvSpPr/>
          <p:nvPr/>
        </p:nvSpPr>
        <p:spPr>
          <a:xfrm>
            <a:off x="0" y="513525"/>
            <a:ext cx="4572000" cy="20583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57" name="Google Shape;457;p57"/>
          <p:cNvSpPr/>
          <p:nvPr/>
        </p:nvSpPr>
        <p:spPr>
          <a:xfrm>
            <a:off x="4572000" y="513300"/>
            <a:ext cx="4572000" cy="2058300"/>
          </a:xfrm>
          <a:prstGeom prst="rect">
            <a:avLst/>
          </a:prstGeom>
          <a:solidFill>
            <a:schemeClr val="accent2"/>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58" name="Google Shape;458;p57"/>
          <p:cNvSpPr/>
          <p:nvPr/>
        </p:nvSpPr>
        <p:spPr>
          <a:xfrm>
            <a:off x="0" y="2571725"/>
            <a:ext cx="4572000" cy="2571900"/>
          </a:xfrm>
          <a:prstGeom prst="rect">
            <a:avLst/>
          </a:prstGeom>
          <a:solidFill>
            <a:schemeClr val="accent4"/>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59" name="Google Shape;459;p57"/>
          <p:cNvSpPr/>
          <p:nvPr/>
        </p:nvSpPr>
        <p:spPr>
          <a:xfrm>
            <a:off x="4568500" y="2571600"/>
            <a:ext cx="4572000" cy="25719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60" name="Google Shape;460;p57"/>
          <p:cNvSpPr/>
          <p:nvPr/>
        </p:nvSpPr>
        <p:spPr>
          <a:xfrm>
            <a:off x="4501789" y="1279616"/>
            <a:ext cx="553200" cy="352800"/>
          </a:xfrm>
          <a:prstGeom prst="rightArrow">
            <a:avLst>
              <a:gd fmla="val 50000" name="adj1"/>
              <a:gd fmla="val 50000" name="adj2"/>
            </a:avLst>
          </a:prstGeom>
          <a:solidFill>
            <a:schemeClr val="accent1"/>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61" name="Google Shape;461;p57"/>
          <p:cNvSpPr/>
          <p:nvPr/>
        </p:nvSpPr>
        <p:spPr>
          <a:xfrm>
            <a:off x="4021110" y="3546565"/>
            <a:ext cx="553200" cy="352800"/>
          </a:xfrm>
          <a:prstGeom prst="leftArrow">
            <a:avLst>
              <a:gd fmla="val 50000" name="adj1"/>
              <a:gd fmla="val 50000" name="adj2"/>
            </a:avLst>
          </a:prstGeom>
          <a:solidFill>
            <a:schemeClr val="accent5"/>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62" name="Google Shape;462;p57"/>
          <p:cNvSpPr/>
          <p:nvPr/>
        </p:nvSpPr>
        <p:spPr>
          <a:xfrm>
            <a:off x="6834936" y="2302329"/>
            <a:ext cx="353400" cy="552000"/>
          </a:xfrm>
          <a:prstGeom prst="downArrow">
            <a:avLst>
              <a:gd fmla="val 50000" name="adj1"/>
              <a:gd fmla="val 50000" name="adj2"/>
            </a:avLst>
          </a:prstGeom>
          <a:solidFill>
            <a:schemeClr val="accent2"/>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63" name="Google Shape;463;p57"/>
          <p:cNvSpPr txBox="1"/>
          <p:nvPr/>
        </p:nvSpPr>
        <p:spPr>
          <a:xfrm>
            <a:off x="712756" y="744339"/>
            <a:ext cx="1269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464" name="Google Shape;464;p57"/>
          <p:cNvSpPr txBox="1"/>
          <p:nvPr/>
        </p:nvSpPr>
        <p:spPr>
          <a:xfrm>
            <a:off x="464236" y="799924"/>
            <a:ext cx="18654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What are they:</a:t>
            </a:r>
            <a:endParaRPr sz="500"/>
          </a:p>
        </p:txBody>
      </p:sp>
      <p:sp>
        <p:nvSpPr>
          <p:cNvPr id="465" name="Google Shape;465;p57"/>
          <p:cNvSpPr txBox="1"/>
          <p:nvPr/>
        </p:nvSpPr>
        <p:spPr>
          <a:xfrm>
            <a:off x="5725374" y="894700"/>
            <a:ext cx="20118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The choice depends on:</a:t>
            </a:r>
            <a:endParaRPr sz="500"/>
          </a:p>
        </p:txBody>
      </p:sp>
      <p:sp>
        <p:nvSpPr>
          <p:cNvPr id="466" name="Google Shape;466;p57"/>
          <p:cNvSpPr txBox="1"/>
          <p:nvPr/>
        </p:nvSpPr>
        <p:spPr>
          <a:xfrm>
            <a:off x="464225" y="1192775"/>
            <a:ext cx="3630000" cy="1027500"/>
          </a:xfrm>
          <a:prstGeom prst="rect">
            <a:avLst/>
          </a:prstGeom>
          <a:noFill/>
          <a:ln>
            <a:noFill/>
          </a:ln>
        </p:spPr>
        <p:txBody>
          <a:bodyPr anchorCtr="0" anchor="t" bIns="17150" lIns="34300" spcFirstLastPara="1" rIns="34300" wrap="square" tIns="17150">
            <a:spAutoFit/>
          </a:bodyPr>
          <a:lstStyle/>
          <a:p>
            <a:pPr indent="0" lvl="0" marL="0" marR="0" rtl="0" algn="l">
              <a:lnSpc>
                <a:spcPct val="145833"/>
              </a:lnSpc>
              <a:spcBef>
                <a:spcPts val="0"/>
              </a:spcBef>
              <a:spcAft>
                <a:spcPts val="0"/>
              </a:spcAft>
              <a:buClr>
                <a:schemeClr val="lt1"/>
              </a:buClr>
              <a:buSzPts val="900"/>
              <a:buFont typeface="Arial"/>
              <a:buNone/>
            </a:pPr>
            <a:r>
              <a:rPr lang="it" sz="1200">
                <a:solidFill>
                  <a:schemeClr val="lt1"/>
                </a:solidFill>
                <a:latin typeface="Lato Light"/>
                <a:ea typeface="Lato Light"/>
                <a:cs typeface="Lato Light"/>
                <a:sym typeface="Lato Light"/>
              </a:rPr>
              <a:t>H</a:t>
            </a:r>
            <a:r>
              <a:rPr lang="it" sz="1200">
                <a:solidFill>
                  <a:schemeClr val="lt1"/>
                </a:solidFill>
                <a:latin typeface="Lato Light"/>
                <a:ea typeface="Lato Light"/>
                <a:cs typeface="Lato Light"/>
                <a:sym typeface="Lato Light"/>
              </a:rPr>
              <a:t>ow information is stored within a digital file.</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Clr>
                <a:schemeClr val="lt1"/>
              </a:buClr>
              <a:buSzPts val="900"/>
              <a:buFont typeface="Arial"/>
              <a:buNone/>
            </a:pPr>
            <a:r>
              <a:rPr lang="it" sz="1200">
                <a:solidFill>
                  <a:schemeClr val="lt1"/>
                </a:solidFill>
                <a:latin typeface="Lato Light"/>
                <a:ea typeface="Lato Light"/>
                <a:cs typeface="Lato Light"/>
                <a:sym typeface="Lato Light"/>
              </a:rPr>
              <a:t>It  is indicated by the ‘extension’ in the filename (e.g. .txt, .csv)</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Clr>
                <a:schemeClr val="lt1"/>
              </a:buClr>
              <a:buSzPts val="900"/>
              <a:buFont typeface="Arial"/>
              <a:buNone/>
            </a:pPr>
            <a:r>
              <a:t/>
            </a:r>
            <a:endParaRPr sz="1200">
              <a:solidFill>
                <a:schemeClr val="lt1"/>
              </a:solidFill>
              <a:latin typeface="Lato Light"/>
              <a:ea typeface="Lato Light"/>
              <a:cs typeface="Lato Light"/>
              <a:sym typeface="Lato Light"/>
            </a:endParaRPr>
          </a:p>
        </p:txBody>
      </p:sp>
      <p:sp>
        <p:nvSpPr>
          <p:cNvPr id="467" name="Google Shape;467;p57"/>
          <p:cNvSpPr txBox="1"/>
          <p:nvPr/>
        </p:nvSpPr>
        <p:spPr>
          <a:xfrm>
            <a:off x="5186523" y="1268980"/>
            <a:ext cx="3387000" cy="10275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Discipline-specific standards and customs</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Planned data analyses</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Software availability/cost</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Hardware used</a:t>
            </a:r>
            <a:endParaRPr sz="1200">
              <a:solidFill>
                <a:schemeClr val="lt1"/>
              </a:solidFill>
              <a:latin typeface="Lato Light"/>
              <a:ea typeface="Lato Light"/>
              <a:cs typeface="Lato Light"/>
              <a:sym typeface="Lato Light"/>
            </a:endParaRPr>
          </a:p>
        </p:txBody>
      </p:sp>
      <p:sp>
        <p:nvSpPr>
          <p:cNvPr id="468" name="Google Shape;468;p57"/>
          <p:cNvSpPr txBox="1"/>
          <p:nvPr/>
        </p:nvSpPr>
        <p:spPr>
          <a:xfrm>
            <a:off x="3532988" y="3193030"/>
            <a:ext cx="1734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469" name="Google Shape;469;p57"/>
          <p:cNvSpPr txBox="1"/>
          <p:nvPr/>
        </p:nvSpPr>
        <p:spPr>
          <a:xfrm>
            <a:off x="5725374" y="3100775"/>
            <a:ext cx="22035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Watch out for risks!</a:t>
            </a:r>
            <a:endParaRPr sz="500"/>
          </a:p>
        </p:txBody>
      </p:sp>
      <p:sp>
        <p:nvSpPr>
          <p:cNvPr id="470" name="Google Shape;470;p57"/>
          <p:cNvSpPr txBox="1"/>
          <p:nvPr/>
        </p:nvSpPr>
        <p:spPr>
          <a:xfrm>
            <a:off x="571092" y="3100697"/>
            <a:ext cx="14028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Best practices</a:t>
            </a:r>
            <a:endParaRPr sz="500"/>
          </a:p>
        </p:txBody>
      </p:sp>
      <p:sp>
        <p:nvSpPr>
          <p:cNvPr id="471" name="Google Shape;471;p57"/>
          <p:cNvSpPr txBox="1"/>
          <p:nvPr/>
        </p:nvSpPr>
        <p:spPr>
          <a:xfrm>
            <a:off x="5301325" y="3481975"/>
            <a:ext cx="3426000" cy="12507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Formats which can only be used within specific software makes the digital data vulnerable to obsolescence of the software</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Beware to file converting!</a:t>
            </a:r>
            <a:endParaRPr sz="1100">
              <a:solidFill>
                <a:srgbClr val="595959"/>
              </a:solidFill>
              <a:latin typeface="Lato"/>
              <a:ea typeface="Lato"/>
              <a:cs typeface="Lato"/>
              <a:sym typeface="Lato"/>
            </a:endParaRPr>
          </a:p>
          <a:p>
            <a:pPr indent="0" lvl="0" marL="0" marR="0" rtl="0" algn="l">
              <a:lnSpc>
                <a:spcPct val="145833"/>
              </a:lnSpc>
              <a:spcBef>
                <a:spcPts val="0"/>
              </a:spcBef>
              <a:spcAft>
                <a:spcPts val="0"/>
              </a:spcAft>
              <a:buClr>
                <a:schemeClr val="lt1"/>
              </a:buClr>
              <a:buSzPts val="900"/>
              <a:buFont typeface="Arial"/>
              <a:buNone/>
            </a:pPr>
            <a:r>
              <a:t/>
            </a:r>
            <a:endParaRPr sz="900">
              <a:solidFill>
                <a:schemeClr val="lt1"/>
              </a:solidFill>
              <a:latin typeface="Lato Light"/>
              <a:ea typeface="Lato Light"/>
              <a:cs typeface="Lato Light"/>
              <a:sym typeface="Lato Light"/>
            </a:endParaRPr>
          </a:p>
        </p:txBody>
      </p:sp>
      <p:sp>
        <p:nvSpPr>
          <p:cNvPr id="472" name="Google Shape;472;p57"/>
          <p:cNvSpPr txBox="1"/>
          <p:nvPr/>
        </p:nvSpPr>
        <p:spPr>
          <a:xfrm>
            <a:off x="427075" y="3481975"/>
            <a:ext cx="3279300" cy="15201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Non-proprietary (not protected by trademark, patent or copyright)</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Open, documented standard</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Common usage by research community</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Standard representation (ASCII, Unicode)</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Clr>
                <a:schemeClr val="lt1"/>
              </a:buClr>
              <a:buSzPts val="900"/>
              <a:buFont typeface="Arial"/>
              <a:buNone/>
            </a:pPr>
            <a:r>
              <a:t/>
            </a:r>
            <a:endParaRPr sz="900">
              <a:solidFill>
                <a:schemeClr val="lt1"/>
              </a:solidFill>
              <a:latin typeface="Lato Light"/>
              <a:ea typeface="Lato Light"/>
              <a:cs typeface="Lato Light"/>
              <a:sym typeface="Lato Light"/>
            </a:endParaRPr>
          </a:p>
        </p:txBody>
      </p:sp>
      <p:sp>
        <p:nvSpPr>
          <p:cNvPr id="473" name="Google Shape;473;p57"/>
          <p:cNvSpPr txBox="1"/>
          <p:nvPr/>
        </p:nvSpPr>
        <p:spPr>
          <a:xfrm>
            <a:off x="381000" y="51825"/>
            <a:ext cx="5347800" cy="4617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Clr>
                <a:srgbClr val="000000"/>
              </a:buClr>
              <a:buFont typeface="Arial"/>
              <a:buNone/>
            </a:pPr>
            <a:r>
              <a:rPr b="1" lang="it" sz="1800">
                <a:solidFill>
                  <a:srgbClr val="333333"/>
                </a:solidFill>
                <a:latin typeface="Poppins"/>
                <a:ea typeface="Poppins"/>
                <a:cs typeface="Poppins"/>
                <a:sym typeface="Poppins"/>
              </a:rPr>
              <a:t>File formats</a:t>
            </a:r>
            <a:endParaRPr sz="1800">
              <a:solidFill>
                <a:srgbClr val="333333"/>
              </a:solidFill>
              <a:latin typeface="Lato Light"/>
              <a:ea typeface="Lato Light"/>
              <a:cs typeface="Lato Light"/>
              <a:sym typeface="Lato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58"/>
          <p:cNvSpPr/>
          <p:nvPr/>
        </p:nvSpPr>
        <p:spPr>
          <a:xfrm>
            <a:off x="0" y="513525"/>
            <a:ext cx="9144000" cy="20583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79" name="Google Shape;479;p58"/>
          <p:cNvSpPr/>
          <p:nvPr/>
        </p:nvSpPr>
        <p:spPr>
          <a:xfrm>
            <a:off x="0" y="2571725"/>
            <a:ext cx="9144000" cy="2571900"/>
          </a:xfrm>
          <a:prstGeom prst="rect">
            <a:avLst/>
          </a:prstGeom>
          <a:solidFill>
            <a:schemeClr val="accent4"/>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480" name="Google Shape;480;p58"/>
          <p:cNvSpPr txBox="1"/>
          <p:nvPr/>
        </p:nvSpPr>
        <p:spPr>
          <a:xfrm>
            <a:off x="712756" y="744339"/>
            <a:ext cx="1269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481" name="Google Shape;481;p58"/>
          <p:cNvSpPr txBox="1"/>
          <p:nvPr/>
        </p:nvSpPr>
        <p:spPr>
          <a:xfrm>
            <a:off x="464229" y="799925"/>
            <a:ext cx="48744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The</a:t>
            </a:r>
            <a:r>
              <a:rPr b="1" lang="it" sz="1200">
                <a:solidFill>
                  <a:schemeClr val="lt1"/>
                </a:solidFill>
                <a:latin typeface="Poppins"/>
                <a:ea typeface="Poppins"/>
                <a:cs typeface="Poppins"/>
                <a:sym typeface="Poppins"/>
              </a:rPr>
              <a:t> file name is the principal identifier of a file. </a:t>
            </a:r>
            <a:endParaRPr b="1" sz="1200">
              <a:solidFill>
                <a:schemeClr val="lt1"/>
              </a:solidFill>
              <a:latin typeface="Poppins"/>
              <a:ea typeface="Poppins"/>
              <a:cs typeface="Poppins"/>
              <a:sym typeface="Poppins"/>
            </a:endParaRPr>
          </a:p>
        </p:txBody>
      </p:sp>
      <p:sp>
        <p:nvSpPr>
          <p:cNvPr id="482" name="Google Shape;482;p58"/>
          <p:cNvSpPr txBox="1"/>
          <p:nvPr/>
        </p:nvSpPr>
        <p:spPr>
          <a:xfrm>
            <a:off x="464225" y="887975"/>
            <a:ext cx="3630000" cy="1835700"/>
          </a:xfrm>
          <a:prstGeom prst="rect">
            <a:avLst/>
          </a:prstGeom>
          <a:noFill/>
          <a:ln>
            <a:noFill/>
          </a:ln>
        </p:spPr>
        <p:txBody>
          <a:bodyPr anchorCtr="0" anchor="t" bIns="17150" lIns="34300" spcFirstLastPara="1" rIns="34300" wrap="square" tIns="17150">
            <a:spAutoFit/>
          </a:bodyPr>
          <a:lstStyle/>
          <a:p>
            <a:pPr indent="0" lvl="0" marL="0" marR="0" rtl="0" algn="l">
              <a:lnSpc>
                <a:spcPct val="145833"/>
              </a:lnSpc>
              <a:spcBef>
                <a:spcPts val="0"/>
              </a:spcBef>
              <a:spcAft>
                <a:spcPts val="0"/>
              </a:spcAft>
              <a:buClr>
                <a:schemeClr val="lt1"/>
              </a:buClr>
              <a:buSzPts val="900"/>
              <a:buFont typeface="Arial"/>
              <a:buNone/>
            </a:pPr>
            <a:r>
              <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Clr>
                <a:schemeClr val="lt1"/>
              </a:buClr>
              <a:buSzPts val="900"/>
              <a:buFont typeface="Arial"/>
              <a:buNone/>
            </a:pPr>
            <a:r>
              <a:rPr lang="it" sz="1200">
                <a:solidFill>
                  <a:schemeClr val="lt1"/>
                </a:solidFill>
                <a:latin typeface="Lato Light"/>
                <a:ea typeface="Lato Light"/>
                <a:cs typeface="Lato Light"/>
                <a:sym typeface="Lato Light"/>
              </a:rPr>
              <a:t>Good file names should:</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Provide useful cues to content, status and version</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Uniquely identify a file</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Help to classify and sort files</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Clr>
                <a:schemeClr val="lt1"/>
              </a:buClr>
              <a:buSzPts val="900"/>
              <a:buFont typeface="Arial"/>
              <a:buNone/>
            </a:pPr>
            <a:r>
              <a:t/>
            </a:r>
            <a:endParaRPr sz="1200">
              <a:solidFill>
                <a:schemeClr val="lt1"/>
              </a:solidFill>
              <a:latin typeface="Lato Light"/>
              <a:ea typeface="Lato Light"/>
              <a:cs typeface="Lato Light"/>
              <a:sym typeface="Lato Light"/>
            </a:endParaRPr>
          </a:p>
        </p:txBody>
      </p:sp>
      <p:sp>
        <p:nvSpPr>
          <p:cNvPr id="483" name="Google Shape;483;p58"/>
          <p:cNvSpPr txBox="1"/>
          <p:nvPr/>
        </p:nvSpPr>
        <p:spPr>
          <a:xfrm>
            <a:off x="3532988" y="3193030"/>
            <a:ext cx="1734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484" name="Google Shape;484;p58"/>
          <p:cNvSpPr txBox="1"/>
          <p:nvPr/>
        </p:nvSpPr>
        <p:spPr>
          <a:xfrm>
            <a:off x="571120" y="2948300"/>
            <a:ext cx="51945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File names can be constructed using the following elements:</a:t>
            </a:r>
            <a:endParaRPr b="1" sz="1200">
              <a:solidFill>
                <a:schemeClr val="lt1"/>
              </a:solidFill>
              <a:latin typeface="Poppins"/>
              <a:ea typeface="Poppins"/>
              <a:cs typeface="Poppins"/>
              <a:sym typeface="Poppins"/>
            </a:endParaRPr>
          </a:p>
        </p:txBody>
      </p:sp>
      <p:sp>
        <p:nvSpPr>
          <p:cNvPr id="485" name="Google Shape;485;p58"/>
          <p:cNvSpPr txBox="1"/>
          <p:nvPr/>
        </p:nvSpPr>
        <p:spPr>
          <a:xfrm>
            <a:off x="427075" y="3253375"/>
            <a:ext cx="5830500" cy="18357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Project acronym</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Content description</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Date</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Location</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Creator name/initials</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Status information (i.e. draft or final) etc</a:t>
            </a:r>
            <a:endParaRPr sz="1200">
              <a:solidFill>
                <a:schemeClr val="lt1"/>
              </a:solidFill>
              <a:latin typeface="Lato Light"/>
              <a:ea typeface="Lato Light"/>
              <a:cs typeface="Lato Light"/>
              <a:sym typeface="Lato Light"/>
            </a:endParaRPr>
          </a:p>
          <a:p>
            <a:pPr indent="0" lvl="0" marL="457200" marR="0" rtl="0" algn="l">
              <a:lnSpc>
                <a:spcPct val="145833"/>
              </a:lnSpc>
              <a:spcBef>
                <a:spcPts val="0"/>
              </a:spcBef>
              <a:spcAft>
                <a:spcPts val="0"/>
              </a:spcAft>
              <a:buNone/>
            </a:pPr>
            <a:r>
              <a:t/>
            </a:r>
            <a:endParaRPr sz="1200">
              <a:solidFill>
                <a:schemeClr val="lt1"/>
              </a:solidFill>
              <a:latin typeface="Lato Light"/>
              <a:ea typeface="Lato Light"/>
              <a:cs typeface="Lato Light"/>
              <a:sym typeface="Lato Light"/>
            </a:endParaRPr>
          </a:p>
        </p:txBody>
      </p:sp>
      <p:sp>
        <p:nvSpPr>
          <p:cNvPr id="486" name="Google Shape;486;p58"/>
          <p:cNvSpPr txBox="1"/>
          <p:nvPr/>
        </p:nvSpPr>
        <p:spPr>
          <a:xfrm>
            <a:off x="457200" y="51825"/>
            <a:ext cx="5347800" cy="4617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rPr b="1" lang="it" sz="1800">
                <a:solidFill>
                  <a:srgbClr val="333333"/>
                </a:solidFill>
                <a:latin typeface="Poppins"/>
                <a:ea typeface="Poppins"/>
                <a:cs typeface="Poppins"/>
                <a:sym typeface="Poppins"/>
              </a:rPr>
              <a:t>File naming</a:t>
            </a:r>
            <a:endParaRPr sz="1800">
              <a:solidFill>
                <a:srgbClr val="333333"/>
              </a:solidFill>
              <a:latin typeface="Lato Light"/>
              <a:ea typeface="Lato Light"/>
              <a:cs typeface="Lato Light"/>
              <a:sym typeface="Lato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59"/>
          <p:cNvSpPr txBox="1"/>
          <p:nvPr>
            <p:ph idx="4294967295" type="body"/>
          </p:nvPr>
        </p:nvSpPr>
        <p:spPr>
          <a:xfrm>
            <a:off x="3672275" y="1312750"/>
            <a:ext cx="5364300" cy="3499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it" sz="1200">
                <a:solidFill>
                  <a:srgbClr val="171717"/>
                </a:solidFill>
                <a:highlight>
                  <a:srgbClr val="FFFFFF"/>
                </a:highlight>
              </a:rPr>
              <a:t>It can be useful if the consortium/department/group agrees on the following elements of a file name:</a:t>
            </a:r>
            <a:endParaRPr sz="1200">
              <a:solidFill>
                <a:srgbClr val="171717"/>
              </a:solidFill>
              <a:highlight>
                <a:srgbClr val="FFFFFF"/>
              </a:highlight>
            </a:endParaRPr>
          </a:p>
          <a:p>
            <a:pPr indent="-304800" lvl="0" marL="838200" rtl="0" algn="l">
              <a:lnSpc>
                <a:spcPct val="150000"/>
              </a:lnSpc>
              <a:spcBef>
                <a:spcPts val="800"/>
              </a:spcBef>
              <a:spcAft>
                <a:spcPts val="0"/>
              </a:spcAft>
              <a:buClr>
                <a:srgbClr val="171717"/>
              </a:buClr>
              <a:buSzPts val="1200"/>
              <a:buFont typeface="Verdana"/>
              <a:buChar char="●"/>
            </a:pPr>
            <a:r>
              <a:rPr b="1" lang="it" sz="1200">
                <a:solidFill>
                  <a:srgbClr val="171717"/>
                </a:solidFill>
                <a:highlight>
                  <a:srgbClr val="FFFFFF"/>
                </a:highlight>
              </a:rPr>
              <a:t>Vocabulary</a:t>
            </a:r>
            <a:r>
              <a:rPr lang="it" sz="1200">
                <a:solidFill>
                  <a:srgbClr val="171717"/>
                </a:solidFill>
                <a:highlight>
                  <a:srgbClr val="FFFFFF"/>
                </a:highlight>
              </a:rPr>
              <a:t> – choose a standard vocabulary for file names, so that everyone uses a common language</a:t>
            </a:r>
            <a:endParaRPr sz="1200">
              <a:solidFill>
                <a:srgbClr val="171717"/>
              </a:solidFill>
              <a:highlight>
                <a:srgbClr val="FFFFFF"/>
              </a:highlight>
            </a:endParaRPr>
          </a:p>
          <a:p>
            <a:pPr indent="-304800" lvl="0" marL="838200" rtl="0" algn="l">
              <a:lnSpc>
                <a:spcPct val="150000"/>
              </a:lnSpc>
              <a:spcBef>
                <a:spcPts val="0"/>
              </a:spcBef>
              <a:spcAft>
                <a:spcPts val="0"/>
              </a:spcAft>
              <a:buClr>
                <a:srgbClr val="171717"/>
              </a:buClr>
              <a:buSzPts val="1200"/>
              <a:buFont typeface="Verdana"/>
              <a:buChar char="●"/>
            </a:pPr>
            <a:r>
              <a:rPr b="1" lang="it" sz="1200">
                <a:solidFill>
                  <a:srgbClr val="171717"/>
                </a:solidFill>
                <a:highlight>
                  <a:srgbClr val="FFFFFF"/>
                </a:highlight>
              </a:rPr>
              <a:t>Punctuation</a:t>
            </a:r>
            <a:r>
              <a:rPr lang="it" sz="1200">
                <a:solidFill>
                  <a:srgbClr val="171717"/>
                </a:solidFill>
                <a:highlight>
                  <a:srgbClr val="FFFFFF"/>
                </a:highlight>
              </a:rPr>
              <a:t> – decide on conventions for if and when to use punctuation symbols, capitals, hyphens and spaces</a:t>
            </a:r>
            <a:endParaRPr sz="1200">
              <a:solidFill>
                <a:srgbClr val="171717"/>
              </a:solidFill>
              <a:highlight>
                <a:srgbClr val="FFFFFF"/>
              </a:highlight>
            </a:endParaRPr>
          </a:p>
          <a:p>
            <a:pPr indent="-304800" lvl="0" marL="838200" rtl="0" algn="l">
              <a:lnSpc>
                <a:spcPct val="150000"/>
              </a:lnSpc>
              <a:spcBef>
                <a:spcPts val="0"/>
              </a:spcBef>
              <a:spcAft>
                <a:spcPts val="0"/>
              </a:spcAft>
              <a:buClr>
                <a:srgbClr val="171717"/>
              </a:buClr>
              <a:buSzPts val="1200"/>
              <a:buFont typeface="Verdana"/>
              <a:buChar char="●"/>
            </a:pPr>
            <a:r>
              <a:rPr b="1" lang="it" sz="1200">
                <a:solidFill>
                  <a:srgbClr val="171717"/>
                </a:solidFill>
                <a:highlight>
                  <a:srgbClr val="FFFFFF"/>
                </a:highlight>
              </a:rPr>
              <a:t>Dates</a:t>
            </a:r>
            <a:r>
              <a:rPr lang="it" sz="1200">
                <a:solidFill>
                  <a:srgbClr val="171717"/>
                </a:solidFill>
                <a:highlight>
                  <a:srgbClr val="FFFFFF"/>
                </a:highlight>
              </a:rPr>
              <a:t> – agree on a logical use of dates so that they display chronologically i.e. YYYY-MM-DD</a:t>
            </a:r>
            <a:endParaRPr sz="1200">
              <a:solidFill>
                <a:srgbClr val="171717"/>
              </a:solidFill>
              <a:highlight>
                <a:srgbClr val="FFFFFF"/>
              </a:highlight>
            </a:endParaRPr>
          </a:p>
          <a:p>
            <a:pPr indent="-304800" lvl="0" marL="838200" rtl="0" algn="l">
              <a:lnSpc>
                <a:spcPct val="150000"/>
              </a:lnSpc>
              <a:spcBef>
                <a:spcPts val="0"/>
              </a:spcBef>
              <a:spcAft>
                <a:spcPts val="0"/>
              </a:spcAft>
              <a:buClr>
                <a:srgbClr val="171717"/>
              </a:buClr>
              <a:buSzPts val="1200"/>
              <a:buFont typeface="Verdana"/>
              <a:buChar char="●"/>
            </a:pPr>
            <a:r>
              <a:rPr b="1" lang="it" sz="1200">
                <a:solidFill>
                  <a:srgbClr val="171717"/>
                </a:solidFill>
                <a:highlight>
                  <a:srgbClr val="FFFFFF"/>
                </a:highlight>
              </a:rPr>
              <a:t>Order</a:t>
            </a:r>
            <a:r>
              <a:rPr lang="it" sz="1200">
                <a:solidFill>
                  <a:srgbClr val="171717"/>
                </a:solidFill>
                <a:highlight>
                  <a:srgbClr val="FFFFFF"/>
                </a:highlight>
              </a:rPr>
              <a:t> - confirm which element should go first, so that files on the same theme are listed together and can therefore be found easily</a:t>
            </a:r>
            <a:endParaRPr sz="1200">
              <a:solidFill>
                <a:srgbClr val="171717"/>
              </a:solidFill>
              <a:highlight>
                <a:srgbClr val="FFFFFF"/>
              </a:highlight>
            </a:endParaRPr>
          </a:p>
          <a:p>
            <a:pPr indent="-304800" lvl="0" marL="838200" rtl="0" algn="l">
              <a:lnSpc>
                <a:spcPct val="150000"/>
              </a:lnSpc>
              <a:spcBef>
                <a:spcPts val="0"/>
              </a:spcBef>
              <a:spcAft>
                <a:spcPts val="0"/>
              </a:spcAft>
              <a:buClr>
                <a:srgbClr val="171717"/>
              </a:buClr>
              <a:buSzPts val="1200"/>
              <a:buFont typeface="Verdana"/>
              <a:buChar char="●"/>
            </a:pPr>
            <a:r>
              <a:rPr b="1" lang="it" sz="1200">
                <a:solidFill>
                  <a:srgbClr val="171717"/>
                </a:solidFill>
                <a:highlight>
                  <a:srgbClr val="FFFFFF"/>
                </a:highlight>
              </a:rPr>
              <a:t>Numbers</a:t>
            </a:r>
            <a:r>
              <a:rPr lang="it" sz="1200">
                <a:solidFill>
                  <a:srgbClr val="171717"/>
                </a:solidFill>
                <a:highlight>
                  <a:srgbClr val="FFFFFF"/>
                </a:highlight>
              </a:rPr>
              <a:t> – specify the amount of digits that will be used in numbering so that files are listed numerically e.g. 01, 002, etc.</a:t>
            </a:r>
            <a:endParaRPr sz="1200"/>
          </a:p>
        </p:txBody>
      </p:sp>
      <p:sp>
        <p:nvSpPr>
          <p:cNvPr id="492" name="Google Shape;492;p59"/>
          <p:cNvSpPr txBox="1"/>
          <p:nvPr>
            <p:ph type="title"/>
          </p:nvPr>
        </p:nvSpPr>
        <p:spPr>
          <a:xfrm>
            <a:off x="228600" y="533400"/>
            <a:ext cx="76884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it"/>
              <a:t>File naming: decide with your colleagues!</a:t>
            </a:r>
            <a:endParaRPr/>
          </a:p>
        </p:txBody>
      </p:sp>
      <p:pic>
        <p:nvPicPr>
          <p:cNvPr id="493" name="Google Shape;493;p59"/>
          <p:cNvPicPr preferRelativeResize="0"/>
          <p:nvPr>
            <p:ph idx="2" type="pic"/>
          </p:nvPr>
        </p:nvPicPr>
        <p:blipFill rotWithShape="1">
          <a:blip r:embed="rId3">
            <a:alphaModFix/>
          </a:blip>
          <a:srcRect b="0" l="19913" r="19907" t="0"/>
          <a:stretch/>
        </p:blipFill>
        <p:spPr>
          <a:xfrm>
            <a:off x="253008" y="1388944"/>
            <a:ext cx="3168599" cy="3509401"/>
          </a:xfrm>
          <a:prstGeom prst="rect">
            <a:avLst/>
          </a:prstGeom>
          <a:noFill/>
          <a:ln>
            <a:noFill/>
          </a:ln>
        </p:spPr>
      </p:pic>
      <p:sp>
        <p:nvSpPr>
          <p:cNvPr id="494" name="Google Shape;494;p59"/>
          <p:cNvSpPr txBox="1"/>
          <p:nvPr/>
        </p:nvSpPr>
        <p:spPr>
          <a:xfrm>
            <a:off x="3672275" y="4811950"/>
            <a:ext cx="6795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100">
                <a:latin typeface="Lato"/>
                <a:ea typeface="Lato"/>
                <a:cs typeface="Lato"/>
                <a:sym typeface="Lato"/>
              </a:rPr>
              <a:t>https://www.data.cam.ac.uk/data-management-guide/organising-your-data</a:t>
            </a:r>
            <a:endParaRPr sz="1100">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0"/>
          <p:cNvSpPr/>
          <p:nvPr/>
        </p:nvSpPr>
        <p:spPr>
          <a:xfrm>
            <a:off x="0" y="513300"/>
            <a:ext cx="9144000" cy="2058300"/>
          </a:xfrm>
          <a:prstGeom prst="rect">
            <a:avLst/>
          </a:prstGeom>
          <a:solidFill>
            <a:schemeClr val="accent2"/>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500" name="Google Shape;500;p60"/>
          <p:cNvSpPr/>
          <p:nvPr/>
        </p:nvSpPr>
        <p:spPr>
          <a:xfrm>
            <a:off x="0" y="2571600"/>
            <a:ext cx="9140400" cy="25719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ctr">
              <a:spcBef>
                <a:spcPts val="0"/>
              </a:spcBef>
              <a:spcAft>
                <a:spcPts val="0"/>
              </a:spcAft>
              <a:buNone/>
            </a:pPr>
            <a:r>
              <a:t/>
            </a:r>
            <a:endParaRPr sz="1400">
              <a:solidFill>
                <a:schemeClr val="lt1"/>
              </a:solidFill>
              <a:latin typeface="Lato Light"/>
              <a:ea typeface="Lato Light"/>
              <a:cs typeface="Lato Light"/>
              <a:sym typeface="Lato Light"/>
            </a:endParaRPr>
          </a:p>
        </p:txBody>
      </p:sp>
      <p:sp>
        <p:nvSpPr>
          <p:cNvPr id="501" name="Google Shape;501;p60"/>
          <p:cNvSpPr txBox="1"/>
          <p:nvPr/>
        </p:nvSpPr>
        <p:spPr>
          <a:xfrm>
            <a:off x="712756" y="744339"/>
            <a:ext cx="1269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502" name="Google Shape;502;p60"/>
          <p:cNvSpPr txBox="1"/>
          <p:nvPr/>
        </p:nvSpPr>
        <p:spPr>
          <a:xfrm>
            <a:off x="3532988" y="3193030"/>
            <a:ext cx="173400" cy="1116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t/>
            </a:r>
            <a:endParaRPr sz="500"/>
          </a:p>
        </p:txBody>
      </p:sp>
      <p:sp>
        <p:nvSpPr>
          <p:cNvPr id="503" name="Google Shape;503;p60"/>
          <p:cNvSpPr txBox="1"/>
          <p:nvPr/>
        </p:nvSpPr>
        <p:spPr>
          <a:xfrm>
            <a:off x="637577" y="855950"/>
            <a:ext cx="53043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Are there established approaches in your team or department?</a:t>
            </a:r>
            <a:endParaRPr sz="500"/>
          </a:p>
        </p:txBody>
      </p:sp>
      <p:sp>
        <p:nvSpPr>
          <p:cNvPr id="504" name="Google Shape;504;p60"/>
          <p:cNvSpPr txBox="1"/>
          <p:nvPr/>
        </p:nvSpPr>
        <p:spPr>
          <a:xfrm>
            <a:off x="723492" y="2948297"/>
            <a:ext cx="1402800" cy="219300"/>
          </a:xfrm>
          <a:prstGeom prst="rect">
            <a:avLst/>
          </a:prstGeom>
          <a:noFill/>
          <a:ln>
            <a:noFill/>
          </a:ln>
        </p:spPr>
        <p:txBody>
          <a:bodyPr anchorCtr="0" anchor="ctr" bIns="17150" lIns="34300" spcFirstLastPara="1" rIns="34300" wrap="square" tIns="17150">
            <a:spAutoFit/>
          </a:bodyPr>
          <a:lstStyle/>
          <a:p>
            <a:pPr indent="0" lvl="0" marL="0" marR="0" rtl="0" algn="l">
              <a:spcBef>
                <a:spcPts val="0"/>
              </a:spcBef>
              <a:spcAft>
                <a:spcPts val="0"/>
              </a:spcAft>
              <a:buNone/>
            </a:pPr>
            <a:r>
              <a:rPr b="1" lang="it" sz="1200">
                <a:solidFill>
                  <a:schemeClr val="lt1"/>
                </a:solidFill>
                <a:latin typeface="Poppins"/>
                <a:ea typeface="Poppins"/>
                <a:cs typeface="Poppins"/>
                <a:sym typeface="Poppins"/>
              </a:rPr>
              <a:t>Best practices</a:t>
            </a:r>
            <a:endParaRPr sz="500"/>
          </a:p>
        </p:txBody>
      </p:sp>
      <p:sp>
        <p:nvSpPr>
          <p:cNvPr id="505" name="Google Shape;505;p60"/>
          <p:cNvSpPr txBox="1"/>
          <p:nvPr/>
        </p:nvSpPr>
        <p:spPr>
          <a:xfrm>
            <a:off x="353725" y="1397100"/>
            <a:ext cx="6804600" cy="7581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Information on a topic should be located in one place</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Name folders appropriately - i.e. name folders after the areas of work to which they relate </a:t>
            </a:r>
            <a:endParaRPr sz="1200">
              <a:solidFill>
                <a:schemeClr val="lt1"/>
              </a:solidFill>
              <a:latin typeface="Lato Light"/>
              <a:ea typeface="Lato Light"/>
              <a:cs typeface="Lato Light"/>
              <a:sym typeface="Lato Light"/>
            </a:endParaRPr>
          </a:p>
          <a:p>
            <a:pPr indent="0" lvl="0" marL="0" marR="0" rtl="0" algn="l">
              <a:lnSpc>
                <a:spcPct val="145833"/>
              </a:lnSpc>
              <a:spcBef>
                <a:spcPts val="0"/>
              </a:spcBef>
              <a:spcAft>
                <a:spcPts val="0"/>
              </a:spcAft>
              <a:buNone/>
            </a:pPr>
            <a:r>
              <a:t/>
            </a:r>
            <a:endParaRPr sz="1200">
              <a:solidFill>
                <a:schemeClr val="lt1"/>
              </a:solidFill>
              <a:latin typeface="Lato Light"/>
              <a:ea typeface="Lato Light"/>
              <a:cs typeface="Lato Light"/>
              <a:sym typeface="Lato Light"/>
            </a:endParaRPr>
          </a:p>
        </p:txBody>
      </p:sp>
      <p:sp>
        <p:nvSpPr>
          <p:cNvPr id="506" name="Google Shape;506;p60"/>
          <p:cNvSpPr txBox="1"/>
          <p:nvPr/>
        </p:nvSpPr>
        <p:spPr>
          <a:xfrm>
            <a:off x="427075" y="3329575"/>
            <a:ext cx="8504400" cy="1027500"/>
          </a:xfrm>
          <a:prstGeom prst="rect">
            <a:avLst/>
          </a:prstGeom>
          <a:noFill/>
          <a:ln>
            <a:noFill/>
          </a:ln>
        </p:spPr>
        <p:txBody>
          <a:bodyPr anchorCtr="0" anchor="t" bIns="17150" lIns="34300" spcFirstLastPara="1" rIns="34300" wrap="square" tIns="17150">
            <a:spAutoFit/>
          </a:bodyPr>
          <a:lstStyle/>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Structure folders hierarchically - limited number of folders for the broader topics, and then create more specific folders within these</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Consider separating ongoing and completed work</a:t>
            </a:r>
            <a:endParaRPr sz="1200">
              <a:solidFill>
                <a:schemeClr val="lt1"/>
              </a:solidFill>
              <a:latin typeface="Lato Light"/>
              <a:ea typeface="Lato Light"/>
              <a:cs typeface="Lato Light"/>
              <a:sym typeface="Lato Light"/>
            </a:endParaRPr>
          </a:p>
          <a:p>
            <a:pPr indent="-304800" lvl="0" marL="457200" marR="0" rtl="0" algn="l">
              <a:lnSpc>
                <a:spcPct val="145833"/>
              </a:lnSpc>
              <a:spcBef>
                <a:spcPts val="0"/>
              </a:spcBef>
              <a:spcAft>
                <a:spcPts val="0"/>
              </a:spcAft>
              <a:buClr>
                <a:schemeClr val="lt1"/>
              </a:buClr>
              <a:buSzPts val="1200"/>
              <a:buFont typeface="Lato Light"/>
              <a:buChar char="●"/>
            </a:pPr>
            <a:r>
              <a:rPr lang="it" sz="1200">
                <a:solidFill>
                  <a:schemeClr val="lt1"/>
                </a:solidFill>
                <a:latin typeface="Lato Light"/>
                <a:ea typeface="Lato Light"/>
                <a:cs typeface="Lato Light"/>
                <a:sym typeface="Lato Light"/>
              </a:rPr>
              <a:t>Very important: back-up!  Ensure that your files, whether they are on your local drive, or on a network drive, are backed up.</a:t>
            </a:r>
            <a:endParaRPr sz="1200">
              <a:solidFill>
                <a:schemeClr val="lt1"/>
              </a:solidFill>
              <a:latin typeface="Lato Light"/>
              <a:ea typeface="Lato Light"/>
              <a:cs typeface="Lato Light"/>
              <a:sym typeface="Lato Light"/>
            </a:endParaRPr>
          </a:p>
        </p:txBody>
      </p:sp>
      <p:sp>
        <p:nvSpPr>
          <p:cNvPr id="507" name="Google Shape;507;p60"/>
          <p:cNvSpPr txBox="1"/>
          <p:nvPr/>
        </p:nvSpPr>
        <p:spPr>
          <a:xfrm>
            <a:off x="533400" y="51825"/>
            <a:ext cx="5347800" cy="461700"/>
          </a:xfrm>
          <a:prstGeom prst="rect">
            <a:avLst/>
          </a:prstGeom>
          <a:noFill/>
          <a:ln>
            <a:noFill/>
          </a:ln>
        </p:spPr>
        <p:txBody>
          <a:bodyPr anchorCtr="0" anchor="ctr" bIns="91425" lIns="91425" spcFirstLastPara="1" rIns="91425" wrap="square" tIns="91425">
            <a:spAutoFit/>
          </a:bodyPr>
          <a:lstStyle/>
          <a:p>
            <a:pPr indent="0" lvl="0" marL="0" marR="0" rtl="0" algn="l">
              <a:lnSpc>
                <a:spcPct val="100000"/>
              </a:lnSpc>
              <a:spcBef>
                <a:spcPts val="0"/>
              </a:spcBef>
              <a:spcAft>
                <a:spcPts val="0"/>
              </a:spcAft>
              <a:buNone/>
            </a:pPr>
            <a:r>
              <a:rPr b="1" lang="it" sz="1800">
                <a:solidFill>
                  <a:srgbClr val="333333"/>
                </a:solidFill>
                <a:latin typeface="Poppins"/>
                <a:ea typeface="Poppins"/>
                <a:cs typeface="Poppins"/>
                <a:sym typeface="Poppins"/>
              </a:rPr>
              <a:t>Folder structure</a:t>
            </a:r>
            <a:endParaRPr sz="1800">
              <a:solidFill>
                <a:srgbClr val="333333"/>
              </a:solidFill>
              <a:latin typeface="Lato Light"/>
              <a:ea typeface="Lato Light"/>
              <a:cs typeface="Lato Light"/>
              <a:sym typeface="Lato Light"/>
            </a:endParaRPr>
          </a:p>
        </p:txBody>
      </p:sp>
      <p:sp>
        <p:nvSpPr>
          <p:cNvPr id="508" name="Google Shape;508;p60"/>
          <p:cNvSpPr txBox="1"/>
          <p:nvPr/>
        </p:nvSpPr>
        <p:spPr>
          <a:xfrm>
            <a:off x="425150" y="4744275"/>
            <a:ext cx="77244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200">
                <a:solidFill>
                  <a:schemeClr val="lt1"/>
                </a:solidFill>
                <a:latin typeface="Lato Light"/>
                <a:ea typeface="Lato Light"/>
                <a:cs typeface="Lato Light"/>
                <a:sym typeface="Lato Light"/>
              </a:rPr>
              <a:t>Additional resources: https:</a:t>
            </a:r>
            <a:r>
              <a:rPr lang="it" sz="1200">
                <a:solidFill>
                  <a:schemeClr val="lt1"/>
                </a:solidFill>
                <a:latin typeface="Lato Light"/>
                <a:ea typeface="Lato Light"/>
                <a:cs typeface="Lato Light"/>
                <a:sym typeface="Lato Light"/>
              </a:rPr>
              <a:t>//www.data.cam.ac.uk/data-management-guide/organising-y</a:t>
            </a:r>
            <a:r>
              <a:rPr lang="it" sz="1200">
                <a:solidFill>
                  <a:schemeClr val="lt1"/>
                </a:solidFill>
                <a:latin typeface="Lato Light"/>
                <a:ea typeface="Lato Light"/>
                <a:cs typeface="Lato Light"/>
                <a:sym typeface="Lato Light"/>
              </a:rPr>
              <a:t>our-data</a:t>
            </a:r>
            <a:endParaRPr>
              <a:solidFill>
                <a:schemeClr val="lt1"/>
              </a:solidFill>
              <a:latin typeface="Lato"/>
              <a:ea typeface="Lato"/>
              <a:cs typeface="Lato"/>
              <a:sym typeface="Lato"/>
            </a:endParaRPr>
          </a:p>
          <a:p>
            <a:pPr indent="0" lvl="0" marL="0" rtl="0" algn="l">
              <a:spcBef>
                <a:spcPts val="0"/>
              </a:spcBef>
              <a:spcAft>
                <a:spcPts val="0"/>
              </a:spcAft>
              <a:buNone/>
            </a:pPr>
            <a:r>
              <a:t/>
            </a:r>
            <a:endParaRPr>
              <a:solidFill>
                <a:schemeClr val="lt1"/>
              </a:solidFill>
              <a:latin typeface="Lato Light"/>
              <a:ea typeface="Lato Light"/>
              <a:cs typeface="Lato Light"/>
              <a:sym typeface="Lato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1"/>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Documentation</a:t>
            </a:r>
            <a:endParaRPr/>
          </a:p>
        </p:txBody>
      </p:sp>
      <p:sp>
        <p:nvSpPr>
          <p:cNvPr id="514" name="Google Shape;514;p61"/>
          <p:cNvSpPr txBox="1"/>
          <p:nvPr>
            <p:ph idx="4294967295" type="body"/>
          </p:nvPr>
        </p:nvSpPr>
        <p:spPr>
          <a:xfrm>
            <a:off x="4643604" y="2078875"/>
            <a:ext cx="37743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solidFill>
                <a:srgbClr val="333333"/>
              </a:solidFill>
              <a:highlight>
                <a:srgbClr val="FFFFFF"/>
              </a:highlight>
              <a:latin typeface="Arial"/>
              <a:ea typeface="Arial"/>
              <a:cs typeface="Arial"/>
              <a:sym typeface="Arial"/>
            </a:endParaRPr>
          </a:p>
          <a:p>
            <a:pPr indent="0" lvl="0" marL="0" rtl="0" algn="l">
              <a:spcBef>
                <a:spcPts val="600"/>
              </a:spcBef>
              <a:spcAft>
                <a:spcPts val="1200"/>
              </a:spcAft>
              <a:buNone/>
            </a:pPr>
            <a:r>
              <a:t/>
            </a:r>
            <a:endParaRPr/>
          </a:p>
        </p:txBody>
      </p:sp>
      <p:sp>
        <p:nvSpPr>
          <p:cNvPr id="515" name="Google Shape;515;p61"/>
          <p:cNvSpPr txBox="1"/>
          <p:nvPr>
            <p:ph idx="2" type="body"/>
          </p:nvPr>
        </p:nvSpPr>
        <p:spPr>
          <a:xfrm>
            <a:off x="5096300" y="1352625"/>
            <a:ext cx="3852300" cy="302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400">
                <a:solidFill>
                  <a:srgbClr val="333333"/>
                </a:solidFill>
                <a:highlight>
                  <a:srgbClr val="FFFFFF"/>
                </a:highlight>
              </a:rPr>
              <a:t>Study level documentation:</a:t>
            </a:r>
            <a:endParaRPr sz="1400">
              <a:solidFill>
                <a:srgbClr val="333333"/>
              </a:solidFill>
              <a:highlight>
                <a:srgbClr val="FFFFFF"/>
              </a:highlight>
            </a:endParaRPr>
          </a:p>
          <a:p>
            <a:pPr indent="-317500" lvl="0" marL="457200" rtl="0" algn="l">
              <a:spcBef>
                <a:spcPts val="600"/>
              </a:spcBef>
              <a:spcAft>
                <a:spcPts val="0"/>
              </a:spcAft>
              <a:buClr>
                <a:srgbClr val="333333"/>
              </a:buClr>
              <a:buSzPts val="1400"/>
              <a:buChar char="●"/>
            </a:pPr>
            <a:r>
              <a:rPr lang="it" sz="1400">
                <a:solidFill>
                  <a:srgbClr val="333333"/>
                </a:solidFill>
                <a:highlight>
                  <a:srgbClr val="FFFFFF"/>
                </a:highlight>
              </a:rPr>
              <a:t>Contextual information (the background, aims, objectives, the hypotheses etc)</a:t>
            </a:r>
            <a:endParaRPr sz="1400">
              <a:solidFill>
                <a:srgbClr val="333333"/>
              </a:solidFill>
              <a:highlight>
                <a:srgbClr val="FFFFFF"/>
              </a:highlight>
            </a:endParaRPr>
          </a:p>
          <a:p>
            <a:pPr indent="-317500" lvl="0" marL="457200" rtl="0" algn="l">
              <a:spcBef>
                <a:spcPts val="0"/>
              </a:spcBef>
              <a:spcAft>
                <a:spcPts val="0"/>
              </a:spcAft>
              <a:buClr>
                <a:srgbClr val="333333"/>
              </a:buClr>
              <a:buSzPts val="1400"/>
              <a:buChar char="●"/>
            </a:pPr>
            <a:r>
              <a:rPr lang="it" sz="1400">
                <a:solidFill>
                  <a:srgbClr val="333333"/>
                </a:solidFill>
                <a:highlight>
                  <a:srgbClr val="FFFFFF"/>
                </a:highlight>
              </a:rPr>
              <a:t>Procedural &amp; methodological information </a:t>
            </a:r>
            <a:endParaRPr sz="1400">
              <a:solidFill>
                <a:srgbClr val="333333"/>
              </a:solidFill>
              <a:highlight>
                <a:srgbClr val="FFFFFF"/>
              </a:highlight>
            </a:endParaRPr>
          </a:p>
          <a:p>
            <a:pPr indent="0" lvl="0" marL="0" rtl="0" algn="l">
              <a:spcBef>
                <a:spcPts val="1200"/>
              </a:spcBef>
              <a:spcAft>
                <a:spcPts val="0"/>
              </a:spcAft>
              <a:buNone/>
            </a:pPr>
            <a:r>
              <a:rPr lang="it" sz="1400">
                <a:solidFill>
                  <a:srgbClr val="333333"/>
                </a:solidFill>
                <a:highlight>
                  <a:srgbClr val="FFFFFF"/>
                </a:highlight>
              </a:rPr>
              <a:t>Data level documentation:</a:t>
            </a:r>
            <a:endParaRPr sz="1400">
              <a:solidFill>
                <a:srgbClr val="333333"/>
              </a:solidFill>
              <a:highlight>
                <a:srgbClr val="FFFFFF"/>
              </a:highlight>
            </a:endParaRPr>
          </a:p>
          <a:p>
            <a:pPr indent="-317500" lvl="0" marL="457200" rtl="0" algn="l">
              <a:spcBef>
                <a:spcPts val="1200"/>
              </a:spcBef>
              <a:spcAft>
                <a:spcPts val="0"/>
              </a:spcAft>
              <a:buClr>
                <a:srgbClr val="333333"/>
              </a:buClr>
              <a:buSzPts val="1400"/>
              <a:buChar char="●"/>
            </a:pPr>
            <a:r>
              <a:rPr lang="it" sz="1400">
                <a:solidFill>
                  <a:srgbClr val="333333"/>
                </a:solidFill>
                <a:highlight>
                  <a:srgbClr val="FFFFFF"/>
                </a:highlight>
              </a:rPr>
              <a:t>Information about datasets and/or individual data items</a:t>
            </a:r>
            <a:endParaRPr sz="1400">
              <a:solidFill>
                <a:srgbClr val="333333"/>
              </a:solidFill>
              <a:highlight>
                <a:srgbClr val="FFFFFF"/>
              </a:highlight>
            </a:endParaRPr>
          </a:p>
          <a:p>
            <a:pPr indent="-317500" lvl="0" marL="457200" rtl="0" algn="l">
              <a:spcBef>
                <a:spcPts val="0"/>
              </a:spcBef>
              <a:spcAft>
                <a:spcPts val="0"/>
              </a:spcAft>
              <a:buClr>
                <a:srgbClr val="333333"/>
              </a:buClr>
              <a:buSzPts val="1400"/>
              <a:buChar char="●"/>
            </a:pPr>
            <a:r>
              <a:rPr lang="it" sz="1400">
                <a:solidFill>
                  <a:srgbClr val="333333"/>
                </a:solidFill>
                <a:highlight>
                  <a:srgbClr val="FFFFFF"/>
                </a:highlight>
              </a:rPr>
              <a:t>Information about variables, derived data, aggregated data etc</a:t>
            </a:r>
            <a:endParaRPr sz="1400">
              <a:solidFill>
                <a:srgbClr val="333333"/>
              </a:solidFill>
              <a:highlight>
                <a:srgbClr val="FFFFFF"/>
              </a:highlight>
            </a:endParaRPr>
          </a:p>
          <a:p>
            <a:pPr indent="0" lvl="0" marL="0" rtl="0" algn="l">
              <a:spcBef>
                <a:spcPts val="1200"/>
              </a:spcBef>
              <a:spcAft>
                <a:spcPts val="1200"/>
              </a:spcAft>
              <a:buNone/>
            </a:pPr>
            <a:r>
              <a:t/>
            </a:r>
            <a:endParaRPr/>
          </a:p>
        </p:txBody>
      </p:sp>
      <p:sp>
        <p:nvSpPr>
          <p:cNvPr id="516" name="Google Shape;516;p61"/>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it"/>
              <a:t>One of the basics of RDM. It e</a:t>
            </a:r>
            <a:r>
              <a:rPr lang="it"/>
              <a:t>nables you to understand/interpret data later</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4"/>
          <p:cNvSpPr txBox="1"/>
          <p:nvPr/>
        </p:nvSpPr>
        <p:spPr>
          <a:xfrm>
            <a:off x="3640853" y="590695"/>
            <a:ext cx="1862400" cy="1731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A5A5A5"/>
                </a:solidFill>
                <a:latin typeface="Poppins Light"/>
                <a:ea typeface="Poppins Light"/>
                <a:cs typeface="Poppins Light"/>
                <a:sym typeface="Poppins Light"/>
              </a:rPr>
              <a:t>COURSE OUTLINE</a:t>
            </a:r>
            <a:endParaRPr sz="500"/>
          </a:p>
        </p:txBody>
      </p:sp>
      <p:sp>
        <p:nvSpPr>
          <p:cNvPr id="272" name="Google Shape;272;p44"/>
          <p:cNvSpPr/>
          <p:nvPr/>
        </p:nvSpPr>
        <p:spPr>
          <a:xfrm>
            <a:off x="786525" y="1055600"/>
            <a:ext cx="1947846" cy="1079853"/>
          </a:xfrm>
          <a:custGeom>
            <a:rect b="b" l="l" r="r" t="t"/>
            <a:pathLst>
              <a:path extrusionOk="0" h="2153" w="3388">
                <a:moveTo>
                  <a:pt x="3013" y="2152"/>
                </a:moveTo>
                <a:lnTo>
                  <a:pt x="375" y="2152"/>
                </a:lnTo>
                <a:lnTo>
                  <a:pt x="375" y="2152"/>
                </a:lnTo>
                <a:cubicBezTo>
                  <a:pt x="168" y="2152"/>
                  <a:pt x="0" y="1984"/>
                  <a:pt x="0" y="1778"/>
                </a:cubicBezTo>
                <a:lnTo>
                  <a:pt x="0" y="374"/>
                </a:lnTo>
                <a:lnTo>
                  <a:pt x="0" y="374"/>
                </a:lnTo>
                <a:cubicBezTo>
                  <a:pt x="0" y="167"/>
                  <a:pt x="168" y="0"/>
                  <a:pt x="375" y="0"/>
                </a:cubicBezTo>
                <a:lnTo>
                  <a:pt x="3013" y="0"/>
                </a:lnTo>
                <a:lnTo>
                  <a:pt x="3013" y="0"/>
                </a:lnTo>
                <a:cubicBezTo>
                  <a:pt x="3220" y="0"/>
                  <a:pt x="3387" y="167"/>
                  <a:pt x="3387" y="374"/>
                </a:cubicBezTo>
                <a:lnTo>
                  <a:pt x="3387" y="1778"/>
                </a:lnTo>
                <a:lnTo>
                  <a:pt x="3387" y="1778"/>
                </a:lnTo>
                <a:cubicBezTo>
                  <a:pt x="3387" y="1984"/>
                  <a:pt x="3220" y="2152"/>
                  <a:pt x="3013" y="2152"/>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3" name="Google Shape;273;p44"/>
          <p:cNvSpPr/>
          <p:nvPr/>
        </p:nvSpPr>
        <p:spPr>
          <a:xfrm>
            <a:off x="786525" y="1055601"/>
            <a:ext cx="1947846" cy="314220"/>
          </a:xfrm>
          <a:custGeom>
            <a:rect b="b" l="l" r="r" t="t"/>
            <a:pathLst>
              <a:path extrusionOk="0" h="628" w="3388">
                <a:moveTo>
                  <a:pt x="3387" y="627"/>
                </a:moveTo>
                <a:lnTo>
                  <a:pt x="0" y="627"/>
                </a:lnTo>
                <a:lnTo>
                  <a:pt x="0" y="0"/>
                </a:lnTo>
                <a:lnTo>
                  <a:pt x="3387" y="0"/>
                </a:lnTo>
                <a:lnTo>
                  <a:pt x="3387" y="627"/>
                </a:lnTo>
              </a:path>
            </a:pathLst>
          </a:custGeom>
          <a:solidFill>
            <a:srgbClr val="2AB0B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4" name="Google Shape;274;p44"/>
          <p:cNvSpPr/>
          <p:nvPr/>
        </p:nvSpPr>
        <p:spPr>
          <a:xfrm>
            <a:off x="2196677" y="3691066"/>
            <a:ext cx="1950361" cy="1079859"/>
          </a:xfrm>
          <a:custGeom>
            <a:rect b="b" l="l" r="r" t="t"/>
            <a:pathLst>
              <a:path extrusionOk="0" h="2154" w="3389">
                <a:moveTo>
                  <a:pt x="3013" y="2153"/>
                </a:moveTo>
                <a:lnTo>
                  <a:pt x="375" y="2153"/>
                </a:lnTo>
                <a:lnTo>
                  <a:pt x="375" y="2153"/>
                </a:lnTo>
                <a:cubicBezTo>
                  <a:pt x="168" y="2153"/>
                  <a:pt x="0" y="1985"/>
                  <a:pt x="0" y="1779"/>
                </a:cubicBezTo>
                <a:lnTo>
                  <a:pt x="0" y="375"/>
                </a:lnTo>
                <a:lnTo>
                  <a:pt x="0" y="375"/>
                </a:lnTo>
                <a:cubicBezTo>
                  <a:pt x="0" y="168"/>
                  <a:pt x="168" y="0"/>
                  <a:pt x="375" y="0"/>
                </a:cubicBezTo>
                <a:lnTo>
                  <a:pt x="3013" y="0"/>
                </a:lnTo>
                <a:lnTo>
                  <a:pt x="3013" y="0"/>
                </a:lnTo>
                <a:cubicBezTo>
                  <a:pt x="3220" y="0"/>
                  <a:pt x="3388" y="168"/>
                  <a:pt x="3388" y="375"/>
                </a:cubicBezTo>
                <a:lnTo>
                  <a:pt x="3388" y="1779"/>
                </a:lnTo>
                <a:lnTo>
                  <a:pt x="3388" y="1779"/>
                </a:lnTo>
                <a:cubicBezTo>
                  <a:pt x="3388" y="1985"/>
                  <a:pt x="3220" y="2153"/>
                  <a:pt x="3013" y="2153"/>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5" name="Google Shape;275;p44"/>
          <p:cNvSpPr/>
          <p:nvPr/>
        </p:nvSpPr>
        <p:spPr>
          <a:xfrm>
            <a:off x="2196677" y="3691066"/>
            <a:ext cx="1950361" cy="316432"/>
          </a:xfrm>
          <a:custGeom>
            <a:rect b="b" l="l" r="r" t="t"/>
            <a:pathLst>
              <a:path extrusionOk="0" h="630" w="3389">
                <a:moveTo>
                  <a:pt x="3388" y="629"/>
                </a:moveTo>
                <a:lnTo>
                  <a:pt x="0" y="629"/>
                </a:lnTo>
                <a:lnTo>
                  <a:pt x="0" y="0"/>
                </a:lnTo>
                <a:lnTo>
                  <a:pt x="3388" y="0"/>
                </a:lnTo>
                <a:lnTo>
                  <a:pt x="3388" y="629"/>
                </a:lnTo>
              </a:path>
            </a:pathLst>
          </a:custGeom>
          <a:solidFill>
            <a:srgbClr val="36A86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6" name="Google Shape;276;p44"/>
          <p:cNvSpPr/>
          <p:nvPr/>
        </p:nvSpPr>
        <p:spPr>
          <a:xfrm>
            <a:off x="3604293" y="1055600"/>
            <a:ext cx="1947830" cy="1079853"/>
          </a:xfrm>
          <a:custGeom>
            <a:rect b="b" l="l" r="r" t="t"/>
            <a:pathLst>
              <a:path extrusionOk="0" h="2153" w="3387">
                <a:moveTo>
                  <a:pt x="3012" y="2152"/>
                </a:moveTo>
                <a:lnTo>
                  <a:pt x="374" y="2152"/>
                </a:lnTo>
                <a:lnTo>
                  <a:pt x="374" y="2152"/>
                </a:lnTo>
                <a:cubicBezTo>
                  <a:pt x="167" y="2152"/>
                  <a:pt x="0" y="1984"/>
                  <a:pt x="0" y="1778"/>
                </a:cubicBezTo>
                <a:lnTo>
                  <a:pt x="0" y="374"/>
                </a:lnTo>
                <a:lnTo>
                  <a:pt x="0" y="374"/>
                </a:lnTo>
                <a:cubicBezTo>
                  <a:pt x="0" y="167"/>
                  <a:pt x="167" y="0"/>
                  <a:pt x="374" y="0"/>
                </a:cubicBezTo>
                <a:lnTo>
                  <a:pt x="3012" y="0"/>
                </a:lnTo>
                <a:lnTo>
                  <a:pt x="3012" y="0"/>
                </a:lnTo>
                <a:cubicBezTo>
                  <a:pt x="3219" y="0"/>
                  <a:pt x="3386" y="167"/>
                  <a:pt x="3386" y="374"/>
                </a:cubicBezTo>
                <a:lnTo>
                  <a:pt x="3386" y="1778"/>
                </a:lnTo>
                <a:lnTo>
                  <a:pt x="3386" y="1778"/>
                </a:lnTo>
                <a:cubicBezTo>
                  <a:pt x="3386" y="1984"/>
                  <a:pt x="3219" y="2152"/>
                  <a:pt x="3012" y="2152"/>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7" name="Google Shape;277;p44"/>
          <p:cNvSpPr/>
          <p:nvPr/>
        </p:nvSpPr>
        <p:spPr>
          <a:xfrm>
            <a:off x="3604293" y="1055601"/>
            <a:ext cx="1947830" cy="314220"/>
          </a:xfrm>
          <a:custGeom>
            <a:rect b="b" l="l" r="r" t="t"/>
            <a:pathLst>
              <a:path extrusionOk="0" h="628" w="3387">
                <a:moveTo>
                  <a:pt x="3386" y="627"/>
                </a:moveTo>
                <a:lnTo>
                  <a:pt x="0" y="627"/>
                </a:lnTo>
                <a:lnTo>
                  <a:pt x="0" y="0"/>
                </a:lnTo>
                <a:lnTo>
                  <a:pt x="3386" y="0"/>
                </a:lnTo>
                <a:lnTo>
                  <a:pt x="3386" y="627"/>
                </a:lnTo>
              </a:path>
            </a:pathLst>
          </a:custGeom>
          <a:solidFill>
            <a:srgbClr val="E8B817"/>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8" name="Google Shape;278;p44"/>
          <p:cNvSpPr/>
          <p:nvPr/>
        </p:nvSpPr>
        <p:spPr>
          <a:xfrm>
            <a:off x="5014446" y="3691066"/>
            <a:ext cx="1947830" cy="1079859"/>
          </a:xfrm>
          <a:custGeom>
            <a:rect b="b" l="l" r="r" t="t"/>
            <a:pathLst>
              <a:path extrusionOk="0" h="2154" w="3387">
                <a:moveTo>
                  <a:pt x="3012" y="2153"/>
                </a:moveTo>
                <a:lnTo>
                  <a:pt x="375" y="2153"/>
                </a:lnTo>
                <a:lnTo>
                  <a:pt x="375" y="2153"/>
                </a:lnTo>
                <a:cubicBezTo>
                  <a:pt x="168" y="2153"/>
                  <a:pt x="0" y="1985"/>
                  <a:pt x="0" y="1779"/>
                </a:cubicBezTo>
                <a:lnTo>
                  <a:pt x="0" y="375"/>
                </a:lnTo>
                <a:lnTo>
                  <a:pt x="0" y="375"/>
                </a:lnTo>
                <a:cubicBezTo>
                  <a:pt x="0" y="168"/>
                  <a:pt x="168" y="0"/>
                  <a:pt x="375" y="0"/>
                </a:cubicBezTo>
                <a:lnTo>
                  <a:pt x="3012" y="0"/>
                </a:lnTo>
                <a:lnTo>
                  <a:pt x="3012" y="0"/>
                </a:lnTo>
                <a:cubicBezTo>
                  <a:pt x="3219" y="0"/>
                  <a:pt x="3386" y="168"/>
                  <a:pt x="3386" y="375"/>
                </a:cubicBezTo>
                <a:lnTo>
                  <a:pt x="3386" y="1779"/>
                </a:lnTo>
                <a:lnTo>
                  <a:pt x="3386" y="1779"/>
                </a:lnTo>
                <a:cubicBezTo>
                  <a:pt x="3386" y="1985"/>
                  <a:pt x="3219" y="2153"/>
                  <a:pt x="3012" y="2153"/>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79" name="Google Shape;279;p44"/>
          <p:cNvSpPr/>
          <p:nvPr/>
        </p:nvSpPr>
        <p:spPr>
          <a:xfrm>
            <a:off x="5014446" y="3691066"/>
            <a:ext cx="1947830" cy="316432"/>
          </a:xfrm>
          <a:custGeom>
            <a:rect b="b" l="l" r="r" t="t"/>
            <a:pathLst>
              <a:path extrusionOk="0" h="630" w="3387">
                <a:moveTo>
                  <a:pt x="3386" y="629"/>
                </a:moveTo>
                <a:lnTo>
                  <a:pt x="0" y="629"/>
                </a:lnTo>
                <a:lnTo>
                  <a:pt x="0" y="0"/>
                </a:lnTo>
                <a:lnTo>
                  <a:pt x="3386" y="0"/>
                </a:lnTo>
                <a:lnTo>
                  <a:pt x="3386" y="629"/>
                </a:lnTo>
              </a:path>
            </a:pathLst>
          </a:custGeom>
          <a:solidFill>
            <a:srgbClr val="D97618"/>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0" name="Google Shape;280;p44"/>
          <p:cNvSpPr/>
          <p:nvPr/>
        </p:nvSpPr>
        <p:spPr>
          <a:xfrm>
            <a:off x="6422060" y="1055600"/>
            <a:ext cx="1950361" cy="1079853"/>
          </a:xfrm>
          <a:custGeom>
            <a:rect b="b" l="l" r="r" t="t"/>
            <a:pathLst>
              <a:path extrusionOk="0" h="2153" w="3389">
                <a:moveTo>
                  <a:pt x="3014" y="2152"/>
                </a:moveTo>
                <a:lnTo>
                  <a:pt x="375" y="2152"/>
                </a:lnTo>
                <a:lnTo>
                  <a:pt x="375" y="2152"/>
                </a:lnTo>
                <a:cubicBezTo>
                  <a:pt x="168" y="2152"/>
                  <a:pt x="0" y="1984"/>
                  <a:pt x="0" y="1778"/>
                </a:cubicBezTo>
                <a:lnTo>
                  <a:pt x="0" y="374"/>
                </a:lnTo>
                <a:lnTo>
                  <a:pt x="0" y="374"/>
                </a:lnTo>
                <a:cubicBezTo>
                  <a:pt x="0" y="167"/>
                  <a:pt x="168" y="0"/>
                  <a:pt x="375" y="0"/>
                </a:cubicBezTo>
                <a:lnTo>
                  <a:pt x="3014" y="0"/>
                </a:lnTo>
                <a:lnTo>
                  <a:pt x="3014" y="0"/>
                </a:lnTo>
                <a:cubicBezTo>
                  <a:pt x="3220" y="0"/>
                  <a:pt x="3388" y="167"/>
                  <a:pt x="3388" y="374"/>
                </a:cubicBezTo>
                <a:lnTo>
                  <a:pt x="3388" y="1778"/>
                </a:lnTo>
                <a:lnTo>
                  <a:pt x="3388" y="1778"/>
                </a:lnTo>
                <a:cubicBezTo>
                  <a:pt x="3388" y="1984"/>
                  <a:pt x="3220" y="2152"/>
                  <a:pt x="3014" y="2152"/>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1" name="Google Shape;281;p44"/>
          <p:cNvSpPr/>
          <p:nvPr/>
        </p:nvSpPr>
        <p:spPr>
          <a:xfrm>
            <a:off x="6422060" y="1055601"/>
            <a:ext cx="1950361" cy="314220"/>
          </a:xfrm>
          <a:custGeom>
            <a:rect b="b" l="l" r="r" t="t"/>
            <a:pathLst>
              <a:path extrusionOk="0" h="628" w="3389">
                <a:moveTo>
                  <a:pt x="3388" y="627"/>
                </a:moveTo>
                <a:lnTo>
                  <a:pt x="0" y="627"/>
                </a:lnTo>
                <a:lnTo>
                  <a:pt x="0" y="0"/>
                </a:lnTo>
                <a:lnTo>
                  <a:pt x="3388" y="0"/>
                </a:lnTo>
                <a:lnTo>
                  <a:pt x="3388" y="627"/>
                </a:lnTo>
              </a:path>
            </a:pathLst>
          </a:custGeom>
          <a:solidFill>
            <a:srgbClr val="B24520"/>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2" name="Google Shape;282;p44"/>
          <p:cNvSpPr/>
          <p:nvPr/>
        </p:nvSpPr>
        <p:spPr>
          <a:xfrm>
            <a:off x="1653921" y="2926614"/>
            <a:ext cx="215582" cy="190302"/>
          </a:xfrm>
          <a:custGeom>
            <a:rect b="b" l="l" r="r" t="t"/>
            <a:pathLst>
              <a:path extrusionOk="0" h="378" w="377">
                <a:moveTo>
                  <a:pt x="376" y="188"/>
                </a:moveTo>
                <a:lnTo>
                  <a:pt x="376" y="188"/>
                </a:lnTo>
                <a:cubicBezTo>
                  <a:pt x="376" y="293"/>
                  <a:pt x="292" y="377"/>
                  <a:pt x="188" y="377"/>
                </a:cubicBezTo>
                <a:lnTo>
                  <a:pt x="188" y="377"/>
                </a:lnTo>
                <a:cubicBezTo>
                  <a:pt x="84" y="377"/>
                  <a:pt x="0" y="293"/>
                  <a:pt x="0" y="188"/>
                </a:cubicBezTo>
                <a:lnTo>
                  <a:pt x="0" y="188"/>
                </a:lnTo>
                <a:cubicBezTo>
                  <a:pt x="0" y="84"/>
                  <a:pt x="84" y="0"/>
                  <a:pt x="188" y="0"/>
                </a:cubicBezTo>
                <a:lnTo>
                  <a:pt x="188" y="0"/>
                </a:lnTo>
                <a:cubicBezTo>
                  <a:pt x="292" y="0"/>
                  <a:pt x="376" y="84"/>
                  <a:pt x="376" y="188"/>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3" name="Google Shape;283;p44"/>
          <p:cNvSpPr/>
          <p:nvPr/>
        </p:nvSpPr>
        <p:spPr>
          <a:xfrm>
            <a:off x="4471691" y="2926614"/>
            <a:ext cx="215580" cy="190302"/>
          </a:xfrm>
          <a:custGeom>
            <a:rect b="b" l="l" r="r" t="t"/>
            <a:pathLst>
              <a:path extrusionOk="0" h="378" w="377">
                <a:moveTo>
                  <a:pt x="376" y="188"/>
                </a:moveTo>
                <a:lnTo>
                  <a:pt x="376" y="188"/>
                </a:lnTo>
                <a:cubicBezTo>
                  <a:pt x="376" y="293"/>
                  <a:pt x="291" y="377"/>
                  <a:pt x="187" y="377"/>
                </a:cubicBezTo>
                <a:lnTo>
                  <a:pt x="187" y="377"/>
                </a:lnTo>
                <a:cubicBezTo>
                  <a:pt x="83" y="377"/>
                  <a:pt x="0" y="293"/>
                  <a:pt x="0" y="188"/>
                </a:cubicBezTo>
                <a:lnTo>
                  <a:pt x="0" y="188"/>
                </a:lnTo>
                <a:cubicBezTo>
                  <a:pt x="0" y="84"/>
                  <a:pt x="83" y="0"/>
                  <a:pt x="187" y="0"/>
                </a:cubicBezTo>
                <a:lnTo>
                  <a:pt x="187" y="0"/>
                </a:lnTo>
                <a:cubicBezTo>
                  <a:pt x="291" y="0"/>
                  <a:pt x="376" y="84"/>
                  <a:pt x="376" y="188"/>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4" name="Google Shape;284;p44"/>
          <p:cNvSpPr/>
          <p:nvPr/>
        </p:nvSpPr>
        <p:spPr>
          <a:xfrm>
            <a:off x="7289456" y="2926614"/>
            <a:ext cx="215582" cy="190302"/>
          </a:xfrm>
          <a:custGeom>
            <a:rect b="b" l="l" r="r" t="t"/>
            <a:pathLst>
              <a:path extrusionOk="0" h="378" w="377">
                <a:moveTo>
                  <a:pt x="376" y="188"/>
                </a:moveTo>
                <a:lnTo>
                  <a:pt x="376" y="188"/>
                </a:lnTo>
                <a:cubicBezTo>
                  <a:pt x="376" y="293"/>
                  <a:pt x="292" y="377"/>
                  <a:pt x="188" y="377"/>
                </a:cubicBezTo>
                <a:lnTo>
                  <a:pt x="188" y="377"/>
                </a:lnTo>
                <a:cubicBezTo>
                  <a:pt x="85" y="377"/>
                  <a:pt x="0" y="293"/>
                  <a:pt x="0" y="188"/>
                </a:cubicBezTo>
                <a:lnTo>
                  <a:pt x="0" y="188"/>
                </a:lnTo>
                <a:cubicBezTo>
                  <a:pt x="0" y="84"/>
                  <a:pt x="85" y="0"/>
                  <a:pt x="188" y="0"/>
                </a:cubicBezTo>
                <a:lnTo>
                  <a:pt x="188" y="0"/>
                </a:lnTo>
                <a:cubicBezTo>
                  <a:pt x="292" y="0"/>
                  <a:pt x="376" y="84"/>
                  <a:pt x="376" y="188"/>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5" name="Google Shape;285;p44"/>
          <p:cNvSpPr/>
          <p:nvPr/>
        </p:nvSpPr>
        <p:spPr>
          <a:xfrm>
            <a:off x="5879306" y="2729516"/>
            <a:ext cx="218117" cy="188088"/>
          </a:xfrm>
          <a:custGeom>
            <a:rect b="b" l="l" r="r" t="t"/>
            <a:pathLst>
              <a:path extrusionOk="0" h="377" w="378">
                <a:moveTo>
                  <a:pt x="377" y="188"/>
                </a:moveTo>
                <a:lnTo>
                  <a:pt x="377" y="188"/>
                </a:lnTo>
                <a:cubicBezTo>
                  <a:pt x="377" y="292"/>
                  <a:pt x="293" y="376"/>
                  <a:pt x="189" y="376"/>
                </a:cubicBezTo>
                <a:lnTo>
                  <a:pt x="189" y="376"/>
                </a:lnTo>
                <a:cubicBezTo>
                  <a:pt x="85" y="376"/>
                  <a:pt x="0" y="292"/>
                  <a:pt x="0" y="188"/>
                </a:cubicBezTo>
                <a:lnTo>
                  <a:pt x="0" y="188"/>
                </a:lnTo>
                <a:cubicBezTo>
                  <a:pt x="0" y="84"/>
                  <a:pt x="85" y="0"/>
                  <a:pt x="189" y="0"/>
                </a:cubicBezTo>
                <a:lnTo>
                  <a:pt x="189" y="0"/>
                </a:lnTo>
                <a:cubicBezTo>
                  <a:pt x="293" y="0"/>
                  <a:pt x="377" y="84"/>
                  <a:pt x="377" y="188"/>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6" name="Google Shape;286;p44"/>
          <p:cNvSpPr/>
          <p:nvPr/>
        </p:nvSpPr>
        <p:spPr>
          <a:xfrm>
            <a:off x="3061538" y="2729516"/>
            <a:ext cx="215580" cy="188088"/>
          </a:xfrm>
          <a:custGeom>
            <a:rect b="b" l="l" r="r" t="t"/>
            <a:pathLst>
              <a:path extrusionOk="0" h="377" w="377">
                <a:moveTo>
                  <a:pt x="376" y="188"/>
                </a:moveTo>
                <a:lnTo>
                  <a:pt x="376" y="188"/>
                </a:lnTo>
                <a:cubicBezTo>
                  <a:pt x="376" y="292"/>
                  <a:pt x="292" y="376"/>
                  <a:pt x="188" y="376"/>
                </a:cubicBezTo>
                <a:lnTo>
                  <a:pt x="188" y="376"/>
                </a:lnTo>
                <a:cubicBezTo>
                  <a:pt x="84" y="376"/>
                  <a:pt x="0" y="292"/>
                  <a:pt x="0" y="188"/>
                </a:cubicBezTo>
                <a:lnTo>
                  <a:pt x="0" y="188"/>
                </a:lnTo>
                <a:cubicBezTo>
                  <a:pt x="0" y="84"/>
                  <a:pt x="84" y="0"/>
                  <a:pt x="188" y="0"/>
                </a:cubicBezTo>
                <a:lnTo>
                  <a:pt x="188" y="0"/>
                </a:lnTo>
                <a:cubicBezTo>
                  <a:pt x="292" y="0"/>
                  <a:pt x="376" y="84"/>
                  <a:pt x="376" y="188"/>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7" name="Google Shape;287;p44"/>
          <p:cNvSpPr/>
          <p:nvPr/>
        </p:nvSpPr>
        <p:spPr>
          <a:xfrm>
            <a:off x="5980755" y="2972848"/>
            <a:ext cx="17700" cy="663000"/>
          </a:xfrm>
          <a:prstGeom prst="rect">
            <a:avLst/>
          </a:pr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8" name="Google Shape;288;p44"/>
          <p:cNvSpPr/>
          <p:nvPr/>
        </p:nvSpPr>
        <p:spPr>
          <a:xfrm>
            <a:off x="3160452" y="2972848"/>
            <a:ext cx="17700" cy="663000"/>
          </a:xfrm>
          <a:prstGeom prst="rect">
            <a:avLst/>
          </a:pr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89" name="Google Shape;289;p44"/>
          <p:cNvSpPr/>
          <p:nvPr/>
        </p:nvSpPr>
        <p:spPr>
          <a:xfrm>
            <a:off x="4570604" y="2199548"/>
            <a:ext cx="17700" cy="663000"/>
          </a:xfrm>
          <a:prstGeom prst="rect">
            <a:avLst/>
          </a:pr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90" name="Google Shape;290;p44"/>
          <p:cNvSpPr/>
          <p:nvPr/>
        </p:nvSpPr>
        <p:spPr>
          <a:xfrm>
            <a:off x="7388370" y="2199548"/>
            <a:ext cx="17700" cy="6630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91" name="Google Shape;291;p44"/>
          <p:cNvSpPr/>
          <p:nvPr/>
        </p:nvSpPr>
        <p:spPr>
          <a:xfrm>
            <a:off x="1752835" y="2199548"/>
            <a:ext cx="17700" cy="6630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292" name="Google Shape;292;p44"/>
          <p:cNvSpPr txBox="1"/>
          <p:nvPr/>
        </p:nvSpPr>
        <p:spPr>
          <a:xfrm>
            <a:off x="1141374" y="3185210"/>
            <a:ext cx="8592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1</a:t>
            </a:r>
            <a:endParaRPr sz="500"/>
          </a:p>
        </p:txBody>
      </p:sp>
      <p:sp>
        <p:nvSpPr>
          <p:cNvPr id="293" name="Google Shape;293;p44"/>
          <p:cNvSpPr txBox="1"/>
          <p:nvPr/>
        </p:nvSpPr>
        <p:spPr>
          <a:xfrm>
            <a:off x="2776063" y="235615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2 </a:t>
            </a:r>
            <a:endParaRPr sz="500"/>
          </a:p>
        </p:txBody>
      </p:sp>
      <p:sp>
        <p:nvSpPr>
          <p:cNvPr id="294" name="Google Shape;294;p44"/>
          <p:cNvSpPr txBox="1"/>
          <p:nvPr/>
        </p:nvSpPr>
        <p:spPr>
          <a:xfrm>
            <a:off x="4201423" y="318521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3</a:t>
            </a:r>
            <a:endParaRPr sz="500"/>
          </a:p>
        </p:txBody>
      </p:sp>
      <p:sp>
        <p:nvSpPr>
          <p:cNvPr id="295" name="Google Shape;295;p44"/>
          <p:cNvSpPr txBox="1"/>
          <p:nvPr/>
        </p:nvSpPr>
        <p:spPr>
          <a:xfrm>
            <a:off x="5515056" y="2450198"/>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Mod.4</a:t>
            </a:r>
            <a:endParaRPr sz="500"/>
          </a:p>
        </p:txBody>
      </p:sp>
      <p:sp>
        <p:nvSpPr>
          <p:cNvPr id="296" name="Google Shape;296;p44"/>
          <p:cNvSpPr txBox="1"/>
          <p:nvPr/>
        </p:nvSpPr>
        <p:spPr>
          <a:xfrm>
            <a:off x="7159704" y="3185210"/>
            <a:ext cx="7890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Mod. 5</a:t>
            </a:r>
            <a:endParaRPr sz="500"/>
          </a:p>
        </p:txBody>
      </p:sp>
      <p:sp>
        <p:nvSpPr>
          <p:cNvPr id="297" name="Google Shape;297;p44"/>
          <p:cNvSpPr txBox="1"/>
          <p:nvPr/>
        </p:nvSpPr>
        <p:spPr>
          <a:xfrm>
            <a:off x="764670" y="1473133"/>
            <a:ext cx="1950600" cy="5772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Science: why do we need it and how is it “embedded” in Horizon Europe</a:t>
            </a:r>
            <a:endParaRPr b="1" sz="500"/>
          </a:p>
        </p:txBody>
      </p:sp>
      <p:sp>
        <p:nvSpPr>
          <p:cNvPr id="298" name="Google Shape;298;p44"/>
          <p:cNvSpPr txBox="1"/>
          <p:nvPr/>
        </p:nvSpPr>
        <p:spPr>
          <a:xfrm>
            <a:off x="786533" y="1101137"/>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2, 2022</a:t>
            </a:r>
            <a:endParaRPr sz="500"/>
          </a:p>
        </p:txBody>
      </p:sp>
      <p:sp>
        <p:nvSpPr>
          <p:cNvPr id="299" name="Google Shape;299;p44"/>
          <p:cNvSpPr txBox="1"/>
          <p:nvPr/>
        </p:nvSpPr>
        <p:spPr>
          <a:xfrm>
            <a:off x="3718398" y="1473124"/>
            <a:ext cx="1719600" cy="375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RDM: why it is essential to take care of data and how to do it</a:t>
            </a:r>
            <a:endParaRPr b="1" sz="500"/>
          </a:p>
        </p:txBody>
      </p:sp>
      <p:sp>
        <p:nvSpPr>
          <p:cNvPr id="300" name="Google Shape;300;p44"/>
          <p:cNvSpPr txBox="1"/>
          <p:nvPr/>
        </p:nvSpPr>
        <p:spPr>
          <a:xfrm>
            <a:off x="3718384" y="1101137"/>
            <a:ext cx="18336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7, 2022</a:t>
            </a:r>
            <a:endParaRPr sz="500"/>
          </a:p>
        </p:txBody>
      </p:sp>
      <p:sp>
        <p:nvSpPr>
          <p:cNvPr id="301" name="Google Shape;301;p44"/>
          <p:cNvSpPr txBox="1"/>
          <p:nvPr/>
        </p:nvSpPr>
        <p:spPr>
          <a:xfrm>
            <a:off x="6537433" y="1473124"/>
            <a:ext cx="1719600" cy="7794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Hands on session Retrieving and putting together all the elements to produce a DMP</a:t>
            </a:r>
            <a:endParaRPr b="1" sz="1300">
              <a:latin typeface="Corbel"/>
              <a:ea typeface="Corbel"/>
              <a:cs typeface="Corbel"/>
              <a:sym typeface="Corbel"/>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 </a:t>
            </a:r>
            <a:endParaRPr b="1" sz="500"/>
          </a:p>
        </p:txBody>
      </p:sp>
      <p:sp>
        <p:nvSpPr>
          <p:cNvPr id="302" name="Google Shape;302;p44"/>
          <p:cNvSpPr txBox="1"/>
          <p:nvPr/>
        </p:nvSpPr>
        <p:spPr>
          <a:xfrm>
            <a:off x="6448136" y="1101137"/>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11, 2022</a:t>
            </a:r>
            <a:endParaRPr sz="500"/>
          </a:p>
        </p:txBody>
      </p:sp>
      <p:sp>
        <p:nvSpPr>
          <p:cNvPr id="303" name="Google Shape;303;p44"/>
          <p:cNvSpPr txBox="1"/>
          <p:nvPr/>
        </p:nvSpPr>
        <p:spPr>
          <a:xfrm>
            <a:off x="2312050" y="4110369"/>
            <a:ext cx="1719600" cy="7794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Access: what and how;</a:t>
            </a:r>
            <a:endParaRPr b="1" sz="900">
              <a:solidFill>
                <a:schemeClr val="lt1"/>
              </a:solidFill>
              <a:latin typeface="Lato"/>
              <a:ea typeface="Lato"/>
              <a:cs typeface="Lato"/>
              <a:sym typeface="Lato"/>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Open Research Europe</a:t>
            </a:r>
            <a:endParaRPr b="1" sz="900">
              <a:solidFill>
                <a:schemeClr val="lt1"/>
              </a:solidFill>
              <a:latin typeface="Lato"/>
              <a:ea typeface="Lato"/>
              <a:cs typeface="Lato"/>
              <a:sym typeface="Lato"/>
            </a:endParaRPr>
          </a:p>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Tools and support</a:t>
            </a:r>
            <a:endParaRPr b="1" sz="1300">
              <a:latin typeface="Corbel"/>
              <a:ea typeface="Corbel"/>
              <a:cs typeface="Corbel"/>
              <a:sym typeface="Corbel"/>
            </a:endParaRPr>
          </a:p>
          <a:p>
            <a:pPr indent="0" lvl="0" marL="0" marR="0" rtl="0" algn="ctr">
              <a:lnSpc>
                <a:spcPct val="145833"/>
              </a:lnSpc>
              <a:spcBef>
                <a:spcPts val="0"/>
              </a:spcBef>
              <a:spcAft>
                <a:spcPts val="0"/>
              </a:spcAft>
              <a:buClr>
                <a:schemeClr val="lt1"/>
              </a:buClr>
              <a:buSzPts val="900"/>
              <a:buFont typeface="Arial"/>
              <a:buNone/>
            </a:pPr>
            <a:r>
              <a:t/>
            </a:r>
            <a:endParaRPr b="1" sz="900">
              <a:solidFill>
                <a:schemeClr val="lt1"/>
              </a:solidFill>
              <a:latin typeface="Lato"/>
              <a:ea typeface="Lato"/>
              <a:cs typeface="Lato"/>
              <a:sym typeface="Lato"/>
            </a:endParaRPr>
          </a:p>
        </p:txBody>
      </p:sp>
      <p:sp>
        <p:nvSpPr>
          <p:cNvPr id="304" name="Google Shape;304;p44"/>
          <p:cNvSpPr txBox="1"/>
          <p:nvPr/>
        </p:nvSpPr>
        <p:spPr>
          <a:xfrm>
            <a:off x="2312055" y="3737722"/>
            <a:ext cx="1524000" cy="4041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4, 2022</a:t>
            </a:r>
            <a:endParaRPr sz="500"/>
          </a:p>
          <a:p>
            <a:pPr indent="0" lvl="0" marL="0" marR="0" rtl="0" algn="ctr">
              <a:spcBef>
                <a:spcPts val="0"/>
              </a:spcBef>
              <a:spcAft>
                <a:spcPts val="0"/>
              </a:spcAft>
              <a:buNone/>
            </a:pPr>
            <a:r>
              <a:t/>
            </a:r>
            <a:endParaRPr b="1" sz="1200">
              <a:solidFill>
                <a:schemeClr val="lt1"/>
              </a:solidFill>
              <a:latin typeface="Poppins"/>
              <a:ea typeface="Poppins"/>
              <a:cs typeface="Poppins"/>
              <a:sym typeface="Poppins"/>
            </a:endParaRPr>
          </a:p>
        </p:txBody>
      </p:sp>
      <p:sp>
        <p:nvSpPr>
          <p:cNvPr id="305" name="Google Shape;305;p44"/>
          <p:cNvSpPr txBox="1"/>
          <p:nvPr/>
        </p:nvSpPr>
        <p:spPr>
          <a:xfrm>
            <a:off x="5128550" y="4110369"/>
            <a:ext cx="1719600" cy="375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Case studies: how to manage FAIR data in life science</a:t>
            </a:r>
            <a:endParaRPr b="1" sz="500"/>
          </a:p>
        </p:txBody>
      </p:sp>
      <p:sp>
        <p:nvSpPr>
          <p:cNvPr id="306" name="Google Shape;306;p44"/>
          <p:cNvSpPr txBox="1"/>
          <p:nvPr/>
        </p:nvSpPr>
        <p:spPr>
          <a:xfrm>
            <a:off x="5138235" y="3737722"/>
            <a:ext cx="1524000" cy="4041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March 9, 2022</a:t>
            </a:r>
            <a:endParaRPr sz="500"/>
          </a:p>
          <a:p>
            <a:pPr indent="0" lvl="0" marL="0" marR="0" rtl="0" algn="ctr">
              <a:spcBef>
                <a:spcPts val="0"/>
              </a:spcBef>
              <a:spcAft>
                <a:spcPts val="0"/>
              </a:spcAft>
              <a:buNone/>
            </a:pPr>
            <a:r>
              <a:t/>
            </a:r>
            <a:endParaRPr b="1" sz="1200">
              <a:solidFill>
                <a:schemeClr val="lt1"/>
              </a:solidFill>
              <a:latin typeface="Poppins"/>
              <a:ea typeface="Poppins"/>
              <a:cs typeface="Poppins"/>
              <a:sym typeface="Poppins"/>
            </a:endParaRPr>
          </a:p>
        </p:txBody>
      </p:sp>
      <p:sp>
        <p:nvSpPr>
          <p:cNvPr id="307" name="Google Shape;307;p44"/>
          <p:cNvSpPr txBox="1"/>
          <p:nvPr/>
        </p:nvSpPr>
        <p:spPr>
          <a:xfrm>
            <a:off x="638724" y="229650"/>
            <a:ext cx="80010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FAIR data stewardship in life science</a:t>
            </a:r>
            <a:endParaRPr sz="5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62"/>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Legal and ethical issues</a:t>
            </a:r>
            <a:endParaRPr/>
          </a:p>
        </p:txBody>
      </p:sp>
      <p:sp>
        <p:nvSpPr>
          <p:cNvPr id="522" name="Google Shape;522;p62"/>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Especially when the research is handling personal or sensible data</a:t>
            </a:r>
            <a:endParaRPr/>
          </a:p>
        </p:txBody>
      </p:sp>
      <p:sp>
        <p:nvSpPr>
          <p:cNvPr id="523" name="Google Shape;523;p62"/>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800"/>
              <a:t>Do you have to protect confidentiality?</a:t>
            </a:r>
            <a:endParaRPr sz="1800"/>
          </a:p>
          <a:p>
            <a:pPr indent="0" lvl="0" marL="0" rtl="0" algn="l">
              <a:spcBef>
                <a:spcPts val="1200"/>
              </a:spcBef>
              <a:spcAft>
                <a:spcPts val="0"/>
              </a:spcAft>
              <a:buNone/>
            </a:pPr>
            <a:r>
              <a:rPr lang="it" sz="1800"/>
              <a:t>Are there requirements from an ethical committee?</a:t>
            </a:r>
            <a:endParaRPr sz="1800"/>
          </a:p>
          <a:p>
            <a:pPr indent="0" lvl="0" marL="0" rtl="0" algn="l">
              <a:spcBef>
                <a:spcPts val="1200"/>
              </a:spcBef>
              <a:spcAft>
                <a:spcPts val="0"/>
              </a:spcAft>
              <a:buNone/>
            </a:pPr>
            <a:r>
              <a:rPr lang="it" sz="1800"/>
              <a:t>Have you an informed consent to distribute and get signed?</a:t>
            </a:r>
            <a:endParaRPr sz="1800"/>
          </a:p>
          <a:p>
            <a:pPr indent="0" lvl="0" marL="0" rtl="0" algn="l">
              <a:spcBef>
                <a:spcPts val="1200"/>
              </a:spcBef>
              <a:spcAft>
                <a:spcPts val="1200"/>
              </a:spcAft>
              <a:buNone/>
            </a:pPr>
            <a:r>
              <a:rPr lang="it" sz="1800"/>
              <a:t>Have you an idea of the anonymization tool to use?</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63"/>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Storage and backup</a:t>
            </a:r>
            <a:endParaRPr/>
          </a:p>
        </p:txBody>
      </p:sp>
      <p:sp>
        <p:nvSpPr>
          <p:cNvPr id="529" name="Google Shape;529;p63"/>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Data should be safe!</a:t>
            </a:r>
            <a:endParaRPr/>
          </a:p>
        </p:txBody>
      </p:sp>
      <p:sp>
        <p:nvSpPr>
          <p:cNvPr id="530" name="Google Shape;530;p63"/>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800"/>
              <a:t>Provide information on the type of storage is going to be used for the project data (storage on local devices, network storage - i.e. in your institution - or cloud storage)</a:t>
            </a:r>
            <a:endParaRPr sz="1800"/>
          </a:p>
          <a:p>
            <a:pPr indent="0" lvl="0" marL="0" rtl="0" algn="l">
              <a:spcBef>
                <a:spcPts val="1200"/>
              </a:spcBef>
              <a:spcAft>
                <a:spcPts val="1200"/>
              </a:spcAft>
              <a:buNone/>
            </a:pPr>
            <a:r>
              <a:rPr lang="it" sz="1800"/>
              <a:t>S</a:t>
            </a:r>
            <a:r>
              <a:rPr lang="it" sz="1800"/>
              <a:t>pecify in which phase you want to use one type or another of storage</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64"/>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Data preservation</a:t>
            </a:r>
            <a:endParaRPr/>
          </a:p>
        </p:txBody>
      </p:sp>
      <p:sp>
        <p:nvSpPr>
          <p:cNvPr id="536" name="Google Shape;536;p64"/>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it"/>
              <a:t>Keeping data available and usable in the longer term, beyond the end of your research project</a:t>
            </a:r>
            <a:endParaRPr/>
          </a:p>
        </p:txBody>
      </p:sp>
      <p:sp>
        <p:nvSpPr>
          <p:cNvPr id="537" name="Google Shape;537;p64"/>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sz="1800"/>
              <a:t>Specify if data will be selected for deposit (ie. raw data, processed data…) - you can update this part later!</a:t>
            </a:r>
            <a:endParaRPr sz="1800"/>
          </a:p>
          <a:p>
            <a:pPr indent="0" lvl="0" marL="0" rtl="0" algn="l">
              <a:spcBef>
                <a:spcPts val="1200"/>
              </a:spcBef>
              <a:spcAft>
                <a:spcPts val="0"/>
              </a:spcAft>
              <a:buNone/>
            </a:pPr>
            <a:r>
              <a:rPr lang="it" sz="1800"/>
              <a:t>Detail on the Research Data repository.</a:t>
            </a:r>
            <a:endParaRPr sz="1800"/>
          </a:p>
          <a:p>
            <a:pPr indent="0" lvl="0" marL="0" rtl="0" algn="l">
              <a:spcBef>
                <a:spcPts val="1200"/>
              </a:spcBef>
              <a:spcAft>
                <a:spcPts val="1200"/>
              </a:spcAft>
              <a:buNone/>
            </a:pPr>
            <a:r>
              <a:rPr lang="it" sz="1800"/>
              <a:t>Detail on non-digital data and materials.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65"/>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Costing</a:t>
            </a:r>
            <a:endParaRPr/>
          </a:p>
        </p:txBody>
      </p:sp>
      <p:sp>
        <p:nvSpPr>
          <p:cNvPr id="543" name="Google Shape;543;p65"/>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Both in time and money!</a:t>
            </a:r>
            <a:endParaRPr/>
          </a:p>
        </p:txBody>
      </p:sp>
      <p:sp>
        <p:nvSpPr>
          <p:cNvPr id="544" name="Google Shape;544;p65"/>
          <p:cNvSpPr txBox="1"/>
          <p:nvPr>
            <p:ph idx="2" type="body"/>
          </p:nvPr>
        </p:nvSpPr>
        <p:spPr>
          <a:xfrm>
            <a:off x="5150625" y="1144300"/>
            <a:ext cx="3374400" cy="3610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Infrastructure costs:</a:t>
            </a:r>
            <a:endParaRPr/>
          </a:p>
          <a:p>
            <a:pPr indent="-311150" lvl="0" marL="457200" rtl="0" algn="l">
              <a:spcBef>
                <a:spcPts val="0"/>
              </a:spcBef>
              <a:spcAft>
                <a:spcPts val="0"/>
              </a:spcAft>
              <a:buSzPts val="1300"/>
              <a:buChar char="●"/>
            </a:pPr>
            <a:r>
              <a:rPr lang="it"/>
              <a:t>Digitisation </a:t>
            </a:r>
            <a:endParaRPr/>
          </a:p>
          <a:p>
            <a:pPr indent="-311150" lvl="0" marL="457200" rtl="0" algn="l">
              <a:spcBef>
                <a:spcPts val="0"/>
              </a:spcBef>
              <a:spcAft>
                <a:spcPts val="0"/>
              </a:spcAft>
              <a:buSzPts val="1300"/>
              <a:buChar char="●"/>
            </a:pPr>
            <a:r>
              <a:rPr lang="it"/>
              <a:t>Storage </a:t>
            </a:r>
            <a:endParaRPr/>
          </a:p>
          <a:p>
            <a:pPr indent="-311150" lvl="0" marL="457200" rtl="0" algn="l">
              <a:spcBef>
                <a:spcPts val="0"/>
              </a:spcBef>
              <a:spcAft>
                <a:spcPts val="0"/>
              </a:spcAft>
              <a:buSzPts val="1300"/>
              <a:buChar char="●"/>
            </a:pPr>
            <a:r>
              <a:rPr lang="it"/>
              <a:t>Licensing </a:t>
            </a:r>
            <a:r>
              <a:rPr lang="it"/>
              <a:t>and </a:t>
            </a:r>
            <a:r>
              <a:rPr lang="it"/>
              <a:t>Security  </a:t>
            </a:r>
            <a:endParaRPr/>
          </a:p>
          <a:p>
            <a:pPr indent="-311150" lvl="0" marL="457200" rtl="0" algn="l">
              <a:spcBef>
                <a:spcPts val="0"/>
              </a:spcBef>
              <a:spcAft>
                <a:spcPts val="0"/>
              </a:spcAft>
              <a:buSzPts val="1300"/>
              <a:buChar char="●"/>
            </a:pPr>
            <a:r>
              <a:rPr lang="it"/>
              <a:t>Sharing and Re-use </a:t>
            </a:r>
            <a:endParaRPr/>
          </a:p>
          <a:p>
            <a:pPr indent="-311150" lvl="0" marL="457200" rtl="0" algn="l">
              <a:spcBef>
                <a:spcPts val="0"/>
              </a:spcBef>
              <a:spcAft>
                <a:spcPts val="0"/>
              </a:spcAft>
              <a:buSzPts val="1300"/>
              <a:buChar char="●"/>
            </a:pPr>
            <a:r>
              <a:rPr lang="it"/>
              <a:t>Archiving</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it"/>
              <a:t>Skill costs: </a:t>
            </a:r>
            <a:endParaRPr/>
          </a:p>
          <a:p>
            <a:pPr indent="-311150" lvl="0" marL="457200" rtl="0" algn="l">
              <a:spcBef>
                <a:spcPts val="0"/>
              </a:spcBef>
              <a:spcAft>
                <a:spcPts val="0"/>
              </a:spcAft>
              <a:buSzPts val="1300"/>
              <a:buChar char="●"/>
            </a:pPr>
            <a:r>
              <a:rPr lang="it"/>
              <a:t>Data wrangling </a:t>
            </a:r>
            <a:endParaRPr/>
          </a:p>
          <a:p>
            <a:pPr indent="-311150" lvl="0" marL="457200" rtl="0" algn="l">
              <a:spcBef>
                <a:spcPts val="0"/>
              </a:spcBef>
              <a:spcAft>
                <a:spcPts val="0"/>
              </a:spcAft>
              <a:buSzPts val="1300"/>
              <a:buChar char="●"/>
            </a:pPr>
            <a:r>
              <a:rPr lang="it"/>
              <a:t>Description and Documentation </a:t>
            </a:r>
            <a:endParaRPr/>
          </a:p>
          <a:p>
            <a:pPr indent="-311150" lvl="0" marL="457200" rtl="0" algn="l">
              <a:spcBef>
                <a:spcPts val="0"/>
              </a:spcBef>
              <a:spcAft>
                <a:spcPts val="0"/>
              </a:spcAft>
              <a:buSzPts val="1300"/>
              <a:buChar char="●"/>
            </a:pPr>
            <a:r>
              <a:rPr lang="it"/>
              <a:t>Metadata generation  </a:t>
            </a:r>
            <a:endParaRPr/>
          </a:p>
          <a:p>
            <a:pPr indent="-311150" lvl="0" marL="457200" rtl="0" algn="l">
              <a:spcBef>
                <a:spcPts val="0"/>
              </a:spcBef>
              <a:spcAft>
                <a:spcPts val="0"/>
              </a:spcAft>
              <a:buSzPts val="1300"/>
              <a:buChar char="●"/>
            </a:pPr>
            <a:r>
              <a:rPr lang="it"/>
              <a:t>Formatting and Cleaning </a:t>
            </a:r>
            <a:endParaRPr/>
          </a:p>
          <a:p>
            <a:pPr indent="-311150" lvl="0" marL="457200" rtl="0" algn="l">
              <a:spcBef>
                <a:spcPts val="0"/>
              </a:spcBef>
              <a:spcAft>
                <a:spcPts val="0"/>
              </a:spcAft>
              <a:buSzPts val="1300"/>
              <a:buChar char="●"/>
            </a:pPr>
            <a:r>
              <a:rPr lang="it"/>
              <a:t>Consent and Anonymisation</a:t>
            </a:r>
            <a:endParaRPr/>
          </a:p>
        </p:txBody>
      </p:sp>
      <p:sp>
        <p:nvSpPr>
          <p:cNvPr id="545" name="Google Shape;545;p65"/>
          <p:cNvSpPr txBox="1"/>
          <p:nvPr/>
        </p:nvSpPr>
        <p:spPr>
          <a:xfrm>
            <a:off x="4572000" y="4527900"/>
            <a:ext cx="4572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latin typeface="Lato"/>
                <a:ea typeface="Lato"/>
                <a:cs typeface="Lato"/>
                <a:sym typeface="Lato"/>
              </a:rPr>
              <a:t>https://www.openaire.eu/rdm-researcher-costs-infographic/view-document</a:t>
            </a:r>
            <a:endParaRPr sz="1000">
              <a:latin typeface="Lato"/>
              <a:ea typeface="Lato"/>
              <a:cs typeface="Lato"/>
              <a:sym typeface="La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pic>
        <p:nvPicPr>
          <p:cNvPr id="550" name="Google Shape;550;p66"/>
          <p:cNvPicPr preferRelativeResize="0"/>
          <p:nvPr/>
        </p:nvPicPr>
        <p:blipFill>
          <a:blip r:embed="rId3">
            <a:alphaModFix/>
          </a:blip>
          <a:stretch>
            <a:fillRect/>
          </a:stretch>
        </p:blipFill>
        <p:spPr>
          <a:xfrm>
            <a:off x="0" y="0"/>
            <a:ext cx="8112438" cy="5143499"/>
          </a:xfrm>
          <a:prstGeom prst="rect">
            <a:avLst/>
          </a:prstGeom>
          <a:noFill/>
          <a:ln>
            <a:noFill/>
          </a:ln>
        </p:spPr>
      </p:pic>
      <p:sp>
        <p:nvSpPr>
          <p:cNvPr id="551" name="Google Shape;551;p66"/>
          <p:cNvSpPr txBox="1"/>
          <p:nvPr/>
        </p:nvSpPr>
        <p:spPr>
          <a:xfrm rot="-5400000">
            <a:off x="6055725" y="2259100"/>
            <a:ext cx="50439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1000">
                <a:latin typeface="Lato"/>
                <a:ea typeface="Lato"/>
                <a:cs typeface="Lato"/>
                <a:sym typeface="Lato"/>
              </a:rPr>
              <a:t>https://www.openaire.eu/rdm-researcher-costs-infographic/view-document</a:t>
            </a:r>
            <a:endParaRPr sz="1000">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67"/>
          <p:cNvSpPr txBox="1"/>
          <p:nvPr/>
        </p:nvSpPr>
        <p:spPr>
          <a:xfrm>
            <a:off x="2794576" y="153450"/>
            <a:ext cx="40944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Data sharing</a:t>
            </a:r>
            <a:endParaRPr sz="500"/>
          </a:p>
        </p:txBody>
      </p:sp>
      <p:sp>
        <p:nvSpPr>
          <p:cNvPr id="557" name="Google Shape;557;p67"/>
          <p:cNvSpPr txBox="1"/>
          <p:nvPr/>
        </p:nvSpPr>
        <p:spPr>
          <a:xfrm>
            <a:off x="510625" y="666900"/>
            <a:ext cx="8328000" cy="2193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1200">
                <a:solidFill>
                  <a:srgbClr val="333333"/>
                </a:solidFill>
                <a:latin typeface="Poppins Light"/>
                <a:ea typeface="Poppins Light"/>
                <a:cs typeface="Poppins Light"/>
                <a:sym typeface="Poppins Light"/>
              </a:rPr>
              <a:t>Define for each data type/version who, when and how can access the data</a:t>
            </a:r>
            <a:endParaRPr sz="1200">
              <a:solidFill>
                <a:srgbClr val="333333"/>
              </a:solidFill>
            </a:endParaRPr>
          </a:p>
        </p:txBody>
      </p:sp>
      <p:sp>
        <p:nvSpPr>
          <p:cNvPr id="558" name="Google Shape;558;p67"/>
          <p:cNvSpPr/>
          <p:nvPr/>
        </p:nvSpPr>
        <p:spPr>
          <a:xfrm flipH="1">
            <a:off x="4520550" y="1671175"/>
            <a:ext cx="10175" cy="2775995"/>
          </a:xfrm>
          <a:custGeom>
            <a:rect b="b" l="l" r="r" t="t"/>
            <a:pathLst>
              <a:path extrusionOk="0" h="8969" w="53">
                <a:moveTo>
                  <a:pt x="26" y="8968"/>
                </a:moveTo>
                <a:lnTo>
                  <a:pt x="26" y="8968"/>
                </a:lnTo>
                <a:cubicBezTo>
                  <a:pt x="12" y="8968"/>
                  <a:pt x="0" y="8957"/>
                  <a:pt x="0" y="8943"/>
                </a:cubicBezTo>
                <a:lnTo>
                  <a:pt x="0" y="24"/>
                </a:lnTo>
                <a:lnTo>
                  <a:pt x="0" y="24"/>
                </a:lnTo>
                <a:cubicBezTo>
                  <a:pt x="0" y="11"/>
                  <a:pt x="12" y="0"/>
                  <a:pt x="26" y="0"/>
                </a:cubicBezTo>
                <a:lnTo>
                  <a:pt x="26" y="0"/>
                </a:lnTo>
                <a:cubicBezTo>
                  <a:pt x="40" y="0"/>
                  <a:pt x="52" y="11"/>
                  <a:pt x="52" y="24"/>
                </a:cubicBezTo>
                <a:lnTo>
                  <a:pt x="52" y="8943"/>
                </a:lnTo>
                <a:lnTo>
                  <a:pt x="52" y="8943"/>
                </a:lnTo>
                <a:cubicBezTo>
                  <a:pt x="52" y="8957"/>
                  <a:pt x="40" y="8968"/>
                  <a:pt x="26" y="8968"/>
                </a:cubicBezTo>
              </a:path>
            </a:pathLst>
          </a:custGeom>
          <a:solidFill>
            <a:srgbClr val="D8D8D8"/>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559" name="Google Shape;559;p67"/>
          <p:cNvSpPr/>
          <p:nvPr/>
        </p:nvSpPr>
        <p:spPr>
          <a:xfrm>
            <a:off x="4761600" y="1893350"/>
            <a:ext cx="3869700" cy="2483100"/>
          </a:xfrm>
          <a:prstGeom prst="roundRect">
            <a:avLst>
              <a:gd fmla="val 16667" name="adj"/>
            </a:avLst>
          </a:prstGeom>
          <a:noFill/>
          <a:ln cap="flat" cmpd="sng" w="76200">
            <a:solidFill>
              <a:schemeClr val="accent1"/>
            </a:solidFill>
            <a:prstDash val="solid"/>
            <a:round/>
            <a:headEnd len="sm" w="sm" type="none"/>
            <a:tailEnd len="sm" w="sm" type="none"/>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560" name="Google Shape;560;p67"/>
          <p:cNvSpPr/>
          <p:nvPr/>
        </p:nvSpPr>
        <p:spPr>
          <a:xfrm>
            <a:off x="434425" y="1873925"/>
            <a:ext cx="3869700" cy="2502600"/>
          </a:xfrm>
          <a:prstGeom prst="roundRect">
            <a:avLst>
              <a:gd fmla="val 16667" name="adj"/>
            </a:avLst>
          </a:prstGeom>
          <a:noFill/>
          <a:ln cap="flat" cmpd="sng" w="76200">
            <a:solidFill>
              <a:schemeClr val="accent2"/>
            </a:solidFill>
            <a:prstDash val="solid"/>
            <a:round/>
            <a:headEnd len="sm" w="sm" type="none"/>
            <a:tailEnd len="sm" w="sm" type="none"/>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561" name="Google Shape;561;p67"/>
          <p:cNvSpPr txBox="1"/>
          <p:nvPr/>
        </p:nvSpPr>
        <p:spPr>
          <a:xfrm>
            <a:off x="4860875" y="2326275"/>
            <a:ext cx="3770400" cy="21792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lang="it" sz="1100">
                <a:solidFill>
                  <a:srgbClr val="424242"/>
                </a:solidFill>
                <a:latin typeface="Lato Light"/>
                <a:ea typeface="Lato Light"/>
                <a:cs typeface="Lato Light"/>
                <a:sym typeface="Lato Light"/>
              </a:rPr>
              <a:t>Define rules for the general public:</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Details on access: if data will be open, restricted, closed or embargoed.</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Details and motivation for non-open data.</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Information on access conditions (if restricted - ie. email, form or whatever).</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Use of persistent identifiers.</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Information on licences.</a:t>
            </a:r>
            <a:endParaRPr sz="1100">
              <a:solidFill>
                <a:srgbClr val="424242"/>
              </a:solidFill>
              <a:latin typeface="Lato Light"/>
              <a:ea typeface="Lato Light"/>
              <a:cs typeface="Lato Light"/>
              <a:sym typeface="Lato Light"/>
            </a:endParaRPr>
          </a:p>
          <a:p>
            <a:pPr indent="0" lvl="0" marL="0" marR="0" rtl="0" algn="l">
              <a:lnSpc>
                <a:spcPct val="145833"/>
              </a:lnSpc>
              <a:spcBef>
                <a:spcPts val="0"/>
              </a:spcBef>
              <a:spcAft>
                <a:spcPts val="0"/>
              </a:spcAft>
              <a:buClr>
                <a:schemeClr val="dk1"/>
              </a:buClr>
              <a:buSzPts val="900"/>
              <a:buFont typeface="Arial"/>
              <a:buNone/>
            </a:pPr>
            <a:r>
              <a:t/>
            </a:r>
            <a:endParaRPr sz="1100">
              <a:solidFill>
                <a:schemeClr val="dk1"/>
              </a:solidFill>
              <a:latin typeface="Lato Light"/>
              <a:ea typeface="Lato Light"/>
              <a:cs typeface="Lato Light"/>
              <a:sym typeface="Lato Light"/>
            </a:endParaRPr>
          </a:p>
        </p:txBody>
      </p:sp>
      <p:sp>
        <p:nvSpPr>
          <p:cNvPr id="562" name="Google Shape;562;p67"/>
          <p:cNvSpPr txBox="1"/>
          <p:nvPr/>
        </p:nvSpPr>
        <p:spPr>
          <a:xfrm>
            <a:off x="4953060" y="2031850"/>
            <a:ext cx="3560700" cy="2193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Outside the project</a:t>
            </a:r>
            <a:endParaRPr sz="500"/>
          </a:p>
        </p:txBody>
      </p:sp>
      <p:sp>
        <p:nvSpPr>
          <p:cNvPr id="563" name="Google Shape;563;p67"/>
          <p:cNvSpPr txBox="1"/>
          <p:nvPr/>
        </p:nvSpPr>
        <p:spPr>
          <a:xfrm>
            <a:off x="629400" y="2458225"/>
            <a:ext cx="3484800" cy="16854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lang="it" sz="1100">
                <a:solidFill>
                  <a:srgbClr val="424242"/>
                </a:solidFill>
                <a:latin typeface="Lato Light"/>
                <a:ea typeface="Lato Light"/>
                <a:cs typeface="Lato Light"/>
                <a:sym typeface="Lato Light"/>
              </a:rPr>
              <a:t>Sharing strategy referred to: </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team member, </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consortium members, </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researchers,</a:t>
            </a:r>
            <a:endParaRPr sz="1100">
              <a:solidFill>
                <a:srgbClr val="424242"/>
              </a:solidFill>
              <a:latin typeface="Lato Light"/>
              <a:ea typeface="Lato Light"/>
              <a:cs typeface="Lato Light"/>
              <a:sym typeface="Lato Light"/>
            </a:endParaRPr>
          </a:p>
          <a:p>
            <a:pPr indent="-298450" lvl="0" marL="457200" marR="0" rtl="0" algn="l">
              <a:lnSpc>
                <a:spcPct val="145833"/>
              </a:lnSpc>
              <a:spcBef>
                <a:spcPts val="0"/>
              </a:spcBef>
              <a:spcAft>
                <a:spcPts val="0"/>
              </a:spcAft>
              <a:buClr>
                <a:srgbClr val="424242"/>
              </a:buClr>
              <a:buSzPts val="1100"/>
              <a:buFont typeface="Lato Light"/>
              <a:buChar char="●"/>
            </a:pPr>
            <a:r>
              <a:rPr lang="it" sz="1100">
                <a:solidFill>
                  <a:srgbClr val="424242"/>
                </a:solidFill>
                <a:latin typeface="Lato Light"/>
                <a:ea typeface="Lato Light"/>
                <a:cs typeface="Lato Light"/>
                <a:sym typeface="Lato Light"/>
              </a:rPr>
              <a:t>administrative staff, etc,.</a:t>
            </a:r>
            <a:r>
              <a:rPr lang="it" sz="1100">
                <a:solidFill>
                  <a:srgbClr val="424242"/>
                </a:solidFill>
                <a:latin typeface="Lato Light"/>
                <a:ea typeface="Lato Light"/>
                <a:cs typeface="Lato Light"/>
                <a:sym typeface="Lato Light"/>
              </a:rPr>
              <a:t>.</a:t>
            </a:r>
            <a:endParaRPr sz="1100">
              <a:solidFill>
                <a:srgbClr val="424242"/>
              </a:solidFill>
              <a:latin typeface="Lato Light"/>
              <a:ea typeface="Lato Light"/>
              <a:cs typeface="Lato Light"/>
              <a:sym typeface="Lato Light"/>
            </a:endParaRPr>
          </a:p>
          <a:p>
            <a:pPr indent="0" lvl="0" marL="0" marR="0" rtl="0" algn="l">
              <a:lnSpc>
                <a:spcPct val="145833"/>
              </a:lnSpc>
              <a:spcBef>
                <a:spcPts val="0"/>
              </a:spcBef>
              <a:spcAft>
                <a:spcPts val="0"/>
              </a:spcAft>
              <a:buNone/>
            </a:pPr>
            <a:r>
              <a:t/>
            </a:r>
            <a:endParaRPr sz="1100">
              <a:solidFill>
                <a:srgbClr val="424242"/>
              </a:solidFill>
              <a:latin typeface="Lato Light"/>
              <a:ea typeface="Lato Light"/>
              <a:cs typeface="Lato Light"/>
              <a:sym typeface="Lato Light"/>
            </a:endParaRPr>
          </a:p>
          <a:p>
            <a:pPr indent="0" lvl="0" marL="0" marR="0" rtl="0" algn="l">
              <a:lnSpc>
                <a:spcPct val="145833"/>
              </a:lnSpc>
              <a:spcBef>
                <a:spcPts val="0"/>
              </a:spcBef>
              <a:spcAft>
                <a:spcPts val="0"/>
              </a:spcAft>
              <a:buNone/>
            </a:pPr>
            <a:r>
              <a:rPr lang="it" sz="1100">
                <a:solidFill>
                  <a:srgbClr val="424242"/>
                </a:solidFill>
                <a:latin typeface="Lato Light"/>
                <a:ea typeface="Lato Light"/>
                <a:cs typeface="Lato Light"/>
                <a:sym typeface="Lato Light"/>
              </a:rPr>
              <a:t>Key component: versioning.</a:t>
            </a:r>
            <a:endParaRPr sz="1100">
              <a:solidFill>
                <a:srgbClr val="424242"/>
              </a:solidFill>
              <a:latin typeface="Lato Light"/>
              <a:ea typeface="Lato Light"/>
              <a:cs typeface="Lato Light"/>
              <a:sym typeface="Lato Light"/>
            </a:endParaRPr>
          </a:p>
        </p:txBody>
      </p:sp>
      <p:sp>
        <p:nvSpPr>
          <p:cNvPr id="564" name="Google Shape;564;p67"/>
          <p:cNvSpPr txBox="1"/>
          <p:nvPr/>
        </p:nvSpPr>
        <p:spPr>
          <a:xfrm>
            <a:off x="740825" y="2087600"/>
            <a:ext cx="3373500" cy="2193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Inside the project</a:t>
            </a:r>
            <a:endParaRPr sz="500"/>
          </a:p>
        </p:txBody>
      </p:sp>
      <p:sp>
        <p:nvSpPr>
          <p:cNvPr id="565" name="Google Shape;565;p67"/>
          <p:cNvSpPr txBox="1"/>
          <p:nvPr/>
        </p:nvSpPr>
        <p:spPr>
          <a:xfrm>
            <a:off x="1805900" y="1041425"/>
            <a:ext cx="534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Font typeface="Arial"/>
              <a:buNone/>
            </a:pPr>
            <a:r>
              <a:rPr lang="it" sz="1200">
                <a:solidFill>
                  <a:srgbClr val="333333"/>
                </a:solidFill>
                <a:latin typeface="Poppins Light"/>
                <a:ea typeface="Poppins Light"/>
                <a:cs typeface="Poppins Light"/>
                <a:sym typeface="Poppins Light"/>
              </a:rPr>
              <a:t>Two-level decision: inside the project and outside</a:t>
            </a:r>
            <a:endParaRPr>
              <a:latin typeface="Poppins Light"/>
              <a:ea typeface="Poppins Light"/>
              <a:cs typeface="Poppins Light"/>
              <a:sym typeface="Poppins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pic>
        <p:nvPicPr>
          <p:cNvPr id="571" name="Google Shape;571;p68"/>
          <p:cNvPicPr preferRelativeResize="0"/>
          <p:nvPr/>
        </p:nvPicPr>
        <p:blipFill rotWithShape="1">
          <a:blip r:embed="rId3">
            <a:alphaModFix/>
          </a:blip>
          <a:srcRect b="19380" l="3974" r="487" t="0"/>
          <a:stretch/>
        </p:blipFill>
        <p:spPr>
          <a:xfrm>
            <a:off x="0" y="0"/>
            <a:ext cx="9144003" cy="5143501"/>
          </a:xfrm>
          <a:prstGeom prst="rect">
            <a:avLst/>
          </a:prstGeom>
          <a:noFill/>
          <a:ln>
            <a:noFill/>
          </a:ln>
        </p:spPr>
      </p:pic>
      <p:sp>
        <p:nvSpPr>
          <p:cNvPr id="572" name="Google Shape;572;p68"/>
          <p:cNvSpPr txBox="1"/>
          <p:nvPr/>
        </p:nvSpPr>
        <p:spPr>
          <a:xfrm>
            <a:off x="536075" y="237475"/>
            <a:ext cx="7070700" cy="113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it" sz="3100">
                <a:solidFill>
                  <a:schemeClr val="lt1"/>
                </a:solidFill>
                <a:highlight>
                  <a:schemeClr val="accent3"/>
                </a:highlight>
                <a:latin typeface="Calibri"/>
                <a:ea typeface="Calibri"/>
                <a:cs typeface="Calibri"/>
                <a:sym typeface="Calibri"/>
              </a:rPr>
              <a:t>Data Management Plan Checklist </a:t>
            </a:r>
            <a:endParaRPr b="1" sz="3100">
              <a:solidFill>
                <a:schemeClr val="lt1"/>
              </a:solidFill>
              <a:highlight>
                <a:schemeClr val="accent3"/>
              </a:highlight>
              <a:latin typeface="Calibri"/>
              <a:ea typeface="Calibri"/>
              <a:cs typeface="Calibri"/>
              <a:sym typeface="Calibri"/>
            </a:endParaRPr>
          </a:p>
          <a:p>
            <a:pPr indent="0" lvl="0" marL="0" rtl="0" algn="l">
              <a:spcBef>
                <a:spcPts val="0"/>
              </a:spcBef>
              <a:spcAft>
                <a:spcPts val="0"/>
              </a:spcAft>
              <a:buNone/>
            </a:pPr>
            <a:r>
              <a:rPr b="1" lang="it" sz="3100">
                <a:solidFill>
                  <a:schemeClr val="lt1"/>
                </a:solidFill>
                <a:highlight>
                  <a:schemeClr val="accent3"/>
                </a:highlight>
                <a:latin typeface="Calibri"/>
                <a:ea typeface="Calibri"/>
                <a:cs typeface="Calibri"/>
                <a:sym typeface="Calibri"/>
              </a:rPr>
              <a:t>One of the million available...</a:t>
            </a:r>
            <a:endParaRPr b="1" sz="3100">
              <a:solidFill>
                <a:schemeClr val="lt1"/>
              </a:solidFill>
              <a:highlight>
                <a:schemeClr val="accent3"/>
              </a:highlight>
              <a:latin typeface="Calibri"/>
              <a:ea typeface="Calibri"/>
              <a:cs typeface="Calibri"/>
              <a:sym typeface="Calibri"/>
            </a:endParaRPr>
          </a:p>
        </p:txBody>
      </p:sp>
      <p:sp>
        <p:nvSpPr>
          <p:cNvPr id="573" name="Google Shape;573;p68"/>
          <p:cNvSpPr txBox="1"/>
          <p:nvPr/>
        </p:nvSpPr>
        <p:spPr>
          <a:xfrm>
            <a:off x="6144000" y="4865700"/>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Thomas Bormans</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69"/>
          <p:cNvSpPr txBox="1"/>
          <p:nvPr>
            <p:ph idx="1" type="body"/>
          </p:nvPr>
        </p:nvSpPr>
        <p:spPr>
          <a:xfrm>
            <a:off x="251520" y="1084144"/>
            <a:ext cx="5221200" cy="3499200"/>
          </a:xfrm>
          <a:prstGeom prst="rect">
            <a:avLst/>
          </a:prstGeom>
          <a:noFill/>
          <a:ln>
            <a:noFill/>
          </a:ln>
        </p:spPr>
        <p:txBody>
          <a:bodyPr anchorCtr="0" anchor="ctr" bIns="0" lIns="0" spcFirstLastPara="1" rIns="0" wrap="square" tIns="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Basic information about your project: title, acronym, ID, reference numbers</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An abstract of your project highlighting the scope of data collection/creation</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Details related to procedures and policies</a:t>
            </a:r>
            <a:endParaRPr sz="2000">
              <a:solidFill>
                <a:schemeClr val="dk1"/>
              </a:solidFill>
            </a:endParaRPr>
          </a:p>
          <a:p>
            <a:pPr indent="0" lvl="0" marL="0" rtl="0" algn="l">
              <a:lnSpc>
                <a:spcPct val="85000"/>
              </a:lnSpc>
              <a:spcBef>
                <a:spcPts val="1000"/>
              </a:spcBef>
              <a:spcAft>
                <a:spcPts val="0"/>
              </a:spcAft>
              <a:buClr>
                <a:srgbClr val="2D3293"/>
              </a:buClr>
              <a:buSzPts val="2800"/>
              <a:buFont typeface="Open Sans SemiBold"/>
              <a:buNone/>
            </a:pPr>
            <a:r>
              <a:t/>
            </a:r>
            <a:endParaRPr/>
          </a:p>
        </p:txBody>
      </p:sp>
      <p:sp>
        <p:nvSpPr>
          <p:cNvPr id="579" name="Google Shape;579;p69"/>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381000" lvl="0" marL="457200" rtl="0" algn="l">
              <a:spcBef>
                <a:spcPts val="0"/>
              </a:spcBef>
              <a:spcAft>
                <a:spcPts val="0"/>
              </a:spcAft>
              <a:buSzPts val="2400"/>
              <a:buAutoNum type="arabicPeriod"/>
            </a:pPr>
            <a:r>
              <a:rPr lang="it"/>
              <a:t>Administrative Data</a:t>
            </a:r>
            <a:endParaRPr/>
          </a:p>
        </p:txBody>
      </p:sp>
      <p:pic>
        <p:nvPicPr>
          <p:cNvPr id="580" name="Google Shape;580;p69"/>
          <p:cNvPicPr preferRelativeResize="0"/>
          <p:nvPr>
            <p:ph idx="2" type="pic"/>
          </p:nvPr>
        </p:nvPicPr>
        <p:blipFill rotWithShape="1">
          <a:blip r:embed="rId3">
            <a:alphaModFix/>
          </a:blip>
          <a:srcRect b="0" l="19913" r="19907" t="0"/>
          <a:stretch/>
        </p:blipFill>
        <p:spPr>
          <a:xfrm>
            <a:off x="5723830" y="1084144"/>
            <a:ext cx="3168599" cy="3509401"/>
          </a:xfrm>
          <a:prstGeom prst="rect">
            <a:avLst/>
          </a:prstGeom>
        </p:spPr>
      </p:pic>
      <p:sp>
        <p:nvSpPr>
          <p:cNvPr id="581" name="Google Shape;581;p69"/>
          <p:cNvSpPr txBox="1"/>
          <p:nvPr/>
        </p:nvSpPr>
        <p:spPr>
          <a:xfrm>
            <a:off x="5089225" y="4614575"/>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Wesley Tingey</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70"/>
          <p:cNvSpPr txBox="1"/>
          <p:nvPr>
            <p:ph idx="1" type="body"/>
          </p:nvPr>
        </p:nvSpPr>
        <p:spPr>
          <a:xfrm>
            <a:off x="3672285" y="1084144"/>
            <a:ext cx="5221200" cy="3499200"/>
          </a:xfrm>
          <a:prstGeom prst="rect">
            <a:avLst/>
          </a:prstGeom>
        </p:spPr>
        <p:txBody>
          <a:bodyPr anchorCtr="0" anchor="ctr" bIns="45700" lIns="91425" spcFirstLastPara="1" rIns="91425" wrap="square" tIns="4570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Are you using existing data?</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What are the standards or methodologies that you will use to collect your data?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Data Formats and Software</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How will you structure and name your files and folders?</a:t>
            </a:r>
            <a:endParaRPr sz="1800">
              <a:solidFill>
                <a:schemeClr val="dk2"/>
              </a:solidFill>
            </a:endParaRPr>
          </a:p>
          <a:p>
            <a:pPr indent="0" lvl="0" marL="0" rtl="0" algn="just">
              <a:spcBef>
                <a:spcPts val="1000"/>
              </a:spcBef>
              <a:spcAft>
                <a:spcPts val="1200"/>
              </a:spcAft>
              <a:buNone/>
            </a:pPr>
            <a:r>
              <a:t/>
            </a:r>
            <a:endParaRPr/>
          </a:p>
        </p:txBody>
      </p:sp>
      <p:sp>
        <p:nvSpPr>
          <p:cNvPr id="588" name="Google Shape;588;p70"/>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2. Data Collection</a:t>
            </a:r>
            <a:endParaRPr/>
          </a:p>
        </p:txBody>
      </p:sp>
      <p:pic>
        <p:nvPicPr>
          <p:cNvPr id="589" name="Google Shape;589;p70"/>
          <p:cNvPicPr preferRelativeResize="0"/>
          <p:nvPr>
            <p:ph idx="2" type="pic"/>
          </p:nvPr>
        </p:nvPicPr>
        <p:blipFill rotWithShape="1">
          <a:blip r:embed="rId3">
            <a:alphaModFix/>
          </a:blip>
          <a:srcRect b="0" l="16252" r="16252" t="0"/>
          <a:stretch/>
        </p:blipFill>
        <p:spPr>
          <a:xfrm>
            <a:off x="253008" y="1084144"/>
            <a:ext cx="3168599" cy="3509400"/>
          </a:xfrm>
          <a:prstGeom prst="rect">
            <a:avLst/>
          </a:prstGeom>
        </p:spPr>
      </p:pic>
      <p:sp>
        <p:nvSpPr>
          <p:cNvPr id="590" name="Google Shape;590;p70"/>
          <p:cNvSpPr txBox="1"/>
          <p:nvPr/>
        </p:nvSpPr>
        <p:spPr>
          <a:xfrm>
            <a:off x="936425" y="4851000"/>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Jon Tyson</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pic>
        <p:nvPicPr>
          <p:cNvPr id="595" name="Google Shape;595;p71"/>
          <p:cNvPicPr preferRelativeResize="0"/>
          <p:nvPr/>
        </p:nvPicPr>
        <p:blipFill rotWithShape="1">
          <a:blip r:embed="rId3">
            <a:alphaModFix/>
          </a:blip>
          <a:srcRect b="0" l="0" r="0" t="0"/>
          <a:stretch/>
        </p:blipFill>
        <p:spPr>
          <a:xfrm>
            <a:off x="1555614" y="834764"/>
            <a:ext cx="6032771" cy="3774580"/>
          </a:xfrm>
          <a:prstGeom prst="rect">
            <a:avLst/>
          </a:prstGeom>
          <a:noFill/>
          <a:ln>
            <a:noFill/>
          </a:ln>
        </p:spPr>
      </p:pic>
      <p:sp>
        <p:nvSpPr>
          <p:cNvPr id="596" name="Google Shape;596;p71"/>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Folder structure: w</a:t>
            </a:r>
            <a:r>
              <a:rPr lang="it"/>
              <a:t>hat is your strategy?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5"/>
          <p:cNvSpPr txBox="1"/>
          <p:nvPr/>
        </p:nvSpPr>
        <p:spPr>
          <a:xfrm>
            <a:off x="2768926" y="201900"/>
            <a:ext cx="36042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Our trip together today</a:t>
            </a:r>
            <a:endParaRPr sz="500"/>
          </a:p>
        </p:txBody>
      </p:sp>
      <p:sp>
        <p:nvSpPr>
          <p:cNvPr id="313" name="Google Shape;313;p45"/>
          <p:cNvSpPr txBox="1"/>
          <p:nvPr/>
        </p:nvSpPr>
        <p:spPr>
          <a:xfrm>
            <a:off x="3640849" y="590700"/>
            <a:ext cx="2392800" cy="1731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080808"/>
                </a:solidFill>
                <a:latin typeface="Poppins Light"/>
                <a:ea typeface="Poppins Light"/>
                <a:cs typeface="Poppins Light"/>
                <a:sym typeface="Poppins Light"/>
              </a:rPr>
              <a:t>FAIR data stewardship in life science</a:t>
            </a:r>
            <a:endParaRPr sz="500">
              <a:solidFill>
                <a:srgbClr val="080808"/>
              </a:solidFill>
            </a:endParaRPr>
          </a:p>
        </p:txBody>
      </p:sp>
      <p:sp>
        <p:nvSpPr>
          <p:cNvPr id="314" name="Google Shape;314;p45"/>
          <p:cNvSpPr/>
          <p:nvPr/>
        </p:nvSpPr>
        <p:spPr>
          <a:xfrm>
            <a:off x="1446003" y="3980864"/>
            <a:ext cx="6254041" cy="84464"/>
          </a:xfrm>
          <a:custGeom>
            <a:rect b="b" l="l" r="r" t="t"/>
            <a:pathLst>
              <a:path extrusionOk="0" h="182" w="13385">
                <a:moveTo>
                  <a:pt x="13384" y="181"/>
                </a:moveTo>
                <a:lnTo>
                  <a:pt x="0" y="181"/>
                </a:lnTo>
                <a:lnTo>
                  <a:pt x="0" y="0"/>
                </a:lnTo>
                <a:lnTo>
                  <a:pt x="13384" y="0"/>
                </a:lnTo>
                <a:lnTo>
                  <a:pt x="13384" y="181"/>
                </a:lnTo>
              </a:path>
            </a:pathLst>
          </a:custGeom>
          <a:solidFill>
            <a:srgbClr val="E3E3E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15" name="Google Shape;315;p45"/>
          <p:cNvSpPr/>
          <p:nvPr/>
        </p:nvSpPr>
        <p:spPr>
          <a:xfrm>
            <a:off x="564049" y="1532424"/>
            <a:ext cx="1817485" cy="1817018"/>
          </a:xfrm>
          <a:custGeom>
            <a:rect b="b" l="l" r="r" t="t"/>
            <a:pathLst>
              <a:path extrusionOk="0" h="3888" w="3889">
                <a:moveTo>
                  <a:pt x="3888" y="1945"/>
                </a:moveTo>
                <a:lnTo>
                  <a:pt x="3888" y="1945"/>
                </a:lnTo>
                <a:cubicBezTo>
                  <a:pt x="3888" y="3017"/>
                  <a:pt x="3018" y="3887"/>
                  <a:pt x="1944" y="3887"/>
                </a:cubicBezTo>
                <a:lnTo>
                  <a:pt x="1944" y="3887"/>
                </a:lnTo>
                <a:cubicBezTo>
                  <a:pt x="870" y="3887"/>
                  <a:pt x="0" y="3017"/>
                  <a:pt x="0" y="1945"/>
                </a:cubicBezTo>
                <a:lnTo>
                  <a:pt x="0" y="1945"/>
                </a:lnTo>
                <a:cubicBezTo>
                  <a:pt x="0" y="871"/>
                  <a:pt x="870" y="0"/>
                  <a:pt x="1944" y="0"/>
                </a:cubicBezTo>
                <a:lnTo>
                  <a:pt x="1944" y="0"/>
                </a:lnTo>
                <a:cubicBezTo>
                  <a:pt x="3018" y="0"/>
                  <a:pt x="3888" y="871"/>
                  <a:pt x="3888" y="1945"/>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16" name="Google Shape;316;p45"/>
          <p:cNvSpPr/>
          <p:nvPr/>
        </p:nvSpPr>
        <p:spPr>
          <a:xfrm>
            <a:off x="702111" y="1670451"/>
            <a:ext cx="1539300" cy="1538899"/>
          </a:xfrm>
          <a:custGeom>
            <a:rect b="b" l="l" r="r" t="t"/>
            <a:pathLst>
              <a:path extrusionOk="0" h="3294" w="3295">
                <a:moveTo>
                  <a:pt x="3294" y="1648"/>
                </a:moveTo>
                <a:lnTo>
                  <a:pt x="3294" y="1648"/>
                </a:lnTo>
                <a:cubicBezTo>
                  <a:pt x="3294" y="2556"/>
                  <a:pt x="2557" y="3293"/>
                  <a:pt x="1647" y="3293"/>
                </a:cubicBezTo>
                <a:lnTo>
                  <a:pt x="1647" y="3293"/>
                </a:lnTo>
                <a:cubicBezTo>
                  <a:pt x="737" y="3293"/>
                  <a:pt x="0" y="2556"/>
                  <a:pt x="0" y="1648"/>
                </a:cubicBezTo>
                <a:lnTo>
                  <a:pt x="0" y="1648"/>
                </a:lnTo>
                <a:cubicBezTo>
                  <a:pt x="0" y="738"/>
                  <a:pt x="737" y="0"/>
                  <a:pt x="1647" y="0"/>
                </a:cubicBezTo>
                <a:lnTo>
                  <a:pt x="1647" y="0"/>
                </a:lnTo>
                <a:cubicBezTo>
                  <a:pt x="2557"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17" name="Google Shape;317;p45"/>
          <p:cNvSpPr/>
          <p:nvPr/>
        </p:nvSpPr>
        <p:spPr>
          <a:xfrm>
            <a:off x="1324426"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18" name="Google Shape;318;p45"/>
          <p:cNvSpPr/>
          <p:nvPr/>
        </p:nvSpPr>
        <p:spPr>
          <a:xfrm>
            <a:off x="1417155" y="3273213"/>
            <a:ext cx="111275" cy="675715"/>
          </a:xfrm>
          <a:custGeom>
            <a:rect b="b" l="l" r="r" t="t"/>
            <a:pathLst>
              <a:path extrusionOk="0" h="1445" w="240">
                <a:moveTo>
                  <a:pt x="239" y="1444"/>
                </a:moveTo>
                <a:lnTo>
                  <a:pt x="0" y="1444"/>
                </a:lnTo>
                <a:lnTo>
                  <a:pt x="0" y="0"/>
                </a:lnTo>
                <a:lnTo>
                  <a:pt x="239" y="0"/>
                </a:lnTo>
                <a:lnTo>
                  <a:pt x="239" y="1444"/>
                </a:ln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19" name="Google Shape;319;p45"/>
          <p:cNvSpPr/>
          <p:nvPr/>
        </p:nvSpPr>
        <p:spPr>
          <a:xfrm>
            <a:off x="2630874" y="1532424"/>
            <a:ext cx="1817485" cy="1817018"/>
          </a:xfrm>
          <a:custGeom>
            <a:rect b="b" l="l" r="r" t="t"/>
            <a:pathLst>
              <a:path extrusionOk="0" h="3888" w="3889">
                <a:moveTo>
                  <a:pt x="3888" y="1945"/>
                </a:moveTo>
                <a:lnTo>
                  <a:pt x="3888" y="1945"/>
                </a:lnTo>
                <a:cubicBezTo>
                  <a:pt x="3888" y="3017"/>
                  <a:pt x="3017" y="3887"/>
                  <a:pt x="1944" y="3887"/>
                </a:cubicBezTo>
                <a:lnTo>
                  <a:pt x="1944" y="3887"/>
                </a:lnTo>
                <a:cubicBezTo>
                  <a:pt x="870" y="3887"/>
                  <a:pt x="0" y="3017"/>
                  <a:pt x="0" y="1945"/>
                </a:cubicBezTo>
                <a:lnTo>
                  <a:pt x="0" y="1945"/>
                </a:lnTo>
                <a:cubicBezTo>
                  <a:pt x="0" y="871"/>
                  <a:pt x="870" y="0"/>
                  <a:pt x="1944" y="0"/>
                </a:cubicBezTo>
                <a:lnTo>
                  <a:pt x="1944" y="0"/>
                </a:lnTo>
                <a:cubicBezTo>
                  <a:pt x="3017" y="0"/>
                  <a:pt x="3888" y="871"/>
                  <a:pt x="3888" y="1945"/>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0" name="Google Shape;320;p45"/>
          <p:cNvSpPr/>
          <p:nvPr/>
        </p:nvSpPr>
        <p:spPr>
          <a:xfrm>
            <a:off x="2768936" y="1670451"/>
            <a:ext cx="1539300" cy="1538899"/>
          </a:xfrm>
          <a:custGeom>
            <a:rect b="b" l="l" r="r" t="t"/>
            <a:pathLst>
              <a:path extrusionOk="0" h="3294" w="3295">
                <a:moveTo>
                  <a:pt x="3294" y="1648"/>
                </a:moveTo>
                <a:lnTo>
                  <a:pt x="3294" y="1648"/>
                </a:lnTo>
                <a:cubicBezTo>
                  <a:pt x="3294" y="2556"/>
                  <a:pt x="2556" y="3293"/>
                  <a:pt x="1647" y="3293"/>
                </a:cubicBezTo>
                <a:lnTo>
                  <a:pt x="1647" y="3293"/>
                </a:lnTo>
                <a:cubicBezTo>
                  <a:pt x="737" y="3293"/>
                  <a:pt x="0" y="2556"/>
                  <a:pt x="0" y="1648"/>
                </a:cubicBezTo>
                <a:lnTo>
                  <a:pt x="0" y="1648"/>
                </a:lnTo>
                <a:cubicBezTo>
                  <a:pt x="0" y="738"/>
                  <a:pt x="737" y="0"/>
                  <a:pt x="1647" y="0"/>
                </a:cubicBezTo>
                <a:lnTo>
                  <a:pt x="1647" y="0"/>
                </a:lnTo>
                <a:cubicBezTo>
                  <a:pt x="2556"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1" name="Google Shape;321;p45"/>
          <p:cNvSpPr/>
          <p:nvPr/>
        </p:nvSpPr>
        <p:spPr>
          <a:xfrm>
            <a:off x="3391251"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2" name="Google Shape;322;p45"/>
          <p:cNvSpPr/>
          <p:nvPr/>
        </p:nvSpPr>
        <p:spPr>
          <a:xfrm>
            <a:off x="3481919" y="3273213"/>
            <a:ext cx="113334" cy="675715"/>
          </a:xfrm>
          <a:custGeom>
            <a:rect b="b" l="l" r="r" t="t"/>
            <a:pathLst>
              <a:path extrusionOk="0" h="1445" w="241">
                <a:moveTo>
                  <a:pt x="240" y="1444"/>
                </a:moveTo>
                <a:lnTo>
                  <a:pt x="0" y="1444"/>
                </a:lnTo>
                <a:lnTo>
                  <a:pt x="0" y="0"/>
                </a:lnTo>
                <a:lnTo>
                  <a:pt x="240" y="0"/>
                </a:lnTo>
                <a:lnTo>
                  <a:pt x="240" y="1444"/>
                </a:lnTo>
              </a:path>
            </a:pathLst>
          </a:custGeom>
          <a:solidFill>
            <a:schemeClr val="accent2"/>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3" name="Google Shape;323;p45"/>
          <p:cNvSpPr/>
          <p:nvPr/>
        </p:nvSpPr>
        <p:spPr>
          <a:xfrm>
            <a:off x="4695639" y="1532424"/>
            <a:ext cx="1817485" cy="1817018"/>
          </a:xfrm>
          <a:custGeom>
            <a:rect b="b" l="l" r="r" t="t"/>
            <a:pathLst>
              <a:path extrusionOk="0" h="3888" w="3889">
                <a:moveTo>
                  <a:pt x="3888" y="1945"/>
                </a:moveTo>
                <a:lnTo>
                  <a:pt x="3888" y="1945"/>
                </a:lnTo>
                <a:cubicBezTo>
                  <a:pt x="3888" y="3017"/>
                  <a:pt x="3018" y="3887"/>
                  <a:pt x="1945" y="3887"/>
                </a:cubicBezTo>
                <a:lnTo>
                  <a:pt x="1945" y="3887"/>
                </a:lnTo>
                <a:cubicBezTo>
                  <a:pt x="871" y="3887"/>
                  <a:pt x="0" y="3017"/>
                  <a:pt x="0" y="1945"/>
                </a:cubicBezTo>
                <a:lnTo>
                  <a:pt x="0" y="1945"/>
                </a:lnTo>
                <a:cubicBezTo>
                  <a:pt x="0" y="871"/>
                  <a:pt x="871" y="0"/>
                  <a:pt x="1945" y="0"/>
                </a:cubicBezTo>
                <a:lnTo>
                  <a:pt x="1945" y="0"/>
                </a:lnTo>
                <a:cubicBezTo>
                  <a:pt x="3018" y="0"/>
                  <a:pt x="3888" y="871"/>
                  <a:pt x="3888" y="1945"/>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4" name="Google Shape;324;p45"/>
          <p:cNvSpPr/>
          <p:nvPr/>
        </p:nvSpPr>
        <p:spPr>
          <a:xfrm>
            <a:off x="4833701" y="1670451"/>
            <a:ext cx="1539298" cy="1538899"/>
          </a:xfrm>
          <a:custGeom>
            <a:rect b="b" l="l" r="r" t="t"/>
            <a:pathLst>
              <a:path extrusionOk="0" h="3294" w="3296">
                <a:moveTo>
                  <a:pt x="3295" y="1648"/>
                </a:moveTo>
                <a:lnTo>
                  <a:pt x="3295" y="1648"/>
                </a:lnTo>
                <a:cubicBezTo>
                  <a:pt x="3295" y="2556"/>
                  <a:pt x="2557" y="3293"/>
                  <a:pt x="1648" y="3293"/>
                </a:cubicBezTo>
                <a:lnTo>
                  <a:pt x="1648" y="3293"/>
                </a:lnTo>
                <a:cubicBezTo>
                  <a:pt x="738" y="3293"/>
                  <a:pt x="0" y="2556"/>
                  <a:pt x="0" y="1648"/>
                </a:cubicBezTo>
                <a:lnTo>
                  <a:pt x="0" y="1648"/>
                </a:lnTo>
                <a:cubicBezTo>
                  <a:pt x="0" y="738"/>
                  <a:pt x="738" y="0"/>
                  <a:pt x="1648" y="0"/>
                </a:cubicBezTo>
                <a:lnTo>
                  <a:pt x="1648" y="0"/>
                </a:lnTo>
                <a:cubicBezTo>
                  <a:pt x="2557" y="0"/>
                  <a:pt x="3295" y="738"/>
                  <a:pt x="3295"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5" name="Google Shape;325;p45"/>
          <p:cNvSpPr/>
          <p:nvPr/>
        </p:nvSpPr>
        <p:spPr>
          <a:xfrm>
            <a:off x="5456016" y="3877857"/>
            <a:ext cx="294672" cy="294594"/>
          </a:xfrm>
          <a:custGeom>
            <a:rect b="b" l="l" r="r" t="t"/>
            <a:pathLst>
              <a:path extrusionOk="0" h="630" w="632">
                <a:moveTo>
                  <a:pt x="631" y="315"/>
                </a:moveTo>
                <a:lnTo>
                  <a:pt x="631" y="315"/>
                </a:lnTo>
                <a:cubicBezTo>
                  <a:pt x="631" y="489"/>
                  <a:pt x="489" y="629"/>
                  <a:pt x="316" y="629"/>
                </a:cubicBezTo>
                <a:lnTo>
                  <a:pt x="316" y="629"/>
                </a:lnTo>
                <a:cubicBezTo>
                  <a:pt x="141" y="629"/>
                  <a:pt x="0" y="489"/>
                  <a:pt x="0" y="315"/>
                </a:cubicBezTo>
                <a:lnTo>
                  <a:pt x="0" y="315"/>
                </a:lnTo>
                <a:cubicBezTo>
                  <a:pt x="0" y="140"/>
                  <a:pt x="141" y="0"/>
                  <a:pt x="316" y="0"/>
                </a:cubicBezTo>
                <a:lnTo>
                  <a:pt x="316" y="0"/>
                </a:lnTo>
                <a:cubicBezTo>
                  <a:pt x="489" y="0"/>
                  <a:pt x="631" y="140"/>
                  <a:pt x="631" y="315"/>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6" name="Google Shape;326;p45"/>
          <p:cNvSpPr/>
          <p:nvPr/>
        </p:nvSpPr>
        <p:spPr>
          <a:xfrm>
            <a:off x="5548745" y="3273213"/>
            <a:ext cx="113336" cy="675715"/>
          </a:xfrm>
          <a:custGeom>
            <a:rect b="b" l="l" r="r" t="t"/>
            <a:pathLst>
              <a:path extrusionOk="0" h="1445" w="241">
                <a:moveTo>
                  <a:pt x="240" y="1444"/>
                </a:moveTo>
                <a:lnTo>
                  <a:pt x="0" y="1444"/>
                </a:lnTo>
                <a:lnTo>
                  <a:pt x="0" y="0"/>
                </a:lnTo>
                <a:lnTo>
                  <a:pt x="240" y="0"/>
                </a:lnTo>
                <a:lnTo>
                  <a:pt x="240" y="1444"/>
                </a:ln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7" name="Google Shape;327;p45"/>
          <p:cNvSpPr/>
          <p:nvPr/>
        </p:nvSpPr>
        <p:spPr>
          <a:xfrm>
            <a:off x="6762465" y="1532424"/>
            <a:ext cx="1817485" cy="1817018"/>
          </a:xfrm>
          <a:custGeom>
            <a:rect b="b" l="l" r="r" t="t"/>
            <a:pathLst>
              <a:path extrusionOk="0" h="3888" w="3889">
                <a:moveTo>
                  <a:pt x="3888" y="1945"/>
                </a:moveTo>
                <a:lnTo>
                  <a:pt x="3888" y="1945"/>
                </a:lnTo>
                <a:cubicBezTo>
                  <a:pt x="3888" y="3017"/>
                  <a:pt x="3018" y="3887"/>
                  <a:pt x="1944" y="3887"/>
                </a:cubicBezTo>
                <a:lnTo>
                  <a:pt x="1944" y="3887"/>
                </a:lnTo>
                <a:cubicBezTo>
                  <a:pt x="870" y="3887"/>
                  <a:pt x="0" y="3017"/>
                  <a:pt x="0" y="1945"/>
                </a:cubicBezTo>
                <a:lnTo>
                  <a:pt x="0" y="1945"/>
                </a:lnTo>
                <a:cubicBezTo>
                  <a:pt x="0" y="871"/>
                  <a:pt x="870" y="0"/>
                  <a:pt x="1944" y="0"/>
                </a:cubicBezTo>
                <a:lnTo>
                  <a:pt x="1944" y="0"/>
                </a:lnTo>
                <a:cubicBezTo>
                  <a:pt x="3018" y="0"/>
                  <a:pt x="3888" y="871"/>
                  <a:pt x="3888" y="1945"/>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8" name="Google Shape;328;p45"/>
          <p:cNvSpPr/>
          <p:nvPr/>
        </p:nvSpPr>
        <p:spPr>
          <a:xfrm>
            <a:off x="6900528" y="1670451"/>
            <a:ext cx="1539300" cy="1538899"/>
          </a:xfrm>
          <a:custGeom>
            <a:rect b="b" l="l" r="r" t="t"/>
            <a:pathLst>
              <a:path extrusionOk="0" h="3294" w="3295">
                <a:moveTo>
                  <a:pt x="3294" y="1648"/>
                </a:moveTo>
                <a:lnTo>
                  <a:pt x="3294" y="1648"/>
                </a:lnTo>
                <a:cubicBezTo>
                  <a:pt x="3294" y="2556"/>
                  <a:pt x="2557" y="3293"/>
                  <a:pt x="1647" y="3293"/>
                </a:cubicBezTo>
                <a:lnTo>
                  <a:pt x="1647" y="3293"/>
                </a:lnTo>
                <a:cubicBezTo>
                  <a:pt x="737" y="3293"/>
                  <a:pt x="0" y="2556"/>
                  <a:pt x="0" y="1648"/>
                </a:cubicBezTo>
                <a:lnTo>
                  <a:pt x="0" y="1648"/>
                </a:lnTo>
                <a:cubicBezTo>
                  <a:pt x="0" y="738"/>
                  <a:pt x="737" y="0"/>
                  <a:pt x="1647" y="0"/>
                </a:cubicBezTo>
                <a:lnTo>
                  <a:pt x="1647" y="0"/>
                </a:lnTo>
                <a:cubicBezTo>
                  <a:pt x="2557" y="0"/>
                  <a:pt x="3294" y="738"/>
                  <a:pt x="3294" y="1648"/>
                </a:cubicBezTo>
              </a:path>
            </a:pathLst>
          </a:custGeom>
          <a:solidFill>
            <a:schemeClr val="l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29" name="Google Shape;329;p45"/>
          <p:cNvSpPr/>
          <p:nvPr/>
        </p:nvSpPr>
        <p:spPr>
          <a:xfrm>
            <a:off x="7522842" y="3877857"/>
            <a:ext cx="294672" cy="294594"/>
          </a:xfrm>
          <a:custGeom>
            <a:rect b="b" l="l" r="r" t="t"/>
            <a:pathLst>
              <a:path extrusionOk="0" h="630" w="631">
                <a:moveTo>
                  <a:pt x="630" y="315"/>
                </a:moveTo>
                <a:lnTo>
                  <a:pt x="630" y="315"/>
                </a:lnTo>
                <a:cubicBezTo>
                  <a:pt x="630" y="489"/>
                  <a:pt x="489" y="629"/>
                  <a:pt x="315" y="629"/>
                </a:cubicBezTo>
                <a:lnTo>
                  <a:pt x="315" y="629"/>
                </a:lnTo>
                <a:cubicBezTo>
                  <a:pt x="141" y="629"/>
                  <a:pt x="0" y="489"/>
                  <a:pt x="0" y="315"/>
                </a:cubicBezTo>
                <a:lnTo>
                  <a:pt x="0" y="315"/>
                </a:lnTo>
                <a:cubicBezTo>
                  <a:pt x="0" y="140"/>
                  <a:pt x="141" y="0"/>
                  <a:pt x="315" y="0"/>
                </a:cubicBezTo>
                <a:lnTo>
                  <a:pt x="315" y="0"/>
                </a:lnTo>
                <a:cubicBezTo>
                  <a:pt x="489" y="0"/>
                  <a:pt x="630" y="140"/>
                  <a:pt x="630" y="315"/>
                </a:cubicBez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30" name="Google Shape;330;p45"/>
          <p:cNvSpPr/>
          <p:nvPr/>
        </p:nvSpPr>
        <p:spPr>
          <a:xfrm>
            <a:off x="7613510" y="3273213"/>
            <a:ext cx="113336" cy="675715"/>
          </a:xfrm>
          <a:custGeom>
            <a:rect b="b" l="l" r="r" t="t"/>
            <a:pathLst>
              <a:path extrusionOk="0" h="1445" w="241">
                <a:moveTo>
                  <a:pt x="240" y="1444"/>
                </a:moveTo>
                <a:lnTo>
                  <a:pt x="0" y="1444"/>
                </a:lnTo>
                <a:lnTo>
                  <a:pt x="0" y="0"/>
                </a:lnTo>
                <a:lnTo>
                  <a:pt x="240" y="0"/>
                </a:lnTo>
                <a:lnTo>
                  <a:pt x="240" y="1444"/>
                </a:lnTo>
              </a:path>
            </a:pathLst>
          </a:custGeom>
          <a:solidFill>
            <a:schemeClr val="accent4"/>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grpSp>
        <p:nvGrpSpPr>
          <p:cNvPr id="331" name="Google Shape;331;p45"/>
          <p:cNvGrpSpPr/>
          <p:nvPr/>
        </p:nvGrpSpPr>
        <p:grpSpPr>
          <a:xfrm>
            <a:off x="847883" y="2050686"/>
            <a:ext cx="1247733" cy="715587"/>
            <a:chOff x="2208104" y="5391198"/>
            <a:chExt cx="3326400" cy="1908231"/>
          </a:xfrm>
        </p:grpSpPr>
        <p:sp>
          <p:nvSpPr>
            <p:cNvPr id="332" name="Google Shape;332;p45"/>
            <p:cNvSpPr txBox="1"/>
            <p:nvPr/>
          </p:nvSpPr>
          <p:spPr>
            <a:xfrm>
              <a:off x="2208104" y="6074829"/>
              <a:ext cx="3326400" cy="12246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1000">
                  <a:solidFill>
                    <a:schemeClr val="dk1"/>
                  </a:solidFill>
                  <a:latin typeface="Lato"/>
                  <a:ea typeface="Lato"/>
                  <a:cs typeface="Lato"/>
                  <a:sym typeface="Lato"/>
                </a:rPr>
                <a:t>What is  the DMP and how to do </a:t>
              </a:r>
              <a:r>
                <a:rPr b="1" lang="it" sz="1000">
                  <a:solidFill>
                    <a:schemeClr val="dk1"/>
                  </a:solidFill>
                  <a:latin typeface="Lato"/>
                  <a:ea typeface="Lato"/>
                  <a:cs typeface="Lato"/>
                  <a:sym typeface="Lato"/>
                </a:rPr>
                <a:t> it</a:t>
              </a:r>
              <a:r>
                <a:rPr lang="it" sz="1300">
                  <a:latin typeface="Corbel"/>
                  <a:ea typeface="Corbel"/>
                  <a:cs typeface="Corbel"/>
                  <a:sym typeface="Corbel"/>
                </a:rPr>
                <a:t> </a:t>
              </a:r>
              <a:endParaRPr b="1" sz="600"/>
            </a:p>
          </p:txBody>
        </p:sp>
        <p:sp>
          <p:nvSpPr>
            <p:cNvPr id="333" name="Google Shape;333;p45"/>
            <p:cNvSpPr txBox="1"/>
            <p:nvPr/>
          </p:nvSpPr>
          <p:spPr>
            <a:xfrm>
              <a:off x="2393230" y="5391198"/>
              <a:ext cx="29562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DMP</a:t>
              </a:r>
              <a:endParaRPr sz="500"/>
            </a:p>
          </p:txBody>
        </p:sp>
      </p:grpSp>
      <p:grpSp>
        <p:nvGrpSpPr>
          <p:cNvPr id="334" name="Google Shape;334;p45"/>
          <p:cNvGrpSpPr/>
          <p:nvPr/>
        </p:nvGrpSpPr>
        <p:grpSpPr>
          <a:xfrm>
            <a:off x="2914708" y="2050686"/>
            <a:ext cx="1247733" cy="631549"/>
            <a:chOff x="2208104" y="5391198"/>
            <a:chExt cx="3326400" cy="1684131"/>
          </a:xfrm>
        </p:grpSpPr>
        <p:sp>
          <p:nvSpPr>
            <p:cNvPr id="335" name="Google Shape;335;p45"/>
            <p:cNvSpPr txBox="1"/>
            <p:nvPr/>
          </p:nvSpPr>
          <p:spPr>
            <a:xfrm>
              <a:off x="2208104" y="6074829"/>
              <a:ext cx="3326400" cy="10005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A closer look DMP in Horizon Europe </a:t>
              </a:r>
              <a:endParaRPr b="1" sz="500"/>
            </a:p>
          </p:txBody>
        </p:sp>
        <p:sp>
          <p:nvSpPr>
            <p:cNvPr id="336" name="Google Shape;336;p45"/>
            <p:cNvSpPr txBox="1"/>
            <p:nvPr/>
          </p:nvSpPr>
          <p:spPr>
            <a:xfrm>
              <a:off x="2353155" y="5391198"/>
              <a:ext cx="30363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H.E.</a:t>
              </a:r>
              <a:endParaRPr b="1" sz="1200">
                <a:solidFill>
                  <a:schemeClr val="dk2"/>
                </a:solidFill>
                <a:latin typeface="Poppins"/>
                <a:ea typeface="Poppins"/>
                <a:cs typeface="Poppins"/>
                <a:sym typeface="Poppins"/>
              </a:endParaRPr>
            </a:p>
          </p:txBody>
        </p:sp>
      </p:grpSp>
      <p:grpSp>
        <p:nvGrpSpPr>
          <p:cNvPr id="337" name="Google Shape;337;p45"/>
          <p:cNvGrpSpPr/>
          <p:nvPr/>
        </p:nvGrpSpPr>
        <p:grpSpPr>
          <a:xfrm>
            <a:off x="4979473" y="2032236"/>
            <a:ext cx="1247733" cy="524149"/>
            <a:chOff x="2208104" y="5138798"/>
            <a:chExt cx="3326400" cy="1397731"/>
          </a:xfrm>
        </p:grpSpPr>
        <p:sp>
          <p:nvSpPr>
            <p:cNvPr id="338" name="Google Shape;338;p45"/>
            <p:cNvSpPr txBox="1"/>
            <p:nvPr/>
          </p:nvSpPr>
          <p:spPr>
            <a:xfrm>
              <a:off x="2208104" y="6074829"/>
              <a:ext cx="3326400" cy="4617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 </a:t>
              </a:r>
              <a:endParaRPr b="1" sz="500"/>
            </a:p>
          </p:txBody>
        </p:sp>
        <p:sp>
          <p:nvSpPr>
            <p:cNvPr id="339" name="Google Shape;339;p45"/>
            <p:cNvSpPr txBox="1"/>
            <p:nvPr/>
          </p:nvSpPr>
          <p:spPr>
            <a:xfrm>
              <a:off x="2351474" y="5138798"/>
              <a:ext cx="30507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Hands on!</a:t>
              </a:r>
              <a:r>
                <a:rPr b="1" lang="it" sz="1200">
                  <a:solidFill>
                    <a:schemeClr val="dk2"/>
                  </a:solidFill>
                  <a:latin typeface="Poppins"/>
                  <a:ea typeface="Poppins"/>
                  <a:cs typeface="Poppins"/>
                  <a:sym typeface="Poppins"/>
                </a:rPr>
                <a:t> </a:t>
              </a:r>
              <a:endParaRPr sz="500"/>
            </a:p>
          </p:txBody>
        </p:sp>
      </p:grpSp>
      <p:grpSp>
        <p:nvGrpSpPr>
          <p:cNvPr id="340" name="Google Shape;340;p45"/>
          <p:cNvGrpSpPr/>
          <p:nvPr/>
        </p:nvGrpSpPr>
        <p:grpSpPr>
          <a:xfrm>
            <a:off x="6925950" y="2050675"/>
            <a:ext cx="1437683" cy="833610"/>
            <a:chOff x="1881765" y="5391168"/>
            <a:chExt cx="3832800" cy="2222961"/>
          </a:xfrm>
        </p:grpSpPr>
        <p:sp>
          <p:nvSpPr>
            <p:cNvPr id="341" name="Google Shape;341;p45"/>
            <p:cNvSpPr txBox="1"/>
            <p:nvPr/>
          </p:nvSpPr>
          <p:spPr>
            <a:xfrm>
              <a:off x="2208104" y="6074829"/>
              <a:ext cx="3326400" cy="15393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Discussion on your exercises</a:t>
              </a:r>
              <a:endParaRPr b="1" sz="900">
                <a:solidFill>
                  <a:schemeClr val="dk1"/>
                </a:solidFill>
                <a:latin typeface="Lato"/>
                <a:ea typeface="Lato"/>
                <a:cs typeface="Lato"/>
                <a:sym typeface="Lato"/>
              </a:endParaRPr>
            </a:p>
            <a:p>
              <a:pPr indent="0" lvl="0" marL="0" marR="0" rtl="0" algn="l">
                <a:lnSpc>
                  <a:spcPct val="145833"/>
                </a:lnSpc>
                <a:spcBef>
                  <a:spcPts val="0"/>
                </a:spcBef>
                <a:spcAft>
                  <a:spcPts val="0"/>
                </a:spcAft>
                <a:buNone/>
              </a:pPr>
              <a:r>
                <a:rPr b="1" lang="it" sz="900">
                  <a:solidFill>
                    <a:schemeClr val="dk1"/>
                  </a:solidFill>
                  <a:latin typeface="Lato"/>
                  <a:ea typeface="Lato"/>
                  <a:cs typeface="Lato"/>
                  <a:sym typeface="Lato"/>
                </a:rPr>
                <a:t>            </a:t>
              </a:r>
              <a:endParaRPr b="1" sz="900">
                <a:solidFill>
                  <a:schemeClr val="dk1"/>
                </a:solidFill>
                <a:latin typeface="Lato"/>
                <a:ea typeface="Lato"/>
                <a:cs typeface="Lato"/>
                <a:sym typeface="Lato"/>
              </a:endParaRPr>
            </a:p>
          </p:txBody>
        </p:sp>
        <p:sp>
          <p:nvSpPr>
            <p:cNvPr id="342" name="Google Shape;342;p45"/>
            <p:cNvSpPr txBox="1"/>
            <p:nvPr/>
          </p:nvSpPr>
          <p:spPr>
            <a:xfrm>
              <a:off x="1881765" y="5391168"/>
              <a:ext cx="3832800" cy="5850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Questions?</a:t>
              </a:r>
              <a:endParaRPr sz="500"/>
            </a:p>
          </p:txBody>
        </p:sp>
      </p:grpSp>
      <p:sp>
        <p:nvSpPr>
          <p:cNvPr id="343" name="Google Shape;343;p45"/>
          <p:cNvSpPr txBox="1"/>
          <p:nvPr/>
        </p:nvSpPr>
        <p:spPr>
          <a:xfrm>
            <a:off x="1037538" y="4321525"/>
            <a:ext cx="7392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What</a:t>
            </a:r>
            <a:endParaRPr sz="500"/>
          </a:p>
        </p:txBody>
      </p:sp>
      <p:sp>
        <p:nvSpPr>
          <p:cNvPr id="344" name="Google Shape;344;p45"/>
          <p:cNvSpPr txBox="1"/>
          <p:nvPr/>
        </p:nvSpPr>
        <p:spPr>
          <a:xfrm>
            <a:off x="2949637" y="4321525"/>
            <a:ext cx="12477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In detail</a:t>
            </a:r>
            <a:endParaRPr sz="500"/>
          </a:p>
        </p:txBody>
      </p:sp>
      <p:sp>
        <p:nvSpPr>
          <p:cNvPr id="345" name="Google Shape;345;p45"/>
          <p:cNvSpPr txBox="1"/>
          <p:nvPr/>
        </p:nvSpPr>
        <p:spPr>
          <a:xfrm>
            <a:off x="4803487" y="4321525"/>
            <a:ext cx="1539300" cy="5889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In practice</a:t>
            </a:r>
            <a:r>
              <a:rPr b="1" lang="it" sz="1800">
                <a:solidFill>
                  <a:schemeClr val="dk2"/>
                </a:solidFill>
                <a:latin typeface="Poppins"/>
                <a:ea typeface="Poppins"/>
                <a:cs typeface="Poppins"/>
                <a:sym typeface="Poppins"/>
              </a:rPr>
              <a:t> </a:t>
            </a:r>
            <a:endParaRPr b="1" sz="1800">
              <a:solidFill>
                <a:schemeClr val="dk2"/>
              </a:solidFill>
              <a:latin typeface="Poppins"/>
              <a:ea typeface="Poppins"/>
              <a:cs typeface="Poppins"/>
              <a:sym typeface="Poppins"/>
            </a:endParaRPr>
          </a:p>
          <a:p>
            <a:pPr indent="0" lvl="0" marL="0" marR="0" rtl="0" algn="ctr">
              <a:spcBef>
                <a:spcPts val="0"/>
              </a:spcBef>
              <a:spcAft>
                <a:spcPts val="0"/>
              </a:spcAft>
              <a:buNone/>
            </a:pPr>
            <a:r>
              <a:t/>
            </a:r>
            <a:endParaRPr b="1" sz="1800">
              <a:solidFill>
                <a:schemeClr val="dk2"/>
              </a:solidFill>
              <a:latin typeface="Poppins"/>
              <a:ea typeface="Poppins"/>
              <a:cs typeface="Poppins"/>
              <a:sym typeface="Poppins"/>
            </a:endParaRPr>
          </a:p>
        </p:txBody>
      </p:sp>
      <p:sp>
        <p:nvSpPr>
          <p:cNvPr id="346" name="Google Shape;346;p45"/>
          <p:cNvSpPr txBox="1"/>
          <p:nvPr/>
        </p:nvSpPr>
        <p:spPr>
          <a:xfrm>
            <a:off x="7023462" y="4321525"/>
            <a:ext cx="1464000" cy="311700"/>
          </a:xfrm>
          <a:prstGeom prst="rect">
            <a:avLst/>
          </a:prstGeom>
          <a:noFill/>
          <a:ln>
            <a:noFill/>
          </a:ln>
        </p:spPr>
        <p:txBody>
          <a:bodyPr anchorCtr="0" anchor="b" bIns="17150" lIns="34300" spcFirstLastPara="1" rIns="34300" wrap="square" tIns="17150">
            <a:spAutoFit/>
          </a:bodyPr>
          <a:lstStyle/>
          <a:p>
            <a:pPr indent="0" lvl="0" marL="0" marR="0" rtl="0" algn="ctr">
              <a:spcBef>
                <a:spcPts val="0"/>
              </a:spcBef>
              <a:spcAft>
                <a:spcPts val="0"/>
              </a:spcAft>
              <a:buNone/>
            </a:pPr>
            <a:r>
              <a:rPr b="1" lang="it" sz="1800">
                <a:solidFill>
                  <a:schemeClr val="dk2"/>
                </a:solidFill>
                <a:latin typeface="Poppins"/>
                <a:ea typeface="Poppins"/>
                <a:cs typeface="Poppins"/>
                <a:sym typeface="Poppins"/>
              </a:rPr>
              <a:t>Discussion</a:t>
            </a:r>
            <a:endParaRPr sz="500"/>
          </a:p>
        </p:txBody>
      </p:sp>
      <p:sp>
        <p:nvSpPr>
          <p:cNvPr id="347" name="Google Shape;347;p45"/>
          <p:cNvSpPr txBox="1"/>
          <p:nvPr/>
        </p:nvSpPr>
        <p:spPr>
          <a:xfrm>
            <a:off x="4972108" y="2383248"/>
            <a:ext cx="1247700" cy="375300"/>
          </a:xfrm>
          <a:prstGeom prst="rect">
            <a:avLst/>
          </a:prstGeom>
          <a:noFill/>
          <a:ln>
            <a:noFill/>
          </a:ln>
        </p:spPr>
        <p:txBody>
          <a:bodyPr anchorCtr="0" anchor="t" bIns="17150" lIns="34300" spcFirstLastPara="1" rIns="34300" wrap="square" tIns="17150">
            <a:spAutoFit/>
          </a:bodyPr>
          <a:lstStyle/>
          <a:p>
            <a:pPr indent="0" lvl="0" marL="0" marR="0" rtl="0" algn="ctr">
              <a:lnSpc>
                <a:spcPct val="145833"/>
              </a:lnSpc>
              <a:spcBef>
                <a:spcPts val="0"/>
              </a:spcBef>
              <a:spcAft>
                <a:spcPts val="0"/>
              </a:spcAft>
              <a:buClr>
                <a:schemeClr val="dk1"/>
              </a:buClr>
              <a:buSzPts val="900"/>
              <a:buFont typeface="Arial"/>
              <a:buNone/>
            </a:pPr>
            <a:r>
              <a:rPr b="1" lang="it" sz="900">
                <a:solidFill>
                  <a:schemeClr val="dk1"/>
                </a:solidFill>
                <a:latin typeface="Lato"/>
                <a:ea typeface="Lato"/>
                <a:cs typeface="Lato"/>
                <a:sym typeface="Lato"/>
              </a:rPr>
              <a:t>Put together the main elements of a DMP</a:t>
            </a:r>
            <a:endParaRPr b="1" sz="5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pic>
        <p:nvPicPr>
          <p:cNvPr id="601" name="Google Shape;601;p72"/>
          <p:cNvPicPr preferRelativeResize="0"/>
          <p:nvPr/>
        </p:nvPicPr>
        <p:blipFill rotWithShape="1">
          <a:blip r:embed="rId3">
            <a:alphaModFix/>
          </a:blip>
          <a:srcRect b="0" l="0" r="0" t="0"/>
          <a:stretch/>
        </p:blipFill>
        <p:spPr>
          <a:xfrm>
            <a:off x="1519445" y="970423"/>
            <a:ext cx="5657850" cy="3593306"/>
          </a:xfrm>
          <a:prstGeom prst="rect">
            <a:avLst/>
          </a:prstGeom>
          <a:noFill/>
          <a:ln>
            <a:noFill/>
          </a:ln>
        </p:spPr>
      </p:pic>
      <p:sp>
        <p:nvSpPr>
          <p:cNvPr id="602" name="Google Shape;602;p72"/>
          <p:cNvSpPr/>
          <p:nvPr/>
        </p:nvSpPr>
        <p:spPr>
          <a:xfrm>
            <a:off x="4047694" y="4739707"/>
            <a:ext cx="4572000" cy="2250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1100"/>
              <a:buFont typeface="Arial"/>
              <a:buNone/>
            </a:pPr>
            <a:r>
              <a:rPr b="0" i="0" lang="it"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0" i="0" lang="it" sz="1100" cap="none" strike="noStrike">
                <a:solidFill>
                  <a:srgbClr val="000000"/>
                </a:solidFill>
                <a:uFill>
                  <a:noFill/>
                </a:uFill>
                <a:latin typeface="Arial"/>
                <a:ea typeface="Arial"/>
                <a:cs typeface="Arial"/>
                <a:sym typeface="Arial"/>
                <a:hlinkClick r:id="rId5">
                  <a:extLst>
                    <a:ext uri="{A12FA001-AC4F-418D-AE19-62706E023703}">
                      <ahyp:hlinkClr val="tx"/>
                    </a:ext>
                  </a:extLst>
                </a:hlinkClick>
              </a:rPr>
              <a:t>http://nikola.me/folder_structure.html  </a:t>
            </a:r>
            <a:endParaRPr b="0" i="0" sz="1100" cap="none" strike="noStrike">
              <a:solidFill>
                <a:srgbClr val="000000"/>
              </a:solidFill>
              <a:latin typeface="Helvetica Neue Light"/>
              <a:ea typeface="Helvetica Neue Light"/>
              <a:cs typeface="Helvetica Neue Light"/>
              <a:sym typeface="Helvetica Neue Light"/>
            </a:endParaRPr>
          </a:p>
        </p:txBody>
      </p:sp>
      <p:sp>
        <p:nvSpPr>
          <p:cNvPr id="603" name="Google Shape;603;p72"/>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A good example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pic>
        <p:nvPicPr>
          <p:cNvPr id="608" name="Google Shape;608;p73"/>
          <p:cNvPicPr preferRelativeResize="0"/>
          <p:nvPr/>
        </p:nvPicPr>
        <p:blipFill rotWithShape="1">
          <a:blip r:embed="rId3">
            <a:alphaModFix/>
          </a:blip>
          <a:srcRect b="0" l="0" r="0" t="0"/>
          <a:stretch/>
        </p:blipFill>
        <p:spPr>
          <a:xfrm>
            <a:off x="2508239" y="1360653"/>
            <a:ext cx="4127464" cy="2980947"/>
          </a:xfrm>
          <a:prstGeom prst="rect">
            <a:avLst/>
          </a:prstGeom>
          <a:noFill/>
          <a:ln>
            <a:noFill/>
          </a:ln>
        </p:spPr>
      </p:pic>
      <p:sp>
        <p:nvSpPr>
          <p:cNvPr id="609" name="Google Shape;609;p73"/>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File naming</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74"/>
          <p:cNvSpPr/>
          <p:nvPr/>
        </p:nvSpPr>
        <p:spPr>
          <a:xfrm>
            <a:off x="0" y="1288953"/>
            <a:ext cx="4068900" cy="1905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900"/>
              <a:buFont typeface="Arial"/>
              <a:buNone/>
            </a:pPr>
            <a:r>
              <a:rPr b="0" i="0" lang="it" sz="900" u="sng" cap="none" strike="noStrike">
                <a:solidFill>
                  <a:srgbClr val="000000"/>
                </a:solidFill>
                <a:latin typeface="Arial"/>
                <a:ea typeface="Arial"/>
                <a:cs typeface="Arial"/>
                <a:sym typeface="Arial"/>
                <a:hlinkClick r:id="rId3">
                  <a:extLst>
                    <a:ext uri="{A12FA001-AC4F-418D-AE19-62706E023703}">
                      <ahyp:hlinkClr val="tx"/>
                    </a:ext>
                  </a:extLst>
                </a:hlinkClick>
              </a:rPr>
              <a:t>http://www.data.cam.ac.uk/files/gdl_tilsdocnaming_v1_20090612.pdf</a:t>
            </a:r>
            <a:r>
              <a:rPr b="0" i="0" lang="it" sz="900" u="none" cap="none" strike="noStrike">
                <a:solidFill>
                  <a:srgbClr val="000000"/>
                </a:solidFill>
                <a:latin typeface="Arial"/>
                <a:ea typeface="Arial"/>
                <a:cs typeface="Arial"/>
                <a:sym typeface="Arial"/>
              </a:rPr>
              <a:t>  </a:t>
            </a:r>
            <a:endParaRPr sz="800"/>
          </a:p>
        </p:txBody>
      </p:sp>
      <p:pic>
        <p:nvPicPr>
          <p:cNvPr id="615" name="Google Shape;615;p74"/>
          <p:cNvPicPr preferRelativeResize="0"/>
          <p:nvPr/>
        </p:nvPicPr>
        <p:blipFill rotWithShape="1">
          <a:blip r:embed="rId4">
            <a:alphaModFix/>
          </a:blip>
          <a:srcRect b="0" l="0" r="0" t="29622"/>
          <a:stretch/>
        </p:blipFill>
        <p:spPr>
          <a:xfrm>
            <a:off x="1437551" y="1826592"/>
            <a:ext cx="7556224" cy="2034234"/>
          </a:xfrm>
          <a:prstGeom prst="rect">
            <a:avLst/>
          </a:prstGeom>
          <a:noFill/>
          <a:ln>
            <a:noFill/>
          </a:ln>
        </p:spPr>
      </p:pic>
      <p:pic>
        <p:nvPicPr>
          <p:cNvPr id="616" name="Google Shape;616;p74"/>
          <p:cNvPicPr preferRelativeResize="0"/>
          <p:nvPr/>
        </p:nvPicPr>
        <p:blipFill rotWithShape="1">
          <a:blip r:embed="rId5">
            <a:alphaModFix/>
          </a:blip>
          <a:srcRect b="0" l="0" r="0" t="0"/>
          <a:stretch/>
        </p:blipFill>
        <p:spPr>
          <a:xfrm>
            <a:off x="173779" y="2571750"/>
            <a:ext cx="1307306" cy="1764506"/>
          </a:xfrm>
          <a:prstGeom prst="rect">
            <a:avLst/>
          </a:prstGeom>
          <a:noFill/>
          <a:ln>
            <a:noFill/>
          </a:ln>
        </p:spPr>
      </p:pic>
      <p:pic>
        <p:nvPicPr>
          <p:cNvPr id="617" name="Google Shape;617;p74"/>
          <p:cNvPicPr preferRelativeResize="0"/>
          <p:nvPr/>
        </p:nvPicPr>
        <p:blipFill rotWithShape="1">
          <a:blip r:embed="rId6">
            <a:alphaModFix/>
          </a:blip>
          <a:srcRect b="0" l="0" r="0" t="0"/>
          <a:stretch/>
        </p:blipFill>
        <p:spPr>
          <a:xfrm>
            <a:off x="2584280" y="3860826"/>
            <a:ext cx="3967955" cy="1261980"/>
          </a:xfrm>
          <a:prstGeom prst="rect">
            <a:avLst/>
          </a:prstGeom>
          <a:noFill/>
          <a:ln>
            <a:noFill/>
          </a:ln>
        </p:spPr>
      </p:pic>
      <p:pic>
        <p:nvPicPr>
          <p:cNvPr id="618" name="Google Shape;618;p74"/>
          <p:cNvPicPr preferRelativeResize="0"/>
          <p:nvPr/>
        </p:nvPicPr>
        <p:blipFill rotWithShape="1">
          <a:blip r:embed="rId7">
            <a:alphaModFix/>
          </a:blip>
          <a:srcRect b="0" l="0" r="0" t="0"/>
          <a:stretch/>
        </p:blipFill>
        <p:spPr>
          <a:xfrm>
            <a:off x="4592670" y="706890"/>
            <a:ext cx="4377550" cy="1274310"/>
          </a:xfrm>
          <a:prstGeom prst="rect">
            <a:avLst/>
          </a:prstGeom>
          <a:noFill/>
          <a:ln>
            <a:noFill/>
          </a:ln>
        </p:spPr>
      </p:pic>
      <p:sp>
        <p:nvSpPr>
          <p:cNvPr id="619" name="Google Shape;619;p74"/>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A good example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5"/>
          <p:cNvSpPr txBox="1"/>
          <p:nvPr>
            <p:ph idx="1" type="body"/>
          </p:nvPr>
        </p:nvSpPr>
        <p:spPr>
          <a:xfrm>
            <a:off x="251520" y="1084144"/>
            <a:ext cx="5221200" cy="3499200"/>
          </a:xfrm>
          <a:prstGeom prst="rect">
            <a:avLst/>
          </a:prstGeom>
        </p:spPr>
        <p:txBody>
          <a:bodyPr anchorCtr="0" anchor="ctr" bIns="45700" lIns="91425" spcFirstLastPara="1" rIns="91425" wrap="square" tIns="4570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Which documentation and metadata will support/describe your data?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How will you create the supporting documentation and metadata?  </a:t>
            </a:r>
            <a:endParaRPr sz="1800">
              <a:solidFill>
                <a:schemeClr val="dk2"/>
              </a:solidFill>
            </a:endParaRPr>
          </a:p>
          <a:p>
            <a:pPr indent="-342900" lvl="0" marL="457200" marR="0" rtl="0" algn="l">
              <a:lnSpc>
                <a:spcPct val="100000"/>
              </a:lnSpc>
              <a:spcBef>
                <a:spcPts val="1000"/>
              </a:spcBef>
              <a:spcAft>
                <a:spcPts val="1000"/>
              </a:spcAft>
              <a:buClr>
                <a:schemeClr val="dk2"/>
              </a:buClr>
              <a:buSzPts val="1800"/>
              <a:buChar char="●"/>
            </a:pPr>
            <a:r>
              <a:rPr lang="it" sz="1800">
                <a:solidFill>
                  <a:schemeClr val="dk2"/>
                </a:solidFill>
              </a:rPr>
              <a:t>Which metadata standards will you use?</a:t>
            </a:r>
            <a:endParaRPr/>
          </a:p>
        </p:txBody>
      </p:sp>
      <p:sp>
        <p:nvSpPr>
          <p:cNvPr id="626" name="Google Shape;626;p75"/>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3. Metadata and Supporting Documentation</a:t>
            </a:r>
            <a:endParaRPr/>
          </a:p>
        </p:txBody>
      </p:sp>
      <p:pic>
        <p:nvPicPr>
          <p:cNvPr id="627" name="Google Shape;627;p75"/>
          <p:cNvPicPr preferRelativeResize="0"/>
          <p:nvPr>
            <p:ph idx="2" type="pic"/>
          </p:nvPr>
        </p:nvPicPr>
        <p:blipFill rotWithShape="1">
          <a:blip r:embed="rId3">
            <a:alphaModFix/>
          </a:blip>
          <a:srcRect b="13095" l="0" r="0" t="13087"/>
          <a:stretch/>
        </p:blipFill>
        <p:spPr>
          <a:xfrm>
            <a:off x="5723830" y="1084144"/>
            <a:ext cx="3168598" cy="3509402"/>
          </a:xfrm>
          <a:prstGeom prst="rect">
            <a:avLst/>
          </a:prstGeom>
        </p:spPr>
      </p:pic>
      <p:sp>
        <p:nvSpPr>
          <p:cNvPr id="628" name="Google Shape;628;p75"/>
          <p:cNvSpPr txBox="1"/>
          <p:nvPr/>
        </p:nvSpPr>
        <p:spPr>
          <a:xfrm>
            <a:off x="5089225" y="4668525"/>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Sharon McCutcheon</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pic>
        <p:nvPicPr>
          <p:cNvPr id="633" name="Google Shape;633;p76"/>
          <p:cNvPicPr preferRelativeResize="0"/>
          <p:nvPr/>
        </p:nvPicPr>
        <p:blipFill rotWithShape="1">
          <a:blip r:embed="rId3">
            <a:alphaModFix/>
          </a:blip>
          <a:srcRect b="19639" l="0" r="0" t="0"/>
          <a:stretch/>
        </p:blipFill>
        <p:spPr>
          <a:xfrm>
            <a:off x="326225" y="1691876"/>
            <a:ext cx="4474775" cy="2100175"/>
          </a:xfrm>
          <a:prstGeom prst="rect">
            <a:avLst/>
          </a:prstGeom>
          <a:noFill/>
          <a:ln>
            <a:noFill/>
          </a:ln>
        </p:spPr>
      </p:pic>
      <p:pic>
        <p:nvPicPr>
          <p:cNvPr id="634" name="Google Shape;634;p76"/>
          <p:cNvPicPr preferRelativeResize="0"/>
          <p:nvPr/>
        </p:nvPicPr>
        <p:blipFill rotWithShape="1">
          <a:blip r:embed="rId4">
            <a:alphaModFix/>
          </a:blip>
          <a:srcRect b="0" l="0" r="0" t="0"/>
          <a:stretch/>
        </p:blipFill>
        <p:spPr>
          <a:xfrm>
            <a:off x="5069873" y="1082278"/>
            <a:ext cx="3802273" cy="3280170"/>
          </a:xfrm>
          <a:prstGeom prst="rect">
            <a:avLst/>
          </a:prstGeom>
          <a:noFill/>
          <a:ln>
            <a:noFill/>
          </a:ln>
        </p:spPr>
      </p:pic>
      <p:sp>
        <p:nvSpPr>
          <p:cNvPr id="635" name="Google Shape;635;p76"/>
          <p:cNvSpPr/>
          <p:nvPr/>
        </p:nvSpPr>
        <p:spPr>
          <a:xfrm>
            <a:off x="4541228" y="4381588"/>
            <a:ext cx="4572000" cy="2250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1100"/>
              <a:buFont typeface="Helvetica Neue Light"/>
              <a:buNone/>
            </a:pPr>
            <a:r>
              <a:rPr lang="it" u="sng">
                <a:solidFill>
                  <a:schemeClr val="hlink"/>
                </a:solidFill>
                <a:latin typeface="Calibri"/>
                <a:ea typeface="Calibri"/>
                <a:cs typeface="Calibri"/>
                <a:sym typeface="Calibri"/>
                <a:hlinkClick r:id="rId5"/>
              </a:rPr>
              <a:t>http://rd-alliance.github.io/metadata-directory</a:t>
            </a:r>
            <a:r>
              <a:rPr lang="it" u="sng">
                <a:solidFill>
                  <a:schemeClr val="hlink"/>
                </a:solidFill>
                <a:latin typeface="Calibri"/>
                <a:ea typeface="Calibri"/>
                <a:cs typeface="Calibri"/>
                <a:sym typeface="Calibri"/>
              </a:rPr>
              <a:t> </a:t>
            </a:r>
            <a:endParaRPr u="sng">
              <a:solidFill>
                <a:schemeClr val="hlink"/>
              </a:solidFill>
              <a:latin typeface="Calibri"/>
              <a:ea typeface="Calibri"/>
              <a:cs typeface="Calibri"/>
              <a:sym typeface="Calibri"/>
            </a:endParaRPr>
          </a:p>
        </p:txBody>
      </p:sp>
      <p:sp>
        <p:nvSpPr>
          <p:cNvPr id="636" name="Google Shape;636;p76"/>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Discipline Specific Standard</a:t>
            </a:r>
            <a:endParaRPr/>
          </a:p>
        </p:txBody>
      </p:sp>
      <p:sp>
        <p:nvSpPr>
          <p:cNvPr id="637" name="Google Shape;637;p76"/>
          <p:cNvSpPr txBox="1"/>
          <p:nvPr/>
        </p:nvSpPr>
        <p:spPr>
          <a:xfrm>
            <a:off x="1063613" y="35613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u="sng">
                <a:solidFill>
                  <a:schemeClr val="hlink"/>
                </a:solidFill>
                <a:latin typeface="Calibri"/>
                <a:ea typeface="Calibri"/>
                <a:cs typeface="Calibri"/>
                <a:sym typeface="Calibri"/>
                <a:hlinkClick r:id="rId6"/>
              </a:rPr>
              <a:t>https://fairsharing.org/standards/</a:t>
            </a:r>
            <a:r>
              <a:rPr lang="it">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77"/>
          <p:cNvSpPr/>
          <p:nvPr/>
        </p:nvSpPr>
        <p:spPr>
          <a:xfrm>
            <a:off x="695133" y="984069"/>
            <a:ext cx="6487800" cy="4994700"/>
          </a:xfrm>
          <a:prstGeom prst="rect">
            <a:avLst/>
          </a:prstGeom>
          <a:noFill/>
          <a:ln>
            <a:noFill/>
          </a:ln>
        </p:spPr>
        <p:txBody>
          <a:bodyPr anchorCtr="0" anchor="ctr" bIns="25700" lIns="51425" spcFirstLastPara="1" rIns="51425" wrap="square" tIns="25700">
            <a:noAutofit/>
          </a:bodyPr>
          <a:lstStyle/>
          <a:p>
            <a:pPr indent="0" lvl="0" marL="0" marR="0" rtl="0" algn="l">
              <a:lnSpc>
                <a:spcPct val="100000"/>
              </a:lnSpc>
              <a:spcBef>
                <a:spcPts val="0"/>
              </a:spcBef>
              <a:spcAft>
                <a:spcPts val="0"/>
              </a:spcAft>
              <a:buClr>
                <a:schemeClr val="dk1"/>
              </a:buClr>
              <a:buSzPts val="1000"/>
              <a:buFont typeface="Arial"/>
              <a:buNone/>
            </a:pPr>
            <a:r>
              <a:rPr i="0" lang="it" sz="1000" u="none" cap="none" strike="noStrike">
                <a:solidFill>
                  <a:schemeClr val="dk1"/>
                </a:solidFill>
                <a:latin typeface="Calibri"/>
                <a:ea typeface="Calibri"/>
                <a:cs typeface="Calibri"/>
                <a:sym typeface="Calibri"/>
              </a:rPr>
              <a:t>How to create useful README files: </a:t>
            </a:r>
            <a:r>
              <a:rPr i="0" lang="it" sz="1000" u="sng" cap="none" strike="noStrike">
                <a:solidFill>
                  <a:schemeClr val="hlink"/>
                </a:solidFill>
                <a:latin typeface="Calibri"/>
                <a:ea typeface="Calibri"/>
                <a:cs typeface="Calibri"/>
                <a:sym typeface="Calibri"/>
                <a:hlinkClick r:id="rId3"/>
              </a:rPr>
              <a:t>https://data.research.cornell.edu/content/readme</a:t>
            </a:r>
            <a:r>
              <a:rPr i="0" lang="it" sz="1000" u="none" cap="none" strike="noStrike">
                <a:solidFill>
                  <a:schemeClr val="dk1"/>
                </a:solidFill>
                <a:latin typeface="Calibri"/>
                <a:ea typeface="Calibri"/>
                <a:cs typeface="Calibri"/>
                <a:sym typeface="Calibri"/>
              </a:rPr>
              <a:t> </a:t>
            </a:r>
            <a:endParaRPr i="0" sz="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000"/>
              <a:buFont typeface="Arial"/>
              <a:buNone/>
            </a:pPr>
            <a:br>
              <a:rPr b="0" i="0" lang="it" sz="1000" u="none" cap="none" strike="noStrike">
                <a:solidFill>
                  <a:schemeClr val="dk1"/>
                </a:solidFill>
                <a:latin typeface="Arial"/>
                <a:ea typeface="Arial"/>
                <a:cs typeface="Arial"/>
                <a:sym typeface="Arial"/>
              </a:rPr>
            </a:br>
            <a:br>
              <a:rPr b="0" i="0" lang="it" sz="1000" u="none" cap="none" strike="noStrike">
                <a:solidFill>
                  <a:schemeClr val="dk1"/>
                </a:solidFill>
                <a:latin typeface="Arial"/>
                <a:ea typeface="Arial"/>
                <a:cs typeface="Arial"/>
                <a:sym typeface="Arial"/>
              </a:rPr>
            </a:br>
            <a:r>
              <a:rPr b="0" i="0" lang="it" sz="1000" u="none" cap="none" strike="noStrike">
                <a:solidFill>
                  <a:schemeClr val="dk1"/>
                </a:solidFill>
                <a:latin typeface="Arial"/>
                <a:ea typeface="Arial"/>
                <a:cs typeface="Arial"/>
                <a:sym typeface="Arial"/>
              </a:rPr>
              <a:t>  </a:t>
            </a:r>
            <a:r>
              <a:rPr b="0" i="0" lang="it" sz="25300" u="none" cap="none" strike="noStrike">
                <a:solidFill>
                  <a:schemeClr val="dk1"/>
                </a:solidFill>
                <a:latin typeface="Arial"/>
                <a:ea typeface="Arial"/>
                <a:cs typeface="Arial"/>
                <a:sym typeface="Arial"/>
              </a:rPr>
              <a:t>       </a:t>
            </a:r>
            <a:br>
              <a:rPr b="0" i="0" lang="it" sz="1000" u="none" cap="none" strike="noStrike">
                <a:solidFill>
                  <a:schemeClr val="dk1"/>
                </a:solidFill>
                <a:latin typeface="Arial"/>
                <a:ea typeface="Arial"/>
                <a:cs typeface="Arial"/>
                <a:sym typeface="Arial"/>
              </a:rPr>
            </a:b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000"/>
              <a:buFont typeface="Arial"/>
              <a:buNone/>
            </a:pPr>
            <a:br>
              <a:rPr b="0" i="0" lang="it" sz="1000" u="none" cap="none" strike="noStrike">
                <a:solidFill>
                  <a:schemeClr val="dk1"/>
                </a:solidFill>
                <a:latin typeface="Arial"/>
                <a:ea typeface="Arial"/>
                <a:cs typeface="Arial"/>
                <a:sym typeface="Arial"/>
              </a:rPr>
            </a:br>
            <a:endParaRPr b="0" i="0" sz="1000" u="none" cap="none" strike="noStrike">
              <a:solidFill>
                <a:schemeClr val="dk1"/>
              </a:solidFill>
              <a:latin typeface="Arial"/>
              <a:ea typeface="Arial"/>
              <a:cs typeface="Arial"/>
              <a:sym typeface="Arial"/>
            </a:endParaRPr>
          </a:p>
        </p:txBody>
      </p:sp>
      <p:pic>
        <p:nvPicPr>
          <p:cNvPr id="643" name="Google Shape;643;p77"/>
          <p:cNvPicPr preferRelativeResize="0"/>
          <p:nvPr/>
        </p:nvPicPr>
        <p:blipFill rotWithShape="1">
          <a:blip r:embed="rId4">
            <a:alphaModFix/>
          </a:blip>
          <a:srcRect b="0" l="0" r="0" t="0"/>
          <a:stretch/>
        </p:blipFill>
        <p:spPr>
          <a:xfrm>
            <a:off x="766570" y="1368623"/>
            <a:ext cx="4532695" cy="3012878"/>
          </a:xfrm>
          <a:prstGeom prst="rect">
            <a:avLst/>
          </a:prstGeom>
          <a:noFill/>
          <a:ln>
            <a:noFill/>
          </a:ln>
        </p:spPr>
      </p:pic>
      <p:sp>
        <p:nvSpPr>
          <p:cNvPr id="644" name="Google Shape;644;p77"/>
          <p:cNvSpPr/>
          <p:nvPr/>
        </p:nvSpPr>
        <p:spPr>
          <a:xfrm>
            <a:off x="5928124" y="4017900"/>
            <a:ext cx="2964300" cy="363600"/>
          </a:xfrm>
          <a:prstGeom prst="rect">
            <a:avLst/>
          </a:prstGeom>
          <a:noFill/>
          <a:ln>
            <a:noFill/>
          </a:ln>
        </p:spPr>
        <p:txBody>
          <a:bodyPr anchorCtr="0" anchor="t" bIns="25700" lIns="51425" spcFirstLastPara="1" rIns="51425" wrap="square" tIns="25700">
            <a:noAutofit/>
          </a:bodyPr>
          <a:lstStyle/>
          <a:p>
            <a:pPr indent="0" lvl="0" marL="0" marR="0" rtl="0" algn="l">
              <a:lnSpc>
                <a:spcPct val="100000"/>
              </a:lnSpc>
              <a:spcBef>
                <a:spcPts val="0"/>
              </a:spcBef>
              <a:spcAft>
                <a:spcPts val="0"/>
              </a:spcAft>
              <a:buClr>
                <a:srgbClr val="000000"/>
              </a:buClr>
              <a:buSzPts val="1000"/>
              <a:buFont typeface="Arial"/>
              <a:buNone/>
            </a:pPr>
            <a:r>
              <a:rPr i="0" lang="it" sz="1000" u="none" cap="none" strike="noStrike">
                <a:solidFill>
                  <a:srgbClr val="000000"/>
                </a:solidFill>
                <a:latin typeface="Calibri"/>
                <a:ea typeface="Calibri"/>
                <a:cs typeface="Calibri"/>
                <a:sym typeface="Calibri"/>
              </a:rPr>
              <a:t>README files template: </a:t>
            </a:r>
            <a:br>
              <a:rPr i="0" lang="it" sz="1000" u="none" cap="none" strike="noStrike">
                <a:solidFill>
                  <a:srgbClr val="000000"/>
                </a:solidFill>
                <a:latin typeface="Calibri"/>
                <a:ea typeface="Calibri"/>
                <a:cs typeface="Calibri"/>
                <a:sym typeface="Calibri"/>
              </a:rPr>
            </a:br>
            <a:r>
              <a:rPr lang="it" sz="1000" u="sng">
                <a:solidFill>
                  <a:schemeClr val="hlink"/>
                </a:solidFill>
                <a:latin typeface="Calibri"/>
                <a:ea typeface="Calibri"/>
                <a:cs typeface="Calibri"/>
                <a:sym typeface="Calibri"/>
                <a:hlinkClick r:id="rId5"/>
              </a:rPr>
              <a:t>https://cornell.app.box.com/v/ReadmeTemplate</a:t>
            </a:r>
            <a:endParaRPr sz="1000" u="sng">
              <a:solidFill>
                <a:schemeClr val="hlink"/>
              </a:solidFill>
              <a:latin typeface="Calibri"/>
              <a:ea typeface="Calibri"/>
              <a:cs typeface="Calibri"/>
              <a:sym typeface="Calibri"/>
            </a:endParaRPr>
          </a:p>
        </p:txBody>
      </p:sp>
      <p:sp>
        <p:nvSpPr>
          <p:cNvPr id="645" name="Google Shape;645;p77"/>
          <p:cNvSpPr/>
          <p:nvPr/>
        </p:nvSpPr>
        <p:spPr>
          <a:xfrm>
            <a:off x="5984629" y="2154849"/>
            <a:ext cx="4147500" cy="417000"/>
          </a:xfrm>
          <a:prstGeom prst="roundRect">
            <a:avLst>
              <a:gd fmla="val 50000" name="adj"/>
            </a:avLst>
          </a:prstGeom>
          <a:solidFill>
            <a:schemeClr val="accent3"/>
          </a:solidFill>
          <a:ln>
            <a:noFill/>
          </a:ln>
          <a:effectLst>
            <a:outerShdw blurRad="25400" rotWithShape="0" dir="5400000" dist="12700">
              <a:srgbClr val="000000">
                <a:alpha val="49800"/>
              </a:srgbClr>
            </a:outerShdw>
          </a:effectLst>
        </p:spPr>
        <p:txBody>
          <a:bodyPr anchorCtr="0" anchor="ctr" bIns="26800" lIns="182250" spcFirstLastPara="1" rIns="26800" wrap="square" tIns="26800">
            <a:noAutofit/>
          </a:bodyPr>
          <a:lstStyle/>
          <a:p>
            <a:pPr indent="0" lvl="0" marL="0" marR="0" rtl="0" algn="l">
              <a:lnSpc>
                <a:spcPct val="100000"/>
              </a:lnSpc>
              <a:spcBef>
                <a:spcPts val="0"/>
              </a:spcBef>
              <a:spcAft>
                <a:spcPts val="0"/>
              </a:spcAft>
              <a:buClr>
                <a:srgbClr val="FFFFFF"/>
              </a:buClr>
              <a:buSzPts val="1600"/>
              <a:buFont typeface="Helvetica Neue Light"/>
              <a:buNone/>
            </a:pPr>
            <a:r>
              <a:rPr i="0" lang="it" sz="1600" u="none" cap="none" strike="noStrike">
                <a:solidFill>
                  <a:srgbClr val="FFFFFF"/>
                </a:solidFill>
                <a:latin typeface="Calibri"/>
                <a:ea typeface="Calibri"/>
                <a:cs typeface="Calibri"/>
                <a:sym typeface="Calibri"/>
              </a:rPr>
              <a:t>A readme file describes your data</a:t>
            </a:r>
            <a:endParaRPr sz="800">
              <a:latin typeface="Calibri"/>
              <a:ea typeface="Calibri"/>
              <a:cs typeface="Calibri"/>
              <a:sym typeface="Calibri"/>
            </a:endParaRPr>
          </a:p>
        </p:txBody>
      </p:sp>
      <p:sp>
        <p:nvSpPr>
          <p:cNvPr id="646" name="Google Shape;646;p77"/>
          <p:cNvSpPr/>
          <p:nvPr/>
        </p:nvSpPr>
        <p:spPr>
          <a:xfrm>
            <a:off x="5191672" y="2723663"/>
            <a:ext cx="5442300" cy="757800"/>
          </a:xfrm>
          <a:prstGeom prst="roundRect">
            <a:avLst>
              <a:gd fmla="val 50000" name="adj"/>
            </a:avLst>
          </a:prstGeom>
          <a:solidFill>
            <a:schemeClr val="accent3"/>
          </a:solidFill>
          <a:ln>
            <a:noFill/>
          </a:ln>
          <a:effectLst>
            <a:outerShdw blurRad="25400" rotWithShape="0" dir="5400000" dist="12700">
              <a:srgbClr val="000000">
                <a:alpha val="49800"/>
              </a:srgbClr>
            </a:outerShdw>
          </a:effectLst>
        </p:spPr>
        <p:txBody>
          <a:bodyPr anchorCtr="0" anchor="ctr" bIns="26800" lIns="182250" spcFirstLastPara="1" rIns="26800" wrap="square" tIns="26800">
            <a:noAutofit/>
          </a:bodyPr>
          <a:lstStyle/>
          <a:p>
            <a:pPr indent="0" lvl="0" marL="0" marR="0" rtl="0" algn="l">
              <a:lnSpc>
                <a:spcPct val="100000"/>
              </a:lnSpc>
              <a:spcBef>
                <a:spcPts val="0"/>
              </a:spcBef>
              <a:spcAft>
                <a:spcPts val="0"/>
              </a:spcAft>
              <a:buClr>
                <a:srgbClr val="FFFFFF"/>
              </a:buClr>
              <a:buSzPts val="1600"/>
              <a:buFont typeface="Helvetica Neue Light"/>
              <a:buNone/>
            </a:pPr>
            <a:r>
              <a:rPr i="0" lang="it" sz="1600" u="none" cap="none" strike="noStrike">
                <a:solidFill>
                  <a:srgbClr val="FFFFFF"/>
                </a:solidFill>
                <a:latin typeface="Calibri"/>
                <a:ea typeface="Calibri"/>
                <a:cs typeface="Calibri"/>
                <a:sym typeface="Calibri"/>
              </a:rPr>
              <a:t>Use a readme file for those data type that </a:t>
            </a:r>
            <a:br>
              <a:rPr i="0" lang="it" sz="1600" u="none" cap="none" strike="noStrike">
                <a:solidFill>
                  <a:srgbClr val="FFFFFF"/>
                </a:solidFill>
                <a:latin typeface="Calibri"/>
                <a:ea typeface="Calibri"/>
                <a:cs typeface="Calibri"/>
                <a:sym typeface="Calibri"/>
              </a:rPr>
            </a:br>
            <a:r>
              <a:rPr i="0" lang="it" sz="1600" u="none" cap="none" strike="noStrike">
                <a:solidFill>
                  <a:srgbClr val="FFFFFF"/>
                </a:solidFill>
                <a:latin typeface="Calibri"/>
                <a:ea typeface="Calibri"/>
                <a:cs typeface="Calibri"/>
                <a:sym typeface="Calibri"/>
              </a:rPr>
              <a:t>do not have a metadata standard available</a:t>
            </a:r>
            <a:endParaRPr i="0" sz="1600" u="none" cap="none" strike="noStrike">
              <a:solidFill>
                <a:srgbClr val="FFFFFF"/>
              </a:solidFill>
              <a:latin typeface="Calibri"/>
              <a:ea typeface="Calibri"/>
              <a:cs typeface="Calibri"/>
              <a:sym typeface="Calibri"/>
            </a:endParaRPr>
          </a:p>
        </p:txBody>
      </p:sp>
      <p:sp>
        <p:nvSpPr>
          <p:cNvPr id="647" name="Google Shape;647;p77"/>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it"/>
              <a:t>So many ways to describe your data</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78"/>
          <p:cNvSpPr txBox="1"/>
          <p:nvPr>
            <p:ph idx="1" type="body"/>
          </p:nvPr>
        </p:nvSpPr>
        <p:spPr>
          <a:xfrm>
            <a:off x="3672285" y="1084144"/>
            <a:ext cx="5221200" cy="3499200"/>
          </a:xfrm>
          <a:prstGeom prst="rect">
            <a:avLst/>
          </a:prstGeom>
        </p:spPr>
        <p:txBody>
          <a:bodyPr anchorCtr="0" anchor="ctr" bIns="45700" lIns="91425" spcFirstLastPara="1" rIns="91425" wrap="square" tIns="45700">
            <a:normAutofit/>
          </a:bodyPr>
          <a:lstStyle/>
          <a:p>
            <a:pPr indent="-254000" lvl="0" marL="254000" rtl="0" algn="l">
              <a:lnSpc>
                <a:spcPct val="100000"/>
              </a:lnSpc>
              <a:spcBef>
                <a:spcPts val="0"/>
              </a:spcBef>
              <a:spcAft>
                <a:spcPts val="0"/>
              </a:spcAft>
              <a:buClr>
                <a:schemeClr val="dk2"/>
              </a:buClr>
              <a:buSzPts val="1400"/>
              <a:buFont typeface="Calibri"/>
              <a:buChar char=""/>
            </a:pPr>
            <a:r>
              <a:rPr lang="it" sz="1800">
                <a:solidFill>
                  <a:schemeClr val="dk2"/>
                </a:solidFill>
              </a:rPr>
              <a:t>Did you ask for an informed consensus to share the data and preserve them? </a:t>
            </a:r>
            <a:endParaRPr sz="1800">
              <a:solidFill>
                <a:schemeClr val="dk2"/>
              </a:solidFill>
            </a:endParaRPr>
          </a:p>
          <a:p>
            <a:pPr indent="-254000" lvl="0" marL="254000" rtl="0" algn="l">
              <a:lnSpc>
                <a:spcPct val="100000"/>
              </a:lnSpc>
              <a:spcBef>
                <a:spcPts val="1200"/>
              </a:spcBef>
              <a:spcAft>
                <a:spcPts val="0"/>
              </a:spcAft>
              <a:buClr>
                <a:schemeClr val="dk2"/>
              </a:buClr>
              <a:buSzPts val="1400"/>
              <a:buFont typeface="Calibri"/>
              <a:buChar char=""/>
            </a:pPr>
            <a:r>
              <a:rPr lang="it" sz="1800">
                <a:solidFill>
                  <a:schemeClr val="dk2"/>
                </a:solidFill>
              </a:rPr>
              <a:t>How will you protect personal data? </a:t>
            </a:r>
            <a:endParaRPr sz="1800">
              <a:solidFill>
                <a:schemeClr val="dk2"/>
              </a:solidFill>
            </a:endParaRPr>
          </a:p>
          <a:p>
            <a:pPr indent="-254000" lvl="0" marL="254000" rtl="0" algn="l">
              <a:lnSpc>
                <a:spcPct val="100000"/>
              </a:lnSpc>
              <a:spcBef>
                <a:spcPts val="1200"/>
              </a:spcBef>
              <a:spcAft>
                <a:spcPts val="1200"/>
              </a:spcAft>
              <a:buClr>
                <a:schemeClr val="dk2"/>
              </a:buClr>
              <a:buSzPts val="1400"/>
              <a:buFont typeface="Calibri"/>
              <a:buChar char=""/>
            </a:pPr>
            <a:r>
              <a:rPr lang="it" sz="1800">
                <a:solidFill>
                  <a:schemeClr val="dk2"/>
                </a:solidFill>
              </a:rPr>
              <a:t>How about data licencing?</a:t>
            </a:r>
            <a:endParaRPr/>
          </a:p>
        </p:txBody>
      </p:sp>
      <p:sp>
        <p:nvSpPr>
          <p:cNvPr id="654" name="Google Shape;654;p78"/>
          <p:cNvSpPr txBox="1"/>
          <p:nvPr>
            <p:ph type="title"/>
          </p:nvPr>
        </p:nvSpPr>
        <p:spPr>
          <a:xfrm>
            <a:off x="251520" y="2549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4. Legal and Ethical Aspects</a:t>
            </a:r>
            <a:endParaRPr/>
          </a:p>
        </p:txBody>
      </p:sp>
      <p:pic>
        <p:nvPicPr>
          <p:cNvPr id="655" name="Google Shape;655;p78"/>
          <p:cNvPicPr preferRelativeResize="0"/>
          <p:nvPr>
            <p:ph idx="2" type="pic"/>
          </p:nvPr>
        </p:nvPicPr>
        <p:blipFill rotWithShape="1">
          <a:blip r:embed="rId3">
            <a:alphaModFix/>
          </a:blip>
          <a:srcRect b="10435" l="0" r="0" t="10443"/>
          <a:stretch/>
        </p:blipFill>
        <p:spPr>
          <a:xfrm>
            <a:off x="253008" y="1084144"/>
            <a:ext cx="3168598" cy="3509402"/>
          </a:xfrm>
          <a:prstGeom prst="rect">
            <a:avLst/>
          </a:prstGeom>
        </p:spPr>
      </p:pic>
      <p:sp>
        <p:nvSpPr>
          <p:cNvPr id="656" name="Google Shape;656;p78"/>
          <p:cNvSpPr txBox="1"/>
          <p:nvPr/>
        </p:nvSpPr>
        <p:spPr>
          <a:xfrm>
            <a:off x="956775" y="4851000"/>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Wesley Tingey</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79"/>
          <p:cNvSpPr txBox="1"/>
          <p:nvPr>
            <p:ph idx="1" type="body"/>
          </p:nvPr>
        </p:nvSpPr>
        <p:spPr>
          <a:xfrm>
            <a:off x="251520" y="1084144"/>
            <a:ext cx="5221200" cy="3499200"/>
          </a:xfrm>
          <a:prstGeom prst="rect">
            <a:avLst/>
          </a:prstGeom>
        </p:spPr>
        <p:txBody>
          <a:bodyPr anchorCtr="0" anchor="ctr" bIns="45700" lIns="91425" spcFirstLastPara="1" rIns="91425" wrap="square" tIns="4570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Do you have enough space to store your data or should you include costs for additional services? Will the services be reliable/trusted?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How will you share your storage/backup with your collaborators?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Will you use cloud solutions?</a:t>
            </a:r>
            <a:endParaRPr sz="1800">
              <a:solidFill>
                <a:schemeClr val="dk2"/>
              </a:solidFill>
            </a:endParaRPr>
          </a:p>
          <a:p>
            <a:pPr indent="-342900" lvl="0" marL="457200" marR="0" rtl="0" algn="l">
              <a:lnSpc>
                <a:spcPct val="100000"/>
              </a:lnSpc>
              <a:spcBef>
                <a:spcPts val="1000"/>
              </a:spcBef>
              <a:spcAft>
                <a:spcPts val="1000"/>
              </a:spcAft>
              <a:buClr>
                <a:schemeClr val="dk2"/>
              </a:buClr>
              <a:buSzPts val="1800"/>
              <a:buChar char="●"/>
            </a:pPr>
            <a:r>
              <a:rPr lang="it" sz="1800">
                <a:solidFill>
                  <a:schemeClr val="dk2"/>
                </a:solidFill>
              </a:rPr>
              <a:t>Will you back your data up? How?</a:t>
            </a:r>
            <a:endParaRPr/>
          </a:p>
        </p:txBody>
      </p:sp>
      <p:sp>
        <p:nvSpPr>
          <p:cNvPr id="663" name="Google Shape;663;p79"/>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5. Data Storage and Backup</a:t>
            </a:r>
            <a:endParaRPr/>
          </a:p>
        </p:txBody>
      </p:sp>
      <p:pic>
        <p:nvPicPr>
          <p:cNvPr id="664" name="Google Shape;664;p79"/>
          <p:cNvPicPr preferRelativeResize="0"/>
          <p:nvPr>
            <p:ph idx="2" type="pic"/>
          </p:nvPr>
        </p:nvPicPr>
        <p:blipFill rotWithShape="1">
          <a:blip r:embed="rId3">
            <a:alphaModFix/>
          </a:blip>
          <a:srcRect b="18846" l="0" r="0" t="18852"/>
          <a:stretch/>
        </p:blipFill>
        <p:spPr>
          <a:xfrm>
            <a:off x="5723830" y="1084144"/>
            <a:ext cx="3168599" cy="3509402"/>
          </a:xfrm>
          <a:prstGeom prst="rect">
            <a:avLst/>
          </a:prstGeom>
        </p:spPr>
      </p:pic>
      <p:sp>
        <p:nvSpPr>
          <p:cNvPr id="665" name="Google Shape;665;p79"/>
          <p:cNvSpPr txBox="1"/>
          <p:nvPr/>
        </p:nvSpPr>
        <p:spPr>
          <a:xfrm>
            <a:off x="5082425" y="4661700"/>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Massimo Botturi</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80"/>
          <p:cNvSpPr/>
          <p:nvPr/>
        </p:nvSpPr>
        <p:spPr>
          <a:xfrm>
            <a:off x="23600" y="35400"/>
            <a:ext cx="9144000" cy="5143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71" name="Google Shape;671;p80"/>
          <p:cNvPicPr preferRelativeResize="0"/>
          <p:nvPr/>
        </p:nvPicPr>
        <p:blipFill rotWithShape="1">
          <a:blip r:embed="rId3">
            <a:alphaModFix/>
          </a:blip>
          <a:srcRect b="0" l="0" r="0" t="0"/>
          <a:stretch/>
        </p:blipFill>
        <p:spPr>
          <a:xfrm>
            <a:off x="883368" y="1372489"/>
            <a:ext cx="7377264" cy="2122885"/>
          </a:xfrm>
          <a:prstGeom prst="rect">
            <a:avLst/>
          </a:prstGeom>
          <a:noFill/>
          <a:ln>
            <a:noFill/>
          </a:ln>
        </p:spPr>
      </p:pic>
      <p:sp>
        <p:nvSpPr>
          <p:cNvPr id="672" name="Google Shape;672;p80"/>
          <p:cNvSpPr/>
          <p:nvPr/>
        </p:nvSpPr>
        <p:spPr>
          <a:xfrm>
            <a:off x="2095500" y="4033099"/>
            <a:ext cx="4572000" cy="4155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800"/>
              <a:buFont typeface="Arial"/>
              <a:buNone/>
            </a:pPr>
            <a:r>
              <a:rPr lang="it" sz="1000" u="sng">
                <a:solidFill>
                  <a:schemeClr val="hlink"/>
                </a:solidFill>
                <a:latin typeface="Calibri"/>
                <a:ea typeface="Calibri"/>
                <a:cs typeface="Calibri"/>
                <a:sym typeface="Calibri"/>
                <a:hlinkClick r:id="rId4"/>
              </a:rPr>
              <a:t>https://policies.google.com/terms?hl=en</a:t>
            </a:r>
            <a:br>
              <a:rPr lang="it" sz="1000" u="sng">
                <a:solidFill>
                  <a:schemeClr val="hlink"/>
                </a:solidFill>
                <a:latin typeface="Calibri"/>
                <a:ea typeface="Calibri"/>
                <a:cs typeface="Calibri"/>
                <a:sym typeface="Calibri"/>
              </a:rPr>
            </a:br>
            <a:endParaRPr b="0" i="0" sz="800" u="none" cap="none" strike="noStrike">
              <a:solidFill>
                <a:srgbClr val="000000"/>
              </a:solidFill>
              <a:latin typeface="Helvetica Neue Light"/>
              <a:ea typeface="Helvetica Neue Light"/>
              <a:cs typeface="Helvetica Neue Light"/>
              <a:sym typeface="Helvetica Neue Light"/>
            </a:endParaRPr>
          </a:p>
        </p:txBody>
      </p:sp>
      <p:sp>
        <p:nvSpPr>
          <p:cNvPr id="673" name="Google Shape;673;p80"/>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it">
                <a:solidFill>
                  <a:schemeClr val="lt1"/>
                </a:solidFill>
                <a:highlight>
                  <a:schemeClr val="accent3"/>
                </a:highlight>
              </a:rPr>
              <a:t>Do not leave it all to Google</a:t>
            </a:r>
            <a:endParaRPr>
              <a:solidFill>
                <a:schemeClr val="lt1"/>
              </a:solidFill>
              <a:highlight>
                <a:schemeClr val="accent3"/>
              </a:highlight>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pic>
        <p:nvPicPr>
          <p:cNvPr id="678" name="Google Shape;678;p81"/>
          <p:cNvPicPr preferRelativeResize="0"/>
          <p:nvPr/>
        </p:nvPicPr>
        <p:blipFill rotWithShape="1">
          <a:blip r:embed="rId3">
            <a:alphaModFix/>
          </a:blip>
          <a:srcRect b="0" l="0" r="0" t="0"/>
          <a:stretch/>
        </p:blipFill>
        <p:spPr>
          <a:xfrm>
            <a:off x="4826143" y="963352"/>
            <a:ext cx="4006710" cy="2268579"/>
          </a:xfrm>
          <a:prstGeom prst="rect">
            <a:avLst/>
          </a:prstGeom>
          <a:noFill/>
          <a:ln>
            <a:noFill/>
          </a:ln>
        </p:spPr>
      </p:pic>
      <p:sp>
        <p:nvSpPr>
          <p:cNvPr id="679" name="Google Shape;679;p81"/>
          <p:cNvSpPr/>
          <p:nvPr/>
        </p:nvSpPr>
        <p:spPr>
          <a:xfrm>
            <a:off x="5359543" y="3552118"/>
            <a:ext cx="5136000" cy="611700"/>
          </a:xfrm>
          <a:prstGeom prst="roundRect">
            <a:avLst>
              <a:gd fmla="val 50000" name="adj"/>
            </a:avLst>
          </a:prstGeom>
          <a:solidFill>
            <a:schemeClr val="accent3"/>
          </a:solidFill>
          <a:ln>
            <a:noFill/>
          </a:ln>
          <a:effectLst>
            <a:outerShdw blurRad="25400" rotWithShape="0" dir="5400000" dist="12700">
              <a:srgbClr val="000000">
                <a:alpha val="49800"/>
              </a:srgbClr>
            </a:outerShdw>
          </a:effectLst>
        </p:spPr>
        <p:txBody>
          <a:bodyPr anchorCtr="0" anchor="ctr" bIns="26800" lIns="182250" spcFirstLastPara="1" rIns="26800" wrap="square" tIns="26800">
            <a:noAutofit/>
          </a:bodyPr>
          <a:lstStyle/>
          <a:p>
            <a:pPr indent="0" lvl="0" marL="0" marR="0" rtl="0" algn="l">
              <a:lnSpc>
                <a:spcPct val="100000"/>
              </a:lnSpc>
              <a:spcBef>
                <a:spcPts val="0"/>
              </a:spcBef>
              <a:spcAft>
                <a:spcPts val="0"/>
              </a:spcAft>
              <a:buClr>
                <a:srgbClr val="FFFFFF"/>
              </a:buClr>
              <a:buSzPts val="1200"/>
              <a:buFont typeface="Helvetica Neue Light"/>
              <a:buNone/>
            </a:pPr>
            <a:r>
              <a:rPr b="1" i="0" lang="it" u="none" cap="none" strike="noStrike">
                <a:solidFill>
                  <a:srgbClr val="FFFFFF"/>
                </a:solidFill>
                <a:latin typeface="Calibri"/>
                <a:ea typeface="Calibri"/>
                <a:cs typeface="Calibri"/>
                <a:sym typeface="Calibri"/>
              </a:rPr>
              <a:t>Your institution probably provides better alternatives:</a:t>
            </a:r>
            <a:br>
              <a:rPr b="1" i="0" lang="it" u="none" cap="none" strike="noStrike">
                <a:solidFill>
                  <a:srgbClr val="FFFFFF"/>
                </a:solidFill>
                <a:latin typeface="Calibri"/>
                <a:ea typeface="Calibri"/>
                <a:cs typeface="Calibri"/>
                <a:sym typeface="Calibri"/>
              </a:rPr>
            </a:br>
            <a:r>
              <a:rPr b="1" i="0" lang="it" u="none" cap="none" strike="noStrike">
                <a:solidFill>
                  <a:srgbClr val="FFFFFF"/>
                </a:solidFill>
                <a:latin typeface="Calibri"/>
                <a:ea typeface="Calibri"/>
                <a:cs typeface="Calibri"/>
                <a:sym typeface="Calibri"/>
              </a:rPr>
              <a:t>Ask your IT for support!</a:t>
            </a:r>
            <a:endParaRPr b="1" i="0" u="none" cap="none" strike="noStrike">
              <a:solidFill>
                <a:srgbClr val="FFFFFF"/>
              </a:solidFill>
              <a:latin typeface="Calibri"/>
              <a:ea typeface="Calibri"/>
              <a:cs typeface="Calibri"/>
              <a:sym typeface="Calibri"/>
            </a:endParaRPr>
          </a:p>
        </p:txBody>
      </p:sp>
      <p:sp>
        <p:nvSpPr>
          <p:cNvPr id="680" name="Google Shape;680;p81"/>
          <p:cNvSpPr/>
          <p:nvPr/>
        </p:nvSpPr>
        <p:spPr>
          <a:xfrm>
            <a:off x="0" y="3973339"/>
            <a:ext cx="4572000" cy="1905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900"/>
              <a:buFont typeface="Helvetica Neue Light"/>
              <a:buNone/>
            </a:pPr>
            <a:r>
              <a:rPr lang="it" sz="1000" u="sng">
                <a:solidFill>
                  <a:schemeClr val="hlink"/>
                </a:solidFill>
                <a:latin typeface="Calibri"/>
                <a:ea typeface="Calibri"/>
                <a:cs typeface="Calibri"/>
                <a:sym typeface="Calibri"/>
                <a:hlinkClick r:id="rId4"/>
              </a:rPr>
              <a:t>https://www.garr.it/it/infrastrutture/infrastruttura-cloud/infrastruttura-cloud</a:t>
            </a:r>
            <a:r>
              <a:rPr lang="it" sz="1000" u="sng">
                <a:solidFill>
                  <a:schemeClr val="hlink"/>
                </a:solidFill>
                <a:latin typeface="Calibri"/>
                <a:ea typeface="Calibri"/>
                <a:cs typeface="Calibri"/>
                <a:sym typeface="Calibri"/>
              </a:rPr>
              <a:t> </a:t>
            </a:r>
            <a:endParaRPr sz="1000" u="sng">
              <a:solidFill>
                <a:schemeClr val="hlink"/>
              </a:solidFill>
              <a:latin typeface="Calibri"/>
              <a:ea typeface="Calibri"/>
              <a:cs typeface="Calibri"/>
              <a:sym typeface="Calibri"/>
            </a:endParaRPr>
          </a:p>
        </p:txBody>
      </p:sp>
      <p:pic>
        <p:nvPicPr>
          <p:cNvPr id="681" name="Google Shape;681;p81"/>
          <p:cNvPicPr preferRelativeResize="0"/>
          <p:nvPr/>
        </p:nvPicPr>
        <p:blipFill rotWithShape="1">
          <a:blip r:embed="rId5">
            <a:alphaModFix/>
          </a:blip>
          <a:srcRect b="0" l="0" r="0" t="0"/>
          <a:stretch/>
        </p:blipFill>
        <p:spPr>
          <a:xfrm>
            <a:off x="269935" y="1033751"/>
            <a:ext cx="3903827" cy="2900363"/>
          </a:xfrm>
          <a:prstGeom prst="rect">
            <a:avLst/>
          </a:prstGeom>
          <a:noFill/>
          <a:ln>
            <a:noFill/>
          </a:ln>
        </p:spPr>
      </p:pic>
      <p:sp>
        <p:nvSpPr>
          <p:cNvPr id="682" name="Google Shape;682;p81"/>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You have better alternatives...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6"/>
          <p:cNvSpPr txBox="1"/>
          <p:nvPr/>
        </p:nvSpPr>
        <p:spPr>
          <a:xfrm>
            <a:off x="2331000" y="1402600"/>
            <a:ext cx="5395500" cy="28011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it" sz="2400">
                <a:solidFill>
                  <a:schemeClr val="lt1"/>
                </a:solidFill>
                <a:latin typeface="Poppins SemiBold"/>
                <a:ea typeface="Poppins SemiBold"/>
                <a:cs typeface="Poppins SemiBold"/>
                <a:sym typeface="Poppins SemiBold"/>
              </a:rPr>
              <a:t>WARNING: this is going to be an  </a:t>
            </a:r>
            <a:r>
              <a:rPr lang="it" sz="3600">
                <a:solidFill>
                  <a:schemeClr val="lt1"/>
                </a:solidFill>
                <a:latin typeface="Poppins SemiBold"/>
                <a:ea typeface="Poppins SemiBold"/>
                <a:cs typeface="Poppins SemiBold"/>
                <a:sym typeface="Poppins SemiBold"/>
              </a:rPr>
              <a:t>interactive</a:t>
            </a:r>
            <a:r>
              <a:rPr lang="it" sz="2400">
                <a:solidFill>
                  <a:schemeClr val="lt1"/>
                </a:solidFill>
                <a:latin typeface="Poppins SemiBold"/>
                <a:ea typeface="Poppins SemiBold"/>
                <a:cs typeface="Poppins SemiBold"/>
                <a:sym typeface="Poppins SemiBold"/>
              </a:rPr>
              <a:t>  webinar!</a:t>
            </a:r>
            <a:endParaRPr sz="2400">
              <a:solidFill>
                <a:schemeClr val="lt1"/>
              </a:solidFill>
              <a:latin typeface="Poppins SemiBold"/>
              <a:ea typeface="Poppins SemiBold"/>
              <a:cs typeface="Poppins SemiBold"/>
              <a:sym typeface="Poppins SemiBold"/>
            </a:endParaRPr>
          </a:p>
          <a:p>
            <a:pPr indent="0" lvl="0" marL="0" rtl="0" algn="l">
              <a:spcBef>
                <a:spcPts val="0"/>
              </a:spcBef>
              <a:spcAft>
                <a:spcPts val="0"/>
              </a:spcAft>
              <a:buNone/>
            </a:pPr>
            <a:br>
              <a:rPr lang="it" sz="2400">
                <a:solidFill>
                  <a:schemeClr val="lt1"/>
                </a:solidFill>
                <a:latin typeface="Poppins SemiBold"/>
                <a:ea typeface="Poppins SemiBold"/>
                <a:cs typeface="Poppins SemiBold"/>
                <a:sym typeface="Poppins SemiBold"/>
              </a:rPr>
            </a:br>
            <a:r>
              <a:rPr lang="it" sz="2400">
                <a:solidFill>
                  <a:schemeClr val="lt1"/>
                </a:solidFill>
                <a:latin typeface="Poppins SemiBold"/>
                <a:ea typeface="Poppins SemiBold"/>
                <a:cs typeface="Poppins SemiBold"/>
                <a:sym typeface="Poppins SemiBold"/>
              </a:rPr>
              <a:t>Please </a:t>
            </a:r>
            <a:r>
              <a:rPr lang="it" sz="3600">
                <a:solidFill>
                  <a:schemeClr val="lt1"/>
                </a:solidFill>
                <a:latin typeface="Poppins SemiBold"/>
                <a:ea typeface="Poppins SemiBold"/>
                <a:cs typeface="Poppins SemiBold"/>
                <a:sym typeface="Poppins SemiBold"/>
              </a:rPr>
              <a:t>stop</a:t>
            </a:r>
            <a:r>
              <a:rPr lang="it" sz="2400">
                <a:solidFill>
                  <a:schemeClr val="lt1"/>
                </a:solidFill>
                <a:latin typeface="Poppins SemiBold"/>
                <a:ea typeface="Poppins SemiBold"/>
                <a:cs typeface="Poppins SemiBold"/>
                <a:sym typeface="Poppins SemiBold"/>
              </a:rPr>
              <a:t> looking at your </a:t>
            </a:r>
            <a:r>
              <a:rPr lang="it" sz="2400">
                <a:solidFill>
                  <a:srgbClr val="2C2C2C"/>
                </a:solidFill>
                <a:latin typeface="Poppins SemiBold"/>
                <a:ea typeface="Poppins SemiBold"/>
                <a:cs typeface="Poppins SemiBold"/>
                <a:sym typeface="Poppins SemiBold"/>
              </a:rPr>
              <a:t>email</a:t>
            </a:r>
            <a:r>
              <a:rPr lang="it" sz="2400">
                <a:solidFill>
                  <a:schemeClr val="lt1"/>
                </a:solidFill>
                <a:latin typeface="Poppins SemiBold"/>
                <a:ea typeface="Poppins SemiBold"/>
                <a:cs typeface="Poppins SemiBold"/>
                <a:sym typeface="Poppins SemiBold"/>
              </a:rPr>
              <a:t>, </a:t>
            </a:r>
            <a:r>
              <a:rPr lang="it" sz="2400">
                <a:solidFill>
                  <a:srgbClr val="2C2C2C"/>
                </a:solidFill>
                <a:latin typeface="Poppins SemiBold"/>
                <a:ea typeface="Poppins SemiBold"/>
                <a:cs typeface="Poppins SemiBold"/>
                <a:sym typeface="Poppins SemiBold"/>
              </a:rPr>
              <a:t>chats</a:t>
            </a:r>
            <a:r>
              <a:rPr lang="it" sz="2400">
                <a:solidFill>
                  <a:schemeClr val="lt1"/>
                </a:solidFill>
                <a:latin typeface="Poppins SemiBold"/>
                <a:ea typeface="Poppins SemiBold"/>
                <a:cs typeface="Poppins SemiBold"/>
                <a:sym typeface="Poppins SemiBold"/>
              </a:rPr>
              <a:t>, </a:t>
            </a:r>
            <a:r>
              <a:rPr lang="it" sz="2400">
                <a:solidFill>
                  <a:srgbClr val="2C2C2C"/>
                </a:solidFill>
                <a:latin typeface="Poppins SemiBold"/>
                <a:ea typeface="Poppins SemiBold"/>
                <a:cs typeface="Poppins SemiBold"/>
                <a:sym typeface="Poppins SemiBold"/>
              </a:rPr>
              <a:t>messages</a:t>
            </a:r>
            <a:r>
              <a:rPr lang="it" sz="2400">
                <a:solidFill>
                  <a:schemeClr val="lt1"/>
                </a:solidFill>
                <a:latin typeface="Poppins SemiBold"/>
                <a:ea typeface="Poppins SemiBold"/>
                <a:cs typeface="Poppins SemiBold"/>
                <a:sym typeface="Poppins SemiBold"/>
              </a:rPr>
              <a:t>!</a:t>
            </a:r>
            <a:endParaRPr sz="2400">
              <a:solidFill>
                <a:schemeClr val="lt1"/>
              </a:solidFill>
              <a:latin typeface="Poppins SemiBold"/>
              <a:ea typeface="Poppins SemiBold"/>
              <a:cs typeface="Poppins SemiBold"/>
              <a:sym typeface="Poppins SemiBold"/>
            </a:endParaRPr>
          </a:p>
          <a:p>
            <a:pPr indent="0" lvl="0" marL="0" rtl="0" algn="l">
              <a:lnSpc>
                <a:spcPct val="115000"/>
              </a:lnSpc>
              <a:spcBef>
                <a:spcPts val="0"/>
              </a:spcBef>
              <a:spcAft>
                <a:spcPts val="1600"/>
              </a:spcAft>
              <a:buNone/>
            </a:pPr>
            <a:r>
              <a:t/>
            </a:r>
            <a:endParaRPr>
              <a:solidFill>
                <a:schemeClr val="lt1"/>
              </a:solidFill>
              <a:latin typeface="Poppins"/>
              <a:ea typeface="Poppins"/>
              <a:cs typeface="Poppins"/>
              <a:sym typeface="Poppins"/>
            </a:endParaRPr>
          </a:p>
        </p:txBody>
      </p:sp>
      <p:pic>
        <p:nvPicPr>
          <p:cNvPr id="353" name="Google Shape;353;p46"/>
          <p:cNvPicPr preferRelativeResize="0"/>
          <p:nvPr/>
        </p:nvPicPr>
        <p:blipFill rotWithShape="1">
          <a:blip r:embed="rId3">
            <a:alphaModFix/>
          </a:blip>
          <a:srcRect b="9796" l="9796" r="0" t="0"/>
          <a:stretch/>
        </p:blipFill>
        <p:spPr>
          <a:xfrm>
            <a:off x="350275" y="1482450"/>
            <a:ext cx="1735774" cy="173577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82"/>
          <p:cNvSpPr txBox="1"/>
          <p:nvPr>
            <p:ph idx="1" type="body"/>
          </p:nvPr>
        </p:nvSpPr>
        <p:spPr>
          <a:xfrm>
            <a:off x="3672285" y="1084144"/>
            <a:ext cx="5221200" cy="3499200"/>
          </a:xfrm>
          <a:prstGeom prst="rect">
            <a:avLst/>
          </a:prstGeom>
        </p:spPr>
        <p:txBody>
          <a:bodyPr anchorCtr="0" anchor="ctr" bIns="45700" lIns="91425" spcFirstLastPara="1" rIns="91425" wrap="square" tIns="4570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Which data shall be preserved or destroyed due to contractual, legal or administrative reason?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What are the envisaged uses of your data for research purposes?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Which data shall be preserved and potentially shared?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What is your long term preservation strategy? </a:t>
            </a:r>
            <a:endParaRPr sz="1800">
              <a:solidFill>
                <a:schemeClr val="dk2"/>
              </a:solidFill>
            </a:endParaRPr>
          </a:p>
          <a:p>
            <a:pPr indent="-342900" lvl="0" marL="457200" marR="0" rtl="0" algn="l">
              <a:lnSpc>
                <a:spcPct val="100000"/>
              </a:lnSpc>
              <a:spcBef>
                <a:spcPts val="1000"/>
              </a:spcBef>
              <a:spcAft>
                <a:spcPts val="1000"/>
              </a:spcAft>
              <a:buClr>
                <a:schemeClr val="dk2"/>
              </a:buClr>
              <a:buSzPts val="1800"/>
              <a:buChar char="●"/>
            </a:pPr>
            <a:r>
              <a:rPr lang="it" sz="1800">
                <a:solidFill>
                  <a:schemeClr val="dk2"/>
                </a:solidFill>
              </a:rPr>
              <a:t>Did you consider the effort and costs to prepare your data for sharing and preservation?</a:t>
            </a:r>
            <a:r>
              <a:rPr lang="it" sz="1800">
                <a:solidFill>
                  <a:schemeClr val="dk2"/>
                </a:solidFill>
              </a:rPr>
              <a:t> </a:t>
            </a:r>
            <a:endParaRPr/>
          </a:p>
        </p:txBody>
      </p:sp>
      <p:sp>
        <p:nvSpPr>
          <p:cNvPr id="689" name="Google Shape;689;p82"/>
          <p:cNvSpPr txBox="1"/>
          <p:nvPr>
            <p:ph type="title"/>
          </p:nvPr>
        </p:nvSpPr>
        <p:spPr>
          <a:xfrm>
            <a:off x="251520" y="3311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6. Select and Preserve</a:t>
            </a:r>
            <a:endParaRPr/>
          </a:p>
        </p:txBody>
      </p:sp>
      <p:pic>
        <p:nvPicPr>
          <p:cNvPr id="690" name="Google Shape;690;p82"/>
          <p:cNvPicPr preferRelativeResize="0"/>
          <p:nvPr>
            <p:ph idx="2" type="pic"/>
          </p:nvPr>
        </p:nvPicPr>
        <p:blipFill rotWithShape="1">
          <a:blip r:embed="rId3">
            <a:alphaModFix/>
          </a:blip>
          <a:srcRect b="0" l="23087" r="23082" t="0"/>
          <a:stretch/>
        </p:blipFill>
        <p:spPr>
          <a:xfrm>
            <a:off x="253008" y="1084144"/>
            <a:ext cx="3168599" cy="3509401"/>
          </a:xfrm>
          <a:prstGeom prst="rect">
            <a:avLst/>
          </a:prstGeom>
        </p:spPr>
      </p:pic>
      <p:sp>
        <p:nvSpPr>
          <p:cNvPr id="691" name="Google Shape;691;p82"/>
          <p:cNvSpPr txBox="1"/>
          <p:nvPr/>
        </p:nvSpPr>
        <p:spPr>
          <a:xfrm>
            <a:off x="936425" y="4851000"/>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Paréj Richárd</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83"/>
          <p:cNvSpPr txBox="1"/>
          <p:nvPr>
            <p:ph idx="1" type="body"/>
          </p:nvPr>
        </p:nvSpPr>
        <p:spPr>
          <a:xfrm>
            <a:off x="251520" y="1084144"/>
            <a:ext cx="5221200" cy="3499200"/>
          </a:xfrm>
          <a:prstGeom prst="rect">
            <a:avLst/>
          </a:prstGeom>
        </p:spPr>
        <p:txBody>
          <a:bodyPr anchorCtr="0" anchor="ctr" bIns="45700" lIns="91425" spcFirstLastPara="1" rIns="91425" wrap="square" tIns="45700">
            <a:normAutofit/>
          </a:bodyPr>
          <a:lstStyle/>
          <a:p>
            <a:pPr indent="-266700" lvl="0" marL="254000" rtl="0" algn="l">
              <a:lnSpc>
                <a:spcPct val="100000"/>
              </a:lnSpc>
              <a:spcBef>
                <a:spcPts val="0"/>
              </a:spcBef>
              <a:spcAft>
                <a:spcPts val="0"/>
              </a:spcAft>
              <a:buClr>
                <a:schemeClr val="dk2"/>
              </a:buClr>
              <a:buSzPts val="1400"/>
              <a:buFont typeface="Calibri"/>
              <a:buChar char=""/>
            </a:pPr>
            <a:r>
              <a:rPr lang="it" sz="1800">
                <a:solidFill>
                  <a:schemeClr val="dk2"/>
                </a:solidFill>
              </a:rPr>
              <a:t>Who will you share your data with? Under which conditions?</a:t>
            </a:r>
            <a:endParaRPr sz="1800">
              <a:solidFill>
                <a:schemeClr val="dk2"/>
              </a:solidFill>
            </a:endParaRPr>
          </a:p>
          <a:p>
            <a:pPr indent="-266700" lvl="0" marL="254000" rtl="0" algn="l">
              <a:lnSpc>
                <a:spcPct val="100000"/>
              </a:lnSpc>
              <a:spcBef>
                <a:spcPts val="1200"/>
              </a:spcBef>
              <a:spcAft>
                <a:spcPts val="0"/>
              </a:spcAft>
              <a:buClr>
                <a:schemeClr val="dk2"/>
              </a:buClr>
              <a:buSzPts val="1400"/>
              <a:buFont typeface="Calibri"/>
              <a:buChar char=""/>
            </a:pPr>
            <a:r>
              <a:rPr lang="it" sz="1800">
                <a:solidFill>
                  <a:schemeClr val="dk2"/>
                </a:solidFill>
              </a:rPr>
              <a:t>When will you share your data? </a:t>
            </a:r>
            <a:endParaRPr sz="1800">
              <a:solidFill>
                <a:schemeClr val="dk2"/>
              </a:solidFill>
            </a:endParaRPr>
          </a:p>
          <a:p>
            <a:pPr indent="-266700" lvl="0" marL="254000" rtl="0" algn="l">
              <a:lnSpc>
                <a:spcPct val="100000"/>
              </a:lnSpc>
              <a:spcBef>
                <a:spcPts val="1200"/>
              </a:spcBef>
              <a:spcAft>
                <a:spcPts val="0"/>
              </a:spcAft>
              <a:buClr>
                <a:schemeClr val="dk2"/>
              </a:buClr>
              <a:buSzPts val="1400"/>
              <a:buFont typeface="Calibri"/>
              <a:buChar char=""/>
            </a:pPr>
            <a:r>
              <a:rPr lang="it" sz="1800">
                <a:solidFill>
                  <a:schemeClr val="dk2"/>
                </a:solidFill>
              </a:rPr>
              <a:t>Will you need to apply any access restriction? </a:t>
            </a:r>
            <a:endParaRPr sz="1800">
              <a:solidFill>
                <a:schemeClr val="dk2"/>
              </a:solidFill>
            </a:endParaRPr>
          </a:p>
          <a:p>
            <a:pPr indent="-266700" lvl="0" marL="254000" rtl="0" algn="l">
              <a:lnSpc>
                <a:spcPct val="100000"/>
              </a:lnSpc>
              <a:spcBef>
                <a:spcPts val="1200"/>
              </a:spcBef>
              <a:spcAft>
                <a:spcPts val="0"/>
              </a:spcAft>
              <a:buClr>
                <a:schemeClr val="dk2"/>
              </a:buClr>
              <a:buSzPts val="1400"/>
              <a:buFont typeface="Calibri"/>
              <a:buChar char=""/>
            </a:pPr>
            <a:r>
              <a:rPr lang="it" sz="1800">
                <a:solidFill>
                  <a:schemeClr val="dk2"/>
                </a:solidFill>
              </a:rPr>
              <a:t>Which actions do you foresee to avoid or reduce access restrictions? </a:t>
            </a:r>
            <a:endParaRPr sz="1800">
              <a:solidFill>
                <a:schemeClr val="dk2"/>
              </a:solidFill>
            </a:endParaRPr>
          </a:p>
          <a:p>
            <a:pPr indent="-266700" lvl="0" marL="254000" rtl="0" algn="l">
              <a:lnSpc>
                <a:spcPct val="100000"/>
              </a:lnSpc>
              <a:spcBef>
                <a:spcPts val="1200"/>
              </a:spcBef>
              <a:spcAft>
                <a:spcPts val="1200"/>
              </a:spcAft>
              <a:buClr>
                <a:schemeClr val="dk2"/>
              </a:buClr>
              <a:buSzPts val="1400"/>
              <a:buFont typeface="Calibri"/>
              <a:buChar char=""/>
            </a:pPr>
            <a:r>
              <a:rPr lang="it" sz="1800">
                <a:solidFill>
                  <a:schemeClr val="dk2"/>
                </a:solidFill>
              </a:rPr>
              <a:t>How will your potential users find your data? </a:t>
            </a:r>
            <a:endParaRPr/>
          </a:p>
        </p:txBody>
      </p:sp>
      <p:sp>
        <p:nvSpPr>
          <p:cNvPr id="698" name="Google Shape;698;p83"/>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7. Data Sharing</a:t>
            </a:r>
            <a:endParaRPr/>
          </a:p>
        </p:txBody>
      </p:sp>
      <p:pic>
        <p:nvPicPr>
          <p:cNvPr id="699" name="Google Shape;699;p83"/>
          <p:cNvPicPr preferRelativeResize="0"/>
          <p:nvPr>
            <p:ph idx="2" type="pic"/>
          </p:nvPr>
        </p:nvPicPr>
        <p:blipFill rotWithShape="1">
          <a:blip r:embed="rId3">
            <a:alphaModFix/>
          </a:blip>
          <a:srcRect b="13095" l="0" r="0" t="13087"/>
          <a:stretch/>
        </p:blipFill>
        <p:spPr>
          <a:xfrm>
            <a:off x="5723830" y="1084144"/>
            <a:ext cx="3168598" cy="3509402"/>
          </a:xfrm>
          <a:prstGeom prst="rect">
            <a:avLst/>
          </a:prstGeom>
        </p:spPr>
      </p:pic>
      <p:sp>
        <p:nvSpPr>
          <p:cNvPr id="700" name="Google Shape;700;p83"/>
          <p:cNvSpPr txBox="1"/>
          <p:nvPr/>
        </p:nvSpPr>
        <p:spPr>
          <a:xfrm>
            <a:off x="5089200" y="4661700"/>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Markus Winkler</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pic>
        <p:nvPicPr>
          <p:cNvPr id="705" name="Google Shape;705;p84"/>
          <p:cNvPicPr preferRelativeResize="0"/>
          <p:nvPr/>
        </p:nvPicPr>
        <p:blipFill rotWithShape="1">
          <a:blip r:embed="rId3">
            <a:alphaModFix/>
          </a:blip>
          <a:srcRect b="0" l="0" r="0" t="0"/>
          <a:stretch/>
        </p:blipFill>
        <p:spPr>
          <a:xfrm>
            <a:off x="688101" y="1087449"/>
            <a:ext cx="7767749" cy="3513050"/>
          </a:xfrm>
          <a:prstGeom prst="rect">
            <a:avLst/>
          </a:prstGeom>
          <a:noFill/>
          <a:ln>
            <a:noFill/>
          </a:ln>
        </p:spPr>
      </p:pic>
      <p:sp>
        <p:nvSpPr>
          <p:cNvPr id="706" name="Google Shape;706;p84"/>
          <p:cNvSpPr txBox="1"/>
          <p:nvPr>
            <p:ph type="title"/>
          </p:nvPr>
        </p:nvSpPr>
        <p:spPr>
          <a:xfrm>
            <a:off x="251520" y="3311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Funder policies</a:t>
            </a:r>
            <a:endParaRPr/>
          </a:p>
        </p:txBody>
      </p:sp>
      <p:sp>
        <p:nvSpPr>
          <p:cNvPr id="707" name="Google Shape;707;p84"/>
          <p:cNvSpPr txBox="1"/>
          <p:nvPr/>
        </p:nvSpPr>
        <p:spPr>
          <a:xfrm>
            <a:off x="4668500" y="4451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u="sng">
                <a:solidFill>
                  <a:schemeClr val="hlink"/>
                </a:solidFill>
                <a:latin typeface="Calibri"/>
                <a:ea typeface="Calibri"/>
                <a:cs typeface="Calibri"/>
                <a:sym typeface="Calibri"/>
                <a:hlinkClick r:id="rId4"/>
              </a:rPr>
              <a:t>https://v2.sherpa.ac.uk/juliet/</a:t>
            </a:r>
            <a:r>
              <a:rPr lang="it">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pic>
        <p:nvPicPr>
          <p:cNvPr id="712" name="Google Shape;712;p85"/>
          <p:cNvPicPr preferRelativeResize="0"/>
          <p:nvPr/>
        </p:nvPicPr>
        <p:blipFill rotWithShape="1">
          <a:blip r:embed="rId3">
            <a:alphaModFix/>
          </a:blip>
          <a:srcRect b="0" l="0" r="0" t="0"/>
          <a:stretch/>
        </p:blipFill>
        <p:spPr>
          <a:xfrm>
            <a:off x="1939528" y="1864519"/>
            <a:ext cx="5264944" cy="1414463"/>
          </a:xfrm>
          <a:prstGeom prst="rect">
            <a:avLst/>
          </a:prstGeom>
          <a:noFill/>
          <a:ln>
            <a:noFill/>
          </a:ln>
        </p:spPr>
      </p:pic>
      <p:sp>
        <p:nvSpPr>
          <p:cNvPr id="713" name="Google Shape;713;p85"/>
          <p:cNvSpPr/>
          <p:nvPr/>
        </p:nvSpPr>
        <p:spPr>
          <a:xfrm>
            <a:off x="4290068" y="4132784"/>
            <a:ext cx="4572000" cy="225000"/>
          </a:xfrm>
          <a:prstGeom prst="rect">
            <a:avLst/>
          </a:prstGeom>
          <a:noFill/>
          <a:ln>
            <a:noFill/>
          </a:ln>
        </p:spPr>
        <p:txBody>
          <a:bodyPr anchorCtr="0" anchor="t" bIns="25700" lIns="51425" spcFirstLastPara="1" rIns="51425" wrap="square" tIns="25700">
            <a:noAutofit/>
          </a:bodyPr>
          <a:lstStyle/>
          <a:p>
            <a:pPr indent="0" lvl="0" marL="0" marR="0" rtl="0" algn="ctr">
              <a:lnSpc>
                <a:spcPct val="100000"/>
              </a:lnSpc>
              <a:spcBef>
                <a:spcPts val="0"/>
              </a:spcBef>
              <a:spcAft>
                <a:spcPts val="0"/>
              </a:spcAft>
              <a:buClr>
                <a:srgbClr val="000000"/>
              </a:buClr>
              <a:buSzPts val="1100"/>
              <a:buFont typeface="Helvetica Neue Light"/>
              <a:buNone/>
            </a:pPr>
            <a:r>
              <a:rPr lang="it" u="sng">
                <a:solidFill>
                  <a:schemeClr val="hlink"/>
                </a:solidFill>
                <a:latin typeface="Calibri"/>
                <a:ea typeface="Calibri"/>
                <a:cs typeface="Calibri"/>
                <a:sym typeface="Calibri"/>
                <a:hlinkClick r:id="rId4"/>
              </a:rPr>
              <a:t>https://guides.github.com/activities/citable-code/</a:t>
            </a:r>
            <a:endParaRPr u="sng">
              <a:solidFill>
                <a:schemeClr val="hlink"/>
              </a:solidFill>
              <a:latin typeface="Calibri"/>
              <a:ea typeface="Calibri"/>
              <a:cs typeface="Calibri"/>
              <a:sym typeface="Calibri"/>
            </a:endParaRPr>
          </a:p>
        </p:txBody>
      </p:sp>
      <p:sp>
        <p:nvSpPr>
          <p:cNvPr id="714" name="Google Shape;714;p85"/>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Software sharing</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6"/>
          <p:cNvSpPr txBox="1"/>
          <p:nvPr>
            <p:ph idx="1" type="body"/>
          </p:nvPr>
        </p:nvSpPr>
        <p:spPr>
          <a:xfrm>
            <a:off x="3672285" y="1084144"/>
            <a:ext cx="5221200" cy="3499200"/>
          </a:xfrm>
          <a:prstGeom prst="rect">
            <a:avLst/>
          </a:prstGeom>
        </p:spPr>
        <p:txBody>
          <a:bodyPr anchorCtr="0" anchor="ctr" bIns="45700" lIns="91425" spcFirstLastPara="1" rIns="91425" wrap="square" tIns="45700">
            <a:normAutofit/>
          </a:bodyPr>
          <a:lstStyle/>
          <a:p>
            <a:pPr indent="-342900" lvl="0" marL="457200" marR="0" rtl="0" algn="l">
              <a:lnSpc>
                <a:spcPct val="100000"/>
              </a:lnSpc>
              <a:spcBef>
                <a:spcPts val="0"/>
              </a:spcBef>
              <a:spcAft>
                <a:spcPts val="0"/>
              </a:spcAft>
              <a:buClr>
                <a:schemeClr val="dk2"/>
              </a:buClr>
              <a:buSzPts val="1800"/>
              <a:buChar char="●"/>
            </a:pPr>
            <a:r>
              <a:rPr lang="it" sz="1800">
                <a:solidFill>
                  <a:schemeClr val="dk2"/>
                </a:solidFill>
              </a:rPr>
              <a:t>Who is responsible to implement and revise the DMP?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How will you share responsibilities among partners in collaborative projects? </a:t>
            </a:r>
            <a:endParaRPr sz="1800">
              <a:solidFill>
                <a:schemeClr val="dk2"/>
              </a:solidFill>
            </a:endParaRPr>
          </a:p>
          <a:p>
            <a:pPr indent="-342900" lvl="0" marL="457200" marR="0" rtl="0" algn="l">
              <a:lnSpc>
                <a:spcPct val="100000"/>
              </a:lnSpc>
              <a:spcBef>
                <a:spcPts val="1000"/>
              </a:spcBef>
              <a:spcAft>
                <a:spcPts val="0"/>
              </a:spcAft>
              <a:buClr>
                <a:schemeClr val="dk2"/>
              </a:buClr>
              <a:buSzPts val="1800"/>
              <a:buChar char="●"/>
            </a:pPr>
            <a:r>
              <a:rPr lang="it" sz="1800">
                <a:solidFill>
                  <a:schemeClr val="dk2"/>
                </a:solidFill>
              </a:rPr>
              <a:t>Which resources will you need to implement your DMP? </a:t>
            </a:r>
            <a:endParaRPr sz="1800">
              <a:solidFill>
                <a:schemeClr val="dk2"/>
              </a:solidFill>
            </a:endParaRPr>
          </a:p>
          <a:p>
            <a:pPr indent="-342900" lvl="0" marL="457200" marR="0" rtl="0" algn="l">
              <a:lnSpc>
                <a:spcPct val="100000"/>
              </a:lnSpc>
              <a:spcBef>
                <a:spcPts val="1000"/>
              </a:spcBef>
              <a:spcAft>
                <a:spcPts val="1000"/>
              </a:spcAft>
              <a:buClr>
                <a:schemeClr val="dk2"/>
              </a:buClr>
              <a:buSzPts val="1800"/>
              <a:buChar char="●"/>
            </a:pPr>
            <a:r>
              <a:rPr lang="it" sz="1800">
                <a:solidFill>
                  <a:schemeClr val="dk2"/>
                </a:solidFill>
              </a:rPr>
              <a:t>Will you need any specific external expertise or tools?</a:t>
            </a:r>
            <a:endParaRPr/>
          </a:p>
        </p:txBody>
      </p:sp>
      <p:sp>
        <p:nvSpPr>
          <p:cNvPr id="721" name="Google Shape;721;p86"/>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8. Responsibilities and Resources</a:t>
            </a:r>
            <a:endParaRPr/>
          </a:p>
        </p:txBody>
      </p:sp>
      <p:pic>
        <p:nvPicPr>
          <p:cNvPr id="722" name="Google Shape;722;p86"/>
          <p:cNvPicPr preferRelativeResize="0"/>
          <p:nvPr>
            <p:ph idx="2" type="pic"/>
          </p:nvPr>
        </p:nvPicPr>
        <p:blipFill rotWithShape="1">
          <a:blip r:embed="rId3">
            <a:alphaModFix/>
          </a:blip>
          <a:srcRect b="0" l="19820" r="19826" t="0"/>
          <a:stretch/>
        </p:blipFill>
        <p:spPr>
          <a:xfrm>
            <a:off x="253008" y="1084144"/>
            <a:ext cx="3168599" cy="3509401"/>
          </a:xfrm>
          <a:prstGeom prst="rect">
            <a:avLst/>
          </a:prstGeom>
        </p:spPr>
      </p:pic>
      <p:sp>
        <p:nvSpPr>
          <p:cNvPr id="723" name="Google Shape;723;p86"/>
          <p:cNvSpPr txBox="1"/>
          <p:nvPr/>
        </p:nvSpPr>
        <p:spPr>
          <a:xfrm>
            <a:off x="956775" y="4851000"/>
            <a:ext cx="30000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val="tx"/>
                    </a:ext>
                  </a:extLst>
                </a:hlinkClick>
              </a:rPr>
              <a:t> </a:t>
            </a:r>
            <a:r>
              <a:rPr lang="it" sz="700" u="sng">
                <a:solidFill>
                  <a:schemeClr val="hlink"/>
                </a:solidFill>
                <a:latin typeface="Calibri"/>
                <a:ea typeface="Calibri"/>
                <a:cs typeface="Calibri"/>
                <a:sym typeface="Calibri"/>
                <a:hlinkClick r:id="rId5"/>
              </a:rPr>
              <a:t>King's Church International</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val="tx"/>
                    </a:ext>
                  </a:extLst>
                </a:hlinkClick>
              </a:rPr>
              <a:t> </a:t>
            </a:r>
            <a:r>
              <a:rPr lang="it" sz="700" u="sng">
                <a:solidFill>
                  <a:schemeClr val="hlink"/>
                </a:solidFill>
                <a:latin typeface="Calibri"/>
                <a:ea typeface="Calibri"/>
                <a:cs typeface="Calibri"/>
                <a:sym typeface="Calibri"/>
                <a:hlinkClick r:id="rId7"/>
              </a:rPr>
              <a:t>Unsplash</a:t>
            </a:r>
            <a:endParaRPr sz="700">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87"/>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Cost assessment</a:t>
            </a:r>
            <a:endParaRPr/>
          </a:p>
        </p:txBody>
      </p:sp>
      <p:sp>
        <p:nvSpPr>
          <p:cNvPr id="729" name="Google Shape;729;p87"/>
          <p:cNvSpPr txBox="1"/>
          <p:nvPr>
            <p:ph idx="1" type="body"/>
          </p:nvPr>
        </p:nvSpPr>
        <p:spPr>
          <a:xfrm>
            <a:off x="251520" y="1084144"/>
            <a:ext cx="5221200" cy="3499200"/>
          </a:xfrm>
          <a:prstGeom prst="rect">
            <a:avLst/>
          </a:prstGeom>
        </p:spPr>
        <p:txBody>
          <a:bodyPr anchorCtr="0" anchor="ctr" bIns="45700" lIns="91425" spcFirstLastPara="1" rIns="91425" wrap="square" tIns="45700">
            <a:normAutofit/>
          </a:bodyPr>
          <a:lstStyle/>
          <a:p>
            <a:pPr indent="-266700" lvl="0" marL="254000" marR="0" rtl="0" algn="l">
              <a:lnSpc>
                <a:spcPct val="100000"/>
              </a:lnSpc>
              <a:spcBef>
                <a:spcPts val="0"/>
              </a:spcBef>
              <a:spcAft>
                <a:spcPts val="0"/>
              </a:spcAft>
              <a:buClr>
                <a:schemeClr val="dk2"/>
              </a:buClr>
              <a:buSzPts val="1400"/>
              <a:buFont typeface="Calibri"/>
              <a:buChar char=""/>
            </a:pPr>
            <a:r>
              <a:rPr lang="it" sz="1800">
                <a:solidFill>
                  <a:schemeClr val="dk2"/>
                </a:solidFill>
              </a:rPr>
              <a:t>The costs related to research data management are eligible as part of the Horizon Europe grant - refer to your Grant Agreement conditions.</a:t>
            </a:r>
            <a:endParaRPr sz="1800">
              <a:solidFill>
                <a:schemeClr val="dk2"/>
              </a:solidFill>
            </a:endParaRPr>
          </a:p>
          <a:p>
            <a:pPr indent="-266700" lvl="0" marL="254000" marR="0" rtl="0" algn="l">
              <a:lnSpc>
                <a:spcPct val="100000"/>
              </a:lnSpc>
              <a:spcBef>
                <a:spcPts val="0"/>
              </a:spcBef>
              <a:spcAft>
                <a:spcPts val="0"/>
              </a:spcAft>
              <a:buClr>
                <a:schemeClr val="dk2"/>
              </a:buClr>
              <a:buSzPts val="1400"/>
              <a:buFont typeface="Calibri"/>
              <a:buChar char=""/>
            </a:pPr>
            <a:r>
              <a:t/>
            </a:r>
            <a:endParaRPr sz="1800">
              <a:solidFill>
                <a:schemeClr val="dk2"/>
              </a:solidFill>
            </a:endParaRPr>
          </a:p>
          <a:p>
            <a:pPr indent="-266700" lvl="0" marL="254000" marR="0" rtl="0" algn="l">
              <a:lnSpc>
                <a:spcPct val="100000"/>
              </a:lnSpc>
              <a:spcBef>
                <a:spcPts val="0"/>
              </a:spcBef>
              <a:spcAft>
                <a:spcPts val="0"/>
              </a:spcAft>
              <a:buClr>
                <a:schemeClr val="dk2"/>
              </a:buClr>
              <a:buSzPts val="1400"/>
              <a:buFont typeface="Calibri"/>
              <a:buChar char=""/>
            </a:pPr>
            <a:r>
              <a:rPr lang="it" sz="1800">
                <a:solidFill>
                  <a:schemeClr val="dk2"/>
                </a:solidFill>
              </a:rPr>
              <a:t>For further information, see </a:t>
            </a:r>
            <a:r>
              <a:rPr lang="it" sz="1800" u="sng">
                <a:solidFill>
                  <a:schemeClr val="hlink"/>
                </a:solidFill>
                <a:hlinkClick r:id="rId3"/>
              </a:rPr>
              <a:t>OpenAIRE guide on cost in research data management</a:t>
            </a:r>
            <a:r>
              <a:rPr lang="it" sz="1800">
                <a:solidFill>
                  <a:schemeClr val="dk2"/>
                </a:solidFill>
              </a:rPr>
              <a:t> </a:t>
            </a:r>
            <a:endParaRPr sz="2000"/>
          </a:p>
        </p:txBody>
      </p:sp>
      <p:pic>
        <p:nvPicPr>
          <p:cNvPr id="730" name="Google Shape;730;p87"/>
          <p:cNvPicPr preferRelativeResize="0"/>
          <p:nvPr>
            <p:ph idx="2" type="pic"/>
          </p:nvPr>
        </p:nvPicPr>
        <p:blipFill rotWithShape="1">
          <a:blip r:embed="rId4">
            <a:alphaModFix/>
          </a:blip>
          <a:srcRect b="0" l="24606" r="24606" t="0"/>
          <a:stretch/>
        </p:blipFill>
        <p:spPr>
          <a:xfrm>
            <a:off x="5723830" y="1084144"/>
            <a:ext cx="3168599" cy="3509401"/>
          </a:xfrm>
          <a:prstGeom prst="rect">
            <a:avLst/>
          </a:prstGeom>
        </p:spPr>
      </p:pic>
      <p:sp>
        <p:nvSpPr>
          <p:cNvPr id="731" name="Google Shape;731;p87"/>
          <p:cNvSpPr txBox="1"/>
          <p:nvPr/>
        </p:nvSpPr>
        <p:spPr>
          <a:xfrm>
            <a:off x="5109550" y="4668525"/>
            <a:ext cx="30000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5">
                  <a:extLst>
                    <a:ext uri="{A12FA001-AC4F-418D-AE19-62706E023703}">
                      <ahyp:hlinkClr val="tx"/>
                    </a:ext>
                  </a:extLst>
                </a:hlinkClick>
              </a:rPr>
              <a:t> </a:t>
            </a:r>
            <a:r>
              <a:rPr lang="it" sz="700" u="sng">
                <a:solidFill>
                  <a:schemeClr val="hlink"/>
                </a:solidFill>
                <a:latin typeface="Calibri"/>
                <a:ea typeface="Calibri"/>
                <a:cs typeface="Calibri"/>
                <a:sym typeface="Calibri"/>
                <a:hlinkClick r:id="rId6"/>
              </a:rPr>
              <a:t>Rajiv Perera</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7">
                  <a:extLst>
                    <a:ext uri="{A12FA001-AC4F-418D-AE19-62706E023703}">
                      <ahyp:hlinkClr val="tx"/>
                    </a:ext>
                  </a:extLst>
                </a:hlinkClick>
              </a:rPr>
              <a:t> </a:t>
            </a:r>
            <a:r>
              <a:rPr lang="it" sz="700" u="sng">
                <a:solidFill>
                  <a:schemeClr val="hlink"/>
                </a:solidFill>
                <a:latin typeface="Calibri"/>
                <a:ea typeface="Calibri"/>
                <a:cs typeface="Calibri"/>
                <a:sym typeface="Calibri"/>
                <a:hlinkClick r:id="rId8"/>
              </a:rPr>
              <a:t>Unsplash</a:t>
            </a:r>
            <a:endParaRPr sz="700">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88"/>
          <p:cNvSpPr/>
          <p:nvPr/>
        </p:nvSpPr>
        <p:spPr>
          <a:xfrm>
            <a:off x="23600" y="35400"/>
            <a:ext cx="9144000" cy="5143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88"/>
          <p:cNvSpPr txBox="1"/>
          <p:nvPr>
            <p:ph idx="1" type="body"/>
          </p:nvPr>
        </p:nvSpPr>
        <p:spPr>
          <a:xfrm>
            <a:off x="403225" y="682625"/>
            <a:ext cx="8642400" cy="3926400"/>
          </a:xfrm>
          <a:prstGeom prst="rect">
            <a:avLst/>
          </a:prstGeom>
        </p:spPr>
        <p:txBody>
          <a:bodyPr anchorCtr="0" anchor="t" bIns="45700" lIns="91425" spcFirstLastPara="1" rIns="91425" wrap="square" tIns="45700">
            <a:normAutofit fontScale="25000" lnSpcReduction="20000"/>
          </a:bodyPr>
          <a:lstStyle/>
          <a:p>
            <a:pPr indent="0" lvl="0" marL="0" rtl="0" algn="l">
              <a:lnSpc>
                <a:spcPct val="100000"/>
              </a:lnSpc>
              <a:spcBef>
                <a:spcPts val="0"/>
              </a:spcBef>
              <a:spcAft>
                <a:spcPts val="0"/>
              </a:spcAft>
              <a:buNone/>
            </a:pPr>
            <a:r>
              <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DMP Tool: </a:t>
            </a:r>
            <a:r>
              <a:rPr lang="it" sz="4700" u="sng">
                <a:solidFill>
                  <a:schemeClr val="accent1"/>
                </a:solidFill>
                <a:hlinkClick r:id="rId3">
                  <a:extLst>
                    <a:ext uri="{A12FA001-AC4F-418D-AE19-62706E023703}">
                      <ahyp:hlinkClr val="tx"/>
                    </a:ext>
                  </a:extLst>
                </a:hlinkClick>
              </a:rPr>
              <a:t>https://dmptool.org/general_guidance#metadata-data-documentation</a:t>
            </a:r>
            <a:r>
              <a:rPr lang="it" sz="4700">
                <a:solidFill>
                  <a:schemeClr val="accent1"/>
                </a:solidFill>
              </a:rPr>
              <a:t> </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How to Guides DCC: </a:t>
            </a:r>
            <a:r>
              <a:rPr lang="it" sz="4700" u="sng">
                <a:solidFill>
                  <a:schemeClr val="accent1"/>
                </a:solidFill>
                <a:hlinkClick r:id="rId4">
                  <a:extLst>
                    <a:ext uri="{A12FA001-AC4F-418D-AE19-62706E023703}">
                      <ahyp:hlinkClr val="tx"/>
                    </a:ext>
                  </a:extLst>
                </a:hlinkClick>
              </a:rPr>
              <a:t>https://www.dcc.ac.uk/guidance/how-guides</a:t>
            </a:r>
            <a:endParaRPr sz="4700" u="sng">
              <a:solidFill>
                <a:schemeClr val="accent1"/>
              </a:solidFill>
            </a:endParaRPr>
          </a:p>
          <a:p>
            <a:pPr indent="0" lvl="0" marL="0" rtl="0" algn="l">
              <a:lnSpc>
                <a:spcPct val="100000"/>
              </a:lnSpc>
              <a:spcBef>
                <a:spcPts val="1200"/>
              </a:spcBef>
              <a:spcAft>
                <a:spcPts val="0"/>
              </a:spcAft>
              <a:buNone/>
            </a:pPr>
            <a:r>
              <a:rPr lang="it" sz="4700">
                <a:solidFill>
                  <a:schemeClr val="accent1"/>
                </a:solidFill>
              </a:rPr>
              <a:t>Five steps to decide what data keep: </a:t>
            </a:r>
            <a:r>
              <a:rPr lang="it" sz="4700" u="sng">
                <a:solidFill>
                  <a:schemeClr val="hlink"/>
                </a:solidFill>
                <a:hlinkClick r:id="rId5"/>
              </a:rPr>
              <a:t>https://www.dcc.ac.uk/guidance/how-guides/five-steps-decide-what-data-keep</a:t>
            </a:r>
            <a:r>
              <a:rPr lang="it" sz="4700">
                <a:solidFill>
                  <a:schemeClr val="accent1"/>
                </a:solidFill>
              </a:rPr>
              <a:t>  </a:t>
            </a:r>
            <a:endParaRPr sz="4700">
              <a:solidFill>
                <a:schemeClr val="accent1"/>
              </a:solidFill>
            </a:endParaRPr>
          </a:p>
          <a:p>
            <a:pPr indent="0" lvl="0" marL="0" rtl="0" algn="l">
              <a:lnSpc>
                <a:spcPct val="100000"/>
              </a:lnSpc>
              <a:spcBef>
                <a:spcPts val="1200"/>
              </a:spcBef>
              <a:spcAft>
                <a:spcPts val="0"/>
              </a:spcAft>
              <a:buClr>
                <a:schemeClr val="dk1"/>
              </a:buClr>
              <a:buSzPts val="275"/>
              <a:buFont typeface="Arial"/>
              <a:buNone/>
            </a:pPr>
            <a:r>
              <a:rPr lang="it" sz="4700">
                <a:solidFill>
                  <a:schemeClr val="accent1"/>
                </a:solidFill>
              </a:rPr>
              <a:t>Adapt your Data Management Plan. A list of Data Management Questions based on the</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Expert Tour Guide on Data Management: </a:t>
            </a:r>
            <a:r>
              <a:rPr lang="it" sz="4700" u="sng">
                <a:solidFill>
                  <a:schemeClr val="accent1"/>
                </a:solidFill>
                <a:hlinkClick r:id="rId6">
                  <a:extLst>
                    <a:ext uri="{A12FA001-AC4F-418D-AE19-62706E023703}">
                      <ahyp:hlinkClr val="tx"/>
                    </a:ext>
                  </a:extLst>
                </a:hlinkClick>
              </a:rPr>
              <a:t>https://www.cessda.eu/content/download/4302/48656/file/TTT_DO_DMPExpertGuide_v1.2.pdf</a:t>
            </a:r>
            <a:endParaRPr sz="4700" u="sng">
              <a:solidFill>
                <a:schemeClr val="accent1"/>
              </a:solidFill>
            </a:endParaRPr>
          </a:p>
          <a:p>
            <a:pPr indent="0" lvl="0" marL="0" rtl="0" algn="l">
              <a:lnSpc>
                <a:spcPct val="100000"/>
              </a:lnSpc>
              <a:spcBef>
                <a:spcPts val="1200"/>
              </a:spcBef>
              <a:spcAft>
                <a:spcPts val="0"/>
              </a:spcAft>
              <a:buNone/>
            </a:pPr>
            <a:r>
              <a:rPr lang="it" sz="4700">
                <a:solidFill>
                  <a:schemeClr val="accent1"/>
                </a:solidFill>
              </a:rPr>
              <a:t>Practical Guide to the International Alignment of Research Data Management - Extended Edition, 2021, </a:t>
            </a:r>
            <a:r>
              <a:rPr lang="it" sz="4700" u="sng">
                <a:solidFill>
                  <a:schemeClr val="accent1"/>
                </a:solidFill>
                <a:hlinkClick r:id="rId7">
                  <a:extLst>
                    <a:ext uri="{A12FA001-AC4F-418D-AE19-62706E023703}">
                      <ahyp:hlinkClr val="tx"/>
                    </a:ext>
                  </a:extLst>
                </a:hlinkClick>
              </a:rPr>
              <a:t>10.5281/zenodo.4915861</a:t>
            </a:r>
            <a:endParaRPr sz="4700" u="sng">
              <a:solidFill>
                <a:schemeClr val="accent1"/>
              </a:solidFill>
            </a:endParaRPr>
          </a:p>
          <a:p>
            <a:pPr indent="0" lvl="0" marL="0" rtl="0" algn="l">
              <a:lnSpc>
                <a:spcPct val="100000"/>
              </a:lnSpc>
              <a:spcBef>
                <a:spcPts val="1200"/>
              </a:spcBef>
              <a:spcAft>
                <a:spcPts val="0"/>
              </a:spcAft>
              <a:buNone/>
            </a:pPr>
            <a:r>
              <a:rPr lang="it" sz="4700">
                <a:solidFill>
                  <a:schemeClr val="accent1"/>
                </a:solidFill>
              </a:rPr>
              <a:t>OpenAIRE guide on cost in research data management, https://www.openaire.eu/how-to-comply-to-h2020-mandates-rdm-costs </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Making Your Code Citable, </a:t>
            </a:r>
            <a:r>
              <a:rPr lang="it" sz="4700" u="sng">
                <a:solidFill>
                  <a:schemeClr val="accent1"/>
                </a:solidFill>
                <a:hlinkClick r:id="rId8">
                  <a:extLst>
                    <a:ext uri="{A12FA001-AC4F-418D-AE19-62706E023703}">
                      <ahyp:hlinkClr val="tx"/>
                    </a:ext>
                  </a:extLst>
                </a:hlinkClick>
              </a:rPr>
              <a:t>https://guides.github.com/activities/citable-code/</a:t>
            </a:r>
            <a:endParaRPr sz="4700" u="sng">
              <a:solidFill>
                <a:schemeClr val="accent1"/>
              </a:solidFill>
            </a:endParaRPr>
          </a:p>
          <a:p>
            <a:pPr indent="0" lvl="0" marL="0" rtl="0" algn="l">
              <a:lnSpc>
                <a:spcPct val="100000"/>
              </a:lnSpc>
              <a:spcBef>
                <a:spcPts val="1200"/>
              </a:spcBef>
              <a:spcAft>
                <a:spcPts val="0"/>
              </a:spcAft>
              <a:buNone/>
            </a:pPr>
            <a:r>
              <a:rPr lang="it" sz="4700">
                <a:solidFill>
                  <a:schemeClr val="accent1"/>
                </a:solidFill>
              </a:rPr>
              <a:t>Setting up an Organised Folder Structure for Research Projects, </a:t>
            </a:r>
            <a:r>
              <a:rPr lang="it" sz="4700">
                <a:solidFill>
                  <a:schemeClr val="accent1"/>
                </a:solidFill>
                <a:uFill>
                  <a:noFill/>
                </a:uFill>
                <a:hlinkClick r:id="rId9">
                  <a:extLst>
                    <a:ext uri="{A12FA001-AC4F-418D-AE19-62706E023703}">
                      <ahyp:hlinkClr val="tx"/>
                    </a:ext>
                  </a:extLst>
                </a:hlinkClick>
              </a:rPr>
              <a:t>http://nikola.me/folder_structure.html  </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TILS Document Naming Convention, </a:t>
            </a:r>
            <a:r>
              <a:rPr lang="it" sz="4700" u="sng">
                <a:solidFill>
                  <a:schemeClr val="accent1"/>
                </a:solidFill>
                <a:hlinkClick r:id="rId10">
                  <a:extLst>
                    <a:ext uri="{A12FA001-AC4F-418D-AE19-62706E023703}">
                      <ahyp:hlinkClr val="tx"/>
                    </a:ext>
                  </a:extLst>
                </a:hlinkClick>
              </a:rPr>
              <a:t>http://www.data.cam.ac.uk/files/gdl_tilsdocnaming_v1_20090612.pdf</a:t>
            </a:r>
            <a:r>
              <a:rPr lang="it" sz="4700">
                <a:solidFill>
                  <a:schemeClr val="accent1"/>
                </a:solidFill>
              </a:rPr>
              <a:t> </a:t>
            </a:r>
            <a:endParaRPr sz="4700">
              <a:solidFill>
                <a:schemeClr val="accent1"/>
              </a:solidFill>
            </a:endParaRPr>
          </a:p>
          <a:p>
            <a:pPr indent="0" lvl="0" marL="0" rtl="0" algn="l">
              <a:lnSpc>
                <a:spcPct val="100000"/>
              </a:lnSpc>
              <a:spcBef>
                <a:spcPts val="1200"/>
              </a:spcBef>
              <a:spcAft>
                <a:spcPts val="0"/>
              </a:spcAft>
              <a:buNone/>
            </a:pPr>
            <a:r>
              <a:rPr lang="it" sz="4700">
                <a:solidFill>
                  <a:schemeClr val="accent1"/>
                </a:solidFill>
              </a:rPr>
              <a:t>FAIRsharing, </a:t>
            </a:r>
            <a:r>
              <a:rPr lang="it" sz="4700" u="sng">
                <a:solidFill>
                  <a:schemeClr val="accent1"/>
                </a:solidFill>
                <a:hlinkClick r:id="rId11">
                  <a:extLst>
                    <a:ext uri="{A12FA001-AC4F-418D-AE19-62706E023703}">
                      <ahyp:hlinkClr val="tx"/>
                    </a:ext>
                  </a:extLst>
                </a:hlinkClick>
              </a:rPr>
              <a:t>https://fairsharing.org/standards/</a:t>
            </a:r>
            <a:r>
              <a:rPr lang="it" sz="4700">
                <a:solidFill>
                  <a:schemeClr val="accent1"/>
                </a:solidFill>
              </a:rPr>
              <a:t> </a:t>
            </a:r>
            <a:endParaRPr sz="4700">
              <a:solidFill>
                <a:schemeClr val="accent1"/>
              </a:solidFill>
            </a:endParaRPr>
          </a:p>
          <a:p>
            <a:pPr indent="0" lvl="0" marL="0" rtl="0" algn="l">
              <a:lnSpc>
                <a:spcPct val="100000"/>
              </a:lnSpc>
              <a:spcBef>
                <a:spcPts val="1200"/>
              </a:spcBef>
              <a:spcAft>
                <a:spcPts val="0"/>
              </a:spcAft>
              <a:buClr>
                <a:srgbClr val="000000"/>
              </a:buClr>
              <a:buSzPts val="275"/>
              <a:buFont typeface="Helvetica Neue Light"/>
              <a:buNone/>
            </a:pPr>
            <a:r>
              <a:t/>
            </a:r>
            <a:endParaRPr sz="4700">
              <a:solidFill>
                <a:schemeClr val="accent1"/>
              </a:solidFill>
            </a:endParaRPr>
          </a:p>
          <a:p>
            <a:pPr indent="0" lvl="0" marL="0" rtl="0" algn="l">
              <a:lnSpc>
                <a:spcPct val="100000"/>
              </a:lnSpc>
              <a:spcBef>
                <a:spcPts val="1200"/>
              </a:spcBef>
              <a:spcAft>
                <a:spcPts val="0"/>
              </a:spcAft>
              <a:buClr>
                <a:srgbClr val="000000"/>
              </a:buClr>
              <a:buSzPts val="275"/>
              <a:buFont typeface="Helvetica Neue Light"/>
              <a:buNone/>
            </a:pPr>
            <a:r>
              <a:t/>
            </a:r>
            <a:endParaRPr sz="4700">
              <a:solidFill>
                <a:schemeClr val="accent1"/>
              </a:solidFill>
            </a:endParaRPr>
          </a:p>
          <a:p>
            <a:pPr indent="0" lvl="0" marL="0" rtl="0" algn="l">
              <a:lnSpc>
                <a:spcPct val="100000"/>
              </a:lnSpc>
              <a:spcBef>
                <a:spcPts val="1200"/>
              </a:spcBef>
              <a:spcAft>
                <a:spcPts val="0"/>
              </a:spcAft>
              <a:buClr>
                <a:srgbClr val="000000"/>
              </a:buClr>
              <a:buSzPts val="275"/>
              <a:buFont typeface="Helvetica Neue Light"/>
              <a:buNone/>
            </a:pPr>
            <a:r>
              <a:t/>
            </a:r>
            <a:endParaRPr sz="4700">
              <a:solidFill>
                <a:schemeClr val="accent1"/>
              </a:solidFill>
            </a:endParaRPr>
          </a:p>
          <a:p>
            <a:pPr indent="0" lvl="0" marL="0" rtl="0" algn="l">
              <a:lnSpc>
                <a:spcPct val="100000"/>
              </a:lnSpc>
              <a:spcBef>
                <a:spcPts val="1200"/>
              </a:spcBef>
              <a:spcAft>
                <a:spcPts val="0"/>
              </a:spcAft>
              <a:buClr>
                <a:schemeClr val="dk1"/>
              </a:buClr>
              <a:buSzPct val="73333"/>
              <a:buFont typeface="Arial"/>
              <a:buNone/>
            </a:pPr>
            <a:r>
              <a:t/>
            </a:r>
            <a:endParaRPr sz="1500">
              <a:solidFill>
                <a:schemeClr val="accent1"/>
              </a:solidFill>
            </a:endParaRPr>
          </a:p>
          <a:p>
            <a:pPr indent="0" lvl="0" marL="0" rtl="0" algn="l">
              <a:lnSpc>
                <a:spcPct val="100000"/>
              </a:lnSpc>
              <a:spcBef>
                <a:spcPts val="1200"/>
              </a:spcBef>
              <a:spcAft>
                <a:spcPts val="0"/>
              </a:spcAft>
              <a:buClr>
                <a:schemeClr val="dk1"/>
              </a:buClr>
              <a:buSzPct val="100000"/>
              <a:buFont typeface="Arial"/>
              <a:buNone/>
            </a:pPr>
            <a:r>
              <a:t/>
            </a:r>
            <a:endParaRPr sz="900">
              <a:solidFill>
                <a:schemeClr val="accent1"/>
              </a:solidFill>
              <a:latin typeface="Arial"/>
              <a:ea typeface="Arial"/>
              <a:cs typeface="Arial"/>
              <a:sym typeface="Arial"/>
            </a:endParaRPr>
          </a:p>
          <a:p>
            <a:pPr indent="0" lvl="0" marL="0" rtl="0" algn="l">
              <a:lnSpc>
                <a:spcPct val="100000"/>
              </a:lnSpc>
              <a:spcBef>
                <a:spcPts val="1200"/>
              </a:spcBef>
              <a:spcAft>
                <a:spcPts val="0"/>
              </a:spcAft>
              <a:buClr>
                <a:schemeClr val="dk1"/>
              </a:buClr>
              <a:buSzPct val="78571"/>
              <a:buFont typeface="Helvetica Neue Light"/>
              <a:buNone/>
            </a:pPr>
            <a:r>
              <a:t/>
            </a:r>
            <a:endParaRPr sz="1400" u="sng">
              <a:solidFill>
                <a:schemeClr val="accent1"/>
              </a:solidFill>
            </a:endParaRPr>
          </a:p>
          <a:p>
            <a:pPr indent="0" lvl="0" marL="0" rtl="0" algn="l">
              <a:lnSpc>
                <a:spcPct val="100000"/>
              </a:lnSpc>
              <a:spcBef>
                <a:spcPts val="1200"/>
              </a:spcBef>
              <a:spcAft>
                <a:spcPts val="0"/>
              </a:spcAft>
              <a:buNone/>
            </a:pPr>
            <a:r>
              <a:t/>
            </a:r>
            <a:endParaRPr sz="1800">
              <a:solidFill>
                <a:schemeClr val="accent1"/>
              </a:solidFill>
            </a:endParaRPr>
          </a:p>
          <a:p>
            <a:pPr indent="0" lvl="0" marL="0" rtl="0" algn="l">
              <a:lnSpc>
                <a:spcPct val="100000"/>
              </a:lnSpc>
              <a:spcBef>
                <a:spcPts val="1200"/>
              </a:spcBef>
              <a:spcAft>
                <a:spcPts val="0"/>
              </a:spcAft>
              <a:buClr>
                <a:schemeClr val="dk1"/>
              </a:buClr>
              <a:buSzPct val="66666"/>
              <a:buFont typeface="Calibri"/>
              <a:buNone/>
            </a:pPr>
            <a:r>
              <a:rPr lang="it" sz="900" u="sng">
                <a:solidFill>
                  <a:schemeClr val="accent1"/>
                </a:solidFill>
              </a:rPr>
              <a:t> </a:t>
            </a:r>
            <a:endParaRPr sz="800">
              <a:solidFill>
                <a:schemeClr val="accent1"/>
              </a:solidFill>
              <a:latin typeface="Helvetica Neue Light"/>
              <a:ea typeface="Helvetica Neue Light"/>
              <a:cs typeface="Helvetica Neue Light"/>
              <a:sym typeface="Helvetica Neue Light"/>
            </a:endParaRPr>
          </a:p>
          <a:p>
            <a:pPr indent="0" lvl="0" marL="0" rtl="0" algn="l">
              <a:lnSpc>
                <a:spcPct val="100000"/>
              </a:lnSpc>
              <a:spcBef>
                <a:spcPts val="1200"/>
              </a:spcBef>
              <a:spcAft>
                <a:spcPts val="0"/>
              </a:spcAft>
              <a:buClr>
                <a:srgbClr val="000000"/>
              </a:buClr>
              <a:buSzPct val="90000"/>
              <a:buFont typeface="Helvetica Neue Light"/>
              <a:buNone/>
            </a:pPr>
            <a:r>
              <a:rPr lang="it" sz="1000" u="sng">
                <a:solidFill>
                  <a:schemeClr val="accent1"/>
                </a:solidFill>
              </a:rPr>
              <a:t> </a:t>
            </a:r>
            <a:endParaRPr sz="1000" u="sng">
              <a:solidFill>
                <a:schemeClr val="accent1"/>
              </a:solidFill>
            </a:endParaRPr>
          </a:p>
          <a:p>
            <a:pPr indent="0" lvl="0" marL="0" rtl="0" algn="l">
              <a:lnSpc>
                <a:spcPct val="100000"/>
              </a:lnSpc>
              <a:spcBef>
                <a:spcPts val="1200"/>
              </a:spcBef>
              <a:spcAft>
                <a:spcPts val="0"/>
              </a:spcAft>
              <a:buClr>
                <a:srgbClr val="000000"/>
              </a:buClr>
              <a:buSzPct val="100000"/>
              <a:buFont typeface="Calibri"/>
              <a:buNone/>
            </a:pPr>
            <a:r>
              <a:t/>
            </a:r>
            <a:endParaRPr sz="600">
              <a:solidFill>
                <a:schemeClr val="accent1"/>
              </a:solidFill>
            </a:endParaRPr>
          </a:p>
          <a:p>
            <a:pPr indent="0" lvl="0" marL="0" rtl="0" algn="l">
              <a:spcBef>
                <a:spcPts val="1200"/>
              </a:spcBef>
              <a:spcAft>
                <a:spcPts val="1200"/>
              </a:spcAft>
              <a:buNone/>
            </a:pPr>
            <a:r>
              <a:t/>
            </a:r>
            <a:endParaRPr>
              <a:solidFill>
                <a:schemeClr val="accent1"/>
              </a:solidFill>
            </a:endParaRPr>
          </a:p>
        </p:txBody>
      </p:sp>
      <p:sp>
        <p:nvSpPr>
          <p:cNvPr id="739" name="Google Shape;739;p88"/>
          <p:cNvSpPr txBox="1"/>
          <p:nvPr>
            <p:ph type="title"/>
          </p:nvPr>
        </p:nvSpPr>
        <p:spPr>
          <a:xfrm>
            <a:off x="251520" y="1787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References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89"/>
          <p:cNvSpPr/>
          <p:nvPr/>
        </p:nvSpPr>
        <p:spPr>
          <a:xfrm>
            <a:off x="23600" y="35400"/>
            <a:ext cx="9144000" cy="5143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89"/>
          <p:cNvSpPr txBox="1"/>
          <p:nvPr>
            <p:ph idx="1" type="body"/>
          </p:nvPr>
        </p:nvSpPr>
        <p:spPr>
          <a:xfrm>
            <a:off x="403225" y="1026350"/>
            <a:ext cx="8642400" cy="2713200"/>
          </a:xfrm>
          <a:prstGeom prst="rect">
            <a:avLst/>
          </a:prstGeom>
        </p:spPr>
        <p:txBody>
          <a:bodyPr anchorCtr="0" anchor="t" bIns="45700" lIns="91425" spcFirstLastPara="1" rIns="91425" wrap="square" tIns="45700">
            <a:normAutofit fontScale="25000" lnSpcReduction="10000"/>
          </a:bodyPr>
          <a:lstStyle/>
          <a:p>
            <a:pPr indent="0" lvl="0" marL="0" marR="0" rtl="0" algn="l">
              <a:lnSpc>
                <a:spcPct val="100000"/>
              </a:lnSpc>
              <a:spcBef>
                <a:spcPts val="0"/>
              </a:spcBef>
              <a:spcAft>
                <a:spcPts val="0"/>
              </a:spcAft>
              <a:buNone/>
            </a:pPr>
            <a:r>
              <a:t/>
            </a:r>
            <a:endParaRPr sz="4700">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RDA, Metadata Standards Directory Working Group, </a:t>
            </a:r>
            <a:r>
              <a:rPr lang="it" sz="4700" u="sng">
                <a:solidFill>
                  <a:schemeClr val="accent1"/>
                </a:solidFill>
                <a:hlinkClick r:id="rId3">
                  <a:extLst>
                    <a:ext uri="{A12FA001-AC4F-418D-AE19-62706E023703}">
                      <ahyp:hlinkClr val="tx"/>
                    </a:ext>
                  </a:extLst>
                </a:hlinkClick>
              </a:rPr>
              <a:t>http://rd-alliance.github.io/metadata-directory</a:t>
            </a:r>
            <a:r>
              <a:rPr lang="it" sz="4700" u="sng">
                <a:solidFill>
                  <a:schemeClr val="accent1"/>
                </a:solidFill>
              </a:rPr>
              <a:t> </a:t>
            </a:r>
            <a:r>
              <a:rPr lang="it" sz="4700">
                <a:solidFill>
                  <a:schemeClr val="accent1"/>
                </a:solidFill>
              </a:rPr>
              <a:t> </a:t>
            </a:r>
            <a:endParaRPr sz="4700">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Ghent University web guide on Research data management: </a:t>
            </a:r>
            <a:r>
              <a:rPr lang="it" sz="4700" u="sng">
                <a:solidFill>
                  <a:schemeClr val="accent1"/>
                </a:solidFill>
                <a:hlinkClick r:id="rId4">
                  <a:extLst>
                    <a:ext uri="{A12FA001-AC4F-418D-AE19-62706E023703}">
                      <ahyp:hlinkClr val="tx"/>
                    </a:ext>
                  </a:extLst>
                </a:hlinkClick>
              </a:rPr>
              <a:t>https://www.ugent.be/en/research/datamanagement</a:t>
            </a:r>
            <a:r>
              <a:rPr lang="it" sz="4700">
                <a:solidFill>
                  <a:schemeClr val="accent1"/>
                </a:solidFill>
              </a:rPr>
              <a:t>  </a:t>
            </a:r>
            <a:endParaRPr sz="4700">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Reading University web guide on RDM: </a:t>
            </a:r>
            <a:r>
              <a:rPr lang="it" sz="4700" u="sng">
                <a:solidFill>
                  <a:schemeClr val="accent1"/>
                </a:solidFill>
                <a:hlinkClick r:id="rId5">
                  <a:extLst>
                    <a:ext uri="{A12FA001-AC4F-418D-AE19-62706E023703}">
                      <ahyp:hlinkClr val="tx"/>
                    </a:ext>
                  </a:extLst>
                </a:hlinkClick>
              </a:rPr>
              <a:t>https://www.reading.ac.uk/research-services/research-data-management</a:t>
            </a:r>
            <a:r>
              <a:rPr lang="it" sz="4700" u="sng">
                <a:solidFill>
                  <a:schemeClr val="accent1"/>
                </a:solidFill>
              </a:rPr>
              <a:t> </a:t>
            </a:r>
            <a:endParaRPr sz="4700" u="sng">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Francesca Di Donato, &amp; Emma Lazzeri. (2021, October 18). Data Management. Zenodo. </a:t>
            </a:r>
            <a:r>
              <a:rPr lang="it" sz="4700" u="sng">
                <a:solidFill>
                  <a:schemeClr val="hlink"/>
                </a:solidFill>
                <a:hlinkClick r:id="rId6"/>
              </a:rPr>
              <a:t>https://doi.org/10.5281/zenodo.5593104</a:t>
            </a:r>
            <a:r>
              <a:rPr lang="it" sz="4700">
                <a:solidFill>
                  <a:schemeClr val="accent1"/>
                </a:solidFill>
              </a:rPr>
              <a:t>  </a:t>
            </a:r>
            <a:endParaRPr sz="4700">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OpenAIRE infographic on RDM costs: </a:t>
            </a:r>
            <a:r>
              <a:rPr lang="it" sz="4700" u="sng">
                <a:solidFill>
                  <a:schemeClr val="hlink"/>
                </a:solidFill>
                <a:hlinkClick r:id="rId7"/>
              </a:rPr>
              <a:t>https://www.openaire.eu/rdm-researcher-costs-infographic/view-document</a:t>
            </a:r>
            <a:r>
              <a:rPr lang="it" sz="4700">
                <a:solidFill>
                  <a:schemeClr val="accent1"/>
                </a:solidFill>
              </a:rPr>
              <a:t> </a:t>
            </a:r>
            <a:endParaRPr sz="4700">
              <a:solidFill>
                <a:schemeClr val="accent1"/>
              </a:solidFill>
            </a:endParaRPr>
          </a:p>
          <a:p>
            <a:pPr indent="0" lvl="0" marL="0" marR="0" rtl="0" algn="l">
              <a:lnSpc>
                <a:spcPct val="100000"/>
              </a:lnSpc>
              <a:spcBef>
                <a:spcPts val="1200"/>
              </a:spcBef>
              <a:spcAft>
                <a:spcPts val="0"/>
              </a:spcAft>
              <a:buNone/>
            </a:pPr>
            <a:r>
              <a:rPr lang="it" sz="4700">
                <a:solidFill>
                  <a:schemeClr val="accent1"/>
                </a:solidFill>
              </a:rPr>
              <a:t>Cambridge University, Data Management Guide: </a:t>
            </a:r>
            <a:r>
              <a:rPr lang="it" sz="4700" u="sng">
                <a:solidFill>
                  <a:schemeClr val="hlink"/>
                </a:solidFill>
                <a:hlinkClick r:id="rId8"/>
              </a:rPr>
              <a:t>https://www.data.cam.ac.uk/data-management-guide</a:t>
            </a:r>
            <a:r>
              <a:rPr lang="it" sz="4700">
                <a:solidFill>
                  <a:schemeClr val="accent1"/>
                </a:solidFill>
              </a:rPr>
              <a:t> </a:t>
            </a:r>
            <a:endParaRPr sz="4700">
              <a:solidFill>
                <a:schemeClr val="accent1"/>
              </a:solidFill>
            </a:endParaRPr>
          </a:p>
          <a:p>
            <a:pPr indent="0" lvl="0" marL="0" rtl="0" algn="l">
              <a:lnSpc>
                <a:spcPct val="100000"/>
              </a:lnSpc>
              <a:spcBef>
                <a:spcPts val="1200"/>
              </a:spcBef>
              <a:spcAft>
                <a:spcPts val="0"/>
              </a:spcAft>
              <a:buClr>
                <a:srgbClr val="000000"/>
              </a:buClr>
              <a:buSzPct val="90000"/>
              <a:buFont typeface="Helvetica Neue Light"/>
              <a:buNone/>
            </a:pPr>
            <a:r>
              <a:rPr lang="it" sz="1000" u="sng">
                <a:solidFill>
                  <a:schemeClr val="accent1"/>
                </a:solidFill>
              </a:rPr>
              <a:t> </a:t>
            </a:r>
            <a:endParaRPr sz="1000" u="sng">
              <a:solidFill>
                <a:schemeClr val="accent1"/>
              </a:solidFill>
            </a:endParaRPr>
          </a:p>
          <a:p>
            <a:pPr indent="0" lvl="0" marL="0" rtl="0" algn="l">
              <a:lnSpc>
                <a:spcPct val="100000"/>
              </a:lnSpc>
              <a:spcBef>
                <a:spcPts val="1200"/>
              </a:spcBef>
              <a:spcAft>
                <a:spcPts val="0"/>
              </a:spcAft>
              <a:buClr>
                <a:srgbClr val="000000"/>
              </a:buClr>
              <a:buSzPct val="100000"/>
              <a:buFont typeface="Calibri"/>
              <a:buNone/>
            </a:pPr>
            <a:r>
              <a:t/>
            </a:r>
            <a:endParaRPr sz="600">
              <a:solidFill>
                <a:schemeClr val="accent1"/>
              </a:solidFill>
            </a:endParaRPr>
          </a:p>
          <a:p>
            <a:pPr indent="0" lvl="0" marL="0" rtl="0" algn="l">
              <a:spcBef>
                <a:spcPts val="1200"/>
              </a:spcBef>
              <a:spcAft>
                <a:spcPts val="1200"/>
              </a:spcAft>
              <a:buNone/>
            </a:pPr>
            <a:r>
              <a:t/>
            </a:r>
            <a:endParaRPr>
              <a:solidFill>
                <a:schemeClr val="accent1"/>
              </a:solidFill>
            </a:endParaRPr>
          </a:p>
        </p:txBody>
      </p:sp>
      <p:sp>
        <p:nvSpPr>
          <p:cNvPr id="747" name="Google Shape;747;p89"/>
          <p:cNvSpPr txBox="1"/>
          <p:nvPr>
            <p:ph type="title"/>
          </p:nvPr>
        </p:nvSpPr>
        <p:spPr>
          <a:xfrm>
            <a:off x="251520" y="1787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References</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90"/>
          <p:cNvSpPr/>
          <p:nvPr/>
        </p:nvSpPr>
        <p:spPr>
          <a:xfrm>
            <a:off x="0" y="3523300"/>
            <a:ext cx="9151500" cy="1063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90"/>
          <p:cNvSpPr txBox="1"/>
          <p:nvPr>
            <p:ph type="title"/>
          </p:nvPr>
        </p:nvSpPr>
        <p:spPr>
          <a:xfrm>
            <a:off x="729450" y="733950"/>
            <a:ext cx="7688400" cy="1332000"/>
          </a:xfrm>
          <a:prstGeom prst="rect">
            <a:avLst/>
          </a:prstGeom>
        </p:spPr>
        <p:txBody>
          <a:bodyPr anchorCtr="0" anchor="t" bIns="91425" lIns="91425" spcFirstLastPara="1" rIns="91425" wrap="square" tIns="91425">
            <a:noAutofit/>
          </a:bodyPr>
          <a:lstStyle/>
          <a:p>
            <a:pPr indent="0" lvl="0" marL="0" rtl="0" algn="l">
              <a:lnSpc>
                <a:spcPct val="120000"/>
              </a:lnSpc>
              <a:spcBef>
                <a:spcPts val="3000"/>
              </a:spcBef>
              <a:spcAft>
                <a:spcPts val="1500"/>
              </a:spcAft>
              <a:buSzPts val="990"/>
              <a:buNone/>
            </a:pPr>
            <a:r>
              <a:rPr lang="it" sz="1535">
                <a:solidFill>
                  <a:srgbClr val="2D2E33"/>
                </a:solidFill>
                <a:latin typeface="Montserrat"/>
                <a:ea typeface="Montserrat"/>
                <a:cs typeface="Montserrat"/>
                <a:sym typeface="Montserrat"/>
              </a:rPr>
              <a:t>This presentation is part of a project that has received funding from the European Union’s Horizon 2020 research and innovation programme under grant agreement Nos 857650 (EOSC-Pillar), 824087 (EOSC-Life), and 676559 (ELIXIR-EXCELERATE), and was supported by the Italian Computing and Data Infrastructure (ICDI).</a:t>
            </a:r>
            <a:endParaRPr sz="5900"/>
          </a:p>
        </p:txBody>
      </p:sp>
      <p:sp>
        <p:nvSpPr>
          <p:cNvPr id="754" name="Google Shape;754;p90"/>
          <p:cNvSpPr txBox="1"/>
          <p:nvPr>
            <p:ph idx="1" type="body"/>
          </p:nvPr>
        </p:nvSpPr>
        <p:spPr>
          <a:xfrm>
            <a:off x="729450" y="2212521"/>
            <a:ext cx="7688400" cy="10638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0"/>
              </a:spcAft>
              <a:buNone/>
            </a:pPr>
            <a:r>
              <a:rPr lang="it"/>
              <a:t>This presentation is released under a CC-BY 4.0 licence. To cite this presentation, please copy and paste:</a:t>
            </a:r>
            <a:endParaRPr/>
          </a:p>
          <a:p>
            <a:pPr indent="0" lvl="0" marL="0" rtl="0" algn="l">
              <a:spcBef>
                <a:spcPts val="1200"/>
              </a:spcBef>
              <a:spcAft>
                <a:spcPts val="1200"/>
              </a:spcAft>
              <a:buNone/>
            </a:pPr>
            <a:r>
              <a:rPr lang="it"/>
              <a:t>Pavone, Gina, Lazzeri, Emma, Carta, Claudio, Chiara, Matteo, &amp; Quaglia, Federica. (2022, March 11). Practical course on FAIR Data Stewardship in Life Science. Zenodo. https://doi.org/10.5281/zenodo.6323375.</a:t>
            </a:r>
            <a:endParaRPr/>
          </a:p>
        </p:txBody>
      </p:sp>
      <p:pic>
        <p:nvPicPr>
          <p:cNvPr id="755" name="Google Shape;755;p90"/>
          <p:cNvPicPr preferRelativeResize="0"/>
          <p:nvPr/>
        </p:nvPicPr>
        <p:blipFill>
          <a:blip r:embed="rId3">
            <a:alphaModFix/>
          </a:blip>
          <a:stretch>
            <a:fillRect/>
          </a:stretch>
        </p:blipFill>
        <p:spPr>
          <a:xfrm>
            <a:off x="7940978" y="4671837"/>
            <a:ext cx="1129551" cy="398175"/>
          </a:xfrm>
          <a:prstGeom prst="rect">
            <a:avLst/>
          </a:prstGeom>
          <a:noFill/>
          <a:ln>
            <a:noFill/>
          </a:ln>
        </p:spPr>
      </p:pic>
      <p:pic>
        <p:nvPicPr>
          <p:cNvPr id="756" name="Google Shape;756;p90"/>
          <p:cNvPicPr preferRelativeResize="0"/>
          <p:nvPr/>
        </p:nvPicPr>
        <p:blipFill>
          <a:blip r:embed="rId4">
            <a:alphaModFix/>
          </a:blip>
          <a:stretch>
            <a:fillRect/>
          </a:stretch>
        </p:blipFill>
        <p:spPr>
          <a:xfrm>
            <a:off x="2818008" y="3616960"/>
            <a:ext cx="988325" cy="876480"/>
          </a:xfrm>
          <a:prstGeom prst="rect">
            <a:avLst/>
          </a:prstGeom>
          <a:noFill/>
          <a:ln>
            <a:noFill/>
          </a:ln>
        </p:spPr>
      </p:pic>
      <p:pic>
        <p:nvPicPr>
          <p:cNvPr id="757" name="Google Shape;757;p90"/>
          <p:cNvPicPr preferRelativeResize="0"/>
          <p:nvPr/>
        </p:nvPicPr>
        <p:blipFill>
          <a:blip r:embed="rId5">
            <a:alphaModFix/>
          </a:blip>
          <a:stretch>
            <a:fillRect/>
          </a:stretch>
        </p:blipFill>
        <p:spPr>
          <a:xfrm>
            <a:off x="196300" y="3620350"/>
            <a:ext cx="869678" cy="869700"/>
          </a:xfrm>
          <a:prstGeom prst="rect">
            <a:avLst/>
          </a:prstGeom>
          <a:noFill/>
          <a:ln>
            <a:noFill/>
          </a:ln>
        </p:spPr>
      </p:pic>
      <p:pic>
        <p:nvPicPr>
          <p:cNvPr id="758" name="Google Shape;758;p90"/>
          <p:cNvPicPr preferRelativeResize="0"/>
          <p:nvPr/>
        </p:nvPicPr>
        <p:blipFill>
          <a:blip r:embed="rId6">
            <a:alphaModFix/>
          </a:blip>
          <a:stretch>
            <a:fillRect/>
          </a:stretch>
        </p:blipFill>
        <p:spPr>
          <a:xfrm>
            <a:off x="3909084" y="3641131"/>
            <a:ext cx="1446800" cy="828137"/>
          </a:xfrm>
          <a:prstGeom prst="rect">
            <a:avLst/>
          </a:prstGeom>
          <a:noFill/>
          <a:ln>
            <a:noFill/>
          </a:ln>
        </p:spPr>
      </p:pic>
      <p:pic>
        <p:nvPicPr>
          <p:cNvPr id="759" name="Google Shape;759;p90"/>
          <p:cNvPicPr preferRelativeResize="0"/>
          <p:nvPr/>
        </p:nvPicPr>
        <p:blipFill>
          <a:blip r:embed="rId7">
            <a:alphaModFix/>
          </a:blip>
          <a:stretch>
            <a:fillRect/>
          </a:stretch>
        </p:blipFill>
        <p:spPr>
          <a:xfrm>
            <a:off x="1168729" y="3761825"/>
            <a:ext cx="1546527" cy="586750"/>
          </a:xfrm>
          <a:prstGeom prst="rect">
            <a:avLst/>
          </a:prstGeom>
          <a:noFill/>
          <a:ln>
            <a:noFill/>
          </a:ln>
        </p:spPr>
      </p:pic>
      <p:pic>
        <p:nvPicPr>
          <p:cNvPr id="760" name="Google Shape;760;p90"/>
          <p:cNvPicPr preferRelativeResize="0"/>
          <p:nvPr/>
        </p:nvPicPr>
        <p:blipFill>
          <a:blip r:embed="rId8">
            <a:alphaModFix/>
          </a:blip>
          <a:stretch>
            <a:fillRect/>
          </a:stretch>
        </p:blipFill>
        <p:spPr>
          <a:xfrm>
            <a:off x="5458635" y="3588550"/>
            <a:ext cx="1244399" cy="933300"/>
          </a:xfrm>
          <a:prstGeom prst="rect">
            <a:avLst/>
          </a:prstGeom>
          <a:noFill/>
          <a:ln>
            <a:noFill/>
          </a:ln>
        </p:spPr>
      </p:pic>
      <p:pic>
        <p:nvPicPr>
          <p:cNvPr id="761" name="Google Shape;761;p90"/>
          <p:cNvPicPr preferRelativeResize="0"/>
          <p:nvPr/>
        </p:nvPicPr>
        <p:blipFill>
          <a:blip r:embed="rId9">
            <a:alphaModFix/>
          </a:blip>
          <a:stretch>
            <a:fillRect/>
          </a:stretch>
        </p:blipFill>
        <p:spPr>
          <a:xfrm>
            <a:off x="6805786" y="3561038"/>
            <a:ext cx="988325" cy="988325"/>
          </a:xfrm>
          <a:prstGeom prst="rect">
            <a:avLst/>
          </a:prstGeom>
          <a:noFill/>
          <a:ln>
            <a:noFill/>
          </a:ln>
        </p:spPr>
      </p:pic>
      <p:pic>
        <p:nvPicPr>
          <p:cNvPr id="762" name="Google Shape;762;p90"/>
          <p:cNvPicPr preferRelativeResize="0"/>
          <p:nvPr/>
        </p:nvPicPr>
        <p:blipFill>
          <a:blip r:embed="rId10">
            <a:alphaModFix/>
          </a:blip>
          <a:stretch>
            <a:fillRect/>
          </a:stretch>
        </p:blipFill>
        <p:spPr>
          <a:xfrm>
            <a:off x="7896863" y="3746162"/>
            <a:ext cx="1075174" cy="6522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7"/>
          <p:cNvSpPr txBox="1"/>
          <p:nvPr/>
        </p:nvSpPr>
        <p:spPr>
          <a:xfrm>
            <a:off x="2768926" y="201900"/>
            <a:ext cx="3604200" cy="3888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b="1" lang="it" sz="2300">
                <a:solidFill>
                  <a:schemeClr val="dk2"/>
                </a:solidFill>
                <a:latin typeface="Poppins"/>
                <a:ea typeface="Poppins"/>
                <a:cs typeface="Poppins"/>
                <a:sym typeface="Poppins"/>
              </a:rPr>
              <a:t>How will we get there</a:t>
            </a:r>
            <a:endParaRPr sz="500"/>
          </a:p>
        </p:txBody>
      </p:sp>
      <p:sp>
        <p:nvSpPr>
          <p:cNvPr id="359" name="Google Shape;359;p47"/>
          <p:cNvSpPr txBox="1"/>
          <p:nvPr/>
        </p:nvSpPr>
        <p:spPr>
          <a:xfrm>
            <a:off x="3640854" y="590700"/>
            <a:ext cx="2392800" cy="173100"/>
          </a:xfrm>
          <a:prstGeom prst="rect">
            <a:avLst/>
          </a:prstGeom>
          <a:noFill/>
          <a:ln>
            <a:noFill/>
          </a:ln>
        </p:spPr>
        <p:txBody>
          <a:bodyPr anchorCtr="0" anchor="t" bIns="17150" lIns="34300" spcFirstLastPara="1" rIns="34300" wrap="square" tIns="17150">
            <a:spAutoFit/>
          </a:bodyPr>
          <a:lstStyle/>
          <a:p>
            <a:pPr indent="0" lvl="0" marL="0" marR="0" rtl="0" algn="ctr">
              <a:spcBef>
                <a:spcPts val="0"/>
              </a:spcBef>
              <a:spcAft>
                <a:spcPts val="0"/>
              </a:spcAft>
              <a:buNone/>
            </a:pPr>
            <a:r>
              <a:rPr lang="it" sz="900">
                <a:solidFill>
                  <a:srgbClr val="080808"/>
                </a:solidFill>
                <a:latin typeface="Poppins Light"/>
                <a:ea typeface="Poppins Light"/>
                <a:cs typeface="Poppins Light"/>
                <a:sym typeface="Poppins Light"/>
              </a:rPr>
              <a:t>Interactive tools for this course</a:t>
            </a:r>
            <a:endParaRPr sz="500">
              <a:solidFill>
                <a:srgbClr val="080808"/>
              </a:solidFill>
            </a:endParaRPr>
          </a:p>
        </p:txBody>
      </p:sp>
      <p:sp>
        <p:nvSpPr>
          <p:cNvPr id="360" name="Google Shape;360;p47"/>
          <p:cNvSpPr/>
          <p:nvPr/>
        </p:nvSpPr>
        <p:spPr>
          <a:xfrm>
            <a:off x="786530" y="918787"/>
            <a:ext cx="1947846" cy="1824038"/>
          </a:xfrm>
          <a:custGeom>
            <a:rect b="b" l="l" r="r" t="t"/>
            <a:pathLst>
              <a:path extrusionOk="0" h="2153" w="3388">
                <a:moveTo>
                  <a:pt x="3013" y="2152"/>
                </a:moveTo>
                <a:lnTo>
                  <a:pt x="375" y="2152"/>
                </a:lnTo>
                <a:lnTo>
                  <a:pt x="375" y="2152"/>
                </a:lnTo>
                <a:cubicBezTo>
                  <a:pt x="168" y="2152"/>
                  <a:pt x="0" y="1984"/>
                  <a:pt x="0" y="1778"/>
                </a:cubicBezTo>
                <a:lnTo>
                  <a:pt x="0" y="374"/>
                </a:lnTo>
                <a:lnTo>
                  <a:pt x="0" y="374"/>
                </a:lnTo>
                <a:cubicBezTo>
                  <a:pt x="0" y="167"/>
                  <a:pt x="168" y="0"/>
                  <a:pt x="375" y="0"/>
                </a:cubicBezTo>
                <a:lnTo>
                  <a:pt x="3013" y="0"/>
                </a:lnTo>
                <a:lnTo>
                  <a:pt x="3013" y="0"/>
                </a:lnTo>
                <a:cubicBezTo>
                  <a:pt x="3220" y="0"/>
                  <a:pt x="3387" y="167"/>
                  <a:pt x="3387" y="374"/>
                </a:cubicBezTo>
                <a:lnTo>
                  <a:pt x="3387" y="1778"/>
                </a:lnTo>
                <a:lnTo>
                  <a:pt x="3387" y="1778"/>
                </a:lnTo>
                <a:cubicBezTo>
                  <a:pt x="3387" y="1984"/>
                  <a:pt x="3220" y="2152"/>
                  <a:pt x="3013" y="2152"/>
                </a:cubicBezTo>
              </a:path>
            </a:pathLst>
          </a:cu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1" name="Google Shape;361;p47"/>
          <p:cNvSpPr/>
          <p:nvPr/>
        </p:nvSpPr>
        <p:spPr>
          <a:xfrm>
            <a:off x="786530" y="918789"/>
            <a:ext cx="1947846" cy="530765"/>
          </a:xfrm>
          <a:custGeom>
            <a:rect b="b" l="l" r="r" t="t"/>
            <a:pathLst>
              <a:path extrusionOk="0" h="628" w="3388">
                <a:moveTo>
                  <a:pt x="3387" y="627"/>
                </a:moveTo>
                <a:lnTo>
                  <a:pt x="0" y="627"/>
                </a:lnTo>
                <a:lnTo>
                  <a:pt x="0" y="0"/>
                </a:lnTo>
                <a:lnTo>
                  <a:pt x="3387" y="0"/>
                </a:lnTo>
                <a:lnTo>
                  <a:pt x="3387" y="627"/>
                </a:lnTo>
              </a:path>
            </a:pathLst>
          </a:custGeom>
          <a:solidFill>
            <a:srgbClr val="2AB0BF"/>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2" name="Google Shape;362;p47"/>
          <p:cNvSpPr/>
          <p:nvPr/>
        </p:nvSpPr>
        <p:spPr>
          <a:xfrm>
            <a:off x="3604298" y="918787"/>
            <a:ext cx="1947830" cy="1824038"/>
          </a:xfrm>
          <a:custGeom>
            <a:rect b="b" l="l" r="r" t="t"/>
            <a:pathLst>
              <a:path extrusionOk="0" h="2153" w="3387">
                <a:moveTo>
                  <a:pt x="3012" y="2152"/>
                </a:moveTo>
                <a:lnTo>
                  <a:pt x="374" y="2152"/>
                </a:lnTo>
                <a:lnTo>
                  <a:pt x="374" y="2152"/>
                </a:lnTo>
                <a:cubicBezTo>
                  <a:pt x="167" y="2152"/>
                  <a:pt x="0" y="1984"/>
                  <a:pt x="0" y="1778"/>
                </a:cubicBezTo>
                <a:lnTo>
                  <a:pt x="0" y="374"/>
                </a:lnTo>
                <a:lnTo>
                  <a:pt x="0" y="374"/>
                </a:lnTo>
                <a:cubicBezTo>
                  <a:pt x="0" y="167"/>
                  <a:pt x="167" y="0"/>
                  <a:pt x="374" y="0"/>
                </a:cubicBezTo>
                <a:lnTo>
                  <a:pt x="3012" y="0"/>
                </a:lnTo>
                <a:lnTo>
                  <a:pt x="3012" y="0"/>
                </a:lnTo>
                <a:cubicBezTo>
                  <a:pt x="3219" y="0"/>
                  <a:pt x="3386" y="167"/>
                  <a:pt x="3386" y="374"/>
                </a:cubicBezTo>
                <a:lnTo>
                  <a:pt x="3386" y="1778"/>
                </a:lnTo>
                <a:lnTo>
                  <a:pt x="3386" y="1778"/>
                </a:lnTo>
                <a:cubicBezTo>
                  <a:pt x="3386" y="1984"/>
                  <a:pt x="3219" y="2152"/>
                  <a:pt x="3012" y="2152"/>
                </a:cubicBezTo>
              </a:path>
            </a:pathLst>
          </a:cu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3" name="Google Shape;363;p47"/>
          <p:cNvSpPr/>
          <p:nvPr/>
        </p:nvSpPr>
        <p:spPr>
          <a:xfrm>
            <a:off x="3604298" y="918789"/>
            <a:ext cx="1947830" cy="530765"/>
          </a:xfrm>
          <a:custGeom>
            <a:rect b="b" l="l" r="r" t="t"/>
            <a:pathLst>
              <a:path extrusionOk="0" h="628" w="3387">
                <a:moveTo>
                  <a:pt x="3386" y="627"/>
                </a:moveTo>
                <a:lnTo>
                  <a:pt x="0" y="627"/>
                </a:lnTo>
                <a:lnTo>
                  <a:pt x="0" y="0"/>
                </a:lnTo>
                <a:lnTo>
                  <a:pt x="3386" y="0"/>
                </a:lnTo>
                <a:lnTo>
                  <a:pt x="3386" y="627"/>
                </a:lnTo>
              </a:path>
            </a:pathLst>
          </a:custGeom>
          <a:solidFill>
            <a:srgbClr val="E8B817"/>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4" name="Google Shape;364;p47"/>
          <p:cNvSpPr/>
          <p:nvPr/>
        </p:nvSpPr>
        <p:spPr>
          <a:xfrm>
            <a:off x="6422064" y="918787"/>
            <a:ext cx="1950361" cy="1824038"/>
          </a:xfrm>
          <a:custGeom>
            <a:rect b="b" l="l" r="r" t="t"/>
            <a:pathLst>
              <a:path extrusionOk="0" h="2153" w="3389">
                <a:moveTo>
                  <a:pt x="3014" y="2152"/>
                </a:moveTo>
                <a:lnTo>
                  <a:pt x="375" y="2152"/>
                </a:lnTo>
                <a:lnTo>
                  <a:pt x="375" y="2152"/>
                </a:lnTo>
                <a:cubicBezTo>
                  <a:pt x="168" y="2152"/>
                  <a:pt x="0" y="1984"/>
                  <a:pt x="0" y="1778"/>
                </a:cubicBezTo>
                <a:lnTo>
                  <a:pt x="0" y="374"/>
                </a:lnTo>
                <a:lnTo>
                  <a:pt x="0" y="374"/>
                </a:lnTo>
                <a:cubicBezTo>
                  <a:pt x="0" y="167"/>
                  <a:pt x="168" y="0"/>
                  <a:pt x="375" y="0"/>
                </a:cubicBezTo>
                <a:lnTo>
                  <a:pt x="3014" y="0"/>
                </a:lnTo>
                <a:lnTo>
                  <a:pt x="3014" y="0"/>
                </a:lnTo>
                <a:cubicBezTo>
                  <a:pt x="3220" y="0"/>
                  <a:pt x="3388" y="167"/>
                  <a:pt x="3388" y="374"/>
                </a:cubicBezTo>
                <a:lnTo>
                  <a:pt x="3388" y="1778"/>
                </a:lnTo>
                <a:lnTo>
                  <a:pt x="3388" y="1778"/>
                </a:lnTo>
                <a:cubicBezTo>
                  <a:pt x="3388" y="1984"/>
                  <a:pt x="3220" y="2152"/>
                  <a:pt x="3014" y="2152"/>
                </a:cubicBezTo>
              </a:path>
            </a:pathLst>
          </a:cu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5" name="Google Shape;365;p47"/>
          <p:cNvSpPr/>
          <p:nvPr/>
        </p:nvSpPr>
        <p:spPr>
          <a:xfrm>
            <a:off x="6422064" y="918789"/>
            <a:ext cx="1950361" cy="530765"/>
          </a:xfrm>
          <a:custGeom>
            <a:rect b="b" l="l" r="r" t="t"/>
            <a:pathLst>
              <a:path extrusionOk="0" h="628" w="3389">
                <a:moveTo>
                  <a:pt x="3388" y="627"/>
                </a:moveTo>
                <a:lnTo>
                  <a:pt x="0" y="627"/>
                </a:lnTo>
                <a:lnTo>
                  <a:pt x="0" y="0"/>
                </a:lnTo>
                <a:lnTo>
                  <a:pt x="3388" y="0"/>
                </a:lnTo>
                <a:lnTo>
                  <a:pt x="3388" y="627"/>
                </a:lnTo>
              </a:path>
            </a:pathLst>
          </a:custGeom>
          <a:solidFill>
            <a:srgbClr val="B24520"/>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6" name="Google Shape;366;p47"/>
          <p:cNvSpPr/>
          <p:nvPr/>
        </p:nvSpPr>
        <p:spPr>
          <a:xfrm>
            <a:off x="4570614" y="2851092"/>
            <a:ext cx="17700" cy="259800"/>
          </a:xfrm>
          <a:prstGeom prst="rect">
            <a:avLst/>
          </a:prstGeom>
          <a:solidFill>
            <a:schemeClr val="accent3"/>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7" name="Google Shape;367;p47"/>
          <p:cNvSpPr/>
          <p:nvPr/>
        </p:nvSpPr>
        <p:spPr>
          <a:xfrm>
            <a:off x="7388375" y="2851092"/>
            <a:ext cx="17700" cy="259800"/>
          </a:xfrm>
          <a:prstGeom prst="rect">
            <a:avLst/>
          </a:prstGeom>
          <a:solidFill>
            <a:schemeClr val="accent5"/>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8" name="Google Shape;368;p47"/>
          <p:cNvSpPr/>
          <p:nvPr/>
        </p:nvSpPr>
        <p:spPr>
          <a:xfrm>
            <a:off x="1752850" y="2851092"/>
            <a:ext cx="17700" cy="259800"/>
          </a:xfrm>
          <a:prstGeom prst="rect">
            <a:avLst/>
          </a:prstGeom>
          <a:solidFill>
            <a:schemeClr val="accent1"/>
          </a:solidFill>
          <a:ln>
            <a:noFill/>
          </a:ln>
        </p:spPr>
        <p:txBody>
          <a:bodyPr anchorCtr="0" anchor="ctr" bIns="17150" lIns="34300" spcFirstLastPara="1" rIns="34300" wrap="square" tIns="17150">
            <a:noAutofit/>
          </a:bodyPr>
          <a:lstStyle/>
          <a:p>
            <a:pPr indent="0" lvl="0" marL="0" marR="0" rtl="0" algn="l">
              <a:spcBef>
                <a:spcPts val="0"/>
              </a:spcBef>
              <a:spcAft>
                <a:spcPts val="0"/>
              </a:spcAft>
              <a:buNone/>
            </a:pPr>
            <a:r>
              <a:t/>
            </a:r>
            <a:endParaRPr sz="2400">
              <a:solidFill>
                <a:schemeClr val="dk1"/>
              </a:solidFill>
              <a:latin typeface="Lato Light"/>
              <a:ea typeface="Lato Light"/>
              <a:cs typeface="Lato Light"/>
              <a:sym typeface="Lato Light"/>
            </a:endParaRPr>
          </a:p>
        </p:txBody>
      </p:sp>
      <p:sp>
        <p:nvSpPr>
          <p:cNvPr id="369" name="Google Shape;369;p47"/>
          <p:cNvSpPr txBox="1"/>
          <p:nvPr/>
        </p:nvSpPr>
        <p:spPr>
          <a:xfrm>
            <a:off x="764675" y="1624063"/>
            <a:ext cx="1950600" cy="5772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In case you have any questions during the presentations, please use the chat and we will answer ASAP!</a:t>
            </a:r>
            <a:endParaRPr b="1" sz="500"/>
          </a:p>
        </p:txBody>
      </p:sp>
      <p:sp>
        <p:nvSpPr>
          <p:cNvPr id="370" name="Google Shape;370;p47"/>
          <p:cNvSpPr txBox="1"/>
          <p:nvPr/>
        </p:nvSpPr>
        <p:spPr>
          <a:xfrm>
            <a:off x="951538" y="1001575"/>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Chat box in BBB</a:t>
            </a:r>
            <a:endParaRPr sz="500"/>
          </a:p>
        </p:txBody>
      </p:sp>
      <p:sp>
        <p:nvSpPr>
          <p:cNvPr id="371" name="Google Shape;371;p47"/>
          <p:cNvSpPr txBox="1"/>
          <p:nvPr/>
        </p:nvSpPr>
        <p:spPr>
          <a:xfrm>
            <a:off x="3718402" y="1624049"/>
            <a:ext cx="1719600" cy="981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dk1"/>
                </a:solidFill>
                <a:latin typeface="Lato"/>
                <a:ea typeface="Lato"/>
                <a:cs typeface="Lato"/>
                <a:sym typeface="Lato"/>
              </a:rPr>
              <a:t>We will use Mentimeter to interact with you during each module. Mentimeter will also be used in the discussion at the end of each lesson</a:t>
            </a:r>
            <a:endParaRPr b="1" sz="500">
              <a:solidFill>
                <a:schemeClr val="dk1"/>
              </a:solidFill>
            </a:endParaRPr>
          </a:p>
        </p:txBody>
      </p:sp>
      <p:sp>
        <p:nvSpPr>
          <p:cNvPr id="372" name="Google Shape;372;p47"/>
          <p:cNvSpPr txBox="1"/>
          <p:nvPr/>
        </p:nvSpPr>
        <p:spPr>
          <a:xfrm>
            <a:off x="3674464" y="995705"/>
            <a:ext cx="18336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1"/>
                </a:solidFill>
                <a:latin typeface="Poppins"/>
                <a:ea typeface="Poppins"/>
                <a:cs typeface="Poppins"/>
                <a:sym typeface="Poppins"/>
              </a:rPr>
              <a:t>Mentimeter</a:t>
            </a:r>
            <a:endParaRPr sz="500">
              <a:solidFill>
                <a:schemeClr val="dk1"/>
              </a:solidFill>
            </a:endParaRPr>
          </a:p>
        </p:txBody>
      </p:sp>
      <p:sp>
        <p:nvSpPr>
          <p:cNvPr id="373" name="Google Shape;373;p47"/>
          <p:cNvSpPr txBox="1"/>
          <p:nvPr/>
        </p:nvSpPr>
        <p:spPr>
          <a:xfrm>
            <a:off x="6423425" y="1624050"/>
            <a:ext cx="1947900" cy="981300"/>
          </a:xfrm>
          <a:prstGeom prst="rect">
            <a:avLst/>
          </a:prstGeom>
          <a:noFill/>
          <a:ln>
            <a:noFill/>
          </a:ln>
        </p:spPr>
        <p:txBody>
          <a:bodyPr anchorCtr="0" anchor="ctr" bIns="17150" lIns="34300" spcFirstLastPara="1" rIns="34300" wrap="square" tIns="17150">
            <a:spAutoFit/>
          </a:bodyPr>
          <a:lstStyle/>
          <a:p>
            <a:pPr indent="0" lvl="0" marL="0" marR="0" rtl="0" algn="ctr">
              <a:lnSpc>
                <a:spcPct val="145833"/>
              </a:lnSpc>
              <a:spcBef>
                <a:spcPts val="0"/>
              </a:spcBef>
              <a:spcAft>
                <a:spcPts val="0"/>
              </a:spcAft>
              <a:buClr>
                <a:schemeClr val="lt1"/>
              </a:buClr>
              <a:buSzPts val="900"/>
              <a:buFont typeface="Arial"/>
              <a:buNone/>
            </a:pPr>
            <a:r>
              <a:rPr b="1" lang="it" sz="900">
                <a:solidFill>
                  <a:schemeClr val="lt1"/>
                </a:solidFill>
                <a:latin typeface="Lato"/>
                <a:ea typeface="Lato"/>
                <a:cs typeface="Lato"/>
                <a:sym typeface="Lato"/>
              </a:rPr>
              <a:t>Reach out the Virtual Research Environment to find out materials and communications. Please use this space to interact  between modules and also after the end of the course.</a:t>
            </a:r>
            <a:endParaRPr b="1" sz="500"/>
          </a:p>
        </p:txBody>
      </p:sp>
      <p:sp>
        <p:nvSpPr>
          <p:cNvPr id="374" name="Google Shape;374;p47"/>
          <p:cNvSpPr txBox="1"/>
          <p:nvPr/>
        </p:nvSpPr>
        <p:spPr>
          <a:xfrm>
            <a:off x="6600540" y="995705"/>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lt1"/>
                </a:solidFill>
                <a:latin typeface="Poppins"/>
                <a:ea typeface="Poppins"/>
                <a:cs typeface="Poppins"/>
                <a:sym typeface="Poppins"/>
              </a:rPr>
              <a:t>VRE</a:t>
            </a:r>
            <a:endParaRPr sz="500"/>
          </a:p>
        </p:txBody>
      </p:sp>
      <p:sp>
        <p:nvSpPr>
          <p:cNvPr id="375" name="Google Shape;375;p47"/>
          <p:cNvSpPr txBox="1"/>
          <p:nvPr/>
        </p:nvSpPr>
        <p:spPr>
          <a:xfrm>
            <a:off x="951551" y="3132800"/>
            <a:ext cx="1620300" cy="2193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Chat pubblica</a:t>
            </a:r>
            <a:endParaRPr sz="500"/>
          </a:p>
        </p:txBody>
      </p:sp>
      <p:sp>
        <p:nvSpPr>
          <p:cNvPr id="376" name="Google Shape;376;p47"/>
          <p:cNvSpPr txBox="1"/>
          <p:nvPr/>
        </p:nvSpPr>
        <p:spPr>
          <a:xfrm>
            <a:off x="3769326" y="3132800"/>
            <a:ext cx="1620300" cy="7734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Connect to:</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u="sng">
                <a:solidFill>
                  <a:schemeClr val="hlink"/>
                </a:solidFill>
                <a:latin typeface="Poppins"/>
                <a:ea typeface="Poppins"/>
                <a:cs typeface="Poppins"/>
                <a:sym typeface="Poppins"/>
                <a:hlinkClick r:id="rId3"/>
              </a:rPr>
              <a:t>www.menti.com</a:t>
            </a:r>
            <a:endParaRPr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a:solidFill>
                  <a:schemeClr val="dk2"/>
                </a:solidFill>
                <a:latin typeface="Poppins"/>
                <a:ea typeface="Poppins"/>
                <a:cs typeface="Poppins"/>
                <a:sym typeface="Poppins"/>
              </a:rPr>
              <a:t>code: </a:t>
            </a:r>
            <a:r>
              <a:rPr b="1" lang="it" sz="1200">
                <a:solidFill>
                  <a:schemeClr val="dk2"/>
                </a:solidFill>
                <a:latin typeface="Poppins"/>
                <a:ea typeface="Poppins"/>
                <a:cs typeface="Poppins"/>
                <a:sym typeface="Poppins"/>
              </a:rPr>
              <a:t>5722 0579</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t/>
            </a:r>
            <a:endParaRPr b="1" sz="1200">
              <a:solidFill>
                <a:schemeClr val="dk2"/>
              </a:solidFill>
              <a:latin typeface="Poppins"/>
              <a:ea typeface="Poppins"/>
              <a:cs typeface="Poppins"/>
              <a:sym typeface="Poppins"/>
            </a:endParaRPr>
          </a:p>
        </p:txBody>
      </p:sp>
      <p:sp>
        <p:nvSpPr>
          <p:cNvPr id="377" name="Google Shape;377;p47"/>
          <p:cNvSpPr txBox="1"/>
          <p:nvPr/>
        </p:nvSpPr>
        <p:spPr>
          <a:xfrm>
            <a:off x="6587226" y="3132800"/>
            <a:ext cx="1620300" cy="1974000"/>
          </a:xfrm>
          <a:prstGeom prst="rect">
            <a:avLst/>
          </a:prstGeom>
          <a:noFill/>
          <a:ln>
            <a:noFill/>
          </a:ln>
        </p:spPr>
        <p:txBody>
          <a:bodyPr anchorCtr="0" anchor="ctr" bIns="17150" lIns="34300" spcFirstLastPara="1" rIns="34300" wrap="square" tIns="17150">
            <a:spAutoFit/>
          </a:bodyPr>
          <a:lstStyle/>
          <a:p>
            <a:pPr indent="0" lvl="0" marL="0" marR="0" rtl="0" algn="ctr">
              <a:spcBef>
                <a:spcPts val="0"/>
              </a:spcBef>
              <a:spcAft>
                <a:spcPts val="0"/>
              </a:spcAft>
              <a:buNone/>
            </a:pPr>
            <a:r>
              <a:rPr b="1" lang="it" sz="1200">
                <a:solidFill>
                  <a:schemeClr val="dk2"/>
                </a:solidFill>
                <a:latin typeface="Poppins"/>
                <a:ea typeface="Poppins"/>
                <a:cs typeface="Poppins"/>
                <a:sym typeface="Poppins"/>
              </a:rPr>
              <a:t>Connect to:</a:t>
            </a:r>
            <a:r>
              <a:rPr i="1" lang="it" sz="1000">
                <a:latin typeface="Verdana"/>
                <a:ea typeface="Verdana"/>
                <a:cs typeface="Verdana"/>
                <a:sym typeface="Verdana"/>
              </a:rPr>
              <a:t> </a:t>
            </a:r>
            <a:r>
              <a:rPr i="1" lang="it" sz="1000" u="sng">
                <a:solidFill>
                  <a:schemeClr val="hlink"/>
                </a:solidFill>
                <a:latin typeface="Verdana"/>
                <a:ea typeface="Verdana"/>
                <a:cs typeface="Verdana"/>
                <a:sym typeface="Verdana"/>
                <a:hlinkClick r:id="rId4"/>
              </a:rPr>
              <a:t>https://eosc-pillar.d4science.org/group/eoscpillaroslf</a:t>
            </a:r>
            <a:endParaRPr b="1" sz="1200">
              <a:solidFill>
                <a:schemeClr val="dk2"/>
              </a:solidFill>
              <a:latin typeface="Poppins"/>
              <a:ea typeface="Poppins"/>
              <a:cs typeface="Poppins"/>
              <a:sym typeface="Poppins"/>
            </a:endParaRPr>
          </a:p>
          <a:p>
            <a:pPr indent="0" lvl="0" marL="0" marR="0" rtl="0" algn="ctr">
              <a:spcBef>
                <a:spcPts val="0"/>
              </a:spcBef>
              <a:spcAft>
                <a:spcPts val="0"/>
              </a:spcAft>
              <a:buNone/>
            </a:pPr>
            <a:r>
              <a:rPr lang="it" sz="1200">
                <a:solidFill>
                  <a:schemeClr val="dk2"/>
                </a:solidFill>
                <a:latin typeface="Poppins"/>
                <a:ea typeface="Poppins"/>
                <a:cs typeface="Poppins"/>
                <a:sym typeface="Poppins"/>
              </a:rPr>
              <a:t>You can use your institutional, LinkeDin, Google, Twitter or GitHub account or create a new one.</a:t>
            </a:r>
            <a:endParaRPr sz="1200">
              <a:solidFill>
                <a:schemeClr val="dk2"/>
              </a:solidFill>
              <a:latin typeface="Poppins"/>
              <a:ea typeface="Poppins"/>
              <a:cs typeface="Poppins"/>
              <a:sym typeface="Poppins"/>
            </a:endParaRPr>
          </a:p>
          <a:p>
            <a:pPr indent="0" lvl="0" marL="0" marR="0" rtl="0" algn="l">
              <a:spcBef>
                <a:spcPts val="0"/>
              </a:spcBef>
              <a:spcAft>
                <a:spcPts val="0"/>
              </a:spcAft>
              <a:buNone/>
            </a:pPr>
            <a:r>
              <a:t/>
            </a:r>
            <a:endParaRPr b="1" sz="1200">
              <a:solidFill>
                <a:schemeClr val="dk2"/>
              </a:solidFill>
              <a:latin typeface="Poppins"/>
              <a:ea typeface="Poppins"/>
              <a:cs typeface="Poppins"/>
              <a:sym typeface="Poppins"/>
            </a:endParaRPr>
          </a:p>
        </p:txBody>
      </p:sp>
      <p:pic>
        <p:nvPicPr>
          <p:cNvPr id="378" name="Google Shape;378;p47"/>
          <p:cNvPicPr preferRelativeResize="0"/>
          <p:nvPr/>
        </p:nvPicPr>
        <p:blipFill rotWithShape="1">
          <a:blip r:embed="rId5">
            <a:alphaModFix/>
          </a:blip>
          <a:srcRect b="0" l="0" r="48440" t="0"/>
          <a:stretch/>
        </p:blipFill>
        <p:spPr>
          <a:xfrm>
            <a:off x="779950" y="3449100"/>
            <a:ext cx="1719601" cy="1554825"/>
          </a:xfrm>
          <a:prstGeom prst="rect">
            <a:avLst/>
          </a:prstGeom>
          <a:noFill/>
          <a:ln>
            <a:noFill/>
          </a:ln>
        </p:spPr>
      </p:pic>
      <p:sp>
        <p:nvSpPr>
          <p:cNvPr id="379" name="Google Shape;379;p47"/>
          <p:cNvSpPr/>
          <p:nvPr/>
        </p:nvSpPr>
        <p:spPr>
          <a:xfrm>
            <a:off x="704150" y="4744125"/>
            <a:ext cx="434400" cy="259800"/>
          </a:xfrm>
          <a:prstGeom prst="rightArrow">
            <a:avLst>
              <a:gd fmla="val 50000" name="adj1"/>
              <a:gd fmla="val 50000" name="adj2"/>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47"/>
          <p:cNvSpPr/>
          <p:nvPr/>
        </p:nvSpPr>
        <p:spPr>
          <a:xfrm rot="5400000">
            <a:off x="693050" y="3198200"/>
            <a:ext cx="434400" cy="259800"/>
          </a:xfrm>
          <a:prstGeom prst="rightArrow">
            <a:avLst>
              <a:gd fmla="val 50000" name="adj1"/>
              <a:gd fmla="val 50000" name="adj2"/>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1" name="Google Shape;381;p47"/>
          <p:cNvPicPr preferRelativeResize="0"/>
          <p:nvPr/>
        </p:nvPicPr>
        <p:blipFill>
          <a:blip r:embed="rId6">
            <a:alphaModFix/>
          </a:blip>
          <a:stretch>
            <a:fillRect/>
          </a:stretch>
        </p:blipFill>
        <p:spPr>
          <a:xfrm>
            <a:off x="3905813" y="3813075"/>
            <a:ext cx="1330425" cy="1330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8"/>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The data Management plan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4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What is a DMP?</a:t>
            </a:r>
            <a:endParaRPr/>
          </a:p>
        </p:txBody>
      </p:sp>
      <p:sp>
        <p:nvSpPr>
          <p:cNvPr id="392" name="Google Shape;392;p4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it"/>
              <a:t>A Key tool for proper </a:t>
            </a:r>
            <a:endParaRPr/>
          </a:p>
          <a:p>
            <a:pPr indent="0" lvl="0" marL="0" rtl="0" algn="l">
              <a:spcBef>
                <a:spcPts val="0"/>
              </a:spcBef>
              <a:spcAft>
                <a:spcPts val="0"/>
              </a:spcAft>
              <a:buNone/>
            </a:pPr>
            <a:r>
              <a:rPr lang="it"/>
              <a:t>Research Data Management</a:t>
            </a:r>
            <a:endParaRPr/>
          </a:p>
        </p:txBody>
      </p:sp>
      <p:sp>
        <p:nvSpPr>
          <p:cNvPr id="393" name="Google Shape;393;p49"/>
          <p:cNvSpPr txBox="1"/>
          <p:nvPr>
            <p:ph idx="2" type="body"/>
          </p:nvPr>
        </p:nvSpPr>
        <p:spPr>
          <a:xfrm>
            <a:off x="5174225" y="1047825"/>
            <a:ext cx="3374400" cy="302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it" sz="1600">
                <a:solidFill>
                  <a:srgbClr val="333333"/>
                </a:solidFill>
                <a:highlight>
                  <a:srgbClr val="FFFFFF"/>
                </a:highlight>
                <a:latin typeface="Arial"/>
                <a:ea typeface="Arial"/>
                <a:cs typeface="Arial"/>
                <a:sym typeface="Arial"/>
              </a:rPr>
              <a:t>A Data Management Plan is a document specifying how research data will be handled both during and after a research project. </a:t>
            </a:r>
            <a:endParaRPr sz="1600">
              <a:solidFill>
                <a:srgbClr val="333333"/>
              </a:solidFill>
              <a:highlight>
                <a:srgbClr val="FFFFFF"/>
              </a:highlight>
              <a:latin typeface="Arial"/>
              <a:ea typeface="Arial"/>
              <a:cs typeface="Arial"/>
              <a:sym typeface="Arial"/>
            </a:endParaRPr>
          </a:p>
          <a:p>
            <a:pPr indent="0" lvl="0" marL="0" rtl="0" algn="l">
              <a:spcBef>
                <a:spcPts val="1200"/>
              </a:spcBef>
              <a:spcAft>
                <a:spcPts val="0"/>
              </a:spcAft>
              <a:buNone/>
            </a:pPr>
            <a:r>
              <a:rPr lang="it" sz="1600">
                <a:solidFill>
                  <a:srgbClr val="333333"/>
                </a:solidFill>
                <a:highlight>
                  <a:srgbClr val="FFFFFF"/>
                </a:highlight>
                <a:latin typeface="Arial"/>
                <a:ea typeface="Arial"/>
                <a:cs typeface="Arial"/>
                <a:sym typeface="Arial"/>
              </a:rPr>
              <a:t>It identifies key actions and strategies to ensure that research data are of a high-quality, secure, sustainable, and – to the extent possible – accessible and reusable.</a:t>
            </a:r>
            <a:endParaRPr sz="1600">
              <a:solidFill>
                <a:srgbClr val="333333"/>
              </a:solidFill>
              <a:highlight>
                <a:srgbClr val="FFFFFF"/>
              </a:highlight>
              <a:latin typeface="Arial"/>
              <a:ea typeface="Arial"/>
              <a:cs typeface="Arial"/>
              <a:sym typeface="Arial"/>
            </a:endParaRPr>
          </a:p>
          <a:p>
            <a:pPr indent="0" lvl="0" marL="0" rtl="0" algn="l">
              <a:spcBef>
                <a:spcPts val="1200"/>
              </a:spcBef>
              <a:spcAft>
                <a:spcPts val="1200"/>
              </a:spcAft>
              <a:buNone/>
            </a:pPr>
            <a:r>
              <a:rPr lang="it" sz="1100">
                <a:solidFill>
                  <a:srgbClr val="333333"/>
                </a:solidFill>
                <a:highlight>
                  <a:srgbClr val="FFFFFF"/>
                </a:highlight>
                <a:latin typeface="Arial"/>
                <a:ea typeface="Arial"/>
                <a:cs typeface="Arial"/>
                <a:sym typeface="Arial"/>
              </a:rPr>
              <a:t>quoted from: </a:t>
            </a:r>
            <a:r>
              <a:rPr lang="it" sz="1100" u="sng">
                <a:solidFill>
                  <a:schemeClr val="hlink"/>
                </a:solidFill>
                <a:highlight>
                  <a:srgbClr val="FFFFFF"/>
                </a:highlight>
                <a:latin typeface="Arial"/>
                <a:ea typeface="Arial"/>
                <a:cs typeface="Arial"/>
                <a:sym typeface="Arial"/>
                <a:hlinkClick r:id="rId3"/>
              </a:rPr>
              <a:t>https://www.ugent.be/en/research/datamanagement/before-research/datamanagementplan.htm</a:t>
            </a:r>
            <a:r>
              <a:rPr lang="it" sz="1100">
                <a:solidFill>
                  <a:srgbClr val="333333"/>
                </a:solidFill>
                <a:highlight>
                  <a:srgbClr val="FFFFFF"/>
                </a:highlight>
                <a:latin typeface="Arial"/>
                <a:ea typeface="Arial"/>
                <a:cs typeface="Arial"/>
                <a:sym typeface="Arial"/>
              </a:rPr>
              <a:t> </a:t>
            </a:r>
            <a:endParaRPr sz="1100">
              <a:solidFill>
                <a:srgbClr val="333333"/>
              </a:solidFill>
              <a:highlight>
                <a:srgbClr val="FFFFFF"/>
              </a:highlight>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50"/>
          <p:cNvSpPr txBox="1"/>
          <p:nvPr>
            <p:ph idx="1" type="body"/>
          </p:nvPr>
        </p:nvSpPr>
        <p:spPr>
          <a:xfrm>
            <a:off x="251520" y="1084144"/>
            <a:ext cx="5221200" cy="3499200"/>
          </a:xfrm>
          <a:prstGeom prst="rect">
            <a:avLst/>
          </a:prstGeom>
        </p:spPr>
        <p:txBody>
          <a:bodyPr anchorCtr="0" anchor="t" bIns="45700" lIns="91425" spcFirstLastPara="1" rIns="91425" wrap="square" tIns="45700">
            <a:normAutofit lnSpcReduction="20000"/>
          </a:bodyPr>
          <a:lstStyle/>
          <a:p>
            <a:pPr indent="-342900" lvl="0" marL="457200" rtl="0" algn="l">
              <a:lnSpc>
                <a:spcPct val="100000"/>
              </a:lnSpc>
              <a:spcBef>
                <a:spcPts val="0"/>
              </a:spcBef>
              <a:spcAft>
                <a:spcPts val="0"/>
              </a:spcAft>
              <a:buSzPts val="1800"/>
              <a:buChar char="●"/>
            </a:pPr>
            <a:r>
              <a:rPr lang="it" sz="1800"/>
              <a:t>For oneself!</a:t>
            </a:r>
            <a:endParaRPr sz="1800"/>
          </a:p>
          <a:p>
            <a:pPr indent="0" lvl="0" marL="0" rtl="0" algn="l">
              <a:lnSpc>
                <a:spcPct val="100000"/>
              </a:lnSpc>
              <a:spcBef>
                <a:spcPts val="0"/>
              </a:spcBef>
              <a:spcAft>
                <a:spcPts val="0"/>
              </a:spcAft>
              <a:buNone/>
            </a:pPr>
            <a:r>
              <a:t/>
            </a:r>
            <a:endParaRPr b="1" sz="1800"/>
          </a:p>
          <a:p>
            <a:pPr indent="0" lvl="0" marL="0" rtl="0" algn="l">
              <a:lnSpc>
                <a:spcPct val="100000"/>
              </a:lnSpc>
              <a:spcBef>
                <a:spcPts val="0"/>
              </a:spcBef>
              <a:spcAft>
                <a:spcPts val="0"/>
              </a:spcAft>
              <a:buNone/>
            </a:pPr>
            <a:r>
              <a:rPr lang="it" sz="1800"/>
              <a:t>The DMP is a structured approach to data management: instead of improvising when a need arises, thoughtful choices are made across the entire data lifecycle.</a:t>
            </a:r>
            <a:endParaRPr sz="1800"/>
          </a:p>
          <a:p>
            <a:pPr indent="0" lvl="0" marL="0" rtl="0" algn="l">
              <a:lnSpc>
                <a:spcPct val="100000"/>
              </a:lnSpc>
              <a:spcBef>
                <a:spcPts val="0"/>
              </a:spcBef>
              <a:spcAft>
                <a:spcPts val="0"/>
              </a:spcAft>
              <a:buNone/>
            </a:pPr>
            <a:r>
              <a:t/>
            </a:r>
            <a:endParaRPr b="1" sz="1800"/>
          </a:p>
          <a:p>
            <a:pPr indent="0" lvl="0" marL="0" rtl="0" algn="l">
              <a:lnSpc>
                <a:spcPct val="100000"/>
              </a:lnSpc>
              <a:spcBef>
                <a:spcPts val="0"/>
              </a:spcBef>
              <a:spcAft>
                <a:spcPts val="0"/>
              </a:spcAft>
              <a:buNone/>
            </a:pPr>
            <a:r>
              <a:t/>
            </a:r>
            <a:endParaRPr b="1" sz="1800"/>
          </a:p>
          <a:p>
            <a:pPr indent="-342900" lvl="0" marL="457200" rtl="0" algn="l">
              <a:lnSpc>
                <a:spcPct val="100000"/>
              </a:lnSpc>
              <a:spcBef>
                <a:spcPts val="0"/>
              </a:spcBef>
              <a:spcAft>
                <a:spcPts val="0"/>
              </a:spcAft>
              <a:buSzPts val="1800"/>
              <a:buChar char="●"/>
            </a:pPr>
            <a:r>
              <a:rPr lang="it" sz="1800"/>
              <a:t>Save time and try to prevent problems in the future</a:t>
            </a:r>
            <a:endParaRPr sz="1800"/>
          </a:p>
          <a:p>
            <a:pPr indent="0" lvl="0" marL="457200" rtl="0" algn="l">
              <a:lnSpc>
                <a:spcPct val="100000"/>
              </a:lnSpc>
              <a:spcBef>
                <a:spcPts val="0"/>
              </a:spcBef>
              <a:spcAft>
                <a:spcPts val="0"/>
              </a:spcAft>
              <a:buNone/>
            </a:pPr>
            <a:r>
              <a:t/>
            </a:r>
            <a:endParaRPr b="1" sz="1800"/>
          </a:p>
          <a:p>
            <a:pPr indent="-342900" lvl="0" marL="457200" rtl="0" algn="l">
              <a:lnSpc>
                <a:spcPct val="100000"/>
              </a:lnSpc>
              <a:spcBef>
                <a:spcPts val="0"/>
              </a:spcBef>
              <a:spcAft>
                <a:spcPts val="0"/>
              </a:spcAft>
              <a:buSzPts val="1800"/>
              <a:buChar char="●"/>
            </a:pPr>
            <a:r>
              <a:rPr lang="it" sz="1800"/>
              <a:t>Estimate costs</a:t>
            </a:r>
            <a:endParaRPr sz="1800"/>
          </a:p>
          <a:p>
            <a:pPr indent="0" lvl="0" marL="0" rtl="0" algn="l">
              <a:lnSpc>
                <a:spcPct val="100000"/>
              </a:lnSpc>
              <a:spcBef>
                <a:spcPts val="0"/>
              </a:spcBef>
              <a:spcAft>
                <a:spcPts val="0"/>
              </a:spcAft>
              <a:buNone/>
            </a:pPr>
            <a:r>
              <a:t/>
            </a:r>
            <a:endParaRPr b="1" sz="1800"/>
          </a:p>
          <a:p>
            <a:pPr indent="0" lvl="0" marL="0" rtl="0" algn="just">
              <a:spcBef>
                <a:spcPts val="1000"/>
              </a:spcBef>
              <a:spcAft>
                <a:spcPts val="1200"/>
              </a:spcAft>
              <a:buNone/>
            </a:pPr>
            <a:r>
              <a:t/>
            </a:r>
            <a:endParaRPr/>
          </a:p>
        </p:txBody>
      </p:sp>
      <p:sp>
        <p:nvSpPr>
          <p:cNvPr id="399" name="Google Shape;399;p50"/>
          <p:cNvSpPr txBox="1"/>
          <p:nvPr>
            <p:ph type="title"/>
          </p:nvPr>
        </p:nvSpPr>
        <p:spPr>
          <a:xfrm>
            <a:off x="251520" y="483518"/>
            <a:ext cx="8640900" cy="579600"/>
          </a:xfrm>
          <a:prstGeom prst="rect">
            <a:avLst/>
          </a:prstGeom>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None/>
            </a:pPr>
            <a:r>
              <a:rPr lang="it"/>
              <a:t>Why does DMP has to be done?</a:t>
            </a:r>
            <a:endParaRPr/>
          </a:p>
          <a:p>
            <a:pPr indent="0" lvl="0" marL="0" rtl="0" algn="l">
              <a:spcBef>
                <a:spcPts val="0"/>
              </a:spcBef>
              <a:spcAft>
                <a:spcPts val="0"/>
              </a:spcAft>
              <a:buNone/>
            </a:pPr>
            <a:r>
              <a:t/>
            </a:r>
            <a:endParaRPr/>
          </a:p>
        </p:txBody>
      </p:sp>
      <p:pic>
        <p:nvPicPr>
          <p:cNvPr id="400" name="Google Shape;400;p50"/>
          <p:cNvPicPr preferRelativeResize="0"/>
          <p:nvPr>
            <p:ph idx="2" type="pic"/>
          </p:nvPr>
        </p:nvPicPr>
        <p:blipFill rotWithShape="1">
          <a:blip r:embed="rId3">
            <a:alphaModFix/>
          </a:blip>
          <a:srcRect b="0" l="4857" r="4857" t="0"/>
          <a:stretch/>
        </p:blipFill>
        <p:spPr>
          <a:xfrm>
            <a:off x="5723830" y="1084144"/>
            <a:ext cx="3168600" cy="3509400"/>
          </a:xfrm>
          <a:prstGeom prst="rect">
            <a:avLst/>
          </a:prstGeom>
        </p:spPr>
      </p:pic>
      <p:sp>
        <p:nvSpPr>
          <p:cNvPr id="401" name="Google Shape;401;p50"/>
          <p:cNvSpPr txBox="1"/>
          <p:nvPr/>
        </p:nvSpPr>
        <p:spPr>
          <a:xfrm>
            <a:off x="294925" y="4183475"/>
            <a:ext cx="49311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a:latin typeface="Lato"/>
                <a:ea typeface="Lato"/>
                <a:cs typeface="Lato"/>
                <a:sym typeface="Lato"/>
              </a:rPr>
              <a:t>See also: </a:t>
            </a:r>
            <a:r>
              <a:rPr lang="it" u="sng">
                <a:solidFill>
                  <a:schemeClr val="hlink"/>
                </a:solidFill>
                <a:latin typeface="Lato"/>
                <a:ea typeface="Lato"/>
                <a:cs typeface="Lato"/>
                <a:sym typeface="Lato"/>
                <a:hlinkClick r:id="rId4"/>
              </a:rPr>
              <a:t>https://open-science.it/article?rpk=101032&amp;prs_sel=p_researcher&amp;tpc_sel=t_gestione_dei_dati_della_ricerca</a:t>
            </a:r>
            <a:r>
              <a:rPr lang="it">
                <a:latin typeface="Lato"/>
                <a:ea typeface="Lato"/>
                <a:cs typeface="Lato"/>
                <a:sym typeface="Lato"/>
              </a:rPr>
              <a:t> (in Italian)</a:t>
            </a:r>
            <a:endParaRPr>
              <a:latin typeface="Lato"/>
              <a:ea typeface="Lato"/>
              <a:cs typeface="Lato"/>
              <a:sym typeface="Lato"/>
            </a:endParaRPr>
          </a:p>
        </p:txBody>
      </p:sp>
      <p:sp>
        <p:nvSpPr>
          <p:cNvPr id="402" name="Google Shape;402;p50"/>
          <p:cNvSpPr txBox="1"/>
          <p:nvPr/>
        </p:nvSpPr>
        <p:spPr>
          <a:xfrm>
            <a:off x="5667975" y="4766975"/>
            <a:ext cx="6795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 sz="800">
                <a:solidFill>
                  <a:schemeClr val="accent1"/>
                </a:solidFill>
              </a:rPr>
              <a:t>Image by </a:t>
            </a:r>
            <a:r>
              <a:rPr lang="it" sz="800" u="sng">
                <a:solidFill>
                  <a:schemeClr val="accent1"/>
                </a:solidFill>
                <a:hlinkClick r:id="rId5">
                  <a:extLst>
                    <a:ext uri="{A12FA001-AC4F-418D-AE19-62706E023703}">
                      <ahyp:hlinkClr val="tx"/>
                    </a:ext>
                  </a:extLst>
                </a:hlinkClick>
              </a:rPr>
              <a:t>Peggy und Marco Lachmann-Anke</a:t>
            </a:r>
            <a:r>
              <a:rPr lang="it" sz="800">
                <a:solidFill>
                  <a:schemeClr val="accent1"/>
                </a:solidFill>
              </a:rPr>
              <a:t> from </a:t>
            </a:r>
            <a:r>
              <a:rPr lang="it" sz="800" u="sng">
                <a:solidFill>
                  <a:schemeClr val="accent1"/>
                </a:solidFill>
                <a:hlinkClick r:id="rId6">
                  <a:extLst>
                    <a:ext uri="{A12FA001-AC4F-418D-AE19-62706E023703}">
                      <ahyp:hlinkClr val="tx"/>
                    </a:ext>
                  </a:extLst>
                </a:hlinkClick>
              </a:rPr>
              <a:t>Pixabay</a:t>
            </a:r>
            <a:r>
              <a:rPr lang="it" sz="800">
                <a:solidFill>
                  <a:schemeClr val="accent1"/>
                </a:solidFill>
              </a:rPr>
              <a:t> </a:t>
            </a:r>
            <a:endParaRPr sz="800">
              <a:solidFill>
                <a:schemeClr val="accent1"/>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51"/>
          <p:cNvSpPr txBox="1"/>
          <p:nvPr>
            <p:ph idx="1" type="body"/>
          </p:nvPr>
        </p:nvSpPr>
        <p:spPr>
          <a:xfrm>
            <a:off x="251520" y="1084145"/>
            <a:ext cx="8640900" cy="839400"/>
          </a:xfrm>
          <a:prstGeom prst="rect">
            <a:avLst/>
          </a:prstGeom>
        </p:spPr>
        <p:txBody>
          <a:bodyPr anchorCtr="0" anchor="t" bIns="45700" lIns="91425" spcFirstLastPara="1" rIns="91425" wrap="square" tIns="45700">
            <a:normAutofit/>
          </a:bodyPr>
          <a:lstStyle/>
          <a:p>
            <a:pPr indent="0" lvl="0" marL="0" rtl="0" algn="just">
              <a:spcBef>
                <a:spcPts val="1000"/>
              </a:spcBef>
              <a:spcAft>
                <a:spcPts val="1200"/>
              </a:spcAft>
              <a:buNone/>
            </a:pPr>
            <a:r>
              <a:rPr lang="it"/>
              <a:t>For others and for mandates!</a:t>
            </a:r>
            <a:endParaRPr/>
          </a:p>
        </p:txBody>
      </p:sp>
      <p:sp>
        <p:nvSpPr>
          <p:cNvPr id="408" name="Google Shape;408;p51"/>
          <p:cNvSpPr txBox="1"/>
          <p:nvPr>
            <p:ph type="title"/>
          </p:nvPr>
        </p:nvSpPr>
        <p:spPr>
          <a:xfrm>
            <a:off x="251520" y="483518"/>
            <a:ext cx="8640900" cy="579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
              <a:t>Why does DMP has to be done?</a:t>
            </a:r>
            <a:endParaRPr/>
          </a:p>
        </p:txBody>
      </p:sp>
      <p:sp>
        <p:nvSpPr>
          <p:cNvPr id="409" name="Google Shape;409;p51"/>
          <p:cNvSpPr txBox="1"/>
          <p:nvPr/>
        </p:nvSpPr>
        <p:spPr>
          <a:xfrm>
            <a:off x="247725" y="2375650"/>
            <a:ext cx="2581800" cy="14775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Lato"/>
              <a:buChar char="●"/>
            </a:pPr>
            <a:r>
              <a:rPr lang="it">
                <a:latin typeface="Lato"/>
                <a:ea typeface="Lato"/>
                <a:cs typeface="Lato"/>
                <a:sym typeface="Lato"/>
              </a:rPr>
              <a:t>It is mandatory in EC and ERC funded projects</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317500" lvl="0" marL="457200" rtl="0" algn="l">
              <a:spcBef>
                <a:spcPts val="0"/>
              </a:spcBef>
              <a:spcAft>
                <a:spcPts val="0"/>
              </a:spcAft>
              <a:buSzPts val="1400"/>
              <a:buFont typeface="Lato"/>
              <a:buChar char="●"/>
            </a:pPr>
            <a:r>
              <a:rPr lang="it">
                <a:latin typeface="Lato"/>
                <a:ea typeface="Lato"/>
                <a:cs typeface="Lato"/>
                <a:sym typeface="Lato"/>
              </a:rPr>
              <a:t>Also other funders ask for it</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
        <p:nvSpPr>
          <p:cNvPr id="410" name="Google Shape;410;p51"/>
          <p:cNvSpPr txBox="1"/>
          <p:nvPr/>
        </p:nvSpPr>
        <p:spPr>
          <a:xfrm>
            <a:off x="3314950" y="2346650"/>
            <a:ext cx="2544300" cy="1477500"/>
          </a:xfrm>
          <a:prstGeom prst="rect">
            <a:avLst/>
          </a:prstGeom>
          <a:noFill/>
          <a:ln cap="flat" cmpd="sng" w="28575">
            <a:solidFill>
              <a:schemeClr val="accent3"/>
            </a:solidFill>
            <a:prstDash val="solid"/>
            <a:round/>
            <a:headEnd len="sm" w="sm" type="none"/>
            <a:tailEnd len="sm" w="sm" type="none"/>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Lato"/>
              <a:buChar char="●"/>
            </a:pPr>
            <a:r>
              <a:rPr lang="it">
                <a:latin typeface="Lato"/>
                <a:ea typeface="Lato"/>
                <a:cs typeface="Lato"/>
                <a:sym typeface="Lato"/>
              </a:rPr>
              <a:t>DMPs may also be required as part of the ethical approval process</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
        <p:nvSpPr>
          <p:cNvPr id="411" name="Google Shape;411;p51"/>
          <p:cNvSpPr txBox="1"/>
          <p:nvPr/>
        </p:nvSpPr>
        <p:spPr>
          <a:xfrm>
            <a:off x="6300200" y="2375650"/>
            <a:ext cx="2581800" cy="1477500"/>
          </a:xfrm>
          <a:prstGeom prst="rect">
            <a:avLst/>
          </a:prstGeom>
          <a:noFill/>
          <a:ln cap="flat" cmpd="sng" w="28575">
            <a:solidFill>
              <a:schemeClr val="accent5"/>
            </a:solidFill>
            <a:prstDash val="solid"/>
            <a:round/>
            <a:headEnd len="sm" w="sm" type="none"/>
            <a:tailEnd len="sm" w="sm" type="none"/>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Lato"/>
              <a:buChar char="●"/>
            </a:pPr>
            <a:r>
              <a:rPr lang="it">
                <a:latin typeface="Lato"/>
                <a:ea typeface="Lato"/>
                <a:cs typeface="Lato"/>
                <a:sym typeface="Lato"/>
              </a:rPr>
              <a:t>Even if a full DMP is not required, a </a:t>
            </a:r>
            <a:r>
              <a:rPr lang="it" u="sng">
                <a:latin typeface="Lato"/>
                <a:ea typeface="Lato"/>
                <a:cs typeface="Lato"/>
                <a:sym typeface="Lato"/>
              </a:rPr>
              <a:t>record of processing activities</a:t>
            </a:r>
            <a:r>
              <a:rPr lang="it">
                <a:latin typeface="Lato"/>
                <a:ea typeface="Lato"/>
                <a:cs typeface="Lato"/>
                <a:sym typeface="Lato"/>
              </a:rPr>
              <a:t> is needed to comply with the GDPR when working with personal data.</a:t>
            </a:r>
            <a:endParaRPr sz="1300">
              <a:solidFill>
                <a:srgbClr val="333333"/>
              </a:solidFill>
              <a:highlight>
                <a:srgbClr val="FFFFFF"/>
              </a:highlight>
            </a:endParaRPr>
          </a:p>
        </p:txBody>
      </p:sp>
      <p:sp>
        <p:nvSpPr>
          <p:cNvPr id="412" name="Google Shape;412;p51"/>
          <p:cNvSpPr txBox="1"/>
          <p:nvPr/>
        </p:nvSpPr>
        <p:spPr>
          <a:xfrm>
            <a:off x="365700" y="1781350"/>
            <a:ext cx="2335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it">
                <a:solidFill>
                  <a:schemeClr val="lt1"/>
                </a:solidFill>
                <a:highlight>
                  <a:schemeClr val="dk1"/>
                </a:highlight>
                <a:latin typeface="Lato"/>
                <a:ea typeface="Lato"/>
                <a:cs typeface="Lato"/>
                <a:sym typeface="Lato"/>
              </a:rPr>
              <a:t>Mandates</a:t>
            </a:r>
            <a:endParaRPr b="1">
              <a:solidFill>
                <a:schemeClr val="lt1"/>
              </a:solidFill>
              <a:highlight>
                <a:schemeClr val="dk1"/>
              </a:highlight>
              <a:latin typeface="Lato"/>
              <a:ea typeface="Lato"/>
              <a:cs typeface="Lato"/>
              <a:sym typeface="Lato"/>
            </a:endParaRPr>
          </a:p>
        </p:txBody>
      </p:sp>
      <p:sp>
        <p:nvSpPr>
          <p:cNvPr id="413" name="Google Shape;413;p51"/>
          <p:cNvSpPr txBox="1"/>
          <p:nvPr/>
        </p:nvSpPr>
        <p:spPr>
          <a:xfrm>
            <a:off x="3489900" y="1781350"/>
            <a:ext cx="2335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it">
                <a:solidFill>
                  <a:schemeClr val="lt1"/>
                </a:solidFill>
                <a:highlight>
                  <a:schemeClr val="accent3"/>
                </a:highlight>
                <a:latin typeface="Lato"/>
                <a:ea typeface="Lato"/>
                <a:cs typeface="Lato"/>
                <a:sym typeface="Lato"/>
              </a:rPr>
              <a:t>Ethics</a:t>
            </a:r>
            <a:endParaRPr b="1">
              <a:solidFill>
                <a:schemeClr val="lt1"/>
              </a:solidFill>
              <a:highlight>
                <a:schemeClr val="accent3"/>
              </a:highlight>
              <a:latin typeface="Lato"/>
              <a:ea typeface="Lato"/>
              <a:cs typeface="Lato"/>
              <a:sym typeface="Lato"/>
            </a:endParaRPr>
          </a:p>
        </p:txBody>
      </p:sp>
      <p:sp>
        <p:nvSpPr>
          <p:cNvPr id="414" name="Google Shape;414;p51"/>
          <p:cNvSpPr txBox="1"/>
          <p:nvPr/>
        </p:nvSpPr>
        <p:spPr>
          <a:xfrm>
            <a:off x="6614100" y="1781350"/>
            <a:ext cx="2335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it">
                <a:solidFill>
                  <a:schemeClr val="lt1"/>
                </a:solidFill>
                <a:highlight>
                  <a:schemeClr val="accent5"/>
                </a:highlight>
                <a:latin typeface="Lato"/>
                <a:ea typeface="Lato"/>
                <a:cs typeface="Lato"/>
                <a:sym typeface="Lato"/>
              </a:rPr>
              <a:t>GDPR</a:t>
            </a:r>
            <a:endParaRPr b="1">
              <a:solidFill>
                <a:schemeClr val="lt1"/>
              </a:solidFill>
              <a:highlight>
                <a:schemeClr val="accent5"/>
              </a:highlight>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name="Default Theme">
  <a:themeElements>
    <a:clrScheme name="IGPIA - Theme 12 - Light">
      <a:dk1>
        <a:srgbClr val="737572"/>
      </a:dk1>
      <a:lt1>
        <a:srgbClr val="FFFFFF"/>
      </a:lt1>
      <a:dk2>
        <a:srgbClr val="445469"/>
      </a:dk2>
      <a:lt2>
        <a:srgbClr val="FFFFFF"/>
      </a:lt2>
      <a:accent1>
        <a:srgbClr val="5DCEDB"/>
      </a:accent1>
      <a:accent2>
        <a:srgbClr val="5ECB95"/>
      </a:accent2>
      <a:accent3>
        <a:srgbClr val="F0D065"/>
      </a:accent3>
      <a:accent4>
        <a:srgbClr val="EC9F56"/>
      </a:accent4>
      <a:accent5>
        <a:srgbClr val="DC653D"/>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efault Theme">
  <a:themeElements>
    <a:clrScheme name="IGPIA - Theme 12 - Light">
      <a:dk1>
        <a:srgbClr val="737572"/>
      </a:dk1>
      <a:lt1>
        <a:srgbClr val="FFFFFF"/>
      </a:lt1>
      <a:dk2>
        <a:srgbClr val="445469"/>
      </a:dk2>
      <a:lt2>
        <a:srgbClr val="FFFFFF"/>
      </a:lt2>
      <a:accent1>
        <a:srgbClr val="5DCEDB"/>
      </a:accent1>
      <a:accent2>
        <a:srgbClr val="5ECB95"/>
      </a:accent2>
      <a:accent3>
        <a:srgbClr val="F0D065"/>
      </a:accent3>
      <a:accent4>
        <a:srgbClr val="EC9F56"/>
      </a:accent4>
      <a:accent5>
        <a:srgbClr val="DC653D"/>
      </a:accent5>
      <a:accent6>
        <a:srgbClr val="CAC9D0"/>
      </a:accent6>
      <a:hlink>
        <a:srgbClr val="216BA9"/>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IGPIA - Theme 15 - Light">
      <a:dk1>
        <a:srgbClr val="B3B3B3"/>
      </a:dk1>
      <a:lt1>
        <a:srgbClr val="FFFFFF"/>
      </a:lt1>
      <a:dk2>
        <a:srgbClr val="1C2835"/>
      </a:dk2>
      <a:lt2>
        <a:srgbClr val="FFFFFF"/>
      </a:lt2>
      <a:accent1>
        <a:srgbClr val="4DADB5"/>
      </a:accent1>
      <a:accent2>
        <a:srgbClr val="3984A3"/>
      </a:accent2>
      <a:accent3>
        <a:srgbClr val="2B526A"/>
      </a:accent3>
      <a:accent4>
        <a:srgbClr val="6C88B7"/>
      </a:accent4>
      <a:accent5>
        <a:srgbClr val="4C5974"/>
      </a:accent5>
      <a:accent6>
        <a:srgbClr val="303942"/>
      </a:accent6>
      <a:hlink>
        <a:srgbClr val="F33B48"/>
      </a:hlink>
      <a:folHlink>
        <a:srgbClr val="FFC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