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857" r:id="rId1"/>
    <p:sldMasterId id="2147483869" r:id="rId2"/>
  </p:sldMasterIdLst>
  <p:notesMasterIdLst>
    <p:notesMasterId r:id="rId12"/>
  </p:notesMasterIdLst>
  <p:sldIdLst>
    <p:sldId id="478" r:id="rId3"/>
    <p:sldId id="256" r:id="rId4"/>
    <p:sldId id="556" r:id="rId5"/>
    <p:sldId id="559" r:id="rId6"/>
    <p:sldId id="557" r:id="rId7"/>
    <p:sldId id="551" r:id="rId8"/>
    <p:sldId id="555" r:id="rId9"/>
    <p:sldId id="558" r:id="rId10"/>
    <p:sldId id="52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6EC0F3-42CF-453E-8321-F8260B22BA95}">
          <p14:sldIdLst>
            <p14:sldId id="478"/>
            <p14:sldId id="256"/>
            <p14:sldId id="556"/>
            <p14:sldId id="559"/>
            <p14:sldId id="557"/>
          </p14:sldIdLst>
        </p14:section>
        <p14:section name="Untitled Section" id="{267DC04D-8E17-45AB-981D-CD6AA74C3ABF}">
          <p14:sldIdLst>
            <p14:sldId id="551"/>
            <p14:sldId id="555"/>
            <p14:sldId id="558"/>
            <p14:sldId id="5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08" autoAdjust="0"/>
    <p:restoredTop sz="83977" autoAdjust="0"/>
  </p:normalViewPr>
  <p:slideViewPr>
    <p:cSldViewPr snapToGrid="0">
      <p:cViewPr varScale="1">
        <p:scale>
          <a:sx n="96" d="100"/>
          <a:sy n="96" d="100"/>
        </p:scale>
        <p:origin x="768" y="8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EE78F-F7D1-4324-9242-CBAB49C28ABA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08D6E-6693-49B4-AD42-6EDD0768F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3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0367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47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88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76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44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48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708D6E-6693-49B4-AD42-6EDD0768FD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43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515099"/>
            <a:ext cx="12188825" cy="3428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466744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558742"/>
            <a:ext cx="2472271" cy="266168"/>
          </a:xfrm>
          <a:prstGeom prst="rect">
            <a:avLst/>
          </a:prstGeom>
        </p:spPr>
        <p:txBody>
          <a:bodyPr/>
          <a:lstStyle/>
          <a:p>
            <a:fld id="{DC138A2E-6352-4C53-AD7B-64DAEEBA392F}" type="datetime1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558742"/>
            <a:ext cx="4822804" cy="2661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8640" y="200025"/>
            <a:ext cx="11130742" cy="105536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640" y="1303740"/>
            <a:ext cx="11130742" cy="504736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57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6BC8862C-783D-497F-B51A-5B5A76042526}" type="datetime1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69471FFC-EBE5-4316-B7AB-F5E46C251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0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18C1B7B9-9E75-4A64-B5B4-BC4016B2EF81}" type="datetime1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/>
          <a:p>
            <a:fld id="{69471FFC-EBE5-4316-B7AB-F5E46C251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20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/>
          <p:nvPr/>
        </p:nvSpPr>
        <p:spPr>
          <a:xfrm>
            <a:off x="9940300" y="6130633"/>
            <a:ext cx="1918400" cy="575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0301" y="6158447"/>
            <a:ext cx="1918399" cy="519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1788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87149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1573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415600" y="4917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415600" y="1333433"/>
            <a:ext cx="11360800" cy="4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05931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415600" y="4917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4109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415600" y="4917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00446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01138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630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38A40778-1D04-4638-A457-9DAC6028E559}" type="datetime1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77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0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02571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793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52" name="Google Shape;52;p12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05021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69CF0847-A413-4179-9EEF-5C9C5D0902C6}" type="datetime1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2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841B3F3E-1AC4-420E-9019-3A043435F195}" type="datetime1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39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4383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4"/>
            <a:ext cx="4937760" cy="443833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A0632ECC-5FBE-4F58-9EEE-5394C96B788B}" type="datetime1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59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68227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3"/>
            <a:ext cx="4937760" cy="36822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F4C841A6-55AC-4746-96E4-EDF7B1251445}" type="datetime1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82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4343EC82-DE5A-48EF-88F1-B241C74828AB}" type="datetime1">
              <a:rPr lang="en-US" smtClean="0"/>
              <a:t>3/1/2022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65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B5B8ABD-C8FA-4E23-B7E9-FB9F619F9DC4}" type="datetime1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471FFC-EBE5-4316-B7AB-F5E46C251C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02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/>
          <a:lstStyle/>
          <a:p>
            <a:fld id="{5D049799-99AB-4530-9090-754CB63BFD3F}" type="datetime1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43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 userDrawn="1"/>
        </p:nvSpPr>
        <p:spPr>
          <a:xfrm>
            <a:off x="3175" y="6515099"/>
            <a:ext cx="12188825" cy="3428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/>
          <p:cNvSpPr/>
          <p:nvPr userDrawn="1"/>
        </p:nvSpPr>
        <p:spPr>
          <a:xfrm>
            <a:off x="15" y="6466744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Date Placeholder 6"/>
          <p:cNvSpPr>
            <a:spLocks noGrp="1"/>
          </p:cNvSpPr>
          <p:nvPr>
            <p:ph type="dt" sz="half" idx="2"/>
          </p:nvPr>
        </p:nvSpPr>
        <p:spPr>
          <a:xfrm>
            <a:off x="1097280" y="6533803"/>
            <a:ext cx="2472271" cy="266168"/>
          </a:xfrm>
          <a:prstGeom prst="rect">
            <a:avLst/>
          </a:prstGeom>
        </p:spPr>
        <p:txBody>
          <a:bodyPr/>
          <a:lstStyle/>
          <a:p>
            <a:fld id="{B1B227D4-BEBF-4A75-9798-8594139BED53}" type="datetime1">
              <a:rPr lang="en-US" smtClean="0"/>
              <a:t>3/1/2022</a:t>
            </a:fld>
            <a:endParaRPr lang="en-US" dirty="0"/>
          </a:p>
        </p:txBody>
      </p:sp>
      <p:sp>
        <p:nvSpPr>
          <p:cNvPr id="24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686185" y="6542116"/>
            <a:ext cx="4822804" cy="2661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876815" y="6545855"/>
            <a:ext cx="1312025" cy="266168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69471FFC-EBE5-4316-B7AB-F5E46C251C5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7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5" r:id="rId8"/>
    <p:sldLayoutId id="2147483866" r:id="rId9"/>
    <p:sldLayoutId id="2147483867" r:id="rId10"/>
    <p:sldLayoutId id="2147483868" r:id="rId11"/>
    <p:sldLayoutId id="2147483881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/>
        </p:nvSpPr>
        <p:spPr>
          <a:xfrm>
            <a:off x="8667417" y="6408368"/>
            <a:ext cx="250800" cy="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15600" y="4917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9218700" y="6084986"/>
            <a:ext cx="674800" cy="6783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415600" y="1333433"/>
            <a:ext cx="11360800" cy="4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3982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3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872234" y="6159100"/>
            <a:ext cx="1920068" cy="52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07378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jpeg"/><Relationship Id="rId7" Type="http://schemas.openxmlformats.org/officeDocument/2006/relationships/image" Target="../media/image6.png"/><Relationship Id="rId2" Type="http://schemas.openxmlformats.org/officeDocument/2006/relationships/hyperlink" Target="mailto:Karimzadeh@colorado.ed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4768" y="1728420"/>
            <a:ext cx="10058400" cy="1341278"/>
          </a:xfrm>
          <a:effectLst/>
        </p:spPr>
        <p:txBody>
          <a:bodyPr>
            <a:normAutofit/>
          </a:bodyPr>
          <a:lstStyle/>
          <a:p>
            <a:pPr algn="ctr"/>
            <a:r>
              <a:rPr lang="en-US" sz="4000" dirty="0"/>
              <a:t>Big Data Community Algorithms:</a:t>
            </a:r>
            <a:br>
              <a:rPr lang="en-US" sz="4000" dirty="0"/>
            </a:br>
            <a:r>
              <a:rPr lang="en-US" sz="4000" dirty="0"/>
              <a:t>Deep Learning for Mapping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451" y="3528390"/>
            <a:ext cx="11919098" cy="26270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/>
              <a:t>Morteza Karimzadeh, Ph.D.</a:t>
            </a:r>
          </a:p>
          <a:p>
            <a:pPr algn="ctr"/>
            <a:r>
              <a:rPr lang="en-US" dirty="0"/>
              <a:t>Assistant Professor, Geography</a:t>
            </a:r>
          </a:p>
          <a:p>
            <a:pPr algn="ctr"/>
            <a:r>
              <a:rPr lang="en-US" dirty="0"/>
              <a:t>Affiliate, Computer Science</a:t>
            </a:r>
          </a:p>
          <a:p>
            <a:pPr algn="ctr"/>
            <a:endParaRPr lang="en-US" sz="1000" dirty="0"/>
          </a:p>
          <a:p>
            <a:pPr algn="ctr"/>
            <a:r>
              <a:rPr lang="en-US" sz="2200" dirty="0"/>
              <a:t>Open Source Science (OSS) for Earth System Observatory (ESO) Mission Science Data Processing Study</a:t>
            </a:r>
          </a:p>
          <a:p>
            <a:pPr algn="ctr"/>
            <a:r>
              <a:rPr lang="en-US" sz="2100" dirty="0"/>
              <a:t>March 1, 2022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Subtitle 2"/>
          <p:cNvSpPr>
            <a:spLocks noGrp="1"/>
          </p:cNvSpPr>
          <p:nvPr/>
        </p:nvSpPr>
        <p:spPr>
          <a:xfrm>
            <a:off x="333403" y="388866"/>
            <a:ext cx="11855437" cy="9802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University of Colorado Boulder</a:t>
            </a:r>
          </a:p>
          <a:p>
            <a:pPr algn="ctr"/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29D2EF4-59F0-4CC9-B38A-DF4A76314C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89862"/>
          <a:stretch/>
        </p:blipFill>
        <p:spPr>
          <a:xfrm>
            <a:off x="593126" y="271035"/>
            <a:ext cx="923283" cy="8393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FEAB091-726F-45B0-99E2-D8FFD7731A9B}"/>
              </a:ext>
            </a:extLst>
          </p:cNvPr>
          <p:cNvSpPr/>
          <p:nvPr/>
        </p:nvSpPr>
        <p:spPr>
          <a:xfrm>
            <a:off x="8364144" y="5816896"/>
            <a:ext cx="35335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cap="all" spc="200" dirty="0">
                <a:solidFill>
                  <a:schemeClr val="tx2"/>
                </a:solidFill>
                <a:latin typeface="+mj-lt"/>
              </a:rPr>
              <a:t>DOI: 10.5281/zenodo.6320982</a:t>
            </a:r>
          </a:p>
        </p:txBody>
      </p:sp>
    </p:spTree>
    <p:extLst>
      <p:ext uri="{BB962C8B-B14F-4D97-AF65-F5344CB8AC3E}">
        <p14:creationId xmlns:p14="http://schemas.microsoft.com/office/powerpoint/2010/main" val="3254065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/>
        </p:nvSpPr>
        <p:spPr>
          <a:xfrm>
            <a:off x="169033" y="880800"/>
            <a:ext cx="11787200" cy="7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Tx/>
              <a:buNone/>
              <a:tabLst/>
              <a:defRPr/>
            </a:pPr>
            <a:r>
              <a:rPr kumimoji="0" lang="en" sz="1867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Developing advanced methods to harmonize heterogeneous earth observation data for mapping of sea ice using machine learning. </a:t>
            </a:r>
            <a:endParaRPr kumimoji="0" sz="1867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480068" y="1803200"/>
            <a:ext cx="5641600" cy="43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This tool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</a:t>
            </a: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/project will help: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09585" marR="0" lvl="0" indent="-457189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★"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Geoscientists working with diverse datasets; communities requiring accurate sea ice maps</a:t>
            </a:r>
            <a:endParaRPr kumimoji="0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09585" marR="0" lvl="0" indent="-457189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★"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To: Harmonize heterogeneous (remote sensing) products for spatiotemporal classification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609585" marR="0" lvl="0" indent="-457189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★"/>
              <a:tabLst/>
              <a:defRPr/>
            </a:pPr>
            <a:r>
              <a:rPr kumimoji="0" lang="en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By: providing user-friendly data management and machine learning-based pipelines leveraging data in the cloud </a:t>
            </a:r>
            <a:endParaRPr kumimoji="0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989933" y="6570200"/>
            <a:ext cx="5186800" cy="2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Tx/>
              <a:buNone/>
              <a:tabLst/>
              <a:defRPr/>
            </a:pPr>
            <a:r>
              <a:rPr kumimoji="0" lang="en" sz="933" b="0" i="1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This work supported through the National Science Foundation Awards #2026962, 2026865</a:t>
            </a:r>
            <a:endParaRPr kumimoji="0" sz="933" b="0" i="1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Tx/>
              <a:buNone/>
              <a:tabLst/>
              <a:defRPr/>
            </a:pPr>
            <a:endParaRPr kumimoji="0" sz="933" b="0" i="1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Tx/>
              <a:buNone/>
              <a:tabLst/>
              <a:defRPr/>
            </a:pPr>
            <a:r>
              <a:rPr kumimoji="0" lang="en" sz="933" b="0" i="1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.</a:t>
            </a:r>
            <a:r>
              <a:rPr kumimoji="0" lang="en" sz="933" b="0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endParaRPr kumimoji="0" sz="933" b="0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3"/>
          <p:cNvPicPr preferRelativeResize="0"/>
          <p:nvPr/>
        </p:nvPicPr>
        <p:blipFill rotWithShape="1">
          <a:blip r:embed="rId3">
            <a:alphaModFix/>
          </a:blip>
          <a:srcRect b="63835"/>
          <a:stretch/>
        </p:blipFill>
        <p:spPr>
          <a:xfrm>
            <a:off x="9930401" y="0"/>
            <a:ext cx="2206367" cy="2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42432" y="3"/>
            <a:ext cx="572867" cy="572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15301" y="259300"/>
            <a:ext cx="2206367" cy="267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8367" y="2307651"/>
            <a:ext cx="6033667" cy="278717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AB3DBE9-935E-4010-8033-374A6C670157}"/>
              </a:ext>
            </a:extLst>
          </p:cNvPr>
          <p:cNvSpPr txBox="1">
            <a:spLocks/>
          </p:cNvSpPr>
          <p:nvPr/>
        </p:nvSpPr>
        <p:spPr>
          <a:xfrm>
            <a:off x="548640" y="200025"/>
            <a:ext cx="11130742" cy="10553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Harmonized Earth</a:t>
            </a:r>
          </a:p>
        </p:txBody>
      </p:sp>
    </p:spTree>
    <p:extLst>
      <p:ext uri="{BB962C8B-B14F-4D97-AF65-F5344CB8AC3E}">
        <p14:creationId xmlns:p14="http://schemas.microsoft.com/office/powerpoint/2010/main" val="187822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E2E7E5-13AD-49C2-9B7E-D61024D82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0" b="2427"/>
          <a:stretch/>
        </p:blipFill>
        <p:spPr>
          <a:xfrm>
            <a:off x="1007576" y="1436204"/>
            <a:ext cx="10342912" cy="47956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8D9162-F9AD-4853-B7EB-860AD2C7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 Ice Charting</a:t>
            </a:r>
          </a:p>
        </p:txBody>
      </p:sp>
    </p:spTree>
    <p:extLst>
      <p:ext uri="{BB962C8B-B14F-4D97-AF65-F5344CB8AC3E}">
        <p14:creationId xmlns:p14="http://schemas.microsoft.com/office/powerpoint/2010/main" val="197020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E2E7E5-13AD-49C2-9B7E-D61024D82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0" b="2427"/>
          <a:stretch/>
        </p:blipFill>
        <p:spPr>
          <a:xfrm>
            <a:off x="1007576" y="1436204"/>
            <a:ext cx="10342912" cy="47956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8D9162-F9AD-4853-B7EB-860AD2C7B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Convolutional Neural Nets for mapping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B5BCBED-77A4-44C3-AF14-9C05901BC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237" y="3834019"/>
            <a:ext cx="1928019" cy="1407527"/>
          </a:xfrm>
        </p:spPr>
      </p:pic>
    </p:spTree>
    <p:extLst>
      <p:ext uri="{BB962C8B-B14F-4D97-AF65-F5344CB8AC3E}">
        <p14:creationId xmlns:p14="http://schemas.microsoft.com/office/powerpoint/2010/main" val="50198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A57D33-E6C3-4AAC-AA12-6872384FE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Generalization – testing on unseen image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DAA726-A13B-414E-BBD9-3FB6631A7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DE815A-288A-41E6-B9EC-A3097F5DCF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471FFC-EBE5-4316-B7AB-F5E46C251C5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0D2BD1-E535-4BC4-AC33-45CDD083AE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" t="24421" r="-290" b="871"/>
          <a:stretch/>
        </p:blipFill>
        <p:spPr>
          <a:xfrm>
            <a:off x="868224" y="1896659"/>
            <a:ext cx="10296525" cy="36576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A0C579A-27E2-4F9D-8D19-150DB029D621}"/>
              </a:ext>
            </a:extLst>
          </p:cNvPr>
          <p:cNvSpPr/>
          <p:nvPr/>
        </p:nvSpPr>
        <p:spPr>
          <a:xfrm>
            <a:off x="10585174" y="5128591"/>
            <a:ext cx="685800" cy="4256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CB28A5-33FD-49A5-AF14-95A007C0F224}"/>
              </a:ext>
            </a:extLst>
          </p:cNvPr>
          <p:cNvSpPr/>
          <p:nvPr/>
        </p:nvSpPr>
        <p:spPr>
          <a:xfrm>
            <a:off x="5937142" y="3244334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:(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7371F9-325F-4234-9608-D5DD42869249}"/>
              </a:ext>
            </a:extLst>
          </p:cNvPr>
          <p:cNvSpPr/>
          <p:nvPr/>
        </p:nvSpPr>
        <p:spPr>
          <a:xfrm>
            <a:off x="10559099" y="4661884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:(</a:t>
            </a:r>
          </a:p>
        </p:txBody>
      </p:sp>
    </p:spTree>
    <p:extLst>
      <p:ext uri="{BB962C8B-B14F-4D97-AF65-F5344CB8AC3E}">
        <p14:creationId xmlns:p14="http://schemas.microsoft.com/office/powerpoint/2010/main" val="3956518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1E476D5-EBBB-4C6D-8F3B-953787044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2400" kern="1200" spc="-5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Denoising S1 SAR EW with encoder-decoder networks with skip-connections</a:t>
            </a:r>
          </a:p>
        </p:txBody>
      </p:sp>
      <p:pic>
        <p:nvPicPr>
          <p:cNvPr id="7170" name="Picture 2" descr="Remote Sensing | Free Full-Text | Refined UNet: UNet-Based Refinement  Network for Cloud and Shadow Precise Segmentation">
            <a:extLst>
              <a:ext uri="{FF2B5EF4-FFF2-40B4-BE49-F238E27FC236}">
                <a16:creationId xmlns:a16="http://schemas.microsoft.com/office/drawing/2014/main" id="{4F234277-09DB-45DF-9D3E-DB67A9A6E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91" y="1080562"/>
            <a:ext cx="3657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AAD76-EE08-4E53-B46C-AE60F9BE7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523" y="2163056"/>
            <a:ext cx="8078726" cy="467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386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D93A903-AD7B-4048-98FC-565E26991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00" y="2217692"/>
            <a:ext cx="8028781" cy="4640308"/>
          </a:xfrm>
          <a:prstGeom prst="rect">
            <a:avLst/>
          </a:prstGeom>
        </p:spPr>
      </p:pic>
      <p:pic>
        <p:nvPicPr>
          <p:cNvPr id="7170" name="Picture 2" descr="Remote Sensing | Free Full-Text | Refined UNet: UNet-Based Refinement  Network for Cloud and Shadow Precise Segmentation">
            <a:extLst>
              <a:ext uri="{FF2B5EF4-FFF2-40B4-BE49-F238E27FC236}">
                <a16:creationId xmlns:a16="http://schemas.microsoft.com/office/drawing/2014/main" id="{4F234277-09DB-45DF-9D3E-DB67A9A6E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726" y="1045853"/>
            <a:ext cx="36576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3AC65002-63E6-46DD-A339-4EFBCE5D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491767"/>
            <a:ext cx="11360800" cy="763600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US" sz="2400" kern="1200" spc="-5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Denoising S1 SAR EW with encoder-decoder networks with skip-connections</a:t>
            </a:r>
          </a:p>
        </p:txBody>
      </p:sp>
    </p:spTree>
    <p:extLst>
      <p:ext uri="{BB962C8B-B14F-4D97-AF65-F5344CB8AC3E}">
        <p14:creationId xmlns:p14="http://schemas.microsoft.com/office/powerpoint/2010/main" val="863173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18980F-D80A-45EA-99D7-5AD23D1F2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The need for accessible (shared) processing, memory and pre-trained models – What’s our wish-list?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6617F-64D2-448F-8F55-35A56F103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2800" dirty="0"/>
              <a:t>Processing sub-images (chips)</a:t>
            </a:r>
          </a:p>
          <a:p>
            <a:pPr lvl="2"/>
            <a:r>
              <a:rPr lang="en-US" sz="2000" dirty="0"/>
              <a:t>Image Recognition (e.g., classification, mapping)</a:t>
            </a:r>
          </a:p>
          <a:p>
            <a:pPr lvl="2"/>
            <a:r>
              <a:rPr lang="en-US" sz="2000" dirty="0"/>
              <a:t>Denoising (Processing S1 SAR)</a:t>
            </a:r>
          </a:p>
          <a:p>
            <a:pPr lvl="1"/>
            <a:r>
              <a:rPr lang="en-US" sz="2800" dirty="0"/>
              <a:t>Losing spatial context</a:t>
            </a:r>
          </a:p>
          <a:p>
            <a:pPr lvl="1"/>
            <a:r>
              <a:rPr lang="en-US" sz="2800" dirty="0"/>
              <a:t>Losing temporal context (drift vectors)</a:t>
            </a:r>
          </a:p>
          <a:p>
            <a:pPr lvl="2"/>
            <a:r>
              <a:rPr lang="en-US" sz="2000" dirty="0"/>
              <a:t>Temporal work has been the prominent driver of improved performance for Land Use/Land Cover machine learning/remote sensing. </a:t>
            </a:r>
          </a:p>
          <a:p>
            <a:pPr lvl="1"/>
            <a:r>
              <a:rPr lang="en-US" sz="2800" dirty="0"/>
              <a:t>Semi-supervised to rescue, but pre-trained models are typically optimized on RGB images (of cats and dogs)</a:t>
            </a:r>
          </a:p>
          <a:p>
            <a:pPr lvl="2"/>
            <a:r>
              <a:rPr lang="en-US" sz="2000" dirty="0"/>
              <a:t>We don’t have that much training data for EO!</a:t>
            </a:r>
          </a:p>
          <a:p>
            <a:pPr lvl="2"/>
            <a:r>
              <a:rPr lang="en-US" sz="2000" dirty="0"/>
              <a:t>Pre-training models needs lots of… memory! But then scientists/users won’t need that much memory.</a:t>
            </a:r>
          </a:p>
          <a:p>
            <a:pPr lvl="2"/>
            <a:r>
              <a:rPr lang="en-US" sz="2000" dirty="0"/>
              <a:t>Wouldn’t it be nice to develop </a:t>
            </a:r>
            <a:r>
              <a:rPr lang="en-US" sz="2000" i="1" dirty="0"/>
              <a:t>more</a:t>
            </a:r>
            <a:r>
              <a:rPr lang="en-US" sz="2000" dirty="0"/>
              <a:t> pre-trained models for Earth Observations?</a:t>
            </a:r>
          </a:p>
          <a:p>
            <a:pPr lvl="1"/>
            <a:r>
              <a:rPr lang="en-US" sz="2400" dirty="0"/>
              <a:t>Harmonized Products</a:t>
            </a:r>
          </a:p>
          <a:p>
            <a:pPr lvl="2"/>
            <a:r>
              <a:rPr lang="en-US" sz="2000" dirty="0"/>
              <a:t>Multi-sensor, spatiotemporally harmonized feature vectors</a:t>
            </a:r>
          </a:p>
          <a:p>
            <a:pPr lvl="1"/>
            <a:r>
              <a:rPr lang="en-US" sz="2400" dirty="0"/>
              <a:t>Working with computing clusters is a barrier to domain scientists.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E921C-E5BB-4765-872B-91AE3CA55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471FFC-EBE5-4316-B7AB-F5E46C251C5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DA782FF5-36FC-43DB-B9C4-6C5F62814558}"/>
              </a:ext>
            </a:extLst>
          </p:cNvPr>
          <p:cNvSpPr/>
          <p:nvPr/>
        </p:nvSpPr>
        <p:spPr>
          <a:xfrm>
            <a:off x="6172199" y="1739347"/>
            <a:ext cx="218661" cy="4770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1F0CA1-A186-4EE1-BB15-370FDF85D102}"/>
              </a:ext>
            </a:extLst>
          </p:cNvPr>
          <p:cNvSpPr/>
          <p:nvPr/>
        </p:nvSpPr>
        <p:spPr>
          <a:xfrm>
            <a:off x="6390860" y="1793220"/>
            <a:ext cx="3521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Loading (mini)batches into memory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F232F7-63AF-4DE0-B7E2-8ED5B4F5032C}"/>
              </a:ext>
            </a:extLst>
          </p:cNvPr>
          <p:cNvSpPr/>
          <p:nvPr/>
        </p:nvSpPr>
        <p:spPr>
          <a:xfrm>
            <a:off x="6880531" y="2612683"/>
            <a:ext cx="2361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Needing High Memory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48BF543-EEF3-44F7-AB99-FE81FA35DD33}"/>
              </a:ext>
            </a:extLst>
          </p:cNvPr>
          <p:cNvSpPr/>
          <p:nvPr/>
        </p:nvSpPr>
        <p:spPr>
          <a:xfrm>
            <a:off x="6661870" y="2558810"/>
            <a:ext cx="218661" cy="4770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5F9408BB-A828-4B75-9EAA-981B58BA566B}"/>
              </a:ext>
            </a:extLst>
          </p:cNvPr>
          <p:cNvSpPr/>
          <p:nvPr/>
        </p:nvSpPr>
        <p:spPr>
          <a:xfrm>
            <a:off x="9070575" y="5017075"/>
            <a:ext cx="101156" cy="9364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A68415-B236-4D25-BAF8-5A6288980F85}"/>
              </a:ext>
            </a:extLst>
          </p:cNvPr>
          <p:cNvSpPr/>
          <p:nvPr/>
        </p:nvSpPr>
        <p:spPr>
          <a:xfrm>
            <a:off x="9171731" y="5300634"/>
            <a:ext cx="1657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Wistful wish list</a:t>
            </a:r>
          </a:p>
        </p:txBody>
      </p:sp>
    </p:spTree>
    <p:extLst>
      <p:ext uri="{BB962C8B-B14F-4D97-AF65-F5344CB8AC3E}">
        <p14:creationId xmlns:p14="http://schemas.microsoft.com/office/powerpoint/2010/main" val="3558048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B2DC18-99B2-451F-B8DE-3A28C2F06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E50A9-CE18-4358-89A5-1F0B4CEF4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hlinkClick r:id="rId2"/>
              </a:rPr>
              <a:t>Karimzadeh@colorado.edu</a:t>
            </a:r>
            <a:endParaRPr lang="en-US" sz="4000" dirty="0"/>
          </a:p>
          <a:p>
            <a:endParaRPr lang="en-US" sz="4000" dirty="0"/>
          </a:p>
          <a:p>
            <a:r>
              <a:rPr lang="en-US" sz="4000" dirty="0"/>
              <a:t>@mortezakz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3873A-DFFA-4745-8403-4AB8AD0EAF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471FFC-EBE5-4316-B7AB-F5E46C251C5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0E186C67-345B-451C-A036-7E52597ACA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089" y="2805290"/>
            <a:ext cx="623710" cy="6237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7B6FF9-C491-4B1C-B8CC-ED345935C0EB}"/>
              </a:ext>
            </a:extLst>
          </p:cNvPr>
          <p:cNvSpPr txBox="1"/>
          <p:nvPr/>
        </p:nvSpPr>
        <p:spPr>
          <a:xfrm>
            <a:off x="426058" y="5753128"/>
            <a:ext cx="11401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Acknowledgement: </a:t>
            </a:r>
            <a:r>
              <a:rPr lang="en-US" dirty="0"/>
              <a:t>This material is based upon work supported by the National Science Foundation under Grant No. 2026962 and 2026865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702CE7-AC25-4FE6-9AD6-BA2DACCDC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869" y="2397626"/>
            <a:ext cx="902666" cy="111946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9BFB86-EC93-4F47-B4AC-D94A38089B9A}"/>
              </a:ext>
            </a:extLst>
          </p:cNvPr>
          <p:cNvSpPr/>
          <p:nvPr/>
        </p:nvSpPr>
        <p:spPr>
          <a:xfrm>
            <a:off x="7064561" y="3458120"/>
            <a:ext cx="1076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Morteza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Karimzadeh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66F1EB-9C91-41DB-8C9E-2453BEFF7B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336" y="2383651"/>
            <a:ext cx="1119460" cy="111946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C1B11E4-4ACA-4D71-A2C4-E2FAB14CC963}"/>
              </a:ext>
            </a:extLst>
          </p:cNvPr>
          <p:cNvSpPr/>
          <p:nvPr/>
        </p:nvSpPr>
        <p:spPr>
          <a:xfrm>
            <a:off x="9377791" y="3441559"/>
            <a:ext cx="755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Behzad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Vahedi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77102B-F5CB-4744-9949-F8226285FE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83" r="13012"/>
          <a:stretch/>
        </p:blipFill>
        <p:spPr>
          <a:xfrm>
            <a:off x="8130569" y="2389743"/>
            <a:ext cx="1015437" cy="111333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64CF803-F260-4FAA-B793-A49AB596448D}"/>
              </a:ext>
            </a:extLst>
          </p:cNvPr>
          <p:cNvSpPr/>
          <p:nvPr/>
        </p:nvSpPr>
        <p:spPr>
          <a:xfrm>
            <a:off x="8286263" y="3457978"/>
            <a:ext cx="875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Benjamin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Lucas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Google Shape;63;p13">
            <a:extLst>
              <a:ext uri="{FF2B5EF4-FFF2-40B4-BE49-F238E27FC236}">
                <a16:creationId xmlns:a16="http://schemas.microsoft.com/office/drawing/2014/main" id="{CEEE040D-60EE-46DF-9E03-7B70774A406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b="63835"/>
          <a:stretch/>
        </p:blipFill>
        <p:spPr>
          <a:xfrm>
            <a:off x="7813366" y="1034001"/>
            <a:ext cx="2206367" cy="2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64;p13">
            <a:extLst>
              <a:ext uri="{FF2B5EF4-FFF2-40B4-BE49-F238E27FC236}">
                <a16:creationId xmlns:a16="http://schemas.microsoft.com/office/drawing/2014/main" id="{35EB9302-2BA9-4784-9C59-92E62D5258B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225397" y="1034004"/>
            <a:ext cx="572867" cy="572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65;p13">
            <a:extLst>
              <a:ext uri="{FF2B5EF4-FFF2-40B4-BE49-F238E27FC236}">
                <a16:creationId xmlns:a16="http://schemas.microsoft.com/office/drawing/2014/main" id="{0BF9A65B-B196-4A7C-821B-2405860423D6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798266" y="1293301"/>
            <a:ext cx="2206367" cy="2678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90A7EB-7395-4E5D-86B4-B74DE3B795C8}"/>
              </a:ext>
            </a:extLst>
          </p:cNvPr>
          <p:cNvSpPr/>
          <p:nvPr/>
        </p:nvSpPr>
        <p:spPr>
          <a:xfrm>
            <a:off x="426057" y="4605609"/>
            <a:ext cx="104507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Co-PIs: Sir Jodha Khalsa, Walt Meier, Andrew Barrett, Farnoush Banaei-Kashani  </a:t>
            </a:r>
          </a:p>
          <a:p>
            <a:endParaRPr lang="en-US" dirty="0"/>
          </a:p>
          <a:p>
            <a:r>
              <a:rPr lang="en-US" dirty="0"/>
              <a:t>Operational input: National Ice Center, Norwegian Ice Service</a:t>
            </a:r>
          </a:p>
        </p:txBody>
      </p:sp>
    </p:spTree>
    <p:extLst>
      <p:ext uri="{BB962C8B-B14F-4D97-AF65-F5344CB8AC3E}">
        <p14:creationId xmlns:p14="http://schemas.microsoft.com/office/powerpoint/2010/main" val="30358148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EarthCube Project 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9417</TotalTime>
  <Words>409</Words>
  <Application>Microsoft Office PowerPoint</Application>
  <PresentationFormat>Widescreen</PresentationFormat>
  <Paragraphs>66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EarthCube Project Template</vt:lpstr>
      <vt:lpstr>Big Data Community Algorithms: Deep Learning for Mapping</vt:lpstr>
      <vt:lpstr>PowerPoint Presentation</vt:lpstr>
      <vt:lpstr>Sea Ice Charting</vt:lpstr>
      <vt:lpstr>Convolutional Neural Nets for mapping</vt:lpstr>
      <vt:lpstr>Generalization – testing on unseen image</vt:lpstr>
      <vt:lpstr>Denoising S1 SAR EW with encoder-decoder networks with skip-connections</vt:lpstr>
      <vt:lpstr>Denoising S1 SAR EW with encoder-decoder networks with skip-connections</vt:lpstr>
      <vt:lpstr>The need for accessible (shared) processing, memory and pre-trained models – What’s our wish-list?</vt:lpstr>
      <vt:lpstr>Thank you!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Evaluation Measures for Toponym Resolution</dc:title>
  <dc:creator>Morteza Karimzadeh</dc:creator>
  <cp:lastModifiedBy>Morteza Karimzadeh</cp:lastModifiedBy>
  <cp:revision>2923</cp:revision>
  <dcterms:created xsi:type="dcterms:W3CDTF">2016-10-31T00:35:28Z</dcterms:created>
  <dcterms:modified xsi:type="dcterms:W3CDTF">2022-03-01T19:14:32Z</dcterms:modified>
</cp:coreProperties>
</file>