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autoCompressPictures="0">
  <p:sldMasterIdLst>
    <p:sldMasterId id="2147483648" r:id="rId1"/>
  </p:sldMasterIdLst>
  <p:notesMasterIdLst>
    <p:notesMasterId r:id="rId53"/>
  </p:notesMasterIdLst>
  <p:sldIdLst>
    <p:sldId id="576" r:id="rId2"/>
    <p:sldId id="310" r:id="rId3"/>
    <p:sldId id="696" r:id="rId4"/>
    <p:sldId id="697" r:id="rId5"/>
    <p:sldId id="698" r:id="rId6"/>
    <p:sldId id="656" r:id="rId7"/>
    <p:sldId id="635" r:id="rId8"/>
    <p:sldId id="633" r:id="rId9"/>
    <p:sldId id="680" r:id="rId10"/>
    <p:sldId id="612" r:id="rId11"/>
    <p:sldId id="613" r:id="rId12"/>
    <p:sldId id="610" r:id="rId13"/>
    <p:sldId id="637" r:id="rId14"/>
    <p:sldId id="599" r:id="rId15"/>
    <p:sldId id="657" r:id="rId16"/>
    <p:sldId id="578" r:id="rId17"/>
    <p:sldId id="575" r:id="rId18"/>
    <p:sldId id="595" r:id="rId19"/>
    <p:sldId id="596" r:id="rId20"/>
    <p:sldId id="649" r:id="rId21"/>
    <p:sldId id="650" r:id="rId22"/>
    <p:sldId id="651" r:id="rId23"/>
    <p:sldId id="652" r:id="rId24"/>
    <p:sldId id="653" r:id="rId25"/>
    <p:sldId id="654" r:id="rId26"/>
    <p:sldId id="655" r:id="rId27"/>
    <p:sldId id="601" r:id="rId28"/>
    <p:sldId id="594" r:id="rId29"/>
    <p:sldId id="632" r:id="rId30"/>
    <p:sldId id="641" r:id="rId31"/>
    <p:sldId id="642" r:id="rId32"/>
    <p:sldId id="658" r:id="rId33"/>
    <p:sldId id="665" r:id="rId34"/>
    <p:sldId id="643" r:id="rId35"/>
    <p:sldId id="608" r:id="rId36"/>
    <p:sldId id="607" r:id="rId37"/>
    <p:sldId id="666" r:id="rId38"/>
    <p:sldId id="647" r:id="rId39"/>
    <p:sldId id="667" r:id="rId40"/>
    <p:sldId id="619" r:id="rId41"/>
    <p:sldId id="675" r:id="rId42"/>
    <p:sldId id="670" r:id="rId43"/>
    <p:sldId id="676" r:id="rId44"/>
    <p:sldId id="671" r:id="rId45"/>
    <p:sldId id="677" r:id="rId46"/>
    <p:sldId id="672" r:id="rId47"/>
    <p:sldId id="673" r:id="rId48"/>
    <p:sldId id="659" r:id="rId49"/>
    <p:sldId id="536" r:id="rId50"/>
    <p:sldId id="630" r:id="rId51"/>
    <p:sldId id="319" r:id="rId5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93" roundtripDataSignature="AMtx7mhJSk1U1zkDF9FkU2AJOviMspprU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ichard Holland Moss" initials="" lastIdx="4" clrIdx="0"/>
  <p:cmAuthor id="1" name="Patrick Michael Reed" initials="PMR" lastIdx="1" clrIdx="1">
    <p:extLst>
      <p:ext uri="{19B8F6BF-5375-455C-9EA6-DF929625EA0E}">
        <p15:presenceInfo xmlns:p15="http://schemas.microsoft.com/office/powerpoint/2012/main" userId="S::pmr82@cornell.edu::eed2d6e4-67b5-4896-904f-3ed47f5c3c9f" providerId="AD"/>
      </p:ext>
    </p:extLst>
  </p:cmAuthor>
  <p:cmAuthor id="2" name="adyreson" initials="a" lastIdx="1" clrIdx="2">
    <p:extLst>
      <p:ext uri="{19B8F6BF-5375-455C-9EA6-DF929625EA0E}">
        <p15:presenceInfo xmlns:p15="http://schemas.microsoft.com/office/powerpoint/2012/main" userId="adyreso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4F61"/>
    <a:srgbClr val="FFFFFF"/>
    <a:srgbClr val="EFA640"/>
    <a:srgbClr val="7CC0C1"/>
    <a:srgbClr val="DDDDDD"/>
    <a:srgbClr val="60A0A1"/>
    <a:srgbClr val="45938D"/>
    <a:srgbClr val="82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52ED1AB-6876-4364-8F44-2126C326C2E2}">
  <a:tblStyle styleId="{352ED1AB-6876-4364-8F44-2126C326C2E2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TxStyle b="off" i="off"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8" autoAdjust="0"/>
    <p:restoredTop sz="95687"/>
  </p:normalViewPr>
  <p:slideViewPr>
    <p:cSldViewPr snapToGrid="0">
      <p:cViewPr varScale="1">
        <p:scale>
          <a:sx n="146" d="100"/>
          <a:sy n="146" d="100"/>
        </p:scale>
        <p:origin x="8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9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5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93" Type="http://customschemas.google.com/relationships/presentationmetadata" Target="metadata"/><Relationship Id="rId98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9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94" Type="http://schemas.openxmlformats.org/officeDocument/2006/relationships/commentAuthors" Target="commentAuthors.xml"/><Relationship Id="rId9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trick Michael Reed" userId="eed2d6e4-67b5-4896-904f-3ed47f5c3c9f" providerId="ADAL" clId="{D23E5DD5-83C5-4242-9629-6E3A4FF4659B}"/>
    <pc:docChg chg="delSld modSld sldOrd">
      <pc:chgData name="Patrick Michael Reed" userId="eed2d6e4-67b5-4896-904f-3ed47f5c3c9f" providerId="ADAL" clId="{D23E5DD5-83C5-4242-9629-6E3A4FF4659B}" dt="2021-12-07T13:30:55.391" v="4"/>
      <pc:docMkLst>
        <pc:docMk/>
      </pc:docMkLst>
      <pc:sldChg chg="del">
        <pc:chgData name="Patrick Michael Reed" userId="eed2d6e4-67b5-4896-904f-3ed47f5c3c9f" providerId="ADAL" clId="{D23E5DD5-83C5-4242-9629-6E3A4FF4659B}" dt="2021-12-07T13:27:45.070" v="0" actId="47"/>
        <pc:sldMkLst>
          <pc:docMk/>
          <pc:sldMk cId="1534682600" sldId="548"/>
        </pc:sldMkLst>
      </pc:sldChg>
      <pc:sldChg chg="del">
        <pc:chgData name="Patrick Michael Reed" userId="eed2d6e4-67b5-4896-904f-3ed47f5c3c9f" providerId="ADAL" clId="{D23E5DD5-83C5-4242-9629-6E3A4FF4659B}" dt="2021-12-07T13:27:49.718" v="1" actId="47"/>
        <pc:sldMkLst>
          <pc:docMk/>
          <pc:sldMk cId="3074645679" sldId="597"/>
        </pc:sldMkLst>
      </pc:sldChg>
      <pc:sldChg chg="del">
        <pc:chgData name="Patrick Michael Reed" userId="eed2d6e4-67b5-4896-904f-3ed47f5c3c9f" providerId="ADAL" clId="{D23E5DD5-83C5-4242-9629-6E3A4FF4659B}" dt="2021-12-07T13:27:50.766" v="2" actId="47"/>
        <pc:sldMkLst>
          <pc:docMk/>
          <pc:sldMk cId="1599440700" sldId="598"/>
        </pc:sldMkLst>
      </pc:sldChg>
      <pc:sldChg chg="ord">
        <pc:chgData name="Patrick Michael Reed" userId="eed2d6e4-67b5-4896-904f-3ed47f5c3c9f" providerId="ADAL" clId="{D23E5DD5-83C5-4242-9629-6E3A4FF4659B}" dt="2021-12-07T13:30:55.391" v="4"/>
        <pc:sldMkLst>
          <pc:docMk/>
          <pc:sldMk cId="2052107348" sldId="60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509629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907238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783593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227810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129206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547982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977277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660971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4" name="Google Shape;17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192453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4" name="Google Shape;17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46606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r>
              <a:rPr lang="en-US" dirty="0"/>
              <a:t>Acknowledge </a:t>
            </a:r>
          </a:p>
          <a:p>
            <a:r>
              <a:rPr lang="en-US" dirty="0"/>
              <a:t>DOE’s MSD program – not just funding but also a thought partner</a:t>
            </a:r>
          </a:p>
          <a:p>
            <a:r>
              <a:rPr lang="en-US" dirty="0"/>
              <a:t>Acknowledge participating members of the MSD community for the insights they have provided</a:t>
            </a:r>
          </a:p>
          <a:p>
            <a:r>
              <a:rPr lang="en-US" dirty="0"/>
              <a:t>SSG for it’s leadership, especially Prof Pat Reed – innovation and rigor but never forgetting the “so what” question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51196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4" name="Google Shape;17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065921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4" name="Google Shape;17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523775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7" name="Google Shape;1007;p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314546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1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016" name="Google Shape;1016;p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2" name="Google Shape;252;p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253" name="Google Shape;253;p75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7" name="Google Shape;26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80322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25798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7846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12876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9" name="Google Shape;13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62851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52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52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5" name="Google Shape;15;p52"/>
          <p:cNvSpPr txBox="1">
            <a:spLocks noGrp="1"/>
          </p:cNvSpPr>
          <p:nvPr>
            <p:ph type="dt" idx="10"/>
          </p:nvPr>
        </p:nvSpPr>
        <p:spPr>
          <a:xfrm>
            <a:off x="1717596" y="4767263"/>
            <a:ext cx="9684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5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5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marL="1371600" lvl="2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marL="1828800" lvl="3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marL="2286000" lvl="4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marL="2743200" lvl="5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5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4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4"/>
          <p:cNvSpPr txBox="1"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350"/>
              <a:buNone/>
              <a:defRPr sz="135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54"/>
          <p:cNvSpPr txBox="1">
            <a:spLocks noGrp="1"/>
          </p:cNvSpPr>
          <p:nvPr>
            <p:ph type="dt" idx="10"/>
          </p:nvPr>
        </p:nvSpPr>
        <p:spPr>
          <a:xfrm>
            <a:off x="1717596" y="4767263"/>
            <a:ext cx="9684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5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55"/>
          <p:cNvSpPr txBox="1">
            <a:spLocks noGrp="1"/>
          </p:cNvSpPr>
          <p:nvPr>
            <p:ph type="dt" idx="10"/>
          </p:nvPr>
        </p:nvSpPr>
        <p:spPr>
          <a:xfrm>
            <a:off x="1717596" y="4767263"/>
            <a:ext cx="9684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5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6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0"/>
            <a:ext cx="1097756" cy="822722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66"/>
          <p:cNvSpPr/>
          <p:nvPr/>
        </p:nvSpPr>
        <p:spPr>
          <a:xfrm>
            <a:off x="1097757" y="0"/>
            <a:ext cx="8046244" cy="822722"/>
          </a:xfrm>
          <a:prstGeom prst="rect">
            <a:avLst/>
          </a:prstGeom>
          <a:solidFill>
            <a:srgbClr val="D8E2F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9" name="Google Shape;59;p66"/>
          <p:cNvCxnSpPr/>
          <p:nvPr/>
        </p:nvCxnSpPr>
        <p:spPr>
          <a:xfrm>
            <a:off x="1097756" y="0"/>
            <a:ext cx="0" cy="822722"/>
          </a:xfrm>
          <a:prstGeom prst="straightConnector1">
            <a:avLst/>
          </a:prstGeom>
          <a:noFill/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0" name="Google Shape;60;p66"/>
          <p:cNvSpPr txBox="1">
            <a:spLocks noGrp="1"/>
          </p:cNvSpPr>
          <p:nvPr>
            <p:ph type="title"/>
          </p:nvPr>
        </p:nvSpPr>
        <p:spPr>
          <a:xfrm>
            <a:off x="1300899" y="1"/>
            <a:ext cx="7374463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2100">
                <a:solidFill>
                  <a:schemeClr val="accent4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66"/>
          <p:cNvSpPr>
            <a:spLocks noGrp="1"/>
          </p:cNvSpPr>
          <p:nvPr>
            <p:ph type="pic" idx="2"/>
          </p:nvPr>
        </p:nvSpPr>
        <p:spPr>
          <a:xfrm>
            <a:off x="5269230" y="890833"/>
            <a:ext cx="3874770" cy="3874417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Google Shape;62;p66"/>
          <p:cNvSpPr txBox="1">
            <a:spLocks noGrp="1"/>
          </p:cNvSpPr>
          <p:nvPr>
            <p:ph type="body" idx="1"/>
          </p:nvPr>
        </p:nvSpPr>
        <p:spPr>
          <a:xfrm>
            <a:off x="217091" y="1163703"/>
            <a:ext cx="4716721" cy="36015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619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ts val="2100"/>
              <a:buChar char="•"/>
              <a:defRPr>
                <a:solidFill>
                  <a:srgbClr val="2F5496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>
                <a:solidFill>
                  <a:srgbClr val="2F5496"/>
                </a:solidFill>
              </a:defRPr>
            </a:lvl2pPr>
            <a:lvl3pPr marL="1371600" lvl="2" indent="-3238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500"/>
              <a:buChar char="•"/>
              <a:defRPr>
                <a:solidFill>
                  <a:srgbClr val="2F5496"/>
                </a:solidFill>
              </a:defRPr>
            </a:lvl3pPr>
            <a:lvl4pPr marL="1828800" lvl="3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350"/>
              <a:buChar char="•"/>
              <a:defRPr>
                <a:solidFill>
                  <a:srgbClr val="2F5496"/>
                </a:solidFill>
              </a:defRPr>
            </a:lvl4pPr>
            <a:lvl5pPr marL="2286000" lvl="4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350"/>
              <a:buChar char="•"/>
              <a:defRPr>
                <a:solidFill>
                  <a:srgbClr val="2F5496"/>
                </a:solidFill>
              </a:defRPr>
            </a:lvl5pPr>
            <a:lvl6pPr marL="2743200" lvl="5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350"/>
              <a:buChar char="•"/>
              <a:defRPr/>
            </a:lvl6pPr>
            <a:lvl7pPr marL="3200400" lvl="6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350"/>
              <a:buChar char="•"/>
              <a:defRPr/>
            </a:lvl7pPr>
            <a:lvl8pPr marL="3657600" lvl="7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350"/>
              <a:buChar char="•"/>
              <a:defRPr/>
            </a:lvl8pPr>
            <a:lvl9pPr marL="4114800" lvl="8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66"/>
          <p:cNvSpPr txBox="1">
            <a:spLocks noGrp="1"/>
          </p:cNvSpPr>
          <p:nvPr>
            <p:ph type="dt" idx="10"/>
          </p:nvPr>
        </p:nvSpPr>
        <p:spPr>
          <a:xfrm>
            <a:off x="96441" y="4863704"/>
            <a:ext cx="85605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66"/>
          <p:cNvSpPr txBox="1">
            <a:spLocks noGrp="1"/>
          </p:cNvSpPr>
          <p:nvPr>
            <p:ph type="ftr" idx="11"/>
          </p:nvPr>
        </p:nvSpPr>
        <p:spPr>
          <a:xfrm>
            <a:off x="1484710" y="4863704"/>
            <a:ext cx="615076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50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66"/>
          <p:cNvSpPr txBox="1">
            <a:spLocks noGrp="1"/>
          </p:cNvSpPr>
          <p:nvPr>
            <p:ph type="sldNum" idx="12"/>
          </p:nvPr>
        </p:nvSpPr>
        <p:spPr>
          <a:xfrm>
            <a:off x="8192691" y="4863704"/>
            <a:ext cx="85486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5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5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5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5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5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5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5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5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105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_Plain_Black">
  <p:cSld name="1_Title Slide_Plain_Blac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67"/>
          <p:cNvSpPr txBox="1">
            <a:spLocks noGrp="1"/>
          </p:cNvSpPr>
          <p:nvPr>
            <p:ph type="ctrTitle"/>
          </p:nvPr>
        </p:nvSpPr>
        <p:spPr>
          <a:xfrm>
            <a:off x="857250" y="1714500"/>
            <a:ext cx="28575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8722E"/>
              </a:buClr>
              <a:buSzPts val="3000"/>
              <a:buFont typeface="Arial"/>
              <a:buNone/>
              <a:defRPr sz="2250" b="1" i="0" u="none" strike="noStrike" cap="none">
                <a:solidFill>
                  <a:srgbClr val="C8722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67"/>
          <p:cNvSpPr txBox="1">
            <a:spLocks noGrp="1"/>
          </p:cNvSpPr>
          <p:nvPr>
            <p:ph type="body" idx="1"/>
          </p:nvPr>
        </p:nvSpPr>
        <p:spPr>
          <a:xfrm>
            <a:off x="856581" y="3543300"/>
            <a:ext cx="2857500" cy="17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000000"/>
              </a:buClr>
              <a:buSzPts val="1125"/>
              <a:buFont typeface="Arial"/>
              <a:buNone/>
              <a:defRPr sz="843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01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01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01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4325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01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4325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01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4325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01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Google Shape;69;p67"/>
          <p:cNvSpPr txBox="1">
            <a:spLocks noGrp="1"/>
          </p:cNvSpPr>
          <p:nvPr>
            <p:ph type="body" idx="2"/>
          </p:nvPr>
        </p:nvSpPr>
        <p:spPr>
          <a:xfrm>
            <a:off x="857250" y="3739598"/>
            <a:ext cx="2857500" cy="17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r">
              <a:lnSpc>
                <a:spcPct val="90000"/>
              </a:lnSpc>
              <a:spcBef>
                <a:spcPts val="563"/>
              </a:spcBef>
              <a:spcAft>
                <a:spcPts val="0"/>
              </a:spcAft>
              <a:buClr>
                <a:srgbClr val="616265"/>
              </a:buClr>
              <a:buSzPts val="1000"/>
              <a:buFont typeface="Arial"/>
              <a:buNone/>
              <a:defRPr sz="750" b="0" i="0" u="none" strike="noStrike" cap="none">
                <a:solidFill>
                  <a:srgbClr val="61626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125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01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None/>
              <a:defRPr sz="101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01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4325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01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4325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01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4325" algn="l">
              <a:lnSpc>
                <a:spcPct val="90000"/>
              </a:lnSpc>
              <a:spcBef>
                <a:spcPts val="281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01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Google Shape;70;p67"/>
          <p:cNvSpPr txBox="1"/>
          <p:nvPr/>
        </p:nvSpPr>
        <p:spPr>
          <a:xfrm>
            <a:off x="2319132" y="-778566"/>
            <a:ext cx="138548" cy="276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35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67"/>
          <p:cNvSpPr txBox="1">
            <a:spLocks noGrp="1"/>
          </p:cNvSpPr>
          <p:nvPr>
            <p:ph type="dt" idx="10"/>
          </p:nvPr>
        </p:nvSpPr>
        <p:spPr>
          <a:xfrm>
            <a:off x="1657277" y="3072279"/>
            <a:ext cx="205680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843" b="0" i="0" u="none" strike="noStrike" cap="none">
                <a:solidFill>
                  <a:srgbClr val="9C9C9E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Google Shape;72;p67"/>
          <p:cNvSpPr txBox="1"/>
          <p:nvPr/>
        </p:nvSpPr>
        <p:spPr>
          <a:xfrm>
            <a:off x="8339584" y="4741437"/>
            <a:ext cx="742950" cy="253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50" tIns="34275" rIns="68550" bIns="34275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3" name="Google Shape;73;p67"/>
          <p:cNvCxnSpPr/>
          <p:nvPr/>
        </p:nvCxnSpPr>
        <p:spPr>
          <a:xfrm>
            <a:off x="8732332" y="4765524"/>
            <a:ext cx="0" cy="205740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74" name="Google Shape;74;p67"/>
          <p:cNvCxnSpPr/>
          <p:nvPr/>
        </p:nvCxnSpPr>
        <p:spPr>
          <a:xfrm>
            <a:off x="133351" y="4575416"/>
            <a:ext cx="8841332" cy="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art 3: Food-Energy-Water Nexus">
  <p:cSld name="Part 3: Food-Energy-Water Nexus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6" name="Google Shape;76;p58"/>
          <p:cNvCxnSpPr/>
          <p:nvPr/>
        </p:nvCxnSpPr>
        <p:spPr>
          <a:xfrm>
            <a:off x="8732332" y="4778841"/>
            <a:ext cx="0" cy="205740"/>
          </a:xfrm>
          <a:prstGeom prst="straightConnector1">
            <a:avLst/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7" name="Google Shape;77;p58"/>
          <p:cNvSpPr txBox="1">
            <a:spLocks noGrp="1"/>
          </p:cNvSpPr>
          <p:nvPr>
            <p:ph type="title"/>
          </p:nvPr>
        </p:nvSpPr>
        <p:spPr>
          <a:xfrm>
            <a:off x="390907" y="109728"/>
            <a:ext cx="8555201" cy="644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E7798"/>
              </a:buClr>
              <a:buSzPts val="2800"/>
              <a:buFont typeface="Gill Sans"/>
              <a:buNone/>
              <a:defRPr sz="2100" b="0" i="0" u="none" strike="noStrike" cap="none">
                <a:solidFill>
                  <a:srgbClr val="5E779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78" name="Google Shape;78;p58"/>
          <p:cNvCxnSpPr/>
          <p:nvPr/>
        </p:nvCxnSpPr>
        <p:spPr>
          <a:xfrm>
            <a:off x="133351" y="4575416"/>
            <a:ext cx="8841332" cy="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#2">
  <p:cSld name="Custom #2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15"/>
          <p:cNvSpPr/>
          <p:nvPr/>
        </p:nvSpPr>
        <p:spPr>
          <a:xfrm>
            <a:off x="-9" y="685800"/>
            <a:ext cx="9144009" cy="421164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20"/>
              <a:buFont typeface="Arial"/>
              <a:buNone/>
            </a:pPr>
            <a:endParaRPr sz="162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115"/>
          <p:cNvSpPr txBox="1">
            <a:spLocks noGrp="1"/>
          </p:cNvSpPr>
          <p:nvPr>
            <p:ph type="body" idx="1"/>
          </p:nvPr>
        </p:nvSpPr>
        <p:spPr>
          <a:xfrm>
            <a:off x="0" y="754381"/>
            <a:ext cx="9141714" cy="3519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63525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lt1"/>
              </a:buClr>
              <a:buSzPts val="550"/>
              <a:buChar char="•"/>
              <a:defRPr sz="1650">
                <a:solidFill>
                  <a:schemeClr val="dk1"/>
                </a:solidFill>
              </a:defRPr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>
                <a:solidFill>
                  <a:schemeClr val="dk1"/>
                </a:solidFill>
              </a:defRPr>
            </a:lvl2pPr>
            <a:lvl3pPr marL="1371600" lvl="2" indent="-3302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200">
                <a:solidFill>
                  <a:schemeClr val="dk1"/>
                </a:solidFill>
              </a:defRPr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solidFill>
                  <a:schemeClr val="dk1"/>
                </a:solidFill>
              </a:defRPr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115"/>
          <p:cNvSpPr txBox="1">
            <a:spLocks noGrp="1"/>
          </p:cNvSpPr>
          <p:nvPr>
            <p:ph type="title"/>
          </p:nvPr>
        </p:nvSpPr>
        <p:spPr>
          <a:xfrm>
            <a:off x="68580" y="4"/>
            <a:ext cx="8297614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ctr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Font typeface="Arial"/>
              <a:buNone/>
              <a:defRPr sz="315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15"/>
          <p:cNvSpPr/>
          <p:nvPr/>
        </p:nvSpPr>
        <p:spPr>
          <a:xfrm>
            <a:off x="0" y="4364137"/>
            <a:ext cx="9144000" cy="57118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20"/>
              <a:buFont typeface="Arial"/>
              <a:buNone/>
            </a:pPr>
            <a:endParaRPr sz="162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115"/>
          <p:cNvSpPr txBox="1">
            <a:spLocks noGrp="1"/>
          </p:cNvSpPr>
          <p:nvPr>
            <p:ph type="ftr" idx="11"/>
          </p:nvPr>
        </p:nvSpPr>
        <p:spPr>
          <a:xfrm>
            <a:off x="6057900" y="4869657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7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57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7"/>
          <p:cNvSpPr txBox="1">
            <a:spLocks noGrp="1"/>
          </p:cNvSpPr>
          <p:nvPr>
            <p:ph type="dt" idx="10"/>
          </p:nvPr>
        </p:nvSpPr>
        <p:spPr>
          <a:xfrm>
            <a:off x="1717596" y="4767263"/>
            <a:ext cx="9684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88123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5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51"/>
          <p:cNvSpPr txBox="1">
            <a:spLocks noGrp="1"/>
          </p:cNvSpPr>
          <p:nvPr>
            <p:ph type="dt" idx="10"/>
          </p:nvPr>
        </p:nvSpPr>
        <p:spPr>
          <a:xfrm>
            <a:off x="1717596" y="4767263"/>
            <a:ext cx="968454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5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5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1" name="Google Shape;11;p51" descr="A picture containing light&#10;&#10;Description automatically generated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13348" y="4440346"/>
            <a:ext cx="1043940" cy="655886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7" r:id="rId5"/>
    <p:sldLayoutId id="2147483658" r:id="rId6"/>
    <p:sldLayoutId id="2147483659" r:id="rId7"/>
    <p:sldLayoutId id="2147483660" r:id="rId8"/>
    <p:sldLayoutId id="2147483661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38/s41893-019-0399-7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hyperlink" Target="mailto:casey.burleyson@pnnl.gov" TargetMode="External"/><Relationship Id="rId18" Type="http://schemas.openxmlformats.org/officeDocument/2006/relationships/image" Target="../media/image82.png"/><Relationship Id="rId3" Type="http://schemas.openxmlformats.org/officeDocument/2006/relationships/image" Target="../media/image74.png"/><Relationship Id="rId7" Type="http://schemas.openxmlformats.org/officeDocument/2006/relationships/hyperlink" Target="mailto:brelsfordcm@ornl.gov" TargetMode="External"/><Relationship Id="rId12" Type="http://schemas.openxmlformats.org/officeDocument/2006/relationships/hyperlink" Target="mailto:adyreson@mtu.edu" TargetMode="External"/><Relationship Id="rId17" Type="http://schemas.openxmlformats.org/officeDocument/2006/relationships/hyperlink" Target="mailto:jim.yoon@pnnl.gov" TargetMode="External"/><Relationship Id="rId2" Type="http://schemas.openxmlformats.org/officeDocument/2006/relationships/notesSlide" Target="../notesSlides/notesSlide22.xml"/><Relationship Id="rId16" Type="http://schemas.openxmlformats.org/officeDocument/2006/relationships/hyperlink" Target="mailto:stuart.cohen@nrel.gov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6.png"/><Relationship Id="rId11" Type="http://schemas.openxmlformats.org/officeDocument/2006/relationships/image" Target="../media/image79.png"/><Relationship Id="rId5" Type="http://schemas.openxmlformats.org/officeDocument/2006/relationships/hyperlink" Target="https://multisectordynamics.org/join-us/" TargetMode="External"/><Relationship Id="rId15" Type="http://schemas.openxmlformats.org/officeDocument/2006/relationships/image" Target="../media/image81.png"/><Relationship Id="rId10" Type="http://schemas.openxmlformats.org/officeDocument/2006/relationships/hyperlink" Target="mailto:vivek@psu.edu" TargetMode="External"/><Relationship Id="rId19" Type="http://schemas.openxmlformats.org/officeDocument/2006/relationships/hyperlink" Target="mailto:contact@multisectordynamics.org" TargetMode="External"/><Relationship Id="rId4" Type="http://schemas.openxmlformats.org/officeDocument/2006/relationships/image" Target="../media/image75.png"/><Relationship Id="rId9" Type="http://schemas.openxmlformats.org/officeDocument/2006/relationships/image" Target="../media/image78.png"/><Relationship Id="rId14" Type="http://schemas.openxmlformats.org/officeDocument/2006/relationships/image" Target="../media/image8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" descr="A screenshot of a video gam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 l="-1"/>
          <a:stretch/>
        </p:blipFill>
        <p:spPr>
          <a:xfrm>
            <a:off x="-8879" y="-5264"/>
            <a:ext cx="9144001" cy="5157642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"/>
          <p:cNvSpPr/>
          <p:nvPr/>
        </p:nvSpPr>
        <p:spPr>
          <a:xfrm>
            <a:off x="5095998" y="-8710"/>
            <a:ext cx="4039124" cy="5157643"/>
          </a:xfrm>
          <a:prstGeom prst="rect">
            <a:avLst/>
          </a:prstGeom>
          <a:solidFill>
            <a:srgbClr val="FFFFFF">
              <a:alpha val="92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 txBox="1">
            <a:spLocks noGrp="1"/>
          </p:cNvSpPr>
          <p:nvPr>
            <p:ph type="ctrTitle"/>
          </p:nvPr>
        </p:nvSpPr>
        <p:spPr>
          <a:xfrm>
            <a:off x="5095998" y="-1370067"/>
            <a:ext cx="4167272" cy="4213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</a:pPr>
            <a:r>
              <a:rPr lang="en-US" sz="4000" b="1" dirty="0"/>
              <a:t>MultiSector Dynamics:</a:t>
            </a:r>
            <a:br>
              <a:rPr lang="en-US" sz="4000" b="1" dirty="0"/>
            </a:br>
            <a:r>
              <a:rPr lang="en-US" sz="3200" i="1" dirty="0">
                <a:solidFill>
                  <a:srgbClr val="7F7F7F"/>
                </a:solidFill>
              </a:rPr>
              <a:t>Science Challenges </a:t>
            </a:r>
            <a:br>
              <a:rPr lang="en-US" sz="3200" i="1" dirty="0">
                <a:solidFill>
                  <a:srgbClr val="7F7F7F"/>
                </a:solidFill>
              </a:rPr>
            </a:br>
            <a:r>
              <a:rPr lang="en-US" sz="3200" i="1" dirty="0">
                <a:solidFill>
                  <a:srgbClr val="7F7F7F"/>
                </a:solidFill>
              </a:rPr>
              <a:t>and a Research Vision </a:t>
            </a:r>
            <a:br>
              <a:rPr lang="en-US" sz="3200" i="1" dirty="0">
                <a:solidFill>
                  <a:srgbClr val="7F7F7F"/>
                </a:solidFill>
              </a:rPr>
            </a:br>
            <a:r>
              <a:rPr lang="en-US" sz="3200" i="1" dirty="0">
                <a:solidFill>
                  <a:srgbClr val="7F7F7F"/>
                </a:solidFill>
              </a:rPr>
              <a:t>for 2030</a:t>
            </a:r>
            <a:endParaRPr sz="4000" i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>
            <a:spLocks noGrp="1"/>
          </p:cNvSpPr>
          <p:nvPr>
            <p:ph type="title"/>
          </p:nvPr>
        </p:nvSpPr>
        <p:spPr>
          <a:xfrm>
            <a:off x="568207" y="7802"/>
            <a:ext cx="7886700" cy="687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-US" dirty="0"/>
              <a:t>Example: The Energy Sector</a:t>
            </a:r>
            <a:endParaRPr dirty="0"/>
          </a:p>
        </p:txBody>
      </p:sp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sp>
        <p:nvSpPr>
          <p:cNvPr id="12" name="Google Shape;142;p19">
            <a:extLst>
              <a:ext uri="{FF2B5EF4-FFF2-40B4-BE49-F238E27FC236}">
                <a16:creationId xmlns:a16="http://schemas.microsoft.com/office/drawing/2014/main" id="{E955C55C-9E12-4A3E-AF65-4E045B0358D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40958" y="746127"/>
            <a:ext cx="4534928" cy="4028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r>
              <a:rPr lang="en-US" sz="2000" dirty="0"/>
              <a:t>Historical </a:t>
            </a:r>
            <a:r>
              <a:rPr lang="en-US" sz="2000" b="1" dirty="0">
                <a:solidFill>
                  <a:srgbClr val="1E4F61"/>
                </a:solidFill>
              </a:rPr>
              <a:t>transitions</a:t>
            </a:r>
            <a:r>
              <a:rPr lang="en-US" sz="2000" dirty="0"/>
              <a:t> shaped by changes in </a:t>
            </a:r>
            <a:r>
              <a:rPr lang="en-US" sz="2000" b="1" dirty="0">
                <a:solidFill>
                  <a:srgbClr val="1E4F61"/>
                </a:solidFill>
              </a:rPr>
              <a:t>human systems technology and demands</a:t>
            </a: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endParaRPr lang="en-US" sz="2000" dirty="0"/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r>
              <a:rPr lang="en-US" sz="2000" b="1" dirty="0">
                <a:solidFill>
                  <a:srgbClr val="1E4F61"/>
                </a:solidFill>
              </a:rPr>
              <a:t>Pace of transitions </a:t>
            </a:r>
            <a:r>
              <a:rPr lang="en-US" sz="2000" dirty="0"/>
              <a:t>is controlled by the time required to </a:t>
            </a:r>
            <a:r>
              <a:rPr lang="en-US" sz="2000" b="1" dirty="0">
                <a:solidFill>
                  <a:srgbClr val="1E4F61"/>
                </a:solidFill>
              </a:rPr>
              <a:t>transform infrastructure systems</a:t>
            </a: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endParaRPr lang="en-US" sz="2000" dirty="0"/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r>
              <a:rPr lang="en-US" sz="2000" dirty="0"/>
              <a:t>Accelerated pacing of transition and connections with </a:t>
            </a:r>
            <a:r>
              <a:rPr lang="en-US" sz="2000" b="1" dirty="0">
                <a:solidFill>
                  <a:srgbClr val="1E4F61"/>
                </a:solidFill>
              </a:rPr>
              <a:t>climate risk </a:t>
            </a:r>
            <a:r>
              <a:rPr lang="en-US" sz="2000" dirty="0"/>
              <a:t>is a unique challenge</a:t>
            </a: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endParaRPr lang="en-US" sz="2000" dirty="0"/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r>
              <a:rPr lang="en-US" sz="2000" b="1" dirty="0">
                <a:solidFill>
                  <a:srgbClr val="1E4F61"/>
                </a:solidFill>
              </a:rPr>
              <a:t>Interconnectedness</a:t>
            </a:r>
            <a:r>
              <a:rPr lang="en-US" sz="2000" dirty="0"/>
              <a:t> and </a:t>
            </a:r>
            <a:r>
              <a:rPr lang="en-US" sz="2000" b="1" dirty="0">
                <a:solidFill>
                  <a:srgbClr val="1E4F61"/>
                </a:solidFill>
              </a:rPr>
              <a:t>interdependency</a:t>
            </a:r>
            <a:r>
              <a:rPr lang="en-US" sz="2000" dirty="0"/>
              <a:t> across energy sector</a:t>
            </a: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endParaRPr sz="2600" dirty="0"/>
          </a:p>
          <a:p>
            <a:pPr marL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2000" dirty="0"/>
          </a:p>
        </p:txBody>
      </p:sp>
      <p:pic>
        <p:nvPicPr>
          <p:cNvPr id="3" name="Picture 2" descr="Chart, histogram&#10;&#10;Description automatically generated">
            <a:extLst>
              <a:ext uri="{FF2B5EF4-FFF2-40B4-BE49-F238E27FC236}">
                <a16:creationId xmlns:a16="http://schemas.microsoft.com/office/drawing/2014/main" id="{09FA94E2-AC71-4A4E-AE40-440180373B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5886" y="1040781"/>
            <a:ext cx="4272582" cy="28398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053A70-F5BE-4745-88BD-291CDAB72F45}"/>
              </a:ext>
            </a:extLst>
          </p:cNvPr>
          <p:cNvSpPr txBox="1"/>
          <p:nvPr/>
        </p:nvSpPr>
        <p:spPr>
          <a:xfrm>
            <a:off x="5103943" y="3944446"/>
            <a:ext cx="32314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"/>
              </a:rPr>
              <a:t>Figure adapted from Suits et al., 2020, Energy Transitions in U.S. History, 1800-2019, Center for Robust Decision Making on Climate and Energy Policy.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8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>
            <a:spLocks noGrp="1"/>
          </p:cNvSpPr>
          <p:nvPr>
            <p:ph type="title"/>
          </p:nvPr>
        </p:nvSpPr>
        <p:spPr>
          <a:xfrm>
            <a:off x="568207" y="7802"/>
            <a:ext cx="7886700" cy="687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-US" dirty="0"/>
              <a:t>Example: California Droughts</a:t>
            </a:r>
            <a:endParaRPr dirty="0"/>
          </a:p>
        </p:txBody>
      </p:sp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sp>
        <p:nvSpPr>
          <p:cNvPr id="12" name="Google Shape;142;p19">
            <a:extLst>
              <a:ext uri="{FF2B5EF4-FFF2-40B4-BE49-F238E27FC236}">
                <a16:creationId xmlns:a16="http://schemas.microsoft.com/office/drawing/2014/main" id="{E955C55C-9E12-4A3E-AF65-4E045B0358D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40958" y="746127"/>
            <a:ext cx="4376762" cy="4028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Energy water, and land are </a:t>
            </a: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inextricably linked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 California. </a:t>
            </a: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Over the period from 2002-2016, </a:t>
            </a: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statewide droughts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have substantially impacted much of California’s agriculture, where local groundwater has been critical to buffering most agricultural impacts replacing surface water deficits</a:t>
            </a: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groundwater embodied in agri-food products </a:t>
            </a: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increased over the course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of the drought, despite significant declines in rainwater and surface water supplies. </a:t>
            </a: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None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 this way, </a:t>
            </a: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drought amplifies the teleconnections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between water use and distant consumers of virtual water. </a:t>
            </a:r>
          </a:p>
          <a:p>
            <a:pPr marL="228600" lvl="0" indent="-228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Char char="•"/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2000" dirty="0"/>
          </a:p>
        </p:txBody>
      </p:sp>
      <p:pic>
        <p:nvPicPr>
          <p:cNvPr id="7" name="image3.jpg">
            <a:extLst>
              <a:ext uri="{FF2B5EF4-FFF2-40B4-BE49-F238E27FC236}">
                <a16:creationId xmlns:a16="http://schemas.microsoft.com/office/drawing/2014/main" id="{1506A3F4-59CC-4C39-A8BF-8AF1FDB28335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27"/>
          <a:stretch/>
        </p:blipFill>
        <p:spPr bwMode="auto">
          <a:xfrm>
            <a:off x="4914495" y="2760385"/>
            <a:ext cx="3988547" cy="18434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213832-A34E-49C9-98F2-37426504EF6F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7" t="3418" r="36540" b="38852"/>
          <a:stretch/>
        </p:blipFill>
        <p:spPr bwMode="auto">
          <a:xfrm>
            <a:off x="5287394" y="835198"/>
            <a:ext cx="3456556" cy="184349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AE7DB1-FC88-4F7B-B52A-4782FB4A8AC6}"/>
              </a:ext>
            </a:extLst>
          </p:cNvPr>
          <p:cNvSpPr txBox="1"/>
          <p:nvPr/>
        </p:nvSpPr>
        <p:spPr>
          <a:xfrm>
            <a:off x="6025491" y="520616"/>
            <a:ext cx="28775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"/>
              </a:rPr>
              <a:t>Figure adapted from </a:t>
            </a:r>
            <a:r>
              <a:rPr lang="en-US" sz="800" b="0" i="0" u="none" strike="noStrike" baseline="0" dirty="0" err="1">
                <a:solidFill>
                  <a:schemeClr val="bg1">
                    <a:lumMod val="50000"/>
                  </a:schemeClr>
                </a:solidFill>
                <a:latin typeface="NimbusRomNo9L-Regu"/>
              </a:rPr>
              <a:t>Famiglietti</a:t>
            </a:r>
            <a:r>
              <a:rPr lang="en-US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"/>
              </a:rPr>
              <a:t>, 2014, The global groundwater crisis, Nature Climate Change, 4(11), 945-948.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DC0D58-EC2E-4B8E-A53D-9326976D572A}"/>
              </a:ext>
            </a:extLst>
          </p:cNvPr>
          <p:cNvSpPr txBox="1"/>
          <p:nvPr/>
        </p:nvSpPr>
        <p:spPr>
          <a:xfrm>
            <a:off x="4914495" y="4674033"/>
            <a:ext cx="32314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"/>
              </a:rPr>
              <a:t>Figure adapted from Marston &amp; Konar, 2017, Drought impacts to water footprints and virtual water transfers of the Central Valley of California, WRR, 53(7), 5756-5773.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006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>
            <a:spLocks noGrp="1"/>
          </p:cNvSpPr>
          <p:nvPr>
            <p:ph type="title"/>
          </p:nvPr>
        </p:nvSpPr>
        <p:spPr>
          <a:xfrm>
            <a:off x="568207" y="7802"/>
            <a:ext cx="7886700" cy="687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-US" dirty="0"/>
              <a:t>Example: Cities</a:t>
            </a:r>
            <a:endParaRPr dirty="0"/>
          </a:p>
        </p:txBody>
      </p:sp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sp>
        <p:nvSpPr>
          <p:cNvPr id="12" name="Google Shape;142;p19">
            <a:extLst>
              <a:ext uri="{FF2B5EF4-FFF2-40B4-BE49-F238E27FC236}">
                <a16:creationId xmlns:a16="http://schemas.microsoft.com/office/drawing/2014/main" id="{E955C55C-9E12-4A3E-AF65-4E045B0358D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40958" y="746127"/>
            <a:ext cx="5071271" cy="4028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Char char="•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Cities create and are composed of 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interacting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social, technological, and natural systems</a:t>
            </a:r>
          </a:p>
          <a:p>
            <a:pPr marL="228600" lvl="0" indent="-228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Char char="•"/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228600" lvl="0" indent="-2286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8107"/>
              <a:buChar char="•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Cities are keystones for 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important multi-scale feedbacks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 human-Earth systems </a:t>
            </a:r>
            <a:endParaRPr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</a:pPr>
            <a:endParaRPr sz="2000" dirty="0"/>
          </a:p>
        </p:txBody>
      </p:sp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AF7834C3-8261-496B-B5DE-051099069C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256" y="2125469"/>
            <a:ext cx="4894230" cy="2403383"/>
          </a:xfrm>
          <a:prstGeom prst="rect">
            <a:avLst/>
          </a:prstGeom>
        </p:spPr>
      </p:pic>
      <p:pic>
        <p:nvPicPr>
          <p:cNvPr id="4" name="Picture 3" descr="A picture containing sky, outdoor, building, city&#10;&#10;Description automatically generated">
            <a:extLst>
              <a:ext uri="{FF2B5EF4-FFF2-40B4-BE49-F238E27FC236}">
                <a16:creationId xmlns:a16="http://schemas.microsoft.com/office/drawing/2014/main" id="{90E9533D-6FD6-4E1D-8DDF-F40CC93856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2255"/>
          <a:stretch/>
        </p:blipFill>
        <p:spPr>
          <a:xfrm>
            <a:off x="5632742" y="351794"/>
            <a:ext cx="3002382" cy="1967605"/>
          </a:xfrm>
          <a:prstGeom prst="rect">
            <a:avLst/>
          </a:prstGeom>
        </p:spPr>
      </p:pic>
      <p:pic>
        <p:nvPicPr>
          <p:cNvPr id="8" name="Picture 7" descr="A picture containing sky, outdoor, building, city&#10;&#10;Description automatically generated">
            <a:extLst>
              <a:ext uri="{FF2B5EF4-FFF2-40B4-BE49-F238E27FC236}">
                <a16:creationId xmlns:a16="http://schemas.microsoft.com/office/drawing/2014/main" id="{A4EB34BF-B1ED-47DD-A4D1-0CA5536A572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929"/>
          <a:stretch/>
        </p:blipFill>
        <p:spPr>
          <a:xfrm>
            <a:off x="5632741" y="2636094"/>
            <a:ext cx="3028863" cy="18927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F7D294-4FF0-49E9-8A21-9589C4ADD62B}"/>
              </a:ext>
            </a:extLst>
          </p:cNvPr>
          <p:cNvSpPr txBox="1"/>
          <p:nvPr/>
        </p:nvSpPr>
        <p:spPr>
          <a:xfrm>
            <a:off x="5525369" y="136350"/>
            <a:ext cx="287755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"/>
              </a:rPr>
              <a:t>Image credit NASA Earth Observatory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2307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70FA0D-4D51-46AA-B090-90D140A5746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13</a:t>
            </a:fld>
            <a:endParaRPr lang="en-US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0197E9B-CCE3-49AE-84CF-BB480F9FAE9E}"/>
              </a:ext>
            </a:extLst>
          </p:cNvPr>
          <p:cNvSpPr txBox="1">
            <a:spLocks/>
          </p:cNvSpPr>
          <p:nvPr/>
        </p:nvSpPr>
        <p:spPr>
          <a:xfrm>
            <a:off x="0" y="-222203"/>
            <a:ext cx="810387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000" dirty="0"/>
              <a:t>A Wide Range of Stressors </a:t>
            </a:r>
          </a:p>
        </p:txBody>
      </p:sp>
      <p:pic>
        <p:nvPicPr>
          <p:cNvPr id="3" name="Picture 2" descr="Map&#10;&#10;Description automatically generated">
            <a:extLst>
              <a:ext uri="{FF2B5EF4-FFF2-40B4-BE49-F238E27FC236}">
                <a16:creationId xmlns:a16="http://schemas.microsoft.com/office/drawing/2014/main" id="{B7A4FEA5-78BE-4199-8B5E-611BD0F7E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2402" y="475236"/>
            <a:ext cx="5314515" cy="42920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B67BC3-E2F5-4B0B-9EEF-8F6E24269A0B}"/>
              </a:ext>
            </a:extLst>
          </p:cNvPr>
          <p:cNvSpPr txBox="1"/>
          <p:nvPr/>
        </p:nvSpPr>
        <p:spPr>
          <a:xfrm>
            <a:off x="2302023" y="4904185"/>
            <a:ext cx="5184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Retrieved from the MIT Socio-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Enivronmental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Systems Risk Triage visualization platform at https://est.mit.edu</a:t>
            </a:r>
          </a:p>
        </p:txBody>
      </p:sp>
    </p:spTree>
    <p:extLst>
      <p:ext uri="{BB962C8B-B14F-4D97-AF65-F5344CB8AC3E}">
        <p14:creationId xmlns:p14="http://schemas.microsoft.com/office/powerpoint/2010/main" val="2289016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>
            <a:spLocks noGrp="1"/>
          </p:cNvSpPr>
          <p:nvPr>
            <p:ph type="title"/>
          </p:nvPr>
        </p:nvSpPr>
        <p:spPr>
          <a:xfrm>
            <a:off x="568207" y="7802"/>
            <a:ext cx="7886700" cy="687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-US" dirty="0"/>
              <a:t>Feedbacks and interdependencies shape risks</a:t>
            </a:r>
            <a:endParaRPr dirty="0"/>
          </a:p>
        </p:txBody>
      </p:sp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10788D36-9421-4529-943E-662244D9F5C8}"/>
              </a:ext>
            </a:extLst>
          </p:cNvPr>
          <p:cNvGrpSpPr/>
          <p:nvPr/>
        </p:nvGrpSpPr>
        <p:grpSpPr>
          <a:xfrm>
            <a:off x="4560367" y="366008"/>
            <a:ext cx="4409995" cy="4409995"/>
            <a:chOff x="3789653" y="366003"/>
            <a:chExt cx="4409995" cy="4409995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C35C6DC-59D6-4413-A3EC-2ADFC83FDD85}"/>
                </a:ext>
              </a:extLst>
            </p:cNvPr>
            <p:cNvSpPr/>
            <p:nvPr/>
          </p:nvSpPr>
          <p:spPr>
            <a:xfrm rot="2700000" flipV="1">
              <a:off x="5008852" y="2143407"/>
              <a:ext cx="3181271" cy="2083912"/>
            </a:xfrm>
            <a:prstGeom prst="ellipse">
              <a:avLst/>
            </a:prstGeom>
            <a:solidFill>
              <a:srgbClr val="82A7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DB77E052-300B-496F-8CAF-2BC2086D5F05}"/>
                </a:ext>
              </a:extLst>
            </p:cNvPr>
            <p:cNvSpPr/>
            <p:nvPr/>
          </p:nvSpPr>
          <p:spPr>
            <a:xfrm rot="8100000" flipV="1">
              <a:off x="3789653" y="2133882"/>
              <a:ext cx="3181271" cy="2083912"/>
            </a:xfrm>
            <a:prstGeom prst="ellipse">
              <a:avLst/>
            </a:prstGeom>
            <a:solidFill>
              <a:srgbClr val="7CC0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4BEBF103-0174-42E0-B4B3-0C4B60D8A714}"/>
                </a:ext>
              </a:extLst>
            </p:cNvPr>
            <p:cNvSpPr/>
            <p:nvPr/>
          </p:nvSpPr>
          <p:spPr>
            <a:xfrm rot="8100000" flipV="1">
              <a:off x="5018377" y="924207"/>
              <a:ext cx="3181271" cy="2083912"/>
            </a:xfrm>
            <a:prstGeom prst="ellipse">
              <a:avLst/>
            </a:prstGeom>
            <a:solidFill>
              <a:srgbClr val="60A0A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B259BAE2-4432-4AF9-9D4B-DDBB0AC78157}"/>
                </a:ext>
              </a:extLst>
            </p:cNvPr>
            <p:cNvSpPr/>
            <p:nvPr/>
          </p:nvSpPr>
          <p:spPr>
            <a:xfrm rot="2700000" flipV="1">
              <a:off x="3799177" y="914683"/>
              <a:ext cx="3181271" cy="2083912"/>
            </a:xfrm>
            <a:prstGeom prst="ellipse">
              <a:avLst/>
            </a:prstGeom>
            <a:solidFill>
              <a:srgbClr val="4593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93297DB-B77A-4335-A675-851844ED9631}"/>
                </a:ext>
              </a:extLst>
            </p:cNvPr>
            <p:cNvSpPr txBox="1"/>
            <p:nvPr/>
          </p:nvSpPr>
          <p:spPr>
            <a:xfrm>
              <a:off x="4371975" y="801696"/>
              <a:ext cx="8547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kern="1200" dirty="0">
                  <a:solidFill>
                    <a:prstClr val="white"/>
                  </a:solidFill>
                  <a:latin typeface="Calibri" panose="020F0502020204030204"/>
                  <a:ea typeface="+mn-ea"/>
                  <a:cs typeface="+mn-cs"/>
                </a:rPr>
                <a:t>Hazard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AB2A207-AA1B-44C3-9DC4-2894035956A9}"/>
                </a:ext>
              </a:extLst>
            </p:cNvPr>
            <p:cNvSpPr txBox="1"/>
            <p:nvPr/>
          </p:nvSpPr>
          <p:spPr>
            <a:xfrm>
              <a:off x="6381769" y="733882"/>
              <a:ext cx="14157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kern="1200" dirty="0">
                  <a:solidFill>
                    <a:prstClr val="white"/>
                  </a:solidFill>
                  <a:latin typeface="Calibri" panose="020F0502020204030204"/>
                  <a:ea typeface="+mn-ea"/>
                  <a:cs typeface="+mn-cs"/>
                </a:rPr>
                <a:t>Vulnerability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7E24C97-C476-440E-8422-4388EF253DA1}"/>
                </a:ext>
              </a:extLst>
            </p:cNvPr>
            <p:cNvSpPr txBox="1"/>
            <p:nvPr/>
          </p:nvSpPr>
          <p:spPr>
            <a:xfrm>
              <a:off x="6568918" y="4098367"/>
              <a:ext cx="1098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kern="1200" dirty="0">
                  <a:solidFill>
                    <a:prstClr val="white"/>
                  </a:solidFill>
                  <a:latin typeface="Calibri" panose="020F0502020204030204"/>
                  <a:ea typeface="+mn-ea"/>
                  <a:cs typeface="+mn-cs"/>
                </a:rPr>
                <a:t>Response</a:t>
              </a:r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80C36BE4-9D88-4A5C-8296-C9AC1F99F6DD}"/>
                </a:ext>
              </a:extLst>
            </p:cNvPr>
            <p:cNvSpPr/>
            <p:nvPr/>
          </p:nvSpPr>
          <p:spPr>
            <a:xfrm>
              <a:off x="5253987" y="1833704"/>
              <a:ext cx="1481328" cy="148099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kern="1200" dirty="0">
                  <a:solidFill>
                    <a:prstClr val="white"/>
                  </a:solidFill>
                  <a:latin typeface="Calibri" panose="020F0502020204030204"/>
                </a:rPr>
                <a:t>RISK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FC7C9EE9-2E3D-4556-ABDB-7D67A1F5ADDE}"/>
                </a:ext>
              </a:extLst>
            </p:cNvPr>
            <p:cNvSpPr txBox="1"/>
            <p:nvPr/>
          </p:nvSpPr>
          <p:spPr>
            <a:xfrm>
              <a:off x="4358637" y="3976897"/>
              <a:ext cx="10615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00" b="1" kern="1200" dirty="0">
                  <a:solidFill>
                    <a:prstClr val="white"/>
                  </a:solidFill>
                  <a:latin typeface="Calibri" panose="020F0502020204030204"/>
                  <a:ea typeface="+mn-ea"/>
                  <a:cs typeface="+mn-cs"/>
                </a:rPr>
                <a:t>Exposure</a:t>
              </a:r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27FD02CB-8C59-49C4-8979-C5CD54102FA6}"/>
                </a:ext>
              </a:extLst>
            </p:cNvPr>
            <p:cNvGrpSpPr/>
            <p:nvPr/>
          </p:nvGrpSpPr>
          <p:grpSpPr>
            <a:xfrm>
              <a:off x="4339250" y="1250358"/>
              <a:ext cx="457200" cy="457200"/>
              <a:chOff x="4336128" y="1442162"/>
              <a:chExt cx="685800" cy="685800"/>
            </a:xfrm>
          </p:grpSpPr>
          <p:sp>
            <p:nvSpPr>
              <p:cNvPr id="92" name="Oval 91">
                <a:extLst>
                  <a:ext uri="{FF2B5EF4-FFF2-40B4-BE49-F238E27FC236}">
                    <a16:creationId xmlns:a16="http://schemas.microsoft.com/office/drawing/2014/main" id="{06977363-B9CB-4778-8F7B-FB9EAB4ACEF7}"/>
                  </a:ext>
                </a:extLst>
              </p:cNvPr>
              <p:cNvSpPr/>
              <p:nvPr/>
            </p:nvSpPr>
            <p:spPr>
              <a:xfrm>
                <a:off x="4336128" y="1442162"/>
                <a:ext cx="685800" cy="685800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93" name="Picture 92">
                <a:extLst>
                  <a:ext uri="{FF2B5EF4-FFF2-40B4-BE49-F238E27FC236}">
                    <a16:creationId xmlns:a16="http://schemas.microsoft.com/office/drawing/2014/main" id="{6DDF2DD4-70ED-454B-8362-826BF649A9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77456" y="1563674"/>
                <a:ext cx="403145" cy="442776"/>
              </a:xfrm>
              <a:prstGeom prst="rect">
                <a:avLst/>
              </a:prstGeom>
            </p:spPr>
          </p:pic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701C64E5-F528-4AB2-B7CB-B19CCB4CB731}"/>
                </a:ext>
              </a:extLst>
            </p:cNvPr>
            <p:cNvGrpSpPr/>
            <p:nvPr/>
          </p:nvGrpSpPr>
          <p:grpSpPr>
            <a:xfrm>
              <a:off x="5143542" y="1281557"/>
              <a:ext cx="457200" cy="457200"/>
              <a:chOff x="2559359" y="2574202"/>
              <a:chExt cx="685800" cy="685800"/>
            </a:xfrm>
          </p:grpSpPr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67A5DE3D-FA86-4382-BF30-34851E173884}"/>
                  </a:ext>
                </a:extLst>
              </p:cNvPr>
              <p:cNvSpPr/>
              <p:nvPr/>
            </p:nvSpPr>
            <p:spPr>
              <a:xfrm>
                <a:off x="2559359" y="2574202"/>
                <a:ext cx="685800" cy="685800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91" name="Picture 90">
                <a:extLst>
                  <a:ext uri="{FF2B5EF4-FFF2-40B4-BE49-F238E27FC236}">
                    <a16:creationId xmlns:a16="http://schemas.microsoft.com/office/drawing/2014/main" id="{3CF66E33-8632-4E7F-A14C-2D07559C77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95936" y="2695714"/>
                <a:ext cx="412646" cy="442776"/>
              </a:xfrm>
              <a:prstGeom prst="rect">
                <a:avLst/>
              </a:prstGeom>
            </p:spPr>
          </p:pic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17CF1201-BD38-4EAB-953D-85C1F90F0EC1}"/>
                </a:ext>
              </a:extLst>
            </p:cNvPr>
            <p:cNvGrpSpPr/>
            <p:nvPr/>
          </p:nvGrpSpPr>
          <p:grpSpPr>
            <a:xfrm>
              <a:off x="4616099" y="1948751"/>
              <a:ext cx="457200" cy="457200"/>
              <a:chOff x="7656821" y="1988278"/>
              <a:chExt cx="685800" cy="685800"/>
            </a:xfrm>
          </p:grpSpPr>
          <p:sp>
            <p:nvSpPr>
              <p:cNvPr id="88" name="Oval 87">
                <a:extLst>
                  <a:ext uri="{FF2B5EF4-FFF2-40B4-BE49-F238E27FC236}">
                    <a16:creationId xmlns:a16="http://schemas.microsoft.com/office/drawing/2014/main" id="{E9A7D22E-9089-47DF-BD55-3D611D0C5140}"/>
                  </a:ext>
                </a:extLst>
              </p:cNvPr>
              <p:cNvSpPr/>
              <p:nvPr/>
            </p:nvSpPr>
            <p:spPr>
              <a:xfrm>
                <a:off x="7656821" y="1988278"/>
                <a:ext cx="685800" cy="685800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89" name="Picture 88">
                <a:extLst>
                  <a:ext uri="{FF2B5EF4-FFF2-40B4-BE49-F238E27FC236}">
                    <a16:creationId xmlns:a16="http://schemas.microsoft.com/office/drawing/2014/main" id="{97D255AD-69AF-449A-8B03-6CD5048895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41199" y="2107273"/>
                <a:ext cx="517045" cy="447811"/>
              </a:xfrm>
              <a:prstGeom prst="rect">
                <a:avLst/>
              </a:prstGeom>
            </p:spPr>
          </p:pic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94D5706C-EB37-4600-AEEA-4C2D5B41C451}"/>
                </a:ext>
              </a:extLst>
            </p:cNvPr>
            <p:cNvGrpSpPr/>
            <p:nvPr/>
          </p:nvGrpSpPr>
          <p:grpSpPr>
            <a:xfrm>
              <a:off x="6511765" y="1192717"/>
              <a:ext cx="457200" cy="457200"/>
              <a:chOff x="9412705" y="1944791"/>
              <a:chExt cx="685800" cy="685800"/>
            </a:xfrm>
          </p:grpSpPr>
          <p:sp>
            <p:nvSpPr>
              <p:cNvPr id="86" name="Oval 85">
                <a:extLst>
                  <a:ext uri="{FF2B5EF4-FFF2-40B4-BE49-F238E27FC236}">
                    <a16:creationId xmlns:a16="http://schemas.microsoft.com/office/drawing/2014/main" id="{C14606E3-73F4-488F-9CA1-E44DEDF19784}"/>
                  </a:ext>
                </a:extLst>
              </p:cNvPr>
              <p:cNvSpPr/>
              <p:nvPr/>
            </p:nvSpPr>
            <p:spPr>
              <a:xfrm>
                <a:off x="9412705" y="1944791"/>
                <a:ext cx="685800" cy="685800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87" name="Picture 86">
                <a:extLst>
                  <a:ext uri="{FF2B5EF4-FFF2-40B4-BE49-F238E27FC236}">
                    <a16:creationId xmlns:a16="http://schemas.microsoft.com/office/drawing/2014/main" id="{C03FFB63-8B2B-45CA-A0BF-6532C92344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546458" y="2077936"/>
                <a:ext cx="418295" cy="419511"/>
              </a:xfrm>
              <a:prstGeom prst="rect">
                <a:avLst/>
              </a:prstGeom>
            </p:spPr>
          </p:pic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7E73C5E7-7E23-4824-A9EF-B91FB22FF2CA}"/>
                </a:ext>
              </a:extLst>
            </p:cNvPr>
            <p:cNvGrpSpPr/>
            <p:nvPr/>
          </p:nvGrpSpPr>
          <p:grpSpPr>
            <a:xfrm>
              <a:off x="6866706" y="1906417"/>
              <a:ext cx="457200" cy="457200"/>
              <a:chOff x="9698498" y="1292540"/>
              <a:chExt cx="685800" cy="685800"/>
            </a:xfrm>
          </p:grpSpPr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759200CD-4C33-4E36-B7BD-63B83ECFC81B}"/>
                  </a:ext>
                </a:extLst>
              </p:cNvPr>
              <p:cNvSpPr/>
              <p:nvPr/>
            </p:nvSpPr>
            <p:spPr>
              <a:xfrm>
                <a:off x="9698498" y="1292540"/>
                <a:ext cx="685800" cy="685800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85" name="Picture 84">
                <a:extLst>
                  <a:ext uri="{FF2B5EF4-FFF2-40B4-BE49-F238E27FC236}">
                    <a16:creationId xmlns:a16="http://schemas.microsoft.com/office/drawing/2014/main" id="{6870E2C2-FCD5-4720-B113-247D6646E2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9825847" y="1421128"/>
                <a:ext cx="431103" cy="428625"/>
              </a:xfrm>
              <a:prstGeom prst="rect">
                <a:avLst/>
              </a:prstGeom>
            </p:spPr>
          </p:pic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4332328-717C-40FE-B863-9541AB29CB34}"/>
                </a:ext>
              </a:extLst>
            </p:cNvPr>
            <p:cNvGrpSpPr/>
            <p:nvPr/>
          </p:nvGrpSpPr>
          <p:grpSpPr>
            <a:xfrm>
              <a:off x="6660321" y="3127736"/>
              <a:ext cx="457200" cy="457200"/>
              <a:chOff x="9283000" y="659560"/>
              <a:chExt cx="685801" cy="685800"/>
            </a:xfrm>
          </p:grpSpPr>
          <p:sp>
            <p:nvSpPr>
              <p:cNvPr id="82" name="Oval 81">
                <a:extLst>
                  <a:ext uri="{FF2B5EF4-FFF2-40B4-BE49-F238E27FC236}">
                    <a16:creationId xmlns:a16="http://schemas.microsoft.com/office/drawing/2014/main" id="{8954739A-D493-4E1F-8CF6-7EFE2441C432}"/>
                  </a:ext>
                </a:extLst>
              </p:cNvPr>
              <p:cNvSpPr/>
              <p:nvPr/>
            </p:nvSpPr>
            <p:spPr>
              <a:xfrm>
                <a:off x="9283000" y="659560"/>
                <a:ext cx="685801" cy="685800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83" name="Picture 82">
                <a:extLst>
                  <a:ext uri="{FF2B5EF4-FFF2-40B4-BE49-F238E27FC236}">
                    <a16:creationId xmlns:a16="http://schemas.microsoft.com/office/drawing/2014/main" id="{6463B22B-2EF4-4306-9DAB-87D678C67A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382211" y="755176"/>
                <a:ext cx="495058" cy="478052"/>
              </a:xfrm>
              <a:prstGeom prst="rect">
                <a:avLst/>
              </a:prstGeom>
            </p:spPr>
          </p:pic>
        </p:grp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063DE8DC-1C8D-4196-8D88-A763F564FF28}"/>
                </a:ext>
              </a:extLst>
            </p:cNvPr>
            <p:cNvGrpSpPr/>
            <p:nvPr/>
          </p:nvGrpSpPr>
          <p:grpSpPr>
            <a:xfrm>
              <a:off x="7265774" y="1288818"/>
              <a:ext cx="457200" cy="457200"/>
              <a:chOff x="10245678" y="1194494"/>
              <a:chExt cx="685800" cy="685800"/>
            </a:xfrm>
          </p:grpSpPr>
          <p:sp>
            <p:nvSpPr>
              <p:cNvPr id="80" name="Oval 79">
                <a:extLst>
                  <a:ext uri="{FF2B5EF4-FFF2-40B4-BE49-F238E27FC236}">
                    <a16:creationId xmlns:a16="http://schemas.microsoft.com/office/drawing/2014/main" id="{BAC3B4FA-753D-4FFA-A7C6-E203FF169176}"/>
                  </a:ext>
                </a:extLst>
              </p:cNvPr>
              <p:cNvSpPr/>
              <p:nvPr/>
            </p:nvSpPr>
            <p:spPr>
              <a:xfrm>
                <a:off x="10245678" y="1194494"/>
                <a:ext cx="685800" cy="685800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81" name="Picture 80">
                <a:extLst>
                  <a:ext uri="{FF2B5EF4-FFF2-40B4-BE49-F238E27FC236}">
                    <a16:creationId xmlns:a16="http://schemas.microsoft.com/office/drawing/2014/main" id="{7F28794B-0983-40F7-B9E1-B7300173E1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0414126" y="1362689"/>
                <a:ext cx="348904" cy="355701"/>
              </a:xfrm>
              <a:prstGeom prst="rect">
                <a:avLst/>
              </a:prstGeom>
            </p:spPr>
          </p:pic>
        </p:grpSp>
        <p:cxnSp>
          <p:nvCxnSpPr>
            <p:cNvPr id="57" name="Straight Arrow Connector 56">
              <a:extLst>
                <a:ext uri="{FF2B5EF4-FFF2-40B4-BE49-F238E27FC236}">
                  <a16:creationId xmlns:a16="http://schemas.microsoft.com/office/drawing/2014/main" id="{E1B073E4-7506-441A-A41C-0C04A6E84274}"/>
                </a:ext>
              </a:extLst>
            </p:cNvPr>
            <p:cNvCxnSpPr>
              <a:cxnSpLocks/>
            </p:cNvCxnSpPr>
            <p:nvPr/>
          </p:nvCxnSpPr>
          <p:spPr>
            <a:xfrm>
              <a:off x="6872655" y="1636612"/>
              <a:ext cx="112916" cy="260280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4D443E8B-D555-470E-8A53-119E7FB1AA9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287068" y="1743298"/>
              <a:ext cx="75221" cy="163119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A9CF7B49-86D9-4599-9B2E-DFC32CFC6C3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25462" y="1719806"/>
              <a:ext cx="159394" cy="261329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88BD0727-BB18-4D5F-AE37-EC2721CB6B04}"/>
                </a:ext>
              </a:extLst>
            </p:cNvPr>
            <p:cNvSpPr txBox="1"/>
            <p:nvPr/>
          </p:nvSpPr>
          <p:spPr>
            <a:xfrm>
              <a:off x="4521261" y="1645365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ClrTx/>
              </a:pPr>
              <a:r>
                <a:rPr lang="en-US" sz="1800" kern="1200" dirty="0">
                  <a:solidFill>
                    <a:prstClr val="white"/>
                  </a:solidFill>
                  <a:latin typeface="Calibri" panose="020F0502020204030204"/>
                  <a:ea typeface="+mn-ea"/>
                  <a:cs typeface="+mn-cs"/>
                </a:rPr>
                <a:t>+</a:t>
              </a:r>
            </a:p>
          </p:txBody>
        </p: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5F1D7BC2-C08B-4A73-B5ED-A3DDD7FEA3F4}"/>
                </a:ext>
              </a:extLst>
            </p:cNvPr>
            <p:cNvCxnSpPr>
              <a:cxnSpLocks/>
            </p:cNvCxnSpPr>
            <p:nvPr/>
          </p:nvCxnSpPr>
          <p:spPr>
            <a:xfrm>
              <a:off x="4828998" y="1469842"/>
              <a:ext cx="242252" cy="9143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98E8C832-916A-4A28-B277-08A192A52037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37797" y="3539943"/>
              <a:ext cx="130696" cy="124359"/>
            </a:xfrm>
            <a:prstGeom prst="straightConnector1">
              <a:avLst/>
            </a:prstGeom>
            <a:ln w="19050">
              <a:solidFill>
                <a:schemeClr val="bg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5BD2F6D1-4CDC-4CBC-8275-AE87C368E117}"/>
                </a:ext>
              </a:extLst>
            </p:cNvPr>
            <p:cNvGrpSpPr/>
            <p:nvPr/>
          </p:nvGrpSpPr>
          <p:grpSpPr>
            <a:xfrm>
              <a:off x="4446167" y="3360151"/>
              <a:ext cx="457200" cy="457200"/>
              <a:chOff x="9229201" y="3200400"/>
              <a:chExt cx="457200" cy="457200"/>
            </a:xfrm>
          </p:grpSpPr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5BBBE951-5FA8-440A-ACD0-C761727711D8}"/>
                  </a:ext>
                </a:extLst>
              </p:cNvPr>
              <p:cNvSpPr/>
              <p:nvPr/>
            </p:nvSpPr>
            <p:spPr>
              <a:xfrm>
                <a:off x="9229201" y="3200400"/>
                <a:ext cx="457200" cy="457200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79" name="Picture 78">
                <a:extLst>
                  <a:ext uri="{FF2B5EF4-FFF2-40B4-BE49-F238E27FC236}">
                    <a16:creationId xmlns:a16="http://schemas.microsoft.com/office/drawing/2014/main" id="{1679FDE8-6ACB-4FB1-9308-53610370C8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319667" y="3287401"/>
                <a:ext cx="276269" cy="283198"/>
              </a:xfrm>
              <a:prstGeom prst="rect">
                <a:avLst/>
              </a:prstGeom>
            </p:spPr>
          </p:pic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5BD4DE00-39CC-477D-A394-412489A933BB}"/>
                </a:ext>
              </a:extLst>
            </p:cNvPr>
            <p:cNvGrpSpPr/>
            <p:nvPr/>
          </p:nvGrpSpPr>
          <p:grpSpPr>
            <a:xfrm>
              <a:off x="5128337" y="3449817"/>
              <a:ext cx="457200" cy="457200"/>
              <a:chOff x="9529346" y="3300104"/>
              <a:chExt cx="457200" cy="457200"/>
            </a:xfrm>
          </p:grpSpPr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574DD18D-92C2-458C-85C5-83C77E90A550}"/>
                  </a:ext>
                </a:extLst>
              </p:cNvPr>
              <p:cNvSpPr/>
              <p:nvPr/>
            </p:nvSpPr>
            <p:spPr>
              <a:xfrm>
                <a:off x="9529346" y="3300104"/>
                <a:ext cx="457200" cy="457200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77" name="Picture 76">
                <a:extLst>
                  <a:ext uri="{FF2B5EF4-FFF2-40B4-BE49-F238E27FC236}">
                    <a16:creationId xmlns:a16="http://schemas.microsoft.com/office/drawing/2014/main" id="{B96DBDF3-4299-4280-875F-F29349E238E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9620016" y="3404814"/>
                <a:ext cx="275860" cy="262870"/>
              </a:xfrm>
              <a:prstGeom prst="rect">
                <a:avLst/>
              </a:prstGeom>
            </p:spPr>
          </p:pic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C8518F6C-CA6A-40D8-8E2C-EB72C6FB47A7}"/>
                </a:ext>
              </a:extLst>
            </p:cNvPr>
            <p:cNvGrpSpPr/>
            <p:nvPr/>
          </p:nvGrpSpPr>
          <p:grpSpPr>
            <a:xfrm>
              <a:off x="7103678" y="3631642"/>
              <a:ext cx="457200" cy="457200"/>
              <a:chOff x="8984886" y="2477217"/>
              <a:chExt cx="685800" cy="685800"/>
            </a:xfrm>
          </p:grpSpPr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74A0DB5E-DF28-4ADB-BA54-1BFF030515E3}"/>
                  </a:ext>
                </a:extLst>
              </p:cNvPr>
              <p:cNvSpPr/>
              <p:nvPr/>
            </p:nvSpPr>
            <p:spPr>
              <a:xfrm>
                <a:off x="8984886" y="2477217"/>
                <a:ext cx="685800" cy="685800"/>
              </a:xfrm>
              <a:prstGeom prst="ellips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B7E06B97-F34A-4FFF-9C74-53E20E55FB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9096540" y="2604198"/>
                <a:ext cx="462493" cy="431838"/>
              </a:xfrm>
              <a:prstGeom prst="rect">
                <a:avLst/>
              </a:prstGeom>
            </p:spPr>
          </p:pic>
        </p:grpSp>
      </p:grpSp>
      <p:sp>
        <p:nvSpPr>
          <p:cNvPr id="94" name="Google Shape;142;p19">
            <a:extLst>
              <a:ext uri="{FF2B5EF4-FFF2-40B4-BE49-F238E27FC236}">
                <a16:creationId xmlns:a16="http://schemas.microsoft.com/office/drawing/2014/main" id="{264C0073-170C-4978-9300-A270B6FD8CD6}"/>
              </a:ext>
            </a:extLst>
          </p:cNvPr>
          <p:cNvSpPr txBox="1">
            <a:spLocks/>
          </p:cNvSpPr>
          <p:nvPr/>
        </p:nvSpPr>
        <p:spPr>
          <a:xfrm>
            <a:off x="240958" y="746127"/>
            <a:ext cx="4168672" cy="4028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Systemic failures, extreme events and ‘hyper-risks’ emerge as a result of the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highly complex and highly interconnected</a:t>
            </a:r>
            <a:r>
              <a:rPr lang="en-US" sz="2000" dirty="0">
                <a:solidFill>
                  <a:srgbClr val="1E4F6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human-Earth systems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2000" dirty="0"/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2000" b="1" dirty="0">
                <a:solidFill>
                  <a:srgbClr val="1E4F61"/>
                </a:solidFill>
              </a:rPr>
              <a:t>Dynamic relationships </a:t>
            </a:r>
            <a:r>
              <a:rPr lang="en-US" sz="2000" dirty="0"/>
              <a:t>between agents, systems and sectors transmit risk for one to another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2000" dirty="0"/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2000" dirty="0"/>
              <a:t>Amplify (or buffer) existing threats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2000" dirty="0"/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2000" dirty="0"/>
              <a:t>Need for </a:t>
            </a:r>
            <a:r>
              <a:rPr lang="en-US" sz="2000" b="1" dirty="0">
                <a:solidFill>
                  <a:srgbClr val="1E4F61"/>
                </a:solidFill>
              </a:rPr>
              <a:t>fundamental innovations </a:t>
            </a:r>
            <a:r>
              <a:rPr lang="en-US" sz="2000" dirty="0"/>
              <a:t>in risk assessment</a:t>
            </a:r>
          </a:p>
          <a:p>
            <a:pPr marL="0" indent="0">
              <a:buSzPct val="100000"/>
              <a:buFont typeface="Arial"/>
              <a:buNone/>
            </a:pPr>
            <a:endParaRPr lang="en-US" sz="2000" dirty="0"/>
          </a:p>
        </p:txBody>
      </p:sp>
      <p:sp>
        <p:nvSpPr>
          <p:cNvPr id="4" name="Arc 3">
            <a:extLst>
              <a:ext uri="{FF2B5EF4-FFF2-40B4-BE49-F238E27FC236}">
                <a16:creationId xmlns:a16="http://schemas.microsoft.com/office/drawing/2014/main" id="{D2CCE8C1-55D4-4A27-A359-145FBA2BC571}"/>
              </a:ext>
            </a:extLst>
          </p:cNvPr>
          <p:cNvSpPr/>
          <p:nvPr/>
        </p:nvSpPr>
        <p:spPr>
          <a:xfrm rot="7571740">
            <a:off x="6242933" y="2582074"/>
            <a:ext cx="1272497" cy="1420140"/>
          </a:xfrm>
          <a:prstGeom prst="arc">
            <a:avLst>
              <a:gd name="adj1" fmla="val 15558048"/>
              <a:gd name="adj2" fmla="val 408664"/>
            </a:avLst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00E773D-BE40-419E-89F5-99A7541A963E}"/>
              </a:ext>
            </a:extLst>
          </p:cNvPr>
          <p:cNvGrpSpPr/>
          <p:nvPr/>
        </p:nvGrpSpPr>
        <p:grpSpPr>
          <a:xfrm>
            <a:off x="3134396" y="3854921"/>
            <a:ext cx="3363994" cy="1222814"/>
            <a:chOff x="3134396" y="3946355"/>
            <a:chExt cx="3363994" cy="1222814"/>
          </a:xfrm>
        </p:grpSpPr>
        <p:cxnSp>
          <p:nvCxnSpPr>
            <p:cNvPr id="3" name="Straight Arrow Connector 2">
              <a:extLst>
                <a:ext uri="{FF2B5EF4-FFF2-40B4-BE49-F238E27FC236}">
                  <a16:creationId xmlns:a16="http://schemas.microsoft.com/office/drawing/2014/main" id="{91ADACEB-F612-4918-B1A1-BDD970F61775}"/>
                </a:ext>
              </a:extLst>
            </p:cNvPr>
            <p:cNvCxnSpPr>
              <a:cxnSpLocks/>
            </p:cNvCxnSpPr>
            <p:nvPr/>
          </p:nvCxnSpPr>
          <p:spPr>
            <a:xfrm>
              <a:off x="3160989" y="4098372"/>
              <a:ext cx="41801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7AA6FABE-A512-42C7-BA05-F9EE2259B9A2}"/>
                </a:ext>
              </a:extLst>
            </p:cNvPr>
            <p:cNvCxnSpPr>
              <a:cxnSpLocks/>
            </p:cNvCxnSpPr>
            <p:nvPr/>
          </p:nvCxnSpPr>
          <p:spPr>
            <a:xfrm>
              <a:off x="3160989" y="4346234"/>
              <a:ext cx="41801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FFC8441-8E75-4D02-ADF0-BB2162F41357}"/>
                </a:ext>
              </a:extLst>
            </p:cNvPr>
            <p:cNvSpPr txBox="1"/>
            <p:nvPr/>
          </p:nvSpPr>
          <p:spPr>
            <a:xfrm>
              <a:off x="3579001" y="3946355"/>
              <a:ext cx="126989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Unidirectional</a:t>
              </a: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0E3DFD4-3C50-4AA7-9E8A-D305050EF232}"/>
                </a:ext>
              </a:extLst>
            </p:cNvPr>
            <p:cNvSpPr txBox="1"/>
            <p:nvPr/>
          </p:nvSpPr>
          <p:spPr>
            <a:xfrm>
              <a:off x="3579001" y="4175114"/>
              <a:ext cx="116089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Bidirectional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BF65995F-7BA6-4AB6-B7E6-FA5001989842}"/>
                </a:ext>
              </a:extLst>
            </p:cNvPr>
            <p:cNvSpPr txBox="1"/>
            <p:nvPr/>
          </p:nvSpPr>
          <p:spPr>
            <a:xfrm>
              <a:off x="3579001" y="4403873"/>
              <a:ext cx="10118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Amplifying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C43C18C5-0706-4FFF-A78A-2DB16DA98A69}"/>
                </a:ext>
              </a:extLst>
            </p:cNvPr>
            <p:cNvSpPr txBox="1"/>
            <p:nvPr/>
          </p:nvSpPr>
          <p:spPr>
            <a:xfrm>
              <a:off x="3579001" y="4632632"/>
              <a:ext cx="9012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Buffering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95C691EB-A7F9-4E95-95CB-3885B7F994E5}"/>
                </a:ext>
              </a:extLst>
            </p:cNvPr>
            <p:cNvSpPr txBox="1"/>
            <p:nvPr/>
          </p:nvSpPr>
          <p:spPr>
            <a:xfrm>
              <a:off x="3579001" y="4861392"/>
              <a:ext cx="291938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Interactions between determinants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A0E252FB-4D49-4ED3-A1B9-522452778FBA}"/>
                </a:ext>
              </a:extLst>
            </p:cNvPr>
            <p:cNvSpPr txBox="1"/>
            <p:nvPr/>
          </p:nvSpPr>
          <p:spPr>
            <a:xfrm>
              <a:off x="3207925" y="4401991"/>
              <a:ext cx="28886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+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490925B9-8D09-4F1D-819E-2ECFF77D0DC5}"/>
                </a:ext>
              </a:extLst>
            </p:cNvPr>
            <p:cNvSpPr txBox="1"/>
            <p:nvPr/>
          </p:nvSpPr>
          <p:spPr>
            <a:xfrm>
              <a:off x="3221413" y="4618883"/>
              <a:ext cx="24397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-</a:t>
              </a:r>
            </a:p>
          </p:txBody>
        </p:sp>
        <p:cxnSp>
          <p:nvCxnSpPr>
            <p:cNvPr id="74" name="Straight Arrow Connector 73">
              <a:extLst>
                <a:ext uri="{FF2B5EF4-FFF2-40B4-BE49-F238E27FC236}">
                  <a16:creationId xmlns:a16="http://schemas.microsoft.com/office/drawing/2014/main" id="{8B8157F6-E66A-4F38-9F11-A856C5EF264C}"/>
                </a:ext>
              </a:extLst>
            </p:cNvPr>
            <p:cNvCxnSpPr>
              <a:cxnSpLocks/>
            </p:cNvCxnSpPr>
            <p:nvPr/>
          </p:nvCxnSpPr>
          <p:spPr>
            <a:xfrm>
              <a:off x="3134396" y="5015280"/>
              <a:ext cx="41801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ECAF47DC-91D3-441D-8D04-59B82BA1447C}"/>
              </a:ext>
            </a:extLst>
          </p:cNvPr>
          <p:cNvSpPr txBox="1"/>
          <p:nvPr/>
        </p:nvSpPr>
        <p:spPr>
          <a:xfrm>
            <a:off x="5659439" y="3471267"/>
            <a:ext cx="2439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-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5F212F30-D198-48D8-940E-FDEA86CE10B6}"/>
              </a:ext>
            </a:extLst>
          </p:cNvPr>
          <p:cNvSpPr txBox="1"/>
          <p:nvPr/>
        </p:nvSpPr>
        <p:spPr>
          <a:xfrm>
            <a:off x="6409887" y="4537287"/>
            <a:ext cx="28775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"/>
              </a:rPr>
              <a:t>Figure adapted from Simpson et al. (2021). “A framework for complex climate change risk assessment”. In: </a:t>
            </a:r>
            <a:r>
              <a:rPr lang="en-US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Ital"/>
              </a:rPr>
              <a:t>One Earth </a:t>
            </a:r>
            <a:r>
              <a:rPr lang="en-US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"/>
              </a:rPr>
              <a:t>4.4,</a:t>
            </a:r>
          </a:p>
          <a:p>
            <a:pPr algn="l"/>
            <a:r>
              <a:rPr lang="fr-FR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URWGothicL-Book"/>
              </a:rPr>
              <a:t>1648 </a:t>
            </a:r>
            <a:r>
              <a:rPr lang="fr-FR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"/>
              </a:rPr>
              <a:t>pages 489–501. ISSN: 2590-3322.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6144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4006E1-86AC-426F-A02A-FA1880E1786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15</a:t>
            </a:fld>
            <a:endParaRPr lang="en-US"/>
          </a:p>
        </p:txBody>
      </p:sp>
      <p:pic>
        <p:nvPicPr>
          <p:cNvPr id="7" name="Picture 6" descr="Text&#10;&#10;Description automatically generated">
            <a:extLst>
              <a:ext uri="{FF2B5EF4-FFF2-40B4-BE49-F238E27FC236}">
                <a16:creationId xmlns:a16="http://schemas.microsoft.com/office/drawing/2014/main" id="{1993C4F2-068B-47DA-9510-A982FB9655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28163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665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CC72BE0-F604-481C-95E0-2A63FC412482}"/>
              </a:ext>
            </a:extLst>
          </p:cNvPr>
          <p:cNvSpPr txBox="1"/>
          <p:nvPr/>
        </p:nvSpPr>
        <p:spPr>
          <a:xfrm>
            <a:off x="473490" y="1028087"/>
            <a:ext cx="3717509" cy="2445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Sector:</a:t>
            </a:r>
          </a:p>
          <a:p>
            <a:pPr marL="3429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Complex </a:t>
            </a:r>
            <a:r>
              <a:rPr lang="en-US" sz="24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systems of systems </a:t>
            </a:r>
            <a:r>
              <a:rPr lang="en-US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that deliver services, amenities, and products critical to society. 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D844A7A9-5B20-4FEC-8BCD-21BD6C3C5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3389" y="0"/>
            <a:ext cx="5040611" cy="5143500"/>
          </a:xfrm>
          <a:prstGeom prst="rect">
            <a:avLst/>
          </a:prstGeom>
        </p:spPr>
      </p:pic>
      <p:sp>
        <p:nvSpPr>
          <p:cNvPr id="6" name="Google Shape;141;p19">
            <a:extLst>
              <a:ext uri="{FF2B5EF4-FFF2-40B4-BE49-F238E27FC236}">
                <a16:creationId xmlns:a16="http://schemas.microsoft.com/office/drawing/2014/main" id="{16B9ADBA-C586-4B28-8C02-2B464B035852}"/>
              </a:ext>
            </a:extLst>
          </p:cNvPr>
          <p:cNvSpPr txBox="1">
            <a:spLocks/>
          </p:cNvSpPr>
          <p:nvPr/>
        </p:nvSpPr>
        <p:spPr>
          <a:xfrm>
            <a:off x="568207" y="7802"/>
            <a:ext cx="7886700" cy="687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SzPts val="3300"/>
            </a:pPr>
            <a:r>
              <a:rPr lang="en-US" sz="4000" dirty="0"/>
              <a:t>What is MSD?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A9D405-4E1F-4CB1-97E3-472036E6DFAB}"/>
              </a:ext>
            </a:extLst>
          </p:cNvPr>
          <p:cNvSpPr txBox="1"/>
          <p:nvPr/>
        </p:nvSpPr>
        <p:spPr>
          <a:xfrm>
            <a:off x="473490" y="1371600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1E4F61"/>
                </a:solidFill>
              </a:rPr>
              <a:t>“</a:t>
            </a:r>
            <a:endParaRPr lang="en-US" b="1" dirty="0">
              <a:solidFill>
                <a:srgbClr val="1E4F6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ADEE35-F982-454F-B4DC-62B55EEB361D}"/>
              </a:ext>
            </a:extLst>
          </p:cNvPr>
          <p:cNvSpPr txBox="1"/>
          <p:nvPr/>
        </p:nvSpPr>
        <p:spPr>
          <a:xfrm>
            <a:off x="1557673" y="2939142"/>
            <a:ext cx="774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 </a:t>
            </a:r>
            <a:r>
              <a:rPr lang="en-US" sz="3600" b="1" dirty="0">
                <a:solidFill>
                  <a:schemeClr val="bg1"/>
                </a:solidFill>
              </a:rPr>
              <a:t>“</a:t>
            </a:r>
            <a:r>
              <a:rPr lang="en-US" sz="3600" b="1" dirty="0">
                <a:solidFill>
                  <a:srgbClr val="1E4F61"/>
                </a:solidFill>
              </a:rPr>
              <a:t>”</a:t>
            </a:r>
            <a:endParaRPr lang="en-US" b="1" dirty="0">
              <a:solidFill>
                <a:srgbClr val="1E4F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094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41385F2-F40A-427C-AFAB-7168D4F061AB}"/>
              </a:ext>
            </a:extLst>
          </p:cNvPr>
          <p:cNvSpPr txBox="1"/>
          <p:nvPr/>
        </p:nvSpPr>
        <p:spPr>
          <a:xfrm>
            <a:off x="2994588" y="3381828"/>
            <a:ext cx="774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/>
              <a:t> </a:t>
            </a:r>
            <a:r>
              <a:rPr lang="en-US" sz="3600" b="1" dirty="0">
                <a:solidFill>
                  <a:schemeClr val="bg1"/>
                </a:solidFill>
              </a:rPr>
              <a:t>“</a:t>
            </a:r>
            <a:r>
              <a:rPr lang="en-US" sz="3600" b="1" dirty="0">
                <a:solidFill>
                  <a:srgbClr val="1E4F61"/>
                </a:solidFill>
              </a:rPr>
              <a:t>”</a:t>
            </a:r>
            <a:endParaRPr lang="en-US" b="1" dirty="0">
              <a:solidFill>
                <a:srgbClr val="1E4F6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10B281-2B68-450A-9E64-32E2CC52E878}"/>
              </a:ext>
            </a:extLst>
          </p:cNvPr>
          <p:cNvSpPr txBox="1"/>
          <p:nvPr/>
        </p:nvSpPr>
        <p:spPr>
          <a:xfrm>
            <a:off x="473490" y="1028087"/>
            <a:ext cx="3917535" cy="3110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Dynamics:</a:t>
            </a:r>
          </a:p>
          <a:p>
            <a:pPr marL="342900">
              <a:lnSpc>
                <a:spcPct val="107000"/>
              </a:lnSpc>
            </a:pP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Pathways of change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that result from transitions and shocks. Shaped by their </a:t>
            </a:r>
            <a:r>
              <a:rPr lang="en-US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nterdependence-interconnectedness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irreversible lock-ins, contested perspectives, cross-scale influences and effects, as well as the deep uncertainties that shape their evolution.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C45A14BD-2F78-4949-9CDB-8A1430CB8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3389" y="-5"/>
            <a:ext cx="5040611" cy="5143500"/>
          </a:xfrm>
          <a:prstGeom prst="rect">
            <a:avLst/>
          </a:prstGeom>
        </p:spPr>
      </p:pic>
      <p:sp>
        <p:nvSpPr>
          <p:cNvPr id="7" name="Google Shape;141;p19">
            <a:extLst>
              <a:ext uri="{FF2B5EF4-FFF2-40B4-BE49-F238E27FC236}">
                <a16:creationId xmlns:a16="http://schemas.microsoft.com/office/drawing/2014/main" id="{A471AB2A-A26A-448A-A226-DD75E315F75B}"/>
              </a:ext>
            </a:extLst>
          </p:cNvPr>
          <p:cNvSpPr txBox="1">
            <a:spLocks/>
          </p:cNvSpPr>
          <p:nvPr/>
        </p:nvSpPr>
        <p:spPr>
          <a:xfrm>
            <a:off x="568207" y="7802"/>
            <a:ext cx="7886700" cy="687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SzPts val="3300"/>
            </a:pPr>
            <a:r>
              <a:rPr lang="en-US" sz="4000" dirty="0"/>
              <a:t>What is MSD?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EE2464-EA64-430D-81D2-DC2D5DF4FB44}"/>
              </a:ext>
            </a:extLst>
          </p:cNvPr>
          <p:cNvSpPr txBox="1"/>
          <p:nvPr/>
        </p:nvSpPr>
        <p:spPr>
          <a:xfrm>
            <a:off x="473490" y="1371600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>
                <a:solidFill>
                  <a:srgbClr val="1E4F61"/>
                </a:solidFill>
              </a:rPr>
              <a:t>“</a:t>
            </a:r>
            <a:endParaRPr lang="en-US" b="1" dirty="0">
              <a:solidFill>
                <a:srgbClr val="1E4F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4852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299D7AC-3EE5-4F1E-99AB-0D3CA4F5BD9F}"/>
              </a:ext>
            </a:extLst>
          </p:cNvPr>
          <p:cNvSpPr txBox="1"/>
          <p:nvPr/>
        </p:nvSpPr>
        <p:spPr>
          <a:xfrm>
            <a:off x="312060" y="886288"/>
            <a:ext cx="3897990" cy="3042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study of how complex built, natural, and socio-economic systems 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co-evolve in response to change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MSD is a transdisciplinary research area that seeks to advance our understanding of how</a:t>
            </a:r>
            <a:r>
              <a:rPr lang="en-US" sz="1800" b="1" i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18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human-Earth system feedbacks shape interdependent pathways of societal change across scales and uncertainties</a:t>
            </a:r>
            <a:r>
              <a:rPr lang="en-US" sz="18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endParaRPr lang="en-US" sz="1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806ED7E7-38C8-4160-A4BB-2E2819814F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0050" y="0"/>
            <a:ext cx="4952897" cy="5143500"/>
          </a:xfrm>
          <a:prstGeom prst="rect">
            <a:avLst/>
          </a:prstGeom>
        </p:spPr>
      </p:pic>
      <p:sp>
        <p:nvSpPr>
          <p:cNvPr id="5" name="Google Shape;141;p19">
            <a:extLst>
              <a:ext uri="{FF2B5EF4-FFF2-40B4-BE49-F238E27FC236}">
                <a16:creationId xmlns:a16="http://schemas.microsoft.com/office/drawing/2014/main" id="{3A9FB21E-49D2-42EB-BD29-825FA90B7C19}"/>
              </a:ext>
            </a:extLst>
          </p:cNvPr>
          <p:cNvSpPr txBox="1">
            <a:spLocks/>
          </p:cNvSpPr>
          <p:nvPr/>
        </p:nvSpPr>
        <p:spPr>
          <a:xfrm>
            <a:off x="568207" y="7802"/>
            <a:ext cx="7886700" cy="687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SzPts val="3300"/>
            </a:pPr>
            <a:r>
              <a:rPr lang="en-US" sz="4000" dirty="0"/>
              <a:t>What is MSD?</a:t>
            </a:r>
          </a:p>
        </p:txBody>
      </p:sp>
    </p:spTree>
    <p:extLst>
      <p:ext uri="{BB962C8B-B14F-4D97-AF65-F5344CB8AC3E}">
        <p14:creationId xmlns:p14="http://schemas.microsoft.com/office/powerpoint/2010/main" val="20499050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E299D7AC-3EE5-4F1E-99AB-0D3CA4F5BD9F}"/>
              </a:ext>
            </a:extLst>
          </p:cNvPr>
          <p:cNvSpPr txBox="1"/>
          <p:nvPr/>
        </p:nvSpPr>
        <p:spPr>
          <a:xfrm>
            <a:off x="312060" y="886288"/>
            <a:ext cx="3897990" cy="3042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study of how complex built, natural, and socio-economic systems 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co-evolve in response to change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MSD is a transdisciplinary research area that seeks to advance our understanding of how</a:t>
            </a:r>
            <a:r>
              <a:rPr lang="en-US" sz="1800" b="1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human-Earth system feedbacks shape interdependent pathways of societal change across scales and uncertainties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 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5EF42EF-E79C-4124-AFB0-DFF212254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0050" y="0"/>
            <a:ext cx="4952897" cy="5143500"/>
          </a:xfrm>
          <a:prstGeom prst="rect">
            <a:avLst/>
          </a:prstGeom>
        </p:spPr>
      </p:pic>
      <p:sp>
        <p:nvSpPr>
          <p:cNvPr id="6" name="Google Shape;141;p19">
            <a:extLst>
              <a:ext uri="{FF2B5EF4-FFF2-40B4-BE49-F238E27FC236}">
                <a16:creationId xmlns:a16="http://schemas.microsoft.com/office/drawing/2014/main" id="{DE14A87D-E0A0-482E-97B8-A77C15FF8513}"/>
              </a:ext>
            </a:extLst>
          </p:cNvPr>
          <p:cNvSpPr txBox="1">
            <a:spLocks/>
          </p:cNvSpPr>
          <p:nvPr/>
        </p:nvSpPr>
        <p:spPr>
          <a:xfrm>
            <a:off x="568207" y="7802"/>
            <a:ext cx="7886700" cy="687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SzPts val="3300"/>
            </a:pPr>
            <a:r>
              <a:rPr lang="en-US" sz="4000" dirty="0"/>
              <a:t>What is MSD?</a:t>
            </a:r>
          </a:p>
        </p:txBody>
      </p:sp>
    </p:spTree>
    <p:extLst>
      <p:ext uri="{BB962C8B-B14F-4D97-AF65-F5344CB8AC3E}">
        <p14:creationId xmlns:p14="http://schemas.microsoft.com/office/powerpoint/2010/main" val="3040292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205;p4" descr="A picture containing building, sitting, table, computer&#10;&#10;Description automatically generated">
            <a:extLst>
              <a:ext uri="{FF2B5EF4-FFF2-40B4-BE49-F238E27FC236}">
                <a16:creationId xmlns:a16="http://schemas.microsoft.com/office/drawing/2014/main" id="{97CE2848-109E-0041-8FEF-DC62E28C51B0}"/>
              </a:ext>
            </a:extLst>
          </p:cNvPr>
          <p:cNvPicPr preferRelativeResize="0"/>
          <p:nvPr/>
        </p:nvPicPr>
        <p:blipFill rotWithShape="1">
          <a:blip r:embed="rId3"/>
          <a:srcRect t="19" b="11412"/>
          <a:stretch/>
        </p:blipFill>
        <p:spPr>
          <a:xfrm>
            <a:off x="19" y="961"/>
            <a:ext cx="9624427" cy="5142539"/>
          </a:xfrm>
          <a:prstGeom prst="rect">
            <a:avLst/>
          </a:prstGeom>
          <a:noFill/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62C947-CEF3-1342-A0B0-D9D8C4AA8C8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6457950" y="4767262"/>
            <a:ext cx="2057400" cy="27384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</a:pPr>
            <a:fld id="{00000000-1234-1234-1234-123412341234}" type="slidenum">
              <a:rPr lang="en-US" sz="7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pPr lvl="0" indent="0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t>2</a:t>
            </a:fld>
            <a:endParaRPr lang="en-US" sz="700" kern="1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84D054-0C7C-3041-BD42-ADF2BBA9E764}"/>
              </a:ext>
            </a:extLst>
          </p:cNvPr>
          <p:cNvSpPr txBox="1"/>
          <p:nvPr/>
        </p:nvSpPr>
        <p:spPr>
          <a:xfrm>
            <a:off x="5630238" y="1455961"/>
            <a:ext cx="315516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We acknowledge the support of the U.S. Department of Energy, Office of Science, Earth and Environmental Systems Sciences Division, MultiSector Dynamics Program.</a:t>
            </a:r>
          </a:p>
        </p:txBody>
      </p:sp>
    </p:spTree>
    <p:extLst>
      <p:ext uri="{BB962C8B-B14F-4D97-AF65-F5344CB8AC3E}">
        <p14:creationId xmlns:p14="http://schemas.microsoft.com/office/powerpoint/2010/main" val="21042584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  <p:sp>
        <p:nvSpPr>
          <p:cNvPr id="11" name="Google Shape;132;p18">
            <a:extLst>
              <a:ext uri="{FF2B5EF4-FFF2-40B4-BE49-F238E27FC236}">
                <a16:creationId xmlns:a16="http://schemas.microsoft.com/office/drawing/2014/main" id="{19DBC94A-A4AF-46DE-8445-8B5BA6451486}"/>
              </a:ext>
            </a:extLst>
          </p:cNvPr>
          <p:cNvSpPr txBox="1">
            <a:spLocks/>
          </p:cNvSpPr>
          <p:nvPr/>
        </p:nvSpPr>
        <p:spPr>
          <a:xfrm>
            <a:off x="461832" y="93630"/>
            <a:ext cx="8362127" cy="634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3300"/>
              <a:buFont typeface="Arial"/>
            </a:pP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Multisector dynamics emerge from complex adaptive systems of systems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C98BE137-BBF3-4AC9-806B-78EEB51DB4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859" y="1428750"/>
            <a:ext cx="3212353" cy="2286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3F52F3C-EEDB-464B-B64A-102556A2D412}"/>
              </a:ext>
            </a:extLst>
          </p:cNvPr>
          <p:cNvSpPr txBox="1"/>
          <p:nvPr/>
        </p:nvSpPr>
        <p:spPr>
          <a:xfrm>
            <a:off x="312060" y="886288"/>
            <a:ext cx="3897990" cy="1561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Complex adaptive systems can be conceptualized in terms of 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interacting cycles of growth and disruptions</a:t>
            </a:r>
            <a:r>
              <a:rPr lang="en-US" sz="1800" b="1" baseline="30000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1,2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1AC08A-6CEB-4842-9155-61D6BA9F1B7E}"/>
              </a:ext>
            </a:extLst>
          </p:cNvPr>
          <p:cNvSpPr txBox="1"/>
          <p:nvPr/>
        </p:nvSpPr>
        <p:spPr>
          <a:xfrm>
            <a:off x="2938161" y="4532534"/>
            <a:ext cx="3783408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Gunderson, L. H., &amp;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Holling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C. S. (Eds.). (2002). </a:t>
            </a:r>
            <a:r>
              <a:rPr lang="en-US" sz="800" i="1" dirty="0" err="1">
                <a:solidFill>
                  <a:schemeClr val="bg1">
                    <a:lumMod val="50000"/>
                  </a:schemeClr>
                </a:solidFill>
              </a:rPr>
              <a:t>Panarchy</a:t>
            </a:r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: </a:t>
            </a:r>
          </a:p>
          <a:p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understanding transformations In human and natural systems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. Island press.</a:t>
            </a:r>
          </a:p>
          <a:p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Holling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C. (1985). Resilience of ecosystems: local surprise and global change</a:t>
            </a:r>
          </a:p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(No. 5, pp. 228-269). Cambridge University Press.</a:t>
            </a:r>
          </a:p>
          <a:p>
            <a:endParaRPr lang="en-US" sz="800" dirty="0">
              <a:solidFill>
                <a:schemeClr val="bg1">
                  <a:lumMod val="50000"/>
                </a:schemeClr>
              </a:solidFill>
            </a:endParaRPr>
          </a:p>
          <a:p>
            <a:endParaRPr 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189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B4C19076-CFF8-4EFA-B018-A36CCE0182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859" y="1428750"/>
            <a:ext cx="3212353" cy="2286000"/>
          </a:xfrm>
          <a:prstGeom prst="rect">
            <a:avLst/>
          </a:prstGeom>
        </p:spPr>
      </p:pic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21</a:t>
            </a:fld>
            <a:endParaRPr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EE70444-65F7-451E-B087-4EA6EDD096EF}"/>
              </a:ext>
            </a:extLst>
          </p:cNvPr>
          <p:cNvSpPr txBox="1"/>
          <p:nvPr/>
        </p:nvSpPr>
        <p:spPr>
          <a:xfrm>
            <a:off x="312060" y="886288"/>
            <a:ext cx="3897990" cy="245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Complex adaptive systems can be conceptualized in terms of 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interacting cycles of growth and disruptions</a:t>
            </a:r>
            <a:r>
              <a:rPr lang="en-US" sz="1800" b="1" baseline="30000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1,2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b="1" dirty="0">
              <a:solidFill>
                <a:srgbClr val="1E4F61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Growth phase 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– accumulation of resources and capital</a:t>
            </a:r>
          </a:p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8" name="Google Shape;132;p18">
            <a:extLst>
              <a:ext uri="{FF2B5EF4-FFF2-40B4-BE49-F238E27FC236}">
                <a16:creationId xmlns:a16="http://schemas.microsoft.com/office/drawing/2014/main" id="{3C9603B3-BB55-4080-AC8D-2097FF296E03}"/>
              </a:ext>
            </a:extLst>
          </p:cNvPr>
          <p:cNvSpPr txBox="1">
            <a:spLocks/>
          </p:cNvSpPr>
          <p:nvPr/>
        </p:nvSpPr>
        <p:spPr>
          <a:xfrm>
            <a:off x="461832" y="93630"/>
            <a:ext cx="8362127" cy="634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3300"/>
              <a:buFont typeface="Arial"/>
            </a:pP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Multisector dynamics emerge from complex adaptive systems of systems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AF22812-3C3B-4ACB-A013-2AEB310620B7}"/>
              </a:ext>
            </a:extLst>
          </p:cNvPr>
          <p:cNvSpPr txBox="1"/>
          <p:nvPr/>
        </p:nvSpPr>
        <p:spPr>
          <a:xfrm>
            <a:off x="2938161" y="4532534"/>
            <a:ext cx="37449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Gunderson, L. H., &amp;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Holling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C. S. (Eds.). (2002). </a:t>
            </a:r>
            <a:r>
              <a:rPr lang="en-US" sz="800" i="1" dirty="0" err="1">
                <a:solidFill>
                  <a:schemeClr val="bg1">
                    <a:lumMod val="50000"/>
                  </a:schemeClr>
                </a:solidFill>
              </a:rPr>
              <a:t>Panarchy</a:t>
            </a:r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: </a:t>
            </a:r>
          </a:p>
          <a:p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understanding transformations In human and natural systems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. Island press.</a:t>
            </a:r>
          </a:p>
          <a:p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Holling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C. (1985). Resilience of ecosystems: local surprise and global change</a:t>
            </a:r>
          </a:p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(No. 5, pp. 228-269). Cambridge University Press.</a:t>
            </a:r>
          </a:p>
        </p:txBody>
      </p:sp>
    </p:spTree>
    <p:extLst>
      <p:ext uri="{BB962C8B-B14F-4D97-AF65-F5344CB8AC3E}">
        <p14:creationId xmlns:p14="http://schemas.microsoft.com/office/powerpoint/2010/main" val="32207843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882BB536-31F3-4598-925E-A921DEF98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859" y="1428750"/>
            <a:ext cx="3212353" cy="2286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741A47-AE5F-4DA5-88EA-8DDC0AC16C9C}"/>
              </a:ext>
            </a:extLst>
          </p:cNvPr>
          <p:cNvSpPr txBox="1"/>
          <p:nvPr/>
        </p:nvSpPr>
        <p:spPr>
          <a:xfrm>
            <a:off x="312060" y="886288"/>
            <a:ext cx="3897990" cy="245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Complex adaptive systems can be conceptualized in terms of 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interacting cycles of growth and disruptions</a:t>
            </a:r>
            <a:r>
              <a:rPr lang="en-US" sz="1800" b="1" baseline="30000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1,2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b="1" dirty="0">
              <a:solidFill>
                <a:srgbClr val="1E4F61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Growth phase 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– accumulation of resources and capital</a:t>
            </a:r>
          </a:p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7" name="Google Shape;132;p18">
            <a:extLst>
              <a:ext uri="{FF2B5EF4-FFF2-40B4-BE49-F238E27FC236}">
                <a16:creationId xmlns:a16="http://schemas.microsoft.com/office/drawing/2014/main" id="{23680226-B252-4AA0-BD79-FCEFBA5A61A4}"/>
              </a:ext>
            </a:extLst>
          </p:cNvPr>
          <p:cNvSpPr txBox="1">
            <a:spLocks/>
          </p:cNvSpPr>
          <p:nvPr/>
        </p:nvSpPr>
        <p:spPr>
          <a:xfrm>
            <a:off x="461832" y="93630"/>
            <a:ext cx="8362127" cy="634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3300"/>
              <a:buFont typeface="Arial"/>
            </a:pP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Multisector dynamics emerge from complex adaptive systems of systems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33C002E-B810-4D77-A7D9-509491B96128}"/>
              </a:ext>
            </a:extLst>
          </p:cNvPr>
          <p:cNvSpPr txBox="1"/>
          <p:nvPr/>
        </p:nvSpPr>
        <p:spPr>
          <a:xfrm>
            <a:off x="2938161" y="4532534"/>
            <a:ext cx="37449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Gunderson, L. H., &amp;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Holling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C. S. (Eds.). (2002). </a:t>
            </a:r>
            <a:r>
              <a:rPr lang="en-US" sz="800" i="1" dirty="0" err="1">
                <a:solidFill>
                  <a:schemeClr val="bg1">
                    <a:lumMod val="50000"/>
                  </a:schemeClr>
                </a:solidFill>
              </a:rPr>
              <a:t>Panarchy</a:t>
            </a:r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: </a:t>
            </a:r>
          </a:p>
          <a:p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understanding transformations In human and natural systems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. Island press.</a:t>
            </a:r>
          </a:p>
          <a:p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Holling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C. (1985). Resilience of ecosystems: local surprise and global change</a:t>
            </a:r>
          </a:p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(No. 5, pp. 228-269). Cambridge University Press.</a:t>
            </a:r>
          </a:p>
        </p:txBody>
      </p:sp>
    </p:spTree>
    <p:extLst>
      <p:ext uri="{BB962C8B-B14F-4D97-AF65-F5344CB8AC3E}">
        <p14:creationId xmlns:p14="http://schemas.microsoft.com/office/powerpoint/2010/main" val="39360872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CCA491FF-BD00-41AD-99B6-AA7A790B2C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858" y="1428750"/>
            <a:ext cx="3212353" cy="2286000"/>
          </a:xfrm>
          <a:prstGeom prst="rect">
            <a:avLst/>
          </a:prstGeom>
        </p:spPr>
      </p:pic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9445A5-A200-4B79-9634-C882543BB51F}"/>
              </a:ext>
            </a:extLst>
          </p:cNvPr>
          <p:cNvSpPr txBox="1"/>
          <p:nvPr/>
        </p:nvSpPr>
        <p:spPr>
          <a:xfrm>
            <a:off x="312060" y="886288"/>
            <a:ext cx="3897990" cy="2746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Complex adaptive systems can be conceptualized in terms of 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interacting cycles of growth and disruptions</a:t>
            </a:r>
            <a:r>
              <a:rPr lang="en-US" sz="1800" b="1" baseline="30000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1,2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b="1" dirty="0">
              <a:solidFill>
                <a:srgbClr val="1E4F61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Growth phase 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– accumulation of resources and capital</a:t>
            </a:r>
          </a:p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Disruption phase 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occurrence of system shock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8" name="Google Shape;132;p18">
            <a:extLst>
              <a:ext uri="{FF2B5EF4-FFF2-40B4-BE49-F238E27FC236}">
                <a16:creationId xmlns:a16="http://schemas.microsoft.com/office/drawing/2014/main" id="{0E4E94C6-EC6A-429B-A823-8999D641DE47}"/>
              </a:ext>
            </a:extLst>
          </p:cNvPr>
          <p:cNvSpPr txBox="1">
            <a:spLocks/>
          </p:cNvSpPr>
          <p:nvPr/>
        </p:nvSpPr>
        <p:spPr>
          <a:xfrm>
            <a:off x="461832" y="93630"/>
            <a:ext cx="8362127" cy="634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3300"/>
              <a:buFont typeface="Arial"/>
            </a:pP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Multisector dynamics emerge from complex adaptive systems of systems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EE4CAC-B912-43B4-8D0D-31B2A5ED8E1E}"/>
              </a:ext>
            </a:extLst>
          </p:cNvPr>
          <p:cNvSpPr txBox="1"/>
          <p:nvPr/>
        </p:nvSpPr>
        <p:spPr>
          <a:xfrm>
            <a:off x="2938161" y="4532534"/>
            <a:ext cx="37449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Gunderson, L. H., &amp;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Holling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C. S. (Eds.). (2002). </a:t>
            </a:r>
            <a:r>
              <a:rPr lang="en-US" sz="800" i="1" dirty="0" err="1">
                <a:solidFill>
                  <a:schemeClr val="bg1">
                    <a:lumMod val="50000"/>
                  </a:schemeClr>
                </a:solidFill>
              </a:rPr>
              <a:t>Panarchy</a:t>
            </a:r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: </a:t>
            </a:r>
          </a:p>
          <a:p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understanding transformations In human and natural systems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. Island press.</a:t>
            </a:r>
          </a:p>
          <a:p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Holling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C. (1985). Resilience of ecosystems: local surprise and global change</a:t>
            </a:r>
          </a:p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(No. 5, pp. 228-269). Cambridge University Press.</a:t>
            </a:r>
          </a:p>
        </p:txBody>
      </p:sp>
    </p:spTree>
    <p:extLst>
      <p:ext uri="{BB962C8B-B14F-4D97-AF65-F5344CB8AC3E}">
        <p14:creationId xmlns:p14="http://schemas.microsoft.com/office/powerpoint/2010/main" val="13285055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16BBB0EE-9C31-42F4-8DB8-8624214723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857" y="1428750"/>
            <a:ext cx="3212353" cy="2286000"/>
          </a:xfrm>
          <a:prstGeom prst="rect">
            <a:avLst/>
          </a:prstGeom>
        </p:spPr>
      </p:pic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95BCA3-62ED-4C91-88B1-C9D5BF407B4D}"/>
              </a:ext>
            </a:extLst>
          </p:cNvPr>
          <p:cNvSpPr txBox="1"/>
          <p:nvPr/>
        </p:nvSpPr>
        <p:spPr>
          <a:xfrm>
            <a:off x="312060" y="886288"/>
            <a:ext cx="3897990" cy="3042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Complex adaptive systems can be conceptualized in terms of 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interacting cycles of growth and disruptions</a:t>
            </a:r>
            <a:r>
              <a:rPr lang="en-US" sz="1800" b="1" baseline="30000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1,2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b="1" dirty="0">
              <a:solidFill>
                <a:srgbClr val="1E4F61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Growth phase 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– accumulation of resources and capital</a:t>
            </a:r>
          </a:p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Disruption phase 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occurrence of system shock, subsequent reorganization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10" name="Google Shape;132;p18">
            <a:extLst>
              <a:ext uri="{FF2B5EF4-FFF2-40B4-BE49-F238E27FC236}">
                <a16:creationId xmlns:a16="http://schemas.microsoft.com/office/drawing/2014/main" id="{DACEF250-58DD-4404-AF43-CFF257B5D7F8}"/>
              </a:ext>
            </a:extLst>
          </p:cNvPr>
          <p:cNvSpPr txBox="1">
            <a:spLocks/>
          </p:cNvSpPr>
          <p:nvPr/>
        </p:nvSpPr>
        <p:spPr>
          <a:xfrm>
            <a:off x="461832" y="93630"/>
            <a:ext cx="8362127" cy="634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3300"/>
              <a:buFont typeface="Arial"/>
            </a:pP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Multisector dynamics emerge from complex adaptive systems of systems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62C039E-BA89-4EEA-BA9E-EB3E2B0698F1}"/>
              </a:ext>
            </a:extLst>
          </p:cNvPr>
          <p:cNvSpPr txBox="1"/>
          <p:nvPr/>
        </p:nvSpPr>
        <p:spPr>
          <a:xfrm>
            <a:off x="2938161" y="4532534"/>
            <a:ext cx="37449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Gunderson, L. H., &amp;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Holling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C. S. (Eds.). (2002). </a:t>
            </a:r>
            <a:r>
              <a:rPr lang="en-US" sz="800" i="1" dirty="0" err="1">
                <a:solidFill>
                  <a:schemeClr val="bg1">
                    <a:lumMod val="50000"/>
                  </a:schemeClr>
                </a:solidFill>
              </a:rPr>
              <a:t>Panarchy</a:t>
            </a:r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: </a:t>
            </a:r>
          </a:p>
          <a:p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understanding transformations In human and natural systems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. Island press.</a:t>
            </a:r>
          </a:p>
          <a:p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Holling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C. (1985). Resilience of ecosystems: local surprise and global change</a:t>
            </a:r>
          </a:p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(No. 5, pp. 228-269). Cambridge University Press.</a:t>
            </a:r>
          </a:p>
        </p:txBody>
      </p:sp>
    </p:spTree>
    <p:extLst>
      <p:ext uri="{BB962C8B-B14F-4D97-AF65-F5344CB8AC3E}">
        <p14:creationId xmlns:p14="http://schemas.microsoft.com/office/powerpoint/2010/main" val="5971469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16BBB0EE-9C31-42F4-8DB8-8624214723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857" y="1428750"/>
            <a:ext cx="3212353" cy="2286000"/>
          </a:xfrm>
          <a:prstGeom prst="rect">
            <a:avLst/>
          </a:prstGeom>
        </p:spPr>
      </p:pic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95BCA3-62ED-4C91-88B1-C9D5BF407B4D}"/>
              </a:ext>
            </a:extLst>
          </p:cNvPr>
          <p:cNvSpPr txBox="1"/>
          <p:nvPr/>
        </p:nvSpPr>
        <p:spPr>
          <a:xfrm>
            <a:off x="312060" y="886288"/>
            <a:ext cx="3897990" cy="3042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Complex adaptive systems can be conceptualized in terms of 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interacting cycles of growth and disruptions</a:t>
            </a:r>
            <a:r>
              <a:rPr lang="en-US" sz="18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1,2</a:t>
            </a:r>
            <a:r>
              <a:rPr lang="en-US" sz="1800" b="1" dirty="0">
                <a:solidFill>
                  <a:srgbClr val="1E4F6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b="1" dirty="0">
              <a:solidFill>
                <a:srgbClr val="1E4F61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Growth phase 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– accumulation of resources and capital</a:t>
            </a:r>
          </a:p>
          <a:p>
            <a:pPr marL="342900" marR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Disruption phase 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occurrence of system shock, subsequent reorganization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8" name="Google Shape;132;p18">
            <a:extLst>
              <a:ext uri="{FF2B5EF4-FFF2-40B4-BE49-F238E27FC236}">
                <a16:creationId xmlns:a16="http://schemas.microsoft.com/office/drawing/2014/main" id="{6C7B55F3-9EC5-47C2-9F6A-4B255C13B219}"/>
              </a:ext>
            </a:extLst>
          </p:cNvPr>
          <p:cNvSpPr txBox="1">
            <a:spLocks/>
          </p:cNvSpPr>
          <p:nvPr/>
        </p:nvSpPr>
        <p:spPr>
          <a:xfrm>
            <a:off x="461832" y="93630"/>
            <a:ext cx="8362127" cy="634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buClr>
                <a:srgbClr val="000000"/>
              </a:buClr>
              <a:buSzPts val="3300"/>
              <a:buFont typeface="Arial"/>
            </a:pP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Multisector dynamics emerge from complex adaptive systems of systems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ACD33E-6F65-47E7-AC3F-2063F4DD2B54}"/>
              </a:ext>
            </a:extLst>
          </p:cNvPr>
          <p:cNvSpPr txBox="1"/>
          <p:nvPr/>
        </p:nvSpPr>
        <p:spPr>
          <a:xfrm>
            <a:off x="2938161" y="4532534"/>
            <a:ext cx="37449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Gunderson, L. H., &amp;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Holling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C. S. (Eds.). (2002). </a:t>
            </a:r>
            <a:r>
              <a:rPr lang="en-US" sz="800" i="1" dirty="0" err="1">
                <a:solidFill>
                  <a:schemeClr val="bg1">
                    <a:lumMod val="50000"/>
                  </a:schemeClr>
                </a:solidFill>
              </a:rPr>
              <a:t>Panarchy</a:t>
            </a:r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: </a:t>
            </a:r>
          </a:p>
          <a:p>
            <a:r>
              <a:rPr lang="en-US" sz="800" i="1" dirty="0">
                <a:solidFill>
                  <a:schemeClr val="bg1">
                    <a:lumMod val="50000"/>
                  </a:schemeClr>
                </a:solidFill>
              </a:rPr>
              <a:t>understanding transformations In human and natural systems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. Island press.</a:t>
            </a:r>
          </a:p>
          <a:p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Holling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C. (1985). Resilience of ecosystems: local surprise and global change</a:t>
            </a:r>
          </a:p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(No. 5, pp. 228-269). Cambridge University Press.</a:t>
            </a:r>
          </a:p>
        </p:txBody>
      </p:sp>
    </p:spTree>
    <p:extLst>
      <p:ext uri="{BB962C8B-B14F-4D97-AF65-F5344CB8AC3E}">
        <p14:creationId xmlns:p14="http://schemas.microsoft.com/office/powerpoint/2010/main" val="1297473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>
            <a:spLocks noGrp="1"/>
          </p:cNvSpPr>
          <p:nvPr>
            <p:ph type="title"/>
          </p:nvPr>
        </p:nvSpPr>
        <p:spPr>
          <a:xfrm>
            <a:off x="568207" y="7802"/>
            <a:ext cx="7886700" cy="687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-US" dirty="0"/>
              <a:t>Key system properties</a:t>
            </a:r>
            <a:endParaRPr dirty="0"/>
          </a:p>
        </p:txBody>
      </p:sp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  <p:sp>
        <p:nvSpPr>
          <p:cNvPr id="94" name="Google Shape;142;p19">
            <a:extLst>
              <a:ext uri="{FF2B5EF4-FFF2-40B4-BE49-F238E27FC236}">
                <a16:creationId xmlns:a16="http://schemas.microsoft.com/office/drawing/2014/main" id="{264C0073-170C-4978-9300-A270B6FD8CD6}"/>
              </a:ext>
            </a:extLst>
          </p:cNvPr>
          <p:cNvSpPr txBox="1">
            <a:spLocks/>
          </p:cNvSpPr>
          <p:nvPr/>
        </p:nvSpPr>
        <p:spPr>
          <a:xfrm>
            <a:off x="240958" y="738747"/>
            <a:ext cx="4168672" cy="4028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Connectedness: 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Increases as the system grows, becomes more aggregated and organized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18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Capital: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system potential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reflects natural and human resources, monetary assets or other capacities that accumulate as the system develops or grow</a:t>
            </a:r>
            <a:endParaRPr lang="en-US" sz="1800" b="1" dirty="0">
              <a:solidFill>
                <a:srgbClr val="1E4F6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None/>
            </a:pPr>
            <a:endParaRPr lang="en-US" sz="1800" b="1" dirty="0">
              <a:solidFill>
                <a:srgbClr val="1E4F6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None/>
            </a:pP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Resilience: 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capacity of a system to absorb a shock and adapt to maintain essentially the same function, structure, identity, and component interactions</a:t>
            </a:r>
            <a:r>
              <a:rPr lang="en-US" sz="1800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3,4,5</a:t>
            </a:r>
          </a:p>
          <a:p>
            <a:pPr marL="0" indent="0">
              <a:buSzPct val="100000"/>
              <a:buFont typeface="Arial"/>
              <a:buNone/>
            </a:pPr>
            <a:endParaRPr lang="en-US" sz="20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FAC26F2-E29F-4542-9C8F-0A43F4689B58}"/>
              </a:ext>
            </a:extLst>
          </p:cNvPr>
          <p:cNvSpPr txBox="1"/>
          <p:nvPr/>
        </p:nvSpPr>
        <p:spPr>
          <a:xfrm>
            <a:off x="1204739" y="4404753"/>
            <a:ext cx="4009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0" i="0" dirty="0">
                <a:solidFill>
                  <a:schemeClr val="bg1">
                    <a:lumMod val="50000"/>
                  </a:schemeClr>
                </a:solidFill>
                <a:effectLst/>
                <a:latin typeface="Slack-Lato"/>
              </a:rPr>
              <a:t>Shin et al., (2018). A systematic review of quantitative resilience measures for water infrastructure systems. Water, 10(2), 164. </a:t>
            </a:r>
          </a:p>
          <a:p>
            <a:endParaRPr lang="en-US" sz="400" b="0" i="0" dirty="0">
              <a:solidFill>
                <a:schemeClr val="bg1">
                  <a:lumMod val="50000"/>
                </a:schemeClr>
              </a:solidFill>
              <a:effectLst/>
              <a:latin typeface="Slack-Lato"/>
            </a:endParaRPr>
          </a:p>
          <a:p>
            <a:r>
              <a:rPr lang="en-US" sz="800" b="0" i="0" dirty="0">
                <a:solidFill>
                  <a:schemeClr val="bg1">
                    <a:lumMod val="50000"/>
                  </a:schemeClr>
                </a:solidFill>
                <a:effectLst/>
                <a:latin typeface="Slack-Lato"/>
              </a:rPr>
              <a:t>Pimm et al.,  (2019). Measuring resilience is essential to understand it. Nature Sustainability, 2(10), 895-897. </a:t>
            </a:r>
            <a:r>
              <a:rPr lang="en-US" sz="800" b="0" i="0" u="none" strike="noStrike" dirty="0">
                <a:solidFill>
                  <a:schemeClr val="bg1">
                    <a:lumMod val="50000"/>
                  </a:schemeClr>
                </a:solidFill>
                <a:effectLst/>
                <a:latin typeface="Slack-Lat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https://doi.org/10.1038/s41893-019-0399-7</a:t>
            </a:r>
            <a:r>
              <a:rPr lang="en-US" sz="800" b="0" i="0" dirty="0">
                <a:solidFill>
                  <a:schemeClr val="bg1">
                    <a:lumMod val="50000"/>
                  </a:schemeClr>
                </a:solidFill>
                <a:effectLst/>
                <a:latin typeface="Slack-Lato"/>
              </a:rPr>
              <a:t>, 10.1038/s41893-019-0399-7.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Slack-Lato"/>
            </a:endParaRPr>
          </a:p>
          <a:p>
            <a:endParaRPr 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5206A6-32D9-4F56-A6DF-2DBE9F607A14}"/>
              </a:ext>
            </a:extLst>
          </p:cNvPr>
          <p:cNvSpPr txBox="1"/>
          <p:nvPr/>
        </p:nvSpPr>
        <p:spPr>
          <a:xfrm>
            <a:off x="5214319" y="4524736"/>
            <a:ext cx="28775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err="1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Slack-Lato"/>
                <a:cs typeface="Arial"/>
                <a:sym typeface="Arial"/>
              </a:rPr>
              <a:t>Ossewaarde</a:t>
            </a: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Slack-Lato"/>
                <a:cs typeface="Arial"/>
                <a:sym typeface="Arial"/>
              </a:rPr>
              <a:t>, et al.  (2020). Towards a context-driven research: a state-of-the-art review of resilience research on climate change. Natural Hazards and Earth System Sciences Discussions, 1-40.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3" name="Picture 2" descr="A picture containing text, wheel, gear&#10;&#10;Description automatically generated">
            <a:extLst>
              <a:ext uri="{FF2B5EF4-FFF2-40B4-BE49-F238E27FC236}">
                <a16:creationId xmlns:a16="http://schemas.microsoft.com/office/drawing/2014/main" id="{32408102-1A0C-476B-981F-0033AA8CA3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000"/>
          <a:stretch/>
        </p:blipFill>
        <p:spPr>
          <a:xfrm>
            <a:off x="4824294" y="222572"/>
            <a:ext cx="3657600" cy="397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9859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>
            <a:spLocks noGrp="1"/>
          </p:cNvSpPr>
          <p:nvPr>
            <p:ph type="title"/>
          </p:nvPr>
        </p:nvSpPr>
        <p:spPr>
          <a:xfrm>
            <a:off x="568207" y="7802"/>
            <a:ext cx="7886700" cy="687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-US" sz="2800" dirty="0"/>
              <a:t>Bridging Risk and Resilience</a:t>
            </a:r>
            <a:endParaRPr sz="2800" dirty="0"/>
          </a:p>
        </p:txBody>
      </p:sp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  <p:pic>
        <p:nvPicPr>
          <p:cNvPr id="67" name="image11.png">
            <a:extLst>
              <a:ext uri="{FF2B5EF4-FFF2-40B4-BE49-F238E27FC236}">
                <a16:creationId xmlns:a16="http://schemas.microsoft.com/office/drawing/2014/main" id="{E9701E1A-566F-4B96-A79B-256A4A1A7F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9019" y="695788"/>
            <a:ext cx="3537861" cy="3863149"/>
          </a:xfrm>
          <a:prstGeom prst="rect">
            <a:avLst/>
          </a:prstGeom>
          <a:ln/>
        </p:spPr>
      </p:pic>
      <p:sp>
        <p:nvSpPr>
          <p:cNvPr id="9" name="Google Shape;142;p19">
            <a:extLst>
              <a:ext uri="{FF2B5EF4-FFF2-40B4-BE49-F238E27FC236}">
                <a16:creationId xmlns:a16="http://schemas.microsoft.com/office/drawing/2014/main" id="{2DAAC0D9-A374-4A27-8AF8-32221C8331D0}"/>
              </a:ext>
            </a:extLst>
          </p:cNvPr>
          <p:cNvSpPr txBox="1">
            <a:spLocks/>
          </p:cNvSpPr>
          <p:nvPr/>
        </p:nvSpPr>
        <p:spPr>
          <a:xfrm>
            <a:off x="240958" y="738747"/>
            <a:ext cx="4168672" cy="4028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buSzPct val="100000"/>
              <a:buFont typeface="Arial"/>
              <a:buNone/>
            </a:pPr>
            <a:r>
              <a:rPr lang="en-US" sz="2000" dirty="0"/>
              <a:t>Through </a:t>
            </a:r>
            <a:r>
              <a:rPr lang="en-US" sz="2000" dirty="0">
                <a:solidFill>
                  <a:schemeClr val="tx1"/>
                </a:solidFill>
              </a:rPr>
              <a:t>cross-scale processes</a:t>
            </a:r>
            <a:r>
              <a:rPr lang="en-US" sz="2000" dirty="0"/>
              <a:t>, </a:t>
            </a:r>
            <a:r>
              <a:rPr lang="en-US" sz="2000" b="1" dirty="0">
                <a:solidFill>
                  <a:srgbClr val="1E4F61"/>
                </a:solidFill>
              </a:rPr>
              <a:t>Hazards</a:t>
            </a:r>
            <a:r>
              <a:rPr lang="en-US" sz="2000" dirty="0"/>
              <a:t> can </a:t>
            </a:r>
            <a:r>
              <a:rPr lang="en-US" sz="2000" b="1" dirty="0">
                <a:solidFill>
                  <a:srgbClr val="1E4F61"/>
                </a:solidFill>
              </a:rPr>
              <a:t>cascade</a:t>
            </a:r>
            <a:r>
              <a:rPr lang="en-US" sz="2000" dirty="0"/>
              <a:t> between systems and </a:t>
            </a:r>
            <a:r>
              <a:rPr lang="en-US" sz="2000" b="1" dirty="0">
                <a:solidFill>
                  <a:srgbClr val="1E4F61"/>
                </a:solidFill>
              </a:rPr>
              <a:t>interact</a:t>
            </a:r>
            <a:r>
              <a:rPr lang="en-US" sz="2000" dirty="0"/>
              <a:t> with drivers of </a:t>
            </a:r>
            <a:r>
              <a:rPr lang="en-US" sz="2000" b="1" dirty="0">
                <a:solidFill>
                  <a:srgbClr val="1E4F61"/>
                </a:solidFill>
              </a:rPr>
              <a:t>vulnerability</a:t>
            </a:r>
            <a:r>
              <a:rPr lang="en-US" sz="2000" dirty="0"/>
              <a:t>, </a:t>
            </a:r>
            <a:r>
              <a:rPr lang="en-US" sz="2000" b="1" dirty="0">
                <a:solidFill>
                  <a:srgbClr val="1E4F61"/>
                </a:solidFill>
              </a:rPr>
              <a:t>exposure</a:t>
            </a:r>
            <a:r>
              <a:rPr lang="en-US" sz="2000" dirty="0"/>
              <a:t> and </a:t>
            </a:r>
            <a:r>
              <a:rPr lang="en-US" sz="2000" b="1" dirty="0">
                <a:solidFill>
                  <a:srgbClr val="1E4F61"/>
                </a:solidFill>
              </a:rPr>
              <a:t>response</a:t>
            </a:r>
          </a:p>
          <a:p>
            <a:pPr marL="0" indent="0">
              <a:buSzPct val="100000"/>
              <a:buFont typeface="Arial"/>
              <a:buNone/>
            </a:pPr>
            <a:endParaRPr lang="en-US" sz="2000" dirty="0"/>
          </a:p>
          <a:p>
            <a:pPr marL="0" indent="0">
              <a:buSzPct val="100000"/>
              <a:buFont typeface="Arial"/>
              <a:buNone/>
            </a:pPr>
            <a:r>
              <a:rPr lang="en-US" sz="2000" dirty="0"/>
              <a:t>System </a:t>
            </a:r>
            <a:r>
              <a:rPr lang="en-US" sz="2000" b="1" dirty="0">
                <a:solidFill>
                  <a:srgbClr val="1E4F61"/>
                </a:solidFill>
              </a:rPr>
              <a:t>organization and aggregation </a:t>
            </a:r>
            <a:r>
              <a:rPr lang="en-US" sz="2000" dirty="0"/>
              <a:t>can </a:t>
            </a:r>
            <a:r>
              <a:rPr lang="en-US" sz="2000" b="1" dirty="0">
                <a:solidFill>
                  <a:srgbClr val="1E4F61"/>
                </a:solidFill>
              </a:rPr>
              <a:t>shape resilience </a:t>
            </a:r>
            <a:r>
              <a:rPr lang="en-US" sz="2000" dirty="0"/>
              <a:t>to hazards in both positive and negative ways through the presence of </a:t>
            </a:r>
            <a:r>
              <a:rPr lang="en-US" sz="2000" b="1" dirty="0">
                <a:solidFill>
                  <a:srgbClr val="1E4F61"/>
                </a:solidFill>
              </a:rPr>
              <a:t>drivers</a:t>
            </a:r>
            <a:r>
              <a:rPr lang="en-US" sz="2000" dirty="0"/>
              <a:t> and their </a:t>
            </a:r>
            <a:r>
              <a:rPr lang="en-US" sz="2000" b="1" dirty="0">
                <a:solidFill>
                  <a:srgbClr val="1E4F61"/>
                </a:solidFill>
              </a:rPr>
              <a:t>interactions</a:t>
            </a:r>
          </a:p>
        </p:txBody>
      </p:sp>
    </p:spTree>
    <p:extLst>
      <p:ext uri="{BB962C8B-B14F-4D97-AF65-F5344CB8AC3E}">
        <p14:creationId xmlns:p14="http://schemas.microsoft.com/office/powerpoint/2010/main" val="20521073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6424F12-5A26-4F69-8C12-B32E0245F86C}"/>
              </a:ext>
            </a:extLst>
          </p:cNvPr>
          <p:cNvGrpSpPr/>
          <p:nvPr/>
        </p:nvGrpSpPr>
        <p:grpSpPr>
          <a:xfrm>
            <a:off x="4492609" y="900798"/>
            <a:ext cx="3727654" cy="3341904"/>
            <a:chOff x="5246120" y="814283"/>
            <a:chExt cx="3063573" cy="2839680"/>
          </a:xfrm>
        </p:grpSpPr>
        <p:pic>
          <p:nvPicPr>
            <p:cNvPr id="7" name="image18.png">
              <a:extLst>
                <a:ext uri="{FF2B5EF4-FFF2-40B4-BE49-F238E27FC236}">
                  <a16:creationId xmlns:a16="http://schemas.microsoft.com/office/drawing/2014/main" id="{E27308AF-F980-430C-A379-4C7ED648A121}"/>
                </a:ext>
              </a:extLst>
            </p:cNvPr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135"/>
            <a:stretch/>
          </p:blipFill>
          <p:spPr>
            <a:xfrm>
              <a:off x="5465692" y="896876"/>
              <a:ext cx="2844001" cy="2757087"/>
            </a:xfrm>
            <a:prstGeom prst="rect">
              <a:avLst/>
            </a:prstGeom>
            <a:ln/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3AFF53F-1227-4153-9EAB-2435ED4A51F1}"/>
                </a:ext>
              </a:extLst>
            </p:cNvPr>
            <p:cNvSpPr/>
            <p:nvPr/>
          </p:nvSpPr>
          <p:spPr>
            <a:xfrm>
              <a:off x="5246120" y="814283"/>
              <a:ext cx="473886" cy="3537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Google Shape;132;p18">
            <a:extLst>
              <a:ext uri="{FF2B5EF4-FFF2-40B4-BE49-F238E27FC236}">
                <a16:creationId xmlns:a16="http://schemas.microsoft.com/office/drawing/2014/main" id="{19DBC94A-A4AF-46DE-8445-8B5BA6451486}"/>
              </a:ext>
            </a:extLst>
          </p:cNvPr>
          <p:cNvSpPr txBox="1">
            <a:spLocks/>
          </p:cNvSpPr>
          <p:nvPr/>
        </p:nvSpPr>
        <p:spPr>
          <a:xfrm>
            <a:off x="461833" y="93630"/>
            <a:ext cx="7886700" cy="6349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ts val="3300"/>
            </a:pPr>
            <a:r>
              <a:rPr lang="en-US" dirty="0"/>
              <a:t>Adaptive system cycles across scales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190909-83C4-4172-9418-D61243AC9E0D}"/>
              </a:ext>
            </a:extLst>
          </p:cNvPr>
          <p:cNvSpPr txBox="1"/>
          <p:nvPr/>
        </p:nvSpPr>
        <p:spPr>
          <a:xfrm>
            <a:off x="312060" y="886288"/>
            <a:ext cx="3897990" cy="2450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Multi-scale feedbacks </a:t>
            </a:r>
            <a:r>
              <a:rPr lang="en-US" sz="18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are critical for understanding how co-evolving systems, nested processes and interactions:</a:t>
            </a:r>
          </a:p>
          <a:p>
            <a:pPr marL="285750" lvl="8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Shape path dependencies</a:t>
            </a:r>
          </a:p>
          <a:p>
            <a:pPr marL="285750" lvl="5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Amplify or dampen dynamics</a:t>
            </a:r>
          </a:p>
          <a:p>
            <a:pPr marL="285750" lvl="5" indent="-285750">
              <a:lnSpc>
                <a:spcPct val="107000"/>
              </a:lnSpc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Lead to emergent behaviors</a:t>
            </a:r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7F84F1-26D7-4E9F-93E5-F0E14610CDC7}"/>
              </a:ext>
            </a:extLst>
          </p:cNvPr>
          <p:cNvSpPr txBox="1"/>
          <p:nvPr/>
        </p:nvSpPr>
        <p:spPr>
          <a:xfrm>
            <a:off x="4210050" y="4512168"/>
            <a:ext cx="37882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Figure adapted from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Holdschlag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and Ratter, 2013, Multiscale system dynamics</a:t>
            </a:r>
          </a:p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of humans and nature in The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Bhamas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: perturbation, knowledge,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panarchy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 and </a:t>
            </a:r>
          </a:p>
          <a:p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Resilience, In: Sustainability Science, 8(3), 407-421.</a:t>
            </a:r>
          </a:p>
        </p:txBody>
      </p:sp>
    </p:spTree>
    <p:extLst>
      <p:ext uri="{BB962C8B-B14F-4D97-AF65-F5344CB8AC3E}">
        <p14:creationId xmlns:p14="http://schemas.microsoft.com/office/powerpoint/2010/main" val="14599858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87A5DB-8DB7-4AEE-A6E7-A912532A4E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29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88BA46-6B4A-4E5F-B8AE-B0F8DB2D4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en-US" dirty="0"/>
              <a:t>Teaming in an Open Scientific Environment to Confront Complexity</a:t>
            </a:r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6991EA99-BC66-4446-8DC3-4BDA91DA71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5653" y="994172"/>
            <a:ext cx="6293467" cy="393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722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oogle Shape;255;p7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62410" y="2938671"/>
            <a:ext cx="1296016" cy="1407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75" descr="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04432" y="1141597"/>
            <a:ext cx="991631" cy="1407412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75"/>
          <p:cNvSpPr txBox="1">
            <a:spLocks noGrp="1"/>
          </p:cNvSpPr>
          <p:nvPr>
            <p:ph type="title"/>
          </p:nvPr>
        </p:nvSpPr>
        <p:spPr>
          <a:xfrm>
            <a:off x="133839" y="89516"/>
            <a:ext cx="6172200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dirty="0"/>
              <a:t>The MSD CoP Facilitation Team</a:t>
            </a:r>
            <a:endParaRPr dirty="0"/>
          </a:p>
        </p:txBody>
      </p:sp>
      <p:pic>
        <p:nvPicPr>
          <p:cNvPr id="258" name="Google Shape;258;p7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65318" y="1228973"/>
            <a:ext cx="1396622" cy="1320036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7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260" name="Google Shape;260;p75"/>
          <p:cNvSpPr/>
          <p:nvPr/>
        </p:nvSpPr>
        <p:spPr>
          <a:xfrm>
            <a:off x="2276934" y="2102609"/>
            <a:ext cx="1740885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Richard Moss, PNNL</a:t>
            </a:r>
            <a:endParaRPr/>
          </a:p>
        </p:txBody>
      </p:sp>
      <p:sp>
        <p:nvSpPr>
          <p:cNvPr id="261" name="Google Shape;261;p75"/>
          <p:cNvSpPr/>
          <p:nvPr/>
        </p:nvSpPr>
        <p:spPr>
          <a:xfrm>
            <a:off x="5839577" y="2102609"/>
            <a:ext cx="2124199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Patrick Reed, Cornell University</a:t>
            </a:r>
            <a:endParaRPr/>
          </a:p>
        </p:txBody>
      </p:sp>
      <p:sp>
        <p:nvSpPr>
          <p:cNvPr id="262" name="Google Shape;262;p75"/>
          <p:cNvSpPr/>
          <p:nvPr/>
        </p:nvSpPr>
        <p:spPr>
          <a:xfrm>
            <a:off x="5838526" y="3899683"/>
            <a:ext cx="1621878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Antonia Hadjimichael, Cornell University</a:t>
            </a:r>
            <a:endParaRPr/>
          </a:p>
        </p:txBody>
      </p:sp>
      <p:pic>
        <p:nvPicPr>
          <p:cNvPr id="263" name="Google Shape;263;p75" descr="A picture containing person, outdoor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441904" y="3026047"/>
            <a:ext cx="1320036" cy="1320036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75"/>
          <p:cNvSpPr/>
          <p:nvPr/>
        </p:nvSpPr>
        <p:spPr>
          <a:xfrm>
            <a:off x="2535012" y="3899683"/>
            <a:ext cx="1740886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Erwan Monier, UC Davis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863978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87A5DB-8DB7-4AEE-A6E7-A912532A4E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30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88BA46-6B4A-4E5F-B8AE-B0F8DB2D4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>
            <a:normAutofit fontScale="90000"/>
          </a:bodyPr>
          <a:lstStyle/>
          <a:p>
            <a:r>
              <a:rPr lang="en-US" dirty="0"/>
              <a:t>Themes that have emerged across the MSD project portfolio</a:t>
            </a:r>
          </a:p>
        </p:txBody>
      </p:sp>
      <p:pic>
        <p:nvPicPr>
          <p:cNvPr id="3" name="Picture 2" descr="Chart, sunburst chart&#10;&#10;Description automatically generated">
            <a:extLst>
              <a:ext uri="{FF2B5EF4-FFF2-40B4-BE49-F238E27FC236}">
                <a16:creationId xmlns:a16="http://schemas.microsoft.com/office/drawing/2014/main" id="{364BC72B-9029-43B2-9190-7C42E4D8EE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2893" y="1162804"/>
            <a:ext cx="4653370" cy="387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3216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87A5DB-8DB7-4AEE-A6E7-A912532A4E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31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88BA46-6B4A-4E5F-B8AE-B0F8DB2D4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>
            <a:normAutofit/>
          </a:bodyPr>
          <a:lstStyle/>
          <a:p>
            <a:r>
              <a:rPr lang="en-US" sz="3600" dirty="0"/>
              <a:t>Mapping MSD research gaps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6968A6C-8CAE-413E-824B-F341A84F1B18}"/>
              </a:ext>
            </a:extLst>
          </p:cNvPr>
          <p:cNvGrpSpPr/>
          <p:nvPr/>
        </p:nvGrpSpPr>
        <p:grpSpPr>
          <a:xfrm>
            <a:off x="1366082" y="3079520"/>
            <a:ext cx="8607606" cy="640080"/>
            <a:chOff x="300446" y="3082579"/>
            <a:chExt cx="8607606" cy="64008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4EA966E-F9B7-45C5-BD77-E52E8AD8DD19}"/>
                </a:ext>
              </a:extLst>
            </p:cNvPr>
            <p:cNvSpPr/>
            <p:nvPr/>
          </p:nvSpPr>
          <p:spPr>
            <a:xfrm>
              <a:off x="300446" y="3082579"/>
              <a:ext cx="640080" cy="64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1E4F61"/>
                  </a:solidFill>
                </a:rPr>
                <a:t>3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CEFDA00-8AC4-437E-A5D4-0EEFDF66DC01}"/>
                </a:ext>
              </a:extLst>
            </p:cNvPr>
            <p:cNvSpPr txBox="1"/>
            <p:nvPr/>
          </p:nvSpPr>
          <p:spPr>
            <a:xfrm>
              <a:off x="1009921" y="3103516"/>
              <a:ext cx="789813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114300" indent="0">
                <a:buNone/>
                <a:defRPr sz="2100">
                  <a:solidFill>
                    <a:schemeClr val="dk1"/>
                  </a:solidFill>
                  <a:latin typeface="Calibri"/>
                  <a:cs typeface="Calibri"/>
                </a:defRPr>
              </a:lvl1pPr>
            </a:lstStyle>
            <a:p>
              <a:r>
                <a:rPr lang="en-US" sz="3200" dirty="0"/>
                <a:t>Methodological Gaps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8D1766A-8C14-451C-8D61-FEFB076DF21B}"/>
              </a:ext>
            </a:extLst>
          </p:cNvPr>
          <p:cNvGrpSpPr/>
          <p:nvPr/>
        </p:nvGrpSpPr>
        <p:grpSpPr>
          <a:xfrm>
            <a:off x="1366082" y="2173768"/>
            <a:ext cx="8118565" cy="640080"/>
            <a:chOff x="300446" y="2180120"/>
            <a:chExt cx="8118565" cy="64008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46E2A32-F327-4377-BB18-660BA7A9C73D}"/>
                </a:ext>
              </a:extLst>
            </p:cNvPr>
            <p:cNvSpPr/>
            <p:nvPr/>
          </p:nvSpPr>
          <p:spPr>
            <a:xfrm>
              <a:off x="300446" y="2180120"/>
              <a:ext cx="640080" cy="64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1E4F61"/>
                  </a:solidFill>
                </a:rPr>
                <a:t>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F05AE68-F322-49CF-B41C-489E308581FB}"/>
                </a:ext>
              </a:extLst>
            </p:cNvPr>
            <p:cNvSpPr txBox="1"/>
            <p:nvPr/>
          </p:nvSpPr>
          <p:spPr>
            <a:xfrm>
              <a:off x="1009921" y="2200971"/>
              <a:ext cx="740909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0">
                <a:buNone/>
              </a:pPr>
              <a:r>
                <a:rPr lang="en-US" sz="3200" dirty="0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Workflow Gaps 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16800DE-0B5D-4CDB-B493-4B51DE714949}"/>
              </a:ext>
            </a:extLst>
          </p:cNvPr>
          <p:cNvGrpSpPr/>
          <p:nvPr/>
        </p:nvGrpSpPr>
        <p:grpSpPr>
          <a:xfrm>
            <a:off x="1366082" y="1268016"/>
            <a:ext cx="8118565" cy="640080"/>
            <a:chOff x="300446" y="1436914"/>
            <a:chExt cx="8118565" cy="64008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7A11455-F1F0-4B16-AB44-6737040CDDB4}"/>
                </a:ext>
              </a:extLst>
            </p:cNvPr>
            <p:cNvSpPr/>
            <p:nvPr/>
          </p:nvSpPr>
          <p:spPr>
            <a:xfrm>
              <a:off x="300446" y="1436914"/>
              <a:ext cx="640080" cy="64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1E4F61"/>
                  </a:solidFill>
                </a:rPr>
                <a:t>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282AEC-E279-4B28-A625-E156F7236970}"/>
                </a:ext>
              </a:extLst>
            </p:cNvPr>
            <p:cNvSpPr txBox="1"/>
            <p:nvPr/>
          </p:nvSpPr>
          <p:spPr>
            <a:xfrm>
              <a:off x="1009921" y="1473923"/>
              <a:ext cx="7409090" cy="5355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rPr>
                <a:t>Workforce Gaps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84159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61CA90-4E24-45BE-9503-529B68FCA4F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32</a:t>
            </a:fld>
            <a:endParaRPr lang="en-U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DD38F5D8-1E9B-4A5A-A85A-5434CC6FE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28163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189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87A5DB-8DB7-4AEE-A6E7-A912532A4E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33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88BA46-6B4A-4E5F-B8AE-B0F8DB2D4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>
            <a:normAutofit/>
          </a:bodyPr>
          <a:lstStyle/>
          <a:p>
            <a:r>
              <a:rPr lang="en-US" sz="3600" dirty="0"/>
              <a:t>Mapping MSD research gaps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6968A6C-8CAE-413E-824B-F341A84F1B18}"/>
              </a:ext>
            </a:extLst>
          </p:cNvPr>
          <p:cNvGrpSpPr/>
          <p:nvPr/>
        </p:nvGrpSpPr>
        <p:grpSpPr>
          <a:xfrm>
            <a:off x="1366082" y="3079520"/>
            <a:ext cx="8607606" cy="640080"/>
            <a:chOff x="300446" y="3082579"/>
            <a:chExt cx="8607606" cy="64008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4EA966E-F9B7-45C5-BD77-E52E8AD8DD19}"/>
                </a:ext>
              </a:extLst>
            </p:cNvPr>
            <p:cNvSpPr/>
            <p:nvPr/>
          </p:nvSpPr>
          <p:spPr>
            <a:xfrm>
              <a:off x="300446" y="3082579"/>
              <a:ext cx="640080" cy="64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</a:rPr>
                <a:t>3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CEFDA00-8AC4-437E-A5D4-0EEFDF66DC01}"/>
                </a:ext>
              </a:extLst>
            </p:cNvPr>
            <p:cNvSpPr txBox="1"/>
            <p:nvPr/>
          </p:nvSpPr>
          <p:spPr>
            <a:xfrm>
              <a:off x="1009921" y="3103516"/>
              <a:ext cx="789813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114300" indent="0">
                <a:buNone/>
                <a:defRPr sz="2100">
                  <a:solidFill>
                    <a:schemeClr val="dk1"/>
                  </a:solidFill>
                  <a:latin typeface="Calibri"/>
                  <a:cs typeface="Calibri"/>
                </a:defRPr>
              </a:lvl1pPr>
            </a:lstStyle>
            <a:p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</a:rPr>
                <a:t>Methodological Gaps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8D1766A-8C14-451C-8D61-FEFB076DF21B}"/>
              </a:ext>
            </a:extLst>
          </p:cNvPr>
          <p:cNvGrpSpPr/>
          <p:nvPr/>
        </p:nvGrpSpPr>
        <p:grpSpPr>
          <a:xfrm>
            <a:off x="1366082" y="2173768"/>
            <a:ext cx="8118565" cy="640080"/>
            <a:chOff x="300446" y="2180120"/>
            <a:chExt cx="8118565" cy="64008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46E2A32-F327-4377-BB18-660BA7A9C73D}"/>
                </a:ext>
              </a:extLst>
            </p:cNvPr>
            <p:cNvSpPr/>
            <p:nvPr/>
          </p:nvSpPr>
          <p:spPr>
            <a:xfrm>
              <a:off x="300446" y="2180120"/>
              <a:ext cx="640080" cy="64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</a:rPr>
                <a:t>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F05AE68-F322-49CF-B41C-489E308581FB}"/>
                </a:ext>
              </a:extLst>
            </p:cNvPr>
            <p:cNvSpPr txBox="1"/>
            <p:nvPr/>
          </p:nvSpPr>
          <p:spPr>
            <a:xfrm>
              <a:off x="1009921" y="2200971"/>
              <a:ext cx="740909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0">
                <a:buNone/>
              </a:pPr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  <a:latin typeface="Calibri"/>
                  <a:cs typeface="Calibri"/>
                  <a:sym typeface="Calibri"/>
                </a:rPr>
                <a:t>Workflow Gaps 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16800DE-0B5D-4CDB-B493-4B51DE714949}"/>
              </a:ext>
            </a:extLst>
          </p:cNvPr>
          <p:cNvGrpSpPr/>
          <p:nvPr/>
        </p:nvGrpSpPr>
        <p:grpSpPr>
          <a:xfrm>
            <a:off x="1366082" y="1268016"/>
            <a:ext cx="8118565" cy="640080"/>
            <a:chOff x="300446" y="1436914"/>
            <a:chExt cx="8118565" cy="64008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7A11455-F1F0-4B16-AB44-6737040CDDB4}"/>
                </a:ext>
              </a:extLst>
            </p:cNvPr>
            <p:cNvSpPr/>
            <p:nvPr/>
          </p:nvSpPr>
          <p:spPr>
            <a:xfrm>
              <a:off x="300446" y="1436914"/>
              <a:ext cx="640080" cy="64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1E4F61"/>
                  </a:solidFill>
                </a:rPr>
                <a:t>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282AEC-E279-4B28-A625-E156F7236970}"/>
                </a:ext>
              </a:extLst>
            </p:cNvPr>
            <p:cNvSpPr txBox="1"/>
            <p:nvPr/>
          </p:nvSpPr>
          <p:spPr>
            <a:xfrm>
              <a:off x="1009921" y="1473923"/>
              <a:ext cx="7409090" cy="5355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rPr>
                <a:t>Workforce Gaps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94703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1"/>
          <p:cNvSpPr txBox="1">
            <a:spLocks noGrp="1"/>
          </p:cNvSpPr>
          <p:nvPr>
            <p:ph type="title"/>
          </p:nvPr>
        </p:nvSpPr>
        <p:spPr>
          <a:xfrm>
            <a:off x="538977" y="48604"/>
            <a:ext cx="8117198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-US" dirty="0"/>
              <a:t>Workforce development opportunities</a:t>
            </a:r>
            <a:endParaRPr dirty="0"/>
          </a:p>
        </p:txBody>
      </p:sp>
      <p:sp>
        <p:nvSpPr>
          <p:cNvPr id="177" name="Google Shape;177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  <p:sp>
        <p:nvSpPr>
          <p:cNvPr id="180" name="Google Shape;180;p21"/>
          <p:cNvSpPr/>
          <p:nvPr/>
        </p:nvSpPr>
        <p:spPr>
          <a:xfrm>
            <a:off x="308928" y="1642689"/>
            <a:ext cx="8487674" cy="114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21"/>
          <p:cNvSpPr/>
          <p:nvPr/>
        </p:nvSpPr>
        <p:spPr>
          <a:xfrm>
            <a:off x="308928" y="3323438"/>
            <a:ext cx="8487674" cy="144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 descr="Chart, scatter chart&#10;&#10;Description automatically generated">
            <a:extLst>
              <a:ext uri="{FF2B5EF4-FFF2-40B4-BE49-F238E27FC236}">
                <a16:creationId xmlns:a16="http://schemas.microsoft.com/office/drawing/2014/main" id="{3FEF68C8-BD45-47E3-A61B-53E7011CFB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808" y="955551"/>
            <a:ext cx="6485914" cy="38117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419B484-0BC8-493A-B2DC-BEF1859D9E93}"/>
              </a:ext>
            </a:extLst>
          </p:cNvPr>
          <p:cNvSpPr txBox="1"/>
          <p:nvPr/>
        </p:nvSpPr>
        <p:spPr>
          <a:xfrm>
            <a:off x="6912485" y="3994340"/>
            <a:ext cx="223151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NimbusRomNo9L-Regu"/>
              </a:rPr>
              <a:t>Data are from Table 9-7 and Table 1-2, National Center for Science and Engineering Statistics. 2021. Women, Minorities, and Persons with Disabilities in Science and Engineering: 2021. Special Report NSF 21-321. Alexandria, VA: National Science Foundation. Available at https://ncses.nsf.gov/wmpd</a:t>
            </a:r>
            <a:endParaRPr 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9028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1"/>
          <p:cNvSpPr txBox="1">
            <a:spLocks noGrp="1"/>
          </p:cNvSpPr>
          <p:nvPr>
            <p:ph type="title"/>
          </p:nvPr>
        </p:nvSpPr>
        <p:spPr>
          <a:xfrm>
            <a:off x="538977" y="48604"/>
            <a:ext cx="8117198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-US" dirty="0"/>
              <a:t>Holistic STEM workforce career development</a:t>
            </a:r>
          </a:p>
        </p:txBody>
      </p:sp>
      <p:sp>
        <p:nvSpPr>
          <p:cNvPr id="177" name="Google Shape;177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  <p:sp>
        <p:nvSpPr>
          <p:cNvPr id="180" name="Google Shape;180;p21"/>
          <p:cNvSpPr/>
          <p:nvPr/>
        </p:nvSpPr>
        <p:spPr>
          <a:xfrm>
            <a:off x="308928" y="1642689"/>
            <a:ext cx="8487674" cy="114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21"/>
          <p:cNvSpPr/>
          <p:nvPr/>
        </p:nvSpPr>
        <p:spPr>
          <a:xfrm>
            <a:off x="308928" y="3323438"/>
            <a:ext cx="8487674" cy="144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image23.jpg" descr="Diagram  Description automatically generated">
            <a:extLst>
              <a:ext uri="{FF2B5EF4-FFF2-40B4-BE49-F238E27FC236}">
                <a16:creationId xmlns:a16="http://schemas.microsoft.com/office/drawing/2014/main" id="{DEFDAF7A-955E-4102-BC6E-7DD212BACAC8}"/>
              </a:ext>
            </a:extLst>
          </p:cNvPr>
          <p:cNvPicPr/>
          <p:nvPr/>
        </p:nvPicPr>
        <p:blipFill>
          <a:blip r:embed="rId3"/>
          <a:srcRect l="1433" t="1497" r="1299" b="1905"/>
          <a:stretch>
            <a:fillRect/>
          </a:stretch>
        </p:blipFill>
        <p:spPr>
          <a:xfrm>
            <a:off x="4498238" y="748855"/>
            <a:ext cx="4645762" cy="3475492"/>
          </a:xfrm>
          <a:prstGeom prst="rect">
            <a:avLst/>
          </a:prstGeom>
          <a:ln/>
        </p:spPr>
      </p:pic>
      <p:sp>
        <p:nvSpPr>
          <p:cNvPr id="8" name="Google Shape;142;p19">
            <a:extLst>
              <a:ext uri="{FF2B5EF4-FFF2-40B4-BE49-F238E27FC236}">
                <a16:creationId xmlns:a16="http://schemas.microsoft.com/office/drawing/2014/main" id="{356B2AC2-D079-4B73-BB51-8294990EAF2E}"/>
              </a:ext>
            </a:extLst>
          </p:cNvPr>
          <p:cNvSpPr txBox="1">
            <a:spLocks/>
          </p:cNvSpPr>
          <p:nvPr/>
        </p:nvSpPr>
        <p:spPr>
          <a:xfrm>
            <a:off x="271907" y="1042776"/>
            <a:ext cx="4168672" cy="4028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Beyond the “STEM Pipeline”: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indent="-285750">
              <a:lnSpc>
                <a:spcPct val="80000"/>
              </a:lnSpc>
              <a:spcBef>
                <a:spcPts val="0"/>
              </a:spcBef>
              <a:buSzPct val="108107"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Active mentorship, advocacy and promotion for underrepresented scientists are key</a:t>
            </a:r>
          </a:p>
          <a:p>
            <a:pPr marL="285750" indent="-285750">
              <a:lnSpc>
                <a:spcPct val="80000"/>
              </a:lnSpc>
              <a:spcBef>
                <a:spcPts val="0"/>
              </a:spcBef>
              <a:buSzPct val="108107"/>
            </a:pPr>
            <a:endPara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indent="-285750">
              <a:lnSpc>
                <a:spcPct val="80000"/>
              </a:lnSpc>
              <a:spcBef>
                <a:spcPts val="0"/>
              </a:spcBef>
              <a:buSzPct val="108107"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“Many paths” for scientific career development</a:t>
            </a:r>
          </a:p>
          <a:p>
            <a:pPr marL="285750" indent="-285750">
              <a:lnSpc>
                <a:spcPct val="80000"/>
              </a:lnSpc>
              <a:spcBef>
                <a:spcPts val="0"/>
              </a:spcBef>
              <a:buSzPct val="108107"/>
            </a:pPr>
            <a:endPara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indent="-285750">
              <a:lnSpc>
                <a:spcPct val="80000"/>
              </a:lnSpc>
              <a:spcBef>
                <a:spcPts val="0"/>
              </a:spcBef>
              <a:buSzPct val="108107"/>
            </a:pP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Community level support and training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1800" b="1" dirty="0">
              <a:solidFill>
                <a:srgbClr val="1E4F6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SzPct val="100000"/>
              <a:buFont typeface="Arial"/>
              <a:buNone/>
            </a:pPr>
            <a:endParaRPr lang="en-US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15ABF02-184B-4CAC-82A1-7A89D48EABE2}"/>
              </a:ext>
            </a:extLst>
          </p:cNvPr>
          <p:cNvSpPr txBox="1"/>
          <p:nvPr/>
        </p:nvSpPr>
        <p:spPr>
          <a:xfrm>
            <a:off x="7001691" y="4170846"/>
            <a:ext cx="21423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NimbusRomNo9L-Regu"/>
              </a:rPr>
              <a:t>Figure source Batchelor, R. et al. (2021). “Reimagining STEM workforce development as a braided river”. In: </a:t>
            </a:r>
            <a:r>
              <a:rPr lang="en-US" sz="800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NimbusRomNo9L-ReguItal"/>
              </a:rPr>
              <a:t>Eos </a:t>
            </a:r>
            <a:r>
              <a:rPr lang="en-US" sz="800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NimbusRomNo9L-Regu"/>
              </a:rPr>
              <a:t>102. DOI:</a:t>
            </a:r>
          </a:p>
          <a:p>
            <a:pPr algn="l"/>
            <a:r>
              <a:rPr lang="en-US" sz="800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NimbusRomNo9L-Regu"/>
              </a:rPr>
              <a:t>https://doi.org/10.1029/2021EO157277.</a:t>
            </a:r>
            <a:endParaRPr 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7344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1"/>
          <p:cNvSpPr txBox="1">
            <a:spLocks noGrp="1"/>
          </p:cNvSpPr>
          <p:nvPr>
            <p:ph type="title"/>
          </p:nvPr>
        </p:nvSpPr>
        <p:spPr>
          <a:xfrm>
            <a:off x="538977" y="48604"/>
            <a:ext cx="8117198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-US" dirty="0"/>
              <a:t>Growing &amp; Diversifying Who is MSD</a:t>
            </a:r>
            <a:endParaRPr dirty="0"/>
          </a:p>
        </p:txBody>
      </p:sp>
      <p:sp>
        <p:nvSpPr>
          <p:cNvPr id="177" name="Google Shape;177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  <p:sp>
        <p:nvSpPr>
          <p:cNvPr id="180" name="Google Shape;180;p21"/>
          <p:cNvSpPr/>
          <p:nvPr/>
        </p:nvSpPr>
        <p:spPr>
          <a:xfrm>
            <a:off x="308928" y="1642689"/>
            <a:ext cx="8487674" cy="114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21"/>
          <p:cNvSpPr/>
          <p:nvPr/>
        </p:nvSpPr>
        <p:spPr>
          <a:xfrm>
            <a:off x="308928" y="3323438"/>
            <a:ext cx="8487674" cy="144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image21.jpg">
            <a:extLst>
              <a:ext uri="{FF2B5EF4-FFF2-40B4-BE49-F238E27FC236}">
                <a16:creationId xmlns:a16="http://schemas.microsoft.com/office/drawing/2014/main" id="{D048AA5C-7BEA-4582-BE18-52EA580D62F2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404257" y="1026875"/>
            <a:ext cx="5943600" cy="3877310"/>
          </a:xfrm>
          <a:prstGeom prst="rect">
            <a:avLst/>
          </a:prstGeom>
          <a:ln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9ADC5AE-2C36-4275-B59D-6FD68B2FCC78}"/>
              </a:ext>
            </a:extLst>
          </p:cNvPr>
          <p:cNvSpPr txBox="1"/>
          <p:nvPr/>
        </p:nvSpPr>
        <p:spPr>
          <a:xfrm>
            <a:off x="2414425" y="4760694"/>
            <a:ext cx="48288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"/>
              </a:rPr>
              <a:t>The CSCCE Community Participation Model, is shared under a CC BY-NC-ND 4.0 license, and may only be reused in its original form (which includes the CSCCE logo)</a:t>
            </a:r>
            <a:endParaRPr 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3292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87A5DB-8DB7-4AEE-A6E7-A912532A4E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37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88BA46-6B4A-4E5F-B8AE-B0F8DB2D4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>
            <a:normAutofit/>
          </a:bodyPr>
          <a:lstStyle/>
          <a:p>
            <a:r>
              <a:rPr lang="en-US" sz="3600" dirty="0"/>
              <a:t>Mapping MSD research gaps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6968A6C-8CAE-413E-824B-F341A84F1B18}"/>
              </a:ext>
            </a:extLst>
          </p:cNvPr>
          <p:cNvGrpSpPr/>
          <p:nvPr/>
        </p:nvGrpSpPr>
        <p:grpSpPr>
          <a:xfrm>
            <a:off x="1366082" y="3079520"/>
            <a:ext cx="8607606" cy="640080"/>
            <a:chOff x="300446" y="3082579"/>
            <a:chExt cx="8607606" cy="64008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4EA966E-F9B7-45C5-BD77-E52E8AD8DD19}"/>
                </a:ext>
              </a:extLst>
            </p:cNvPr>
            <p:cNvSpPr/>
            <p:nvPr/>
          </p:nvSpPr>
          <p:spPr>
            <a:xfrm>
              <a:off x="300446" y="3082579"/>
              <a:ext cx="640080" cy="64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</a:rPr>
                <a:t>3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CEFDA00-8AC4-437E-A5D4-0EEFDF66DC01}"/>
                </a:ext>
              </a:extLst>
            </p:cNvPr>
            <p:cNvSpPr txBox="1"/>
            <p:nvPr/>
          </p:nvSpPr>
          <p:spPr>
            <a:xfrm>
              <a:off x="1009921" y="3103516"/>
              <a:ext cx="789813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114300" indent="0">
                <a:buNone/>
                <a:defRPr sz="2100">
                  <a:solidFill>
                    <a:schemeClr val="dk1"/>
                  </a:solidFill>
                  <a:latin typeface="Calibri"/>
                  <a:cs typeface="Calibri"/>
                </a:defRPr>
              </a:lvl1pPr>
            </a:lstStyle>
            <a:p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</a:rPr>
                <a:t>Methodological Gaps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8D1766A-8C14-451C-8D61-FEFB076DF21B}"/>
              </a:ext>
            </a:extLst>
          </p:cNvPr>
          <p:cNvGrpSpPr/>
          <p:nvPr/>
        </p:nvGrpSpPr>
        <p:grpSpPr>
          <a:xfrm>
            <a:off x="1366082" y="2173768"/>
            <a:ext cx="8118565" cy="640080"/>
            <a:chOff x="300446" y="2180120"/>
            <a:chExt cx="8118565" cy="64008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46E2A32-F327-4377-BB18-660BA7A9C73D}"/>
                </a:ext>
              </a:extLst>
            </p:cNvPr>
            <p:cNvSpPr/>
            <p:nvPr/>
          </p:nvSpPr>
          <p:spPr>
            <a:xfrm>
              <a:off x="300446" y="2180120"/>
              <a:ext cx="640080" cy="64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1E4F61"/>
                  </a:solidFill>
                </a:rPr>
                <a:t>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F05AE68-F322-49CF-B41C-489E308581FB}"/>
                </a:ext>
              </a:extLst>
            </p:cNvPr>
            <p:cNvSpPr txBox="1"/>
            <p:nvPr/>
          </p:nvSpPr>
          <p:spPr>
            <a:xfrm>
              <a:off x="1009921" y="2200971"/>
              <a:ext cx="740909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0">
                <a:buNone/>
              </a:pPr>
              <a:r>
                <a:rPr lang="en-US" sz="3200" dirty="0">
                  <a:solidFill>
                    <a:schemeClr val="tx1"/>
                  </a:solidFill>
                  <a:latin typeface="Calibri"/>
                  <a:cs typeface="Calibri"/>
                  <a:sym typeface="Calibri"/>
                </a:rPr>
                <a:t>Workflow Gaps 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16800DE-0B5D-4CDB-B493-4B51DE714949}"/>
              </a:ext>
            </a:extLst>
          </p:cNvPr>
          <p:cNvGrpSpPr/>
          <p:nvPr/>
        </p:nvGrpSpPr>
        <p:grpSpPr>
          <a:xfrm>
            <a:off x="1366082" y="1268016"/>
            <a:ext cx="8118565" cy="640080"/>
            <a:chOff x="300446" y="1436914"/>
            <a:chExt cx="8118565" cy="64008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97A11455-F1F0-4B16-AB44-6737040CDDB4}"/>
                </a:ext>
              </a:extLst>
            </p:cNvPr>
            <p:cNvSpPr/>
            <p:nvPr/>
          </p:nvSpPr>
          <p:spPr>
            <a:xfrm>
              <a:off x="300446" y="1436914"/>
              <a:ext cx="640080" cy="64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</a:rPr>
                <a:t>1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282AEC-E279-4B28-A625-E156F7236970}"/>
                </a:ext>
              </a:extLst>
            </p:cNvPr>
            <p:cNvSpPr txBox="1"/>
            <p:nvPr/>
          </p:nvSpPr>
          <p:spPr>
            <a:xfrm>
              <a:off x="1009921" y="1473923"/>
              <a:ext cx="7409090" cy="5355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rPr>
                <a:t>Workforce Gaps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30910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1"/>
          <p:cNvSpPr txBox="1">
            <a:spLocks noGrp="1"/>
          </p:cNvSpPr>
          <p:nvPr>
            <p:ph type="title"/>
          </p:nvPr>
        </p:nvSpPr>
        <p:spPr>
          <a:xfrm>
            <a:off x="538977" y="48604"/>
            <a:ext cx="8117198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-US" dirty="0"/>
              <a:t>Open Science to scale and accelerate MSD Insights</a:t>
            </a:r>
            <a:endParaRPr dirty="0"/>
          </a:p>
        </p:txBody>
      </p:sp>
      <p:sp>
        <p:nvSpPr>
          <p:cNvPr id="177" name="Google Shape;177;p2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  <p:sp>
        <p:nvSpPr>
          <p:cNvPr id="180" name="Google Shape;180;p21"/>
          <p:cNvSpPr/>
          <p:nvPr/>
        </p:nvSpPr>
        <p:spPr>
          <a:xfrm>
            <a:off x="308928" y="1642689"/>
            <a:ext cx="8487674" cy="114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21"/>
          <p:cNvSpPr/>
          <p:nvPr/>
        </p:nvSpPr>
        <p:spPr>
          <a:xfrm>
            <a:off x="308928" y="3323438"/>
            <a:ext cx="8487674" cy="14438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183BF1A-9220-418B-93D5-1161D30566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139" y="1042776"/>
            <a:ext cx="7743721" cy="32781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31BD5A8-14A6-4698-9253-695994C840F9}"/>
              </a:ext>
            </a:extLst>
          </p:cNvPr>
          <p:cNvSpPr txBox="1"/>
          <p:nvPr/>
        </p:nvSpPr>
        <p:spPr>
          <a:xfrm>
            <a:off x="5144435" y="4582333"/>
            <a:ext cx="28102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NimbusRomNo9L-Regu"/>
              </a:rPr>
              <a:t>Figure adapted from </a:t>
            </a:r>
            <a:r>
              <a:rPr lang="en-US" sz="800" b="0" i="0" u="none" strike="noStrike" baseline="0" dirty="0" err="1">
                <a:solidFill>
                  <a:schemeClr val="bg1">
                    <a:lumMod val="65000"/>
                  </a:schemeClr>
                </a:solidFill>
                <a:latin typeface="NimbusRomNo9L-Regu"/>
              </a:rPr>
              <a:t>Pontika</a:t>
            </a:r>
            <a:r>
              <a:rPr lang="en-US" sz="800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NimbusRomNo9L-Regu"/>
              </a:rPr>
              <a:t> et al. (2015), “Fostering open science to research using a taxonomy and eLearning Portal.”</a:t>
            </a:r>
            <a:endParaRPr 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7336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87A5DB-8DB7-4AEE-A6E7-A912532A4E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39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88BA46-6B4A-4E5F-B8AE-B0F8DB2D4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>
            <a:normAutofit/>
          </a:bodyPr>
          <a:lstStyle/>
          <a:p>
            <a:r>
              <a:rPr lang="en-US" sz="3600" dirty="0"/>
              <a:t>Mapping MSD research gaps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6968A6C-8CAE-413E-824B-F341A84F1B18}"/>
              </a:ext>
            </a:extLst>
          </p:cNvPr>
          <p:cNvGrpSpPr/>
          <p:nvPr/>
        </p:nvGrpSpPr>
        <p:grpSpPr>
          <a:xfrm>
            <a:off x="1366082" y="3079520"/>
            <a:ext cx="8607606" cy="640080"/>
            <a:chOff x="300446" y="3082579"/>
            <a:chExt cx="8607606" cy="64008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4EA966E-F9B7-45C5-BD77-E52E8AD8DD19}"/>
                </a:ext>
              </a:extLst>
            </p:cNvPr>
            <p:cNvSpPr/>
            <p:nvPr/>
          </p:nvSpPr>
          <p:spPr>
            <a:xfrm>
              <a:off x="300446" y="3082579"/>
              <a:ext cx="640080" cy="64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rgbClr val="1E4F61"/>
                  </a:solidFill>
                </a:rPr>
                <a:t>3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CEFDA00-8AC4-437E-A5D4-0EEFDF66DC01}"/>
                </a:ext>
              </a:extLst>
            </p:cNvPr>
            <p:cNvSpPr txBox="1"/>
            <p:nvPr/>
          </p:nvSpPr>
          <p:spPr>
            <a:xfrm>
              <a:off x="1009921" y="3103516"/>
              <a:ext cx="7898131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114300" indent="0">
                <a:buNone/>
                <a:defRPr sz="2100">
                  <a:solidFill>
                    <a:schemeClr val="dk1"/>
                  </a:solidFill>
                  <a:latin typeface="Calibri"/>
                  <a:cs typeface="Calibri"/>
                </a:defRPr>
              </a:lvl1pPr>
            </a:lstStyle>
            <a:p>
              <a:r>
                <a:rPr lang="en-US" sz="3200" dirty="0">
                  <a:solidFill>
                    <a:schemeClr val="tx1"/>
                  </a:solidFill>
                </a:rPr>
                <a:t>Methodological Gaps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8D1766A-8C14-451C-8D61-FEFB076DF21B}"/>
              </a:ext>
            </a:extLst>
          </p:cNvPr>
          <p:cNvGrpSpPr/>
          <p:nvPr/>
        </p:nvGrpSpPr>
        <p:grpSpPr>
          <a:xfrm>
            <a:off x="1366082" y="2173768"/>
            <a:ext cx="8118565" cy="640080"/>
            <a:chOff x="300446" y="2180120"/>
            <a:chExt cx="8118565" cy="64008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46E2A32-F327-4377-BB18-660BA7A9C73D}"/>
                </a:ext>
              </a:extLst>
            </p:cNvPr>
            <p:cNvSpPr/>
            <p:nvPr/>
          </p:nvSpPr>
          <p:spPr>
            <a:xfrm>
              <a:off x="300446" y="2180120"/>
              <a:ext cx="640080" cy="64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</a:rPr>
                <a:t>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F05AE68-F322-49CF-B41C-489E308581FB}"/>
                </a:ext>
              </a:extLst>
            </p:cNvPr>
            <p:cNvSpPr txBox="1"/>
            <p:nvPr/>
          </p:nvSpPr>
          <p:spPr>
            <a:xfrm>
              <a:off x="1009921" y="2200971"/>
              <a:ext cx="740909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0">
                <a:buNone/>
              </a:pPr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  <a:latin typeface="Calibri"/>
                  <a:cs typeface="Calibri"/>
                  <a:sym typeface="Calibri"/>
                </a:rPr>
                <a:t>Workflow Gaps 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E2EA0D8-8603-42D7-996A-A5686F2D69A8}"/>
              </a:ext>
            </a:extLst>
          </p:cNvPr>
          <p:cNvGrpSpPr/>
          <p:nvPr/>
        </p:nvGrpSpPr>
        <p:grpSpPr>
          <a:xfrm>
            <a:off x="1366082" y="1268016"/>
            <a:ext cx="8118565" cy="640080"/>
            <a:chOff x="300446" y="1436914"/>
            <a:chExt cx="8118565" cy="640080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F628F4B-8CE9-4B67-B82A-2C262D37774A}"/>
                </a:ext>
              </a:extLst>
            </p:cNvPr>
            <p:cNvSpPr/>
            <p:nvPr/>
          </p:nvSpPr>
          <p:spPr>
            <a:xfrm>
              <a:off x="300446" y="1436914"/>
              <a:ext cx="640080" cy="64008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solidFill>
                    <a:schemeClr val="bg1">
                      <a:lumMod val="65000"/>
                    </a:schemeClr>
                  </a:solidFill>
                </a:rPr>
                <a:t>1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DC76A72-8B48-4ABB-8CD6-C9D982945BD5}"/>
                </a:ext>
              </a:extLst>
            </p:cNvPr>
            <p:cNvSpPr txBox="1"/>
            <p:nvPr/>
          </p:nvSpPr>
          <p:spPr>
            <a:xfrm>
              <a:off x="1009921" y="1473923"/>
              <a:ext cx="7409090" cy="5355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>
                      <a:lumMod val="65000"/>
                    </a:schemeClr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rPr>
                <a:t>Workforce Gaps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4010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8"/>
          <p:cNvSpPr txBox="1">
            <a:spLocks noGrp="1"/>
          </p:cNvSpPr>
          <p:nvPr>
            <p:ph type="title"/>
          </p:nvPr>
        </p:nvSpPr>
        <p:spPr>
          <a:xfrm>
            <a:off x="117546" y="140932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-US" dirty="0"/>
              <a:t>SSG members and core activities</a:t>
            </a:r>
            <a:endParaRPr dirty="0"/>
          </a:p>
        </p:txBody>
      </p:sp>
      <p:sp>
        <p:nvSpPr>
          <p:cNvPr id="270" name="Google Shape;270;p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pic>
        <p:nvPicPr>
          <p:cNvPr id="271" name="Google Shape;271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4194" y="1081128"/>
            <a:ext cx="1280499" cy="89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73461" y="1136877"/>
            <a:ext cx="853925" cy="8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881141" y="1136877"/>
            <a:ext cx="873125" cy="8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277414" y="2604454"/>
            <a:ext cx="853925" cy="8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637174" y="1070503"/>
            <a:ext cx="1418101" cy="9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722567" y="2549404"/>
            <a:ext cx="1371201" cy="919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p8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510018" y="1090006"/>
            <a:ext cx="1553150" cy="897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8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3147314" y="1136877"/>
            <a:ext cx="1371201" cy="85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8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77065" y="2500829"/>
            <a:ext cx="1018000" cy="96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8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2133977" y="2500839"/>
            <a:ext cx="1418101" cy="961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8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281476" y="2509079"/>
            <a:ext cx="1553150" cy="961025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8"/>
          <p:cNvSpPr txBox="1"/>
          <p:nvPr/>
        </p:nvSpPr>
        <p:spPr>
          <a:xfrm>
            <a:off x="1368202" y="4359086"/>
            <a:ext cx="1553100" cy="4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en-US" sz="1700" b="1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Core Activities</a:t>
            </a:r>
            <a:endParaRPr sz="17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8"/>
          <p:cNvSpPr txBox="1"/>
          <p:nvPr/>
        </p:nvSpPr>
        <p:spPr>
          <a:xfrm>
            <a:off x="2772292" y="4131610"/>
            <a:ext cx="5231953" cy="1002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2" anchor="t" anchorCtr="0">
            <a:normAutofit lnSpcReduction="10000"/>
          </a:bodyPr>
          <a:lstStyle/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Char char="•"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Coordination across WGs</a:t>
            </a:r>
            <a:endParaRPr sz="1400" b="1" i="0" u="sng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Char char="•"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Bi-weekly meetings</a:t>
            </a:r>
            <a:endParaRPr sz="14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Char char="•"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Broad literature review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Char char="•"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Fall 2020 SSG workshop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Char char="•"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Fall 2020 WP outline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Char char="•"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AGU 2020 MSD CoP launch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254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40"/>
              <a:buFont typeface="Arial"/>
              <a:buChar char="•"/>
            </a:pPr>
            <a:r>
              <a:rPr lang="en-US" sz="14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3/21-10/21 Vision Report drafting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8"/>
          <p:cNvSpPr/>
          <p:nvPr/>
        </p:nvSpPr>
        <p:spPr>
          <a:xfrm>
            <a:off x="117546" y="2013463"/>
            <a:ext cx="1393794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Nathalie Voisin, PNNL</a:t>
            </a:r>
            <a:b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Co-Chair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8"/>
          <p:cNvSpPr/>
          <p:nvPr/>
        </p:nvSpPr>
        <p:spPr>
          <a:xfrm>
            <a:off x="1617532" y="2013463"/>
            <a:ext cx="1457385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Klaus Keller, Penn State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Co-Chair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6" name="Google Shape;286;p8"/>
          <p:cNvSpPr/>
          <p:nvPr/>
        </p:nvSpPr>
        <p:spPr>
          <a:xfrm>
            <a:off x="3136017" y="2013463"/>
            <a:ext cx="1393794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Megan Konar, UIUC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At-Large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8"/>
          <p:cNvSpPr/>
          <p:nvPr/>
        </p:nvSpPr>
        <p:spPr>
          <a:xfrm>
            <a:off x="4557901" y="2013463"/>
            <a:ext cx="1457385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Casey Burleyson, PNNL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WG representative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8"/>
          <p:cNvSpPr/>
          <p:nvPr/>
        </p:nvSpPr>
        <p:spPr>
          <a:xfrm>
            <a:off x="6071731" y="2013463"/>
            <a:ext cx="1457384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Christa Brelsford, ORNL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WG representative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8"/>
          <p:cNvSpPr/>
          <p:nvPr/>
        </p:nvSpPr>
        <p:spPr>
          <a:xfrm>
            <a:off x="7589011" y="2013463"/>
            <a:ext cx="1457385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Ana Dyreson, MTU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WG representative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8"/>
          <p:cNvSpPr/>
          <p:nvPr/>
        </p:nvSpPr>
        <p:spPr>
          <a:xfrm>
            <a:off x="557373" y="3550959"/>
            <a:ext cx="1457385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Jordan Macknick, NREL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At-Large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1" name="Google Shape;291;p8"/>
          <p:cNvSpPr/>
          <p:nvPr/>
        </p:nvSpPr>
        <p:spPr>
          <a:xfrm>
            <a:off x="2146130" y="3550959"/>
            <a:ext cx="1393794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Jen Morris, MIT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At-Large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2" name="Google Shape;292;p8"/>
          <p:cNvSpPr/>
          <p:nvPr/>
        </p:nvSpPr>
        <p:spPr>
          <a:xfrm>
            <a:off x="3679475" y="3550959"/>
            <a:ext cx="1457385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Jim Yoon, PNNL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WG representative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3" name="Google Shape;293;p8"/>
          <p:cNvSpPr/>
          <p:nvPr/>
        </p:nvSpPr>
        <p:spPr>
          <a:xfrm>
            <a:off x="5230427" y="3550959"/>
            <a:ext cx="1669994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Vivek </a:t>
            </a:r>
            <a:r>
              <a:rPr lang="en-US" sz="10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Srikrishnan</a:t>
            </a:r>
            <a:r>
              <a:rPr lang="en-US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Cornell University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WG representative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8"/>
          <p:cNvSpPr/>
          <p:nvPr/>
        </p:nvSpPr>
        <p:spPr>
          <a:xfrm>
            <a:off x="6975684" y="3550959"/>
            <a:ext cx="1457385" cy="446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Stuart Cohen, NREL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WG representative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18122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41;p19">
            <a:extLst>
              <a:ext uri="{FF2B5EF4-FFF2-40B4-BE49-F238E27FC236}">
                <a16:creationId xmlns:a16="http://schemas.microsoft.com/office/drawing/2014/main" id="{C8551AE5-7339-4205-A12F-ED8A95294638}"/>
              </a:ext>
            </a:extLst>
          </p:cNvPr>
          <p:cNvSpPr txBox="1">
            <a:spLocks/>
          </p:cNvSpPr>
          <p:nvPr/>
        </p:nvSpPr>
        <p:spPr>
          <a:xfrm>
            <a:off x="240958" y="114565"/>
            <a:ext cx="8620013" cy="687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SzPts val="3300"/>
            </a:pPr>
            <a:r>
              <a:rPr lang="en-US" sz="2800" dirty="0"/>
              <a:t>Complex Adaptive System-of-Systems Opportunities</a:t>
            </a:r>
          </a:p>
        </p:txBody>
      </p:sp>
      <p:sp>
        <p:nvSpPr>
          <p:cNvPr id="9" name="Google Shape;142;p19">
            <a:extLst>
              <a:ext uri="{FF2B5EF4-FFF2-40B4-BE49-F238E27FC236}">
                <a16:creationId xmlns:a16="http://schemas.microsoft.com/office/drawing/2014/main" id="{3AA8F0D6-7764-477E-875E-39DB87BC10A5}"/>
              </a:ext>
            </a:extLst>
          </p:cNvPr>
          <p:cNvSpPr txBox="1">
            <a:spLocks/>
          </p:cNvSpPr>
          <p:nvPr/>
        </p:nvSpPr>
        <p:spPr>
          <a:xfrm>
            <a:off x="240958" y="878113"/>
            <a:ext cx="4145494" cy="3896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2000" b="1" dirty="0">
              <a:solidFill>
                <a:srgbClr val="1E4F6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Interacting risks can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emerge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from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complex mixtures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determinants and drivers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2000" b="1" dirty="0">
              <a:solidFill>
                <a:srgbClr val="1E4F6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Human responses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 be strong determinants of risk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2000" b="1" dirty="0">
              <a:solidFill>
                <a:srgbClr val="1E4F6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Combinations of multiple risks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pose challenges based on how they manifest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2000" dirty="0"/>
          </a:p>
          <a:p>
            <a:pPr marL="0" indent="0">
              <a:buSzPct val="100000"/>
              <a:buFont typeface="Arial"/>
              <a:buNone/>
            </a:pPr>
            <a:endParaRPr lang="en-US" sz="2000" dirty="0"/>
          </a:p>
        </p:txBody>
      </p:sp>
      <p:pic>
        <p:nvPicPr>
          <p:cNvPr id="10" name="image30.png">
            <a:extLst>
              <a:ext uri="{FF2B5EF4-FFF2-40B4-BE49-F238E27FC236}">
                <a16:creationId xmlns:a16="http://schemas.microsoft.com/office/drawing/2014/main" id="{F0BBCC98-F50C-4CF9-B1F0-A5066EAF32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0" t="14607" r="10916" b="2598"/>
          <a:stretch>
            <a:fillRect/>
          </a:stretch>
        </p:blipFill>
        <p:spPr>
          <a:xfrm>
            <a:off x="4847533" y="800477"/>
            <a:ext cx="4013438" cy="3896530"/>
          </a:xfrm>
          <a:prstGeom prst="rect">
            <a:avLst/>
          </a:prstGeom>
          <a:ln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B919B4-40CC-470A-93CE-1E1719D6F7F1}"/>
              </a:ext>
            </a:extLst>
          </p:cNvPr>
          <p:cNvSpPr txBox="1"/>
          <p:nvPr/>
        </p:nvSpPr>
        <p:spPr>
          <a:xfrm>
            <a:off x="4296468" y="4619370"/>
            <a:ext cx="28775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"/>
              </a:rPr>
              <a:t>Figure adapted from Simpson et al. (2021). “A framework for complex climate change risk assessment”. In: </a:t>
            </a:r>
            <a:r>
              <a:rPr lang="en-US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Ital"/>
              </a:rPr>
              <a:t>One Earth </a:t>
            </a:r>
            <a:r>
              <a:rPr lang="en-US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"/>
              </a:rPr>
              <a:t>4.4,</a:t>
            </a:r>
          </a:p>
          <a:p>
            <a:pPr algn="l"/>
            <a:r>
              <a:rPr lang="fr-FR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URWGothicL-Book"/>
              </a:rPr>
              <a:t>1648 </a:t>
            </a:r>
            <a:r>
              <a:rPr lang="fr-FR" sz="800" b="0" i="0" u="none" strike="noStrike" baseline="0" dirty="0">
                <a:solidFill>
                  <a:schemeClr val="bg1">
                    <a:lumMod val="50000"/>
                  </a:schemeClr>
                </a:solidFill>
                <a:latin typeface="NimbusRomNo9L-Regu"/>
              </a:rPr>
              <a:t>pages 489–501. ISSN: 2590-3322.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3258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888F1-6AFD-48E5-B811-CEC9089B6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724" y="215438"/>
            <a:ext cx="8898434" cy="910009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Example: Competing Objectives and Complexity of Estuaries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8E2F6-4B4C-4EA9-BF08-0B705E349D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4627" y="1531256"/>
            <a:ext cx="3628929" cy="3008589"/>
          </a:xfrm>
        </p:spPr>
        <p:txBody>
          <a:bodyPr/>
          <a:lstStyle/>
          <a:p>
            <a:pPr marL="114300" indent="0">
              <a:buNone/>
            </a:pPr>
            <a:r>
              <a:rPr lang="en-US" dirty="0"/>
              <a:t>Complex estuarine systems have interrelated resource challenges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b="1" dirty="0">
                <a:solidFill>
                  <a:srgbClr val="1E4F61"/>
                </a:solidFill>
              </a:rPr>
              <a:t>Competing objectives</a:t>
            </a:r>
            <a:r>
              <a:rPr lang="en-US" dirty="0"/>
              <a:t>, </a:t>
            </a:r>
            <a:r>
              <a:rPr lang="en-US" b="1" dirty="0">
                <a:solidFill>
                  <a:srgbClr val="1E4F61"/>
                </a:solidFill>
              </a:rPr>
              <a:t>deep uncertainties</a:t>
            </a:r>
            <a:r>
              <a:rPr lang="en-US" dirty="0"/>
              <a:t> and </a:t>
            </a:r>
            <a:r>
              <a:rPr lang="en-US" b="1" dirty="0">
                <a:solidFill>
                  <a:srgbClr val="1E4F61"/>
                </a:solidFill>
              </a:rPr>
              <a:t>complex interconnected ecosystems </a:t>
            </a:r>
            <a:r>
              <a:rPr lang="en-US" dirty="0"/>
              <a:t>make management particularly challenging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2A042F-961B-4167-8984-C7C4A367F85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41</a:t>
            </a:fld>
            <a:endParaRPr lang="en-US"/>
          </a:p>
        </p:txBody>
      </p:sp>
      <p:pic>
        <p:nvPicPr>
          <p:cNvPr id="6" name="Picture 5" descr="Map&#10;&#10;Description automatically generated">
            <a:extLst>
              <a:ext uri="{FF2B5EF4-FFF2-40B4-BE49-F238E27FC236}">
                <a16:creationId xmlns:a16="http://schemas.microsoft.com/office/drawing/2014/main" id="{A4295C31-D3E8-4056-BD33-C2D72AF475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728" y="1429657"/>
            <a:ext cx="4237742" cy="269240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E1EA2E3-52FD-4D96-ACC3-DB6302685772}"/>
              </a:ext>
            </a:extLst>
          </p:cNvPr>
          <p:cNvSpPr txBox="1">
            <a:spLocks/>
          </p:cNvSpPr>
          <p:nvPr/>
        </p:nvSpPr>
        <p:spPr>
          <a:xfrm>
            <a:off x="4965134" y="4122057"/>
            <a:ext cx="3628929" cy="526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●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■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 algn="ctr">
              <a:buFont typeface="Arial"/>
              <a:buNone/>
            </a:pPr>
            <a:r>
              <a:rPr lang="en-US" sz="1800" dirty="0"/>
              <a:t>The Mississippi River Basin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93D954-F916-41D4-A333-14F91552360D}"/>
              </a:ext>
            </a:extLst>
          </p:cNvPr>
          <p:cNvSpPr txBox="1"/>
          <p:nvPr/>
        </p:nvSpPr>
        <p:spPr>
          <a:xfrm>
            <a:off x="5604828" y="4426267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NimbusRomNo9L-Regu"/>
              </a:rPr>
              <a:t>Figure courtesy of NOAA 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NimbusRomNo9L-Regu"/>
              </a:rPr>
              <a:t>https://oceanservice.noaa.gov</a:t>
            </a:r>
          </a:p>
        </p:txBody>
      </p:sp>
    </p:spTree>
    <p:extLst>
      <p:ext uri="{BB962C8B-B14F-4D97-AF65-F5344CB8AC3E}">
        <p14:creationId xmlns:p14="http://schemas.microsoft.com/office/powerpoint/2010/main" val="10474401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F3BCF-9A1E-4E8E-8BEA-14DFB9703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05539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en-US" dirty="0"/>
              <a:t>Uncertainty, Adaptivity and the Dynamics of Human Systems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755576-7897-4D50-AE0D-266192B8DCD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42</a:t>
            </a:fld>
            <a:endParaRPr lang="en-US"/>
          </a:p>
        </p:txBody>
      </p:sp>
      <p:sp>
        <p:nvSpPr>
          <p:cNvPr id="7" name="Google Shape;142;p19">
            <a:extLst>
              <a:ext uri="{FF2B5EF4-FFF2-40B4-BE49-F238E27FC236}">
                <a16:creationId xmlns:a16="http://schemas.microsoft.com/office/drawing/2014/main" id="{17365E39-72BD-4DFF-850D-1AD907ADFA9E}"/>
              </a:ext>
            </a:extLst>
          </p:cNvPr>
          <p:cNvSpPr txBox="1">
            <a:spLocks/>
          </p:cNvSpPr>
          <p:nvPr/>
        </p:nvSpPr>
        <p:spPr>
          <a:xfrm>
            <a:off x="311700" y="1372145"/>
            <a:ext cx="8160758" cy="3896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Tools such as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agent-based</a:t>
            </a:r>
            <a:r>
              <a:rPr lang="en-US" sz="2000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modeling</a:t>
            </a:r>
            <a:r>
              <a:rPr lang="en-US" sz="2000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 representations of the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complex interplay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between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human action and adaptation 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amid dynamic conditions prone to shocks.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2000" dirty="0"/>
          </a:p>
          <a:p>
            <a:pPr marL="0" indent="0">
              <a:buSzPct val="100000"/>
              <a:buFont typeface="Arial"/>
              <a:buNone/>
            </a:pPr>
            <a:endParaRPr lang="en-US" sz="2000" dirty="0"/>
          </a:p>
        </p:txBody>
      </p:sp>
      <p:pic>
        <p:nvPicPr>
          <p:cNvPr id="5" name="Picture 4" descr="Timeline&#10;&#10;Description automatically generated">
            <a:extLst>
              <a:ext uri="{FF2B5EF4-FFF2-40B4-BE49-F238E27FC236}">
                <a16:creationId xmlns:a16="http://schemas.microsoft.com/office/drawing/2014/main" id="{56EBBF04-AB05-4A5C-94A2-941A223CE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373" y="2127786"/>
            <a:ext cx="6338578" cy="25354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078976-7722-4291-BCD4-14D57CC51258}"/>
              </a:ext>
            </a:extLst>
          </p:cNvPr>
          <p:cNvSpPr txBox="1"/>
          <p:nvPr/>
        </p:nvSpPr>
        <p:spPr>
          <a:xfrm>
            <a:off x="3900458" y="4722517"/>
            <a:ext cx="4572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NimbusRomNo9L-Regu"/>
              </a:rPr>
              <a:t>Figure courtesy of the </a:t>
            </a:r>
            <a:r>
              <a:rPr lang="en-US" sz="800" b="0" i="0" u="none" strike="noStrike" baseline="0" dirty="0" err="1">
                <a:solidFill>
                  <a:schemeClr val="bg1">
                    <a:lumMod val="65000"/>
                  </a:schemeClr>
                </a:solidFill>
                <a:latin typeface="NimbusRomNo9L-Regu"/>
              </a:rPr>
              <a:t>ICoM</a:t>
            </a:r>
            <a:r>
              <a:rPr lang="en-US" sz="800" b="0" i="0" u="none" strike="noStrike" baseline="0" dirty="0">
                <a:solidFill>
                  <a:schemeClr val="bg1">
                    <a:lumMod val="65000"/>
                  </a:schemeClr>
                </a:solidFill>
                <a:latin typeface="NimbusRomNo9L-Regu"/>
              </a:rPr>
              <a:t> project.</a:t>
            </a:r>
            <a:endParaRPr 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45365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8E2F6-4B4C-4EA9-BF08-0B705E349D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0112" y="1037771"/>
            <a:ext cx="8520600" cy="965201"/>
          </a:xfrm>
        </p:spPr>
        <p:txBody>
          <a:bodyPr/>
          <a:lstStyle/>
          <a:p>
            <a:pPr marL="114300" indent="0">
              <a:buNone/>
            </a:pPr>
            <a:r>
              <a:rPr lang="en-US" b="1" dirty="0">
                <a:solidFill>
                  <a:srgbClr val="1E4F61"/>
                </a:solidFill>
              </a:rPr>
              <a:t>Reinforcement learning </a:t>
            </a:r>
            <a:r>
              <a:rPr lang="en-US" dirty="0"/>
              <a:t>policy approximations are an example of how AI/ML innovations can propel MSD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2A042F-961B-4167-8984-C7C4A367F85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43</a:t>
            </a:fld>
            <a:endParaRPr lang="en-US"/>
          </a:p>
        </p:txBody>
      </p:sp>
      <p:pic>
        <p:nvPicPr>
          <p:cNvPr id="6" name="Picture 5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C0B859C7-6CCB-47FF-BF1C-6DBDA9EC49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145" y="2074182"/>
            <a:ext cx="7718212" cy="2132693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2A44F538-602D-4A20-8436-2C3B735B9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36639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en-US" dirty="0"/>
              <a:t>Harnessing AI/ML innovations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C56F95-52C5-40FF-8AAC-92AA77A86FFF}"/>
              </a:ext>
            </a:extLst>
          </p:cNvPr>
          <p:cNvSpPr txBox="1"/>
          <p:nvPr/>
        </p:nvSpPr>
        <p:spPr>
          <a:xfrm>
            <a:off x="2886635" y="4524736"/>
            <a:ext cx="520523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Figure source Herman et al. (2020) “Climate adaptation as a control problem: review and perspectives on dynamic water resources planning under uncertainty.”, WRR, 56(2), e243389.</a:t>
            </a:r>
          </a:p>
        </p:txBody>
      </p:sp>
    </p:spTree>
    <p:extLst>
      <p:ext uri="{BB962C8B-B14F-4D97-AF65-F5344CB8AC3E}">
        <p14:creationId xmlns:p14="http://schemas.microsoft.com/office/powerpoint/2010/main" val="31119117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2A042F-961B-4167-8984-C7C4A367F85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44</a:t>
            </a:fld>
            <a:endParaRPr lang="en-US"/>
          </a:p>
        </p:txBody>
      </p:sp>
      <p:pic>
        <p:nvPicPr>
          <p:cNvPr id="6" name="Picture 5" descr="Graphical user interface, chart, application&#10;&#10;Description automatically generated">
            <a:extLst>
              <a:ext uri="{FF2B5EF4-FFF2-40B4-BE49-F238E27FC236}">
                <a16:creationId xmlns:a16="http://schemas.microsoft.com/office/drawing/2014/main" id="{5523ECBE-25FB-41EE-860F-C324A2DA8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6471" y="1075402"/>
            <a:ext cx="4635829" cy="3530138"/>
          </a:xfrm>
          <a:prstGeom prst="rect">
            <a:avLst/>
          </a:prstGeom>
        </p:spPr>
      </p:pic>
      <p:sp>
        <p:nvSpPr>
          <p:cNvPr id="8" name="Google Shape;142;p19">
            <a:extLst>
              <a:ext uri="{FF2B5EF4-FFF2-40B4-BE49-F238E27FC236}">
                <a16:creationId xmlns:a16="http://schemas.microsoft.com/office/drawing/2014/main" id="{95FF9670-EB55-476C-9426-81B6737D1FD8}"/>
              </a:ext>
            </a:extLst>
          </p:cNvPr>
          <p:cNvSpPr txBox="1">
            <a:spLocks/>
          </p:cNvSpPr>
          <p:nvPr/>
        </p:nvSpPr>
        <p:spPr>
          <a:xfrm>
            <a:off x="311700" y="1372145"/>
            <a:ext cx="3665214" cy="3896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Lehner et al. (2020)</a:t>
            </a:r>
            <a:r>
              <a:rPr lang="en-US" sz="2000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utilize SMILEs to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explore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internal variability, model structural uncertainty and human systems forcing shape climate projections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transition to finer scales and decadal mean states can yield complex balances for internal variability, forcing scenarios and ESM differences shape projections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2000" dirty="0"/>
          </a:p>
          <a:p>
            <a:pPr marL="0" indent="0">
              <a:buSzPct val="100000"/>
              <a:buFont typeface="Arial"/>
              <a:buNone/>
            </a:pPr>
            <a:endParaRPr lang="en-US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F0A438-DA8D-4E1A-893C-05B0F13297FB}"/>
              </a:ext>
            </a:extLst>
          </p:cNvPr>
          <p:cNvSpPr txBox="1"/>
          <p:nvPr/>
        </p:nvSpPr>
        <p:spPr>
          <a:xfrm>
            <a:off x="4898573" y="4605540"/>
            <a:ext cx="36652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Output from a Single Model Initial Condition Large Ensemble Experiment (SMILEs)</a:t>
            </a:r>
            <a:r>
              <a:rPr lang="en-US" sz="1400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  <a:endParaRPr lang="en-US" baseline="30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497866A-D7E0-4968-9FAB-6C0E702FC96E}"/>
              </a:ext>
            </a:extLst>
          </p:cNvPr>
          <p:cNvSpPr txBox="1"/>
          <p:nvPr/>
        </p:nvSpPr>
        <p:spPr>
          <a:xfrm>
            <a:off x="1153629" y="4574763"/>
            <a:ext cx="35253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Figure source Lehner et al. (2020). Partitioning climate projection uncertainty with multiple large ensembles and CMIP5/6. </a:t>
            </a:r>
            <a:r>
              <a:rPr lang="en-US" sz="800" i="1" dirty="0">
                <a:solidFill>
                  <a:schemeClr val="bg1">
                    <a:lumMod val="65000"/>
                  </a:schemeClr>
                </a:solidFill>
              </a:rPr>
              <a:t>Earth System Dynamics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800" i="1" dirty="0">
                <a:solidFill>
                  <a:schemeClr val="bg1">
                    <a:lumMod val="65000"/>
                  </a:schemeClr>
                </a:solidFill>
              </a:rPr>
              <a:t>11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(2), 491-508.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9ECB4E12-07EC-4927-BCEC-D0B7DC578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36639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en-US" dirty="0"/>
              <a:t>Human-Earth Systems Exploratory Modeling Opportunities</a:t>
            </a:r>
          </a:p>
        </p:txBody>
      </p:sp>
    </p:spTree>
    <p:extLst>
      <p:ext uri="{BB962C8B-B14F-4D97-AF65-F5344CB8AC3E}">
        <p14:creationId xmlns:p14="http://schemas.microsoft.com/office/powerpoint/2010/main" val="13858109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40C6D0C4-E7BB-4EC3-8A3A-3E6E24301EA8}"/>
              </a:ext>
            </a:extLst>
          </p:cNvPr>
          <p:cNvSpPr txBox="1"/>
          <p:nvPr/>
        </p:nvSpPr>
        <p:spPr>
          <a:xfrm>
            <a:off x="1153629" y="4574763"/>
            <a:ext cx="35253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Figure source Lehner et al. (2020). Partitioning climate projection uncertainty with multiple large ensembles and CMIP5/6. </a:t>
            </a:r>
            <a:r>
              <a:rPr lang="en-US" sz="800" i="1" dirty="0">
                <a:solidFill>
                  <a:schemeClr val="bg1">
                    <a:lumMod val="65000"/>
                  </a:schemeClr>
                </a:solidFill>
              </a:rPr>
              <a:t>Earth System Dynamics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800" i="1" dirty="0">
                <a:solidFill>
                  <a:schemeClr val="bg1">
                    <a:lumMod val="65000"/>
                  </a:schemeClr>
                </a:solidFill>
              </a:rPr>
              <a:t>11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(2), 491-508.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3888F1-6AFD-48E5-B811-CEC9089B6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36639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en-US" dirty="0"/>
              <a:t>Human-Earth Systems Exploratory Modeling Opportunities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2A042F-961B-4167-8984-C7C4A367F85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45</a:t>
            </a:fld>
            <a:endParaRPr lang="en-US"/>
          </a:p>
        </p:txBody>
      </p:sp>
      <p:pic>
        <p:nvPicPr>
          <p:cNvPr id="6" name="Picture 5" descr="Graphical user interface, chart, application&#10;&#10;Description automatically generated">
            <a:extLst>
              <a:ext uri="{FF2B5EF4-FFF2-40B4-BE49-F238E27FC236}">
                <a16:creationId xmlns:a16="http://schemas.microsoft.com/office/drawing/2014/main" id="{5523ECBE-25FB-41EE-860F-C324A2DA8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6471" y="1075402"/>
            <a:ext cx="4635829" cy="3530138"/>
          </a:xfrm>
          <a:prstGeom prst="rect">
            <a:avLst/>
          </a:prstGeom>
        </p:spPr>
      </p:pic>
      <p:sp>
        <p:nvSpPr>
          <p:cNvPr id="8" name="Google Shape;142;p19">
            <a:extLst>
              <a:ext uri="{FF2B5EF4-FFF2-40B4-BE49-F238E27FC236}">
                <a16:creationId xmlns:a16="http://schemas.microsoft.com/office/drawing/2014/main" id="{95FF9670-EB55-476C-9426-81B6737D1FD8}"/>
              </a:ext>
            </a:extLst>
          </p:cNvPr>
          <p:cNvSpPr txBox="1">
            <a:spLocks/>
          </p:cNvSpPr>
          <p:nvPr/>
        </p:nvSpPr>
        <p:spPr>
          <a:xfrm>
            <a:off x="311700" y="1372145"/>
            <a:ext cx="3665214" cy="3896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Lehner et al. (2020)</a:t>
            </a:r>
            <a:r>
              <a:rPr lang="en-US" sz="2000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utilize SMILEs to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explore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internal variability, model structural uncertainty and human systems forcing shape climate projections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transition to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finer scales and decadal mean states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can yield complex balances for internal variability, forcing scenarios and ESM differences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shape projections</a:t>
            </a:r>
          </a:p>
          <a:p>
            <a:pPr marL="0" indent="0">
              <a:lnSpc>
                <a:spcPct val="80000"/>
              </a:lnSpc>
              <a:spcBef>
                <a:spcPts val="0"/>
              </a:spcBef>
              <a:buSzPct val="108107"/>
              <a:buFont typeface="Arial"/>
              <a:buNone/>
            </a:pPr>
            <a:endParaRPr lang="en-US" sz="2000" dirty="0"/>
          </a:p>
          <a:p>
            <a:pPr marL="0" indent="0">
              <a:buSzPct val="100000"/>
              <a:buFont typeface="Arial"/>
              <a:buNone/>
            </a:pPr>
            <a:endParaRPr lang="en-US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8F0A438-DA8D-4E1A-893C-05B0F13297FB}"/>
              </a:ext>
            </a:extLst>
          </p:cNvPr>
          <p:cNvSpPr txBox="1"/>
          <p:nvPr/>
        </p:nvSpPr>
        <p:spPr>
          <a:xfrm>
            <a:off x="4898573" y="4605540"/>
            <a:ext cx="366521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Output from a Single Model Initial Condition Large Ensemble Experiment (SMILEs)</a:t>
            </a:r>
            <a:r>
              <a:rPr lang="en-US" sz="1400" baseline="30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7</a:t>
            </a:r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B0769459-E084-41D0-9FB2-F4EC5C1BD804}"/>
              </a:ext>
            </a:extLst>
          </p:cNvPr>
          <p:cNvSpPr/>
          <p:nvPr/>
        </p:nvSpPr>
        <p:spPr>
          <a:xfrm>
            <a:off x="4122057" y="1075402"/>
            <a:ext cx="4833257" cy="1711341"/>
          </a:xfrm>
          <a:custGeom>
            <a:avLst/>
            <a:gdLst>
              <a:gd name="connsiteX0" fmla="*/ 863600 w 4833257"/>
              <a:gd name="connsiteY0" fmla="*/ 361512 h 1711341"/>
              <a:gd name="connsiteX1" fmla="*/ 863600 w 4833257"/>
              <a:gd name="connsiteY1" fmla="*/ 760655 h 1711341"/>
              <a:gd name="connsiteX2" fmla="*/ 1603829 w 4833257"/>
              <a:gd name="connsiteY2" fmla="*/ 760655 h 1711341"/>
              <a:gd name="connsiteX3" fmla="*/ 1603829 w 4833257"/>
              <a:gd name="connsiteY3" fmla="*/ 361512 h 1711341"/>
              <a:gd name="connsiteX4" fmla="*/ 0 w 4833257"/>
              <a:gd name="connsiteY4" fmla="*/ 0 h 1711341"/>
              <a:gd name="connsiteX5" fmla="*/ 4833257 w 4833257"/>
              <a:gd name="connsiteY5" fmla="*/ 0 h 1711341"/>
              <a:gd name="connsiteX6" fmla="*/ 4833257 w 4833257"/>
              <a:gd name="connsiteY6" fmla="*/ 1711341 h 1711341"/>
              <a:gd name="connsiteX7" fmla="*/ 0 w 4833257"/>
              <a:gd name="connsiteY7" fmla="*/ 1711341 h 1711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33257" h="1711341">
                <a:moveTo>
                  <a:pt x="863600" y="361512"/>
                </a:moveTo>
                <a:lnTo>
                  <a:pt x="863600" y="760655"/>
                </a:lnTo>
                <a:lnTo>
                  <a:pt x="1603829" y="760655"/>
                </a:lnTo>
                <a:lnTo>
                  <a:pt x="1603829" y="361512"/>
                </a:lnTo>
                <a:close/>
                <a:moveTo>
                  <a:pt x="0" y="0"/>
                </a:moveTo>
                <a:lnTo>
                  <a:pt x="4833257" y="0"/>
                </a:lnTo>
                <a:lnTo>
                  <a:pt x="4833257" y="1711341"/>
                </a:lnTo>
                <a:lnTo>
                  <a:pt x="0" y="1711341"/>
                </a:lnTo>
                <a:close/>
              </a:path>
            </a:pathLst>
          </a:cu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81AAB59-CD0B-4BFC-9A0C-14B0EE27C234}"/>
              </a:ext>
            </a:extLst>
          </p:cNvPr>
          <p:cNvSpPr/>
          <p:nvPr/>
        </p:nvSpPr>
        <p:spPr>
          <a:xfrm>
            <a:off x="5842000" y="2786743"/>
            <a:ext cx="3113313" cy="1818797"/>
          </a:xfrm>
          <a:prstGeom prst="rect">
            <a:avLst/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32C28D-88A7-4B6E-A2B2-8DA3877A7D15}"/>
              </a:ext>
            </a:extLst>
          </p:cNvPr>
          <p:cNvSpPr/>
          <p:nvPr/>
        </p:nvSpPr>
        <p:spPr>
          <a:xfrm>
            <a:off x="4122056" y="2786743"/>
            <a:ext cx="1719943" cy="1876474"/>
          </a:xfrm>
          <a:prstGeom prst="rect">
            <a:avLst/>
          </a:prstGeom>
          <a:noFill/>
          <a:ln w="57150">
            <a:solidFill>
              <a:srgbClr val="1E4F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7333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8E2F6-4B4C-4EA9-BF08-0B705E349D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4627" y="1531256"/>
            <a:ext cx="3628929" cy="3008589"/>
          </a:xfrm>
        </p:spPr>
        <p:txBody>
          <a:bodyPr/>
          <a:lstStyle/>
          <a:p>
            <a:pPr marL="114300" indent="0">
              <a:buNone/>
            </a:pPr>
            <a:r>
              <a:rPr lang="en-US" dirty="0"/>
              <a:t>Tebaldi et al., (2021)</a:t>
            </a:r>
            <a:r>
              <a:rPr lang="en-US" baseline="30000" dirty="0"/>
              <a:t>7</a:t>
            </a:r>
            <a:r>
              <a:rPr lang="en-US" dirty="0"/>
              <a:t> blend ESMs and </a:t>
            </a:r>
            <a:r>
              <a:rPr lang="en-US" b="1" dirty="0">
                <a:solidFill>
                  <a:srgbClr val="1E4F61"/>
                </a:solidFill>
              </a:rPr>
              <a:t>MSD community contributions </a:t>
            </a:r>
            <a:r>
              <a:rPr lang="en-US" dirty="0"/>
              <a:t>for uncertainty quantification and emulation-based analysis of extremes to explore sea level rise risks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2A042F-961B-4167-8984-C7C4A367F85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46</a:t>
            </a:fld>
            <a:endParaRPr lang="en-US"/>
          </a:p>
        </p:txBody>
      </p:sp>
      <p:pic>
        <p:nvPicPr>
          <p:cNvPr id="7" name="Picture 6" descr="Map&#10;&#10;Description automatically generated">
            <a:extLst>
              <a:ext uri="{FF2B5EF4-FFF2-40B4-BE49-F238E27FC236}">
                <a16:creationId xmlns:a16="http://schemas.microsoft.com/office/drawing/2014/main" id="{46DF4AAF-65B0-422F-B2EB-317292485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0541" y="1062717"/>
            <a:ext cx="3980617" cy="37973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F72FE05-3E40-4434-8721-9941F07E9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36639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en-US" dirty="0"/>
              <a:t>Human-Earth Systems Exploratory Modeling Opportunities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5FC269B-A6DB-4F25-8FB8-D416A840C804}"/>
              </a:ext>
            </a:extLst>
          </p:cNvPr>
          <p:cNvSpPr txBox="1"/>
          <p:nvPr/>
        </p:nvSpPr>
        <p:spPr>
          <a:xfrm>
            <a:off x="2670885" y="4689454"/>
            <a:ext cx="35253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Figure source Tebaldi et al. (2021). Extreme sea levels at different global warming levels. </a:t>
            </a:r>
            <a:r>
              <a:rPr lang="en-US" sz="800" i="1" dirty="0">
                <a:solidFill>
                  <a:schemeClr val="bg1">
                    <a:lumMod val="65000"/>
                  </a:schemeClr>
                </a:solidFill>
              </a:rPr>
              <a:t>Nature Climate Change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, 1-6.</a:t>
            </a:r>
          </a:p>
          <a:p>
            <a:endParaRPr 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94987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F8E2F6-4B4C-4EA9-BF08-0B705E349D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4627" y="1531256"/>
            <a:ext cx="3628929" cy="3008589"/>
          </a:xfrm>
        </p:spPr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en-US" dirty="0"/>
              <a:t>Dolan et al., (2021)</a:t>
            </a:r>
            <a:r>
              <a:rPr lang="en-US" baseline="30000" dirty="0"/>
              <a:t>8</a:t>
            </a:r>
            <a:r>
              <a:rPr lang="en-US" dirty="0"/>
              <a:t> explore the economic implications of water scarcity for 235 global river basins. 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dirty="0"/>
              <a:t>Several basins showed vulnerability to economic </a:t>
            </a:r>
            <a:r>
              <a:rPr lang="en-US" b="1" dirty="0">
                <a:solidFill>
                  <a:srgbClr val="1E4F61"/>
                </a:solidFill>
              </a:rPr>
              <a:t>tipping points </a:t>
            </a:r>
            <a:r>
              <a:rPr lang="en-US" dirty="0"/>
              <a:t>from a combination of challenging conditions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2A042F-961B-4167-8984-C7C4A367F85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47</a:t>
            </a:fld>
            <a:endParaRPr lang="en-US"/>
          </a:p>
        </p:txBody>
      </p:sp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1D5E7138-3A92-47F9-A0C8-DDBBE1B8AE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9884" y="1336176"/>
            <a:ext cx="4544007" cy="3008589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9FA5678-77B6-46D8-8C9A-BE6041295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700" y="236639"/>
            <a:ext cx="8520600" cy="572700"/>
          </a:xfrm>
        </p:spPr>
        <p:txBody>
          <a:bodyPr>
            <a:normAutofit fontScale="90000"/>
          </a:bodyPr>
          <a:lstStyle/>
          <a:p>
            <a:r>
              <a:rPr lang="en-US" dirty="0"/>
              <a:t>Human-Earth Systems Exploratory Modeling Opportunities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BCD156-8EAD-4FB3-BFE6-99E3B8F56740}"/>
              </a:ext>
            </a:extLst>
          </p:cNvPr>
          <p:cNvSpPr txBox="1"/>
          <p:nvPr/>
        </p:nvSpPr>
        <p:spPr>
          <a:xfrm>
            <a:off x="5127982" y="4595152"/>
            <a:ext cx="35253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Figure source Dolan et al., (2021). Evaluating the economic impact of water scarcity in a changing world. </a:t>
            </a:r>
            <a:r>
              <a:rPr lang="en-US" sz="800" i="1" dirty="0">
                <a:solidFill>
                  <a:schemeClr val="bg1">
                    <a:lumMod val="65000"/>
                  </a:schemeClr>
                </a:solidFill>
              </a:rPr>
              <a:t>Nature communications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800" i="1" dirty="0">
                <a:solidFill>
                  <a:schemeClr val="bg1">
                    <a:lumMod val="65000"/>
                  </a:schemeClr>
                </a:solidFill>
              </a:rPr>
              <a:t>12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</a:rPr>
              <a:t>(1), 1-10.</a:t>
            </a:r>
          </a:p>
          <a:p>
            <a:endParaRPr 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0814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E9112D-48B5-49BB-97B2-3A6A6725D96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48</a:t>
            </a:fld>
            <a:endParaRPr lang="en-US"/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80393A84-AD2D-40A0-9635-FAF08E1BE6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28163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53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C487908-7982-CF48-811D-AE9B5EA9B9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87" y="1167047"/>
            <a:ext cx="1132700" cy="1132700"/>
          </a:xfrm>
          <a:prstGeom prst="rect">
            <a:avLst/>
          </a:prstGeom>
        </p:spPr>
      </p:pic>
      <p:sp>
        <p:nvSpPr>
          <p:cNvPr id="1009" name="Google Shape;1009;p111"/>
          <p:cNvSpPr txBox="1">
            <a:spLocks noGrp="1"/>
          </p:cNvSpPr>
          <p:nvPr>
            <p:ph type="title"/>
          </p:nvPr>
        </p:nvSpPr>
        <p:spPr>
          <a:xfrm>
            <a:off x="628650" y="222318"/>
            <a:ext cx="7886700" cy="575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dirty="0"/>
              <a:t>For further information (CoP)</a:t>
            </a:r>
            <a:endParaRPr dirty="0"/>
          </a:p>
        </p:txBody>
      </p:sp>
      <p:sp>
        <p:nvSpPr>
          <p:cNvPr id="1011" name="Google Shape;1011;p11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</a:pPr>
            <a:fld id="{00000000-1234-1234-1234-123412341234}" type="slidenum">
              <a:rPr lang="en-US"/>
              <a:t>49</a:t>
            </a:fld>
            <a:endParaRPr/>
          </a:p>
        </p:txBody>
      </p:sp>
      <p:pic>
        <p:nvPicPr>
          <p:cNvPr id="1012" name="Google Shape;1012;p1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09459" y="1067960"/>
            <a:ext cx="3362541" cy="3927010"/>
          </a:xfrm>
          <a:prstGeom prst="rect">
            <a:avLst/>
          </a:prstGeom>
          <a:noFill/>
          <a:ln>
            <a:noFill/>
          </a:ln>
        </p:spPr>
      </p:pic>
      <p:sp>
        <p:nvSpPr>
          <p:cNvPr id="1013" name="Google Shape;1013;p111"/>
          <p:cNvSpPr/>
          <p:nvPr/>
        </p:nvSpPr>
        <p:spPr>
          <a:xfrm>
            <a:off x="1209459" y="760183"/>
            <a:ext cx="3328155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https://multisectordynamics.org/join-us/</a:t>
            </a:r>
            <a:r>
              <a:rPr lang="en-US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2C4F0521-9348-9644-8827-4B3B9C0A1171}"/>
              </a:ext>
            </a:extLst>
          </p:cNvPr>
          <p:cNvGrpSpPr/>
          <p:nvPr/>
        </p:nvGrpSpPr>
        <p:grpSpPr>
          <a:xfrm>
            <a:off x="4676037" y="1633560"/>
            <a:ext cx="464407" cy="436006"/>
            <a:chOff x="4644555" y="1693576"/>
            <a:chExt cx="464407" cy="436006"/>
          </a:xfrm>
        </p:grpSpPr>
        <p:sp>
          <p:nvSpPr>
            <p:cNvPr id="13" name="Google Shape;353;p76">
              <a:extLst>
                <a:ext uri="{FF2B5EF4-FFF2-40B4-BE49-F238E27FC236}">
                  <a16:creationId xmlns:a16="http://schemas.microsoft.com/office/drawing/2014/main" id="{10B01381-ACE7-954B-BBCC-1E718DFC4F52}"/>
                </a:ext>
              </a:extLst>
            </p:cNvPr>
            <p:cNvSpPr/>
            <p:nvPr/>
          </p:nvSpPr>
          <p:spPr>
            <a:xfrm>
              <a:off x="4644555" y="1693576"/>
              <a:ext cx="464407" cy="436006"/>
            </a:xfrm>
            <a:prstGeom prst="roundRect">
              <a:avLst>
                <a:gd name="adj" fmla="val 16667"/>
              </a:avLst>
            </a:prstGeom>
            <a:solidFill>
              <a:srgbClr val="D8E2F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4" name="Google Shape;354;p76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CF9A70A2-5119-D341-BC7D-CF73DBCCBD6F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 l="14494" t="14494" r="14601" b="14601"/>
            <a:stretch/>
          </p:blipFill>
          <p:spPr>
            <a:xfrm>
              <a:off x="4663905" y="1711743"/>
              <a:ext cx="425706" cy="39967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5" name="Google Shape;355;p76">
            <a:extLst>
              <a:ext uri="{FF2B5EF4-FFF2-40B4-BE49-F238E27FC236}">
                <a16:creationId xmlns:a16="http://schemas.microsoft.com/office/drawing/2014/main" id="{9885589E-85BC-3344-A4D9-5A9BC21B6673}"/>
              </a:ext>
            </a:extLst>
          </p:cNvPr>
          <p:cNvSpPr txBox="1"/>
          <p:nvPr/>
        </p:nvSpPr>
        <p:spPr>
          <a:xfrm>
            <a:off x="5145400" y="3341878"/>
            <a:ext cx="1870707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3300"/>
            </a:pPr>
            <a:r>
              <a:rPr lang="en-US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Urban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Systems: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hlinkClick r:id="rId7"/>
              </a:rPr>
              <a:t>brelsfordcm@ornl.gov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B32B4FCF-B476-A14C-8210-932471463535}"/>
              </a:ext>
            </a:extLst>
          </p:cNvPr>
          <p:cNvGrpSpPr/>
          <p:nvPr/>
        </p:nvGrpSpPr>
        <p:grpSpPr>
          <a:xfrm>
            <a:off x="4676037" y="3350674"/>
            <a:ext cx="464407" cy="436006"/>
            <a:chOff x="4644555" y="3266197"/>
            <a:chExt cx="464407" cy="436006"/>
          </a:xfrm>
        </p:grpSpPr>
        <p:sp>
          <p:nvSpPr>
            <p:cNvPr id="7" name="Google Shape;346;p76">
              <a:extLst>
                <a:ext uri="{FF2B5EF4-FFF2-40B4-BE49-F238E27FC236}">
                  <a16:creationId xmlns:a16="http://schemas.microsoft.com/office/drawing/2014/main" id="{335ACE01-895D-9848-8C73-C6E58196D52B}"/>
                </a:ext>
              </a:extLst>
            </p:cNvPr>
            <p:cNvSpPr/>
            <p:nvPr/>
          </p:nvSpPr>
          <p:spPr>
            <a:xfrm>
              <a:off x="4644555" y="3266197"/>
              <a:ext cx="464407" cy="436006"/>
            </a:xfrm>
            <a:prstGeom prst="roundRect">
              <a:avLst>
                <a:gd name="adj" fmla="val 16667"/>
              </a:avLst>
            </a:prstGeom>
            <a:solidFill>
              <a:srgbClr val="D8E2F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7" name="Google Shape;357;p76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FC5C2C80-B194-0347-A1B0-8C24F7084EF3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 l="13144" t="13144" r="12888" b="12888"/>
            <a:stretch/>
          </p:blipFill>
          <p:spPr>
            <a:xfrm>
              <a:off x="4676102" y="3283544"/>
              <a:ext cx="401312" cy="401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CD5292D-AC7C-1749-8FF4-0B9DE753238B}"/>
              </a:ext>
            </a:extLst>
          </p:cNvPr>
          <p:cNvGrpSpPr/>
          <p:nvPr/>
        </p:nvGrpSpPr>
        <p:grpSpPr>
          <a:xfrm>
            <a:off x="4676037" y="2203431"/>
            <a:ext cx="464407" cy="436006"/>
            <a:chOff x="4644555" y="2216138"/>
            <a:chExt cx="464407" cy="436006"/>
          </a:xfrm>
        </p:grpSpPr>
        <p:sp>
          <p:nvSpPr>
            <p:cNvPr id="10" name="Google Shape;349;p76">
              <a:extLst>
                <a:ext uri="{FF2B5EF4-FFF2-40B4-BE49-F238E27FC236}">
                  <a16:creationId xmlns:a16="http://schemas.microsoft.com/office/drawing/2014/main" id="{79E48DF0-0301-4F48-91B8-CD522E83F2AE}"/>
                </a:ext>
              </a:extLst>
            </p:cNvPr>
            <p:cNvSpPr/>
            <p:nvPr/>
          </p:nvSpPr>
          <p:spPr>
            <a:xfrm>
              <a:off x="4644555" y="2216138"/>
              <a:ext cx="464407" cy="436006"/>
            </a:xfrm>
            <a:prstGeom prst="roundRect">
              <a:avLst>
                <a:gd name="adj" fmla="val 16667"/>
              </a:avLst>
            </a:prstGeom>
            <a:solidFill>
              <a:srgbClr val="D8E2F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18" name="Google Shape;358;p76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C54C2A3F-23F9-1848-A65D-F5B847F2EFAD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 l="10661" t="10661" r="10661" b="10661"/>
            <a:stretch/>
          </p:blipFill>
          <p:spPr>
            <a:xfrm>
              <a:off x="4680549" y="2238444"/>
              <a:ext cx="392418" cy="392418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9" name="Google Shape;359;p76">
            <a:extLst>
              <a:ext uri="{FF2B5EF4-FFF2-40B4-BE49-F238E27FC236}">
                <a16:creationId xmlns:a16="http://schemas.microsoft.com/office/drawing/2014/main" id="{D7BF9104-7913-4246-883D-6F58B51155DE}"/>
              </a:ext>
            </a:extLst>
          </p:cNvPr>
          <p:cNvSpPr txBox="1"/>
          <p:nvPr/>
        </p:nvSpPr>
        <p:spPr>
          <a:xfrm>
            <a:off x="5145400" y="4499526"/>
            <a:ext cx="3027024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3300"/>
            </a:pPr>
            <a:r>
              <a:rPr lang="en-US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Uncertainty Quantification and Scenario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Development: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hlinkClick r:id="rId10"/>
              </a:rPr>
              <a:t>vivek@psu.edu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CB3FF50-0AE7-5A47-A27A-C13299C1D617}"/>
              </a:ext>
            </a:extLst>
          </p:cNvPr>
          <p:cNvGrpSpPr/>
          <p:nvPr/>
        </p:nvGrpSpPr>
        <p:grpSpPr>
          <a:xfrm>
            <a:off x="4676037" y="4490416"/>
            <a:ext cx="464407" cy="445057"/>
            <a:chOff x="4644555" y="4426744"/>
            <a:chExt cx="464407" cy="445057"/>
          </a:xfrm>
        </p:grpSpPr>
        <p:sp>
          <p:nvSpPr>
            <p:cNvPr id="8" name="Google Shape;347;p76">
              <a:extLst>
                <a:ext uri="{FF2B5EF4-FFF2-40B4-BE49-F238E27FC236}">
                  <a16:creationId xmlns:a16="http://schemas.microsoft.com/office/drawing/2014/main" id="{83D4916A-8FE6-6345-ACC2-F8494D63FDF1}"/>
                </a:ext>
              </a:extLst>
            </p:cNvPr>
            <p:cNvSpPr/>
            <p:nvPr/>
          </p:nvSpPr>
          <p:spPr>
            <a:xfrm>
              <a:off x="4644555" y="4435795"/>
              <a:ext cx="464407" cy="436006"/>
            </a:xfrm>
            <a:prstGeom prst="roundRect">
              <a:avLst>
                <a:gd name="adj" fmla="val 16667"/>
              </a:avLst>
            </a:prstGeom>
            <a:solidFill>
              <a:srgbClr val="D8E2F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0" name="Google Shape;360;p76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F42F088E-9FB0-8A4C-9720-AC000838CF45}"/>
                </a:ext>
              </a:extLst>
            </p:cNvPr>
            <p:cNvPicPr preferRelativeResize="0"/>
            <p:nvPr/>
          </p:nvPicPr>
          <p:blipFill rotWithShape="1">
            <a:blip r:embed="rId11">
              <a:alphaModFix/>
            </a:blip>
            <a:srcRect l="15191" t="14298" r="15444" b="16337"/>
            <a:stretch/>
          </p:blipFill>
          <p:spPr>
            <a:xfrm>
              <a:off x="4654230" y="4426744"/>
              <a:ext cx="445057" cy="44505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" name="Google Shape;361;p76">
            <a:extLst>
              <a:ext uri="{FF2B5EF4-FFF2-40B4-BE49-F238E27FC236}">
                <a16:creationId xmlns:a16="http://schemas.microsoft.com/office/drawing/2014/main" id="{166FBA95-D275-A64B-9CFE-B561A55DA165}"/>
              </a:ext>
            </a:extLst>
          </p:cNvPr>
          <p:cNvSpPr txBox="1"/>
          <p:nvPr/>
        </p:nvSpPr>
        <p:spPr>
          <a:xfrm>
            <a:off x="5145400" y="2763053"/>
            <a:ext cx="2937469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</a:pPr>
            <a:r>
              <a:rPr lang="en-US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Education and Professional Development: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hlinkClick r:id="rId12"/>
              </a:rPr>
              <a:t>adyreson@mtu.edu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Google Shape;362;p76">
            <a:extLst>
              <a:ext uri="{FF2B5EF4-FFF2-40B4-BE49-F238E27FC236}">
                <a16:creationId xmlns:a16="http://schemas.microsoft.com/office/drawing/2014/main" id="{E11D68CB-AA71-5E49-8BEF-A5BDE7FF4B2F}"/>
              </a:ext>
            </a:extLst>
          </p:cNvPr>
          <p:cNvSpPr txBox="1"/>
          <p:nvPr/>
        </p:nvSpPr>
        <p:spPr>
          <a:xfrm>
            <a:off x="5145400" y="3920703"/>
            <a:ext cx="336117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dk1"/>
              </a:buClr>
              <a:buSzPts val="3300"/>
            </a:pPr>
            <a:r>
              <a:rPr lang="en-US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Facilitating FAIR data: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hlinkClick r:id="rId13"/>
              </a:rPr>
              <a:t>casey.burleyson@pnnl.gov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172F196-C42E-944F-8605-713F353D5619}"/>
              </a:ext>
            </a:extLst>
          </p:cNvPr>
          <p:cNvGrpSpPr/>
          <p:nvPr/>
        </p:nvGrpSpPr>
        <p:grpSpPr>
          <a:xfrm>
            <a:off x="4676037" y="3920545"/>
            <a:ext cx="464407" cy="436006"/>
            <a:chOff x="4644555" y="3878537"/>
            <a:chExt cx="464407" cy="436006"/>
          </a:xfrm>
        </p:grpSpPr>
        <p:sp>
          <p:nvSpPr>
            <p:cNvPr id="9" name="Google Shape;348;p76">
              <a:extLst>
                <a:ext uri="{FF2B5EF4-FFF2-40B4-BE49-F238E27FC236}">
                  <a16:creationId xmlns:a16="http://schemas.microsoft.com/office/drawing/2014/main" id="{35497FFD-E2B8-8244-8820-16AC909AA132}"/>
                </a:ext>
              </a:extLst>
            </p:cNvPr>
            <p:cNvSpPr/>
            <p:nvPr/>
          </p:nvSpPr>
          <p:spPr>
            <a:xfrm>
              <a:off x="4644555" y="3878537"/>
              <a:ext cx="464407" cy="436006"/>
            </a:xfrm>
            <a:prstGeom prst="roundRect">
              <a:avLst>
                <a:gd name="adj" fmla="val 16667"/>
              </a:avLst>
            </a:prstGeom>
            <a:solidFill>
              <a:srgbClr val="D8E2F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3" name="Google Shape;363;p76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40DE5921-A959-2149-8035-ECFB2B5D6565}"/>
                </a:ext>
              </a:extLst>
            </p:cNvPr>
            <p:cNvPicPr preferRelativeResize="0"/>
            <p:nvPr/>
          </p:nvPicPr>
          <p:blipFill rotWithShape="1">
            <a:blip r:embed="rId14">
              <a:alphaModFix/>
            </a:blip>
            <a:srcRect l="12966" t="12966" r="13262" b="13262"/>
            <a:stretch/>
          </p:blipFill>
          <p:spPr>
            <a:xfrm>
              <a:off x="4676422" y="3896203"/>
              <a:ext cx="400673" cy="40067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1B99015-948C-F941-98BE-057C414594B4}"/>
              </a:ext>
            </a:extLst>
          </p:cNvPr>
          <p:cNvGrpSpPr/>
          <p:nvPr/>
        </p:nvGrpSpPr>
        <p:grpSpPr>
          <a:xfrm>
            <a:off x="4676037" y="2773302"/>
            <a:ext cx="464407" cy="443507"/>
            <a:chOff x="4644555" y="2753593"/>
            <a:chExt cx="464407" cy="443507"/>
          </a:xfrm>
        </p:grpSpPr>
        <p:sp>
          <p:nvSpPr>
            <p:cNvPr id="24" name="Google Shape;364;p76">
              <a:extLst>
                <a:ext uri="{FF2B5EF4-FFF2-40B4-BE49-F238E27FC236}">
                  <a16:creationId xmlns:a16="http://schemas.microsoft.com/office/drawing/2014/main" id="{7463CF7D-292E-8B4D-B475-4BB5BC8AF58B}"/>
                </a:ext>
              </a:extLst>
            </p:cNvPr>
            <p:cNvSpPr/>
            <p:nvPr/>
          </p:nvSpPr>
          <p:spPr>
            <a:xfrm>
              <a:off x="4644555" y="2753593"/>
              <a:ext cx="464407" cy="436006"/>
            </a:xfrm>
            <a:prstGeom prst="roundRect">
              <a:avLst>
                <a:gd name="adj" fmla="val 16667"/>
              </a:avLst>
            </a:prstGeom>
            <a:solidFill>
              <a:srgbClr val="D8E2F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5" name="Google Shape;365;p76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D0D78C93-C651-104F-85E2-1859504CC88B}"/>
                </a:ext>
              </a:extLst>
            </p:cNvPr>
            <p:cNvPicPr preferRelativeResize="0"/>
            <p:nvPr/>
          </p:nvPicPr>
          <p:blipFill rotWithShape="1">
            <a:blip r:embed="rId15">
              <a:alphaModFix/>
            </a:blip>
            <a:srcRect l="11376" t="12089" r="11610" b="10898"/>
            <a:stretch/>
          </p:blipFill>
          <p:spPr>
            <a:xfrm>
              <a:off x="4660667" y="2764917"/>
              <a:ext cx="432183" cy="43218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D07DAAC6-E958-B944-8381-8AEF5B5DE755}"/>
              </a:ext>
            </a:extLst>
          </p:cNvPr>
          <p:cNvSpPr/>
          <p:nvPr/>
        </p:nvSpPr>
        <p:spPr>
          <a:xfrm>
            <a:off x="5031100" y="1605403"/>
            <a:ext cx="32071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0" indent="0"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MultiSector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Impacts of Energy Transitions: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hlinkClick r:id="rId16"/>
              </a:rPr>
              <a:t>stuart.cohen@nrel.gov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2BBC712-D340-C843-A480-119D1241B44E}"/>
              </a:ext>
            </a:extLst>
          </p:cNvPr>
          <p:cNvSpPr/>
          <p:nvPr/>
        </p:nvSpPr>
        <p:spPr>
          <a:xfrm>
            <a:off x="5031100" y="2184228"/>
            <a:ext cx="21820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4300" lv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Human System Modeling:</a:t>
            </a:r>
          </a:p>
          <a:p>
            <a:pPr marL="114300" lv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hlinkClick r:id="rId17"/>
              </a:rPr>
              <a:t>jim.yoon@pnnl.gov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F9232AF-82BB-BD43-A7AE-66247B6B0A12}"/>
              </a:ext>
            </a:extLst>
          </p:cNvPr>
          <p:cNvGrpSpPr/>
          <p:nvPr/>
        </p:nvGrpSpPr>
        <p:grpSpPr>
          <a:xfrm>
            <a:off x="4676037" y="1063689"/>
            <a:ext cx="464407" cy="436006"/>
            <a:chOff x="4678748" y="1177989"/>
            <a:chExt cx="464407" cy="436006"/>
          </a:xfrm>
        </p:grpSpPr>
        <p:sp>
          <p:nvSpPr>
            <p:cNvPr id="28" name="Google Shape;349;p76">
              <a:extLst>
                <a:ext uri="{FF2B5EF4-FFF2-40B4-BE49-F238E27FC236}">
                  <a16:creationId xmlns:a16="http://schemas.microsoft.com/office/drawing/2014/main" id="{39164C83-70C5-C74C-8A49-F220E52F015A}"/>
                </a:ext>
              </a:extLst>
            </p:cNvPr>
            <p:cNvSpPr/>
            <p:nvPr/>
          </p:nvSpPr>
          <p:spPr>
            <a:xfrm>
              <a:off x="4678748" y="1177989"/>
              <a:ext cx="464407" cy="436006"/>
            </a:xfrm>
            <a:prstGeom prst="roundRect">
              <a:avLst>
                <a:gd name="adj" fmla="val 16667"/>
              </a:avLst>
            </a:prstGeom>
            <a:solidFill>
              <a:srgbClr val="D8E2F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5" name="Picture 4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264E15AD-4975-0342-B2C1-1814366CA1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/>
            <a:srcRect l="15400" t="17745" r="16356" b="16993"/>
            <a:stretch/>
          </p:blipFill>
          <p:spPr>
            <a:xfrm>
              <a:off x="4682989" y="1177989"/>
              <a:ext cx="455924" cy="436006"/>
            </a:xfrm>
            <a:prstGeom prst="rect">
              <a:avLst/>
            </a:prstGeom>
          </p:spPr>
        </p:pic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6A752EC4-837E-5C40-9A26-B4C5E1941451}"/>
              </a:ext>
            </a:extLst>
          </p:cNvPr>
          <p:cNvSpPr/>
          <p:nvPr/>
        </p:nvSpPr>
        <p:spPr>
          <a:xfrm>
            <a:off x="5031100" y="1026578"/>
            <a:ext cx="3027024" cy="48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0">
              <a:lnSpc>
                <a:spcPct val="90000"/>
              </a:lnSpc>
              <a:spcBef>
                <a:spcPts val="750"/>
              </a:spcBef>
              <a:buClr>
                <a:schemeClr val="dk1"/>
              </a:buClr>
              <a:buSzPts val="1800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Facilitation team: </a:t>
            </a:r>
            <a:r>
              <a:rPr lang="en-US" u="sng" dirty="0">
                <a:solidFill>
                  <a:schemeClr val="hlink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19"/>
              </a:rPr>
              <a:t>contact@multisectordynamics.org</a:t>
            </a:r>
            <a:endParaRPr lang="en-US" u="sng" dirty="0">
              <a:solidFill>
                <a:schemeClr val="hlin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417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27A5A-8DDB-408D-85D1-CCA58C1DC5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831BC8-DC2F-4778-8D4E-2FD3554F33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830" t="12594" r="23589"/>
          <a:stretch/>
        </p:blipFill>
        <p:spPr>
          <a:xfrm>
            <a:off x="0" y="15179"/>
            <a:ext cx="3962400" cy="512832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EA7A34A-5AEE-4344-865D-D4D1548198CA}"/>
              </a:ext>
            </a:extLst>
          </p:cNvPr>
          <p:cNvSpPr txBox="1"/>
          <p:nvPr/>
        </p:nvSpPr>
        <p:spPr>
          <a:xfrm>
            <a:off x="4273176" y="944741"/>
            <a:ext cx="443316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Public Release Expected</a:t>
            </a:r>
          </a:p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January 2022</a:t>
            </a:r>
          </a:p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with</a:t>
            </a:r>
          </a:p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Global MSD CoP Building Activities to Follow</a:t>
            </a:r>
          </a:p>
        </p:txBody>
      </p:sp>
    </p:spTree>
    <p:extLst>
      <p:ext uri="{BB962C8B-B14F-4D97-AF65-F5344CB8AC3E}">
        <p14:creationId xmlns:p14="http://schemas.microsoft.com/office/powerpoint/2010/main" val="3503333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F9BE33-8ECA-4225-B7F5-84DF9FB3C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Opportunities for Advancing MSD Science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BCD7B-8FF8-4AF8-87EC-29DD81207B3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50</a:t>
            </a:fld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BADEECE-6BBC-403F-B3F3-E04D5391B4AF}"/>
              </a:ext>
            </a:extLst>
          </p:cNvPr>
          <p:cNvGrpSpPr/>
          <p:nvPr/>
        </p:nvGrpSpPr>
        <p:grpSpPr>
          <a:xfrm>
            <a:off x="628650" y="3033287"/>
            <a:ext cx="8607606" cy="738664"/>
            <a:chOff x="300446" y="2941847"/>
            <a:chExt cx="8607606" cy="738664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5A7AA57D-0132-43EF-B8D6-0946A7F3A41E}"/>
                </a:ext>
              </a:extLst>
            </p:cNvPr>
            <p:cNvSpPr/>
            <p:nvPr/>
          </p:nvSpPr>
          <p:spPr>
            <a:xfrm>
              <a:off x="300446" y="3082579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srgbClr val="1E4F61"/>
                  </a:solidFill>
                </a:rPr>
                <a:t>3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260B513-206E-45F9-9AB6-D0F719D67D71}"/>
                </a:ext>
              </a:extLst>
            </p:cNvPr>
            <p:cNvSpPr txBox="1"/>
            <p:nvPr/>
          </p:nvSpPr>
          <p:spPr>
            <a:xfrm>
              <a:off x="1009921" y="2941847"/>
              <a:ext cx="7898131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114300" indent="0">
                <a:buNone/>
                <a:defRPr sz="2100">
                  <a:solidFill>
                    <a:schemeClr val="dk1"/>
                  </a:solidFill>
                  <a:latin typeface="Calibri"/>
                  <a:cs typeface="Calibri"/>
                </a:defRPr>
              </a:lvl1pPr>
            </a:lstStyle>
            <a:p>
              <a:r>
                <a:rPr lang="en-US" dirty="0"/>
                <a:t>Providing scientific and decision-relevant insights under deep uncertainty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1DAEEAD-4FAD-4697-90EB-9FD6812B1D7A}"/>
              </a:ext>
            </a:extLst>
          </p:cNvPr>
          <p:cNvGrpSpPr/>
          <p:nvPr/>
        </p:nvGrpSpPr>
        <p:grpSpPr>
          <a:xfrm>
            <a:off x="628650" y="2280821"/>
            <a:ext cx="8118565" cy="457200"/>
            <a:chOff x="300446" y="2180120"/>
            <a:chExt cx="8118565" cy="45720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6F4983E-588C-49BF-8ED6-412BE03CAD85}"/>
                </a:ext>
              </a:extLst>
            </p:cNvPr>
            <p:cNvSpPr/>
            <p:nvPr/>
          </p:nvSpPr>
          <p:spPr>
            <a:xfrm>
              <a:off x="300446" y="2180120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srgbClr val="1E4F61"/>
                  </a:solidFill>
                </a:rPr>
                <a:t>2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1B2342C-1FBA-40FF-9AED-ECE87F596C2E}"/>
                </a:ext>
              </a:extLst>
            </p:cNvPr>
            <p:cNvSpPr txBox="1"/>
            <p:nvPr/>
          </p:nvSpPr>
          <p:spPr>
            <a:xfrm>
              <a:off x="1009921" y="2200971"/>
              <a:ext cx="7409090" cy="4154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indent="0">
                <a:buNone/>
              </a:pPr>
              <a:r>
                <a:rPr lang="en-US" sz="2100" dirty="0">
                  <a:solidFill>
                    <a:schemeClr val="dk1"/>
                  </a:solidFill>
                  <a:latin typeface="Calibri"/>
                  <a:cs typeface="Calibri"/>
                  <a:sym typeface="Calibri"/>
                </a:rPr>
                <a:t>Advancing the science of human-Earth system interactions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4158C3B-BC6A-4558-9BD6-7B87AF47849B}"/>
              </a:ext>
            </a:extLst>
          </p:cNvPr>
          <p:cNvGrpSpPr/>
          <p:nvPr/>
        </p:nvGrpSpPr>
        <p:grpSpPr>
          <a:xfrm>
            <a:off x="628650" y="1528354"/>
            <a:ext cx="8118565" cy="457200"/>
            <a:chOff x="300446" y="1436914"/>
            <a:chExt cx="8118565" cy="45720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8FB9CB7-FA78-4FD0-A12C-A92A64FA53DF}"/>
                </a:ext>
              </a:extLst>
            </p:cNvPr>
            <p:cNvSpPr/>
            <p:nvPr/>
          </p:nvSpPr>
          <p:spPr>
            <a:xfrm>
              <a:off x="300446" y="1436914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100" dirty="0">
                  <a:solidFill>
                    <a:srgbClr val="1E4F61"/>
                  </a:solidFill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FC27748-E66C-4830-8139-0CE8F07BEAF4}"/>
                </a:ext>
              </a:extLst>
            </p:cNvPr>
            <p:cNvSpPr txBox="1"/>
            <p:nvPr/>
          </p:nvSpPr>
          <p:spPr>
            <a:xfrm>
              <a:off x="1009921" y="1473923"/>
              <a:ext cx="7409090" cy="383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1430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75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  <a:tabLst/>
                <a:defRPr/>
              </a:pPr>
              <a:r>
                <a:rPr kumimoji="0" lang="en-US" sz="2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cs typeface="Calibri"/>
                  <a:sym typeface="Calibri"/>
                </a:rPr>
                <a:t>Strengthen foundational research capabilities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58868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11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9" name="Google Shape;1019;p112" descr="A screenshot of a video game&#10;&#10;Description automatically generated with medium confidence"/>
          <p:cNvPicPr preferRelativeResize="0"/>
          <p:nvPr/>
        </p:nvPicPr>
        <p:blipFill rotWithShape="1">
          <a:blip r:embed="rId3">
            <a:alphaModFix amt="50000"/>
          </a:blip>
          <a:srcRect/>
          <a:stretch/>
        </p:blipFill>
        <p:spPr>
          <a:xfrm>
            <a:off x="20" y="10"/>
            <a:ext cx="9143980" cy="5143490"/>
          </a:xfrm>
          <a:prstGeom prst="rect">
            <a:avLst/>
          </a:prstGeom>
          <a:noFill/>
          <a:ln>
            <a:noFill/>
          </a:ln>
        </p:spPr>
      </p:pic>
      <p:sp>
        <p:nvSpPr>
          <p:cNvPr id="1020" name="Google Shape;1020;p112"/>
          <p:cNvSpPr txBox="1">
            <a:spLocks noGrp="1"/>
          </p:cNvSpPr>
          <p:nvPr>
            <p:ph type="title"/>
          </p:nvPr>
        </p:nvSpPr>
        <p:spPr>
          <a:xfrm>
            <a:off x="3290511" y="532660"/>
            <a:ext cx="5396287" cy="4039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Calibri"/>
              <a:buNone/>
            </a:pPr>
            <a:r>
              <a:rPr lang="en-US" sz="6000" b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Thank you</a:t>
            </a:r>
            <a:endParaRPr sz="6000" b="1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1" name="Google Shape;1021;p112"/>
          <p:cNvSpPr txBox="1">
            <a:spLocks noGrp="1"/>
          </p:cNvSpPr>
          <p:nvPr>
            <p:ph type="sldNum" idx="12"/>
          </p:nvPr>
        </p:nvSpPr>
        <p:spPr>
          <a:xfrm>
            <a:off x="7839940" y="4767262"/>
            <a:ext cx="67540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SzPts val="900"/>
              <a:buNone/>
            </a:pPr>
            <a:fld id="{00000000-1234-1234-1234-123412341234}" type="slidenum">
              <a:rPr lang="en-US" sz="700">
                <a:solidFill>
                  <a:srgbClr val="FFFFFF"/>
                </a:solidFill>
              </a:rPr>
              <a:t>51</a:t>
            </a:fld>
            <a:endParaRPr sz="700">
              <a:solidFill>
                <a:srgbClr val="FFFFFF"/>
              </a:solidFill>
            </a:endParaRPr>
          </a:p>
        </p:txBody>
      </p:sp>
      <p:cxnSp>
        <p:nvCxnSpPr>
          <p:cNvPr id="1022" name="Google Shape;1022;p112"/>
          <p:cNvCxnSpPr/>
          <p:nvPr/>
        </p:nvCxnSpPr>
        <p:spPr>
          <a:xfrm>
            <a:off x="2982897" y="1740023"/>
            <a:ext cx="0" cy="167788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71A3BC-767B-43F2-BDF8-9D091119BE4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</a:t>
            </a:fld>
            <a:endParaRPr lang="en-US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E68DE6DC-28D5-439A-A130-48EB95D736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028163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57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70FA0D-4D51-46AA-B090-90D140A5746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7</a:t>
            </a:fld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6DAF29D-0AEA-4D8F-9172-2ED99CAE8C03}"/>
              </a:ext>
            </a:extLst>
          </p:cNvPr>
          <p:cNvSpPr txBox="1">
            <a:spLocks/>
          </p:cNvSpPr>
          <p:nvPr/>
        </p:nvSpPr>
        <p:spPr>
          <a:xfrm>
            <a:off x="130056" y="1007926"/>
            <a:ext cx="4670543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Font typeface="Arial"/>
              <a:buNone/>
            </a:pP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next decade represents a tremendous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opportunity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to address climate</a:t>
            </a: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energy, and interrelated societal challenges</a:t>
            </a:r>
          </a:p>
          <a:p>
            <a:pPr marL="114300" indent="0">
              <a:buFont typeface="Arial"/>
              <a:buNone/>
            </a:pP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14300" indent="0">
              <a:buNone/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Navigating these 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transitions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will require a better understanding of the </a:t>
            </a:r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interdependence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Earth and environmental systems with critical infrastructure and socio-economic systems</a:t>
            </a:r>
            <a:r>
              <a:rPr lang="en-US" sz="1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0197E9B-CCE3-49AE-84CF-BB480F9FAE9E}"/>
              </a:ext>
            </a:extLst>
          </p:cNvPr>
          <p:cNvSpPr txBox="1">
            <a:spLocks/>
          </p:cNvSpPr>
          <p:nvPr/>
        </p:nvSpPr>
        <p:spPr>
          <a:xfrm>
            <a:off x="298824" y="273844"/>
            <a:ext cx="8216526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000" dirty="0"/>
              <a:t>Managing Risks and Transitions in Complex Systems</a:t>
            </a:r>
          </a:p>
        </p:txBody>
      </p:sp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:a16="http://schemas.microsoft.com/office/drawing/2014/main" id="{EDB4FBF4-310B-4734-B991-7BFDC4936C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429"/>
          <a:stretch/>
        </p:blipFill>
        <p:spPr>
          <a:xfrm>
            <a:off x="6933899" y="1171585"/>
            <a:ext cx="1581451" cy="1337456"/>
          </a:xfrm>
          <a:prstGeom prst="rect">
            <a:avLst/>
          </a:prstGeom>
        </p:spPr>
      </p:pic>
      <p:pic>
        <p:nvPicPr>
          <p:cNvPr id="24" name="Picture 23" descr="Shape&#10;&#10;Description automatically generated with low confidence">
            <a:extLst>
              <a:ext uri="{FF2B5EF4-FFF2-40B4-BE49-F238E27FC236}">
                <a16:creationId xmlns:a16="http://schemas.microsoft.com/office/drawing/2014/main" id="{DC0E3EA0-96F3-46BE-8E25-8BE3CC5F42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2906" y="871212"/>
            <a:ext cx="1938201" cy="1938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2503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70FA0D-4D51-46AA-B090-90D140A5746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8</a:t>
            </a:fld>
            <a:endParaRPr lang="en-US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6DAF29D-0AEA-4D8F-9172-2ED99CAE8C03}"/>
              </a:ext>
            </a:extLst>
          </p:cNvPr>
          <p:cNvSpPr txBox="1">
            <a:spLocks/>
          </p:cNvSpPr>
          <p:nvPr/>
        </p:nvSpPr>
        <p:spPr>
          <a:xfrm>
            <a:off x="130056" y="1007926"/>
            <a:ext cx="4670543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Font typeface="Arial"/>
              <a:buNone/>
            </a:pP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The next decade represents a tremendous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opportunity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for the US to address climate</a:t>
            </a:r>
            <a:r>
              <a:rPr lang="en-US" sz="20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, 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energy, and interrelated societal challenges</a:t>
            </a:r>
          </a:p>
          <a:p>
            <a:pPr marL="114300" indent="0">
              <a:buFont typeface="Arial"/>
              <a:buNone/>
            </a:pPr>
            <a:endParaRPr lang="en-US" sz="2000" dirty="0">
              <a:solidFill>
                <a:srgbClr val="000000"/>
              </a:solidFill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14300" indent="0">
              <a:buNone/>
            </a:pP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Navigating these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transitions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will require a better understanding of the </a:t>
            </a:r>
            <a:r>
              <a:rPr lang="en-US" sz="2000" b="1" dirty="0">
                <a:solidFill>
                  <a:srgbClr val="1E4F6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interdependence</a:t>
            </a:r>
            <a:r>
              <a:rPr lang="en-US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Earth and environmental systems with critical infrastructure and socio-economic systems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AC6A8BA-D2D4-4CBF-91CB-B83A20BE2DDC}"/>
              </a:ext>
            </a:extLst>
          </p:cNvPr>
          <p:cNvGrpSpPr/>
          <p:nvPr/>
        </p:nvGrpSpPr>
        <p:grpSpPr>
          <a:xfrm>
            <a:off x="5057563" y="2668570"/>
            <a:ext cx="1280160" cy="1280160"/>
            <a:chOff x="5057563" y="2518357"/>
            <a:chExt cx="1280160" cy="1280160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51727C59-91BA-4D6D-B658-EF32BD40B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457516" y="2605901"/>
              <a:ext cx="480254" cy="480254"/>
            </a:xfrm>
            <a:prstGeom prst="rect">
              <a:avLst/>
            </a:prstGeom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B8D2D9B-E537-49BE-8629-9E60BD4AAC8B}"/>
                </a:ext>
              </a:extLst>
            </p:cNvPr>
            <p:cNvSpPr/>
            <p:nvPr/>
          </p:nvSpPr>
          <p:spPr>
            <a:xfrm>
              <a:off x="5057563" y="2518357"/>
              <a:ext cx="1280160" cy="1280160"/>
            </a:xfrm>
            <a:prstGeom prst="ellipse">
              <a:avLst/>
            </a:prstGeom>
            <a:noFill/>
            <a:ln>
              <a:solidFill>
                <a:srgbClr val="1E4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A1B12B3-C1E5-4D30-A84A-FE425FA0269B}"/>
                </a:ext>
              </a:extLst>
            </p:cNvPr>
            <p:cNvSpPr txBox="1"/>
            <p:nvPr/>
          </p:nvSpPr>
          <p:spPr>
            <a:xfrm>
              <a:off x="5097586" y="3152186"/>
              <a:ext cx="12001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Earth &amp; </a:t>
              </a:r>
            </a:p>
            <a:p>
              <a:pPr algn="ctr"/>
              <a:r>
                <a:rPr lang="en-US" sz="1200" dirty="0"/>
                <a:t>Environmental </a:t>
              </a:r>
            </a:p>
            <a:p>
              <a:pPr algn="ctr"/>
              <a:endParaRPr lang="en-US" sz="1200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EE2E054-94A2-4028-82B6-B36E08260828}"/>
              </a:ext>
            </a:extLst>
          </p:cNvPr>
          <p:cNvGrpSpPr/>
          <p:nvPr/>
        </p:nvGrpSpPr>
        <p:grpSpPr>
          <a:xfrm>
            <a:off x="7513238" y="2657349"/>
            <a:ext cx="1280160" cy="1280160"/>
            <a:chOff x="7189605" y="2518357"/>
            <a:chExt cx="1280160" cy="1280160"/>
          </a:xfrm>
        </p:grpSpPr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3DEC9C61-524E-4422-985D-861E7FA4E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439815" y="2670971"/>
              <a:ext cx="779741" cy="432671"/>
            </a:xfrm>
            <a:prstGeom prst="rect">
              <a:avLst/>
            </a:prstGeom>
          </p:spPr>
        </p:pic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BF2A260C-3F8E-4567-970C-8C6FD1B797B5}"/>
                </a:ext>
              </a:extLst>
            </p:cNvPr>
            <p:cNvSpPr/>
            <p:nvPr/>
          </p:nvSpPr>
          <p:spPr>
            <a:xfrm>
              <a:off x="7189605" y="2518357"/>
              <a:ext cx="1280160" cy="1280160"/>
            </a:xfrm>
            <a:prstGeom prst="ellipse">
              <a:avLst/>
            </a:prstGeom>
            <a:noFill/>
            <a:ln>
              <a:solidFill>
                <a:srgbClr val="1E4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F316679-94B4-4B38-8736-FF7C5B3382D2}"/>
                </a:ext>
              </a:extLst>
            </p:cNvPr>
            <p:cNvSpPr txBox="1"/>
            <p:nvPr/>
          </p:nvSpPr>
          <p:spPr>
            <a:xfrm>
              <a:off x="7229628" y="3201600"/>
              <a:ext cx="12001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Critical Infrastructure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E7472D-BF2C-4D28-ADAA-83800DD4110D}"/>
              </a:ext>
            </a:extLst>
          </p:cNvPr>
          <p:cNvGrpSpPr/>
          <p:nvPr/>
        </p:nvGrpSpPr>
        <p:grpSpPr>
          <a:xfrm>
            <a:off x="6285400" y="3802257"/>
            <a:ext cx="1280160" cy="1280160"/>
            <a:chOff x="6116359" y="3669507"/>
            <a:chExt cx="1280160" cy="1280160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361F7254-0E73-4420-B059-A38FC9DF727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454442" y="3760679"/>
              <a:ext cx="603995" cy="615583"/>
            </a:xfrm>
            <a:prstGeom prst="rect">
              <a:avLst/>
            </a:prstGeom>
          </p:spPr>
        </p:pic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DA07B60-A742-4C4D-81A9-A4A20D162ED5}"/>
                </a:ext>
              </a:extLst>
            </p:cNvPr>
            <p:cNvSpPr/>
            <p:nvPr/>
          </p:nvSpPr>
          <p:spPr>
            <a:xfrm>
              <a:off x="6116359" y="3669507"/>
              <a:ext cx="1280160" cy="1280160"/>
            </a:xfrm>
            <a:prstGeom prst="ellipse">
              <a:avLst/>
            </a:prstGeom>
            <a:noFill/>
            <a:ln>
              <a:solidFill>
                <a:srgbClr val="1E4F6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B2FB3DE-874F-4144-AAA3-24D3E23B274C}"/>
                </a:ext>
              </a:extLst>
            </p:cNvPr>
            <p:cNvSpPr txBox="1"/>
            <p:nvPr/>
          </p:nvSpPr>
          <p:spPr>
            <a:xfrm>
              <a:off x="6156382" y="4384608"/>
              <a:ext cx="12001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Socio-economic</a:t>
              </a:r>
            </a:p>
          </p:txBody>
        </p:sp>
      </p:grpSp>
      <p:sp>
        <p:nvSpPr>
          <p:cNvPr id="21" name="Arc 20">
            <a:extLst>
              <a:ext uri="{FF2B5EF4-FFF2-40B4-BE49-F238E27FC236}">
                <a16:creationId xmlns:a16="http://schemas.microsoft.com/office/drawing/2014/main" id="{95E3B774-9A20-49B4-9F5E-24DCF7CCEDBC}"/>
              </a:ext>
            </a:extLst>
          </p:cNvPr>
          <p:cNvSpPr/>
          <p:nvPr/>
        </p:nvSpPr>
        <p:spPr>
          <a:xfrm rot="157494">
            <a:off x="6121486" y="2637004"/>
            <a:ext cx="1496705" cy="914400"/>
          </a:xfrm>
          <a:prstGeom prst="arc">
            <a:avLst>
              <a:gd name="adj1" fmla="val 12263620"/>
              <a:gd name="adj2" fmla="val 19248403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916021C1-F285-4584-BD80-EA4F0265B05D}"/>
              </a:ext>
            </a:extLst>
          </p:cNvPr>
          <p:cNvSpPr/>
          <p:nvPr/>
        </p:nvSpPr>
        <p:spPr>
          <a:xfrm rot="14373178">
            <a:off x="5300956" y="3717063"/>
            <a:ext cx="1496705" cy="914400"/>
          </a:xfrm>
          <a:prstGeom prst="arc">
            <a:avLst>
              <a:gd name="adj1" fmla="val 12263620"/>
              <a:gd name="adj2" fmla="val 17593207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c 22">
            <a:extLst>
              <a:ext uri="{FF2B5EF4-FFF2-40B4-BE49-F238E27FC236}">
                <a16:creationId xmlns:a16="http://schemas.microsoft.com/office/drawing/2014/main" id="{78681819-55E3-46E9-839E-D20662B312C9}"/>
              </a:ext>
            </a:extLst>
          </p:cNvPr>
          <p:cNvSpPr/>
          <p:nvPr/>
        </p:nvSpPr>
        <p:spPr>
          <a:xfrm rot="8514279">
            <a:off x="6925595" y="3814230"/>
            <a:ext cx="1496705" cy="914400"/>
          </a:xfrm>
          <a:prstGeom prst="arc">
            <a:avLst>
              <a:gd name="adj1" fmla="val 12263620"/>
              <a:gd name="adj2" fmla="val 17593207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0197E9B-CCE3-49AE-84CF-BB480F9FAE9E}"/>
              </a:ext>
            </a:extLst>
          </p:cNvPr>
          <p:cNvSpPr txBox="1">
            <a:spLocks/>
          </p:cNvSpPr>
          <p:nvPr/>
        </p:nvSpPr>
        <p:spPr>
          <a:xfrm>
            <a:off x="262965" y="273844"/>
            <a:ext cx="8252385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000" dirty="0"/>
              <a:t>Managing Risks and Transitions in Complex Systems</a:t>
            </a:r>
          </a:p>
        </p:txBody>
      </p:sp>
      <p:pic>
        <p:nvPicPr>
          <p:cNvPr id="29" name="Picture 28" descr="Shape&#10;&#10;Description automatically generated with low confidence">
            <a:extLst>
              <a:ext uri="{FF2B5EF4-FFF2-40B4-BE49-F238E27FC236}">
                <a16:creationId xmlns:a16="http://schemas.microsoft.com/office/drawing/2014/main" id="{285A5ABA-C87A-4624-9FEF-AC8C5042435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15429"/>
          <a:stretch/>
        </p:blipFill>
        <p:spPr>
          <a:xfrm>
            <a:off x="6933899" y="1171585"/>
            <a:ext cx="1581451" cy="1337456"/>
          </a:xfrm>
          <a:prstGeom prst="rect">
            <a:avLst/>
          </a:prstGeom>
        </p:spPr>
      </p:pic>
      <p:pic>
        <p:nvPicPr>
          <p:cNvPr id="30" name="Picture 29" descr="Shape&#10;&#10;Description automatically generated with low confidence">
            <a:extLst>
              <a:ext uri="{FF2B5EF4-FFF2-40B4-BE49-F238E27FC236}">
                <a16:creationId xmlns:a16="http://schemas.microsoft.com/office/drawing/2014/main" id="{6DB7DA36-745B-47C2-8989-C00BCE7B0E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52906" y="871212"/>
            <a:ext cx="1938201" cy="1938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994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70FA0D-4D51-46AA-B090-90D140A5746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9</a:t>
            </a:fld>
            <a:endParaRPr lang="en-US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10197E9B-CCE3-49AE-84CF-BB480F9FAE9E}"/>
              </a:ext>
            </a:extLst>
          </p:cNvPr>
          <p:cNvSpPr txBox="1">
            <a:spLocks/>
          </p:cNvSpPr>
          <p:nvPr/>
        </p:nvSpPr>
        <p:spPr>
          <a:xfrm>
            <a:off x="411480" y="273844"/>
            <a:ext cx="810387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33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3000" dirty="0"/>
              <a:t>Emerging societal questions call for MSD science advances to better address</a:t>
            </a:r>
          </a:p>
        </p:txBody>
      </p:sp>
      <p:pic>
        <p:nvPicPr>
          <p:cNvPr id="6" name="Picture 5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B90DE2A6-B8D8-4717-81EE-673B597200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00" t="14315" r="90931" b="76236"/>
          <a:stretch/>
        </p:blipFill>
        <p:spPr>
          <a:xfrm>
            <a:off x="1498845" y="1535061"/>
            <a:ext cx="562056" cy="50800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AE28E4-1327-4018-937F-F22D3D9B4DBE}"/>
              </a:ext>
            </a:extLst>
          </p:cNvPr>
          <p:cNvSpPr txBox="1"/>
          <p:nvPr/>
        </p:nvSpPr>
        <p:spPr>
          <a:xfrm>
            <a:off x="2182421" y="1558229"/>
            <a:ext cx="4405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1E4F61"/>
                </a:solidFill>
              </a:rPr>
              <a:t>Prioritization and Investment</a:t>
            </a:r>
          </a:p>
        </p:txBody>
      </p:sp>
      <p:pic>
        <p:nvPicPr>
          <p:cNvPr id="7" name="Picture 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8A68EC05-DF9D-40DA-A839-57B8F329CE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68" t="39287" r="90763" b="51264"/>
          <a:stretch/>
        </p:blipFill>
        <p:spPr>
          <a:xfrm>
            <a:off x="1498845" y="2454904"/>
            <a:ext cx="562056" cy="50800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D8EBA1-453F-4B90-81B9-58189A5319DF}"/>
              </a:ext>
            </a:extLst>
          </p:cNvPr>
          <p:cNvSpPr txBox="1"/>
          <p:nvPr/>
        </p:nvSpPr>
        <p:spPr>
          <a:xfrm>
            <a:off x="2182421" y="2478072"/>
            <a:ext cx="57406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1E4F61"/>
                </a:solidFill>
              </a:rPr>
              <a:t>Clarifying Context and Consequences</a:t>
            </a:r>
          </a:p>
        </p:txBody>
      </p:sp>
      <p:pic>
        <p:nvPicPr>
          <p:cNvPr id="9" name="Picture 8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5BAC5358-D303-40FE-BA45-0F09764D376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68" t="64051" r="90763" b="26500"/>
          <a:stretch/>
        </p:blipFill>
        <p:spPr>
          <a:xfrm>
            <a:off x="1498845" y="3374747"/>
            <a:ext cx="562056" cy="50800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3F39B96-95CA-4493-AB79-9728DAD59CFB}"/>
              </a:ext>
            </a:extLst>
          </p:cNvPr>
          <p:cNvSpPr txBox="1"/>
          <p:nvPr/>
        </p:nvSpPr>
        <p:spPr>
          <a:xfrm>
            <a:off x="2182421" y="3397915"/>
            <a:ext cx="55980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1E4F61"/>
                </a:solidFill>
              </a:rPr>
              <a:t>Enhancing Adaptivity and Innovation</a:t>
            </a:r>
          </a:p>
        </p:txBody>
      </p:sp>
      <p:pic>
        <p:nvPicPr>
          <p:cNvPr id="11" name="Picture 10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1FF9AEE9-02AF-4A8E-A23C-5E4D660A2C7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68" t="84676" r="90763" b="5875"/>
          <a:stretch/>
        </p:blipFill>
        <p:spPr>
          <a:xfrm>
            <a:off x="1498845" y="4148480"/>
            <a:ext cx="562056" cy="50800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AC6255B-4F93-45B0-A54F-04E61920E112}"/>
              </a:ext>
            </a:extLst>
          </p:cNvPr>
          <p:cNvSpPr txBox="1"/>
          <p:nvPr/>
        </p:nvSpPr>
        <p:spPr>
          <a:xfrm>
            <a:off x="2182421" y="4171648"/>
            <a:ext cx="57919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1E4F61"/>
                </a:solidFill>
              </a:rPr>
              <a:t>Workforce Diversity and Collaboration</a:t>
            </a:r>
          </a:p>
        </p:txBody>
      </p:sp>
    </p:spTree>
    <p:extLst>
      <p:ext uri="{BB962C8B-B14F-4D97-AF65-F5344CB8AC3E}">
        <p14:creationId xmlns:p14="http://schemas.microsoft.com/office/powerpoint/2010/main" val="1172259590"/>
      </p:ext>
    </p:extLst>
  </p:cSld>
  <p:clrMapOvr>
    <a:masterClrMapping/>
  </p:clrMapOvr>
</p:sld>
</file>

<file path=ppt/theme/theme1.xml><?xml version="1.0" encoding="utf-8"?>
<a:theme xmlns:a="http://schemas.openxmlformats.org/drawingml/2006/main" name="MSD_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23020</TotalTime>
  <Words>2709</Words>
  <Application>Microsoft Macintosh PowerPoint</Application>
  <PresentationFormat>On-screen Show (16:9)</PresentationFormat>
  <Paragraphs>358</Paragraphs>
  <Slides>51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60" baseType="lpstr">
      <vt:lpstr>Arial</vt:lpstr>
      <vt:lpstr>Calibri</vt:lpstr>
      <vt:lpstr>Gill Sans</vt:lpstr>
      <vt:lpstr>NimbusRomNo9L-Regu</vt:lpstr>
      <vt:lpstr>NimbusRomNo9L-ReguItal</vt:lpstr>
      <vt:lpstr>Slack-Lato</vt:lpstr>
      <vt:lpstr>Times New Roman</vt:lpstr>
      <vt:lpstr>URWGothicL-Book</vt:lpstr>
      <vt:lpstr>MSD_theme</vt:lpstr>
      <vt:lpstr>MultiSector Dynamics: Science Challenges  and a Research Vision  for 2030</vt:lpstr>
      <vt:lpstr>PowerPoint Presentation</vt:lpstr>
      <vt:lpstr>The MSD CoP Facilitation Team</vt:lpstr>
      <vt:lpstr>SSG members and core activities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Example: The Energy Sector</vt:lpstr>
      <vt:lpstr>Example: California Droughts</vt:lpstr>
      <vt:lpstr>Example: Cities</vt:lpstr>
      <vt:lpstr>PowerPoint Presentation</vt:lpstr>
      <vt:lpstr>Feedbacks and interdependencies shape risks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Key system properties</vt:lpstr>
      <vt:lpstr>Bridging Risk and Resilience</vt:lpstr>
      <vt:lpstr>PowerPoint Presentation</vt:lpstr>
      <vt:lpstr>Teaming in an Open Scientific Environment to Confront Complexity</vt:lpstr>
      <vt:lpstr>Themes that have emerged across the MSD project portfolio</vt:lpstr>
      <vt:lpstr>Mapping MSD research gaps</vt:lpstr>
      <vt:lpstr>PowerPoint Presentation</vt:lpstr>
      <vt:lpstr>Mapping MSD research gaps</vt:lpstr>
      <vt:lpstr>Workforce development opportunities</vt:lpstr>
      <vt:lpstr>Holistic STEM workforce career development</vt:lpstr>
      <vt:lpstr>Growing &amp; Diversifying Who is MSD</vt:lpstr>
      <vt:lpstr>Mapping MSD research gaps</vt:lpstr>
      <vt:lpstr>Open Science to scale and accelerate MSD Insights</vt:lpstr>
      <vt:lpstr>Mapping MSD research gaps</vt:lpstr>
      <vt:lpstr>PowerPoint Presentation</vt:lpstr>
      <vt:lpstr>Example: Competing Objectives and Complexity of Estuaries</vt:lpstr>
      <vt:lpstr>Uncertainty, Adaptivity and the Dynamics of Human Systems</vt:lpstr>
      <vt:lpstr>Harnessing AI/ML innovations</vt:lpstr>
      <vt:lpstr>Human-Earth Systems Exploratory Modeling Opportunities</vt:lpstr>
      <vt:lpstr>Human-Earth Systems Exploratory Modeling Opportunities</vt:lpstr>
      <vt:lpstr>Human-Earth Systems Exploratory Modeling Opportunities</vt:lpstr>
      <vt:lpstr>Human-Earth Systems Exploratory Modeling Opportunities</vt:lpstr>
      <vt:lpstr>PowerPoint Presentation</vt:lpstr>
      <vt:lpstr>For further information (CoP)</vt:lpstr>
      <vt:lpstr>Opportunities for Advancing MSD Science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MSD: Shared Themes, Questions, and Methods Update on Community Activities</dc:title>
  <dc:creator>Patrick Reed</dc:creator>
  <cp:lastModifiedBy>Antonia Hadjimichael</cp:lastModifiedBy>
  <cp:revision>100</cp:revision>
  <dcterms:modified xsi:type="dcterms:W3CDTF">2022-01-21T19:14:00Z</dcterms:modified>
</cp:coreProperties>
</file>