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242" r:id="rId2"/>
    <p:sldId id="1280" r:id="rId3"/>
    <p:sldId id="267" r:id="rId4"/>
    <p:sldId id="1263" r:id="rId5"/>
    <p:sldId id="1269" r:id="rId6"/>
    <p:sldId id="1268" r:id="rId7"/>
    <p:sldId id="1271" r:id="rId8"/>
    <p:sldId id="1264" r:id="rId9"/>
    <p:sldId id="1265" r:id="rId10"/>
    <p:sldId id="1272" r:id="rId11"/>
    <p:sldId id="1288" r:id="rId12"/>
    <p:sldId id="1275" r:id="rId13"/>
    <p:sldId id="1218" r:id="rId14"/>
    <p:sldId id="1223" r:id="rId15"/>
    <p:sldId id="1277" r:id="rId16"/>
    <p:sldId id="1290" r:id="rId17"/>
    <p:sldId id="1278" r:id="rId18"/>
    <p:sldId id="1279" r:id="rId19"/>
    <p:sldId id="1291" r:id="rId20"/>
    <p:sldId id="1282" r:id="rId21"/>
    <p:sldId id="1286" r:id="rId22"/>
    <p:sldId id="1285" r:id="rId23"/>
    <p:sldId id="1289" r:id="rId24"/>
    <p:sldId id="1284" r:id="rId25"/>
    <p:sldId id="1292" r:id="rId26"/>
    <p:sldId id="1267" r:id="rId27"/>
    <p:sldId id="1274" r:id="rId28"/>
    <p:sldId id="276" r:id="rId29"/>
    <p:sldId id="1276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80"/>
    <a:srgbClr val="87C957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62"/>
  </p:normalViewPr>
  <p:slideViewPr>
    <p:cSldViewPr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8D051-47C6-4FEC-B4B5-A5BD98F1DA77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31D0F-1750-4543-A831-62C326B899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7731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2192E-5CCA-4F13-831D-2E95618DF305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E8EF8-6E68-4263-B976-907EDBE321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382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6452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264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846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88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680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772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963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876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27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2627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072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52799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2940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9010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149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8059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3239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147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5657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2621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9614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81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94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887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330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03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616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422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289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760-AF6A-46B6-B63B-BE1DBF968AF6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50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4D08-D29D-4C9F-9BD4-7C553C67AC53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644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87FE-855C-485A-8679-F656F4DDDE7F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867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54EA0-5240-406C-991F-89C6E7CF24BB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074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6BD20-AF39-4F2F-8838-89C89C25AB1E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33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1F116-B99C-42EE-98A0-152FC82F7399}" type="datetime1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49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2CBA3-850A-40CA-AD05-28E28C3E808B}" type="datetime1">
              <a:rPr lang="en-GB" smtClean="0"/>
              <a:t>09/02/2022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9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A60CA-645F-4377-8753-9D2803AF3693}" type="datetime1">
              <a:rPr lang="en-GB" smtClean="0"/>
              <a:t>09/02/2022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84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0C17B-52DB-4740-AB1D-1CADF9C4B052}" type="datetime1">
              <a:rPr lang="en-GB" smtClean="0"/>
              <a:t>09/02/2022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30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4E12-FB93-45B2-8C3F-25C303FB1008}" type="datetime1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20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B4253-6B33-4905-A15E-49D7E0646B3D}" type="datetime1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78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A2074-531A-4563-9F08-D73B0B0AFA7D}" type="datetime1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A3E77-79B6-4C11-9ECC-6313DB192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91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image" Target="../media/image27.tiff"/><Relationship Id="rId7" Type="http://schemas.openxmlformats.org/officeDocument/2006/relationships/image" Target="../media/image31.tiff"/><Relationship Id="rId12" Type="http://schemas.openxmlformats.org/officeDocument/2006/relationships/image" Target="../media/image36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iff"/><Relationship Id="rId11" Type="http://schemas.openxmlformats.org/officeDocument/2006/relationships/image" Target="../media/image35.tiff"/><Relationship Id="rId5" Type="http://schemas.openxmlformats.org/officeDocument/2006/relationships/image" Target="../media/image29.tiff"/><Relationship Id="rId10" Type="http://schemas.openxmlformats.org/officeDocument/2006/relationships/image" Target="../media/image34.tiff"/><Relationship Id="rId4" Type="http://schemas.openxmlformats.org/officeDocument/2006/relationships/image" Target="../media/image28.tiff"/><Relationship Id="rId9" Type="http://schemas.openxmlformats.org/officeDocument/2006/relationships/image" Target="../media/image3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tiff"/><Relationship Id="rId5" Type="http://schemas.openxmlformats.org/officeDocument/2006/relationships/image" Target="../media/image57.tiff"/><Relationship Id="rId4" Type="http://schemas.openxmlformats.org/officeDocument/2006/relationships/image" Target="../media/image5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tiff"/><Relationship Id="rId4" Type="http://schemas.openxmlformats.org/officeDocument/2006/relationships/image" Target="../media/image61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>
            <a:extLst>
              <a:ext uri="{FF2B5EF4-FFF2-40B4-BE49-F238E27FC236}">
                <a16:creationId xmlns:a16="http://schemas.microsoft.com/office/drawing/2014/main" id="{9D6F1EE9-4781-A344-857E-09F0CB987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608" y="915566"/>
            <a:ext cx="68580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GB" dirty="0">
                <a:latin typeface="Avenir Book" panose="02000503020000020003" pitchFamily="2" charset="0"/>
              </a:rPr>
              <a:t>Joachim </a:t>
            </a:r>
            <a:r>
              <a:rPr lang="en-GB" dirty="0" err="1">
                <a:latin typeface="Avenir Book" panose="02000503020000020003" pitchFamily="2" charset="0"/>
              </a:rPr>
              <a:t>Goedhart</a:t>
            </a:r>
            <a:endParaRPr lang="en-GB" dirty="0">
              <a:latin typeface="Avenir Book" panose="02000503020000020003" pitchFamily="2" charset="0"/>
            </a:endParaRPr>
          </a:p>
          <a:p>
            <a:pPr algn="ctr"/>
            <a:r>
              <a:rPr lang="en-US" sz="1400" i="1" dirty="0">
                <a:latin typeface="Avenir Book" panose="02000503020000020003" pitchFamily="2" charset="0"/>
              </a:rPr>
              <a:t>Section of Molecular Cytology &amp; van Leeuwenhoek Centre for Advanced Microscopy</a:t>
            </a:r>
          </a:p>
          <a:p>
            <a:pPr algn="ctr"/>
            <a:r>
              <a:rPr lang="en-US" sz="1400" i="1" dirty="0">
                <a:latin typeface="Avenir Book" panose="02000503020000020003" pitchFamily="2" charset="0"/>
              </a:rPr>
              <a:t>Swammerdam Institute for Life Sciences (SILS)</a:t>
            </a:r>
          </a:p>
          <a:p>
            <a:pPr algn="ctr"/>
            <a:r>
              <a:rPr lang="en-US" sz="1400" i="1" dirty="0">
                <a:latin typeface="Avenir Book" panose="02000503020000020003" pitchFamily="2" charset="0"/>
              </a:rPr>
              <a:t>University of Amsterdam, The Netherlands</a:t>
            </a: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r>
              <a:rPr lang="en-US" sz="1400" dirty="0">
                <a:latin typeface="Avenir Book" panose="02000503020000020003" pitchFamily="2" charset="0"/>
              </a:rPr>
              <a:t>http://</a:t>
            </a:r>
            <a:r>
              <a:rPr lang="en-US" sz="1400" dirty="0" err="1">
                <a:latin typeface="Avenir Book" panose="02000503020000020003" pitchFamily="2" charset="0"/>
              </a:rPr>
              <a:t>www.molcyto.nl</a:t>
            </a:r>
            <a:r>
              <a:rPr lang="en-US" sz="1400" dirty="0">
                <a:latin typeface="Avenir Book" panose="02000503020000020003" pitchFamily="2" charset="0"/>
              </a:rPr>
              <a:t>/Joachim/ 		</a:t>
            </a:r>
            <a:r>
              <a:rPr lang="en-US" sz="1400" dirty="0">
                <a:latin typeface="Avenir Book" panose="02000503020000020003" pitchFamily="2" charset="0"/>
                <a:cs typeface="Myriad Pro"/>
              </a:rPr>
              <a:t>@</a:t>
            </a:r>
            <a:r>
              <a:rPr lang="en-US" sz="1400" dirty="0" err="1">
                <a:latin typeface="Avenir Book" panose="02000503020000020003" pitchFamily="2" charset="0"/>
                <a:cs typeface="Myriad Pro"/>
              </a:rPr>
              <a:t>joachimgoedhart</a:t>
            </a:r>
            <a:endParaRPr lang="en-US" sz="1400" dirty="0">
              <a:latin typeface="Avenir Book" panose="02000503020000020003" pitchFamily="2" charset="0"/>
              <a:cs typeface="Myriad Pro"/>
            </a:endParaRPr>
          </a:p>
          <a:p>
            <a:pPr algn="ctr"/>
            <a:r>
              <a:rPr lang="en-US" sz="1400" dirty="0">
                <a:latin typeface="Avenir Book" panose="02000503020000020003" pitchFamily="2" charset="0"/>
              </a:rPr>
              <a:t>	</a:t>
            </a: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endParaRPr lang="en-US" sz="1400" dirty="0">
              <a:latin typeface="Avenir Book" panose="02000503020000020003" pitchFamily="2" charset="0"/>
            </a:endParaRPr>
          </a:p>
          <a:p>
            <a:pPr algn="ctr"/>
            <a:r>
              <a:rPr lang="en-US" sz="1400" dirty="0">
                <a:latin typeface="Avenir Book" panose="02000503020000020003" pitchFamily="2" charset="0"/>
              </a:rPr>
              <a:t>Victor Chang Cardiac Research Institute, Australia - 2022</a:t>
            </a:r>
          </a:p>
        </p:txBody>
      </p:sp>
      <p:pic>
        <p:nvPicPr>
          <p:cNvPr id="15" name="Picture 12">
            <a:extLst>
              <a:ext uri="{FF2B5EF4-FFF2-40B4-BE49-F238E27FC236}">
                <a16:creationId xmlns:a16="http://schemas.microsoft.com/office/drawing/2014/main" id="{A208BE8A-17D9-B542-8E19-60E57C9E5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006" y="153253"/>
            <a:ext cx="1028700" cy="1028700"/>
          </a:xfrm>
          <a:prstGeom prst="rect">
            <a:avLst/>
          </a:prstGeom>
          <a:noFill/>
          <a:ln w="152400">
            <a:noFill/>
            <a:miter lim="800000"/>
            <a:headEnd/>
            <a:tailEnd/>
          </a:ln>
          <a:effectLst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55209C8-9C7E-2A42-90D0-518EFE26B206}"/>
              </a:ext>
            </a:extLst>
          </p:cNvPr>
          <p:cNvSpPr/>
          <p:nvPr/>
        </p:nvSpPr>
        <p:spPr>
          <a:xfrm>
            <a:off x="2001112" y="82828"/>
            <a:ext cx="5141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Colorblind</a:t>
            </a:r>
            <a:r>
              <a:rPr lang="en-GB" sz="32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Friendly Figures</a:t>
            </a:r>
          </a:p>
        </p:txBody>
      </p:sp>
      <p:pic>
        <p:nvPicPr>
          <p:cNvPr id="11" name="Picture 10" descr="TwitterLogo_#55acee.png">
            <a:extLst>
              <a:ext uri="{FF2B5EF4-FFF2-40B4-BE49-F238E27FC236}">
                <a16:creationId xmlns:a16="http://schemas.microsoft.com/office/drawing/2014/main" id="{F2A9884F-8247-5E46-91AA-44CF32632C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880" y="2252817"/>
            <a:ext cx="303031" cy="3030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1226376-0F8D-824A-AE7C-3FAFBBBB3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8344" y="153253"/>
            <a:ext cx="1049245" cy="1028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2CBE97-32A1-634A-9CCC-F307944F54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92" y="2734516"/>
            <a:ext cx="1988840" cy="1491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D102AD-7929-8F4C-9DFF-3BC27F1A95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46" y="2734516"/>
            <a:ext cx="2234762" cy="14898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8C7366-3998-0745-8D95-69DC19C787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734516"/>
            <a:ext cx="2785457" cy="149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82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1622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84F870-5D1E-B244-97AA-B87DA05FEEDF}"/>
              </a:ext>
            </a:extLst>
          </p:cNvPr>
          <p:cNvGrpSpPr/>
          <p:nvPr/>
        </p:nvGrpSpPr>
        <p:grpSpPr>
          <a:xfrm>
            <a:off x="539552" y="771550"/>
            <a:ext cx="6929707" cy="3960440"/>
            <a:chOff x="467544" y="915566"/>
            <a:chExt cx="7942829" cy="386801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4C2E2E8-4CE4-FA4A-9114-EC3A51107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915566"/>
              <a:ext cx="6099165" cy="3868018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F65F50B3-C39C-BE4E-825E-94B4CB86AE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2239" y="2849575"/>
              <a:ext cx="262998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76A4D3-032D-3A49-A188-9CC6CB37E865}"/>
                </a:ext>
              </a:extLst>
            </p:cNvPr>
            <p:cNvSpPr txBox="1"/>
            <p:nvPr/>
          </p:nvSpPr>
          <p:spPr>
            <a:xfrm>
              <a:off x="6995237" y="2658986"/>
              <a:ext cx="1415136" cy="450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C080"/>
                  </a:solidFill>
                  <a:latin typeface="Avenir Book" panose="02000503020000020003" pitchFamily="2" charset="0"/>
                </a:rPr>
                <a:t>Orange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56BFAA3-E2F4-F74C-8DEE-F09EFD0B31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2239" y="2067694"/>
              <a:ext cx="262998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B2F912-0206-C145-B8A5-DA4466662532}"/>
                </a:ext>
              </a:extLst>
            </p:cNvPr>
            <p:cNvSpPr txBox="1"/>
            <p:nvPr/>
          </p:nvSpPr>
          <p:spPr>
            <a:xfrm>
              <a:off x="6995237" y="1877104"/>
              <a:ext cx="1186494" cy="450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87C957"/>
                  </a:solidFill>
                  <a:latin typeface="Avenir Book" panose="02000503020000020003" pitchFamily="2" charset="0"/>
                </a:rPr>
                <a:t>Green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6732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1622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C3C51A-ADF2-A147-B376-AF32CEC38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03598"/>
            <a:ext cx="8661400" cy="3060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69F9E0-BC0B-9145-ADE1-C70BA0AB4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336" y="3939902"/>
            <a:ext cx="698500" cy="1054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520F75-8D36-0845-AC78-E09E27ABD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53" y="1491630"/>
            <a:ext cx="1418571" cy="17796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0E53C2-0C61-3440-B404-18455F6C2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346109" y="2139702"/>
            <a:ext cx="6985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87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392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A9D216-76C8-184A-A0A0-505DE8C593EA}"/>
              </a:ext>
            </a:extLst>
          </p:cNvPr>
          <p:cNvSpPr/>
          <p:nvPr/>
        </p:nvSpPr>
        <p:spPr>
          <a:xfrm>
            <a:off x="1763688" y="4647388"/>
            <a:ext cx="7380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blog.datawrapper.de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/quantitative-vs-qualitative-color-scales/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E89ADB-9461-2A4D-85E7-B501BFF69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67566"/>
            <a:ext cx="2875279" cy="198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2EBFD-0906-7948-9A8F-89DC81B52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1367566"/>
            <a:ext cx="5693464" cy="1983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8DF9A7-4B80-8E47-82AD-B6202BC82D31}"/>
              </a:ext>
            </a:extLst>
          </p:cNvPr>
          <p:cNvSpPr txBox="1"/>
          <p:nvPr/>
        </p:nvSpPr>
        <p:spPr>
          <a:xfrm>
            <a:off x="4098656" y="3361428"/>
            <a:ext cx="4073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venir Book" panose="02000503020000020003" pitchFamily="2" charset="0"/>
              </a:rPr>
              <a:t>Sequential     		Diverging</a:t>
            </a:r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3F32A95D-A17A-6E40-8A7D-E1C4C2B1D698}"/>
              </a:ext>
            </a:extLst>
          </p:cNvPr>
          <p:cNvSpPr/>
          <p:nvPr/>
        </p:nvSpPr>
        <p:spPr>
          <a:xfrm>
            <a:off x="107504" y="1203598"/>
            <a:ext cx="3096344" cy="2719130"/>
          </a:xfrm>
          <a:prstGeom prst="frame">
            <a:avLst>
              <a:gd name="adj1" fmla="val 1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42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4AE5C3A-6852-4347-A5E6-6F026FA779C1}"/>
              </a:ext>
            </a:extLst>
          </p:cNvPr>
          <p:cNvSpPr/>
          <p:nvPr/>
        </p:nvSpPr>
        <p:spPr>
          <a:xfrm>
            <a:off x="372964" y="769403"/>
            <a:ext cx="6143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-Qualitative </a:t>
            </a:r>
            <a:r>
              <a:rPr lang="en-GB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scheme for conditions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C4D2F1-16C6-6947-B799-A5F93DFED096}"/>
              </a:ext>
            </a:extLst>
          </p:cNvPr>
          <p:cNvSpPr/>
          <p:nvPr/>
        </p:nvSpPr>
        <p:spPr>
          <a:xfrm>
            <a:off x="107504" y="4390338"/>
            <a:ext cx="2691763" cy="710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personal.sron.nl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/~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pault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https://jfly.uni-koeln.de/color/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1395304-3D7A-164A-8EFD-4E8E9B045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1879352"/>
            <a:ext cx="3784600" cy="520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B5C236-4948-2741-B91C-E40891304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2715766"/>
            <a:ext cx="3784600" cy="5207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F86F6C2-EBC1-8849-8C69-012925B09105}"/>
              </a:ext>
            </a:extLst>
          </p:cNvPr>
          <p:cNvSpPr/>
          <p:nvPr/>
        </p:nvSpPr>
        <p:spPr>
          <a:xfrm>
            <a:off x="827584" y="1977498"/>
            <a:ext cx="13179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Okabe&amp;Ito</a:t>
            </a:r>
            <a:endParaRPr lang="en-GB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endParaRPr lang="en-GB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endParaRPr lang="en-GB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Tol ‘bright’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BB2A7B3-EF26-A34A-9AE4-286FDEC05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1604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E327597-1578-F944-982F-BA8AE39548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6776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48A529C-9038-D74D-9BEC-BFA084951B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1948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97DCBF8-D494-BD4F-83FB-CB6D87F820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9362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92BB08A-8AC0-4D4D-A298-2D8A407D20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94190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9D545F2-2AFF-EF4D-92BF-0D1ECAE504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57118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2A44DEB-2F7A-A941-A2A7-38F9FFEEBA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24534" y="3556868"/>
            <a:ext cx="527050" cy="5270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E3908A0-1A9C-E449-83A0-AF7F2E8F39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3608" y="3347830"/>
            <a:ext cx="965555" cy="96555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01349C8-1458-7142-9C83-17AC03D6099D}"/>
              </a:ext>
            </a:extLst>
          </p:cNvPr>
          <p:cNvSpPr/>
          <p:nvPr/>
        </p:nvSpPr>
        <p:spPr>
          <a:xfrm>
            <a:off x="181983" y="126780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- qualitative</a:t>
            </a:r>
          </a:p>
        </p:txBody>
      </p:sp>
    </p:spTree>
    <p:extLst>
      <p:ext uri="{BB962C8B-B14F-4D97-AF65-F5344CB8AC3E}">
        <p14:creationId xmlns:p14="http://schemas.microsoft.com/office/powerpoint/2010/main" val="2407511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A5E1B1A-1F8F-7845-B9C4-9CD0C42EBDEE}"/>
              </a:ext>
            </a:extLst>
          </p:cNvPr>
          <p:cNvSpPr/>
          <p:nvPr/>
        </p:nvSpPr>
        <p:spPr>
          <a:xfrm>
            <a:off x="181983" y="126780"/>
            <a:ext cx="3563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Colorblind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friendly plot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9FB7CD-EEB0-DD4B-A4A1-B25D6E398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771550"/>
            <a:ext cx="6912768" cy="3801562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D7FAE7-E8D2-A54E-962A-A282412D3702}"/>
              </a:ext>
            </a:extLst>
          </p:cNvPr>
          <p:cNvSpPr/>
          <p:nvPr/>
        </p:nvSpPr>
        <p:spPr>
          <a:xfrm>
            <a:off x="3855200" y="4774168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huygens.science.uva.nl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SuperPlotsOfData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DE03E3-97DF-8E4F-89E7-0EF7588C568C}"/>
              </a:ext>
            </a:extLst>
          </p:cNvPr>
          <p:cNvSpPr/>
          <p:nvPr/>
        </p:nvSpPr>
        <p:spPr>
          <a:xfrm>
            <a:off x="971600" y="1315809"/>
            <a:ext cx="1296144" cy="282011"/>
          </a:xfrm>
          <a:custGeom>
            <a:avLst/>
            <a:gdLst>
              <a:gd name="connsiteX0" fmla="*/ 606251 w 1043572"/>
              <a:gd name="connsiteY0" fmla="*/ 7231 h 400390"/>
              <a:gd name="connsiteX1" fmla="*/ 232539 w 1043572"/>
              <a:gd name="connsiteY1" fmla="*/ 23133 h 400390"/>
              <a:gd name="connsiteX2" fmla="*/ 184832 w 1043572"/>
              <a:gd name="connsiteY2" fmla="*/ 39036 h 400390"/>
              <a:gd name="connsiteX3" fmla="*/ 160978 w 1043572"/>
              <a:gd name="connsiteY3" fmla="*/ 54939 h 400390"/>
              <a:gd name="connsiteX4" fmla="*/ 137124 w 1043572"/>
              <a:gd name="connsiteY4" fmla="*/ 62890 h 400390"/>
              <a:gd name="connsiteX5" fmla="*/ 89416 w 1043572"/>
              <a:gd name="connsiteY5" fmla="*/ 94695 h 400390"/>
              <a:gd name="connsiteX6" fmla="*/ 65562 w 1043572"/>
              <a:gd name="connsiteY6" fmla="*/ 110598 h 400390"/>
              <a:gd name="connsiteX7" fmla="*/ 49659 w 1043572"/>
              <a:gd name="connsiteY7" fmla="*/ 134452 h 400390"/>
              <a:gd name="connsiteX8" fmla="*/ 9903 w 1043572"/>
              <a:gd name="connsiteY8" fmla="*/ 182159 h 400390"/>
              <a:gd name="connsiteX9" fmla="*/ 9903 w 1043572"/>
              <a:gd name="connsiteY9" fmla="*/ 277575 h 400390"/>
              <a:gd name="connsiteX10" fmla="*/ 17854 w 1043572"/>
              <a:gd name="connsiteY10" fmla="*/ 301429 h 400390"/>
              <a:gd name="connsiteX11" fmla="*/ 41708 w 1043572"/>
              <a:gd name="connsiteY11" fmla="*/ 317332 h 400390"/>
              <a:gd name="connsiteX12" fmla="*/ 57611 w 1043572"/>
              <a:gd name="connsiteY12" fmla="*/ 341186 h 400390"/>
              <a:gd name="connsiteX13" fmla="*/ 129172 w 1043572"/>
              <a:gd name="connsiteY13" fmla="*/ 372991 h 400390"/>
              <a:gd name="connsiteX14" fmla="*/ 184832 w 1043572"/>
              <a:gd name="connsiteY14" fmla="*/ 388893 h 400390"/>
              <a:gd name="connsiteX15" fmla="*/ 391565 w 1043572"/>
              <a:gd name="connsiteY15" fmla="*/ 396845 h 400390"/>
              <a:gd name="connsiteX16" fmla="*/ 828887 w 1043572"/>
              <a:gd name="connsiteY16" fmla="*/ 380942 h 400390"/>
              <a:gd name="connsiteX17" fmla="*/ 884546 w 1043572"/>
              <a:gd name="connsiteY17" fmla="*/ 365039 h 400390"/>
              <a:gd name="connsiteX18" fmla="*/ 932254 w 1043572"/>
              <a:gd name="connsiteY18" fmla="*/ 333234 h 400390"/>
              <a:gd name="connsiteX19" fmla="*/ 956108 w 1043572"/>
              <a:gd name="connsiteY19" fmla="*/ 317332 h 400390"/>
              <a:gd name="connsiteX20" fmla="*/ 1019719 w 1043572"/>
              <a:gd name="connsiteY20" fmla="*/ 261673 h 400390"/>
              <a:gd name="connsiteX21" fmla="*/ 1043572 w 1043572"/>
              <a:gd name="connsiteY21" fmla="*/ 245770 h 400390"/>
              <a:gd name="connsiteX22" fmla="*/ 1035621 w 1043572"/>
              <a:gd name="connsiteY22" fmla="*/ 142403 h 400390"/>
              <a:gd name="connsiteX23" fmla="*/ 1019719 w 1043572"/>
              <a:gd name="connsiteY23" fmla="*/ 118549 h 400390"/>
              <a:gd name="connsiteX24" fmla="*/ 979962 w 1043572"/>
              <a:gd name="connsiteY24" fmla="*/ 46987 h 400390"/>
              <a:gd name="connsiteX25" fmla="*/ 956108 w 1043572"/>
              <a:gd name="connsiteY25" fmla="*/ 39036 h 400390"/>
              <a:gd name="connsiteX26" fmla="*/ 932254 w 1043572"/>
              <a:gd name="connsiteY26" fmla="*/ 23133 h 400390"/>
              <a:gd name="connsiteX27" fmla="*/ 836839 w 1043572"/>
              <a:gd name="connsiteY27" fmla="*/ 7231 h 400390"/>
              <a:gd name="connsiteX28" fmla="*/ 606251 w 1043572"/>
              <a:gd name="connsiteY28" fmla="*/ 7231 h 40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43572" h="400390">
                <a:moveTo>
                  <a:pt x="606251" y="7231"/>
                </a:moveTo>
                <a:cubicBezTo>
                  <a:pt x="505534" y="9881"/>
                  <a:pt x="743801" y="-10210"/>
                  <a:pt x="232539" y="23133"/>
                </a:cubicBezTo>
                <a:cubicBezTo>
                  <a:pt x="215812" y="24224"/>
                  <a:pt x="184832" y="39036"/>
                  <a:pt x="184832" y="39036"/>
                </a:cubicBezTo>
                <a:cubicBezTo>
                  <a:pt x="176881" y="44337"/>
                  <a:pt x="169525" y="50665"/>
                  <a:pt x="160978" y="54939"/>
                </a:cubicBezTo>
                <a:cubicBezTo>
                  <a:pt x="153481" y="58687"/>
                  <a:pt x="144451" y="58820"/>
                  <a:pt x="137124" y="62890"/>
                </a:cubicBezTo>
                <a:cubicBezTo>
                  <a:pt x="120417" y="72172"/>
                  <a:pt x="105319" y="84093"/>
                  <a:pt x="89416" y="94695"/>
                </a:cubicBezTo>
                <a:lnTo>
                  <a:pt x="65562" y="110598"/>
                </a:lnTo>
                <a:cubicBezTo>
                  <a:pt x="60261" y="118549"/>
                  <a:pt x="55777" y="127111"/>
                  <a:pt x="49659" y="134452"/>
                </a:cubicBezTo>
                <a:cubicBezTo>
                  <a:pt x="-1358" y="195672"/>
                  <a:pt x="49383" y="122939"/>
                  <a:pt x="9903" y="182159"/>
                </a:cubicBezTo>
                <a:cubicBezTo>
                  <a:pt x="-4604" y="225682"/>
                  <a:pt x="-1932" y="206560"/>
                  <a:pt x="9903" y="277575"/>
                </a:cubicBezTo>
                <a:cubicBezTo>
                  <a:pt x="11281" y="285842"/>
                  <a:pt x="12618" y="294884"/>
                  <a:pt x="17854" y="301429"/>
                </a:cubicBezTo>
                <a:cubicBezTo>
                  <a:pt x="23824" y="308891"/>
                  <a:pt x="33757" y="312031"/>
                  <a:pt x="41708" y="317332"/>
                </a:cubicBezTo>
                <a:cubicBezTo>
                  <a:pt x="47009" y="325283"/>
                  <a:pt x="50854" y="334429"/>
                  <a:pt x="57611" y="341186"/>
                </a:cubicBezTo>
                <a:cubicBezTo>
                  <a:pt x="76510" y="360085"/>
                  <a:pt x="105556" y="365119"/>
                  <a:pt x="129172" y="372991"/>
                </a:cubicBezTo>
                <a:cubicBezTo>
                  <a:pt x="142335" y="377379"/>
                  <a:pt x="172352" y="388061"/>
                  <a:pt x="184832" y="388893"/>
                </a:cubicBezTo>
                <a:cubicBezTo>
                  <a:pt x="253641" y="393480"/>
                  <a:pt x="322654" y="394194"/>
                  <a:pt x="391565" y="396845"/>
                </a:cubicBezTo>
                <a:cubicBezTo>
                  <a:pt x="537339" y="391544"/>
                  <a:pt x="687372" y="416320"/>
                  <a:pt x="828887" y="380942"/>
                </a:cubicBezTo>
                <a:cubicBezTo>
                  <a:pt x="836379" y="379069"/>
                  <a:pt x="875209" y="370226"/>
                  <a:pt x="884546" y="365039"/>
                </a:cubicBezTo>
                <a:cubicBezTo>
                  <a:pt x="901253" y="355757"/>
                  <a:pt x="916351" y="343836"/>
                  <a:pt x="932254" y="333234"/>
                </a:cubicBezTo>
                <a:lnTo>
                  <a:pt x="956108" y="317332"/>
                </a:lnTo>
                <a:cubicBezTo>
                  <a:pt x="982613" y="277575"/>
                  <a:pt x="964059" y="298781"/>
                  <a:pt x="1019719" y="261673"/>
                </a:cubicBezTo>
                <a:lnTo>
                  <a:pt x="1043572" y="245770"/>
                </a:lnTo>
                <a:cubicBezTo>
                  <a:pt x="1040922" y="211314"/>
                  <a:pt x="1041989" y="176369"/>
                  <a:pt x="1035621" y="142403"/>
                </a:cubicBezTo>
                <a:cubicBezTo>
                  <a:pt x="1033860" y="133010"/>
                  <a:pt x="1023993" y="127096"/>
                  <a:pt x="1019719" y="118549"/>
                </a:cubicBezTo>
                <a:cubicBezTo>
                  <a:pt x="1008518" y="96146"/>
                  <a:pt x="1010043" y="57013"/>
                  <a:pt x="979962" y="46987"/>
                </a:cubicBezTo>
                <a:lnTo>
                  <a:pt x="956108" y="39036"/>
                </a:lnTo>
                <a:cubicBezTo>
                  <a:pt x="948157" y="33735"/>
                  <a:pt x="941202" y="26488"/>
                  <a:pt x="932254" y="23133"/>
                </a:cubicBezTo>
                <a:cubicBezTo>
                  <a:pt x="918179" y="17855"/>
                  <a:pt x="844777" y="8289"/>
                  <a:pt x="836839" y="7231"/>
                </a:cubicBezTo>
                <a:cubicBezTo>
                  <a:pt x="725420" y="-7625"/>
                  <a:pt x="706968" y="4581"/>
                  <a:pt x="606251" y="7231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58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60BF8C-4D7D-E14F-8A95-7F8883938244}"/>
              </a:ext>
            </a:extLst>
          </p:cNvPr>
          <p:cNvSpPr/>
          <p:nvPr/>
        </p:nvSpPr>
        <p:spPr>
          <a:xfrm>
            <a:off x="181983" y="126780"/>
            <a:ext cx="42643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Colorblind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friendly </a:t>
            </a:r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lineplots</a:t>
            </a:r>
            <a:endParaRPr lang="en-GB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2971CC-65D4-9140-B3EE-4C7F269ADE80}"/>
              </a:ext>
            </a:extLst>
          </p:cNvPr>
          <p:cNvSpPr/>
          <p:nvPr/>
        </p:nvSpPr>
        <p:spPr>
          <a:xfrm>
            <a:off x="4769084" y="4774168"/>
            <a:ext cx="4374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huygens.science.uva.nl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PlotTwist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03C0747-8BB7-B447-84C5-D2779390C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084" y="2758683"/>
            <a:ext cx="3753855" cy="18769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487EFF6-1E6E-0D4E-BAB2-8A505374F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083" y="746955"/>
            <a:ext cx="3753855" cy="1876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E3286D-3090-E34C-BB19-7A1FCF37D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3" y="2758683"/>
            <a:ext cx="3753855" cy="18769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8FD73CE-27A0-9F4F-A269-31DB8CBD6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08" y="747618"/>
            <a:ext cx="3751200" cy="1875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FAFE5-7DB2-0A4E-9EDC-1F6FA2148C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623467"/>
            <a:ext cx="1380744" cy="114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52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392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A9D216-76C8-184A-A0A0-505DE8C593EA}"/>
              </a:ext>
            </a:extLst>
          </p:cNvPr>
          <p:cNvSpPr/>
          <p:nvPr/>
        </p:nvSpPr>
        <p:spPr>
          <a:xfrm>
            <a:off x="1763688" y="4647388"/>
            <a:ext cx="7380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blog.datawrapper.de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/quantitative-vs-qualitative-color-scales/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E89ADB-9461-2A4D-85E7-B501BFF69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67566"/>
            <a:ext cx="2875279" cy="198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2EBFD-0906-7948-9A8F-89DC81B52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1367566"/>
            <a:ext cx="5693464" cy="1983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8DF9A7-4B80-8E47-82AD-B6202BC82D31}"/>
              </a:ext>
            </a:extLst>
          </p:cNvPr>
          <p:cNvSpPr txBox="1"/>
          <p:nvPr/>
        </p:nvSpPr>
        <p:spPr>
          <a:xfrm>
            <a:off x="4098656" y="3361428"/>
            <a:ext cx="4073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venir Book" panose="02000503020000020003" pitchFamily="2" charset="0"/>
              </a:rPr>
              <a:t>Sequential     		Diverging</a:t>
            </a: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D850CB08-6CF4-854D-8FBC-4F3E92622452}"/>
              </a:ext>
            </a:extLst>
          </p:cNvPr>
          <p:cNvSpPr/>
          <p:nvPr/>
        </p:nvSpPr>
        <p:spPr>
          <a:xfrm>
            <a:off x="6022828" y="1131590"/>
            <a:ext cx="3096344" cy="2719130"/>
          </a:xfrm>
          <a:prstGeom prst="frame">
            <a:avLst>
              <a:gd name="adj1" fmla="val 1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04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40479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- diverging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DC364-F07D-6847-BBCA-8BFB8C1792D4}"/>
              </a:ext>
            </a:extLst>
          </p:cNvPr>
          <p:cNvSpPr/>
          <p:nvPr/>
        </p:nvSpPr>
        <p:spPr>
          <a:xfrm>
            <a:off x="179512" y="4856261"/>
            <a:ext cx="8942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www.ascb.org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/science-news/how-to-make-scientific-figures-accessible-to-readers-with-color-blindness/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D170C7-0B10-DB48-8A32-80E7E2CCE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307" y="588445"/>
            <a:ext cx="6227021" cy="419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54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40479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- diverging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5251B-0850-D845-8D2F-6EC4D7315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718557"/>
            <a:ext cx="7470582" cy="40839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5DC364-F07D-6847-BBCA-8BFB8C1792D4}"/>
              </a:ext>
            </a:extLst>
          </p:cNvPr>
          <p:cNvSpPr/>
          <p:nvPr/>
        </p:nvSpPr>
        <p:spPr>
          <a:xfrm>
            <a:off x="4668699" y="4774168"/>
            <a:ext cx="4439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www.nature.com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/articles/ncb3117</a:t>
            </a:r>
          </a:p>
        </p:txBody>
      </p:sp>
    </p:spTree>
    <p:extLst>
      <p:ext uri="{BB962C8B-B14F-4D97-AF65-F5344CB8AC3E}">
        <p14:creationId xmlns:p14="http://schemas.microsoft.com/office/powerpoint/2010/main" val="1443631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392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A9D216-76C8-184A-A0A0-505DE8C593EA}"/>
              </a:ext>
            </a:extLst>
          </p:cNvPr>
          <p:cNvSpPr/>
          <p:nvPr/>
        </p:nvSpPr>
        <p:spPr>
          <a:xfrm>
            <a:off x="1763688" y="4647388"/>
            <a:ext cx="7380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blog.datawrapper.de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/quantitative-vs-qualitative-color-scales/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E89ADB-9461-2A4D-85E7-B501BFF69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67566"/>
            <a:ext cx="2875279" cy="198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2EBFD-0906-7948-9A8F-89DC81B52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1367566"/>
            <a:ext cx="5693464" cy="1983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8DF9A7-4B80-8E47-82AD-B6202BC82D31}"/>
              </a:ext>
            </a:extLst>
          </p:cNvPr>
          <p:cNvSpPr txBox="1"/>
          <p:nvPr/>
        </p:nvSpPr>
        <p:spPr>
          <a:xfrm>
            <a:off x="4098656" y="3361428"/>
            <a:ext cx="4073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venir Book" panose="02000503020000020003" pitchFamily="2" charset="0"/>
              </a:rPr>
              <a:t>Sequential     		Diverging</a:t>
            </a: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D850CB08-6CF4-854D-8FBC-4F3E92622452}"/>
              </a:ext>
            </a:extLst>
          </p:cNvPr>
          <p:cNvSpPr/>
          <p:nvPr/>
        </p:nvSpPr>
        <p:spPr>
          <a:xfrm>
            <a:off x="3059832" y="1131590"/>
            <a:ext cx="3096344" cy="2719130"/>
          </a:xfrm>
          <a:prstGeom prst="frame">
            <a:avLst>
              <a:gd name="adj1" fmla="val 1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8AFD2AB-2D60-4846-97AA-A9B495D800FA}"/>
              </a:ext>
            </a:extLst>
          </p:cNvPr>
          <p:cNvSpPr/>
          <p:nvPr/>
        </p:nvSpPr>
        <p:spPr>
          <a:xfrm>
            <a:off x="3151526" y="4659982"/>
            <a:ext cx="599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www.timeanddate.com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worldclock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sunearth.html</a:t>
            </a:r>
            <a:endParaRPr lang="en-US" dirty="0">
              <a:solidFill>
                <a:schemeClr val="bg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F3AA6B-4FE2-6642-964B-290526250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37062"/>
            <a:ext cx="7992888" cy="431264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1B091E-0542-8740-BA5D-8ABDBC81437D}"/>
              </a:ext>
            </a:extLst>
          </p:cNvPr>
          <p:cNvCxnSpPr>
            <a:cxnSpLocks/>
          </p:cNvCxnSpPr>
          <p:nvPr/>
        </p:nvCxnSpPr>
        <p:spPr>
          <a:xfrm>
            <a:off x="7420831" y="3075806"/>
            <a:ext cx="463538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4F1534-6343-F047-9EBE-023114138B9E}"/>
              </a:ext>
            </a:extLst>
          </p:cNvPr>
          <p:cNvCxnSpPr>
            <a:cxnSpLocks/>
          </p:cNvCxnSpPr>
          <p:nvPr/>
        </p:nvCxnSpPr>
        <p:spPr>
          <a:xfrm>
            <a:off x="4716016" y="1203598"/>
            <a:ext cx="432048" cy="0"/>
          </a:xfrm>
          <a:prstGeom prst="line">
            <a:avLst/>
          </a:prstGeom>
          <a:ln w="19050"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E5724361-8702-0D45-9367-023B67BCA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344" y="1006133"/>
            <a:ext cx="1512168" cy="39493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E8B43CD-ABA6-8E41-952A-80D89D41B1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518" y="2931790"/>
            <a:ext cx="428626" cy="428626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9857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5511B05-84BF-2143-8B5D-F358817EFDEC}"/>
              </a:ext>
            </a:extLst>
          </p:cNvPr>
          <p:cNvSpPr/>
          <p:nvPr/>
        </p:nvSpPr>
        <p:spPr>
          <a:xfrm>
            <a:off x="4187194" y="4782418"/>
            <a:ext cx="4956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doi.org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/10.1371/journal.pone.0199239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86A9D0-8F47-E14A-B5B3-FA3B1863E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64" y="987574"/>
            <a:ext cx="5326121" cy="34098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B92674-018B-A448-B351-EFAA90128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954" y="987574"/>
            <a:ext cx="2525486" cy="340989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C5C6FBB-ABE0-364A-9E98-392DB45BE5E4}"/>
              </a:ext>
            </a:extLst>
          </p:cNvPr>
          <p:cNvSpPr/>
          <p:nvPr/>
        </p:nvSpPr>
        <p:spPr>
          <a:xfrm>
            <a:off x="181983" y="126780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- sequential</a:t>
            </a:r>
          </a:p>
        </p:txBody>
      </p:sp>
    </p:spTree>
    <p:extLst>
      <p:ext uri="{BB962C8B-B14F-4D97-AF65-F5344CB8AC3E}">
        <p14:creationId xmlns:p14="http://schemas.microsoft.com/office/powerpoint/2010/main" val="3611860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60BF8C-4D7D-E14F-8A95-7F8883938244}"/>
              </a:ext>
            </a:extLst>
          </p:cNvPr>
          <p:cNvSpPr/>
          <p:nvPr/>
        </p:nvSpPr>
        <p:spPr>
          <a:xfrm>
            <a:off x="181983" y="126780"/>
            <a:ext cx="7845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 sequential </a:t>
            </a:r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colorscales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perceptually uniform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511B05-84BF-2143-8B5D-F358817EFDEC}"/>
              </a:ext>
            </a:extLst>
          </p:cNvPr>
          <p:cNvSpPr/>
          <p:nvPr/>
        </p:nvSpPr>
        <p:spPr>
          <a:xfrm>
            <a:off x="2869782" y="4835723"/>
            <a:ext cx="62742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cran.r-project.org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/web/packages/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viridis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/vignettes/intro-to-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viridis.html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A7CA8D-512D-2144-AE7D-8D6ECF2E2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15566"/>
            <a:ext cx="5328642" cy="38061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7D2D72-7989-BC44-892E-EF89F9814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78" y="3710320"/>
            <a:ext cx="963256" cy="9632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F1DED2-69E6-5F4A-8C2F-41C514C1AA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08" y="738522"/>
            <a:ext cx="963256" cy="96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99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F06851-D5AE-C64E-8F77-0F2E6C5FE2BB}"/>
              </a:ext>
            </a:extLst>
          </p:cNvPr>
          <p:cNvSpPr/>
          <p:nvPr/>
        </p:nvSpPr>
        <p:spPr>
          <a:xfrm>
            <a:off x="181983" y="126780"/>
            <a:ext cx="53479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– sequential; </a:t>
            </a:r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viridis</a:t>
            </a:r>
            <a:endParaRPr lang="en-GB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1260EF-EFD1-6349-9FAD-07CD1E8243A0}"/>
              </a:ext>
            </a:extLst>
          </p:cNvPr>
          <p:cNvSpPr/>
          <p:nvPr/>
        </p:nvSpPr>
        <p:spPr>
          <a:xfrm>
            <a:off x="5220072" y="4803998"/>
            <a:ext cx="38026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doi.org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/10.1038/s41467-021-27249-w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527EA0-EC23-C74B-A6C5-99831F166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843558"/>
            <a:ext cx="4784949" cy="38426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5230A3-B939-974D-A08A-24B50AEFF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08" y="1105855"/>
            <a:ext cx="2864624" cy="3139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96E6E6-105F-CE4D-A8F1-224841CF4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8344" y="153253"/>
            <a:ext cx="104924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52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F06851-D5AE-C64E-8F77-0F2E6C5FE2BB}"/>
              </a:ext>
            </a:extLst>
          </p:cNvPr>
          <p:cNvSpPr/>
          <p:nvPr/>
        </p:nvSpPr>
        <p:spPr>
          <a:xfrm>
            <a:off x="181983" y="126780"/>
            <a:ext cx="5521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schemes – sequential; magma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D08A8B-0D2E-E146-AEAD-3BF91FC9A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261" y="771550"/>
            <a:ext cx="3814915" cy="38149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D0F2756-BFAC-274E-A92C-F3E17E1BE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706205" y="2573327"/>
            <a:ext cx="3806895" cy="249243"/>
          </a:xfrm>
          <a:prstGeom prst="rect">
            <a:avLst/>
          </a:prstGeom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E0F9D3-2D45-F244-AB30-65BECCC2E971}"/>
              </a:ext>
            </a:extLst>
          </p:cNvPr>
          <p:cNvSpPr/>
          <p:nvPr/>
        </p:nvSpPr>
        <p:spPr>
          <a:xfrm>
            <a:off x="6804248" y="794501"/>
            <a:ext cx="1050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202124"/>
                </a:solidFill>
                <a:latin typeface="Avenir Book" panose="02000503020000020003" pitchFamily="2" charset="0"/>
              </a:rPr>
              <a:t>Intensity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80B41A-DBB1-0647-871A-6788643E1A08}"/>
              </a:ext>
            </a:extLst>
          </p:cNvPr>
          <p:cNvSpPr/>
          <p:nvPr/>
        </p:nvSpPr>
        <p:spPr>
          <a:xfrm>
            <a:off x="6004999" y="4803998"/>
            <a:ext cx="31390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doi.org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/10.1093/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nar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/gkab993</a:t>
            </a:r>
          </a:p>
        </p:txBody>
      </p:sp>
    </p:spTree>
    <p:extLst>
      <p:ext uri="{BB962C8B-B14F-4D97-AF65-F5344CB8AC3E}">
        <p14:creationId xmlns:p14="http://schemas.microsoft.com/office/powerpoint/2010/main" val="9403724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60BF8C-4D7D-E14F-8A95-7F8883938244}"/>
              </a:ext>
            </a:extLst>
          </p:cNvPr>
          <p:cNvSpPr/>
          <p:nvPr/>
        </p:nvSpPr>
        <p:spPr>
          <a:xfrm>
            <a:off x="181983" y="126780"/>
            <a:ext cx="5553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Overlays – mixing different channels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E5D9ED-2941-1144-9E56-7751D29FDE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04" y="1131590"/>
            <a:ext cx="8100392" cy="28583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2ECA91-0D31-6E40-81FE-F8DA3C0A08E4}"/>
              </a:ext>
            </a:extLst>
          </p:cNvPr>
          <p:cNvSpPr/>
          <p:nvPr/>
        </p:nvSpPr>
        <p:spPr>
          <a:xfrm>
            <a:off x="6452855" y="4835723"/>
            <a:ext cx="2722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doi.org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/10.1101/160374</a:t>
            </a:r>
          </a:p>
        </p:txBody>
      </p:sp>
    </p:spTree>
    <p:extLst>
      <p:ext uri="{BB962C8B-B14F-4D97-AF65-F5344CB8AC3E}">
        <p14:creationId xmlns:p14="http://schemas.microsoft.com/office/powerpoint/2010/main" val="3806848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60BF8C-4D7D-E14F-8A95-7F8883938244}"/>
              </a:ext>
            </a:extLst>
          </p:cNvPr>
          <p:cNvSpPr/>
          <p:nvPr/>
        </p:nvSpPr>
        <p:spPr>
          <a:xfrm>
            <a:off x="181983" y="126780"/>
            <a:ext cx="5250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 overlays – green &amp; magenta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2D649F-C152-C44D-BE4F-85AD4A914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731240"/>
            <a:ext cx="1951462" cy="1951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5824FB-42B7-3549-9CF8-E32B8DA2B8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959196"/>
            <a:ext cx="1951462" cy="19514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B7747B-AF8E-F448-B821-F3975B84D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8899" y="1302457"/>
            <a:ext cx="2955636" cy="295563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DAA8ADA-1B2B-F642-83D6-2B75228F7028}"/>
              </a:ext>
            </a:extLst>
          </p:cNvPr>
          <p:cNvGrpSpPr/>
          <p:nvPr/>
        </p:nvGrpSpPr>
        <p:grpSpPr>
          <a:xfrm>
            <a:off x="6080860" y="1302457"/>
            <a:ext cx="2955636" cy="3521385"/>
            <a:chOff x="6080860" y="1302457"/>
            <a:chExt cx="2955636" cy="352138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D614E1C-60A9-5944-92D9-2537735BF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0860" y="1302457"/>
              <a:ext cx="2955636" cy="295563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06306BE-CD69-5E4B-BC39-8FC2E8E8E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336" y="3435846"/>
              <a:ext cx="1183210" cy="138799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990034-6B9A-CF4F-9940-03A99B487A39}"/>
              </a:ext>
            </a:extLst>
          </p:cNvPr>
          <p:cNvSpPr txBox="1"/>
          <p:nvPr/>
        </p:nvSpPr>
        <p:spPr>
          <a:xfrm>
            <a:off x="2213440" y="2318610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Avenir Book" panose="02000503020000020003" pitchFamily="2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18827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820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Colorblind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friendly design – simulation as a solution??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EE6819-86B2-8840-BC7E-DA8BA7DC7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14574"/>
            <a:ext cx="2643909" cy="2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174E43-122B-4A4B-A34C-A85C78F3A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1114574"/>
            <a:ext cx="2643909" cy="254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0BC2C5-4FC2-434C-B1AC-8D0091E00355}"/>
              </a:ext>
            </a:extLst>
          </p:cNvPr>
          <p:cNvSpPr txBox="1"/>
          <p:nvPr/>
        </p:nvSpPr>
        <p:spPr>
          <a:xfrm>
            <a:off x="4067944" y="3786674"/>
            <a:ext cx="1369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Avenir Book" panose="02000503020000020003" pitchFamily="2" charset="0"/>
              </a:rPr>
              <a:t>Protan</a:t>
            </a:r>
            <a:endParaRPr lang="en-US" sz="3200" dirty="0">
              <a:latin typeface="Avenir Book" panose="02000503020000020003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028142-0B6F-DE48-939F-0FB0D601F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1114574"/>
            <a:ext cx="2643909" cy="254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E1E254-A749-DD4D-9780-CE4F4D590D41}"/>
              </a:ext>
            </a:extLst>
          </p:cNvPr>
          <p:cNvSpPr txBox="1"/>
          <p:nvPr/>
        </p:nvSpPr>
        <p:spPr>
          <a:xfrm>
            <a:off x="6732240" y="3786674"/>
            <a:ext cx="1885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Avenir Book" panose="02000503020000020003" pitchFamily="2" charset="0"/>
              </a:rPr>
              <a:t>Deuteran</a:t>
            </a:r>
            <a:endParaRPr lang="en-US" sz="3200" dirty="0">
              <a:latin typeface="Avenir Book" panose="02000503020000020003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6247D2-66EA-7947-BAA4-FE18D5653662}"/>
              </a:ext>
            </a:extLst>
          </p:cNvPr>
          <p:cNvSpPr txBox="1"/>
          <p:nvPr/>
        </p:nvSpPr>
        <p:spPr>
          <a:xfrm>
            <a:off x="755576" y="3786673"/>
            <a:ext cx="1551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venir Book" panose="02000503020000020003" pitchFamily="2" charset="0"/>
              </a:rPr>
              <a:t>Normal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E3FAB5-8AB1-464E-A7A2-3B11FBD65281}"/>
              </a:ext>
            </a:extLst>
          </p:cNvPr>
          <p:cNvSpPr/>
          <p:nvPr/>
        </p:nvSpPr>
        <p:spPr>
          <a:xfrm>
            <a:off x="1949383" y="4647388"/>
            <a:ext cx="6976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www.color-blindness.com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coblis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-color-blindness-simulator/</a:t>
            </a:r>
          </a:p>
        </p:txBody>
      </p:sp>
    </p:spTree>
    <p:extLst>
      <p:ext uri="{BB962C8B-B14F-4D97-AF65-F5344CB8AC3E}">
        <p14:creationId xmlns:p14="http://schemas.microsoft.com/office/powerpoint/2010/main" val="13008176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60BF8C-4D7D-E14F-8A95-7F8883938244}"/>
              </a:ext>
            </a:extLst>
          </p:cNvPr>
          <p:cNvSpPr/>
          <p:nvPr/>
        </p:nvSpPr>
        <p:spPr>
          <a:xfrm>
            <a:off x="181983" y="126780"/>
            <a:ext cx="5261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Recommendations for use of </a:t>
            </a:r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endParaRPr lang="en-GB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7A2B6D-4F60-8242-815C-593E4B6A5667}"/>
              </a:ext>
            </a:extLst>
          </p:cNvPr>
          <p:cNvSpPr/>
          <p:nvPr/>
        </p:nvSpPr>
        <p:spPr>
          <a:xfrm>
            <a:off x="271894" y="751739"/>
            <a:ext cx="883661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-Use a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color-blind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friendly palette by default </a:t>
            </a:r>
            <a:r>
              <a:rPr lang="en-GB" sz="2000" b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(Okabe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/Ito,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Viridis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, Magma)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-Use thick lines &amp; large symbols</a:t>
            </a: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	(easier to correctly identify and map the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to a legend)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-Where possible, use patterns or labels in addition to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(redundancy)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-Use a maximum of 8 different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colors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(qualitative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)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-Use a legend that shows the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colors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(instead of using their name)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-Keep the legend close to the data</a:t>
            </a:r>
          </a:p>
          <a:p>
            <a:endParaRPr lang="en-GB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-Consult </a:t>
            </a:r>
            <a:r>
              <a:rPr lang="en-GB" sz="20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colorblind</a:t>
            </a:r>
            <a:r>
              <a:rPr lang="en-GB" sz="20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colleagues</a:t>
            </a:r>
            <a:endParaRPr lang="en-US" sz="20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5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5079E3B-476C-9748-BD87-C7BE2B78B83D}"/>
              </a:ext>
            </a:extLst>
          </p:cNvPr>
          <p:cNvSpPr/>
          <p:nvPr/>
        </p:nvSpPr>
        <p:spPr>
          <a:xfrm>
            <a:off x="181983" y="126780"/>
            <a:ext cx="2560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Reading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81B06B-0167-A940-B718-0105A8745055}"/>
              </a:ext>
            </a:extLst>
          </p:cNvPr>
          <p:cNvSpPr/>
          <p:nvPr/>
        </p:nvSpPr>
        <p:spPr>
          <a:xfrm>
            <a:off x="467544" y="771550"/>
            <a:ext cx="8117607" cy="4154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Fixing figures for colour blindness:</a:t>
            </a:r>
          </a:p>
          <a:p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GB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www.nature.com</a:t>
            </a:r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/articles/d41586-021-02696-z</a:t>
            </a:r>
          </a:p>
          <a:p>
            <a:endParaRPr lang="en-GB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The misuse of colour in science communication:</a:t>
            </a:r>
          </a:p>
          <a:p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GB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www.nature.com</a:t>
            </a:r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/articles/s41467-020-19160-7</a:t>
            </a:r>
          </a:p>
          <a:p>
            <a:endParaRPr lang="en-GB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Colour</a:t>
            </a: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-blind-friendly qualitative scales</a:t>
            </a:r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:</a:t>
            </a:r>
          </a:p>
          <a:p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GB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thenode.biologists.com</a:t>
            </a:r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/data-visualization-with-flying-</a:t>
            </a:r>
            <a:r>
              <a:rPr lang="en-GB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colors</a:t>
            </a:r>
            <a:r>
              <a:rPr lang="en-GB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/research/</a:t>
            </a:r>
          </a:p>
          <a:p>
            <a:endParaRPr lang="en-US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Colour</a:t>
            </a: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-blind-friendly quantitative scales:</a:t>
            </a:r>
          </a:p>
          <a:p>
            <a:r>
              <a:rPr lang="en-US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US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thenode.biologists.com</a:t>
            </a:r>
            <a:r>
              <a:rPr lang="en-US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/parrot-</a:t>
            </a:r>
            <a:r>
              <a:rPr lang="en-US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lut</a:t>
            </a:r>
            <a:r>
              <a:rPr lang="en-US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/research/</a:t>
            </a:r>
          </a:p>
          <a:p>
            <a:endParaRPr lang="en-US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4374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5079E3B-476C-9748-BD87-C7BE2B78B83D}"/>
              </a:ext>
            </a:extLst>
          </p:cNvPr>
          <p:cNvSpPr/>
          <p:nvPr/>
        </p:nvSpPr>
        <p:spPr>
          <a:xfrm>
            <a:off x="181983" y="126780"/>
            <a:ext cx="1330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129D7B-58E3-8B45-A03A-07C934A7886C}"/>
              </a:ext>
            </a:extLst>
          </p:cNvPr>
          <p:cNvSpPr/>
          <p:nvPr/>
        </p:nvSpPr>
        <p:spPr>
          <a:xfrm>
            <a:off x="467544" y="771550"/>
            <a:ext cx="6239209" cy="3527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Apps (&amp; papers):</a:t>
            </a:r>
          </a:p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GB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huygens.science.uva.nl</a:t>
            </a:r>
            <a:endParaRPr lang="en-GB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endParaRPr lang="en-GB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Blogs:</a:t>
            </a:r>
          </a:p>
          <a:p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https://</a:t>
            </a:r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github.com</a:t>
            </a: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</a:t>
            </a:r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JoachimGoedhart</a:t>
            </a: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/blogs</a:t>
            </a:r>
          </a:p>
          <a:p>
            <a:endParaRPr lang="en-US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pPr>
              <a:lnSpc>
                <a:spcPts val="3180"/>
              </a:lnSpc>
            </a:pP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Contact:</a:t>
            </a:r>
          </a:p>
          <a:p>
            <a:pPr>
              <a:lnSpc>
                <a:spcPts val="3180"/>
              </a:lnSpc>
            </a:pP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     </a:t>
            </a:r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j.goedhart@uva.nl</a:t>
            </a:r>
            <a:endParaRPr lang="en-US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pPr>
              <a:lnSpc>
                <a:spcPts val="3180"/>
              </a:lnSpc>
            </a:pPr>
            <a:r>
              <a:rPr lang="en-US" sz="2400" b="1" dirty="0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     @</a:t>
            </a:r>
            <a:r>
              <a:rPr lang="en-US" sz="2400" b="1" dirty="0" err="1">
                <a:solidFill>
                  <a:srgbClr val="002060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joachimgoedhart</a:t>
            </a:r>
            <a:endParaRPr lang="en-US" sz="2400" b="1" dirty="0">
              <a:solidFill>
                <a:srgbClr val="002060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  <p:pic>
        <p:nvPicPr>
          <p:cNvPr id="11" name="Picture 10" descr="TwitterLogo_#55acee.png">
            <a:extLst>
              <a:ext uri="{FF2B5EF4-FFF2-40B4-BE49-F238E27FC236}">
                <a16:creationId xmlns:a16="http://schemas.microsoft.com/office/drawing/2014/main" id="{F62519E2-9FD4-6E4A-B91F-309BFF0F5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23893"/>
            <a:ext cx="404041" cy="404041"/>
          </a:xfrm>
          <a:prstGeom prst="rect">
            <a:avLst/>
          </a:prstGeom>
        </p:spPr>
      </p:pic>
      <p:pic>
        <p:nvPicPr>
          <p:cNvPr id="12" name="Picture 11" descr="Screen Shot 2017-05-28 at 22.01.02.png">
            <a:extLst>
              <a:ext uri="{FF2B5EF4-FFF2-40B4-BE49-F238E27FC236}">
                <a16:creationId xmlns:a16="http://schemas.microsoft.com/office/drawing/2014/main" id="{04F45CBA-F0DD-7C44-9235-B56514995F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27" y="3524362"/>
            <a:ext cx="281106" cy="271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0C5EE1-42DE-E347-A884-E89097F3DD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8344" y="153253"/>
            <a:ext cx="1049245" cy="1028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E8BC15-9C4D-4A41-92BF-708EEAD6D0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77" y="3365904"/>
            <a:ext cx="1244863" cy="9336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04B171-F1E2-D947-89C3-E4994A9E41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798" y="3366463"/>
            <a:ext cx="1398791" cy="9325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3620DC-C3DF-BE4A-B09D-D22681DDA9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577" y="3365904"/>
            <a:ext cx="1743484" cy="93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62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2EC866-FB78-874A-8156-ACE5FBAB3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31" y="1254562"/>
            <a:ext cx="3906169" cy="39061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1603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me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4264FE-D126-814B-9BA3-2AF1894522C6}"/>
              </a:ext>
            </a:extLst>
          </p:cNvPr>
          <p:cNvSpPr/>
          <p:nvPr/>
        </p:nvSpPr>
        <p:spPr>
          <a:xfrm>
            <a:off x="755576" y="915566"/>
            <a:ext cx="33989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venir Book" panose="02000503020000020003" pitchFamily="2" charset="0"/>
              </a:rPr>
              <a:t>I am a chemist from training, with a strong interest in biology.</a:t>
            </a:r>
          </a:p>
          <a:p>
            <a:endParaRPr lang="en-US" dirty="0">
              <a:solidFill>
                <a:srgbClr val="000000"/>
              </a:solidFill>
              <a:latin typeface="Avenir Book" panose="02000503020000020003" pitchFamily="2" charset="0"/>
            </a:endParaRPr>
          </a:p>
          <a:p>
            <a:r>
              <a:rPr lang="en-US" dirty="0">
                <a:latin typeface="Avenir Book" panose="02000503020000020003" pitchFamily="2" charset="0"/>
              </a:rPr>
              <a:t>Our lab develops genetically encoded fluorescent probes and biosensors for quantitative functional imaging.</a:t>
            </a:r>
          </a:p>
          <a:p>
            <a:endParaRPr lang="en-US" dirty="0">
              <a:latin typeface="Avenir Book" panose="02000503020000020003" pitchFamily="2" charset="0"/>
            </a:endParaRPr>
          </a:p>
          <a:p>
            <a:r>
              <a:rPr lang="en-US" dirty="0">
                <a:latin typeface="Avenir Book" panose="02000503020000020003" pitchFamily="2" charset="0"/>
              </a:rPr>
              <a:t>The goal is to unravel </a:t>
            </a:r>
            <a:r>
              <a:rPr lang="en-US" dirty="0" err="1">
                <a:latin typeface="Avenir Book" panose="02000503020000020003" pitchFamily="2" charset="0"/>
              </a:rPr>
              <a:t>signalling</a:t>
            </a:r>
            <a:r>
              <a:rPr lang="en-US" dirty="0">
                <a:latin typeface="Avenir Book" panose="02000503020000020003" pitchFamily="2" charset="0"/>
              </a:rPr>
              <a:t> networks in time and space in cells and tissues. </a:t>
            </a:r>
          </a:p>
        </p:txBody>
      </p:sp>
      <p:pic>
        <p:nvPicPr>
          <p:cNvPr id="9" name="Picture 8" descr="A picture containing scissors&#10;&#10;Description automatically generated">
            <a:extLst>
              <a:ext uri="{FF2B5EF4-FFF2-40B4-BE49-F238E27FC236}">
                <a16:creationId xmlns:a16="http://schemas.microsoft.com/office/drawing/2014/main" id="{4B32882F-A70C-DC48-A408-5C3929DE8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1638"/>
            <a:ext cx="2232248" cy="229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04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07CC15-E86F-9342-88A2-35DF86C58568}"/>
              </a:ext>
            </a:extLst>
          </p:cNvPr>
          <p:cNvSpPr/>
          <p:nvPr/>
        </p:nvSpPr>
        <p:spPr>
          <a:xfrm>
            <a:off x="3613704" y="4774168"/>
            <a:ext cx="5530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ozonedepletiontheory.info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/what-is-radiation/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BCA6E13-96E1-7949-B127-3D998257A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9542"/>
            <a:ext cx="7596336" cy="395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386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6128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blindness / </a:t>
            </a:r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vision deficiency</a:t>
            </a:r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145B29-116E-7549-9611-34DCC4AC1A75}"/>
              </a:ext>
            </a:extLst>
          </p:cNvPr>
          <p:cNvSpPr/>
          <p:nvPr/>
        </p:nvSpPr>
        <p:spPr>
          <a:xfrm>
            <a:off x="467544" y="843558"/>
            <a:ext cx="57606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venir Book" panose="02000503020000020003" pitchFamily="2" charset="0"/>
              </a:rPr>
              <a:t>Few people are </a:t>
            </a:r>
            <a:r>
              <a:rPr lang="en-US" b="1" u="sng" dirty="0">
                <a:latin typeface="Avenir Book" panose="02000503020000020003" pitchFamily="2" charset="0"/>
              </a:rPr>
              <a:t>completely</a:t>
            </a:r>
            <a:r>
              <a:rPr lang="en-US" b="1" dirty="0">
                <a:latin typeface="Avenir Book" panose="02000503020000020003" pitchFamily="2" charset="0"/>
              </a:rPr>
              <a:t> color blind</a:t>
            </a:r>
          </a:p>
          <a:p>
            <a:endParaRPr lang="en-US" b="1" dirty="0">
              <a:latin typeface="Avenir Book" panose="02000503020000020003" pitchFamily="2" charset="0"/>
            </a:endParaRPr>
          </a:p>
          <a:p>
            <a:r>
              <a:rPr lang="en-US" b="1" dirty="0">
                <a:solidFill>
                  <a:srgbClr val="202124"/>
                </a:solidFill>
                <a:latin typeface="Avenir Book" panose="02000503020000020003" pitchFamily="2" charset="0"/>
              </a:rPr>
              <a:t>The inability to distinguish certain shades of color</a:t>
            </a:r>
          </a:p>
          <a:p>
            <a:endParaRPr lang="en-US" b="1" dirty="0">
              <a:solidFill>
                <a:srgbClr val="202124"/>
              </a:solidFill>
              <a:latin typeface="Avenir Book" panose="02000503020000020003" pitchFamily="2" charset="0"/>
            </a:endParaRPr>
          </a:p>
          <a:p>
            <a:r>
              <a:rPr lang="en-US" b="1" dirty="0">
                <a:solidFill>
                  <a:srgbClr val="202124"/>
                </a:solidFill>
                <a:latin typeface="Avenir Book" panose="02000503020000020003" pitchFamily="2" charset="0"/>
              </a:rPr>
              <a:t>Red-green colorblindness most common (inherited)</a:t>
            </a:r>
          </a:p>
          <a:p>
            <a:endParaRPr lang="en-US" b="1" dirty="0">
              <a:solidFill>
                <a:srgbClr val="202124"/>
              </a:solidFill>
              <a:latin typeface="Avenir Book" panose="02000503020000020003" pitchFamily="2" charset="0"/>
            </a:endParaRPr>
          </a:p>
          <a:p>
            <a:r>
              <a:rPr lang="en-US" b="1" dirty="0">
                <a:latin typeface="Avenir Book" panose="02000503020000020003" pitchFamily="2" charset="0"/>
              </a:rPr>
              <a:t>No treatment available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0B1BEA-3008-DF45-BCB7-0C92B3A1A77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33110"/>
            <a:ext cx="6120680" cy="145730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5B82E7E-1A78-AE40-A1B4-F0A3BCA88DAE}"/>
              </a:ext>
            </a:extLst>
          </p:cNvPr>
          <p:cNvSpPr/>
          <p:nvPr/>
        </p:nvSpPr>
        <p:spPr>
          <a:xfrm>
            <a:off x="6674414" y="4774168"/>
            <a:ext cx="246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enchroma.com</a:t>
            </a:r>
            <a:endParaRPr lang="en-US" dirty="0">
              <a:solidFill>
                <a:schemeClr val="bg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40C41F-0725-C644-AF12-0C8DC55FA2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4414" y="853649"/>
            <a:ext cx="2152413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30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645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perception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FEED7-96C1-9043-8E4B-AA431F873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002" y="681488"/>
            <a:ext cx="5655286" cy="39784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744E230-59EC-F141-97AD-AE2749398B7E}"/>
              </a:ext>
            </a:extLst>
          </p:cNvPr>
          <p:cNvSpPr/>
          <p:nvPr/>
        </p:nvSpPr>
        <p:spPr>
          <a:xfrm>
            <a:off x="4572000" y="4731990"/>
            <a:ext cx="4478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en.wikipedia.org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/wiki/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Color_vision</a:t>
            </a:r>
            <a:endParaRPr lang="en-US" dirty="0">
              <a:solidFill>
                <a:schemeClr val="bg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44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645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perception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4E230-59EC-F141-97AD-AE2749398B7E}"/>
              </a:ext>
            </a:extLst>
          </p:cNvPr>
          <p:cNvSpPr/>
          <p:nvPr/>
        </p:nvSpPr>
        <p:spPr>
          <a:xfrm>
            <a:off x="5295595" y="4731990"/>
            <a:ext cx="3754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mkweb.bcgsc.ca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/colorblind/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762C22-F653-D143-8F05-AB9D005F8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699612"/>
            <a:ext cx="4162215" cy="4039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7D7151-1FC5-5048-828D-7FEFB0D2F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9612"/>
            <a:ext cx="3651056" cy="4084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DDB39-55C5-5544-8BA7-1883BAB79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084" y="843558"/>
            <a:ext cx="16002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71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vision test</a:t>
            </a: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05C77E-BC1B-0147-9418-73E0D0518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38" y="660400"/>
            <a:ext cx="8559524" cy="38227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520F0B-36EE-514B-AEC6-FB1BFD7BBD11}"/>
              </a:ext>
            </a:extLst>
          </p:cNvPr>
          <p:cNvSpPr/>
          <p:nvPr/>
        </p:nvSpPr>
        <p:spPr>
          <a:xfrm>
            <a:off x="5652120" y="4702373"/>
            <a:ext cx="3418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personal.sron.nl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/~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pault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678638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EFA6D2-84FC-8A4C-BBDC-769A6D54ACAB}"/>
              </a:ext>
            </a:extLst>
          </p:cNvPr>
          <p:cNvSpPr/>
          <p:nvPr/>
        </p:nvSpPr>
        <p:spPr>
          <a:xfrm>
            <a:off x="181983" y="126780"/>
            <a:ext cx="7649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blindness is inherited and skips a generation</a:t>
            </a: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A81920-57A4-0142-8049-7BFD41B3C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31590"/>
            <a:ext cx="5754340" cy="379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05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7639</TotalTime>
  <Words>677</Words>
  <Application>Microsoft Macintosh PowerPoint</Application>
  <PresentationFormat>On-screen Show (16:9)</PresentationFormat>
  <Paragraphs>126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Avenir Book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Watts</dc:creator>
  <cp:lastModifiedBy>Joachim Goedhart</cp:lastModifiedBy>
  <cp:revision>198</cp:revision>
  <dcterms:created xsi:type="dcterms:W3CDTF">2017-01-06T09:39:46Z</dcterms:created>
  <dcterms:modified xsi:type="dcterms:W3CDTF">2022-02-09T07:26:11Z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