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64"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5143500" type="screen16x9"/>
  <p:notesSz cx="6858000" cy="9144000"/>
  <p:embeddedFontLst>
    <p:embeddedFont>
      <p:font typeface="Calibri" panose="020F0502020204030204" pitchFamily="34" charset="0"/>
      <p:regular r:id="rId17"/>
      <p:bold r:id="rId18"/>
      <p:italic r:id="rId19"/>
      <p:boldItalic r:id="rId20"/>
    </p:embeddedFont>
    <p:embeddedFont>
      <p:font typeface="IBM Plex Sans" panose="020B0503050203000203" pitchFamily="34" charset="0"/>
      <p:regular r:id="rId21"/>
      <p:bold r:id="rId22"/>
      <p:italic r:id="rId23"/>
      <p:boldItalic r:id="rId24"/>
    </p:embeddedFont>
    <p:embeddedFont>
      <p:font typeface="IBM Plex Sans Light" panose="020F0502020204030204" pitchFamily="34" charset="0"/>
      <p:regular r:id="rId25"/>
      <p:bold r:id="rId26"/>
      <p:italic r:id="rId27"/>
      <p:boldItalic r:id="rId28"/>
    </p:embeddedFont>
    <p:embeddedFont>
      <p:font typeface="IBM Plex Sans Medium" panose="020F0502020204030204" pitchFamily="34" charset="0"/>
      <p:regular r:id="rId29"/>
      <p:bold r:id="rId30"/>
      <p:italic r:id="rId31"/>
      <p:boldItalic r:id="rId32"/>
    </p:embeddedFont>
    <p:embeddedFont>
      <p:font typeface="IBM Plex Sans SemiBold" panose="020F0502020204030204" pitchFamily="34" charset="0"/>
      <p:regular r:id="rId33"/>
      <p:bold r:id="rId34"/>
      <p:italic r:id="rId35"/>
      <p:boldItalic r:id="rId36"/>
    </p:embeddedFont>
    <p:embeddedFont>
      <p:font typeface="Impact" panose="020B0806030902050204" pitchFamily="34" charset="0"/>
      <p:regular r:id="rId37"/>
    </p:embeddedFont>
    <p:embeddedFont>
      <p:font typeface="Verdana" panose="020B0604030504040204"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8593"/>
  </p:normalViewPr>
  <p:slideViewPr>
    <p:cSldViewPr snapToGrid="0">
      <p:cViewPr varScale="1">
        <p:scale>
          <a:sx n="119" d="100"/>
          <a:sy n="119" d="100"/>
        </p:scale>
        <p:origin x="1440"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font" Target="fonts/font2.fntdata"/><Relationship Id="rId26" Type="http://schemas.openxmlformats.org/officeDocument/2006/relationships/font" Target="fonts/font10.fntdata"/><Relationship Id="rId39" Type="http://schemas.openxmlformats.org/officeDocument/2006/relationships/font" Target="fonts/font23.fntdata"/><Relationship Id="rId21" Type="http://schemas.openxmlformats.org/officeDocument/2006/relationships/font" Target="fonts/font5.fntdata"/><Relationship Id="rId34" Type="http://schemas.openxmlformats.org/officeDocument/2006/relationships/font" Target="fonts/font18.fntdata"/><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notesMaster" Target="notesMasters/notesMaster1.xml"/><Relationship Id="rId29"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8.fntdata"/><Relationship Id="rId32" Type="http://schemas.openxmlformats.org/officeDocument/2006/relationships/font" Target="fonts/font16.fntdata"/><Relationship Id="rId37" Type="http://schemas.openxmlformats.org/officeDocument/2006/relationships/font" Target="fonts/font21.fntdata"/><Relationship Id="rId40" Type="http://schemas.openxmlformats.org/officeDocument/2006/relationships/font" Target="fonts/font24.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font" Target="fonts/font20.fntdata"/><Relationship Id="rId10" Type="http://schemas.openxmlformats.org/officeDocument/2006/relationships/slide" Target="slides/slide8.xml"/><Relationship Id="rId19" Type="http://schemas.openxmlformats.org/officeDocument/2006/relationships/font" Target="fonts/font3.fntdata"/><Relationship Id="rId31" Type="http://schemas.openxmlformats.org/officeDocument/2006/relationships/font" Target="fonts/font15.fntdata"/><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font" Target="fonts/font19.fntdata"/><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38" Type="http://schemas.openxmlformats.org/officeDocument/2006/relationships/font" Target="fonts/font22.fntdata"/><Relationship Id="rId20" Type="http://schemas.openxmlformats.org/officeDocument/2006/relationships/font" Target="fonts/font4.fntdata"/><Relationship Id="rId41" Type="http://schemas.openxmlformats.org/officeDocument/2006/relationships/font" Target="fonts/font2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112e7ca114a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 name="Google Shape;86;g112e7ca114a_0_23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0ca02d2ead_0_21:notes"/>
          <p:cNvSpPr>
            <a:spLocks noGrp="1" noRot="1" noChangeAspect="1"/>
          </p:cNvSpPr>
          <p:nvPr>
            <p:ph type="sldImg" idx="2"/>
          </p:nvPr>
        </p:nvSpPr>
        <p:spPr>
          <a:xfrm>
            <a:off x="379413"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2" name="Google Shape;302;g10ca02d2ead_0_21:notes"/>
          <p:cNvSpPr txBox="1">
            <a:spLocks noGrp="1"/>
          </p:cNvSpPr>
          <p:nvPr>
            <p:ph type="body" idx="1"/>
          </p:nvPr>
        </p:nvSpPr>
        <p:spPr>
          <a:xfrm>
            <a:off x="685800" y="4343401"/>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de">
                <a:solidFill>
                  <a:schemeClr val="dk1"/>
                </a:solidFill>
              </a:rPr>
              <a:t>There are two core feature of OLS wich we need as a starting point</a:t>
            </a:r>
            <a:endParaRPr>
              <a:solidFill>
                <a:schemeClr val="dk1"/>
              </a:solidFill>
            </a:endParaRPr>
          </a:p>
          <a:p>
            <a:pPr marL="457200" lvl="0" indent="-304800" algn="l" rtl="0">
              <a:spcBef>
                <a:spcPts val="0"/>
              </a:spcBef>
              <a:spcAft>
                <a:spcPts val="0"/>
              </a:spcAft>
              <a:buClr>
                <a:schemeClr val="dk1"/>
              </a:buClr>
              <a:buSzPts val="1200"/>
              <a:buFont typeface="IBM Plex Sans"/>
              <a:buChar char="●"/>
            </a:pPr>
            <a:r>
              <a:rPr lang="de" sz="1200">
                <a:solidFill>
                  <a:schemeClr val="dk1"/>
                </a:solidFill>
                <a:latin typeface="IBM Plex Sans"/>
                <a:ea typeface="IBM Plex Sans"/>
                <a:cs typeface="IBM Plex Sans"/>
                <a:sym typeface="IBM Plex Sans"/>
              </a:rPr>
              <a:t>a human browsing interface for the look-up of terminologies as well as their single terms, </a:t>
            </a:r>
            <a:endParaRPr sz="1200">
              <a:solidFill>
                <a:schemeClr val="dk1"/>
              </a:solidFill>
              <a:latin typeface="IBM Plex Sans"/>
              <a:ea typeface="IBM Plex Sans"/>
              <a:cs typeface="IBM Plex Sans"/>
              <a:sym typeface="IBM Plex Sans"/>
            </a:endParaRPr>
          </a:p>
          <a:p>
            <a:pPr marL="914400" lvl="1" indent="-304800" algn="l" rtl="0">
              <a:spcBef>
                <a:spcPts val="0"/>
              </a:spcBef>
              <a:spcAft>
                <a:spcPts val="0"/>
              </a:spcAft>
              <a:buClr>
                <a:schemeClr val="dk1"/>
              </a:buClr>
              <a:buSzPts val="1200"/>
              <a:buFont typeface="IBM Plex Sans"/>
              <a:buChar char="○"/>
            </a:pPr>
            <a:r>
              <a:rPr lang="de" sz="1200">
                <a:solidFill>
                  <a:schemeClr val="dk1"/>
                </a:solidFill>
                <a:latin typeface="IBM Plex Sans"/>
                <a:ea typeface="IBM Plex Sans"/>
                <a:cs typeface="IBM Plex Sans"/>
                <a:sym typeface="IBM Plex Sans"/>
              </a:rPr>
              <a:t>which provides the human readable metadata that is needed to explore these terminologies and to understand the concepts they cover</a:t>
            </a:r>
            <a:endParaRPr sz="1200">
              <a:solidFill>
                <a:schemeClr val="dk1"/>
              </a:solidFill>
              <a:latin typeface="IBM Plex Sans"/>
              <a:ea typeface="IBM Plex Sans"/>
              <a:cs typeface="IBM Plex Sans"/>
              <a:sym typeface="IBM Plex Sans"/>
            </a:endParaRPr>
          </a:p>
          <a:p>
            <a:pPr marL="457200" lvl="0" indent="-304800" algn="l" rtl="0">
              <a:spcBef>
                <a:spcPts val="0"/>
              </a:spcBef>
              <a:spcAft>
                <a:spcPts val="0"/>
              </a:spcAft>
              <a:buClr>
                <a:schemeClr val="dk1"/>
              </a:buClr>
              <a:buSzPts val="1200"/>
              <a:buFont typeface="IBM Plex Sans"/>
              <a:buChar char="●"/>
            </a:pPr>
            <a:r>
              <a:rPr lang="de" sz="1200">
                <a:solidFill>
                  <a:schemeClr val="dk1"/>
                </a:solidFill>
                <a:latin typeface="IBM Plex Sans"/>
                <a:ea typeface="IBM Plex Sans"/>
                <a:cs typeface="IBM Plex Sans"/>
                <a:sym typeface="IBM Plex Sans"/>
              </a:rPr>
              <a:t>the second core feature of OLS is its API for programmatic access by other applications</a:t>
            </a:r>
            <a:endParaRPr sz="1200">
              <a:solidFill>
                <a:schemeClr val="dk1"/>
              </a:solidFill>
              <a:latin typeface="IBM Plex Sans"/>
              <a:ea typeface="IBM Plex Sans"/>
              <a:cs typeface="IBM Plex Sans"/>
              <a:sym typeface="IBM Plex Sans"/>
            </a:endParaRPr>
          </a:p>
          <a:p>
            <a:pPr marL="914400" lvl="1" indent="-304800" algn="l" rtl="0">
              <a:spcBef>
                <a:spcPts val="0"/>
              </a:spcBef>
              <a:spcAft>
                <a:spcPts val="0"/>
              </a:spcAft>
              <a:buClr>
                <a:schemeClr val="dk1"/>
              </a:buClr>
              <a:buSzPts val="1200"/>
              <a:buFont typeface="IBM Plex Sans"/>
              <a:buChar char="○"/>
            </a:pPr>
            <a:r>
              <a:rPr lang="de" sz="1200">
                <a:solidFill>
                  <a:schemeClr val="dk1"/>
                </a:solidFill>
                <a:latin typeface="IBM Plex Sans"/>
                <a:ea typeface="IBM Plex Sans"/>
                <a:cs typeface="IBM Plex Sans"/>
                <a:sym typeface="IBM Plex Sans"/>
              </a:rPr>
              <a:t>a crucial feature that is needed to implement the modules we have planned for the NFDI4Chem Terminology Service, e.g.</a:t>
            </a:r>
            <a:endParaRPr sz="1200">
              <a:solidFill>
                <a:schemeClr val="dk1"/>
              </a:solidFill>
              <a:latin typeface="IBM Plex Sans"/>
              <a:ea typeface="IBM Plex Sans"/>
              <a:cs typeface="IBM Plex Sans"/>
              <a:sym typeface="IBM Plex Sans"/>
            </a:endParaRPr>
          </a:p>
          <a:p>
            <a:pPr marL="1371600" lvl="2" indent="-298450" algn="l" rtl="0">
              <a:lnSpc>
                <a:spcPct val="115000"/>
              </a:lnSpc>
              <a:spcBef>
                <a:spcPts val="0"/>
              </a:spcBef>
              <a:spcAft>
                <a:spcPts val="0"/>
              </a:spcAft>
              <a:buClr>
                <a:schemeClr val="dk1"/>
              </a:buClr>
              <a:buSzPts val="1100"/>
              <a:buChar char="■"/>
            </a:pPr>
            <a:r>
              <a:rPr lang="de">
                <a:solidFill>
                  <a:schemeClr val="dk1"/>
                </a:solidFill>
              </a:rPr>
              <a:t>for prospectively annotating research data in forms (repos, ELNs and other apps)</a:t>
            </a:r>
            <a:endParaRPr>
              <a:solidFill>
                <a:schemeClr val="dk1"/>
              </a:solidFill>
            </a:endParaRPr>
          </a:p>
          <a:p>
            <a:pPr marL="1371600" lvl="2" indent="-298450" algn="l" rtl="0">
              <a:lnSpc>
                <a:spcPct val="115000"/>
              </a:lnSpc>
              <a:spcBef>
                <a:spcPts val="0"/>
              </a:spcBef>
              <a:spcAft>
                <a:spcPts val="0"/>
              </a:spcAft>
              <a:buClr>
                <a:schemeClr val="dk1"/>
              </a:buClr>
              <a:buSzPts val="1100"/>
              <a:buChar char="■"/>
            </a:pPr>
            <a:r>
              <a:rPr lang="de">
                <a:solidFill>
                  <a:schemeClr val="dk1"/>
                </a:solidFill>
              </a:rPr>
              <a:t>for retrospectively annotating research data, when combined with some sort of data store (KG / LPG) that serves as ground truth for training (active learning &amp; supervised/unsuperwised ML pipelines)</a:t>
            </a:r>
            <a:endParaRPr sz="1200">
              <a:solidFill>
                <a:schemeClr val="dk1"/>
              </a:solidFill>
              <a:latin typeface="IBM Plex Sans"/>
              <a:ea typeface="IBM Plex Sans"/>
              <a:cs typeface="IBM Plex Sans"/>
              <a:sym typeface="IBM Plex Sans"/>
            </a:endParaRPr>
          </a:p>
          <a:p>
            <a:pPr marL="914400" lvl="0" indent="0" algn="l" rtl="0">
              <a:spcBef>
                <a:spcPts val="0"/>
              </a:spcBef>
              <a:spcAft>
                <a:spcPts val="0"/>
              </a:spcAft>
              <a:buNone/>
            </a:pPr>
            <a:endParaRPr sz="1200">
              <a:solidFill>
                <a:schemeClr val="dk1"/>
              </a:solidFill>
              <a:latin typeface="IBM Plex Sans"/>
              <a:ea typeface="IBM Plex Sans"/>
              <a:cs typeface="IBM Plex Sans"/>
              <a:sym typeface="IBM Plex Sans"/>
            </a:endParaRPr>
          </a:p>
          <a:p>
            <a:pPr marL="0" lvl="0" indent="0" algn="l" rtl="0">
              <a:spcBef>
                <a:spcPts val="0"/>
              </a:spcBef>
              <a:spcAft>
                <a:spcPts val="0"/>
              </a:spcAft>
              <a:buNone/>
            </a:pPr>
            <a:r>
              <a:rPr lang="de" sz="1200">
                <a:solidFill>
                  <a:schemeClr val="dk1"/>
                </a:solidFill>
                <a:latin typeface="IBM Plex Sans"/>
                <a:ea typeface="IBM Plex Sans"/>
                <a:cs typeface="IBM Plex Sans"/>
                <a:sym typeface="IBM Plex Sans"/>
              </a:rPr>
              <a:t>We thereby address Objective 2 &amp; 3 of the NFDI4Chem project, which is deasl with the implementation of minimal metadata standards, the FAIR principles and the fostering of semantic research data production from the very beginning.</a:t>
            </a:r>
            <a:endParaRPr sz="1200">
              <a:solidFill>
                <a:schemeClr val="dk1"/>
              </a:solidFill>
              <a:latin typeface="IBM Plex Sans"/>
              <a:ea typeface="IBM Plex Sans"/>
              <a:cs typeface="IBM Plex Sans"/>
              <a:sym typeface="IBM Plex Sans"/>
            </a:endParaRPr>
          </a:p>
        </p:txBody>
      </p:sp>
      <p:sp>
        <p:nvSpPr>
          <p:cNvPr id="303" name="Google Shape;303;g10ca02d2ead_0_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de" sz="1400" b="0" i="0" u="none" strike="noStrike" cap="none">
                <a:solidFill>
                  <a:srgbClr val="000000"/>
                </a:solidFill>
                <a:latin typeface="Arial"/>
                <a:ea typeface="Arial"/>
                <a:cs typeface="Arial"/>
                <a:sym typeface="Arial"/>
              </a:rPr>
              <a:t>10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10ef1e3bbb7_7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10ef1e3bbb7_7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 dirty="0">
                <a:solidFill>
                  <a:schemeClr val="dk1"/>
                </a:solidFill>
              </a:rPr>
              <a:t>As you </a:t>
            </a:r>
            <a:r>
              <a:rPr lang="de" dirty="0" err="1">
                <a:solidFill>
                  <a:schemeClr val="dk1"/>
                </a:solidFill>
              </a:rPr>
              <a:t>can</a:t>
            </a:r>
            <a:r>
              <a:rPr lang="de" dirty="0">
                <a:solidFill>
                  <a:schemeClr val="dk1"/>
                </a:solidFill>
              </a:rPr>
              <a:t> </a:t>
            </a:r>
            <a:r>
              <a:rPr lang="de" dirty="0" err="1">
                <a:solidFill>
                  <a:schemeClr val="dk1"/>
                </a:solidFill>
              </a:rPr>
              <a:t>see</a:t>
            </a:r>
            <a:r>
              <a:rPr lang="de" dirty="0">
                <a:solidFill>
                  <a:schemeClr val="dk1"/>
                </a:solidFill>
              </a:rPr>
              <a:t>, </a:t>
            </a:r>
            <a:r>
              <a:rPr lang="de" dirty="0" err="1">
                <a:solidFill>
                  <a:schemeClr val="dk1"/>
                </a:solidFill>
              </a:rPr>
              <a:t>there</a:t>
            </a:r>
            <a:r>
              <a:rPr lang="de" dirty="0">
                <a:solidFill>
                  <a:schemeClr val="dk1"/>
                </a:solidFill>
              </a:rPr>
              <a:t> </a:t>
            </a:r>
            <a:r>
              <a:rPr lang="de" dirty="0" err="1">
                <a:solidFill>
                  <a:schemeClr val="dk1"/>
                </a:solidFill>
              </a:rPr>
              <a:t>are</a:t>
            </a:r>
            <a:r>
              <a:rPr lang="de" dirty="0">
                <a:solidFill>
                  <a:schemeClr val="dk1"/>
                </a:solidFill>
              </a:rPr>
              <a:t> </a:t>
            </a:r>
            <a:r>
              <a:rPr lang="de" dirty="0" err="1">
                <a:solidFill>
                  <a:schemeClr val="dk1"/>
                </a:solidFill>
              </a:rPr>
              <a:t>three</a:t>
            </a:r>
            <a:r>
              <a:rPr lang="de" dirty="0">
                <a:solidFill>
                  <a:schemeClr val="dk1"/>
                </a:solidFill>
              </a:rPr>
              <a:t> </a:t>
            </a:r>
            <a:r>
              <a:rPr lang="de" dirty="0" err="1">
                <a:solidFill>
                  <a:schemeClr val="dk1"/>
                </a:solidFill>
              </a:rPr>
              <a:t>main</a:t>
            </a:r>
            <a:r>
              <a:rPr lang="de" dirty="0">
                <a:solidFill>
                  <a:schemeClr val="dk1"/>
                </a:solidFill>
              </a:rPr>
              <a:t> </a:t>
            </a:r>
            <a:r>
              <a:rPr lang="de" dirty="0" err="1">
                <a:solidFill>
                  <a:schemeClr val="dk1"/>
                </a:solidFill>
              </a:rPr>
              <a:t>pillar</a:t>
            </a:r>
            <a:r>
              <a:rPr lang="de" dirty="0">
                <a:solidFill>
                  <a:schemeClr val="dk1"/>
                </a:solidFill>
              </a:rPr>
              <a:t> </a:t>
            </a:r>
            <a:r>
              <a:rPr lang="de" dirty="0" err="1">
                <a:solidFill>
                  <a:schemeClr val="dk1"/>
                </a:solidFill>
              </a:rPr>
              <a:t>envisioned</a:t>
            </a:r>
            <a:r>
              <a:rPr lang="de" dirty="0">
                <a:solidFill>
                  <a:schemeClr val="dk1"/>
                </a:solidFill>
              </a:rPr>
              <a:t> </a:t>
            </a:r>
            <a:r>
              <a:rPr lang="de" dirty="0" err="1">
                <a:solidFill>
                  <a:schemeClr val="dk1"/>
                </a:solidFill>
              </a:rPr>
              <a:t>for</a:t>
            </a:r>
            <a:r>
              <a:rPr lang="de" dirty="0">
                <a:solidFill>
                  <a:schemeClr val="dk1"/>
                </a:solidFill>
              </a:rPr>
              <a:t> </a:t>
            </a:r>
            <a:r>
              <a:rPr lang="de" dirty="0" err="1">
                <a:solidFill>
                  <a:schemeClr val="dk1"/>
                </a:solidFill>
              </a:rPr>
              <a:t>the</a:t>
            </a:r>
            <a:r>
              <a:rPr lang="de" dirty="0">
                <a:solidFill>
                  <a:schemeClr val="dk1"/>
                </a:solidFill>
              </a:rPr>
              <a:t> NFDI4Chem TS </a:t>
            </a:r>
            <a:r>
              <a:rPr lang="de" dirty="0" err="1">
                <a:solidFill>
                  <a:schemeClr val="dk1"/>
                </a:solidFill>
              </a:rPr>
              <a:t>which</a:t>
            </a:r>
            <a:r>
              <a:rPr lang="de" dirty="0">
                <a:solidFill>
                  <a:schemeClr val="dk1"/>
                </a:solidFill>
              </a:rPr>
              <a:t> </a:t>
            </a:r>
            <a:r>
              <a:rPr lang="de" dirty="0" err="1">
                <a:solidFill>
                  <a:schemeClr val="dk1"/>
                </a:solidFill>
              </a:rPr>
              <a:t>implement</a:t>
            </a:r>
            <a:r>
              <a:rPr lang="de" dirty="0">
                <a:solidFill>
                  <a:schemeClr val="dk1"/>
                </a:solidFill>
              </a:rPr>
              <a:t> different </a:t>
            </a:r>
            <a:r>
              <a:rPr lang="de" dirty="0" err="1">
                <a:solidFill>
                  <a:schemeClr val="dk1"/>
                </a:solidFill>
              </a:rPr>
              <a:t>modules</a:t>
            </a:r>
            <a:r>
              <a:rPr lang="de" dirty="0">
                <a:solidFill>
                  <a:schemeClr val="dk1"/>
                </a:solidFill>
              </a:rPr>
              <a:t> </a:t>
            </a:r>
            <a:r>
              <a:rPr lang="de" dirty="0" err="1">
                <a:solidFill>
                  <a:schemeClr val="dk1"/>
                </a:solidFill>
              </a:rPr>
              <a:t>of</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service</a:t>
            </a:r>
            <a:endParaRPr dirty="0">
              <a:solidFill>
                <a:schemeClr val="dk1"/>
              </a:solidFill>
            </a:endParaRPr>
          </a:p>
          <a:p>
            <a:pPr marL="457200" lvl="0" indent="-298450" algn="l" rtl="0">
              <a:spcBef>
                <a:spcPts val="0"/>
              </a:spcBef>
              <a:spcAft>
                <a:spcPts val="0"/>
              </a:spcAft>
              <a:buClr>
                <a:schemeClr val="dk1"/>
              </a:buClr>
              <a:buSzPts val="1100"/>
              <a:buChar char="●"/>
            </a:pPr>
            <a:r>
              <a:rPr lang="de" dirty="0" err="1">
                <a:solidFill>
                  <a:schemeClr val="dk1"/>
                </a:solidFill>
              </a:rPr>
              <a:t>the</a:t>
            </a:r>
            <a:r>
              <a:rPr lang="de" dirty="0">
                <a:solidFill>
                  <a:schemeClr val="dk1"/>
                </a:solidFill>
              </a:rPr>
              <a:t> </a:t>
            </a:r>
            <a:r>
              <a:rPr lang="de" dirty="0" err="1">
                <a:solidFill>
                  <a:schemeClr val="dk1"/>
                </a:solidFill>
              </a:rPr>
              <a:t>curation</a:t>
            </a:r>
            <a:r>
              <a:rPr lang="de" dirty="0">
                <a:solidFill>
                  <a:schemeClr val="dk1"/>
                </a:solidFill>
              </a:rPr>
              <a:t> </a:t>
            </a:r>
            <a:r>
              <a:rPr lang="de" dirty="0" err="1">
                <a:solidFill>
                  <a:schemeClr val="dk1"/>
                </a:solidFill>
              </a:rPr>
              <a:t>pillar</a:t>
            </a:r>
            <a:r>
              <a:rPr lang="de" dirty="0">
                <a:solidFill>
                  <a:schemeClr val="dk1"/>
                </a:solidFill>
              </a:rPr>
              <a:t> </a:t>
            </a:r>
            <a:r>
              <a:rPr lang="de" dirty="0" err="1">
                <a:solidFill>
                  <a:schemeClr val="dk1"/>
                </a:solidFill>
              </a:rPr>
              <a:t>is</a:t>
            </a:r>
            <a:r>
              <a:rPr lang="de" dirty="0">
                <a:solidFill>
                  <a:schemeClr val="dk1"/>
                </a:solidFill>
              </a:rPr>
              <a:t> </a:t>
            </a:r>
            <a:r>
              <a:rPr lang="de" dirty="0" err="1">
                <a:solidFill>
                  <a:schemeClr val="dk1"/>
                </a:solidFill>
              </a:rPr>
              <a:t>about</a:t>
            </a:r>
            <a:r>
              <a:rPr lang="de" dirty="0">
                <a:solidFill>
                  <a:schemeClr val="dk1"/>
                </a:solidFill>
              </a:rPr>
              <a:t> </a:t>
            </a:r>
            <a:endParaRPr dirty="0">
              <a:solidFill>
                <a:schemeClr val="dk1"/>
              </a:solidFill>
            </a:endParaRPr>
          </a:p>
          <a:p>
            <a:pPr marL="914400" lvl="1" indent="-298450" algn="l" rtl="0">
              <a:spcBef>
                <a:spcPts val="0"/>
              </a:spcBef>
              <a:spcAft>
                <a:spcPts val="0"/>
              </a:spcAft>
              <a:buClr>
                <a:schemeClr val="dk1"/>
              </a:buClr>
              <a:buSzPts val="1100"/>
              <a:buChar char="○"/>
            </a:pPr>
            <a:r>
              <a:rPr lang="de" dirty="0" err="1">
                <a:solidFill>
                  <a:schemeClr val="dk1"/>
                </a:solidFill>
              </a:rPr>
              <a:t>making</a:t>
            </a:r>
            <a:r>
              <a:rPr lang="de" dirty="0">
                <a:solidFill>
                  <a:schemeClr val="dk1"/>
                </a:solidFill>
              </a:rPr>
              <a:t> </a:t>
            </a:r>
            <a:r>
              <a:rPr lang="de" dirty="0" err="1">
                <a:solidFill>
                  <a:schemeClr val="dk1"/>
                </a:solidFill>
              </a:rPr>
              <a:t>sure</a:t>
            </a:r>
            <a:r>
              <a:rPr lang="de" dirty="0">
                <a:solidFill>
                  <a:schemeClr val="dk1"/>
                </a:solidFill>
              </a:rPr>
              <a:t> </a:t>
            </a:r>
            <a:r>
              <a:rPr lang="de" dirty="0" err="1">
                <a:solidFill>
                  <a:schemeClr val="dk1"/>
                </a:solidFill>
              </a:rPr>
              <a:t>that</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served</a:t>
            </a:r>
            <a:r>
              <a:rPr lang="de" dirty="0">
                <a:solidFill>
                  <a:schemeClr val="dk1"/>
                </a:solidFill>
              </a:rPr>
              <a:t> </a:t>
            </a:r>
            <a:r>
              <a:rPr lang="de" dirty="0" err="1">
                <a:solidFill>
                  <a:schemeClr val="dk1"/>
                </a:solidFill>
              </a:rPr>
              <a:t>terminologies</a:t>
            </a:r>
            <a:r>
              <a:rPr lang="de" dirty="0">
                <a:solidFill>
                  <a:schemeClr val="dk1"/>
                </a:solidFill>
              </a:rPr>
              <a:t> </a:t>
            </a:r>
            <a:r>
              <a:rPr lang="de" dirty="0" err="1">
                <a:solidFill>
                  <a:schemeClr val="dk1"/>
                </a:solidFill>
              </a:rPr>
              <a:t>have</a:t>
            </a:r>
            <a:r>
              <a:rPr lang="de" dirty="0">
                <a:solidFill>
                  <a:schemeClr val="dk1"/>
                </a:solidFill>
              </a:rPr>
              <a:t> </a:t>
            </a:r>
            <a:r>
              <a:rPr lang="de" dirty="0" err="1">
                <a:solidFill>
                  <a:schemeClr val="dk1"/>
                </a:solidFill>
              </a:rPr>
              <a:t>passed</a:t>
            </a:r>
            <a:r>
              <a:rPr lang="de" dirty="0">
                <a:solidFill>
                  <a:schemeClr val="dk1"/>
                </a:solidFill>
              </a:rPr>
              <a:t> </a:t>
            </a:r>
            <a:r>
              <a:rPr lang="de" dirty="0" err="1">
                <a:solidFill>
                  <a:schemeClr val="dk1"/>
                </a:solidFill>
              </a:rPr>
              <a:t>certain</a:t>
            </a:r>
            <a:r>
              <a:rPr lang="de" dirty="0">
                <a:solidFill>
                  <a:schemeClr val="dk1"/>
                </a:solidFill>
              </a:rPr>
              <a:t> </a:t>
            </a:r>
            <a:r>
              <a:rPr lang="de" dirty="0" err="1">
                <a:solidFill>
                  <a:schemeClr val="dk1"/>
                </a:solidFill>
              </a:rPr>
              <a:t>quality</a:t>
            </a:r>
            <a:r>
              <a:rPr lang="de" dirty="0">
                <a:solidFill>
                  <a:schemeClr val="dk1"/>
                </a:solidFill>
              </a:rPr>
              <a:t> </a:t>
            </a:r>
            <a:r>
              <a:rPr lang="de" dirty="0" err="1">
                <a:solidFill>
                  <a:schemeClr val="dk1"/>
                </a:solidFill>
              </a:rPr>
              <a:t>control</a:t>
            </a:r>
            <a:r>
              <a:rPr lang="de" dirty="0">
                <a:solidFill>
                  <a:schemeClr val="dk1"/>
                </a:solidFill>
              </a:rPr>
              <a:t> </a:t>
            </a:r>
            <a:r>
              <a:rPr lang="de" dirty="0" err="1">
                <a:solidFill>
                  <a:schemeClr val="dk1"/>
                </a:solidFill>
              </a:rPr>
              <a:t>checks</a:t>
            </a:r>
            <a:r>
              <a:rPr lang="de" dirty="0">
                <a:solidFill>
                  <a:schemeClr val="dk1"/>
                </a:solidFill>
              </a:rPr>
              <a:t> </a:t>
            </a:r>
            <a:r>
              <a:rPr lang="de" dirty="0" err="1">
                <a:solidFill>
                  <a:schemeClr val="dk1"/>
                </a:solidFill>
              </a:rPr>
              <a:t>before</a:t>
            </a:r>
            <a:r>
              <a:rPr lang="de" dirty="0">
                <a:solidFill>
                  <a:schemeClr val="dk1"/>
                </a:solidFill>
              </a:rPr>
              <a:t> </a:t>
            </a:r>
            <a:r>
              <a:rPr lang="de" dirty="0" err="1">
                <a:solidFill>
                  <a:schemeClr val="dk1"/>
                </a:solidFill>
              </a:rPr>
              <a:t>being</a:t>
            </a:r>
            <a:r>
              <a:rPr lang="de" dirty="0">
                <a:solidFill>
                  <a:schemeClr val="dk1"/>
                </a:solidFill>
              </a:rPr>
              <a:t> </a:t>
            </a:r>
            <a:r>
              <a:rPr lang="de" dirty="0" err="1">
                <a:solidFill>
                  <a:schemeClr val="dk1"/>
                </a:solidFill>
              </a:rPr>
              <a:t>indexed</a:t>
            </a:r>
            <a:endParaRPr dirty="0">
              <a:solidFill>
                <a:schemeClr val="dk1"/>
              </a:solidFill>
            </a:endParaRPr>
          </a:p>
          <a:p>
            <a:pPr marL="914400" lvl="1" indent="-298450" algn="l" rtl="0">
              <a:spcBef>
                <a:spcPts val="0"/>
              </a:spcBef>
              <a:spcAft>
                <a:spcPts val="0"/>
              </a:spcAft>
              <a:buClr>
                <a:schemeClr val="dk1"/>
              </a:buClr>
              <a:buSzPts val="1100"/>
              <a:buChar char="○"/>
            </a:pPr>
            <a:r>
              <a:rPr lang="de" dirty="0" err="1">
                <a:solidFill>
                  <a:schemeClr val="dk1"/>
                </a:solidFill>
              </a:rPr>
              <a:t>enabling</a:t>
            </a:r>
            <a:r>
              <a:rPr lang="de" dirty="0">
                <a:solidFill>
                  <a:schemeClr val="dk1"/>
                </a:solidFill>
              </a:rPr>
              <a:t> </a:t>
            </a:r>
            <a:r>
              <a:rPr lang="de" dirty="0" err="1">
                <a:solidFill>
                  <a:schemeClr val="dk1"/>
                </a:solidFill>
              </a:rPr>
              <a:t>chemists</a:t>
            </a:r>
            <a:r>
              <a:rPr lang="de" dirty="0">
                <a:solidFill>
                  <a:schemeClr val="dk1"/>
                </a:solidFill>
              </a:rPr>
              <a:t> </a:t>
            </a:r>
            <a:r>
              <a:rPr lang="de" dirty="0" err="1">
                <a:solidFill>
                  <a:schemeClr val="dk1"/>
                </a:solidFill>
              </a:rPr>
              <a:t>with</a:t>
            </a:r>
            <a:r>
              <a:rPr lang="de" dirty="0">
                <a:solidFill>
                  <a:schemeClr val="dk1"/>
                </a:solidFill>
              </a:rPr>
              <a:t> </a:t>
            </a:r>
            <a:r>
              <a:rPr lang="de" dirty="0" err="1">
                <a:solidFill>
                  <a:schemeClr val="dk1"/>
                </a:solidFill>
              </a:rPr>
              <a:t>domain</a:t>
            </a:r>
            <a:r>
              <a:rPr lang="de" dirty="0">
                <a:solidFill>
                  <a:schemeClr val="dk1"/>
                </a:solidFill>
              </a:rPr>
              <a:t> </a:t>
            </a:r>
            <a:r>
              <a:rPr lang="de" dirty="0" err="1">
                <a:solidFill>
                  <a:schemeClr val="dk1"/>
                </a:solidFill>
              </a:rPr>
              <a:t>knowledge</a:t>
            </a:r>
            <a:r>
              <a:rPr lang="de" dirty="0">
                <a:solidFill>
                  <a:schemeClr val="dk1"/>
                </a:solidFill>
              </a:rPr>
              <a:t> </a:t>
            </a:r>
            <a:endParaRPr dirty="0">
              <a:solidFill>
                <a:schemeClr val="dk1"/>
              </a:solidFill>
            </a:endParaRPr>
          </a:p>
          <a:p>
            <a:pPr marL="1371600" lvl="2" indent="-298450" algn="l" rtl="0">
              <a:spcBef>
                <a:spcPts val="0"/>
              </a:spcBef>
              <a:spcAft>
                <a:spcPts val="0"/>
              </a:spcAft>
              <a:buClr>
                <a:schemeClr val="dk1"/>
              </a:buClr>
              <a:buSzPts val="1100"/>
              <a:buChar char="■"/>
            </a:pPr>
            <a:r>
              <a:rPr lang="de" dirty="0" err="1">
                <a:solidFill>
                  <a:schemeClr val="dk1"/>
                </a:solidFill>
              </a:rPr>
              <a:t>to</a:t>
            </a:r>
            <a:r>
              <a:rPr lang="de" dirty="0">
                <a:solidFill>
                  <a:schemeClr val="dk1"/>
                </a:solidFill>
              </a:rPr>
              <a:t> </a:t>
            </a:r>
            <a:r>
              <a:rPr lang="de" dirty="0" err="1">
                <a:solidFill>
                  <a:schemeClr val="dk1"/>
                </a:solidFill>
              </a:rPr>
              <a:t>file</a:t>
            </a:r>
            <a:r>
              <a:rPr lang="de" dirty="0">
                <a:solidFill>
                  <a:schemeClr val="dk1"/>
                </a:solidFill>
              </a:rPr>
              <a:t> </a:t>
            </a:r>
            <a:r>
              <a:rPr lang="de" dirty="0" err="1">
                <a:solidFill>
                  <a:schemeClr val="dk1"/>
                </a:solidFill>
              </a:rPr>
              <a:t>issues</a:t>
            </a:r>
            <a:r>
              <a:rPr lang="de" dirty="0">
                <a:solidFill>
                  <a:schemeClr val="dk1"/>
                </a:solidFill>
              </a:rPr>
              <a:t>, like </a:t>
            </a:r>
            <a:r>
              <a:rPr lang="de" dirty="0" err="1">
                <a:solidFill>
                  <a:schemeClr val="dk1"/>
                </a:solidFill>
              </a:rPr>
              <a:t>term</a:t>
            </a:r>
            <a:r>
              <a:rPr lang="de" dirty="0">
                <a:solidFill>
                  <a:schemeClr val="dk1"/>
                </a:solidFill>
              </a:rPr>
              <a:t> </a:t>
            </a:r>
            <a:r>
              <a:rPr lang="de" dirty="0" err="1">
                <a:solidFill>
                  <a:schemeClr val="dk1"/>
                </a:solidFill>
              </a:rPr>
              <a:t>requests</a:t>
            </a:r>
            <a:r>
              <a:rPr lang="de" dirty="0">
                <a:solidFill>
                  <a:schemeClr val="dk1"/>
                </a:solidFill>
              </a:rPr>
              <a:t> </a:t>
            </a:r>
            <a:r>
              <a:rPr lang="de" dirty="0" err="1">
                <a:solidFill>
                  <a:schemeClr val="dk1"/>
                </a:solidFill>
              </a:rPr>
              <a:t>or</a:t>
            </a:r>
            <a:r>
              <a:rPr lang="de" dirty="0">
                <a:solidFill>
                  <a:schemeClr val="dk1"/>
                </a:solidFill>
              </a:rPr>
              <a:t> </a:t>
            </a:r>
            <a:r>
              <a:rPr lang="de" dirty="0" err="1">
                <a:solidFill>
                  <a:schemeClr val="dk1"/>
                </a:solidFill>
              </a:rPr>
              <a:t>questions</a:t>
            </a:r>
            <a:r>
              <a:rPr lang="de" dirty="0">
                <a:solidFill>
                  <a:schemeClr val="dk1"/>
                </a:solidFill>
              </a:rPr>
              <a:t>, in </a:t>
            </a:r>
            <a:r>
              <a:rPr lang="de" dirty="0" err="1">
                <a:solidFill>
                  <a:schemeClr val="dk1"/>
                </a:solidFill>
              </a:rPr>
              <a:t>existing</a:t>
            </a:r>
            <a:r>
              <a:rPr lang="de" dirty="0">
                <a:solidFill>
                  <a:schemeClr val="dk1"/>
                </a:solidFill>
              </a:rPr>
              <a:t> </a:t>
            </a:r>
            <a:r>
              <a:rPr lang="de" dirty="0" err="1">
                <a:solidFill>
                  <a:schemeClr val="dk1"/>
                </a:solidFill>
              </a:rPr>
              <a:t>terminologies</a:t>
            </a:r>
            <a:r>
              <a:rPr lang="de" dirty="0">
                <a:solidFill>
                  <a:schemeClr val="dk1"/>
                </a:solidFill>
              </a:rPr>
              <a:t> </a:t>
            </a:r>
            <a:endParaRPr dirty="0">
              <a:solidFill>
                <a:schemeClr val="dk1"/>
              </a:solidFill>
            </a:endParaRPr>
          </a:p>
          <a:p>
            <a:pPr marL="1371600" lvl="2" indent="-298450" algn="l" rtl="0">
              <a:spcBef>
                <a:spcPts val="0"/>
              </a:spcBef>
              <a:spcAft>
                <a:spcPts val="0"/>
              </a:spcAft>
              <a:buClr>
                <a:schemeClr val="dk1"/>
              </a:buClr>
              <a:buSzPts val="1100"/>
              <a:buChar char="■"/>
            </a:pPr>
            <a:r>
              <a:rPr lang="de" dirty="0" err="1">
                <a:solidFill>
                  <a:schemeClr val="dk1"/>
                </a:solidFill>
              </a:rPr>
              <a:t>or</a:t>
            </a:r>
            <a:r>
              <a:rPr lang="de" dirty="0">
                <a:solidFill>
                  <a:schemeClr val="dk1"/>
                </a:solidFill>
              </a:rPr>
              <a:t> </a:t>
            </a:r>
            <a:r>
              <a:rPr lang="de" dirty="0" err="1">
                <a:solidFill>
                  <a:schemeClr val="dk1"/>
                </a:solidFill>
              </a:rPr>
              <a:t>to</a:t>
            </a:r>
            <a:r>
              <a:rPr lang="de" dirty="0">
                <a:solidFill>
                  <a:schemeClr val="dk1"/>
                </a:solidFill>
              </a:rPr>
              <a:t> </a:t>
            </a:r>
            <a:r>
              <a:rPr lang="de" dirty="0" err="1">
                <a:solidFill>
                  <a:schemeClr val="dk1"/>
                </a:solidFill>
              </a:rPr>
              <a:t>curate</a:t>
            </a:r>
            <a:r>
              <a:rPr lang="de" dirty="0">
                <a:solidFill>
                  <a:schemeClr val="dk1"/>
                </a:solidFill>
              </a:rPr>
              <a:t> </a:t>
            </a:r>
            <a:r>
              <a:rPr lang="de" dirty="0" err="1">
                <a:solidFill>
                  <a:schemeClr val="dk1"/>
                </a:solidFill>
              </a:rPr>
              <a:t>them</a:t>
            </a:r>
            <a:r>
              <a:rPr lang="de" dirty="0">
                <a:solidFill>
                  <a:schemeClr val="dk1"/>
                </a:solidFill>
              </a:rPr>
              <a:t> </a:t>
            </a:r>
            <a:r>
              <a:rPr lang="de" dirty="0" err="1">
                <a:solidFill>
                  <a:schemeClr val="dk1"/>
                </a:solidFill>
              </a:rPr>
              <a:t>and</a:t>
            </a:r>
            <a:r>
              <a:rPr lang="de" dirty="0">
                <a:solidFill>
                  <a:schemeClr val="dk1"/>
                </a:solidFill>
              </a:rPr>
              <a:t> </a:t>
            </a:r>
            <a:r>
              <a:rPr lang="de" dirty="0" err="1">
                <a:solidFill>
                  <a:schemeClr val="dk1"/>
                </a:solidFill>
              </a:rPr>
              <a:t>create</a:t>
            </a:r>
            <a:r>
              <a:rPr lang="de" dirty="0">
                <a:solidFill>
                  <a:schemeClr val="dk1"/>
                </a:solidFill>
              </a:rPr>
              <a:t> </a:t>
            </a:r>
            <a:r>
              <a:rPr lang="de" dirty="0" err="1">
                <a:solidFill>
                  <a:schemeClr val="dk1"/>
                </a:solidFill>
              </a:rPr>
              <a:t>new</a:t>
            </a:r>
            <a:r>
              <a:rPr lang="de" dirty="0">
                <a:solidFill>
                  <a:schemeClr val="dk1"/>
                </a:solidFill>
              </a:rPr>
              <a:t> </a:t>
            </a:r>
            <a:r>
              <a:rPr lang="de" dirty="0" err="1">
                <a:solidFill>
                  <a:schemeClr val="dk1"/>
                </a:solidFill>
              </a:rPr>
              <a:t>terminologies</a:t>
            </a:r>
            <a:r>
              <a:rPr lang="de" dirty="0">
                <a:solidFill>
                  <a:schemeClr val="dk1"/>
                </a:solidFill>
              </a:rPr>
              <a:t> </a:t>
            </a:r>
            <a:r>
              <a:rPr lang="de" dirty="0" err="1">
                <a:solidFill>
                  <a:schemeClr val="dk1"/>
                </a:solidFill>
              </a:rPr>
              <a:t>using</a:t>
            </a:r>
            <a:r>
              <a:rPr lang="de" dirty="0">
                <a:solidFill>
                  <a:schemeClr val="dk1"/>
                </a:solidFill>
              </a:rPr>
              <a:t> </a:t>
            </a:r>
            <a:r>
              <a:rPr lang="de" dirty="0" err="1">
                <a:solidFill>
                  <a:schemeClr val="dk1"/>
                </a:solidFill>
              </a:rPr>
              <a:t>editors</a:t>
            </a:r>
            <a:r>
              <a:rPr lang="de" dirty="0">
                <a:solidFill>
                  <a:schemeClr val="dk1"/>
                </a:solidFill>
              </a:rPr>
              <a:t> like </a:t>
            </a:r>
            <a:r>
              <a:rPr lang="de" dirty="0" err="1">
                <a:solidFill>
                  <a:schemeClr val="dk1"/>
                </a:solidFill>
              </a:rPr>
              <a:t>Webprotégé</a:t>
            </a:r>
            <a:r>
              <a:rPr lang="de" dirty="0">
                <a:solidFill>
                  <a:schemeClr val="dk1"/>
                </a:solidFill>
              </a:rPr>
              <a:t> </a:t>
            </a:r>
            <a:r>
              <a:rPr lang="de" dirty="0" err="1">
                <a:solidFill>
                  <a:schemeClr val="dk1"/>
                </a:solidFill>
              </a:rPr>
              <a:t>and</a:t>
            </a:r>
            <a:r>
              <a:rPr lang="de" dirty="0">
                <a:solidFill>
                  <a:schemeClr val="dk1"/>
                </a:solidFill>
              </a:rPr>
              <a:t> </a:t>
            </a:r>
            <a:r>
              <a:rPr lang="de" dirty="0" err="1">
                <a:solidFill>
                  <a:schemeClr val="dk1"/>
                </a:solidFill>
              </a:rPr>
              <a:t>tools</a:t>
            </a:r>
            <a:r>
              <a:rPr lang="de" dirty="0">
                <a:solidFill>
                  <a:schemeClr val="dk1"/>
                </a:solidFill>
              </a:rPr>
              <a:t> like </a:t>
            </a:r>
            <a:r>
              <a:rPr lang="de" dirty="0" err="1">
                <a:solidFill>
                  <a:schemeClr val="dk1"/>
                </a:solidFill>
              </a:rPr>
              <a:t>GitLab</a:t>
            </a:r>
            <a:r>
              <a:rPr lang="de" dirty="0">
                <a:solidFill>
                  <a:schemeClr val="dk1"/>
                </a:solidFill>
              </a:rPr>
              <a:t> </a:t>
            </a:r>
            <a:r>
              <a:rPr lang="de" dirty="0" err="1">
                <a:solidFill>
                  <a:schemeClr val="dk1"/>
                </a:solidFill>
              </a:rPr>
              <a:t>or</a:t>
            </a:r>
            <a:r>
              <a:rPr lang="de" dirty="0">
                <a:solidFill>
                  <a:schemeClr val="dk1"/>
                </a:solidFill>
              </a:rPr>
              <a:t> </a:t>
            </a:r>
            <a:r>
              <a:rPr lang="de" dirty="0" err="1">
                <a:solidFill>
                  <a:schemeClr val="dk1"/>
                </a:solidFill>
              </a:rPr>
              <a:t>GitHub</a:t>
            </a:r>
            <a:endParaRPr dirty="0">
              <a:solidFill>
                <a:schemeClr val="dk1"/>
              </a:solidFill>
            </a:endParaRPr>
          </a:p>
          <a:p>
            <a:pPr marL="457200" lvl="0" indent="-298450" algn="l" rtl="0">
              <a:spcBef>
                <a:spcPts val="0"/>
              </a:spcBef>
              <a:spcAft>
                <a:spcPts val="0"/>
              </a:spcAft>
              <a:buClr>
                <a:schemeClr val="dk1"/>
              </a:buClr>
              <a:buSzPts val="1100"/>
              <a:buChar char="●"/>
            </a:pPr>
            <a:r>
              <a:rPr lang="de" dirty="0" err="1">
                <a:solidFill>
                  <a:schemeClr val="dk1"/>
                </a:solidFill>
              </a:rPr>
              <a:t>the</a:t>
            </a:r>
            <a:r>
              <a:rPr lang="de" dirty="0">
                <a:solidFill>
                  <a:schemeClr val="dk1"/>
                </a:solidFill>
              </a:rPr>
              <a:t> </a:t>
            </a:r>
            <a:r>
              <a:rPr lang="de" dirty="0" err="1">
                <a:solidFill>
                  <a:schemeClr val="dk1"/>
                </a:solidFill>
              </a:rPr>
              <a:t>second</a:t>
            </a:r>
            <a:r>
              <a:rPr lang="de" dirty="0">
                <a:solidFill>
                  <a:schemeClr val="dk1"/>
                </a:solidFill>
              </a:rPr>
              <a:t> </a:t>
            </a:r>
            <a:r>
              <a:rPr lang="de" dirty="0" err="1">
                <a:solidFill>
                  <a:schemeClr val="dk1"/>
                </a:solidFill>
              </a:rPr>
              <a:t>pillar</a:t>
            </a:r>
            <a:r>
              <a:rPr lang="de" dirty="0">
                <a:solidFill>
                  <a:schemeClr val="dk1"/>
                </a:solidFill>
              </a:rPr>
              <a:t>, </a:t>
            </a:r>
            <a:r>
              <a:rPr lang="de" dirty="0" err="1">
                <a:solidFill>
                  <a:schemeClr val="dk1"/>
                </a:solidFill>
              </a:rPr>
              <a:t>which</a:t>
            </a:r>
            <a:r>
              <a:rPr lang="de" dirty="0">
                <a:solidFill>
                  <a:schemeClr val="dk1"/>
                </a:solidFill>
              </a:rPr>
              <a:t> you </a:t>
            </a:r>
            <a:r>
              <a:rPr lang="de" dirty="0" err="1">
                <a:solidFill>
                  <a:schemeClr val="dk1"/>
                </a:solidFill>
              </a:rPr>
              <a:t>can</a:t>
            </a:r>
            <a:r>
              <a:rPr lang="de" dirty="0">
                <a:solidFill>
                  <a:schemeClr val="dk1"/>
                </a:solidFill>
              </a:rPr>
              <a:t> </a:t>
            </a:r>
            <a:r>
              <a:rPr lang="de" dirty="0" err="1">
                <a:solidFill>
                  <a:schemeClr val="dk1"/>
                </a:solidFill>
              </a:rPr>
              <a:t>use</a:t>
            </a:r>
            <a:r>
              <a:rPr lang="de" dirty="0">
                <a:solidFill>
                  <a:schemeClr val="dk1"/>
                </a:solidFill>
              </a:rPr>
              <a:t> </a:t>
            </a:r>
            <a:r>
              <a:rPr lang="de" dirty="0" err="1">
                <a:solidFill>
                  <a:schemeClr val="dk1"/>
                </a:solidFill>
              </a:rPr>
              <a:t>already</a:t>
            </a:r>
            <a:r>
              <a:rPr lang="de" dirty="0">
                <a:solidFill>
                  <a:schemeClr val="dk1"/>
                </a:solidFill>
              </a:rPr>
              <a:t>, </a:t>
            </a:r>
            <a:r>
              <a:rPr lang="de" dirty="0" err="1">
                <a:solidFill>
                  <a:schemeClr val="dk1"/>
                </a:solidFill>
              </a:rPr>
              <a:t>is</a:t>
            </a:r>
            <a:r>
              <a:rPr lang="de" dirty="0">
                <a:solidFill>
                  <a:schemeClr val="dk1"/>
                </a:solidFill>
              </a:rPr>
              <a:t> </a:t>
            </a:r>
            <a:r>
              <a:rPr lang="de" dirty="0" err="1">
                <a:solidFill>
                  <a:schemeClr val="dk1"/>
                </a:solidFill>
              </a:rPr>
              <a:t>made</a:t>
            </a:r>
            <a:r>
              <a:rPr lang="de" dirty="0">
                <a:solidFill>
                  <a:schemeClr val="dk1"/>
                </a:solidFill>
              </a:rPr>
              <a:t> </a:t>
            </a:r>
            <a:r>
              <a:rPr lang="de" dirty="0" err="1">
                <a:solidFill>
                  <a:schemeClr val="dk1"/>
                </a:solidFill>
              </a:rPr>
              <a:t>up</a:t>
            </a:r>
            <a:r>
              <a:rPr lang="de" dirty="0">
                <a:solidFill>
                  <a:schemeClr val="dk1"/>
                </a:solidFill>
              </a:rPr>
              <a:t> </a:t>
            </a:r>
            <a:r>
              <a:rPr lang="de" dirty="0" err="1">
                <a:solidFill>
                  <a:schemeClr val="dk1"/>
                </a:solidFill>
              </a:rPr>
              <a:t>of</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aforementioned</a:t>
            </a:r>
            <a:r>
              <a:rPr lang="de" dirty="0">
                <a:solidFill>
                  <a:schemeClr val="dk1"/>
                </a:solidFill>
              </a:rPr>
              <a:t> human-</a:t>
            </a:r>
            <a:r>
              <a:rPr lang="de" dirty="0" err="1">
                <a:solidFill>
                  <a:schemeClr val="dk1"/>
                </a:solidFill>
              </a:rPr>
              <a:t>readable</a:t>
            </a:r>
            <a:r>
              <a:rPr lang="de" dirty="0">
                <a:solidFill>
                  <a:schemeClr val="dk1"/>
                </a:solidFill>
              </a:rPr>
              <a:t> GUI </a:t>
            </a:r>
            <a:r>
              <a:rPr lang="de" dirty="0" err="1">
                <a:solidFill>
                  <a:schemeClr val="dk1"/>
                </a:solidFill>
              </a:rPr>
              <a:t>as</a:t>
            </a:r>
            <a:r>
              <a:rPr lang="de" dirty="0">
                <a:solidFill>
                  <a:schemeClr val="dk1"/>
                </a:solidFill>
              </a:rPr>
              <a:t> </a:t>
            </a:r>
            <a:r>
              <a:rPr lang="de" dirty="0" err="1">
                <a:solidFill>
                  <a:schemeClr val="dk1"/>
                </a:solidFill>
              </a:rPr>
              <a:t>well</a:t>
            </a:r>
            <a:r>
              <a:rPr lang="de" dirty="0">
                <a:solidFill>
                  <a:schemeClr val="dk1"/>
                </a:solidFill>
              </a:rPr>
              <a:t> </a:t>
            </a:r>
            <a:r>
              <a:rPr lang="de" dirty="0" err="1">
                <a:solidFill>
                  <a:schemeClr val="dk1"/>
                </a:solidFill>
              </a:rPr>
              <a:t>as</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machine</a:t>
            </a:r>
            <a:r>
              <a:rPr lang="de" dirty="0">
                <a:solidFill>
                  <a:schemeClr val="dk1"/>
                </a:solidFill>
              </a:rPr>
              <a:t> </a:t>
            </a:r>
            <a:r>
              <a:rPr lang="de" dirty="0" err="1">
                <a:solidFill>
                  <a:schemeClr val="dk1"/>
                </a:solidFill>
              </a:rPr>
              <a:t>readable</a:t>
            </a:r>
            <a:r>
              <a:rPr lang="de" dirty="0">
                <a:solidFill>
                  <a:schemeClr val="dk1"/>
                </a:solidFill>
              </a:rPr>
              <a:t> API</a:t>
            </a:r>
            <a:endParaRPr dirty="0">
              <a:solidFill>
                <a:schemeClr val="dk1"/>
              </a:solidFill>
            </a:endParaRPr>
          </a:p>
          <a:p>
            <a:pPr marL="457200" lvl="0" indent="-298450" algn="l" rtl="0">
              <a:spcBef>
                <a:spcPts val="0"/>
              </a:spcBef>
              <a:spcAft>
                <a:spcPts val="0"/>
              </a:spcAft>
              <a:buClr>
                <a:schemeClr val="dk1"/>
              </a:buClr>
              <a:buSzPts val="1100"/>
              <a:buChar char="●"/>
            </a:pPr>
            <a:r>
              <a:rPr lang="de" dirty="0" err="1">
                <a:solidFill>
                  <a:schemeClr val="dk1"/>
                </a:solidFill>
              </a:rPr>
              <a:t>and</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third</a:t>
            </a:r>
            <a:r>
              <a:rPr lang="de" dirty="0">
                <a:solidFill>
                  <a:schemeClr val="dk1"/>
                </a:solidFill>
              </a:rPr>
              <a:t> </a:t>
            </a:r>
            <a:r>
              <a:rPr lang="de" dirty="0" err="1">
                <a:solidFill>
                  <a:schemeClr val="dk1"/>
                </a:solidFill>
              </a:rPr>
              <a:t>pillar</a:t>
            </a:r>
            <a:r>
              <a:rPr lang="de" dirty="0">
                <a:solidFill>
                  <a:schemeClr val="dk1"/>
                </a:solidFill>
              </a:rPr>
              <a:t> </a:t>
            </a:r>
            <a:r>
              <a:rPr lang="de" dirty="0" err="1">
                <a:solidFill>
                  <a:schemeClr val="dk1"/>
                </a:solidFill>
              </a:rPr>
              <a:t>is</a:t>
            </a:r>
            <a:r>
              <a:rPr lang="de" dirty="0">
                <a:solidFill>
                  <a:schemeClr val="dk1"/>
                </a:solidFill>
              </a:rPr>
              <a:t> </a:t>
            </a:r>
            <a:r>
              <a:rPr lang="de" dirty="0" err="1">
                <a:solidFill>
                  <a:schemeClr val="dk1"/>
                </a:solidFill>
              </a:rPr>
              <a:t>about</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publishing</a:t>
            </a:r>
            <a:r>
              <a:rPr lang="de" dirty="0">
                <a:solidFill>
                  <a:schemeClr val="dk1"/>
                </a:solidFill>
              </a:rPr>
              <a:t> </a:t>
            </a:r>
            <a:r>
              <a:rPr lang="de" dirty="0" err="1">
                <a:solidFill>
                  <a:schemeClr val="dk1"/>
                </a:solidFill>
              </a:rPr>
              <a:t>and</a:t>
            </a:r>
            <a:r>
              <a:rPr lang="de" dirty="0">
                <a:solidFill>
                  <a:schemeClr val="dk1"/>
                </a:solidFill>
              </a:rPr>
              <a:t> </a:t>
            </a:r>
            <a:r>
              <a:rPr lang="de" dirty="0" err="1">
                <a:solidFill>
                  <a:schemeClr val="dk1"/>
                </a:solidFill>
              </a:rPr>
              <a:t>archiving</a:t>
            </a:r>
            <a:r>
              <a:rPr lang="de" dirty="0">
                <a:solidFill>
                  <a:schemeClr val="dk1"/>
                </a:solidFill>
              </a:rPr>
              <a:t> </a:t>
            </a:r>
            <a:r>
              <a:rPr lang="de" dirty="0" err="1">
                <a:solidFill>
                  <a:schemeClr val="dk1"/>
                </a:solidFill>
              </a:rPr>
              <a:t>of</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terminologies</a:t>
            </a:r>
            <a:r>
              <a:rPr lang="de" dirty="0">
                <a:solidFill>
                  <a:schemeClr val="dk1"/>
                </a:solidFill>
              </a:rPr>
              <a:t> </a:t>
            </a:r>
            <a:r>
              <a:rPr lang="de" dirty="0" err="1">
                <a:solidFill>
                  <a:schemeClr val="dk1"/>
                </a:solidFill>
              </a:rPr>
              <a:t>we</a:t>
            </a:r>
            <a:r>
              <a:rPr lang="de" dirty="0">
                <a:solidFill>
                  <a:schemeClr val="dk1"/>
                </a:solidFill>
              </a:rPr>
              <a:t> </a:t>
            </a:r>
            <a:r>
              <a:rPr lang="de" dirty="0" err="1">
                <a:solidFill>
                  <a:schemeClr val="dk1"/>
                </a:solidFill>
              </a:rPr>
              <a:t>index</a:t>
            </a:r>
            <a:r>
              <a:rPr lang="de" dirty="0">
                <a:solidFill>
                  <a:schemeClr val="dk1"/>
                </a:solidFill>
              </a:rPr>
              <a:t> in a persistent </a:t>
            </a:r>
            <a:r>
              <a:rPr lang="de" dirty="0" err="1">
                <a:solidFill>
                  <a:schemeClr val="dk1"/>
                </a:solidFill>
              </a:rPr>
              <a:t>way</a:t>
            </a:r>
            <a:r>
              <a:rPr lang="de" dirty="0">
                <a:solidFill>
                  <a:schemeClr val="dk1"/>
                </a:solidFill>
              </a:rPr>
              <a:t> </a:t>
            </a:r>
            <a:endParaRPr dirty="0">
              <a:solidFill>
                <a:schemeClr val="dk1"/>
              </a:solidFill>
            </a:endParaRPr>
          </a:p>
          <a:p>
            <a:pPr marL="914400" lvl="1" indent="-298450" algn="l" rtl="0">
              <a:spcBef>
                <a:spcPts val="0"/>
              </a:spcBef>
              <a:spcAft>
                <a:spcPts val="0"/>
              </a:spcAft>
              <a:buClr>
                <a:schemeClr val="dk1"/>
              </a:buClr>
              <a:buSzPts val="1100"/>
              <a:buChar char="○"/>
            </a:pPr>
            <a:r>
              <a:rPr lang="de" dirty="0" err="1">
                <a:solidFill>
                  <a:schemeClr val="dk1"/>
                </a:solidFill>
              </a:rPr>
              <a:t>to</a:t>
            </a:r>
            <a:r>
              <a:rPr lang="de" dirty="0">
                <a:solidFill>
                  <a:schemeClr val="dk1"/>
                </a:solidFill>
              </a:rPr>
              <a:t> </a:t>
            </a:r>
            <a:r>
              <a:rPr lang="de" dirty="0" err="1">
                <a:solidFill>
                  <a:schemeClr val="dk1"/>
                </a:solidFill>
              </a:rPr>
              <a:t>ensure</a:t>
            </a:r>
            <a:r>
              <a:rPr lang="de" dirty="0">
                <a:solidFill>
                  <a:schemeClr val="dk1"/>
                </a:solidFill>
              </a:rPr>
              <a:t> an open </a:t>
            </a:r>
            <a:r>
              <a:rPr lang="de" dirty="0" err="1">
                <a:solidFill>
                  <a:schemeClr val="dk1"/>
                </a:solidFill>
              </a:rPr>
              <a:t>access</a:t>
            </a:r>
            <a:r>
              <a:rPr lang="de" dirty="0">
                <a:solidFill>
                  <a:schemeClr val="dk1"/>
                </a:solidFill>
              </a:rPr>
              <a:t> </a:t>
            </a:r>
            <a:r>
              <a:rPr lang="de" dirty="0" err="1">
                <a:solidFill>
                  <a:schemeClr val="dk1"/>
                </a:solidFill>
              </a:rPr>
              <a:t>for</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years</a:t>
            </a:r>
            <a:r>
              <a:rPr lang="de" dirty="0">
                <a:solidFill>
                  <a:schemeClr val="dk1"/>
                </a:solidFill>
              </a:rPr>
              <a:t> </a:t>
            </a:r>
            <a:r>
              <a:rPr lang="de" dirty="0" err="1">
                <a:solidFill>
                  <a:schemeClr val="dk1"/>
                </a:solidFill>
              </a:rPr>
              <a:t>to</a:t>
            </a:r>
            <a:r>
              <a:rPr lang="de" dirty="0">
                <a:solidFill>
                  <a:schemeClr val="dk1"/>
                </a:solidFill>
              </a:rPr>
              <a:t> </a:t>
            </a:r>
            <a:r>
              <a:rPr lang="de" dirty="0" err="1">
                <a:solidFill>
                  <a:schemeClr val="dk1"/>
                </a:solidFill>
              </a:rPr>
              <a:t>come</a:t>
            </a:r>
            <a:endParaRPr dirty="0">
              <a:solidFill>
                <a:schemeClr val="dk1"/>
              </a:solidFill>
            </a:endParaRPr>
          </a:p>
          <a:p>
            <a:pPr marL="914400" lvl="1" indent="-298450" algn="l" rtl="0">
              <a:spcBef>
                <a:spcPts val="0"/>
              </a:spcBef>
              <a:spcAft>
                <a:spcPts val="0"/>
              </a:spcAft>
              <a:buClr>
                <a:schemeClr val="dk1"/>
              </a:buClr>
              <a:buSzPts val="1100"/>
              <a:buChar char="○"/>
            </a:pPr>
            <a:r>
              <a:rPr lang="de" dirty="0" err="1">
                <a:solidFill>
                  <a:schemeClr val="dk1"/>
                </a:solidFill>
              </a:rPr>
              <a:t>and</a:t>
            </a:r>
            <a:r>
              <a:rPr lang="de" dirty="0">
                <a:solidFill>
                  <a:schemeClr val="dk1"/>
                </a:solidFill>
              </a:rPr>
              <a:t> </a:t>
            </a:r>
            <a:r>
              <a:rPr lang="de" dirty="0" err="1">
                <a:solidFill>
                  <a:schemeClr val="dk1"/>
                </a:solidFill>
              </a:rPr>
              <a:t>to</a:t>
            </a:r>
            <a:r>
              <a:rPr lang="de" dirty="0">
                <a:solidFill>
                  <a:schemeClr val="dk1"/>
                </a:solidFill>
              </a:rPr>
              <a:t> </a:t>
            </a:r>
            <a:r>
              <a:rPr lang="de" dirty="0" err="1">
                <a:solidFill>
                  <a:schemeClr val="dk1"/>
                </a:solidFill>
              </a:rPr>
              <a:t>allow</a:t>
            </a:r>
            <a:r>
              <a:rPr lang="de" dirty="0">
                <a:solidFill>
                  <a:schemeClr val="dk1"/>
                </a:solidFill>
              </a:rPr>
              <a:t> </a:t>
            </a:r>
            <a:r>
              <a:rPr lang="de" dirty="0" err="1">
                <a:solidFill>
                  <a:schemeClr val="dk1"/>
                </a:solidFill>
              </a:rPr>
              <a:t>applications</a:t>
            </a:r>
            <a:r>
              <a:rPr lang="de" dirty="0">
                <a:solidFill>
                  <a:schemeClr val="dk1"/>
                </a:solidFill>
              </a:rPr>
              <a:t> </a:t>
            </a:r>
            <a:r>
              <a:rPr lang="de" dirty="0" err="1">
                <a:solidFill>
                  <a:schemeClr val="dk1"/>
                </a:solidFill>
              </a:rPr>
              <a:t>to</a:t>
            </a:r>
            <a:r>
              <a:rPr lang="de" dirty="0">
                <a:solidFill>
                  <a:schemeClr val="dk1"/>
                </a:solidFill>
              </a:rPr>
              <a:t> </a:t>
            </a:r>
            <a:r>
              <a:rPr lang="de" dirty="0" err="1">
                <a:solidFill>
                  <a:schemeClr val="dk1"/>
                </a:solidFill>
              </a:rPr>
              <a:t>keep</a:t>
            </a:r>
            <a:r>
              <a:rPr lang="de" dirty="0">
                <a:solidFill>
                  <a:schemeClr val="dk1"/>
                </a:solidFill>
              </a:rPr>
              <a:t> </a:t>
            </a:r>
            <a:r>
              <a:rPr lang="de" dirty="0" err="1">
                <a:solidFill>
                  <a:schemeClr val="dk1"/>
                </a:solidFill>
              </a:rPr>
              <a:t>functioning</a:t>
            </a:r>
            <a:r>
              <a:rPr lang="de" dirty="0">
                <a:solidFill>
                  <a:schemeClr val="dk1"/>
                </a:solidFill>
              </a:rPr>
              <a:t> </a:t>
            </a:r>
            <a:r>
              <a:rPr lang="de" dirty="0" err="1">
                <a:solidFill>
                  <a:schemeClr val="dk1"/>
                </a:solidFill>
              </a:rPr>
              <a:t>using</a:t>
            </a:r>
            <a:r>
              <a:rPr lang="de" dirty="0">
                <a:solidFill>
                  <a:schemeClr val="dk1"/>
                </a:solidFill>
              </a:rPr>
              <a:t> </a:t>
            </a:r>
            <a:r>
              <a:rPr lang="de" dirty="0" err="1">
                <a:solidFill>
                  <a:schemeClr val="dk1"/>
                </a:solidFill>
              </a:rPr>
              <a:t>older</a:t>
            </a:r>
            <a:r>
              <a:rPr lang="de" dirty="0">
                <a:solidFill>
                  <a:schemeClr val="dk1"/>
                </a:solidFill>
              </a:rPr>
              <a:t> </a:t>
            </a:r>
            <a:r>
              <a:rPr lang="de" dirty="0" err="1">
                <a:solidFill>
                  <a:schemeClr val="dk1"/>
                </a:solidFill>
              </a:rPr>
              <a:t>versions</a:t>
            </a:r>
            <a:r>
              <a:rPr lang="de" dirty="0">
                <a:solidFill>
                  <a:schemeClr val="dk1"/>
                </a:solidFill>
              </a:rPr>
              <a:t> </a:t>
            </a:r>
            <a:r>
              <a:rPr lang="de" dirty="0" err="1">
                <a:solidFill>
                  <a:schemeClr val="dk1"/>
                </a:solidFill>
              </a:rPr>
              <a:t>of</a:t>
            </a:r>
            <a:r>
              <a:rPr lang="de" dirty="0">
                <a:solidFill>
                  <a:schemeClr val="dk1"/>
                </a:solidFill>
              </a:rPr>
              <a:t> </a:t>
            </a:r>
            <a:r>
              <a:rPr lang="de" dirty="0" err="1">
                <a:solidFill>
                  <a:schemeClr val="dk1"/>
                </a:solidFill>
              </a:rPr>
              <a:t>indexed</a:t>
            </a:r>
            <a:r>
              <a:rPr lang="de" dirty="0">
                <a:solidFill>
                  <a:schemeClr val="dk1"/>
                </a:solidFill>
              </a:rPr>
              <a:t> </a:t>
            </a:r>
            <a:r>
              <a:rPr lang="de" dirty="0" err="1">
                <a:solidFill>
                  <a:schemeClr val="dk1"/>
                </a:solidFill>
              </a:rPr>
              <a:t>terminologies</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10ca02d2ead_0_0:notes"/>
          <p:cNvSpPr>
            <a:spLocks noGrp="1" noRot="1" noChangeAspect="1"/>
          </p:cNvSpPr>
          <p:nvPr>
            <p:ph type="sldImg" idx="2"/>
          </p:nvPr>
        </p:nvSpPr>
        <p:spPr>
          <a:xfrm>
            <a:off x="379413"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4" name="Google Shape;334;g10ca02d2ead_0_0:notes"/>
          <p:cNvSpPr txBox="1">
            <a:spLocks noGrp="1"/>
          </p:cNvSpPr>
          <p:nvPr>
            <p:ph type="body" idx="1"/>
          </p:nvPr>
        </p:nvSpPr>
        <p:spPr>
          <a:xfrm>
            <a:off x="685800" y="4343401"/>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2000"/>
              </a:lnSpc>
              <a:spcBef>
                <a:spcPts val="0"/>
              </a:spcBef>
              <a:spcAft>
                <a:spcPts val="0"/>
              </a:spcAft>
              <a:buClr>
                <a:schemeClr val="dk1"/>
              </a:buClr>
              <a:buSzPts val="1100"/>
              <a:buFont typeface="Arial"/>
              <a:buNone/>
            </a:pPr>
            <a:r>
              <a:rPr lang="de" sz="1200" dirty="0">
                <a:solidFill>
                  <a:schemeClr val="dk1"/>
                </a:solidFill>
                <a:latin typeface="Calibri"/>
                <a:ea typeface="Calibri"/>
                <a:cs typeface="Calibri"/>
                <a:sym typeface="Calibri"/>
              </a:rPr>
              <a:t>As you </a:t>
            </a:r>
            <a:r>
              <a:rPr lang="de" sz="1200" dirty="0" err="1">
                <a:solidFill>
                  <a:schemeClr val="dk1"/>
                </a:solidFill>
                <a:latin typeface="Calibri"/>
                <a:ea typeface="Calibri"/>
                <a:cs typeface="Calibri"/>
                <a:sym typeface="Calibri"/>
              </a:rPr>
              <a:t>can</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see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we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have</a:t>
            </a:r>
            <a:r>
              <a:rPr lang="de" sz="1200" dirty="0">
                <a:solidFill>
                  <a:schemeClr val="dk1"/>
                </a:solidFill>
                <a:latin typeface="Calibri"/>
                <a:ea typeface="Calibri"/>
                <a:cs typeface="Calibri"/>
                <a:sym typeface="Calibri"/>
              </a:rPr>
              <a:t> a </a:t>
            </a:r>
            <a:r>
              <a:rPr lang="de" sz="1200" dirty="0" err="1">
                <a:solidFill>
                  <a:schemeClr val="dk1"/>
                </a:solidFill>
                <a:latin typeface="Calibri"/>
                <a:ea typeface="Calibri"/>
                <a:cs typeface="Calibri"/>
                <a:sym typeface="Calibri"/>
              </a:rPr>
              <a:t>lot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planned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for</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NFDI4Chem TS. </a:t>
            </a:r>
            <a:r>
              <a:rPr lang="de" sz="1200" dirty="0" err="1">
                <a:solidFill>
                  <a:schemeClr val="dk1"/>
                </a:solidFill>
                <a:latin typeface="Calibri"/>
                <a:ea typeface="Calibri"/>
                <a:cs typeface="Calibri"/>
                <a:sym typeface="Calibri"/>
              </a:rPr>
              <a:t>What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highlighted</a:t>
            </a:r>
            <a:r>
              <a:rPr lang="de" sz="1200" dirty="0">
                <a:solidFill>
                  <a:schemeClr val="dk1"/>
                </a:solidFill>
                <a:latin typeface="Calibri"/>
                <a:ea typeface="Calibri"/>
                <a:cs typeface="Calibri"/>
                <a:sym typeface="Calibri"/>
              </a:rPr>
              <a:t> in </a:t>
            </a:r>
            <a:r>
              <a:rPr lang="de" sz="1200" dirty="0" err="1">
                <a:solidFill>
                  <a:schemeClr val="dk1"/>
                </a:solidFill>
                <a:latin typeface="Calibri"/>
                <a:ea typeface="Calibri"/>
                <a:cs typeface="Calibri"/>
                <a:sym typeface="Calibri"/>
              </a:rPr>
              <a:t>blue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here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our</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current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focus</a:t>
            </a:r>
            <a:r>
              <a:rPr lang="de"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2000"/>
              </a:lnSpc>
              <a:spcBef>
                <a:spcPts val="0"/>
              </a:spcBef>
              <a:spcAft>
                <a:spcPts val="0"/>
              </a:spcAft>
              <a:buClr>
                <a:schemeClr val="dk1"/>
              </a:buClr>
              <a:buSzPts val="1100"/>
              <a:buFont typeface="Arial"/>
              <a:buNone/>
            </a:pPr>
            <a:r>
              <a:rPr lang="de" sz="1200" dirty="0" err="1">
                <a:solidFill>
                  <a:schemeClr val="dk1"/>
                </a:solidFill>
                <a:latin typeface="Calibri"/>
                <a:ea typeface="Calibri"/>
                <a:cs typeface="Calibri"/>
                <a:sym typeface="Calibri"/>
              </a:rPr>
              <a:t>With</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regard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to</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content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provided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by</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TS:</a:t>
            </a:r>
            <a:endParaRPr sz="1200" dirty="0">
              <a:solidFill>
                <a:schemeClr val="dk1"/>
              </a:solidFill>
              <a:latin typeface="Calibri"/>
              <a:ea typeface="Calibri"/>
              <a:cs typeface="Calibri"/>
              <a:sym typeface="Calibri"/>
            </a:endParaRPr>
          </a:p>
          <a:p>
            <a:pPr marL="457200" lvl="0" indent="-304800" algn="l" rtl="0">
              <a:lnSpc>
                <a:spcPct val="102000"/>
              </a:lnSpc>
              <a:spcBef>
                <a:spcPts val="0"/>
              </a:spcBef>
              <a:spcAft>
                <a:spcPts val="0"/>
              </a:spcAft>
              <a:buClr>
                <a:schemeClr val="dk1"/>
              </a:buClr>
              <a:buSzPts val="1200"/>
              <a:buFont typeface="Calibri"/>
              <a:buChar char="●"/>
            </a:pPr>
            <a:r>
              <a:rPr lang="de" sz="1200" dirty="0" err="1">
                <a:solidFill>
                  <a:schemeClr val="dk1"/>
                </a:solidFill>
                <a:latin typeface="Calibri"/>
                <a:ea typeface="Calibri"/>
                <a:cs typeface="Calibri"/>
                <a:sym typeface="Calibri"/>
              </a:rPr>
              <a:t>we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have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of</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yet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indexed</a:t>
            </a:r>
            <a:r>
              <a:rPr lang="de" sz="1200" dirty="0">
                <a:solidFill>
                  <a:schemeClr val="dk1"/>
                </a:solidFill>
                <a:latin typeface="Calibri"/>
                <a:ea typeface="Calibri"/>
                <a:cs typeface="Calibri"/>
                <a:sym typeface="Calibri"/>
              </a:rPr>
              <a:t> a </a:t>
            </a:r>
            <a:r>
              <a:rPr lang="de" sz="1200" dirty="0" err="1">
                <a:solidFill>
                  <a:schemeClr val="dk1"/>
                </a:solidFill>
                <a:latin typeface="Calibri"/>
                <a:ea typeface="Calibri"/>
                <a:cs typeface="Calibri"/>
                <a:sym typeface="Calibri"/>
              </a:rPr>
              <a:t>collection</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of</a:t>
            </a:r>
            <a:r>
              <a:rPr lang="de" sz="1200" dirty="0">
                <a:solidFill>
                  <a:schemeClr val="dk1"/>
                </a:solidFill>
                <a:latin typeface="Calibri"/>
                <a:ea typeface="Calibri"/>
                <a:cs typeface="Calibri"/>
                <a:sym typeface="Calibri"/>
              </a:rPr>
              <a:t> 21 </a:t>
            </a:r>
            <a:r>
              <a:rPr lang="de" sz="1200" dirty="0" err="1">
                <a:solidFill>
                  <a:schemeClr val="dk1"/>
                </a:solidFill>
                <a:latin typeface="Calibri"/>
                <a:ea typeface="Calibri"/>
                <a:cs typeface="Calibri"/>
                <a:sym typeface="Calibri"/>
              </a:rPr>
              <a:t>existing</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ontologies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from</a:t>
            </a:r>
            <a:r>
              <a:rPr lang="de" sz="1200" dirty="0">
                <a:solidFill>
                  <a:schemeClr val="dk1"/>
                </a:solidFill>
                <a:latin typeface="Calibri"/>
                <a:ea typeface="Calibri"/>
                <a:cs typeface="Calibri"/>
                <a:sym typeface="Calibri"/>
              </a:rPr>
              <a:t> 3rd </a:t>
            </a:r>
            <a:r>
              <a:rPr lang="de" sz="1200" dirty="0" err="1">
                <a:solidFill>
                  <a:schemeClr val="dk1"/>
                </a:solidFill>
                <a:latin typeface="Calibri"/>
                <a:ea typeface="Calibri"/>
                <a:cs typeface="Calibri"/>
                <a:sym typeface="Calibri"/>
              </a:rPr>
              <a:t>parties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that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cover</a:t>
            </a:r>
            <a:r>
              <a:rPr lang="de" sz="1200" dirty="0">
                <a:solidFill>
                  <a:schemeClr val="dk1"/>
                </a:solidFill>
                <a:latin typeface="Calibri"/>
                <a:ea typeface="Calibri"/>
                <a:cs typeface="Calibri"/>
                <a:sym typeface="Calibri"/>
              </a:rPr>
              <a:t> a </a:t>
            </a:r>
            <a:r>
              <a:rPr lang="de" sz="1200" dirty="0" err="1">
                <a:solidFill>
                  <a:schemeClr val="dk1"/>
                </a:solidFill>
                <a:latin typeface="Calibri"/>
                <a:ea typeface="Calibri"/>
                <a:cs typeface="Calibri"/>
                <a:sym typeface="Calibri"/>
              </a:rPr>
              <a:t>broad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scope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of</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chemistry</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subdisciplines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by</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providing</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semantic</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specifications</a:t>
            </a:r>
            <a:r>
              <a:rPr lang="de" sz="1200" dirty="0">
                <a:solidFill>
                  <a:schemeClr val="dk1"/>
                </a:solidFill>
                <a:latin typeface="Calibri"/>
                <a:ea typeface="Calibri"/>
                <a:cs typeface="Calibri"/>
                <a:sym typeface="Calibri"/>
              </a:rPr>
              <a:t> on </a:t>
            </a:r>
            <a:r>
              <a:rPr lang="de" sz="1200" dirty="0" err="1">
                <a:solidFill>
                  <a:schemeClr val="dk1"/>
                </a:solidFill>
                <a:latin typeface="Calibri"/>
                <a:ea typeface="Calibri"/>
                <a:cs typeface="Calibri"/>
                <a:sym typeface="Calibri"/>
              </a:rPr>
              <a:t>chemical</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concepts</a:t>
            </a:r>
            <a:r>
              <a:rPr lang="de"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lnSpc>
                <a:spcPct val="102000"/>
              </a:lnSpc>
              <a:spcBef>
                <a:spcPts val="0"/>
              </a:spcBef>
              <a:spcAft>
                <a:spcPts val="0"/>
              </a:spcAft>
              <a:buClr>
                <a:schemeClr val="dk1"/>
              </a:buClr>
              <a:buSzPts val="1200"/>
              <a:buFont typeface="Calibri"/>
              <a:buChar char="○"/>
            </a:pPr>
            <a:r>
              <a:rPr lang="de" sz="1200" dirty="0" err="1">
                <a:solidFill>
                  <a:schemeClr val="dk1"/>
                </a:solidFill>
                <a:latin typeface="Calibri"/>
                <a:ea typeface="Calibri"/>
                <a:cs typeface="Calibri"/>
                <a:sym typeface="Calibri"/>
              </a:rPr>
              <a:t>if</a:t>
            </a:r>
            <a:r>
              <a:rPr lang="de" sz="1200" dirty="0">
                <a:solidFill>
                  <a:schemeClr val="dk1"/>
                </a:solidFill>
                <a:latin typeface="Calibri"/>
                <a:ea typeface="Calibri"/>
                <a:cs typeface="Calibri"/>
                <a:sym typeface="Calibri"/>
              </a:rPr>
              <a:t> you find </a:t>
            </a:r>
            <a:r>
              <a:rPr lang="de" sz="1200" dirty="0" err="1">
                <a:solidFill>
                  <a:schemeClr val="dk1"/>
                </a:solidFill>
                <a:latin typeface="Calibri"/>
                <a:ea typeface="Calibri"/>
                <a:cs typeface="Calibri"/>
                <a:sym typeface="Calibri"/>
              </a:rPr>
              <a:t>that</a:t>
            </a:r>
            <a:r>
              <a:rPr lang="de" sz="1200" dirty="0">
                <a:solidFill>
                  <a:schemeClr val="dk1"/>
                </a:solidFill>
                <a:latin typeface="Calibri"/>
                <a:ea typeface="Calibri"/>
                <a:cs typeface="Calibri"/>
                <a:sym typeface="Calibri"/>
              </a:rPr>
              <a:t> you </a:t>
            </a:r>
            <a:r>
              <a:rPr lang="de" sz="1200" dirty="0" err="1">
                <a:solidFill>
                  <a:schemeClr val="dk1"/>
                </a:solidFill>
                <a:latin typeface="Calibri"/>
                <a:ea typeface="Calibri"/>
                <a:cs typeface="Calibri"/>
                <a:sym typeface="Calibri"/>
              </a:rPr>
              <a:t>are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missing</a:t>
            </a:r>
            <a:r>
              <a:rPr lang="de" sz="1200" dirty="0">
                <a:solidFill>
                  <a:schemeClr val="dk1"/>
                </a:solidFill>
                <a:latin typeface="Calibri"/>
                <a:ea typeface="Calibri"/>
                <a:cs typeface="Calibri"/>
                <a:sym typeface="Calibri"/>
              </a:rPr>
              <a:t> a </a:t>
            </a:r>
            <a:r>
              <a:rPr lang="de" sz="1200" dirty="0" err="1">
                <a:solidFill>
                  <a:schemeClr val="dk1"/>
                </a:solidFill>
                <a:latin typeface="Calibri"/>
                <a:ea typeface="Calibri"/>
                <a:cs typeface="Calibri"/>
                <a:sym typeface="Calibri"/>
              </a:rPr>
              <a:t>terminology</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ontology</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or</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controlled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vocabulary</a:t>
            </a:r>
            <a:r>
              <a:rPr lang="de" sz="1200" dirty="0">
                <a:solidFill>
                  <a:schemeClr val="dk1"/>
                </a:solidFill>
                <a:latin typeface="Calibri"/>
                <a:ea typeface="Calibri"/>
                <a:cs typeface="Calibri"/>
                <a:sym typeface="Calibri"/>
              </a:rPr>
              <a:t> you </a:t>
            </a:r>
            <a:r>
              <a:rPr lang="de" sz="1200" dirty="0" err="1">
                <a:solidFill>
                  <a:schemeClr val="dk1"/>
                </a:solidFill>
                <a:latin typeface="Calibri"/>
                <a:ea typeface="Calibri"/>
                <a:cs typeface="Calibri"/>
                <a:sym typeface="Calibri"/>
              </a:rPr>
              <a:t>can</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make</a:t>
            </a:r>
            <a:r>
              <a:rPr lang="de" sz="1200" dirty="0">
                <a:solidFill>
                  <a:schemeClr val="dk1"/>
                </a:solidFill>
                <a:latin typeface="Calibri"/>
                <a:ea typeface="Calibri"/>
                <a:cs typeface="Calibri"/>
                <a:sym typeface="Calibri"/>
              </a:rPr>
              <a:t> a </a:t>
            </a:r>
            <a:r>
              <a:rPr lang="de" sz="1200" dirty="0" err="1">
                <a:solidFill>
                  <a:schemeClr val="dk1"/>
                </a:solidFill>
                <a:latin typeface="Calibri"/>
                <a:ea typeface="Calibri"/>
                <a:cs typeface="Calibri"/>
                <a:sym typeface="Calibri"/>
              </a:rPr>
              <a:t>request</a:t>
            </a:r>
            <a:r>
              <a:rPr lang="de" sz="1200" dirty="0">
                <a:solidFill>
                  <a:schemeClr val="dk1"/>
                </a:solidFill>
                <a:latin typeface="Calibri"/>
                <a:ea typeface="Calibri"/>
                <a:cs typeface="Calibri"/>
                <a:sym typeface="Calibri"/>
              </a:rPr>
              <a:t> via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helpdesk@nfdi4chem</a:t>
            </a:r>
            <a:endParaRPr sz="1200" dirty="0">
              <a:solidFill>
                <a:schemeClr val="dk1"/>
              </a:solidFill>
              <a:latin typeface="Calibri"/>
              <a:ea typeface="Calibri"/>
              <a:cs typeface="Calibri"/>
              <a:sym typeface="Calibri"/>
            </a:endParaRPr>
          </a:p>
          <a:p>
            <a:pPr marL="457200" lvl="0" indent="-304800" algn="l" rtl="0">
              <a:lnSpc>
                <a:spcPct val="102000"/>
              </a:lnSpc>
              <a:spcBef>
                <a:spcPts val="0"/>
              </a:spcBef>
              <a:spcAft>
                <a:spcPts val="0"/>
              </a:spcAft>
              <a:buClr>
                <a:schemeClr val="dk1"/>
              </a:buClr>
              <a:buSzPts val="1200"/>
              <a:buFont typeface="Calibri"/>
              <a:buChar char="●"/>
            </a:pPr>
            <a:r>
              <a:rPr lang="de" sz="1200" dirty="0" err="1">
                <a:solidFill>
                  <a:schemeClr val="dk1"/>
                </a:solidFill>
                <a:latin typeface="Calibri"/>
                <a:ea typeface="Calibri"/>
                <a:cs typeface="Calibri"/>
                <a:sym typeface="Calibri"/>
              </a:rPr>
              <a:t>we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are</a:t>
            </a:r>
            <a:r>
              <a:rPr lang="de" sz="1200" dirty="0">
                <a:solidFill>
                  <a:schemeClr val="dk1"/>
                </a:solidFill>
                <a:latin typeface="Calibri"/>
                <a:ea typeface="Calibri"/>
                <a:cs typeface="Calibri"/>
                <a:sym typeface="Calibri"/>
              </a:rPr>
              <a:t> also </a:t>
            </a:r>
            <a:r>
              <a:rPr lang="de" sz="1200" dirty="0" err="1">
                <a:solidFill>
                  <a:schemeClr val="dk1"/>
                </a:solidFill>
                <a:latin typeface="Calibri"/>
                <a:ea typeface="Calibri"/>
                <a:cs typeface="Calibri"/>
                <a:sym typeface="Calibri"/>
              </a:rPr>
              <a:t>focusing</a:t>
            </a:r>
            <a:r>
              <a:rPr lang="de" sz="1200" dirty="0">
                <a:solidFill>
                  <a:schemeClr val="dk1"/>
                </a:solidFill>
                <a:latin typeface="Calibri"/>
                <a:ea typeface="Calibri"/>
                <a:cs typeface="Calibri"/>
                <a:sym typeface="Calibri"/>
              </a:rPr>
              <a:t> on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identification</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of</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use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cases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that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are</a:t>
            </a:r>
            <a:r>
              <a:rPr lang="de" sz="1200" dirty="0">
                <a:solidFill>
                  <a:schemeClr val="dk1"/>
                </a:solidFill>
                <a:latin typeface="Calibri"/>
                <a:ea typeface="Calibri"/>
                <a:cs typeface="Calibri"/>
                <a:sym typeface="Calibri"/>
              </a:rPr>
              <a:t> not </a:t>
            </a:r>
            <a:r>
              <a:rPr lang="de" sz="1200" dirty="0" err="1">
                <a:solidFill>
                  <a:schemeClr val="dk1"/>
                </a:solidFill>
                <a:latin typeface="Calibri"/>
                <a:ea typeface="Calibri"/>
                <a:cs typeface="Calibri"/>
                <a:sym typeface="Calibri"/>
              </a:rPr>
              <a:t>yet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covered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by</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existing</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suitable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ontologies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and</a:t>
            </a:r>
            <a:r>
              <a:rPr lang="de" sz="1200" dirty="0">
                <a:solidFill>
                  <a:schemeClr val="dk1"/>
                </a:solidFill>
                <a:latin typeface="Calibri"/>
                <a:ea typeface="Calibri"/>
                <a:cs typeface="Calibri"/>
                <a:sym typeface="Calibri"/>
              </a:rPr>
              <a:t> will </a:t>
            </a:r>
            <a:r>
              <a:rPr lang="de" sz="1200" dirty="0" err="1">
                <a:solidFill>
                  <a:schemeClr val="dk1"/>
                </a:solidFill>
                <a:latin typeface="Calibri"/>
                <a:ea typeface="Calibri"/>
                <a:cs typeface="Calibri"/>
                <a:sym typeface="Calibri"/>
              </a:rPr>
              <a:t>create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new</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ones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or</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improve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existing</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ones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accordingly</a:t>
            </a:r>
            <a:endParaRPr sz="1200" dirty="0">
              <a:solidFill>
                <a:schemeClr val="dk1"/>
              </a:solidFill>
              <a:latin typeface="Calibri"/>
              <a:ea typeface="Calibri"/>
              <a:cs typeface="Calibri"/>
              <a:sym typeface="Calibri"/>
            </a:endParaRPr>
          </a:p>
          <a:p>
            <a:pPr marL="0" lvl="0" indent="0" algn="l" rtl="0">
              <a:lnSpc>
                <a:spcPct val="102000"/>
              </a:lnSpc>
              <a:spcBef>
                <a:spcPts val="0"/>
              </a:spcBef>
              <a:spcAft>
                <a:spcPts val="0"/>
              </a:spcAft>
              <a:buNone/>
            </a:pPr>
            <a:r>
              <a:rPr lang="de" sz="1200" dirty="0" err="1">
                <a:solidFill>
                  <a:schemeClr val="dk1"/>
                </a:solidFill>
                <a:latin typeface="Calibri"/>
                <a:ea typeface="Calibri"/>
                <a:cs typeface="Calibri"/>
                <a:sym typeface="Calibri"/>
              </a:rPr>
              <a:t>With</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regard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to</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technical</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functions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of</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TS:</a:t>
            </a:r>
            <a:endParaRPr sz="1200" dirty="0">
              <a:solidFill>
                <a:schemeClr val="dk1"/>
              </a:solidFill>
              <a:latin typeface="Calibri"/>
              <a:ea typeface="Calibri"/>
              <a:cs typeface="Calibri"/>
              <a:sym typeface="Calibri"/>
            </a:endParaRPr>
          </a:p>
          <a:p>
            <a:pPr marL="457200" lvl="0" indent="-304800" algn="l" rtl="0">
              <a:lnSpc>
                <a:spcPct val="102000"/>
              </a:lnSpc>
              <a:spcBef>
                <a:spcPts val="0"/>
              </a:spcBef>
              <a:spcAft>
                <a:spcPts val="0"/>
              </a:spcAft>
              <a:buClr>
                <a:schemeClr val="dk1"/>
              </a:buClr>
              <a:buSzPts val="1200"/>
              <a:buFont typeface="Calibri"/>
              <a:buChar char="●"/>
            </a:pPr>
            <a:r>
              <a:rPr lang="de" sz="1200" dirty="0" err="1">
                <a:solidFill>
                  <a:schemeClr val="dk1"/>
                </a:solidFill>
                <a:latin typeface="Calibri"/>
                <a:ea typeface="Calibri"/>
                <a:cs typeface="Calibri"/>
                <a:sym typeface="Calibri"/>
              </a:rPr>
              <a:t>as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being</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part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of</a:t>
            </a:r>
            <a:r>
              <a:rPr lang="de" sz="1200" dirty="0">
                <a:solidFill>
                  <a:schemeClr val="dk1"/>
                </a:solidFill>
                <a:latin typeface="Calibri"/>
                <a:ea typeface="Calibri"/>
                <a:cs typeface="Calibri"/>
                <a:sym typeface="Calibri"/>
              </a:rPr>
              <a:t> OLS </a:t>
            </a:r>
            <a:r>
              <a:rPr lang="de" sz="1200" dirty="0" err="1">
                <a:solidFill>
                  <a:schemeClr val="dk1"/>
                </a:solidFill>
                <a:latin typeface="Calibri"/>
                <a:ea typeface="Calibri"/>
                <a:cs typeface="Calibri"/>
                <a:sym typeface="Calibri"/>
              </a:rPr>
              <a:t>we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have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implemented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browsing</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and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look-op</a:t>
            </a:r>
            <a:r>
              <a:rPr lang="de" sz="1200" dirty="0">
                <a:solidFill>
                  <a:schemeClr val="dk1"/>
                </a:solidFill>
                <a:latin typeface="Calibri"/>
                <a:ea typeface="Calibri"/>
                <a:cs typeface="Calibri"/>
                <a:sym typeface="Calibri"/>
              </a:rPr>
              <a:t> via API </a:t>
            </a:r>
            <a:r>
              <a:rPr lang="de" sz="1200" dirty="0" err="1">
                <a:solidFill>
                  <a:schemeClr val="dk1"/>
                </a:solidFill>
                <a:latin typeface="Calibri"/>
                <a:ea typeface="Calibri"/>
                <a:cs typeface="Calibri"/>
                <a:sym typeface="Calibri"/>
              </a:rPr>
              <a:t>or</a:t>
            </a:r>
            <a:r>
              <a:rPr lang="de" sz="1200" dirty="0">
                <a:solidFill>
                  <a:schemeClr val="dk1"/>
                </a:solidFill>
                <a:latin typeface="Calibri"/>
                <a:ea typeface="Calibri"/>
                <a:cs typeface="Calibri"/>
                <a:sym typeface="Calibri"/>
              </a:rPr>
              <a:t> Internet Browser </a:t>
            </a:r>
            <a:endParaRPr sz="1200" dirty="0">
              <a:solidFill>
                <a:schemeClr val="dk1"/>
              </a:solidFill>
              <a:latin typeface="Calibri"/>
              <a:ea typeface="Calibri"/>
              <a:cs typeface="Calibri"/>
              <a:sym typeface="Calibri"/>
            </a:endParaRPr>
          </a:p>
          <a:p>
            <a:pPr marL="914400" lvl="1" indent="-304800" algn="l" rtl="0">
              <a:lnSpc>
                <a:spcPct val="102000"/>
              </a:lnSpc>
              <a:spcBef>
                <a:spcPts val="0"/>
              </a:spcBef>
              <a:spcAft>
                <a:spcPts val="0"/>
              </a:spcAft>
              <a:buClr>
                <a:schemeClr val="dk1"/>
              </a:buClr>
              <a:buSzPts val="1200"/>
              <a:buFont typeface="Calibri"/>
              <a:buChar char="○"/>
            </a:pPr>
            <a:r>
              <a:rPr lang="de" sz="1200" dirty="0">
                <a:solidFill>
                  <a:schemeClr val="dk1"/>
                </a:solidFill>
                <a:latin typeface="Calibri"/>
                <a:ea typeface="Calibri"/>
                <a:cs typeface="Calibri"/>
                <a:sym typeface="Calibri"/>
              </a:rPr>
              <a:t> so </a:t>
            </a:r>
            <a:r>
              <a:rPr lang="de" sz="1200" dirty="0" err="1">
                <a:solidFill>
                  <a:schemeClr val="dk1"/>
                </a:solidFill>
                <a:latin typeface="Calibri"/>
                <a:ea typeface="Calibri"/>
                <a:cs typeface="Calibri"/>
                <a:sym typeface="Calibri"/>
              </a:rPr>
              <a:t>we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now</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focus</a:t>
            </a:r>
            <a:r>
              <a:rPr lang="de" sz="1200" dirty="0">
                <a:solidFill>
                  <a:schemeClr val="dk1"/>
                </a:solidFill>
                <a:latin typeface="Calibri"/>
                <a:ea typeface="Calibri"/>
                <a:cs typeface="Calibri"/>
                <a:sym typeface="Calibri"/>
              </a:rPr>
              <a:t> on </a:t>
            </a:r>
            <a:r>
              <a:rPr lang="de" sz="1200" dirty="0" err="1">
                <a:solidFill>
                  <a:schemeClr val="dk1"/>
                </a:solidFill>
                <a:latin typeface="Calibri"/>
                <a:ea typeface="Calibri"/>
                <a:cs typeface="Calibri"/>
                <a:sym typeface="Calibri"/>
              </a:rPr>
              <a:t>using</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API in </a:t>
            </a:r>
            <a:r>
              <a:rPr lang="de" sz="1200" dirty="0" err="1">
                <a:solidFill>
                  <a:schemeClr val="dk1"/>
                </a:solidFill>
                <a:latin typeface="Calibri"/>
                <a:ea typeface="Calibri"/>
                <a:cs typeface="Calibri"/>
                <a:sym typeface="Calibri"/>
              </a:rPr>
              <a:t>other</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applications</a:t>
            </a:r>
            <a:r>
              <a:rPr lang="de" sz="1200" dirty="0">
                <a:solidFill>
                  <a:schemeClr val="dk1"/>
                </a:solidFill>
                <a:latin typeface="Calibri"/>
                <a:ea typeface="Calibri"/>
                <a:cs typeface="Calibri"/>
                <a:sym typeface="Calibri"/>
              </a:rPr>
              <a:t> like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Chemotion</a:t>
            </a:r>
            <a:r>
              <a:rPr lang="de" sz="1200" dirty="0">
                <a:solidFill>
                  <a:schemeClr val="dk1"/>
                </a:solidFill>
                <a:latin typeface="Calibri"/>
                <a:ea typeface="Calibri"/>
                <a:cs typeface="Calibri"/>
                <a:sym typeface="Calibri"/>
              </a:rPr>
              <a:t> ELN, </a:t>
            </a:r>
            <a:r>
              <a:rPr lang="de" sz="1200" dirty="0" err="1">
                <a:solidFill>
                  <a:schemeClr val="dk1"/>
                </a:solidFill>
                <a:latin typeface="Calibri"/>
                <a:ea typeface="Calibri"/>
                <a:cs typeface="Calibri"/>
                <a:sym typeface="Calibri"/>
              </a:rPr>
              <a:t>which</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could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thereby</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improve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its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use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of</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Named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Reactions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Ontology</a:t>
            </a:r>
            <a:r>
              <a:rPr lang="de" sz="1200" dirty="0">
                <a:solidFill>
                  <a:schemeClr val="dk1"/>
                </a:solidFill>
                <a:latin typeface="Calibri"/>
                <a:ea typeface="Calibri"/>
                <a:cs typeface="Calibri"/>
                <a:sym typeface="Calibri"/>
              </a:rPr>
              <a:t> (RXNO) </a:t>
            </a:r>
            <a:r>
              <a:rPr lang="de" sz="1200" dirty="0" err="1">
                <a:solidFill>
                  <a:schemeClr val="dk1"/>
                </a:solidFill>
                <a:latin typeface="Calibri"/>
                <a:ea typeface="Calibri"/>
                <a:cs typeface="Calibri"/>
                <a:sym typeface="Calibri"/>
              </a:rPr>
              <a:t>or</a:t>
            </a:r>
            <a:r>
              <a:rPr lang="de" sz="1200" dirty="0">
                <a:solidFill>
                  <a:schemeClr val="dk1"/>
                </a:solidFill>
                <a:latin typeface="Calibri"/>
                <a:ea typeface="Calibri"/>
                <a:cs typeface="Calibri"/>
                <a:sym typeface="Calibri"/>
              </a:rPr>
              <a:t> Chemical </a:t>
            </a:r>
            <a:r>
              <a:rPr lang="de" sz="1200" dirty="0" err="1">
                <a:solidFill>
                  <a:schemeClr val="dk1"/>
                </a:solidFill>
                <a:latin typeface="Calibri"/>
                <a:ea typeface="Calibri"/>
                <a:cs typeface="Calibri"/>
                <a:sym typeface="Calibri"/>
              </a:rPr>
              <a:t>Methods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Ontology</a:t>
            </a:r>
            <a:r>
              <a:rPr lang="de" sz="1200" dirty="0">
                <a:solidFill>
                  <a:schemeClr val="dk1"/>
                </a:solidFill>
                <a:latin typeface="Calibri"/>
                <a:ea typeface="Calibri"/>
                <a:cs typeface="Calibri"/>
                <a:sym typeface="Calibri"/>
              </a:rPr>
              <a:t> (CHMO)</a:t>
            </a:r>
            <a:endParaRPr sz="1200" dirty="0">
              <a:solidFill>
                <a:schemeClr val="dk1"/>
              </a:solidFill>
              <a:latin typeface="Calibri"/>
              <a:ea typeface="Calibri"/>
              <a:cs typeface="Calibri"/>
              <a:sym typeface="Calibri"/>
            </a:endParaRPr>
          </a:p>
          <a:p>
            <a:pPr marL="914400" lvl="1" indent="-304800" algn="l" rtl="0">
              <a:lnSpc>
                <a:spcPct val="102000"/>
              </a:lnSpc>
              <a:spcBef>
                <a:spcPts val="0"/>
              </a:spcBef>
              <a:spcAft>
                <a:spcPts val="0"/>
              </a:spcAft>
              <a:buClr>
                <a:schemeClr val="dk1"/>
              </a:buClr>
              <a:buSzPts val="1200"/>
              <a:buFont typeface="Calibri"/>
              <a:buChar char="○"/>
            </a:pPr>
            <a:r>
              <a:rPr lang="de" sz="1200" dirty="0" err="1">
                <a:solidFill>
                  <a:schemeClr val="dk1"/>
                </a:solidFill>
                <a:latin typeface="Calibri"/>
                <a:ea typeface="Calibri"/>
                <a:cs typeface="Calibri"/>
                <a:sym typeface="Calibri"/>
              </a:rPr>
              <a:t>adding</a:t>
            </a:r>
            <a:r>
              <a:rPr lang="de" sz="1200" dirty="0">
                <a:solidFill>
                  <a:schemeClr val="dk1"/>
                </a:solidFill>
                <a:latin typeface="Calibri"/>
                <a:ea typeface="Calibri"/>
                <a:cs typeface="Calibri"/>
                <a:sym typeface="Calibri"/>
              </a:rPr>
              <a:t> a </a:t>
            </a:r>
            <a:r>
              <a:rPr lang="de" sz="1200" dirty="0" err="1">
                <a:solidFill>
                  <a:schemeClr val="dk1"/>
                </a:solidFill>
                <a:latin typeface="Calibri"/>
                <a:ea typeface="Calibri"/>
                <a:cs typeface="Calibri"/>
                <a:sym typeface="Calibri"/>
              </a:rPr>
              <a:t>visualization</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layer</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using</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tools</a:t>
            </a:r>
            <a:r>
              <a:rPr lang="de" sz="1200" dirty="0">
                <a:solidFill>
                  <a:schemeClr val="dk1"/>
                </a:solidFill>
                <a:latin typeface="Calibri"/>
                <a:ea typeface="Calibri"/>
                <a:cs typeface="Calibri"/>
                <a:sym typeface="Calibri"/>
              </a:rPr>
              <a:t> like </a:t>
            </a:r>
            <a:r>
              <a:rPr lang="de" sz="1200" dirty="0" err="1">
                <a:solidFill>
                  <a:schemeClr val="dk1"/>
                </a:solidFill>
                <a:latin typeface="Calibri"/>
                <a:ea typeface="Calibri"/>
                <a:cs typeface="Calibri"/>
                <a:sym typeface="Calibri"/>
              </a:rPr>
              <a:t>WebVOWL</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planned</a:t>
            </a:r>
            <a:endParaRPr sz="1200" dirty="0">
              <a:solidFill>
                <a:schemeClr val="dk1"/>
              </a:solidFill>
              <a:latin typeface="Calibri"/>
              <a:ea typeface="Calibri"/>
              <a:cs typeface="Calibri"/>
              <a:sym typeface="Calibri"/>
            </a:endParaRPr>
          </a:p>
          <a:p>
            <a:pPr marL="457200" lvl="0" indent="-304800" algn="l" rtl="0">
              <a:lnSpc>
                <a:spcPct val="102000"/>
              </a:lnSpc>
              <a:spcBef>
                <a:spcPts val="0"/>
              </a:spcBef>
              <a:spcAft>
                <a:spcPts val="0"/>
              </a:spcAft>
              <a:buClr>
                <a:schemeClr val="dk1"/>
              </a:buClr>
              <a:buSzPts val="1200"/>
              <a:buFont typeface="Calibri"/>
              <a:buChar char="●"/>
            </a:pPr>
            <a:r>
              <a:rPr lang="de" sz="1200" dirty="0" err="1">
                <a:solidFill>
                  <a:schemeClr val="dk1"/>
                </a:solidFill>
                <a:latin typeface="Calibri"/>
                <a:ea typeface="Calibri"/>
                <a:cs typeface="Calibri"/>
                <a:sym typeface="Calibri"/>
              </a:rPr>
              <a:t>we</a:t>
            </a:r>
            <a:r>
              <a:rPr lang="de" sz="1200" dirty="0">
                <a:solidFill>
                  <a:schemeClr val="dk1"/>
                </a:solidFill>
                <a:latin typeface="Calibri"/>
                <a:ea typeface="Calibri"/>
                <a:cs typeface="Calibri"/>
                <a:sym typeface="Calibri"/>
              </a:rPr>
              <a:t> also </a:t>
            </a:r>
            <a:r>
              <a:rPr lang="de" sz="1200" dirty="0" err="1">
                <a:solidFill>
                  <a:schemeClr val="dk1"/>
                </a:solidFill>
                <a:latin typeface="Calibri"/>
                <a:ea typeface="Calibri"/>
                <a:cs typeface="Calibri"/>
                <a:sym typeface="Calibri"/>
              </a:rPr>
              <a:t>implemented</a:t>
            </a:r>
            <a:r>
              <a:rPr lang="de" sz="1200" dirty="0">
                <a:solidFill>
                  <a:schemeClr val="dk1"/>
                </a:solidFill>
                <a:latin typeface="Calibri"/>
                <a:ea typeface="Calibri"/>
                <a:cs typeface="Calibri"/>
                <a:sym typeface="Calibri"/>
              </a:rPr>
              <a:t> a </a:t>
            </a:r>
            <a:r>
              <a:rPr lang="de" sz="1200" dirty="0" err="1">
                <a:solidFill>
                  <a:schemeClr val="dk1"/>
                </a:solidFill>
                <a:latin typeface="Calibri"/>
                <a:ea typeface="Calibri"/>
                <a:cs typeface="Calibri"/>
                <a:sym typeface="Calibri"/>
              </a:rPr>
              <a:t>quality</a:t>
            </a:r>
            <a:r>
              <a:rPr lang="de" sz="1200" dirty="0">
                <a:solidFill>
                  <a:schemeClr val="dk1"/>
                </a:solidFill>
                <a:latin typeface="Calibri"/>
                <a:ea typeface="Calibri"/>
                <a:cs typeface="Calibri"/>
                <a:sym typeface="Calibri"/>
              </a:rPr>
              <a:t> check </a:t>
            </a:r>
            <a:r>
              <a:rPr lang="de" sz="1200" dirty="0" err="1">
                <a:solidFill>
                  <a:schemeClr val="dk1"/>
                </a:solidFill>
                <a:latin typeface="Calibri"/>
                <a:ea typeface="Calibri"/>
                <a:cs typeface="Calibri"/>
                <a:sym typeface="Calibri"/>
              </a:rPr>
              <a:t>for</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terminologies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we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index</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which</a:t>
            </a:r>
            <a:r>
              <a:rPr lang="de" sz="1200" dirty="0">
                <a:solidFill>
                  <a:schemeClr val="dk1"/>
                </a:solidFill>
                <a:latin typeface="Calibri"/>
                <a:ea typeface="Calibri"/>
                <a:cs typeface="Calibri"/>
                <a:sym typeface="Calibri"/>
              </a:rPr>
              <a:t> so </a:t>
            </a:r>
            <a:r>
              <a:rPr lang="de" sz="1200" dirty="0" err="1">
                <a:solidFill>
                  <a:schemeClr val="dk1"/>
                </a:solidFill>
                <a:latin typeface="Calibri"/>
                <a:ea typeface="Calibri"/>
                <a:cs typeface="Calibri"/>
                <a:sym typeface="Calibri"/>
              </a:rPr>
              <a:t>far</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consists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of</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checking</a:t>
            </a:r>
            <a:endParaRPr sz="1200" dirty="0">
              <a:solidFill>
                <a:schemeClr val="dk1"/>
              </a:solidFill>
              <a:latin typeface="Calibri"/>
              <a:ea typeface="Calibri"/>
              <a:cs typeface="Calibri"/>
              <a:sym typeface="Calibri"/>
            </a:endParaRPr>
          </a:p>
          <a:p>
            <a:pPr marL="914400" lvl="1" indent="-304800" algn="l" rtl="0">
              <a:lnSpc>
                <a:spcPct val="102000"/>
              </a:lnSpc>
              <a:spcBef>
                <a:spcPts val="0"/>
              </a:spcBef>
              <a:spcAft>
                <a:spcPts val="0"/>
              </a:spcAft>
              <a:buClr>
                <a:schemeClr val="dk1"/>
              </a:buClr>
              <a:buSzPts val="1200"/>
              <a:buFont typeface="Calibri"/>
              <a:buChar char="○"/>
            </a:pPr>
            <a:r>
              <a:rPr lang="de" sz="1200" dirty="0" err="1">
                <a:solidFill>
                  <a:schemeClr val="dk1"/>
                </a:solidFill>
                <a:latin typeface="Calibri"/>
                <a:ea typeface="Calibri"/>
                <a:cs typeface="Calibri"/>
                <a:sym typeface="Calibri"/>
              </a:rPr>
              <a:t>that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certain</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metadata</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values</a:t>
            </a:r>
            <a:r>
              <a:rPr lang="de" sz="1200" dirty="0">
                <a:solidFill>
                  <a:schemeClr val="dk1"/>
                </a:solidFill>
                <a:latin typeface="Calibri"/>
                <a:ea typeface="Calibri"/>
                <a:cs typeface="Calibri"/>
                <a:sym typeface="Calibri"/>
              </a:rPr>
              <a:t>, such </a:t>
            </a:r>
            <a:r>
              <a:rPr lang="de" sz="1200" dirty="0" err="1">
                <a:solidFill>
                  <a:schemeClr val="dk1"/>
                </a:solidFill>
                <a:latin typeface="Calibri"/>
                <a:ea typeface="Calibri"/>
                <a:cs typeface="Calibri"/>
                <a:sym typeface="Calibri"/>
              </a:rPr>
              <a:t>as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purl</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id</a:t>
            </a:r>
            <a:r>
              <a:rPr lang="de" sz="1200" dirty="0">
                <a:solidFill>
                  <a:schemeClr val="dk1"/>
                </a:solidFill>
                <a:latin typeface="Calibri"/>
                <a:ea typeface="Calibri"/>
                <a:cs typeface="Calibri"/>
                <a:sym typeface="Calibri"/>
              </a:rPr>
              <a:t>', 'title', '</a:t>
            </a:r>
            <a:r>
              <a:rPr lang="de" sz="1200" dirty="0" err="1">
                <a:solidFill>
                  <a:schemeClr val="dk1"/>
                </a:solidFill>
                <a:latin typeface="Calibri"/>
                <a:ea typeface="Calibri"/>
                <a:cs typeface="Calibri"/>
                <a:sym typeface="Calibri"/>
              </a:rPr>
              <a:t>classification</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license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are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present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and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have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expected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datatype</a:t>
            </a:r>
            <a:endParaRPr sz="1200" dirty="0">
              <a:solidFill>
                <a:schemeClr val="dk1"/>
              </a:solidFill>
              <a:latin typeface="Calibri"/>
              <a:ea typeface="Calibri"/>
              <a:cs typeface="Calibri"/>
              <a:sym typeface="Calibri"/>
            </a:endParaRPr>
          </a:p>
          <a:p>
            <a:pPr marL="914400" lvl="1" indent="-304800" algn="l" rtl="0">
              <a:lnSpc>
                <a:spcPct val="102000"/>
              </a:lnSpc>
              <a:spcBef>
                <a:spcPts val="0"/>
              </a:spcBef>
              <a:spcAft>
                <a:spcPts val="0"/>
              </a:spcAft>
              <a:buClr>
                <a:schemeClr val="dk1"/>
              </a:buClr>
              <a:buSzPts val="1200"/>
              <a:buFont typeface="Calibri"/>
              <a:buChar char="○"/>
            </a:pPr>
            <a:r>
              <a:rPr lang="de" sz="1200" dirty="0" err="1">
                <a:solidFill>
                  <a:schemeClr val="dk1"/>
                </a:solidFill>
                <a:latin typeface="Calibri"/>
                <a:ea typeface="Calibri"/>
                <a:cs typeface="Calibri"/>
                <a:sym typeface="Calibri"/>
              </a:rPr>
              <a:t>that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PURL </a:t>
            </a:r>
            <a:r>
              <a:rPr lang="de" sz="1200" dirty="0" err="1">
                <a:solidFill>
                  <a:schemeClr val="dk1"/>
                </a:solidFill>
                <a:latin typeface="Calibri"/>
                <a:ea typeface="Calibri"/>
                <a:cs typeface="Calibri"/>
                <a:sym typeface="Calibri"/>
              </a:rPr>
              <a:t>is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right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and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ontology</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can</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be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accessed</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through</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it</a:t>
            </a:r>
            <a:endParaRPr sz="1200" dirty="0">
              <a:solidFill>
                <a:schemeClr val="dk1"/>
              </a:solidFill>
              <a:latin typeface="Calibri"/>
              <a:ea typeface="Calibri"/>
              <a:cs typeface="Calibri"/>
              <a:sym typeface="Calibri"/>
            </a:endParaRPr>
          </a:p>
          <a:p>
            <a:pPr marL="914400" lvl="1" indent="-304800" algn="l" rtl="0">
              <a:lnSpc>
                <a:spcPct val="102000"/>
              </a:lnSpc>
              <a:spcBef>
                <a:spcPts val="0"/>
              </a:spcBef>
              <a:spcAft>
                <a:spcPts val="0"/>
              </a:spcAft>
              <a:buClr>
                <a:schemeClr val="dk1"/>
              </a:buClr>
              <a:buSzPts val="1200"/>
              <a:buFont typeface="Calibri"/>
              <a:buChar char="○"/>
            </a:pPr>
            <a:r>
              <a:rPr lang="de" sz="1200" dirty="0" err="1">
                <a:solidFill>
                  <a:schemeClr val="dk1"/>
                </a:solidFill>
                <a:latin typeface="Calibri"/>
                <a:ea typeface="Calibri"/>
                <a:cs typeface="Calibri"/>
                <a:sym typeface="Calibri"/>
              </a:rPr>
              <a:t>that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ontology</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is</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consistent</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according</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to</a:t>
            </a:r>
            <a:r>
              <a:rPr lang="de" sz="1200" dirty="0">
                <a:solidFill>
                  <a:schemeClr val="dk1"/>
                </a:solidFill>
                <a:latin typeface="Calibri"/>
                <a:ea typeface="Calibri"/>
                <a:cs typeface="Calibri"/>
                <a:sym typeface="Calibri"/>
              </a:rPr>
              <a:t> </a:t>
            </a:r>
            <a:r>
              <a:rPr lang="de" sz="1200" dirty="0" err="1">
                <a:solidFill>
                  <a:schemeClr val="dk1"/>
                </a:solidFill>
                <a:latin typeface="Calibri"/>
                <a:ea typeface="Calibri"/>
                <a:cs typeface="Calibri"/>
                <a:sym typeface="Calibri"/>
              </a:rPr>
              <a:t>the</a:t>
            </a:r>
            <a:r>
              <a:rPr lang="de" sz="1200" dirty="0">
                <a:solidFill>
                  <a:schemeClr val="dk1"/>
                </a:solidFill>
                <a:latin typeface="Calibri"/>
                <a:ea typeface="Calibri"/>
                <a:cs typeface="Calibri"/>
                <a:sym typeface="Calibri"/>
              </a:rPr>
              <a:t> ELK </a:t>
            </a:r>
            <a:r>
              <a:rPr lang="de" sz="1200" dirty="0" err="1">
                <a:solidFill>
                  <a:schemeClr val="dk1"/>
                </a:solidFill>
                <a:latin typeface="Calibri"/>
                <a:ea typeface="Calibri"/>
                <a:cs typeface="Calibri"/>
                <a:sym typeface="Calibri"/>
              </a:rPr>
              <a:t>reasoner</a:t>
            </a:r>
            <a:endParaRPr sz="1200" dirty="0">
              <a:solidFill>
                <a:schemeClr val="dk1"/>
              </a:solidFill>
              <a:latin typeface="Calibri"/>
              <a:ea typeface="Calibri"/>
              <a:cs typeface="Calibri"/>
              <a:sym typeface="Calibri"/>
            </a:endParaRPr>
          </a:p>
          <a:p>
            <a:pPr marL="457200" lvl="0" indent="-304800" algn="l" rtl="0">
              <a:lnSpc>
                <a:spcPct val="102000"/>
              </a:lnSpc>
              <a:spcBef>
                <a:spcPts val="0"/>
              </a:spcBef>
              <a:spcAft>
                <a:spcPts val="0"/>
              </a:spcAft>
              <a:buClr>
                <a:schemeClr val="dk1"/>
              </a:buClr>
              <a:buSzPts val="1200"/>
              <a:buFont typeface="Calibri"/>
              <a:buChar char="●"/>
            </a:pPr>
            <a:r>
              <a:rPr lang="de" dirty="0" err="1">
                <a:solidFill>
                  <a:schemeClr val="dk1"/>
                </a:solidFill>
              </a:rPr>
              <a:t>and</a:t>
            </a:r>
            <a:r>
              <a:rPr lang="de" dirty="0">
                <a:solidFill>
                  <a:schemeClr val="dk1"/>
                </a:solidFill>
              </a:rPr>
              <a:t> </a:t>
            </a:r>
            <a:r>
              <a:rPr lang="de" dirty="0" err="1">
                <a:solidFill>
                  <a:schemeClr val="dk1"/>
                </a:solidFill>
              </a:rPr>
              <a:t>we</a:t>
            </a:r>
            <a:r>
              <a:rPr lang="de" dirty="0">
                <a:solidFill>
                  <a:schemeClr val="dk1"/>
                </a:solidFill>
              </a:rPr>
              <a:t> plan </a:t>
            </a:r>
            <a:r>
              <a:rPr lang="de" dirty="0" err="1">
                <a:solidFill>
                  <a:schemeClr val="dk1"/>
                </a:solidFill>
              </a:rPr>
              <a:t>to</a:t>
            </a:r>
            <a:r>
              <a:rPr lang="de" dirty="0">
                <a:solidFill>
                  <a:schemeClr val="dk1"/>
                </a:solidFill>
              </a:rPr>
              <a:t> </a:t>
            </a:r>
            <a:r>
              <a:rPr lang="de" dirty="0" err="1">
                <a:solidFill>
                  <a:schemeClr val="dk1"/>
                </a:solidFill>
              </a:rPr>
              <a:t>add</a:t>
            </a:r>
            <a:r>
              <a:rPr lang="de" dirty="0">
                <a:solidFill>
                  <a:schemeClr val="dk1"/>
                </a:solidFill>
              </a:rPr>
              <a:t> </a:t>
            </a:r>
            <a:r>
              <a:rPr lang="de" dirty="0" err="1">
                <a:solidFill>
                  <a:schemeClr val="dk1"/>
                </a:solidFill>
              </a:rPr>
              <a:t>curation</a:t>
            </a:r>
            <a:r>
              <a:rPr lang="de" dirty="0">
                <a:solidFill>
                  <a:schemeClr val="dk1"/>
                </a:solidFill>
              </a:rPr>
              <a:t> </a:t>
            </a:r>
            <a:r>
              <a:rPr lang="de" dirty="0" err="1">
                <a:solidFill>
                  <a:schemeClr val="dk1"/>
                </a:solidFill>
              </a:rPr>
              <a:t>or</a:t>
            </a:r>
            <a:r>
              <a:rPr lang="de" dirty="0">
                <a:solidFill>
                  <a:schemeClr val="dk1"/>
                </a:solidFill>
              </a:rPr>
              <a:t> </a:t>
            </a:r>
            <a:r>
              <a:rPr lang="de" dirty="0" err="1">
                <a:solidFill>
                  <a:schemeClr val="dk1"/>
                </a:solidFill>
              </a:rPr>
              <a:t>interfaces</a:t>
            </a:r>
            <a:r>
              <a:rPr lang="de" dirty="0">
                <a:solidFill>
                  <a:schemeClr val="dk1"/>
                </a:solidFill>
              </a:rPr>
              <a:t> </a:t>
            </a:r>
            <a:r>
              <a:rPr lang="de" dirty="0" err="1">
                <a:solidFill>
                  <a:schemeClr val="dk1"/>
                </a:solidFill>
              </a:rPr>
              <a:t>based</a:t>
            </a:r>
            <a:r>
              <a:rPr lang="de" dirty="0">
                <a:solidFill>
                  <a:schemeClr val="dk1"/>
                </a:solidFill>
              </a:rPr>
              <a:t> on </a:t>
            </a:r>
            <a:r>
              <a:rPr lang="de" dirty="0" err="1">
                <a:solidFill>
                  <a:schemeClr val="dk1"/>
                </a:solidFill>
              </a:rPr>
              <a:t>the</a:t>
            </a:r>
            <a:r>
              <a:rPr lang="de" dirty="0">
                <a:solidFill>
                  <a:schemeClr val="dk1"/>
                </a:solidFill>
              </a:rPr>
              <a:t> APIs </a:t>
            </a:r>
            <a:r>
              <a:rPr lang="de" dirty="0" err="1">
                <a:solidFill>
                  <a:schemeClr val="dk1"/>
                </a:solidFill>
              </a:rPr>
              <a:t>of</a:t>
            </a:r>
            <a:r>
              <a:rPr lang="de" dirty="0">
                <a:solidFill>
                  <a:schemeClr val="dk1"/>
                </a:solidFill>
              </a:rPr>
              <a:t> </a:t>
            </a:r>
            <a:r>
              <a:rPr lang="de" dirty="0" err="1">
                <a:solidFill>
                  <a:schemeClr val="dk1"/>
                </a:solidFill>
              </a:rPr>
              <a:t>GitHub</a:t>
            </a:r>
            <a:r>
              <a:rPr lang="de" dirty="0">
                <a:solidFill>
                  <a:schemeClr val="dk1"/>
                </a:solidFill>
              </a:rPr>
              <a:t> </a:t>
            </a:r>
            <a:r>
              <a:rPr lang="de" dirty="0" err="1">
                <a:solidFill>
                  <a:schemeClr val="dk1"/>
                </a:solidFill>
              </a:rPr>
              <a:t>or</a:t>
            </a:r>
            <a:r>
              <a:rPr lang="de" dirty="0">
                <a:solidFill>
                  <a:schemeClr val="dk1"/>
                </a:solidFill>
              </a:rPr>
              <a:t> </a:t>
            </a:r>
            <a:r>
              <a:rPr lang="de" dirty="0" err="1">
                <a:solidFill>
                  <a:schemeClr val="dk1"/>
                </a:solidFill>
              </a:rPr>
              <a:t>Gitlab</a:t>
            </a:r>
            <a:r>
              <a:rPr lang="de" dirty="0">
                <a:solidFill>
                  <a:schemeClr val="dk1"/>
                </a:solidFill>
              </a:rPr>
              <a:t> </a:t>
            </a:r>
            <a:r>
              <a:rPr lang="de" dirty="0" err="1">
                <a:solidFill>
                  <a:schemeClr val="dk1"/>
                </a:solidFill>
              </a:rPr>
              <a:t>and</a:t>
            </a:r>
            <a:r>
              <a:rPr lang="de" dirty="0">
                <a:solidFill>
                  <a:schemeClr val="dk1"/>
                </a:solidFill>
              </a:rPr>
              <a:t> </a:t>
            </a:r>
            <a:r>
              <a:rPr lang="de" dirty="0" err="1">
                <a:solidFill>
                  <a:schemeClr val="dk1"/>
                </a:solidFill>
              </a:rPr>
              <a:t>tools</a:t>
            </a:r>
            <a:r>
              <a:rPr lang="de" dirty="0">
                <a:solidFill>
                  <a:schemeClr val="dk1"/>
                </a:solidFill>
              </a:rPr>
              <a:t> like </a:t>
            </a:r>
            <a:r>
              <a:rPr lang="de" dirty="0" err="1">
                <a:solidFill>
                  <a:schemeClr val="dk1"/>
                </a:solidFill>
              </a:rPr>
              <a:t>Webprotégé</a:t>
            </a:r>
            <a:r>
              <a:rPr lang="de" dirty="0">
                <a:solidFill>
                  <a:schemeClr val="dk1"/>
                </a:solidFill>
              </a:rPr>
              <a:t> </a:t>
            </a:r>
            <a:r>
              <a:rPr lang="de" dirty="0" err="1">
                <a:solidFill>
                  <a:schemeClr val="dk1"/>
                </a:solidFill>
              </a:rPr>
              <a:t>with</a:t>
            </a:r>
            <a:r>
              <a:rPr lang="de" dirty="0">
                <a:solidFill>
                  <a:schemeClr val="dk1"/>
                </a:solidFill>
              </a:rPr>
              <a:t> </a:t>
            </a:r>
            <a:r>
              <a:rPr lang="de" dirty="0" err="1">
                <a:solidFill>
                  <a:schemeClr val="dk1"/>
                </a:solidFill>
              </a:rPr>
              <a:t>which</a:t>
            </a:r>
            <a:r>
              <a:rPr lang="de" dirty="0">
                <a:solidFill>
                  <a:schemeClr val="dk1"/>
                </a:solidFill>
              </a:rPr>
              <a:t> </a:t>
            </a:r>
            <a:r>
              <a:rPr lang="de" dirty="0" err="1">
                <a:solidFill>
                  <a:schemeClr val="dk1"/>
                </a:solidFill>
              </a:rPr>
              <a:t>we</a:t>
            </a:r>
            <a:r>
              <a:rPr lang="de" dirty="0">
                <a:solidFill>
                  <a:schemeClr val="dk1"/>
                </a:solidFill>
              </a:rPr>
              <a:t> </a:t>
            </a:r>
            <a:r>
              <a:rPr lang="de" dirty="0" err="1">
                <a:solidFill>
                  <a:schemeClr val="dk1"/>
                </a:solidFill>
              </a:rPr>
              <a:t>can</a:t>
            </a:r>
            <a:r>
              <a:rPr lang="de" dirty="0">
                <a:solidFill>
                  <a:schemeClr val="dk1"/>
                </a:solidFill>
              </a:rPr>
              <a:t> </a:t>
            </a:r>
            <a:r>
              <a:rPr lang="de" dirty="0" err="1">
                <a:solidFill>
                  <a:schemeClr val="dk1"/>
                </a:solidFill>
              </a:rPr>
              <a:t>assist</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user</a:t>
            </a:r>
            <a:r>
              <a:rPr lang="de" dirty="0">
                <a:solidFill>
                  <a:schemeClr val="dk1"/>
                </a:solidFill>
              </a:rPr>
              <a:t> </a:t>
            </a:r>
            <a:endParaRPr dirty="0">
              <a:solidFill>
                <a:schemeClr val="dk1"/>
              </a:solidFill>
            </a:endParaRPr>
          </a:p>
          <a:p>
            <a:pPr marL="914400" lvl="1" indent="-304800" algn="l" rtl="0">
              <a:lnSpc>
                <a:spcPct val="102000"/>
              </a:lnSpc>
              <a:spcBef>
                <a:spcPts val="0"/>
              </a:spcBef>
              <a:spcAft>
                <a:spcPts val="0"/>
              </a:spcAft>
              <a:buClr>
                <a:schemeClr val="dk1"/>
              </a:buClr>
              <a:buSzPts val="1200"/>
              <a:buFont typeface="Calibri"/>
              <a:buChar char="○"/>
            </a:pPr>
            <a:r>
              <a:rPr lang="de" dirty="0">
                <a:solidFill>
                  <a:schemeClr val="dk1"/>
                </a:solidFill>
              </a:rPr>
              <a:t>in </a:t>
            </a:r>
            <a:r>
              <a:rPr lang="de" dirty="0" err="1">
                <a:solidFill>
                  <a:schemeClr val="dk1"/>
                </a:solidFill>
              </a:rPr>
              <a:t>the</a:t>
            </a:r>
            <a:r>
              <a:rPr lang="de" dirty="0">
                <a:solidFill>
                  <a:schemeClr val="dk1"/>
                </a:solidFill>
              </a:rPr>
              <a:t> easy </a:t>
            </a:r>
            <a:r>
              <a:rPr lang="de" dirty="0" err="1">
                <a:solidFill>
                  <a:schemeClr val="dk1"/>
                </a:solidFill>
              </a:rPr>
              <a:t>creation</a:t>
            </a:r>
            <a:r>
              <a:rPr lang="de" dirty="0">
                <a:solidFill>
                  <a:schemeClr val="dk1"/>
                </a:solidFill>
              </a:rPr>
              <a:t> </a:t>
            </a:r>
            <a:r>
              <a:rPr lang="de" dirty="0" err="1">
                <a:solidFill>
                  <a:schemeClr val="dk1"/>
                </a:solidFill>
              </a:rPr>
              <a:t>of</a:t>
            </a:r>
            <a:r>
              <a:rPr lang="de" dirty="0">
                <a:solidFill>
                  <a:schemeClr val="dk1"/>
                </a:solidFill>
              </a:rPr>
              <a:t> </a:t>
            </a:r>
            <a:r>
              <a:rPr lang="de" dirty="0" err="1">
                <a:solidFill>
                  <a:schemeClr val="dk1"/>
                </a:solidFill>
              </a:rPr>
              <a:t>issues</a:t>
            </a:r>
            <a:r>
              <a:rPr lang="de" dirty="0">
                <a:solidFill>
                  <a:schemeClr val="dk1"/>
                </a:solidFill>
              </a:rPr>
              <a:t> like </a:t>
            </a:r>
            <a:r>
              <a:rPr lang="de" dirty="0" err="1">
                <a:solidFill>
                  <a:schemeClr val="dk1"/>
                </a:solidFill>
              </a:rPr>
              <a:t>term</a:t>
            </a:r>
            <a:r>
              <a:rPr lang="de" dirty="0">
                <a:solidFill>
                  <a:schemeClr val="dk1"/>
                </a:solidFill>
              </a:rPr>
              <a:t> </a:t>
            </a:r>
            <a:r>
              <a:rPr lang="de" dirty="0" err="1">
                <a:solidFill>
                  <a:schemeClr val="dk1"/>
                </a:solidFill>
              </a:rPr>
              <a:t>requests</a:t>
            </a:r>
            <a:r>
              <a:rPr lang="de" dirty="0">
                <a:solidFill>
                  <a:schemeClr val="dk1"/>
                </a:solidFill>
              </a:rPr>
              <a:t> in </a:t>
            </a:r>
            <a:r>
              <a:rPr lang="de" dirty="0" err="1">
                <a:solidFill>
                  <a:schemeClr val="dk1"/>
                </a:solidFill>
              </a:rPr>
              <a:t>external</a:t>
            </a:r>
            <a:r>
              <a:rPr lang="de" dirty="0">
                <a:solidFill>
                  <a:schemeClr val="dk1"/>
                </a:solidFill>
              </a:rPr>
              <a:t> </a:t>
            </a:r>
            <a:r>
              <a:rPr lang="de" dirty="0" err="1">
                <a:solidFill>
                  <a:schemeClr val="dk1"/>
                </a:solidFill>
              </a:rPr>
              <a:t>terminologies</a:t>
            </a:r>
            <a:endParaRPr dirty="0">
              <a:solidFill>
                <a:schemeClr val="dk1"/>
              </a:solidFill>
            </a:endParaRPr>
          </a:p>
          <a:p>
            <a:pPr marL="914400" lvl="1" indent="-304800" algn="l" rtl="0">
              <a:lnSpc>
                <a:spcPct val="102000"/>
              </a:lnSpc>
              <a:spcBef>
                <a:spcPts val="0"/>
              </a:spcBef>
              <a:spcAft>
                <a:spcPts val="0"/>
              </a:spcAft>
              <a:buClr>
                <a:schemeClr val="dk1"/>
              </a:buClr>
              <a:buSzPts val="1200"/>
              <a:buFont typeface="Calibri"/>
              <a:buChar char="○"/>
            </a:pPr>
            <a:r>
              <a:rPr lang="de" dirty="0" err="1">
                <a:solidFill>
                  <a:schemeClr val="dk1"/>
                </a:solidFill>
              </a:rPr>
              <a:t>to</a:t>
            </a:r>
            <a:r>
              <a:rPr lang="de" dirty="0">
                <a:solidFill>
                  <a:schemeClr val="dk1"/>
                </a:solidFill>
              </a:rPr>
              <a:t> </a:t>
            </a:r>
            <a:r>
              <a:rPr lang="de" dirty="0" err="1">
                <a:solidFill>
                  <a:schemeClr val="dk1"/>
                </a:solidFill>
              </a:rPr>
              <a:t>visualize</a:t>
            </a:r>
            <a:r>
              <a:rPr lang="de" dirty="0">
                <a:solidFill>
                  <a:schemeClr val="dk1"/>
                </a:solidFill>
              </a:rPr>
              <a:t> open </a:t>
            </a:r>
            <a:r>
              <a:rPr lang="de" dirty="0" err="1">
                <a:solidFill>
                  <a:schemeClr val="dk1"/>
                </a:solidFill>
              </a:rPr>
              <a:t>issues</a:t>
            </a:r>
            <a:r>
              <a:rPr lang="de" dirty="0">
                <a:solidFill>
                  <a:schemeClr val="dk1"/>
                </a:solidFill>
              </a:rPr>
              <a:t> </a:t>
            </a:r>
            <a:r>
              <a:rPr lang="de" dirty="0" err="1">
                <a:solidFill>
                  <a:schemeClr val="dk1"/>
                </a:solidFill>
              </a:rPr>
              <a:t>of</a:t>
            </a:r>
            <a:r>
              <a:rPr lang="de" dirty="0">
                <a:solidFill>
                  <a:schemeClr val="dk1"/>
                </a:solidFill>
              </a:rPr>
              <a:t> a </a:t>
            </a:r>
            <a:r>
              <a:rPr lang="de" dirty="0" err="1">
                <a:solidFill>
                  <a:schemeClr val="dk1"/>
                </a:solidFill>
              </a:rPr>
              <a:t>terminology</a:t>
            </a:r>
            <a:r>
              <a:rPr lang="de" dirty="0">
                <a:solidFill>
                  <a:schemeClr val="dk1"/>
                </a:solidFill>
              </a:rPr>
              <a:t> in a a </a:t>
            </a:r>
            <a:r>
              <a:rPr lang="de" dirty="0" err="1">
                <a:solidFill>
                  <a:schemeClr val="dk1"/>
                </a:solidFill>
              </a:rPr>
              <a:t>central</a:t>
            </a:r>
            <a:r>
              <a:rPr lang="de" dirty="0">
                <a:solidFill>
                  <a:schemeClr val="dk1"/>
                </a:solidFill>
              </a:rPr>
              <a:t> </a:t>
            </a:r>
            <a:r>
              <a:rPr lang="de" dirty="0" err="1">
                <a:solidFill>
                  <a:schemeClr val="dk1"/>
                </a:solidFill>
              </a:rPr>
              <a:t>place</a:t>
            </a:r>
            <a:r>
              <a:rPr lang="de" dirty="0">
                <a:solidFill>
                  <a:schemeClr val="dk1"/>
                </a:solidFill>
              </a:rPr>
              <a:t> </a:t>
            </a:r>
            <a:endParaRPr dirty="0">
              <a:solidFill>
                <a:schemeClr val="dk1"/>
              </a:solidFill>
            </a:endParaRPr>
          </a:p>
          <a:p>
            <a:pPr marL="1371600" lvl="2" indent="-304800" algn="l" rtl="0">
              <a:lnSpc>
                <a:spcPct val="102000"/>
              </a:lnSpc>
              <a:spcBef>
                <a:spcPts val="0"/>
              </a:spcBef>
              <a:spcAft>
                <a:spcPts val="0"/>
              </a:spcAft>
              <a:buClr>
                <a:schemeClr val="dk1"/>
              </a:buClr>
              <a:buSzPts val="1200"/>
              <a:buFont typeface="Calibri"/>
              <a:buChar char="■"/>
            </a:pPr>
            <a:r>
              <a:rPr lang="de" dirty="0">
                <a:solidFill>
                  <a:schemeClr val="dk1"/>
                </a:solidFill>
              </a:rPr>
              <a:t>a </a:t>
            </a:r>
            <a:r>
              <a:rPr lang="de" dirty="0" err="1">
                <a:solidFill>
                  <a:schemeClr val="dk1"/>
                </a:solidFill>
              </a:rPr>
              <a:t>feature</a:t>
            </a:r>
            <a:r>
              <a:rPr lang="de" dirty="0">
                <a:solidFill>
                  <a:schemeClr val="dk1"/>
                </a:solidFill>
              </a:rPr>
              <a:t> </a:t>
            </a:r>
            <a:r>
              <a:rPr lang="de" dirty="0" err="1">
                <a:solidFill>
                  <a:schemeClr val="dk1"/>
                </a:solidFill>
              </a:rPr>
              <a:t>that</a:t>
            </a:r>
            <a:r>
              <a:rPr lang="de" dirty="0">
                <a:solidFill>
                  <a:schemeClr val="dk1"/>
                </a:solidFill>
              </a:rPr>
              <a:t> </a:t>
            </a:r>
            <a:r>
              <a:rPr lang="de" dirty="0" err="1">
                <a:solidFill>
                  <a:schemeClr val="dk1"/>
                </a:solidFill>
              </a:rPr>
              <a:t>would</a:t>
            </a:r>
            <a:r>
              <a:rPr lang="de" dirty="0">
                <a:solidFill>
                  <a:schemeClr val="dk1"/>
                </a:solidFill>
              </a:rPr>
              <a:t> </a:t>
            </a:r>
            <a:r>
              <a:rPr lang="de" dirty="0" err="1">
                <a:solidFill>
                  <a:schemeClr val="dk1"/>
                </a:solidFill>
              </a:rPr>
              <a:t>allow</a:t>
            </a:r>
            <a:r>
              <a:rPr lang="de" dirty="0">
                <a:solidFill>
                  <a:schemeClr val="dk1"/>
                </a:solidFill>
              </a:rPr>
              <a:t> a simpler </a:t>
            </a:r>
            <a:r>
              <a:rPr lang="de" dirty="0" err="1">
                <a:solidFill>
                  <a:schemeClr val="dk1"/>
                </a:solidFill>
              </a:rPr>
              <a:t>evaluation</a:t>
            </a:r>
            <a:r>
              <a:rPr lang="de" dirty="0">
                <a:solidFill>
                  <a:schemeClr val="dk1"/>
                </a:solidFill>
              </a:rPr>
              <a:t> </a:t>
            </a:r>
            <a:r>
              <a:rPr lang="de" dirty="0" err="1">
                <a:solidFill>
                  <a:schemeClr val="dk1"/>
                </a:solidFill>
              </a:rPr>
              <a:t>of</a:t>
            </a:r>
            <a:r>
              <a:rPr lang="de" dirty="0">
                <a:solidFill>
                  <a:schemeClr val="dk1"/>
                </a:solidFill>
              </a:rPr>
              <a:t> </a:t>
            </a:r>
            <a:r>
              <a:rPr lang="de" dirty="0" err="1">
                <a:solidFill>
                  <a:schemeClr val="dk1"/>
                </a:solidFill>
              </a:rPr>
              <a:t>its</a:t>
            </a:r>
            <a:r>
              <a:rPr lang="de" dirty="0">
                <a:solidFill>
                  <a:schemeClr val="dk1"/>
                </a:solidFill>
              </a:rPr>
              <a:t> </a:t>
            </a:r>
            <a:r>
              <a:rPr lang="de" dirty="0" err="1">
                <a:solidFill>
                  <a:schemeClr val="dk1"/>
                </a:solidFill>
              </a:rPr>
              <a:t>applicability</a:t>
            </a:r>
            <a:r>
              <a:rPr lang="de" dirty="0">
                <a:solidFill>
                  <a:schemeClr val="dk1"/>
                </a:solidFill>
              </a:rPr>
              <a:t> in </a:t>
            </a:r>
            <a:r>
              <a:rPr lang="de" dirty="0" err="1">
                <a:solidFill>
                  <a:schemeClr val="dk1"/>
                </a:solidFill>
              </a:rPr>
              <a:t>certain</a:t>
            </a:r>
            <a:r>
              <a:rPr lang="de" dirty="0">
                <a:solidFill>
                  <a:schemeClr val="dk1"/>
                </a:solidFill>
              </a:rPr>
              <a:t> </a:t>
            </a:r>
            <a:r>
              <a:rPr lang="de" dirty="0" err="1">
                <a:solidFill>
                  <a:schemeClr val="dk1"/>
                </a:solidFill>
              </a:rPr>
              <a:t>context</a:t>
            </a:r>
            <a:r>
              <a:rPr lang="de" dirty="0">
                <a:solidFill>
                  <a:schemeClr val="dk1"/>
                </a:solidFill>
              </a:rPr>
              <a:t> </a:t>
            </a:r>
            <a:r>
              <a:rPr lang="de" dirty="0" err="1">
                <a:solidFill>
                  <a:schemeClr val="dk1"/>
                </a:solidFill>
              </a:rPr>
              <a:t>as</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user</a:t>
            </a:r>
            <a:r>
              <a:rPr lang="de" dirty="0">
                <a:solidFill>
                  <a:schemeClr val="dk1"/>
                </a:solidFill>
              </a:rPr>
              <a:t> </a:t>
            </a:r>
            <a:r>
              <a:rPr lang="de" dirty="0" err="1">
                <a:solidFill>
                  <a:schemeClr val="dk1"/>
                </a:solidFill>
              </a:rPr>
              <a:t>won’t</a:t>
            </a:r>
            <a:r>
              <a:rPr lang="de" dirty="0">
                <a:solidFill>
                  <a:schemeClr val="dk1"/>
                </a:solidFill>
              </a:rPr>
              <a:t> </a:t>
            </a:r>
            <a:r>
              <a:rPr lang="de" dirty="0" err="1">
                <a:solidFill>
                  <a:schemeClr val="dk1"/>
                </a:solidFill>
              </a:rPr>
              <a:t>have</a:t>
            </a:r>
            <a:r>
              <a:rPr lang="de" dirty="0">
                <a:solidFill>
                  <a:schemeClr val="dk1"/>
                </a:solidFill>
              </a:rPr>
              <a:t> </a:t>
            </a:r>
            <a:r>
              <a:rPr lang="de" dirty="0" err="1">
                <a:solidFill>
                  <a:schemeClr val="dk1"/>
                </a:solidFill>
              </a:rPr>
              <a:t>to</a:t>
            </a:r>
            <a:r>
              <a:rPr lang="de" dirty="0">
                <a:solidFill>
                  <a:schemeClr val="dk1"/>
                </a:solidFill>
              </a:rPr>
              <a:t> </a:t>
            </a:r>
            <a:endParaRPr dirty="0">
              <a:solidFill>
                <a:schemeClr val="dk1"/>
              </a:solidFill>
            </a:endParaRPr>
          </a:p>
          <a:p>
            <a:pPr marL="914400" lvl="1" indent="-298450" algn="l" rtl="0">
              <a:lnSpc>
                <a:spcPct val="102000"/>
              </a:lnSpc>
              <a:spcBef>
                <a:spcPts val="0"/>
              </a:spcBef>
              <a:spcAft>
                <a:spcPts val="0"/>
              </a:spcAft>
              <a:buClr>
                <a:schemeClr val="dk1"/>
              </a:buClr>
              <a:buSzPts val="1100"/>
              <a:buChar char="○"/>
            </a:pPr>
            <a:r>
              <a:rPr lang="de" dirty="0" err="1">
                <a:solidFill>
                  <a:schemeClr val="dk1"/>
                </a:solidFill>
              </a:rPr>
              <a:t>or</a:t>
            </a:r>
            <a:r>
              <a:rPr lang="de" dirty="0">
                <a:solidFill>
                  <a:schemeClr val="dk1"/>
                </a:solidFill>
              </a:rPr>
              <a:t> </a:t>
            </a:r>
            <a:r>
              <a:rPr lang="de" dirty="0" err="1">
                <a:solidFill>
                  <a:schemeClr val="dk1"/>
                </a:solidFill>
              </a:rPr>
              <a:t>to</a:t>
            </a:r>
            <a:r>
              <a:rPr lang="de" dirty="0">
                <a:solidFill>
                  <a:schemeClr val="dk1"/>
                </a:solidFill>
              </a:rPr>
              <a:t> </a:t>
            </a:r>
            <a:r>
              <a:rPr lang="de" dirty="0" err="1">
                <a:solidFill>
                  <a:schemeClr val="dk1"/>
                </a:solidFill>
              </a:rPr>
              <a:t>better</a:t>
            </a:r>
            <a:r>
              <a:rPr lang="de" dirty="0">
                <a:solidFill>
                  <a:schemeClr val="dk1"/>
                </a:solidFill>
              </a:rPr>
              <a:t> </a:t>
            </a:r>
            <a:r>
              <a:rPr lang="de" dirty="0" err="1">
                <a:solidFill>
                  <a:schemeClr val="dk1"/>
                </a:solidFill>
              </a:rPr>
              <a:t>evaluate</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interconnectedness</a:t>
            </a:r>
            <a:r>
              <a:rPr lang="de" dirty="0">
                <a:solidFill>
                  <a:schemeClr val="dk1"/>
                </a:solidFill>
              </a:rPr>
              <a:t> </a:t>
            </a:r>
            <a:r>
              <a:rPr lang="de" dirty="0" err="1">
                <a:solidFill>
                  <a:schemeClr val="dk1"/>
                </a:solidFill>
              </a:rPr>
              <a:t>of</a:t>
            </a:r>
            <a:r>
              <a:rPr lang="de" dirty="0">
                <a:solidFill>
                  <a:schemeClr val="dk1"/>
                </a:solidFill>
              </a:rPr>
              <a:t> different </a:t>
            </a:r>
            <a:r>
              <a:rPr lang="de" dirty="0" err="1">
                <a:solidFill>
                  <a:schemeClr val="dk1"/>
                </a:solidFill>
              </a:rPr>
              <a:t>terminologies</a:t>
            </a:r>
            <a:r>
              <a:rPr lang="de" dirty="0">
                <a:solidFill>
                  <a:schemeClr val="dk1"/>
                </a:solidFill>
              </a:rPr>
              <a:t> </a:t>
            </a:r>
            <a:r>
              <a:rPr lang="de" dirty="0" err="1">
                <a:solidFill>
                  <a:schemeClr val="dk1"/>
                </a:solidFill>
              </a:rPr>
              <a:t>by</a:t>
            </a:r>
            <a:r>
              <a:rPr lang="de" dirty="0">
                <a:solidFill>
                  <a:schemeClr val="dk1"/>
                </a:solidFill>
              </a:rPr>
              <a:t> </a:t>
            </a:r>
            <a:r>
              <a:rPr lang="de" dirty="0" err="1">
                <a:solidFill>
                  <a:schemeClr val="dk1"/>
                </a:solidFill>
              </a:rPr>
              <a:t>displaying</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relations</a:t>
            </a:r>
            <a:r>
              <a:rPr lang="de" dirty="0">
                <a:solidFill>
                  <a:schemeClr val="dk1"/>
                </a:solidFill>
              </a:rPr>
              <a:t> </a:t>
            </a:r>
            <a:r>
              <a:rPr lang="de" dirty="0" err="1">
                <a:solidFill>
                  <a:schemeClr val="dk1"/>
                </a:solidFill>
              </a:rPr>
              <a:t>and</a:t>
            </a:r>
            <a:r>
              <a:rPr lang="de" dirty="0">
                <a:solidFill>
                  <a:schemeClr val="dk1"/>
                </a:solidFill>
              </a:rPr>
              <a:t> </a:t>
            </a:r>
            <a:r>
              <a:rPr lang="de" dirty="0" err="1">
                <a:solidFill>
                  <a:schemeClr val="dk1"/>
                </a:solidFill>
              </a:rPr>
              <a:t>mappings</a:t>
            </a:r>
            <a:r>
              <a:rPr lang="de" dirty="0">
                <a:solidFill>
                  <a:schemeClr val="dk1"/>
                </a:solidFill>
              </a:rPr>
              <a:t> </a:t>
            </a:r>
            <a:r>
              <a:rPr lang="de" dirty="0" err="1">
                <a:solidFill>
                  <a:schemeClr val="dk1"/>
                </a:solidFill>
              </a:rPr>
              <a:t>between</a:t>
            </a:r>
            <a:r>
              <a:rPr lang="de" dirty="0">
                <a:solidFill>
                  <a:schemeClr val="dk1"/>
                </a:solidFill>
              </a:rPr>
              <a:t> </a:t>
            </a:r>
            <a:r>
              <a:rPr lang="de" dirty="0" err="1">
                <a:solidFill>
                  <a:schemeClr val="dk1"/>
                </a:solidFill>
              </a:rPr>
              <a:t>them</a:t>
            </a:r>
            <a:r>
              <a:rPr lang="de" dirty="0">
                <a:solidFill>
                  <a:schemeClr val="dk1"/>
                </a:solidFill>
              </a:rPr>
              <a:t> </a:t>
            </a:r>
            <a:endParaRPr dirty="0">
              <a:solidFill>
                <a:schemeClr val="dk1"/>
              </a:solidFill>
            </a:endParaRPr>
          </a:p>
          <a:p>
            <a:pPr marL="457200" lvl="0" indent="-298450" algn="l" rtl="0">
              <a:spcBef>
                <a:spcPts val="0"/>
              </a:spcBef>
              <a:spcAft>
                <a:spcPts val="0"/>
              </a:spcAft>
              <a:buClr>
                <a:schemeClr val="dk1"/>
              </a:buClr>
              <a:buSzPts val="1100"/>
              <a:buChar char="●"/>
            </a:pPr>
            <a:r>
              <a:rPr lang="de" dirty="0">
                <a:solidFill>
                  <a:schemeClr val="dk1"/>
                </a:solidFill>
              </a:rPr>
              <a:t>but </a:t>
            </a:r>
            <a:r>
              <a:rPr lang="de" dirty="0" err="1">
                <a:solidFill>
                  <a:schemeClr val="dk1"/>
                </a:solidFill>
              </a:rPr>
              <a:t>we</a:t>
            </a:r>
            <a:r>
              <a:rPr lang="de" dirty="0">
                <a:solidFill>
                  <a:schemeClr val="dk1"/>
                </a:solidFill>
              </a:rPr>
              <a:t> also plan </a:t>
            </a:r>
            <a:r>
              <a:rPr lang="de" dirty="0" err="1">
                <a:solidFill>
                  <a:schemeClr val="dk1"/>
                </a:solidFill>
              </a:rPr>
              <a:t>to</a:t>
            </a:r>
            <a:r>
              <a:rPr lang="de" dirty="0">
                <a:solidFill>
                  <a:schemeClr val="dk1"/>
                </a:solidFill>
              </a:rPr>
              <a:t> </a:t>
            </a:r>
            <a:r>
              <a:rPr lang="de" dirty="0" err="1">
                <a:solidFill>
                  <a:schemeClr val="dk1"/>
                </a:solidFill>
              </a:rPr>
              <a:t>provide</a:t>
            </a:r>
            <a:r>
              <a:rPr lang="de" dirty="0">
                <a:solidFill>
                  <a:schemeClr val="dk1"/>
                </a:solidFill>
              </a:rPr>
              <a:t> </a:t>
            </a:r>
            <a:r>
              <a:rPr lang="de" dirty="0" err="1">
                <a:solidFill>
                  <a:schemeClr val="dk1"/>
                </a:solidFill>
              </a:rPr>
              <a:t>interfaces</a:t>
            </a:r>
            <a:r>
              <a:rPr lang="de" dirty="0">
                <a:solidFill>
                  <a:schemeClr val="dk1"/>
                </a:solidFill>
              </a:rPr>
              <a:t> </a:t>
            </a:r>
            <a:r>
              <a:rPr lang="de" dirty="0" err="1">
                <a:solidFill>
                  <a:schemeClr val="dk1"/>
                </a:solidFill>
              </a:rPr>
              <a:t>with</a:t>
            </a:r>
            <a:r>
              <a:rPr lang="de" dirty="0">
                <a:solidFill>
                  <a:schemeClr val="dk1"/>
                </a:solidFill>
              </a:rPr>
              <a:t> </a:t>
            </a:r>
            <a:r>
              <a:rPr lang="de" dirty="0" err="1">
                <a:solidFill>
                  <a:schemeClr val="dk1"/>
                </a:solidFill>
              </a:rPr>
              <a:t>which</a:t>
            </a:r>
            <a:r>
              <a:rPr lang="de" dirty="0">
                <a:solidFill>
                  <a:schemeClr val="dk1"/>
                </a:solidFill>
              </a:rPr>
              <a:t> </a:t>
            </a:r>
            <a:r>
              <a:rPr lang="de" dirty="0" err="1">
                <a:solidFill>
                  <a:schemeClr val="dk1"/>
                </a:solidFill>
              </a:rPr>
              <a:t>domain</a:t>
            </a:r>
            <a:r>
              <a:rPr lang="de" dirty="0">
                <a:solidFill>
                  <a:schemeClr val="dk1"/>
                </a:solidFill>
              </a:rPr>
              <a:t> </a:t>
            </a:r>
            <a:r>
              <a:rPr lang="de" dirty="0" err="1">
                <a:solidFill>
                  <a:schemeClr val="dk1"/>
                </a:solidFill>
              </a:rPr>
              <a:t>experts</a:t>
            </a:r>
            <a:r>
              <a:rPr lang="de" dirty="0">
                <a:solidFill>
                  <a:schemeClr val="dk1"/>
                </a:solidFill>
              </a:rPr>
              <a:t> </a:t>
            </a:r>
            <a:r>
              <a:rPr lang="de" dirty="0" err="1">
                <a:solidFill>
                  <a:schemeClr val="dk1"/>
                </a:solidFill>
              </a:rPr>
              <a:t>can</a:t>
            </a:r>
            <a:r>
              <a:rPr lang="de" dirty="0">
                <a:solidFill>
                  <a:schemeClr val="dk1"/>
                </a:solidFill>
              </a:rPr>
              <a:t> </a:t>
            </a:r>
            <a:r>
              <a:rPr lang="de" dirty="0" err="1">
                <a:solidFill>
                  <a:schemeClr val="dk1"/>
                </a:solidFill>
              </a:rPr>
              <a:t>collaboratively</a:t>
            </a:r>
            <a:r>
              <a:rPr lang="de" dirty="0">
                <a:solidFill>
                  <a:schemeClr val="dk1"/>
                </a:solidFill>
              </a:rPr>
              <a:t> </a:t>
            </a:r>
            <a:r>
              <a:rPr lang="de" dirty="0" err="1">
                <a:solidFill>
                  <a:schemeClr val="dk1"/>
                </a:solidFill>
              </a:rPr>
              <a:t>create</a:t>
            </a:r>
            <a:r>
              <a:rPr lang="de" dirty="0">
                <a:solidFill>
                  <a:schemeClr val="dk1"/>
                </a:solidFill>
              </a:rPr>
              <a:t> </a:t>
            </a:r>
            <a:r>
              <a:rPr lang="de" dirty="0" err="1">
                <a:solidFill>
                  <a:schemeClr val="dk1"/>
                </a:solidFill>
              </a:rPr>
              <a:t>or</a:t>
            </a:r>
            <a:r>
              <a:rPr lang="de" dirty="0">
                <a:solidFill>
                  <a:schemeClr val="dk1"/>
                </a:solidFill>
              </a:rPr>
              <a:t> </a:t>
            </a:r>
            <a:r>
              <a:rPr lang="de" dirty="0" err="1">
                <a:solidFill>
                  <a:schemeClr val="dk1"/>
                </a:solidFill>
              </a:rPr>
              <a:t>curate</a:t>
            </a:r>
            <a:r>
              <a:rPr lang="de" dirty="0">
                <a:solidFill>
                  <a:schemeClr val="dk1"/>
                </a:solidFill>
              </a:rPr>
              <a:t> </a:t>
            </a:r>
            <a:r>
              <a:rPr lang="de" dirty="0" err="1">
                <a:solidFill>
                  <a:schemeClr val="dk1"/>
                </a:solidFill>
              </a:rPr>
              <a:t>terminologies</a:t>
            </a:r>
            <a:endParaRPr dirty="0">
              <a:solidFill>
                <a:schemeClr val="dk1"/>
              </a:solidFill>
            </a:endParaRPr>
          </a:p>
          <a:p>
            <a:pPr marL="0" lvl="0" indent="0" algn="l" rtl="0">
              <a:spcBef>
                <a:spcPts val="0"/>
              </a:spcBef>
              <a:spcAft>
                <a:spcPts val="0"/>
              </a:spcAft>
              <a:buNone/>
            </a:pPr>
            <a:r>
              <a:rPr lang="de" dirty="0">
                <a:solidFill>
                  <a:schemeClr val="dk1"/>
                </a:solidFill>
              </a:rPr>
              <a:t>As </a:t>
            </a:r>
            <a:r>
              <a:rPr lang="de" dirty="0" err="1">
                <a:solidFill>
                  <a:schemeClr val="dk1"/>
                </a:solidFill>
              </a:rPr>
              <a:t>for</a:t>
            </a:r>
            <a:r>
              <a:rPr lang="de" dirty="0">
                <a:solidFill>
                  <a:schemeClr val="dk1"/>
                </a:solidFill>
              </a:rPr>
              <a:t> </a:t>
            </a:r>
            <a:r>
              <a:rPr lang="de" dirty="0" err="1">
                <a:solidFill>
                  <a:schemeClr val="dk1"/>
                </a:solidFill>
              </a:rPr>
              <a:t>the</a:t>
            </a:r>
            <a:r>
              <a:rPr lang="de" dirty="0">
                <a:solidFill>
                  <a:schemeClr val="dk1"/>
                </a:solidFill>
              </a:rPr>
              <a:t> Service </a:t>
            </a:r>
            <a:r>
              <a:rPr lang="de" dirty="0" err="1">
                <a:solidFill>
                  <a:schemeClr val="dk1"/>
                </a:solidFill>
              </a:rPr>
              <a:t>aspect</a:t>
            </a:r>
            <a:endParaRPr dirty="0">
              <a:solidFill>
                <a:schemeClr val="dk1"/>
              </a:solidFill>
            </a:endParaRPr>
          </a:p>
          <a:p>
            <a:pPr marL="457200" lvl="0" indent="-298450" algn="l" rtl="0">
              <a:spcBef>
                <a:spcPts val="0"/>
              </a:spcBef>
              <a:spcAft>
                <a:spcPts val="0"/>
              </a:spcAft>
              <a:buClr>
                <a:schemeClr val="dk1"/>
              </a:buClr>
              <a:buSzPts val="1100"/>
              <a:buChar char="●"/>
            </a:pPr>
            <a:r>
              <a:rPr lang="de" dirty="0" err="1">
                <a:solidFill>
                  <a:schemeClr val="dk1"/>
                </a:solidFill>
              </a:rPr>
              <a:t>the</a:t>
            </a:r>
            <a:r>
              <a:rPr lang="de" dirty="0">
                <a:solidFill>
                  <a:schemeClr val="dk1"/>
                </a:solidFill>
              </a:rPr>
              <a:t> TS </a:t>
            </a:r>
            <a:r>
              <a:rPr lang="de" dirty="0" err="1">
                <a:solidFill>
                  <a:schemeClr val="dk1"/>
                </a:solidFill>
              </a:rPr>
              <a:t>is</a:t>
            </a:r>
            <a:r>
              <a:rPr lang="de" dirty="0">
                <a:solidFill>
                  <a:schemeClr val="dk1"/>
                </a:solidFill>
              </a:rPr>
              <a:t> </a:t>
            </a:r>
            <a:r>
              <a:rPr lang="de" dirty="0" err="1">
                <a:solidFill>
                  <a:schemeClr val="dk1"/>
                </a:solidFill>
              </a:rPr>
              <a:t>already</a:t>
            </a:r>
            <a:r>
              <a:rPr lang="de" dirty="0">
                <a:solidFill>
                  <a:schemeClr val="dk1"/>
                </a:solidFill>
              </a:rPr>
              <a:t> </a:t>
            </a:r>
            <a:r>
              <a:rPr lang="de" dirty="0" err="1">
                <a:solidFill>
                  <a:schemeClr val="dk1"/>
                </a:solidFill>
              </a:rPr>
              <a:t>provides</a:t>
            </a:r>
            <a:r>
              <a:rPr lang="de" dirty="0">
                <a:solidFill>
                  <a:schemeClr val="dk1"/>
                </a:solidFill>
              </a:rPr>
              <a:t> </a:t>
            </a:r>
            <a:r>
              <a:rPr lang="de" dirty="0" err="1">
                <a:solidFill>
                  <a:schemeClr val="dk1"/>
                </a:solidFill>
              </a:rPr>
              <a:t>technical</a:t>
            </a:r>
            <a:r>
              <a:rPr lang="de" dirty="0">
                <a:solidFill>
                  <a:schemeClr val="dk1"/>
                </a:solidFill>
              </a:rPr>
              <a:t> </a:t>
            </a:r>
            <a:r>
              <a:rPr lang="de" dirty="0" err="1">
                <a:solidFill>
                  <a:schemeClr val="dk1"/>
                </a:solidFill>
              </a:rPr>
              <a:t>support</a:t>
            </a:r>
            <a:r>
              <a:rPr lang="de" dirty="0">
                <a:solidFill>
                  <a:schemeClr val="dk1"/>
                </a:solidFill>
              </a:rPr>
              <a:t> via </a:t>
            </a:r>
            <a:r>
              <a:rPr lang="de" dirty="0" err="1">
                <a:solidFill>
                  <a:schemeClr val="dk1"/>
                </a:solidFill>
              </a:rPr>
              <a:t>the</a:t>
            </a:r>
            <a:r>
              <a:rPr lang="de" dirty="0">
                <a:solidFill>
                  <a:schemeClr val="dk1"/>
                </a:solidFill>
              </a:rPr>
              <a:t> </a:t>
            </a:r>
            <a:r>
              <a:rPr lang="de" dirty="0" err="1">
                <a:solidFill>
                  <a:schemeClr val="dk1"/>
                </a:solidFill>
              </a:rPr>
              <a:t>helpdesk</a:t>
            </a:r>
            <a:endParaRPr dirty="0">
              <a:solidFill>
                <a:schemeClr val="dk1"/>
              </a:solidFill>
            </a:endParaRPr>
          </a:p>
          <a:p>
            <a:pPr marL="457200" lvl="0" indent="-298450" algn="l" rtl="0">
              <a:spcBef>
                <a:spcPts val="0"/>
              </a:spcBef>
              <a:spcAft>
                <a:spcPts val="0"/>
              </a:spcAft>
              <a:buClr>
                <a:schemeClr val="dk1"/>
              </a:buClr>
              <a:buSzPts val="1100"/>
              <a:buChar char="●"/>
            </a:pPr>
            <a:r>
              <a:rPr lang="de" dirty="0" err="1">
                <a:solidFill>
                  <a:schemeClr val="dk1"/>
                </a:solidFill>
              </a:rPr>
              <a:t>it</a:t>
            </a:r>
            <a:r>
              <a:rPr lang="de" dirty="0">
                <a:solidFill>
                  <a:schemeClr val="dk1"/>
                </a:solidFill>
              </a:rPr>
              <a:t> will </a:t>
            </a:r>
            <a:r>
              <a:rPr lang="de" dirty="0" err="1">
                <a:solidFill>
                  <a:schemeClr val="dk1"/>
                </a:solidFill>
              </a:rPr>
              <a:t>be</a:t>
            </a:r>
            <a:r>
              <a:rPr lang="de" dirty="0">
                <a:solidFill>
                  <a:schemeClr val="dk1"/>
                </a:solidFill>
              </a:rPr>
              <a:t> easy </a:t>
            </a:r>
            <a:r>
              <a:rPr lang="de" dirty="0" err="1">
                <a:solidFill>
                  <a:schemeClr val="dk1"/>
                </a:solidFill>
              </a:rPr>
              <a:t>to</a:t>
            </a:r>
            <a:r>
              <a:rPr lang="de" dirty="0">
                <a:solidFill>
                  <a:schemeClr val="dk1"/>
                </a:solidFill>
              </a:rPr>
              <a:t> </a:t>
            </a:r>
            <a:r>
              <a:rPr lang="de" dirty="0" err="1">
                <a:solidFill>
                  <a:schemeClr val="dk1"/>
                </a:solidFill>
              </a:rPr>
              <a:t>determine</a:t>
            </a:r>
            <a:r>
              <a:rPr lang="de" dirty="0">
                <a:solidFill>
                  <a:schemeClr val="dk1"/>
                </a:solidFill>
              </a:rPr>
              <a:t> </a:t>
            </a:r>
            <a:r>
              <a:rPr lang="de" dirty="0" err="1">
                <a:solidFill>
                  <a:schemeClr val="dk1"/>
                </a:solidFill>
              </a:rPr>
              <a:t>if</a:t>
            </a:r>
            <a:r>
              <a:rPr lang="de" dirty="0">
                <a:solidFill>
                  <a:schemeClr val="dk1"/>
                </a:solidFill>
              </a:rPr>
              <a:t> a </a:t>
            </a:r>
            <a:r>
              <a:rPr lang="de" dirty="0" err="1">
                <a:solidFill>
                  <a:schemeClr val="dk1"/>
                </a:solidFill>
              </a:rPr>
              <a:t>terminology</a:t>
            </a:r>
            <a:r>
              <a:rPr lang="de" dirty="0">
                <a:solidFill>
                  <a:schemeClr val="dk1"/>
                </a:solidFill>
              </a:rPr>
              <a:t> </a:t>
            </a:r>
            <a:r>
              <a:rPr lang="de" dirty="0" err="1">
                <a:solidFill>
                  <a:schemeClr val="dk1"/>
                </a:solidFill>
              </a:rPr>
              <a:t>licence</a:t>
            </a:r>
            <a:r>
              <a:rPr lang="de" dirty="0">
                <a:solidFill>
                  <a:schemeClr val="dk1"/>
                </a:solidFill>
              </a:rPr>
              <a:t> </a:t>
            </a:r>
            <a:r>
              <a:rPr lang="de" dirty="0" err="1">
                <a:solidFill>
                  <a:schemeClr val="dk1"/>
                </a:solidFill>
              </a:rPr>
              <a:t>allows</a:t>
            </a:r>
            <a:r>
              <a:rPr lang="de" dirty="0">
                <a:solidFill>
                  <a:schemeClr val="dk1"/>
                </a:solidFill>
              </a:rPr>
              <a:t> </a:t>
            </a:r>
            <a:r>
              <a:rPr lang="de" dirty="0" err="1">
                <a:solidFill>
                  <a:schemeClr val="dk1"/>
                </a:solidFill>
              </a:rPr>
              <a:t>the</a:t>
            </a:r>
            <a:r>
              <a:rPr lang="de" dirty="0">
                <a:solidFill>
                  <a:schemeClr val="dk1"/>
                </a:solidFill>
              </a:rPr>
              <a:t> </a:t>
            </a:r>
            <a:r>
              <a:rPr lang="de" dirty="0" err="1">
                <a:solidFill>
                  <a:schemeClr val="dk1"/>
                </a:solidFill>
              </a:rPr>
              <a:t>reuse</a:t>
            </a:r>
            <a:r>
              <a:rPr lang="de" dirty="0">
                <a:solidFill>
                  <a:schemeClr val="dk1"/>
                </a:solidFill>
              </a:rPr>
              <a:t> in </a:t>
            </a:r>
            <a:r>
              <a:rPr lang="de" dirty="0" err="1">
                <a:solidFill>
                  <a:schemeClr val="dk1"/>
                </a:solidFill>
              </a:rPr>
              <a:t>certain</a:t>
            </a:r>
            <a:r>
              <a:rPr lang="de" dirty="0">
                <a:solidFill>
                  <a:schemeClr val="dk1"/>
                </a:solidFill>
              </a:rPr>
              <a:t> </a:t>
            </a:r>
            <a:r>
              <a:rPr lang="de" dirty="0" err="1">
                <a:solidFill>
                  <a:schemeClr val="dk1"/>
                </a:solidFill>
              </a:rPr>
              <a:t>contexts</a:t>
            </a:r>
            <a:endParaRPr dirty="0">
              <a:solidFill>
                <a:schemeClr val="dk1"/>
              </a:solidFill>
            </a:endParaRPr>
          </a:p>
          <a:p>
            <a:pPr marL="457200" lvl="0" indent="-298450" algn="l" rtl="0">
              <a:spcBef>
                <a:spcPts val="0"/>
              </a:spcBef>
              <a:spcAft>
                <a:spcPts val="0"/>
              </a:spcAft>
              <a:buClr>
                <a:schemeClr val="dk1"/>
              </a:buClr>
              <a:buSzPts val="1100"/>
              <a:buChar char="●"/>
            </a:pPr>
            <a:r>
              <a:rPr lang="de" dirty="0" err="1">
                <a:solidFill>
                  <a:schemeClr val="dk1"/>
                </a:solidFill>
              </a:rPr>
              <a:t>we</a:t>
            </a:r>
            <a:r>
              <a:rPr lang="de" dirty="0">
                <a:solidFill>
                  <a:schemeClr val="dk1"/>
                </a:solidFill>
              </a:rPr>
              <a:t> plan </a:t>
            </a:r>
            <a:r>
              <a:rPr lang="de" dirty="0" err="1">
                <a:solidFill>
                  <a:schemeClr val="dk1"/>
                </a:solidFill>
              </a:rPr>
              <a:t>to</a:t>
            </a:r>
            <a:r>
              <a:rPr lang="de" dirty="0">
                <a:solidFill>
                  <a:schemeClr val="dk1"/>
                </a:solidFill>
              </a:rPr>
              <a:t> </a:t>
            </a:r>
            <a:r>
              <a:rPr lang="de" dirty="0" err="1">
                <a:solidFill>
                  <a:schemeClr val="dk1"/>
                </a:solidFill>
              </a:rPr>
              <a:t>provide</a:t>
            </a:r>
            <a:r>
              <a:rPr lang="de" dirty="0">
                <a:solidFill>
                  <a:schemeClr val="dk1"/>
                </a:solidFill>
              </a:rPr>
              <a:t> </a:t>
            </a:r>
            <a:r>
              <a:rPr lang="de" dirty="0" err="1">
                <a:solidFill>
                  <a:schemeClr val="dk1"/>
                </a:solidFill>
              </a:rPr>
              <a:t>regular</a:t>
            </a:r>
            <a:r>
              <a:rPr lang="de" dirty="0">
                <a:solidFill>
                  <a:schemeClr val="dk1"/>
                </a:solidFill>
              </a:rPr>
              <a:t> </a:t>
            </a:r>
            <a:r>
              <a:rPr lang="de" dirty="0" err="1">
                <a:solidFill>
                  <a:schemeClr val="dk1"/>
                </a:solidFill>
              </a:rPr>
              <a:t>workshops</a:t>
            </a:r>
            <a:r>
              <a:rPr lang="de" dirty="0">
                <a:solidFill>
                  <a:schemeClr val="dk1"/>
                </a:solidFill>
              </a:rPr>
              <a:t>, </a:t>
            </a:r>
            <a:r>
              <a:rPr lang="de" dirty="0" err="1">
                <a:solidFill>
                  <a:schemeClr val="dk1"/>
                </a:solidFill>
              </a:rPr>
              <a:t>training</a:t>
            </a:r>
            <a:r>
              <a:rPr lang="de" dirty="0">
                <a:solidFill>
                  <a:schemeClr val="dk1"/>
                </a:solidFill>
              </a:rPr>
              <a:t> &amp; </a:t>
            </a:r>
            <a:r>
              <a:rPr lang="de" dirty="0" err="1">
                <a:solidFill>
                  <a:schemeClr val="dk1"/>
                </a:solidFill>
              </a:rPr>
              <a:t>consultation</a:t>
            </a:r>
            <a:endParaRPr dirty="0">
              <a:solidFill>
                <a:schemeClr val="dk1"/>
              </a:solidFill>
            </a:endParaRPr>
          </a:p>
        </p:txBody>
      </p:sp>
      <p:sp>
        <p:nvSpPr>
          <p:cNvPr id="335" name="Google Shape;335;g10ca02d2ead_0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de" sz="1400" b="0" i="0" u="none" strike="noStrike" cap="none">
                <a:solidFill>
                  <a:srgbClr val="000000"/>
                </a:solidFill>
                <a:latin typeface="Arial"/>
                <a:ea typeface="Arial"/>
                <a:cs typeface="Arial"/>
                <a:sym typeface="Arial"/>
              </a:rPr>
              <a:t>12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112e7ca114a_0_3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4" name="Google Shape;344;g112e7ca114a_0_3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10ef1e3bbb7_2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g10ef1e3bbb7_2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112e7ca114a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g112e7ca114a_0_1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de" sz="1200" dirty="0">
                <a:solidFill>
                  <a:schemeClr val="dk1"/>
                </a:solidFill>
                <a:highlight>
                  <a:srgbClr val="FFFFFF"/>
                </a:highlight>
              </a:rPr>
              <a:t>NFDI4Chem </a:t>
            </a:r>
            <a:r>
              <a:rPr lang="de" sz="1200" dirty="0" err="1">
                <a:solidFill>
                  <a:schemeClr val="dk1"/>
                </a:solidFill>
                <a:highlight>
                  <a:srgbClr val="FFFFFF"/>
                </a:highlight>
              </a:rPr>
              <a:t>is</a:t>
            </a:r>
            <a:r>
              <a:rPr lang="de" sz="1200" dirty="0">
                <a:solidFill>
                  <a:schemeClr val="dk1"/>
                </a:solidFill>
                <a:highlight>
                  <a:srgbClr val="FFFFFF"/>
                </a:highlight>
              </a:rPr>
              <a:t> an initiative </a:t>
            </a:r>
            <a:r>
              <a:rPr lang="de" sz="1200" dirty="0" err="1">
                <a:solidFill>
                  <a:schemeClr val="dk1"/>
                </a:solidFill>
                <a:highlight>
                  <a:srgbClr val="FFFFFF"/>
                </a:highlight>
              </a:rPr>
              <a:t>to</a:t>
            </a:r>
            <a:r>
              <a:rPr lang="de" sz="1200" dirty="0">
                <a:solidFill>
                  <a:schemeClr val="dk1"/>
                </a:solidFill>
                <a:highlight>
                  <a:srgbClr val="FFFFFF"/>
                </a:highlight>
              </a:rPr>
              <a:t> </a:t>
            </a:r>
            <a:r>
              <a:rPr lang="de" sz="1200" dirty="0" err="1">
                <a:solidFill>
                  <a:schemeClr val="dk1"/>
                </a:solidFill>
                <a:highlight>
                  <a:srgbClr val="FFFFFF"/>
                </a:highlight>
              </a:rPr>
              <a:t>build</a:t>
            </a:r>
            <a:r>
              <a:rPr lang="de" sz="1200" dirty="0">
                <a:solidFill>
                  <a:schemeClr val="dk1"/>
                </a:solidFill>
                <a:highlight>
                  <a:srgbClr val="FFFFFF"/>
                </a:highlight>
              </a:rPr>
              <a:t> an open </a:t>
            </a:r>
            <a:r>
              <a:rPr lang="de" sz="1200" dirty="0" err="1">
                <a:solidFill>
                  <a:schemeClr val="dk1"/>
                </a:solidFill>
                <a:highlight>
                  <a:srgbClr val="FFFFFF"/>
                </a:highlight>
              </a:rPr>
              <a:t>and</a:t>
            </a:r>
            <a:r>
              <a:rPr lang="de" sz="1200" dirty="0">
                <a:solidFill>
                  <a:schemeClr val="dk1"/>
                </a:solidFill>
                <a:highlight>
                  <a:srgbClr val="FFFFFF"/>
                </a:highlight>
              </a:rPr>
              <a:t> FAIR </a:t>
            </a:r>
            <a:r>
              <a:rPr lang="de" sz="1200" dirty="0" err="1">
                <a:solidFill>
                  <a:schemeClr val="dk1"/>
                </a:solidFill>
                <a:highlight>
                  <a:srgbClr val="FFFFFF"/>
                </a:highlight>
              </a:rPr>
              <a:t>infrastructure</a:t>
            </a:r>
            <a:r>
              <a:rPr lang="de" sz="1200" dirty="0">
                <a:solidFill>
                  <a:schemeClr val="dk1"/>
                </a:solidFill>
                <a:highlight>
                  <a:srgbClr val="FFFFFF"/>
                </a:highlight>
              </a:rPr>
              <a:t> </a:t>
            </a:r>
            <a:r>
              <a:rPr lang="de" sz="1200" dirty="0" err="1">
                <a:solidFill>
                  <a:schemeClr val="dk1"/>
                </a:solidFill>
                <a:highlight>
                  <a:srgbClr val="FFFFFF"/>
                </a:highlight>
              </a:rPr>
              <a:t>for</a:t>
            </a:r>
            <a:r>
              <a:rPr lang="de" sz="1200" dirty="0">
                <a:solidFill>
                  <a:schemeClr val="dk1"/>
                </a:solidFill>
                <a:highlight>
                  <a:srgbClr val="FFFFFF"/>
                </a:highlight>
              </a:rPr>
              <a:t> </a:t>
            </a:r>
            <a:r>
              <a:rPr lang="de" sz="1200" dirty="0" err="1">
                <a:solidFill>
                  <a:schemeClr val="dk1"/>
                </a:solidFill>
                <a:highlight>
                  <a:srgbClr val="FFFFFF"/>
                </a:highlight>
              </a:rPr>
              <a:t>research</a:t>
            </a:r>
            <a:r>
              <a:rPr lang="de" sz="1200" dirty="0">
                <a:solidFill>
                  <a:schemeClr val="dk1"/>
                </a:solidFill>
                <a:highlight>
                  <a:srgbClr val="FFFFFF"/>
                </a:highlight>
              </a:rPr>
              <a:t> </a:t>
            </a:r>
            <a:r>
              <a:rPr lang="de" sz="1200" dirty="0" err="1">
                <a:solidFill>
                  <a:schemeClr val="dk1"/>
                </a:solidFill>
                <a:highlight>
                  <a:srgbClr val="FFFFFF"/>
                </a:highlight>
              </a:rPr>
              <a:t>data</a:t>
            </a:r>
            <a:r>
              <a:rPr lang="de" sz="1200" dirty="0">
                <a:solidFill>
                  <a:schemeClr val="dk1"/>
                </a:solidFill>
                <a:highlight>
                  <a:srgbClr val="FFFFFF"/>
                </a:highlight>
              </a:rPr>
              <a:t> </a:t>
            </a:r>
            <a:r>
              <a:rPr lang="de" sz="1200" dirty="0" err="1">
                <a:solidFill>
                  <a:schemeClr val="dk1"/>
                </a:solidFill>
                <a:highlight>
                  <a:srgbClr val="FFFFFF"/>
                </a:highlight>
              </a:rPr>
              <a:t>management</a:t>
            </a:r>
            <a:r>
              <a:rPr lang="de" sz="1200" dirty="0">
                <a:solidFill>
                  <a:schemeClr val="dk1"/>
                </a:solidFill>
                <a:highlight>
                  <a:srgbClr val="FFFFFF"/>
                </a:highlight>
              </a:rPr>
              <a:t> in </a:t>
            </a:r>
            <a:r>
              <a:rPr lang="de" sz="1200" dirty="0" err="1">
                <a:solidFill>
                  <a:schemeClr val="dk1"/>
                </a:solidFill>
                <a:highlight>
                  <a:srgbClr val="FFFFFF"/>
                </a:highlight>
              </a:rPr>
              <a:t>chemistry</a:t>
            </a:r>
            <a:r>
              <a:rPr lang="de" sz="1200" dirty="0">
                <a:solidFill>
                  <a:schemeClr val="dk1"/>
                </a:solidFill>
                <a:highlight>
                  <a:srgbClr val="FFFFFF"/>
                </a:highlight>
              </a:rPr>
              <a:t>.</a:t>
            </a:r>
            <a:endParaRPr sz="1200" dirty="0">
              <a:solidFill>
                <a:schemeClr val="dk1"/>
              </a:solidFill>
              <a:highlight>
                <a:srgbClr val="FFFFFF"/>
              </a:highlight>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highlight>
                <a:srgbClr val="FFFFFF"/>
              </a:highlight>
            </a:endParaRPr>
          </a:p>
          <a:p>
            <a:pPr marL="0" lvl="0" indent="0" algn="l" rtl="0">
              <a:lnSpc>
                <a:spcPct val="100000"/>
              </a:lnSpc>
              <a:spcBef>
                <a:spcPts val="0"/>
              </a:spcBef>
              <a:spcAft>
                <a:spcPts val="0"/>
              </a:spcAft>
              <a:buClr>
                <a:schemeClr val="dk1"/>
              </a:buClr>
              <a:buSzPts val="1100"/>
              <a:buFont typeface="Arial"/>
              <a:buNone/>
            </a:pPr>
            <a:r>
              <a:rPr lang="de" sz="1200" dirty="0">
                <a:solidFill>
                  <a:schemeClr val="dk1"/>
                </a:solidFill>
              </a:rPr>
              <a:t>NFDI4Chem was </a:t>
            </a:r>
            <a:r>
              <a:rPr lang="de" sz="1200" dirty="0" err="1">
                <a:solidFill>
                  <a:schemeClr val="dk1"/>
                </a:solidFill>
              </a:rPr>
              <a:t>from</a:t>
            </a:r>
            <a:r>
              <a:rPr lang="de" sz="1200" dirty="0">
                <a:solidFill>
                  <a:schemeClr val="dk1"/>
                </a:solidFill>
              </a:rPr>
              <a:t> </a:t>
            </a:r>
            <a:r>
              <a:rPr lang="de" sz="1200" dirty="0" err="1">
                <a:solidFill>
                  <a:schemeClr val="dk1"/>
                </a:solidFill>
              </a:rPr>
              <a:t>the</a:t>
            </a:r>
            <a:r>
              <a:rPr lang="de" sz="1200" dirty="0">
                <a:solidFill>
                  <a:schemeClr val="dk1"/>
                </a:solidFill>
              </a:rPr>
              <a:t> </a:t>
            </a:r>
            <a:r>
              <a:rPr lang="de" sz="1200" dirty="0" err="1">
                <a:solidFill>
                  <a:schemeClr val="dk1"/>
                </a:solidFill>
              </a:rPr>
              <a:t>very</a:t>
            </a:r>
            <a:r>
              <a:rPr lang="de" sz="1200" dirty="0">
                <a:solidFill>
                  <a:schemeClr val="dk1"/>
                </a:solidFill>
              </a:rPr>
              <a:t> </a:t>
            </a:r>
            <a:r>
              <a:rPr lang="de" sz="1200" dirty="0" err="1">
                <a:solidFill>
                  <a:schemeClr val="dk1"/>
                </a:solidFill>
              </a:rPr>
              <a:t>beginning</a:t>
            </a:r>
            <a:r>
              <a:rPr lang="de" sz="1200" dirty="0">
                <a:solidFill>
                  <a:schemeClr val="dk1"/>
                </a:solidFill>
              </a:rPr>
              <a:t> </a:t>
            </a:r>
            <a:r>
              <a:rPr lang="de" sz="1200" dirty="0" err="1">
                <a:solidFill>
                  <a:schemeClr val="dk1"/>
                </a:solidFill>
              </a:rPr>
              <a:t>and</a:t>
            </a:r>
            <a:r>
              <a:rPr lang="de" sz="1200" dirty="0">
                <a:solidFill>
                  <a:schemeClr val="dk1"/>
                </a:solidFill>
              </a:rPr>
              <a:t> still </a:t>
            </a:r>
            <a:r>
              <a:rPr lang="de" sz="1200" dirty="0" err="1">
                <a:solidFill>
                  <a:schemeClr val="dk1"/>
                </a:solidFill>
              </a:rPr>
              <a:t>is</a:t>
            </a:r>
            <a:r>
              <a:rPr lang="de" sz="1200" dirty="0">
                <a:solidFill>
                  <a:schemeClr val="dk1"/>
                </a:solidFill>
              </a:rPr>
              <a:t> a </a:t>
            </a:r>
            <a:r>
              <a:rPr lang="de" sz="1200" dirty="0" err="1">
                <a:solidFill>
                  <a:schemeClr val="dk1"/>
                </a:solidFill>
              </a:rPr>
              <a:t>grass</a:t>
            </a:r>
            <a:r>
              <a:rPr lang="de" sz="1200" dirty="0">
                <a:solidFill>
                  <a:schemeClr val="dk1"/>
                </a:solidFill>
              </a:rPr>
              <a:t> </a:t>
            </a:r>
            <a:r>
              <a:rPr lang="de" sz="1200" dirty="0" err="1">
                <a:solidFill>
                  <a:schemeClr val="dk1"/>
                </a:solidFill>
              </a:rPr>
              <a:t>root</a:t>
            </a:r>
            <a:r>
              <a:rPr lang="de" sz="1200" dirty="0">
                <a:solidFill>
                  <a:schemeClr val="dk1"/>
                </a:solidFill>
              </a:rPr>
              <a:t> </a:t>
            </a:r>
            <a:r>
              <a:rPr lang="de" sz="1200" dirty="0" err="1">
                <a:solidFill>
                  <a:schemeClr val="dk1"/>
                </a:solidFill>
              </a:rPr>
              <a:t>movement</a:t>
            </a:r>
            <a:r>
              <a:rPr lang="de" sz="1200" dirty="0">
                <a:solidFill>
                  <a:schemeClr val="dk1"/>
                </a:solidFill>
              </a:rPr>
              <a:t> </a:t>
            </a:r>
            <a:r>
              <a:rPr lang="de" sz="1200" dirty="0" err="1">
                <a:solidFill>
                  <a:schemeClr val="dk1"/>
                </a:solidFill>
              </a:rPr>
              <a:t>growing</a:t>
            </a:r>
            <a:r>
              <a:rPr lang="de" sz="1200" dirty="0">
                <a:solidFill>
                  <a:schemeClr val="dk1"/>
                </a:solidFill>
              </a:rPr>
              <a:t> </a:t>
            </a:r>
            <a:r>
              <a:rPr lang="de" sz="1200" dirty="0" err="1">
                <a:solidFill>
                  <a:schemeClr val="dk1"/>
                </a:solidFill>
              </a:rPr>
              <a:t>along</a:t>
            </a:r>
            <a:r>
              <a:rPr lang="de" sz="1200" dirty="0">
                <a:solidFill>
                  <a:schemeClr val="dk1"/>
                </a:solidFill>
              </a:rPr>
              <a:t> </a:t>
            </a:r>
            <a:r>
              <a:rPr lang="de" sz="1200" dirty="0" err="1">
                <a:solidFill>
                  <a:schemeClr val="dk1"/>
                </a:solidFill>
              </a:rPr>
              <a:t>the</a:t>
            </a:r>
            <a:r>
              <a:rPr lang="de" sz="1200" dirty="0">
                <a:solidFill>
                  <a:schemeClr val="dk1"/>
                </a:solidFill>
              </a:rPr>
              <a:t> </a:t>
            </a:r>
            <a:r>
              <a:rPr lang="de" sz="1200" dirty="0" err="1">
                <a:solidFill>
                  <a:schemeClr val="dk1"/>
                </a:solidFill>
              </a:rPr>
              <a:t>scientific</a:t>
            </a:r>
            <a:r>
              <a:rPr lang="de" sz="1200" dirty="0">
                <a:solidFill>
                  <a:schemeClr val="dk1"/>
                </a:solidFill>
              </a:rPr>
              <a:t> </a:t>
            </a:r>
            <a:r>
              <a:rPr lang="de" sz="1200" dirty="0" err="1">
                <a:solidFill>
                  <a:schemeClr val="dk1"/>
                </a:solidFill>
              </a:rPr>
              <a:t>needs</a:t>
            </a:r>
            <a:r>
              <a:rPr lang="de" sz="1200" dirty="0">
                <a:solidFill>
                  <a:schemeClr val="dk1"/>
                </a:solidFill>
              </a:rPr>
              <a:t> </a:t>
            </a:r>
            <a:r>
              <a:rPr lang="de" sz="1200" dirty="0" err="1">
                <a:solidFill>
                  <a:schemeClr val="dk1"/>
                </a:solidFill>
              </a:rPr>
              <a:t>of</a:t>
            </a:r>
            <a:r>
              <a:rPr lang="de" sz="1200" dirty="0">
                <a:solidFill>
                  <a:schemeClr val="dk1"/>
                </a:solidFill>
              </a:rPr>
              <a:t> </a:t>
            </a:r>
            <a:r>
              <a:rPr lang="de" sz="1200" dirty="0" err="1">
                <a:solidFill>
                  <a:schemeClr val="dk1"/>
                </a:solidFill>
              </a:rPr>
              <a:t>the</a:t>
            </a:r>
            <a:r>
              <a:rPr lang="de" sz="1200" dirty="0">
                <a:solidFill>
                  <a:schemeClr val="dk1"/>
                </a:solidFill>
              </a:rPr>
              <a:t> </a:t>
            </a:r>
            <a:r>
              <a:rPr lang="de" sz="1200" dirty="0" err="1">
                <a:solidFill>
                  <a:schemeClr val="dk1"/>
                </a:solidFill>
              </a:rPr>
              <a:t>community</a:t>
            </a:r>
            <a:r>
              <a:rPr lang="de" sz="1200" dirty="0">
                <a:solidFill>
                  <a:schemeClr val="dk1"/>
                </a:solidFill>
              </a:rPr>
              <a:t>.</a:t>
            </a:r>
            <a:endParaRPr sz="1200" dirty="0"/>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 sz="1200" dirty="0">
                <a:solidFill>
                  <a:schemeClr val="dk1"/>
                </a:solidFill>
              </a:rPr>
              <a:t>The </a:t>
            </a:r>
            <a:r>
              <a:rPr lang="de" sz="1200" dirty="0" err="1">
                <a:solidFill>
                  <a:schemeClr val="dk1"/>
                </a:solidFill>
              </a:rPr>
              <a:t>consortium</a:t>
            </a:r>
            <a:r>
              <a:rPr lang="de" sz="1200" dirty="0">
                <a:solidFill>
                  <a:schemeClr val="dk1"/>
                </a:solidFill>
              </a:rPr>
              <a:t> </a:t>
            </a:r>
            <a:r>
              <a:rPr lang="de" sz="1200" dirty="0" err="1">
                <a:solidFill>
                  <a:schemeClr val="dk1"/>
                </a:solidFill>
              </a:rPr>
              <a:t>is</a:t>
            </a:r>
            <a:r>
              <a:rPr lang="de" sz="1200" dirty="0">
                <a:solidFill>
                  <a:schemeClr val="dk1"/>
                </a:solidFill>
              </a:rPr>
              <a:t> </a:t>
            </a:r>
            <a:r>
              <a:rPr lang="de" sz="1200" dirty="0" err="1">
                <a:solidFill>
                  <a:schemeClr val="dk1"/>
                </a:solidFill>
              </a:rPr>
              <a:t>build</a:t>
            </a:r>
            <a:r>
              <a:rPr lang="de" sz="1200" dirty="0">
                <a:solidFill>
                  <a:schemeClr val="dk1"/>
                </a:solidFill>
              </a:rPr>
              <a:t> on </a:t>
            </a:r>
            <a:r>
              <a:rPr lang="de" sz="1200" dirty="0" err="1">
                <a:solidFill>
                  <a:schemeClr val="dk1"/>
                </a:solidFill>
              </a:rPr>
              <a:t>three</a:t>
            </a:r>
            <a:r>
              <a:rPr lang="de" sz="1200" dirty="0">
                <a:solidFill>
                  <a:schemeClr val="dk1"/>
                </a:solidFill>
              </a:rPr>
              <a:t> </a:t>
            </a:r>
            <a:r>
              <a:rPr lang="de" sz="1200" dirty="0" err="1">
                <a:solidFill>
                  <a:schemeClr val="dk1"/>
                </a:solidFill>
              </a:rPr>
              <a:t>equally</a:t>
            </a:r>
            <a:r>
              <a:rPr lang="de" sz="1200" dirty="0">
                <a:solidFill>
                  <a:schemeClr val="dk1"/>
                </a:solidFill>
              </a:rPr>
              <a:t> </a:t>
            </a:r>
            <a:r>
              <a:rPr lang="de" sz="1200" dirty="0" err="1">
                <a:solidFill>
                  <a:schemeClr val="dk1"/>
                </a:solidFill>
              </a:rPr>
              <a:t>important</a:t>
            </a:r>
            <a:r>
              <a:rPr lang="de" sz="1200" dirty="0">
                <a:solidFill>
                  <a:schemeClr val="dk1"/>
                </a:solidFill>
              </a:rPr>
              <a:t> </a:t>
            </a:r>
            <a:r>
              <a:rPr lang="de" sz="1200" dirty="0" err="1">
                <a:solidFill>
                  <a:schemeClr val="dk1"/>
                </a:solidFill>
              </a:rPr>
              <a:t>pillars</a:t>
            </a:r>
            <a:r>
              <a:rPr lang="de" sz="1200" dirty="0">
                <a:solidFill>
                  <a:schemeClr val="dk1"/>
                </a:solidFill>
              </a:rPr>
              <a:t>:</a:t>
            </a:r>
            <a:endParaRPr sz="1200" dirty="0"/>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 sz="1200" dirty="0">
                <a:solidFill>
                  <a:schemeClr val="dk1"/>
                </a:solidFill>
              </a:rPr>
              <a:t>First </a:t>
            </a:r>
            <a:r>
              <a:rPr lang="de" sz="1200" dirty="0" err="1">
                <a:solidFill>
                  <a:schemeClr val="dk1"/>
                </a:solidFill>
              </a:rPr>
              <a:t>the</a:t>
            </a:r>
            <a:r>
              <a:rPr lang="de" sz="1200" dirty="0">
                <a:solidFill>
                  <a:schemeClr val="dk1"/>
                </a:solidFill>
              </a:rPr>
              <a:t> </a:t>
            </a:r>
            <a:r>
              <a:rPr lang="de" sz="1200" dirty="0" err="1">
                <a:solidFill>
                  <a:schemeClr val="dk1"/>
                </a:solidFill>
              </a:rPr>
              <a:t>learned</a:t>
            </a:r>
            <a:r>
              <a:rPr lang="de" sz="1200" dirty="0">
                <a:solidFill>
                  <a:schemeClr val="dk1"/>
                </a:solidFill>
              </a:rPr>
              <a:t> </a:t>
            </a:r>
            <a:r>
              <a:rPr lang="de" sz="1200" dirty="0" err="1">
                <a:solidFill>
                  <a:schemeClr val="dk1"/>
                </a:solidFill>
              </a:rPr>
              <a:t>societies</a:t>
            </a:r>
            <a:r>
              <a:rPr lang="de" sz="1200" dirty="0">
                <a:solidFill>
                  <a:schemeClr val="dk1"/>
                </a:solidFill>
              </a:rPr>
              <a:t> like </a:t>
            </a:r>
            <a:r>
              <a:rPr lang="de" sz="1200" dirty="0" err="1">
                <a:solidFill>
                  <a:schemeClr val="dk1"/>
                </a:solidFill>
              </a:rPr>
              <a:t>the</a:t>
            </a:r>
            <a:r>
              <a:rPr lang="de" sz="1200" dirty="0">
                <a:solidFill>
                  <a:schemeClr val="dk1"/>
                </a:solidFill>
              </a:rPr>
              <a:t> German Chemical Society </a:t>
            </a:r>
            <a:r>
              <a:rPr lang="de" sz="1200" dirty="0" err="1">
                <a:solidFill>
                  <a:schemeClr val="dk1"/>
                </a:solidFill>
              </a:rPr>
              <a:t>and</a:t>
            </a:r>
            <a:r>
              <a:rPr lang="de" sz="1200" dirty="0">
                <a:solidFill>
                  <a:schemeClr val="dk1"/>
                </a:solidFill>
              </a:rPr>
              <a:t> </a:t>
            </a:r>
            <a:r>
              <a:rPr lang="de" sz="1200" dirty="0" err="1">
                <a:solidFill>
                  <a:schemeClr val="dk1"/>
                </a:solidFill>
              </a:rPr>
              <a:t>it‘s</a:t>
            </a:r>
            <a:r>
              <a:rPr lang="de" sz="1200" dirty="0">
                <a:solidFill>
                  <a:schemeClr val="dk1"/>
                </a:solidFill>
              </a:rPr>
              <a:t> </a:t>
            </a:r>
            <a:r>
              <a:rPr lang="de" sz="1200" dirty="0" err="1">
                <a:solidFill>
                  <a:schemeClr val="dk1"/>
                </a:solidFill>
              </a:rPr>
              <a:t>divisions</a:t>
            </a:r>
            <a:r>
              <a:rPr lang="de" sz="1200" dirty="0">
                <a:solidFill>
                  <a:schemeClr val="dk1"/>
                </a:solidFill>
              </a:rPr>
              <a:t>, </a:t>
            </a:r>
            <a:r>
              <a:rPr lang="de" sz="1200" dirty="0" err="1">
                <a:solidFill>
                  <a:schemeClr val="dk1"/>
                </a:solidFill>
              </a:rPr>
              <a:t>the</a:t>
            </a:r>
            <a:r>
              <a:rPr lang="de" sz="1200" dirty="0">
                <a:solidFill>
                  <a:schemeClr val="dk1"/>
                </a:solidFill>
              </a:rPr>
              <a:t> Bunsen Society </a:t>
            </a:r>
            <a:r>
              <a:rPr lang="de" sz="1200" dirty="0" err="1">
                <a:solidFill>
                  <a:schemeClr val="dk1"/>
                </a:solidFill>
              </a:rPr>
              <a:t>for</a:t>
            </a:r>
            <a:r>
              <a:rPr lang="de" sz="1200" dirty="0">
                <a:solidFill>
                  <a:schemeClr val="dk1"/>
                </a:solidFill>
              </a:rPr>
              <a:t> </a:t>
            </a:r>
            <a:r>
              <a:rPr lang="de" sz="1200" dirty="0" err="1">
                <a:solidFill>
                  <a:schemeClr val="dk1"/>
                </a:solidFill>
              </a:rPr>
              <a:t>Physical</a:t>
            </a:r>
            <a:r>
              <a:rPr lang="de" sz="1200" dirty="0">
                <a:solidFill>
                  <a:schemeClr val="dk1"/>
                </a:solidFill>
              </a:rPr>
              <a:t> Chemistry </a:t>
            </a:r>
            <a:r>
              <a:rPr lang="de" sz="1200" dirty="0" err="1">
                <a:solidFill>
                  <a:schemeClr val="dk1"/>
                </a:solidFill>
              </a:rPr>
              <a:t>and</a:t>
            </a:r>
            <a:r>
              <a:rPr lang="de" sz="1200" dirty="0">
                <a:solidFill>
                  <a:schemeClr val="dk1"/>
                </a:solidFill>
              </a:rPr>
              <a:t> </a:t>
            </a:r>
            <a:r>
              <a:rPr lang="de" sz="1200" dirty="0" err="1">
                <a:solidFill>
                  <a:schemeClr val="dk1"/>
                </a:solidFill>
              </a:rPr>
              <a:t>the</a:t>
            </a:r>
            <a:r>
              <a:rPr lang="de" sz="1200" dirty="0">
                <a:solidFill>
                  <a:schemeClr val="dk1"/>
                </a:solidFill>
              </a:rPr>
              <a:t> German </a:t>
            </a:r>
            <a:r>
              <a:rPr lang="de" sz="1200" dirty="0" err="1">
                <a:solidFill>
                  <a:schemeClr val="dk1"/>
                </a:solidFill>
              </a:rPr>
              <a:t>Pharmaceutical</a:t>
            </a:r>
            <a:r>
              <a:rPr lang="de" sz="1200" dirty="0">
                <a:solidFill>
                  <a:schemeClr val="dk1"/>
                </a:solidFill>
              </a:rPr>
              <a:t> Society.</a:t>
            </a:r>
            <a:endParaRPr sz="1200" dirty="0"/>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de" sz="1200" dirty="0">
                <a:solidFill>
                  <a:schemeClr val="dk1"/>
                </a:solidFill>
              </a:rPr>
              <a:t>Second </a:t>
            </a:r>
            <a:r>
              <a:rPr lang="de" sz="1200" dirty="0" err="1">
                <a:solidFill>
                  <a:schemeClr val="dk1"/>
                </a:solidFill>
              </a:rPr>
              <a:t>the</a:t>
            </a:r>
            <a:r>
              <a:rPr lang="de" sz="1200" dirty="0">
                <a:solidFill>
                  <a:schemeClr val="dk1"/>
                </a:solidFill>
              </a:rPr>
              <a:t> </a:t>
            </a:r>
            <a:r>
              <a:rPr lang="de" sz="1200" dirty="0" err="1">
                <a:solidFill>
                  <a:schemeClr val="dk1"/>
                </a:solidFill>
              </a:rPr>
              <a:t>information</a:t>
            </a:r>
            <a:r>
              <a:rPr lang="de" sz="1200" dirty="0">
                <a:solidFill>
                  <a:schemeClr val="dk1"/>
                </a:solidFill>
              </a:rPr>
              <a:t> </a:t>
            </a:r>
            <a:r>
              <a:rPr lang="de" sz="1200" dirty="0" err="1">
                <a:solidFill>
                  <a:schemeClr val="dk1"/>
                </a:solidFill>
              </a:rPr>
              <a:t>infrastructure</a:t>
            </a:r>
            <a:r>
              <a:rPr lang="de" sz="1200" dirty="0">
                <a:solidFill>
                  <a:schemeClr val="dk1"/>
                </a:solidFill>
              </a:rPr>
              <a:t> </a:t>
            </a:r>
            <a:r>
              <a:rPr lang="de" sz="1200" dirty="0" err="1">
                <a:solidFill>
                  <a:schemeClr val="dk1"/>
                </a:solidFill>
              </a:rPr>
              <a:t>institutions</a:t>
            </a:r>
            <a:r>
              <a:rPr lang="de" sz="1200" dirty="0">
                <a:solidFill>
                  <a:schemeClr val="dk1"/>
                </a:solidFill>
              </a:rPr>
              <a:t> like </a:t>
            </a:r>
            <a:r>
              <a:rPr lang="de" sz="1200" dirty="0" err="1">
                <a:solidFill>
                  <a:schemeClr val="dk1"/>
                </a:solidFill>
              </a:rPr>
              <a:t>the</a:t>
            </a:r>
            <a:r>
              <a:rPr lang="de" sz="1200" dirty="0">
                <a:solidFill>
                  <a:schemeClr val="dk1"/>
                </a:solidFill>
              </a:rPr>
              <a:t> TIB, </a:t>
            </a:r>
            <a:r>
              <a:rPr lang="de" sz="1200" dirty="0" err="1">
                <a:solidFill>
                  <a:schemeClr val="dk1"/>
                </a:solidFill>
              </a:rPr>
              <a:t>the</a:t>
            </a:r>
            <a:r>
              <a:rPr lang="de" sz="1200" dirty="0">
                <a:solidFill>
                  <a:schemeClr val="dk1"/>
                </a:solidFill>
              </a:rPr>
              <a:t> FIZ Karlsruhe, </a:t>
            </a:r>
            <a:r>
              <a:rPr lang="de" sz="1200" dirty="0" err="1">
                <a:solidFill>
                  <a:schemeClr val="dk1"/>
                </a:solidFill>
              </a:rPr>
              <a:t>the</a:t>
            </a:r>
            <a:r>
              <a:rPr lang="de" sz="1200" dirty="0">
                <a:solidFill>
                  <a:schemeClr val="dk1"/>
                </a:solidFill>
              </a:rPr>
              <a:t> Steinbruch </a:t>
            </a:r>
            <a:r>
              <a:rPr lang="de" sz="1200" dirty="0" err="1">
                <a:solidFill>
                  <a:schemeClr val="dk1"/>
                </a:solidFill>
              </a:rPr>
              <a:t>Centre</a:t>
            </a:r>
            <a:r>
              <a:rPr lang="de" sz="1200" dirty="0">
                <a:solidFill>
                  <a:schemeClr val="dk1"/>
                </a:solidFill>
              </a:rPr>
              <a:t> </a:t>
            </a:r>
            <a:r>
              <a:rPr lang="de" sz="1200" dirty="0" err="1">
                <a:solidFill>
                  <a:schemeClr val="dk1"/>
                </a:solidFill>
              </a:rPr>
              <a:t>for</a:t>
            </a:r>
            <a:r>
              <a:rPr lang="de" sz="1200" dirty="0">
                <a:solidFill>
                  <a:schemeClr val="dk1"/>
                </a:solidFill>
              </a:rPr>
              <a:t> Computing SCC </a:t>
            </a:r>
            <a:r>
              <a:rPr lang="de" sz="1200" dirty="0" err="1">
                <a:solidFill>
                  <a:schemeClr val="dk1"/>
                </a:solidFill>
              </a:rPr>
              <a:t>or</a:t>
            </a:r>
            <a:r>
              <a:rPr lang="de" sz="1200" dirty="0">
                <a:solidFill>
                  <a:schemeClr val="dk1"/>
                </a:solidFill>
              </a:rPr>
              <a:t> </a:t>
            </a:r>
            <a:r>
              <a:rPr lang="de" sz="1200" dirty="0" err="1">
                <a:solidFill>
                  <a:schemeClr val="dk1"/>
                </a:solidFill>
              </a:rPr>
              <a:t>the</a:t>
            </a:r>
            <a:r>
              <a:rPr lang="de" sz="1200" dirty="0">
                <a:solidFill>
                  <a:schemeClr val="dk1"/>
                </a:solidFill>
              </a:rPr>
              <a:t> PTB</a:t>
            </a:r>
            <a:r>
              <a:rPr lang="de" sz="1200" i="0" u="none" strike="noStrike" cap="none" dirty="0">
                <a:solidFill>
                  <a:srgbClr val="000000"/>
                </a:solidFill>
              </a:rPr>
              <a:t>.</a:t>
            </a:r>
            <a:endParaRPr sz="1200" dirty="0"/>
          </a:p>
          <a:p>
            <a:pPr marL="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endParaRPr>
          </a:p>
          <a:p>
            <a:pPr marL="0" lvl="0" indent="0" algn="l" rtl="0">
              <a:lnSpc>
                <a:spcPct val="100000"/>
              </a:lnSpc>
              <a:spcBef>
                <a:spcPts val="0"/>
              </a:spcBef>
              <a:spcAft>
                <a:spcPts val="0"/>
              </a:spcAft>
              <a:buClr>
                <a:schemeClr val="dk1"/>
              </a:buClr>
              <a:buSzPts val="1100"/>
              <a:buFont typeface="Arial"/>
              <a:buNone/>
            </a:pPr>
            <a:r>
              <a:rPr lang="de" sz="1200" i="0" u="none" strike="noStrike" cap="none" dirty="0" err="1">
                <a:solidFill>
                  <a:srgbClr val="000000"/>
                </a:solidFill>
              </a:rPr>
              <a:t>And</a:t>
            </a:r>
            <a:r>
              <a:rPr lang="de" sz="1200" i="0" u="none" strike="noStrike" cap="none" dirty="0">
                <a:solidFill>
                  <a:srgbClr val="000000"/>
                </a:solidFill>
              </a:rPr>
              <a:t> </a:t>
            </a:r>
            <a:r>
              <a:rPr lang="de" sz="1200" i="0" u="none" strike="noStrike" cap="none" dirty="0" err="1">
                <a:solidFill>
                  <a:srgbClr val="000000"/>
                </a:solidFill>
              </a:rPr>
              <a:t>third</a:t>
            </a:r>
            <a:r>
              <a:rPr lang="de" sz="1200" i="0" u="none" strike="noStrike" cap="none" dirty="0">
                <a:solidFill>
                  <a:srgbClr val="000000"/>
                </a:solidFill>
              </a:rPr>
              <a:t> but </a:t>
            </a:r>
            <a:r>
              <a:rPr lang="de" sz="1200" i="0" u="none" strike="noStrike" cap="none" dirty="0" err="1">
                <a:solidFill>
                  <a:srgbClr val="000000"/>
                </a:solidFill>
              </a:rPr>
              <a:t>most</a:t>
            </a:r>
            <a:r>
              <a:rPr lang="de" sz="1200" i="0" u="none" strike="noStrike" cap="none" dirty="0">
                <a:solidFill>
                  <a:srgbClr val="000000"/>
                </a:solidFill>
              </a:rPr>
              <a:t> </a:t>
            </a:r>
            <a:r>
              <a:rPr lang="de" sz="1200" i="0" u="none" strike="noStrike" cap="none" dirty="0" err="1">
                <a:solidFill>
                  <a:srgbClr val="000000"/>
                </a:solidFill>
              </a:rPr>
              <a:t>important</a:t>
            </a:r>
            <a:r>
              <a:rPr lang="de" sz="1200" i="0" u="none" strike="noStrike" cap="none" dirty="0">
                <a:solidFill>
                  <a:srgbClr val="000000"/>
                </a:solidFill>
              </a:rPr>
              <a:t> </a:t>
            </a:r>
            <a:r>
              <a:rPr lang="de" sz="1200" i="0" u="none" strike="noStrike" cap="none" dirty="0" err="1">
                <a:solidFill>
                  <a:srgbClr val="000000"/>
                </a:solidFill>
              </a:rPr>
              <a:t>the</a:t>
            </a:r>
            <a:r>
              <a:rPr lang="de" sz="1200" i="0" u="none" strike="noStrike" cap="none" dirty="0">
                <a:solidFill>
                  <a:srgbClr val="000000"/>
                </a:solidFill>
              </a:rPr>
              <a:t> </a:t>
            </a:r>
            <a:r>
              <a:rPr lang="de" sz="1200" i="0" u="none" strike="noStrike" cap="none" dirty="0" err="1">
                <a:solidFill>
                  <a:srgbClr val="000000"/>
                </a:solidFill>
              </a:rPr>
              <a:t>broad</a:t>
            </a:r>
            <a:r>
              <a:rPr lang="de" sz="1200" i="0" u="none" strike="noStrike" cap="none" dirty="0">
                <a:solidFill>
                  <a:srgbClr val="000000"/>
                </a:solidFill>
              </a:rPr>
              <a:t> </a:t>
            </a:r>
            <a:r>
              <a:rPr lang="de" sz="1200" i="0" u="none" strike="noStrike" cap="none" dirty="0" err="1">
                <a:solidFill>
                  <a:srgbClr val="000000"/>
                </a:solidFill>
              </a:rPr>
              <a:t>diversity</a:t>
            </a:r>
            <a:r>
              <a:rPr lang="de" sz="1200" i="0" u="none" strike="noStrike" cap="none" dirty="0">
                <a:solidFill>
                  <a:srgbClr val="000000"/>
                </a:solidFill>
              </a:rPr>
              <a:t> </a:t>
            </a:r>
            <a:r>
              <a:rPr lang="de" sz="1200" i="0" u="none" strike="noStrike" cap="none" dirty="0" err="1">
                <a:solidFill>
                  <a:srgbClr val="000000"/>
                </a:solidFill>
              </a:rPr>
              <a:t>of</a:t>
            </a:r>
            <a:r>
              <a:rPr lang="de" sz="1200" i="0" u="none" strike="noStrike" cap="none" dirty="0">
                <a:solidFill>
                  <a:srgbClr val="000000"/>
                </a:solidFill>
              </a:rPr>
              <a:t> </a:t>
            </a:r>
            <a:r>
              <a:rPr lang="de" sz="1200" i="0" u="none" strike="noStrike" cap="none" dirty="0" err="1">
                <a:solidFill>
                  <a:srgbClr val="000000"/>
                </a:solidFill>
              </a:rPr>
              <a:t>university</a:t>
            </a:r>
            <a:r>
              <a:rPr lang="de" sz="1200" i="0" u="none" strike="noStrike" cap="none" dirty="0">
                <a:solidFill>
                  <a:srgbClr val="000000"/>
                </a:solidFill>
              </a:rPr>
              <a:t> </a:t>
            </a:r>
            <a:r>
              <a:rPr lang="de" sz="1200" i="0" u="none" strike="noStrike" cap="none" dirty="0" err="1">
                <a:solidFill>
                  <a:srgbClr val="000000"/>
                </a:solidFill>
              </a:rPr>
              <a:t>and</a:t>
            </a:r>
            <a:r>
              <a:rPr lang="de" sz="1200" i="0" u="none" strike="noStrike" cap="none" dirty="0">
                <a:solidFill>
                  <a:srgbClr val="000000"/>
                </a:solidFill>
              </a:rPr>
              <a:t> non-university </a:t>
            </a:r>
            <a:r>
              <a:rPr lang="de" sz="1200" i="0" u="none" strike="noStrike" cap="none" dirty="0" err="1">
                <a:solidFill>
                  <a:srgbClr val="000000"/>
                </a:solidFill>
              </a:rPr>
              <a:t>institutions</a:t>
            </a:r>
            <a:r>
              <a:rPr lang="de" sz="1200" i="0" u="none" strike="noStrike" cap="none" dirty="0">
                <a:solidFill>
                  <a:srgbClr val="000000"/>
                </a:solidFill>
              </a:rPr>
              <a:t>, </a:t>
            </a:r>
            <a:r>
              <a:rPr lang="de" sz="1200" i="0" u="none" strike="noStrike" cap="none" dirty="0" err="1">
                <a:solidFill>
                  <a:srgbClr val="000000"/>
                </a:solidFill>
              </a:rPr>
              <a:t>representing</a:t>
            </a:r>
            <a:r>
              <a:rPr lang="de" sz="1200" i="0" u="none" strike="noStrike" cap="none" dirty="0">
                <a:solidFill>
                  <a:srgbClr val="000000"/>
                </a:solidFill>
              </a:rPr>
              <a:t> </a:t>
            </a:r>
            <a:r>
              <a:rPr lang="de" sz="1200" i="0" u="none" strike="noStrike" cap="none" dirty="0" err="1">
                <a:solidFill>
                  <a:srgbClr val="000000"/>
                </a:solidFill>
              </a:rPr>
              <a:t>the</a:t>
            </a:r>
            <a:r>
              <a:rPr lang="de" sz="1200" i="0" u="none" strike="noStrike" cap="none" dirty="0">
                <a:solidFill>
                  <a:srgbClr val="000000"/>
                </a:solidFill>
              </a:rPr>
              <a:t> </a:t>
            </a:r>
            <a:r>
              <a:rPr lang="de" sz="1200" i="0" u="none" strike="noStrike" cap="none" dirty="0" err="1">
                <a:solidFill>
                  <a:srgbClr val="000000"/>
                </a:solidFill>
              </a:rPr>
              <a:t>scientific</a:t>
            </a:r>
            <a:r>
              <a:rPr lang="de" sz="1200" i="0" u="none" strike="noStrike" cap="none" dirty="0">
                <a:solidFill>
                  <a:srgbClr val="000000"/>
                </a:solidFill>
              </a:rPr>
              <a:t> </a:t>
            </a:r>
            <a:r>
              <a:rPr lang="de" sz="1200" i="0" u="none" strike="noStrike" cap="none" dirty="0" err="1">
                <a:solidFill>
                  <a:srgbClr val="000000"/>
                </a:solidFill>
              </a:rPr>
              <a:t>community</a:t>
            </a:r>
            <a:r>
              <a:rPr lang="de" sz="1200" i="0" u="none" strike="noStrike" cap="none" dirty="0">
                <a:solidFill>
                  <a:srgbClr val="000000"/>
                </a:solidFill>
              </a:rPr>
              <a:t> </a:t>
            </a:r>
            <a:r>
              <a:rPr lang="de" sz="1200" i="0" u="none" strike="noStrike" cap="none" dirty="0" err="1">
                <a:solidFill>
                  <a:srgbClr val="000000"/>
                </a:solidFill>
              </a:rPr>
              <a:t>and</a:t>
            </a:r>
            <a:r>
              <a:rPr lang="de" sz="1200" i="0" u="none" strike="noStrike" cap="none" dirty="0">
                <a:solidFill>
                  <a:srgbClr val="000000"/>
                </a:solidFill>
              </a:rPr>
              <a:t> </a:t>
            </a:r>
            <a:r>
              <a:rPr lang="de" sz="1200" i="0" u="none" strike="noStrike" cap="none" dirty="0" err="1">
                <a:solidFill>
                  <a:srgbClr val="000000"/>
                </a:solidFill>
              </a:rPr>
              <a:t>many</a:t>
            </a:r>
            <a:r>
              <a:rPr lang="de" sz="1200" i="0" u="none" strike="noStrike" cap="none" dirty="0">
                <a:solidFill>
                  <a:srgbClr val="000000"/>
                </a:solidFill>
              </a:rPr>
              <a:t> </a:t>
            </a:r>
            <a:r>
              <a:rPr lang="de" sz="1200" i="0" u="none" strike="noStrike" cap="none" dirty="0" err="1">
                <a:solidFill>
                  <a:srgbClr val="000000"/>
                </a:solidFill>
              </a:rPr>
              <a:t>subdisciplines</a:t>
            </a:r>
            <a:r>
              <a:rPr lang="de" sz="1200" i="0" u="none" strike="noStrike" cap="none" dirty="0">
                <a:solidFill>
                  <a:srgbClr val="000000"/>
                </a:solidFill>
              </a:rPr>
              <a:t> in </a:t>
            </a:r>
            <a:r>
              <a:rPr lang="de" sz="1200" i="0" u="none" strike="noStrike" cap="none" dirty="0" err="1">
                <a:solidFill>
                  <a:srgbClr val="000000"/>
                </a:solidFill>
              </a:rPr>
              <a:t>chemistry</a:t>
            </a:r>
            <a:r>
              <a:rPr lang="de" sz="1200" i="0" u="none" strike="noStrike" cap="none" dirty="0">
                <a:solidFill>
                  <a:srgbClr val="000000"/>
                </a:solidFill>
              </a:rPr>
              <a:t>.</a:t>
            </a:r>
            <a:endParaRPr sz="1200" dirty="0"/>
          </a:p>
          <a:p>
            <a:pPr marL="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endParaRPr>
          </a:p>
          <a:p>
            <a:pPr marL="0" lvl="0" indent="0" algn="l" rtl="0">
              <a:lnSpc>
                <a:spcPct val="100000"/>
              </a:lnSpc>
              <a:spcBef>
                <a:spcPts val="0"/>
              </a:spcBef>
              <a:spcAft>
                <a:spcPts val="0"/>
              </a:spcAft>
              <a:buClr>
                <a:schemeClr val="dk1"/>
              </a:buClr>
              <a:buSzPts val="1100"/>
              <a:buFont typeface="Arial"/>
              <a:buNone/>
            </a:pPr>
            <a:r>
              <a:rPr lang="de" sz="1200" i="0" u="none" strike="noStrike" cap="none" dirty="0">
                <a:solidFill>
                  <a:srgbClr val="000000"/>
                </a:solidFill>
              </a:rPr>
              <a:t>All </a:t>
            </a:r>
            <a:r>
              <a:rPr lang="de" sz="1200" i="0" u="none" strike="noStrike" cap="none" dirty="0" err="1">
                <a:solidFill>
                  <a:srgbClr val="000000"/>
                </a:solidFill>
              </a:rPr>
              <a:t>together</a:t>
            </a:r>
            <a:r>
              <a:rPr lang="de" sz="1200" i="0" u="none" strike="noStrike" cap="none" dirty="0">
                <a:solidFill>
                  <a:srgbClr val="000000"/>
                </a:solidFill>
              </a:rPr>
              <a:t> NFDI4Chem </a:t>
            </a:r>
            <a:r>
              <a:rPr lang="de" sz="1200" i="0" u="none" strike="noStrike" cap="none" dirty="0" err="1">
                <a:solidFill>
                  <a:srgbClr val="000000"/>
                </a:solidFill>
              </a:rPr>
              <a:t>covers</a:t>
            </a:r>
            <a:r>
              <a:rPr lang="de" sz="1200" i="0" u="none" strike="noStrike" cap="none" dirty="0">
                <a:solidFill>
                  <a:srgbClr val="000000"/>
                </a:solidFill>
              </a:rPr>
              <a:t> </a:t>
            </a:r>
            <a:r>
              <a:rPr lang="de" sz="1200" i="0" u="none" strike="noStrike" cap="none" dirty="0" err="1">
                <a:solidFill>
                  <a:srgbClr val="000000"/>
                </a:solidFill>
              </a:rPr>
              <a:t>the</a:t>
            </a:r>
            <a:r>
              <a:rPr lang="de" sz="1200" i="0" u="none" strike="noStrike" cap="none" dirty="0">
                <a:solidFill>
                  <a:srgbClr val="000000"/>
                </a:solidFill>
              </a:rPr>
              <a:t> </a:t>
            </a:r>
            <a:r>
              <a:rPr lang="de" sz="1200" i="0" u="none" strike="noStrike" cap="none" dirty="0" err="1">
                <a:solidFill>
                  <a:srgbClr val="000000"/>
                </a:solidFill>
              </a:rPr>
              <a:t>whole</a:t>
            </a:r>
            <a:r>
              <a:rPr lang="de" sz="1200" i="0" u="none" strike="noStrike" cap="none" dirty="0">
                <a:solidFill>
                  <a:srgbClr val="000000"/>
                </a:solidFill>
              </a:rPr>
              <a:t> </a:t>
            </a:r>
            <a:r>
              <a:rPr lang="de" sz="1200" i="0" u="none" strike="noStrike" cap="none" dirty="0" err="1">
                <a:solidFill>
                  <a:srgbClr val="000000"/>
                </a:solidFill>
              </a:rPr>
              <a:t>spectrum</a:t>
            </a:r>
            <a:r>
              <a:rPr lang="de" sz="1200" i="0" u="none" strike="noStrike" cap="none" dirty="0">
                <a:solidFill>
                  <a:srgbClr val="000000"/>
                </a:solidFill>
              </a:rPr>
              <a:t> </a:t>
            </a:r>
            <a:r>
              <a:rPr lang="de" sz="1200" i="0" u="none" strike="noStrike" cap="none" dirty="0" err="1">
                <a:solidFill>
                  <a:srgbClr val="000000"/>
                </a:solidFill>
              </a:rPr>
              <a:t>from</a:t>
            </a:r>
            <a:r>
              <a:rPr lang="de" sz="1200" i="0" u="none" strike="noStrike" cap="none" dirty="0">
                <a:solidFill>
                  <a:srgbClr val="000000"/>
                </a:solidFill>
              </a:rPr>
              <a:t> </a:t>
            </a:r>
            <a:r>
              <a:rPr lang="de" sz="1200" i="0" u="none" strike="noStrike" cap="none" dirty="0" err="1">
                <a:solidFill>
                  <a:srgbClr val="000000"/>
                </a:solidFill>
              </a:rPr>
              <a:t>data</a:t>
            </a:r>
            <a:r>
              <a:rPr lang="de" sz="1200" i="0" u="none" strike="noStrike" cap="none" dirty="0">
                <a:solidFill>
                  <a:srgbClr val="000000"/>
                </a:solidFill>
              </a:rPr>
              <a:t> </a:t>
            </a:r>
            <a:r>
              <a:rPr lang="de" sz="1200" i="0" u="none" strike="noStrike" cap="none" dirty="0" err="1">
                <a:solidFill>
                  <a:srgbClr val="000000"/>
                </a:solidFill>
              </a:rPr>
              <a:t>producers</a:t>
            </a:r>
            <a:r>
              <a:rPr lang="de" sz="1200" i="0" u="none" strike="noStrike" cap="none" dirty="0">
                <a:solidFill>
                  <a:srgbClr val="000000"/>
                </a:solidFill>
              </a:rPr>
              <a:t> </a:t>
            </a:r>
            <a:r>
              <a:rPr lang="de" sz="1200" i="0" u="none" strike="noStrike" cap="none" dirty="0" err="1">
                <a:solidFill>
                  <a:srgbClr val="000000"/>
                </a:solidFill>
              </a:rPr>
              <a:t>to</a:t>
            </a:r>
            <a:r>
              <a:rPr lang="de" sz="1200" i="0" u="none" strike="noStrike" cap="none" dirty="0">
                <a:solidFill>
                  <a:srgbClr val="000000"/>
                </a:solidFill>
              </a:rPr>
              <a:t> </a:t>
            </a:r>
            <a:r>
              <a:rPr lang="de" sz="1200" i="0" u="none" strike="noStrike" cap="none" dirty="0" err="1">
                <a:solidFill>
                  <a:srgbClr val="000000"/>
                </a:solidFill>
              </a:rPr>
              <a:t>data</a:t>
            </a:r>
            <a:r>
              <a:rPr lang="de" sz="1200" i="0" u="none" strike="noStrike" cap="none" dirty="0">
                <a:solidFill>
                  <a:srgbClr val="000000"/>
                </a:solidFill>
              </a:rPr>
              <a:t> </a:t>
            </a:r>
            <a:r>
              <a:rPr lang="de" sz="1200" i="0" u="none" strike="noStrike" cap="none" dirty="0" err="1">
                <a:solidFill>
                  <a:srgbClr val="000000"/>
                </a:solidFill>
              </a:rPr>
              <a:t>users</a:t>
            </a:r>
            <a:r>
              <a:rPr lang="de" sz="1200" i="0" u="none" strike="noStrike" cap="none" dirty="0">
                <a:solidFill>
                  <a:srgbClr val="000000"/>
                </a:solidFill>
              </a:rPr>
              <a:t>.</a:t>
            </a:r>
            <a:endParaRPr sz="1200" dirty="0"/>
          </a:p>
          <a:p>
            <a:pPr marL="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endParaRPr>
          </a:p>
          <a:p>
            <a:pPr marL="0" lvl="0" indent="0" algn="l" rtl="0">
              <a:lnSpc>
                <a:spcPct val="100000"/>
              </a:lnSpc>
              <a:spcBef>
                <a:spcPts val="0"/>
              </a:spcBef>
              <a:spcAft>
                <a:spcPts val="0"/>
              </a:spcAft>
              <a:buSzPts val="1100"/>
              <a:buNone/>
            </a:pPr>
            <a:endParaRPr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12e7ca114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g112e7ca114a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de" sz="1200" dirty="0">
                <a:solidFill>
                  <a:schemeClr val="dk1"/>
                </a:solidFill>
              </a:rPr>
              <a:t>As you </a:t>
            </a:r>
            <a:r>
              <a:rPr lang="de" sz="1200" dirty="0" err="1">
                <a:solidFill>
                  <a:schemeClr val="dk1"/>
                </a:solidFill>
              </a:rPr>
              <a:t>know</a:t>
            </a:r>
            <a:r>
              <a:rPr lang="de" sz="1200" dirty="0">
                <a:solidFill>
                  <a:schemeClr val="dk1"/>
                </a:solidFill>
              </a:rPr>
              <a:t>, </a:t>
            </a:r>
            <a:r>
              <a:rPr lang="de" sz="1200" dirty="0" err="1">
                <a:solidFill>
                  <a:schemeClr val="dk1"/>
                </a:solidFill>
              </a:rPr>
              <a:t>chemistry</a:t>
            </a:r>
            <a:r>
              <a:rPr lang="de" sz="1200" dirty="0">
                <a:solidFill>
                  <a:schemeClr val="dk1"/>
                </a:solidFill>
              </a:rPr>
              <a:t> </a:t>
            </a:r>
            <a:r>
              <a:rPr lang="de" sz="1200" dirty="0" err="1">
                <a:solidFill>
                  <a:schemeClr val="dk1"/>
                </a:solidFill>
              </a:rPr>
              <a:t>has</a:t>
            </a:r>
            <a:r>
              <a:rPr lang="de" sz="1200" dirty="0">
                <a:solidFill>
                  <a:schemeClr val="dk1"/>
                </a:solidFill>
              </a:rPr>
              <a:t> </a:t>
            </a:r>
            <a:r>
              <a:rPr lang="de" sz="1200" dirty="0" err="1">
                <a:solidFill>
                  <a:schemeClr val="dk1"/>
                </a:solidFill>
              </a:rPr>
              <a:t>quite</a:t>
            </a:r>
            <a:r>
              <a:rPr lang="de" sz="1200" dirty="0">
                <a:solidFill>
                  <a:schemeClr val="dk1"/>
                </a:solidFill>
              </a:rPr>
              <a:t> a </a:t>
            </a:r>
            <a:r>
              <a:rPr lang="de" sz="1200" dirty="0" err="1">
                <a:solidFill>
                  <a:schemeClr val="dk1"/>
                </a:solidFill>
              </a:rPr>
              <a:t>number</a:t>
            </a:r>
            <a:r>
              <a:rPr lang="de" sz="1200" dirty="0">
                <a:solidFill>
                  <a:schemeClr val="dk1"/>
                </a:solidFill>
              </a:rPr>
              <a:t> </a:t>
            </a:r>
            <a:r>
              <a:rPr lang="de" sz="1200" dirty="0" err="1">
                <a:solidFill>
                  <a:schemeClr val="dk1"/>
                </a:solidFill>
              </a:rPr>
              <a:t>of</a:t>
            </a:r>
            <a:r>
              <a:rPr lang="de" sz="1200" dirty="0">
                <a:solidFill>
                  <a:schemeClr val="dk1"/>
                </a:solidFill>
              </a:rPr>
              <a:t> </a:t>
            </a:r>
            <a:r>
              <a:rPr lang="de" sz="1200" dirty="0" err="1">
                <a:solidFill>
                  <a:schemeClr val="dk1"/>
                </a:solidFill>
              </a:rPr>
              <a:t>subdisciplines</a:t>
            </a:r>
            <a:r>
              <a:rPr lang="de" sz="1200" dirty="0">
                <a:solidFill>
                  <a:schemeClr val="dk1"/>
                </a:solidFill>
              </a:rPr>
              <a:t> </a:t>
            </a:r>
            <a:r>
              <a:rPr lang="de" sz="1200" dirty="0" err="1">
                <a:solidFill>
                  <a:schemeClr val="dk1"/>
                </a:solidFill>
              </a:rPr>
              <a:t>and</a:t>
            </a:r>
            <a:r>
              <a:rPr lang="de" sz="1200" dirty="0">
                <a:solidFill>
                  <a:schemeClr val="dk1"/>
                </a:solidFill>
              </a:rPr>
              <a:t> </a:t>
            </a:r>
            <a:r>
              <a:rPr lang="de" sz="1200" dirty="0" err="1">
                <a:solidFill>
                  <a:schemeClr val="dk1"/>
                </a:solidFill>
              </a:rPr>
              <a:t>it</a:t>
            </a:r>
            <a:r>
              <a:rPr lang="de" sz="1200" dirty="0">
                <a:solidFill>
                  <a:schemeClr val="dk1"/>
                </a:solidFill>
              </a:rPr>
              <a:t> </a:t>
            </a:r>
            <a:r>
              <a:rPr lang="de" sz="1200" dirty="0" err="1">
                <a:solidFill>
                  <a:schemeClr val="dk1"/>
                </a:solidFill>
              </a:rPr>
              <a:t>generates</a:t>
            </a:r>
            <a:r>
              <a:rPr lang="de" sz="1200" dirty="0">
                <a:solidFill>
                  <a:schemeClr val="dk1"/>
                </a:solidFill>
              </a:rPr>
              <a:t> a large </a:t>
            </a:r>
            <a:r>
              <a:rPr lang="de" sz="1200" dirty="0" err="1">
                <a:solidFill>
                  <a:schemeClr val="dk1"/>
                </a:solidFill>
              </a:rPr>
              <a:t>amount</a:t>
            </a:r>
            <a:r>
              <a:rPr lang="de" sz="1200" dirty="0">
                <a:solidFill>
                  <a:schemeClr val="dk1"/>
                </a:solidFill>
              </a:rPr>
              <a:t> </a:t>
            </a:r>
            <a:r>
              <a:rPr lang="de" sz="1200" dirty="0" err="1">
                <a:solidFill>
                  <a:schemeClr val="dk1"/>
                </a:solidFill>
              </a:rPr>
              <a:t>of</a:t>
            </a:r>
            <a:r>
              <a:rPr lang="de" sz="1200" dirty="0">
                <a:solidFill>
                  <a:schemeClr val="dk1"/>
                </a:solidFill>
              </a:rPr>
              <a:t> </a:t>
            </a:r>
            <a:r>
              <a:rPr lang="de" sz="1200" dirty="0" err="1">
                <a:solidFill>
                  <a:schemeClr val="dk1"/>
                </a:solidFill>
              </a:rPr>
              <a:t>data</a:t>
            </a:r>
            <a:r>
              <a:rPr lang="de" sz="1200" dirty="0">
                <a:solidFill>
                  <a:schemeClr val="dk1"/>
                </a:solidFill>
              </a:rPr>
              <a:t> not </a:t>
            </a:r>
            <a:r>
              <a:rPr lang="de" sz="1200" dirty="0" err="1">
                <a:solidFill>
                  <a:schemeClr val="dk1"/>
                </a:solidFill>
              </a:rPr>
              <a:t>only</a:t>
            </a:r>
            <a:r>
              <a:rPr lang="de" sz="1200" dirty="0">
                <a:solidFill>
                  <a:schemeClr val="dk1"/>
                </a:solidFill>
              </a:rPr>
              <a:t> in </a:t>
            </a:r>
            <a:r>
              <a:rPr lang="de" sz="1200" dirty="0" err="1">
                <a:solidFill>
                  <a:schemeClr val="dk1"/>
                </a:solidFill>
              </a:rPr>
              <a:t>its</a:t>
            </a:r>
            <a:r>
              <a:rPr lang="de" sz="1200" dirty="0">
                <a:solidFill>
                  <a:schemeClr val="dk1"/>
                </a:solidFill>
              </a:rPr>
              <a:t> </a:t>
            </a:r>
            <a:r>
              <a:rPr lang="de" sz="1200" dirty="0" err="1">
                <a:solidFill>
                  <a:schemeClr val="dk1"/>
                </a:solidFill>
              </a:rPr>
              <a:t>own</a:t>
            </a:r>
            <a:r>
              <a:rPr lang="de" sz="1200" dirty="0">
                <a:solidFill>
                  <a:schemeClr val="dk1"/>
                </a:solidFill>
              </a:rPr>
              <a:t> </a:t>
            </a:r>
            <a:r>
              <a:rPr lang="de" sz="1200" dirty="0" err="1">
                <a:solidFill>
                  <a:schemeClr val="dk1"/>
                </a:solidFill>
              </a:rPr>
              <a:t>right</a:t>
            </a:r>
            <a:r>
              <a:rPr lang="de" sz="1200" dirty="0">
                <a:solidFill>
                  <a:schemeClr val="dk1"/>
                </a:solidFill>
              </a:rPr>
              <a:t> but also </a:t>
            </a:r>
            <a:r>
              <a:rPr lang="de" sz="1200" dirty="0" err="1">
                <a:solidFill>
                  <a:schemeClr val="dk1"/>
                </a:solidFill>
              </a:rPr>
              <a:t>as</a:t>
            </a:r>
            <a:r>
              <a:rPr lang="de" sz="1200" dirty="0">
                <a:solidFill>
                  <a:schemeClr val="dk1"/>
                </a:solidFill>
              </a:rPr>
              <a:t> a </a:t>
            </a:r>
            <a:r>
              <a:rPr lang="de" sz="1200" dirty="0" err="1">
                <a:solidFill>
                  <a:schemeClr val="dk1"/>
                </a:solidFill>
              </a:rPr>
              <a:t>science</a:t>
            </a:r>
            <a:r>
              <a:rPr lang="de" sz="1200" dirty="0">
                <a:solidFill>
                  <a:schemeClr val="dk1"/>
                </a:solidFill>
              </a:rPr>
              <a:t> </a:t>
            </a:r>
            <a:r>
              <a:rPr lang="de" sz="1200" dirty="0" err="1">
                <a:solidFill>
                  <a:schemeClr val="dk1"/>
                </a:solidFill>
              </a:rPr>
              <a:t>assisting</a:t>
            </a:r>
            <a:r>
              <a:rPr lang="de" sz="1200" dirty="0">
                <a:solidFill>
                  <a:schemeClr val="dk1"/>
                </a:solidFill>
              </a:rPr>
              <a:t> </a:t>
            </a:r>
            <a:r>
              <a:rPr lang="de" sz="1200" dirty="0" err="1">
                <a:solidFill>
                  <a:schemeClr val="dk1"/>
                </a:solidFill>
              </a:rPr>
              <a:t>other</a:t>
            </a:r>
            <a:r>
              <a:rPr lang="de" sz="1200" dirty="0">
                <a:solidFill>
                  <a:schemeClr val="dk1"/>
                </a:solidFill>
              </a:rPr>
              <a:t> </a:t>
            </a:r>
            <a:r>
              <a:rPr lang="de" sz="1200" dirty="0" err="1">
                <a:solidFill>
                  <a:schemeClr val="dk1"/>
                </a:solidFill>
              </a:rPr>
              <a:t>disciplines</a:t>
            </a:r>
            <a:r>
              <a:rPr lang="de" sz="1200" dirty="0">
                <a:solidFill>
                  <a:schemeClr val="dk1"/>
                </a:solidFill>
              </a:rPr>
              <a:t>.</a:t>
            </a:r>
            <a:endParaRPr sz="1200" dirty="0"/>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de" sz="1200" dirty="0" err="1">
                <a:solidFill>
                  <a:schemeClr val="dk1"/>
                </a:solidFill>
              </a:rPr>
              <a:t>We</a:t>
            </a:r>
            <a:r>
              <a:rPr lang="de" sz="1200" dirty="0">
                <a:solidFill>
                  <a:schemeClr val="dk1"/>
                </a:solidFill>
              </a:rPr>
              <a:t> </a:t>
            </a:r>
            <a:r>
              <a:rPr lang="de" sz="1200" dirty="0" err="1">
                <a:solidFill>
                  <a:schemeClr val="dk1"/>
                </a:solidFill>
              </a:rPr>
              <a:t>as</a:t>
            </a:r>
            <a:r>
              <a:rPr lang="de" sz="1200" dirty="0">
                <a:solidFill>
                  <a:schemeClr val="dk1"/>
                </a:solidFill>
              </a:rPr>
              <a:t> a </a:t>
            </a:r>
            <a:r>
              <a:rPr lang="de" sz="1200" dirty="0" err="1">
                <a:solidFill>
                  <a:schemeClr val="dk1"/>
                </a:solidFill>
              </a:rPr>
              <a:t>consortium</a:t>
            </a:r>
            <a:r>
              <a:rPr lang="de" sz="1200" dirty="0">
                <a:solidFill>
                  <a:schemeClr val="dk1"/>
                </a:solidFill>
              </a:rPr>
              <a:t>, in </a:t>
            </a:r>
            <a:r>
              <a:rPr lang="de" sz="1200" dirty="0" err="1">
                <a:solidFill>
                  <a:schemeClr val="dk1"/>
                </a:solidFill>
              </a:rPr>
              <a:t>order</a:t>
            </a:r>
            <a:r>
              <a:rPr lang="de" sz="1200" dirty="0">
                <a:solidFill>
                  <a:schemeClr val="dk1"/>
                </a:solidFill>
              </a:rPr>
              <a:t> </a:t>
            </a:r>
            <a:r>
              <a:rPr lang="de" sz="1200" dirty="0" err="1">
                <a:solidFill>
                  <a:schemeClr val="dk1"/>
                </a:solidFill>
              </a:rPr>
              <a:t>to</a:t>
            </a:r>
            <a:r>
              <a:rPr lang="de" sz="1200" dirty="0">
                <a:solidFill>
                  <a:schemeClr val="dk1"/>
                </a:solidFill>
              </a:rPr>
              <a:t> </a:t>
            </a:r>
            <a:r>
              <a:rPr lang="de" sz="1200" dirty="0" err="1">
                <a:solidFill>
                  <a:schemeClr val="dk1"/>
                </a:solidFill>
              </a:rPr>
              <a:t>maximise</a:t>
            </a:r>
            <a:r>
              <a:rPr lang="de" sz="1200" dirty="0">
                <a:solidFill>
                  <a:schemeClr val="dk1"/>
                </a:solidFill>
              </a:rPr>
              <a:t> </a:t>
            </a:r>
            <a:r>
              <a:rPr lang="de" sz="1200" dirty="0" err="1">
                <a:solidFill>
                  <a:schemeClr val="dk1"/>
                </a:solidFill>
              </a:rPr>
              <a:t>our</a:t>
            </a:r>
            <a:r>
              <a:rPr lang="de" sz="1200" dirty="0">
                <a:solidFill>
                  <a:schemeClr val="dk1"/>
                </a:solidFill>
              </a:rPr>
              <a:t> </a:t>
            </a:r>
            <a:r>
              <a:rPr lang="de" sz="1200" dirty="0" err="1">
                <a:solidFill>
                  <a:schemeClr val="dk1"/>
                </a:solidFill>
              </a:rPr>
              <a:t>impact</a:t>
            </a:r>
            <a:r>
              <a:rPr lang="de" sz="1200" dirty="0">
                <a:solidFill>
                  <a:schemeClr val="dk1"/>
                </a:solidFill>
              </a:rPr>
              <a:t>, </a:t>
            </a:r>
            <a:r>
              <a:rPr lang="de" sz="1200" dirty="0" err="1">
                <a:solidFill>
                  <a:schemeClr val="dk1"/>
                </a:solidFill>
              </a:rPr>
              <a:t>have</a:t>
            </a:r>
            <a:r>
              <a:rPr lang="de" sz="1200" dirty="0">
                <a:solidFill>
                  <a:schemeClr val="dk1"/>
                </a:solidFill>
              </a:rPr>
              <a:t> </a:t>
            </a:r>
            <a:r>
              <a:rPr lang="de" sz="1200" dirty="0" err="1">
                <a:solidFill>
                  <a:schemeClr val="dk1"/>
                </a:solidFill>
              </a:rPr>
              <a:t>decided</a:t>
            </a:r>
            <a:r>
              <a:rPr lang="de" sz="1200" dirty="0">
                <a:solidFill>
                  <a:schemeClr val="dk1"/>
                </a:solidFill>
              </a:rPr>
              <a:t> </a:t>
            </a:r>
            <a:r>
              <a:rPr lang="de" sz="1200" dirty="0" err="1">
                <a:solidFill>
                  <a:schemeClr val="dk1"/>
                </a:solidFill>
              </a:rPr>
              <a:t>to</a:t>
            </a:r>
            <a:r>
              <a:rPr lang="de" sz="1200" dirty="0">
                <a:solidFill>
                  <a:schemeClr val="dk1"/>
                </a:solidFill>
              </a:rPr>
              <a:t> </a:t>
            </a:r>
            <a:r>
              <a:rPr lang="de" sz="1200" dirty="0" err="1">
                <a:solidFill>
                  <a:schemeClr val="dk1"/>
                </a:solidFill>
              </a:rPr>
              <a:t>focus</a:t>
            </a:r>
            <a:r>
              <a:rPr lang="de" sz="1200" dirty="0">
                <a:solidFill>
                  <a:schemeClr val="dk1"/>
                </a:solidFill>
              </a:rPr>
              <a:t> on </a:t>
            </a:r>
            <a:r>
              <a:rPr lang="de" sz="1200" dirty="0" err="1">
                <a:solidFill>
                  <a:schemeClr val="dk1"/>
                </a:solidFill>
              </a:rPr>
              <a:t>molecular</a:t>
            </a:r>
            <a:r>
              <a:rPr lang="de" sz="1200" dirty="0">
                <a:solidFill>
                  <a:schemeClr val="dk1"/>
                </a:solidFill>
              </a:rPr>
              <a:t> </a:t>
            </a:r>
            <a:r>
              <a:rPr lang="de" sz="1200" dirty="0" err="1">
                <a:solidFill>
                  <a:schemeClr val="dk1"/>
                </a:solidFill>
              </a:rPr>
              <a:t>information</a:t>
            </a:r>
            <a:r>
              <a:rPr lang="de" sz="1200" dirty="0">
                <a:solidFill>
                  <a:schemeClr val="dk1"/>
                </a:solidFill>
              </a:rPr>
              <a:t>, i.e. </a:t>
            </a:r>
            <a:r>
              <a:rPr lang="de" sz="1200" dirty="0" err="1">
                <a:solidFill>
                  <a:schemeClr val="dk1"/>
                </a:solidFill>
              </a:rPr>
              <a:t>information</a:t>
            </a:r>
            <a:r>
              <a:rPr lang="de" sz="1200" dirty="0">
                <a:solidFill>
                  <a:schemeClr val="dk1"/>
                </a:solidFill>
              </a:rPr>
              <a:t> </a:t>
            </a:r>
            <a:r>
              <a:rPr lang="de" sz="1200" dirty="0" err="1">
                <a:solidFill>
                  <a:schemeClr val="dk1"/>
                </a:solidFill>
              </a:rPr>
              <a:t>about</a:t>
            </a:r>
            <a:r>
              <a:rPr lang="de" sz="1200" dirty="0">
                <a:solidFill>
                  <a:schemeClr val="dk1"/>
                </a:solidFill>
              </a:rPr>
              <a:t> </a:t>
            </a:r>
            <a:r>
              <a:rPr lang="de" sz="1200" dirty="0" err="1">
                <a:solidFill>
                  <a:schemeClr val="dk1"/>
                </a:solidFill>
              </a:rPr>
              <a:t>molecules</a:t>
            </a:r>
            <a:r>
              <a:rPr lang="de" sz="1200" dirty="0">
                <a:solidFill>
                  <a:schemeClr val="dk1"/>
                </a:solidFill>
              </a:rPr>
              <a:t> </a:t>
            </a:r>
            <a:r>
              <a:rPr lang="de" sz="1200" dirty="0" err="1">
                <a:solidFill>
                  <a:schemeClr val="dk1"/>
                </a:solidFill>
              </a:rPr>
              <a:t>and</a:t>
            </a:r>
            <a:r>
              <a:rPr lang="de" sz="1200" dirty="0">
                <a:solidFill>
                  <a:schemeClr val="dk1"/>
                </a:solidFill>
              </a:rPr>
              <a:t> </a:t>
            </a:r>
            <a:r>
              <a:rPr lang="de" sz="1200" dirty="0" err="1">
                <a:solidFill>
                  <a:schemeClr val="dk1"/>
                </a:solidFill>
              </a:rPr>
              <a:t>their</a:t>
            </a:r>
            <a:r>
              <a:rPr lang="de" sz="1200" dirty="0">
                <a:solidFill>
                  <a:schemeClr val="dk1"/>
                </a:solidFill>
              </a:rPr>
              <a:t> </a:t>
            </a:r>
            <a:r>
              <a:rPr lang="de" sz="1200" dirty="0" err="1">
                <a:solidFill>
                  <a:schemeClr val="dk1"/>
                </a:solidFill>
              </a:rPr>
              <a:t>properties</a:t>
            </a:r>
            <a:r>
              <a:rPr lang="de" sz="1200" dirty="0">
                <a:solidFill>
                  <a:schemeClr val="dk1"/>
                </a:solidFill>
              </a:rPr>
              <a:t> </a:t>
            </a:r>
            <a:r>
              <a:rPr lang="de" sz="1200" dirty="0" err="1">
                <a:solidFill>
                  <a:schemeClr val="dk1"/>
                </a:solidFill>
              </a:rPr>
              <a:t>and</a:t>
            </a:r>
            <a:r>
              <a:rPr lang="de" sz="1200" dirty="0">
                <a:solidFill>
                  <a:schemeClr val="dk1"/>
                </a:solidFill>
              </a:rPr>
              <a:t> </a:t>
            </a:r>
            <a:r>
              <a:rPr lang="de" sz="1200" dirty="0" err="1">
                <a:solidFill>
                  <a:schemeClr val="dk1"/>
                </a:solidFill>
              </a:rPr>
              <a:t>analytical</a:t>
            </a:r>
            <a:r>
              <a:rPr lang="de" sz="1200" dirty="0">
                <a:solidFill>
                  <a:schemeClr val="dk1"/>
                </a:solidFill>
              </a:rPr>
              <a:t> </a:t>
            </a:r>
            <a:r>
              <a:rPr lang="de" sz="1200" dirty="0" err="1">
                <a:solidFill>
                  <a:schemeClr val="dk1"/>
                </a:solidFill>
              </a:rPr>
              <a:t>data</a:t>
            </a:r>
            <a:r>
              <a:rPr lang="de" sz="1200" dirty="0">
                <a:solidFill>
                  <a:schemeClr val="dk1"/>
                </a:solidFill>
              </a:rPr>
              <a:t>, </a:t>
            </a:r>
            <a:r>
              <a:rPr lang="de" sz="1200" dirty="0" err="1">
                <a:solidFill>
                  <a:schemeClr val="dk1"/>
                </a:solidFill>
              </a:rPr>
              <a:t>both</a:t>
            </a:r>
            <a:r>
              <a:rPr lang="de" sz="1200" dirty="0">
                <a:solidFill>
                  <a:schemeClr val="dk1"/>
                </a:solidFill>
              </a:rPr>
              <a:t> </a:t>
            </a:r>
            <a:r>
              <a:rPr lang="de" sz="1200" dirty="0" err="1">
                <a:solidFill>
                  <a:schemeClr val="dk1"/>
                </a:solidFill>
              </a:rPr>
              <a:t>experimentally</a:t>
            </a:r>
            <a:r>
              <a:rPr lang="de" sz="1200" dirty="0">
                <a:solidFill>
                  <a:schemeClr val="dk1"/>
                </a:solidFill>
              </a:rPr>
              <a:t> </a:t>
            </a:r>
            <a:r>
              <a:rPr lang="de" sz="1200" dirty="0" err="1">
                <a:solidFill>
                  <a:schemeClr val="dk1"/>
                </a:solidFill>
              </a:rPr>
              <a:t>and</a:t>
            </a:r>
            <a:r>
              <a:rPr lang="de" sz="1200" dirty="0">
                <a:solidFill>
                  <a:schemeClr val="dk1"/>
                </a:solidFill>
              </a:rPr>
              <a:t> also in </a:t>
            </a:r>
            <a:r>
              <a:rPr lang="de" sz="1200" dirty="0" err="1">
                <a:solidFill>
                  <a:schemeClr val="dk1"/>
                </a:solidFill>
              </a:rPr>
              <a:t>terms</a:t>
            </a:r>
            <a:r>
              <a:rPr lang="de" sz="1200" dirty="0">
                <a:solidFill>
                  <a:schemeClr val="dk1"/>
                </a:solidFill>
              </a:rPr>
              <a:t> </a:t>
            </a:r>
            <a:r>
              <a:rPr lang="de" sz="1200" dirty="0" err="1">
                <a:solidFill>
                  <a:schemeClr val="dk1"/>
                </a:solidFill>
              </a:rPr>
              <a:t>of</a:t>
            </a:r>
            <a:r>
              <a:rPr lang="de" sz="1200" dirty="0">
                <a:solidFill>
                  <a:schemeClr val="dk1"/>
                </a:solidFill>
              </a:rPr>
              <a:t> </a:t>
            </a:r>
            <a:r>
              <a:rPr lang="de" sz="1200" dirty="0" err="1">
                <a:solidFill>
                  <a:schemeClr val="dk1"/>
                </a:solidFill>
              </a:rPr>
              <a:t>computational</a:t>
            </a:r>
            <a:r>
              <a:rPr lang="de" sz="1200" dirty="0">
                <a:solidFill>
                  <a:schemeClr val="dk1"/>
                </a:solidFill>
              </a:rPr>
              <a:t> </a:t>
            </a:r>
            <a:r>
              <a:rPr lang="de" sz="1200" dirty="0" err="1">
                <a:solidFill>
                  <a:schemeClr val="dk1"/>
                </a:solidFill>
              </a:rPr>
              <a:t>simulations</a:t>
            </a:r>
            <a:r>
              <a:rPr lang="de" sz="1200" dirty="0">
                <a:solidFill>
                  <a:schemeClr val="dk1"/>
                </a:solidFill>
              </a:rPr>
              <a:t>.</a:t>
            </a:r>
            <a:endParaRPr sz="1200" dirty="0"/>
          </a:p>
          <a:p>
            <a:pPr marL="0" lvl="0" indent="0" algn="l" rtl="0">
              <a:lnSpc>
                <a:spcPct val="100000"/>
              </a:lnSpc>
              <a:spcBef>
                <a:spcPts val="0"/>
              </a:spcBef>
              <a:spcAft>
                <a:spcPts val="0"/>
              </a:spcAft>
              <a:buSzPts val="1100"/>
              <a:buNone/>
            </a:pPr>
            <a:endParaRPr sz="1200" dirty="0"/>
          </a:p>
          <a:p>
            <a:pPr marL="0" lvl="0" indent="0" algn="l" rtl="0">
              <a:lnSpc>
                <a:spcPct val="100000"/>
              </a:lnSpc>
              <a:spcBef>
                <a:spcPts val="0"/>
              </a:spcBef>
              <a:spcAft>
                <a:spcPts val="0"/>
              </a:spcAft>
              <a:buSzPts val="1100"/>
              <a:buNone/>
            </a:pPr>
            <a:endParaRPr sz="1200" dirty="0"/>
          </a:p>
          <a:p>
            <a:pPr marL="0" lvl="0" indent="0" algn="l" rtl="0">
              <a:lnSpc>
                <a:spcPct val="100000"/>
              </a:lnSpc>
              <a:spcBef>
                <a:spcPts val="0"/>
              </a:spcBef>
              <a:spcAft>
                <a:spcPts val="0"/>
              </a:spcAft>
              <a:buSzPts val="1100"/>
              <a:buNone/>
            </a:pPr>
            <a:endParaRPr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112e7ca114a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g112e7ca114a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 sz="1200" dirty="0" err="1"/>
              <a:t>What</a:t>
            </a:r>
            <a:r>
              <a:rPr lang="de" sz="1200" dirty="0"/>
              <a:t> </a:t>
            </a:r>
            <a:r>
              <a:rPr lang="de" sz="1200" dirty="0" err="1"/>
              <a:t>kind</a:t>
            </a:r>
            <a:r>
              <a:rPr lang="de" sz="1200" dirty="0"/>
              <a:t> </a:t>
            </a:r>
            <a:r>
              <a:rPr lang="de" sz="1200" dirty="0" err="1"/>
              <a:t>of</a:t>
            </a:r>
            <a:r>
              <a:rPr lang="de" sz="1200" dirty="0"/>
              <a:t> </a:t>
            </a:r>
            <a:r>
              <a:rPr lang="de" sz="1200" dirty="0" err="1"/>
              <a:t>data</a:t>
            </a:r>
            <a:r>
              <a:rPr lang="de" sz="1200" dirty="0"/>
              <a:t> </a:t>
            </a:r>
            <a:r>
              <a:rPr lang="de" sz="1200" dirty="0" err="1"/>
              <a:t>are</a:t>
            </a:r>
            <a:r>
              <a:rPr lang="de" sz="1200" dirty="0"/>
              <a:t> </a:t>
            </a:r>
            <a:r>
              <a:rPr lang="de" sz="1200" dirty="0" err="1"/>
              <a:t>we</a:t>
            </a:r>
            <a:r>
              <a:rPr lang="de" sz="1200" dirty="0"/>
              <a:t> </a:t>
            </a:r>
            <a:r>
              <a:rPr lang="de" sz="1200" dirty="0" err="1"/>
              <a:t>actually</a:t>
            </a:r>
            <a:r>
              <a:rPr lang="de" sz="1200" dirty="0"/>
              <a:t> </a:t>
            </a:r>
            <a:r>
              <a:rPr lang="de" sz="1200" dirty="0" err="1"/>
              <a:t>looking</a:t>
            </a:r>
            <a:r>
              <a:rPr lang="de" sz="1200" dirty="0"/>
              <a:t> at?</a:t>
            </a:r>
            <a:endParaRPr sz="1200" dirty="0"/>
          </a:p>
          <a:p>
            <a:pPr marL="0" lvl="0" indent="0" algn="l" rtl="0">
              <a:lnSpc>
                <a:spcPct val="100000"/>
              </a:lnSpc>
              <a:spcBef>
                <a:spcPts val="0"/>
              </a:spcBef>
              <a:spcAft>
                <a:spcPts val="0"/>
              </a:spcAft>
              <a:buSzPts val="1100"/>
              <a:buNone/>
            </a:pPr>
            <a:endParaRPr sz="1200" dirty="0"/>
          </a:p>
          <a:p>
            <a:pPr marL="0" lvl="0" indent="0" algn="l" rtl="0">
              <a:lnSpc>
                <a:spcPct val="100000"/>
              </a:lnSpc>
              <a:spcBef>
                <a:spcPts val="0"/>
              </a:spcBef>
              <a:spcAft>
                <a:spcPts val="0"/>
              </a:spcAft>
              <a:buSzPts val="1100"/>
              <a:buNone/>
            </a:pPr>
            <a:r>
              <a:rPr lang="de" sz="1200" dirty="0"/>
              <a:t>As </a:t>
            </a:r>
            <a:r>
              <a:rPr lang="de" sz="1200" dirty="0" err="1"/>
              <a:t>mentioned</a:t>
            </a:r>
            <a:r>
              <a:rPr lang="de" sz="1200" dirty="0"/>
              <a:t> </a:t>
            </a:r>
            <a:r>
              <a:rPr lang="de" sz="1200" dirty="0" err="1"/>
              <a:t>the</a:t>
            </a:r>
            <a:r>
              <a:rPr lang="de" sz="1200" dirty="0"/>
              <a:t> </a:t>
            </a:r>
            <a:r>
              <a:rPr lang="de" sz="1200" dirty="0" err="1"/>
              <a:t>scope</a:t>
            </a:r>
            <a:r>
              <a:rPr lang="de" sz="1200" dirty="0"/>
              <a:t> </a:t>
            </a:r>
            <a:r>
              <a:rPr lang="de" sz="1200" dirty="0" err="1"/>
              <a:t>of</a:t>
            </a:r>
            <a:r>
              <a:rPr lang="de" sz="1200" dirty="0"/>
              <a:t> NFDI4Chem </a:t>
            </a:r>
            <a:r>
              <a:rPr lang="de" sz="1200" dirty="0" err="1"/>
              <a:t>are</a:t>
            </a:r>
            <a:r>
              <a:rPr lang="de" sz="1200" dirty="0"/>
              <a:t> </a:t>
            </a:r>
            <a:r>
              <a:rPr lang="de" sz="1200" dirty="0" err="1"/>
              <a:t>molecules</a:t>
            </a:r>
            <a:r>
              <a:rPr lang="de" sz="1200" dirty="0"/>
              <a:t>, </a:t>
            </a:r>
            <a:r>
              <a:rPr lang="de" sz="1200" dirty="0" err="1"/>
              <a:t>their</a:t>
            </a:r>
            <a:r>
              <a:rPr lang="de" sz="1200" dirty="0"/>
              <a:t> </a:t>
            </a:r>
            <a:r>
              <a:rPr lang="de" sz="1200" dirty="0" err="1"/>
              <a:t>characterization</a:t>
            </a:r>
            <a:r>
              <a:rPr lang="de" sz="1200" dirty="0"/>
              <a:t> </a:t>
            </a:r>
            <a:r>
              <a:rPr lang="de" sz="1200" dirty="0" err="1"/>
              <a:t>and</a:t>
            </a:r>
            <a:r>
              <a:rPr lang="de" sz="1200" dirty="0"/>
              <a:t> </a:t>
            </a:r>
            <a:r>
              <a:rPr lang="de" sz="1200" dirty="0" err="1"/>
              <a:t>reaction</a:t>
            </a:r>
            <a:r>
              <a:rPr lang="de" sz="1200" dirty="0"/>
              <a:t> </a:t>
            </a:r>
            <a:r>
              <a:rPr lang="de" sz="1200" dirty="0" err="1"/>
              <a:t>data</a:t>
            </a:r>
            <a:r>
              <a:rPr lang="de" sz="1200" dirty="0"/>
              <a:t>.</a:t>
            </a:r>
            <a:endParaRPr sz="1200" dirty="0"/>
          </a:p>
          <a:p>
            <a:pPr marL="0" lvl="0" indent="0" algn="l" rtl="0">
              <a:lnSpc>
                <a:spcPct val="100000"/>
              </a:lnSpc>
              <a:spcBef>
                <a:spcPts val="0"/>
              </a:spcBef>
              <a:spcAft>
                <a:spcPts val="0"/>
              </a:spcAft>
              <a:buSzPts val="1100"/>
              <a:buNone/>
            </a:pPr>
            <a:endParaRPr sz="1200" dirty="0"/>
          </a:p>
          <a:p>
            <a:pPr marL="0" lvl="0" indent="0" algn="l" rtl="0">
              <a:lnSpc>
                <a:spcPct val="100000"/>
              </a:lnSpc>
              <a:spcBef>
                <a:spcPts val="0"/>
              </a:spcBef>
              <a:spcAft>
                <a:spcPts val="0"/>
              </a:spcAft>
              <a:buSzPts val="1100"/>
              <a:buNone/>
            </a:pPr>
            <a:r>
              <a:rPr lang="de" sz="1200" dirty="0"/>
              <a:t>KLICK</a:t>
            </a:r>
            <a:endParaRPr sz="1200" dirty="0"/>
          </a:p>
          <a:p>
            <a:pPr marL="0" lvl="0" indent="0" algn="l" rtl="0">
              <a:lnSpc>
                <a:spcPct val="100000"/>
              </a:lnSpc>
              <a:spcBef>
                <a:spcPts val="0"/>
              </a:spcBef>
              <a:spcAft>
                <a:spcPts val="0"/>
              </a:spcAft>
              <a:buSzPts val="1100"/>
              <a:buNone/>
            </a:pPr>
            <a:r>
              <a:rPr lang="de" sz="1200" dirty="0" err="1"/>
              <a:t>Besides</a:t>
            </a:r>
            <a:r>
              <a:rPr lang="de" sz="1200" dirty="0"/>
              <a:t> </a:t>
            </a:r>
            <a:r>
              <a:rPr lang="de" sz="1200" dirty="0" err="1"/>
              <a:t>describing</a:t>
            </a:r>
            <a:r>
              <a:rPr lang="de" sz="1200" dirty="0"/>
              <a:t> </a:t>
            </a:r>
            <a:r>
              <a:rPr lang="de" sz="1200" dirty="0" err="1"/>
              <a:t>research</a:t>
            </a:r>
            <a:r>
              <a:rPr lang="de" sz="1200" dirty="0"/>
              <a:t> </a:t>
            </a:r>
            <a:r>
              <a:rPr lang="de" sz="1200" dirty="0" err="1"/>
              <a:t>data</a:t>
            </a:r>
            <a:r>
              <a:rPr lang="de" sz="1200" dirty="0"/>
              <a:t> </a:t>
            </a:r>
            <a:r>
              <a:rPr lang="de" sz="1200" dirty="0" err="1"/>
              <a:t>sets</a:t>
            </a:r>
            <a:r>
              <a:rPr lang="de" sz="1200" dirty="0"/>
              <a:t> </a:t>
            </a:r>
            <a:r>
              <a:rPr lang="de" sz="1200" dirty="0" err="1"/>
              <a:t>with</a:t>
            </a:r>
            <a:r>
              <a:rPr lang="de" sz="1200" dirty="0"/>
              <a:t> </a:t>
            </a:r>
            <a:r>
              <a:rPr lang="de" sz="1200" dirty="0" err="1"/>
              <a:t>domain</a:t>
            </a:r>
            <a:r>
              <a:rPr lang="de" sz="1200" dirty="0"/>
              <a:t> </a:t>
            </a:r>
            <a:r>
              <a:rPr lang="de" sz="1200" dirty="0" err="1"/>
              <a:t>independent</a:t>
            </a:r>
            <a:r>
              <a:rPr lang="de" sz="1200" dirty="0"/>
              <a:t> </a:t>
            </a:r>
            <a:r>
              <a:rPr lang="de" sz="1200" dirty="0" err="1"/>
              <a:t>core</a:t>
            </a:r>
            <a:r>
              <a:rPr lang="de" sz="1200" dirty="0"/>
              <a:t> </a:t>
            </a:r>
            <a:r>
              <a:rPr lang="de" sz="1200" dirty="0" err="1"/>
              <a:t>metadata</a:t>
            </a:r>
            <a:r>
              <a:rPr lang="de" sz="1200" dirty="0"/>
              <a:t> – like </a:t>
            </a:r>
            <a:r>
              <a:rPr lang="de" sz="1200" dirty="0" err="1"/>
              <a:t>defined</a:t>
            </a:r>
            <a:r>
              <a:rPr lang="de" sz="1200" dirty="0"/>
              <a:t> </a:t>
            </a:r>
            <a:r>
              <a:rPr lang="de" sz="1200" dirty="0" err="1"/>
              <a:t>by</a:t>
            </a:r>
            <a:r>
              <a:rPr lang="de" sz="1200" dirty="0"/>
              <a:t> </a:t>
            </a:r>
            <a:r>
              <a:rPr lang="de" sz="1200" dirty="0" err="1"/>
              <a:t>the</a:t>
            </a:r>
            <a:r>
              <a:rPr lang="de" sz="1200" dirty="0"/>
              <a:t> </a:t>
            </a:r>
            <a:r>
              <a:rPr lang="de" sz="1200" dirty="0" err="1"/>
              <a:t>datacite</a:t>
            </a:r>
            <a:r>
              <a:rPr lang="de" sz="1200" dirty="0"/>
              <a:t> – </a:t>
            </a:r>
            <a:r>
              <a:rPr lang="de" sz="1200" dirty="0" err="1"/>
              <a:t>we</a:t>
            </a:r>
            <a:r>
              <a:rPr lang="de" sz="1200" dirty="0"/>
              <a:t> will </a:t>
            </a:r>
            <a:r>
              <a:rPr lang="de" sz="1200" dirty="0" err="1"/>
              <a:t>initiate</a:t>
            </a:r>
            <a:r>
              <a:rPr lang="de" sz="1200" dirty="0"/>
              <a:t> </a:t>
            </a:r>
            <a:r>
              <a:rPr lang="de" sz="1200" dirty="0" err="1"/>
              <a:t>the</a:t>
            </a:r>
            <a:r>
              <a:rPr lang="de" sz="1200" dirty="0"/>
              <a:t> </a:t>
            </a:r>
            <a:r>
              <a:rPr lang="de" sz="1200" dirty="0" err="1"/>
              <a:t>development</a:t>
            </a:r>
            <a:r>
              <a:rPr lang="de" sz="1200" dirty="0"/>
              <a:t> </a:t>
            </a:r>
            <a:r>
              <a:rPr lang="de" sz="1200" dirty="0" err="1"/>
              <a:t>of</a:t>
            </a:r>
            <a:r>
              <a:rPr lang="de" sz="1200" dirty="0"/>
              <a:t> Minimum Information (MI) </a:t>
            </a:r>
            <a:r>
              <a:rPr lang="de" sz="1200" dirty="0" err="1"/>
              <a:t>standards</a:t>
            </a:r>
            <a:r>
              <a:rPr lang="de" sz="1200" dirty="0"/>
              <a:t> </a:t>
            </a:r>
            <a:r>
              <a:rPr lang="de" sz="1200" dirty="0" err="1"/>
              <a:t>for</a:t>
            </a:r>
            <a:r>
              <a:rPr lang="de" sz="1200" dirty="0"/>
              <a:t> </a:t>
            </a:r>
            <a:r>
              <a:rPr lang="de" sz="1200" dirty="0" err="1"/>
              <a:t>major</a:t>
            </a:r>
            <a:r>
              <a:rPr lang="de" sz="1200" dirty="0"/>
              <a:t> </a:t>
            </a:r>
            <a:r>
              <a:rPr lang="de" sz="1200" dirty="0" err="1"/>
              <a:t>fields</a:t>
            </a:r>
            <a:r>
              <a:rPr lang="de" sz="1200" dirty="0"/>
              <a:t> in Chemistry </a:t>
            </a:r>
            <a:r>
              <a:rPr lang="de" sz="1200" dirty="0" err="1"/>
              <a:t>towards</a:t>
            </a:r>
            <a:r>
              <a:rPr lang="de" sz="1200" dirty="0"/>
              <a:t> </a:t>
            </a:r>
            <a:r>
              <a:rPr lang="de" sz="1200" dirty="0" err="1"/>
              <a:t>domain</a:t>
            </a:r>
            <a:r>
              <a:rPr lang="de" sz="1200" dirty="0"/>
              <a:t> </a:t>
            </a:r>
            <a:r>
              <a:rPr lang="de" sz="1200" dirty="0" err="1"/>
              <a:t>specific</a:t>
            </a:r>
            <a:r>
              <a:rPr lang="de" sz="1200" dirty="0"/>
              <a:t> </a:t>
            </a:r>
            <a:r>
              <a:rPr lang="de" sz="1200" dirty="0" err="1"/>
              <a:t>metadata</a:t>
            </a:r>
            <a:r>
              <a:rPr lang="de" sz="1200" dirty="0"/>
              <a:t>.</a:t>
            </a:r>
            <a:endParaRPr sz="1200" dirty="0"/>
          </a:p>
          <a:p>
            <a:pPr marL="0" lvl="0" indent="0" algn="l" rtl="0">
              <a:lnSpc>
                <a:spcPct val="100000"/>
              </a:lnSpc>
              <a:spcBef>
                <a:spcPts val="0"/>
              </a:spcBef>
              <a:spcAft>
                <a:spcPts val="0"/>
              </a:spcAft>
              <a:buSzPts val="1100"/>
              <a:buNone/>
            </a:pPr>
            <a:endParaRPr sz="1200" dirty="0"/>
          </a:p>
          <a:p>
            <a:pPr marL="0" lvl="0" indent="0" algn="l" rtl="0">
              <a:lnSpc>
                <a:spcPct val="100000"/>
              </a:lnSpc>
              <a:spcBef>
                <a:spcPts val="0"/>
              </a:spcBef>
              <a:spcAft>
                <a:spcPts val="0"/>
              </a:spcAft>
              <a:buSzPts val="1100"/>
              <a:buNone/>
            </a:pPr>
            <a:r>
              <a:rPr lang="de" sz="1200" dirty="0"/>
              <a:t>KLICK</a:t>
            </a:r>
            <a:endParaRPr sz="1200" dirty="0"/>
          </a:p>
          <a:p>
            <a:pPr marL="0" lvl="0" indent="0" algn="l" rtl="0">
              <a:lnSpc>
                <a:spcPct val="100000"/>
              </a:lnSpc>
              <a:spcBef>
                <a:spcPts val="0"/>
              </a:spcBef>
              <a:spcAft>
                <a:spcPts val="0"/>
              </a:spcAft>
              <a:buSzPts val="1100"/>
              <a:buNone/>
            </a:pPr>
            <a:r>
              <a:rPr lang="de" sz="1200" dirty="0" err="1"/>
              <a:t>Broadening</a:t>
            </a:r>
            <a:r>
              <a:rPr lang="de" sz="1200" dirty="0"/>
              <a:t> </a:t>
            </a:r>
            <a:r>
              <a:rPr lang="de" sz="1200" dirty="0" err="1"/>
              <a:t>the</a:t>
            </a:r>
            <a:r>
              <a:rPr lang="de" sz="1200" dirty="0"/>
              <a:t> </a:t>
            </a:r>
            <a:r>
              <a:rPr lang="de" sz="1200" dirty="0" err="1"/>
              <a:t>perspective</a:t>
            </a:r>
            <a:r>
              <a:rPr lang="de" sz="1200" dirty="0"/>
              <a:t> </a:t>
            </a:r>
            <a:r>
              <a:rPr lang="de" sz="1200" dirty="0" err="1"/>
              <a:t>we</a:t>
            </a:r>
            <a:r>
              <a:rPr lang="de" sz="1200" dirty="0"/>
              <a:t> will </a:t>
            </a:r>
            <a:r>
              <a:rPr lang="de" sz="1200" dirty="0" err="1"/>
              <a:t>include</a:t>
            </a:r>
            <a:r>
              <a:rPr lang="de" sz="1200" dirty="0"/>
              <a:t> </a:t>
            </a:r>
            <a:r>
              <a:rPr lang="de" sz="1200" dirty="0" err="1"/>
              <a:t>contextual</a:t>
            </a:r>
            <a:r>
              <a:rPr lang="de" sz="1200" dirty="0"/>
              <a:t> </a:t>
            </a:r>
            <a:r>
              <a:rPr lang="de" sz="1200" dirty="0" err="1"/>
              <a:t>data</a:t>
            </a:r>
            <a:r>
              <a:rPr lang="de" sz="1200" dirty="0"/>
              <a:t> </a:t>
            </a:r>
            <a:r>
              <a:rPr lang="de" sz="1200" dirty="0" err="1"/>
              <a:t>and</a:t>
            </a:r>
            <a:r>
              <a:rPr lang="de" sz="1200" dirty="0"/>
              <a:t> </a:t>
            </a:r>
            <a:r>
              <a:rPr lang="de" sz="1200" dirty="0" err="1"/>
              <a:t>metadata</a:t>
            </a:r>
            <a:r>
              <a:rPr lang="de" sz="1200" dirty="0"/>
              <a:t> </a:t>
            </a:r>
            <a:r>
              <a:rPr lang="de" sz="1200" dirty="0" err="1"/>
              <a:t>from</a:t>
            </a:r>
            <a:r>
              <a:rPr lang="de" sz="1200" dirty="0"/>
              <a:t> experimental </a:t>
            </a:r>
            <a:r>
              <a:rPr lang="de" sz="1200" dirty="0" err="1"/>
              <a:t>descriptions</a:t>
            </a:r>
            <a:r>
              <a:rPr lang="de" sz="1200" dirty="0"/>
              <a:t>, </a:t>
            </a:r>
            <a:r>
              <a:rPr lang="de" sz="1200" dirty="0" err="1"/>
              <a:t>roles</a:t>
            </a:r>
            <a:r>
              <a:rPr lang="de" sz="1200" dirty="0"/>
              <a:t> </a:t>
            </a:r>
            <a:r>
              <a:rPr lang="de" sz="1200" dirty="0" err="1"/>
              <a:t>of</a:t>
            </a:r>
            <a:r>
              <a:rPr lang="de" sz="1200" dirty="0"/>
              <a:t> </a:t>
            </a:r>
            <a:r>
              <a:rPr lang="de" sz="1200" dirty="0" err="1"/>
              <a:t>molecules</a:t>
            </a:r>
            <a:r>
              <a:rPr lang="de" sz="1200" dirty="0"/>
              <a:t> </a:t>
            </a:r>
            <a:r>
              <a:rPr lang="de" sz="1200" dirty="0" err="1"/>
              <a:t>as</a:t>
            </a:r>
            <a:r>
              <a:rPr lang="de" sz="1200" dirty="0"/>
              <a:t> </a:t>
            </a:r>
            <a:r>
              <a:rPr lang="de" sz="1200" dirty="0" err="1"/>
              <a:t>educts</a:t>
            </a:r>
            <a:r>
              <a:rPr lang="de" sz="1200" dirty="0"/>
              <a:t>, </a:t>
            </a:r>
            <a:r>
              <a:rPr lang="de" sz="1200" dirty="0" err="1"/>
              <a:t>reagents</a:t>
            </a:r>
            <a:r>
              <a:rPr lang="de" sz="1200" dirty="0"/>
              <a:t> </a:t>
            </a:r>
            <a:r>
              <a:rPr lang="de" sz="1200" dirty="0" err="1"/>
              <a:t>or</a:t>
            </a:r>
            <a:r>
              <a:rPr lang="de" sz="1200" dirty="0"/>
              <a:t> </a:t>
            </a:r>
            <a:r>
              <a:rPr lang="de" sz="1200" dirty="0" err="1"/>
              <a:t>products</a:t>
            </a:r>
            <a:r>
              <a:rPr lang="de" sz="1200" dirty="0"/>
              <a:t>.</a:t>
            </a:r>
            <a:endParaRPr sz="1200" dirty="0"/>
          </a:p>
          <a:p>
            <a:pPr marL="0" lvl="0" indent="0" algn="l" rtl="0">
              <a:lnSpc>
                <a:spcPct val="100000"/>
              </a:lnSpc>
              <a:spcBef>
                <a:spcPts val="0"/>
              </a:spcBef>
              <a:spcAft>
                <a:spcPts val="0"/>
              </a:spcAft>
              <a:buSzPts val="1100"/>
              <a:buNone/>
            </a:pPr>
            <a:endParaRPr sz="1200" dirty="0"/>
          </a:p>
          <a:p>
            <a:pPr marL="0" lvl="0" indent="0" algn="l" rtl="0">
              <a:lnSpc>
                <a:spcPct val="100000"/>
              </a:lnSpc>
              <a:spcBef>
                <a:spcPts val="0"/>
              </a:spcBef>
              <a:spcAft>
                <a:spcPts val="0"/>
              </a:spcAft>
              <a:buSzPts val="1100"/>
              <a:buNone/>
            </a:pPr>
            <a:r>
              <a:rPr lang="de" sz="1200" dirty="0"/>
              <a:t>KLICK</a:t>
            </a:r>
            <a:endParaRPr sz="1200" dirty="0"/>
          </a:p>
          <a:p>
            <a:pPr marL="0" lvl="0" indent="0" algn="l" rtl="0">
              <a:lnSpc>
                <a:spcPct val="100000"/>
              </a:lnSpc>
              <a:spcBef>
                <a:spcPts val="0"/>
              </a:spcBef>
              <a:spcAft>
                <a:spcPts val="0"/>
              </a:spcAft>
              <a:buSzPts val="1100"/>
              <a:buNone/>
            </a:pPr>
            <a:r>
              <a:rPr lang="de" sz="1200" dirty="0"/>
              <a:t>Linking </a:t>
            </a:r>
            <a:r>
              <a:rPr lang="de" sz="1200" dirty="0" err="1"/>
              <a:t>analytical</a:t>
            </a:r>
            <a:r>
              <a:rPr lang="de" sz="1200" dirty="0"/>
              <a:t> </a:t>
            </a:r>
            <a:r>
              <a:rPr lang="de" sz="1200" dirty="0" err="1"/>
              <a:t>data</a:t>
            </a:r>
            <a:r>
              <a:rPr lang="de" sz="1200" dirty="0"/>
              <a:t> </a:t>
            </a:r>
            <a:r>
              <a:rPr lang="de" sz="1200" dirty="0" err="1"/>
              <a:t>with</a:t>
            </a:r>
            <a:r>
              <a:rPr lang="de" sz="1200" dirty="0"/>
              <a:t> </a:t>
            </a:r>
            <a:r>
              <a:rPr lang="de" sz="1200" dirty="0" err="1"/>
              <a:t>the</a:t>
            </a:r>
            <a:r>
              <a:rPr lang="de" sz="1200" dirty="0"/>
              <a:t> </a:t>
            </a:r>
            <a:r>
              <a:rPr lang="de" sz="1200" dirty="0" err="1"/>
              <a:t>molecule</a:t>
            </a:r>
            <a:r>
              <a:rPr lang="de" sz="1200" dirty="0"/>
              <a:t> </a:t>
            </a:r>
            <a:r>
              <a:rPr lang="de" sz="1200" dirty="0" err="1"/>
              <a:t>data</a:t>
            </a:r>
            <a:r>
              <a:rPr lang="de" sz="1200" dirty="0"/>
              <a:t>.</a:t>
            </a:r>
            <a:endParaRPr sz="1200" dirty="0"/>
          </a:p>
          <a:p>
            <a:pPr marL="0" lvl="0" indent="0" algn="l" rtl="0">
              <a:lnSpc>
                <a:spcPct val="100000"/>
              </a:lnSpc>
              <a:spcBef>
                <a:spcPts val="0"/>
              </a:spcBef>
              <a:spcAft>
                <a:spcPts val="0"/>
              </a:spcAft>
              <a:buSzPts val="1100"/>
              <a:buNone/>
            </a:pPr>
            <a:endParaRPr sz="1200" dirty="0"/>
          </a:p>
          <a:p>
            <a:pPr marL="0" lvl="0" indent="0" algn="l" rtl="0">
              <a:lnSpc>
                <a:spcPct val="100000"/>
              </a:lnSpc>
              <a:spcBef>
                <a:spcPts val="0"/>
              </a:spcBef>
              <a:spcAft>
                <a:spcPts val="0"/>
              </a:spcAft>
              <a:buSzPts val="1100"/>
              <a:buNone/>
            </a:pPr>
            <a:r>
              <a:rPr lang="de" sz="1200" dirty="0"/>
              <a:t>KLICK</a:t>
            </a:r>
            <a:endParaRPr sz="1200" dirty="0"/>
          </a:p>
          <a:p>
            <a:pPr marL="0" lvl="0" indent="0" algn="l" rtl="0">
              <a:lnSpc>
                <a:spcPct val="100000"/>
              </a:lnSpc>
              <a:spcBef>
                <a:spcPts val="0"/>
              </a:spcBef>
              <a:spcAft>
                <a:spcPts val="0"/>
              </a:spcAft>
              <a:buSzPts val="1100"/>
              <a:buNone/>
            </a:pPr>
            <a:r>
              <a:rPr lang="de" sz="1200" dirty="0" err="1"/>
              <a:t>And</a:t>
            </a:r>
            <a:r>
              <a:rPr lang="de" sz="1200" dirty="0"/>
              <a:t> </a:t>
            </a:r>
            <a:r>
              <a:rPr lang="de" sz="1200" dirty="0" err="1"/>
              <a:t>of</a:t>
            </a:r>
            <a:r>
              <a:rPr lang="de" sz="1200" dirty="0"/>
              <a:t> </a:t>
            </a:r>
            <a:r>
              <a:rPr lang="de" sz="1200" dirty="0" err="1"/>
              <a:t>course</a:t>
            </a:r>
            <a:r>
              <a:rPr lang="de" sz="1200" dirty="0"/>
              <a:t> </a:t>
            </a:r>
            <a:r>
              <a:rPr lang="de" sz="1200" dirty="0" err="1"/>
              <a:t>data</a:t>
            </a:r>
            <a:r>
              <a:rPr lang="de" sz="1200" dirty="0"/>
              <a:t> </a:t>
            </a:r>
            <a:r>
              <a:rPr lang="de" sz="1200" dirty="0" err="1"/>
              <a:t>about</a:t>
            </a:r>
            <a:r>
              <a:rPr lang="de" sz="1200" dirty="0"/>
              <a:t> </a:t>
            </a:r>
            <a:r>
              <a:rPr lang="de" sz="1200" dirty="0" err="1"/>
              <a:t>their</a:t>
            </a:r>
            <a:r>
              <a:rPr lang="de" sz="1200" dirty="0"/>
              <a:t> </a:t>
            </a:r>
            <a:r>
              <a:rPr lang="de" sz="1200" dirty="0" err="1"/>
              <a:t>biological</a:t>
            </a:r>
            <a:r>
              <a:rPr lang="de" sz="1200" dirty="0"/>
              <a:t> </a:t>
            </a:r>
            <a:r>
              <a:rPr lang="de" sz="1200" dirty="0" err="1"/>
              <a:t>activity</a:t>
            </a:r>
            <a:r>
              <a:rPr lang="de" sz="1200" dirty="0"/>
              <a:t> </a:t>
            </a:r>
            <a:r>
              <a:rPr lang="de" sz="1200" dirty="0" err="1"/>
              <a:t>as</a:t>
            </a:r>
            <a:r>
              <a:rPr lang="de" sz="1200" dirty="0"/>
              <a:t> </a:t>
            </a:r>
            <a:r>
              <a:rPr lang="de" sz="1200" dirty="0" err="1"/>
              <a:t>well</a:t>
            </a:r>
            <a:r>
              <a:rPr lang="de" sz="1200" dirty="0"/>
              <a:t>.</a:t>
            </a:r>
            <a:endParaRPr sz="1200" dirty="0"/>
          </a:p>
          <a:p>
            <a:pPr marL="0" lvl="0" indent="0" algn="l" rtl="0">
              <a:lnSpc>
                <a:spcPct val="100000"/>
              </a:lnSpc>
              <a:spcBef>
                <a:spcPts val="0"/>
              </a:spcBef>
              <a:spcAft>
                <a:spcPts val="0"/>
              </a:spcAft>
              <a:buSzPts val="1100"/>
              <a:buNone/>
            </a:pPr>
            <a:r>
              <a:rPr lang="de" sz="1200" dirty="0"/>
              <a:t>  </a:t>
            </a:r>
            <a:endParaRPr sz="1200" dirty="0"/>
          </a:p>
          <a:p>
            <a:pPr marL="0" lvl="0" indent="0" algn="l" rtl="0">
              <a:lnSpc>
                <a:spcPct val="100000"/>
              </a:lnSpc>
              <a:spcBef>
                <a:spcPts val="0"/>
              </a:spcBef>
              <a:spcAft>
                <a:spcPts val="0"/>
              </a:spcAft>
              <a:buSzPts val="1100"/>
              <a:buNone/>
            </a:pPr>
            <a:r>
              <a:rPr lang="de" sz="1200" dirty="0" err="1"/>
              <a:t>We</a:t>
            </a:r>
            <a:r>
              <a:rPr lang="de" sz="1200" dirty="0"/>
              <a:t> </a:t>
            </a:r>
            <a:r>
              <a:rPr lang="de" sz="1200" dirty="0" err="1"/>
              <a:t>aim</a:t>
            </a:r>
            <a:r>
              <a:rPr lang="de" sz="1200" dirty="0"/>
              <a:t> not </a:t>
            </a:r>
            <a:r>
              <a:rPr lang="de" sz="1200" dirty="0" err="1"/>
              <a:t>to</a:t>
            </a:r>
            <a:r>
              <a:rPr lang="de" sz="1200" dirty="0"/>
              <a:t> </a:t>
            </a:r>
            <a:r>
              <a:rPr lang="de" sz="1200" dirty="0" err="1"/>
              <a:t>only</a:t>
            </a:r>
            <a:r>
              <a:rPr lang="de" sz="1200" dirty="0"/>
              <a:t> </a:t>
            </a:r>
            <a:r>
              <a:rPr lang="de" sz="1200" dirty="0" err="1"/>
              <a:t>describe</a:t>
            </a:r>
            <a:r>
              <a:rPr lang="de" sz="1200" dirty="0"/>
              <a:t> </a:t>
            </a:r>
            <a:r>
              <a:rPr lang="de" sz="1200" dirty="0" err="1"/>
              <a:t>data</a:t>
            </a:r>
            <a:r>
              <a:rPr lang="de" sz="1200" dirty="0"/>
              <a:t> in a human-</a:t>
            </a:r>
            <a:r>
              <a:rPr lang="de" sz="1200" dirty="0" err="1"/>
              <a:t>readable</a:t>
            </a:r>
            <a:r>
              <a:rPr lang="de" sz="1200" dirty="0"/>
              <a:t> form but also in a </a:t>
            </a:r>
            <a:r>
              <a:rPr lang="de" sz="1200" dirty="0" err="1"/>
              <a:t>machine-readable</a:t>
            </a:r>
            <a:r>
              <a:rPr lang="de" sz="1200" dirty="0"/>
              <a:t> form </a:t>
            </a:r>
            <a:r>
              <a:rPr lang="de" sz="1200" dirty="0" err="1"/>
              <a:t>by</a:t>
            </a:r>
            <a:r>
              <a:rPr lang="de" sz="1200" dirty="0"/>
              <a:t> </a:t>
            </a:r>
            <a:r>
              <a:rPr lang="de" sz="1200" dirty="0" err="1"/>
              <a:t>applying</a:t>
            </a:r>
            <a:r>
              <a:rPr lang="de" sz="1200" dirty="0"/>
              <a:t> </a:t>
            </a:r>
            <a:r>
              <a:rPr lang="de" sz="1200" dirty="0" err="1"/>
              <a:t>controlled</a:t>
            </a:r>
            <a:r>
              <a:rPr lang="de" sz="1200" dirty="0"/>
              <a:t> </a:t>
            </a:r>
            <a:r>
              <a:rPr lang="de" sz="1200" dirty="0" err="1"/>
              <a:t>vocabularies</a:t>
            </a:r>
            <a:r>
              <a:rPr lang="de" sz="1200" dirty="0"/>
              <a:t>, </a:t>
            </a:r>
            <a:r>
              <a:rPr lang="de" sz="1200" dirty="0" err="1"/>
              <a:t>terminologies</a:t>
            </a:r>
            <a:r>
              <a:rPr lang="de" sz="1200" dirty="0"/>
              <a:t> </a:t>
            </a:r>
            <a:r>
              <a:rPr lang="de" sz="1200" dirty="0" err="1"/>
              <a:t>and</a:t>
            </a:r>
            <a:r>
              <a:rPr lang="de" sz="1200" dirty="0"/>
              <a:t> </a:t>
            </a:r>
            <a:r>
              <a:rPr lang="de" sz="1200" dirty="0" err="1"/>
              <a:t>ontologies</a:t>
            </a:r>
            <a:r>
              <a:rPr lang="de" sz="1200" dirty="0"/>
              <a:t> </a:t>
            </a:r>
            <a:r>
              <a:rPr lang="de" sz="1200" dirty="0" err="1"/>
              <a:t>to</a:t>
            </a:r>
            <a:r>
              <a:rPr lang="de" sz="1200" dirty="0"/>
              <a:t> </a:t>
            </a:r>
            <a:r>
              <a:rPr lang="de" sz="1200" dirty="0" err="1"/>
              <a:t>semantically</a:t>
            </a:r>
            <a:r>
              <a:rPr lang="de" sz="1200" dirty="0"/>
              <a:t> </a:t>
            </a:r>
            <a:r>
              <a:rPr lang="de" sz="1200" dirty="0" err="1"/>
              <a:t>annotate</a:t>
            </a:r>
            <a:r>
              <a:rPr lang="de" sz="1200" dirty="0"/>
              <a:t> </a:t>
            </a:r>
            <a:r>
              <a:rPr lang="de" sz="1200" dirty="0" err="1"/>
              <a:t>data</a:t>
            </a:r>
            <a:r>
              <a:rPr lang="de" sz="1200" dirty="0"/>
              <a:t>.</a:t>
            </a:r>
            <a:endParaRPr sz="1200" dirty="0"/>
          </a:p>
          <a:p>
            <a:pPr marL="0" lvl="0" indent="0" algn="l" rtl="0">
              <a:lnSpc>
                <a:spcPct val="100000"/>
              </a:lnSpc>
              <a:spcBef>
                <a:spcPts val="0"/>
              </a:spcBef>
              <a:spcAft>
                <a:spcPts val="0"/>
              </a:spcAft>
              <a:buSzPts val="1100"/>
              <a:buNone/>
            </a:pPr>
            <a:endParaRPr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12e7ca114a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2" name="Google Shape;192;g112e7ca114a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de" sz="1200" dirty="0">
                <a:solidFill>
                  <a:srgbClr val="222222"/>
                </a:solidFill>
              </a:rPr>
              <a:t>The </a:t>
            </a:r>
            <a:r>
              <a:rPr lang="de" sz="1200" dirty="0" err="1">
                <a:solidFill>
                  <a:srgbClr val="222222"/>
                </a:solidFill>
              </a:rPr>
              <a:t>status</a:t>
            </a:r>
            <a:r>
              <a:rPr lang="de" sz="1200" dirty="0">
                <a:solidFill>
                  <a:srgbClr val="222222"/>
                </a:solidFill>
              </a:rPr>
              <a:t> quo in </a:t>
            </a:r>
            <a:r>
              <a:rPr lang="de" sz="1200" dirty="0" err="1">
                <a:solidFill>
                  <a:srgbClr val="222222"/>
                </a:solidFill>
              </a:rPr>
              <a:t>chemistry</a:t>
            </a:r>
            <a:r>
              <a:rPr lang="de" sz="1200" dirty="0">
                <a:solidFill>
                  <a:srgbClr val="222222"/>
                </a:solidFill>
              </a:rPr>
              <a:t> </a:t>
            </a:r>
            <a:r>
              <a:rPr lang="de" sz="1200" dirty="0" err="1">
                <a:solidFill>
                  <a:srgbClr val="222222"/>
                </a:solidFill>
              </a:rPr>
              <a:t>is</a:t>
            </a:r>
            <a:r>
              <a:rPr lang="de" sz="1200" dirty="0">
                <a:solidFill>
                  <a:srgbClr val="222222"/>
                </a:solidFill>
              </a:rPr>
              <a:t> </a:t>
            </a:r>
            <a:r>
              <a:rPr lang="de" sz="1200" dirty="0" err="1">
                <a:solidFill>
                  <a:srgbClr val="222222"/>
                </a:solidFill>
              </a:rPr>
              <a:t>that</a:t>
            </a:r>
            <a:r>
              <a:rPr lang="de" sz="1200" dirty="0">
                <a:solidFill>
                  <a:srgbClr val="222222"/>
                </a:solidFill>
              </a:rPr>
              <a:t> a </a:t>
            </a:r>
            <a:r>
              <a:rPr lang="de" sz="1200" dirty="0" err="1">
                <a:solidFill>
                  <a:srgbClr val="222222"/>
                </a:solidFill>
              </a:rPr>
              <a:t>lot</a:t>
            </a:r>
            <a:r>
              <a:rPr lang="de" sz="1200" dirty="0">
                <a:solidFill>
                  <a:srgbClr val="222222"/>
                </a:solidFill>
              </a:rPr>
              <a:t> </a:t>
            </a:r>
            <a:r>
              <a:rPr lang="de" sz="1200" dirty="0" err="1">
                <a:solidFill>
                  <a:srgbClr val="222222"/>
                </a:solidFill>
              </a:rPr>
              <a:t>of</a:t>
            </a:r>
            <a:r>
              <a:rPr lang="de" sz="1200" dirty="0">
                <a:solidFill>
                  <a:srgbClr val="222222"/>
                </a:solidFill>
              </a:rPr>
              <a:t> </a:t>
            </a:r>
            <a:r>
              <a:rPr lang="de" sz="1200" dirty="0" err="1">
                <a:solidFill>
                  <a:srgbClr val="222222"/>
                </a:solidFill>
              </a:rPr>
              <a:t>data</a:t>
            </a:r>
            <a:r>
              <a:rPr lang="de" sz="1200" dirty="0">
                <a:solidFill>
                  <a:srgbClr val="222222"/>
                </a:solidFill>
              </a:rPr>
              <a:t> </a:t>
            </a:r>
            <a:r>
              <a:rPr lang="de" sz="1200" dirty="0" err="1">
                <a:solidFill>
                  <a:srgbClr val="222222"/>
                </a:solidFill>
              </a:rPr>
              <a:t>is</a:t>
            </a:r>
            <a:r>
              <a:rPr lang="de" sz="1200" dirty="0">
                <a:solidFill>
                  <a:srgbClr val="222222"/>
                </a:solidFill>
              </a:rPr>
              <a:t> still </a:t>
            </a:r>
            <a:r>
              <a:rPr lang="de" sz="1200" dirty="0" err="1">
                <a:solidFill>
                  <a:srgbClr val="222222"/>
                </a:solidFill>
              </a:rPr>
              <a:t>managed</a:t>
            </a:r>
            <a:r>
              <a:rPr lang="de" sz="1200" dirty="0">
                <a:solidFill>
                  <a:srgbClr val="222222"/>
                </a:solidFill>
              </a:rPr>
              <a:t> in an </a:t>
            </a:r>
            <a:r>
              <a:rPr lang="de" sz="1200" dirty="0" err="1">
                <a:solidFill>
                  <a:srgbClr val="222222"/>
                </a:solidFill>
              </a:rPr>
              <a:t>analogue</a:t>
            </a:r>
            <a:r>
              <a:rPr lang="de" sz="1200" dirty="0">
                <a:solidFill>
                  <a:srgbClr val="222222"/>
                </a:solidFill>
              </a:rPr>
              <a:t> </a:t>
            </a:r>
            <a:r>
              <a:rPr lang="de" sz="1200" dirty="0" err="1">
                <a:solidFill>
                  <a:srgbClr val="222222"/>
                </a:solidFill>
              </a:rPr>
              <a:t>way</a:t>
            </a:r>
            <a:r>
              <a:rPr lang="de" sz="1200" dirty="0">
                <a:solidFill>
                  <a:srgbClr val="222222"/>
                </a:solidFill>
              </a:rPr>
              <a:t>, </a:t>
            </a:r>
            <a:r>
              <a:rPr lang="de" sz="1200" dirty="0" err="1">
                <a:solidFill>
                  <a:srgbClr val="222222"/>
                </a:solidFill>
              </a:rPr>
              <a:t>literally</a:t>
            </a:r>
            <a:r>
              <a:rPr lang="de" sz="1200" dirty="0">
                <a:solidFill>
                  <a:srgbClr val="222222"/>
                </a:solidFill>
              </a:rPr>
              <a:t> </a:t>
            </a:r>
            <a:r>
              <a:rPr lang="de" sz="1200" dirty="0" err="1">
                <a:solidFill>
                  <a:srgbClr val="222222"/>
                </a:solidFill>
              </a:rPr>
              <a:t>written</a:t>
            </a:r>
            <a:r>
              <a:rPr lang="de" sz="1200" dirty="0">
                <a:solidFill>
                  <a:srgbClr val="222222"/>
                </a:solidFill>
              </a:rPr>
              <a:t> </a:t>
            </a:r>
            <a:r>
              <a:rPr lang="de" sz="1200" dirty="0" err="1">
                <a:solidFill>
                  <a:srgbClr val="222222"/>
                </a:solidFill>
              </a:rPr>
              <a:t>with</a:t>
            </a:r>
            <a:r>
              <a:rPr lang="de" sz="1200" dirty="0">
                <a:solidFill>
                  <a:srgbClr val="222222"/>
                </a:solidFill>
              </a:rPr>
              <a:t> a </a:t>
            </a:r>
            <a:r>
              <a:rPr lang="de" sz="1200" dirty="0" err="1">
                <a:solidFill>
                  <a:srgbClr val="222222"/>
                </a:solidFill>
              </a:rPr>
              <a:t>pen</a:t>
            </a:r>
            <a:r>
              <a:rPr lang="de" sz="1200" dirty="0">
                <a:solidFill>
                  <a:srgbClr val="222222"/>
                </a:solidFill>
              </a:rPr>
              <a:t> in a </a:t>
            </a:r>
            <a:r>
              <a:rPr lang="de" sz="1200" dirty="0" err="1">
                <a:solidFill>
                  <a:srgbClr val="222222"/>
                </a:solidFill>
              </a:rPr>
              <a:t>laboratory</a:t>
            </a:r>
            <a:r>
              <a:rPr lang="de" sz="1200" dirty="0">
                <a:solidFill>
                  <a:srgbClr val="222222"/>
                </a:solidFill>
              </a:rPr>
              <a:t> </a:t>
            </a:r>
            <a:r>
              <a:rPr lang="de" sz="1200" dirty="0" err="1">
                <a:solidFill>
                  <a:srgbClr val="222222"/>
                </a:solidFill>
              </a:rPr>
              <a:t>notebook</a:t>
            </a:r>
            <a:r>
              <a:rPr lang="de" sz="1200" dirty="0">
                <a:solidFill>
                  <a:srgbClr val="222222"/>
                </a:solidFill>
              </a:rPr>
              <a:t>.</a:t>
            </a:r>
            <a:endParaRPr sz="1200" dirty="0"/>
          </a:p>
          <a:p>
            <a:pPr marL="0" lvl="0" indent="0" algn="l" rtl="0">
              <a:lnSpc>
                <a:spcPct val="100000"/>
              </a:lnSpc>
              <a:spcBef>
                <a:spcPts val="0"/>
              </a:spcBef>
              <a:spcAft>
                <a:spcPts val="0"/>
              </a:spcAft>
              <a:buClr>
                <a:schemeClr val="dk1"/>
              </a:buClr>
              <a:buSzPts val="1100"/>
              <a:buFont typeface="Arial"/>
              <a:buNone/>
            </a:pPr>
            <a:endParaRPr sz="1200" dirty="0">
              <a:solidFill>
                <a:srgbClr val="222222"/>
              </a:solidFill>
            </a:endParaRPr>
          </a:p>
          <a:p>
            <a:pPr marL="0" lvl="0" indent="0" algn="l" rtl="0">
              <a:lnSpc>
                <a:spcPct val="100000"/>
              </a:lnSpc>
              <a:spcBef>
                <a:spcPts val="0"/>
              </a:spcBef>
              <a:spcAft>
                <a:spcPts val="0"/>
              </a:spcAft>
              <a:buClr>
                <a:schemeClr val="dk1"/>
              </a:buClr>
              <a:buSzPts val="1100"/>
              <a:buFont typeface="Arial"/>
              <a:buNone/>
            </a:pPr>
            <a:r>
              <a:rPr lang="de" sz="1200" dirty="0">
                <a:solidFill>
                  <a:srgbClr val="222222"/>
                </a:solidFill>
              </a:rPr>
              <a:t>Data </a:t>
            </a:r>
            <a:r>
              <a:rPr lang="de" sz="1200" dirty="0" err="1">
                <a:solidFill>
                  <a:srgbClr val="222222"/>
                </a:solidFill>
              </a:rPr>
              <a:t>is</a:t>
            </a:r>
            <a:r>
              <a:rPr lang="de" sz="1200" dirty="0">
                <a:solidFill>
                  <a:srgbClr val="222222"/>
                </a:solidFill>
              </a:rPr>
              <a:t> </a:t>
            </a:r>
            <a:r>
              <a:rPr lang="de" sz="1200" dirty="0" err="1">
                <a:solidFill>
                  <a:srgbClr val="222222"/>
                </a:solidFill>
              </a:rPr>
              <a:t>of</a:t>
            </a:r>
            <a:r>
              <a:rPr lang="de" sz="1200" dirty="0">
                <a:solidFill>
                  <a:srgbClr val="222222"/>
                </a:solidFill>
              </a:rPr>
              <a:t> </a:t>
            </a:r>
            <a:r>
              <a:rPr lang="de" sz="1200" dirty="0" err="1">
                <a:solidFill>
                  <a:srgbClr val="222222"/>
                </a:solidFill>
              </a:rPr>
              <a:t>course</a:t>
            </a:r>
            <a:r>
              <a:rPr lang="de" sz="1200" dirty="0">
                <a:solidFill>
                  <a:srgbClr val="222222"/>
                </a:solidFill>
              </a:rPr>
              <a:t> also </a:t>
            </a:r>
            <a:r>
              <a:rPr lang="de" sz="1200" dirty="0" err="1">
                <a:solidFill>
                  <a:srgbClr val="222222"/>
                </a:solidFill>
              </a:rPr>
              <a:t>generated</a:t>
            </a:r>
            <a:r>
              <a:rPr lang="de" sz="1200" dirty="0">
                <a:solidFill>
                  <a:srgbClr val="222222"/>
                </a:solidFill>
              </a:rPr>
              <a:t> </a:t>
            </a:r>
            <a:r>
              <a:rPr lang="de" sz="1200" dirty="0" err="1">
                <a:solidFill>
                  <a:srgbClr val="222222"/>
                </a:solidFill>
              </a:rPr>
              <a:t>digitally</a:t>
            </a:r>
            <a:r>
              <a:rPr lang="de" sz="1200" dirty="0">
                <a:solidFill>
                  <a:srgbClr val="222222"/>
                </a:solidFill>
              </a:rPr>
              <a:t> </a:t>
            </a:r>
            <a:r>
              <a:rPr lang="de" sz="1200" dirty="0" err="1">
                <a:solidFill>
                  <a:srgbClr val="222222"/>
                </a:solidFill>
              </a:rPr>
              <a:t>by</a:t>
            </a:r>
            <a:r>
              <a:rPr lang="de" sz="1200" dirty="0">
                <a:solidFill>
                  <a:srgbClr val="222222"/>
                </a:solidFill>
              </a:rPr>
              <a:t> </a:t>
            </a:r>
            <a:r>
              <a:rPr lang="de" sz="1200" dirty="0" err="1">
                <a:solidFill>
                  <a:srgbClr val="222222"/>
                </a:solidFill>
              </a:rPr>
              <a:t>analytical</a:t>
            </a:r>
            <a:r>
              <a:rPr lang="de" sz="1200" dirty="0">
                <a:solidFill>
                  <a:srgbClr val="222222"/>
                </a:solidFill>
              </a:rPr>
              <a:t> </a:t>
            </a:r>
            <a:r>
              <a:rPr lang="de" sz="1200" dirty="0" err="1">
                <a:solidFill>
                  <a:srgbClr val="222222"/>
                </a:solidFill>
              </a:rPr>
              <a:t>instruments</a:t>
            </a:r>
            <a:r>
              <a:rPr lang="de" sz="1200" dirty="0">
                <a:solidFill>
                  <a:srgbClr val="222222"/>
                </a:solidFill>
              </a:rPr>
              <a:t> like </a:t>
            </a:r>
            <a:r>
              <a:rPr lang="de" sz="1200" dirty="0" err="1">
                <a:solidFill>
                  <a:srgbClr val="222222"/>
                </a:solidFill>
              </a:rPr>
              <a:t>our</a:t>
            </a:r>
            <a:r>
              <a:rPr lang="de" sz="1200" dirty="0">
                <a:solidFill>
                  <a:srgbClr val="222222"/>
                </a:solidFill>
              </a:rPr>
              <a:t> NMR </a:t>
            </a:r>
            <a:r>
              <a:rPr lang="de" sz="1200" dirty="0" err="1">
                <a:solidFill>
                  <a:srgbClr val="222222"/>
                </a:solidFill>
              </a:rPr>
              <a:t>spectrometer</a:t>
            </a:r>
            <a:r>
              <a:rPr lang="de" sz="1200" dirty="0">
                <a:solidFill>
                  <a:srgbClr val="222222"/>
                </a:solidFill>
              </a:rPr>
              <a:t>, on LC-MS </a:t>
            </a:r>
            <a:r>
              <a:rPr lang="de" sz="1200" dirty="0" err="1">
                <a:solidFill>
                  <a:srgbClr val="222222"/>
                </a:solidFill>
              </a:rPr>
              <a:t>machines</a:t>
            </a:r>
            <a:r>
              <a:rPr lang="de" sz="1200" dirty="0">
                <a:solidFill>
                  <a:srgbClr val="222222"/>
                </a:solidFill>
              </a:rPr>
              <a:t> </a:t>
            </a:r>
            <a:r>
              <a:rPr lang="de" sz="1200" dirty="0" err="1">
                <a:solidFill>
                  <a:srgbClr val="222222"/>
                </a:solidFill>
              </a:rPr>
              <a:t>and</a:t>
            </a:r>
            <a:r>
              <a:rPr lang="de" sz="1200" dirty="0">
                <a:solidFill>
                  <a:srgbClr val="222222"/>
                </a:solidFill>
              </a:rPr>
              <a:t> so on.</a:t>
            </a:r>
            <a:endParaRPr sz="1200" dirty="0"/>
          </a:p>
          <a:p>
            <a:pPr marL="0" lvl="0" indent="0" algn="l" rtl="0">
              <a:lnSpc>
                <a:spcPct val="100000"/>
              </a:lnSpc>
              <a:spcBef>
                <a:spcPts val="0"/>
              </a:spcBef>
              <a:spcAft>
                <a:spcPts val="0"/>
              </a:spcAft>
              <a:buClr>
                <a:schemeClr val="dk1"/>
              </a:buClr>
              <a:buSzPts val="1100"/>
              <a:buFont typeface="Arial"/>
              <a:buNone/>
            </a:pPr>
            <a:endParaRPr sz="1200" dirty="0">
              <a:solidFill>
                <a:srgbClr val="222222"/>
              </a:solidFill>
            </a:endParaRPr>
          </a:p>
          <a:p>
            <a:pPr marL="0" lvl="0" indent="0" algn="l" rtl="0">
              <a:lnSpc>
                <a:spcPct val="100000"/>
              </a:lnSpc>
              <a:spcBef>
                <a:spcPts val="0"/>
              </a:spcBef>
              <a:spcAft>
                <a:spcPts val="0"/>
              </a:spcAft>
              <a:buClr>
                <a:schemeClr val="dk1"/>
              </a:buClr>
              <a:buSzPts val="1100"/>
              <a:buFont typeface="Arial"/>
              <a:buNone/>
            </a:pPr>
            <a:r>
              <a:rPr lang="de" sz="1200" dirty="0" err="1">
                <a:solidFill>
                  <a:srgbClr val="222222"/>
                </a:solidFill>
              </a:rPr>
              <a:t>They</a:t>
            </a:r>
            <a:r>
              <a:rPr lang="de" sz="1200" dirty="0">
                <a:solidFill>
                  <a:srgbClr val="222222"/>
                </a:solidFill>
              </a:rPr>
              <a:t> </a:t>
            </a:r>
            <a:r>
              <a:rPr lang="de" sz="1200" dirty="0" err="1">
                <a:solidFill>
                  <a:srgbClr val="222222"/>
                </a:solidFill>
              </a:rPr>
              <a:t>are</a:t>
            </a:r>
            <a:r>
              <a:rPr lang="de" sz="1200" dirty="0">
                <a:solidFill>
                  <a:srgbClr val="222222"/>
                </a:solidFill>
              </a:rPr>
              <a:t> </a:t>
            </a:r>
            <a:r>
              <a:rPr lang="de" sz="1200" dirty="0" err="1">
                <a:solidFill>
                  <a:srgbClr val="222222"/>
                </a:solidFill>
              </a:rPr>
              <a:t>linked</a:t>
            </a:r>
            <a:r>
              <a:rPr lang="de" sz="1200" dirty="0">
                <a:solidFill>
                  <a:srgbClr val="222222"/>
                </a:solidFill>
              </a:rPr>
              <a:t> </a:t>
            </a:r>
            <a:r>
              <a:rPr lang="de" sz="1200" dirty="0" err="1">
                <a:solidFill>
                  <a:srgbClr val="222222"/>
                </a:solidFill>
              </a:rPr>
              <a:t>to</a:t>
            </a:r>
            <a:r>
              <a:rPr lang="de" sz="1200" dirty="0">
                <a:solidFill>
                  <a:srgbClr val="222222"/>
                </a:solidFill>
              </a:rPr>
              <a:t> </a:t>
            </a:r>
            <a:r>
              <a:rPr lang="de" sz="1200" dirty="0" err="1">
                <a:solidFill>
                  <a:srgbClr val="222222"/>
                </a:solidFill>
              </a:rPr>
              <a:t>local</a:t>
            </a:r>
            <a:r>
              <a:rPr lang="de" sz="1200" dirty="0">
                <a:solidFill>
                  <a:srgbClr val="222222"/>
                </a:solidFill>
              </a:rPr>
              <a:t> </a:t>
            </a:r>
            <a:r>
              <a:rPr lang="de" sz="1200" dirty="0" err="1">
                <a:solidFill>
                  <a:srgbClr val="222222"/>
                </a:solidFill>
              </a:rPr>
              <a:t>servers</a:t>
            </a:r>
            <a:r>
              <a:rPr lang="de" sz="1200" dirty="0">
                <a:solidFill>
                  <a:srgbClr val="222222"/>
                </a:solidFill>
              </a:rPr>
              <a:t> </a:t>
            </a:r>
            <a:r>
              <a:rPr lang="de" sz="1200" dirty="0" err="1">
                <a:solidFill>
                  <a:srgbClr val="222222"/>
                </a:solidFill>
              </a:rPr>
              <a:t>where</a:t>
            </a:r>
            <a:r>
              <a:rPr lang="de" sz="1200" dirty="0">
                <a:solidFill>
                  <a:srgbClr val="222222"/>
                </a:solidFill>
              </a:rPr>
              <a:t> </a:t>
            </a:r>
            <a:r>
              <a:rPr lang="de" sz="1200" dirty="0" err="1">
                <a:solidFill>
                  <a:srgbClr val="222222"/>
                </a:solidFill>
              </a:rPr>
              <a:t>the</a:t>
            </a:r>
            <a:r>
              <a:rPr lang="de" sz="1200" dirty="0">
                <a:solidFill>
                  <a:srgbClr val="222222"/>
                </a:solidFill>
              </a:rPr>
              <a:t> </a:t>
            </a:r>
            <a:r>
              <a:rPr lang="de" sz="1200" dirty="0" err="1">
                <a:solidFill>
                  <a:srgbClr val="222222"/>
                </a:solidFill>
              </a:rPr>
              <a:t>data</a:t>
            </a:r>
            <a:r>
              <a:rPr lang="de" sz="1200" dirty="0">
                <a:solidFill>
                  <a:srgbClr val="222222"/>
                </a:solidFill>
              </a:rPr>
              <a:t> </a:t>
            </a:r>
            <a:r>
              <a:rPr lang="de" sz="1200" dirty="0" err="1">
                <a:solidFill>
                  <a:srgbClr val="222222"/>
                </a:solidFill>
              </a:rPr>
              <a:t>could</a:t>
            </a:r>
            <a:r>
              <a:rPr lang="de" sz="1200" dirty="0">
                <a:solidFill>
                  <a:srgbClr val="222222"/>
                </a:solidFill>
              </a:rPr>
              <a:t> </a:t>
            </a:r>
            <a:r>
              <a:rPr lang="de" sz="1200" dirty="0" err="1">
                <a:solidFill>
                  <a:srgbClr val="222222"/>
                </a:solidFill>
              </a:rPr>
              <a:t>be</a:t>
            </a:r>
            <a:r>
              <a:rPr lang="de" sz="1200" dirty="0">
                <a:solidFill>
                  <a:srgbClr val="222222"/>
                </a:solidFill>
              </a:rPr>
              <a:t> </a:t>
            </a:r>
            <a:r>
              <a:rPr lang="de" sz="1200" dirty="0" err="1">
                <a:solidFill>
                  <a:srgbClr val="222222"/>
                </a:solidFill>
              </a:rPr>
              <a:t>stored</a:t>
            </a:r>
            <a:r>
              <a:rPr lang="de" sz="1200" dirty="0">
                <a:solidFill>
                  <a:srgbClr val="222222"/>
                </a:solidFill>
              </a:rPr>
              <a:t> </a:t>
            </a:r>
            <a:r>
              <a:rPr lang="de" sz="1200" dirty="0" err="1">
                <a:solidFill>
                  <a:srgbClr val="222222"/>
                </a:solidFill>
              </a:rPr>
              <a:t>centrally</a:t>
            </a:r>
            <a:r>
              <a:rPr lang="de" sz="1200" dirty="0">
                <a:solidFill>
                  <a:srgbClr val="222222"/>
                </a:solidFill>
              </a:rPr>
              <a:t>, but </a:t>
            </a:r>
            <a:r>
              <a:rPr lang="de" sz="1200" dirty="0" err="1">
                <a:solidFill>
                  <a:srgbClr val="222222"/>
                </a:solidFill>
              </a:rPr>
              <a:t>there</a:t>
            </a:r>
            <a:r>
              <a:rPr lang="de" sz="1200" dirty="0">
                <a:solidFill>
                  <a:srgbClr val="222222"/>
                </a:solidFill>
              </a:rPr>
              <a:t> </a:t>
            </a:r>
            <a:r>
              <a:rPr lang="de" sz="1200" dirty="0" err="1">
                <a:solidFill>
                  <a:srgbClr val="222222"/>
                </a:solidFill>
              </a:rPr>
              <a:t>is</a:t>
            </a:r>
            <a:r>
              <a:rPr lang="de" sz="1200" dirty="0">
                <a:solidFill>
                  <a:srgbClr val="222222"/>
                </a:solidFill>
              </a:rPr>
              <a:t> </a:t>
            </a:r>
            <a:r>
              <a:rPr lang="de" sz="1200" dirty="0" err="1">
                <a:solidFill>
                  <a:srgbClr val="222222"/>
                </a:solidFill>
              </a:rPr>
              <a:t>no</a:t>
            </a:r>
            <a:r>
              <a:rPr lang="de" sz="1200" dirty="0">
                <a:solidFill>
                  <a:srgbClr val="222222"/>
                </a:solidFill>
              </a:rPr>
              <a:t> </a:t>
            </a:r>
            <a:r>
              <a:rPr lang="de" sz="1200" dirty="0" err="1">
                <a:solidFill>
                  <a:srgbClr val="222222"/>
                </a:solidFill>
              </a:rPr>
              <a:t>integrated</a:t>
            </a:r>
            <a:r>
              <a:rPr lang="de" sz="1200" dirty="0">
                <a:solidFill>
                  <a:srgbClr val="222222"/>
                </a:solidFill>
              </a:rPr>
              <a:t> </a:t>
            </a:r>
            <a:r>
              <a:rPr lang="de" sz="1200" dirty="0" err="1">
                <a:solidFill>
                  <a:srgbClr val="222222"/>
                </a:solidFill>
              </a:rPr>
              <a:t>information</a:t>
            </a:r>
            <a:r>
              <a:rPr lang="de" sz="1200" dirty="0">
                <a:solidFill>
                  <a:srgbClr val="222222"/>
                </a:solidFill>
              </a:rPr>
              <a:t> </a:t>
            </a:r>
            <a:r>
              <a:rPr lang="de" sz="1200" dirty="0" err="1">
                <a:solidFill>
                  <a:srgbClr val="222222"/>
                </a:solidFill>
              </a:rPr>
              <a:t>flow</a:t>
            </a:r>
            <a:r>
              <a:rPr lang="de" sz="1200" dirty="0">
                <a:solidFill>
                  <a:srgbClr val="222222"/>
                </a:solidFill>
              </a:rPr>
              <a:t>.</a:t>
            </a:r>
            <a:endParaRPr sz="1200" dirty="0"/>
          </a:p>
          <a:p>
            <a:pPr marL="0" lvl="0" indent="0" algn="l" rtl="0">
              <a:lnSpc>
                <a:spcPct val="100000"/>
              </a:lnSpc>
              <a:spcBef>
                <a:spcPts val="0"/>
              </a:spcBef>
              <a:spcAft>
                <a:spcPts val="0"/>
              </a:spcAft>
              <a:buClr>
                <a:schemeClr val="dk1"/>
              </a:buClr>
              <a:buSzPts val="1100"/>
              <a:buFont typeface="Arial"/>
              <a:buNone/>
            </a:pPr>
            <a:endParaRPr sz="1200" dirty="0">
              <a:solidFill>
                <a:srgbClr val="222222"/>
              </a:solidFill>
            </a:endParaRPr>
          </a:p>
          <a:p>
            <a:pPr marL="0" lvl="0" indent="0" algn="l" rtl="0">
              <a:lnSpc>
                <a:spcPct val="100000"/>
              </a:lnSpc>
              <a:spcBef>
                <a:spcPts val="0"/>
              </a:spcBef>
              <a:spcAft>
                <a:spcPts val="0"/>
              </a:spcAft>
              <a:buClr>
                <a:schemeClr val="dk1"/>
              </a:buClr>
              <a:buSzPts val="1100"/>
              <a:buFont typeface="Arial"/>
              <a:buNone/>
            </a:pPr>
            <a:r>
              <a:rPr lang="de" sz="1200" dirty="0">
                <a:solidFill>
                  <a:srgbClr val="222222"/>
                </a:solidFill>
              </a:rPr>
              <a:t>The </a:t>
            </a:r>
            <a:r>
              <a:rPr lang="de" sz="1200" dirty="0" err="1">
                <a:solidFill>
                  <a:srgbClr val="222222"/>
                </a:solidFill>
              </a:rPr>
              <a:t>most</a:t>
            </a:r>
            <a:r>
              <a:rPr lang="de" sz="1200" dirty="0">
                <a:solidFill>
                  <a:srgbClr val="222222"/>
                </a:solidFill>
              </a:rPr>
              <a:t> </a:t>
            </a:r>
            <a:r>
              <a:rPr lang="de" sz="1200" dirty="0" err="1">
                <a:solidFill>
                  <a:srgbClr val="222222"/>
                </a:solidFill>
              </a:rPr>
              <a:t>unfortunate</a:t>
            </a:r>
            <a:r>
              <a:rPr lang="de" sz="1200" dirty="0">
                <a:solidFill>
                  <a:srgbClr val="222222"/>
                </a:solidFill>
              </a:rPr>
              <a:t> </a:t>
            </a:r>
            <a:r>
              <a:rPr lang="de" sz="1200" dirty="0" err="1">
                <a:solidFill>
                  <a:srgbClr val="222222"/>
                </a:solidFill>
              </a:rPr>
              <a:t>aspect</a:t>
            </a:r>
            <a:r>
              <a:rPr lang="de" sz="1200" dirty="0">
                <a:solidFill>
                  <a:srgbClr val="222222"/>
                </a:solidFill>
              </a:rPr>
              <a:t> </a:t>
            </a:r>
            <a:r>
              <a:rPr lang="de" sz="1200" dirty="0" err="1">
                <a:solidFill>
                  <a:srgbClr val="222222"/>
                </a:solidFill>
              </a:rPr>
              <a:t>is</a:t>
            </a:r>
            <a:r>
              <a:rPr lang="de" sz="1200" dirty="0">
                <a:solidFill>
                  <a:srgbClr val="222222"/>
                </a:solidFill>
              </a:rPr>
              <a:t> </a:t>
            </a:r>
            <a:r>
              <a:rPr lang="de" sz="1200" dirty="0" err="1">
                <a:solidFill>
                  <a:srgbClr val="222222"/>
                </a:solidFill>
              </a:rPr>
              <a:t>actually</a:t>
            </a:r>
            <a:r>
              <a:rPr lang="de" sz="1200" dirty="0">
                <a:solidFill>
                  <a:srgbClr val="222222"/>
                </a:solidFill>
              </a:rPr>
              <a:t> </a:t>
            </a:r>
            <a:r>
              <a:rPr lang="de" sz="1200" dirty="0" err="1">
                <a:solidFill>
                  <a:srgbClr val="222222"/>
                </a:solidFill>
              </a:rPr>
              <a:t>the</a:t>
            </a:r>
            <a:r>
              <a:rPr lang="de" sz="1200" dirty="0">
                <a:solidFill>
                  <a:srgbClr val="222222"/>
                </a:solidFill>
              </a:rPr>
              <a:t> </a:t>
            </a:r>
            <a:r>
              <a:rPr lang="de" sz="1200" dirty="0" err="1">
                <a:solidFill>
                  <a:srgbClr val="222222"/>
                </a:solidFill>
              </a:rPr>
              <a:t>way</a:t>
            </a:r>
            <a:r>
              <a:rPr lang="de" sz="1200" dirty="0">
                <a:solidFill>
                  <a:srgbClr val="222222"/>
                </a:solidFill>
              </a:rPr>
              <a:t> in </a:t>
            </a:r>
            <a:r>
              <a:rPr lang="de" sz="1200" dirty="0" err="1">
                <a:solidFill>
                  <a:srgbClr val="222222"/>
                </a:solidFill>
              </a:rPr>
              <a:t>which</a:t>
            </a:r>
            <a:r>
              <a:rPr lang="de" sz="1200" dirty="0">
                <a:solidFill>
                  <a:srgbClr val="222222"/>
                </a:solidFill>
              </a:rPr>
              <a:t> </a:t>
            </a:r>
            <a:r>
              <a:rPr lang="de" sz="1200" dirty="0" err="1">
                <a:solidFill>
                  <a:srgbClr val="222222"/>
                </a:solidFill>
              </a:rPr>
              <a:t>we</a:t>
            </a:r>
            <a:r>
              <a:rPr lang="de" sz="1200" dirty="0">
                <a:solidFill>
                  <a:srgbClr val="222222"/>
                </a:solidFill>
              </a:rPr>
              <a:t> </a:t>
            </a:r>
            <a:r>
              <a:rPr lang="de" sz="1200" dirty="0" err="1">
                <a:solidFill>
                  <a:srgbClr val="222222"/>
                </a:solidFill>
              </a:rPr>
              <a:t>publish</a:t>
            </a:r>
            <a:r>
              <a:rPr lang="de" sz="1200" dirty="0">
                <a:solidFill>
                  <a:srgbClr val="222222"/>
                </a:solidFill>
              </a:rPr>
              <a:t> </a:t>
            </a:r>
            <a:r>
              <a:rPr lang="de" sz="1200" dirty="0" err="1">
                <a:solidFill>
                  <a:srgbClr val="222222"/>
                </a:solidFill>
              </a:rPr>
              <a:t>data</a:t>
            </a:r>
            <a:r>
              <a:rPr lang="de" sz="1200" dirty="0">
                <a:solidFill>
                  <a:srgbClr val="222222"/>
                </a:solidFill>
              </a:rPr>
              <a:t> in </a:t>
            </a:r>
            <a:r>
              <a:rPr lang="de" sz="1200" dirty="0" err="1">
                <a:solidFill>
                  <a:srgbClr val="222222"/>
                </a:solidFill>
              </a:rPr>
              <a:t>scientific</a:t>
            </a:r>
            <a:r>
              <a:rPr lang="de" sz="1200" dirty="0">
                <a:solidFill>
                  <a:srgbClr val="222222"/>
                </a:solidFill>
              </a:rPr>
              <a:t> </a:t>
            </a:r>
            <a:r>
              <a:rPr lang="de" sz="1200" dirty="0" err="1">
                <a:solidFill>
                  <a:srgbClr val="222222"/>
                </a:solidFill>
              </a:rPr>
              <a:t>journals</a:t>
            </a:r>
            <a:r>
              <a:rPr lang="de" sz="1200" dirty="0">
                <a:solidFill>
                  <a:srgbClr val="222222"/>
                </a:solidFill>
              </a:rPr>
              <a:t>.</a:t>
            </a:r>
            <a:endParaRPr sz="1200" dirty="0"/>
          </a:p>
          <a:p>
            <a:pPr marL="0" lvl="0" indent="0" algn="l" rtl="0">
              <a:lnSpc>
                <a:spcPct val="100000"/>
              </a:lnSpc>
              <a:spcBef>
                <a:spcPts val="0"/>
              </a:spcBef>
              <a:spcAft>
                <a:spcPts val="0"/>
              </a:spcAft>
              <a:buClr>
                <a:schemeClr val="dk1"/>
              </a:buClr>
              <a:buSzPts val="1100"/>
              <a:buFont typeface="Arial"/>
              <a:buNone/>
            </a:pPr>
            <a:endParaRPr sz="1200" dirty="0">
              <a:solidFill>
                <a:srgbClr val="222222"/>
              </a:solidFill>
            </a:endParaRPr>
          </a:p>
          <a:p>
            <a:pPr marL="0" lvl="0" indent="0" algn="l" rtl="0">
              <a:lnSpc>
                <a:spcPct val="100000"/>
              </a:lnSpc>
              <a:spcBef>
                <a:spcPts val="0"/>
              </a:spcBef>
              <a:spcAft>
                <a:spcPts val="0"/>
              </a:spcAft>
              <a:buClr>
                <a:schemeClr val="dk1"/>
              </a:buClr>
              <a:buSzPts val="1100"/>
              <a:buFont typeface="Arial"/>
              <a:buNone/>
            </a:pPr>
            <a:r>
              <a:rPr lang="de" sz="1200" dirty="0" err="1">
                <a:solidFill>
                  <a:srgbClr val="222222"/>
                </a:solidFill>
              </a:rPr>
              <a:t>There</a:t>
            </a:r>
            <a:r>
              <a:rPr lang="de" sz="1200" dirty="0">
                <a:solidFill>
                  <a:srgbClr val="222222"/>
                </a:solidFill>
              </a:rPr>
              <a:t>, </a:t>
            </a:r>
            <a:r>
              <a:rPr lang="de" sz="1200" dirty="0" err="1">
                <a:solidFill>
                  <a:srgbClr val="222222"/>
                </a:solidFill>
              </a:rPr>
              <a:t>chemical</a:t>
            </a:r>
            <a:r>
              <a:rPr lang="de" sz="1200" dirty="0">
                <a:solidFill>
                  <a:srgbClr val="222222"/>
                </a:solidFill>
              </a:rPr>
              <a:t> </a:t>
            </a:r>
            <a:r>
              <a:rPr lang="de" sz="1200" dirty="0" err="1">
                <a:solidFill>
                  <a:srgbClr val="222222"/>
                </a:solidFill>
              </a:rPr>
              <a:t>data</a:t>
            </a:r>
            <a:r>
              <a:rPr lang="de" sz="1200" dirty="0">
                <a:solidFill>
                  <a:srgbClr val="222222"/>
                </a:solidFill>
              </a:rPr>
              <a:t> </a:t>
            </a:r>
            <a:r>
              <a:rPr lang="de" sz="1200" dirty="0" err="1">
                <a:solidFill>
                  <a:srgbClr val="222222"/>
                </a:solidFill>
              </a:rPr>
              <a:t>is</a:t>
            </a:r>
            <a:r>
              <a:rPr lang="de" sz="1200" dirty="0">
                <a:solidFill>
                  <a:srgbClr val="222222"/>
                </a:solidFill>
              </a:rPr>
              <a:t> </a:t>
            </a:r>
            <a:r>
              <a:rPr lang="de" sz="1200" dirty="0" err="1">
                <a:solidFill>
                  <a:srgbClr val="222222"/>
                </a:solidFill>
              </a:rPr>
              <a:t>published</a:t>
            </a:r>
            <a:r>
              <a:rPr lang="de" sz="1200" dirty="0">
                <a:solidFill>
                  <a:srgbClr val="222222"/>
                </a:solidFill>
              </a:rPr>
              <a:t> </a:t>
            </a:r>
            <a:r>
              <a:rPr lang="de" sz="1200" dirty="0" err="1">
                <a:solidFill>
                  <a:srgbClr val="222222"/>
                </a:solidFill>
              </a:rPr>
              <a:t>as</a:t>
            </a:r>
            <a:r>
              <a:rPr lang="de" sz="1200" dirty="0">
                <a:solidFill>
                  <a:srgbClr val="222222"/>
                </a:solidFill>
              </a:rPr>
              <a:t> PDFs </a:t>
            </a:r>
            <a:r>
              <a:rPr lang="de" sz="1200" dirty="0" err="1">
                <a:solidFill>
                  <a:srgbClr val="222222"/>
                </a:solidFill>
              </a:rPr>
              <a:t>or</a:t>
            </a:r>
            <a:r>
              <a:rPr lang="de" sz="1200" dirty="0">
                <a:solidFill>
                  <a:srgbClr val="222222"/>
                </a:solidFill>
              </a:rPr>
              <a:t> </a:t>
            </a:r>
            <a:r>
              <a:rPr lang="de" sz="1200" dirty="0" err="1">
                <a:solidFill>
                  <a:srgbClr val="222222"/>
                </a:solidFill>
              </a:rPr>
              <a:t>scans</a:t>
            </a:r>
            <a:r>
              <a:rPr lang="de" sz="1200" dirty="0">
                <a:solidFill>
                  <a:srgbClr val="222222"/>
                </a:solidFill>
              </a:rPr>
              <a:t> </a:t>
            </a:r>
            <a:r>
              <a:rPr lang="de" sz="1200" dirty="0" err="1">
                <a:solidFill>
                  <a:srgbClr val="222222"/>
                </a:solidFill>
              </a:rPr>
              <a:t>or</a:t>
            </a:r>
            <a:r>
              <a:rPr lang="de" sz="1200" dirty="0">
                <a:solidFill>
                  <a:srgbClr val="222222"/>
                </a:solidFill>
              </a:rPr>
              <a:t> </a:t>
            </a:r>
            <a:r>
              <a:rPr lang="de" sz="1200" dirty="0" err="1">
                <a:solidFill>
                  <a:srgbClr val="222222"/>
                </a:solidFill>
              </a:rPr>
              <a:t>photographs</a:t>
            </a:r>
            <a:r>
              <a:rPr lang="de" sz="1200" dirty="0">
                <a:solidFill>
                  <a:srgbClr val="222222"/>
                </a:solidFill>
              </a:rPr>
              <a:t> </a:t>
            </a:r>
            <a:r>
              <a:rPr lang="de" sz="1200" dirty="0" err="1">
                <a:solidFill>
                  <a:srgbClr val="222222"/>
                </a:solidFill>
              </a:rPr>
              <a:t>of</a:t>
            </a:r>
            <a:r>
              <a:rPr lang="de" sz="1200" dirty="0">
                <a:solidFill>
                  <a:srgbClr val="222222"/>
                </a:solidFill>
              </a:rPr>
              <a:t> </a:t>
            </a:r>
            <a:r>
              <a:rPr lang="de" sz="1200" dirty="0" err="1">
                <a:solidFill>
                  <a:srgbClr val="222222"/>
                </a:solidFill>
              </a:rPr>
              <a:t>data</a:t>
            </a:r>
            <a:r>
              <a:rPr lang="de" sz="1200" dirty="0">
                <a:solidFill>
                  <a:srgbClr val="222222"/>
                </a:solidFill>
              </a:rPr>
              <a:t> </a:t>
            </a:r>
            <a:r>
              <a:rPr lang="de" sz="1200" dirty="0" err="1">
                <a:solidFill>
                  <a:srgbClr val="222222"/>
                </a:solidFill>
              </a:rPr>
              <a:t>that</a:t>
            </a:r>
            <a:r>
              <a:rPr lang="de" sz="1200" dirty="0">
                <a:solidFill>
                  <a:srgbClr val="222222"/>
                </a:solidFill>
              </a:rPr>
              <a:t> was </a:t>
            </a:r>
            <a:r>
              <a:rPr lang="de" sz="1200" dirty="0" err="1">
                <a:solidFill>
                  <a:srgbClr val="222222"/>
                </a:solidFill>
              </a:rPr>
              <a:t>originally</a:t>
            </a:r>
            <a:r>
              <a:rPr lang="de" sz="1200" dirty="0">
                <a:solidFill>
                  <a:srgbClr val="222222"/>
                </a:solidFill>
              </a:rPr>
              <a:t> </a:t>
            </a:r>
            <a:r>
              <a:rPr lang="de" sz="1200" dirty="0" err="1">
                <a:solidFill>
                  <a:srgbClr val="222222"/>
                </a:solidFill>
              </a:rPr>
              <a:t>rich</a:t>
            </a:r>
            <a:r>
              <a:rPr lang="de" sz="1200" dirty="0">
                <a:solidFill>
                  <a:srgbClr val="222222"/>
                </a:solidFill>
              </a:rPr>
              <a:t> in </a:t>
            </a:r>
            <a:r>
              <a:rPr lang="de" sz="1200" dirty="0" err="1">
                <a:solidFill>
                  <a:srgbClr val="222222"/>
                </a:solidFill>
              </a:rPr>
              <a:t>information</a:t>
            </a:r>
            <a:r>
              <a:rPr lang="de" sz="1200" dirty="0">
                <a:solidFill>
                  <a:srgbClr val="222222"/>
                </a:solidFill>
              </a:rPr>
              <a:t>, </a:t>
            </a:r>
            <a:r>
              <a:rPr lang="de" sz="1200" dirty="0" err="1">
                <a:solidFill>
                  <a:srgbClr val="222222"/>
                </a:solidFill>
              </a:rPr>
              <a:t>and</a:t>
            </a:r>
            <a:r>
              <a:rPr lang="de" sz="1200" dirty="0">
                <a:solidFill>
                  <a:srgbClr val="222222"/>
                </a:solidFill>
              </a:rPr>
              <a:t> </a:t>
            </a:r>
            <a:r>
              <a:rPr lang="de" sz="1200" dirty="0" err="1">
                <a:solidFill>
                  <a:srgbClr val="222222"/>
                </a:solidFill>
              </a:rPr>
              <a:t>that</a:t>
            </a:r>
            <a:r>
              <a:rPr lang="de" sz="1200" dirty="0">
                <a:solidFill>
                  <a:srgbClr val="222222"/>
                </a:solidFill>
              </a:rPr>
              <a:t> </a:t>
            </a:r>
            <a:r>
              <a:rPr lang="de" sz="1200" dirty="0" err="1">
                <a:solidFill>
                  <a:srgbClr val="222222"/>
                </a:solidFill>
              </a:rPr>
              <a:t>information</a:t>
            </a:r>
            <a:r>
              <a:rPr lang="de" sz="1200" dirty="0">
                <a:solidFill>
                  <a:srgbClr val="222222"/>
                </a:solidFill>
              </a:rPr>
              <a:t> </a:t>
            </a:r>
            <a:r>
              <a:rPr lang="de" sz="1200" dirty="0" err="1">
                <a:solidFill>
                  <a:srgbClr val="222222"/>
                </a:solidFill>
              </a:rPr>
              <a:t>is</a:t>
            </a:r>
            <a:r>
              <a:rPr lang="de" sz="1200" dirty="0">
                <a:solidFill>
                  <a:srgbClr val="222222"/>
                </a:solidFill>
              </a:rPr>
              <a:t> </a:t>
            </a:r>
            <a:r>
              <a:rPr lang="de" sz="1200" dirty="0" err="1">
                <a:solidFill>
                  <a:srgbClr val="222222"/>
                </a:solidFill>
              </a:rPr>
              <a:t>destroyed</a:t>
            </a:r>
            <a:r>
              <a:rPr lang="de" sz="1200" dirty="0">
                <a:solidFill>
                  <a:srgbClr val="222222"/>
                </a:solidFill>
              </a:rPr>
              <a:t> </a:t>
            </a:r>
            <a:r>
              <a:rPr lang="de" sz="1200" dirty="0" err="1">
                <a:solidFill>
                  <a:srgbClr val="222222"/>
                </a:solidFill>
              </a:rPr>
              <a:t>when</a:t>
            </a:r>
            <a:r>
              <a:rPr lang="de" sz="1200" dirty="0">
                <a:solidFill>
                  <a:srgbClr val="222222"/>
                </a:solidFill>
              </a:rPr>
              <a:t> </a:t>
            </a:r>
            <a:r>
              <a:rPr lang="de" sz="1200" dirty="0" err="1">
                <a:solidFill>
                  <a:srgbClr val="222222"/>
                </a:solidFill>
              </a:rPr>
              <a:t>it</a:t>
            </a:r>
            <a:r>
              <a:rPr lang="de" sz="1200" dirty="0">
                <a:solidFill>
                  <a:srgbClr val="222222"/>
                </a:solidFill>
              </a:rPr>
              <a:t> </a:t>
            </a:r>
            <a:r>
              <a:rPr lang="de" sz="1200" dirty="0" err="1">
                <a:solidFill>
                  <a:srgbClr val="222222"/>
                </a:solidFill>
              </a:rPr>
              <a:t>is</a:t>
            </a:r>
            <a:r>
              <a:rPr lang="de" sz="1200" dirty="0">
                <a:solidFill>
                  <a:srgbClr val="222222"/>
                </a:solidFill>
              </a:rPr>
              <a:t> </a:t>
            </a:r>
            <a:r>
              <a:rPr lang="de" sz="1200" dirty="0" err="1">
                <a:solidFill>
                  <a:srgbClr val="222222"/>
                </a:solidFill>
              </a:rPr>
              <a:t>published</a:t>
            </a:r>
            <a:r>
              <a:rPr lang="de" sz="1200" dirty="0">
                <a:solidFill>
                  <a:srgbClr val="222222"/>
                </a:solidFill>
              </a:rPr>
              <a:t> </a:t>
            </a:r>
            <a:r>
              <a:rPr lang="de" sz="1200" dirty="0" err="1">
                <a:solidFill>
                  <a:srgbClr val="222222"/>
                </a:solidFill>
              </a:rPr>
              <a:t>as</a:t>
            </a:r>
            <a:r>
              <a:rPr lang="de" sz="1200" dirty="0">
                <a:solidFill>
                  <a:srgbClr val="222222"/>
                </a:solidFill>
              </a:rPr>
              <a:t> PDFs </a:t>
            </a:r>
            <a:r>
              <a:rPr lang="de" sz="1200" dirty="0" err="1">
                <a:solidFill>
                  <a:srgbClr val="222222"/>
                </a:solidFill>
              </a:rPr>
              <a:t>or</a:t>
            </a:r>
            <a:r>
              <a:rPr lang="de" sz="1200" dirty="0">
                <a:solidFill>
                  <a:srgbClr val="222222"/>
                </a:solidFill>
              </a:rPr>
              <a:t> Word </a:t>
            </a:r>
            <a:r>
              <a:rPr lang="de" sz="1200" dirty="0" err="1">
                <a:solidFill>
                  <a:srgbClr val="222222"/>
                </a:solidFill>
              </a:rPr>
              <a:t>documents</a:t>
            </a:r>
            <a:r>
              <a:rPr lang="de" sz="1200" dirty="0">
                <a:solidFill>
                  <a:srgbClr val="222222"/>
                </a:solidFill>
              </a:rPr>
              <a:t>.</a:t>
            </a:r>
            <a:endParaRPr sz="1200" dirty="0"/>
          </a:p>
          <a:p>
            <a:pPr marL="0" lvl="0" indent="0" algn="l" rtl="0">
              <a:lnSpc>
                <a:spcPct val="100000"/>
              </a:lnSpc>
              <a:spcBef>
                <a:spcPts val="0"/>
              </a:spcBef>
              <a:spcAft>
                <a:spcPts val="0"/>
              </a:spcAft>
              <a:buClr>
                <a:schemeClr val="dk1"/>
              </a:buClr>
              <a:buSzPts val="1100"/>
              <a:buFont typeface="Arial"/>
              <a:buNone/>
            </a:pPr>
            <a:endParaRPr sz="1200" dirty="0">
              <a:solidFill>
                <a:srgbClr val="222222"/>
              </a:solidFill>
            </a:endParaRPr>
          </a:p>
          <a:p>
            <a:pPr marL="0" lvl="0" indent="0" algn="l" rtl="0">
              <a:lnSpc>
                <a:spcPct val="100000"/>
              </a:lnSpc>
              <a:spcBef>
                <a:spcPts val="0"/>
              </a:spcBef>
              <a:spcAft>
                <a:spcPts val="0"/>
              </a:spcAft>
              <a:buClr>
                <a:schemeClr val="dk1"/>
              </a:buClr>
              <a:buSzPts val="1100"/>
              <a:buFont typeface="Arial"/>
              <a:buNone/>
            </a:pPr>
            <a:r>
              <a:rPr lang="de" sz="1200" dirty="0">
                <a:solidFill>
                  <a:srgbClr val="222222"/>
                </a:solidFill>
              </a:rPr>
              <a:t>KLICK</a:t>
            </a:r>
            <a:endParaRPr sz="1200" dirty="0"/>
          </a:p>
          <a:p>
            <a:pPr marL="0" lvl="0" indent="0" algn="l" rtl="0">
              <a:lnSpc>
                <a:spcPct val="100000"/>
              </a:lnSpc>
              <a:spcBef>
                <a:spcPts val="0"/>
              </a:spcBef>
              <a:spcAft>
                <a:spcPts val="0"/>
              </a:spcAft>
              <a:buClr>
                <a:schemeClr val="dk1"/>
              </a:buClr>
              <a:buSzPts val="1100"/>
              <a:buFont typeface="Arial"/>
              <a:buNone/>
            </a:pPr>
            <a:endParaRPr sz="1200" dirty="0">
              <a:solidFill>
                <a:srgbClr val="222222"/>
              </a:solidFill>
            </a:endParaRPr>
          </a:p>
          <a:p>
            <a:pPr marL="0" lvl="0" indent="0" algn="l" rtl="0">
              <a:lnSpc>
                <a:spcPct val="100000"/>
              </a:lnSpc>
              <a:spcBef>
                <a:spcPts val="0"/>
              </a:spcBef>
              <a:spcAft>
                <a:spcPts val="0"/>
              </a:spcAft>
              <a:buClr>
                <a:schemeClr val="dk1"/>
              </a:buClr>
              <a:buSzPts val="1100"/>
              <a:buFont typeface="Arial"/>
              <a:buNone/>
            </a:pPr>
            <a:r>
              <a:rPr lang="de" sz="1200" dirty="0">
                <a:solidFill>
                  <a:srgbClr val="222222"/>
                </a:solidFill>
              </a:rPr>
              <a:t>This </a:t>
            </a:r>
            <a:r>
              <a:rPr lang="de" sz="1200" dirty="0" err="1">
                <a:solidFill>
                  <a:srgbClr val="222222"/>
                </a:solidFill>
              </a:rPr>
              <a:t>is</a:t>
            </a:r>
            <a:r>
              <a:rPr lang="de" sz="1200" dirty="0">
                <a:solidFill>
                  <a:srgbClr val="222222"/>
                </a:solidFill>
              </a:rPr>
              <a:t> </a:t>
            </a:r>
            <a:r>
              <a:rPr lang="de" sz="1200" dirty="0" err="1">
                <a:solidFill>
                  <a:srgbClr val="222222"/>
                </a:solidFill>
              </a:rPr>
              <a:t>far</a:t>
            </a:r>
            <a:r>
              <a:rPr lang="de" sz="1200" dirty="0">
                <a:solidFill>
                  <a:srgbClr val="222222"/>
                </a:solidFill>
              </a:rPr>
              <a:t> </a:t>
            </a:r>
            <a:r>
              <a:rPr lang="de" sz="1200" dirty="0" err="1">
                <a:solidFill>
                  <a:srgbClr val="222222"/>
                </a:solidFill>
              </a:rPr>
              <a:t>away</a:t>
            </a:r>
            <a:r>
              <a:rPr lang="de" sz="1200" dirty="0">
                <a:solidFill>
                  <a:srgbClr val="222222"/>
                </a:solidFill>
              </a:rPr>
              <a:t> </a:t>
            </a:r>
            <a:r>
              <a:rPr lang="de" sz="1200" dirty="0" err="1">
                <a:solidFill>
                  <a:srgbClr val="222222"/>
                </a:solidFill>
              </a:rPr>
              <a:t>from</a:t>
            </a:r>
            <a:r>
              <a:rPr lang="de" sz="1200" dirty="0">
                <a:solidFill>
                  <a:srgbClr val="222222"/>
                </a:solidFill>
              </a:rPr>
              <a:t> </a:t>
            </a:r>
            <a:r>
              <a:rPr lang="de" sz="1200" dirty="0" err="1">
                <a:solidFill>
                  <a:srgbClr val="222222"/>
                </a:solidFill>
              </a:rPr>
              <a:t>the</a:t>
            </a:r>
            <a:r>
              <a:rPr lang="de" sz="1200" dirty="0">
                <a:solidFill>
                  <a:srgbClr val="222222"/>
                </a:solidFill>
              </a:rPr>
              <a:t> FAIR Data </a:t>
            </a:r>
            <a:r>
              <a:rPr lang="de" sz="1200" dirty="0" err="1">
                <a:solidFill>
                  <a:srgbClr val="222222"/>
                </a:solidFill>
              </a:rPr>
              <a:t>principles</a:t>
            </a:r>
            <a:r>
              <a:rPr lang="de" sz="1200" dirty="0">
                <a:solidFill>
                  <a:srgbClr val="222222"/>
                </a:solidFill>
              </a:rPr>
              <a:t>.</a:t>
            </a:r>
            <a:endParaRPr sz="1200" dirty="0">
              <a:solidFill>
                <a:srgbClr val="222222"/>
              </a:solidFill>
            </a:endParaRPr>
          </a:p>
          <a:p>
            <a:pPr marL="0" lvl="0" indent="0" algn="l" rtl="0">
              <a:lnSpc>
                <a:spcPct val="100000"/>
              </a:lnSpc>
              <a:spcBef>
                <a:spcPts val="0"/>
              </a:spcBef>
              <a:spcAft>
                <a:spcPts val="0"/>
              </a:spcAft>
              <a:buClr>
                <a:schemeClr val="dk1"/>
              </a:buClr>
              <a:buSzPts val="1100"/>
              <a:buFont typeface="Arial"/>
              <a:buNone/>
            </a:pPr>
            <a:endParaRPr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112e7ca114a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g112e7ca114a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 sz="1200" b="0"/>
              <a:t>Our vision for NFDI4Chem is fundamentally different and will be a quantum leap over the status quo.</a:t>
            </a:r>
            <a:endParaRPr sz="1200"/>
          </a:p>
          <a:p>
            <a:pPr marL="0" lvl="0" indent="0" algn="l" rtl="0">
              <a:lnSpc>
                <a:spcPct val="100000"/>
              </a:lnSpc>
              <a:spcBef>
                <a:spcPts val="0"/>
              </a:spcBef>
              <a:spcAft>
                <a:spcPts val="0"/>
              </a:spcAft>
              <a:buSzPts val="1100"/>
              <a:buNone/>
            </a:pPr>
            <a:endParaRPr sz="1200" b="0"/>
          </a:p>
          <a:p>
            <a:pPr marL="0" lvl="0" indent="0" algn="l" rtl="0">
              <a:lnSpc>
                <a:spcPct val="100000"/>
              </a:lnSpc>
              <a:spcBef>
                <a:spcPts val="0"/>
              </a:spcBef>
              <a:spcAft>
                <a:spcPts val="0"/>
              </a:spcAft>
              <a:buSzPts val="1100"/>
              <a:buNone/>
            </a:pPr>
            <a:r>
              <a:rPr lang="de" sz="1200" b="0"/>
              <a:t>We aim for the full digitisation of the data workflow from the earliest time point in the lab to the final data publication based on open standards and tailored to the community needs. </a:t>
            </a:r>
            <a:endParaRPr sz="1200"/>
          </a:p>
          <a:p>
            <a:pPr marL="0" lvl="0" indent="0" algn="l" rtl="0">
              <a:lnSpc>
                <a:spcPct val="100000"/>
              </a:lnSpc>
              <a:spcBef>
                <a:spcPts val="0"/>
              </a:spcBef>
              <a:spcAft>
                <a:spcPts val="0"/>
              </a:spcAft>
              <a:buSzPts val="1100"/>
              <a:buNone/>
            </a:pPr>
            <a:endParaRPr sz="1200" b="0"/>
          </a:p>
          <a:p>
            <a:pPr marL="0" lvl="0" indent="0" algn="l" rtl="0">
              <a:lnSpc>
                <a:spcPct val="100000"/>
              </a:lnSpc>
              <a:spcBef>
                <a:spcPts val="0"/>
              </a:spcBef>
              <a:spcAft>
                <a:spcPts val="0"/>
              </a:spcAft>
              <a:buSzPts val="1100"/>
              <a:buNone/>
            </a:pPr>
            <a:endParaRPr sz="1200" b="0"/>
          </a:p>
          <a:p>
            <a:pPr marL="0" lvl="0" indent="0" algn="l" rtl="0">
              <a:lnSpc>
                <a:spcPct val="100000"/>
              </a:lnSpc>
              <a:spcBef>
                <a:spcPts val="0"/>
              </a:spcBef>
              <a:spcAft>
                <a:spcPts val="0"/>
              </a:spcAft>
              <a:buSzPts val="1100"/>
              <a:buNone/>
            </a:pPr>
            <a:endParaRPr sz="1200" b="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112e7ca114a_0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2" name="Google Shape;262;g112e7ca114a_0_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1200"/>
          </a:p>
          <a:p>
            <a:pPr marL="0" lvl="0" indent="0" algn="l" rtl="0">
              <a:lnSpc>
                <a:spcPct val="115000"/>
              </a:lnSpc>
              <a:spcBef>
                <a:spcPts val="0"/>
              </a:spcBef>
              <a:spcAft>
                <a:spcPts val="0"/>
              </a:spcAft>
              <a:buClr>
                <a:schemeClr val="dk1"/>
              </a:buClr>
              <a:buSzPts val="1100"/>
              <a:buFont typeface="Arial"/>
              <a:buNone/>
            </a:pPr>
            <a:r>
              <a:rPr lang="de" sz="1200"/>
              <a:t>Our strategy and approach for the seamless connection of SMARTLAB and Repositories is based on existing and new software that needs to be developed. </a:t>
            </a:r>
            <a:endParaRPr sz="1200"/>
          </a:p>
          <a:p>
            <a:pPr marL="0" lvl="0" indent="0" algn="l" rtl="0">
              <a:lnSpc>
                <a:spcPct val="115000"/>
              </a:lnSpc>
              <a:spcBef>
                <a:spcPts val="0"/>
              </a:spcBef>
              <a:spcAft>
                <a:spcPts val="0"/>
              </a:spcAft>
              <a:buClr>
                <a:schemeClr val="dk1"/>
              </a:buClr>
              <a:buSzPts val="1100"/>
              <a:buFont typeface="Arial"/>
              <a:buNone/>
            </a:pPr>
            <a:endParaRPr sz="1200"/>
          </a:p>
          <a:p>
            <a:pPr marL="0" lvl="0" indent="0" algn="l" rtl="0">
              <a:lnSpc>
                <a:spcPct val="115000"/>
              </a:lnSpc>
              <a:spcBef>
                <a:spcPts val="0"/>
              </a:spcBef>
              <a:spcAft>
                <a:spcPts val="0"/>
              </a:spcAft>
              <a:buClr>
                <a:schemeClr val="dk1"/>
              </a:buClr>
              <a:buSzPts val="1100"/>
              <a:buFont typeface="Arial"/>
              <a:buNone/>
            </a:pPr>
            <a:r>
              <a:rPr lang="de" sz="1200"/>
              <a:t>This software will be developed based on open standards for data and metadata, as well as legal advice, policies and terminology development. </a:t>
            </a:r>
            <a:endParaRPr sz="1200"/>
          </a:p>
          <a:p>
            <a:pPr marL="0" lvl="0" indent="0" algn="l" rtl="0">
              <a:lnSpc>
                <a:spcPct val="115000"/>
              </a:lnSpc>
              <a:spcBef>
                <a:spcPts val="0"/>
              </a:spcBef>
              <a:spcAft>
                <a:spcPts val="0"/>
              </a:spcAft>
              <a:buClr>
                <a:schemeClr val="dk1"/>
              </a:buClr>
              <a:buSzPts val="1100"/>
              <a:buFont typeface="Arial"/>
              <a:buNone/>
            </a:pPr>
            <a:endParaRPr sz="1200"/>
          </a:p>
          <a:p>
            <a:pPr marL="0" lvl="0" indent="0" algn="l" rtl="0">
              <a:lnSpc>
                <a:spcPct val="115000"/>
              </a:lnSpc>
              <a:spcBef>
                <a:spcPts val="0"/>
              </a:spcBef>
              <a:spcAft>
                <a:spcPts val="0"/>
              </a:spcAft>
              <a:buClr>
                <a:schemeClr val="dk1"/>
              </a:buClr>
              <a:buSzPts val="1100"/>
              <a:buFont typeface="Arial"/>
              <a:buNone/>
            </a:pPr>
            <a:r>
              <a:rPr lang="de" sz="1200"/>
              <a:t>And of course all of this will be made available through a portal, complemented with a knowledge base, Teaching and Training and a Helpdesk.</a:t>
            </a:r>
            <a:endParaRPr sz="1200"/>
          </a:p>
          <a:p>
            <a:pPr marL="0" lvl="0" indent="0" algn="l" rtl="0">
              <a:lnSpc>
                <a:spcPct val="115000"/>
              </a:lnSpc>
              <a:spcBef>
                <a:spcPts val="0"/>
              </a:spcBef>
              <a:spcAft>
                <a:spcPts val="0"/>
              </a:spcAft>
              <a:buClr>
                <a:schemeClr val="dk1"/>
              </a:buClr>
              <a:buSzPts val="1100"/>
              <a:buFont typeface="Arial"/>
              <a:buNone/>
            </a:pPr>
            <a:endParaRPr sz="1200"/>
          </a:p>
          <a:p>
            <a:pPr marL="0" lvl="0" indent="0" algn="l" rtl="0">
              <a:lnSpc>
                <a:spcPct val="115000"/>
              </a:lnSpc>
              <a:spcBef>
                <a:spcPts val="0"/>
              </a:spcBef>
              <a:spcAft>
                <a:spcPts val="0"/>
              </a:spcAft>
              <a:buClr>
                <a:schemeClr val="dk1"/>
              </a:buClr>
              <a:buSzPts val="1100"/>
              <a:buFont typeface="Arial"/>
              <a:buNone/>
            </a:pPr>
            <a:r>
              <a:rPr lang="de" sz="1200"/>
              <a:t>This brings us to the topic of today’s talk Terminology service which is a key aspect of NFDI4Chem to bring the rest of the components together.</a:t>
            </a:r>
            <a:endParaRPr sz="1200"/>
          </a:p>
          <a:p>
            <a:pPr marL="0" lvl="0" indent="0" algn="l" rtl="0">
              <a:lnSpc>
                <a:spcPct val="115000"/>
              </a:lnSpc>
              <a:spcBef>
                <a:spcPts val="0"/>
              </a:spcBef>
              <a:spcAft>
                <a:spcPts val="0"/>
              </a:spcAft>
              <a:buClr>
                <a:schemeClr val="dk1"/>
              </a:buClr>
              <a:buSzPts val="1100"/>
              <a:buFont typeface="Arial"/>
              <a:buNone/>
            </a:pPr>
            <a:endParaRPr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10ef1e3bbb7_2_39:notes"/>
          <p:cNvSpPr>
            <a:spLocks noGrp="1" noRot="1" noChangeAspect="1"/>
          </p:cNvSpPr>
          <p:nvPr>
            <p:ph type="sldImg" idx="2"/>
          </p:nvPr>
        </p:nvSpPr>
        <p:spPr>
          <a:xfrm>
            <a:off x="379413" y="685800"/>
            <a:ext cx="6097587"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2" name="Google Shape;292;g10ef1e3bbb7_2_39:notes"/>
          <p:cNvSpPr txBox="1">
            <a:spLocks noGrp="1"/>
          </p:cNvSpPr>
          <p:nvPr>
            <p:ph type="body" idx="1"/>
          </p:nvPr>
        </p:nvSpPr>
        <p:spPr>
          <a:xfrm>
            <a:off x="685800" y="4343401"/>
            <a:ext cx="5486328" cy="4114812"/>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Clr>
                <a:schemeClr val="dk1"/>
              </a:buClr>
              <a:buSzPts val="1200"/>
              <a:buFont typeface="IBM Plex Sans"/>
              <a:buChar char="●"/>
            </a:pPr>
            <a:r>
              <a:rPr lang="de" sz="1200">
                <a:solidFill>
                  <a:schemeClr val="dk1"/>
                </a:solidFill>
                <a:latin typeface="IBM Plex Sans"/>
                <a:ea typeface="IBM Plex Sans"/>
                <a:cs typeface="IBM Plex Sans"/>
                <a:sym typeface="IBM Plex Sans"/>
              </a:rPr>
              <a:t>The TS is a central part of the NFDI4Chem infrastructure that is currently in the making and which serves as the single point of access for NFDI4Chem services that use terminologies, controlled vocabularies or ontologies</a:t>
            </a:r>
            <a:endParaRPr sz="1200">
              <a:solidFill>
                <a:schemeClr val="dk1"/>
              </a:solidFill>
              <a:latin typeface="IBM Plex Sans"/>
              <a:ea typeface="IBM Plex Sans"/>
              <a:cs typeface="IBM Plex Sans"/>
              <a:sym typeface="IBM Plex Sans"/>
            </a:endParaRPr>
          </a:p>
          <a:p>
            <a:pPr marL="457200" lvl="0" indent="-304800" algn="l" rtl="0">
              <a:lnSpc>
                <a:spcPct val="100000"/>
              </a:lnSpc>
              <a:spcBef>
                <a:spcPts val="0"/>
              </a:spcBef>
              <a:spcAft>
                <a:spcPts val="0"/>
              </a:spcAft>
              <a:buClr>
                <a:schemeClr val="dk1"/>
              </a:buClr>
              <a:buSzPts val="1200"/>
              <a:buFont typeface="IBM Plex Sans"/>
              <a:buChar char="●"/>
            </a:pPr>
            <a:r>
              <a:rPr lang="de" sz="1200">
                <a:solidFill>
                  <a:schemeClr val="dk1"/>
                </a:solidFill>
                <a:latin typeface="IBM Plex Sans"/>
                <a:ea typeface="IBM Plex Sans"/>
                <a:cs typeface="IBM Plex Sans"/>
                <a:sym typeface="IBM Plex Sans"/>
              </a:rPr>
              <a:t>what is already publicly available, is our rebranded implementation of OLS, which serves as the backbone to the NFDI4Chem TS</a:t>
            </a:r>
            <a:endParaRPr sz="1200">
              <a:solidFill>
                <a:schemeClr val="dk1"/>
              </a:solidFill>
              <a:latin typeface="IBM Plex Sans"/>
              <a:ea typeface="IBM Plex Sans"/>
              <a:cs typeface="IBM Plex Sans"/>
              <a:sym typeface="IBM Plex Sans"/>
            </a:endParaRPr>
          </a:p>
          <a:p>
            <a:pPr marL="914400" lvl="1" indent="-304800" algn="l" rtl="0">
              <a:lnSpc>
                <a:spcPct val="100000"/>
              </a:lnSpc>
              <a:spcBef>
                <a:spcPts val="0"/>
              </a:spcBef>
              <a:spcAft>
                <a:spcPts val="0"/>
              </a:spcAft>
              <a:buClr>
                <a:schemeClr val="dk1"/>
              </a:buClr>
              <a:buSzPts val="1200"/>
              <a:buFont typeface="IBM Plex Sans"/>
              <a:buChar char="○"/>
            </a:pPr>
            <a:r>
              <a:rPr lang="de" sz="1200">
                <a:solidFill>
                  <a:schemeClr val="dk1"/>
                </a:solidFill>
                <a:latin typeface="IBM Plex Sans"/>
                <a:ea typeface="IBM Plex Sans"/>
                <a:cs typeface="IBM Plex Sans"/>
                <a:sym typeface="IBM Plex Sans"/>
              </a:rPr>
              <a:t>what we have already added to this OLS base is a facet feature with which we can sort terminologies into collections that enable a more fine grained focus on certain domains or use cases</a:t>
            </a:r>
            <a:endParaRPr sz="1200">
              <a:solidFill>
                <a:schemeClr val="dk1"/>
              </a:solidFill>
              <a:latin typeface="IBM Plex Sans"/>
              <a:ea typeface="IBM Plex Sans"/>
              <a:cs typeface="IBM Plex Sans"/>
              <a:sym typeface="IBM Plex Sans"/>
            </a:endParaRPr>
          </a:p>
          <a:p>
            <a:pPr marL="914400" lvl="1" indent="-304800" algn="l" rtl="0">
              <a:lnSpc>
                <a:spcPct val="100000"/>
              </a:lnSpc>
              <a:spcBef>
                <a:spcPts val="0"/>
              </a:spcBef>
              <a:spcAft>
                <a:spcPts val="0"/>
              </a:spcAft>
              <a:buClr>
                <a:schemeClr val="dk1"/>
              </a:buClr>
              <a:buSzPts val="1200"/>
              <a:buFont typeface="IBM Plex Sans"/>
              <a:buChar char="○"/>
            </a:pPr>
            <a:r>
              <a:rPr lang="de" sz="1200">
                <a:solidFill>
                  <a:schemeClr val="dk1"/>
                </a:solidFill>
                <a:latin typeface="IBM Plex Sans"/>
                <a:ea typeface="IBM Plex Sans"/>
                <a:cs typeface="IBM Plex Sans"/>
                <a:sym typeface="IBM Plex Sans"/>
              </a:rPr>
              <a:t>the NFDI4Chem TS is for example a facet of the more general TIB TS, which indexes a lot of terminologies that are used also by other NFDI consortia as well as other TIB related projects</a:t>
            </a:r>
            <a:endParaRPr sz="1200">
              <a:solidFill>
                <a:schemeClr val="dk1"/>
              </a:solidFill>
              <a:latin typeface="IBM Plex Sans"/>
              <a:ea typeface="IBM Plex Sans"/>
              <a:cs typeface="IBM Plex Sans"/>
              <a:sym typeface="IBM Plex Sans"/>
            </a:endParaRPr>
          </a:p>
          <a:p>
            <a:pPr marL="1371600" lvl="2" indent="-304800" algn="l" rtl="0">
              <a:lnSpc>
                <a:spcPct val="100000"/>
              </a:lnSpc>
              <a:spcBef>
                <a:spcPts val="0"/>
              </a:spcBef>
              <a:spcAft>
                <a:spcPts val="0"/>
              </a:spcAft>
              <a:buClr>
                <a:schemeClr val="dk1"/>
              </a:buClr>
              <a:buSzPts val="1200"/>
              <a:buFont typeface="IBM Plex Sans"/>
              <a:buChar char="■"/>
            </a:pPr>
            <a:r>
              <a:rPr lang="de" sz="1200">
                <a:solidFill>
                  <a:schemeClr val="dk1"/>
                </a:solidFill>
                <a:latin typeface="IBM Plex Sans"/>
                <a:ea typeface="IBM Plex Sans"/>
                <a:cs typeface="IBM Plex Sans"/>
                <a:sym typeface="IBM Plex Sans"/>
              </a:rPr>
              <a:t>this also includes terminologies not indexed in EBI’s OLS or Bioportal, as they are not from life sciences domains such as Engineering or Culture Science </a:t>
            </a:r>
            <a:endParaRPr sz="1200">
              <a:solidFill>
                <a:schemeClr val="dk1"/>
              </a:solidFill>
              <a:latin typeface="IBM Plex Sans"/>
              <a:ea typeface="IBM Plex Sans"/>
              <a:cs typeface="IBM Plex Sans"/>
              <a:sym typeface="IBM Plex Sans"/>
            </a:endParaRPr>
          </a:p>
          <a:p>
            <a:pPr marL="914400" lvl="1" indent="-304800" algn="l" rtl="0">
              <a:lnSpc>
                <a:spcPct val="100000"/>
              </a:lnSpc>
              <a:spcBef>
                <a:spcPts val="0"/>
              </a:spcBef>
              <a:spcAft>
                <a:spcPts val="0"/>
              </a:spcAft>
              <a:buClr>
                <a:schemeClr val="dk1"/>
              </a:buClr>
              <a:buSzPts val="1200"/>
              <a:buFont typeface="IBM Plex Sans"/>
              <a:buChar char="○"/>
            </a:pPr>
            <a:r>
              <a:rPr lang="de" sz="1200">
                <a:solidFill>
                  <a:schemeClr val="dk1"/>
                </a:solidFill>
                <a:latin typeface="IBM Plex Sans"/>
                <a:ea typeface="IBM Plex Sans"/>
                <a:cs typeface="IBM Plex Sans"/>
                <a:sym typeface="IBM Plex Sans"/>
              </a:rPr>
              <a:t>this faceting feature has also been fed back into the OLS development, where it is currently being revised for the possible integration into the next OLS release</a:t>
            </a:r>
            <a:endParaRPr sz="1200">
              <a:solidFill>
                <a:schemeClr val="dk1"/>
              </a:solidFill>
              <a:latin typeface="IBM Plex Sans"/>
              <a:ea typeface="IBM Plex Sans"/>
              <a:cs typeface="IBM Plex Sans"/>
              <a:sym typeface="IBM Plex Sans"/>
            </a:endParaRPr>
          </a:p>
        </p:txBody>
      </p:sp>
      <p:sp>
        <p:nvSpPr>
          <p:cNvPr id="293" name="Google Shape;293;g10ef1e3bbb7_2_39:notes"/>
          <p:cNvSpPr txBox="1">
            <a:spLocks noGrp="1"/>
          </p:cNvSpPr>
          <p:nvPr>
            <p:ph type="sldNum" idx="12"/>
          </p:nvPr>
        </p:nvSpPr>
        <p:spPr>
          <a:xfrm>
            <a:off x="3884613" y="8685213"/>
            <a:ext cx="2971761" cy="45707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de" sz="1400" b="0" i="0" u="none" strike="noStrike" cap="none">
                <a:solidFill>
                  <a:srgbClr val="000000"/>
                </a:solidFill>
                <a:latin typeface="Arial"/>
                <a:ea typeface="Arial"/>
                <a:cs typeface="Arial"/>
                <a:sym typeface="Arial"/>
              </a:rPr>
              <a:t>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722313" y="3305176"/>
            <a:ext cx="7772400" cy="1021500"/>
          </a:xfrm>
          <a:prstGeom prst="rect">
            <a:avLst/>
          </a:prstGeom>
          <a:solidFill>
            <a:srgbClr val="009CBC"/>
          </a:solid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2800"/>
              <a:buFont typeface="IBM Plex Sans SemiBold"/>
              <a:buNone/>
              <a:defRPr sz="2800" cap="none">
                <a:solidFill>
                  <a:schemeClr val="lt1"/>
                </a:solidFill>
                <a:latin typeface="IBM Plex Sans SemiBold"/>
                <a:ea typeface="IBM Plex Sans SemiBold"/>
                <a:cs typeface="IBM Plex Sans SemiBold"/>
                <a:sym typeface="IBM Plex Sans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4"/>
          <p:cNvSpPr txBox="1">
            <a:spLocks noGrp="1"/>
          </p:cNvSpPr>
          <p:nvPr>
            <p:ph type="body" idx="1"/>
          </p:nvPr>
        </p:nvSpPr>
        <p:spPr>
          <a:xfrm>
            <a:off x="722313" y="2180035"/>
            <a:ext cx="7772400" cy="112500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00"/>
              </a:spcBef>
              <a:spcAft>
                <a:spcPts val="0"/>
              </a:spcAft>
              <a:buClr>
                <a:srgbClr val="EE7400"/>
              </a:buClr>
              <a:buSzPts val="2000"/>
              <a:buNone/>
              <a:defRPr sz="2000">
                <a:solidFill>
                  <a:srgbClr val="EE7400"/>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59" name="Google Shape;59;p14"/>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4"/>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4"/>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el und Inhalt">
  <p:cSld name="Titel und Inhalt">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313184" y="205979"/>
            <a:ext cx="6851100" cy="857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009CBC"/>
              </a:buClr>
              <a:buSzPts val="2400"/>
              <a:buFont typeface="IBM Plex Sans SemiBold"/>
              <a:buNone/>
              <a:defRPr sz="2400">
                <a:solidFill>
                  <a:srgbClr val="009CBC"/>
                </a:solidFill>
                <a:latin typeface="IBM Plex Sans SemiBold"/>
                <a:ea typeface="IBM Plex Sans SemiBold"/>
                <a:cs typeface="IBM Plex Sans SemiBold"/>
                <a:sym typeface="IBM Plex Sans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5"/>
          <p:cNvSpPr txBox="1">
            <a:spLocks noGrp="1"/>
          </p:cNvSpPr>
          <p:nvPr>
            <p:ph type="body" idx="1"/>
          </p:nvPr>
        </p:nvSpPr>
        <p:spPr>
          <a:xfrm>
            <a:off x="457200" y="1200151"/>
            <a:ext cx="8229600" cy="3394500"/>
          </a:xfrm>
          <a:prstGeom prst="rect">
            <a:avLst/>
          </a:prstGeom>
          <a:noFill/>
          <a:ln>
            <a:noFill/>
          </a:ln>
        </p:spPr>
        <p:txBody>
          <a:bodyPr spcFirstLastPara="1" wrap="square" lIns="91425" tIns="45700" rIns="91425" bIns="45700" anchor="t" anchorCtr="0">
            <a:noAutofit/>
          </a:bodyPr>
          <a:lstStyle>
            <a:lvl1pPr marL="457200" lvl="0" indent="-355600" algn="l">
              <a:lnSpc>
                <a:spcPct val="114000"/>
              </a:lnSpc>
              <a:spcBef>
                <a:spcPts val="400"/>
              </a:spcBef>
              <a:spcAft>
                <a:spcPts val="0"/>
              </a:spcAft>
              <a:buClr>
                <a:srgbClr val="009CBC"/>
              </a:buClr>
              <a:buSzPts val="2000"/>
              <a:buFont typeface="Noto Sans Symbols"/>
              <a:buChar char="▪"/>
              <a:defRPr sz="2000"/>
            </a:lvl1pPr>
            <a:lvl2pPr marL="914400" lvl="1" indent="-342900" algn="l">
              <a:lnSpc>
                <a:spcPct val="114000"/>
              </a:lnSpc>
              <a:spcBef>
                <a:spcPts val="360"/>
              </a:spcBef>
              <a:spcAft>
                <a:spcPts val="0"/>
              </a:spcAft>
              <a:buClr>
                <a:srgbClr val="EE730C"/>
              </a:buClr>
              <a:buSzPts val="1800"/>
              <a:buFont typeface="Noto Sans Symbols"/>
              <a:buChar char="⬝"/>
              <a:defRPr sz="1800"/>
            </a:lvl2pPr>
            <a:lvl3pPr marL="1371600" lvl="2" indent="-330200" algn="l">
              <a:lnSpc>
                <a:spcPct val="114000"/>
              </a:lnSpc>
              <a:spcBef>
                <a:spcPts val="320"/>
              </a:spcBef>
              <a:spcAft>
                <a:spcPts val="0"/>
              </a:spcAft>
              <a:buClr>
                <a:schemeClr val="dk1"/>
              </a:buClr>
              <a:buSzPts val="1600"/>
              <a:buChar char="•"/>
              <a:defRPr sz="1600"/>
            </a:lvl3pPr>
            <a:lvl4pPr marL="1828800" lvl="3" indent="-330200" algn="l">
              <a:lnSpc>
                <a:spcPct val="114000"/>
              </a:lnSpc>
              <a:spcBef>
                <a:spcPts val="320"/>
              </a:spcBef>
              <a:spcAft>
                <a:spcPts val="0"/>
              </a:spcAft>
              <a:buClr>
                <a:schemeClr val="dk1"/>
              </a:buClr>
              <a:buSzPts val="1600"/>
              <a:buChar char="–"/>
              <a:defRPr sz="1600"/>
            </a:lvl4pPr>
            <a:lvl5pPr marL="2286000" lvl="4" indent="-330200" algn="l">
              <a:lnSpc>
                <a:spcPct val="114000"/>
              </a:lnSpc>
              <a:spcBef>
                <a:spcPts val="320"/>
              </a:spcBef>
              <a:spcAft>
                <a:spcPts val="0"/>
              </a:spcAft>
              <a:buClr>
                <a:schemeClr val="dk1"/>
              </a:buClr>
              <a:buSzPts val="1600"/>
              <a:buChar char="»"/>
              <a:defRPr sz="16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65" name="Google Shape;65;p15"/>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5"/>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5"/>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009CBC"/>
                </a:solidFill>
                <a:latin typeface="IBM Plex Sans Light"/>
                <a:ea typeface="IBM Plex Sans Light"/>
                <a:cs typeface="IBM Plex Sans Light"/>
                <a:sym typeface="IBM Plex Sans Light"/>
              </a:defRPr>
            </a:lvl9pPr>
          </a:lstStyle>
          <a:p>
            <a:pPr marL="0" lvl="0" indent="0" algn="r" rtl="0">
              <a:spcBef>
                <a:spcPts val="0"/>
              </a:spcBef>
              <a:spcAft>
                <a:spcPts val="0"/>
              </a:spcAft>
              <a:buNone/>
            </a:pPr>
            <a:fld id="{00000000-1234-1234-1234-123412341234}" type="slidenum">
              <a:rPr lang="de"/>
              <a:t>‹#›</a:t>
            </a:fld>
            <a:endParaRPr/>
          </a:p>
        </p:txBody>
      </p:sp>
      <p:cxnSp>
        <p:nvCxnSpPr>
          <p:cNvPr id="68" name="Google Shape;68;p15"/>
          <p:cNvCxnSpPr/>
          <p:nvPr/>
        </p:nvCxnSpPr>
        <p:spPr>
          <a:xfrm>
            <a:off x="395536" y="872452"/>
            <a:ext cx="6677700" cy="0"/>
          </a:xfrm>
          <a:prstGeom prst="straightConnector1">
            <a:avLst/>
          </a:prstGeom>
          <a:noFill/>
          <a:ln w="9525" cap="flat" cmpd="sng">
            <a:solidFill>
              <a:schemeClr val="dk1"/>
            </a:solidFill>
            <a:prstDash val="solid"/>
            <a:round/>
            <a:headEnd type="none" w="sm" len="sm"/>
            <a:tailEnd type="none" w="sm" len="sm"/>
          </a:ln>
        </p:spPr>
      </p:cxnSp>
      <p:pic>
        <p:nvPicPr>
          <p:cNvPr id="69" name="Google Shape;69;p15"/>
          <p:cNvPicPr preferRelativeResize="0"/>
          <p:nvPr/>
        </p:nvPicPr>
        <p:blipFill rotWithShape="1">
          <a:blip r:embed="rId2">
            <a:alphaModFix/>
          </a:blip>
          <a:srcRect l="10547" t="30340" r="73799" b="27804"/>
          <a:stretch/>
        </p:blipFill>
        <p:spPr>
          <a:xfrm>
            <a:off x="8254825" y="348425"/>
            <a:ext cx="539974" cy="57220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Abschnitts-&#10;überschrift 1">
  <p:cSld name="Abschnitts-&#10;überschrift 1">
    <p:spTree>
      <p:nvGrpSpPr>
        <p:cNvPr id="1" name="Shape 70"/>
        <p:cNvGrpSpPr/>
        <p:nvPr/>
      </p:nvGrpSpPr>
      <p:grpSpPr>
        <a:xfrm>
          <a:off x="0" y="0"/>
          <a:ext cx="0" cy="0"/>
          <a:chOff x="0" y="0"/>
          <a:chExt cx="0" cy="0"/>
        </a:xfrm>
      </p:grpSpPr>
      <p:sp>
        <p:nvSpPr>
          <p:cNvPr id="71" name="Google Shape;71;p16"/>
          <p:cNvSpPr txBox="1">
            <a:spLocks noGrp="1"/>
          </p:cNvSpPr>
          <p:nvPr>
            <p:ph type="title"/>
          </p:nvPr>
        </p:nvSpPr>
        <p:spPr>
          <a:xfrm>
            <a:off x="722313" y="3305176"/>
            <a:ext cx="7772400" cy="1021500"/>
          </a:xfrm>
          <a:prstGeom prst="rect">
            <a:avLst/>
          </a:prstGeom>
          <a:solidFill>
            <a:srgbClr val="009CBC"/>
          </a:solid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lt1"/>
              </a:buClr>
              <a:buSzPts val="2800"/>
              <a:buFont typeface="IBM Plex Sans SemiBold"/>
              <a:buNone/>
              <a:defRPr sz="2800" cap="none">
                <a:solidFill>
                  <a:schemeClr val="lt1"/>
                </a:solidFill>
                <a:latin typeface="IBM Plex Sans SemiBold"/>
                <a:ea typeface="IBM Plex Sans SemiBold"/>
                <a:cs typeface="IBM Plex Sans SemiBold"/>
                <a:sym typeface="IBM Plex Sans Semi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2" name="Google Shape;72;p16"/>
          <p:cNvSpPr txBox="1">
            <a:spLocks noGrp="1"/>
          </p:cNvSpPr>
          <p:nvPr>
            <p:ph type="body" idx="1"/>
          </p:nvPr>
        </p:nvSpPr>
        <p:spPr>
          <a:xfrm>
            <a:off x="722313" y="2180035"/>
            <a:ext cx="7772400" cy="1125000"/>
          </a:xfrm>
          <a:prstGeom prst="rect">
            <a:avLst/>
          </a:prstGeom>
          <a:noFill/>
          <a:ln>
            <a:noFill/>
          </a:ln>
        </p:spPr>
        <p:txBody>
          <a:bodyPr spcFirstLastPara="1" wrap="square" lIns="91425" tIns="45700" rIns="91425" bIns="45700" anchor="b" anchorCtr="0">
            <a:normAutofit/>
          </a:bodyPr>
          <a:lstStyle>
            <a:lvl1pPr marL="457200" lvl="0" indent="-228600" algn="l">
              <a:lnSpc>
                <a:spcPct val="115000"/>
              </a:lnSpc>
              <a:spcBef>
                <a:spcPts val="400"/>
              </a:spcBef>
              <a:spcAft>
                <a:spcPts val="0"/>
              </a:spcAft>
              <a:buClr>
                <a:srgbClr val="EE7400"/>
              </a:buClr>
              <a:buSzPts val="2000"/>
              <a:buNone/>
              <a:defRPr sz="2000">
                <a:solidFill>
                  <a:srgbClr val="EE7400"/>
                </a:solidFill>
              </a:defRPr>
            </a:lvl1pPr>
            <a:lvl2pPr marL="914400" lvl="1" indent="-228600" algn="l">
              <a:lnSpc>
                <a:spcPct val="115000"/>
              </a:lnSpc>
              <a:spcBef>
                <a:spcPts val="360"/>
              </a:spcBef>
              <a:spcAft>
                <a:spcPts val="0"/>
              </a:spcAft>
              <a:buClr>
                <a:srgbClr val="888888"/>
              </a:buClr>
              <a:buSzPts val="1800"/>
              <a:buNone/>
              <a:defRPr sz="1800">
                <a:solidFill>
                  <a:srgbClr val="888888"/>
                </a:solidFill>
              </a:defRPr>
            </a:lvl2pPr>
            <a:lvl3pPr marL="1371600" lvl="2" indent="-228600" algn="l">
              <a:lnSpc>
                <a:spcPct val="115000"/>
              </a:lnSpc>
              <a:spcBef>
                <a:spcPts val="320"/>
              </a:spcBef>
              <a:spcAft>
                <a:spcPts val="0"/>
              </a:spcAft>
              <a:buClr>
                <a:srgbClr val="888888"/>
              </a:buClr>
              <a:buSzPts val="1600"/>
              <a:buNone/>
              <a:defRPr sz="1600">
                <a:solidFill>
                  <a:srgbClr val="888888"/>
                </a:solidFill>
              </a:defRPr>
            </a:lvl3pPr>
            <a:lvl4pPr marL="1828800" lvl="3" indent="-228600" algn="l">
              <a:lnSpc>
                <a:spcPct val="115000"/>
              </a:lnSpc>
              <a:spcBef>
                <a:spcPts val="280"/>
              </a:spcBef>
              <a:spcAft>
                <a:spcPts val="0"/>
              </a:spcAft>
              <a:buClr>
                <a:srgbClr val="888888"/>
              </a:buClr>
              <a:buSzPts val="1400"/>
              <a:buNone/>
              <a:defRPr sz="1400">
                <a:solidFill>
                  <a:srgbClr val="888888"/>
                </a:solidFill>
              </a:defRPr>
            </a:lvl4pPr>
            <a:lvl5pPr marL="2286000" lvl="4" indent="-228600" algn="l">
              <a:lnSpc>
                <a:spcPct val="115000"/>
              </a:lnSpc>
              <a:spcBef>
                <a:spcPts val="280"/>
              </a:spcBef>
              <a:spcAft>
                <a:spcPts val="0"/>
              </a:spcAft>
              <a:buClr>
                <a:srgbClr val="888888"/>
              </a:buClr>
              <a:buSzPts val="1400"/>
              <a:buNone/>
              <a:defRPr sz="1400">
                <a:solidFill>
                  <a:srgbClr val="888888"/>
                </a:solidFill>
              </a:defRPr>
            </a:lvl5pPr>
            <a:lvl6pPr marL="2743200" lvl="5" indent="-228600" algn="l">
              <a:lnSpc>
                <a:spcPct val="115000"/>
              </a:lnSpc>
              <a:spcBef>
                <a:spcPts val="280"/>
              </a:spcBef>
              <a:spcAft>
                <a:spcPts val="0"/>
              </a:spcAft>
              <a:buClr>
                <a:srgbClr val="888888"/>
              </a:buClr>
              <a:buSzPts val="1400"/>
              <a:buNone/>
              <a:defRPr sz="1400">
                <a:solidFill>
                  <a:srgbClr val="888888"/>
                </a:solidFill>
              </a:defRPr>
            </a:lvl6pPr>
            <a:lvl7pPr marL="3200400" lvl="6" indent="-228600" algn="l">
              <a:lnSpc>
                <a:spcPct val="115000"/>
              </a:lnSpc>
              <a:spcBef>
                <a:spcPts val="280"/>
              </a:spcBef>
              <a:spcAft>
                <a:spcPts val="0"/>
              </a:spcAft>
              <a:buClr>
                <a:srgbClr val="888888"/>
              </a:buClr>
              <a:buSzPts val="1400"/>
              <a:buNone/>
              <a:defRPr sz="1400">
                <a:solidFill>
                  <a:srgbClr val="888888"/>
                </a:solidFill>
              </a:defRPr>
            </a:lvl7pPr>
            <a:lvl8pPr marL="3657600" lvl="7" indent="-228600" algn="l">
              <a:lnSpc>
                <a:spcPct val="115000"/>
              </a:lnSpc>
              <a:spcBef>
                <a:spcPts val="280"/>
              </a:spcBef>
              <a:spcAft>
                <a:spcPts val="0"/>
              </a:spcAft>
              <a:buClr>
                <a:srgbClr val="888888"/>
              </a:buClr>
              <a:buSzPts val="1400"/>
              <a:buNone/>
              <a:defRPr sz="1400">
                <a:solidFill>
                  <a:srgbClr val="888888"/>
                </a:solidFill>
              </a:defRPr>
            </a:lvl8pPr>
            <a:lvl9pPr marL="4114800" lvl="8" indent="-228600" algn="l">
              <a:lnSpc>
                <a:spcPct val="115000"/>
              </a:lnSpc>
              <a:spcBef>
                <a:spcPts val="280"/>
              </a:spcBef>
              <a:spcAft>
                <a:spcPts val="0"/>
              </a:spcAft>
              <a:buClr>
                <a:srgbClr val="888888"/>
              </a:buClr>
              <a:buSzPts val="1400"/>
              <a:buNone/>
              <a:defRPr sz="1400">
                <a:solidFill>
                  <a:srgbClr val="888888"/>
                </a:solidFill>
              </a:defRPr>
            </a:lvl9pPr>
          </a:lstStyle>
          <a:p>
            <a:endParaRPr/>
          </a:p>
        </p:txBody>
      </p:sp>
      <p:sp>
        <p:nvSpPr>
          <p:cNvPr id="73" name="Google Shape;73;p16"/>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4" name="Google Shape;74;p16"/>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5" name="Google Shape;75;p16"/>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009CB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009CB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009CB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009CB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009CB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009CB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009CB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009CB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009CB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elfolie">
  <p:cSld name="Titelfolie">
    <p:spTree>
      <p:nvGrpSpPr>
        <p:cNvPr id="1" name="Shape 76"/>
        <p:cNvGrpSpPr/>
        <p:nvPr/>
      </p:nvGrpSpPr>
      <p:grpSpPr>
        <a:xfrm>
          <a:off x="0" y="0"/>
          <a:ext cx="0" cy="0"/>
          <a:chOff x="0" y="0"/>
          <a:chExt cx="0" cy="0"/>
        </a:xfrm>
      </p:grpSpPr>
      <p:sp>
        <p:nvSpPr>
          <p:cNvPr id="77" name="Google Shape;77;p17"/>
          <p:cNvSpPr txBox="1">
            <a:spLocks noGrp="1"/>
          </p:cNvSpPr>
          <p:nvPr>
            <p:ph type="dt" idx="10"/>
          </p:nvPr>
        </p:nvSpPr>
        <p:spPr>
          <a:xfrm>
            <a:off x="333506" y="4767263"/>
            <a:ext cx="9942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8" name="Google Shape;78;p17"/>
          <p:cNvSpPr txBox="1">
            <a:spLocks noGrp="1"/>
          </p:cNvSpPr>
          <p:nvPr>
            <p:ph type="ftr" idx="11"/>
          </p:nvPr>
        </p:nvSpPr>
        <p:spPr>
          <a:xfrm>
            <a:off x="1449888" y="4767263"/>
            <a:ext cx="54315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9" name="Google Shape;79;p17"/>
          <p:cNvSpPr txBox="1">
            <a:spLocks noGrp="1"/>
          </p:cNvSpPr>
          <p:nvPr>
            <p:ph type="sldNum" idx="12"/>
          </p:nvPr>
        </p:nvSpPr>
        <p:spPr>
          <a:xfrm>
            <a:off x="6980129" y="4767263"/>
            <a:ext cx="10287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de"/>
              <a:t>‹#›</a:t>
            </a:fld>
            <a:endParaRPr/>
          </a:p>
        </p:txBody>
      </p:sp>
      <p:pic>
        <p:nvPicPr>
          <p:cNvPr id="80" name="Google Shape;80;p17"/>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81" name="Google Shape;81;p17"/>
          <p:cNvSpPr txBox="1">
            <a:spLocks noGrp="1"/>
          </p:cNvSpPr>
          <p:nvPr>
            <p:ph type="ctrTitle"/>
          </p:nvPr>
        </p:nvSpPr>
        <p:spPr>
          <a:xfrm>
            <a:off x="690563" y="841772"/>
            <a:ext cx="7309800" cy="21084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dk2"/>
              </a:buClr>
              <a:buSzPts val="2600"/>
              <a:buFont typeface="IBM Plex Sans"/>
              <a:buNone/>
              <a:defRPr sz="26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2" name="Google Shape;82;p17"/>
          <p:cNvSpPr txBox="1">
            <a:spLocks noGrp="1"/>
          </p:cNvSpPr>
          <p:nvPr>
            <p:ph type="subTitle" idx="1"/>
          </p:nvPr>
        </p:nvSpPr>
        <p:spPr>
          <a:xfrm>
            <a:off x="690563" y="2949949"/>
            <a:ext cx="7310400" cy="12204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SzPts val="2000"/>
              <a:buFont typeface="IBM Plex Sans"/>
              <a:buNone/>
              <a:defRPr sz="2000"/>
            </a:lvl1pPr>
            <a:lvl2pPr lvl="1" algn="ctr" rtl="0">
              <a:lnSpc>
                <a:spcPct val="90000"/>
              </a:lnSpc>
              <a:spcBef>
                <a:spcPts val="400"/>
              </a:spcBef>
              <a:spcAft>
                <a:spcPts val="0"/>
              </a:spcAft>
              <a:buSzPts val="1500"/>
              <a:buFont typeface="IBM Plex Sans"/>
              <a:buNone/>
              <a:defRPr sz="1500"/>
            </a:lvl2pPr>
            <a:lvl3pPr lvl="2" algn="ctr" rtl="0">
              <a:lnSpc>
                <a:spcPct val="90000"/>
              </a:lnSpc>
              <a:spcBef>
                <a:spcPts val="400"/>
              </a:spcBef>
              <a:spcAft>
                <a:spcPts val="0"/>
              </a:spcAft>
              <a:buSzPts val="1400"/>
              <a:buFont typeface="IBM Plex Sans"/>
              <a:buNone/>
              <a:defRPr sz="1400"/>
            </a:lvl3pPr>
            <a:lvl4pPr lvl="3" algn="ctr" rtl="0">
              <a:lnSpc>
                <a:spcPct val="90000"/>
              </a:lnSpc>
              <a:spcBef>
                <a:spcPts val="400"/>
              </a:spcBef>
              <a:spcAft>
                <a:spcPts val="0"/>
              </a:spcAft>
              <a:buSzPts val="1200"/>
              <a:buFont typeface="IBM Plex Sans"/>
              <a:buNone/>
              <a:defRPr sz="1200"/>
            </a:lvl4pPr>
            <a:lvl5pPr lvl="4" algn="ctr" rtl="0">
              <a:lnSpc>
                <a:spcPct val="90000"/>
              </a:lnSpc>
              <a:spcBef>
                <a:spcPts val="400"/>
              </a:spcBef>
              <a:spcAft>
                <a:spcPts val="0"/>
              </a:spcAft>
              <a:buSzPts val="1200"/>
              <a:buFont typeface="IBM Plex Sans"/>
              <a:buNone/>
              <a:defRPr sz="1200"/>
            </a:lvl5pPr>
            <a:lvl6pPr lvl="5" algn="ctr" rtl="0">
              <a:lnSpc>
                <a:spcPct val="90000"/>
              </a:lnSpc>
              <a:spcBef>
                <a:spcPts val="400"/>
              </a:spcBef>
              <a:spcAft>
                <a:spcPts val="0"/>
              </a:spcAft>
              <a:buClr>
                <a:schemeClr val="lt1"/>
              </a:buClr>
              <a:buSzPts val="1200"/>
              <a:buNone/>
              <a:defRPr sz="1200"/>
            </a:lvl6pPr>
            <a:lvl7pPr lvl="6" algn="ctr" rtl="0">
              <a:lnSpc>
                <a:spcPct val="90000"/>
              </a:lnSpc>
              <a:spcBef>
                <a:spcPts val="400"/>
              </a:spcBef>
              <a:spcAft>
                <a:spcPts val="0"/>
              </a:spcAft>
              <a:buClr>
                <a:schemeClr val="lt1"/>
              </a:buClr>
              <a:buSzPts val="1200"/>
              <a:buNone/>
              <a:defRPr sz="1200"/>
            </a:lvl7pPr>
            <a:lvl8pPr lvl="7" algn="ctr" rtl="0">
              <a:lnSpc>
                <a:spcPct val="90000"/>
              </a:lnSpc>
              <a:spcBef>
                <a:spcPts val="400"/>
              </a:spcBef>
              <a:spcAft>
                <a:spcPts val="0"/>
              </a:spcAft>
              <a:buClr>
                <a:schemeClr val="lt1"/>
              </a:buClr>
              <a:buSzPts val="1200"/>
              <a:buNone/>
              <a:defRPr sz="1200"/>
            </a:lvl8pPr>
            <a:lvl9pPr lvl="8" algn="ctr" rtl="0">
              <a:lnSpc>
                <a:spcPct val="90000"/>
              </a:lnSpc>
              <a:spcBef>
                <a:spcPts val="400"/>
              </a:spcBef>
              <a:spcAft>
                <a:spcPts val="0"/>
              </a:spcAft>
              <a:buClr>
                <a:schemeClr val="lt1"/>
              </a:buClr>
              <a:buSzPts val="1200"/>
              <a:buNone/>
              <a:defRPr sz="1200"/>
            </a:lvl9pPr>
          </a:lstStyle>
          <a:p>
            <a:endParaRPr/>
          </a:p>
        </p:txBody>
      </p:sp>
      <p:pic>
        <p:nvPicPr>
          <p:cNvPr id="83" name="Google Shape;83;p17"/>
          <p:cNvPicPr preferRelativeResize="0"/>
          <p:nvPr/>
        </p:nvPicPr>
        <p:blipFill rotWithShape="1">
          <a:blip r:embed="rId3">
            <a:alphaModFix/>
          </a:blip>
          <a:srcRect/>
          <a:stretch/>
        </p:blipFill>
        <p:spPr>
          <a:xfrm>
            <a:off x="690563" y="794078"/>
            <a:ext cx="4306700" cy="98031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de"/>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205979"/>
            <a:ext cx="8229600" cy="857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chemeClr val="dk1"/>
              </a:buClr>
              <a:buSzPts val="3600"/>
              <a:buFont typeface="IBM Plex Sans Light"/>
              <a:buNone/>
              <a:defRPr sz="3600" b="0" i="0" u="none" strike="noStrike" cap="none">
                <a:solidFill>
                  <a:schemeClr val="dk1"/>
                </a:solidFill>
                <a:latin typeface="IBM Plex Sans Light"/>
                <a:ea typeface="IBM Plex Sans Light"/>
                <a:cs typeface="IBM Plex Sans Light"/>
                <a:sym typeface="IBM Plex Sans Light"/>
              </a:defRPr>
            </a:lvl1pPr>
            <a:lvl2pPr marR="0" lvl="1" algn="l" rtl="0">
              <a:lnSpc>
                <a:spcPct val="100000"/>
              </a:lnSpc>
              <a:spcBef>
                <a:spcPts val="0"/>
              </a:spcBef>
              <a:spcAft>
                <a:spcPts val="0"/>
              </a:spcAft>
              <a:buClr>
                <a:srgbClr val="000000"/>
              </a:buClr>
              <a:buSzPts val="1400"/>
              <a:buFont typeface="IBM Plex Sans Light"/>
              <a:buNone/>
              <a:defRPr sz="1800" b="0" i="0" u="none" strike="noStrike" cap="none">
                <a:solidFill>
                  <a:srgbClr val="000000"/>
                </a:solidFill>
                <a:latin typeface="IBM Plex Sans Light"/>
                <a:ea typeface="IBM Plex Sans Light"/>
                <a:cs typeface="IBM Plex Sans Light"/>
                <a:sym typeface="IBM Plex Sans Light"/>
              </a:defRPr>
            </a:lvl2pPr>
            <a:lvl3pPr marR="0" lvl="2" algn="l" rtl="0">
              <a:lnSpc>
                <a:spcPct val="100000"/>
              </a:lnSpc>
              <a:spcBef>
                <a:spcPts val="0"/>
              </a:spcBef>
              <a:spcAft>
                <a:spcPts val="0"/>
              </a:spcAft>
              <a:buClr>
                <a:srgbClr val="000000"/>
              </a:buClr>
              <a:buSzPts val="1400"/>
              <a:buFont typeface="IBM Plex Sans Light"/>
              <a:buNone/>
              <a:defRPr sz="1800" b="0" i="0" u="none" strike="noStrike" cap="none">
                <a:solidFill>
                  <a:srgbClr val="000000"/>
                </a:solidFill>
                <a:latin typeface="IBM Plex Sans Light"/>
                <a:ea typeface="IBM Plex Sans Light"/>
                <a:cs typeface="IBM Plex Sans Light"/>
                <a:sym typeface="IBM Plex Sans Light"/>
              </a:defRPr>
            </a:lvl3pPr>
            <a:lvl4pPr marR="0" lvl="3" algn="l" rtl="0">
              <a:lnSpc>
                <a:spcPct val="100000"/>
              </a:lnSpc>
              <a:spcBef>
                <a:spcPts val="0"/>
              </a:spcBef>
              <a:spcAft>
                <a:spcPts val="0"/>
              </a:spcAft>
              <a:buClr>
                <a:srgbClr val="000000"/>
              </a:buClr>
              <a:buSzPts val="1400"/>
              <a:buFont typeface="IBM Plex Sans Light"/>
              <a:buNone/>
              <a:defRPr sz="1800" b="0" i="0" u="none" strike="noStrike" cap="none">
                <a:solidFill>
                  <a:srgbClr val="000000"/>
                </a:solidFill>
                <a:latin typeface="IBM Plex Sans Light"/>
                <a:ea typeface="IBM Plex Sans Light"/>
                <a:cs typeface="IBM Plex Sans Light"/>
                <a:sym typeface="IBM Plex Sans Light"/>
              </a:defRPr>
            </a:lvl4pPr>
            <a:lvl5pPr marR="0" lvl="4" algn="l" rtl="0">
              <a:lnSpc>
                <a:spcPct val="100000"/>
              </a:lnSpc>
              <a:spcBef>
                <a:spcPts val="0"/>
              </a:spcBef>
              <a:spcAft>
                <a:spcPts val="0"/>
              </a:spcAft>
              <a:buClr>
                <a:srgbClr val="000000"/>
              </a:buClr>
              <a:buSzPts val="1400"/>
              <a:buFont typeface="IBM Plex Sans Light"/>
              <a:buNone/>
              <a:defRPr sz="1800" b="0" i="0" u="none" strike="noStrike" cap="none">
                <a:solidFill>
                  <a:srgbClr val="000000"/>
                </a:solidFill>
                <a:latin typeface="IBM Plex Sans Light"/>
                <a:ea typeface="IBM Plex Sans Light"/>
                <a:cs typeface="IBM Plex Sans Light"/>
                <a:sym typeface="IBM Plex Sans Light"/>
              </a:defRPr>
            </a:lvl5pPr>
            <a:lvl6pPr marR="0" lvl="5" algn="l" rtl="0">
              <a:lnSpc>
                <a:spcPct val="100000"/>
              </a:lnSpc>
              <a:spcBef>
                <a:spcPts val="0"/>
              </a:spcBef>
              <a:spcAft>
                <a:spcPts val="0"/>
              </a:spcAft>
              <a:buClr>
                <a:srgbClr val="000000"/>
              </a:buClr>
              <a:buSzPts val="1400"/>
              <a:buFont typeface="IBM Plex Sans Light"/>
              <a:buNone/>
              <a:defRPr sz="1800" b="0" i="0" u="none" strike="noStrike" cap="none">
                <a:solidFill>
                  <a:srgbClr val="000000"/>
                </a:solidFill>
                <a:latin typeface="IBM Plex Sans Light"/>
                <a:ea typeface="IBM Plex Sans Light"/>
                <a:cs typeface="IBM Plex Sans Light"/>
                <a:sym typeface="IBM Plex Sans Light"/>
              </a:defRPr>
            </a:lvl6pPr>
            <a:lvl7pPr marR="0" lvl="6" algn="l" rtl="0">
              <a:lnSpc>
                <a:spcPct val="100000"/>
              </a:lnSpc>
              <a:spcBef>
                <a:spcPts val="0"/>
              </a:spcBef>
              <a:spcAft>
                <a:spcPts val="0"/>
              </a:spcAft>
              <a:buClr>
                <a:srgbClr val="000000"/>
              </a:buClr>
              <a:buSzPts val="1400"/>
              <a:buFont typeface="IBM Plex Sans Light"/>
              <a:buNone/>
              <a:defRPr sz="1800" b="0" i="0" u="none" strike="noStrike" cap="none">
                <a:solidFill>
                  <a:srgbClr val="000000"/>
                </a:solidFill>
                <a:latin typeface="IBM Plex Sans Light"/>
                <a:ea typeface="IBM Plex Sans Light"/>
                <a:cs typeface="IBM Plex Sans Light"/>
                <a:sym typeface="IBM Plex Sans Light"/>
              </a:defRPr>
            </a:lvl7pPr>
            <a:lvl8pPr marR="0" lvl="7" algn="l" rtl="0">
              <a:lnSpc>
                <a:spcPct val="100000"/>
              </a:lnSpc>
              <a:spcBef>
                <a:spcPts val="0"/>
              </a:spcBef>
              <a:spcAft>
                <a:spcPts val="0"/>
              </a:spcAft>
              <a:buClr>
                <a:srgbClr val="000000"/>
              </a:buClr>
              <a:buSzPts val="1400"/>
              <a:buFont typeface="IBM Plex Sans Light"/>
              <a:buNone/>
              <a:defRPr sz="1800" b="0" i="0" u="none" strike="noStrike" cap="none">
                <a:solidFill>
                  <a:srgbClr val="000000"/>
                </a:solidFill>
                <a:latin typeface="IBM Plex Sans Light"/>
                <a:ea typeface="IBM Plex Sans Light"/>
                <a:cs typeface="IBM Plex Sans Light"/>
                <a:sym typeface="IBM Plex Sans Light"/>
              </a:defRPr>
            </a:lvl8pPr>
            <a:lvl9pPr marR="0" lvl="8" algn="l" rtl="0">
              <a:lnSpc>
                <a:spcPct val="100000"/>
              </a:lnSpc>
              <a:spcBef>
                <a:spcPts val="0"/>
              </a:spcBef>
              <a:spcAft>
                <a:spcPts val="0"/>
              </a:spcAft>
              <a:buClr>
                <a:srgbClr val="000000"/>
              </a:buClr>
              <a:buSzPts val="1400"/>
              <a:buFont typeface="IBM Plex Sans Light"/>
              <a:buNone/>
              <a:defRPr sz="1800" b="0" i="0" u="none" strike="noStrike" cap="none">
                <a:solidFill>
                  <a:srgbClr val="000000"/>
                </a:solidFill>
                <a:latin typeface="IBM Plex Sans Light"/>
                <a:ea typeface="IBM Plex Sans Light"/>
                <a:cs typeface="IBM Plex Sans Light"/>
                <a:sym typeface="IBM Plex Sans Light"/>
              </a:defRPr>
            </a:lvl9pPr>
          </a:lstStyle>
          <a:p>
            <a:endParaRPr/>
          </a:p>
        </p:txBody>
      </p:sp>
      <p:sp>
        <p:nvSpPr>
          <p:cNvPr id="52" name="Google Shape;52;p13"/>
          <p:cNvSpPr txBox="1">
            <a:spLocks noGrp="1"/>
          </p:cNvSpPr>
          <p:nvPr>
            <p:ph type="body" idx="1"/>
          </p:nvPr>
        </p:nvSpPr>
        <p:spPr>
          <a:xfrm>
            <a:off x="457200" y="1200151"/>
            <a:ext cx="8229600" cy="3394500"/>
          </a:xfrm>
          <a:prstGeom prst="rect">
            <a:avLst/>
          </a:prstGeom>
          <a:noFill/>
          <a:ln>
            <a:noFill/>
          </a:ln>
        </p:spPr>
        <p:txBody>
          <a:bodyPr spcFirstLastPara="1" wrap="square" lIns="91425" tIns="45700" rIns="91425" bIns="45700" anchor="t" anchorCtr="0">
            <a:noAutofit/>
          </a:bodyPr>
          <a:lstStyle>
            <a:lvl1pPr marL="457200" marR="0" lvl="0" indent="-355600" algn="l" rtl="0">
              <a:lnSpc>
                <a:spcPct val="100000"/>
              </a:lnSpc>
              <a:spcBef>
                <a:spcPts val="400"/>
              </a:spcBef>
              <a:spcAft>
                <a:spcPts val="0"/>
              </a:spcAft>
              <a:buClr>
                <a:schemeClr val="dk1"/>
              </a:buClr>
              <a:buSzPts val="2000"/>
              <a:buFont typeface="IBM Plex Sans Light"/>
              <a:buChar char="▪"/>
              <a:defRPr sz="2000" b="0" i="0" u="none" strike="noStrike" cap="none">
                <a:solidFill>
                  <a:schemeClr val="dk1"/>
                </a:solidFill>
                <a:latin typeface="IBM Plex Sans Light"/>
                <a:ea typeface="IBM Plex Sans Light"/>
                <a:cs typeface="IBM Plex Sans Light"/>
                <a:sym typeface="IBM Plex Sans Light"/>
              </a:defRPr>
            </a:lvl1pPr>
            <a:lvl2pPr marL="914400" marR="0" lvl="1" indent="-342900" algn="l" rtl="0">
              <a:lnSpc>
                <a:spcPct val="100000"/>
              </a:lnSpc>
              <a:spcBef>
                <a:spcPts val="360"/>
              </a:spcBef>
              <a:spcAft>
                <a:spcPts val="0"/>
              </a:spcAft>
              <a:buClr>
                <a:schemeClr val="dk1"/>
              </a:buClr>
              <a:buSzPts val="1800"/>
              <a:buFont typeface="IBM Plex Sans Light"/>
              <a:buChar char="–"/>
              <a:defRPr sz="1800" b="0" i="0" u="none" strike="noStrike" cap="none">
                <a:solidFill>
                  <a:schemeClr val="dk1"/>
                </a:solidFill>
                <a:latin typeface="IBM Plex Sans Light"/>
                <a:ea typeface="IBM Plex Sans Light"/>
                <a:cs typeface="IBM Plex Sans Light"/>
                <a:sym typeface="IBM Plex Sans Light"/>
              </a:defRPr>
            </a:lvl2pPr>
            <a:lvl3pPr marL="1371600" marR="0" lvl="2" indent="-330200" algn="l" rtl="0">
              <a:lnSpc>
                <a:spcPct val="100000"/>
              </a:lnSpc>
              <a:spcBef>
                <a:spcPts val="320"/>
              </a:spcBef>
              <a:spcAft>
                <a:spcPts val="0"/>
              </a:spcAft>
              <a:buClr>
                <a:schemeClr val="dk1"/>
              </a:buClr>
              <a:buSzPts val="1600"/>
              <a:buFont typeface="IBM Plex Sans Light"/>
              <a:buChar char="•"/>
              <a:defRPr sz="1600" b="0" i="0" u="none" strike="noStrike" cap="none">
                <a:solidFill>
                  <a:schemeClr val="dk1"/>
                </a:solidFill>
                <a:latin typeface="IBM Plex Sans Light"/>
                <a:ea typeface="IBM Plex Sans Light"/>
                <a:cs typeface="IBM Plex Sans Light"/>
                <a:sym typeface="IBM Plex Sans Light"/>
              </a:defRPr>
            </a:lvl3pPr>
            <a:lvl4pPr marL="1828800" marR="0" lvl="3" indent="-330200" algn="l" rtl="0">
              <a:lnSpc>
                <a:spcPct val="100000"/>
              </a:lnSpc>
              <a:spcBef>
                <a:spcPts val="320"/>
              </a:spcBef>
              <a:spcAft>
                <a:spcPts val="0"/>
              </a:spcAft>
              <a:buClr>
                <a:schemeClr val="dk1"/>
              </a:buClr>
              <a:buSzPts val="1600"/>
              <a:buFont typeface="IBM Plex Sans Light"/>
              <a:buChar char="–"/>
              <a:defRPr sz="1600" b="0" i="0" u="none" strike="noStrike" cap="none">
                <a:solidFill>
                  <a:schemeClr val="dk1"/>
                </a:solidFill>
                <a:latin typeface="IBM Plex Sans Light"/>
                <a:ea typeface="IBM Plex Sans Light"/>
                <a:cs typeface="IBM Plex Sans Light"/>
                <a:sym typeface="IBM Plex Sans Light"/>
              </a:defRPr>
            </a:lvl4pPr>
            <a:lvl5pPr marL="2286000" marR="0" lvl="4" indent="-330200" algn="l" rtl="0">
              <a:lnSpc>
                <a:spcPct val="100000"/>
              </a:lnSpc>
              <a:spcBef>
                <a:spcPts val="320"/>
              </a:spcBef>
              <a:spcAft>
                <a:spcPts val="0"/>
              </a:spcAft>
              <a:buClr>
                <a:schemeClr val="dk1"/>
              </a:buClr>
              <a:buSzPts val="1600"/>
              <a:buFont typeface="IBM Plex Sans Light"/>
              <a:buChar char="»"/>
              <a:defRPr sz="1600" b="0" i="0" u="none" strike="noStrike" cap="none">
                <a:solidFill>
                  <a:schemeClr val="dk1"/>
                </a:solidFill>
                <a:latin typeface="IBM Plex Sans Light"/>
                <a:ea typeface="IBM Plex Sans Light"/>
                <a:cs typeface="IBM Plex Sans Light"/>
                <a:sym typeface="IBM Plex Sans Light"/>
              </a:defRPr>
            </a:lvl5pPr>
            <a:lvl6pPr marL="2743200" marR="0" lvl="5" indent="-355600" algn="l" rtl="0">
              <a:lnSpc>
                <a:spcPct val="100000"/>
              </a:lnSpc>
              <a:spcBef>
                <a:spcPts val="400"/>
              </a:spcBef>
              <a:spcAft>
                <a:spcPts val="0"/>
              </a:spcAft>
              <a:buClr>
                <a:schemeClr val="dk1"/>
              </a:buClr>
              <a:buSzPts val="2000"/>
              <a:buFont typeface="IBM Plex Sans Light"/>
              <a:buChar char="•"/>
              <a:defRPr sz="2000" b="0" i="0" u="none" strike="noStrike" cap="none">
                <a:solidFill>
                  <a:schemeClr val="dk1"/>
                </a:solidFill>
                <a:latin typeface="IBM Plex Sans Light"/>
                <a:ea typeface="IBM Plex Sans Light"/>
                <a:cs typeface="IBM Plex Sans Light"/>
                <a:sym typeface="IBM Plex Sans Light"/>
              </a:defRPr>
            </a:lvl6pPr>
            <a:lvl7pPr marL="3200400" marR="0" lvl="6" indent="-355600" algn="l" rtl="0">
              <a:lnSpc>
                <a:spcPct val="100000"/>
              </a:lnSpc>
              <a:spcBef>
                <a:spcPts val="400"/>
              </a:spcBef>
              <a:spcAft>
                <a:spcPts val="0"/>
              </a:spcAft>
              <a:buClr>
                <a:schemeClr val="dk1"/>
              </a:buClr>
              <a:buSzPts val="2000"/>
              <a:buFont typeface="IBM Plex Sans Light"/>
              <a:buChar char="•"/>
              <a:defRPr sz="2000" b="0" i="0" u="none" strike="noStrike" cap="none">
                <a:solidFill>
                  <a:schemeClr val="dk1"/>
                </a:solidFill>
                <a:latin typeface="IBM Plex Sans Light"/>
                <a:ea typeface="IBM Plex Sans Light"/>
                <a:cs typeface="IBM Plex Sans Light"/>
                <a:sym typeface="IBM Plex Sans Light"/>
              </a:defRPr>
            </a:lvl7pPr>
            <a:lvl8pPr marL="3657600" marR="0" lvl="7" indent="-355600" algn="l" rtl="0">
              <a:lnSpc>
                <a:spcPct val="100000"/>
              </a:lnSpc>
              <a:spcBef>
                <a:spcPts val="400"/>
              </a:spcBef>
              <a:spcAft>
                <a:spcPts val="0"/>
              </a:spcAft>
              <a:buClr>
                <a:schemeClr val="dk1"/>
              </a:buClr>
              <a:buSzPts val="2000"/>
              <a:buFont typeface="IBM Plex Sans Light"/>
              <a:buChar char="•"/>
              <a:defRPr sz="2000" b="0" i="0" u="none" strike="noStrike" cap="none">
                <a:solidFill>
                  <a:schemeClr val="dk1"/>
                </a:solidFill>
                <a:latin typeface="IBM Plex Sans Light"/>
                <a:ea typeface="IBM Plex Sans Light"/>
                <a:cs typeface="IBM Plex Sans Light"/>
                <a:sym typeface="IBM Plex Sans Light"/>
              </a:defRPr>
            </a:lvl8pPr>
            <a:lvl9pPr marL="4114800" marR="0" lvl="8" indent="-355600" algn="l" rtl="0">
              <a:lnSpc>
                <a:spcPct val="100000"/>
              </a:lnSpc>
              <a:spcBef>
                <a:spcPts val="400"/>
              </a:spcBef>
              <a:spcAft>
                <a:spcPts val="0"/>
              </a:spcAft>
              <a:buClr>
                <a:schemeClr val="dk1"/>
              </a:buClr>
              <a:buSzPts val="2000"/>
              <a:buFont typeface="IBM Plex Sans Light"/>
              <a:buChar char="•"/>
              <a:defRPr sz="2000" b="0" i="0" u="none" strike="noStrike" cap="none">
                <a:solidFill>
                  <a:schemeClr val="dk1"/>
                </a:solidFill>
                <a:latin typeface="IBM Plex Sans Light"/>
                <a:ea typeface="IBM Plex Sans Light"/>
                <a:cs typeface="IBM Plex Sans Light"/>
                <a:sym typeface="IBM Plex Sans Light"/>
              </a:defRPr>
            </a:lvl9pPr>
          </a:lstStyle>
          <a:p>
            <a:endParaRPr/>
          </a:p>
        </p:txBody>
      </p:sp>
      <p:sp>
        <p:nvSpPr>
          <p:cNvPr id="53" name="Google Shape;53;p13"/>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IBM Plex Sans Light"/>
              <a:buNone/>
              <a:defRPr sz="1200" b="0" i="0" u="none" strike="noStrike" cap="none">
                <a:solidFill>
                  <a:srgbClr val="888888"/>
                </a:solidFill>
                <a:latin typeface="IBM Plex Sans Light"/>
                <a:ea typeface="IBM Plex Sans Light"/>
                <a:cs typeface="IBM Plex Sans Light"/>
                <a:sym typeface="IBM Plex Sans Light"/>
              </a:defRPr>
            </a:lvl1pPr>
            <a:lvl2pPr marR="0" lvl="1"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2pPr>
            <a:lvl3pPr marR="0" lvl="2"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3pPr>
            <a:lvl4pPr marR="0" lvl="3"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4pPr>
            <a:lvl5pPr marR="0" lvl="4"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5pPr>
            <a:lvl6pPr marR="0" lvl="5"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6pPr>
            <a:lvl7pPr marR="0" lvl="6"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7pPr>
            <a:lvl8pPr marR="0" lvl="7"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8pPr>
            <a:lvl9pPr marR="0" lvl="8"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9pPr>
          </a:lstStyle>
          <a:p>
            <a:endParaRPr/>
          </a:p>
        </p:txBody>
      </p:sp>
      <p:sp>
        <p:nvSpPr>
          <p:cNvPr id="54" name="Google Shape;54;p13"/>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IBM Plex Sans Light"/>
              <a:buNone/>
              <a:defRPr sz="1200" b="0" i="0" u="none" strike="noStrike" cap="none">
                <a:solidFill>
                  <a:srgbClr val="888888"/>
                </a:solidFill>
                <a:latin typeface="IBM Plex Sans Light"/>
                <a:ea typeface="IBM Plex Sans Light"/>
                <a:cs typeface="IBM Plex Sans Light"/>
                <a:sym typeface="IBM Plex Sans Light"/>
              </a:defRPr>
            </a:lvl1pPr>
            <a:lvl2pPr marR="0" lvl="1"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2pPr>
            <a:lvl3pPr marR="0" lvl="2"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3pPr>
            <a:lvl4pPr marR="0" lvl="3"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4pPr>
            <a:lvl5pPr marR="0" lvl="4"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5pPr>
            <a:lvl6pPr marR="0" lvl="5"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6pPr>
            <a:lvl7pPr marR="0" lvl="6"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7pPr>
            <a:lvl8pPr marR="0" lvl="7"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8pPr>
            <a:lvl9pPr marR="0" lvl="8" algn="l" rtl="0">
              <a:lnSpc>
                <a:spcPct val="100000"/>
              </a:lnSpc>
              <a:spcBef>
                <a:spcPts val="0"/>
              </a:spcBef>
              <a:spcAft>
                <a:spcPts val="0"/>
              </a:spcAft>
              <a:buClr>
                <a:srgbClr val="000000"/>
              </a:buClr>
              <a:buSzPts val="1400"/>
              <a:buFont typeface="IBM Plex Sans Light"/>
              <a:buNone/>
              <a:defRPr sz="1800" b="0" i="0" u="none" strike="noStrike" cap="none">
                <a:solidFill>
                  <a:schemeClr val="dk1"/>
                </a:solidFill>
                <a:latin typeface="IBM Plex Sans Light"/>
                <a:ea typeface="IBM Plex Sans Light"/>
                <a:cs typeface="IBM Plex Sans Light"/>
                <a:sym typeface="IBM Plex Sans Light"/>
              </a:defRPr>
            </a:lvl9pPr>
          </a:lstStyle>
          <a:p>
            <a:endParaRPr/>
          </a:p>
        </p:txBody>
      </p:sp>
      <p:sp>
        <p:nvSpPr>
          <p:cNvPr id="55" name="Google Shape;55;p1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IBM Plex Sans Light"/>
                <a:ea typeface="IBM Plex Sans Light"/>
                <a:cs typeface="IBM Plex Sans Light"/>
                <a:sym typeface="IBM Plex Sans Light"/>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IBM Plex Sans Light"/>
                <a:ea typeface="IBM Plex Sans Light"/>
                <a:cs typeface="IBM Plex Sans Light"/>
                <a:sym typeface="IBM Plex Sans Light"/>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IBM Plex Sans Light"/>
                <a:ea typeface="IBM Plex Sans Light"/>
                <a:cs typeface="IBM Plex Sans Light"/>
                <a:sym typeface="IBM Plex Sans Light"/>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IBM Plex Sans Light"/>
                <a:ea typeface="IBM Plex Sans Light"/>
                <a:cs typeface="IBM Plex Sans Light"/>
                <a:sym typeface="IBM Plex Sans Light"/>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IBM Plex Sans Light"/>
                <a:ea typeface="IBM Plex Sans Light"/>
                <a:cs typeface="IBM Plex Sans Light"/>
                <a:sym typeface="IBM Plex Sans Light"/>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IBM Plex Sans Light"/>
                <a:ea typeface="IBM Plex Sans Light"/>
                <a:cs typeface="IBM Plex Sans Light"/>
                <a:sym typeface="IBM Plex Sans Light"/>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IBM Plex Sans Light"/>
                <a:ea typeface="IBM Plex Sans Light"/>
                <a:cs typeface="IBM Plex Sans Light"/>
                <a:sym typeface="IBM Plex Sans Light"/>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IBM Plex Sans Light"/>
                <a:ea typeface="IBM Plex Sans Light"/>
                <a:cs typeface="IBM Plex Sans Light"/>
                <a:sym typeface="IBM Plex Sans Light"/>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IBM Plex Sans Light"/>
                <a:ea typeface="IBM Plex Sans Light"/>
                <a:cs typeface="IBM Plex Sans Light"/>
                <a:sym typeface="IBM Plex Sans Light"/>
              </a:defRPr>
            </a:lvl9pPr>
          </a:lstStyle>
          <a:p>
            <a:pPr marL="0" lvl="0" indent="0" algn="r" rtl="0">
              <a:spcBef>
                <a:spcPts val="0"/>
              </a:spcBef>
              <a:spcAft>
                <a:spcPts val="0"/>
              </a:spcAft>
              <a:buNone/>
            </a:pPr>
            <a:fld id="{00000000-1234-1234-1234-123412341234}" type="slidenum">
              <a:rPr lang="de"/>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mc:AlternateContent xmlns:mc="http://schemas.openxmlformats.org/markup-compatibility/2006" xmlns:p14="http://schemas.microsoft.com/office/powerpoint/2010/main">
    <mc:Choice Requires="p14">
      <p:transition spd="med" p14:dur="6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hyperlink" Target="https://service.tib.eu/ts4tib/api/terms?short_form=MOP_0000568" TargetMode="External"/><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9" Type="http://schemas.openxmlformats.org/officeDocument/2006/relationships/image" Target="../media/image6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s://doi.org/10.3897/rio.6.e55852" TargetMode="External"/><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jpg"/><Relationship Id="rId26" Type="http://schemas.openxmlformats.org/officeDocument/2006/relationships/image" Target="../media/image28.png"/><Relationship Id="rId3" Type="http://schemas.openxmlformats.org/officeDocument/2006/relationships/image" Target="../media/image5.png"/><Relationship Id="rId21" Type="http://schemas.openxmlformats.org/officeDocument/2006/relationships/image" Target="../media/image23.jp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jpg"/><Relationship Id="rId25" Type="http://schemas.openxmlformats.org/officeDocument/2006/relationships/image" Target="../media/image27.png"/><Relationship Id="rId2" Type="http://schemas.openxmlformats.org/officeDocument/2006/relationships/notesSlide" Target="../notesSlides/notesSlide3.xml"/><Relationship Id="rId16" Type="http://schemas.openxmlformats.org/officeDocument/2006/relationships/image" Target="../media/image18.png"/><Relationship Id="rId20" Type="http://schemas.openxmlformats.org/officeDocument/2006/relationships/image" Target="../media/image22.png"/><Relationship Id="rId29" Type="http://schemas.openxmlformats.org/officeDocument/2006/relationships/image" Target="../media/image31.jpg"/><Relationship Id="rId1" Type="http://schemas.openxmlformats.org/officeDocument/2006/relationships/slideLayout" Target="../slideLayouts/slideLayout13.xml"/><Relationship Id="rId6" Type="http://schemas.openxmlformats.org/officeDocument/2006/relationships/image" Target="../media/image8.jpg"/><Relationship Id="rId11" Type="http://schemas.openxmlformats.org/officeDocument/2006/relationships/image" Target="../media/image13.jpg"/><Relationship Id="rId24" Type="http://schemas.openxmlformats.org/officeDocument/2006/relationships/image" Target="../media/image26.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28" Type="http://schemas.openxmlformats.org/officeDocument/2006/relationships/image" Target="../media/image30.png"/><Relationship Id="rId10" Type="http://schemas.openxmlformats.org/officeDocument/2006/relationships/image" Target="../media/image12.jpg"/><Relationship Id="rId19" Type="http://schemas.openxmlformats.org/officeDocument/2006/relationships/image" Target="../media/image21.jpg"/><Relationship Id="rId4" Type="http://schemas.openxmlformats.org/officeDocument/2006/relationships/image" Target="../media/image6.jpg"/><Relationship Id="rId9" Type="http://schemas.openxmlformats.org/officeDocument/2006/relationships/image" Target="../media/image11.jpg"/><Relationship Id="rId14" Type="http://schemas.openxmlformats.org/officeDocument/2006/relationships/image" Target="../media/image16.png"/><Relationship Id="rId22" Type="http://schemas.openxmlformats.org/officeDocument/2006/relationships/image" Target="../media/image24.png"/><Relationship Id="rId27"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4.png"/><Relationship Id="rId7" Type="http://schemas.openxmlformats.org/officeDocument/2006/relationships/image" Target="../media/image41.gif"/><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40.jpg"/><Relationship Id="rId11" Type="http://schemas.openxmlformats.org/officeDocument/2006/relationships/image" Target="../media/image44.png"/><Relationship Id="rId5" Type="http://schemas.openxmlformats.org/officeDocument/2006/relationships/image" Target="../media/image39.jpg"/><Relationship Id="rId10" Type="http://schemas.openxmlformats.org/officeDocument/2006/relationships/image" Target="../media/image43.png"/><Relationship Id="rId4" Type="http://schemas.openxmlformats.org/officeDocument/2006/relationships/image" Target="../media/image38.png"/><Relationship Id="rId9" Type="http://schemas.openxmlformats.org/officeDocument/2006/relationships/image" Target="../media/image35.png"/></Relationships>
</file>

<file path=ppt/slides/_rels/slide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46.png"/><Relationship Id="rId5" Type="http://schemas.openxmlformats.org/officeDocument/2006/relationships/image" Target="../media/image41.gif"/><Relationship Id="rId4" Type="http://schemas.openxmlformats.org/officeDocument/2006/relationships/image" Target="../media/image40.jpg"/><Relationship Id="rId9" Type="http://schemas.openxmlformats.org/officeDocument/2006/relationships/image" Target="../media/image49.png"/></Relationships>
</file>

<file path=ppt/slides/_rels/slide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51.png"/></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hyperlink" Target="https://terminology.nfdi4chem.de/ts/inde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8"/>
          <p:cNvSpPr txBox="1">
            <a:spLocks noGrp="1"/>
          </p:cNvSpPr>
          <p:nvPr>
            <p:ph type="ctrTitle"/>
          </p:nvPr>
        </p:nvSpPr>
        <p:spPr>
          <a:xfrm>
            <a:off x="690575" y="1222776"/>
            <a:ext cx="7309800" cy="2557500"/>
          </a:xfrm>
          <a:prstGeom prst="rect">
            <a:avLst/>
          </a:prstGeom>
          <a:noFill/>
          <a:ln>
            <a:noFill/>
          </a:ln>
        </p:spPr>
        <p:txBody>
          <a:bodyPr spcFirstLastPara="1" wrap="square" lIns="68575" tIns="34275" rIns="68575" bIns="34275" anchor="b" anchorCtr="0">
            <a:normAutofit/>
          </a:bodyPr>
          <a:lstStyle/>
          <a:p>
            <a:pPr marL="0" lvl="0" indent="0" algn="l" rtl="0">
              <a:lnSpc>
                <a:spcPct val="100000"/>
              </a:lnSpc>
              <a:spcBef>
                <a:spcPts val="560"/>
              </a:spcBef>
              <a:spcAft>
                <a:spcPts val="0"/>
              </a:spcAft>
              <a:buClr>
                <a:srgbClr val="195F95"/>
              </a:buClr>
              <a:buSzPts val="2800"/>
              <a:buFont typeface="Arial"/>
              <a:buNone/>
            </a:pPr>
            <a:r>
              <a:rPr lang="de" sz="2000" b="1">
                <a:solidFill>
                  <a:srgbClr val="009CBC"/>
                </a:solidFill>
                <a:latin typeface="IBM Plex Sans"/>
                <a:ea typeface="IBM Plex Sans"/>
                <a:cs typeface="IBM Plex Sans"/>
                <a:sym typeface="IBM Plex Sans"/>
              </a:rPr>
              <a:t>NFDI4Chem Terminology Service</a:t>
            </a:r>
            <a:endParaRPr sz="2000">
              <a:solidFill>
                <a:srgbClr val="EE7400"/>
              </a:solidFill>
            </a:endParaRPr>
          </a:p>
          <a:p>
            <a:pPr marL="0" lvl="0" indent="0" algn="l" rtl="0">
              <a:lnSpc>
                <a:spcPct val="100000"/>
              </a:lnSpc>
              <a:spcBef>
                <a:spcPts val="560"/>
              </a:spcBef>
              <a:spcAft>
                <a:spcPts val="0"/>
              </a:spcAft>
              <a:buClr>
                <a:srgbClr val="195F95"/>
              </a:buClr>
              <a:buSzPts val="2800"/>
              <a:buFont typeface="Arial"/>
              <a:buNone/>
            </a:pPr>
            <a:r>
              <a:rPr lang="de" sz="1700">
                <a:solidFill>
                  <a:schemeClr val="accent5"/>
                </a:solidFill>
                <a:latin typeface="IBM Plex Sans Medium"/>
                <a:ea typeface="IBM Plex Sans Medium"/>
                <a:cs typeface="IBM Plex Sans Medium"/>
                <a:sym typeface="IBM Plex Sans Medium"/>
              </a:rPr>
              <a:t>Enabling semantic research data interoperability, discovery and exploitation in chemistry</a:t>
            </a:r>
            <a:endParaRPr/>
          </a:p>
        </p:txBody>
      </p:sp>
      <p:sp>
        <p:nvSpPr>
          <p:cNvPr id="89" name="Google Shape;89;p18"/>
          <p:cNvSpPr txBox="1">
            <a:spLocks noGrp="1"/>
          </p:cNvSpPr>
          <p:nvPr>
            <p:ph type="subTitle" idx="1"/>
          </p:nvPr>
        </p:nvSpPr>
        <p:spPr>
          <a:xfrm>
            <a:off x="690575" y="4058474"/>
            <a:ext cx="7310400" cy="492900"/>
          </a:xfrm>
          <a:prstGeom prst="rect">
            <a:avLst/>
          </a:prstGeom>
          <a:noFill/>
          <a:ln>
            <a:noFill/>
          </a:ln>
        </p:spPr>
        <p:txBody>
          <a:bodyPr spcFirstLastPara="1" wrap="square" lIns="68575" tIns="34275" rIns="68575" bIns="34275" anchor="t" anchorCtr="0">
            <a:normAutofit fontScale="85000" lnSpcReduction="20000"/>
          </a:bodyPr>
          <a:lstStyle/>
          <a:p>
            <a:pPr marL="0" lvl="0" indent="0" algn="l" rtl="0">
              <a:lnSpc>
                <a:spcPct val="100000"/>
              </a:lnSpc>
              <a:spcBef>
                <a:spcPts val="560"/>
              </a:spcBef>
              <a:spcAft>
                <a:spcPts val="0"/>
              </a:spcAft>
              <a:buClr>
                <a:srgbClr val="195F95"/>
              </a:buClr>
              <a:buSzPct val="186666"/>
              <a:buFont typeface="Arial"/>
              <a:buNone/>
            </a:pPr>
            <a:r>
              <a:rPr lang="de" sz="1500" b="1">
                <a:latin typeface="IBM Plex Sans"/>
                <a:ea typeface="IBM Plex Sans"/>
                <a:cs typeface="IBM Plex Sans"/>
                <a:sym typeface="IBM Plex Sans"/>
              </a:rPr>
              <a:t>Chandu  Nainala (FSU), Philip Strömert (TIB)</a:t>
            </a:r>
            <a:endParaRPr sz="1500" b="1">
              <a:latin typeface="IBM Plex Sans"/>
              <a:ea typeface="IBM Plex Sans"/>
              <a:cs typeface="IBM Plex Sans"/>
              <a:sym typeface="IBM Plex Sans"/>
            </a:endParaRPr>
          </a:p>
          <a:p>
            <a:pPr marL="0" lvl="0" indent="0" algn="l" rtl="0">
              <a:lnSpc>
                <a:spcPct val="114000"/>
              </a:lnSpc>
              <a:spcBef>
                <a:spcPts val="0"/>
              </a:spcBef>
              <a:spcAft>
                <a:spcPts val="0"/>
              </a:spcAft>
              <a:buSzPct val="106666"/>
              <a:buFont typeface="Arial"/>
              <a:buNone/>
            </a:pPr>
            <a:r>
              <a:rPr lang="de" sz="1500">
                <a:latin typeface="IBM Plex Sans"/>
                <a:ea typeface="IBM Plex Sans"/>
                <a:cs typeface="IBM Plex Sans"/>
                <a:sym typeface="IBM Plex Sans"/>
              </a:rPr>
              <a:t>MADICES Workshop, February 8</a:t>
            </a:r>
            <a:r>
              <a:rPr lang="de" sz="1500" baseline="30000">
                <a:latin typeface="IBM Plex Sans"/>
                <a:ea typeface="IBM Plex Sans"/>
                <a:cs typeface="IBM Plex Sans"/>
                <a:sym typeface="IBM Plex Sans"/>
              </a:rPr>
              <a:t>th</a:t>
            </a:r>
            <a:r>
              <a:rPr lang="de" sz="1500">
                <a:latin typeface="IBM Plex Sans"/>
                <a:ea typeface="IBM Plex Sans"/>
                <a:cs typeface="IBM Plex Sans"/>
                <a:sym typeface="IBM Plex Sans"/>
              </a:rPr>
              <a:t> 2022</a:t>
            </a:r>
            <a:r>
              <a:rPr lang="de" sz="1500">
                <a:solidFill>
                  <a:srgbClr val="009CBC"/>
                </a:solidFill>
                <a:latin typeface="IBM Plex Sans"/>
                <a:ea typeface="IBM Plex Sans"/>
                <a:cs typeface="IBM Plex Sans"/>
                <a:sym typeface="IBM Plex Sans"/>
              </a:rPr>
              <a:t>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27"/>
          <p:cNvSpPr txBox="1">
            <a:spLocks noGrp="1"/>
          </p:cNvSpPr>
          <p:nvPr>
            <p:ph type="title"/>
          </p:nvPr>
        </p:nvSpPr>
        <p:spPr>
          <a:xfrm>
            <a:off x="683576" y="465525"/>
            <a:ext cx="6503100" cy="325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009CBC"/>
              </a:buClr>
              <a:buSzPts val="2400"/>
              <a:buFont typeface="IBM Plex Sans SemiBold"/>
              <a:buNone/>
            </a:pPr>
            <a:r>
              <a:rPr lang="de"/>
              <a:t>NFDI4Chem Terminology Service</a:t>
            </a:r>
            <a:endParaRPr/>
          </a:p>
        </p:txBody>
      </p:sp>
      <p:sp>
        <p:nvSpPr>
          <p:cNvPr id="306" name="Google Shape;306;p27"/>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de"/>
              <a:t>10</a:t>
            </a:fld>
            <a:endParaRPr/>
          </a:p>
        </p:txBody>
      </p:sp>
      <p:pic>
        <p:nvPicPr>
          <p:cNvPr id="307" name="Google Shape;307;p27"/>
          <p:cNvPicPr preferRelativeResize="0"/>
          <p:nvPr/>
        </p:nvPicPr>
        <p:blipFill>
          <a:blip r:embed="rId3">
            <a:alphaModFix/>
          </a:blip>
          <a:stretch>
            <a:fillRect/>
          </a:stretch>
        </p:blipFill>
        <p:spPr>
          <a:xfrm>
            <a:off x="333700" y="1512200"/>
            <a:ext cx="4353175" cy="2912274"/>
          </a:xfrm>
          <a:prstGeom prst="rect">
            <a:avLst/>
          </a:prstGeom>
          <a:noFill/>
          <a:ln>
            <a:noFill/>
          </a:ln>
        </p:spPr>
      </p:pic>
      <p:pic>
        <p:nvPicPr>
          <p:cNvPr id="308" name="Google Shape;308;p27"/>
          <p:cNvPicPr preferRelativeResize="0"/>
          <p:nvPr/>
        </p:nvPicPr>
        <p:blipFill>
          <a:blip r:embed="rId4">
            <a:alphaModFix/>
          </a:blip>
          <a:stretch>
            <a:fillRect/>
          </a:stretch>
        </p:blipFill>
        <p:spPr>
          <a:xfrm>
            <a:off x="4876100" y="1512200"/>
            <a:ext cx="3520375" cy="3132375"/>
          </a:xfrm>
          <a:prstGeom prst="rect">
            <a:avLst/>
          </a:prstGeom>
          <a:noFill/>
          <a:ln>
            <a:noFill/>
          </a:ln>
        </p:spPr>
      </p:pic>
      <p:sp>
        <p:nvSpPr>
          <p:cNvPr id="309" name="Google Shape;309;p27"/>
          <p:cNvSpPr txBox="1"/>
          <p:nvPr/>
        </p:nvSpPr>
        <p:spPr>
          <a:xfrm>
            <a:off x="4876100" y="4663850"/>
            <a:ext cx="35205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sz="800" u="sng">
                <a:solidFill>
                  <a:schemeClr val="hlink"/>
                </a:solidFill>
                <a:latin typeface="IBM Plex Sans"/>
                <a:ea typeface="IBM Plex Sans"/>
                <a:cs typeface="IBM Plex Sans"/>
                <a:sym typeface="IBM Plex Sans"/>
                <a:hlinkClick r:id="rId5"/>
              </a:rPr>
              <a:t>https://service.tib.eu/ts4tib/api/terms?short_form=MOP_0000568</a:t>
            </a:r>
            <a:r>
              <a:rPr lang="de" sz="800">
                <a:latin typeface="IBM Plex Sans"/>
                <a:ea typeface="IBM Plex Sans"/>
                <a:cs typeface="IBM Plex Sans"/>
                <a:sym typeface="IBM Plex Sans"/>
              </a:rPr>
              <a:t> </a:t>
            </a:r>
            <a:endParaRPr sz="800">
              <a:latin typeface="IBM Plex Sans"/>
              <a:ea typeface="IBM Plex Sans"/>
              <a:cs typeface="IBM Plex Sans"/>
              <a:sym typeface="IBM Plex Sans"/>
            </a:endParaRPr>
          </a:p>
        </p:txBody>
      </p:sp>
      <p:sp>
        <p:nvSpPr>
          <p:cNvPr id="310" name="Google Shape;310;p27"/>
          <p:cNvSpPr txBox="1"/>
          <p:nvPr/>
        </p:nvSpPr>
        <p:spPr>
          <a:xfrm>
            <a:off x="333700" y="1124600"/>
            <a:ext cx="327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b="1">
                <a:latin typeface="IBM Plex Sans"/>
                <a:ea typeface="IBM Plex Sans"/>
                <a:cs typeface="IBM Plex Sans"/>
                <a:sym typeface="IBM Plex Sans"/>
              </a:rPr>
              <a:t>browsing and look-up for humans</a:t>
            </a:r>
            <a:endParaRPr b="1">
              <a:latin typeface="IBM Plex Sans"/>
              <a:ea typeface="IBM Plex Sans"/>
              <a:cs typeface="IBM Plex Sans"/>
              <a:sym typeface="IBM Plex Sans"/>
            </a:endParaRPr>
          </a:p>
        </p:txBody>
      </p:sp>
      <p:sp>
        <p:nvSpPr>
          <p:cNvPr id="311" name="Google Shape;311;p27"/>
          <p:cNvSpPr txBox="1"/>
          <p:nvPr/>
        </p:nvSpPr>
        <p:spPr>
          <a:xfrm>
            <a:off x="4876100" y="1124600"/>
            <a:ext cx="3193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b="1">
                <a:latin typeface="IBM Plex Sans"/>
                <a:ea typeface="IBM Plex Sans"/>
                <a:cs typeface="IBM Plex Sans"/>
                <a:sym typeface="IBM Plex Sans"/>
              </a:rPr>
              <a:t>look-up and access for machines</a:t>
            </a:r>
            <a:endParaRPr b="1">
              <a:latin typeface="IBM Plex Sans"/>
              <a:ea typeface="IBM Plex Sans"/>
              <a:cs typeface="IBM Plex Sans"/>
              <a:sym typeface="IBM Plex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8"/>
          <p:cNvSpPr txBox="1">
            <a:spLocks noGrp="1"/>
          </p:cNvSpPr>
          <p:nvPr>
            <p:ph type="title"/>
          </p:nvPr>
        </p:nvSpPr>
        <p:spPr>
          <a:xfrm>
            <a:off x="313184" y="205979"/>
            <a:ext cx="6851100" cy="8571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de"/>
              <a:t>NFDI4Chem Terminology Service - Vision</a:t>
            </a:r>
            <a:endParaRPr/>
          </a:p>
        </p:txBody>
      </p:sp>
      <p:pic>
        <p:nvPicPr>
          <p:cNvPr id="317" name="Google Shape;317;p28"/>
          <p:cNvPicPr preferRelativeResize="0"/>
          <p:nvPr/>
        </p:nvPicPr>
        <p:blipFill>
          <a:blip r:embed="rId3">
            <a:alphaModFix/>
          </a:blip>
          <a:stretch>
            <a:fillRect/>
          </a:stretch>
        </p:blipFill>
        <p:spPr>
          <a:xfrm>
            <a:off x="367800" y="3246445"/>
            <a:ext cx="1009650" cy="412102"/>
          </a:xfrm>
          <a:prstGeom prst="rect">
            <a:avLst/>
          </a:prstGeom>
          <a:noFill/>
          <a:ln>
            <a:noFill/>
          </a:ln>
        </p:spPr>
      </p:pic>
      <p:pic>
        <p:nvPicPr>
          <p:cNvPr id="318" name="Google Shape;318;p28"/>
          <p:cNvPicPr preferRelativeResize="0"/>
          <p:nvPr/>
        </p:nvPicPr>
        <p:blipFill>
          <a:blip r:embed="rId4">
            <a:alphaModFix/>
          </a:blip>
          <a:stretch>
            <a:fillRect/>
          </a:stretch>
        </p:blipFill>
        <p:spPr>
          <a:xfrm>
            <a:off x="1000600" y="3730837"/>
            <a:ext cx="1344079" cy="333375"/>
          </a:xfrm>
          <a:prstGeom prst="rect">
            <a:avLst/>
          </a:prstGeom>
          <a:noFill/>
          <a:ln>
            <a:noFill/>
          </a:ln>
        </p:spPr>
      </p:pic>
      <p:pic>
        <p:nvPicPr>
          <p:cNvPr id="319" name="Google Shape;319;p28"/>
          <p:cNvPicPr preferRelativeResize="0"/>
          <p:nvPr/>
        </p:nvPicPr>
        <p:blipFill>
          <a:blip r:embed="rId5">
            <a:alphaModFix/>
          </a:blip>
          <a:stretch>
            <a:fillRect/>
          </a:stretch>
        </p:blipFill>
        <p:spPr>
          <a:xfrm>
            <a:off x="461575" y="4223601"/>
            <a:ext cx="822100" cy="266425"/>
          </a:xfrm>
          <a:prstGeom prst="rect">
            <a:avLst/>
          </a:prstGeom>
          <a:noFill/>
          <a:ln>
            <a:noFill/>
          </a:ln>
        </p:spPr>
      </p:pic>
      <p:pic>
        <p:nvPicPr>
          <p:cNvPr id="320" name="Google Shape;320;p28"/>
          <p:cNvPicPr preferRelativeResize="0"/>
          <p:nvPr/>
        </p:nvPicPr>
        <p:blipFill>
          <a:blip r:embed="rId6">
            <a:alphaModFix/>
          </a:blip>
          <a:stretch>
            <a:fillRect/>
          </a:stretch>
        </p:blipFill>
        <p:spPr>
          <a:xfrm>
            <a:off x="3645375" y="3377625"/>
            <a:ext cx="822100" cy="353198"/>
          </a:xfrm>
          <a:prstGeom prst="rect">
            <a:avLst/>
          </a:prstGeom>
          <a:noFill/>
          <a:ln>
            <a:noFill/>
          </a:ln>
        </p:spPr>
      </p:pic>
      <p:sp>
        <p:nvSpPr>
          <p:cNvPr id="321" name="Google Shape;321;p28"/>
          <p:cNvSpPr txBox="1"/>
          <p:nvPr/>
        </p:nvSpPr>
        <p:spPr>
          <a:xfrm>
            <a:off x="3532950" y="4323000"/>
            <a:ext cx="1883100" cy="648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de">
                <a:solidFill>
                  <a:srgbClr val="555555"/>
                </a:solidFill>
                <a:latin typeface="IBM Plex Sans SemiBold"/>
                <a:ea typeface="IBM Plex Sans SemiBold"/>
                <a:cs typeface="IBM Plex Sans SemiBold"/>
                <a:sym typeface="IBM Plex Sans SemiBold"/>
              </a:rPr>
              <a:t>API for NFDI4Chem services</a:t>
            </a:r>
            <a:endParaRPr>
              <a:solidFill>
                <a:srgbClr val="555555"/>
              </a:solidFill>
              <a:latin typeface="IBM Plex Sans SemiBold"/>
              <a:ea typeface="IBM Plex Sans SemiBold"/>
              <a:cs typeface="IBM Plex Sans SemiBold"/>
              <a:sym typeface="IBM Plex Sans SemiBold"/>
            </a:endParaRPr>
          </a:p>
        </p:txBody>
      </p:sp>
      <p:pic>
        <p:nvPicPr>
          <p:cNvPr id="322" name="Google Shape;322;p28"/>
          <p:cNvPicPr preferRelativeResize="0"/>
          <p:nvPr/>
        </p:nvPicPr>
        <p:blipFill>
          <a:blip r:embed="rId7">
            <a:alphaModFix/>
          </a:blip>
          <a:stretch>
            <a:fillRect/>
          </a:stretch>
        </p:blipFill>
        <p:spPr>
          <a:xfrm>
            <a:off x="6233425" y="3387514"/>
            <a:ext cx="736258" cy="333400"/>
          </a:xfrm>
          <a:prstGeom prst="rect">
            <a:avLst/>
          </a:prstGeom>
          <a:noFill/>
          <a:ln>
            <a:noFill/>
          </a:ln>
        </p:spPr>
      </p:pic>
      <p:pic>
        <p:nvPicPr>
          <p:cNvPr id="323" name="Google Shape;323;p28"/>
          <p:cNvPicPr preferRelativeResize="0"/>
          <p:nvPr/>
        </p:nvPicPr>
        <p:blipFill>
          <a:blip r:embed="rId8">
            <a:alphaModFix/>
          </a:blip>
          <a:stretch>
            <a:fillRect/>
          </a:stretch>
        </p:blipFill>
        <p:spPr>
          <a:xfrm>
            <a:off x="1367675" y="4415045"/>
            <a:ext cx="822100" cy="463899"/>
          </a:xfrm>
          <a:prstGeom prst="rect">
            <a:avLst/>
          </a:prstGeom>
          <a:noFill/>
          <a:ln>
            <a:noFill/>
          </a:ln>
        </p:spPr>
      </p:pic>
      <p:sp>
        <p:nvSpPr>
          <p:cNvPr id="324" name="Google Shape;324;p28"/>
          <p:cNvSpPr/>
          <p:nvPr/>
        </p:nvSpPr>
        <p:spPr>
          <a:xfrm>
            <a:off x="461575" y="1257775"/>
            <a:ext cx="2235000" cy="431100"/>
          </a:xfrm>
          <a:prstGeom prst="roundRect">
            <a:avLst>
              <a:gd name="adj" fmla="val 16667"/>
            </a:avLst>
          </a:prstGeom>
          <a:solidFill>
            <a:schemeClr val="accent5"/>
          </a:solidFill>
          <a:ln w="19050" cap="flat"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de" sz="1700" b="1">
                <a:solidFill>
                  <a:schemeClr val="lt1"/>
                </a:solidFill>
              </a:rPr>
              <a:t>Curate</a:t>
            </a:r>
            <a:endParaRPr sz="1700" b="1">
              <a:solidFill>
                <a:schemeClr val="lt1"/>
              </a:solidFill>
            </a:endParaRPr>
          </a:p>
        </p:txBody>
      </p:sp>
      <p:sp>
        <p:nvSpPr>
          <p:cNvPr id="325" name="Google Shape;325;p28"/>
          <p:cNvSpPr txBox="1"/>
          <p:nvPr/>
        </p:nvSpPr>
        <p:spPr>
          <a:xfrm>
            <a:off x="296875" y="1883575"/>
            <a:ext cx="2564400" cy="845100"/>
          </a:xfrm>
          <a:prstGeom prst="rect">
            <a:avLst/>
          </a:prstGeom>
          <a:noFill/>
          <a:ln>
            <a:noFill/>
          </a:ln>
        </p:spPr>
        <p:txBody>
          <a:bodyPr spcFirstLastPara="1" wrap="square" lIns="91425" tIns="91425" rIns="91425" bIns="91425" anchor="t" anchorCtr="0">
            <a:spAutoFit/>
          </a:bodyPr>
          <a:lstStyle/>
          <a:p>
            <a:pPr marL="269999" lvl="0" indent="-172549" algn="l" rtl="0">
              <a:lnSpc>
                <a:spcPct val="115000"/>
              </a:lnSpc>
              <a:spcBef>
                <a:spcPts val="0"/>
              </a:spcBef>
              <a:spcAft>
                <a:spcPts val="0"/>
              </a:spcAft>
              <a:buClr>
                <a:srgbClr val="555555"/>
              </a:buClr>
              <a:buSzPts val="1300"/>
              <a:buFont typeface="IBM Plex Sans Light"/>
              <a:buChar char="●"/>
            </a:pPr>
            <a:r>
              <a:rPr lang="de" sz="1300">
                <a:solidFill>
                  <a:srgbClr val="555555"/>
                </a:solidFill>
                <a:latin typeface="IBM Plex Sans Light"/>
                <a:ea typeface="IBM Plex Sans Light"/>
                <a:cs typeface="IBM Plex Sans Light"/>
                <a:sym typeface="IBM Plex Sans Light"/>
              </a:rPr>
              <a:t>quality-controlled indexing</a:t>
            </a:r>
            <a:endParaRPr sz="1300">
              <a:solidFill>
                <a:srgbClr val="555555"/>
              </a:solidFill>
              <a:latin typeface="IBM Plex Sans Light"/>
              <a:ea typeface="IBM Plex Sans Light"/>
              <a:cs typeface="IBM Plex Sans Light"/>
              <a:sym typeface="IBM Plex Sans Light"/>
            </a:endParaRPr>
          </a:p>
          <a:p>
            <a:pPr marL="269999" lvl="0" indent="-172549" algn="l" rtl="0">
              <a:lnSpc>
                <a:spcPct val="115000"/>
              </a:lnSpc>
              <a:spcBef>
                <a:spcPts val="0"/>
              </a:spcBef>
              <a:spcAft>
                <a:spcPts val="0"/>
              </a:spcAft>
              <a:buClr>
                <a:srgbClr val="555555"/>
              </a:buClr>
              <a:buSzPts val="1300"/>
              <a:buFont typeface="IBM Plex Sans Light"/>
              <a:buChar char="●"/>
            </a:pPr>
            <a:r>
              <a:rPr lang="de" sz="1300">
                <a:solidFill>
                  <a:srgbClr val="555555"/>
                </a:solidFill>
                <a:latin typeface="IBM Plex Sans Light"/>
                <a:ea typeface="IBM Plex Sans Light"/>
                <a:cs typeface="IBM Plex Sans Light"/>
                <a:sym typeface="IBM Plex Sans Light"/>
              </a:rPr>
              <a:t>joint ontology curation &amp; development</a:t>
            </a:r>
            <a:endParaRPr sz="1300">
              <a:solidFill>
                <a:srgbClr val="555555"/>
              </a:solidFill>
              <a:latin typeface="IBM Plex Sans Light"/>
              <a:ea typeface="IBM Plex Sans Light"/>
              <a:cs typeface="IBM Plex Sans Light"/>
              <a:sym typeface="IBM Plex Sans Light"/>
            </a:endParaRPr>
          </a:p>
        </p:txBody>
      </p:sp>
      <p:sp>
        <p:nvSpPr>
          <p:cNvPr id="326" name="Google Shape;326;p28"/>
          <p:cNvSpPr/>
          <p:nvPr/>
        </p:nvSpPr>
        <p:spPr>
          <a:xfrm>
            <a:off x="3181050" y="1257775"/>
            <a:ext cx="2235000" cy="431100"/>
          </a:xfrm>
          <a:prstGeom prst="roundRect">
            <a:avLst>
              <a:gd name="adj" fmla="val 16667"/>
            </a:avLst>
          </a:prstGeom>
          <a:solidFill>
            <a:schemeClr val="accent5"/>
          </a:solidFill>
          <a:ln w="19050" cap="flat"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de" sz="1700" b="1">
                <a:solidFill>
                  <a:schemeClr val="lt1"/>
                </a:solidFill>
              </a:rPr>
              <a:t>Look-Up &amp; Search</a:t>
            </a:r>
            <a:endParaRPr sz="1700" b="1">
              <a:solidFill>
                <a:schemeClr val="lt1"/>
              </a:solidFill>
            </a:endParaRPr>
          </a:p>
        </p:txBody>
      </p:sp>
      <p:pic>
        <p:nvPicPr>
          <p:cNvPr id="327" name="Google Shape;327;p28"/>
          <p:cNvPicPr preferRelativeResize="0"/>
          <p:nvPr/>
        </p:nvPicPr>
        <p:blipFill>
          <a:blip r:embed="rId9">
            <a:alphaModFix/>
          </a:blip>
          <a:stretch>
            <a:fillRect/>
          </a:stretch>
        </p:blipFill>
        <p:spPr>
          <a:xfrm>
            <a:off x="4387975" y="3978725"/>
            <a:ext cx="1009650" cy="201938"/>
          </a:xfrm>
          <a:prstGeom prst="rect">
            <a:avLst/>
          </a:prstGeom>
          <a:noFill/>
          <a:ln>
            <a:noFill/>
          </a:ln>
        </p:spPr>
      </p:pic>
      <p:sp>
        <p:nvSpPr>
          <p:cNvPr id="328" name="Google Shape;328;p28"/>
          <p:cNvSpPr txBox="1"/>
          <p:nvPr/>
        </p:nvSpPr>
        <p:spPr>
          <a:xfrm>
            <a:off x="3028125" y="1883575"/>
            <a:ext cx="2521800" cy="845100"/>
          </a:xfrm>
          <a:prstGeom prst="rect">
            <a:avLst/>
          </a:prstGeom>
          <a:noFill/>
          <a:ln>
            <a:noFill/>
          </a:ln>
        </p:spPr>
        <p:txBody>
          <a:bodyPr spcFirstLastPara="1" wrap="square" lIns="91425" tIns="91425" rIns="91425" bIns="91425" anchor="t" anchorCtr="0">
            <a:spAutoFit/>
          </a:bodyPr>
          <a:lstStyle/>
          <a:p>
            <a:pPr marL="269999" lvl="0" indent="-172549" algn="l" rtl="0">
              <a:lnSpc>
                <a:spcPct val="115000"/>
              </a:lnSpc>
              <a:spcBef>
                <a:spcPts val="0"/>
              </a:spcBef>
              <a:spcAft>
                <a:spcPts val="0"/>
              </a:spcAft>
              <a:buClr>
                <a:srgbClr val="555555"/>
              </a:buClr>
              <a:buSzPts val="1300"/>
              <a:buFont typeface="IBM Plex Sans Light"/>
              <a:buChar char="●"/>
            </a:pPr>
            <a:r>
              <a:rPr lang="de" sz="1300">
                <a:solidFill>
                  <a:srgbClr val="555555"/>
                </a:solidFill>
                <a:latin typeface="IBM Plex Sans Light"/>
                <a:ea typeface="IBM Plex Sans Light"/>
                <a:cs typeface="IBM Plex Sans Light"/>
                <a:sym typeface="IBM Plex Sans Light"/>
              </a:rPr>
              <a:t>human-readable interface</a:t>
            </a:r>
            <a:endParaRPr sz="1300">
              <a:solidFill>
                <a:srgbClr val="555555"/>
              </a:solidFill>
              <a:latin typeface="IBM Plex Sans Light"/>
              <a:ea typeface="IBM Plex Sans Light"/>
              <a:cs typeface="IBM Plex Sans Light"/>
              <a:sym typeface="IBM Plex Sans Light"/>
            </a:endParaRPr>
          </a:p>
          <a:p>
            <a:pPr marL="269999" lvl="0" indent="-172549" algn="l" rtl="0">
              <a:lnSpc>
                <a:spcPct val="115000"/>
              </a:lnSpc>
              <a:spcBef>
                <a:spcPts val="0"/>
              </a:spcBef>
              <a:spcAft>
                <a:spcPts val="0"/>
              </a:spcAft>
              <a:buClr>
                <a:srgbClr val="555555"/>
              </a:buClr>
              <a:buSzPts val="1300"/>
              <a:buFont typeface="IBM Plex Sans Light"/>
              <a:buChar char="●"/>
            </a:pPr>
            <a:r>
              <a:rPr lang="de" sz="1300">
                <a:solidFill>
                  <a:srgbClr val="555555"/>
                </a:solidFill>
                <a:latin typeface="IBM Plex Sans Light"/>
                <a:ea typeface="IBM Plex Sans Light"/>
                <a:cs typeface="IBM Plex Sans Light"/>
                <a:sym typeface="IBM Plex Sans Light"/>
              </a:rPr>
              <a:t>terminology provision for applications</a:t>
            </a:r>
            <a:endParaRPr sz="1300">
              <a:solidFill>
                <a:srgbClr val="555555"/>
              </a:solidFill>
              <a:latin typeface="IBM Plex Sans Light"/>
              <a:ea typeface="IBM Plex Sans Light"/>
              <a:cs typeface="IBM Plex Sans Light"/>
              <a:sym typeface="IBM Plex Sans Light"/>
            </a:endParaRPr>
          </a:p>
        </p:txBody>
      </p:sp>
      <p:sp>
        <p:nvSpPr>
          <p:cNvPr id="329" name="Google Shape;329;p28"/>
          <p:cNvSpPr/>
          <p:nvPr/>
        </p:nvSpPr>
        <p:spPr>
          <a:xfrm>
            <a:off x="5900525" y="1257775"/>
            <a:ext cx="2235000" cy="431100"/>
          </a:xfrm>
          <a:prstGeom prst="roundRect">
            <a:avLst>
              <a:gd name="adj" fmla="val 16667"/>
            </a:avLst>
          </a:prstGeom>
          <a:solidFill>
            <a:schemeClr val="accent5"/>
          </a:solidFill>
          <a:ln w="19050" cap="flat" cmpd="sng">
            <a:solidFill>
              <a:srgbClr val="55555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de" sz="1700" b="1">
                <a:solidFill>
                  <a:schemeClr val="lt1"/>
                </a:solidFill>
              </a:rPr>
              <a:t>Publish &amp; Archive</a:t>
            </a:r>
            <a:endParaRPr sz="1700" b="1">
              <a:solidFill>
                <a:schemeClr val="lt1"/>
              </a:solidFill>
            </a:endParaRPr>
          </a:p>
        </p:txBody>
      </p:sp>
      <p:sp>
        <p:nvSpPr>
          <p:cNvPr id="330" name="Google Shape;330;p28"/>
          <p:cNvSpPr txBox="1"/>
          <p:nvPr/>
        </p:nvSpPr>
        <p:spPr>
          <a:xfrm>
            <a:off x="5716775" y="1883575"/>
            <a:ext cx="2781600" cy="845100"/>
          </a:xfrm>
          <a:prstGeom prst="rect">
            <a:avLst/>
          </a:prstGeom>
          <a:noFill/>
          <a:ln>
            <a:noFill/>
          </a:ln>
        </p:spPr>
        <p:txBody>
          <a:bodyPr spcFirstLastPara="1" wrap="square" lIns="91425" tIns="91425" rIns="91425" bIns="91425" anchor="t" anchorCtr="0">
            <a:spAutoFit/>
          </a:bodyPr>
          <a:lstStyle/>
          <a:p>
            <a:pPr marL="269999" lvl="0" indent="-172549" algn="l" rtl="0">
              <a:lnSpc>
                <a:spcPct val="115000"/>
              </a:lnSpc>
              <a:spcBef>
                <a:spcPts val="0"/>
              </a:spcBef>
              <a:spcAft>
                <a:spcPts val="0"/>
              </a:spcAft>
              <a:buClr>
                <a:srgbClr val="555555"/>
              </a:buClr>
              <a:buSzPts val="1300"/>
              <a:buFont typeface="IBM Plex Sans Light"/>
              <a:buChar char="●"/>
            </a:pPr>
            <a:r>
              <a:rPr lang="de" sz="1300">
                <a:solidFill>
                  <a:srgbClr val="555555"/>
                </a:solidFill>
                <a:latin typeface="IBM Plex Sans Light"/>
                <a:ea typeface="IBM Plex Sans Light"/>
                <a:cs typeface="IBM Plex Sans Light"/>
                <a:sym typeface="IBM Plex Sans Light"/>
              </a:rPr>
              <a:t>persistently available &amp; open</a:t>
            </a:r>
            <a:endParaRPr sz="1300">
              <a:solidFill>
                <a:srgbClr val="555555"/>
              </a:solidFill>
              <a:latin typeface="IBM Plex Sans Light"/>
              <a:ea typeface="IBM Plex Sans Light"/>
              <a:cs typeface="IBM Plex Sans Light"/>
              <a:sym typeface="IBM Plex Sans Light"/>
            </a:endParaRPr>
          </a:p>
          <a:p>
            <a:pPr marL="269999" lvl="0" indent="-172549" algn="l" rtl="0">
              <a:lnSpc>
                <a:spcPct val="115000"/>
              </a:lnSpc>
              <a:spcBef>
                <a:spcPts val="0"/>
              </a:spcBef>
              <a:spcAft>
                <a:spcPts val="0"/>
              </a:spcAft>
              <a:buClr>
                <a:srgbClr val="555555"/>
              </a:buClr>
              <a:buSzPts val="1300"/>
              <a:buFont typeface="IBM Plex Sans Light"/>
              <a:buChar char="●"/>
            </a:pPr>
            <a:r>
              <a:rPr lang="de" sz="1300">
                <a:solidFill>
                  <a:srgbClr val="555555"/>
                </a:solidFill>
                <a:latin typeface="IBM Plex Sans Light"/>
                <a:ea typeface="IBM Plex Sans Light"/>
                <a:cs typeface="IBM Plex Sans Light"/>
                <a:sym typeface="IBM Plex Sans Light"/>
              </a:rPr>
              <a:t>publish &amp; archive versions of terminologies</a:t>
            </a:r>
            <a:endParaRPr sz="1300">
              <a:solidFill>
                <a:srgbClr val="555555"/>
              </a:solidFill>
              <a:latin typeface="IBM Plex Sans Light"/>
              <a:ea typeface="IBM Plex Sans Light"/>
              <a:cs typeface="IBM Plex Sans Light"/>
              <a:sym typeface="IBM Plex Sans Light"/>
            </a:endParaRPr>
          </a:p>
        </p:txBody>
      </p:sp>
      <p:pic>
        <p:nvPicPr>
          <p:cNvPr id="331" name="Google Shape;331;p28"/>
          <p:cNvPicPr preferRelativeResize="0"/>
          <p:nvPr/>
        </p:nvPicPr>
        <p:blipFill>
          <a:blip r:embed="rId8">
            <a:alphaModFix/>
          </a:blip>
          <a:stretch>
            <a:fillRect/>
          </a:stretch>
        </p:blipFill>
        <p:spPr>
          <a:xfrm>
            <a:off x="7164275" y="3847733"/>
            <a:ext cx="822100" cy="4638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29"/>
          <p:cNvSpPr txBox="1">
            <a:spLocks noGrp="1"/>
          </p:cNvSpPr>
          <p:nvPr>
            <p:ph type="title"/>
          </p:nvPr>
        </p:nvSpPr>
        <p:spPr>
          <a:xfrm>
            <a:off x="683576" y="465525"/>
            <a:ext cx="6503100" cy="325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009CBC"/>
              </a:buClr>
              <a:buSzPts val="2400"/>
              <a:buFont typeface="IBM Plex Sans SemiBold"/>
              <a:buNone/>
            </a:pPr>
            <a:r>
              <a:rPr lang="de"/>
              <a:t>NFDI4Chem Terminology Service</a:t>
            </a:r>
            <a:endParaRPr/>
          </a:p>
        </p:txBody>
      </p:sp>
      <p:sp>
        <p:nvSpPr>
          <p:cNvPr id="338" name="Google Shape;338;p29"/>
          <p:cNvSpPr txBox="1">
            <a:spLocks noGrp="1"/>
          </p:cNvSpPr>
          <p:nvPr>
            <p:ph type="body" idx="1"/>
          </p:nvPr>
        </p:nvSpPr>
        <p:spPr>
          <a:xfrm>
            <a:off x="684225" y="1112650"/>
            <a:ext cx="3184500" cy="2354700"/>
          </a:xfrm>
          <a:prstGeom prst="rect">
            <a:avLst/>
          </a:prstGeom>
          <a:noFill/>
          <a:ln>
            <a:noFill/>
          </a:ln>
        </p:spPr>
        <p:txBody>
          <a:bodyPr spcFirstLastPara="1" wrap="square" lIns="0" tIns="0" rIns="0" bIns="0" anchor="t" anchorCtr="0">
            <a:noAutofit/>
          </a:bodyPr>
          <a:lstStyle/>
          <a:p>
            <a:pPr marL="0" lvl="0" indent="0" algn="l" rtl="0">
              <a:lnSpc>
                <a:spcPct val="102000"/>
              </a:lnSpc>
              <a:spcBef>
                <a:spcPts val="0"/>
              </a:spcBef>
              <a:spcAft>
                <a:spcPts val="0"/>
              </a:spcAft>
              <a:buNone/>
            </a:pPr>
            <a:r>
              <a:rPr lang="de" sz="1400" b="1"/>
              <a:t>Contents</a:t>
            </a:r>
            <a:endParaRPr sz="1400" b="1"/>
          </a:p>
          <a:p>
            <a:pPr marL="609600" lvl="0" indent="-361950" algn="l" rtl="0">
              <a:lnSpc>
                <a:spcPct val="102000"/>
              </a:lnSpc>
              <a:spcBef>
                <a:spcPts val="0"/>
              </a:spcBef>
              <a:spcAft>
                <a:spcPts val="0"/>
              </a:spcAft>
              <a:buClr>
                <a:schemeClr val="dk1"/>
              </a:buClr>
              <a:buSzPts val="900"/>
              <a:buChar char="●"/>
            </a:pPr>
            <a:r>
              <a:rPr lang="de" sz="1400"/>
              <a:t>multi-domain content</a:t>
            </a:r>
            <a:endParaRPr sz="1400"/>
          </a:p>
          <a:p>
            <a:pPr marL="609600" lvl="0" indent="-361950" algn="l" rtl="0">
              <a:lnSpc>
                <a:spcPct val="102000"/>
              </a:lnSpc>
              <a:spcBef>
                <a:spcPts val="0"/>
              </a:spcBef>
              <a:spcAft>
                <a:spcPts val="0"/>
              </a:spcAft>
              <a:buClr>
                <a:schemeClr val="dk1"/>
              </a:buClr>
              <a:buSzPts val="900"/>
              <a:buChar char="●"/>
            </a:pPr>
            <a:r>
              <a:rPr lang="de" sz="1400"/>
              <a:t>conceptual and linguistic information</a:t>
            </a:r>
            <a:endParaRPr sz="1400"/>
          </a:p>
          <a:p>
            <a:pPr marL="609600" lvl="0" indent="-361950" algn="l" rtl="0">
              <a:lnSpc>
                <a:spcPct val="102000"/>
              </a:lnSpc>
              <a:spcBef>
                <a:spcPts val="0"/>
              </a:spcBef>
              <a:spcAft>
                <a:spcPts val="0"/>
              </a:spcAft>
              <a:buClr>
                <a:schemeClr val="dk1"/>
              </a:buClr>
              <a:buSzPts val="900"/>
              <a:buChar char="●"/>
            </a:pPr>
            <a:r>
              <a:rPr lang="de" sz="1400"/>
              <a:t>semantic specifications on domain-specific concepts</a:t>
            </a:r>
            <a:endParaRPr sz="1400"/>
          </a:p>
          <a:p>
            <a:pPr marL="609600" lvl="0" indent="-361950" algn="l" rtl="0">
              <a:lnSpc>
                <a:spcPct val="102000"/>
              </a:lnSpc>
              <a:spcBef>
                <a:spcPts val="0"/>
              </a:spcBef>
              <a:spcAft>
                <a:spcPts val="0"/>
              </a:spcAft>
              <a:buClr>
                <a:schemeClr val="accent5"/>
              </a:buClr>
              <a:buSzPts val="900"/>
              <a:buChar char="●"/>
            </a:pPr>
            <a:r>
              <a:rPr lang="de" sz="1400">
                <a:solidFill>
                  <a:schemeClr val="accent5"/>
                </a:solidFill>
              </a:rPr>
              <a:t>original content</a:t>
            </a:r>
            <a:r>
              <a:rPr lang="de" sz="1400"/>
              <a:t> → new ontologies</a:t>
            </a:r>
            <a:endParaRPr sz="1400"/>
          </a:p>
          <a:p>
            <a:pPr marL="609600" lvl="0" indent="-361950" algn="l" rtl="0">
              <a:lnSpc>
                <a:spcPct val="102000"/>
              </a:lnSpc>
              <a:spcBef>
                <a:spcPts val="0"/>
              </a:spcBef>
              <a:spcAft>
                <a:spcPts val="0"/>
              </a:spcAft>
              <a:buClr>
                <a:schemeClr val="accent5"/>
              </a:buClr>
              <a:buSzPts val="900"/>
              <a:buChar char="●"/>
            </a:pPr>
            <a:r>
              <a:rPr lang="de" sz="1400">
                <a:solidFill>
                  <a:schemeClr val="accent5"/>
                </a:solidFill>
              </a:rPr>
              <a:t>3rd party vocabularies</a:t>
            </a:r>
            <a:endParaRPr sz="1400">
              <a:solidFill>
                <a:schemeClr val="accent5"/>
              </a:solidFill>
            </a:endParaRPr>
          </a:p>
          <a:p>
            <a:pPr marL="609600" lvl="0" indent="-361950" algn="l" rtl="0">
              <a:lnSpc>
                <a:spcPct val="102000"/>
              </a:lnSpc>
              <a:spcBef>
                <a:spcPts val="0"/>
              </a:spcBef>
              <a:spcAft>
                <a:spcPts val="0"/>
              </a:spcAft>
              <a:buClr>
                <a:schemeClr val="accent5"/>
              </a:buClr>
              <a:buSzPts val="900"/>
              <a:buChar char="●"/>
            </a:pPr>
            <a:r>
              <a:rPr lang="de" sz="1400">
                <a:solidFill>
                  <a:schemeClr val="accent5"/>
                </a:solidFill>
              </a:rPr>
              <a:t>metadata</a:t>
            </a:r>
            <a:endParaRPr sz="1400" b="1">
              <a:solidFill>
                <a:schemeClr val="accent5"/>
              </a:solidFill>
            </a:endParaRPr>
          </a:p>
        </p:txBody>
      </p:sp>
      <p:sp>
        <p:nvSpPr>
          <p:cNvPr id="339" name="Google Shape;339;p29"/>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de"/>
              <a:t>12</a:t>
            </a:fld>
            <a:endParaRPr/>
          </a:p>
        </p:txBody>
      </p:sp>
      <p:sp>
        <p:nvSpPr>
          <p:cNvPr id="340" name="Google Shape;340;p29"/>
          <p:cNvSpPr txBox="1"/>
          <p:nvPr/>
        </p:nvSpPr>
        <p:spPr>
          <a:xfrm>
            <a:off x="683575" y="3557875"/>
            <a:ext cx="3368700" cy="1279500"/>
          </a:xfrm>
          <a:prstGeom prst="rect">
            <a:avLst/>
          </a:prstGeom>
          <a:noFill/>
          <a:ln>
            <a:noFill/>
          </a:ln>
        </p:spPr>
        <p:txBody>
          <a:bodyPr spcFirstLastPara="1" wrap="square" lIns="91425" tIns="91425" rIns="91425" bIns="91425" anchor="t" anchorCtr="0">
            <a:spAutoFit/>
          </a:bodyPr>
          <a:lstStyle/>
          <a:p>
            <a:pPr marL="0" lvl="0" indent="0" algn="l" rtl="0">
              <a:lnSpc>
                <a:spcPct val="102000"/>
              </a:lnSpc>
              <a:spcBef>
                <a:spcPts val="0"/>
              </a:spcBef>
              <a:spcAft>
                <a:spcPts val="0"/>
              </a:spcAft>
              <a:buNone/>
            </a:pPr>
            <a:r>
              <a:rPr lang="de" b="1">
                <a:solidFill>
                  <a:schemeClr val="dk1"/>
                </a:solidFill>
                <a:latin typeface="IBM Plex Sans Light"/>
                <a:ea typeface="IBM Plex Sans Light"/>
                <a:cs typeface="IBM Plex Sans Light"/>
                <a:sym typeface="IBM Plex Sans Light"/>
              </a:rPr>
              <a:t>Service</a:t>
            </a:r>
            <a:endParaRPr b="1">
              <a:solidFill>
                <a:schemeClr val="dk1"/>
              </a:solidFill>
              <a:latin typeface="IBM Plex Sans Light"/>
              <a:ea typeface="IBM Plex Sans Light"/>
              <a:cs typeface="IBM Plex Sans Light"/>
              <a:sym typeface="IBM Plex Sans Light"/>
            </a:endParaRPr>
          </a:p>
          <a:p>
            <a:pPr marL="457200" lvl="0" indent="-285750" algn="l" rtl="0">
              <a:lnSpc>
                <a:spcPct val="102000"/>
              </a:lnSpc>
              <a:spcBef>
                <a:spcPts val="0"/>
              </a:spcBef>
              <a:spcAft>
                <a:spcPts val="0"/>
              </a:spcAft>
              <a:buClr>
                <a:schemeClr val="accent5"/>
              </a:buClr>
              <a:buSzPts val="900"/>
              <a:buFont typeface="Noto Sans Symbols"/>
              <a:buChar char="●"/>
            </a:pPr>
            <a:r>
              <a:rPr lang="de">
                <a:solidFill>
                  <a:schemeClr val="accent5"/>
                </a:solidFill>
                <a:latin typeface="IBM Plex Sans Light"/>
                <a:ea typeface="IBM Plex Sans Light"/>
                <a:cs typeface="IBM Plex Sans Light"/>
                <a:sym typeface="IBM Plex Sans Light"/>
              </a:rPr>
              <a:t>technical support</a:t>
            </a:r>
            <a:endParaRPr>
              <a:solidFill>
                <a:schemeClr val="accent5"/>
              </a:solidFill>
              <a:latin typeface="IBM Plex Sans Light"/>
              <a:ea typeface="IBM Plex Sans Light"/>
              <a:cs typeface="IBM Plex Sans Light"/>
              <a:sym typeface="IBM Plex Sans Light"/>
            </a:endParaRPr>
          </a:p>
          <a:p>
            <a:pPr marL="457200" lvl="0" indent="-285750" algn="l" rtl="0">
              <a:lnSpc>
                <a:spcPct val="102000"/>
              </a:lnSpc>
              <a:spcBef>
                <a:spcPts val="0"/>
              </a:spcBef>
              <a:spcAft>
                <a:spcPts val="0"/>
              </a:spcAft>
              <a:buClr>
                <a:schemeClr val="dk1"/>
              </a:buClr>
              <a:buSzPts val="900"/>
              <a:buFont typeface="Noto Sans Symbols"/>
              <a:buChar char="●"/>
            </a:pPr>
            <a:r>
              <a:rPr lang="de">
                <a:solidFill>
                  <a:schemeClr val="dk1"/>
                </a:solidFill>
                <a:latin typeface="IBM Plex Sans Light"/>
                <a:ea typeface="IBM Plex Sans Light"/>
                <a:cs typeface="IBM Plex Sans Light"/>
                <a:sym typeface="IBM Plex Sans Light"/>
              </a:rPr>
              <a:t>training &amp; consultation</a:t>
            </a:r>
            <a:endParaRPr>
              <a:solidFill>
                <a:schemeClr val="dk1"/>
              </a:solidFill>
              <a:latin typeface="IBM Plex Sans Light"/>
              <a:ea typeface="IBM Plex Sans Light"/>
              <a:cs typeface="IBM Plex Sans Light"/>
              <a:sym typeface="IBM Plex Sans Light"/>
            </a:endParaRPr>
          </a:p>
          <a:p>
            <a:pPr marL="457200" lvl="0" indent="-285750" algn="l" rtl="0">
              <a:lnSpc>
                <a:spcPct val="102000"/>
              </a:lnSpc>
              <a:spcBef>
                <a:spcPts val="0"/>
              </a:spcBef>
              <a:spcAft>
                <a:spcPts val="0"/>
              </a:spcAft>
              <a:buClr>
                <a:schemeClr val="dk1"/>
              </a:buClr>
              <a:buSzPts val="900"/>
              <a:buFont typeface="Noto Sans Symbols"/>
              <a:buChar char="●"/>
            </a:pPr>
            <a:r>
              <a:rPr lang="de">
                <a:solidFill>
                  <a:schemeClr val="dk1"/>
                </a:solidFill>
                <a:latin typeface="IBM Plex Sans Light"/>
                <a:ea typeface="IBM Plex Sans Light"/>
                <a:cs typeface="IBM Plex Sans Light"/>
                <a:sym typeface="IBM Plex Sans Light"/>
              </a:rPr>
              <a:t>vocabulary services and curation</a:t>
            </a:r>
            <a:endParaRPr>
              <a:solidFill>
                <a:schemeClr val="dk1"/>
              </a:solidFill>
              <a:latin typeface="IBM Plex Sans Light"/>
              <a:ea typeface="IBM Plex Sans Light"/>
              <a:cs typeface="IBM Plex Sans Light"/>
              <a:sym typeface="IBM Plex Sans Light"/>
            </a:endParaRPr>
          </a:p>
          <a:p>
            <a:pPr marL="457200" lvl="0" indent="-285750" algn="l" rtl="0">
              <a:lnSpc>
                <a:spcPct val="102000"/>
              </a:lnSpc>
              <a:spcBef>
                <a:spcPts val="0"/>
              </a:spcBef>
              <a:spcAft>
                <a:spcPts val="0"/>
              </a:spcAft>
              <a:buClr>
                <a:schemeClr val="dk1"/>
              </a:buClr>
              <a:buSzPts val="900"/>
              <a:buFont typeface="Noto Sans Symbols"/>
              <a:buChar char="●"/>
            </a:pPr>
            <a:r>
              <a:rPr lang="de">
                <a:solidFill>
                  <a:schemeClr val="dk1"/>
                </a:solidFill>
                <a:latin typeface="IBM Plex Sans Light"/>
                <a:ea typeface="IBM Plex Sans Light"/>
                <a:cs typeface="IBM Plex Sans Light"/>
                <a:sym typeface="IBM Plex Sans Light"/>
              </a:rPr>
              <a:t>legal issues &amp; licensing/ licenses</a:t>
            </a:r>
            <a:endParaRPr sz="2000">
              <a:solidFill>
                <a:schemeClr val="dk1"/>
              </a:solidFill>
              <a:latin typeface="IBM Plex Sans Light"/>
              <a:ea typeface="IBM Plex Sans Light"/>
              <a:cs typeface="IBM Plex Sans Light"/>
              <a:sym typeface="IBM Plex Sans Light"/>
            </a:endParaRPr>
          </a:p>
        </p:txBody>
      </p:sp>
      <p:sp>
        <p:nvSpPr>
          <p:cNvPr id="341" name="Google Shape;341;p29"/>
          <p:cNvSpPr txBox="1">
            <a:spLocks noGrp="1"/>
          </p:cNvSpPr>
          <p:nvPr>
            <p:ph type="body" idx="1"/>
          </p:nvPr>
        </p:nvSpPr>
        <p:spPr>
          <a:xfrm>
            <a:off x="4271175" y="1112650"/>
            <a:ext cx="4015800" cy="3724800"/>
          </a:xfrm>
          <a:prstGeom prst="rect">
            <a:avLst/>
          </a:prstGeom>
          <a:noFill/>
          <a:ln>
            <a:noFill/>
          </a:ln>
        </p:spPr>
        <p:txBody>
          <a:bodyPr spcFirstLastPara="1" wrap="square" lIns="0" tIns="0" rIns="0" bIns="0" anchor="t" anchorCtr="0">
            <a:noAutofit/>
          </a:bodyPr>
          <a:lstStyle/>
          <a:p>
            <a:pPr marL="0" lvl="0" indent="0" algn="l" rtl="0">
              <a:lnSpc>
                <a:spcPct val="102000"/>
              </a:lnSpc>
              <a:spcBef>
                <a:spcPts val="0"/>
              </a:spcBef>
              <a:spcAft>
                <a:spcPts val="0"/>
              </a:spcAft>
              <a:buNone/>
            </a:pPr>
            <a:r>
              <a:rPr lang="de" sz="1400" b="1"/>
              <a:t>Technical functions</a:t>
            </a:r>
            <a:endParaRPr sz="1400" b="1"/>
          </a:p>
          <a:p>
            <a:pPr marL="609600" lvl="0" indent="-361950" algn="l" rtl="0">
              <a:lnSpc>
                <a:spcPct val="102000"/>
              </a:lnSpc>
              <a:spcBef>
                <a:spcPts val="0"/>
              </a:spcBef>
              <a:spcAft>
                <a:spcPts val="0"/>
              </a:spcAft>
              <a:buClr>
                <a:schemeClr val="dk1"/>
              </a:buClr>
              <a:buSzPts val="900"/>
              <a:buChar char="●"/>
            </a:pPr>
            <a:r>
              <a:rPr lang="de" sz="1400"/>
              <a:t>terminology publishing &amp; development</a:t>
            </a:r>
            <a:endParaRPr sz="1400"/>
          </a:p>
          <a:p>
            <a:pPr marL="609600" lvl="0" indent="-361950" algn="l" rtl="0">
              <a:lnSpc>
                <a:spcPct val="102000"/>
              </a:lnSpc>
              <a:spcBef>
                <a:spcPts val="0"/>
              </a:spcBef>
              <a:spcAft>
                <a:spcPts val="0"/>
              </a:spcAft>
              <a:buClr>
                <a:schemeClr val="dk1"/>
              </a:buClr>
              <a:buSzPts val="900"/>
              <a:buChar char="●"/>
            </a:pPr>
            <a:r>
              <a:rPr lang="de" sz="1400"/>
              <a:t>terminology mapping</a:t>
            </a:r>
            <a:endParaRPr sz="1400"/>
          </a:p>
          <a:p>
            <a:pPr marL="609600" lvl="0" indent="-361950" algn="l" rtl="0">
              <a:lnSpc>
                <a:spcPct val="102000"/>
              </a:lnSpc>
              <a:spcBef>
                <a:spcPts val="0"/>
              </a:spcBef>
              <a:spcAft>
                <a:spcPts val="0"/>
              </a:spcAft>
              <a:buClr>
                <a:schemeClr val="accent5"/>
              </a:buClr>
              <a:buSzPts val="900"/>
              <a:buChar char="●"/>
            </a:pPr>
            <a:r>
              <a:rPr lang="de" sz="1400">
                <a:solidFill>
                  <a:schemeClr val="accent5"/>
                </a:solidFill>
              </a:rPr>
              <a:t>human-friendly browsing &amp; look-up</a:t>
            </a:r>
            <a:endParaRPr sz="1400">
              <a:solidFill>
                <a:schemeClr val="accent5"/>
              </a:solidFill>
            </a:endParaRPr>
          </a:p>
          <a:p>
            <a:pPr marL="609600" lvl="0" indent="-361950" algn="l" rtl="0">
              <a:lnSpc>
                <a:spcPct val="102000"/>
              </a:lnSpc>
              <a:spcBef>
                <a:spcPts val="0"/>
              </a:spcBef>
              <a:spcAft>
                <a:spcPts val="0"/>
              </a:spcAft>
              <a:buClr>
                <a:schemeClr val="accent5"/>
              </a:buClr>
              <a:buSzPts val="900"/>
              <a:buChar char="●"/>
            </a:pPr>
            <a:r>
              <a:rPr lang="de" sz="1400">
                <a:solidFill>
                  <a:schemeClr val="accent5"/>
                </a:solidFill>
              </a:rPr>
              <a:t>machine-readability &amp; explicit semantics</a:t>
            </a:r>
            <a:endParaRPr sz="1400">
              <a:solidFill>
                <a:schemeClr val="accent5"/>
              </a:solidFill>
            </a:endParaRPr>
          </a:p>
          <a:p>
            <a:pPr marL="609600" lvl="0" indent="-361950" algn="l" rtl="0">
              <a:lnSpc>
                <a:spcPct val="102000"/>
              </a:lnSpc>
              <a:spcBef>
                <a:spcPts val="0"/>
              </a:spcBef>
              <a:spcAft>
                <a:spcPts val="0"/>
              </a:spcAft>
              <a:buClr>
                <a:schemeClr val="accent5"/>
              </a:buClr>
              <a:buSzPts val="900"/>
              <a:buChar char="●"/>
            </a:pPr>
            <a:r>
              <a:rPr lang="de" sz="1400">
                <a:solidFill>
                  <a:schemeClr val="accent5"/>
                </a:solidFill>
              </a:rPr>
              <a:t>terminology use in web applications</a:t>
            </a:r>
            <a:endParaRPr sz="1400">
              <a:solidFill>
                <a:schemeClr val="accent5"/>
              </a:solidFill>
            </a:endParaRPr>
          </a:p>
          <a:p>
            <a:pPr marL="609600" lvl="0" indent="-361950" algn="l" rtl="0">
              <a:lnSpc>
                <a:spcPct val="102000"/>
              </a:lnSpc>
              <a:spcBef>
                <a:spcPts val="0"/>
              </a:spcBef>
              <a:spcAft>
                <a:spcPts val="0"/>
              </a:spcAft>
              <a:buClr>
                <a:schemeClr val="dk1"/>
              </a:buClr>
              <a:buSzPts val="900"/>
              <a:buChar char="●"/>
            </a:pPr>
            <a:r>
              <a:rPr lang="de" sz="1400"/>
              <a:t>visualization</a:t>
            </a:r>
            <a:endParaRPr sz="1400"/>
          </a:p>
          <a:p>
            <a:pPr marL="609600" lvl="0" indent="-361950" algn="l" rtl="0">
              <a:lnSpc>
                <a:spcPct val="102000"/>
              </a:lnSpc>
              <a:spcBef>
                <a:spcPts val="0"/>
              </a:spcBef>
              <a:spcAft>
                <a:spcPts val="0"/>
              </a:spcAft>
              <a:buClr>
                <a:schemeClr val="dk1"/>
              </a:buClr>
              <a:buSzPts val="900"/>
              <a:buChar char="●"/>
            </a:pPr>
            <a:r>
              <a:rPr lang="de" sz="1400"/>
              <a:t>vocabulary statistics, quality indicators &amp; </a:t>
            </a:r>
            <a:r>
              <a:rPr lang="de" sz="1400">
                <a:solidFill>
                  <a:schemeClr val="accent5"/>
                </a:solidFill>
              </a:rPr>
              <a:t>quality checks</a:t>
            </a:r>
            <a:endParaRPr sz="1400">
              <a:solidFill>
                <a:schemeClr val="accent5"/>
              </a:solidFill>
            </a:endParaRPr>
          </a:p>
          <a:p>
            <a:pPr marL="914400" lvl="1" indent="-285750" algn="l" rtl="0">
              <a:lnSpc>
                <a:spcPct val="102000"/>
              </a:lnSpc>
              <a:spcBef>
                <a:spcPts val="0"/>
              </a:spcBef>
              <a:spcAft>
                <a:spcPts val="0"/>
              </a:spcAft>
              <a:buClr>
                <a:schemeClr val="dk1"/>
              </a:buClr>
              <a:buSzPts val="900"/>
              <a:buChar char="○"/>
            </a:pPr>
            <a:r>
              <a:rPr lang="de" sz="1400"/>
              <a:t>syntax checks</a:t>
            </a:r>
            <a:endParaRPr sz="1400"/>
          </a:p>
          <a:p>
            <a:pPr marL="914400" lvl="1" indent="-285750" algn="l" rtl="0">
              <a:lnSpc>
                <a:spcPct val="102000"/>
              </a:lnSpc>
              <a:spcBef>
                <a:spcPts val="0"/>
              </a:spcBef>
              <a:spcAft>
                <a:spcPts val="0"/>
              </a:spcAft>
              <a:buClr>
                <a:schemeClr val="dk1"/>
              </a:buClr>
              <a:buSzPts val="900"/>
              <a:buChar char="○"/>
            </a:pPr>
            <a:r>
              <a:rPr lang="de" sz="1400"/>
              <a:t>coherence and consistency checks</a:t>
            </a:r>
            <a:endParaRPr sz="1400"/>
          </a:p>
          <a:p>
            <a:pPr marL="609600" lvl="0" indent="-361950" algn="l" rtl="0">
              <a:lnSpc>
                <a:spcPct val="102000"/>
              </a:lnSpc>
              <a:spcBef>
                <a:spcPts val="0"/>
              </a:spcBef>
              <a:spcAft>
                <a:spcPts val="0"/>
              </a:spcAft>
              <a:buClr>
                <a:schemeClr val="dk1"/>
              </a:buClr>
              <a:buSzPts val="900"/>
              <a:buChar char="●"/>
            </a:pPr>
            <a:r>
              <a:rPr lang="de" sz="1400"/>
              <a:t>export &amp; format conversion</a:t>
            </a:r>
            <a:endParaRPr sz="1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30"/>
          <p:cNvSpPr txBox="1">
            <a:spLocks noGrp="1"/>
          </p:cNvSpPr>
          <p:nvPr>
            <p:ph type="ctrTitle"/>
          </p:nvPr>
        </p:nvSpPr>
        <p:spPr>
          <a:xfrm>
            <a:off x="690575" y="1222776"/>
            <a:ext cx="7309800" cy="2557500"/>
          </a:xfrm>
          <a:prstGeom prst="rect">
            <a:avLst/>
          </a:prstGeom>
          <a:noFill/>
          <a:ln>
            <a:noFill/>
          </a:ln>
        </p:spPr>
        <p:txBody>
          <a:bodyPr spcFirstLastPara="1" wrap="square" lIns="68575" tIns="34275" rIns="68575" bIns="34275" anchor="b" anchorCtr="0">
            <a:normAutofit/>
          </a:bodyPr>
          <a:lstStyle/>
          <a:p>
            <a:pPr lvl="0">
              <a:lnSpc>
                <a:spcPct val="100000"/>
              </a:lnSpc>
              <a:spcBef>
                <a:spcPts val="560"/>
              </a:spcBef>
              <a:buClr>
                <a:srgbClr val="195F95"/>
              </a:buClr>
              <a:buSzPts val="2800"/>
            </a:pPr>
            <a:r>
              <a:rPr lang="de" b="1" dirty="0">
                <a:solidFill>
                  <a:schemeClr val="accent5">
                    <a:lumMod val="75000"/>
                  </a:schemeClr>
                </a:solidFill>
                <a:latin typeface="IBM Plex Sans"/>
                <a:ea typeface="IBM Plex Sans"/>
                <a:cs typeface="IBM Plex Sans"/>
                <a:sym typeface="IBM Plex Sans"/>
              </a:rPr>
              <a:t>Thank you</a:t>
            </a:r>
            <a:br>
              <a:rPr lang="de" b="1" dirty="0">
                <a:solidFill>
                  <a:schemeClr val="accent5">
                    <a:lumMod val="75000"/>
                  </a:schemeClr>
                </a:solidFill>
                <a:latin typeface="IBM Plex Sans"/>
                <a:ea typeface="IBM Plex Sans"/>
                <a:cs typeface="IBM Plex Sans"/>
                <a:sym typeface="IBM Plex Sans"/>
              </a:rPr>
            </a:br>
            <a:r>
              <a:rPr lang="en-GB" sz="1800" dirty="0">
                <a:solidFill>
                  <a:schemeClr val="accent5">
                    <a:lumMod val="75000"/>
                  </a:schemeClr>
                </a:solidFill>
                <a:latin typeface=""/>
                <a:ea typeface="IBM Plex Sans"/>
                <a:cs typeface="IBM Plex Sans"/>
                <a:sym typeface="IBM Plex Sans"/>
              </a:rPr>
              <a:t>contact: h</a:t>
            </a:r>
            <a:r>
              <a:rPr lang="en-GB" sz="1800" dirty="0">
                <a:solidFill>
                  <a:schemeClr val="accent5">
                    <a:lumMod val="75000"/>
                  </a:schemeClr>
                </a:solidFill>
                <a:latin typeface=""/>
              </a:rPr>
              <a:t>elpdesk@nfdi4chem.de</a:t>
            </a:r>
            <a:endParaRPr sz="3200" dirty="0">
              <a:solidFill>
                <a:schemeClr val="accent5">
                  <a:lumMod val="75000"/>
                </a:schemeClr>
              </a:solidFill>
              <a:latin typeface=""/>
            </a:endParaRPr>
          </a:p>
        </p:txBody>
      </p:sp>
      <p:sp>
        <p:nvSpPr>
          <p:cNvPr id="347" name="Google Shape;347;p30"/>
          <p:cNvSpPr txBox="1">
            <a:spLocks noGrp="1"/>
          </p:cNvSpPr>
          <p:nvPr>
            <p:ph type="subTitle" idx="1"/>
          </p:nvPr>
        </p:nvSpPr>
        <p:spPr>
          <a:xfrm>
            <a:off x="690575" y="4058474"/>
            <a:ext cx="7310400" cy="492900"/>
          </a:xfrm>
          <a:prstGeom prst="rect">
            <a:avLst/>
          </a:prstGeom>
          <a:noFill/>
          <a:ln>
            <a:noFill/>
          </a:ln>
        </p:spPr>
        <p:txBody>
          <a:bodyPr spcFirstLastPara="1" wrap="square" lIns="68575" tIns="34275" rIns="68575" bIns="34275" anchor="t" anchorCtr="0">
            <a:noAutofit/>
          </a:bodyPr>
          <a:lstStyle/>
          <a:p>
            <a:pPr marL="0" lvl="0" indent="0" algn="l" rtl="0">
              <a:lnSpc>
                <a:spcPct val="114000"/>
              </a:lnSpc>
              <a:spcBef>
                <a:spcPts val="0"/>
              </a:spcBef>
              <a:spcAft>
                <a:spcPts val="0"/>
              </a:spcAft>
              <a:buSzPts val="1600"/>
              <a:buFont typeface="Arial"/>
              <a:buNone/>
            </a:pPr>
            <a:r>
              <a:rPr lang="de" sz="1500" dirty="0">
                <a:solidFill>
                  <a:srgbClr val="333333"/>
                </a:solidFill>
                <a:highlight>
                  <a:srgbClr val="FFFFFF"/>
                </a:highlight>
                <a:latin typeface="IBM Plex Sans"/>
                <a:ea typeface="IBM Plex Sans"/>
                <a:cs typeface="IBM Plex Sans"/>
                <a:sym typeface="IBM Plex Sans"/>
              </a:rPr>
              <a:t>NFDI4Chem: </a:t>
            </a:r>
            <a:r>
              <a:rPr lang="de" sz="1500" dirty="0" err="1">
                <a:solidFill>
                  <a:srgbClr val="333333"/>
                </a:solidFill>
                <a:highlight>
                  <a:srgbClr val="FFFFFF"/>
                </a:highlight>
                <a:latin typeface="IBM Plex Sans"/>
                <a:ea typeface="IBM Plex Sans"/>
                <a:cs typeface="IBM Plex Sans"/>
                <a:sym typeface="IBM Plex Sans"/>
              </a:rPr>
              <a:t>Towards</a:t>
            </a:r>
            <a:r>
              <a:rPr lang="de" sz="1500" dirty="0">
                <a:solidFill>
                  <a:srgbClr val="333333"/>
                </a:solidFill>
                <a:highlight>
                  <a:srgbClr val="FFFFFF"/>
                </a:highlight>
                <a:latin typeface="IBM Plex Sans"/>
                <a:ea typeface="IBM Plex Sans"/>
                <a:cs typeface="IBM Plex Sans"/>
                <a:sym typeface="IBM Plex Sans"/>
              </a:rPr>
              <a:t> a National Research Data Infrastructure </a:t>
            </a:r>
            <a:r>
              <a:rPr lang="de" sz="1500" dirty="0" err="1">
                <a:solidFill>
                  <a:srgbClr val="333333"/>
                </a:solidFill>
                <a:highlight>
                  <a:srgbClr val="FFFFFF"/>
                </a:highlight>
                <a:latin typeface="IBM Plex Sans"/>
                <a:ea typeface="IBM Plex Sans"/>
                <a:cs typeface="IBM Plex Sans"/>
                <a:sym typeface="IBM Plex Sans"/>
              </a:rPr>
              <a:t>for</a:t>
            </a:r>
            <a:r>
              <a:rPr lang="de" sz="1500" dirty="0">
                <a:solidFill>
                  <a:srgbClr val="333333"/>
                </a:solidFill>
                <a:highlight>
                  <a:srgbClr val="FFFFFF"/>
                </a:highlight>
                <a:latin typeface="IBM Plex Sans"/>
                <a:ea typeface="IBM Plex Sans"/>
                <a:cs typeface="IBM Plex Sans"/>
                <a:sym typeface="IBM Plex Sans"/>
              </a:rPr>
              <a:t> Chemistry in Germany - </a:t>
            </a:r>
            <a:r>
              <a:rPr lang="de" sz="1500" u="sng" dirty="0">
                <a:solidFill>
                  <a:srgbClr val="E32A21"/>
                </a:solidFill>
                <a:highlight>
                  <a:srgbClr val="FFFFFF"/>
                </a:highlight>
                <a:latin typeface="IBM Plex Sans"/>
                <a:ea typeface="IBM Plex Sans"/>
                <a:cs typeface="IBM Plex Sans"/>
                <a:sym typeface="IBM Plex Sans"/>
                <a:hlinkClick r:id="rId3">
                  <a:extLst>
                    <a:ext uri="{A12FA001-AC4F-418D-AE19-62706E023703}">
                      <ahyp:hlinkClr xmlns:ahyp="http://schemas.microsoft.com/office/drawing/2018/hyperlinkcolor" val="tx"/>
                    </a:ext>
                  </a:extLst>
                </a:hlinkClick>
              </a:rPr>
              <a:t>https://doi.org/10.3897/rio.6.e55852</a:t>
            </a:r>
            <a:endParaRPr sz="15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p19"/>
          <p:cNvPicPr preferRelativeResize="0"/>
          <p:nvPr/>
        </p:nvPicPr>
        <p:blipFill rotWithShape="1">
          <a:blip r:embed="rId3">
            <a:alphaModFix/>
          </a:blip>
          <a:srcRect l="-365" t="25393" b="20336"/>
          <a:stretch/>
        </p:blipFill>
        <p:spPr>
          <a:xfrm>
            <a:off x="0" y="2746200"/>
            <a:ext cx="9093974" cy="2397299"/>
          </a:xfrm>
          <a:prstGeom prst="rect">
            <a:avLst/>
          </a:prstGeom>
          <a:noFill/>
          <a:ln>
            <a:noFill/>
          </a:ln>
        </p:spPr>
      </p:pic>
      <p:sp>
        <p:nvSpPr>
          <p:cNvPr id="95" name="Google Shape;95;p19"/>
          <p:cNvSpPr txBox="1">
            <a:spLocks noGrp="1"/>
          </p:cNvSpPr>
          <p:nvPr>
            <p:ph type="title"/>
          </p:nvPr>
        </p:nvSpPr>
        <p:spPr>
          <a:xfrm>
            <a:off x="313184" y="205979"/>
            <a:ext cx="6851100" cy="85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2400"/>
              <a:buNone/>
            </a:pPr>
            <a:r>
              <a:rPr lang="de"/>
              <a:t>Overview</a:t>
            </a:r>
            <a:endParaRPr/>
          </a:p>
        </p:txBody>
      </p:sp>
      <p:sp>
        <p:nvSpPr>
          <p:cNvPr id="96" name="Google Shape;96;p19"/>
          <p:cNvSpPr txBox="1">
            <a:spLocks noGrp="1"/>
          </p:cNvSpPr>
          <p:nvPr>
            <p:ph type="body" idx="1"/>
          </p:nvPr>
        </p:nvSpPr>
        <p:spPr>
          <a:xfrm>
            <a:off x="313175" y="1063077"/>
            <a:ext cx="8229600" cy="2186700"/>
          </a:xfrm>
          <a:prstGeom prst="rect">
            <a:avLst/>
          </a:prstGeom>
          <a:noFill/>
          <a:ln>
            <a:noFill/>
          </a:ln>
        </p:spPr>
        <p:txBody>
          <a:bodyPr spcFirstLastPara="1" wrap="square" lIns="91425" tIns="45700" rIns="91425" bIns="45700" anchor="t" anchorCtr="0">
            <a:noAutofit/>
          </a:bodyPr>
          <a:lstStyle/>
          <a:p>
            <a:pPr marL="101600" lvl="0" indent="0" algn="l" rtl="0">
              <a:lnSpc>
                <a:spcPct val="150000"/>
              </a:lnSpc>
              <a:spcBef>
                <a:spcPts val="0"/>
              </a:spcBef>
              <a:spcAft>
                <a:spcPts val="0"/>
              </a:spcAft>
              <a:buSzPts val="2000"/>
              <a:buNone/>
            </a:pPr>
            <a:endParaRPr sz="1800">
              <a:latin typeface="IBM Plex Sans"/>
              <a:ea typeface="IBM Plex Sans"/>
              <a:cs typeface="IBM Plex Sans"/>
              <a:sym typeface="IBM Plex Sans"/>
            </a:endParaRPr>
          </a:p>
          <a:p>
            <a:pPr marL="101600" lvl="0" indent="0" algn="l" rtl="0">
              <a:lnSpc>
                <a:spcPct val="150000"/>
              </a:lnSpc>
              <a:spcBef>
                <a:spcPts val="0"/>
              </a:spcBef>
              <a:spcAft>
                <a:spcPts val="0"/>
              </a:spcAft>
              <a:buSzPts val="2000"/>
              <a:buNone/>
            </a:pPr>
            <a:r>
              <a:rPr lang="de" sz="1800">
                <a:solidFill>
                  <a:srgbClr val="009CBC"/>
                </a:solidFill>
                <a:latin typeface="IBM Plex Sans"/>
                <a:ea typeface="IBM Plex Sans"/>
                <a:cs typeface="IBM Plex Sans"/>
                <a:sym typeface="IBM Plex Sans"/>
              </a:rPr>
              <a:t>Part I </a:t>
            </a:r>
            <a:r>
              <a:rPr lang="de" sz="1800">
                <a:latin typeface="IBM Plex Sans"/>
                <a:ea typeface="IBM Plex Sans"/>
                <a:cs typeface="IBM Plex Sans"/>
                <a:sym typeface="IBM Plex Sans"/>
              </a:rPr>
              <a:t>	NFDI4Chem: an introduction</a:t>
            </a:r>
            <a:endParaRPr sz="1800">
              <a:latin typeface="IBM Plex Sans"/>
              <a:ea typeface="IBM Plex Sans"/>
              <a:cs typeface="IBM Plex Sans"/>
              <a:sym typeface="IBM Plex Sans"/>
            </a:endParaRPr>
          </a:p>
          <a:p>
            <a:pPr marL="101600" lvl="0" indent="0" algn="l" rtl="0">
              <a:lnSpc>
                <a:spcPct val="150000"/>
              </a:lnSpc>
              <a:spcBef>
                <a:spcPts val="0"/>
              </a:spcBef>
              <a:spcAft>
                <a:spcPts val="0"/>
              </a:spcAft>
              <a:buSzPts val="2000"/>
              <a:buNone/>
            </a:pPr>
            <a:r>
              <a:rPr lang="de" sz="1800">
                <a:solidFill>
                  <a:srgbClr val="009CBC"/>
                </a:solidFill>
                <a:latin typeface="IBM Plex Sans"/>
                <a:ea typeface="IBM Plex Sans"/>
                <a:cs typeface="IBM Plex Sans"/>
                <a:sym typeface="IBM Plex Sans"/>
              </a:rPr>
              <a:t>Part II</a:t>
            </a:r>
            <a:r>
              <a:rPr lang="de" sz="1800">
                <a:latin typeface="IBM Plex Sans"/>
                <a:ea typeface="IBM Plex Sans"/>
                <a:cs typeface="IBM Plex Sans"/>
                <a:sym typeface="IBM Plex Sans"/>
              </a:rPr>
              <a:t>	NFDI4Chem Terminology Service: </a:t>
            </a:r>
            <a:endParaRPr sz="1800">
              <a:latin typeface="IBM Plex Sans"/>
              <a:ea typeface="IBM Plex Sans"/>
              <a:cs typeface="IBM Plex Sans"/>
              <a:sym typeface="IBM Plex Sans"/>
            </a:endParaRPr>
          </a:p>
          <a:p>
            <a:pPr marL="457200" lvl="0" indent="457200" algn="l" rtl="0">
              <a:lnSpc>
                <a:spcPct val="150000"/>
              </a:lnSpc>
              <a:spcBef>
                <a:spcPts val="0"/>
              </a:spcBef>
              <a:spcAft>
                <a:spcPts val="0"/>
              </a:spcAft>
              <a:buSzPts val="2000"/>
              <a:buNone/>
            </a:pPr>
            <a:r>
              <a:rPr lang="de" sz="1800">
                <a:latin typeface="IBM Plex Sans"/>
                <a:ea typeface="IBM Plex Sans"/>
                <a:cs typeface="IBM Plex Sans"/>
                <a:sym typeface="IBM Plex Sans"/>
              </a:rPr>
              <a:t>Enabling semantic research data interoperability, discovery and </a:t>
            </a:r>
            <a:endParaRPr sz="1800">
              <a:latin typeface="IBM Plex Sans"/>
              <a:ea typeface="IBM Plex Sans"/>
              <a:cs typeface="IBM Plex Sans"/>
              <a:sym typeface="IBM Plex Sans"/>
            </a:endParaRPr>
          </a:p>
          <a:p>
            <a:pPr marL="457200" lvl="0" indent="457200" algn="l" rtl="0">
              <a:lnSpc>
                <a:spcPct val="150000"/>
              </a:lnSpc>
              <a:spcBef>
                <a:spcPts val="0"/>
              </a:spcBef>
              <a:spcAft>
                <a:spcPts val="0"/>
              </a:spcAft>
              <a:buSzPts val="2000"/>
              <a:buNone/>
            </a:pPr>
            <a:r>
              <a:rPr lang="de" sz="1800">
                <a:latin typeface="IBM Plex Sans"/>
                <a:ea typeface="IBM Plex Sans"/>
                <a:cs typeface="IBM Plex Sans"/>
                <a:sym typeface="IBM Plex Sans"/>
              </a:rPr>
              <a:t>exploitation in chemistry</a:t>
            </a:r>
            <a:endParaRPr sz="2100">
              <a:latin typeface="IBM Plex Sans"/>
              <a:ea typeface="IBM Plex Sans"/>
              <a:cs typeface="IBM Plex Sans"/>
              <a:sym typeface="IBM Plex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de"/>
              <a:t>3</a:t>
            </a:fld>
            <a:endParaRPr/>
          </a:p>
        </p:txBody>
      </p:sp>
      <p:sp>
        <p:nvSpPr>
          <p:cNvPr id="102" name="Google Shape;102;p20"/>
          <p:cNvSpPr txBox="1">
            <a:spLocks noGrp="1"/>
          </p:cNvSpPr>
          <p:nvPr>
            <p:ph type="title"/>
          </p:nvPr>
        </p:nvSpPr>
        <p:spPr>
          <a:xfrm>
            <a:off x="313184" y="205979"/>
            <a:ext cx="6851100" cy="85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2400"/>
              <a:buNone/>
            </a:pPr>
            <a:r>
              <a:rPr lang="de"/>
              <a:t>Who we are - grassroots movement </a:t>
            </a:r>
            <a:endParaRPr/>
          </a:p>
        </p:txBody>
      </p:sp>
      <p:grpSp>
        <p:nvGrpSpPr>
          <p:cNvPr id="103" name="Google Shape;103;p20"/>
          <p:cNvGrpSpPr/>
          <p:nvPr/>
        </p:nvGrpSpPr>
        <p:grpSpPr>
          <a:xfrm>
            <a:off x="3334258" y="1590067"/>
            <a:ext cx="1552601" cy="472871"/>
            <a:chOff x="6119242" y="2656348"/>
            <a:chExt cx="1632942" cy="558949"/>
          </a:xfrm>
        </p:grpSpPr>
        <p:pic>
          <p:nvPicPr>
            <p:cNvPr id="104" name="Google Shape;104;p20" descr="Bildergebnis fÃ¼r kit"/>
            <p:cNvPicPr preferRelativeResize="0"/>
            <p:nvPr/>
          </p:nvPicPr>
          <p:blipFill rotWithShape="1">
            <a:blip r:embed="rId3">
              <a:alphaModFix/>
            </a:blip>
            <a:srcRect/>
            <a:stretch/>
          </p:blipFill>
          <p:spPr>
            <a:xfrm>
              <a:off x="6119242" y="2697368"/>
              <a:ext cx="1035857" cy="517929"/>
            </a:xfrm>
            <a:prstGeom prst="rect">
              <a:avLst/>
            </a:prstGeom>
            <a:noFill/>
            <a:ln>
              <a:noFill/>
            </a:ln>
          </p:spPr>
        </p:pic>
        <p:pic>
          <p:nvPicPr>
            <p:cNvPr id="105" name="Google Shape;105;p20" descr="Bildergebnis fÃ¼r chemotion"/>
            <p:cNvPicPr preferRelativeResize="0"/>
            <p:nvPr/>
          </p:nvPicPr>
          <p:blipFill rotWithShape="1">
            <a:blip r:embed="rId4">
              <a:alphaModFix/>
            </a:blip>
            <a:srcRect/>
            <a:stretch/>
          </p:blipFill>
          <p:spPr>
            <a:xfrm>
              <a:off x="7195556" y="2656348"/>
              <a:ext cx="556628" cy="556628"/>
            </a:xfrm>
            <a:prstGeom prst="rect">
              <a:avLst/>
            </a:prstGeom>
            <a:noFill/>
            <a:ln>
              <a:noFill/>
            </a:ln>
          </p:spPr>
        </p:pic>
      </p:grpSp>
      <p:pic>
        <p:nvPicPr>
          <p:cNvPr id="106" name="Google Shape;106;p20" descr="Bildergebnis fÃ¼r beilstein institut"/>
          <p:cNvPicPr preferRelativeResize="0"/>
          <p:nvPr/>
        </p:nvPicPr>
        <p:blipFill rotWithShape="1">
          <a:blip r:embed="rId5">
            <a:alphaModFix/>
          </a:blip>
          <a:srcRect/>
          <a:stretch/>
        </p:blipFill>
        <p:spPr>
          <a:xfrm>
            <a:off x="1467457" y="2890709"/>
            <a:ext cx="1718104" cy="410235"/>
          </a:xfrm>
          <a:prstGeom prst="rect">
            <a:avLst/>
          </a:prstGeom>
          <a:noFill/>
          <a:ln>
            <a:noFill/>
          </a:ln>
        </p:spPr>
      </p:pic>
      <p:pic>
        <p:nvPicPr>
          <p:cNvPr id="107" name="Google Shape;107;p20" descr="Bildergebnis fÃ¼r gdch"/>
          <p:cNvPicPr preferRelativeResize="0"/>
          <p:nvPr/>
        </p:nvPicPr>
        <p:blipFill rotWithShape="1">
          <a:blip r:embed="rId6">
            <a:alphaModFix/>
          </a:blip>
          <a:srcRect/>
          <a:stretch/>
        </p:blipFill>
        <p:spPr>
          <a:xfrm>
            <a:off x="1467453" y="2097185"/>
            <a:ext cx="1358543" cy="637287"/>
          </a:xfrm>
          <a:prstGeom prst="rect">
            <a:avLst/>
          </a:prstGeom>
          <a:noFill/>
          <a:ln>
            <a:noFill/>
          </a:ln>
        </p:spPr>
      </p:pic>
      <p:pic>
        <p:nvPicPr>
          <p:cNvPr id="108" name="Google Shape;108;p20" descr="Bildergebnis fÃ¼r lmu"/>
          <p:cNvPicPr preferRelativeResize="0"/>
          <p:nvPr/>
        </p:nvPicPr>
        <p:blipFill rotWithShape="1">
          <a:blip r:embed="rId7">
            <a:alphaModFix/>
          </a:blip>
          <a:srcRect/>
          <a:stretch/>
        </p:blipFill>
        <p:spPr>
          <a:xfrm>
            <a:off x="3313208" y="2734482"/>
            <a:ext cx="490483" cy="469558"/>
          </a:xfrm>
          <a:prstGeom prst="rect">
            <a:avLst/>
          </a:prstGeom>
          <a:noFill/>
          <a:ln>
            <a:noFill/>
          </a:ln>
        </p:spPr>
      </p:pic>
      <p:pic>
        <p:nvPicPr>
          <p:cNvPr id="109" name="Google Shape;109;p20" descr="Bildergebnis fÃ¼r SCC"/>
          <p:cNvPicPr preferRelativeResize="0"/>
          <p:nvPr/>
        </p:nvPicPr>
        <p:blipFill rotWithShape="1">
          <a:blip r:embed="rId8">
            <a:alphaModFix/>
          </a:blip>
          <a:srcRect/>
          <a:stretch/>
        </p:blipFill>
        <p:spPr>
          <a:xfrm>
            <a:off x="4059355" y="2246711"/>
            <a:ext cx="827484" cy="792182"/>
          </a:xfrm>
          <a:prstGeom prst="rect">
            <a:avLst/>
          </a:prstGeom>
          <a:noFill/>
          <a:ln>
            <a:noFill/>
          </a:ln>
        </p:spPr>
      </p:pic>
      <p:pic>
        <p:nvPicPr>
          <p:cNvPr id="110" name="Google Shape;110;p20" descr="Bildergebnis fÃ¼r johannes Gutenberg-UniversitÃ¤t Mainz"/>
          <p:cNvPicPr preferRelativeResize="0"/>
          <p:nvPr/>
        </p:nvPicPr>
        <p:blipFill rotWithShape="1">
          <a:blip r:embed="rId9">
            <a:alphaModFix/>
          </a:blip>
          <a:srcRect/>
          <a:stretch/>
        </p:blipFill>
        <p:spPr>
          <a:xfrm>
            <a:off x="1530552" y="3408496"/>
            <a:ext cx="1184525" cy="616156"/>
          </a:xfrm>
          <a:prstGeom prst="rect">
            <a:avLst/>
          </a:prstGeom>
          <a:noFill/>
          <a:ln>
            <a:noFill/>
          </a:ln>
        </p:spPr>
      </p:pic>
      <p:pic>
        <p:nvPicPr>
          <p:cNvPr id="111" name="Google Shape;111;p20" descr="Bildergebnis fÃ¼r ipb halle"/>
          <p:cNvPicPr preferRelativeResize="0"/>
          <p:nvPr/>
        </p:nvPicPr>
        <p:blipFill rotWithShape="1">
          <a:blip r:embed="rId10">
            <a:alphaModFix/>
          </a:blip>
          <a:srcRect/>
          <a:stretch/>
        </p:blipFill>
        <p:spPr>
          <a:xfrm>
            <a:off x="5000825" y="2538924"/>
            <a:ext cx="1473075" cy="940173"/>
          </a:xfrm>
          <a:prstGeom prst="rect">
            <a:avLst/>
          </a:prstGeom>
          <a:noFill/>
          <a:ln>
            <a:noFill/>
          </a:ln>
        </p:spPr>
      </p:pic>
      <p:pic>
        <p:nvPicPr>
          <p:cNvPr id="112" name="Google Shape;112;p20" descr="Bildergebnis fÃ¼r fiz karlsruhe"/>
          <p:cNvPicPr preferRelativeResize="0"/>
          <p:nvPr/>
        </p:nvPicPr>
        <p:blipFill rotWithShape="1">
          <a:blip r:embed="rId11">
            <a:alphaModFix/>
          </a:blip>
          <a:srcRect/>
          <a:stretch/>
        </p:blipFill>
        <p:spPr>
          <a:xfrm>
            <a:off x="6480204" y="2376999"/>
            <a:ext cx="2016394" cy="469575"/>
          </a:xfrm>
          <a:prstGeom prst="rect">
            <a:avLst/>
          </a:prstGeom>
          <a:noFill/>
          <a:ln>
            <a:noFill/>
          </a:ln>
        </p:spPr>
      </p:pic>
      <p:pic>
        <p:nvPicPr>
          <p:cNvPr id="113" name="Google Shape;113;p20"/>
          <p:cNvPicPr preferRelativeResize="0"/>
          <p:nvPr/>
        </p:nvPicPr>
        <p:blipFill rotWithShape="1">
          <a:blip r:embed="rId12">
            <a:alphaModFix/>
          </a:blip>
          <a:srcRect l="21948" t="23804" r="22864" b="24771"/>
          <a:stretch/>
        </p:blipFill>
        <p:spPr>
          <a:xfrm>
            <a:off x="3865290" y="3417266"/>
            <a:ext cx="490499" cy="437557"/>
          </a:xfrm>
          <a:prstGeom prst="rect">
            <a:avLst/>
          </a:prstGeom>
          <a:noFill/>
          <a:ln>
            <a:noFill/>
          </a:ln>
        </p:spPr>
      </p:pic>
      <p:pic>
        <p:nvPicPr>
          <p:cNvPr id="114" name="Google Shape;114;p20"/>
          <p:cNvPicPr preferRelativeResize="0"/>
          <p:nvPr/>
        </p:nvPicPr>
        <p:blipFill rotWithShape="1">
          <a:blip r:embed="rId13">
            <a:alphaModFix/>
          </a:blip>
          <a:srcRect/>
          <a:stretch/>
        </p:blipFill>
        <p:spPr>
          <a:xfrm>
            <a:off x="6553191" y="1548373"/>
            <a:ext cx="2182853" cy="366628"/>
          </a:xfrm>
          <a:prstGeom prst="rect">
            <a:avLst/>
          </a:prstGeom>
          <a:noFill/>
          <a:ln>
            <a:noFill/>
          </a:ln>
        </p:spPr>
      </p:pic>
      <p:pic>
        <p:nvPicPr>
          <p:cNvPr id="115" name="Google Shape;115;p20"/>
          <p:cNvPicPr preferRelativeResize="0"/>
          <p:nvPr/>
        </p:nvPicPr>
        <p:blipFill rotWithShape="1">
          <a:blip r:embed="rId14">
            <a:alphaModFix/>
          </a:blip>
          <a:srcRect/>
          <a:stretch/>
        </p:blipFill>
        <p:spPr>
          <a:xfrm>
            <a:off x="229220" y="2914489"/>
            <a:ext cx="986562" cy="425484"/>
          </a:xfrm>
          <a:prstGeom prst="rect">
            <a:avLst/>
          </a:prstGeom>
          <a:noFill/>
          <a:ln>
            <a:noFill/>
          </a:ln>
        </p:spPr>
      </p:pic>
      <p:pic>
        <p:nvPicPr>
          <p:cNvPr id="116" name="Google Shape;116;p20"/>
          <p:cNvPicPr preferRelativeResize="0"/>
          <p:nvPr/>
        </p:nvPicPr>
        <p:blipFill rotWithShape="1">
          <a:blip r:embed="rId15">
            <a:alphaModFix/>
          </a:blip>
          <a:srcRect/>
          <a:stretch/>
        </p:blipFill>
        <p:spPr>
          <a:xfrm>
            <a:off x="3865288" y="4308138"/>
            <a:ext cx="2495690" cy="486816"/>
          </a:xfrm>
          <a:prstGeom prst="rect">
            <a:avLst/>
          </a:prstGeom>
          <a:noFill/>
          <a:ln>
            <a:noFill/>
          </a:ln>
        </p:spPr>
      </p:pic>
      <p:pic>
        <p:nvPicPr>
          <p:cNvPr id="117" name="Google Shape;117;p20" descr="Bildergebnis fÃ¼r tu bs logo"/>
          <p:cNvPicPr preferRelativeResize="0"/>
          <p:nvPr/>
        </p:nvPicPr>
        <p:blipFill rotWithShape="1">
          <a:blip r:embed="rId16">
            <a:alphaModFix/>
          </a:blip>
          <a:srcRect/>
          <a:stretch/>
        </p:blipFill>
        <p:spPr>
          <a:xfrm>
            <a:off x="6917799" y="3902834"/>
            <a:ext cx="1141211" cy="405328"/>
          </a:xfrm>
          <a:prstGeom prst="rect">
            <a:avLst/>
          </a:prstGeom>
          <a:noFill/>
          <a:ln>
            <a:noFill/>
          </a:ln>
        </p:spPr>
      </p:pic>
      <p:pic>
        <p:nvPicPr>
          <p:cNvPr id="118" name="Google Shape;118;p20" descr="Bildergebnis fÃ¼r tu dortmund logo"/>
          <p:cNvPicPr preferRelativeResize="0"/>
          <p:nvPr/>
        </p:nvPicPr>
        <p:blipFill rotWithShape="1">
          <a:blip r:embed="rId17">
            <a:alphaModFix/>
          </a:blip>
          <a:srcRect/>
          <a:stretch/>
        </p:blipFill>
        <p:spPr>
          <a:xfrm>
            <a:off x="229223" y="1268045"/>
            <a:ext cx="1815000" cy="280333"/>
          </a:xfrm>
          <a:prstGeom prst="rect">
            <a:avLst/>
          </a:prstGeom>
          <a:noFill/>
          <a:ln>
            <a:noFill/>
          </a:ln>
        </p:spPr>
      </p:pic>
      <p:pic>
        <p:nvPicPr>
          <p:cNvPr id="119" name="Google Shape;119;p20" descr="https://www.gdch.de/fileadmin/_processed_/csm_cic-logo_82fc47986e.jpg"/>
          <p:cNvPicPr preferRelativeResize="0"/>
          <p:nvPr/>
        </p:nvPicPr>
        <p:blipFill rotWithShape="1">
          <a:blip r:embed="rId18">
            <a:alphaModFix/>
          </a:blip>
          <a:srcRect/>
          <a:stretch/>
        </p:blipFill>
        <p:spPr>
          <a:xfrm>
            <a:off x="386634" y="3668232"/>
            <a:ext cx="537499" cy="514569"/>
          </a:xfrm>
          <a:prstGeom prst="rect">
            <a:avLst/>
          </a:prstGeom>
          <a:noFill/>
          <a:ln>
            <a:noFill/>
          </a:ln>
        </p:spPr>
      </p:pic>
      <p:pic>
        <p:nvPicPr>
          <p:cNvPr id="120" name="Google Shape;120;p20" descr="https://www.gdch.de/fileadmin/_processed_/csm_magnetischeResonanzspektroskopie_cef977211f.jpg"/>
          <p:cNvPicPr preferRelativeResize="0"/>
          <p:nvPr/>
        </p:nvPicPr>
        <p:blipFill rotWithShape="1">
          <a:blip r:embed="rId19">
            <a:alphaModFix/>
          </a:blip>
          <a:srcRect/>
          <a:stretch/>
        </p:blipFill>
        <p:spPr>
          <a:xfrm>
            <a:off x="997329" y="4355719"/>
            <a:ext cx="605307" cy="475177"/>
          </a:xfrm>
          <a:prstGeom prst="rect">
            <a:avLst/>
          </a:prstGeom>
          <a:noFill/>
          <a:ln>
            <a:noFill/>
          </a:ln>
        </p:spPr>
      </p:pic>
      <p:pic>
        <p:nvPicPr>
          <p:cNvPr id="121" name="Google Shape;121;p20" descr="Bildergebnis fÃ¼r uni gÃ¶ttingen logo"/>
          <p:cNvPicPr preferRelativeResize="0"/>
          <p:nvPr/>
        </p:nvPicPr>
        <p:blipFill rotWithShape="1">
          <a:blip r:embed="rId20">
            <a:alphaModFix/>
          </a:blip>
          <a:srcRect/>
          <a:stretch/>
        </p:blipFill>
        <p:spPr>
          <a:xfrm>
            <a:off x="4755800" y="1063078"/>
            <a:ext cx="1718100" cy="622598"/>
          </a:xfrm>
          <a:prstGeom prst="rect">
            <a:avLst/>
          </a:prstGeom>
          <a:noFill/>
          <a:ln>
            <a:noFill/>
          </a:ln>
        </p:spPr>
      </p:pic>
      <p:pic>
        <p:nvPicPr>
          <p:cNvPr id="122" name="Google Shape;122;p20" descr="Bildergebnis fÃ¼r uni jena logo"/>
          <p:cNvPicPr preferRelativeResize="0"/>
          <p:nvPr/>
        </p:nvPicPr>
        <p:blipFill rotWithShape="1">
          <a:blip r:embed="rId21">
            <a:alphaModFix/>
          </a:blip>
          <a:srcRect/>
          <a:stretch/>
        </p:blipFill>
        <p:spPr>
          <a:xfrm>
            <a:off x="386628" y="1734132"/>
            <a:ext cx="778300" cy="745097"/>
          </a:xfrm>
          <a:prstGeom prst="rect">
            <a:avLst/>
          </a:prstGeom>
          <a:noFill/>
          <a:ln>
            <a:noFill/>
          </a:ln>
        </p:spPr>
      </p:pic>
      <p:pic>
        <p:nvPicPr>
          <p:cNvPr id="123" name="Google Shape;123;p20" descr="https://www.uni-greifswald.de/fileadmin/uni-greifswald/1_Universitaet/1.1_Information/1.1.2_Presse_und_Informationsstelle/Logos_eigene/Signet-Logo-2018-RGB/Signet2018-RGB.png"/>
          <p:cNvPicPr preferRelativeResize="0"/>
          <p:nvPr/>
        </p:nvPicPr>
        <p:blipFill rotWithShape="1">
          <a:blip r:embed="rId22">
            <a:alphaModFix/>
          </a:blip>
          <a:srcRect/>
          <a:stretch/>
        </p:blipFill>
        <p:spPr>
          <a:xfrm>
            <a:off x="6553196" y="4533705"/>
            <a:ext cx="1325459" cy="386613"/>
          </a:xfrm>
          <a:prstGeom prst="rect">
            <a:avLst/>
          </a:prstGeom>
          <a:noFill/>
          <a:ln>
            <a:noFill/>
          </a:ln>
        </p:spPr>
      </p:pic>
      <p:pic>
        <p:nvPicPr>
          <p:cNvPr id="124" name="Google Shape;124;p20"/>
          <p:cNvPicPr preferRelativeResize="0"/>
          <p:nvPr/>
        </p:nvPicPr>
        <p:blipFill rotWithShape="1">
          <a:blip r:embed="rId23">
            <a:alphaModFix/>
          </a:blip>
          <a:srcRect/>
          <a:stretch/>
        </p:blipFill>
        <p:spPr>
          <a:xfrm>
            <a:off x="2044234" y="4276642"/>
            <a:ext cx="1264230" cy="366625"/>
          </a:xfrm>
          <a:prstGeom prst="rect">
            <a:avLst/>
          </a:prstGeom>
          <a:noFill/>
          <a:ln>
            <a:noFill/>
          </a:ln>
        </p:spPr>
      </p:pic>
      <p:pic>
        <p:nvPicPr>
          <p:cNvPr id="125" name="Google Shape;125;p20"/>
          <p:cNvPicPr preferRelativeResize="0"/>
          <p:nvPr/>
        </p:nvPicPr>
        <p:blipFill rotWithShape="1">
          <a:blip r:embed="rId24">
            <a:alphaModFix/>
          </a:blip>
          <a:srcRect/>
          <a:stretch/>
        </p:blipFill>
        <p:spPr>
          <a:xfrm>
            <a:off x="6652950" y="3183089"/>
            <a:ext cx="1325450" cy="359847"/>
          </a:xfrm>
          <a:prstGeom prst="rect">
            <a:avLst/>
          </a:prstGeom>
          <a:noFill/>
          <a:ln>
            <a:noFill/>
          </a:ln>
        </p:spPr>
      </p:pic>
      <p:pic>
        <p:nvPicPr>
          <p:cNvPr id="126" name="Google Shape;126;p20"/>
          <p:cNvPicPr preferRelativeResize="0"/>
          <p:nvPr/>
        </p:nvPicPr>
        <p:blipFill rotWithShape="1">
          <a:blip r:embed="rId25">
            <a:alphaModFix/>
          </a:blip>
          <a:srcRect/>
          <a:stretch/>
        </p:blipFill>
        <p:spPr>
          <a:xfrm>
            <a:off x="3107300" y="3416962"/>
            <a:ext cx="605300" cy="605300"/>
          </a:xfrm>
          <a:prstGeom prst="rect">
            <a:avLst/>
          </a:prstGeom>
          <a:noFill/>
          <a:ln>
            <a:noFill/>
          </a:ln>
        </p:spPr>
      </p:pic>
      <p:pic>
        <p:nvPicPr>
          <p:cNvPr id="127" name="Google Shape;127;p20"/>
          <p:cNvPicPr preferRelativeResize="0"/>
          <p:nvPr/>
        </p:nvPicPr>
        <p:blipFill rotWithShape="1">
          <a:blip r:embed="rId26">
            <a:alphaModFix/>
          </a:blip>
          <a:srcRect/>
          <a:stretch/>
        </p:blipFill>
        <p:spPr>
          <a:xfrm>
            <a:off x="2367275" y="1140025"/>
            <a:ext cx="986550" cy="641267"/>
          </a:xfrm>
          <a:prstGeom prst="rect">
            <a:avLst/>
          </a:prstGeom>
          <a:noFill/>
          <a:ln>
            <a:noFill/>
          </a:ln>
        </p:spPr>
      </p:pic>
      <p:pic>
        <p:nvPicPr>
          <p:cNvPr id="128" name="Google Shape;128;p20"/>
          <p:cNvPicPr preferRelativeResize="0"/>
          <p:nvPr/>
        </p:nvPicPr>
        <p:blipFill rotWithShape="1">
          <a:blip r:embed="rId27">
            <a:alphaModFix/>
          </a:blip>
          <a:srcRect/>
          <a:stretch/>
        </p:blipFill>
        <p:spPr>
          <a:xfrm>
            <a:off x="4571830" y="3308564"/>
            <a:ext cx="2086045" cy="605300"/>
          </a:xfrm>
          <a:prstGeom prst="rect">
            <a:avLst/>
          </a:prstGeom>
          <a:noFill/>
          <a:ln>
            <a:noFill/>
          </a:ln>
        </p:spPr>
      </p:pic>
      <p:pic>
        <p:nvPicPr>
          <p:cNvPr id="129" name="Google Shape;129;p20"/>
          <p:cNvPicPr preferRelativeResize="0"/>
          <p:nvPr/>
        </p:nvPicPr>
        <p:blipFill rotWithShape="1">
          <a:blip r:embed="rId28">
            <a:alphaModFix/>
          </a:blip>
          <a:srcRect/>
          <a:stretch/>
        </p:blipFill>
        <p:spPr>
          <a:xfrm>
            <a:off x="5084994" y="3913863"/>
            <a:ext cx="1059705" cy="464500"/>
          </a:xfrm>
          <a:prstGeom prst="rect">
            <a:avLst/>
          </a:prstGeom>
          <a:noFill/>
          <a:ln>
            <a:noFill/>
          </a:ln>
        </p:spPr>
      </p:pic>
      <p:pic>
        <p:nvPicPr>
          <p:cNvPr id="130" name="Google Shape;130;p20"/>
          <p:cNvPicPr preferRelativeResize="0"/>
          <p:nvPr/>
        </p:nvPicPr>
        <p:blipFill rotWithShape="1">
          <a:blip r:embed="rId29">
            <a:alphaModFix/>
          </a:blip>
          <a:srcRect/>
          <a:stretch/>
        </p:blipFill>
        <p:spPr>
          <a:xfrm>
            <a:off x="4956975" y="1981031"/>
            <a:ext cx="2016400" cy="40959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1"/>
          <p:cNvSpPr txBox="1">
            <a:spLocks noGrp="1"/>
          </p:cNvSpPr>
          <p:nvPr>
            <p:ph type="title"/>
          </p:nvPr>
        </p:nvSpPr>
        <p:spPr>
          <a:xfrm>
            <a:off x="313184" y="205979"/>
            <a:ext cx="6851100" cy="85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2400"/>
              <a:buNone/>
            </a:pPr>
            <a:r>
              <a:rPr lang="de"/>
              <a:t>Our scientific community</a:t>
            </a:r>
            <a:endParaRPr/>
          </a:p>
        </p:txBody>
      </p:sp>
      <p:sp>
        <p:nvSpPr>
          <p:cNvPr id="136" name="Google Shape;136;p21"/>
          <p:cNvSpPr/>
          <p:nvPr/>
        </p:nvSpPr>
        <p:spPr>
          <a:xfrm>
            <a:off x="1816225" y="1063075"/>
            <a:ext cx="4225500" cy="3825600"/>
          </a:xfrm>
          <a:prstGeom prst="ellipse">
            <a:avLst/>
          </a:prstGeom>
          <a:noFill/>
          <a:ln w="228600" cap="flat" cmpd="sng">
            <a:solidFill>
              <a:srgbClr val="009CB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7" name="Google Shape;137;p21"/>
          <p:cNvSpPr/>
          <p:nvPr/>
        </p:nvSpPr>
        <p:spPr>
          <a:xfrm>
            <a:off x="7051737" y="1720230"/>
            <a:ext cx="1505400" cy="584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de" sz="1600" b="1" i="0" u="none" strike="noStrike" cap="none">
                <a:solidFill>
                  <a:srgbClr val="000000"/>
                </a:solidFill>
                <a:latin typeface="Arial"/>
                <a:ea typeface="Arial"/>
                <a:cs typeface="Arial"/>
                <a:sym typeface="Arial"/>
              </a:rPr>
              <a:t>Chemistry disciplines</a:t>
            </a:r>
            <a:endParaRPr sz="1400" b="0" i="0" u="none" strike="noStrike" cap="none">
              <a:solidFill>
                <a:srgbClr val="000000"/>
              </a:solidFill>
              <a:latin typeface="Arial"/>
              <a:ea typeface="Arial"/>
              <a:cs typeface="Arial"/>
              <a:sym typeface="Arial"/>
            </a:endParaRPr>
          </a:p>
        </p:txBody>
      </p:sp>
      <p:sp>
        <p:nvSpPr>
          <p:cNvPr id="138" name="Google Shape;138;p21"/>
          <p:cNvSpPr txBox="1"/>
          <p:nvPr/>
        </p:nvSpPr>
        <p:spPr>
          <a:xfrm>
            <a:off x="4330875" y="1495159"/>
            <a:ext cx="1766700" cy="3078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0" i="0" u="none" strike="noStrike" cap="none">
                <a:solidFill>
                  <a:srgbClr val="000000"/>
                </a:solidFill>
                <a:latin typeface="Arial"/>
                <a:ea typeface="Arial"/>
                <a:cs typeface="Arial"/>
                <a:sym typeface="Arial"/>
              </a:rPr>
              <a:t>Organic chemistry</a:t>
            </a:r>
            <a:endParaRPr sz="1400" b="0" i="0" u="none" strike="noStrike" cap="none">
              <a:solidFill>
                <a:srgbClr val="000000"/>
              </a:solidFill>
              <a:latin typeface="Arial"/>
              <a:ea typeface="Arial"/>
              <a:cs typeface="Arial"/>
              <a:sym typeface="Arial"/>
            </a:endParaRPr>
          </a:p>
        </p:txBody>
      </p:sp>
      <p:sp>
        <p:nvSpPr>
          <p:cNvPr id="139" name="Google Shape;139;p21"/>
          <p:cNvSpPr txBox="1"/>
          <p:nvPr/>
        </p:nvSpPr>
        <p:spPr>
          <a:xfrm>
            <a:off x="4971383" y="2123519"/>
            <a:ext cx="1946400" cy="3078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0" i="0" u="none" strike="noStrike" cap="none">
                <a:solidFill>
                  <a:srgbClr val="000000"/>
                </a:solidFill>
                <a:latin typeface="Arial"/>
                <a:ea typeface="Arial"/>
                <a:cs typeface="Arial"/>
                <a:sym typeface="Arial"/>
              </a:rPr>
              <a:t>Inorganic chemistry</a:t>
            </a:r>
            <a:endParaRPr sz="1400" b="0" i="0" u="none" strike="noStrike" cap="none">
              <a:solidFill>
                <a:srgbClr val="000000"/>
              </a:solidFill>
              <a:latin typeface="Arial"/>
              <a:ea typeface="Arial"/>
              <a:cs typeface="Arial"/>
              <a:sym typeface="Arial"/>
            </a:endParaRPr>
          </a:p>
        </p:txBody>
      </p:sp>
      <p:sp>
        <p:nvSpPr>
          <p:cNvPr id="140" name="Google Shape;140;p21"/>
          <p:cNvSpPr txBox="1"/>
          <p:nvPr/>
        </p:nvSpPr>
        <p:spPr>
          <a:xfrm>
            <a:off x="4685495" y="3652074"/>
            <a:ext cx="4059000" cy="3078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0" i="0" u="none" strike="noStrike" cap="none">
                <a:solidFill>
                  <a:srgbClr val="000000"/>
                </a:solidFill>
                <a:latin typeface="Arial"/>
                <a:ea typeface="Arial"/>
                <a:cs typeface="Arial"/>
                <a:sym typeface="Arial"/>
              </a:rPr>
              <a:t>Theoretical / Physical / Analytical chemistry</a:t>
            </a:r>
            <a:endParaRPr sz="1400" b="0" i="0" u="none" strike="noStrike" cap="none">
              <a:solidFill>
                <a:srgbClr val="000000"/>
              </a:solidFill>
              <a:latin typeface="Arial"/>
              <a:ea typeface="Arial"/>
              <a:cs typeface="Arial"/>
              <a:sym typeface="Arial"/>
            </a:endParaRPr>
          </a:p>
        </p:txBody>
      </p:sp>
      <p:sp>
        <p:nvSpPr>
          <p:cNvPr id="141" name="Google Shape;141;p21"/>
          <p:cNvSpPr/>
          <p:nvPr/>
        </p:nvSpPr>
        <p:spPr>
          <a:xfrm>
            <a:off x="5111949" y="2824600"/>
            <a:ext cx="3206100" cy="3078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0" i="0" u="none" strike="noStrike" cap="none">
                <a:solidFill>
                  <a:srgbClr val="000000"/>
                </a:solidFill>
                <a:latin typeface="Arial"/>
                <a:ea typeface="Arial"/>
                <a:cs typeface="Arial"/>
                <a:sym typeface="Arial"/>
              </a:rPr>
              <a:t>Polymer / Macromolecular chemistry</a:t>
            </a:r>
            <a:endParaRPr sz="1400" b="0" i="0" u="none" strike="noStrike" cap="none">
              <a:solidFill>
                <a:srgbClr val="000000"/>
              </a:solidFill>
              <a:latin typeface="Arial"/>
              <a:ea typeface="Arial"/>
              <a:cs typeface="Arial"/>
              <a:sym typeface="Arial"/>
            </a:endParaRPr>
          </a:p>
        </p:txBody>
      </p:sp>
      <p:sp>
        <p:nvSpPr>
          <p:cNvPr id="142" name="Google Shape;142;p21"/>
          <p:cNvSpPr/>
          <p:nvPr/>
        </p:nvSpPr>
        <p:spPr>
          <a:xfrm>
            <a:off x="222167" y="4154007"/>
            <a:ext cx="1455900" cy="5541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500"/>
              <a:buFont typeface="Arial"/>
              <a:buNone/>
            </a:pPr>
            <a:r>
              <a:rPr lang="de" sz="1500" b="1" i="0" u="none" strike="noStrike" cap="none">
                <a:solidFill>
                  <a:srgbClr val="000000"/>
                </a:solidFill>
                <a:latin typeface="Arial"/>
                <a:ea typeface="Arial"/>
                <a:cs typeface="Arial"/>
                <a:sym typeface="Arial"/>
              </a:rPr>
              <a:t>Related disciplines</a:t>
            </a:r>
            <a:endParaRPr sz="1400" b="0" i="0" u="none" strike="noStrike" cap="none">
              <a:solidFill>
                <a:srgbClr val="000000"/>
              </a:solidFill>
              <a:latin typeface="Arial"/>
              <a:ea typeface="Arial"/>
              <a:cs typeface="Arial"/>
              <a:sym typeface="Arial"/>
            </a:endParaRPr>
          </a:p>
        </p:txBody>
      </p:sp>
      <p:sp>
        <p:nvSpPr>
          <p:cNvPr id="143" name="Google Shape;143;p21"/>
          <p:cNvSpPr txBox="1"/>
          <p:nvPr/>
        </p:nvSpPr>
        <p:spPr>
          <a:xfrm>
            <a:off x="1016550" y="2670700"/>
            <a:ext cx="1394700" cy="292500"/>
          </a:xfrm>
          <a:prstGeom prst="rect">
            <a:avLst/>
          </a:prstGeom>
          <a:solidFill>
            <a:srgbClr val="FFFFF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200"/>
              <a:buFont typeface="Arial"/>
              <a:buNone/>
            </a:pPr>
            <a:r>
              <a:rPr lang="de" sz="1200" b="0" i="0" u="none" strike="noStrike" cap="none">
                <a:solidFill>
                  <a:srgbClr val="000000"/>
                </a:solidFill>
                <a:latin typeface="Arial"/>
                <a:ea typeface="Arial"/>
                <a:cs typeface="Arial"/>
                <a:sym typeface="Arial"/>
              </a:rPr>
              <a:t>Material science</a:t>
            </a:r>
            <a:endParaRPr sz="1200" b="0" i="0" u="none" strike="noStrike" cap="none">
              <a:solidFill>
                <a:srgbClr val="000000"/>
              </a:solidFill>
              <a:latin typeface="Arial"/>
              <a:ea typeface="Arial"/>
              <a:cs typeface="Arial"/>
              <a:sym typeface="Arial"/>
            </a:endParaRPr>
          </a:p>
        </p:txBody>
      </p:sp>
      <p:sp>
        <p:nvSpPr>
          <p:cNvPr id="144" name="Google Shape;144;p21"/>
          <p:cNvSpPr txBox="1"/>
          <p:nvPr/>
        </p:nvSpPr>
        <p:spPr>
          <a:xfrm>
            <a:off x="1786474" y="1985075"/>
            <a:ext cx="729600" cy="261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de" sz="1100" b="0" i="0" u="none" strike="noStrike" cap="none">
                <a:solidFill>
                  <a:srgbClr val="000000"/>
                </a:solidFill>
                <a:latin typeface="Arial"/>
                <a:ea typeface="Arial"/>
                <a:cs typeface="Arial"/>
                <a:sym typeface="Arial"/>
              </a:rPr>
              <a:t>Physics</a:t>
            </a:r>
            <a:endParaRPr sz="1100" b="0" i="0" u="none" strike="noStrike" cap="none">
              <a:solidFill>
                <a:srgbClr val="000000"/>
              </a:solidFill>
              <a:latin typeface="Arial"/>
              <a:ea typeface="Arial"/>
              <a:cs typeface="Arial"/>
              <a:sym typeface="Arial"/>
            </a:endParaRPr>
          </a:p>
        </p:txBody>
      </p:sp>
      <p:sp>
        <p:nvSpPr>
          <p:cNvPr id="145" name="Google Shape;145;p21"/>
          <p:cNvSpPr txBox="1"/>
          <p:nvPr/>
        </p:nvSpPr>
        <p:spPr>
          <a:xfrm>
            <a:off x="2247348" y="4322375"/>
            <a:ext cx="1120200" cy="2925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0" i="0" u="none" strike="noStrike" cap="none">
                <a:solidFill>
                  <a:srgbClr val="000000"/>
                </a:solidFill>
                <a:latin typeface="Arial"/>
                <a:ea typeface="Arial"/>
                <a:cs typeface="Arial"/>
                <a:sym typeface="Arial"/>
              </a:rPr>
              <a:t>Pharmacy</a:t>
            </a:r>
            <a:endParaRPr sz="1400" b="0" i="0" u="none" strike="noStrike" cap="none">
              <a:solidFill>
                <a:srgbClr val="000000"/>
              </a:solidFill>
              <a:latin typeface="Arial"/>
              <a:ea typeface="Arial"/>
              <a:cs typeface="Arial"/>
              <a:sym typeface="Arial"/>
            </a:endParaRPr>
          </a:p>
        </p:txBody>
      </p:sp>
      <p:sp>
        <p:nvSpPr>
          <p:cNvPr id="146" name="Google Shape;146;p21"/>
          <p:cNvSpPr txBox="1"/>
          <p:nvPr/>
        </p:nvSpPr>
        <p:spPr>
          <a:xfrm>
            <a:off x="4457725" y="4348700"/>
            <a:ext cx="1249200" cy="2925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0" i="0" u="none" strike="noStrike" cap="none">
                <a:solidFill>
                  <a:srgbClr val="000000"/>
                </a:solidFill>
                <a:latin typeface="Arial"/>
                <a:ea typeface="Arial"/>
                <a:cs typeface="Arial"/>
                <a:sym typeface="Arial"/>
              </a:rPr>
              <a:t>Biochemistry</a:t>
            </a:r>
            <a:endParaRPr sz="1400" b="0" i="0" u="none" strike="noStrike" cap="none">
              <a:solidFill>
                <a:srgbClr val="000000"/>
              </a:solidFill>
              <a:latin typeface="Arial"/>
              <a:ea typeface="Arial"/>
              <a:cs typeface="Arial"/>
              <a:sym typeface="Arial"/>
            </a:endParaRPr>
          </a:p>
        </p:txBody>
      </p:sp>
      <p:sp>
        <p:nvSpPr>
          <p:cNvPr id="147" name="Google Shape;147;p21"/>
          <p:cNvSpPr/>
          <p:nvPr/>
        </p:nvSpPr>
        <p:spPr>
          <a:xfrm>
            <a:off x="2562026" y="937782"/>
            <a:ext cx="1667100" cy="1123500"/>
          </a:xfrm>
          <a:prstGeom prst="ellipse">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48" name="Google Shape;148;p21"/>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de"/>
              <a:t>4</a:t>
            </a:fld>
            <a:endParaRPr/>
          </a:p>
        </p:txBody>
      </p:sp>
      <p:sp>
        <p:nvSpPr>
          <p:cNvPr id="149" name="Google Shape;149;p21"/>
          <p:cNvSpPr txBox="1"/>
          <p:nvPr/>
        </p:nvSpPr>
        <p:spPr>
          <a:xfrm>
            <a:off x="1162125" y="3743950"/>
            <a:ext cx="1597500" cy="261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de" sz="1100" b="0" i="0" u="none" strike="noStrike" cap="none">
                <a:solidFill>
                  <a:srgbClr val="000000"/>
                </a:solidFill>
                <a:latin typeface="Arial"/>
                <a:ea typeface="Arial"/>
                <a:cs typeface="Arial"/>
                <a:sym typeface="Arial"/>
              </a:rPr>
              <a:t>Chemical engineering</a:t>
            </a:r>
            <a:endParaRPr sz="1100" b="0" i="0" u="none" strike="noStrike" cap="none">
              <a:solidFill>
                <a:srgbClr val="000000"/>
              </a:solidFill>
              <a:latin typeface="Arial"/>
              <a:ea typeface="Arial"/>
              <a:cs typeface="Arial"/>
              <a:sym typeface="Arial"/>
            </a:endParaRPr>
          </a:p>
        </p:txBody>
      </p:sp>
      <p:pic>
        <p:nvPicPr>
          <p:cNvPr id="150" name="Google Shape;150;p21"/>
          <p:cNvPicPr preferRelativeResize="0"/>
          <p:nvPr/>
        </p:nvPicPr>
        <p:blipFill rotWithShape="1">
          <a:blip r:embed="rId3">
            <a:alphaModFix/>
          </a:blip>
          <a:srcRect/>
          <a:stretch/>
        </p:blipFill>
        <p:spPr>
          <a:xfrm>
            <a:off x="2391901" y="2425751"/>
            <a:ext cx="2835063" cy="14549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grpSp>
        <p:nvGrpSpPr>
          <p:cNvPr id="155" name="Google Shape;155;p22"/>
          <p:cNvGrpSpPr/>
          <p:nvPr/>
        </p:nvGrpSpPr>
        <p:grpSpPr>
          <a:xfrm>
            <a:off x="3360700" y="1794200"/>
            <a:ext cx="2615475" cy="2577901"/>
            <a:chOff x="3360700" y="1794200"/>
            <a:chExt cx="2615475" cy="2577901"/>
          </a:xfrm>
        </p:grpSpPr>
        <p:sp>
          <p:nvSpPr>
            <p:cNvPr id="156" name="Google Shape;156;p22"/>
            <p:cNvSpPr/>
            <p:nvPr/>
          </p:nvSpPr>
          <p:spPr>
            <a:xfrm>
              <a:off x="3360700" y="2160501"/>
              <a:ext cx="2615400" cy="2211600"/>
            </a:xfrm>
            <a:prstGeom prst="roundRect">
              <a:avLst>
                <a:gd name="adj" fmla="val 16667"/>
              </a:avLst>
            </a:prstGeom>
            <a:solidFill>
              <a:schemeClr val="lt1"/>
            </a:solidFill>
            <a:ln w="28575" cap="flat" cmpd="sng">
              <a:solidFill>
                <a:srgbClr val="195F95"/>
              </a:solidFill>
              <a:prstDash val="solid"/>
              <a:round/>
              <a:headEnd type="none" w="sm" len="sm"/>
              <a:tailEnd type="none" w="sm" len="sm"/>
            </a:ln>
            <a:effectLst>
              <a:outerShdw blurRad="57150" dist="19050" dir="5400000" algn="bl" rotWithShape="0">
                <a:srgbClr val="000000">
                  <a:alpha val="4941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22"/>
            <p:cNvSpPr txBox="1"/>
            <p:nvPr/>
          </p:nvSpPr>
          <p:spPr>
            <a:xfrm>
              <a:off x="3418675" y="3238328"/>
              <a:ext cx="2557500" cy="1029000"/>
            </a:xfrm>
            <a:prstGeom prst="rect">
              <a:avLst/>
            </a:prstGeom>
            <a:noFill/>
            <a:ln>
              <a:noFill/>
            </a:ln>
          </p:spPr>
          <p:txBody>
            <a:bodyPr spcFirstLastPara="1" wrap="square" lIns="114300" tIns="91425" rIns="91425" bIns="91425" anchor="t" anchorCtr="0">
              <a:noAutofit/>
            </a:bodyPr>
            <a:lstStyle/>
            <a:p>
              <a:pPr marL="1028700" marR="0" lvl="0" indent="-1028700" algn="l" rtl="0">
                <a:lnSpc>
                  <a:spcPct val="100000"/>
                </a:lnSpc>
                <a:spcBef>
                  <a:spcPts val="0"/>
                </a:spcBef>
                <a:spcAft>
                  <a:spcPts val="0"/>
                </a:spcAft>
                <a:buClr>
                  <a:srgbClr val="000000"/>
                </a:buClr>
                <a:buSzPts val="1000"/>
                <a:buFont typeface="Arial"/>
                <a:buNone/>
              </a:pPr>
              <a:r>
                <a:rPr lang="de" sz="1000" b="1" i="0" u="none" strike="noStrike" cap="none">
                  <a:solidFill>
                    <a:srgbClr val="195F95"/>
                  </a:solidFill>
                  <a:latin typeface="Verdana"/>
                  <a:ea typeface="Verdana"/>
                  <a:cs typeface="Verdana"/>
                  <a:sym typeface="Verdana"/>
                </a:rPr>
                <a:t>Name</a:t>
              </a:r>
              <a:r>
                <a:rPr lang="de" sz="1000" b="0" i="0" u="none" strike="noStrike" cap="none">
                  <a:solidFill>
                    <a:srgbClr val="195F95"/>
                  </a:solidFill>
                  <a:latin typeface="Verdana"/>
                  <a:ea typeface="Verdana"/>
                  <a:cs typeface="Verdana"/>
                  <a:sym typeface="Verdana"/>
                </a:rPr>
                <a:t>	Ethylbenzene</a:t>
              </a:r>
              <a:endParaRPr sz="1000" b="0" i="0" u="none" strike="noStrike" cap="none">
                <a:solidFill>
                  <a:srgbClr val="195F95"/>
                </a:solidFill>
                <a:latin typeface="Verdana"/>
                <a:ea typeface="Verdana"/>
                <a:cs typeface="Verdana"/>
                <a:sym typeface="Verdana"/>
              </a:endParaRPr>
            </a:p>
            <a:p>
              <a:pPr marL="1028700" marR="0" lvl="0" indent="-1028700" algn="l" rtl="0">
                <a:lnSpc>
                  <a:spcPct val="100000"/>
                </a:lnSpc>
                <a:spcBef>
                  <a:spcPts val="0"/>
                </a:spcBef>
                <a:spcAft>
                  <a:spcPts val="0"/>
                </a:spcAft>
                <a:buClr>
                  <a:srgbClr val="000000"/>
                </a:buClr>
                <a:buSzPts val="1000"/>
                <a:buFont typeface="Arial"/>
                <a:buNone/>
              </a:pPr>
              <a:r>
                <a:rPr lang="de" sz="1000" b="1" i="0" u="none" strike="noStrike" cap="none">
                  <a:solidFill>
                    <a:srgbClr val="195F95"/>
                  </a:solidFill>
                  <a:latin typeface="Verdana"/>
                  <a:ea typeface="Verdana"/>
                  <a:cs typeface="Verdana"/>
                  <a:sym typeface="Verdana"/>
                </a:rPr>
                <a:t>Formula</a:t>
              </a:r>
              <a:r>
                <a:rPr lang="de" sz="1000" b="0" i="0" u="none" strike="noStrike" cap="none">
                  <a:solidFill>
                    <a:srgbClr val="195F95"/>
                  </a:solidFill>
                  <a:latin typeface="Verdana"/>
                  <a:ea typeface="Verdana"/>
                  <a:cs typeface="Verdana"/>
                  <a:sym typeface="Verdana"/>
                </a:rPr>
                <a:t>	C</a:t>
              </a:r>
              <a:r>
                <a:rPr lang="de" sz="1000" b="0" i="0" u="none" strike="noStrike" cap="none" baseline="-25000">
                  <a:solidFill>
                    <a:srgbClr val="195F95"/>
                  </a:solidFill>
                  <a:latin typeface="Verdana"/>
                  <a:ea typeface="Verdana"/>
                  <a:cs typeface="Verdana"/>
                  <a:sym typeface="Verdana"/>
                </a:rPr>
                <a:t>8</a:t>
              </a:r>
              <a:r>
                <a:rPr lang="de" sz="1000" b="0" i="0" u="none" strike="noStrike" cap="none">
                  <a:solidFill>
                    <a:srgbClr val="195F95"/>
                  </a:solidFill>
                  <a:latin typeface="Verdana"/>
                  <a:ea typeface="Verdana"/>
                  <a:cs typeface="Verdana"/>
                  <a:sym typeface="Verdana"/>
                </a:rPr>
                <a:t>H</a:t>
              </a:r>
              <a:r>
                <a:rPr lang="de" sz="1000" b="0" i="0" u="none" strike="noStrike" cap="none" baseline="-25000">
                  <a:solidFill>
                    <a:srgbClr val="195F95"/>
                  </a:solidFill>
                  <a:latin typeface="Verdana"/>
                  <a:ea typeface="Verdana"/>
                  <a:cs typeface="Verdana"/>
                  <a:sym typeface="Verdana"/>
                </a:rPr>
                <a:t>10</a:t>
              </a:r>
              <a:endParaRPr sz="1000" b="0" i="0" u="none" strike="noStrike" cap="none" baseline="-25000">
                <a:solidFill>
                  <a:srgbClr val="195F95"/>
                </a:solidFill>
                <a:latin typeface="Verdana"/>
                <a:ea typeface="Verdana"/>
                <a:cs typeface="Verdana"/>
                <a:sym typeface="Verdana"/>
              </a:endParaRPr>
            </a:p>
            <a:p>
              <a:pPr marL="1028700" marR="0" lvl="0" indent="-1028700" algn="l" rtl="0">
                <a:lnSpc>
                  <a:spcPct val="100000"/>
                </a:lnSpc>
                <a:spcBef>
                  <a:spcPts val="0"/>
                </a:spcBef>
                <a:spcAft>
                  <a:spcPts val="0"/>
                </a:spcAft>
                <a:buClr>
                  <a:srgbClr val="000000"/>
                </a:buClr>
                <a:buSzPts val="1000"/>
                <a:buFont typeface="Arial"/>
                <a:buNone/>
              </a:pPr>
              <a:r>
                <a:rPr lang="de" sz="1000" b="1" i="0" u="none" strike="noStrike" cap="none">
                  <a:solidFill>
                    <a:srgbClr val="195F95"/>
                  </a:solidFill>
                  <a:latin typeface="Verdana"/>
                  <a:ea typeface="Verdana"/>
                  <a:cs typeface="Verdana"/>
                  <a:sym typeface="Verdana"/>
                </a:rPr>
                <a:t>CAS</a:t>
              </a:r>
              <a:r>
                <a:rPr lang="de" sz="1000" b="0" i="0" u="none" strike="noStrike" cap="none">
                  <a:solidFill>
                    <a:srgbClr val="195F95"/>
                  </a:solidFill>
                  <a:latin typeface="Verdana"/>
                  <a:ea typeface="Verdana"/>
                  <a:cs typeface="Verdana"/>
                  <a:sym typeface="Verdana"/>
                </a:rPr>
                <a:t>	100-41-4</a:t>
              </a:r>
              <a:endParaRPr sz="1000" b="0" i="0" u="none" strike="noStrike" cap="none">
                <a:solidFill>
                  <a:srgbClr val="195F95"/>
                </a:solidFill>
                <a:latin typeface="Verdana"/>
                <a:ea typeface="Verdana"/>
                <a:cs typeface="Verdana"/>
                <a:sym typeface="Verdana"/>
              </a:endParaRPr>
            </a:p>
            <a:p>
              <a:pPr marL="1028700" marR="0" lvl="0" indent="-1028700" algn="l" rtl="0">
                <a:lnSpc>
                  <a:spcPct val="100000"/>
                </a:lnSpc>
                <a:spcBef>
                  <a:spcPts val="0"/>
                </a:spcBef>
                <a:spcAft>
                  <a:spcPts val="0"/>
                </a:spcAft>
                <a:buClr>
                  <a:srgbClr val="000000"/>
                </a:buClr>
                <a:buSzPts val="1000"/>
                <a:buFont typeface="Arial"/>
                <a:buNone/>
              </a:pPr>
              <a:r>
                <a:rPr lang="de" sz="1000" b="1" i="0" u="none" strike="noStrike" cap="none">
                  <a:solidFill>
                    <a:srgbClr val="195F95"/>
                  </a:solidFill>
                  <a:latin typeface="Verdana"/>
                  <a:ea typeface="Verdana"/>
                  <a:cs typeface="Verdana"/>
                  <a:sym typeface="Verdana"/>
                </a:rPr>
                <a:t>InChI Key</a:t>
              </a:r>
              <a:r>
                <a:rPr lang="de" sz="1000" b="0" i="0" u="none" strike="noStrike" cap="none">
                  <a:solidFill>
                    <a:srgbClr val="195F95"/>
                  </a:solidFill>
                  <a:latin typeface="Verdana"/>
                  <a:ea typeface="Verdana"/>
                  <a:cs typeface="Verdana"/>
                  <a:sym typeface="Verdana"/>
                </a:rPr>
                <a:t>	YNQLUTRBYVCPMQ-</a:t>
              </a:r>
              <a:br>
                <a:rPr lang="de" sz="1000" b="0" i="0" u="none" strike="noStrike" cap="none">
                  <a:solidFill>
                    <a:srgbClr val="195F95"/>
                  </a:solidFill>
                  <a:latin typeface="Verdana"/>
                  <a:ea typeface="Verdana"/>
                  <a:cs typeface="Verdana"/>
                  <a:sym typeface="Verdana"/>
                </a:rPr>
              </a:br>
              <a:r>
                <a:rPr lang="de" sz="1000" b="0" i="0" u="none" strike="noStrike" cap="none">
                  <a:solidFill>
                    <a:srgbClr val="195F95"/>
                  </a:solidFill>
                  <a:latin typeface="Verdana"/>
                  <a:ea typeface="Verdana"/>
                  <a:cs typeface="Verdana"/>
                  <a:sym typeface="Verdana"/>
                </a:rPr>
                <a:t>UHFFFAOYSA-N</a:t>
              </a:r>
              <a:endParaRPr sz="1000" b="0" i="0" u="none" strike="noStrike" cap="none">
                <a:solidFill>
                  <a:srgbClr val="195F95"/>
                </a:solidFill>
                <a:latin typeface="Verdana"/>
                <a:ea typeface="Verdana"/>
                <a:cs typeface="Verdana"/>
                <a:sym typeface="Verdana"/>
              </a:endParaRPr>
            </a:p>
            <a:p>
              <a:pPr marL="1028700" marR="0" lvl="0" indent="-1028700" algn="l" rtl="0">
                <a:lnSpc>
                  <a:spcPct val="100000"/>
                </a:lnSpc>
                <a:spcBef>
                  <a:spcPts val="0"/>
                </a:spcBef>
                <a:spcAft>
                  <a:spcPts val="0"/>
                </a:spcAft>
                <a:buClr>
                  <a:srgbClr val="000000"/>
                </a:buClr>
                <a:buSzPts val="1000"/>
                <a:buFont typeface="Arial"/>
                <a:buNone/>
              </a:pPr>
              <a:r>
                <a:rPr lang="de" sz="1000" b="1" i="0" u="none" strike="noStrike" cap="none">
                  <a:solidFill>
                    <a:srgbClr val="195F95"/>
                  </a:solidFill>
                  <a:latin typeface="Verdana"/>
                  <a:ea typeface="Verdana"/>
                  <a:cs typeface="Verdana"/>
                  <a:sym typeface="Verdana"/>
                </a:rPr>
                <a:t>...</a:t>
              </a:r>
              <a:endParaRPr sz="1000" b="1" i="0" u="none" strike="noStrike" cap="none">
                <a:solidFill>
                  <a:srgbClr val="195F95"/>
                </a:solidFill>
                <a:latin typeface="Verdana"/>
                <a:ea typeface="Verdana"/>
                <a:cs typeface="Verdana"/>
                <a:sym typeface="Verdana"/>
              </a:endParaRPr>
            </a:p>
          </p:txBody>
        </p:sp>
        <p:sp>
          <p:nvSpPr>
            <p:cNvPr id="158" name="Google Shape;158;p22"/>
            <p:cNvSpPr txBox="1"/>
            <p:nvPr/>
          </p:nvSpPr>
          <p:spPr>
            <a:xfrm>
              <a:off x="3986950" y="1794200"/>
              <a:ext cx="1362900" cy="366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1" i="0" u="none" strike="noStrike" cap="none">
                  <a:solidFill>
                    <a:srgbClr val="195F95"/>
                  </a:solidFill>
                  <a:latin typeface="Verdana"/>
                  <a:ea typeface="Verdana"/>
                  <a:cs typeface="Verdana"/>
                  <a:sym typeface="Verdana"/>
                </a:rPr>
                <a:t>Properties</a:t>
              </a:r>
              <a:endParaRPr sz="1400" b="1" i="0" u="none" strike="noStrike" cap="none">
                <a:solidFill>
                  <a:srgbClr val="195F95"/>
                </a:solidFill>
                <a:latin typeface="Verdana"/>
                <a:ea typeface="Verdana"/>
                <a:cs typeface="Verdana"/>
                <a:sym typeface="Verdana"/>
              </a:endParaRPr>
            </a:p>
          </p:txBody>
        </p:sp>
      </p:grpSp>
      <p:sp>
        <p:nvSpPr>
          <p:cNvPr id="159" name="Google Shape;159;p22"/>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de"/>
              <a:t>5</a:t>
            </a:fld>
            <a:endParaRPr/>
          </a:p>
        </p:txBody>
      </p:sp>
      <p:sp>
        <p:nvSpPr>
          <p:cNvPr id="160" name="Google Shape;160;p22"/>
          <p:cNvSpPr txBox="1">
            <a:spLocks noGrp="1"/>
          </p:cNvSpPr>
          <p:nvPr>
            <p:ph type="title"/>
          </p:nvPr>
        </p:nvSpPr>
        <p:spPr>
          <a:xfrm>
            <a:off x="313184" y="205979"/>
            <a:ext cx="6851100" cy="85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2400"/>
              <a:buNone/>
            </a:pPr>
            <a:r>
              <a:rPr lang="de"/>
              <a:t>Molecules and related (meta)data</a:t>
            </a:r>
            <a:endParaRPr/>
          </a:p>
        </p:txBody>
      </p:sp>
      <p:pic>
        <p:nvPicPr>
          <p:cNvPr id="161" name="Google Shape;161;p22"/>
          <p:cNvPicPr preferRelativeResize="0"/>
          <p:nvPr/>
        </p:nvPicPr>
        <p:blipFill rotWithShape="1">
          <a:blip r:embed="rId3">
            <a:alphaModFix/>
          </a:blip>
          <a:srcRect t="3104" b="3104"/>
          <a:stretch/>
        </p:blipFill>
        <p:spPr>
          <a:xfrm>
            <a:off x="3660563" y="2333813"/>
            <a:ext cx="2073725" cy="948950"/>
          </a:xfrm>
          <a:prstGeom prst="rect">
            <a:avLst/>
          </a:prstGeom>
          <a:noFill/>
          <a:ln>
            <a:noFill/>
          </a:ln>
        </p:spPr>
      </p:pic>
      <p:grpSp>
        <p:nvGrpSpPr>
          <p:cNvPr id="162" name="Google Shape;162;p22"/>
          <p:cNvGrpSpPr/>
          <p:nvPr/>
        </p:nvGrpSpPr>
        <p:grpSpPr>
          <a:xfrm>
            <a:off x="283600" y="1014725"/>
            <a:ext cx="2605200" cy="2024700"/>
            <a:chOff x="71425" y="1597925"/>
            <a:chExt cx="2605200" cy="2024700"/>
          </a:xfrm>
        </p:grpSpPr>
        <p:grpSp>
          <p:nvGrpSpPr>
            <p:cNvPr id="163" name="Google Shape;163;p22"/>
            <p:cNvGrpSpPr/>
            <p:nvPr/>
          </p:nvGrpSpPr>
          <p:grpSpPr>
            <a:xfrm>
              <a:off x="437725" y="1597925"/>
              <a:ext cx="2238900" cy="2024700"/>
              <a:chOff x="313175" y="1063075"/>
              <a:chExt cx="2238900" cy="2024700"/>
            </a:xfrm>
          </p:grpSpPr>
          <p:sp>
            <p:nvSpPr>
              <p:cNvPr id="164" name="Google Shape;164;p22"/>
              <p:cNvSpPr/>
              <p:nvPr/>
            </p:nvSpPr>
            <p:spPr>
              <a:xfrm>
                <a:off x="313175" y="1063075"/>
                <a:ext cx="2238900" cy="2024700"/>
              </a:xfrm>
              <a:prstGeom prst="roundRect">
                <a:avLst>
                  <a:gd name="adj" fmla="val 16667"/>
                </a:avLst>
              </a:prstGeom>
              <a:solidFill>
                <a:schemeClr val="lt1"/>
              </a:solidFill>
              <a:ln w="28575" cap="flat" cmpd="sng">
                <a:solidFill>
                  <a:srgbClr val="800000"/>
                </a:solidFill>
                <a:prstDash val="solid"/>
                <a:round/>
                <a:headEnd type="none" w="sm" len="sm"/>
                <a:tailEnd type="none" w="sm" len="sm"/>
              </a:ln>
              <a:effectLst>
                <a:outerShdw blurRad="57150" dist="19050" dir="5400000" algn="bl" rotWithShape="0">
                  <a:srgbClr val="000000">
                    <a:alpha val="4941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65" name="Google Shape;165;p22"/>
              <p:cNvPicPr preferRelativeResize="0"/>
              <p:nvPr/>
            </p:nvPicPr>
            <p:blipFill rotWithShape="1">
              <a:blip r:embed="rId4">
                <a:alphaModFix/>
              </a:blip>
              <a:srcRect/>
              <a:stretch/>
            </p:blipFill>
            <p:spPr>
              <a:xfrm>
                <a:off x="709375" y="1177623"/>
                <a:ext cx="1446500" cy="1138575"/>
              </a:xfrm>
              <a:prstGeom prst="rect">
                <a:avLst/>
              </a:prstGeom>
              <a:noFill/>
              <a:ln>
                <a:noFill/>
              </a:ln>
            </p:spPr>
          </p:pic>
          <p:sp>
            <p:nvSpPr>
              <p:cNvPr id="166" name="Google Shape;166;p22"/>
              <p:cNvSpPr txBox="1"/>
              <p:nvPr/>
            </p:nvSpPr>
            <p:spPr>
              <a:xfrm>
                <a:off x="441275" y="2316200"/>
                <a:ext cx="2012400" cy="731400"/>
              </a:xfrm>
              <a:prstGeom prst="rect">
                <a:avLst/>
              </a:prstGeom>
              <a:noFill/>
              <a:ln>
                <a:noFill/>
              </a:ln>
            </p:spPr>
            <p:txBody>
              <a:bodyPr spcFirstLastPara="1" wrap="square" lIns="114300"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rgbClr val="800000"/>
                    </a:solidFill>
                    <a:latin typeface="Verdana"/>
                    <a:ea typeface="Verdana"/>
                    <a:cs typeface="Verdana"/>
                    <a:sym typeface="Verdana"/>
                  </a:rPr>
                  <a:t>Experimental Description</a:t>
                </a:r>
                <a:endParaRPr sz="1000" b="1" i="0" u="none" strike="noStrike" cap="none">
                  <a:solidFill>
                    <a:srgbClr val="800000"/>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rgbClr val="800000"/>
                    </a:solidFill>
                    <a:latin typeface="Verdana"/>
                    <a:ea typeface="Verdana"/>
                    <a:cs typeface="Verdana"/>
                    <a:sym typeface="Verdana"/>
                  </a:rPr>
                  <a:t>Educts / Reagents</a:t>
                </a:r>
                <a:endParaRPr sz="1000" b="1" i="0" u="none" strike="noStrike" cap="none">
                  <a:solidFill>
                    <a:srgbClr val="800000"/>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rgbClr val="800000"/>
                    </a:solidFill>
                    <a:latin typeface="Verdana"/>
                    <a:ea typeface="Verdana"/>
                    <a:cs typeface="Verdana"/>
                    <a:sym typeface="Verdana"/>
                  </a:rPr>
                  <a:t>Conditions</a:t>
                </a:r>
                <a:endParaRPr sz="1000" b="1" i="0" u="none" strike="noStrike" cap="none">
                  <a:solidFill>
                    <a:srgbClr val="800000"/>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rgbClr val="800000"/>
                    </a:solidFill>
                    <a:latin typeface="Verdana"/>
                    <a:ea typeface="Verdana"/>
                    <a:cs typeface="Verdana"/>
                    <a:sym typeface="Verdana"/>
                  </a:rPr>
                  <a:t>...</a:t>
                </a:r>
                <a:endParaRPr sz="1000" b="1" i="0" u="none" strike="noStrike" cap="none">
                  <a:solidFill>
                    <a:srgbClr val="800000"/>
                  </a:solidFill>
                  <a:latin typeface="Verdana"/>
                  <a:ea typeface="Verdana"/>
                  <a:cs typeface="Verdana"/>
                  <a:sym typeface="Verdana"/>
                </a:endParaRPr>
              </a:p>
            </p:txBody>
          </p:sp>
        </p:grpSp>
        <p:sp>
          <p:nvSpPr>
            <p:cNvPr id="167" name="Google Shape;167;p22"/>
            <p:cNvSpPr txBox="1"/>
            <p:nvPr/>
          </p:nvSpPr>
          <p:spPr>
            <a:xfrm rot="-5400000">
              <a:off x="-470975" y="2427125"/>
              <a:ext cx="1451100" cy="366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1" i="0" u="none" strike="noStrike" cap="none">
                  <a:solidFill>
                    <a:srgbClr val="800000"/>
                  </a:solidFill>
                  <a:latin typeface="Verdana"/>
                  <a:ea typeface="Verdana"/>
                  <a:cs typeface="Verdana"/>
                  <a:sym typeface="Verdana"/>
                </a:rPr>
                <a:t>Reactions</a:t>
              </a:r>
              <a:endParaRPr sz="1400" b="1" i="0" u="none" strike="noStrike" cap="none">
                <a:solidFill>
                  <a:srgbClr val="800000"/>
                </a:solidFill>
                <a:latin typeface="Verdana"/>
                <a:ea typeface="Verdana"/>
                <a:cs typeface="Verdana"/>
                <a:sym typeface="Verdana"/>
              </a:endParaRPr>
            </a:p>
          </p:txBody>
        </p:sp>
      </p:grpSp>
      <p:grpSp>
        <p:nvGrpSpPr>
          <p:cNvPr id="168" name="Google Shape;168;p22"/>
          <p:cNvGrpSpPr/>
          <p:nvPr/>
        </p:nvGrpSpPr>
        <p:grpSpPr>
          <a:xfrm>
            <a:off x="529500" y="3125700"/>
            <a:ext cx="2113400" cy="2017800"/>
            <a:chOff x="6678975" y="1365375"/>
            <a:chExt cx="2113400" cy="2017800"/>
          </a:xfrm>
        </p:grpSpPr>
        <p:sp>
          <p:nvSpPr>
            <p:cNvPr id="169" name="Google Shape;169;p22"/>
            <p:cNvSpPr/>
            <p:nvPr/>
          </p:nvSpPr>
          <p:spPr>
            <a:xfrm>
              <a:off x="7038275" y="1524675"/>
              <a:ext cx="1754100" cy="1699200"/>
            </a:xfrm>
            <a:prstGeom prst="roundRect">
              <a:avLst>
                <a:gd name="adj" fmla="val 16667"/>
              </a:avLst>
            </a:prstGeom>
            <a:solidFill>
              <a:schemeClr val="lt1"/>
            </a:solidFill>
            <a:ln w="28575" cap="flat" cmpd="sng">
              <a:solidFill>
                <a:schemeClr val="accent3"/>
              </a:solidFill>
              <a:prstDash val="solid"/>
              <a:round/>
              <a:headEnd type="none" w="sm" len="sm"/>
              <a:tailEnd type="none" w="sm" len="sm"/>
            </a:ln>
            <a:effectLst>
              <a:outerShdw blurRad="57150" dist="19050" dir="5400000" algn="bl" rotWithShape="0">
                <a:srgbClr val="000000">
                  <a:alpha val="4941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70" name="Google Shape;170;p22"/>
            <p:cNvPicPr preferRelativeResize="0"/>
            <p:nvPr/>
          </p:nvPicPr>
          <p:blipFill rotWithShape="1">
            <a:blip r:embed="rId5">
              <a:alphaModFix/>
            </a:blip>
            <a:srcRect l="21881" t="20446" r="60328" b="53638"/>
            <a:stretch/>
          </p:blipFill>
          <p:spPr>
            <a:xfrm>
              <a:off x="7326238" y="1658600"/>
              <a:ext cx="1150076" cy="774150"/>
            </a:xfrm>
            <a:prstGeom prst="rect">
              <a:avLst/>
            </a:prstGeom>
            <a:noFill/>
            <a:ln>
              <a:noFill/>
            </a:ln>
          </p:spPr>
        </p:pic>
        <p:sp>
          <p:nvSpPr>
            <p:cNvPr id="171" name="Google Shape;171;p22"/>
            <p:cNvSpPr txBox="1"/>
            <p:nvPr/>
          </p:nvSpPr>
          <p:spPr>
            <a:xfrm>
              <a:off x="7215475" y="2432750"/>
              <a:ext cx="1474200" cy="731400"/>
            </a:xfrm>
            <a:prstGeom prst="rect">
              <a:avLst/>
            </a:prstGeom>
            <a:noFill/>
            <a:ln>
              <a:noFill/>
            </a:ln>
          </p:spPr>
          <p:txBody>
            <a:bodyPr spcFirstLastPara="1" wrap="square" lIns="114300"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chemeClr val="accent3"/>
                  </a:solidFill>
                  <a:latin typeface="Verdana"/>
                  <a:ea typeface="Verdana"/>
                  <a:cs typeface="Verdana"/>
                  <a:sym typeface="Verdana"/>
                </a:rPr>
                <a:t>Organism</a:t>
              </a:r>
              <a:endParaRPr sz="1000" b="1" i="0" u="none" strike="noStrike" cap="none">
                <a:solidFill>
                  <a:schemeClr val="accent3"/>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chemeClr val="accent3"/>
                  </a:solidFill>
                  <a:latin typeface="Verdana"/>
                  <a:ea typeface="Verdana"/>
                  <a:cs typeface="Verdana"/>
                  <a:sym typeface="Verdana"/>
                </a:rPr>
                <a:t>Conditions</a:t>
              </a:r>
              <a:endParaRPr sz="1000" b="1" i="0" u="none" strike="noStrike" cap="none">
                <a:solidFill>
                  <a:schemeClr val="accent3"/>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chemeClr val="accent3"/>
                  </a:solidFill>
                  <a:latin typeface="Verdana"/>
                  <a:ea typeface="Verdana"/>
                  <a:cs typeface="Verdana"/>
                  <a:sym typeface="Verdana"/>
                </a:rPr>
                <a:t>Activity</a:t>
              </a:r>
              <a:endParaRPr sz="1000" b="1" i="0" u="none" strike="noStrike" cap="none">
                <a:solidFill>
                  <a:schemeClr val="accent3"/>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chemeClr val="accent3"/>
                  </a:solidFill>
                  <a:latin typeface="Verdana"/>
                  <a:ea typeface="Verdana"/>
                  <a:cs typeface="Verdana"/>
                  <a:sym typeface="Verdana"/>
                </a:rPr>
                <a:t>...</a:t>
              </a:r>
              <a:endParaRPr sz="1000" b="1" i="0" u="none" strike="noStrike" cap="none">
                <a:solidFill>
                  <a:schemeClr val="accent3"/>
                </a:solidFill>
                <a:latin typeface="Verdana"/>
                <a:ea typeface="Verdana"/>
                <a:cs typeface="Verdana"/>
                <a:sym typeface="Verdana"/>
              </a:endParaRPr>
            </a:p>
          </p:txBody>
        </p:sp>
        <p:sp>
          <p:nvSpPr>
            <p:cNvPr id="172" name="Google Shape;172;p22"/>
            <p:cNvSpPr txBox="1"/>
            <p:nvPr/>
          </p:nvSpPr>
          <p:spPr>
            <a:xfrm rot="-5400000">
              <a:off x="5853225" y="2191125"/>
              <a:ext cx="2017800" cy="366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1" i="0" u="none" strike="noStrike" cap="none">
                  <a:solidFill>
                    <a:schemeClr val="accent3"/>
                  </a:solidFill>
                  <a:latin typeface="Verdana"/>
                  <a:ea typeface="Verdana"/>
                  <a:cs typeface="Verdana"/>
                  <a:sym typeface="Verdana"/>
                </a:rPr>
                <a:t>Biological activity</a:t>
              </a:r>
              <a:endParaRPr sz="1400" b="1" i="0" u="none" strike="noStrike" cap="none">
                <a:solidFill>
                  <a:schemeClr val="accent3"/>
                </a:solidFill>
                <a:latin typeface="Verdana"/>
                <a:ea typeface="Verdana"/>
                <a:cs typeface="Verdana"/>
                <a:sym typeface="Verdana"/>
              </a:endParaRPr>
            </a:p>
          </p:txBody>
        </p:sp>
      </p:grpSp>
      <p:cxnSp>
        <p:nvCxnSpPr>
          <p:cNvPr id="173" name="Google Shape;173;p22"/>
          <p:cNvCxnSpPr>
            <a:stCxn id="164" idx="3"/>
            <a:endCxn id="156" idx="1"/>
          </p:cNvCxnSpPr>
          <p:nvPr/>
        </p:nvCxnSpPr>
        <p:spPr>
          <a:xfrm>
            <a:off x="2888800" y="2027075"/>
            <a:ext cx="471900" cy="1239300"/>
          </a:xfrm>
          <a:prstGeom prst="curvedConnector3">
            <a:avLst>
              <a:gd name="adj1" fmla="val 50000"/>
            </a:avLst>
          </a:prstGeom>
          <a:noFill/>
          <a:ln w="28575" cap="flat" cmpd="sng">
            <a:solidFill>
              <a:srgbClr val="800000"/>
            </a:solidFill>
            <a:prstDash val="solid"/>
            <a:round/>
            <a:headEnd type="none" w="sm" len="sm"/>
            <a:tailEnd type="none" w="sm" len="sm"/>
          </a:ln>
          <a:effectLst>
            <a:outerShdw blurRad="57150" dist="19050" dir="5400000" algn="bl" rotWithShape="0">
              <a:srgbClr val="000000">
                <a:alpha val="49410"/>
              </a:srgbClr>
            </a:outerShdw>
          </a:effectLst>
        </p:spPr>
      </p:cxnSp>
      <p:cxnSp>
        <p:nvCxnSpPr>
          <p:cNvPr id="174" name="Google Shape;174;p22"/>
          <p:cNvCxnSpPr>
            <a:stCxn id="169" idx="3"/>
            <a:endCxn id="156" idx="2"/>
          </p:cNvCxnSpPr>
          <p:nvPr/>
        </p:nvCxnSpPr>
        <p:spPr>
          <a:xfrm>
            <a:off x="2642900" y="4134600"/>
            <a:ext cx="2025600" cy="237600"/>
          </a:xfrm>
          <a:prstGeom prst="curvedConnector4">
            <a:avLst>
              <a:gd name="adj1" fmla="val 17718"/>
              <a:gd name="adj2" fmla="val 200179"/>
            </a:avLst>
          </a:prstGeom>
          <a:noFill/>
          <a:ln w="28575" cap="flat" cmpd="sng">
            <a:solidFill>
              <a:schemeClr val="accent3"/>
            </a:solidFill>
            <a:prstDash val="solid"/>
            <a:round/>
            <a:headEnd type="none" w="sm" len="sm"/>
            <a:tailEnd type="none" w="sm" len="sm"/>
          </a:ln>
          <a:effectLst>
            <a:outerShdw blurRad="57150" dist="19050" dir="5400000" algn="bl" rotWithShape="0">
              <a:srgbClr val="000000">
                <a:alpha val="49410"/>
              </a:srgbClr>
            </a:outerShdw>
          </a:effectLst>
        </p:spPr>
      </p:cxnSp>
      <p:cxnSp>
        <p:nvCxnSpPr>
          <p:cNvPr id="175" name="Google Shape;175;p22"/>
          <p:cNvCxnSpPr>
            <a:stCxn id="156" idx="3"/>
            <a:endCxn id="176" idx="0"/>
          </p:cNvCxnSpPr>
          <p:nvPr/>
        </p:nvCxnSpPr>
        <p:spPr>
          <a:xfrm rot="10800000" flipH="1">
            <a:off x="5976100" y="2989701"/>
            <a:ext cx="378600" cy="276600"/>
          </a:xfrm>
          <a:prstGeom prst="curvedConnector3">
            <a:avLst>
              <a:gd name="adj1" fmla="val 50013"/>
            </a:avLst>
          </a:prstGeom>
          <a:noFill/>
          <a:ln w="28575" cap="flat" cmpd="sng">
            <a:solidFill>
              <a:schemeClr val="accent6"/>
            </a:solidFill>
            <a:prstDash val="solid"/>
            <a:round/>
            <a:headEnd type="none" w="sm" len="sm"/>
            <a:tailEnd type="none" w="sm" len="sm"/>
          </a:ln>
          <a:effectLst>
            <a:outerShdw blurRad="57150" dist="19050" dir="5400000" algn="bl" rotWithShape="0">
              <a:srgbClr val="000000">
                <a:alpha val="49410"/>
              </a:srgbClr>
            </a:outerShdw>
          </a:effectLst>
        </p:spPr>
      </p:cxnSp>
      <p:grpSp>
        <p:nvGrpSpPr>
          <p:cNvPr id="177" name="Google Shape;177;p22"/>
          <p:cNvGrpSpPr/>
          <p:nvPr/>
        </p:nvGrpSpPr>
        <p:grpSpPr>
          <a:xfrm>
            <a:off x="6353075" y="1159850"/>
            <a:ext cx="2700025" cy="3659700"/>
            <a:chOff x="6353075" y="1236050"/>
            <a:chExt cx="2700025" cy="3659700"/>
          </a:xfrm>
        </p:grpSpPr>
        <p:sp>
          <p:nvSpPr>
            <p:cNvPr id="178" name="Google Shape;178;p22"/>
            <p:cNvSpPr/>
            <p:nvPr/>
          </p:nvSpPr>
          <p:spPr>
            <a:xfrm>
              <a:off x="6353075" y="1236050"/>
              <a:ext cx="2343000" cy="3659700"/>
            </a:xfrm>
            <a:prstGeom prst="roundRect">
              <a:avLst>
                <a:gd name="adj" fmla="val 16667"/>
              </a:avLst>
            </a:prstGeom>
            <a:solidFill>
              <a:schemeClr val="lt1"/>
            </a:solidFill>
            <a:ln w="28575" cap="flat" cmpd="sng">
              <a:solidFill>
                <a:schemeClr val="accent6"/>
              </a:solidFill>
              <a:prstDash val="solid"/>
              <a:round/>
              <a:headEnd type="none" w="sm" len="sm"/>
              <a:tailEnd type="none" w="sm" len="sm"/>
            </a:ln>
            <a:effectLst>
              <a:outerShdw blurRad="57150" dist="19050" dir="5400000" algn="bl" rotWithShape="0">
                <a:srgbClr val="000000">
                  <a:alpha val="4941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22"/>
            <p:cNvSpPr txBox="1"/>
            <p:nvPr/>
          </p:nvSpPr>
          <p:spPr>
            <a:xfrm rot="5400000">
              <a:off x="8246100" y="2778050"/>
              <a:ext cx="1247700" cy="366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1" i="0" u="none" strike="noStrike" cap="none">
                  <a:solidFill>
                    <a:schemeClr val="accent6"/>
                  </a:solidFill>
                  <a:latin typeface="Verdana"/>
                  <a:ea typeface="Verdana"/>
                  <a:cs typeface="Verdana"/>
                  <a:sym typeface="Verdana"/>
                </a:rPr>
                <a:t>Spectra</a:t>
              </a:r>
              <a:endParaRPr sz="1400" b="1" i="0" u="none" strike="noStrike" cap="none">
                <a:solidFill>
                  <a:schemeClr val="accent6"/>
                </a:solidFill>
                <a:latin typeface="Verdana"/>
                <a:ea typeface="Verdana"/>
                <a:cs typeface="Verdana"/>
                <a:sym typeface="Verdana"/>
              </a:endParaRPr>
            </a:p>
          </p:txBody>
        </p:sp>
        <p:sp>
          <p:nvSpPr>
            <p:cNvPr id="180" name="Google Shape;180;p22"/>
            <p:cNvSpPr/>
            <p:nvPr/>
          </p:nvSpPr>
          <p:spPr>
            <a:xfrm>
              <a:off x="6948388" y="1309950"/>
              <a:ext cx="1647300" cy="1758600"/>
            </a:xfrm>
            <a:prstGeom prst="roundRect">
              <a:avLst>
                <a:gd name="adj" fmla="val 16485"/>
              </a:avLst>
            </a:prstGeom>
            <a:no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22"/>
            <p:cNvSpPr txBox="1"/>
            <p:nvPr/>
          </p:nvSpPr>
          <p:spPr>
            <a:xfrm>
              <a:off x="7025475" y="2362000"/>
              <a:ext cx="1493100" cy="597000"/>
            </a:xfrm>
            <a:prstGeom prst="rect">
              <a:avLst/>
            </a:prstGeom>
            <a:noFill/>
            <a:ln>
              <a:noFill/>
            </a:ln>
          </p:spPr>
          <p:txBody>
            <a:bodyPr spcFirstLastPara="1" wrap="square" lIns="114300"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chemeClr val="accent6"/>
                  </a:solidFill>
                  <a:latin typeface="Verdana"/>
                  <a:ea typeface="Verdana"/>
                  <a:cs typeface="Verdana"/>
                  <a:sym typeface="Verdana"/>
                </a:rPr>
                <a:t>Nucleus</a:t>
              </a:r>
              <a:endParaRPr sz="1000" b="1" i="0" u="none" strike="noStrike" cap="none">
                <a:solidFill>
                  <a:schemeClr val="accent6"/>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chemeClr val="accent6"/>
                  </a:solidFill>
                  <a:latin typeface="Verdana"/>
                  <a:ea typeface="Verdana"/>
                  <a:cs typeface="Verdana"/>
                  <a:sym typeface="Verdana"/>
                </a:rPr>
                <a:t>Pulse sequence</a:t>
              </a:r>
              <a:endParaRPr sz="1000" b="1" i="0" u="none" strike="noStrike" cap="none">
                <a:solidFill>
                  <a:schemeClr val="accent6"/>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chemeClr val="accent6"/>
                  </a:solidFill>
                  <a:latin typeface="Verdana"/>
                  <a:ea typeface="Verdana"/>
                  <a:cs typeface="Verdana"/>
                  <a:sym typeface="Verdana"/>
                </a:rPr>
                <a:t>Solvent ...</a:t>
              </a:r>
              <a:endParaRPr sz="1000" b="1" i="0" u="none" strike="noStrike" cap="none">
                <a:solidFill>
                  <a:schemeClr val="accent6"/>
                </a:solidFill>
                <a:latin typeface="Verdana"/>
                <a:ea typeface="Verdana"/>
                <a:cs typeface="Verdana"/>
                <a:sym typeface="Verdana"/>
              </a:endParaRPr>
            </a:p>
          </p:txBody>
        </p:sp>
        <p:pic>
          <p:nvPicPr>
            <p:cNvPr id="182" name="Google Shape;182;p22"/>
            <p:cNvPicPr preferRelativeResize="0"/>
            <p:nvPr/>
          </p:nvPicPr>
          <p:blipFill rotWithShape="1">
            <a:blip r:embed="rId6">
              <a:alphaModFix/>
            </a:blip>
            <a:srcRect/>
            <a:stretch/>
          </p:blipFill>
          <p:spPr>
            <a:xfrm>
              <a:off x="7148500" y="1403350"/>
              <a:ext cx="1338297" cy="933600"/>
            </a:xfrm>
            <a:prstGeom prst="rect">
              <a:avLst/>
            </a:prstGeom>
            <a:noFill/>
            <a:ln>
              <a:noFill/>
            </a:ln>
          </p:spPr>
        </p:pic>
        <p:sp>
          <p:nvSpPr>
            <p:cNvPr id="183" name="Google Shape;183;p22"/>
            <p:cNvSpPr/>
            <p:nvPr/>
          </p:nvSpPr>
          <p:spPr>
            <a:xfrm>
              <a:off x="6948425" y="3212525"/>
              <a:ext cx="1647300" cy="1573800"/>
            </a:xfrm>
            <a:prstGeom prst="roundRect">
              <a:avLst>
                <a:gd name="adj" fmla="val 16042"/>
              </a:avLst>
            </a:prstGeom>
            <a:no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84" name="Google Shape;184;p22"/>
            <p:cNvPicPr preferRelativeResize="0"/>
            <p:nvPr/>
          </p:nvPicPr>
          <p:blipFill rotWithShape="1">
            <a:blip r:embed="rId7">
              <a:alphaModFix/>
            </a:blip>
            <a:srcRect/>
            <a:stretch/>
          </p:blipFill>
          <p:spPr>
            <a:xfrm>
              <a:off x="7179699" y="3529462"/>
              <a:ext cx="1185299" cy="776913"/>
            </a:xfrm>
            <a:prstGeom prst="rect">
              <a:avLst/>
            </a:prstGeom>
            <a:noFill/>
            <a:ln>
              <a:noFill/>
            </a:ln>
          </p:spPr>
        </p:pic>
        <p:sp>
          <p:nvSpPr>
            <p:cNvPr id="185" name="Google Shape;185;p22"/>
            <p:cNvSpPr txBox="1"/>
            <p:nvPr/>
          </p:nvSpPr>
          <p:spPr>
            <a:xfrm>
              <a:off x="6948375" y="4264575"/>
              <a:ext cx="1589100" cy="445500"/>
            </a:xfrm>
            <a:prstGeom prst="rect">
              <a:avLst/>
            </a:prstGeom>
            <a:noFill/>
            <a:ln>
              <a:noFill/>
            </a:ln>
          </p:spPr>
          <p:txBody>
            <a:bodyPr spcFirstLastPara="1" wrap="square" lIns="114300"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chemeClr val="accent6"/>
                  </a:solidFill>
                  <a:latin typeface="Verdana"/>
                  <a:ea typeface="Verdana"/>
                  <a:cs typeface="Verdana"/>
                  <a:sym typeface="Verdana"/>
                </a:rPr>
                <a:t>Ionisation method</a:t>
              </a:r>
              <a:endParaRPr sz="1000" b="1" i="0" u="none" strike="noStrike" cap="none">
                <a:solidFill>
                  <a:schemeClr val="accent6"/>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000"/>
                <a:buFont typeface="Arial"/>
                <a:buNone/>
              </a:pPr>
              <a:r>
                <a:rPr lang="de" sz="1000" b="1" i="0" u="none" strike="noStrike" cap="none">
                  <a:solidFill>
                    <a:schemeClr val="accent6"/>
                  </a:solidFill>
                  <a:latin typeface="Verdana"/>
                  <a:ea typeface="Verdana"/>
                  <a:cs typeface="Verdana"/>
                  <a:sym typeface="Verdana"/>
                </a:rPr>
                <a:t>Voltage ...</a:t>
              </a:r>
              <a:endParaRPr sz="1000" b="1" i="0" u="none" strike="noStrike" cap="none">
                <a:solidFill>
                  <a:schemeClr val="accent6"/>
                </a:solidFill>
                <a:latin typeface="Verdana"/>
                <a:ea typeface="Verdana"/>
                <a:cs typeface="Verdana"/>
                <a:sym typeface="Verdana"/>
              </a:endParaRPr>
            </a:p>
            <a:p>
              <a:pPr marL="0" marR="0" lvl="0" indent="0" algn="l" rtl="0">
                <a:lnSpc>
                  <a:spcPct val="100000"/>
                </a:lnSpc>
                <a:spcBef>
                  <a:spcPts val="0"/>
                </a:spcBef>
                <a:spcAft>
                  <a:spcPts val="0"/>
                </a:spcAft>
                <a:buClr>
                  <a:srgbClr val="000000"/>
                </a:buClr>
                <a:buSzPts val="1000"/>
                <a:buFont typeface="Arial"/>
                <a:buNone/>
              </a:pPr>
              <a:endParaRPr sz="1000" b="1" i="0" u="none" strike="noStrike" cap="none">
                <a:solidFill>
                  <a:schemeClr val="accent6"/>
                </a:solidFill>
                <a:latin typeface="Verdana"/>
                <a:ea typeface="Verdana"/>
                <a:cs typeface="Verdana"/>
                <a:sym typeface="Verdana"/>
              </a:endParaRPr>
            </a:p>
          </p:txBody>
        </p:sp>
        <p:sp>
          <p:nvSpPr>
            <p:cNvPr id="176" name="Google Shape;176;p22"/>
            <p:cNvSpPr txBox="1"/>
            <p:nvPr/>
          </p:nvSpPr>
          <p:spPr>
            <a:xfrm rot="-5400000">
              <a:off x="5096600" y="2890550"/>
              <a:ext cx="2867100" cy="350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1" i="0" u="none" strike="noStrike" cap="none">
                  <a:solidFill>
                    <a:schemeClr val="accent6"/>
                  </a:solidFill>
                  <a:latin typeface="Verdana"/>
                  <a:ea typeface="Verdana"/>
                  <a:cs typeface="Verdana"/>
                  <a:sym typeface="Verdana"/>
                </a:rPr>
                <a:t>Assignment</a:t>
              </a:r>
              <a:endParaRPr sz="1400" b="1" i="0" u="none" strike="noStrike" cap="none">
                <a:solidFill>
                  <a:schemeClr val="accent6"/>
                </a:solidFill>
                <a:latin typeface="Verdana"/>
                <a:ea typeface="Verdana"/>
                <a:cs typeface="Verdana"/>
                <a:sym typeface="Verdana"/>
              </a:endParaRPr>
            </a:p>
          </p:txBody>
        </p:sp>
        <p:cxnSp>
          <p:nvCxnSpPr>
            <p:cNvPr id="186" name="Google Shape;186;p22"/>
            <p:cNvCxnSpPr>
              <a:stCxn id="176" idx="2"/>
              <a:endCxn id="183" idx="1"/>
            </p:cNvCxnSpPr>
            <p:nvPr/>
          </p:nvCxnSpPr>
          <p:spPr>
            <a:xfrm>
              <a:off x="6705500" y="3065900"/>
              <a:ext cx="243000" cy="933600"/>
            </a:xfrm>
            <a:prstGeom prst="curvedConnector3">
              <a:avLst>
                <a:gd name="adj1" fmla="val 49985"/>
              </a:avLst>
            </a:prstGeom>
            <a:noFill/>
            <a:ln w="9525" cap="flat" cmpd="sng">
              <a:solidFill>
                <a:schemeClr val="accent6"/>
              </a:solidFill>
              <a:prstDash val="solid"/>
              <a:round/>
              <a:headEnd type="none" w="sm" len="sm"/>
              <a:tailEnd type="none" w="sm" len="sm"/>
            </a:ln>
          </p:spPr>
        </p:cxnSp>
        <p:cxnSp>
          <p:nvCxnSpPr>
            <p:cNvPr id="187" name="Google Shape;187;p22"/>
            <p:cNvCxnSpPr>
              <a:stCxn id="176" idx="2"/>
              <a:endCxn id="180" idx="1"/>
            </p:cNvCxnSpPr>
            <p:nvPr/>
          </p:nvCxnSpPr>
          <p:spPr>
            <a:xfrm rot="10800000" flipH="1">
              <a:off x="6705500" y="2189300"/>
              <a:ext cx="243000" cy="876600"/>
            </a:xfrm>
            <a:prstGeom prst="curvedConnector3">
              <a:avLst>
                <a:gd name="adj1" fmla="val 49977"/>
              </a:avLst>
            </a:prstGeom>
            <a:noFill/>
            <a:ln w="9525" cap="flat" cmpd="sng">
              <a:solidFill>
                <a:schemeClr val="accent6"/>
              </a:solidFill>
              <a:prstDash val="solid"/>
              <a:round/>
              <a:headEnd type="none" w="sm" len="sm"/>
              <a:tailEnd type="none" w="sm" len="sm"/>
            </a:ln>
          </p:spPr>
        </p:cxnSp>
        <p:sp>
          <p:nvSpPr>
            <p:cNvPr id="188" name="Google Shape;188;p22"/>
            <p:cNvSpPr txBox="1"/>
            <p:nvPr/>
          </p:nvSpPr>
          <p:spPr>
            <a:xfrm>
              <a:off x="7096125" y="1309950"/>
              <a:ext cx="685800" cy="492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1" i="0" u="none" strike="noStrike" cap="none">
                  <a:solidFill>
                    <a:schemeClr val="accent6"/>
                  </a:solidFill>
                  <a:latin typeface="Verdana"/>
                  <a:ea typeface="Verdana"/>
                  <a:cs typeface="Verdana"/>
                  <a:sym typeface="Verdana"/>
                </a:rPr>
                <a:t>NMR</a:t>
              </a:r>
              <a:endParaRPr sz="1400" b="1" i="0" u="none" strike="noStrike" cap="none">
                <a:solidFill>
                  <a:schemeClr val="accent6"/>
                </a:solidFill>
                <a:latin typeface="Verdana"/>
                <a:ea typeface="Verdana"/>
                <a:cs typeface="Verdana"/>
                <a:sym typeface="Verdana"/>
              </a:endParaRPr>
            </a:p>
          </p:txBody>
        </p:sp>
        <p:sp>
          <p:nvSpPr>
            <p:cNvPr id="189" name="Google Shape;189;p22"/>
            <p:cNvSpPr txBox="1"/>
            <p:nvPr/>
          </p:nvSpPr>
          <p:spPr>
            <a:xfrm>
              <a:off x="7096125" y="3212525"/>
              <a:ext cx="685800" cy="492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1" i="0" u="none" strike="noStrike" cap="none">
                  <a:solidFill>
                    <a:schemeClr val="accent6"/>
                  </a:solidFill>
                  <a:latin typeface="Verdana"/>
                  <a:ea typeface="Verdana"/>
                  <a:cs typeface="Verdana"/>
                  <a:sym typeface="Verdana"/>
                </a:rPr>
                <a:t>MS</a:t>
              </a:r>
              <a:endParaRPr sz="1400" b="1" i="0" u="none" strike="noStrike" cap="none">
                <a:solidFill>
                  <a:schemeClr val="accent6"/>
                </a:solidFill>
                <a:latin typeface="Verdana"/>
                <a:ea typeface="Verdana"/>
                <a:cs typeface="Verdana"/>
                <a:sym typeface="Verdan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1000"/>
                                        <p:tgtEl>
                                          <p:spTgt spid="15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2"/>
                                        </p:tgtEl>
                                        <p:attrNameLst>
                                          <p:attrName>style.visibility</p:attrName>
                                        </p:attrNameLst>
                                      </p:cBhvr>
                                      <p:to>
                                        <p:strVal val="visible"/>
                                      </p:to>
                                    </p:set>
                                    <p:animEffect transition="in" filter="fade">
                                      <p:cBhvr>
                                        <p:cTn id="12" dur="1000"/>
                                        <p:tgtEl>
                                          <p:spTgt spid="162"/>
                                        </p:tgtEl>
                                      </p:cBhvr>
                                    </p:animEffect>
                                  </p:childTnLst>
                                </p:cTn>
                              </p:par>
                              <p:par>
                                <p:cTn id="13" presetID="10" presetClass="entr" presetSubtype="0" fill="hold" nodeType="withEffect">
                                  <p:stCondLst>
                                    <p:cond delay="0"/>
                                  </p:stCondLst>
                                  <p:childTnLst>
                                    <p:set>
                                      <p:cBhvr>
                                        <p:cTn id="14" dur="1" fill="hold">
                                          <p:stCondLst>
                                            <p:cond delay="0"/>
                                          </p:stCondLst>
                                        </p:cTn>
                                        <p:tgtEl>
                                          <p:spTgt spid="173"/>
                                        </p:tgtEl>
                                        <p:attrNameLst>
                                          <p:attrName>style.visibility</p:attrName>
                                        </p:attrNameLst>
                                      </p:cBhvr>
                                      <p:to>
                                        <p:strVal val="visible"/>
                                      </p:to>
                                    </p:set>
                                    <p:animEffect transition="in" filter="fade">
                                      <p:cBhvr>
                                        <p:cTn id="15" dur="1000"/>
                                        <p:tgtEl>
                                          <p:spTgt spid="17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77"/>
                                        </p:tgtEl>
                                        <p:attrNameLst>
                                          <p:attrName>style.visibility</p:attrName>
                                        </p:attrNameLst>
                                      </p:cBhvr>
                                      <p:to>
                                        <p:strVal val="visible"/>
                                      </p:to>
                                    </p:set>
                                    <p:animEffect transition="in" filter="fade">
                                      <p:cBhvr>
                                        <p:cTn id="20" dur="1000"/>
                                        <p:tgtEl>
                                          <p:spTgt spid="177"/>
                                        </p:tgtEl>
                                      </p:cBhvr>
                                    </p:animEffect>
                                  </p:childTnLst>
                                </p:cTn>
                              </p:par>
                              <p:par>
                                <p:cTn id="21" presetID="10" presetClass="entr" presetSubtype="0" fill="hold" nodeType="withEffect">
                                  <p:stCondLst>
                                    <p:cond delay="0"/>
                                  </p:stCondLst>
                                  <p:childTnLst>
                                    <p:set>
                                      <p:cBhvr>
                                        <p:cTn id="22" dur="1" fill="hold">
                                          <p:stCondLst>
                                            <p:cond delay="0"/>
                                          </p:stCondLst>
                                        </p:cTn>
                                        <p:tgtEl>
                                          <p:spTgt spid="175"/>
                                        </p:tgtEl>
                                        <p:attrNameLst>
                                          <p:attrName>style.visibility</p:attrName>
                                        </p:attrNameLst>
                                      </p:cBhvr>
                                      <p:to>
                                        <p:strVal val="visible"/>
                                      </p:to>
                                    </p:set>
                                    <p:animEffect transition="in" filter="fade">
                                      <p:cBhvr>
                                        <p:cTn id="23" dur="1000"/>
                                        <p:tgtEl>
                                          <p:spTgt spid="17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68"/>
                                        </p:tgtEl>
                                        <p:attrNameLst>
                                          <p:attrName>style.visibility</p:attrName>
                                        </p:attrNameLst>
                                      </p:cBhvr>
                                      <p:to>
                                        <p:strVal val="visible"/>
                                      </p:to>
                                    </p:set>
                                    <p:animEffect transition="in" filter="fade">
                                      <p:cBhvr>
                                        <p:cTn id="28" dur="1000"/>
                                        <p:tgtEl>
                                          <p:spTgt spid="168"/>
                                        </p:tgtEl>
                                      </p:cBhvr>
                                    </p:animEffect>
                                  </p:childTnLst>
                                </p:cTn>
                              </p:par>
                              <p:par>
                                <p:cTn id="29" presetID="10" presetClass="entr" presetSubtype="0" fill="hold" nodeType="withEffect">
                                  <p:stCondLst>
                                    <p:cond delay="0"/>
                                  </p:stCondLst>
                                  <p:childTnLst>
                                    <p:set>
                                      <p:cBhvr>
                                        <p:cTn id="30" dur="1" fill="hold">
                                          <p:stCondLst>
                                            <p:cond delay="0"/>
                                          </p:stCondLst>
                                        </p:cTn>
                                        <p:tgtEl>
                                          <p:spTgt spid="174"/>
                                        </p:tgtEl>
                                        <p:attrNameLst>
                                          <p:attrName>style.visibility</p:attrName>
                                        </p:attrNameLst>
                                      </p:cBhvr>
                                      <p:to>
                                        <p:strVal val="visible"/>
                                      </p:to>
                                    </p:set>
                                    <p:animEffect transition="in" filter="fade">
                                      <p:cBhvr>
                                        <p:cTn id="31" dur="10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3"/>
          <p:cNvSpPr txBox="1">
            <a:spLocks noGrp="1"/>
          </p:cNvSpPr>
          <p:nvPr>
            <p:ph type="title"/>
          </p:nvPr>
        </p:nvSpPr>
        <p:spPr>
          <a:xfrm>
            <a:off x="313184" y="205979"/>
            <a:ext cx="6851100" cy="85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195F95"/>
              </a:buClr>
              <a:buSzPts val="2400"/>
              <a:buFont typeface="Verdana"/>
              <a:buNone/>
            </a:pPr>
            <a:r>
              <a:rPr lang="de"/>
              <a:t>Status Quo</a:t>
            </a:r>
            <a:endParaRPr/>
          </a:p>
        </p:txBody>
      </p:sp>
      <p:sp>
        <p:nvSpPr>
          <p:cNvPr id="195" name="Google Shape;195;p23"/>
          <p:cNvSpPr txBox="1"/>
          <p:nvPr/>
        </p:nvSpPr>
        <p:spPr>
          <a:xfrm>
            <a:off x="249000" y="4977450"/>
            <a:ext cx="8724600" cy="30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endParaRPr sz="600" b="0" i="0" u="none" strike="noStrike" cap="none">
              <a:solidFill>
                <a:srgbClr val="000000"/>
              </a:solidFill>
              <a:latin typeface="Arial"/>
              <a:ea typeface="Arial"/>
              <a:cs typeface="Arial"/>
              <a:sym typeface="Arial"/>
            </a:endParaRPr>
          </a:p>
        </p:txBody>
      </p:sp>
      <p:cxnSp>
        <p:nvCxnSpPr>
          <p:cNvPr id="196" name="Google Shape;196;p23"/>
          <p:cNvCxnSpPr/>
          <p:nvPr/>
        </p:nvCxnSpPr>
        <p:spPr>
          <a:xfrm>
            <a:off x="4549140" y="883920"/>
            <a:ext cx="0" cy="1920300"/>
          </a:xfrm>
          <a:prstGeom prst="straightConnector1">
            <a:avLst/>
          </a:prstGeom>
          <a:solidFill>
            <a:srgbClr val="F3F3F3"/>
          </a:solidFill>
          <a:ln w="38100" cap="flat" cmpd="sng">
            <a:solidFill>
              <a:srgbClr val="009CBC"/>
            </a:solidFill>
            <a:prstDash val="solid"/>
            <a:round/>
            <a:headEnd type="none" w="sm" len="sm"/>
            <a:tailEnd type="none" w="sm" len="sm"/>
          </a:ln>
        </p:spPr>
      </p:cxnSp>
      <p:cxnSp>
        <p:nvCxnSpPr>
          <p:cNvPr id="197" name="Google Shape;197;p23"/>
          <p:cNvCxnSpPr/>
          <p:nvPr/>
        </p:nvCxnSpPr>
        <p:spPr>
          <a:xfrm flipH="1">
            <a:off x="2003948" y="2803433"/>
            <a:ext cx="2538300" cy="1357800"/>
          </a:xfrm>
          <a:prstGeom prst="straightConnector1">
            <a:avLst/>
          </a:prstGeom>
          <a:solidFill>
            <a:srgbClr val="F3F3F3"/>
          </a:solidFill>
          <a:ln w="38100" cap="flat" cmpd="sng">
            <a:solidFill>
              <a:srgbClr val="009CBC"/>
            </a:solidFill>
            <a:prstDash val="solid"/>
            <a:round/>
            <a:headEnd type="none" w="sm" len="sm"/>
            <a:tailEnd type="none" w="sm" len="sm"/>
          </a:ln>
        </p:spPr>
      </p:cxnSp>
      <p:cxnSp>
        <p:nvCxnSpPr>
          <p:cNvPr id="198" name="Google Shape;198;p23"/>
          <p:cNvCxnSpPr/>
          <p:nvPr/>
        </p:nvCxnSpPr>
        <p:spPr>
          <a:xfrm rot="10800000">
            <a:off x="4549800" y="2804168"/>
            <a:ext cx="2536800" cy="1364700"/>
          </a:xfrm>
          <a:prstGeom prst="straightConnector1">
            <a:avLst/>
          </a:prstGeom>
          <a:solidFill>
            <a:srgbClr val="F3F3F3"/>
          </a:solidFill>
          <a:ln w="38100" cap="flat" cmpd="sng">
            <a:solidFill>
              <a:srgbClr val="009CBC"/>
            </a:solidFill>
            <a:prstDash val="solid"/>
            <a:round/>
            <a:headEnd type="none" w="sm" len="sm"/>
            <a:tailEnd type="none" w="sm" len="sm"/>
          </a:ln>
        </p:spPr>
      </p:cxnSp>
      <p:pic>
        <p:nvPicPr>
          <p:cNvPr id="199" name="Google Shape;199;p23"/>
          <p:cNvPicPr preferRelativeResize="0"/>
          <p:nvPr/>
        </p:nvPicPr>
        <p:blipFill rotWithShape="1">
          <a:blip r:embed="rId3">
            <a:alphaModFix/>
          </a:blip>
          <a:srcRect/>
          <a:stretch/>
        </p:blipFill>
        <p:spPr>
          <a:xfrm>
            <a:off x="1243260" y="1460738"/>
            <a:ext cx="1797120" cy="1414580"/>
          </a:xfrm>
          <a:prstGeom prst="rect">
            <a:avLst/>
          </a:prstGeom>
          <a:noFill/>
          <a:ln w="9525" cap="flat" cmpd="sng">
            <a:solidFill>
              <a:srgbClr val="195F95"/>
            </a:solidFill>
            <a:prstDash val="solid"/>
            <a:round/>
            <a:headEnd type="none" w="sm" len="sm"/>
            <a:tailEnd type="none" w="sm" len="sm"/>
          </a:ln>
        </p:spPr>
      </p:pic>
      <p:pic>
        <p:nvPicPr>
          <p:cNvPr id="200" name="Google Shape;200;p23"/>
          <p:cNvPicPr preferRelativeResize="0"/>
          <p:nvPr/>
        </p:nvPicPr>
        <p:blipFill rotWithShape="1">
          <a:blip r:embed="rId4">
            <a:alphaModFix/>
          </a:blip>
          <a:srcRect/>
          <a:stretch/>
        </p:blipFill>
        <p:spPr>
          <a:xfrm>
            <a:off x="6471052" y="1362887"/>
            <a:ext cx="849989" cy="1077710"/>
          </a:xfrm>
          <a:prstGeom prst="rect">
            <a:avLst/>
          </a:prstGeom>
          <a:noFill/>
          <a:ln>
            <a:noFill/>
          </a:ln>
        </p:spPr>
      </p:pic>
      <p:pic>
        <p:nvPicPr>
          <p:cNvPr id="201" name="Google Shape;201;p23" descr="Bildergebnis für server image"/>
          <p:cNvPicPr preferRelativeResize="0"/>
          <p:nvPr/>
        </p:nvPicPr>
        <p:blipFill rotWithShape="1">
          <a:blip r:embed="rId5">
            <a:alphaModFix/>
          </a:blip>
          <a:srcRect/>
          <a:stretch/>
        </p:blipFill>
        <p:spPr>
          <a:xfrm>
            <a:off x="6896046" y="3211708"/>
            <a:ext cx="477470" cy="602350"/>
          </a:xfrm>
          <a:prstGeom prst="rect">
            <a:avLst/>
          </a:prstGeom>
          <a:noFill/>
          <a:ln>
            <a:noFill/>
          </a:ln>
        </p:spPr>
      </p:pic>
      <p:cxnSp>
        <p:nvCxnSpPr>
          <p:cNvPr id="202" name="Google Shape;202;p23"/>
          <p:cNvCxnSpPr/>
          <p:nvPr/>
        </p:nvCxnSpPr>
        <p:spPr>
          <a:xfrm rot="5400000">
            <a:off x="6397313" y="2939913"/>
            <a:ext cx="997500" cy="148500"/>
          </a:xfrm>
          <a:prstGeom prst="bentConnector4">
            <a:avLst>
              <a:gd name="adj1" fmla="val 25956"/>
              <a:gd name="adj2" fmla="val 253963"/>
            </a:avLst>
          </a:prstGeom>
          <a:solidFill>
            <a:srgbClr val="F3F3F3"/>
          </a:solidFill>
          <a:ln w="19050" cap="flat" cmpd="sng">
            <a:solidFill>
              <a:srgbClr val="195F95"/>
            </a:solidFill>
            <a:prstDash val="solid"/>
            <a:round/>
            <a:headEnd type="none" w="sm" len="sm"/>
            <a:tailEnd type="none" w="sm" len="sm"/>
          </a:ln>
        </p:spPr>
      </p:cxnSp>
      <p:cxnSp>
        <p:nvCxnSpPr>
          <p:cNvPr id="203" name="Google Shape;203;p23"/>
          <p:cNvCxnSpPr>
            <a:stCxn id="204" idx="2"/>
          </p:cNvCxnSpPr>
          <p:nvPr/>
        </p:nvCxnSpPr>
        <p:spPr>
          <a:xfrm rot="-5400000" flipH="1">
            <a:off x="6112383" y="2543067"/>
            <a:ext cx="138900" cy="803400"/>
          </a:xfrm>
          <a:prstGeom prst="bentConnector2">
            <a:avLst/>
          </a:prstGeom>
          <a:solidFill>
            <a:srgbClr val="F3F3F3"/>
          </a:solidFill>
          <a:ln w="19050" cap="flat" cmpd="sng">
            <a:solidFill>
              <a:srgbClr val="195F95"/>
            </a:solidFill>
            <a:prstDash val="solid"/>
            <a:round/>
            <a:headEnd type="none" w="sm" len="sm"/>
            <a:tailEnd type="none" w="sm" len="sm"/>
          </a:ln>
        </p:spPr>
      </p:cxnSp>
      <p:pic>
        <p:nvPicPr>
          <p:cNvPr id="204" name="Google Shape;204;p23" descr="Bildergebnis für bruker nmr"/>
          <p:cNvPicPr preferRelativeResize="0"/>
          <p:nvPr/>
        </p:nvPicPr>
        <p:blipFill rotWithShape="1">
          <a:blip r:embed="rId6">
            <a:alphaModFix/>
          </a:blip>
          <a:srcRect/>
          <a:stretch/>
        </p:blipFill>
        <p:spPr>
          <a:xfrm>
            <a:off x="5230363" y="1193762"/>
            <a:ext cx="1099541" cy="1681555"/>
          </a:xfrm>
          <a:prstGeom prst="rect">
            <a:avLst/>
          </a:prstGeom>
          <a:noFill/>
          <a:ln>
            <a:noFill/>
          </a:ln>
        </p:spPr>
      </p:pic>
      <p:pic>
        <p:nvPicPr>
          <p:cNvPr id="205" name="Google Shape;205;p23" descr="https://science.sciencemag.org/content/sci/331/6019/F1.medium.gif"/>
          <p:cNvPicPr preferRelativeResize="0"/>
          <p:nvPr/>
        </p:nvPicPr>
        <p:blipFill rotWithShape="1">
          <a:blip r:embed="rId7">
            <a:alphaModFix/>
          </a:blip>
          <a:srcRect/>
          <a:stretch/>
        </p:blipFill>
        <p:spPr>
          <a:xfrm>
            <a:off x="3260675" y="3543246"/>
            <a:ext cx="810720" cy="1030974"/>
          </a:xfrm>
          <a:prstGeom prst="rect">
            <a:avLst/>
          </a:prstGeom>
          <a:noFill/>
          <a:ln>
            <a:noFill/>
          </a:ln>
        </p:spPr>
      </p:pic>
      <p:pic>
        <p:nvPicPr>
          <p:cNvPr id="206" name="Google Shape;206;p23"/>
          <p:cNvPicPr preferRelativeResize="0"/>
          <p:nvPr/>
        </p:nvPicPr>
        <p:blipFill rotWithShape="1">
          <a:blip r:embed="rId8">
            <a:alphaModFix/>
          </a:blip>
          <a:srcRect/>
          <a:stretch/>
        </p:blipFill>
        <p:spPr>
          <a:xfrm>
            <a:off x="4163551" y="3243342"/>
            <a:ext cx="593245" cy="917906"/>
          </a:xfrm>
          <a:prstGeom prst="rect">
            <a:avLst/>
          </a:prstGeom>
          <a:noFill/>
          <a:ln>
            <a:noFill/>
          </a:ln>
        </p:spPr>
      </p:pic>
      <p:pic>
        <p:nvPicPr>
          <p:cNvPr id="207" name="Google Shape;207;p23"/>
          <p:cNvPicPr preferRelativeResize="0"/>
          <p:nvPr/>
        </p:nvPicPr>
        <p:blipFill rotWithShape="1">
          <a:blip r:embed="rId9">
            <a:alphaModFix/>
          </a:blip>
          <a:srcRect l="11394" t="20446" r="50736" b="42243"/>
          <a:stretch/>
        </p:blipFill>
        <p:spPr>
          <a:xfrm>
            <a:off x="5092553" y="4168868"/>
            <a:ext cx="1791501" cy="815592"/>
          </a:xfrm>
          <a:prstGeom prst="rect">
            <a:avLst/>
          </a:prstGeom>
          <a:noFill/>
          <a:ln>
            <a:noFill/>
          </a:ln>
          <a:effectLst>
            <a:outerShdw blurRad="57150" dist="76200" dir="3360000" algn="bl" rotWithShape="0">
              <a:srgbClr val="000000">
                <a:alpha val="17250"/>
              </a:srgbClr>
            </a:outerShdw>
          </a:effectLst>
        </p:spPr>
      </p:pic>
      <p:pic>
        <p:nvPicPr>
          <p:cNvPr id="208" name="Google Shape;208;p23"/>
          <p:cNvPicPr preferRelativeResize="0"/>
          <p:nvPr/>
        </p:nvPicPr>
        <p:blipFill rotWithShape="1">
          <a:blip r:embed="rId10">
            <a:alphaModFix/>
          </a:blip>
          <a:srcRect l="20810" t="18803" r="20617" b="9480"/>
          <a:stretch/>
        </p:blipFill>
        <p:spPr>
          <a:xfrm>
            <a:off x="4756796" y="3702295"/>
            <a:ext cx="1297488" cy="807016"/>
          </a:xfrm>
          <a:prstGeom prst="rect">
            <a:avLst/>
          </a:prstGeom>
          <a:noFill/>
          <a:ln>
            <a:noFill/>
          </a:ln>
          <a:effectLst>
            <a:outerShdw blurRad="57150" dist="47625" dir="2760000" algn="bl" rotWithShape="0">
              <a:srgbClr val="000000">
                <a:alpha val="25099"/>
              </a:srgbClr>
            </a:outerShdw>
          </a:effectLst>
        </p:spPr>
      </p:pic>
      <p:sp>
        <p:nvSpPr>
          <p:cNvPr id="209" name="Google Shape;209;p23"/>
          <p:cNvSpPr txBox="1"/>
          <p:nvPr/>
        </p:nvSpPr>
        <p:spPr>
          <a:xfrm>
            <a:off x="1243252" y="1136863"/>
            <a:ext cx="19449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0" i="0" u="none" strike="noStrike" cap="none">
                <a:solidFill>
                  <a:srgbClr val="000000"/>
                </a:solidFill>
                <a:latin typeface="Arial"/>
                <a:ea typeface="Arial"/>
                <a:cs typeface="Arial"/>
                <a:sym typeface="Arial"/>
              </a:rPr>
              <a:t>Analogue / Digital</a:t>
            </a:r>
            <a:endParaRPr sz="1400" b="0" i="0" u="none" strike="noStrike" cap="none">
              <a:solidFill>
                <a:srgbClr val="000000"/>
              </a:solidFill>
              <a:latin typeface="Arial"/>
              <a:ea typeface="Arial"/>
              <a:cs typeface="Arial"/>
              <a:sym typeface="Arial"/>
            </a:endParaRPr>
          </a:p>
        </p:txBody>
      </p:sp>
      <p:sp>
        <p:nvSpPr>
          <p:cNvPr id="210" name="Google Shape;210;p23"/>
          <p:cNvSpPr txBox="1"/>
          <p:nvPr/>
        </p:nvSpPr>
        <p:spPr>
          <a:xfrm>
            <a:off x="5988298" y="948425"/>
            <a:ext cx="10209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0" i="0" u="none" strike="noStrike" cap="none">
                <a:solidFill>
                  <a:srgbClr val="000000"/>
                </a:solidFill>
                <a:latin typeface="Arial"/>
                <a:ea typeface="Arial"/>
                <a:cs typeface="Arial"/>
                <a:sym typeface="Arial"/>
              </a:rPr>
              <a:t>Digital</a:t>
            </a:r>
            <a:endParaRPr sz="1400" b="0" i="0" u="none" strike="noStrike" cap="none">
              <a:solidFill>
                <a:srgbClr val="000000"/>
              </a:solidFill>
              <a:latin typeface="Arial"/>
              <a:ea typeface="Arial"/>
              <a:cs typeface="Arial"/>
              <a:sym typeface="Arial"/>
            </a:endParaRPr>
          </a:p>
        </p:txBody>
      </p:sp>
      <p:sp>
        <p:nvSpPr>
          <p:cNvPr id="211" name="Google Shape;211;p23"/>
          <p:cNvSpPr txBox="1"/>
          <p:nvPr/>
        </p:nvSpPr>
        <p:spPr>
          <a:xfrm>
            <a:off x="3189779" y="4669673"/>
            <a:ext cx="19449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0" i="0" u="none" strike="noStrike" cap="none">
                <a:solidFill>
                  <a:srgbClr val="000000"/>
                </a:solidFill>
                <a:latin typeface="Arial"/>
                <a:ea typeface="Arial"/>
                <a:cs typeface="Arial"/>
                <a:sym typeface="Arial"/>
              </a:rPr>
              <a:t>Not machine-readable</a:t>
            </a:r>
            <a:endParaRPr sz="1400" b="0" i="0" u="none" strike="noStrike" cap="none">
              <a:solidFill>
                <a:srgbClr val="000000"/>
              </a:solidFill>
              <a:latin typeface="Arial"/>
              <a:ea typeface="Arial"/>
              <a:cs typeface="Arial"/>
              <a:sym typeface="Arial"/>
            </a:endParaRPr>
          </a:p>
        </p:txBody>
      </p:sp>
      <p:pic>
        <p:nvPicPr>
          <p:cNvPr id="212" name="Google Shape;212;p23"/>
          <p:cNvPicPr preferRelativeResize="0"/>
          <p:nvPr/>
        </p:nvPicPr>
        <p:blipFill rotWithShape="1">
          <a:blip r:embed="rId11">
            <a:alphaModFix/>
          </a:blip>
          <a:srcRect/>
          <a:stretch/>
        </p:blipFill>
        <p:spPr>
          <a:xfrm>
            <a:off x="2865120" y="2114605"/>
            <a:ext cx="884735" cy="1090295"/>
          </a:xfrm>
          <a:prstGeom prst="rect">
            <a:avLst/>
          </a:prstGeom>
          <a:noFill/>
          <a:ln>
            <a:noFill/>
          </a:ln>
        </p:spPr>
      </p:pic>
      <p:sp>
        <p:nvSpPr>
          <p:cNvPr id="213" name="Google Shape;213;p2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de"/>
              <a:t>6</a:t>
            </a:fld>
            <a:endParaRPr/>
          </a:p>
        </p:txBody>
      </p:sp>
      <p:sp>
        <p:nvSpPr>
          <p:cNvPr id="214" name="Google Shape;214;p23"/>
          <p:cNvSpPr txBox="1"/>
          <p:nvPr/>
        </p:nvSpPr>
        <p:spPr>
          <a:xfrm rot="-772645">
            <a:off x="2987185" y="2132583"/>
            <a:ext cx="3957536" cy="1543282"/>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7200"/>
              <a:buFont typeface="Arial"/>
              <a:buNone/>
            </a:pPr>
            <a:r>
              <a:rPr lang="de" sz="7200" b="0" i="0" u="none" strike="noStrike" cap="none">
                <a:solidFill>
                  <a:srgbClr val="FF0000"/>
                </a:solidFill>
                <a:latin typeface="Impact"/>
                <a:ea typeface="Impact"/>
                <a:cs typeface="Impact"/>
                <a:sym typeface="Impact"/>
              </a:rPr>
              <a:t>UnFAIR</a:t>
            </a:r>
            <a:endParaRPr sz="7200" b="0" i="0" u="none" strike="noStrike" cap="none">
              <a:solidFill>
                <a:srgbClr val="FF0000"/>
              </a:solidFill>
              <a:latin typeface="Impact"/>
              <a:ea typeface="Impact"/>
              <a:cs typeface="Impact"/>
              <a:sym typeface="Impac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14"/>
                                        </p:tgtEl>
                                        <p:attrNameLst>
                                          <p:attrName>style.visibility</p:attrName>
                                        </p:attrNameLst>
                                      </p:cBhvr>
                                      <p:to>
                                        <p:strVal val="visible"/>
                                      </p:to>
                                    </p:set>
                                    <p:animEffect transition="in" filter="fade">
                                      <p:cBhvr>
                                        <p:cTn id="19" dur="10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pic>
        <p:nvPicPr>
          <p:cNvPr id="219" name="Google Shape;219;p24"/>
          <p:cNvPicPr preferRelativeResize="0"/>
          <p:nvPr/>
        </p:nvPicPr>
        <p:blipFill rotWithShape="1">
          <a:blip r:embed="rId3">
            <a:alphaModFix/>
          </a:blip>
          <a:srcRect/>
          <a:stretch/>
        </p:blipFill>
        <p:spPr>
          <a:xfrm flipH="1">
            <a:off x="5726118" y="4355350"/>
            <a:ext cx="631139" cy="673375"/>
          </a:xfrm>
          <a:prstGeom prst="rect">
            <a:avLst/>
          </a:prstGeom>
          <a:noFill/>
          <a:ln>
            <a:noFill/>
          </a:ln>
        </p:spPr>
      </p:pic>
      <p:pic>
        <p:nvPicPr>
          <p:cNvPr id="220" name="Google Shape;220;p24" descr="Bildergebnis für bruker nmr"/>
          <p:cNvPicPr preferRelativeResize="0"/>
          <p:nvPr/>
        </p:nvPicPr>
        <p:blipFill rotWithShape="1">
          <a:blip r:embed="rId4">
            <a:alphaModFix/>
          </a:blip>
          <a:srcRect/>
          <a:stretch/>
        </p:blipFill>
        <p:spPr>
          <a:xfrm>
            <a:off x="5915042" y="824982"/>
            <a:ext cx="528719" cy="725012"/>
          </a:xfrm>
          <a:prstGeom prst="rect">
            <a:avLst/>
          </a:prstGeom>
          <a:noFill/>
          <a:ln>
            <a:noFill/>
          </a:ln>
        </p:spPr>
      </p:pic>
      <p:pic>
        <p:nvPicPr>
          <p:cNvPr id="221" name="Google Shape;221;p24" descr="https://science.sciencemag.org/content/sci/331/6019/F1.medium.gif"/>
          <p:cNvPicPr preferRelativeResize="0"/>
          <p:nvPr/>
        </p:nvPicPr>
        <p:blipFill rotWithShape="1">
          <a:blip r:embed="rId5">
            <a:alphaModFix/>
          </a:blip>
          <a:srcRect/>
          <a:stretch/>
        </p:blipFill>
        <p:spPr>
          <a:xfrm>
            <a:off x="3324592" y="3111692"/>
            <a:ext cx="594756" cy="756338"/>
          </a:xfrm>
          <a:prstGeom prst="rect">
            <a:avLst/>
          </a:prstGeom>
          <a:noFill/>
          <a:ln>
            <a:noFill/>
          </a:ln>
        </p:spPr>
      </p:pic>
      <p:pic>
        <p:nvPicPr>
          <p:cNvPr id="222" name="Google Shape;222;p24" descr="Open Context: About - Technology"/>
          <p:cNvPicPr preferRelativeResize="0"/>
          <p:nvPr/>
        </p:nvPicPr>
        <p:blipFill rotWithShape="1">
          <a:blip r:embed="rId6">
            <a:alphaModFix/>
          </a:blip>
          <a:srcRect/>
          <a:stretch/>
        </p:blipFill>
        <p:spPr>
          <a:xfrm>
            <a:off x="3513274" y="4003380"/>
            <a:ext cx="665198" cy="665198"/>
          </a:xfrm>
          <a:prstGeom prst="rect">
            <a:avLst/>
          </a:prstGeom>
          <a:noFill/>
          <a:ln>
            <a:noFill/>
          </a:ln>
        </p:spPr>
      </p:pic>
      <p:pic>
        <p:nvPicPr>
          <p:cNvPr id="223" name="Google Shape;223;p24"/>
          <p:cNvPicPr preferRelativeResize="0"/>
          <p:nvPr/>
        </p:nvPicPr>
        <p:blipFill rotWithShape="1">
          <a:blip r:embed="rId7">
            <a:alphaModFix/>
          </a:blip>
          <a:srcRect/>
          <a:stretch/>
        </p:blipFill>
        <p:spPr>
          <a:xfrm>
            <a:off x="4809541" y="824982"/>
            <a:ext cx="377133" cy="669063"/>
          </a:xfrm>
          <a:prstGeom prst="rect">
            <a:avLst/>
          </a:prstGeom>
          <a:noFill/>
          <a:ln>
            <a:noFill/>
          </a:ln>
        </p:spPr>
      </p:pic>
      <p:pic>
        <p:nvPicPr>
          <p:cNvPr id="224" name="Google Shape;224;p24"/>
          <p:cNvPicPr preferRelativeResize="0"/>
          <p:nvPr/>
        </p:nvPicPr>
        <p:blipFill rotWithShape="1">
          <a:blip r:embed="rId8">
            <a:alphaModFix/>
          </a:blip>
          <a:srcRect l="50000" t="4862" b="8766"/>
          <a:stretch/>
        </p:blipFill>
        <p:spPr>
          <a:xfrm>
            <a:off x="7574825" y="2177050"/>
            <a:ext cx="1499024" cy="1264624"/>
          </a:xfrm>
          <a:prstGeom prst="rect">
            <a:avLst/>
          </a:prstGeom>
          <a:noFill/>
          <a:ln>
            <a:noFill/>
          </a:ln>
          <a:effectLst>
            <a:outerShdw blurRad="57150" dist="19050" dir="5400000" algn="bl" rotWithShape="0">
              <a:srgbClr val="000000">
                <a:alpha val="48630"/>
              </a:srgbClr>
            </a:outerShdw>
          </a:effectLst>
        </p:spPr>
      </p:pic>
      <p:sp>
        <p:nvSpPr>
          <p:cNvPr id="225" name="Google Shape;225;p24"/>
          <p:cNvSpPr txBox="1">
            <a:spLocks noGrp="1"/>
          </p:cNvSpPr>
          <p:nvPr>
            <p:ph type="title"/>
          </p:nvPr>
        </p:nvSpPr>
        <p:spPr>
          <a:xfrm>
            <a:off x="313184" y="205979"/>
            <a:ext cx="6851100" cy="85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195F95"/>
              </a:buClr>
              <a:buSzPts val="2400"/>
              <a:buFont typeface="Verdana"/>
              <a:buNone/>
            </a:pPr>
            <a:r>
              <a:rPr lang="de"/>
              <a:t>Our Vision</a:t>
            </a:r>
            <a:endParaRPr/>
          </a:p>
        </p:txBody>
      </p:sp>
      <p:sp>
        <p:nvSpPr>
          <p:cNvPr id="226" name="Google Shape;226;p24"/>
          <p:cNvSpPr/>
          <p:nvPr/>
        </p:nvSpPr>
        <p:spPr>
          <a:xfrm>
            <a:off x="1682324" y="2275805"/>
            <a:ext cx="1608000" cy="772500"/>
          </a:xfrm>
          <a:prstGeom prst="stripedRightArrow">
            <a:avLst>
              <a:gd name="adj1" fmla="val 59865"/>
              <a:gd name="adj2" fmla="val 44081"/>
            </a:avLst>
          </a:prstGeom>
          <a:noFill/>
          <a:ln w="12700" cap="flat" cmpd="sng">
            <a:solidFill>
              <a:srgbClr val="195F9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rgbClr val="195F95"/>
                </a:solidFill>
                <a:latin typeface="Arial"/>
                <a:ea typeface="Arial"/>
                <a:cs typeface="Arial"/>
                <a:sym typeface="Arial"/>
              </a:rPr>
              <a:t>Standards</a:t>
            </a:r>
            <a:endParaRPr sz="1400" b="0" i="0" u="none" strike="noStrike" cap="none">
              <a:solidFill>
                <a:srgbClr val="195F95"/>
              </a:solidFill>
              <a:latin typeface="Arial"/>
              <a:ea typeface="Arial"/>
              <a:cs typeface="Arial"/>
              <a:sym typeface="Arial"/>
            </a:endParaRPr>
          </a:p>
        </p:txBody>
      </p:sp>
      <p:sp>
        <p:nvSpPr>
          <p:cNvPr id="227" name="Google Shape;227;p24"/>
          <p:cNvSpPr/>
          <p:nvPr/>
        </p:nvSpPr>
        <p:spPr>
          <a:xfrm>
            <a:off x="1682324" y="3286900"/>
            <a:ext cx="1608000" cy="772500"/>
          </a:xfrm>
          <a:prstGeom prst="stripedRightArrow">
            <a:avLst>
              <a:gd name="adj1" fmla="val 59865"/>
              <a:gd name="adj2" fmla="val 44081"/>
            </a:avLst>
          </a:prstGeom>
          <a:noFill/>
          <a:ln w="12700" cap="flat" cmpd="sng">
            <a:solidFill>
              <a:srgbClr val="195F9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rgbClr val="195F95"/>
                </a:solidFill>
                <a:latin typeface="Arial"/>
                <a:ea typeface="Arial"/>
                <a:cs typeface="Arial"/>
                <a:sym typeface="Arial"/>
              </a:rPr>
              <a:t>Community</a:t>
            </a:r>
            <a:endParaRPr sz="1400" b="0" i="0" u="none" strike="noStrike" cap="none">
              <a:solidFill>
                <a:srgbClr val="195F95"/>
              </a:solidFill>
              <a:latin typeface="Arial"/>
              <a:ea typeface="Arial"/>
              <a:cs typeface="Arial"/>
              <a:sym typeface="Arial"/>
            </a:endParaRPr>
          </a:p>
        </p:txBody>
      </p:sp>
      <p:sp>
        <p:nvSpPr>
          <p:cNvPr id="228" name="Google Shape;228;p24"/>
          <p:cNvSpPr/>
          <p:nvPr/>
        </p:nvSpPr>
        <p:spPr>
          <a:xfrm>
            <a:off x="1682324" y="1313650"/>
            <a:ext cx="1608000" cy="772500"/>
          </a:xfrm>
          <a:prstGeom prst="stripedRightArrow">
            <a:avLst>
              <a:gd name="adj1" fmla="val 59865"/>
              <a:gd name="adj2" fmla="val 44081"/>
            </a:avLst>
          </a:prstGeom>
          <a:noFill/>
          <a:ln w="12700" cap="flat" cmpd="sng">
            <a:solidFill>
              <a:srgbClr val="195F95"/>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rgbClr val="195F95"/>
                </a:solidFill>
                <a:latin typeface="Arial"/>
                <a:ea typeface="Arial"/>
                <a:cs typeface="Arial"/>
                <a:sym typeface="Arial"/>
              </a:rPr>
              <a:t>Digitalisation</a:t>
            </a:r>
            <a:endParaRPr sz="1400" b="0" i="0" u="none" strike="noStrike" cap="none">
              <a:solidFill>
                <a:srgbClr val="195F95"/>
              </a:solidFill>
              <a:latin typeface="Arial"/>
              <a:ea typeface="Arial"/>
              <a:cs typeface="Arial"/>
              <a:sym typeface="Arial"/>
            </a:endParaRPr>
          </a:p>
        </p:txBody>
      </p:sp>
      <p:sp>
        <p:nvSpPr>
          <p:cNvPr id="229" name="Google Shape;229;p24" descr="data:image/jpeg;base64,/9j/4AAQSkZJRgABAQAAAQABAAD/2wCEAAkGBxATEA8TEw8VFRUXFQ8VFRUVFQ8PFxcVFRUWFhUYExUYHSggGBolGxUVITEhJSkrLi4uFx8zODMtNygtLisBCgoKDg0OFxAQGDYlHyUtLi01NS0tLS8tLS0tMS8tLS0tLSstLS0rNystKys1LS0rLS0tLS0tLS0tLTctLS0tLf/AABEIAOEA4QMBEQACEQEDEQH/xAAbAAEAAgMBAQAAAAAAAAAAAAAAAQcCBQYEA//EAEwQAAECAgUJAwUMCQMFAQAAAAEAAgMxBBEhYXEFBgcSQVFUsfAWk9ITIoGR0RQVFyRVcnOSoaPT4SMyQkRSYrKzwjSDwUNjgqLxM//EABsBAQACAwEBAAAAAAAAAAAAAAAFBgEDBAIH/8QANhEBAAECBAIEDgIDAQEAAAAAAAECAwQFETEhYRJRcZETFBUiMkFSU4GhscHR4fDxMzRCQyP/2gAMAwEAAhEDEQA/ALvQK9yATsCATs2oBNWKATUgV1TQK9pQAdpQAUAGvBArrwQK9yATsCATsCAT60AmpArqmgV7SgA7SgAoANeCADXggV7kAnYEAnYEAn1oJrQEEHcgi4IErB1igSxQJYoErTPqSBeUC8oE8ECeHNAnggXBAuCBKwdYoEsUCV5QJWmfUkC8oF5QJ2mXU0CeHNAnggTsCBcECVgQJYoErygkCqc0EoIJ2BBErB1igSxQJYoErTPqSBeUC8oE8ECeHNAnggXBAuH/AMQJWDrFAligSvKBK0z6kgXlAvKBO0yQJ4c0CeCBOwdYIFwQJWBAligSvKBK0z6kgkDaUEoIJ3TQRLFAligStM+pIF5QLygTwQJ4c0GnyrnPRINYdF1iJtZ57sNw9JC67OCvXeMRw65cOIzHD2OFVWs9UcZ/na5ymaQjaIVHAG97v8W+1SFGUR/1X3Iu5n3sUd8/z6tc/PumGQhNwY483LojKrHPv/TlnO8T1R3fsh590wbIRxY4cnJOVWPVr3/opzvERvEd37bKh6QqrIlHxLHf4u9q57mUexX3uq1n3vKO6fz+XSZKzjoseoMi1PP7D/MdXuFdh9BKjr2DvWvSjh1wlcPmFi/6NXHqnhP87G2laZ9SXK7S8oF5QJ2mXU0CeHNAnggTsHWCBcECVgQJYoErygStM+pIF5QSBtKCa0EE1YoIligStM+pIF5QBvKBPBB5MqZShQIZiRXardgmXHc0bVts2a71XRohoxGIt2KOncnSFcZfzuj0itrCYUKWq0+c4fzu/wCBZirBhsvt2uM8Z/myrYzNbt7hT5tPz+MudUgihGeciAhuIbiDpMgZ4R4BDYhMWHKomtzR/K4zwP2KOxOXW7vnU8J+SVwebXbMxTX51Pz7/ssfJ1PhR2CJDeHN+0Hc4bCq/dtV2qujXGkrVZv0XqOnROsPTO0yWttJ4c0CeCBcOsEC4IErAgSxQJXlAlaZ9SQLygXlBIttQZVoMSakEStM+pIF5QLygTwQeLK+U4cCE6LEPmiwDa92xoW6xYqvVxRS0YnEUYe3Ndf98lTZZytFpMUviG5rRJo3N9u1Wixh6LNHRp/tS8Viq8RX06/hHU8K3uURnnIgIbiG4jAjPKBDlDYZDyvFo0UPYaxZrsMni+/cdi58Rh6L9HRq+HJ1YTF14avpUfGOtbWTKfDpEJsRh807NoO0OGwhVe9aqtVzRUuli/ReoiujaXqngtTc+VJpUNg8+I1g3uc1g9Fa9U0VV8KY17Hiu5RRGtUxHa8Zy/Q5ClQvrs51rd4pf9ie5o8dw/vI74euj0uE8fo4jH3tc1/rqK1V266OFUadrfRdorjWiqJ7J1faWK8PZK8oErTPqSBeUC8oE7TLqaCRbhzQZIMTZagi8oF5QJ4IE8OaCqM78tmkxzqn9EytrNx3u9PKpWfA4bwNvjvO/wCFMzPGeMXeHoxt+fj9GiXcjRGeciAhuIbiMCM8oEOUCGwm5s3+aGXvc0Uh5PkX/rzNREnAfYbsFw47C+Ho1p9KP5okssx3i1elc+bO/Lm9mW8948QlsD9EzfZrn0/s+j1rTh8st0cbnGfl+2/F5zdr4WvNj5/r+cXLRYjnElzi47SSXH1lScRFMaUwh6qqqp6VU6yxWWObKG8tILSQRIgkH1hYmImNJZpqmJ1idHS5Fz0pEEgRf0zL/wBcYO2+n1hR2Iy23XGtHCfl3fhLYXOL1udLnnR8+/1/FYeTMowo0MRIb9YGw7CD/CRsKgb1mu1V0a44rPYxFu/R07c6w9V5WpuLygTtMupoE8OaCa68EGSDE7ygi8oE8ECeHNBoM98pGFRHhpqdEPkwbj+sR6ARXeF3ZdZ8LejXaOKNzXEeBw86bzw/PyVUrOpgjPORAQ3ENxGBGeUCHKBDYTc2ENhGBGeciHORDcRjcQ3bHIOWIlFiiI20WB7Njm7sdxXPicPTfo6NW/q5OvB4uvDXIqp29cdcfzZbtCpTIsNkVpra4At/O/Yqrct1W6ppq3hdrVym5RFdM8Jfadpl1NeGwnhzQJ4c0E17kE1III2lBE8ECeHNAnggrrSVStakQoYkxlfpefY1qn8po0t1Vdc/RV89ua3aaOqPr/TkFLIPnIgIbiG4jAjPKBDlAhsJubCbmwjAjPORDnIhuIxuIbiHKBGeUO40b5SNcSjuNlXlGXEVB45H0FQubWOEXY7J+yw5HiONVme2Pv8Aztd5PDmoRYyeHNAnYOsEE17AgmpBBCCJ4c0CeCD5Uqlw4Y8+I1g3uc1nqrXui3VXOlMa9jxXcotxrXMR2qozupbYtMjOY4Ob5gaRaKgxoNXprVnwNuaLFNMxpPH6qZmd2m5iaqqZ1jh9GnXW4RDcQ3EYEZ5QIcoENhNzYTc2EYEZ5yIc5ENxGNxDcQ5QIzygQ2bTNekalMozv52tOD/M/wAlzYyjp2K45a93F2Zfc8Hibc89O/guCeHNVNeCdg6wQLggm4IJQQRXgg89NpkOGxz4jw1gmTyG84L3bt1XKoppjWWu7dotUzXXOkQ4DLmfEV5LKOPJslrWF5w2N53qdw+V0U8bnGfl+1bxedV1cLPCOv1/pykWK5xJc4uJmXEuPpJUpFMUxpTGiEqqqqnpVTrLBZYENxDd9KPBc97WNFbnENaBtJsAXmqqKKZqqeqKKrlUUUxxlZGS8x6Mxg8sDEfZWdZ7Wg7mhpFfpVevZndqq8zhC1WMmsUUR4SOlPx+zYMzVoM/czfW8/8AK0Tj8RP/AH9HVGW4WP8Azhk3NmhcKz7faseO4j25evJ+G93DIZt0I/usOrBY8cv+3LPiGG93B2coZ/dYdXzU8cv+3J4hhvdx3BzcoUvcsP6vJPHL/tyeIYb3cIObdCkKKz1FZ8dv+3LHk/De7hBzZoUhRWeo+1PHcR7cnk/De7gObNCH7qyv0+1PHcR7cnk/De7hPZqhD91YTgU8dv8AtyeT8N7uGQzdoY/dYf1QVjxy/wC3LPiOG93Hc8WUczqJEaameSdscyuoYtkVutZjfonjOsc3PfynD3I0iOjPL8K0ylQXwYr4Tx5zTVcRMEXEVFWKzdpu0RXG0qniLNVm5NureHmWxq2E3NmcCKWva4Ta5rhiDWOS81UxVE0ztL1RVNFUVRvHF1lH0gUgHz4UNw/l14Z9dZH2KMrym1Po1THz/Caoz29Hp0xPZrH5dLknPCixiGVmE82VPqAPzXS9dSjr+XXrXGOMcvwlcNmti9wmejPP8uguC4EmkWWbUGSD4UuO1jHPe7VY0EuNwXqiia6opp3l4uV00UzVVPCFTZx5diUqJWa2w216jNw3ne4q0YXC02KdI39cqZjsdVia9Z9GNoahdbh5yICG4huIw6TR/BDqaCf2GRHDGxv+RUdmdU02O2Yj7/ZLZNRFWJ16omft93v0z5VjwaJAEKK6H5SLquLCWu1Qxxq1haKzVLdiq2t6mffWk8VG76N4kE++tJ4qN30bxIHvrSeKj99G8SCPfWk8VH76N4kD31pPFRu+jeJA99aTxUbvo3iQPfWk8VG76N4kD31pPFRu+jeJA99aTxUbvo3iQPfWk8VG76N4kFpaEsr0iI6lwosZ8RjGwns13OiFpJcHapNtRqFl2KDYaSoAEeC/+KGR9Vxt9Th6lP5RVrbqp6p+qr57Rpdoqj1x9P7cgpbdB7CGwgIc5EObqs1c7HwC2FFJdCNgJrLoftbds2blGY3L6bkTVb9L6pnLs0qtTFF2dafp+lkscKgQa66iCLawdouVemJidJWqJiY1hmsMuD0kZVNbKM02VB8T/BvM+pTeVWN7s9kfdXc8xWmlmO2ft/Oxwqmld5yICG4huIwIzyh0uj0/HR9HErws/JR2af4PjCWyX/Z4dUstOx+K0P6d39tyra3KaQEBAQEBAQEBAQWfoIHxinfRQf63IOk0muriUb5sTm32KdyiPNr7YVrPp8632S4pTG6A2EBDnIhzkQ3E2Y3d9o7yySHUZ5rIBdDJ/h/aZ6Jj07lB5phtP/rT69/ys2S4zpRNir1cY7Op3Chk+pnOGlGJSqQ/fEeB81p1W/YArdhaOhZopjqUXG3PCYiuqev6cGvW9yiG4huIwIzygQ5Q6fR2Pjn+3E5tUbmv+D4wl8k/2fhP2NOx+LUP6d39tyri2qaQEBAQEBAQEBAQWfoIHxinfRQf63IOj0mt/SUY7CyIPUR7VO5RPm1xzhWs+jSq3PKXFqYQAhzkQ5yIbiMbiM7vXkmmGDHhRf4XNJ+bJw9IrC1XrXhLdVM+uG7DXvBXaa49U/2ujyzf4h61UejPUvnSjrUa8ms76zWrlHJ89njMzKFk3ENxGBGeUCHKBDZvMy6UIdNgkmprtZh/8hU3/wBtVcWYW5rsVaerj3JDKrsW8VTr6+Hf+3T6Ts2Y1Po0NsAt14UTXDXHVDwWuaQHbDaDbZYquuirhoyytwze9geJA+DLK3DN72B4kD4MsrcM3vYHiQPgyytwze9geJAOjLK3DN72B4kA6MsrcM3vYHiQDoxytwze+geJA+DHK3DN76B4kD4McrcM3vYHiQBoxytwze9geJBYGinM6k0M0mJSNVpiCGxrGuDyA0uJLnCy2sWDcg+ekilh1Ihwx/02W3F5rq9QafSrBlNuYtzV1z9FWzy7E3aaI9UfVyKlUJzkQ5yIbiMbiM7iHKBGG77QRN5XH4pQkvKNbwZYgeTpEdlUokQDDWNX2VLfYr6VqmrriHLirfQvV09Uy8a2tG4jAjPKBDlAhsJubM4ENzntawEuJAaBMkmyr0rzVVERMzs9UU1TVEU7zsufJkOMIUNsV4c8Aa7gKhXuvN9mCqF6aJrmaI0hfLFNym3TFydavW9VwWtuTKwIIlj1NAleUCVpn1JBI3lBAG0oE7T1igTw5oE8OaDCOHFrgwhpqIDiNYA7LKxWs06axrs81azE9GeKmcrwYrI8VsU1xA46xnWTbWLiCCrfYqoqt0zb2UTE0XKL1UXfS1eRbWjnIhuIxuIzuIcoEOUCDuux53clC+UYWPyS8WkbJ+pSGxQPNii357LD9mr9q3ZVe6VqaPXH0lzZ3h+jei5G1X1j9OSUohBGeUCHKBDYTc2ENnR5gUcPprSf2GRHDGxv+Sj8zrmmxMR65iPv9krk1uKsTEz6omft9200xZaj0aiQWwIphmJF1XOYdV2qGOdU1021mq0W2KtLepwZw07jqT38fxIHaGncdSe/j+JA7Q07jqT38fxIHaGncdSe/j+JA7Q07jqT38fxIHaGncdSe/j+JA7Q07jqT38fxIHaGncdSe/j+JA7Q07jqT38fxIHaGncdSe/j+JBZ+hbLtKjGlwYsZ0RrGwnsLyXuaXFwcNY2kGoWGVV6D2aSqOG0iE4ftQ6ji1xtPocPUrBlNczbqp6p+qr57biLtNfXH0/tyClUHuIxuIzuIcoEOUCDb5qZPMelwm1ea067/msttxNQ9K5cbe8HZqq+EfF25dY8NiKaerjPZC4FVF3azOHJTaRAfDNjpsO54l7DcSujC35sXIrj49jlxmGjEWptz8OUqfpEB8N7mPaWuaSCDsKtdFUVUxVE8JUe5bqoqmiqNJh816eeUCGwm5sIbCDpdHpPu0AbYcQHCw8wFHZp/g+MJbJdfGfhLLTtV7loY/77v7blW1uU0gICAgICAgICAgs/QT/AKinfRQf63IOk0m//pRh/LEPrLfYp3KPRr7YVvPvSt/H7OKUwr24jO4hygQ5QIJa0kgAV11AAWknZUsTPrkiJ10jdamZuQvc8Gtw/SPqL7gJMGG2/BVnH4rw9elPoxt+VyyzBeLW9avSnflydEuFJMTvKDns6c2W0oa7SGRQLCZOG5/t2LvweNmxOlXGn6diMzDLqcTHSp4VfXlKs6dQYsF5ZFYWHcdt4MiMFYrd2i7HSonWFTvWLlmro1xpLzrZu1bCbmwjAjPOXT6PP9Z/txObVG5r/g+MJfJP9n4T9jTsPitD+nd/bcq4tqmkBAQEBAQEBAQEFn6CD8Yp30UH+tyDo9JrKolGO9jx6iPap3KJ8yuOcK1n0efbnlLi1MIDcQ5QIcoEHqyfk6NHdqwoZcdtUh84yAxWq7eotxrXOkN1jD3L1XRt06ysTNfNNkCqJEIfF2Efqs+ZvN/qUBjMwqvebTwp+q0ZfldOH8+vjV8o7Py6evco5LMqkGJG0oInaZIPjSqLDit1YkNr27nAO9Nsl7ouVUTrTOjxct0XI0rjWObSRsy6C41iG5o/le6r0V1rspzLER69fgj6sowszr0dPjL5dhqFsET6/wCS9eVL/LuefI2F6p7zsNQpARPr/knlS/y7jyNheqe8OY1CkBE+v+SeVL/LuPI2F6p73tyVmzR6NEESHr61RFrqxUZ12LVext29T0atm/D5dZsV9OjXXtaTSpm1HplFhCAA6JDia+oSGl4LXNIaTYCKwbatq43cqg6PMr8A7vaL+IgHR5lfgHd7RfxEE/B5lfgHd7RfxED4O8r8A7vaL+IgDR5lfgHd5RfxEEDR5lfgHd5RfxEAaPMr8A7vKL+IgfB5lfgHd7RfxED4PMr8A7vKL+IgfB5lfgHd5RfxEFjaJs06VQzSYtJYGGIIbGQ9Zj3VNLiXOLSQJiq3eg7HLWQIFJLDF1iWhwGqdWdVfILpw+LuWNeh63JisFaxOnhPU13YahTIifX/ACXR5Uv8u5y+RsL1T3gzGoUyIn1/yTypf5dx5GwvVPeDMahTqifX/JPKl/l3HkbC9U970UXNCgtNfkdb57nurxFdX2LXXmGIq/607Gy3lWFonXoa9rdQYLWgNY0NaNjQGj0ALkqqmqdap1l300U0RpTGkM52CXUl5ek17AgmpBBCCJ4c0CeCBOwdYIFwQJWBAligSvKBK0z6kgXlAvKBO0y6mgTw5oE8OaBOwdYIFwQLggSsE+poErygStM+pIF5QLygTtPWKBPDmgTw5oE7BLqSBcEE3BBKCCK8EETwQJ2BAuCBKwIEsUCV5QJWmfUkHCaXcuUmi0SD5CJ5N0WLqOeKtYMDHOIYdhJAtxQVF2uyl8oUjvX+1A7XZS+UKR3r/agdrspfKFI71/tQO12UvlCkd6/2oHa7KXyhSO9f7UDtdlL5QpHev9qB2uyl8oUjvX+1A7XZS+UKR3r/AGoHa7KXyhSO9f7UDtdlL5QpHev9qCy9DmclKpDqXCpEZ0UMbCexz/OeNYuDhrTIsE5WoLNvKBO09YoE8OaBPDmgTsEupIFwQLggmViCUEEV4IInYEC4IErAgSxQJXlAlaZ9SQLygrLTtX7lof07v7bkFNICAgICAgICAgILP0Ef6infRQf6nILjnaesUCeHNAnhzQJ2CXUkC4IFwQJWCfU0EizFBKCDuQRcECVgQJYoErygStM+pIF5QLygrLTsfitD+nd/bcgppAQEBAQEBAQEBBZ+ggfGKd9FB/qcguOeHNAnhzQJ2CXUkC4IFwQJWCfU0CV5QSLMUEoIJ2BBErAgSxQJXlAlaZ9SQLygXlAnaZdTQcRpYzepFMosL3OzXdDi65ZWGlzSxzTq12VgkWbq8CFSjMbKvARfu/Egdhcq8BF+78SB2FyrwEX7vxIHYbKvARfu/Egdhsq8BF+78SB2GyrwEX7vxIBzGyrwEX7vxIBzFyrwEX7vxIHYXKvARfu/Egdhcq8BF+78SCyNEGatKoppUWkQ/J+UEJjGEtLjqlxLnAE1C0VbZ+kLJnhzQJ2CXUkC4IFwQJWCfU0CV5QJY9SQSBtKCUEE7AgiWKBK8oErTPqSBeUC8oE7TLqaBPDmgTw5oE7B1ggXBAuCBKwT6mgSvKBK0z6kgXlAvKBO09YoE8OaBPDmgTsEupIFwQLggSsE+poErygSx6kgStKCQNpQZIMSfWgiWKBK0z6kgXlAvKBO0y6mgTw5oE8OaBOwdYIFwQLggSsE+poErygStM+pIF5QLygTtPWKBPDmgTw5oE7BLqSBcEC4IErBPqaBK8oEsepIErSgXlBIttKCa0AoIAqt2oAG0oAG0oFVc0CqvDmgG3BAO5AO4IFwQJSmgVVXlAAqt2oAG0oAG0oFVc0CqvBANuHNAO5AO4IFwQJS6xQKqrygAVYoAG0oAG0oFVdpQJ4IMkEICAgFBJQEBBAQAgIJQQgICAUAoJQEAIICAgICAgIJQQUEoIQf/9k="/>
          <p:cNvSpPr/>
          <p:nvPr/>
        </p:nvSpPr>
        <p:spPr>
          <a:xfrm>
            <a:off x="155575" y="-144463"/>
            <a:ext cx="304800" cy="3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24"/>
          <p:cNvSpPr txBox="1">
            <a:spLocks noGrp="1"/>
          </p:cNvSpPr>
          <p:nvPr>
            <p:ph type="sldNum" idx="12"/>
          </p:nvPr>
        </p:nvSpPr>
        <p:spPr>
          <a:xfrm>
            <a:off x="8209708" y="4767263"/>
            <a:ext cx="477000" cy="2739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de"/>
              <a:t>7</a:t>
            </a:fld>
            <a:endParaRPr/>
          </a:p>
        </p:txBody>
      </p:sp>
      <p:grpSp>
        <p:nvGrpSpPr>
          <p:cNvPr id="231" name="Google Shape;231;p24"/>
          <p:cNvGrpSpPr/>
          <p:nvPr/>
        </p:nvGrpSpPr>
        <p:grpSpPr>
          <a:xfrm>
            <a:off x="3693438" y="876911"/>
            <a:ext cx="3748602" cy="4167469"/>
            <a:chOff x="934372" y="2196"/>
            <a:chExt cx="3748602" cy="4167469"/>
          </a:xfrm>
        </p:grpSpPr>
        <p:sp>
          <p:nvSpPr>
            <p:cNvPr id="232" name="Google Shape;232;p24"/>
            <p:cNvSpPr/>
            <p:nvPr/>
          </p:nvSpPr>
          <p:spPr>
            <a:xfrm>
              <a:off x="2288173" y="2196"/>
              <a:ext cx="1041000" cy="1041000"/>
            </a:xfrm>
            <a:prstGeom prst="ellipse">
              <a:avLst/>
            </a:prstGeom>
            <a:solidFill>
              <a:srgbClr val="195F9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24"/>
            <p:cNvSpPr txBox="1"/>
            <p:nvPr/>
          </p:nvSpPr>
          <p:spPr>
            <a:xfrm>
              <a:off x="2376759" y="119163"/>
              <a:ext cx="888600" cy="735900"/>
            </a:xfrm>
            <a:prstGeom prst="rect">
              <a:avLst/>
            </a:prstGeom>
            <a:noFill/>
            <a:ln>
              <a:noFill/>
            </a:ln>
          </p:spPr>
          <p:txBody>
            <a:bodyPr spcFirstLastPara="1" wrap="square" lIns="12700" tIns="12700" rIns="12700" bIns="12700" anchor="ctr" anchorCtr="0">
              <a:noAutofit/>
            </a:bodyPr>
            <a:lstStyle/>
            <a:p>
              <a:pPr marL="0" marR="0" lvl="0" indent="0" algn="ctr" rtl="0">
                <a:lnSpc>
                  <a:spcPct val="90000"/>
                </a:lnSpc>
                <a:spcBef>
                  <a:spcPts val="0"/>
                </a:spcBef>
                <a:spcAft>
                  <a:spcPts val="0"/>
                </a:spcAft>
                <a:buClr>
                  <a:srgbClr val="000000"/>
                </a:buClr>
                <a:buSzPts val="1000"/>
                <a:buFont typeface="Arial"/>
                <a:buNone/>
              </a:pPr>
              <a:r>
                <a:rPr lang="de" sz="1000" b="1" i="0" u="none" strike="noStrike" cap="none">
                  <a:solidFill>
                    <a:schemeClr val="lt1"/>
                  </a:solidFill>
                  <a:latin typeface="Arial"/>
                  <a:ea typeface="Arial"/>
                  <a:cs typeface="Arial"/>
                  <a:sym typeface="Arial"/>
                </a:rPr>
                <a:t>Experiment</a:t>
              </a:r>
              <a:br>
                <a:rPr lang="de" sz="1000" b="1" i="0" u="none" strike="noStrike" cap="none">
                  <a:solidFill>
                    <a:schemeClr val="lt1"/>
                  </a:solidFill>
                  <a:latin typeface="Arial"/>
                  <a:ea typeface="Arial"/>
                  <a:cs typeface="Arial"/>
                  <a:sym typeface="Arial"/>
                </a:rPr>
              </a:br>
              <a:r>
                <a:rPr lang="de" sz="1000" b="1" i="0" u="none" strike="noStrike" cap="none">
                  <a:solidFill>
                    <a:schemeClr val="lt1"/>
                  </a:solidFill>
                  <a:latin typeface="Arial"/>
                  <a:ea typeface="Arial"/>
                  <a:cs typeface="Arial"/>
                  <a:sym typeface="Arial"/>
                </a:rPr>
                <a:t> &amp; Data collection</a:t>
              </a:r>
              <a:endParaRPr sz="1000" b="1" i="0" u="none" strike="noStrike" cap="none">
                <a:solidFill>
                  <a:schemeClr val="lt1"/>
                </a:solidFill>
                <a:latin typeface="Arial"/>
                <a:ea typeface="Arial"/>
                <a:cs typeface="Arial"/>
                <a:sym typeface="Arial"/>
              </a:endParaRPr>
            </a:p>
          </p:txBody>
        </p:sp>
        <p:sp>
          <p:nvSpPr>
            <p:cNvPr id="234" name="Google Shape;234;p24"/>
            <p:cNvSpPr/>
            <p:nvPr/>
          </p:nvSpPr>
          <p:spPr>
            <a:xfrm rot="1799023">
              <a:off x="3340306" y="733793"/>
              <a:ext cx="276736" cy="351195"/>
            </a:xfrm>
            <a:prstGeom prst="rightArrow">
              <a:avLst>
                <a:gd name="adj1" fmla="val 60000"/>
                <a:gd name="adj2" fmla="val 50000"/>
              </a:avLst>
            </a:prstGeom>
            <a:solidFill>
              <a:srgbClr val="195F95">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24"/>
            <p:cNvSpPr txBox="1"/>
            <p:nvPr/>
          </p:nvSpPr>
          <p:spPr>
            <a:xfrm rot="1801205">
              <a:off x="3345944" y="783414"/>
              <a:ext cx="193682" cy="210613"/>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236" name="Google Shape;236;p24"/>
            <p:cNvSpPr/>
            <p:nvPr/>
          </p:nvSpPr>
          <p:spPr>
            <a:xfrm>
              <a:off x="3641974" y="783813"/>
              <a:ext cx="1041000" cy="1041000"/>
            </a:xfrm>
            <a:prstGeom prst="ellipse">
              <a:avLst/>
            </a:prstGeom>
            <a:solidFill>
              <a:srgbClr val="195F9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24"/>
            <p:cNvSpPr txBox="1"/>
            <p:nvPr/>
          </p:nvSpPr>
          <p:spPr>
            <a:xfrm>
              <a:off x="3773126" y="879504"/>
              <a:ext cx="812100" cy="735900"/>
            </a:xfrm>
            <a:prstGeom prst="rect">
              <a:avLst/>
            </a:prstGeom>
            <a:noFill/>
            <a:ln>
              <a:noFill/>
            </a:ln>
          </p:spPr>
          <p:txBody>
            <a:bodyPr spcFirstLastPara="1" wrap="square" lIns="12700" tIns="12700" rIns="12700" bIns="12700" anchor="ctr" anchorCtr="0">
              <a:noAutofit/>
            </a:bodyPr>
            <a:lstStyle/>
            <a:p>
              <a:pPr marL="0" marR="0" lvl="0" indent="0" algn="ctr" rtl="0">
                <a:lnSpc>
                  <a:spcPct val="90000"/>
                </a:lnSpc>
                <a:spcBef>
                  <a:spcPts val="0"/>
                </a:spcBef>
                <a:spcAft>
                  <a:spcPts val="0"/>
                </a:spcAft>
                <a:buClr>
                  <a:srgbClr val="000000"/>
                </a:buClr>
                <a:buSzPts val="1000"/>
                <a:buFont typeface="Arial"/>
                <a:buNone/>
              </a:pPr>
              <a:r>
                <a:rPr lang="de" sz="1000" b="1" i="0" u="none" strike="noStrike" cap="none">
                  <a:solidFill>
                    <a:schemeClr val="lt1"/>
                  </a:solidFill>
                  <a:latin typeface="Arial"/>
                  <a:ea typeface="Arial"/>
                  <a:cs typeface="Arial"/>
                  <a:sym typeface="Arial"/>
                </a:rPr>
                <a:t>Data processing</a:t>
              </a:r>
              <a:endParaRPr sz="1000" b="1" i="0" u="none" strike="noStrike" cap="none">
                <a:solidFill>
                  <a:schemeClr val="lt1"/>
                </a:solidFill>
                <a:latin typeface="Arial"/>
                <a:ea typeface="Arial"/>
                <a:cs typeface="Arial"/>
                <a:sym typeface="Arial"/>
              </a:endParaRPr>
            </a:p>
          </p:txBody>
        </p:sp>
        <p:sp>
          <p:nvSpPr>
            <p:cNvPr id="238" name="Google Shape;238;p24"/>
            <p:cNvSpPr/>
            <p:nvPr/>
          </p:nvSpPr>
          <p:spPr>
            <a:xfrm rot="5400000">
              <a:off x="4023968" y="1902419"/>
              <a:ext cx="276900" cy="351300"/>
            </a:xfrm>
            <a:prstGeom prst="rightArrow">
              <a:avLst>
                <a:gd name="adj1" fmla="val 60000"/>
                <a:gd name="adj2" fmla="val 50000"/>
              </a:avLst>
            </a:prstGeom>
            <a:solidFill>
              <a:srgbClr val="195F95">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p24"/>
            <p:cNvSpPr txBox="1"/>
            <p:nvPr/>
          </p:nvSpPr>
          <p:spPr>
            <a:xfrm rot="5400000">
              <a:off x="4065459" y="1931069"/>
              <a:ext cx="193800" cy="2109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240" name="Google Shape;240;p24"/>
            <p:cNvSpPr/>
            <p:nvPr/>
          </p:nvSpPr>
          <p:spPr>
            <a:xfrm>
              <a:off x="3641974" y="2347048"/>
              <a:ext cx="1041000" cy="1041000"/>
            </a:xfrm>
            <a:prstGeom prst="ellipse">
              <a:avLst/>
            </a:prstGeom>
            <a:solidFill>
              <a:srgbClr val="195F9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p24"/>
            <p:cNvSpPr txBox="1"/>
            <p:nvPr/>
          </p:nvSpPr>
          <p:spPr>
            <a:xfrm>
              <a:off x="3794409" y="2499483"/>
              <a:ext cx="735900" cy="735900"/>
            </a:xfrm>
            <a:prstGeom prst="rect">
              <a:avLst/>
            </a:prstGeom>
            <a:noFill/>
            <a:ln>
              <a:noFill/>
            </a:ln>
          </p:spPr>
          <p:txBody>
            <a:bodyPr spcFirstLastPara="1" wrap="square" lIns="12700" tIns="12700" rIns="12700" bIns="12700" anchor="ctr" anchorCtr="0">
              <a:noAutofit/>
            </a:bodyPr>
            <a:lstStyle/>
            <a:p>
              <a:pPr marL="0" marR="0" lvl="0" indent="0" algn="ctr" rtl="0">
                <a:lnSpc>
                  <a:spcPct val="90000"/>
                </a:lnSpc>
                <a:spcBef>
                  <a:spcPts val="0"/>
                </a:spcBef>
                <a:spcAft>
                  <a:spcPts val="0"/>
                </a:spcAft>
                <a:buClr>
                  <a:srgbClr val="000000"/>
                </a:buClr>
                <a:buSzPts val="1000"/>
                <a:buFont typeface="Arial"/>
                <a:buNone/>
              </a:pPr>
              <a:r>
                <a:rPr lang="de" sz="1000" b="1" i="0" u="none" strike="noStrike" cap="none">
                  <a:solidFill>
                    <a:schemeClr val="lt1"/>
                  </a:solidFill>
                  <a:latin typeface="Arial"/>
                  <a:ea typeface="Arial"/>
                  <a:cs typeface="Arial"/>
                  <a:sym typeface="Arial"/>
                </a:rPr>
                <a:t>Data Analysis</a:t>
              </a:r>
              <a:endParaRPr sz="1000" b="1" i="0" u="none" strike="noStrike" cap="none">
                <a:solidFill>
                  <a:schemeClr val="lt1"/>
                </a:solidFill>
                <a:latin typeface="Arial"/>
                <a:ea typeface="Arial"/>
                <a:cs typeface="Arial"/>
                <a:sym typeface="Arial"/>
              </a:endParaRPr>
            </a:p>
          </p:txBody>
        </p:sp>
        <p:sp>
          <p:nvSpPr>
            <p:cNvPr id="242" name="Google Shape;242;p24"/>
            <p:cNvSpPr/>
            <p:nvPr/>
          </p:nvSpPr>
          <p:spPr>
            <a:xfrm rot="9000977">
              <a:off x="3353930" y="3078804"/>
              <a:ext cx="276736" cy="351195"/>
            </a:xfrm>
            <a:prstGeom prst="rightArrow">
              <a:avLst>
                <a:gd name="adj1" fmla="val 60000"/>
                <a:gd name="adj2" fmla="val 50000"/>
              </a:avLst>
            </a:prstGeom>
            <a:solidFill>
              <a:srgbClr val="195F95">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24"/>
            <p:cNvSpPr txBox="1"/>
            <p:nvPr/>
          </p:nvSpPr>
          <p:spPr>
            <a:xfrm rot="-1801205">
              <a:off x="3431282" y="3128261"/>
              <a:ext cx="193682" cy="210613"/>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244" name="Google Shape;244;p24"/>
            <p:cNvSpPr/>
            <p:nvPr/>
          </p:nvSpPr>
          <p:spPr>
            <a:xfrm>
              <a:off x="2288173" y="3128665"/>
              <a:ext cx="1041000" cy="1041000"/>
            </a:xfrm>
            <a:prstGeom prst="ellipse">
              <a:avLst/>
            </a:prstGeom>
            <a:solidFill>
              <a:srgbClr val="195F95"/>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24"/>
            <p:cNvSpPr txBox="1"/>
            <p:nvPr/>
          </p:nvSpPr>
          <p:spPr>
            <a:xfrm>
              <a:off x="2440608" y="3281100"/>
              <a:ext cx="735900" cy="7359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1000"/>
                <a:buFont typeface="Arial"/>
                <a:buNone/>
              </a:pPr>
              <a:r>
                <a:rPr lang="de" sz="1000" b="1" i="0" u="none" strike="noStrike" cap="none">
                  <a:solidFill>
                    <a:schemeClr val="lt1"/>
                  </a:solidFill>
                  <a:latin typeface="Arial"/>
                  <a:ea typeface="Arial"/>
                  <a:cs typeface="Arial"/>
                  <a:sym typeface="Arial"/>
                </a:rPr>
                <a:t>Data preserved</a:t>
              </a:r>
              <a:endParaRPr sz="1000" b="1" i="0" u="none" strike="noStrike" cap="none">
                <a:solidFill>
                  <a:schemeClr val="lt1"/>
                </a:solidFill>
                <a:latin typeface="Arial"/>
                <a:ea typeface="Arial"/>
                <a:cs typeface="Arial"/>
                <a:sym typeface="Arial"/>
              </a:endParaRPr>
            </a:p>
          </p:txBody>
        </p:sp>
        <p:sp>
          <p:nvSpPr>
            <p:cNvPr id="246" name="Google Shape;246;p24"/>
            <p:cNvSpPr/>
            <p:nvPr/>
          </p:nvSpPr>
          <p:spPr>
            <a:xfrm rot="-9000977">
              <a:off x="2000193" y="3086762"/>
              <a:ext cx="276736" cy="351195"/>
            </a:xfrm>
            <a:prstGeom prst="rightArrow">
              <a:avLst>
                <a:gd name="adj1" fmla="val 60000"/>
                <a:gd name="adj2" fmla="val 50000"/>
              </a:avLst>
            </a:prstGeom>
            <a:solidFill>
              <a:srgbClr val="195F95">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24"/>
            <p:cNvSpPr txBox="1"/>
            <p:nvPr/>
          </p:nvSpPr>
          <p:spPr>
            <a:xfrm rot="1801205">
              <a:off x="2077641" y="3177628"/>
              <a:ext cx="193682" cy="210613"/>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248" name="Google Shape;248;p24"/>
            <p:cNvSpPr/>
            <p:nvPr/>
          </p:nvSpPr>
          <p:spPr>
            <a:xfrm>
              <a:off x="934372" y="2347048"/>
              <a:ext cx="1041000" cy="1041000"/>
            </a:xfrm>
            <a:prstGeom prst="ellipse">
              <a:avLst/>
            </a:prstGeom>
            <a:solidFill>
              <a:srgbClr val="195F9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24"/>
            <p:cNvSpPr txBox="1"/>
            <p:nvPr/>
          </p:nvSpPr>
          <p:spPr>
            <a:xfrm>
              <a:off x="987487" y="2471107"/>
              <a:ext cx="921600" cy="735900"/>
            </a:xfrm>
            <a:prstGeom prst="rect">
              <a:avLst/>
            </a:prstGeom>
            <a:noFill/>
            <a:ln>
              <a:noFill/>
            </a:ln>
          </p:spPr>
          <p:txBody>
            <a:bodyPr spcFirstLastPara="1" wrap="square" lIns="12700" tIns="12700" rIns="12700" bIns="12700" anchor="ctr" anchorCtr="0">
              <a:noAutofit/>
            </a:bodyPr>
            <a:lstStyle/>
            <a:p>
              <a:pPr marL="0" marR="0" lvl="0" indent="0" algn="ctr" rtl="0">
                <a:lnSpc>
                  <a:spcPct val="90000"/>
                </a:lnSpc>
                <a:spcBef>
                  <a:spcPts val="0"/>
                </a:spcBef>
                <a:spcAft>
                  <a:spcPts val="0"/>
                </a:spcAft>
                <a:buClr>
                  <a:srgbClr val="000000"/>
                </a:buClr>
                <a:buSzPts val="1000"/>
                <a:buFont typeface="Arial"/>
                <a:buNone/>
              </a:pPr>
              <a:r>
                <a:rPr lang="de" sz="1000" b="1" i="0" u="none" strike="noStrike" cap="none">
                  <a:solidFill>
                    <a:schemeClr val="lt1"/>
                  </a:solidFill>
                  <a:latin typeface="Arial"/>
                  <a:ea typeface="Arial"/>
                  <a:cs typeface="Arial"/>
                  <a:sym typeface="Arial"/>
                </a:rPr>
                <a:t>Data publication</a:t>
              </a:r>
              <a:endParaRPr sz="1000" b="1" i="0" u="none" strike="noStrike" cap="none">
                <a:solidFill>
                  <a:schemeClr val="lt1"/>
                </a:solidFill>
                <a:latin typeface="Arial"/>
                <a:ea typeface="Arial"/>
                <a:cs typeface="Arial"/>
                <a:sym typeface="Arial"/>
              </a:endParaRPr>
            </a:p>
          </p:txBody>
        </p:sp>
        <p:sp>
          <p:nvSpPr>
            <p:cNvPr id="250" name="Google Shape;250;p24"/>
            <p:cNvSpPr/>
            <p:nvPr/>
          </p:nvSpPr>
          <p:spPr>
            <a:xfrm rot="-5400000">
              <a:off x="1316367" y="1918031"/>
              <a:ext cx="276900" cy="351300"/>
            </a:xfrm>
            <a:prstGeom prst="rightArrow">
              <a:avLst>
                <a:gd name="adj1" fmla="val 60000"/>
                <a:gd name="adj2" fmla="val 50000"/>
              </a:avLst>
            </a:prstGeom>
            <a:solidFill>
              <a:srgbClr val="195F95">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24"/>
            <p:cNvSpPr txBox="1"/>
            <p:nvPr/>
          </p:nvSpPr>
          <p:spPr>
            <a:xfrm rot="-5400000">
              <a:off x="1357977" y="2029782"/>
              <a:ext cx="193800" cy="2109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252" name="Google Shape;252;p24"/>
            <p:cNvSpPr/>
            <p:nvPr/>
          </p:nvSpPr>
          <p:spPr>
            <a:xfrm>
              <a:off x="934372" y="783813"/>
              <a:ext cx="1041000" cy="1041000"/>
            </a:xfrm>
            <a:prstGeom prst="ellipse">
              <a:avLst/>
            </a:prstGeom>
            <a:solidFill>
              <a:srgbClr val="195F9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24"/>
            <p:cNvSpPr txBox="1"/>
            <p:nvPr/>
          </p:nvSpPr>
          <p:spPr>
            <a:xfrm>
              <a:off x="1086807" y="936248"/>
              <a:ext cx="735900" cy="735900"/>
            </a:xfrm>
            <a:prstGeom prst="rect">
              <a:avLst/>
            </a:prstGeom>
            <a:noFill/>
            <a:ln>
              <a:noFill/>
            </a:ln>
          </p:spPr>
          <p:txBody>
            <a:bodyPr spcFirstLastPara="1" wrap="square" lIns="12700" tIns="12700" rIns="12700" bIns="12700" anchor="ctr" anchorCtr="0">
              <a:noAutofit/>
            </a:bodyPr>
            <a:lstStyle/>
            <a:p>
              <a:pPr marL="0" marR="0" lvl="0" indent="0" algn="ctr" rtl="0">
                <a:lnSpc>
                  <a:spcPct val="90000"/>
                </a:lnSpc>
                <a:spcBef>
                  <a:spcPts val="0"/>
                </a:spcBef>
                <a:spcAft>
                  <a:spcPts val="0"/>
                </a:spcAft>
                <a:buClr>
                  <a:srgbClr val="000000"/>
                </a:buClr>
                <a:buSzPts val="1000"/>
                <a:buFont typeface="Arial"/>
                <a:buNone/>
              </a:pPr>
              <a:r>
                <a:rPr lang="de" sz="1000" b="1" i="0" u="none" strike="noStrike" cap="none">
                  <a:solidFill>
                    <a:schemeClr val="lt1"/>
                  </a:solidFill>
                  <a:latin typeface="Arial"/>
                  <a:ea typeface="Arial"/>
                  <a:cs typeface="Arial"/>
                  <a:sym typeface="Arial"/>
                </a:rPr>
                <a:t>Data re-use</a:t>
              </a:r>
              <a:endParaRPr sz="1000" b="1" i="0" u="none" strike="noStrike" cap="none">
                <a:solidFill>
                  <a:schemeClr val="lt1"/>
                </a:solidFill>
                <a:latin typeface="Arial"/>
                <a:ea typeface="Arial"/>
                <a:cs typeface="Arial"/>
                <a:sym typeface="Arial"/>
              </a:endParaRPr>
            </a:p>
          </p:txBody>
        </p:sp>
        <p:sp>
          <p:nvSpPr>
            <p:cNvPr id="254" name="Google Shape;254;p24"/>
            <p:cNvSpPr/>
            <p:nvPr/>
          </p:nvSpPr>
          <p:spPr>
            <a:xfrm rot="-1799023">
              <a:off x="1986569" y="741750"/>
              <a:ext cx="276736" cy="351195"/>
            </a:xfrm>
            <a:prstGeom prst="rightArrow">
              <a:avLst>
                <a:gd name="adj1" fmla="val 60000"/>
                <a:gd name="adj2" fmla="val 50000"/>
              </a:avLst>
            </a:prstGeom>
            <a:solidFill>
              <a:srgbClr val="195F95">
                <a:alpha val="4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24"/>
            <p:cNvSpPr txBox="1"/>
            <p:nvPr/>
          </p:nvSpPr>
          <p:spPr>
            <a:xfrm rot="-1801205">
              <a:off x="1991983" y="832770"/>
              <a:ext cx="193682" cy="210613"/>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grpSp>
      <p:sp>
        <p:nvSpPr>
          <p:cNvPr id="256" name="Google Shape;256;p24"/>
          <p:cNvSpPr txBox="1"/>
          <p:nvPr/>
        </p:nvSpPr>
        <p:spPr>
          <a:xfrm>
            <a:off x="4809541" y="2291035"/>
            <a:ext cx="1608000" cy="1323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de" sz="3600" b="1" i="0" u="none" strike="noStrike" cap="none">
                <a:solidFill>
                  <a:srgbClr val="195F95"/>
                </a:solidFill>
                <a:latin typeface="Arial"/>
                <a:ea typeface="Arial"/>
                <a:cs typeface="Arial"/>
                <a:sym typeface="Arial"/>
              </a:rPr>
              <a:t>FAIR</a:t>
            </a:r>
            <a:endParaRPr sz="10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600"/>
              <a:buFont typeface="Arial"/>
              <a:buNone/>
            </a:pPr>
            <a:r>
              <a:rPr lang="de" sz="3600" b="1" i="0" u="none" strike="noStrike" cap="none">
                <a:solidFill>
                  <a:srgbClr val="195F95"/>
                </a:solidFill>
                <a:latin typeface="Arial"/>
                <a:ea typeface="Arial"/>
                <a:cs typeface="Arial"/>
                <a:sym typeface="Arial"/>
              </a:rPr>
              <a:t>DATA</a:t>
            </a:r>
            <a:endParaRPr sz="3600" b="1" i="0" u="none" strike="noStrike" cap="none">
              <a:solidFill>
                <a:srgbClr val="195F95"/>
              </a:solidFill>
              <a:latin typeface="Arial"/>
              <a:ea typeface="Arial"/>
              <a:cs typeface="Arial"/>
              <a:sym typeface="Arial"/>
            </a:endParaRPr>
          </a:p>
        </p:txBody>
      </p:sp>
      <p:grpSp>
        <p:nvGrpSpPr>
          <p:cNvPr id="257" name="Google Shape;257;p24"/>
          <p:cNvGrpSpPr/>
          <p:nvPr/>
        </p:nvGrpSpPr>
        <p:grpSpPr>
          <a:xfrm>
            <a:off x="1" y="1007403"/>
            <a:ext cx="1620251" cy="2896608"/>
            <a:chOff x="1629425" y="1949143"/>
            <a:chExt cx="1620251" cy="2933274"/>
          </a:xfrm>
        </p:grpSpPr>
        <p:pic>
          <p:nvPicPr>
            <p:cNvPr id="258" name="Google Shape;258;p24"/>
            <p:cNvPicPr preferRelativeResize="0"/>
            <p:nvPr/>
          </p:nvPicPr>
          <p:blipFill rotWithShape="1">
            <a:blip r:embed="rId9">
              <a:alphaModFix/>
            </a:blip>
            <a:srcRect r="49942"/>
            <a:stretch/>
          </p:blipFill>
          <p:spPr>
            <a:xfrm>
              <a:off x="1750650" y="2419717"/>
              <a:ext cx="1499026" cy="2462700"/>
            </a:xfrm>
            <a:prstGeom prst="rect">
              <a:avLst/>
            </a:prstGeom>
            <a:noFill/>
            <a:ln w="9525" cap="flat" cmpd="sng">
              <a:solidFill>
                <a:srgbClr val="195F95"/>
              </a:solidFill>
              <a:prstDash val="solid"/>
              <a:round/>
              <a:headEnd type="none" w="sm" len="sm"/>
              <a:tailEnd type="none" w="sm" len="sm"/>
            </a:ln>
          </p:spPr>
        </p:pic>
        <p:sp>
          <p:nvSpPr>
            <p:cNvPr id="259" name="Google Shape;259;p24"/>
            <p:cNvSpPr txBox="1"/>
            <p:nvPr/>
          </p:nvSpPr>
          <p:spPr>
            <a:xfrm>
              <a:off x="1629425" y="1949143"/>
              <a:ext cx="924900" cy="363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de" sz="1800" b="0" i="0" u="none" strike="noStrike" cap="none">
                  <a:solidFill>
                    <a:srgbClr val="395E89"/>
                  </a:solidFill>
                  <a:latin typeface="Arial"/>
                  <a:ea typeface="Arial"/>
                  <a:cs typeface="Arial"/>
                  <a:sym typeface="Arial"/>
                </a:rPr>
                <a:t>1927</a:t>
              </a:r>
              <a:endParaRPr sz="1800" b="0" i="0" u="none" strike="noStrike" cap="none">
                <a:solidFill>
                  <a:srgbClr val="395E89"/>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25"/>
          <p:cNvSpPr/>
          <p:nvPr/>
        </p:nvSpPr>
        <p:spPr>
          <a:xfrm>
            <a:off x="787400" y="4477250"/>
            <a:ext cx="6393600" cy="559800"/>
          </a:xfrm>
          <a:prstGeom prst="roundRect">
            <a:avLst>
              <a:gd name="adj" fmla="val 16667"/>
            </a:avLst>
          </a:prstGeom>
          <a:solidFill>
            <a:srgbClr val="94185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5" name="Google Shape;265;p25"/>
          <p:cNvSpPr/>
          <p:nvPr/>
        </p:nvSpPr>
        <p:spPr>
          <a:xfrm>
            <a:off x="3770431" y="4157270"/>
            <a:ext cx="426300" cy="465600"/>
          </a:xfrm>
          <a:prstGeom prst="upArrow">
            <a:avLst>
              <a:gd name="adj1" fmla="val 50000"/>
              <a:gd name="adj2" fmla="val 50000"/>
            </a:avLst>
          </a:prstGeom>
          <a:solidFill>
            <a:srgbClr val="94185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25"/>
          <p:cNvSpPr/>
          <p:nvPr/>
        </p:nvSpPr>
        <p:spPr>
          <a:xfrm>
            <a:off x="787400" y="3780575"/>
            <a:ext cx="6393600" cy="355200"/>
          </a:xfrm>
          <a:prstGeom prst="roundRect">
            <a:avLst>
              <a:gd name="adj" fmla="val 16667"/>
            </a:avLst>
          </a:prstGeom>
          <a:solidFill>
            <a:srgbClr val="195F9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chemeClr val="lt1"/>
                </a:solidFill>
                <a:latin typeface="Arial"/>
                <a:ea typeface="Arial"/>
                <a:cs typeface="Arial"/>
                <a:sym typeface="Arial"/>
              </a:rPr>
              <a:t>Software</a:t>
            </a:r>
            <a:endParaRPr sz="1400" b="0" i="0" u="none" strike="noStrike" cap="none">
              <a:solidFill>
                <a:schemeClr val="lt1"/>
              </a:solidFill>
              <a:latin typeface="Arial"/>
              <a:ea typeface="Arial"/>
              <a:cs typeface="Arial"/>
              <a:sym typeface="Arial"/>
            </a:endParaRPr>
          </a:p>
        </p:txBody>
      </p:sp>
      <p:sp>
        <p:nvSpPr>
          <p:cNvPr id="267" name="Google Shape;267;p25"/>
          <p:cNvSpPr/>
          <p:nvPr/>
        </p:nvSpPr>
        <p:spPr>
          <a:xfrm>
            <a:off x="787400" y="2021440"/>
            <a:ext cx="6455100" cy="1227000"/>
          </a:xfrm>
          <a:prstGeom prst="rightArrow">
            <a:avLst>
              <a:gd name="adj1" fmla="val 66666"/>
              <a:gd name="adj2" fmla="val 50000"/>
            </a:avLst>
          </a:prstGeom>
          <a:solidFill>
            <a:srgbClr val="D4E1F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25"/>
          <p:cNvSpPr/>
          <p:nvPr/>
        </p:nvSpPr>
        <p:spPr>
          <a:xfrm>
            <a:off x="787400" y="901427"/>
            <a:ext cx="6393600" cy="355200"/>
          </a:xfrm>
          <a:prstGeom prst="roundRect">
            <a:avLst>
              <a:gd name="adj" fmla="val 16667"/>
            </a:avLst>
          </a:prstGeom>
          <a:solidFill>
            <a:srgbClr val="18944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chemeClr val="lt1"/>
                </a:solidFill>
                <a:latin typeface="Arial"/>
                <a:ea typeface="Arial"/>
                <a:cs typeface="Arial"/>
                <a:sym typeface="Arial"/>
              </a:rPr>
              <a:t>Portal</a:t>
            </a:r>
            <a:endParaRPr sz="1400" b="0" i="0" u="none" strike="noStrike" cap="none">
              <a:solidFill>
                <a:schemeClr val="lt1"/>
              </a:solidFill>
              <a:latin typeface="Arial"/>
              <a:ea typeface="Arial"/>
              <a:cs typeface="Arial"/>
              <a:sym typeface="Arial"/>
            </a:endParaRPr>
          </a:p>
        </p:txBody>
      </p:sp>
      <p:sp>
        <p:nvSpPr>
          <p:cNvPr id="269" name="Google Shape;269;p25"/>
          <p:cNvSpPr/>
          <p:nvPr/>
        </p:nvSpPr>
        <p:spPr>
          <a:xfrm>
            <a:off x="787400" y="1311524"/>
            <a:ext cx="1758900" cy="455700"/>
          </a:xfrm>
          <a:prstGeom prst="roundRect">
            <a:avLst>
              <a:gd name="adj" fmla="val 16667"/>
            </a:avLst>
          </a:prstGeom>
          <a:solidFill>
            <a:srgbClr val="18944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300" b="0" i="0" u="none" strike="noStrike" cap="none">
                <a:solidFill>
                  <a:srgbClr val="F8F9FA"/>
                </a:solidFill>
                <a:latin typeface="Arial"/>
                <a:ea typeface="Arial"/>
                <a:cs typeface="Arial"/>
                <a:sym typeface="Arial"/>
              </a:rPr>
              <a:t>Helpdesk / Support</a:t>
            </a:r>
            <a:endParaRPr sz="1300" b="0" i="0" u="none" strike="noStrike" cap="none">
              <a:solidFill>
                <a:srgbClr val="F8F9FA"/>
              </a:solidFill>
              <a:latin typeface="Arial"/>
              <a:ea typeface="Arial"/>
              <a:cs typeface="Arial"/>
              <a:sym typeface="Arial"/>
            </a:endParaRPr>
          </a:p>
        </p:txBody>
      </p:sp>
      <p:sp>
        <p:nvSpPr>
          <p:cNvPr id="270" name="Google Shape;270;p25"/>
          <p:cNvSpPr txBox="1">
            <a:spLocks noGrp="1"/>
          </p:cNvSpPr>
          <p:nvPr>
            <p:ph type="title"/>
          </p:nvPr>
        </p:nvSpPr>
        <p:spPr>
          <a:xfrm>
            <a:off x="313184" y="205979"/>
            <a:ext cx="6851100" cy="85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195F95"/>
              </a:buClr>
              <a:buSzPts val="2400"/>
              <a:buFont typeface="Verdana"/>
              <a:buNone/>
            </a:pPr>
            <a:r>
              <a:rPr lang="de"/>
              <a:t>Strategy and Resulting Services</a:t>
            </a:r>
            <a:endParaRPr/>
          </a:p>
        </p:txBody>
      </p:sp>
      <p:sp>
        <p:nvSpPr>
          <p:cNvPr id="271" name="Google Shape;271;p25"/>
          <p:cNvSpPr/>
          <p:nvPr/>
        </p:nvSpPr>
        <p:spPr>
          <a:xfrm>
            <a:off x="1447395" y="4549940"/>
            <a:ext cx="1547400" cy="407400"/>
          </a:xfrm>
          <a:prstGeom prst="roundRect">
            <a:avLst>
              <a:gd name="adj" fmla="val 16667"/>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chemeClr val="lt1"/>
                </a:solidFill>
                <a:latin typeface="Arial"/>
                <a:ea typeface="Arial"/>
                <a:cs typeface="Arial"/>
                <a:sym typeface="Arial"/>
              </a:rPr>
              <a:t>Standards</a:t>
            </a:r>
            <a:endParaRPr sz="1400" b="0" i="0" u="none" strike="noStrike" cap="none">
              <a:solidFill>
                <a:schemeClr val="lt1"/>
              </a:solidFill>
              <a:latin typeface="Arial"/>
              <a:ea typeface="Arial"/>
              <a:cs typeface="Arial"/>
              <a:sym typeface="Arial"/>
            </a:endParaRPr>
          </a:p>
        </p:txBody>
      </p:sp>
      <p:sp>
        <p:nvSpPr>
          <p:cNvPr id="272" name="Google Shape;272;p25"/>
          <p:cNvSpPr/>
          <p:nvPr/>
        </p:nvSpPr>
        <p:spPr>
          <a:xfrm>
            <a:off x="3280208" y="4549940"/>
            <a:ext cx="1547400" cy="407400"/>
          </a:xfrm>
          <a:prstGeom prst="roundRect">
            <a:avLst>
              <a:gd name="adj" fmla="val 16667"/>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chemeClr val="lt1"/>
                </a:solidFill>
                <a:latin typeface="Arial"/>
                <a:ea typeface="Arial"/>
                <a:cs typeface="Arial"/>
                <a:sym typeface="Arial"/>
              </a:rPr>
              <a:t>Legal / Policies</a:t>
            </a:r>
            <a:endParaRPr sz="1400" b="0" i="0" u="none" strike="noStrike" cap="none">
              <a:solidFill>
                <a:schemeClr val="lt1"/>
              </a:solidFill>
              <a:latin typeface="Arial"/>
              <a:ea typeface="Arial"/>
              <a:cs typeface="Arial"/>
              <a:sym typeface="Arial"/>
            </a:endParaRPr>
          </a:p>
        </p:txBody>
      </p:sp>
      <p:sp>
        <p:nvSpPr>
          <p:cNvPr id="273" name="Google Shape;273;p25"/>
          <p:cNvSpPr/>
          <p:nvPr/>
        </p:nvSpPr>
        <p:spPr>
          <a:xfrm>
            <a:off x="5113020" y="4549940"/>
            <a:ext cx="1547400" cy="407400"/>
          </a:xfrm>
          <a:prstGeom prst="roundRect">
            <a:avLst>
              <a:gd name="adj" fmla="val 16667"/>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chemeClr val="lt1"/>
                </a:solidFill>
                <a:latin typeface="Arial"/>
                <a:ea typeface="Arial"/>
                <a:cs typeface="Arial"/>
                <a:sym typeface="Arial"/>
              </a:rPr>
              <a:t>Terminology</a:t>
            </a:r>
            <a:endParaRPr sz="1400" b="0" i="0" u="none" strike="noStrike" cap="none">
              <a:solidFill>
                <a:schemeClr val="lt1"/>
              </a:solidFill>
              <a:latin typeface="Arial"/>
              <a:ea typeface="Arial"/>
              <a:cs typeface="Arial"/>
              <a:sym typeface="Arial"/>
            </a:endParaRPr>
          </a:p>
        </p:txBody>
      </p:sp>
      <p:sp>
        <p:nvSpPr>
          <p:cNvPr id="274" name="Google Shape;274;p25"/>
          <p:cNvSpPr/>
          <p:nvPr/>
        </p:nvSpPr>
        <p:spPr>
          <a:xfrm>
            <a:off x="4696665" y="1968617"/>
            <a:ext cx="1803300" cy="1347900"/>
          </a:xfrm>
          <a:prstGeom prst="roundRect">
            <a:avLst>
              <a:gd name="adj" fmla="val 16667"/>
            </a:avLst>
          </a:prstGeom>
          <a:solidFill>
            <a:srgbClr val="195F95"/>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1" i="0" u="none" strike="noStrike" cap="none">
                <a:solidFill>
                  <a:schemeClr val="lt1"/>
                </a:solidFill>
                <a:latin typeface="Arial"/>
                <a:ea typeface="Arial"/>
                <a:cs typeface="Arial"/>
                <a:sym typeface="Arial"/>
              </a:rPr>
              <a:t>Repositories</a:t>
            </a:r>
            <a:endParaRPr sz="1400" b="1" i="0" u="none" strike="noStrike" cap="none">
              <a:solidFill>
                <a:schemeClr val="lt1"/>
              </a:solidFill>
              <a:latin typeface="Arial"/>
              <a:ea typeface="Arial"/>
              <a:cs typeface="Arial"/>
              <a:sym typeface="Arial"/>
            </a:endParaRPr>
          </a:p>
        </p:txBody>
      </p:sp>
      <p:sp>
        <p:nvSpPr>
          <p:cNvPr id="275" name="Google Shape;275;p25"/>
          <p:cNvSpPr/>
          <p:nvPr/>
        </p:nvSpPr>
        <p:spPr>
          <a:xfrm>
            <a:off x="1054305" y="1984375"/>
            <a:ext cx="2466000" cy="1347900"/>
          </a:xfrm>
          <a:prstGeom prst="roundRect">
            <a:avLst>
              <a:gd name="adj" fmla="val 16667"/>
            </a:avLst>
          </a:prstGeom>
          <a:solidFill>
            <a:srgbClr val="195F95"/>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1" i="0" u="none" strike="noStrike" cap="none">
                <a:solidFill>
                  <a:schemeClr val="lt1"/>
                </a:solidFill>
                <a:latin typeface="Arial"/>
                <a:ea typeface="Arial"/>
                <a:cs typeface="Arial"/>
                <a:sym typeface="Arial"/>
              </a:rPr>
              <a:t>SmartLab</a:t>
            </a:r>
            <a:endParaRPr sz="1400" b="1" i="0" u="none" strike="noStrike" cap="none">
              <a:solidFill>
                <a:schemeClr val="lt1"/>
              </a:solidFill>
              <a:latin typeface="Arial"/>
              <a:ea typeface="Arial"/>
              <a:cs typeface="Arial"/>
              <a:sym typeface="Arial"/>
            </a:endParaRPr>
          </a:p>
        </p:txBody>
      </p:sp>
      <p:sp>
        <p:nvSpPr>
          <p:cNvPr id="276" name="Google Shape;276;p25"/>
          <p:cNvSpPr/>
          <p:nvPr/>
        </p:nvSpPr>
        <p:spPr>
          <a:xfrm>
            <a:off x="1148950" y="2594300"/>
            <a:ext cx="968700" cy="267300"/>
          </a:xfrm>
          <a:prstGeom prst="roundRect">
            <a:avLst>
              <a:gd name="adj" fmla="val 16667"/>
            </a:avLst>
          </a:prstGeom>
          <a:solidFill>
            <a:srgbClr val="EAEAEA"/>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chemeClr val="dk1"/>
                </a:solidFill>
                <a:latin typeface="Arial"/>
                <a:ea typeface="Arial"/>
                <a:cs typeface="Arial"/>
                <a:sym typeface="Arial"/>
              </a:rPr>
              <a:t> ELN</a:t>
            </a:r>
            <a:endParaRPr sz="1400" b="0" i="0" u="none" strike="noStrike" cap="none">
              <a:solidFill>
                <a:schemeClr val="dk1"/>
              </a:solidFill>
              <a:latin typeface="Arial"/>
              <a:ea typeface="Arial"/>
              <a:cs typeface="Arial"/>
              <a:sym typeface="Arial"/>
            </a:endParaRPr>
          </a:p>
        </p:txBody>
      </p:sp>
      <p:sp>
        <p:nvSpPr>
          <p:cNvPr id="277" name="Google Shape;277;p25"/>
          <p:cNvSpPr/>
          <p:nvPr/>
        </p:nvSpPr>
        <p:spPr>
          <a:xfrm>
            <a:off x="2190998" y="2594300"/>
            <a:ext cx="1242300" cy="267300"/>
          </a:xfrm>
          <a:prstGeom prst="roundRect">
            <a:avLst>
              <a:gd name="adj" fmla="val 16667"/>
            </a:avLst>
          </a:prstGeom>
          <a:solidFill>
            <a:srgbClr val="EAEAEA"/>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chemeClr val="dk1"/>
                </a:solidFill>
                <a:latin typeface="Arial"/>
                <a:ea typeface="Arial"/>
                <a:cs typeface="Arial"/>
                <a:sym typeface="Arial"/>
              </a:rPr>
              <a:t>SW Tools</a:t>
            </a:r>
            <a:endParaRPr sz="1400" b="0" i="0" u="none" strike="noStrike" cap="none">
              <a:solidFill>
                <a:schemeClr val="dk1"/>
              </a:solidFill>
              <a:latin typeface="Arial"/>
              <a:ea typeface="Arial"/>
              <a:cs typeface="Arial"/>
              <a:sym typeface="Arial"/>
            </a:endParaRPr>
          </a:p>
        </p:txBody>
      </p:sp>
      <p:sp>
        <p:nvSpPr>
          <p:cNvPr id="278" name="Google Shape;278;p25"/>
          <p:cNvSpPr/>
          <p:nvPr/>
        </p:nvSpPr>
        <p:spPr>
          <a:xfrm>
            <a:off x="1148950" y="2922429"/>
            <a:ext cx="2284500" cy="267300"/>
          </a:xfrm>
          <a:prstGeom prst="roundRect">
            <a:avLst>
              <a:gd name="adj" fmla="val 16667"/>
            </a:avLst>
          </a:prstGeom>
          <a:solidFill>
            <a:srgbClr val="EAEAEA"/>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chemeClr val="dk1"/>
                </a:solidFill>
                <a:latin typeface="Arial"/>
                <a:ea typeface="Arial"/>
                <a:cs typeface="Arial"/>
                <a:sym typeface="Arial"/>
              </a:rPr>
              <a:t>Devices/API</a:t>
            </a:r>
            <a:endParaRPr sz="1400" b="0" i="0" u="none" strike="noStrike" cap="none">
              <a:solidFill>
                <a:schemeClr val="dk1"/>
              </a:solidFill>
              <a:latin typeface="Arial"/>
              <a:ea typeface="Arial"/>
              <a:cs typeface="Arial"/>
              <a:sym typeface="Arial"/>
            </a:endParaRPr>
          </a:p>
        </p:txBody>
      </p:sp>
      <p:sp>
        <p:nvSpPr>
          <p:cNvPr id="279" name="Google Shape;279;p25"/>
          <p:cNvSpPr txBox="1"/>
          <p:nvPr/>
        </p:nvSpPr>
        <p:spPr>
          <a:xfrm>
            <a:off x="3756075" y="2490175"/>
            <a:ext cx="7029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1" i="0" u="none" strike="noStrike" cap="none">
                <a:solidFill>
                  <a:srgbClr val="000000"/>
                </a:solidFill>
                <a:latin typeface="Arial"/>
                <a:ea typeface="Arial"/>
                <a:cs typeface="Arial"/>
                <a:sym typeface="Arial"/>
              </a:rPr>
              <a:t>Data</a:t>
            </a:r>
            <a:endParaRPr sz="1400" b="1" i="0" u="none" strike="noStrike" cap="none">
              <a:solidFill>
                <a:srgbClr val="000000"/>
              </a:solidFill>
              <a:latin typeface="Arial"/>
              <a:ea typeface="Arial"/>
              <a:cs typeface="Arial"/>
              <a:sym typeface="Arial"/>
            </a:endParaRPr>
          </a:p>
        </p:txBody>
      </p:sp>
      <p:sp>
        <p:nvSpPr>
          <p:cNvPr id="280" name="Google Shape;280;p25"/>
          <p:cNvSpPr/>
          <p:nvPr/>
        </p:nvSpPr>
        <p:spPr>
          <a:xfrm>
            <a:off x="2640987" y="1311524"/>
            <a:ext cx="1758900" cy="455700"/>
          </a:xfrm>
          <a:prstGeom prst="roundRect">
            <a:avLst>
              <a:gd name="adj" fmla="val 16667"/>
            </a:avLst>
          </a:prstGeom>
          <a:solidFill>
            <a:srgbClr val="18944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300" b="0" i="0" u="none" strike="noStrike" cap="none">
                <a:solidFill>
                  <a:srgbClr val="F8F9FA"/>
                </a:solidFill>
                <a:latin typeface="Arial"/>
                <a:ea typeface="Arial"/>
                <a:cs typeface="Arial"/>
                <a:sym typeface="Arial"/>
              </a:rPr>
              <a:t>Knowledge Base</a:t>
            </a:r>
            <a:endParaRPr sz="1300" b="0" i="0" u="none" strike="noStrike" cap="none">
              <a:solidFill>
                <a:srgbClr val="F8F9FA"/>
              </a:solidFill>
              <a:latin typeface="Arial"/>
              <a:ea typeface="Arial"/>
              <a:cs typeface="Arial"/>
              <a:sym typeface="Arial"/>
            </a:endParaRPr>
          </a:p>
        </p:txBody>
      </p:sp>
      <p:sp>
        <p:nvSpPr>
          <p:cNvPr id="281" name="Google Shape;281;p25"/>
          <p:cNvSpPr/>
          <p:nvPr/>
        </p:nvSpPr>
        <p:spPr>
          <a:xfrm>
            <a:off x="4458787" y="1311524"/>
            <a:ext cx="1758900" cy="455700"/>
          </a:xfrm>
          <a:prstGeom prst="roundRect">
            <a:avLst>
              <a:gd name="adj" fmla="val 16667"/>
            </a:avLst>
          </a:prstGeom>
          <a:solidFill>
            <a:srgbClr val="18944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300" b="0" i="0" u="none" strike="noStrike" cap="none">
                <a:solidFill>
                  <a:srgbClr val="F8F9FA"/>
                </a:solidFill>
                <a:latin typeface="Arial"/>
                <a:ea typeface="Arial"/>
                <a:cs typeface="Arial"/>
                <a:sym typeface="Arial"/>
              </a:rPr>
              <a:t>Teaching / Training</a:t>
            </a:r>
            <a:endParaRPr sz="1300" b="0" i="0" u="none" strike="noStrike" cap="none">
              <a:solidFill>
                <a:srgbClr val="F8F9FA"/>
              </a:solidFill>
              <a:latin typeface="Arial"/>
              <a:ea typeface="Arial"/>
              <a:cs typeface="Arial"/>
              <a:sym typeface="Arial"/>
            </a:endParaRPr>
          </a:p>
        </p:txBody>
      </p:sp>
      <p:sp>
        <p:nvSpPr>
          <p:cNvPr id="282" name="Google Shape;282;p25"/>
          <p:cNvSpPr/>
          <p:nvPr/>
        </p:nvSpPr>
        <p:spPr>
          <a:xfrm>
            <a:off x="6301526" y="1319908"/>
            <a:ext cx="879600" cy="455700"/>
          </a:xfrm>
          <a:prstGeom prst="roundRect">
            <a:avLst>
              <a:gd name="adj" fmla="val 16667"/>
            </a:avLst>
          </a:prstGeom>
          <a:solidFill>
            <a:srgbClr val="18944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300" b="0" i="0" u="none" strike="noStrike" cap="none">
                <a:solidFill>
                  <a:srgbClr val="F8F9FA"/>
                </a:solidFill>
                <a:latin typeface="Arial"/>
                <a:ea typeface="Arial"/>
                <a:cs typeface="Arial"/>
                <a:sym typeface="Arial"/>
              </a:rPr>
              <a:t>Search</a:t>
            </a:r>
            <a:endParaRPr sz="1300" b="0" i="0" u="none" strike="noStrike" cap="none">
              <a:solidFill>
                <a:srgbClr val="F8F9FA"/>
              </a:solidFill>
              <a:latin typeface="Arial"/>
              <a:ea typeface="Arial"/>
              <a:cs typeface="Arial"/>
              <a:sym typeface="Arial"/>
            </a:endParaRPr>
          </a:p>
        </p:txBody>
      </p:sp>
      <p:sp>
        <p:nvSpPr>
          <p:cNvPr id="283" name="Google Shape;283;p25"/>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de"/>
              <a:t>8</a:t>
            </a:fld>
            <a:endParaRPr/>
          </a:p>
        </p:txBody>
      </p:sp>
      <p:cxnSp>
        <p:nvCxnSpPr>
          <p:cNvPr id="284" name="Google Shape;284;p25"/>
          <p:cNvCxnSpPr>
            <a:stCxn id="266" idx="0"/>
            <a:endCxn id="275" idx="2"/>
          </p:cNvCxnSpPr>
          <p:nvPr/>
        </p:nvCxnSpPr>
        <p:spPr>
          <a:xfrm rot="5400000" flipH="1">
            <a:off x="2911700" y="2708075"/>
            <a:ext cx="448200" cy="1696800"/>
          </a:xfrm>
          <a:prstGeom prst="bentConnector3">
            <a:avLst>
              <a:gd name="adj1" fmla="val 34226"/>
            </a:avLst>
          </a:prstGeom>
          <a:noFill/>
          <a:ln w="38100" cap="flat" cmpd="sng">
            <a:solidFill>
              <a:srgbClr val="195F95"/>
            </a:solidFill>
            <a:prstDash val="solid"/>
            <a:round/>
            <a:headEnd type="none" w="sm" len="sm"/>
            <a:tailEnd type="triangle" w="med" len="med"/>
          </a:ln>
        </p:spPr>
      </p:cxnSp>
      <p:cxnSp>
        <p:nvCxnSpPr>
          <p:cNvPr id="285" name="Google Shape;285;p25"/>
          <p:cNvCxnSpPr>
            <a:stCxn id="266" idx="0"/>
            <a:endCxn id="274" idx="2"/>
          </p:cNvCxnSpPr>
          <p:nvPr/>
        </p:nvCxnSpPr>
        <p:spPr>
          <a:xfrm rot="-5400000">
            <a:off x="4559150" y="2741525"/>
            <a:ext cx="464100" cy="1614000"/>
          </a:xfrm>
          <a:prstGeom prst="bentConnector3">
            <a:avLst>
              <a:gd name="adj1" fmla="val 33053"/>
            </a:avLst>
          </a:prstGeom>
          <a:noFill/>
          <a:ln w="38100" cap="flat" cmpd="sng">
            <a:solidFill>
              <a:srgbClr val="195F95"/>
            </a:solidFill>
            <a:prstDash val="solid"/>
            <a:round/>
            <a:headEnd type="none" w="sm" len="sm"/>
            <a:tailEnd type="triangle" w="med" len="med"/>
          </a:ln>
        </p:spPr>
      </p:cxnSp>
      <p:sp>
        <p:nvSpPr>
          <p:cNvPr id="286" name="Google Shape;286;p25"/>
          <p:cNvSpPr/>
          <p:nvPr/>
        </p:nvSpPr>
        <p:spPr>
          <a:xfrm>
            <a:off x="4824626" y="2901500"/>
            <a:ext cx="1547400" cy="267300"/>
          </a:xfrm>
          <a:prstGeom prst="roundRect">
            <a:avLst>
              <a:gd name="adj" fmla="val 16667"/>
            </a:avLst>
          </a:prstGeom>
          <a:solidFill>
            <a:srgbClr val="EAEA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de" sz="1400" b="0" i="0" u="none" strike="noStrike" cap="none">
                <a:solidFill>
                  <a:schemeClr val="dk1"/>
                </a:solidFill>
                <a:latin typeface="Arial"/>
                <a:ea typeface="Arial"/>
                <a:cs typeface="Arial"/>
                <a:sym typeface="Arial"/>
              </a:rPr>
              <a:t>   Archiving</a:t>
            </a:r>
            <a:endParaRPr sz="1400" b="0" i="0" u="none" strike="noStrike" cap="none">
              <a:solidFill>
                <a:schemeClr val="dk1"/>
              </a:solidFill>
              <a:latin typeface="Arial"/>
              <a:ea typeface="Arial"/>
              <a:cs typeface="Arial"/>
              <a:sym typeface="Arial"/>
            </a:endParaRPr>
          </a:p>
        </p:txBody>
      </p:sp>
      <p:sp>
        <p:nvSpPr>
          <p:cNvPr id="287" name="Google Shape;287;p25"/>
          <p:cNvSpPr/>
          <p:nvPr/>
        </p:nvSpPr>
        <p:spPr>
          <a:xfrm>
            <a:off x="4824626" y="2562725"/>
            <a:ext cx="1547400" cy="267300"/>
          </a:xfrm>
          <a:prstGeom prst="roundRect">
            <a:avLst>
              <a:gd name="adj" fmla="val 16667"/>
            </a:avLst>
          </a:prstGeom>
          <a:solidFill>
            <a:srgbClr val="EAEAEA"/>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de" sz="1400" b="0" i="0" u="none" strike="noStrike" cap="none">
                <a:solidFill>
                  <a:schemeClr val="dk1"/>
                </a:solidFill>
                <a:latin typeface="Arial"/>
                <a:ea typeface="Arial"/>
                <a:cs typeface="Arial"/>
                <a:sym typeface="Arial"/>
              </a:rPr>
              <a:t>Publication</a:t>
            </a:r>
            <a:endParaRPr sz="1400" b="0" i="0" u="none" strike="noStrike" cap="none">
              <a:solidFill>
                <a:schemeClr val="dk1"/>
              </a:solidFill>
              <a:latin typeface="Arial"/>
              <a:ea typeface="Arial"/>
              <a:cs typeface="Arial"/>
              <a:sym typeface="Arial"/>
            </a:endParaRPr>
          </a:p>
        </p:txBody>
      </p:sp>
      <p:pic>
        <p:nvPicPr>
          <p:cNvPr id="288" name="Google Shape;288;p25"/>
          <p:cNvPicPr preferRelativeResize="0"/>
          <p:nvPr/>
        </p:nvPicPr>
        <p:blipFill rotWithShape="1">
          <a:blip r:embed="rId3">
            <a:alphaModFix/>
          </a:blip>
          <a:srcRect/>
          <a:stretch/>
        </p:blipFill>
        <p:spPr>
          <a:xfrm>
            <a:off x="1235225" y="2667350"/>
            <a:ext cx="140826" cy="140826"/>
          </a:xfrm>
          <a:prstGeom prst="rect">
            <a:avLst/>
          </a:prstGeom>
          <a:noFill/>
          <a:ln>
            <a:noFill/>
          </a:ln>
        </p:spPr>
      </p:pic>
      <p:pic>
        <p:nvPicPr>
          <p:cNvPr id="289" name="Google Shape;289;p25"/>
          <p:cNvPicPr preferRelativeResize="0"/>
          <p:nvPr/>
        </p:nvPicPr>
        <p:blipFill rotWithShape="1">
          <a:blip r:embed="rId4">
            <a:alphaModFix/>
          </a:blip>
          <a:srcRect/>
          <a:stretch/>
        </p:blipFill>
        <p:spPr>
          <a:xfrm>
            <a:off x="6076672" y="2985660"/>
            <a:ext cx="224863" cy="1408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26"/>
          <p:cNvSpPr txBox="1">
            <a:spLocks noGrp="1"/>
          </p:cNvSpPr>
          <p:nvPr>
            <p:ph type="title"/>
          </p:nvPr>
        </p:nvSpPr>
        <p:spPr>
          <a:xfrm>
            <a:off x="683575" y="465525"/>
            <a:ext cx="7102800" cy="325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009CBC"/>
              </a:buClr>
              <a:buSzPts val="2400"/>
              <a:buFont typeface="IBM Plex Sans SemiBold"/>
              <a:buNone/>
            </a:pPr>
            <a:r>
              <a:rPr lang="de"/>
              <a:t>NFDI4Chem Terminology Service (TS)</a:t>
            </a:r>
            <a:endParaRPr/>
          </a:p>
        </p:txBody>
      </p:sp>
      <p:sp>
        <p:nvSpPr>
          <p:cNvPr id="296" name="Google Shape;296;p26"/>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de"/>
              <a:t>9</a:t>
            </a:fld>
            <a:endParaRPr/>
          </a:p>
        </p:txBody>
      </p:sp>
      <p:pic>
        <p:nvPicPr>
          <p:cNvPr id="297" name="Google Shape;297;p26"/>
          <p:cNvPicPr preferRelativeResize="0"/>
          <p:nvPr/>
        </p:nvPicPr>
        <p:blipFill>
          <a:blip r:embed="rId3">
            <a:alphaModFix/>
          </a:blip>
          <a:stretch>
            <a:fillRect/>
          </a:stretch>
        </p:blipFill>
        <p:spPr>
          <a:xfrm>
            <a:off x="357150" y="1439675"/>
            <a:ext cx="4542957" cy="3538724"/>
          </a:xfrm>
          <a:prstGeom prst="rect">
            <a:avLst/>
          </a:prstGeom>
          <a:noFill/>
          <a:ln>
            <a:noFill/>
          </a:ln>
        </p:spPr>
      </p:pic>
      <p:sp>
        <p:nvSpPr>
          <p:cNvPr id="298" name="Google Shape;298;p26"/>
          <p:cNvSpPr txBox="1"/>
          <p:nvPr/>
        </p:nvSpPr>
        <p:spPr>
          <a:xfrm>
            <a:off x="5379800" y="1067275"/>
            <a:ext cx="3002700" cy="363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a:solidFill>
                  <a:srgbClr val="595959"/>
                </a:solidFill>
                <a:latin typeface="IBM Plex Sans"/>
                <a:ea typeface="IBM Plex Sans"/>
                <a:cs typeface="IBM Plex Sans"/>
                <a:sym typeface="IBM Plex Sans"/>
              </a:rPr>
              <a:t>Core functions</a:t>
            </a:r>
            <a:endParaRPr>
              <a:solidFill>
                <a:srgbClr val="595959"/>
              </a:solidFill>
              <a:latin typeface="IBM Plex Sans"/>
              <a:ea typeface="IBM Plex Sans"/>
              <a:cs typeface="IBM Plex Sans"/>
              <a:sym typeface="IBM Plex Sans"/>
            </a:endParaRPr>
          </a:p>
          <a:p>
            <a:pPr marL="457200" lvl="0" indent="-317500" algn="l" rtl="0">
              <a:spcBef>
                <a:spcPts val="0"/>
              </a:spcBef>
              <a:spcAft>
                <a:spcPts val="0"/>
              </a:spcAft>
              <a:buClr>
                <a:srgbClr val="595959"/>
              </a:buClr>
              <a:buSzPts val="1400"/>
              <a:buFont typeface="IBM Plex Sans"/>
              <a:buChar char="●"/>
            </a:pPr>
            <a:r>
              <a:rPr lang="de">
                <a:solidFill>
                  <a:srgbClr val="595959"/>
                </a:solidFill>
                <a:latin typeface="IBM Plex Sans"/>
                <a:ea typeface="IBM Plex Sans"/>
                <a:cs typeface="IBM Plex Sans"/>
                <a:sym typeface="IBM Plex Sans"/>
              </a:rPr>
              <a:t>OLS backbone</a:t>
            </a:r>
            <a:endParaRPr>
              <a:solidFill>
                <a:srgbClr val="595959"/>
              </a:solidFill>
              <a:latin typeface="IBM Plex Sans"/>
              <a:ea typeface="IBM Plex Sans"/>
              <a:cs typeface="IBM Plex Sans"/>
              <a:sym typeface="IBM Plex Sans"/>
            </a:endParaRPr>
          </a:p>
          <a:p>
            <a:pPr marL="914400" lvl="1" indent="-317500" algn="l" rtl="0">
              <a:spcBef>
                <a:spcPts val="0"/>
              </a:spcBef>
              <a:spcAft>
                <a:spcPts val="0"/>
              </a:spcAft>
              <a:buClr>
                <a:srgbClr val="595959"/>
              </a:buClr>
              <a:buSzPts val="1400"/>
              <a:buFont typeface="IBM Plex Sans"/>
              <a:buChar char="○"/>
            </a:pPr>
            <a:r>
              <a:rPr lang="de">
                <a:solidFill>
                  <a:srgbClr val="595959"/>
                </a:solidFill>
                <a:latin typeface="IBM Plex Sans"/>
                <a:ea typeface="IBM Plex Sans"/>
                <a:cs typeface="IBM Plex Sans"/>
                <a:sym typeface="IBM Plex Sans"/>
              </a:rPr>
              <a:t>human friendly browsing &amp; look-up</a:t>
            </a:r>
            <a:endParaRPr>
              <a:solidFill>
                <a:srgbClr val="595959"/>
              </a:solidFill>
              <a:latin typeface="IBM Plex Sans"/>
              <a:ea typeface="IBM Plex Sans"/>
              <a:cs typeface="IBM Plex Sans"/>
              <a:sym typeface="IBM Plex Sans"/>
            </a:endParaRPr>
          </a:p>
          <a:p>
            <a:pPr marL="914400" lvl="1" indent="-317500" algn="l" rtl="0">
              <a:spcBef>
                <a:spcPts val="0"/>
              </a:spcBef>
              <a:spcAft>
                <a:spcPts val="0"/>
              </a:spcAft>
              <a:buClr>
                <a:srgbClr val="595959"/>
              </a:buClr>
              <a:buSzPts val="1400"/>
              <a:buFont typeface="IBM Plex Sans"/>
              <a:buChar char="○"/>
            </a:pPr>
            <a:r>
              <a:rPr lang="de">
                <a:solidFill>
                  <a:srgbClr val="595959"/>
                </a:solidFill>
                <a:latin typeface="IBM Plex Sans"/>
                <a:ea typeface="IBM Plex Sans"/>
                <a:cs typeface="IBM Plex Sans"/>
                <a:sym typeface="IBM Plex Sans"/>
              </a:rPr>
              <a:t>API access for machines</a:t>
            </a:r>
            <a:endParaRPr>
              <a:solidFill>
                <a:srgbClr val="595959"/>
              </a:solidFill>
              <a:latin typeface="IBM Plex Sans"/>
              <a:ea typeface="IBM Plex Sans"/>
              <a:cs typeface="IBM Plex Sans"/>
              <a:sym typeface="IBM Plex Sans"/>
            </a:endParaRPr>
          </a:p>
          <a:p>
            <a:pPr marL="914400" lvl="1" indent="-317500" algn="l" rtl="0">
              <a:spcBef>
                <a:spcPts val="0"/>
              </a:spcBef>
              <a:spcAft>
                <a:spcPts val="0"/>
              </a:spcAft>
              <a:buClr>
                <a:srgbClr val="595959"/>
              </a:buClr>
              <a:buSzPts val="1400"/>
              <a:buFont typeface="IBM Plex Sans"/>
              <a:buChar char="○"/>
            </a:pPr>
            <a:r>
              <a:rPr lang="de">
                <a:solidFill>
                  <a:srgbClr val="595959"/>
                </a:solidFill>
                <a:latin typeface="IBM Plex Sans"/>
                <a:ea typeface="IBM Plex Sans"/>
                <a:cs typeface="IBM Plex Sans"/>
                <a:sym typeface="IBM Plex Sans"/>
              </a:rPr>
              <a:t>a facet of TIB TS</a:t>
            </a:r>
            <a:endParaRPr>
              <a:solidFill>
                <a:srgbClr val="595959"/>
              </a:solidFill>
              <a:latin typeface="IBM Plex Sans"/>
              <a:ea typeface="IBM Plex Sans"/>
              <a:cs typeface="IBM Plex Sans"/>
              <a:sym typeface="IBM Plex Sans"/>
            </a:endParaRPr>
          </a:p>
          <a:p>
            <a:pPr marL="457200" lvl="0" indent="-317500" algn="l" rtl="0">
              <a:spcBef>
                <a:spcPts val="0"/>
              </a:spcBef>
              <a:spcAft>
                <a:spcPts val="0"/>
              </a:spcAft>
              <a:buClr>
                <a:srgbClr val="595959"/>
              </a:buClr>
              <a:buSzPts val="1400"/>
              <a:buFont typeface="IBM Plex Sans"/>
              <a:buChar char="●"/>
            </a:pPr>
            <a:r>
              <a:rPr lang="de">
                <a:solidFill>
                  <a:srgbClr val="595959"/>
                </a:solidFill>
                <a:latin typeface="IBM Plex Sans"/>
                <a:ea typeface="IBM Plex Sans"/>
                <a:cs typeface="IBM Plex Sans"/>
                <a:sym typeface="IBM Plex Sans"/>
              </a:rPr>
              <a:t>provide  a chemistry specific collection of terminologies, controlled vocabularies (CVs) or ontologies </a:t>
            </a:r>
            <a:endParaRPr>
              <a:solidFill>
                <a:srgbClr val="595959"/>
              </a:solidFill>
              <a:latin typeface="IBM Plex Sans"/>
              <a:ea typeface="IBM Plex Sans"/>
              <a:cs typeface="IBM Plex Sans"/>
              <a:sym typeface="IBM Plex Sans"/>
            </a:endParaRPr>
          </a:p>
          <a:p>
            <a:pPr marL="914400" lvl="1" indent="-317500" algn="l" rtl="0">
              <a:spcBef>
                <a:spcPts val="0"/>
              </a:spcBef>
              <a:spcAft>
                <a:spcPts val="0"/>
              </a:spcAft>
              <a:buClr>
                <a:srgbClr val="595959"/>
              </a:buClr>
              <a:buSzPts val="1400"/>
              <a:buFont typeface="IBM Plex Sans"/>
              <a:buChar char="○"/>
            </a:pPr>
            <a:r>
              <a:rPr lang="de">
                <a:solidFill>
                  <a:srgbClr val="595959"/>
                </a:solidFill>
                <a:latin typeface="IBM Plex Sans"/>
                <a:ea typeface="IBM Plex Sans"/>
                <a:cs typeface="IBM Plex Sans"/>
                <a:sym typeface="IBM Plex Sans"/>
              </a:rPr>
              <a:t>ability to filter for certain use cases (e.g. used in Chemotion ELN) via more fine grained facets</a:t>
            </a:r>
            <a:endParaRPr>
              <a:solidFill>
                <a:srgbClr val="595959"/>
              </a:solidFill>
              <a:latin typeface="IBM Plex Sans"/>
              <a:ea typeface="IBM Plex Sans"/>
              <a:cs typeface="IBM Plex Sans"/>
              <a:sym typeface="IBM Plex Sans"/>
            </a:endParaRPr>
          </a:p>
        </p:txBody>
      </p:sp>
      <p:sp>
        <p:nvSpPr>
          <p:cNvPr id="299" name="Google Shape;299;p26"/>
          <p:cNvSpPr txBox="1"/>
          <p:nvPr/>
        </p:nvSpPr>
        <p:spPr>
          <a:xfrm>
            <a:off x="357150" y="978200"/>
            <a:ext cx="5027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u="sng">
                <a:solidFill>
                  <a:schemeClr val="dk2"/>
                </a:solidFill>
                <a:latin typeface="IBM Plex Sans"/>
                <a:ea typeface="IBM Plex Sans"/>
                <a:cs typeface="IBM Plex Sans"/>
                <a:sym typeface="IBM Plex Sans"/>
                <a:hlinkClick r:id="rId4">
                  <a:extLst>
                    <a:ext uri="{A12FA001-AC4F-418D-AE19-62706E023703}">
                      <ahyp:hlinkClr xmlns:ahyp="http://schemas.microsoft.com/office/drawing/2018/hyperlinkcolor" val="tx"/>
                    </a:ext>
                  </a:extLst>
                </a:hlinkClick>
              </a:rPr>
              <a:t>https://terminology.nfdi4chem.de/ts/index</a:t>
            </a:r>
            <a:r>
              <a:rPr lang="de">
                <a:solidFill>
                  <a:schemeClr val="dk2"/>
                </a:solidFill>
                <a:latin typeface="IBM Plex Sans"/>
                <a:ea typeface="IBM Plex Sans"/>
                <a:cs typeface="IBM Plex Sans"/>
                <a:sym typeface="IBM Plex Sans"/>
              </a:rPr>
              <a:t> </a:t>
            </a:r>
            <a:endParaRPr>
              <a:solidFill>
                <a:schemeClr val="dk2"/>
              </a:solidFill>
              <a:latin typeface="IBM Plex Sans"/>
              <a:ea typeface="IBM Plex Sans"/>
              <a:cs typeface="IBM Plex Sans"/>
              <a:sym typeface="IBM Plex Sans"/>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fdi4chem_powerpoint_vorlage">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TotalTime>
  <Words>2043</Words>
  <Application>Microsoft Macintosh PowerPoint</Application>
  <PresentationFormat>On-screen Show (16:9)</PresentationFormat>
  <Paragraphs>255</Paragraphs>
  <Slides>13</Slides>
  <Notes>13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13</vt:i4>
      </vt:variant>
    </vt:vector>
  </HeadingPairs>
  <TitlesOfParts>
    <vt:vector size="24" baseType="lpstr">
      <vt:lpstr>Calibri</vt:lpstr>
      <vt:lpstr>IBM Plex Sans Light</vt:lpstr>
      <vt:lpstr>Noto Sans Symbols</vt:lpstr>
      <vt:lpstr>Arial</vt:lpstr>
      <vt:lpstr>IBM Plex Sans Medium</vt:lpstr>
      <vt:lpstr>Impact</vt:lpstr>
      <vt:lpstr>Verdana</vt:lpstr>
      <vt:lpstr>IBM Plex Sans</vt:lpstr>
      <vt:lpstr>IBM Plex Sans SemiBold</vt:lpstr>
      <vt:lpstr>Simple Light</vt:lpstr>
      <vt:lpstr>nfdi4chem_powerpoint_vorlage</vt:lpstr>
      <vt:lpstr>NFDI4Chem Terminology Service Enabling semantic research data interoperability, discovery and exploitation in chemistry</vt:lpstr>
      <vt:lpstr>Overview</vt:lpstr>
      <vt:lpstr>Who we are - grassroots movement </vt:lpstr>
      <vt:lpstr>Our scientific community</vt:lpstr>
      <vt:lpstr>Molecules and related (meta)data</vt:lpstr>
      <vt:lpstr>Status Quo</vt:lpstr>
      <vt:lpstr>Our Vision</vt:lpstr>
      <vt:lpstr>Strategy and Resulting Services</vt:lpstr>
      <vt:lpstr>NFDI4Chem Terminology Service (TS)</vt:lpstr>
      <vt:lpstr>NFDI4Chem Terminology Service</vt:lpstr>
      <vt:lpstr>NFDI4Chem Terminology Service - Vision</vt:lpstr>
      <vt:lpstr>NFDI4Chem Terminology Service</vt:lpstr>
      <vt:lpstr>Thank you contact: helpdesk@nfdi4chem.de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NFDI4Chem Terminology Service Enabling semantic research data interoperability, discovery and exploitation in chemistry</dc:title>
  <cp:lastModifiedBy>chandu.nainala</cp:lastModifiedBy>
  <cp:revision>2</cp:revision>
  <dcterms:modified xsi:type="dcterms:W3CDTF">2022-02-08T09:21:43Z</dcterms:modified>
</cp:coreProperties>
</file>