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321" r:id="rId3"/>
    <p:sldId id="292" r:id="rId4"/>
    <p:sldId id="322" r:id="rId5"/>
    <p:sldId id="308" r:id="rId6"/>
    <p:sldId id="320" r:id="rId7"/>
    <p:sldId id="309" r:id="rId8"/>
    <p:sldId id="324" r:id="rId9"/>
    <p:sldId id="319" r:id="rId10"/>
    <p:sldId id="311" r:id="rId11"/>
    <p:sldId id="318" r:id="rId12"/>
    <p:sldId id="325" r:id="rId13"/>
    <p:sldId id="315" r:id="rId14"/>
    <p:sldId id="316" r:id="rId15"/>
    <p:sldId id="326" r:id="rId16"/>
    <p:sldId id="312" r:id="rId17"/>
    <p:sldId id="323" r:id="rId18"/>
    <p:sldId id="313" r:id="rId19"/>
    <p:sldId id="314" r:id="rId20"/>
    <p:sldId id="262" r:id="rId21"/>
    <p:sldId id="307" r:id="rId22"/>
  </p:sldIdLst>
  <p:sldSz cx="9144000" cy="6858000" type="screen4x3"/>
  <p:notesSz cx="7099300" cy="10234613"/>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A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74"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s-ES"/>
          </a:p>
        </p:txBody>
      </p:sp>
      <p:sp>
        <p:nvSpPr>
          <p:cNvPr id="3" name="2 Marcador de fecha"/>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D9A6C4F1-993E-4D54-BD01-87E11188F383}" type="datetimeFigureOut">
              <a:rPr lang="es-ES" smtClean="0"/>
              <a:t>30/06/2016</a:t>
            </a:fld>
            <a:endParaRPr lang="es-ES"/>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es-ES"/>
          </a:p>
        </p:txBody>
      </p:sp>
      <p:sp>
        <p:nvSpPr>
          <p:cNvPr id="5" name="4 Marcador de notas"/>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s-ES"/>
          </a:p>
        </p:txBody>
      </p:sp>
      <p:sp>
        <p:nvSpPr>
          <p:cNvPr id="7" name="6 Marcador de número de diapositiva"/>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E57D5078-8568-4819-8D24-B46042D04070}" type="slidenum">
              <a:rPr lang="es-ES" smtClean="0"/>
              <a:t>‹#›</a:t>
            </a:fld>
            <a:endParaRPr lang="es-ES"/>
          </a:p>
        </p:txBody>
      </p:sp>
    </p:spTree>
    <p:extLst>
      <p:ext uri="{BB962C8B-B14F-4D97-AF65-F5344CB8AC3E}">
        <p14:creationId xmlns:p14="http://schemas.microsoft.com/office/powerpoint/2010/main" val="4105275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E57D5078-8568-4819-8D24-B46042D04070}" type="slidenum">
              <a:rPr lang="es-ES" smtClean="0"/>
              <a:t>1</a:t>
            </a:fld>
            <a:endParaRPr lang="es-ES"/>
          </a:p>
        </p:txBody>
      </p:sp>
    </p:spTree>
    <p:extLst>
      <p:ext uri="{BB962C8B-B14F-4D97-AF65-F5344CB8AC3E}">
        <p14:creationId xmlns:p14="http://schemas.microsoft.com/office/powerpoint/2010/main" val="14957789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10</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11</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12</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13</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14</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16</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17</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18</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19</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E57D5078-8568-4819-8D24-B46042D04070}" type="slidenum">
              <a:rPr lang="es-ES" smtClean="0"/>
              <a:t>21</a:t>
            </a:fld>
            <a:endParaRPr lang="es-ES"/>
          </a:p>
        </p:txBody>
      </p:sp>
    </p:spTree>
    <p:extLst>
      <p:ext uri="{BB962C8B-B14F-4D97-AF65-F5344CB8AC3E}">
        <p14:creationId xmlns:p14="http://schemas.microsoft.com/office/powerpoint/2010/main" val="1495778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2</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3</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4</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5</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6</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7</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8</a:t>
            </a:fld>
            <a:endParaRPr lang="es-ES"/>
          </a:p>
        </p:txBody>
      </p:sp>
    </p:spTree>
    <p:extLst>
      <p:ext uri="{BB962C8B-B14F-4D97-AF65-F5344CB8AC3E}">
        <p14:creationId xmlns:p14="http://schemas.microsoft.com/office/powerpoint/2010/main" val="1810159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57D5078-8568-4819-8D24-B46042D04070}" type="slidenum">
              <a:rPr lang="es-ES" smtClean="0"/>
              <a:t>9</a:t>
            </a:fld>
            <a:endParaRPr lang="es-ES"/>
          </a:p>
        </p:txBody>
      </p:sp>
    </p:spTree>
    <p:extLst>
      <p:ext uri="{BB962C8B-B14F-4D97-AF65-F5344CB8AC3E}">
        <p14:creationId xmlns:p14="http://schemas.microsoft.com/office/powerpoint/2010/main" val="1810159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30/06/2016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30/06/2016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30/06/2016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pPr/>
              <a:t>30/06/2016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7A847CFC-816F-41D0-AAC0-9BF4FEBC753E}" type="datetimeFigureOut">
              <a:rPr lang="es-ES" smtClean="0"/>
              <a:pPr/>
              <a:t>30/06/2016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7A847CFC-816F-41D0-AAC0-9BF4FEBC753E}" type="datetimeFigureOut">
              <a:rPr lang="es-ES" smtClean="0"/>
              <a:pPr/>
              <a:t>30/06/2016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7A847CFC-816F-41D0-AAC0-9BF4FEBC753E}" type="datetimeFigureOut">
              <a:rPr lang="es-ES" smtClean="0"/>
              <a:pPr/>
              <a:t>30/06/2016</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7A847CFC-816F-41D0-AAC0-9BF4FEBC753E}" type="datetimeFigureOut">
              <a:rPr lang="es-ES" smtClean="0"/>
              <a:pPr/>
              <a:t>30/06/2016</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A847CFC-816F-41D0-AAC0-9BF4FEBC753E}" type="datetimeFigureOut">
              <a:rPr lang="es-ES" smtClean="0"/>
              <a:pPr/>
              <a:t>30/06/2016</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A847CFC-816F-41D0-AAC0-9BF4FEBC753E}" type="datetimeFigureOut">
              <a:rPr lang="es-ES" smtClean="0"/>
              <a:pPr/>
              <a:t>30/06/2016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A847CFC-816F-41D0-AAC0-9BF4FEBC753E}" type="datetimeFigureOut">
              <a:rPr lang="es-ES" smtClean="0"/>
              <a:pPr/>
              <a:t>30/06/2016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47CFC-816F-41D0-AAC0-9BF4FEBC753E}" type="datetimeFigureOut">
              <a:rPr lang="es-ES" smtClean="0"/>
              <a:pPr/>
              <a:t>30/06/2016</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2FADFE-3B8F-471C-ABF0-DBC7717ECBBC}" type="slidenum">
              <a:rPr lang="es-ES" smtClean="0"/>
              <a:pPr/>
              <a:t>‹#›</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hyperlink" Target="http://www.astroinnova.org/" TargetMode="External"/><Relationship Id="rId2" Type="http://schemas.openxmlformats.org/officeDocument/2006/relationships/hyperlink" Target="https://zenodo.org/collection/user-daedalus" TargetMode="External"/><Relationship Id="rId1" Type="http://schemas.openxmlformats.org/officeDocument/2006/relationships/slideLayout" Target="../slideLayouts/slideLayout2.xml"/><Relationship Id="rId4" Type="http://schemas.openxmlformats.org/officeDocument/2006/relationships/hyperlink" Target="http://www.proyectodaedalus.com/"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2016224"/>
          </a:xfrm>
          <a:solidFill>
            <a:schemeClr val="bg1">
              <a:alpha val="65000"/>
            </a:schemeClr>
          </a:solidFill>
        </p:spPr>
        <p:txBody>
          <a:bodyPr>
            <a:normAutofit/>
          </a:bodyPr>
          <a:lstStyle/>
          <a:p>
            <a:r>
              <a:rPr lang="en-US" sz="4000" dirty="0"/>
              <a:t>Low cost multi-purpose balloon-borne platform for </a:t>
            </a:r>
            <a:r>
              <a:rPr lang="en-US" sz="4000" dirty="0" smtClean="0"/>
              <a:t>wide-field</a:t>
            </a:r>
            <a:r>
              <a:rPr lang="en-US" sz="4000" dirty="0"/>
              <a:t/>
            </a:r>
            <a:br>
              <a:rPr lang="en-US" sz="4000" dirty="0"/>
            </a:br>
            <a:r>
              <a:rPr lang="en-US" sz="4000" dirty="0"/>
              <a:t>imaging and video observation</a:t>
            </a:r>
            <a:endParaRPr lang="es-ES" sz="4200" dirty="0"/>
          </a:p>
        </p:txBody>
      </p:sp>
      <p:sp>
        <p:nvSpPr>
          <p:cNvPr id="3" name="2 Subtítulo"/>
          <p:cNvSpPr>
            <a:spLocks noGrp="1"/>
          </p:cNvSpPr>
          <p:nvPr>
            <p:ph type="subTitle" idx="1"/>
          </p:nvPr>
        </p:nvSpPr>
        <p:spPr>
          <a:xfrm>
            <a:off x="682360" y="2996952"/>
            <a:ext cx="7850080" cy="3240360"/>
          </a:xfrm>
          <a:solidFill>
            <a:schemeClr val="tx1">
              <a:alpha val="80000"/>
            </a:schemeClr>
          </a:solidFill>
        </p:spPr>
        <p:txBody>
          <a:bodyPr>
            <a:normAutofit fontScale="62500" lnSpcReduction="20000"/>
          </a:bodyPr>
          <a:lstStyle/>
          <a:p>
            <a:endParaRPr lang="es-ES" b="1" dirty="0" smtClean="0"/>
          </a:p>
          <a:p>
            <a:r>
              <a:rPr lang="es-ES" b="1" dirty="0" smtClean="0"/>
              <a:t>Francisco Ocaña</a:t>
            </a:r>
            <a:r>
              <a:rPr lang="es-ES" b="1" baseline="30000" dirty="0" smtClean="0"/>
              <a:t>1</a:t>
            </a:r>
            <a:r>
              <a:rPr lang="es-ES" dirty="0" smtClean="0"/>
              <a:t>, Alejandro Sánchez de Miguel</a:t>
            </a:r>
            <a:r>
              <a:rPr lang="es-ES" baseline="30000" dirty="0"/>
              <a:t>2</a:t>
            </a:r>
            <a:r>
              <a:rPr lang="es-ES" dirty="0"/>
              <a:t>, Aitor </a:t>
            </a:r>
            <a:r>
              <a:rPr lang="es-ES" dirty="0" smtClean="0"/>
              <a:t>Conde</a:t>
            </a:r>
            <a:r>
              <a:rPr lang="es-ES" baseline="30000" dirty="0" smtClean="0"/>
              <a:t>3</a:t>
            </a:r>
            <a:r>
              <a:rPr lang="es-ES" dirty="0"/>
              <a:t> </a:t>
            </a:r>
            <a:endParaRPr lang="es-ES" dirty="0" smtClean="0"/>
          </a:p>
          <a:p>
            <a:r>
              <a:rPr lang="es-ES" dirty="0" smtClean="0"/>
              <a:t>&amp; </a:t>
            </a:r>
            <a:r>
              <a:rPr lang="es-ES" dirty="0" err="1" smtClean="0"/>
              <a:t>Daedalus</a:t>
            </a:r>
            <a:r>
              <a:rPr lang="es-ES" dirty="0" smtClean="0"/>
              <a:t> Team</a:t>
            </a:r>
            <a:r>
              <a:rPr lang="es-ES" baseline="30000" dirty="0" smtClean="0"/>
              <a:t>3</a:t>
            </a:r>
          </a:p>
          <a:p>
            <a:endParaRPr lang="es-ES" dirty="0"/>
          </a:p>
          <a:p>
            <a:pPr marL="514350" indent="-514350">
              <a:buAutoNum type="arabicParenBoth"/>
            </a:pPr>
            <a:r>
              <a:rPr lang="es-ES" dirty="0" smtClean="0"/>
              <a:t>Universidad Complutense de Madrid, </a:t>
            </a:r>
          </a:p>
          <a:p>
            <a:r>
              <a:rPr lang="es-ES" dirty="0" smtClean="0"/>
              <a:t>(2) Instituto de Astrofísica de Andalucía , (3) Asociación </a:t>
            </a:r>
            <a:r>
              <a:rPr lang="es-ES" dirty="0" err="1" smtClean="0"/>
              <a:t>AstroINNOVA</a:t>
            </a:r>
            <a:endParaRPr lang="es-ES" dirty="0" smtClean="0"/>
          </a:p>
          <a:p>
            <a:endParaRPr lang="es-ES" dirty="0" smtClean="0"/>
          </a:p>
          <a:p>
            <a:r>
              <a:rPr lang="es-ES" dirty="0" smtClean="0"/>
              <a:t>30</a:t>
            </a:r>
            <a:r>
              <a:rPr lang="es-ES" baseline="30000" dirty="0" smtClean="0"/>
              <a:t>th</a:t>
            </a:r>
            <a:r>
              <a:rPr lang="es-ES" dirty="0" smtClean="0"/>
              <a:t> June - SPIE 2016 </a:t>
            </a:r>
          </a:p>
          <a:p>
            <a:r>
              <a:rPr lang="es-ES" dirty="0" smtClean="0"/>
              <a:t>Edinburgh, Scotland (UK)</a:t>
            </a:r>
            <a:endParaRPr lang="es-ES" dirty="0"/>
          </a:p>
        </p:txBody>
      </p:sp>
      <p:pic>
        <p:nvPicPr>
          <p:cNvPr id="1030" name="Picture 6" descr="http://ucinema.sim.ucm.es/video/directo/img/ESCUDOUCM%208x9cm_transparente.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694" y="5049320"/>
            <a:ext cx="687986" cy="82795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astroinnova.org/wp-content/uploads/2012/03/logo-astroinnova-1024x188-300x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5201358"/>
            <a:ext cx="2232248" cy="523875"/>
          </a:xfrm>
          <a:prstGeom prst="rect">
            <a:avLst/>
          </a:prstGeom>
          <a:noFill/>
          <a:extLst>
            <a:ext uri="{909E8E84-426E-40DD-AFC4-6F175D3DCCD1}">
              <a14:hiddenFill xmlns:a14="http://schemas.microsoft.com/office/drawing/2010/main">
                <a:solidFill>
                  <a:srgbClr val="FFFFFF"/>
                </a:solidFill>
              </a14:hiddenFill>
            </a:ext>
          </a:extLst>
        </p:spPr>
      </p:pic>
      <p:sp>
        <p:nvSpPr>
          <p:cNvPr id="9" name="AutoShape 6" descr="data:image/png;base64,iVBORw0KGgoAAAANSUhEUgAAAQQAAADBCAMAAAAehD6LAAABnlBMVEUAZqz////86QAAY6sAYKoAXqkAWqcAYaoAV6YAXKgAVaUAZKz/7AAAVqb/7gD/8QAAXrEAYLAAWrMAUqQAWLQAYq/m7PTy9fkAXLIAV7X4+vwAUKPN2ekAarPW4O3B0eSSr9HfAC+CpMuqwNprlcO4yuBgjsBHgLmcttV2nMemvdnU3+yHp81Th7w4eLXH1eZlkcEgbrDgAADZADfjACkASqHOyk+Ro33UzkkhbKmKn4GaqXh0ko22umTy4iF+mIikr3Ho2zHBwVuutWpmi5NWgpn76On//e7Dw1kvcaY+d6L1vcFNfp3TzUrj2DjmACSkOmrrkyWaP3KRQ3jxthzpaCX/+wD30hP1xxZ5lYpGXJ3JIEr97Ev++dL98YX+97z+9KbmMCfUDz7ylBjxhhjvmJ96SoWnHWdfS4752dvkVyvthY3xdhbmRVruoCGRNHfEJU+BNoFZWJa0Ll24KlC+CVTpZBj97mT/+9/lOhryq7HnR17pXHDseoTnShfrdAD1rhSvCWH/+Z7lQSndMTOCSoHjYi7nfSmbK3HmdivqOb4cAAAcq0lEQVR4nO1d+XvbxtFeEIvFJYqSKAE2DxA8wJugIMm3JVs+kthJrSQ+5NjN5TRpmrZu6zZN769N4qT5r7+ZBXiDEi+J1PN0fhBFEASxL+be2VkinCrlvEbY4UIhlzvdG+khcnKXzpRtp/9YkdKQMy1NplqG/1slmloxT+6mQukkQEjgn1xUURhjmd6PCnI05As56hHKWaEcFRmjNCHUaSNXTZ0SGjMGwcpX3GgJcPAk1ihXFJJstj/LFCpOUVZgYHmSZN2Pm6n5uuTx/0TXyCTjttCIS1Ri8ZJgZU4eidmBYBlCOamoVNTgmgWqVvGYQtTW53VNisdlohhCVVMLriS1B5dhUbMqKcBAibjuCkLTyQgJsyASTyoKlagiFwbEarY0MxA0rSHkk56ou/5g+IMFrlbz/udGXCwZKVdnliDJBUGQaLH11Qb1AAiGPFOS6WZwdBOZJiEQAgLCiDGr+wyj6UGwyja+uKKCL54ow98a80VcMJgcDCovwfAFR2I1Q5ErqZqnK8EFTI3W4USKlzGZTokl+FfCezOjumuUVdnH1GyeiJqYDgTTSQkui+O/dcpS8FKRoyYHwfbPiIqu/49NURs4KktZjLALFzTlgtD6RHdtm4olfGPIsh7n2lST0ZpmVLxSRQYpEsxinClayZrqlsNoChAs24uCDNTh4Qoo2FIZXqoSYoEP2z9JaYFQ5pzQZGrGUCS7+zoikZmiiMS3GwmXkmgCeYgzE2BbQ9GALwNXUdVlajw/+T2H08Qg5GWF6nLDgWfFR5/wn1zKx0LWZX4W3HiARooPqiypDugEODOXq7Y+kBv5atUVcZzI7A0R1UOGcdVaEtVMoskQIU9kdQF1bhxZzkhMPuh+mggEs1wHS8BErv1MhY8+UAqJqIwKL0clPsa6pLRsJJGlTReshSPk42qxpFwIVH4FnzJiASo0qcEVc7JS45yDY1WIzhSma2XBYbKvSkURf7YU3+zzQSan8UFIGEKJJU0zJRRFlH98QnjcpnwwhPOAqRElLyTKCi21vmcQBZxBqsDYHTepFluirWhJfLHAdRAKKi1WqKgLHBsDOUl3XV334EsNH6xAQRgakRirpKYafIvGBcFpJF1Qb5znm0zCp1n3Rw/vUFg3RVSAQiZO1ajClFLXd1NDbtlnbMdGDaiBn0nRHpZELYGKVHIsxq+vBhLms05ZkouuEq8L5gz05FggGDnGZAVsXtR3A3xBaKrcFwiMHLAxFwCj4qne+BxrZvL+d0DaBAQYnjpDv0LQxCD2ArkzBE8H9jNsQ6gnval9iHFAcJJMJsikIAgKPoCGjG4emEF83qASUQ00k8nqtDeFZDjINyXGkClQ26i+DUVJo+CKcmDwsM6m/q1RQTDRTsdzBVDWAudSVNRV1PXcR85ZDpE1lAPTsWaoty1QwYKtMId7kPzCFQq+VR18C24pHW50rFyhOsWvjgaC5WqKhKM3or4pUHRUXuAOoMI2GZUURSFHS2fCsFKZfNmubBYbnIrFzUJhc7OSq9tVp1kbbvMSdc9Fv5v/dFUhAAZF3+JCgnOJJdSSVGVKc9j3j6WRQEglqaJqgSHkz7vgq2rZ93DMgufmwu8hYWWq9UrDUzGyVlVJolRuk8j/UkolFeIDgLG0Wa861hDP2IlL4qan6skMeKTyZmoTkdFQO7kirRTl+MS6YSQQPLkkNGv+nXA3FlwZivKQo8PxN5rVXEOHkUsSuMJkJBJlxENhbiUsl4D8yBSSwt/1tS/YZTRJPFxLMrixySKL40AwUQjicjviEyDC8V/wm6kLbojZM1PVigv2UaLiaGMPAUNiCm3UnT4JMzL+EapL/gEZZQM9FVOolQAEl04SdR8DQj4eB3A9XSaFnJ8sg4eArxVZw9sZQN6qFkiUSaM++iMJQgUW9Sr5AV1Tu8D8IDWjcq88zwLLkWqHKrMEwdKQCVJJiAUoVdGLMXyD2Lzg1frOTTTtEjx+eQbD7yJdBvlo2L0MV8v5wICN5v+4osRRATU5iQ95BAhczxTkKFy2VpQ1RSUcZlCNRuvTDqVsV2MTs/9xJFIWLZUHOMLU4I4w6DIZQbWYUmT+gOq58YRiKAhWKd5IYHgkegEmGULQMjhJpY8HjGpDOTkA2kBITKo4PXbUSWqOsJmsoMeC4bmL9jJRUkChjCUVw0Cox2WQSRhtVWWt+D0vIQiJXlfYsj1l1iIwlGQw1PkuPWTCyG0JmCCjgrXKMPQkPCqTHFErMwChrBIi6VodVS9qYjOXMUq0H1+jTBQ6Cx04Fg5utVsfJyTZtUWipUB/Ry2hAm9RY2ozAAFCYt1houomICawBeMCVYHLehWBU9JOGQGfREkr5TtyATE6k7QKuDDACBBiqzz6VMZwnUJAaHKtklGkasKVZDUFKjch2KxvZihVUdSTVgNH4RAtdM1o2Gg9iA4aYVPmFryaTI4RSwyCACE9H2wJA5acpqs64d5h90VNm7DT0gPDSGbE7n4qwLdFIaEFjoLhpzHNkczEIAhlJvPrGNxFaOJg5Qs9ZzQb8xGDAaJaseMWOFLSwERu97AzTBtFQYaIAzihmDeCmBUDA7PElO4sd6I8fybokMi8zqBTPKVvdfzYnAaxiHe8XISAALqFu0MJhccHQrULWzOnSAvBBG3SVancGaYZh/iuluQTPqarqiWbjmAmwqyDrfoOku2nErsgqGh03oMOIYnV2zDYChUZweQWCDKrCA2pKBxLoSYSXHGuV0QaX3wIkKjShsGOM6bBs7PBVoJp19QRVGMoCIbiC0Sz1GVs7eiiQoBEWWtWK9FsAiANRjDQq1MlbICjgACxaTCr3CaHSvMe5zEk0c70nEGoDqFGw5Ra+dgJQBAaHWSRLJfNe4wjkNqO7g2XqYmUqDLCRsk8DnObqdqJk8yCNj/fcBzStUJLNZTRTG7KJKxEamQQuvLmZWVx/ILjiLLuKWvDz4RODEKbap4675GNRcztKPMcVUaapDsOhIq2WL7R8SRqbecmKY82rXL0WRlp0W1CGKktZrDUdomoUc0PT8f7IHzzzUeffPzhX97s+7AQnfd4JiMx2tIMLdHY1CQVq4AMWwghDsKHkTbtffPRt4AHwmGsrq1uiGdNGnxivc6yC760rCqCSaNh5cMchG8jIbS3f3H30vX7K+vnVlY3FiN0HoNod9FfXRJBQvJKxROVMHPBQfgmDIRIZGl5eTkW23tw6+aNu1fW1xCMs8MYutYxlv50mUBlwkLryDuK8c2/fPjxx598+9E3P4fxw/CXllpYcDCW9i/evnTn/grH4kxAobQGbEZ55YQpD8tBh1uHNz+4evPW5f2lWBcYSwFjXN69dufe+toZgEJtLStQVbCaJtGH5eFDQTDTG6urK+fW1r27NwCMvRgHo4sxYksPbl27cwXUxUJrCxpklZykajtEZMNSbWEgmGIrVNDpBoJx7v71S7s/21vuwoJDEbm8e/WdlQVmCpH4zoFRYpKOGJSLlRAfMiy9JvWHS7rIsVi7f+fS7mWORSAjiERs/61rd8j6udVFTDeIeuAiUR10Yk2VKEuWB0Y8CILBhj5WvcUX13Z9GVlqM8XexWt319ZWFo4lRNFHwUrWMXmqezk3PjBxPQCCpRx/YcRifeOdGzcv7rW5YgkY5MHt6xuLBoRIfL1g8qoexQEoBrKO/SCY6qhDQH1xbp3cuXZrH8bPkUCWeLB74z7IxuIgIbdyZIYmlXNJ02EDM9Z9ICTImOkTlJC1tXcu3XoQIOErzNvXwXSsLgYQstsCQcfco0QHjEQfCO5kKSQKSJx756rPEwFL7L116f76QsgGDfwFTzKw/n6wyq0XhMY0Gh6RWLl76a39QGMuIRBX7y0AEEFEbSUVlrAuDGYde0CoTJ1E0hEJeufmxYiPBAJx68aVeQOh+HFEjcTdsCq/bhDyxxuGkUhHjXnvxu6DDhC7N7y5AqEFLpIVWnHeBYKlzfJn9Y2VtdU7NztA7O8iR8zJo9LFsMGHgEC6HpTEFN9WYn2pDBdhePcivBlnFMASAMTtBy1tGdu/fRcYYrbjG41o6BrtARAKnXSiLuUNM+NSADBvGKmGpLu1MiVqKWUa9pgygxxBr+/u+UCA+bx1Z20e/MCOWD7WBqHZlU+kvvIoyUGRUlEqYg7fn9EawaXsJwBi/f61FkPEIrt310/fh4gOaESz1uwDoWuCBSdy65UEeBcVIVEp4oKjTSzrBwA28zjJOck9iKtr+o2LgfGM7d28t3bKelJurURKGM28XSmRqMKSRg8Iua6RSWAsmQTfgYArc4E1BDNeEIy4jWtZkynBmTQNr2+cO3f9raVALh5cXTldsQgEoppk4DXycnoaTNcGIBhdlgFLlTT0uRVcVJJpJJO4uNGA4ZdVortTzc0CDmsBDuBV3nrnVMVC5aFUQqMSBV+67hhVGje7QGh0SQOtCxYOVA++ligzcLetC4ZQQDsx9V0DP3xwMbbMxWL/6urKqU32Buu3y5VqTkJjUWfUTXRAqHUrO2oLqeBpi/5ktxNFEExhc0b3C/ygX9qP+eywe3/ttIym1o4alKhhuBJrdCvGnrhJqmOpCrgGjEhKVK8Dx0g+J6DikJWZCLK+ev5uix0uXz8lqWit4Oe9O5jYTkdzEFI9Vo93N4DbFKx43ijJNAnSAiAkm4LDiFru0aHTED1Hru1xdojtXVpZOQ0Y2qxgAKt3JiZIv0YAUiGMSCbhFAi4DA2r5ksAQhxw8yAME5yZzdXrq+t3fHZYjtykpwBDq3gnURL1rtVbpM80IGHpmmFhbWvBXwSVABNpMQZykTInzjmE08baldtLHIblmyurM7xwOPGlfOjzyN3TdAhCvd/w+5EnCAnzF7uWuMco+qq0MuPZen1l9VrE54ar6yftOAS9LUTJ7a5zRRAGf5m55WpF8f/J1ylIS64hElHN5W0y+/vUV1Zu+tywf3fthGVC961kbzhFhLY97CaRBqtZdPQsgPzVPfDmRG5SX6G3fRV5a+Nk7SXrz7cnLANBmJW2n4r0c1cuxrhMXF8/SWboyrLy1atyNFlFEOadAQxIX7+7hzIRu0hPkhn8mr5U0cPVq5Iqoh9JuGO0GLSxfg2DiuXInbWT+xG/HUdGo1RVWClX0sUSgFBdoNqslSuXUSZiu2snJqJ+4b5BGhBAQUhJQfcDCLMKCCal9MNnnTf6+Rs4g7O8f++kfAaxaxLOcFVRs9E6zLtcVTz4U7rr7SpBZlhavn5SIiG3Mahrosp7kRBzzioh/TB78Kz7gH7+KmqG2O3zJ6OxW2k2y1NbdZ8kzEs4TUo/386+n+45tHJvH8zE8uWTyTQEjYrqms5c34k2SX7OelHcebS9ne47tr4bQ8VwAt6pn0GFCDFKaF6oYaMHbZPYc3aVXj9+8sPOq/6ja9dBJJYi907AY/BbgdVQALDPBZhKjxTmqxjTX7+MPc2+m+4/vnoPPKcTQcGv/jcVHXtUKFIjV7VIY74WMp19uhTbzg6AQOjqZUThysxRCDriRb1iPV/zlSRx5+w174Ah+GlQHtBKgGIAFGYtrvLgGkHizfg3xqRnO7HI8qPsQ58V0j0csX4NUNjzZoyCODgrOW8QvvwX+snbf0wDPfvi4fs9LLF2FVHQZyuwYmmxQICBf/EbACH23fNX//16J5vNHjzsOeHcDUBhf7ap6AAE0ijUy06Kt8GcEwj8wb9+9/fZ7Evwi2LvbT/+7NHhk592HvZpSM4LD87NEgUfBFMTZYikwT5o1CXuDK8/Ir169eXrX36dPfjuqx9++OHQn5mMxZafvDeAAaBwE3TG5VnmWfzmcRYTsQ+aREUd+OD0TWT63a2D7w4jMZ/adeOxH3ZeD1pKcn53ObJ88fzsft5PuzeVhmDUnHJu0xPdeThLafLwxc6Pj2J8xiGg5b3vD8IwABvxM0Dh1uxQ8GckM0pr/XCGbZLJqg2mpHT61S+z2cePIi1OWH66ffBFKAZEX3uwBDHl+qx+28+qZNqNUx3FnlsAlSavn+9kv//pKa/aONzeGYIBzlPtAQrXZpVf8AOoFGs1KHOZM89QOv3s4fPt79FPiMR+/HoYBlijDZ5j7Oq52fxqUIKkEKVYdpyyJ8fN+SZV0ultsA48x/z4P8NR2LiPdvTOykx+M2gv4iTRRkp8LQgJmX86PUr/7jEwwssIaIbYd0fwwupddKnemUUw1e5VmHI1MJFqvCLMOdGqZ2FsP2xv/3gYW17OPh9+4soNTDzem8ED8yPpRBGb6zWrZYfnGIX8/FbFp//7cjn2cjv7Yif71aPYYfb5cF5Ap2lpbwYFb/4GLE5U6qrznuvki/xpLPZoG8b+7N3tnezjbPb3w889f3EZHOjpXUeNT0cXGFEqXSAI3rwyCulfPoo93c7+Po0aUvzy/ec7Ww+Hnqyv7YMKfWtapykInxJ1Rmi7xzLBjrdTXnhSkj59Av5BO7WWTg+XBoLFdGhErk1pKNVOc0lR1+w2CPOSB2CER9sHgzHTMAoM5XRTU1qruLcilVQadFrAIo15ycPO9vbOlyNjACbiAzQRV6axZnI7raSCcihoMp9+QRCqc7EP6fez2e1nY2AAJuI2KMf9aaKIYHMuA6JI9BcsV0zWguq1uchDOrtzhDEIp/OXQTnuThFF+Gs/6vEoI16jkLOrVA44YT61Kl8MCZ2PIn0jMpVaUP25R4n3k5ewgzxfI8ZB6K/hOxV6RcbGAJUjqgUyqRLzt4Iwi4UC7ieAVKy1QBDmPA01Bq1g0vHyhN5C79ZL3R7j3FhhMloHzzF2dbKA0t+nzhq2OLRynFb48ouJfnb2pK/sRSLL9yaxk6pfmirG+zekDEBIDE2tBG7cweCc6Zxo4x3Mwk8gEEF3xbKEPSzDQBCqw1DIvgu2PP1u9k+LAgI5dxME4tL4AuHn0xKKyFRCWTkEhGFl2+nn2Z2vX4mfHh6R8jhtWn8A3sKVcS1EsJgPd+fMU5WoxBkEYZhufLVz+PTTF484CAuCg3hleQKB8Ks4E8k4xo62QnXmNftBEMrhApH+YzYSe7R8+Jx9+fr919OPYBaEdnJcC6EFI3b85S4mxA1ifAAEwR3iLLzIYir0p1989mn2WfgZp07cfR4r7pMGOkcYpfauXV0gmMN04857mOaMffZiUTAAj3FpPJeptVOH7ZY6y4XbzYa6WwekQtVC+guQh6Xll9nfLYhKQFq9AQJxY/QYgvmegafKMhvctKuniUSoWni2cxh7/DSWHSfyP3lav7g0RgwRKISGxLDrlNbfaam3nUghZE5u+73I93/46slXi+Iy+qTrYwhE0H7ZUbABl60R1kgcAYJQ6nefwU/4zS/F9H8in/1h5gOZilY/GFkg1GA5pMv3vxAsSZZp6ggQBK/PRDw8eI7Zny9/8e9FUglIIwtECwMhHvTnNz1K4vYRICR6UUi/+4qPPf3iq/cXDARdj0SWLh6fa+v00CB6UNcsFBV2FAhCgvSiELx+sTgRVIu4QHxwnEB07ViUjxIlcA3yPcWMgw3o+lAIKL29aJwQCMQxq/jbGKAqrCsDOnEICP0SEdDrBXGZu4hbiKMFQgrqUcqqhnudOlGxTycOAwE7/J7WOKYj7jJdP0IgWp2Li0yiukQtwQCdqA0k2cJ7tBbPwk4GQOsQQ0SGr1dt9QbIRIltE6prwAQVhRzjLLWpfjZ6d+vecmT5rWEC0e4NUOAdaiuMtw7IMLl/tMN6uTtno5E9D6qvh1awiJ0VwUVfPeYkHkcNbsc9fKtE+Uyk4c8/AIEIK36mXiebWqdxPv1WEsM3/hje1T9ROguKQbwXiyzfGpyYa6lEE+XfvODrQkMJ3/TiqK0NymdBJFYw7Xq3TyB0LXCKDDXOm3cHI3KlY9qYh5B1IsvRZkxre0uRvV7dqLa3n6/FcSNJfzAFw9SV0F2hjtkKo7L4U1Mbd0EgrnUlHPlWn5wSPHz2d440KWVMCt9V9bj9QFL6wjPD2q3l7oSj1MocGR5qgorqt/Q3vNYm6eODgFvtLfj+Rzrt8p7FNhsISb9ZsSsGreeszLBdcEbYGWbhd8JavQq68Q7XjczrDLQhc0FIyPpgqnlsEHCXtMWWifV90I1rOqGtSJlTJtjk0NBajWqnAkFILLZMUK4bz2mVIEw2+ZMvykHRoqO1G9VOAwLAWVQWGIY1zCzkWnbRUVRXaBImBeWrgq0MMQtjgoBbji8uDOK95Ujk2/YDI7LIGKvkpdZmkZXBtZCTgYDF8QsKg6x4H0Uikc6dllRezS7TUTZKHA8EgKG0gJvlyVqjJggAwkedG80pRLIEm6onAAL4oQ1tsWCgWoHrgk8Aha4dzfKartTMKJvJBnmDZFSiC9OUSJeUeis4AhC+6X5aTNYyDXVIvdq0IGDTVn0htpYWGenaTfnjXlbAKRbVU49q3D0VCAL28NXmvL+0LmnF3gxJr1YQcEOLkfYXnxgEzFZ4s+nWOhECNOpW+ycQ+rQCkD2YXZ8tCEBWTpqHP61ThdgDBZlCCCuMStOAAJSqAA6nKReipHj2EJX/bY+vMAZNCQJQre4p0unoSVHS3HIYDwQU6XIbx6HpQRBwb9KGwujJepMiZWzTGb4FKtJHE7LCTEBAStmudlJAAACaa9dCfvVXPe/eBBA+meDeZwaCgLu82yWFqfIsdYQuS0wp2c2QuWSgN7Z6338zGSvMEgROVr7iaUyaAU+IVGWaV6ge4fl+vvVGz/u/AAgfj3/PMweBk5XPlVTsgTrRdqvw9OHxs1IuXwtngDa92Hq798DPI5G98W/3ZEDgZKby9U3Pb98ijyAjuozd0GD03mY9nzpaBb7BOSDx10//1nsc90X+cOw7PUEQAjKtTNWuNFxJAzwYICJJlGL3O/5HUnE5FlOUqO4WK3a+aR09+oA+33rxt4Tw9ss//7rvg74wajQ6eRA6ZBpWKuPkq2XbrnOy7XI57zjNmmEew/f99MbWzl+3/vGPw8d/f+Ptt9/uUgyDvvMIdJogzJI+P4gd/nnnyY/Zg62Drc+7PpjESp5VEIS/f/WEtyh68u+tHpH4dgL7cGZBEA7ew0auh19t9erGNyfwnM8sCG8fvBeLxA6z22/0fTC+cTi7IGR3Yoc7L58cvH38qcfSWQXh84Onh9ufH0Q+++cMLnZGQXhj66fDvwvCr7eWd2ZwtTMKwj8P/o/bhH/8a+tXx517PJ1NEBJbraDhtwf9PuMEdDZB+LxjE7YPpr/c2QShWwR+228jx6ezCcKM6X8gCP8DgdNCg2CUGqXeaqNUo1gslgZTDo0GnNpfwT8yLTQIGZXIvXW4m5JMZTYwWkODwyKd9HcWGwRKxB4QEgoRi3LQEqOLylQueiS8hH0EWmgQnH4QcA9fQyFKfwLa01mqIsujFecM0mKDIPeBUBLFokB02ld6YQEuJgDEJvydMwGCkUrxSXZTI1JeyFG/WlmoViq+2sTe04IRJWpoDfvxdCZAqMcZv8+qhBsYNdVAHlw12AmX8lo1Tw/Zv2IkOhMg2FQParX5qxLsfenK/hLgFOM7IAI/aGMmrQM6EyDU44oCL8DwYsMwTNyNAT9uML/Pao4CCIZRpigsk9BCg9AykaZhYFVCWcJiLYY19z17X2JxBBymobt4jEJnAoSAPJ2IOF2ltjcL54SN2FWmKFhRp400f9VPZwgElIZSzbKsJune5g43hFYdyzCtgtzpQzsWnSEQQBqCMaIS6FjDeKAisOPuZPKw0CA0pW4QXDlY04UxRWcv2AxrdRQTiDiZPCw0CDXPJW3n0KSeF6xaSBD4oHW84nme335WsD3Xm8Rf+n+EYOm66M0QgAAAAABJRU5ErkJgg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8" descr="data:image/png;base64,iVBORw0KGgoAAAANSUhEUgAAAQQAAADBCAMAAAAehD6LAAABnlBMVEUAZqz////86QAAY6sAYKoAXqkAWqcAYaoAV6YAXKgAVaUAZKz/7AAAVqb/7gD/8QAAXrEAYLAAWrMAUqQAWLQAYq/m7PTy9fkAXLIAV7X4+vwAUKPN2ekAarPW4O3B0eSSr9HfAC+CpMuqwNprlcO4yuBgjsBHgLmcttV2nMemvdnU3+yHp81Th7w4eLXH1eZlkcEgbrDgAADZADfjACkASqHOyk+Ro33UzkkhbKmKn4GaqXh0ko22umTy4iF+mIikr3Ho2zHBwVuutWpmi5NWgpn76On//e7Dw1kvcaY+d6L1vcFNfp3TzUrj2DjmACSkOmrrkyWaP3KRQ3jxthzpaCX/+wD30hP1xxZ5lYpGXJ3JIEr97Ev++dL98YX+97z+9KbmMCfUDz7ylBjxhhjvmJ96SoWnHWdfS4752dvkVyvthY3xdhbmRVruoCGRNHfEJU+BNoFZWJa0Ll24KlC+CVTpZBj97mT/+9/lOhryq7HnR17pXHDseoTnShfrdAD1rhSvCWH/+Z7lQSndMTOCSoHjYi7nfSmbK3HmdivqOb4cAAAcq0lEQVR4nO1d+XvbxtFeEIvFJYqSKAE2DxA8wJugIMm3JVs+kthJrSQ+5NjN5TRpmrZu6zZN769N4qT5r7+ZBXiDEi+J1PN0fhBFEASxL+be2VkinCrlvEbY4UIhlzvdG+khcnKXzpRtp/9YkdKQMy1NplqG/1slmloxT+6mQukkQEjgn1xUURhjmd6PCnI05As56hHKWaEcFRmjNCHUaSNXTZ0SGjMGwcpX3GgJcPAk1ihXFJJstj/LFCpOUVZgYHmSZN2Pm6n5uuTx/0TXyCTjttCIS1Ri8ZJgZU4eidmBYBlCOamoVNTgmgWqVvGYQtTW53VNisdlohhCVVMLriS1B5dhUbMqKcBAibjuCkLTyQgJsyASTyoKlagiFwbEarY0MxA0rSHkk56ou/5g+IMFrlbz/udGXCwZKVdnliDJBUGQaLH11Qb1AAiGPFOS6WZwdBOZJiEQAgLCiDGr+wyj6UGwyja+uKKCL54ow98a80VcMJgcDCovwfAFR2I1Q5ErqZqnK8EFTI3W4USKlzGZTokl+FfCezOjumuUVdnH1GyeiJqYDgTTSQkui+O/dcpS8FKRoyYHwfbPiIqu/49NURs4KktZjLALFzTlgtD6RHdtm4olfGPIsh7n2lST0ZpmVLxSRQYpEsxinClayZrqlsNoChAs24uCDNTh4Qoo2FIZXqoSYoEP2z9JaYFQ5pzQZGrGUCS7+zoikZmiiMS3GwmXkmgCeYgzE2BbQ9GALwNXUdVlajw/+T2H08Qg5GWF6nLDgWfFR5/wn1zKx0LWZX4W3HiARooPqiypDugEODOXq7Y+kBv5atUVcZzI7A0R1UOGcdVaEtVMoskQIU9kdQF1bhxZzkhMPuh+mggEs1wHS8BErv1MhY8+UAqJqIwKL0clPsa6pLRsJJGlTReshSPk42qxpFwIVH4FnzJiASo0qcEVc7JS45yDY1WIzhSma2XBYbKvSkURf7YU3+zzQSan8UFIGEKJJU0zJRRFlH98QnjcpnwwhPOAqRElLyTKCi21vmcQBZxBqsDYHTepFluirWhJfLHAdRAKKi1WqKgLHBsDOUl3XV334EsNH6xAQRgakRirpKYafIvGBcFpJF1Qb5znm0zCp1n3Rw/vUFg3RVSAQiZO1ajClFLXd1NDbtlnbMdGDaiBn0nRHpZELYGKVHIsxq+vBhLms05ZkouuEq8L5gz05FggGDnGZAVsXtR3A3xBaKrcFwiMHLAxFwCj4qne+BxrZvL+d0DaBAQYnjpDv0LQxCD2ArkzBE8H9jNsQ6gnval9iHFAcJJMJsikIAgKPoCGjG4emEF83qASUQ00k8nqtDeFZDjINyXGkClQ26i+DUVJo+CKcmDwsM6m/q1RQTDRTsdzBVDWAudSVNRV1PXcR85ZDpE1lAPTsWaoty1QwYKtMId7kPzCFQq+VR18C24pHW50rFyhOsWvjgaC5WqKhKM3or4pUHRUXuAOoMI2GZUURSFHS2fCsFKZfNmubBYbnIrFzUJhc7OSq9tVp1kbbvMSdc9Fv5v/dFUhAAZF3+JCgnOJJdSSVGVKc9j3j6WRQEglqaJqgSHkz7vgq2rZ93DMgufmwu8hYWWq9UrDUzGyVlVJolRuk8j/UkolFeIDgLG0Wa861hDP2IlL4qan6skMeKTyZmoTkdFQO7kirRTl+MS6YSQQPLkkNGv+nXA3FlwZivKQo8PxN5rVXEOHkUsSuMJkJBJlxENhbiUsl4D8yBSSwt/1tS/YZTRJPFxLMrixySKL40AwUQjicjviEyDC8V/wm6kLbojZM1PVigv2UaLiaGMPAUNiCm3UnT4JMzL+EapL/gEZZQM9FVOolQAEl04SdR8DQj4eB3A9XSaFnJ8sg4eArxVZw9sZQN6qFkiUSaM++iMJQgUW9Sr5AV1Tu8D8IDWjcq88zwLLkWqHKrMEwdKQCVJJiAUoVdGLMXyD2Lzg1frOTTTtEjx+eQbD7yJdBvlo2L0MV8v5wICN5v+4osRRATU5iQ95BAhczxTkKFy2VpQ1RSUcZlCNRuvTDqVsV2MTs/9xJFIWLZUHOMLU4I4w6DIZQbWYUmT+gOq58YRiKAhWKd5IYHgkegEmGULQMjhJpY8HjGpDOTkA2kBITKo4PXbUSWqOsJmsoMeC4bmL9jJRUkChjCUVw0Cox2WQSRhtVWWt+D0vIQiJXlfYsj1l1iIwlGQw1PkuPWTCyG0JmCCjgrXKMPQkPCqTHFErMwChrBIi6VodVS9qYjOXMUq0H1+jTBQ6Cx04Fg5utVsfJyTZtUWipUB/Ry2hAm9RY2ozAAFCYt1houomICawBeMCVYHLehWBU9JOGQGfREkr5TtyATE6k7QKuDDACBBiqzz6VMZwnUJAaHKtklGkasKVZDUFKjch2KxvZihVUdSTVgNH4RAtdM1o2Gg9iA4aYVPmFryaTI4RSwyCACE9H2wJA5acpqs64d5h90VNm7DT0gPDSGbE7n4qwLdFIaEFjoLhpzHNkczEIAhlJvPrGNxFaOJg5Qs9ZzQb8xGDAaJaseMWOFLSwERu97AzTBtFQYaIAzihmDeCmBUDA7PElO4sd6I8fybokMi8zqBTPKVvdfzYnAaxiHe8XISAALqFu0MJhccHQrULWzOnSAvBBG3SVancGaYZh/iuluQTPqarqiWbjmAmwqyDrfoOku2nErsgqGh03oMOIYnV2zDYChUZweQWCDKrCA2pKBxLoSYSXHGuV0QaX3wIkKjShsGOM6bBs7PBVoJp19QRVGMoCIbiC0Sz1GVs7eiiQoBEWWtWK9FsAiANRjDQq1MlbICjgACxaTCr3CaHSvMe5zEk0c70nEGoDqFGw5Ra+dgJQBAaHWSRLJfNe4wjkNqO7g2XqYmUqDLCRsk8DnObqdqJk8yCNj/fcBzStUJLNZTRTG7KJKxEamQQuvLmZWVx/ILjiLLuKWvDz4RODEKbap4675GNRcztKPMcVUaapDsOhIq2WL7R8SRqbecmKY82rXL0WRlp0W1CGKktZrDUdomoUc0PT8f7IHzzzUeffPzhX97s+7AQnfd4JiMx2tIMLdHY1CQVq4AMWwghDsKHkTbtffPRt4AHwmGsrq1uiGdNGnxivc6yC760rCqCSaNh5cMchG8jIbS3f3H30vX7K+vnVlY3FiN0HoNod9FfXRJBQvJKxROVMHPBQfgmDIRIZGl5eTkW23tw6+aNu1fW1xCMs8MYutYxlv50mUBlwkLryDuK8c2/fPjxx598+9E3P4fxw/CXllpYcDCW9i/evnTn/grH4kxAobQGbEZ55YQpD8tBh1uHNz+4evPW5f2lWBcYSwFjXN69dufe+toZgEJtLStQVbCaJtGH5eFDQTDTG6urK+fW1r27NwCMvRgHo4sxYksPbl27cwXUxUJrCxpklZykajtEZMNSbWEgmGIrVNDpBoJx7v71S7s/21vuwoJDEbm8e/WdlQVmCpH4zoFRYpKOGJSLlRAfMiy9JvWHS7rIsVi7f+fS7mWORSAjiERs/61rd8j6udVFTDeIeuAiUR10Yk2VKEuWB0Y8CILBhj5WvcUX13Z9GVlqM8XexWt319ZWFo4lRNFHwUrWMXmqezk3PjBxPQCCpRx/YcRifeOdGzcv7rW5YgkY5MHt6xuLBoRIfL1g8qoexQEoBrKO/SCY6qhDQH1xbp3cuXZrH8bPkUCWeLB74z7IxuIgIbdyZIYmlXNJ02EDM9Z9ICTImOkTlJC1tXcu3XoQIOErzNvXwXSsLgYQstsCQcfco0QHjEQfCO5kKSQKSJx756rPEwFL7L116f76QsgGDfwFTzKw/n6wyq0XhMY0Gh6RWLl76a39QGMuIRBX7y0AEEFEbSUVlrAuDGYde0CoTJ1E0hEJeufmxYiPBAJx68aVeQOh+HFEjcTdsCq/bhDyxxuGkUhHjXnvxu6DDhC7N7y5AqEFLpIVWnHeBYKlzfJn9Y2VtdU7NztA7O8iR8zJo9LFsMGHgEC6HpTEFN9WYn2pDBdhePcivBlnFMASAMTtBy1tGdu/fRcYYrbjG41o6BrtARAKnXSiLuUNM+NSADBvGKmGpLu1MiVqKWUa9pgygxxBr+/u+UCA+bx1Z20e/MCOWD7WBqHZlU+kvvIoyUGRUlEqYg7fn9EawaXsJwBi/f61FkPEIrt310/fh4gOaESz1uwDoWuCBSdy65UEeBcVIVEp4oKjTSzrBwA28zjJOck9iKtr+o2LgfGM7d28t3bKelJurURKGM28XSmRqMKSRg8Iua6RSWAsmQTfgYArc4E1BDNeEIy4jWtZkynBmTQNr2+cO3f9raVALh5cXTldsQgEoppk4DXycnoaTNcGIBhdlgFLlTT0uRVcVJJpJJO4uNGA4ZdVortTzc0CDmsBDuBV3nrnVMVC5aFUQqMSBV+67hhVGje7QGh0SQOtCxYOVA++ligzcLetC4ZQQDsx9V0DP3xwMbbMxWL/6urKqU32Buu3y5VqTkJjUWfUTXRAqHUrO2oLqeBpi/5ktxNFEExhc0b3C/ygX9qP+eywe3/ttIym1o4alKhhuBJrdCvGnrhJqmOpCrgGjEhKVK8Dx0g+J6DikJWZCLK+ev5uix0uXz8lqWit4Oe9O5jYTkdzEFI9Vo93N4DbFKx43ijJNAnSAiAkm4LDiFru0aHTED1Hru1xdojtXVpZOQ0Y2qxgAKt3JiZIv0YAUiGMSCbhFAi4DA2r5ksAQhxw8yAME5yZzdXrq+t3fHZYjtykpwBDq3gnURL1rtVbpM80IGHpmmFhbWvBXwSVABNpMQZykTInzjmE08baldtLHIblmyurM7xwOPGlfOjzyN3TdAhCvd/w+5EnCAnzF7uWuMco+qq0MuPZen1l9VrE54ar6yftOAS9LUTJ7a5zRRAGf5m55WpF8f/J1ylIS64hElHN5W0y+/vUV1Zu+tywf3fthGVC961kbzhFhLY97CaRBqtZdPQsgPzVPfDmRG5SX6G3fRV5a+Nk7SXrz7cnLANBmJW2n4r0c1cuxrhMXF8/SWboyrLy1atyNFlFEOadAQxIX7+7hzIRu0hPkhn8mr5U0cPVq5Iqoh9JuGO0GLSxfg2DiuXInbWT+xG/HUdGo1RVWClX0sUSgFBdoNqslSuXUSZiu2snJqJ+4b5BGhBAQUhJQfcDCLMKCCal9MNnnTf6+Rs4g7O8f++kfAaxaxLOcFVRs9E6zLtcVTz4U7rr7SpBZlhavn5SIiG3Mahrosp7kRBzzioh/TB78Kz7gH7+KmqG2O3zJ6OxW2k2y1NbdZ8kzEs4TUo/386+n+45tHJvH8zE8uWTyTQEjYrqms5c34k2SX7OelHcebS9ne47tr4bQ8VwAt6pn0GFCDFKaF6oYaMHbZPYc3aVXj9+8sPOq/6ja9dBJJYi907AY/BbgdVQALDPBZhKjxTmqxjTX7+MPc2+m+4/vnoPPKcTQcGv/jcVHXtUKFIjV7VIY74WMp19uhTbzg6AQOjqZUThysxRCDriRb1iPV/zlSRx5+w174Ah+GlQHtBKgGIAFGYtrvLgGkHizfg3xqRnO7HI8qPsQ58V0j0csX4NUNjzZoyCODgrOW8QvvwX+snbf0wDPfvi4fs9LLF2FVHQZyuwYmmxQICBf/EbACH23fNX//16J5vNHjzsOeHcDUBhf7ap6AAE0ijUy06Kt8GcEwj8wb9+9/fZ7Evwi2LvbT/+7NHhk592HvZpSM4LD87NEgUfBFMTZYikwT5o1CXuDK8/Ir169eXrX36dPfjuqx9++OHQn5mMxZafvDeAAaBwE3TG5VnmWfzmcRYTsQ+aREUd+OD0TWT63a2D7w4jMZ/adeOxH3ZeD1pKcn53ObJ88fzsft5PuzeVhmDUnHJu0xPdeThLafLwxc6Pj2J8xiGg5b3vD8IwABvxM0Dh1uxQ8GckM0pr/XCGbZLJqg2mpHT61S+z2cePIi1OWH66ffBFKAZEX3uwBDHl+qx+28+qZNqNUx3FnlsAlSavn+9kv//pKa/aONzeGYIBzlPtAQrXZpVf8AOoFGs1KHOZM89QOv3s4fPt79FPiMR+/HoYBlijDZ5j7Oq52fxqUIKkEKVYdpyyJ8fN+SZV0ultsA48x/z4P8NR2LiPdvTOykx+M2gv4iTRRkp8LQgJmX86PUr/7jEwwssIaIbYd0fwwupddKnemUUw1e5VmHI1MJFqvCLMOdGqZ2FsP2xv/3gYW17OPh9+4soNTDzem8ED8yPpRBGb6zWrZYfnGIX8/FbFp//7cjn2cjv7Yif71aPYYfb5cF5Ap2lpbwYFb/4GLE5U6qrznuvki/xpLPZoG8b+7N3tnezjbPb3w889f3EZHOjpXUeNT0cXGFEqXSAI3rwyCulfPoo93c7+Po0aUvzy/ec7Ww+Hnqyv7YMKfWtapykInxJ1Rmi7xzLBjrdTXnhSkj59Av5BO7WWTg+XBoLFdGhErk1pKNVOc0lR1+w2CPOSB2CER9sHgzHTMAoM5XRTU1qruLcilVQadFrAIo15ycPO9vbOlyNjACbiAzQRV6axZnI7raSCcihoMp9+QRCqc7EP6fez2e1nY2AAJuI2KMf9aaKIYHMuA6JI9BcsV0zWguq1uchDOrtzhDEIp/OXQTnuThFF+Gs/6vEoI16jkLOrVA44YT61Kl8MCZ2PIn0jMpVaUP25R4n3k5ewgzxfI8ZB6K/hOxV6RcbGAJUjqgUyqRLzt4Iwi4UC7ieAVKy1QBDmPA01Bq1g0vHyhN5C79ZL3R7j3FhhMloHzzF2dbKA0t+nzhq2OLRynFb48ouJfnb2pK/sRSLL9yaxk6pfmirG+zekDEBIDE2tBG7cweCc6Zxo4x3Mwk8gEEF3xbKEPSzDQBCqw1DIvgu2PP1u9k+LAgI5dxME4tL4AuHn0xKKyFRCWTkEhGFl2+nn2Z2vX4mfHh6R8jhtWn8A3sKVcS1EsJgPd+fMU5WoxBkEYZhufLVz+PTTF484CAuCg3hleQKB8Ks4E8k4xo62QnXmNftBEMrhApH+YzYSe7R8+Jx9+fr919OPYBaEdnJcC6EFI3b85S4mxA1ifAAEwR3iLLzIYir0p1989mn2WfgZp07cfR4r7pMGOkcYpfauXV0gmMN04857mOaMffZiUTAAj3FpPJeptVOH7ZY6y4XbzYa6WwekQtVC+guQh6Xll9nfLYhKQFq9AQJxY/QYgvmegafKMhvctKuniUSoWni2cxh7/DSWHSfyP3lav7g0RgwRKISGxLDrlNbfaam3nUghZE5u+73I93/46slXi+Iy+qTrYwhE0H7ZUbABl60R1kgcAYJQ6nefwU/4zS/F9H8in/1h5gOZilY/GFkg1GA5pMv3vxAsSZZp6ggQBK/PRDw8eI7Zny9/8e9FUglIIwtECwMhHvTnNz1K4vYRICR6UUi/+4qPPf3iq/cXDARdj0SWLh6fa+v00CB6UNcsFBV2FAhCgvSiELx+sTgRVIu4QHxwnEB07ViUjxIlcA3yPcWMgw3o+lAIKL29aJwQCMQxq/jbGKAqrCsDOnEICP0SEdDrBXGZu4hbiKMFQgrqUcqqhnudOlGxTycOAwE7/J7WOKYj7jJdP0IgWp2Li0yiukQtwQCdqA0k2cJ7tBbPwk4GQOsQQ0SGr1dt9QbIRIltE6prwAQVhRzjLLWpfjZ6d+vecmT5rWEC0e4NUOAdaiuMtw7IMLl/tMN6uTtno5E9D6qvh1awiJ0VwUVfPeYkHkcNbsc9fKtE+Uyk4c8/AIEIK36mXiebWqdxPv1WEsM3/hje1T9ROguKQbwXiyzfGpyYa6lEE+XfvODrQkMJ3/TiqK0NymdBJFYw7Xq3TyB0LXCKDDXOm3cHI3KlY9qYh5B1IsvRZkxre0uRvV7dqLa3n6/FcSNJfzAFw9SV0F2hjtkKo7L4U1Mbd0EgrnUlHPlWn5wSPHz2d440KWVMCt9V9bj9QFL6wjPD2q3l7oSj1MocGR5qgorqt/Q3vNYm6eODgFvtLfj+Rzrt8p7FNhsISb9ZsSsGreeszLBdcEbYGWbhd8JavQq68Q7XjczrDLQhc0FIyPpgqnlsEHCXtMWWifV90I1rOqGtSJlTJtjk0NBajWqnAkFILLZMUK4bz2mVIEw2+ZMvykHRoqO1G9VOAwLAWVQWGIY1zCzkWnbRUVRXaBImBeWrgq0MMQtjgoBbji8uDOK95Ujk2/YDI7LIGKvkpdZmkZXBtZCTgYDF8QsKg6x4H0Uikc6dllRezS7TUTZKHA8EgKG0gJvlyVqjJggAwkedG80pRLIEm6onAAL4oQ1tsWCgWoHrgk8Aha4dzfKartTMKJvJBnmDZFSiC9OUSJeUeis4AhC+6X5aTNYyDXVIvdq0IGDTVn0htpYWGenaTfnjXlbAKRbVU49q3D0VCAL28NXmvL+0LmnF3gxJr1YQcEOLkfYXnxgEzFZ4s+nWOhECNOpW+ycQ+rQCkD2YXZ8tCEBWTpqHP61ThdgDBZlCCCuMStOAAJSqAA6nKReipHj2EJX/bY+vMAZNCQJQre4p0unoSVHS3HIYDwQU6XIbx6HpQRBwb9KGwujJepMiZWzTGb4FKtJHE7LCTEBAStmudlJAAACaa9dCfvVXPe/eBBA+meDeZwaCgLu82yWFqfIsdYQuS0wp2c2QuWSgN7Z6338zGSvMEgROVr7iaUyaAU+IVGWaV6ge4fl+vvVGz/u/AAgfj3/PMweBk5XPlVTsgTrRdqvw9OHxs1IuXwtngDa92Hq798DPI5G98W/3ZEDgZKby9U3Pb98ijyAjuozd0GD03mY9nzpaBb7BOSDx10//1nsc90X+cOw7PUEQAjKtTNWuNFxJAzwYICJJlGL3O/5HUnE5FlOUqO4WK3a+aR09+oA+33rxt4Tw9ss//7rvg74wajQ6eRA6ZBpWKuPkq2XbrnOy7XI57zjNmmEew/f99MbWzl+3/vGPw8d/f+Ptt9/uUgyDvvMIdJogzJI+P4gd/nnnyY/Zg62Drc+7PpjESp5VEIS/f/WEtyh68u+tHpH4dgL7cGZBEA7ew0auh19t9erGNyfwnM8sCG8fvBeLxA6z22/0fTC+cTi7IGR3Yoc7L58cvH38qcfSWQXh84Onh9ufH0Q+++cMLnZGQXhj66fDvwvCr7eWd2ZwtTMKwj8P/o/bhH/8a+tXx517PJ1NEBJbraDhtwf9PuMEdDZB+LxjE7YPpr/c2QShWwR+228jx6ezCcKM6X8gCP8DgdNCg2CUGqXeaqNUo1gslgZTDo0GnNpfwT8yLTQIGZXIvXW4m5JMZTYwWkODwyKd9HcWGwRKxB4QEgoRi3LQEqOLylQueiS8hH0EWmgQnH4QcA9fQyFKfwLa01mqIsujFecM0mKDIPeBUBLFokB02ld6YQEuJgDEJvydMwGCkUrxSXZTI1JeyFG/WlmoViq+2sTe04IRJWpoDfvxdCZAqMcZv8+qhBsYNdVAHlw12AmX8lo1Tw/Zv2IkOhMg2FQParX5qxLsfenK/hLgFOM7IAI/aGMmrQM6EyDU44oCL8DwYsMwTNyNAT9uML/Pao4CCIZRpigsk9BCg9AykaZhYFVCWcJiLYY19z17X2JxBBymobt4jEJnAoSAPJ2IOF2ltjcL54SN2FWmKFhRp400f9VPZwgElIZSzbKsJune5g43hFYdyzCtgtzpQzsWnSEQQBqCMaIS6FjDeKAisOPuZPKw0CA0pW4QXDlY04UxRWcv2AxrdRQTiDiZPCw0CDXPJW3n0KSeF6xaSBD4oHW84nme335WsD3Xm8Rf+n+EYOm66M0QgAAAAABJRU5ErkJgg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10" descr="data:image/png;base64,iVBORw0KGgoAAAANSUhEUgAAAQQAAADBCAMAAAAehD6LAAABnlBMVEUAZqz////86QAAY6sAYKoAXqkAWqcAYaoAV6YAXKgAVaUAZKz/7AAAVqb/7gD/8QAAXrEAYLAAWrMAUqQAWLQAYq/m7PTy9fkAXLIAV7X4+vwAUKPN2ekAarPW4O3B0eSSr9HfAC+CpMuqwNprlcO4yuBgjsBHgLmcttV2nMemvdnU3+yHp81Th7w4eLXH1eZlkcEgbrDgAADZADfjACkASqHOyk+Ro33UzkkhbKmKn4GaqXh0ko22umTy4iF+mIikr3Ho2zHBwVuutWpmi5NWgpn76On//e7Dw1kvcaY+d6L1vcFNfp3TzUrj2DjmACSkOmrrkyWaP3KRQ3jxthzpaCX/+wD30hP1xxZ5lYpGXJ3JIEr97Ev++dL98YX+97z+9KbmMCfUDz7ylBjxhhjvmJ96SoWnHWdfS4752dvkVyvthY3xdhbmRVruoCGRNHfEJU+BNoFZWJa0Ll24KlC+CVTpZBj97mT/+9/lOhryq7HnR17pXHDseoTnShfrdAD1rhSvCWH/+Z7lQSndMTOCSoHjYi7nfSmbK3HmdivqOb4cAAAcq0lEQVR4nO1d+XvbxtFeEIvFJYqSKAE2DxA8wJugIMm3JVs+kthJrSQ+5NjN5TRpmrZu6zZN769N4qT5r7+ZBXiDEi+J1PN0fhBFEASxL+be2VkinCrlvEbY4UIhlzvdG+khcnKXzpRtp/9YkdKQMy1NplqG/1slmloxT+6mQukkQEjgn1xUURhjmd6PCnI05As56hHKWaEcFRmjNCHUaSNXTZ0SGjMGwcpX3GgJcPAk1ihXFJJstj/LFCpOUVZgYHmSZN2Pm6n5uuTx/0TXyCTjttCIS1Ri8ZJgZU4eidmBYBlCOamoVNTgmgWqVvGYQtTW53VNisdlohhCVVMLriS1B5dhUbMqKcBAibjuCkLTyQgJsyASTyoKlagiFwbEarY0MxA0rSHkk56ou/5g+IMFrlbz/udGXCwZKVdnliDJBUGQaLH11Qb1AAiGPFOS6WZwdBOZJiEQAgLCiDGr+wyj6UGwyja+uKKCL54ow98a80VcMJgcDCovwfAFR2I1Q5ErqZqnK8EFTI3W4USKlzGZTokl+FfCezOjumuUVdnH1GyeiJqYDgTTSQkui+O/dcpS8FKRoyYHwfbPiIqu/49NURs4KktZjLALFzTlgtD6RHdtm4olfGPIsh7n2lST0ZpmVLxSRQYpEsxinClayZrqlsNoChAs24uCDNTh4Qoo2FIZXqoSYoEP2z9JaYFQ5pzQZGrGUCS7+zoikZmiiMS3GwmXkmgCeYgzE2BbQ9GALwNXUdVlajw/+T2H08Qg5GWF6nLDgWfFR5/wn1zKx0LWZX4W3HiARooPqiypDugEODOXq7Y+kBv5atUVcZzI7A0R1UOGcdVaEtVMoskQIU9kdQF1bhxZzkhMPuh+mggEs1wHS8BErv1MhY8+UAqJqIwKL0clPsa6pLRsJJGlTReshSPk42qxpFwIVH4FnzJiASo0qcEVc7JS45yDY1WIzhSma2XBYbKvSkURf7YU3+zzQSan8UFIGEKJJU0zJRRFlH98QnjcpnwwhPOAqRElLyTKCi21vmcQBZxBqsDYHTepFluirWhJfLHAdRAKKi1WqKgLHBsDOUl3XV334EsNH6xAQRgakRirpKYafIvGBcFpJF1Qb5znm0zCp1n3Rw/vUFg3RVSAQiZO1ajClFLXd1NDbtlnbMdGDaiBn0nRHpZELYGKVHIsxq+vBhLms05ZkouuEq8L5gz05FggGDnGZAVsXtR3A3xBaKrcFwiMHLAxFwCj4qne+BxrZvL+d0DaBAQYnjpDv0LQxCD2ArkzBE8H9jNsQ6gnval9iHFAcJJMJsikIAgKPoCGjG4emEF83qASUQ00k8nqtDeFZDjINyXGkClQ26i+DUVJo+CKcmDwsM6m/q1RQTDRTsdzBVDWAudSVNRV1PXcR85ZDpE1lAPTsWaoty1QwYKtMId7kPzCFQq+VR18C24pHW50rFyhOsWvjgaC5WqKhKM3or4pUHRUXuAOoMI2GZUURSFHS2fCsFKZfNmubBYbnIrFzUJhc7OSq9tVp1kbbvMSdc9Fv5v/dFUhAAZF3+JCgnOJJdSSVGVKc9j3j6WRQEglqaJqgSHkz7vgq2rZ93DMgufmwu8hYWWq9UrDUzGyVlVJolRuk8j/UkolFeIDgLG0Wa861hDP2IlL4qan6skMeKTyZmoTkdFQO7kirRTl+MS6YSQQPLkkNGv+nXA3FlwZivKQo8PxN5rVXEOHkUsSuMJkJBJlxENhbiUsl4D8yBSSwt/1tS/YZTRJPFxLMrixySKL40AwUQjicjviEyDC8V/wm6kLbojZM1PVigv2UaLiaGMPAUNiCm3UnT4JMzL+EapL/gEZZQM9FVOolQAEl04SdR8DQj4eB3A9XSaFnJ8sg4eArxVZw9sZQN6qFkiUSaM++iMJQgUW9Sr5AV1Tu8D8IDWjcq88zwLLkWqHKrMEwdKQCVJJiAUoVdGLMXyD2Lzg1frOTTTtEjx+eQbD7yJdBvlo2L0MV8v5wICN5v+4osRRATU5iQ95BAhczxTkKFy2VpQ1RSUcZlCNRuvTDqVsV2MTs/9xJFIWLZUHOMLU4I4w6DIZQbWYUmT+gOq58YRiKAhWKd5IYHgkegEmGULQMjhJpY8HjGpDOTkA2kBITKo4PXbUSWqOsJmsoMeC4bmL9jJRUkChjCUVw0Cox2WQSRhtVWWt+D0vIQiJXlfYsj1l1iIwlGQw1PkuPWTCyG0JmCCjgrXKMPQkPCqTHFErMwChrBIi6VodVS9qYjOXMUq0H1+jTBQ6Cx04Fg5utVsfJyTZtUWipUB/Ry2hAm9RY2ozAAFCYt1houomICawBeMCVYHLehWBU9JOGQGfREkr5TtyATE6k7QKuDDACBBiqzz6VMZwnUJAaHKtklGkasKVZDUFKjch2KxvZihVUdSTVgNH4RAtdM1o2Gg9iA4aYVPmFryaTI4RSwyCACE9H2wJA5acpqs64d5h90VNm7DT0gPDSGbE7n4qwLdFIaEFjoLhpzHNkczEIAhlJvPrGNxFaOJg5Qs9ZzQb8xGDAaJaseMWOFLSwERu97AzTBtFQYaIAzihmDeCmBUDA7PElO4sd6I8fybokMi8zqBTPKVvdfzYnAaxiHe8XISAALqFu0MJhccHQrULWzOnSAvBBG3SVancGaYZh/iuluQTPqarqiWbjmAmwqyDrfoOku2nErsgqGh03oMOIYnV2zDYChUZweQWCDKrCA2pKBxLoSYSXHGuV0QaX3wIkKjShsGOM6bBs7PBVoJp19QRVGMoCIbiC0Sz1GVs7eiiQoBEWWtWK9FsAiANRjDQq1MlbICjgACxaTCr3CaHSvMe5zEk0c70nEGoDqFGw5Ra+dgJQBAaHWSRLJfNe4wjkNqO7g2XqYmUqDLCRsk8DnObqdqJk8yCNj/fcBzStUJLNZTRTG7KJKxEamQQuvLmZWVx/ILjiLLuKWvDz4RODEKbap4675GNRcztKPMcVUaapDsOhIq2WL7R8SRqbecmKY82rXL0WRlp0W1CGKktZrDUdomoUc0PT8f7IHzzzUeffPzhX97s+7AQnfd4JiMx2tIMLdHY1CQVq4AMWwghDsKHkTbtffPRt4AHwmGsrq1uiGdNGnxivc6yC760rCqCSaNh5cMchG8jIbS3f3H30vX7K+vnVlY3FiN0HoNod9FfXRJBQvJKxROVMHPBQfgmDIRIZGl5eTkW23tw6+aNu1fW1xCMs8MYutYxlv50mUBlwkLryDuK8c2/fPjxx598+9E3P4fxw/CXllpYcDCW9i/evnTn/grH4kxAobQGbEZ55YQpD8tBh1uHNz+4evPW5f2lWBcYSwFjXN69dufe+toZgEJtLStQVbCaJtGH5eFDQTDTG6urK+fW1r27NwCMvRgHo4sxYksPbl27cwXUxUJrCxpklZykajtEZMNSbWEgmGIrVNDpBoJx7v71S7s/21vuwoJDEbm8e/WdlQVmCpH4zoFRYpKOGJSLlRAfMiy9JvWHS7rIsVi7f+fS7mWORSAjiERs/61rd8j6udVFTDeIeuAiUR10Yk2VKEuWB0Y8CILBhj5WvcUX13Z9GVlqM8XexWt319ZWFo4lRNFHwUrWMXmqezk3PjBxPQCCpRx/YcRifeOdGzcv7rW5YgkY5MHt6xuLBoRIfL1g8qoexQEoBrKO/SCY6qhDQH1xbp3cuXZrH8bPkUCWeLB74z7IxuIgIbdyZIYmlXNJ02EDM9Z9ICTImOkTlJC1tXcu3XoQIOErzNvXwXSsLgYQstsCQcfco0QHjEQfCO5kKSQKSJx756rPEwFL7L116f76QsgGDfwFTzKw/n6wyq0XhMY0Gh6RWLl76a39QGMuIRBX7y0AEEFEbSUVlrAuDGYde0CoTJ1E0hEJeufmxYiPBAJx68aVeQOh+HFEjcTdsCq/bhDyxxuGkUhHjXnvxu6DDhC7N7y5AqEFLpIVWnHeBYKlzfJn9Y2VtdU7NztA7O8iR8zJo9LFsMGHgEC6HpTEFN9WYn2pDBdhePcivBlnFMASAMTtBy1tGdu/fRcYYrbjG41o6BrtARAKnXSiLuUNM+NSADBvGKmGpLu1MiVqKWUa9pgygxxBr+/u+UCA+bx1Z20e/MCOWD7WBqHZlU+kvvIoyUGRUlEqYg7fn9EawaXsJwBi/f61FkPEIrt310/fh4gOaESz1uwDoWuCBSdy65UEeBcVIVEp4oKjTSzrBwA28zjJOck9iKtr+o2LgfGM7d28t3bKelJurURKGM28XSmRqMKSRg8Iua6RSWAsmQTfgYArc4E1BDNeEIy4jWtZkynBmTQNr2+cO3f9raVALh5cXTldsQgEoppk4DXycnoaTNcGIBhdlgFLlTT0uRVcVJJpJJO4uNGA4ZdVortTzc0CDmsBDuBV3nrnVMVC5aFUQqMSBV+67hhVGje7QGh0SQOtCxYOVA++ligzcLetC4ZQQDsx9V0DP3xwMbbMxWL/6urKqU32Buu3y5VqTkJjUWfUTXRAqHUrO2oLqeBpi/5ktxNFEExhc0b3C/ygX9qP+eywe3/ttIym1o4alKhhuBJrdCvGnrhJqmOpCrgGjEhKVK8Dx0g+J6DikJWZCLK+ev5uix0uXz8lqWit4Oe9O5jYTkdzEFI9Vo93N4DbFKx43ijJNAnSAiAkm4LDiFru0aHTED1Hru1xdojtXVpZOQ0Y2qxgAKt3JiZIv0YAUiGMSCbhFAi4DA2r5ksAQhxw8yAME5yZzdXrq+t3fHZYjtykpwBDq3gnURL1rtVbpM80IGHpmmFhbWvBXwSVABNpMQZykTInzjmE08baldtLHIblmyurM7xwOPGlfOjzyN3TdAhCvd/w+5EnCAnzF7uWuMco+qq0MuPZen1l9VrE54ar6yftOAS9LUTJ7a5zRRAGf5m55WpF8f/J1ylIS64hElHN5W0y+/vUV1Zu+tywf3fthGVC961kbzhFhLY97CaRBqtZdPQsgPzVPfDmRG5SX6G3fRV5a+Nk7SXrz7cnLANBmJW2n4r0c1cuxrhMXF8/SWboyrLy1atyNFlFEOadAQxIX7+7hzIRu0hPkhn8mr5U0cPVq5Iqoh9JuGO0GLSxfg2DiuXInbWT+xG/HUdGo1RVWClX0sUSgFBdoNqslSuXUSZiu2snJqJ+4b5BGhBAQUhJQfcDCLMKCCal9MNnnTf6+Rs4g7O8f++kfAaxaxLOcFVRs9E6zLtcVTz4U7rr7SpBZlhavn5SIiG3Mahrosp7kRBzzioh/TB78Kz7gH7+KmqG2O3zJ6OxW2k2y1NbdZ8kzEs4TUo/386+n+45tHJvH8zE8uWTyTQEjYrqms5c34k2SX7OelHcebS9ne47tr4bQ8VwAt6pn0GFCDFKaF6oYaMHbZPYc3aVXj9+8sPOq/6ja9dBJJYi907AY/BbgdVQALDPBZhKjxTmqxjTX7+MPc2+m+4/vnoPPKcTQcGv/jcVHXtUKFIjV7VIY74WMp19uhTbzg6AQOjqZUThysxRCDriRb1iPV/zlSRx5+w174Ah+GlQHtBKgGIAFGYtrvLgGkHizfg3xqRnO7HI8qPsQ58V0j0csX4NUNjzZoyCODgrOW8QvvwX+snbf0wDPfvi4fs9LLF2FVHQZyuwYmmxQICBf/EbACH23fNX//16J5vNHjzsOeHcDUBhf7ap6AAE0ijUy06Kt8GcEwj8wb9+9/fZ7Evwi2LvbT/+7NHhk592HvZpSM4LD87NEgUfBFMTZYikwT5o1CXuDK8/Ir169eXrX36dPfjuqx9++OHQn5mMxZafvDeAAaBwE3TG5VnmWfzmcRYTsQ+aREUd+OD0TWT63a2D7w4jMZ/adeOxH3ZeD1pKcn53ObJ88fzsft5PuzeVhmDUnHJu0xPdeThLafLwxc6Pj2J8xiGg5b3vD8IwABvxM0Dh1uxQ8GckM0pr/XCGbZLJqg2mpHT61S+z2cePIi1OWH66ffBFKAZEX3uwBDHl+qx+28+qZNqNUx3FnlsAlSavn+9kv//pKa/aONzeGYIBzlPtAQrXZpVf8AOoFGs1KHOZM89QOv3s4fPt79FPiMR+/HoYBlijDZ5j7Oq52fxqUIKkEKVYdpyyJ8fN+SZV0ultsA48x/z4P8NR2LiPdvTOykx+M2gv4iTRRkp8LQgJmX86PUr/7jEwwssIaIbYd0fwwupddKnemUUw1e5VmHI1MJFqvCLMOdGqZ2FsP2xv/3gYW17OPh9+4soNTDzem8ED8yPpRBGb6zWrZYfnGIX8/FbFp//7cjn2cjv7Yif71aPYYfb5cF5Ap2lpbwYFb/4GLE5U6qrznuvki/xpLPZoG8b+7N3tnezjbPb3w889f3EZHOjpXUeNT0cXGFEqXSAI3rwyCulfPoo93c7+Po0aUvzy/ec7Ww+Hnqyv7YMKfWtapykInxJ1Rmi7xzLBjrdTXnhSkj59Av5BO7WWTg+XBoLFdGhErk1pKNVOc0lR1+w2CPOSB2CER9sHgzHTMAoM5XRTU1qruLcilVQadFrAIo15ycPO9vbOlyNjACbiAzQRV6axZnI7raSCcihoMp9+QRCqc7EP6fez2e1nY2AAJuI2KMf9aaKIYHMuA6JI9BcsV0zWguq1uchDOrtzhDEIp/OXQTnuThFF+Gs/6vEoI16jkLOrVA44YT61Kl8MCZ2PIn0jMpVaUP25R4n3k5ewgzxfI8ZB6K/hOxV6RcbGAJUjqgUyqRLzt4Iwi4UC7ieAVKy1QBDmPA01Bq1g0vHyhN5C79ZL3R7j3FhhMloHzzF2dbKA0t+nzhq2OLRynFb48ouJfnb2pK/sRSLL9yaxk6pfmirG+zekDEBIDE2tBG7cweCc6Zxo4x3Mwk8gEEF3xbKEPSzDQBCqw1DIvgu2PP1u9k+LAgI5dxME4tL4AuHn0xKKyFRCWTkEhGFl2+nn2Z2vX4mfHh6R8jhtWn8A3sKVcS1EsJgPd+fMU5WoxBkEYZhufLVz+PTTF484CAuCg3hleQKB8Ks4E8k4xo62QnXmNftBEMrhApH+YzYSe7R8+Jx9+fr919OPYBaEdnJcC6EFI3b85S4mxA1ifAAEwR3iLLzIYir0p1989mn2WfgZp07cfR4r7pMGOkcYpfauXV0gmMN04857mOaMffZiUTAAj3FpPJeptVOH7ZY6y4XbzYa6WwekQtVC+guQh6Xll9nfLYhKQFq9AQJxY/QYgvmegafKMhvctKuniUSoWni2cxh7/DSWHSfyP3lav7g0RgwRKISGxLDrlNbfaam3nUghZE5u+73I93/46slXi+Iy+qTrYwhE0H7ZUbABl60R1kgcAYJQ6nefwU/4zS/F9H8in/1h5gOZilY/GFkg1GA5pMv3vxAsSZZp6ggQBK/PRDw8eI7Zny9/8e9FUglIIwtECwMhHvTnNz1K4vYRICR6UUi/+4qPPf3iq/cXDARdj0SWLh6fa+v00CB6UNcsFBV2FAhCgvSiELx+sTgRVIu4QHxwnEB07ViUjxIlcA3yPcWMgw3o+lAIKL29aJwQCMQxq/jbGKAqrCsDOnEICP0SEdDrBXGZu4hbiKMFQgrqUcqqhnudOlGxTycOAwE7/J7WOKYj7jJdP0IgWp2Li0yiukQtwQCdqA0k2cJ7tBbPwk4GQOsQQ0SGr1dt9QbIRIltE6prwAQVhRzjLLWpfjZ6d+vecmT5rWEC0e4NUOAdaiuMtw7IMLl/tMN6uTtno5E9D6qvh1awiJ0VwUVfPeYkHkcNbsc9fKtE+Uyk4c8/AIEIK36mXiebWqdxPv1WEsM3/hje1T9ROguKQbwXiyzfGpyYa6lEE+XfvODrQkMJ3/TiqK0NymdBJFYw7Xq3TyB0LXCKDDXOm3cHI3KlY9qYh5B1IsvRZkxre0uRvV7dqLa3n6/FcSNJfzAFw9SV0F2hjtkKo7L4U1Mbd0EgrnUlHPlWn5wSPHz2d440KWVMCt9V9bj9QFL6wjPD2q3l7oSj1MocGR5qgorqt/Q3vNYm6eODgFvtLfj+Rzrt8p7FNhsISb9ZsSsGreeszLBdcEbYGWbhd8JavQq68Q7XjczrDLQhc0FIyPpgqnlsEHCXtMWWifV90I1rOqGtSJlTJtjk0NBajWqnAkFILLZMUK4bz2mVIEw2+ZMvykHRoqO1G9VOAwLAWVQWGIY1zCzkWnbRUVRXaBImBeWrgq0MMQtjgoBbji8uDOK95Ujk2/YDI7LIGKvkpdZmkZXBtZCTgYDF8QsKg6x4H0Uikc6dllRezS7TUTZKHA8EgKG0gJvlyVqjJggAwkedG80pRLIEm6onAAL4oQ1tsWCgWoHrgk8Aha4dzfKartTMKJvJBnmDZFSiC9OUSJeUeis4AhC+6X5aTNYyDXVIvdq0IGDTVn0htpYWGenaTfnjXlbAKRbVU49q3D0VCAL28NXmvL+0LmnF3gxJr1YQcEOLkfYXnxgEzFZ4s+nWOhECNOpW+ycQ+rQCkD2YXZ8tCEBWTpqHP61ThdgDBZlCCCuMStOAAJSqAA6nKReipHj2EJX/bY+vMAZNCQJQre4p0unoSVHS3HIYDwQU6XIbx6HpQRBwb9KGwujJepMiZWzTGb4FKtJHE7LCTEBAStmudlJAAACaa9dCfvVXPe/eBBA+meDeZwaCgLu82yWFqfIsdYQuS0wp2c2QuWSgN7Z6338zGSvMEgROVr7iaUyaAU+IVGWaV6ge4fl+vvVGz/u/AAgfj3/PMweBk5XPlVTsgTrRdqvw9OHxs1IuXwtngDa92Hq798DPI5G98W/3ZEDgZKby9U3Pb98ijyAjuozd0GD03mY9nzpaBb7BOSDx10//1nsc90X+cOw7PUEQAjKtTNWuNFxJAzwYICJJlGL3O/5HUnE5FlOUqO4WK3a+aR09+oA+33rxt4Tw9ss//7rvg74wajQ6eRA6ZBpWKuPkq2XbrnOy7XI57zjNmmEew/f99MbWzl+3/vGPw8d/f+Ptt9/uUgyDvvMIdJogzJI+P4gd/nnnyY/Zg62Drc+7PpjESp5VEIS/f/WEtyh68u+tHpH4dgL7cGZBEA7ew0auh19t9erGNyfwnM8sCG8fvBeLxA6z22/0fTC+cTi7IGR3Yoc7L58cvH38qcfSWQXh84Onh9ufH0Q+++cMLnZGQXhj66fDvwvCr7eWd2ZwtTMKwj8P/o/bhH/8a+tXx517PJ1NEBJbraDhtwf9PuMEdDZB+LxjE7YPpr/c2QShWwR+228jx6ezCcKM6X8gCP8DgdNCg2CUGqXeaqNUo1gslgZTDo0GnNpfwT8yLTQIGZXIvXW4m5JMZTYwWkODwyKd9HcWGwRKxB4QEgoRi3LQEqOLylQueiS8hH0EWmgQnH4QcA9fQyFKfwLa01mqIsujFecM0mKDIPeBUBLFokB02ld6YQEuJgDEJvydMwGCkUrxSXZTI1JeyFG/WlmoViq+2sTe04IRJWpoDfvxdCZAqMcZv8+qhBsYNdVAHlw12AmX8lo1Tw/Zv2IkOhMg2FQParX5qxLsfenK/hLgFOM7IAI/aGMmrQM6EyDU44oCL8DwYsMwTNyNAT9uML/Pao4CCIZRpigsk9BCg9AykaZhYFVCWcJiLYY19z17X2JxBBymobt4jEJnAoSAPJ2IOF2ltjcL54SN2FWmKFhRp400f9VPZwgElIZSzbKsJune5g43hFYdyzCtgtzpQzsWnSEQQBqCMaIS6FjDeKAisOPuZPKw0CA0pW4QXDlY04UxRWcv2AxrdRQTiDiZPCw0CDXPJW3n0KSeF6xaSBD4oHW84nme335WsD3Xm8Rf+n+EYOm66M0QgAAAAABJRU5ErkJgg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png;base64,iVBORw0KGgoAAAANSUhEUgAAAQQAAADBCAMAAAAehD6LAAABnlBMVEUAZqz////86QAAY6sAYKoAXqkAWqcAYaoAV6YAXKgAVaUAZKz/7AAAVqb/7gD/8QAAXrEAYLAAWrMAUqQAWLQAYq/m7PTy9fkAXLIAV7X4+vwAUKPN2ekAarPW4O3B0eSSr9HfAC+CpMuqwNprlcO4yuBgjsBHgLmcttV2nMemvdnU3+yHp81Th7w4eLXH1eZlkcEgbrDgAADZADfjACkASqHOyk+Ro33UzkkhbKmKn4GaqXh0ko22umTy4iF+mIikr3Ho2zHBwVuutWpmi5NWgpn76On//e7Dw1kvcaY+d6L1vcFNfp3TzUrj2DjmACSkOmrrkyWaP3KRQ3jxthzpaCX/+wD30hP1xxZ5lYpGXJ3JIEr97Ev++dL98YX+97z+9KbmMCfUDz7ylBjxhhjvmJ96SoWnHWdfS4752dvkVyvthY3xdhbmRVruoCGRNHfEJU+BNoFZWJa0Ll24KlC+CVTpZBj97mT/+9/lOhryq7HnR17pXHDseoTnShfrdAD1rhSvCWH/+Z7lQSndMTOCSoHjYi7nfSmbK3HmdivqOb4cAAAcq0lEQVR4nO1d+XvbxtFeEIvFJYqSKAE2DxA8wJugIMm3JVs+kthJrSQ+5NjN5TRpmrZu6zZN769N4qT5r7+ZBXiDEi+J1PN0fhBFEASxL+be2VkinCrlvEbY4UIhlzvdG+khcnKXzpRtp/9YkdKQMy1NplqG/1slmloxT+6mQukkQEjgn1xUURhjmd6PCnI05As56hHKWaEcFRmjNCHUaSNXTZ0SGjMGwcpX3GgJcPAk1ihXFJJstj/LFCpOUVZgYHmSZN2Pm6n5uuTx/0TXyCTjttCIS1Ri8ZJgZU4eidmBYBlCOamoVNTgmgWqVvGYQtTW53VNisdlohhCVVMLriS1B5dhUbMqKcBAibjuCkLTyQgJsyASTyoKlagiFwbEarY0MxA0rSHkk56ou/5g+IMFrlbz/udGXCwZKVdnliDJBUGQaLH11Qb1AAiGPFOS6WZwdBOZJiEQAgLCiDGr+wyj6UGwyja+uKKCL54ow98a80VcMJgcDCovwfAFR2I1Q5ErqZqnK8EFTI3W4USKlzGZTokl+FfCezOjumuUVdnH1GyeiJqYDgTTSQkui+O/dcpS8FKRoyYHwfbPiIqu/49NURs4KktZjLALFzTlgtD6RHdtm4olfGPIsh7n2lST0ZpmVLxSRQYpEsxinClayZrqlsNoChAs24uCDNTh4Qoo2FIZXqoSYoEP2z9JaYFQ5pzQZGrGUCS7+zoikZmiiMS3GwmXkmgCeYgzE2BbQ9GALwNXUdVlajw/+T2H08Qg5GWF6nLDgWfFR5/wn1zKx0LWZX4W3HiARooPqiypDugEODOXq7Y+kBv5atUVcZzI7A0R1UOGcdVaEtVMoskQIU9kdQF1bhxZzkhMPuh+mggEs1wHS8BErv1MhY8+UAqJqIwKL0clPsa6pLRsJJGlTReshSPk42qxpFwIVH4FnzJiASo0qcEVc7JS45yDY1WIzhSma2XBYbKvSkURf7YU3+zzQSan8UFIGEKJJU0zJRRFlH98QnjcpnwwhPOAqRElLyTKCi21vmcQBZxBqsDYHTepFluirWhJfLHAdRAKKi1WqKgLHBsDOUl3XV334EsNH6xAQRgakRirpKYafIvGBcFpJF1Qb5znm0zCp1n3Rw/vUFg3RVSAQiZO1ajClFLXd1NDbtlnbMdGDaiBn0nRHpZELYGKVHIsxq+vBhLms05ZkouuEq8L5gz05FggGDnGZAVsXtR3A3xBaKrcFwiMHLAxFwCj4qne+BxrZvL+d0DaBAQYnjpDv0LQxCD2ArkzBE8H9jNsQ6gnval9iHFAcJJMJsikIAgKPoCGjG4emEF83qASUQ00k8nqtDeFZDjINyXGkClQ26i+DUVJo+CKcmDwsM6m/q1RQTDRTsdzBVDWAudSVNRV1PXcR85ZDpE1lAPTsWaoty1QwYKtMId7kPzCFQq+VR18C24pHW50rFyhOsWvjgaC5WqKhKM3or4pUHRUXuAOoMI2GZUURSFHS2fCsFKZfNmubBYbnIrFzUJhc7OSq9tVp1kbbvMSdc9Fv5v/dFUhAAZF3+JCgnOJJdSSVGVKc9j3j6WRQEglqaJqgSHkz7vgq2rZ93DMgufmwu8hYWWq9UrDUzGyVlVJolRuk8j/UkolFeIDgLG0Wa861hDP2IlL4qan6skMeKTyZmoTkdFQO7kirRTl+MS6YSQQPLkkNGv+nXA3FlwZivKQo8PxN5rVXEOHkUsSuMJkJBJlxENhbiUsl4D8yBSSwt/1tS/YZTRJPFxLMrixySKL40AwUQjicjviEyDC8V/wm6kLbojZM1PVigv2UaLiaGMPAUNiCm3UnT4JMzL+EapL/gEZZQM9FVOolQAEl04SdR8DQj4eB3A9XSaFnJ8sg4eArxVZw9sZQN6qFkiUSaM++iMJQgUW9Sr5AV1Tu8D8IDWjcq88zwLLkWqHKrMEwdKQCVJJiAUoVdGLMXyD2Lzg1frOTTTtEjx+eQbD7yJdBvlo2L0MV8v5wICN5v+4osRRATU5iQ95BAhczxTkKFy2VpQ1RSUcZlCNRuvTDqVsV2MTs/9xJFIWLZUHOMLU4I4w6DIZQbWYUmT+gOq58YRiKAhWKd5IYHgkegEmGULQMjhJpY8HjGpDOTkA2kBITKo4PXbUSWqOsJmsoMeC4bmL9jJRUkChjCUVw0Cox2WQSRhtVWWt+D0vIQiJXlfYsj1l1iIwlGQw1PkuPWTCyG0JmCCjgrXKMPQkPCqTHFErMwChrBIi6VodVS9qYjOXMUq0H1+jTBQ6Cx04Fg5utVsfJyTZtUWipUB/Ry2hAm9RY2ozAAFCYt1houomICawBeMCVYHLehWBU9JOGQGfREkr5TtyATE6k7QKuDDACBBiqzz6VMZwnUJAaHKtklGkasKVZDUFKjch2KxvZihVUdSTVgNH4RAtdM1o2Gg9iA4aYVPmFryaTI4RSwyCACE9H2wJA5acpqs64d5h90VNm7DT0gPDSGbE7n4qwLdFIaEFjoLhpzHNkczEIAhlJvPrGNxFaOJg5Qs9ZzQb8xGDAaJaseMWOFLSwERu97AzTBtFQYaIAzihmDeCmBUDA7PElO4sd6I8fybokMi8zqBTPKVvdfzYnAaxiHe8XISAALqFu0MJhccHQrULWzOnSAvBBG3SVancGaYZh/iuluQTPqarqiWbjmAmwqyDrfoOku2nErsgqGh03oMOIYnV2zDYChUZweQWCDKrCA2pKBxLoSYSXHGuV0QaX3wIkKjShsGOM6bBs7PBVoJp19QRVGMoCIbiC0Sz1GVs7eiiQoBEWWtWK9FsAiANRjDQq1MlbICjgACxaTCr3CaHSvMe5zEk0c70nEGoDqFGw5Ra+dgJQBAaHWSRLJfNe4wjkNqO7g2XqYmUqDLCRsk8DnObqdqJk8yCNj/fcBzStUJLNZTRTG7KJKxEamQQuvLmZWVx/ILjiLLuKWvDz4RODEKbap4675GNRcztKPMcVUaapDsOhIq2WL7R8SRqbecmKY82rXL0WRlp0W1CGKktZrDUdomoUc0PT8f7IHzzzUeffPzhX97s+7AQnfd4JiMx2tIMLdHY1CQVq4AMWwghDsKHkTbtffPRt4AHwmGsrq1uiGdNGnxivc6yC760rCqCSaNh5cMchG8jIbS3f3H30vX7K+vnVlY3FiN0HoNod9FfXRJBQvJKxROVMHPBQfgmDIRIZGl5eTkW23tw6+aNu1fW1xCMs8MYutYxlv50mUBlwkLryDuK8c2/fPjxx598+9E3P4fxw/CXllpYcDCW9i/evnTn/grH4kxAobQGbEZ55YQpD8tBh1uHNz+4evPW5f2lWBcYSwFjXN69dufe+toZgEJtLStQVbCaJtGH5eFDQTDTG6urK+fW1r27NwCMvRgHo4sxYksPbl27cwXUxUJrCxpklZykajtEZMNSbWEgmGIrVNDpBoJx7v71S7s/21vuwoJDEbm8e/WdlQVmCpH4zoFRYpKOGJSLlRAfMiy9JvWHS7rIsVi7f+fS7mWORSAjiERs/61rd8j6udVFTDeIeuAiUR10Yk2VKEuWB0Y8CILBhj5WvcUX13Z9GVlqM8XexWt319ZWFo4lRNFHwUrWMXmqezk3PjBxPQCCpRx/YcRifeOdGzcv7rW5YgkY5MHt6xuLBoRIfL1g8qoexQEoBrKO/SCY6qhDQH1xbp3cuXZrH8bPkUCWeLB74z7IxuIgIbdyZIYmlXNJ02EDM9Z9ICTImOkTlJC1tXcu3XoQIOErzNvXwXSsLgYQstsCQcfco0QHjEQfCO5kKSQKSJx756rPEwFL7L116f76QsgGDfwFTzKw/n6wyq0XhMY0Gh6RWLl76a39QGMuIRBX7y0AEEFEbSUVlrAuDGYde0CoTJ1E0hEJeufmxYiPBAJx68aVeQOh+HFEjcTdsCq/bhDyxxuGkUhHjXnvxu6DDhC7N7y5AqEFLpIVWnHeBYKlzfJn9Y2VtdU7NztA7O8iR8zJo9LFsMGHgEC6HpTEFN9WYn2pDBdhePcivBlnFMASAMTtBy1tGdu/fRcYYrbjG41o6BrtARAKnXSiLuUNM+NSADBvGKmGpLu1MiVqKWUa9pgygxxBr+/u+UCA+bx1Z20e/MCOWD7WBqHZlU+kvvIoyUGRUlEqYg7fn9EawaXsJwBi/f61FkPEIrt310/fh4gOaESz1uwDoWuCBSdy65UEeBcVIVEp4oKjTSzrBwA28zjJOck9iKtr+o2LgfGM7d28t3bKelJurURKGM28XSmRqMKSRg8Iua6RSWAsmQTfgYArc4E1BDNeEIy4jWtZkynBmTQNr2+cO3f9raVALh5cXTldsQgEoppk4DXycnoaTNcGIBhdlgFLlTT0uRVcVJJpJJO4uNGA4ZdVortTzc0CDmsBDuBV3nrnVMVC5aFUQqMSBV+67hhVGje7QGh0SQOtCxYOVA++ligzcLetC4ZQQDsx9V0DP3xwMbbMxWL/6urKqU32Buu3y5VqTkJjUWfUTXRAqHUrO2oLqeBpi/5ktxNFEExhc0b3C/ygX9qP+eywe3/ttIym1o4alKhhuBJrdCvGnrhJqmOpCrgGjEhKVK8Dx0g+J6DikJWZCLK+ev5uix0uXz8lqWit4Oe9O5jYTkdzEFI9Vo93N4DbFKx43ijJNAnSAiAkm4LDiFru0aHTED1Hru1xdojtXVpZOQ0Y2qxgAKt3JiZIv0YAUiGMSCbhFAi4DA2r5ksAQhxw8yAME5yZzdXrq+t3fHZYjtykpwBDq3gnURL1rtVbpM80IGHpmmFhbWvBXwSVABNpMQZykTInzjmE08baldtLHIblmyurM7xwOPGlfOjzyN3TdAhCvd/w+5EnCAnzF7uWuMco+qq0MuPZen1l9VrE54ar6yftOAS9LUTJ7a5zRRAGf5m55WpF8f/J1ylIS64hElHN5W0y+/vUV1Zu+tywf3fthGVC961kbzhFhLY97CaRBqtZdPQsgPzVPfDmRG5SX6G3fRV5a+Nk7SXrz7cnLANBmJW2n4r0c1cuxrhMXF8/SWboyrLy1atyNFlFEOadAQxIX7+7hzIRu0hPkhn8mr5U0cPVq5Iqoh9JuGO0GLSxfg2DiuXInbWT+xG/HUdGo1RVWClX0sUSgFBdoNqslSuXUSZiu2snJqJ+4b5BGhBAQUhJQfcDCLMKCCal9MNnnTf6+Rs4g7O8f++kfAaxaxLOcFVRs9E6zLtcVTz4U7rr7SpBZlhavn5SIiG3Mahrosp7kRBzzioh/TB78Kz7gH7+KmqG2O3zJ6OxW2k2y1NbdZ8kzEs4TUo/386+n+45tHJvH8zE8uWTyTQEjYrqms5c34k2SX7OelHcebS9ne47tr4bQ8VwAt6pn0GFCDFKaF6oYaMHbZPYc3aVXj9+8sPOq/6ja9dBJJYi907AY/BbgdVQALDPBZhKjxTmqxjTX7+MPc2+m+4/vnoPPKcTQcGv/jcVHXtUKFIjV7VIY74WMp19uhTbzg6AQOjqZUThysxRCDriRb1iPV/zlSRx5+w174Ah+GlQHtBKgGIAFGYtrvLgGkHizfg3xqRnO7HI8qPsQ58V0j0csX4NUNjzZoyCODgrOW8QvvwX+snbf0wDPfvi4fs9LLF2FVHQZyuwYmmxQICBf/EbACH23fNX//16J5vNHjzsOeHcDUBhf7ap6AAE0ijUy06Kt8GcEwj8wb9+9/fZ7Evwi2LvbT/+7NHhk592HvZpSM4LD87NEgUfBFMTZYikwT5o1CXuDK8/Ir169eXrX36dPfjuqx9++OHQn5mMxZafvDeAAaBwE3TG5VnmWfzmcRYTsQ+aREUd+OD0TWT63a2D7w4jMZ/adeOxH3ZeD1pKcn53ObJ88fzsft5PuzeVhmDUnHJu0xPdeThLafLwxc6Pj2J8xiGg5b3vD8IwABvxM0Dh1uxQ8GckM0pr/XCGbZLJqg2mpHT61S+z2cePIi1OWH66ffBFKAZEX3uwBDHl+qx+28+qZNqNUx3FnlsAlSavn+9kv//pKa/aONzeGYIBzlPtAQrXZpVf8AOoFGs1KHOZM89QOv3s4fPt79FPiMR+/HoYBlijDZ5j7Oq52fxqUIKkEKVYdpyyJ8fN+SZV0ultsA48x/z4P8NR2LiPdvTOykx+M2gv4iTRRkp8LQgJmX86PUr/7jEwwssIaIbYd0fwwupddKnemUUw1e5VmHI1MJFqvCLMOdGqZ2FsP2xv/3gYW17OPh9+4soNTDzem8ED8yPpRBGb6zWrZYfnGIX8/FbFp//7cjn2cjv7Yif71aPYYfb5cF5Ap2lpbwYFb/4GLE5U6qrznuvki/xpLPZoG8b+7N3tnezjbPb3w889f3EZHOjpXUeNT0cXGFEqXSAI3rwyCulfPoo93c7+Po0aUvzy/ec7Ww+Hnqyv7YMKfWtapykInxJ1Rmi7xzLBjrdTXnhSkj59Av5BO7WWTg+XBoLFdGhErk1pKNVOc0lR1+w2CPOSB2CER9sHgzHTMAoM5XRTU1qruLcilVQadFrAIo15ycPO9vbOlyNjACbiAzQRV6axZnI7raSCcihoMp9+QRCqc7EP6fez2e1nY2AAJuI2KMf9aaKIYHMuA6JI9BcsV0zWguq1uchDOrtzhDEIp/OXQTnuThFF+Gs/6vEoI16jkLOrVA44YT61Kl8MCZ2PIn0jMpVaUP25R4n3k5ewgzxfI8ZB6K/hOxV6RcbGAJUjqgUyqRLzt4Iwi4UC7ieAVKy1QBDmPA01Bq1g0vHyhN5C79ZL3R7j3FhhMloHzzF2dbKA0t+nzhq2OLRynFb48ouJfnb2pK/sRSLL9yaxk6pfmirG+zekDEBIDE2tBG7cweCc6Zxo4x3Mwk8gEEF3xbKEPSzDQBCqw1DIvgu2PP1u9k+LAgI5dxME4tL4AuHn0xKKyFRCWTkEhGFl2+nn2Z2vX4mfHh6R8jhtWn8A3sKVcS1EsJgPd+fMU5WoxBkEYZhufLVz+PTTF484CAuCg3hleQKB8Ks4E8k4xo62QnXmNftBEMrhApH+YzYSe7R8+Jx9+fr919OPYBaEdnJcC6EFI3b85S4mxA1ifAAEwR3iLLzIYir0p1989mn2WfgZp07cfR4r7pMGOkcYpfauXV0gmMN04857mOaMffZiUTAAj3FpPJeptVOH7ZY6y4XbzYa6WwekQtVC+guQh6Xll9nfLYhKQFq9AQJxY/QYgvmegafKMhvctKuniUSoWni2cxh7/DSWHSfyP3lav7g0RgwRKISGxLDrlNbfaam3nUghZE5u+73I93/46slXi+Iy+qTrYwhE0H7ZUbABl60R1kgcAYJQ6nefwU/4zS/F9H8in/1h5gOZilY/GFkg1GA5pMv3vxAsSZZp6ggQBK/PRDw8eI7Zny9/8e9FUglIIwtECwMhHvTnNz1K4vYRICR6UUi/+4qPPf3iq/cXDARdj0SWLh6fa+v00CB6UNcsFBV2FAhCgvSiELx+sTgRVIu4QHxwnEB07ViUjxIlcA3yPcWMgw3o+lAIKL29aJwQCMQxq/jbGKAqrCsDOnEICP0SEdDrBXGZu4hbiKMFQgrqUcqqhnudOlGxTycOAwE7/J7WOKYj7jJdP0IgWp2Li0yiukQtwQCdqA0k2cJ7tBbPwk4GQOsQQ0SGr1dt9QbIRIltE6prwAQVhRzjLLWpfjZ6d+vecmT5rWEC0e4NUOAdaiuMtw7IMLl/tMN6uTtno5E9D6qvh1awiJ0VwUVfPeYkHkcNbsc9fKtE+Uyk4c8/AIEIK36mXiebWqdxPv1WEsM3/hje1T9ROguKQbwXiyzfGpyYa6lEE+XfvODrQkMJ3/TiqK0NymdBJFYw7Xq3TyB0LXCKDDXOm3cHI3KlY9qYh5B1IsvRZkxre0uRvV7dqLa3n6/FcSNJfzAFw9SV0F2hjtkKo7L4U1Mbd0EgrnUlHPlWn5wSPHz2d440KWVMCt9V9bj9QFL6wjPD2q3l7oSj1MocGR5qgorqt/Q3vNYm6eODgFvtLfj+Rzrt8p7FNhsISb9ZsSsGreeszLBdcEbYGWbhd8JavQq68Q7XjczrDLQhc0FIyPpgqnlsEHCXtMWWifV90I1rOqGtSJlTJtjk0NBajWqnAkFILLZMUK4bz2mVIEw2+ZMvykHRoqO1G9VOAwLAWVQWGIY1zCzkWnbRUVRXaBImBeWrgq0MMQtjgoBbji8uDOK95Ujk2/YDI7LIGKvkpdZmkZXBtZCTgYDF8QsKg6x4H0Uikc6dllRezS7TUTZKHA8EgKG0gJvlyVqjJggAwkedG80pRLIEm6onAAL4oQ1tsWCgWoHrgk8Aha4dzfKartTMKJvJBnmDZFSiC9OUSJeUeis4AhC+6X5aTNYyDXVIvdq0IGDTVn0htpYWGenaTfnjXlbAKRbVU49q3D0VCAL28NXmvL+0LmnF3gxJr1YQcEOLkfYXnxgEzFZ4s+nWOhECNOpW+ycQ+rQCkD2YXZ8tCEBWTpqHP61ThdgDBZlCCCuMStOAAJSqAA6nKReipHj2EJX/bY+vMAZNCQJQre4p0unoSVHS3HIYDwQU6XIbx6HpQRBwb9KGwujJepMiZWzTGb4FKtJHE7LCTEBAStmudlJAAACaa9dCfvVXPe/eBBA+meDeZwaCgLu82yWFqfIsdYQuS0wp2c2QuWSgN7Z6338zGSvMEgROVr7iaUyaAU+IVGWaV6ge4fl+vvVGz/u/AAgfj3/PMweBk5XPlVTsgTrRdqvw9OHxs1IuXwtngDa92Hq798DPI5G98W/3ZEDgZKby9U3Pb98ijyAjuozd0GD03mY9nzpaBb7BOSDx10//1nsc90X+cOw7PUEQAjKtTNWuNFxJAzwYICJJlGL3O/5HUnE5FlOUqO4WK3a+aR09+oA+33rxt4Tw9ss//7rvg74wajQ6eRA6ZBpWKuPkq2XbrnOy7XI57zjNmmEew/f99MbWzl+3/vGPw8d/f+Ptt9/uUgyDvvMIdJogzJI+P4gd/nnnyY/Zg62Drc+7PpjESp5VEIS/f/WEtyh68u+tHpH4dgL7cGZBEA7ew0auh19t9erGNyfwnM8sCG8fvBeLxA6z22/0fTC+cTi7IGR3Yoc7L58cvH38qcfSWQXh84Onh9ufH0Q+++cMLnZGQXhj66fDvwvCr7eWd2ZwtTMKwj8P/o/bhH/8a+tXx517PJ1NEBJbraDhtwf9PuMEdDZB+LxjE7YPpr/c2QShWwR+228jx6ezCcKM6X8gCP8DgdNCg2CUGqXeaqNUo1gslgZTDo0GnNpfwT8yLTQIGZXIvXW4m5JMZTYwWkODwyKd9HcWGwRKxB4QEgoRi3LQEqOLylQueiS8hH0EWmgQnH4QcA9fQyFKfwLa01mqIsujFecM0mKDIPeBUBLFokB02ld6YQEuJgDEJvydMwGCkUrxSXZTI1JeyFG/WlmoViq+2sTe04IRJWpoDfvxdCZAqMcZv8+qhBsYNdVAHlw12AmX8lo1Tw/Zv2IkOhMg2FQParX5qxLsfenK/hLgFOM7IAI/aGMmrQM6EyDU44oCL8DwYsMwTNyNAT9uML/Pao4CCIZRpigsk9BCg9AykaZhYFVCWcJiLYY19z17X2JxBBymobt4jEJnAoSAPJ2IOF2ltjcL54SN2FWmKFhRp400f9VPZwgElIZSzbKsJune5g43hFYdyzCtgtzpQzsWnSEQQBqCMaIS6FjDeKAisOPuZPKw0CA0pW4QXDlY04UxRWcv2AxrdRQTiDiZPCw0CDXPJW3n0KSeF6xaSBD4oHW84nme335WsD3Xm8Rf+n+EYOm66M0QgAAAAABJRU5ErkJgg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4" descr="data:image/png;base64,iVBORw0KGgoAAAANSUhEUgAAAQQAAADBCAMAAAAehD6LAAABnlBMVEUAZqz////86QAAY6sAYKoAXqkAWqcAYaoAV6YAXKgAVaUAZKz/7AAAVqb/7gD/8QAAXrEAYLAAWrMAUqQAWLQAYq/m7PTy9fkAXLIAV7X4+vwAUKPN2ekAarPW4O3B0eSSr9HfAC+CpMuqwNprlcO4yuBgjsBHgLmcttV2nMemvdnU3+yHp81Th7w4eLXH1eZlkcEgbrDgAADZADfjACkASqHOyk+Ro33UzkkhbKmKn4GaqXh0ko22umTy4iF+mIikr3Ho2zHBwVuutWpmi5NWgpn76On//e7Dw1kvcaY+d6L1vcFNfp3TzUrj2DjmACSkOmrrkyWaP3KRQ3jxthzpaCX/+wD30hP1xxZ5lYpGXJ3JIEr97Ev++dL98YX+97z+9KbmMCfUDz7ylBjxhhjvmJ96SoWnHWdfS4752dvkVyvthY3xdhbmRVruoCGRNHfEJU+BNoFZWJa0Ll24KlC+CVTpZBj97mT/+9/lOhryq7HnR17pXHDseoTnShfrdAD1rhSvCWH/+Z7lQSndMTOCSoHjYi7nfSmbK3HmdivqOb4cAAAcq0lEQVR4nO1d+XvbxtFeEIvFJYqSKAE2DxA8wJugIMm3JVs+kthJrSQ+5NjN5TRpmrZu6zZN769N4qT5r7+ZBXiDEi+J1PN0fhBFEASxL+be2VkinCrlvEbY4UIhlzvdG+khcnKXzpRtp/9YkdKQMy1NplqG/1slmloxT+6mQukkQEjgn1xUURhjmd6PCnI05As56hHKWaEcFRmjNCHUaSNXTZ0SGjMGwcpX3GgJcPAk1ihXFJJstj/LFCpOUVZgYHmSZN2Pm6n5uuTx/0TXyCTjttCIS1Ri8ZJgZU4eidmBYBlCOamoVNTgmgWqVvGYQtTW53VNisdlohhCVVMLriS1B5dhUbMqKcBAibjuCkLTyQgJsyASTyoKlagiFwbEarY0MxA0rSHkk56ou/5g+IMFrlbz/udGXCwZKVdnliDJBUGQaLH11Qb1AAiGPFOS6WZwdBOZJiEQAgLCiDGr+wyj6UGwyja+uKKCL54ow98a80VcMJgcDCovwfAFR2I1Q5ErqZqnK8EFTI3W4USKlzGZTokl+FfCezOjumuUVdnH1GyeiJqYDgTTSQkui+O/dcpS8FKRoyYHwfbPiIqu/49NURs4KktZjLALFzTlgtD6RHdtm4olfGPIsh7n2lST0ZpmVLxSRQYpEsxinClayZrqlsNoChAs24uCDNTh4Qoo2FIZXqoSYoEP2z9JaYFQ5pzQZGrGUCS7+zoikZmiiMS3GwmXkmgCeYgzE2BbQ9GALwNXUdVlajw/+T2H08Qg5GWF6nLDgWfFR5/wn1zKx0LWZX4W3HiARooPqiypDugEODOXq7Y+kBv5atUVcZzI7A0R1UOGcdVaEtVMoskQIU9kdQF1bhxZzkhMPuh+mggEs1wHS8BErv1MhY8+UAqJqIwKL0clPsa6pLRsJJGlTReshSPk42qxpFwIVH4FnzJiASo0qcEVc7JS45yDY1WIzhSma2XBYbKvSkURf7YU3+zzQSan8UFIGEKJJU0zJRRFlH98QnjcpnwwhPOAqRElLyTKCi21vmcQBZxBqsDYHTepFluirWhJfLHAdRAKKi1WqKgLHBsDOUl3XV334EsNH6xAQRgakRirpKYafIvGBcFpJF1Qb5znm0zCp1n3Rw/vUFg3RVSAQiZO1ajClFLXd1NDbtlnbMdGDaiBn0nRHpZELYGKVHIsxq+vBhLms05ZkouuEq8L5gz05FggGDnGZAVsXtR3A3xBaKrcFwiMHLAxFwCj4qne+BxrZvL+d0DaBAQYnjpDv0LQxCD2ArkzBE8H9jNsQ6gnval9iHFAcJJMJsikIAgKPoCGjG4emEF83qASUQ00k8nqtDeFZDjINyXGkClQ26i+DUVJo+CKcmDwsM6m/q1RQTDRTsdzBVDWAudSVNRV1PXcR85ZDpE1lAPTsWaoty1QwYKtMId7kPzCFQq+VR18C24pHW50rFyhOsWvjgaC5WqKhKM3or4pUHRUXuAOoMI2GZUURSFHS2fCsFKZfNmubBYbnIrFzUJhc7OSq9tVp1kbbvMSdc9Fv5v/dFUhAAZF3+JCgnOJJdSSVGVKc9j3j6WRQEglqaJqgSHkz7vgq2rZ93DMgufmwu8hYWWq9UrDUzGyVlVJolRuk8j/UkolFeIDgLG0Wa861hDP2IlL4qan6skMeKTyZmoTkdFQO7kirRTl+MS6YSQQPLkkNGv+nXA3FlwZivKQo8PxN5rVXEOHkUsSuMJkJBJlxENhbiUsl4D8yBSSwt/1tS/YZTRJPFxLMrixySKL40AwUQjicjviEyDC8V/wm6kLbojZM1PVigv2UaLiaGMPAUNiCm3UnT4JMzL+EapL/gEZZQM9FVOolQAEl04SdR8DQj4eB3A9XSaFnJ8sg4eArxVZw9sZQN6qFkiUSaM++iMJQgUW9Sr5AV1Tu8D8IDWjcq88zwLLkWqHKrMEwdKQCVJJiAUoVdGLMXyD2Lzg1frOTTTtEjx+eQbD7yJdBvlo2L0MV8v5wICN5v+4osRRATU5iQ95BAhczxTkKFy2VpQ1RSUcZlCNRuvTDqVsV2MTs/9xJFIWLZUHOMLU4I4w6DIZQbWYUmT+gOq58YRiKAhWKd5IYHgkegEmGULQMjhJpY8HjGpDOTkA2kBITKo4PXbUSWqOsJmsoMeC4bmL9jJRUkChjCUVw0Cox2WQSRhtVWWt+D0vIQiJXlfYsj1l1iIwlGQw1PkuPWTCyG0JmCCjgrXKMPQkPCqTHFErMwChrBIi6VodVS9qYjOXMUq0H1+jTBQ6Cx04Fg5utVsfJyTZtUWipUB/Ry2hAm9RY2ozAAFCYt1houomICawBeMCVYHLehWBU9JOGQGfREkr5TtyATE6k7QKuDDACBBiqzz6VMZwnUJAaHKtklGkasKVZDUFKjch2KxvZihVUdSTVgNH4RAtdM1o2Gg9iA4aYVPmFryaTI4RSwyCACE9H2wJA5acpqs64d5h90VNm7DT0gPDSGbE7n4qwLdFIaEFjoLhpzHNkczEIAhlJvPrGNxFaOJg5Qs9ZzQb8xGDAaJaseMWOFLSwERu97AzTBtFQYaIAzihmDeCmBUDA7PElO4sd6I8fybokMi8zqBTPKVvdfzYnAaxiHe8XISAALqFu0MJhccHQrULWzOnSAvBBG3SVancGaYZh/iuluQTPqarqiWbjmAmwqyDrfoOku2nErsgqGh03oMOIYnV2zDYChUZweQWCDKrCA2pKBxLoSYSXHGuV0QaX3wIkKjShsGOM6bBs7PBVoJp19QRVGMoCIbiC0Sz1GVs7eiiQoBEWWtWK9FsAiANRjDQq1MlbICjgACxaTCr3CaHSvMe5zEk0c70nEGoDqFGw5Ra+dgJQBAaHWSRLJfNe4wjkNqO7g2XqYmUqDLCRsk8DnObqdqJk8yCNj/fcBzStUJLNZTRTG7KJKxEamQQuvLmZWVx/ILjiLLuKWvDz4RODEKbap4675GNRcztKPMcVUaapDsOhIq2WL7R8SRqbecmKY82rXL0WRlp0W1CGKktZrDUdomoUc0PT8f7IHzzzUeffPzhX97s+7AQnfd4JiMx2tIMLdHY1CQVq4AMWwghDsKHkTbtffPRt4AHwmGsrq1uiGdNGnxivc6yC760rCqCSaNh5cMchG8jIbS3f3H30vX7K+vnVlY3FiN0HoNod9FfXRJBQvJKxROVMHPBQfgmDIRIZGl5eTkW23tw6+aNu1fW1xCMs8MYutYxlv50mUBlwkLryDuK8c2/fPjxx598+9E3P4fxw/CXllpYcDCW9i/evnTn/grH4kxAobQGbEZ55YQpD8tBh1uHNz+4evPW5f2lWBcYSwFjXN69dufe+toZgEJtLStQVbCaJtGH5eFDQTDTG6urK+fW1r27NwCMvRgHo4sxYksPbl27cwXUxUJrCxpklZykajtEZMNSbWEgmGIrVNDpBoJx7v71S7s/21vuwoJDEbm8e/WdlQVmCpH4zoFRYpKOGJSLlRAfMiy9JvWHS7rIsVi7f+fS7mWORSAjiERs/61rd8j6udVFTDeIeuAiUR10Yk2VKEuWB0Y8CILBhj5WvcUX13Z9GVlqM8XexWt319ZWFo4lRNFHwUrWMXmqezk3PjBxPQCCpRx/YcRifeOdGzcv7rW5YgkY5MHt6xuLBoRIfL1g8qoexQEoBrKO/SCY6qhDQH1xbp3cuXZrH8bPkUCWeLB74z7IxuIgIbdyZIYmlXNJ02EDM9Z9ICTImOkTlJC1tXcu3XoQIOErzNvXwXSsLgYQstsCQcfco0QHjEQfCO5kKSQKSJx756rPEwFL7L116f76QsgGDfwFTzKw/n6wyq0XhMY0Gh6RWLl76a39QGMuIRBX7y0AEEFEbSUVlrAuDGYde0CoTJ1E0hEJeufmxYiPBAJx68aVeQOh+HFEjcTdsCq/bhDyxxuGkUhHjXnvxu6DDhC7N7y5AqEFLpIVWnHeBYKlzfJn9Y2VtdU7NztA7O8iR8zJo9LFsMGHgEC6HpTEFN9WYn2pDBdhePcivBlnFMASAMTtBy1tGdu/fRcYYrbjG41o6BrtARAKnXSiLuUNM+NSADBvGKmGpLu1MiVqKWUa9pgygxxBr+/u+UCA+bx1Z20e/MCOWD7WBqHZlU+kvvIoyUGRUlEqYg7fn9EawaXsJwBi/f61FkPEIrt310/fh4gOaESz1uwDoWuCBSdy65UEeBcVIVEp4oKjTSzrBwA28zjJOck9iKtr+o2LgfGM7d28t3bKelJurURKGM28XSmRqMKSRg8Iua6RSWAsmQTfgYArc4E1BDNeEIy4jWtZkynBmTQNr2+cO3f9raVALh5cXTldsQgEoppk4DXycnoaTNcGIBhdlgFLlTT0uRVcVJJpJJO4uNGA4ZdVortTzc0CDmsBDuBV3nrnVMVC5aFUQqMSBV+67hhVGje7QGh0SQOtCxYOVA++ligzcLetC4ZQQDsx9V0DP3xwMbbMxWL/6urKqU32Buu3y5VqTkJjUWfUTXRAqHUrO2oLqeBpi/5ktxNFEExhc0b3C/ygX9qP+eywe3/ttIym1o4alKhhuBJrdCvGnrhJqmOpCrgGjEhKVK8Dx0g+J6DikJWZCLK+ev5uix0uXz8lqWit4Oe9O5jYTkdzEFI9Vo93N4DbFKx43ijJNAnSAiAkm4LDiFru0aHTED1Hru1xdojtXVpZOQ0Y2qxgAKt3JiZIv0YAUiGMSCbhFAi4DA2r5ksAQhxw8yAME5yZzdXrq+t3fHZYjtykpwBDq3gnURL1rtVbpM80IGHpmmFhbWvBXwSVABNpMQZykTInzjmE08baldtLHIblmyurM7xwOPGlfOjzyN3TdAhCvd/w+5EnCAnzF7uWuMco+qq0MuPZen1l9VrE54ar6yftOAS9LUTJ7a5zRRAGf5m55WpF8f/J1ylIS64hElHN5W0y+/vUV1Zu+tywf3fthGVC961kbzhFhLY97CaRBqtZdPQsgPzVPfDmRG5SX6G3fRV5a+Nk7SXrz7cnLANBmJW2n4r0c1cuxrhMXF8/SWboyrLy1atyNFlFEOadAQxIX7+7hzIRu0hPkhn8mr5U0cPVq5Iqoh9JuGO0GLSxfg2DiuXInbWT+xG/HUdGo1RVWClX0sUSgFBdoNqslSuXUSZiu2snJqJ+4b5BGhBAQUhJQfcDCLMKCCal9MNnnTf6+Rs4g7O8f++kfAaxaxLOcFVRs9E6zLtcVTz4U7rr7SpBZlhavn5SIiG3Mahrosp7kRBzzioh/TB78Kz7gH7+KmqG2O3zJ6OxW2k2y1NbdZ8kzEs4TUo/386+n+45tHJvH8zE8uWTyTQEjYrqms5c34k2SX7OelHcebS9ne47tr4bQ8VwAt6pn0GFCDFKaF6oYaMHbZPYc3aVXj9+8sPOq/6ja9dBJJYi907AY/BbgdVQALDPBZhKjxTmqxjTX7+MPc2+m+4/vnoPPKcTQcGv/jcVHXtUKFIjV7VIY74WMp19uhTbzg6AQOjqZUThysxRCDriRb1iPV/zlSRx5+w174Ah+GlQHtBKgGIAFGYtrvLgGkHizfg3xqRnO7HI8qPsQ58V0j0csX4NUNjzZoyCODgrOW8QvvwX+snbf0wDPfvi4fs9LLF2FVHQZyuwYmmxQICBf/EbACH23fNX//16J5vNHjzsOeHcDUBhf7ap6AAE0ijUy06Kt8GcEwj8wb9+9/fZ7Evwi2LvbT/+7NHhk592HvZpSM4LD87NEgUfBFMTZYikwT5o1CXuDK8/Ir169eXrX36dPfjuqx9++OHQn5mMxZafvDeAAaBwE3TG5VnmWfzmcRYTsQ+aREUd+OD0TWT63a2D7w4jMZ/adeOxH3ZeD1pKcn53ObJ88fzsft5PuzeVhmDUnHJu0xPdeThLafLwxc6Pj2J8xiGg5b3vD8IwABvxM0Dh1uxQ8GckM0pr/XCGbZLJqg2mpHT61S+z2cePIi1OWH66ffBFKAZEX3uwBDHl+qx+28+qZNqNUx3FnlsAlSavn+9kv//pKa/aONzeGYIBzlPtAQrXZpVf8AOoFGs1KHOZM89QOv3s4fPt79FPiMR+/HoYBlijDZ5j7Oq52fxqUIKkEKVYdpyyJ8fN+SZV0ultsA48x/z4P8NR2LiPdvTOykx+M2gv4iTRRkp8LQgJmX86PUr/7jEwwssIaIbYd0fwwupddKnemUUw1e5VmHI1MJFqvCLMOdGqZ2FsP2xv/3gYW17OPh9+4soNTDzem8ED8yPpRBGb6zWrZYfnGIX8/FbFp//7cjn2cjv7Yif71aPYYfb5cF5Ap2lpbwYFb/4GLE5U6qrznuvki/xpLPZoG8b+7N3tnezjbPb3w889f3EZHOjpXUeNT0cXGFEqXSAI3rwyCulfPoo93c7+Po0aUvzy/ec7Ww+Hnqyv7YMKfWtapykInxJ1Rmi7xzLBjrdTXnhSkj59Av5BO7WWTg+XBoLFdGhErk1pKNVOc0lR1+w2CPOSB2CER9sHgzHTMAoM5XRTU1qruLcilVQadFrAIo15ycPO9vbOlyNjACbiAzQRV6axZnI7raSCcihoMp9+QRCqc7EP6fez2e1nY2AAJuI2KMf9aaKIYHMuA6JI9BcsV0zWguq1uchDOrtzhDEIp/OXQTnuThFF+Gs/6vEoI16jkLOrVA44YT61Kl8MCZ2PIn0jMpVaUP25R4n3k5ewgzxfI8ZB6K/hOxV6RcbGAJUjqgUyqRLzt4Iwi4UC7ieAVKy1QBDmPA01Bq1g0vHyhN5C79ZL3R7j3FhhMloHzzF2dbKA0t+nzhq2OLRynFb48ouJfnb2pK/sRSLL9yaxk6pfmirG+zekDEBIDE2tBG7cweCc6Zxo4x3Mwk8gEEF3xbKEPSzDQBCqw1DIvgu2PP1u9k+LAgI5dxME4tL4AuHn0xKKyFRCWTkEhGFl2+nn2Z2vX4mfHh6R8jhtWn8A3sKVcS1EsJgPd+fMU5WoxBkEYZhufLVz+PTTF484CAuCg3hleQKB8Ks4E8k4xo62QnXmNftBEMrhApH+YzYSe7R8+Jx9+fr919OPYBaEdnJcC6EFI3b85S4mxA1ifAAEwR3iLLzIYir0p1989mn2WfgZp07cfR4r7pMGOkcYpfauXV0gmMN04857mOaMffZiUTAAj3FpPJeptVOH7ZY6y4XbzYa6WwekQtVC+guQh6Xll9nfLYhKQFq9AQJxY/QYgvmegafKMhvctKuniUSoWni2cxh7/DSWHSfyP3lav7g0RgwRKISGxLDrlNbfaam3nUghZE5u+73I93/46slXi+Iy+qTrYwhE0H7ZUbABl60R1kgcAYJQ6nefwU/4zS/F9H8in/1h5gOZilY/GFkg1GA5pMv3vxAsSZZp6ggQBK/PRDw8eI7Zny9/8e9FUglIIwtECwMhHvTnNz1K4vYRICR6UUi/+4qPPf3iq/cXDARdj0SWLh6fa+v00CB6UNcsFBV2FAhCgvSiELx+sTgRVIu4QHxwnEB07ViUjxIlcA3yPcWMgw3o+lAIKL29aJwQCMQxq/jbGKAqrCsDOnEICP0SEdDrBXGZu4hbiKMFQgrqUcqqhnudOlGxTycOAwE7/J7WOKYj7jJdP0IgWp2Li0yiukQtwQCdqA0k2cJ7tBbPwk4GQOsQQ0SGr1dt9QbIRIltE6prwAQVhRzjLLWpfjZ6d+vecmT5rWEC0e4NUOAdaiuMtw7IMLl/tMN6uTtno5E9D6qvh1awiJ0VwUVfPeYkHkcNbsc9fKtE+Uyk4c8/AIEIK36mXiebWqdxPv1WEsM3/hje1T9ROguKQbwXiyzfGpyYa6lEE+XfvODrQkMJ3/TiqK0NymdBJFYw7Xq3TyB0LXCKDDXOm3cHI3KlY9qYh5B1IsvRZkxre0uRvV7dqLa3n6/FcSNJfzAFw9SV0F2hjtkKo7L4U1Mbd0EgrnUlHPlWn5wSPHz2d440KWVMCt9V9bj9QFL6wjPD2q3l7oSj1MocGR5qgorqt/Q3vNYm6eODgFvtLfj+Rzrt8p7FNhsISb9ZsSsGreeszLBdcEbYGWbhd8JavQq68Q7XjczrDLQhc0FIyPpgqnlsEHCXtMWWifV90I1rOqGtSJlTJtjk0NBajWqnAkFILLZMUK4bz2mVIEw2+ZMvykHRoqO1G9VOAwLAWVQWGIY1zCzkWnbRUVRXaBImBeWrgq0MMQtjgoBbji8uDOK95Ujk2/YDI7LIGKvkpdZmkZXBtZCTgYDF8QsKg6x4H0Uikc6dllRezS7TUTZKHA8EgKG0gJvlyVqjJggAwkedG80pRLIEm6onAAL4oQ1tsWCgWoHrgk8Aha4dzfKartTMKJvJBnmDZFSiC9OUSJeUeis4AhC+6X5aTNYyDXVIvdq0IGDTVn0htpYWGenaTfnjXlbAKRbVU49q3D0VCAL28NXmvL+0LmnF3gxJr1YQcEOLkfYXnxgEzFZ4s+nWOhECNOpW+ycQ+rQCkD2YXZ8tCEBWTpqHP61ThdgDBZlCCCuMStOAAJSqAA6nKReipHj2EJX/bY+vMAZNCQJQre4p0unoSVHS3HIYDwQU6XIbx6HpQRBwb9KGwujJepMiZWzTGb4FKtJHE7LCTEBAStmudlJAAACaa9dCfvVXPe/eBBA+meDeZwaCgLu82yWFqfIsdYQuS0wp2c2QuWSgN7Z6338zGSvMEgROVr7iaUyaAU+IVGWaV6ge4fl+vvVGz/u/AAgfj3/PMweBk5XPlVTsgTrRdqvw9OHxs1IuXwtngDa92Hq798DPI5G98W/3ZEDgZKby9U3Pb98ijyAjuozd0GD03mY9nzpaBb7BOSDx10//1nsc90X+cOw7PUEQAjKtTNWuNFxJAzwYICJJlGL3O/5HUnE5FlOUqO4WK3a+aR09+oA+33rxt4Tw9ss//7rvg74wajQ6eRA6ZBpWKuPkq2XbrnOy7XI57zjNmmEew/f99MbWzl+3/vGPw8d/f+Ptt9/uUgyDvvMIdJogzJI+P4gd/nnnyY/Zg62Drc+7PpjESp5VEIS/f/WEtyh68u+tHpH4dgL7cGZBEA7ew0auh19t9erGNyfwnM8sCG8fvBeLxA6z22/0fTC+cTi7IGR3Yoc7L58cvH38qcfSWQXh84Onh9ufH0Q+++cMLnZGQXhj66fDvwvCr7eWd2ZwtTMKwj8P/o/bhH/8a+tXx517PJ1NEBJbraDhtwf9PuMEdDZB+LxjE7YPpr/c2QShWwR+228jx6ezCcKM6X8gCP8DgdNCg2CUGqXeaqNUo1gslgZTDo0GnNpfwT8yLTQIGZXIvXW4m5JMZTYwWkODwyKd9HcWGwRKxB4QEgoRi3LQEqOLylQueiS8hH0EWmgQnH4QcA9fQyFKfwLa01mqIsujFecM0mKDIPeBUBLFokB02ld6YQEuJgDEJvydMwGCkUrxSXZTI1JeyFG/WlmoViq+2sTe04IRJWpoDfvxdCZAqMcZv8+qhBsYNdVAHlw12AmX8lo1Tw/Zv2IkOhMg2FQParX5qxLsfenK/hLgFOM7IAI/aGMmrQM6EyDU44oCL8DwYsMwTNyNAT9uML/Pao4CCIZRpigsk9BCg9AykaZhYFVCWcJiLYY19z17X2JxBBymobt4jEJnAoSAPJ2IOF2ltjcL54SN2FWmKFhRp400f9VPZwgElIZSzbKsJune5g43hFYdyzCtgtzpQzsWnSEQQBqCMaIS6FjDeKAisOPuZPKw0CA0pW4QXDlY04UxRWcv2AxrdRQTiDiZPCw0CDXPJW3n0KSeF6xaSBD4oHW84nme335WsD3Xm8Rf+n+EYOm66M0QgAAAAABJRU5ErkJgg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16" descr="data:image/png;base64,iVBORw0KGgoAAAANSUhEUgAAAQQAAADBCAMAAAAehD6LAAABnlBMVEUAZqz////86QAAY6sAYKoAXqkAWqcAYaoAV6YAXKgAVaUAZKz/7AAAVqb/7gD/8QAAXrEAYLAAWrMAUqQAWLQAYq/m7PTy9fkAXLIAV7X4+vwAUKPN2ekAarPW4O3B0eSSr9HfAC+CpMuqwNprlcO4yuBgjsBHgLmcttV2nMemvdnU3+yHp81Th7w4eLXH1eZlkcEgbrDgAADZADfjACkASqHOyk+Ro33UzkkhbKmKn4GaqXh0ko22umTy4iF+mIikr3Ho2zHBwVuutWpmi5NWgpn76On//e7Dw1kvcaY+d6L1vcFNfp3TzUrj2DjmACSkOmrrkyWaP3KRQ3jxthzpaCX/+wD30hP1xxZ5lYpGXJ3JIEr97Ev++dL98YX+97z+9KbmMCfUDz7ylBjxhhjvmJ96SoWnHWdfS4752dvkVyvthY3xdhbmRVruoCGRNHfEJU+BNoFZWJa0Ll24KlC+CVTpZBj97mT/+9/lOhryq7HnR17pXHDseoTnShfrdAD1rhSvCWH/+Z7lQSndMTOCSoHjYi7nfSmbK3HmdivqOb4cAAAcq0lEQVR4nO1d+XvbxtFeEIvFJYqSKAE2DxA8wJugIMm3JVs+kthJrSQ+5NjN5TRpmrZu6zZN769N4qT5r7+ZBXiDEi+J1PN0fhBFEASxL+be2VkinCrlvEbY4UIhlzvdG+khcnKXzpRtp/9YkdKQMy1NplqG/1slmloxT+6mQukkQEjgn1xUURhjmd6PCnI05As56hHKWaEcFRmjNCHUaSNXTZ0SGjMGwcpX3GgJcPAk1ihXFJJstj/LFCpOUVZgYHmSZN2Pm6n5uuTx/0TXyCTjttCIS1Ri8ZJgZU4eidmBYBlCOamoVNTgmgWqVvGYQtTW53VNisdlohhCVVMLriS1B5dhUbMqKcBAibjuCkLTyQgJsyASTyoKlagiFwbEarY0MxA0rSHkk56ou/5g+IMFrlbz/udGXCwZKVdnliDJBUGQaLH11Qb1AAiGPFOS6WZwdBOZJiEQAgLCiDGr+wyj6UGwyja+uKKCL54ow98a80VcMJgcDCovwfAFR2I1Q5ErqZqnK8EFTI3W4USKlzGZTokl+FfCezOjumuUVdnH1GyeiJqYDgTTSQkui+O/dcpS8FKRoyYHwfbPiIqu/49NURs4KktZjLALFzTlgtD6RHdtm4olfGPIsh7n2lST0ZpmVLxSRQYpEsxinClayZrqlsNoChAs24uCDNTh4Qoo2FIZXqoSYoEP2z9JaYFQ5pzQZGrGUCS7+zoikZmiiMS3GwmXkmgCeYgzE2BbQ9GALwNXUdVlajw/+T2H08Qg5GWF6nLDgWfFR5/wn1zKx0LWZX4W3HiARooPqiypDugEODOXq7Y+kBv5atUVcZzI7A0R1UOGcdVaEtVMoskQIU9kdQF1bhxZzkhMPuh+mggEs1wHS8BErv1MhY8+UAqJqIwKL0clPsa6pLRsJJGlTReshSPk42qxpFwIVH4FnzJiASo0qcEVc7JS45yDY1WIzhSma2XBYbKvSkURf7YU3+zzQSan8UFIGEKJJU0zJRRFlH98QnjcpnwwhPOAqRElLyTKCi21vmcQBZxBqsDYHTepFluirWhJfLHAdRAKKi1WqKgLHBsDOUl3XV334EsNH6xAQRgakRirpKYafIvGBcFpJF1Qb5znm0zCp1n3Rw/vUFg3RVSAQiZO1ajClFLXd1NDbtlnbMdGDaiBn0nRHpZELYGKVHIsxq+vBhLms05ZkouuEq8L5gz05FggGDnGZAVsXtR3A3xBaKrcFwiMHLAxFwCj4qne+BxrZvL+d0DaBAQYnjpDv0LQxCD2ArkzBE8H9jNsQ6gnval9iHFAcJJMJsikIAgKPoCGjG4emEF83qASUQ00k8nqtDeFZDjINyXGkClQ26i+DUVJo+CKcmDwsM6m/q1RQTDRTsdzBVDWAudSVNRV1PXcR85ZDpE1lAPTsWaoty1QwYKtMId7kPzCFQq+VR18C24pHW50rFyhOsWvjgaC5WqKhKM3or4pUHRUXuAOoMI2GZUURSFHS2fCsFKZfNmubBYbnIrFzUJhc7OSq9tVp1kbbvMSdc9Fv5v/dFUhAAZF3+JCgnOJJdSSVGVKc9j3j6WRQEglqaJqgSHkz7vgq2rZ93DMgufmwu8hYWWq9UrDUzGyVlVJolRuk8j/UkolFeIDgLG0Wa861hDP2IlL4qan6skMeKTyZmoTkdFQO7kirRTl+MS6YSQQPLkkNGv+nXA3FlwZivKQo8PxN5rVXEOHkUsSuMJkJBJlxENhbiUsl4D8yBSSwt/1tS/YZTRJPFxLMrixySKL40AwUQjicjviEyDC8V/wm6kLbojZM1PVigv2UaLiaGMPAUNiCm3UnT4JMzL+EapL/gEZZQM9FVOolQAEl04SdR8DQj4eB3A9XSaFnJ8sg4eArxVZw9sZQN6qFkiUSaM++iMJQgUW9Sr5AV1Tu8D8IDWjcq88zwLLkWqHKrMEwdKQCVJJiAUoVdGLMXyD2Lzg1frOTTTtEjx+eQbD7yJdBvlo2L0MV8v5wICN5v+4osRRATU5iQ95BAhczxTkKFy2VpQ1RSUcZlCNRuvTDqVsV2MTs/9xJFIWLZUHOMLU4I4w6DIZQbWYUmT+gOq58YRiKAhWKd5IYHgkegEmGULQMjhJpY8HjGpDOTkA2kBITKo4PXbUSWqOsJmsoMeC4bmL9jJRUkChjCUVw0Cox2WQSRhtVWWt+D0vIQiJXlfYsj1l1iIwlGQw1PkuPWTCyG0JmCCjgrXKMPQkPCqTHFErMwChrBIi6VodVS9qYjOXMUq0H1+jTBQ6Cx04Fg5utVsfJyTZtUWipUB/Ry2hAm9RY2ozAAFCYt1houomICawBeMCVYHLehWBU9JOGQGfREkr5TtyATE6k7QKuDDACBBiqzz6VMZwnUJAaHKtklGkasKVZDUFKjch2KxvZihVUdSTVgNH4RAtdM1o2Gg9iA4aYVPmFryaTI4RSwyCACE9H2wJA5acpqs64d5h90VNm7DT0gPDSGbE7n4qwLdFIaEFjoLhpzHNkczEIAhlJvPrGNxFaOJg5Qs9ZzQb8xGDAaJaseMWOFLSwERu97AzTBtFQYaIAzihmDeCmBUDA7PElO4sd6I8fybokMi8zqBTPKVvdfzYnAaxiHe8XISAALqFu0MJhccHQrULWzOnSAvBBG3SVancGaYZh/iuluQTPqarqiWbjmAmwqyDrfoOku2nErsgqGh03oMOIYnV2zDYChUZweQWCDKrCA2pKBxLoSYSXHGuV0QaX3wIkKjShsGOM6bBs7PBVoJp19QRVGMoCIbiC0Sz1GVs7eiiQoBEWWtWK9FsAiANRjDQq1MlbICjgACxaTCr3CaHSvMe5zEk0c70nEGoDqFGw5Ra+dgJQBAaHWSRLJfNe4wjkNqO7g2XqYmUqDLCRsk8DnObqdqJk8yCNj/fcBzStUJLNZTRTG7KJKxEamQQuvLmZWVx/ILjiLLuKWvDz4RODEKbap4675GNRcztKPMcVUaapDsOhIq2WL7R8SRqbecmKY82rXL0WRlp0W1CGKktZrDUdomoUc0PT8f7IHzzzUeffPzhX97s+7AQnfd4JiMx2tIMLdHY1CQVq4AMWwghDsKHkTbtffPRt4AHwmGsrq1uiGdNGnxivc6yC760rCqCSaNh5cMchG8jIbS3f3H30vX7K+vnVlY3FiN0HoNod9FfXRJBQvJKxROVMHPBQfgmDIRIZGl5eTkW23tw6+aNu1fW1xCMs8MYutYxlv50mUBlwkLryDuK8c2/fPjxx598+9E3P4fxw/CXllpYcDCW9i/evnTn/grH4kxAobQGbEZ55YQpD8tBh1uHNz+4evPW5f2lWBcYSwFjXN69dufe+toZgEJtLStQVbCaJtGH5eFDQTDTG6urK+fW1r27NwCMvRgHo4sxYksPbl27cwXUxUJrCxpklZykajtEZMNSbWEgmGIrVNDpBoJx7v71S7s/21vuwoJDEbm8e/WdlQVmCpH4zoFRYpKOGJSLlRAfMiy9JvWHS7rIsVi7f+fS7mWORSAjiERs/61rd8j6udVFTDeIeuAiUR10Yk2VKEuWB0Y8CILBhj5WvcUX13Z9GVlqM8XexWt319ZWFo4lRNFHwUrWMXmqezk3PjBxPQCCpRx/YcRifeOdGzcv7rW5YgkY5MHt6xuLBoRIfL1g8qoexQEoBrKO/SCY6qhDQH1xbp3cuXZrH8bPkUCWeLB74z7IxuIgIbdyZIYmlXNJ02EDM9Z9ICTImOkTlJC1tXcu3XoQIOErzNvXwXSsLgYQstsCQcfco0QHjEQfCO5kKSQKSJx756rPEwFL7L116f76QsgGDfwFTzKw/n6wyq0XhMY0Gh6RWLl76a39QGMuIRBX7y0AEEFEbSUVlrAuDGYde0CoTJ1E0hEJeufmxYiPBAJx68aVeQOh+HFEjcTdsCq/bhDyxxuGkUhHjXnvxu6DDhC7N7y5AqEFLpIVWnHeBYKlzfJn9Y2VtdU7NztA7O8iR8zJo9LFsMGHgEC6HpTEFN9WYn2pDBdhePcivBlnFMASAMTtBy1tGdu/fRcYYrbjG41o6BrtARAKnXSiLuUNM+NSADBvGKmGpLu1MiVqKWUa9pgygxxBr+/u+UCA+bx1Z20e/MCOWD7WBqHZlU+kvvIoyUGRUlEqYg7fn9EawaXsJwBi/f61FkPEIrt310/fh4gOaESz1uwDoWuCBSdy65UEeBcVIVEp4oKjTSzrBwA28zjJOck9iKtr+o2LgfGM7d28t3bKelJurURKGM28XSmRqMKSRg8Iua6RSWAsmQTfgYArc4E1BDNeEIy4jWtZkynBmTQNr2+cO3f9raVALh5cXTldsQgEoppk4DXycnoaTNcGIBhdlgFLlTT0uRVcVJJpJJO4uNGA4ZdVortTzc0CDmsBDuBV3nrnVMVC5aFUQqMSBV+67hhVGje7QGh0SQOtCxYOVA++ligzcLetC4ZQQDsx9V0DP3xwMbbMxWL/6urKqU32Buu3y5VqTkJjUWfUTXRAqHUrO2oLqeBpi/5ktxNFEExhc0b3C/ygX9qP+eywe3/ttIym1o4alKhhuBJrdCvGnrhJqmOpCrgGjEhKVK8Dx0g+J6DikJWZCLK+ev5uix0uXz8lqWit4Oe9O5jYTkdzEFI9Vo93N4DbFKx43ijJNAnSAiAkm4LDiFru0aHTED1Hru1xdojtXVpZOQ0Y2qxgAKt3JiZIv0YAUiGMSCbhFAi4DA2r5ksAQhxw8yAME5yZzdXrq+t3fHZYjtykpwBDq3gnURL1rtVbpM80IGHpmmFhbWvBXwSVABNpMQZykTInzjmE08baldtLHIblmyurM7xwOPGlfOjzyN3TdAhCvd/w+5EnCAnzF7uWuMco+qq0MuPZen1l9VrE54ar6yftOAS9LUTJ7a5zRRAGf5m55WpF8f/J1ylIS64hElHN5W0y+/vUV1Zu+tywf3fthGVC961kbzhFhLY97CaRBqtZdPQsgPzVPfDmRG5SX6G3fRV5a+Nk7SXrz7cnLANBmJW2n4r0c1cuxrhMXF8/SWboyrLy1atyNFlFEOadAQxIX7+7hzIRu0hPkhn8mr5U0cPVq5Iqoh9JuGO0GLSxfg2DiuXInbWT+xG/HUdGo1RVWClX0sUSgFBdoNqslSuXUSZiu2snJqJ+4b5BGhBAQUhJQfcDCLMKCCal9MNnnTf6+Rs4g7O8f++kfAaxaxLOcFVRs9E6zLtcVTz4U7rr7SpBZlhavn5SIiG3Mahrosp7kRBzzioh/TB78Kz7gH7+KmqG2O3zJ6OxW2k2y1NbdZ8kzEs4TUo/386+n+45tHJvH8zE8uWTyTQEjYrqms5c34k2SX7OelHcebS9ne47tr4bQ8VwAt6pn0GFCDFKaF6oYaMHbZPYc3aVXj9+8sPOq/6ja9dBJJYi907AY/BbgdVQALDPBZhKjxTmqxjTX7+MPc2+m+4/vnoPPKcTQcGv/jcVHXtUKFIjV7VIY74WMp19uhTbzg6AQOjqZUThysxRCDriRb1iPV/zlSRx5+w174Ah+GlQHtBKgGIAFGYtrvLgGkHizfg3xqRnO7HI8qPsQ58V0j0csX4NUNjzZoyCODgrOW8QvvwX+snbf0wDPfvi4fs9LLF2FVHQZyuwYmmxQICBf/EbACH23fNX//16J5vNHjzsOeHcDUBhf7ap6AAE0ijUy06Kt8GcEwj8wb9+9/fZ7Evwi2LvbT/+7NHhk592HvZpSM4LD87NEgUfBFMTZYikwT5o1CXuDK8/Ir169eXrX36dPfjuqx9++OHQn5mMxZafvDeAAaBwE3TG5VnmWfzmcRYTsQ+aREUd+OD0TWT63a2D7w4jMZ/adeOxH3ZeD1pKcn53ObJ88fzsft5PuzeVhmDUnHJu0xPdeThLafLwxc6Pj2J8xiGg5b3vD8IwABvxM0Dh1uxQ8GckM0pr/XCGbZLJqg2mpHT61S+z2cePIi1OWH66ffBFKAZEX3uwBDHl+qx+28+qZNqNUx3FnlsAlSavn+9kv//pKa/aONzeGYIBzlPtAQrXZpVf8AOoFGs1KHOZM89QOv3s4fPt79FPiMR+/HoYBlijDZ5j7Oq52fxqUIKkEKVYdpyyJ8fN+SZV0ultsA48x/z4P8NR2LiPdvTOykx+M2gv4iTRRkp8LQgJmX86PUr/7jEwwssIaIbYd0fwwupddKnemUUw1e5VmHI1MJFqvCLMOdGqZ2FsP2xv/3gYW17OPh9+4soNTDzem8ED8yPpRBGb6zWrZYfnGIX8/FbFp//7cjn2cjv7Yif71aPYYfb5cF5Ap2lpbwYFb/4GLE5U6qrznuvki/xpLPZoG8b+7N3tnezjbPb3w889f3EZHOjpXUeNT0cXGFEqXSAI3rwyCulfPoo93c7+Po0aUvzy/ec7Ww+Hnqyv7YMKfWtapykInxJ1Rmi7xzLBjrdTXnhSkj59Av5BO7WWTg+XBoLFdGhErk1pKNVOc0lR1+w2CPOSB2CER9sHgzHTMAoM5XRTU1qruLcilVQadFrAIo15ycPO9vbOlyNjACbiAzQRV6axZnI7raSCcihoMp9+QRCqc7EP6fez2e1nY2AAJuI2KMf9aaKIYHMuA6JI9BcsV0zWguq1uchDOrtzhDEIp/OXQTnuThFF+Gs/6vEoI16jkLOrVA44YT61Kl8MCZ2PIn0jMpVaUP25R4n3k5ewgzxfI8ZB6K/hOxV6RcbGAJUjqgUyqRLzt4Iwi4UC7ieAVKy1QBDmPA01Bq1g0vHyhN5C79ZL3R7j3FhhMloHzzF2dbKA0t+nzhq2OLRynFb48ouJfnb2pK/sRSLL9yaxk6pfmirG+zekDEBIDE2tBG7cweCc6Zxo4x3Mwk8gEEF3xbKEPSzDQBCqw1DIvgu2PP1u9k+LAgI5dxME4tL4AuHn0xKKyFRCWTkEhGFl2+nn2Z2vX4mfHh6R8jhtWn8A3sKVcS1EsJgPd+fMU5WoxBkEYZhufLVz+PTTF484CAuCg3hleQKB8Ks4E8k4xo62QnXmNftBEMrhApH+YzYSe7R8+Jx9+fr919OPYBaEdnJcC6EFI3b85S4mxA1ifAAEwR3iLLzIYir0p1989mn2WfgZp07cfR4r7pMGOkcYpfauXV0gmMN04857mOaMffZiUTAAj3FpPJeptVOH7ZY6y4XbzYa6WwekQtVC+guQh6Xll9nfLYhKQFq9AQJxY/QYgvmegafKMhvctKuniUSoWni2cxh7/DSWHSfyP3lav7g0RgwRKISGxLDrlNbfaam3nUghZE5u+73I93/46slXi+Iy+qTrYwhE0H7ZUbABl60R1kgcAYJQ6nefwU/4zS/F9H8in/1h5gOZilY/GFkg1GA5pMv3vxAsSZZp6ggQBK/PRDw8eI7Zny9/8e9FUglIIwtECwMhHvTnNz1K4vYRICR6UUi/+4qPPf3iq/cXDARdj0SWLh6fa+v00CB6UNcsFBV2FAhCgvSiELx+sTgRVIu4QHxwnEB07ViUjxIlcA3yPcWMgw3o+lAIKL29aJwQCMQxq/jbGKAqrCsDOnEICP0SEdDrBXGZu4hbiKMFQgrqUcqqhnudOlGxTycOAwE7/J7WOKYj7jJdP0IgWp2Li0yiukQtwQCdqA0k2cJ7tBbPwk4GQOsQQ0SGr1dt9QbIRIltE6prwAQVhRzjLLWpfjZ6d+vecmT5rWEC0e4NUOAdaiuMtw7IMLl/tMN6uTtno5E9D6qvh1awiJ0VwUVfPeYkHkcNbsc9fKtE+Uyk4c8/AIEIK36mXiebWqdxPv1WEsM3/hje1T9ROguKQbwXiyzfGpyYa6lEE+XfvODrQkMJ3/TiqK0NymdBJFYw7Xq3TyB0LXCKDDXOm3cHI3KlY9qYh5B1IsvRZkxre0uRvV7dqLa3n6/FcSNJfzAFw9SV0F2hjtkKo7L4U1Mbd0EgrnUlHPlWn5wSPHz2d440KWVMCt9V9bj9QFL6wjPD2q3l7oSj1MocGR5qgorqt/Q3vNYm6eODgFvtLfj+Rzrt8p7FNhsISb9ZsSsGreeszLBdcEbYGWbhd8JavQq68Q7XjczrDLQhc0FIyPpgqnlsEHCXtMWWifV90I1rOqGtSJlTJtjk0NBajWqnAkFILLZMUK4bz2mVIEw2+ZMvykHRoqO1G9VOAwLAWVQWGIY1zCzkWnbRUVRXaBImBeWrgq0MMQtjgoBbji8uDOK95Ujk2/YDI7LIGKvkpdZmkZXBtZCTgYDF8QsKg6x4H0Uikc6dllRezS7TUTZKHA8EgKG0gJvlyVqjJggAwkedG80pRLIEm6onAAL4oQ1tsWCgWoHrgk8Aha4dzfKartTMKJvJBnmDZFSiC9OUSJeUeis4AhC+6X5aTNYyDXVIvdq0IGDTVn0htpYWGenaTfnjXlbAKRbVU49q3D0VCAL28NXmvL+0LmnF3gxJr1YQcEOLkfYXnxgEzFZ4s+nWOhECNOpW+ycQ+rQCkD2YXZ8tCEBWTpqHP61ThdgDBZlCCCuMStOAAJSqAA6nKReipHj2EJX/bY+vMAZNCQJQre4p0unoSVHS3HIYDwQU6XIbx6HpQRBwb9KGwujJepMiZWzTGb4FKtJHE7LCTEBAStmudlJAAACaa9dCfvVXPe/eBBA+meDeZwaCgLu82yWFqfIsdYQuS0wp2c2QuWSgN7Z6338zGSvMEgROVr7iaUyaAU+IVGWaV6ge4fl+vvVGz/u/AAgfj3/PMweBk5XPlVTsgTrRdqvw9OHxs1IuXwtngDa92Hq798DPI5G98W/3ZEDgZKby9U3Pb98ijyAjuozd0GD03mY9nzpaBb7BOSDx10//1nsc90X+cOw7PUEQAjKtTNWuNFxJAzwYICJJlGL3O/5HUnE5FlOUqO4WK3a+aR09+oA+33rxt4Tw9ss//7rvg74wajQ6eRA6ZBpWKuPkq2XbrnOy7XI57zjNmmEew/f99MbWzl+3/vGPw8d/f+Ptt9/uUgyDvvMIdJogzJI+P4gd/nnnyY/Zg62Drc+7PpjESp5VEIS/f/WEtyh68u+tHpH4dgL7cGZBEA7ew0auh19t9erGNyfwnM8sCG8fvBeLxA6z22/0fTC+cTi7IGR3Yoc7L58cvH38qcfSWQXh84Onh9ufH0Q+++cMLnZGQXhj66fDvwvCr7eWd2ZwtTMKwj8P/o/bhH/8a+tXx517PJ1NEBJbraDhtwf9PuMEdDZB+LxjE7YPpr/c2QShWwR+228jx6ezCcKM6X8gCP8DgdNCg2CUGqXeaqNUo1gslgZTDo0GnNpfwT8yLTQIGZXIvXW4m5JMZTYwWkODwyKd9HcWGwRKxB4QEgoRi3LQEqOLylQueiS8hH0EWmgQnH4QcA9fQyFKfwLa01mqIsujFecM0mKDIPeBUBLFokB02ld6YQEuJgDEJvydMwGCkUrxSXZTI1JeyFG/WlmoViq+2sTe04IRJWpoDfvxdCZAqMcZv8+qhBsYNdVAHlw12AmX8lo1Tw/Zv2IkOhMg2FQParX5qxLsfenK/hLgFOM7IAI/aGMmrQM6EyDU44oCL8DwYsMwTNyNAT9uML/Pao4CCIZRpigsk9BCg9AykaZhYFVCWcJiLYY19z17X2JxBBymobt4jEJnAoSAPJ2IOF2ltjcL54SN2FWmKFhRp400f9VPZwgElIZSzbKsJune5g43hFYdyzCtgtzpQzsWnSEQQBqCMaIS6FjDeKAisOPuZPKw0CA0pW4QXDlY04UxRWcv2AxrdRQTiDiZPCw0CDXPJW3n0KSeF6xaSBD4oHW84nme335WsD3Xm8Rf+n+EYOm66M0QgAAAAABJRU5ErkJgg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42" name="Picture 18" descr="http://www.iaa.es/sites/default/files/danland_logo_0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7703" y="5049320"/>
            <a:ext cx="1092897" cy="8279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a:xfrm>
            <a:off x="0" y="274638"/>
            <a:ext cx="9144000" cy="1143000"/>
          </a:xfrm>
        </p:spPr>
        <p:txBody>
          <a:bodyPr/>
          <a:lstStyle/>
          <a:p>
            <a:r>
              <a:rPr lang="en-US" dirty="0" smtClean="0"/>
              <a:t>Tracking and recovery</a:t>
            </a:r>
            <a:endParaRPr lang="en-US" dirty="0"/>
          </a:p>
        </p:txBody>
      </p:sp>
      <p:sp>
        <p:nvSpPr>
          <p:cNvPr id="3" name="AutoShape 2" descr="data:image/jpeg;base64,/9j/4AAQSkZJRgABAQAAAQABAAD/2wCEAAkGBxAPDxAPDRANEA0PDw8QDw8NDxYNEBAPFREWFxUVFRgYHSggGBolHRUXITEhJikrLi4uFyAzODUsNygtLisBCgoKDg0OGxAQGy0lHyYtLS0yKy8tLSsrLS0tLS0xLSstLS0tLS0tLS8tLyswLi8tKy0tLSstLSstLS4vMC4rK//AABEIALcBEwMBEQACEQEDEQH/xAAcAAABBQEBAQAAAAAAAAAAAAAAAQIDBAcGBQj/xABHEAACAgECAwUFBAUICAcAAAABAgADEQQSBSExBgdBUWETInGBkSMyQqEUcoKxsjNSU2JkksHRFSQlc3Si4fAmNWODs8LS/8QAGgEBAAIDAQAAAAAAAAAAAAAAAAEDBAUGAv/EADwRAQACAQEECAQEBAQHAQAAAAABAgMRBBIhMQVBUWFxkcHwE4GhsSIy0eFCQ3LxFDM0UiRiY5KissIG/9oADAMBAAIRAxEAPwDvlECZFgTIsCZUgSqkCRUgSBIDgkBwSAbIC7IBsgLtgG2Au2AbYBtgVOLaiymh7aaX1FiAEU1sFZ+YBwT5DJx44xA8jgXbHSatvZbmo1IOG0+pHsrA3iBnkT6dfSB0e2Am2AbYCbYBsgJsgJsgNKQGFIDGSBGyQIWSBEywIXWBEwgRkQLCLAnRYE6JAnRIEypAkVIDwkBwSAu2AbYC7YBtgG2AbYBtgLtgG2AbYHj9oOzGk1641NQLgYS5PcuTyw3j8DkekDmTXxXhH3c8T4evh01NSfmTgeWR+rA6bs72k0vEE3aawFwMvS/u2p8R4j1HKB7G2AbYCbYBtgJtgIVgNKQI2SBGyQInSBA6QIHWBA6wIiIFqtYFmtIFitIE6JAlVYEgWA4LAdtgGIBiAYgGIBiAYgGIC4gGIBiAYgGIHK9pexNOpf8ASdKx0mvU7l1FPuh2/rgdf1hz889IHn8G7X3aa5dDxxBTeeVWqH8jcM4BJHIZ8/qAYHcjnzHT0gLiAYgJiAm2AhWA0rAjZIETpArukCB1gV7FgQlYFutYFqtIFlFgTKsCQLAeBAXEAxAWAQCAkDhO3Pby3hut02mrprsrsra25nYh9oJ91McgfdPM56wO8xAIBAIBAIBAIHncd4JRrqWo1SBkPNT0dGx95D4H9/Q5EDh+FcV1HA9Quh4kxs4fYcaTWHP2YzyVvTpkeHqIGkKQQCDkHmCOYIgLAICYgGIDSIDSsCNlgQOsCtYsCtYsCArAu1rAtVrAsIsCZRAcBAdAICwCAQCAkDE++E54xpR/ZHH8X+cDbIBAWAQCAQEgLAIHn8e4PTrtO+n1C5RxyP4kbHJl8iP8x0MDi+wvFrtFqX4JxBsumTorm6WVdQgJ9OY+Y6jEDRIBAICQCA0iAxhAhdYEFiwKtiwK5WBdqWBarWBOogSAQHQFgEAgEAgEAgYj3rHPG9OPLTkfl/1gbdAIBAIBAIBAIBAIHFd6PZ9tTpRqtNldboT7apl5MUXmy/EY3D4esD2exfH14joadSMCwjZco/DcvJh6Z5EejCB7kAgEBIBAaRAjYQILFgVbVgVyIFyoQLSCBMogPEBYBAIBAIBAIBAw7vMbPH6x5UD80EDcYBAIBAIBAIBAIBADAzDsX/szjms4WeWn1Q/SNKPAEDcAP2SwP+7EDT4BAIBAICGAxhAgcQK1ogVisC7UIFlBAkEBwgLAIBAIBAIBAIGEd4r/APiE/wBWlP8A4kgbvAIBAIBAIDLrlRS9jKqKMszHaoHqTImYiNZeq1m07tY1lyHF+8GisldMjXMPxE+zr+XLJ+kwcm3VjhSNfpDdbN0Hlycck7v1lzt/b/WscqKawegWvP5sTMadszT2R8m0p0Hs0c9Z+f6LGg7e6kEe1Fbj9XafyxFdtyxPHSVWboTBp+GZh3HBuOV6oAAFLdob2beK+anxE2GHaK5OHKexz+07HfBPHjHb+rh+9fGk1nCuJjrVf7Gz+sn3wPoLPrMhiNLBzzHQwFgEAgEBIDTAicQK1ggViIFysQLCQJBAdAIBAIBAIBAIBAwDvDf/AG/cfKk/lWB/hA3+AQCAQCB5vHONVaOvfacschK1+859PTzMpzZ64q6z5drK2TZMm033afOeqGV8d49frHzacVg+5Uv3F/zPqfymny5r5Z1t5dTsNk2HFs1dK8+uev33K/D+F26t9mmrdyAN5JG1fUtgBR6dfjGPHa86VhZm2nHs9d7LbTs7fL3Hg7Hhndwgw2ruZj/R0e6o9CzDJ+QEz6bDH8c+TR5//wBBeeGGunfPGfL+726exPD16UsT5m63P8UujY8PZ9Za+3S+2W53+kfoh1/ZhalN2jexLagbEUtvUlR058xnp1lWXZIiu9jnSY4w94ukbZJ3M8RNZ4T1e9HMd5+uTXcCa9QPaafUaWxl/msbBWT8MWGXbNtFc9N6GHtmy22e+7PLql3fZfU+10OksPMtpqS362wZ/PMyGM9SAQCAQEMBDAjeBWsECuRAtVwLCwHiA6AQCAQCAQCBmHaDvlo0t5pq0l1wABFhtWpWU9CBgnB9cQOp7Fdr04otmKmpsqWp2UuLAUs37SGwOeUbIx5QMb7dXhuOavB+5Vcp9CAYOt9FQCAQCBQ43xWvSUtbb4ckQci7+Cj/AL6SrNmrirvSyNl2a+0ZIpXz7I7WQ8W4jZqrWtuOWboB91V8FXyAmjvktktvW5u22bZ6YKRSkcPv3y9js12afXv7WwCrSg4JRdm8jltQfvb95zjIwbPOWd6eEe+TA27pCuyV+HWd6/fx0759I9Gm6HRV0IK6UVK16Kv7z5n1M29KVpGlYcply3y2m951lYnpWICGBgParWvXS1IBGn1FIWxtpI5MjKCR93mAc4PSaboyK71p1+To+l9+cUaV1jWdZ7P01az3cahbOF6bayvsVq2KHcMq5HX4Y+s3LnHTQCAQCAQGmAx4FeyBWMC1XAnWBIICwCAQCAQCBDrLdlVj/wAyt2+ikwPkztGf9aI/mpUv0QSUS2LuQPv6of2XQ/x6iQlmvHbN/HOKEHP+sa1f7uV/wkofT1Ryq/AfukJPgEBl1iorO5CqoLMx5AADJJkTMRGsprWbTERzlkvafjLay4vzFSZWpD4L5n1PU/IeE0OfPOa+91dTtNg2SuzY9P4p5z76oT9meBtr7R7QbdPSFWwoNm7A5ICPE9Sev1E97NgnNbjyj3oq2/bY2SmlfzTy69O/w7IanTUqKqIAqKAqqowAB0AE3cRERpDkLWm0za06zJ8lAgECpxa/2enucdVrfb+tj3R9cSvLfcpNuyF2z038ta9swxLtiB+h2+R5D6znuj+O0Q6fbJ/4XJr2erUe7XTLXwvTBVClxY7Y8WNjc/oB9J0rknTwCAQCAQGmAxoFeyBXMCzXAsLAfAWAQCAQCAQPN7SPt0Orby0uoP0qaB8qceOdZd6WEfTlJRLY+5E/a6n10mk/J7v85CWWWXBuKcRs8H1HEGH7VrmSh9T6Js1VnzrQ/wDKJCU0AgcV3gcYwBpKzzOHuI8uqp8+p+A85q+kM/8AKj5/o33Q+yaz8e3hHrPv0cdotM2oevT1qvtHc+9jnggZLf1QAT9Zr6Vm8xSvP39m8y5K4a2y2nhEcvfXLW+F8PTTUpTUPdQcz4s3ix9TOgxY4x1isOLz57Zsk5Lc596LcsUiAQCBznbfVbaFrHWxsn9VMH+IpNf0lk3cWnb7++jZ9FYt7LNuz1/bVkXbKzNKVf0liDHxImv6Kprlmextuk7buyW75iPrr6Nt7Maf2Wi0qHkRRWSPJioJ/MzoHLPTgEAgEAgNMBjQILIFYwLNcCdYEkBYBAIBAIBA5LvG46mm0ltGN2o1NFyoudqom3DWWH8KjPxJ5Dxx5taKxrKzFjtktu1/bxl85akad3ayy+xmdixFNW0ZPkXPSRvZOqPOV/wtlr+bJM/019ZetwHtQuhLHTWatXZGrLlk3bD1A58vMeR6SNMvd9U67F/1P/FX0DaL2hs3XhmJ3bsPnPXOCSY1yx1RPzTGPY7cr2r411+0t37u+09d9NWlZ2e2tCq2sd3tAuSAfEMF8+oXMVyazpMaS8Ztlmld+totXtjq8ex2ssYqrxPWrp6bLn6IucdNx6BR6k4HzleXJGOk3nqW4MNs2SMdetkl2oNlj2XZd7NzEg7ffPQ/AeXoJzk3m0za3OXaVx7lIpThEaeTte7/AITsRtU49+zK158KweZ+ZH0A85tej8OlfiT18vD92g6Y2revGGvKOfj+zsJsmlEAgEAgZ52v13tdSyg+7XiseWVzuP8AeJH7AnPdJZd7Jux1e/fg6bozDuYYmec8f0+n3cDqaTrOJ6XTLnG8Fsc8DIXP5k/KZ3RmPSk27VHTeTSMeLxtP2j1fQCjAwOg5CbNoCwCAQCAGA0wGNAr2QK5gWK4FhYEggAgLAIBAIBAxPvf1BN2uOeddGmpHopRrf3meLfnrHiyMXDFknwjzlx/Z3u3Ot0tGp/TBUdQLCtZ0/tCNjsp972gz93PTxlGTappa0RXXTvURXWHujupsRABfpW2/is0R3Hnn3j7Tn/lylX+P7a/VO5LxLu7yxrxXZfRQ7D3NmnIqfHXaQ/X44MyLbRG58Skax19seMd/VMawiK6+L2eweis0HFq9M1vtGr1a1lwCoK2UVtgAk4++RJi8ZK1vp1/svw8N6vbWfpx9H0DLmO4nvC4hzr0ynkPtbPjzCD95+k1PSWXjGOPGfRvuhsHPLPhHr78XL6DQe3vqprYn2hXc2MbRjL/AE5/HEwMeP4l4pHX7nybfNn+FitktHLX9vNrdNSoqogAVVCqB0CgYAnSRERGkOLtabTMzzk+SgQCAQKfGNaNPRZbyyq+6D0Lnko+pErzZIx0m3Yu2fDObLFO37dbJtXqMBnJJPPmepPmfWcrxvd2mPHxisF7oND+ka7Ua1hlahtrPqcqPr9ofkJ1OHH8PHFXI7ftHx9oteOXKPCOH7tklrDEAgEAgIYCGBG8CvYYFcmBYrMCwhgSCAogLAIBAIBAwfvZs+14of8A1tIv00yj/GeJ/PHz9GRX/Iv419XQ93WqVOFcPVhzNVhDEoAPtrCeRO7y6DxE120V1yWnX5eT1iraaxpE+LpX1G7lMTTRMuf46qsoVupetlPLKn2qDI55z73UDxmXsnC0zr1WiY7Y3ZY15iJctwhyePAnr/pDTZ+P6NUDMnZ/8mvvrX44/Hbwt/6y3pmABJ5ADJJ8BMtjRGrIuJ6ltTfdaPElznkRWCFUfEDaPlOayXnLe1/ejtcGOuDFSk+Hz5/q6bu70OTbqWHT7JPyLn+EfWZ/RuPnknw/X0anprN+XFHjPp6u4m2aAQCAQI9Relal7XREXG57GCKMnHMnkIGf94faKvdXp63VwF9q2xgwLNkKMj0z/eEwNrx3zTGOvLnMtvsFsez45z5Oc8IjrnTn6cWfca1tllJWhCWPLkw93P4vWU4Oj5x5NbTrDLydMY5w2ikTF54eGvXq1nux4Wmm4bTswTb9ox8R4AH1AHP1Jm1c66yAQCAQCAkBDAieBWsMCuTAnqMCyhgTCAsBYBAIBAIGAd659/iX/FUflWgnj+ZHhLJj/TW/qj7S9/sHz4Zoh5U/vZjNbn/zLPeOZisaPf3qqhUdcfh2FtyHPIEVnJXnj05fEV0tuz/b1WZ6TNZvaJieHbx/f3webxklip24+0qChj73O5CScdMBTLNm0i8zPZbX/tlgXiZnXRyPDayeMN4sdfp+fT3jRVk+nWZeLd+FXd5a+rIxfnt/Tb7TDae1mq9lpLT4uPZj9r73/LujbMm5hnyWdH4vibRXu4+XL66MrZD1Pjk/9Zz08IdhExyhrXZzRew0lNZGG2Bn/Xb3m/M4+U6TZcfw8Va+9ZcZtub4ue1+/wCkcIelL2KIBAIGT9+/HNten0CHnYf0i7/dqSKwfQtk/wDtiBjdZI5gkE+XKShM3F7EG0HPr0MGrqew3FtTSxt09zKfxoTlH/XQ8j8evkZCYbt2V41+naVL9uxyWSxAcgOpwceh6/OB68AgEAgIYDWgQuYFawwKxMCeowLSGBMpgPgLAIBAIBA+fO9U+/xL/jKv4Ulf8yPCWTH+mt/VH2l73Yj/AMu0g5nNC9PI5muzRM5LLMc6ViXuNqNoRLQcswWva20s4546jBwCcehnitJnXTqTmmmmvbPLr8zL+GtaSS7qBjZzDMrhgwbyOD9RyPqpl+HOumvb3xPCYYdsczOsy5LgFTDjWH27v9JV52AqvKmjoCTjrNhj3fh13NdO/mvwzOtpn/bLSu39/KqrwO5z8ThV/IvMPpK3Ctfn7+rZdD042v8AL1n0eHodMLbaaz7y7lQL4KpbLfvYzDx0371rPvtZ+bJ8OlrRz5/Pq9GlzoHKiAQCA2xwoLMQFUEkk4AA6kwPl/tt2gPEtfdqcn2WfZ0A/h06E7PhnJYjzcyUPIovK5OFI9RnlApXOHclVwP5o5/SB0nCWCJuQ+8PLkR8ZCYbd3TV2DhxewYFuotsTwymFXP1VoHaQCAQCA0wGMYEFhgVrTArEwJqmgW62gTqYEggLAWAQCAQPn7vXXFnEh/atOfrWplf8yPCfRk1/wBNf+qvq9bsqy/6O0ql1XOnqz90nBGejAg/SYcxb4lphOtd2Il0GlpTIcHc3P3y2/n4+kpteY1iI018TdmZiZtM6cuzyjgvtcKVssuYiobNpOGxnyCqCOZA5k/KebRW9axT83Xw9deP0V/i1nXl1e9OH1cb2cZbONh0OUs1llinBHJadMPH5zYYo0x0j31vWKeGSf8Al/8AqrqO3OpzrMeFa1qfpu/+81e321zadkQ6DonHps+vbr+nol7HAWasMowAbbAuc4GNvX9sSdiiLZtfGffmr6T1ps+k90e/JoM3bmxAIBAzfvs7S/o2jGiqP2+tDK+Oq6Ufyn97IT1BbygYSiHHq37pKDtedqhR1I6ekB3B9PlsmCHVcB4IdfrKtPV7pc++4GQtYGWY+fL88SEvorRaVKa0qqG2utFRB5KowIE0AgEBDAaTAicwK9jQKtrQK5MCWpoFutoFhGgSqYDwYC5gLAIBAwnvW0zPquIoiliX0j4HXHsFBx88Sq9oresz3s3Z8dsuDJWkaz+GdPNkr6A7S3ugBthyRuDFc429fPnjHKXMGdY4S9BdaP6Hh/Pz048v1vnBqiu0jWujKtFe8bR7MCivAySxJbHTOefh5wNG7o6mTVadmDNXUNSQwGdxKsx2n8X3B+UptaN+Ij3wZmLHaMF7zHCdIie3jE+jouP6xNRq7LEYezdhh8HAAULnHX8M0e1aWz2l0+wUtj2WvDjpy8ePq97u4Gbrj/NqA/vMP/zMno2Px2nuYHTc6Y6x2z9o/d383DnBAIEd9yorO5CoilnZjgKoGST6YgfLvazjjcT192qbPs2O2lTyKadcitfQnmxHmzSUKNQwCx6Y5Z8oHn2Xl3J8+Q9BA9jRJsT1MJbP3O8C9lp31tg+01J21Z6ihT1/aYfRRIGiQCAQEzAQmAxjAhdoFaxoFWxoEBaBJW0CzW0CyjwJ1aBIDAcDAXMBcwCBjPeggXivIkG2ikkeZO5B/CJXmjWkszYLzXaK6TznTzZpr9ODS7MNQbUwS11YUDNirhW3FmHvHqB0ERausbvvgnJiz/DtOaJ4dc8+cRprzmOM93YpABKxsYH2lYD+7jnuDFeY6gqOY8pawV3R0hg4GXVGUgpULCMpVlhWxAYjPQ+IzPF7RGmssnZsdrTaa11mI1jr646utoHd2zrqQSbz7HTai5BcpRz9tUg3DJ25G/ln8XKVY4rv2mvcydrvmjBjrkmdZ3pnXnz4eujqu2PD9OEquoCobST7v3X3DI5eByfDzmPtWyReJtWOP3X9H9JXx2imSda8vD9lHsDx+qnUsjugrtTDO2eTLkrj0OTn5TH2KYxWmb8NdG06Y2TJlx1mka6Ty8f7NSqsVgGRlZTzDKQwI9CJtonXk5SYmJ0k7MlAzAxrvv7V7mHC6G91CtmsKnq3Wur5cnPxT1gZhVpyVIHIkdfWShFrr2VfZsADy5g5ECLh+nJYEg4gh1XZ3hDa7V06WvIDsN7D8FY5u3yAPzxCX0hpqFqRK6wFrrVURR0CqMAfQSBJmAZgJmAhMBjNAiZoEDtAr2NArWNAgLQHVtAs1vAso8CdHgSq0CQNAcGgLmAFoGO98N2NXp7OW0UgZ8cpcWP8QkWjWswsxW3L1t2TE/Vm3EUFa2oaVWyxiEtVmey77QEALnAHTw6gecrpbeiunV+jM2nDOC+S1/4tdO2fxRPlHXq8rbYgK5tQOu0qVxuXcDjGOfML9Jc1q9o0ZQFeotvIZUvDItuMcuRBzyGOY6CeLcNJZGGN6LY45zpp38eX6NT7qtITbrCVVFSjTUisEkI7NbayDJPIB1HU+E8Yp1ibdsrtsiaTTHPOtYie6Z4+qPvAr1FdK1opalLjYCPvIpByvwycy5hS4p7ebWo499mfrt2sTkjHhjMwMuOYtpMOv2Ha8dsG9W3GI4xPV+z0eE9otXphnTvdWcghUYGvr729SOcabnDenVTr/ia7/wAGu72zwme+Jj15u64X3pk7F1GnVv6R6n2n4hSCPzE9xtMx+aPJjZOhd7jhtp3T1fOHbaLtPorqzZXqadi/f3t7Nl+Ktgy6M2OY119Gry7BtOO0VtSdZ7OOvzhjnepxjSarULZpqU3Kdr6nBR7zjlkeIAHIkZ+AnnHm376RyZO0dHzs2zb+X80zERHZz+v2+3G13L6j4c5kNW8rVMWck+cIexw281pggMh/C3P6eUENi7m+DKlFmuYHfexrqyPu1Kfex8W5fsCQlo26AboCboCFoDS0CNngQu8CB3gV3eBXdoEJMByNAnR4FhHgTo8CZXgSK8B4eAu+AM3KBmXenwCzVIGq5tXuwvmD1/cJKJjVknaAuPYbgy2KpJHRlf3DyPnkGUYa7s2hsukM0ZaYrd06/R5TXsSCzWMwxhmdmYYORgk5HOXtZq9Hgxst1FefaWbTnLM1hHjgZPicSvLxrMRzll7Fu1zVvflHGffi3Du64U9Fdj2jFl9htceXIAD5AASa13axVXnyzlyWyT1y6fifDVtUggT0qZ5x7sOhJZAUbngr0GfSSOL1HBdXpWzl2QctyZyB8ucx7YeurbYuk503csaweuksP2jVkkMRuYYLY8TjqPjK5w5NGVj6S2be410741j34ckbmwdc48pROLTnDa4ukMVuV4n7kv4cbRtZW8wRnIPnPdK5KT+GFG1bTsO0493LeNPrE++55Ov4PdR1DFD0YjH18pnV104w5TJFItMUnWO3TR5FikHmJ6VvX7PcPt1VqVICVZlBbGdgzzMD6Y4TQlNNdVY211oqIPJQMfWQlc3QE3wELwGl4DGeBGzwIXeBA7wIHaBC7QIswFVoEqtAnR4EyvAlV4EqvAeHgODwF3wIdRSrjBEDwOI9l6Lv5StG/WAMJiZjk8kd3+jzn2Nf0kbsdj38XJ/unzezw7szp6cbK0X4ASXiZmeMvdprCjlCEu6BHZWG6iB5+o4VW3gIFJuAJAYeztZ6gfSTqJF4DX5CQItT2drYYIBHrA8fU9g9NZ96tfiORkj2uBdm6dIAKkA9fGQOhU4gLvgJvgIXgMLwGM8CNngRM8CFmgQs0CJjAYTA/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data:image/jpeg;base64,/9j/4AAQSkZJRgABAQAAAQABAAD/2wCEAAkGBxAPDxAPDRANEA0PDw8QDw8NDxYNEBAPFREWFxUVFRgYHSggGBolHRUXITEhJikrLi4uFyAzODUsNygtLisBCgoKDg0OGxAQGy0lHyYtLS0yKy8tLSsrLS0tLS0xLSstLS0tLS0tLS8tLyswLi8tKy0tLSstLSstLS4vMC4rK//AABEIALcBEwMBEQACEQEDEQH/xAAcAAABBQEBAQAAAAAAAAAAAAAAAQIDBAcGBQj/xABHEAACAgECAwUFBAUICAcAAAABAgADEQQSBSExBgdBUWETInGBkSMyQqEUcoKxsjNSU2JkksHRFSQlc3Si4fAmNWODs8LS/8QAGgEBAAIDAQAAAAAAAAAAAAAAAAEDBAUGAv/EADwRAQACAQEECAQEBAQHAQAAAAABAgMRBBIhMQVBUWFxkcHwE4GhsSIy0eFCQ3LxFDM0UiRiY5KissIG/9oADAMBAAIRAxEAPwDvlECZFgTIsCZUgSqkCRUgSBIDgkBwSAbIC7IBsgLtgG2Au2AbYBtgVOLaiymh7aaX1FiAEU1sFZ+YBwT5DJx44xA8jgXbHSatvZbmo1IOG0+pHsrA3iBnkT6dfSB0e2Am2AbYCbYBsgJsgJsgNKQGFIDGSBGyQIWSBEywIXWBEwgRkQLCLAnRYE6JAnRIEypAkVIDwkBwSAu2AbYC7YBtgG2AbYBtgLtgG2AbYHj9oOzGk1641NQLgYS5PcuTyw3j8DkekDmTXxXhH3c8T4evh01NSfmTgeWR+rA6bs72k0vEE3aawFwMvS/u2p8R4j1HKB7G2AbYCbYBtgJtgIVgNKQI2SBGyQInSBA6QIHWBA6wIiIFqtYFmtIFitIE6JAlVYEgWA4LAdtgGIBiAYgGIBiAYgGIC4gGIBiAYgGIHK9pexNOpf8ASdKx0mvU7l1FPuh2/rgdf1hz889IHn8G7X3aa5dDxxBTeeVWqH8jcM4BJHIZ8/qAYHcjnzHT0gLiAYgJiAm2AhWA0rAjZIETpArukCB1gV7FgQlYFutYFqtIFlFgTKsCQLAeBAXEAxAWAQCAkDhO3Pby3hut02mrprsrsra25nYh9oJ91McgfdPM56wO8xAIBAIBAIBAIHncd4JRrqWo1SBkPNT0dGx95D4H9/Q5EDh+FcV1HA9Quh4kxs4fYcaTWHP2YzyVvTpkeHqIGkKQQCDkHmCOYIgLAICYgGIDSIDSsCNlgQOsCtYsCtYsCArAu1rAtVrAsIsCZRAcBAdAICwCAQCAkDE++E54xpR/ZHH8X+cDbIBAWAQCAQEgLAIHn8e4PTrtO+n1C5RxyP4kbHJl8iP8x0MDi+wvFrtFqX4JxBsumTorm6WVdQgJ9OY+Y6jEDRIBAICQCA0iAxhAhdYEFiwKtiwK5WBdqWBarWBOogSAQHQFgEAgEAgEAgYj3rHPG9OPLTkfl/1gbdAIBAIBAIBAIBAIHFd6PZ9tTpRqtNldboT7apl5MUXmy/EY3D4esD2exfH14joadSMCwjZco/DcvJh6Z5EejCB7kAgEBIBAaRAjYQILFgVbVgVyIFyoQLSCBMogPEBYBAIBAIBAIBAw7vMbPH6x5UD80EDcYBAIBAIBAIBAIBADAzDsX/szjms4WeWn1Q/SNKPAEDcAP2SwP+7EDT4BAIBAICGAxhAgcQK1ogVisC7UIFlBAkEBwgLAIBAIBAIBAIGEd4r/APiE/wBWlP8A4kgbvAIBAIBAIDLrlRS9jKqKMszHaoHqTImYiNZeq1m07tY1lyHF+8GisldMjXMPxE+zr+XLJ+kwcm3VjhSNfpDdbN0Hlycck7v1lzt/b/WscqKawegWvP5sTMadszT2R8m0p0Hs0c9Z+f6LGg7e6kEe1Fbj9XafyxFdtyxPHSVWboTBp+GZh3HBuOV6oAAFLdob2beK+anxE2GHaK5OHKexz+07HfBPHjHb+rh+9fGk1nCuJjrVf7Gz+sn3wPoLPrMhiNLBzzHQwFgEAgEBIDTAicQK1ggViIFysQLCQJBAdAIBAIBAIBAIBAwDvDf/AG/cfKk/lWB/hA3+AQCAQCB5vHONVaOvfacschK1+859PTzMpzZ64q6z5drK2TZMm033afOeqGV8d49frHzacVg+5Uv3F/zPqfymny5r5Z1t5dTsNk2HFs1dK8+uev33K/D+F26t9mmrdyAN5JG1fUtgBR6dfjGPHa86VhZm2nHs9d7LbTs7fL3Hg7Hhndwgw2ruZj/R0e6o9CzDJ+QEz6bDH8c+TR5//wBBeeGGunfPGfL+726exPD16UsT5m63P8UujY8PZ9Za+3S+2W53+kfoh1/ZhalN2jexLagbEUtvUlR058xnp1lWXZIiu9jnSY4w94ukbZJ3M8RNZ4T1e9HMd5+uTXcCa9QPaafUaWxl/msbBWT8MWGXbNtFc9N6GHtmy22e+7PLql3fZfU+10OksPMtpqS362wZ/PMyGM9SAQCAQEMBDAjeBWsECuRAtVwLCwHiA6AQCAQCAQCBmHaDvlo0t5pq0l1wABFhtWpWU9CBgnB9cQOp7Fdr04otmKmpsqWp2UuLAUs37SGwOeUbIx5QMb7dXhuOavB+5Vcp9CAYOt9FQCAQCBQ43xWvSUtbb4ckQci7+Cj/AL6SrNmrirvSyNl2a+0ZIpXz7I7WQ8W4jZqrWtuOWboB91V8FXyAmjvktktvW5u22bZ6YKRSkcPv3y9js12afXv7WwCrSg4JRdm8jltQfvb95zjIwbPOWd6eEe+TA27pCuyV+HWd6/fx0759I9Gm6HRV0IK6UVK16Kv7z5n1M29KVpGlYcply3y2m951lYnpWICGBgParWvXS1IBGn1FIWxtpI5MjKCR93mAc4PSaboyK71p1+To+l9+cUaV1jWdZ7P01az3cahbOF6bayvsVq2KHcMq5HX4Y+s3LnHTQCAQCAQGmAx4FeyBWMC1XAnWBIICwCAQCAQCBDrLdlVj/wAyt2+ikwPkztGf9aI/mpUv0QSUS2LuQPv6of2XQ/x6iQlmvHbN/HOKEHP+sa1f7uV/wkofT1Ryq/AfukJPgEBl1iorO5CqoLMx5AADJJkTMRGsprWbTERzlkvafjLay4vzFSZWpD4L5n1PU/IeE0OfPOa+91dTtNg2SuzY9P4p5z76oT9meBtr7R7QbdPSFWwoNm7A5ICPE9Sev1E97NgnNbjyj3oq2/bY2SmlfzTy69O/w7IanTUqKqIAqKAqqowAB0AE3cRERpDkLWm0za06zJ8lAgECpxa/2enucdVrfb+tj3R9cSvLfcpNuyF2z038ta9swxLtiB+h2+R5D6znuj+O0Q6fbJ/4XJr2erUe7XTLXwvTBVClxY7Y8WNjc/oB9J0rknTwCAQCAQGmAxoFeyBXMCzXAsLAfAWAQCAQCAQPN7SPt0Orby0uoP0qaB8qceOdZd6WEfTlJRLY+5E/a6n10mk/J7v85CWWWXBuKcRs8H1HEGH7VrmSh9T6Js1VnzrQ/wDKJCU0AgcV3gcYwBpKzzOHuI8uqp8+p+A85q+kM/8AKj5/o33Q+yaz8e3hHrPv0cdotM2oevT1qvtHc+9jnggZLf1QAT9Zr6Vm8xSvP39m8y5K4a2y2nhEcvfXLW+F8PTTUpTUPdQcz4s3ix9TOgxY4x1isOLz57Zsk5Lc596LcsUiAQCBznbfVbaFrHWxsn9VMH+IpNf0lk3cWnb7++jZ9FYt7LNuz1/bVkXbKzNKVf0liDHxImv6Kprlmextuk7buyW75iPrr6Nt7Maf2Wi0qHkRRWSPJioJ/MzoHLPTgEAgEAgNMBjQILIFYwLNcCdYEkBYBAIBAIBA5LvG46mm0ltGN2o1NFyoudqom3DWWH8KjPxJ5Dxx5taKxrKzFjtktu1/bxl85akad3ayy+xmdixFNW0ZPkXPSRvZOqPOV/wtlr+bJM/019ZetwHtQuhLHTWatXZGrLlk3bD1A58vMeR6SNMvd9U67F/1P/FX0DaL2hs3XhmJ3bsPnPXOCSY1yx1RPzTGPY7cr2r411+0t37u+09d9NWlZ2e2tCq2sd3tAuSAfEMF8+oXMVyazpMaS8Ztlmld+totXtjq8ex2ssYqrxPWrp6bLn6IucdNx6BR6k4HzleXJGOk3nqW4MNs2SMdetkl2oNlj2XZd7NzEg7ffPQ/AeXoJzk3m0za3OXaVx7lIpThEaeTte7/AITsRtU49+zK158KweZ+ZH0A85tej8OlfiT18vD92g6Y2revGGvKOfj+zsJsmlEAgEAgZ52v13tdSyg+7XiseWVzuP8AeJH7AnPdJZd7Jux1e/fg6bozDuYYmec8f0+n3cDqaTrOJ6XTLnG8Fsc8DIXP5k/KZ3RmPSk27VHTeTSMeLxtP2j1fQCjAwOg5CbNoCwCAQCAGA0wGNAr2QK5gWK4FhYEggAgLAIBAIBAxPvf1BN2uOeddGmpHopRrf3meLfnrHiyMXDFknwjzlx/Z3u3Ot0tGp/TBUdQLCtZ0/tCNjsp972gz93PTxlGTappa0RXXTvURXWHujupsRABfpW2/is0R3Hnn3j7Tn/lylX+P7a/VO5LxLu7yxrxXZfRQ7D3NmnIqfHXaQ/X44MyLbRG58Skax19seMd/VMawiK6+L2eweis0HFq9M1vtGr1a1lwCoK2UVtgAk4++RJi8ZK1vp1/svw8N6vbWfpx9H0DLmO4nvC4hzr0ynkPtbPjzCD95+k1PSWXjGOPGfRvuhsHPLPhHr78XL6DQe3vqprYn2hXc2MbRjL/AE5/HEwMeP4l4pHX7nybfNn+FitktHLX9vNrdNSoqogAVVCqB0CgYAnSRERGkOLtabTMzzk+SgQCAQKfGNaNPRZbyyq+6D0Lnko+pErzZIx0m3Yu2fDObLFO37dbJtXqMBnJJPPmepPmfWcrxvd2mPHxisF7oND+ka7Ua1hlahtrPqcqPr9ofkJ1OHH8PHFXI7ftHx9oteOXKPCOH7tklrDEAgEAgIYCGBG8CvYYFcmBYrMCwhgSCAogLAIBAIBAwfvZs+14of8A1tIv00yj/GeJ/PHz9GRX/Iv419XQ93WqVOFcPVhzNVhDEoAPtrCeRO7y6DxE120V1yWnX5eT1iraaxpE+LpX1G7lMTTRMuf46qsoVupetlPLKn2qDI55z73UDxmXsnC0zr1WiY7Y3ZY15iJctwhyePAnr/pDTZ+P6NUDMnZ/8mvvrX44/Hbwt/6y3pmABJ5ADJJ8BMtjRGrIuJ6ltTfdaPElznkRWCFUfEDaPlOayXnLe1/ejtcGOuDFSk+Hz5/q6bu70OTbqWHT7JPyLn+EfWZ/RuPnknw/X0anprN+XFHjPp6u4m2aAQCAQI9Relal7XREXG57GCKMnHMnkIGf94faKvdXp63VwF9q2xgwLNkKMj0z/eEwNrx3zTGOvLnMtvsFsez45z5Oc8IjrnTn6cWfca1tllJWhCWPLkw93P4vWU4Oj5x5NbTrDLydMY5w2ikTF54eGvXq1nux4Wmm4bTswTb9ox8R4AH1AHP1Jm1c66yAQCAQCAkBDAieBWsMCuTAnqMCyhgTCAsBYBAIBAIGAd659/iX/FUflWgnj+ZHhLJj/TW/qj7S9/sHz4Zoh5U/vZjNbn/zLPeOZisaPf3qqhUdcfh2FtyHPIEVnJXnj05fEV0tuz/b1WZ6TNZvaJieHbx/f3webxklip24+0qChj73O5CScdMBTLNm0i8zPZbX/tlgXiZnXRyPDayeMN4sdfp+fT3jRVk+nWZeLd+FXd5a+rIxfnt/Tb7TDae1mq9lpLT4uPZj9r73/LujbMm5hnyWdH4vibRXu4+XL66MrZD1Pjk/9Zz08IdhExyhrXZzRew0lNZGG2Bn/Xb3m/M4+U6TZcfw8Va+9ZcZtub4ue1+/wCkcIelL2KIBAIGT9+/HNten0CHnYf0i7/dqSKwfQtk/wDtiBjdZI5gkE+XKShM3F7EG0HPr0MGrqew3FtTSxt09zKfxoTlH/XQ8j8evkZCYbt2V41+naVL9uxyWSxAcgOpwceh6/OB68AgEAgIYDWgQuYFawwKxMCeowLSGBMpgPgLAIBAIBA+fO9U+/xL/jKv4Ulf8yPCWTH+mt/VH2l73Yj/AMu0g5nNC9PI5muzRM5LLMc6ViXuNqNoRLQcswWva20s4546jBwCcehnitJnXTqTmmmmvbPLr8zL+GtaSS7qBjZzDMrhgwbyOD9RyPqpl+HOumvb3xPCYYdsczOsy5LgFTDjWH27v9JV52AqvKmjoCTjrNhj3fh13NdO/mvwzOtpn/bLSu39/KqrwO5z8ThV/IvMPpK3Ctfn7+rZdD042v8AL1n0eHodMLbaaz7y7lQL4KpbLfvYzDx0371rPvtZ+bJ8OlrRz5/Pq9GlzoHKiAQCA2xwoLMQFUEkk4AA6kwPl/tt2gPEtfdqcn2WfZ0A/h06E7PhnJYjzcyUPIovK5OFI9RnlApXOHclVwP5o5/SB0nCWCJuQ+8PLkR8ZCYbd3TV2DhxewYFuotsTwymFXP1VoHaQCAQCA0wGMYEFhgVrTArEwJqmgW62gTqYEggLAWAQCAQPn7vXXFnEh/atOfrWplf8yPCfRk1/wBNf+qvq9bsqy/6O0ql1XOnqz90nBGejAg/SYcxb4lphOtd2Il0GlpTIcHc3P3y2/n4+kpteY1iI018TdmZiZtM6cuzyjgvtcKVssuYiobNpOGxnyCqCOZA5k/KebRW9axT83Xw9deP0V/i1nXl1e9OH1cb2cZbONh0OUs1llinBHJadMPH5zYYo0x0j31vWKeGSf8Al/8AqrqO3OpzrMeFa1qfpu/+81e321zadkQ6DonHps+vbr+nol7HAWasMowAbbAuc4GNvX9sSdiiLZtfGffmr6T1ps+k90e/JoM3bmxAIBAzfvs7S/o2jGiqP2+tDK+Oq6Ufyn97IT1BbygYSiHHq37pKDtedqhR1I6ekB3B9PlsmCHVcB4IdfrKtPV7pc++4GQtYGWY+fL88SEvorRaVKa0qqG2utFRB5KowIE0AgEBDAaTAicwK9jQKtrQK5MCWpoFutoFhGgSqYDwYC5gLAIBAwnvW0zPquIoiliX0j4HXHsFBx88Sq9oresz3s3Z8dsuDJWkaz+GdPNkr6A7S3ugBthyRuDFc429fPnjHKXMGdY4S9BdaP6Hh/Pz048v1vnBqiu0jWujKtFe8bR7MCivAySxJbHTOefh5wNG7o6mTVadmDNXUNSQwGdxKsx2n8X3B+UptaN+Ij3wZmLHaMF7zHCdIie3jE+jouP6xNRq7LEYezdhh8HAAULnHX8M0e1aWz2l0+wUtj2WvDjpy8ePq97u4Gbrj/NqA/vMP/zMno2Px2nuYHTc6Y6x2z9o/d383DnBAIEd9yorO5CoilnZjgKoGST6YgfLvazjjcT192qbPs2O2lTyKadcitfQnmxHmzSUKNQwCx6Y5Z8oHn2Xl3J8+Q9BA9jRJsT1MJbP3O8C9lp31tg+01J21Z6ihT1/aYfRRIGiQCAQEzAQmAxjAhdoFaxoFWxoEBaBJW0CzW0CyjwJ1aBIDAcDAXMBcwCBjPeggXivIkG2ikkeZO5B/CJXmjWkszYLzXaK6TznTzZpr9ODS7MNQbUwS11YUDNirhW3FmHvHqB0ERausbvvgnJiz/DtOaJ4dc8+cRprzmOM93YpABKxsYH2lYD+7jnuDFeY6gqOY8pawV3R0hg4GXVGUgpULCMpVlhWxAYjPQ+IzPF7RGmssnZsdrTaa11mI1jr646utoHd2zrqQSbz7HTai5BcpRz9tUg3DJ25G/ln8XKVY4rv2mvcydrvmjBjrkmdZ3pnXnz4eujqu2PD9OEquoCobST7v3X3DI5eByfDzmPtWyReJtWOP3X9H9JXx2imSda8vD9lHsDx+qnUsjugrtTDO2eTLkrj0OTn5TH2KYxWmb8NdG06Y2TJlx1mka6Ty8f7NSqsVgGRlZTzDKQwI9CJtonXk5SYmJ0k7MlAzAxrvv7V7mHC6G91CtmsKnq3Wur5cnPxT1gZhVpyVIHIkdfWShFrr2VfZsADy5g5ECLh+nJYEg4gh1XZ3hDa7V06WvIDsN7D8FY5u3yAPzxCX0hpqFqRK6wFrrVURR0CqMAfQSBJmAZgJmAhMBjNAiZoEDtAr2NArWNAgLQHVtAs1vAso8CdHgSq0CQNAcGgLmAFoGO98N2NXp7OW0UgZ8cpcWP8QkWjWswsxW3L1t2TE/Vm3EUFa2oaVWyxiEtVmey77QEALnAHTw6gecrpbeiunV+jM2nDOC+S1/4tdO2fxRPlHXq8rbYgK5tQOu0qVxuXcDjGOfML9Jc1q9o0ZQFeotvIZUvDItuMcuRBzyGOY6CeLcNJZGGN6LY45zpp38eX6NT7qtITbrCVVFSjTUisEkI7NbayDJPIB1HU+E8Yp1ibdsrtsiaTTHPOtYie6Z4+qPvAr1FdK1opalLjYCPvIpByvwycy5hS4p7ebWo499mfrt2sTkjHhjMwMuOYtpMOv2Ha8dsG9W3GI4xPV+z0eE9otXphnTvdWcghUYGvr729SOcabnDenVTr/ia7/wAGu72zwme+Jj15u64X3pk7F1GnVv6R6n2n4hSCPzE9xtMx+aPJjZOhd7jhtp3T1fOHbaLtPorqzZXqadi/f3t7Nl+Ktgy6M2OY119Gry7BtOO0VtSdZ7OOvzhjnepxjSarULZpqU3Kdr6nBR7zjlkeIAHIkZ+AnnHm376RyZO0dHzs2zb+X80zERHZz+v2+3G13L6j4c5kNW8rVMWck+cIexw281pggMh/C3P6eUENi7m+DKlFmuYHfexrqyPu1Kfex8W5fsCQlo26AboCboCFoDS0CNngQu8CB3gV3eBXdoEJMByNAnR4FhHgTo8CZXgSK8B4eAu+AM3KBmXenwCzVIGq5tXuwvmD1/cJKJjVknaAuPYbgy2KpJHRlf3DyPnkGUYa7s2hsukM0ZaYrd06/R5TXsSCzWMwxhmdmYYORgk5HOXtZq9Hgxst1FefaWbTnLM1hHjgZPicSvLxrMRzll7Fu1zVvflHGffi3Du64U9Fdj2jFl9htceXIAD5AASa13axVXnyzlyWyT1y6fifDVtUggT0qZ5x7sOhJZAUbngr0GfSSOL1HBdXpWzl2QctyZyB8ucx7YeurbYuk503csaweuksP2jVkkMRuYYLY8TjqPjK5w5NGVj6S2be410741j34ckbmwdc48pROLTnDa4ukMVuV4n7kv4cbRtZW8wRnIPnPdK5KT+GFG1bTsO0493LeNPrE++55Ov4PdR1DFD0YjH18pnV104w5TJFItMUnWO3TR5FikHmJ6VvX7PcPt1VqVICVZlBbGdgzzMD6Y4TQlNNdVY211oqIPJQMfWQlc3QE3wELwGl4DGeBGzwIXeBA7wIHaBC7QIswFVoEqtAnR4EyvAlV4EqvAeHgODwF3wIdRSrjBEDwOI9l6Lv5StG/WAMJiZjk8kd3+jzn2Nf0kbsdj38XJ/unzezw7szp6cbK0X4ASXiZmeMvdprCjlCEu6BHZWG6iB5+o4VW3gIFJuAJAYeztZ6gfSTqJF4DX5CQItT2drYYIBHrA8fU9g9NZ96tfiORkj2uBdm6dIAKkA9fGQOhU4gLvgJvgIXgMLwGM8CNngRM8CFmgQs0CJjAYTA/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xMTEhUTExMWFhUWGBYYFRcVGBgVFxYYFRcWGBgXGBcZHSggGB0mHRYVITEhJSkrLi4uGCAzODMsNygtLisBCgoKDg0OGxAQGy0mICUtLTU2LSstLS0tLS0tLS0vLy0tLy0tLS0tLS0tLS0tLS0tLS0tLS0tLS0tLS0tLS0tLf/AABEIAOYA2wMBEQACEQEDEQH/xAAcAAABBAMBAAAAAAAAAAAAAAAAAgQFBgEDBwj/xABFEAACAQIDBAgDBQUHAwQDAAABAgMAEQQSIQUGMUEHEyJRYXGBkTJCoSNSgpKxM2JyosEIFENjstHwFcLxU9Lh4hYkNP/EABoBAQACAwEAAAAAAAAAAAAAAAADBAECBQb/xAAzEQACAgECAwYGAQUAAwEAAAAAAQIDEQQhEjFBBRMyUWFxFCKBkbHwwSNCodHhM2JyFf/aAAwDAQACEQMRAD8A7jQBQBQBQBQBQBQBQBQBQDXG7ShiF5ZUT+NgvsDxoCExW/ODTQO0h/cQnv5mwPDv50BHzdIK/wCHh3b+NgndbgG8aAZTdITgfs4k78zk/wC1AN4ekKV/gbDt/CGN++3boDY2/wBOupSJh3AMp98xoDfgOlLDlguIRob/ADj7RB527Q9j6UBeMFjI5kEkTrIjaqyEMp8iKA30AUAUAUAUAUAUAUAUAUAUAUAUAUAUAUAUAy2ltWGAXmkVO4E6nyUat6CgKhtTpFGow0Jb9+Xsr55RqR5laAoe3N/ZCSJsYR/lwnLbwsmv5jQcypT72pc9VCWJ+aQ5bk+HE+9a8SN1W2bY5tqzW6rDygHnFhpHH5ip96cT8jPAlzY4O5e2ZeMGJPm6IPYsK1zM3xUupC7X3amwsgjxMRjcqGAdg/ZJIBurkcVPtwqKc5R5k1ddclskaRgEyXUZXGqsOzYjgb8x71itXcXoZten4cdfQlpNuEKLtc2GY8LnmatFHkRGK2sGvrp9KyP3Yd7tb34nASdZh30Ju8TXMUn8S99gO0LEd9tKwD0XuRvjBtKHrIuy62EsTEZ4yeHD4lNjZuduRBAAsdAFAFAFAFAFAFAFAFAFAFAFAFAFARe19vQYcfaNduSL2nPpy8zYUBQt4t/ZcpOdcNH33Bc+p/RRfxoCgRbYnxchXA4aXEvezSsCVBtxZjw/ERWDOCwbP6Jdo4mzY7FrCuh6qLtkeBtZAfG7UGxcNjdD2zILZo3nYc5nNvyJlUjzBpgzxMt+C2ThcMv2UMMKjiURIx6kAVkw22Qu1+kTZ2HuDOJG+7COs4fvDsj1NDBRNudNLajDQKn78pzH8i2APqaA53tDb2Lx82c555AMoKrfKL3sMosoufCtZyjFZlt7m0ISntEeYTc/FSEdc6w34L+1lPkicfeqs9bD+zMvx9yz8I4Litkoos+B3Ew8WVpYpJLnstNYKTa9urBFtAfiHI+FVL9Ve45WEvTn9/8ARJpJ6Kyzu4PifqsIsKwIFyBFC8MoAC+3CuY7Jt5bO0oxxjBUt5tyY5FL4dRHKNco0R/C3BT4jTvq/pe0JRko2brz8ijqNDGScobP/DKNuzvDNgMSuIiuGS6uh0EiX7UbDxt6EA8q7ZxWmng9abPxqTRJLGwZJFV1I4EMLj9aGBxQBQBQBQBQBQBQBQBQBQBQDbaGOjgjaWZ1SNRdmY2A/wByeAHOgOf7V6QDLdcNeNPvtpIw8B8n68OFAVXEx4qeRIcGI2llzEyTOFVLWJJvqza8ACeJtoaAtWwOiLDqRLj5Gxk3c91hXwCA9r8Rse4VjBnJbMTvBs/Br1ZmhiCDSOO11A5COMEj2rJgqm1umHCx3EMUkp72tEh9Tdv5aApG2emLGPcRmOEfuLmb8z3HsBTcFXlxG0ccb5Z576guWyehchR6VHZdXDxNIlhRZPwof4LcSdzaWZUPNIg00g8wui+etVnrU/BHPq9kSy08K1m6aj+S17N6OoUGYwGUgH9vICW59mNezr+9aq877p/3JeyIf/0NFU8RTl6vYncFHCAAVYR5QVWO6DwBCANwPgNDeqVcvmfHz9dy/wBoLVOEfheT8sL8/wDB4uPCaQxKgPEm1z+FePmWraWoXQ51fYd9r4r5/wAv7jWeZ3+NieBA+FRzHZFr8iL3qK22zLi1g6+k7O01DU4bvzfM1mq50hJrAOX9I2xeqlGIQdiU9u3KTiT+IXPmD313uztRxw4JPdf5Rxe0KOCXGuT/AMFv/s/bxss0mAY3R1aWK5+B1sHA8GBB81Pea6BzjutAFAFAFAFAFAFAFAFAFAR+3tsw4OB8RO2WNBc95PJVHNidAKA8171b8T7Sn6yTsQxn7GEG6ryDN957c+V9LUAzj2uRzoDY+8B/T6cKA3f9cxmJ7CviZhwy55JFHoSQK1lOMFmTNoQlPwrI6w+5+OkF2CQr/mOOHkl6rS1tUdk236FlaK3m8JepObP6N1NjI80veEUQp+Z+I8jUMtXY+UUvf/hDOeiq8dmX5L9/ktGzdzIIAG6uCK3zNeZ9f35LZT7ioXOc1iUm/RbIgl2vCL/oV7+b/wBL/Y9Sx+IB1DEWsCHUEgcdNRY916p/LXYdl99qdGsfLN/Tr/I6O0GAyoiRqOFhf6CwH1reV66c/U5tXYDe90/ol/I1nLMe2zHwJ7J9B2W4cdaxb3sPFt7HR0ui0cV/Tim/Xd/55CKqvfmdQAdeF/Dv8K2hLhkm9zWacotJ4yE0hYkm+veS3pcm9bX2u2fEzSmpVRUUajUJMJNYAy2xs9cRC8T8HHH7pGqsPI2NS02uqamiO2tWQcWcZjkmws90ZopoWIDKbFWFxcHmD9Qe416hSUkmuTPNTi4ycX0PVm5O3/79gocVlyl1Iccg6MUe3hmU28LVk1JygCgCgCgCgCgCgCgCgPNfTfvYcXjThkY9RhSUsDo83CRiOdtUHdZvvUBRMOez60BlmNAbcBhWllSJfidgo8ybVrKXDFyfQ2hHikorqd52PsyPDRLFGLAcTzY82bvJrzt1srZOTPQ1VxrioxHTj+hB7iDcH3AqOL4XkzbWrIOD5NYNkmKkbi9vBBl+up9iKmd7b2RyqexNPDxZl/hfZDMWuDa55MTmPPmSTSzixni+hfoqpreIQUfVJbm01AWxJrUGqGLLcXJBN7Ek66+Pifep7L5Tio8kQwpjGTl1FGoCcSTQCTWAJNDIk1gGCaA550lbIsy4lRobJL5/I3/b6LXZ7NuynW/p7eRye0aOVi+pK9CW+T4fErgZX/8A15yRHf8Aw5mtlseQe2W33ip0ub9Q5R6FoAoAoAoAoAoAoAoBht/aIw2GnxBF+pikkt35FLW9bWoDxrLIWYsxuzElieJYm5J9TQDjChiLDlrQDmCEZrEqT3A60BP7uRCHEwSHgJQpvyv2TfyzKfWotRFyqkl5E2nlw2xfqdlNebXI9EjBoBJrDAjIONbuyTWDVQinkK0NzBoBJrAG+LdwpMahn5BjlXU2uT3DjprpW0FFv5nhGs28fKtysTOZCftMXiWBs391IghUjiFbMub8zEeFXsKC5Rj/APW7ZUb4url7bL9+pqw+KeOREWaaNmIAhxwzLILi4jnW/a7hmPlWZVxnBtxT9YdPdf8ADEZuMkk2vSX+/wDpbJGABJIAGpJ0AA5nurm4beEX8+ZH7L2xFiM/UtmEbZSw4E2v2e8eNSW0zqxxLmR1XRszw9B6aiJRptLBrNE8T/C4IPh3HzBsfSt6rHXNTXT8GlkFOLi+pxuJ5cLiFYWEsEqsLi4DxMGU25i6g+Ir1MZKUVJdTzM4uMnF8z1TuRvKm0MHHiVGUm6yJe+SRdGW/dwI8GFZNSeoAoAoAoAoAoAoCtdJd/8ApWNt/wChJ+mtAeSCaA3YWMMyhiQG42oCaxGEWNRk0AOvffk1/C1ASZ7cfiy/zR2t/K38lZQzg6zsfGddBFL99FY+ZGo9715q6HBNx8j0lU+KCl5odGoyQwawBJoDBrAE1gyJNAJcAgg8DofI0Tedgys7bxccLBZcSYY7ARQYcZXYWtdiAWAvcDLlHiau0xlZHMY5fVvl9OhVtlGDw5YXkuf+xGDxCBlYzy9S1jlxKZ0v8hScjsG9jZmPpW04Sw0ori/9Xj7oxCUcp8Tx67r6MgelXaHZjiSYcW62JWF9QpQuB62v3g1N2ZXhOTXsyv2jZsop+6yVjdXehsEstow/WZeJsFy5uQGt83hwq7qdKr8ZeMFPTal0p7ZydkVrgHvrzklh4PQp5Rg1qDnfSTsvK64hRo9kk/iA7J9QLfhFdrs27ii6305fvucjtKnDU11LN0Cb0pDK+BkFjiHzwtyzqhzI2ul1QW043HMV1DlneaAKAKAKAKAKAKAj94cIkuFnikvkeKRWtxsVINvGgPGYoDaDop4WJHqNf60BZJ2zQk9639rH+lAL2M32S/xkfmWUf7UB0Do8xd4HiPGJzb+CTtD65/auN2jDFil5nZ0E818PkWo1QL6EmgEmsAwaASawZGuPx0cKNJK4VV4k8r8BbiSeQ51vCuU2lFGkrIxWZPYrse/+CYsA7CwYgspUNlBNgeRNtL2q0+z7Vj9wVo66pnON5TNFjHZncS2Ri9ypu8alshHBQSyjwFq69HC6korb/Ryr+KFmW9/MuHRbhCI5y6EFivxXGZSDrlPEEg687eBqh2lN5jw/v1L/AGdH5ZZITpG3cEDieO/VyHKVvfIwGgF+CkDQcrW4WAm0Op72PC+a/BBrtPwPjXJkf0f4aKTFhJUVwUewbUZhYg256BvepdbOcKXKDwyPRQjO3Elk7CBbQcOArzj3eTvLkYNDJH7d2eMRBJEfmHZPcw1U+hAqXT2uqxS/cdSK+pW1uJx/A4l4Jo5O0rxSK2nxKY3BNr89K9PnO55ppp4Z6+2NtSLFQpPA4eOQXVh52II5EEEEciCKyYHtAFAFAFAFAFAYZbix4GgPG+8+x2wmKnwzG5icqCOa8VPqpFAMY9VYd1m9tD9D9KAk8NjVGHZSRfVQO+//AA0A+2W2WOMHiWzgeAEh/wC5fegLXuRiurxeTlKhX8Sdpfpnqlr4Zqz5MvaCeLOHzR0Q1xDtCawBEsgUFmIAAJJOgAHEmspNvC5mG8bs59tzpJAJXDRhuXWSXAP8KCxI8yPKunV2dnex/Q5tvaCTxBfUrO1t69oOvbd40PDIhiBvrYNa596uV6WiPJfyVLNTfJYbx9MDPYeCnxjHDI41PWsZCbXQZLk6k/Hb1qS6yFK45e2xrTCdr4E/Uh8VA0bsjCzKWVh3FSQfqKljJPDXJkEouLafQ61jtkQbTwsU18shQBXGuU3GZWHzAMCLeJrhwunpLHDpk7c6oaqtS6kij4qPM0ixSAJoYzkYFV4EPYZSQTfNpfhUclTPCi2nnr+/QmXeRy2ljHQ5xtHezEY5DhjFGc5BXIGzAr2tLsb6AiutVpK6ZcabOVZqp3R4MFaweJeN1kjYq6nskaEaW/qRVlxUlh8ipGTi8rmdk3PeU4SMzhus7V898xBYlSb68CK87rVBXPh5HoNI5upcXMmDVUsiTQHLt/8AZ3VYnOB2Zhm/ENHH6H8Vd/s+7vKcdUcLtCrgt4lyf5Op/wBnjaubDYjDM4JjkDoh4hJBqR3jOD5E+Iq8UTrlAFAFAFAFAFAFAeY+m/YUmH2lJKR9libPE173KqiyKe4htfJh6AUGNrEH/nCxFAPocQC1khQH5RqT5ksSW/SgJnBYUg53N2P0oB4JzGyyrxjZXHjlNyPUXHrWs48cXF9UbQlwyUvJnXI5AyhhqGAIPeCLivNNYbT6HpE8rIqsGxWekTP/AHCXJfima33M65vThfwvVvQNd+s+v4Kmtz3Lwcn2VtN8PJ1sYQsAQM65gL21A5HTj4mu1OtWR4XyONXa6pcUR1trejEYpBHMysoYMLKFIIBHLwJqOrT11PMOZvbqJ2rE+QbnbZXCYkSuGKFGRstibNYggEi+qimppdtfAuZtpblVZxPkR218V1+IllVSOskZlXie0dBpxNSVx4YqL6IismpzbXVnWdi7JlwsEXV5cwReujY2Vm5srW7Li9r2sbC9uNcS++Fs2pfR9ft1R26qpVwXD9V+9R8+1RazQTgnQr1ef0zISn1qJUeUo/fH/STvfNPPtkhN3N1EhxDYnIUGvVRMQxTMNWJGgOpAAJsCdTyn1OrlOvu8583y/fcho0qhPvMY8l+7E8my4FcyCGIOdcwRQ1zxN7XvVR32tcPE8FlVVp5SWR0aiJRJrAE0Mlb382f1uFZgO1EesHkNHH5ST6Vd7Pt4LsPlLYpa6rjqyua3Kb0fbUbDbRwsqc5UjYXsCkx6tgSdODX10uB3V6A4B60oAoAoAoAoAoAoDi/9pLDOY8HIP2atKreDuEK6+IRvagOFUA62bYSpfhce/L62oC10BgigOg7kYzPhVU/FETGfJdVP5SvtXC1tfBa357nd0dnHUvTYnqqFobbRmyRSPlzZUZspNg2VSbE2PG1q2gsyS9TWbxFs5Zjt7cMVPV7Ow6sw+J1RrE8wAgv7124aWzPzWNpfvU5MtXDHyw3IjCbtTvBLiGUpHGhYFhYyW+6O7nf2vUs9RCM1DO7ZXjp5yg5vlga7uhDioQ4DI0iowPAhzkP+qtrtq5NfuDFGO8in5/k63szdXCYd88cQzcixZyv8OYm3nxrhWay6xYbO3DTVQeUhxtqQ5MgETM5IEUpsJRYlkU8mt4Go6ElLLzhdV09Wb2t4wsb9H1IGKZEGXr8dBb/CZDJl8EcxuSPJjV1xnPfhjL15fyisnFbcUl6Y/wCMlNkOF0SN0jOvWTseslkOWxyt2joOLWOgAFqrX5kst5a6LkkT1PD2WF5vmyVNVCwJNYMiTQCTQCHAIIPA6EeBonh5D3WDi+1cEYZpIvuMQPLip9iK9VVPvIKXmeZur7uxw8mem+ijbz4zZsMkjFpEzRSMeLNGbBieZK5ST3k1uRFvoAoAoAoAoAoCr9J8IfZWNBTPaF2t3FO0G/CRm9KA8lmgAUBatnMeqQk3NuJ4+Xpw9KAc0BYNxMXkxDxk6Spcfxx//Un2rn9o15gpLp+DodnTxNx80X6uMdcRIoIIOoIsR3g8azyHTBHYXYWFiOaPDxKeRCC48idRUs9RbLxSZHGiuPKKNu18L1sEsXN43QebKQP1rSqShYpPozayPFBx80UTY/R06skk0wBUhssYvqpBHaa3d3V07u0YtNQj+s51PZ7TzJnQia451RtjsGkqFJFDKeR5EcCCNQRyI1reFkoPMXuazhGaxIjv+kSLomMnVfunqpLDuDOhb3Jqbv4PxQWfQi7mS5Tf5N2G2WqtnZnlkHB5TmI78qgBU/CBWk75SXCtl5I3jUk8vd+v7gemoCUSaASaGRJrAEmgOfdJGBtJHMBo4KN/Euq+4J/LXa7MszBwfQ4/aVeJKf0Lb/Z/3mZZn2e9urcPLF3iRcudR3grdvDIe+umcw7tQBQBQBQBQBQGueFXVkcBlYFWB4EMLEHwsaA8e727OTD43FQR3yRTSIl73ChjYa6mw0vztegIm9ATGwZ21TTKBfxBJ/8ANATNAKgxJidJRxjZW8wD2h6i4rSyHHFx8zeufBNS8jrccgYBlNwQCD3gi4Nebaw8Ho08rJk0MiTQyYrAEmtWBJrJkwaxgCTQCTWDIk1gCTQCTQyJrANU0qqLswUd5Nh9ayouWyDaXMp++u1YZcOyKSzAqykDQEHvPgSPWurodPbXZxvkczXX1TrcM7lc3G26uCx2HxTqWWNmzgccro8bEd5Acm3O1dc4+T1wrAgEG4OoPfQGaAKAKAKAKAKA869P27nUYxcWp7OKBzD7skSop9GGU+YNActoBxgcV1bZgL6EEcONAWYNcXoANAX/AHEx2fDBCe1CSn4eKH2Nvw1xNdXw25XU7eis4qsPmtiwmqZcMGgEmsGTBoBJrDMiTQwJNDIk1gGDWGzJqllVRdmCjvJAH1rKTfIN4IfF7yQr8JLn93h+Y/0vVqvR2zK1msqhs2QuM3kmbRLRjw7Te54egq9X2bBePcoWdoyfgRDTSMxu7Fj3sb1ehVCHhRRndOb+ZmmRbgjvFqk57MjSy0ON792YsPhcHiIC5WdD1mcg2ksGtoAB84/BUNdrlKUZc0V6rpTnKM+aPQvRztJJ9m4R0fOVhijc3uRJGiq4bnfMD+vOpiwWSgCgCgCgCgCgOb9Ou7j4rACWNcz4VjIRzMWUiS3iLK3kpoDzXQAKAsmCxYkXT4gBmHcf+XoBxegJzcvH9Vigh+GYZT/Gtyh/1D1FUtfXxVcS6F7Q28NmHyf5OjVxTsiTWAJNDJg1gCSaYYyYoZG2LxscYu7qvmQD7cTW0YSlyRq5Jc2QeP3tiRSUV5LC9wMo9z/tVmvQ2y57Faetqj1Is7wzynQrGpF+yMzEeZ4endV2vs+tbsp2doSe0URMzMxJcljwJYk/rV2FUI8kUp3Tn4mazUhEJNAK6hypcI2QGxYKcoJ5FrWBoDQaAsyJ/eNiYiL5sJJ1qc7KTnY+zTiqsvluT8ylP5NQn5otP9nHFEwYuIkZUkjcC/aBkQgkjuPVrbxB9bRdOw0AUAUAUAUAUA02tghPBLCSQJY3jJHEB1K3HvQHjjaezpcPK8EyFJIzlZWBHkRfiDxB5gg0A1FASmxZQCymwJsR4+FASxNAJzkWZdGUhlPcym4+orDinszMW000dc2djBNEkq8HUN5X4j0Nx6V5uyDhNxZ6OuanFSN5NaEgiRwBckAd5Nh9aYb5GMoisXvHhk/xAx7kGY/TT61KqJs1c0jmW9OJ66aSZQV7QGuhyMoyk28Vce1dvTRSqSOHqnLvZPzx+CGWdwNHYeTEfoan4V5Ir8UvNm3AzkSAkk3PM315HWmF5DifmWmYBh4MP6a/qPesmBlsyXKLHiht6f8AigHmKSzeev8Az9fWgNIIuL3tfW3G3O1+dAW/FYLDwHMjJGZI2WIyoZMjgo6yFSZAwKkrmAIBvp3AM8bt6ACaJUzxnN1YCKqAugzFSQHQdaC4GvACwoCpmgLNuBtCKOaaOd0SGeFldnYKtxwuTp8LSVX1EW0nHoypq4NpSjzTGPQzjGg2vFGpLLIJYnynRgqMwbxAMYPkTVgtp53PTNAFAFAFAFAFAFAeef7Q+AdcfDOQMksIVT+9EzZge/SRPfwoDlNAKjtcE8Li/legLJmoDBNAWHdDeN0ieJEDhXJUk2ADC5FgNdQT61y9dXDiU2dbQTk4OPkSU208XJ8wQdyLb6m5qip1rki/wSZG4nDC95pbn/Me59ia3jOyXgRq4xXiZqE0K6KGf+FbD3NqmjpdRPd7EEtVRD/hH7XhZ7P1eRGvETe/aPajv5MLfiq9poqputyyyjqpO1KxRwitQAFlDcCyhuWlxfXlzq2URxtfZ74eZ4n0ZDpzuDqpvz/3BoCwYCbPED3fof8Ah9qAbHszeDj6igJFxdAea6foP/b7UA1NAJoBDGgNsWDka2VGIPA2sD+I6VpK2EebRJGqcuSY4k3dlK5nUZR2mXN2iF1IFgRcjxqv8dUnwpk/wN2OLGCt7L2y+GxKYqDstG+dAddNQVbvBUkHzNWyoewsPMHVXXUMAwPgRcUBsoAoAoAoAoAoCp9KOx48Ts3Eh4usaOKSSKw7SuilgVPEcNQOIuKA8n0ACgJbZTnKbkmx58tBQEhFgTLcXyqOPj4eVAWvYW7jYR7uyssllIF+y2pU3PG9yOA1Irn66PHXldC9oLOGzh8zRtyJxiGRnbIVVowDlFrWIIHE3BpoYVyqTxv1JNdZZGzGdhpHhUHBR+v61fSSOc5N82SmI2TIkSy2uhCFrAjJnF1v3gi2o53Hnk1I7EaxSx2vnAK62yuvBvHgv5agnS5WRsXQs13KNcq2ufIpuOF2zW0cBrdxPxD8wapyua8TiXkOaR3drAXdi5sOAuxvbwoCW3cxFjl+nnw+ulAOtqLZc33Df04fpQEjgI2kByqxDDQgG1+HxcL2PfyrSVsI82SRqnLkh9h925W+Iqg/MfbQexqnZ2hXHluWoaC2XPYeR7BhBsc7nuFwNONmGW35q1V+osWYRwvNm7p01TxOWSRw2AC6xwop79M/kbWv6tWO4tl45/YfFUw8EPubHUi5Mi+Kx2JPhYAkH1rX4aiG8392Y+L1E9q19kZiGptmy6WzXv4/Frbhx7zVHVSr4k68beR0dKreBq3mcdx2HySSR/dd1/KxFeghLiin6HBsjwzaPWO4W2Vxez8POq5boFZRoFaMmNgPC6m3hatjQsFAFAFAFAFAFAYIvoaA8rdK+7EOz8eYYCeraNJQra5MxcFQeY7Nx50BTaA34OVgwtzIBBoCxbOnyv50Bf8AASddh8hOoGW/dbVD5jT1FQyXQ2jJxaaKbj8yyMxzFgxftEk2vldbnuOn4ahq+SWPoXbf6tefqPVNxccD/WrhQJDHbzSdWEd0ROrWIgALmRQQFJNyeJ4d9BhjHA4TE4j/APnw7sPvyfZp7nU+1QWaiuHNk8NPZLp9xvt3cPGIq2RZCWZvsyAEzaspzEWFwDfh2jUcNdTJZbwSS0di8O41w+4c5/aSRp4KTI3soy/zViWvr9fwbR0M3za/JJYLctImu+IJP3UUKx53t2ifao/jJy2rhkk+ChH/AMkyxYTZqA9iG5+8518xxI05dmtXC+zxSwvQx32mq8Kyx48dvik14FYxr7C7fWsfD0w8b+7HxV8//GseyNccYDAhSOIJY6sDy1JJ1HPxqvqranDhgvsWtLXcp8VjGOO2vFCxTM2biRGgLXbXViLc/Ot9PLUSrSgl7kd9WnjNym930ImfeAnRYdO+Vi38vKrHwts/HP7EXxNEPBDPuM5tq4htOsCDuRQPrxqSOhqW739yOWvteywhzu7iD1xDOzXW/aN+BA/7h7VDrqIKtOKJ9DfOU2pMq++MOXFydzZXHqoB+oNWNFLipj6bFbXR4b36ncegDEI2zCisSyTSZ1PylrFcunwlbHnrm8haKh0ugCgCgCgCgCgCgOedMG5EeNw7YnrDHNhopWU6ZXUDPle+oHZaxB0zHjQHmYUAA0BL4afML2sQaAum6mP7ag8Hsp8D8p99PxVpNbAnlWP+9PF2WaRCcuhYWsrjwDAqbeDVzdbGSSnHodTQTTzCQ2wO4OIJyvOEjBOXILyEX0uW0Bt4Vs+0Vj5Vua/ArO728ifwWwcDhTfKHl+8/wBo9/XhVOeptt5stQohDwodYvbZGgsgPC+rH+FRrfwqKNbk9t/b/ZJJxisyaXuRsssj62Y+L9keYQa+htVyGjl1ePZblWzXQjy3/wAIRh3LZkJB04ppYm4I4nUWvx5+FQ6qlVNcLz7k+lulanxLA2xOLSEAM0Uemt7sW7yEFj661bjqnJfJBv8ABTeiw82zInEbwqdER5fFyEX2HH1FbqrUT5yx7DvNNVyWWMJdqYhhbOsa/diW31Nbw0Na3luzSevm/BsNIGCyoxZmbMBdmJOpt+pB9Kltqiq2kiOm6btTkxxvEwXEsR86I3dwuv6Coez3/Rx5Mk7Qji3PmjRsjGouIiZzZA65j3a8STyHPwq8UR1vhNgwyjCspAL5stytiEK2PA6lxp4UBGbBmJluOCrc24cVAHuR7VU1mO6wXNCn3uV5EbvnNmxA8I1B/Mx/rWnZ8XGnfzN+0Xm36HUf7NitbHHXKThwO7MBNmt42KfSrxQO1UAUAUAUAUAUAUBox2ESWN4pFzJIrI6nmrAgj2NAeRt892Jtn4psPKNNWifT7SMsQr6cDpqORoCDFAOsHiANDwPDzoCXwWOaI3AVvBxmH6igHMO23WRZQqh1N1y9kA+Vj4+9aygpRcXyNozcXlHStj7dfGQrIWtxV0XQBhxBPE30PrXB1NfczcTuaeStgpfuTXm0BZwob5Y75tNCCfiJB7rVdjp6kuKbz78ijPU2yk4QWMeXM1tiVhGY5Yr85Ddm8coN29SDW3xMeVaz7bIwtHN/NbLH5IzE7xhtER5fF+xH+UcfXWsqm+zxPC9DPHpqvCuJjF9rYi4cuAq2ORFAW3PxOnKt3oocPmzEddPiXRGN41AljxA1SVQp55XA7PuNPw1HoJYTqfNG2vr3Vi5PYjmxHkPOuic4ktrbVjjw4wwyO980jKbqG0Fx+8ALcuLXHCgK2mN7S2+8p+orWXhZtDxIkN4Vkd48iOxyfKrObA+A8aoaLEIzy+p0e0E5SjhdBrBu/iX4hUH77j9I8zD1AqzZqqYc3+/voVYaS6XQfxbqKBeSYn+FVT+di1/yiq0u0FyhHJaj2c+c5G6TaWEwsZVGVje9lbO7sBYF24cz3AXNhqbwyhqNTJcSwvsTxnRpo/K8so2NxTSu0jcWN/AdwHgBYV1IQUIqK6HIsm5ycn1PQf8AZ82eU2c8pH7aZyvisYWP/Ur1uaHUKAKAKAKAKAKAKAKA5V07bnyYqGPFQIXkgDK6LqWiPauBzKkcBxDHuoDzxQGUNtaAk0kBFwaAyTQFk3D2n1c5iJ7M3DwkHD3Fx52qjr6eOvj6r8F/QXcM+B8n+Swby4+WOVI0bq1dScwAzMyntLflYFT61W0NMLYty3a6FnW3Tqxw9ev8EEYlBuxLN3sSxrqxhGKwkcqVkpPMmT0aYaPDlpipkkTPHlzs1mBCqACEVgytcm9tO+tjQq0uMtz9/wDbhQDnDYjrsLJDqSuqeBGq+nAe9c26PdaiM1yZ1aZd9p5QfNEXhcBiZQCsTWNu032a+hewPper07oR5s58KZz2SZLYbdM2vLL6Rgn+d7W/Kapz7QhyislyHZ0/7ng259n4Y3zKzi2pJma48PgB8coqPj1VvJYRJwaWl/M8sY4rfRBpFCT3GQgfyi/60r7OfOcvsLO0V/bH7kRit6sU/Bwg7kAH1Nz9atV6KiPKOfcqz110uuCKmnd9XZn8WJb9asJRWywivJylu9zVWxoOdn4GSeVIYlzSSMEQd5Y2HkO88hQHsDd3ZK4TCw4ZPhiRUv8AeIHaY+JNz60BI0AUAUAUAUAUBigCgCgPI2/2677OxkmHNynxwMfnja+X1GqnxU+FAV2gHWDPEUA4JoBPW2IINiCCD3EaginPYJtbr9Z0LHYn++YJZF/aCzqO6RNGX17Q9RXGrl8NqOF8v4O3NLUUZXP+SqvtIEXHt3V2TiD4Y3GYqJIkX7FbZcqrHHccWLmwZtSTqT4VpOyMF8zN4VTm/lQ4w26fzTS2A4iPQDzkkGnlk9apT165QWWXq9A+c3g2vtXA4W4jOY8xHdyfN2NvQG3cNaglRqNT4tkWIXUafaO7IfG76ynSKNY/E9tvDjp9DViHZ8FvJ5K0+0ZtYgkiAxm0Jpj9pIz+F9PyjQe1XI1wgvlSRUnZOzm2xKYJzraw72Nqw7YozHTzfQeYDY7Sm0ayTEcVgjaT6qDWHOb5L7myqgvEzc+zSjZHhKNxKzBg48chANRSk4+Jk0IJ+CK+5veILG4bLmtYchre1+6o4qUprh5Es5RhXLixnBXxV45h6A6Fuj1sMP79i0yzsPsY2+KJGGrMOTsOXyjQ6kgAdZoAoAoAoAoDBoDF6AL0Bm9AYvQFK6VtzhtHCEIB/eIbvAdO0bdqK/cwA9QtAeW5FIJUgggkEEWII0IIPA0BigHJegEE0BM7t7ZEJKSX6tje41ym1jpzBsPHSqmq07t3jzRc0mqVWYy5Msp2ls4faHq2bj+yDMT+JeNU416tfL/JcnbpPE8EbtHfhjpDHb9+TtNby4D3NTw7PTebJZZBPtBratYK3jMfNOftHdz3a2Hko0FXY1wrWIpIpynZa93n0ExYFiQDoToBxYk8go1JrDsXRZMqh/3YRb9i9GmOnsVw7Kp+bEHqV/Lq/wDLWP6j9DL7qPqX7Y3QyoscRijy7GHQJ5/aPcn8ooql13Dvl/bsXLZPR7syCxXCpIw+ae87X7/tLgegFSJJciJyb5j3bO9eBwKkSzRx5f8ADSxYfgX4fW1ZNTjnSL0pR46PqIcL2QQVmlP2ikHXIq/DcaHU3BNYcVJYZtGTi8opW727uM2jJkw8Zex7THsxR35s3Ad9tWPIGs8uRh77s7zuD0XYbAFZpSJ8SNQ5HYjP+Wh5/vnXute1DB0IUBmgCgCgCgCgMGgEMKATmoDHWUAlpqAbyYmgOH9M26ALNj8OvHXEoO/h1wH+r37zQHI6AWjcqAXQGKAwBQFo2TubPLYlMo+9Kci+ii7H2FafO/QmXdx9S67J3EwqW6+VpO9I/sU9SCXP5hWFWub39zErpPZbexdtjthcMLQRRx95VQGPm3E+pqQiyO8VvrhYheSZRbuOY+woCqbY6ZYUuIIzIe9jYeYA4/mFAUDbvSXj8TcdaY0Pyx9gfTUjwYtQFe2TsjE4yTJBE8zc8o7K3v8AExsqDjxIoDrm6XQsi2kx8mc8eohJCeTyaM3LRcvDiaA61gcJFCixQxrHGvwogCqPQUBvzUBsjagNtAFAFAFAFAFAYtQCGSgG0qkUBG4ucrQFe2ltwKONAU/ae9Q1F6A5TvBhIw5eHRCblPunw/d/SgIi9ALV++gFUBlWIII4ggjzBuKAn497sQByJ9aATJvdijwZR5Kf6mgGOJ23iH0aZrdw0H0oBgz3OpLH1Y0A8wezZJDYAKO9tPoNaAuWwt0IBZps0p+78Cew1Pv6UB07YeMEaiONFRBwVAFA9BQFpwuNJFAP45CaA3IpoBzGlqA2UAUAUAUAUAUAUAUBgrQDPFYEMKArG2N084NqA51tvcCa5K3oCm4/c3EL8poCEn3dnX5D7UA0fZMw+Q0AgbPm/wDTagNibNnP+GfpQDmPYGIPyn2/+KAksFuXiH45vQWoCewvRs54gnzoCcwfRqfu0BYNn9H2XlQFnwW6QUcKAlcPu+o5UBIQ7OUUA6WECgNgWgM0AUAUAUAUAUAUAUAUAUAUAUAhogeIoBrNsuNuKigGE27UDfKKAZybnYc/KKA1/wD4Vh/uigNse5+HHyigHce7MA+Ue1AO4djxLwUUA5XBoOQoDYIV7qAUFFAKtQBQBQBQBQBQBQBQBQH/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0759" y="3284984"/>
            <a:ext cx="2085975" cy="219075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2985" y="3732659"/>
            <a:ext cx="2619375" cy="1743075"/>
          </a:xfrm>
          <a:prstGeom prst="rect">
            <a:avLst/>
          </a:prstGeom>
        </p:spPr>
      </p:pic>
      <p:sp>
        <p:nvSpPr>
          <p:cNvPr id="8" name="TextBox 7"/>
          <p:cNvSpPr txBox="1"/>
          <p:nvPr/>
        </p:nvSpPr>
        <p:spPr>
          <a:xfrm>
            <a:off x="612775" y="1412776"/>
            <a:ext cx="7991673" cy="2246769"/>
          </a:xfrm>
          <a:prstGeom prst="rect">
            <a:avLst/>
          </a:prstGeom>
          <a:noFill/>
        </p:spPr>
        <p:txBody>
          <a:bodyPr wrap="square" rtlCol="0">
            <a:spAutoFit/>
          </a:bodyPr>
          <a:lstStyle/>
          <a:p>
            <a:r>
              <a:rPr lang="es-ES" dirty="0" smtClean="0"/>
              <a:t>Default </a:t>
            </a:r>
            <a:r>
              <a:rPr lang="es-ES" dirty="0" err="1" smtClean="0"/>
              <a:t>mode</a:t>
            </a:r>
            <a:r>
              <a:rPr lang="es-ES" dirty="0" smtClean="0"/>
              <a:t>: </a:t>
            </a:r>
            <a:r>
              <a:rPr lang="es-ES" dirty="0" err="1" smtClean="0"/>
              <a:t>Uncontrolled</a:t>
            </a:r>
            <a:r>
              <a:rPr lang="es-ES" dirty="0" smtClean="0"/>
              <a:t>, </a:t>
            </a:r>
            <a:r>
              <a:rPr lang="es-ES" dirty="0" err="1" smtClean="0"/>
              <a:t>unidirectional</a:t>
            </a:r>
            <a:r>
              <a:rPr lang="es-ES" dirty="0" smtClean="0"/>
              <a:t> </a:t>
            </a:r>
            <a:r>
              <a:rPr lang="es-ES" dirty="0" err="1" smtClean="0"/>
              <a:t>communication</a:t>
            </a:r>
            <a:r>
              <a:rPr lang="es-ES" dirty="0" smtClean="0"/>
              <a:t>*</a:t>
            </a:r>
          </a:p>
          <a:p>
            <a:endParaRPr lang="es-ES" dirty="0" smtClean="0"/>
          </a:p>
          <a:p>
            <a:r>
              <a:rPr lang="es-ES" dirty="0" smtClean="0"/>
              <a:t>Tracking: </a:t>
            </a:r>
            <a:r>
              <a:rPr lang="es-ES" dirty="0" err="1" smtClean="0"/>
              <a:t>beacons</a:t>
            </a:r>
            <a:r>
              <a:rPr lang="es-ES" dirty="0" smtClean="0"/>
              <a:t> (GPS, GLONASS, RF and GSM)</a:t>
            </a:r>
            <a:endParaRPr lang="es-ES" dirty="0"/>
          </a:p>
          <a:p>
            <a:endParaRPr lang="es-ES" dirty="0" smtClean="0"/>
          </a:p>
          <a:p>
            <a:endParaRPr lang="es-ES" dirty="0"/>
          </a:p>
          <a:p>
            <a:r>
              <a:rPr lang="es-ES" sz="1400" dirty="0" smtClean="0"/>
              <a:t>* </a:t>
            </a:r>
            <a:r>
              <a:rPr lang="es-ES" sz="1400" dirty="0" err="1" smtClean="0"/>
              <a:t>Implementation</a:t>
            </a:r>
            <a:r>
              <a:rPr lang="es-ES" sz="1400" dirty="0" smtClean="0"/>
              <a:t> of </a:t>
            </a:r>
            <a:r>
              <a:rPr lang="es-ES" sz="1400" dirty="0" err="1" smtClean="0"/>
              <a:t>cut&amp;down</a:t>
            </a:r>
            <a:r>
              <a:rPr lang="es-ES" sz="1400" dirty="0" smtClean="0"/>
              <a:t> </a:t>
            </a:r>
            <a:r>
              <a:rPr lang="es-ES" sz="1400" dirty="0" err="1" smtClean="0"/>
              <a:t>system</a:t>
            </a:r>
            <a:r>
              <a:rPr lang="es-ES" sz="1400" dirty="0" smtClean="0"/>
              <a:t> </a:t>
            </a:r>
            <a:r>
              <a:rPr lang="es-ES" sz="1400" dirty="0" err="1" smtClean="0"/>
              <a:t>on</a:t>
            </a:r>
            <a:r>
              <a:rPr lang="es-ES" sz="1400" dirty="0" smtClean="0"/>
              <a:t> </a:t>
            </a:r>
            <a:r>
              <a:rPr lang="es-ES" sz="1400" dirty="0" err="1" smtClean="0"/>
              <a:t>progress</a:t>
            </a:r>
            <a:endParaRPr lang="es-ES" sz="1400" dirty="0" smtClean="0"/>
          </a:p>
          <a:p>
            <a:endParaRPr lang="es-ES" dirty="0"/>
          </a:p>
          <a:p>
            <a:endParaRPr lang="en-US" dirty="0"/>
          </a:p>
        </p:txBody>
      </p:sp>
      <p:sp>
        <p:nvSpPr>
          <p:cNvPr id="9" name="Rectangle 8"/>
          <p:cNvSpPr/>
          <p:nvPr/>
        </p:nvSpPr>
        <p:spPr>
          <a:xfrm>
            <a:off x="3709345" y="6012577"/>
            <a:ext cx="2967280" cy="584775"/>
          </a:xfrm>
          <a:prstGeom prst="rect">
            <a:avLst/>
          </a:prstGeom>
        </p:spPr>
        <p:txBody>
          <a:bodyPr wrap="square">
            <a:spAutoFit/>
          </a:bodyPr>
          <a:lstStyle/>
          <a:p>
            <a:r>
              <a:rPr lang="en-US" b="1" dirty="0" err="1"/>
              <a:t>Strato</a:t>
            </a:r>
            <a:r>
              <a:rPr lang="en-US" b="1" dirty="0"/>
              <a:t> Beacon </a:t>
            </a:r>
            <a:r>
              <a:rPr lang="en-US" b="1" dirty="0" smtClean="0"/>
              <a:t>Balloon  - GSM </a:t>
            </a:r>
            <a:r>
              <a:rPr lang="en-US" sz="1400" dirty="0" smtClean="0"/>
              <a:t>(developed </a:t>
            </a:r>
            <a:r>
              <a:rPr lang="en-US" sz="1400" dirty="0"/>
              <a:t>by </a:t>
            </a:r>
            <a:r>
              <a:rPr lang="en-US" sz="1400" dirty="0" err="1"/>
              <a:t>Aitor</a:t>
            </a:r>
            <a:r>
              <a:rPr lang="en-US" sz="1400" dirty="0"/>
              <a:t> </a:t>
            </a:r>
            <a:r>
              <a:rPr lang="en-US" sz="1400" dirty="0" smtClean="0"/>
              <a:t>Conde)</a:t>
            </a:r>
            <a:endParaRPr lang="en-US" sz="1400" dirty="0"/>
          </a:p>
        </p:txBody>
      </p:sp>
      <p:sp>
        <p:nvSpPr>
          <p:cNvPr id="10" name="Cross 9"/>
          <p:cNvSpPr/>
          <p:nvPr/>
        </p:nvSpPr>
        <p:spPr>
          <a:xfrm>
            <a:off x="4503380" y="4128331"/>
            <a:ext cx="506313" cy="504056"/>
          </a:xfrm>
          <a:prstGeom prst="plus">
            <a:avLst>
              <a:gd name="adj" fmla="val 439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ross 11"/>
          <p:cNvSpPr/>
          <p:nvPr/>
        </p:nvSpPr>
        <p:spPr>
          <a:xfrm>
            <a:off x="2780589" y="6012577"/>
            <a:ext cx="506313" cy="504056"/>
          </a:xfrm>
          <a:prstGeom prst="plus">
            <a:avLst>
              <a:gd name="adj" fmla="val 439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3073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a:xfrm>
            <a:off x="0" y="274638"/>
            <a:ext cx="9144000" cy="1143000"/>
          </a:xfrm>
        </p:spPr>
        <p:txBody>
          <a:bodyPr/>
          <a:lstStyle/>
          <a:p>
            <a:r>
              <a:rPr lang="en-US" dirty="0" smtClean="0"/>
              <a:t>Tracking and recovery</a:t>
            </a:r>
            <a:endParaRPr lang="en-US" dirty="0"/>
          </a:p>
        </p:txBody>
      </p:sp>
      <p:sp>
        <p:nvSpPr>
          <p:cNvPr id="3" name="AutoShape 2" descr="data:image/jpeg;base64,/9j/4AAQSkZJRgABAQAAAQABAAD/2wCEAAkGBxAPDxAPDRANEA0PDw8QDw8NDxYNEBAPFREWFxUVFRgYHSggGBolHRUXITEhJikrLi4uFyAzODUsNygtLisBCgoKDg0OGxAQGy0lHyYtLS0yKy8tLSsrLS0tLS0xLSstLS0tLS0tLS8tLyswLi8tKy0tLSstLSstLS4vMC4rK//AABEIALcBEwMBEQACEQEDEQH/xAAcAAABBQEBAQAAAAAAAAAAAAAAAQIDBAcGBQj/xABHEAACAgECAwUFBAUICAcAAAABAgADEQQSBSExBgdBUWETInGBkSMyQqEUcoKxsjNSU2JkksHRFSQlc3Si4fAmNWODs8LS/8QAGgEBAAIDAQAAAAAAAAAAAAAAAAEDBAUGAv/EADwRAQACAQEECAQEBAQHAQAAAAABAgMRBBIhMQVBUWFxkcHwE4GhsSIy0eFCQ3LxFDM0UiRiY5KissIG/9oADAMBAAIRAxEAPwDvlECZFgTIsCZUgSqkCRUgSBIDgkBwSAbIC7IBsgLtgG2Au2AbYBtgVOLaiymh7aaX1FiAEU1sFZ+YBwT5DJx44xA8jgXbHSatvZbmo1IOG0+pHsrA3iBnkT6dfSB0e2Am2AbYCbYBsgJsgJsgNKQGFIDGSBGyQIWSBEywIXWBEwgRkQLCLAnRYE6JAnRIEypAkVIDwkBwSAu2AbYC7YBtgG2AbYBtgLtgG2AbYHj9oOzGk1641NQLgYS5PcuTyw3j8DkekDmTXxXhH3c8T4evh01NSfmTgeWR+rA6bs72k0vEE3aawFwMvS/u2p8R4j1HKB7G2AbYCbYBtgJtgIVgNKQI2SBGyQInSBA6QIHWBA6wIiIFqtYFmtIFitIE6JAlVYEgWA4LAdtgGIBiAYgGIBiAYgGIC4gGIBiAYgGIHK9pexNOpf8ASdKx0mvU7l1FPuh2/rgdf1hz889IHn8G7X3aa5dDxxBTeeVWqH8jcM4BJHIZ8/qAYHcjnzHT0gLiAYgJiAm2AhWA0rAjZIETpArukCB1gV7FgQlYFutYFqtIFlFgTKsCQLAeBAXEAxAWAQCAkDhO3Pby3hut02mrprsrsra25nYh9oJ91McgfdPM56wO8xAIBAIBAIBAIHncd4JRrqWo1SBkPNT0dGx95D4H9/Q5EDh+FcV1HA9Quh4kxs4fYcaTWHP2YzyVvTpkeHqIGkKQQCDkHmCOYIgLAICYgGIDSIDSsCNlgQOsCtYsCtYsCArAu1rAtVrAsIsCZRAcBAdAICwCAQCAkDE++E54xpR/ZHH8X+cDbIBAWAQCAQEgLAIHn8e4PTrtO+n1C5RxyP4kbHJl8iP8x0MDi+wvFrtFqX4JxBsumTorm6WVdQgJ9OY+Y6jEDRIBAICQCA0iAxhAhdYEFiwKtiwK5WBdqWBarWBOogSAQHQFgEAgEAgEAgYj3rHPG9OPLTkfl/1gbdAIBAIBAIBAIBAIHFd6PZ9tTpRqtNldboT7apl5MUXmy/EY3D4esD2exfH14joadSMCwjZco/DcvJh6Z5EejCB7kAgEBIBAaRAjYQILFgVbVgVyIFyoQLSCBMogPEBYBAIBAIBAIBAw7vMbPH6x5UD80EDcYBAIBAIBAIBAIBADAzDsX/szjms4WeWn1Q/SNKPAEDcAP2SwP+7EDT4BAIBAICGAxhAgcQK1ogVisC7UIFlBAkEBwgLAIBAIBAIBAIGEd4r/APiE/wBWlP8A4kgbvAIBAIBAIDLrlRS9jKqKMszHaoHqTImYiNZeq1m07tY1lyHF+8GisldMjXMPxE+zr+XLJ+kwcm3VjhSNfpDdbN0Hlycck7v1lzt/b/WscqKawegWvP5sTMadszT2R8m0p0Hs0c9Z+f6LGg7e6kEe1Fbj9XafyxFdtyxPHSVWboTBp+GZh3HBuOV6oAAFLdob2beK+anxE2GHaK5OHKexz+07HfBPHjHb+rh+9fGk1nCuJjrVf7Gz+sn3wPoLPrMhiNLBzzHQwFgEAgEBIDTAicQK1ggViIFysQLCQJBAdAIBAIBAIBAIBAwDvDf/AG/cfKk/lWB/hA3+AQCAQCB5vHONVaOvfacschK1+859PTzMpzZ64q6z5drK2TZMm033afOeqGV8d49frHzacVg+5Uv3F/zPqfymny5r5Z1t5dTsNk2HFs1dK8+uev33K/D+F26t9mmrdyAN5JG1fUtgBR6dfjGPHa86VhZm2nHs9d7LbTs7fL3Hg7Hhndwgw2ruZj/R0e6o9CzDJ+QEz6bDH8c+TR5//wBBeeGGunfPGfL+726exPD16UsT5m63P8UujY8PZ9Za+3S+2W53+kfoh1/ZhalN2jexLagbEUtvUlR058xnp1lWXZIiu9jnSY4w94ukbZJ3M8RNZ4T1e9HMd5+uTXcCa9QPaafUaWxl/msbBWT8MWGXbNtFc9N6GHtmy22e+7PLql3fZfU+10OksPMtpqS362wZ/PMyGM9SAQCAQEMBDAjeBWsECuRAtVwLCwHiA6AQCAQCAQCBmHaDvlo0t5pq0l1wABFhtWpWU9CBgnB9cQOp7Fdr04otmKmpsqWp2UuLAUs37SGwOeUbIx5QMb7dXhuOavB+5Vcp9CAYOt9FQCAQCBQ43xWvSUtbb4ckQci7+Cj/AL6SrNmrirvSyNl2a+0ZIpXz7I7WQ8W4jZqrWtuOWboB91V8FXyAmjvktktvW5u22bZ6YKRSkcPv3y9js12afXv7WwCrSg4JRdm8jltQfvb95zjIwbPOWd6eEe+TA27pCuyV+HWd6/fx0759I9Gm6HRV0IK6UVK16Kv7z5n1M29KVpGlYcply3y2m951lYnpWICGBgParWvXS1IBGn1FIWxtpI5MjKCR93mAc4PSaboyK71p1+To+l9+cUaV1jWdZ7P01az3cahbOF6bayvsVq2KHcMq5HX4Y+s3LnHTQCAQCAQGmAx4FeyBWMC1XAnWBIICwCAQCAQCBDrLdlVj/wAyt2+ikwPkztGf9aI/mpUv0QSUS2LuQPv6of2XQ/x6iQlmvHbN/HOKEHP+sa1f7uV/wkofT1Ryq/AfukJPgEBl1iorO5CqoLMx5AADJJkTMRGsprWbTERzlkvafjLay4vzFSZWpD4L5n1PU/IeE0OfPOa+91dTtNg2SuzY9P4p5z76oT9meBtr7R7QbdPSFWwoNm7A5ICPE9Sev1E97NgnNbjyj3oq2/bY2SmlfzTy69O/w7IanTUqKqIAqKAqqowAB0AE3cRERpDkLWm0za06zJ8lAgECpxa/2enucdVrfb+tj3R9cSvLfcpNuyF2z038ta9swxLtiB+h2+R5D6znuj+O0Q6fbJ/4XJr2erUe7XTLXwvTBVClxY7Y8WNjc/oB9J0rknTwCAQCAQGmAxoFeyBXMCzXAsLAfAWAQCAQCAQPN7SPt0Orby0uoP0qaB8qceOdZd6WEfTlJRLY+5E/a6n10mk/J7v85CWWWXBuKcRs8H1HEGH7VrmSh9T6Js1VnzrQ/wDKJCU0AgcV3gcYwBpKzzOHuI8uqp8+p+A85q+kM/8AKj5/o33Q+yaz8e3hHrPv0cdotM2oevT1qvtHc+9jnggZLf1QAT9Zr6Vm8xSvP39m8y5K4a2y2nhEcvfXLW+F8PTTUpTUPdQcz4s3ix9TOgxY4x1isOLz57Zsk5Lc596LcsUiAQCBznbfVbaFrHWxsn9VMH+IpNf0lk3cWnb7++jZ9FYt7LNuz1/bVkXbKzNKVf0liDHxImv6Kprlmextuk7buyW75iPrr6Nt7Maf2Wi0qHkRRWSPJioJ/MzoHLPTgEAgEAgNMBjQILIFYwLNcCdYEkBYBAIBAIBA5LvG46mm0ltGN2o1NFyoudqom3DWWH8KjPxJ5Dxx5taKxrKzFjtktu1/bxl85akad3ayy+xmdixFNW0ZPkXPSRvZOqPOV/wtlr+bJM/019ZetwHtQuhLHTWatXZGrLlk3bD1A58vMeR6SNMvd9U67F/1P/FX0DaL2hs3XhmJ3bsPnPXOCSY1yx1RPzTGPY7cr2r411+0t37u+09d9NWlZ2e2tCq2sd3tAuSAfEMF8+oXMVyazpMaS8Ztlmld+totXtjq8ex2ssYqrxPWrp6bLn6IucdNx6BR6k4HzleXJGOk3nqW4MNs2SMdetkl2oNlj2XZd7NzEg7ffPQ/AeXoJzk3m0za3OXaVx7lIpThEaeTte7/AITsRtU49+zK158KweZ+ZH0A85tej8OlfiT18vD92g6Y2revGGvKOfj+zsJsmlEAgEAgZ52v13tdSyg+7XiseWVzuP8AeJH7AnPdJZd7Jux1e/fg6bozDuYYmec8f0+n3cDqaTrOJ6XTLnG8Fsc8DIXP5k/KZ3RmPSk27VHTeTSMeLxtP2j1fQCjAwOg5CbNoCwCAQCAGA0wGNAr2QK5gWK4FhYEggAgLAIBAIBAxPvf1BN2uOeddGmpHopRrf3meLfnrHiyMXDFknwjzlx/Z3u3Ot0tGp/TBUdQLCtZ0/tCNjsp972gz93PTxlGTappa0RXXTvURXWHujupsRABfpW2/is0R3Hnn3j7Tn/lylX+P7a/VO5LxLu7yxrxXZfRQ7D3NmnIqfHXaQ/X44MyLbRG58Skax19seMd/VMawiK6+L2eweis0HFq9M1vtGr1a1lwCoK2UVtgAk4++RJi8ZK1vp1/svw8N6vbWfpx9H0DLmO4nvC4hzr0ynkPtbPjzCD95+k1PSWXjGOPGfRvuhsHPLPhHr78XL6DQe3vqprYn2hXc2MbRjL/AE5/HEwMeP4l4pHX7nybfNn+FitktHLX9vNrdNSoqogAVVCqB0CgYAnSRERGkOLtabTMzzk+SgQCAQKfGNaNPRZbyyq+6D0Lnko+pErzZIx0m3Yu2fDObLFO37dbJtXqMBnJJPPmepPmfWcrxvd2mPHxisF7oND+ka7Ua1hlahtrPqcqPr9ofkJ1OHH8PHFXI7ftHx9oteOXKPCOH7tklrDEAgEAgIYCGBG8CvYYFcmBYrMCwhgSCAogLAIBAIBAwfvZs+14of8A1tIv00yj/GeJ/PHz9GRX/Iv419XQ93WqVOFcPVhzNVhDEoAPtrCeRO7y6DxE120V1yWnX5eT1iraaxpE+LpX1G7lMTTRMuf46qsoVupetlPLKn2qDI55z73UDxmXsnC0zr1WiY7Y3ZY15iJctwhyePAnr/pDTZ+P6NUDMnZ/8mvvrX44/Hbwt/6y3pmABJ5ADJJ8BMtjRGrIuJ6ltTfdaPElznkRWCFUfEDaPlOayXnLe1/ejtcGOuDFSk+Hz5/q6bu70OTbqWHT7JPyLn+EfWZ/RuPnknw/X0anprN+XFHjPp6u4m2aAQCAQI9Relal7XREXG57GCKMnHMnkIGf94faKvdXp63VwF9q2xgwLNkKMj0z/eEwNrx3zTGOvLnMtvsFsez45z5Oc8IjrnTn6cWfca1tllJWhCWPLkw93P4vWU4Oj5x5NbTrDLydMY5w2ikTF54eGvXq1nux4Wmm4bTswTb9ox8R4AH1AHP1Jm1c66yAQCAQCAkBDAieBWsMCuTAnqMCyhgTCAsBYBAIBAIGAd659/iX/FUflWgnj+ZHhLJj/TW/qj7S9/sHz4Zoh5U/vZjNbn/zLPeOZisaPf3qqhUdcfh2FtyHPIEVnJXnj05fEV0tuz/b1WZ6TNZvaJieHbx/f3webxklip24+0qChj73O5CScdMBTLNm0i8zPZbX/tlgXiZnXRyPDayeMN4sdfp+fT3jRVk+nWZeLd+FXd5a+rIxfnt/Tb7TDae1mq9lpLT4uPZj9r73/LujbMm5hnyWdH4vibRXu4+XL66MrZD1Pjk/9Zz08IdhExyhrXZzRew0lNZGG2Bn/Xb3m/M4+U6TZcfw8Va+9ZcZtub4ue1+/wCkcIelL2KIBAIGT9+/HNten0CHnYf0i7/dqSKwfQtk/wDtiBjdZI5gkE+XKShM3F7EG0HPr0MGrqew3FtTSxt09zKfxoTlH/XQ8j8evkZCYbt2V41+naVL9uxyWSxAcgOpwceh6/OB68AgEAgIYDWgQuYFawwKxMCeowLSGBMpgPgLAIBAIBA+fO9U+/xL/jKv4Ulf8yPCWTH+mt/VH2l73Yj/AMu0g5nNC9PI5muzRM5LLMc6ViXuNqNoRLQcswWva20s4546jBwCcehnitJnXTqTmmmmvbPLr8zL+GtaSS7qBjZzDMrhgwbyOD9RyPqpl+HOumvb3xPCYYdsczOsy5LgFTDjWH27v9JV52AqvKmjoCTjrNhj3fh13NdO/mvwzOtpn/bLSu39/KqrwO5z8ThV/IvMPpK3Ctfn7+rZdD042v8AL1n0eHodMLbaaz7y7lQL4KpbLfvYzDx0371rPvtZ+bJ8OlrRz5/Pq9GlzoHKiAQCA2xwoLMQFUEkk4AA6kwPl/tt2gPEtfdqcn2WfZ0A/h06E7PhnJYjzcyUPIovK5OFI9RnlApXOHclVwP5o5/SB0nCWCJuQ+8PLkR8ZCYbd3TV2DhxewYFuotsTwymFXP1VoHaQCAQCA0wGMYEFhgVrTArEwJqmgW62gTqYEggLAWAQCAQPn7vXXFnEh/atOfrWplf8yPCfRk1/wBNf+qvq9bsqy/6O0ql1XOnqz90nBGejAg/SYcxb4lphOtd2Il0GlpTIcHc3P3y2/n4+kpteY1iI018TdmZiZtM6cuzyjgvtcKVssuYiobNpOGxnyCqCOZA5k/KebRW9axT83Xw9deP0V/i1nXl1e9OH1cb2cZbONh0OUs1llinBHJadMPH5zYYo0x0j31vWKeGSf8Al/8AqrqO3OpzrMeFa1qfpu/+81e321zadkQ6DonHps+vbr+nol7HAWasMowAbbAuc4GNvX9sSdiiLZtfGffmr6T1ps+k90e/JoM3bmxAIBAzfvs7S/o2jGiqP2+tDK+Oq6Ufyn97IT1BbygYSiHHq37pKDtedqhR1I6ekB3B9PlsmCHVcB4IdfrKtPV7pc++4GQtYGWY+fL88SEvorRaVKa0qqG2utFRB5KowIE0AgEBDAaTAicwK9jQKtrQK5MCWpoFutoFhGgSqYDwYC5gLAIBAwnvW0zPquIoiliX0j4HXHsFBx88Sq9oresz3s3Z8dsuDJWkaz+GdPNkr6A7S3ugBthyRuDFc429fPnjHKXMGdY4S9BdaP6Hh/Pz048v1vnBqiu0jWujKtFe8bR7MCivAySxJbHTOefh5wNG7o6mTVadmDNXUNSQwGdxKsx2n8X3B+UptaN+Ij3wZmLHaMF7zHCdIie3jE+jouP6xNRq7LEYezdhh8HAAULnHX8M0e1aWz2l0+wUtj2WvDjpy8ePq97u4Gbrj/NqA/vMP/zMno2Px2nuYHTc6Y6x2z9o/d383DnBAIEd9yorO5CoilnZjgKoGST6YgfLvazjjcT192qbPs2O2lTyKadcitfQnmxHmzSUKNQwCx6Y5Z8oHn2Xl3J8+Q9BA9jRJsT1MJbP3O8C9lp31tg+01J21Z6ihT1/aYfRRIGiQCAQEzAQmAxjAhdoFaxoFWxoEBaBJW0CzW0CyjwJ1aBIDAcDAXMBcwCBjPeggXivIkG2ikkeZO5B/CJXmjWkszYLzXaK6TznTzZpr9ODS7MNQbUwS11YUDNirhW3FmHvHqB0ERausbvvgnJiz/DtOaJ4dc8+cRprzmOM93YpABKxsYH2lYD+7jnuDFeY6gqOY8pawV3R0hg4GXVGUgpULCMpVlhWxAYjPQ+IzPF7RGmssnZsdrTaa11mI1jr646utoHd2zrqQSbz7HTai5BcpRz9tUg3DJ25G/ln8XKVY4rv2mvcydrvmjBjrkmdZ3pnXnz4eujqu2PD9OEquoCobST7v3X3DI5eByfDzmPtWyReJtWOP3X9H9JXx2imSda8vD9lHsDx+qnUsjugrtTDO2eTLkrj0OTn5TH2KYxWmb8NdG06Y2TJlx1mka6Ty8f7NSqsVgGRlZTzDKQwI9CJtonXk5SYmJ0k7MlAzAxrvv7V7mHC6G91CtmsKnq3Wur5cnPxT1gZhVpyVIHIkdfWShFrr2VfZsADy5g5ECLh+nJYEg4gh1XZ3hDa7V06WvIDsN7D8FY5u3yAPzxCX0hpqFqRK6wFrrVURR0CqMAfQSBJmAZgJmAhMBjNAiZoEDtAr2NArWNAgLQHVtAs1vAso8CdHgSq0CQNAcGgLmAFoGO98N2NXp7OW0UgZ8cpcWP8QkWjWswsxW3L1t2TE/Vm3EUFa2oaVWyxiEtVmey77QEALnAHTw6gecrpbeiunV+jM2nDOC+S1/4tdO2fxRPlHXq8rbYgK5tQOu0qVxuXcDjGOfML9Jc1q9o0ZQFeotvIZUvDItuMcuRBzyGOY6CeLcNJZGGN6LY45zpp38eX6NT7qtITbrCVVFSjTUisEkI7NbayDJPIB1HU+E8Yp1ibdsrtsiaTTHPOtYie6Z4+qPvAr1FdK1opalLjYCPvIpByvwycy5hS4p7ebWo499mfrt2sTkjHhjMwMuOYtpMOv2Ha8dsG9W3GI4xPV+z0eE9otXphnTvdWcghUYGvr729SOcabnDenVTr/ia7/wAGu72zwme+Jj15u64X3pk7F1GnVv6R6n2n4hSCPzE9xtMx+aPJjZOhd7jhtp3T1fOHbaLtPorqzZXqadi/f3t7Nl+Ktgy6M2OY119Gry7BtOO0VtSdZ7OOvzhjnepxjSarULZpqU3Kdr6nBR7zjlkeIAHIkZ+AnnHm376RyZO0dHzs2zb+X80zERHZz+v2+3G13L6j4c5kNW8rVMWck+cIexw281pggMh/C3P6eUENi7m+DKlFmuYHfexrqyPu1Kfex8W5fsCQlo26AboCboCFoDS0CNngQu8CB3gV3eBXdoEJMByNAnR4FhHgTo8CZXgSK8B4eAu+AM3KBmXenwCzVIGq5tXuwvmD1/cJKJjVknaAuPYbgy2KpJHRlf3DyPnkGUYa7s2hsukM0ZaYrd06/R5TXsSCzWMwxhmdmYYORgk5HOXtZq9Hgxst1FefaWbTnLM1hHjgZPicSvLxrMRzll7Fu1zVvflHGffi3Du64U9Fdj2jFl9htceXIAD5AASa13axVXnyzlyWyT1y6fifDVtUggT0qZ5x7sOhJZAUbngr0GfSSOL1HBdXpWzl2QctyZyB8ucx7YeurbYuk503csaweuksP2jVkkMRuYYLY8TjqPjK5w5NGVj6S2be410741j34ckbmwdc48pROLTnDa4ukMVuV4n7kv4cbRtZW8wRnIPnPdK5KT+GFG1bTsO0493LeNPrE++55Ov4PdR1DFD0YjH18pnV104w5TJFItMUnWO3TR5FikHmJ6VvX7PcPt1VqVICVZlBbGdgzzMD6Y4TQlNNdVY211oqIPJQMfWQlc3QE3wELwGl4DGeBGzwIXeBA7wIHaBC7QIswFVoEqtAnR4EyvAlV4EqvAeHgODwF3wIdRSrjBEDwOI9l6Lv5StG/WAMJiZjk8kd3+jzn2Nf0kbsdj38XJ/unzezw7szp6cbK0X4ASXiZmeMvdprCjlCEu6BHZWG6iB5+o4VW3gIFJuAJAYeztZ6gfSTqJF4DX5CQItT2drYYIBHrA8fU9g9NZ96tfiORkj2uBdm6dIAKkA9fGQOhU4gLvgJvgIXgMLwGM8CNngRM8CFmgQs0CJjAYTA/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data:image/jpeg;base64,/9j/4AAQSkZJRgABAQAAAQABAAD/2wCEAAkGBxAPDxAPDRANEA0PDw8QDw8NDxYNEBAPFREWFxUVFRgYHSggGBolHRUXITEhJikrLi4uFyAzODUsNygtLisBCgoKDg0OGxAQGy0lHyYtLS0yKy8tLSsrLS0tLS0xLSstLS0tLS0tLS8tLyswLi8tKy0tLSstLSstLS4vMC4rK//AABEIALcBEwMBEQACEQEDEQH/xAAcAAABBQEBAQAAAAAAAAAAAAAAAQIDBAcGBQj/xABHEAACAgECAwUFBAUICAcAAAABAgADEQQSBSExBgdBUWETInGBkSMyQqEUcoKxsjNSU2JkksHRFSQlc3Si4fAmNWODs8LS/8QAGgEBAAIDAQAAAAAAAAAAAAAAAAEDBAUGAv/EADwRAQACAQEECAQEBAQHAQAAAAABAgMRBBIhMQVBUWFxkcHwE4GhsSIy0eFCQ3LxFDM0UiRiY5KissIG/9oADAMBAAIRAxEAPwDvlECZFgTIsCZUgSqkCRUgSBIDgkBwSAbIC7IBsgLtgG2Au2AbYBtgVOLaiymh7aaX1FiAEU1sFZ+YBwT5DJx44xA8jgXbHSatvZbmo1IOG0+pHsrA3iBnkT6dfSB0e2Am2AbYCbYBsgJsgJsgNKQGFIDGSBGyQIWSBEywIXWBEwgRkQLCLAnRYE6JAnRIEypAkVIDwkBwSAu2AbYC7YBtgG2AbYBtgLtgG2AbYHj9oOzGk1641NQLgYS5PcuTyw3j8DkekDmTXxXhH3c8T4evh01NSfmTgeWR+rA6bs72k0vEE3aawFwMvS/u2p8R4j1HKB7G2AbYCbYBtgJtgIVgNKQI2SBGyQInSBA6QIHWBA6wIiIFqtYFmtIFitIE6JAlVYEgWA4LAdtgGIBiAYgGIBiAYgGIC4gGIBiAYgGIHK9pexNOpf8ASdKx0mvU7l1FPuh2/rgdf1hz889IHn8G7X3aa5dDxxBTeeVWqH8jcM4BJHIZ8/qAYHcjnzHT0gLiAYgJiAm2AhWA0rAjZIETpArukCB1gV7FgQlYFutYFqtIFlFgTKsCQLAeBAXEAxAWAQCAkDhO3Pby3hut02mrprsrsra25nYh9oJ91McgfdPM56wO8xAIBAIBAIBAIHncd4JRrqWo1SBkPNT0dGx95D4H9/Q5EDh+FcV1HA9Quh4kxs4fYcaTWHP2YzyVvTpkeHqIGkKQQCDkHmCOYIgLAICYgGIDSIDSsCNlgQOsCtYsCtYsCArAu1rAtVrAsIsCZRAcBAdAICwCAQCAkDE++E54xpR/ZHH8X+cDbIBAWAQCAQEgLAIHn8e4PTrtO+n1C5RxyP4kbHJl8iP8x0MDi+wvFrtFqX4JxBsumTorm6WVdQgJ9OY+Y6jEDRIBAICQCA0iAxhAhdYEFiwKtiwK5WBdqWBarWBOogSAQHQFgEAgEAgEAgYj3rHPG9OPLTkfl/1gbdAIBAIBAIBAIBAIHFd6PZ9tTpRqtNldboT7apl5MUXmy/EY3D4esD2exfH14joadSMCwjZco/DcvJh6Z5EejCB7kAgEBIBAaRAjYQILFgVbVgVyIFyoQLSCBMogPEBYBAIBAIBAIBAw7vMbPH6x5UD80EDcYBAIBAIBAIBAIBADAzDsX/szjms4WeWn1Q/SNKPAEDcAP2SwP+7EDT4BAIBAICGAxhAgcQK1ogVisC7UIFlBAkEBwgLAIBAIBAIBAIGEd4r/APiE/wBWlP8A4kgbvAIBAIBAIDLrlRS9jKqKMszHaoHqTImYiNZeq1m07tY1lyHF+8GisldMjXMPxE+zr+XLJ+kwcm3VjhSNfpDdbN0Hlycck7v1lzt/b/WscqKawegWvP5sTMadszT2R8m0p0Hs0c9Z+f6LGg7e6kEe1Fbj9XafyxFdtyxPHSVWboTBp+GZh3HBuOV6oAAFLdob2beK+anxE2GHaK5OHKexz+07HfBPHjHb+rh+9fGk1nCuJjrVf7Gz+sn3wPoLPrMhiNLBzzHQwFgEAgEBIDTAicQK1ggViIFysQLCQJBAdAIBAIBAIBAIBAwDvDf/AG/cfKk/lWB/hA3+AQCAQCB5vHONVaOvfacschK1+859PTzMpzZ64q6z5drK2TZMm033afOeqGV8d49frHzacVg+5Uv3F/zPqfymny5r5Z1t5dTsNk2HFs1dK8+uev33K/D+F26t9mmrdyAN5JG1fUtgBR6dfjGPHa86VhZm2nHs9d7LbTs7fL3Hg7Hhndwgw2ruZj/R0e6o9CzDJ+QEz6bDH8c+TR5//wBBeeGGunfPGfL+726exPD16UsT5m63P8UujY8PZ9Za+3S+2W53+kfoh1/ZhalN2jexLagbEUtvUlR058xnp1lWXZIiu9jnSY4w94ukbZJ3M8RNZ4T1e9HMd5+uTXcCa9QPaafUaWxl/msbBWT8MWGXbNtFc9N6GHtmy22e+7PLql3fZfU+10OksPMtpqS362wZ/PMyGM9SAQCAQEMBDAjeBWsECuRAtVwLCwHiA6AQCAQCAQCBmHaDvlo0t5pq0l1wABFhtWpWU9CBgnB9cQOp7Fdr04otmKmpsqWp2UuLAUs37SGwOeUbIx5QMb7dXhuOavB+5Vcp9CAYOt9FQCAQCBQ43xWvSUtbb4ckQci7+Cj/AL6SrNmrirvSyNl2a+0ZIpXz7I7WQ8W4jZqrWtuOWboB91V8FXyAmjvktktvW5u22bZ6YKRSkcPv3y9js12afXv7WwCrSg4JRdm8jltQfvb95zjIwbPOWd6eEe+TA27pCuyV+HWd6/fx0759I9Gm6HRV0IK6UVK16Kv7z5n1M29KVpGlYcply3y2m951lYnpWICGBgParWvXS1IBGn1FIWxtpI5MjKCR93mAc4PSaboyK71p1+To+l9+cUaV1jWdZ7P01az3cahbOF6bayvsVq2KHcMq5HX4Y+s3LnHTQCAQCAQGmAx4FeyBWMC1XAnWBIICwCAQCAQCBDrLdlVj/wAyt2+ikwPkztGf9aI/mpUv0QSUS2LuQPv6of2XQ/x6iQlmvHbN/HOKEHP+sa1f7uV/wkofT1Ryq/AfukJPgEBl1iorO5CqoLMx5AADJJkTMRGsprWbTERzlkvafjLay4vzFSZWpD4L5n1PU/IeE0OfPOa+91dTtNg2SuzY9P4p5z76oT9meBtr7R7QbdPSFWwoNm7A5ICPE9Sev1E97NgnNbjyj3oq2/bY2SmlfzTy69O/w7IanTUqKqIAqKAqqowAB0AE3cRERpDkLWm0za06zJ8lAgECpxa/2enucdVrfb+tj3R9cSvLfcpNuyF2z038ta9swxLtiB+h2+R5D6znuj+O0Q6fbJ/4XJr2erUe7XTLXwvTBVClxY7Y8WNjc/oB9J0rknTwCAQCAQGmAxoFeyBXMCzXAsLAfAWAQCAQCAQPN7SPt0Orby0uoP0qaB8qceOdZd6WEfTlJRLY+5E/a6n10mk/J7v85CWWWXBuKcRs8H1HEGH7VrmSh9T6Js1VnzrQ/wDKJCU0AgcV3gcYwBpKzzOHuI8uqp8+p+A85q+kM/8AKj5/o33Q+yaz8e3hHrPv0cdotM2oevT1qvtHc+9jnggZLf1QAT9Zr6Vm8xSvP39m8y5K4a2y2nhEcvfXLW+F8PTTUpTUPdQcz4s3ix9TOgxY4x1isOLz57Zsk5Lc596LcsUiAQCBznbfVbaFrHWxsn9VMH+IpNf0lk3cWnb7++jZ9FYt7LNuz1/bVkXbKzNKVf0liDHxImv6Kprlmextuk7buyW75iPrr6Nt7Maf2Wi0qHkRRWSPJioJ/MzoHLPTgEAgEAgNMBjQILIFYwLNcCdYEkBYBAIBAIBA5LvG46mm0ltGN2o1NFyoudqom3DWWH8KjPxJ5Dxx5taKxrKzFjtktu1/bxl85akad3ayy+xmdixFNW0ZPkXPSRvZOqPOV/wtlr+bJM/019ZetwHtQuhLHTWatXZGrLlk3bD1A58vMeR6SNMvd9U67F/1P/FX0DaL2hs3XhmJ3bsPnPXOCSY1yx1RPzTGPY7cr2r411+0t37u+09d9NWlZ2e2tCq2sd3tAuSAfEMF8+oXMVyazpMaS8Ztlmld+totXtjq8ex2ssYqrxPWrp6bLn6IucdNx6BR6k4HzleXJGOk3nqW4MNs2SMdetkl2oNlj2XZd7NzEg7ffPQ/AeXoJzk3m0za3OXaVx7lIpThEaeTte7/AITsRtU49+zK158KweZ+ZH0A85tej8OlfiT18vD92g6Y2revGGvKOfj+zsJsmlEAgEAgZ52v13tdSyg+7XiseWVzuP8AeJH7AnPdJZd7Jux1e/fg6bozDuYYmec8f0+n3cDqaTrOJ6XTLnG8Fsc8DIXP5k/KZ3RmPSk27VHTeTSMeLxtP2j1fQCjAwOg5CbNoCwCAQCAGA0wGNAr2QK5gWK4FhYEggAgLAIBAIBAxPvf1BN2uOeddGmpHopRrf3meLfnrHiyMXDFknwjzlx/Z3u3Ot0tGp/TBUdQLCtZ0/tCNjsp972gz93PTxlGTappa0RXXTvURXWHujupsRABfpW2/is0R3Hnn3j7Tn/lylX+P7a/VO5LxLu7yxrxXZfRQ7D3NmnIqfHXaQ/X44MyLbRG58Skax19seMd/VMawiK6+L2eweis0HFq9M1vtGr1a1lwCoK2UVtgAk4++RJi8ZK1vp1/svw8N6vbWfpx9H0DLmO4nvC4hzr0ynkPtbPjzCD95+k1PSWXjGOPGfRvuhsHPLPhHr78XL6DQe3vqprYn2hXc2MbRjL/AE5/HEwMeP4l4pHX7nybfNn+FitktHLX9vNrdNSoqogAVVCqB0CgYAnSRERGkOLtabTMzzk+SgQCAQKfGNaNPRZbyyq+6D0Lnko+pErzZIx0m3Yu2fDObLFO37dbJtXqMBnJJPPmepPmfWcrxvd2mPHxisF7oND+ka7Ua1hlahtrPqcqPr9ofkJ1OHH8PHFXI7ftHx9oteOXKPCOH7tklrDEAgEAgIYCGBG8CvYYFcmBYrMCwhgSCAogLAIBAIBAwfvZs+14of8A1tIv00yj/GeJ/PHz9GRX/Iv419XQ93WqVOFcPVhzNVhDEoAPtrCeRO7y6DxE120V1yWnX5eT1iraaxpE+LpX1G7lMTTRMuf46qsoVupetlPLKn2qDI55z73UDxmXsnC0zr1WiY7Y3ZY15iJctwhyePAnr/pDTZ+P6NUDMnZ/8mvvrX44/Hbwt/6y3pmABJ5ADJJ8BMtjRGrIuJ6ltTfdaPElznkRWCFUfEDaPlOayXnLe1/ejtcGOuDFSk+Hz5/q6bu70OTbqWHT7JPyLn+EfWZ/RuPnknw/X0anprN+XFHjPp6u4m2aAQCAQI9Relal7XREXG57GCKMnHMnkIGf94faKvdXp63VwF9q2xgwLNkKMj0z/eEwNrx3zTGOvLnMtvsFsez45z5Oc8IjrnTn6cWfca1tllJWhCWPLkw93P4vWU4Oj5x5NbTrDLydMY5w2ikTF54eGvXq1nux4Wmm4bTswTb9ox8R4AH1AHP1Jm1c66yAQCAQCAkBDAieBWsMCuTAnqMCyhgTCAsBYBAIBAIGAd659/iX/FUflWgnj+ZHhLJj/TW/qj7S9/sHz4Zoh5U/vZjNbn/zLPeOZisaPf3qqhUdcfh2FtyHPIEVnJXnj05fEV0tuz/b1WZ6TNZvaJieHbx/f3webxklip24+0qChj73O5CScdMBTLNm0i8zPZbX/tlgXiZnXRyPDayeMN4sdfp+fT3jRVk+nWZeLd+FXd5a+rIxfnt/Tb7TDae1mq9lpLT4uPZj9r73/LujbMm5hnyWdH4vibRXu4+XL66MrZD1Pjk/9Zz08IdhExyhrXZzRew0lNZGG2Bn/Xb3m/M4+U6TZcfw8Va+9ZcZtub4ue1+/wCkcIelL2KIBAIGT9+/HNten0CHnYf0i7/dqSKwfQtk/wDtiBjdZI5gkE+XKShM3F7EG0HPr0MGrqew3FtTSxt09zKfxoTlH/XQ8j8evkZCYbt2V41+naVL9uxyWSxAcgOpwceh6/OB68AgEAgIYDWgQuYFawwKxMCeowLSGBMpgPgLAIBAIBA+fO9U+/xL/jKv4Ulf8yPCWTH+mt/VH2l73Yj/AMu0g5nNC9PI5muzRM5LLMc6ViXuNqNoRLQcswWva20s4546jBwCcehnitJnXTqTmmmmvbPLr8zL+GtaSS7qBjZzDMrhgwbyOD9RyPqpl+HOumvb3xPCYYdsczOsy5LgFTDjWH27v9JV52AqvKmjoCTjrNhj3fh13NdO/mvwzOtpn/bLSu39/KqrwO5z8ThV/IvMPpK3Ctfn7+rZdD042v8AL1n0eHodMLbaaz7y7lQL4KpbLfvYzDx0371rPvtZ+bJ8OlrRz5/Pq9GlzoHKiAQCA2xwoLMQFUEkk4AA6kwPl/tt2gPEtfdqcn2WfZ0A/h06E7PhnJYjzcyUPIovK5OFI9RnlApXOHclVwP5o5/SB0nCWCJuQ+8PLkR8ZCYbd3TV2DhxewYFuotsTwymFXP1VoHaQCAQCA0wGMYEFhgVrTArEwJqmgW62gTqYEggLAWAQCAQPn7vXXFnEh/atOfrWplf8yPCfRk1/wBNf+qvq9bsqy/6O0ql1XOnqz90nBGejAg/SYcxb4lphOtd2Il0GlpTIcHc3P3y2/n4+kpteY1iI018TdmZiZtM6cuzyjgvtcKVssuYiobNpOGxnyCqCOZA5k/KebRW9axT83Xw9deP0V/i1nXl1e9OH1cb2cZbONh0OUs1llinBHJadMPH5zYYo0x0j31vWKeGSf8Al/8AqrqO3OpzrMeFa1qfpu/+81e321zadkQ6DonHps+vbr+nol7HAWasMowAbbAuc4GNvX9sSdiiLZtfGffmr6T1ps+k90e/JoM3bmxAIBAzfvs7S/o2jGiqP2+tDK+Oq6Ufyn97IT1BbygYSiHHq37pKDtedqhR1I6ekB3B9PlsmCHVcB4IdfrKtPV7pc++4GQtYGWY+fL88SEvorRaVKa0qqG2utFRB5KowIE0AgEBDAaTAicwK9jQKtrQK5MCWpoFutoFhGgSqYDwYC5gLAIBAwnvW0zPquIoiliX0j4HXHsFBx88Sq9oresz3s3Z8dsuDJWkaz+GdPNkr6A7S3ugBthyRuDFc429fPnjHKXMGdY4S9BdaP6Hh/Pz048v1vnBqiu0jWujKtFe8bR7MCivAySxJbHTOefh5wNG7o6mTVadmDNXUNSQwGdxKsx2n8X3B+UptaN+Ij3wZmLHaMF7zHCdIie3jE+jouP6xNRq7LEYezdhh8HAAULnHX8M0e1aWz2l0+wUtj2WvDjpy8ePq97u4Gbrj/NqA/vMP/zMno2Px2nuYHTc6Y6x2z9o/d383DnBAIEd9yorO5CoilnZjgKoGST6YgfLvazjjcT192qbPs2O2lTyKadcitfQnmxHmzSUKNQwCx6Y5Z8oHn2Xl3J8+Q9BA9jRJsT1MJbP3O8C9lp31tg+01J21Z6ihT1/aYfRRIGiQCAQEzAQmAxjAhdoFaxoFWxoEBaBJW0CzW0CyjwJ1aBIDAcDAXMBcwCBjPeggXivIkG2ikkeZO5B/CJXmjWkszYLzXaK6TznTzZpr9ODS7MNQbUwS11YUDNirhW3FmHvHqB0ERausbvvgnJiz/DtOaJ4dc8+cRprzmOM93YpABKxsYH2lYD+7jnuDFeY6gqOY8pawV3R0hg4GXVGUgpULCMpVlhWxAYjPQ+IzPF7RGmssnZsdrTaa11mI1jr646utoHd2zrqQSbz7HTai5BcpRz9tUg3DJ25G/ln8XKVY4rv2mvcydrvmjBjrkmdZ3pnXnz4eujqu2PD9OEquoCobST7v3X3DI5eByfDzmPtWyReJtWOP3X9H9JXx2imSda8vD9lHsDx+qnUsjugrtTDO2eTLkrj0OTn5TH2KYxWmb8NdG06Y2TJlx1mka6Ty8f7NSqsVgGRlZTzDKQwI9CJtonXk5SYmJ0k7MlAzAxrvv7V7mHC6G91CtmsKnq3Wur5cnPxT1gZhVpyVIHIkdfWShFrr2VfZsADy5g5ECLh+nJYEg4gh1XZ3hDa7V06WvIDsN7D8FY5u3yAPzxCX0hpqFqRK6wFrrVURR0CqMAfQSBJmAZgJmAhMBjNAiZoEDtAr2NArWNAgLQHVtAs1vAso8CdHgSq0CQNAcGgLmAFoGO98N2NXp7OW0UgZ8cpcWP8QkWjWswsxW3L1t2TE/Vm3EUFa2oaVWyxiEtVmey77QEALnAHTw6gecrpbeiunV+jM2nDOC+S1/4tdO2fxRPlHXq8rbYgK5tQOu0qVxuXcDjGOfML9Jc1q9o0ZQFeotvIZUvDItuMcuRBzyGOY6CeLcNJZGGN6LY45zpp38eX6NT7qtITbrCVVFSjTUisEkI7NbayDJPIB1HU+E8Yp1ibdsrtsiaTTHPOtYie6Z4+qPvAr1FdK1opalLjYCPvIpByvwycy5hS4p7ebWo499mfrt2sTkjHhjMwMuOYtpMOv2Ha8dsG9W3GI4xPV+z0eE9otXphnTvdWcghUYGvr729SOcabnDenVTr/ia7/wAGu72zwme+Jj15u64X3pk7F1GnVv6R6n2n4hSCPzE9xtMx+aPJjZOhd7jhtp3T1fOHbaLtPorqzZXqadi/f3t7Nl+Ktgy6M2OY119Gry7BtOO0VtSdZ7OOvzhjnepxjSarULZpqU3Kdr6nBR7zjlkeIAHIkZ+AnnHm376RyZO0dHzs2zb+X80zERHZz+v2+3G13L6j4c5kNW8rVMWck+cIexw281pggMh/C3P6eUENi7m+DKlFmuYHfexrqyPu1Kfex8W5fsCQlo26AboCboCFoDS0CNngQu8CB3gV3eBXdoEJMByNAnR4FhHgTo8CZXgSK8B4eAu+AM3KBmXenwCzVIGq5tXuwvmD1/cJKJjVknaAuPYbgy2KpJHRlf3DyPnkGUYa7s2hsukM0ZaYrd06/R5TXsSCzWMwxhmdmYYORgk5HOXtZq9Hgxst1FefaWbTnLM1hHjgZPicSvLxrMRzll7Fu1zVvflHGffi3Du64U9Fdj2jFl9htceXIAD5AASa13axVXnyzlyWyT1y6fifDVtUggT0qZ5x7sOhJZAUbngr0GfSSOL1HBdXpWzl2QctyZyB8ucx7YeurbYuk503csaweuksP2jVkkMRuYYLY8TjqPjK5w5NGVj6S2be410741j34ckbmwdc48pROLTnDa4ukMVuV4n7kv4cbRtZW8wRnIPnPdK5KT+GFG1bTsO0493LeNPrE++55Ov4PdR1DFD0YjH18pnV104w5TJFItMUnWO3TR5FikHmJ6VvX7PcPt1VqVICVZlBbGdgzzMD6Y4TQlNNdVY211oqIPJQMfWQlc3QE3wELwGl4DGeBGzwIXeBA7wIHaBC7QIswFVoEqtAnR4EyvAlV4EqvAeHgODwF3wIdRSrjBEDwOI9l6Lv5StG/WAMJiZjk8kd3+jzn2Nf0kbsdj38XJ/unzezw7szp6cbK0X4ASXiZmeMvdprCjlCEu6BHZWG6iB5+o4VW3gIFJuAJAYeztZ6gfSTqJF4DX5CQItT2drYYIBHrA8fU9g9NZ96tfiORkj2uBdm6dIAKkA9fGQOhU4gLvgJvgIXgMLwGM8CNngRM8CFmgQs0CJjAYTA/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xMTEhUTExMWFhUWGBYYFRcVGBgVFxYYFRcWGBgXGBcZHSggGB0mHRYVITEhJSkrLi4uGCAzODMsNygtLisBCgoKDg0OGxAQGy0mICUtLTU2LSstLS0tLS0tLS0vLy0tLy0tLS0tLS0tLS0tLS0tLS0tLS0tLS0tLS0tLS0tLf/AABEIAOYA2wMBEQACEQEDEQH/xAAcAAABBAMBAAAAAAAAAAAAAAAAAgQFBgEDBwj/xABFEAACAQIDBAgDBQUHAwQDAAABAgMAEQQSIQUGMUEHEyJRYXGBkTJCoSNSgpKxM2JyosEIFENjstHwFcLxU9Lh4hYkNP/EABoBAQACAwEAAAAAAAAAAAAAAAADBAECBQb/xAAzEQACAgECAwYGAQUAAwEAAAAAAQIDEQQhEjFBBRMyUWFxFCKBkbHwwSNCodHhM2JyFf/aAAwDAQACEQMRAD8A7jQBQBQBQBQBQBQBQBQBQDXG7ShiF5ZUT+NgvsDxoCExW/ODTQO0h/cQnv5mwPDv50BHzdIK/wCHh3b+NgndbgG8aAZTdITgfs4k78zk/wC1AN4ekKV/gbDt/CGN++3boDY2/wBOupSJh3AMp98xoDfgOlLDlguIRob/ADj7RB527Q9j6UBeMFjI5kEkTrIjaqyEMp8iKA30AUAUAUAUAUAUAUAUAUAUAUAUAUAUAUAUAy2ltWGAXmkVO4E6nyUat6CgKhtTpFGow0Jb9+Xsr55RqR5laAoe3N/ZCSJsYR/lwnLbwsmv5jQcypT72pc9VCWJ+aQ5bk+HE+9a8SN1W2bY5tqzW6rDygHnFhpHH5ip96cT8jPAlzY4O5e2ZeMGJPm6IPYsK1zM3xUupC7X3amwsgjxMRjcqGAdg/ZJIBurkcVPtwqKc5R5k1ddclskaRgEyXUZXGqsOzYjgb8x71itXcXoZten4cdfQlpNuEKLtc2GY8LnmatFHkRGK2sGvrp9KyP3Yd7tb34nASdZh30Ju8TXMUn8S99gO0LEd9tKwD0XuRvjBtKHrIuy62EsTEZ4yeHD4lNjZuduRBAAsdAFAFAFAFAFAFAFAFAFAFAFAFAFARe19vQYcfaNduSL2nPpy8zYUBQt4t/ZcpOdcNH33Bc+p/RRfxoCgRbYnxchXA4aXEvezSsCVBtxZjw/ERWDOCwbP6Jdo4mzY7FrCuh6qLtkeBtZAfG7UGxcNjdD2zILZo3nYc5nNvyJlUjzBpgzxMt+C2ThcMv2UMMKjiURIx6kAVkw22Qu1+kTZ2HuDOJG+7COs4fvDsj1NDBRNudNLajDQKn78pzH8i2APqaA53tDb2Lx82c555AMoKrfKL3sMosoufCtZyjFZlt7m0ISntEeYTc/FSEdc6w34L+1lPkicfeqs9bD+zMvx9yz8I4Litkoos+B3Ew8WVpYpJLnstNYKTa9urBFtAfiHI+FVL9Ve45WEvTn9/8ARJpJ6Kyzu4PifqsIsKwIFyBFC8MoAC+3CuY7Jt5bO0oxxjBUt5tyY5FL4dRHKNco0R/C3BT4jTvq/pe0JRko2brz8ijqNDGScobP/DKNuzvDNgMSuIiuGS6uh0EiX7UbDxt6EA8q7ZxWmng9abPxqTRJLGwZJFV1I4EMLj9aGBxQBQBQBQBQBQBQBQBQBQBQDbaGOjgjaWZ1SNRdmY2A/wByeAHOgOf7V6QDLdcNeNPvtpIw8B8n68OFAVXEx4qeRIcGI2llzEyTOFVLWJJvqza8ACeJtoaAtWwOiLDqRLj5Gxk3c91hXwCA9r8Rse4VjBnJbMTvBs/Br1ZmhiCDSOO11A5COMEj2rJgqm1umHCx3EMUkp72tEh9Tdv5aApG2emLGPcRmOEfuLmb8z3HsBTcFXlxG0ccb5Z576guWyehchR6VHZdXDxNIlhRZPwof4LcSdzaWZUPNIg00g8wui+etVnrU/BHPq9kSy08K1m6aj+S17N6OoUGYwGUgH9vICW59mNezr+9aq877p/3JeyIf/0NFU8RTl6vYncFHCAAVYR5QVWO6DwBCANwPgNDeqVcvmfHz9dy/wBoLVOEfheT8sL8/wDB4uPCaQxKgPEm1z+FePmWraWoXQ51fYd9r4r5/wAv7jWeZ3+NieBA+FRzHZFr8iL3qK22zLi1g6+k7O01DU4bvzfM1mq50hJrAOX9I2xeqlGIQdiU9u3KTiT+IXPmD313uztRxw4JPdf5Rxe0KOCXGuT/AMFv/s/bxss0mAY3R1aWK5+B1sHA8GBB81Pea6BzjutAFAFAFAFAFAFAFAFAFAR+3tsw4OB8RO2WNBc95PJVHNidAKA8171b8T7Sn6yTsQxn7GEG6ryDN957c+V9LUAzj2uRzoDY+8B/T6cKA3f9cxmJ7CviZhwy55JFHoSQK1lOMFmTNoQlPwrI6w+5+OkF2CQr/mOOHkl6rS1tUdk236FlaK3m8JepObP6N1NjI80veEUQp+Z+I8jUMtXY+UUvf/hDOeiq8dmX5L9/ktGzdzIIAG6uCK3zNeZ9f35LZT7ioXOc1iUm/RbIgl2vCL/oV7+b/wBL/Y9Sx+IB1DEWsCHUEgcdNRY916p/LXYdl99qdGsfLN/Tr/I6O0GAyoiRqOFhf6CwH1reV66c/U5tXYDe90/ol/I1nLMe2zHwJ7J9B2W4cdaxb3sPFt7HR0ui0cV/Tim/Xd/55CKqvfmdQAdeF/Dv8K2hLhkm9zWacotJ4yE0hYkm+veS3pcm9bX2u2fEzSmpVRUUajUJMJNYAy2xs9cRC8T8HHH7pGqsPI2NS02uqamiO2tWQcWcZjkmws90ZopoWIDKbFWFxcHmD9Qe416hSUkmuTPNTi4ycX0PVm5O3/79gocVlyl1Iccg6MUe3hmU28LVk1JygCgCgCgCgCgCgCgCgPNfTfvYcXjThkY9RhSUsDo83CRiOdtUHdZvvUBRMOez60BlmNAbcBhWllSJfidgo8ybVrKXDFyfQ2hHikorqd52PsyPDRLFGLAcTzY82bvJrzt1srZOTPQ1VxrioxHTj+hB7iDcH3AqOL4XkzbWrIOD5NYNkmKkbi9vBBl+up9iKmd7b2RyqexNPDxZl/hfZDMWuDa55MTmPPmSTSzixni+hfoqpreIQUfVJbm01AWxJrUGqGLLcXJBN7Ek66+Pifep7L5Tio8kQwpjGTl1FGoCcSTQCTWAJNDIk1gGCaA550lbIsy4lRobJL5/I3/b6LXZ7NuynW/p7eRye0aOVi+pK9CW+T4fErgZX/8A15yRHf8Aw5mtlseQe2W33ip0ub9Q5R6FoAoAoAoAoAoAoAoBht/aIw2GnxBF+pikkt35FLW9bWoDxrLIWYsxuzElieJYm5J9TQDjChiLDlrQDmCEZrEqT3A60BP7uRCHEwSHgJQpvyv2TfyzKfWotRFyqkl5E2nlw2xfqdlNebXI9EjBoBJrDAjIONbuyTWDVQinkK0NzBoBJrAG+LdwpMahn5BjlXU2uT3DjprpW0FFv5nhGs28fKtysTOZCftMXiWBs391IghUjiFbMub8zEeFXsKC5Rj/APW7ZUb4url7bL9+pqw+KeOREWaaNmIAhxwzLILi4jnW/a7hmPlWZVxnBtxT9YdPdf8ADEZuMkk2vSX+/wDpbJGABJIAGpJ0AA5nurm4beEX8+ZH7L2xFiM/UtmEbZSw4E2v2e8eNSW0zqxxLmR1XRszw9B6aiJRptLBrNE8T/C4IPh3HzBsfSt6rHXNTXT8GlkFOLi+pxuJ5cLiFYWEsEqsLi4DxMGU25i6g+Ir1MZKUVJdTzM4uMnF8z1TuRvKm0MHHiVGUm6yJe+SRdGW/dwI8GFZNSeoAoAoAoAoAoAoCtdJd/8ApWNt/wChJ+mtAeSCaA3YWMMyhiQG42oCaxGEWNRk0AOvffk1/C1ASZ7cfiy/zR2t/K38lZQzg6zsfGddBFL99FY+ZGo9715q6HBNx8j0lU+KCl5odGoyQwawBJoDBrAE1gyJNAJcAgg8DofI0Tedgys7bxccLBZcSYY7ARQYcZXYWtdiAWAvcDLlHiau0xlZHMY5fVvl9OhVtlGDw5YXkuf+xGDxCBlYzy9S1jlxKZ0v8hScjsG9jZmPpW04Sw0ori/9Xj7oxCUcp8Tx67r6MgelXaHZjiSYcW62JWF9QpQuB62v3g1N2ZXhOTXsyv2jZsop+6yVjdXehsEstow/WZeJsFy5uQGt83hwq7qdKr8ZeMFPTal0p7ZydkVrgHvrzklh4PQp5Rg1qDnfSTsvK64hRo9kk/iA7J9QLfhFdrs27ii6305fvucjtKnDU11LN0Cb0pDK+BkFjiHzwtyzqhzI2ul1QW043HMV1DlneaAKAKAKAKAKAKAj94cIkuFnikvkeKRWtxsVINvGgPGYoDaDop4WJHqNf60BZJ2zQk9639rH+lAL2M32S/xkfmWUf7UB0Do8xd4HiPGJzb+CTtD65/auN2jDFil5nZ0E818PkWo1QL6EmgEmsAwaASawZGuPx0cKNJK4VV4k8r8BbiSeQ51vCuU2lFGkrIxWZPYrse/+CYsA7CwYgspUNlBNgeRNtL2q0+z7Vj9wVo66pnON5TNFjHZncS2Ri9ypu8alshHBQSyjwFq69HC6korb/Ryr+KFmW9/MuHRbhCI5y6EFivxXGZSDrlPEEg687eBqh2lN5jw/v1L/AGdH5ZZITpG3cEDieO/VyHKVvfIwGgF+CkDQcrW4WAm0Op72PC+a/BBrtPwPjXJkf0f4aKTFhJUVwUewbUZhYg256BvepdbOcKXKDwyPRQjO3Elk7CBbQcOArzj3eTvLkYNDJH7d2eMRBJEfmHZPcw1U+hAqXT2uqxS/cdSK+pW1uJx/A4l4Jo5O0rxSK2nxKY3BNr89K9PnO55ppp4Z6+2NtSLFQpPA4eOQXVh52II5EEEEciCKyYHtAFAFAFAFAFAYZbix4GgPG+8+x2wmKnwzG5icqCOa8VPqpFAMY9VYd1m9tD9D9KAk8NjVGHZSRfVQO+//AA0A+2W2WOMHiWzgeAEh/wC5fegLXuRiurxeTlKhX8Sdpfpnqlr4Zqz5MvaCeLOHzR0Q1xDtCawBEsgUFmIAAJJOgAHEmspNvC5mG8bs59tzpJAJXDRhuXWSXAP8KCxI8yPKunV2dnex/Q5tvaCTxBfUrO1t69oOvbd40PDIhiBvrYNa596uV6WiPJfyVLNTfJYbx9MDPYeCnxjHDI41PWsZCbXQZLk6k/Hb1qS6yFK45e2xrTCdr4E/Uh8VA0bsjCzKWVh3FSQfqKljJPDXJkEouLafQ61jtkQbTwsU18shQBXGuU3GZWHzAMCLeJrhwunpLHDpk7c6oaqtS6kij4qPM0ixSAJoYzkYFV4EPYZSQTfNpfhUclTPCi2nnr+/QmXeRy2ljHQ5xtHezEY5DhjFGc5BXIGzAr2tLsb6AiutVpK6ZcabOVZqp3R4MFaweJeN1kjYq6nskaEaW/qRVlxUlh8ipGTi8rmdk3PeU4SMzhus7V898xBYlSb68CK87rVBXPh5HoNI5upcXMmDVUsiTQHLt/8AZ3VYnOB2Zhm/ENHH6H8Vd/s+7vKcdUcLtCrgt4lyf5Op/wBnjaubDYjDM4JjkDoh4hJBqR3jOD5E+Iq8UTrlAFAFAFAFAFAFAeY+m/YUmH2lJKR9libPE173KqiyKe4htfJh6AUGNrEH/nCxFAPocQC1khQH5RqT5ksSW/SgJnBYUg53N2P0oB4JzGyyrxjZXHjlNyPUXHrWs48cXF9UbQlwyUvJnXI5AyhhqGAIPeCLivNNYbT6HpE8rIqsGxWekTP/AHCXJfima33M65vThfwvVvQNd+s+v4Kmtz3Lwcn2VtN8PJ1sYQsAQM65gL21A5HTj4mu1OtWR4XyONXa6pcUR1trejEYpBHMysoYMLKFIIBHLwJqOrT11PMOZvbqJ2rE+QbnbZXCYkSuGKFGRstibNYggEi+qimppdtfAuZtpblVZxPkR218V1+IllVSOskZlXie0dBpxNSVx4YqL6IismpzbXVnWdi7JlwsEXV5cwReujY2Vm5srW7Li9r2sbC9uNcS++Fs2pfR9ft1R26qpVwXD9V+9R8+1RazQTgnQr1ef0zISn1qJUeUo/fH/STvfNPPtkhN3N1EhxDYnIUGvVRMQxTMNWJGgOpAAJsCdTyn1OrlOvu8583y/fcho0qhPvMY8l+7E8my4FcyCGIOdcwRQ1zxN7XvVR32tcPE8FlVVp5SWR0aiJRJrAE0Mlb382f1uFZgO1EesHkNHH5ST6Vd7Pt4LsPlLYpa6rjqyua3Kb0fbUbDbRwsqc5UjYXsCkx6tgSdODX10uB3V6A4B60oAoAoAoAoAoAoDi/9pLDOY8HIP2atKreDuEK6+IRvagOFUA62bYSpfhce/L62oC10BgigOg7kYzPhVU/FETGfJdVP5SvtXC1tfBa357nd0dnHUvTYnqqFobbRmyRSPlzZUZspNg2VSbE2PG1q2gsyS9TWbxFs5Zjt7cMVPV7Ow6sw+J1RrE8wAgv7124aWzPzWNpfvU5MtXDHyw3IjCbtTvBLiGUpHGhYFhYyW+6O7nf2vUs9RCM1DO7ZXjp5yg5vlga7uhDioQ4DI0iowPAhzkP+qtrtq5NfuDFGO8in5/k63szdXCYd88cQzcixZyv8OYm3nxrhWay6xYbO3DTVQeUhxtqQ5MgETM5IEUpsJRYlkU8mt4Go6ElLLzhdV09Wb2t4wsb9H1IGKZEGXr8dBb/CZDJl8EcxuSPJjV1xnPfhjL15fyisnFbcUl6Y/wCMlNkOF0SN0jOvWTseslkOWxyt2joOLWOgAFqrX5kst5a6LkkT1PD2WF5vmyVNVCwJNYMiTQCTQCHAIIPA6EeBonh5D3WDi+1cEYZpIvuMQPLip9iK9VVPvIKXmeZur7uxw8mem+ijbz4zZsMkjFpEzRSMeLNGbBieZK5ST3k1uRFvoAoAoAoAoAoCr9J8IfZWNBTPaF2t3FO0G/CRm9KA8lmgAUBatnMeqQk3NuJ4+Xpw9KAc0BYNxMXkxDxk6Spcfxx//Un2rn9o15gpLp+DodnTxNx80X6uMdcRIoIIOoIsR3g8azyHTBHYXYWFiOaPDxKeRCC48idRUs9RbLxSZHGiuPKKNu18L1sEsXN43QebKQP1rSqShYpPozayPFBx80UTY/R06skk0wBUhssYvqpBHaa3d3V07u0YtNQj+s51PZ7TzJnQia451RtjsGkqFJFDKeR5EcCCNQRyI1reFkoPMXuazhGaxIjv+kSLomMnVfunqpLDuDOhb3Jqbv4PxQWfQi7mS5Tf5N2G2WqtnZnlkHB5TmI78qgBU/CBWk75SXCtl5I3jUk8vd+v7gemoCUSaASaGRJrAEmgOfdJGBtJHMBo4KN/Euq+4J/LXa7MszBwfQ4/aVeJKf0Lb/Z/3mZZn2e9urcPLF3iRcudR3grdvDIe+umcw7tQBQBQBQBQBQGueFXVkcBlYFWB4EMLEHwsaA8e727OTD43FQR3yRTSIl73ChjYa6mw0vztegIm9ATGwZ21TTKBfxBJ/8ANATNAKgxJidJRxjZW8wD2h6i4rSyHHFx8zeufBNS8jrccgYBlNwQCD3gi4Nebaw8Ho08rJk0MiTQyYrAEmtWBJrJkwaxgCTQCTWDIk1gCTQCTQyJrANU0qqLswUd5Nh9ayouWyDaXMp++u1YZcOyKSzAqykDQEHvPgSPWurodPbXZxvkczXX1TrcM7lc3G26uCx2HxTqWWNmzgccro8bEd5Acm3O1dc4+T1wrAgEG4OoPfQGaAKAKAKAKAKA869P27nUYxcWp7OKBzD7skSop9GGU+YNActoBxgcV1bZgL6EEcONAWYNcXoANAX/AHEx2fDBCe1CSn4eKH2Nvw1xNdXw25XU7eis4qsPmtiwmqZcMGgEmsGTBoBJrDMiTQwJNDIk1gGDWGzJqllVRdmCjvJAH1rKTfIN4IfF7yQr8JLn93h+Y/0vVqvR2zK1msqhs2QuM3kmbRLRjw7Te54egq9X2bBePcoWdoyfgRDTSMxu7Fj3sb1ehVCHhRRndOb+ZmmRbgjvFqk57MjSy0ON792YsPhcHiIC5WdD1mcg2ksGtoAB84/BUNdrlKUZc0V6rpTnKM+aPQvRztJJ9m4R0fOVhijc3uRJGiq4bnfMD+vOpiwWSgCgCgCgCgCgOb9Ou7j4rACWNcz4VjIRzMWUiS3iLK3kpoDzXQAKAsmCxYkXT4gBmHcf+XoBxegJzcvH9Vigh+GYZT/Gtyh/1D1FUtfXxVcS6F7Q28NmHyf5OjVxTsiTWAJNDJg1gCSaYYyYoZG2LxscYu7qvmQD7cTW0YSlyRq5Jc2QeP3tiRSUV5LC9wMo9z/tVmvQ2y57Faetqj1Is7wzynQrGpF+yMzEeZ4endV2vs+tbsp2doSe0URMzMxJcljwJYk/rV2FUI8kUp3Tn4mazUhEJNAK6hypcI2QGxYKcoJ5FrWBoDQaAsyJ/eNiYiL5sJJ1qc7KTnY+zTiqsvluT8ylP5NQn5otP9nHFEwYuIkZUkjcC/aBkQgkjuPVrbxB9bRdOw0AUAUAUAUAUA02tghPBLCSQJY3jJHEB1K3HvQHjjaezpcPK8EyFJIzlZWBHkRfiDxB5gg0A1FASmxZQCymwJsR4+FASxNAJzkWZdGUhlPcym4+orDinszMW000dc2djBNEkq8HUN5X4j0Nx6V5uyDhNxZ6OuanFSN5NaEgiRwBckAd5Nh9aYb5GMoisXvHhk/xAx7kGY/TT61KqJs1c0jmW9OJ66aSZQV7QGuhyMoyk28Vce1dvTRSqSOHqnLvZPzx+CGWdwNHYeTEfoan4V5Ir8UvNm3AzkSAkk3PM315HWmF5DifmWmYBh4MP6a/qPesmBlsyXKLHiht6f8AigHmKSzeev8Az9fWgNIIuL3tfW3G3O1+dAW/FYLDwHMjJGZI2WIyoZMjgo6yFSZAwKkrmAIBvp3AM8bt6ACaJUzxnN1YCKqAugzFSQHQdaC4GvACwoCpmgLNuBtCKOaaOd0SGeFldnYKtxwuTp8LSVX1EW0nHoypq4NpSjzTGPQzjGg2vFGpLLIJYnynRgqMwbxAMYPkTVgtp53PTNAFAFAFAFAFAFAeef7Q+AdcfDOQMksIVT+9EzZge/SRPfwoDlNAKjtcE8Li/legLJmoDBNAWHdDeN0ieJEDhXJUk2ADC5FgNdQT61y9dXDiU2dbQTk4OPkSU208XJ8wQdyLb6m5qip1rki/wSZG4nDC95pbn/Me59ia3jOyXgRq4xXiZqE0K6KGf+FbD3NqmjpdRPd7EEtVRD/hH7XhZ7P1eRGvETe/aPajv5MLfiq9poqputyyyjqpO1KxRwitQAFlDcCyhuWlxfXlzq2URxtfZ74eZ4n0ZDpzuDqpvz/3BoCwYCbPED3fof8Ah9qAbHszeDj6igJFxdAea6foP/b7UA1NAJoBDGgNsWDka2VGIPA2sD+I6VpK2EebRJGqcuSY4k3dlK5nUZR2mXN2iF1IFgRcjxqv8dUnwpk/wN2OLGCt7L2y+GxKYqDstG+dAddNQVbvBUkHzNWyoewsPMHVXXUMAwPgRcUBsoAoAoAoAoAoCp9KOx48Ts3Eh4usaOKSSKw7SuilgVPEcNQOIuKA8n0ACgJbZTnKbkmx58tBQEhFgTLcXyqOPj4eVAWvYW7jYR7uyssllIF+y2pU3PG9yOA1Irn66PHXldC9oLOGzh8zRtyJxiGRnbIVVowDlFrWIIHE3BpoYVyqTxv1JNdZZGzGdhpHhUHBR+v61fSSOc5N82SmI2TIkSy2uhCFrAjJnF1v3gi2o53Hnk1I7EaxSx2vnAK62yuvBvHgv5agnS5WRsXQs13KNcq2ufIpuOF2zW0cBrdxPxD8wapyua8TiXkOaR3drAXdi5sOAuxvbwoCW3cxFjl+nnw+ulAOtqLZc33Df04fpQEjgI2kByqxDDQgG1+HxcL2PfyrSVsI82SRqnLkh9h925W+Iqg/MfbQexqnZ2hXHluWoaC2XPYeR7BhBsc7nuFwNONmGW35q1V+osWYRwvNm7p01TxOWSRw2AC6xwop79M/kbWv6tWO4tl45/YfFUw8EPubHUi5Mi+Kx2JPhYAkH1rX4aiG8392Y+L1E9q19kZiGptmy6WzXv4/Frbhx7zVHVSr4k68beR0dKreBq3mcdx2HySSR/dd1/KxFeghLiin6HBsjwzaPWO4W2Vxez8POq5boFZRoFaMmNgPC6m3hatjQsFAFAFAFAFAFAYIvoaA8rdK+7EOz8eYYCeraNJQra5MxcFQeY7Nx50BTaA34OVgwtzIBBoCxbOnyv50Bf8AASddh8hOoGW/dbVD5jT1FQyXQ2jJxaaKbj8yyMxzFgxftEk2vldbnuOn4ahq+SWPoXbf6tefqPVNxccD/WrhQJDHbzSdWEd0ROrWIgALmRQQFJNyeJ4d9BhjHA4TE4j/APnw7sPvyfZp7nU+1QWaiuHNk8NPZLp9xvt3cPGIq2RZCWZvsyAEzaspzEWFwDfh2jUcNdTJZbwSS0di8O41w+4c5/aSRp4KTI3soy/zViWvr9fwbR0M3za/JJYLctImu+IJP3UUKx53t2ifao/jJy2rhkk+ChH/AMkyxYTZqA9iG5+8518xxI05dmtXC+zxSwvQx32mq8Kyx48dvik14FYxr7C7fWsfD0w8b+7HxV8//GseyNccYDAhSOIJY6sDy1JJ1HPxqvqranDhgvsWtLXcp8VjGOO2vFCxTM2biRGgLXbXViLc/Ot9PLUSrSgl7kd9WnjNym930ImfeAnRYdO+Vi38vKrHwts/HP7EXxNEPBDPuM5tq4htOsCDuRQPrxqSOhqW739yOWvteywhzu7iD1xDOzXW/aN+BA/7h7VDrqIKtOKJ9DfOU2pMq++MOXFydzZXHqoB+oNWNFLipj6bFbXR4b36ncegDEI2zCisSyTSZ1PylrFcunwlbHnrm8haKh0ugCgCgCgCgCgCgOedMG5EeNw7YnrDHNhopWU6ZXUDPle+oHZaxB0zHjQHmYUAA0BL4afML2sQaAum6mP7ag8Hsp8D8p99PxVpNbAnlWP+9PF2WaRCcuhYWsrjwDAqbeDVzdbGSSnHodTQTTzCQ2wO4OIJyvOEjBOXILyEX0uW0Bt4Vs+0Vj5Vua/ArO728ifwWwcDhTfKHl+8/wBo9/XhVOeptt5stQohDwodYvbZGgsgPC+rH+FRrfwqKNbk9t/b/ZJJxisyaXuRsssj62Y+L9keYQa+htVyGjl1ePZblWzXQjy3/wAIRh3LZkJB04ppYm4I4nUWvx5+FQ6qlVNcLz7k+lulanxLA2xOLSEAM0Uemt7sW7yEFj661bjqnJfJBv8ABTeiw82zInEbwqdER5fFyEX2HH1FbqrUT5yx7DvNNVyWWMJdqYhhbOsa/diW31Nbw0Na3luzSevm/BsNIGCyoxZmbMBdmJOpt+pB9Kltqiq2kiOm6btTkxxvEwXEsR86I3dwuv6Coez3/Rx5Mk7Qji3PmjRsjGouIiZzZA65j3a8STyHPwq8UR1vhNgwyjCspAL5stytiEK2PA6lxp4UBGbBmJluOCrc24cVAHuR7VU1mO6wXNCn3uV5EbvnNmxA8I1B/Mx/rWnZ8XGnfzN+0Xm36HUf7NitbHHXKThwO7MBNmt42KfSrxQO1UAUAUAUAUAUAUBox2ESWN4pFzJIrI6nmrAgj2NAeRt892Jtn4psPKNNWifT7SMsQr6cDpqORoCDFAOsHiANDwPDzoCXwWOaI3AVvBxmH6igHMO23WRZQqh1N1y9kA+Vj4+9aygpRcXyNozcXlHStj7dfGQrIWtxV0XQBhxBPE30PrXB1NfczcTuaeStgpfuTXm0BZwob5Y75tNCCfiJB7rVdjp6kuKbz78ijPU2yk4QWMeXM1tiVhGY5Yr85Ddm8coN29SDW3xMeVaz7bIwtHN/NbLH5IzE7xhtER5fF+xH+UcfXWsqm+zxPC9DPHpqvCuJjF9rYi4cuAq2ORFAW3PxOnKt3oocPmzEddPiXRGN41AljxA1SVQp55XA7PuNPw1HoJYTqfNG2vr3Vi5PYjmxHkPOuic4ktrbVjjw4wwyO980jKbqG0Fx+8ALcuLXHCgK2mN7S2+8p+orWXhZtDxIkN4Vkd48iOxyfKrObA+A8aoaLEIzy+p0e0E5SjhdBrBu/iX4hUH77j9I8zD1AqzZqqYc3+/voVYaS6XQfxbqKBeSYn+FVT+di1/yiq0u0FyhHJaj2c+c5G6TaWEwsZVGVje9lbO7sBYF24cz3AXNhqbwyhqNTJcSwvsTxnRpo/K8so2NxTSu0jcWN/AdwHgBYV1IQUIqK6HIsm5ycn1PQf8AZ82eU2c8pH7aZyvisYWP/Ur1uaHUKAKAKAKAKAKAKAKA5V07bnyYqGPFQIXkgDK6LqWiPauBzKkcBxDHuoDzxQGUNtaAk0kBFwaAyTQFk3D2n1c5iJ7M3DwkHD3Fx52qjr6eOvj6r8F/QXcM+B8n+Swby4+WOVI0bq1dScwAzMyntLflYFT61W0NMLYty3a6FnW3Tqxw9ev8EEYlBuxLN3sSxrqxhGKwkcqVkpPMmT0aYaPDlpipkkTPHlzs1mBCqACEVgytcm9tO+tjQq0uMtz9/wDbhQDnDYjrsLJDqSuqeBGq+nAe9c26PdaiM1yZ1aZd9p5QfNEXhcBiZQCsTWNu032a+hewPper07oR5s58KZz2SZLYbdM2vLL6Rgn+d7W/Kapz7QhyislyHZ0/7ng259n4Y3zKzi2pJma48PgB8coqPj1VvJYRJwaWl/M8sY4rfRBpFCT3GQgfyi/60r7OfOcvsLO0V/bH7kRit6sU/Bwg7kAH1Nz9atV6KiPKOfcqz110uuCKmnd9XZn8WJb9asJRWywivJylu9zVWxoOdn4GSeVIYlzSSMEQd5Y2HkO88hQHsDd3ZK4TCw4ZPhiRUv8AeIHaY+JNz60BI0AUAUAUAUAUBigCgCgPI2/2677OxkmHNynxwMfnja+X1GqnxU+FAV2gHWDPEUA4JoBPW2IINiCCD3EaginPYJtbr9Z0LHYn++YJZF/aCzqO6RNGX17Q9RXGrl8NqOF8v4O3NLUUZXP+SqvtIEXHt3V2TiD4Y3GYqJIkX7FbZcqrHHccWLmwZtSTqT4VpOyMF8zN4VTm/lQ4w26fzTS2A4iPQDzkkGnlk9apT165QWWXq9A+c3g2vtXA4W4jOY8xHdyfN2NvQG3cNaglRqNT4tkWIXUafaO7IfG76ynSKNY/E9tvDjp9DViHZ8FvJ5K0+0ZtYgkiAxm0Jpj9pIz+F9PyjQe1XI1wgvlSRUnZOzm2xKYJzraw72Nqw7YozHTzfQeYDY7Sm0ayTEcVgjaT6qDWHOb5L7myqgvEzc+zSjZHhKNxKzBg48chANRSk4+Jk0IJ+CK+5veILG4bLmtYchre1+6o4qUprh5Es5RhXLixnBXxV45h6A6Fuj1sMP79i0yzsPsY2+KJGGrMOTsOXyjQ6kgAdZoAoAoAoAoDBoDF6AL0Bm9AYvQFK6VtzhtHCEIB/eIbvAdO0bdqK/cwA9QtAeW5FIJUgggkEEWII0IIPA0BigHJegEE0BM7t7ZEJKSX6tje41ym1jpzBsPHSqmq07t3jzRc0mqVWYy5Msp2ls4faHq2bj+yDMT+JeNU416tfL/JcnbpPE8EbtHfhjpDHb9+TtNby4D3NTw7PTebJZZBPtBratYK3jMfNOftHdz3a2Hko0FXY1wrWIpIpynZa93n0ExYFiQDoToBxYk8go1JrDsXRZMqh/3YRb9i9GmOnsVw7Kp+bEHqV/Lq/wDLWP6j9DL7qPqX7Y3QyoscRijy7GHQJ5/aPcn8ooql13Dvl/bsXLZPR7syCxXCpIw+ae87X7/tLgegFSJJciJyb5j3bO9eBwKkSzRx5f8ADSxYfgX4fW1ZNTjnSL0pR46PqIcL2QQVmlP2ikHXIq/DcaHU3BNYcVJYZtGTi8opW727uM2jJkw8Zex7THsxR35s3Ad9tWPIGs8uRh77s7zuD0XYbAFZpSJ8SNQ5HYjP+Wh5/vnXute1DB0IUBmgCgCgCgCgMGgEMKATmoDHWUAlpqAbyYmgOH9M26ALNj8OvHXEoO/h1wH+r37zQHI6AWjcqAXQGKAwBQFo2TubPLYlMo+9Kci+ii7H2FafO/QmXdx9S67J3EwqW6+VpO9I/sU9SCXP5hWFWub39zErpPZbexdtjthcMLQRRx95VQGPm3E+pqQiyO8VvrhYheSZRbuOY+woCqbY6ZYUuIIzIe9jYeYA4/mFAUDbvSXj8TcdaY0Pyx9gfTUjwYtQFe2TsjE4yTJBE8zc8o7K3v8AExsqDjxIoDrm6XQsi2kx8mc8eohJCeTyaM3LRcvDiaA61gcJFCixQxrHGvwogCqPQUBvzUBsjagNtAFAFAFAFAFAYtQCGSgG0qkUBG4ucrQFe2ltwKONAU/ae9Q1F6A5TvBhIw5eHRCblPunw/d/SgIi9ALV++gFUBlWIII4ggjzBuKAn497sQByJ9aATJvdijwZR5Kf6mgGOJ23iH0aZrdw0H0oBgz3OpLH1Y0A8wezZJDYAKO9tPoNaAuWwt0IBZps0p+78Cew1Pv6UB07YeMEaiONFRBwVAFA9BQFpwuNJFAP45CaA3IpoBzGlqA2UAUAUAUAUAUAUAUBgrQDPFYEMKArG2N084NqA51tvcCa5K3oCm4/c3EL8poCEn3dnX5D7UA0fZMw+Q0AgbPm/wDTagNibNnP+GfpQDmPYGIPyn2/+KAksFuXiH45vQWoCewvRs54gnzoCcwfRqfu0BYNn9H2XlQFnwW6QUcKAlcPu+o5UBIQ7OUUA6WECgNgWgM0AUAUAUAUAUAUAUAUAUAUAUAhogeIoBrNsuNuKigGE27UDfKKAZybnYc/KKA1/wD4Vh/uigNse5+HHyigHce7MA+Ue1AO4djxLwUUA5XBoOQoDYIV7qAUFFAKtQBQBQBQBQBQBQBQBQH/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484784"/>
            <a:ext cx="3942438"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2466639" y="6141203"/>
            <a:ext cx="2448895" cy="1138773"/>
          </a:xfrm>
          <a:prstGeom prst="rect">
            <a:avLst/>
          </a:prstGeom>
          <a:noFill/>
        </p:spPr>
        <p:txBody>
          <a:bodyPr wrap="square" rtlCol="0">
            <a:spAutoFit/>
          </a:bodyPr>
          <a:lstStyle/>
          <a:p>
            <a:pPr algn="r"/>
            <a:r>
              <a:rPr lang="es-ES" sz="1600" dirty="0" err="1" smtClean="0"/>
              <a:t>Near</a:t>
            </a:r>
            <a:r>
              <a:rPr lang="es-ES" sz="1600" dirty="0" smtClean="0"/>
              <a:t> miss… </a:t>
            </a:r>
          </a:p>
          <a:p>
            <a:pPr algn="r"/>
            <a:r>
              <a:rPr lang="es-ES" sz="1400" dirty="0" err="1" smtClean="0"/>
              <a:t>Mission</a:t>
            </a:r>
            <a:r>
              <a:rPr lang="es-ES" sz="1400" dirty="0" smtClean="0"/>
              <a:t> </a:t>
            </a:r>
            <a:r>
              <a:rPr lang="es-ES" sz="1400" dirty="0" err="1" smtClean="0"/>
              <a:t>Geminids</a:t>
            </a:r>
            <a:r>
              <a:rPr lang="es-ES" sz="1400" dirty="0" smtClean="0"/>
              <a:t> 2015 </a:t>
            </a:r>
          </a:p>
          <a:p>
            <a:pPr algn="r"/>
            <a:endParaRPr lang="es-ES" dirty="0"/>
          </a:p>
          <a:p>
            <a:endParaRPr lang="en-US" dirty="0"/>
          </a:p>
        </p:txBody>
      </p:sp>
      <p:sp>
        <p:nvSpPr>
          <p:cNvPr id="15" name="TextBox 14"/>
          <p:cNvSpPr txBox="1"/>
          <p:nvPr/>
        </p:nvSpPr>
        <p:spPr>
          <a:xfrm>
            <a:off x="460375" y="2636912"/>
            <a:ext cx="4255025" cy="2000548"/>
          </a:xfrm>
          <a:prstGeom prst="rect">
            <a:avLst/>
          </a:prstGeom>
          <a:noFill/>
        </p:spPr>
        <p:txBody>
          <a:bodyPr wrap="square" rtlCol="0">
            <a:spAutoFit/>
          </a:bodyPr>
          <a:lstStyle/>
          <a:p>
            <a:pPr algn="ctr"/>
            <a:r>
              <a:rPr lang="es-ES" sz="4400" dirty="0" smtClean="0"/>
              <a:t>100% </a:t>
            </a:r>
            <a:r>
              <a:rPr lang="es-ES" sz="4400" dirty="0" err="1" smtClean="0"/>
              <a:t>recovery</a:t>
            </a:r>
            <a:r>
              <a:rPr lang="es-ES" sz="4400" dirty="0" smtClean="0"/>
              <a:t> </a:t>
            </a:r>
            <a:r>
              <a:rPr lang="es-ES" sz="4400" dirty="0" err="1" smtClean="0"/>
              <a:t>rate</a:t>
            </a:r>
            <a:r>
              <a:rPr lang="es-ES" sz="4400" dirty="0" smtClean="0"/>
              <a:t>!</a:t>
            </a:r>
          </a:p>
          <a:p>
            <a:endParaRPr lang="es-ES" dirty="0"/>
          </a:p>
          <a:p>
            <a:endParaRPr lang="en-US" dirty="0"/>
          </a:p>
        </p:txBody>
      </p:sp>
    </p:spTree>
    <p:extLst>
      <p:ext uri="{BB962C8B-B14F-4D97-AF65-F5344CB8AC3E}">
        <p14:creationId xmlns:p14="http://schemas.microsoft.com/office/powerpoint/2010/main" val="41202334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a:xfrm>
            <a:off x="0" y="274638"/>
            <a:ext cx="9144000" cy="1143000"/>
          </a:xfrm>
        </p:spPr>
        <p:txBody>
          <a:bodyPr/>
          <a:lstStyle/>
          <a:p>
            <a:r>
              <a:rPr lang="en-US" dirty="0" smtClean="0"/>
              <a:t>Tracking and recovery</a:t>
            </a:r>
            <a:endParaRPr lang="en-US" dirty="0"/>
          </a:p>
        </p:txBody>
      </p:sp>
      <p:sp>
        <p:nvSpPr>
          <p:cNvPr id="3" name="AutoShape 2" descr="data:image/jpeg;base64,/9j/4AAQSkZJRgABAQAAAQABAAD/2wCEAAkGBxAPDxAPDRANEA0PDw8QDw8NDxYNEBAPFREWFxUVFRgYHSggGBolHRUXITEhJikrLi4uFyAzODUsNygtLisBCgoKDg0OGxAQGy0lHyYtLS0yKy8tLSsrLS0tLS0xLSstLS0tLS0tLS8tLyswLi8tKy0tLSstLSstLS4vMC4rK//AABEIALcBEwMBEQACEQEDEQH/xAAcAAABBQEBAQAAAAAAAAAAAAAAAQIDBAcGBQj/xABHEAACAgECAwUFBAUICAcAAAABAgADEQQSBSExBgdBUWETInGBkSMyQqEUcoKxsjNSU2JkksHRFSQlc3Si4fAmNWODs8LS/8QAGgEBAAIDAQAAAAAAAAAAAAAAAAEDBAUGAv/EADwRAQACAQEECAQEBAQHAQAAAAABAgMRBBIhMQVBUWFxkcHwE4GhsSIy0eFCQ3LxFDM0UiRiY5KissIG/9oADAMBAAIRAxEAPwDvlECZFgTIsCZUgSqkCRUgSBIDgkBwSAbIC7IBsgLtgG2Au2AbYBtgVOLaiymh7aaX1FiAEU1sFZ+YBwT5DJx44xA8jgXbHSatvZbmo1IOG0+pHsrA3iBnkT6dfSB0e2Am2AbYCbYBsgJsgJsgNKQGFIDGSBGyQIWSBEywIXWBEwgRkQLCLAnRYE6JAnRIEypAkVIDwkBwSAu2AbYC7YBtgG2AbYBtgLtgG2AbYHj9oOzGk1641NQLgYS5PcuTyw3j8DkekDmTXxXhH3c8T4evh01NSfmTgeWR+rA6bs72k0vEE3aawFwMvS/u2p8R4j1HKB7G2AbYCbYBtgJtgIVgNKQI2SBGyQInSBA6QIHWBA6wIiIFqtYFmtIFitIE6JAlVYEgWA4LAdtgGIBiAYgGIBiAYgGIC4gGIBiAYgGIHK9pexNOpf8ASdKx0mvU7l1FPuh2/rgdf1hz889IHn8G7X3aa5dDxxBTeeVWqH8jcM4BJHIZ8/qAYHcjnzHT0gLiAYgJiAm2AhWA0rAjZIETpArukCB1gV7FgQlYFutYFqtIFlFgTKsCQLAeBAXEAxAWAQCAkDhO3Pby3hut02mrprsrsra25nYh9oJ91McgfdPM56wO8xAIBAIBAIBAIHncd4JRrqWo1SBkPNT0dGx95D4H9/Q5EDh+FcV1HA9Quh4kxs4fYcaTWHP2YzyVvTpkeHqIGkKQQCDkHmCOYIgLAICYgGIDSIDSsCNlgQOsCtYsCtYsCArAu1rAtVrAsIsCZRAcBAdAICwCAQCAkDE++E54xpR/ZHH8X+cDbIBAWAQCAQEgLAIHn8e4PTrtO+n1C5RxyP4kbHJl8iP8x0MDi+wvFrtFqX4JxBsumTorm6WVdQgJ9OY+Y6jEDRIBAICQCA0iAxhAhdYEFiwKtiwK5WBdqWBarWBOogSAQHQFgEAgEAgEAgYj3rHPG9OPLTkfl/1gbdAIBAIBAIBAIBAIHFd6PZ9tTpRqtNldboT7apl5MUXmy/EY3D4esD2exfH14joadSMCwjZco/DcvJh6Z5EejCB7kAgEBIBAaRAjYQILFgVbVgVyIFyoQLSCBMogPEBYBAIBAIBAIBAw7vMbPH6x5UD80EDcYBAIBAIBAIBAIBADAzDsX/szjms4WeWn1Q/SNKPAEDcAP2SwP+7EDT4BAIBAICGAxhAgcQK1ogVisC7UIFlBAkEBwgLAIBAIBAIBAIGEd4r/APiE/wBWlP8A4kgbvAIBAIBAIDLrlRS9jKqKMszHaoHqTImYiNZeq1m07tY1lyHF+8GisldMjXMPxE+zr+XLJ+kwcm3VjhSNfpDdbN0Hlycck7v1lzt/b/WscqKawegWvP5sTMadszT2R8m0p0Hs0c9Z+f6LGg7e6kEe1Fbj9XafyxFdtyxPHSVWboTBp+GZh3HBuOV6oAAFLdob2beK+anxE2GHaK5OHKexz+07HfBPHjHb+rh+9fGk1nCuJjrVf7Gz+sn3wPoLPrMhiNLBzzHQwFgEAgEBIDTAicQK1ggViIFysQLCQJBAdAIBAIBAIBAIBAwDvDf/AG/cfKk/lWB/hA3+AQCAQCB5vHONVaOvfacschK1+859PTzMpzZ64q6z5drK2TZMm033afOeqGV8d49frHzacVg+5Uv3F/zPqfymny5r5Z1t5dTsNk2HFs1dK8+uev33K/D+F26t9mmrdyAN5JG1fUtgBR6dfjGPHa86VhZm2nHs9d7LbTs7fL3Hg7Hhndwgw2ruZj/R0e6o9CzDJ+QEz6bDH8c+TR5//wBBeeGGunfPGfL+726exPD16UsT5m63P8UujY8PZ9Za+3S+2W53+kfoh1/ZhalN2jexLagbEUtvUlR058xnp1lWXZIiu9jnSY4w94ukbZJ3M8RNZ4T1e9HMd5+uTXcCa9QPaafUaWxl/msbBWT8MWGXbNtFc9N6GHtmy22e+7PLql3fZfU+10OksPMtpqS362wZ/PMyGM9SAQCAQEMBDAjeBWsECuRAtVwLCwHiA6AQCAQCAQCBmHaDvlo0t5pq0l1wABFhtWpWU9CBgnB9cQOp7Fdr04otmKmpsqWp2UuLAUs37SGwOeUbIx5QMb7dXhuOavB+5Vcp9CAYOt9FQCAQCBQ43xWvSUtbb4ckQci7+Cj/AL6SrNmrirvSyNl2a+0ZIpXz7I7WQ8W4jZqrWtuOWboB91V8FXyAmjvktktvW5u22bZ6YKRSkcPv3y9js12afXv7WwCrSg4JRdm8jltQfvb95zjIwbPOWd6eEe+TA27pCuyV+HWd6/fx0759I9Gm6HRV0IK6UVK16Kv7z5n1M29KVpGlYcply3y2m951lYnpWICGBgParWvXS1IBGn1FIWxtpI5MjKCR93mAc4PSaboyK71p1+To+l9+cUaV1jWdZ7P01az3cahbOF6bayvsVq2KHcMq5HX4Y+s3LnHTQCAQCAQGmAx4FeyBWMC1XAnWBIICwCAQCAQCBDrLdlVj/wAyt2+ikwPkztGf9aI/mpUv0QSUS2LuQPv6of2XQ/x6iQlmvHbN/HOKEHP+sa1f7uV/wkofT1Ryq/AfukJPgEBl1iorO5CqoLMx5AADJJkTMRGsprWbTERzlkvafjLay4vzFSZWpD4L5n1PU/IeE0OfPOa+91dTtNg2SuzY9P4p5z76oT9meBtr7R7QbdPSFWwoNm7A5ICPE9Sev1E97NgnNbjyj3oq2/bY2SmlfzTy69O/w7IanTUqKqIAqKAqqowAB0AE3cRERpDkLWm0za06zJ8lAgECpxa/2enucdVrfb+tj3R9cSvLfcpNuyF2z038ta9swxLtiB+h2+R5D6znuj+O0Q6fbJ/4XJr2erUe7XTLXwvTBVClxY7Y8WNjc/oB9J0rknTwCAQCAQGmAxoFeyBXMCzXAsLAfAWAQCAQCAQPN7SPt0Orby0uoP0qaB8qceOdZd6WEfTlJRLY+5E/a6n10mk/J7v85CWWWXBuKcRs8H1HEGH7VrmSh9T6Js1VnzrQ/wDKJCU0AgcV3gcYwBpKzzOHuI8uqp8+p+A85q+kM/8AKj5/o33Q+yaz8e3hHrPv0cdotM2oevT1qvtHc+9jnggZLf1QAT9Zr6Vm8xSvP39m8y5K4a2y2nhEcvfXLW+F8PTTUpTUPdQcz4s3ix9TOgxY4x1isOLz57Zsk5Lc596LcsUiAQCBznbfVbaFrHWxsn9VMH+IpNf0lk3cWnb7++jZ9FYt7LNuz1/bVkXbKzNKVf0liDHxImv6Kprlmextuk7buyW75iPrr6Nt7Maf2Wi0qHkRRWSPJioJ/MzoHLPTgEAgEAgNMBjQILIFYwLNcCdYEkBYBAIBAIBA5LvG46mm0ltGN2o1NFyoudqom3DWWH8KjPxJ5Dxx5taKxrKzFjtktu1/bxl85akad3ayy+xmdixFNW0ZPkXPSRvZOqPOV/wtlr+bJM/019ZetwHtQuhLHTWatXZGrLlk3bD1A58vMeR6SNMvd9U67F/1P/FX0DaL2hs3XhmJ3bsPnPXOCSY1yx1RPzTGPY7cr2r411+0t37u+09d9NWlZ2e2tCq2sd3tAuSAfEMF8+oXMVyazpMaS8Ztlmld+totXtjq8ex2ssYqrxPWrp6bLn6IucdNx6BR6k4HzleXJGOk3nqW4MNs2SMdetkl2oNlj2XZd7NzEg7ffPQ/AeXoJzk3m0za3OXaVx7lIpThEaeTte7/AITsRtU49+zK158KweZ+ZH0A85tej8OlfiT18vD92g6Y2revGGvKOfj+zsJsmlEAgEAgZ52v13tdSyg+7XiseWVzuP8AeJH7AnPdJZd7Jux1e/fg6bozDuYYmec8f0+n3cDqaTrOJ6XTLnG8Fsc8DIXP5k/KZ3RmPSk27VHTeTSMeLxtP2j1fQCjAwOg5CbNoCwCAQCAGA0wGNAr2QK5gWK4FhYEggAgLAIBAIBAxPvf1BN2uOeddGmpHopRrf3meLfnrHiyMXDFknwjzlx/Z3u3Ot0tGp/TBUdQLCtZ0/tCNjsp972gz93PTxlGTappa0RXXTvURXWHujupsRABfpW2/is0R3Hnn3j7Tn/lylX+P7a/VO5LxLu7yxrxXZfRQ7D3NmnIqfHXaQ/X44MyLbRG58Skax19seMd/VMawiK6+L2eweis0HFq9M1vtGr1a1lwCoK2UVtgAk4++RJi8ZK1vp1/svw8N6vbWfpx9H0DLmO4nvC4hzr0ynkPtbPjzCD95+k1PSWXjGOPGfRvuhsHPLPhHr78XL6DQe3vqprYn2hXc2MbRjL/AE5/HEwMeP4l4pHX7nybfNn+FitktHLX9vNrdNSoqogAVVCqB0CgYAnSRERGkOLtabTMzzk+SgQCAQKfGNaNPRZbyyq+6D0Lnko+pErzZIx0m3Yu2fDObLFO37dbJtXqMBnJJPPmepPmfWcrxvd2mPHxisF7oND+ka7Ua1hlahtrPqcqPr9ofkJ1OHH8PHFXI7ftHx9oteOXKPCOH7tklrDEAgEAgIYCGBG8CvYYFcmBYrMCwhgSCAogLAIBAIBAwfvZs+14of8A1tIv00yj/GeJ/PHz9GRX/Iv419XQ93WqVOFcPVhzNVhDEoAPtrCeRO7y6DxE120V1yWnX5eT1iraaxpE+LpX1G7lMTTRMuf46qsoVupetlPLKn2qDI55z73UDxmXsnC0zr1WiY7Y3ZY15iJctwhyePAnr/pDTZ+P6NUDMnZ/8mvvrX44/Hbwt/6y3pmABJ5ADJJ8BMtjRGrIuJ6ltTfdaPElznkRWCFUfEDaPlOayXnLe1/ejtcGOuDFSk+Hz5/q6bu70OTbqWHT7JPyLn+EfWZ/RuPnknw/X0anprN+XFHjPp6u4m2aAQCAQI9Relal7XREXG57GCKMnHMnkIGf94faKvdXp63VwF9q2xgwLNkKMj0z/eEwNrx3zTGOvLnMtvsFsez45z5Oc8IjrnTn6cWfca1tllJWhCWPLkw93P4vWU4Oj5x5NbTrDLydMY5w2ikTF54eGvXq1nux4Wmm4bTswTb9ox8R4AH1AHP1Jm1c66yAQCAQCAkBDAieBWsMCuTAnqMCyhgTCAsBYBAIBAIGAd659/iX/FUflWgnj+ZHhLJj/TW/qj7S9/sHz4Zoh5U/vZjNbn/zLPeOZisaPf3qqhUdcfh2FtyHPIEVnJXnj05fEV0tuz/b1WZ6TNZvaJieHbx/f3webxklip24+0qChj73O5CScdMBTLNm0i8zPZbX/tlgXiZnXRyPDayeMN4sdfp+fT3jRVk+nWZeLd+FXd5a+rIxfnt/Tb7TDae1mq9lpLT4uPZj9r73/LujbMm5hnyWdH4vibRXu4+XL66MrZD1Pjk/9Zz08IdhExyhrXZzRew0lNZGG2Bn/Xb3m/M4+U6TZcfw8Va+9ZcZtub4ue1+/wCkcIelL2KIBAIGT9+/HNten0CHnYf0i7/dqSKwfQtk/wDtiBjdZI5gkE+XKShM3F7EG0HPr0MGrqew3FtTSxt09zKfxoTlH/XQ8j8evkZCYbt2V41+naVL9uxyWSxAcgOpwceh6/OB68AgEAgIYDWgQuYFawwKxMCeowLSGBMpgPgLAIBAIBA+fO9U+/xL/jKv4Ulf8yPCWTH+mt/VH2l73Yj/AMu0g5nNC9PI5muzRM5LLMc6ViXuNqNoRLQcswWva20s4546jBwCcehnitJnXTqTmmmmvbPLr8zL+GtaSS7qBjZzDMrhgwbyOD9RyPqpl+HOumvb3xPCYYdsczOsy5LgFTDjWH27v9JV52AqvKmjoCTjrNhj3fh13NdO/mvwzOtpn/bLSu39/KqrwO5z8ThV/IvMPpK3Ctfn7+rZdD042v8AL1n0eHodMLbaaz7y7lQL4KpbLfvYzDx0371rPvtZ+bJ8OlrRz5/Pq9GlzoHKiAQCA2xwoLMQFUEkk4AA6kwPl/tt2gPEtfdqcn2WfZ0A/h06E7PhnJYjzcyUPIovK5OFI9RnlApXOHclVwP5o5/SB0nCWCJuQ+8PLkR8ZCYbd3TV2DhxewYFuotsTwymFXP1VoHaQCAQCA0wGMYEFhgVrTArEwJqmgW62gTqYEggLAWAQCAQPn7vXXFnEh/atOfrWplf8yPCfRk1/wBNf+qvq9bsqy/6O0ql1XOnqz90nBGejAg/SYcxb4lphOtd2Il0GlpTIcHc3P3y2/n4+kpteY1iI018TdmZiZtM6cuzyjgvtcKVssuYiobNpOGxnyCqCOZA5k/KebRW9axT83Xw9deP0V/i1nXl1e9OH1cb2cZbONh0OUs1llinBHJadMPH5zYYo0x0j31vWKeGSf8Al/8AqrqO3OpzrMeFa1qfpu/+81e321zadkQ6DonHps+vbr+nol7HAWasMowAbbAuc4GNvX9sSdiiLZtfGffmr6T1ps+k90e/JoM3bmxAIBAzfvs7S/o2jGiqP2+tDK+Oq6Ufyn97IT1BbygYSiHHq37pKDtedqhR1I6ekB3B9PlsmCHVcB4IdfrKtPV7pc++4GQtYGWY+fL88SEvorRaVKa0qqG2utFRB5KowIE0AgEBDAaTAicwK9jQKtrQK5MCWpoFutoFhGgSqYDwYC5gLAIBAwnvW0zPquIoiliX0j4HXHsFBx88Sq9oresz3s3Z8dsuDJWkaz+GdPNkr6A7S3ugBthyRuDFc429fPnjHKXMGdY4S9BdaP6Hh/Pz048v1vnBqiu0jWujKtFe8bR7MCivAySxJbHTOefh5wNG7o6mTVadmDNXUNSQwGdxKsx2n8X3B+UptaN+Ij3wZmLHaMF7zHCdIie3jE+jouP6xNRq7LEYezdhh8HAAULnHX8M0e1aWz2l0+wUtj2WvDjpy8ePq97u4Gbrj/NqA/vMP/zMno2Px2nuYHTc6Y6x2z9o/d383DnBAIEd9yorO5CoilnZjgKoGST6YgfLvazjjcT192qbPs2O2lTyKadcitfQnmxHmzSUKNQwCx6Y5Z8oHn2Xl3J8+Q9BA9jRJsT1MJbP3O8C9lp31tg+01J21Z6ihT1/aYfRRIGiQCAQEzAQmAxjAhdoFaxoFWxoEBaBJW0CzW0CyjwJ1aBIDAcDAXMBcwCBjPeggXivIkG2ikkeZO5B/CJXmjWkszYLzXaK6TznTzZpr9ODS7MNQbUwS11YUDNirhW3FmHvHqB0ERausbvvgnJiz/DtOaJ4dc8+cRprzmOM93YpABKxsYH2lYD+7jnuDFeY6gqOY8pawV3R0hg4GXVGUgpULCMpVlhWxAYjPQ+IzPF7RGmssnZsdrTaa11mI1jr646utoHd2zrqQSbz7HTai5BcpRz9tUg3DJ25G/ln8XKVY4rv2mvcydrvmjBjrkmdZ3pnXnz4eujqu2PD9OEquoCobST7v3X3DI5eByfDzmPtWyReJtWOP3X9H9JXx2imSda8vD9lHsDx+qnUsjugrtTDO2eTLkrj0OTn5TH2KYxWmb8NdG06Y2TJlx1mka6Ty8f7NSqsVgGRlZTzDKQwI9CJtonXk5SYmJ0k7MlAzAxrvv7V7mHC6G91CtmsKnq3Wur5cnPxT1gZhVpyVIHIkdfWShFrr2VfZsADy5g5ECLh+nJYEg4gh1XZ3hDa7V06WvIDsN7D8FY5u3yAPzxCX0hpqFqRK6wFrrVURR0CqMAfQSBJmAZgJmAhMBjNAiZoEDtAr2NArWNAgLQHVtAs1vAso8CdHgSq0CQNAcGgLmAFoGO98N2NXp7OW0UgZ8cpcWP8QkWjWswsxW3L1t2TE/Vm3EUFa2oaVWyxiEtVmey77QEALnAHTw6gecrpbeiunV+jM2nDOC+S1/4tdO2fxRPlHXq8rbYgK5tQOu0qVxuXcDjGOfML9Jc1q9o0ZQFeotvIZUvDItuMcuRBzyGOY6CeLcNJZGGN6LY45zpp38eX6NT7qtITbrCVVFSjTUisEkI7NbayDJPIB1HU+E8Yp1ibdsrtsiaTTHPOtYie6Z4+qPvAr1FdK1opalLjYCPvIpByvwycy5hS4p7ebWo499mfrt2sTkjHhjMwMuOYtpMOv2Ha8dsG9W3GI4xPV+z0eE9otXphnTvdWcghUYGvr729SOcabnDenVTr/ia7/wAGu72zwme+Jj15u64X3pk7F1GnVv6R6n2n4hSCPzE9xtMx+aPJjZOhd7jhtp3T1fOHbaLtPorqzZXqadi/f3t7Nl+Ktgy6M2OY119Gry7BtOO0VtSdZ7OOvzhjnepxjSarULZpqU3Kdr6nBR7zjlkeIAHIkZ+AnnHm376RyZO0dHzs2zb+X80zERHZz+v2+3G13L6j4c5kNW8rVMWck+cIexw281pggMh/C3P6eUENi7m+DKlFmuYHfexrqyPu1Kfex8W5fsCQlo26AboCboCFoDS0CNngQu8CB3gV3eBXdoEJMByNAnR4FhHgTo8CZXgSK8B4eAu+AM3KBmXenwCzVIGq5tXuwvmD1/cJKJjVknaAuPYbgy2KpJHRlf3DyPnkGUYa7s2hsukM0ZaYrd06/R5TXsSCzWMwxhmdmYYORgk5HOXtZq9Hgxst1FefaWbTnLM1hHjgZPicSvLxrMRzll7Fu1zVvflHGffi3Du64U9Fdj2jFl9htceXIAD5AASa13axVXnyzlyWyT1y6fifDVtUggT0qZ5x7sOhJZAUbngr0GfSSOL1HBdXpWzl2QctyZyB8ucx7YeurbYuk503csaweuksP2jVkkMRuYYLY8TjqPjK5w5NGVj6S2be410741j34ckbmwdc48pROLTnDa4ukMVuV4n7kv4cbRtZW8wRnIPnPdK5KT+GFG1bTsO0493LeNPrE++55Ov4PdR1DFD0YjH18pnV104w5TJFItMUnWO3TR5FikHmJ6VvX7PcPt1VqVICVZlBbGdgzzMD6Y4TQlNNdVY211oqIPJQMfWQlc3QE3wELwGl4DGeBGzwIXeBA7wIHaBC7QIswFVoEqtAnR4EyvAlV4EqvAeHgODwF3wIdRSrjBEDwOI9l6Lv5StG/WAMJiZjk8kd3+jzn2Nf0kbsdj38XJ/unzezw7szp6cbK0X4ASXiZmeMvdprCjlCEu6BHZWG6iB5+o4VW3gIFJuAJAYeztZ6gfSTqJF4DX5CQItT2drYYIBHrA8fU9g9NZ96tfiORkj2uBdm6dIAKkA9fGQOhU4gLvgJvgIXgMLwGM8CNngRM8CFmgQs0CJjAYTA/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data:image/jpeg;base64,/9j/4AAQSkZJRgABAQAAAQABAAD/2wCEAAkGBxAPDxAPDRANEA0PDw8QDw8NDxYNEBAPFREWFxUVFRgYHSggGBolHRUXITEhJikrLi4uFyAzODUsNygtLisBCgoKDg0OGxAQGy0lHyYtLS0yKy8tLSsrLS0tLS0xLSstLS0tLS0tLS8tLyswLi8tKy0tLSstLSstLS4vMC4rK//AABEIALcBEwMBEQACEQEDEQH/xAAcAAABBQEBAQAAAAAAAAAAAAAAAQIDBAcGBQj/xABHEAACAgECAwUFBAUICAcAAAABAgADEQQSBSExBgdBUWETInGBkSMyQqEUcoKxsjNSU2JkksHRFSQlc3Si4fAmNWODs8LS/8QAGgEBAAIDAQAAAAAAAAAAAAAAAAEDBAUGAv/EADwRAQACAQEECAQEBAQHAQAAAAABAgMRBBIhMQVBUWFxkcHwE4GhsSIy0eFCQ3LxFDM0UiRiY5KissIG/9oADAMBAAIRAxEAPwDvlECZFgTIsCZUgSqkCRUgSBIDgkBwSAbIC7IBsgLtgG2Au2AbYBtgVOLaiymh7aaX1FiAEU1sFZ+YBwT5DJx44xA8jgXbHSatvZbmo1IOG0+pHsrA3iBnkT6dfSB0e2Am2AbYCbYBsgJsgJsgNKQGFIDGSBGyQIWSBEywIXWBEwgRkQLCLAnRYE6JAnRIEypAkVIDwkBwSAu2AbYC7YBtgG2AbYBtgLtgG2AbYHj9oOzGk1641NQLgYS5PcuTyw3j8DkekDmTXxXhH3c8T4evh01NSfmTgeWR+rA6bs72k0vEE3aawFwMvS/u2p8R4j1HKB7G2AbYCbYBtgJtgIVgNKQI2SBGyQInSBA6QIHWBA6wIiIFqtYFmtIFitIE6JAlVYEgWA4LAdtgGIBiAYgGIBiAYgGIC4gGIBiAYgGIHK9pexNOpf8ASdKx0mvU7l1FPuh2/rgdf1hz889IHn8G7X3aa5dDxxBTeeVWqH8jcM4BJHIZ8/qAYHcjnzHT0gLiAYgJiAm2AhWA0rAjZIETpArukCB1gV7FgQlYFutYFqtIFlFgTKsCQLAeBAXEAxAWAQCAkDhO3Pby3hut02mrprsrsra25nYh9oJ91McgfdPM56wO8xAIBAIBAIBAIHncd4JRrqWo1SBkPNT0dGx95D4H9/Q5EDh+FcV1HA9Quh4kxs4fYcaTWHP2YzyVvTpkeHqIGkKQQCDkHmCOYIgLAICYgGIDSIDSsCNlgQOsCtYsCtYsCArAu1rAtVrAsIsCZRAcBAdAICwCAQCAkDE++E54xpR/ZHH8X+cDbIBAWAQCAQEgLAIHn8e4PTrtO+n1C5RxyP4kbHJl8iP8x0MDi+wvFrtFqX4JxBsumTorm6WVdQgJ9OY+Y6jEDRIBAICQCA0iAxhAhdYEFiwKtiwK5WBdqWBarWBOogSAQHQFgEAgEAgEAgYj3rHPG9OPLTkfl/1gbdAIBAIBAIBAIBAIHFd6PZ9tTpRqtNldboT7apl5MUXmy/EY3D4esD2exfH14joadSMCwjZco/DcvJh6Z5EejCB7kAgEBIBAaRAjYQILFgVbVgVyIFyoQLSCBMogPEBYBAIBAIBAIBAw7vMbPH6x5UD80EDcYBAIBAIBAIBAIBADAzDsX/szjms4WeWn1Q/SNKPAEDcAP2SwP+7EDT4BAIBAICGAxhAgcQK1ogVisC7UIFlBAkEBwgLAIBAIBAIBAIGEd4r/APiE/wBWlP8A4kgbvAIBAIBAIDLrlRS9jKqKMszHaoHqTImYiNZeq1m07tY1lyHF+8GisldMjXMPxE+zr+XLJ+kwcm3VjhSNfpDdbN0Hlycck7v1lzt/b/WscqKawegWvP5sTMadszT2R8m0p0Hs0c9Z+f6LGg7e6kEe1Fbj9XafyxFdtyxPHSVWboTBp+GZh3HBuOV6oAAFLdob2beK+anxE2GHaK5OHKexz+07HfBPHjHb+rh+9fGk1nCuJjrVf7Gz+sn3wPoLPrMhiNLBzzHQwFgEAgEBIDTAicQK1ggViIFysQLCQJBAdAIBAIBAIBAIBAwDvDf/AG/cfKk/lWB/hA3+AQCAQCB5vHONVaOvfacschK1+859PTzMpzZ64q6z5drK2TZMm033afOeqGV8d49frHzacVg+5Uv3F/zPqfymny5r5Z1t5dTsNk2HFs1dK8+uev33K/D+F26t9mmrdyAN5JG1fUtgBR6dfjGPHa86VhZm2nHs9d7LbTs7fL3Hg7Hhndwgw2ruZj/R0e6o9CzDJ+QEz6bDH8c+TR5//wBBeeGGunfPGfL+726exPD16UsT5m63P8UujY8PZ9Za+3S+2W53+kfoh1/ZhalN2jexLagbEUtvUlR058xnp1lWXZIiu9jnSY4w94ukbZJ3M8RNZ4T1e9HMd5+uTXcCa9QPaafUaWxl/msbBWT8MWGXbNtFc9N6GHtmy22e+7PLql3fZfU+10OksPMtpqS362wZ/PMyGM9SAQCAQEMBDAjeBWsECuRAtVwLCwHiA6AQCAQCAQCBmHaDvlo0t5pq0l1wABFhtWpWU9CBgnB9cQOp7Fdr04otmKmpsqWp2UuLAUs37SGwOeUbIx5QMb7dXhuOavB+5Vcp9CAYOt9FQCAQCBQ43xWvSUtbb4ckQci7+Cj/AL6SrNmrirvSyNl2a+0ZIpXz7I7WQ8W4jZqrWtuOWboB91V8FXyAmjvktktvW5u22bZ6YKRSkcPv3y9js12afXv7WwCrSg4JRdm8jltQfvb95zjIwbPOWd6eEe+TA27pCuyV+HWd6/fx0759I9Gm6HRV0IK6UVK16Kv7z5n1M29KVpGlYcply3y2m951lYnpWICGBgParWvXS1IBGn1FIWxtpI5MjKCR93mAc4PSaboyK71p1+To+l9+cUaV1jWdZ7P01az3cahbOF6bayvsVq2KHcMq5HX4Y+s3LnHTQCAQCAQGmAx4FeyBWMC1XAnWBIICwCAQCAQCBDrLdlVj/wAyt2+ikwPkztGf9aI/mpUv0QSUS2LuQPv6of2XQ/x6iQlmvHbN/HOKEHP+sa1f7uV/wkofT1Ryq/AfukJPgEBl1iorO5CqoLMx5AADJJkTMRGsprWbTERzlkvafjLay4vzFSZWpD4L5n1PU/IeE0OfPOa+91dTtNg2SuzY9P4p5z76oT9meBtr7R7QbdPSFWwoNm7A5ICPE9Sev1E97NgnNbjyj3oq2/bY2SmlfzTy69O/w7IanTUqKqIAqKAqqowAB0AE3cRERpDkLWm0za06zJ8lAgECpxa/2enucdVrfb+tj3R9cSvLfcpNuyF2z038ta9swxLtiB+h2+R5D6znuj+O0Q6fbJ/4XJr2erUe7XTLXwvTBVClxY7Y8WNjc/oB9J0rknTwCAQCAQGmAxoFeyBXMCzXAsLAfAWAQCAQCAQPN7SPt0Orby0uoP0qaB8qceOdZd6WEfTlJRLY+5E/a6n10mk/J7v85CWWWXBuKcRs8H1HEGH7VrmSh9T6Js1VnzrQ/wDKJCU0AgcV3gcYwBpKzzOHuI8uqp8+p+A85q+kM/8AKj5/o33Q+yaz8e3hHrPv0cdotM2oevT1qvtHc+9jnggZLf1QAT9Zr6Vm8xSvP39m8y5K4a2y2nhEcvfXLW+F8PTTUpTUPdQcz4s3ix9TOgxY4x1isOLz57Zsk5Lc596LcsUiAQCBznbfVbaFrHWxsn9VMH+IpNf0lk3cWnb7++jZ9FYt7LNuz1/bVkXbKzNKVf0liDHxImv6Kprlmextuk7buyW75iPrr6Nt7Maf2Wi0qHkRRWSPJioJ/MzoHLPTgEAgEAgNMBjQILIFYwLNcCdYEkBYBAIBAIBA5LvG46mm0ltGN2o1NFyoudqom3DWWH8KjPxJ5Dxx5taKxrKzFjtktu1/bxl85akad3ayy+xmdixFNW0ZPkXPSRvZOqPOV/wtlr+bJM/019ZetwHtQuhLHTWatXZGrLlk3bD1A58vMeR6SNMvd9U67F/1P/FX0DaL2hs3XhmJ3bsPnPXOCSY1yx1RPzTGPY7cr2r411+0t37u+09d9NWlZ2e2tCq2sd3tAuSAfEMF8+oXMVyazpMaS8Ztlmld+totXtjq8ex2ssYqrxPWrp6bLn6IucdNx6BR6k4HzleXJGOk3nqW4MNs2SMdetkl2oNlj2XZd7NzEg7ffPQ/AeXoJzk3m0za3OXaVx7lIpThEaeTte7/AITsRtU49+zK158KweZ+ZH0A85tej8OlfiT18vD92g6Y2revGGvKOfj+zsJsmlEAgEAgZ52v13tdSyg+7XiseWVzuP8AeJH7AnPdJZd7Jux1e/fg6bozDuYYmec8f0+n3cDqaTrOJ6XTLnG8Fsc8DIXP5k/KZ3RmPSk27VHTeTSMeLxtP2j1fQCjAwOg5CbNoCwCAQCAGA0wGNAr2QK5gWK4FhYEggAgLAIBAIBAxPvf1BN2uOeddGmpHopRrf3meLfnrHiyMXDFknwjzlx/Z3u3Ot0tGp/TBUdQLCtZ0/tCNjsp972gz93PTxlGTappa0RXXTvURXWHujupsRABfpW2/is0R3Hnn3j7Tn/lylX+P7a/VO5LxLu7yxrxXZfRQ7D3NmnIqfHXaQ/X44MyLbRG58Skax19seMd/VMawiK6+L2eweis0HFq9M1vtGr1a1lwCoK2UVtgAk4++RJi8ZK1vp1/svw8N6vbWfpx9H0DLmO4nvC4hzr0ynkPtbPjzCD95+k1PSWXjGOPGfRvuhsHPLPhHr78XL6DQe3vqprYn2hXc2MbRjL/AE5/HEwMeP4l4pHX7nybfNn+FitktHLX9vNrdNSoqogAVVCqB0CgYAnSRERGkOLtabTMzzk+SgQCAQKfGNaNPRZbyyq+6D0Lnko+pErzZIx0m3Yu2fDObLFO37dbJtXqMBnJJPPmepPmfWcrxvd2mPHxisF7oND+ka7Ua1hlahtrPqcqPr9ofkJ1OHH8PHFXI7ftHx9oteOXKPCOH7tklrDEAgEAgIYCGBG8CvYYFcmBYrMCwhgSCAogLAIBAIBAwfvZs+14of8A1tIv00yj/GeJ/PHz9GRX/Iv419XQ93WqVOFcPVhzNVhDEoAPtrCeRO7y6DxE120V1yWnX5eT1iraaxpE+LpX1G7lMTTRMuf46qsoVupetlPLKn2qDI55z73UDxmXsnC0zr1WiY7Y3ZY15iJctwhyePAnr/pDTZ+P6NUDMnZ/8mvvrX44/Hbwt/6y3pmABJ5ADJJ8BMtjRGrIuJ6ltTfdaPElznkRWCFUfEDaPlOayXnLe1/ejtcGOuDFSk+Hz5/q6bu70OTbqWHT7JPyLn+EfWZ/RuPnknw/X0anprN+XFHjPp6u4m2aAQCAQI9Relal7XREXG57GCKMnHMnkIGf94faKvdXp63VwF9q2xgwLNkKMj0z/eEwNrx3zTGOvLnMtvsFsez45z5Oc8IjrnTn6cWfca1tllJWhCWPLkw93P4vWU4Oj5x5NbTrDLydMY5w2ikTF54eGvXq1nux4Wmm4bTswTb9ox8R4AH1AHP1Jm1c66yAQCAQCAkBDAieBWsMCuTAnqMCyhgTCAsBYBAIBAIGAd659/iX/FUflWgnj+ZHhLJj/TW/qj7S9/sHz4Zoh5U/vZjNbn/zLPeOZisaPf3qqhUdcfh2FtyHPIEVnJXnj05fEV0tuz/b1WZ6TNZvaJieHbx/f3webxklip24+0qChj73O5CScdMBTLNm0i8zPZbX/tlgXiZnXRyPDayeMN4sdfp+fT3jRVk+nWZeLd+FXd5a+rIxfnt/Tb7TDae1mq9lpLT4uPZj9r73/LujbMm5hnyWdH4vibRXu4+XL66MrZD1Pjk/9Zz08IdhExyhrXZzRew0lNZGG2Bn/Xb3m/M4+U6TZcfw8Va+9ZcZtub4ue1+/wCkcIelL2KIBAIGT9+/HNten0CHnYf0i7/dqSKwfQtk/wDtiBjdZI5gkE+XKShM3F7EG0HPr0MGrqew3FtTSxt09zKfxoTlH/XQ8j8evkZCYbt2V41+naVL9uxyWSxAcgOpwceh6/OB68AgEAgIYDWgQuYFawwKxMCeowLSGBMpgPgLAIBAIBA+fO9U+/xL/jKv4Ulf8yPCWTH+mt/VH2l73Yj/AMu0g5nNC9PI5muzRM5LLMc6ViXuNqNoRLQcswWva20s4546jBwCcehnitJnXTqTmmmmvbPLr8zL+GtaSS7qBjZzDMrhgwbyOD9RyPqpl+HOumvb3xPCYYdsczOsy5LgFTDjWH27v9JV52AqvKmjoCTjrNhj3fh13NdO/mvwzOtpn/bLSu39/KqrwO5z8ThV/IvMPpK3Ctfn7+rZdD042v8AL1n0eHodMLbaaz7y7lQL4KpbLfvYzDx0371rPvtZ+bJ8OlrRz5/Pq9GlzoHKiAQCA2xwoLMQFUEkk4AA6kwPl/tt2gPEtfdqcn2WfZ0A/h06E7PhnJYjzcyUPIovK5OFI9RnlApXOHclVwP5o5/SB0nCWCJuQ+8PLkR8ZCYbd3TV2DhxewYFuotsTwymFXP1VoHaQCAQCA0wGMYEFhgVrTArEwJqmgW62gTqYEggLAWAQCAQPn7vXXFnEh/atOfrWplf8yPCfRk1/wBNf+qvq9bsqy/6O0ql1XOnqz90nBGejAg/SYcxb4lphOtd2Il0GlpTIcHc3P3y2/n4+kpteY1iI018TdmZiZtM6cuzyjgvtcKVssuYiobNpOGxnyCqCOZA5k/KebRW9axT83Xw9deP0V/i1nXl1e9OH1cb2cZbONh0OUs1llinBHJadMPH5zYYo0x0j31vWKeGSf8Al/8AqrqO3OpzrMeFa1qfpu/+81e321zadkQ6DonHps+vbr+nol7HAWasMowAbbAuc4GNvX9sSdiiLZtfGffmr6T1ps+k90e/JoM3bmxAIBAzfvs7S/o2jGiqP2+tDK+Oq6Ufyn97IT1BbygYSiHHq37pKDtedqhR1I6ekB3B9PlsmCHVcB4IdfrKtPV7pc++4GQtYGWY+fL88SEvorRaVKa0qqG2utFRB5KowIE0AgEBDAaTAicwK9jQKtrQK5MCWpoFutoFhGgSqYDwYC5gLAIBAwnvW0zPquIoiliX0j4HXHsFBx88Sq9oresz3s3Z8dsuDJWkaz+GdPNkr6A7S3ugBthyRuDFc429fPnjHKXMGdY4S9BdaP6Hh/Pz048v1vnBqiu0jWujKtFe8bR7MCivAySxJbHTOefh5wNG7o6mTVadmDNXUNSQwGdxKsx2n8X3B+UptaN+Ij3wZmLHaMF7zHCdIie3jE+jouP6xNRq7LEYezdhh8HAAULnHX8M0e1aWz2l0+wUtj2WvDjpy8ePq97u4Gbrj/NqA/vMP/zMno2Px2nuYHTc6Y6x2z9o/d383DnBAIEd9yorO5CoilnZjgKoGST6YgfLvazjjcT192qbPs2O2lTyKadcitfQnmxHmzSUKNQwCx6Y5Z8oHn2Xl3J8+Q9BA9jRJsT1MJbP3O8C9lp31tg+01J21Z6ihT1/aYfRRIGiQCAQEzAQmAxjAhdoFaxoFWxoEBaBJW0CzW0CyjwJ1aBIDAcDAXMBcwCBjPeggXivIkG2ikkeZO5B/CJXmjWkszYLzXaK6TznTzZpr9ODS7MNQbUwS11YUDNirhW3FmHvHqB0ERausbvvgnJiz/DtOaJ4dc8+cRprzmOM93YpABKxsYH2lYD+7jnuDFeY6gqOY8pawV3R0hg4GXVGUgpULCMpVlhWxAYjPQ+IzPF7RGmssnZsdrTaa11mI1jr646utoHd2zrqQSbz7HTai5BcpRz9tUg3DJ25G/ln8XKVY4rv2mvcydrvmjBjrkmdZ3pnXnz4eujqu2PD9OEquoCobST7v3X3DI5eByfDzmPtWyReJtWOP3X9H9JXx2imSda8vD9lHsDx+qnUsjugrtTDO2eTLkrj0OTn5TH2KYxWmb8NdG06Y2TJlx1mka6Ty8f7NSqsVgGRlZTzDKQwI9CJtonXk5SYmJ0k7MlAzAxrvv7V7mHC6G91CtmsKnq3Wur5cnPxT1gZhVpyVIHIkdfWShFrr2VfZsADy5g5ECLh+nJYEg4gh1XZ3hDa7V06WvIDsN7D8FY5u3yAPzxCX0hpqFqRK6wFrrVURR0CqMAfQSBJmAZgJmAhMBjNAiZoEDtAr2NArWNAgLQHVtAs1vAso8CdHgSq0CQNAcGgLmAFoGO98N2NXp7OW0UgZ8cpcWP8QkWjWswsxW3L1t2TE/Vm3EUFa2oaVWyxiEtVmey77QEALnAHTw6gecrpbeiunV+jM2nDOC+S1/4tdO2fxRPlHXq8rbYgK5tQOu0qVxuXcDjGOfML9Jc1q9o0ZQFeotvIZUvDItuMcuRBzyGOY6CeLcNJZGGN6LY45zpp38eX6NT7qtITbrCVVFSjTUisEkI7NbayDJPIB1HU+E8Yp1ibdsrtsiaTTHPOtYie6Z4+qPvAr1FdK1opalLjYCPvIpByvwycy5hS4p7ebWo499mfrt2sTkjHhjMwMuOYtpMOv2Ha8dsG9W3GI4xPV+z0eE9otXphnTvdWcghUYGvr729SOcabnDenVTr/ia7/wAGu72zwme+Jj15u64X3pk7F1GnVv6R6n2n4hSCPzE9xtMx+aPJjZOhd7jhtp3T1fOHbaLtPorqzZXqadi/f3t7Nl+Ktgy6M2OY119Gry7BtOO0VtSdZ7OOvzhjnepxjSarULZpqU3Kdr6nBR7zjlkeIAHIkZ+AnnHm376RyZO0dHzs2zb+X80zERHZz+v2+3G13L6j4c5kNW8rVMWck+cIexw281pggMh/C3P6eUENi7m+DKlFmuYHfexrqyPu1Kfex8W5fsCQlo26AboCboCFoDS0CNngQu8CB3gV3eBXdoEJMByNAnR4FhHgTo8CZXgSK8B4eAu+AM3KBmXenwCzVIGq5tXuwvmD1/cJKJjVknaAuPYbgy2KpJHRlf3DyPnkGUYa7s2hsukM0ZaYrd06/R5TXsSCzWMwxhmdmYYORgk5HOXtZq9Hgxst1FefaWbTnLM1hHjgZPicSvLxrMRzll7Fu1zVvflHGffi3Du64U9Fdj2jFl9htceXIAD5AASa13axVXnyzlyWyT1y6fifDVtUggT0qZ5x7sOhJZAUbngr0GfSSOL1HBdXpWzl2QctyZyB8ucx7YeurbYuk503csaweuksP2jVkkMRuYYLY8TjqPjK5w5NGVj6S2be410741j34ckbmwdc48pROLTnDa4ukMVuV4n7kv4cbRtZW8wRnIPnPdK5KT+GFG1bTsO0493LeNPrE++55Ov4PdR1DFD0YjH18pnV104w5TJFItMUnWO3TR5FikHmJ6VvX7PcPt1VqVICVZlBbGdgzzMD6Y4TQlNNdVY211oqIPJQMfWQlc3QE3wELwGl4DGeBGzwIXeBA7wIHaBC7QIswFVoEqtAnR4EyvAlV4EqvAeHgODwF3wIdRSrjBEDwOI9l6Lv5StG/WAMJiZjk8kd3+jzn2Nf0kbsdj38XJ/unzezw7szp6cbK0X4ASXiZmeMvdprCjlCEu6BHZWG6iB5+o4VW3gIFJuAJAYeztZ6gfSTqJF4DX5CQItT2drYYIBHrA8fU9g9NZ96tfiORkj2uBdm6dIAKkA9fGQOhU4gLvgJvgIXgMLwGM8CNngRM8CFmgQs0CJjAYTA/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data:image/jpeg;base64,/9j/4AAQSkZJRgABAQAAAQABAAD/2wCEAAkGBxMTEhUTExMWFhUWGBYYFRcVGBgVFxYYFRcWGBgXGBcZHSggGB0mHRYVITEhJSkrLi4uGCAzODMsNygtLisBCgoKDg0OGxAQGy0mICUtLTU2LSstLS0tLS0tLS0vLy0tLy0tLS0tLS0tLS0tLS0tLS0tLS0tLS0tLS0tLS0tLf/AABEIAOYA2wMBEQACEQEDEQH/xAAcAAABBAMBAAAAAAAAAAAAAAAAAgQFBgEDBwj/xABFEAACAQIDBAgDBQUHAwQDAAABAgMAEQQSIQUGMUEHEyJRYXGBkTJCoSNSgpKxM2JyosEIFENjstHwFcLxU9Lh4hYkNP/EABoBAQACAwEAAAAAAAAAAAAAAAADBAECBQb/xAAzEQACAgECAwYGAQUAAwEAAAAAAQIDEQQhEjFBBRMyUWFxFCKBkbHwwSNCodHhM2JyFf/aAAwDAQACEQMRAD8A7jQBQBQBQBQBQBQBQBQBQDXG7ShiF5ZUT+NgvsDxoCExW/ODTQO0h/cQnv5mwPDv50BHzdIK/wCHh3b+NgndbgG8aAZTdITgfs4k78zk/wC1AN4ekKV/gbDt/CGN++3boDY2/wBOupSJh3AMp98xoDfgOlLDlguIRob/ADj7RB527Q9j6UBeMFjI5kEkTrIjaqyEMp8iKA30AUAUAUAUAUAUAUAUAUAUAUAUAUAUAUAUAy2ltWGAXmkVO4E6nyUat6CgKhtTpFGow0Jb9+Xsr55RqR5laAoe3N/ZCSJsYR/lwnLbwsmv5jQcypT72pc9VCWJ+aQ5bk+HE+9a8SN1W2bY5tqzW6rDygHnFhpHH5ip96cT8jPAlzY4O5e2ZeMGJPm6IPYsK1zM3xUupC7X3amwsgjxMRjcqGAdg/ZJIBurkcVPtwqKc5R5k1ddclskaRgEyXUZXGqsOzYjgb8x71itXcXoZten4cdfQlpNuEKLtc2GY8LnmatFHkRGK2sGvrp9KyP3Yd7tb34nASdZh30Ju8TXMUn8S99gO0LEd9tKwD0XuRvjBtKHrIuy62EsTEZ4yeHD4lNjZuduRBAAsdAFAFAFAFAFAFAFAFAFAFAFAFAFARe19vQYcfaNduSL2nPpy8zYUBQt4t/ZcpOdcNH33Bc+p/RRfxoCgRbYnxchXA4aXEvezSsCVBtxZjw/ERWDOCwbP6Jdo4mzY7FrCuh6qLtkeBtZAfG7UGxcNjdD2zILZo3nYc5nNvyJlUjzBpgzxMt+C2ThcMv2UMMKjiURIx6kAVkw22Qu1+kTZ2HuDOJG+7COs4fvDsj1NDBRNudNLajDQKn78pzH8i2APqaA53tDb2Lx82c555AMoKrfKL3sMosoufCtZyjFZlt7m0ISntEeYTc/FSEdc6w34L+1lPkicfeqs9bD+zMvx9yz8I4Litkoos+B3Ew8WVpYpJLnstNYKTa9urBFtAfiHI+FVL9Ve45WEvTn9/8ARJpJ6Kyzu4PifqsIsKwIFyBFC8MoAC+3CuY7Jt5bO0oxxjBUt5tyY5FL4dRHKNco0R/C3BT4jTvq/pe0JRko2brz8ijqNDGScobP/DKNuzvDNgMSuIiuGS6uh0EiX7UbDxt6EA8q7ZxWmng9abPxqTRJLGwZJFV1I4EMLj9aGBxQBQBQBQBQBQBQBQBQBQBQDbaGOjgjaWZ1SNRdmY2A/wByeAHOgOf7V6QDLdcNeNPvtpIw8B8n68OFAVXEx4qeRIcGI2llzEyTOFVLWJJvqza8ACeJtoaAtWwOiLDqRLj5Gxk3c91hXwCA9r8Rse4VjBnJbMTvBs/Br1ZmhiCDSOO11A5COMEj2rJgqm1umHCx3EMUkp72tEh9Tdv5aApG2emLGPcRmOEfuLmb8z3HsBTcFXlxG0ccb5Z576guWyehchR6VHZdXDxNIlhRZPwof4LcSdzaWZUPNIg00g8wui+etVnrU/BHPq9kSy08K1m6aj+S17N6OoUGYwGUgH9vICW59mNezr+9aq877p/3JeyIf/0NFU8RTl6vYncFHCAAVYR5QVWO6DwBCANwPgNDeqVcvmfHz9dy/wBoLVOEfheT8sL8/wDB4uPCaQxKgPEm1z+FePmWraWoXQ51fYd9r4r5/wAv7jWeZ3+NieBA+FRzHZFr8iL3qK22zLi1g6+k7O01DU4bvzfM1mq50hJrAOX9I2xeqlGIQdiU9u3KTiT+IXPmD313uztRxw4JPdf5Rxe0KOCXGuT/AMFv/s/bxss0mAY3R1aWK5+B1sHA8GBB81Pea6BzjutAFAFAFAFAFAFAFAFAFAR+3tsw4OB8RO2WNBc95PJVHNidAKA8171b8T7Sn6yTsQxn7GEG6ryDN957c+V9LUAzj2uRzoDY+8B/T6cKA3f9cxmJ7CviZhwy55JFHoSQK1lOMFmTNoQlPwrI6w+5+OkF2CQr/mOOHkl6rS1tUdk236FlaK3m8JepObP6N1NjI80veEUQp+Z+I8jUMtXY+UUvf/hDOeiq8dmX5L9/ktGzdzIIAG6uCK3zNeZ9f35LZT7ioXOc1iUm/RbIgl2vCL/oV7+b/wBL/Y9Sx+IB1DEWsCHUEgcdNRY916p/LXYdl99qdGsfLN/Tr/I6O0GAyoiRqOFhf6CwH1reV66c/U5tXYDe90/ol/I1nLMe2zHwJ7J9B2W4cdaxb3sPFt7HR0ui0cV/Tim/Xd/55CKqvfmdQAdeF/Dv8K2hLhkm9zWacotJ4yE0hYkm+veS3pcm9bX2u2fEzSmpVRUUajUJMJNYAy2xs9cRC8T8HHH7pGqsPI2NS02uqamiO2tWQcWcZjkmws90ZopoWIDKbFWFxcHmD9Qe416hSUkmuTPNTi4ycX0PVm5O3/79gocVlyl1Iccg6MUe3hmU28LVk1JygCgCgCgCgCgCgCgCgPNfTfvYcXjThkY9RhSUsDo83CRiOdtUHdZvvUBRMOez60BlmNAbcBhWllSJfidgo8ybVrKXDFyfQ2hHikorqd52PsyPDRLFGLAcTzY82bvJrzt1srZOTPQ1VxrioxHTj+hB7iDcH3AqOL4XkzbWrIOD5NYNkmKkbi9vBBl+up9iKmd7b2RyqexNPDxZl/hfZDMWuDa55MTmPPmSTSzixni+hfoqpreIQUfVJbm01AWxJrUGqGLLcXJBN7Ek66+Pifep7L5Tio8kQwpjGTl1FGoCcSTQCTWAJNDIk1gGCaA550lbIsy4lRobJL5/I3/b6LXZ7NuynW/p7eRye0aOVi+pK9CW+T4fErgZX/8A15yRHf8Aw5mtlseQe2W33ip0ub9Q5R6FoAoAoAoAoAoAoAoBht/aIw2GnxBF+pikkt35FLW9bWoDxrLIWYsxuzElieJYm5J9TQDjChiLDlrQDmCEZrEqT3A60BP7uRCHEwSHgJQpvyv2TfyzKfWotRFyqkl5E2nlw2xfqdlNebXI9EjBoBJrDAjIONbuyTWDVQinkK0NzBoBJrAG+LdwpMahn5BjlXU2uT3DjprpW0FFv5nhGs28fKtysTOZCftMXiWBs391IghUjiFbMub8zEeFXsKC5Rj/APW7ZUb4url7bL9+pqw+KeOREWaaNmIAhxwzLILi4jnW/a7hmPlWZVxnBtxT9YdPdf8ADEZuMkk2vSX+/wDpbJGABJIAGpJ0AA5nurm4beEX8+ZH7L2xFiM/UtmEbZSw4E2v2e8eNSW0zqxxLmR1XRszw9B6aiJRptLBrNE8T/C4IPh3HzBsfSt6rHXNTXT8GlkFOLi+pxuJ5cLiFYWEsEqsLi4DxMGU25i6g+Ir1MZKUVJdTzM4uMnF8z1TuRvKm0MHHiVGUm6yJe+SRdGW/dwI8GFZNSeoAoAoAoAoAoAoCtdJd/8ApWNt/wChJ+mtAeSCaA3YWMMyhiQG42oCaxGEWNRk0AOvffk1/C1ASZ7cfiy/zR2t/K38lZQzg6zsfGddBFL99FY+ZGo9715q6HBNx8j0lU+KCl5odGoyQwawBJoDBrAE1gyJNAJcAgg8DofI0Tedgys7bxccLBZcSYY7ARQYcZXYWtdiAWAvcDLlHiau0xlZHMY5fVvl9OhVtlGDw5YXkuf+xGDxCBlYzy9S1jlxKZ0v8hScjsG9jZmPpW04Sw0ori/9Xj7oxCUcp8Tx67r6MgelXaHZjiSYcW62JWF9QpQuB62v3g1N2ZXhOTXsyv2jZsop+6yVjdXehsEstow/WZeJsFy5uQGt83hwq7qdKr8ZeMFPTal0p7ZydkVrgHvrzklh4PQp5Rg1qDnfSTsvK64hRo9kk/iA7J9QLfhFdrs27ii6305fvucjtKnDU11LN0Cb0pDK+BkFjiHzwtyzqhzI2ul1QW043HMV1DlneaAKAKAKAKAKAKAj94cIkuFnikvkeKRWtxsVINvGgPGYoDaDop4WJHqNf60BZJ2zQk9639rH+lAL2M32S/xkfmWUf7UB0Do8xd4HiPGJzb+CTtD65/auN2jDFil5nZ0E818PkWo1QL6EmgEmsAwaASawZGuPx0cKNJK4VV4k8r8BbiSeQ51vCuU2lFGkrIxWZPYrse/+CYsA7CwYgspUNlBNgeRNtL2q0+z7Vj9wVo66pnON5TNFjHZncS2Ri9ypu8alshHBQSyjwFq69HC6korb/Ryr+KFmW9/MuHRbhCI5y6EFivxXGZSDrlPEEg687eBqh2lN5jw/v1L/AGdH5ZZITpG3cEDieO/VyHKVvfIwGgF+CkDQcrW4WAm0Op72PC+a/BBrtPwPjXJkf0f4aKTFhJUVwUewbUZhYg256BvepdbOcKXKDwyPRQjO3Elk7CBbQcOArzj3eTvLkYNDJH7d2eMRBJEfmHZPcw1U+hAqXT2uqxS/cdSK+pW1uJx/A4l4Jo5O0rxSK2nxKY3BNr89K9PnO55ppp4Z6+2NtSLFQpPA4eOQXVh52II5EEEEciCKyYHtAFAFAFAFAFAYZbix4GgPG+8+x2wmKnwzG5icqCOa8VPqpFAMY9VYd1m9tD9D9KAk8NjVGHZSRfVQO+//AA0A+2W2WOMHiWzgeAEh/wC5fegLXuRiurxeTlKhX8Sdpfpnqlr4Zqz5MvaCeLOHzR0Q1xDtCawBEsgUFmIAAJJOgAHEmspNvC5mG8bs59tzpJAJXDRhuXWSXAP8KCxI8yPKunV2dnex/Q5tvaCTxBfUrO1t69oOvbd40PDIhiBvrYNa596uV6WiPJfyVLNTfJYbx9MDPYeCnxjHDI41PWsZCbXQZLk6k/Hb1qS6yFK45e2xrTCdr4E/Uh8VA0bsjCzKWVh3FSQfqKljJPDXJkEouLafQ61jtkQbTwsU18shQBXGuU3GZWHzAMCLeJrhwunpLHDpk7c6oaqtS6kij4qPM0ixSAJoYzkYFV4EPYZSQTfNpfhUclTPCi2nnr+/QmXeRy2ljHQ5xtHezEY5DhjFGc5BXIGzAr2tLsb6AiutVpK6ZcabOVZqp3R4MFaweJeN1kjYq6nskaEaW/qRVlxUlh8ipGTi8rmdk3PeU4SMzhus7V898xBYlSb68CK87rVBXPh5HoNI5upcXMmDVUsiTQHLt/8AZ3VYnOB2Zhm/ENHH6H8Vd/s+7vKcdUcLtCrgt4lyf5Op/wBnjaubDYjDM4JjkDoh4hJBqR3jOD5E+Iq8UTrlAFAFAFAFAFAFAeY+m/YUmH2lJKR9libPE173KqiyKe4htfJh6AUGNrEH/nCxFAPocQC1khQH5RqT5ksSW/SgJnBYUg53N2P0oB4JzGyyrxjZXHjlNyPUXHrWs48cXF9UbQlwyUvJnXI5AyhhqGAIPeCLivNNYbT6HpE8rIqsGxWekTP/AHCXJfima33M65vThfwvVvQNd+s+v4Kmtz3Lwcn2VtN8PJ1sYQsAQM65gL21A5HTj4mu1OtWR4XyONXa6pcUR1trejEYpBHMysoYMLKFIIBHLwJqOrT11PMOZvbqJ2rE+QbnbZXCYkSuGKFGRstibNYggEi+qimppdtfAuZtpblVZxPkR218V1+IllVSOskZlXie0dBpxNSVx4YqL6IismpzbXVnWdi7JlwsEXV5cwReujY2Vm5srW7Li9r2sbC9uNcS++Fs2pfR9ft1R26qpVwXD9V+9R8+1RazQTgnQr1ef0zISn1qJUeUo/fH/STvfNPPtkhN3N1EhxDYnIUGvVRMQxTMNWJGgOpAAJsCdTyn1OrlOvu8583y/fcho0qhPvMY8l+7E8my4FcyCGIOdcwRQ1zxN7XvVR32tcPE8FlVVp5SWR0aiJRJrAE0Mlb382f1uFZgO1EesHkNHH5ST6Vd7Pt4LsPlLYpa6rjqyua3Kb0fbUbDbRwsqc5UjYXsCkx6tgSdODX10uB3V6A4B60oAoAoAoAoAoAoDi/9pLDOY8HIP2atKreDuEK6+IRvagOFUA62bYSpfhce/L62oC10BgigOg7kYzPhVU/FETGfJdVP5SvtXC1tfBa357nd0dnHUvTYnqqFobbRmyRSPlzZUZspNg2VSbE2PG1q2gsyS9TWbxFs5Zjt7cMVPV7Ow6sw+J1RrE8wAgv7124aWzPzWNpfvU5MtXDHyw3IjCbtTvBLiGUpHGhYFhYyW+6O7nf2vUs9RCM1DO7ZXjp5yg5vlga7uhDioQ4DI0iowPAhzkP+qtrtq5NfuDFGO8in5/k63szdXCYd88cQzcixZyv8OYm3nxrhWay6xYbO3DTVQeUhxtqQ5MgETM5IEUpsJRYlkU8mt4Go6ElLLzhdV09Wb2t4wsb9H1IGKZEGXr8dBb/CZDJl8EcxuSPJjV1xnPfhjL15fyisnFbcUl6Y/wCMlNkOF0SN0jOvWTseslkOWxyt2joOLWOgAFqrX5kst5a6LkkT1PD2WF5vmyVNVCwJNYMiTQCTQCHAIIPA6EeBonh5D3WDi+1cEYZpIvuMQPLip9iK9VVPvIKXmeZur7uxw8mem+ijbz4zZsMkjFpEzRSMeLNGbBieZK5ST3k1uRFvoAoAoAoAoAoCr9J8IfZWNBTPaF2t3FO0G/CRm9KA8lmgAUBatnMeqQk3NuJ4+Xpw9KAc0BYNxMXkxDxk6Spcfxx//Un2rn9o15gpLp+DodnTxNx80X6uMdcRIoIIOoIsR3g8azyHTBHYXYWFiOaPDxKeRCC48idRUs9RbLxSZHGiuPKKNu18L1sEsXN43QebKQP1rSqShYpPozayPFBx80UTY/R06skk0wBUhssYvqpBHaa3d3V07u0YtNQj+s51PZ7TzJnQia451RtjsGkqFJFDKeR5EcCCNQRyI1reFkoPMXuazhGaxIjv+kSLomMnVfunqpLDuDOhb3Jqbv4PxQWfQi7mS5Tf5N2G2WqtnZnlkHB5TmI78qgBU/CBWk75SXCtl5I3jUk8vd+v7gemoCUSaASaGRJrAEmgOfdJGBtJHMBo4KN/Euq+4J/LXa7MszBwfQ4/aVeJKf0Lb/Z/3mZZn2e9urcPLF3iRcudR3grdvDIe+umcw7tQBQBQBQBQBQGueFXVkcBlYFWB4EMLEHwsaA8e727OTD43FQR3yRTSIl73ChjYa6mw0vztegIm9ATGwZ21TTKBfxBJ/8ANATNAKgxJidJRxjZW8wD2h6i4rSyHHFx8zeufBNS8jrccgYBlNwQCD3gi4Nebaw8Ho08rJk0MiTQyYrAEmtWBJrJkwaxgCTQCTWDIk1gCTQCTQyJrANU0qqLswUd5Nh9ayouWyDaXMp++u1YZcOyKSzAqykDQEHvPgSPWurodPbXZxvkczXX1TrcM7lc3G26uCx2HxTqWWNmzgccro8bEd5Acm3O1dc4+T1wrAgEG4OoPfQGaAKAKAKAKAKA869P27nUYxcWp7OKBzD7skSop9GGU+YNActoBxgcV1bZgL6EEcONAWYNcXoANAX/AHEx2fDBCe1CSn4eKH2Nvw1xNdXw25XU7eis4qsPmtiwmqZcMGgEmsGTBoBJrDMiTQwJNDIk1gGDWGzJqllVRdmCjvJAH1rKTfIN4IfF7yQr8JLn93h+Y/0vVqvR2zK1msqhs2QuM3kmbRLRjw7Te54egq9X2bBePcoWdoyfgRDTSMxu7Fj3sb1ehVCHhRRndOb+ZmmRbgjvFqk57MjSy0ON792YsPhcHiIC5WdD1mcg2ksGtoAB84/BUNdrlKUZc0V6rpTnKM+aPQvRztJJ9m4R0fOVhijc3uRJGiq4bnfMD+vOpiwWSgCgCgCgCgCgOb9Ou7j4rACWNcz4VjIRzMWUiS3iLK3kpoDzXQAKAsmCxYkXT4gBmHcf+XoBxegJzcvH9Vigh+GYZT/Gtyh/1D1FUtfXxVcS6F7Q28NmHyf5OjVxTsiTWAJNDJg1gCSaYYyYoZG2LxscYu7qvmQD7cTW0YSlyRq5Jc2QeP3tiRSUV5LC9wMo9z/tVmvQ2y57Faetqj1Is7wzynQrGpF+yMzEeZ4endV2vs+tbsp2doSe0URMzMxJcljwJYk/rV2FUI8kUp3Tn4mazUhEJNAK6hypcI2QGxYKcoJ5FrWBoDQaAsyJ/eNiYiL5sJJ1qc7KTnY+zTiqsvluT8ylP5NQn5otP9nHFEwYuIkZUkjcC/aBkQgkjuPVrbxB9bRdOw0AUAUAUAUAUA02tghPBLCSQJY3jJHEB1K3HvQHjjaezpcPK8EyFJIzlZWBHkRfiDxB5gg0A1FASmxZQCymwJsR4+FASxNAJzkWZdGUhlPcym4+orDinszMW000dc2djBNEkq8HUN5X4j0Nx6V5uyDhNxZ6OuanFSN5NaEgiRwBckAd5Nh9aYb5GMoisXvHhk/xAx7kGY/TT61KqJs1c0jmW9OJ66aSZQV7QGuhyMoyk28Vce1dvTRSqSOHqnLvZPzx+CGWdwNHYeTEfoan4V5Ir8UvNm3AzkSAkk3PM315HWmF5DifmWmYBh4MP6a/qPesmBlsyXKLHiht6f8AigHmKSzeev8Az9fWgNIIuL3tfW3G3O1+dAW/FYLDwHMjJGZI2WIyoZMjgo6yFSZAwKkrmAIBvp3AM8bt6ACaJUzxnN1YCKqAugzFSQHQdaC4GvACwoCpmgLNuBtCKOaaOd0SGeFldnYKtxwuTp8LSVX1EW0nHoypq4NpSjzTGPQzjGg2vFGpLLIJYnynRgqMwbxAMYPkTVgtp53PTNAFAFAFAFAFAFAeef7Q+AdcfDOQMksIVT+9EzZge/SRPfwoDlNAKjtcE8Li/legLJmoDBNAWHdDeN0ieJEDhXJUk2ADC5FgNdQT61y9dXDiU2dbQTk4OPkSU208XJ8wQdyLb6m5qip1rki/wSZG4nDC95pbn/Me59ia3jOyXgRq4xXiZqE0K6KGf+FbD3NqmjpdRPd7EEtVRD/hH7XhZ7P1eRGvETe/aPajv5MLfiq9poqputyyyjqpO1KxRwitQAFlDcCyhuWlxfXlzq2URxtfZ74eZ4n0ZDpzuDqpvz/3BoCwYCbPED3fof8Ah9qAbHszeDj6igJFxdAea6foP/b7UA1NAJoBDGgNsWDka2VGIPA2sD+I6VpK2EebRJGqcuSY4k3dlK5nUZR2mXN2iF1IFgRcjxqv8dUnwpk/wN2OLGCt7L2y+GxKYqDstG+dAddNQVbvBUkHzNWyoewsPMHVXXUMAwPgRcUBsoAoAoAoAoAoCp9KOx48Ts3Eh4usaOKSSKw7SuilgVPEcNQOIuKA8n0ACgJbZTnKbkmx58tBQEhFgTLcXyqOPj4eVAWvYW7jYR7uyssllIF+y2pU3PG9yOA1Irn66PHXldC9oLOGzh8zRtyJxiGRnbIVVowDlFrWIIHE3BpoYVyqTxv1JNdZZGzGdhpHhUHBR+v61fSSOc5N82SmI2TIkSy2uhCFrAjJnF1v3gi2o53Hnk1I7EaxSx2vnAK62yuvBvHgv5agnS5WRsXQs13KNcq2ufIpuOF2zW0cBrdxPxD8wapyua8TiXkOaR3drAXdi5sOAuxvbwoCW3cxFjl+nnw+ulAOtqLZc33Df04fpQEjgI2kByqxDDQgG1+HxcL2PfyrSVsI82SRqnLkh9h925W+Iqg/MfbQexqnZ2hXHluWoaC2XPYeR7BhBsc7nuFwNONmGW35q1V+osWYRwvNm7p01TxOWSRw2AC6xwop79M/kbWv6tWO4tl45/YfFUw8EPubHUi5Mi+Kx2JPhYAkH1rX4aiG8392Y+L1E9q19kZiGptmy6WzXv4/Frbhx7zVHVSr4k68beR0dKreBq3mcdx2HySSR/dd1/KxFeghLiin6HBsjwzaPWO4W2Vxez8POq5boFZRoFaMmNgPC6m3hatjQsFAFAFAFAFAFAYIvoaA8rdK+7EOz8eYYCeraNJQra5MxcFQeY7Nx50BTaA34OVgwtzIBBoCxbOnyv50Bf8AASddh8hOoGW/dbVD5jT1FQyXQ2jJxaaKbj8yyMxzFgxftEk2vldbnuOn4ahq+SWPoXbf6tefqPVNxccD/WrhQJDHbzSdWEd0ROrWIgALmRQQFJNyeJ4d9BhjHA4TE4j/APnw7sPvyfZp7nU+1QWaiuHNk8NPZLp9xvt3cPGIq2RZCWZvsyAEzaspzEWFwDfh2jUcNdTJZbwSS0di8O41w+4c5/aSRp4KTI3soy/zViWvr9fwbR0M3za/JJYLctImu+IJP3UUKx53t2ifao/jJy2rhkk+ChH/AMkyxYTZqA9iG5+8518xxI05dmtXC+zxSwvQx32mq8Kyx48dvik14FYxr7C7fWsfD0w8b+7HxV8//GseyNccYDAhSOIJY6sDy1JJ1HPxqvqranDhgvsWtLXcp8VjGOO2vFCxTM2biRGgLXbXViLc/Ot9PLUSrSgl7kd9WnjNym930ImfeAnRYdO+Vi38vKrHwts/HP7EXxNEPBDPuM5tq4htOsCDuRQPrxqSOhqW739yOWvteywhzu7iD1xDOzXW/aN+BA/7h7VDrqIKtOKJ9DfOU2pMq++MOXFydzZXHqoB+oNWNFLipj6bFbXR4b36ncegDEI2zCisSyTSZ1PylrFcunwlbHnrm8haKh0ugCgCgCgCgCgCgOedMG5EeNw7YnrDHNhopWU6ZXUDPle+oHZaxB0zHjQHmYUAA0BL4afML2sQaAum6mP7ag8Hsp8D8p99PxVpNbAnlWP+9PF2WaRCcuhYWsrjwDAqbeDVzdbGSSnHodTQTTzCQ2wO4OIJyvOEjBOXILyEX0uW0Bt4Vs+0Vj5Vua/ArO728ifwWwcDhTfKHl+8/wBo9/XhVOeptt5stQohDwodYvbZGgsgPC+rH+FRrfwqKNbk9t/b/ZJJxisyaXuRsssj62Y+L9keYQa+htVyGjl1ePZblWzXQjy3/wAIRh3LZkJB04ppYm4I4nUWvx5+FQ6qlVNcLz7k+lulanxLA2xOLSEAM0Uemt7sW7yEFj661bjqnJfJBv8ABTeiw82zInEbwqdER5fFyEX2HH1FbqrUT5yx7DvNNVyWWMJdqYhhbOsa/diW31Nbw0Na3luzSevm/BsNIGCyoxZmbMBdmJOpt+pB9Kltqiq2kiOm6btTkxxvEwXEsR86I3dwuv6Coez3/Rx5Mk7Qji3PmjRsjGouIiZzZA65j3a8STyHPwq8UR1vhNgwyjCspAL5stytiEK2PA6lxp4UBGbBmJluOCrc24cVAHuR7VU1mO6wXNCn3uV5EbvnNmxA8I1B/Mx/rWnZ8XGnfzN+0Xm36HUf7NitbHHXKThwO7MBNmt42KfSrxQO1UAUAUAUAUAUAUBox2ESWN4pFzJIrI6nmrAgj2NAeRt892Jtn4psPKNNWifT7SMsQr6cDpqORoCDFAOsHiANDwPDzoCXwWOaI3AVvBxmH6igHMO23WRZQqh1N1y9kA+Vj4+9aygpRcXyNozcXlHStj7dfGQrIWtxV0XQBhxBPE30PrXB1NfczcTuaeStgpfuTXm0BZwob5Y75tNCCfiJB7rVdjp6kuKbz78ijPU2yk4QWMeXM1tiVhGY5Yr85Ddm8coN29SDW3xMeVaz7bIwtHN/NbLH5IzE7xhtER5fF+xH+UcfXWsqm+zxPC9DPHpqvCuJjF9rYi4cuAq2ORFAW3PxOnKt3oocPmzEddPiXRGN41AljxA1SVQp55XA7PuNPw1HoJYTqfNG2vr3Vi5PYjmxHkPOuic4ktrbVjjw4wwyO980jKbqG0Fx+8ALcuLXHCgK2mN7S2+8p+orWXhZtDxIkN4Vkd48iOxyfKrObA+A8aoaLEIzy+p0e0E5SjhdBrBu/iX4hUH77j9I8zD1AqzZqqYc3+/voVYaS6XQfxbqKBeSYn+FVT+di1/yiq0u0FyhHJaj2c+c5G6TaWEwsZVGVje9lbO7sBYF24cz3AXNhqbwyhqNTJcSwvsTxnRpo/K8so2NxTSu0jcWN/AdwHgBYV1IQUIqK6HIsm5ycn1PQf8AZ82eU2c8pH7aZyvisYWP/Ur1uaHUKAKAKAKAKAKAKAKA5V07bnyYqGPFQIXkgDK6LqWiPauBzKkcBxDHuoDzxQGUNtaAk0kBFwaAyTQFk3D2n1c5iJ7M3DwkHD3Fx52qjr6eOvj6r8F/QXcM+B8n+Swby4+WOVI0bq1dScwAzMyntLflYFT61W0NMLYty3a6FnW3Tqxw9ev8EEYlBuxLN3sSxrqxhGKwkcqVkpPMmT0aYaPDlpipkkTPHlzs1mBCqACEVgytcm9tO+tjQq0uMtz9/wDbhQDnDYjrsLJDqSuqeBGq+nAe9c26PdaiM1yZ1aZd9p5QfNEXhcBiZQCsTWNu032a+hewPper07oR5s58KZz2SZLYbdM2vLL6Rgn+d7W/Kapz7QhyislyHZ0/7ng259n4Y3zKzi2pJma48PgB8coqPj1VvJYRJwaWl/M8sY4rfRBpFCT3GQgfyi/60r7OfOcvsLO0V/bH7kRit6sU/Bwg7kAH1Nz9atV6KiPKOfcqz110uuCKmnd9XZn8WJb9asJRWywivJylu9zVWxoOdn4GSeVIYlzSSMEQd5Y2HkO88hQHsDd3ZK4TCw4ZPhiRUv8AeIHaY+JNz60BI0AUAUAUAUAUBigCgCgPI2/2677OxkmHNynxwMfnja+X1GqnxU+FAV2gHWDPEUA4JoBPW2IINiCCD3EaginPYJtbr9Z0LHYn++YJZF/aCzqO6RNGX17Q9RXGrl8NqOF8v4O3NLUUZXP+SqvtIEXHt3V2TiD4Y3GYqJIkX7FbZcqrHHccWLmwZtSTqT4VpOyMF8zN4VTm/lQ4w26fzTS2A4iPQDzkkGnlk9apT165QWWXq9A+c3g2vtXA4W4jOY8xHdyfN2NvQG3cNaglRqNT4tkWIXUafaO7IfG76ynSKNY/E9tvDjp9DViHZ8FvJ5K0+0ZtYgkiAxm0Jpj9pIz+F9PyjQe1XI1wgvlSRUnZOzm2xKYJzraw72Nqw7YozHTzfQeYDY7Sm0ayTEcVgjaT6qDWHOb5L7myqgvEzc+zSjZHhKNxKzBg48chANRSk4+Jk0IJ+CK+5veILG4bLmtYchre1+6o4qUprh5Es5RhXLixnBXxV45h6A6Fuj1sMP79i0yzsPsY2+KJGGrMOTsOXyjQ6kgAdZoAoAoAoAoDBoDF6AL0Bm9AYvQFK6VtzhtHCEIB/eIbvAdO0bdqK/cwA9QtAeW5FIJUgggkEEWII0IIPA0BigHJegEE0BM7t7ZEJKSX6tje41ym1jpzBsPHSqmq07t3jzRc0mqVWYy5Msp2ls4faHq2bj+yDMT+JeNU416tfL/JcnbpPE8EbtHfhjpDHb9+TtNby4D3NTw7PTebJZZBPtBratYK3jMfNOftHdz3a2Hko0FXY1wrWIpIpynZa93n0ExYFiQDoToBxYk8go1JrDsXRZMqh/3YRb9i9GmOnsVw7Kp+bEHqV/Lq/wDLWP6j9DL7qPqX7Y3QyoscRijy7GHQJ5/aPcn8ooql13Dvl/bsXLZPR7syCxXCpIw+ae87X7/tLgegFSJJciJyb5j3bO9eBwKkSzRx5f8ADSxYfgX4fW1ZNTjnSL0pR46PqIcL2QQVmlP2ikHXIq/DcaHU3BNYcVJYZtGTi8opW727uM2jJkw8Zex7THsxR35s3Ad9tWPIGs8uRh77s7zuD0XYbAFZpSJ8SNQ5HYjP+Wh5/vnXute1DB0IUBmgCgCgCgCgMGgEMKATmoDHWUAlpqAbyYmgOH9M26ALNj8OvHXEoO/h1wH+r37zQHI6AWjcqAXQGKAwBQFo2TubPLYlMo+9Kci+ii7H2FafO/QmXdx9S67J3EwqW6+VpO9I/sU9SCXP5hWFWub39zErpPZbexdtjthcMLQRRx95VQGPm3E+pqQiyO8VvrhYheSZRbuOY+woCqbY6ZYUuIIzIe9jYeYA4/mFAUDbvSXj8TcdaY0Pyx9gfTUjwYtQFe2TsjE4yTJBE8zc8o7K3v8AExsqDjxIoDrm6XQsi2kx8mc8eohJCeTyaM3LRcvDiaA61gcJFCixQxrHGvwogCqPQUBvzUBsjagNtAFAFAFAFAFAYtQCGSgG0qkUBG4ucrQFe2ltwKONAU/ae9Q1F6A5TvBhIw5eHRCblPunw/d/SgIi9ALV++gFUBlWIII4ggjzBuKAn497sQByJ9aATJvdijwZR5Kf6mgGOJ23iH0aZrdw0H0oBgz3OpLH1Y0A8wezZJDYAKO9tPoNaAuWwt0IBZps0p+78Cew1Pv6UB07YeMEaiONFRBwVAFA9BQFpwuNJFAP45CaA3IpoBzGlqA2UAUAUAUAUAUAUAUBgrQDPFYEMKArG2N084NqA51tvcCa5K3oCm4/c3EL8poCEn3dnX5D7UA0fZMw+Q0AgbPm/wDTagNibNnP+GfpQDmPYGIPyn2/+KAksFuXiH45vQWoCewvRs54gnzoCcwfRqfu0BYNn9H2XlQFnwW6QUcKAlcPu+o5UBIQ7OUUA6WECgNgWgM0AUAUAUAUAUAUAUAUAUAUAUAhogeIoBrNsuNuKigGE27UDfKKAZybnYc/KKA1/wD4Vh/uigNse5+HHyigHce7MA+Ue1AO4djxLwUUA5XBoOQoDYIV7qAUFFAKtQBQBQBQBQBQBQBQBQH/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TextBox 10"/>
          <p:cNvSpPr txBox="1"/>
          <p:nvPr/>
        </p:nvSpPr>
        <p:spPr>
          <a:xfrm>
            <a:off x="2466639" y="6141203"/>
            <a:ext cx="2448895" cy="1138773"/>
          </a:xfrm>
          <a:prstGeom prst="rect">
            <a:avLst/>
          </a:prstGeom>
          <a:noFill/>
        </p:spPr>
        <p:txBody>
          <a:bodyPr wrap="square" rtlCol="0">
            <a:spAutoFit/>
          </a:bodyPr>
          <a:lstStyle/>
          <a:p>
            <a:pPr algn="r"/>
            <a:r>
              <a:rPr lang="es-ES" sz="1600" dirty="0" err="1" smtClean="0"/>
              <a:t>Goal</a:t>
            </a:r>
            <a:r>
              <a:rPr lang="es-ES" sz="1600" dirty="0" smtClean="0"/>
              <a:t>: </a:t>
            </a:r>
            <a:r>
              <a:rPr lang="es-ES" sz="1600" dirty="0" err="1" smtClean="0"/>
              <a:t>easy</a:t>
            </a:r>
            <a:r>
              <a:rPr lang="es-ES" sz="1600" dirty="0" smtClean="0"/>
              <a:t> </a:t>
            </a:r>
            <a:r>
              <a:rPr lang="es-ES" sz="1600" dirty="0" err="1" smtClean="0"/>
              <a:t>recoveries</a:t>
            </a:r>
            <a:r>
              <a:rPr lang="es-ES" sz="1600" dirty="0" smtClean="0"/>
              <a:t>… </a:t>
            </a:r>
          </a:p>
          <a:p>
            <a:pPr algn="r"/>
            <a:r>
              <a:rPr lang="es-ES" sz="1400" dirty="0" err="1" smtClean="0"/>
              <a:t>Mission</a:t>
            </a:r>
            <a:r>
              <a:rPr lang="es-ES" sz="1400" dirty="0" smtClean="0"/>
              <a:t> </a:t>
            </a:r>
            <a:r>
              <a:rPr lang="es-ES" sz="1400" dirty="0" err="1" smtClean="0"/>
              <a:t>Lyrids</a:t>
            </a:r>
            <a:r>
              <a:rPr lang="es-ES" sz="1400" dirty="0" smtClean="0"/>
              <a:t> 2016 </a:t>
            </a:r>
          </a:p>
          <a:p>
            <a:pPr algn="r"/>
            <a:endParaRPr lang="es-ES" dirty="0"/>
          </a:p>
          <a:p>
            <a:endParaRPr lang="en-US" dirty="0"/>
          </a:p>
        </p:txBody>
      </p:sp>
      <p:sp>
        <p:nvSpPr>
          <p:cNvPr id="15" name="TextBox 14"/>
          <p:cNvSpPr txBox="1"/>
          <p:nvPr/>
        </p:nvSpPr>
        <p:spPr>
          <a:xfrm>
            <a:off x="460375" y="2636912"/>
            <a:ext cx="4255025" cy="2000548"/>
          </a:xfrm>
          <a:prstGeom prst="rect">
            <a:avLst/>
          </a:prstGeom>
          <a:noFill/>
        </p:spPr>
        <p:txBody>
          <a:bodyPr wrap="square" rtlCol="0">
            <a:spAutoFit/>
          </a:bodyPr>
          <a:lstStyle/>
          <a:p>
            <a:pPr algn="ctr"/>
            <a:r>
              <a:rPr lang="es-ES" sz="4400" dirty="0" smtClean="0"/>
              <a:t>100% </a:t>
            </a:r>
            <a:r>
              <a:rPr lang="es-ES" sz="4400" dirty="0" err="1" smtClean="0"/>
              <a:t>recovery</a:t>
            </a:r>
            <a:r>
              <a:rPr lang="es-ES" sz="4400" dirty="0" smtClean="0"/>
              <a:t> </a:t>
            </a:r>
            <a:r>
              <a:rPr lang="es-ES" sz="4400" dirty="0" err="1" smtClean="0"/>
              <a:t>rate</a:t>
            </a:r>
            <a:r>
              <a:rPr lang="es-ES" sz="4400" dirty="0" smtClean="0"/>
              <a:t>!</a:t>
            </a:r>
          </a:p>
          <a:p>
            <a:endParaRPr lang="es-ES" dirty="0"/>
          </a:p>
          <a:p>
            <a:endParaRPr lang="en-US" dirty="0"/>
          </a:p>
        </p:txBody>
      </p:sp>
      <p:pic>
        <p:nvPicPr>
          <p:cNvPr id="2050" name="Picture 2" descr="http://www.iaa.es/sites/default/files/u4/IMG_612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1341467"/>
            <a:ext cx="3600400" cy="5412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90367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p:txBody>
          <a:bodyPr/>
          <a:lstStyle/>
          <a:p>
            <a:r>
              <a:rPr lang="es-ES" dirty="0" err="1" smtClean="0"/>
              <a:t>Detection</a:t>
            </a:r>
            <a:r>
              <a:rPr lang="es-ES" dirty="0" smtClean="0"/>
              <a:t> and </a:t>
            </a:r>
            <a:r>
              <a:rPr lang="es-ES" dirty="0" err="1" smtClean="0"/>
              <a:t>recording</a:t>
            </a:r>
            <a:endParaRPr lang="en-US" dirty="0"/>
          </a:p>
        </p:txBody>
      </p:sp>
      <p:sp>
        <p:nvSpPr>
          <p:cNvPr id="4" name="Content Placeholder 3"/>
          <p:cNvSpPr>
            <a:spLocks noGrp="1"/>
          </p:cNvSpPr>
          <p:nvPr>
            <p:ph idx="1"/>
          </p:nvPr>
        </p:nvSpPr>
        <p:spPr>
          <a:xfrm>
            <a:off x="457200" y="1600200"/>
            <a:ext cx="3754760" cy="5069160"/>
          </a:xfrm>
        </p:spPr>
        <p:txBody>
          <a:bodyPr>
            <a:normAutofit fontScale="92500" lnSpcReduction="20000"/>
          </a:bodyPr>
          <a:lstStyle/>
          <a:p>
            <a:r>
              <a:rPr lang="es-ES" dirty="0" smtClean="0"/>
              <a:t>B&amp;W </a:t>
            </a:r>
            <a:r>
              <a:rPr lang="es-ES" dirty="0" err="1" smtClean="0"/>
              <a:t>high</a:t>
            </a:r>
            <a:r>
              <a:rPr lang="es-ES" dirty="0" smtClean="0"/>
              <a:t> </a:t>
            </a:r>
            <a:r>
              <a:rPr lang="es-ES" dirty="0" err="1" smtClean="0"/>
              <a:t>sensitivity</a:t>
            </a:r>
            <a:r>
              <a:rPr lang="es-ES" dirty="0" smtClean="0"/>
              <a:t> </a:t>
            </a:r>
            <a:r>
              <a:rPr lang="es-ES" dirty="0" err="1" smtClean="0"/>
              <a:t>low</a:t>
            </a:r>
            <a:r>
              <a:rPr lang="es-ES" dirty="0" smtClean="0"/>
              <a:t>-res cameras + </a:t>
            </a:r>
            <a:r>
              <a:rPr lang="es-ES" dirty="0" err="1" smtClean="0"/>
              <a:t>lossy</a:t>
            </a:r>
            <a:r>
              <a:rPr lang="es-ES" dirty="0" smtClean="0"/>
              <a:t> </a:t>
            </a:r>
            <a:r>
              <a:rPr lang="es-ES" dirty="0" err="1" smtClean="0"/>
              <a:t>compression</a:t>
            </a:r>
            <a:r>
              <a:rPr lang="es-ES" dirty="0" smtClean="0"/>
              <a:t> video </a:t>
            </a:r>
            <a:r>
              <a:rPr lang="es-ES" dirty="0" err="1" smtClean="0"/>
              <a:t>recorders</a:t>
            </a:r>
            <a:r>
              <a:rPr lang="es-ES" dirty="0" smtClean="0"/>
              <a:t> (</a:t>
            </a:r>
            <a:r>
              <a:rPr lang="es-ES" dirty="0" err="1" smtClean="0"/>
              <a:t>e.g</a:t>
            </a:r>
            <a:r>
              <a:rPr lang="es-ES" dirty="0" smtClean="0"/>
              <a:t>., </a:t>
            </a:r>
            <a:r>
              <a:rPr lang="es-ES" dirty="0" err="1" smtClean="0"/>
              <a:t>Watec</a:t>
            </a:r>
            <a:r>
              <a:rPr lang="es-ES" dirty="0" smtClean="0"/>
              <a:t> 902H2 </a:t>
            </a:r>
            <a:r>
              <a:rPr lang="es-ES" dirty="0" err="1" smtClean="0"/>
              <a:t>Ultimate</a:t>
            </a:r>
            <a:r>
              <a:rPr lang="es-ES" dirty="0" smtClean="0"/>
              <a:t>)</a:t>
            </a:r>
          </a:p>
          <a:p>
            <a:pPr lvl="1"/>
            <a:r>
              <a:rPr lang="es-ES" dirty="0" smtClean="0"/>
              <a:t>Up to </a:t>
            </a:r>
            <a:r>
              <a:rPr lang="es-ES" dirty="0" err="1" smtClean="0"/>
              <a:t>magnitude</a:t>
            </a:r>
            <a:r>
              <a:rPr lang="es-ES" dirty="0" smtClean="0"/>
              <a:t> 2-4</a:t>
            </a:r>
          </a:p>
          <a:p>
            <a:endParaRPr lang="es-ES" dirty="0" smtClean="0"/>
          </a:p>
          <a:p>
            <a:r>
              <a:rPr lang="es-ES" dirty="0" smtClean="0"/>
              <a:t>EVIL cameras (</a:t>
            </a:r>
            <a:r>
              <a:rPr lang="es-ES" dirty="0" err="1" smtClean="0"/>
              <a:t>e.g</a:t>
            </a:r>
            <a:r>
              <a:rPr lang="es-ES" dirty="0" smtClean="0"/>
              <a:t>., </a:t>
            </a:r>
            <a:r>
              <a:rPr lang="es-ES" dirty="0" err="1" smtClean="0"/>
              <a:t>Lumix</a:t>
            </a:r>
            <a:r>
              <a:rPr lang="es-ES" dirty="0" smtClean="0"/>
              <a:t> LX7, Sony A7S) </a:t>
            </a:r>
          </a:p>
          <a:p>
            <a:pPr lvl="1"/>
            <a:r>
              <a:rPr lang="es-ES" dirty="0" smtClean="0"/>
              <a:t>Up to </a:t>
            </a:r>
            <a:r>
              <a:rPr lang="es-ES" dirty="0" err="1" smtClean="0"/>
              <a:t>magnitude</a:t>
            </a:r>
            <a:r>
              <a:rPr lang="es-ES" dirty="0" smtClean="0"/>
              <a:t> 6.5</a:t>
            </a:r>
          </a:p>
          <a:p>
            <a:endParaRPr lang="en-US"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9355" y="1628800"/>
            <a:ext cx="4301852" cy="32194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563000" y="5013176"/>
            <a:ext cx="4298207" cy="307777"/>
          </a:xfrm>
          <a:prstGeom prst="rect">
            <a:avLst/>
          </a:prstGeom>
          <a:noFill/>
        </p:spPr>
        <p:txBody>
          <a:bodyPr wrap="square" rtlCol="0">
            <a:spAutoFit/>
          </a:bodyPr>
          <a:lstStyle/>
          <a:p>
            <a:r>
              <a:rPr lang="es-ES" sz="1400" i="1" dirty="0" err="1" smtClean="0"/>
              <a:t>Registered</a:t>
            </a:r>
            <a:r>
              <a:rPr lang="es-ES" sz="1400" i="1" dirty="0" smtClean="0"/>
              <a:t> and </a:t>
            </a:r>
            <a:r>
              <a:rPr lang="es-ES" sz="1400" i="1" dirty="0" err="1" smtClean="0"/>
              <a:t>stack</a:t>
            </a:r>
            <a:r>
              <a:rPr lang="es-ES" sz="1400" i="1" dirty="0" smtClean="0"/>
              <a:t> </a:t>
            </a:r>
            <a:r>
              <a:rPr lang="es-ES" sz="1400" i="1" dirty="0" err="1" smtClean="0"/>
              <a:t>image</a:t>
            </a:r>
            <a:r>
              <a:rPr lang="es-ES" sz="1400" i="1" dirty="0" smtClean="0"/>
              <a:t>. </a:t>
            </a:r>
            <a:r>
              <a:rPr lang="es-ES" sz="1400" i="1" dirty="0" err="1" smtClean="0"/>
              <a:t>Geminids</a:t>
            </a:r>
            <a:r>
              <a:rPr lang="es-ES" sz="1400" i="1" dirty="0" smtClean="0"/>
              <a:t> 2012. 44</a:t>
            </a:r>
            <a:r>
              <a:rPr lang="es-ES" sz="1400" i="1" baseline="30000" dirty="0" smtClean="0"/>
              <a:t>th</a:t>
            </a:r>
            <a:r>
              <a:rPr lang="es-ES" sz="1400" i="1" dirty="0" smtClean="0"/>
              <a:t> LPSC</a:t>
            </a:r>
            <a:endParaRPr lang="en-US" sz="1400" i="1" dirty="0"/>
          </a:p>
        </p:txBody>
      </p:sp>
    </p:spTree>
    <p:extLst>
      <p:ext uri="{BB962C8B-B14F-4D97-AF65-F5344CB8AC3E}">
        <p14:creationId xmlns:p14="http://schemas.microsoft.com/office/powerpoint/2010/main" val="33069054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a:xfrm>
            <a:off x="0" y="274638"/>
            <a:ext cx="9144000" cy="1143000"/>
          </a:xfrm>
        </p:spPr>
        <p:txBody>
          <a:bodyPr/>
          <a:lstStyle/>
          <a:p>
            <a:r>
              <a:rPr lang="es-ES" dirty="0" err="1" smtClean="0"/>
              <a:t>Detection</a:t>
            </a:r>
            <a:r>
              <a:rPr lang="es-ES" dirty="0" smtClean="0"/>
              <a:t> and </a:t>
            </a:r>
            <a:r>
              <a:rPr lang="es-ES" dirty="0" err="1" smtClean="0"/>
              <a:t>recording</a:t>
            </a: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68760"/>
            <a:ext cx="9144000" cy="5589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355976" y="5805264"/>
            <a:ext cx="4608512" cy="923330"/>
          </a:xfrm>
          <a:prstGeom prst="rect">
            <a:avLst/>
          </a:prstGeom>
          <a:noFill/>
        </p:spPr>
        <p:txBody>
          <a:bodyPr wrap="square" rtlCol="0">
            <a:spAutoFit/>
          </a:bodyPr>
          <a:lstStyle/>
          <a:p>
            <a:pPr algn="r"/>
            <a:r>
              <a:rPr lang="en-US" dirty="0">
                <a:solidFill>
                  <a:schemeClr val="bg1"/>
                </a:solidFill>
              </a:rPr>
              <a:t>backlit sensor recording full HD</a:t>
            </a:r>
          </a:p>
          <a:p>
            <a:pPr algn="r"/>
            <a:r>
              <a:rPr lang="en-US" dirty="0" err="1" smtClean="0">
                <a:solidFill>
                  <a:schemeClr val="bg1"/>
                </a:solidFill>
              </a:rPr>
              <a:t>colour</a:t>
            </a:r>
            <a:r>
              <a:rPr lang="en-US" dirty="0" smtClean="0">
                <a:solidFill>
                  <a:schemeClr val="bg1"/>
                </a:solidFill>
              </a:rPr>
              <a:t>, </a:t>
            </a:r>
            <a:r>
              <a:rPr lang="en-US" dirty="0">
                <a:solidFill>
                  <a:schemeClr val="bg1"/>
                </a:solidFill>
              </a:rPr>
              <a:t>@</a:t>
            </a:r>
            <a:r>
              <a:rPr lang="en-US" dirty="0" smtClean="0">
                <a:solidFill>
                  <a:schemeClr val="bg1"/>
                </a:solidFill>
              </a:rPr>
              <a:t>30 fps, 1/50 </a:t>
            </a:r>
            <a:r>
              <a:rPr lang="en-US" dirty="0">
                <a:solidFill>
                  <a:schemeClr val="bg1"/>
                </a:solidFill>
              </a:rPr>
              <a:t>s </a:t>
            </a:r>
            <a:r>
              <a:rPr lang="en-US" dirty="0" smtClean="0">
                <a:solidFill>
                  <a:schemeClr val="bg1"/>
                </a:solidFill>
              </a:rPr>
              <a:t>exp. time, ISO 20000</a:t>
            </a:r>
          </a:p>
          <a:p>
            <a:pPr algn="r"/>
            <a:r>
              <a:rPr lang="en-US" dirty="0" smtClean="0">
                <a:solidFill>
                  <a:schemeClr val="bg1"/>
                </a:solidFill>
              </a:rPr>
              <a:t>magnitude </a:t>
            </a:r>
            <a:r>
              <a:rPr lang="en-US" dirty="0">
                <a:solidFill>
                  <a:schemeClr val="bg1"/>
                </a:solidFill>
              </a:rPr>
              <a:t>6.5 for stars</a:t>
            </a:r>
            <a:r>
              <a:rPr lang="en-US" dirty="0" smtClean="0">
                <a:solidFill>
                  <a:schemeClr val="bg1"/>
                </a:solidFill>
              </a:rPr>
              <a:t>, or </a:t>
            </a:r>
            <a:r>
              <a:rPr lang="en-US" dirty="0">
                <a:solidFill>
                  <a:schemeClr val="bg1"/>
                </a:solidFill>
              </a:rPr>
              <a:t>21.5 </a:t>
            </a:r>
            <a:r>
              <a:rPr lang="en-US" dirty="0" smtClean="0">
                <a:solidFill>
                  <a:schemeClr val="bg1"/>
                </a:solidFill>
              </a:rPr>
              <a:t>mag/arcsec</a:t>
            </a:r>
            <a:r>
              <a:rPr lang="en-US" baseline="30000" dirty="0" smtClean="0">
                <a:solidFill>
                  <a:schemeClr val="bg1"/>
                </a:solidFill>
              </a:rPr>
              <a:t>2</a:t>
            </a:r>
            <a:endParaRPr lang="en-US" baseline="30000" dirty="0">
              <a:solidFill>
                <a:schemeClr val="bg1"/>
              </a:solidFill>
            </a:endParaRPr>
          </a:p>
        </p:txBody>
      </p:sp>
    </p:spTree>
    <p:extLst>
      <p:ext uri="{BB962C8B-B14F-4D97-AF65-F5344CB8AC3E}">
        <p14:creationId xmlns:p14="http://schemas.microsoft.com/office/powerpoint/2010/main" val="5622614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Lyrids Mission ORISON pathfinder 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873434"/>
          </a:xfrm>
          <a:prstGeom prst="rect">
            <a:avLst/>
          </a:prstGeom>
        </p:spPr>
      </p:pic>
    </p:spTree>
    <p:extLst>
      <p:ext uri="{BB962C8B-B14F-4D97-AF65-F5344CB8AC3E}">
        <p14:creationId xmlns:p14="http://schemas.microsoft.com/office/powerpoint/2010/main" val="5179636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a:xfrm>
            <a:off x="0" y="274638"/>
            <a:ext cx="9144000" cy="1143000"/>
          </a:xfrm>
        </p:spPr>
        <p:txBody>
          <a:bodyPr/>
          <a:lstStyle/>
          <a:p>
            <a:r>
              <a:rPr lang="en-US" dirty="0" smtClean="0"/>
              <a:t>Scientific output</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88000"/>
            <a:ext cx="9174671" cy="567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323528" y="4326472"/>
            <a:ext cx="4239472" cy="1754326"/>
          </a:xfrm>
          <a:prstGeom prst="rect">
            <a:avLst/>
          </a:prstGeom>
          <a:solidFill>
            <a:schemeClr val="bg1">
              <a:alpha val="47000"/>
            </a:schemeClr>
          </a:solidFill>
        </p:spPr>
        <p:txBody>
          <a:bodyPr wrap="square" rtlCol="0">
            <a:spAutoFit/>
          </a:bodyPr>
          <a:lstStyle/>
          <a:p>
            <a:pPr>
              <a:lnSpc>
                <a:spcPct val="150000"/>
              </a:lnSpc>
            </a:pPr>
            <a:r>
              <a:rPr lang="es-ES" b="1" dirty="0" smtClean="0"/>
              <a:t>High </a:t>
            </a:r>
            <a:r>
              <a:rPr lang="es-ES" b="1" dirty="0" err="1" smtClean="0"/>
              <a:t>resolution</a:t>
            </a:r>
            <a:r>
              <a:rPr lang="es-ES" b="1" dirty="0" smtClean="0"/>
              <a:t> </a:t>
            </a:r>
            <a:r>
              <a:rPr lang="es-ES" b="1" dirty="0" err="1" smtClean="0"/>
              <a:t>images</a:t>
            </a:r>
            <a:r>
              <a:rPr lang="es-ES" b="1" dirty="0" smtClean="0"/>
              <a:t> – </a:t>
            </a:r>
            <a:r>
              <a:rPr lang="es-ES" b="1" dirty="0" err="1" smtClean="0"/>
              <a:t>georeferenced</a:t>
            </a:r>
            <a:r>
              <a:rPr lang="es-ES" b="1" dirty="0" smtClean="0"/>
              <a:t> &amp; </a:t>
            </a:r>
            <a:r>
              <a:rPr lang="es-ES" b="1" dirty="0" err="1" smtClean="0"/>
              <a:t>available</a:t>
            </a:r>
            <a:r>
              <a:rPr lang="es-ES" b="1" dirty="0" smtClean="0"/>
              <a:t> as KML files !</a:t>
            </a:r>
          </a:p>
          <a:p>
            <a:pPr>
              <a:lnSpc>
                <a:spcPct val="150000"/>
              </a:lnSpc>
            </a:pPr>
            <a:endParaRPr lang="es-ES" b="1" dirty="0" smtClean="0"/>
          </a:p>
          <a:p>
            <a:pPr>
              <a:lnSpc>
                <a:spcPct val="150000"/>
              </a:lnSpc>
            </a:pPr>
            <a:r>
              <a:rPr lang="es-ES" b="1" dirty="0" smtClean="0"/>
              <a:t>A. Sánchez de Miguel, PhD </a:t>
            </a:r>
            <a:r>
              <a:rPr lang="es-ES" b="1" dirty="0" err="1" smtClean="0"/>
              <a:t>Thesis</a:t>
            </a:r>
            <a:endParaRPr lang="es-ES" b="1" dirty="0" smtClean="0"/>
          </a:p>
        </p:txBody>
      </p:sp>
    </p:spTree>
    <p:extLst>
      <p:ext uri="{BB962C8B-B14F-4D97-AF65-F5344CB8AC3E}">
        <p14:creationId xmlns:p14="http://schemas.microsoft.com/office/powerpoint/2010/main" val="13062636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a:xfrm>
            <a:off x="0" y="274638"/>
            <a:ext cx="9144000" cy="1143000"/>
          </a:xfrm>
        </p:spPr>
        <p:txBody>
          <a:bodyPr/>
          <a:lstStyle/>
          <a:p>
            <a:r>
              <a:rPr lang="en-US" dirty="0" smtClean="0"/>
              <a:t>Scientific output</a:t>
            </a:r>
            <a:endParaRPr lang="en-US" dirty="0"/>
          </a:p>
        </p:txBody>
      </p:sp>
      <p:pic>
        <p:nvPicPr>
          <p:cNvPr id="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7143"/>
          <a:stretch/>
        </p:blipFill>
        <p:spPr bwMode="auto">
          <a:xfrm>
            <a:off x="0" y="1188000"/>
            <a:ext cx="9144000" cy="567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23528" y="4006655"/>
            <a:ext cx="4752528" cy="2585323"/>
          </a:xfrm>
          <a:prstGeom prst="rect">
            <a:avLst/>
          </a:prstGeom>
          <a:solidFill>
            <a:schemeClr val="bg1">
              <a:alpha val="47000"/>
            </a:schemeClr>
          </a:solidFill>
        </p:spPr>
        <p:txBody>
          <a:bodyPr wrap="square" numCol="2" rtlCol="0">
            <a:spAutoFit/>
          </a:bodyPr>
          <a:lstStyle/>
          <a:p>
            <a:pPr>
              <a:lnSpc>
                <a:spcPct val="150000"/>
              </a:lnSpc>
            </a:pPr>
            <a:r>
              <a:rPr lang="es-ES" b="1" dirty="0" err="1" smtClean="0"/>
              <a:t>Meteor</a:t>
            </a:r>
            <a:r>
              <a:rPr lang="es-ES" b="1" dirty="0" smtClean="0"/>
              <a:t> </a:t>
            </a:r>
            <a:r>
              <a:rPr lang="es-ES" b="1" dirty="0" err="1" smtClean="0"/>
              <a:t>activity</a:t>
            </a:r>
            <a:r>
              <a:rPr lang="es-ES" b="1" dirty="0" smtClean="0"/>
              <a:t> </a:t>
            </a:r>
            <a:r>
              <a:rPr lang="es-ES" b="1" dirty="0" err="1" smtClean="0"/>
              <a:t>profile</a:t>
            </a:r>
            <a:r>
              <a:rPr lang="es-ES" b="1" dirty="0" smtClean="0"/>
              <a:t>, flux </a:t>
            </a:r>
            <a:r>
              <a:rPr lang="es-ES" b="1" dirty="0" err="1" smtClean="0"/>
              <a:t>measurements</a:t>
            </a:r>
            <a:endParaRPr lang="es-ES" b="1" dirty="0" smtClean="0"/>
          </a:p>
          <a:p>
            <a:pPr>
              <a:lnSpc>
                <a:spcPct val="150000"/>
              </a:lnSpc>
            </a:pPr>
            <a:endParaRPr lang="es-ES" b="1" dirty="0" smtClean="0"/>
          </a:p>
          <a:p>
            <a:pPr>
              <a:lnSpc>
                <a:spcPct val="150000"/>
              </a:lnSpc>
            </a:pPr>
            <a:endParaRPr lang="es-ES" b="1" dirty="0" smtClean="0"/>
          </a:p>
          <a:p>
            <a:pPr>
              <a:lnSpc>
                <a:spcPct val="150000"/>
              </a:lnSpc>
            </a:pPr>
            <a:endParaRPr lang="es-ES" b="1" dirty="0" smtClean="0"/>
          </a:p>
          <a:p>
            <a:pPr>
              <a:lnSpc>
                <a:spcPct val="150000"/>
              </a:lnSpc>
            </a:pPr>
            <a:endParaRPr lang="es-ES" b="1" dirty="0" smtClean="0"/>
          </a:p>
          <a:p>
            <a:pPr>
              <a:lnSpc>
                <a:spcPct val="150000"/>
              </a:lnSpc>
            </a:pPr>
            <a:r>
              <a:rPr lang="es-ES" b="1" dirty="0" err="1" smtClean="0"/>
              <a:t>Geminids</a:t>
            </a:r>
            <a:r>
              <a:rPr lang="es-ES" b="1" dirty="0" smtClean="0"/>
              <a:t> 2012</a:t>
            </a:r>
          </a:p>
          <a:p>
            <a:pPr>
              <a:lnSpc>
                <a:spcPct val="150000"/>
              </a:lnSpc>
            </a:pPr>
            <a:r>
              <a:rPr lang="es-ES" b="1" dirty="0" err="1" smtClean="0"/>
              <a:t>Camelopardalids</a:t>
            </a:r>
            <a:r>
              <a:rPr lang="es-ES" b="1" dirty="0" smtClean="0"/>
              <a:t> 2014</a:t>
            </a:r>
          </a:p>
          <a:p>
            <a:pPr>
              <a:lnSpc>
                <a:spcPct val="150000"/>
              </a:lnSpc>
            </a:pPr>
            <a:r>
              <a:rPr lang="es-ES" b="1" dirty="0" err="1" smtClean="0"/>
              <a:t>Geminids</a:t>
            </a:r>
            <a:r>
              <a:rPr lang="es-ES" b="1" dirty="0" smtClean="0"/>
              <a:t> 2015 *</a:t>
            </a:r>
          </a:p>
          <a:p>
            <a:pPr>
              <a:lnSpc>
                <a:spcPct val="150000"/>
              </a:lnSpc>
            </a:pPr>
            <a:r>
              <a:rPr lang="es-ES" b="1" dirty="0" err="1" smtClean="0"/>
              <a:t>Quadrantids</a:t>
            </a:r>
            <a:r>
              <a:rPr lang="es-ES" b="1" dirty="0" smtClean="0"/>
              <a:t> 2016</a:t>
            </a:r>
          </a:p>
          <a:p>
            <a:pPr>
              <a:lnSpc>
                <a:spcPct val="150000"/>
              </a:lnSpc>
            </a:pPr>
            <a:r>
              <a:rPr lang="es-ES" b="1" dirty="0" err="1" smtClean="0"/>
              <a:t>Lyrids</a:t>
            </a:r>
            <a:r>
              <a:rPr lang="es-ES" b="1" dirty="0" smtClean="0"/>
              <a:t> 2016</a:t>
            </a:r>
            <a:endParaRPr lang="en-US" b="1" dirty="0"/>
          </a:p>
        </p:txBody>
      </p:sp>
    </p:spTree>
    <p:extLst>
      <p:ext uri="{BB962C8B-B14F-4D97-AF65-F5344CB8AC3E}">
        <p14:creationId xmlns:p14="http://schemas.microsoft.com/office/powerpoint/2010/main" val="35379124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a:xfrm>
            <a:off x="0" y="274638"/>
            <a:ext cx="9144000" cy="1143000"/>
          </a:xfrm>
        </p:spPr>
        <p:txBody>
          <a:bodyPr/>
          <a:lstStyle/>
          <a:p>
            <a:r>
              <a:rPr lang="en-US" dirty="0" smtClean="0"/>
              <a:t>ORISON</a:t>
            </a:r>
            <a:endParaRPr lang="en-US" dirty="0"/>
          </a:p>
        </p:txBody>
      </p:sp>
      <p:sp>
        <p:nvSpPr>
          <p:cNvPr id="3" name="TextBox 2"/>
          <p:cNvSpPr txBox="1"/>
          <p:nvPr/>
        </p:nvSpPr>
        <p:spPr>
          <a:xfrm>
            <a:off x="179512" y="1412776"/>
            <a:ext cx="4968552" cy="3539430"/>
          </a:xfrm>
          <a:prstGeom prst="rect">
            <a:avLst/>
          </a:prstGeom>
          <a:noFill/>
        </p:spPr>
        <p:txBody>
          <a:bodyPr wrap="square" rtlCol="0">
            <a:spAutoFit/>
          </a:bodyPr>
          <a:lstStyle/>
          <a:p>
            <a:pPr algn="just"/>
            <a:r>
              <a:rPr lang="en-US" sz="2200" dirty="0" err="1" smtClean="0"/>
              <a:t>Inn</a:t>
            </a:r>
            <a:r>
              <a:rPr lang="en-US" sz="2200" b="1" dirty="0" err="1" smtClean="0"/>
              <a:t>O</a:t>
            </a:r>
            <a:r>
              <a:rPr lang="en-US" sz="2200" dirty="0" err="1" smtClean="0"/>
              <a:t>vative</a:t>
            </a:r>
            <a:r>
              <a:rPr lang="en-US" sz="2200" dirty="0" smtClean="0"/>
              <a:t> </a:t>
            </a:r>
            <a:r>
              <a:rPr lang="en-US" sz="2200" b="1" dirty="0" smtClean="0"/>
              <a:t>R</a:t>
            </a:r>
            <a:r>
              <a:rPr lang="en-US" sz="2200" dirty="0" smtClean="0"/>
              <a:t>esearch </a:t>
            </a:r>
            <a:r>
              <a:rPr lang="en-US" sz="2200" b="1" dirty="0" smtClean="0"/>
              <a:t>I</a:t>
            </a:r>
            <a:r>
              <a:rPr lang="en-US" sz="2200" dirty="0" smtClean="0"/>
              <a:t>nfrastructure based </a:t>
            </a:r>
            <a:r>
              <a:rPr lang="en-US" sz="2200" dirty="0"/>
              <a:t>on </a:t>
            </a:r>
            <a:r>
              <a:rPr lang="en-US" sz="2200" b="1" dirty="0" smtClean="0"/>
              <a:t>S</a:t>
            </a:r>
            <a:r>
              <a:rPr lang="en-US" sz="2200" dirty="0" smtClean="0"/>
              <a:t>tratospheric </a:t>
            </a:r>
            <a:r>
              <a:rPr lang="en-US" sz="2200" dirty="0" err="1" smtClean="0"/>
              <a:t>ballo</a:t>
            </a:r>
            <a:r>
              <a:rPr lang="en-US" sz="2200" b="1" dirty="0" err="1" smtClean="0"/>
              <a:t>ON</a:t>
            </a:r>
            <a:r>
              <a:rPr lang="en-US" sz="2200" dirty="0" err="1" smtClean="0"/>
              <a:t>s</a:t>
            </a:r>
            <a:r>
              <a:rPr lang="en-US" sz="2200" dirty="0" smtClean="0"/>
              <a:t> </a:t>
            </a:r>
            <a:endParaRPr lang="en-US" sz="2200" i="1" dirty="0" smtClean="0"/>
          </a:p>
          <a:p>
            <a:pPr algn="just"/>
            <a:endParaRPr lang="en-US" i="1" dirty="0"/>
          </a:p>
          <a:p>
            <a:pPr algn="just"/>
            <a:r>
              <a:rPr lang="en-US" i="1" dirty="0" smtClean="0"/>
              <a:t>The </a:t>
            </a:r>
            <a:r>
              <a:rPr lang="en-US" i="1" dirty="0"/>
              <a:t>goal of this </a:t>
            </a:r>
            <a:r>
              <a:rPr lang="en-US" b="1" i="1" dirty="0"/>
              <a:t>European H2020-funded project</a:t>
            </a:r>
            <a:r>
              <a:rPr lang="en-US" i="1" dirty="0"/>
              <a:t> is to carry out a </a:t>
            </a:r>
            <a:r>
              <a:rPr lang="en-US" b="1" i="1" dirty="0"/>
              <a:t>feasibility and design study of an astronomically-oriented balloon facility </a:t>
            </a:r>
            <a:r>
              <a:rPr lang="en-US" i="1" dirty="0"/>
              <a:t>that could deploy one or several small-to-medium-sized stabilized telescopes and a suite of other scientific instruments as light payloads to do state of the art research at acceptable costs, and not necessarily from remote locations. The facility could also have other uses outside astronomy.</a:t>
            </a:r>
          </a:p>
        </p:txBody>
      </p:sp>
      <p:pic>
        <p:nvPicPr>
          <p:cNvPr id="3074" name="Picture 2" descr="http://orison.iaa.es/sites/orison.iaa.es/files/images/logos-foot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856" y="4721386"/>
            <a:ext cx="1603687" cy="194797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orison.iaa.es/sites/orison.iaa.es/files/logoslogan_200px.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1484784"/>
            <a:ext cx="2952328" cy="351467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097491" y="5711086"/>
            <a:ext cx="4362243" cy="1077218"/>
          </a:xfrm>
          <a:prstGeom prst="rect">
            <a:avLst/>
          </a:prstGeom>
        </p:spPr>
        <p:txBody>
          <a:bodyPr wrap="square">
            <a:spAutoFit/>
          </a:bodyPr>
          <a:lstStyle/>
          <a:p>
            <a:r>
              <a:rPr lang="es-ES" sz="1600" b="1" dirty="0" smtClean="0"/>
              <a:t>  </a:t>
            </a:r>
            <a:r>
              <a:rPr lang="es-ES" sz="1600" b="1" dirty="0" err="1" smtClean="0"/>
              <a:t>Interested</a:t>
            </a:r>
            <a:r>
              <a:rPr lang="es-ES" sz="1600" b="1" dirty="0" smtClean="0"/>
              <a:t>? </a:t>
            </a:r>
            <a:r>
              <a:rPr lang="es-ES" sz="1600" b="1" dirty="0" err="1" smtClean="0"/>
              <a:t>Tell</a:t>
            </a:r>
            <a:r>
              <a:rPr lang="es-ES" sz="1600" b="1" dirty="0" smtClean="0"/>
              <a:t> </a:t>
            </a:r>
            <a:r>
              <a:rPr lang="es-ES" sz="1600" b="1" dirty="0" err="1" smtClean="0"/>
              <a:t>us</a:t>
            </a:r>
            <a:r>
              <a:rPr lang="es-ES" sz="1600" b="1" dirty="0" smtClean="0"/>
              <a:t> </a:t>
            </a:r>
            <a:r>
              <a:rPr lang="es-ES" sz="1600" b="1" dirty="0" err="1" smtClean="0"/>
              <a:t>your</a:t>
            </a:r>
            <a:r>
              <a:rPr lang="es-ES" sz="1600" b="1" dirty="0" smtClean="0"/>
              <a:t> </a:t>
            </a:r>
            <a:r>
              <a:rPr lang="es-ES" sz="1600" b="1" dirty="0" err="1" smtClean="0"/>
              <a:t>scientific</a:t>
            </a:r>
            <a:r>
              <a:rPr lang="es-ES" sz="1600" b="1" dirty="0" smtClean="0"/>
              <a:t> case! </a:t>
            </a:r>
          </a:p>
          <a:p>
            <a:endParaRPr lang="en-US" sz="1600" dirty="0" smtClean="0"/>
          </a:p>
          <a:p>
            <a:r>
              <a:rPr lang="en-US" sz="1600" dirty="0" smtClean="0"/>
              <a:t>asteroidstnos.iaa.es/content/project-</a:t>
            </a:r>
            <a:r>
              <a:rPr lang="en-US" sz="1600" dirty="0"/>
              <a:t>­‐orison</a:t>
            </a:r>
          </a:p>
          <a:p>
            <a:endParaRPr lang="en-US" sz="1600" b="1" dirty="0"/>
          </a:p>
        </p:txBody>
      </p:sp>
      <p:sp>
        <p:nvSpPr>
          <p:cNvPr id="5" name="Rectangle 4"/>
          <p:cNvSpPr/>
          <p:nvPr/>
        </p:nvSpPr>
        <p:spPr>
          <a:xfrm>
            <a:off x="513670" y="5905137"/>
            <a:ext cx="2669642" cy="400110"/>
          </a:xfrm>
          <a:prstGeom prst="rect">
            <a:avLst/>
          </a:prstGeom>
        </p:spPr>
        <p:txBody>
          <a:bodyPr wrap="none">
            <a:spAutoFit/>
          </a:bodyPr>
          <a:lstStyle/>
          <a:p>
            <a:r>
              <a:rPr lang="en-US" sz="2000" b="1" dirty="0"/>
              <a:t>http</a:t>
            </a:r>
            <a:r>
              <a:rPr lang="en-US" sz="2000" b="1" dirty="0" smtClean="0"/>
              <a:t>://www.orison.eu/</a:t>
            </a:r>
            <a:endParaRPr lang="en-US" sz="2000" b="1" dirty="0"/>
          </a:p>
        </p:txBody>
      </p:sp>
      <p:sp>
        <p:nvSpPr>
          <p:cNvPr id="6" name="Rounded Rectangle 5"/>
          <p:cNvSpPr/>
          <p:nvPr/>
        </p:nvSpPr>
        <p:spPr>
          <a:xfrm>
            <a:off x="5097491" y="5623365"/>
            <a:ext cx="3866998" cy="97398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30106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a:xfrm>
            <a:off x="0" y="274638"/>
            <a:ext cx="9144000" cy="1143000"/>
          </a:xfrm>
        </p:spPr>
        <p:txBody>
          <a:bodyPr/>
          <a:lstStyle/>
          <a:p>
            <a:r>
              <a:rPr lang="en-US" dirty="0" smtClean="0"/>
              <a:t>ORISON</a:t>
            </a:r>
            <a:endParaRPr lang="en-US" dirty="0"/>
          </a:p>
        </p:txBody>
      </p:sp>
      <p:pic>
        <p:nvPicPr>
          <p:cNvPr id="5122" name="Picture 2" descr="http://orison.iaa.es/sites/orison.iaa.es/themes/orison/images/slide-image-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2245785"/>
            <a:ext cx="12192000" cy="428625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79512" y="1412776"/>
            <a:ext cx="8784976" cy="677108"/>
          </a:xfrm>
          <a:prstGeom prst="rect">
            <a:avLst/>
          </a:prstGeom>
          <a:noFill/>
        </p:spPr>
        <p:txBody>
          <a:bodyPr wrap="square" rtlCol="0">
            <a:spAutoFit/>
          </a:bodyPr>
          <a:lstStyle/>
          <a:p>
            <a:pPr algn="just"/>
            <a:r>
              <a:rPr lang="en-US" sz="2000" dirty="0" smtClean="0"/>
              <a:t>ORISON pathfinder: Lyrids 2016 mission</a:t>
            </a:r>
            <a:endParaRPr lang="en-US" sz="2000" i="1" dirty="0" smtClean="0"/>
          </a:p>
          <a:p>
            <a:pPr algn="just"/>
            <a:endParaRPr lang="en-US" i="1" dirty="0"/>
          </a:p>
        </p:txBody>
      </p:sp>
    </p:spTree>
    <p:extLst>
      <p:ext uri="{BB962C8B-B14F-4D97-AF65-F5344CB8AC3E}">
        <p14:creationId xmlns:p14="http://schemas.microsoft.com/office/powerpoint/2010/main" val="19723636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r>
              <a:rPr lang="es-ES" dirty="0" err="1" smtClean="0"/>
              <a:t>Why</a:t>
            </a:r>
            <a:r>
              <a:rPr lang="es-ES" dirty="0" smtClean="0"/>
              <a:t> </a:t>
            </a:r>
            <a:r>
              <a:rPr lang="es-ES" dirty="0" err="1" smtClean="0"/>
              <a:t>balloons</a:t>
            </a:r>
            <a:r>
              <a:rPr lang="es-ES" dirty="0" smtClean="0"/>
              <a:t> </a:t>
            </a:r>
            <a:r>
              <a:rPr lang="es-ES" dirty="0" err="1" smtClean="0"/>
              <a:t>for</a:t>
            </a:r>
            <a:r>
              <a:rPr lang="es-ES" dirty="0" smtClean="0"/>
              <a:t> </a:t>
            </a:r>
            <a:r>
              <a:rPr lang="es-ES" dirty="0" err="1" smtClean="0"/>
              <a:t>astronomy</a:t>
            </a:r>
            <a:r>
              <a:rPr lang="es-ES" dirty="0" smtClean="0"/>
              <a:t>?</a:t>
            </a:r>
          </a:p>
          <a:p>
            <a:pPr lvl="1"/>
            <a:r>
              <a:rPr lang="es-ES" dirty="0" err="1" smtClean="0"/>
              <a:t>Less</a:t>
            </a:r>
            <a:r>
              <a:rPr lang="es-ES" dirty="0" smtClean="0"/>
              <a:t> </a:t>
            </a:r>
            <a:r>
              <a:rPr lang="es-ES" dirty="0" err="1" smtClean="0"/>
              <a:t>atmosphere</a:t>
            </a:r>
            <a:r>
              <a:rPr lang="es-ES" dirty="0" smtClean="0"/>
              <a:t> = </a:t>
            </a:r>
            <a:r>
              <a:rPr lang="es-ES" dirty="0" err="1" smtClean="0"/>
              <a:t>less</a:t>
            </a:r>
            <a:r>
              <a:rPr lang="es-ES" dirty="0" smtClean="0"/>
              <a:t> </a:t>
            </a:r>
            <a:r>
              <a:rPr lang="es-ES" dirty="0" err="1" smtClean="0"/>
              <a:t>extinction</a:t>
            </a:r>
            <a:r>
              <a:rPr lang="es-ES" dirty="0" smtClean="0"/>
              <a:t>, </a:t>
            </a:r>
            <a:r>
              <a:rPr lang="es-ES" dirty="0" err="1" smtClean="0"/>
              <a:t>better</a:t>
            </a:r>
            <a:r>
              <a:rPr lang="es-ES" dirty="0" smtClean="0"/>
              <a:t> </a:t>
            </a:r>
            <a:r>
              <a:rPr lang="es-ES" dirty="0" err="1" smtClean="0"/>
              <a:t>seeing</a:t>
            </a:r>
            <a:endParaRPr lang="es-ES" dirty="0" smtClean="0"/>
          </a:p>
          <a:p>
            <a:pPr lvl="1"/>
            <a:r>
              <a:rPr lang="es-ES" dirty="0" err="1" smtClean="0"/>
              <a:t>Wider</a:t>
            </a:r>
            <a:r>
              <a:rPr lang="es-ES" dirty="0" smtClean="0"/>
              <a:t> </a:t>
            </a:r>
            <a:r>
              <a:rPr lang="es-ES" dirty="0" err="1" smtClean="0"/>
              <a:t>spectral</a:t>
            </a:r>
            <a:r>
              <a:rPr lang="es-ES" dirty="0" smtClean="0"/>
              <a:t> </a:t>
            </a:r>
            <a:r>
              <a:rPr lang="es-ES" dirty="0" err="1" smtClean="0"/>
              <a:t>windows</a:t>
            </a:r>
            <a:endParaRPr lang="es-ES" dirty="0" smtClean="0"/>
          </a:p>
          <a:p>
            <a:pPr lvl="1"/>
            <a:r>
              <a:rPr lang="es-ES" dirty="0" err="1" smtClean="0"/>
              <a:t>Close</a:t>
            </a:r>
            <a:r>
              <a:rPr lang="es-ES" dirty="0" smtClean="0"/>
              <a:t> to </a:t>
            </a:r>
            <a:r>
              <a:rPr lang="es-ES" dirty="0" err="1" smtClean="0"/>
              <a:t>the</a:t>
            </a:r>
            <a:r>
              <a:rPr lang="es-ES" dirty="0" smtClean="0"/>
              <a:t> </a:t>
            </a:r>
            <a:r>
              <a:rPr lang="es-ES" dirty="0" err="1" smtClean="0"/>
              <a:t>object</a:t>
            </a:r>
            <a:r>
              <a:rPr lang="es-ES" dirty="0" smtClean="0"/>
              <a:t> (in </a:t>
            </a:r>
            <a:r>
              <a:rPr lang="es-ES" dirty="0" err="1" smtClean="0"/>
              <a:t>the</a:t>
            </a:r>
            <a:r>
              <a:rPr lang="es-ES" dirty="0" smtClean="0"/>
              <a:t> case of </a:t>
            </a:r>
            <a:r>
              <a:rPr lang="es-ES" dirty="0" err="1" smtClean="0"/>
              <a:t>meteors</a:t>
            </a:r>
            <a:r>
              <a:rPr lang="es-ES" dirty="0" smtClean="0"/>
              <a:t>)</a:t>
            </a:r>
          </a:p>
          <a:p>
            <a:pPr marL="457200" lvl="1" indent="0">
              <a:buNone/>
            </a:pPr>
            <a:endParaRPr lang="es-ES" dirty="0" smtClean="0"/>
          </a:p>
          <a:p>
            <a:r>
              <a:rPr lang="es-ES" dirty="0" smtClean="0"/>
              <a:t>And </a:t>
            </a:r>
            <a:r>
              <a:rPr lang="es-ES" dirty="0" err="1" smtClean="0"/>
              <a:t>also</a:t>
            </a:r>
            <a:r>
              <a:rPr lang="es-ES" dirty="0" smtClean="0"/>
              <a:t> </a:t>
            </a:r>
            <a:r>
              <a:rPr lang="es-ES" dirty="0" err="1" smtClean="0"/>
              <a:t>for</a:t>
            </a:r>
            <a:r>
              <a:rPr lang="es-ES" dirty="0" smtClean="0"/>
              <a:t> </a:t>
            </a:r>
            <a:r>
              <a:rPr lang="es-ES" dirty="0" err="1" smtClean="0"/>
              <a:t>Earth</a:t>
            </a:r>
            <a:r>
              <a:rPr lang="es-ES" dirty="0" smtClean="0"/>
              <a:t> </a:t>
            </a:r>
            <a:r>
              <a:rPr lang="es-ES" dirty="0" err="1" smtClean="0"/>
              <a:t>Observation</a:t>
            </a:r>
            <a:r>
              <a:rPr lang="es-ES" dirty="0" smtClean="0"/>
              <a:t>!</a:t>
            </a:r>
            <a:endParaRPr 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176" y="5085184"/>
            <a:ext cx="2745828" cy="16214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http://i0.wp.com/www.astroinnova.org/wp-content/uploads/2013/08/GOPR608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82880" y="5085184"/>
            <a:ext cx="2160240" cy="16201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tendencias21.net/photo/art/grande/8813740-13947522.jpg?v=145320987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7388" y="5085185"/>
            <a:ext cx="2690436" cy="1620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27189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p:txBody>
          <a:bodyPr/>
          <a:lstStyle/>
          <a:p>
            <a:r>
              <a:rPr lang="en-US" dirty="0" smtClean="0"/>
              <a:t>Conclusions / Discussion</a:t>
            </a:r>
            <a:endParaRPr lang="en-US" dirty="0"/>
          </a:p>
        </p:txBody>
      </p:sp>
      <p:sp>
        <p:nvSpPr>
          <p:cNvPr id="3" name="2 Marcador de contenido"/>
          <p:cNvSpPr>
            <a:spLocks noGrp="1"/>
          </p:cNvSpPr>
          <p:nvPr>
            <p:ph idx="1"/>
          </p:nvPr>
        </p:nvSpPr>
        <p:spPr>
          <a:xfrm>
            <a:off x="457200" y="1600200"/>
            <a:ext cx="8229600" cy="4900634"/>
          </a:xfrm>
        </p:spPr>
        <p:txBody>
          <a:bodyPr>
            <a:normAutofit fontScale="77500" lnSpcReduction="20000"/>
          </a:bodyPr>
          <a:lstStyle/>
          <a:p>
            <a:pPr>
              <a:lnSpc>
                <a:spcPct val="160000"/>
              </a:lnSpc>
            </a:pPr>
            <a:r>
              <a:rPr lang="es-ES" dirty="0" err="1" smtClean="0"/>
              <a:t>Low-cost</a:t>
            </a:r>
            <a:r>
              <a:rPr lang="es-ES" dirty="0" smtClean="0"/>
              <a:t> </a:t>
            </a:r>
            <a:r>
              <a:rPr lang="es-ES" dirty="0" err="1" smtClean="0"/>
              <a:t>platform</a:t>
            </a:r>
            <a:r>
              <a:rPr lang="es-ES" dirty="0" smtClean="0"/>
              <a:t> </a:t>
            </a:r>
            <a:r>
              <a:rPr lang="es-ES" dirty="0" err="1" smtClean="0"/>
              <a:t>readily</a:t>
            </a:r>
            <a:r>
              <a:rPr lang="es-ES" dirty="0" smtClean="0"/>
              <a:t> </a:t>
            </a:r>
            <a:r>
              <a:rPr lang="es-ES" dirty="0" err="1" smtClean="0"/>
              <a:t>available</a:t>
            </a:r>
            <a:r>
              <a:rPr lang="es-ES" dirty="0" smtClean="0"/>
              <a:t> </a:t>
            </a:r>
            <a:r>
              <a:rPr lang="es-ES" dirty="0" err="1" smtClean="0"/>
              <a:t>for</a:t>
            </a:r>
            <a:r>
              <a:rPr lang="es-ES" dirty="0" smtClean="0"/>
              <a:t> </a:t>
            </a:r>
            <a:r>
              <a:rPr lang="es-ES" dirty="0" err="1" smtClean="0"/>
              <a:t>astronomical</a:t>
            </a:r>
            <a:r>
              <a:rPr lang="es-ES" dirty="0" smtClean="0"/>
              <a:t> </a:t>
            </a:r>
            <a:r>
              <a:rPr lang="es-ES" dirty="0" err="1" smtClean="0"/>
              <a:t>instrumentation</a:t>
            </a:r>
            <a:r>
              <a:rPr lang="es-ES" dirty="0" smtClean="0"/>
              <a:t> </a:t>
            </a:r>
            <a:r>
              <a:rPr lang="es-ES" dirty="0" err="1" smtClean="0"/>
              <a:t>testing</a:t>
            </a:r>
            <a:r>
              <a:rPr lang="es-ES" dirty="0" smtClean="0"/>
              <a:t> / </a:t>
            </a:r>
            <a:r>
              <a:rPr lang="es-ES" dirty="0" err="1" smtClean="0"/>
              <a:t>prototyping</a:t>
            </a:r>
            <a:endParaRPr lang="es-ES" dirty="0" smtClean="0"/>
          </a:p>
          <a:p>
            <a:pPr>
              <a:lnSpc>
                <a:spcPct val="160000"/>
              </a:lnSpc>
            </a:pPr>
            <a:r>
              <a:rPr lang="es-ES" dirty="0" smtClean="0"/>
              <a:t>Wide-</a:t>
            </a:r>
            <a:r>
              <a:rPr lang="es-ES" dirty="0" err="1" smtClean="0"/>
              <a:t>field</a:t>
            </a:r>
            <a:r>
              <a:rPr lang="es-ES" dirty="0" smtClean="0"/>
              <a:t> </a:t>
            </a:r>
            <a:r>
              <a:rPr lang="es-ES" dirty="0" err="1" smtClean="0"/>
              <a:t>imaging</a:t>
            </a:r>
            <a:r>
              <a:rPr lang="es-ES" dirty="0" smtClean="0"/>
              <a:t> </a:t>
            </a:r>
            <a:r>
              <a:rPr lang="es-ES" dirty="0" err="1" smtClean="0"/>
              <a:t>astronomy</a:t>
            </a:r>
            <a:r>
              <a:rPr lang="es-ES" dirty="0" smtClean="0"/>
              <a:t> and </a:t>
            </a:r>
            <a:r>
              <a:rPr lang="es-ES" dirty="0" err="1" smtClean="0"/>
              <a:t>Earth</a:t>
            </a:r>
            <a:r>
              <a:rPr lang="es-ES" dirty="0" smtClean="0"/>
              <a:t> </a:t>
            </a:r>
            <a:r>
              <a:rPr lang="es-ES" dirty="0" err="1" smtClean="0"/>
              <a:t>Observation</a:t>
            </a:r>
            <a:endParaRPr lang="es-ES" dirty="0" smtClean="0"/>
          </a:p>
          <a:p>
            <a:pPr>
              <a:buNone/>
            </a:pPr>
            <a:endParaRPr lang="es-ES" dirty="0"/>
          </a:p>
          <a:p>
            <a:pPr>
              <a:buNone/>
            </a:pPr>
            <a:endParaRPr lang="es-ES" dirty="0" smtClean="0"/>
          </a:p>
          <a:p>
            <a:pPr>
              <a:buNone/>
            </a:pPr>
            <a:r>
              <a:rPr lang="es-ES" b="1" dirty="0" err="1" smtClean="0"/>
              <a:t>Further</a:t>
            </a:r>
            <a:r>
              <a:rPr lang="es-ES" b="1" dirty="0" smtClean="0"/>
              <a:t> </a:t>
            </a:r>
            <a:r>
              <a:rPr lang="es-ES" b="1" dirty="0" err="1" smtClean="0"/>
              <a:t>information</a:t>
            </a:r>
            <a:endParaRPr lang="es-ES" b="1" dirty="0" smtClean="0"/>
          </a:p>
          <a:p>
            <a:pPr>
              <a:buNone/>
            </a:pPr>
            <a:endParaRPr lang="es-ES" b="1" dirty="0"/>
          </a:p>
          <a:p>
            <a:pPr>
              <a:buNone/>
            </a:pPr>
            <a:r>
              <a:rPr lang="es-ES" dirty="0" smtClean="0"/>
              <a:t>Video </a:t>
            </a:r>
            <a:r>
              <a:rPr lang="es-ES" dirty="0" err="1" smtClean="0"/>
              <a:t>collection</a:t>
            </a:r>
            <a:r>
              <a:rPr lang="es-ES" dirty="0" smtClean="0"/>
              <a:t> </a:t>
            </a:r>
            <a:r>
              <a:rPr lang="es-ES" dirty="0" smtClean="0">
                <a:hlinkClick r:id="rId2"/>
              </a:rPr>
              <a:t>https</a:t>
            </a:r>
            <a:r>
              <a:rPr lang="es-ES" dirty="0">
                <a:hlinkClick r:id="rId2"/>
              </a:rPr>
              <a:t>://</a:t>
            </a:r>
            <a:r>
              <a:rPr lang="es-ES" dirty="0" smtClean="0">
                <a:hlinkClick r:id="rId2"/>
              </a:rPr>
              <a:t>zenodo.org/collection/user-daedalus</a:t>
            </a:r>
            <a:endParaRPr lang="es-ES" dirty="0" smtClean="0"/>
          </a:p>
          <a:p>
            <a:pPr>
              <a:buNone/>
            </a:pPr>
            <a:r>
              <a:rPr lang="es-ES" dirty="0" smtClean="0"/>
              <a:t>Asociación </a:t>
            </a:r>
            <a:r>
              <a:rPr lang="es-ES" dirty="0" err="1" smtClean="0"/>
              <a:t>AstroInnova</a:t>
            </a:r>
            <a:r>
              <a:rPr lang="es-ES" dirty="0"/>
              <a:t> </a:t>
            </a:r>
            <a:r>
              <a:rPr lang="es-ES" dirty="0">
                <a:hlinkClick r:id="rId3"/>
              </a:rPr>
              <a:t>http://www.astroinnova.org</a:t>
            </a:r>
            <a:r>
              <a:rPr lang="es-ES" dirty="0" smtClean="0">
                <a:hlinkClick r:id="rId3"/>
              </a:rPr>
              <a:t>/</a:t>
            </a:r>
            <a:endParaRPr lang="es-ES" dirty="0" smtClean="0"/>
          </a:p>
          <a:p>
            <a:pPr>
              <a:buNone/>
            </a:pPr>
            <a:r>
              <a:rPr lang="es-ES" dirty="0"/>
              <a:t>Proyecto </a:t>
            </a:r>
            <a:r>
              <a:rPr lang="es-ES" dirty="0" err="1"/>
              <a:t>Daedalus</a:t>
            </a:r>
            <a:r>
              <a:rPr lang="es-ES" dirty="0"/>
              <a:t> </a:t>
            </a:r>
            <a:r>
              <a:rPr lang="es-ES" dirty="0">
                <a:hlinkClick r:id="rId4"/>
              </a:rPr>
              <a:t>http://www.proyectodaedalus.com</a:t>
            </a:r>
            <a:r>
              <a:rPr lang="es-ES" dirty="0" smtClean="0">
                <a:hlinkClick r:id="rId4"/>
              </a:rPr>
              <a:t>/</a:t>
            </a:r>
            <a:endParaRPr lang="es-ES" dirty="0" smtClean="0"/>
          </a:p>
          <a:p>
            <a:pPr>
              <a:buNone/>
            </a:pPr>
            <a:endParaRPr lang="es-E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1520" y="260648"/>
            <a:ext cx="8640960" cy="2016224"/>
          </a:xfrm>
          <a:solidFill>
            <a:schemeClr val="bg1">
              <a:alpha val="65000"/>
            </a:schemeClr>
          </a:solidFill>
        </p:spPr>
        <p:txBody>
          <a:bodyPr>
            <a:normAutofit/>
          </a:bodyPr>
          <a:lstStyle/>
          <a:p>
            <a:r>
              <a:rPr lang="en-US" sz="4000" dirty="0"/>
              <a:t>Low cost multi-purpose balloon-borne platform for </a:t>
            </a:r>
            <a:r>
              <a:rPr lang="en-US" sz="4000" dirty="0" smtClean="0"/>
              <a:t>wide-field</a:t>
            </a:r>
            <a:r>
              <a:rPr lang="en-US" sz="4000" dirty="0"/>
              <a:t/>
            </a:r>
            <a:br>
              <a:rPr lang="en-US" sz="4000" dirty="0"/>
            </a:br>
            <a:r>
              <a:rPr lang="en-US" sz="4000" dirty="0"/>
              <a:t>imaging and video observation</a:t>
            </a:r>
            <a:endParaRPr lang="es-ES" sz="4200" dirty="0"/>
          </a:p>
        </p:txBody>
      </p:sp>
      <p:sp>
        <p:nvSpPr>
          <p:cNvPr id="3" name="2 Subtítulo"/>
          <p:cNvSpPr>
            <a:spLocks noGrp="1"/>
          </p:cNvSpPr>
          <p:nvPr>
            <p:ph type="subTitle" idx="1"/>
          </p:nvPr>
        </p:nvSpPr>
        <p:spPr>
          <a:xfrm>
            <a:off x="682360" y="2492896"/>
            <a:ext cx="7850080" cy="4104456"/>
          </a:xfrm>
          <a:solidFill>
            <a:schemeClr val="tx1">
              <a:alpha val="65000"/>
            </a:schemeClr>
          </a:solidFill>
        </p:spPr>
        <p:txBody>
          <a:bodyPr>
            <a:normAutofit fontScale="55000" lnSpcReduction="20000"/>
          </a:bodyPr>
          <a:lstStyle/>
          <a:p>
            <a:r>
              <a:rPr lang="es-ES" b="1" dirty="0" smtClean="0"/>
              <a:t>Francisco Ocaña</a:t>
            </a:r>
            <a:r>
              <a:rPr lang="es-ES" b="1" baseline="30000" dirty="0" smtClean="0"/>
              <a:t>1</a:t>
            </a:r>
            <a:r>
              <a:rPr lang="es-ES" dirty="0" smtClean="0"/>
              <a:t>, Alejandro Sánchez de Miguel</a:t>
            </a:r>
            <a:r>
              <a:rPr lang="es-ES" baseline="30000" dirty="0" smtClean="0"/>
              <a:t>2</a:t>
            </a:r>
            <a:r>
              <a:rPr lang="es-ES" dirty="0" smtClean="0"/>
              <a:t>, Aitor Conde</a:t>
            </a:r>
            <a:r>
              <a:rPr lang="es-ES" baseline="30000" dirty="0" smtClean="0"/>
              <a:t>3</a:t>
            </a:r>
            <a:r>
              <a:rPr lang="es-ES" dirty="0" smtClean="0"/>
              <a:t>  &amp; </a:t>
            </a:r>
            <a:r>
              <a:rPr lang="es-ES" dirty="0" err="1" smtClean="0"/>
              <a:t>Daedalus</a:t>
            </a:r>
            <a:r>
              <a:rPr lang="es-ES" dirty="0" smtClean="0"/>
              <a:t> Team</a:t>
            </a:r>
            <a:r>
              <a:rPr lang="es-ES" baseline="30000" dirty="0" smtClean="0"/>
              <a:t>3</a:t>
            </a:r>
          </a:p>
          <a:p>
            <a:endParaRPr lang="es-ES" b="1" dirty="0" smtClean="0"/>
          </a:p>
          <a:p>
            <a:r>
              <a:rPr lang="es-ES" sz="3600" b="1" dirty="0" err="1" smtClean="0"/>
              <a:t>Contact</a:t>
            </a:r>
            <a:r>
              <a:rPr lang="es-ES" sz="3600" b="1" dirty="0" smtClean="0"/>
              <a:t>:</a:t>
            </a:r>
            <a:r>
              <a:rPr lang="es-ES" sz="3600" dirty="0" smtClean="0"/>
              <a:t> fog@astrax.fis.ucm.es</a:t>
            </a:r>
          </a:p>
          <a:p>
            <a:endParaRPr lang="es-ES" dirty="0"/>
          </a:p>
          <a:p>
            <a:pPr algn="just"/>
            <a:r>
              <a:rPr lang="es-ES" b="1" dirty="0" err="1" smtClean="0"/>
              <a:t>Acknowledgements</a:t>
            </a:r>
            <a:r>
              <a:rPr lang="es-ES" b="1" dirty="0" smtClean="0"/>
              <a:t>: </a:t>
            </a:r>
            <a:r>
              <a:rPr lang="en-US" dirty="0"/>
              <a:t>Special thanks to Daedalus Team current and former members: Pedro </a:t>
            </a:r>
            <a:r>
              <a:rPr lang="en-US" dirty="0" smtClean="0"/>
              <a:t>León</a:t>
            </a:r>
            <a:r>
              <a:rPr lang="en-US" dirty="0"/>
              <a:t>, Fernando </a:t>
            </a:r>
            <a:r>
              <a:rPr lang="en-US" dirty="0" err="1" smtClean="0"/>
              <a:t>Ortuño</a:t>
            </a:r>
            <a:r>
              <a:rPr lang="en-US" dirty="0"/>
              <a:t>, </a:t>
            </a:r>
            <a:r>
              <a:rPr lang="en-US" dirty="0" err="1"/>
              <a:t>Aitor</a:t>
            </a:r>
            <a:r>
              <a:rPr lang="en-US" dirty="0"/>
              <a:t> </a:t>
            </a:r>
            <a:r>
              <a:rPr lang="en-US" dirty="0" smtClean="0"/>
              <a:t>Conde, David </a:t>
            </a:r>
            <a:r>
              <a:rPr lang="en-US" dirty="0"/>
              <a:t>Mayo, Miguel </a:t>
            </a:r>
            <a:r>
              <a:rPr lang="en-US" dirty="0" err="1" smtClean="0"/>
              <a:t>Ángel</a:t>
            </a:r>
            <a:r>
              <a:rPr lang="en-US" dirty="0" smtClean="0"/>
              <a:t> Gómez</a:t>
            </a:r>
            <a:r>
              <a:rPr lang="en-US" dirty="0"/>
              <a:t>, Ruben Raya, </a:t>
            </a:r>
            <a:r>
              <a:rPr lang="en-US" dirty="0" err="1" smtClean="0"/>
              <a:t>María</a:t>
            </a:r>
            <a:r>
              <a:rPr lang="en-US" dirty="0" smtClean="0"/>
              <a:t> </a:t>
            </a:r>
            <a:r>
              <a:rPr lang="en-US" dirty="0"/>
              <a:t>Teresa </a:t>
            </a:r>
            <a:r>
              <a:rPr lang="en-US" dirty="0" err="1" smtClean="0"/>
              <a:t>Ortuño</a:t>
            </a:r>
            <a:r>
              <a:rPr lang="en-US" dirty="0" smtClean="0"/>
              <a:t> </a:t>
            </a:r>
            <a:r>
              <a:rPr lang="en-US" dirty="0"/>
              <a:t>and Alejandro Sanchez de Miguel</a:t>
            </a:r>
            <a:r>
              <a:rPr lang="en-US" dirty="0" smtClean="0"/>
              <a:t>.</a:t>
            </a:r>
          </a:p>
          <a:p>
            <a:pPr algn="just"/>
            <a:endParaRPr lang="en-US" dirty="0" smtClean="0"/>
          </a:p>
          <a:p>
            <a:pPr algn="just"/>
            <a:r>
              <a:rPr lang="en-US" b="1" dirty="0"/>
              <a:t>GUAIX</a:t>
            </a:r>
            <a:r>
              <a:rPr lang="en-US" dirty="0"/>
              <a:t> instrumentation group of the Universidad </a:t>
            </a:r>
            <a:r>
              <a:rPr lang="en-US" dirty="0" err="1" smtClean="0"/>
              <a:t>Complutense</a:t>
            </a:r>
            <a:r>
              <a:rPr lang="en-US" dirty="0" smtClean="0"/>
              <a:t> de </a:t>
            </a:r>
            <a:r>
              <a:rPr lang="en-US" dirty="0"/>
              <a:t>Madrid, and to all the students and researchers that have participated in the </a:t>
            </a:r>
            <a:r>
              <a:rPr lang="en-US" dirty="0" err="1"/>
              <a:t>dierent</a:t>
            </a:r>
            <a:r>
              <a:rPr lang="en-US" dirty="0"/>
              <a:t> missions</a:t>
            </a:r>
            <a:r>
              <a:rPr lang="en-US" dirty="0" smtClean="0"/>
              <a:t>: </a:t>
            </a:r>
            <a:r>
              <a:rPr lang="es-ES" dirty="0" smtClean="0"/>
              <a:t>Mario Fernández </a:t>
            </a:r>
            <a:r>
              <a:rPr lang="es-ES" dirty="0"/>
              <a:t>Palos, Jaime Izquierdo, Carlos E. Tapia Ayuga, Cristian </a:t>
            </a:r>
            <a:r>
              <a:rPr lang="es-ES" dirty="0" smtClean="0"/>
              <a:t>Vázquez</a:t>
            </a:r>
            <a:r>
              <a:rPr lang="es-ES" dirty="0"/>
              <a:t>, Sandra Zamora and </a:t>
            </a:r>
            <a:r>
              <a:rPr lang="es-ES" dirty="0" smtClean="0"/>
              <a:t>Jaime </a:t>
            </a:r>
            <a:r>
              <a:rPr lang="en-US" dirty="0" err="1" smtClean="0"/>
              <a:t>Zamorano</a:t>
            </a:r>
            <a:r>
              <a:rPr lang="en-US" dirty="0"/>
              <a:t>. </a:t>
            </a:r>
            <a:endParaRPr lang="en-US" dirty="0" smtClean="0"/>
          </a:p>
          <a:p>
            <a:endParaRPr lang="es-ES" dirty="0" smtClean="0"/>
          </a:p>
          <a:p>
            <a:r>
              <a:rPr lang="es-ES" dirty="0" smtClean="0"/>
              <a:t>30</a:t>
            </a:r>
            <a:r>
              <a:rPr lang="es-ES" baseline="30000" dirty="0" smtClean="0"/>
              <a:t>th</a:t>
            </a:r>
            <a:r>
              <a:rPr lang="es-ES" dirty="0" smtClean="0"/>
              <a:t> June - SPIE 2016 </a:t>
            </a:r>
          </a:p>
          <a:p>
            <a:r>
              <a:rPr lang="es-ES" dirty="0" smtClean="0"/>
              <a:t>Edinburgh, Scotland (UK)</a:t>
            </a:r>
            <a:endParaRPr lang="es-ES" dirty="0"/>
          </a:p>
        </p:txBody>
      </p:sp>
      <p:pic>
        <p:nvPicPr>
          <p:cNvPr id="1030" name="Picture 6" descr="http://ucinema.sim.ucm.es/video/directo/img/ESCUDOUCM%208x9cm_transparente.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5661248"/>
            <a:ext cx="687986" cy="82795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astroinnova.org/wp-content/uploads/2012/03/logo-astroinnova-1024x188-300x5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6090" y="5813286"/>
            <a:ext cx="2232248" cy="523875"/>
          </a:xfrm>
          <a:prstGeom prst="rect">
            <a:avLst/>
          </a:prstGeom>
          <a:noFill/>
          <a:extLst>
            <a:ext uri="{909E8E84-426E-40DD-AFC4-6F175D3DCCD1}">
              <a14:hiddenFill xmlns:a14="http://schemas.microsoft.com/office/drawing/2010/main">
                <a:solidFill>
                  <a:srgbClr val="FFFFFF"/>
                </a:solidFill>
              </a14:hiddenFill>
            </a:ext>
          </a:extLst>
        </p:spPr>
      </p:pic>
      <p:sp>
        <p:nvSpPr>
          <p:cNvPr id="9" name="AutoShape 6" descr="data:image/png;base64,iVBORw0KGgoAAAANSUhEUgAAAQQAAADBCAMAAAAehD6LAAABnlBMVEUAZqz////86QAAY6sAYKoAXqkAWqcAYaoAV6YAXKgAVaUAZKz/7AAAVqb/7gD/8QAAXrEAYLAAWrMAUqQAWLQAYq/m7PTy9fkAXLIAV7X4+vwAUKPN2ekAarPW4O3B0eSSr9HfAC+CpMuqwNprlcO4yuBgjsBHgLmcttV2nMemvdnU3+yHp81Th7w4eLXH1eZlkcEgbrDgAADZADfjACkASqHOyk+Ro33UzkkhbKmKn4GaqXh0ko22umTy4iF+mIikr3Ho2zHBwVuutWpmi5NWgpn76On//e7Dw1kvcaY+d6L1vcFNfp3TzUrj2DjmACSkOmrrkyWaP3KRQ3jxthzpaCX/+wD30hP1xxZ5lYpGXJ3JIEr97Ev++dL98YX+97z+9KbmMCfUDz7ylBjxhhjvmJ96SoWnHWdfS4752dvkVyvthY3xdhbmRVruoCGRNHfEJU+BNoFZWJa0Ll24KlC+CVTpZBj97mT/+9/lOhryq7HnR17pXHDseoTnShfrdAD1rhSvCWH/+Z7lQSndMTOCSoHjYi7nfSmbK3HmdivqOb4cAAAcq0lEQVR4nO1d+XvbxtFeEIvFJYqSKAE2DxA8wJugIMm3JVs+kthJrSQ+5NjN5TRpmrZu6zZN769N4qT5r7+ZBXiDEi+J1PN0fhBFEASxL+be2VkinCrlvEbY4UIhlzvdG+khcnKXzpRtp/9YkdKQMy1NplqG/1slmloxT+6mQukkQEjgn1xUURhjmd6PCnI05As56hHKWaEcFRmjNCHUaSNXTZ0SGjMGwcpX3GgJcPAk1ihXFJJstj/LFCpOUVZgYHmSZN2Pm6n5uuTx/0TXyCTjttCIS1Ri8ZJgZU4eidmBYBlCOamoVNTgmgWqVvGYQtTW53VNisdlohhCVVMLriS1B5dhUbMqKcBAibjuCkLTyQgJsyASTyoKlagiFwbEarY0MxA0rSHkk56ou/5g+IMFrlbz/udGXCwZKVdnliDJBUGQaLH11Qb1AAiGPFOS6WZwdBOZJiEQAgLCiDGr+wyj6UGwyja+uKKCL54ow98a80VcMJgcDCovwfAFR2I1Q5ErqZqnK8EFTI3W4USKlzGZTokl+FfCezOjumuUVdnH1GyeiJqYDgTTSQkui+O/dcpS8FKRoyYHwfbPiIqu/49NURs4KktZjLALFzTlgtD6RHdtm4olfGPIsh7n2lST0ZpmVLxSRQYpEsxinClayZrqlsNoChAs24uCDNTh4Qoo2FIZXqoSYoEP2z9JaYFQ5pzQZGrGUCS7+zoikZmiiMS3GwmXkmgCeYgzE2BbQ9GALwNXUdVlajw/+T2H08Qg5GWF6nLDgWfFR5/wn1zKx0LWZX4W3HiARooPqiypDugEODOXq7Y+kBv5atUVcZzI7A0R1UOGcdVaEtVMoskQIU9kdQF1bhxZzkhMPuh+mggEs1wHS8BErv1MhY8+UAqJqIwKL0clPsa6pLRsJJGlTReshSPk42qxpFwIVH4FnzJiASo0qcEVc7JS45yDY1WIzhSma2XBYbKvSkURf7YU3+zzQSan8UFIGEKJJU0zJRRFlH98QnjcpnwwhPOAqRElLyTKCi21vmcQBZxBqsDYHTepFluirWhJfLHAdRAKKi1WqKgLHBsDOUl3XV334EsNH6xAQRgakRirpKYafIvGBcFpJF1Qb5znm0zCp1n3Rw/vUFg3RVSAQiZO1ajClFLXd1NDbtlnbMdGDaiBn0nRHpZELYGKVHIsxq+vBhLms05ZkouuEq8L5gz05FggGDnGZAVsXtR3A3xBaKrcFwiMHLAxFwCj4qne+BxrZvL+d0DaBAQYnjpDv0LQxCD2ArkzBE8H9jNsQ6gnval9iHFAcJJMJsikIAgKPoCGjG4emEF83qASUQ00k8nqtDeFZDjINyXGkClQ26i+DUVJo+CKcmDwsM6m/q1RQTDRTsdzBVDWAudSVNRV1PXcR85ZDpE1lAPTsWaoty1QwYKtMId7kPzCFQq+VR18C24pHW50rFyhOsWvjgaC5WqKhKM3or4pUHRUXuAOoMI2GZUURSFHS2fCsFKZfNmubBYbnIrFzUJhc7OSq9tVp1kbbvMSdc9Fv5v/dFUhAAZF3+JCgnOJJdSSVGVKc9j3j6WRQEglqaJqgSHkz7vgq2rZ93DMgufmwu8hYWWq9UrDUzGyVlVJolRuk8j/UkolFeIDgLG0Wa861hDP2IlL4qan6skMeKTyZmoTkdFQO7kirRTl+MS6YSQQPLkkNGv+nXA3FlwZivKQo8PxN5rVXEOHkUsSuMJkJBJlxENhbiUsl4D8yBSSwt/1tS/YZTRJPFxLMrixySKL40AwUQjicjviEyDC8V/wm6kLbojZM1PVigv2UaLiaGMPAUNiCm3UnT4JMzL+EapL/gEZZQM9FVOolQAEl04SdR8DQj4eB3A9XSaFnJ8sg4eArxVZw9sZQN6qFkiUSaM++iMJQgUW9Sr5AV1Tu8D8IDWjcq88zwLLkWqHKrMEwdKQCVJJiAUoVdGLMXyD2Lzg1frOTTTtEjx+eQbD7yJdBvlo2L0MV8v5wICN5v+4osRRATU5iQ95BAhczxTkKFy2VpQ1RSUcZlCNRuvTDqVsV2MTs/9xJFIWLZUHOMLU4I4w6DIZQbWYUmT+gOq58YRiKAhWKd5IYHgkegEmGULQMjhJpY8HjGpDOTkA2kBITKo4PXbUSWqOsJmsoMeC4bmL9jJRUkChjCUVw0Cox2WQSRhtVWWt+D0vIQiJXlfYsj1l1iIwlGQw1PkuPWTCyG0JmCCjgrXKMPQkPCqTHFErMwChrBIi6VodVS9qYjOXMUq0H1+jTBQ6Cx04Fg5utVsfJyTZtUWipUB/Ry2hAm9RY2ozAAFCYt1houomICawBeMCVYHLehWBU9JOGQGfREkr5TtyATE6k7QKuDDACBBiqzz6VMZwnUJAaHKtklGkasKVZDUFKjch2KxvZihVUdSTVgNH4RAtdM1o2Gg9iA4aYVPmFryaTI4RSwyCACE9H2wJA5acpqs64d5h90VNm7DT0gPDSGbE7n4qwLdFIaEFjoLhpzHNkczEIAhlJvPrGNxFaOJg5Qs9ZzQb8xGDAaJaseMWOFLSwERu97AzTBtFQYaIAzihmDeCmBUDA7PElO4sd6I8fybokMi8zqBTPKVvdfzYnAaxiHe8XISAALqFu0MJhccHQrULWzOnSAvBBG3SVancGaYZh/iuluQTPqarqiWbjmAmwqyDrfoOku2nErsgqGh03oMOIYnV2zDYChUZweQWCDKrCA2pKBxLoSYSXHGuV0QaX3wIkKjShsGOM6bBs7PBVoJp19QRVGMoCIbiC0Sz1GVs7eiiQoBEWWtWK9FsAiANRjDQq1MlbICjgACxaTCr3CaHSvMe5zEk0c70nEGoDqFGw5Ra+dgJQBAaHWSRLJfNe4wjkNqO7g2XqYmUqDLCRsk8DnObqdqJk8yCNj/fcBzStUJLNZTRTG7KJKxEamQQuvLmZWVx/ILjiLLuKWvDz4RODEKbap4675GNRcztKPMcVUaapDsOhIq2WL7R8SRqbecmKY82rXL0WRlp0W1CGKktZrDUdomoUc0PT8f7IHzzzUeffPzhX97s+7AQnfd4JiMx2tIMLdHY1CQVq4AMWwghDsKHkTbtffPRt4AHwmGsrq1uiGdNGnxivc6yC760rCqCSaNh5cMchG8jIbS3f3H30vX7K+vnVlY3FiN0HoNod9FfXRJBQvJKxROVMHPBQfgmDIRIZGl5eTkW23tw6+aNu1fW1xCMs8MYutYxlv50mUBlwkLryDuK8c2/fPjxx598+9E3P4fxw/CXllpYcDCW9i/evnTn/grH4kxAobQGbEZ55YQpD8tBh1uHNz+4evPW5f2lWBcYSwFjXN69dufe+toZgEJtLStQVbCaJtGH5eFDQTDTG6urK+fW1r27NwCMvRgHo4sxYksPbl27cwXUxUJrCxpklZykajtEZMNSbWEgmGIrVNDpBoJx7v71S7s/21vuwoJDEbm8e/WdlQVmCpH4zoFRYpKOGJSLlRAfMiy9JvWHS7rIsVi7f+fS7mWORSAjiERs/61rd8j6udVFTDeIeuAiUR10Yk2VKEuWB0Y8CILBhj5WvcUX13Z9GVlqM8XexWt319ZWFo4lRNFHwUrWMXmqezk3PjBxPQCCpRx/YcRifeOdGzcv7rW5YgkY5MHt6xuLBoRIfL1g8qoexQEoBrKO/SCY6qhDQH1xbp3cuXZrH8bPkUCWeLB74z7IxuIgIbdyZIYmlXNJ02EDM9Z9ICTImOkTlJC1tXcu3XoQIOErzNvXwXSsLgYQstsCQcfco0QHjEQfCO5kKSQKSJx756rPEwFL7L116f76QsgGDfwFTzKw/n6wyq0XhMY0Gh6RWLl76a39QGMuIRBX7y0AEEFEbSUVlrAuDGYde0CoTJ1E0hEJeufmxYiPBAJx68aVeQOh+HFEjcTdsCq/bhDyxxuGkUhHjXnvxu6DDhC7N7y5AqEFLpIVWnHeBYKlzfJn9Y2VtdU7NztA7O8iR8zJo9LFsMGHgEC6HpTEFN9WYn2pDBdhePcivBlnFMASAMTtBy1tGdu/fRcYYrbjG41o6BrtARAKnXSiLuUNM+NSADBvGKmGpLu1MiVqKWUa9pgygxxBr+/u+UCA+bx1Z20e/MCOWD7WBqHZlU+kvvIoyUGRUlEqYg7fn9EawaXsJwBi/f61FkPEIrt310/fh4gOaESz1uwDoWuCBSdy65UEeBcVIVEp4oKjTSzrBwA28zjJOck9iKtr+o2LgfGM7d28t3bKelJurURKGM28XSmRqMKSRg8Iua6RSWAsmQTfgYArc4E1BDNeEIy4jWtZkynBmTQNr2+cO3f9raVALh5cXTldsQgEoppk4DXycnoaTNcGIBhdlgFLlTT0uRVcVJJpJJO4uNGA4ZdVortTzc0CDmsBDuBV3nrnVMVC5aFUQqMSBV+67hhVGje7QGh0SQOtCxYOVA++ligzcLetC4ZQQDsx9V0DP3xwMbbMxWL/6urKqU32Buu3y5VqTkJjUWfUTXRAqHUrO2oLqeBpi/5ktxNFEExhc0b3C/ygX9qP+eywe3/ttIym1o4alKhhuBJrdCvGnrhJqmOpCrgGjEhKVK8Dx0g+J6DikJWZCLK+ev5uix0uXz8lqWit4Oe9O5jYTkdzEFI9Vo93N4DbFKx43ijJNAnSAiAkm4LDiFru0aHTED1Hru1xdojtXVpZOQ0Y2qxgAKt3JiZIv0YAUiGMSCbhFAi4DA2r5ksAQhxw8yAME5yZzdXrq+t3fHZYjtykpwBDq3gnURL1rtVbpM80IGHpmmFhbWvBXwSVABNpMQZykTInzjmE08baldtLHIblmyurM7xwOPGlfOjzyN3TdAhCvd/w+5EnCAnzF7uWuMco+qq0MuPZen1l9VrE54ar6yftOAS9LUTJ7a5zRRAGf5m55WpF8f/J1ylIS64hElHN5W0y+/vUV1Zu+tywf3fthGVC961kbzhFhLY97CaRBqtZdPQsgPzVPfDmRG5SX6G3fRV5a+Nk7SXrz7cnLANBmJW2n4r0c1cuxrhMXF8/SWboyrLy1atyNFlFEOadAQxIX7+7hzIRu0hPkhn8mr5U0cPVq5Iqoh9JuGO0GLSxfg2DiuXInbWT+xG/HUdGo1RVWClX0sUSgFBdoNqslSuXUSZiu2snJqJ+4b5BGhBAQUhJQfcDCLMKCCal9MNnnTf6+Rs4g7O8f++kfAaxaxLOcFVRs9E6zLtcVTz4U7rr7SpBZlhavn5SIiG3Mahrosp7kRBzzioh/TB78Kz7gH7+KmqG2O3zJ6OxW2k2y1NbdZ8kzEs4TUo/386+n+45tHJvH8zE8uWTyTQEjYrqms5c34k2SX7OelHcebS9ne47tr4bQ8VwAt6pn0GFCDFKaF6oYaMHbZPYc3aVXj9+8sPOq/6ja9dBJJYi907AY/BbgdVQALDPBZhKjxTmqxjTX7+MPc2+m+4/vnoPPKcTQcGv/jcVHXtUKFIjV7VIY74WMp19uhTbzg6AQOjqZUThysxRCDriRb1iPV/zlSRx5+w174Ah+GlQHtBKgGIAFGYtrvLgGkHizfg3xqRnO7HI8qPsQ58V0j0csX4NUNjzZoyCODgrOW8QvvwX+snbf0wDPfvi4fs9LLF2FVHQZyuwYmmxQICBf/EbACH23fNX//16J5vNHjzsOeHcDUBhf7ap6AAE0ijUy06Kt8GcEwj8wb9+9/fZ7Evwi2LvbT/+7NHhk592HvZpSM4LD87NEgUfBFMTZYikwT5o1CXuDK8/Ir169eXrX36dPfjuqx9++OHQn5mMxZafvDeAAaBwE3TG5VnmWfzmcRYTsQ+aREUd+OD0TWT63a2D7w4jMZ/adeOxH3ZeD1pKcn53ObJ88fzsft5PuzeVhmDUnHJu0xPdeThLafLwxc6Pj2J8xiGg5b3vD8IwABvxM0Dh1uxQ8GckM0pr/XCGbZLJqg2mpHT61S+z2cePIi1OWH66ffBFKAZEX3uwBDHl+qx+28+qZNqNUx3FnlsAlSavn+9kv//pKa/aONzeGYIBzlPtAQrXZpVf8AOoFGs1KHOZM89QOv3s4fPt79FPiMR+/HoYBlijDZ5j7Oq52fxqUIKkEKVYdpyyJ8fN+SZV0ultsA48x/z4P8NR2LiPdvTOykx+M2gv4iTRRkp8LQgJmX86PUr/7jEwwssIaIbYd0fwwupddKnemUUw1e5VmHI1MJFqvCLMOdGqZ2FsP2xv/3gYW17OPh9+4soNTDzem8ED8yPpRBGb6zWrZYfnGIX8/FbFp//7cjn2cjv7Yif71aPYYfb5cF5Ap2lpbwYFb/4GLE5U6qrznuvki/xpLPZoG8b+7N3tnezjbPb3w889f3EZHOjpXUeNT0cXGFEqXSAI3rwyCulfPoo93c7+Po0aUvzy/ec7Ww+Hnqyv7YMKfWtapykInxJ1Rmi7xzLBjrdTXnhSkj59Av5BO7WWTg+XBoLFdGhErk1pKNVOc0lR1+w2CPOSB2CER9sHgzHTMAoM5XRTU1qruLcilVQadFrAIo15ycPO9vbOlyNjACbiAzQRV6axZnI7raSCcihoMp9+QRCqc7EP6fez2e1nY2AAJuI2KMf9aaKIYHMuA6JI9BcsV0zWguq1uchDOrtzhDEIp/OXQTnuThFF+Gs/6vEoI16jkLOrVA44YT61Kl8MCZ2PIn0jMpVaUP25R4n3k5ewgzxfI8ZB6K/hOxV6RcbGAJUjqgUyqRLzt4Iwi4UC7ieAVKy1QBDmPA01Bq1g0vHyhN5C79ZL3R7j3FhhMloHzzF2dbKA0t+nzhq2OLRynFb48ouJfnb2pK/sRSLL9yaxk6pfmirG+zekDEBIDE2tBG7cweCc6Zxo4x3Mwk8gEEF3xbKEPSzDQBCqw1DIvgu2PP1u9k+LAgI5dxME4tL4AuHn0xKKyFRCWTkEhGFl2+nn2Z2vX4mfHh6R8jhtWn8A3sKVcS1EsJgPd+fMU5WoxBkEYZhufLVz+PTTF484CAuCg3hleQKB8Ks4E8k4xo62QnXmNftBEMrhApH+YzYSe7R8+Jx9+fr919OPYBaEdnJcC6EFI3b85S4mxA1ifAAEwR3iLLzIYir0p1989mn2WfgZp07cfR4r7pMGOkcYpfauXV0gmMN04857mOaMffZiUTAAj3FpPJeptVOH7ZY6y4XbzYa6WwekQtVC+guQh6Xll9nfLYhKQFq9AQJxY/QYgvmegafKMhvctKuniUSoWni2cxh7/DSWHSfyP3lav7g0RgwRKISGxLDrlNbfaam3nUghZE5u+73I93/46slXi+Iy+qTrYwhE0H7ZUbABl60R1kgcAYJQ6nefwU/4zS/F9H8in/1h5gOZilY/GFkg1GA5pMv3vxAsSZZp6ggQBK/PRDw8eI7Zny9/8e9FUglIIwtECwMhHvTnNz1K4vYRICR6UUi/+4qPPf3iq/cXDARdj0SWLh6fa+v00CB6UNcsFBV2FAhCgvSiELx+sTgRVIu4QHxwnEB07ViUjxIlcA3yPcWMgw3o+lAIKL29aJwQCMQxq/jbGKAqrCsDOnEICP0SEdDrBXGZu4hbiKMFQgrqUcqqhnudOlGxTycOAwE7/J7WOKYj7jJdP0IgWp2Li0yiukQtwQCdqA0k2cJ7tBbPwk4GQOsQQ0SGr1dt9QbIRIltE6prwAQVhRzjLLWpfjZ6d+vecmT5rWEC0e4NUOAdaiuMtw7IMLl/tMN6uTtno5E9D6qvh1awiJ0VwUVfPeYkHkcNbsc9fKtE+Uyk4c8/AIEIK36mXiebWqdxPv1WEsM3/hje1T9ROguKQbwXiyzfGpyYa6lEE+XfvODrQkMJ3/TiqK0NymdBJFYw7Xq3TyB0LXCKDDXOm3cHI3KlY9qYh5B1IsvRZkxre0uRvV7dqLa3n6/FcSNJfzAFw9SV0F2hjtkKo7L4U1Mbd0EgrnUlHPlWn5wSPHz2d440KWVMCt9V9bj9QFL6wjPD2q3l7oSj1MocGR5qgorqt/Q3vNYm6eODgFvtLfj+Rzrt8p7FNhsISb9ZsSsGreeszLBdcEbYGWbhd8JavQq68Q7XjczrDLQhc0FIyPpgqnlsEHCXtMWWifV90I1rOqGtSJlTJtjk0NBajWqnAkFILLZMUK4bz2mVIEw2+ZMvykHRoqO1G9VOAwLAWVQWGIY1zCzkWnbRUVRXaBImBeWrgq0MMQtjgoBbji8uDOK95Ujk2/YDI7LIGKvkpdZmkZXBtZCTgYDF8QsKg6x4H0Uikc6dllRezS7TUTZKHA8EgKG0gJvlyVqjJggAwkedG80pRLIEm6onAAL4oQ1tsWCgWoHrgk8Aha4dzfKartTMKJvJBnmDZFSiC9OUSJeUeis4AhC+6X5aTNYyDXVIvdq0IGDTVn0htpYWGenaTfnjXlbAKRbVU49q3D0VCAL28NXmvL+0LmnF3gxJr1YQcEOLkfYXnxgEzFZ4s+nWOhECNOpW+ycQ+rQCkD2YXZ8tCEBWTpqHP61ThdgDBZlCCCuMStOAAJSqAA6nKReipHj2EJX/bY+vMAZNCQJQre4p0unoSVHS3HIYDwQU6XIbx6HpQRBwb9KGwujJepMiZWzTGb4FKtJHE7LCTEBAStmudlJAAACaa9dCfvVXPe/eBBA+meDeZwaCgLu82yWFqfIsdYQuS0wp2c2QuWSgN7Z6338zGSvMEgROVr7iaUyaAU+IVGWaV6ge4fl+vvVGz/u/AAgfj3/PMweBk5XPlVTsgTrRdqvw9OHxs1IuXwtngDa92Hq798DPI5G98W/3ZEDgZKby9U3Pb98ijyAjuozd0GD03mY9nzpaBb7BOSDx10//1nsc90X+cOw7PUEQAjKtTNWuNFxJAzwYICJJlGL3O/5HUnE5FlOUqO4WK3a+aR09+oA+33rxt4Tw9ss//7rvg74wajQ6eRA6ZBpWKuPkq2XbrnOy7XI57zjNmmEew/f99MbWzl+3/vGPw8d/f+Ptt9/uUgyDvvMIdJogzJI+P4gd/nnnyY/Zg62Drc+7PpjESp5VEIS/f/WEtyh68u+tHpH4dgL7cGZBEA7ew0auh19t9erGNyfwnM8sCG8fvBeLxA6z22/0fTC+cTi7IGR3Yoc7L58cvH38qcfSWQXh84Onh9ufH0Q+++cMLnZGQXhj66fDvwvCr7eWd2ZwtTMKwj8P/o/bhH/8a+tXx517PJ1NEBJbraDhtwf9PuMEdDZB+LxjE7YPpr/c2QShWwR+228jx6ezCcKM6X8gCP8DgdNCg2CUGqXeaqNUo1gslgZTDo0GnNpfwT8yLTQIGZXIvXW4m5JMZTYwWkODwyKd9HcWGwRKxB4QEgoRi3LQEqOLylQueiS8hH0EWmgQnH4QcA9fQyFKfwLa01mqIsujFecM0mKDIPeBUBLFokB02ld6YQEuJgDEJvydMwGCkUrxSXZTI1JeyFG/WlmoViq+2sTe04IRJWpoDfvxdCZAqMcZv8+qhBsYNdVAHlw12AmX8lo1Tw/Zv2IkOhMg2FQParX5qxLsfenK/hLgFOM7IAI/aGMmrQM6EyDU44oCL8DwYsMwTNyNAT9uML/Pao4CCIZRpigsk9BCg9AykaZhYFVCWcJiLYY19z17X2JxBBymobt4jEJnAoSAPJ2IOF2ltjcL54SN2FWmKFhRp400f9VPZwgElIZSzbKsJune5g43hFYdyzCtgtzpQzsWnSEQQBqCMaIS6FjDeKAisOPuZPKw0CA0pW4QXDlY04UxRWcv2AxrdRQTiDiZPCw0CDXPJW3n0KSeF6xaSBD4oHW84nme335WsD3Xm8Rf+n+EYOm66M0QgAAAAABJRU5ErkJgg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8" descr="data:image/png;base64,iVBORw0KGgoAAAANSUhEUgAAAQQAAADBCAMAAAAehD6LAAABnlBMVEUAZqz////86QAAY6sAYKoAXqkAWqcAYaoAV6YAXKgAVaUAZKz/7AAAVqb/7gD/8QAAXrEAYLAAWrMAUqQAWLQAYq/m7PTy9fkAXLIAV7X4+vwAUKPN2ekAarPW4O3B0eSSr9HfAC+CpMuqwNprlcO4yuBgjsBHgLmcttV2nMemvdnU3+yHp81Th7w4eLXH1eZlkcEgbrDgAADZADfjACkASqHOyk+Ro33UzkkhbKmKn4GaqXh0ko22umTy4iF+mIikr3Ho2zHBwVuutWpmi5NWgpn76On//e7Dw1kvcaY+d6L1vcFNfp3TzUrj2DjmACSkOmrrkyWaP3KRQ3jxthzpaCX/+wD30hP1xxZ5lYpGXJ3JIEr97Ev++dL98YX+97z+9KbmMCfUDz7ylBjxhhjvmJ96SoWnHWdfS4752dvkVyvthY3xdhbmRVruoCGRNHfEJU+BNoFZWJa0Ll24KlC+CVTpZBj97mT/+9/lOhryq7HnR17pXHDseoTnShfrdAD1rhSvCWH/+Z7lQSndMTOCSoHjYi7nfSmbK3HmdivqOb4cAAAcq0lEQVR4nO1d+XvbxtFeEIvFJYqSKAE2DxA8wJugIMm3JVs+kthJrSQ+5NjN5TRpmrZu6zZN769N4qT5r7+ZBXiDEi+J1PN0fhBFEASxL+be2VkinCrlvEbY4UIhlzvdG+khcnKXzpRtp/9YkdKQMy1NplqG/1slmloxT+6mQukkQEjgn1xUURhjmd6PCnI05As56hHKWaEcFRmjNCHUaSNXTZ0SGjMGwcpX3GgJcPAk1ihXFJJstj/LFCpOUVZgYHmSZN2Pm6n5uuTx/0TXyCTjttCIS1Ri8ZJgZU4eidmBYBlCOamoVNTgmgWqVvGYQtTW53VNisdlohhCVVMLriS1B5dhUbMqKcBAibjuCkLTyQgJsyASTyoKlagiFwbEarY0MxA0rSHkk56ou/5g+IMFrlbz/udGXCwZKVdnliDJBUGQaLH11Qb1AAiGPFOS6WZwdBOZJiEQAgLCiDGr+wyj6UGwyja+uKKCL54ow98a80VcMJgcDCovwfAFR2I1Q5ErqZqnK8EFTI3W4USKlzGZTokl+FfCezOjumuUVdnH1GyeiJqYDgTTSQkui+O/dcpS8FKRoyYHwfbPiIqu/49NURs4KktZjLALFzTlgtD6RHdtm4olfGPIsh7n2lST0ZpmVLxSRQYpEsxinClayZrqlsNoChAs24uCDNTh4Qoo2FIZXqoSYoEP2z9JaYFQ5pzQZGrGUCS7+zoikZmiiMS3GwmXkmgCeYgzE2BbQ9GALwNXUdVlajw/+T2H08Qg5GWF6nLDgWfFR5/wn1zKx0LWZX4W3HiARooPqiypDugEODOXq7Y+kBv5atUVcZzI7A0R1UOGcdVaEtVMoskQIU9kdQF1bhxZzkhMPuh+mggEs1wHS8BErv1MhY8+UAqJqIwKL0clPsa6pLRsJJGlTReshSPk42qxpFwIVH4FnzJiASo0qcEVc7JS45yDY1WIzhSma2XBYbKvSkURf7YU3+zzQSan8UFIGEKJJU0zJRRFlH98QnjcpnwwhPOAqRElLyTKCi21vmcQBZxBqsDYHTepFluirWhJfLHAdRAKKi1WqKgLHBsDOUl3XV334EsNH6xAQRgakRirpKYafIvGBcFpJF1Qb5znm0zCp1n3Rw/vUFg3RVSAQiZO1ajClFLXd1NDbtlnbMdGDaiBn0nRHpZELYGKVHIsxq+vBhLms05ZkouuEq8L5gz05FggGDnGZAVsXtR3A3xBaKrcFwiMHLAxFwCj4qne+BxrZvL+d0DaBAQYnjpDv0LQxCD2ArkzBE8H9jNsQ6gnval9iHFAcJJMJsikIAgKPoCGjG4emEF83qASUQ00k8nqtDeFZDjINyXGkClQ26i+DUVJo+CKcmDwsM6m/q1RQTDRTsdzBVDWAudSVNRV1PXcR85ZDpE1lAPTsWaoty1QwYKtMId7kPzCFQq+VR18C24pHW50rFyhOsWvjgaC5WqKhKM3or4pUHRUXuAOoMI2GZUURSFHS2fCsFKZfNmubBYbnIrFzUJhc7OSq9tVp1kbbvMSdc9Fv5v/dFUhAAZF3+JCgnOJJdSSVGVKc9j3j6WRQEglqaJqgSHkz7vgq2rZ93DMgufmwu8hYWWq9UrDUzGyVlVJolRuk8j/UkolFeIDgLG0Wa861hDP2IlL4qan6skMeKTyZmoTkdFQO7kirRTl+MS6YSQQPLkkNGv+nXA3FlwZivKQo8PxN5rVXEOHkUsSuMJkJBJlxENhbiUsl4D8yBSSwt/1tS/YZTRJPFxLMrixySKL40AwUQjicjviEyDC8V/wm6kLbojZM1PVigv2UaLiaGMPAUNiCm3UnT4JMzL+EapL/gEZZQM9FVOolQAEl04SdR8DQj4eB3A9XSaFnJ8sg4eArxVZw9sZQN6qFkiUSaM++iMJQgUW9Sr5AV1Tu8D8IDWjcq88zwLLkWqHKrMEwdKQCVJJiAUoVdGLMXyD2Lzg1frOTTTtEjx+eQbD7yJdBvlo2L0MV8v5wICN5v+4osRRATU5iQ95BAhczxTkKFy2VpQ1RSUcZlCNRuvTDqVsV2MTs/9xJFIWLZUHOMLU4I4w6DIZQbWYUmT+gOq58YRiKAhWKd5IYHgkegEmGULQMjhJpY8HjGpDOTkA2kBITKo4PXbUSWqOsJmsoMeC4bmL9jJRUkChjCUVw0Cox2WQSRhtVWWt+D0vIQiJXlfYsj1l1iIwlGQw1PkuPWTCyG0JmCCjgrXKMPQkPCqTHFErMwChrBIi6VodVS9qYjOXMUq0H1+jTBQ6Cx04Fg5utVsfJyTZtUWipUB/Ry2hAm9RY2ozAAFCYt1houomICawBeMCVYHLehWBU9JOGQGfREkr5TtyATE6k7QKuDDACBBiqzz6VMZwnUJAaHKtklGkasKVZDUFKjch2KxvZihVUdSTVgNH4RAtdM1o2Gg9iA4aYVPmFryaTI4RSwyCACE9H2wJA5acpqs64d5h90VNm7DT0gPDSGbE7n4qwLdFIaEFjoLhpzHNkczEIAhlJvPrGNxFaOJg5Qs9ZzQb8xGDAaJaseMWOFLSwERu97AzTBtFQYaIAzihmDeCmBUDA7PElO4sd6I8fybokMi8zqBTPKVvdfzYnAaxiHe8XISAALqFu0MJhccHQrULWzOnSAvBBG3SVancGaYZh/iuluQTPqarqiWbjmAmwqyDrfoOku2nErsgqGh03oMOIYnV2zDYChUZweQWCDKrCA2pKBxLoSYSXHGuV0QaX3wIkKjShsGOM6bBs7PBVoJp19QRVGMoCIbiC0Sz1GVs7eiiQoBEWWtWK9FsAiANRjDQq1MlbICjgACxaTCr3CaHSvMe5zEk0c70nEGoDqFGw5Ra+dgJQBAaHWSRLJfNe4wjkNqO7g2XqYmUqDLCRsk8DnObqdqJk8yCNj/fcBzStUJLNZTRTG7KJKxEamQQuvLmZWVx/ILjiLLuKWvDz4RODEKbap4675GNRcztKPMcVUaapDsOhIq2WL7R8SRqbecmKY82rXL0WRlp0W1CGKktZrDUdomoUc0PT8f7IHzzzUeffPzhX97s+7AQnfd4JiMx2tIMLdHY1CQVq4AMWwghDsKHkTbtffPRt4AHwmGsrq1uiGdNGnxivc6yC760rCqCSaNh5cMchG8jIbS3f3H30vX7K+vnVlY3FiN0HoNod9FfXRJBQvJKxROVMHPBQfgmDIRIZGl5eTkW23tw6+aNu1fW1xCMs8MYutYxlv50mUBlwkLryDuK8c2/fPjxx598+9E3P4fxw/CXllpYcDCW9i/evnTn/grH4kxAobQGbEZ55YQpD8tBh1uHNz+4evPW5f2lWBcYSwFjXN69dufe+toZgEJtLStQVbCaJtGH5eFDQTDTG6urK+fW1r27NwCMvRgHo4sxYksPbl27cwXUxUJrCxpklZykajtEZMNSbWEgmGIrVNDpBoJx7v71S7s/21vuwoJDEbm8e/WdlQVmCpH4zoFRYpKOGJSLlRAfMiy9JvWHS7rIsVi7f+fS7mWORSAjiERs/61rd8j6udVFTDeIeuAiUR10Yk2VKEuWB0Y8CILBhj5WvcUX13Z9GVlqM8XexWt319ZWFo4lRNFHwUrWMXmqezk3PjBxPQCCpRx/YcRifeOdGzcv7rW5YgkY5MHt6xuLBoRIfL1g8qoexQEoBrKO/SCY6qhDQH1xbp3cuXZrH8bPkUCWeLB74z7IxuIgIbdyZIYmlXNJ02EDM9Z9ICTImOkTlJC1tXcu3XoQIOErzNvXwXSsLgYQstsCQcfco0QHjEQfCO5kKSQKSJx756rPEwFL7L116f76QsgGDfwFTzKw/n6wyq0XhMY0Gh6RWLl76a39QGMuIRBX7y0AEEFEbSUVlrAuDGYde0CoTJ1E0hEJeufmxYiPBAJx68aVeQOh+HFEjcTdsCq/bhDyxxuGkUhHjXnvxu6DDhC7N7y5AqEFLpIVWnHeBYKlzfJn9Y2VtdU7NztA7O8iR8zJo9LFsMGHgEC6HpTEFN9WYn2pDBdhePcivBlnFMASAMTtBy1tGdu/fRcYYrbjG41o6BrtARAKnXSiLuUNM+NSADBvGKmGpLu1MiVqKWUa9pgygxxBr+/u+UCA+bx1Z20e/MCOWD7WBqHZlU+kvvIoyUGRUlEqYg7fn9EawaXsJwBi/f61FkPEIrt310/fh4gOaESz1uwDoWuCBSdy65UEeBcVIVEp4oKjTSzrBwA28zjJOck9iKtr+o2LgfGM7d28t3bKelJurURKGM28XSmRqMKSRg8Iua6RSWAsmQTfgYArc4E1BDNeEIy4jWtZkynBmTQNr2+cO3f9raVALh5cXTldsQgEoppk4DXycnoaTNcGIBhdlgFLlTT0uRVcVJJpJJO4uNGA4ZdVortTzc0CDmsBDuBV3nrnVMVC5aFUQqMSBV+67hhVGje7QGh0SQOtCxYOVA++ligzcLetC4ZQQDsx9V0DP3xwMbbMxWL/6urKqU32Buu3y5VqTkJjUWfUTXRAqHUrO2oLqeBpi/5ktxNFEExhc0b3C/ygX9qP+eywe3/ttIym1o4alKhhuBJrdCvGnrhJqmOpCrgGjEhKVK8Dx0g+J6DikJWZCLK+ev5uix0uXz8lqWit4Oe9O5jYTkdzEFI9Vo93N4DbFKx43ijJNAnSAiAkm4LDiFru0aHTED1Hru1xdojtXVpZOQ0Y2qxgAKt3JiZIv0YAUiGMSCbhFAi4DA2r5ksAQhxw8yAME5yZzdXrq+t3fHZYjtykpwBDq3gnURL1rtVbpM80IGHpmmFhbWvBXwSVABNpMQZykTInzjmE08baldtLHIblmyurM7xwOPGlfOjzyN3TdAhCvd/w+5EnCAnzF7uWuMco+qq0MuPZen1l9VrE54ar6yftOAS9LUTJ7a5zRRAGf5m55WpF8f/J1ylIS64hElHN5W0y+/vUV1Zu+tywf3fthGVC961kbzhFhLY97CaRBqtZdPQsgPzVPfDmRG5SX6G3fRV5a+Nk7SXrz7cnLANBmJW2n4r0c1cuxrhMXF8/SWboyrLy1atyNFlFEOadAQxIX7+7hzIRu0hPkhn8mr5U0cPVq5Iqoh9JuGO0GLSxfg2DiuXInbWT+xG/HUdGo1RVWClX0sUSgFBdoNqslSuXUSZiu2snJqJ+4b5BGhBAQUhJQfcDCLMKCCal9MNnnTf6+Rs4g7O8f++kfAaxaxLOcFVRs9E6zLtcVTz4U7rr7SpBZlhavn5SIiG3Mahrosp7kRBzzioh/TB78Kz7gH7+KmqG2O3zJ6OxW2k2y1NbdZ8kzEs4TUo/386+n+45tHJvH8zE8uWTyTQEjYrqms5c34k2SX7OelHcebS9ne47tr4bQ8VwAt6pn0GFCDFKaF6oYaMHbZPYc3aVXj9+8sPOq/6ja9dBJJYi907AY/BbgdVQALDPBZhKjxTmqxjTX7+MPc2+m+4/vnoPPKcTQcGv/jcVHXtUKFIjV7VIY74WMp19uhTbzg6AQOjqZUThysxRCDriRb1iPV/zlSRx5+w174Ah+GlQHtBKgGIAFGYtrvLgGkHizfg3xqRnO7HI8qPsQ58V0j0csX4NUNjzZoyCODgrOW8QvvwX+snbf0wDPfvi4fs9LLF2FVHQZyuwYmmxQICBf/EbACH23fNX//16J5vNHjzsOeHcDUBhf7ap6AAE0ijUy06Kt8GcEwj8wb9+9/fZ7Evwi2LvbT/+7NHhk592HvZpSM4LD87NEgUfBFMTZYikwT5o1CXuDK8/Ir169eXrX36dPfjuqx9++OHQn5mMxZafvDeAAaBwE3TG5VnmWfzmcRYTsQ+aREUd+OD0TWT63a2D7w4jMZ/adeOxH3ZeD1pKcn53ObJ88fzsft5PuzeVhmDUnHJu0xPdeThLafLwxc6Pj2J8xiGg5b3vD8IwABvxM0Dh1uxQ8GckM0pr/XCGbZLJqg2mpHT61S+z2cePIi1OWH66ffBFKAZEX3uwBDHl+qx+28+qZNqNUx3FnlsAlSavn+9kv//pKa/aONzeGYIBzlPtAQrXZpVf8AOoFGs1KHOZM89QOv3s4fPt79FPiMR+/HoYBlijDZ5j7Oq52fxqUIKkEKVYdpyyJ8fN+SZV0ultsA48x/z4P8NR2LiPdvTOykx+M2gv4iTRRkp8LQgJmX86PUr/7jEwwssIaIbYd0fwwupddKnemUUw1e5VmHI1MJFqvCLMOdGqZ2FsP2xv/3gYW17OPh9+4soNTDzem8ED8yPpRBGb6zWrZYfnGIX8/FbFp//7cjn2cjv7Yif71aPYYfb5cF5Ap2lpbwYFb/4GLE5U6qrznuvki/xpLPZoG8b+7N3tnezjbPb3w889f3EZHOjpXUeNT0cXGFEqXSAI3rwyCulfPoo93c7+Po0aUvzy/ec7Ww+Hnqyv7YMKfWtapykInxJ1Rmi7xzLBjrdTXnhSkj59Av5BO7WWTg+XBoLFdGhErk1pKNVOc0lR1+w2CPOSB2CER9sHgzHTMAoM5XRTU1qruLcilVQadFrAIo15ycPO9vbOlyNjACbiAzQRV6axZnI7raSCcihoMp9+QRCqc7EP6fez2e1nY2AAJuI2KMf9aaKIYHMuA6JI9BcsV0zWguq1uchDOrtzhDEIp/OXQTnuThFF+Gs/6vEoI16jkLOrVA44YT61Kl8MCZ2PIn0jMpVaUP25R4n3k5ewgzxfI8ZB6K/hOxV6RcbGAJUjqgUyqRLzt4Iwi4UC7ieAVKy1QBDmPA01Bq1g0vHyhN5C79ZL3R7j3FhhMloHzzF2dbKA0t+nzhq2OLRynFb48ouJfnb2pK/sRSLL9yaxk6pfmirG+zekDEBIDE2tBG7cweCc6Zxo4x3Mwk8gEEF3xbKEPSzDQBCqw1DIvgu2PP1u9k+LAgI5dxME4tL4AuHn0xKKyFRCWTkEhGFl2+nn2Z2vX4mfHh6R8jhtWn8A3sKVcS1EsJgPd+fMU5WoxBkEYZhufLVz+PTTF484CAuCg3hleQKB8Ks4E8k4xo62QnXmNftBEMrhApH+YzYSe7R8+Jx9+fr919OPYBaEdnJcC6EFI3b85S4mxA1ifAAEwR3iLLzIYir0p1989mn2WfgZp07cfR4r7pMGOkcYpfauXV0gmMN04857mOaMffZiUTAAj3FpPJeptVOH7ZY6y4XbzYa6WwekQtVC+guQh6Xll9nfLYhKQFq9AQJxY/QYgvmegafKMhvctKuniUSoWni2cxh7/DSWHSfyP3lav7g0RgwRKISGxLDrlNbfaam3nUghZE5u+73I93/46slXi+Iy+qTrYwhE0H7ZUbABl60R1kgcAYJQ6nefwU/4zS/F9H8in/1h5gOZilY/GFkg1GA5pMv3vxAsSZZp6ggQBK/PRDw8eI7Zny9/8e9FUglIIwtECwMhHvTnNz1K4vYRICR6UUi/+4qPPf3iq/cXDARdj0SWLh6fa+v00CB6UNcsFBV2FAhCgvSiELx+sTgRVIu4QHxwnEB07ViUjxIlcA3yPcWMgw3o+lAIKL29aJwQCMQxq/jbGKAqrCsDOnEICP0SEdDrBXGZu4hbiKMFQgrqUcqqhnudOlGxTycOAwE7/J7WOKYj7jJdP0IgWp2Li0yiukQtwQCdqA0k2cJ7tBbPwk4GQOsQQ0SGr1dt9QbIRIltE6prwAQVhRzjLLWpfjZ6d+vecmT5rWEC0e4NUOAdaiuMtw7IMLl/tMN6uTtno5E9D6qvh1awiJ0VwUVfPeYkHkcNbsc9fKtE+Uyk4c8/AIEIK36mXiebWqdxPv1WEsM3/hje1T9ROguKQbwXiyzfGpyYa6lEE+XfvODrQkMJ3/TiqK0NymdBJFYw7Xq3TyB0LXCKDDXOm3cHI3KlY9qYh5B1IsvRZkxre0uRvV7dqLa3n6/FcSNJfzAFw9SV0F2hjtkKo7L4U1Mbd0EgrnUlHPlWn5wSPHz2d440KWVMCt9V9bj9QFL6wjPD2q3l7oSj1MocGR5qgorqt/Q3vNYm6eODgFvtLfj+Rzrt8p7FNhsISb9ZsSsGreeszLBdcEbYGWbhd8JavQq68Q7XjczrDLQhc0FIyPpgqnlsEHCXtMWWifV90I1rOqGtSJlTJtjk0NBajWqnAkFILLZMUK4bz2mVIEw2+ZMvykHRoqO1G9VOAwLAWVQWGIY1zCzkWnbRUVRXaBImBeWrgq0MMQtjgoBbji8uDOK95Ujk2/YDI7LIGKvkpdZmkZXBtZCTgYDF8QsKg6x4H0Uikc6dllRezS7TUTZKHA8EgKG0gJvlyVqjJggAwkedG80pRLIEm6onAAL4oQ1tsWCgWoHrgk8Aha4dzfKartTMKJvJBnmDZFSiC9OUSJeUeis4AhC+6X5aTNYyDXVIvdq0IGDTVn0htpYWGenaTfnjXlbAKRbVU49q3D0VCAL28NXmvL+0LmnF3gxJr1YQcEOLkfYXnxgEzFZ4s+nWOhECNOpW+ycQ+rQCkD2YXZ8tCEBWTpqHP61ThdgDBZlCCCuMStOAAJSqAA6nKReipHj2EJX/bY+vMAZNCQJQre4p0unoSVHS3HIYDwQU6XIbx6HpQRBwb9KGwujJepMiZWzTGb4FKtJHE7LCTEBAStmudlJAAACaa9dCfvVXPe/eBBA+meDeZwaCgLu82yWFqfIsdYQuS0wp2c2QuWSgN7Z6338zGSvMEgROVr7iaUyaAU+IVGWaV6ge4fl+vvVGz/u/AAgfj3/PMweBk5XPlVTsgTrRdqvw9OHxs1IuXwtngDa92Hq798DPI5G98W/3ZEDgZKby9U3Pb98ijyAjuozd0GD03mY9nzpaBb7BOSDx10//1nsc90X+cOw7PUEQAjKtTNWuNFxJAzwYICJJlGL3O/5HUnE5FlOUqO4WK3a+aR09+oA+33rxt4Tw9ss//7rvg74wajQ6eRA6ZBpWKuPkq2XbrnOy7XI57zjNmmEew/f99MbWzl+3/vGPw8d/f+Ptt9/uUgyDvvMIdJogzJI+P4gd/nnnyY/Zg62Drc+7PpjESp5VEIS/f/WEtyh68u+tHpH4dgL7cGZBEA7ew0auh19t9erGNyfwnM8sCG8fvBeLxA6z22/0fTC+cTi7IGR3Yoc7L58cvH38qcfSWQXh84Onh9ufH0Q+++cMLnZGQXhj66fDvwvCr7eWd2ZwtTMKwj8P/o/bhH/8a+tXx517PJ1NEBJbraDhtwf9PuMEdDZB+LxjE7YPpr/c2QShWwR+228jx6ezCcKM6X8gCP8DgdNCg2CUGqXeaqNUo1gslgZTDo0GnNpfwT8yLTQIGZXIvXW4m5JMZTYwWkODwyKd9HcWGwRKxB4QEgoRi3LQEqOLylQueiS8hH0EWmgQnH4QcA9fQyFKfwLa01mqIsujFecM0mKDIPeBUBLFokB02ld6YQEuJgDEJvydMwGCkUrxSXZTI1JeyFG/WlmoViq+2sTe04IRJWpoDfvxdCZAqMcZv8+qhBsYNdVAHlw12AmX8lo1Tw/Zv2IkOhMg2FQParX5qxLsfenK/hLgFOM7IAI/aGMmrQM6EyDU44oCL8DwYsMwTNyNAT9uML/Pao4CCIZRpigsk9BCg9AykaZhYFVCWcJiLYY19z17X2JxBBymobt4jEJnAoSAPJ2IOF2ltjcL54SN2FWmKFhRp400f9VPZwgElIZSzbKsJune5g43hFYdyzCtgtzpQzsWnSEQQBqCMaIS6FjDeKAisOPuZPKw0CA0pW4QXDlY04UxRWcv2AxrdRQTiDiZPCw0CDXPJW3n0KSeF6xaSBD4oHW84nme335WsD3Xm8Rf+n+EYOm66M0QgAAAAABJRU5ErkJgg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10" descr="data:image/png;base64,iVBORw0KGgoAAAANSUhEUgAAAQQAAADBCAMAAAAehD6LAAABnlBMVEUAZqz////86QAAY6sAYKoAXqkAWqcAYaoAV6YAXKgAVaUAZKz/7AAAVqb/7gD/8QAAXrEAYLAAWrMAUqQAWLQAYq/m7PTy9fkAXLIAV7X4+vwAUKPN2ekAarPW4O3B0eSSr9HfAC+CpMuqwNprlcO4yuBgjsBHgLmcttV2nMemvdnU3+yHp81Th7w4eLXH1eZlkcEgbrDgAADZADfjACkASqHOyk+Ro33UzkkhbKmKn4GaqXh0ko22umTy4iF+mIikr3Ho2zHBwVuutWpmi5NWgpn76On//e7Dw1kvcaY+d6L1vcFNfp3TzUrj2DjmACSkOmrrkyWaP3KRQ3jxthzpaCX/+wD30hP1xxZ5lYpGXJ3JIEr97Ev++dL98YX+97z+9KbmMCfUDz7ylBjxhhjvmJ96SoWnHWdfS4752dvkVyvthY3xdhbmRVruoCGRNHfEJU+BNoFZWJa0Ll24KlC+CVTpZBj97mT/+9/lOhryq7HnR17pXHDseoTnShfrdAD1rhSvCWH/+Z7lQSndMTOCSoHjYi7nfSmbK3HmdivqOb4cAAAcq0lEQVR4nO1d+XvbxtFeEIvFJYqSKAE2DxA8wJugIMm3JVs+kthJrSQ+5NjN5TRpmrZu6zZN769N4qT5r7+ZBXiDEi+J1PN0fhBFEASxL+be2VkinCrlvEbY4UIhlzvdG+khcnKXzpRtp/9YkdKQMy1NplqG/1slmloxT+6mQukkQEjgn1xUURhjmd6PCnI05As56hHKWaEcFRmjNCHUaSNXTZ0SGjMGwcpX3GgJcPAk1ihXFJJstj/LFCpOUVZgYHmSZN2Pm6n5uuTx/0TXyCTjttCIS1Ri8ZJgZU4eidmBYBlCOamoVNTgmgWqVvGYQtTW53VNisdlohhCVVMLriS1B5dhUbMqKcBAibjuCkLTyQgJsyASTyoKlagiFwbEarY0MxA0rSHkk56ou/5g+IMFrlbz/udGXCwZKVdnliDJBUGQaLH11Qb1AAiGPFOS6WZwdBOZJiEQAgLCiDGr+wyj6UGwyja+uKKCL54ow98a80VcMJgcDCovwfAFR2I1Q5ErqZqnK8EFTI3W4USKlzGZTokl+FfCezOjumuUVdnH1GyeiJqYDgTTSQkui+O/dcpS8FKRoyYHwfbPiIqu/49NURs4KktZjLALFzTlgtD6RHdtm4olfGPIsh7n2lST0ZpmVLxSRQYpEsxinClayZrqlsNoChAs24uCDNTh4Qoo2FIZXqoSYoEP2z9JaYFQ5pzQZGrGUCS7+zoikZmiiMS3GwmXkmgCeYgzE2BbQ9GALwNXUdVlajw/+T2H08Qg5GWF6nLDgWfFR5/wn1zKx0LWZX4W3HiARooPqiypDugEODOXq7Y+kBv5atUVcZzI7A0R1UOGcdVaEtVMoskQIU9kdQF1bhxZzkhMPuh+mggEs1wHS8BErv1MhY8+UAqJqIwKL0clPsa6pLRsJJGlTReshSPk42qxpFwIVH4FnzJiASo0qcEVc7JS45yDY1WIzhSma2XBYbKvSkURf7YU3+zzQSan8UFIGEKJJU0zJRRFlH98QnjcpnwwhPOAqRElLyTKCi21vmcQBZxBqsDYHTepFluirWhJfLHAdRAKKi1WqKgLHBsDOUl3XV334EsNH6xAQRgakRirpKYafIvGBcFpJF1Qb5znm0zCp1n3Rw/vUFg3RVSAQiZO1ajClFLXd1NDbtlnbMdGDaiBn0nRHpZELYGKVHIsxq+vBhLms05ZkouuEq8L5gz05FggGDnGZAVsXtR3A3xBaKrcFwiMHLAxFwCj4qne+BxrZvL+d0DaBAQYnjpDv0LQxCD2ArkzBE8H9jNsQ6gnval9iHFAcJJMJsikIAgKPoCGjG4emEF83qASUQ00k8nqtDeFZDjINyXGkClQ26i+DUVJo+CKcmDwsM6m/q1RQTDRTsdzBVDWAudSVNRV1PXcR85ZDpE1lAPTsWaoty1QwYKtMId7kPzCFQq+VR18C24pHW50rFyhOsWvjgaC5WqKhKM3or4pUHRUXuAOoMI2GZUURSFHS2fCsFKZfNmubBYbnIrFzUJhc7OSq9tVp1kbbvMSdc9Fv5v/dFUhAAZF3+JCgnOJJdSSVGVKc9j3j6WRQEglqaJqgSHkz7vgq2rZ93DMgufmwu8hYWWq9UrDUzGyVlVJolRuk8j/UkolFeIDgLG0Wa861hDP2IlL4qan6skMeKTyZmoTkdFQO7kirRTl+MS6YSQQPLkkNGv+nXA3FlwZivKQo8PxN5rVXEOHkUsSuMJkJBJlxENhbiUsl4D8yBSSwt/1tS/YZTRJPFxLMrixySKL40AwUQjicjviEyDC8V/wm6kLbojZM1PVigv2UaLiaGMPAUNiCm3UnT4JMzL+EapL/gEZZQM9FVOolQAEl04SdR8DQj4eB3A9XSaFnJ8sg4eArxVZw9sZQN6qFkiUSaM++iMJQgUW9Sr5AV1Tu8D8IDWjcq88zwLLkWqHKrMEwdKQCVJJiAUoVdGLMXyD2Lzg1frOTTTtEjx+eQbD7yJdBvlo2L0MV8v5wICN5v+4osRRATU5iQ95BAhczxTkKFy2VpQ1RSUcZlCNRuvTDqVsV2MTs/9xJFIWLZUHOMLU4I4w6DIZQbWYUmT+gOq58YRiKAhWKd5IYHgkegEmGULQMjhJpY8HjGpDOTkA2kBITKo4PXbUSWqOsJmsoMeC4bmL9jJRUkChjCUVw0Cox2WQSRhtVWWt+D0vIQiJXlfYsj1l1iIwlGQw1PkuPWTCyG0JmCCjgrXKMPQkPCqTHFErMwChrBIi6VodVS9qYjOXMUq0H1+jTBQ6Cx04Fg5utVsfJyTZtUWipUB/Ry2hAm9RY2ozAAFCYt1houomICawBeMCVYHLehWBU9JOGQGfREkr5TtyATE6k7QKuDDACBBiqzz6VMZwnUJAaHKtklGkasKVZDUFKjch2KxvZihVUdSTVgNH4RAtdM1o2Gg9iA4aYVPmFryaTI4RSwyCACE9H2wJA5acpqs64d5h90VNm7DT0gPDSGbE7n4qwLdFIaEFjoLhpzHNkczEIAhlJvPrGNxFaOJg5Qs9ZzQb8xGDAaJaseMWOFLSwERu97AzTBtFQYaIAzihmDeCmBUDA7PElO4sd6I8fybokMi8zqBTPKVvdfzYnAaxiHe8XISAALqFu0MJhccHQrULWzOnSAvBBG3SVancGaYZh/iuluQTPqarqiWbjmAmwqyDrfoOku2nErsgqGh03oMOIYnV2zDYChUZweQWCDKrCA2pKBxLoSYSXHGuV0QaX3wIkKjShsGOM6bBs7PBVoJp19QRVGMoCIbiC0Sz1GVs7eiiQoBEWWtWK9FsAiANRjDQq1MlbICjgACxaTCr3CaHSvMe5zEk0c70nEGoDqFGw5Ra+dgJQBAaHWSRLJfNe4wjkNqO7g2XqYmUqDLCRsk8DnObqdqJk8yCNj/fcBzStUJLNZTRTG7KJKxEamQQuvLmZWVx/ILjiLLuKWvDz4RODEKbap4675GNRcztKPMcVUaapDsOhIq2WL7R8SRqbecmKY82rXL0WRlp0W1CGKktZrDUdomoUc0PT8f7IHzzzUeffPzhX97s+7AQnfd4JiMx2tIMLdHY1CQVq4AMWwghDsKHkTbtffPRt4AHwmGsrq1uiGdNGnxivc6yC760rCqCSaNh5cMchG8jIbS3f3H30vX7K+vnVlY3FiN0HoNod9FfXRJBQvJKxROVMHPBQfgmDIRIZGl5eTkW23tw6+aNu1fW1xCMs8MYutYxlv50mUBlwkLryDuK8c2/fPjxx598+9E3P4fxw/CXllpYcDCW9i/evnTn/grH4kxAobQGbEZ55YQpD8tBh1uHNz+4evPW5f2lWBcYSwFjXN69dufe+toZgEJtLStQVbCaJtGH5eFDQTDTG6urK+fW1r27NwCMvRgHo4sxYksPbl27cwXUxUJrCxpklZykajtEZMNSbWEgmGIrVNDpBoJx7v71S7s/21vuwoJDEbm8e/WdlQVmCpH4zoFRYpKOGJSLlRAfMiy9JvWHS7rIsVi7f+fS7mWORSAjiERs/61rd8j6udVFTDeIeuAiUR10Yk2VKEuWB0Y8CILBhj5WvcUX13Z9GVlqM8XexWt319ZWFo4lRNFHwUrWMXmqezk3PjBxPQCCpRx/YcRifeOdGzcv7rW5YgkY5MHt6xuLBoRIfL1g8qoexQEoBrKO/SCY6qhDQH1xbp3cuXZrH8bPkUCWeLB74z7IxuIgIbdyZIYmlXNJ02EDM9Z9ICTImOkTlJC1tXcu3XoQIOErzNvXwXSsLgYQstsCQcfco0QHjEQfCO5kKSQKSJx756rPEwFL7L116f76QsgGDfwFTzKw/n6wyq0XhMY0Gh6RWLl76a39QGMuIRBX7y0AEEFEbSUVlrAuDGYde0CoTJ1E0hEJeufmxYiPBAJx68aVeQOh+HFEjcTdsCq/bhDyxxuGkUhHjXnvxu6DDhC7N7y5AqEFLpIVWnHeBYKlzfJn9Y2VtdU7NztA7O8iR8zJo9LFsMGHgEC6HpTEFN9WYn2pDBdhePcivBlnFMASAMTtBy1tGdu/fRcYYrbjG41o6BrtARAKnXSiLuUNM+NSADBvGKmGpLu1MiVqKWUa9pgygxxBr+/u+UCA+bx1Z20e/MCOWD7WBqHZlU+kvvIoyUGRUlEqYg7fn9EawaXsJwBi/f61FkPEIrt310/fh4gOaESz1uwDoWuCBSdy65UEeBcVIVEp4oKjTSzrBwA28zjJOck9iKtr+o2LgfGM7d28t3bKelJurURKGM28XSmRqMKSRg8Iua6RSWAsmQTfgYArc4E1BDNeEIy4jWtZkynBmTQNr2+cO3f9raVALh5cXTldsQgEoppk4DXycnoaTNcGIBhdlgFLlTT0uRVcVJJpJJO4uNGA4ZdVortTzc0CDmsBDuBV3nrnVMVC5aFUQqMSBV+67hhVGje7QGh0SQOtCxYOVA++ligzcLetC4ZQQDsx9V0DP3xwMbbMxWL/6urKqU32Buu3y5VqTkJjUWfUTXRAqHUrO2oLqeBpi/5ktxNFEExhc0b3C/ygX9qP+eywe3/ttIym1o4alKhhuBJrdCvGnrhJqmOpCrgGjEhKVK8Dx0g+J6DikJWZCLK+ev5uix0uXz8lqWit4Oe9O5jYTkdzEFI9Vo93N4DbFKx43ijJNAnSAiAkm4LDiFru0aHTED1Hru1xdojtXVpZOQ0Y2qxgAKt3JiZIv0YAUiGMSCbhFAi4DA2r5ksAQhxw8yAME5yZzdXrq+t3fHZYjtykpwBDq3gnURL1rtVbpM80IGHpmmFhbWvBXwSVABNpMQZykTInzjmE08baldtLHIblmyurM7xwOPGlfOjzyN3TdAhCvd/w+5EnCAnzF7uWuMco+qq0MuPZen1l9VrE54ar6yftOAS9LUTJ7a5zRRAGf5m55WpF8f/J1ylIS64hElHN5W0y+/vUV1Zu+tywf3fthGVC961kbzhFhLY97CaRBqtZdPQsgPzVPfDmRG5SX6G3fRV5a+Nk7SXrz7cnLANBmJW2n4r0c1cuxrhMXF8/SWboyrLy1atyNFlFEOadAQxIX7+7hzIRu0hPkhn8mr5U0cPVq5Iqoh9JuGO0GLSxfg2DiuXInbWT+xG/HUdGo1RVWClX0sUSgFBdoNqslSuXUSZiu2snJqJ+4b5BGhBAQUhJQfcDCLMKCCal9MNnnTf6+Rs4g7O8f++kfAaxaxLOcFVRs9E6zLtcVTz4U7rr7SpBZlhavn5SIiG3Mahrosp7kRBzzioh/TB78Kz7gH7+KmqG2O3zJ6OxW2k2y1NbdZ8kzEs4TUo/386+n+45tHJvH8zE8uWTyTQEjYrqms5c34k2SX7OelHcebS9ne47tr4bQ8VwAt6pn0GFCDFKaF6oYaMHbZPYc3aVXj9+8sPOq/6ja9dBJJYi907AY/BbgdVQALDPBZhKjxTmqxjTX7+MPc2+m+4/vnoPPKcTQcGv/jcVHXtUKFIjV7VIY74WMp19uhTbzg6AQOjqZUThysxRCDriRb1iPV/zlSRx5+w174Ah+GlQHtBKgGIAFGYtrvLgGkHizfg3xqRnO7HI8qPsQ58V0j0csX4NUNjzZoyCODgrOW8QvvwX+snbf0wDPfvi4fs9LLF2FVHQZyuwYmmxQICBf/EbACH23fNX//16J5vNHjzsOeHcDUBhf7ap6AAE0ijUy06Kt8GcEwj8wb9+9/fZ7Evwi2LvbT/+7NHhk592HvZpSM4LD87NEgUfBFMTZYikwT5o1CXuDK8/Ir169eXrX36dPfjuqx9++OHQn5mMxZafvDeAAaBwE3TG5VnmWfzmcRYTsQ+aREUd+OD0TWT63a2D7w4jMZ/adeOxH3ZeD1pKcn53ObJ88fzsft5PuzeVhmDUnHJu0xPdeThLafLwxc6Pj2J8xiGg5b3vD8IwABvxM0Dh1uxQ8GckM0pr/XCGbZLJqg2mpHT61S+z2cePIi1OWH66ffBFKAZEX3uwBDHl+qx+28+qZNqNUx3FnlsAlSavn+9kv//pKa/aONzeGYIBzlPtAQrXZpVf8AOoFGs1KHOZM89QOv3s4fPt79FPiMR+/HoYBlijDZ5j7Oq52fxqUIKkEKVYdpyyJ8fN+SZV0ultsA48x/z4P8NR2LiPdvTOykx+M2gv4iTRRkp8LQgJmX86PUr/7jEwwssIaIbYd0fwwupddKnemUUw1e5VmHI1MJFqvCLMOdGqZ2FsP2xv/3gYW17OPh9+4soNTDzem8ED8yPpRBGb6zWrZYfnGIX8/FbFp//7cjn2cjv7Yif71aPYYfb5cF5Ap2lpbwYFb/4GLE5U6qrznuvki/xpLPZoG8b+7N3tnezjbPb3w889f3EZHOjpXUeNT0cXGFEqXSAI3rwyCulfPoo93c7+Po0aUvzy/ec7Ww+Hnqyv7YMKfWtapykInxJ1Rmi7xzLBjrdTXnhSkj59Av5BO7WWTg+XBoLFdGhErk1pKNVOc0lR1+w2CPOSB2CER9sHgzHTMAoM5XRTU1qruLcilVQadFrAIo15ycPO9vbOlyNjACbiAzQRV6axZnI7raSCcihoMp9+QRCqc7EP6fez2e1nY2AAJuI2KMf9aaKIYHMuA6JI9BcsV0zWguq1uchDOrtzhDEIp/OXQTnuThFF+Gs/6vEoI16jkLOrVA44YT61Kl8MCZ2PIn0jMpVaUP25R4n3k5ewgzxfI8ZB6K/hOxV6RcbGAJUjqgUyqRLzt4Iwi4UC7ieAVKy1QBDmPA01Bq1g0vHyhN5C79ZL3R7j3FhhMloHzzF2dbKA0t+nzhq2OLRynFb48ouJfnb2pK/sRSLL9yaxk6pfmirG+zekDEBIDE2tBG7cweCc6Zxo4x3Mwk8gEEF3xbKEPSzDQBCqw1DIvgu2PP1u9k+LAgI5dxME4tL4AuHn0xKKyFRCWTkEhGFl2+nn2Z2vX4mfHh6R8jhtWn8A3sKVcS1EsJgPd+fMU5WoxBkEYZhufLVz+PTTF484CAuCg3hleQKB8Ks4E8k4xo62QnXmNftBEMrhApH+YzYSe7R8+Jx9+fr919OPYBaEdnJcC6EFI3b85S4mxA1ifAAEwR3iLLzIYir0p1989mn2WfgZp07cfR4r7pMGOkcYpfauXV0gmMN04857mOaMffZiUTAAj3FpPJeptVOH7ZY6y4XbzYa6WwekQtVC+guQh6Xll9nfLYhKQFq9AQJxY/QYgvmegafKMhvctKuniUSoWni2cxh7/DSWHSfyP3lav7g0RgwRKISGxLDrlNbfaam3nUghZE5u+73I93/46slXi+Iy+qTrYwhE0H7ZUbABl60R1kgcAYJQ6nefwU/4zS/F9H8in/1h5gOZilY/GFkg1GA5pMv3vxAsSZZp6ggQBK/PRDw8eI7Zny9/8e9FUglIIwtECwMhHvTnNz1K4vYRICR6UUi/+4qPPf3iq/cXDARdj0SWLh6fa+v00CB6UNcsFBV2FAhCgvSiELx+sTgRVIu4QHxwnEB07ViUjxIlcA3yPcWMgw3o+lAIKL29aJwQCMQxq/jbGKAqrCsDOnEICP0SEdDrBXGZu4hbiKMFQgrqUcqqhnudOlGxTycOAwE7/J7WOKYj7jJdP0IgWp2Li0yiukQtwQCdqA0k2cJ7tBbPwk4GQOsQQ0SGr1dt9QbIRIltE6prwAQVhRzjLLWpfjZ6d+vecmT5rWEC0e4NUOAdaiuMtw7IMLl/tMN6uTtno5E9D6qvh1awiJ0VwUVfPeYkHkcNbsc9fKtE+Uyk4c8/AIEIK36mXiebWqdxPv1WEsM3/hje1T9ROguKQbwXiyzfGpyYa6lEE+XfvODrQkMJ3/TiqK0NymdBJFYw7Xq3TyB0LXCKDDXOm3cHI3KlY9qYh5B1IsvRZkxre0uRvV7dqLa3n6/FcSNJfzAFw9SV0F2hjtkKo7L4U1Mbd0EgrnUlHPlWn5wSPHz2d440KWVMCt9V9bj9QFL6wjPD2q3l7oSj1MocGR5qgorqt/Q3vNYm6eODgFvtLfj+Rzrt8p7FNhsISb9ZsSsGreeszLBdcEbYGWbhd8JavQq68Q7XjczrDLQhc0FIyPpgqnlsEHCXtMWWifV90I1rOqGtSJlTJtjk0NBajWqnAkFILLZMUK4bz2mVIEw2+ZMvykHRoqO1G9VOAwLAWVQWGIY1zCzkWnbRUVRXaBImBeWrgq0MMQtjgoBbji8uDOK95Ujk2/YDI7LIGKvkpdZmkZXBtZCTgYDF8QsKg6x4H0Uikc6dllRezS7TUTZKHA8EgKG0gJvlyVqjJggAwkedG80pRLIEm6onAAL4oQ1tsWCgWoHrgk8Aha4dzfKartTMKJvJBnmDZFSiC9OUSJeUeis4AhC+6X5aTNYyDXVIvdq0IGDTVn0htpYWGenaTfnjXlbAKRbVU49q3D0VCAL28NXmvL+0LmnF3gxJr1YQcEOLkfYXnxgEzFZ4s+nWOhECNOpW+ycQ+rQCkD2YXZ8tCEBWTpqHP61ThdgDBZlCCCuMStOAAJSqAA6nKReipHj2EJX/bY+vMAZNCQJQre4p0unoSVHS3HIYDwQU6XIbx6HpQRBwb9KGwujJepMiZWzTGb4FKtJHE7LCTEBAStmudlJAAACaa9dCfvVXPe/eBBA+meDeZwaCgLu82yWFqfIsdYQuS0wp2c2QuWSgN7Z6338zGSvMEgROVr7iaUyaAU+IVGWaV6ge4fl+vvVGz/u/AAgfj3/PMweBk5XPlVTsgTrRdqvw9OHxs1IuXwtngDa92Hq798DPI5G98W/3ZEDgZKby9U3Pb98ijyAjuozd0GD03mY9nzpaBb7BOSDx10//1nsc90X+cOw7PUEQAjKtTNWuNFxJAzwYICJJlGL3O/5HUnE5FlOUqO4WK3a+aR09+oA+33rxt4Tw9ss//7rvg74wajQ6eRA6ZBpWKuPkq2XbrnOy7XI57zjNmmEew/f99MbWzl+3/vGPw8d/f+Ptt9/uUgyDvvMIdJogzJI+P4gd/nnnyY/Zg62Drc+7PpjESp5VEIS/f/WEtyh68u+tHpH4dgL7cGZBEA7ew0auh19t9erGNyfwnM8sCG8fvBeLxA6z22/0fTC+cTi7IGR3Yoc7L58cvH38qcfSWQXh84Onh9ufH0Q+++cMLnZGQXhj66fDvwvCr7eWd2ZwtTMKwj8P/o/bhH/8a+tXx517PJ1NEBJbraDhtwf9PuMEdDZB+LxjE7YPpr/c2QShWwR+228jx6ezCcKM6X8gCP8DgdNCg2CUGqXeaqNUo1gslgZTDo0GnNpfwT8yLTQIGZXIvXW4m5JMZTYwWkODwyKd9HcWGwRKxB4QEgoRi3LQEqOLylQueiS8hH0EWmgQnH4QcA9fQyFKfwLa01mqIsujFecM0mKDIPeBUBLFokB02ld6YQEuJgDEJvydMwGCkUrxSXZTI1JeyFG/WlmoViq+2sTe04IRJWpoDfvxdCZAqMcZv8+qhBsYNdVAHlw12AmX8lo1Tw/Zv2IkOhMg2FQParX5qxLsfenK/hLgFOM7IAI/aGMmrQM6EyDU44oCL8DwYsMwTNyNAT9uML/Pao4CCIZRpigsk9BCg9AykaZhYFVCWcJiLYY19z17X2JxBBymobt4jEJnAoSAPJ2IOF2ltjcL54SN2FWmKFhRp400f9VPZwgElIZSzbKsJune5g43hFYdyzCtgtzpQzsWnSEQQBqCMaIS6FjDeKAisOPuZPKw0CA0pW4QXDlY04UxRWcv2AxrdRQTiDiZPCw0CDXPJW3n0KSeF6xaSBD4oHW84nme335WsD3Xm8Rf+n+EYOm66M0QgAAAAABJRU5ErkJgg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png;base64,iVBORw0KGgoAAAANSUhEUgAAAQQAAADBCAMAAAAehD6LAAABnlBMVEUAZqz////86QAAY6sAYKoAXqkAWqcAYaoAV6YAXKgAVaUAZKz/7AAAVqb/7gD/8QAAXrEAYLAAWrMAUqQAWLQAYq/m7PTy9fkAXLIAV7X4+vwAUKPN2ekAarPW4O3B0eSSr9HfAC+CpMuqwNprlcO4yuBgjsBHgLmcttV2nMemvdnU3+yHp81Th7w4eLXH1eZlkcEgbrDgAADZADfjACkASqHOyk+Ro33UzkkhbKmKn4GaqXh0ko22umTy4iF+mIikr3Ho2zHBwVuutWpmi5NWgpn76On//e7Dw1kvcaY+d6L1vcFNfp3TzUrj2DjmACSkOmrrkyWaP3KRQ3jxthzpaCX/+wD30hP1xxZ5lYpGXJ3JIEr97Ev++dL98YX+97z+9KbmMCfUDz7ylBjxhhjvmJ96SoWnHWdfS4752dvkVyvthY3xdhbmRVruoCGRNHfEJU+BNoFZWJa0Ll24KlC+CVTpZBj97mT/+9/lOhryq7HnR17pXHDseoTnShfrdAD1rhSvCWH/+Z7lQSndMTOCSoHjYi7nfSmbK3HmdivqOb4cAAAcq0lEQVR4nO1d+XvbxtFeEIvFJYqSKAE2DxA8wJugIMm3JVs+kthJrSQ+5NjN5TRpmrZu6zZN769N4qT5r7+ZBXiDEi+J1PN0fhBFEASxL+be2VkinCrlvEbY4UIhlzvdG+khcnKXzpRtp/9YkdKQMy1NplqG/1slmloxT+6mQukkQEjgn1xUURhjmd6PCnI05As56hHKWaEcFRmjNCHUaSNXTZ0SGjMGwcpX3GgJcPAk1ihXFJJstj/LFCpOUVZgYHmSZN2Pm6n5uuTx/0TXyCTjttCIS1Ri8ZJgZU4eidmBYBlCOamoVNTgmgWqVvGYQtTW53VNisdlohhCVVMLriS1B5dhUbMqKcBAibjuCkLTyQgJsyASTyoKlagiFwbEarY0MxA0rSHkk56ou/5g+IMFrlbz/udGXCwZKVdnliDJBUGQaLH11Qb1AAiGPFOS6WZwdBOZJiEQAgLCiDGr+wyj6UGwyja+uKKCL54ow98a80VcMJgcDCovwfAFR2I1Q5ErqZqnK8EFTI3W4USKlzGZTokl+FfCezOjumuUVdnH1GyeiJqYDgTTSQkui+O/dcpS8FKRoyYHwfbPiIqu/49NURs4KktZjLALFzTlgtD6RHdtm4olfGPIsh7n2lST0ZpmVLxSRQYpEsxinClayZrqlsNoChAs24uCDNTh4Qoo2FIZXqoSYoEP2z9JaYFQ5pzQZGrGUCS7+zoikZmiiMS3GwmXkmgCeYgzE2BbQ9GALwNXUdVlajw/+T2H08Qg5GWF6nLDgWfFR5/wn1zKx0LWZX4W3HiARooPqiypDugEODOXq7Y+kBv5atUVcZzI7A0R1UOGcdVaEtVMoskQIU9kdQF1bhxZzkhMPuh+mggEs1wHS8BErv1MhY8+UAqJqIwKL0clPsa6pLRsJJGlTReshSPk42qxpFwIVH4FnzJiASo0qcEVc7JS45yDY1WIzhSma2XBYbKvSkURf7YU3+zzQSan8UFIGEKJJU0zJRRFlH98QnjcpnwwhPOAqRElLyTKCi21vmcQBZxBqsDYHTepFluirWhJfLHAdRAKKi1WqKgLHBsDOUl3XV334EsNH6xAQRgakRirpKYafIvGBcFpJF1Qb5znm0zCp1n3Rw/vUFg3RVSAQiZO1ajClFLXd1NDbtlnbMdGDaiBn0nRHpZELYGKVHIsxq+vBhLms05ZkouuEq8L5gz05FggGDnGZAVsXtR3A3xBaKrcFwiMHLAxFwCj4qne+BxrZvL+d0DaBAQYnjpDv0LQxCD2ArkzBE8H9jNsQ6gnval9iHFAcJJMJsikIAgKPoCGjG4emEF83qASUQ00k8nqtDeFZDjINyXGkClQ26i+DUVJo+CKcmDwsM6m/q1RQTDRTsdzBVDWAudSVNRV1PXcR85ZDpE1lAPTsWaoty1QwYKtMId7kPzCFQq+VR18C24pHW50rFyhOsWvjgaC5WqKhKM3or4pUHRUXuAOoMI2GZUURSFHS2fCsFKZfNmubBYbnIrFzUJhc7OSq9tVp1kbbvMSdc9Fv5v/dFUhAAZF3+JCgnOJJdSSVGVKc9j3j6WRQEglqaJqgSHkz7vgq2rZ93DMgufmwu8hYWWq9UrDUzGyVlVJolRuk8j/UkolFeIDgLG0Wa861hDP2IlL4qan6skMeKTyZmoTkdFQO7kirRTl+MS6YSQQPLkkNGv+nXA3FlwZivKQo8PxN5rVXEOHkUsSuMJkJBJlxENhbiUsl4D8yBSSwt/1tS/YZTRJPFxLMrixySKL40AwUQjicjviEyDC8V/wm6kLbojZM1PVigv2UaLiaGMPAUNiCm3UnT4JMzL+EapL/gEZZQM9FVOolQAEl04SdR8DQj4eB3A9XSaFnJ8sg4eArxVZw9sZQN6qFkiUSaM++iMJQgUW9Sr5AV1Tu8D8IDWjcq88zwLLkWqHKrMEwdKQCVJJiAUoVdGLMXyD2Lzg1frOTTTtEjx+eQbD7yJdBvlo2L0MV8v5wICN5v+4osRRATU5iQ95BAhczxTkKFy2VpQ1RSUcZlCNRuvTDqVsV2MTs/9xJFIWLZUHOMLU4I4w6DIZQbWYUmT+gOq58YRiKAhWKd5IYHgkegEmGULQMjhJpY8HjGpDOTkA2kBITKo4PXbUSWqOsJmsoMeC4bmL9jJRUkChjCUVw0Cox2WQSRhtVWWt+D0vIQiJXlfYsj1l1iIwlGQw1PkuPWTCyG0JmCCjgrXKMPQkPCqTHFErMwChrBIi6VodVS9qYjOXMUq0H1+jTBQ6Cx04Fg5utVsfJyTZtUWipUB/Ry2hAm9RY2ozAAFCYt1houomICawBeMCVYHLehWBU9JOGQGfREkr5TtyATE6k7QKuDDACBBiqzz6VMZwnUJAaHKtklGkasKVZDUFKjch2KxvZihVUdSTVgNH4RAtdM1o2Gg9iA4aYVPmFryaTI4RSwyCACE9H2wJA5acpqs64d5h90VNm7DT0gPDSGbE7n4qwLdFIaEFjoLhpzHNkczEIAhlJvPrGNxFaOJg5Qs9ZzQb8xGDAaJaseMWOFLSwERu97AzTBtFQYaIAzihmDeCmBUDA7PElO4sd6I8fybokMi8zqBTPKVvdfzYnAaxiHe8XISAALqFu0MJhccHQrULWzOnSAvBBG3SVancGaYZh/iuluQTPqarqiWbjmAmwqyDrfoOku2nErsgqGh03oMOIYnV2zDYChUZweQWCDKrCA2pKBxLoSYSXHGuV0QaX3wIkKjShsGOM6bBs7PBVoJp19QRVGMoCIbiC0Sz1GVs7eiiQoBEWWtWK9FsAiANRjDQq1MlbICjgACxaTCr3CaHSvMe5zEk0c70nEGoDqFGw5Ra+dgJQBAaHWSRLJfNe4wjkNqO7g2XqYmUqDLCRsk8DnObqdqJk8yCNj/fcBzStUJLNZTRTG7KJKxEamQQuvLmZWVx/ILjiLLuKWvDz4RODEKbap4675GNRcztKPMcVUaapDsOhIq2WL7R8SRqbecmKY82rXL0WRlp0W1CGKktZrDUdomoUc0PT8f7IHzzzUeffPzhX97s+7AQnfd4JiMx2tIMLdHY1CQVq4AMWwghDsKHkTbtffPRt4AHwmGsrq1uiGdNGnxivc6yC760rCqCSaNh5cMchG8jIbS3f3H30vX7K+vnVlY3FiN0HoNod9FfXRJBQvJKxROVMHPBQfgmDIRIZGl5eTkW23tw6+aNu1fW1xCMs8MYutYxlv50mUBlwkLryDuK8c2/fPjxx598+9E3P4fxw/CXllpYcDCW9i/evnTn/grH4kxAobQGbEZ55YQpD8tBh1uHNz+4evPW5f2lWBcYSwFjXN69dufe+toZgEJtLStQVbCaJtGH5eFDQTDTG6urK+fW1r27NwCMvRgHo4sxYksPbl27cwXUxUJrCxpklZykajtEZMNSbWEgmGIrVNDpBoJx7v71S7s/21vuwoJDEbm8e/WdlQVmCpH4zoFRYpKOGJSLlRAfMiy9JvWHS7rIsVi7f+fS7mWORSAjiERs/61rd8j6udVFTDeIeuAiUR10Yk2VKEuWB0Y8CILBhj5WvcUX13Z9GVlqM8XexWt319ZWFo4lRNFHwUrWMXmqezk3PjBxPQCCpRx/YcRifeOdGzcv7rW5YgkY5MHt6xuLBoRIfL1g8qoexQEoBrKO/SCY6qhDQH1xbp3cuXZrH8bPkUCWeLB74z7IxuIgIbdyZIYmlXNJ02EDM9Z9ICTImOkTlJC1tXcu3XoQIOErzNvXwXSsLgYQstsCQcfco0QHjEQfCO5kKSQKSJx756rPEwFL7L116f76QsgGDfwFTzKw/n6wyq0XhMY0Gh6RWLl76a39QGMuIRBX7y0AEEFEbSUVlrAuDGYde0CoTJ1E0hEJeufmxYiPBAJx68aVeQOh+HFEjcTdsCq/bhDyxxuGkUhHjXnvxu6DDhC7N7y5AqEFLpIVWnHeBYKlzfJn9Y2VtdU7NztA7O8iR8zJo9LFsMGHgEC6HpTEFN9WYn2pDBdhePcivBlnFMASAMTtBy1tGdu/fRcYYrbjG41o6BrtARAKnXSiLuUNM+NSADBvGKmGpLu1MiVqKWUa9pgygxxBr+/u+UCA+bx1Z20e/MCOWD7WBqHZlU+kvvIoyUGRUlEqYg7fn9EawaXsJwBi/f61FkPEIrt310/fh4gOaESz1uwDoWuCBSdy65UEeBcVIVEp4oKjTSzrBwA28zjJOck9iKtr+o2LgfGM7d28t3bKelJurURKGM28XSmRqMKSRg8Iua6RSWAsmQTfgYArc4E1BDNeEIy4jWtZkynBmTQNr2+cO3f9raVALh5cXTldsQgEoppk4DXycnoaTNcGIBhdlgFLlTT0uRVcVJJpJJO4uNGA4ZdVortTzc0CDmsBDuBV3nrnVMVC5aFUQqMSBV+67hhVGje7QGh0SQOtCxYOVA++ligzcLetC4ZQQDsx9V0DP3xwMbbMxWL/6urKqU32Buu3y5VqTkJjUWfUTXRAqHUrO2oLqeBpi/5ktxNFEExhc0b3C/ygX9qP+eywe3/ttIym1o4alKhhuBJrdCvGnrhJqmOpCrgGjEhKVK8Dx0g+J6DikJWZCLK+ev5uix0uXz8lqWit4Oe9O5jYTkdzEFI9Vo93N4DbFKx43ijJNAnSAiAkm4LDiFru0aHTED1Hru1xdojtXVpZOQ0Y2qxgAKt3JiZIv0YAUiGMSCbhFAi4DA2r5ksAQhxw8yAME5yZzdXrq+t3fHZYjtykpwBDq3gnURL1rtVbpM80IGHpmmFhbWvBXwSVABNpMQZykTInzjmE08baldtLHIblmyurM7xwOPGlfOjzyN3TdAhCvd/w+5EnCAnzF7uWuMco+qq0MuPZen1l9VrE54ar6yftOAS9LUTJ7a5zRRAGf5m55WpF8f/J1ylIS64hElHN5W0y+/vUV1Zu+tywf3fthGVC961kbzhFhLY97CaRBqtZdPQsgPzVPfDmRG5SX6G3fRV5a+Nk7SXrz7cnLANBmJW2n4r0c1cuxrhMXF8/SWboyrLy1atyNFlFEOadAQxIX7+7hzIRu0hPkhn8mr5U0cPVq5Iqoh9JuGO0GLSxfg2DiuXInbWT+xG/HUdGo1RVWClX0sUSgFBdoNqslSuXUSZiu2snJqJ+4b5BGhBAQUhJQfcDCLMKCCal9MNnnTf6+Rs4g7O8f++kfAaxaxLOcFVRs9E6zLtcVTz4U7rr7SpBZlhavn5SIiG3Mahrosp7kRBzzioh/TB78Kz7gH7+KmqG2O3zJ6OxW2k2y1NbdZ8kzEs4TUo/386+n+45tHJvH8zE8uWTyTQEjYrqms5c34k2SX7OelHcebS9ne47tr4bQ8VwAt6pn0GFCDFKaF6oYaMHbZPYc3aVXj9+8sPOq/6ja9dBJJYi907AY/BbgdVQALDPBZhKjxTmqxjTX7+MPc2+m+4/vnoPPKcTQcGv/jcVHXtUKFIjV7VIY74WMp19uhTbzg6AQOjqZUThysxRCDriRb1iPV/zlSRx5+w174Ah+GlQHtBKgGIAFGYtrvLgGkHizfg3xqRnO7HI8qPsQ58V0j0csX4NUNjzZoyCODgrOW8QvvwX+snbf0wDPfvi4fs9LLF2FVHQZyuwYmmxQICBf/EbACH23fNX//16J5vNHjzsOeHcDUBhf7ap6AAE0ijUy06Kt8GcEwj8wb9+9/fZ7Evwi2LvbT/+7NHhk592HvZpSM4LD87NEgUfBFMTZYikwT5o1CXuDK8/Ir169eXrX36dPfjuqx9++OHQn5mMxZafvDeAAaBwE3TG5VnmWfzmcRYTsQ+aREUd+OD0TWT63a2D7w4jMZ/adeOxH3ZeD1pKcn53ObJ88fzsft5PuzeVhmDUnHJu0xPdeThLafLwxc6Pj2J8xiGg5b3vD8IwABvxM0Dh1uxQ8GckM0pr/XCGbZLJqg2mpHT61S+z2cePIi1OWH66ffBFKAZEX3uwBDHl+qx+28+qZNqNUx3FnlsAlSavn+9kv//pKa/aONzeGYIBzlPtAQrXZpVf8AOoFGs1KHOZM89QOv3s4fPt79FPiMR+/HoYBlijDZ5j7Oq52fxqUIKkEKVYdpyyJ8fN+SZV0ultsA48x/z4P8NR2LiPdvTOykx+M2gv4iTRRkp8LQgJmX86PUr/7jEwwssIaIbYd0fwwupddKnemUUw1e5VmHI1MJFqvCLMOdGqZ2FsP2xv/3gYW17OPh9+4soNTDzem8ED8yPpRBGb6zWrZYfnGIX8/FbFp//7cjn2cjv7Yif71aPYYfb5cF5Ap2lpbwYFb/4GLE5U6qrznuvki/xpLPZoG8b+7N3tnezjbPb3w889f3EZHOjpXUeNT0cXGFEqXSAI3rwyCulfPoo93c7+Po0aUvzy/ec7Ww+Hnqyv7YMKfWtapykInxJ1Rmi7xzLBjrdTXnhSkj59Av5BO7WWTg+XBoLFdGhErk1pKNVOc0lR1+w2CPOSB2CER9sHgzHTMAoM5XRTU1qruLcilVQadFrAIo15ycPO9vbOlyNjACbiAzQRV6axZnI7raSCcihoMp9+QRCqc7EP6fez2e1nY2AAJuI2KMf9aaKIYHMuA6JI9BcsV0zWguq1uchDOrtzhDEIp/OXQTnuThFF+Gs/6vEoI16jkLOrVA44YT61Kl8MCZ2PIn0jMpVaUP25R4n3k5ewgzxfI8ZB6K/hOxV6RcbGAJUjqgUyqRLzt4Iwi4UC7ieAVKy1QBDmPA01Bq1g0vHyhN5C79ZL3R7j3FhhMloHzzF2dbKA0t+nzhq2OLRynFb48ouJfnb2pK/sRSLL9yaxk6pfmirG+zekDEBIDE2tBG7cweCc6Zxo4x3Mwk8gEEF3xbKEPSzDQBCqw1DIvgu2PP1u9k+LAgI5dxME4tL4AuHn0xKKyFRCWTkEhGFl2+nn2Z2vX4mfHh6R8jhtWn8A3sKVcS1EsJgPd+fMU5WoxBkEYZhufLVz+PTTF484CAuCg3hleQKB8Ks4E8k4xo62QnXmNftBEMrhApH+YzYSe7R8+Jx9+fr919OPYBaEdnJcC6EFI3b85S4mxA1ifAAEwR3iLLzIYir0p1989mn2WfgZp07cfR4r7pMGOkcYpfauXV0gmMN04857mOaMffZiUTAAj3FpPJeptVOH7ZY6y4XbzYa6WwekQtVC+guQh6Xll9nfLYhKQFq9AQJxY/QYgvmegafKMhvctKuniUSoWni2cxh7/DSWHSfyP3lav7g0RgwRKISGxLDrlNbfaam3nUghZE5u+73I93/46slXi+Iy+qTrYwhE0H7ZUbABl60R1kgcAYJQ6nefwU/4zS/F9H8in/1h5gOZilY/GFkg1GA5pMv3vxAsSZZp6ggQBK/PRDw8eI7Zny9/8e9FUglIIwtECwMhHvTnNz1K4vYRICR6UUi/+4qPPf3iq/cXDARdj0SWLh6fa+v00CB6UNcsFBV2FAhCgvSiELx+sTgRVIu4QHxwnEB07ViUjxIlcA3yPcWMgw3o+lAIKL29aJwQCMQxq/jbGKAqrCsDOnEICP0SEdDrBXGZu4hbiKMFQgrqUcqqhnudOlGxTycOAwE7/J7WOKYj7jJdP0IgWp2Li0yiukQtwQCdqA0k2cJ7tBbPwk4GQOsQQ0SGr1dt9QbIRIltE6prwAQVhRzjLLWpfjZ6d+vecmT5rWEC0e4NUOAdaiuMtw7IMLl/tMN6uTtno5E9D6qvh1awiJ0VwUVfPeYkHkcNbsc9fKtE+Uyk4c8/AIEIK36mXiebWqdxPv1WEsM3/hje1T9ROguKQbwXiyzfGpyYa6lEE+XfvODrQkMJ3/TiqK0NymdBJFYw7Xq3TyB0LXCKDDXOm3cHI3KlY9qYh5B1IsvRZkxre0uRvV7dqLa3n6/FcSNJfzAFw9SV0F2hjtkKo7L4U1Mbd0EgrnUlHPlWn5wSPHz2d440KWVMCt9V9bj9QFL6wjPD2q3l7oSj1MocGR5qgorqt/Q3vNYm6eODgFvtLfj+Rzrt8p7FNhsISb9ZsSsGreeszLBdcEbYGWbhd8JavQq68Q7XjczrDLQhc0FIyPpgqnlsEHCXtMWWifV90I1rOqGtSJlTJtjk0NBajWqnAkFILLZMUK4bz2mVIEw2+ZMvykHRoqO1G9VOAwLAWVQWGIY1zCzkWnbRUVRXaBImBeWrgq0MMQtjgoBbji8uDOK95Ujk2/YDI7LIGKvkpdZmkZXBtZCTgYDF8QsKg6x4H0Uikc6dllRezS7TUTZKHA8EgKG0gJvlyVqjJggAwkedG80pRLIEm6onAAL4oQ1tsWCgWoHrgk8Aha4dzfKartTMKJvJBnmDZFSiC9OUSJeUeis4AhC+6X5aTNYyDXVIvdq0IGDTVn0htpYWGenaTfnjXlbAKRbVU49q3D0VCAL28NXmvL+0LmnF3gxJr1YQcEOLkfYXnxgEzFZ4s+nWOhECNOpW+ycQ+rQCkD2YXZ8tCEBWTpqHP61ThdgDBZlCCCuMStOAAJSqAA6nKReipHj2EJX/bY+vMAZNCQJQre4p0unoSVHS3HIYDwQU6XIbx6HpQRBwb9KGwujJepMiZWzTGb4FKtJHE7LCTEBAStmudlJAAACaa9dCfvVXPe/eBBA+meDeZwaCgLu82yWFqfIsdYQuS0wp2c2QuWSgN7Z6338zGSvMEgROVr7iaUyaAU+IVGWaV6ge4fl+vvVGz/u/AAgfj3/PMweBk5XPlVTsgTrRdqvw9OHxs1IuXwtngDa92Hq798DPI5G98W/3ZEDgZKby9U3Pb98ijyAjuozd0GD03mY9nzpaBb7BOSDx10//1nsc90X+cOw7PUEQAjKtTNWuNFxJAzwYICJJlGL3O/5HUnE5FlOUqO4WK3a+aR09+oA+33rxt4Tw9ss//7rvg74wajQ6eRA6ZBpWKuPkq2XbrnOy7XI57zjNmmEew/f99MbWzl+3/vGPw8d/f+Ptt9/uUgyDvvMIdJogzJI+P4gd/nnnyY/Zg62Drc+7PpjESp5VEIS/f/WEtyh68u+tHpH4dgL7cGZBEA7ew0auh19t9erGNyfwnM8sCG8fvBeLxA6z22/0fTC+cTi7IGR3Yoc7L58cvH38qcfSWQXh84Onh9ufH0Q+++cMLnZGQXhj66fDvwvCr7eWd2ZwtTMKwj8P/o/bhH/8a+tXx517PJ1NEBJbraDhtwf9PuMEdDZB+LxjE7YPpr/c2QShWwR+228jx6ezCcKM6X8gCP8DgdNCg2CUGqXeaqNUo1gslgZTDo0GnNpfwT8yLTQIGZXIvXW4m5JMZTYwWkODwyKd9HcWGwRKxB4QEgoRi3LQEqOLylQueiS8hH0EWmgQnH4QcA9fQyFKfwLa01mqIsujFecM0mKDIPeBUBLFokB02ld6YQEuJgDEJvydMwGCkUrxSXZTI1JeyFG/WlmoViq+2sTe04IRJWpoDfvxdCZAqMcZv8+qhBsYNdVAHlw12AmX8lo1Tw/Zv2IkOhMg2FQParX5qxLsfenK/hLgFOM7IAI/aGMmrQM6EyDU44oCL8DwYsMwTNyNAT9uML/Pao4CCIZRpigsk9BCg9AykaZhYFVCWcJiLYY19z17X2JxBBymobt4jEJnAoSAPJ2IOF2ltjcL54SN2FWmKFhRp400f9VPZwgElIZSzbKsJune5g43hFYdyzCtgtzpQzsWnSEQQBqCMaIS6FjDeKAisOPuZPKw0CA0pW4QXDlY04UxRWcv2AxrdRQTiDiZPCw0CDXPJW3n0KSeF6xaSBD4oHW84nme335WsD3Xm8Rf+n+EYOm66M0QgAAAAABJRU5ErkJgg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14" descr="data:image/png;base64,iVBORw0KGgoAAAANSUhEUgAAAQQAAADBCAMAAAAehD6LAAABnlBMVEUAZqz////86QAAY6sAYKoAXqkAWqcAYaoAV6YAXKgAVaUAZKz/7AAAVqb/7gD/8QAAXrEAYLAAWrMAUqQAWLQAYq/m7PTy9fkAXLIAV7X4+vwAUKPN2ekAarPW4O3B0eSSr9HfAC+CpMuqwNprlcO4yuBgjsBHgLmcttV2nMemvdnU3+yHp81Th7w4eLXH1eZlkcEgbrDgAADZADfjACkASqHOyk+Ro33UzkkhbKmKn4GaqXh0ko22umTy4iF+mIikr3Ho2zHBwVuutWpmi5NWgpn76On//e7Dw1kvcaY+d6L1vcFNfp3TzUrj2DjmACSkOmrrkyWaP3KRQ3jxthzpaCX/+wD30hP1xxZ5lYpGXJ3JIEr97Ev++dL98YX+97z+9KbmMCfUDz7ylBjxhhjvmJ96SoWnHWdfS4752dvkVyvthY3xdhbmRVruoCGRNHfEJU+BNoFZWJa0Ll24KlC+CVTpZBj97mT/+9/lOhryq7HnR17pXHDseoTnShfrdAD1rhSvCWH/+Z7lQSndMTOCSoHjYi7nfSmbK3HmdivqOb4cAAAcq0lEQVR4nO1d+XvbxtFeEIvFJYqSKAE2DxA8wJugIMm3JVs+kthJrSQ+5NjN5TRpmrZu6zZN769N4qT5r7+ZBXiDEi+J1PN0fhBFEASxL+be2VkinCrlvEbY4UIhlzvdG+khcnKXzpRtp/9YkdKQMy1NplqG/1slmloxT+6mQukkQEjgn1xUURhjmd6PCnI05As56hHKWaEcFRmjNCHUaSNXTZ0SGjMGwcpX3GgJcPAk1ihXFJJstj/LFCpOUVZgYHmSZN2Pm6n5uuTx/0TXyCTjttCIS1Ri8ZJgZU4eidmBYBlCOamoVNTgmgWqVvGYQtTW53VNisdlohhCVVMLriS1B5dhUbMqKcBAibjuCkLTyQgJsyASTyoKlagiFwbEarY0MxA0rSHkk56ou/5g+IMFrlbz/udGXCwZKVdnliDJBUGQaLH11Qb1AAiGPFOS6WZwdBOZJiEQAgLCiDGr+wyj6UGwyja+uKKCL54ow98a80VcMJgcDCovwfAFR2I1Q5ErqZqnK8EFTI3W4USKlzGZTokl+FfCezOjumuUVdnH1GyeiJqYDgTTSQkui+O/dcpS8FKRoyYHwfbPiIqu/49NURs4KktZjLALFzTlgtD6RHdtm4olfGPIsh7n2lST0ZpmVLxSRQYpEsxinClayZrqlsNoChAs24uCDNTh4Qoo2FIZXqoSYoEP2z9JaYFQ5pzQZGrGUCS7+zoikZmiiMS3GwmXkmgCeYgzE2BbQ9GALwNXUdVlajw/+T2H08Qg5GWF6nLDgWfFR5/wn1zKx0LWZX4W3HiARooPqiypDugEODOXq7Y+kBv5atUVcZzI7A0R1UOGcdVaEtVMoskQIU9kdQF1bhxZzkhMPuh+mggEs1wHS8BErv1MhY8+UAqJqIwKL0clPsa6pLRsJJGlTReshSPk42qxpFwIVH4FnzJiASo0qcEVc7JS45yDY1WIzhSma2XBYbKvSkURf7YU3+zzQSan8UFIGEKJJU0zJRRFlH98QnjcpnwwhPOAqRElLyTKCi21vmcQBZxBqsDYHTepFluirWhJfLHAdRAKKi1WqKgLHBsDOUl3XV334EsNH6xAQRgakRirpKYafIvGBcFpJF1Qb5znm0zCp1n3Rw/vUFg3RVSAQiZO1ajClFLXd1NDbtlnbMdGDaiBn0nRHpZELYGKVHIsxq+vBhLms05ZkouuEq8L5gz05FggGDnGZAVsXtR3A3xBaKrcFwiMHLAxFwCj4qne+BxrZvL+d0DaBAQYnjpDv0LQxCD2ArkzBE8H9jNsQ6gnval9iHFAcJJMJsikIAgKPoCGjG4emEF83qASUQ00k8nqtDeFZDjINyXGkClQ26i+DUVJo+CKcmDwsM6m/q1RQTDRTsdzBVDWAudSVNRV1PXcR85ZDpE1lAPTsWaoty1QwYKtMId7kPzCFQq+VR18C24pHW50rFyhOsWvjgaC5WqKhKM3or4pUHRUXuAOoMI2GZUURSFHS2fCsFKZfNmubBYbnIrFzUJhc7OSq9tVp1kbbvMSdc9Fv5v/dFUhAAZF3+JCgnOJJdSSVGVKc9j3j6WRQEglqaJqgSHkz7vgq2rZ93DMgufmwu8hYWWq9UrDUzGyVlVJolRuk8j/UkolFeIDgLG0Wa861hDP2IlL4qan6skMeKTyZmoTkdFQO7kirRTl+MS6YSQQPLkkNGv+nXA3FlwZivKQo8PxN5rVXEOHkUsSuMJkJBJlxENhbiUsl4D8yBSSwt/1tS/YZTRJPFxLMrixySKL40AwUQjicjviEyDC8V/wm6kLbojZM1PVigv2UaLiaGMPAUNiCm3UnT4JMzL+EapL/gEZZQM9FVOolQAEl04SdR8DQj4eB3A9XSaFnJ8sg4eArxVZw9sZQN6qFkiUSaM++iMJQgUW9Sr5AV1Tu8D8IDWjcq88zwLLkWqHKrMEwdKQCVJJiAUoVdGLMXyD2Lzg1frOTTTtEjx+eQbD7yJdBvlo2L0MV8v5wICN5v+4osRRATU5iQ95BAhczxTkKFy2VpQ1RSUcZlCNRuvTDqVsV2MTs/9xJFIWLZUHOMLU4I4w6DIZQbWYUmT+gOq58YRiKAhWKd5IYHgkegEmGULQMjhJpY8HjGpDOTkA2kBITKo4PXbUSWqOsJmsoMeC4bmL9jJRUkChjCUVw0Cox2WQSRhtVWWt+D0vIQiJXlfYsj1l1iIwlGQw1PkuPWTCyG0JmCCjgrXKMPQkPCqTHFErMwChrBIi6VodVS9qYjOXMUq0H1+jTBQ6Cx04Fg5utVsfJyTZtUWipUB/Ry2hAm9RY2ozAAFCYt1houomICawBeMCVYHLehWBU9JOGQGfREkr5TtyATE6k7QKuDDACBBiqzz6VMZwnUJAaHKtklGkasKVZDUFKjch2KxvZihVUdSTVgNH4RAtdM1o2Gg9iA4aYVPmFryaTI4RSwyCACE9H2wJA5acpqs64d5h90VNm7DT0gPDSGbE7n4qwLdFIaEFjoLhpzHNkczEIAhlJvPrGNxFaOJg5Qs9ZzQb8xGDAaJaseMWOFLSwERu97AzTBtFQYaIAzihmDeCmBUDA7PElO4sd6I8fybokMi8zqBTPKVvdfzYnAaxiHe8XISAALqFu0MJhccHQrULWzOnSAvBBG3SVancGaYZh/iuluQTPqarqiWbjmAmwqyDrfoOku2nErsgqGh03oMOIYnV2zDYChUZweQWCDKrCA2pKBxLoSYSXHGuV0QaX3wIkKjShsGOM6bBs7PBVoJp19QRVGMoCIbiC0Sz1GVs7eiiQoBEWWtWK9FsAiANRjDQq1MlbICjgACxaTCr3CaHSvMe5zEk0c70nEGoDqFGw5Ra+dgJQBAaHWSRLJfNe4wjkNqO7g2XqYmUqDLCRsk8DnObqdqJk8yCNj/fcBzStUJLNZTRTG7KJKxEamQQuvLmZWVx/ILjiLLuKWvDz4RODEKbap4675GNRcztKPMcVUaapDsOhIq2WL7R8SRqbecmKY82rXL0WRlp0W1CGKktZrDUdomoUc0PT8f7IHzzzUeffPzhX97s+7AQnfd4JiMx2tIMLdHY1CQVq4AMWwghDsKHkTbtffPRt4AHwmGsrq1uiGdNGnxivc6yC760rCqCSaNh5cMchG8jIbS3f3H30vX7K+vnVlY3FiN0HoNod9FfXRJBQvJKxROVMHPBQfgmDIRIZGl5eTkW23tw6+aNu1fW1xCMs8MYutYxlv50mUBlwkLryDuK8c2/fPjxx598+9E3P4fxw/CXllpYcDCW9i/evnTn/grH4kxAobQGbEZ55YQpD8tBh1uHNz+4evPW5f2lWBcYSwFjXN69dufe+toZgEJtLStQVbCaJtGH5eFDQTDTG6urK+fW1r27NwCMvRgHo4sxYksPbl27cwXUxUJrCxpklZykajtEZMNSbWEgmGIrVNDpBoJx7v71S7s/21vuwoJDEbm8e/WdlQVmCpH4zoFRYpKOGJSLlRAfMiy9JvWHS7rIsVi7f+fS7mWORSAjiERs/61rd8j6udVFTDeIeuAiUR10Yk2VKEuWB0Y8CILBhj5WvcUX13Z9GVlqM8XexWt319ZWFo4lRNFHwUrWMXmqezk3PjBxPQCCpRx/YcRifeOdGzcv7rW5YgkY5MHt6xuLBoRIfL1g8qoexQEoBrKO/SCY6qhDQH1xbp3cuXZrH8bPkUCWeLB74z7IxuIgIbdyZIYmlXNJ02EDM9Z9ICTImOkTlJC1tXcu3XoQIOErzNvXwXSsLgYQstsCQcfco0QHjEQfCO5kKSQKSJx756rPEwFL7L116f76QsgGDfwFTzKw/n6wyq0XhMY0Gh6RWLl76a39QGMuIRBX7y0AEEFEbSUVlrAuDGYde0CoTJ1E0hEJeufmxYiPBAJx68aVeQOh+HFEjcTdsCq/bhDyxxuGkUhHjXnvxu6DDhC7N7y5AqEFLpIVWnHeBYKlzfJn9Y2VtdU7NztA7O8iR8zJo9LFsMGHgEC6HpTEFN9WYn2pDBdhePcivBlnFMASAMTtBy1tGdu/fRcYYrbjG41o6BrtARAKnXSiLuUNM+NSADBvGKmGpLu1MiVqKWUa9pgygxxBr+/u+UCA+bx1Z20e/MCOWD7WBqHZlU+kvvIoyUGRUlEqYg7fn9EawaXsJwBi/f61FkPEIrt310/fh4gOaESz1uwDoWuCBSdy65UEeBcVIVEp4oKjTSzrBwA28zjJOck9iKtr+o2LgfGM7d28t3bKelJurURKGM28XSmRqMKSRg8Iua6RSWAsmQTfgYArc4E1BDNeEIy4jWtZkynBmTQNr2+cO3f9raVALh5cXTldsQgEoppk4DXycnoaTNcGIBhdlgFLlTT0uRVcVJJpJJO4uNGA4ZdVortTzc0CDmsBDuBV3nrnVMVC5aFUQqMSBV+67hhVGje7QGh0SQOtCxYOVA++ligzcLetC4ZQQDsx9V0DP3xwMbbMxWL/6urKqU32Buu3y5VqTkJjUWfUTXRAqHUrO2oLqeBpi/5ktxNFEExhc0b3C/ygX9qP+eywe3/ttIym1o4alKhhuBJrdCvGnrhJqmOpCrgGjEhKVK8Dx0g+J6DikJWZCLK+ev5uix0uXz8lqWit4Oe9O5jYTkdzEFI9Vo93N4DbFKx43ijJNAnSAiAkm4LDiFru0aHTED1Hru1xdojtXVpZOQ0Y2qxgAKt3JiZIv0YAUiGMSCbhFAi4DA2r5ksAQhxw8yAME5yZzdXrq+t3fHZYjtykpwBDq3gnURL1rtVbpM80IGHpmmFhbWvBXwSVABNpMQZykTInzjmE08baldtLHIblmyurM7xwOPGlfOjzyN3TdAhCvd/w+5EnCAnzF7uWuMco+qq0MuPZen1l9VrE54ar6yftOAS9LUTJ7a5zRRAGf5m55WpF8f/J1ylIS64hElHN5W0y+/vUV1Zu+tywf3fthGVC961kbzhFhLY97CaRBqtZdPQsgPzVPfDmRG5SX6G3fRV5a+Nk7SXrz7cnLANBmJW2n4r0c1cuxrhMXF8/SWboyrLy1atyNFlFEOadAQxIX7+7hzIRu0hPkhn8mr5U0cPVq5Iqoh9JuGO0GLSxfg2DiuXInbWT+xG/HUdGo1RVWClX0sUSgFBdoNqslSuXUSZiu2snJqJ+4b5BGhBAQUhJQfcDCLMKCCal9MNnnTf6+Rs4g7O8f++kfAaxaxLOcFVRs9E6zLtcVTz4U7rr7SpBZlhavn5SIiG3Mahrosp7kRBzzioh/TB78Kz7gH7+KmqG2O3zJ6OxW2k2y1NbdZ8kzEs4TUo/386+n+45tHJvH8zE8uWTyTQEjYrqms5c34k2SX7OelHcebS9ne47tr4bQ8VwAt6pn0GFCDFKaF6oYaMHbZPYc3aVXj9+8sPOq/6ja9dBJJYi907AY/BbgdVQALDPBZhKjxTmqxjTX7+MPc2+m+4/vnoPPKcTQcGv/jcVHXtUKFIjV7VIY74WMp19uhTbzg6AQOjqZUThysxRCDriRb1iPV/zlSRx5+w174Ah+GlQHtBKgGIAFGYtrvLgGkHizfg3xqRnO7HI8qPsQ58V0j0csX4NUNjzZoyCODgrOW8QvvwX+snbf0wDPfvi4fs9LLF2FVHQZyuwYmmxQICBf/EbACH23fNX//16J5vNHjzsOeHcDUBhf7ap6AAE0ijUy06Kt8GcEwj8wb9+9/fZ7Evwi2LvbT/+7NHhk592HvZpSM4LD87NEgUfBFMTZYikwT5o1CXuDK8/Ir169eXrX36dPfjuqx9++OHQn5mMxZafvDeAAaBwE3TG5VnmWfzmcRYTsQ+aREUd+OD0TWT63a2D7w4jMZ/adeOxH3ZeD1pKcn53ObJ88fzsft5PuzeVhmDUnHJu0xPdeThLafLwxc6Pj2J8xiGg5b3vD8IwABvxM0Dh1uxQ8GckM0pr/XCGbZLJqg2mpHT61S+z2cePIi1OWH66ffBFKAZEX3uwBDHl+qx+28+qZNqNUx3FnlsAlSavn+9kv//pKa/aONzeGYIBzlPtAQrXZpVf8AOoFGs1KHOZM89QOv3s4fPt79FPiMR+/HoYBlijDZ5j7Oq52fxqUIKkEKVYdpyyJ8fN+SZV0ultsA48x/z4P8NR2LiPdvTOykx+M2gv4iTRRkp8LQgJmX86PUr/7jEwwssIaIbYd0fwwupddKnemUUw1e5VmHI1MJFqvCLMOdGqZ2FsP2xv/3gYW17OPh9+4soNTDzem8ED8yPpRBGb6zWrZYfnGIX8/FbFp//7cjn2cjv7Yif71aPYYfb5cF5Ap2lpbwYFb/4GLE5U6qrznuvki/xpLPZoG8b+7N3tnezjbPb3w889f3EZHOjpXUeNT0cXGFEqXSAI3rwyCulfPoo93c7+Po0aUvzy/ec7Ww+Hnqyv7YMKfWtapykInxJ1Rmi7xzLBjrdTXnhSkj59Av5BO7WWTg+XBoLFdGhErk1pKNVOc0lR1+w2CPOSB2CER9sHgzHTMAoM5XRTU1qruLcilVQadFrAIo15ycPO9vbOlyNjACbiAzQRV6axZnI7raSCcihoMp9+QRCqc7EP6fez2e1nY2AAJuI2KMf9aaKIYHMuA6JI9BcsV0zWguq1uchDOrtzhDEIp/OXQTnuThFF+Gs/6vEoI16jkLOrVA44YT61Kl8MCZ2PIn0jMpVaUP25R4n3k5ewgzxfI8ZB6K/hOxV6RcbGAJUjqgUyqRLzt4Iwi4UC7ieAVKy1QBDmPA01Bq1g0vHyhN5C79ZL3R7j3FhhMloHzzF2dbKA0t+nzhq2OLRynFb48ouJfnb2pK/sRSLL9yaxk6pfmirG+zekDEBIDE2tBG7cweCc6Zxo4x3Mwk8gEEF3xbKEPSzDQBCqw1DIvgu2PP1u9k+LAgI5dxME4tL4AuHn0xKKyFRCWTkEhGFl2+nn2Z2vX4mfHh6R8jhtWn8A3sKVcS1EsJgPd+fMU5WoxBkEYZhufLVz+PTTF484CAuCg3hleQKB8Ks4E8k4xo62QnXmNftBEMrhApH+YzYSe7R8+Jx9+fr919OPYBaEdnJcC6EFI3b85S4mxA1ifAAEwR3iLLzIYir0p1989mn2WfgZp07cfR4r7pMGOkcYpfauXV0gmMN04857mOaMffZiUTAAj3FpPJeptVOH7ZY6y4XbzYa6WwekQtVC+guQh6Xll9nfLYhKQFq9AQJxY/QYgvmegafKMhvctKuniUSoWni2cxh7/DSWHSfyP3lav7g0RgwRKISGxLDrlNbfaam3nUghZE5u+73I93/46slXi+Iy+qTrYwhE0H7ZUbABl60R1kgcAYJQ6nefwU/4zS/F9H8in/1h5gOZilY/GFkg1GA5pMv3vxAsSZZp6ggQBK/PRDw8eI7Zny9/8e9FUglIIwtECwMhHvTnNz1K4vYRICR6UUi/+4qPPf3iq/cXDARdj0SWLh6fa+v00CB6UNcsFBV2FAhCgvSiELx+sTgRVIu4QHxwnEB07ViUjxIlcA3yPcWMgw3o+lAIKL29aJwQCMQxq/jbGKAqrCsDOnEICP0SEdDrBXGZu4hbiKMFQgrqUcqqhnudOlGxTycOAwE7/J7WOKYj7jJdP0IgWp2Li0yiukQtwQCdqA0k2cJ7tBbPwk4GQOsQQ0SGr1dt9QbIRIltE6prwAQVhRzjLLWpfjZ6d+vecmT5rWEC0e4NUOAdaiuMtw7IMLl/tMN6uTtno5E9D6qvh1awiJ0VwUVfPeYkHkcNbsc9fKtE+Uyk4c8/AIEIK36mXiebWqdxPv1WEsM3/hje1T9ROguKQbwXiyzfGpyYa6lEE+XfvODrQkMJ3/TiqK0NymdBJFYw7Xq3TyB0LXCKDDXOm3cHI3KlY9qYh5B1IsvRZkxre0uRvV7dqLa3n6/FcSNJfzAFw9SV0F2hjtkKo7L4U1Mbd0EgrnUlHPlWn5wSPHz2d440KWVMCt9V9bj9QFL6wjPD2q3l7oSj1MocGR5qgorqt/Q3vNYm6eODgFvtLfj+Rzrt8p7FNhsISb9ZsSsGreeszLBdcEbYGWbhd8JavQq68Q7XjczrDLQhc0FIyPpgqnlsEHCXtMWWifV90I1rOqGtSJlTJtjk0NBajWqnAkFILLZMUK4bz2mVIEw2+ZMvykHRoqO1G9VOAwLAWVQWGIY1zCzkWnbRUVRXaBImBeWrgq0MMQtjgoBbji8uDOK95Ujk2/YDI7LIGKvkpdZmkZXBtZCTgYDF8QsKg6x4H0Uikc6dllRezS7TUTZKHA8EgKG0gJvlyVqjJggAwkedG80pRLIEm6onAAL4oQ1tsWCgWoHrgk8Aha4dzfKartTMKJvJBnmDZFSiC9OUSJeUeis4AhC+6X5aTNYyDXVIvdq0IGDTVn0htpYWGenaTfnjXlbAKRbVU49q3D0VCAL28NXmvL+0LmnF3gxJr1YQcEOLkfYXnxgEzFZ4s+nWOhECNOpW+ycQ+rQCkD2YXZ8tCEBWTpqHP61ThdgDBZlCCCuMStOAAJSqAA6nKReipHj2EJX/bY+vMAZNCQJQre4p0unoSVHS3HIYDwQU6XIbx6HpQRBwb9KGwujJepMiZWzTGb4FKtJHE7LCTEBAStmudlJAAACaa9dCfvVXPe/eBBA+meDeZwaCgLu82yWFqfIsdYQuS0wp2c2QuWSgN7Z6338zGSvMEgROVr7iaUyaAU+IVGWaV6ge4fl+vvVGz/u/AAgfj3/PMweBk5XPlVTsgTrRdqvw9OHxs1IuXwtngDa92Hq798DPI5G98W/3ZEDgZKby9U3Pb98ijyAjuozd0GD03mY9nzpaBb7BOSDx10//1nsc90X+cOw7PUEQAjKtTNWuNFxJAzwYICJJlGL3O/5HUnE5FlOUqO4WK3a+aR09+oA+33rxt4Tw9ss//7rvg74wajQ6eRA6ZBpWKuPkq2XbrnOy7XI57zjNmmEew/f99MbWzl+3/vGPw8d/f+Ptt9/uUgyDvvMIdJogzJI+P4gd/nnnyY/Zg62Drc+7PpjESp5VEIS/f/WEtyh68u+tHpH4dgL7cGZBEA7ew0auh19t9erGNyfwnM8sCG8fvBeLxA6z22/0fTC+cTi7IGR3Yoc7L58cvH38qcfSWQXh84Onh9ufH0Q+++cMLnZGQXhj66fDvwvCr7eWd2ZwtTMKwj8P/o/bhH/8a+tXx517PJ1NEBJbraDhtwf9PuMEdDZB+LxjE7YPpr/c2QShWwR+228jx6ezCcKM6X8gCP8DgdNCg2CUGqXeaqNUo1gslgZTDo0GnNpfwT8yLTQIGZXIvXW4m5JMZTYwWkODwyKd9HcWGwRKxB4QEgoRi3LQEqOLylQueiS8hH0EWmgQnH4QcA9fQyFKfwLa01mqIsujFecM0mKDIPeBUBLFokB02ld6YQEuJgDEJvydMwGCkUrxSXZTI1JeyFG/WlmoViq+2sTe04IRJWpoDfvxdCZAqMcZv8+qhBsYNdVAHlw12AmX8lo1Tw/Zv2IkOhMg2FQParX5qxLsfenK/hLgFOM7IAI/aGMmrQM6EyDU44oCL8DwYsMwTNyNAT9uML/Pao4CCIZRpigsk9BCg9AykaZhYFVCWcJiLYY19z17X2JxBBymobt4jEJnAoSAPJ2IOF2ltjcL54SN2FWmKFhRp400f9VPZwgElIZSzbKsJune5g43hFYdyzCtgtzpQzsWnSEQQBqCMaIS6FjDeKAisOPuZPKw0CA0pW4QXDlY04UxRWcv2AxrdRQTiDiZPCw0CDXPJW3n0KSeF6xaSBD4oHW84nme335WsD3Xm8Rf+n+EYOm66M0QgAAAAABJRU5ErkJgg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AutoShape 16" descr="data:image/png;base64,iVBORw0KGgoAAAANSUhEUgAAAQQAAADBCAMAAAAehD6LAAABnlBMVEUAZqz////86QAAY6sAYKoAXqkAWqcAYaoAV6YAXKgAVaUAZKz/7AAAVqb/7gD/8QAAXrEAYLAAWrMAUqQAWLQAYq/m7PTy9fkAXLIAV7X4+vwAUKPN2ekAarPW4O3B0eSSr9HfAC+CpMuqwNprlcO4yuBgjsBHgLmcttV2nMemvdnU3+yHp81Th7w4eLXH1eZlkcEgbrDgAADZADfjACkASqHOyk+Ro33UzkkhbKmKn4GaqXh0ko22umTy4iF+mIikr3Ho2zHBwVuutWpmi5NWgpn76On//e7Dw1kvcaY+d6L1vcFNfp3TzUrj2DjmACSkOmrrkyWaP3KRQ3jxthzpaCX/+wD30hP1xxZ5lYpGXJ3JIEr97Ev++dL98YX+97z+9KbmMCfUDz7ylBjxhhjvmJ96SoWnHWdfS4752dvkVyvthY3xdhbmRVruoCGRNHfEJU+BNoFZWJa0Ll24KlC+CVTpZBj97mT/+9/lOhryq7HnR17pXHDseoTnShfrdAD1rhSvCWH/+Z7lQSndMTOCSoHjYi7nfSmbK3HmdivqOb4cAAAcq0lEQVR4nO1d+XvbxtFeEIvFJYqSKAE2DxA8wJugIMm3JVs+kthJrSQ+5NjN5TRpmrZu6zZN769N4qT5r7+ZBXiDEi+J1PN0fhBFEASxL+be2VkinCrlvEbY4UIhlzvdG+khcnKXzpRtp/9YkdKQMy1NplqG/1slmloxT+6mQukkQEjgn1xUURhjmd6PCnI05As56hHKWaEcFRmjNCHUaSNXTZ0SGjMGwcpX3GgJcPAk1ihXFJJstj/LFCpOUVZgYHmSZN2Pm6n5uuTx/0TXyCTjttCIS1Ri8ZJgZU4eidmBYBlCOamoVNTgmgWqVvGYQtTW53VNisdlohhCVVMLriS1B5dhUbMqKcBAibjuCkLTyQgJsyASTyoKlagiFwbEarY0MxA0rSHkk56ou/5g+IMFrlbz/udGXCwZKVdnliDJBUGQaLH11Qb1AAiGPFOS6WZwdBOZJiEQAgLCiDGr+wyj6UGwyja+uKKCL54ow98a80VcMJgcDCovwfAFR2I1Q5ErqZqnK8EFTI3W4USKlzGZTokl+FfCezOjumuUVdnH1GyeiJqYDgTTSQkui+O/dcpS8FKRoyYHwfbPiIqu/49NURs4KktZjLALFzTlgtD6RHdtm4olfGPIsh7n2lST0ZpmVLxSRQYpEsxinClayZrqlsNoChAs24uCDNTh4Qoo2FIZXqoSYoEP2z9JaYFQ5pzQZGrGUCS7+zoikZmiiMS3GwmXkmgCeYgzE2BbQ9GALwNXUdVlajw/+T2H08Qg5GWF6nLDgWfFR5/wn1zKx0LWZX4W3HiARooPqiypDugEODOXq7Y+kBv5atUVcZzI7A0R1UOGcdVaEtVMoskQIU9kdQF1bhxZzkhMPuh+mggEs1wHS8BErv1MhY8+UAqJqIwKL0clPsa6pLRsJJGlTReshSPk42qxpFwIVH4FnzJiASo0qcEVc7JS45yDY1WIzhSma2XBYbKvSkURf7YU3+zzQSan8UFIGEKJJU0zJRRFlH98QnjcpnwwhPOAqRElLyTKCi21vmcQBZxBqsDYHTepFluirWhJfLHAdRAKKi1WqKgLHBsDOUl3XV334EsNH6xAQRgakRirpKYafIvGBcFpJF1Qb5znm0zCp1n3Rw/vUFg3RVSAQiZO1ajClFLXd1NDbtlnbMdGDaiBn0nRHpZELYGKVHIsxq+vBhLms05ZkouuEq8L5gz05FggGDnGZAVsXtR3A3xBaKrcFwiMHLAxFwCj4qne+BxrZvL+d0DaBAQYnjpDv0LQxCD2ArkzBE8H9jNsQ6gnval9iHFAcJJMJsikIAgKPoCGjG4emEF83qASUQ00k8nqtDeFZDjINyXGkClQ26i+DUVJo+CKcmDwsM6m/q1RQTDRTsdzBVDWAudSVNRV1PXcR85ZDpE1lAPTsWaoty1QwYKtMId7kPzCFQq+VR18C24pHW50rFyhOsWvjgaC5WqKhKM3or4pUHRUXuAOoMI2GZUURSFHS2fCsFKZfNmubBYbnIrFzUJhc7OSq9tVp1kbbvMSdc9Fv5v/dFUhAAZF3+JCgnOJJdSSVGVKc9j3j6WRQEglqaJqgSHkz7vgq2rZ93DMgufmwu8hYWWq9UrDUzGyVlVJolRuk8j/UkolFeIDgLG0Wa861hDP2IlL4qan6skMeKTyZmoTkdFQO7kirRTl+MS6YSQQPLkkNGv+nXA3FlwZivKQo8PxN5rVXEOHkUsSuMJkJBJlxENhbiUsl4D8yBSSwt/1tS/YZTRJPFxLMrixySKL40AwUQjicjviEyDC8V/wm6kLbojZM1PVigv2UaLiaGMPAUNiCm3UnT4JMzL+EapL/gEZZQM9FVOolQAEl04SdR8DQj4eB3A9XSaFnJ8sg4eArxVZw9sZQN6qFkiUSaM++iMJQgUW9Sr5AV1Tu8D8IDWjcq88zwLLkWqHKrMEwdKQCVJJiAUoVdGLMXyD2Lzg1frOTTTtEjx+eQbD7yJdBvlo2L0MV8v5wICN5v+4osRRATU5iQ95BAhczxTkKFy2VpQ1RSUcZlCNRuvTDqVsV2MTs/9xJFIWLZUHOMLU4I4w6DIZQbWYUmT+gOq58YRiKAhWKd5IYHgkegEmGULQMjhJpY8HjGpDOTkA2kBITKo4PXbUSWqOsJmsoMeC4bmL9jJRUkChjCUVw0Cox2WQSRhtVWWt+D0vIQiJXlfYsj1l1iIwlGQw1PkuPWTCyG0JmCCjgrXKMPQkPCqTHFErMwChrBIi6VodVS9qYjOXMUq0H1+jTBQ6Cx04Fg5utVsfJyTZtUWipUB/Ry2hAm9RY2ozAAFCYt1houomICawBeMCVYHLehWBU9JOGQGfREkr5TtyATE6k7QKuDDACBBiqzz6VMZwnUJAaHKtklGkasKVZDUFKjch2KxvZihVUdSTVgNH4RAtdM1o2Gg9iA4aYVPmFryaTI4RSwyCACE9H2wJA5acpqs64d5h90VNm7DT0gPDSGbE7n4qwLdFIaEFjoLhpzHNkczEIAhlJvPrGNxFaOJg5Qs9ZzQb8xGDAaJaseMWOFLSwERu97AzTBtFQYaIAzihmDeCmBUDA7PElO4sd6I8fybokMi8zqBTPKVvdfzYnAaxiHe8XISAALqFu0MJhccHQrULWzOnSAvBBG3SVancGaYZh/iuluQTPqarqiWbjmAmwqyDrfoOku2nErsgqGh03oMOIYnV2zDYChUZweQWCDKrCA2pKBxLoSYSXHGuV0QaX3wIkKjShsGOM6bBs7PBVoJp19QRVGMoCIbiC0Sz1GVs7eiiQoBEWWtWK9FsAiANRjDQq1MlbICjgACxaTCr3CaHSvMe5zEk0c70nEGoDqFGw5Ra+dgJQBAaHWSRLJfNe4wjkNqO7g2XqYmUqDLCRsk8DnObqdqJk8yCNj/fcBzStUJLNZTRTG7KJKxEamQQuvLmZWVx/ILjiLLuKWvDz4RODEKbap4675GNRcztKPMcVUaapDsOhIq2WL7R8SRqbecmKY82rXL0WRlp0W1CGKktZrDUdomoUc0PT8f7IHzzzUeffPzhX97s+7AQnfd4JiMx2tIMLdHY1CQVq4AMWwghDsKHkTbtffPRt4AHwmGsrq1uiGdNGnxivc6yC760rCqCSaNh5cMchG8jIbS3f3H30vX7K+vnVlY3FiN0HoNod9FfXRJBQvJKxROVMHPBQfgmDIRIZGl5eTkW23tw6+aNu1fW1xCMs8MYutYxlv50mUBlwkLryDuK8c2/fPjxx598+9E3P4fxw/CXllpYcDCW9i/evnTn/grH4kxAobQGbEZ55YQpD8tBh1uHNz+4evPW5f2lWBcYSwFjXN69dufe+toZgEJtLStQVbCaJtGH5eFDQTDTG6urK+fW1r27NwCMvRgHo4sxYksPbl27cwXUxUJrCxpklZykajtEZMNSbWEgmGIrVNDpBoJx7v71S7s/21vuwoJDEbm8e/WdlQVmCpH4zoFRYpKOGJSLlRAfMiy9JvWHS7rIsVi7f+fS7mWORSAjiERs/61rd8j6udVFTDeIeuAiUR10Yk2VKEuWB0Y8CILBhj5WvcUX13Z9GVlqM8XexWt319ZWFo4lRNFHwUrWMXmqezk3PjBxPQCCpRx/YcRifeOdGzcv7rW5YgkY5MHt6xuLBoRIfL1g8qoexQEoBrKO/SCY6qhDQH1xbp3cuXZrH8bPkUCWeLB74z7IxuIgIbdyZIYmlXNJ02EDM9Z9ICTImOkTlJC1tXcu3XoQIOErzNvXwXSsLgYQstsCQcfco0QHjEQfCO5kKSQKSJx756rPEwFL7L116f76QsgGDfwFTzKw/n6wyq0XhMY0Gh6RWLl76a39QGMuIRBX7y0AEEFEbSUVlrAuDGYde0CoTJ1E0hEJeufmxYiPBAJx68aVeQOh+HFEjcTdsCq/bhDyxxuGkUhHjXnvxu6DDhC7N7y5AqEFLpIVWnHeBYKlzfJn9Y2VtdU7NztA7O8iR8zJo9LFsMGHgEC6HpTEFN9WYn2pDBdhePcivBlnFMASAMTtBy1tGdu/fRcYYrbjG41o6BrtARAKnXSiLuUNM+NSADBvGKmGpLu1MiVqKWUa9pgygxxBr+/u+UCA+bx1Z20e/MCOWD7WBqHZlU+kvvIoyUGRUlEqYg7fn9EawaXsJwBi/f61FkPEIrt310/fh4gOaESz1uwDoWuCBSdy65UEeBcVIVEp4oKjTSzrBwA28zjJOck9iKtr+o2LgfGM7d28t3bKelJurURKGM28XSmRqMKSRg8Iua6RSWAsmQTfgYArc4E1BDNeEIy4jWtZkynBmTQNr2+cO3f9raVALh5cXTldsQgEoppk4DXycnoaTNcGIBhdlgFLlTT0uRVcVJJpJJO4uNGA4ZdVortTzc0CDmsBDuBV3nrnVMVC5aFUQqMSBV+67hhVGje7QGh0SQOtCxYOVA++ligzcLetC4ZQQDsx9V0DP3xwMbbMxWL/6urKqU32Buu3y5VqTkJjUWfUTXRAqHUrO2oLqeBpi/5ktxNFEExhc0b3C/ygX9qP+eywe3/ttIym1o4alKhhuBJrdCvGnrhJqmOpCrgGjEhKVK8Dx0g+J6DikJWZCLK+ev5uix0uXz8lqWit4Oe9O5jYTkdzEFI9Vo93N4DbFKx43ijJNAnSAiAkm4LDiFru0aHTED1Hru1xdojtXVpZOQ0Y2qxgAKt3JiZIv0YAUiGMSCbhFAi4DA2r5ksAQhxw8yAME5yZzdXrq+t3fHZYjtykpwBDq3gnURL1rtVbpM80IGHpmmFhbWvBXwSVABNpMQZykTInzjmE08baldtLHIblmyurM7xwOPGlfOjzyN3TdAhCvd/w+5EnCAnzF7uWuMco+qq0MuPZen1l9VrE54ar6yftOAS9LUTJ7a5zRRAGf5m55WpF8f/J1ylIS64hElHN5W0y+/vUV1Zu+tywf3fthGVC961kbzhFhLY97CaRBqtZdPQsgPzVPfDmRG5SX6G3fRV5a+Nk7SXrz7cnLANBmJW2n4r0c1cuxrhMXF8/SWboyrLy1atyNFlFEOadAQxIX7+7hzIRu0hPkhn8mr5U0cPVq5Iqoh9JuGO0GLSxfg2DiuXInbWT+xG/HUdGo1RVWClX0sUSgFBdoNqslSuXUSZiu2snJqJ+4b5BGhBAQUhJQfcDCLMKCCal9MNnnTf6+Rs4g7O8f++kfAaxaxLOcFVRs9E6zLtcVTz4U7rr7SpBZlhavn5SIiG3Mahrosp7kRBzzioh/TB78Kz7gH7+KmqG2O3zJ6OxW2k2y1NbdZ8kzEs4TUo/386+n+45tHJvH8zE8uWTyTQEjYrqms5c34k2SX7OelHcebS9ne47tr4bQ8VwAt6pn0GFCDFKaF6oYaMHbZPYc3aVXj9+8sPOq/6ja9dBJJYi907AY/BbgdVQALDPBZhKjxTmqxjTX7+MPc2+m+4/vnoPPKcTQcGv/jcVHXtUKFIjV7VIY74WMp19uhTbzg6AQOjqZUThysxRCDriRb1iPV/zlSRx5+w174Ah+GlQHtBKgGIAFGYtrvLgGkHizfg3xqRnO7HI8qPsQ58V0j0csX4NUNjzZoyCODgrOW8QvvwX+snbf0wDPfvi4fs9LLF2FVHQZyuwYmmxQICBf/EbACH23fNX//16J5vNHjzsOeHcDUBhf7ap6AAE0ijUy06Kt8GcEwj8wb9+9/fZ7Evwi2LvbT/+7NHhk592HvZpSM4LD87NEgUfBFMTZYikwT5o1CXuDK8/Ir169eXrX36dPfjuqx9++OHQn5mMxZafvDeAAaBwE3TG5VnmWfzmcRYTsQ+aREUd+OD0TWT63a2D7w4jMZ/adeOxH3ZeD1pKcn53ObJ88fzsft5PuzeVhmDUnHJu0xPdeThLafLwxc6Pj2J8xiGg5b3vD8IwABvxM0Dh1uxQ8GckM0pr/XCGbZLJqg2mpHT61S+z2cePIi1OWH66ffBFKAZEX3uwBDHl+qx+28+qZNqNUx3FnlsAlSavn+9kv//pKa/aONzeGYIBzlPtAQrXZpVf8AOoFGs1KHOZM89QOv3s4fPt79FPiMR+/HoYBlijDZ5j7Oq52fxqUIKkEKVYdpyyJ8fN+SZV0ultsA48x/z4P8NR2LiPdvTOykx+M2gv4iTRRkp8LQgJmX86PUr/7jEwwssIaIbYd0fwwupddKnemUUw1e5VmHI1MJFqvCLMOdGqZ2FsP2xv/3gYW17OPh9+4soNTDzem8ED8yPpRBGb6zWrZYfnGIX8/FbFp//7cjn2cjv7Yif71aPYYfb5cF5Ap2lpbwYFb/4GLE5U6qrznuvki/xpLPZoG8b+7N3tnezjbPb3w889f3EZHOjpXUeNT0cXGFEqXSAI3rwyCulfPoo93c7+Po0aUvzy/ec7Ww+Hnqyv7YMKfWtapykInxJ1Rmi7xzLBjrdTXnhSkj59Av5BO7WWTg+XBoLFdGhErk1pKNVOc0lR1+w2CPOSB2CER9sHgzHTMAoM5XRTU1qruLcilVQadFrAIo15ycPO9vbOlyNjACbiAzQRV6axZnI7raSCcihoMp9+QRCqc7EP6fez2e1nY2AAJuI2KMf9aaKIYHMuA6JI9BcsV0zWguq1uchDOrtzhDEIp/OXQTnuThFF+Gs/6vEoI16jkLOrVA44YT61Kl8MCZ2PIn0jMpVaUP25R4n3k5ewgzxfI8ZB6K/hOxV6RcbGAJUjqgUyqRLzt4Iwi4UC7ieAVKy1QBDmPA01Bq1g0vHyhN5C79ZL3R7j3FhhMloHzzF2dbKA0t+nzhq2OLRynFb48ouJfnb2pK/sRSLL9yaxk6pfmirG+zekDEBIDE2tBG7cweCc6Zxo4x3Mwk8gEEF3xbKEPSzDQBCqw1DIvgu2PP1u9k+LAgI5dxME4tL4AuHn0xKKyFRCWTkEhGFl2+nn2Z2vX4mfHh6R8jhtWn8A3sKVcS1EsJgPd+fMU5WoxBkEYZhufLVz+PTTF484CAuCg3hleQKB8Ks4E8k4xo62QnXmNftBEMrhApH+YzYSe7R8+Jx9+fr919OPYBaEdnJcC6EFI3b85S4mxA1ifAAEwR3iLLzIYir0p1989mn2WfgZp07cfR4r7pMGOkcYpfauXV0gmMN04857mOaMffZiUTAAj3FpPJeptVOH7ZY6y4XbzYa6WwekQtVC+guQh6Xll9nfLYhKQFq9AQJxY/QYgvmegafKMhvctKuniUSoWni2cxh7/DSWHSfyP3lav7g0RgwRKISGxLDrlNbfaam3nUghZE5u+73I93/46slXi+Iy+qTrYwhE0H7ZUbABl60R1kgcAYJQ6nefwU/4zS/F9H8in/1h5gOZilY/GFkg1GA5pMv3vxAsSZZp6ggQBK/PRDw8eI7Zny9/8e9FUglIIwtECwMhHvTnNz1K4vYRICR6UUi/+4qPPf3iq/cXDARdj0SWLh6fa+v00CB6UNcsFBV2FAhCgvSiELx+sTgRVIu4QHxwnEB07ViUjxIlcA3yPcWMgw3o+lAIKL29aJwQCMQxq/jbGKAqrCsDOnEICP0SEdDrBXGZu4hbiKMFQgrqUcqqhnudOlGxTycOAwE7/J7WOKYj7jJdP0IgWp2Li0yiukQtwQCdqA0k2cJ7tBbPwk4GQOsQQ0SGr1dt9QbIRIltE6prwAQVhRzjLLWpfjZ6d+vecmT5rWEC0e4NUOAdaiuMtw7IMLl/tMN6uTtno5E9D6qvh1awiJ0VwUVfPeYkHkcNbsc9fKtE+Uyk4c8/AIEIK36mXiebWqdxPv1WEsM3/hje1T9ROguKQbwXiyzfGpyYa6lEE+XfvODrQkMJ3/TiqK0NymdBJFYw7Xq3TyB0LXCKDDXOm3cHI3KlY9qYh5B1IsvRZkxre0uRvV7dqLa3n6/FcSNJfzAFw9SV0F2hjtkKo7L4U1Mbd0EgrnUlHPlWn5wSPHz2d440KWVMCt9V9bj9QFL6wjPD2q3l7oSj1MocGR5qgorqt/Q3vNYm6eODgFvtLfj+Rzrt8p7FNhsISb9ZsSsGreeszLBdcEbYGWbhd8JavQq68Q7XjczrDLQhc0FIyPpgqnlsEHCXtMWWifV90I1rOqGtSJlTJtjk0NBajWqnAkFILLZMUK4bz2mVIEw2+ZMvykHRoqO1G9VOAwLAWVQWGIY1zCzkWnbRUVRXaBImBeWrgq0MMQtjgoBbji8uDOK95Ujk2/YDI7LIGKvkpdZmkZXBtZCTgYDF8QsKg6x4H0Uikc6dllRezS7TUTZKHA8EgKG0gJvlyVqjJggAwkedG80pRLIEm6onAAL4oQ1tsWCgWoHrgk8Aha4dzfKartTMKJvJBnmDZFSiC9OUSJeUeis4AhC+6X5aTNYyDXVIvdq0IGDTVn0htpYWGenaTfnjXlbAKRbVU49q3D0VCAL28NXmvL+0LmnF3gxJr1YQcEOLkfYXnxgEzFZ4s+nWOhECNOpW+ycQ+rQCkD2YXZ8tCEBWTpqHP61ThdgDBZlCCCuMStOAAJSqAA6nKReipHj2EJX/bY+vMAZNCQJQre4p0unoSVHS3HIYDwQU6XIbx6HpQRBwb9KGwujJepMiZWzTGb4FKtJHE7LCTEBAStmudlJAAACaa9dCfvVXPe/eBBA+meDeZwaCgLu82yWFqfIsdYQuS0wp2c2QuWSgN7Z6338zGSvMEgROVr7iaUyaAU+IVGWaV6ge4fl+vvVGz/u/AAgfj3/PMweBk5XPlVTsgTrRdqvw9OHxs1IuXwtngDa92Hq798DPI5G98W/3ZEDgZKby9U3Pb98ijyAjuozd0GD03mY9nzpaBb7BOSDx10//1nsc90X+cOw7PUEQAjKtTNWuNFxJAzwYICJJlGL3O/5HUnE5FlOUqO4WK3a+aR09+oA+33rxt4Tw9ss//7rvg74wajQ6eRA6ZBpWKuPkq2XbrnOy7XI57zjNmmEew/f99MbWzl+3/vGPw8d/f+Ptt9/uUgyDvvMIdJogzJI+P4gd/nnnyY/Zg62Drc+7PpjESp5VEIS/f/WEtyh68u+tHpH4dgL7cGZBEA7ew0auh19t9erGNyfwnM8sCG8fvBeLxA6z22/0fTC+cTi7IGR3Yoc7L58cvH38qcfSWQXh84Onh9ufH0Q+++cMLnZGQXhj66fDvwvCr7eWd2ZwtTMKwj8P/o/bhH/8a+tXx517PJ1NEBJbraDhtwf9PuMEdDZB+LxjE7YPpr/c2QShWwR+228jx6ezCcKM6X8gCP8DgdNCg2CUGqXeaqNUo1gslgZTDo0GnNpfwT8yLTQIGZXIvXW4m5JMZTYwWkODwyKd9HcWGwRKxB4QEgoRi3LQEqOLylQueiS8hH0EWmgQnH4QcA9fQyFKfwLa01mqIsujFecM0mKDIPeBUBLFokB02ld6YQEuJgDEJvydMwGCkUrxSXZTI1JeyFG/WlmoViq+2sTe04IRJWpoDfvxdCZAqMcZv8+qhBsYNdVAHlw12AmX8lo1Tw/Zv2IkOhMg2FQParX5qxLsfenK/hLgFOM7IAI/aGMmrQM6EyDU44oCL8DwYsMwTNyNAT9uML/Pao4CCIZRpigsk9BCg9AykaZhYFVCWcJiLYY19z17X2JxBBymobt4jEJnAoSAPJ2IOF2ltjcL54SN2FWmKFhRp400f9VPZwgElIZSzbKsJune5g43hFYdyzCtgtzpQzsWnSEQQBqCMaIS6FjDeKAisOPuZPKw0CA0pW4QXDlY04UxRWcv2AxrdRQTiDiZPCw0CDXPJW3n0KSeF6xaSBD4oHW84nme335WsD3Xm8Rf+n+EYOm66M0QgAAAAABJRU5ErkJgg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42" name="Picture 18" descr="http://www.iaa.es/sites/default/files/danland_logo_0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5609" y="5661248"/>
            <a:ext cx="1092897" cy="827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62615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fontScale="92500" lnSpcReduction="20000"/>
          </a:bodyPr>
          <a:lstStyle/>
          <a:p>
            <a:r>
              <a:rPr lang="es-ES" dirty="0" err="1" smtClean="0"/>
              <a:t>Daedalus</a:t>
            </a:r>
            <a:r>
              <a:rPr lang="es-ES" dirty="0" smtClean="0"/>
              <a:t> </a:t>
            </a:r>
            <a:r>
              <a:rPr lang="es-ES" dirty="0" err="1" smtClean="0"/>
              <a:t>Team</a:t>
            </a:r>
            <a:r>
              <a:rPr lang="es-ES" dirty="0" smtClean="0"/>
              <a:t>: amateur* </a:t>
            </a:r>
            <a:r>
              <a:rPr lang="es-ES" dirty="0" err="1" smtClean="0"/>
              <a:t>group</a:t>
            </a:r>
            <a:r>
              <a:rPr lang="es-ES" dirty="0" smtClean="0"/>
              <a:t> </a:t>
            </a:r>
            <a:r>
              <a:rPr lang="es-ES" dirty="0" err="1" smtClean="0"/>
              <a:t>launching</a:t>
            </a:r>
            <a:r>
              <a:rPr lang="es-ES" dirty="0" smtClean="0"/>
              <a:t> </a:t>
            </a:r>
            <a:r>
              <a:rPr lang="es-ES" dirty="0" err="1" smtClean="0"/>
              <a:t>tropospheric</a:t>
            </a:r>
            <a:r>
              <a:rPr lang="es-ES" dirty="0" smtClean="0"/>
              <a:t> </a:t>
            </a:r>
            <a:r>
              <a:rPr lang="es-ES" dirty="0" err="1" smtClean="0"/>
              <a:t>balloons</a:t>
            </a:r>
            <a:r>
              <a:rPr lang="es-ES" dirty="0"/>
              <a:t> </a:t>
            </a:r>
            <a:r>
              <a:rPr lang="es-ES" dirty="0" err="1" smtClean="0"/>
              <a:t>for</a:t>
            </a:r>
            <a:r>
              <a:rPr lang="es-ES" dirty="0" smtClean="0"/>
              <a:t> </a:t>
            </a:r>
            <a:r>
              <a:rPr lang="es-ES" dirty="0" err="1" smtClean="0"/>
              <a:t>fun</a:t>
            </a:r>
            <a:endParaRPr lang="es-ES" dirty="0" smtClean="0"/>
          </a:p>
          <a:p>
            <a:endParaRPr lang="es-ES" dirty="0"/>
          </a:p>
          <a:p>
            <a:r>
              <a:rPr lang="es-ES" dirty="0" err="1" smtClean="0"/>
              <a:t>They</a:t>
            </a:r>
            <a:r>
              <a:rPr lang="es-ES" dirty="0" smtClean="0"/>
              <a:t> </a:t>
            </a:r>
            <a:r>
              <a:rPr lang="es-ES" dirty="0" err="1" smtClean="0"/>
              <a:t>met</a:t>
            </a:r>
            <a:r>
              <a:rPr lang="es-ES" dirty="0" smtClean="0"/>
              <a:t> Sánchez de Miguel… </a:t>
            </a:r>
            <a:r>
              <a:rPr lang="es-ES" dirty="0" err="1" smtClean="0"/>
              <a:t>why</a:t>
            </a:r>
            <a:r>
              <a:rPr lang="es-ES" dirty="0" smtClean="0"/>
              <a:t> </a:t>
            </a:r>
            <a:r>
              <a:rPr lang="es-ES" dirty="0" err="1" smtClean="0"/>
              <a:t>don´t</a:t>
            </a:r>
            <a:r>
              <a:rPr lang="es-ES" dirty="0" smtClean="0"/>
              <a:t> </a:t>
            </a:r>
            <a:r>
              <a:rPr lang="es-ES" dirty="0" err="1" smtClean="0"/>
              <a:t>we</a:t>
            </a:r>
            <a:r>
              <a:rPr lang="es-ES" dirty="0" smtClean="0"/>
              <a:t> </a:t>
            </a:r>
            <a:r>
              <a:rPr lang="es-ES" dirty="0" err="1" smtClean="0"/>
              <a:t>put</a:t>
            </a:r>
            <a:r>
              <a:rPr lang="es-ES" dirty="0" smtClean="0"/>
              <a:t> a </a:t>
            </a:r>
            <a:r>
              <a:rPr lang="es-ES" dirty="0" err="1" smtClean="0"/>
              <a:t>scientific</a:t>
            </a:r>
            <a:r>
              <a:rPr lang="es-ES" dirty="0" smtClean="0"/>
              <a:t> </a:t>
            </a:r>
            <a:r>
              <a:rPr lang="es-ES" dirty="0" err="1" smtClean="0"/>
              <a:t>payload</a:t>
            </a:r>
            <a:r>
              <a:rPr lang="es-ES" dirty="0" smtClean="0"/>
              <a:t> and </a:t>
            </a:r>
            <a:r>
              <a:rPr lang="es-ES" dirty="0" err="1" smtClean="0"/>
              <a:t>start</a:t>
            </a:r>
            <a:r>
              <a:rPr lang="es-ES" dirty="0" smtClean="0"/>
              <a:t> </a:t>
            </a:r>
            <a:r>
              <a:rPr lang="es-ES" dirty="0" err="1" smtClean="0"/>
              <a:t>making</a:t>
            </a:r>
            <a:r>
              <a:rPr lang="es-ES" dirty="0" smtClean="0"/>
              <a:t> </a:t>
            </a:r>
            <a:r>
              <a:rPr lang="es-ES" dirty="0" err="1" smtClean="0"/>
              <a:t>nighttime</a:t>
            </a:r>
            <a:r>
              <a:rPr lang="es-ES" dirty="0"/>
              <a:t> </a:t>
            </a:r>
            <a:r>
              <a:rPr lang="es-ES" dirty="0" err="1" smtClean="0"/>
              <a:t>images</a:t>
            </a:r>
            <a:r>
              <a:rPr lang="es-ES" dirty="0" smtClean="0"/>
              <a:t>?</a:t>
            </a:r>
          </a:p>
          <a:p>
            <a:endParaRPr lang="es-ES" dirty="0" smtClean="0"/>
          </a:p>
          <a:p>
            <a:r>
              <a:rPr lang="es-ES" dirty="0" err="1" smtClean="0"/>
              <a:t>Two</a:t>
            </a:r>
            <a:r>
              <a:rPr lang="es-ES" dirty="0" smtClean="0"/>
              <a:t> </a:t>
            </a:r>
            <a:r>
              <a:rPr lang="es-ES" dirty="0" err="1" smtClean="0"/>
              <a:t>scientific</a:t>
            </a:r>
            <a:r>
              <a:rPr lang="es-ES" dirty="0" smtClean="0"/>
              <a:t> cases:</a:t>
            </a:r>
          </a:p>
          <a:p>
            <a:pPr lvl="1"/>
            <a:r>
              <a:rPr lang="es-ES" dirty="0" err="1" smtClean="0"/>
              <a:t>Meteors</a:t>
            </a:r>
            <a:endParaRPr lang="es-ES" dirty="0" smtClean="0"/>
          </a:p>
          <a:p>
            <a:pPr lvl="1"/>
            <a:r>
              <a:rPr lang="es-ES" dirty="0" smtClean="0"/>
              <a:t>Light </a:t>
            </a:r>
            <a:r>
              <a:rPr lang="es-ES" dirty="0" err="1" smtClean="0"/>
              <a:t>pollution</a:t>
            </a:r>
            <a:r>
              <a:rPr lang="es-ES" dirty="0" smtClean="0"/>
              <a:t> </a:t>
            </a:r>
          </a:p>
          <a:p>
            <a:pPr marL="457200" lvl="1" indent="0">
              <a:buNone/>
            </a:pPr>
            <a:endParaRPr lang="es-ES" dirty="0"/>
          </a:p>
        </p:txBody>
      </p:sp>
      <p:pic>
        <p:nvPicPr>
          <p:cNvPr id="5" name="Picture 2" descr="http://i0.wp.com/www.astroinnova.org/wp-content/uploads/2013/08/GOPR608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8384" y="3861048"/>
            <a:ext cx="3704056" cy="2778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55688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fontScale="92500" lnSpcReduction="10000"/>
          </a:bodyPr>
          <a:lstStyle/>
          <a:p>
            <a:r>
              <a:rPr lang="es-ES" dirty="0" smtClean="0"/>
              <a:t>+9 </a:t>
            </a:r>
            <a:r>
              <a:rPr lang="es-ES" dirty="0" err="1" smtClean="0"/>
              <a:t>nighttime</a:t>
            </a:r>
            <a:r>
              <a:rPr lang="es-ES" dirty="0" smtClean="0"/>
              <a:t> </a:t>
            </a:r>
            <a:r>
              <a:rPr lang="es-ES" dirty="0" err="1" smtClean="0"/>
              <a:t>missions</a:t>
            </a:r>
            <a:r>
              <a:rPr lang="es-ES" dirty="0" smtClean="0"/>
              <a:t> in </a:t>
            </a:r>
            <a:r>
              <a:rPr lang="es-ES" dirty="0" err="1" smtClean="0"/>
              <a:t>the</a:t>
            </a:r>
            <a:r>
              <a:rPr lang="es-ES" dirty="0" smtClean="0"/>
              <a:t> </a:t>
            </a:r>
            <a:r>
              <a:rPr lang="es-ES" dirty="0" err="1" smtClean="0"/>
              <a:t>last</a:t>
            </a:r>
            <a:r>
              <a:rPr lang="es-ES" dirty="0" smtClean="0"/>
              <a:t> 6 </a:t>
            </a:r>
            <a:r>
              <a:rPr lang="es-ES" dirty="0" err="1" smtClean="0"/>
              <a:t>years</a:t>
            </a:r>
            <a:endParaRPr lang="es-ES" dirty="0" smtClean="0"/>
          </a:p>
          <a:p>
            <a:r>
              <a:rPr lang="es-ES" dirty="0" smtClean="0"/>
              <a:t>LP data </a:t>
            </a:r>
            <a:r>
              <a:rPr lang="es-ES" dirty="0" err="1" smtClean="0"/>
              <a:t>used</a:t>
            </a:r>
            <a:r>
              <a:rPr lang="es-ES" dirty="0" smtClean="0"/>
              <a:t> </a:t>
            </a:r>
            <a:r>
              <a:rPr lang="es-ES" dirty="0" err="1" smtClean="0"/>
              <a:t>for</a:t>
            </a:r>
            <a:r>
              <a:rPr lang="es-ES" dirty="0" smtClean="0"/>
              <a:t> Sánchez de Miguel </a:t>
            </a:r>
            <a:r>
              <a:rPr lang="es-ES" dirty="0" err="1" smtClean="0"/>
              <a:t>thesis</a:t>
            </a:r>
            <a:endParaRPr lang="es-ES" dirty="0" smtClean="0"/>
          </a:p>
          <a:p>
            <a:r>
              <a:rPr lang="es-ES" dirty="0" err="1" smtClean="0"/>
              <a:t>Meteor</a:t>
            </a:r>
            <a:r>
              <a:rPr lang="es-ES" dirty="0" smtClean="0"/>
              <a:t> data in </a:t>
            </a:r>
            <a:r>
              <a:rPr lang="es-ES" dirty="0" err="1" smtClean="0"/>
              <a:t>analysis</a:t>
            </a:r>
            <a:r>
              <a:rPr lang="es-ES" dirty="0" smtClean="0"/>
              <a:t>. </a:t>
            </a:r>
            <a:r>
              <a:rPr lang="es-ES" dirty="0" err="1" smtClean="0"/>
              <a:t>Some</a:t>
            </a:r>
            <a:r>
              <a:rPr lang="es-ES" dirty="0" smtClean="0"/>
              <a:t> </a:t>
            </a:r>
            <a:r>
              <a:rPr lang="es-ES" dirty="0" err="1" smtClean="0"/>
              <a:t>preliminary</a:t>
            </a:r>
            <a:r>
              <a:rPr lang="es-ES" dirty="0" smtClean="0"/>
              <a:t> data </a:t>
            </a:r>
            <a:r>
              <a:rPr lang="es-ES" dirty="0" err="1" smtClean="0"/>
              <a:t>presented</a:t>
            </a:r>
            <a:r>
              <a:rPr lang="es-ES" dirty="0" smtClean="0"/>
              <a:t> in </a:t>
            </a:r>
            <a:r>
              <a:rPr lang="es-ES" dirty="0" err="1" smtClean="0"/>
              <a:t>conferences</a:t>
            </a:r>
            <a:endParaRPr lang="es-ES" dirty="0" smtClean="0"/>
          </a:p>
          <a:p>
            <a:endParaRPr lang="es-ES" dirty="0"/>
          </a:p>
          <a:p>
            <a:r>
              <a:rPr lang="es-ES" dirty="0" err="1" smtClean="0"/>
              <a:t>Large</a:t>
            </a:r>
            <a:r>
              <a:rPr lang="es-ES" dirty="0" smtClean="0"/>
              <a:t> instrumental </a:t>
            </a:r>
            <a:r>
              <a:rPr lang="es-ES" dirty="0" err="1" smtClean="0"/>
              <a:t>development</a:t>
            </a:r>
            <a:endParaRPr lang="es-ES" dirty="0" smtClean="0"/>
          </a:p>
          <a:p>
            <a:r>
              <a:rPr lang="es-ES" dirty="0" err="1" smtClean="0"/>
              <a:t>Low-cost</a:t>
            </a:r>
            <a:r>
              <a:rPr lang="es-ES" dirty="0" smtClean="0"/>
              <a:t> </a:t>
            </a:r>
            <a:r>
              <a:rPr lang="es-ES" dirty="0" err="1" smtClean="0"/>
              <a:t>platform</a:t>
            </a:r>
            <a:r>
              <a:rPr lang="es-ES" dirty="0" smtClean="0"/>
              <a:t> </a:t>
            </a:r>
            <a:r>
              <a:rPr lang="es-ES" dirty="0" err="1" smtClean="0"/>
              <a:t>already</a:t>
            </a:r>
            <a:r>
              <a:rPr lang="es-ES" dirty="0" smtClean="0"/>
              <a:t> </a:t>
            </a:r>
            <a:r>
              <a:rPr lang="es-ES" dirty="0" err="1" smtClean="0"/>
              <a:t>developed</a:t>
            </a:r>
            <a:r>
              <a:rPr lang="es-ES" dirty="0" smtClean="0"/>
              <a:t> (</a:t>
            </a:r>
            <a:r>
              <a:rPr lang="es-ES" dirty="0" err="1" smtClean="0"/>
              <a:t>ready</a:t>
            </a:r>
            <a:r>
              <a:rPr lang="es-ES" dirty="0" smtClean="0"/>
              <a:t> </a:t>
            </a:r>
            <a:r>
              <a:rPr lang="es-ES" dirty="0" err="1" smtClean="0"/>
              <a:t>for</a:t>
            </a:r>
            <a:r>
              <a:rPr lang="es-ES" dirty="0" smtClean="0"/>
              <a:t> </a:t>
            </a:r>
            <a:r>
              <a:rPr lang="es-ES" dirty="0" err="1" smtClean="0"/>
              <a:t>your</a:t>
            </a:r>
            <a:r>
              <a:rPr lang="es-ES" dirty="0" smtClean="0"/>
              <a:t> </a:t>
            </a:r>
            <a:r>
              <a:rPr lang="es-ES" dirty="0" err="1" smtClean="0"/>
              <a:t>prototype</a:t>
            </a:r>
            <a:r>
              <a:rPr lang="es-ES" dirty="0" smtClean="0"/>
              <a:t>!)</a:t>
            </a:r>
          </a:p>
          <a:p>
            <a:r>
              <a:rPr lang="es-ES" dirty="0" err="1" smtClean="0"/>
              <a:t>Basis</a:t>
            </a:r>
            <a:r>
              <a:rPr lang="es-ES" dirty="0" smtClean="0"/>
              <a:t> </a:t>
            </a:r>
            <a:r>
              <a:rPr lang="es-ES" dirty="0" err="1" smtClean="0"/>
              <a:t>for</a:t>
            </a:r>
            <a:r>
              <a:rPr lang="es-ES" dirty="0" smtClean="0"/>
              <a:t> a </a:t>
            </a:r>
            <a:r>
              <a:rPr lang="es-ES" dirty="0" err="1" smtClean="0"/>
              <a:t>larger</a:t>
            </a:r>
            <a:r>
              <a:rPr lang="es-ES" dirty="0" smtClean="0"/>
              <a:t> </a:t>
            </a:r>
            <a:r>
              <a:rPr lang="es-ES" dirty="0" err="1" smtClean="0"/>
              <a:t>professional</a:t>
            </a:r>
            <a:r>
              <a:rPr lang="es-ES" dirty="0" smtClean="0"/>
              <a:t> </a:t>
            </a:r>
            <a:r>
              <a:rPr lang="es-ES" dirty="0" err="1" smtClean="0"/>
              <a:t>platfform</a:t>
            </a:r>
            <a:endParaRPr lang="es-ES" dirty="0" smtClean="0"/>
          </a:p>
          <a:p>
            <a:endParaRPr lang="es-ES" dirty="0" smtClean="0"/>
          </a:p>
          <a:p>
            <a:pPr marL="457200" lvl="1" indent="0">
              <a:buNone/>
            </a:pPr>
            <a:endParaRPr lang="es-ES" dirty="0"/>
          </a:p>
        </p:txBody>
      </p:sp>
    </p:spTree>
    <p:extLst>
      <p:ext uri="{BB962C8B-B14F-4D97-AF65-F5344CB8AC3E}">
        <p14:creationId xmlns:p14="http://schemas.microsoft.com/office/powerpoint/2010/main" val="13274780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p:txBody>
          <a:bodyPr/>
          <a:lstStyle/>
          <a:p>
            <a:r>
              <a:rPr lang="en-US" dirty="0" smtClean="0"/>
              <a:t>Description of the platform</a:t>
            </a:r>
            <a:endParaRPr lang="en-US" dirty="0"/>
          </a:p>
        </p:txBody>
      </p:sp>
      <p:sp>
        <p:nvSpPr>
          <p:cNvPr id="3" name="Content Placeholder 2"/>
          <p:cNvSpPr>
            <a:spLocks noGrp="1"/>
          </p:cNvSpPr>
          <p:nvPr>
            <p:ph idx="1"/>
          </p:nvPr>
        </p:nvSpPr>
        <p:spPr>
          <a:xfrm>
            <a:off x="457199" y="1600200"/>
            <a:ext cx="8330779" cy="5069160"/>
          </a:xfrm>
        </p:spPr>
        <p:txBody>
          <a:bodyPr>
            <a:normAutofit/>
          </a:bodyPr>
          <a:lstStyle/>
          <a:p>
            <a:r>
              <a:rPr lang="en-US" dirty="0" smtClean="0"/>
              <a:t>Styrofoam </a:t>
            </a:r>
            <a:r>
              <a:rPr lang="en-US" dirty="0"/>
              <a:t>box with an anchorage point for the </a:t>
            </a:r>
            <a:r>
              <a:rPr lang="en-US" dirty="0" smtClean="0"/>
              <a:t>helium balloon/s.</a:t>
            </a:r>
          </a:p>
          <a:p>
            <a:r>
              <a:rPr lang="en-US" dirty="0" smtClean="0"/>
              <a:t>Up </a:t>
            </a:r>
            <a:r>
              <a:rPr lang="en-US" dirty="0"/>
              <a:t>to </a:t>
            </a:r>
            <a:r>
              <a:rPr lang="en-US" dirty="0" smtClean="0"/>
              <a:t>4 observational ports:  3 </a:t>
            </a:r>
            <a:r>
              <a:rPr lang="en-US" dirty="0"/>
              <a:t>at the sides </a:t>
            </a:r>
            <a:r>
              <a:rPr lang="en-US" dirty="0" smtClean="0"/>
              <a:t>and 1 </a:t>
            </a:r>
            <a:r>
              <a:rPr lang="en-US" dirty="0"/>
              <a:t>aiming at nadir for Earth </a:t>
            </a:r>
            <a:r>
              <a:rPr lang="en-US" dirty="0" smtClean="0"/>
              <a:t>Observation</a:t>
            </a:r>
            <a:endParaRPr lang="en-US" dirty="0"/>
          </a:p>
          <a:p>
            <a:pPr marL="0" indent="0">
              <a:buNone/>
            </a:pPr>
            <a:endParaRPr lang="en-US" dirty="0"/>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6963" t="-50000" r="22260" b="50000"/>
          <a:stretch/>
        </p:blipFill>
        <p:spPr bwMode="auto">
          <a:xfrm>
            <a:off x="5567107" y="1448780"/>
            <a:ext cx="3220872"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2"/>
          <p:cNvSpPr txBox="1">
            <a:spLocks/>
          </p:cNvSpPr>
          <p:nvPr/>
        </p:nvSpPr>
        <p:spPr>
          <a:xfrm>
            <a:off x="437644" y="3843632"/>
            <a:ext cx="4957508" cy="30327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s-ES" dirty="0" smtClean="0"/>
              <a:t>GSM, RF </a:t>
            </a:r>
            <a:r>
              <a:rPr lang="es-ES" dirty="0" err="1" smtClean="0"/>
              <a:t>beacons</a:t>
            </a:r>
            <a:r>
              <a:rPr lang="es-ES" dirty="0" smtClean="0"/>
              <a:t> + GPS </a:t>
            </a:r>
            <a:r>
              <a:rPr lang="es-ES" dirty="0" err="1" smtClean="0"/>
              <a:t>tracker</a:t>
            </a:r>
            <a:r>
              <a:rPr lang="es-ES" dirty="0" smtClean="0"/>
              <a:t> </a:t>
            </a:r>
          </a:p>
          <a:p>
            <a:r>
              <a:rPr lang="es-ES" dirty="0" err="1" smtClean="0"/>
              <a:t>Low</a:t>
            </a:r>
            <a:r>
              <a:rPr lang="es-ES" dirty="0" smtClean="0"/>
              <a:t> </a:t>
            </a:r>
            <a:r>
              <a:rPr lang="es-ES" dirty="0" err="1" smtClean="0"/>
              <a:t>cost</a:t>
            </a:r>
            <a:r>
              <a:rPr lang="es-ES" dirty="0" smtClean="0"/>
              <a:t>!</a:t>
            </a:r>
          </a:p>
          <a:p>
            <a:r>
              <a:rPr lang="es-ES" dirty="0" smtClean="0"/>
              <a:t>Reusable (</a:t>
            </a:r>
            <a:r>
              <a:rPr lang="es-ES" dirty="0" err="1" smtClean="0"/>
              <a:t>recovery</a:t>
            </a:r>
            <a:r>
              <a:rPr lang="es-ES" dirty="0" smtClean="0"/>
              <a:t> and </a:t>
            </a:r>
            <a:r>
              <a:rPr lang="es-ES" dirty="0" err="1" smtClean="0"/>
              <a:t>launch</a:t>
            </a:r>
            <a:r>
              <a:rPr lang="es-ES" dirty="0" smtClean="0"/>
              <a:t> in 24h!)</a:t>
            </a:r>
            <a:endParaRPr lang="en-US" dirty="0"/>
          </a:p>
        </p:txBody>
      </p:sp>
    </p:spTree>
    <p:extLst>
      <p:ext uri="{BB962C8B-B14F-4D97-AF65-F5344CB8AC3E}">
        <p14:creationId xmlns:p14="http://schemas.microsoft.com/office/powerpoint/2010/main" val="21172245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p:txBody>
          <a:bodyPr/>
          <a:lstStyle/>
          <a:p>
            <a:r>
              <a:rPr lang="en-US" dirty="0" smtClean="0"/>
              <a:t>Description of the platform</a:t>
            </a:r>
            <a:endParaRPr lang="en-US" dirty="0"/>
          </a:p>
        </p:txBody>
      </p:sp>
      <p:sp>
        <p:nvSpPr>
          <p:cNvPr id="3" name="Content Placeholder 2"/>
          <p:cNvSpPr>
            <a:spLocks noGrp="1"/>
          </p:cNvSpPr>
          <p:nvPr>
            <p:ph idx="1"/>
          </p:nvPr>
        </p:nvSpPr>
        <p:spPr>
          <a:xfrm>
            <a:off x="457200" y="1600201"/>
            <a:ext cx="8183252" cy="2044824"/>
          </a:xfrm>
        </p:spPr>
        <p:txBody>
          <a:bodyPr>
            <a:noAutofit/>
          </a:bodyPr>
          <a:lstStyle/>
          <a:p>
            <a:r>
              <a:rPr lang="en-US" sz="3000" dirty="0" smtClean="0"/>
              <a:t>Passive craft*</a:t>
            </a:r>
          </a:p>
          <a:p>
            <a:r>
              <a:rPr lang="en-US" sz="3000" dirty="0" smtClean="0"/>
              <a:t>Basic </a:t>
            </a:r>
            <a:r>
              <a:rPr lang="en-US" sz="3000" dirty="0" err="1" smtClean="0"/>
              <a:t>stabilisation</a:t>
            </a:r>
            <a:endParaRPr lang="en-US" sz="3000" dirty="0" smtClean="0"/>
          </a:p>
          <a:p>
            <a:r>
              <a:rPr lang="es-ES" sz="3000" dirty="0" smtClean="0"/>
              <a:t>Nominal </a:t>
            </a:r>
            <a:r>
              <a:rPr lang="es-ES" sz="3000" dirty="0" err="1" smtClean="0"/>
              <a:t>mission</a:t>
            </a:r>
            <a:r>
              <a:rPr lang="es-ES" sz="3000" dirty="0" smtClean="0"/>
              <a:t>: 3 </a:t>
            </a:r>
            <a:r>
              <a:rPr lang="es-ES" sz="3000" dirty="0" err="1" smtClean="0"/>
              <a:t>hour</a:t>
            </a:r>
            <a:r>
              <a:rPr lang="es-ES" sz="3000" dirty="0" smtClean="0"/>
              <a:t> </a:t>
            </a:r>
            <a:r>
              <a:rPr lang="es-ES" sz="3000" dirty="0" err="1" smtClean="0"/>
              <a:t>lenght</a:t>
            </a:r>
            <a:r>
              <a:rPr lang="es-ES" sz="3000" dirty="0" smtClean="0"/>
              <a:t>, up to 30km </a:t>
            </a:r>
            <a:r>
              <a:rPr lang="es-ES" sz="3000" dirty="0" err="1" smtClean="0"/>
              <a:t>high</a:t>
            </a:r>
            <a:r>
              <a:rPr lang="es-ES" sz="3000" dirty="0" smtClean="0"/>
              <a:t>, free </a:t>
            </a:r>
            <a:r>
              <a:rPr lang="es-ES" sz="3000" dirty="0" err="1" smtClean="0"/>
              <a:t>fall</a:t>
            </a:r>
            <a:r>
              <a:rPr lang="es-ES" sz="3000" dirty="0" smtClean="0"/>
              <a:t> </a:t>
            </a:r>
            <a:r>
              <a:rPr lang="es-ES" sz="3000" dirty="0" err="1" smtClean="0"/>
              <a:t>with</a:t>
            </a:r>
            <a:r>
              <a:rPr lang="es-ES" sz="3000" dirty="0" smtClean="0"/>
              <a:t> parachute</a:t>
            </a:r>
            <a:endParaRPr lang="en-US" sz="3000" dirty="0"/>
          </a:p>
        </p:txBody>
      </p:sp>
      <p:pic>
        <p:nvPicPr>
          <p:cNvPr id="122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7984" y="3861048"/>
            <a:ext cx="4212468"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txBox="1">
            <a:spLocks/>
          </p:cNvSpPr>
          <p:nvPr/>
        </p:nvSpPr>
        <p:spPr>
          <a:xfrm>
            <a:off x="467544" y="3789040"/>
            <a:ext cx="3530352" cy="2664296"/>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s-ES" dirty="0" smtClean="0"/>
              <a:t>Data </a:t>
            </a:r>
            <a:r>
              <a:rPr lang="es-ES" dirty="0" err="1" smtClean="0"/>
              <a:t>stored</a:t>
            </a:r>
            <a:r>
              <a:rPr lang="es-ES" dirty="0" smtClean="0"/>
              <a:t> </a:t>
            </a:r>
            <a:r>
              <a:rPr lang="es-ES" dirty="0" err="1" smtClean="0"/>
              <a:t>locally</a:t>
            </a:r>
            <a:endParaRPr lang="es-ES" dirty="0" smtClean="0"/>
          </a:p>
          <a:p>
            <a:r>
              <a:rPr lang="es-ES" dirty="0" err="1" smtClean="0"/>
              <a:t>Navigation</a:t>
            </a:r>
            <a:r>
              <a:rPr lang="es-ES" dirty="0" smtClean="0"/>
              <a:t> and </a:t>
            </a:r>
            <a:r>
              <a:rPr lang="es-ES" dirty="0" err="1" smtClean="0"/>
              <a:t>sensing</a:t>
            </a:r>
            <a:r>
              <a:rPr lang="es-ES" dirty="0" smtClean="0"/>
              <a:t> data</a:t>
            </a:r>
          </a:p>
          <a:p>
            <a:r>
              <a:rPr lang="es-ES" dirty="0" err="1" smtClean="0"/>
              <a:t>Instrumentation</a:t>
            </a:r>
            <a:r>
              <a:rPr lang="es-ES" dirty="0" smtClean="0"/>
              <a:t>: camera, </a:t>
            </a:r>
            <a:r>
              <a:rPr lang="es-ES" dirty="0" err="1" smtClean="0"/>
              <a:t>videocamera</a:t>
            </a:r>
            <a:endParaRPr lang="en-US" dirty="0"/>
          </a:p>
        </p:txBody>
      </p:sp>
    </p:spTree>
    <p:extLst>
      <p:ext uri="{BB962C8B-B14F-4D97-AF65-F5344CB8AC3E}">
        <p14:creationId xmlns:p14="http://schemas.microsoft.com/office/powerpoint/2010/main" val="20369078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p:txBody>
          <a:bodyPr/>
          <a:lstStyle/>
          <a:p>
            <a:r>
              <a:rPr lang="en-US" dirty="0" smtClean="0"/>
              <a:t>Mission stages</a:t>
            </a:r>
            <a:endParaRPr lang="en-US" dirty="0"/>
          </a:p>
        </p:txBody>
      </p:sp>
      <p:sp>
        <p:nvSpPr>
          <p:cNvPr id="3" name="Content Placeholder 2"/>
          <p:cNvSpPr>
            <a:spLocks noGrp="1"/>
          </p:cNvSpPr>
          <p:nvPr>
            <p:ph idx="1"/>
          </p:nvPr>
        </p:nvSpPr>
        <p:spPr/>
        <p:txBody>
          <a:bodyPr>
            <a:normAutofit fontScale="92500" lnSpcReduction="20000"/>
          </a:bodyPr>
          <a:lstStyle/>
          <a:p>
            <a:r>
              <a:rPr lang="es-ES" b="1" dirty="0" err="1" smtClean="0"/>
              <a:t>Planning</a:t>
            </a:r>
            <a:endParaRPr lang="es-ES" b="1" dirty="0" smtClean="0"/>
          </a:p>
          <a:p>
            <a:pPr lvl="1"/>
            <a:r>
              <a:rPr lang="es-ES" dirty="0" err="1" smtClean="0"/>
              <a:t>Design</a:t>
            </a:r>
            <a:r>
              <a:rPr lang="es-ES" dirty="0" smtClean="0"/>
              <a:t> of </a:t>
            </a:r>
            <a:r>
              <a:rPr lang="es-ES" dirty="0" err="1" smtClean="0"/>
              <a:t>the</a:t>
            </a:r>
            <a:r>
              <a:rPr lang="es-ES" dirty="0" smtClean="0"/>
              <a:t> </a:t>
            </a:r>
            <a:r>
              <a:rPr lang="es-ES" dirty="0" err="1" smtClean="0"/>
              <a:t>flight</a:t>
            </a:r>
            <a:r>
              <a:rPr lang="es-ES" dirty="0" smtClean="0"/>
              <a:t>, </a:t>
            </a:r>
            <a:r>
              <a:rPr lang="es-ES" dirty="0" err="1" smtClean="0"/>
              <a:t>integration</a:t>
            </a:r>
            <a:r>
              <a:rPr lang="es-ES" dirty="0" smtClean="0"/>
              <a:t> of </a:t>
            </a:r>
            <a:r>
              <a:rPr lang="es-ES" dirty="0" err="1" smtClean="0"/>
              <a:t>the</a:t>
            </a:r>
            <a:r>
              <a:rPr lang="es-ES" dirty="0" smtClean="0"/>
              <a:t> </a:t>
            </a:r>
            <a:r>
              <a:rPr lang="es-ES" dirty="0" err="1" smtClean="0"/>
              <a:t>craft</a:t>
            </a:r>
            <a:r>
              <a:rPr lang="es-ES" dirty="0" smtClean="0"/>
              <a:t> and </a:t>
            </a:r>
            <a:r>
              <a:rPr lang="es-ES" dirty="0" err="1" smtClean="0"/>
              <a:t>instrumentation</a:t>
            </a:r>
            <a:r>
              <a:rPr lang="es-ES" dirty="0" smtClean="0"/>
              <a:t>, </a:t>
            </a:r>
            <a:r>
              <a:rPr lang="es-ES" dirty="0" err="1" smtClean="0"/>
              <a:t>request</a:t>
            </a:r>
            <a:r>
              <a:rPr lang="es-ES" dirty="0" smtClean="0"/>
              <a:t> of </a:t>
            </a:r>
            <a:r>
              <a:rPr lang="es-ES" dirty="0" err="1" smtClean="0"/>
              <a:t>permit</a:t>
            </a:r>
            <a:endParaRPr lang="es-ES" dirty="0" smtClean="0"/>
          </a:p>
          <a:p>
            <a:pPr lvl="1"/>
            <a:r>
              <a:rPr lang="en-US" dirty="0" smtClean="0"/>
              <a:t>Flight </a:t>
            </a:r>
            <a:r>
              <a:rPr lang="en-US" dirty="0"/>
              <a:t>is simulated following a protocol including </a:t>
            </a:r>
            <a:r>
              <a:rPr lang="en-US" dirty="0" err="1"/>
              <a:t>dierent</a:t>
            </a:r>
            <a:r>
              <a:rPr lang="en-US" dirty="0"/>
              <a:t> scenarios</a:t>
            </a:r>
            <a:endParaRPr lang="es-ES" dirty="0" smtClean="0"/>
          </a:p>
          <a:p>
            <a:pPr marL="457200" lvl="1" indent="0">
              <a:buNone/>
            </a:pPr>
            <a:r>
              <a:rPr lang="es-ES" dirty="0"/>
              <a:t>	</a:t>
            </a:r>
            <a:r>
              <a:rPr lang="es-ES" dirty="0" err="1" smtClean="0"/>
              <a:t>Longest</a:t>
            </a:r>
            <a:r>
              <a:rPr lang="es-ES" dirty="0" smtClean="0"/>
              <a:t> </a:t>
            </a:r>
            <a:r>
              <a:rPr lang="es-ES" dirty="0" err="1" smtClean="0"/>
              <a:t>stage</a:t>
            </a:r>
            <a:r>
              <a:rPr lang="es-ES" dirty="0" smtClean="0"/>
              <a:t>. </a:t>
            </a:r>
            <a:r>
              <a:rPr lang="es-ES" dirty="0" err="1" smtClean="0"/>
              <a:t>It</a:t>
            </a:r>
            <a:r>
              <a:rPr lang="es-ES" dirty="0" smtClean="0"/>
              <a:t> </a:t>
            </a:r>
            <a:r>
              <a:rPr lang="es-ES" dirty="0" err="1" smtClean="0"/>
              <a:t>starts</a:t>
            </a:r>
            <a:r>
              <a:rPr lang="es-ES" dirty="0" smtClean="0"/>
              <a:t> a </a:t>
            </a:r>
            <a:r>
              <a:rPr lang="es-ES" dirty="0" err="1" smtClean="0"/>
              <a:t>week</a:t>
            </a:r>
            <a:r>
              <a:rPr lang="es-ES" dirty="0" smtClean="0"/>
              <a:t> </a:t>
            </a:r>
            <a:r>
              <a:rPr lang="es-ES" dirty="0" err="1" smtClean="0"/>
              <a:t>ahead</a:t>
            </a:r>
            <a:r>
              <a:rPr lang="es-ES" dirty="0" smtClean="0"/>
              <a:t>. </a:t>
            </a:r>
            <a:r>
              <a:rPr lang="es-ES" dirty="0" err="1" smtClean="0"/>
              <a:t>Logistics</a:t>
            </a:r>
            <a:r>
              <a:rPr lang="es-ES" dirty="0" smtClean="0"/>
              <a:t> </a:t>
            </a:r>
            <a:r>
              <a:rPr lang="es-ES" dirty="0" err="1" smtClean="0"/>
              <a:t>challenge</a:t>
            </a:r>
            <a:r>
              <a:rPr lang="es-ES" dirty="0" smtClean="0"/>
              <a:t> </a:t>
            </a:r>
            <a:r>
              <a:rPr lang="es-ES" dirty="0" err="1" smtClean="0"/>
              <a:t>for</a:t>
            </a:r>
            <a:r>
              <a:rPr lang="es-ES" dirty="0" smtClean="0"/>
              <a:t> </a:t>
            </a:r>
            <a:r>
              <a:rPr lang="es-ES" dirty="0" err="1" smtClean="0"/>
              <a:t>team</a:t>
            </a:r>
            <a:r>
              <a:rPr lang="es-ES" dirty="0" smtClean="0"/>
              <a:t>. </a:t>
            </a:r>
          </a:p>
          <a:p>
            <a:pPr marL="457200" lvl="1" indent="0">
              <a:buNone/>
            </a:pPr>
            <a:endParaRPr lang="es-ES" dirty="0" smtClean="0"/>
          </a:p>
          <a:p>
            <a:r>
              <a:rPr lang="es-ES" b="1" dirty="0" err="1" smtClean="0"/>
              <a:t>Launch</a:t>
            </a:r>
            <a:r>
              <a:rPr lang="es-ES" b="1" dirty="0" smtClean="0"/>
              <a:t>, </a:t>
            </a:r>
            <a:r>
              <a:rPr lang="es-ES" b="1" dirty="0" err="1" smtClean="0"/>
              <a:t>lift</a:t>
            </a:r>
            <a:r>
              <a:rPr lang="es-ES" b="1" dirty="0" smtClean="0"/>
              <a:t>, </a:t>
            </a:r>
            <a:r>
              <a:rPr lang="es-ES" b="1" dirty="0" err="1" smtClean="0"/>
              <a:t>landing</a:t>
            </a:r>
            <a:endParaRPr lang="es-ES" b="1" dirty="0" smtClean="0"/>
          </a:p>
          <a:p>
            <a:pPr lvl="1"/>
            <a:r>
              <a:rPr lang="es-ES" dirty="0" err="1" smtClean="0"/>
              <a:t>Stabilisation</a:t>
            </a:r>
            <a:r>
              <a:rPr lang="es-ES" dirty="0" smtClean="0"/>
              <a:t> </a:t>
            </a:r>
            <a:r>
              <a:rPr lang="es-ES" dirty="0" err="1" smtClean="0"/>
              <a:t>system</a:t>
            </a:r>
            <a:endParaRPr lang="es-ES" dirty="0" smtClean="0"/>
          </a:p>
          <a:p>
            <a:pPr lvl="1"/>
            <a:r>
              <a:rPr lang="es-ES" dirty="0" err="1" smtClean="0"/>
              <a:t>Detection</a:t>
            </a:r>
            <a:r>
              <a:rPr lang="es-ES" dirty="0" smtClean="0"/>
              <a:t> and </a:t>
            </a:r>
            <a:r>
              <a:rPr lang="es-ES" dirty="0" err="1" smtClean="0"/>
              <a:t>recording</a:t>
            </a:r>
            <a:r>
              <a:rPr lang="es-ES" dirty="0" smtClean="0"/>
              <a:t> </a:t>
            </a:r>
            <a:r>
              <a:rPr lang="es-ES" dirty="0" err="1" smtClean="0"/>
              <a:t>systems</a:t>
            </a:r>
            <a:endParaRPr lang="en-US" dirty="0"/>
          </a:p>
        </p:txBody>
      </p:sp>
      <p:pic>
        <p:nvPicPr>
          <p:cNvPr id="2050" name="Picture 2" descr="https://upload.wikimedia.org/wikipedia/commons/4/48/Airports_of_Spain_and_portugal.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4592" b="25604"/>
          <a:stretch/>
        </p:blipFill>
        <p:spPr bwMode="auto">
          <a:xfrm>
            <a:off x="5868144" y="4005064"/>
            <a:ext cx="3112083" cy="2655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72245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p:txBody>
          <a:bodyPr/>
          <a:lstStyle/>
          <a:p>
            <a:r>
              <a:rPr lang="en-US" dirty="0" smtClean="0"/>
              <a:t>Mission stages</a:t>
            </a:r>
            <a:endParaRPr lang="en-US" dirty="0"/>
          </a:p>
        </p:txBody>
      </p:sp>
      <p:sp>
        <p:nvSpPr>
          <p:cNvPr id="3" name="Content Placeholder 2"/>
          <p:cNvSpPr>
            <a:spLocks noGrp="1"/>
          </p:cNvSpPr>
          <p:nvPr>
            <p:ph idx="1"/>
          </p:nvPr>
        </p:nvSpPr>
        <p:spPr>
          <a:xfrm>
            <a:off x="457200" y="1600200"/>
            <a:ext cx="4186808" cy="4525963"/>
          </a:xfrm>
        </p:spPr>
        <p:txBody>
          <a:bodyPr>
            <a:normAutofit/>
          </a:bodyPr>
          <a:lstStyle/>
          <a:p>
            <a:r>
              <a:rPr lang="es-ES" b="1" dirty="0" err="1" smtClean="0"/>
              <a:t>Launch</a:t>
            </a:r>
            <a:r>
              <a:rPr lang="es-ES" b="1" dirty="0" smtClean="0"/>
              <a:t>, </a:t>
            </a:r>
            <a:r>
              <a:rPr lang="es-ES" b="1" dirty="0" err="1" smtClean="0"/>
              <a:t>lift</a:t>
            </a:r>
            <a:r>
              <a:rPr lang="es-ES" b="1" dirty="0" smtClean="0"/>
              <a:t>, </a:t>
            </a:r>
            <a:r>
              <a:rPr lang="es-ES" b="1" dirty="0" err="1" smtClean="0"/>
              <a:t>landing</a:t>
            </a:r>
            <a:endParaRPr lang="es-ES" b="1" dirty="0" smtClean="0"/>
          </a:p>
          <a:p>
            <a:pPr lvl="1"/>
            <a:r>
              <a:rPr lang="es-ES" dirty="0" err="1" smtClean="0"/>
              <a:t>Stabilisation</a:t>
            </a:r>
            <a:r>
              <a:rPr lang="es-ES" dirty="0" smtClean="0"/>
              <a:t> </a:t>
            </a:r>
            <a:r>
              <a:rPr lang="es-ES" dirty="0" err="1" smtClean="0"/>
              <a:t>system</a:t>
            </a:r>
            <a:endParaRPr lang="es-ES" dirty="0" smtClean="0"/>
          </a:p>
          <a:p>
            <a:pPr lvl="1"/>
            <a:r>
              <a:rPr lang="es-ES" dirty="0" err="1" smtClean="0"/>
              <a:t>Detection</a:t>
            </a:r>
            <a:r>
              <a:rPr lang="es-ES" dirty="0" smtClean="0"/>
              <a:t> and </a:t>
            </a:r>
            <a:r>
              <a:rPr lang="es-ES" dirty="0" err="1" smtClean="0"/>
              <a:t>recording</a:t>
            </a:r>
            <a:r>
              <a:rPr lang="es-ES" dirty="0" smtClean="0"/>
              <a:t> </a:t>
            </a:r>
            <a:r>
              <a:rPr lang="es-ES" dirty="0" err="1" smtClean="0"/>
              <a:t>systems</a:t>
            </a:r>
            <a:endParaRPr lang="en-US" dirty="0"/>
          </a:p>
        </p:txBody>
      </p:sp>
      <p:pic>
        <p:nvPicPr>
          <p:cNvPr id="1026" name="Picture 2" descr="http://www.proyectodaedalus.com/wp-content/uploads/2011/10/PA08011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64" y="1628800"/>
            <a:ext cx="3709118" cy="495303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547665" y="6141203"/>
            <a:ext cx="3367870" cy="1107996"/>
          </a:xfrm>
          <a:prstGeom prst="rect">
            <a:avLst/>
          </a:prstGeom>
          <a:noFill/>
        </p:spPr>
        <p:txBody>
          <a:bodyPr wrap="square" rtlCol="0">
            <a:spAutoFit/>
          </a:bodyPr>
          <a:lstStyle/>
          <a:p>
            <a:pPr algn="r"/>
            <a:r>
              <a:rPr lang="es-ES" sz="1600" dirty="0" err="1" smtClean="0"/>
              <a:t>Nighttime</a:t>
            </a:r>
            <a:r>
              <a:rPr lang="es-ES" sz="1600" dirty="0" smtClean="0"/>
              <a:t> </a:t>
            </a:r>
            <a:r>
              <a:rPr lang="es-ES" sz="1600" dirty="0" err="1" smtClean="0"/>
              <a:t>logistics</a:t>
            </a:r>
            <a:r>
              <a:rPr lang="es-ES" sz="1600" dirty="0" smtClean="0"/>
              <a:t>… </a:t>
            </a:r>
          </a:p>
          <a:p>
            <a:pPr algn="r"/>
            <a:r>
              <a:rPr lang="es-ES" sz="1400" dirty="0" err="1" smtClean="0"/>
              <a:t>Summer</a:t>
            </a:r>
            <a:r>
              <a:rPr lang="es-ES" sz="1400" dirty="0" smtClean="0"/>
              <a:t> </a:t>
            </a:r>
            <a:r>
              <a:rPr lang="es-ES" sz="1400" dirty="0" err="1" smtClean="0"/>
              <a:t>launches</a:t>
            </a:r>
            <a:r>
              <a:rPr lang="es-ES" sz="1400" dirty="0" smtClean="0"/>
              <a:t> </a:t>
            </a:r>
            <a:r>
              <a:rPr lang="es-ES" sz="1400" dirty="0" err="1" smtClean="0"/>
              <a:t>get</a:t>
            </a:r>
            <a:r>
              <a:rPr lang="es-ES" sz="1400" dirty="0" smtClean="0"/>
              <a:t> </a:t>
            </a:r>
            <a:r>
              <a:rPr lang="es-ES" sz="1400" dirty="0" err="1" smtClean="0"/>
              <a:t>some</a:t>
            </a:r>
            <a:r>
              <a:rPr lang="es-ES" sz="1400" dirty="0" smtClean="0"/>
              <a:t> </a:t>
            </a:r>
            <a:r>
              <a:rPr lang="es-ES" sz="1400" dirty="0" err="1" smtClean="0"/>
              <a:t>public</a:t>
            </a:r>
            <a:endParaRPr lang="es-ES" sz="1400" dirty="0" smtClean="0"/>
          </a:p>
          <a:p>
            <a:pPr algn="r"/>
            <a:endParaRPr lang="es-ES" dirty="0"/>
          </a:p>
          <a:p>
            <a:endParaRPr lang="en-US" dirty="0"/>
          </a:p>
        </p:txBody>
      </p:sp>
    </p:spTree>
    <p:extLst>
      <p:ext uri="{BB962C8B-B14F-4D97-AF65-F5344CB8AC3E}">
        <p14:creationId xmlns:p14="http://schemas.microsoft.com/office/powerpoint/2010/main" val="28203601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3 Rectángulo redondeado"/>
          <p:cNvSpPr/>
          <p:nvPr/>
        </p:nvSpPr>
        <p:spPr>
          <a:xfrm>
            <a:off x="0" y="504000"/>
            <a:ext cx="9126000" cy="684000"/>
          </a:xfrm>
          <a:prstGeom prst="roundRect">
            <a:avLst/>
          </a:prstGeom>
          <a:solidFill>
            <a:schemeClr val="accent2">
              <a:lumMod val="60000"/>
              <a:lumOff val="40000"/>
              <a:alpha val="4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1 Título"/>
          <p:cNvSpPr>
            <a:spLocks noGrp="1"/>
          </p:cNvSpPr>
          <p:nvPr>
            <p:ph type="title"/>
          </p:nvPr>
        </p:nvSpPr>
        <p:spPr/>
        <p:txBody>
          <a:bodyPr/>
          <a:lstStyle/>
          <a:p>
            <a:r>
              <a:rPr lang="en-US" dirty="0" smtClean="0"/>
              <a:t>Mission list</a:t>
            </a:r>
            <a:endParaRPr lang="en-US" dirty="0"/>
          </a:p>
        </p:txBody>
      </p:sp>
      <p:sp>
        <p:nvSpPr>
          <p:cNvPr id="4" name="Content Placeholder 3"/>
          <p:cNvSpPr>
            <a:spLocks noGrp="1"/>
          </p:cNvSpPr>
          <p:nvPr>
            <p:ph idx="1"/>
          </p:nvPr>
        </p:nvSpPr>
        <p:spPr>
          <a:xfrm>
            <a:off x="457200" y="3933056"/>
            <a:ext cx="8229600" cy="2193107"/>
          </a:xfrm>
        </p:spPr>
        <p:txBody>
          <a:bodyPr>
            <a:normAutofit fontScale="85000" lnSpcReduction="20000"/>
          </a:bodyPr>
          <a:lstStyle/>
          <a:p>
            <a:pPr marL="0" indent="0">
              <a:buNone/>
            </a:pPr>
            <a:r>
              <a:rPr lang="es-ES" dirty="0" smtClean="0"/>
              <a:t>9 </a:t>
            </a:r>
            <a:r>
              <a:rPr lang="es-ES" dirty="0" err="1" smtClean="0"/>
              <a:t>nighttime</a:t>
            </a:r>
            <a:r>
              <a:rPr lang="es-ES" dirty="0" smtClean="0"/>
              <a:t> </a:t>
            </a:r>
            <a:r>
              <a:rPr lang="es-ES" dirty="0" err="1" smtClean="0"/>
              <a:t>missions</a:t>
            </a:r>
            <a:endParaRPr lang="es-ES" dirty="0" smtClean="0"/>
          </a:p>
          <a:p>
            <a:pPr marL="0" indent="0">
              <a:buNone/>
            </a:pPr>
            <a:endParaRPr lang="es-ES" dirty="0" smtClean="0"/>
          </a:p>
          <a:p>
            <a:pPr marL="0" indent="0">
              <a:buNone/>
            </a:pPr>
            <a:r>
              <a:rPr lang="es-ES" dirty="0" smtClean="0"/>
              <a:t>7 </a:t>
            </a:r>
            <a:r>
              <a:rPr lang="es-ES" dirty="0" err="1" smtClean="0"/>
              <a:t>succesful</a:t>
            </a:r>
            <a:r>
              <a:rPr lang="es-ES" dirty="0" smtClean="0"/>
              <a:t> </a:t>
            </a:r>
            <a:r>
              <a:rPr lang="es-ES" dirty="0" err="1" smtClean="0"/>
              <a:t>scientific</a:t>
            </a:r>
            <a:r>
              <a:rPr lang="es-ES" dirty="0" smtClean="0"/>
              <a:t> </a:t>
            </a:r>
            <a:r>
              <a:rPr lang="es-ES" dirty="0" err="1" smtClean="0"/>
              <a:t>missions</a:t>
            </a:r>
            <a:endParaRPr lang="es-ES" dirty="0" smtClean="0"/>
          </a:p>
          <a:p>
            <a:pPr marL="0" indent="0">
              <a:buNone/>
            </a:pPr>
            <a:r>
              <a:rPr lang="es-ES" dirty="0"/>
              <a:t>	</a:t>
            </a:r>
            <a:r>
              <a:rPr lang="es-ES" dirty="0" err="1" smtClean="0"/>
              <a:t>best</a:t>
            </a:r>
            <a:r>
              <a:rPr lang="es-ES" dirty="0" smtClean="0"/>
              <a:t> </a:t>
            </a:r>
            <a:r>
              <a:rPr lang="es-ES" dirty="0" err="1" smtClean="0"/>
              <a:t>balloon</a:t>
            </a:r>
            <a:r>
              <a:rPr lang="es-ES" dirty="0" smtClean="0"/>
              <a:t>-borne </a:t>
            </a:r>
            <a:r>
              <a:rPr lang="es-ES" dirty="0" err="1" smtClean="0"/>
              <a:t>meteor</a:t>
            </a:r>
            <a:r>
              <a:rPr lang="es-ES" dirty="0" smtClean="0"/>
              <a:t> </a:t>
            </a:r>
            <a:r>
              <a:rPr lang="es-ES" dirty="0" err="1" smtClean="0"/>
              <a:t>detections</a:t>
            </a:r>
            <a:endParaRPr lang="es-ES" dirty="0" smtClean="0"/>
          </a:p>
          <a:p>
            <a:pPr marL="0" indent="0">
              <a:buNone/>
            </a:pPr>
            <a:r>
              <a:rPr lang="es-ES" dirty="0"/>
              <a:t>	</a:t>
            </a:r>
            <a:r>
              <a:rPr lang="es-ES" dirty="0" err="1" smtClean="0"/>
              <a:t>best</a:t>
            </a:r>
            <a:r>
              <a:rPr lang="es-ES" dirty="0" smtClean="0"/>
              <a:t>/</a:t>
            </a:r>
            <a:r>
              <a:rPr lang="es-ES" dirty="0" err="1" smtClean="0"/>
              <a:t>only</a:t>
            </a:r>
            <a:r>
              <a:rPr lang="es-ES" dirty="0" smtClean="0"/>
              <a:t> </a:t>
            </a:r>
            <a:r>
              <a:rPr lang="es-ES" dirty="0" err="1" smtClean="0"/>
              <a:t>balloon</a:t>
            </a:r>
            <a:r>
              <a:rPr lang="es-ES" dirty="0" smtClean="0"/>
              <a:t>-borne LP </a:t>
            </a:r>
            <a:r>
              <a:rPr lang="es-ES" dirty="0" err="1" smtClean="0"/>
              <a:t>remote</a:t>
            </a:r>
            <a:r>
              <a:rPr lang="es-ES" dirty="0" smtClean="0"/>
              <a:t> </a:t>
            </a:r>
            <a:r>
              <a:rPr lang="es-ES" dirty="0" err="1" smtClean="0"/>
              <a:t>sensing</a:t>
            </a:r>
            <a:r>
              <a:rPr lang="es-ES" dirty="0" smtClean="0"/>
              <a:t> </a:t>
            </a:r>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563" y="1556792"/>
            <a:ext cx="8102873" cy="2245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2474664"/>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4298</TotalTime>
  <Words>782</Words>
  <Application>Microsoft Office PowerPoint</Application>
  <PresentationFormat>On-screen Show (4:3)</PresentationFormat>
  <Paragraphs>159</Paragraphs>
  <Slides>21</Slides>
  <Notes>19</Notes>
  <HiddenSlides>0</HiddenSlides>
  <MMClips>1</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Tema de Office</vt:lpstr>
      <vt:lpstr>Low cost multi-purpose balloon-borne platform for wide-field imaging and video observation</vt:lpstr>
      <vt:lpstr>Introduction</vt:lpstr>
      <vt:lpstr>Introduction</vt:lpstr>
      <vt:lpstr>Introduction</vt:lpstr>
      <vt:lpstr>Description of the platform</vt:lpstr>
      <vt:lpstr>Description of the platform</vt:lpstr>
      <vt:lpstr>Mission stages</vt:lpstr>
      <vt:lpstr>Mission stages</vt:lpstr>
      <vt:lpstr>Mission list</vt:lpstr>
      <vt:lpstr>Tracking and recovery</vt:lpstr>
      <vt:lpstr>Tracking and recovery</vt:lpstr>
      <vt:lpstr>Tracking and recovery</vt:lpstr>
      <vt:lpstr>Detection and recording</vt:lpstr>
      <vt:lpstr>Detection and recording</vt:lpstr>
      <vt:lpstr>PowerPoint Presentation</vt:lpstr>
      <vt:lpstr>Scientific output</vt:lpstr>
      <vt:lpstr>Scientific output</vt:lpstr>
      <vt:lpstr>ORISON</vt:lpstr>
      <vt:lpstr>ORISON</vt:lpstr>
      <vt:lpstr>Conclusions / Discussion</vt:lpstr>
      <vt:lpstr>Low cost multi-purpose balloon-borne platform for wide-field imaging and video observation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Performance of Watec 910 HX camera for meteor observation</dc:title>
  <dc:creator>Paco</dc:creator>
  <cp:lastModifiedBy>.</cp:lastModifiedBy>
  <cp:revision>177</cp:revision>
  <dcterms:created xsi:type="dcterms:W3CDTF">2013-08-22T06:53:40Z</dcterms:created>
  <dcterms:modified xsi:type="dcterms:W3CDTF">2016-06-30T09:02:37Z</dcterms:modified>
</cp:coreProperties>
</file>