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9" r:id="rId6"/>
    <p:sldMasterId id="2147483677" r:id="rId7"/>
  </p:sldMasterIdLst>
  <p:notesMasterIdLst>
    <p:notesMasterId r:id="rId73"/>
  </p:notesMasterIdLst>
  <p:sldIdLst>
    <p:sldId id="256" r:id="rId8"/>
    <p:sldId id="258" r:id="rId9"/>
    <p:sldId id="269" r:id="rId10"/>
    <p:sldId id="267" r:id="rId11"/>
    <p:sldId id="268"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Lst>
  <p:sldSz cx="9144000" cy="5143500" type="screen16x9"/>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43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 Světlá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Světlý styl 1 – zvýraznění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1163" autoAdjust="0"/>
  </p:normalViewPr>
  <p:slideViewPr>
    <p:cSldViewPr snapToGrid="0">
      <p:cViewPr varScale="1">
        <p:scale>
          <a:sx n="57" d="100"/>
          <a:sy n="57" d="100"/>
        </p:scale>
        <p:origin x="3096" y="72"/>
      </p:cViewPr>
      <p:guideLst>
        <p:guide orient="horz" pos="1620"/>
        <p:guide pos="2880"/>
      </p:guideLst>
    </p:cSldViewPr>
  </p:slideViewPr>
  <p:notesTextViewPr>
    <p:cViewPr>
      <p:scale>
        <a:sx n="1" d="1"/>
        <a:sy n="1" d="1"/>
      </p:scale>
      <p:origin x="0" y="0"/>
    </p:cViewPr>
  </p:notesTextViewPr>
  <p:sorterViewPr>
    <p:cViewPr>
      <p:scale>
        <a:sx n="100" d="100"/>
        <a:sy n="100" d="100"/>
      </p:scale>
      <p:origin x="0" y="-73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508C1-24E6-47E2-8365-6005EE37BB1D}" type="datetimeFigureOut">
              <a:rPr lang="cs-CZ" smtClean="0"/>
              <a:t>10.01.2022</a:t>
            </a:fld>
            <a:endParaRPr lang="cs-CZ"/>
          </a:p>
        </p:txBody>
      </p:sp>
      <p:sp>
        <p:nvSpPr>
          <p:cNvPr id="4" name="Zástupný symbol pro obrázek snímk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9B0F8A-3ED9-43EC-B747-C39FAC23339D}" type="slidenum">
              <a:rPr lang="cs-CZ" smtClean="0"/>
              <a:t>‹N°›</a:t>
            </a:fld>
            <a:endParaRPr lang="cs-CZ"/>
          </a:p>
        </p:txBody>
      </p:sp>
    </p:spTree>
    <p:extLst>
      <p:ext uri="{BB962C8B-B14F-4D97-AF65-F5344CB8AC3E}">
        <p14:creationId xmlns:p14="http://schemas.microsoft.com/office/powerpoint/2010/main" val="2578453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9B0F8A-3ED9-43EC-B747-C39FAC23339D}" type="slidenum">
              <a:rPr lang="cs-CZ" smtClean="0"/>
              <a:t>1</a:t>
            </a:fld>
            <a:endParaRPr lang="cs-CZ"/>
          </a:p>
        </p:txBody>
      </p:sp>
    </p:spTree>
    <p:extLst>
      <p:ext uri="{BB962C8B-B14F-4D97-AF65-F5344CB8AC3E}">
        <p14:creationId xmlns:p14="http://schemas.microsoft.com/office/powerpoint/2010/main" val="2080519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313" name="Google Shape;313;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6993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9:notes"/>
          <p:cNvSpPr>
            <a:spLocks noGrp="1" noRot="1" noChangeAspect="1"/>
          </p:cNvSpPr>
          <p:nvPr>
            <p:ph type="sldImg" idx="2"/>
          </p:nvPr>
        </p:nvSpPr>
        <p:spPr>
          <a:xfrm>
            <a:off x="423863" y="1241425"/>
            <a:ext cx="5946775" cy="3346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9: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Arial"/>
              <a:buNone/>
            </a:pPr>
            <a:endParaRPr dirty="0"/>
          </a:p>
        </p:txBody>
      </p:sp>
      <p:sp>
        <p:nvSpPr>
          <p:cNvPr id="325" name="Google Shape;325;p19:notes"/>
          <p:cNvSpPr/>
          <p:nvPr/>
        </p:nvSpPr>
        <p:spPr>
          <a:xfrm>
            <a:off x="3850560" y="9428760"/>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0152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341" name="Google Shape;341;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3167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dirty="0"/>
          </a:p>
        </p:txBody>
      </p:sp>
      <p:sp>
        <p:nvSpPr>
          <p:cNvPr id="357" name="Google Shape;357;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21</a:t>
            </a:fld>
            <a:endParaRPr/>
          </a:p>
        </p:txBody>
      </p:sp>
    </p:spTree>
    <p:extLst>
      <p:ext uri="{BB962C8B-B14F-4D97-AF65-F5344CB8AC3E}">
        <p14:creationId xmlns:p14="http://schemas.microsoft.com/office/powerpoint/2010/main" val="1047948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lvl="0" indent="0" algn="l" rtl="0">
              <a:spcBef>
                <a:spcPts val="0"/>
              </a:spcBef>
              <a:spcAft>
                <a:spcPts val="0"/>
              </a:spcAft>
              <a:buClr>
                <a:schemeClr val="dk1"/>
              </a:buClr>
              <a:buSzPts val="1000"/>
              <a:buFont typeface="Calibri"/>
              <a:buNone/>
            </a:pPr>
            <a:endParaRPr sz="1000" dirty="0">
              <a:latin typeface="Calibri"/>
              <a:ea typeface="Calibri"/>
              <a:cs typeface="Calibri"/>
              <a:sym typeface="Calibri"/>
            </a:endParaRPr>
          </a:p>
        </p:txBody>
      </p:sp>
      <p:sp>
        <p:nvSpPr>
          <p:cNvPr id="368" name="Google Shape;36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0435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3:notes"/>
          <p:cNvSpPr>
            <a:spLocks noGrp="1" noRot="1" noChangeAspect="1"/>
          </p:cNvSpPr>
          <p:nvPr>
            <p:ph type="sldImg" idx="2"/>
          </p:nvPr>
        </p:nvSpPr>
        <p:spPr>
          <a:xfrm>
            <a:off x="423863" y="1241425"/>
            <a:ext cx="5946775" cy="3346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23: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Arial"/>
              <a:buNone/>
            </a:pPr>
            <a:endParaRPr sz="1000" b="0" strike="noStrike" dirty="0">
              <a:latin typeface="Arial"/>
              <a:ea typeface="Arial"/>
              <a:cs typeface="Arial"/>
              <a:sym typeface="Arial"/>
            </a:endParaRPr>
          </a:p>
        </p:txBody>
      </p:sp>
      <p:sp>
        <p:nvSpPr>
          <p:cNvPr id="384" name="Google Shape;384;p23:notes"/>
          <p:cNvSpPr/>
          <p:nvPr/>
        </p:nvSpPr>
        <p:spPr>
          <a:xfrm>
            <a:off x="3850560" y="9428760"/>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9898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lvl="0" indent="0" algn="l" rtl="0">
              <a:spcBef>
                <a:spcPts val="0"/>
              </a:spcBef>
              <a:spcAft>
                <a:spcPts val="0"/>
              </a:spcAft>
              <a:buClr>
                <a:schemeClr val="dk1"/>
              </a:buClr>
              <a:buSzPts val="1000"/>
              <a:buFont typeface="Calibri"/>
              <a:buNone/>
            </a:pPr>
            <a:endParaRPr dirty="0"/>
          </a:p>
        </p:txBody>
      </p:sp>
      <p:sp>
        <p:nvSpPr>
          <p:cNvPr id="400" name="Google Shape;400;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4969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411" name="Google Shape;411;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12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0039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6:notes"/>
          <p:cNvSpPr>
            <a:spLocks noGrp="1" noRot="1" noChangeAspect="1"/>
          </p:cNvSpPr>
          <p:nvPr>
            <p:ph type="sldImg" idx="2"/>
          </p:nvPr>
        </p:nvSpPr>
        <p:spPr>
          <a:xfrm>
            <a:off x="423863" y="1241425"/>
            <a:ext cx="5946900" cy="3346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26: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Arial"/>
              <a:buNone/>
            </a:pPr>
            <a:endParaRPr dirty="0"/>
          </a:p>
        </p:txBody>
      </p:sp>
      <p:sp>
        <p:nvSpPr>
          <p:cNvPr id="423" name="Google Shape;423;p26:notes"/>
          <p:cNvSpPr/>
          <p:nvPr/>
        </p:nvSpPr>
        <p:spPr>
          <a:xfrm>
            <a:off x="3850560" y="9428761"/>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7370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27:notes"/>
          <p:cNvSpPr>
            <a:spLocks noGrp="1" noRot="1" noChangeAspect="1"/>
          </p:cNvSpPr>
          <p:nvPr>
            <p:ph type="sldImg" idx="2"/>
          </p:nvPr>
        </p:nvSpPr>
        <p:spPr>
          <a:xfrm>
            <a:off x="423863" y="1241425"/>
            <a:ext cx="5946900" cy="3346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4" name="Google Shape;434;p27: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Arial"/>
              <a:buNone/>
            </a:pPr>
            <a:endParaRPr sz="1000" b="0" strike="noStrike" dirty="0">
              <a:latin typeface="Arial"/>
              <a:ea typeface="Arial"/>
              <a:cs typeface="Arial"/>
              <a:sym typeface="Arial"/>
            </a:endParaRPr>
          </a:p>
        </p:txBody>
      </p:sp>
      <p:sp>
        <p:nvSpPr>
          <p:cNvPr id="435" name="Google Shape;435;p27:notes"/>
          <p:cNvSpPr/>
          <p:nvPr/>
        </p:nvSpPr>
        <p:spPr>
          <a:xfrm>
            <a:off x="3850560" y="9428760"/>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73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2A9B0F8A-3ED9-43EC-B747-C39FAC23339D}" type="slidenum">
              <a:rPr lang="cs-CZ" smtClean="0"/>
              <a:t>4</a:t>
            </a:fld>
            <a:endParaRPr lang="cs-CZ"/>
          </a:p>
        </p:txBody>
      </p:sp>
    </p:spTree>
    <p:extLst>
      <p:ext uri="{BB962C8B-B14F-4D97-AF65-F5344CB8AC3E}">
        <p14:creationId xmlns:p14="http://schemas.microsoft.com/office/powerpoint/2010/main" val="2570342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108db7b2de0_0_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108db7b2de0_0_6: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8" name="Google Shape;448;g108db7b2de0_0_6:notes"/>
          <p:cNvSpPr txBox="1">
            <a:spLocks noGrp="1"/>
          </p:cNvSpPr>
          <p:nvPr>
            <p:ph type="sldNum" idx="12"/>
          </p:nvPr>
        </p:nvSpPr>
        <p:spPr>
          <a:xfrm>
            <a:off x="3850443" y="9430091"/>
            <a:ext cx="2945659" cy="496411"/>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extLst>
      <p:ext uri="{BB962C8B-B14F-4D97-AF65-F5344CB8AC3E}">
        <p14:creationId xmlns:p14="http://schemas.microsoft.com/office/powerpoint/2010/main" val="2216591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108db7b2de0_1_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 name="Google Shape;470;g108db7b2de0_1_0: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g108db7b2de0_1_0:notes"/>
          <p:cNvSpPr txBox="1">
            <a:spLocks noGrp="1"/>
          </p:cNvSpPr>
          <p:nvPr>
            <p:ph type="sldNum" idx="12"/>
          </p:nvPr>
        </p:nvSpPr>
        <p:spPr>
          <a:xfrm>
            <a:off x="3850443" y="9430091"/>
            <a:ext cx="2945659" cy="496411"/>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extLst>
      <p:ext uri="{BB962C8B-B14F-4D97-AF65-F5344CB8AC3E}">
        <p14:creationId xmlns:p14="http://schemas.microsoft.com/office/powerpoint/2010/main" val="1474162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8: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8: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500"/>
              <a:buFont typeface="Calibri"/>
              <a:buNone/>
            </a:pPr>
            <a:endParaRPr sz="1500" dirty="0">
              <a:latin typeface="Arial"/>
              <a:ea typeface="Arial"/>
              <a:cs typeface="Arial"/>
              <a:sym typeface="Arial"/>
            </a:endParaRPr>
          </a:p>
        </p:txBody>
      </p:sp>
      <p:sp>
        <p:nvSpPr>
          <p:cNvPr id="479" name="Google Shape;479;p28: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30</a:t>
            </a:fld>
            <a:endParaRPr/>
          </a:p>
        </p:txBody>
      </p:sp>
    </p:spTree>
    <p:extLst>
      <p:ext uri="{BB962C8B-B14F-4D97-AF65-F5344CB8AC3E}">
        <p14:creationId xmlns:p14="http://schemas.microsoft.com/office/powerpoint/2010/main" val="316850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29: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8" name="Google Shape;488;p29: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31</a:t>
            </a:fld>
            <a:endParaRPr/>
          </a:p>
        </p:txBody>
      </p:sp>
    </p:spTree>
    <p:extLst>
      <p:ext uri="{BB962C8B-B14F-4D97-AF65-F5344CB8AC3E}">
        <p14:creationId xmlns:p14="http://schemas.microsoft.com/office/powerpoint/2010/main" val="620675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30: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300"/>
              <a:buFont typeface="Calibri"/>
              <a:buNone/>
            </a:pPr>
            <a:endParaRPr sz="1300">
              <a:latin typeface="Times New Roman"/>
              <a:ea typeface="Times New Roman"/>
              <a:cs typeface="Times New Roman"/>
              <a:sym typeface="Times New Roman"/>
            </a:endParaRPr>
          </a:p>
          <a:p>
            <a:pPr marL="0" lvl="0" indent="0" algn="l" rtl="0">
              <a:spcBef>
                <a:spcPts val="0"/>
              </a:spcBef>
              <a:spcAft>
                <a:spcPts val="0"/>
              </a:spcAft>
              <a:buClr>
                <a:schemeClr val="dk1"/>
              </a:buClr>
              <a:buSzPts val="1300"/>
              <a:buFont typeface="Calibri"/>
              <a:buNone/>
            </a:pPr>
            <a:endParaRPr sz="1300">
              <a:latin typeface="Times New Roman"/>
              <a:ea typeface="Times New Roman"/>
              <a:cs typeface="Times New Roman"/>
              <a:sym typeface="Times New Roman"/>
            </a:endParaRPr>
          </a:p>
        </p:txBody>
      </p:sp>
      <p:sp>
        <p:nvSpPr>
          <p:cNvPr id="498" name="Google Shape;498;p30: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32</a:t>
            </a:fld>
            <a:endParaRPr/>
          </a:p>
        </p:txBody>
      </p:sp>
    </p:spTree>
    <p:extLst>
      <p:ext uri="{BB962C8B-B14F-4D97-AF65-F5344CB8AC3E}">
        <p14:creationId xmlns:p14="http://schemas.microsoft.com/office/powerpoint/2010/main" val="1864657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3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31: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sz="1300" dirty="0">
              <a:latin typeface="Times New Roman"/>
              <a:ea typeface="Times New Roman"/>
              <a:cs typeface="Times New Roman"/>
              <a:sym typeface="Times New Roman"/>
            </a:endParaRPr>
          </a:p>
          <a:p>
            <a:pPr marL="0" lvl="0" indent="0" algn="l" rtl="0">
              <a:spcBef>
                <a:spcPts val="0"/>
              </a:spcBef>
              <a:spcAft>
                <a:spcPts val="0"/>
              </a:spcAft>
              <a:buClr>
                <a:schemeClr val="dk1"/>
              </a:buClr>
              <a:buSzPts val="1300"/>
              <a:buFont typeface="Calibri"/>
              <a:buNone/>
            </a:pPr>
            <a:endParaRPr sz="1300" dirty="0">
              <a:latin typeface="Times New Roman"/>
              <a:ea typeface="Times New Roman"/>
              <a:cs typeface="Times New Roman"/>
              <a:sym typeface="Times New Roman"/>
            </a:endParaRPr>
          </a:p>
        </p:txBody>
      </p:sp>
      <p:sp>
        <p:nvSpPr>
          <p:cNvPr id="508" name="Google Shape;508;p31: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33</a:t>
            </a:fld>
            <a:endParaRPr/>
          </a:p>
        </p:txBody>
      </p:sp>
    </p:spTree>
    <p:extLst>
      <p:ext uri="{BB962C8B-B14F-4D97-AF65-F5344CB8AC3E}">
        <p14:creationId xmlns:p14="http://schemas.microsoft.com/office/powerpoint/2010/main" val="2349489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3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32: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17" name="Google Shape;517;p32: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34</a:t>
            </a:fld>
            <a:endParaRPr/>
          </a:p>
        </p:txBody>
      </p:sp>
    </p:spTree>
    <p:extLst>
      <p:ext uri="{BB962C8B-B14F-4D97-AF65-F5344CB8AC3E}">
        <p14:creationId xmlns:p14="http://schemas.microsoft.com/office/powerpoint/2010/main" val="3072041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33: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4" name="Google Shape;524;p33: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25" name="Google Shape;525;p33: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35</a:t>
            </a:fld>
            <a:endParaRPr/>
          </a:p>
        </p:txBody>
      </p:sp>
    </p:spTree>
    <p:extLst>
      <p:ext uri="{BB962C8B-B14F-4D97-AF65-F5344CB8AC3E}">
        <p14:creationId xmlns:p14="http://schemas.microsoft.com/office/powerpoint/2010/main" val="11625560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3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34: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500"/>
              <a:buFont typeface="Calibri"/>
              <a:buNone/>
            </a:pPr>
            <a:endParaRPr sz="1500" dirty="0">
              <a:latin typeface="Arial"/>
              <a:ea typeface="Arial"/>
              <a:cs typeface="Arial"/>
              <a:sym typeface="Arial"/>
            </a:endParaRPr>
          </a:p>
        </p:txBody>
      </p:sp>
      <p:sp>
        <p:nvSpPr>
          <p:cNvPr id="535" name="Google Shape;535;p34: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36</a:t>
            </a:fld>
            <a:endParaRPr/>
          </a:p>
        </p:txBody>
      </p:sp>
    </p:spTree>
    <p:extLst>
      <p:ext uri="{BB962C8B-B14F-4D97-AF65-F5344CB8AC3E}">
        <p14:creationId xmlns:p14="http://schemas.microsoft.com/office/powerpoint/2010/main" val="34805165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35: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35: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44" name="Google Shape;544;p35: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37</a:t>
            </a:fld>
            <a:endParaRPr/>
          </a:p>
        </p:txBody>
      </p:sp>
    </p:spTree>
    <p:extLst>
      <p:ext uri="{BB962C8B-B14F-4D97-AF65-F5344CB8AC3E}">
        <p14:creationId xmlns:p14="http://schemas.microsoft.com/office/powerpoint/2010/main" val="2444305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b="1" dirty="0"/>
          </a:p>
        </p:txBody>
      </p:sp>
      <p:sp>
        <p:nvSpPr>
          <p:cNvPr id="215" name="Google Shape;215;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11</a:t>
            </a:fld>
            <a:endParaRPr/>
          </a:p>
        </p:txBody>
      </p:sp>
    </p:spTree>
    <p:extLst>
      <p:ext uri="{BB962C8B-B14F-4D97-AF65-F5344CB8AC3E}">
        <p14:creationId xmlns:p14="http://schemas.microsoft.com/office/powerpoint/2010/main" val="17468741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3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2" name="Google Shape;552;p36: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3" name="Google Shape;553;p36: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38</a:t>
            </a:fld>
            <a:endParaRPr/>
          </a:p>
        </p:txBody>
      </p:sp>
    </p:spTree>
    <p:extLst>
      <p:ext uri="{BB962C8B-B14F-4D97-AF65-F5344CB8AC3E}">
        <p14:creationId xmlns:p14="http://schemas.microsoft.com/office/powerpoint/2010/main" val="1056899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37: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37: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300"/>
              <a:buFont typeface="Times New Roman"/>
              <a:buNone/>
            </a:pPr>
            <a:endParaRPr sz="1300" dirty="0">
              <a:latin typeface="Times New Roman"/>
              <a:ea typeface="Times New Roman"/>
              <a:cs typeface="Times New Roman"/>
              <a:sym typeface="Times New Roman"/>
            </a:endParaRPr>
          </a:p>
        </p:txBody>
      </p:sp>
      <p:sp>
        <p:nvSpPr>
          <p:cNvPr id="562" name="Google Shape;562;p37: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39</a:t>
            </a:fld>
            <a:endParaRPr/>
          </a:p>
        </p:txBody>
      </p:sp>
    </p:spTree>
    <p:extLst>
      <p:ext uri="{BB962C8B-B14F-4D97-AF65-F5344CB8AC3E}">
        <p14:creationId xmlns:p14="http://schemas.microsoft.com/office/powerpoint/2010/main" val="451208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38: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38: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Calibri"/>
              <a:buNone/>
            </a:pPr>
            <a:endParaRPr sz="1100" dirty="0">
              <a:latin typeface="Arial"/>
              <a:ea typeface="Arial"/>
              <a:cs typeface="Arial"/>
              <a:sym typeface="Arial"/>
            </a:endParaRPr>
          </a:p>
        </p:txBody>
      </p:sp>
      <p:sp>
        <p:nvSpPr>
          <p:cNvPr id="571" name="Google Shape;571;p38: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40</a:t>
            </a:fld>
            <a:endParaRPr/>
          </a:p>
        </p:txBody>
      </p:sp>
    </p:spTree>
    <p:extLst>
      <p:ext uri="{BB962C8B-B14F-4D97-AF65-F5344CB8AC3E}">
        <p14:creationId xmlns:p14="http://schemas.microsoft.com/office/powerpoint/2010/main" val="10499675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3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39: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sz="1500">
              <a:latin typeface="Arial"/>
              <a:ea typeface="Arial"/>
              <a:cs typeface="Arial"/>
              <a:sym typeface="Arial"/>
            </a:endParaRPr>
          </a:p>
        </p:txBody>
      </p:sp>
      <p:sp>
        <p:nvSpPr>
          <p:cNvPr id="581" name="Google Shape;581;p39: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41</a:t>
            </a:fld>
            <a:endParaRPr/>
          </a:p>
        </p:txBody>
      </p:sp>
    </p:spTree>
    <p:extLst>
      <p:ext uri="{BB962C8B-B14F-4D97-AF65-F5344CB8AC3E}">
        <p14:creationId xmlns:p14="http://schemas.microsoft.com/office/powerpoint/2010/main" val="3376798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4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40: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90" name="Google Shape;590;p40: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42</a:t>
            </a:fld>
            <a:endParaRPr/>
          </a:p>
        </p:txBody>
      </p:sp>
    </p:spTree>
    <p:extLst>
      <p:ext uri="{BB962C8B-B14F-4D97-AF65-F5344CB8AC3E}">
        <p14:creationId xmlns:p14="http://schemas.microsoft.com/office/powerpoint/2010/main" val="2879490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4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41: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01" name="Google Shape;601;p41: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43</a:t>
            </a:fld>
            <a:endParaRPr/>
          </a:p>
        </p:txBody>
      </p:sp>
    </p:spTree>
    <p:extLst>
      <p:ext uri="{BB962C8B-B14F-4D97-AF65-F5344CB8AC3E}">
        <p14:creationId xmlns:p14="http://schemas.microsoft.com/office/powerpoint/2010/main" val="16315449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42: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10" name="Google Shape;610;p42: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44</a:t>
            </a:fld>
            <a:endParaRPr/>
          </a:p>
        </p:txBody>
      </p:sp>
    </p:spTree>
    <p:extLst>
      <p:ext uri="{BB962C8B-B14F-4D97-AF65-F5344CB8AC3E}">
        <p14:creationId xmlns:p14="http://schemas.microsoft.com/office/powerpoint/2010/main" val="2250237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0c27cda56f_1_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8" name="Google Shape;618;g10c27cda56f_1_6:notes"/>
          <p:cNvSpPr txBox="1">
            <a:spLocks noGrp="1"/>
          </p:cNvSpPr>
          <p:nvPr>
            <p:ph type="body" idx="1"/>
          </p:nvPr>
        </p:nvSpPr>
        <p:spPr>
          <a:xfrm>
            <a:off x="679768" y="4777959"/>
            <a:ext cx="5438140" cy="39094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9" name="Google Shape;619;g10c27cda56f_1_6:notes"/>
          <p:cNvSpPr txBox="1">
            <a:spLocks noGrp="1"/>
          </p:cNvSpPr>
          <p:nvPr>
            <p:ph type="sldNum" idx="12"/>
          </p:nvPr>
        </p:nvSpPr>
        <p:spPr>
          <a:xfrm>
            <a:off x="3850443" y="9430091"/>
            <a:ext cx="2945659" cy="49804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45</a:t>
            </a:fld>
            <a:endParaRPr/>
          </a:p>
        </p:txBody>
      </p:sp>
    </p:spTree>
    <p:extLst>
      <p:ext uri="{BB962C8B-B14F-4D97-AF65-F5344CB8AC3E}">
        <p14:creationId xmlns:p14="http://schemas.microsoft.com/office/powerpoint/2010/main" val="32897646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43: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5" name="Google Shape;625;p43: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9535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108db7b2de0_0_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108db7b2de0_0_6: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8" name="Google Shape;448;g108db7b2de0_0_6:notes"/>
          <p:cNvSpPr txBox="1">
            <a:spLocks noGrp="1"/>
          </p:cNvSpPr>
          <p:nvPr>
            <p:ph type="sldNum" idx="12"/>
          </p:nvPr>
        </p:nvSpPr>
        <p:spPr>
          <a:xfrm>
            <a:off x="3850443" y="9430091"/>
            <a:ext cx="2945659" cy="496411"/>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91694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240" name="Google Shape;24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12</a:t>
            </a:fld>
            <a:endParaRPr/>
          </a:p>
        </p:txBody>
      </p:sp>
    </p:spTree>
    <p:extLst>
      <p:ext uri="{BB962C8B-B14F-4D97-AF65-F5344CB8AC3E}">
        <p14:creationId xmlns:p14="http://schemas.microsoft.com/office/powerpoint/2010/main" val="9623880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108db7b2de0_1_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 name="Google Shape;470;g108db7b2de0_1_0: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g108db7b2de0_1_0:notes"/>
          <p:cNvSpPr txBox="1">
            <a:spLocks noGrp="1"/>
          </p:cNvSpPr>
          <p:nvPr>
            <p:ph type="sldNum" idx="12"/>
          </p:nvPr>
        </p:nvSpPr>
        <p:spPr>
          <a:xfrm>
            <a:off x="3850443" y="9430091"/>
            <a:ext cx="2945659" cy="496411"/>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08379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8: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8: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500"/>
              <a:buFont typeface="Calibri"/>
              <a:buNone/>
            </a:pPr>
            <a:endParaRPr sz="1500" dirty="0">
              <a:latin typeface="Arial"/>
              <a:ea typeface="Arial"/>
              <a:cs typeface="Arial"/>
              <a:sym typeface="Arial"/>
            </a:endParaRPr>
          </a:p>
        </p:txBody>
      </p:sp>
      <p:sp>
        <p:nvSpPr>
          <p:cNvPr id="479" name="Google Shape;479;p28: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469220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29: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8" name="Google Shape;488;p29: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862962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30: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300"/>
              <a:buFont typeface="Calibri"/>
              <a:buNone/>
            </a:pPr>
            <a:endParaRPr sz="1300">
              <a:latin typeface="Times New Roman"/>
              <a:ea typeface="Times New Roman"/>
              <a:cs typeface="Times New Roman"/>
              <a:sym typeface="Times New Roman"/>
            </a:endParaRPr>
          </a:p>
          <a:p>
            <a:pPr marL="0" lvl="0" indent="0" algn="l" rtl="0">
              <a:spcBef>
                <a:spcPts val="0"/>
              </a:spcBef>
              <a:spcAft>
                <a:spcPts val="0"/>
              </a:spcAft>
              <a:buClr>
                <a:schemeClr val="dk1"/>
              </a:buClr>
              <a:buSzPts val="1300"/>
              <a:buFont typeface="Calibri"/>
              <a:buNone/>
            </a:pPr>
            <a:endParaRPr sz="1300">
              <a:latin typeface="Times New Roman"/>
              <a:ea typeface="Times New Roman"/>
              <a:cs typeface="Times New Roman"/>
              <a:sym typeface="Times New Roman"/>
            </a:endParaRPr>
          </a:p>
        </p:txBody>
      </p:sp>
      <p:sp>
        <p:nvSpPr>
          <p:cNvPr id="498" name="Google Shape;498;p30: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496208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3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31: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sz="1300" dirty="0">
              <a:latin typeface="Times New Roman"/>
              <a:ea typeface="Times New Roman"/>
              <a:cs typeface="Times New Roman"/>
              <a:sym typeface="Times New Roman"/>
            </a:endParaRPr>
          </a:p>
          <a:p>
            <a:pPr marL="0" lvl="0" indent="0" algn="l" rtl="0">
              <a:spcBef>
                <a:spcPts val="0"/>
              </a:spcBef>
              <a:spcAft>
                <a:spcPts val="0"/>
              </a:spcAft>
              <a:buClr>
                <a:schemeClr val="dk1"/>
              </a:buClr>
              <a:buSzPts val="1300"/>
              <a:buFont typeface="Calibri"/>
              <a:buNone/>
            </a:pPr>
            <a:endParaRPr sz="1300" dirty="0">
              <a:latin typeface="Times New Roman"/>
              <a:ea typeface="Times New Roman"/>
              <a:cs typeface="Times New Roman"/>
              <a:sym typeface="Times New Roman"/>
            </a:endParaRPr>
          </a:p>
        </p:txBody>
      </p:sp>
      <p:sp>
        <p:nvSpPr>
          <p:cNvPr id="508" name="Google Shape;508;p31: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05352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3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32: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17" name="Google Shape;517;p32: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417380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33: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4" name="Google Shape;524;p33: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25" name="Google Shape;525;p33: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584825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3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34: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500"/>
              <a:buFont typeface="Calibri"/>
              <a:buNone/>
            </a:pPr>
            <a:endParaRPr sz="1500" dirty="0">
              <a:latin typeface="Arial"/>
              <a:ea typeface="Arial"/>
              <a:cs typeface="Arial"/>
              <a:sym typeface="Arial"/>
            </a:endParaRPr>
          </a:p>
        </p:txBody>
      </p:sp>
      <p:sp>
        <p:nvSpPr>
          <p:cNvPr id="535" name="Google Shape;535;p34: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591602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35: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35: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44" name="Google Shape;544;p35: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342260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3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2" name="Google Shape;552;p36: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3" name="Google Shape;553;p36: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99766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3:notes"/>
          <p:cNvSpPr>
            <a:spLocks noGrp="1" noRot="1" noChangeAspect="1"/>
          </p:cNvSpPr>
          <p:nvPr>
            <p:ph type="sldImg" idx="2"/>
          </p:nvPr>
        </p:nvSpPr>
        <p:spPr>
          <a:xfrm>
            <a:off x="423863" y="1241425"/>
            <a:ext cx="5946900" cy="3346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13: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Arial"/>
              <a:buNone/>
            </a:pPr>
            <a:endParaRPr sz="1000" b="1" strike="noStrike" dirty="0">
              <a:latin typeface="Arial"/>
              <a:ea typeface="Arial"/>
              <a:cs typeface="Arial"/>
              <a:sym typeface="Arial"/>
            </a:endParaRPr>
          </a:p>
        </p:txBody>
      </p:sp>
      <p:sp>
        <p:nvSpPr>
          <p:cNvPr id="252" name="Google Shape;252;p13:notes"/>
          <p:cNvSpPr/>
          <p:nvPr/>
        </p:nvSpPr>
        <p:spPr>
          <a:xfrm>
            <a:off x="3850560" y="9428760"/>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8536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37: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37: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300"/>
              <a:buFont typeface="Times New Roman"/>
              <a:buNone/>
            </a:pPr>
            <a:endParaRPr sz="1300" dirty="0">
              <a:latin typeface="Times New Roman"/>
              <a:ea typeface="Times New Roman"/>
              <a:cs typeface="Times New Roman"/>
              <a:sym typeface="Times New Roman"/>
            </a:endParaRPr>
          </a:p>
        </p:txBody>
      </p:sp>
      <p:sp>
        <p:nvSpPr>
          <p:cNvPr id="562" name="Google Shape;562;p37: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524755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38: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38: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Calibri"/>
              <a:buNone/>
            </a:pPr>
            <a:endParaRPr sz="1100" dirty="0">
              <a:latin typeface="Arial"/>
              <a:ea typeface="Arial"/>
              <a:cs typeface="Arial"/>
              <a:sym typeface="Arial"/>
            </a:endParaRPr>
          </a:p>
        </p:txBody>
      </p:sp>
      <p:sp>
        <p:nvSpPr>
          <p:cNvPr id="571" name="Google Shape;571;p38: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580181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3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39: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sz="1500">
              <a:latin typeface="Arial"/>
              <a:ea typeface="Arial"/>
              <a:cs typeface="Arial"/>
              <a:sym typeface="Arial"/>
            </a:endParaRPr>
          </a:p>
        </p:txBody>
      </p:sp>
      <p:sp>
        <p:nvSpPr>
          <p:cNvPr id="581" name="Google Shape;581;p39: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916420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4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40: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90" name="Google Shape;590;p40: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77101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4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41: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01" name="Google Shape;601;p41: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29555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42:notes"/>
          <p:cNvSpPr txBox="1">
            <a:spLocks noGrp="1"/>
          </p:cNvSpPr>
          <p:nvPr>
            <p:ph type="body" idx="1"/>
          </p:nvPr>
        </p:nvSpPr>
        <p:spPr>
          <a:xfrm>
            <a:off x="679768" y="4715907"/>
            <a:ext cx="5438140" cy="44677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10" name="Google Shape;610;p42:notes"/>
          <p:cNvSpPr txBox="1">
            <a:spLocks noGrp="1"/>
          </p:cNvSpPr>
          <p:nvPr>
            <p:ph type="sldNum" idx="12"/>
          </p:nvPr>
        </p:nvSpPr>
        <p:spPr>
          <a:xfrm>
            <a:off x="3850443" y="9430091"/>
            <a:ext cx="2945659" cy="496411"/>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066855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0c27cda56f_1_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8" name="Google Shape;618;g10c27cda56f_1_6:notes"/>
          <p:cNvSpPr txBox="1">
            <a:spLocks noGrp="1"/>
          </p:cNvSpPr>
          <p:nvPr>
            <p:ph type="body" idx="1"/>
          </p:nvPr>
        </p:nvSpPr>
        <p:spPr>
          <a:xfrm>
            <a:off x="679768" y="4777959"/>
            <a:ext cx="5438140" cy="390940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9" name="Google Shape;619;g10c27cda56f_1_6:notes"/>
          <p:cNvSpPr txBox="1">
            <a:spLocks noGrp="1"/>
          </p:cNvSpPr>
          <p:nvPr>
            <p:ph type="sldNum" idx="12"/>
          </p:nvPr>
        </p:nvSpPr>
        <p:spPr>
          <a:xfrm>
            <a:off x="3850443" y="9430091"/>
            <a:ext cx="2945659" cy="49804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478094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43:notes"/>
          <p:cNvSpPr txBox="1">
            <a:spLocks noGrp="1"/>
          </p:cNvSpPr>
          <p:nvPr>
            <p:ph type="body" idx="1"/>
          </p:nvPr>
        </p:nvSpPr>
        <p:spPr>
          <a:xfrm>
            <a:off x="679768" y="4715907"/>
            <a:ext cx="5438140" cy="446770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5" name="Google Shape;625;p43: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7762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4:notes"/>
          <p:cNvSpPr>
            <a:spLocks noGrp="1" noRot="1" noChangeAspect="1"/>
          </p:cNvSpPr>
          <p:nvPr>
            <p:ph type="sldImg" idx="2"/>
          </p:nvPr>
        </p:nvSpPr>
        <p:spPr>
          <a:xfrm>
            <a:off x="90488" y="744538"/>
            <a:ext cx="6616800" cy="3722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14:notes"/>
          <p:cNvSpPr txBox="1">
            <a:spLocks noGrp="1"/>
          </p:cNvSpPr>
          <p:nvPr>
            <p:ph type="body" idx="1"/>
          </p:nvPr>
        </p:nvSpPr>
        <p:spPr>
          <a:xfrm>
            <a:off x="679768" y="4715907"/>
            <a:ext cx="5438100" cy="4467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266" name="Google Shape;266;p14:notes"/>
          <p:cNvSpPr txBox="1">
            <a:spLocks noGrp="1"/>
          </p:cNvSpPr>
          <p:nvPr>
            <p:ph type="sldNum" idx="12"/>
          </p:nvPr>
        </p:nvSpPr>
        <p:spPr>
          <a:xfrm>
            <a:off x="3850443" y="9430091"/>
            <a:ext cx="2945700" cy="496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14</a:t>
            </a:fld>
            <a:endParaRPr/>
          </a:p>
        </p:txBody>
      </p:sp>
    </p:spTree>
    <p:extLst>
      <p:ext uri="{BB962C8B-B14F-4D97-AF65-F5344CB8AC3E}">
        <p14:creationId xmlns:p14="http://schemas.microsoft.com/office/powerpoint/2010/main" val="4101928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5:notes"/>
          <p:cNvSpPr>
            <a:spLocks noGrp="1" noRot="1" noChangeAspect="1"/>
          </p:cNvSpPr>
          <p:nvPr>
            <p:ph type="sldImg" idx="2"/>
          </p:nvPr>
        </p:nvSpPr>
        <p:spPr>
          <a:xfrm>
            <a:off x="423863" y="1241425"/>
            <a:ext cx="5946775" cy="3346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5:notes"/>
          <p:cNvSpPr txBox="1">
            <a:spLocks noGrp="1"/>
          </p:cNvSpPr>
          <p:nvPr>
            <p:ph type="body" idx="1"/>
          </p:nvPr>
        </p:nvSpPr>
        <p:spPr>
          <a:xfrm>
            <a:off x="679680" y="4777200"/>
            <a:ext cx="5434500" cy="3904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000"/>
              <a:buFont typeface="Calibri"/>
              <a:buNone/>
            </a:pPr>
            <a:endParaRPr sz="1000" b="0" strike="noStrike" dirty="0">
              <a:latin typeface="Arial"/>
              <a:ea typeface="Arial"/>
              <a:cs typeface="Arial"/>
              <a:sym typeface="Arial"/>
            </a:endParaRPr>
          </a:p>
        </p:txBody>
      </p:sp>
      <p:sp>
        <p:nvSpPr>
          <p:cNvPr id="275" name="Google Shape;275;p15:notes"/>
          <p:cNvSpPr/>
          <p:nvPr/>
        </p:nvSpPr>
        <p:spPr>
          <a:xfrm>
            <a:off x="3850560" y="9428760"/>
            <a:ext cx="2941800" cy="4944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5771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sz="1000" dirty="0"/>
          </a:p>
        </p:txBody>
      </p:sp>
      <p:sp>
        <p:nvSpPr>
          <p:cNvPr id="288" name="Google Shape;288;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16</a:t>
            </a:fld>
            <a:endParaRPr/>
          </a:p>
        </p:txBody>
      </p:sp>
    </p:spTree>
    <p:extLst>
      <p:ext uri="{BB962C8B-B14F-4D97-AF65-F5344CB8AC3E}">
        <p14:creationId xmlns:p14="http://schemas.microsoft.com/office/powerpoint/2010/main" val="1633847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000"/>
              <a:buFont typeface="Calibri"/>
              <a:buNone/>
            </a:pPr>
            <a:endParaRPr dirty="0"/>
          </a:p>
        </p:txBody>
      </p:sp>
      <p:sp>
        <p:nvSpPr>
          <p:cNvPr id="302" name="Google Shape;302;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17</a:t>
            </a:fld>
            <a:endParaRPr/>
          </a:p>
        </p:txBody>
      </p:sp>
    </p:spTree>
    <p:extLst>
      <p:ext uri="{BB962C8B-B14F-4D97-AF65-F5344CB8AC3E}">
        <p14:creationId xmlns:p14="http://schemas.microsoft.com/office/powerpoint/2010/main" val="1611900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 header 1 column">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smtClean="0"/>
              <a:t>Modifiez le style du titre</a:t>
            </a:r>
            <a:endParaRPr lang="cs-CZ"/>
          </a:p>
        </p:txBody>
      </p:sp>
      <p:sp>
        <p:nvSpPr>
          <p:cNvPr id="3" name="Zástupný symbol pro obsah 2"/>
          <p:cNvSpPr>
            <a:spLocks noGrp="1"/>
          </p:cNvSpPr>
          <p:nvPr>
            <p:ph idx="1"/>
          </p:nvPr>
        </p:nvSpPr>
        <p:spPr/>
        <p:txBody>
          <a:bodyPr/>
          <a:lstStyle>
            <a:lvl2pPr>
              <a:buClr>
                <a:schemeClr val="accent6"/>
              </a:buClr>
              <a:defRPr/>
            </a:lvl2pPr>
            <a:lvl4pPr>
              <a:buClr>
                <a:schemeClr val="accent6"/>
              </a:buClr>
              <a:defRPr/>
            </a:lvl4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a:p>
        </p:txBody>
      </p:sp>
      <p:sp>
        <p:nvSpPr>
          <p:cNvPr id="8"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464566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359228" y="2112204"/>
            <a:ext cx="6477703" cy="1259361"/>
          </a:xfrm>
          <a:prstGeom prst="rect">
            <a:avLst/>
          </a:prstGeom>
        </p:spPr>
        <p:txBody>
          <a:bodyPr>
            <a:normAutofit/>
          </a:bodyPr>
          <a:lstStyle>
            <a:lvl1pPr algn="l">
              <a:lnSpc>
                <a:spcPts val="4600"/>
              </a:lnSpc>
              <a:defRPr sz="4600" b="1">
                <a:solidFill>
                  <a:schemeClr val="bg1"/>
                </a:solidFill>
              </a:defRPr>
            </a:lvl1pPr>
          </a:lstStyle>
          <a:p>
            <a:r>
              <a:rPr lang="cs-CZ" dirty="0" smtClean="0"/>
              <a:t>Kliknutím lze upravit styl.</a:t>
            </a:r>
            <a:endParaRPr lang="cs-CZ" dirty="0"/>
          </a:p>
        </p:txBody>
      </p:sp>
      <p:sp>
        <p:nvSpPr>
          <p:cNvPr id="3" name="Podnadpis 2"/>
          <p:cNvSpPr>
            <a:spLocks noGrp="1"/>
          </p:cNvSpPr>
          <p:nvPr>
            <p:ph type="subTitle" idx="1"/>
          </p:nvPr>
        </p:nvSpPr>
        <p:spPr>
          <a:xfrm>
            <a:off x="358175" y="3321284"/>
            <a:ext cx="6476650" cy="789305"/>
          </a:xfrm>
          <a:prstGeom prst="rect">
            <a:avLst/>
          </a:prstGeom>
        </p:spPr>
        <p:txBody>
          <a:bodyPr>
            <a:normAutofit/>
          </a:bodyPr>
          <a:lstStyle>
            <a:lvl1pPr marL="0" indent="0" algn="l">
              <a:lnSpc>
                <a:spcPts val="2200"/>
              </a:lnSpc>
              <a:spcBef>
                <a:spcPts val="0"/>
              </a:spcBef>
              <a:buNone/>
              <a:defRPr sz="2200" b="1">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dirty="0" smtClean="0"/>
              <a:t>Kliknutím lze upravit styl předlohy.</a:t>
            </a:r>
            <a:endParaRPr lang="cs-CZ" dirty="0"/>
          </a:p>
        </p:txBody>
      </p:sp>
      <p:sp>
        <p:nvSpPr>
          <p:cNvPr id="5" name="Zástupný symbol pro zápatí 4"/>
          <p:cNvSpPr>
            <a:spLocks noGrp="1"/>
          </p:cNvSpPr>
          <p:nvPr>
            <p:ph type="ftr" sz="quarter" idx="11"/>
          </p:nvPr>
        </p:nvSpPr>
        <p:spPr>
          <a:xfrm>
            <a:off x="357824" y="4286887"/>
            <a:ext cx="6474894" cy="651716"/>
          </a:xfrm>
          <a:prstGeom prst="rect">
            <a:avLst/>
          </a:prstGeom>
        </p:spPr>
        <p:txBody>
          <a:bodyPr anchor="t" anchorCtr="0"/>
          <a:lstStyle>
            <a:lvl1pPr algn="l">
              <a:defRPr sz="1050" b="1">
                <a:solidFill>
                  <a:schemeClr val="bg2"/>
                </a:solidFill>
              </a:defRPr>
            </a:lvl1pPr>
          </a:lstStyle>
          <a:p>
            <a:r>
              <a:rPr lang="en-US" smtClean="0"/>
              <a:t>Open for you! An introduction series to open science</a:t>
            </a:r>
            <a:endParaRPr lang="cs-CZ" dirty="0"/>
          </a:p>
        </p:txBody>
      </p:sp>
    </p:spTree>
    <p:extLst>
      <p:ext uri="{BB962C8B-B14F-4D97-AF65-F5344CB8AC3E}">
        <p14:creationId xmlns:p14="http://schemas.microsoft.com/office/powerpoint/2010/main" val="3638334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 columns" type="twoObj">
  <p:cSld name="2 columns">
    <p:spTree>
      <p:nvGrpSpPr>
        <p:cNvPr id="1" name="Shape 23"/>
        <p:cNvGrpSpPr/>
        <p:nvPr/>
      </p:nvGrpSpPr>
      <p:grpSpPr>
        <a:xfrm>
          <a:off x="0" y="0"/>
          <a:ext cx="0" cy="0"/>
          <a:chOff x="0" y="0"/>
          <a:chExt cx="0" cy="0"/>
        </a:xfrm>
      </p:grpSpPr>
      <p:sp>
        <p:nvSpPr>
          <p:cNvPr id="24" name="Google Shape;24;p47"/>
          <p:cNvSpPr txBox="1">
            <a:spLocks noGrp="1"/>
          </p:cNvSpPr>
          <p:nvPr>
            <p:ph type="title"/>
          </p:nvPr>
        </p:nvSpPr>
        <p:spPr>
          <a:xfrm>
            <a:off x="379241" y="1076138"/>
            <a:ext cx="4119018"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7"/>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6" name="Google Shape;26;p47"/>
          <p:cNvSpPr txBox="1">
            <a:spLocks noGrp="1"/>
          </p:cNvSpPr>
          <p:nvPr>
            <p:ph type="body" idx="2"/>
          </p:nvPr>
        </p:nvSpPr>
        <p:spPr>
          <a:xfrm>
            <a:off x="4650306" y="1707061"/>
            <a:ext cx="4118663" cy="2881794"/>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7" name="Google Shape;27;p47"/>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7"/>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i="0" u="none" strike="noStrike" cap="none">
                <a:solidFill>
                  <a:schemeClr val="dk2"/>
                </a:solidFill>
                <a:latin typeface="Arial"/>
                <a:ea typeface="Arial"/>
                <a:cs typeface="Arial"/>
                <a:sym typeface="Arial"/>
              </a:defRPr>
            </a:lvl1pPr>
            <a:lvl2pPr marL="0" lvl="1" indent="0" algn="r">
              <a:spcBef>
                <a:spcPts val="0"/>
              </a:spcBef>
              <a:buNone/>
              <a:defRPr sz="1200" b="1" i="0" u="none" strike="noStrike" cap="none">
                <a:solidFill>
                  <a:schemeClr val="dk2"/>
                </a:solidFill>
                <a:latin typeface="Arial"/>
                <a:ea typeface="Arial"/>
                <a:cs typeface="Arial"/>
                <a:sym typeface="Arial"/>
              </a:defRPr>
            </a:lvl2pPr>
            <a:lvl3pPr marL="0" lvl="2" indent="0" algn="r">
              <a:spcBef>
                <a:spcPts val="0"/>
              </a:spcBef>
              <a:buNone/>
              <a:defRPr sz="1200" b="1" i="0" u="none" strike="noStrike" cap="none">
                <a:solidFill>
                  <a:schemeClr val="dk2"/>
                </a:solidFill>
                <a:latin typeface="Arial"/>
                <a:ea typeface="Arial"/>
                <a:cs typeface="Arial"/>
                <a:sym typeface="Arial"/>
              </a:defRPr>
            </a:lvl3pPr>
            <a:lvl4pPr marL="0" lvl="3" indent="0" algn="r">
              <a:spcBef>
                <a:spcPts val="0"/>
              </a:spcBef>
              <a:buNone/>
              <a:defRPr sz="1200" b="1" i="0" u="none" strike="noStrike" cap="none">
                <a:solidFill>
                  <a:schemeClr val="dk2"/>
                </a:solidFill>
                <a:latin typeface="Arial"/>
                <a:ea typeface="Arial"/>
                <a:cs typeface="Arial"/>
                <a:sym typeface="Arial"/>
              </a:defRPr>
            </a:lvl4pPr>
            <a:lvl5pPr marL="0" lvl="4" indent="0" algn="r">
              <a:spcBef>
                <a:spcPts val="0"/>
              </a:spcBef>
              <a:buNone/>
              <a:defRPr sz="1200" b="1" i="0" u="none" strike="noStrike" cap="none">
                <a:solidFill>
                  <a:schemeClr val="dk2"/>
                </a:solidFill>
                <a:latin typeface="Arial"/>
                <a:ea typeface="Arial"/>
                <a:cs typeface="Arial"/>
                <a:sym typeface="Arial"/>
              </a:defRPr>
            </a:lvl5pPr>
            <a:lvl6pPr marL="0" lvl="5" indent="0" algn="r">
              <a:spcBef>
                <a:spcPts val="0"/>
              </a:spcBef>
              <a:buNone/>
              <a:defRPr sz="1200" b="1" i="0" u="none" strike="noStrike" cap="none">
                <a:solidFill>
                  <a:schemeClr val="dk2"/>
                </a:solidFill>
                <a:latin typeface="Arial"/>
                <a:ea typeface="Arial"/>
                <a:cs typeface="Arial"/>
                <a:sym typeface="Arial"/>
              </a:defRPr>
            </a:lvl6pPr>
            <a:lvl7pPr marL="0" lvl="6" indent="0" algn="r">
              <a:spcBef>
                <a:spcPts val="0"/>
              </a:spcBef>
              <a:buNone/>
              <a:defRPr sz="1200" b="1" i="0" u="none" strike="noStrike" cap="none">
                <a:solidFill>
                  <a:schemeClr val="dk2"/>
                </a:solidFill>
                <a:latin typeface="Arial"/>
                <a:ea typeface="Arial"/>
                <a:cs typeface="Arial"/>
                <a:sym typeface="Arial"/>
              </a:defRPr>
            </a:lvl7pPr>
            <a:lvl8pPr marL="0" lvl="7" indent="0" algn="r">
              <a:spcBef>
                <a:spcPts val="0"/>
              </a:spcBef>
              <a:buNone/>
              <a:defRPr sz="1200" b="1" i="0" u="none" strike="noStrike" cap="none">
                <a:solidFill>
                  <a:schemeClr val="dk2"/>
                </a:solidFill>
                <a:latin typeface="Arial"/>
                <a:ea typeface="Arial"/>
                <a:cs typeface="Arial"/>
                <a:sym typeface="Arial"/>
              </a:defRPr>
            </a:lvl8pPr>
            <a:lvl9pPr marL="0" lvl="8" indent="0" algn="r">
              <a:spcBef>
                <a:spcPts val="0"/>
              </a:spcBef>
              <a:buNone/>
              <a:defRPr sz="1200" b="1"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4063877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 header 1 column" type="obj">
  <p:cSld name="1 header 1 column">
    <p:spTree>
      <p:nvGrpSpPr>
        <p:cNvPr id="1" name="Shape 29"/>
        <p:cNvGrpSpPr/>
        <p:nvPr/>
      </p:nvGrpSpPr>
      <p:grpSpPr>
        <a:xfrm>
          <a:off x="0" y="0"/>
          <a:ext cx="0" cy="0"/>
          <a:chOff x="0" y="0"/>
          <a:chExt cx="0" cy="0"/>
        </a:xfrm>
      </p:grpSpPr>
      <p:sp>
        <p:nvSpPr>
          <p:cNvPr id="30" name="Google Shape;30;p48"/>
          <p:cNvSpPr txBox="1">
            <a:spLocks noGrp="1"/>
          </p:cNvSpPr>
          <p:nvPr>
            <p:ph type="title"/>
          </p:nvPr>
        </p:nvSpPr>
        <p:spPr>
          <a:xfrm>
            <a:off x="379240" y="1076138"/>
            <a:ext cx="8391835"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8"/>
          <p:cNvSpPr txBox="1">
            <a:spLocks noGrp="1"/>
          </p:cNvSpPr>
          <p:nvPr>
            <p:ph type="body" idx="1"/>
          </p:nvPr>
        </p:nvSpPr>
        <p:spPr>
          <a:xfrm>
            <a:off x="381348" y="1693952"/>
            <a:ext cx="8387622" cy="2892796"/>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SzPts val="1800"/>
              <a:buChar char="▪"/>
              <a:defRPr/>
            </a:lvl1pPr>
            <a:lvl2pPr marL="914400" lvl="1" indent="-355600" algn="l">
              <a:spcBef>
                <a:spcPts val="400"/>
              </a:spcBef>
              <a:spcAft>
                <a:spcPts val="0"/>
              </a:spcAft>
              <a:buClr>
                <a:schemeClr val="accent6"/>
              </a:buClr>
              <a:buSzPts val="2000"/>
              <a:buChar char="▪"/>
              <a:defRPr/>
            </a:lvl2pPr>
            <a:lvl3pPr marL="1371600" lvl="2" indent="-342900" algn="l">
              <a:spcBef>
                <a:spcPts val="360"/>
              </a:spcBef>
              <a:spcAft>
                <a:spcPts val="0"/>
              </a:spcAft>
              <a:buSzPts val="1800"/>
              <a:buChar char="▪"/>
              <a:defRPr/>
            </a:lvl3pPr>
            <a:lvl4pPr marL="1828800" lvl="3" indent="-330200" algn="l">
              <a:spcBef>
                <a:spcPts val="320"/>
              </a:spcBef>
              <a:spcAft>
                <a:spcPts val="0"/>
              </a:spcAft>
              <a:buClr>
                <a:schemeClr val="accent6"/>
              </a:buClr>
              <a:buSzPts val="16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 name="Google Shape;32;p48"/>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8"/>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331230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 column + photo/table/graph">
  <p:cSld name="1 column + photo/table/graph">
    <p:spTree>
      <p:nvGrpSpPr>
        <p:cNvPr id="1" name="Shape 34"/>
        <p:cNvGrpSpPr/>
        <p:nvPr/>
      </p:nvGrpSpPr>
      <p:grpSpPr>
        <a:xfrm>
          <a:off x="0" y="0"/>
          <a:ext cx="0" cy="0"/>
          <a:chOff x="0" y="0"/>
          <a:chExt cx="0" cy="0"/>
        </a:xfrm>
      </p:grpSpPr>
      <p:sp>
        <p:nvSpPr>
          <p:cNvPr id="35" name="Google Shape;35;p49"/>
          <p:cNvSpPr txBox="1">
            <a:spLocks noGrp="1"/>
          </p:cNvSpPr>
          <p:nvPr>
            <p:ph type="title"/>
          </p:nvPr>
        </p:nvSpPr>
        <p:spPr>
          <a:xfrm>
            <a:off x="379241" y="1076138"/>
            <a:ext cx="4123232"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49"/>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9"/>
          <p:cNvSpPr txBox="1">
            <a:spLocks noGrp="1"/>
          </p:cNvSpPr>
          <p:nvPr>
            <p:ph type="body" idx="2"/>
          </p:nvPr>
        </p:nvSpPr>
        <p:spPr>
          <a:xfrm>
            <a:off x="4650306" y="1125091"/>
            <a:ext cx="4118663" cy="3280464"/>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SzPts val="2800"/>
              <a:buNone/>
              <a:defRPr sz="2800"/>
            </a:lvl1pPr>
            <a:lvl2pPr marL="914400" lvl="1" indent="-381000" algn="l">
              <a:spcBef>
                <a:spcPts val="48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49"/>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accent6"/>
              </a:buClr>
              <a:buSzPts val="1400"/>
              <a:buFont typeface="Arial"/>
              <a:buNone/>
              <a:defRPr/>
            </a:lvl1pPr>
            <a:lvl2pPr lvl="1" algn="l">
              <a:spcBef>
                <a:spcPts val="0"/>
              </a:spcBef>
              <a:spcAft>
                <a:spcPts val="0"/>
              </a:spcAft>
              <a:buClr>
                <a:schemeClr val="dk1"/>
              </a:buClr>
              <a:buSzPts val="1400"/>
              <a:buFont typeface="Arial"/>
              <a:buNone/>
              <a:defRPr/>
            </a:lvl2pPr>
            <a:lvl3pPr lvl="2" algn="l">
              <a:spcBef>
                <a:spcPts val="0"/>
              </a:spcBef>
              <a:spcAft>
                <a:spcPts val="0"/>
              </a:spcAft>
              <a:buClr>
                <a:schemeClr val="dk1"/>
              </a:buClr>
              <a:buSzPts val="1400"/>
              <a:buFont typeface="Arial"/>
              <a:buNone/>
              <a:defRPr/>
            </a:lvl3pPr>
            <a:lvl4pPr lvl="3" algn="l">
              <a:spcBef>
                <a:spcPts val="0"/>
              </a:spcBef>
              <a:spcAft>
                <a:spcPts val="0"/>
              </a:spcAft>
              <a:buClr>
                <a:schemeClr val="dk1"/>
              </a:buClr>
              <a:buSzPts val="1400"/>
              <a:buFont typeface="Arial"/>
              <a:buNone/>
              <a:defRPr/>
            </a:lvl4pPr>
            <a:lvl5pPr lvl="4" algn="l">
              <a:spcBef>
                <a:spcPts val="0"/>
              </a:spcBef>
              <a:spcAft>
                <a:spcPts val="0"/>
              </a:spcAft>
              <a:buClr>
                <a:schemeClr val="dk1"/>
              </a:buClr>
              <a:buSzPts val="1400"/>
              <a:buFont typeface="Arial"/>
              <a:buNone/>
              <a:defRPr/>
            </a:lvl5pPr>
            <a:lvl6pPr lvl="5" algn="l">
              <a:spcBef>
                <a:spcPts val="0"/>
              </a:spcBef>
              <a:spcAft>
                <a:spcPts val="0"/>
              </a:spcAft>
              <a:buClr>
                <a:schemeClr val="dk1"/>
              </a:buClr>
              <a:buSzPts val="1400"/>
              <a:buFont typeface="Arial"/>
              <a:buNone/>
              <a:defRPr/>
            </a:lvl6pPr>
            <a:lvl7pPr lvl="6" algn="l">
              <a:spcBef>
                <a:spcPts val="0"/>
              </a:spcBef>
              <a:spcAft>
                <a:spcPts val="0"/>
              </a:spcAft>
              <a:buClr>
                <a:schemeClr val="dk1"/>
              </a:buClr>
              <a:buSzPts val="1400"/>
              <a:buFont typeface="Arial"/>
              <a:buNone/>
              <a:defRPr/>
            </a:lvl7pPr>
            <a:lvl8pPr lvl="7" algn="l">
              <a:spcBef>
                <a:spcPts val="0"/>
              </a:spcBef>
              <a:spcAft>
                <a:spcPts val="0"/>
              </a:spcAft>
              <a:buClr>
                <a:schemeClr val="dk1"/>
              </a:buClr>
              <a:buSzPts val="1400"/>
              <a:buFont typeface="Arial"/>
              <a:buNone/>
              <a:defRPr/>
            </a:lvl8pPr>
            <a:lvl9pPr lvl="8" algn="l">
              <a:spcBef>
                <a:spcPts val="0"/>
              </a:spcBef>
              <a:spcAft>
                <a:spcPts val="0"/>
              </a:spcAft>
              <a:buClr>
                <a:schemeClr val="dk1"/>
              </a:buClr>
              <a:buSzPts val="1400"/>
              <a:buFont typeface="Arial"/>
              <a:buNone/>
              <a:defRPr/>
            </a:lvl9pPr>
          </a:lstStyle>
          <a:p>
            <a:endParaRPr/>
          </a:p>
        </p:txBody>
      </p:sp>
      <p:sp>
        <p:nvSpPr>
          <p:cNvPr id="39" name="Google Shape;39;p49"/>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marR="0" lvl="0"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1pPr>
            <a:lvl2pPr marL="0" marR="0" lvl="1"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2pPr>
            <a:lvl3pPr marL="0" marR="0" lvl="2"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3pPr>
            <a:lvl4pPr marL="0" marR="0" lvl="3"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4pPr>
            <a:lvl5pPr marL="0" marR="0" lvl="4"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5pPr>
            <a:lvl6pPr marL="0" marR="0" lvl="5"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6pPr>
            <a:lvl7pPr marL="0" marR="0" lvl="6"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7pPr>
            <a:lvl8pPr marL="0" marR="0" lvl="7"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8pPr>
            <a:lvl9pPr marL="0" marR="0" lvl="8"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1420912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 header 2 columns">
  <p:cSld name="1 header 2 columns">
    <p:spTree>
      <p:nvGrpSpPr>
        <p:cNvPr id="1" name="Shape 40"/>
        <p:cNvGrpSpPr/>
        <p:nvPr/>
      </p:nvGrpSpPr>
      <p:grpSpPr>
        <a:xfrm>
          <a:off x="0" y="0"/>
          <a:ext cx="0" cy="0"/>
          <a:chOff x="0" y="0"/>
          <a:chExt cx="0" cy="0"/>
        </a:xfrm>
      </p:grpSpPr>
      <p:sp>
        <p:nvSpPr>
          <p:cNvPr id="41" name="Google Shape;41;p50"/>
          <p:cNvSpPr txBox="1">
            <a:spLocks noGrp="1"/>
          </p:cNvSpPr>
          <p:nvPr>
            <p:ph type="title"/>
          </p:nvPr>
        </p:nvSpPr>
        <p:spPr>
          <a:xfrm>
            <a:off x="379240" y="1076138"/>
            <a:ext cx="8391835"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0"/>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3" name="Google Shape;43;p50"/>
          <p:cNvSpPr txBox="1">
            <a:spLocks noGrp="1"/>
          </p:cNvSpPr>
          <p:nvPr>
            <p:ph type="body" idx="2"/>
          </p:nvPr>
        </p:nvSpPr>
        <p:spPr>
          <a:xfrm>
            <a:off x="4650306" y="1707061"/>
            <a:ext cx="4118663" cy="2881794"/>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4" name="Google Shape;44;p5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0"/>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706841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 header 1 column 2 columns">
  <p:cSld name="1 header 1 column 2 columns">
    <p:spTree>
      <p:nvGrpSpPr>
        <p:cNvPr id="1" name="Shape 46"/>
        <p:cNvGrpSpPr/>
        <p:nvPr/>
      </p:nvGrpSpPr>
      <p:grpSpPr>
        <a:xfrm>
          <a:off x="0" y="0"/>
          <a:ext cx="0" cy="0"/>
          <a:chOff x="0" y="0"/>
          <a:chExt cx="0" cy="0"/>
        </a:xfrm>
      </p:grpSpPr>
      <p:sp>
        <p:nvSpPr>
          <p:cNvPr id="47" name="Google Shape;47;p51"/>
          <p:cNvSpPr txBox="1">
            <a:spLocks noGrp="1"/>
          </p:cNvSpPr>
          <p:nvPr>
            <p:ph type="title"/>
          </p:nvPr>
        </p:nvSpPr>
        <p:spPr>
          <a:xfrm>
            <a:off x="379240" y="1076138"/>
            <a:ext cx="8391835"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51"/>
          <p:cNvSpPr txBox="1">
            <a:spLocks noGrp="1"/>
          </p:cNvSpPr>
          <p:nvPr>
            <p:ph type="body" idx="1"/>
          </p:nvPr>
        </p:nvSpPr>
        <p:spPr>
          <a:xfrm>
            <a:off x="377138" y="2789551"/>
            <a:ext cx="4120770" cy="1807731"/>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9" name="Google Shape;49;p51"/>
          <p:cNvSpPr txBox="1">
            <a:spLocks noGrp="1"/>
          </p:cNvSpPr>
          <p:nvPr>
            <p:ph type="body" idx="2"/>
          </p:nvPr>
        </p:nvSpPr>
        <p:spPr>
          <a:xfrm>
            <a:off x="4650306" y="2791659"/>
            <a:ext cx="4118663" cy="1797196"/>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0" name="Google Shape;50;p51"/>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51"/>
          <p:cNvSpPr txBox="1">
            <a:spLocks noGrp="1"/>
          </p:cNvSpPr>
          <p:nvPr>
            <p:ph type="body" idx="3"/>
          </p:nvPr>
        </p:nvSpPr>
        <p:spPr>
          <a:xfrm>
            <a:off x="379245" y="1859461"/>
            <a:ext cx="8379190" cy="9216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2" name="Google Shape;52;p51"/>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120986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 column + photo/table/graph">
  <p:cSld name="1_1 column + photo/table/graph">
    <p:spTree>
      <p:nvGrpSpPr>
        <p:cNvPr id="1" name="Shape 53"/>
        <p:cNvGrpSpPr/>
        <p:nvPr/>
      </p:nvGrpSpPr>
      <p:grpSpPr>
        <a:xfrm>
          <a:off x="0" y="0"/>
          <a:ext cx="0" cy="0"/>
          <a:chOff x="0" y="0"/>
          <a:chExt cx="0" cy="0"/>
        </a:xfrm>
      </p:grpSpPr>
      <p:sp>
        <p:nvSpPr>
          <p:cNvPr id="54" name="Google Shape;54;p52"/>
          <p:cNvSpPr txBox="1">
            <a:spLocks noGrp="1"/>
          </p:cNvSpPr>
          <p:nvPr>
            <p:ph type="title"/>
          </p:nvPr>
        </p:nvSpPr>
        <p:spPr>
          <a:xfrm>
            <a:off x="379241" y="1076138"/>
            <a:ext cx="4123232"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52"/>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6" name="Google Shape;56;p52"/>
          <p:cNvSpPr txBox="1">
            <a:spLocks noGrp="1"/>
          </p:cNvSpPr>
          <p:nvPr>
            <p:ph type="body" idx="2"/>
          </p:nvPr>
        </p:nvSpPr>
        <p:spPr>
          <a:xfrm>
            <a:off x="4650306" y="1125091"/>
            <a:ext cx="4118663" cy="3280464"/>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SzPts val="2800"/>
              <a:buNone/>
              <a:defRPr sz="2800"/>
            </a:lvl1pPr>
            <a:lvl2pPr marL="914400" lvl="1" indent="-381000" algn="l">
              <a:spcBef>
                <a:spcPts val="48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7" name="Google Shape;57;p52"/>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52"/>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829841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table/graph + 1 column">
  <p:cSld name="Photo/table/graph + 1 column">
    <p:spTree>
      <p:nvGrpSpPr>
        <p:cNvPr id="1" name="Shape 59"/>
        <p:cNvGrpSpPr/>
        <p:nvPr/>
      </p:nvGrpSpPr>
      <p:grpSpPr>
        <a:xfrm>
          <a:off x="0" y="0"/>
          <a:ext cx="0" cy="0"/>
          <a:chOff x="0" y="0"/>
          <a:chExt cx="0" cy="0"/>
        </a:xfrm>
      </p:grpSpPr>
      <p:sp>
        <p:nvSpPr>
          <p:cNvPr id="60" name="Google Shape;60;p53"/>
          <p:cNvSpPr txBox="1">
            <a:spLocks noGrp="1"/>
          </p:cNvSpPr>
          <p:nvPr>
            <p:ph type="title"/>
          </p:nvPr>
        </p:nvSpPr>
        <p:spPr>
          <a:xfrm>
            <a:off x="4654166" y="1080352"/>
            <a:ext cx="4123232"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53"/>
          <p:cNvSpPr txBox="1">
            <a:spLocks noGrp="1"/>
          </p:cNvSpPr>
          <p:nvPr>
            <p:ph type="body" idx="1"/>
          </p:nvPr>
        </p:nvSpPr>
        <p:spPr>
          <a:xfrm>
            <a:off x="4652063" y="1711275"/>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62" name="Google Shape;62;p53"/>
          <p:cNvSpPr txBox="1">
            <a:spLocks noGrp="1"/>
          </p:cNvSpPr>
          <p:nvPr>
            <p:ph type="body" idx="2"/>
          </p:nvPr>
        </p:nvSpPr>
        <p:spPr>
          <a:xfrm>
            <a:off x="385915" y="1129305"/>
            <a:ext cx="4118663" cy="3280464"/>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SzPts val="2800"/>
              <a:buNone/>
              <a:defRPr sz="2800"/>
            </a:lvl1pPr>
            <a:lvl2pPr marL="914400" lvl="1" indent="-381000" algn="l">
              <a:spcBef>
                <a:spcPts val="48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63" name="Google Shape;63;p53"/>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53"/>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40117634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Úvodní snímek" type="title">
  <p:cSld name="Úvodní snímek">
    <p:spTree>
      <p:nvGrpSpPr>
        <p:cNvPr id="1" name="Shape 13"/>
        <p:cNvGrpSpPr/>
        <p:nvPr/>
      </p:nvGrpSpPr>
      <p:grpSpPr>
        <a:xfrm>
          <a:off x="0" y="0"/>
          <a:ext cx="0" cy="0"/>
          <a:chOff x="0" y="0"/>
          <a:chExt cx="0" cy="0"/>
        </a:xfrm>
      </p:grpSpPr>
      <p:sp>
        <p:nvSpPr>
          <p:cNvPr id="14" name="Google Shape;14;p45"/>
          <p:cNvSpPr txBox="1">
            <a:spLocks noGrp="1"/>
          </p:cNvSpPr>
          <p:nvPr>
            <p:ph type="ctrTitle"/>
          </p:nvPr>
        </p:nvSpPr>
        <p:spPr>
          <a:xfrm>
            <a:off x="359228" y="2112204"/>
            <a:ext cx="6477703" cy="1259361"/>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chemeClr val="lt1"/>
              </a:buClr>
              <a:buSzPts val="4600"/>
              <a:buFont typeface="Arial"/>
              <a:buNone/>
              <a:defRPr sz="46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45"/>
          <p:cNvSpPr txBox="1">
            <a:spLocks noGrp="1"/>
          </p:cNvSpPr>
          <p:nvPr>
            <p:ph type="subTitle" idx="1"/>
          </p:nvPr>
        </p:nvSpPr>
        <p:spPr>
          <a:xfrm>
            <a:off x="358175" y="3321284"/>
            <a:ext cx="6476650" cy="789305"/>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chemeClr val="lt2"/>
              </a:buClr>
              <a:buSzPts val="2200"/>
              <a:buFont typeface="Arial"/>
              <a:buNone/>
              <a:defRPr sz="2200" b="1" i="0" u="none" strike="noStrike" cap="none">
                <a:solidFill>
                  <a:schemeClr val="lt2"/>
                </a:solidFill>
                <a:latin typeface="Arial"/>
                <a:ea typeface="Arial"/>
                <a:cs typeface="Arial"/>
                <a:sym typeface="Arial"/>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Arial"/>
                <a:ea typeface="Arial"/>
                <a:cs typeface="Arial"/>
                <a:sym typeface="Arial"/>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Google Shape;16;p45"/>
          <p:cNvSpPr txBox="1">
            <a:spLocks noGrp="1"/>
          </p:cNvSpPr>
          <p:nvPr>
            <p:ph type="ftr" idx="11"/>
          </p:nvPr>
        </p:nvSpPr>
        <p:spPr>
          <a:xfrm>
            <a:off x="357824" y="4286887"/>
            <a:ext cx="6474894" cy="65171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50" b="1" i="0" u="none" strike="noStrike" cap="none">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9590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header 1 column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smtClean="0"/>
              <a:t>Modifiez le style du titre</a:t>
            </a:r>
            <a:endParaRPr lang="cs-CZ"/>
          </a:p>
        </p:txBody>
      </p:sp>
      <p:sp>
        <p:nvSpPr>
          <p:cNvPr id="3" name="Zástupný symbol pro obsah 2"/>
          <p:cNvSpPr>
            <a:spLocks noGrp="1"/>
          </p:cNvSpPr>
          <p:nvPr>
            <p:ph sz="half" idx="1" hasCustomPrompt="1"/>
          </p:nvPr>
        </p:nvSpPr>
        <p:spPr>
          <a:xfrm>
            <a:off x="377138" y="2789551"/>
            <a:ext cx="4120770" cy="1807731"/>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4" name="Zástupný symbol pro obsah 3"/>
          <p:cNvSpPr>
            <a:spLocks noGrp="1"/>
          </p:cNvSpPr>
          <p:nvPr>
            <p:ph sz="half" idx="2" hasCustomPrompt="1"/>
          </p:nvPr>
        </p:nvSpPr>
        <p:spPr>
          <a:xfrm>
            <a:off x="4650306" y="2791659"/>
            <a:ext cx="4118663" cy="1797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6" name="Zástupný symbol pro zápatí 5"/>
          <p:cNvSpPr>
            <a:spLocks noGrp="1"/>
          </p:cNvSpPr>
          <p:nvPr>
            <p:ph type="ftr" sz="quarter" idx="11"/>
          </p:nvPr>
        </p:nvSpPr>
        <p:spPr/>
        <p:txBody>
          <a:bodyPr/>
          <a:lstStyle/>
          <a:p>
            <a:r>
              <a:rPr lang="en-US" smtClean="0"/>
              <a:t>Open for you! An introduction series to open science</a:t>
            </a:r>
            <a:endParaRPr lang="cs-CZ"/>
          </a:p>
        </p:txBody>
      </p:sp>
      <p:sp>
        <p:nvSpPr>
          <p:cNvPr id="8" name="Zástupný symbol pro obsah 2"/>
          <p:cNvSpPr>
            <a:spLocks noGrp="1"/>
          </p:cNvSpPr>
          <p:nvPr>
            <p:ph sz="half" idx="13"/>
          </p:nvPr>
        </p:nvSpPr>
        <p:spPr>
          <a:xfrm>
            <a:off x="379245" y="1859461"/>
            <a:ext cx="8379190" cy="921663"/>
          </a:xfrm>
        </p:spPr>
        <p:txBody>
          <a:bodyPr/>
          <a:lstStyle>
            <a:lvl1pPr>
              <a:defRPr sz="2800"/>
            </a:lvl1pPr>
            <a:lvl2pPr>
              <a:buClr>
                <a:schemeClr val="accent6"/>
              </a:buCl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p:txBody>
      </p:sp>
      <p:sp>
        <p:nvSpPr>
          <p:cNvPr id="10"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409110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 header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fr-FR" smtClean="0"/>
              <a:t>Modifiez le style du titre</a:t>
            </a:r>
            <a:endParaRPr lang="cs-CZ"/>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6" name="Zástupný symbol pro zápatí 5"/>
          <p:cNvSpPr>
            <a:spLocks noGrp="1"/>
          </p:cNvSpPr>
          <p:nvPr>
            <p:ph type="ftr" sz="quarter" idx="11"/>
          </p:nvPr>
        </p:nvSpPr>
        <p:spPr/>
        <p:txBody>
          <a:bodyPr/>
          <a:lstStyle/>
          <a:p>
            <a:r>
              <a:rPr lang="en-US" smtClean="0"/>
              <a:t>Open for you! An introduction series to open science</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2358318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columns">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19018" cy="619928"/>
          </a:xfrm>
        </p:spPr>
        <p:txBody>
          <a:bodyPr/>
          <a:lstStyle/>
          <a:p>
            <a:r>
              <a:rPr lang="fr-FR" smtClean="0"/>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6" name="Zástupný symbol pro zápatí 5"/>
          <p:cNvSpPr>
            <a:spLocks noGrp="1"/>
          </p:cNvSpPr>
          <p:nvPr>
            <p:ph type="ftr" sz="quarter" idx="11"/>
          </p:nvPr>
        </p:nvSpPr>
        <p:spPr/>
        <p:txBody>
          <a:bodyPr/>
          <a:lstStyle/>
          <a:p>
            <a:r>
              <a:rPr lang="en-US" smtClean="0"/>
              <a:t>Open for you! An introduction series to open science</a:t>
            </a:r>
            <a:endParaRPr lang="cs-CZ"/>
          </a:p>
        </p:txBody>
      </p:sp>
      <p:sp>
        <p:nvSpPr>
          <p:cNvPr id="11"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2611866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 column + photo/table/graph">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23232" cy="619928"/>
          </a:xfrm>
        </p:spPr>
        <p:txBody>
          <a:bodyPr/>
          <a:lstStyle/>
          <a:p>
            <a:r>
              <a:rPr lang="fr-FR" smtClean="0"/>
              <a:t>Modifiez le style du titre</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4" name="Zástupný symbol pro obsah 3"/>
          <p:cNvSpPr>
            <a:spLocks noGrp="1"/>
          </p:cNvSpPr>
          <p:nvPr>
            <p:ph sz="half" idx="2"/>
          </p:nvPr>
        </p:nvSpPr>
        <p:spPr>
          <a:xfrm>
            <a:off x="4650306" y="1125091"/>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p:txBody>
      </p:sp>
      <p:sp>
        <p:nvSpPr>
          <p:cNvPr id="6" name="Zástupný symbol pro zápatí 5"/>
          <p:cNvSpPr>
            <a:spLocks noGrp="1"/>
          </p:cNvSpPr>
          <p:nvPr>
            <p:ph type="ftr" sz="quarter" idx="11"/>
          </p:nvPr>
        </p:nvSpPr>
        <p:spPr/>
        <p:txBody>
          <a:bodyPr/>
          <a:lstStyle/>
          <a:p>
            <a:r>
              <a:rPr lang="en-US" smtClean="0"/>
              <a:t>Open for you! An introduction series to open science</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1970878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Photo/table/graph + 1 column">
    <p:spTree>
      <p:nvGrpSpPr>
        <p:cNvPr id="1" name=""/>
        <p:cNvGrpSpPr/>
        <p:nvPr/>
      </p:nvGrpSpPr>
      <p:grpSpPr>
        <a:xfrm>
          <a:off x="0" y="0"/>
          <a:ext cx="0" cy="0"/>
          <a:chOff x="0" y="0"/>
          <a:chExt cx="0" cy="0"/>
        </a:xfrm>
      </p:grpSpPr>
      <p:sp>
        <p:nvSpPr>
          <p:cNvPr id="2" name="Nadpis 1"/>
          <p:cNvSpPr>
            <a:spLocks noGrp="1"/>
          </p:cNvSpPr>
          <p:nvPr>
            <p:ph type="title"/>
          </p:nvPr>
        </p:nvSpPr>
        <p:spPr>
          <a:xfrm>
            <a:off x="4654166" y="1080352"/>
            <a:ext cx="4123232" cy="619928"/>
          </a:xfrm>
        </p:spPr>
        <p:txBody>
          <a:bodyPr/>
          <a:lstStyle/>
          <a:p>
            <a:r>
              <a:rPr lang="fr-FR" smtClean="0"/>
              <a:t>Modifiez le style du titre</a:t>
            </a:r>
            <a:endParaRPr lang="cs-CZ" dirty="0"/>
          </a:p>
        </p:txBody>
      </p:sp>
      <p:sp>
        <p:nvSpPr>
          <p:cNvPr id="3" name="Zástupný symbol pro obsah 2"/>
          <p:cNvSpPr>
            <a:spLocks noGrp="1"/>
          </p:cNvSpPr>
          <p:nvPr>
            <p:ph sz="half" idx="1"/>
          </p:nvPr>
        </p:nvSpPr>
        <p:spPr>
          <a:xfrm>
            <a:off x="4652063" y="1711275"/>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cs-CZ" dirty="0"/>
          </a:p>
        </p:txBody>
      </p:sp>
      <p:sp>
        <p:nvSpPr>
          <p:cNvPr id="4" name="Zástupný symbol pro obsah 3"/>
          <p:cNvSpPr>
            <a:spLocks noGrp="1"/>
          </p:cNvSpPr>
          <p:nvPr>
            <p:ph sz="half" idx="2"/>
          </p:nvPr>
        </p:nvSpPr>
        <p:spPr>
          <a:xfrm>
            <a:off x="385915" y="1129305"/>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p:txBody>
      </p:sp>
      <p:sp>
        <p:nvSpPr>
          <p:cNvPr id="6" name="Zástupný symbol pro zápatí 5"/>
          <p:cNvSpPr>
            <a:spLocks noGrp="1"/>
          </p:cNvSpPr>
          <p:nvPr>
            <p:ph type="ftr" sz="quarter" idx="11"/>
          </p:nvPr>
        </p:nvSpPr>
        <p:spPr/>
        <p:txBody>
          <a:bodyPr/>
          <a:lstStyle/>
          <a:p>
            <a:r>
              <a:rPr lang="en-US" smtClean="0"/>
              <a:t>Open for you! An introduction series to open science</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spTree>
    <p:extLst>
      <p:ext uri="{BB962C8B-B14F-4D97-AF65-F5344CB8AC3E}">
        <p14:creationId xmlns:p14="http://schemas.microsoft.com/office/powerpoint/2010/main" val="1682583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 column + photo/table/graph">
  <p:cSld name="1_1 column + photo/table/graph">
    <p:spTree>
      <p:nvGrpSpPr>
        <p:cNvPr id="1" name="Shape 34"/>
        <p:cNvGrpSpPr/>
        <p:nvPr/>
      </p:nvGrpSpPr>
      <p:grpSpPr>
        <a:xfrm>
          <a:off x="0" y="0"/>
          <a:ext cx="0" cy="0"/>
          <a:chOff x="0" y="0"/>
          <a:chExt cx="0" cy="0"/>
        </a:xfrm>
      </p:grpSpPr>
      <p:sp>
        <p:nvSpPr>
          <p:cNvPr id="35" name="Google Shape;35;p49"/>
          <p:cNvSpPr txBox="1">
            <a:spLocks noGrp="1"/>
          </p:cNvSpPr>
          <p:nvPr>
            <p:ph type="title"/>
          </p:nvPr>
        </p:nvSpPr>
        <p:spPr>
          <a:xfrm>
            <a:off x="379241" y="1076138"/>
            <a:ext cx="4123232"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49"/>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9"/>
          <p:cNvSpPr txBox="1">
            <a:spLocks noGrp="1"/>
          </p:cNvSpPr>
          <p:nvPr>
            <p:ph type="body" idx="2"/>
          </p:nvPr>
        </p:nvSpPr>
        <p:spPr>
          <a:xfrm>
            <a:off x="4650306" y="1125091"/>
            <a:ext cx="4118663" cy="3280464"/>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SzPts val="2800"/>
              <a:buNone/>
              <a:defRPr sz="2800"/>
            </a:lvl1pPr>
            <a:lvl2pPr marL="914400" lvl="1" indent="-381000" algn="l">
              <a:spcBef>
                <a:spcPts val="48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49"/>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accent6"/>
              </a:buClr>
              <a:buSzPts val="1400"/>
              <a:buFont typeface="Arial"/>
              <a:buNone/>
              <a:defRPr/>
            </a:lvl1pPr>
            <a:lvl2pPr lvl="1" algn="l">
              <a:spcBef>
                <a:spcPts val="0"/>
              </a:spcBef>
              <a:spcAft>
                <a:spcPts val="0"/>
              </a:spcAft>
              <a:buClr>
                <a:schemeClr val="dk1"/>
              </a:buClr>
              <a:buSzPts val="1400"/>
              <a:buFont typeface="Arial"/>
              <a:buNone/>
              <a:defRPr/>
            </a:lvl2pPr>
            <a:lvl3pPr lvl="2" algn="l">
              <a:spcBef>
                <a:spcPts val="0"/>
              </a:spcBef>
              <a:spcAft>
                <a:spcPts val="0"/>
              </a:spcAft>
              <a:buClr>
                <a:schemeClr val="dk1"/>
              </a:buClr>
              <a:buSzPts val="1400"/>
              <a:buFont typeface="Arial"/>
              <a:buNone/>
              <a:defRPr/>
            </a:lvl3pPr>
            <a:lvl4pPr lvl="3" algn="l">
              <a:spcBef>
                <a:spcPts val="0"/>
              </a:spcBef>
              <a:spcAft>
                <a:spcPts val="0"/>
              </a:spcAft>
              <a:buClr>
                <a:schemeClr val="dk1"/>
              </a:buClr>
              <a:buSzPts val="1400"/>
              <a:buFont typeface="Arial"/>
              <a:buNone/>
              <a:defRPr/>
            </a:lvl4pPr>
            <a:lvl5pPr lvl="4" algn="l">
              <a:spcBef>
                <a:spcPts val="0"/>
              </a:spcBef>
              <a:spcAft>
                <a:spcPts val="0"/>
              </a:spcAft>
              <a:buClr>
                <a:schemeClr val="dk1"/>
              </a:buClr>
              <a:buSzPts val="1400"/>
              <a:buFont typeface="Arial"/>
              <a:buNone/>
              <a:defRPr/>
            </a:lvl5pPr>
            <a:lvl6pPr lvl="5" algn="l">
              <a:spcBef>
                <a:spcPts val="0"/>
              </a:spcBef>
              <a:spcAft>
                <a:spcPts val="0"/>
              </a:spcAft>
              <a:buClr>
                <a:schemeClr val="dk1"/>
              </a:buClr>
              <a:buSzPts val="1400"/>
              <a:buFont typeface="Arial"/>
              <a:buNone/>
              <a:defRPr/>
            </a:lvl6pPr>
            <a:lvl7pPr lvl="6" algn="l">
              <a:spcBef>
                <a:spcPts val="0"/>
              </a:spcBef>
              <a:spcAft>
                <a:spcPts val="0"/>
              </a:spcAft>
              <a:buClr>
                <a:schemeClr val="dk1"/>
              </a:buClr>
              <a:buSzPts val="1400"/>
              <a:buFont typeface="Arial"/>
              <a:buNone/>
              <a:defRPr/>
            </a:lvl7pPr>
            <a:lvl8pPr lvl="7" algn="l">
              <a:spcBef>
                <a:spcPts val="0"/>
              </a:spcBef>
              <a:spcAft>
                <a:spcPts val="0"/>
              </a:spcAft>
              <a:buClr>
                <a:schemeClr val="dk1"/>
              </a:buClr>
              <a:buSzPts val="1400"/>
              <a:buFont typeface="Arial"/>
              <a:buNone/>
              <a:defRPr/>
            </a:lvl8pPr>
            <a:lvl9pPr lvl="8" algn="l">
              <a:spcBef>
                <a:spcPts val="0"/>
              </a:spcBef>
              <a:spcAft>
                <a:spcPts val="0"/>
              </a:spcAft>
              <a:buClr>
                <a:schemeClr val="dk1"/>
              </a:buClr>
              <a:buSzPts val="1400"/>
              <a:buFont typeface="Arial"/>
              <a:buNone/>
              <a:defRPr/>
            </a:lvl9pPr>
          </a:lstStyle>
          <a:p>
            <a:endParaRPr/>
          </a:p>
        </p:txBody>
      </p:sp>
      <p:sp>
        <p:nvSpPr>
          <p:cNvPr id="39" name="Google Shape;39;p49"/>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marR="0" lvl="0"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1pPr>
            <a:lvl2pPr marL="0" marR="0" lvl="1"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2pPr>
            <a:lvl3pPr marL="0" marR="0" lvl="2"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3pPr>
            <a:lvl4pPr marL="0" marR="0" lvl="3"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4pPr>
            <a:lvl5pPr marL="0" marR="0" lvl="4"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5pPr>
            <a:lvl6pPr marL="0" marR="0" lvl="5"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6pPr>
            <a:lvl7pPr marL="0" marR="0" lvl="6"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7pPr>
            <a:lvl8pPr marL="0" marR="0" lvl="7"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8pPr>
            <a:lvl9pPr marL="0" marR="0" lvl="8" indent="0" algn="r">
              <a:spcBef>
                <a:spcPts val="0"/>
              </a:spcBef>
              <a:spcAft>
                <a:spcPts val="0"/>
              </a:spcAft>
              <a:buClr>
                <a:schemeClr val="dk2"/>
              </a:buClr>
              <a:buSzPts val="1200"/>
              <a:buFont typeface="Arial"/>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821667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 header 2 columns">
  <p:cSld name="1_1 header 2 columns">
    <p:spTree>
      <p:nvGrpSpPr>
        <p:cNvPr id="1" name="Shape 40"/>
        <p:cNvGrpSpPr/>
        <p:nvPr/>
      </p:nvGrpSpPr>
      <p:grpSpPr>
        <a:xfrm>
          <a:off x="0" y="0"/>
          <a:ext cx="0" cy="0"/>
          <a:chOff x="0" y="0"/>
          <a:chExt cx="0" cy="0"/>
        </a:xfrm>
      </p:grpSpPr>
      <p:sp>
        <p:nvSpPr>
          <p:cNvPr id="41" name="Google Shape;41;p50"/>
          <p:cNvSpPr txBox="1">
            <a:spLocks noGrp="1"/>
          </p:cNvSpPr>
          <p:nvPr>
            <p:ph type="title"/>
          </p:nvPr>
        </p:nvSpPr>
        <p:spPr>
          <a:xfrm>
            <a:off x="379240" y="1076138"/>
            <a:ext cx="8391835" cy="619928"/>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0"/>
          <p:cNvSpPr txBox="1">
            <a:spLocks noGrp="1"/>
          </p:cNvSpPr>
          <p:nvPr>
            <p:ph type="body" idx="1"/>
          </p:nvPr>
        </p:nvSpPr>
        <p:spPr>
          <a:xfrm>
            <a:off x="377138" y="1707061"/>
            <a:ext cx="4120770" cy="2890222"/>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3" name="Google Shape;43;p50"/>
          <p:cNvSpPr txBox="1">
            <a:spLocks noGrp="1"/>
          </p:cNvSpPr>
          <p:nvPr>
            <p:ph type="body" idx="2"/>
          </p:nvPr>
        </p:nvSpPr>
        <p:spPr>
          <a:xfrm>
            <a:off x="4650306" y="1707061"/>
            <a:ext cx="4118663" cy="2881794"/>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SzPts val="2800"/>
              <a:buChar char="▪"/>
              <a:defRPr sz="2800"/>
            </a:lvl1pPr>
            <a:lvl2pPr marL="914400" lvl="1" indent="-381000" algn="l">
              <a:spcBef>
                <a:spcPts val="480"/>
              </a:spcBef>
              <a:spcAft>
                <a:spcPts val="0"/>
              </a:spcAft>
              <a:buClr>
                <a:schemeClr val="accent6"/>
              </a:buClr>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Clr>
                <a:schemeClr val="accent6"/>
              </a:buClr>
              <a:buSzPts val="1800"/>
              <a:buChar char="▪"/>
              <a:defRPr sz="1800"/>
            </a:lvl4pPr>
            <a:lvl5pPr marL="2286000" lvl="4" indent="-342900" algn="l">
              <a:spcBef>
                <a:spcPts val="360"/>
              </a:spcBef>
              <a:spcAft>
                <a:spcPts val="0"/>
              </a:spcAft>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4" name="Google Shape;44;p5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50"/>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lvl="0" indent="0" algn="r">
              <a:spcBef>
                <a:spcPts val="0"/>
              </a:spcBef>
              <a:buNone/>
              <a:defRPr sz="1200" b="1">
                <a:solidFill>
                  <a:schemeClr val="dk2"/>
                </a:solidFill>
                <a:latin typeface="Arial"/>
                <a:ea typeface="Arial"/>
                <a:cs typeface="Arial"/>
                <a:sym typeface="Arial"/>
              </a:defRPr>
            </a:lvl1pPr>
            <a:lvl2pPr marL="0" lvl="1" indent="0" algn="r">
              <a:spcBef>
                <a:spcPts val="0"/>
              </a:spcBef>
              <a:buNone/>
              <a:defRPr sz="1200" b="1">
                <a:solidFill>
                  <a:schemeClr val="dk2"/>
                </a:solidFill>
                <a:latin typeface="Arial"/>
                <a:ea typeface="Arial"/>
                <a:cs typeface="Arial"/>
                <a:sym typeface="Arial"/>
              </a:defRPr>
            </a:lvl2pPr>
            <a:lvl3pPr marL="0" lvl="2" indent="0" algn="r">
              <a:spcBef>
                <a:spcPts val="0"/>
              </a:spcBef>
              <a:buNone/>
              <a:defRPr sz="1200" b="1">
                <a:solidFill>
                  <a:schemeClr val="dk2"/>
                </a:solidFill>
                <a:latin typeface="Arial"/>
                <a:ea typeface="Arial"/>
                <a:cs typeface="Arial"/>
                <a:sym typeface="Arial"/>
              </a:defRPr>
            </a:lvl3pPr>
            <a:lvl4pPr marL="0" lvl="3" indent="0" algn="r">
              <a:spcBef>
                <a:spcPts val="0"/>
              </a:spcBef>
              <a:buNone/>
              <a:defRPr sz="1200" b="1">
                <a:solidFill>
                  <a:schemeClr val="dk2"/>
                </a:solidFill>
                <a:latin typeface="Arial"/>
                <a:ea typeface="Arial"/>
                <a:cs typeface="Arial"/>
                <a:sym typeface="Arial"/>
              </a:defRPr>
            </a:lvl4pPr>
            <a:lvl5pPr marL="0" lvl="4" indent="0" algn="r">
              <a:spcBef>
                <a:spcPts val="0"/>
              </a:spcBef>
              <a:buNone/>
              <a:defRPr sz="1200" b="1">
                <a:solidFill>
                  <a:schemeClr val="dk2"/>
                </a:solidFill>
                <a:latin typeface="Arial"/>
                <a:ea typeface="Arial"/>
                <a:cs typeface="Arial"/>
                <a:sym typeface="Arial"/>
              </a:defRPr>
            </a:lvl5pPr>
            <a:lvl6pPr marL="0" lvl="5" indent="0" algn="r">
              <a:spcBef>
                <a:spcPts val="0"/>
              </a:spcBef>
              <a:buNone/>
              <a:defRPr sz="1200" b="1">
                <a:solidFill>
                  <a:schemeClr val="dk2"/>
                </a:solidFill>
                <a:latin typeface="Arial"/>
                <a:ea typeface="Arial"/>
                <a:cs typeface="Arial"/>
                <a:sym typeface="Arial"/>
              </a:defRPr>
            </a:lvl6pPr>
            <a:lvl7pPr marL="0" lvl="6" indent="0" algn="r">
              <a:spcBef>
                <a:spcPts val="0"/>
              </a:spcBef>
              <a:buNone/>
              <a:defRPr sz="1200" b="1">
                <a:solidFill>
                  <a:schemeClr val="dk2"/>
                </a:solidFill>
                <a:latin typeface="Arial"/>
                <a:ea typeface="Arial"/>
                <a:cs typeface="Arial"/>
                <a:sym typeface="Arial"/>
              </a:defRPr>
            </a:lvl7pPr>
            <a:lvl8pPr marL="0" lvl="7" indent="0" algn="r">
              <a:spcBef>
                <a:spcPts val="0"/>
              </a:spcBef>
              <a:buNone/>
              <a:defRPr sz="1200" b="1">
                <a:solidFill>
                  <a:schemeClr val="dk2"/>
                </a:solidFill>
                <a:latin typeface="Arial"/>
                <a:ea typeface="Arial"/>
                <a:cs typeface="Arial"/>
                <a:sym typeface="Arial"/>
              </a:defRPr>
            </a:lvl8pPr>
            <a:lvl9pPr marL="0" lvl="8" indent="0" algn="r">
              <a:spcBef>
                <a:spcPts val="0"/>
              </a:spcBef>
              <a:buNone/>
              <a:defRPr sz="1200" b="1">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420272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Úvodní snímek" type="title">
  <p:cSld name="Úvodní snímek">
    <p:spTree>
      <p:nvGrpSpPr>
        <p:cNvPr id="1" name="Shape 13"/>
        <p:cNvGrpSpPr/>
        <p:nvPr/>
      </p:nvGrpSpPr>
      <p:grpSpPr>
        <a:xfrm>
          <a:off x="0" y="0"/>
          <a:ext cx="0" cy="0"/>
          <a:chOff x="0" y="0"/>
          <a:chExt cx="0" cy="0"/>
        </a:xfrm>
      </p:grpSpPr>
      <p:sp>
        <p:nvSpPr>
          <p:cNvPr id="14" name="Google Shape;14;p45"/>
          <p:cNvSpPr txBox="1">
            <a:spLocks noGrp="1"/>
          </p:cNvSpPr>
          <p:nvPr>
            <p:ph type="ctrTitle"/>
          </p:nvPr>
        </p:nvSpPr>
        <p:spPr>
          <a:xfrm>
            <a:off x="359228" y="2112204"/>
            <a:ext cx="6477703" cy="1259361"/>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chemeClr val="lt1"/>
              </a:buClr>
              <a:buSzPts val="4600"/>
              <a:buFont typeface="Arial"/>
              <a:buNone/>
              <a:defRPr sz="46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45"/>
          <p:cNvSpPr txBox="1">
            <a:spLocks noGrp="1"/>
          </p:cNvSpPr>
          <p:nvPr>
            <p:ph type="subTitle" idx="1"/>
          </p:nvPr>
        </p:nvSpPr>
        <p:spPr>
          <a:xfrm>
            <a:off x="358175" y="3321284"/>
            <a:ext cx="6476650" cy="789305"/>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0"/>
              </a:spcBef>
              <a:spcAft>
                <a:spcPts val="0"/>
              </a:spcAft>
              <a:buClr>
                <a:schemeClr val="lt2"/>
              </a:buClr>
              <a:buSzPts val="2200"/>
              <a:buFont typeface="Arial"/>
              <a:buNone/>
              <a:defRPr sz="2200" b="1" i="0" u="none" strike="noStrike" cap="none">
                <a:solidFill>
                  <a:schemeClr val="lt2"/>
                </a:solidFill>
                <a:latin typeface="Arial"/>
                <a:ea typeface="Arial"/>
                <a:cs typeface="Arial"/>
                <a:sym typeface="Arial"/>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Arial"/>
                <a:ea typeface="Arial"/>
                <a:cs typeface="Arial"/>
                <a:sym typeface="Arial"/>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Google Shape;16;p45"/>
          <p:cNvSpPr txBox="1">
            <a:spLocks noGrp="1"/>
          </p:cNvSpPr>
          <p:nvPr>
            <p:ph type="ftr" idx="11"/>
          </p:nvPr>
        </p:nvSpPr>
        <p:spPr>
          <a:xfrm>
            <a:off x="357824" y="4286887"/>
            <a:ext cx="6474894" cy="65171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50" b="1" i="0" u="none" strike="noStrike" cap="none">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97763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4.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379240" y="1076138"/>
            <a:ext cx="8391835" cy="619928"/>
          </a:xfrm>
          <a:prstGeom prst="rect">
            <a:avLst/>
          </a:prstGeom>
        </p:spPr>
        <p:txBody>
          <a:bodyPr vert="horz" lIns="91440" tIns="45720" rIns="91440" bIns="45720" rtlCol="0" anchor="t" anchorCtr="0">
            <a:normAutofit/>
          </a:bodyPr>
          <a:lstStyle/>
          <a:p>
            <a:r>
              <a:rPr lang="cs-CZ" dirty="0" smtClean="0"/>
              <a:t>Kliknutím lze upravit styl.</a:t>
            </a:r>
            <a:endParaRPr lang="cs-CZ" dirty="0"/>
          </a:p>
        </p:txBody>
      </p:sp>
      <p:sp>
        <p:nvSpPr>
          <p:cNvPr id="3" name="Zástupný symbol pro text 2"/>
          <p:cNvSpPr>
            <a:spLocks noGrp="1"/>
          </p:cNvSpPr>
          <p:nvPr>
            <p:ph type="body" idx="1"/>
          </p:nvPr>
        </p:nvSpPr>
        <p:spPr>
          <a:xfrm>
            <a:off x="381348" y="1693952"/>
            <a:ext cx="8387622" cy="2892796"/>
          </a:xfrm>
          <a:prstGeom prst="rect">
            <a:avLst/>
          </a:prstGeom>
        </p:spPr>
        <p:txBody>
          <a:bodyPr vert="horz" lIns="91440" tIns="45720" rIns="91440" bIns="45720" rtlCol="0">
            <a:norm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5" name="Zástupný symbol pro zápatí 4"/>
          <p:cNvSpPr>
            <a:spLocks noGrp="1"/>
          </p:cNvSpPr>
          <p:nvPr>
            <p:ph type="ftr" sz="quarter" idx="3"/>
          </p:nvPr>
        </p:nvSpPr>
        <p:spPr>
          <a:xfrm>
            <a:off x="379243" y="4782012"/>
            <a:ext cx="7884067" cy="273844"/>
          </a:xfrm>
          <a:prstGeom prst="rect">
            <a:avLst/>
          </a:prstGeom>
        </p:spPr>
        <p:txBody>
          <a:bodyPr vert="horz" lIns="91440" tIns="45720" rIns="91440" bIns="45720" rtlCol="0" anchor="ctr"/>
          <a:lstStyle>
            <a:lvl1pPr algn="l">
              <a:defRPr sz="1050">
                <a:solidFill>
                  <a:schemeClr val="accent6"/>
                </a:solidFill>
              </a:defRPr>
            </a:lvl1pPr>
          </a:lstStyle>
          <a:p>
            <a:r>
              <a:rPr lang="en-US" smtClean="0"/>
              <a:t>Open for you! An introduction series to open science</a:t>
            </a:r>
            <a:endParaRPr lang="cs-CZ" dirty="0"/>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‹N°›</a:t>
            </a:fld>
            <a:endParaRPr lang="cs-CZ" dirty="0"/>
          </a:p>
        </p:txBody>
      </p:sp>
      <p:pic>
        <p:nvPicPr>
          <p:cNvPr id="10" name="Obrázek 9"/>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69794" y="0"/>
            <a:ext cx="1239921" cy="538733"/>
          </a:xfrm>
          <a:prstGeom prst="rect">
            <a:avLst/>
          </a:prstGeom>
        </p:spPr>
      </p:pic>
    </p:spTree>
    <p:extLst>
      <p:ext uri="{BB962C8B-B14F-4D97-AF65-F5344CB8AC3E}">
        <p14:creationId xmlns:p14="http://schemas.microsoft.com/office/powerpoint/2010/main" val="594028959"/>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52" r:id="rId3"/>
    <p:sldLayoutId id="2147483664" r:id="rId4"/>
    <p:sldLayoutId id="2147483662" r:id="rId5"/>
    <p:sldLayoutId id="2147483665" r:id="rId6"/>
    <p:sldLayoutId id="2147483666" r:id="rId7"/>
    <p:sldLayoutId id="2147483667" r:id="rId8"/>
    <p:sldLayoutId id="2147483668" r:id="rId9"/>
  </p:sldLayoutIdLst>
  <p:hf sldNum="0" hdr="0" dt="0"/>
  <p:txStyles>
    <p:titleStyle>
      <a:lvl1pPr algn="l" defTabSz="914400" rtl="0" eaLnBrk="1" latinLnBrk="0" hangingPunct="1">
        <a:spcBef>
          <a:spcPct val="0"/>
        </a:spcBef>
        <a:buNone/>
        <a:defRPr sz="2200" b="1" kern="1200">
          <a:solidFill>
            <a:schemeClr val="tx1"/>
          </a:solidFill>
          <a:latin typeface="+mj-lt"/>
          <a:ea typeface="+mj-ea"/>
          <a:cs typeface="+mj-cs"/>
        </a:defRPr>
      </a:lvl1pPr>
    </p:titleStyle>
    <p:bodyStyle>
      <a:lvl1pPr marL="268288" indent="-268288" algn="l" defTabSz="914400" rtl="0" eaLnBrk="1" latinLnBrk="0" hangingPunct="1">
        <a:spcBef>
          <a:spcPct val="20000"/>
        </a:spcBef>
        <a:buClr>
          <a:schemeClr val="tx2"/>
        </a:buClr>
        <a:buFont typeface="Wingdings" panose="05000000000000000000" pitchFamily="2" charset="2"/>
        <a:buChar char="§"/>
        <a:defRPr sz="24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6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7189470" cy="5143500"/>
          </a:xfrm>
          <a:prstGeom prst="rect">
            <a:avLst/>
          </a:prstGeom>
        </p:spPr>
      </p:pic>
      <p:pic>
        <p:nvPicPr>
          <p:cNvPr id="8" name="Obrázek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89470" y="0"/>
            <a:ext cx="1954530" cy="5143499"/>
          </a:xfrm>
          <a:prstGeom prst="rect">
            <a:avLst/>
          </a:prstGeom>
        </p:spPr>
      </p:pic>
      <p:pic>
        <p:nvPicPr>
          <p:cNvPr id="6" name="Obrázek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91922" y="0"/>
            <a:ext cx="2361586" cy="1026087"/>
          </a:xfrm>
          <a:prstGeom prst="rect">
            <a:avLst/>
          </a:prstGeom>
        </p:spPr>
      </p:pic>
    </p:spTree>
    <p:extLst>
      <p:ext uri="{BB962C8B-B14F-4D97-AF65-F5344CB8AC3E}">
        <p14:creationId xmlns:p14="http://schemas.microsoft.com/office/powerpoint/2010/main" val="3608231265"/>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
        <p:cNvGrpSpPr/>
        <p:nvPr/>
      </p:nvGrpSpPr>
      <p:grpSpPr>
        <a:xfrm>
          <a:off x="0" y="0"/>
          <a:ext cx="0" cy="0"/>
          <a:chOff x="0" y="0"/>
          <a:chExt cx="0" cy="0"/>
        </a:xfrm>
      </p:grpSpPr>
      <p:sp>
        <p:nvSpPr>
          <p:cNvPr id="18" name="Google Shape;18;p46"/>
          <p:cNvSpPr txBox="1">
            <a:spLocks noGrp="1"/>
          </p:cNvSpPr>
          <p:nvPr>
            <p:ph type="title"/>
          </p:nvPr>
        </p:nvSpPr>
        <p:spPr>
          <a:xfrm>
            <a:off x="379240" y="1076138"/>
            <a:ext cx="8391835" cy="619928"/>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dk1"/>
              </a:buClr>
              <a:buSzPts val="2200"/>
              <a:buFont typeface="Arial"/>
              <a:buNone/>
              <a:defRPr sz="22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46"/>
          <p:cNvSpPr txBox="1">
            <a:spLocks noGrp="1"/>
          </p:cNvSpPr>
          <p:nvPr>
            <p:ph type="body" idx="1"/>
          </p:nvPr>
        </p:nvSpPr>
        <p:spPr>
          <a:xfrm>
            <a:off x="381348" y="1693952"/>
            <a:ext cx="8387622" cy="2892796"/>
          </a:xfrm>
          <a:prstGeom prst="rect">
            <a:avLst/>
          </a:prstGeom>
          <a:noFill/>
          <a:ln>
            <a:noFill/>
          </a:ln>
        </p:spPr>
        <p:txBody>
          <a:bodyPr spcFirstLastPara="1" wrap="square" lIns="91425" tIns="45700" rIns="91425" bIns="45700" anchor="t" anchorCtr="0">
            <a:normAutofit/>
          </a:bodyPr>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dk1"/>
                </a:solidFill>
                <a:latin typeface="Arial"/>
                <a:ea typeface="Arial"/>
                <a:cs typeface="Arial"/>
                <a:sym typeface="Arial"/>
              </a:defRPr>
            </a:lvl1pPr>
            <a:lvl2pPr marL="914400" marR="0" lvl="1" indent="-355600" algn="l" rtl="0">
              <a:spcBef>
                <a:spcPts val="400"/>
              </a:spcBef>
              <a:spcAft>
                <a:spcPts val="0"/>
              </a:spcAft>
              <a:buClr>
                <a:schemeClr val="accent6"/>
              </a:buClr>
              <a:buSzPts val="2000"/>
              <a:buFont typeface="Noto Sans Symbols"/>
              <a:buChar char="▪"/>
              <a:defRPr sz="2000" b="0" i="0" u="none" strike="noStrike" cap="none">
                <a:solidFill>
                  <a:schemeClr val="dk1"/>
                </a:solidFill>
                <a:latin typeface="Arial"/>
                <a:ea typeface="Arial"/>
                <a:cs typeface="Arial"/>
                <a:sym typeface="Arial"/>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sym typeface="Arial"/>
              </a:defRPr>
            </a:lvl3pPr>
            <a:lvl4pPr marL="1828800" marR="0" lvl="3" indent="-330200" algn="l" rtl="0">
              <a:spcBef>
                <a:spcPts val="320"/>
              </a:spcBef>
              <a:spcAft>
                <a:spcPts val="0"/>
              </a:spcAft>
              <a:buClr>
                <a:schemeClr val="accent6"/>
              </a:buClr>
              <a:buSzPts val="1600"/>
              <a:buFont typeface="Noto Sans Symbols"/>
              <a:buChar char="▪"/>
              <a:defRPr sz="1600" b="0" i="0" u="none" strike="noStrike" cap="none">
                <a:solidFill>
                  <a:schemeClr val="dk1"/>
                </a:solidFill>
                <a:latin typeface="Arial"/>
                <a:ea typeface="Arial"/>
                <a:cs typeface="Arial"/>
                <a:sym typeface="Arial"/>
              </a:defRPr>
            </a:lvl4pPr>
            <a:lvl5pPr marL="2286000" marR="0" lvl="4" indent="-330200" algn="l" rtl="0">
              <a:spcBef>
                <a:spcPts val="32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 name="Google Shape;20;p46"/>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accent6"/>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46"/>
          <p:cNvSpPr txBox="1">
            <a:spLocks noGrp="1"/>
          </p:cNvSpPr>
          <p:nvPr>
            <p:ph type="sldNum" idx="12"/>
          </p:nvPr>
        </p:nvSpPr>
        <p:spPr>
          <a:xfrm>
            <a:off x="8267523" y="4782012"/>
            <a:ext cx="501449" cy="273844"/>
          </a:xfrm>
          <a:prstGeom prst="rect">
            <a:avLst/>
          </a:prstGeom>
          <a:noFill/>
          <a:ln>
            <a:noFill/>
          </a:ln>
        </p:spPr>
        <p:txBody>
          <a:bodyPr spcFirstLastPara="1" wrap="square" lIns="91425" tIns="45700" rIns="0" bIns="45700" anchor="ctr" anchorCtr="0">
            <a:noAutofit/>
          </a:bodyPr>
          <a:lstStyle>
            <a:lvl1pPr marL="0" marR="0" lvl="0" indent="0" algn="r" rtl="0">
              <a:spcBef>
                <a:spcPts val="0"/>
              </a:spcBef>
              <a:buNone/>
              <a:defRPr sz="1200" b="1" i="0" u="none" strike="noStrike" cap="none">
                <a:solidFill>
                  <a:schemeClr val="dk2"/>
                </a:solidFill>
                <a:latin typeface="Arial"/>
                <a:ea typeface="Arial"/>
                <a:cs typeface="Arial"/>
                <a:sym typeface="Arial"/>
              </a:defRPr>
            </a:lvl1pPr>
            <a:lvl2pPr marL="0" marR="0" lvl="1" indent="0" algn="r" rtl="0">
              <a:spcBef>
                <a:spcPts val="0"/>
              </a:spcBef>
              <a:buNone/>
              <a:defRPr sz="1200" b="1" i="0" u="none" strike="noStrike" cap="none">
                <a:solidFill>
                  <a:schemeClr val="dk2"/>
                </a:solidFill>
                <a:latin typeface="Arial"/>
                <a:ea typeface="Arial"/>
                <a:cs typeface="Arial"/>
                <a:sym typeface="Arial"/>
              </a:defRPr>
            </a:lvl2pPr>
            <a:lvl3pPr marL="0" marR="0" lvl="2" indent="0" algn="r" rtl="0">
              <a:spcBef>
                <a:spcPts val="0"/>
              </a:spcBef>
              <a:buNone/>
              <a:defRPr sz="1200" b="1" i="0" u="none" strike="noStrike" cap="none">
                <a:solidFill>
                  <a:schemeClr val="dk2"/>
                </a:solidFill>
                <a:latin typeface="Arial"/>
                <a:ea typeface="Arial"/>
                <a:cs typeface="Arial"/>
                <a:sym typeface="Arial"/>
              </a:defRPr>
            </a:lvl3pPr>
            <a:lvl4pPr marL="0" marR="0" lvl="3" indent="0" algn="r" rtl="0">
              <a:spcBef>
                <a:spcPts val="0"/>
              </a:spcBef>
              <a:buNone/>
              <a:defRPr sz="1200" b="1" i="0" u="none" strike="noStrike" cap="none">
                <a:solidFill>
                  <a:schemeClr val="dk2"/>
                </a:solidFill>
                <a:latin typeface="Arial"/>
                <a:ea typeface="Arial"/>
                <a:cs typeface="Arial"/>
                <a:sym typeface="Arial"/>
              </a:defRPr>
            </a:lvl4pPr>
            <a:lvl5pPr marL="0" marR="0" lvl="4" indent="0" algn="r" rtl="0">
              <a:spcBef>
                <a:spcPts val="0"/>
              </a:spcBef>
              <a:buNone/>
              <a:defRPr sz="1200" b="1" i="0" u="none" strike="noStrike" cap="none">
                <a:solidFill>
                  <a:schemeClr val="dk2"/>
                </a:solidFill>
                <a:latin typeface="Arial"/>
                <a:ea typeface="Arial"/>
                <a:cs typeface="Arial"/>
                <a:sym typeface="Arial"/>
              </a:defRPr>
            </a:lvl5pPr>
            <a:lvl6pPr marL="0" marR="0" lvl="5" indent="0" algn="r" rtl="0">
              <a:spcBef>
                <a:spcPts val="0"/>
              </a:spcBef>
              <a:buNone/>
              <a:defRPr sz="1200" b="1" i="0" u="none" strike="noStrike" cap="none">
                <a:solidFill>
                  <a:schemeClr val="dk2"/>
                </a:solidFill>
                <a:latin typeface="Arial"/>
                <a:ea typeface="Arial"/>
                <a:cs typeface="Arial"/>
                <a:sym typeface="Arial"/>
              </a:defRPr>
            </a:lvl6pPr>
            <a:lvl7pPr marL="0" marR="0" lvl="6" indent="0" algn="r" rtl="0">
              <a:spcBef>
                <a:spcPts val="0"/>
              </a:spcBef>
              <a:buNone/>
              <a:defRPr sz="1200" b="1" i="0" u="none" strike="noStrike" cap="none">
                <a:solidFill>
                  <a:schemeClr val="dk2"/>
                </a:solidFill>
                <a:latin typeface="Arial"/>
                <a:ea typeface="Arial"/>
                <a:cs typeface="Arial"/>
                <a:sym typeface="Arial"/>
              </a:defRPr>
            </a:lvl7pPr>
            <a:lvl8pPr marL="0" marR="0" lvl="7" indent="0" algn="r" rtl="0">
              <a:spcBef>
                <a:spcPts val="0"/>
              </a:spcBef>
              <a:buNone/>
              <a:defRPr sz="1200" b="1" i="0" u="none" strike="noStrike" cap="none">
                <a:solidFill>
                  <a:schemeClr val="dk2"/>
                </a:solidFill>
                <a:latin typeface="Arial"/>
                <a:ea typeface="Arial"/>
                <a:cs typeface="Arial"/>
                <a:sym typeface="Arial"/>
              </a:defRPr>
            </a:lvl8pPr>
            <a:lvl9pPr marL="0" marR="0" lvl="8" indent="0" algn="r" rtl="0">
              <a:spcBef>
                <a:spcPts val="0"/>
              </a:spcBef>
              <a:buNone/>
              <a:defRPr sz="1200" b="1"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pic>
        <p:nvPicPr>
          <p:cNvPr id="22" name="Google Shape;22;p46"/>
          <p:cNvPicPr preferRelativeResize="0"/>
          <p:nvPr/>
        </p:nvPicPr>
        <p:blipFill rotWithShape="1">
          <a:blip r:embed="rId9">
            <a:alphaModFix/>
          </a:blip>
          <a:srcRect/>
          <a:stretch/>
        </p:blipFill>
        <p:spPr>
          <a:xfrm>
            <a:off x="469794" y="0"/>
            <a:ext cx="1239921" cy="538733"/>
          </a:xfrm>
          <a:prstGeom prst="rect">
            <a:avLst/>
          </a:prstGeom>
          <a:noFill/>
          <a:ln>
            <a:noFill/>
          </a:ln>
        </p:spPr>
      </p:pic>
    </p:spTree>
    <p:extLst>
      <p:ext uri="{BB962C8B-B14F-4D97-AF65-F5344CB8AC3E}">
        <p14:creationId xmlns:p14="http://schemas.microsoft.com/office/powerpoint/2010/main" val="760283576"/>
      </p:ext>
    </p:extLst>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44"/>
          <p:cNvPicPr preferRelativeResize="0"/>
          <p:nvPr/>
        </p:nvPicPr>
        <p:blipFill rotWithShape="1">
          <a:blip r:embed="rId3">
            <a:alphaModFix/>
          </a:blip>
          <a:srcRect/>
          <a:stretch/>
        </p:blipFill>
        <p:spPr>
          <a:xfrm>
            <a:off x="0" y="0"/>
            <a:ext cx="7189470" cy="5143500"/>
          </a:xfrm>
          <a:prstGeom prst="rect">
            <a:avLst/>
          </a:prstGeom>
          <a:noFill/>
          <a:ln>
            <a:noFill/>
          </a:ln>
        </p:spPr>
      </p:pic>
      <p:pic>
        <p:nvPicPr>
          <p:cNvPr id="11" name="Google Shape;11;p44"/>
          <p:cNvPicPr preferRelativeResize="0"/>
          <p:nvPr/>
        </p:nvPicPr>
        <p:blipFill rotWithShape="1">
          <a:blip r:embed="rId4">
            <a:alphaModFix/>
          </a:blip>
          <a:srcRect/>
          <a:stretch/>
        </p:blipFill>
        <p:spPr>
          <a:xfrm>
            <a:off x="7189470" y="0"/>
            <a:ext cx="1954530" cy="5143499"/>
          </a:xfrm>
          <a:prstGeom prst="rect">
            <a:avLst/>
          </a:prstGeom>
          <a:noFill/>
          <a:ln>
            <a:noFill/>
          </a:ln>
        </p:spPr>
      </p:pic>
      <p:pic>
        <p:nvPicPr>
          <p:cNvPr id="12" name="Google Shape;12;p44"/>
          <p:cNvPicPr preferRelativeResize="0"/>
          <p:nvPr/>
        </p:nvPicPr>
        <p:blipFill rotWithShape="1">
          <a:blip r:embed="rId5">
            <a:alphaModFix/>
          </a:blip>
          <a:srcRect/>
          <a:stretch/>
        </p:blipFill>
        <p:spPr>
          <a:xfrm>
            <a:off x="491922" y="0"/>
            <a:ext cx="2361586" cy="1026087"/>
          </a:xfrm>
          <a:prstGeom prst="rect">
            <a:avLst/>
          </a:prstGeom>
          <a:noFill/>
          <a:ln>
            <a:noFill/>
          </a:ln>
        </p:spPr>
      </p:pic>
    </p:spTree>
    <p:extLst>
      <p:ext uri="{BB962C8B-B14F-4D97-AF65-F5344CB8AC3E}">
        <p14:creationId xmlns:p14="http://schemas.microsoft.com/office/powerpoint/2010/main" val="3997117710"/>
      </p:ext>
    </p:extLst>
  </p:cSld>
  <p:clrMap bg1="lt1" tx1="dk1" bg2="dk2" tx2="lt2" accent1="accent1" accent2="accent2" accent3="accent3" accent4="accent4" accent5="accent5" accent6="accent6" hlink="hlink" folHlink="folHlink"/>
  <p:sldLayoutIdLst>
    <p:sldLayoutId id="214748367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hyperlink" Target="http://book.fosteropenscience.eu/en/" TargetMode="External"/><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hyperlink" Target="https://www.compbiomed.eu/wp-content/uploads/2020/06/D3.1_Data-Management-Plan_v1.0.pdf"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64.png"/></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5281/zenodo.4410128"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xkcd.com/1459/"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1.jpg"/><Relationship Id="rId5" Type="http://schemas.openxmlformats.org/officeDocument/2006/relationships/image" Target="../media/image70.png"/><Relationship Id="rId4" Type="http://schemas.openxmlformats.org/officeDocument/2006/relationships/image" Target="../media/image69.jp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g"/></Relationships>
</file>

<file path=ppt/slides/_rels/slide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s://ec.europa.eu/research/participants/documents/downloadPublic?documentIds=080166e5c9723849&amp;appId=PPGMS" TargetMode="External"/><Relationship Id="rId4" Type="http://schemas.openxmlformats.org/officeDocument/2006/relationships/hyperlink" Target="https://dmp.opidor.fr/plans/9691/export.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hyperlink" Target="http://book.fosteropenscience.eu/e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9" Type="http://schemas.openxmlformats.org/officeDocument/2006/relationships/image" Target="../media/image86.jpg"/></Relationships>
</file>

<file path=ppt/slides/_rels/slide21.xml.rels><?xml version="1.0" encoding="UTF-8" standalone="yes"?>
<Relationships xmlns="http://schemas.openxmlformats.org/package/2006/relationships"><Relationship Id="rId3" Type="http://schemas.openxmlformats.org/officeDocument/2006/relationships/hyperlink" Target="https://inspiresproject.com/wp-content/uploads/2018/03/D8.1_v02_FINAL-VERSION.pdf"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 Id="rId9" Type="http://schemas.openxmlformats.org/officeDocument/2006/relationships/image" Target="../media/image93.png"/></Relationships>
</file>

<file path=ppt/slides/_rels/slide23.xml.rels><?xml version="1.0" encoding="UTF-8" standalone="yes"?>
<Relationships xmlns="http://schemas.openxmlformats.org/package/2006/relationships"><Relationship Id="rId3" Type="http://schemas.openxmlformats.org/officeDocument/2006/relationships/hyperlink" Target="https://zenodo.org/record/2634933#.XdG8lL9Cc0p"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8.png"/><Relationship Id="rId4" Type="http://schemas.openxmlformats.org/officeDocument/2006/relationships/image" Target="../media/image97.png"/></Relationships>
</file>

<file path=ppt/slides/_rels/slide2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2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05.png"/><Relationship Id="rId4" Type="http://schemas.openxmlformats.org/officeDocument/2006/relationships/hyperlink" Target="https://scienceeurope.org/media/411km040/se-rdm-template-3-researcher-guidance-for-data-management-plans.docx"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ds-wizard.org/" TargetMode="External"/><Relationship Id="rId13" Type="http://schemas.openxmlformats.org/officeDocument/2006/relationships/image" Target="../media/image112.png"/><Relationship Id="rId18" Type="http://schemas.openxmlformats.org/officeDocument/2006/relationships/image" Target="../media/image115.png"/><Relationship Id="rId3" Type="http://schemas.openxmlformats.org/officeDocument/2006/relationships/image" Target="../media/image106.png"/><Relationship Id="rId7" Type="http://schemas.openxmlformats.org/officeDocument/2006/relationships/image" Target="../media/image108.png"/><Relationship Id="rId12" Type="http://schemas.openxmlformats.org/officeDocument/2006/relationships/image" Target="../media/image111.png"/><Relationship Id="rId17" Type="http://schemas.openxmlformats.org/officeDocument/2006/relationships/image" Target="../media/image114.png"/><Relationship Id="rId2" Type="http://schemas.openxmlformats.org/officeDocument/2006/relationships/notesSlide" Target="../notesSlides/notesSlide20.xml"/><Relationship Id="rId16" Type="http://schemas.openxmlformats.org/officeDocument/2006/relationships/hyperlink" Target="https://rdmo.forschungsdaten.info/" TargetMode="External"/><Relationship Id="rId1" Type="http://schemas.openxmlformats.org/officeDocument/2006/relationships/slideLayout" Target="../slideLayouts/slideLayout1.xml"/><Relationship Id="rId6" Type="http://schemas.openxmlformats.org/officeDocument/2006/relationships/hyperlink" Target="https://argos.openaire.eu/" TargetMode="External"/><Relationship Id="rId11" Type="http://schemas.openxmlformats.org/officeDocument/2006/relationships/hyperlink" Target="https://dmp.opidor.fr/" TargetMode="External"/><Relationship Id="rId5" Type="http://schemas.openxmlformats.org/officeDocument/2006/relationships/image" Target="../media/image107.png"/><Relationship Id="rId15" Type="http://schemas.openxmlformats.org/officeDocument/2006/relationships/image" Target="../media/image113.png"/><Relationship Id="rId10" Type="http://schemas.openxmlformats.org/officeDocument/2006/relationships/image" Target="../media/image110.png"/><Relationship Id="rId4" Type="http://schemas.openxmlformats.org/officeDocument/2006/relationships/hyperlink" Target="https://dmponline.dcc.ac.uk/" TargetMode="External"/><Relationship Id="rId9" Type="http://schemas.openxmlformats.org/officeDocument/2006/relationships/image" Target="../media/image109.png"/><Relationship Id="rId14" Type="http://schemas.openxmlformats.org/officeDocument/2006/relationships/hyperlink" Target="http://dmponline.deic.dk/"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mailto:researchdata@cuni.cz" TargetMode="External"/><Relationship Id="rId3" Type="http://schemas.openxmlformats.org/officeDocument/2006/relationships/hyperlink" Target="mailto:data-bsu@sorbonne-universite.fr" TargetMode="External"/><Relationship Id="rId7" Type="http://schemas.openxmlformats.org/officeDocument/2006/relationships/hyperlink" Target="mailto:oa.buw@uw.edu.pl"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mailto:data@uni-heidelberg.de" TargetMode="External"/><Relationship Id="rId5" Type="http://schemas.openxmlformats.org/officeDocument/2006/relationships/hyperlink" Target="mailto:forskerservice@kb.dk" TargetMode="External"/><Relationship Id="rId4" Type="http://schemas.openxmlformats.org/officeDocument/2006/relationships/hyperlink" Target="mailto:dataverse@unimi.i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18.png"/></Relationships>
</file>

<file path=ppt/slides/_rels/slide3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hyperlink" Target="https://www.rd-alliance.org/groups/metadata-standards-directory-working-group.html" TargetMode="External"/><Relationship Id="rId13" Type="http://schemas.openxmlformats.org/officeDocument/2006/relationships/hyperlink" Target="https://eml.ecoinformatics.org/" TargetMode="External"/><Relationship Id="rId3" Type="http://schemas.openxmlformats.org/officeDocument/2006/relationships/hyperlink" Target="https://fairsharing.org/" TargetMode="External"/><Relationship Id="rId7" Type="http://schemas.openxmlformats.org/officeDocument/2006/relationships/hyperlink" Target="http://www.dcc.ac.uk/" TargetMode="External"/><Relationship Id="rId12" Type="http://schemas.openxmlformats.org/officeDocument/2006/relationships/hyperlink" Target="http://rs.tdwg.org/dwc/index.htm"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s://www.dariah.eu/activities/working-groups/research-data-management/" TargetMode="External"/><Relationship Id="rId11" Type="http://schemas.openxmlformats.org/officeDocument/2006/relationships/hyperlink" Target="http://www.loc.gov/standards/vracore/" TargetMode="External"/><Relationship Id="rId5" Type="http://schemas.openxmlformats.org/officeDocument/2006/relationships/hyperlink" Target="https://www.cessda.eu/Training/Training-Resources/Library/Data-Management-Expert-Guide" TargetMode="External"/><Relationship Id="rId10" Type="http://schemas.openxmlformats.org/officeDocument/2006/relationships/hyperlink" Target="https://avdc.gsfc.nasa.gov/index.php?site=1925698559" TargetMode="External"/><Relationship Id="rId4" Type="http://schemas.openxmlformats.org/officeDocument/2006/relationships/hyperlink" Target="https://rdm.elixir-europe.org/" TargetMode="External"/><Relationship Id="rId9" Type="http://schemas.openxmlformats.org/officeDocument/2006/relationships/hyperlink" Target="https://pactols.frantiq.fr/opentheso/"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22.png"/><Relationship Id="rId4" Type="http://schemas.openxmlformats.org/officeDocument/2006/relationships/image" Target="../media/image12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24.png"/></Relationships>
</file>

<file path=ppt/slides/_rels/slide3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hyperlink" Target="http://www.antp.be/software/renamer/fr" TargetMode="External"/><Relationship Id="rId3" Type="http://schemas.openxmlformats.org/officeDocument/2006/relationships/hyperlink" Target="https://amnesia.openaire.eu/" TargetMode="External"/><Relationship Id="rId7" Type="http://schemas.openxmlformats.org/officeDocument/2006/relationships/hyperlink" Target="https://renamer.fr.softonic.com/"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s://gnupg.org/" TargetMode="External"/><Relationship Id="rId5" Type="http://schemas.openxmlformats.org/officeDocument/2006/relationships/hyperlink" Target="https://github.com/etalab-ia/pseudo_app" TargetMode="External"/><Relationship Id="rId10" Type="http://schemas.openxmlformats.org/officeDocument/2006/relationships/image" Target="../media/image125.png"/><Relationship Id="rId4" Type="http://schemas.openxmlformats.org/officeDocument/2006/relationships/hyperlink" Target="https://github.com/SGMAP-AGD/anonymisation" TargetMode="External"/><Relationship Id="rId9" Type="http://schemas.openxmlformats.org/officeDocument/2006/relationships/hyperlink" Target="https://cpg.doc.ic.ac.uk/observatory/"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hyperlink" Target="https://creativecommons.org/licenses/?lang=fr-FR" TargetMode="External"/><Relationship Id="rId7" Type="http://schemas.openxmlformats.org/officeDocument/2006/relationships/hyperlink" Target="http://book.fosteropenscience.eu/en/"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hyperlink" Target="https://www.fosteropenscience.eu/node/2514" TargetMode="External"/><Relationship Id="rId5" Type="http://schemas.openxmlformats.org/officeDocument/2006/relationships/image" Target="../media/image127.png"/><Relationship Id="rId4" Type="http://schemas.openxmlformats.org/officeDocument/2006/relationships/hyperlink" Target="https://data.europa.eu/fr/training/licensing-assistant"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ncbi.nlm.nih.gov/pubmed/" TargetMode="External"/><Relationship Id="rId13" Type="http://schemas.openxmlformats.org/officeDocument/2006/relationships/hyperlink" Target="https://www6.inra.fr/datapartage/" TargetMode="External"/><Relationship Id="rId3" Type="http://schemas.openxmlformats.org/officeDocument/2006/relationships/hyperlink" Target="https://zenodo.org/" TargetMode="External"/><Relationship Id="rId7" Type="http://schemas.openxmlformats.org/officeDocument/2006/relationships/hyperlink" Target="https://datadryad.org/" TargetMode="External"/><Relationship Id="rId12" Type="http://schemas.openxmlformats.org/officeDocument/2006/relationships/hyperlink" Target="https://datashare.is.ed.ac.uk/" TargetMode="External"/><Relationship Id="rId2" Type="http://schemas.openxmlformats.org/officeDocument/2006/relationships/notesSlide" Target="../notesSlides/notesSlide35.xml"/><Relationship Id="rId16" Type="http://schemas.openxmlformats.org/officeDocument/2006/relationships/image" Target="../media/image129.png"/><Relationship Id="rId1" Type="http://schemas.openxmlformats.org/officeDocument/2006/relationships/slideLayout" Target="../slideLayouts/slideLayout1.xml"/><Relationship Id="rId6" Type="http://schemas.openxmlformats.org/officeDocument/2006/relationships/hyperlink" Target="https://data.mendeley.com/" TargetMode="External"/><Relationship Id="rId11" Type="http://schemas.openxmlformats.org/officeDocument/2006/relationships/hyperlink" Target="https://www.seanoe.org/" TargetMode="External"/><Relationship Id="rId5" Type="http://schemas.openxmlformats.org/officeDocument/2006/relationships/hyperlink" Target="http://gigadb.org/" TargetMode="External"/><Relationship Id="rId15" Type="http://schemas.openxmlformats.org/officeDocument/2006/relationships/hyperlink" Target="https://dataverse.unimi.it/" TargetMode="External"/><Relationship Id="rId10" Type="http://schemas.openxmlformats.org/officeDocument/2006/relationships/hyperlink" Target="https://www.gbif.org/" TargetMode="External"/><Relationship Id="rId4" Type="http://schemas.openxmlformats.org/officeDocument/2006/relationships/hyperlink" Target="https://figshare.com/" TargetMode="External"/><Relationship Id="rId9" Type="http://schemas.openxmlformats.org/officeDocument/2006/relationships/hyperlink" Target="https://www.nakala.fr/" TargetMode="External"/><Relationship Id="rId14" Type="http://schemas.openxmlformats.org/officeDocument/2006/relationships/hyperlink" Target="https://heidata.uni-heidelberg.de/"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hyperlink" Target="https://4euplus.eu/4EU-273.html"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8" Type="http://schemas.openxmlformats.org/officeDocument/2006/relationships/hyperlink" Target="https://ds-wizard.org/" TargetMode="External"/><Relationship Id="rId13" Type="http://schemas.openxmlformats.org/officeDocument/2006/relationships/image" Target="../media/image112.png"/><Relationship Id="rId18" Type="http://schemas.openxmlformats.org/officeDocument/2006/relationships/image" Target="../media/image115.png"/><Relationship Id="rId3" Type="http://schemas.openxmlformats.org/officeDocument/2006/relationships/image" Target="../media/image106.png"/><Relationship Id="rId7" Type="http://schemas.openxmlformats.org/officeDocument/2006/relationships/image" Target="../media/image108.png"/><Relationship Id="rId12" Type="http://schemas.openxmlformats.org/officeDocument/2006/relationships/image" Target="../media/image111.png"/><Relationship Id="rId17" Type="http://schemas.openxmlformats.org/officeDocument/2006/relationships/image" Target="../media/image114.png"/><Relationship Id="rId2" Type="http://schemas.openxmlformats.org/officeDocument/2006/relationships/notesSlide" Target="../notesSlides/notesSlide39.xml"/><Relationship Id="rId16" Type="http://schemas.openxmlformats.org/officeDocument/2006/relationships/hyperlink" Target="https://rdmo.forschungsdaten.info/" TargetMode="External"/><Relationship Id="rId1" Type="http://schemas.openxmlformats.org/officeDocument/2006/relationships/slideLayout" Target="../slideLayouts/slideLayout12.xml"/><Relationship Id="rId6" Type="http://schemas.openxmlformats.org/officeDocument/2006/relationships/hyperlink" Target="https://argos.openaire.eu/" TargetMode="External"/><Relationship Id="rId11" Type="http://schemas.openxmlformats.org/officeDocument/2006/relationships/hyperlink" Target="https://dmp.opidor.fr/" TargetMode="External"/><Relationship Id="rId5" Type="http://schemas.openxmlformats.org/officeDocument/2006/relationships/image" Target="../media/image107.png"/><Relationship Id="rId15" Type="http://schemas.openxmlformats.org/officeDocument/2006/relationships/image" Target="../media/image113.png"/><Relationship Id="rId10" Type="http://schemas.openxmlformats.org/officeDocument/2006/relationships/image" Target="../media/image110.png"/><Relationship Id="rId4" Type="http://schemas.openxmlformats.org/officeDocument/2006/relationships/hyperlink" Target="https://dmponline.dcc.ac.uk/" TargetMode="External"/><Relationship Id="rId9" Type="http://schemas.openxmlformats.org/officeDocument/2006/relationships/image" Target="../media/image109.png"/><Relationship Id="rId14" Type="http://schemas.openxmlformats.org/officeDocument/2006/relationships/hyperlink" Target="http://dmponline.deic.dk/"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mailto:researchdata@cuni.cz" TargetMode="External"/><Relationship Id="rId3" Type="http://schemas.openxmlformats.org/officeDocument/2006/relationships/hyperlink" Target="mailto:data-bsu@sorbonne-universite.fr" TargetMode="External"/><Relationship Id="rId7" Type="http://schemas.openxmlformats.org/officeDocument/2006/relationships/hyperlink" Target="mailto:oa.buw@uw.edu.pl" TargetMode="External"/><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hyperlink" Target="mailto:data@uni-heidelberg.de" TargetMode="External"/><Relationship Id="rId5" Type="http://schemas.openxmlformats.org/officeDocument/2006/relationships/hyperlink" Target="mailto:forskerservice@kb.dk" TargetMode="External"/><Relationship Id="rId4" Type="http://schemas.openxmlformats.org/officeDocument/2006/relationships/hyperlink" Target="mailto:dataverse@unimi.it"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s://allea.org/code-of-conduct/" TargetMode="External"/><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hyperlink" Target="http://data.europa.eu/eli/dir/2019/1024/oj" TargetMode="Externa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2.xml"/><Relationship Id="rId1" Type="http://schemas.openxmlformats.org/officeDocument/2006/relationships/slideLayout" Target="../slideLayouts/slideLayout12.xml"/><Relationship Id="rId4" Type="http://schemas.openxmlformats.org/officeDocument/2006/relationships/image" Target="../media/image118.png"/></Relationships>
</file>

<file path=ppt/slides/_rels/slide5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8" Type="http://schemas.openxmlformats.org/officeDocument/2006/relationships/hyperlink" Target="https://www.rd-alliance.org/groups/metadata-standards-directory-working-group.html" TargetMode="External"/><Relationship Id="rId13" Type="http://schemas.openxmlformats.org/officeDocument/2006/relationships/hyperlink" Target="https://eml.ecoinformatics.org/" TargetMode="External"/><Relationship Id="rId3" Type="http://schemas.openxmlformats.org/officeDocument/2006/relationships/hyperlink" Target="https://fairsharing.org/" TargetMode="External"/><Relationship Id="rId7" Type="http://schemas.openxmlformats.org/officeDocument/2006/relationships/hyperlink" Target="http://www.dcc.ac.uk/" TargetMode="External"/><Relationship Id="rId12" Type="http://schemas.openxmlformats.org/officeDocument/2006/relationships/hyperlink" Target="http://rs.tdwg.org/dwc/index.htm"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hyperlink" Target="https://www.dariah.eu/activities/working-groups/research-data-management/" TargetMode="External"/><Relationship Id="rId11" Type="http://schemas.openxmlformats.org/officeDocument/2006/relationships/hyperlink" Target="http://www.loc.gov/standards/vracore/" TargetMode="External"/><Relationship Id="rId5" Type="http://schemas.openxmlformats.org/officeDocument/2006/relationships/hyperlink" Target="https://www.cessda.eu/Training/Training-Resources/Library/Data-Management-Expert-Guide" TargetMode="External"/><Relationship Id="rId10" Type="http://schemas.openxmlformats.org/officeDocument/2006/relationships/hyperlink" Target="https://avdc.gsfc.nasa.gov/index.php?site=1925698559" TargetMode="External"/><Relationship Id="rId4" Type="http://schemas.openxmlformats.org/officeDocument/2006/relationships/hyperlink" Target="https://rdm.elixir-europe.org/" TargetMode="External"/><Relationship Id="rId9" Type="http://schemas.openxmlformats.org/officeDocument/2006/relationships/hyperlink" Target="https://pactols.frantiq.fr/opentheso/"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openxmlformats.org/officeDocument/2006/relationships/image" Target="../media/image122.png"/><Relationship Id="rId4" Type="http://schemas.openxmlformats.org/officeDocument/2006/relationships/image" Target="../media/image12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124.png"/></Relationships>
</file>

<file path=ppt/slides/_rels/slide5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8" Type="http://schemas.openxmlformats.org/officeDocument/2006/relationships/hyperlink" Target="http://www.antp.be/software/renamer/fr" TargetMode="External"/><Relationship Id="rId3" Type="http://schemas.openxmlformats.org/officeDocument/2006/relationships/hyperlink" Target="https://amnesia.openaire.eu/" TargetMode="External"/><Relationship Id="rId7" Type="http://schemas.openxmlformats.org/officeDocument/2006/relationships/hyperlink" Target="https://renamer.fr.softonic.com/" TargetMode="External"/><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hyperlink" Target="https://gnupg.org/" TargetMode="External"/><Relationship Id="rId5" Type="http://schemas.openxmlformats.org/officeDocument/2006/relationships/hyperlink" Target="https://github.com/etalab-ia/pseudo_app" TargetMode="External"/><Relationship Id="rId10" Type="http://schemas.openxmlformats.org/officeDocument/2006/relationships/image" Target="../media/image125.png"/><Relationship Id="rId4" Type="http://schemas.openxmlformats.org/officeDocument/2006/relationships/hyperlink" Target="https://github.com/SGMAP-AGD/anonymisation" TargetMode="External"/><Relationship Id="rId9" Type="http://schemas.openxmlformats.org/officeDocument/2006/relationships/hyperlink" Target="https://cpg.doc.ic.ac.uk/observator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hyperlink" Target="https://ec.europa.eu/research/participants/data/ref/h2020/other/hi/oa-pilot/h2020-infograph-open-research-data_en.pdf"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hyperlink" Target="https://creativecommons.org/licenses/?lang=fr-FR" TargetMode="External"/><Relationship Id="rId7" Type="http://schemas.openxmlformats.org/officeDocument/2006/relationships/hyperlink" Target="http://book.fosteropenscience.eu/en/" TargetMode="External"/><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hyperlink" Target="https://www.fosteropenscience.eu/node/2514" TargetMode="External"/><Relationship Id="rId5" Type="http://schemas.openxmlformats.org/officeDocument/2006/relationships/image" Target="../media/image127.png"/><Relationship Id="rId4" Type="http://schemas.openxmlformats.org/officeDocument/2006/relationships/hyperlink" Target="https://data.europa.eu/fr/training/licensing-assistant"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www.ncbi.nlm.nih.gov/pubmed/" TargetMode="External"/><Relationship Id="rId13" Type="http://schemas.openxmlformats.org/officeDocument/2006/relationships/hyperlink" Target="https://www6.inra.fr/datapartage/" TargetMode="External"/><Relationship Id="rId3" Type="http://schemas.openxmlformats.org/officeDocument/2006/relationships/hyperlink" Target="https://zenodo.org/" TargetMode="External"/><Relationship Id="rId7" Type="http://schemas.openxmlformats.org/officeDocument/2006/relationships/hyperlink" Target="https://datadryad.org/" TargetMode="External"/><Relationship Id="rId12" Type="http://schemas.openxmlformats.org/officeDocument/2006/relationships/hyperlink" Target="https://datashare.is.ed.ac.uk/" TargetMode="External"/><Relationship Id="rId2" Type="http://schemas.openxmlformats.org/officeDocument/2006/relationships/notesSlide" Target="../notesSlides/notesSlide54.xml"/><Relationship Id="rId16" Type="http://schemas.openxmlformats.org/officeDocument/2006/relationships/image" Target="../media/image129.png"/><Relationship Id="rId1" Type="http://schemas.openxmlformats.org/officeDocument/2006/relationships/slideLayout" Target="../slideLayouts/slideLayout12.xml"/><Relationship Id="rId6" Type="http://schemas.openxmlformats.org/officeDocument/2006/relationships/hyperlink" Target="https://data.mendeley.com/" TargetMode="External"/><Relationship Id="rId11" Type="http://schemas.openxmlformats.org/officeDocument/2006/relationships/hyperlink" Target="https://www.seanoe.org/" TargetMode="External"/><Relationship Id="rId5" Type="http://schemas.openxmlformats.org/officeDocument/2006/relationships/hyperlink" Target="http://gigadb.org/" TargetMode="External"/><Relationship Id="rId15" Type="http://schemas.openxmlformats.org/officeDocument/2006/relationships/hyperlink" Target="https://dataverse.unimi.it/" TargetMode="External"/><Relationship Id="rId10" Type="http://schemas.openxmlformats.org/officeDocument/2006/relationships/hyperlink" Target="https://www.gbif.org/" TargetMode="External"/><Relationship Id="rId4" Type="http://schemas.openxmlformats.org/officeDocument/2006/relationships/hyperlink" Target="https://figshare.com/" TargetMode="External"/><Relationship Id="rId9" Type="http://schemas.openxmlformats.org/officeDocument/2006/relationships/hyperlink" Target="https://www.nakala.fr/" TargetMode="External"/><Relationship Id="rId14" Type="http://schemas.openxmlformats.org/officeDocument/2006/relationships/hyperlink" Target="https://heidata.uni-heidelberg.de/" TargetMode="Externa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hyperlink" Target="https://4euplus.eu/4EU-273.html"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jpeg"/><Relationship Id="rId7" Type="http://schemas.openxmlformats.org/officeDocument/2006/relationships/image" Target="../media/image37.jpeg"/><Relationship Id="rId12" Type="http://schemas.openxmlformats.org/officeDocument/2006/relationships/image" Target="../media/image42.jpe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jpeg"/><Relationship Id="rId11" Type="http://schemas.openxmlformats.org/officeDocument/2006/relationships/image" Target="../media/image41.png"/><Relationship Id="rId5" Type="http://schemas.openxmlformats.org/officeDocument/2006/relationships/image" Target="../media/image35.jpe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p:txBody>
          <a:bodyPr>
            <a:normAutofit fontScale="90000"/>
          </a:bodyPr>
          <a:lstStyle/>
          <a:p>
            <a:r>
              <a:rPr lang="en-US" dirty="0"/>
              <a:t>Data Management </a:t>
            </a:r>
            <a:r>
              <a:rPr lang="en-US" dirty="0" smtClean="0"/>
              <a:t>Plans</a:t>
            </a:r>
            <a:br>
              <a:rPr lang="en-US" dirty="0" smtClean="0"/>
            </a:br>
            <a:r>
              <a:rPr lang="en-US" sz="3100" dirty="0" smtClean="0"/>
              <a:t>- </a:t>
            </a:r>
            <a:r>
              <a:rPr lang="en-US" sz="3100" dirty="0"/>
              <a:t>one tool with many applications</a:t>
            </a:r>
            <a:endParaRPr lang="en-US" dirty="0"/>
          </a:p>
        </p:txBody>
      </p:sp>
      <p:sp>
        <p:nvSpPr>
          <p:cNvPr id="8" name="Podnadpis 7"/>
          <p:cNvSpPr>
            <a:spLocks noGrp="1"/>
          </p:cNvSpPr>
          <p:nvPr>
            <p:ph type="subTitle" idx="1"/>
          </p:nvPr>
        </p:nvSpPr>
        <p:spPr/>
        <p:txBody>
          <a:bodyPr>
            <a:normAutofit fontScale="85000" lnSpcReduction="10000"/>
          </a:bodyPr>
          <a:lstStyle/>
          <a:p>
            <a:r>
              <a:rPr lang="cs-CZ" dirty="0" smtClean="0"/>
              <a:t>Cécile </a:t>
            </a:r>
            <a:r>
              <a:rPr lang="cs-CZ" dirty="0"/>
              <a:t>Arènes, Océane Valencia (</a:t>
            </a:r>
            <a:r>
              <a:rPr lang="cs-CZ" dirty="0" smtClean="0"/>
              <a:t>S</a:t>
            </a:r>
            <a:r>
              <a:rPr lang="en-US" dirty="0" err="1" smtClean="0"/>
              <a:t>orbonne</a:t>
            </a:r>
            <a:r>
              <a:rPr lang="en-US" dirty="0" smtClean="0"/>
              <a:t> </a:t>
            </a:r>
            <a:r>
              <a:rPr lang="cs-CZ" dirty="0" smtClean="0"/>
              <a:t>U</a:t>
            </a:r>
            <a:r>
              <a:rPr lang="en-US" dirty="0" err="1" smtClean="0"/>
              <a:t>niversité</a:t>
            </a:r>
            <a:r>
              <a:rPr lang="cs-CZ" dirty="0" smtClean="0"/>
              <a:t>)</a:t>
            </a:r>
            <a:endParaRPr lang="en-US" dirty="0" smtClean="0"/>
          </a:p>
          <a:p>
            <a:r>
              <a:rPr lang="en-US" dirty="0" smtClean="0"/>
              <a:t>Falco Hüser (University of Copenhagen)</a:t>
            </a:r>
            <a:endParaRPr lang="cs-CZ" dirty="0"/>
          </a:p>
        </p:txBody>
      </p:sp>
      <p:sp>
        <p:nvSpPr>
          <p:cNvPr id="4" name="Zástupný symbol pro zápatí 3"/>
          <p:cNvSpPr>
            <a:spLocks noGrp="1"/>
          </p:cNvSpPr>
          <p:nvPr>
            <p:ph type="ftr" sz="quarter" idx="11"/>
          </p:nvPr>
        </p:nvSpPr>
        <p:spPr/>
        <p:txBody>
          <a:bodyPr/>
          <a:lstStyle/>
          <a:p>
            <a:r>
              <a:rPr lang="en-US" smtClean="0"/>
              <a:t>Open for you! An introduction series to open science</a:t>
            </a:r>
            <a:endParaRPr lang="cs-CZ" dirty="0"/>
          </a:p>
        </p:txBody>
      </p:sp>
    </p:spTree>
    <p:extLst>
      <p:ext uri="{BB962C8B-B14F-4D97-AF65-F5344CB8AC3E}">
        <p14:creationId xmlns:p14="http://schemas.microsoft.com/office/powerpoint/2010/main" val="62427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How do you plan research data management?</a:t>
            </a:r>
            <a:endParaRPr lang="en-GB" sz="2000" dirty="0"/>
          </a:p>
        </p:txBody>
      </p:sp>
      <p:sp>
        <p:nvSpPr>
          <p:cNvPr id="12" name="Content Placeholder 2"/>
          <p:cNvSpPr>
            <a:spLocks noGrp="1"/>
          </p:cNvSpPr>
          <p:nvPr>
            <p:ph idx="1"/>
          </p:nvPr>
        </p:nvSpPr>
        <p:spPr>
          <a:xfrm>
            <a:off x="379243" y="771917"/>
            <a:ext cx="8641004" cy="1785104"/>
          </a:xfrm>
        </p:spPr>
        <p:txBody>
          <a:bodyPr wrap="square">
            <a:spAutoFit/>
          </a:bodyPr>
          <a:lstStyle/>
          <a:p>
            <a:pPr>
              <a:spcBef>
                <a:spcPts val="600"/>
              </a:spcBef>
            </a:pPr>
            <a:r>
              <a:rPr lang="en-US" sz="1800" dirty="0" smtClean="0"/>
              <a:t>Draft a first version of the DMP to outline your strategy.</a:t>
            </a:r>
            <a:endParaRPr lang="en-US" sz="1400" dirty="0" smtClean="0"/>
          </a:p>
          <a:p>
            <a:pPr>
              <a:spcBef>
                <a:spcPts val="600"/>
              </a:spcBef>
            </a:pPr>
            <a:r>
              <a:rPr lang="en-US" sz="1800" dirty="0" smtClean="0"/>
              <a:t>Update the DMP along your project with more details.</a:t>
            </a:r>
          </a:p>
          <a:p>
            <a:pPr>
              <a:spcBef>
                <a:spcPts val="600"/>
              </a:spcBef>
            </a:pPr>
            <a:r>
              <a:rPr lang="en-US" sz="1800" dirty="0" smtClean="0"/>
              <a:t>Use </a:t>
            </a:r>
            <a:r>
              <a:rPr lang="en-US" sz="1800" dirty="0"/>
              <a:t>the DMP as guidelines for data management in your project.</a:t>
            </a:r>
          </a:p>
          <a:p>
            <a:pPr>
              <a:spcBef>
                <a:spcPts val="600"/>
              </a:spcBef>
            </a:pPr>
            <a:r>
              <a:rPr lang="en-US" sz="1800" dirty="0"/>
              <a:t>Discuss and review the DMP regularly with </a:t>
            </a:r>
            <a:r>
              <a:rPr lang="en-US" sz="1800" dirty="0" smtClean="0"/>
              <a:t>your supervisor and collaborators.</a:t>
            </a:r>
          </a:p>
          <a:p>
            <a:pPr>
              <a:spcBef>
                <a:spcPts val="600"/>
              </a:spcBef>
            </a:pPr>
            <a:r>
              <a:rPr lang="en-US" sz="1800" dirty="0" smtClean="0"/>
              <a:t>Keep the DMP along with other project documentation.</a:t>
            </a:r>
          </a:p>
        </p:txBody>
      </p:sp>
      <p:grpSp>
        <p:nvGrpSpPr>
          <p:cNvPr id="3" name="Group 2"/>
          <p:cNvGrpSpPr/>
          <p:nvPr/>
        </p:nvGrpSpPr>
        <p:grpSpPr>
          <a:xfrm>
            <a:off x="379988" y="2822500"/>
            <a:ext cx="8640259" cy="2233356"/>
            <a:chOff x="379988" y="2822500"/>
            <a:chExt cx="8640259" cy="2233356"/>
          </a:xfrm>
        </p:grpSpPr>
        <p:pic>
          <p:nvPicPr>
            <p:cNvPr id="28" name="Picture 27"/>
            <p:cNvPicPr>
              <a:picLocks noChangeAspect="1"/>
            </p:cNvPicPr>
            <p:nvPr/>
          </p:nvPicPr>
          <p:blipFill>
            <a:blip r:embed="rId2">
              <a:duotone>
                <a:prstClr val="black"/>
                <a:schemeClr val="tx2">
                  <a:tint val="45000"/>
                  <a:satMod val="400000"/>
                </a:schemeClr>
              </a:duotone>
            </a:blip>
            <a:stretch>
              <a:fillRect/>
            </a:stretch>
          </p:blipFill>
          <p:spPr>
            <a:xfrm>
              <a:off x="5120204" y="2838184"/>
              <a:ext cx="1158838" cy="1158838"/>
            </a:xfrm>
            <a:prstGeom prst="rect">
              <a:avLst/>
            </a:prstGeom>
          </p:spPr>
        </p:pic>
        <p:sp>
          <p:nvSpPr>
            <p:cNvPr id="29" name="Tekstfelt 3"/>
            <p:cNvSpPr txBox="1"/>
            <p:nvPr/>
          </p:nvSpPr>
          <p:spPr>
            <a:xfrm>
              <a:off x="5154327" y="3997022"/>
              <a:ext cx="1097280"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a-DK" sz="1400" b="1" dirty="0" smtClean="0"/>
                <a:t>time-</a:t>
              </a:r>
              <a:r>
                <a:rPr lang="da-DK" sz="1400" b="1" dirty="0" err="1" smtClean="0"/>
                <a:t>efficiency</a:t>
              </a:r>
              <a:endParaRPr lang="da-DK" sz="1400" b="1" dirty="0"/>
            </a:p>
          </p:txBody>
        </p:sp>
        <p:pic>
          <p:nvPicPr>
            <p:cNvPr id="26" name="Picture 25"/>
            <p:cNvPicPr>
              <a:picLocks noChangeAspect="1"/>
            </p:cNvPicPr>
            <p:nvPr/>
          </p:nvPicPr>
          <p:blipFill>
            <a:blip r:embed="rId3">
              <a:duotone>
                <a:prstClr val="black"/>
                <a:schemeClr val="tx2">
                  <a:tint val="45000"/>
                  <a:satMod val="400000"/>
                </a:schemeClr>
              </a:duotone>
            </a:blip>
            <a:stretch>
              <a:fillRect/>
            </a:stretch>
          </p:blipFill>
          <p:spPr>
            <a:xfrm>
              <a:off x="6437467" y="2822500"/>
              <a:ext cx="1174521" cy="1174522"/>
            </a:xfrm>
            <a:prstGeom prst="rect">
              <a:avLst/>
            </a:prstGeom>
          </p:spPr>
        </p:pic>
        <p:sp>
          <p:nvSpPr>
            <p:cNvPr id="27" name="Tekstfelt 3"/>
            <p:cNvSpPr txBox="1"/>
            <p:nvPr/>
          </p:nvSpPr>
          <p:spPr>
            <a:xfrm>
              <a:off x="6469782" y="3997022"/>
              <a:ext cx="1097280"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a-DK" sz="1400" b="1" dirty="0" err="1" smtClean="0"/>
                <a:t>cost-efficiency</a:t>
              </a:r>
              <a:endParaRPr lang="da-DK" sz="1400" b="1" dirty="0"/>
            </a:p>
          </p:txBody>
        </p:sp>
        <p:pic>
          <p:nvPicPr>
            <p:cNvPr id="24" name="Picture 23"/>
            <p:cNvPicPr>
              <a:picLocks noChangeAspect="1"/>
            </p:cNvPicPr>
            <p:nvPr/>
          </p:nvPicPr>
          <p:blipFill>
            <a:blip r:embed="rId4">
              <a:duotone>
                <a:prstClr val="black"/>
                <a:schemeClr val="tx2">
                  <a:tint val="45000"/>
                  <a:satMod val="400000"/>
                </a:schemeClr>
              </a:duotone>
            </a:blip>
            <a:stretch>
              <a:fillRect/>
            </a:stretch>
          </p:blipFill>
          <p:spPr>
            <a:xfrm>
              <a:off x="7792861" y="2843019"/>
              <a:ext cx="1173470" cy="1173471"/>
            </a:xfrm>
            <a:prstGeom prst="rect">
              <a:avLst/>
            </a:prstGeom>
          </p:spPr>
        </p:pic>
        <p:sp>
          <p:nvSpPr>
            <p:cNvPr id="25" name="Tekstfelt 3"/>
            <p:cNvSpPr txBox="1"/>
            <p:nvPr/>
          </p:nvSpPr>
          <p:spPr>
            <a:xfrm>
              <a:off x="7785236" y="3997022"/>
              <a:ext cx="1188720"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a-DK" sz="1400" b="1" dirty="0" err="1" smtClean="0">
                  <a:solidFill>
                    <a:schemeClr val="tx1"/>
                  </a:solidFill>
                </a:rPr>
                <a:t>impact</a:t>
              </a:r>
              <a:endParaRPr lang="da-DK" sz="1400" b="1" dirty="0">
                <a:solidFill>
                  <a:schemeClr val="tx1"/>
                </a:solidFill>
              </a:endParaRPr>
            </a:p>
          </p:txBody>
        </p:sp>
        <p:pic>
          <p:nvPicPr>
            <p:cNvPr id="22" name="Picture 21"/>
            <p:cNvPicPr>
              <a:picLocks noChangeAspect="1"/>
            </p:cNvPicPr>
            <p:nvPr/>
          </p:nvPicPr>
          <p:blipFill>
            <a:blip r:embed="rId5">
              <a:duotone>
                <a:prstClr val="black"/>
                <a:schemeClr val="tx2">
                  <a:tint val="45000"/>
                  <a:satMod val="400000"/>
                </a:schemeClr>
              </a:duotone>
            </a:blip>
            <a:stretch>
              <a:fillRect/>
            </a:stretch>
          </p:blipFill>
          <p:spPr>
            <a:xfrm>
              <a:off x="2495873" y="2835942"/>
              <a:ext cx="1161079" cy="1161080"/>
            </a:xfrm>
            <a:prstGeom prst="rect">
              <a:avLst/>
            </a:prstGeom>
          </p:spPr>
        </p:pic>
        <p:sp>
          <p:nvSpPr>
            <p:cNvPr id="23" name="Tekstfelt 3"/>
            <p:cNvSpPr txBox="1"/>
            <p:nvPr/>
          </p:nvSpPr>
          <p:spPr>
            <a:xfrm>
              <a:off x="2523417" y="3997022"/>
              <a:ext cx="1097280"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a-DK" sz="1400" b="1" dirty="0" err="1" smtClean="0"/>
                <a:t>security</a:t>
              </a:r>
              <a:endParaRPr lang="da-DK" sz="1400" b="1" dirty="0"/>
            </a:p>
          </p:txBody>
        </p:sp>
        <p:pic>
          <p:nvPicPr>
            <p:cNvPr id="20" name="Picture 19"/>
            <p:cNvPicPr>
              <a:picLocks noChangeAspect="1"/>
            </p:cNvPicPr>
            <p:nvPr/>
          </p:nvPicPr>
          <p:blipFill>
            <a:blip r:embed="rId6">
              <a:duotone>
                <a:prstClr val="black"/>
                <a:schemeClr val="tx2">
                  <a:tint val="45000"/>
                  <a:satMod val="400000"/>
                </a:schemeClr>
              </a:duotone>
            </a:blip>
            <a:stretch>
              <a:fillRect/>
            </a:stretch>
          </p:blipFill>
          <p:spPr>
            <a:xfrm>
              <a:off x="3872575" y="2970735"/>
              <a:ext cx="1026656" cy="1026657"/>
            </a:xfrm>
            <a:prstGeom prst="rect">
              <a:avLst/>
            </a:prstGeom>
          </p:spPr>
        </p:pic>
        <p:sp>
          <p:nvSpPr>
            <p:cNvPr id="21" name="Tekstfelt 3"/>
            <p:cNvSpPr txBox="1"/>
            <p:nvPr/>
          </p:nvSpPr>
          <p:spPr>
            <a:xfrm>
              <a:off x="3838872" y="3997022"/>
              <a:ext cx="1097280" cy="30777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a-DK" sz="1400" b="1" dirty="0" err="1" smtClean="0"/>
                <a:t>quality</a:t>
              </a:r>
              <a:endParaRPr lang="da-DK" sz="1400" b="1" dirty="0"/>
            </a:p>
          </p:txBody>
        </p:sp>
        <p:sp>
          <p:nvSpPr>
            <p:cNvPr id="31" name="Rektangel 8"/>
            <p:cNvSpPr/>
            <p:nvPr/>
          </p:nvSpPr>
          <p:spPr>
            <a:xfrm>
              <a:off x="4598568" y="4655746"/>
              <a:ext cx="4421679" cy="400110"/>
            </a:xfrm>
            <a:prstGeom prst="rect">
              <a:avLst/>
            </a:prstGeom>
          </p:spPr>
          <p:txBody>
            <a:bodyPr wrap="square">
              <a:spAutoFit/>
            </a:bodyPr>
            <a:lstStyle/>
            <a:p>
              <a:pPr algn="r"/>
              <a:r>
                <a:rPr lang="en-US" sz="1000" i="1" dirty="0" smtClean="0"/>
                <a:t>Illustrations: </a:t>
              </a:r>
              <a:r>
                <a:rPr lang="en-US" sz="1000" dirty="0" smtClean="0"/>
                <a:t>Patrick </a:t>
              </a:r>
              <a:r>
                <a:rPr lang="en-US" sz="1000" dirty="0" err="1" smtClean="0"/>
                <a:t>Hochstenbach</a:t>
              </a:r>
              <a:r>
                <a:rPr lang="en-US" sz="1000" dirty="0" smtClean="0"/>
                <a:t> (University of Gent, Belgium)</a:t>
              </a:r>
            </a:p>
            <a:p>
              <a:pPr algn="r"/>
              <a:r>
                <a:rPr lang="en-US" sz="1000" i="1" dirty="0" smtClean="0"/>
                <a:t>The </a:t>
              </a:r>
              <a:r>
                <a:rPr lang="en-US" sz="1000" i="1" dirty="0"/>
                <a:t>Open Science Training Handbook </a:t>
              </a:r>
              <a:r>
                <a:rPr lang="en-US" sz="1000" i="1" dirty="0">
                  <a:hlinkClick r:id="rId7"/>
                </a:rPr>
                <a:t>http://book.fosteropenscience.eu/en/</a:t>
              </a:r>
              <a:endParaRPr lang="en-US" sz="1000" i="1" dirty="0"/>
            </a:p>
          </p:txBody>
        </p:sp>
        <p:sp>
          <p:nvSpPr>
            <p:cNvPr id="32" name="Tekstfelt 3"/>
            <p:cNvSpPr txBox="1"/>
            <p:nvPr/>
          </p:nvSpPr>
          <p:spPr>
            <a:xfrm>
              <a:off x="379988" y="3781579"/>
              <a:ext cx="1983163" cy="52322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da-DK" sz="1400" b="1" dirty="0" err="1" smtClean="0"/>
                <a:t>Your</a:t>
              </a:r>
              <a:r>
                <a:rPr lang="da-DK" sz="1400" b="1" dirty="0" smtClean="0"/>
                <a:t> DMP </a:t>
              </a:r>
              <a:r>
                <a:rPr lang="da-DK" sz="1400" b="1" dirty="0" err="1" smtClean="0"/>
                <a:t>will</a:t>
              </a:r>
              <a:r>
                <a:rPr lang="da-DK" sz="1400" b="1" dirty="0" smtClean="0"/>
                <a:t> </a:t>
              </a:r>
              <a:r>
                <a:rPr lang="da-DK" sz="1400" b="1" dirty="0" err="1" smtClean="0"/>
                <a:t>help</a:t>
              </a:r>
              <a:r>
                <a:rPr lang="da-DK" sz="1400" b="1" dirty="0" smtClean="0"/>
                <a:t> </a:t>
              </a:r>
              <a:r>
                <a:rPr lang="da-DK" sz="1400" b="1" dirty="0" err="1" smtClean="0"/>
                <a:t>you</a:t>
              </a:r>
              <a:r>
                <a:rPr lang="da-DK" sz="1400" b="1" dirty="0" smtClean="0"/>
                <a:t> to </a:t>
              </a:r>
              <a:r>
                <a:rPr lang="da-DK" sz="1400" b="1" dirty="0" err="1" smtClean="0"/>
                <a:t>achieve</a:t>
              </a:r>
              <a:r>
                <a:rPr lang="da-DK" sz="1400" b="1" dirty="0" smtClean="0"/>
                <a:t> </a:t>
              </a:r>
              <a:r>
                <a:rPr lang="da-DK" sz="1400" b="1" dirty="0" err="1" smtClean="0"/>
                <a:t>better</a:t>
              </a:r>
              <a:r>
                <a:rPr lang="da-DK" sz="1400" b="1" dirty="0" smtClean="0"/>
                <a:t> </a:t>
              </a:r>
              <a:endParaRPr lang="da-DK" sz="1400" b="1" dirty="0"/>
            </a:p>
          </p:txBody>
        </p:sp>
      </p:grpSp>
    </p:spTree>
    <p:extLst>
      <p:ext uri="{BB962C8B-B14F-4D97-AF65-F5344CB8AC3E}">
        <p14:creationId xmlns:p14="http://schemas.microsoft.com/office/powerpoint/2010/main" val="280783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1"/>
          <p:cNvSpPr txBox="1">
            <a:spLocks noGrp="1"/>
          </p:cNvSpPr>
          <p:nvPr>
            <p:ph type="title"/>
          </p:nvPr>
        </p:nvSpPr>
        <p:spPr>
          <a:xfrm>
            <a:off x="381348" y="760590"/>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800"/>
              <a:buFont typeface="Arial"/>
              <a:buNone/>
            </a:pPr>
            <a:r>
              <a:rPr lang="en-US" sz="2800"/>
              <a:t>DMP in brief</a:t>
            </a:r>
            <a:endParaRPr sz="2800"/>
          </a:p>
        </p:txBody>
      </p:sp>
      <p:sp>
        <p:nvSpPr>
          <p:cNvPr id="218" name="Google Shape;218;p11"/>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a:bodyPr>
          <a:lstStyle/>
          <a:p>
            <a:pPr marL="268287" lvl="0" indent="-115886" algn="l" rtl="0">
              <a:spcBef>
                <a:spcPts val="0"/>
              </a:spcBef>
              <a:spcAft>
                <a:spcPts val="0"/>
              </a:spcAft>
              <a:buSzPts val="2400"/>
              <a:buNone/>
            </a:pPr>
            <a:endParaRPr/>
          </a:p>
        </p:txBody>
      </p:sp>
      <p:sp>
        <p:nvSpPr>
          <p:cNvPr id="219" name="Google Shape;219;p11"/>
          <p:cNvSpPr/>
          <p:nvPr/>
        </p:nvSpPr>
        <p:spPr>
          <a:xfrm>
            <a:off x="3185541" y="1263600"/>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Data collection and description</a:t>
            </a:r>
            <a:endParaRPr sz="1800">
              <a:solidFill>
                <a:schemeClr val="dk1"/>
              </a:solidFill>
              <a:latin typeface="Arial"/>
              <a:ea typeface="Arial"/>
              <a:cs typeface="Arial"/>
              <a:sym typeface="Arial"/>
            </a:endParaRPr>
          </a:p>
        </p:txBody>
      </p:sp>
      <p:sp>
        <p:nvSpPr>
          <p:cNvPr id="220" name="Google Shape;220;p11"/>
          <p:cNvSpPr/>
          <p:nvPr/>
        </p:nvSpPr>
        <p:spPr>
          <a:xfrm>
            <a:off x="5231511" y="1599642"/>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Documentation</a:t>
            </a:r>
            <a:endParaRPr sz="1800">
              <a:solidFill>
                <a:schemeClr val="dk1"/>
              </a:solidFill>
              <a:latin typeface="Arial"/>
              <a:ea typeface="Arial"/>
              <a:cs typeface="Arial"/>
              <a:sym typeface="Arial"/>
            </a:endParaRPr>
          </a:p>
        </p:txBody>
      </p:sp>
      <p:sp>
        <p:nvSpPr>
          <p:cNvPr id="221" name="Google Shape;221;p11"/>
          <p:cNvSpPr/>
          <p:nvPr/>
        </p:nvSpPr>
        <p:spPr>
          <a:xfrm>
            <a:off x="6635115" y="2557476"/>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Storage and backup</a:t>
            </a:r>
            <a:endParaRPr sz="1800">
              <a:solidFill>
                <a:schemeClr val="dk1"/>
              </a:solidFill>
              <a:latin typeface="Arial"/>
              <a:ea typeface="Arial"/>
              <a:cs typeface="Arial"/>
              <a:sym typeface="Arial"/>
            </a:endParaRPr>
          </a:p>
        </p:txBody>
      </p:sp>
      <p:sp>
        <p:nvSpPr>
          <p:cNvPr id="222" name="Google Shape;222;p11"/>
          <p:cNvSpPr/>
          <p:nvPr/>
        </p:nvSpPr>
        <p:spPr>
          <a:xfrm>
            <a:off x="5556123" y="3727908"/>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Lawfullness and ethics</a:t>
            </a:r>
            <a:endParaRPr sz="1350" b="0" i="0" u="none" strike="noStrike" cap="none">
              <a:solidFill>
                <a:schemeClr val="lt1"/>
              </a:solidFill>
              <a:latin typeface="Arial"/>
              <a:ea typeface="Arial"/>
              <a:cs typeface="Arial"/>
              <a:sym typeface="Arial"/>
            </a:endParaRPr>
          </a:p>
        </p:txBody>
      </p:sp>
      <p:sp>
        <p:nvSpPr>
          <p:cNvPr id="223" name="Google Shape;223;p11"/>
          <p:cNvSpPr/>
          <p:nvPr/>
        </p:nvSpPr>
        <p:spPr>
          <a:xfrm>
            <a:off x="3510153" y="4201110"/>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Data access and sharing</a:t>
            </a:r>
            <a:endParaRPr sz="1800">
              <a:solidFill>
                <a:schemeClr val="dk1"/>
              </a:solidFill>
              <a:latin typeface="Arial"/>
              <a:ea typeface="Arial"/>
              <a:cs typeface="Arial"/>
              <a:sym typeface="Arial"/>
            </a:endParaRPr>
          </a:p>
        </p:txBody>
      </p:sp>
      <p:sp>
        <p:nvSpPr>
          <p:cNvPr id="224" name="Google Shape;224;p11"/>
          <p:cNvSpPr/>
          <p:nvPr/>
        </p:nvSpPr>
        <p:spPr>
          <a:xfrm>
            <a:off x="1690497" y="3400452"/>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Responsabilities and costs</a:t>
            </a:r>
            <a:endParaRPr sz="1350" b="0" i="0" u="none" strike="noStrike" cap="none">
              <a:solidFill>
                <a:schemeClr val="lt1"/>
              </a:solidFill>
              <a:latin typeface="Arial"/>
              <a:ea typeface="Arial"/>
              <a:cs typeface="Arial"/>
              <a:sym typeface="Arial"/>
            </a:endParaRPr>
          </a:p>
        </p:txBody>
      </p:sp>
      <p:sp>
        <p:nvSpPr>
          <p:cNvPr id="225" name="Google Shape;225;p11"/>
          <p:cNvSpPr/>
          <p:nvPr/>
        </p:nvSpPr>
        <p:spPr>
          <a:xfrm>
            <a:off x="1263015" y="2164005"/>
            <a:ext cx="1494900" cy="672000"/>
          </a:xfrm>
          <a:prstGeom prst="flowChartAlternateProcess">
            <a:avLst/>
          </a:prstGeom>
          <a:solidFill>
            <a:schemeClr val="dk2"/>
          </a:solid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lt1"/>
              </a:buClr>
              <a:buSzPts val="1350"/>
              <a:buFont typeface="Arial"/>
              <a:buNone/>
            </a:pPr>
            <a:r>
              <a:rPr lang="en-US" sz="1350" b="0" i="0" u="none" strike="noStrike" cap="none">
                <a:solidFill>
                  <a:schemeClr val="lt1"/>
                </a:solidFill>
                <a:latin typeface="Arial"/>
                <a:ea typeface="Arial"/>
                <a:cs typeface="Arial"/>
                <a:sym typeface="Arial"/>
              </a:rPr>
              <a:t>Data long-term preservation</a:t>
            </a:r>
            <a:endParaRPr sz="1350" b="0" i="0" u="none" strike="noStrike" cap="none">
              <a:solidFill>
                <a:schemeClr val="lt1"/>
              </a:solidFill>
              <a:latin typeface="Arial"/>
              <a:ea typeface="Arial"/>
              <a:cs typeface="Arial"/>
              <a:sym typeface="Arial"/>
            </a:endParaRPr>
          </a:p>
        </p:txBody>
      </p:sp>
      <p:pic>
        <p:nvPicPr>
          <p:cNvPr id="226" name="Google Shape;226;p11" descr="law.png"/>
          <p:cNvPicPr preferRelativeResize="0"/>
          <p:nvPr/>
        </p:nvPicPr>
        <p:blipFill rotWithShape="1">
          <a:blip r:embed="rId3">
            <a:alphaModFix/>
          </a:blip>
          <a:srcRect/>
          <a:stretch/>
        </p:blipFill>
        <p:spPr>
          <a:xfrm>
            <a:off x="7047795" y="3793395"/>
            <a:ext cx="554298" cy="606597"/>
          </a:xfrm>
          <a:prstGeom prst="rect">
            <a:avLst/>
          </a:prstGeom>
          <a:noFill/>
          <a:ln>
            <a:noFill/>
          </a:ln>
        </p:spPr>
      </p:pic>
      <p:pic>
        <p:nvPicPr>
          <p:cNvPr id="227" name="Google Shape;227;p11"/>
          <p:cNvPicPr preferRelativeResize="0"/>
          <p:nvPr/>
        </p:nvPicPr>
        <p:blipFill rotWithShape="1">
          <a:blip r:embed="rId4">
            <a:alphaModFix/>
          </a:blip>
          <a:srcRect/>
          <a:stretch/>
        </p:blipFill>
        <p:spPr>
          <a:xfrm>
            <a:off x="4994910" y="4300551"/>
            <a:ext cx="473202" cy="473202"/>
          </a:xfrm>
          <a:prstGeom prst="rect">
            <a:avLst/>
          </a:prstGeom>
          <a:noFill/>
          <a:ln>
            <a:noFill/>
          </a:ln>
        </p:spPr>
      </p:pic>
      <p:pic>
        <p:nvPicPr>
          <p:cNvPr id="228" name="Google Shape;228;p11"/>
          <p:cNvPicPr preferRelativeResize="0"/>
          <p:nvPr/>
        </p:nvPicPr>
        <p:blipFill rotWithShape="1">
          <a:blip r:embed="rId5">
            <a:alphaModFix/>
          </a:blip>
          <a:srcRect/>
          <a:stretch/>
        </p:blipFill>
        <p:spPr>
          <a:xfrm>
            <a:off x="3132451" y="3501626"/>
            <a:ext cx="452564" cy="452564"/>
          </a:xfrm>
          <a:prstGeom prst="rect">
            <a:avLst/>
          </a:prstGeom>
          <a:noFill/>
          <a:ln>
            <a:noFill/>
          </a:ln>
        </p:spPr>
      </p:pic>
      <p:pic>
        <p:nvPicPr>
          <p:cNvPr id="229" name="Google Shape;229;p11"/>
          <p:cNvPicPr preferRelativeResize="0"/>
          <p:nvPr/>
        </p:nvPicPr>
        <p:blipFill rotWithShape="1">
          <a:blip r:embed="rId6">
            <a:alphaModFix/>
          </a:blip>
          <a:srcRect/>
          <a:stretch/>
        </p:blipFill>
        <p:spPr>
          <a:xfrm rot="10800000" flipH="1">
            <a:off x="1275368" y="3538669"/>
            <a:ext cx="415521" cy="415521"/>
          </a:xfrm>
          <a:prstGeom prst="rect">
            <a:avLst/>
          </a:prstGeom>
          <a:noFill/>
          <a:ln>
            <a:noFill/>
          </a:ln>
        </p:spPr>
      </p:pic>
      <p:pic>
        <p:nvPicPr>
          <p:cNvPr id="230" name="Google Shape;230;p11"/>
          <p:cNvPicPr preferRelativeResize="0"/>
          <p:nvPr/>
        </p:nvPicPr>
        <p:blipFill rotWithShape="1">
          <a:blip r:embed="rId7">
            <a:alphaModFix/>
          </a:blip>
          <a:srcRect/>
          <a:stretch/>
        </p:blipFill>
        <p:spPr>
          <a:xfrm>
            <a:off x="2762768" y="2226509"/>
            <a:ext cx="547076" cy="547076"/>
          </a:xfrm>
          <a:prstGeom prst="rect">
            <a:avLst/>
          </a:prstGeom>
          <a:noFill/>
          <a:ln>
            <a:noFill/>
          </a:ln>
        </p:spPr>
      </p:pic>
      <p:pic>
        <p:nvPicPr>
          <p:cNvPr id="231" name="Google Shape;231;p11"/>
          <p:cNvPicPr preferRelativeResize="0"/>
          <p:nvPr/>
        </p:nvPicPr>
        <p:blipFill rotWithShape="1">
          <a:blip r:embed="rId8">
            <a:alphaModFix/>
          </a:blip>
          <a:srcRect/>
          <a:stretch/>
        </p:blipFill>
        <p:spPr>
          <a:xfrm>
            <a:off x="760101" y="2238300"/>
            <a:ext cx="454902" cy="446499"/>
          </a:xfrm>
          <a:prstGeom prst="rect">
            <a:avLst/>
          </a:prstGeom>
          <a:noFill/>
          <a:ln>
            <a:noFill/>
          </a:ln>
        </p:spPr>
      </p:pic>
      <p:pic>
        <p:nvPicPr>
          <p:cNvPr id="232" name="Google Shape;232;p11"/>
          <p:cNvPicPr preferRelativeResize="0"/>
          <p:nvPr/>
        </p:nvPicPr>
        <p:blipFill rotWithShape="1">
          <a:blip r:embed="rId9">
            <a:alphaModFix/>
          </a:blip>
          <a:srcRect/>
          <a:stretch/>
        </p:blipFill>
        <p:spPr>
          <a:xfrm>
            <a:off x="3132452" y="4300585"/>
            <a:ext cx="398819" cy="398819"/>
          </a:xfrm>
          <a:prstGeom prst="rect">
            <a:avLst/>
          </a:prstGeom>
          <a:noFill/>
          <a:ln>
            <a:noFill/>
          </a:ln>
        </p:spPr>
      </p:pic>
      <p:pic>
        <p:nvPicPr>
          <p:cNvPr id="233" name="Google Shape;233;p11" descr="hard-disk.png"/>
          <p:cNvPicPr preferRelativeResize="0"/>
          <p:nvPr/>
        </p:nvPicPr>
        <p:blipFill rotWithShape="1">
          <a:blip r:embed="rId10">
            <a:alphaModFix/>
          </a:blip>
          <a:srcRect/>
          <a:stretch/>
        </p:blipFill>
        <p:spPr>
          <a:xfrm>
            <a:off x="8127037" y="2684798"/>
            <a:ext cx="509642" cy="463471"/>
          </a:xfrm>
          <a:prstGeom prst="rect">
            <a:avLst/>
          </a:prstGeom>
          <a:noFill/>
          <a:ln>
            <a:noFill/>
          </a:ln>
        </p:spPr>
      </p:pic>
      <p:pic>
        <p:nvPicPr>
          <p:cNvPr id="234" name="Google Shape;234;p11" descr="e-learning.png"/>
          <p:cNvPicPr preferRelativeResize="0"/>
          <p:nvPr/>
        </p:nvPicPr>
        <p:blipFill rotWithShape="1">
          <a:blip r:embed="rId11">
            <a:alphaModFix/>
          </a:blip>
          <a:srcRect/>
          <a:stretch/>
        </p:blipFill>
        <p:spPr>
          <a:xfrm>
            <a:off x="6782803" y="1744428"/>
            <a:ext cx="494678" cy="419049"/>
          </a:xfrm>
          <a:prstGeom prst="rect">
            <a:avLst/>
          </a:prstGeom>
          <a:noFill/>
          <a:ln>
            <a:noFill/>
          </a:ln>
        </p:spPr>
      </p:pic>
      <p:pic>
        <p:nvPicPr>
          <p:cNvPr id="235" name="Google Shape;235;p11" descr="list.png"/>
          <p:cNvPicPr preferRelativeResize="0"/>
          <p:nvPr/>
        </p:nvPicPr>
        <p:blipFill rotWithShape="1">
          <a:blip r:embed="rId12">
            <a:alphaModFix/>
          </a:blip>
          <a:srcRect/>
          <a:stretch/>
        </p:blipFill>
        <p:spPr>
          <a:xfrm>
            <a:off x="2687298" y="1344433"/>
            <a:ext cx="470119" cy="506138"/>
          </a:xfrm>
          <a:prstGeom prst="rect">
            <a:avLst/>
          </a:prstGeom>
          <a:noFill/>
          <a:ln>
            <a:noFill/>
          </a:ln>
        </p:spPr>
      </p:pic>
      <p:sp>
        <p:nvSpPr>
          <p:cNvPr id="236" name="Google Shape;236;p11"/>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3245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2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2"/>
          <p:cNvSpPr txBox="1">
            <a:spLocks noGrp="1"/>
          </p:cNvSpPr>
          <p:nvPr>
            <p:ph type="title"/>
          </p:nvPr>
        </p:nvSpPr>
        <p:spPr>
          <a:xfrm>
            <a:off x="377135" y="818963"/>
            <a:ext cx="8391900" cy="619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Font typeface="Arial"/>
              <a:buNone/>
            </a:pPr>
            <a:r>
              <a:rPr lang="en-US" sz="2400"/>
              <a:t>Data description </a:t>
            </a:r>
            <a:br>
              <a:rPr lang="en-US" sz="2400"/>
            </a:br>
            <a:r>
              <a:rPr lang="en-US" sz="2400"/>
              <a:t>Collection or re-use of existing data</a:t>
            </a:r>
            <a:br>
              <a:rPr lang="en-US" sz="2400"/>
            </a:br>
            <a:endParaRPr sz="2400"/>
          </a:p>
        </p:txBody>
      </p:sp>
      <p:sp>
        <p:nvSpPr>
          <p:cNvPr id="243" name="Google Shape;243;p12"/>
          <p:cNvSpPr txBox="1">
            <a:spLocks noGrp="1"/>
          </p:cNvSpPr>
          <p:nvPr>
            <p:ph type="body" idx="1"/>
          </p:nvPr>
        </p:nvSpPr>
        <p:spPr>
          <a:xfrm>
            <a:off x="381348" y="1693952"/>
            <a:ext cx="6777300" cy="3298200"/>
          </a:xfrm>
          <a:prstGeom prst="rect">
            <a:avLst/>
          </a:prstGeom>
          <a:noFill/>
          <a:ln>
            <a:noFill/>
          </a:ln>
        </p:spPr>
        <p:txBody>
          <a:bodyPr spcFirstLastPara="1" wrap="square" lIns="91425" tIns="45700" rIns="91425" bIns="45700" anchor="t" anchorCtr="0">
            <a:normAutofit fontScale="92500" lnSpcReduction="20000"/>
          </a:bodyPr>
          <a:lstStyle/>
          <a:p>
            <a:pPr marL="171450" lvl="0" indent="-140970" algn="l" rtl="0">
              <a:spcBef>
                <a:spcPts val="0"/>
              </a:spcBef>
              <a:spcAft>
                <a:spcPts val="0"/>
              </a:spcAft>
              <a:buSzPct val="100000"/>
              <a:buChar char="▪"/>
            </a:pPr>
            <a:r>
              <a:rPr lang="en-US" b="1" dirty="0">
                <a:latin typeface="Arial"/>
                <a:ea typeface="Arial"/>
                <a:cs typeface="Arial"/>
                <a:sym typeface="Arial"/>
              </a:rPr>
              <a:t>Objectives</a:t>
            </a:r>
            <a:endParaRPr dirty="0"/>
          </a:p>
          <a:p>
            <a:pPr marL="385762" lvl="0" indent="-225741" algn="l" rtl="0">
              <a:spcBef>
                <a:spcPts val="408"/>
              </a:spcBef>
              <a:spcAft>
                <a:spcPts val="0"/>
              </a:spcAft>
              <a:buSzPct val="100000"/>
              <a:buFont typeface="Arial"/>
              <a:buChar char="•"/>
            </a:pPr>
            <a:r>
              <a:rPr lang="en-US" dirty="0">
                <a:latin typeface="Arial"/>
                <a:ea typeface="Arial"/>
                <a:cs typeface="Arial"/>
                <a:sym typeface="Arial"/>
              </a:rPr>
              <a:t>Identify and list the </a:t>
            </a:r>
            <a:r>
              <a:rPr lang="en-US" b="1" dirty="0">
                <a:solidFill>
                  <a:schemeClr val="dk2"/>
                </a:solidFill>
                <a:latin typeface="Arial"/>
                <a:ea typeface="Arial"/>
                <a:cs typeface="Arial"/>
                <a:sym typeface="Arial"/>
              </a:rPr>
              <a:t>types of data sets </a:t>
            </a:r>
            <a:endParaRPr dirty="0"/>
          </a:p>
          <a:p>
            <a:pPr marL="385762" lvl="0" indent="-225741" algn="l" rtl="0">
              <a:spcBef>
                <a:spcPts val="408"/>
              </a:spcBef>
              <a:spcAft>
                <a:spcPts val="0"/>
              </a:spcAft>
              <a:buSzPct val="100000"/>
              <a:buFont typeface="Arial"/>
              <a:buChar char="•"/>
            </a:pPr>
            <a:r>
              <a:rPr lang="en-US" dirty="0">
                <a:latin typeface="Arial"/>
                <a:ea typeface="Arial"/>
                <a:cs typeface="Arial"/>
                <a:sym typeface="Arial"/>
              </a:rPr>
              <a:t>Specify the </a:t>
            </a:r>
            <a:r>
              <a:rPr lang="en-US" b="1" dirty="0">
                <a:solidFill>
                  <a:schemeClr val="dk2"/>
                </a:solidFill>
                <a:latin typeface="Arial"/>
                <a:ea typeface="Arial"/>
                <a:cs typeface="Arial"/>
                <a:sym typeface="Arial"/>
              </a:rPr>
              <a:t>purpose of the study, geographic origin, time period</a:t>
            </a:r>
            <a:r>
              <a:rPr lang="en-US" dirty="0">
                <a:latin typeface="Arial"/>
                <a:ea typeface="Arial"/>
                <a:cs typeface="Arial"/>
                <a:sym typeface="Arial"/>
              </a:rPr>
              <a:t>.</a:t>
            </a:r>
            <a:endParaRPr dirty="0"/>
          </a:p>
          <a:p>
            <a:pPr marL="385762" lvl="0" indent="-225741" algn="l" rtl="0">
              <a:spcBef>
                <a:spcPts val="408"/>
              </a:spcBef>
              <a:spcAft>
                <a:spcPts val="0"/>
              </a:spcAft>
              <a:buSzPct val="100000"/>
              <a:buFont typeface="Arial"/>
              <a:buChar char="•"/>
            </a:pPr>
            <a:r>
              <a:rPr lang="en-US" dirty="0">
                <a:latin typeface="Arial"/>
                <a:ea typeface="Arial"/>
                <a:cs typeface="Arial"/>
                <a:sym typeface="Arial"/>
              </a:rPr>
              <a:t>Explain the </a:t>
            </a:r>
            <a:r>
              <a:rPr lang="en-US" b="1" dirty="0">
                <a:solidFill>
                  <a:schemeClr val="dk2"/>
                </a:solidFill>
                <a:latin typeface="Arial"/>
                <a:ea typeface="Arial"/>
                <a:cs typeface="Arial"/>
                <a:sym typeface="Arial"/>
              </a:rPr>
              <a:t>purpose of collecting/generating</a:t>
            </a:r>
            <a:endParaRPr dirty="0"/>
          </a:p>
          <a:p>
            <a:pPr marL="171450" lvl="0" indent="0" algn="l" rtl="0">
              <a:spcBef>
                <a:spcPts val="408"/>
              </a:spcBef>
              <a:spcAft>
                <a:spcPts val="0"/>
              </a:spcAft>
              <a:buSzPct val="100000"/>
              <a:buNone/>
            </a:pPr>
            <a:endParaRPr b="1" dirty="0">
              <a:latin typeface="Arial"/>
              <a:ea typeface="Arial"/>
              <a:cs typeface="Arial"/>
              <a:sym typeface="Arial"/>
            </a:endParaRPr>
          </a:p>
          <a:p>
            <a:pPr marL="171450" lvl="0" indent="-140970" algn="l" rtl="0">
              <a:spcBef>
                <a:spcPts val="408"/>
              </a:spcBef>
              <a:spcAft>
                <a:spcPts val="0"/>
              </a:spcAft>
              <a:buSzPct val="100000"/>
              <a:buChar char="▪"/>
            </a:pPr>
            <a:r>
              <a:rPr lang="en-US" b="1" dirty="0">
                <a:latin typeface="Arial"/>
                <a:ea typeface="Arial"/>
                <a:cs typeface="Arial"/>
                <a:sym typeface="Arial"/>
              </a:rPr>
              <a:t>In practice</a:t>
            </a:r>
            <a:endParaRPr dirty="0"/>
          </a:p>
          <a:p>
            <a:pPr marL="385762" lvl="0" indent="-225741" algn="l" rtl="0">
              <a:spcBef>
                <a:spcPts val="408"/>
              </a:spcBef>
              <a:spcAft>
                <a:spcPts val="0"/>
              </a:spcAft>
              <a:buSzPct val="100000"/>
              <a:buFont typeface="Arial"/>
              <a:buChar char="•"/>
            </a:pPr>
            <a:r>
              <a:rPr lang="en-US" dirty="0">
                <a:latin typeface="Arial"/>
                <a:ea typeface="Arial"/>
                <a:cs typeface="Arial"/>
                <a:sym typeface="Arial"/>
              </a:rPr>
              <a:t>Explain the </a:t>
            </a:r>
            <a:r>
              <a:rPr lang="en-US" b="1" dirty="0">
                <a:solidFill>
                  <a:schemeClr val="dk2"/>
                </a:solidFill>
                <a:latin typeface="Arial"/>
                <a:ea typeface="Arial"/>
                <a:cs typeface="Arial"/>
                <a:sym typeface="Arial"/>
              </a:rPr>
              <a:t>conditions of data collection</a:t>
            </a:r>
            <a:endParaRPr dirty="0"/>
          </a:p>
          <a:p>
            <a:pPr marL="385762" lvl="0" indent="-225741" algn="l" rtl="0">
              <a:spcBef>
                <a:spcPts val="408"/>
              </a:spcBef>
              <a:spcAft>
                <a:spcPts val="0"/>
              </a:spcAft>
              <a:buSzPct val="100000"/>
              <a:buFont typeface="Arial"/>
              <a:buChar char="•"/>
            </a:pPr>
            <a:r>
              <a:rPr lang="en-US" dirty="0">
                <a:latin typeface="Arial"/>
                <a:ea typeface="Arial"/>
                <a:cs typeface="Arial"/>
                <a:sym typeface="Arial"/>
              </a:rPr>
              <a:t>If possible, use </a:t>
            </a:r>
            <a:r>
              <a:rPr lang="en-US" b="1" dirty="0">
                <a:solidFill>
                  <a:schemeClr val="dk2"/>
                </a:solidFill>
                <a:latin typeface="Arial"/>
                <a:ea typeface="Arial"/>
                <a:cs typeface="Arial"/>
                <a:sym typeface="Arial"/>
              </a:rPr>
              <a:t>open file formats</a:t>
            </a:r>
            <a:endParaRPr dirty="0"/>
          </a:p>
          <a:p>
            <a:pPr marL="385762" lvl="0" indent="-225741" algn="l" rtl="0">
              <a:spcBef>
                <a:spcPts val="408"/>
              </a:spcBef>
              <a:spcAft>
                <a:spcPts val="0"/>
              </a:spcAft>
              <a:buSzPct val="100000"/>
              <a:buFont typeface="Arial"/>
              <a:buChar char="•"/>
            </a:pPr>
            <a:r>
              <a:rPr lang="en-US" b="1" dirty="0">
                <a:solidFill>
                  <a:schemeClr val="dk2"/>
                </a:solidFill>
                <a:latin typeface="Arial"/>
                <a:ea typeface="Arial"/>
                <a:cs typeface="Arial"/>
                <a:sym typeface="Arial"/>
              </a:rPr>
              <a:t>Organize</a:t>
            </a:r>
            <a:r>
              <a:rPr lang="en-US" dirty="0">
                <a:latin typeface="Arial"/>
                <a:ea typeface="Arial"/>
                <a:cs typeface="Arial"/>
                <a:sym typeface="Arial"/>
              </a:rPr>
              <a:t> and </a:t>
            </a:r>
            <a:r>
              <a:rPr lang="en-US" b="1" dirty="0">
                <a:solidFill>
                  <a:schemeClr val="dk2"/>
                </a:solidFill>
                <a:latin typeface="Arial"/>
                <a:ea typeface="Arial"/>
                <a:cs typeface="Arial"/>
                <a:sym typeface="Arial"/>
              </a:rPr>
              <a:t>name the files</a:t>
            </a:r>
            <a:endParaRPr dirty="0">
              <a:latin typeface="Arial"/>
              <a:ea typeface="Arial"/>
              <a:cs typeface="Arial"/>
              <a:sym typeface="Arial"/>
            </a:endParaRPr>
          </a:p>
        </p:txBody>
      </p:sp>
      <p:pic>
        <p:nvPicPr>
          <p:cNvPr id="244" name="Google Shape;244;p12"/>
          <p:cNvPicPr preferRelativeResize="0"/>
          <p:nvPr/>
        </p:nvPicPr>
        <p:blipFill rotWithShape="1">
          <a:blip r:embed="rId3">
            <a:alphaModFix/>
          </a:blip>
          <a:srcRect/>
          <a:stretch/>
        </p:blipFill>
        <p:spPr>
          <a:xfrm>
            <a:off x="6400332" y="4066440"/>
            <a:ext cx="690053" cy="690053"/>
          </a:xfrm>
          <a:prstGeom prst="rect">
            <a:avLst/>
          </a:prstGeom>
          <a:noFill/>
          <a:ln>
            <a:noFill/>
          </a:ln>
        </p:spPr>
      </p:pic>
      <p:pic>
        <p:nvPicPr>
          <p:cNvPr id="245" name="Google Shape;245;p12"/>
          <p:cNvPicPr preferRelativeResize="0"/>
          <p:nvPr/>
        </p:nvPicPr>
        <p:blipFill rotWithShape="1">
          <a:blip r:embed="rId4">
            <a:alphaModFix/>
          </a:blip>
          <a:srcRect/>
          <a:stretch/>
        </p:blipFill>
        <p:spPr>
          <a:xfrm>
            <a:off x="7232288" y="4087855"/>
            <a:ext cx="607800" cy="647220"/>
          </a:xfrm>
          <a:prstGeom prst="rect">
            <a:avLst/>
          </a:prstGeom>
          <a:noFill/>
          <a:ln>
            <a:noFill/>
          </a:ln>
        </p:spPr>
      </p:pic>
      <p:pic>
        <p:nvPicPr>
          <p:cNvPr id="246" name="Google Shape;246;p12" descr="Colorful wordprocessing files folder icon vector image"/>
          <p:cNvPicPr preferRelativeResize="0"/>
          <p:nvPr/>
        </p:nvPicPr>
        <p:blipFill rotWithShape="1">
          <a:blip r:embed="rId5">
            <a:alphaModFix/>
          </a:blip>
          <a:srcRect/>
          <a:stretch/>
        </p:blipFill>
        <p:spPr>
          <a:xfrm>
            <a:off x="7981992" y="4066440"/>
            <a:ext cx="786978" cy="690967"/>
          </a:xfrm>
          <a:prstGeom prst="rect">
            <a:avLst/>
          </a:prstGeom>
          <a:noFill/>
          <a:ln>
            <a:noFill/>
          </a:ln>
        </p:spPr>
      </p:pic>
      <p:pic>
        <p:nvPicPr>
          <p:cNvPr id="247" name="Google Shape;247;p12" descr="list.png"/>
          <p:cNvPicPr preferRelativeResize="0"/>
          <p:nvPr/>
        </p:nvPicPr>
        <p:blipFill rotWithShape="1">
          <a:blip r:embed="rId6">
            <a:alphaModFix/>
          </a:blip>
          <a:srcRect/>
          <a:stretch/>
        </p:blipFill>
        <p:spPr>
          <a:xfrm>
            <a:off x="6667818" y="927901"/>
            <a:ext cx="845133" cy="766051"/>
          </a:xfrm>
          <a:prstGeom prst="rect">
            <a:avLst/>
          </a:prstGeom>
          <a:noFill/>
          <a:ln>
            <a:noFill/>
          </a:ln>
        </p:spPr>
      </p:pic>
      <p:sp>
        <p:nvSpPr>
          <p:cNvPr id="248" name="Google Shape;248;p12"/>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30311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3">
                                            <p:txEl>
                                              <p:pRg st="8" end="8"/>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244"/>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245"/>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nodeType="afterEffect">
                                  <p:stCondLst>
                                    <p:cond delay="0"/>
                                  </p:stCondLst>
                                  <p:childTnLst>
                                    <p:set>
                                      <p:cBhvr>
                                        <p:cTn id="31" dur="1" fill="hold">
                                          <p:stCondLst>
                                            <p:cond delay="0"/>
                                          </p:stCondLst>
                                        </p:cTn>
                                        <p:tgtEl>
                                          <p:spTgt spid="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3"/>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255" name="Google Shape;255;p13"/>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256" name="Google Shape;256;p13"/>
          <p:cNvSpPr txBox="1"/>
          <p:nvPr/>
        </p:nvSpPr>
        <p:spPr>
          <a:xfrm>
            <a:off x="584925" y="4038048"/>
            <a:ext cx="3173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900"/>
              <a:buFont typeface="Arial"/>
              <a:buNone/>
            </a:pPr>
            <a:r>
              <a:rPr lang="en-US" sz="900" dirty="0">
                <a:solidFill>
                  <a:schemeClr val="dk1"/>
                </a:solidFill>
                <a:latin typeface="Arial"/>
                <a:ea typeface="Arial"/>
                <a:cs typeface="Arial"/>
                <a:sym typeface="Arial"/>
              </a:rPr>
              <a:t>Lumley, Emily. </a:t>
            </a:r>
            <a:r>
              <a:rPr lang="en-US" sz="900" i="1" dirty="0" err="1">
                <a:solidFill>
                  <a:schemeClr val="dk1"/>
                </a:solidFill>
                <a:latin typeface="Arial"/>
                <a:ea typeface="Arial"/>
                <a:cs typeface="Arial"/>
                <a:sym typeface="Arial"/>
              </a:rPr>
              <a:t>CompBioMed</a:t>
            </a:r>
            <a:r>
              <a:rPr lang="en-US" sz="900" i="1" dirty="0">
                <a:solidFill>
                  <a:schemeClr val="dk1"/>
                </a:solidFill>
                <a:latin typeface="Arial"/>
                <a:ea typeface="Arial"/>
                <a:cs typeface="Arial"/>
                <a:sym typeface="Arial"/>
              </a:rPr>
              <a:t> D3.1_Data Management Plan_v1.0</a:t>
            </a:r>
            <a:r>
              <a:rPr lang="en-US" sz="900" dirty="0">
                <a:solidFill>
                  <a:schemeClr val="dk1"/>
                </a:solidFill>
                <a:latin typeface="Arial"/>
                <a:ea typeface="Arial"/>
                <a:cs typeface="Arial"/>
                <a:sym typeface="Arial"/>
              </a:rPr>
              <a:t>. 2020, p. 12, </a:t>
            </a:r>
            <a:r>
              <a:rPr lang="en-US" sz="900" u="sng" dirty="0">
                <a:solidFill>
                  <a:schemeClr val="dk1"/>
                </a:solidFill>
                <a:latin typeface="Arial"/>
                <a:ea typeface="Arial"/>
                <a:cs typeface="Arial"/>
                <a:sym typeface="Arial"/>
                <a:hlinkClick r:id="rId3">
                  <a:extLst>
                    <a:ext uri="{A12FA001-AC4F-418D-AE19-62706E023703}">
                      <ahyp:hlinkClr xmlns:ahyp="http://schemas.microsoft.com/office/drawing/2018/hyperlinkcolor" xmlns="" val="tx"/>
                    </a:ext>
                  </a:extLst>
                </a:hlinkClick>
              </a:rPr>
              <a:t>https://www.compbiomed.eu/wp-content/uploads/2020/06/D3.1_Data-Management-Plan_v1.0.pdf</a:t>
            </a:r>
            <a:r>
              <a:rPr lang="en-US" sz="900" dirty="0">
                <a:solidFill>
                  <a:schemeClr val="dk1"/>
                </a:solidFill>
                <a:latin typeface="Arial"/>
                <a:ea typeface="Arial"/>
                <a:cs typeface="Arial"/>
                <a:sym typeface="Arial"/>
              </a:rPr>
              <a:t> </a:t>
            </a:r>
            <a:endParaRPr sz="900" dirty="0">
              <a:solidFill>
                <a:schemeClr val="dk1"/>
              </a:solidFill>
              <a:latin typeface="Arial"/>
              <a:ea typeface="Arial"/>
              <a:cs typeface="Arial"/>
              <a:sym typeface="Arial"/>
            </a:endParaRPr>
          </a:p>
        </p:txBody>
      </p:sp>
      <p:sp>
        <p:nvSpPr>
          <p:cNvPr id="257" name="Google Shape;257;p13"/>
          <p:cNvSpPr txBox="1">
            <a:spLocks noGrp="1"/>
          </p:cNvSpPr>
          <p:nvPr>
            <p:ph type="title"/>
          </p:nvPr>
        </p:nvSpPr>
        <p:spPr>
          <a:xfrm>
            <a:off x="427295" y="854850"/>
            <a:ext cx="8391900" cy="619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Font typeface="Arial"/>
              <a:buNone/>
            </a:pPr>
            <a:r>
              <a:rPr lang="en-US" sz="2400"/>
              <a:t>Description and collection</a:t>
            </a:r>
            <a:br>
              <a:rPr lang="en-US" sz="2400"/>
            </a:br>
            <a:r>
              <a:rPr lang="en-US" sz="2400">
                <a:solidFill>
                  <a:schemeClr val="dk2"/>
                </a:solidFill>
              </a:rPr>
              <a:t>Example</a:t>
            </a:r>
            <a:r>
              <a:rPr lang="en-US" sz="2400"/>
              <a:t/>
            </a:r>
            <a:br>
              <a:rPr lang="en-US" sz="2400"/>
            </a:br>
            <a:endParaRPr sz="2400"/>
          </a:p>
        </p:txBody>
      </p:sp>
      <p:sp>
        <p:nvSpPr>
          <p:cNvPr id="258" name="Google Shape;258;p13"/>
          <p:cNvSpPr txBox="1">
            <a:spLocks noGrp="1"/>
          </p:cNvSpPr>
          <p:nvPr>
            <p:ph type="body" idx="1"/>
          </p:nvPr>
        </p:nvSpPr>
        <p:spPr>
          <a:xfrm>
            <a:off x="381348" y="1748410"/>
            <a:ext cx="8387700" cy="2838300"/>
          </a:xfrm>
          <a:prstGeom prst="rect">
            <a:avLst/>
          </a:prstGeom>
          <a:noFill/>
          <a:ln>
            <a:noFill/>
          </a:ln>
        </p:spPr>
        <p:txBody>
          <a:bodyPr spcFirstLastPara="1" wrap="square" lIns="91425" tIns="45700" rIns="91425" bIns="45700" anchor="t" anchorCtr="0">
            <a:normAutofit/>
          </a:bodyPr>
          <a:lstStyle/>
          <a:p>
            <a:pPr marL="268287" lvl="0" indent="-115886" algn="l" rtl="0">
              <a:spcBef>
                <a:spcPts val="0"/>
              </a:spcBef>
              <a:spcAft>
                <a:spcPts val="0"/>
              </a:spcAft>
              <a:buSzPts val="2400"/>
              <a:buNone/>
            </a:pPr>
            <a:endParaRPr dirty="0"/>
          </a:p>
          <a:p>
            <a:pPr marL="268287" lvl="0" indent="-268287" algn="l" rtl="0">
              <a:spcBef>
                <a:spcPts val="480"/>
              </a:spcBef>
              <a:spcAft>
                <a:spcPts val="0"/>
              </a:spcAft>
              <a:buSzPts val="2400"/>
              <a:buChar char="▪"/>
            </a:pPr>
            <a:r>
              <a:rPr lang="en-US" dirty="0"/>
              <a:t>Data typology</a:t>
            </a:r>
            <a:endParaRPr dirty="0"/>
          </a:p>
          <a:p>
            <a:pPr marL="268287" lvl="0" indent="-268287" algn="l" rtl="0">
              <a:spcBef>
                <a:spcPts val="480"/>
              </a:spcBef>
              <a:spcAft>
                <a:spcPts val="0"/>
              </a:spcAft>
              <a:buSzPts val="2400"/>
              <a:buChar char="▪"/>
            </a:pPr>
            <a:r>
              <a:rPr lang="en-US" dirty="0"/>
              <a:t>Files formats</a:t>
            </a:r>
            <a:endParaRPr dirty="0"/>
          </a:p>
        </p:txBody>
      </p:sp>
      <p:pic>
        <p:nvPicPr>
          <p:cNvPr id="259" name="Google Shape;259;p13" descr="Guillemet fermé"/>
          <p:cNvPicPr preferRelativeResize="0"/>
          <p:nvPr/>
        </p:nvPicPr>
        <p:blipFill rotWithShape="1">
          <a:blip r:embed="rId4">
            <a:alphaModFix/>
          </a:blip>
          <a:srcRect/>
          <a:stretch/>
        </p:blipFill>
        <p:spPr>
          <a:xfrm rot="10800000">
            <a:off x="3378138" y="1865950"/>
            <a:ext cx="585677" cy="743867"/>
          </a:xfrm>
          <a:prstGeom prst="rect">
            <a:avLst/>
          </a:prstGeom>
          <a:noFill/>
          <a:ln>
            <a:noFill/>
          </a:ln>
        </p:spPr>
      </p:pic>
      <p:pic>
        <p:nvPicPr>
          <p:cNvPr id="260" name="Google Shape;260;p13"/>
          <p:cNvPicPr preferRelativeResize="0"/>
          <p:nvPr/>
        </p:nvPicPr>
        <p:blipFill rotWithShape="1">
          <a:blip r:embed="rId5">
            <a:alphaModFix/>
          </a:blip>
          <a:srcRect/>
          <a:stretch/>
        </p:blipFill>
        <p:spPr>
          <a:xfrm>
            <a:off x="3963816" y="2208851"/>
            <a:ext cx="5180185" cy="2765891"/>
          </a:xfrm>
          <a:prstGeom prst="rect">
            <a:avLst/>
          </a:prstGeom>
          <a:noFill/>
          <a:ln>
            <a:noFill/>
          </a:ln>
        </p:spPr>
      </p:pic>
      <p:pic>
        <p:nvPicPr>
          <p:cNvPr id="261" name="Google Shape;261;p13" descr="Guillemet fermé"/>
          <p:cNvPicPr preferRelativeResize="0"/>
          <p:nvPr/>
        </p:nvPicPr>
        <p:blipFill rotWithShape="1">
          <a:blip r:embed="rId4">
            <a:alphaModFix/>
          </a:blip>
          <a:srcRect/>
          <a:stretch/>
        </p:blipFill>
        <p:spPr>
          <a:xfrm>
            <a:off x="8566845" y="4631841"/>
            <a:ext cx="685800" cy="685800"/>
          </a:xfrm>
          <a:prstGeom prst="rect">
            <a:avLst/>
          </a:prstGeom>
          <a:noFill/>
          <a:ln>
            <a:noFill/>
          </a:ln>
        </p:spPr>
      </p:pic>
      <p:sp>
        <p:nvSpPr>
          <p:cNvPr id="262" name="Google Shape;262;p13"/>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60339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8">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4"/>
          <p:cNvSpPr txBox="1">
            <a:spLocks noGrp="1"/>
          </p:cNvSpPr>
          <p:nvPr>
            <p:ph type="title"/>
          </p:nvPr>
        </p:nvSpPr>
        <p:spPr>
          <a:xfrm>
            <a:off x="381348" y="827236"/>
            <a:ext cx="5751000" cy="619800"/>
          </a:xfrm>
          <a:prstGeom prst="rect">
            <a:avLst/>
          </a:prstGeom>
          <a:noFill/>
          <a:ln>
            <a:noFill/>
          </a:ln>
        </p:spPr>
        <p:txBody>
          <a:bodyPr spcFirstLastPara="1" wrap="square" lIns="27000" tIns="0" rIns="27000" bIns="0" anchor="t" anchorCtr="0">
            <a:noAutofit/>
          </a:bodyPr>
          <a:lstStyle/>
          <a:p>
            <a:pPr marL="0" lvl="0" indent="0" algn="l" rtl="0">
              <a:spcBef>
                <a:spcPts val="0"/>
              </a:spcBef>
              <a:spcAft>
                <a:spcPts val="0"/>
              </a:spcAft>
              <a:buClr>
                <a:srgbClr val="002060"/>
              </a:buClr>
              <a:buSzPts val="2400"/>
              <a:buFont typeface="Arial"/>
              <a:buNone/>
            </a:pPr>
            <a:r>
              <a:rPr lang="en-US" sz="2400"/>
              <a:t>Dataset organization</a:t>
            </a:r>
            <a:br>
              <a:rPr lang="en-US" sz="2400"/>
            </a:br>
            <a:r>
              <a:rPr lang="en-US" sz="2400">
                <a:solidFill>
                  <a:schemeClr val="dk2"/>
                </a:solidFill>
              </a:rPr>
              <a:t>Example</a:t>
            </a:r>
            <a:endParaRPr sz="2400">
              <a:solidFill>
                <a:schemeClr val="dk2"/>
              </a:solidFill>
            </a:endParaRPr>
          </a:p>
        </p:txBody>
      </p:sp>
      <p:sp>
        <p:nvSpPr>
          <p:cNvPr id="269" name="Google Shape;269;p14"/>
          <p:cNvSpPr txBox="1">
            <a:spLocks noGrp="1"/>
          </p:cNvSpPr>
          <p:nvPr>
            <p:ph type="body" idx="1"/>
          </p:nvPr>
        </p:nvSpPr>
        <p:spPr>
          <a:xfrm>
            <a:off x="381348" y="1693952"/>
            <a:ext cx="5572200" cy="2892900"/>
          </a:xfrm>
          <a:prstGeom prst="rect">
            <a:avLst/>
          </a:prstGeom>
          <a:noFill/>
          <a:ln>
            <a:noFill/>
          </a:ln>
        </p:spPr>
        <p:txBody>
          <a:bodyPr spcFirstLastPara="1" wrap="square" lIns="27000" tIns="0" rIns="27000" bIns="0" anchor="t" anchorCtr="0">
            <a:noAutofit/>
          </a:bodyPr>
          <a:lstStyle/>
          <a:p>
            <a:pPr marL="0" lvl="0" indent="0" algn="l" rtl="0">
              <a:spcBef>
                <a:spcPts val="400"/>
              </a:spcBef>
              <a:spcAft>
                <a:spcPts val="0"/>
              </a:spcAft>
              <a:buSzPts val="2000"/>
              <a:buNone/>
            </a:pPr>
            <a:r>
              <a:rPr lang="en-US" sz="2000">
                <a:latin typeface="Arial"/>
                <a:ea typeface="Arial"/>
                <a:cs typeface="Arial"/>
                <a:sym typeface="Arial"/>
              </a:rPr>
              <a:t>Colomb, Julien, Thorsten Arendt, Deepti Mittal, et Keisuke Sehara. 2020. « Folder Structure Template for Research Repositories ». </a:t>
            </a:r>
            <a:r>
              <a:rPr lang="en-US" sz="2000" u="sng">
                <a:solidFill>
                  <a:schemeClr val="hlink"/>
                </a:solidFill>
                <a:latin typeface="Arial"/>
                <a:ea typeface="Arial"/>
                <a:cs typeface="Arial"/>
                <a:sym typeface="Arial"/>
                <a:hlinkClick r:id="rId3"/>
              </a:rPr>
              <a:t>https://doi.org/10.5281/zenodo.4410128</a:t>
            </a:r>
            <a:r>
              <a:rPr lang="en-US" sz="2000">
                <a:latin typeface="Arial"/>
                <a:ea typeface="Arial"/>
                <a:cs typeface="Arial"/>
                <a:sym typeface="Arial"/>
              </a:rPr>
              <a:t> </a:t>
            </a:r>
            <a:endParaRPr/>
          </a:p>
          <a:p>
            <a:pPr marL="0" lvl="0" indent="0" algn="l" rtl="0">
              <a:spcBef>
                <a:spcPts val="400"/>
              </a:spcBef>
              <a:spcAft>
                <a:spcPts val="0"/>
              </a:spcAft>
              <a:buSzPts val="2000"/>
              <a:buNone/>
            </a:pPr>
            <a:endParaRPr sz="2000">
              <a:latin typeface="Arial"/>
              <a:ea typeface="Arial"/>
              <a:cs typeface="Arial"/>
              <a:sym typeface="Arial"/>
            </a:endParaRPr>
          </a:p>
        </p:txBody>
      </p:sp>
      <p:pic>
        <p:nvPicPr>
          <p:cNvPr id="270" name="Google Shape;270;p14"/>
          <p:cNvPicPr preferRelativeResize="0"/>
          <p:nvPr/>
        </p:nvPicPr>
        <p:blipFill rotWithShape="1">
          <a:blip r:embed="rId4">
            <a:alphaModFix/>
          </a:blip>
          <a:srcRect b="2704"/>
          <a:stretch/>
        </p:blipFill>
        <p:spPr>
          <a:xfrm>
            <a:off x="6331226" y="72940"/>
            <a:ext cx="2146852" cy="5070559"/>
          </a:xfrm>
          <a:prstGeom prst="rect">
            <a:avLst/>
          </a:prstGeom>
          <a:noFill/>
          <a:ln>
            <a:noFill/>
          </a:ln>
        </p:spPr>
      </p:pic>
      <p:sp>
        <p:nvSpPr>
          <p:cNvPr id="271" name="Google Shape;271;p14"/>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883760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5"/>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278" name="Google Shape;278;p15"/>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grpSp>
        <p:nvGrpSpPr>
          <p:cNvPr id="279" name="Google Shape;279;p15"/>
          <p:cNvGrpSpPr/>
          <p:nvPr/>
        </p:nvGrpSpPr>
        <p:grpSpPr>
          <a:xfrm>
            <a:off x="6422561" y="1748411"/>
            <a:ext cx="1566300" cy="2242693"/>
            <a:chOff x="6594011" y="1395017"/>
            <a:chExt cx="1566300" cy="2242693"/>
          </a:xfrm>
        </p:grpSpPr>
        <p:pic>
          <p:nvPicPr>
            <p:cNvPr id="280" name="Google Shape;280;p15" descr="Capture d’écran 2020-02-28 à 18.37.37.png" title="https://xkcd.com/1459/"/>
            <p:cNvPicPr preferRelativeResize="0"/>
            <p:nvPr/>
          </p:nvPicPr>
          <p:blipFill rotWithShape="1">
            <a:blip r:embed="rId3">
              <a:alphaModFix/>
            </a:blip>
            <a:srcRect/>
            <a:stretch/>
          </p:blipFill>
          <p:spPr>
            <a:xfrm>
              <a:off x="6722520" y="1395017"/>
              <a:ext cx="1413960" cy="2218454"/>
            </a:xfrm>
            <a:prstGeom prst="rect">
              <a:avLst/>
            </a:prstGeom>
            <a:noFill/>
            <a:ln>
              <a:noFill/>
            </a:ln>
          </p:spPr>
        </p:pic>
        <p:sp>
          <p:nvSpPr>
            <p:cNvPr id="281" name="Google Shape;281;p15"/>
            <p:cNvSpPr txBox="1"/>
            <p:nvPr/>
          </p:nvSpPr>
          <p:spPr>
            <a:xfrm>
              <a:off x="6594011" y="3568410"/>
              <a:ext cx="1566300" cy="69300"/>
            </a:xfrm>
            <a:prstGeom prst="rect">
              <a:avLst/>
            </a:prstGeom>
            <a:noFill/>
            <a:ln>
              <a:noFill/>
            </a:ln>
          </p:spPr>
          <p:txBody>
            <a:bodyPr spcFirstLastPara="1" wrap="square" lIns="27000" tIns="0" rIns="27000" bIns="0" anchor="t" anchorCtr="0">
              <a:noAutofit/>
            </a:bodyPr>
            <a:lstStyle/>
            <a:p>
              <a:pPr marL="0" marR="0" lvl="0" indent="0" algn="ctr" rtl="0">
                <a:spcBef>
                  <a:spcPts val="0"/>
                </a:spcBef>
                <a:spcAft>
                  <a:spcPts val="0"/>
                </a:spcAft>
                <a:buClr>
                  <a:schemeClr val="dk1"/>
                </a:buClr>
                <a:buSzPts val="600"/>
                <a:buFont typeface="Arial"/>
                <a:buNone/>
              </a:pPr>
              <a:r>
                <a:rPr lang="en-US" sz="600" u="sng">
                  <a:solidFill>
                    <a:schemeClr val="dk1"/>
                  </a:solidFill>
                  <a:latin typeface="Arial"/>
                  <a:ea typeface="Arial"/>
                  <a:cs typeface="Arial"/>
                  <a:sym typeface="Arial"/>
                  <a:hlinkClick r:id="rId4">
                    <a:extLst>
                      <a:ext uri="{A12FA001-AC4F-418D-AE19-62706E023703}">
                        <ahyp:hlinkClr xmlns:ahyp="http://schemas.microsoft.com/office/drawing/2018/hyperlinkcolor" xmlns="" val="tx"/>
                      </a:ext>
                    </a:extLst>
                  </a:hlinkClick>
                </a:rPr>
                <a:t>https://xkcd.com/1459/</a:t>
              </a:r>
              <a:r>
                <a:rPr lang="en-US" sz="600">
                  <a:solidFill>
                    <a:schemeClr val="dk1"/>
                  </a:solidFill>
                  <a:latin typeface="Arial"/>
                  <a:ea typeface="Arial"/>
                  <a:cs typeface="Arial"/>
                  <a:sym typeface="Arial"/>
                </a:rPr>
                <a:t> </a:t>
              </a:r>
              <a:endParaRPr sz="600">
                <a:solidFill>
                  <a:schemeClr val="dk2"/>
                </a:solidFill>
                <a:latin typeface="Arial"/>
                <a:ea typeface="Arial"/>
                <a:cs typeface="Arial"/>
                <a:sym typeface="Arial"/>
              </a:endParaRPr>
            </a:p>
          </p:txBody>
        </p:sp>
      </p:grpSp>
      <p:sp>
        <p:nvSpPr>
          <p:cNvPr id="282" name="Google Shape;282;p15"/>
          <p:cNvSpPr txBox="1">
            <a:spLocks noGrp="1"/>
          </p:cNvSpPr>
          <p:nvPr>
            <p:ph type="title"/>
          </p:nvPr>
        </p:nvSpPr>
        <p:spPr>
          <a:xfrm>
            <a:off x="406532" y="667223"/>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ct val="100000"/>
              <a:buFont typeface="Arial"/>
              <a:buNone/>
            </a:pPr>
            <a:r>
              <a:rPr lang="en-US" sz="2700"/>
              <a:t>Naming conventions</a:t>
            </a:r>
            <a:r>
              <a:rPr lang="en-US" sz="2400">
                <a:solidFill>
                  <a:schemeClr val="dk2"/>
                </a:solidFill>
                <a:latin typeface="Arial Black"/>
                <a:ea typeface="Arial Black"/>
                <a:cs typeface="Arial Black"/>
                <a:sym typeface="Arial Black"/>
              </a:rPr>
              <a:t/>
            </a:r>
            <a:br>
              <a:rPr lang="en-US" sz="2400">
                <a:solidFill>
                  <a:schemeClr val="dk2"/>
                </a:solidFill>
                <a:latin typeface="Arial Black"/>
                <a:ea typeface="Arial Black"/>
                <a:cs typeface="Arial Black"/>
                <a:sym typeface="Arial Black"/>
              </a:rPr>
            </a:br>
            <a:r>
              <a:rPr lang="en-US" sz="2700">
                <a:solidFill>
                  <a:schemeClr val="dk2"/>
                </a:solidFill>
              </a:rPr>
              <a:t>Examples</a:t>
            </a:r>
            <a:endParaRPr sz="2700">
              <a:solidFill>
                <a:schemeClr val="dk2"/>
              </a:solidFill>
            </a:endParaRPr>
          </a:p>
        </p:txBody>
      </p:sp>
      <p:sp>
        <p:nvSpPr>
          <p:cNvPr id="283" name="Google Shape;283;p15"/>
          <p:cNvSpPr txBox="1">
            <a:spLocks noGrp="1"/>
          </p:cNvSpPr>
          <p:nvPr>
            <p:ph type="body" idx="1"/>
          </p:nvPr>
        </p:nvSpPr>
        <p:spPr>
          <a:xfrm>
            <a:off x="536616" y="1748411"/>
            <a:ext cx="6892800" cy="2892900"/>
          </a:xfrm>
          <a:prstGeom prst="rect">
            <a:avLst/>
          </a:prstGeom>
          <a:noFill/>
          <a:ln>
            <a:noFill/>
          </a:ln>
        </p:spPr>
        <p:txBody>
          <a:bodyPr spcFirstLastPara="1" wrap="square" lIns="91425" tIns="45700" rIns="91425" bIns="45700" anchor="t" anchorCtr="0">
            <a:normAutofit lnSpcReduction="10000"/>
          </a:bodyPr>
          <a:lstStyle/>
          <a:p>
            <a:pPr marL="268287" lvl="0" indent="-268287" algn="l" rtl="0">
              <a:spcBef>
                <a:spcPts val="0"/>
              </a:spcBef>
              <a:spcAft>
                <a:spcPts val="0"/>
              </a:spcAft>
              <a:buSzPts val="2000"/>
              <a:buChar char="▪"/>
            </a:pPr>
            <a:r>
              <a:rPr lang="en-US" sz="2000" dirty="0"/>
              <a:t>Identify topics for your files</a:t>
            </a:r>
            <a:endParaRPr dirty="0"/>
          </a:p>
          <a:p>
            <a:pPr marL="268287" lvl="0" indent="-268287" algn="l" rtl="0">
              <a:spcBef>
                <a:spcPts val="370"/>
              </a:spcBef>
              <a:spcAft>
                <a:spcPts val="0"/>
              </a:spcAft>
              <a:buSzPts val="2000"/>
              <a:buChar char="▪"/>
            </a:pPr>
            <a:r>
              <a:rPr lang="en-US" sz="2000" dirty="0"/>
              <a:t>Abbreviate</a:t>
            </a:r>
            <a:endParaRPr sz="2000" dirty="0"/>
          </a:p>
          <a:p>
            <a:pPr marL="268287" lvl="0" indent="-268287" algn="l" rtl="0">
              <a:spcBef>
                <a:spcPts val="370"/>
              </a:spcBef>
              <a:spcAft>
                <a:spcPts val="0"/>
              </a:spcAft>
              <a:buSzPts val="2000"/>
              <a:buChar char="▪"/>
            </a:pPr>
            <a:r>
              <a:rPr lang="en-US" sz="2000" dirty="0"/>
              <a:t>Use versioning</a:t>
            </a:r>
            <a:endParaRPr sz="2000" dirty="0"/>
          </a:p>
          <a:p>
            <a:pPr marL="268287" lvl="0" indent="-268287" algn="l" rtl="0">
              <a:spcBef>
                <a:spcPts val="370"/>
              </a:spcBef>
              <a:spcAft>
                <a:spcPts val="0"/>
              </a:spcAft>
              <a:buSzPts val="2000"/>
              <a:buChar char="▪"/>
            </a:pPr>
            <a:r>
              <a:rPr lang="en-US" sz="2000" dirty="0"/>
              <a:t>Do it as simple as possible</a:t>
            </a:r>
            <a:endParaRPr sz="2000" dirty="0"/>
          </a:p>
          <a:p>
            <a:pPr marL="268287" lvl="0" indent="-268287" algn="l" rtl="0">
              <a:spcBef>
                <a:spcPts val="370"/>
              </a:spcBef>
              <a:spcAft>
                <a:spcPts val="0"/>
              </a:spcAft>
              <a:buSzPts val="2000"/>
              <a:buChar char="▪"/>
            </a:pPr>
            <a:r>
              <a:rPr lang="en-US" sz="2000" dirty="0"/>
              <a:t>Write down your naming conventions</a:t>
            </a:r>
            <a:endParaRPr dirty="0"/>
          </a:p>
          <a:p>
            <a:pPr marL="268287" lvl="0" indent="-150811" algn="l" rtl="0">
              <a:spcBef>
                <a:spcPts val="370"/>
              </a:spcBef>
              <a:spcAft>
                <a:spcPts val="0"/>
              </a:spcAft>
              <a:buSzPts val="2000"/>
              <a:buNone/>
            </a:pPr>
            <a:endParaRPr sz="2000" dirty="0"/>
          </a:p>
          <a:p>
            <a:pPr marL="268287" lvl="0" indent="-268287" algn="l" rtl="0">
              <a:spcBef>
                <a:spcPts val="370"/>
              </a:spcBef>
              <a:spcAft>
                <a:spcPts val="0"/>
              </a:spcAft>
              <a:buSzPts val="2000"/>
              <a:buChar char="▪"/>
            </a:pPr>
            <a:r>
              <a:rPr lang="en-US" sz="2000" dirty="0"/>
              <a:t>Examples</a:t>
            </a:r>
            <a:endParaRPr sz="2000" dirty="0"/>
          </a:p>
          <a:p>
            <a:pPr marL="719137" lvl="1" indent="-269557" algn="l" rtl="0">
              <a:spcBef>
                <a:spcPts val="296"/>
              </a:spcBef>
              <a:spcAft>
                <a:spcPts val="0"/>
              </a:spcAft>
              <a:buSzPts val="1600"/>
              <a:buChar char="▪"/>
            </a:pPr>
            <a:r>
              <a:rPr lang="en-US" sz="1600" dirty="0" err="1"/>
              <a:t>Project_Topic</a:t>
            </a:r>
            <a:r>
              <a:rPr lang="en-US" sz="1600" dirty="0"/>
              <a:t>-</a:t>
            </a:r>
            <a:r>
              <a:rPr lang="en-US" sz="1600" dirty="0" err="1"/>
              <a:t>yyyy</a:t>
            </a:r>
            <a:r>
              <a:rPr lang="en-US" sz="1600" dirty="0"/>
              <a:t>-mm-</a:t>
            </a:r>
            <a:r>
              <a:rPr lang="en-US" sz="1600" dirty="0" err="1"/>
              <a:t>dd_version</a:t>
            </a:r>
            <a:endParaRPr sz="1600" dirty="0"/>
          </a:p>
          <a:p>
            <a:pPr marL="719137" lvl="1" indent="-269557" algn="l" rtl="0">
              <a:spcBef>
                <a:spcPts val="296"/>
              </a:spcBef>
              <a:spcAft>
                <a:spcPts val="0"/>
              </a:spcAft>
              <a:buSzPts val="1600"/>
              <a:buChar char="▪"/>
            </a:pPr>
            <a:r>
              <a:rPr lang="en-US" sz="1600" dirty="0" err="1"/>
              <a:t>Date_Project_identifier-experiment_version</a:t>
            </a:r>
            <a:endParaRPr sz="1600" dirty="0"/>
          </a:p>
          <a:p>
            <a:pPr marL="268287" lvl="0" indent="-150811" algn="l" rtl="0">
              <a:spcBef>
                <a:spcPts val="370"/>
              </a:spcBef>
              <a:spcAft>
                <a:spcPts val="0"/>
              </a:spcAft>
              <a:buSzPts val="2000"/>
              <a:buNone/>
            </a:pPr>
            <a:endParaRPr sz="2000" dirty="0"/>
          </a:p>
        </p:txBody>
      </p:sp>
      <p:sp>
        <p:nvSpPr>
          <p:cNvPr id="284" name="Google Shape;284;p15"/>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86866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79"/>
                                        </p:tgtEl>
                                        <p:attrNameLst>
                                          <p:attrName>style.visibility</p:attrName>
                                        </p:attrNameLst>
                                      </p:cBhvr>
                                      <p:to>
                                        <p:strVal val="visible"/>
                                      </p:to>
                                    </p:set>
                                    <p:anim calcmode="lin" valueType="num">
                                      <p:cBhvr additive="base">
                                        <p:cTn id="27" dur="500" fill="hold"/>
                                        <p:tgtEl>
                                          <p:spTgt spid="279"/>
                                        </p:tgtEl>
                                        <p:attrNameLst>
                                          <p:attrName>ppt_x</p:attrName>
                                        </p:attrNameLst>
                                      </p:cBhvr>
                                      <p:tavLst>
                                        <p:tav tm="0">
                                          <p:val>
                                            <p:strVal val="#ppt_x"/>
                                          </p:val>
                                        </p:tav>
                                        <p:tav tm="100000">
                                          <p:val>
                                            <p:strVal val="#ppt_x"/>
                                          </p:val>
                                        </p:tav>
                                      </p:tavLst>
                                    </p:anim>
                                    <p:anim calcmode="lin" valueType="num">
                                      <p:cBhvr additive="base">
                                        <p:cTn id="28" dur="500" fill="hold"/>
                                        <p:tgtEl>
                                          <p:spTgt spid="2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16"/>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Documentation and data quality</a:t>
            </a:r>
            <a:endParaRPr/>
          </a:p>
        </p:txBody>
      </p:sp>
      <p:sp>
        <p:nvSpPr>
          <p:cNvPr id="291" name="Google Shape;291;p16"/>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92500" lnSpcReduction="10000"/>
          </a:bodyPr>
          <a:lstStyle/>
          <a:p>
            <a:pPr marL="171450" lvl="0" indent="-152400" algn="l" rtl="0">
              <a:spcBef>
                <a:spcPts val="0"/>
              </a:spcBef>
              <a:spcAft>
                <a:spcPts val="0"/>
              </a:spcAft>
              <a:buSzPct val="108108"/>
              <a:buChar char="▪"/>
            </a:pPr>
            <a:r>
              <a:rPr lang="en-US" b="1" dirty="0">
                <a:latin typeface="Arial"/>
                <a:ea typeface="Arial"/>
                <a:cs typeface="Arial"/>
                <a:sym typeface="Arial"/>
              </a:rPr>
              <a:t>Objectives</a:t>
            </a:r>
            <a:endParaRPr dirty="0"/>
          </a:p>
          <a:p>
            <a:pPr marL="385762" lvl="0" indent="-225741" algn="l" rtl="0">
              <a:spcBef>
                <a:spcPts val="444"/>
              </a:spcBef>
              <a:spcAft>
                <a:spcPts val="0"/>
              </a:spcAft>
              <a:buSzPct val="108108"/>
              <a:buFont typeface="Arial"/>
              <a:buChar char="•"/>
            </a:pPr>
            <a:r>
              <a:rPr lang="en-US" dirty="0">
                <a:latin typeface="Arial"/>
                <a:ea typeface="Arial"/>
                <a:cs typeface="Arial"/>
                <a:sym typeface="Arial"/>
              </a:rPr>
              <a:t>Give </a:t>
            </a:r>
            <a:r>
              <a:rPr lang="en-US" b="1" dirty="0">
                <a:solidFill>
                  <a:schemeClr val="dk2"/>
                </a:solidFill>
                <a:latin typeface="Arial"/>
                <a:ea typeface="Arial"/>
                <a:cs typeface="Arial"/>
                <a:sym typeface="Arial"/>
              </a:rPr>
              <a:t>all the information </a:t>
            </a:r>
            <a:r>
              <a:rPr lang="en-US" dirty="0">
                <a:latin typeface="Arial"/>
                <a:ea typeface="Arial"/>
                <a:cs typeface="Arial"/>
                <a:sym typeface="Arial"/>
              </a:rPr>
              <a:t>to someone who did not participate in the project so that he can reuse your data</a:t>
            </a:r>
            <a:endParaRPr dirty="0"/>
          </a:p>
          <a:p>
            <a:pPr marL="171450" lvl="0" indent="0" algn="l" rtl="0">
              <a:spcBef>
                <a:spcPts val="444"/>
              </a:spcBef>
              <a:spcAft>
                <a:spcPts val="0"/>
              </a:spcAft>
              <a:buSzPct val="108108"/>
              <a:buNone/>
            </a:pPr>
            <a:endParaRPr b="1" dirty="0">
              <a:latin typeface="Arial"/>
              <a:ea typeface="Arial"/>
              <a:cs typeface="Arial"/>
              <a:sym typeface="Arial"/>
            </a:endParaRPr>
          </a:p>
          <a:p>
            <a:pPr marL="171450" lvl="0" indent="-152400" algn="l" rtl="0">
              <a:spcBef>
                <a:spcPts val="444"/>
              </a:spcBef>
              <a:spcAft>
                <a:spcPts val="0"/>
              </a:spcAft>
              <a:buSzPct val="108108"/>
              <a:buChar char="▪"/>
            </a:pPr>
            <a:r>
              <a:rPr lang="en-US" b="1" dirty="0">
                <a:latin typeface="Arial"/>
                <a:ea typeface="Arial"/>
                <a:cs typeface="Arial"/>
                <a:sym typeface="Arial"/>
              </a:rPr>
              <a:t>In practice</a:t>
            </a:r>
            <a:endParaRPr dirty="0"/>
          </a:p>
          <a:p>
            <a:pPr marL="385762" lvl="0" indent="-225741" algn="l" rtl="0">
              <a:spcBef>
                <a:spcPts val="444"/>
              </a:spcBef>
              <a:spcAft>
                <a:spcPts val="0"/>
              </a:spcAft>
              <a:buSzPct val="108108"/>
              <a:buFont typeface="Arial"/>
              <a:buChar char="•"/>
            </a:pPr>
            <a:r>
              <a:rPr lang="en-US" dirty="0">
                <a:latin typeface="Arial"/>
                <a:ea typeface="Arial"/>
                <a:cs typeface="Arial"/>
                <a:sym typeface="Arial"/>
              </a:rPr>
              <a:t>Describe your data with </a:t>
            </a:r>
            <a:r>
              <a:rPr lang="en-US" b="1" dirty="0">
                <a:solidFill>
                  <a:schemeClr val="dk2"/>
                </a:solidFill>
                <a:latin typeface="Arial"/>
                <a:ea typeface="Arial"/>
                <a:cs typeface="Arial"/>
                <a:sym typeface="Arial"/>
              </a:rPr>
              <a:t>metadata</a:t>
            </a:r>
            <a:endParaRPr dirty="0">
              <a:latin typeface="Arial"/>
              <a:ea typeface="Arial"/>
              <a:cs typeface="Arial"/>
              <a:sym typeface="Arial"/>
            </a:endParaRPr>
          </a:p>
          <a:p>
            <a:pPr marL="385762" lvl="0" indent="-225741" algn="l" rtl="0">
              <a:spcBef>
                <a:spcPts val="444"/>
              </a:spcBef>
              <a:spcAft>
                <a:spcPts val="0"/>
              </a:spcAft>
              <a:buSzPct val="108108"/>
              <a:buFont typeface="Arial"/>
              <a:buChar char="•"/>
            </a:pPr>
            <a:r>
              <a:rPr lang="en-US" dirty="0">
                <a:latin typeface="Arial"/>
                <a:ea typeface="Arial"/>
                <a:cs typeface="Arial"/>
                <a:sym typeface="Arial"/>
              </a:rPr>
              <a:t>Assign </a:t>
            </a:r>
            <a:r>
              <a:rPr lang="en-US" b="1" dirty="0">
                <a:solidFill>
                  <a:schemeClr val="dk2"/>
                </a:solidFill>
                <a:latin typeface="Arial"/>
                <a:ea typeface="Arial"/>
                <a:cs typeface="Arial"/>
                <a:sym typeface="Arial"/>
              </a:rPr>
              <a:t>keywords</a:t>
            </a:r>
            <a:endParaRPr dirty="0"/>
          </a:p>
          <a:p>
            <a:pPr marL="385762" lvl="0" indent="-225741" algn="l" rtl="0">
              <a:spcBef>
                <a:spcPts val="444"/>
              </a:spcBef>
              <a:spcAft>
                <a:spcPts val="0"/>
              </a:spcAft>
              <a:buSzPct val="108108"/>
              <a:buFont typeface="Arial"/>
              <a:buChar char="•"/>
            </a:pPr>
            <a:r>
              <a:rPr lang="en-US" dirty="0">
                <a:latin typeface="Arial"/>
                <a:ea typeface="Arial"/>
                <a:cs typeface="Arial"/>
                <a:sym typeface="Arial"/>
              </a:rPr>
              <a:t>Add a </a:t>
            </a:r>
            <a:r>
              <a:rPr lang="en-US" b="1" dirty="0">
                <a:solidFill>
                  <a:schemeClr val="dk2"/>
                </a:solidFill>
                <a:latin typeface="Arial"/>
                <a:ea typeface="Arial"/>
                <a:cs typeface="Arial"/>
                <a:sym typeface="Arial"/>
              </a:rPr>
              <a:t>readme file </a:t>
            </a:r>
            <a:r>
              <a:rPr lang="en-US" dirty="0">
                <a:latin typeface="Arial"/>
                <a:ea typeface="Arial"/>
                <a:cs typeface="Arial"/>
                <a:sym typeface="Arial"/>
              </a:rPr>
              <a:t>to your dataset</a:t>
            </a:r>
            <a:endParaRPr dirty="0">
              <a:latin typeface="Arial"/>
              <a:ea typeface="Arial"/>
              <a:cs typeface="Arial"/>
              <a:sym typeface="Arial"/>
            </a:endParaRPr>
          </a:p>
        </p:txBody>
      </p:sp>
      <p:pic>
        <p:nvPicPr>
          <p:cNvPr id="292" name="Google Shape;292;p16" descr="e-learning.png"/>
          <p:cNvPicPr preferRelativeResize="0"/>
          <p:nvPr/>
        </p:nvPicPr>
        <p:blipFill rotWithShape="1">
          <a:blip r:embed="rId3">
            <a:alphaModFix/>
          </a:blip>
          <a:srcRect/>
          <a:stretch/>
        </p:blipFill>
        <p:spPr>
          <a:xfrm>
            <a:off x="5620752" y="989340"/>
            <a:ext cx="741947" cy="704612"/>
          </a:xfrm>
          <a:prstGeom prst="rect">
            <a:avLst/>
          </a:prstGeom>
          <a:noFill/>
          <a:ln>
            <a:noFill/>
          </a:ln>
        </p:spPr>
      </p:pic>
      <p:grpSp>
        <p:nvGrpSpPr>
          <p:cNvPr id="293" name="Google Shape;293;p16"/>
          <p:cNvGrpSpPr/>
          <p:nvPr/>
        </p:nvGrpSpPr>
        <p:grpSpPr>
          <a:xfrm>
            <a:off x="7248112" y="2717634"/>
            <a:ext cx="1433512" cy="1171651"/>
            <a:chOff x="4650144" y="2667000"/>
            <a:chExt cx="2041168" cy="1524000"/>
          </a:xfrm>
        </p:grpSpPr>
        <p:pic>
          <p:nvPicPr>
            <p:cNvPr id="294" name="Google Shape;294;p16" descr="Boite de conserve PS métal - RETIF"/>
            <p:cNvPicPr preferRelativeResize="0"/>
            <p:nvPr/>
          </p:nvPicPr>
          <p:blipFill rotWithShape="1">
            <a:blip r:embed="rId4">
              <a:alphaModFix/>
            </a:blip>
            <a:srcRect/>
            <a:stretch/>
          </p:blipFill>
          <p:spPr>
            <a:xfrm>
              <a:off x="4650144" y="3003728"/>
              <a:ext cx="850543" cy="850543"/>
            </a:xfrm>
            <a:prstGeom prst="rect">
              <a:avLst/>
            </a:prstGeom>
            <a:noFill/>
            <a:ln>
              <a:noFill/>
            </a:ln>
          </p:spPr>
        </p:pic>
        <p:pic>
          <p:nvPicPr>
            <p:cNvPr id="295" name="Google Shape;295;p16"/>
            <p:cNvPicPr preferRelativeResize="0"/>
            <p:nvPr/>
          </p:nvPicPr>
          <p:blipFill rotWithShape="1">
            <a:blip r:embed="rId5">
              <a:alphaModFix/>
            </a:blip>
            <a:srcRect/>
            <a:stretch/>
          </p:blipFill>
          <p:spPr>
            <a:xfrm>
              <a:off x="5500687" y="2667000"/>
              <a:ext cx="1190625" cy="1524000"/>
            </a:xfrm>
            <a:prstGeom prst="rect">
              <a:avLst/>
            </a:prstGeom>
            <a:noFill/>
            <a:ln>
              <a:noFill/>
            </a:ln>
          </p:spPr>
        </p:pic>
      </p:grpSp>
      <p:pic>
        <p:nvPicPr>
          <p:cNvPr id="296" name="Google Shape;296;p16" descr="File:Keywords-letters-2041816 1920-1024x682.jpg - Wikimedia Commons"/>
          <p:cNvPicPr preferRelativeResize="0"/>
          <p:nvPr/>
        </p:nvPicPr>
        <p:blipFill rotWithShape="1">
          <a:blip r:embed="rId6">
            <a:alphaModFix/>
          </a:blip>
          <a:srcRect/>
          <a:stretch/>
        </p:blipFill>
        <p:spPr>
          <a:xfrm>
            <a:off x="7440078" y="3723731"/>
            <a:ext cx="1016560" cy="677045"/>
          </a:xfrm>
          <a:prstGeom prst="rect">
            <a:avLst/>
          </a:prstGeom>
          <a:noFill/>
          <a:ln>
            <a:noFill/>
          </a:ln>
        </p:spPr>
      </p:pic>
      <p:pic>
        <p:nvPicPr>
          <p:cNvPr id="297" name="Google Shape;297;p16" descr="matt icons text x readme | Free SVG"/>
          <p:cNvPicPr preferRelativeResize="0"/>
          <p:nvPr/>
        </p:nvPicPr>
        <p:blipFill rotWithShape="1">
          <a:blip r:embed="rId7">
            <a:alphaModFix/>
          </a:blip>
          <a:srcRect/>
          <a:stretch/>
        </p:blipFill>
        <p:spPr>
          <a:xfrm>
            <a:off x="7679357" y="4494291"/>
            <a:ext cx="518077" cy="518077"/>
          </a:xfrm>
          <a:prstGeom prst="rect">
            <a:avLst/>
          </a:prstGeom>
          <a:noFill/>
          <a:ln>
            <a:noFill/>
          </a:ln>
        </p:spPr>
      </p:pic>
      <p:sp>
        <p:nvSpPr>
          <p:cNvPr id="298" name="Google Shape;298;p16"/>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96717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7"/>
          <p:cNvSpPr txBox="1">
            <a:spLocks noGrp="1"/>
          </p:cNvSpPr>
          <p:nvPr>
            <p:ph type="title"/>
          </p:nvPr>
        </p:nvSpPr>
        <p:spPr>
          <a:xfrm>
            <a:off x="379243" y="730054"/>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Metadata, readme file and keywords</a:t>
            </a:r>
            <a:br>
              <a:rPr lang="en-US"/>
            </a:br>
            <a:r>
              <a:rPr lang="en-US">
                <a:solidFill>
                  <a:schemeClr val="dk2"/>
                </a:solidFill>
              </a:rPr>
              <a:t>Example</a:t>
            </a:r>
            <a:endParaRPr>
              <a:solidFill>
                <a:schemeClr val="dk2"/>
              </a:solidFill>
            </a:endParaRPr>
          </a:p>
        </p:txBody>
      </p:sp>
      <p:pic>
        <p:nvPicPr>
          <p:cNvPr id="305" name="Google Shape;305;p17" descr="Une image contenant texte&#10;&#10;Description générée automatiquement"/>
          <p:cNvPicPr preferRelativeResize="0">
            <a:picLocks noGrp="1"/>
          </p:cNvPicPr>
          <p:nvPr>
            <p:ph type="body" idx="1"/>
          </p:nvPr>
        </p:nvPicPr>
        <p:blipFill rotWithShape="1">
          <a:blip r:embed="rId3">
            <a:alphaModFix/>
          </a:blip>
          <a:srcRect/>
          <a:stretch/>
        </p:blipFill>
        <p:spPr>
          <a:xfrm>
            <a:off x="502948" y="1529185"/>
            <a:ext cx="5335800" cy="2892300"/>
          </a:xfrm>
          <a:prstGeom prst="rect">
            <a:avLst/>
          </a:prstGeom>
          <a:noFill/>
          <a:ln>
            <a:noFill/>
          </a:ln>
        </p:spPr>
      </p:pic>
      <p:sp>
        <p:nvSpPr>
          <p:cNvPr id="306" name="Google Shape;306;p17"/>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pic>
        <p:nvPicPr>
          <p:cNvPr id="307" name="Google Shape;307;p17" descr="Une image contenant texte&#10;&#10;Description générée automatiquement"/>
          <p:cNvPicPr preferRelativeResize="0"/>
          <p:nvPr/>
        </p:nvPicPr>
        <p:blipFill rotWithShape="1">
          <a:blip r:embed="rId4">
            <a:alphaModFix/>
          </a:blip>
          <a:srcRect/>
          <a:stretch/>
        </p:blipFill>
        <p:spPr>
          <a:xfrm>
            <a:off x="502948" y="2896855"/>
            <a:ext cx="5633358" cy="984613"/>
          </a:xfrm>
          <a:prstGeom prst="rect">
            <a:avLst/>
          </a:prstGeom>
          <a:noFill/>
          <a:ln>
            <a:noFill/>
          </a:ln>
        </p:spPr>
      </p:pic>
      <p:pic>
        <p:nvPicPr>
          <p:cNvPr id="308" name="Google Shape;308;p17" descr="Une image contenant texte&#10;&#10;Description générée automatiquement"/>
          <p:cNvPicPr preferRelativeResize="0"/>
          <p:nvPr/>
        </p:nvPicPr>
        <p:blipFill rotWithShape="1">
          <a:blip r:embed="rId5">
            <a:alphaModFix/>
          </a:blip>
          <a:srcRect/>
          <a:stretch/>
        </p:blipFill>
        <p:spPr>
          <a:xfrm>
            <a:off x="3170916" y="1450397"/>
            <a:ext cx="3221134" cy="3151414"/>
          </a:xfrm>
          <a:prstGeom prst="rect">
            <a:avLst/>
          </a:prstGeom>
          <a:noFill/>
          <a:ln>
            <a:noFill/>
          </a:ln>
        </p:spPr>
      </p:pic>
      <p:sp>
        <p:nvSpPr>
          <p:cNvPr id="309" name="Google Shape;309;p17"/>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40711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
                                          </p:stCondLst>
                                        </p:cTn>
                                        <p:tgtEl>
                                          <p:spTgt spid="30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1"/>
                                          </p:stCondLst>
                                        </p:cTn>
                                        <p:tgtEl>
                                          <p:spTgt spid="30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8"/>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Storage and backup during the research process</a:t>
            </a:r>
            <a:endParaRPr/>
          </a:p>
        </p:txBody>
      </p:sp>
      <p:sp>
        <p:nvSpPr>
          <p:cNvPr id="316" name="Google Shape;316;p18"/>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85000" lnSpcReduction="20000"/>
          </a:bodyPr>
          <a:lstStyle/>
          <a:p>
            <a:pPr marL="171450" lvl="0" indent="-129540" algn="l" rtl="0">
              <a:spcBef>
                <a:spcPts val="0"/>
              </a:spcBef>
              <a:spcAft>
                <a:spcPts val="0"/>
              </a:spcAft>
              <a:buSzPct val="100000"/>
              <a:buChar char="▪"/>
            </a:pPr>
            <a:r>
              <a:rPr lang="en-US" b="1" dirty="0">
                <a:latin typeface="Arial"/>
                <a:ea typeface="Arial"/>
                <a:cs typeface="Arial"/>
                <a:sym typeface="Arial"/>
              </a:rPr>
              <a:t>Objectives</a:t>
            </a:r>
            <a:endParaRPr dirty="0"/>
          </a:p>
          <a:p>
            <a:pPr marL="385762" lvl="0" indent="-225741" algn="l" rtl="0">
              <a:spcBef>
                <a:spcPts val="336"/>
              </a:spcBef>
              <a:spcAft>
                <a:spcPts val="0"/>
              </a:spcAft>
              <a:buSzPct val="100000"/>
              <a:buFont typeface="Arial"/>
              <a:buChar char="•"/>
            </a:pPr>
            <a:r>
              <a:rPr lang="en-US" b="1" dirty="0">
                <a:solidFill>
                  <a:schemeClr val="dk2"/>
                </a:solidFill>
                <a:latin typeface="Arial"/>
                <a:ea typeface="Arial"/>
                <a:cs typeface="Arial"/>
                <a:sym typeface="Arial"/>
              </a:rPr>
              <a:t>Secure your data</a:t>
            </a:r>
            <a:r>
              <a:rPr lang="en-US" dirty="0">
                <a:latin typeface="Arial"/>
                <a:ea typeface="Arial"/>
                <a:cs typeface="Arial"/>
                <a:sym typeface="Arial"/>
              </a:rPr>
              <a:t>, especially if they are </a:t>
            </a:r>
            <a:r>
              <a:rPr lang="en-US" b="1" dirty="0">
                <a:solidFill>
                  <a:schemeClr val="dk2"/>
                </a:solidFill>
                <a:latin typeface="Arial"/>
                <a:ea typeface="Arial"/>
                <a:cs typeface="Arial"/>
                <a:sym typeface="Arial"/>
              </a:rPr>
              <a:t>sensitive</a:t>
            </a:r>
            <a:endParaRPr dirty="0"/>
          </a:p>
          <a:p>
            <a:pPr marL="385762" lvl="0" indent="-225741" algn="l" rtl="0">
              <a:spcBef>
                <a:spcPts val="336"/>
              </a:spcBef>
              <a:spcAft>
                <a:spcPts val="0"/>
              </a:spcAft>
              <a:buSzPct val="100000"/>
              <a:buFont typeface="Arial"/>
              <a:buChar char="•"/>
            </a:pPr>
            <a:r>
              <a:rPr lang="en-US" b="1" dirty="0">
                <a:solidFill>
                  <a:schemeClr val="dk2"/>
                </a:solidFill>
                <a:latin typeface="Arial"/>
                <a:ea typeface="Arial"/>
                <a:cs typeface="Arial"/>
                <a:sym typeface="Arial"/>
              </a:rPr>
              <a:t>Prevent the risks </a:t>
            </a:r>
            <a:r>
              <a:rPr lang="en-US" dirty="0">
                <a:latin typeface="Arial"/>
                <a:ea typeface="Arial"/>
                <a:cs typeface="Arial"/>
                <a:sym typeface="Arial"/>
              </a:rPr>
              <a:t>of data loss</a:t>
            </a:r>
            <a:endParaRPr dirty="0"/>
          </a:p>
          <a:p>
            <a:pPr marL="385762" lvl="0" indent="-107632" algn="l" rtl="0">
              <a:spcBef>
                <a:spcPts val="336"/>
              </a:spcBef>
              <a:spcAft>
                <a:spcPts val="0"/>
              </a:spcAft>
              <a:buSzPct val="100000"/>
              <a:buFont typeface="Arial"/>
              <a:buNone/>
            </a:pPr>
            <a:endParaRPr b="1" dirty="0">
              <a:latin typeface="Arial"/>
              <a:ea typeface="Arial"/>
              <a:cs typeface="Arial"/>
              <a:sym typeface="Arial"/>
            </a:endParaRPr>
          </a:p>
          <a:p>
            <a:pPr marL="171450" lvl="0" indent="-129540" algn="l" rtl="0">
              <a:spcBef>
                <a:spcPts val="336"/>
              </a:spcBef>
              <a:spcAft>
                <a:spcPts val="0"/>
              </a:spcAft>
              <a:buSzPct val="100000"/>
              <a:buChar char="▪"/>
            </a:pPr>
            <a:r>
              <a:rPr lang="en-US" b="1" dirty="0">
                <a:latin typeface="Arial"/>
                <a:ea typeface="Arial"/>
                <a:cs typeface="Arial"/>
                <a:sym typeface="Arial"/>
              </a:rPr>
              <a:t>In practice</a:t>
            </a:r>
            <a:endParaRPr dirty="0"/>
          </a:p>
          <a:p>
            <a:pPr marL="385762" lvl="0" indent="-225741" algn="l" rtl="0">
              <a:spcBef>
                <a:spcPts val="336"/>
              </a:spcBef>
              <a:spcAft>
                <a:spcPts val="0"/>
              </a:spcAft>
              <a:buSzPct val="100000"/>
              <a:buFont typeface="Arial"/>
              <a:buChar char="•"/>
            </a:pPr>
            <a:r>
              <a:rPr lang="en-US" b="1" dirty="0">
                <a:solidFill>
                  <a:schemeClr val="dk2"/>
                </a:solidFill>
                <a:latin typeface="Arial"/>
                <a:ea typeface="Arial"/>
                <a:cs typeface="Arial"/>
                <a:sym typeface="Arial"/>
              </a:rPr>
              <a:t>Keep several copies </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Use robust storage systems with </a:t>
            </a:r>
            <a:r>
              <a:rPr lang="en-US" b="1" dirty="0">
                <a:solidFill>
                  <a:schemeClr val="dk2"/>
                </a:solidFill>
                <a:latin typeface="Arial"/>
                <a:ea typeface="Arial"/>
                <a:cs typeface="Arial"/>
                <a:sym typeface="Arial"/>
              </a:rPr>
              <a:t>automatic backup</a:t>
            </a:r>
            <a:endParaRPr dirty="0"/>
          </a:p>
          <a:p>
            <a:pPr marL="385762" lvl="0" indent="-225741" algn="l" rtl="0">
              <a:spcBef>
                <a:spcPts val="336"/>
              </a:spcBef>
              <a:spcAft>
                <a:spcPts val="0"/>
              </a:spcAft>
              <a:buSzPct val="100000"/>
              <a:buFont typeface="Arial"/>
              <a:buChar char="•"/>
            </a:pPr>
            <a:r>
              <a:rPr lang="en-US" b="1" dirty="0">
                <a:solidFill>
                  <a:schemeClr val="dk2"/>
                </a:solidFill>
                <a:latin typeface="Arial"/>
                <a:ea typeface="Arial"/>
                <a:cs typeface="Arial"/>
                <a:sym typeface="Arial"/>
              </a:rPr>
              <a:t>Manage access to data</a:t>
            </a:r>
            <a:endParaRPr dirty="0">
              <a:latin typeface="Arial"/>
              <a:ea typeface="Arial"/>
              <a:cs typeface="Arial"/>
              <a:sym typeface="Arial"/>
            </a:endParaRPr>
          </a:p>
          <a:p>
            <a:pPr marL="385762" lvl="0" indent="-225741" algn="l" rtl="0">
              <a:spcBef>
                <a:spcPts val="336"/>
              </a:spcBef>
              <a:spcAft>
                <a:spcPts val="0"/>
              </a:spcAft>
              <a:buSzPct val="100000"/>
              <a:buFont typeface="Arial"/>
              <a:buChar char="•"/>
            </a:pPr>
            <a:r>
              <a:rPr lang="en-US" b="1" dirty="0">
                <a:solidFill>
                  <a:schemeClr val="dk2"/>
                </a:solidFill>
                <a:latin typeface="Arial"/>
                <a:ea typeface="Arial"/>
                <a:cs typeface="Arial"/>
                <a:sym typeface="Arial"/>
              </a:rPr>
              <a:t>Encrypt</a:t>
            </a:r>
            <a:r>
              <a:rPr lang="en-US" dirty="0">
                <a:latin typeface="Arial"/>
                <a:ea typeface="Arial"/>
                <a:cs typeface="Arial"/>
                <a:sym typeface="Arial"/>
              </a:rPr>
              <a:t> data if it is sensitive</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Use a </a:t>
            </a:r>
            <a:r>
              <a:rPr lang="en-US" b="1" dirty="0">
                <a:solidFill>
                  <a:schemeClr val="dk2"/>
                </a:solidFill>
                <a:latin typeface="Arial"/>
                <a:ea typeface="Arial"/>
                <a:cs typeface="Arial"/>
                <a:sym typeface="Arial"/>
              </a:rPr>
              <a:t>secure cloud</a:t>
            </a:r>
            <a:endParaRPr dirty="0">
              <a:latin typeface="Arial"/>
              <a:ea typeface="Arial"/>
              <a:cs typeface="Arial"/>
              <a:sym typeface="Arial"/>
            </a:endParaRPr>
          </a:p>
        </p:txBody>
      </p:sp>
      <p:pic>
        <p:nvPicPr>
          <p:cNvPr id="317" name="Google Shape;317;p18" descr="hard-disk.png"/>
          <p:cNvPicPr preferRelativeResize="0"/>
          <p:nvPr/>
        </p:nvPicPr>
        <p:blipFill rotWithShape="1">
          <a:blip r:embed="rId3">
            <a:alphaModFix/>
          </a:blip>
          <a:srcRect/>
          <a:stretch/>
        </p:blipFill>
        <p:spPr>
          <a:xfrm>
            <a:off x="7696200" y="942976"/>
            <a:ext cx="645204" cy="596634"/>
          </a:xfrm>
          <a:prstGeom prst="rect">
            <a:avLst/>
          </a:prstGeom>
          <a:noFill/>
          <a:ln>
            <a:noFill/>
          </a:ln>
        </p:spPr>
      </p:pic>
      <p:pic>
        <p:nvPicPr>
          <p:cNvPr id="318" name="Google Shape;318;p18" descr="Cyber Security, Information Security, Data Privacy"/>
          <p:cNvPicPr preferRelativeResize="0"/>
          <p:nvPr/>
        </p:nvPicPr>
        <p:blipFill rotWithShape="1">
          <a:blip r:embed="rId4">
            <a:alphaModFix/>
          </a:blip>
          <a:srcRect/>
          <a:stretch/>
        </p:blipFill>
        <p:spPr>
          <a:xfrm>
            <a:off x="7229087" y="1829100"/>
            <a:ext cx="1317625" cy="790575"/>
          </a:xfrm>
          <a:prstGeom prst="rect">
            <a:avLst/>
          </a:prstGeom>
          <a:noFill/>
          <a:ln>
            <a:noFill/>
          </a:ln>
        </p:spPr>
      </p:pic>
      <p:pic>
        <p:nvPicPr>
          <p:cNvPr id="319" name="Google Shape;319;p18" descr="File:Backup diagram.svg"/>
          <p:cNvPicPr preferRelativeResize="0"/>
          <p:nvPr/>
        </p:nvPicPr>
        <p:blipFill rotWithShape="1">
          <a:blip r:embed="rId5">
            <a:alphaModFix/>
          </a:blip>
          <a:srcRect/>
          <a:stretch/>
        </p:blipFill>
        <p:spPr>
          <a:xfrm>
            <a:off x="7269161" y="3689022"/>
            <a:ext cx="1277551" cy="1142182"/>
          </a:xfrm>
          <a:prstGeom prst="rect">
            <a:avLst/>
          </a:prstGeom>
          <a:noFill/>
          <a:ln>
            <a:noFill/>
          </a:ln>
        </p:spPr>
      </p:pic>
      <p:pic>
        <p:nvPicPr>
          <p:cNvPr id="320" name="Google Shape;320;p18" descr="https://upload.wikimedia.org/wikipedia/commons/9/98/Asymmetric_encryption_%28colored%29.png"/>
          <p:cNvPicPr preferRelativeResize="0"/>
          <p:nvPr/>
        </p:nvPicPr>
        <p:blipFill rotWithShape="1">
          <a:blip r:embed="rId6">
            <a:alphaModFix/>
          </a:blip>
          <a:srcRect/>
          <a:stretch/>
        </p:blipFill>
        <p:spPr>
          <a:xfrm>
            <a:off x="5555862" y="3632653"/>
            <a:ext cx="1673225" cy="1254919"/>
          </a:xfrm>
          <a:prstGeom prst="rect">
            <a:avLst/>
          </a:prstGeom>
          <a:noFill/>
          <a:ln>
            <a:noFill/>
          </a:ln>
        </p:spPr>
      </p:pic>
      <p:sp>
        <p:nvSpPr>
          <p:cNvPr id="321" name="Google Shape;321;p18"/>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107255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6">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9"/>
          <p:cNvSpPr txBox="1">
            <a:spLocks noGrp="1"/>
          </p:cNvSpPr>
          <p:nvPr>
            <p:ph type="title"/>
          </p:nvPr>
        </p:nvSpPr>
        <p:spPr>
          <a:xfrm>
            <a:off x="381348" y="881397"/>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Storage and backup</a:t>
            </a:r>
            <a:br>
              <a:rPr lang="en-US"/>
            </a:br>
            <a:r>
              <a:rPr lang="en-US">
                <a:solidFill>
                  <a:schemeClr val="dk2"/>
                </a:solidFill>
              </a:rPr>
              <a:t>Example</a:t>
            </a:r>
            <a:r>
              <a:rPr lang="en-US"/>
              <a:t> </a:t>
            </a:r>
            <a:br>
              <a:rPr lang="en-US"/>
            </a:br>
            <a:endParaRPr/>
          </a:p>
        </p:txBody>
      </p:sp>
      <p:sp>
        <p:nvSpPr>
          <p:cNvPr id="328" name="Google Shape;328;p19"/>
          <p:cNvSpPr txBox="1">
            <a:spLocks noGrp="1"/>
          </p:cNvSpPr>
          <p:nvPr>
            <p:ph type="body" idx="1"/>
          </p:nvPr>
        </p:nvSpPr>
        <p:spPr>
          <a:xfrm>
            <a:off x="967040" y="1710988"/>
            <a:ext cx="3528900" cy="289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US" sz="1400"/>
              <a:t>The data on the WUR One Drive that a platform are </a:t>
            </a:r>
            <a:r>
              <a:rPr lang="en-US" sz="1400" b="1">
                <a:solidFill>
                  <a:schemeClr val="accent3"/>
                </a:solidFill>
              </a:rPr>
              <a:t>protected by the data security politic of WUR</a:t>
            </a:r>
            <a:r>
              <a:rPr lang="en-US" sz="1400"/>
              <a:t>. In the same way, the data on INRA dataverse are secured by INRA.</a:t>
            </a:r>
            <a:endParaRPr/>
          </a:p>
          <a:p>
            <a:pPr marL="0" lvl="0" indent="0" algn="l" rtl="0">
              <a:spcBef>
                <a:spcPts val="280"/>
              </a:spcBef>
              <a:spcAft>
                <a:spcPts val="0"/>
              </a:spcAft>
              <a:buSzPts val="1400"/>
              <a:buNone/>
            </a:pPr>
            <a:endParaRPr sz="1400"/>
          </a:p>
          <a:p>
            <a:pPr marL="0" lvl="0" indent="0" algn="l" rtl="0">
              <a:spcBef>
                <a:spcPts val="280"/>
              </a:spcBef>
              <a:spcAft>
                <a:spcPts val="0"/>
              </a:spcAft>
              <a:buSzPts val="1400"/>
              <a:buNone/>
            </a:pPr>
            <a:r>
              <a:rPr lang="en-US" sz="1400"/>
              <a:t>Concerning the LANDMARK data warehouse</a:t>
            </a:r>
            <a:r>
              <a:rPr lang="en-US" sz="1400" b="1">
                <a:solidFill>
                  <a:schemeClr val="accent3"/>
                </a:solidFill>
              </a:rPr>
              <a:t>, a backup of the SQL databases is made every night </a:t>
            </a:r>
            <a:r>
              <a:rPr lang="en-US" sz="1400"/>
              <a:t>to allow reinstatement following system failure. The outward facing server at the INRA Institute is a virtual machine llows rapid reinstatement following catastrophic failure.</a:t>
            </a:r>
            <a:endParaRPr/>
          </a:p>
        </p:txBody>
      </p:sp>
      <p:sp>
        <p:nvSpPr>
          <p:cNvPr id="329" name="Google Shape;329;p19"/>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330" name="Google Shape;330;p19"/>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pic>
        <p:nvPicPr>
          <p:cNvPr id="331" name="Google Shape;331;p19" descr="Guillemet fermé"/>
          <p:cNvPicPr preferRelativeResize="0"/>
          <p:nvPr/>
        </p:nvPicPr>
        <p:blipFill rotWithShape="1">
          <a:blip r:embed="rId3">
            <a:alphaModFix/>
          </a:blip>
          <a:srcRect/>
          <a:stretch/>
        </p:blipFill>
        <p:spPr>
          <a:xfrm rot="10800000">
            <a:off x="384376" y="1501325"/>
            <a:ext cx="585677" cy="743867"/>
          </a:xfrm>
          <a:prstGeom prst="rect">
            <a:avLst/>
          </a:prstGeom>
          <a:noFill/>
          <a:ln>
            <a:noFill/>
          </a:ln>
        </p:spPr>
      </p:pic>
      <p:pic>
        <p:nvPicPr>
          <p:cNvPr id="332" name="Google Shape;332;p19" descr="Guillemet fermé"/>
          <p:cNvPicPr preferRelativeResize="0"/>
          <p:nvPr/>
        </p:nvPicPr>
        <p:blipFill rotWithShape="1">
          <a:blip r:embed="rId3">
            <a:alphaModFix/>
          </a:blip>
          <a:srcRect/>
          <a:stretch/>
        </p:blipFill>
        <p:spPr>
          <a:xfrm>
            <a:off x="3891465" y="4224129"/>
            <a:ext cx="685800" cy="759309"/>
          </a:xfrm>
          <a:prstGeom prst="rect">
            <a:avLst/>
          </a:prstGeom>
          <a:noFill/>
          <a:ln>
            <a:noFill/>
          </a:ln>
        </p:spPr>
      </p:pic>
      <p:sp>
        <p:nvSpPr>
          <p:cNvPr id="333" name="Google Shape;333;p19"/>
          <p:cNvSpPr txBox="1"/>
          <p:nvPr/>
        </p:nvSpPr>
        <p:spPr>
          <a:xfrm>
            <a:off x="5346637" y="131801"/>
            <a:ext cx="3426600" cy="401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2"/>
              </a:buClr>
              <a:buSzPts val="1200"/>
              <a:buFont typeface="Noto Sans Symbols"/>
              <a:buNone/>
            </a:pPr>
            <a:r>
              <a:rPr lang="en-US" sz="1200" dirty="0">
                <a:solidFill>
                  <a:schemeClr val="dk1"/>
                </a:solidFill>
                <a:latin typeface="Arial"/>
                <a:ea typeface="Arial"/>
                <a:cs typeface="Arial"/>
                <a:sym typeface="Arial"/>
              </a:rPr>
              <a:t>The data will be stored throughout the project at different scales: </a:t>
            </a:r>
            <a:endParaRPr sz="1800" dirty="0">
              <a:solidFill>
                <a:schemeClr val="dk1"/>
              </a:solidFill>
              <a:latin typeface="Arial"/>
              <a:ea typeface="Arial"/>
              <a:cs typeface="Arial"/>
              <a:sym typeface="Arial"/>
            </a:endParaRPr>
          </a:p>
          <a:p>
            <a:pPr marR="0" lvl="0" algn="l" rtl="0">
              <a:spcBef>
                <a:spcPts val="240"/>
              </a:spcBef>
              <a:spcAft>
                <a:spcPts val="0"/>
              </a:spcAft>
              <a:buClr>
                <a:schemeClr val="dk2"/>
              </a:buClr>
              <a:buSzPts val="1200"/>
            </a:pPr>
            <a:r>
              <a:rPr lang="en-US" sz="1200" b="1" dirty="0">
                <a:solidFill>
                  <a:schemeClr val="accent3"/>
                </a:solidFill>
                <a:latin typeface="Arial"/>
                <a:ea typeface="Arial"/>
                <a:cs typeface="Arial"/>
                <a:sym typeface="Arial"/>
              </a:rPr>
              <a:t>- first of all on the researchers' computers</a:t>
            </a:r>
            <a:r>
              <a:rPr lang="en-US" sz="1200" dirty="0">
                <a:solidFill>
                  <a:schemeClr val="dk1"/>
                </a:solidFill>
                <a:latin typeface="Arial"/>
                <a:ea typeface="Arial"/>
                <a:cs typeface="Arial"/>
                <a:sym typeface="Arial"/>
              </a:rPr>
              <a:t>. </a:t>
            </a:r>
            <a:endParaRPr sz="1800" dirty="0">
              <a:solidFill>
                <a:schemeClr val="dk1"/>
              </a:solidFill>
              <a:latin typeface="Arial"/>
              <a:ea typeface="Arial"/>
              <a:cs typeface="Arial"/>
              <a:sym typeface="Arial"/>
            </a:endParaRPr>
          </a:p>
          <a:p>
            <a:pPr marR="0" lvl="0" algn="l" rtl="0">
              <a:spcBef>
                <a:spcPts val="240"/>
              </a:spcBef>
              <a:spcAft>
                <a:spcPts val="0"/>
              </a:spcAft>
              <a:buClr>
                <a:schemeClr val="dk2"/>
              </a:buClr>
              <a:buSzPts val="1200"/>
            </a:pPr>
            <a:r>
              <a:rPr lang="en-US" sz="1200" b="1" dirty="0">
                <a:solidFill>
                  <a:schemeClr val="accent3"/>
                </a:solidFill>
                <a:latin typeface="Arial"/>
                <a:ea typeface="Arial"/>
                <a:cs typeface="Arial"/>
                <a:sym typeface="Arial"/>
              </a:rPr>
              <a:t>- on 4 external hard disks (1 TB) </a:t>
            </a:r>
            <a:r>
              <a:rPr lang="en-US" sz="1200" dirty="0">
                <a:solidFill>
                  <a:schemeClr val="dk1"/>
                </a:solidFill>
                <a:latin typeface="Arial"/>
                <a:ea typeface="Arial"/>
                <a:cs typeface="Arial"/>
                <a:sym typeface="Arial"/>
              </a:rPr>
              <a:t>– one for each WP; </a:t>
            </a:r>
            <a:endParaRPr sz="1800" dirty="0">
              <a:solidFill>
                <a:schemeClr val="dk1"/>
              </a:solidFill>
              <a:latin typeface="Arial"/>
              <a:ea typeface="Arial"/>
              <a:cs typeface="Arial"/>
              <a:sym typeface="Arial"/>
            </a:endParaRPr>
          </a:p>
          <a:p>
            <a:pPr marR="0" lvl="0" algn="l" rtl="0">
              <a:spcBef>
                <a:spcPts val="240"/>
              </a:spcBef>
              <a:spcAft>
                <a:spcPts val="0"/>
              </a:spcAft>
              <a:buClr>
                <a:schemeClr val="dk2"/>
              </a:buClr>
              <a:buSzPts val="1200"/>
            </a:pPr>
            <a:r>
              <a:rPr lang="en-US" sz="1200" b="1" dirty="0">
                <a:solidFill>
                  <a:schemeClr val="accent3"/>
                </a:solidFill>
                <a:latin typeface="Arial"/>
                <a:ea typeface="Arial"/>
                <a:cs typeface="Arial"/>
                <a:sym typeface="Arial"/>
              </a:rPr>
              <a:t>- in a </a:t>
            </a:r>
            <a:r>
              <a:rPr lang="en-US" sz="1200" b="1" dirty="0" err="1">
                <a:solidFill>
                  <a:schemeClr val="accent3"/>
                </a:solidFill>
                <a:latin typeface="Arial"/>
                <a:ea typeface="Arial"/>
                <a:cs typeface="Arial"/>
                <a:sym typeface="Arial"/>
              </a:rPr>
              <a:t>Sharedocs</a:t>
            </a:r>
            <a:r>
              <a:rPr lang="en-US" sz="1200" b="1" dirty="0">
                <a:solidFill>
                  <a:schemeClr val="accent3"/>
                </a:solidFill>
                <a:latin typeface="Arial"/>
                <a:ea typeface="Arial"/>
                <a:cs typeface="Arial"/>
                <a:sym typeface="Arial"/>
              </a:rPr>
              <a:t> storage </a:t>
            </a:r>
            <a:r>
              <a:rPr lang="en-US" sz="1200" dirty="0">
                <a:solidFill>
                  <a:schemeClr val="dk1"/>
                </a:solidFill>
                <a:latin typeface="Arial"/>
                <a:ea typeface="Arial"/>
                <a:cs typeface="Arial"/>
                <a:sym typeface="Arial"/>
              </a:rPr>
              <a:t>space provided by TGIR Huma-Num (MONACORALE account opened on 13/04/2021); - in a Network Attached Storage (NAS), which can be consulted at long distance from Europe (access with password). </a:t>
            </a:r>
            <a:endParaRPr sz="1800" dirty="0">
              <a:solidFill>
                <a:schemeClr val="dk1"/>
              </a:solidFill>
              <a:latin typeface="Arial"/>
              <a:ea typeface="Arial"/>
              <a:cs typeface="Arial"/>
              <a:sym typeface="Arial"/>
            </a:endParaRPr>
          </a:p>
          <a:p>
            <a:pPr marL="128587" marR="0" lvl="0" indent="-52387" algn="l" rtl="0">
              <a:spcBef>
                <a:spcPts val="240"/>
              </a:spcBef>
              <a:spcAft>
                <a:spcPts val="0"/>
              </a:spcAft>
              <a:buClr>
                <a:schemeClr val="dk2"/>
              </a:buClr>
              <a:buSzPts val="1200"/>
              <a:buFont typeface="Noto Sans Symbols"/>
              <a:buNone/>
            </a:pPr>
            <a:endParaRPr sz="1200" dirty="0">
              <a:solidFill>
                <a:schemeClr val="dk1"/>
              </a:solidFill>
              <a:latin typeface="Arial"/>
              <a:ea typeface="Arial"/>
              <a:cs typeface="Arial"/>
              <a:sym typeface="Arial"/>
            </a:endParaRPr>
          </a:p>
          <a:p>
            <a:pPr marL="0" marR="0" lvl="0" indent="0" algn="l" rtl="0">
              <a:spcBef>
                <a:spcPts val="240"/>
              </a:spcBef>
              <a:spcAft>
                <a:spcPts val="0"/>
              </a:spcAft>
              <a:buClr>
                <a:schemeClr val="dk2"/>
              </a:buClr>
              <a:buSzPts val="1200"/>
              <a:buFont typeface="Noto Sans Symbols"/>
              <a:buNone/>
            </a:pPr>
            <a:r>
              <a:rPr lang="en-US" sz="1200" dirty="0">
                <a:solidFill>
                  <a:schemeClr val="dk1"/>
                </a:solidFill>
                <a:latin typeface="Arial"/>
                <a:ea typeface="Arial"/>
                <a:cs typeface="Arial"/>
                <a:sym typeface="Arial"/>
              </a:rPr>
              <a:t>The External Hard Drives are used for </a:t>
            </a:r>
            <a:r>
              <a:rPr lang="en-US" sz="1200" b="1" dirty="0">
                <a:solidFill>
                  <a:schemeClr val="accent3"/>
                </a:solidFill>
                <a:latin typeface="Arial"/>
                <a:ea typeface="Arial"/>
                <a:cs typeface="Arial"/>
                <a:sym typeface="Arial"/>
              </a:rPr>
              <a:t>daily backups</a:t>
            </a:r>
            <a:r>
              <a:rPr lang="en-US" sz="1200" dirty="0">
                <a:solidFill>
                  <a:schemeClr val="dk1"/>
                </a:solidFill>
                <a:latin typeface="Arial"/>
                <a:ea typeface="Arial"/>
                <a:cs typeface="Arial"/>
                <a:sym typeface="Arial"/>
              </a:rPr>
              <a:t>. The </a:t>
            </a:r>
            <a:r>
              <a:rPr lang="en-US" sz="1200" dirty="0" err="1">
                <a:solidFill>
                  <a:schemeClr val="dk1"/>
                </a:solidFill>
                <a:latin typeface="Arial"/>
                <a:ea typeface="Arial"/>
                <a:cs typeface="Arial"/>
                <a:sym typeface="Arial"/>
              </a:rPr>
              <a:t>Sharedocs</a:t>
            </a:r>
            <a:r>
              <a:rPr lang="en-US" sz="1200" dirty="0">
                <a:solidFill>
                  <a:schemeClr val="dk1"/>
                </a:solidFill>
                <a:latin typeface="Arial"/>
                <a:ea typeface="Arial"/>
                <a:cs typeface="Arial"/>
                <a:sym typeface="Arial"/>
              </a:rPr>
              <a:t> is regularly fed by sets. The server and the NAS are </a:t>
            </a:r>
            <a:r>
              <a:rPr lang="en-US" sz="1200" b="1" dirty="0">
                <a:solidFill>
                  <a:schemeClr val="accent3"/>
                </a:solidFill>
                <a:latin typeface="Arial"/>
                <a:ea typeface="Arial"/>
                <a:cs typeface="Arial"/>
                <a:sym typeface="Arial"/>
              </a:rPr>
              <a:t>mirrors of the </a:t>
            </a:r>
            <a:r>
              <a:rPr lang="en-US" sz="1200" b="1" dirty="0" err="1">
                <a:solidFill>
                  <a:schemeClr val="accent3"/>
                </a:solidFill>
                <a:latin typeface="Arial"/>
                <a:ea typeface="Arial"/>
                <a:cs typeface="Arial"/>
                <a:sym typeface="Arial"/>
              </a:rPr>
              <a:t>Sharedocs</a:t>
            </a:r>
            <a:r>
              <a:rPr lang="en-US" sz="1200" dirty="0">
                <a:solidFill>
                  <a:schemeClr val="dk1"/>
                </a:solidFill>
                <a:latin typeface="Arial"/>
                <a:ea typeface="Arial"/>
                <a:cs typeface="Arial"/>
                <a:sym typeface="Arial"/>
              </a:rPr>
              <a:t>. </a:t>
            </a:r>
            <a:endParaRPr sz="1800" dirty="0">
              <a:solidFill>
                <a:schemeClr val="dk1"/>
              </a:solidFill>
              <a:latin typeface="Arial"/>
              <a:ea typeface="Arial"/>
              <a:cs typeface="Arial"/>
              <a:sym typeface="Arial"/>
            </a:endParaRPr>
          </a:p>
          <a:p>
            <a:pPr marL="0" marR="0" lvl="0" indent="0" algn="l" rtl="0">
              <a:spcBef>
                <a:spcPts val="240"/>
              </a:spcBef>
              <a:spcAft>
                <a:spcPts val="0"/>
              </a:spcAft>
              <a:buClr>
                <a:schemeClr val="dk2"/>
              </a:buClr>
              <a:buSzPts val="1200"/>
              <a:buFont typeface="Noto Sans Symbols"/>
              <a:buNone/>
            </a:pPr>
            <a:endParaRPr sz="1200" dirty="0">
              <a:solidFill>
                <a:schemeClr val="dk1"/>
              </a:solidFill>
              <a:latin typeface="Arial"/>
              <a:ea typeface="Arial"/>
              <a:cs typeface="Arial"/>
              <a:sym typeface="Arial"/>
            </a:endParaRPr>
          </a:p>
          <a:p>
            <a:pPr marL="0" marR="0" lvl="0" indent="0" algn="l" rtl="0">
              <a:spcBef>
                <a:spcPts val="240"/>
              </a:spcBef>
              <a:spcAft>
                <a:spcPts val="0"/>
              </a:spcAft>
              <a:buClr>
                <a:schemeClr val="dk2"/>
              </a:buClr>
              <a:buSzPts val="1200"/>
              <a:buFont typeface="Noto Sans Symbols"/>
              <a:buNone/>
            </a:pPr>
            <a:r>
              <a:rPr lang="en-US" sz="1200" dirty="0">
                <a:solidFill>
                  <a:schemeClr val="dk1"/>
                </a:solidFill>
                <a:latin typeface="Arial"/>
                <a:ea typeface="Arial"/>
                <a:cs typeface="Arial"/>
                <a:sym typeface="Arial"/>
              </a:rPr>
              <a:t>During the data validation meetings, </a:t>
            </a:r>
            <a:r>
              <a:rPr lang="en-US" sz="1200" b="1" dirty="0">
                <a:solidFill>
                  <a:schemeClr val="accent3"/>
                </a:solidFill>
                <a:latin typeface="Arial"/>
                <a:ea typeface="Arial"/>
                <a:cs typeface="Arial"/>
                <a:sym typeface="Arial"/>
              </a:rPr>
              <a:t>backups of homogeneous and compiled data batches are stored, after renaming</a:t>
            </a:r>
            <a:r>
              <a:rPr lang="en-US" sz="1200" dirty="0">
                <a:solidFill>
                  <a:schemeClr val="dk1"/>
                </a:solidFill>
                <a:latin typeface="Arial"/>
                <a:ea typeface="Arial"/>
                <a:cs typeface="Arial"/>
                <a:sym typeface="Arial"/>
              </a:rPr>
              <a:t>.</a:t>
            </a:r>
            <a:endParaRPr sz="1800" dirty="0">
              <a:solidFill>
                <a:schemeClr val="dk1"/>
              </a:solidFill>
              <a:latin typeface="Arial"/>
              <a:ea typeface="Arial"/>
              <a:cs typeface="Arial"/>
              <a:sym typeface="Arial"/>
            </a:endParaRPr>
          </a:p>
        </p:txBody>
      </p:sp>
      <p:sp>
        <p:nvSpPr>
          <p:cNvPr id="334" name="Google Shape;334;p19"/>
          <p:cNvSpPr txBox="1"/>
          <p:nvPr/>
        </p:nvSpPr>
        <p:spPr>
          <a:xfrm>
            <a:off x="5657850" y="4312503"/>
            <a:ext cx="3420000" cy="8466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dk1"/>
              </a:buClr>
              <a:buSzPts val="700"/>
              <a:buFont typeface="Arial"/>
              <a:buNone/>
            </a:pPr>
            <a:r>
              <a:rPr lang="en-US" sz="700">
                <a:solidFill>
                  <a:schemeClr val="dk1"/>
                </a:solidFill>
                <a:latin typeface="Arial"/>
                <a:ea typeface="Arial"/>
                <a:cs typeface="Arial"/>
                <a:sym typeface="Arial"/>
              </a:rPr>
              <a:t>Marchand, Julie. </a:t>
            </a:r>
            <a:r>
              <a:rPr lang="en-US" sz="700" i="1">
                <a:solidFill>
                  <a:schemeClr val="dk1"/>
                </a:solidFill>
                <a:latin typeface="Arial"/>
                <a:ea typeface="Arial"/>
                <a:cs typeface="Arial"/>
                <a:sym typeface="Arial"/>
              </a:rPr>
              <a:t>MONACORALE - MONAsteriorum CORpus Adriaticorum et Locorum Ecclesiasticorum v1(june2021) : Plan de gestion de données</a:t>
            </a:r>
            <a:r>
              <a:rPr lang="en-US" sz="700">
                <a:solidFill>
                  <a:schemeClr val="dk1"/>
                </a:solidFill>
                <a:latin typeface="Arial"/>
                <a:ea typeface="Arial"/>
                <a:cs typeface="Arial"/>
                <a:sym typeface="Arial"/>
              </a:rPr>
              <a:t>. 2021, </a:t>
            </a:r>
            <a:r>
              <a:rPr lang="en-US" sz="700" u="sng">
                <a:solidFill>
                  <a:schemeClr val="dk1"/>
                </a:solidFill>
                <a:latin typeface="Arial"/>
                <a:ea typeface="Arial"/>
                <a:cs typeface="Arial"/>
                <a:sym typeface="Arial"/>
                <a:hlinkClick r:id="rId4">
                  <a:extLst>
                    <a:ext uri="{A12FA001-AC4F-418D-AE19-62706E023703}">
                      <ahyp:hlinkClr xmlns:ahyp="http://schemas.microsoft.com/office/drawing/2018/hyperlinkcolor" xmlns="" val="tx"/>
                    </a:ext>
                  </a:extLst>
                </a:hlinkClick>
              </a:rPr>
              <a:t>https://dmp.opidor.fr/plans/9691/export.pdf</a:t>
            </a:r>
            <a:r>
              <a:rPr lang="en-US" sz="7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a:p>
            <a:pPr marL="0" marR="0" lvl="0" indent="0" algn="r" rtl="0">
              <a:spcBef>
                <a:spcPts val="0"/>
              </a:spcBef>
              <a:spcAft>
                <a:spcPts val="0"/>
              </a:spcAft>
              <a:buClr>
                <a:schemeClr val="dk1"/>
              </a:buClr>
              <a:buSzPts val="700"/>
              <a:buFont typeface="Arial"/>
              <a:buNone/>
            </a:pPr>
            <a:r>
              <a:rPr lang="en-US" sz="700">
                <a:solidFill>
                  <a:schemeClr val="dk1"/>
                </a:solidFill>
                <a:latin typeface="Arial"/>
                <a:ea typeface="Arial"/>
                <a:cs typeface="Arial"/>
                <a:sym typeface="Arial"/>
              </a:rPr>
              <a:t>Saby, Nicolas. LANDMARK LAND : FINAL DATA MANAGEMENT PLAN D 2.1. 2019, </a:t>
            </a:r>
            <a:r>
              <a:rPr lang="en-US" sz="700" u="sng">
                <a:solidFill>
                  <a:schemeClr val="dk1"/>
                </a:solidFill>
                <a:latin typeface="Arial"/>
                <a:ea typeface="Arial"/>
                <a:cs typeface="Arial"/>
                <a:sym typeface="Arial"/>
                <a:hlinkClick r:id="rId5">
                  <a:extLst>
                    <a:ext uri="{A12FA001-AC4F-418D-AE19-62706E023703}">
                      <ahyp:hlinkClr xmlns:ahyp="http://schemas.microsoft.com/office/drawing/2018/hyperlinkcolor" xmlns="" val="tx"/>
                    </a:ext>
                  </a:extLst>
                </a:hlinkClick>
              </a:rPr>
              <a:t>https://ec.europa.eu/research/participants/documents/downloadPublic?documentIds=080166e5c9723849&amp;appId=PPGMS</a:t>
            </a:r>
            <a:r>
              <a:rPr lang="en-US"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p:txBody>
      </p:sp>
      <p:pic>
        <p:nvPicPr>
          <p:cNvPr id="335" name="Google Shape;335;p19" descr="Guillemet fermé"/>
          <p:cNvPicPr preferRelativeResize="0"/>
          <p:nvPr/>
        </p:nvPicPr>
        <p:blipFill rotWithShape="1">
          <a:blip r:embed="rId3">
            <a:alphaModFix/>
          </a:blip>
          <a:srcRect/>
          <a:stretch/>
        </p:blipFill>
        <p:spPr>
          <a:xfrm rot="10800000">
            <a:off x="4760960" y="-22889"/>
            <a:ext cx="585677" cy="743867"/>
          </a:xfrm>
          <a:prstGeom prst="rect">
            <a:avLst/>
          </a:prstGeom>
          <a:noFill/>
          <a:ln>
            <a:noFill/>
          </a:ln>
        </p:spPr>
      </p:pic>
      <p:pic>
        <p:nvPicPr>
          <p:cNvPr id="336" name="Google Shape;336;p19" descr="Guillemet fermé"/>
          <p:cNvPicPr preferRelativeResize="0"/>
          <p:nvPr/>
        </p:nvPicPr>
        <p:blipFill rotWithShape="1">
          <a:blip r:embed="rId3">
            <a:alphaModFix/>
          </a:blip>
          <a:srcRect/>
          <a:stretch/>
        </p:blipFill>
        <p:spPr>
          <a:xfrm>
            <a:off x="8529483" y="3662154"/>
            <a:ext cx="685800" cy="759309"/>
          </a:xfrm>
          <a:prstGeom prst="rect">
            <a:avLst/>
          </a:prstGeom>
          <a:noFill/>
          <a:ln>
            <a:noFill/>
          </a:ln>
        </p:spPr>
      </p:pic>
      <p:sp>
        <p:nvSpPr>
          <p:cNvPr id="337" name="Google Shape;337;p19"/>
          <p:cNvSpPr txBox="1">
            <a:spLocks noGrp="1"/>
          </p:cNvSpPr>
          <p:nvPr>
            <p:ph type="ftr" idx="11"/>
          </p:nvPr>
        </p:nvSpPr>
        <p:spPr>
          <a:xfrm>
            <a:off x="381348" y="4831074"/>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378823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8">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5" name="Title 1"/>
          <p:cNvSpPr>
            <a:spLocks noGrp="1"/>
          </p:cNvSpPr>
          <p:nvPr>
            <p:ph type="title"/>
          </p:nvPr>
        </p:nvSpPr>
        <p:spPr>
          <a:xfrm>
            <a:off x="1792915" y="85809"/>
            <a:ext cx="7227332" cy="400110"/>
          </a:xfrm>
        </p:spPr>
        <p:txBody>
          <a:bodyPr wrap="square">
            <a:spAutoFit/>
          </a:bodyPr>
          <a:lstStyle/>
          <a:p>
            <a:r>
              <a:rPr lang="en-GB" sz="2000" dirty="0" smtClean="0"/>
              <a:t>Data Management Plans</a:t>
            </a:r>
            <a:endParaRPr lang="en-GB" sz="2000" dirty="0"/>
          </a:p>
        </p:txBody>
      </p:sp>
      <p:sp>
        <p:nvSpPr>
          <p:cNvPr id="232" name="Content Placeholder 2"/>
          <p:cNvSpPr>
            <a:spLocks noGrp="1"/>
          </p:cNvSpPr>
          <p:nvPr>
            <p:ph idx="1"/>
          </p:nvPr>
        </p:nvSpPr>
        <p:spPr>
          <a:xfrm>
            <a:off x="379243" y="771917"/>
            <a:ext cx="8641004" cy="2954655"/>
          </a:xfrm>
        </p:spPr>
        <p:txBody>
          <a:bodyPr wrap="square">
            <a:spAutoFit/>
          </a:bodyPr>
          <a:lstStyle/>
          <a:p>
            <a:pPr marL="0" indent="0">
              <a:spcBef>
                <a:spcPts val="1200"/>
              </a:spcBef>
              <a:buNone/>
            </a:pPr>
            <a:r>
              <a:rPr lang="da-DK" sz="1800" b="1" dirty="0" smtClean="0"/>
              <a:t>Data Management Plans – </a:t>
            </a:r>
            <a:r>
              <a:rPr lang="da-DK" sz="1800" b="1" dirty="0" err="1" smtClean="0"/>
              <a:t>one</a:t>
            </a:r>
            <a:r>
              <a:rPr lang="da-DK" sz="1800" b="1" dirty="0" smtClean="0"/>
              <a:t> </a:t>
            </a:r>
            <a:r>
              <a:rPr lang="da-DK" sz="1800" b="1" dirty="0" err="1" smtClean="0"/>
              <a:t>tool</a:t>
            </a:r>
            <a:r>
              <a:rPr lang="da-DK" sz="1800" b="1" dirty="0" smtClean="0"/>
              <a:t> with </a:t>
            </a:r>
            <a:r>
              <a:rPr lang="da-DK" sz="1800" b="1" dirty="0" err="1" smtClean="0"/>
              <a:t>many</a:t>
            </a:r>
            <a:r>
              <a:rPr lang="da-DK" sz="1800" b="1" dirty="0" smtClean="0"/>
              <a:t> </a:t>
            </a:r>
            <a:r>
              <a:rPr lang="da-DK" sz="1800" b="1" dirty="0" err="1" smtClean="0"/>
              <a:t>applications</a:t>
            </a:r>
            <a:endParaRPr lang="da-DK" sz="1800" b="1" dirty="0" smtClean="0"/>
          </a:p>
          <a:p>
            <a:pPr marL="0" indent="0">
              <a:spcBef>
                <a:spcPts val="1200"/>
              </a:spcBef>
              <a:buNone/>
            </a:pPr>
            <a:endParaRPr lang="da-DK" sz="1800" dirty="0"/>
          </a:p>
          <a:p>
            <a:pPr marL="0" indent="0">
              <a:spcBef>
                <a:spcPts val="1200"/>
              </a:spcBef>
              <a:buNone/>
            </a:pPr>
            <a:r>
              <a:rPr lang="da-DK" sz="1800" dirty="0" err="1" smtClean="0"/>
              <a:t>Introduction</a:t>
            </a:r>
            <a:r>
              <a:rPr lang="da-DK" sz="1800" dirty="0" smtClean="0"/>
              <a:t> to research data management.</a:t>
            </a:r>
          </a:p>
          <a:p>
            <a:pPr marL="0" indent="0">
              <a:spcBef>
                <a:spcPts val="1200"/>
              </a:spcBef>
              <a:buNone/>
            </a:pPr>
            <a:r>
              <a:rPr lang="da-DK" sz="1800" dirty="0" smtClean="0"/>
              <a:t>The </a:t>
            </a:r>
            <a:r>
              <a:rPr lang="da-DK" sz="1800" dirty="0" err="1" smtClean="0"/>
              <a:t>importance</a:t>
            </a:r>
            <a:r>
              <a:rPr lang="da-DK" sz="1800" dirty="0" smtClean="0"/>
              <a:t> of </a:t>
            </a:r>
            <a:r>
              <a:rPr lang="da-DK" sz="1800" dirty="0" err="1" smtClean="0"/>
              <a:t>good</a:t>
            </a:r>
            <a:r>
              <a:rPr lang="da-DK" sz="1800" dirty="0" smtClean="0"/>
              <a:t> research data management.</a:t>
            </a:r>
          </a:p>
          <a:p>
            <a:pPr marL="0" indent="0">
              <a:spcBef>
                <a:spcPts val="1200"/>
              </a:spcBef>
              <a:buNone/>
            </a:pPr>
            <a:r>
              <a:rPr lang="da-DK" sz="1800" dirty="0" smtClean="0"/>
              <a:t>Plan </a:t>
            </a:r>
            <a:r>
              <a:rPr lang="da-DK" sz="1800" dirty="0" err="1" smtClean="0"/>
              <a:t>your</a:t>
            </a:r>
            <a:r>
              <a:rPr lang="da-DK" sz="1800" dirty="0" smtClean="0"/>
              <a:t> research data management</a:t>
            </a:r>
            <a:r>
              <a:rPr lang="da-DK" sz="1800" dirty="0"/>
              <a:t>.</a:t>
            </a:r>
            <a:endParaRPr lang="da-DK" sz="1800" dirty="0" smtClean="0"/>
          </a:p>
          <a:p>
            <a:pPr marL="0" indent="0">
              <a:spcBef>
                <a:spcPts val="1200"/>
              </a:spcBef>
              <a:buNone/>
            </a:pPr>
            <a:r>
              <a:rPr lang="da-DK" sz="1800" dirty="0"/>
              <a:t>W</a:t>
            </a:r>
            <a:r>
              <a:rPr lang="da-DK" sz="1800" dirty="0" smtClean="0"/>
              <a:t>rite </a:t>
            </a:r>
            <a:r>
              <a:rPr lang="da-DK" sz="1800" dirty="0" err="1" smtClean="0"/>
              <a:t>your</a:t>
            </a:r>
            <a:r>
              <a:rPr lang="da-DK" sz="1800" dirty="0" smtClean="0"/>
              <a:t> </a:t>
            </a:r>
            <a:r>
              <a:rPr lang="da-DK" sz="1800" dirty="0" err="1" smtClean="0"/>
              <a:t>own</a:t>
            </a:r>
            <a:r>
              <a:rPr lang="da-DK" sz="1800" dirty="0" smtClean="0"/>
              <a:t> data management plan.</a:t>
            </a:r>
          </a:p>
          <a:p>
            <a:pPr marL="0" indent="0">
              <a:spcBef>
                <a:spcPts val="1200"/>
              </a:spcBef>
              <a:buNone/>
            </a:pPr>
            <a:r>
              <a:rPr lang="da-DK" sz="1800" dirty="0" err="1"/>
              <a:t>D</a:t>
            </a:r>
            <a:r>
              <a:rPr lang="da-DK" sz="1800" dirty="0" err="1" smtClean="0"/>
              <a:t>ecide</a:t>
            </a:r>
            <a:r>
              <a:rPr lang="da-DK" sz="1800" dirty="0" smtClean="0"/>
              <a:t> </a:t>
            </a:r>
            <a:r>
              <a:rPr lang="da-DK" sz="1800" dirty="0" err="1" smtClean="0"/>
              <a:t>what</a:t>
            </a:r>
            <a:r>
              <a:rPr lang="da-DK" sz="1800" dirty="0" smtClean="0"/>
              <a:t> to </a:t>
            </a:r>
            <a:r>
              <a:rPr lang="da-DK" sz="1800" dirty="0" err="1" smtClean="0"/>
              <a:t>share</a:t>
            </a:r>
            <a:r>
              <a:rPr lang="da-DK" sz="1800" dirty="0" smtClean="0"/>
              <a:t> and </a:t>
            </a:r>
            <a:r>
              <a:rPr lang="da-DK" sz="1800" dirty="0" err="1" smtClean="0"/>
              <a:t>how</a:t>
            </a:r>
            <a:r>
              <a:rPr lang="da-DK" sz="1800" dirty="0" smtClean="0"/>
              <a:t>.</a:t>
            </a:r>
          </a:p>
        </p:txBody>
      </p:sp>
      <p:pic>
        <p:nvPicPr>
          <p:cNvPr id="3" name="Picture 2"/>
          <p:cNvPicPr>
            <a:picLocks noChangeAspect="1"/>
          </p:cNvPicPr>
          <p:nvPr/>
        </p:nvPicPr>
        <p:blipFill>
          <a:blip r:embed="rId2">
            <a:duotone>
              <a:prstClr val="black"/>
              <a:schemeClr val="tx2">
                <a:tint val="45000"/>
                <a:satMod val="400000"/>
              </a:schemeClr>
            </a:duotone>
          </a:blip>
          <a:stretch>
            <a:fillRect/>
          </a:stretch>
        </p:blipFill>
        <p:spPr>
          <a:xfrm>
            <a:off x="6884642" y="2848046"/>
            <a:ext cx="1592465" cy="1592465"/>
          </a:xfrm>
          <a:prstGeom prst="rect">
            <a:avLst/>
          </a:prstGeom>
        </p:spPr>
      </p:pic>
      <p:pic>
        <p:nvPicPr>
          <p:cNvPr id="4" name="Picture 3"/>
          <p:cNvPicPr>
            <a:picLocks noChangeAspect="1"/>
          </p:cNvPicPr>
          <p:nvPr/>
        </p:nvPicPr>
        <p:blipFill>
          <a:blip r:embed="rId3">
            <a:duotone>
              <a:prstClr val="black"/>
              <a:schemeClr val="tx2">
                <a:tint val="45000"/>
                <a:satMod val="400000"/>
              </a:schemeClr>
            </a:duotone>
          </a:blip>
          <a:stretch>
            <a:fillRect/>
          </a:stretch>
        </p:blipFill>
        <p:spPr>
          <a:xfrm>
            <a:off x="6884642" y="1409414"/>
            <a:ext cx="1438632" cy="1438632"/>
          </a:xfrm>
          <a:prstGeom prst="rect">
            <a:avLst/>
          </a:prstGeom>
        </p:spPr>
      </p:pic>
      <p:sp>
        <p:nvSpPr>
          <p:cNvPr id="8" name="Rektangel 8"/>
          <p:cNvSpPr/>
          <p:nvPr/>
        </p:nvSpPr>
        <p:spPr>
          <a:xfrm>
            <a:off x="4598568" y="4655746"/>
            <a:ext cx="4421679" cy="400110"/>
          </a:xfrm>
          <a:prstGeom prst="rect">
            <a:avLst/>
          </a:prstGeom>
        </p:spPr>
        <p:txBody>
          <a:bodyPr wrap="square">
            <a:spAutoFit/>
          </a:bodyPr>
          <a:lstStyle/>
          <a:p>
            <a:pPr algn="r"/>
            <a:r>
              <a:rPr lang="en-US" sz="1000" i="1" dirty="0" smtClean="0"/>
              <a:t>Illustrations: </a:t>
            </a:r>
            <a:r>
              <a:rPr lang="en-US" sz="1000" dirty="0" smtClean="0"/>
              <a:t>Patrick </a:t>
            </a:r>
            <a:r>
              <a:rPr lang="en-US" sz="1000" dirty="0" err="1" smtClean="0"/>
              <a:t>Hochstenbach</a:t>
            </a:r>
            <a:r>
              <a:rPr lang="en-US" sz="1000" dirty="0" smtClean="0"/>
              <a:t> (University of Gent, Belgium)</a:t>
            </a:r>
          </a:p>
          <a:p>
            <a:pPr algn="r"/>
            <a:r>
              <a:rPr lang="en-US" sz="1000" i="1" dirty="0" smtClean="0"/>
              <a:t>The </a:t>
            </a:r>
            <a:r>
              <a:rPr lang="en-US" sz="1000" i="1" dirty="0"/>
              <a:t>Open Science Training Handbook </a:t>
            </a:r>
            <a:r>
              <a:rPr lang="en-US" sz="1000" i="1" dirty="0">
                <a:hlinkClick r:id="rId4"/>
              </a:rPr>
              <a:t>http://book.fosteropenscience.eu/en/</a:t>
            </a:r>
            <a:endParaRPr lang="en-US" sz="1000" i="1" dirty="0"/>
          </a:p>
        </p:txBody>
      </p:sp>
    </p:spTree>
    <p:extLst>
      <p:ext uri="{BB962C8B-B14F-4D97-AF65-F5344CB8AC3E}">
        <p14:creationId xmlns:p14="http://schemas.microsoft.com/office/powerpoint/2010/main" val="1731756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20"/>
          <p:cNvSpPr txBox="1">
            <a:spLocks noGrp="1"/>
          </p:cNvSpPr>
          <p:nvPr>
            <p:ph type="title"/>
          </p:nvPr>
        </p:nvSpPr>
        <p:spPr>
          <a:xfrm>
            <a:off x="381348" y="822535"/>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Legal and ethical requirements, codes of conduct</a:t>
            </a:r>
            <a:endParaRPr/>
          </a:p>
        </p:txBody>
      </p:sp>
      <p:sp>
        <p:nvSpPr>
          <p:cNvPr id="344" name="Google Shape;344;p20"/>
          <p:cNvSpPr txBox="1">
            <a:spLocks noGrp="1"/>
          </p:cNvSpPr>
          <p:nvPr>
            <p:ph type="body" idx="1"/>
          </p:nvPr>
        </p:nvSpPr>
        <p:spPr>
          <a:xfrm>
            <a:off x="381348" y="1565547"/>
            <a:ext cx="8387700" cy="2892900"/>
          </a:xfrm>
          <a:prstGeom prst="rect">
            <a:avLst/>
          </a:prstGeom>
          <a:noFill/>
          <a:ln>
            <a:noFill/>
          </a:ln>
        </p:spPr>
        <p:txBody>
          <a:bodyPr spcFirstLastPara="1" wrap="square" lIns="91425" tIns="45700" rIns="91425" bIns="45700" anchor="t" anchorCtr="0">
            <a:noAutofit/>
          </a:bodyPr>
          <a:lstStyle/>
          <a:p>
            <a:pPr marL="171450" lvl="0" indent="-88900" algn="l" rtl="0">
              <a:spcBef>
                <a:spcPts val="0"/>
              </a:spcBef>
              <a:spcAft>
                <a:spcPts val="0"/>
              </a:spcAft>
              <a:buSzPts val="1400"/>
              <a:buChar char="▪"/>
            </a:pPr>
            <a:r>
              <a:rPr lang="en-US" sz="1400" b="1" dirty="0">
                <a:latin typeface="Arial"/>
                <a:ea typeface="Arial"/>
                <a:cs typeface="Arial"/>
                <a:sym typeface="Arial"/>
              </a:rPr>
              <a:t>Objectives</a:t>
            </a:r>
            <a:endParaRPr dirty="0"/>
          </a:p>
          <a:p>
            <a:pPr marL="385762" lvl="0" indent="-214311" algn="l" rtl="0">
              <a:spcBef>
                <a:spcPts val="280"/>
              </a:spcBef>
              <a:spcAft>
                <a:spcPts val="0"/>
              </a:spcAft>
              <a:buSzPts val="1400"/>
              <a:buFont typeface="Arial"/>
              <a:buChar char="•"/>
            </a:pPr>
            <a:r>
              <a:rPr lang="en-US" sz="1400" dirty="0">
                <a:latin typeface="Arial"/>
                <a:ea typeface="Arial"/>
                <a:cs typeface="Arial"/>
                <a:sym typeface="Arial"/>
              </a:rPr>
              <a:t>Clarify the </a:t>
            </a:r>
            <a:r>
              <a:rPr lang="en-US" sz="1400" b="1" dirty="0">
                <a:solidFill>
                  <a:schemeClr val="dk2"/>
                </a:solidFill>
                <a:latin typeface="Arial"/>
                <a:ea typeface="Arial"/>
                <a:cs typeface="Arial"/>
                <a:sym typeface="Arial"/>
              </a:rPr>
              <a:t>legal framework </a:t>
            </a:r>
            <a:r>
              <a:rPr lang="en-US" sz="1400" dirty="0">
                <a:latin typeface="Arial"/>
                <a:ea typeface="Arial"/>
                <a:cs typeface="Arial"/>
                <a:sym typeface="Arial"/>
              </a:rPr>
              <a:t>and anticipate possible risks </a:t>
            </a:r>
            <a:endParaRPr dirty="0"/>
          </a:p>
          <a:p>
            <a:pPr marL="385762" lvl="0" indent="-214311" algn="l" rtl="0">
              <a:spcBef>
                <a:spcPts val="280"/>
              </a:spcBef>
              <a:spcAft>
                <a:spcPts val="0"/>
              </a:spcAft>
              <a:buSzPts val="1400"/>
              <a:buFont typeface="Arial"/>
              <a:buChar char="•"/>
            </a:pPr>
            <a:r>
              <a:rPr lang="en-US" sz="1400" dirty="0">
                <a:latin typeface="Arial"/>
                <a:ea typeface="Arial"/>
                <a:cs typeface="Arial"/>
                <a:sym typeface="Arial"/>
              </a:rPr>
              <a:t>Verify if </a:t>
            </a:r>
            <a:r>
              <a:rPr lang="en-US" sz="1400" b="1" dirty="0">
                <a:solidFill>
                  <a:schemeClr val="dk2"/>
                </a:solidFill>
                <a:latin typeface="Arial"/>
                <a:ea typeface="Arial"/>
                <a:cs typeface="Arial"/>
                <a:sym typeface="Arial"/>
              </a:rPr>
              <a:t>the exploitation of pre-existing data</a:t>
            </a:r>
            <a:r>
              <a:rPr lang="en-US" sz="1400" dirty="0">
                <a:latin typeface="Arial"/>
                <a:ea typeface="Arial"/>
                <a:cs typeface="Arial"/>
                <a:sym typeface="Arial"/>
              </a:rPr>
              <a:t> is possible </a:t>
            </a:r>
            <a:endParaRPr dirty="0"/>
          </a:p>
          <a:p>
            <a:pPr marL="385762" lvl="0" indent="-214311" algn="l" rtl="0">
              <a:spcBef>
                <a:spcPts val="280"/>
              </a:spcBef>
              <a:spcAft>
                <a:spcPts val="0"/>
              </a:spcAft>
              <a:buSzPts val="1400"/>
              <a:buFont typeface="Arial"/>
              <a:buChar char="•"/>
            </a:pPr>
            <a:r>
              <a:rPr lang="en-US" sz="1400" dirty="0">
                <a:latin typeface="Arial"/>
                <a:ea typeface="Arial"/>
                <a:cs typeface="Arial"/>
                <a:sym typeface="Arial"/>
              </a:rPr>
              <a:t>Define if the </a:t>
            </a:r>
            <a:r>
              <a:rPr lang="en-US" sz="1400" b="1" dirty="0">
                <a:solidFill>
                  <a:schemeClr val="dk2"/>
                </a:solidFill>
                <a:latin typeface="Arial"/>
                <a:ea typeface="Arial"/>
                <a:cs typeface="Arial"/>
                <a:sym typeface="Arial"/>
              </a:rPr>
              <a:t>re-use of data is: possible, under conditions, or prohibited</a:t>
            </a:r>
            <a:endParaRPr dirty="0"/>
          </a:p>
          <a:p>
            <a:pPr marL="171450" lvl="0" indent="0" algn="l" rtl="0">
              <a:spcBef>
                <a:spcPts val="280"/>
              </a:spcBef>
              <a:spcAft>
                <a:spcPts val="0"/>
              </a:spcAft>
              <a:buSzPts val="1400"/>
              <a:buNone/>
            </a:pPr>
            <a:endParaRPr sz="1400" b="1" dirty="0">
              <a:latin typeface="Arial"/>
              <a:ea typeface="Arial"/>
              <a:cs typeface="Arial"/>
              <a:sym typeface="Arial"/>
            </a:endParaRPr>
          </a:p>
          <a:p>
            <a:pPr marL="171450" lvl="0" indent="-88900" algn="l" rtl="0">
              <a:spcBef>
                <a:spcPts val="280"/>
              </a:spcBef>
              <a:spcAft>
                <a:spcPts val="0"/>
              </a:spcAft>
              <a:buSzPts val="1400"/>
              <a:buChar char="▪"/>
            </a:pPr>
            <a:r>
              <a:rPr lang="en-US" sz="1400" b="1" dirty="0">
                <a:latin typeface="Arial"/>
                <a:ea typeface="Arial"/>
                <a:cs typeface="Arial"/>
                <a:sym typeface="Arial"/>
              </a:rPr>
              <a:t>In practice</a:t>
            </a:r>
            <a:endParaRPr dirty="0"/>
          </a:p>
          <a:p>
            <a:pPr marL="385762" lvl="0" indent="-214311" algn="l" rtl="0">
              <a:spcBef>
                <a:spcPts val="280"/>
              </a:spcBef>
              <a:spcAft>
                <a:spcPts val="0"/>
              </a:spcAft>
              <a:buSzPts val="1400"/>
              <a:buFont typeface="Arial"/>
              <a:buChar char="•"/>
            </a:pPr>
            <a:r>
              <a:rPr lang="en-US" sz="1400" dirty="0">
                <a:latin typeface="Arial"/>
                <a:ea typeface="Arial"/>
                <a:cs typeface="Arial"/>
                <a:sym typeface="Arial"/>
              </a:rPr>
              <a:t>Be particularly careful with these data types: </a:t>
            </a:r>
            <a:endParaRPr dirty="0"/>
          </a:p>
          <a:p>
            <a:pPr marL="728662" lvl="1" indent="-214312" algn="l" rtl="0">
              <a:spcBef>
                <a:spcPts val="240"/>
              </a:spcBef>
              <a:spcAft>
                <a:spcPts val="0"/>
              </a:spcAft>
              <a:buSzPts val="1200"/>
              <a:buFont typeface="Arial"/>
              <a:buChar char="•"/>
            </a:pPr>
            <a:r>
              <a:rPr lang="en-US" sz="1200" b="1" dirty="0">
                <a:solidFill>
                  <a:schemeClr val="dk2"/>
                </a:solidFill>
                <a:latin typeface="Arial"/>
                <a:ea typeface="Arial"/>
                <a:cs typeface="Arial"/>
                <a:sym typeface="Arial"/>
              </a:rPr>
              <a:t>Personal</a:t>
            </a:r>
            <a:r>
              <a:rPr lang="en-US" sz="1200" dirty="0">
                <a:latin typeface="Arial"/>
                <a:ea typeface="Arial"/>
                <a:cs typeface="Arial"/>
                <a:sym typeface="Arial"/>
              </a:rPr>
              <a:t> data, </a:t>
            </a:r>
            <a:r>
              <a:rPr lang="en-US" sz="1200" b="1" dirty="0">
                <a:solidFill>
                  <a:schemeClr val="dk2"/>
                </a:solidFill>
                <a:latin typeface="Arial"/>
                <a:ea typeface="Arial"/>
                <a:cs typeface="Arial"/>
                <a:sym typeface="Arial"/>
              </a:rPr>
              <a:t>health</a:t>
            </a:r>
            <a:r>
              <a:rPr lang="en-US" sz="1200" dirty="0">
                <a:latin typeface="Arial"/>
                <a:ea typeface="Arial"/>
                <a:cs typeface="Arial"/>
                <a:sym typeface="Arial"/>
              </a:rPr>
              <a:t> data, </a:t>
            </a:r>
            <a:endParaRPr dirty="0"/>
          </a:p>
          <a:p>
            <a:pPr marL="728662" lvl="1" indent="-214312" algn="l" rtl="0">
              <a:spcBef>
                <a:spcPts val="240"/>
              </a:spcBef>
              <a:spcAft>
                <a:spcPts val="0"/>
              </a:spcAft>
              <a:buSzPts val="1200"/>
              <a:buFont typeface="Arial"/>
              <a:buChar char="•"/>
            </a:pPr>
            <a:r>
              <a:rPr lang="en-US" sz="1200" dirty="0">
                <a:latin typeface="Arial"/>
                <a:ea typeface="Arial"/>
                <a:cs typeface="Arial"/>
                <a:sym typeface="Arial"/>
              </a:rPr>
              <a:t>Data that raise </a:t>
            </a:r>
            <a:r>
              <a:rPr lang="en-US" sz="1200" b="1" dirty="0">
                <a:solidFill>
                  <a:schemeClr val="dk2"/>
                </a:solidFill>
                <a:latin typeface="Arial"/>
                <a:ea typeface="Arial"/>
                <a:cs typeface="Arial"/>
                <a:sym typeface="Arial"/>
              </a:rPr>
              <a:t>ethical</a:t>
            </a:r>
            <a:r>
              <a:rPr lang="en-US" sz="1200" dirty="0">
                <a:latin typeface="Arial"/>
                <a:ea typeface="Arial"/>
                <a:cs typeface="Arial"/>
                <a:sym typeface="Arial"/>
              </a:rPr>
              <a:t> </a:t>
            </a:r>
            <a:r>
              <a:rPr lang="en-US" sz="1200" b="1" dirty="0">
                <a:solidFill>
                  <a:schemeClr val="dk2"/>
                </a:solidFill>
                <a:latin typeface="Arial"/>
                <a:ea typeface="Arial"/>
                <a:cs typeface="Arial"/>
                <a:sym typeface="Arial"/>
              </a:rPr>
              <a:t>issues</a:t>
            </a:r>
            <a:endParaRPr dirty="0"/>
          </a:p>
          <a:p>
            <a:pPr marL="728662" lvl="1" indent="-214312" algn="l" rtl="0">
              <a:spcBef>
                <a:spcPts val="240"/>
              </a:spcBef>
              <a:spcAft>
                <a:spcPts val="0"/>
              </a:spcAft>
              <a:buSzPts val="1200"/>
              <a:buFont typeface="Arial"/>
              <a:buChar char="•"/>
            </a:pPr>
            <a:r>
              <a:rPr lang="en-US" sz="1200" dirty="0">
                <a:latin typeface="Arial"/>
                <a:ea typeface="Arial"/>
                <a:cs typeface="Arial"/>
                <a:sym typeface="Arial"/>
              </a:rPr>
              <a:t>Data on which </a:t>
            </a:r>
            <a:r>
              <a:rPr lang="en-US" sz="1200" b="1" dirty="0">
                <a:solidFill>
                  <a:schemeClr val="dk2"/>
                </a:solidFill>
                <a:latin typeface="Arial"/>
                <a:ea typeface="Arial"/>
                <a:cs typeface="Arial"/>
                <a:sym typeface="Arial"/>
              </a:rPr>
              <a:t>intellectual and commercial </a:t>
            </a:r>
            <a:r>
              <a:rPr lang="en-US" sz="1200" dirty="0">
                <a:latin typeface="Arial"/>
                <a:ea typeface="Arial"/>
                <a:cs typeface="Arial"/>
                <a:sym typeface="Arial"/>
              </a:rPr>
              <a:t>property rights apply</a:t>
            </a:r>
            <a:endParaRPr dirty="0"/>
          </a:p>
          <a:p>
            <a:pPr marL="728662" lvl="1" indent="-214312" algn="l" rtl="0">
              <a:spcBef>
                <a:spcPts val="240"/>
              </a:spcBef>
              <a:spcAft>
                <a:spcPts val="0"/>
              </a:spcAft>
              <a:buSzPts val="1200"/>
              <a:buFont typeface="Arial"/>
              <a:buChar char="•"/>
            </a:pPr>
            <a:r>
              <a:rPr lang="en-US" sz="1200" dirty="0">
                <a:latin typeface="Arial"/>
                <a:ea typeface="Arial"/>
                <a:cs typeface="Arial"/>
                <a:sym typeface="Arial"/>
              </a:rPr>
              <a:t>Data that are classified as </a:t>
            </a:r>
            <a:r>
              <a:rPr lang="en-US" sz="1200" b="1" dirty="0">
                <a:solidFill>
                  <a:schemeClr val="dk2"/>
                </a:solidFill>
                <a:latin typeface="Arial"/>
                <a:ea typeface="Arial"/>
                <a:cs typeface="Arial"/>
                <a:sym typeface="Arial"/>
              </a:rPr>
              <a:t>defense secrets </a:t>
            </a:r>
            <a:endParaRPr dirty="0"/>
          </a:p>
          <a:p>
            <a:pPr marL="728662" lvl="1" indent="-214312" algn="l" rtl="0">
              <a:spcBef>
                <a:spcPts val="240"/>
              </a:spcBef>
              <a:spcAft>
                <a:spcPts val="0"/>
              </a:spcAft>
              <a:buSzPts val="1200"/>
              <a:buFont typeface="Arial"/>
              <a:buChar char="•"/>
            </a:pPr>
            <a:r>
              <a:rPr lang="en-US" sz="1200" dirty="0">
                <a:latin typeface="Arial"/>
                <a:ea typeface="Arial"/>
                <a:cs typeface="Arial"/>
                <a:sym typeface="Arial"/>
              </a:rPr>
              <a:t>Collected </a:t>
            </a:r>
            <a:r>
              <a:rPr lang="en-US" sz="1200" b="1" dirty="0">
                <a:solidFill>
                  <a:schemeClr val="dk2"/>
                </a:solidFill>
              </a:rPr>
              <a:t>data from websites</a:t>
            </a:r>
            <a:endParaRPr sz="1200" b="1" dirty="0">
              <a:solidFill>
                <a:schemeClr val="dk2"/>
              </a:solidFill>
            </a:endParaRPr>
          </a:p>
          <a:p>
            <a:pPr marL="728662" lvl="1" indent="-214312" algn="l" rtl="0">
              <a:spcBef>
                <a:spcPts val="240"/>
              </a:spcBef>
              <a:spcAft>
                <a:spcPts val="0"/>
              </a:spcAft>
              <a:buSzPts val="1200"/>
              <a:buFont typeface="Arial"/>
              <a:buChar char="•"/>
            </a:pPr>
            <a:r>
              <a:rPr lang="en-US" sz="1200" dirty="0"/>
              <a:t>…</a:t>
            </a:r>
            <a:endParaRPr sz="500" dirty="0">
              <a:latin typeface="Arial"/>
              <a:ea typeface="Arial"/>
              <a:cs typeface="Arial"/>
              <a:sym typeface="Arial"/>
            </a:endParaRPr>
          </a:p>
        </p:txBody>
      </p:sp>
      <p:pic>
        <p:nvPicPr>
          <p:cNvPr id="345" name="Google Shape;345;p20" descr="law.png"/>
          <p:cNvPicPr preferRelativeResize="0"/>
          <p:nvPr/>
        </p:nvPicPr>
        <p:blipFill rotWithShape="1">
          <a:blip r:embed="rId3">
            <a:alphaModFix/>
          </a:blip>
          <a:srcRect/>
          <a:stretch/>
        </p:blipFill>
        <p:spPr>
          <a:xfrm>
            <a:off x="7743120" y="658312"/>
            <a:ext cx="554298" cy="606597"/>
          </a:xfrm>
          <a:prstGeom prst="rect">
            <a:avLst/>
          </a:prstGeom>
          <a:noFill/>
          <a:ln>
            <a:noFill/>
          </a:ln>
        </p:spPr>
      </p:pic>
      <p:pic>
        <p:nvPicPr>
          <p:cNvPr id="346" name="Google Shape;346;p20"/>
          <p:cNvPicPr preferRelativeResize="0"/>
          <p:nvPr/>
        </p:nvPicPr>
        <p:blipFill rotWithShape="1">
          <a:blip r:embed="rId4">
            <a:alphaModFix/>
          </a:blip>
          <a:srcRect/>
          <a:stretch/>
        </p:blipFill>
        <p:spPr>
          <a:xfrm>
            <a:off x="7015382" y="1711123"/>
            <a:ext cx="1090612" cy="1003502"/>
          </a:xfrm>
          <a:prstGeom prst="rect">
            <a:avLst/>
          </a:prstGeom>
          <a:noFill/>
          <a:ln>
            <a:noFill/>
          </a:ln>
        </p:spPr>
      </p:pic>
      <p:pic>
        <p:nvPicPr>
          <p:cNvPr id="347" name="Google Shape;347;p20" descr="Traffic light image | Free SVG"/>
          <p:cNvPicPr preferRelativeResize="0"/>
          <p:nvPr/>
        </p:nvPicPr>
        <p:blipFill rotWithShape="1">
          <a:blip r:embed="rId5">
            <a:alphaModFix/>
          </a:blip>
          <a:srcRect/>
          <a:stretch/>
        </p:blipFill>
        <p:spPr>
          <a:xfrm rot="10800000">
            <a:off x="7942951" y="1711123"/>
            <a:ext cx="1003502" cy="1003502"/>
          </a:xfrm>
          <a:prstGeom prst="rect">
            <a:avLst/>
          </a:prstGeom>
          <a:noFill/>
          <a:ln>
            <a:noFill/>
          </a:ln>
        </p:spPr>
      </p:pic>
      <p:grpSp>
        <p:nvGrpSpPr>
          <p:cNvPr id="348" name="Google Shape;348;p20"/>
          <p:cNvGrpSpPr/>
          <p:nvPr/>
        </p:nvGrpSpPr>
        <p:grpSpPr>
          <a:xfrm>
            <a:off x="6130889" y="3591245"/>
            <a:ext cx="2626394" cy="600076"/>
            <a:chOff x="6312374" y="3286445"/>
            <a:chExt cx="2626394" cy="600076"/>
          </a:xfrm>
        </p:grpSpPr>
        <p:pic>
          <p:nvPicPr>
            <p:cNvPr id="349" name="Google Shape;349;p20"/>
            <p:cNvPicPr preferRelativeResize="0"/>
            <p:nvPr/>
          </p:nvPicPr>
          <p:blipFill rotWithShape="1">
            <a:blip r:embed="rId6">
              <a:alphaModFix/>
            </a:blip>
            <a:srcRect/>
            <a:stretch/>
          </p:blipFill>
          <p:spPr>
            <a:xfrm>
              <a:off x="6312374" y="3286446"/>
              <a:ext cx="703008" cy="600075"/>
            </a:xfrm>
            <a:prstGeom prst="rect">
              <a:avLst/>
            </a:prstGeom>
            <a:noFill/>
            <a:ln>
              <a:noFill/>
            </a:ln>
          </p:spPr>
        </p:pic>
        <p:pic>
          <p:nvPicPr>
            <p:cNvPr id="350" name="Google Shape;350;p20" descr="girl, white, mouse, animal, cute, isolated, female, pet, fur, young, critter, macro, small, brown, mammal, closeup, close, hamster, rodent, fauna, close up, rat, face, nose, eyes, whiskers, grey, lovely, tail, furry, ears, hairy, smell, vertebrate, funny, creature, hairs, up, beautiful, soft, domestic, pretty, cuddly, pest, attractive, gorgeous, sniff, mice, vermin, gerbil, muroidea, muridae"/>
            <p:cNvPicPr preferRelativeResize="0"/>
            <p:nvPr/>
          </p:nvPicPr>
          <p:blipFill rotWithShape="1">
            <a:blip r:embed="rId7">
              <a:alphaModFix/>
            </a:blip>
            <a:srcRect/>
            <a:stretch/>
          </p:blipFill>
          <p:spPr>
            <a:xfrm>
              <a:off x="7015382" y="3286445"/>
              <a:ext cx="809089" cy="600075"/>
            </a:xfrm>
            <a:prstGeom prst="rect">
              <a:avLst/>
            </a:prstGeom>
            <a:noFill/>
            <a:ln>
              <a:noFill/>
            </a:ln>
          </p:spPr>
        </p:pic>
        <p:pic>
          <p:nvPicPr>
            <p:cNvPr id="351" name="Google Shape;351;p20"/>
            <p:cNvPicPr preferRelativeResize="0"/>
            <p:nvPr/>
          </p:nvPicPr>
          <p:blipFill rotWithShape="1">
            <a:blip r:embed="rId8">
              <a:alphaModFix/>
            </a:blip>
            <a:srcRect/>
            <a:stretch/>
          </p:blipFill>
          <p:spPr>
            <a:xfrm>
              <a:off x="7696181" y="3286445"/>
              <a:ext cx="567417" cy="600075"/>
            </a:xfrm>
            <a:prstGeom prst="rect">
              <a:avLst/>
            </a:prstGeom>
            <a:noFill/>
            <a:ln>
              <a:noFill/>
            </a:ln>
          </p:spPr>
        </p:pic>
        <p:pic>
          <p:nvPicPr>
            <p:cNvPr id="352" name="Google Shape;352;p20" descr="File:Top secret.jpg"/>
            <p:cNvPicPr preferRelativeResize="0"/>
            <p:nvPr/>
          </p:nvPicPr>
          <p:blipFill rotWithShape="1">
            <a:blip r:embed="rId9">
              <a:alphaModFix/>
            </a:blip>
            <a:srcRect/>
            <a:stretch/>
          </p:blipFill>
          <p:spPr>
            <a:xfrm>
              <a:off x="8297418" y="3286445"/>
              <a:ext cx="641350" cy="572075"/>
            </a:xfrm>
            <a:prstGeom prst="rect">
              <a:avLst/>
            </a:prstGeom>
            <a:noFill/>
            <a:ln>
              <a:noFill/>
            </a:ln>
          </p:spPr>
        </p:pic>
      </p:grpSp>
      <p:sp>
        <p:nvSpPr>
          <p:cNvPr id="353" name="Google Shape;353;p20"/>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264256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4">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4">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4">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4">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4">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4">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4">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4">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1"/>
          <p:cNvSpPr txBox="1">
            <a:spLocks noGrp="1"/>
          </p:cNvSpPr>
          <p:nvPr>
            <p:ph type="title"/>
          </p:nvPr>
        </p:nvSpPr>
        <p:spPr>
          <a:xfrm>
            <a:off x="2139260" y="190501"/>
            <a:ext cx="5004600" cy="1038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Ethical and legal framework</a:t>
            </a:r>
            <a:br>
              <a:rPr lang="en-US"/>
            </a:br>
            <a:r>
              <a:rPr lang="en-US">
                <a:solidFill>
                  <a:schemeClr val="dk2"/>
                </a:solidFill>
              </a:rPr>
              <a:t>Example</a:t>
            </a:r>
            <a:endParaRPr>
              <a:solidFill>
                <a:schemeClr val="dk2"/>
              </a:solidFill>
            </a:endParaRPr>
          </a:p>
        </p:txBody>
      </p:sp>
      <p:sp>
        <p:nvSpPr>
          <p:cNvPr id="360" name="Google Shape;360;p21"/>
          <p:cNvSpPr txBox="1">
            <a:spLocks noGrp="1"/>
          </p:cNvSpPr>
          <p:nvPr>
            <p:ph type="body" idx="1"/>
          </p:nvPr>
        </p:nvSpPr>
        <p:spPr>
          <a:xfrm>
            <a:off x="632751" y="1000126"/>
            <a:ext cx="8220600" cy="37941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SzPts val="1200"/>
              <a:buNone/>
            </a:pPr>
            <a:r>
              <a:rPr lang="en-US" sz="1200"/>
              <a:t>InSPIRES project will perform research in seven different countries: Spain, France, Italy, The Netherlands, Hungary, and, outside the European Union, Bolivia and Tunis. This broad spectrum of countries leads to a deep reflection on ethical issues concerning the research performed. The consortium is aware of the international legislation, guides and codes that regulate management of data: </a:t>
            </a:r>
            <a:endParaRPr/>
          </a:p>
          <a:p>
            <a:pPr marL="0" lvl="0" indent="0" algn="l" rtl="0">
              <a:lnSpc>
                <a:spcPct val="120000"/>
              </a:lnSpc>
              <a:spcBef>
                <a:spcPts val="300"/>
              </a:spcBef>
              <a:spcAft>
                <a:spcPts val="0"/>
              </a:spcAft>
              <a:buSzPts val="600"/>
              <a:buNone/>
            </a:pPr>
            <a:r>
              <a:rPr lang="en-US" sz="600"/>
              <a:t/>
            </a:r>
            <a:br>
              <a:rPr lang="en-US" sz="600"/>
            </a:br>
            <a:r>
              <a:rPr lang="en-US" sz="1500"/>
              <a:t>• The </a:t>
            </a:r>
            <a:r>
              <a:rPr lang="en-US" sz="1500" b="1">
                <a:solidFill>
                  <a:schemeClr val="accent3"/>
                </a:solidFill>
              </a:rPr>
              <a:t>Nuremberg Code (1947) </a:t>
            </a:r>
            <a:r>
              <a:rPr lang="en-US" sz="1500"/>
              <a:t>addressing volunteer consent and proper acting </a:t>
            </a:r>
            <a:br>
              <a:rPr lang="en-US" sz="1500"/>
            </a:br>
            <a:r>
              <a:rPr lang="en-US" sz="1500"/>
              <a:t>• The </a:t>
            </a:r>
            <a:r>
              <a:rPr lang="en-US" sz="1500" b="1">
                <a:solidFill>
                  <a:schemeClr val="accent3"/>
                </a:solidFill>
              </a:rPr>
              <a:t>Revised Declaration of Helsinki </a:t>
            </a:r>
            <a:r>
              <a:rPr lang="en-US" sz="1500"/>
              <a:t>in its last version of 2013 </a:t>
            </a:r>
            <a:br>
              <a:rPr lang="en-US" sz="1500"/>
            </a:br>
            <a:r>
              <a:rPr lang="en-US" sz="1500"/>
              <a:t>• The </a:t>
            </a:r>
            <a:r>
              <a:rPr lang="en-US" sz="1500" b="1">
                <a:solidFill>
                  <a:schemeClr val="accent3"/>
                </a:solidFill>
              </a:rPr>
              <a:t>charter of Fundamental rights of the EU Directive </a:t>
            </a:r>
            <a:r>
              <a:rPr lang="en-US" sz="1500"/>
              <a:t>95/46/EC (…), protection of individuals (…) </a:t>
            </a:r>
            <a:br>
              <a:rPr lang="en-US" sz="1500"/>
            </a:br>
            <a:r>
              <a:rPr lang="en-US" sz="1500"/>
              <a:t>• </a:t>
            </a:r>
            <a:r>
              <a:rPr lang="en-US" sz="1500" b="1">
                <a:solidFill>
                  <a:schemeClr val="accent3"/>
                </a:solidFill>
              </a:rPr>
              <a:t>Opinions of the European Group of Advisers on the Ethical Implications of Biotechnology </a:t>
            </a:r>
            <a:r>
              <a:rPr lang="en-US" sz="1500"/>
              <a:t>(1991-1997) and the </a:t>
            </a:r>
            <a:r>
              <a:rPr lang="en-US" sz="1500" b="1">
                <a:solidFill>
                  <a:schemeClr val="accent3"/>
                </a:solidFill>
              </a:rPr>
              <a:t>European Group on Ethics in Science and New Technologies </a:t>
            </a:r>
            <a:r>
              <a:rPr lang="en-US" sz="1500"/>
              <a:t>(as from 1998) </a:t>
            </a:r>
            <a:endParaRPr/>
          </a:p>
          <a:p>
            <a:pPr marL="0" lvl="0" indent="0" algn="l" rtl="0">
              <a:lnSpc>
                <a:spcPct val="120000"/>
              </a:lnSpc>
              <a:spcBef>
                <a:spcPts val="300"/>
              </a:spcBef>
              <a:spcAft>
                <a:spcPts val="0"/>
              </a:spcAft>
              <a:buSzPts val="1500"/>
              <a:buNone/>
            </a:pPr>
            <a:r>
              <a:rPr lang="en-US" sz="1500"/>
              <a:t>• The </a:t>
            </a:r>
            <a:r>
              <a:rPr lang="en-US" sz="1500" b="1">
                <a:solidFill>
                  <a:schemeClr val="accent3"/>
                </a:solidFill>
              </a:rPr>
              <a:t>New Brunswick Declaration</a:t>
            </a:r>
            <a:r>
              <a:rPr lang="en-US" sz="1500"/>
              <a:t>: A Declaration on Research Ethics, Integrity and Governance resulting (…), Canada (2013) </a:t>
            </a:r>
            <a:br>
              <a:rPr lang="en-US" sz="1500"/>
            </a:br>
            <a:r>
              <a:rPr lang="en-US" sz="1500"/>
              <a:t>• The </a:t>
            </a:r>
            <a:r>
              <a:rPr lang="en-US" sz="1500" b="1">
                <a:solidFill>
                  <a:schemeClr val="accent3"/>
                </a:solidFill>
              </a:rPr>
              <a:t>Respect Code focused in socio-economic research</a:t>
            </a:r>
            <a:r>
              <a:rPr lang="en-US" sz="1500"/>
              <a:t>.</a:t>
            </a:r>
            <a:endParaRPr sz="1500"/>
          </a:p>
        </p:txBody>
      </p:sp>
      <p:sp>
        <p:nvSpPr>
          <p:cNvPr id="361" name="Google Shape;361;p21"/>
          <p:cNvSpPr txBox="1"/>
          <p:nvPr/>
        </p:nvSpPr>
        <p:spPr>
          <a:xfrm>
            <a:off x="6477712" y="4614730"/>
            <a:ext cx="2616300" cy="42720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r" rtl="0">
              <a:spcBef>
                <a:spcPts val="0"/>
              </a:spcBef>
              <a:spcAft>
                <a:spcPts val="0"/>
              </a:spcAft>
              <a:buClr>
                <a:schemeClr val="dk1"/>
              </a:buClr>
              <a:buSzPct val="100000"/>
              <a:buFont typeface="Arial"/>
              <a:buNone/>
            </a:pPr>
            <a:r>
              <a:rPr lang="en-US" sz="1800">
                <a:solidFill>
                  <a:schemeClr val="dk1"/>
                </a:solidFill>
                <a:latin typeface="Arial"/>
                <a:ea typeface="Arial"/>
                <a:cs typeface="Arial"/>
                <a:sym typeface="Arial"/>
              </a:rPr>
              <a:t>Villanueva Baselga, Sergio, Anne-Sophie Gresle, et María-Jesús Pinazo. « INSPIRES: Ingenious Science Shops to promote Participatory Innovation, Research and Equity in Science - D8.1: Data Management Plan », 2017. </a:t>
            </a:r>
            <a:r>
              <a:rPr lang="en-US" sz="1800" u="sng">
                <a:solidFill>
                  <a:schemeClr val="dk1"/>
                </a:solidFill>
                <a:latin typeface="Arial"/>
                <a:ea typeface="Arial"/>
                <a:cs typeface="Arial"/>
                <a:sym typeface="Arial"/>
                <a:hlinkClick r:id="rId3">
                  <a:extLst>
                    <a:ext uri="{A12FA001-AC4F-418D-AE19-62706E023703}">
                      <ahyp:hlinkClr xmlns:ahyp="http://schemas.microsoft.com/office/drawing/2018/hyperlinkcolor" xmlns="" val="tx"/>
                    </a:ext>
                  </a:extLst>
                </a:hlinkClick>
              </a:rPr>
              <a:t>https://inspiresproject.com/wp-content/uploads/2018/03/D8.1_v02_FINAL-VERSION.pdf</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marL="0" marR="0" lvl="0" indent="0" algn="r" rtl="0">
              <a:spcBef>
                <a:spcPts val="0"/>
              </a:spcBef>
              <a:spcAft>
                <a:spcPts val="0"/>
              </a:spcAft>
              <a:buClr>
                <a:schemeClr val="dk1"/>
              </a:buClr>
              <a:buSzPct val="100000"/>
              <a:buFont typeface="Arial"/>
              <a:buNone/>
            </a:pPr>
            <a:endParaRPr sz="1800">
              <a:solidFill>
                <a:schemeClr val="dk1"/>
              </a:solidFill>
              <a:latin typeface="Arial"/>
              <a:ea typeface="Arial"/>
              <a:cs typeface="Arial"/>
              <a:sym typeface="Arial"/>
            </a:endParaRPr>
          </a:p>
        </p:txBody>
      </p:sp>
      <p:pic>
        <p:nvPicPr>
          <p:cNvPr id="362" name="Google Shape;362;p21" descr="Guillemet fermé"/>
          <p:cNvPicPr preferRelativeResize="0"/>
          <p:nvPr/>
        </p:nvPicPr>
        <p:blipFill rotWithShape="1">
          <a:blip r:embed="rId4">
            <a:alphaModFix/>
          </a:blip>
          <a:srcRect/>
          <a:stretch/>
        </p:blipFill>
        <p:spPr>
          <a:xfrm rot="10800000">
            <a:off x="99492" y="856979"/>
            <a:ext cx="585677" cy="743867"/>
          </a:xfrm>
          <a:prstGeom prst="rect">
            <a:avLst/>
          </a:prstGeom>
          <a:noFill/>
          <a:ln>
            <a:noFill/>
          </a:ln>
        </p:spPr>
      </p:pic>
      <p:pic>
        <p:nvPicPr>
          <p:cNvPr id="363" name="Google Shape;363;p21" descr="Guillemet fermé"/>
          <p:cNvPicPr preferRelativeResize="0"/>
          <p:nvPr/>
        </p:nvPicPr>
        <p:blipFill rotWithShape="1">
          <a:blip r:embed="rId4">
            <a:alphaModFix/>
          </a:blip>
          <a:srcRect/>
          <a:stretch/>
        </p:blipFill>
        <p:spPr>
          <a:xfrm>
            <a:off x="5951753" y="4384191"/>
            <a:ext cx="685800" cy="759309"/>
          </a:xfrm>
          <a:prstGeom prst="rect">
            <a:avLst/>
          </a:prstGeom>
          <a:noFill/>
          <a:ln>
            <a:noFill/>
          </a:ln>
        </p:spPr>
      </p:pic>
      <p:sp>
        <p:nvSpPr>
          <p:cNvPr id="364" name="Google Shape;364;p21"/>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4138707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2"/>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Data sharing and long-term preservation</a:t>
            </a:r>
            <a:endParaRPr/>
          </a:p>
        </p:txBody>
      </p:sp>
      <p:sp>
        <p:nvSpPr>
          <p:cNvPr id="371" name="Google Shape;371;p22"/>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85000" lnSpcReduction="20000"/>
          </a:bodyPr>
          <a:lstStyle/>
          <a:p>
            <a:pPr marL="171450" lvl="0" indent="-129540" algn="l" rtl="0">
              <a:spcBef>
                <a:spcPts val="0"/>
              </a:spcBef>
              <a:spcAft>
                <a:spcPts val="0"/>
              </a:spcAft>
              <a:buSzPct val="100000"/>
              <a:buChar char="▪"/>
            </a:pPr>
            <a:r>
              <a:rPr lang="en-US" b="1" dirty="0">
                <a:latin typeface="Arial"/>
                <a:ea typeface="Arial"/>
                <a:cs typeface="Arial"/>
                <a:sym typeface="Arial"/>
              </a:rPr>
              <a:t>Objectives, for data that can be opened:</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Make data </a:t>
            </a:r>
            <a:r>
              <a:rPr lang="en-US" b="1" dirty="0">
                <a:solidFill>
                  <a:schemeClr val="dk2"/>
                </a:solidFill>
                <a:latin typeface="Arial"/>
                <a:ea typeface="Arial"/>
                <a:cs typeface="Arial"/>
                <a:sym typeface="Arial"/>
              </a:rPr>
              <a:t>easy to find and accessible</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Ensure that data is </a:t>
            </a:r>
            <a:r>
              <a:rPr lang="en-US" b="1" dirty="0">
                <a:solidFill>
                  <a:schemeClr val="dk2"/>
                </a:solidFill>
                <a:latin typeface="Arial"/>
                <a:ea typeface="Arial"/>
                <a:cs typeface="Arial"/>
                <a:sym typeface="Arial"/>
              </a:rPr>
              <a:t>reusable</a:t>
            </a:r>
            <a:endParaRPr dirty="0"/>
          </a:p>
          <a:p>
            <a:pPr marL="171450" lvl="0" indent="0" algn="l" rtl="0">
              <a:spcBef>
                <a:spcPts val="336"/>
              </a:spcBef>
              <a:spcAft>
                <a:spcPts val="0"/>
              </a:spcAft>
              <a:buSzPct val="100000"/>
              <a:buNone/>
            </a:pPr>
            <a:endParaRPr b="1" dirty="0">
              <a:latin typeface="Arial"/>
              <a:ea typeface="Arial"/>
              <a:cs typeface="Arial"/>
              <a:sym typeface="Arial"/>
            </a:endParaRPr>
          </a:p>
          <a:p>
            <a:pPr marL="171450" lvl="0" indent="-129540" algn="l" rtl="0">
              <a:spcBef>
                <a:spcPts val="336"/>
              </a:spcBef>
              <a:spcAft>
                <a:spcPts val="0"/>
              </a:spcAft>
              <a:buSzPct val="100000"/>
              <a:buChar char="▪"/>
            </a:pPr>
            <a:r>
              <a:rPr lang="en-US" b="1" dirty="0">
                <a:latin typeface="Arial"/>
                <a:ea typeface="Arial"/>
                <a:cs typeface="Arial"/>
                <a:sym typeface="Arial"/>
              </a:rPr>
              <a:t>In practice</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Use an </a:t>
            </a:r>
            <a:r>
              <a:rPr lang="en-US" b="1" dirty="0">
                <a:solidFill>
                  <a:schemeClr val="dk2"/>
                </a:solidFill>
                <a:latin typeface="Arial"/>
                <a:ea typeface="Arial"/>
                <a:cs typeface="Arial"/>
                <a:sym typeface="Arial"/>
              </a:rPr>
              <a:t>open license </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Identify a </a:t>
            </a:r>
            <a:r>
              <a:rPr lang="en-US" b="1" dirty="0">
                <a:solidFill>
                  <a:schemeClr val="dk2"/>
                </a:solidFill>
                <a:latin typeface="Arial"/>
                <a:ea typeface="Arial"/>
                <a:cs typeface="Arial"/>
                <a:sym typeface="Arial"/>
              </a:rPr>
              <a:t>trusted data repository</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Use a </a:t>
            </a:r>
            <a:r>
              <a:rPr lang="en-US" b="1" dirty="0">
                <a:solidFill>
                  <a:schemeClr val="dk2"/>
                </a:solidFill>
                <a:latin typeface="Arial"/>
                <a:ea typeface="Arial"/>
                <a:cs typeface="Arial"/>
                <a:sym typeface="Arial"/>
              </a:rPr>
              <a:t>persistent identifier (DOI) </a:t>
            </a:r>
            <a:endParaRPr dirty="0"/>
          </a:p>
          <a:p>
            <a:pPr marL="385762" lvl="0" indent="-225741" algn="l" rtl="0">
              <a:spcBef>
                <a:spcPts val="336"/>
              </a:spcBef>
              <a:spcAft>
                <a:spcPts val="0"/>
              </a:spcAft>
              <a:buSzPct val="100000"/>
              <a:buFont typeface="Arial"/>
              <a:buChar char="•"/>
            </a:pPr>
            <a:r>
              <a:rPr lang="en-US" dirty="0">
                <a:latin typeface="Arial"/>
                <a:ea typeface="Arial"/>
                <a:cs typeface="Arial"/>
                <a:sym typeface="Arial"/>
              </a:rPr>
              <a:t>Share </a:t>
            </a:r>
            <a:r>
              <a:rPr lang="en-US" b="1" dirty="0">
                <a:solidFill>
                  <a:schemeClr val="dk2"/>
                </a:solidFill>
                <a:latin typeface="Arial"/>
                <a:ea typeface="Arial"/>
                <a:cs typeface="Arial"/>
                <a:sym typeface="Arial"/>
              </a:rPr>
              <a:t>other research products</a:t>
            </a:r>
            <a:r>
              <a:rPr lang="en-US" dirty="0">
                <a:latin typeface="Arial"/>
                <a:ea typeface="Arial"/>
                <a:cs typeface="Arial"/>
                <a:sym typeface="Arial"/>
              </a:rPr>
              <a:t>: </a:t>
            </a:r>
            <a:endParaRPr dirty="0"/>
          </a:p>
          <a:p>
            <a:pPr marL="171450" lvl="0" indent="0" algn="l" rtl="0">
              <a:spcBef>
                <a:spcPts val="336"/>
              </a:spcBef>
              <a:spcAft>
                <a:spcPts val="0"/>
              </a:spcAft>
              <a:buSzPct val="100000"/>
              <a:buNone/>
            </a:pPr>
            <a:r>
              <a:rPr lang="en-US" b="1" dirty="0">
                <a:solidFill>
                  <a:schemeClr val="dk2"/>
                </a:solidFill>
                <a:latin typeface="Arial"/>
                <a:ea typeface="Arial"/>
                <a:cs typeface="Arial"/>
                <a:sym typeface="Arial"/>
              </a:rPr>
              <a:t>codes</a:t>
            </a:r>
            <a:r>
              <a:rPr lang="en-US" dirty="0">
                <a:latin typeface="Arial"/>
                <a:ea typeface="Arial"/>
                <a:cs typeface="Arial"/>
                <a:sym typeface="Arial"/>
              </a:rPr>
              <a:t> and </a:t>
            </a:r>
            <a:r>
              <a:rPr lang="en-US" b="1" dirty="0" err="1">
                <a:solidFill>
                  <a:schemeClr val="dk2"/>
                </a:solidFill>
                <a:latin typeface="Arial"/>
                <a:ea typeface="Arial"/>
                <a:cs typeface="Arial"/>
                <a:sym typeface="Arial"/>
              </a:rPr>
              <a:t>softwares</a:t>
            </a:r>
            <a:r>
              <a:rPr lang="en-US" dirty="0">
                <a:latin typeface="Arial"/>
                <a:ea typeface="Arial"/>
                <a:cs typeface="Arial"/>
                <a:sym typeface="Arial"/>
              </a:rPr>
              <a:t>, </a:t>
            </a:r>
            <a:r>
              <a:rPr lang="en-US" b="1" dirty="0">
                <a:solidFill>
                  <a:schemeClr val="dk2"/>
                </a:solidFill>
                <a:latin typeface="Arial"/>
                <a:ea typeface="Arial"/>
                <a:cs typeface="Arial"/>
                <a:sym typeface="Arial"/>
              </a:rPr>
              <a:t>protocols</a:t>
            </a:r>
            <a:r>
              <a:rPr lang="en-US" dirty="0">
                <a:latin typeface="Arial"/>
                <a:ea typeface="Arial"/>
                <a:cs typeface="Arial"/>
                <a:sym typeface="Arial"/>
              </a:rPr>
              <a:t>, etc.</a:t>
            </a:r>
            <a:endParaRPr dirty="0">
              <a:latin typeface="Arial"/>
              <a:ea typeface="Arial"/>
              <a:cs typeface="Arial"/>
              <a:sym typeface="Arial"/>
            </a:endParaRPr>
          </a:p>
        </p:txBody>
      </p:sp>
      <p:pic>
        <p:nvPicPr>
          <p:cNvPr id="372" name="Google Shape;372;p22"/>
          <p:cNvPicPr preferRelativeResize="0"/>
          <p:nvPr/>
        </p:nvPicPr>
        <p:blipFill rotWithShape="1">
          <a:blip r:embed="rId3">
            <a:alphaModFix/>
          </a:blip>
          <a:srcRect/>
          <a:stretch/>
        </p:blipFill>
        <p:spPr>
          <a:xfrm>
            <a:off x="7038468" y="1076138"/>
            <a:ext cx="473202" cy="473202"/>
          </a:xfrm>
          <a:prstGeom prst="rect">
            <a:avLst/>
          </a:prstGeom>
          <a:noFill/>
          <a:ln>
            <a:noFill/>
          </a:ln>
        </p:spPr>
      </p:pic>
      <p:pic>
        <p:nvPicPr>
          <p:cNvPr id="373" name="Google Shape;373;p22"/>
          <p:cNvPicPr preferRelativeResize="0"/>
          <p:nvPr/>
        </p:nvPicPr>
        <p:blipFill rotWithShape="1">
          <a:blip r:embed="rId4">
            <a:alphaModFix/>
          </a:blip>
          <a:srcRect/>
          <a:stretch/>
        </p:blipFill>
        <p:spPr>
          <a:xfrm>
            <a:off x="7742553" y="1100034"/>
            <a:ext cx="398819" cy="398819"/>
          </a:xfrm>
          <a:prstGeom prst="rect">
            <a:avLst/>
          </a:prstGeom>
          <a:noFill/>
          <a:ln>
            <a:noFill/>
          </a:ln>
        </p:spPr>
      </p:pic>
      <p:pic>
        <p:nvPicPr>
          <p:cNvPr id="374" name="Google Shape;374;p22"/>
          <p:cNvPicPr preferRelativeResize="0"/>
          <p:nvPr/>
        </p:nvPicPr>
        <p:blipFill rotWithShape="1">
          <a:blip r:embed="rId5">
            <a:alphaModFix/>
          </a:blip>
          <a:srcRect/>
          <a:stretch/>
        </p:blipFill>
        <p:spPr>
          <a:xfrm>
            <a:off x="5760749" y="1793008"/>
            <a:ext cx="1514320" cy="520744"/>
          </a:xfrm>
          <a:prstGeom prst="rect">
            <a:avLst/>
          </a:prstGeom>
          <a:noFill/>
          <a:ln>
            <a:noFill/>
          </a:ln>
        </p:spPr>
      </p:pic>
      <p:grpSp>
        <p:nvGrpSpPr>
          <p:cNvPr id="375" name="Google Shape;375;p22"/>
          <p:cNvGrpSpPr/>
          <p:nvPr/>
        </p:nvGrpSpPr>
        <p:grpSpPr>
          <a:xfrm>
            <a:off x="5222081" y="3271837"/>
            <a:ext cx="3833703" cy="1070689"/>
            <a:chOff x="4463471" y="3029085"/>
            <a:chExt cx="4592314" cy="1313442"/>
          </a:xfrm>
        </p:grpSpPr>
        <p:pic>
          <p:nvPicPr>
            <p:cNvPr id="376" name="Google Shape;376;p22" descr="File:Creative commons license spectrum.svg"/>
            <p:cNvPicPr preferRelativeResize="0"/>
            <p:nvPr/>
          </p:nvPicPr>
          <p:blipFill rotWithShape="1">
            <a:blip r:embed="rId6">
              <a:alphaModFix/>
            </a:blip>
            <a:srcRect/>
            <a:stretch/>
          </p:blipFill>
          <p:spPr>
            <a:xfrm>
              <a:off x="4463471" y="3029085"/>
              <a:ext cx="811308" cy="1313442"/>
            </a:xfrm>
            <a:prstGeom prst="rect">
              <a:avLst/>
            </a:prstGeom>
            <a:noFill/>
            <a:ln>
              <a:noFill/>
            </a:ln>
          </p:spPr>
        </p:pic>
        <p:pic>
          <p:nvPicPr>
            <p:cNvPr id="377" name="Google Shape;377;p22"/>
            <p:cNvPicPr preferRelativeResize="0"/>
            <p:nvPr/>
          </p:nvPicPr>
          <p:blipFill rotWithShape="1">
            <a:blip r:embed="rId7">
              <a:alphaModFix/>
            </a:blip>
            <a:srcRect/>
            <a:stretch/>
          </p:blipFill>
          <p:spPr>
            <a:xfrm>
              <a:off x="5274779" y="3029085"/>
              <a:ext cx="1259372" cy="1313249"/>
            </a:xfrm>
            <a:prstGeom prst="rect">
              <a:avLst/>
            </a:prstGeom>
            <a:noFill/>
            <a:ln>
              <a:noFill/>
            </a:ln>
          </p:spPr>
        </p:pic>
        <p:pic>
          <p:nvPicPr>
            <p:cNvPr id="378" name="Google Shape;378;p22"/>
            <p:cNvPicPr preferRelativeResize="0"/>
            <p:nvPr/>
          </p:nvPicPr>
          <p:blipFill rotWithShape="1">
            <a:blip r:embed="rId8">
              <a:alphaModFix/>
            </a:blip>
            <a:srcRect/>
            <a:stretch/>
          </p:blipFill>
          <p:spPr>
            <a:xfrm>
              <a:off x="6429304" y="3029085"/>
              <a:ext cx="1313249" cy="1313249"/>
            </a:xfrm>
            <a:prstGeom prst="rect">
              <a:avLst/>
            </a:prstGeom>
            <a:noFill/>
            <a:ln>
              <a:noFill/>
            </a:ln>
          </p:spPr>
        </p:pic>
        <p:pic>
          <p:nvPicPr>
            <p:cNvPr id="379" name="Google Shape;379;p22"/>
            <p:cNvPicPr preferRelativeResize="0"/>
            <p:nvPr/>
          </p:nvPicPr>
          <p:blipFill rotWithShape="1">
            <a:blip r:embed="rId9">
              <a:alphaModFix/>
            </a:blip>
            <a:srcRect/>
            <a:stretch/>
          </p:blipFill>
          <p:spPr>
            <a:xfrm>
              <a:off x="7821233" y="3431808"/>
              <a:ext cx="1234552" cy="540117"/>
            </a:xfrm>
            <a:prstGeom prst="rect">
              <a:avLst/>
            </a:prstGeom>
            <a:noFill/>
            <a:ln>
              <a:noFill/>
            </a:ln>
          </p:spPr>
        </p:pic>
      </p:grpSp>
      <p:sp>
        <p:nvSpPr>
          <p:cNvPr id="380" name="Google Shape;380;p22"/>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357476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1">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1">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1">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23"/>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387" name="Google Shape;387;p23"/>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388" name="Google Shape;388;p23"/>
          <p:cNvSpPr txBox="1"/>
          <p:nvPr/>
        </p:nvSpPr>
        <p:spPr>
          <a:xfrm>
            <a:off x="3122249" y="2680335"/>
            <a:ext cx="4986000" cy="3231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dk1"/>
              </a:buClr>
              <a:buSzPts val="750"/>
              <a:buFont typeface="Arial"/>
              <a:buNone/>
            </a:pPr>
            <a:r>
              <a:rPr lang="en-US" sz="750">
                <a:solidFill>
                  <a:schemeClr val="dk1"/>
                </a:solidFill>
                <a:latin typeface="Arial"/>
                <a:ea typeface="Arial"/>
                <a:cs typeface="Arial"/>
                <a:sym typeface="Arial"/>
              </a:rPr>
              <a:t>Hinterndorfer, David. </a:t>
            </a:r>
            <a:r>
              <a:rPr lang="en-US" sz="750" i="1">
                <a:solidFill>
                  <a:schemeClr val="dk1"/>
                </a:solidFill>
                <a:latin typeface="Arial"/>
                <a:ea typeface="Arial"/>
                <a:cs typeface="Arial"/>
                <a:sym typeface="Arial"/>
              </a:rPr>
              <a:t>Correlation between number of marriages in the EU/austria and students of public universities in austria</a:t>
            </a:r>
            <a:r>
              <a:rPr lang="en-US" sz="750">
                <a:solidFill>
                  <a:schemeClr val="dk1"/>
                </a:solidFill>
                <a:latin typeface="Arial"/>
                <a:ea typeface="Arial"/>
                <a:cs typeface="Arial"/>
                <a:sym typeface="Arial"/>
              </a:rPr>
              <a:t>. avril 2019, </a:t>
            </a:r>
            <a:r>
              <a:rPr lang="en-US" sz="750" u="sng">
                <a:solidFill>
                  <a:schemeClr val="dk1"/>
                </a:solidFill>
                <a:latin typeface="Arial"/>
                <a:ea typeface="Arial"/>
                <a:cs typeface="Arial"/>
                <a:sym typeface="Arial"/>
                <a:hlinkClick r:id="rId3">
                  <a:extLst>
                    <a:ext uri="{A12FA001-AC4F-418D-AE19-62706E023703}">
                      <ahyp:hlinkClr xmlns:ahyp="http://schemas.microsoft.com/office/drawing/2018/hyperlinkcolor" xmlns="" val="tx"/>
                    </a:ext>
                  </a:extLst>
                </a:hlinkClick>
              </a:rPr>
              <a:t>https://zenodo.org/record/2634933#.XdG8lL9Cc0p</a:t>
            </a:r>
            <a:r>
              <a:rPr lang="en-US" sz="750">
                <a:solidFill>
                  <a:schemeClr val="dk1"/>
                </a:solidFill>
                <a:latin typeface="Arial"/>
                <a:ea typeface="Arial"/>
                <a:cs typeface="Arial"/>
                <a:sym typeface="Arial"/>
              </a:rPr>
              <a:t> </a:t>
            </a:r>
            <a:endParaRPr sz="750">
              <a:solidFill>
                <a:schemeClr val="dk1"/>
              </a:solidFill>
              <a:latin typeface="Arial"/>
              <a:ea typeface="Arial"/>
              <a:cs typeface="Arial"/>
              <a:sym typeface="Arial"/>
            </a:endParaRPr>
          </a:p>
        </p:txBody>
      </p:sp>
      <p:sp>
        <p:nvSpPr>
          <p:cNvPr id="389" name="Google Shape;389;p23"/>
          <p:cNvSpPr txBox="1"/>
          <p:nvPr/>
        </p:nvSpPr>
        <p:spPr>
          <a:xfrm>
            <a:off x="2604530" y="414946"/>
            <a:ext cx="6280800" cy="2247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All the data used in the project is made openly available by </a:t>
            </a:r>
            <a:r>
              <a:rPr lang="en-US" sz="1400" b="1" dirty="0">
                <a:solidFill>
                  <a:schemeClr val="accent3"/>
                </a:solidFill>
                <a:latin typeface="Arial"/>
                <a:ea typeface="Arial"/>
                <a:cs typeface="Arial"/>
                <a:sym typeface="Arial"/>
              </a:rPr>
              <a:t>publishing it to </a:t>
            </a:r>
            <a:r>
              <a:rPr lang="en-US" sz="1400" b="1" dirty="0" err="1">
                <a:solidFill>
                  <a:schemeClr val="accent3"/>
                </a:solidFill>
                <a:latin typeface="Arial"/>
                <a:ea typeface="Arial"/>
                <a:cs typeface="Arial"/>
                <a:sym typeface="Arial"/>
              </a:rPr>
              <a:t>Github</a:t>
            </a:r>
            <a:r>
              <a:rPr lang="en-US" sz="1400" b="1" dirty="0">
                <a:solidFill>
                  <a:schemeClr val="accent3"/>
                </a:solidFill>
                <a:latin typeface="Arial"/>
                <a:ea typeface="Arial"/>
                <a:cs typeface="Arial"/>
                <a:sym typeface="Arial"/>
              </a:rPr>
              <a:t> and </a:t>
            </a:r>
            <a:r>
              <a:rPr lang="en-US" sz="1400" b="1" dirty="0" err="1">
                <a:solidFill>
                  <a:schemeClr val="accent3"/>
                </a:solidFill>
                <a:latin typeface="Arial"/>
                <a:ea typeface="Arial"/>
                <a:cs typeface="Arial"/>
                <a:sym typeface="Arial"/>
              </a:rPr>
              <a:t>Zenodo</a:t>
            </a:r>
            <a:r>
              <a:rPr lang="en-US" sz="1400" dirty="0">
                <a:solidFill>
                  <a:schemeClr val="dk1"/>
                </a:solidFill>
                <a:latin typeface="Arial"/>
                <a:ea typeface="Arial"/>
                <a:cs typeface="Arial"/>
                <a:sym typeface="Arial"/>
              </a:rPr>
              <a:t>. Specify how the data will be made available </a:t>
            </a:r>
            <a:endParaRPr sz="140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r>
              <a:rPr lang="en-US" dirty="0">
                <a:solidFill>
                  <a:schemeClr val="dk1"/>
                </a:solidFill>
              </a:rPr>
              <a:t>(...)</a:t>
            </a:r>
            <a:endParaRPr sz="140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The </a:t>
            </a:r>
            <a:r>
              <a:rPr lang="en-US" sz="1400" b="1" dirty="0">
                <a:solidFill>
                  <a:schemeClr val="accent3"/>
                </a:solidFill>
                <a:latin typeface="Arial"/>
                <a:ea typeface="Arial"/>
                <a:cs typeface="Arial"/>
                <a:sym typeface="Arial"/>
              </a:rPr>
              <a:t>scripts, documentation and results </a:t>
            </a:r>
            <a:r>
              <a:rPr lang="en-US" sz="1400" dirty="0">
                <a:solidFill>
                  <a:schemeClr val="dk1"/>
                </a:solidFill>
                <a:latin typeface="Arial"/>
                <a:ea typeface="Arial"/>
                <a:cs typeface="Arial"/>
                <a:sym typeface="Arial"/>
              </a:rPr>
              <a:t>are also readable offer the browser or a simple text editor. To </a:t>
            </a:r>
            <a:r>
              <a:rPr lang="en-US" sz="1400" b="1" dirty="0">
                <a:solidFill>
                  <a:schemeClr val="accent3"/>
                </a:solidFill>
                <a:latin typeface="Arial"/>
                <a:ea typeface="Arial"/>
                <a:cs typeface="Arial"/>
                <a:sym typeface="Arial"/>
              </a:rPr>
              <a:t>reproduce the results </a:t>
            </a:r>
            <a:r>
              <a:rPr lang="en-US" sz="1400" dirty="0">
                <a:solidFill>
                  <a:schemeClr val="dk1"/>
                </a:solidFill>
                <a:latin typeface="Arial"/>
                <a:ea typeface="Arial"/>
                <a:cs typeface="Arial"/>
                <a:sym typeface="Arial"/>
              </a:rPr>
              <a:t>either docker or python (including pandas and </a:t>
            </a:r>
            <a:r>
              <a:rPr lang="en-US" sz="1400" dirty="0" err="1">
                <a:solidFill>
                  <a:schemeClr val="dk1"/>
                </a:solidFill>
                <a:latin typeface="Arial"/>
                <a:ea typeface="Arial"/>
                <a:cs typeface="Arial"/>
                <a:sym typeface="Arial"/>
              </a:rPr>
              <a:t>plotly</a:t>
            </a:r>
            <a:r>
              <a:rPr lang="en-US" sz="1400" dirty="0">
                <a:solidFill>
                  <a:schemeClr val="dk1"/>
                </a:solidFill>
                <a:latin typeface="Arial"/>
                <a:ea typeface="Arial"/>
                <a:cs typeface="Arial"/>
                <a:sym typeface="Arial"/>
              </a:rPr>
              <a:t>) is needed (pip is recommended to install pandas and </a:t>
            </a:r>
            <a:r>
              <a:rPr lang="en-US" sz="1400" dirty="0" err="1">
                <a:solidFill>
                  <a:schemeClr val="dk1"/>
                </a:solidFill>
                <a:latin typeface="Arial"/>
                <a:ea typeface="Arial"/>
                <a:cs typeface="Arial"/>
                <a:sym typeface="Arial"/>
              </a:rPr>
              <a:t>plotly</a:t>
            </a:r>
            <a:r>
              <a:rPr lang="en-US" sz="1400" dirty="0">
                <a:solidFill>
                  <a:schemeClr val="dk1"/>
                </a:solidFill>
                <a:latin typeface="Arial"/>
                <a:ea typeface="Arial"/>
                <a:cs typeface="Arial"/>
                <a:sym typeface="Arial"/>
              </a:rPr>
              <a:t>). </a:t>
            </a:r>
            <a:endParaRPr sz="1400"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As </a:t>
            </a:r>
            <a:r>
              <a:rPr lang="en-US" sz="1400" dirty="0" err="1">
                <a:solidFill>
                  <a:schemeClr val="dk1"/>
                </a:solidFill>
                <a:latin typeface="Arial"/>
                <a:ea typeface="Arial"/>
                <a:cs typeface="Arial"/>
                <a:sym typeface="Arial"/>
              </a:rPr>
              <a:t>descibed</a:t>
            </a:r>
            <a:r>
              <a:rPr lang="en-US" sz="1400" dirty="0">
                <a:solidFill>
                  <a:schemeClr val="dk1"/>
                </a:solidFill>
                <a:latin typeface="Arial"/>
                <a:ea typeface="Arial"/>
                <a:cs typeface="Arial"/>
                <a:sym typeface="Arial"/>
              </a:rPr>
              <a:t> before the data including the metadata, documentation and code is deposited to a code repository (</a:t>
            </a:r>
            <a:r>
              <a:rPr lang="en-US" sz="1400" dirty="0" err="1">
                <a:solidFill>
                  <a:schemeClr val="dk1"/>
                </a:solidFill>
                <a:latin typeface="Arial"/>
                <a:ea typeface="Arial"/>
                <a:cs typeface="Arial"/>
                <a:sym typeface="Arial"/>
              </a:rPr>
              <a:t>Github</a:t>
            </a:r>
            <a:r>
              <a:rPr lang="en-US" sz="1400" dirty="0">
                <a:solidFill>
                  <a:schemeClr val="dk1"/>
                </a:solidFill>
                <a:latin typeface="Arial"/>
                <a:ea typeface="Arial"/>
                <a:cs typeface="Arial"/>
                <a:sym typeface="Arial"/>
              </a:rPr>
              <a:t>) as well as a data </a:t>
            </a:r>
            <a:r>
              <a:rPr lang="en-US" sz="1400" dirty="0" err="1">
                <a:solidFill>
                  <a:schemeClr val="dk1"/>
                </a:solidFill>
                <a:latin typeface="Arial"/>
                <a:ea typeface="Arial"/>
                <a:cs typeface="Arial"/>
                <a:sym typeface="Arial"/>
              </a:rPr>
              <a:t>respository</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Zenodo</a:t>
            </a:r>
            <a:r>
              <a:rPr lang="en-US" sz="1400" dirty="0">
                <a:solidFill>
                  <a:schemeClr val="dk1"/>
                </a:solidFill>
                <a:latin typeface="Arial"/>
                <a:ea typeface="Arial"/>
                <a:cs typeface="Arial"/>
                <a:sym typeface="Arial"/>
              </a:rPr>
              <a:t>) and </a:t>
            </a:r>
            <a:r>
              <a:rPr lang="en-US" sz="1400" b="1" dirty="0">
                <a:solidFill>
                  <a:schemeClr val="accent3"/>
                </a:solidFill>
                <a:latin typeface="Arial"/>
                <a:ea typeface="Arial"/>
                <a:cs typeface="Arial"/>
                <a:sym typeface="Arial"/>
              </a:rPr>
              <a:t>will be available even after the end of the project</a:t>
            </a:r>
            <a:r>
              <a:rPr lang="en-US" sz="1400" dirty="0">
                <a:solidFill>
                  <a:schemeClr val="dk1"/>
                </a:solidFill>
                <a:latin typeface="Arial"/>
                <a:ea typeface="Arial"/>
                <a:cs typeface="Arial"/>
                <a:sym typeface="Arial"/>
              </a:rPr>
              <a:t>. </a:t>
            </a:r>
            <a:endParaRPr sz="1800" dirty="0">
              <a:solidFill>
                <a:schemeClr val="dk1"/>
              </a:solidFill>
              <a:latin typeface="Arial"/>
              <a:ea typeface="Arial"/>
              <a:cs typeface="Arial"/>
              <a:sym typeface="Arial"/>
            </a:endParaRPr>
          </a:p>
        </p:txBody>
      </p:sp>
      <p:sp>
        <p:nvSpPr>
          <p:cNvPr id="390" name="Google Shape;390;p23"/>
          <p:cNvSpPr txBox="1">
            <a:spLocks noGrp="1"/>
          </p:cNvSpPr>
          <p:nvPr>
            <p:ph type="title"/>
          </p:nvPr>
        </p:nvSpPr>
        <p:spPr>
          <a:xfrm>
            <a:off x="493540" y="791127"/>
            <a:ext cx="8391900" cy="619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Font typeface="Arial"/>
              <a:buNone/>
            </a:pPr>
            <a:r>
              <a:rPr lang="en-US" sz="2400"/>
              <a:t>Sharing</a:t>
            </a:r>
            <a:br>
              <a:rPr lang="en-US" sz="2400"/>
            </a:br>
            <a:r>
              <a:rPr lang="en-US" sz="2400">
                <a:solidFill>
                  <a:schemeClr val="dk2"/>
                </a:solidFill>
              </a:rPr>
              <a:t>Example</a:t>
            </a:r>
            <a:r>
              <a:rPr lang="en-US" sz="2400"/>
              <a:t/>
            </a:r>
            <a:br>
              <a:rPr lang="en-US" sz="2400"/>
            </a:br>
            <a:endParaRPr sz="2400"/>
          </a:p>
        </p:txBody>
      </p:sp>
      <p:pic>
        <p:nvPicPr>
          <p:cNvPr id="391" name="Google Shape;391;p23" descr="Guillemet fermé"/>
          <p:cNvPicPr preferRelativeResize="0"/>
          <p:nvPr/>
        </p:nvPicPr>
        <p:blipFill rotWithShape="1">
          <a:blip r:embed="rId4">
            <a:alphaModFix/>
          </a:blip>
          <a:srcRect/>
          <a:stretch/>
        </p:blipFill>
        <p:spPr>
          <a:xfrm>
            <a:off x="8333037" y="2136916"/>
            <a:ext cx="685800" cy="775932"/>
          </a:xfrm>
          <a:prstGeom prst="rect">
            <a:avLst/>
          </a:prstGeom>
          <a:noFill/>
          <a:ln>
            <a:noFill/>
          </a:ln>
        </p:spPr>
      </p:pic>
      <p:pic>
        <p:nvPicPr>
          <p:cNvPr id="392" name="Google Shape;392;p23" descr="Guillemet fermé"/>
          <p:cNvPicPr preferRelativeResize="0"/>
          <p:nvPr/>
        </p:nvPicPr>
        <p:blipFill rotWithShape="1">
          <a:blip r:embed="rId4">
            <a:alphaModFix/>
          </a:blip>
          <a:srcRect/>
          <a:stretch/>
        </p:blipFill>
        <p:spPr>
          <a:xfrm rot="10800000">
            <a:off x="2136214" y="199565"/>
            <a:ext cx="585677" cy="743867"/>
          </a:xfrm>
          <a:prstGeom prst="rect">
            <a:avLst/>
          </a:prstGeom>
          <a:noFill/>
          <a:ln>
            <a:noFill/>
          </a:ln>
        </p:spPr>
      </p:pic>
      <p:sp>
        <p:nvSpPr>
          <p:cNvPr id="393" name="Google Shape;393;p23"/>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
        <p:nvSpPr>
          <p:cNvPr id="394" name="Google Shape;394;p23"/>
          <p:cNvSpPr txBox="1"/>
          <p:nvPr/>
        </p:nvSpPr>
        <p:spPr>
          <a:xfrm>
            <a:off x="2708755" y="3309646"/>
            <a:ext cx="6280800" cy="646500"/>
          </a:xfrm>
          <a:prstGeom prst="rect">
            <a:avLst/>
          </a:prstGeom>
          <a:noFill/>
          <a:ln>
            <a:noFill/>
          </a:ln>
        </p:spPr>
        <p:txBody>
          <a:bodyPr spcFirstLastPara="1" wrap="square" lIns="91425" tIns="45700" rIns="91425" bIns="45700" anchor="t" anchorCtr="0">
            <a:spAutoFit/>
          </a:bodyPr>
          <a:lstStyle/>
          <a:p>
            <a:pPr marL="457200" marR="0" lvl="0" indent="-342900" algn="l" rtl="0">
              <a:spcBef>
                <a:spcPts val="0"/>
              </a:spcBef>
              <a:spcAft>
                <a:spcPts val="0"/>
              </a:spcAft>
              <a:buClr>
                <a:schemeClr val="dk1"/>
              </a:buClr>
              <a:buSzPts val="1800"/>
              <a:buFont typeface="Arial"/>
              <a:buChar char="-"/>
            </a:pPr>
            <a:r>
              <a:rPr lang="en-US" sz="1800" dirty="0">
                <a:solidFill>
                  <a:schemeClr val="dk1"/>
                </a:solidFill>
              </a:rPr>
              <a:t>This example uses a multidisciplinary repository.</a:t>
            </a:r>
            <a:endParaRPr sz="1800" dirty="0">
              <a:solidFill>
                <a:schemeClr val="dk1"/>
              </a:solidFill>
            </a:endParaRPr>
          </a:p>
          <a:p>
            <a:pPr marL="457200" marR="0" lvl="0" indent="-342900" algn="l" rtl="0">
              <a:spcBef>
                <a:spcPts val="0"/>
              </a:spcBef>
              <a:spcAft>
                <a:spcPts val="0"/>
              </a:spcAft>
              <a:buClr>
                <a:schemeClr val="dk1"/>
              </a:buClr>
              <a:buSzPts val="1800"/>
              <a:buChar char="-"/>
            </a:pPr>
            <a:r>
              <a:rPr lang="en-US" sz="1800" dirty="0">
                <a:solidFill>
                  <a:schemeClr val="dk1"/>
                </a:solidFill>
              </a:rPr>
              <a:t>If your institution has a repository, use it!</a:t>
            </a:r>
            <a:endParaRPr sz="1800" dirty="0">
              <a:solidFill>
                <a:schemeClr val="dk1"/>
              </a:solidFill>
            </a:endParaRPr>
          </a:p>
        </p:txBody>
      </p:sp>
      <p:pic>
        <p:nvPicPr>
          <p:cNvPr id="395" name="Google Shape;395;p23"/>
          <p:cNvPicPr preferRelativeResize="0"/>
          <p:nvPr/>
        </p:nvPicPr>
        <p:blipFill>
          <a:blip r:embed="rId5">
            <a:alphaModFix/>
          </a:blip>
          <a:stretch>
            <a:fillRect/>
          </a:stretch>
        </p:blipFill>
        <p:spPr>
          <a:xfrm>
            <a:off x="4316100" y="3956150"/>
            <a:ext cx="1520500" cy="971425"/>
          </a:xfrm>
          <a:prstGeom prst="rect">
            <a:avLst/>
          </a:prstGeom>
          <a:noFill/>
          <a:ln>
            <a:noFill/>
          </a:ln>
        </p:spPr>
      </p:pic>
      <p:pic>
        <p:nvPicPr>
          <p:cNvPr id="396" name="Google Shape;396;p23"/>
          <p:cNvPicPr preferRelativeResize="0"/>
          <p:nvPr/>
        </p:nvPicPr>
        <p:blipFill>
          <a:blip r:embed="rId6">
            <a:alphaModFix/>
          </a:blip>
          <a:stretch>
            <a:fillRect/>
          </a:stretch>
        </p:blipFill>
        <p:spPr>
          <a:xfrm>
            <a:off x="5990343" y="3956151"/>
            <a:ext cx="2999206" cy="619800"/>
          </a:xfrm>
          <a:prstGeom prst="rect">
            <a:avLst/>
          </a:prstGeom>
          <a:noFill/>
          <a:ln>
            <a:noFill/>
          </a:ln>
        </p:spPr>
      </p:pic>
    </p:spTree>
    <p:extLst>
      <p:ext uri="{BB962C8B-B14F-4D97-AF65-F5344CB8AC3E}">
        <p14:creationId xmlns:p14="http://schemas.microsoft.com/office/powerpoint/2010/main" val="380876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 grpId="0"/>
      <p:bldP spid="389" grpId="0"/>
      <p:bldP spid="3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24"/>
          <p:cNvSpPr txBox="1">
            <a:spLocks noGrp="1"/>
          </p:cNvSpPr>
          <p:nvPr>
            <p:ph type="title"/>
          </p:nvPr>
        </p:nvSpPr>
        <p:spPr>
          <a:xfrm>
            <a:off x="379241" y="818963"/>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Data management responsabilities and resources</a:t>
            </a:r>
            <a:endParaRPr/>
          </a:p>
        </p:txBody>
      </p:sp>
      <p:sp>
        <p:nvSpPr>
          <p:cNvPr id="403" name="Google Shape;403;p24"/>
          <p:cNvSpPr txBox="1">
            <a:spLocks noGrp="1"/>
          </p:cNvSpPr>
          <p:nvPr>
            <p:ph type="body" idx="1"/>
          </p:nvPr>
        </p:nvSpPr>
        <p:spPr>
          <a:xfrm>
            <a:off x="381348" y="1693951"/>
            <a:ext cx="8387700" cy="3059100"/>
          </a:xfrm>
          <a:prstGeom prst="rect">
            <a:avLst/>
          </a:prstGeom>
          <a:noFill/>
          <a:ln>
            <a:noFill/>
          </a:ln>
        </p:spPr>
        <p:txBody>
          <a:bodyPr spcFirstLastPara="1" wrap="square" lIns="91425" tIns="45700" rIns="91425" bIns="45700" anchor="t" anchorCtr="0">
            <a:noAutofit/>
          </a:bodyPr>
          <a:lstStyle/>
          <a:p>
            <a:pPr marL="171450" lvl="0" indent="-114300" algn="l" rtl="0">
              <a:spcBef>
                <a:spcPts val="0"/>
              </a:spcBef>
              <a:spcAft>
                <a:spcPts val="0"/>
              </a:spcAft>
              <a:buSzPts val="1800"/>
              <a:buChar char="▪"/>
            </a:pPr>
            <a:r>
              <a:rPr lang="en-US" sz="1800" b="1" dirty="0">
                <a:latin typeface="Arial"/>
                <a:ea typeface="Arial"/>
                <a:cs typeface="Arial"/>
                <a:sym typeface="Arial"/>
              </a:rPr>
              <a:t>Objectives for a team project</a:t>
            </a:r>
            <a:endParaRPr dirty="0"/>
          </a:p>
          <a:p>
            <a:pPr marL="385762" lvl="0" indent="-214311" algn="l" rtl="0">
              <a:spcBef>
                <a:spcPts val="360"/>
              </a:spcBef>
              <a:spcAft>
                <a:spcPts val="0"/>
              </a:spcAft>
              <a:buSzPts val="1800"/>
              <a:buFont typeface="Arial"/>
              <a:buChar char="•"/>
            </a:pPr>
            <a:r>
              <a:rPr lang="en-US" sz="1800" dirty="0">
                <a:latin typeface="Arial"/>
                <a:ea typeface="Arial"/>
                <a:cs typeface="Arial"/>
                <a:sym typeface="Arial"/>
              </a:rPr>
              <a:t>Define the roles of </a:t>
            </a:r>
            <a:r>
              <a:rPr lang="en-US" sz="1800" b="1" dirty="0">
                <a:solidFill>
                  <a:schemeClr val="dk2"/>
                </a:solidFill>
                <a:latin typeface="Arial"/>
                <a:ea typeface="Arial"/>
                <a:cs typeface="Arial"/>
                <a:sym typeface="Arial"/>
              </a:rPr>
              <a:t>each person</a:t>
            </a:r>
            <a:r>
              <a:rPr lang="en-US" sz="1800" dirty="0">
                <a:latin typeface="Arial"/>
                <a:ea typeface="Arial"/>
                <a:cs typeface="Arial"/>
                <a:sym typeface="Arial"/>
              </a:rPr>
              <a:t> in data management</a:t>
            </a:r>
            <a:endParaRPr dirty="0"/>
          </a:p>
          <a:p>
            <a:pPr marL="385762" lvl="0" indent="-214311" algn="l" rtl="0">
              <a:spcBef>
                <a:spcPts val="360"/>
              </a:spcBef>
              <a:spcAft>
                <a:spcPts val="0"/>
              </a:spcAft>
              <a:buSzPts val="1800"/>
              <a:buFont typeface="Arial"/>
              <a:buChar char="•"/>
            </a:pPr>
            <a:r>
              <a:rPr lang="en-US" sz="1800" dirty="0">
                <a:latin typeface="Arial"/>
                <a:ea typeface="Arial"/>
                <a:cs typeface="Arial"/>
                <a:sym typeface="Arial"/>
              </a:rPr>
              <a:t>Anticipate the </a:t>
            </a:r>
            <a:r>
              <a:rPr lang="en-US" sz="1800" b="1" dirty="0">
                <a:solidFill>
                  <a:schemeClr val="dk2"/>
                </a:solidFill>
              </a:rPr>
              <a:t>costs of data management </a:t>
            </a:r>
            <a:endParaRPr sz="1800" b="1" dirty="0">
              <a:solidFill>
                <a:schemeClr val="dk2"/>
              </a:solidFill>
              <a:latin typeface="Arial"/>
              <a:ea typeface="Arial"/>
              <a:cs typeface="Arial"/>
              <a:sym typeface="Arial"/>
            </a:endParaRPr>
          </a:p>
          <a:p>
            <a:pPr marL="171450" lvl="0" indent="0" algn="l" rtl="0">
              <a:spcBef>
                <a:spcPts val="360"/>
              </a:spcBef>
              <a:spcAft>
                <a:spcPts val="0"/>
              </a:spcAft>
              <a:buSzPts val="1800"/>
              <a:buNone/>
            </a:pPr>
            <a:endParaRPr sz="1800" dirty="0">
              <a:latin typeface="Arial"/>
              <a:ea typeface="Arial"/>
              <a:cs typeface="Arial"/>
              <a:sym typeface="Arial"/>
            </a:endParaRPr>
          </a:p>
          <a:p>
            <a:pPr marL="171450" lvl="0" indent="-114300" algn="l" rtl="0">
              <a:spcBef>
                <a:spcPts val="360"/>
              </a:spcBef>
              <a:spcAft>
                <a:spcPts val="0"/>
              </a:spcAft>
              <a:buSzPts val="1800"/>
              <a:buChar char="▪"/>
            </a:pPr>
            <a:r>
              <a:rPr lang="en-US" sz="1800" b="1" dirty="0">
                <a:latin typeface="Arial"/>
                <a:ea typeface="Arial"/>
                <a:cs typeface="Arial"/>
                <a:sym typeface="Arial"/>
              </a:rPr>
              <a:t>In Practice</a:t>
            </a:r>
            <a:endParaRPr dirty="0"/>
          </a:p>
          <a:p>
            <a:pPr marL="385762" lvl="0" indent="-214311" algn="l" rtl="0">
              <a:spcBef>
                <a:spcPts val="360"/>
              </a:spcBef>
              <a:spcAft>
                <a:spcPts val="0"/>
              </a:spcAft>
              <a:buSzPts val="1800"/>
              <a:buFont typeface="Arial"/>
              <a:buChar char="•"/>
            </a:pPr>
            <a:r>
              <a:rPr lang="en-US" sz="1800" dirty="0">
                <a:latin typeface="Arial"/>
                <a:ea typeface="Arial"/>
                <a:cs typeface="Arial"/>
                <a:sym typeface="Arial"/>
              </a:rPr>
              <a:t>Appoint a </a:t>
            </a:r>
            <a:r>
              <a:rPr lang="en-US" sz="1800" b="1" dirty="0">
                <a:solidFill>
                  <a:schemeClr val="dk2"/>
                </a:solidFill>
                <a:latin typeface="Arial"/>
                <a:ea typeface="Arial"/>
                <a:cs typeface="Arial"/>
                <a:sym typeface="Arial"/>
              </a:rPr>
              <a:t>data management steward</a:t>
            </a:r>
            <a:endParaRPr dirty="0"/>
          </a:p>
          <a:p>
            <a:pPr marL="385762" lvl="0" indent="-214311" algn="l" rtl="0">
              <a:spcBef>
                <a:spcPts val="360"/>
              </a:spcBef>
              <a:spcAft>
                <a:spcPts val="0"/>
              </a:spcAft>
              <a:buSzPts val="1800"/>
              <a:buFont typeface="Arial"/>
              <a:buChar char="•"/>
            </a:pPr>
            <a:r>
              <a:rPr lang="en-US" sz="1800" dirty="0">
                <a:latin typeface="Arial"/>
                <a:ea typeface="Arial"/>
                <a:cs typeface="Arial"/>
                <a:sym typeface="Arial"/>
              </a:rPr>
              <a:t>Appoint a </a:t>
            </a:r>
            <a:r>
              <a:rPr lang="en-US" sz="1800" b="1" dirty="0">
                <a:solidFill>
                  <a:schemeClr val="dk2"/>
                </a:solidFill>
                <a:latin typeface="Arial"/>
                <a:ea typeface="Arial"/>
                <a:cs typeface="Arial"/>
                <a:sym typeface="Arial"/>
              </a:rPr>
              <a:t>person to write the data management plan</a:t>
            </a:r>
            <a:endParaRPr dirty="0"/>
          </a:p>
          <a:p>
            <a:pPr marL="385762" lvl="0" indent="-214311" algn="l" rtl="0">
              <a:spcBef>
                <a:spcPts val="360"/>
              </a:spcBef>
              <a:spcAft>
                <a:spcPts val="0"/>
              </a:spcAft>
              <a:buSzPts val="1800"/>
              <a:buFont typeface="Arial"/>
              <a:buChar char="•"/>
            </a:pPr>
            <a:r>
              <a:rPr lang="en-US" sz="1800" dirty="0">
                <a:latin typeface="Arial"/>
                <a:ea typeface="Arial"/>
                <a:cs typeface="Arial"/>
                <a:sym typeface="Arial"/>
              </a:rPr>
              <a:t>Estimate the </a:t>
            </a:r>
            <a:r>
              <a:rPr lang="en-US" sz="1800" b="1" dirty="0">
                <a:solidFill>
                  <a:schemeClr val="dk2"/>
                </a:solidFill>
              </a:rPr>
              <a:t>costs </a:t>
            </a:r>
            <a:r>
              <a:rPr lang="en-US" sz="1800" dirty="0"/>
              <a:t>of</a:t>
            </a:r>
            <a:r>
              <a:rPr lang="en-US" sz="1800" b="1" dirty="0">
                <a:solidFill>
                  <a:schemeClr val="dk2"/>
                </a:solidFill>
              </a:rPr>
              <a:t> storage</a:t>
            </a:r>
            <a:r>
              <a:rPr lang="en-US" sz="1800" dirty="0"/>
              <a:t>, </a:t>
            </a:r>
            <a:r>
              <a:rPr lang="en-US" sz="1800" b="1" dirty="0">
                <a:solidFill>
                  <a:schemeClr val="dk2"/>
                </a:solidFill>
              </a:rPr>
              <a:t>sharing</a:t>
            </a:r>
            <a:r>
              <a:rPr lang="en-US" sz="1800" dirty="0"/>
              <a:t> and </a:t>
            </a:r>
            <a:r>
              <a:rPr lang="en-US" sz="1800" b="1" dirty="0">
                <a:solidFill>
                  <a:schemeClr val="dk2"/>
                </a:solidFill>
              </a:rPr>
              <a:t>archiving</a:t>
            </a:r>
            <a:endParaRPr dirty="0"/>
          </a:p>
          <a:p>
            <a:pPr marL="385762" lvl="0" indent="-100011" algn="l" rtl="0">
              <a:spcBef>
                <a:spcPts val="360"/>
              </a:spcBef>
              <a:spcAft>
                <a:spcPts val="0"/>
              </a:spcAft>
              <a:buSzPts val="1800"/>
              <a:buFont typeface="Arial"/>
              <a:buNone/>
            </a:pPr>
            <a:endParaRPr sz="1800" dirty="0">
              <a:latin typeface="Arial"/>
              <a:ea typeface="Arial"/>
              <a:cs typeface="Arial"/>
              <a:sym typeface="Arial"/>
            </a:endParaRPr>
          </a:p>
        </p:txBody>
      </p:sp>
      <p:pic>
        <p:nvPicPr>
          <p:cNvPr id="404" name="Google Shape;404;p24"/>
          <p:cNvPicPr preferRelativeResize="0"/>
          <p:nvPr/>
        </p:nvPicPr>
        <p:blipFill rotWithShape="1">
          <a:blip r:embed="rId3">
            <a:alphaModFix/>
          </a:blip>
          <a:srcRect/>
          <a:stretch/>
        </p:blipFill>
        <p:spPr>
          <a:xfrm>
            <a:off x="6772275" y="1783642"/>
            <a:ext cx="1200150" cy="1192920"/>
          </a:xfrm>
          <a:prstGeom prst="rect">
            <a:avLst/>
          </a:prstGeom>
          <a:noFill/>
          <a:ln>
            <a:noFill/>
          </a:ln>
        </p:spPr>
      </p:pic>
      <p:pic>
        <p:nvPicPr>
          <p:cNvPr id="405" name="Google Shape;405;p24"/>
          <p:cNvPicPr preferRelativeResize="0"/>
          <p:nvPr/>
        </p:nvPicPr>
        <p:blipFill rotWithShape="1">
          <a:blip r:embed="rId4">
            <a:alphaModFix/>
          </a:blip>
          <a:srcRect/>
          <a:stretch/>
        </p:blipFill>
        <p:spPr>
          <a:xfrm>
            <a:off x="6772275" y="3550709"/>
            <a:ext cx="981075" cy="913801"/>
          </a:xfrm>
          <a:prstGeom prst="rect">
            <a:avLst/>
          </a:prstGeom>
          <a:noFill/>
          <a:ln>
            <a:noFill/>
          </a:ln>
        </p:spPr>
      </p:pic>
      <p:pic>
        <p:nvPicPr>
          <p:cNvPr id="406" name="Google Shape;406;p24"/>
          <p:cNvPicPr preferRelativeResize="0"/>
          <p:nvPr/>
        </p:nvPicPr>
        <p:blipFill rotWithShape="1">
          <a:blip r:embed="rId5">
            <a:alphaModFix/>
          </a:blip>
          <a:srcRect/>
          <a:stretch/>
        </p:blipFill>
        <p:spPr>
          <a:xfrm>
            <a:off x="7733730" y="3550709"/>
            <a:ext cx="800670" cy="919288"/>
          </a:xfrm>
          <a:prstGeom prst="rect">
            <a:avLst/>
          </a:prstGeom>
          <a:noFill/>
          <a:ln>
            <a:noFill/>
          </a:ln>
        </p:spPr>
      </p:pic>
      <p:sp>
        <p:nvSpPr>
          <p:cNvPr id="407" name="Google Shape;407;p24"/>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264555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5"/>
          <p:cNvSpPr txBox="1">
            <a:spLocks noGrp="1"/>
          </p:cNvSpPr>
          <p:nvPr>
            <p:ph type="title"/>
          </p:nvPr>
        </p:nvSpPr>
        <p:spPr>
          <a:xfrm>
            <a:off x="381348" y="761813"/>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The DMP: a living document</a:t>
            </a:r>
            <a:endParaRPr/>
          </a:p>
        </p:txBody>
      </p:sp>
      <p:sp>
        <p:nvSpPr>
          <p:cNvPr id="414" name="Google Shape;414;p25"/>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lnSpcReduction="10000"/>
          </a:bodyPr>
          <a:lstStyle/>
          <a:p>
            <a:pPr marL="171450" lvl="0" indent="0" algn="l" rtl="0">
              <a:spcBef>
                <a:spcPts val="0"/>
              </a:spcBef>
              <a:spcAft>
                <a:spcPts val="0"/>
              </a:spcAft>
              <a:buSzPts val="2400"/>
              <a:buNone/>
            </a:pPr>
            <a:r>
              <a:rPr lang="en-US" dirty="0">
                <a:solidFill>
                  <a:schemeClr val="accent3"/>
                </a:solidFill>
                <a:latin typeface="Arial"/>
                <a:ea typeface="Arial"/>
                <a:cs typeface="Arial"/>
                <a:sym typeface="Arial"/>
              </a:rPr>
              <a:t>The DMP is a deliverable that evolves</a:t>
            </a:r>
            <a:r>
              <a:rPr lang="en-US" dirty="0">
                <a:latin typeface="Arial"/>
                <a:ea typeface="Arial"/>
                <a:cs typeface="Arial"/>
                <a:sym typeface="Arial"/>
              </a:rPr>
              <a:t>: </a:t>
            </a:r>
            <a:endParaRPr dirty="0"/>
          </a:p>
          <a:p>
            <a:pPr marL="171450" lvl="0" indent="0" algn="l" rtl="0">
              <a:spcBef>
                <a:spcPts val="480"/>
              </a:spcBef>
              <a:spcAft>
                <a:spcPts val="0"/>
              </a:spcAft>
              <a:buSzPts val="2400"/>
              <a:buNone/>
            </a:pPr>
            <a:endParaRPr dirty="0">
              <a:latin typeface="Arial"/>
              <a:ea typeface="Arial"/>
              <a:cs typeface="Arial"/>
              <a:sym typeface="Arial"/>
            </a:endParaRPr>
          </a:p>
          <a:p>
            <a:pPr marL="1704975" lvl="0" indent="-342900" algn="l" rtl="0">
              <a:spcBef>
                <a:spcPts val="480"/>
              </a:spcBef>
              <a:spcAft>
                <a:spcPts val="0"/>
              </a:spcAft>
              <a:buSzPts val="2400"/>
              <a:buChar char="▪"/>
            </a:pPr>
            <a:r>
              <a:rPr lang="en-US" dirty="0">
                <a:latin typeface="Arial"/>
                <a:ea typeface="Arial"/>
                <a:cs typeface="Arial"/>
                <a:sym typeface="Arial"/>
              </a:rPr>
              <a:t>expected 6 months after contracting</a:t>
            </a:r>
            <a:endParaRPr dirty="0"/>
          </a:p>
          <a:p>
            <a:pPr marL="1704975" lvl="0" indent="-190500" algn="l" rtl="0">
              <a:spcBef>
                <a:spcPts val="480"/>
              </a:spcBef>
              <a:spcAft>
                <a:spcPts val="0"/>
              </a:spcAft>
              <a:buSzPts val="2400"/>
              <a:buNone/>
            </a:pPr>
            <a:endParaRPr dirty="0">
              <a:latin typeface="Arial"/>
              <a:ea typeface="Arial"/>
              <a:cs typeface="Arial"/>
              <a:sym typeface="Arial"/>
            </a:endParaRPr>
          </a:p>
          <a:p>
            <a:pPr marL="1704975" lvl="0" indent="-342900" algn="l" rtl="0">
              <a:spcBef>
                <a:spcPts val="480"/>
              </a:spcBef>
              <a:spcAft>
                <a:spcPts val="0"/>
              </a:spcAft>
              <a:buSzPts val="2400"/>
              <a:buChar char="▪"/>
            </a:pPr>
            <a:r>
              <a:rPr lang="en-US" dirty="0">
                <a:latin typeface="Arial"/>
                <a:ea typeface="Arial"/>
                <a:cs typeface="Arial"/>
                <a:sym typeface="Arial"/>
              </a:rPr>
              <a:t>at mid-project</a:t>
            </a:r>
            <a:endParaRPr dirty="0"/>
          </a:p>
          <a:p>
            <a:pPr marL="1704975" lvl="0" indent="-190500" algn="l" rtl="0">
              <a:spcBef>
                <a:spcPts val="480"/>
              </a:spcBef>
              <a:spcAft>
                <a:spcPts val="0"/>
              </a:spcAft>
              <a:buSzPts val="2400"/>
              <a:buNone/>
            </a:pPr>
            <a:endParaRPr dirty="0">
              <a:latin typeface="Arial"/>
              <a:ea typeface="Arial"/>
              <a:cs typeface="Arial"/>
              <a:sym typeface="Arial"/>
            </a:endParaRPr>
          </a:p>
          <a:p>
            <a:pPr marL="1704975" lvl="0" indent="-342900" algn="l" rtl="0">
              <a:spcBef>
                <a:spcPts val="480"/>
              </a:spcBef>
              <a:spcAft>
                <a:spcPts val="0"/>
              </a:spcAft>
              <a:buSzPts val="2400"/>
              <a:buChar char="▪"/>
            </a:pPr>
            <a:r>
              <a:rPr lang="en-US" dirty="0">
                <a:latin typeface="Arial"/>
                <a:ea typeface="Arial"/>
                <a:cs typeface="Arial"/>
                <a:sym typeface="Arial"/>
              </a:rPr>
              <a:t>at the end of the project</a:t>
            </a:r>
            <a:endParaRPr dirty="0">
              <a:latin typeface="Arial"/>
              <a:ea typeface="Arial"/>
              <a:cs typeface="Arial"/>
              <a:sym typeface="Arial"/>
            </a:endParaRPr>
          </a:p>
        </p:txBody>
      </p:sp>
      <p:pic>
        <p:nvPicPr>
          <p:cNvPr id="415" name="Google Shape;415;p25"/>
          <p:cNvPicPr preferRelativeResize="0"/>
          <p:nvPr/>
        </p:nvPicPr>
        <p:blipFill rotWithShape="1">
          <a:blip r:embed="rId3">
            <a:alphaModFix/>
          </a:blip>
          <a:srcRect/>
          <a:stretch/>
        </p:blipFill>
        <p:spPr>
          <a:xfrm>
            <a:off x="6128757" y="1079589"/>
            <a:ext cx="1138818" cy="1228725"/>
          </a:xfrm>
          <a:prstGeom prst="rect">
            <a:avLst/>
          </a:prstGeom>
          <a:noFill/>
          <a:ln>
            <a:noFill/>
          </a:ln>
        </p:spPr>
      </p:pic>
      <p:pic>
        <p:nvPicPr>
          <p:cNvPr id="416" name="Google Shape;416;p25"/>
          <p:cNvPicPr preferRelativeResize="0"/>
          <p:nvPr/>
        </p:nvPicPr>
        <p:blipFill rotWithShape="1">
          <a:blip r:embed="rId4">
            <a:alphaModFix/>
          </a:blip>
          <a:srcRect/>
          <a:stretch/>
        </p:blipFill>
        <p:spPr>
          <a:xfrm>
            <a:off x="1439034" y="2390775"/>
            <a:ext cx="699328" cy="647700"/>
          </a:xfrm>
          <a:prstGeom prst="rect">
            <a:avLst/>
          </a:prstGeom>
          <a:noFill/>
          <a:ln>
            <a:noFill/>
          </a:ln>
        </p:spPr>
      </p:pic>
      <p:pic>
        <p:nvPicPr>
          <p:cNvPr id="417" name="Google Shape;417;p25"/>
          <p:cNvPicPr preferRelativeResize="0"/>
          <p:nvPr/>
        </p:nvPicPr>
        <p:blipFill rotWithShape="1">
          <a:blip r:embed="rId5">
            <a:alphaModFix/>
          </a:blip>
          <a:srcRect/>
          <a:stretch/>
        </p:blipFill>
        <p:spPr>
          <a:xfrm>
            <a:off x="1439034" y="3185048"/>
            <a:ext cx="744951" cy="729851"/>
          </a:xfrm>
          <a:prstGeom prst="rect">
            <a:avLst/>
          </a:prstGeom>
          <a:noFill/>
          <a:ln>
            <a:noFill/>
          </a:ln>
        </p:spPr>
      </p:pic>
      <p:pic>
        <p:nvPicPr>
          <p:cNvPr id="418" name="Google Shape;418;p25"/>
          <p:cNvPicPr preferRelativeResize="0"/>
          <p:nvPr/>
        </p:nvPicPr>
        <p:blipFill rotWithShape="1">
          <a:blip r:embed="rId6">
            <a:alphaModFix/>
          </a:blip>
          <a:srcRect/>
          <a:stretch/>
        </p:blipFill>
        <p:spPr>
          <a:xfrm>
            <a:off x="1439034" y="3941124"/>
            <a:ext cx="744951" cy="645624"/>
          </a:xfrm>
          <a:prstGeom prst="rect">
            <a:avLst/>
          </a:prstGeom>
          <a:noFill/>
          <a:ln>
            <a:noFill/>
          </a:ln>
        </p:spPr>
      </p:pic>
      <p:sp>
        <p:nvSpPr>
          <p:cNvPr id="419" name="Google Shape;419;p25"/>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648543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6"/>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426" name="Google Shape;426;p26"/>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427" name="Google Shape;427;p26"/>
          <p:cNvSpPr/>
          <p:nvPr/>
        </p:nvSpPr>
        <p:spPr>
          <a:xfrm>
            <a:off x="2436795" y="1787760"/>
            <a:ext cx="4276800" cy="3057000"/>
          </a:xfrm>
          <a:prstGeom prst="rect">
            <a:avLst/>
          </a:prstGeom>
          <a:solidFill>
            <a:schemeClr val="lt1"/>
          </a:solidFill>
          <a:ln>
            <a:noFill/>
          </a:ln>
        </p:spPr>
        <p:txBody>
          <a:bodyPr spcFirstLastPara="1" wrap="square" lIns="38475" tIns="18975" rIns="37950" bIns="18975" anchor="t" anchorCtr="0">
            <a:noAutofit/>
          </a:bodyPr>
          <a:lstStyle/>
          <a:p>
            <a:pPr marL="257175" marR="0" lvl="0" indent="-257175" algn="l" rtl="0">
              <a:spcBef>
                <a:spcPts val="0"/>
              </a:spcBef>
              <a:spcAft>
                <a:spcPts val="0"/>
              </a:spcAft>
              <a:buClr>
                <a:srgbClr val="00B0F0"/>
              </a:buClr>
              <a:buSzPts val="1500"/>
              <a:buFont typeface="Calibri"/>
              <a:buAutoNum type="arabicPeriod"/>
            </a:pPr>
            <a:r>
              <a:rPr lang="en-US" sz="1200" b="1">
                <a:solidFill>
                  <a:srgbClr val="00B0F0"/>
                </a:solidFill>
                <a:latin typeface="Calibri"/>
                <a:ea typeface="Calibri"/>
                <a:cs typeface="Calibri"/>
                <a:sym typeface="Calibri"/>
              </a:rPr>
              <a:t>Data summary</a:t>
            </a:r>
            <a:endParaRPr sz="1200" b="1">
              <a:solidFill>
                <a:srgbClr val="00B0F0"/>
              </a:solidFill>
              <a:latin typeface="Calibri"/>
              <a:ea typeface="Calibri"/>
              <a:cs typeface="Calibri"/>
              <a:sym typeface="Calibri"/>
            </a:endParaRPr>
          </a:p>
          <a:p>
            <a:pPr marL="0" marR="0" lvl="0" indent="0" algn="l" rtl="0">
              <a:spcBef>
                <a:spcPts val="254"/>
              </a:spcBef>
              <a:spcAft>
                <a:spcPts val="0"/>
              </a:spcAft>
              <a:buClr>
                <a:srgbClr val="00B0F0"/>
              </a:buClr>
              <a:buSzPts val="1200"/>
              <a:buFont typeface="Calibri"/>
              <a:buNone/>
            </a:pPr>
            <a:r>
              <a:rPr lang="en-US" sz="1200" b="1">
                <a:solidFill>
                  <a:srgbClr val="00B0F0"/>
                </a:solidFill>
                <a:latin typeface="Calibri"/>
                <a:ea typeface="Calibri"/>
                <a:cs typeface="Calibri"/>
                <a:sym typeface="Calibri"/>
              </a:rPr>
              <a:t>2. FAIR data</a:t>
            </a:r>
            <a:endParaRPr sz="1400">
              <a:solidFill>
                <a:schemeClr val="dk1"/>
              </a:solidFill>
              <a:latin typeface="Arial"/>
              <a:ea typeface="Arial"/>
              <a:cs typeface="Arial"/>
              <a:sym typeface="Arial"/>
            </a:endParaRPr>
          </a:p>
          <a:p>
            <a:pPr marL="0" marR="0" lvl="0" indent="0" algn="l" rtl="0">
              <a:spcBef>
                <a:spcPts val="254"/>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2. 1. Making data </a:t>
            </a:r>
            <a:r>
              <a:rPr lang="en-US" sz="1200" b="1" u="sng">
                <a:solidFill>
                  <a:schemeClr val="dk1"/>
                </a:solidFill>
                <a:latin typeface="Calibri"/>
                <a:ea typeface="Calibri"/>
                <a:cs typeface="Calibri"/>
                <a:sym typeface="Calibri"/>
              </a:rPr>
              <a:t>findable</a:t>
            </a:r>
            <a:r>
              <a:rPr lang="en-US" sz="1200" b="1">
                <a:solidFill>
                  <a:schemeClr val="dk1"/>
                </a:solidFill>
                <a:latin typeface="Calibri"/>
                <a:ea typeface="Calibri"/>
                <a:cs typeface="Calibri"/>
                <a:sym typeface="Calibri"/>
              </a:rPr>
              <a:t>, including provisions for metadata</a:t>
            </a:r>
            <a:endParaRPr sz="1200" b="1">
              <a:solidFill>
                <a:schemeClr val="dk1"/>
              </a:solidFill>
              <a:latin typeface="Calibri"/>
              <a:ea typeface="Calibri"/>
              <a:cs typeface="Calibri"/>
              <a:sym typeface="Calibri"/>
            </a:endParaRPr>
          </a:p>
          <a:p>
            <a:pPr marL="0" marR="0" lvl="0" indent="0" algn="l" rtl="0">
              <a:spcBef>
                <a:spcPts val="254"/>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2.2. Making data openly </a:t>
            </a:r>
            <a:r>
              <a:rPr lang="en-US" sz="1200" b="1" u="sng">
                <a:solidFill>
                  <a:schemeClr val="dk1"/>
                </a:solidFill>
                <a:latin typeface="Calibri"/>
                <a:ea typeface="Calibri"/>
                <a:cs typeface="Calibri"/>
                <a:sym typeface="Calibri"/>
              </a:rPr>
              <a:t>accessible</a:t>
            </a:r>
            <a:endParaRPr sz="1200" u="sng">
              <a:solidFill>
                <a:schemeClr val="dk1"/>
              </a:solidFill>
              <a:latin typeface="Calibri"/>
              <a:ea typeface="Calibri"/>
              <a:cs typeface="Calibri"/>
              <a:sym typeface="Calibri"/>
            </a:endParaRPr>
          </a:p>
          <a:p>
            <a:pPr marL="128587" marR="0" lvl="0" indent="-128587" algn="l" rtl="0">
              <a:spcBef>
                <a:spcPts val="254"/>
              </a:spcBef>
              <a:spcAft>
                <a:spcPts val="0"/>
              </a:spcAft>
              <a:buClr>
                <a:schemeClr val="dk1"/>
              </a:buClr>
              <a:buSzPts val="1000"/>
              <a:buFont typeface="Arial"/>
              <a:buChar char="•"/>
            </a:pPr>
            <a:r>
              <a:rPr lang="en-US" sz="1000">
                <a:solidFill>
                  <a:schemeClr val="dk1"/>
                </a:solidFill>
                <a:latin typeface="Calibri"/>
                <a:ea typeface="Calibri"/>
                <a:cs typeface="Calibri"/>
                <a:sym typeface="Calibri"/>
              </a:rPr>
              <a:t>Repository</a:t>
            </a:r>
            <a:endParaRPr sz="1800">
              <a:solidFill>
                <a:schemeClr val="dk1"/>
              </a:solidFill>
              <a:latin typeface="Arial"/>
              <a:ea typeface="Arial"/>
              <a:cs typeface="Arial"/>
              <a:sym typeface="Arial"/>
            </a:endParaRPr>
          </a:p>
          <a:p>
            <a:pPr marL="128587" marR="0" lvl="0" indent="-128587" algn="l" rtl="0">
              <a:spcBef>
                <a:spcPts val="254"/>
              </a:spcBef>
              <a:spcAft>
                <a:spcPts val="0"/>
              </a:spcAft>
              <a:buClr>
                <a:schemeClr val="dk1"/>
              </a:buClr>
              <a:buSzPts val="1000"/>
              <a:buFont typeface="Arial"/>
              <a:buChar char="•"/>
            </a:pPr>
            <a:r>
              <a:rPr lang="en-US" sz="1000">
                <a:solidFill>
                  <a:schemeClr val="dk1"/>
                </a:solidFill>
                <a:latin typeface="Calibri"/>
                <a:ea typeface="Calibri"/>
                <a:cs typeface="Calibri"/>
                <a:sym typeface="Calibri"/>
              </a:rPr>
              <a:t>Data</a:t>
            </a:r>
            <a:endParaRPr sz="1800">
              <a:solidFill>
                <a:schemeClr val="dk1"/>
              </a:solidFill>
              <a:latin typeface="Arial"/>
              <a:ea typeface="Arial"/>
              <a:cs typeface="Arial"/>
              <a:sym typeface="Arial"/>
            </a:endParaRPr>
          </a:p>
          <a:p>
            <a:pPr marL="128587" marR="0" lvl="0" indent="-128587" algn="l" rtl="0">
              <a:spcBef>
                <a:spcPts val="254"/>
              </a:spcBef>
              <a:spcAft>
                <a:spcPts val="0"/>
              </a:spcAft>
              <a:buClr>
                <a:schemeClr val="dk1"/>
              </a:buClr>
              <a:buSzPts val="1000"/>
              <a:buFont typeface="Arial"/>
              <a:buChar char="•"/>
            </a:pPr>
            <a:r>
              <a:rPr lang="en-US" sz="1000">
                <a:solidFill>
                  <a:schemeClr val="dk1"/>
                </a:solidFill>
                <a:latin typeface="Calibri"/>
                <a:ea typeface="Calibri"/>
                <a:cs typeface="Calibri"/>
                <a:sym typeface="Calibri"/>
              </a:rPr>
              <a:t>Metadata</a:t>
            </a:r>
            <a:endParaRPr sz="1800">
              <a:solidFill>
                <a:schemeClr val="dk1"/>
              </a:solidFill>
              <a:latin typeface="Arial"/>
              <a:ea typeface="Arial"/>
              <a:cs typeface="Arial"/>
              <a:sym typeface="Arial"/>
            </a:endParaRPr>
          </a:p>
          <a:p>
            <a:pPr marL="0" marR="0" lvl="0" indent="0" algn="l" rtl="0">
              <a:spcBef>
                <a:spcPts val="254"/>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2.3. Making data </a:t>
            </a:r>
            <a:r>
              <a:rPr lang="en-US" sz="1200" b="1" u="sng">
                <a:solidFill>
                  <a:schemeClr val="dk1"/>
                </a:solidFill>
                <a:latin typeface="Calibri"/>
                <a:ea typeface="Calibri"/>
                <a:cs typeface="Calibri"/>
                <a:sym typeface="Calibri"/>
              </a:rPr>
              <a:t>interoperable</a:t>
            </a:r>
            <a:endParaRPr sz="1200" b="1" u="sng">
              <a:solidFill>
                <a:schemeClr val="dk1"/>
              </a:solidFill>
              <a:latin typeface="Calibri"/>
              <a:ea typeface="Calibri"/>
              <a:cs typeface="Calibri"/>
              <a:sym typeface="Calibri"/>
            </a:endParaRPr>
          </a:p>
          <a:p>
            <a:pPr marL="0" marR="0" lvl="0" indent="0" algn="l" rtl="0">
              <a:spcBef>
                <a:spcPts val="254"/>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2.4. Increase data </a:t>
            </a:r>
            <a:r>
              <a:rPr lang="en-US" sz="1200" b="1" u="sng">
                <a:solidFill>
                  <a:schemeClr val="dk1"/>
                </a:solidFill>
                <a:latin typeface="Calibri"/>
                <a:ea typeface="Calibri"/>
                <a:cs typeface="Calibri"/>
                <a:sym typeface="Calibri"/>
              </a:rPr>
              <a:t>re-use</a:t>
            </a:r>
            <a:r>
              <a:rPr lang="en-US" sz="1200" b="1">
                <a:solidFill>
                  <a:schemeClr val="dk1"/>
                </a:solidFill>
                <a:latin typeface="Calibri"/>
                <a:ea typeface="Calibri"/>
                <a:cs typeface="Calibri"/>
                <a:sym typeface="Calibri"/>
              </a:rPr>
              <a:t> (through clarifying licences)</a:t>
            </a:r>
            <a:endParaRPr sz="1200">
              <a:solidFill>
                <a:schemeClr val="dk1"/>
              </a:solidFill>
              <a:latin typeface="Arial"/>
              <a:ea typeface="Arial"/>
              <a:cs typeface="Arial"/>
              <a:sym typeface="Arial"/>
            </a:endParaRPr>
          </a:p>
          <a:p>
            <a:pPr marL="0" marR="0" lvl="0" indent="0" algn="l" rtl="0">
              <a:spcBef>
                <a:spcPts val="254"/>
              </a:spcBef>
              <a:spcAft>
                <a:spcPts val="0"/>
              </a:spcAft>
              <a:buClr>
                <a:srgbClr val="00B0F0"/>
              </a:buClr>
              <a:buSzPts val="1200"/>
              <a:buFont typeface="Calibri"/>
              <a:buNone/>
            </a:pPr>
            <a:r>
              <a:rPr lang="en-US" sz="1200" b="1">
                <a:solidFill>
                  <a:srgbClr val="00B0F0"/>
                </a:solidFill>
                <a:latin typeface="Calibri"/>
                <a:ea typeface="Calibri"/>
                <a:cs typeface="Calibri"/>
                <a:sym typeface="Calibri"/>
              </a:rPr>
              <a:t>3. Other research outputs</a:t>
            </a:r>
            <a:endParaRPr sz="1800">
              <a:solidFill>
                <a:schemeClr val="dk1"/>
              </a:solidFill>
              <a:latin typeface="Arial"/>
              <a:ea typeface="Arial"/>
              <a:cs typeface="Arial"/>
              <a:sym typeface="Arial"/>
            </a:endParaRPr>
          </a:p>
          <a:p>
            <a:pPr marL="0" marR="0" lvl="0" indent="0" algn="l" rtl="0">
              <a:spcBef>
                <a:spcPts val="254"/>
              </a:spcBef>
              <a:spcAft>
                <a:spcPts val="0"/>
              </a:spcAft>
              <a:buClr>
                <a:srgbClr val="00B0F0"/>
              </a:buClr>
              <a:buSzPts val="1200"/>
              <a:buFont typeface="Calibri"/>
              <a:buNone/>
            </a:pPr>
            <a:r>
              <a:rPr lang="en-US" sz="1200" b="1">
                <a:solidFill>
                  <a:srgbClr val="00B0F0"/>
                </a:solidFill>
                <a:latin typeface="Calibri"/>
                <a:ea typeface="Calibri"/>
                <a:cs typeface="Calibri"/>
                <a:sym typeface="Calibri"/>
              </a:rPr>
              <a:t>4. Allocation of resources</a:t>
            </a:r>
            <a:endParaRPr sz="1200" b="1">
              <a:solidFill>
                <a:srgbClr val="00B0F0"/>
              </a:solidFill>
              <a:latin typeface="Calibri"/>
              <a:ea typeface="Calibri"/>
              <a:cs typeface="Calibri"/>
              <a:sym typeface="Calibri"/>
            </a:endParaRPr>
          </a:p>
          <a:p>
            <a:pPr marL="0" marR="0" lvl="0" indent="0" algn="l" rtl="0">
              <a:spcBef>
                <a:spcPts val="254"/>
              </a:spcBef>
              <a:spcAft>
                <a:spcPts val="0"/>
              </a:spcAft>
              <a:buClr>
                <a:srgbClr val="00B0F0"/>
              </a:buClr>
              <a:buSzPts val="1200"/>
              <a:buFont typeface="Calibri"/>
              <a:buNone/>
            </a:pPr>
            <a:r>
              <a:rPr lang="en-US" sz="1200" b="1">
                <a:solidFill>
                  <a:srgbClr val="00B0F0"/>
                </a:solidFill>
                <a:latin typeface="Calibri"/>
                <a:ea typeface="Calibri"/>
                <a:cs typeface="Calibri"/>
                <a:sym typeface="Calibri"/>
              </a:rPr>
              <a:t>5. Data security</a:t>
            </a:r>
            <a:endParaRPr sz="1200" b="1">
              <a:solidFill>
                <a:srgbClr val="00B0F0"/>
              </a:solidFill>
              <a:latin typeface="Calibri"/>
              <a:ea typeface="Calibri"/>
              <a:cs typeface="Calibri"/>
              <a:sym typeface="Calibri"/>
            </a:endParaRPr>
          </a:p>
          <a:p>
            <a:pPr marL="0" marR="0" lvl="0" indent="0" algn="l" rtl="0">
              <a:spcBef>
                <a:spcPts val="254"/>
              </a:spcBef>
              <a:spcAft>
                <a:spcPts val="0"/>
              </a:spcAft>
              <a:buClr>
                <a:srgbClr val="00B0F0"/>
              </a:buClr>
              <a:buSzPts val="1200"/>
              <a:buFont typeface="Calibri"/>
              <a:buNone/>
            </a:pPr>
            <a:r>
              <a:rPr lang="en-US" sz="1200" b="1">
                <a:solidFill>
                  <a:srgbClr val="00B0F0"/>
                </a:solidFill>
                <a:latin typeface="Calibri"/>
                <a:ea typeface="Calibri"/>
                <a:cs typeface="Calibri"/>
                <a:sym typeface="Calibri"/>
              </a:rPr>
              <a:t>6. Ethics</a:t>
            </a:r>
            <a:endParaRPr sz="1000">
              <a:solidFill>
                <a:schemeClr val="dk1"/>
              </a:solidFill>
              <a:latin typeface="Arial"/>
              <a:ea typeface="Arial"/>
              <a:cs typeface="Arial"/>
              <a:sym typeface="Arial"/>
            </a:endParaRPr>
          </a:p>
          <a:p>
            <a:pPr marL="0" marR="0" lvl="0" indent="0" algn="l" rtl="0">
              <a:spcBef>
                <a:spcPts val="254"/>
              </a:spcBef>
              <a:spcAft>
                <a:spcPts val="0"/>
              </a:spcAft>
              <a:buClr>
                <a:schemeClr val="dk1"/>
              </a:buClr>
              <a:buSzPts val="1000"/>
              <a:buFont typeface="Arial"/>
              <a:buNone/>
            </a:pPr>
            <a:endParaRPr sz="1000">
              <a:solidFill>
                <a:schemeClr val="dk1"/>
              </a:solidFill>
              <a:latin typeface="Calibri"/>
              <a:ea typeface="Calibri"/>
              <a:cs typeface="Calibri"/>
              <a:sym typeface="Calibri"/>
            </a:endParaRPr>
          </a:p>
        </p:txBody>
      </p:sp>
      <p:pic>
        <p:nvPicPr>
          <p:cNvPr id="428" name="Google Shape;428;p26"/>
          <p:cNvPicPr preferRelativeResize="0"/>
          <p:nvPr/>
        </p:nvPicPr>
        <p:blipFill rotWithShape="1">
          <a:blip r:embed="rId3">
            <a:alphaModFix/>
          </a:blip>
          <a:srcRect/>
          <a:stretch/>
        </p:blipFill>
        <p:spPr>
          <a:xfrm>
            <a:off x="4492147" y="577214"/>
            <a:ext cx="1035180" cy="1035180"/>
          </a:xfrm>
          <a:prstGeom prst="rect">
            <a:avLst/>
          </a:prstGeom>
          <a:noFill/>
          <a:ln>
            <a:noFill/>
          </a:ln>
        </p:spPr>
      </p:pic>
      <p:pic>
        <p:nvPicPr>
          <p:cNvPr id="429" name="Google Shape;429;p26"/>
          <p:cNvPicPr preferRelativeResize="0"/>
          <p:nvPr/>
        </p:nvPicPr>
        <p:blipFill rotWithShape="1">
          <a:blip r:embed="rId4">
            <a:alphaModFix/>
          </a:blip>
          <a:srcRect/>
          <a:stretch/>
        </p:blipFill>
        <p:spPr>
          <a:xfrm rot="814197">
            <a:off x="6460176" y="2911625"/>
            <a:ext cx="2056260" cy="520744"/>
          </a:xfrm>
          <a:prstGeom prst="rect">
            <a:avLst/>
          </a:prstGeom>
          <a:noFill/>
          <a:ln>
            <a:noFill/>
          </a:ln>
        </p:spPr>
      </p:pic>
      <p:sp>
        <p:nvSpPr>
          <p:cNvPr id="430" name="Google Shape;430;p26"/>
          <p:cNvSpPr txBox="1">
            <a:spLocks noGrp="1"/>
          </p:cNvSpPr>
          <p:nvPr>
            <p:ph type="title"/>
          </p:nvPr>
        </p:nvSpPr>
        <p:spPr>
          <a:xfrm>
            <a:off x="379241" y="754277"/>
            <a:ext cx="8391900" cy="619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Font typeface="Arial"/>
              <a:buNone/>
            </a:pPr>
            <a:r>
              <a:rPr lang="en-US" sz="2400"/>
              <a:t>Two most used templates</a:t>
            </a:r>
            <a:br>
              <a:rPr lang="en-US" sz="2400"/>
            </a:br>
            <a:r>
              <a:rPr lang="en-US" sz="2400">
                <a:solidFill>
                  <a:schemeClr val="dk2"/>
                </a:solidFill>
              </a:rPr>
              <a:t>Horizon Europe</a:t>
            </a:r>
            <a:endParaRPr/>
          </a:p>
        </p:txBody>
      </p:sp>
      <p:sp>
        <p:nvSpPr>
          <p:cNvPr id="431" name="Google Shape;431;p26"/>
          <p:cNvSpPr txBox="1">
            <a:spLocks noGrp="1"/>
          </p:cNvSpPr>
          <p:nvPr>
            <p:ph type="ftr" idx="11"/>
          </p:nvPr>
        </p:nvSpPr>
        <p:spPr>
          <a:xfrm>
            <a:off x="379243" y="4782012"/>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301102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29"/>
                                        </p:tgtEl>
                                        <p:attrNameLst>
                                          <p:attrName>style.visibility</p:attrName>
                                        </p:attrNameLst>
                                      </p:cBhvr>
                                      <p:to>
                                        <p:strVal val="visible"/>
                                      </p:to>
                                    </p:set>
                                    <p:anim calcmode="lin" valueType="num">
                                      <p:cBhvr additive="base">
                                        <p:cTn id="7" dur="500" fill="hold"/>
                                        <p:tgtEl>
                                          <p:spTgt spid="429"/>
                                        </p:tgtEl>
                                        <p:attrNameLst>
                                          <p:attrName>ppt_x</p:attrName>
                                        </p:attrNameLst>
                                      </p:cBhvr>
                                      <p:tavLst>
                                        <p:tav tm="0">
                                          <p:val>
                                            <p:strVal val="#ppt_x"/>
                                          </p:val>
                                        </p:tav>
                                        <p:tav tm="100000">
                                          <p:val>
                                            <p:strVal val="#ppt_x"/>
                                          </p:val>
                                        </p:tav>
                                      </p:tavLst>
                                    </p:anim>
                                    <p:anim calcmode="lin" valueType="num">
                                      <p:cBhvr additive="base">
                                        <p:cTn id="8" dur="500" fill="hold"/>
                                        <p:tgtEl>
                                          <p:spTgt spid="4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27"/>
          <p:cNvSpPr/>
          <p:nvPr/>
        </p:nvSpPr>
        <p:spPr>
          <a:xfrm>
            <a:off x="2708749" y="1064241"/>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438" name="Google Shape;438;p27"/>
          <p:cNvSpPr/>
          <p:nvPr/>
        </p:nvSpPr>
        <p:spPr>
          <a:xfrm>
            <a:off x="2773144" y="1128483"/>
            <a:ext cx="127200" cy="127200"/>
          </a:xfrm>
          <a:prstGeom prst="rect">
            <a:avLst/>
          </a:prstGeom>
          <a:noFill/>
          <a:ln>
            <a:noFill/>
          </a:ln>
        </p:spPr>
        <p:txBody>
          <a:bodyPr spcFirstLastPara="1" wrap="square" lIns="68550" tIns="68550" rIns="68550" bIns="68550" anchor="ctr" anchorCtr="0">
            <a:noAutofit/>
          </a:bodyPr>
          <a:lstStyle/>
          <a:p>
            <a:pPr marL="0" marR="0" lvl="0" indent="0" algn="l" rtl="0">
              <a:spcBef>
                <a:spcPts val="0"/>
              </a:spcBef>
              <a:spcAft>
                <a:spcPts val="0"/>
              </a:spcAft>
              <a:buClr>
                <a:schemeClr val="dk1"/>
              </a:buClr>
              <a:buSzPts val="1350"/>
              <a:buFont typeface="Arial"/>
              <a:buNone/>
            </a:pPr>
            <a:endParaRPr sz="1350">
              <a:solidFill>
                <a:schemeClr val="dk1"/>
              </a:solidFill>
              <a:latin typeface="Arial"/>
              <a:ea typeface="Arial"/>
              <a:cs typeface="Arial"/>
              <a:sym typeface="Arial"/>
            </a:endParaRPr>
          </a:p>
        </p:txBody>
      </p:sp>
      <p:sp>
        <p:nvSpPr>
          <p:cNvPr id="439" name="Google Shape;439;p27"/>
          <p:cNvSpPr/>
          <p:nvPr/>
        </p:nvSpPr>
        <p:spPr>
          <a:xfrm>
            <a:off x="417340" y="1724061"/>
            <a:ext cx="7245600" cy="3263100"/>
          </a:xfrm>
          <a:prstGeom prst="rect">
            <a:avLst/>
          </a:prstGeom>
          <a:solidFill>
            <a:schemeClr val="lt1"/>
          </a:solidFill>
          <a:ln>
            <a:noFill/>
          </a:ln>
        </p:spPr>
        <p:txBody>
          <a:bodyPr spcFirstLastPara="1" wrap="square" lIns="38475" tIns="18975" rIns="37950" bIns="18975" anchor="t" anchorCtr="0">
            <a:noAutofit/>
          </a:bodyPr>
          <a:lstStyle/>
          <a:p>
            <a:pPr marL="0" marR="0" lvl="0" indent="0" algn="l" rtl="0">
              <a:spcBef>
                <a:spcPts val="0"/>
              </a:spcBef>
              <a:spcAft>
                <a:spcPts val="0"/>
              </a:spcAft>
              <a:buClr>
                <a:schemeClr val="dk2"/>
              </a:buClr>
              <a:buSzPts val="1400"/>
              <a:buFont typeface="Arial"/>
              <a:buNone/>
            </a:pPr>
            <a:r>
              <a:rPr lang="en-US" sz="1400" b="1">
                <a:solidFill>
                  <a:schemeClr val="dk2"/>
                </a:solidFill>
                <a:latin typeface="Arial"/>
                <a:ea typeface="Arial"/>
                <a:cs typeface="Arial"/>
                <a:sym typeface="Arial"/>
              </a:rPr>
              <a:t>General information</a:t>
            </a:r>
            <a:endParaRPr sz="18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254"/>
              </a:spcBef>
              <a:spcAft>
                <a:spcPts val="0"/>
              </a:spcAft>
              <a:buClr>
                <a:schemeClr val="dk2"/>
              </a:buClr>
              <a:buSzPts val="1400"/>
              <a:buFont typeface="Arial"/>
              <a:buNone/>
            </a:pPr>
            <a:r>
              <a:rPr lang="en-US" sz="1400" b="1">
                <a:solidFill>
                  <a:schemeClr val="dk2"/>
                </a:solidFill>
                <a:latin typeface="Arial"/>
                <a:ea typeface="Arial"/>
                <a:cs typeface="Arial"/>
                <a:sym typeface="Arial"/>
              </a:rPr>
              <a:t>1. DATA DESCRIPTION AND COLLECTION OR RE-USE OF EXISTING DATA</a:t>
            </a:r>
            <a:endParaRPr sz="1800">
              <a:solidFill>
                <a:schemeClr val="dk1"/>
              </a:solidFill>
              <a:latin typeface="Arial"/>
              <a:ea typeface="Arial"/>
              <a:cs typeface="Arial"/>
              <a:sym typeface="Arial"/>
            </a:endParaRPr>
          </a:p>
          <a:p>
            <a:pPr marL="0" marR="0" lvl="0" indent="0" algn="l" rtl="0">
              <a:spcBef>
                <a:spcPts val="254"/>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254"/>
              </a:spcBef>
              <a:spcAft>
                <a:spcPts val="0"/>
              </a:spcAft>
              <a:buClr>
                <a:schemeClr val="dk2"/>
              </a:buClr>
              <a:buSzPts val="1400"/>
              <a:buFont typeface="Arial"/>
              <a:buNone/>
            </a:pPr>
            <a:r>
              <a:rPr lang="en-US" sz="1400" b="1">
                <a:solidFill>
                  <a:schemeClr val="dk2"/>
                </a:solidFill>
                <a:latin typeface="Arial"/>
                <a:ea typeface="Arial"/>
                <a:cs typeface="Arial"/>
                <a:sym typeface="Arial"/>
              </a:rPr>
              <a:t>2. DOCUMENTATION AND DATA QUALITY</a:t>
            </a:r>
            <a:endParaRPr sz="1800">
              <a:solidFill>
                <a:schemeClr val="dk1"/>
              </a:solidFill>
              <a:latin typeface="Arial"/>
              <a:ea typeface="Arial"/>
              <a:cs typeface="Arial"/>
              <a:sym typeface="Arial"/>
            </a:endParaRPr>
          </a:p>
          <a:p>
            <a:pPr marL="0" marR="0" lvl="0" indent="0" algn="l" rtl="0">
              <a:spcBef>
                <a:spcPts val="254"/>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0"/>
              </a:spcBef>
              <a:spcAft>
                <a:spcPts val="0"/>
              </a:spcAft>
              <a:buClr>
                <a:schemeClr val="dk2"/>
              </a:buClr>
              <a:buSzPts val="1400"/>
              <a:buFont typeface="Arial"/>
              <a:buNone/>
            </a:pPr>
            <a:r>
              <a:rPr lang="en-US" sz="1400" b="1">
                <a:solidFill>
                  <a:schemeClr val="dk2"/>
                </a:solidFill>
                <a:latin typeface="Arial"/>
                <a:ea typeface="Arial"/>
                <a:cs typeface="Arial"/>
                <a:sym typeface="Arial"/>
              </a:rPr>
              <a:t>3. STORAGE AND BACKUP DURING THE RESEARCH PROCESS</a:t>
            </a:r>
            <a:endParaRPr sz="18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254"/>
              </a:spcBef>
              <a:spcAft>
                <a:spcPts val="0"/>
              </a:spcAft>
              <a:buClr>
                <a:schemeClr val="dk2"/>
              </a:buClr>
              <a:buSzPts val="1400"/>
              <a:buFont typeface="Arial"/>
              <a:buNone/>
            </a:pPr>
            <a:r>
              <a:rPr lang="en-US" sz="1400" b="1">
                <a:solidFill>
                  <a:schemeClr val="dk2"/>
                </a:solidFill>
                <a:latin typeface="Arial"/>
                <a:ea typeface="Arial"/>
                <a:cs typeface="Arial"/>
                <a:sym typeface="Arial"/>
              </a:rPr>
              <a:t>4. LEGAL AND ETHICAL REQUIREMENTS, CODE OF CONDUCT </a:t>
            </a:r>
            <a:endParaRPr sz="1800">
              <a:solidFill>
                <a:schemeClr val="dk1"/>
              </a:solidFill>
              <a:latin typeface="Arial"/>
              <a:ea typeface="Arial"/>
              <a:cs typeface="Arial"/>
              <a:sym typeface="Arial"/>
            </a:endParaRPr>
          </a:p>
          <a:p>
            <a:pPr marL="192881" marR="0" lvl="0" indent="0" algn="l" rtl="0">
              <a:spcBef>
                <a:spcPts val="254"/>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0"/>
              </a:spcBef>
              <a:spcAft>
                <a:spcPts val="0"/>
              </a:spcAft>
              <a:buClr>
                <a:schemeClr val="dk2"/>
              </a:buClr>
              <a:buSzPts val="1400"/>
              <a:buFont typeface="Arial"/>
              <a:buNone/>
            </a:pPr>
            <a:r>
              <a:rPr lang="en-US" sz="1400" b="1">
                <a:solidFill>
                  <a:schemeClr val="dk2"/>
                </a:solidFill>
                <a:latin typeface="Arial"/>
                <a:ea typeface="Arial"/>
                <a:cs typeface="Arial"/>
                <a:sym typeface="Arial"/>
              </a:rPr>
              <a:t>5. DATA SHARING AND LONG-TERM PRESERVATION</a:t>
            </a:r>
            <a:endParaRPr sz="18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b="1">
              <a:solidFill>
                <a:schemeClr val="dk2"/>
              </a:solidFill>
              <a:latin typeface="Arial"/>
              <a:ea typeface="Arial"/>
              <a:cs typeface="Arial"/>
              <a:sym typeface="Arial"/>
            </a:endParaRPr>
          </a:p>
          <a:p>
            <a:pPr marL="0" marR="0" lvl="0" indent="0" algn="l" rtl="0">
              <a:spcBef>
                <a:spcPts val="254"/>
              </a:spcBef>
              <a:spcAft>
                <a:spcPts val="0"/>
              </a:spcAft>
              <a:buClr>
                <a:schemeClr val="dk2"/>
              </a:buClr>
              <a:buSzPts val="1400"/>
              <a:buFont typeface="Arial"/>
              <a:buNone/>
            </a:pPr>
            <a:r>
              <a:rPr lang="en-US" sz="1400" b="1">
                <a:solidFill>
                  <a:schemeClr val="dk2"/>
                </a:solidFill>
                <a:latin typeface="Arial"/>
                <a:ea typeface="Arial"/>
                <a:cs typeface="Arial"/>
                <a:sym typeface="Arial"/>
              </a:rPr>
              <a:t>6. DATA MANAGEMENT RESPONSIBILITIES AND RESOURCES</a:t>
            </a:r>
            <a:endParaRPr sz="1800">
              <a:solidFill>
                <a:schemeClr val="dk1"/>
              </a:solidFill>
              <a:latin typeface="Arial"/>
              <a:ea typeface="Arial"/>
              <a:cs typeface="Arial"/>
              <a:sym typeface="Arial"/>
            </a:endParaRPr>
          </a:p>
          <a:p>
            <a:pPr marL="192881" marR="0" lvl="0" indent="0" algn="l" rtl="0">
              <a:spcBef>
                <a:spcPts val="254"/>
              </a:spcBef>
              <a:spcAft>
                <a:spcPts val="0"/>
              </a:spcAft>
              <a:buClr>
                <a:schemeClr val="dk1"/>
              </a:buClr>
              <a:buSzPts val="750"/>
              <a:buFont typeface="Arial"/>
              <a:buNone/>
            </a:pPr>
            <a:endParaRPr sz="750">
              <a:solidFill>
                <a:schemeClr val="dk1"/>
              </a:solidFill>
              <a:latin typeface="Arial"/>
              <a:ea typeface="Arial"/>
              <a:cs typeface="Arial"/>
              <a:sym typeface="Arial"/>
            </a:endParaRPr>
          </a:p>
        </p:txBody>
      </p:sp>
      <p:pic>
        <p:nvPicPr>
          <p:cNvPr id="440" name="Google Shape;440;p27"/>
          <p:cNvPicPr preferRelativeResize="0"/>
          <p:nvPr/>
        </p:nvPicPr>
        <p:blipFill rotWithShape="1">
          <a:blip r:embed="rId3">
            <a:alphaModFix/>
          </a:blip>
          <a:srcRect/>
          <a:stretch/>
        </p:blipFill>
        <p:spPr>
          <a:xfrm>
            <a:off x="7863906" y="0"/>
            <a:ext cx="1280093" cy="1814845"/>
          </a:xfrm>
          <a:prstGeom prst="rect">
            <a:avLst/>
          </a:prstGeom>
          <a:noFill/>
          <a:ln>
            <a:noFill/>
          </a:ln>
        </p:spPr>
      </p:pic>
      <p:sp>
        <p:nvSpPr>
          <p:cNvPr id="441" name="Google Shape;441;p27"/>
          <p:cNvSpPr txBox="1"/>
          <p:nvPr/>
        </p:nvSpPr>
        <p:spPr>
          <a:xfrm>
            <a:off x="7924799" y="1814845"/>
            <a:ext cx="1217700" cy="207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750"/>
              <a:buFont typeface="Arial"/>
              <a:buNone/>
            </a:pPr>
            <a:r>
              <a:rPr lang="en-US" sz="750" u="sng">
                <a:solidFill>
                  <a:schemeClr val="dk1"/>
                </a:solidFill>
                <a:latin typeface="Arial"/>
                <a:ea typeface="Arial"/>
                <a:cs typeface="Arial"/>
                <a:sym typeface="Arial"/>
                <a:hlinkClick r:id="rId4">
                  <a:extLst>
                    <a:ext uri="{A12FA001-AC4F-418D-AE19-62706E023703}">
                      <ahyp:hlinkClr xmlns:ahyp="http://schemas.microsoft.com/office/drawing/2018/hyperlinkcolor" xmlns="" val="tx"/>
                    </a:ext>
                  </a:extLst>
                </a:hlinkClick>
              </a:rPr>
              <a:t>Template</a:t>
            </a:r>
            <a:endParaRPr sz="750">
              <a:solidFill>
                <a:schemeClr val="dk1"/>
              </a:solidFill>
              <a:latin typeface="Arial"/>
              <a:ea typeface="Arial"/>
              <a:cs typeface="Arial"/>
              <a:sym typeface="Arial"/>
            </a:endParaRPr>
          </a:p>
        </p:txBody>
      </p:sp>
      <p:sp>
        <p:nvSpPr>
          <p:cNvPr id="442" name="Google Shape;442;p27"/>
          <p:cNvSpPr txBox="1">
            <a:spLocks noGrp="1"/>
          </p:cNvSpPr>
          <p:nvPr>
            <p:ph type="title"/>
          </p:nvPr>
        </p:nvSpPr>
        <p:spPr>
          <a:xfrm>
            <a:off x="417340" y="683329"/>
            <a:ext cx="8391900" cy="619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Font typeface="Arial"/>
              <a:buNone/>
            </a:pPr>
            <a:r>
              <a:rPr lang="en-US" sz="2400"/>
              <a:t>Two most used templates</a:t>
            </a:r>
            <a:br>
              <a:rPr lang="en-US" sz="2400"/>
            </a:br>
            <a:r>
              <a:rPr lang="en-US" sz="2400">
                <a:solidFill>
                  <a:schemeClr val="dk2"/>
                </a:solidFill>
              </a:rPr>
              <a:t>Science Europe</a:t>
            </a:r>
            <a:endParaRPr/>
          </a:p>
        </p:txBody>
      </p:sp>
      <p:pic>
        <p:nvPicPr>
          <p:cNvPr id="443" name="Google Shape;443;p27"/>
          <p:cNvPicPr preferRelativeResize="0"/>
          <p:nvPr/>
        </p:nvPicPr>
        <p:blipFill rotWithShape="1">
          <a:blip r:embed="rId5">
            <a:alphaModFix/>
          </a:blip>
          <a:srcRect/>
          <a:stretch/>
        </p:blipFill>
        <p:spPr>
          <a:xfrm>
            <a:off x="6274106" y="2467066"/>
            <a:ext cx="2212669" cy="2212669"/>
          </a:xfrm>
          <a:prstGeom prst="rect">
            <a:avLst/>
          </a:prstGeom>
          <a:noFill/>
          <a:ln>
            <a:noFill/>
          </a:ln>
        </p:spPr>
      </p:pic>
      <p:sp>
        <p:nvSpPr>
          <p:cNvPr id="444" name="Google Shape;444;p27"/>
          <p:cNvSpPr txBox="1">
            <a:spLocks noGrp="1"/>
          </p:cNvSpPr>
          <p:nvPr>
            <p:ph type="ftr" idx="11"/>
          </p:nvPr>
        </p:nvSpPr>
        <p:spPr>
          <a:xfrm>
            <a:off x="393196" y="4850363"/>
            <a:ext cx="78840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6"/>
              </a:buClr>
              <a:buSzPts val="1000"/>
              <a:buFont typeface="Arial"/>
              <a:buNone/>
            </a:pPr>
            <a:r>
              <a:rPr lang="en-US"/>
              <a:t>Open for you! An introduction series to open science</a:t>
            </a:r>
            <a:endParaRPr/>
          </a:p>
        </p:txBody>
      </p:sp>
    </p:spTree>
    <p:extLst>
      <p:ext uri="{BB962C8B-B14F-4D97-AF65-F5344CB8AC3E}">
        <p14:creationId xmlns:p14="http://schemas.microsoft.com/office/powerpoint/2010/main" val="211730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3"/>
                                        </p:tgtEl>
                                        <p:attrNameLst>
                                          <p:attrName>style.visibility</p:attrName>
                                        </p:attrNameLst>
                                      </p:cBhvr>
                                      <p:to>
                                        <p:strVal val="visible"/>
                                      </p:to>
                                    </p:set>
                                    <p:anim calcmode="lin" valueType="num">
                                      <p:cBhvr additive="base">
                                        <p:cTn id="7" dur="500" fill="hold"/>
                                        <p:tgtEl>
                                          <p:spTgt spid="443"/>
                                        </p:tgtEl>
                                        <p:attrNameLst>
                                          <p:attrName>ppt_x</p:attrName>
                                        </p:attrNameLst>
                                      </p:cBhvr>
                                      <p:tavLst>
                                        <p:tav tm="0">
                                          <p:val>
                                            <p:strVal val="#ppt_x"/>
                                          </p:val>
                                        </p:tav>
                                        <p:tav tm="100000">
                                          <p:val>
                                            <p:strVal val="#ppt_x"/>
                                          </p:val>
                                        </p:tav>
                                      </p:tavLst>
                                    </p:anim>
                                    <p:anim calcmode="lin" valueType="num">
                                      <p:cBhvr additive="base">
                                        <p:cTn id="8" dur="500" fill="hold"/>
                                        <p:tgtEl>
                                          <p:spTgt spid="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108db7b2de0_0_6"/>
          <p:cNvSpPr txBox="1">
            <a:spLocks noGrp="1"/>
          </p:cNvSpPr>
          <p:nvPr>
            <p:ph type="title"/>
          </p:nvPr>
        </p:nvSpPr>
        <p:spPr>
          <a:xfrm>
            <a:off x="2030650" y="116275"/>
            <a:ext cx="5615100" cy="472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US"/>
              <a:t>How to choose a DMP? </a:t>
            </a:r>
            <a:endParaRPr/>
          </a:p>
        </p:txBody>
      </p:sp>
      <p:graphicFrame>
        <p:nvGraphicFramePr>
          <p:cNvPr id="451" name="Google Shape;451;g108db7b2de0_0_6"/>
          <p:cNvGraphicFramePr/>
          <p:nvPr/>
        </p:nvGraphicFramePr>
        <p:xfrm>
          <a:off x="200025" y="646750"/>
          <a:ext cx="3728625" cy="4328200"/>
        </p:xfrm>
        <a:graphic>
          <a:graphicData uri="http://schemas.openxmlformats.org/drawingml/2006/table">
            <a:tbl>
              <a:tblPr>
                <a:noFill/>
              </a:tblPr>
              <a:tblGrid>
                <a:gridCol w="896525">
                  <a:extLst>
                    <a:ext uri="{9D8B030D-6E8A-4147-A177-3AD203B41FA5}">
                      <a16:colId xmlns:a16="http://schemas.microsoft.com/office/drawing/2014/main" val="20000"/>
                    </a:ext>
                  </a:extLst>
                </a:gridCol>
                <a:gridCol w="1493475">
                  <a:extLst>
                    <a:ext uri="{9D8B030D-6E8A-4147-A177-3AD203B41FA5}">
                      <a16:colId xmlns:a16="http://schemas.microsoft.com/office/drawing/2014/main" val="20001"/>
                    </a:ext>
                  </a:extLst>
                </a:gridCol>
                <a:gridCol w="1338625">
                  <a:extLst>
                    <a:ext uri="{9D8B030D-6E8A-4147-A177-3AD203B41FA5}">
                      <a16:colId xmlns:a16="http://schemas.microsoft.com/office/drawing/2014/main" val="20002"/>
                    </a:ext>
                  </a:extLst>
                </a:gridCol>
              </a:tblGrid>
              <a:tr h="334475">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University</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Requirements</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Template</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1602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UMIL</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Pilot for PhD students and tutors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Simplified H2020</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78400">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UHEI</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recommended</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Templates in RDMO and DMPonline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783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UW</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Science Center</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145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CU</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Technology Agency of the Czech Republic (KAPPA programme)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None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7145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UCPH</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mandatory 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Innovation Fund Denmark (Grand Solutions)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UCPH template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206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SU</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decree for DMP’s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452" name="Google Shape;452;g108db7b2de0_0_6"/>
          <p:cNvPicPr preferRelativeResize="0"/>
          <p:nvPr/>
        </p:nvPicPr>
        <p:blipFill>
          <a:blip r:embed="rId3">
            <a:alphaModFix/>
          </a:blip>
          <a:stretch>
            <a:fillRect/>
          </a:stretch>
        </p:blipFill>
        <p:spPr>
          <a:xfrm>
            <a:off x="4200725" y="589075"/>
            <a:ext cx="1274950" cy="1274950"/>
          </a:xfrm>
          <a:prstGeom prst="rect">
            <a:avLst/>
          </a:prstGeom>
          <a:noFill/>
          <a:ln>
            <a:noFill/>
          </a:ln>
        </p:spPr>
      </p:pic>
      <p:sp>
        <p:nvSpPr>
          <p:cNvPr id="453" name="Google Shape;453;g108db7b2de0_0_6"/>
          <p:cNvSpPr txBox="1"/>
          <p:nvPr/>
        </p:nvSpPr>
        <p:spPr>
          <a:xfrm>
            <a:off x="4044850" y="2416587"/>
            <a:ext cx="1586700" cy="3849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1300" u="sng">
                <a:solidFill>
                  <a:schemeClr val="hlink"/>
                </a:solidFill>
                <a:latin typeface="Calibri"/>
                <a:ea typeface="Calibri"/>
                <a:cs typeface="Calibri"/>
                <a:sym typeface="Calibri"/>
                <a:hlinkClick r:id="rId4"/>
              </a:rPr>
              <a:t>dmponline.dcc.ac.uk</a:t>
            </a:r>
            <a:endParaRPr sz="1300" u="sng">
              <a:solidFill>
                <a:schemeClr val="hlink"/>
              </a:solidFill>
              <a:latin typeface="Calibri"/>
              <a:ea typeface="Calibri"/>
              <a:cs typeface="Calibri"/>
              <a:sym typeface="Calibri"/>
            </a:endParaRPr>
          </a:p>
        </p:txBody>
      </p:sp>
      <p:pic>
        <p:nvPicPr>
          <p:cNvPr id="454" name="Google Shape;454;g108db7b2de0_0_6"/>
          <p:cNvPicPr preferRelativeResize="0"/>
          <p:nvPr/>
        </p:nvPicPr>
        <p:blipFill>
          <a:blip r:embed="rId5">
            <a:alphaModFix/>
          </a:blip>
          <a:stretch>
            <a:fillRect/>
          </a:stretch>
        </p:blipFill>
        <p:spPr>
          <a:xfrm>
            <a:off x="4378447" y="1864025"/>
            <a:ext cx="919607" cy="546908"/>
          </a:xfrm>
          <a:prstGeom prst="rect">
            <a:avLst/>
          </a:prstGeom>
          <a:noFill/>
          <a:ln>
            <a:noFill/>
          </a:ln>
        </p:spPr>
      </p:pic>
      <p:sp>
        <p:nvSpPr>
          <p:cNvPr id="455" name="Google Shape;455;g108db7b2de0_0_6"/>
          <p:cNvSpPr txBox="1"/>
          <p:nvPr/>
        </p:nvSpPr>
        <p:spPr>
          <a:xfrm>
            <a:off x="4044900" y="3386161"/>
            <a:ext cx="1586700" cy="3849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1300" u="sng">
                <a:solidFill>
                  <a:schemeClr val="hlink"/>
                </a:solidFill>
                <a:latin typeface="Calibri"/>
                <a:ea typeface="Calibri"/>
                <a:cs typeface="Calibri"/>
                <a:sym typeface="Calibri"/>
                <a:hlinkClick r:id="rId6"/>
              </a:rPr>
              <a:t>argos.openaire.eu</a:t>
            </a:r>
            <a:endParaRPr sz="1300" u="sng">
              <a:solidFill>
                <a:schemeClr val="hlink"/>
              </a:solidFill>
              <a:latin typeface="Calibri"/>
              <a:ea typeface="Calibri"/>
              <a:cs typeface="Calibri"/>
              <a:sym typeface="Calibri"/>
            </a:endParaRPr>
          </a:p>
        </p:txBody>
      </p:sp>
      <p:pic>
        <p:nvPicPr>
          <p:cNvPr id="456" name="Google Shape;456;g108db7b2de0_0_6"/>
          <p:cNvPicPr preferRelativeResize="0"/>
          <p:nvPr/>
        </p:nvPicPr>
        <p:blipFill>
          <a:blip r:embed="rId7">
            <a:alphaModFix/>
          </a:blip>
          <a:stretch>
            <a:fillRect/>
          </a:stretch>
        </p:blipFill>
        <p:spPr>
          <a:xfrm>
            <a:off x="4519667" y="2842875"/>
            <a:ext cx="648972" cy="549641"/>
          </a:xfrm>
          <a:prstGeom prst="rect">
            <a:avLst/>
          </a:prstGeom>
          <a:noFill/>
          <a:ln>
            <a:noFill/>
          </a:ln>
        </p:spPr>
      </p:pic>
      <p:sp>
        <p:nvSpPr>
          <p:cNvPr id="457" name="Google Shape;457;g108db7b2de0_0_6"/>
          <p:cNvSpPr txBox="1"/>
          <p:nvPr/>
        </p:nvSpPr>
        <p:spPr>
          <a:xfrm>
            <a:off x="4083213" y="4390987"/>
            <a:ext cx="1521900" cy="3849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1300" u="sng">
                <a:solidFill>
                  <a:schemeClr val="hlink"/>
                </a:solidFill>
                <a:latin typeface="Calibri"/>
                <a:ea typeface="Calibri"/>
                <a:cs typeface="Calibri"/>
                <a:sym typeface="Calibri"/>
                <a:hlinkClick r:id="rId8"/>
              </a:rPr>
              <a:t>ds-wizard.org</a:t>
            </a:r>
            <a:endParaRPr sz="1300" u="sng">
              <a:solidFill>
                <a:schemeClr val="hlink"/>
              </a:solidFill>
              <a:latin typeface="Calibri"/>
              <a:ea typeface="Calibri"/>
              <a:cs typeface="Calibri"/>
              <a:sym typeface="Calibri"/>
            </a:endParaRPr>
          </a:p>
        </p:txBody>
      </p:sp>
      <p:pic>
        <p:nvPicPr>
          <p:cNvPr id="458" name="Google Shape;458;g108db7b2de0_0_6"/>
          <p:cNvPicPr preferRelativeResize="0"/>
          <p:nvPr/>
        </p:nvPicPr>
        <p:blipFill>
          <a:blip r:embed="rId9">
            <a:alphaModFix/>
          </a:blip>
          <a:stretch>
            <a:fillRect/>
          </a:stretch>
        </p:blipFill>
        <p:spPr>
          <a:xfrm>
            <a:off x="4322679" y="3824477"/>
            <a:ext cx="1042812" cy="549131"/>
          </a:xfrm>
          <a:prstGeom prst="rect">
            <a:avLst/>
          </a:prstGeom>
          <a:noFill/>
          <a:ln>
            <a:noFill/>
          </a:ln>
        </p:spPr>
      </p:pic>
      <p:pic>
        <p:nvPicPr>
          <p:cNvPr id="459" name="Google Shape;459;g108db7b2de0_0_6"/>
          <p:cNvPicPr preferRelativeResize="0"/>
          <p:nvPr/>
        </p:nvPicPr>
        <p:blipFill>
          <a:blip r:embed="rId10">
            <a:alphaModFix/>
          </a:blip>
          <a:stretch>
            <a:fillRect/>
          </a:stretch>
        </p:blipFill>
        <p:spPr>
          <a:xfrm>
            <a:off x="6699150" y="4082530"/>
            <a:ext cx="657731" cy="622600"/>
          </a:xfrm>
          <a:prstGeom prst="rect">
            <a:avLst/>
          </a:prstGeom>
          <a:noFill/>
          <a:ln>
            <a:noFill/>
          </a:ln>
        </p:spPr>
      </p:pic>
      <p:sp>
        <p:nvSpPr>
          <p:cNvPr id="460" name="Google Shape;460;g108db7b2de0_0_6"/>
          <p:cNvSpPr txBox="1"/>
          <p:nvPr/>
        </p:nvSpPr>
        <p:spPr>
          <a:xfrm>
            <a:off x="7530042" y="4476857"/>
            <a:ext cx="1365600" cy="431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u="sng">
                <a:solidFill>
                  <a:schemeClr val="hlink"/>
                </a:solidFill>
                <a:latin typeface="Calibri"/>
                <a:ea typeface="Calibri"/>
                <a:cs typeface="Calibri"/>
                <a:sym typeface="Calibri"/>
                <a:hlinkClick r:id="rId11"/>
              </a:rPr>
              <a:t>dmp.opidor.fr</a:t>
            </a:r>
            <a:endParaRPr sz="1600" u="sng">
              <a:solidFill>
                <a:schemeClr val="hlink"/>
              </a:solidFill>
              <a:latin typeface="Calibri"/>
              <a:ea typeface="Calibri"/>
              <a:cs typeface="Calibri"/>
              <a:sym typeface="Calibri"/>
            </a:endParaRPr>
          </a:p>
        </p:txBody>
      </p:sp>
      <p:pic>
        <p:nvPicPr>
          <p:cNvPr id="461" name="Google Shape;461;g108db7b2de0_0_6"/>
          <p:cNvPicPr preferRelativeResize="0"/>
          <p:nvPr/>
        </p:nvPicPr>
        <p:blipFill>
          <a:blip r:embed="rId12">
            <a:alphaModFix/>
          </a:blip>
          <a:stretch>
            <a:fillRect/>
          </a:stretch>
        </p:blipFill>
        <p:spPr>
          <a:xfrm>
            <a:off x="7511825" y="3902025"/>
            <a:ext cx="1402050" cy="530852"/>
          </a:xfrm>
          <a:prstGeom prst="rect">
            <a:avLst/>
          </a:prstGeom>
          <a:noFill/>
          <a:ln>
            <a:noFill/>
          </a:ln>
        </p:spPr>
      </p:pic>
      <p:pic>
        <p:nvPicPr>
          <p:cNvPr id="462" name="Google Shape;462;g108db7b2de0_0_6"/>
          <p:cNvPicPr preferRelativeResize="0"/>
          <p:nvPr/>
        </p:nvPicPr>
        <p:blipFill>
          <a:blip r:embed="rId13">
            <a:alphaModFix/>
          </a:blip>
          <a:stretch>
            <a:fillRect/>
          </a:stretch>
        </p:blipFill>
        <p:spPr>
          <a:xfrm>
            <a:off x="6606450" y="2773044"/>
            <a:ext cx="729249" cy="696234"/>
          </a:xfrm>
          <a:prstGeom prst="rect">
            <a:avLst/>
          </a:prstGeom>
          <a:noFill/>
          <a:ln>
            <a:noFill/>
          </a:ln>
        </p:spPr>
      </p:pic>
      <p:sp>
        <p:nvSpPr>
          <p:cNvPr id="463" name="Google Shape;463;g108db7b2de0_0_6"/>
          <p:cNvSpPr txBox="1"/>
          <p:nvPr/>
        </p:nvSpPr>
        <p:spPr>
          <a:xfrm>
            <a:off x="7364906" y="3159536"/>
            <a:ext cx="1695900" cy="415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500" u="sng">
                <a:solidFill>
                  <a:schemeClr val="hlink"/>
                </a:solidFill>
                <a:latin typeface="Calibri"/>
                <a:ea typeface="Calibri"/>
                <a:cs typeface="Calibri"/>
                <a:sym typeface="Calibri"/>
                <a:hlinkClick r:id="rId14"/>
              </a:rPr>
              <a:t>dmponline.deic.dk</a:t>
            </a:r>
            <a:endParaRPr sz="1500" u="sng">
              <a:solidFill>
                <a:schemeClr val="hlink"/>
              </a:solidFill>
              <a:latin typeface="Calibri"/>
              <a:ea typeface="Calibri"/>
              <a:cs typeface="Calibri"/>
              <a:sym typeface="Calibri"/>
            </a:endParaRPr>
          </a:p>
        </p:txBody>
      </p:sp>
      <p:pic>
        <p:nvPicPr>
          <p:cNvPr id="464" name="Google Shape;464;g108db7b2de0_0_6"/>
          <p:cNvPicPr preferRelativeResize="0"/>
          <p:nvPr/>
        </p:nvPicPr>
        <p:blipFill>
          <a:blip r:embed="rId15">
            <a:alphaModFix/>
          </a:blip>
          <a:stretch>
            <a:fillRect/>
          </a:stretch>
        </p:blipFill>
        <p:spPr>
          <a:xfrm>
            <a:off x="7681187" y="2397375"/>
            <a:ext cx="1063340" cy="759974"/>
          </a:xfrm>
          <a:prstGeom prst="rect">
            <a:avLst/>
          </a:prstGeom>
          <a:noFill/>
          <a:ln>
            <a:noFill/>
          </a:ln>
        </p:spPr>
      </p:pic>
      <p:sp>
        <p:nvSpPr>
          <p:cNvPr id="465" name="Google Shape;465;g108db7b2de0_0_6"/>
          <p:cNvSpPr txBox="1"/>
          <p:nvPr/>
        </p:nvSpPr>
        <p:spPr>
          <a:xfrm>
            <a:off x="7268300" y="1888400"/>
            <a:ext cx="18891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200" u="sng">
                <a:solidFill>
                  <a:schemeClr val="hlink"/>
                </a:solidFill>
                <a:latin typeface="Calibri"/>
                <a:ea typeface="Calibri"/>
                <a:cs typeface="Calibri"/>
                <a:sym typeface="Calibri"/>
                <a:hlinkClick r:id="rId16"/>
              </a:rPr>
              <a:t>rdmo.forschungsdaten.info</a:t>
            </a:r>
            <a:endParaRPr sz="1200" u="sng">
              <a:solidFill>
                <a:schemeClr val="hlink"/>
              </a:solidFill>
              <a:latin typeface="Calibri"/>
              <a:ea typeface="Calibri"/>
              <a:cs typeface="Calibri"/>
              <a:sym typeface="Calibri"/>
            </a:endParaRPr>
          </a:p>
        </p:txBody>
      </p:sp>
      <p:pic>
        <p:nvPicPr>
          <p:cNvPr id="466" name="Google Shape;466;g108db7b2de0_0_6"/>
          <p:cNvPicPr preferRelativeResize="0"/>
          <p:nvPr/>
        </p:nvPicPr>
        <p:blipFill>
          <a:blip r:embed="rId17">
            <a:alphaModFix/>
          </a:blip>
          <a:stretch>
            <a:fillRect/>
          </a:stretch>
        </p:blipFill>
        <p:spPr>
          <a:xfrm>
            <a:off x="7665016" y="1317323"/>
            <a:ext cx="1095667" cy="571079"/>
          </a:xfrm>
          <a:prstGeom prst="rect">
            <a:avLst/>
          </a:prstGeom>
          <a:noFill/>
          <a:ln>
            <a:noFill/>
          </a:ln>
        </p:spPr>
      </p:pic>
      <p:pic>
        <p:nvPicPr>
          <p:cNvPr id="467" name="Google Shape;467;g108db7b2de0_0_6"/>
          <p:cNvPicPr preferRelativeResize="0"/>
          <p:nvPr/>
        </p:nvPicPr>
        <p:blipFill>
          <a:blip r:embed="rId18">
            <a:alphaModFix/>
          </a:blip>
          <a:stretch>
            <a:fillRect/>
          </a:stretch>
        </p:blipFill>
        <p:spPr>
          <a:xfrm>
            <a:off x="6642211" y="1273999"/>
            <a:ext cx="657725" cy="657725"/>
          </a:xfrm>
          <a:prstGeom prst="rect">
            <a:avLst/>
          </a:prstGeom>
          <a:noFill/>
          <a:ln>
            <a:noFill/>
          </a:ln>
        </p:spPr>
      </p:pic>
    </p:spTree>
    <p:extLst>
      <p:ext uri="{BB962C8B-B14F-4D97-AF65-F5344CB8AC3E}">
        <p14:creationId xmlns:p14="http://schemas.microsoft.com/office/powerpoint/2010/main" val="10313995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108db7b2de0_1_0"/>
          <p:cNvSpPr txBox="1">
            <a:spLocks noGrp="1"/>
          </p:cNvSpPr>
          <p:nvPr>
            <p:ph type="title"/>
          </p:nvPr>
        </p:nvSpPr>
        <p:spPr>
          <a:xfrm>
            <a:off x="376040" y="902488"/>
            <a:ext cx="8391900" cy="619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US" sz="3200"/>
              <a:t>Contact us</a:t>
            </a:r>
            <a:endParaRPr sz="3200"/>
          </a:p>
        </p:txBody>
      </p:sp>
      <p:sp>
        <p:nvSpPr>
          <p:cNvPr id="474" name="Google Shape;474;g108db7b2de0_1_0"/>
          <p:cNvSpPr txBox="1">
            <a:spLocks noGrp="1"/>
          </p:cNvSpPr>
          <p:nvPr>
            <p:ph type="body" idx="1"/>
          </p:nvPr>
        </p:nvSpPr>
        <p:spPr>
          <a:xfrm>
            <a:off x="377150" y="1916775"/>
            <a:ext cx="8518500" cy="2680500"/>
          </a:xfrm>
          <a:prstGeom prst="rect">
            <a:avLst/>
          </a:prstGeom>
        </p:spPr>
        <p:txBody>
          <a:bodyPr spcFirstLastPara="1" wrap="square" lIns="91425" tIns="45700" rIns="91425" bIns="45700" anchor="t" anchorCtr="0">
            <a:normAutofit/>
          </a:bodyPr>
          <a:lstStyle/>
          <a:p>
            <a:pPr marL="457200" lvl="0" indent="-387350" algn="l" rtl="0">
              <a:lnSpc>
                <a:spcPct val="90000"/>
              </a:lnSpc>
              <a:spcBef>
                <a:spcPts val="560"/>
              </a:spcBef>
              <a:spcAft>
                <a:spcPts val="0"/>
              </a:spcAft>
              <a:buSzPts val="2500"/>
              <a:buChar char="▪"/>
            </a:pPr>
            <a:r>
              <a:rPr lang="en-US" sz="2500"/>
              <a:t>Sorbonne University: </a:t>
            </a:r>
            <a:r>
              <a:rPr lang="en-US" sz="2500" u="sng">
                <a:solidFill>
                  <a:schemeClr val="hlink"/>
                </a:solidFill>
                <a:hlinkClick r:id="rId3"/>
              </a:rPr>
              <a:t>data-bsu@sorbonne-universite.fr</a:t>
            </a:r>
            <a:endParaRPr sz="2500"/>
          </a:p>
          <a:p>
            <a:pPr marL="457200" lvl="0" indent="-387350" algn="l" rtl="0">
              <a:lnSpc>
                <a:spcPct val="90000"/>
              </a:lnSpc>
              <a:spcBef>
                <a:spcPts val="0"/>
              </a:spcBef>
              <a:spcAft>
                <a:spcPts val="0"/>
              </a:spcAft>
              <a:buSzPts val="2500"/>
              <a:buChar char="▪"/>
            </a:pPr>
            <a:r>
              <a:rPr lang="en-US" sz="2500"/>
              <a:t>Milano: </a:t>
            </a:r>
            <a:r>
              <a:rPr lang="en-US" sz="2500" u="sng">
                <a:solidFill>
                  <a:schemeClr val="hlink"/>
                </a:solidFill>
                <a:hlinkClick r:id="rId4"/>
              </a:rPr>
              <a:t>dataverse@unimi.it</a:t>
            </a:r>
            <a:endParaRPr sz="2500"/>
          </a:p>
          <a:p>
            <a:pPr marL="457200" lvl="0" indent="-387350" algn="l" rtl="0">
              <a:lnSpc>
                <a:spcPct val="90000"/>
              </a:lnSpc>
              <a:spcBef>
                <a:spcPts val="0"/>
              </a:spcBef>
              <a:spcAft>
                <a:spcPts val="0"/>
              </a:spcAft>
              <a:buSzPts val="2500"/>
              <a:buChar char="▪"/>
            </a:pPr>
            <a:r>
              <a:rPr lang="en-US" sz="2500"/>
              <a:t>Copenhagen: </a:t>
            </a:r>
            <a:r>
              <a:rPr lang="en-US" sz="2500" u="sng">
                <a:solidFill>
                  <a:schemeClr val="hlink"/>
                </a:solidFill>
                <a:hlinkClick r:id="rId5"/>
              </a:rPr>
              <a:t>forskerservice@kb.dk</a:t>
            </a:r>
            <a:r>
              <a:rPr lang="en-US" sz="2500"/>
              <a:t> </a:t>
            </a:r>
            <a:endParaRPr sz="2500"/>
          </a:p>
          <a:p>
            <a:pPr marL="457200" lvl="0" indent="-387350" algn="l" rtl="0">
              <a:lnSpc>
                <a:spcPct val="90000"/>
              </a:lnSpc>
              <a:spcBef>
                <a:spcPts val="0"/>
              </a:spcBef>
              <a:spcAft>
                <a:spcPts val="0"/>
              </a:spcAft>
              <a:buSzPts val="2500"/>
              <a:buChar char="▪"/>
            </a:pPr>
            <a:r>
              <a:rPr lang="en-US" sz="2500"/>
              <a:t>Heidelberg: </a:t>
            </a:r>
            <a:r>
              <a:rPr lang="en-US" sz="2500" u="sng">
                <a:solidFill>
                  <a:schemeClr val="hlink"/>
                </a:solidFill>
                <a:hlinkClick r:id="rId6"/>
              </a:rPr>
              <a:t>data@uni-heidelberg.de</a:t>
            </a:r>
            <a:endParaRPr sz="2500"/>
          </a:p>
          <a:p>
            <a:pPr marL="457200" lvl="0" indent="-387350" algn="l" rtl="0">
              <a:lnSpc>
                <a:spcPct val="90000"/>
              </a:lnSpc>
              <a:spcBef>
                <a:spcPts val="0"/>
              </a:spcBef>
              <a:spcAft>
                <a:spcPts val="0"/>
              </a:spcAft>
              <a:buSzPts val="2500"/>
              <a:buChar char="▪"/>
            </a:pPr>
            <a:r>
              <a:rPr lang="en-US" sz="2500"/>
              <a:t>Warsaw: </a:t>
            </a:r>
            <a:r>
              <a:rPr lang="en-US" sz="2500" u="sng">
                <a:solidFill>
                  <a:schemeClr val="hlink"/>
                </a:solidFill>
                <a:hlinkClick r:id="rId7"/>
              </a:rPr>
              <a:t>oa.buw@uw.edu.pl</a:t>
            </a:r>
            <a:r>
              <a:rPr lang="en-US" sz="2500"/>
              <a:t> </a:t>
            </a:r>
            <a:endParaRPr sz="2500"/>
          </a:p>
          <a:p>
            <a:pPr marL="457200" lvl="0" indent="-387350" algn="l" rtl="0">
              <a:lnSpc>
                <a:spcPct val="90000"/>
              </a:lnSpc>
              <a:spcBef>
                <a:spcPts val="0"/>
              </a:spcBef>
              <a:spcAft>
                <a:spcPts val="0"/>
              </a:spcAft>
              <a:buSzPts val="2500"/>
              <a:buChar char="▪"/>
            </a:pPr>
            <a:r>
              <a:rPr lang="en-US" sz="2500"/>
              <a:t>Charles University: </a:t>
            </a:r>
            <a:r>
              <a:rPr lang="en-US" sz="2500" u="sng">
                <a:solidFill>
                  <a:schemeClr val="hlink"/>
                </a:solidFill>
                <a:hlinkClick r:id="rId8"/>
              </a:rPr>
              <a:t>researchdata@cuni.cz</a:t>
            </a:r>
            <a:r>
              <a:rPr lang="en-US" sz="2500"/>
              <a:t> </a:t>
            </a:r>
            <a:endParaRPr sz="2500"/>
          </a:p>
        </p:txBody>
      </p:sp>
      <p:sp>
        <p:nvSpPr>
          <p:cNvPr id="475" name="Google Shape;475;g108db7b2de0_1_0"/>
          <p:cNvSpPr txBox="1">
            <a:spLocks noGrp="1"/>
          </p:cNvSpPr>
          <p:nvPr>
            <p:ph type="sldNum" idx="4294967295"/>
          </p:nvPr>
        </p:nvSpPr>
        <p:spPr>
          <a:xfrm>
            <a:off x="8267523" y="4782012"/>
            <a:ext cx="501300" cy="273900"/>
          </a:xfrm>
          <a:prstGeom prst="rect">
            <a:avLst/>
          </a:prstGeom>
        </p:spPr>
        <p:txBody>
          <a:bodyPr spcFirstLastPara="1" wrap="square" lIns="91425" tIns="45700" rIns="0"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
        <p:nvSpPr>
          <p:cNvPr id="5"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3819463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5" name="Title 1"/>
          <p:cNvSpPr>
            <a:spLocks noGrp="1"/>
          </p:cNvSpPr>
          <p:nvPr>
            <p:ph type="title"/>
          </p:nvPr>
        </p:nvSpPr>
        <p:spPr>
          <a:xfrm>
            <a:off x="1792915" y="85809"/>
            <a:ext cx="7227332" cy="400110"/>
          </a:xfrm>
        </p:spPr>
        <p:txBody>
          <a:bodyPr wrap="square">
            <a:spAutoFit/>
          </a:bodyPr>
          <a:lstStyle/>
          <a:p>
            <a:r>
              <a:rPr lang="en-GB" sz="2000" dirty="0" smtClean="0"/>
              <a:t>What is research data management?</a:t>
            </a:r>
            <a:endParaRPr lang="en-GB" sz="2000" dirty="0"/>
          </a:p>
        </p:txBody>
      </p:sp>
      <p:pic>
        <p:nvPicPr>
          <p:cNvPr id="9" name="Picture 8"/>
          <p:cNvPicPr>
            <a:picLocks noChangeAspect="1"/>
          </p:cNvPicPr>
          <p:nvPr/>
        </p:nvPicPr>
        <p:blipFill>
          <a:blip r:embed="rId2"/>
          <a:stretch>
            <a:fillRect/>
          </a:stretch>
        </p:blipFill>
        <p:spPr>
          <a:xfrm>
            <a:off x="5755597" y="638068"/>
            <a:ext cx="2950254" cy="1479694"/>
          </a:xfrm>
          <a:prstGeom prst="rect">
            <a:avLst/>
          </a:prstGeom>
        </p:spPr>
      </p:pic>
      <p:pic>
        <p:nvPicPr>
          <p:cNvPr id="10" name="Picture 9"/>
          <p:cNvPicPr>
            <a:picLocks noChangeAspect="1"/>
          </p:cNvPicPr>
          <p:nvPr/>
        </p:nvPicPr>
        <p:blipFill>
          <a:blip r:embed="rId3"/>
          <a:stretch>
            <a:fillRect/>
          </a:stretch>
        </p:blipFill>
        <p:spPr>
          <a:xfrm>
            <a:off x="5117380" y="2117762"/>
            <a:ext cx="2956385" cy="1478193"/>
          </a:xfrm>
          <a:prstGeom prst="rect">
            <a:avLst/>
          </a:prstGeom>
        </p:spPr>
      </p:pic>
      <p:pic>
        <p:nvPicPr>
          <p:cNvPr id="231" name="Picture 230"/>
          <p:cNvPicPr>
            <a:picLocks noChangeAspect="1"/>
          </p:cNvPicPr>
          <p:nvPr/>
        </p:nvPicPr>
        <p:blipFill>
          <a:blip r:embed="rId4"/>
          <a:stretch>
            <a:fillRect/>
          </a:stretch>
        </p:blipFill>
        <p:spPr>
          <a:xfrm>
            <a:off x="4294201" y="3595955"/>
            <a:ext cx="3141347" cy="1330288"/>
          </a:xfrm>
          <a:prstGeom prst="rect">
            <a:avLst/>
          </a:prstGeom>
        </p:spPr>
      </p:pic>
      <p:pic>
        <p:nvPicPr>
          <p:cNvPr id="3" name="Picture 2"/>
          <p:cNvPicPr>
            <a:picLocks noChangeAspect="1"/>
          </p:cNvPicPr>
          <p:nvPr/>
        </p:nvPicPr>
        <p:blipFill>
          <a:blip r:embed="rId5"/>
          <a:stretch>
            <a:fillRect/>
          </a:stretch>
        </p:blipFill>
        <p:spPr>
          <a:xfrm>
            <a:off x="412716" y="768055"/>
            <a:ext cx="3908560" cy="3884344"/>
          </a:xfrm>
          <a:prstGeom prst="rect">
            <a:avLst/>
          </a:prstGeom>
        </p:spPr>
      </p:pic>
    </p:spTree>
    <p:extLst>
      <p:ext uri="{BB962C8B-B14F-4D97-AF65-F5344CB8AC3E}">
        <p14:creationId xmlns:p14="http://schemas.microsoft.com/office/powerpoint/2010/main" val="255290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28"/>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What to share? </a:t>
            </a:r>
            <a:endParaRPr/>
          </a:p>
        </p:txBody>
      </p:sp>
      <p:sp>
        <p:nvSpPr>
          <p:cNvPr id="482" name="Google Shape;482;p28"/>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360"/>
              </a:spcBef>
              <a:spcAft>
                <a:spcPts val="0"/>
              </a:spcAft>
              <a:buSzPct val="100000"/>
              <a:buNone/>
            </a:pPr>
            <a:r>
              <a:rPr lang="en-US"/>
              <a:t>Research data? Data sets? Data records? Scientific information?</a:t>
            </a:r>
            <a:endParaRPr/>
          </a:p>
          <a:p>
            <a:pPr marL="0" lvl="0" indent="0" algn="l" rtl="0">
              <a:spcBef>
                <a:spcPts val="360"/>
              </a:spcBef>
              <a:spcAft>
                <a:spcPts val="0"/>
              </a:spcAft>
              <a:buSzPct val="100000"/>
              <a:buNone/>
            </a:pPr>
            <a:endParaRPr/>
          </a:p>
          <a:p>
            <a:pPr marL="0" lvl="0" indent="0" algn="just" rtl="0">
              <a:spcBef>
                <a:spcPts val="360"/>
              </a:spcBef>
              <a:spcAft>
                <a:spcPts val="0"/>
              </a:spcAft>
              <a:buSzPct val="100000"/>
              <a:buNone/>
            </a:pPr>
            <a:r>
              <a:rPr lang="en-US">
                <a:solidFill>
                  <a:srgbClr val="5B9BD5"/>
                </a:solidFill>
              </a:rPr>
              <a:t>OECD</a:t>
            </a:r>
            <a:r>
              <a:rPr lang="en-US"/>
              <a:t>: “research  data”  are  defined  as  factual  records  (numerical  scores,  textual  records,  images  and  sounds) used as primary sources for scientific research, and that are commonly  accepted  in  the  scientific  community  as  necessary  to  validate  research findings. A research data set constitutes a systematic, partial representation of the subject being investigated.</a:t>
            </a:r>
            <a:endParaRPr/>
          </a:p>
          <a:p>
            <a:pPr marL="0" lvl="0" indent="0" algn="l" rtl="0">
              <a:spcBef>
                <a:spcPts val="360"/>
              </a:spcBef>
              <a:spcAft>
                <a:spcPts val="0"/>
              </a:spcAft>
              <a:buSzPct val="100000"/>
              <a:buNone/>
            </a:pPr>
            <a:endParaRPr/>
          </a:p>
          <a:p>
            <a:pPr marL="0" lvl="0" indent="0" algn="l" rtl="0">
              <a:spcBef>
                <a:spcPts val="360"/>
              </a:spcBef>
              <a:spcAft>
                <a:spcPts val="0"/>
              </a:spcAft>
              <a:buSzPct val="100000"/>
              <a:buNone/>
            </a:pPr>
            <a:endParaRPr/>
          </a:p>
        </p:txBody>
      </p:sp>
      <p:sp>
        <p:nvSpPr>
          <p:cNvPr id="483" name="Google Shape;483;p28"/>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30</a:t>
            </a:fld>
            <a:endParaRPr/>
          </a:p>
        </p:txBody>
      </p:sp>
      <p:pic>
        <p:nvPicPr>
          <p:cNvPr id="484" name="Google Shape;484;p28"/>
          <p:cNvPicPr preferRelativeResize="0"/>
          <p:nvPr/>
        </p:nvPicPr>
        <p:blipFill rotWithShape="1">
          <a:blip r:embed="rId3">
            <a:alphaModFix/>
          </a:blip>
          <a:srcRect/>
          <a:stretch/>
        </p:blipFill>
        <p:spPr>
          <a:xfrm>
            <a:off x="7525500" y="81175"/>
            <a:ext cx="1295400" cy="129540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38699493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29"/>
          <p:cNvSpPr txBox="1">
            <a:spLocks noGrp="1"/>
          </p:cNvSpPr>
          <p:nvPr>
            <p:ph type="title"/>
          </p:nvPr>
        </p:nvSpPr>
        <p:spPr>
          <a:xfrm>
            <a:off x="379250" y="678901"/>
            <a:ext cx="8391900" cy="885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90"/>
              <a:buFont typeface="Arial"/>
              <a:buNone/>
            </a:pPr>
            <a:r>
              <a:rPr lang="en-US" sz="2660" b="0">
                <a:solidFill>
                  <a:srgbClr val="1D2769"/>
                </a:solidFill>
                <a:latin typeface="Arial Black"/>
                <a:ea typeface="Arial Black"/>
                <a:cs typeface="Arial Black"/>
                <a:sym typeface="Arial Black"/>
              </a:rPr>
              <a:t>Research data and DMPs</a:t>
            </a:r>
            <a:endParaRPr sz="2660" b="0">
              <a:solidFill>
                <a:srgbClr val="1D2769"/>
              </a:solidFill>
              <a:latin typeface="Arial Black"/>
              <a:ea typeface="Arial Black"/>
              <a:cs typeface="Arial Black"/>
              <a:sym typeface="Arial Black"/>
            </a:endParaRPr>
          </a:p>
          <a:p>
            <a:pPr marL="0" lvl="0" indent="0" algn="l" rtl="0">
              <a:spcBef>
                <a:spcPts val="0"/>
              </a:spcBef>
              <a:spcAft>
                <a:spcPts val="0"/>
              </a:spcAft>
              <a:buClr>
                <a:srgbClr val="7F7F7F"/>
              </a:buClr>
              <a:buSzPts val="990"/>
              <a:buFont typeface="Arial Black"/>
              <a:buNone/>
            </a:pPr>
            <a:r>
              <a:rPr lang="en-US" sz="2660" b="0">
                <a:solidFill>
                  <a:srgbClr val="7F7F7F"/>
                </a:solidFill>
                <a:latin typeface="Arial Black"/>
                <a:ea typeface="Arial Black"/>
                <a:cs typeface="Arial Black"/>
                <a:sym typeface="Arial Black"/>
              </a:rPr>
              <a:t>Funders’ requirements</a:t>
            </a:r>
            <a:endParaRPr sz="2360"/>
          </a:p>
        </p:txBody>
      </p:sp>
      <p:sp>
        <p:nvSpPr>
          <p:cNvPr id="491" name="Google Shape;491;p29"/>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31</a:t>
            </a:fld>
            <a:endParaRPr/>
          </a:p>
        </p:txBody>
      </p:sp>
      <p:sp>
        <p:nvSpPr>
          <p:cNvPr id="492" name="Google Shape;492;p29"/>
          <p:cNvSpPr txBox="1"/>
          <p:nvPr/>
        </p:nvSpPr>
        <p:spPr>
          <a:xfrm>
            <a:off x="2664000" y="1719425"/>
            <a:ext cx="4818600" cy="2339700"/>
          </a:xfrm>
          <a:prstGeom prst="rect">
            <a:avLst/>
          </a:prstGeom>
          <a:noFill/>
          <a:ln>
            <a:noFill/>
          </a:ln>
        </p:spPr>
        <p:txBody>
          <a:bodyPr spcFirstLastPara="1" wrap="square" lIns="91425" tIns="91425" rIns="91425" bIns="91425" anchor="t" anchorCtr="0">
            <a:spAutoFit/>
          </a:bodyPr>
          <a:lstStyle/>
          <a:p>
            <a:pPr marL="457200" marR="0" lvl="0" indent="-317500" algn="l" rtl="0">
              <a:spcBef>
                <a:spcPts val="0"/>
              </a:spcBef>
              <a:spcAft>
                <a:spcPts val="0"/>
              </a:spcAft>
              <a:buClr>
                <a:schemeClr val="dk1"/>
              </a:buClr>
              <a:buSzPts val="1400"/>
              <a:buFont typeface="Arial"/>
              <a:buChar char="●"/>
            </a:pPr>
            <a:r>
              <a:rPr lang="en-US" sz="1800">
                <a:solidFill>
                  <a:schemeClr val="dk1"/>
                </a:solidFill>
                <a:latin typeface="Arial"/>
                <a:ea typeface="Arial"/>
                <a:cs typeface="Arial"/>
                <a:sym typeface="Arial"/>
              </a:rPr>
              <a:t>Europe, Horizon Europe :</a:t>
            </a:r>
            <a:endParaRPr sz="1800">
              <a:solidFill>
                <a:schemeClr val="dk1"/>
              </a:solidFill>
              <a:latin typeface="Arial"/>
              <a:ea typeface="Arial"/>
              <a:cs typeface="Arial"/>
              <a:sym typeface="Arial"/>
            </a:endParaRPr>
          </a:p>
          <a:p>
            <a:pPr marL="914400" marR="0" lvl="1" indent="-317500" algn="l" rtl="0">
              <a:spcBef>
                <a:spcPts val="0"/>
              </a:spcBef>
              <a:spcAft>
                <a:spcPts val="0"/>
              </a:spcAft>
              <a:buClr>
                <a:schemeClr val="dk1"/>
              </a:buClr>
              <a:buSzPts val="1400"/>
              <a:buFont typeface="Arial"/>
              <a:buChar char="○"/>
            </a:pPr>
            <a:r>
              <a:rPr lang="en-US" sz="1800" b="1" i="0" u="none" strike="noStrike" cap="none">
                <a:solidFill>
                  <a:schemeClr val="dk1"/>
                </a:solidFill>
                <a:latin typeface="Arial"/>
                <a:ea typeface="Arial"/>
                <a:cs typeface="Arial"/>
                <a:sym typeface="Arial"/>
              </a:rPr>
              <a:t>Mandatory DMP</a:t>
            </a:r>
            <a:endParaRPr sz="1800" b="1" i="0" u="none" strike="noStrike" cap="none">
              <a:solidFill>
                <a:schemeClr val="dk1"/>
              </a:solidFill>
              <a:latin typeface="Arial"/>
              <a:ea typeface="Arial"/>
              <a:cs typeface="Arial"/>
              <a:sym typeface="Arial"/>
            </a:endParaRPr>
          </a:p>
          <a:p>
            <a:pPr marL="914400" marR="0" lvl="1" indent="-317500" algn="l" rtl="0">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FAIR data management</a:t>
            </a:r>
            <a:endParaRPr sz="1800" b="0" i="0" u="none" strike="noStrike" cap="none">
              <a:solidFill>
                <a:schemeClr val="dk1"/>
              </a:solidFill>
              <a:latin typeface="Arial"/>
              <a:ea typeface="Arial"/>
              <a:cs typeface="Arial"/>
              <a:sym typeface="Arial"/>
            </a:endParaRPr>
          </a:p>
          <a:p>
            <a:pPr marL="914400" marR="0" lvl="1" indent="-317500" algn="l" rtl="0">
              <a:spcBef>
                <a:spcPts val="0"/>
              </a:spcBef>
              <a:spcAft>
                <a:spcPts val="0"/>
              </a:spcAft>
              <a:buClr>
                <a:schemeClr val="dk1"/>
              </a:buClr>
              <a:buSzPts val="1400"/>
              <a:buFont typeface="Arial"/>
              <a:buChar char="○"/>
            </a:pPr>
            <a:r>
              <a:rPr lang="en-US" sz="1800" b="1" i="0" u="none" strike="noStrike" cap="none">
                <a:solidFill>
                  <a:schemeClr val="dk1"/>
                </a:solidFill>
                <a:latin typeface="Arial"/>
                <a:ea typeface="Arial"/>
                <a:cs typeface="Arial"/>
                <a:sym typeface="Arial"/>
              </a:rPr>
              <a:t>Open data</a:t>
            </a:r>
            <a:r>
              <a:rPr lang="en-US" sz="1800" b="0" i="0" u="none" strike="noStrike" cap="none">
                <a:solidFill>
                  <a:schemeClr val="dk1"/>
                </a:solidFill>
                <a:latin typeface="Arial"/>
                <a:ea typeface="Arial"/>
                <a:cs typeface="Arial"/>
                <a:sym typeface="Arial"/>
              </a:rPr>
              <a:t> if possible</a:t>
            </a:r>
            <a:endParaRPr sz="18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ts val="1100"/>
              <a:buFont typeface="Arial"/>
              <a:buNone/>
            </a:pPr>
            <a:endParaRPr sz="1800">
              <a:solidFill>
                <a:schemeClr val="dk1"/>
              </a:solidFill>
              <a:latin typeface="Arial"/>
              <a:ea typeface="Arial"/>
              <a:cs typeface="Arial"/>
              <a:sym typeface="Arial"/>
            </a:endParaRPr>
          </a:p>
          <a:p>
            <a:pPr marL="457200" marR="0" lvl="0" indent="-317500" algn="l" rtl="0">
              <a:spcBef>
                <a:spcPts val="0"/>
              </a:spcBef>
              <a:spcAft>
                <a:spcPts val="0"/>
              </a:spcAft>
              <a:buClr>
                <a:schemeClr val="dk1"/>
              </a:buClr>
              <a:buSzPts val="1400"/>
              <a:buFont typeface="Arial"/>
              <a:buChar char="●"/>
            </a:pPr>
            <a:r>
              <a:rPr lang="en-US" sz="1800">
                <a:solidFill>
                  <a:schemeClr val="dk1"/>
                </a:solidFill>
                <a:latin typeface="Arial"/>
                <a:ea typeface="Arial"/>
                <a:cs typeface="Arial"/>
                <a:sym typeface="Arial"/>
              </a:rPr>
              <a:t>Europe, H2020 :</a:t>
            </a:r>
            <a:endParaRPr sz="1800">
              <a:solidFill>
                <a:schemeClr val="dk1"/>
              </a:solidFill>
              <a:latin typeface="Arial"/>
              <a:ea typeface="Arial"/>
              <a:cs typeface="Arial"/>
              <a:sym typeface="Arial"/>
            </a:endParaRPr>
          </a:p>
          <a:p>
            <a:pPr marL="914400" marR="0" lvl="1" indent="-317500" algn="l" rtl="0">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If pilot, mandatory DMP</a:t>
            </a:r>
            <a:endParaRPr sz="1800" b="0" i="0" u="none" strike="noStrike" cap="none">
              <a:solidFill>
                <a:schemeClr val="dk1"/>
              </a:solidFill>
              <a:latin typeface="Arial"/>
              <a:ea typeface="Arial"/>
              <a:cs typeface="Arial"/>
              <a:sym typeface="Arial"/>
            </a:endParaRPr>
          </a:p>
          <a:p>
            <a:pPr marL="914400" marR="0" lvl="1" indent="-317500" algn="l" rtl="0">
              <a:spcBef>
                <a:spcPts val="0"/>
              </a:spcBef>
              <a:spcAft>
                <a:spcPts val="0"/>
              </a:spcAft>
              <a:buClr>
                <a:schemeClr val="dk1"/>
              </a:buClr>
              <a:buSzPts val="1400"/>
              <a:buFont typeface="Arial"/>
              <a:buChar char="○"/>
            </a:pPr>
            <a:r>
              <a:rPr lang="en-US" sz="1800" b="0" i="0" u="none" strike="noStrike" cap="none">
                <a:solidFill>
                  <a:schemeClr val="dk1"/>
                </a:solidFill>
                <a:latin typeface="Arial"/>
                <a:ea typeface="Arial"/>
                <a:cs typeface="Arial"/>
                <a:sym typeface="Arial"/>
              </a:rPr>
              <a:t>If pilot, open data if possible</a:t>
            </a:r>
            <a:endParaRPr sz="18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ts val="1100"/>
              <a:buFont typeface="Arial"/>
              <a:buNone/>
            </a:pPr>
            <a:endParaRPr sz="180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pic>
        <p:nvPicPr>
          <p:cNvPr id="493" name="Google Shape;493;p29"/>
          <p:cNvPicPr preferRelativeResize="0"/>
          <p:nvPr/>
        </p:nvPicPr>
        <p:blipFill rotWithShape="1">
          <a:blip r:embed="rId3">
            <a:alphaModFix/>
          </a:blip>
          <a:srcRect/>
          <a:stretch/>
        </p:blipFill>
        <p:spPr>
          <a:xfrm>
            <a:off x="1880450" y="2794675"/>
            <a:ext cx="787530" cy="779575"/>
          </a:xfrm>
          <a:prstGeom prst="rect">
            <a:avLst/>
          </a:prstGeom>
          <a:noFill/>
          <a:ln>
            <a:noFill/>
          </a:ln>
        </p:spPr>
      </p:pic>
      <p:pic>
        <p:nvPicPr>
          <p:cNvPr id="494" name="Google Shape;494;p29"/>
          <p:cNvPicPr preferRelativeResize="0"/>
          <p:nvPr/>
        </p:nvPicPr>
        <p:blipFill rotWithShape="1">
          <a:blip r:embed="rId4">
            <a:alphaModFix/>
          </a:blip>
          <a:srcRect/>
          <a:stretch/>
        </p:blipFill>
        <p:spPr>
          <a:xfrm>
            <a:off x="1884425" y="1855500"/>
            <a:ext cx="779575" cy="779575"/>
          </a:xfrm>
          <a:prstGeom prst="rect">
            <a:avLst/>
          </a:prstGeom>
          <a:noFill/>
          <a:ln>
            <a:noFill/>
          </a:ln>
        </p:spPr>
      </p:pic>
      <p:sp>
        <p:nvSpPr>
          <p:cNvPr id="7"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1319496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30"/>
          <p:cNvSpPr txBox="1">
            <a:spLocks noGrp="1"/>
          </p:cNvSpPr>
          <p:nvPr>
            <p:ph type="title"/>
          </p:nvPr>
        </p:nvSpPr>
        <p:spPr>
          <a:xfrm>
            <a:off x="1804074" y="95975"/>
            <a:ext cx="72390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What data will be collected, processed </a:t>
            </a:r>
            <a:endParaRPr/>
          </a:p>
          <a:p>
            <a:pPr marL="0" lvl="0" indent="0" algn="l" rtl="0">
              <a:spcBef>
                <a:spcPts val="0"/>
              </a:spcBef>
              <a:spcAft>
                <a:spcPts val="0"/>
              </a:spcAft>
              <a:buClr>
                <a:schemeClr val="dk1"/>
              </a:buClr>
              <a:buSzPct val="75862"/>
              <a:buFont typeface="Arial"/>
              <a:buNone/>
            </a:pPr>
            <a:r>
              <a:rPr lang="en-US"/>
              <a:t>and/or generated?</a:t>
            </a:r>
            <a:endParaRPr sz="2900"/>
          </a:p>
        </p:txBody>
      </p:sp>
      <p:sp>
        <p:nvSpPr>
          <p:cNvPr id="501" name="Google Shape;501;p30"/>
          <p:cNvSpPr txBox="1">
            <a:spLocks noGrp="1"/>
          </p:cNvSpPr>
          <p:nvPr>
            <p:ph type="body" idx="1"/>
          </p:nvPr>
        </p:nvSpPr>
        <p:spPr>
          <a:xfrm>
            <a:off x="378150" y="715774"/>
            <a:ext cx="8387700" cy="3871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100"/>
              <a:buFont typeface="Arial"/>
              <a:buNone/>
            </a:pPr>
            <a:r>
              <a:rPr lang="en-US" sz="1800" b="1"/>
              <a:t>Examples of </a:t>
            </a:r>
            <a:r>
              <a:rPr lang="en-US" sz="1800" b="1">
                <a:solidFill>
                  <a:schemeClr val="dk2"/>
                </a:solidFill>
              </a:rPr>
              <a:t>research data types</a:t>
            </a:r>
            <a:r>
              <a:rPr lang="en-US" sz="1800" b="1"/>
              <a:t>: </a:t>
            </a:r>
            <a:endParaRPr sz="1800" b="1"/>
          </a:p>
          <a:p>
            <a:pPr marL="0" lvl="0" indent="0" algn="l" rtl="0">
              <a:spcBef>
                <a:spcPts val="0"/>
              </a:spcBef>
              <a:spcAft>
                <a:spcPts val="0"/>
              </a:spcAft>
              <a:buClr>
                <a:schemeClr val="dk1"/>
              </a:buClr>
              <a:buSzPts val="1100"/>
              <a:buFont typeface="Arial"/>
              <a:buNone/>
            </a:pPr>
            <a:endParaRPr sz="1800" b="1"/>
          </a:p>
        </p:txBody>
      </p:sp>
      <p:sp>
        <p:nvSpPr>
          <p:cNvPr id="502" name="Google Shape;502;p30"/>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32</a:t>
            </a:fld>
            <a:endParaRPr/>
          </a:p>
        </p:txBody>
      </p:sp>
      <p:graphicFrame>
        <p:nvGraphicFramePr>
          <p:cNvPr id="503" name="Google Shape;503;p30"/>
          <p:cNvGraphicFramePr/>
          <p:nvPr>
            <p:extLst/>
          </p:nvPr>
        </p:nvGraphicFramePr>
        <p:xfrm>
          <a:off x="265850" y="1136950"/>
          <a:ext cx="7108985" cy="3936585"/>
        </p:xfrm>
        <a:graphic>
          <a:graphicData uri="http://schemas.openxmlformats.org/drawingml/2006/table">
            <a:tbl>
              <a:tblPr>
                <a:noFill/>
              </a:tblPr>
              <a:tblGrid>
                <a:gridCol w="1401968">
                  <a:extLst>
                    <a:ext uri="{9D8B030D-6E8A-4147-A177-3AD203B41FA5}">
                      <a16:colId xmlns:a16="http://schemas.microsoft.com/office/drawing/2014/main" val="20000"/>
                    </a:ext>
                  </a:extLst>
                </a:gridCol>
                <a:gridCol w="5707017">
                  <a:extLst>
                    <a:ext uri="{9D8B030D-6E8A-4147-A177-3AD203B41FA5}">
                      <a16:colId xmlns:a16="http://schemas.microsoft.com/office/drawing/2014/main" val="20001"/>
                    </a:ext>
                  </a:extLst>
                </a:gridCol>
              </a:tblGrid>
              <a:tr h="33310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PRIMARY SOURCE</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that constitute the basic materials of the research (before any processing and analysis).</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0"/>
                  </a:ext>
                </a:extLst>
              </a:tr>
              <a:tr h="80645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EXTERNAL SOURCE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not produced by the researcher (open access, on demand or reuse). </a:t>
                      </a:r>
                      <a:endParaRPr sz="1100" u="none" strike="noStrike" cap="none">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Example: External quantitative databases; corpus and and textual archives collected by other people/institutions, audio/audiovisual archives audio/audiovisual archives; statistics produced by public/private actors, website content </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1"/>
                  </a:ext>
                </a:extLst>
              </a:tr>
              <a:tr h="85340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SOURCE DATA COLLECTED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Data collected and/or compiled by the researcher directly or remotely. </a:t>
                      </a:r>
                      <a:endParaRPr sz="1100" u="none" strike="noStrike" cap="none" dirty="0">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Example: Database developed from multiple sources, questionnaire/survey database, field survey data (interviews, transcripts, observations, photos, field notes...), textual corpus developed from web data </a:t>
                      </a:r>
                      <a:endParaRPr sz="1100" u="none" strike="noStrike" cap="none" dirty="0">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2"/>
                  </a:ext>
                </a:extLst>
              </a:tr>
              <a:tr h="858225">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RESULTS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produced after exploitation and processing of source data and which constitute the result data. Example: statistical analysis data, qualitative analysis data, network analysis data, interview extracts, maps, graphs, models and indicators, aggregated numerical data, audiovisual productions, syntheses, notes, annotations </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3"/>
                  </a:ext>
                </a:extLst>
              </a:tr>
              <a:tr h="92615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DOCUMENTATION ON THE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Data that provide information on the data itself (methodology, analysis materials used, treatments applied, ownership and protection of data, data valuation). </a:t>
                      </a:r>
                      <a:endParaRPr sz="1100" u="none" strike="noStrike" cap="none" dirty="0">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Example: Survey procedure/methodology guide, program and application, analysis grid, dictionary of variables, request for authorization from the confidentiality clauses, metadata (title, keywords, DOI) …</a:t>
                      </a:r>
                      <a:endParaRPr sz="1100" u="none" strike="noStrike" cap="none" dirty="0">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04" name="Google Shape;504;p30"/>
          <p:cNvPicPr preferRelativeResize="0"/>
          <p:nvPr/>
        </p:nvPicPr>
        <p:blipFill rotWithShape="1">
          <a:blip r:embed="rId3">
            <a:alphaModFix/>
          </a:blip>
          <a:srcRect/>
          <a:stretch/>
        </p:blipFill>
        <p:spPr>
          <a:xfrm>
            <a:off x="7379423" y="55635"/>
            <a:ext cx="1764577" cy="5017900"/>
          </a:xfrm>
          <a:prstGeom prst="rect">
            <a:avLst/>
          </a:prstGeom>
          <a:noFill/>
          <a:ln>
            <a:noFill/>
          </a:ln>
        </p:spPr>
      </p:pic>
    </p:spTree>
    <p:extLst>
      <p:ext uri="{BB962C8B-B14F-4D97-AF65-F5344CB8AC3E}">
        <p14:creationId xmlns:p14="http://schemas.microsoft.com/office/powerpoint/2010/main" val="37112181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31"/>
          <p:cNvSpPr txBox="1">
            <a:spLocks noGrp="1"/>
          </p:cNvSpPr>
          <p:nvPr>
            <p:ph type="title"/>
          </p:nvPr>
        </p:nvSpPr>
        <p:spPr>
          <a:xfrm>
            <a:off x="1804074" y="95975"/>
            <a:ext cx="72390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75862"/>
              <a:buFont typeface="Arial"/>
              <a:buNone/>
            </a:pPr>
            <a:r>
              <a:rPr lang="en-US"/>
              <a:t>What data will be collected, processed and/or generated?</a:t>
            </a:r>
            <a:endParaRPr sz="2900"/>
          </a:p>
        </p:txBody>
      </p:sp>
      <p:sp>
        <p:nvSpPr>
          <p:cNvPr id="511" name="Google Shape;511;p31"/>
          <p:cNvSpPr txBox="1">
            <a:spLocks noGrp="1"/>
          </p:cNvSpPr>
          <p:nvPr>
            <p:ph type="body" idx="1"/>
          </p:nvPr>
        </p:nvSpPr>
        <p:spPr>
          <a:xfrm>
            <a:off x="378150" y="715774"/>
            <a:ext cx="8387700" cy="38712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0"/>
              </a:spcBef>
              <a:spcAft>
                <a:spcPts val="0"/>
              </a:spcAft>
              <a:buClr>
                <a:schemeClr val="dk1"/>
              </a:buClr>
              <a:buSzPct val="66066"/>
              <a:buFont typeface="Arial"/>
              <a:buNone/>
            </a:pPr>
            <a:r>
              <a:rPr lang="en-US" sz="1800" b="1"/>
              <a:t>List (not exhaustive) of </a:t>
            </a:r>
            <a:r>
              <a:rPr lang="en-US" sz="1800" b="1">
                <a:solidFill>
                  <a:schemeClr val="accent3"/>
                </a:solidFill>
              </a:rPr>
              <a:t>shareable data</a:t>
            </a:r>
            <a:r>
              <a:rPr lang="en-US" sz="1800" b="1"/>
              <a:t>:</a:t>
            </a:r>
            <a:endParaRPr sz="1800" b="1"/>
          </a:p>
          <a:p>
            <a:pPr marL="0" lvl="0" indent="0" algn="l" rtl="0">
              <a:spcBef>
                <a:spcPts val="0"/>
              </a:spcBef>
              <a:spcAft>
                <a:spcPts val="0"/>
              </a:spcAft>
              <a:buClr>
                <a:schemeClr val="dk1"/>
              </a:buClr>
              <a:buSzPct val="66066"/>
              <a:buFont typeface="Arial"/>
              <a:buNone/>
            </a:pPr>
            <a:r>
              <a:rPr lang="en-US" sz="1800" b="1"/>
              <a:t> </a:t>
            </a:r>
            <a:endParaRPr sz="1800"/>
          </a:p>
          <a:p>
            <a:pPr marL="457200" lvl="0" indent="-342900" algn="l" rtl="0">
              <a:spcBef>
                <a:spcPts val="0"/>
              </a:spcBef>
              <a:spcAft>
                <a:spcPts val="0"/>
              </a:spcAft>
              <a:buSzPct val="108108"/>
              <a:buChar char="-"/>
            </a:pPr>
            <a:r>
              <a:rPr lang="en-US" sz="1800"/>
              <a:t>laboratory notebooks, studies, experimental protocols, experimental reports, test reports, </a:t>
            </a:r>
            <a:endParaRPr sz="1800"/>
          </a:p>
          <a:p>
            <a:pPr marL="457200" lvl="0" indent="-342900" algn="l" rtl="0">
              <a:spcBef>
                <a:spcPts val="0"/>
              </a:spcBef>
              <a:spcAft>
                <a:spcPts val="0"/>
              </a:spcAft>
              <a:buSzPct val="108108"/>
              <a:buChar char="-"/>
            </a:pPr>
            <a:r>
              <a:rPr lang="en-US" sz="1800"/>
              <a:t>softwares, codes,</a:t>
            </a:r>
            <a:endParaRPr sz="1800"/>
          </a:p>
          <a:p>
            <a:pPr marL="457200" lvl="0" indent="-342900" algn="l" rtl="0">
              <a:spcBef>
                <a:spcPts val="0"/>
              </a:spcBef>
              <a:spcAft>
                <a:spcPts val="0"/>
              </a:spcAft>
              <a:buSzPct val="108108"/>
              <a:buChar char="-"/>
            </a:pPr>
            <a:r>
              <a:rPr lang="en-US" sz="1800"/>
              <a:t>databases, </a:t>
            </a:r>
            <a:endParaRPr sz="1800"/>
          </a:p>
          <a:p>
            <a:pPr marL="457200" lvl="0" indent="-342900" algn="l" rtl="0">
              <a:spcBef>
                <a:spcPts val="0"/>
              </a:spcBef>
              <a:spcAft>
                <a:spcPts val="0"/>
              </a:spcAft>
              <a:buSzPct val="108108"/>
              <a:buChar char="-"/>
            </a:pPr>
            <a:r>
              <a:rPr lang="en-US" sz="1800"/>
              <a:t>reading notes, notebooks,</a:t>
            </a:r>
            <a:endParaRPr sz="1800"/>
          </a:p>
          <a:p>
            <a:pPr marL="457200" lvl="0" indent="-342900" algn="l" rtl="0">
              <a:spcBef>
                <a:spcPts val="0"/>
              </a:spcBef>
              <a:spcAft>
                <a:spcPts val="0"/>
              </a:spcAft>
              <a:buSzPct val="108108"/>
              <a:buChar char="-"/>
            </a:pPr>
            <a:r>
              <a:rPr lang="en-US" sz="1800"/>
              <a:t>interviews, </a:t>
            </a:r>
            <a:endParaRPr sz="1800"/>
          </a:p>
          <a:p>
            <a:pPr marL="457200" lvl="0" indent="-342900" algn="l" rtl="0">
              <a:spcBef>
                <a:spcPts val="0"/>
              </a:spcBef>
              <a:spcAft>
                <a:spcPts val="0"/>
              </a:spcAft>
              <a:buSzPct val="108108"/>
              <a:buChar char="-"/>
            </a:pPr>
            <a:r>
              <a:rPr lang="en-US" sz="1800"/>
              <a:t>expert's report,</a:t>
            </a:r>
            <a:endParaRPr sz="1800"/>
          </a:p>
          <a:p>
            <a:pPr marL="457200" lvl="0" indent="-342900" algn="l" rtl="0">
              <a:spcBef>
                <a:spcPts val="0"/>
              </a:spcBef>
              <a:spcAft>
                <a:spcPts val="0"/>
              </a:spcAft>
              <a:buSzPct val="108108"/>
              <a:buChar char="-"/>
            </a:pPr>
            <a:r>
              <a:rPr lang="en-US" sz="1800"/>
              <a:t>conferences/seminars: announcement, program, list of speakers, press kits, posters,</a:t>
            </a:r>
            <a:endParaRPr sz="1800"/>
          </a:p>
          <a:p>
            <a:pPr marL="457200" lvl="0" indent="-342900" algn="l" rtl="0">
              <a:spcBef>
                <a:spcPts val="0"/>
              </a:spcBef>
              <a:spcAft>
                <a:spcPts val="0"/>
              </a:spcAft>
              <a:buSzPct val="108108"/>
              <a:buChar char="-"/>
            </a:pPr>
            <a:r>
              <a:rPr lang="en-US" sz="1800"/>
              <a:t>photo, film, 3D, surveys,</a:t>
            </a:r>
            <a:endParaRPr sz="1800"/>
          </a:p>
          <a:p>
            <a:pPr marL="457200" lvl="0" indent="-342900" algn="l" rtl="0">
              <a:spcBef>
                <a:spcPts val="0"/>
              </a:spcBef>
              <a:spcAft>
                <a:spcPts val="0"/>
              </a:spcAft>
              <a:buSzPct val="108108"/>
              <a:buChar char="-"/>
            </a:pPr>
            <a:r>
              <a:rPr lang="en-US" sz="1800"/>
              <a:t>documentation of scientific equipments, methodological guide,...</a:t>
            </a:r>
            <a:endParaRPr sz="1800"/>
          </a:p>
          <a:p>
            <a:pPr marL="0" lvl="0" indent="0" algn="just" rtl="0">
              <a:spcBef>
                <a:spcPts val="0"/>
              </a:spcBef>
              <a:spcAft>
                <a:spcPts val="0"/>
              </a:spcAft>
              <a:buSzPct val="100000"/>
              <a:buNone/>
            </a:pPr>
            <a:r>
              <a:rPr lang="en-US" sz="1800"/>
              <a:t>    </a:t>
            </a:r>
            <a:endParaRPr sz="1800"/>
          </a:p>
          <a:p>
            <a:pPr marL="457200" lvl="0" indent="457200" algn="just" rtl="0">
              <a:spcBef>
                <a:spcPts val="0"/>
              </a:spcBef>
              <a:spcAft>
                <a:spcPts val="0"/>
              </a:spcAft>
              <a:buSzPct val="100000"/>
              <a:buNone/>
            </a:pPr>
            <a:endParaRPr sz="1800"/>
          </a:p>
          <a:p>
            <a:pPr marL="457200" lvl="0" indent="457200" algn="just" rtl="0">
              <a:spcBef>
                <a:spcPts val="0"/>
              </a:spcBef>
              <a:spcAft>
                <a:spcPts val="0"/>
              </a:spcAft>
              <a:buSzPct val="100000"/>
              <a:buNone/>
            </a:pPr>
            <a:r>
              <a:rPr lang="en-US" sz="1800"/>
              <a:t>Data may be </a:t>
            </a:r>
            <a:r>
              <a:rPr lang="en-US" sz="1800" b="1"/>
              <a:t>numerical</a:t>
            </a:r>
            <a:r>
              <a:rPr lang="en-US" sz="1800"/>
              <a:t>, </a:t>
            </a:r>
            <a:r>
              <a:rPr lang="en-US" sz="1800" b="1"/>
              <a:t>descriptive</a:t>
            </a:r>
            <a:r>
              <a:rPr lang="en-US" sz="1800"/>
              <a:t>, </a:t>
            </a:r>
            <a:r>
              <a:rPr lang="en-US" sz="1800" b="1"/>
              <a:t>visual</a:t>
            </a:r>
            <a:r>
              <a:rPr lang="en-US" sz="1800"/>
              <a:t> or </a:t>
            </a:r>
            <a:r>
              <a:rPr lang="en-US" sz="1800" b="1"/>
              <a:t>tactile</a:t>
            </a:r>
            <a:r>
              <a:rPr lang="en-US" sz="1800"/>
              <a:t>. It may be raw, cleaned or processed, and may be held in any format or media.</a:t>
            </a:r>
            <a:endParaRPr sz="1800" b="1"/>
          </a:p>
        </p:txBody>
      </p:sp>
      <p:sp>
        <p:nvSpPr>
          <p:cNvPr id="512" name="Google Shape;512;p31"/>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33</a:t>
            </a:fld>
            <a:endParaRPr/>
          </a:p>
        </p:txBody>
      </p:sp>
      <p:cxnSp>
        <p:nvCxnSpPr>
          <p:cNvPr id="513" name="Google Shape;513;p31"/>
          <p:cNvCxnSpPr/>
          <p:nvPr/>
        </p:nvCxnSpPr>
        <p:spPr>
          <a:xfrm>
            <a:off x="720101" y="3939443"/>
            <a:ext cx="428700" cy="0"/>
          </a:xfrm>
          <a:prstGeom prst="straightConnector1">
            <a:avLst/>
          </a:prstGeom>
          <a:noFill/>
          <a:ln w="38100" cap="flat" cmpd="sng">
            <a:solidFill>
              <a:schemeClr val="dk2"/>
            </a:solidFill>
            <a:prstDash val="solid"/>
            <a:round/>
            <a:headEnd type="none" w="sm" len="sm"/>
            <a:tailEnd type="triangle" w="med" len="med"/>
          </a:ln>
        </p:spPr>
      </p:cxn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18835480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2"/>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Methodology and standards</a:t>
            </a:r>
            <a:endParaRPr/>
          </a:p>
        </p:txBody>
      </p:sp>
      <p:sp>
        <p:nvSpPr>
          <p:cNvPr id="520" name="Google Shape;520;p32"/>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lnSpcReduction="10000"/>
          </a:bodyPr>
          <a:lstStyle/>
          <a:p>
            <a:pPr marL="0" lvl="0" indent="0" algn="just" rtl="0">
              <a:spcBef>
                <a:spcPts val="360"/>
              </a:spcBef>
              <a:spcAft>
                <a:spcPts val="0"/>
              </a:spcAft>
              <a:buSzPts val="1550"/>
              <a:buNone/>
            </a:pPr>
            <a:r>
              <a:rPr lang="en-US" sz="1550"/>
              <a:t>Metadata standards and Research Data Management guidelines: </a:t>
            </a:r>
            <a:endParaRPr sz="1550"/>
          </a:p>
          <a:p>
            <a:pPr marL="457200" lvl="0" indent="-327025" algn="just" rtl="0">
              <a:spcBef>
                <a:spcPts val="360"/>
              </a:spcBef>
              <a:spcAft>
                <a:spcPts val="0"/>
              </a:spcAft>
              <a:buSzPts val="1550"/>
              <a:buChar char="-"/>
            </a:pPr>
            <a:r>
              <a:rPr lang="en-US" sz="1550"/>
              <a:t>The </a:t>
            </a:r>
            <a:r>
              <a:rPr lang="en-US" sz="1550" u="sng">
                <a:solidFill>
                  <a:schemeClr val="hlink"/>
                </a:solidFill>
                <a:hlinkClick r:id="rId3"/>
              </a:rPr>
              <a:t>FAIRsharing</a:t>
            </a:r>
            <a:r>
              <a:rPr lang="en-US" sz="1550"/>
              <a:t> portal with information and resources on data standards, databases, and policies in the life sciences and other scientific disciplines.</a:t>
            </a:r>
            <a:endParaRPr sz="1550"/>
          </a:p>
          <a:p>
            <a:pPr marL="457200" lvl="0" indent="-327025" algn="just" rtl="0">
              <a:spcBef>
                <a:spcPts val="0"/>
              </a:spcBef>
              <a:spcAft>
                <a:spcPts val="0"/>
              </a:spcAft>
              <a:buSzPts val="1550"/>
              <a:buChar char="-"/>
            </a:pPr>
            <a:r>
              <a:rPr lang="en-US" sz="1550"/>
              <a:t>DM guidelines and good practices for the Life Sciences, the Social Sciences and the Humanities provided by relevant research infrastructures, </a:t>
            </a:r>
            <a:r>
              <a:rPr lang="en-US" sz="1550" u="sng">
                <a:solidFill>
                  <a:schemeClr val="hlink"/>
                </a:solidFill>
                <a:hlinkClick r:id="rId4"/>
              </a:rPr>
              <a:t>ELIXIR</a:t>
            </a:r>
            <a:r>
              <a:rPr lang="en-US" sz="1550"/>
              <a:t>, </a:t>
            </a:r>
            <a:r>
              <a:rPr lang="en-US" sz="1550" u="sng">
                <a:solidFill>
                  <a:schemeClr val="hlink"/>
                </a:solidFill>
                <a:hlinkClick r:id="rId5"/>
              </a:rPr>
              <a:t>CESSDA </a:t>
            </a:r>
            <a:r>
              <a:rPr lang="en-US" sz="1550"/>
              <a:t>and </a:t>
            </a:r>
            <a:r>
              <a:rPr lang="en-US" sz="1550" u="sng">
                <a:solidFill>
                  <a:schemeClr val="hlink"/>
                </a:solidFill>
                <a:hlinkClick r:id="rId6"/>
              </a:rPr>
              <a:t>DARIAH</a:t>
            </a:r>
            <a:r>
              <a:rPr lang="en-US" sz="1550"/>
              <a:t>, respectively along with relevant data resources and repositories/databases.</a:t>
            </a:r>
            <a:endParaRPr sz="1550"/>
          </a:p>
          <a:p>
            <a:pPr marL="457200" lvl="0" indent="-327025" algn="just" rtl="0">
              <a:spcBef>
                <a:spcPts val="0"/>
              </a:spcBef>
              <a:spcAft>
                <a:spcPts val="0"/>
              </a:spcAft>
              <a:buSzPts val="1550"/>
              <a:buChar char="-"/>
            </a:pPr>
            <a:r>
              <a:rPr lang="en-US" sz="1550"/>
              <a:t>For more information on disciplinary metadata standards, visit </a:t>
            </a:r>
            <a:r>
              <a:rPr lang="en-US" sz="1550" u="sng">
                <a:solidFill>
                  <a:schemeClr val="hlink"/>
                </a:solidFill>
                <a:hlinkClick r:id="rId7"/>
              </a:rPr>
              <a:t>Digital Curation Centre</a:t>
            </a:r>
            <a:r>
              <a:rPr lang="en-US" sz="1550"/>
              <a:t> and Research Data Alliance </a:t>
            </a:r>
            <a:r>
              <a:rPr lang="en-US" sz="1550" u="sng">
                <a:solidFill>
                  <a:schemeClr val="hlink"/>
                </a:solidFill>
                <a:hlinkClick r:id="rId8"/>
              </a:rPr>
              <a:t>Metadata Standards Directory</a:t>
            </a:r>
            <a:endParaRPr sz="1200"/>
          </a:p>
          <a:p>
            <a:pPr marL="0" lvl="0" indent="0" algn="just" rtl="0">
              <a:spcBef>
                <a:spcPts val="360"/>
              </a:spcBef>
              <a:spcAft>
                <a:spcPts val="0"/>
              </a:spcAft>
              <a:buSzPts val="1550"/>
              <a:buNone/>
            </a:pPr>
            <a:endParaRPr sz="1550"/>
          </a:p>
          <a:p>
            <a:pPr marL="0" lvl="0" indent="0" algn="just" rtl="0">
              <a:spcBef>
                <a:spcPts val="360"/>
              </a:spcBef>
              <a:spcAft>
                <a:spcPts val="0"/>
              </a:spcAft>
              <a:buSzPts val="1550"/>
              <a:buNone/>
            </a:pPr>
            <a:r>
              <a:rPr lang="en-US" sz="1550"/>
              <a:t>Examples of disciplinary metadata standards : </a:t>
            </a:r>
            <a:r>
              <a:rPr lang="en-US" sz="1550" u="sng">
                <a:solidFill>
                  <a:schemeClr val="hlink"/>
                </a:solidFill>
                <a:hlinkClick r:id="rId9"/>
              </a:rPr>
              <a:t>PACTOLS</a:t>
            </a:r>
            <a:r>
              <a:rPr lang="en-US" sz="1550"/>
              <a:t>, </a:t>
            </a:r>
            <a:r>
              <a:rPr lang="en-US" sz="1550" u="sng">
                <a:solidFill>
                  <a:schemeClr val="hlink"/>
                </a:solidFill>
                <a:hlinkClick r:id="rId10"/>
              </a:rPr>
              <a:t>Generic Earth Observation Metadata Standard</a:t>
            </a:r>
            <a:r>
              <a:rPr lang="en-US" sz="1550"/>
              <a:t> (GEOMS), </a:t>
            </a:r>
            <a:r>
              <a:rPr lang="en-US" sz="1550" u="sng">
                <a:solidFill>
                  <a:schemeClr val="hlink"/>
                </a:solidFill>
                <a:hlinkClick r:id="rId11"/>
              </a:rPr>
              <a:t>VRA Core</a:t>
            </a:r>
            <a:r>
              <a:rPr lang="en-US" sz="1550"/>
              <a:t>, </a:t>
            </a:r>
            <a:r>
              <a:rPr lang="en-US" sz="1550" u="sng">
                <a:solidFill>
                  <a:schemeClr val="hlink"/>
                </a:solidFill>
                <a:hlinkClick r:id="rId12"/>
              </a:rPr>
              <a:t>Darwin Core</a:t>
            </a:r>
            <a:r>
              <a:rPr lang="en-US" sz="1550"/>
              <a:t>, </a:t>
            </a:r>
            <a:r>
              <a:rPr lang="en-US" sz="1550" u="sng">
                <a:solidFill>
                  <a:schemeClr val="hlink"/>
                </a:solidFill>
                <a:hlinkClick r:id="rId13"/>
              </a:rPr>
              <a:t>Ecological Metadata Language</a:t>
            </a:r>
            <a:r>
              <a:rPr lang="en-US" sz="1550"/>
              <a:t> (EML)...</a:t>
            </a:r>
            <a:endParaRPr sz="1550"/>
          </a:p>
        </p:txBody>
      </p:sp>
      <p:sp>
        <p:nvSpPr>
          <p:cNvPr id="521" name="Google Shape;521;p32"/>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34</a:t>
            </a:fld>
            <a:endParaRPr/>
          </a:p>
        </p:txBody>
      </p:sp>
      <p:sp>
        <p:nvSpPr>
          <p:cNvPr id="5"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9235315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33"/>
          <p:cNvSpPr txBox="1">
            <a:spLocks noGrp="1"/>
          </p:cNvSpPr>
          <p:nvPr>
            <p:ph type="title"/>
          </p:nvPr>
        </p:nvSpPr>
        <p:spPr>
          <a:xfrm>
            <a:off x="379250" y="676153"/>
            <a:ext cx="8391900" cy="6096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Overview on FAIR principles</a:t>
            </a:r>
            <a:endParaRPr/>
          </a:p>
        </p:txBody>
      </p:sp>
      <p:sp>
        <p:nvSpPr>
          <p:cNvPr id="528" name="Google Shape;528;p33"/>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35</a:t>
            </a:fld>
            <a:endParaRPr/>
          </a:p>
        </p:txBody>
      </p:sp>
      <p:pic>
        <p:nvPicPr>
          <p:cNvPr id="529" name="Google Shape;529;p33"/>
          <p:cNvPicPr preferRelativeResize="0"/>
          <p:nvPr/>
        </p:nvPicPr>
        <p:blipFill rotWithShape="1">
          <a:blip r:embed="rId3">
            <a:alphaModFix/>
          </a:blip>
          <a:srcRect/>
          <a:stretch/>
        </p:blipFill>
        <p:spPr>
          <a:xfrm>
            <a:off x="5486524" y="87225"/>
            <a:ext cx="3249771" cy="1074450"/>
          </a:xfrm>
          <a:prstGeom prst="rect">
            <a:avLst/>
          </a:prstGeom>
          <a:noFill/>
          <a:ln>
            <a:noFill/>
          </a:ln>
        </p:spPr>
      </p:pic>
      <p:pic>
        <p:nvPicPr>
          <p:cNvPr id="530" name="Google Shape;530;p33"/>
          <p:cNvPicPr preferRelativeResize="0"/>
          <p:nvPr/>
        </p:nvPicPr>
        <p:blipFill rotWithShape="1">
          <a:blip r:embed="rId4">
            <a:alphaModFix/>
          </a:blip>
          <a:srcRect/>
          <a:stretch/>
        </p:blipFill>
        <p:spPr>
          <a:xfrm>
            <a:off x="2033575" y="1128913"/>
            <a:ext cx="5076825" cy="3857625"/>
          </a:xfrm>
          <a:prstGeom prst="rect">
            <a:avLst/>
          </a:prstGeom>
          <a:noFill/>
          <a:ln>
            <a:noFill/>
          </a:ln>
        </p:spPr>
      </p:pic>
      <p:pic>
        <p:nvPicPr>
          <p:cNvPr id="531" name="Google Shape;531;p33"/>
          <p:cNvPicPr preferRelativeResize="0"/>
          <p:nvPr/>
        </p:nvPicPr>
        <p:blipFill rotWithShape="1">
          <a:blip r:embed="rId5">
            <a:alphaModFix/>
          </a:blip>
          <a:srcRect/>
          <a:stretch/>
        </p:blipFill>
        <p:spPr>
          <a:xfrm>
            <a:off x="7159823" y="3327700"/>
            <a:ext cx="1875175" cy="981850"/>
          </a:xfrm>
          <a:prstGeom prst="rect">
            <a:avLst/>
          </a:prstGeom>
          <a:noFill/>
          <a:ln>
            <a:noFill/>
          </a:ln>
        </p:spPr>
      </p:pic>
    </p:spTree>
    <p:extLst>
      <p:ext uri="{BB962C8B-B14F-4D97-AF65-F5344CB8AC3E}">
        <p14:creationId xmlns:p14="http://schemas.microsoft.com/office/powerpoint/2010/main" val="37296771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4"/>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chemeClr val="dk1"/>
              </a:buClr>
              <a:buSzPts val="2200"/>
              <a:buFont typeface="Arial"/>
              <a:buNone/>
            </a:pPr>
            <a:r>
              <a:rPr lang="en-US"/>
              <a:t>“as </a:t>
            </a:r>
            <a:r>
              <a:rPr lang="en-US">
                <a:solidFill>
                  <a:schemeClr val="accent3"/>
                </a:solidFill>
              </a:rPr>
              <a:t>open</a:t>
            </a:r>
            <a:r>
              <a:rPr lang="en-US"/>
              <a:t> as possible, as </a:t>
            </a:r>
            <a:r>
              <a:rPr lang="en-US">
                <a:solidFill>
                  <a:schemeClr val="accent1"/>
                </a:solidFill>
              </a:rPr>
              <a:t>closed</a:t>
            </a:r>
            <a:r>
              <a:rPr lang="en-US"/>
              <a:t> as necessary”</a:t>
            </a:r>
            <a:endParaRPr/>
          </a:p>
        </p:txBody>
      </p:sp>
      <p:sp>
        <p:nvSpPr>
          <p:cNvPr id="538" name="Google Shape;538;p34"/>
          <p:cNvSpPr txBox="1">
            <a:spLocks noGrp="1"/>
          </p:cNvSpPr>
          <p:nvPr>
            <p:ph type="body" idx="1"/>
          </p:nvPr>
        </p:nvSpPr>
        <p:spPr>
          <a:xfrm>
            <a:off x="925100" y="1693950"/>
            <a:ext cx="7844100" cy="1759200"/>
          </a:xfrm>
          <a:prstGeom prst="rect">
            <a:avLst/>
          </a:prstGeom>
          <a:noFill/>
          <a:ln>
            <a:noFill/>
          </a:ln>
        </p:spPr>
        <p:txBody>
          <a:bodyPr spcFirstLastPara="1" wrap="square" lIns="91425" tIns="45700" rIns="91425" bIns="45700" anchor="t" anchorCtr="0">
            <a:normAutofit fontScale="70000" lnSpcReduction="20000"/>
          </a:bodyPr>
          <a:lstStyle/>
          <a:p>
            <a:pPr marL="0" lvl="0" indent="0" algn="just" rtl="0">
              <a:spcBef>
                <a:spcPts val="0"/>
              </a:spcBef>
              <a:spcAft>
                <a:spcPts val="0"/>
              </a:spcAft>
              <a:buSzPct val="100000"/>
              <a:buNone/>
            </a:pPr>
            <a:r>
              <a:rPr lang="en-US" sz="2350"/>
              <a:t>Access to, and use of, certain research data will necessarily be limited by various types of legal requirements, which may include restrictions for reasons of:</a:t>
            </a:r>
            <a:endParaRPr sz="2350"/>
          </a:p>
          <a:p>
            <a:pPr marL="0" lvl="0" indent="0" algn="just" rtl="0">
              <a:spcBef>
                <a:spcPts val="0"/>
              </a:spcBef>
              <a:spcAft>
                <a:spcPts val="0"/>
              </a:spcAft>
              <a:buSzPct val="100000"/>
              <a:buNone/>
            </a:pPr>
            <a:endParaRPr sz="2350"/>
          </a:p>
          <a:p>
            <a:pPr marL="457200" lvl="0" indent="-308610" algn="l" rtl="0">
              <a:spcBef>
                <a:spcPts val="360"/>
              </a:spcBef>
              <a:spcAft>
                <a:spcPts val="0"/>
              </a:spcAft>
              <a:buSzPct val="75000"/>
              <a:buChar char="-"/>
            </a:pPr>
            <a:r>
              <a:rPr lang="en-US"/>
              <a:t>national security</a:t>
            </a:r>
            <a:endParaRPr/>
          </a:p>
          <a:p>
            <a:pPr marL="457200" lvl="0" indent="-308610" algn="l" rtl="0">
              <a:spcBef>
                <a:spcPts val="0"/>
              </a:spcBef>
              <a:spcAft>
                <a:spcPts val="0"/>
              </a:spcAft>
              <a:buSzPct val="75000"/>
              <a:buChar char="-"/>
            </a:pPr>
            <a:r>
              <a:rPr lang="en-US"/>
              <a:t>privacy and confidentiality</a:t>
            </a:r>
            <a:endParaRPr/>
          </a:p>
          <a:p>
            <a:pPr marL="457200" lvl="0" indent="-308610" algn="l" rtl="0">
              <a:spcBef>
                <a:spcPts val="0"/>
              </a:spcBef>
              <a:spcAft>
                <a:spcPts val="0"/>
              </a:spcAft>
              <a:buSzPct val="75000"/>
              <a:buChar char="-"/>
            </a:pPr>
            <a:r>
              <a:rPr lang="en-US"/>
              <a:t>trade secrets</a:t>
            </a:r>
            <a:endParaRPr/>
          </a:p>
          <a:p>
            <a:pPr marL="457200" lvl="0" indent="-308610" algn="l" rtl="0">
              <a:spcBef>
                <a:spcPts val="0"/>
              </a:spcBef>
              <a:spcAft>
                <a:spcPts val="0"/>
              </a:spcAft>
              <a:buSzPct val="75000"/>
              <a:buChar char="-"/>
            </a:pPr>
            <a:r>
              <a:rPr lang="en-US"/>
              <a:t>legal process</a:t>
            </a:r>
            <a:endParaRPr/>
          </a:p>
        </p:txBody>
      </p:sp>
      <p:sp>
        <p:nvSpPr>
          <p:cNvPr id="539" name="Google Shape;539;p34"/>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36</a:t>
            </a:fld>
            <a:endParaRPr/>
          </a:p>
        </p:txBody>
      </p:sp>
      <p:sp>
        <p:nvSpPr>
          <p:cNvPr id="540" name="Google Shape;540;p34"/>
          <p:cNvSpPr txBox="1"/>
          <p:nvPr/>
        </p:nvSpPr>
        <p:spPr>
          <a:xfrm>
            <a:off x="4054850" y="3101100"/>
            <a:ext cx="4904100" cy="1954800"/>
          </a:xfrm>
          <a:prstGeom prst="rect">
            <a:avLst/>
          </a:prstGeom>
          <a:noFill/>
          <a:ln w="9525" cap="flat" cmpd="sng">
            <a:solidFill>
              <a:schemeClr val="accent3"/>
            </a:solidFill>
            <a:prstDash val="lgDash"/>
            <a:round/>
            <a:headEnd type="none" w="sm" len="sm"/>
            <a:tailEnd type="none" w="sm" len="sm"/>
          </a:ln>
        </p:spPr>
        <p:txBody>
          <a:bodyPr spcFirstLastPara="1" wrap="square" lIns="91425" tIns="91425" rIns="91425" bIns="91425" anchor="t" anchorCtr="0">
            <a:spAutoFit/>
          </a:bodyPr>
          <a:lstStyle/>
          <a:p>
            <a:pPr marL="0" marR="0" lvl="0" indent="0" algn="just" rtl="0">
              <a:spcBef>
                <a:spcPts val="360"/>
              </a:spcBef>
              <a:spcAft>
                <a:spcPts val="0"/>
              </a:spcAft>
              <a:buClr>
                <a:schemeClr val="dk1"/>
              </a:buClr>
              <a:buSzPts val="1600"/>
              <a:buFont typeface="Arial"/>
              <a:buNone/>
            </a:pPr>
            <a:r>
              <a:rPr lang="en-US" sz="1600">
                <a:solidFill>
                  <a:schemeClr val="dk1"/>
                </a:solidFill>
                <a:latin typeface="Arial"/>
                <a:ea typeface="Arial"/>
                <a:cs typeface="Arial"/>
                <a:sym typeface="Arial"/>
              </a:rPr>
              <a:t>It is always possible to define rules of communicability making the data open after a certain period (depending on national laws), ex: in France, documents related to national security may be opened after 50 years.</a:t>
            </a:r>
            <a:endParaRPr sz="1600">
              <a:solidFill>
                <a:schemeClr val="dk1"/>
              </a:solidFill>
              <a:latin typeface="Arial"/>
              <a:ea typeface="Arial"/>
              <a:cs typeface="Arial"/>
              <a:sym typeface="Arial"/>
            </a:endParaRPr>
          </a:p>
          <a:p>
            <a:pPr marL="0" marR="0" lvl="0" indent="0" algn="just" rtl="0">
              <a:spcBef>
                <a:spcPts val="360"/>
              </a:spcBef>
              <a:spcAft>
                <a:spcPts val="0"/>
              </a:spcAft>
              <a:buClr>
                <a:schemeClr val="dk1"/>
              </a:buClr>
              <a:buSzPts val="1100"/>
              <a:buFont typeface="Arial"/>
              <a:buNone/>
            </a:pPr>
            <a:r>
              <a:rPr lang="en-US" sz="1600">
                <a:solidFill>
                  <a:schemeClr val="dk1"/>
                </a:solidFill>
                <a:latin typeface="Arial"/>
                <a:ea typeface="Arial"/>
                <a:cs typeface="Arial"/>
                <a:sym typeface="Arial"/>
              </a:rPr>
              <a:t>Minimum standards are defined in the Tromsø Convention (CETS No. 205)</a:t>
            </a:r>
            <a:endParaRPr sz="1600">
              <a:solidFill>
                <a:schemeClr val="dk1"/>
              </a:solidFill>
              <a:latin typeface="Arial"/>
              <a:ea typeface="Arial"/>
              <a:cs typeface="Arial"/>
              <a:sym typeface="Arial"/>
            </a:endParaRPr>
          </a:p>
        </p:txBody>
      </p: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415156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35"/>
          <p:cNvSpPr txBox="1">
            <a:spLocks noGrp="1"/>
          </p:cNvSpPr>
          <p:nvPr>
            <p:ph type="title"/>
          </p:nvPr>
        </p:nvSpPr>
        <p:spPr>
          <a:xfrm>
            <a:off x="1924704" y="399825"/>
            <a:ext cx="61791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Opening up data: what's in my data?</a:t>
            </a:r>
            <a:endParaRPr/>
          </a:p>
        </p:txBody>
      </p:sp>
      <p:sp>
        <p:nvSpPr>
          <p:cNvPr id="547" name="Google Shape;547;p35"/>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37</a:t>
            </a:fld>
            <a:endParaRPr/>
          </a:p>
        </p:txBody>
      </p:sp>
      <p:pic>
        <p:nvPicPr>
          <p:cNvPr id="548" name="Google Shape;548;p35"/>
          <p:cNvPicPr preferRelativeResize="0"/>
          <p:nvPr/>
        </p:nvPicPr>
        <p:blipFill rotWithShape="1">
          <a:blip r:embed="rId3">
            <a:alphaModFix/>
          </a:blip>
          <a:srcRect/>
          <a:stretch/>
        </p:blipFill>
        <p:spPr>
          <a:xfrm>
            <a:off x="8267525" y="196675"/>
            <a:ext cx="596950" cy="596950"/>
          </a:xfrm>
          <a:prstGeom prst="rect">
            <a:avLst/>
          </a:prstGeom>
          <a:noFill/>
          <a:ln>
            <a:noFill/>
          </a:ln>
        </p:spPr>
      </p:pic>
      <p:pic>
        <p:nvPicPr>
          <p:cNvPr id="549" name="Google Shape;549;p35"/>
          <p:cNvPicPr preferRelativeResize="0"/>
          <p:nvPr/>
        </p:nvPicPr>
        <p:blipFill rotWithShape="1">
          <a:blip r:embed="rId4">
            <a:alphaModFix/>
          </a:blip>
          <a:srcRect t="13327" b="14190"/>
          <a:stretch/>
        </p:blipFill>
        <p:spPr>
          <a:xfrm>
            <a:off x="1122300" y="1019613"/>
            <a:ext cx="6899401" cy="3405826"/>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14162051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36"/>
          <p:cNvSpPr txBox="1">
            <a:spLocks noGrp="1"/>
          </p:cNvSpPr>
          <p:nvPr>
            <p:ph type="title"/>
          </p:nvPr>
        </p:nvSpPr>
        <p:spPr>
          <a:xfrm>
            <a:off x="376040" y="743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Some ways to secure the collect of personal/health data: </a:t>
            </a:r>
            <a:endParaRPr/>
          </a:p>
          <a:p>
            <a:pPr marL="0" lvl="0" indent="0" algn="l" rtl="0">
              <a:spcBef>
                <a:spcPts val="240"/>
              </a:spcBef>
              <a:spcAft>
                <a:spcPts val="0"/>
              </a:spcAft>
              <a:buClr>
                <a:schemeClr val="dk2"/>
              </a:buClr>
              <a:buSzPct val="100000"/>
              <a:buFont typeface="Arial"/>
              <a:buNone/>
            </a:pPr>
            <a:r>
              <a:rPr lang="en-US" sz="2400">
                <a:solidFill>
                  <a:schemeClr val="dk2"/>
                </a:solidFill>
              </a:rPr>
              <a:t>Questions to be ask before collecting personal data</a:t>
            </a:r>
            <a:endParaRPr>
              <a:solidFill>
                <a:schemeClr val="dk2"/>
              </a:solidFill>
            </a:endParaRPr>
          </a:p>
        </p:txBody>
      </p:sp>
      <p:sp>
        <p:nvSpPr>
          <p:cNvPr id="556" name="Google Shape;556;p36"/>
          <p:cNvSpPr txBox="1">
            <a:spLocks noGrp="1"/>
          </p:cNvSpPr>
          <p:nvPr>
            <p:ph type="body" idx="1"/>
          </p:nvPr>
        </p:nvSpPr>
        <p:spPr>
          <a:xfrm>
            <a:off x="378148" y="1671827"/>
            <a:ext cx="8387700" cy="2892900"/>
          </a:xfrm>
          <a:prstGeom prst="rect">
            <a:avLst/>
          </a:prstGeom>
          <a:noFill/>
          <a:ln>
            <a:noFill/>
          </a:ln>
        </p:spPr>
        <p:txBody>
          <a:bodyPr spcFirstLastPara="1" wrap="square" lIns="91425" tIns="45700" rIns="91425" bIns="45700" anchor="t" anchorCtr="0">
            <a:normAutofit/>
          </a:bodyPr>
          <a:lstStyle/>
          <a:p>
            <a:pPr marL="457200" lvl="0" indent="-315277" algn="l" rtl="0">
              <a:lnSpc>
                <a:spcPct val="90000"/>
              </a:lnSpc>
              <a:spcBef>
                <a:spcPts val="240"/>
              </a:spcBef>
              <a:spcAft>
                <a:spcPts val="0"/>
              </a:spcAft>
              <a:buSzPts val="1365"/>
              <a:buChar char="●"/>
            </a:pPr>
            <a:r>
              <a:rPr lang="en-US" sz="1920"/>
              <a:t>How long do I really need the data to achieve the objective?</a:t>
            </a:r>
            <a:endParaRPr sz="1920"/>
          </a:p>
          <a:p>
            <a:pPr marL="457200" lvl="0" indent="-315277" algn="l" rtl="0">
              <a:lnSpc>
                <a:spcPct val="90000"/>
              </a:lnSpc>
              <a:spcBef>
                <a:spcPts val="0"/>
              </a:spcBef>
              <a:spcAft>
                <a:spcPts val="0"/>
              </a:spcAft>
              <a:buSzPts val="1365"/>
              <a:buChar char="●"/>
            </a:pPr>
            <a:r>
              <a:rPr lang="en-US" sz="1920"/>
              <a:t>Do I have legal obligations to keep the data for a certain period of time?</a:t>
            </a:r>
            <a:endParaRPr sz="1920"/>
          </a:p>
          <a:p>
            <a:pPr marL="457200" lvl="0" indent="-315277" algn="l" rtl="0">
              <a:lnSpc>
                <a:spcPct val="90000"/>
              </a:lnSpc>
              <a:spcBef>
                <a:spcPts val="0"/>
              </a:spcBef>
              <a:spcAft>
                <a:spcPts val="0"/>
              </a:spcAft>
              <a:buSzPts val="1365"/>
              <a:buChar char="●"/>
            </a:pPr>
            <a:r>
              <a:rPr lang="en-US" sz="1920"/>
              <a:t>Do I have to keep certain data in order to protect myself against possible litigation? Which ones?</a:t>
            </a:r>
            <a:endParaRPr sz="1920"/>
          </a:p>
          <a:p>
            <a:pPr marL="457200" lvl="0" indent="-315277" algn="l" rtl="0">
              <a:lnSpc>
                <a:spcPct val="90000"/>
              </a:lnSpc>
              <a:spcBef>
                <a:spcPts val="0"/>
              </a:spcBef>
              <a:spcAft>
                <a:spcPts val="0"/>
              </a:spcAft>
              <a:buSzPts val="1365"/>
              <a:buChar char="●"/>
            </a:pPr>
            <a:r>
              <a:rPr lang="en-US" sz="1920"/>
              <a:t>What information must be archived? For how long?</a:t>
            </a:r>
            <a:endParaRPr sz="1920"/>
          </a:p>
          <a:p>
            <a:pPr marL="457200" lvl="0" indent="-315277" algn="l" rtl="0">
              <a:lnSpc>
                <a:spcPct val="90000"/>
              </a:lnSpc>
              <a:spcBef>
                <a:spcPts val="0"/>
              </a:spcBef>
              <a:spcAft>
                <a:spcPts val="0"/>
              </a:spcAft>
              <a:buSzPts val="1365"/>
              <a:buChar char="●"/>
            </a:pPr>
            <a:r>
              <a:rPr lang="en-US" sz="1920"/>
              <a:t>What are the rules for deleting data?</a:t>
            </a:r>
            <a:endParaRPr sz="1920"/>
          </a:p>
          <a:p>
            <a:pPr marL="457200" lvl="0" indent="-315277" algn="l" rtl="0">
              <a:lnSpc>
                <a:spcPct val="90000"/>
              </a:lnSpc>
              <a:spcBef>
                <a:spcPts val="0"/>
              </a:spcBef>
              <a:spcAft>
                <a:spcPts val="0"/>
              </a:spcAft>
              <a:buSzPts val="1365"/>
              <a:buChar char="●"/>
            </a:pPr>
            <a:r>
              <a:rPr lang="en-US" sz="1920"/>
              <a:t>What are the rules for sharing</a:t>
            </a:r>
            <a:endParaRPr sz="1920"/>
          </a:p>
          <a:p>
            <a:pPr marL="457200" lvl="0" indent="-315277" algn="l" rtl="0">
              <a:lnSpc>
                <a:spcPct val="90000"/>
              </a:lnSpc>
              <a:spcBef>
                <a:spcPts val="0"/>
              </a:spcBef>
              <a:spcAft>
                <a:spcPts val="0"/>
              </a:spcAft>
              <a:buSzPts val="1365"/>
              <a:buChar char="●"/>
            </a:pPr>
            <a:r>
              <a:rPr lang="en-US" sz="1920"/>
              <a:t>What are the rules for digital preservation?</a:t>
            </a:r>
            <a:endParaRPr sz="1920"/>
          </a:p>
        </p:txBody>
      </p:sp>
      <p:sp>
        <p:nvSpPr>
          <p:cNvPr id="557" name="Google Shape;557;p36"/>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38</a:t>
            </a:fld>
            <a:endParaRPr/>
          </a:p>
        </p:txBody>
      </p:sp>
      <p:pic>
        <p:nvPicPr>
          <p:cNvPr id="558" name="Google Shape;558;p36"/>
          <p:cNvPicPr preferRelativeResize="0"/>
          <p:nvPr/>
        </p:nvPicPr>
        <p:blipFill rotWithShape="1">
          <a:blip r:embed="rId3">
            <a:alphaModFix/>
          </a:blip>
          <a:srcRect/>
          <a:stretch/>
        </p:blipFill>
        <p:spPr>
          <a:xfrm>
            <a:off x="8267525" y="196675"/>
            <a:ext cx="596950" cy="5969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13158408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37"/>
          <p:cNvSpPr txBox="1">
            <a:spLocks noGrp="1"/>
          </p:cNvSpPr>
          <p:nvPr>
            <p:ph type="title"/>
          </p:nvPr>
        </p:nvSpPr>
        <p:spPr>
          <a:xfrm>
            <a:off x="376040" y="743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Some ways to secure the collect of personal/health data: </a:t>
            </a:r>
            <a:endParaRPr/>
          </a:p>
          <a:p>
            <a:pPr marL="0" lvl="0" indent="0" algn="l" rtl="0">
              <a:spcBef>
                <a:spcPts val="240"/>
              </a:spcBef>
              <a:spcAft>
                <a:spcPts val="0"/>
              </a:spcAft>
              <a:buClr>
                <a:schemeClr val="dk2"/>
              </a:buClr>
              <a:buSzPct val="100000"/>
              <a:buFont typeface="Arial"/>
              <a:buNone/>
            </a:pPr>
            <a:r>
              <a:rPr lang="en-US" sz="2400">
                <a:solidFill>
                  <a:schemeClr val="dk2"/>
                </a:solidFill>
              </a:rPr>
              <a:t>Document the conformity of data acquisition methods</a:t>
            </a:r>
            <a:endParaRPr>
              <a:solidFill>
                <a:schemeClr val="dk2"/>
              </a:solidFill>
            </a:endParaRPr>
          </a:p>
        </p:txBody>
      </p:sp>
      <p:sp>
        <p:nvSpPr>
          <p:cNvPr id="565" name="Google Shape;565;p37"/>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spcBef>
                <a:spcPts val="240"/>
              </a:spcBef>
              <a:spcAft>
                <a:spcPts val="0"/>
              </a:spcAft>
              <a:buSzPct val="100000"/>
              <a:buNone/>
            </a:pPr>
            <a:endParaRPr/>
          </a:p>
          <a:p>
            <a:pPr marL="0" lvl="0" indent="0" algn="l" rtl="0">
              <a:spcBef>
                <a:spcPts val="240"/>
              </a:spcBef>
              <a:spcAft>
                <a:spcPts val="0"/>
              </a:spcAft>
              <a:buClr>
                <a:schemeClr val="dk1"/>
              </a:buClr>
              <a:buSzPct val="45833"/>
              <a:buFont typeface="Arial"/>
              <a:buNone/>
            </a:pPr>
            <a:r>
              <a:rPr lang="en-US"/>
              <a:t>The documents formalising the internal procedures:</a:t>
            </a:r>
            <a:endParaRPr/>
          </a:p>
          <a:p>
            <a:pPr marL="457200" lvl="0" indent="-291465" algn="l" rtl="0">
              <a:spcBef>
                <a:spcPts val="240"/>
              </a:spcBef>
              <a:spcAft>
                <a:spcPts val="0"/>
              </a:spcAft>
              <a:buSzPct val="75000"/>
              <a:buChar char="●"/>
            </a:pPr>
            <a:r>
              <a:rPr lang="en-US"/>
              <a:t>the register in which the processing activities and the related retention periods must be recorded,</a:t>
            </a:r>
            <a:endParaRPr/>
          </a:p>
          <a:p>
            <a:pPr marL="457200" lvl="0" indent="-291465" algn="l" rtl="0">
              <a:spcBef>
                <a:spcPts val="0"/>
              </a:spcBef>
              <a:spcAft>
                <a:spcPts val="0"/>
              </a:spcAft>
              <a:buSzPct val="75000"/>
              <a:buChar char="●"/>
            </a:pPr>
            <a:r>
              <a:rPr lang="en-US"/>
              <a:t>the various actions undertaken, including whether these actions are still ongoing,</a:t>
            </a:r>
            <a:endParaRPr/>
          </a:p>
          <a:p>
            <a:pPr marL="457200" lvl="0" indent="-291465" algn="l" rtl="0">
              <a:spcBef>
                <a:spcPts val="0"/>
              </a:spcBef>
              <a:spcAft>
                <a:spcPts val="0"/>
              </a:spcAft>
              <a:buSzPct val="75000"/>
              <a:buChar char="●"/>
            </a:pPr>
            <a:r>
              <a:rPr lang="en-US"/>
              <a:t>written instructions to the processor regarding time limits.</a:t>
            </a:r>
            <a:endParaRPr/>
          </a:p>
          <a:p>
            <a:pPr marL="1371600" lvl="0" indent="0" algn="l" rtl="0">
              <a:spcBef>
                <a:spcPts val="240"/>
              </a:spcBef>
              <a:spcAft>
                <a:spcPts val="0"/>
              </a:spcAft>
              <a:buSzPct val="100000"/>
              <a:buNone/>
            </a:pPr>
            <a:endParaRPr/>
          </a:p>
          <a:p>
            <a:pPr marL="0" lvl="0" indent="0" algn="l" rtl="0">
              <a:spcBef>
                <a:spcPts val="240"/>
              </a:spcBef>
              <a:spcAft>
                <a:spcPts val="0"/>
              </a:spcAft>
              <a:buClr>
                <a:schemeClr val="dk1"/>
              </a:buClr>
              <a:buSzPct val="45833"/>
              <a:buFont typeface="Arial"/>
              <a:buNone/>
            </a:pPr>
            <a:endParaRPr/>
          </a:p>
          <a:p>
            <a:pPr marL="0" lvl="0" indent="0" algn="l" rtl="0">
              <a:spcBef>
                <a:spcPts val="240"/>
              </a:spcBef>
              <a:spcAft>
                <a:spcPts val="0"/>
              </a:spcAft>
              <a:buClr>
                <a:schemeClr val="dk1"/>
              </a:buClr>
              <a:buSzPct val="45833"/>
              <a:buFont typeface="Arial"/>
              <a:buNone/>
            </a:pPr>
            <a:r>
              <a:rPr lang="en-US"/>
              <a:t>Internal procedures:</a:t>
            </a:r>
            <a:endParaRPr/>
          </a:p>
          <a:p>
            <a:pPr marL="457200" lvl="0" indent="-291465" algn="l" rtl="0">
              <a:spcBef>
                <a:spcPts val="240"/>
              </a:spcBef>
              <a:spcAft>
                <a:spcPts val="0"/>
              </a:spcAft>
              <a:buSzPct val="75000"/>
              <a:buChar char="▪"/>
            </a:pPr>
            <a:r>
              <a:rPr lang="en-US"/>
              <a:t>Any procedures for sharing, storing or archiving data, </a:t>
            </a:r>
            <a:endParaRPr/>
          </a:p>
          <a:p>
            <a:pPr marL="457200" lvl="0" indent="-291465" algn="l" rtl="0">
              <a:spcBef>
                <a:spcPts val="0"/>
              </a:spcBef>
              <a:spcAft>
                <a:spcPts val="0"/>
              </a:spcAft>
              <a:buSzPct val="75000"/>
              <a:buChar char="▪"/>
            </a:pPr>
            <a:r>
              <a:rPr lang="en-US"/>
              <a:t>the procedure for destroying data, if applicable </a:t>
            </a:r>
            <a:endParaRPr/>
          </a:p>
          <a:p>
            <a:pPr marL="457200" lvl="0" indent="-291465" algn="l" rtl="0">
              <a:spcBef>
                <a:spcPts val="0"/>
              </a:spcBef>
              <a:spcAft>
                <a:spcPts val="0"/>
              </a:spcAft>
              <a:buSzPct val="75000"/>
              <a:buChar char="▪"/>
            </a:pPr>
            <a:r>
              <a:rPr lang="en-US"/>
              <a:t>describe security measures, including where paper records are stored, to protect data from destruction, loss, alteration, unauthorised disclosure or access. These measures should be appropriate to the risks and the nature of the data.</a:t>
            </a:r>
            <a:endParaRPr/>
          </a:p>
          <a:p>
            <a:pPr marL="0" lvl="0" indent="0" algn="just" rtl="0">
              <a:spcBef>
                <a:spcPts val="240"/>
              </a:spcBef>
              <a:spcAft>
                <a:spcPts val="0"/>
              </a:spcAft>
              <a:buSzPct val="100000"/>
              <a:buNone/>
            </a:pPr>
            <a:endParaRPr/>
          </a:p>
        </p:txBody>
      </p:sp>
      <p:sp>
        <p:nvSpPr>
          <p:cNvPr id="566" name="Google Shape;566;p37"/>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39</a:t>
            </a:fld>
            <a:endParaRPr/>
          </a:p>
        </p:txBody>
      </p:sp>
      <p:pic>
        <p:nvPicPr>
          <p:cNvPr id="567" name="Google Shape;567;p37"/>
          <p:cNvPicPr preferRelativeResize="0"/>
          <p:nvPr/>
        </p:nvPicPr>
        <p:blipFill rotWithShape="1">
          <a:blip r:embed="rId3">
            <a:alphaModFix/>
          </a:blip>
          <a:srcRect/>
          <a:stretch/>
        </p:blipFill>
        <p:spPr>
          <a:xfrm>
            <a:off x="8267525" y="196675"/>
            <a:ext cx="596950" cy="5969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5359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Why is good research data management important?</a:t>
            </a:r>
            <a:endParaRPr lang="en-GB" sz="2000" dirty="0"/>
          </a:p>
        </p:txBody>
      </p:sp>
      <p:sp>
        <p:nvSpPr>
          <p:cNvPr id="12" name="Content Placeholder 2"/>
          <p:cNvSpPr>
            <a:spLocks noGrp="1"/>
          </p:cNvSpPr>
          <p:nvPr>
            <p:ph idx="1"/>
          </p:nvPr>
        </p:nvSpPr>
        <p:spPr>
          <a:xfrm>
            <a:off x="379243" y="771917"/>
            <a:ext cx="4554707" cy="3754874"/>
          </a:xfrm>
        </p:spPr>
        <p:txBody>
          <a:bodyPr wrap="square">
            <a:spAutoFit/>
          </a:bodyPr>
          <a:lstStyle/>
          <a:p>
            <a:pPr>
              <a:spcBef>
                <a:spcPts val="1200"/>
              </a:spcBef>
              <a:buFont typeface="Wingdings" panose="05000000000000000000" pitchFamily="2" charset="2"/>
              <a:buChar char="ü"/>
            </a:pPr>
            <a:r>
              <a:rPr lang="da-DK" sz="1800" dirty="0" smtClean="0"/>
              <a:t>A proper </a:t>
            </a:r>
            <a:r>
              <a:rPr lang="da-DK" sz="1800" b="1" dirty="0" smtClean="0"/>
              <a:t>plan</a:t>
            </a:r>
            <a:r>
              <a:rPr lang="da-DK" sz="1800" dirty="0" smtClean="0"/>
              <a:t> </a:t>
            </a:r>
            <a:r>
              <a:rPr lang="da-DK" sz="1800" dirty="0" err="1" smtClean="0"/>
              <a:t>reduces</a:t>
            </a:r>
            <a:r>
              <a:rPr lang="da-DK" sz="1800" dirty="0" smtClean="0"/>
              <a:t> </a:t>
            </a:r>
            <a:r>
              <a:rPr lang="da-DK" sz="1800" dirty="0" err="1" smtClean="0"/>
              <a:t>risks</a:t>
            </a:r>
            <a:r>
              <a:rPr lang="da-DK" sz="1800" dirty="0" smtClean="0"/>
              <a:t> </a:t>
            </a:r>
            <a:r>
              <a:rPr lang="da-DK" sz="1800" dirty="0"/>
              <a:t>of </a:t>
            </a:r>
            <a:r>
              <a:rPr lang="da-DK" sz="1800" dirty="0" smtClean="0"/>
              <a:t>problems </a:t>
            </a:r>
            <a:r>
              <a:rPr lang="da-DK" sz="1800" dirty="0" err="1" smtClean="0"/>
              <a:t>halfway</a:t>
            </a:r>
            <a:r>
              <a:rPr lang="da-DK" sz="1800" dirty="0" smtClean="0"/>
              <a:t> &amp; </a:t>
            </a:r>
            <a:r>
              <a:rPr lang="da-DK" sz="1800" dirty="0" err="1" smtClean="0"/>
              <a:t>aligns</a:t>
            </a:r>
            <a:r>
              <a:rPr lang="da-DK" sz="1800" dirty="0" smtClean="0"/>
              <a:t> </a:t>
            </a:r>
            <a:r>
              <a:rPr lang="da-DK" sz="1800" dirty="0" err="1" smtClean="0"/>
              <a:t>expectations</a:t>
            </a:r>
            <a:endParaRPr lang="da-DK" sz="1800" dirty="0"/>
          </a:p>
          <a:p>
            <a:pPr>
              <a:spcBef>
                <a:spcPts val="1200"/>
              </a:spcBef>
              <a:buFont typeface="Wingdings" panose="05000000000000000000" pitchFamily="2" charset="2"/>
              <a:buChar char="ü"/>
            </a:pPr>
            <a:r>
              <a:rPr lang="da-DK" sz="1800" dirty="0" err="1" smtClean="0"/>
              <a:t>Thorough</a:t>
            </a:r>
            <a:r>
              <a:rPr lang="da-DK" sz="1800" dirty="0" smtClean="0"/>
              <a:t> </a:t>
            </a:r>
            <a:r>
              <a:rPr lang="da-DK" sz="1800" b="1" dirty="0" err="1" smtClean="0"/>
              <a:t>documentation</a:t>
            </a:r>
            <a:r>
              <a:rPr lang="da-DK" sz="1800" dirty="0" smtClean="0"/>
              <a:t> </a:t>
            </a:r>
            <a:r>
              <a:rPr lang="da-DK" sz="1800" dirty="0" err="1" smtClean="0"/>
              <a:t>helps</a:t>
            </a:r>
            <a:r>
              <a:rPr lang="da-DK" sz="1800" dirty="0" smtClean="0"/>
              <a:t> </a:t>
            </a:r>
            <a:r>
              <a:rPr lang="da-DK" sz="1800" dirty="0" err="1" smtClean="0"/>
              <a:t>finding</a:t>
            </a:r>
            <a:r>
              <a:rPr lang="da-DK" sz="1800" dirty="0" smtClean="0"/>
              <a:t> &amp; </a:t>
            </a:r>
            <a:r>
              <a:rPr lang="da-DK" sz="1800" dirty="0" err="1" smtClean="0"/>
              <a:t>understanding</a:t>
            </a:r>
            <a:r>
              <a:rPr lang="da-DK" sz="1800" dirty="0" smtClean="0"/>
              <a:t> </a:t>
            </a:r>
            <a:r>
              <a:rPr lang="da-DK" sz="1800" dirty="0"/>
              <a:t>data </a:t>
            </a:r>
            <a:r>
              <a:rPr lang="da-DK" sz="1800" dirty="0" smtClean="0"/>
              <a:t>in the future</a:t>
            </a:r>
          </a:p>
          <a:p>
            <a:pPr>
              <a:spcBef>
                <a:spcPts val="1200"/>
              </a:spcBef>
              <a:buFont typeface="Wingdings" panose="05000000000000000000" pitchFamily="2" charset="2"/>
              <a:buChar char="ü"/>
            </a:pPr>
            <a:r>
              <a:rPr lang="da-DK" sz="1800" dirty="0" err="1" smtClean="0"/>
              <a:t>Appropriate</a:t>
            </a:r>
            <a:r>
              <a:rPr lang="da-DK" sz="1800" dirty="0" smtClean="0"/>
              <a:t> </a:t>
            </a:r>
            <a:r>
              <a:rPr lang="da-DK" sz="1800" b="1" dirty="0" err="1" smtClean="0"/>
              <a:t>storage</a:t>
            </a:r>
            <a:r>
              <a:rPr lang="da-DK" sz="1800" dirty="0" smtClean="0"/>
              <a:t> and </a:t>
            </a:r>
            <a:r>
              <a:rPr lang="da-DK" sz="1800" b="1" dirty="0" err="1" smtClean="0"/>
              <a:t>security</a:t>
            </a:r>
            <a:r>
              <a:rPr lang="da-DK" sz="1800" dirty="0" smtClean="0"/>
              <a:t> </a:t>
            </a:r>
            <a:r>
              <a:rPr lang="da-DK" sz="1800" dirty="0" err="1" smtClean="0"/>
              <a:t>prevents</a:t>
            </a:r>
            <a:r>
              <a:rPr lang="da-DK" sz="1800" dirty="0" smtClean="0"/>
              <a:t> data </a:t>
            </a:r>
            <a:r>
              <a:rPr lang="da-DK" sz="1800" dirty="0" err="1" smtClean="0"/>
              <a:t>loss</a:t>
            </a:r>
            <a:r>
              <a:rPr lang="da-DK" sz="1800" dirty="0" smtClean="0"/>
              <a:t> and </a:t>
            </a:r>
            <a:r>
              <a:rPr lang="da-DK" sz="1800" dirty="0" err="1" smtClean="0"/>
              <a:t>leaks</a:t>
            </a:r>
            <a:endParaRPr lang="da-DK" sz="1800" dirty="0" smtClean="0"/>
          </a:p>
          <a:p>
            <a:pPr>
              <a:spcBef>
                <a:spcPts val="1200"/>
              </a:spcBef>
              <a:buFont typeface="Wingdings" panose="05000000000000000000" pitchFamily="2" charset="2"/>
              <a:buChar char="ü"/>
            </a:pPr>
            <a:r>
              <a:rPr lang="da-DK" sz="1800" b="1" dirty="0" err="1" smtClean="0"/>
              <a:t>Publication</a:t>
            </a:r>
            <a:r>
              <a:rPr lang="da-DK" sz="1800" dirty="0" smtClean="0"/>
              <a:t> of data </a:t>
            </a:r>
            <a:r>
              <a:rPr lang="da-DK" sz="1800" dirty="0" err="1" smtClean="0"/>
              <a:t>makes</a:t>
            </a:r>
            <a:r>
              <a:rPr lang="da-DK" sz="1800" dirty="0" smtClean="0"/>
              <a:t> research more visible</a:t>
            </a:r>
          </a:p>
          <a:p>
            <a:pPr>
              <a:spcBef>
                <a:spcPts val="1200"/>
              </a:spcBef>
              <a:buFont typeface="Wingdings" panose="05000000000000000000" pitchFamily="2" charset="2"/>
              <a:buChar char="ü"/>
            </a:pPr>
            <a:r>
              <a:rPr lang="da-DK" sz="1800" b="1" dirty="0"/>
              <a:t>P</a:t>
            </a:r>
            <a:r>
              <a:rPr lang="en-GB" sz="1800" b="1" dirty="0"/>
              <a:t>reservation</a:t>
            </a:r>
            <a:r>
              <a:rPr lang="en-GB" sz="1800" dirty="0" smtClean="0"/>
              <a:t> of data will ensure that you can p</a:t>
            </a:r>
            <a:r>
              <a:rPr lang="da-DK" sz="1800" dirty="0" err="1" smtClean="0"/>
              <a:t>rovide</a:t>
            </a:r>
            <a:r>
              <a:rPr lang="da-DK" sz="1800" dirty="0" smtClean="0"/>
              <a:t> </a:t>
            </a:r>
            <a:r>
              <a:rPr lang="da-DK" sz="1800" dirty="0" err="1"/>
              <a:t>evidence</a:t>
            </a:r>
            <a:r>
              <a:rPr lang="da-DK" sz="1800" dirty="0"/>
              <a:t> </a:t>
            </a:r>
            <a:r>
              <a:rPr lang="da-DK" sz="1800" dirty="0" smtClean="0"/>
              <a:t>for </a:t>
            </a:r>
            <a:r>
              <a:rPr lang="da-DK" sz="1800" dirty="0" err="1"/>
              <a:t>your</a:t>
            </a:r>
            <a:r>
              <a:rPr lang="da-DK" sz="1800" dirty="0"/>
              <a:t> </a:t>
            </a:r>
            <a:r>
              <a:rPr lang="da-DK" sz="1800" dirty="0" err="1" smtClean="0"/>
              <a:t>published</a:t>
            </a:r>
            <a:r>
              <a:rPr lang="da-DK" sz="1800" dirty="0" smtClean="0"/>
              <a:t> </a:t>
            </a:r>
            <a:r>
              <a:rPr lang="da-DK" sz="1800" dirty="0" err="1" smtClean="0"/>
              <a:t>results</a:t>
            </a:r>
            <a:r>
              <a:rPr lang="da-DK" sz="1800" dirty="0" smtClean="0"/>
              <a:t>, </a:t>
            </a:r>
            <a:r>
              <a:rPr lang="da-DK" sz="1800" dirty="0"/>
              <a:t>if </a:t>
            </a:r>
            <a:r>
              <a:rPr lang="da-DK" sz="1800" dirty="0" err="1" smtClean="0"/>
              <a:t>necessary</a:t>
            </a:r>
            <a:endParaRPr lang="da-DK" sz="18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3950" y="833508"/>
            <a:ext cx="4086297" cy="3881983"/>
          </a:xfrm>
          <a:prstGeom prst="rect">
            <a:avLst/>
          </a:prstGeom>
          <a:ln w="19050">
            <a:solidFill>
              <a:srgbClr val="2C4390"/>
            </a:solidFill>
          </a:ln>
        </p:spPr>
      </p:pic>
      <p:pic>
        <p:nvPicPr>
          <p:cNvPr id="14" name="Picture 13"/>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rcRect b="16519"/>
          <a:stretch/>
        </p:blipFill>
        <p:spPr>
          <a:xfrm>
            <a:off x="5832488" y="833508"/>
            <a:ext cx="3187757" cy="3881983"/>
          </a:xfrm>
          <a:prstGeom prst="rect">
            <a:avLst/>
          </a:prstGeom>
          <a:ln w="19050">
            <a:solidFill>
              <a:srgbClr val="2C4390"/>
            </a:solidFill>
          </a:ln>
        </p:spPr>
      </p:pic>
      <p:grpSp>
        <p:nvGrpSpPr>
          <p:cNvPr id="7" name="Group 6"/>
          <p:cNvGrpSpPr/>
          <p:nvPr/>
        </p:nvGrpSpPr>
        <p:grpSpPr>
          <a:xfrm>
            <a:off x="5916761" y="833508"/>
            <a:ext cx="3103483" cy="3881983"/>
            <a:chOff x="5916761" y="833508"/>
            <a:chExt cx="3103483" cy="3881983"/>
          </a:xfrm>
        </p:grpSpPr>
        <p:pic>
          <p:nvPicPr>
            <p:cNvPr id="16" name="Picture 15"/>
            <p:cNvPicPr>
              <a:picLocks noChangeAspect="1"/>
            </p:cNvPicPr>
            <p:nvPr/>
          </p:nvPicPr>
          <p:blipFill rotWithShape="1">
            <a:blip r:embed="rId6"/>
            <a:srcRect l="15651" t="21243" r="66361" b="6936"/>
            <a:stretch/>
          </p:blipFill>
          <p:spPr>
            <a:xfrm>
              <a:off x="5916761" y="833508"/>
              <a:ext cx="3103483" cy="3881983"/>
            </a:xfrm>
            <a:prstGeom prst="rect">
              <a:avLst/>
            </a:prstGeom>
            <a:ln w="19050">
              <a:solidFill>
                <a:srgbClr val="2C4390"/>
              </a:solidFill>
            </a:ln>
          </p:spPr>
        </p:pic>
        <p:cxnSp>
          <p:nvCxnSpPr>
            <p:cNvPr id="3" name="Straight Connector 2"/>
            <p:cNvCxnSpPr/>
            <p:nvPr/>
          </p:nvCxnSpPr>
          <p:spPr>
            <a:xfrm>
              <a:off x="7452116" y="4019448"/>
              <a:ext cx="129580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25097" y="4132729"/>
              <a:ext cx="2840182" cy="40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25097" y="4244381"/>
              <a:ext cx="307245" cy="814"/>
            </a:xfrm>
            <a:prstGeom prst="line">
              <a:avLst/>
            </a:prstGeom>
            <a:ln w="1905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816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38"/>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50000"/>
              <a:buFont typeface="Arial"/>
              <a:buNone/>
            </a:pPr>
            <a:r>
              <a:rPr lang="en-US"/>
              <a:t>Some ways to secure the collect of personal/health data: </a:t>
            </a:r>
            <a:endParaRPr/>
          </a:p>
          <a:p>
            <a:pPr marL="0" lvl="0" indent="0" algn="l" rtl="0">
              <a:spcBef>
                <a:spcPts val="240"/>
              </a:spcBef>
              <a:spcAft>
                <a:spcPts val="0"/>
              </a:spcAft>
              <a:buClr>
                <a:schemeClr val="dk1"/>
              </a:buClr>
              <a:buSzPct val="45833"/>
              <a:buFont typeface="Arial"/>
              <a:buNone/>
            </a:pPr>
            <a:r>
              <a:rPr lang="en-US" sz="2400">
                <a:solidFill>
                  <a:schemeClr val="dk2"/>
                </a:solidFill>
              </a:rPr>
              <a:t>Tools</a:t>
            </a:r>
            <a:endParaRPr/>
          </a:p>
        </p:txBody>
      </p:sp>
      <p:sp>
        <p:nvSpPr>
          <p:cNvPr id="574" name="Google Shape;574;p38"/>
          <p:cNvSpPr txBox="1">
            <a:spLocks noGrp="1"/>
          </p:cNvSpPr>
          <p:nvPr>
            <p:ph type="body" idx="1"/>
          </p:nvPr>
        </p:nvSpPr>
        <p:spPr>
          <a:xfrm>
            <a:off x="381348" y="1922552"/>
            <a:ext cx="8387700" cy="2892900"/>
          </a:xfrm>
          <a:prstGeom prst="rect">
            <a:avLst/>
          </a:prstGeom>
          <a:noFill/>
          <a:ln>
            <a:noFill/>
          </a:ln>
        </p:spPr>
        <p:txBody>
          <a:bodyPr spcFirstLastPara="1" wrap="square" lIns="91425" tIns="45700" rIns="91425" bIns="45700" anchor="t" anchorCtr="0">
            <a:noAutofit/>
          </a:bodyPr>
          <a:lstStyle/>
          <a:p>
            <a:pPr marL="457200" lvl="0" indent="-304800" algn="l" rtl="0">
              <a:spcBef>
                <a:spcPts val="360"/>
              </a:spcBef>
              <a:spcAft>
                <a:spcPts val="0"/>
              </a:spcAft>
              <a:buSzPts val="1200"/>
              <a:buChar char="▪"/>
            </a:pPr>
            <a:r>
              <a:rPr lang="en-US" sz="1200"/>
              <a:t>Sort through the data,</a:t>
            </a:r>
            <a:endParaRPr sz="1200"/>
          </a:p>
          <a:p>
            <a:pPr marL="457200" lvl="0" indent="-304800" algn="l" rtl="0">
              <a:spcBef>
                <a:spcPts val="0"/>
              </a:spcBef>
              <a:spcAft>
                <a:spcPts val="0"/>
              </a:spcAft>
              <a:buSzPts val="1200"/>
              <a:buChar char="▪"/>
            </a:pPr>
            <a:r>
              <a:rPr lang="en-US" sz="1200"/>
              <a:t>Anonymize,</a:t>
            </a:r>
            <a:endParaRPr sz="1200"/>
          </a:p>
          <a:p>
            <a:pPr marL="914400" lvl="1" indent="-304800" algn="l" rtl="0">
              <a:spcBef>
                <a:spcPts val="0"/>
              </a:spcBef>
              <a:spcAft>
                <a:spcPts val="0"/>
              </a:spcAft>
              <a:buSzPts val="1200"/>
              <a:buChar char="▪"/>
            </a:pPr>
            <a:r>
              <a:rPr lang="en-US" sz="1200" u="sng">
                <a:solidFill>
                  <a:schemeClr val="hlink"/>
                </a:solidFill>
                <a:hlinkClick r:id="rId3"/>
              </a:rPr>
              <a:t>https://amnesia.openaire.eu</a:t>
            </a:r>
            <a:endParaRPr sz="1200"/>
          </a:p>
          <a:p>
            <a:pPr marL="914400" lvl="1" indent="-304800" algn="l" rtl="0">
              <a:spcBef>
                <a:spcPts val="0"/>
              </a:spcBef>
              <a:spcAft>
                <a:spcPts val="0"/>
              </a:spcAft>
              <a:buSzPts val="1200"/>
              <a:buChar char="▪"/>
            </a:pPr>
            <a:r>
              <a:rPr lang="en-US" sz="1200" u="sng">
                <a:solidFill>
                  <a:schemeClr val="hlink"/>
                </a:solidFill>
                <a:hlinkClick r:id="rId4"/>
              </a:rPr>
              <a:t>https://github.com/SGMAP-AGD/anonymisation</a:t>
            </a:r>
            <a:r>
              <a:rPr lang="en-US" sz="1200"/>
              <a:t> </a:t>
            </a:r>
            <a:endParaRPr sz="1200"/>
          </a:p>
          <a:p>
            <a:pPr marL="457200" lvl="0" indent="-304800" algn="l" rtl="0">
              <a:spcBef>
                <a:spcPts val="0"/>
              </a:spcBef>
              <a:spcAft>
                <a:spcPts val="0"/>
              </a:spcAft>
              <a:buSzPts val="1200"/>
              <a:buChar char="▪"/>
            </a:pPr>
            <a:r>
              <a:rPr lang="en-US" sz="1200"/>
              <a:t>Pseudonymization,</a:t>
            </a:r>
            <a:endParaRPr sz="1200"/>
          </a:p>
          <a:p>
            <a:pPr marL="914400" lvl="1" indent="-304800" algn="l" rtl="0">
              <a:spcBef>
                <a:spcPts val="0"/>
              </a:spcBef>
              <a:spcAft>
                <a:spcPts val="0"/>
              </a:spcAft>
              <a:buSzPts val="1200"/>
              <a:buChar char="▪"/>
            </a:pPr>
            <a:r>
              <a:rPr lang="en-US" sz="1200" u="sng">
                <a:solidFill>
                  <a:schemeClr val="hlink"/>
                </a:solidFill>
                <a:hlinkClick r:id="rId5"/>
              </a:rPr>
              <a:t>https://github.com/etalab-ia/pseudo_app</a:t>
            </a:r>
            <a:r>
              <a:rPr lang="en-US" sz="1200"/>
              <a:t> </a:t>
            </a:r>
            <a:endParaRPr sz="1200"/>
          </a:p>
          <a:p>
            <a:pPr marL="457200" lvl="0" indent="-304800" algn="l" rtl="0">
              <a:spcBef>
                <a:spcPts val="0"/>
              </a:spcBef>
              <a:spcAft>
                <a:spcPts val="0"/>
              </a:spcAft>
              <a:buSzPts val="1200"/>
              <a:buChar char="▪"/>
            </a:pPr>
            <a:r>
              <a:rPr lang="en-US" sz="1200"/>
              <a:t>Delete,</a:t>
            </a:r>
            <a:endParaRPr sz="1200"/>
          </a:p>
          <a:p>
            <a:pPr marL="914400" lvl="1" indent="-304800" algn="l" rtl="0">
              <a:spcBef>
                <a:spcPts val="0"/>
              </a:spcBef>
              <a:spcAft>
                <a:spcPts val="0"/>
              </a:spcAft>
              <a:buSzPts val="1200"/>
              <a:buChar char="▪"/>
            </a:pPr>
            <a:r>
              <a:rPr lang="en-US" sz="1200"/>
              <a:t>Redaction of a secure data deletion procedure in accordance with the recommendations of the CISO.</a:t>
            </a:r>
            <a:endParaRPr sz="1200"/>
          </a:p>
          <a:p>
            <a:pPr marL="914400" lvl="1" indent="-304800" algn="l" rtl="0">
              <a:spcBef>
                <a:spcPts val="0"/>
              </a:spcBef>
              <a:spcAft>
                <a:spcPts val="0"/>
              </a:spcAft>
              <a:buSzPts val="1200"/>
              <a:buChar char="▪"/>
            </a:pPr>
            <a:r>
              <a:rPr lang="en-US" sz="1200"/>
              <a:t>Use dedicated software for data deletion without physical destruction that has been audited or certified. </a:t>
            </a:r>
            <a:endParaRPr sz="1200"/>
          </a:p>
          <a:p>
            <a:pPr marL="457200" lvl="0" indent="-304800" algn="l" rtl="0">
              <a:spcBef>
                <a:spcPts val="0"/>
              </a:spcBef>
              <a:spcAft>
                <a:spcPts val="0"/>
              </a:spcAft>
              <a:buSzPts val="1200"/>
              <a:buChar char="▪"/>
            </a:pPr>
            <a:r>
              <a:rPr lang="en-US" sz="1200"/>
              <a:t>Secure through encryption</a:t>
            </a:r>
            <a:endParaRPr sz="1200"/>
          </a:p>
          <a:p>
            <a:pPr marL="914400" lvl="1" indent="-304800" algn="l" rtl="0">
              <a:spcBef>
                <a:spcPts val="0"/>
              </a:spcBef>
              <a:spcAft>
                <a:spcPts val="0"/>
              </a:spcAft>
              <a:buSzPts val="1200"/>
              <a:buChar char="▪"/>
            </a:pPr>
            <a:r>
              <a:rPr lang="en-US" sz="1200"/>
              <a:t>GnuPG, </a:t>
            </a:r>
            <a:r>
              <a:rPr lang="en-US" sz="1200" u="sng">
                <a:solidFill>
                  <a:schemeClr val="hlink"/>
                </a:solidFill>
                <a:hlinkClick r:id="rId6"/>
              </a:rPr>
              <a:t>https://gnupg.org/</a:t>
            </a:r>
            <a:r>
              <a:rPr lang="en-US" sz="1200"/>
              <a:t> </a:t>
            </a:r>
            <a:endParaRPr sz="1200"/>
          </a:p>
          <a:p>
            <a:pPr marL="457200" lvl="0" indent="-304800" algn="l" rtl="0">
              <a:spcBef>
                <a:spcPts val="0"/>
              </a:spcBef>
              <a:spcAft>
                <a:spcPts val="0"/>
              </a:spcAft>
              <a:buSzPts val="1200"/>
              <a:buChar char="▪"/>
            </a:pPr>
            <a:r>
              <a:rPr lang="en-US" sz="1200"/>
              <a:t>Name and re-name,</a:t>
            </a:r>
            <a:endParaRPr sz="1200"/>
          </a:p>
          <a:p>
            <a:pPr marL="914400" lvl="1" indent="-304800" algn="l" rtl="0">
              <a:lnSpc>
                <a:spcPct val="115000"/>
              </a:lnSpc>
              <a:spcBef>
                <a:spcPts val="0"/>
              </a:spcBef>
              <a:spcAft>
                <a:spcPts val="0"/>
              </a:spcAft>
              <a:buSzPts val="1200"/>
              <a:buChar char="▪"/>
            </a:pPr>
            <a:r>
              <a:rPr lang="en-US" sz="1200"/>
              <a:t>ReNamer,</a:t>
            </a:r>
            <a:r>
              <a:rPr lang="en-US" sz="1200">
                <a:solidFill>
                  <a:schemeClr val="hlink"/>
                </a:solidFill>
                <a:uFill>
                  <a:noFill/>
                </a:uFill>
                <a:hlinkClick r:id="rId7"/>
              </a:rPr>
              <a:t> </a:t>
            </a:r>
            <a:r>
              <a:rPr lang="en-US" sz="1200" u="sng">
                <a:solidFill>
                  <a:schemeClr val="hlink"/>
                </a:solidFill>
                <a:hlinkClick r:id="rId7"/>
              </a:rPr>
              <a:t>https://renamer.fr.softonic.com/</a:t>
            </a:r>
            <a:endParaRPr sz="1200" u="sng">
              <a:solidFill>
                <a:schemeClr val="hlink"/>
              </a:solidFill>
            </a:endParaRPr>
          </a:p>
          <a:p>
            <a:pPr marL="914400" lvl="1" indent="-304800" algn="l" rtl="0">
              <a:lnSpc>
                <a:spcPct val="115000"/>
              </a:lnSpc>
              <a:spcBef>
                <a:spcPts val="0"/>
              </a:spcBef>
              <a:spcAft>
                <a:spcPts val="0"/>
              </a:spcAft>
              <a:buSzPts val="1200"/>
              <a:buChar char="▪"/>
            </a:pPr>
            <a:r>
              <a:rPr lang="en-US" sz="1200"/>
              <a:t>Ant Renamer,</a:t>
            </a:r>
            <a:r>
              <a:rPr lang="en-US" sz="1200">
                <a:solidFill>
                  <a:schemeClr val="hlink"/>
                </a:solidFill>
                <a:uFill>
                  <a:noFill/>
                </a:uFill>
                <a:hlinkClick r:id="rId8"/>
              </a:rPr>
              <a:t> </a:t>
            </a:r>
            <a:r>
              <a:rPr lang="en-US" sz="1200" u="sng">
                <a:solidFill>
                  <a:schemeClr val="hlink"/>
                </a:solidFill>
                <a:hlinkClick r:id="rId8"/>
              </a:rPr>
              <a:t>http://www.antp.be/software/renamer/fr</a:t>
            </a:r>
            <a:endParaRPr sz="1200"/>
          </a:p>
        </p:txBody>
      </p:sp>
      <p:sp>
        <p:nvSpPr>
          <p:cNvPr id="575" name="Google Shape;575;p38"/>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40</a:t>
            </a:fld>
            <a:endParaRPr/>
          </a:p>
        </p:txBody>
      </p:sp>
      <p:sp>
        <p:nvSpPr>
          <p:cNvPr id="576" name="Google Shape;576;p38"/>
          <p:cNvSpPr txBox="1"/>
          <p:nvPr/>
        </p:nvSpPr>
        <p:spPr>
          <a:xfrm>
            <a:off x="6012150" y="1693950"/>
            <a:ext cx="3082500" cy="11082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spcBef>
                <a:spcPts val="360"/>
              </a:spcBef>
              <a:spcAft>
                <a:spcPts val="0"/>
              </a:spcAft>
              <a:buClr>
                <a:schemeClr val="dk1"/>
              </a:buClr>
              <a:buSzPts val="1200"/>
              <a:buFont typeface="Arial"/>
              <a:buNone/>
            </a:pPr>
            <a:r>
              <a:rPr lang="en-US" sz="1200">
                <a:solidFill>
                  <a:schemeClr val="dk1"/>
                </a:solidFill>
                <a:latin typeface="Arial"/>
                <a:ea typeface="Arial"/>
                <a:cs typeface="Arial"/>
                <a:sym typeface="Arial"/>
              </a:rPr>
              <a:t>Anonymisation is often preferred to pseudonymisation - &gt; A tool to raise awareness of the risks of re-identification after anonymisation: </a:t>
            </a:r>
            <a:r>
              <a:rPr lang="en-US" sz="1200" u="sng">
                <a:solidFill>
                  <a:schemeClr val="hlink"/>
                </a:solidFill>
                <a:latin typeface="Arial"/>
                <a:ea typeface="Arial"/>
                <a:cs typeface="Arial"/>
                <a:sym typeface="Arial"/>
                <a:hlinkClick r:id="rId9"/>
              </a:rPr>
              <a:t>https://cpg.doc.ic.ac.uk/observatory/</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p:txBody>
      </p:sp>
      <p:pic>
        <p:nvPicPr>
          <p:cNvPr id="577" name="Google Shape;577;p38"/>
          <p:cNvPicPr preferRelativeResize="0"/>
          <p:nvPr/>
        </p:nvPicPr>
        <p:blipFill rotWithShape="1">
          <a:blip r:embed="rId10">
            <a:alphaModFix/>
          </a:blip>
          <a:srcRect/>
          <a:stretch/>
        </p:blipFill>
        <p:spPr>
          <a:xfrm>
            <a:off x="8132500" y="304800"/>
            <a:ext cx="771338" cy="771338"/>
          </a:xfrm>
          <a:prstGeom prst="rect">
            <a:avLst/>
          </a:prstGeom>
          <a:noFill/>
          <a:ln>
            <a:noFill/>
          </a:ln>
        </p:spPr>
      </p:pic>
      <p:sp>
        <p:nvSpPr>
          <p:cNvPr id="7"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332509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39"/>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How to share despite access restrictions? </a:t>
            </a:r>
            <a:endParaRPr/>
          </a:p>
        </p:txBody>
      </p:sp>
      <p:sp>
        <p:nvSpPr>
          <p:cNvPr id="584" name="Google Shape;584;p39"/>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a:bodyPr>
          <a:lstStyle/>
          <a:p>
            <a:pPr marL="457200" lvl="0" indent="-323850" algn="just" rtl="0">
              <a:spcBef>
                <a:spcPts val="240"/>
              </a:spcBef>
              <a:spcAft>
                <a:spcPts val="0"/>
              </a:spcAft>
              <a:buSzPts val="1500"/>
              <a:buChar char="➔"/>
            </a:pPr>
            <a:r>
              <a:rPr lang="en-US" sz="1500"/>
              <a:t>anonymize/ pseudonymize, </a:t>
            </a:r>
            <a:endParaRPr sz="1500"/>
          </a:p>
          <a:p>
            <a:pPr marL="457200" lvl="0" indent="-323850" algn="just" rtl="0">
              <a:spcBef>
                <a:spcPts val="0"/>
              </a:spcBef>
              <a:spcAft>
                <a:spcPts val="0"/>
              </a:spcAft>
              <a:buSzPts val="1500"/>
              <a:buChar char="➔"/>
            </a:pPr>
            <a:r>
              <a:rPr lang="en-US" sz="1500"/>
              <a:t>share samples,</a:t>
            </a:r>
            <a:endParaRPr sz="1500"/>
          </a:p>
          <a:p>
            <a:pPr marL="457200" lvl="0" indent="-323850" algn="just" rtl="0">
              <a:spcBef>
                <a:spcPts val="0"/>
              </a:spcBef>
              <a:spcAft>
                <a:spcPts val="0"/>
              </a:spcAft>
              <a:buSzPts val="1500"/>
              <a:buChar char="➔"/>
            </a:pPr>
            <a:r>
              <a:rPr lang="en-US" sz="1500"/>
              <a:t>archive with access rights retention</a:t>
            </a:r>
            <a:endParaRPr sz="1500"/>
          </a:p>
          <a:p>
            <a:pPr marL="719137" lvl="0" indent="0" algn="just" rtl="0">
              <a:spcBef>
                <a:spcPts val="240"/>
              </a:spcBef>
              <a:spcAft>
                <a:spcPts val="0"/>
              </a:spcAft>
              <a:buSzPts val="1500"/>
              <a:buNone/>
            </a:pPr>
            <a:endParaRPr sz="1500"/>
          </a:p>
          <a:p>
            <a:pPr marL="0" lvl="0" indent="0" algn="just" rtl="0">
              <a:spcBef>
                <a:spcPts val="240"/>
              </a:spcBef>
              <a:spcAft>
                <a:spcPts val="0"/>
              </a:spcAft>
              <a:buSzPts val="1500"/>
              <a:buNone/>
            </a:pPr>
            <a:r>
              <a:rPr lang="en-US" sz="1500"/>
              <a:t>If data are restricted, </a:t>
            </a:r>
            <a:r>
              <a:rPr lang="en-US" sz="1500" b="1"/>
              <a:t>the restriction should not be for an indefinite period</a:t>
            </a:r>
            <a:endParaRPr sz="1500" b="1"/>
          </a:p>
          <a:p>
            <a:pPr marL="457200" lvl="0" indent="-323850" algn="just" rtl="0">
              <a:spcBef>
                <a:spcPts val="240"/>
              </a:spcBef>
              <a:spcAft>
                <a:spcPts val="0"/>
              </a:spcAft>
              <a:buSzPts val="1500"/>
              <a:buChar char="➔"/>
            </a:pPr>
            <a:r>
              <a:rPr lang="en-US" sz="1500">
                <a:solidFill>
                  <a:schemeClr val="accent3"/>
                </a:solidFill>
              </a:rPr>
              <a:t>better to have a specific agreement</a:t>
            </a:r>
            <a:r>
              <a:rPr lang="en-US" sz="1500"/>
              <a:t> about the number of years of the closure</a:t>
            </a:r>
            <a:r>
              <a:rPr lang="en-US" sz="1500" b="1"/>
              <a:t>, </a:t>
            </a:r>
            <a:r>
              <a:rPr lang="en-US" sz="1500"/>
              <a:t>e.g. ten or fifty years, or during the lifetime of the individual concerned.</a:t>
            </a:r>
            <a:endParaRPr sz="1500"/>
          </a:p>
          <a:p>
            <a:pPr marL="0" lvl="0" indent="0" algn="l" rtl="0">
              <a:spcBef>
                <a:spcPts val="360"/>
              </a:spcBef>
              <a:spcAft>
                <a:spcPts val="0"/>
              </a:spcAft>
              <a:buSzPts val="2400"/>
              <a:buNone/>
            </a:pPr>
            <a:endParaRPr/>
          </a:p>
        </p:txBody>
      </p:sp>
      <p:sp>
        <p:nvSpPr>
          <p:cNvPr id="585" name="Google Shape;585;p39"/>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41</a:t>
            </a:fld>
            <a:endParaRPr/>
          </a:p>
        </p:txBody>
      </p:sp>
      <p:pic>
        <p:nvPicPr>
          <p:cNvPr id="586" name="Google Shape;586;p39"/>
          <p:cNvPicPr preferRelativeResize="0"/>
          <p:nvPr/>
        </p:nvPicPr>
        <p:blipFill rotWithShape="1">
          <a:blip r:embed="rId3">
            <a:alphaModFix/>
          </a:blip>
          <a:srcRect/>
          <a:stretch/>
        </p:blipFill>
        <p:spPr>
          <a:xfrm>
            <a:off x="7931775" y="239100"/>
            <a:ext cx="837050" cy="8370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24818671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40"/>
          <p:cNvSpPr txBox="1">
            <a:spLocks noGrp="1"/>
          </p:cNvSpPr>
          <p:nvPr>
            <p:ph type="title"/>
          </p:nvPr>
        </p:nvSpPr>
        <p:spPr>
          <a:xfrm>
            <a:off x="379250" y="582985"/>
            <a:ext cx="4123200" cy="11130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32351"/>
              <a:buFont typeface="Arial"/>
              <a:buNone/>
            </a:pPr>
            <a:r>
              <a:rPr lang="en-US" sz="3400" b="0">
                <a:solidFill>
                  <a:srgbClr val="1D2769"/>
                </a:solidFill>
              </a:rPr>
              <a:t>Licenses</a:t>
            </a:r>
            <a:endParaRPr sz="3400" b="0">
              <a:solidFill>
                <a:srgbClr val="1D2769"/>
              </a:solidFill>
            </a:endParaRPr>
          </a:p>
          <a:p>
            <a:pPr marL="0" lvl="0" indent="0" algn="l" rtl="0">
              <a:spcBef>
                <a:spcPts val="0"/>
              </a:spcBef>
              <a:spcAft>
                <a:spcPts val="0"/>
              </a:spcAft>
              <a:buSzPct val="58823"/>
              <a:buFont typeface="Arial"/>
              <a:buNone/>
            </a:pPr>
            <a:r>
              <a:rPr lang="en-US" sz="3400" b="0">
                <a:solidFill>
                  <a:srgbClr val="7F7F7F"/>
                </a:solidFill>
              </a:rPr>
              <a:t>Original works</a:t>
            </a:r>
            <a:endParaRPr/>
          </a:p>
        </p:txBody>
      </p:sp>
      <p:sp>
        <p:nvSpPr>
          <p:cNvPr id="593" name="Google Shape;593;p40"/>
          <p:cNvSpPr txBox="1">
            <a:spLocks noGrp="1"/>
          </p:cNvSpPr>
          <p:nvPr>
            <p:ph type="body" idx="1"/>
          </p:nvPr>
        </p:nvSpPr>
        <p:spPr>
          <a:xfrm>
            <a:off x="377150" y="1707055"/>
            <a:ext cx="3976800" cy="15546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15000"/>
              </a:lnSpc>
              <a:spcBef>
                <a:spcPts val="0"/>
              </a:spcBef>
              <a:spcAft>
                <a:spcPts val="0"/>
              </a:spcAft>
              <a:buSzPct val="149732"/>
              <a:buNone/>
            </a:pPr>
            <a:r>
              <a:rPr lang="en-US" sz="2200"/>
              <a:t>International : </a:t>
            </a:r>
            <a:endParaRPr sz="2200"/>
          </a:p>
          <a:p>
            <a:pPr marL="457200" lvl="0" indent="-347345" algn="l" rtl="0">
              <a:lnSpc>
                <a:spcPct val="115000"/>
              </a:lnSpc>
              <a:spcBef>
                <a:spcPts val="0"/>
              </a:spcBef>
              <a:spcAft>
                <a:spcPts val="0"/>
              </a:spcAft>
              <a:buSzPct val="100000"/>
              <a:buChar char="➔"/>
            </a:pPr>
            <a:r>
              <a:rPr lang="en-US" sz="2200" u="sng">
                <a:solidFill>
                  <a:schemeClr val="hlink"/>
                </a:solidFill>
                <a:hlinkClick r:id="rId3"/>
              </a:rPr>
              <a:t>Creative commons</a:t>
            </a:r>
            <a:endParaRPr/>
          </a:p>
          <a:p>
            <a:pPr marL="0" lvl="0" indent="0" algn="l" rtl="0">
              <a:lnSpc>
                <a:spcPct val="115000"/>
              </a:lnSpc>
              <a:spcBef>
                <a:spcPts val="0"/>
              </a:spcBef>
              <a:spcAft>
                <a:spcPts val="0"/>
              </a:spcAft>
              <a:buSzPct val="149732"/>
              <a:buNone/>
            </a:pPr>
            <a:endParaRPr sz="2200">
              <a:solidFill>
                <a:srgbClr val="2C4390"/>
              </a:solidFill>
            </a:endParaRPr>
          </a:p>
          <a:p>
            <a:pPr marL="0" lvl="0" indent="0" algn="l" rtl="0">
              <a:lnSpc>
                <a:spcPct val="115000"/>
              </a:lnSpc>
              <a:spcBef>
                <a:spcPts val="0"/>
              </a:spcBef>
              <a:spcAft>
                <a:spcPts val="0"/>
              </a:spcAft>
              <a:buSzPct val="149732"/>
              <a:buNone/>
            </a:pPr>
            <a:r>
              <a:rPr lang="en-US" sz="2200"/>
              <a:t>Europe: </a:t>
            </a:r>
            <a:endParaRPr sz="2200"/>
          </a:p>
          <a:p>
            <a:pPr marL="457200" lvl="0" indent="-347345" algn="l" rtl="0">
              <a:lnSpc>
                <a:spcPct val="115000"/>
              </a:lnSpc>
              <a:spcBef>
                <a:spcPts val="0"/>
              </a:spcBef>
              <a:spcAft>
                <a:spcPts val="0"/>
              </a:spcAft>
              <a:buSzPct val="100000"/>
              <a:buChar char="➔"/>
            </a:pPr>
            <a:r>
              <a:rPr lang="en-US" sz="2200" u="sng">
                <a:solidFill>
                  <a:schemeClr val="hlink"/>
                </a:solidFill>
                <a:hlinkClick r:id="rId4"/>
              </a:rPr>
              <a:t>Open Licence Assistant</a:t>
            </a:r>
            <a:r>
              <a:rPr lang="en-US" sz="2200"/>
              <a:t> </a:t>
            </a:r>
            <a:endParaRPr sz="2200"/>
          </a:p>
        </p:txBody>
      </p:sp>
      <p:sp>
        <p:nvSpPr>
          <p:cNvPr id="594" name="Google Shape;594;p40"/>
          <p:cNvSpPr txBox="1">
            <a:spLocks noGrp="1"/>
          </p:cNvSpPr>
          <p:nvPr>
            <p:ph type="sldNum" idx="12"/>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42</a:t>
            </a:fld>
            <a:endParaRPr/>
          </a:p>
        </p:txBody>
      </p:sp>
      <p:pic>
        <p:nvPicPr>
          <p:cNvPr id="595" name="Google Shape;595;p40"/>
          <p:cNvPicPr preferRelativeResize="0"/>
          <p:nvPr/>
        </p:nvPicPr>
        <p:blipFill rotWithShape="1">
          <a:blip r:embed="rId5">
            <a:alphaModFix/>
          </a:blip>
          <a:srcRect/>
          <a:stretch/>
        </p:blipFill>
        <p:spPr>
          <a:xfrm>
            <a:off x="4572000" y="871525"/>
            <a:ext cx="4457700" cy="3400425"/>
          </a:xfrm>
          <a:prstGeom prst="rect">
            <a:avLst/>
          </a:prstGeom>
          <a:noFill/>
          <a:ln>
            <a:noFill/>
          </a:ln>
        </p:spPr>
      </p:pic>
      <p:sp>
        <p:nvSpPr>
          <p:cNvPr id="596" name="Google Shape;596;p40"/>
          <p:cNvSpPr txBox="1"/>
          <p:nvPr/>
        </p:nvSpPr>
        <p:spPr>
          <a:xfrm>
            <a:off x="4572000" y="4271950"/>
            <a:ext cx="4526700" cy="489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2C4390"/>
              </a:buClr>
              <a:buSzPts val="600"/>
              <a:buFont typeface="Arial"/>
              <a:buNone/>
            </a:pPr>
            <a:r>
              <a:rPr lang="en-US" sz="600">
                <a:solidFill>
                  <a:srgbClr val="2C4390"/>
                </a:solidFill>
                <a:latin typeface="Arial"/>
                <a:ea typeface="Arial"/>
                <a:cs typeface="Arial"/>
                <a:sym typeface="Arial"/>
              </a:rPr>
              <a:t>Illustrations: </a:t>
            </a:r>
            <a:endParaRPr sz="600">
              <a:solidFill>
                <a:srgbClr val="2C4390"/>
              </a:solidFill>
              <a:latin typeface="Arial"/>
              <a:ea typeface="Arial"/>
              <a:cs typeface="Arial"/>
              <a:sym typeface="Arial"/>
            </a:endParaRPr>
          </a:p>
          <a:p>
            <a:pPr marL="0" marR="0" lvl="0" indent="0" algn="l" rtl="0">
              <a:lnSpc>
                <a:spcPct val="115000"/>
              </a:lnSpc>
              <a:spcBef>
                <a:spcPts val="0"/>
              </a:spcBef>
              <a:spcAft>
                <a:spcPts val="0"/>
              </a:spcAft>
              <a:buClr>
                <a:srgbClr val="2C4390"/>
              </a:buClr>
              <a:buSzPts val="600"/>
              <a:buFont typeface="Arial"/>
              <a:buNone/>
            </a:pPr>
            <a:r>
              <a:rPr lang="en-US" sz="600">
                <a:solidFill>
                  <a:srgbClr val="2C4390"/>
                </a:solidFill>
                <a:latin typeface="Arial"/>
                <a:ea typeface="Arial"/>
                <a:cs typeface="Arial"/>
                <a:sym typeface="Arial"/>
              </a:rPr>
              <a:t>FOSTER. Introduction to RDM concepts and tools / S. Venkataraman. 2018. </a:t>
            </a:r>
            <a:r>
              <a:rPr lang="en-US" sz="600" u="sng">
                <a:solidFill>
                  <a:srgbClr val="00B0F0"/>
                </a:solidFill>
                <a:latin typeface="Arial"/>
                <a:ea typeface="Arial"/>
                <a:cs typeface="Arial"/>
                <a:sym typeface="Arial"/>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https://www.fosteropenscience.eu/node/2514</a:t>
            </a:r>
            <a:r>
              <a:rPr lang="en-US" sz="600">
                <a:solidFill>
                  <a:srgbClr val="00B0F0"/>
                </a:solidFill>
                <a:latin typeface="Arial"/>
                <a:ea typeface="Arial"/>
                <a:cs typeface="Arial"/>
                <a:sym typeface="Arial"/>
              </a:rPr>
              <a:t> </a:t>
            </a:r>
            <a:endParaRPr sz="600">
              <a:solidFill>
                <a:srgbClr val="00B0F0"/>
              </a:solidFill>
              <a:latin typeface="Arial"/>
              <a:ea typeface="Arial"/>
              <a:cs typeface="Arial"/>
              <a:sym typeface="Arial"/>
            </a:endParaRPr>
          </a:p>
          <a:p>
            <a:pPr marL="0" marR="0" lvl="0" indent="0" algn="l" rtl="0">
              <a:lnSpc>
                <a:spcPct val="115000"/>
              </a:lnSpc>
              <a:spcBef>
                <a:spcPts val="0"/>
              </a:spcBef>
              <a:spcAft>
                <a:spcPts val="0"/>
              </a:spcAft>
              <a:buClr>
                <a:srgbClr val="2C4390"/>
              </a:buClr>
              <a:buSzPts val="600"/>
              <a:buFont typeface="Arial"/>
              <a:buNone/>
            </a:pPr>
            <a:r>
              <a:rPr lang="en-US" sz="600">
                <a:solidFill>
                  <a:srgbClr val="2C4390"/>
                </a:solidFill>
                <a:latin typeface="Arial"/>
                <a:ea typeface="Arial"/>
                <a:cs typeface="Arial"/>
                <a:sym typeface="Arial"/>
              </a:rPr>
              <a:t>Patrick Hochstenbach (University of Gent, Belgium) The Open Science Training Handbook</a:t>
            </a:r>
            <a:r>
              <a:rPr lang="en-US" sz="600">
                <a:solidFill>
                  <a:srgbClr val="00B0F0"/>
                </a:solidFill>
                <a:latin typeface="Arial"/>
                <a:ea typeface="Arial"/>
                <a:cs typeface="Arial"/>
                <a:sym typeface="Arial"/>
              </a:rPr>
              <a:t> </a:t>
            </a:r>
            <a:r>
              <a:rPr lang="en-US" sz="600" u="sng">
                <a:solidFill>
                  <a:srgbClr val="00B0F0"/>
                </a:solidFill>
                <a:latin typeface="Arial"/>
                <a:ea typeface="Arial"/>
                <a:cs typeface="Arial"/>
                <a:sym typeface="Arial"/>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http://book.fosteropenscience.eu/en/</a:t>
            </a:r>
            <a:r>
              <a:rPr lang="en-US" sz="600">
                <a:solidFill>
                  <a:srgbClr val="00B0F0"/>
                </a:solidFill>
                <a:latin typeface="Arial"/>
                <a:ea typeface="Arial"/>
                <a:cs typeface="Arial"/>
                <a:sym typeface="Arial"/>
              </a:rPr>
              <a:t> </a:t>
            </a:r>
            <a:endParaRPr sz="600">
              <a:solidFill>
                <a:srgbClr val="00B0F0"/>
              </a:solidFill>
              <a:latin typeface="Arial"/>
              <a:ea typeface="Arial"/>
              <a:cs typeface="Arial"/>
              <a:sym typeface="Arial"/>
            </a:endParaRPr>
          </a:p>
        </p:txBody>
      </p:sp>
      <p:pic>
        <p:nvPicPr>
          <p:cNvPr id="597" name="Google Shape;597;p40"/>
          <p:cNvPicPr preferRelativeResize="0"/>
          <p:nvPr/>
        </p:nvPicPr>
        <p:blipFill rotWithShape="1">
          <a:blip r:embed="rId8">
            <a:alphaModFix/>
          </a:blip>
          <a:srcRect/>
          <a:stretch/>
        </p:blipFill>
        <p:spPr>
          <a:xfrm>
            <a:off x="553450" y="3474299"/>
            <a:ext cx="3416051" cy="1447825"/>
          </a:xfrm>
          <a:prstGeom prst="rect">
            <a:avLst/>
          </a:prstGeom>
          <a:noFill/>
          <a:ln>
            <a:noFill/>
          </a:ln>
        </p:spPr>
      </p:pic>
    </p:spTree>
    <p:extLst>
      <p:ext uri="{BB962C8B-B14F-4D97-AF65-F5344CB8AC3E}">
        <p14:creationId xmlns:p14="http://schemas.microsoft.com/office/powerpoint/2010/main" val="14086909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41"/>
          <p:cNvSpPr txBox="1">
            <a:spLocks noGrp="1"/>
          </p:cNvSpPr>
          <p:nvPr>
            <p:ph type="title"/>
          </p:nvPr>
        </p:nvSpPr>
        <p:spPr>
          <a:xfrm>
            <a:off x="379250" y="1076150"/>
            <a:ext cx="8328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600"/>
              <a:buFont typeface="Arial"/>
              <a:buNone/>
            </a:pPr>
            <a:r>
              <a:rPr lang="en-US" sz="2600"/>
              <a:t>Where to share your data?</a:t>
            </a:r>
            <a:endParaRPr sz="1400"/>
          </a:p>
        </p:txBody>
      </p:sp>
      <p:sp>
        <p:nvSpPr>
          <p:cNvPr id="604" name="Google Shape;604;p41"/>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lnSpcReduction="10000"/>
          </a:bodyPr>
          <a:lstStyle/>
          <a:p>
            <a:pPr marL="457200" lvl="0" indent="-342900" algn="l" rtl="0">
              <a:spcBef>
                <a:spcPts val="360"/>
              </a:spcBef>
              <a:spcAft>
                <a:spcPts val="0"/>
              </a:spcAft>
              <a:buSzPts val="1800"/>
              <a:buChar char="●"/>
            </a:pPr>
            <a:r>
              <a:rPr lang="en-US"/>
              <a:t>Multi-disciplinary repository (EU / CERN): </a:t>
            </a:r>
            <a:r>
              <a:rPr lang="en-US" u="sng">
                <a:solidFill>
                  <a:schemeClr val="hlink"/>
                </a:solidFill>
                <a:hlinkClick r:id="rId3"/>
              </a:rPr>
              <a:t>Zenodo</a:t>
            </a:r>
            <a:endParaRPr/>
          </a:p>
          <a:p>
            <a:pPr marL="457200" lvl="0" indent="-342900" algn="l" rtl="0">
              <a:spcBef>
                <a:spcPts val="0"/>
              </a:spcBef>
              <a:spcAft>
                <a:spcPts val="0"/>
              </a:spcAft>
              <a:buSzPts val="1800"/>
              <a:buChar char="●"/>
            </a:pPr>
            <a:r>
              <a:rPr lang="en-US"/>
              <a:t>Commercial repositories: </a:t>
            </a:r>
            <a:r>
              <a:rPr lang="en-US" u="sng">
                <a:solidFill>
                  <a:schemeClr val="hlink"/>
                </a:solidFill>
                <a:hlinkClick r:id="rId4"/>
              </a:rPr>
              <a:t>Figshare</a:t>
            </a:r>
            <a:r>
              <a:rPr lang="en-US"/>
              <a:t>, </a:t>
            </a:r>
            <a:r>
              <a:rPr lang="en-US" u="sng">
                <a:solidFill>
                  <a:schemeClr val="hlink"/>
                </a:solidFill>
                <a:hlinkClick r:id="rId5"/>
              </a:rPr>
              <a:t>GigaDB</a:t>
            </a:r>
            <a:r>
              <a:rPr lang="en-US"/>
              <a:t>, </a:t>
            </a:r>
            <a:r>
              <a:rPr lang="en-US" u="sng">
                <a:solidFill>
                  <a:schemeClr val="hlink"/>
                </a:solidFill>
                <a:hlinkClick r:id="rId6"/>
              </a:rPr>
              <a:t>Mendeley data</a:t>
            </a:r>
            <a:endParaRPr/>
          </a:p>
          <a:p>
            <a:pPr marL="457200" lvl="0" indent="-342900" algn="l" rtl="0">
              <a:spcBef>
                <a:spcPts val="0"/>
              </a:spcBef>
              <a:spcAft>
                <a:spcPts val="0"/>
              </a:spcAft>
              <a:buSzPts val="1800"/>
              <a:buChar char="●"/>
            </a:pPr>
            <a:r>
              <a:rPr lang="en-US"/>
              <a:t>Disciplinary repositories: </a:t>
            </a:r>
            <a:r>
              <a:rPr lang="en-US" sz="2350" u="sng">
                <a:solidFill>
                  <a:schemeClr val="hlink"/>
                </a:solidFill>
                <a:hlinkClick r:id="rId7"/>
              </a:rPr>
              <a:t>DRYAD</a:t>
            </a:r>
            <a:r>
              <a:rPr lang="en-US" sz="2350">
                <a:solidFill>
                  <a:srgbClr val="1D2769"/>
                </a:solidFill>
              </a:rPr>
              <a:t>,</a:t>
            </a:r>
            <a:r>
              <a:rPr lang="en-US" sz="2350">
                <a:solidFill>
                  <a:srgbClr val="1D2769"/>
                </a:solidFill>
                <a:uFill>
                  <a:noFill/>
                </a:uFill>
                <a:hlinkClick r:id="rId8">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8"/>
              </a:rPr>
              <a:t>NCBI</a:t>
            </a:r>
            <a:r>
              <a:rPr lang="en-US" sz="2350">
                <a:solidFill>
                  <a:srgbClr val="1D2769"/>
                </a:solidFill>
              </a:rPr>
              <a:t>,</a:t>
            </a:r>
            <a:r>
              <a:rPr lang="en-US" sz="2350">
                <a:solidFill>
                  <a:srgbClr val="1D2769"/>
                </a:solidFill>
                <a:uFill>
                  <a:noFill/>
                </a:uFill>
                <a:hlinkClick r:id="rId9">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9"/>
              </a:rPr>
              <a:t>Nakala</a:t>
            </a:r>
            <a:r>
              <a:rPr lang="en-US" sz="2350">
                <a:solidFill>
                  <a:srgbClr val="1D2769"/>
                </a:solidFill>
              </a:rPr>
              <a:t>,</a:t>
            </a:r>
            <a:r>
              <a:rPr lang="en-US" sz="2350">
                <a:solidFill>
                  <a:srgbClr val="1D2769"/>
                </a:solidFill>
                <a:uFill>
                  <a:noFill/>
                </a:uFill>
                <a:hlinkClick r:id="rId10">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10"/>
              </a:rPr>
              <a:t>Gbif</a:t>
            </a:r>
            <a:r>
              <a:rPr lang="en-US" sz="2350">
                <a:solidFill>
                  <a:srgbClr val="1D2769"/>
                </a:solidFill>
              </a:rPr>
              <a:t>,</a:t>
            </a:r>
            <a:r>
              <a:rPr lang="en-US" sz="2350">
                <a:solidFill>
                  <a:srgbClr val="1D2769"/>
                </a:solidFill>
                <a:uFill>
                  <a:noFill/>
                </a:uFill>
                <a:hlinkClick r:id="rId11">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11"/>
              </a:rPr>
              <a:t>Seanoe</a:t>
            </a:r>
            <a:endParaRPr sz="2350"/>
          </a:p>
          <a:p>
            <a:pPr marL="457200" lvl="0" indent="-342900" algn="l" rtl="0">
              <a:spcBef>
                <a:spcPts val="0"/>
              </a:spcBef>
              <a:spcAft>
                <a:spcPts val="0"/>
              </a:spcAft>
              <a:buSzPts val="1800"/>
              <a:buChar char="●"/>
            </a:pPr>
            <a:r>
              <a:rPr lang="en-US"/>
              <a:t>Organizations repositories: </a:t>
            </a:r>
            <a:r>
              <a:rPr lang="en-US" sz="2350" u="sng">
                <a:solidFill>
                  <a:schemeClr val="hlink"/>
                </a:solidFill>
                <a:hlinkClick r:id="rId12"/>
              </a:rPr>
              <a:t>Edinburgh Datashare</a:t>
            </a:r>
            <a:r>
              <a:rPr lang="en-US" sz="2350">
                <a:solidFill>
                  <a:srgbClr val="1D2769"/>
                </a:solidFill>
              </a:rPr>
              <a:t>,</a:t>
            </a:r>
            <a:r>
              <a:rPr lang="en-US" sz="2350" u="sng">
                <a:solidFill>
                  <a:schemeClr val="hlink"/>
                </a:solidFill>
                <a:hlinkClick r:id="rId13"/>
              </a:rPr>
              <a:t> INRAE Datapartage</a:t>
            </a:r>
            <a:r>
              <a:rPr lang="en-US"/>
              <a:t>,</a:t>
            </a:r>
            <a:r>
              <a:rPr lang="en-US" sz="2350" u="sng">
                <a:solidFill>
                  <a:schemeClr val="hlink"/>
                </a:solidFill>
                <a:hlinkClick r:id="rId14"/>
              </a:rPr>
              <a:t>The Heidelberg Open Research Data </a:t>
            </a:r>
            <a:r>
              <a:rPr lang="en-US" sz="1700"/>
              <a:t>, </a:t>
            </a:r>
            <a:r>
              <a:rPr lang="en-US" sz="2350" u="sng">
                <a:solidFill>
                  <a:schemeClr val="accent4"/>
                </a:solidFill>
                <a:hlinkClick r:id="rId1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UNIMI Dataverse</a:t>
            </a:r>
            <a:endParaRPr/>
          </a:p>
        </p:txBody>
      </p:sp>
      <p:sp>
        <p:nvSpPr>
          <p:cNvPr id="605" name="Google Shape;605;p41"/>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43</a:t>
            </a:fld>
            <a:endParaRPr/>
          </a:p>
        </p:txBody>
      </p:sp>
      <p:pic>
        <p:nvPicPr>
          <p:cNvPr id="606" name="Google Shape;606;p41"/>
          <p:cNvPicPr preferRelativeResize="0"/>
          <p:nvPr/>
        </p:nvPicPr>
        <p:blipFill rotWithShape="1">
          <a:blip r:embed="rId16">
            <a:alphaModFix/>
          </a:blip>
          <a:srcRect/>
          <a:stretch/>
        </p:blipFill>
        <p:spPr>
          <a:xfrm>
            <a:off x="7125500" y="293899"/>
            <a:ext cx="1142025" cy="1150925"/>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8268828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2"/>
          <p:cNvSpPr txBox="1">
            <a:spLocks noGrp="1"/>
          </p:cNvSpPr>
          <p:nvPr>
            <p:ph type="title"/>
          </p:nvPr>
        </p:nvSpPr>
        <p:spPr>
          <a:xfrm>
            <a:off x="323524" y="1781300"/>
            <a:ext cx="36501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3"/>
              </a:buClr>
              <a:buSzPts val="2200"/>
              <a:buFont typeface="Arial"/>
              <a:buNone/>
            </a:pPr>
            <a:r>
              <a:rPr lang="en-US">
                <a:solidFill>
                  <a:schemeClr val="accent3"/>
                </a:solidFill>
              </a:rPr>
              <a:t>DMP as efficient tool for :</a:t>
            </a:r>
            <a:endParaRPr>
              <a:solidFill>
                <a:schemeClr val="accent3"/>
              </a:solidFill>
            </a:endParaRPr>
          </a:p>
        </p:txBody>
      </p:sp>
      <p:sp>
        <p:nvSpPr>
          <p:cNvPr id="613" name="Google Shape;613;p42"/>
          <p:cNvSpPr txBox="1">
            <a:spLocks noGrp="1"/>
          </p:cNvSpPr>
          <p:nvPr>
            <p:ph type="body" idx="1"/>
          </p:nvPr>
        </p:nvSpPr>
        <p:spPr>
          <a:xfrm>
            <a:off x="4032175" y="1152050"/>
            <a:ext cx="4957200" cy="1878300"/>
          </a:xfrm>
          <a:prstGeom prst="rect">
            <a:avLst/>
          </a:prstGeom>
          <a:noFill/>
          <a:ln>
            <a:noFill/>
          </a:ln>
        </p:spPr>
        <p:txBody>
          <a:bodyPr spcFirstLastPara="1" wrap="square" lIns="91425" tIns="45700" rIns="91425" bIns="45700" anchor="t" anchorCtr="0">
            <a:noAutofit/>
          </a:bodyPr>
          <a:lstStyle/>
          <a:p>
            <a:pPr marL="457200" lvl="0" indent="-349250" algn="l" rtl="0">
              <a:lnSpc>
                <a:spcPct val="90000"/>
              </a:lnSpc>
              <a:spcBef>
                <a:spcPts val="560"/>
              </a:spcBef>
              <a:spcAft>
                <a:spcPts val="0"/>
              </a:spcAft>
              <a:buClr>
                <a:schemeClr val="accent3"/>
              </a:buClr>
              <a:buSzPts val="1900"/>
              <a:buChar char="➔"/>
            </a:pPr>
            <a:r>
              <a:rPr lang="en-US" sz="1900"/>
              <a:t>Improve finding, understanding and using data,</a:t>
            </a:r>
            <a:endParaRPr sz="1900"/>
          </a:p>
          <a:p>
            <a:pPr marL="457200" lvl="0" indent="-349250" algn="l" rtl="0">
              <a:lnSpc>
                <a:spcPct val="90000"/>
              </a:lnSpc>
              <a:spcBef>
                <a:spcPts val="560"/>
              </a:spcBef>
              <a:spcAft>
                <a:spcPts val="0"/>
              </a:spcAft>
              <a:buClr>
                <a:schemeClr val="accent3"/>
              </a:buClr>
              <a:buSzPts val="1900"/>
              <a:buChar char="➔"/>
            </a:pPr>
            <a:r>
              <a:rPr lang="en-US" sz="1900"/>
              <a:t>Define and classify your research data,</a:t>
            </a:r>
            <a:endParaRPr sz="1900"/>
          </a:p>
          <a:p>
            <a:pPr marL="457200" lvl="0" indent="-349250" algn="l" rtl="0">
              <a:lnSpc>
                <a:spcPct val="90000"/>
              </a:lnSpc>
              <a:spcBef>
                <a:spcPts val="560"/>
              </a:spcBef>
              <a:spcAft>
                <a:spcPts val="0"/>
              </a:spcAft>
              <a:buClr>
                <a:schemeClr val="accent3"/>
              </a:buClr>
              <a:buSzPts val="1900"/>
              <a:buChar char="➔"/>
            </a:pPr>
            <a:r>
              <a:rPr lang="en-US" sz="1900"/>
              <a:t>Identify potential risks and challenges</a:t>
            </a:r>
            <a:endParaRPr sz="1900"/>
          </a:p>
          <a:p>
            <a:pPr marL="457200" lvl="0" indent="-349250" algn="l" rtl="0">
              <a:lnSpc>
                <a:spcPct val="90000"/>
              </a:lnSpc>
              <a:spcBef>
                <a:spcPts val="560"/>
              </a:spcBef>
              <a:spcAft>
                <a:spcPts val="0"/>
              </a:spcAft>
              <a:buClr>
                <a:schemeClr val="accent3"/>
              </a:buClr>
              <a:buSzPts val="1900"/>
              <a:buChar char="➔"/>
            </a:pPr>
            <a:r>
              <a:rPr lang="en-US" sz="1900"/>
              <a:t>Align expectations with your supervisor and collaborators</a:t>
            </a:r>
            <a:endParaRPr sz="1900"/>
          </a:p>
        </p:txBody>
      </p:sp>
      <p:sp>
        <p:nvSpPr>
          <p:cNvPr id="614" name="Google Shape;614;p42"/>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44</a:t>
            </a:fld>
            <a:endParaRPr/>
          </a:p>
        </p:txBody>
      </p:sp>
      <p:sp>
        <p:nvSpPr>
          <p:cNvPr id="615" name="Google Shape;615;p42"/>
          <p:cNvSpPr txBox="1">
            <a:spLocks noGrp="1"/>
          </p:cNvSpPr>
          <p:nvPr>
            <p:ph type="body" idx="2"/>
          </p:nvPr>
        </p:nvSpPr>
        <p:spPr>
          <a:xfrm>
            <a:off x="2983200" y="3633625"/>
            <a:ext cx="3177600" cy="580800"/>
          </a:xfrm>
          <a:prstGeom prst="rect">
            <a:avLst/>
          </a:prstGeom>
          <a:noFill/>
          <a:ln>
            <a:noFill/>
          </a:ln>
        </p:spPr>
        <p:txBody>
          <a:bodyPr spcFirstLastPara="1" wrap="square" lIns="91425" tIns="45700" rIns="91425" bIns="45700" anchor="t" anchorCtr="0">
            <a:normAutofit lnSpcReduction="10000"/>
          </a:bodyPr>
          <a:lstStyle/>
          <a:p>
            <a:pPr marL="0" lvl="0" indent="0" algn="l" rtl="0">
              <a:spcBef>
                <a:spcPts val="560"/>
              </a:spcBef>
              <a:spcAft>
                <a:spcPts val="0"/>
              </a:spcAft>
              <a:buSzPts val="2800"/>
              <a:buNone/>
            </a:pPr>
            <a:r>
              <a:rPr lang="en-US">
                <a:solidFill>
                  <a:srgbClr val="2C4390"/>
                </a:solidFill>
              </a:rPr>
              <a:t>Questions ? </a:t>
            </a:r>
            <a:endParaRPr>
              <a:solidFill>
                <a:srgbClr val="2C4390"/>
              </a:solidFill>
            </a:endParaRPr>
          </a:p>
        </p:txBody>
      </p: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36021787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pic>
        <p:nvPicPr>
          <p:cNvPr id="621" name="Google Shape;621;g10c27cda56f_1_6"/>
          <p:cNvPicPr preferRelativeResize="0">
            <a:picLocks noGrp="1"/>
          </p:cNvPicPr>
          <p:nvPr>
            <p:ph type="body" idx="1"/>
          </p:nvPr>
        </p:nvPicPr>
        <p:blipFill rotWithShape="1">
          <a:blip r:embed="rId3">
            <a:alphaModFix/>
          </a:blip>
          <a:srcRect/>
          <a:stretch/>
        </p:blipFill>
        <p:spPr>
          <a:xfrm>
            <a:off x="-1" y="0"/>
            <a:ext cx="9100500" cy="2814900"/>
          </a:xfrm>
          <a:prstGeom prst="rect">
            <a:avLst/>
          </a:prstGeom>
          <a:noFill/>
          <a:ln>
            <a:noFill/>
          </a:ln>
        </p:spPr>
      </p:pic>
      <p:sp>
        <p:nvSpPr>
          <p:cNvPr id="622" name="Google Shape;622;g10c27cda56f_1_6"/>
          <p:cNvSpPr txBox="1"/>
          <p:nvPr/>
        </p:nvSpPr>
        <p:spPr>
          <a:xfrm>
            <a:off x="235745" y="3100387"/>
            <a:ext cx="8801100" cy="1693200"/>
          </a:xfrm>
          <a:prstGeom prst="rect">
            <a:avLst/>
          </a:prstGeom>
          <a:noFill/>
          <a:ln>
            <a:noFill/>
          </a:ln>
        </p:spPr>
        <p:txBody>
          <a:bodyPr spcFirstLastPara="1" wrap="square" lIns="91425" tIns="45725" rIns="91425" bIns="45725" anchor="t" anchorCtr="0">
            <a:normAutofit/>
          </a:bodyPr>
          <a:lstStyle/>
          <a:p>
            <a:pPr marL="0" marR="0" lvl="0" indent="0" algn="l" rtl="0">
              <a:spcBef>
                <a:spcPts val="0"/>
              </a:spcBef>
              <a:spcAft>
                <a:spcPts val="0"/>
              </a:spcAft>
              <a:buNone/>
            </a:pPr>
            <a:r>
              <a:rPr lang="en-US" sz="1400" b="0" i="0" u="none" strike="noStrike" cap="none">
                <a:solidFill>
                  <a:schemeClr val="dk1"/>
                </a:solidFill>
                <a:latin typeface="Calibri"/>
                <a:ea typeface="Calibri"/>
                <a:cs typeface="Calibri"/>
                <a:sym typeface="Calibri"/>
              </a:rPr>
              <a:t>Register for our upcoming events: </a:t>
            </a:r>
            <a:r>
              <a:rPr lang="en-US" sz="1400" b="0" i="0" u="sng" strike="noStrike" cap="none">
                <a:solidFill>
                  <a:schemeClr val="dk1"/>
                </a:solidFill>
                <a:latin typeface="Calibri"/>
                <a:ea typeface="Calibri"/>
                <a:cs typeface="Calibri"/>
                <a:sym typeface="Calibri"/>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https://4euplus.eu/4EU-273.html</a:t>
            </a:r>
            <a:endParaRPr sz="1400" u="sng">
              <a:solidFill>
                <a:schemeClr val="dk1"/>
              </a:solidFill>
              <a:latin typeface="Calibri"/>
              <a:ea typeface="Calibri"/>
              <a:cs typeface="Calibri"/>
              <a:sym typeface="Calibri"/>
            </a:endParaRPr>
          </a:p>
          <a:p>
            <a:pPr marL="0" marR="0" lvl="0" indent="0" algn="l" rtl="0">
              <a:spcBef>
                <a:spcPts val="0"/>
              </a:spcBef>
              <a:spcAft>
                <a:spcPts val="0"/>
              </a:spcAft>
              <a:buNone/>
            </a:pPr>
            <a:endParaRPr sz="1400" u="sng">
              <a:solidFill>
                <a:schemeClr val="dk1"/>
              </a:solidFill>
              <a:latin typeface="Calibri"/>
              <a:ea typeface="Calibri"/>
              <a:cs typeface="Calibri"/>
              <a:sym typeface="Calibri"/>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Next sessions:</a:t>
            </a:r>
            <a:endParaRPr sz="1100"/>
          </a:p>
          <a:p>
            <a:pPr marL="279400" marR="0" lvl="0" indent="-279400" algn="l" rtl="0">
              <a:spcBef>
                <a:spcPts val="0"/>
              </a:spcBef>
              <a:spcAft>
                <a:spcPts val="0"/>
              </a:spcAft>
              <a:buClr>
                <a:schemeClr val="dk1"/>
              </a:buClr>
              <a:buSzPts val="1400"/>
              <a:buFont typeface="Arial"/>
              <a:buChar char="•"/>
            </a:pPr>
            <a:r>
              <a:rPr lang="en-US" sz="1400">
                <a:solidFill>
                  <a:schemeClr val="dk1"/>
                </a:solidFill>
                <a:latin typeface="Calibri"/>
                <a:ea typeface="Calibri"/>
                <a:cs typeface="Calibri"/>
                <a:sym typeface="Calibri"/>
              </a:rPr>
              <a:t>“Predatory publishers and identity fraud – how to identify dubious providers” | </a:t>
            </a:r>
            <a:r>
              <a:rPr lang="en-US" sz="1500">
                <a:solidFill>
                  <a:schemeClr val="dk1"/>
                </a:solidFill>
                <a:latin typeface="Calibri"/>
                <a:ea typeface="Calibri"/>
                <a:cs typeface="Calibri"/>
                <a:sym typeface="Calibri"/>
              </a:rPr>
              <a:t>27 January 2022, 15:00 - 16:30</a:t>
            </a:r>
            <a:endParaRPr sz="1400">
              <a:solidFill>
                <a:schemeClr val="dk1"/>
              </a:solidFill>
              <a:latin typeface="Calibri"/>
              <a:ea typeface="Calibri"/>
              <a:cs typeface="Calibri"/>
              <a:sym typeface="Calibri"/>
            </a:endParaRPr>
          </a:p>
          <a:p>
            <a:pPr marL="279400" marR="0" lvl="0" indent="-279400" algn="l" rtl="0">
              <a:spcBef>
                <a:spcPts val="0"/>
              </a:spcBef>
              <a:spcAft>
                <a:spcPts val="0"/>
              </a:spcAft>
              <a:buClr>
                <a:schemeClr val="dk1"/>
              </a:buClr>
              <a:buSzPts val="1400"/>
              <a:buFont typeface="Arial"/>
              <a:buChar char="•"/>
            </a:pPr>
            <a:r>
              <a:rPr lang="en-US" sz="1400">
                <a:solidFill>
                  <a:schemeClr val="dk1"/>
                </a:solidFill>
                <a:latin typeface="Calibri"/>
                <a:ea typeface="Calibri"/>
                <a:cs typeface="Calibri"/>
                <a:sym typeface="Calibri"/>
              </a:rPr>
              <a:t>“Publications strategies for monographs in humanities and social sciences” | </a:t>
            </a:r>
            <a:r>
              <a:rPr lang="en-US" sz="1500">
                <a:solidFill>
                  <a:schemeClr val="dk1"/>
                </a:solidFill>
                <a:latin typeface="Calibri"/>
                <a:ea typeface="Calibri"/>
                <a:cs typeface="Calibri"/>
                <a:sym typeface="Calibri"/>
              </a:rPr>
              <a:t>7 Februrary 2022, 10:00 - 11:30</a:t>
            </a:r>
            <a:endParaRPr sz="1100"/>
          </a:p>
          <a:p>
            <a:pPr marL="279400" marR="0" lvl="0" indent="-279400" algn="l" rtl="0">
              <a:spcBef>
                <a:spcPts val="0"/>
              </a:spcBef>
              <a:spcAft>
                <a:spcPts val="0"/>
              </a:spcAft>
              <a:buClr>
                <a:schemeClr val="dk1"/>
              </a:buClr>
              <a:buSzPts val="1400"/>
              <a:buFont typeface="Arial"/>
              <a:buChar char="•"/>
            </a:pPr>
            <a:r>
              <a:rPr lang="en-US" sz="1400">
                <a:solidFill>
                  <a:schemeClr val="dk1"/>
                </a:solidFill>
                <a:latin typeface="Calibri"/>
                <a:ea typeface="Calibri"/>
                <a:cs typeface="Calibri"/>
                <a:sym typeface="Calibri"/>
              </a:rPr>
              <a:t>“Research data management – introduction to fair and open data” | </a:t>
            </a:r>
            <a:r>
              <a:rPr lang="en-US" sz="1500">
                <a:solidFill>
                  <a:schemeClr val="dk1"/>
                </a:solidFill>
                <a:latin typeface="Calibri"/>
                <a:ea typeface="Calibri"/>
                <a:cs typeface="Calibri"/>
                <a:sym typeface="Calibri"/>
              </a:rPr>
              <a:t>7 March 2022, 15:00 - 16:30</a:t>
            </a:r>
            <a:endParaRPr sz="1400">
              <a:solidFill>
                <a:schemeClr val="dk1"/>
              </a:solidFill>
              <a:latin typeface="Calibri"/>
              <a:ea typeface="Calibri"/>
              <a:cs typeface="Calibri"/>
              <a:sym typeface="Calibri"/>
            </a:endParaRPr>
          </a:p>
          <a:p>
            <a:pPr marL="279400" marR="0" lvl="0" indent="-279400" algn="l" rtl="0">
              <a:spcBef>
                <a:spcPts val="0"/>
              </a:spcBef>
              <a:spcAft>
                <a:spcPts val="0"/>
              </a:spcAft>
              <a:buClr>
                <a:schemeClr val="dk1"/>
              </a:buClr>
              <a:buSzPts val="1400"/>
              <a:buFont typeface="Arial"/>
              <a:buChar char="•"/>
            </a:pPr>
            <a:r>
              <a:rPr lang="en-US" sz="1400">
                <a:solidFill>
                  <a:schemeClr val="dk1"/>
                </a:solidFill>
                <a:latin typeface="Calibri"/>
                <a:ea typeface="Calibri"/>
                <a:cs typeface="Calibri"/>
                <a:sym typeface="Calibri"/>
              </a:rPr>
              <a:t>9 further session in 2022</a:t>
            </a:r>
            <a:endParaRPr sz="1400">
              <a:solidFill>
                <a:schemeClr val="dk1"/>
              </a:solidFill>
              <a:latin typeface="Calibri"/>
              <a:ea typeface="Calibri"/>
              <a:cs typeface="Calibri"/>
              <a:sym typeface="Calibri"/>
            </a:endParaRPr>
          </a:p>
        </p:txBody>
      </p:sp>
      <p:sp>
        <p:nvSpPr>
          <p:cNvPr id="4"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t>Open for you! An introduction series to open science</a:t>
            </a:r>
            <a:endParaRPr dirty="0"/>
          </a:p>
        </p:txBody>
      </p:sp>
    </p:spTree>
    <p:extLst>
      <p:ext uri="{BB962C8B-B14F-4D97-AF65-F5344CB8AC3E}">
        <p14:creationId xmlns:p14="http://schemas.microsoft.com/office/powerpoint/2010/main" val="15047936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p43"/>
          <p:cNvSpPr txBox="1">
            <a:spLocks noGrp="1"/>
          </p:cNvSpPr>
          <p:nvPr>
            <p:ph type="ctrTitle"/>
          </p:nvPr>
        </p:nvSpPr>
        <p:spPr>
          <a:xfrm>
            <a:off x="359228" y="2112204"/>
            <a:ext cx="6477703" cy="1259361"/>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lt1"/>
              </a:buClr>
              <a:buSzPct val="100000"/>
              <a:buFont typeface="Arial"/>
              <a:buNone/>
            </a:pPr>
            <a:r>
              <a:rPr lang="en-US"/>
              <a:t/>
            </a:r>
            <a:br>
              <a:rPr lang="en-US"/>
            </a:br>
            <a:r>
              <a:rPr lang="en-US"/>
              <a:t>Thank you!</a:t>
            </a:r>
            <a:endParaRPr/>
          </a:p>
        </p:txBody>
      </p:sp>
      <p:sp>
        <p:nvSpPr>
          <p:cNvPr id="628" name="Google Shape;628;p43"/>
          <p:cNvSpPr txBox="1">
            <a:spLocks noGrp="1"/>
          </p:cNvSpPr>
          <p:nvPr>
            <p:ph type="subTitle" idx="1"/>
          </p:nvPr>
        </p:nvSpPr>
        <p:spPr>
          <a:xfrm>
            <a:off x="358175" y="3321284"/>
            <a:ext cx="6476650" cy="789305"/>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chemeClr val="lt2"/>
              </a:buClr>
              <a:buSzPct val="100000"/>
              <a:buNone/>
            </a:pPr>
            <a:r>
              <a:rPr lang="en-US"/>
              <a:t>Cécile Arènes, Océane Valencia (Sorbonne Université)</a:t>
            </a:r>
            <a:endParaRPr/>
          </a:p>
          <a:p>
            <a:pPr marL="0" lvl="0" indent="0" algn="l" rtl="0">
              <a:lnSpc>
                <a:spcPct val="100000"/>
              </a:lnSpc>
              <a:spcBef>
                <a:spcPts val="0"/>
              </a:spcBef>
              <a:spcAft>
                <a:spcPts val="0"/>
              </a:spcAft>
              <a:buClr>
                <a:schemeClr val="lt2"/>
              </a:buClr>
              <a:buSzPct val="100000"/>
              <a:buNone/>
            </a:pPr>
            <a:r>
              <a:rPr lang="en-US"/>
              <a:t>Falco Hüser (University of Copenhagen</a:t>
            </a:r>
            <a:endParaRPr/>
          </a:p>
        </p:txBody>
      </p:sp>
      <p:sp>
        <p:nvSpPr>
          <p:cNvPr id="629" name="Google Shape;629;p43"/>
          <p:cNvSpPr txBox="1">
            <a:spLocks noGrp="1"/>
          </p:cNvSpPr>
          <p:nvPr>
            <p:ph type="ftr" idx="11"/>
          </p:nvPr>
        </p:nvSpPr>
        <p:spPr>
          <a:xfrm>
            <a:off x="357824" y="4286887"/>
            <a:ext cx="6474894" cy="65171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B3BFE2"/>
              </a:buClr>
              <a:buSzPts val="1050"/>
              <a:buFont typeface="Arial"/>
              <a:buNone/>
            </a:pPr>
            <a:r>
              <a:rPr lang="en-US" sz="1050" b="1" i="0" u="none" strike="noStrike" cap="none">
                <a:solidFill>
                  <a:srgbClr val="B3BFE2"/>
                </a:solidFill>
                <a:latin typeface="Arial"/>
                <a:ea typeface="Arial"/>
                <a:cs typeface="Arial"/>
                <a:sym typeface="Arial"/>
              </a:rPr>
              <a:t>Open for you! An introduction series to open science</a:t>
            </a:r>
            <a:endParaRPr sz="1050" b="1" i="0" u="none" strike="noStrike" cap="none">
              <a:solidFill>
                <a:srgbClr val="B3BFE2"/>
              </a:solidFill>
              <a:latin typeface="Arial"/>
              <a:ea typeface="Arial"/>
              <a:cs typeface="Arial"/>
              <a:sym typeface="Arial"/>
            </a:endParaRPr>
          </a:p>
        </p:txBody>
      </p:sp>
    </p:spTree>
    <p:extLst>
      <p:ext uri="{BB962C8B-B14F-4D97-AF65-F5344CB8AC3E}">
        <p14:creationId xmlns:p14="http://schemas.microsoft.com/office/powerpoint/2010/main" val="11004687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108db7b2de0_0_6"/>
          <p:cNvSpPr txBox="1">
            <a:spLocks noGrp="1"/>
          </p:cNvSpPr>
          <p:nvPr>
            <p:ph type="title"/>
          </p:nvPr>
        </p:nvSpPr>
        <p:spPr>
          <a:xfrm>
            <a:off x="2030650" y="116275"/>
            <a:ext cx="5615100" cy="472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US"/>
              <a:t>How to choose a DMP? </a:t>
            </a:r>
            <a:endParaRPr/>
          </a:p>
        </p:txBody>
      </p:sp>
      <p:graphicFrame>
        <p:nvGraphicFramePr>
          <p:cNvPr id="451" name="Google Shape;451;g108db7b2de0_0_6"/>
          <p:cNvGraphicFramePr/>
          <p:nvPr/>
        </p:nvGraphicFramePr>
        <p:xfrm>
          <a:off x="200025" y="646750"/>
          <a:ext cx="3728625" cy="4291705"/>
        </p:xfrm>
        <a:graphic>
          <a:graphicData uri="http://schemas.openxmlformats.org/drawingml/2006/table">
            <a:tbl>
              <a:tblPr>
                <a:noFill/>
              </a:tblPr>
              <a:tblGrid>
                <a:gridCol w="896525">
                  <a:extLst>
                    <a:ext uri="{9D8B030D-6E8A-4147-A177-3AD203B41FA5}">
                      <a16:colId xmlns:a16="http://schemas.microsoft.com/office/drawing/2014/main" val="20000"/>
                    </a:ext>
                  </a:extLst>
                </a:gridCol>
                <a:gridCol w="1493475">
                  <a:extLst>
                    <a:ext uri="{9D8B030D-6E8A-4147-A177-3AD203B41FA5}">
                      <a16:colId xmlns:a16="http://schemas.microsoft.com/office/drawing/2014/main" val="20001"/>
                    </a:ext>
                  </a:extLst>
                </a:gridCol>
                <a:gridCol w="1338625">
                  <a:extLst>
                    <a:ext uri="{9D8B030D-6E8A-4147-A177-3AD203B41FA5}">
                      <a16:colId xmlns:a16="http://schemas.microsoft.com/office/drawing/2014/main" val="20002"/>
                    </a:ext>
                  </a:extLst>
                </a:gridCol>
              </a:tblGrid>
              <a:tr h="334475">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University</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Requirements</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1000" b="1">
                          <a:solidFill>
                            <a:schemeClr val="dk2"/>
                          </a:solidFill>
                          <a:latin typeface="Calibri"/>
                          <a:ea typeface="Calibri"/>
                          <a:cs typeface="Calibri"/>
                          <a:sym typeface="Calibri"/>
                        </a:rPr>
                        <a:t>Template</a:t>
                      </a:r>
                      <a:endParaRPr sz="1000" b="1">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1602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UMIL</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Pilot for PhD students and tutors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Simplified H2020</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78400">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UHEI</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recommended</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Templates in RDMO and DMPonline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783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UW</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Science Center</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145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CU</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Technology Agency of the Czech Republic (KAPPA programme)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None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7145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UCPH</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DMP mandatory National Funder:</a:t>
                      </a:r>
                      <a:endParaRPr sz="900">
                        <a:solidFill>
                          <a:schemeClr val="dk2"/>
                        </a:solidFill>
                        <a:latin typeface="Calibri"/>
                        <a:ea typeface="Calibri"/>
                        <a:cs typeface="Calibri"/>
                        <a:sym typeface="Calibri"/>
                      </a:endParaRPr>
                    </a:p>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Innovation Fund Denmark (Grand Solutions)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UCPH template</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20675">
                <a:tc>
                  <a:txBody>
                    <a:bodyPr/>
                    <a:lstStyle/>
                    <a:p>
                      <a:pPr marL="0" lvl="0" indent="0" algn="l" rtl="0">
                        <a:lnSpc>
                          <a:spcPct val="100000"/>
                        </a:lnSpc>
                        <a:spcBef>
                          <a:spcPts val="0"/>
                        </a:spcBef>
                        <a:spcAft>
                          <a:spcPts val="0"/>
                        </a:spcAft>
                        <a:buNone/>
                      </a:pPr>
                      <a:r>
                        <a:rPr lang="en-US">
                          <a:solidFill>
                            <a:schemeClr val="dk2"/>
                          </a:solidFill>
                          <a:latin typeface="Calibri"/>
                          <a:ea typeface="Calibri"/>
                          <a:cs typeface="Calibri"/>
                          <a:sym typeface="Calibri"/>
                        </a:rPr>
                        <a:t>SU</a:t>
                      </a:r>
                      <a:endParaRPr>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National decree for DMP’s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US" sz="900">
                          <a:solidFill>
                            <a:schemeClr val="dk2"/>
                          </a:solidFill>
                          <a:latin typeface="Calibri"/>
                          <a:ea typeface="Calibri"/>
                          <a:cs typeface="Calibri"/>
                          <a:sym typeface="Calibri"/>
                        </a:rPr>
                        <a:t>Funder templates</a:t>
                      </a:r>
                      <a:endParaRPr sz="900">
                        <a:solidFill>
                          <a:schemeClr val="dk2"/>
                        </a:solidFill>
                        <a:latin typeface="Calibri"/>
                        <a:ea typeface="Calibri"/>
                        <a:cs typeface="Calibri"/>
                        <a:sym typeface="Calibri"/>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452" name="Google Shape;452;g108db7b2de0_0_6"/>
          <p:cNvPicPr preferRelativeResize="0"/>
          <p:nvPr/>
        </p:nvPicPr>
        <p:blipFill>
          <a:blip r:embed="rId3">
            <a:alphaModFix/>
          </a:blip>
          <a:stretch>
            <a:fillRect/>
          </a:stretch>
        </p:blipFill>
        <p:spPr>
          <a:xfrm>
            <a:off x="4200725" y="589075"/>
            <a:ext cx="1274950" cy="1274950"/>
          </a:xfrm>
          <a:prstGeom prst="rect">
            <a:avLst/>
          </a:prstGeom>
          <a:noFill/>
          <a:ln>
            <a:noFill/>
          </a:ln>
        </p:spPr>
      </p:pic>
      <p:sp>
        <p:nvSpPr>
          <p:cNvPr id="453" name="Google Shape;453;g108db7b2de0_0_6"/>
          <p:cNvSpPr txBox="1"/>
          <p:nvPr/>
        </p:nvSpPr>
        <p:spPr>
          <a:xfrm>
            <a:off x="4044850" y="2416587"/>
            <a:ext cx="1586700" cy="3849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300" b="0" i="0" u="sng" strike="noStrike" kern="0" cap="none" spc="0" normalizeH="0" baseline="0" noProof="0">
                <a:ln>
                  <a:noFill/>
                </a:ln>
                <a:solidFill>
                  <a:srgbClr val="009BD3"/>
                </a:solidFill>
                <a:effectLst/>
                <a:uLnTx/>
                <a:uFillTx/>
                <a:latin typeface="Calibri"/>
                <a:ea typeface="Calibri"/>
                <a:cs typeface="Calibri"/>
                <a:sym typeface="Calibri"/>
                <a:hlinkClick r:id="rId4"/>
              </a:rPr>
              <a:t>dmponline.dcc.ac.uk</a:t>
            </a:r>
            <a:endParaRPr kumimoji="0" sz="13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54" name="Google Shape;454;g108db7b2de0_0_6"/>
          <p:cNvPicPr preferRelativeResize="0"/>
          <p:nvPr/>
        </p:nvPicPr>
        <p:blipFill>
          <a:blip r:embed="rId5">
            <a:alphaModFix/>
          </a:blip>
          <a:stretch>
            <a:fillRect/>
          </a:stretch>
        </p:blipFill>
        <p:spPr>
          <a:xfrm>
            <a:off x="4378447" y="1864025"/>
            <a:ext cx="919607" cy="546908"/>
          </a:xfrm>
          <a:prstGeom prst="rect">
            <a:avLst/>
          </a:prstGeom>
          <a:noFill/>
          <a:ln>
            <a:noFill/>
          </a:ln>
        </p:spPr>
      </p:pic>
      <p:sp>
        <p:nvSpPr>
          <p:cNvPr id="455" name="Google Shape;455;g108db7b2de0_0_6"/>
          <p:cNvSpPr txBox="1"/>
          <p:nvPr/>
        </p:nvSpPr>
        <p:spPr>
          <a:xfrm>
            <a:off x="4044900" y="3386161"/>
            <a:ext cx="1586700" cy="3849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300" b="0" i="0" u="sng" strike="noStrike" kern="0" cap="none" spc="0" normalizeH="0" baseline="0" noProof="0">
                <a:ln>
                  <a:noFill/>
                </a:ln>
                <a:solidFill>
                  <a:srgbClr val="009BD3"/>
                </a:solidFill>
                <a:effectLst/>
                <a:uLnTx/>
                <a:uFillTx/>
                <a:latin typeface="Calibri"/>
                <a:ea typeface="Calibri"/>
                <a:cs typeface="Calibri"/>
                <a:sym typeface="Calibri"/>
                <a:hlinkClick r:id="rId6"/>
              </a:rPr>
              <a:t>argos.openaire.eu</a:t>
            </a:r>
            <a:endParaRPr kumimoji="0" sz="13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56" name="Google Shape;456;g108db7b2de0_0_6"/>
          <p:cNvPicPr preferRelativeResize="0"/>
          <p:nvPr/>
        </p:nvPicPr>
        <p:blipFill>
          <a:blip r:embed="rId7">
            <a:alphaModFix/>
          </a:blip>
          <a:stretch>
            <a:fillRect/>
          </a:stretch>
        </p:blipFill>
        <p:spPr>
          <a:xfrm>
            <a:off x="4519667" y="2842875"/>
            <a:ext cx="648972" cy="549641"/>
          </a:xfrm>
          <a:prstGeom prst="rect">
            <a:avLst/>
          </a:prstGeom>
          <a:noFill/>
          <a:ln>
            <a:noFill/>
          </a:ln>
        </p:spPr>
      </p:pic>
      <p:sp>
        <p:nvSpPr>
          <p:cNvPr id="457" name="Google Shape;457;g108db7b2de0_0_6"/>
          <p:cNvSpPr txBox="1"/>
          <p:nvPr/>
        </p:nvSpPr>
        <p:spPr>
          <a:xfrm>
            <a:off x="4083213" y="4390987"/>
            <a:ext cx="1521900" cy="3849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300" b="0" i="0" u="sng" strike="noStrike" kern="0" cap="none" spc="0" normalizeH="0" baseline="0" noProof="0">
                <a:ln>
                  <a:noFill/>
                </a:ln>
                <a:solidFill>
                  <a:srgbClr val="009BD3"/>
                </a:solidFill>
                <a:effectLst/>
                <a:uLnTx/>
                <a:uFillTx/>
                <a:latin typeface="Calibri"/>
                <a:ea typeface="Calibri"/>
                <a:cs typeface="Calibri"/>
                <a:sym typeface="Calibri"/>
                <a:hlinkClick r:id="rId8"/>
              </a:rPr>
              <a:t>ds-wizard.org</a:t>
            </a:r>
            <a:endParaRPr kumimoji="0" sz="13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58" name="Google Shape;458;g108db7b2de0_0_6"/>
          <p:cNvPicPr preferRelativeResize="0"/>
          <p:nvPr/>
        </p:nvPicPr>
        <p:blipFill>
          <a:blip r:embed="rId9">
            <a:alphaModFix/>
          </a:blip>
          <a:stretch>
            <a:fillRect/>
          </a:stretch>
        </p:blipFill>
        <p:spPr>
          <a:xfrm>
            <a:off x="4322679" y="3824477"/>
            <a:ext cx="1042812" cy="549131"/>
          </a:xfrm>
          <a:prstGeom prst="rect">
            <a:avLst/>
          </a:prstGeom>
          <a:noFill/>
          <a:ln>
            <a:noFill/>
          </a:ln>
        </p:spPr>
      </p:pic>
      <p:pic>
        <p:nvPicPr>
          <p:cNvPr id="459" name="Google Shape;459;g108db7b2de0_0_6"/>
          <p:cNvPicPr preferRelativeResize="0"/>
          <p:nvPr/>
        </p:nvPicPr>
        <p:blipFill>
          <a:blip r:embed="rId10">
            <a:alphaModFix/>
          </a:blip>
          <a:stretch>
            <a:fillRect/>
          </a:stretch>
        </p:blipFill>
        <p:spPr>
          <a:xfrm>
            <a:off x="6699150" y="4082530"/>
            <a:ext cx="657731" cy="622600"/>
          </a:xfrm>
          <a:prstGeom prst="rect">
            <a:avLst/>
          </a:prstGeom>
          <a:noFill/>
          <a:ln>
            <a:noFill/>
          </a:ln>
        </p:spPr>
      </p:pic>
      <p:sp>
        <p:nvSpPr>
          <p:cNvPr id="460" name="Google Shape;460;g108db7b2de0_0_6"/>
          <p:cNvSpPr txBox="1"/>
          <p:nvPr/>
        </p:nvSpPr>
        <p:spPr>
          <a:xfrm>
            <a:off x="7530042" y="4476857"/>
            <a:ext cx="1365600" cy="4311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600" b="0" i="0" u="sng" strike="noStrike" kern="0" cap="none" spc="0" normalizeH="0" baseline="0" noProof="0">
                <a:ln>
                  <a:noFill/>
                </a:ln>
                <a:solidFill>
                  <a:srgbClr val="009BD3"/>
                </a:solidFill>
                <a:effectLst/>
                <a:uLnTx/>
                <a:uFillTx/>
                <a:latin typeface="Calibri"/>
                <a:ea typeface="Calibri"/>
                <a:cs typeface="Calibri"/>
                <a:sym typeface="Calibri"/>
                <a:hlinkClick r:id="rId11"/>
              </a:rPr>
              <a:t>dmp.opidor.fr</a:t>
            </a:r>
            <a:endParaRPr kumimoji="0" sz="16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61" name="Google Shape;461;g108db7b2de0_0_6"/>
          <p:cNvPicPr preferRelativeResize="0"/>
          <p:nvPr/>
        </p:nvPicPr>
        <p:blipFill>
          <a:blip r:embed="rId12">
            <a:alphaModFix/>
          </a:blip>
          <a:stretch>
            <a:fillRect/>
          </a:stretch>
        </p:blipFill>
        <p:spPr>
          <a:xfrm>
            <a:off x="7511825" y="3902025"/>
            <a:ext cx="1402050" cy="530852"/>
          </a:xfrm>
          <a:prstGeom prst="rect">
            <a:avLst/>
          </a:prstGeom>
          <a:noFill/>
          <a:ln>
            <a:noFill/>
          </a:ln>
        </p:spPr>
      </p:pic>
      <p:pic>
        <p:nvPicPr>
          <p:cNvPr id="462" name="Google Shape;462;g108db7b2de0_0_6"/>
          <p:cNvPicPr preferRelativeResize="0"/>
          <p:nvPr/>
        </p:nvPicPr>
        <p:blipFill>
          <a:blip r:embed="rId13">
            <a:alphaModFix/>
          </a:blip>
          <a:stretch>
            <a:fillRect/>
          </a:stretch>
        </p:blipFill>
        <p:spPr>
          <a:xfrm>
            <a:off x="6606450" y="2773044"/>
            <a:ext cx="729249" cy="696234"/>
          </a:xfrm>
          <a:prstGeom prst="rect">
            <a:avLst/>
          </a:prstGeom>
          <a:noFill/>
          <a:ln>
            <a:noFill/>
          </a:ln>
        </p:spPr>
      </p:pic>
      <p:sp>
        <p:nvSpPr>
          <p:cNvPr id="463" name="Google Shape;463;g108db7b2de0_0_6"/>
          <p:cNvSpPr txBox="1"/>
          <p:nvPr/>
        </p:nvSpPr>
        <p:spPr>
          <a:xfrm>
            <a:off x="7364906" y="3159536"/>
            <a:ext cx="1695900" cy="4155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500" b="0" i="0" u="sng" strike="noStrike" kern="0" cap="none" spc="0" normalizeH="0" baseline="0" noProof="0">
                <a:ln>
                  <a:noFill/>
                </a:ln>
                <a:solidFill>
                  <a:srgbClr val="009BD3"/>
                </a:solidFill>
                <a:effectLst/>
                <a:uLnTx/>
                <a:uFillTx/>
                <a:latin typeface="Calibri"/>
                <a:ea typeface="Calibri"/>
                <a:cs typeface="Calibri"/>
                <a:sym typeface="Calibri"/>
                <a:hlinkClick r:id="rId14"/>
              </a:rPr>
              <a:t>dmponline.deic.dk</a:t>
            </a:r>
            <a:endParaRPr kumimoji="0" sz="15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64" name="Google Shape;464;g108db7b2de0_0_6"/>
          <p:cNvPicPr preferRelativeResize="0"/>
          <p:nvPr/>
        </p:nvPicPr>
        <p:blipFill>
          <a:blip r:embed="rId15">
            <a:alphaModFix/>
          </a:blip>
          <a:stretch>
            <a:fillRect/>
          </a:stretch>
        </p:blipFill>
        <p:spPr>
          <a:xfrm>
            <a:off x="7681187" y="2397375"/>
            <a:ext cx="1063340" cy="759974"/>
          </a:xfrm>
          <a:prstGeom prst="rect">
            <a:avLst/>
          </a:prstGeom>
          <a:noFill/>
          <a:ln>
            <a:noFill/>
          </a:ln>
        </p:spPr>
      </p:pic>
      <p:sp>
        <p:nvSpPr>
          <p:cNvPr id="465" name="Google Shape;465;g108db7b2de0_0_6"/>
          <p:cNvSpPr txBox="1"/>
          <p:nvPr/>
        </p:nvSpPr>
        <p:spPr>
          <a:xfrm>
            <a:off x="7268300" y="1888400"/>
            <a:ext cx="1889100" cy="3693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1200" b="0" i="0" u="sng" strike="noStrike" kern="0" cap="none" spc="0" normalizeH="0" baseline="0" noProof="0">
                <a:ln>
                  <a:noFill/>
                </a:ln>
                <a:solidFill>
                  <a:srgbClr val="009BD3"/>
                </a:solidFill>
                <a:effectLst/>
                <a:uLnTx/>
                <a:uFillTx/>
                <a:latin typeface="Calibri"/>
                <a:ea typeface="Calibri"/>
                <a:cs typeface="Calibri"/>
                <a:sym typeface="Calibri"/>
                <a:hlinkClick r:id="rId16"/>
              </a:rPr>
              <a:t>rdmo.forschungsdaten.info</a:t>
            </a:r>
            <a:endParaRPr kumimoji="0" sz="1200" b="0" i="0" u="sng" strike="noStrike" kern="0" cap="none" spc="0" normalizeH="0" baseline="0" noProof="0">
              <a:ln>
                <a:noFill/>
              </a:ln>
              <a:solidFill>
                <a:srgbClr val="009BD3"/>
              </a:solidFill>
              <a:effectLst/>
              <a:uLnTx/>
              <a:uFillTx/>
              <a:latin typeface="Calibri"/>
              <a:ea typeface="Calibri"/>
              <a:cs typeface="Calibri"/>
              <a:sym typeface="Calibri"/>
            </a:endParaRPr>
          </a:p>
        </p:txBody>
      </p:sp>
      <p:pic>
        <p:nvPicPr>
          <p:cNvPr id="466" name="Google Shape;466;g108db7b2de0_0_6"/>
          <p:cNvPicPr preferRelativeResize="0"/>
          <p:nvPr/>
        </p:nvPicPr>
        <p:blipFill>
          <a:blip r:embed="rId17">
            <a:alphaModFix/>
          </a:blip>
          <a:stretch>
            <a:fillRect/>
          </a:stretch>
        </p:blipFill>
        <p:spPr>
          <a:xfrm>
            <a:off x="7665016" y="1317323"/>
            <a:ext cx="1095667" cy="571079"/>
          </a:xfrm>
          <a:prstGeom prst="rect">
            <a:avLst/>
          </a:prstGeom>
          <a:noFill/>
          <a:ln>
            <a:noFill/>
          </a:ln>
        </p:spPr>
      </p:pic>
      <p:pic>
        <p:nvPicPr>
          <p:cNvPr id="467" name="Google Shape;467;g108db7b2de0_0_6"/>
          <p:cNvPicPr preferRelativeResize="0"/>
          <p:nvPr/>
        </p:nvPicPr>
        <p:blipFill>
          <a:blip r:embed="rId18">
            <a:alphaModFix/>
          </a:blip>
          <a:stretch>
            <a:fillRect/>
          </a:stretch>
        </p:blipFill>
        <p:spPr>
          <a:xfrm>
            <a:off x="6642211" y="1273999"/>
            <a:ext cx="657725" cy="657725"/>
          </a:xfrm>
          <a:prstGeom prst="rect">
            <a:avLst/>
          </a:prstGeom>
          <a:noFill/>
          <a:ln>
            <a:noFill/>
          </a:ln>
        </p:spPr>
      </p:pic>
    </p:spTree>
    <p:extLst>
      <p:ext uri="{BB962C8B-B14F-4D97-AF65-F5344CB8AC3E}">
        <p14:creationId xmlns:p14="http://schemas.microsoft.com/office/powerpoint/2010/main" val="11615750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108db7b2de0_1_0"/>
          <p:cNvSpPr txBox="1">
            <a:spLocks noGrp="1"/>
          </p:cNvSpPr>
          <p:nvPr>
            <p:ph type="title"/>
          </p:nvPr>
        </p:nvSpPr>
        <p:spPr>
          <a:xfrm>
            <a:off x="376040" y="902488"/>
            <a:ext cx="8391900" cy="6198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r>
              <a:rPr lang="en-US" sz="3200"/>
              <a:t>Contact us</a:t>
            </a:r>
            <a:endParaRPr sz="3200"/>
          </a:p>
        </p:txBody>
      </p:sp>
      <p:sp>
        <p:nvSpPr>
          <p:cNvPr id="474" name="Google Shape;474;g108db7b2de0_1_0"/>
          <p:cNvSpPr txBox="1">
            <a:spLocks noGrp="1"/>
          </p:cNvSpPr>
          <p:nvPr>
            <p:ph type="body" idx="1"/>
          </p:nvPr>
        </p:nvSpPr>
        <p:spPr>
          <a:xfrm>
            <a:off x="377150" y="1916775"/>
            <a:ext cx="8518500" cy="2680500"/>
          </a:xfrm>
          <a:prstGeom prst="rect">
            <a:avLst/>
          </a:prstGeom>
        </p:spPr>
        <p:txBody>
          <a:bodyPr spcFirstLastPara="1" wrap="square" lIns="91425" tIns="45700" rIns="91425" bIns="45700" anchor="t" anchorCtr="0">
            <a:normAutofit/>
          </a:bodyPr>
          <a:lstStyle/>
          <a:p>
            <a:pPr marL="457200" lvl="0" indent="-387350" algn="l" rtl="0">
              <a:lnSpc>
                <a:spcPct val="90000"/>
              </a:lnSpc>
              <a:spcBef>
                <a:spcPts val="560"/>
              </a:spcBef>
              <a:spcAft>
                <a:spcPts val="0"/>
              </a:spcAft>
              <a:buSzPts val="2500"/>
              <a:buChar char="▪"/>
            </a:pPr>
            <a:r>
              <a:rPr lang="en-US" sz="2500"/>
              <a:t>Sorbonne University: </a:t>
            </a:r>
            <a:r>
              <a:rPr lang="en-US" sz="2500" u="sng">
                <a:solidFill>
                  <a:schemeClr val="hlink"/>
                </a:solidFill>
                <a:hlinkClick r:id="rId3"/>
              </a:rPr>
              <a:t>data-bsu@sorbonne-universite.fr</a:t>
            </a:r>
            <a:endParaRPr sz="2500"/>
          </a:p>
          <a:p>
            <a:pPr marL="457200" lvl="0" indent="-387350" algn="l" rtl="0">
              <a:lnSpc>
                <a:spcPct val="90000"/>
              </a:lnSpc>
              <a:spcBef>
                <a:spcPts val="0"/>
              </a:spcBef>
              <a:spcAft>
                <a:spcPts val="0"/>
              </a:spcAft>
              <a:buSzPts val="2500"/>
              <a:buChar char="▪"/>
            </a:pPr>
            <a:r>
              <a:rPr lang="en-US" sz="2500"/>
              <a:t>Milano: </a:t>
            </a:r>
            <a:r>
              <a:rPr lang="en-US" sz="2500" u="sng">
                <a:solidFill>
                  <a:schemeClr val="hlink"/>
                </a:solidFill>
                <a:hlinkClick r:id="rId4"/>
              </a:rPr>
              <a:t>dataverse@unimi.it</a:t>
            </a:r>
            <a:endParaRPr sz="2500"/>
          </a:p>
          <a:p>
            <a:pPr marL="457200" lvl="0" indent="-387350" algn="l" rtl="0">
              <a:lnSpc>
                <a:spcPct val="90000"/>
              </a:lnSpc>
              <a:spcBef>
                <a:spcPts val="0"/>
              </a:spcBef>
              <a:spcAft>
                <a:spcPts val="0"/>
              </a:spcAft>
              <a:buSzPts val="2500"/>
              <a:buChar char="▪"/>
            </a:pPr>
            <a:r>
              <a:rPr lang="en-US" sz="2500"/>
              <a:t>Copenhagen: </a:t>
            </a:r>
            <a:r>
              <a:rPr lang="en-US" sz="2500" u="sng">
                <a:solidFill>
                  <a:schemeClr val="hlink"/>
                </a:solidFill>
                <a:hlinkClick r:id="rId5"/>
              </a:rPr>
              <a:t>forskerservice@kb.dk</a:t>
            </a:r>
            <a:r>
              <a:rPr lang="en-US" sz="2500"/>
              <a:t> </a:t>
            </a:r>
            <a:endParaRPr sz="2500"/>
          </a:p>
          <a:p>
            <a:pPr marL="457200" lvl="0" indent="-387350" algn="l" rtl="0">
              <a:lnSpc>
                <a:spcPct val="90000"/>
              </a:lnSpc>
              <a:spcBef>
                <a:spcPts val="0"/>
              </a:spcBef>
              <a:spcAft>
                <a:spcPts val="0"/>
              </a:spcAft>
              <a:buSzPts val="2500"/>
              <a:buChar char="▪"/>
            </a:pPr>
            <a:r>
              <a:rPr lang="en-US" sz="2500"/>
              <a:t>Heidelberg: </a:t>
            </a:r>
            <a:r>
              <a:rPr lang="en-US" sz="2500" u="sng">
                <a:solidFill>
                  <a:schemeClr val="hlink"/>
                </a:solidFill>
                <a:hlinkClick r:id="rId6"/>
              </a:rPr>
              <a:t>data@uni-heidelberg.de</a:t>
            </a:r>
            <a:endParaRPr sz="2500"/>
          </a:p>
          <a:p>
            <a:pPr marL="457200" lvl="0" indent="-387350" algn="l" rtl="0">
              <a:lnSpc>
                <a:spcPct val="90000"/>
              </a:lnSpc>
              <a:spcBef>
                <a:spcPts val="0"/>
              </a:spcBef>
              <a:spcAft>
                <a:spcPts val="0"/>
              </a:spcAft>
              <a:buSzPts val="2500"/>
              <a:buChar char="▪"/>
            </a:pPr>
            <a:r>
              <a:rPr lang="en-US" sz="2500"/>
              <a:t>Warsaw: </a:t>
            </a:r>
            <a:r>
              <a:rPr lang="en-US" sz="2500" u="sng">
                <a:solidFill>
                  <a:schemeClr val="hlink"/>
                </a:solidFill>
                <a:hlinkClick r:id="rId7"/>
              </a:rPr>
              <a:t>oa.buw@uw.edu.pl</a:t>
            </a:r>
            <a:r>
              <a:rPr lang="en-US" sz="2500"/>
              <a:t> </a:t>
            </a:r>
            <a:endParaRPr sz="2500"/>
          </a:p>
          <a:p>
            <a:pPr marL="457200" lvl="0" indent="-387350" algn="l" rtl="0">
              <a:lnSpc>
                <a:spcPct val="90000"/>
              </a:lnSpc>
              <a:spcBef>
                <a:spcPts val="0"/>
              </a:spcBef>
              <a:spcAft>
                <a:spcPts val="0"/>
              </a:spcAft>
              <a:buSzPts val="2500"/>
              <a:buChar char="▪"/>
            </a:pPr>
            <a:r>
              <a:rPr lang="en-US" sz="2500"/>
              <a:t>Charles University: </a:t>
            </a:r>
            <a:r>
              <a:rPr lang="en-US" sz="2500" u="sng">
                <a:solidFill>
                  <a:schemeClr val="hlink"/>
                </a:solidFill>
                <a:hlinkClick r:id="rId8"/>
              </a:rPr>
              <a:t>researchdata@cuni.cz</a:t>
            </a:r>
            <a:r>
              <a:rPr lang="en-US" sz="2500"/>
              <a:t> </a:t>
            </a:r>
            <a:endParaRPr sz="2500"/>
          </a:p>
        </p:txBody>
      </p:sp>
      <p:sp>
        <p:nvSpPr>
          <p:cNvPr id="475" name="Google Shape;475;g108db7b2de0_1_0"/>
          <p:cNvSpPr txBox="1">
            <a:spLocks noGrp="1"/>
          </p:cNvSpPr>
          <p:nvPr>
            <p:ph type="sldNum" idx="12"/>
          </p:nvPr>
        </p:nvSpPr>
        <p:spPr>
          <a:xfrm>
            <a:off x="8267523" y="4782012"/>
            <a:ext cx="501300" cy="273900"/>
          </a:xfrm>
          <a:prstGeom prst="rect">
            <a:avLst/>
          </a:prstGeom>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5"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6047369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28"/>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What to share? </a:t>
            </a:r>
            <a:endParaRPr/>
          </a:p>
        </p:txBody>
      </p:sp>
      <p:sp>
        <p:nvSpPr>
          <p:cNvPr id="482" name="Google Shape;482;p28"/>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360"/>
              </a:spcBef>
              <a:spcAft>
                <a:spcPts val="0"/>
              </a:spcAft>
              <a:buSzPct val="100000"/>
              <a:buNone/>
            </a:pPr>
            <a:r>
              <a:rPr lang="en-US"/>
              <a:t>Research data? Data sets? Data records? Scientific information?</a:t>
            </a:r>
            <a:endParaRPr/>
          </a:p>
          <a:p>
            <a:pPr marL="0" lvl="0" indent="0" algn="l" rtl="0">
              <a:spcBef>
                <a:spcPts val="360"/>
              </a:spcBef>
              <a:spcAft>
                <a:spcPts val="0"/>
              </a:spcAft>
              <a:buSzPct val="100000"/>
              <a:buNone/>
            </a:pPr>
            <a:endParaRPr/>
          </a:p>
          <a:p>
            <a:pPr marL="0" lvl="0" indent="0" algn="just" rtl="0">
              <a:spcBef>
                <a:spcPts val="360"/>
              </a:spcBef>
              <a:spcAft>
                <a:spcPts val="0"/>
              </a:spcAft>
              <a:buSzPct val="100000"/>
              <a:buNone/>
            </a:pPr>
            <a:r>
              <a:rPr lang="en-US">
                <a:solidFill>
                  <a:srgbClr val="5B9BD5"/>
                </a:solidFill>
              </a:rPr>
              <a:t>OECD</a:t>
            </a:r>
            <a:r>
              <a:rPr lang="en-US"/>
              <a:t>: “research  data”  are  defined  as  factual  records  (numerical  scores,  textual  records,  images  and  sounds) used as primary sources for scientific research, and that are commonly  accepted  in  the  scientific  community  as  necessary  to  validate  research findings. A research data set constitutes a systematic, partial representation of the subject being investigated.</a:t>
            </a:r>
            <a:endParaRPr/>
          </a:p>
          <a:p>
            <a:pPr marL="0" lvl="0" indent="0" algn="l" rtl="0">
              <a:spcBef>
                <a:spcPts val="360"/>
              </a:spcBef>
              <a:spcAft>
                <a:spcPts val="0"/>
              </a:spcAft>
              <a:buSzPct val="100000"/>
              <a:buNone/>
            </a:pPr>
            <a:endParaRPr/>
          </a:p>
          <a:p>
            <a:pPr marL="0" lvl="0" indent="0" algn="l" rtl="0">
              <a:spcBef>
                <a:spcPts val="360"/>
              </a:spcBef>
              <a:spcAft>
                <a:spcPts val="0"/>
              </a:spcAft>
              <a:buSzPct val="100000"/>
              <a:buNone/>
            </a:pPr>
            <a:endParaRPr/>
          </a:p>
        </p:txBody>
      </p:sp>
      <p:sp>
        <p:nvSpPr>
          <p:cNvPr id="483" name="Google Shape;483;p28"/>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49</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484" name="Google Shape;484;p28"/>
          <p:cNvPicPr preferRelativeResize="0"/>
          <p:nvPr/>
        </p:nvPicPr>
        <p:blipFill rotWithShape="1">
          <a:blip r:embed="rId3">
            <a:alphaModFix/>
          </a:blip>
          <a:srcRect/>
          <a:stretch/>
        </p:blipFill>
        <p:spPr>
          <a:xfrm>
            <a:off x="7525500" y="81175"/>
            <a:ext cx="1295400" cy="129540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42304661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Why is good research data management important?</a:t>
            </a:r>
            <a:endParaRPr lang="en-GB" sz="2000" dirty="0"/>
          </a:p>
        </p:txBody>
      </p:sp>
      <p:sp>
        <p:nvSpPr>
          <p:cNvPr id="12" name="Content Placeholder 2"/>
          <p:cNvSpPr>
            <a:spLocks noGrp="1"/>
          </p:cNvSpPr>
          <p:nvPr>
            <p:ph idx="1"/>
          </p:nvPr>
        </p:nvSpPr>
        <p:spPr>
          <a:xfrm>
            <a:off x="379243" y="771917"/>
            <a:ext cx="8641004" cy="2271391"/>
          </a:xfrm>
        </p:spPr>
        <p:txBody>
          <a:bodyPr wrap="square">
            <a:spAutoFit/>
          </a:bodyPr>
          <a:lstStyle/>
          <a:p>
            <a:pPr>
              <a:spcBef>
                <a:spcPts val="600"/>
              </a:spcBef>
              <a:buFont typeface="Wingdings" panose="05000000000000000000" pitchFamily="2" charset="2"/>
              <a:buChar char="q"/>
            </a:pPr>
            <a:r>
              <a:rPr lang="en-US" sz="1800" b="1" dirty="0"/>
              <a:t>C</a:t>
            </a:r>
            <a:r>
              <a:rPr lang="en-US" sz="1800" b="1" dirty="0" smtClean="0"/>
              <a:t>ommunities</a:t>
            </a:r>
            <a:r>
              <a:rPr lang="en-US" sz="1800" dirty="0" smtClean="0"/>
              <a:t> </a:t>
            </a:r>
            <a:r>
              <a:rPr lang="en-US" sz="1800" dirty="0"/>
              <a:t>have traditions for sharing data, code and protocols openly</a:t>
            </a:r>
            <a:endParaRPr lang="en-US" sz="1800" b="1" dirty="0"/>
          </a:p>
          <a:p>
            <a:pPr>
              <a:spcBef>
                <a:spcPts val="600"/>
              </a:spcBef>
              <a:buFont typeface="Wingdings" panose="05000000000000000000" pitchFamily="2" charset="2"/>
              <a:buChar char="q"/>
            </a:pPr>
            <a:r>
              <a:rPr lang="en-US" sz="1800" b="1" dirty="0"/>
              <a:t>Funders</a:t>
            </a:r>
            <a:r>
              <a:rPr lang="en-US" sz="1800" dirty="0"/>
              <a:t> might require you to make your results publically available</a:t>
            </a:r>
          </a:p>
          <a:p>
            <a:pPr>
              <a:spcBef>
                <a:spcPts val="600"/>
              </a:spcBef>
              <a:buFont typeface="Wingdings" panose="05000000000000000000" pitchFamily="2" charset="2"/>
              <a:buChar char="q"/>
            </a:pPr>
            <a:r>
              <a:rPr lang="en-US" sz="1800" b="1" dirty="0"/>
              <a:t>Publishers</a:t>
            </a:r>
            <a:r>
              <a:rPr lang="en-US" sz="1800" dirty="0"/>
              <a:t> may ask you to provide data to peer reviewers and readers</a:t>
            </a:r>
          </a:p>
          <a:p>
            <a:pPr>
              <a:spcBef>
                <a:spcPts val="600"/>
              </a:spcBef>
              <a:buFont typeface="Wingdings" panose="05000000000000000000" pitchFamily="2" charset="2"/>
              <a:buChar char="q"/>
            </a:pPr>
            <a:r>
              <a:rPr lang="en-US" sz="1800" b="1" dirty="0"/>
              <a:t>Institutions</a:t>
            </a:r>
            <a:r>
              <a:rPr lang="en-US" sz="1800" dirty="0"/>
              <a:t> need to ensure information security</a:t>
            </a:r>
          </a:p>
          <a:p>
            <a:pPr>
              <a:spcBef>
                <a:spcPts val="600"/>
              </a:spcBef>
              <a:spcAft>
                <a:spcPts val="1200"/>
              </a:spcAft>
              <a:buFont typeface="Wingdings" panose="05000000000000000000" pitchFamily="2" charset="2"/>
              <a:buChar char="q"/>
            </a:pPr>
            <a:r>
              <a:rPr lang="en-US" sz="1800" b="1" dirty="0"/>
              <a:t>Policy makers</a:t>
            </a:r>
            <a:r>
              <a:rPr lang="en-US" sz="1800" dirty="0"/>
              <a:t> want to </a:t>
            </a:r>
            <a:r>
              <a:rPr lang="en-US" sz="1800" dirty="0" smtClean="0"/>
              <a:t>promote </a:t>
            </a:r>
            <a:r>
              <a:rPr lang="en-US" sz="1800" dirty="0"/>
              <a:t>data reuse</a:t>
            </a:r>
            <a:endParaRPr lang="en-US" sz="1800" dirty="0">
              <a:solidFill>
                <a:srgbClr val="212121"/>
              </a:solidFill>
            </a:endParaRPr>
          </a:p>
          <a:p>
            <a:pPr marL="0" indent="0">
              <a:buNone/>
            </a:pPr>
            <a:r>
              <a:rPr lang="da-DK" sz="1800" dirty="0"/>
              <a:t>⇒ </a:t>
            </a:r>
            <a:r>
              <a:rPr lang="da-DK" sz="1800" dirty="0" err="1"/>
              <a:t>increasing</a:t>
            </a:r>
            <a:r>
              <a:rPr lang="da-DK" sz="1800" dirty="0"/>
              <a:t> </a:t>
            </a:r>
            <a:r>
              <a:rPr lang="da-DK" sz="1800" dirty="0" err="1"/>
              <a:t>number</a:t>
            </a:r>
            <a:r>
              <a:rPr lang="da-DK" sz="1800" dirty="0"/>
              <a:t> of </a:t>
            </a:r>
            <a:r>
              <a:rPr lang="da-DK" sz="1800" b="1" dirty="0" err="1"/>
              <a:t>policies</a:t>
            </a:r>
            <a:r>
              <a:rPr lang="da-DK" sz="1800" b="1" dirty="0"/>
              <a:t> and guidelines</a:t>
            </a:r>
            <a:endParaRPr lang="en-US" sz="1800" b="1" dirty="0">
              <a:solidFill>
                <a:srgbClr val="212121"/>
              </a:solidFill>
            </a:endParaRPr>
          </a:p>
        </p:txBody>
      </p:sp>
      <p:grpSp>
        <p:nvGrpSpPr>
          <p:cNvPr id="8" name="Group 7"/>
          <p:cNvGrpSpPr/>
          <p:nvPr/>
        </p:nvGrpSpPr>
        <p:grpSpPr>
          <a:xfrm>
            <a:off x="5695950" y="2328057"/>
            <a:ext cx="3324297" cy="2364237"/>
            <a:chOff x="5902138" y="2489422"/>
            <a:chExt cx="3324297" cy="2364237"/>
          </a:xfrm>
        </p:grpSpPr>
        <p:pic>
          <p:nvPicPr>
            <p:cNvPr id="9" name="Picture 8"/>
            <p:cNvPicPr>
              <a:picLocks noChangeAspect="1"/>
            </p:cNvPicPr>
            <p:nvPr/>
          </p:nvPicPr>
          <p:blipFill>
            <a:blip r:embed="rId2"/>
            <a:stretch>
              <a:fillRect/>
            </a:stretch>
          </p:blipFill>
          <p:spPr>
            <a:xfrm>
              <a:off x="5902138" y="2766421"/>
              <a:ext cx="3324297" cy="2087238"/>
            </a:xfrm>
            <a:prstGeom prst="rect">
              <a:avLst/>
            </a:prstGeom>
            <a:effectLst>
              <a:outerShdw blurRad="63500" sx="102000" sy="102000" algn="ctr" rotWithShape="0">
                <a:prstClr val="black">
                  <a:alpha val="40000"/>
                </a:prstClr>
              </a:outerShdw>
            </a:effectLst>
          </p:spPr>
        </p:pic>
        <p:sp>
          <p:nvSpPr>
            <p:cNvPr id="10" name="Rectangle 9"/>
            <p:cNvSpPr/>
            <p:nvPr/>
          </p:nvSpPr>
          <p:spPr>
            <a:xfrm>
              <a:off x="6805579" y="2489422"/>
              <a:ext cx="2420856" cy="276999"/>
            </a:xfrm>
            <a:prstGeom prst="rect">
              <a:avLst/>
            </a:prstGeom>
          </p:spPr>
          <p:txBody>
            <a:bodyPr wrap="none">
              <a:spAutoFit/>
            </a:bodyPr>
            <a:lstStyle/>
            <a:p>
              <a:r>
                <a:rPr lang="da-DK" sz="1200" dirty="0">
                  <a:hlinkClick r:id="rId3"/>
                </a:rPr>
                <a:t>https://allea.org/code-of-conduct</a:t>
              </a:r>
              <a:r>
                <a:rPr lang="da-DK" sz="1200" dirty="0" smtClean="0">
                  <a:hlinkClick r:id="rId3"/>
                </a:rPr>
                <a:t>/</a:t>
              </a:r>
              <a:endParaRPr lang="da-DK" sz="1200" dirty="0"/>
            </a:p>
          </p:txBody>
        </p:sp>
      </p:grpSp>
      <p:grpSp>
        <p:nvGrpSpPr>
          <p:cNvPr id="15" name="Group 14"/>
          <p:cNvGrpSpPr/>
          <p:nvPr/>
        </p:nvGrpSpPr>
        <p:grpSpPr>
          <a:xfrm>
            <a:off x="194689" y="3303134"/>
            <a:ext cx="5021745" cy="1389160"/>
            <a:chOff x="589756" y="5080204"/>
            <a:chExt cx="5021745" cy="1389160"/>
          </a:xfrm>
        </p:grpSpPr>
        <p:pic>
          <p:nvPicPr>
            <p:cNvPr id="17" name="Picture 16"/>
            <p:cNvPicPr>
              <a:picLocks noChangeAspect="1"/>
            </p:cNvPicPr>
            <p:nvPr/>
          </p:nvPicPr>
          <p:blipFill>
            <a:blip r:embed="rId4"/>
            <a:stretch>
              <a:fillRect/>
            </a:stretch>
          </p:blipFill>
          <p:spPr>
            <a:xfrm>
              <a:off x="589756" y="5357203"/>
              <a:ext cx="5021745" cy="1112161"/>
            </a:xfrm>
            <a:prstGeom prst="rect">
              <a:avLst/>
            </a:prstGeom>
            <a:effectLst>
              <a:outerShdw blurRad="63500" sx="102000" sy="102000" algn="ctr" rotWithShape="0">
                <a:prstClr val="black">
                  <a:alpha val="40000"/>
                </a:prstClr>
              </a:outerShdw>
            </a:effectLst>
          </p:spPr>
        </p:pic>
        <p:sp>
          <p:nvSpPr>
            <p:cNvPr id="18" name="Rectangle 17"/>
            <p:cNvSpPr/>
            <p:nvPr/>
          </p:nvSpPr>
          <p:spPr>
            <a:xfrm>
              <a:off x="589756" y="5080204"/>
              <a:ext cx="2938625" cy="276999"/>
            </a:xfrm>
            <a:prstGeom prst="rect">
              <a:avLst/>
            </a:prstGeom>
          </p:spPr>
          <p:txBody>
            <a:bodyPr wrap="none">
              <a:spAutoFit/>
            </a:bodyPr>
            <a:lstStyle/>
            <a:p>
              <a:r>
                <a:rPr lang="da-DK" sz="1200" dirty="0">
                  <a:hlinkClick r:id="rId5"/>
                </a:rPr>
                <a:t>http://</a:t>
              </a:r>
              <a:r>
                <a:rPr lang="da-DK" sz="1200" dirty="0" smtClean="0">
                  <a:hlinkClick r:id="rId5"/>
                </a:rPr>
                <a:t>data.europa.eu/eli/dir/2019/1024/oj</a:t>
              </a:r>
              <a:endParaRPr lang="da-DK" sz="1200" dirty="0"/>
            </a:p>
          </p:txBody>
        </p:sp>
      </p:grpSp>
    </p:spTree>
    <p:extLst>
      <p:ext uri="{BB962C8B-B14F-4D97-AF65-F5344CB8AC3E}">
        <p14:creationId xmlns:p14="http://schemas.microsoft.com/office/powerpoint/2010/main" val="56310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29"/>
          <p:cNvSpPr txBox="1">
            <a:spLocks noGrp="1"/>
          </p:cNvSpPr>
          <p:nvPr>
            <p:ph type="title"/>
          </p:nvPr>
        </p:nvSpPr>
        <p:spPr>
          <a:xfrm>
            <a:off x="379250" y="678901"/>
            <a:ext cx="8391900" cy="885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990"/>
              <a:buFont typeface="Arial"/>
              <a:buNone/>
            </a:pPr>
            <a:r>
              <a:rPr lang="en-US" sz="2660" b="0">
                <a:solidFill>
                  <a:srgbClr val="1D2769"/>
                </a:solidFill>
                <a:latin typeface="Arial Black"/>
                <a:ea typeface="Arial Black"/>
                <a:cs typeface="Arial Black"/>
                <a:sym typeface="Arial Black"/>
              </a:rPr>
              <a:t>Research data and DMPs</a:t>
            </a:r>
            <a:endParaRPr sz="2660" b="0">
              <a:solidFill>
                <a:srgbClr val="1D2769"/>
              </a:solidFill>
              <a:latin typeface="Arial Black"/>
              <a:ea typeface="Arial Black"/>
              <a:cs typeface="Arial Black"/>
              <a:sym typeface="Arial Black"/>
            </a:endParaRPr>
          </a:p>
          <a:p>
            <a:pPr marL="0" lvl="0" indent="0" algn="l" rtl="0">
              <a:spcBef>
                <a:spcPts val="0"/>
              </a:spcBef>
              <a:spcAft>
                <a:spcPts val="0"/>
              </a:spcAft>
              <a:buClr>
                <a:srgbClr val="7F7F7F"/>
              </a:buClr>
              <a:buSzPts val="990"/>
              <a:buFont typeface="Arial Black"/>
              <a:buNone/>
            </a:pPr>
            <a:r>
              <a:rPr lang="en-US" sz="2660" b="0">
                <a:solidFill>
                  <a:srgbClr val="7F7F7F"/>
                </a:solidFill>
                <a:latin typeface="Arial Black"/>
                <a:ea typeface="Arial Black"/>
                <a:cs typeface="Arial Black"/>
                <a:sym typeface="Arial Black"/>
              </a:rPr>
              <a:t>Funders’ requirements</a:t>
            </a:r>
            <a:endParaRPr sz="2360"/>
          </a:p>
        </p:txBody>
      </p:sp>
      <p:sp>
        <p:nvSpPr>
          <p:cNvPr id="491" name="Google Shape;491;p29"/>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50</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492" name="Google Shape;492;p29"/>
          <p:cNvSpPr txBox="1"/>
          <p:nvPr/>
        </p:nvSpPr>
        <p:spPr>
          <a:xfrm>
            <a:off x="2664000" y="1719425"/>
            <a:ext cx="4818600" cy="2339700"/>
          </a:xfrm>
          <a:prstGeom prst="rect">
            <a:avLst/>
          </a:prstGeom>
          <a:noFill/>
          <a:ln>
            <a:noFill/>
          </a:ln>
        </p:spPr>
        <p:txBody>
          <a:bodyPr spcFirstLastPara="1" wrap="square" lIns="91425" tIns="91425" rIns="91425" bIns="91425" anchor="t" anchorCtr="0">
            <a:spAutoFit/>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Europe, Horizon Europe :</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1" i="0" u="none" strike="noStrike" kern="0" cap="none" spc="0" normalizeH="0" baseline="0" noProof="0">
                <a:ln>
                  <a:noFill/>
                </a:ln>
                <a:solidFill>
                  <a:srgbClr val="000000"/>
                </a:solidFill>
                <a:effectLst/>
                <a:uLnTx/>
                <a:uFillTx/>
                <a:latin typeface="Arial"/>
                <a:ea typeface="Arial"/>
                <a:cs typeface="Arial"/>
                <a:sym typeface="Arial"/>
              </a:rPr>
              <a:t>Mandatory DMP</a:t>
            </a:r>
            <a:endParaRPr kumimoji="0" sz="1800" b="1" i="0" u="none" strike="noStrike" kern="0" cap="none" spc="0" normalizeH="0" baseline="0" noProof="0">
              <a:ln>
                <a:noFill/>
              </a:ln>
              <a:solidFill>
                <a:srgbClr val="000000"/>
              </a:solidFill>
              <a:effectLst/>
              <a:uLnTx/>
              <a:uFillTx/>
              <a:latin typeface="Arial"/>
              <a:ea typeface="Arial"/>
              <a:cs typeface="Arial"/>
              <a:sym typeface="Arial"/>
            </a:endParaRP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FAIR data management</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1" i="0" u="none" strike="noStrike" kern="0" cap="none" spc="0" normalizeH="0" baseline="0" noProof="0">
                <a:ln>
                  <a:noFill/>
                </a:ln>
                <a:solidFill>
                  <a:srgbClr val="000000"/>
                </a:solidFill>
                <a:effectLst/>
                <a:uLnTx/>
                <a:uFillTx/>
                <a:latin typeface="Arial"/>
                <a:ea typeface="Arial"/>
                <a:cs typeface="Arial"/>
                <a:sym typeface="Arial"/>
              </a:rPr>
              <a:t>Open data</a:t>
            </a: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 if possible</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Europe, H2020 :</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If pilot, mandatory DMP</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800" b="0" i="0" u="none" strike="noStrike" kern="0" cap="none" spc="0" normalizeH="0" baseline="0" noProof="0">
                <a:ln>
                  <a:noFill/>
                </a:ln>
                <a:solidFill>
                  <a:srgbClr val="000000"/>
                </a:solidFill>
                <a:effectLst/>
                <a:uLnTx/>
                <a:uFillTx/>
                <a:latin typeface="Arial"/>
                <a:ea typeface="Arial"/>
                <a:cs typeface="Arial"/>
                <a:sym typeface="Arial"/>
              </a:rPr>
              <a:t>If pilot, open data if possible</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93" name="Google Shape;493;p29"/>
          <p:cNvPicPr preferRelativeResize="0"/>
          <p:nvPr/>
        </p:nvPicPr>
        <p:blipFill rotWithShape="1">
          <a:blip r:embed="rId3">
            <a:alphaModFix/>
          </a:blip>
          <a:srcRect/>
          <a:stretch/>
        </p:blipFill>
        <p:spPr>
          <a:xfrm>
            <a:off x="1880450" y="2794675"/>
            <a:ext cx="787530" cy="779575"/>
          </a:xfrm>
          <a:prstGeom prst="rect">
            <a:avLst/>
          </a:prstGeom>
          <a:noFill/>
          <a:ln>
            <a:noFill/>
          </a:ln>
        </p:spPr>
      </p:pic>
      <p:pic>
        <p:nvPicPr>
          <p:cNvPr id="494" name="Google Shape;494;p29"/>
          <p:cNvPicPr preferRelativeResize="0"/>
          <p:nvPr/>
        </p:nvPicPr>
        <p:blipFill rotWithShape="1">
          <a:blip r:embed="rId4">
            <a:alphaModFix/>
          </a:blip>
          <a:srcRect/>
          <a:stretch/>
        </p:blipFill>
        <p:spPr>
          <a:xfrm>
            <a:off x="1884425" y="1855500"/>
            <a:ext cx="779575" cy="779575"/>
          </a:xfrm>
          <a:prstGeom prst="rect">
            <a:avLst/>
          </a:prstGeom>
          <a:noFill/>
          <a:ln>
            <a:noFill/>
          </a:ln>
        </p:spPr>
      </p:pic>
      <p:sp>
        <p:nvSpPr>
          <p:cNvPr id="7"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12220607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30"/>
          <p:cNvSpPr txBox="1">
            <a:spLocks noGrp="1"/>
          </p:cNvSpPr>
          <p:nvPr>
            <p:ph type="title"/>
          </p:nvPr>
        </p:nvSpPr>
        <p:spPr>
          <a:xfrm>
            <a:off x="1804074" y="95975"/>
            <a:ext cx="72390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What data will be collected, processed </a:t>
            </a:r>
            <a:endParaRPr/>
          </a:p>
          <a:p>
            <a:pPr marL="0" lvl="0" indent="0" algn="l" rtl="0">
              <a:spcBef>
                <a:spcPts val="0"/>
              </a:spcBef>
              <a:spcAft>
                <a:spcPts val="0"/>
              </a:spcAft>
              <a:buClr>
                <a:schemeClr val="dk1"/>
              </a:buClr>
              <a:buSzPct val="75862"/>
              <a:buFont typeface="Arial"/>
              <a:buNone/>
            </a:pPr>
            <a:r>
              <a:rPr lang="en-US"/>
              <a:t>and/or generated?</a:t>
            </a:r>
            <a:endParaRPr sz="2900"/>
          </a:p>
        </p:txBody>
      </p:sp>
      <p:sp>
        <p:nvSpPr>
          <p:cNvPr id="501" name="Google Shape;501;p30"/>
          <p:cNvSpPr txBox="1">
            <a:spLocks noGrp="1"/>
          </p:cNvSpPr>
          <p:nvPr>
            <p:ph type="body" idx="1"/>
          </p:nvPr>
        </p:nvSpPr>
        <p:spPr>
          <a:xfrm>
            <a:off x="378150" y="715774"/>
            <a:ext cx="8387700" cy="3871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100"/>
              <a:buFont typeface="Arial"/>
              <a:buNone/>
            </a:pPr>
            <a:r>
              <a:rPr lang="en-US" sz="1800" b="1"/>
              <a:t>Examples of </a:t>
            </a:r>
            <a:r>
              <a:rPr lang="en-US" sz="1800" b="1">
                <a:solidFill>
                  <a:schemeClr val="dk2"/>
                </a:solidFill>
              </a:rPr>
              <a:t>research data types</a:t>
            </a:r>
            <a:r>
              <a:rPr lang="en-US" sz="1800" b="1"/>
              <a:t>: </a:t>
            </a:r>
            <a:endParaRPr sz="1800" b="1"/>
          </a:p>
          <a:p>
            <a:pPr marL="0" lvl="0" indent="0" algn="l" rtl="0">
              <a:spcBef>
                <a:spcPts val="0"/>
              </a:spcBef>
              <a:spcAft>
                <a:spcPts val="0"/>
              </a:spcAft>
              <a:buClr>
                <a:schemeClr val="dk1"/>
              </a:buClr>
              <a:buSzPts val="1100"/>
              <a:buFont typeface="Arial"/>
              <a:buNone/>
            </a:pPr>
            <a:endParaRPr sz="1800" b="1"/>
          </a:p>
        </p:txBody>
      </p:sp>
      <p:sp>
        <p:nvSpPr>
          <p:cNvPr id="502" name="Google Shape;502;p30"/>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51</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graphicFrame>
        <p:nvGraphicFramePr>
          <p:cNvPr id="503" name="Google Shape;503;p30"/>
          <p:cNvGraphicFramePr/>
          <p:nvPr>
            <p:extLst/>
          </p:nvPr>
        </p:nvGraphicFramePr>
        <p:xfrm>
          <a:off x="265850" y="1136950"/>
          <a:ext cx="7108985" cy="3936585"/>
        </p:xfrm>
        <a:graphic>
          <a:graphicData uri="http://schemas.openxmlformats.org/drawingml/2006/table">
            <a:tbl>
              <a:tblPr>
                <a:noFill/>
              </a:tblPr>
              <a:tblGrid>
                <a:gridCol w="1401968">
                  <a:extLst>
                    <a:ext uri="{9D8B030D-6E8A-4147-A177-3AD203B41FA5}">
                      <a16:colId xmlns:a16="http://schemas.microsoft.com/office/drawing/2014/main" val="20000"/>
                    </a:ext>
                  </a:extLst>
                </a:gridCol>
                <a:gridCol w="5707017">
                  <a:extLst>
                    <a:ext uri="{9D8B030D-6E8A-4147-A177-3AD203B41FA5}">
                      <a16:colId xmlns:a16="http://schemas.microsoft.com/office/drawing/2014/main" val="20001"/>
                    </a:ext>
                  </a:extLst>
                </a:gridCol>
              </a:tblGrid>
              <a:tr h="33310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PRIMARY SOURCE</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that constitute the basic materials of the research (before any processing and analysis).</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0"/>
                  </a:ext>
                </a:extLst>
              </a:tr>
              <a:tr h="80645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EXTERNAL SOURCE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not produced by the researcher (open access, on demand or reuse). </a:t>
                      </a:r>
                      <a:endParaRPr sz="1100" u="none" strike="noStrike" cap="none">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Example: External quantitative databases; corpus and and textual archives collected by other people/institutions, audio/audiovisual archives audio/audiovisual archives; statistics produced by public/private actors, website content </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1"/>
                  </a:ext>
                </a:extLst>
              </a:tr>
              <a:tr h="85340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SOURCE DATA COLLECTED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Data collected and/or compiled by the researcher directly or remotely. </a:t>
                      </a:r>
                      <a:endParaRPr sz="1100" u="none" strike="noStrike" cap="none" dirty="0">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Example: Database developed from multiple sources, questionnaire/survey database, field survey data (interviews, transcripts, observations, photos, field notes...), textual corpus developed from web data </a:t>
                      </a:r>
                      <a:endParaRPr sz="1100" u="none" strike="noStrike" cap="none" dirty="0">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2"/>
                  </a:ext>
                </a:extLst>
              </a:tr>
              <a:tr h="858225">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RESULTS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Data produced after exploitation and processing of source data and which constitute the result data. Example: statistical analysis data, qualitative analysis data, network analysis data, interview extracts, maps, graphs, models and indicators, aggregated numerical data, audiovisual productions, syntheses, notes, annotations </a:t>
                      </a:r>
                      <a:endParaRPr sz="1100" u="none" strike="noStrike" cap="none">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3"/>
                  </a:ext>
                </a:extLst>
              </a:tr>
              <a:tr h="926150">
                <a:tc>
                  <a:txBody>
                    <a:bodyPr/>
                    <a:lstStyle/>
                    <a:p>
                      <a:pPr marL="0" marR="0" lvl="0" indent="0" algn="l" rtl="0">
                        <a:spcBef>
                          <a:spcPts val="0"/>
                        </a:spcBef>
                        <a:spcAft>
                          <a:spcPts val="0"/>
                        </a:spcAft>
                        <a:buClr>
                          <a:schemeClr val="dk1"/>
                        </a:buClr>
                        <a:buSzPts val="1100"/>
                        <a:buFont typeface="Calibri"/>
                        <a:buNone/>
                      </a:pPr>
                      <a:r>
                        <a:rPr lang="en-US" sz="1100" u="none" strike="noStrike" cap="none">
                          <a:latin typeface="Calibri"/>
                          <a:ea typeface="Calibri"/>
                          <a:cs typeface="Calibri"/>
                          <a:sym typeface="Calibri"/>
                        </a:rPr>
                        <a:t>DOCUMENTATION ON THE DATA </a:t>
                      </a:r>
                      <a:endParaRPr sz="1100" u="none" strike="noStrike" cap="none">
                        <a:latin typeface="Calibri"/>
                        <a:ea typeface="Calibri"/>
                        <a:cs typeface="Calibri"/>
                        <a:sym typeface="Calibri"/>
                      </a:endParaRPr>
                    </a:p>
                  </a:txBody>
                  <a:tcPr marL="91425" marR="91425" marT="91425" marB="91425">
                    <a:lnL w="9525" cap="flat" cmpd="sng">
                      <a:solidFill>
                        <a:srgbClr val="5B9BD5"/>
                      </a:solidFill>
                      <a:prstDash val="solid"/>
                      <a:round/>
                      <a:headEnd type="none" w="sm" len="sm"/>
                      <a:tailEnd type="none" w="sm" len="sm"/>
                    </a:lnL>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Data that provide information on the data itself (methodology, analysis materials used, treatments applied, ownership and protection of data, data valuation). </a:t>
                      </a:r>
                      <a:endParaRPr sz="1100" u="none" strike="noStrike" cap="none" dirty="0">
                        <a:latin typeface="Calibri"/>
                        <a:ea typeface="Calibri"/>
                        <a:cs typeface="Calibri"/>
                        <a:sym typeface="Calibri"/>
                      </a:endParaRPr>
                    </a:p>
                    <a:p>
                      <a:pPr marL="0" marR="0" lvl="0" indent="0" algn="l" rtl="0">
                        <a:spcBef>
                          <a:spcPts val="0"/>
                        </a:spcBef>
                        <a:spcAft>
                          <a:spcPts val="0"/>
                        </a:spcAft>
                        <a:buClr>
                          <a:schemeClr val="dk1"/>
                        </a:buClr>
                        <a:buSzPts val="1100"/>
                        <a:buFont typeface="Calibri"/>
                        <a:buNone/>
                      </a:pPr>
                      <a:r>
                        <a:rPr lang="en-US" sz="1100" u="none" strike="noStrike" cap="none" dirty="0">
                          <a:latin typeface="Calibri"/>
                          <a:ea typeface="Calibri"/>
                          <a:cs typeface="Calibri"/>
                          <a:sym typeface="Calibri"/>
                        </a:rPr>
                        <a:t>Example: Survey procedure/methodology guide, program and application, analysis grid, dictionary of variables, request for authorization from the confidentiality clauses, metadata (title, keywords, DOI) …</a:t>
                      </a:r>
                      <a:endParaRPr sz="1100" u="none" strike="noStrike" cap="none" dirty="0">
                        <a:latin typeface="Calibri"/>
                        <a:ea typeface="Calibri"/>
                        <a:cs typeface="Calibri"/>
                        <a:sym typeface="Calibri"/>
                      </a:endParaRPr>
                    </a:p>
                  </a:txBody>
                  <a:tcPr marL="91425" marR="91425" marT="91425" marB="91425">
                    <a:lnR w="9525" cap="flat" cmpd="sng">
                      <a:solidFill>
                        <a:srgbClr val="5B9BD5"/>
                      </a:solidFill>
                      <a:prstDash val="solid"/>
                      <a:round/>
                      <a:headEnd type="none" w="sm" len="sm"/>
                      <a:tailEnd type="none" w="sm" len="sm"/>
                    </a:lnR>
                    <a:lnT w="9525" cap="flat" cmpd="sng">
                      <a:solidFill>
                        <a:srgbClr val="5B9BD5"/>
                      </a:solidFill>
                      <a:prstDash val="solid"/>
                      <a:round/>
                      <a:headEnd type="none" w="sm" len="sm"/>
                      <a:tailEnd type="none" w="sm" len="sm"/>
                    </a:lnT>
                    <a:lnB w="9525" cap="flat" cmpd="sng">
                      <a:solidFill>
                        <a:srgbClr val="5B9BD5"/>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04" name="Google Shape;504;p30"/>
          <p:cNvPicPr preferRelativeResize="0"/>
          <p:nvPr/>
        </p:nvPicPr>
        <p:blipFill rotWithShape="1">
          <a:blip r:embed="rId3">
            <a:alphaModFix/>
          </a:blip>
          <a:srcRect/>
          <a:stretch/>
        </p:blipFill>
        <p:spPr>
          <a:xfrm>
            <a:off x="7379423" y="55635"/>
            <a:ext cx="1764577" cy="5017900"/>
          </a:xfrm>
          <a:prstGeom prst="rect">
            <a:avLst/>
          </a:prstGeom>
          <a:noFill/>
          <a:ln>
            <a:noFill/>
          </a:ln>
        </p:spPr>
      </p:pic>
    </p:spTree>
    <p:extLst>
      <p:ext uri="{BB962C8B-B14F-4D97-AF65-F5344CB8AC3E}">
        <p14:creationId xmlns:p14="http://schemas.microsoft.com/office/powerpoint/2010/main" val="36838364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31"/>
          <p:cNvSpPr txBox="1">
            <a:spLocks noGrp="1"/>
          </p:cNvSpPr>
          <p:nvPr>
            <p:ph type="title"/>
          </p:nvPr>
        </p:nvSpPr>
        <p:spPr>
          <a:xfrm>
            <a:off x="1804074" y="95975"/>
            <a:ext cx="72390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75862"/>
              <a:buFont typeface="Arial"/>
              <a:buNone/>
            </a:pPr>
            <a:r>
              <a:rPr lang="en-US"/>
              <a:t>What data will be collected, processed and/or generated?</a:t>
            </a:r>
            <a:endParaRPr sz="2900"/>
          </a:p>
        </p:txBody>
      </p:sp>
      <p:sp>
        <p:nvSpPr>
          <p:cNvPr id="511" name="Google Shape;511;p31"/>
          <p:cNvSpPr txBox="1">
            <a:spLocks noGrp="1"/>
          </p:cNvSpPr>
          <p:nvPr>
            <p:ph type="body" idx="1"/>
          </p:nvPr>
        </p:nvSpPr>
        <p:spPr>
          <a:xfrm>
            <a:off x="378150" y="715774"/>
            <a:ext cx="8387700" cy="38712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0"/>
              </a:spcBef>
              <a:spcAft>
                <a:spcPts val="0"/>
              </a:spcAft>
              <a:buClr>
                <a:schemeClr val="dk1"/>
              </a:buClr>
              <a:buSzPct val="66066"/>
              <a:buFont typeface="Arial"/>
              <a:buNone/>
            </a:pPr>
            <a:r>
              <a:rPr lang="en-US" sz="1800" b="1"/>
              <a:t>List (not exhaustive) of </a:t>
            </a:r>
            <a:r>
              <a:rPr lang="en-US" sz="1800" b="1">
                <a:solidFill>
                  <a:schemeClr val="accent3"/>
                </a:solidFill>
              </a:rPr>
              <a:t>shareable data</a:t>
            </a:r>
            <a:r>
              <a:rPr lang="en-US" sz="1800" b="1"/>
              <a:t>:</a:t>
            </a:r>
            <a:endParaRPr sz="1800" b="1"/>
          </a:p>
          <a:p>
            <a:pPr marL="0" lvl="0" indent="0" algn="l" rtl="0">
              <a:spcBef>
                <a:spcPts val="0"/>
              </a:spcBef>
              <a:spcAft>
                <a:spcPts val="0"/>
              </a:spcAft>
              <a:buClr>
                <a:schemeClr val="dk1"/>
              </a:buClr>
              <a:buSzPct val="66066"/>
              <a:buFont typeface="Arial"/>
              <a:buNone/>
            </a:pPr>
            <a:r>
              <a:rPr lang="en-US" sz="1800" b="1"/>
              <a:t> </a:t>
            </a:r>
            <a:endParaRPr sz="1800"/>
          </a:p>
          <a:p>
            <a:pPr marL="457200" lvl="0" indent="-342900" algn="l" rtl="0">
              <a:spcBef>
                <a:spcPts val="0"/>
              </a:spcBef>
              <a:spcAft>
                <a:spcPts val="0"/>
              </a:spcAft>
              <a:buSzPct val="108108"/>
              <a:buChar char="-"/>
            </a:pPr>
            <a:r>
              <a:rPr lang="en-US" sz="1800"/>
              <a:t>laboratory notebooks, studies, experimental protocols, experimental reports, test reports, </a:t>
            </a:r>
            <a:endParaRPr sz="1800"/>
          </a:p>
          <a:p>
            <a:pPr marL="457200" lvl="0" indent="-342900" algn="l" rtl="0">
              <a:spcBef>
                <a:spcPts val="0"/>
              </a:spcBef>
              <a:spcAft>
                <a:spcPts val="0"/>
              </a:spcAft>
              <a:buSzPct val="108108"/>
              <a:buChar char="-"/>
            </a:pPr>
            <a:r>
              <a:rPr lang="en-US" sz="1800"/>
              <a:t>softwares, codes,</a:t>
            </a:r>
            <a:endParaRPr sz="1800"/>
          </a:p>
          <a:p>
            <a:pPr marL="457200" lvl="0" indent="-342900" algn="l" rtl="0">
              <a:spcBef>
                <a:spcPts val="0"/>
              </a:spcBef>
              <a:spcAft>
                <a:spcPts val="0"/>
              </a:spcAft>
              <a:buSzPct val="108108"/>
              <a:buChar char="-"/>
            </a:pPr>
            <a:r>
              <a:rPr lang="en-US" sz="1800"/>
              <a:t>databases, </a:t>
            </a:r>
            <a:endParaRPr sz="1800"/>
          </a:p>
          <a:p>
            <a:pPr marL="457200" lvl="0" indent="-342900" algn="l" rtl="0">
              <a:spcBef>
                <a:spcPts val="0"/>
              </a:spcBef>
              <a:spcAft>
                <a:spcPts val="0"/>
              </a:spcAft>
              <a:buSzPct val="108108"/>
              <a:buChar char="-"/>
            </a:pPr>
            <a:r>
              <a:rPr lang="en-US" sz="1800"/>
              <a:t>reading notes, notebooks,</a:t>
            </a:r>
            <a:endParaRPr sz="1800"/>
          </a:p>
          <a:p>
            <a:pPr marL="457200" lvl="0" indent="-342900" algn="l" rtl="0">
              <a:spcBef>
                <a:spcPts val="0"/>
              </a:spcBef>
              <a:spcAft>
                <a:spcPts val="0"/>
              </a:spcAft>
              <a:buSzPct val="108108"/>
              <a:buChar char="-"/>
            </a:pPr>
            <a:r>
              <a:rPr lang="en-US" sz="1800"/>
              <a:t>interviews, </a:t>
            </a:r>
            <a:endParaRPr sz="1800"/>
          </a:p>
          <a:p>
            <a:pPr marL="457200" lvl="0" indent="-342900" algn="l" rtl="0">
              <a:spcBef>
                <a:spcPts val="0"/>
              </a:spcBef>
              <a:spcAft>
                <a:spcPts val="0"/>
              </a:spcAft>
              <a:buSzPct val="108108"/>
              <a:buChar char="-"/>
            </a:pPr>
            <a:r>
              <a:rPr lang="en-US" sz="1800"/>
              <a:t>expert's report,</a:t>
            </a:r>
            <a:endParaRPr sz="1800"/>
          </a:p>
          <a:p>
            <a:pPr marL="457200" lvl="0" indent="-342900" algn="l" rtl="0">
              <a:spcBef>
                <a:spcPts val="0"/>
              </a:spcBef>
              <a:spcAft>
                <a:spcPts val="0"/>
              </a:spcAft>
              <a:buSzPct val="108108"/>
              <a:buChar char="-"/>
            </a:pPr>
            <a:r>
              <a:rPr lang="en-US" sz="1800"/>
              <a:t>conferences/seminars: announcement, program, list of speakers, press kits, posters,</a:t>
            </a:r>
            <a:endParaRPr sz="1800"/>
          </a:p>
          <a:p>
            <a:pPr marL="457200" lvl="0" indent="-342900" algn="l" rtl="0">
              <a:spcBef>
                <a:spcPts val="0"/>
              </a:spcBef>
              <a:spcAft>
                <a:spcPts val="0"/>
              </a:spcAft>
              <a:buSzPct val="108108"/>
              <a:buChar char="-"/>
            </a:pPr>
            <a:r>
              <a:rPr lang="en-US" sz="1800"/>
              <a:t>photo, film, 3D, surveys,</a:t>
            </a:r>
            <a:endParaRPr sz="1800"/>
          </a:p>
          <a:p>
            <a:pPr marL="457200" lvl="0" indent="-342900" algn="l" rtl="0">
              <a:spcBef>
                <a:spcPts val="0"/>
              </a:spcBef>
              <a:spcAft>
                <a:spcPts val="0"/>
              </a:spcAft>
              <a:buSzPct val="108108"/>
              <a:buChar char="-"/>
            </a:pPr>
            <a:r>
              <a:rPr lang="en-US" sz="1800"/>
              <a:t>documentation of scientific equipments, methodological guide,...</a:t>
            </a:r>
            <a:endParaRPr sz="1800"/>
          </a:p>
          <a:p>
            <a:pPr marL="0" lvl="0" indent="0" algn="just" rtl="0">
              <a:spcBef>
                <a:spcPts val="0"/>
              </a:spcBef>
              <a:spcAft>
                <a:spcPts val="0"/>
              </a:spcAft>
              <a:buSzPct val="100000"/>
              <a:buNone/>
            </a:pPr>
            <a:r>
              <a:rPr lang="en-US" sz="1800"/>
              <a:t>    </a:t>
            </a:r>
            <a:endParaRPr sz="1800"/>
          </a:p>
          <a:p>
            <a:pPr marL="457200" lvl="0" indent="457200" algn="just" rtl="0">
              <a:spcBef>
                <a:spcPts val="0"/>
              </a:spcBef>
              <a:spcAft>
                <a:spcPts val="0"/>
              </a:spcAft>
              <a:buSzPct val="100000"/>
              <a:buNone/>
            </a:pPr>
            <a:endParaRPr sz="1800"/>
          </a:p>
          <a:p>
            <a:pPr marL="457200" lvl="0" indent="457200" algn="just" rtl="0">
              <a:spcBef>
                <a:spcPts val="0"/>
              </a:spcBef>
              <a:spcAft>
                <a:spcPts val="0"/>
              </a:spcAft>
              <a:buSzPct val="100000"/>
              <a:buNone/>
            </a:pPr>
            <a:r>
              <a:rPr lang="en-US" sz="1800"/>
              <a:t>Data may be </a:t>
            </a:r>
            <a:r>
              <a:rPr lang="en-US" sz="1800" b="1"/>
              <a:t>numerical</a:t>
            </a:r>
            <a:r>
              <a:rPr lang="en-US" sz="1800"/>
              <a:t>, </a:t>
            </a:r>
            <a:r>
              <a:rPr lang="en-US" sz="1800" b="1"/>
              <a:t>descriptive</a:t>
            </a:r>
            <a:r>
              <a:rPr lang="en-US" sz="1800"/>
              <a:t>, </a:t>
            </a:r>
            <a:r>
              <a:rPr lang="en-US" sz="1800" b="1"/>
              <a:t>visual</a:t>
            </a:r>
            <a:r>
              <a:rPr lang="en-US" sz="1800"/>
              <a:t> or </a:t>
            </a:r>
            <a:r>
              <a:rPr lang="en-US" sz="1800" b="1"/>
              <a:t>tactile</a:t>
            </a:r>
            <a:r>
              <a:rPr lang="en-US" sz="1800"/>
              <a:t>. It may be raw, cleaned or processed, and may be held in any format or media.</a:t>
            </a:r>
            <a:endParaRPr sz="1800" b="1"/>
          </a:p>
        </p:txBody>
      </p:sp>
      <p:sp>
        <p:nvSpPr>
          <p:cNvPr id="512" name="Google Shape;512;p31"/>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52</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cxnSp>
        <p:nvCxnSpPr>
          <p:cNvPr id="513" name="Google Shape;513;p31"/>
          <p:cNvCxnSpPr/>
          <p:nvPr/>
        </p:nvCxnSpPr>
        <p:spPr>
          <a:xfrm>
            <a:off x="720101" y="3939443"/>
            <a:ext cx="428700" cy="0"/>
          </a:xfrm>
          <a:prstGeom prst="straightConnector1">
            <a:avLst/>
          </a:prstGeom>
          <a:noFill/>
          <a:ln w="38100" cap="flat" cmpd="sng">
            <a:solidFill>
              <a:schemeClr val="dk2"/>
            </a:solidFill>
            <a:prstDash val="solid"/>
            <a:round/>
            <a:headEnd type="none" w="sm" len="sm"/>
            <a:tailEnd type="triangle" w="med" len="med"/>
          </a:ln>
        </p:spPr>
      </p:cxn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6840848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2"/>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Methodology and standards</a:t>
            </a:r>
            <a:endParaRPr/>
          </a:p>
        </p:txBody>
      </p:sp>
      <p:sp>
        <p:nvSpPr>
          <p:cNvPr id="520" name="Google Shape;520;p32"/>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lnSpcReduction="10000"/>
          </a:bodyPr>
          <a:lstStyle/>
          <a:p>
            <a:pPr marL="0" lvl="0" indent="0" algn="just" rtl="0">
              <a:spcBef>
                <a:spcPts val="360"/>
              </a:spcBef>
              <a:spcAft>
                <a:spcPts val="0"/>
              </a:spcAft>
              <a:buSzPts val="1550"/>
              <a:buNone/>
            </a:pPr>
            <a:r>
              <a:rPr lang="en-US" sz="1550"/>
              <a:t>Metadata standards and Research Data Management guidelines: </a:t>
            </a:r>
            <a:endParaRPr sz="1550"/>
          </a:p>
          <a:p>
            <a:pPr marL="457200" lvl="0" indent="-327025" algn="just" rtl="0">
              <a:spcBef>
                <a:spcPts val="360"/>
              </a:spcBef>
              <a:spcAft>
                <a:spcPts val="0"/>
              </a:spcAft>
              <a:buSzPts val="1550"/>
              <a:buChar char="-"/>
            </a:pPr>
            <a:r>
              <a:rPr lang="en-US" sz="1550"/>
              <a:t>The </a:t>
            </a:r>
            <a:r>
              <a:rPr lang="en-US" sz="1550" u="sng">
                <a:solidFill>
                  <a:schemeClr val="hlink"/>
                </a:solidFill>
                <a:hlinkClick r:id="rId3"/>
              </a:rPr>
              <a:t>FAIRsharing</a:t>
            </a:r>
            <a:r>
              <a:rPr lang="en-US" sz="1550"/>
              <a:t> portal with information and resources on data standards, databases, and policies in the life sciences and other scientific disciplines.</a:t>
            </a:r>
            <a:endParaRPr sz="1550"/>
          </a:p>
          <a:p>
            <a:pPr marL="457200" lvl="0" indent="-327025" algn="just" rtl="0">
              <a:spcBef>
                <a:spcPts val="0"/>
              </a:spcBef>
              <a:spcAft>
                <a:spcPts val="0"/>
              </a:spcAft>
              <a:buSzPts val="1550"/>
              <a:buChar char="-"/>
            </a:pPr>
            <a:r>
              <a:rPr lang="en-US" sz="1550"/>
              <a:t>DM guidelines and good practices for the Life Sciences, the Social Sciences and the Humanities provided by relevant research infrastructures, </a:t>
            </a:r>
            <a:r>
              <a:rPr lang="en-US" sz="1550" u="sng">
                <a:solidFill>
                  <a:schemeClr val="hlink"/>
                </a:solidFill>
                <a:hlinkClick r:id="rId4"/>
              </a:rPr>
              <a:t>ELIXIR</a:t>
            </a:r>
            <a:r>
              <a:rPr lang="en-US" sz="1550"/>
              <a:t>, </a:t>
            </a:r>
            <a:r>
              <a:rPr lang="en-US" sz="1550" u="sng">
                <a:solidFill>
                  <a:schemeClr val="hlink"/>
                </a:solidFill>
                <a:hlinkClick r:id="rId5"/>
              </a:rPr>
              <a:t>CESSDA </a:t>
            </a:r>
            <a:r>
              <a:rPr lang="en-US" sz="1550"/>
              <a:t>and </a:t>
            </a:r>
            <a:r>
              <a:rPr lang="en-US" sz="1550" u="sng">
                <a:solidFill>
                  <a:schemeClr val="hlink"/>
                </a:solidFill>
                <a:hlinkClick r:id="rId6"/>
              </a:rPr>
              <a:t>DARIAH</a:t>
            </a:r>
            <a:r>
              <a:rPr lang="en-US" sz="1550"/>
              <a:t>, respectively along with relevant data resources and repositories/databases.</a:t>
            </a:r>
            <a:endParaRPr sz="1550"/>
          </a:p>
          <a:p>
            <a:pPr marL="457200" lvl="0" indent="-327025" algn="just" rtl="0">
              <a:spcBef>
                <a:spcPts val="0"/>
              </a:spcBef>
              <a:spcAft>
                <a:spcPts val="0"/>
              </a:spcAft>
              <a:buSzPts val="1550"/>
              <a:buChar char="-"/>
            </a:pPr>
            <a:r>
              <a:rPr lang="en-US" sz="1550"/>
              <a:t>For more information on disciplinary metadata standards, visit </a:t>
            </a:r>
            <a:r>
              <a:rPr lang="en-US" sz="1550" u="sng">
                <a:solidFill>
                  <a:schemeClr val="hlink"/>
                </a:solidFill>
                <a:hlinkClick r:id="rId7"/>
              </a:rPr>
              <a:t>Digital Curation Centre</a:t>
            </a:r>
            <a:r>
              <a:rPr lang="en-US" sz="1550"/>
              <a:t> and Research Data Alliance </a:t>
            </a:r>
            <a:r>
              <a:rPr lang="en-US" sz="1550" u="sng">
                <a:solidFill>
                  <a:schemeClr val="hlink"/>
                </a:solidFill>
                <a:hlinkClick r:id="rId8"/>
              </a:rPr>
              <a:t>Metadata Standards Directory</a:t>
            </a:r>
            <a:endParaRPr sz="1200"/>
          </a:p>
          <a:p>
            <a:pPr marL="0" lvl="0" indent="0" algn="just" rtl="0">
              <a:spcBef>
                <a:spcPts val="360"/>
              </a:spcBef>
              <a:spcAft>
                <a:spcPts val="0"/>
              </a:spcAft>
              <a:buSzPts val="1550"/>
              <a:buNone/>
            </a:pPr>
            <a:endParaRPr sz="1550"/>
          </a:p>
          <a:p>
            <a:pPr marL="0" lvl="0" indent="0" algn="just" rtl="0">
              <a:spcBef>
                <a:spcPts val="360"/>
              </a:spcBef>
              <a:spcAft>
                <a:spcPts val="0"/>
              </a:spcAft>
              <a:buSzPts val="1550"/>
              <a:buNone/>
            </a:pPr>
            <a:r>
              <a:rPr lang="en-US" sz="1550"/>
              <a:t>Examples of disciplinary metadata standards : </a:t>
            </a:r>
            <a:r>
              <a:rPr lang="en-US" sz="1550" u="sng">
                <a:solidFill>
                  <a:schemeClr val="hlink"/>
                </a:solidFill>
                <a:hlinkClick r:id="rId9"/>
              </a:rPr>
              <a:t>PACTOLS</a:t>
            </a:r>
            <a:r>
              <a:rPr lang="en-US" sz="1550"/>
              <a:t>, </a:t>
            </a:r>
            <a:r>
              <a:rPr lang="en-US" sz="1550" u="sng">
                <a:solidFill>
                  <a:schemeClr val="hlink"/>
                </a:solidFill>
                <a:hlinkClick r:id="rId10"/>
              </a:rPr>
              <a:t>Generic Earth Observation Metadata Standard</a:t>
            </a:r>
            <a:r>
              <a:rPr lang="en-US" sz="1550"/>
              <a:t> (GEOMS), </a:t>
            </a:r>
            <a:r>
              <a:rPr lang="en-US" sz="1550" u="sng">
                <a:solidFill>
                  <a:schemeClr val="hlink"/>
                </a:solidFill>
                <a:hlinkClick r:id="rId11"/>
              </a:rPr>
              <a:t>VRA Core</a:t>
            </a:r>
            <a:r>
              <a:rPr lang="en-US" sz="1550"/>
              <a:t>, </a:t>
            </a:r>
            <a:r>
              <a:rPr lang="en-US" sz="1550" u="sng">
                <a:solidFill>
                  <a:schemeClr val="hlink"/>
                </a:solidFill>
                <a:hlinkClick r:id="rId12"/>
              </a:rPr>
              <a:t>Darwin Core</a:t>
            </a:r>
            <a:r>
              <a:rPr lang="en-US" sz="1550"/>
              <a:t>, </a:t>
            </a:r>
            <a:r>
              <a:rPr lang="en-US" sz="1550" u="sng">
                <a:solidFill>
                  <a:schemeClr val="hlink"/>
                </a:solidFill>
                <a:hlinkClick r:id="rId13"/>
              </a:rPr>
              <a:t>Ecological Metadata Language</a:t>
            </a:r>
            <a:r>
              <a:rPr lang="en-US" sz="1550"/>
              <a:t> (EML)...</a:t>
            </a:r>
            <a:endParaRPr sz="1550"/>
          </a:p>
        </p:txBody>
      </p:sp>
      <p:sp>
        <p:nvSpPr>
          <p:cNvPr id="521" name="Google Shape;521;p32"/>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53</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5"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19310005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33"/>
          <p:cNvSpPr txBox="1">
            <a:spLocks noGrp="1"/>
          </p:cNvSpPr>
          <p:nvPr>
            <p:ph type="title"/>
          </p:nvPr>
        </p:nvSpPr>
        <p:spPr>
          <a:xfrm>
            <a:off x="379250" y="676153"/>
            <a:ext cx="8391900" cy="6096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Overview on FAIR principles</a:t>
            </a:r>
            <a:endParaRPr/>
          </a:p>
        </p:txBody>
      </p:sp>
      <p:sp>
        <p:nvSpPr>
          <p:cNvPr id="528" name="Google Shape;528;p33"/>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54</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29" name="Google Shape;529;p33"/>
          <p:cNvPicPr preferRelativeResize="0"/>
          <p:nvPr/>
        </p:nvPicPr>
        <p:blipFill rotWithShape="1">
          <a:blip r:embed="rId3">
            <a:alphaModFix/>
          </a:blip>
          <a:srcRect/>
          <a:stretch/>
        </p:blipFill>
        <p:spPr>
          <a:xfrm>
            <a:off x="5486524" y="87225"/>
            <a:ext cx="3249771" cy="1074450"/>
          </a:xfrm>
          <a:prstGeom prst="rect">
            <a:avLst/>
          </a:prstGeom>
          <a:noFill/>
          <a:ln>
            <a:noFill/>
          </a:ln>
        </p:spPr>
      </p:pic>
      <p:pic>
        <p:nvPicPr>
          <p:cNvPr id="530" name="Google Shape;530;p33"/>
          <p:cNvPicPr preferRelativeResize="0"/>
          <p:nvPr/>
        </p:nvPicPr>
        <p:blipFill rotWithShape="1">
          <a:blip r:embed="rId4">
            <a:alphaModFix/>
          </a:blip>
          <a:srcRect/>
          <a:stretch/>
        </p:blipFill>
        <p:spPr>
          <a:xfrm>
            <a:off x="2033575" y="1128913"/>
            <a:ext cx="5076825" cy="3857625"/>
          </a:xfrm>
          <a:prstGeom prst="rect">
            <a:avLst/>
          </a:prstGeom>
          <a:noFill/>
          <a:ln>
            <a:noFill/>
          </a:ln>
        </p:spPr>
      </p:pic>
      <p:pic>
        <p:nvPicPr>
          <p:cNvPr id="531" name="Google Shape;531;p33"/>
          <p:cNvPicPr preferRelativeResize="0"/>
          <p:nvPr/>
        </p:nvPicPr>
        <p:blipFill rotWithShape="1">
          <a:blip r:embed="rId5">
            <a:alphaModFix/>
          </a:blip>
          <a:srcRect/>
          <a:stretch/>
        </p:blipFill>
        <p:spPr>
          <a:xfrm>
            <a:off x="7159823" y="3327700"/>
            <a:ext cx="1875175" cy="981850"/>
          </a:xfrm>
          <a:prstGeom prst="rect">
            <a:avLst/>
          </a:prstGeom>
          <a:noFill/>
          <a:ln>
            <a:noFill/>
          </a:ln>
        </p:spPr>
      </p:pic>
    </p:spTree>
    <p:extLst>
      <p:ext uri="{BB962C8B-B14F-4D97-AF65-F5344CB8AC3E}">
        <p14:creationId xmlns:p14="http://schemas.microsoft.com/office/powerpoint/2010/main" val="8222574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4"/>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chemeClr val="dk1"/>
              </a:buClr>
              <a:buSzPts val="2200"/>
              <a:buFont typeface="Arial"/>
              <a:buNone/>
            </a:pPr>
            <a:r>
              <a:rPr lang="en-US"/>
              <a:t>“as </a:t>
            </a:r>
            <a:r>
              <a:rPr lang="en-US">
                <a:solidFill>
                  <a:schemeClr val="accent3"/>
                </a:solidFill>
              </a:rPr>
              <a:t>open</a:t>
            </a:r>
            <a:r>
              <a:rPr lang="en-US"/>
              <a:t> as possible, as </a:t>
            </a:r>
            <a:r>
              <a:rPr lang="en-US">
                <a:solidFill>
                  <a:schemeClr val="accent1"/>
                </a:solidFill>
              </a:rPr>
              <a:t>closed</a:t>
            </a:r>
            <a:r>
              <a:rPr lang="en-US"/>
              <a:t> as necessary”</a:t>
            </a:r>
            <a:endParaRPr/>
          </a:p>
        </p:txBody>
      </p:sp>
      <p:sp>
        <p:nvSpPr>
          <p:cNvPr id="538" name="Google Shape;538;p34"/>
          <p:cNvSpPr txBox="1">
            <a:spLocks noGrp="1"/>
          </p:cNvSpPr>
          <p:nvPr>
            <p:ph type="body" idx="1"/>
          </p:nvPr>
        </p:nvSpPr>
        <p:spPr>
          <a:xfrm>
            <a:off x="925100" y="1693950"/>
            <a:ext cx="7844100" cy="1759200"/>
          </a:xfrm>
          <a:prstGeom prst="rect">
            <a:avLst/>
          </a:prstGeom>
          <a:noFill/>
          <a:ln>
            <a:noFill/>
          </a:ln>
        </p:spPr>
        <p:txBody>
          <a:bodyPr spcFirstLastPara="1" wrap="square" lIns="91425" tIns="45700" rIns="91425" bIns="45700" anchor="t" anchorCtr="0">
            <a:normAutofit fontScale="70000" lnSpcReduction="20000"/>
          </a:bodyPr>
          <a:lstStyle/>
          <a:p>
            <a:pPr marL="0" lvl="0" indent="0" algn="just" rtl="0">
              <a:spcBef>
                <a:spcPts val="0"/>
              </a:spcBef>
              <a:spcAft>
                <a:spcPts val="0"/>
              </a:spcAft>
              <a:buSzPct val="100000"/>
              <a:buNone/>
            </a:pPr>
            <a:r>
              <a:rPr lang="en-US" sz="2350"/>
              <a:t>Access to, and use of, certain research data will necessarily be limited by various types of legal requirements, which may include restrictions for reasons of:</a:t>
            </a:r>
            <a:endParaRPr sz="2350"/>
          </a:p>
          <a:p>
            <a:pPr marL="0" lvl="0" indent="0" algn="just" rtl="0">
              <a:spcBef>
                <a:spcPts val="0"/>
              </a:spcBef>
              <a:spcAft>
                <a:spcPts val="0"/>
              </a:spcAft>
              <a:buSzPct val="100000"/>
              <a:buNone/>
            </a:pPr>
            <a:endParaRPr sz="2350"/>
          </a:p>
          <a:p>
            <a:pPr marL="457200" lvl="0" indent="-308610" algn="l" rtl="0">
              <a:spcBef>
                <a:spcPts val="360"/>
              </a:spcBef>
              <a:spcAft>
                <a:spcPts val="0"/>
              </a:spcAft>
              <a:buSzPct val="75000"/>
              <a:buChar char="-"/>
            </a:pPr>
            <a:r>
              <a:rPr lang="en-US"/>
              <a:t>national security</a:t>
            </a:r>
            <a:endParaRPr/>
          </a:p>
          <a:p>
            <a:pPr marL="457200" lvl="0" indent="-308610" algn="l" rtl="0">
              <a:spcBef>
                <a:spcPts val="0"/>
              </a:spcBef>
              <a:spcAft>
                <a:spcPts val="0"/>
              </a:spcAft>
              <a:buSzPct val="75000"/>
              <a:buChar char="-"/>
            </a:pPr>
            <a:r>
              <a:rPr lang="en-US"/>
              <a:t>privacy and confidentiality</a:t>
            </a:r>
            <a:endParaRPr/>
          </a:p>
          <a:p>
            <a:pPr marL="457200" lvl="0" indent="-308610" algn="l" rtl="0">
              <a:spcBef>
                <a:spcPts val="0"/>
              </a:spcBef>
              <a:spcAft>
                <a:spcPts val="0"/>
              </a:spcAft>
              <a:buSzPct val="75000"/>
              <a:buChar char="-"/>
            </a:pPr>
            <a:r>
              <a:rPr lang="en-US"/>
              <a:t>trade secrets</a:t>
            </a:r>
            <a:endParaRPr/>
          </a:p>
          <a:p>
            <a:pPr marL="457200" lvl="0" indent="-308610" algn="l" rtl="0">
              <a:spcBef>
                <a:spcPts val="0"/>
              </a:spcBef>
              <a:spcAft>
                <a:spcPts val="0"/>
              </a:spcAft>
              <a:buSzPct val="75000"/>
              <a:buChar char="-"/>
            </a:pPr>
            <a:r>
              <a:rPr lang="en-US"/>
              <a:t>legal process</a:t>
            </a:r>
            <a:endParaRPr/>
          </a:p>
        </p:txBody>
      </p:sp>
      <p:sp>
        <p:nvSpPr>
          <p:cNvPr id="539" name="Google Shape;539;p34"/>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55</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540" name="Google Shape;540;p34"/>
          <p:cNvSpPr txBox="1"/>
          <p:nvPr/>
        </p:nvSpPr>
        <p:spPr>
          <a:xfrm>
            <a:off x="4054850" y="3101100"/>
            <a:ext cx="4904100" cy="1954800"/>
          </a:xfrm>
          <a:prstGeom prst="rect">
            <a:avLst/>
          </a:prstGeom>
          <a:noFill/>
          <a:ln w="9525" cap="flat" cmpd="sng">
            <a:solidFill>
              <a:schemeClr val="accent3"/>
            </a:solidFill>
            <a:prstDash val="lgDash"/>
            <a:round/>
            <a:headEnd type="none" w="sm" len="sm"/>
            <a:tailEnd type="none" w="sm" len="sm"/>
          </a:ln>
        </p:spPr>
        <p:txBody>
          <a:bodyPr spcFirstLastPara="1" wrap="square" lIns="91425" tIns="91425" rIns="91425" bIns="91425" anchor="t" anchorCtr="0">
            <a:spAutoFit/>
          </a:bodyPr>
          <a:lstStyle/>
          <a:p>
            <a:pPr marL="0" marR="0" lvl="0" indent="0" algn="just" defTabSz="914400" rtl="0" eaLnBrk="1" fontAlgn="auto" latinLnBrk="0" hangingPunct="1">
              <a:lnSpc>
                <a:spcPct val="100000"/>
              </a:lnSpc>
              <a:spcBef>
                <a:spcPts val="360"/>
              </a:spcBef>
              <a:spcAft>
                <a:spcPts val="0"/>
              </a:spcAft>
              <a:buClr>
                <a:srgbClr val="000000"/>
              </a:buClr>
              <a:buSzPts val="1600"/>
              <a:buFont typeface="Arial"/>
              <a:buNone/>
              <a:tabLst/>
              <a:defRPr/>
            </a:pPr>
            <a:r>
              <a:rPr kumimoji="0" lang="en-US" sz="1600" b="0" i="0" u="none" strike="noStrike" kern="0" cap="none" spc="0" normalizeH="0" baseline="0" noProof="0">
                <a:ln>
                  <a:noFill/>
                </a:ln>
                <a:solidFill>
                  <a:srgbClr val="000000"/>
                </a:solidFill>
                <a:effectLst/>
                <a:uLnTx/>
                <a:uFillTx/>
                <a:latin typeface="Arial"/>
                <a:ea typeface="Arial"/>
                <a:cs typeface="Arial"/>
                <a:sym typeface="Arial"/>
              </a:rPr>
              <a:t>It is always possible to define rules of communicability making the data open after a certain period (depending on national laws), ex: in France, documents related to national security may be opened after 50 years.</a:t>
            </a:r>
            <a:endParaRPr kumimoji="0" sz="16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just" defTabSz="914400" rtl="0" eaLnBrk="1" fontAlgn="auto" latinLnBrk="0" hangingPunct="1">
              <a:lnSpc>
                <a:spcPct val="100000"/>
              </a:lnSpc>
              <a:spcBef>
                <a:spcPts val="360"/>
              </a:spcBef>
              <a:spcAft>
                <a:spcPts val="0"/>
              </a:spcAft>
              <a:buClr>
                <a:srgbClr val="000000"/>
              </a:buClr>
              <a:buSzPts val="1100"/>
              <a:buFont typeface="Arial"/>
              <a:buNone/>
              <a:tabLst/>
              <a:defRPr/>
            </a:pPr>
            <a:r>
              <a:rPr kumimoji="0" lang="en-US" sz="1600" b="0" i="0" u="none" strike="noStrike" kern="0" cap="none" spc="0" normalizeH="0" baseline="0" noProof="0">
                <a:ln>
                  <a:noFill/>
                </a:ln>
                <a:solidFill>
                  <a:srgbClr val="000000"/>
                </a:solidFill>
                <a:effectLst/>
                <a:uLnTx/>
                <a:uFillTx/>
                <a:latin typeface="Arial"/>
                <a:ea typeface="Arial"/>
                <a:cs typeface="Arial"/>
                <a:sym typeface="Arial"/>
              </a:rPr>
              <a:t>Minimum standards are defined in the Tromsø Convention (CETS No. 205)</a:t>
            </a:r>
            <a:endParaRPr kumimoji="0" sz="16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141266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35"/>
          <p:cNvSpPr txBox="1">
            <a:spLocks noGrp="1"/>
          </p:cNvSpPr>
          <p:nvPr>
            <p:ph type="title"/>
          </p:nvPr>
        </p:nvSpPr>
        <p:spPr>
          <a:xfrm>
            <a:off x="1924704" y="399825"/>
            <a:ext cx="61791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Opening up data: what's in my data?</a:t>
            </a:r>
            <a:endParaRPr/>
          </a:p>
        </p:txBody>
      </p:sp>
      <p:sp>
        <p:nvSpPr>
          <p:cNvPr id="547" name="Google Shape;547;p35"/>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56</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48" name="Google Shape;548;p35"/>
          <p:cNvPicPr preferRelativeResize="0"/>
          <p:nvPr/>
        </p:nvPicPr>
        <p:blipFill rotWithShape="1">
          <a:blip r:embed="rId3">
            <a:alphaModFix/>
          </a:blip>
          <a:srcRect/>
          <a:stretch/>
        </p:blipFill>
        <p:spPr>
          <a:xfrm>
            <a:off x="8267525" y="196675"/>
            <a:ext cx="596950" cy="596950"/>
          </a:xfrm>
          <a:prstGeom prst="rect">
            <a:avLst/>
          </a:prstGeom>
          <a:noFill/>
          <a:ln>
            <a:noFill/>
          </a:ln>
        </p:spPr>
      </p:pic>
      <p:pic>
        <p:nvPicPr>
          <p:cNvPr id="549" name="Google Shape;549;p35"/>
          <p:cNvPicPr preferRelativeResize="0"/>
          <p:nvPr/>
        </p:nvPicPr>
        <p:blipFill rotWithShape="1">
          <a:blip r:embed="rId4">
            <a:alphaModFix/>
          </a:blip>
          <a:srcRect t="13327" b="14190"/>
          <a:stretch/>
        </p:blipFill>
        <p:spPr>
          <a:xfrm>
            <a:off x="1122300" y="1019613"/>
            <a:ext cx="6899401" cy="3405826"/>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1642297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36"/>
          <p:cNvSpPr txBox="1">
            <a:spLocks noGrp="1"/>
          </p:cNvSpPr>
          <p:nvPr>
            <p:ph type="title"/>
          </p:nvPr>
        </p:nvSpPr>
        <p:spPr>
          <a:xfrm>
            <a:off x="376040" y="743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Some ways to secure the collect of personal/health data: </a:t>
            </a:r>
            <a:endParaRPr/>
          </a:p>
          <a:p>
            <a:pPr marL="0" lvl="0" indent="0" algn="l" rtl="0">
              <a:spcBef>
                <a:spcPts val="240"/>
              </a:spcBef>
              <a:spcAft>
                <a:spcPts val="0"/>
              </a:spcAft>
              <a:buClr>
                <a:schemeClr val="dk2"/>
              </a:buClr>
              <a:buSzPct val="100000"/>
              <a:buFont typeface="Arial"/>
              <a:buNone/>
            </a:pPr>
            <a:r>
              <a:rPr lang="en-US" sz="2400">
                <a:solidFill>
                  <a:schemeClr val="dk2"/>
                </a:solidFill>
              </a:rPr>
              <a:t>Questions to be ask before collecting personal data</a:t>
            </a:r>
            <a:endParaRPr>
              <a:solidFill>
                <a:schemeClr val="dk2"/>
              </a:solidFill>
            </a:endParaRPr>
          </a:p>
        </p:txBody>
      </p:sp>
      <p:sp>
        <p:nvSpPr>
          <p:cNvPr id="556" name="Google Shape;556;p36"/>
          <p:cNvSpPr txBox="1">
            <a:spLocks noGrp="1"/>
          </p:cNvSpPr>
          <p:nvPr>
            <p:ph type="body" idx="1"/>
          </p:nvPr>
        </p:nvSpPr>
        <p:spPr>
          <a:xfrm>
            <a:off x="378148" y="1671827"/>
            <a:ext cx="8387700" cy="2892900"/>
          </a:xfrm>
          <a:prstGeom prst="rect">
            <a:avLst/>
          </a:prstGeom>
          <a:noFill/>
          <a:ln>
            <a:noFill/>
          </a:ln>
        </p:spPr>
        <p:txBody>
          <a:bodyPr spcFirstLastPara="1" wrap="square" lIns="91425" tIns="45700" rIns="91425" bIns="45700" anchor="t" anchorCtr="0">
            <a:normAutofit/>
          </a:bodyPr>
          <a:lstStyle/>
          <a:p>
            <a:pPr marL="457200" lvl="0" indent="-315277" algn="l" rtl="0">
              <a:lnSpc>
                <a:spcPct val="90000"/>
              </a:lnSpc>
              <a:spcBef>
                <a:spcPts val="240"/>
              </a:spcBef>
              <a:spcAft>
                <a:spcPts val="0"/>
              </a:spcAft>
              <a:buSzPts val="1365"/>
              <a:buChar char="●"/>
            </a:pPr>
            <a:r>
              <a:rPr lang="en-US" sz="1920"/>
              <a:t>How long do I really need the data to achieve the objective?</a:t>
            </a:r>
            <a:endParaRPr sz="1920"/>
          </a:p>
          <a:p>
            <a:pPr marL="457200" lvl="0" indent="-315277" algn="l" rtl="0">
              <a:lnSpc>
                <a:spcPct val="90000"/>
              </a:lnSpc>
              <a:spcBef>
                <a:spcPts val="0"/>
              </a:spcBef>
              <a:spcAft>
                <a:spcPts val="0"/>
              </a:spcAft>
              <a:buSzPts val="1365"/>
              <a:buChar char="●"/>
            </a:pPr>
            <a:r>
              <a:rPr lang="en-US" sz="1920"/>
              <a:t>Do I have legal obligations to keep the data for a certain period of time?</a:t>
            </a:r>
            <a:endParaRPr sz="1920"/>
          </a:p>
          <a:p>
            <a:pPr marL="457200" lvl="0" indent="-315277" algn="l" rtl="0">
              <a:lnSpc>
                <a:spcPct val="90000"/>
              </a:lnSpc>
              <a:spcBef>
                <a:spcPts val="0"/>
              </a:spcBef>
              <a:spcAft>
                <a:spcPts val="0"/>
              </a:spcAft>
              <a:buSzPts val="1365"/>
              <a:buChar char="●"/>
            </a:pPr>
            <a:r>
              <a:rPr lang="en-US" sz="1920"/>
              <a:t>Do I have to keep certain data in order to protect myself against possible litigation? Which ones?</a:t>
            </a:r>
            <a:endParaRPr sz="1920"/>
          </a:p>
          <a:p>
            <a:pPr marL="457200" lvl="0" indent="-315277" algn="l" rtl="0">
              <a:lnSpc>
                <a:spcPct val="90000"/>
              </a:lnSpc>
              <a:spcBef>
                <a:spcPts val="0"/>
              </a:spcBef>
              <a:spcAft>
                <a:spcPts val="0"/>
              </a:spcAft>
              <a:buSzPts val="1365"/>
              <a:buChar char="●"/>
            </a:pPr>
            <a:r>
              <a:rPr lang="en-US" sz="1920"/>
              <a:t>What information must be archived? For how long?</a:t>
            </a:r>
            <a:endParaRPr sz="1920"/>
          </a:p>
          <a:p>
            <a:pPr marL="457200" lvl="0" indent="-315277" algn="l" rtl="0">
              <a:lnSpc>
                <a:spcPct val="90000"/>
              </a:lnSpc>
              <a:spcBef>
                <a:spcPts val="0"/>
              </a:spcBef>
              <a:spcAft>
                <a:spcPts val="0"/>
              </a:spcAft>
              <a:buSzPts val="1365"/>
              <a:buChar char="●"/>
            </a:pPr>
            <a:r>
              <a:rPr lang="en-US" sz="1920"/>
              <a:t>What are the rules for deleting data?</a:t>
            </a:r>
            <a:endParaRPr sz="1920"/>
          </a:p>
          <a:p>
            <a:pPr marL="457200" lvl="0" indent="-315277" algn="l" rtl="0">
              <a:lnSpc>
                <a:spcPct val="90000"/>
              </a:lnSpc>
              <a:spcBef>
                <a:spcPts val="0"/>
              </a:spcBef>
              <a:spcAft>
                <a:spcPts val="0"/>
              </a:spcAft>
              <a:buSzPts val="1365"/>
              <a:buChar char="●"/>
            </a:pPr>
            <a:r>
              <a:rPr lang="en-US" sz="1920"/>
              <a:t>What are the rules for sharing</a:t>
            </a:r>
            <a:endParaRPr sz="1920"/>
          </a:p>
          <a:p>
            <a:pPr marL="457200" lvl="0" indent="-315277" algn="l" rtl="0">
              <a:lnSpc>
                <a:spcPct val="90000"/>
              </a:lnSpc>
              <a:spcBef>
                <a:spcPts val="0"/>
              </a:spcBef>
              <a:spcAft>
                <a:spcPts val="0"/>
              </a:spcAft>
              <a:buSzPts val="1365"/>
              <a:buChar char="●"/>
            </a:pPr>
            <a:r>
              <a:rPr lang="en-US" sz="1920"/>
              <a:t>What are the rules for digital preservation?</a:t>
            </a:r>
            <a:endParaRPr sz="1920"/>
          </a:p>
        </p:txBody>
      </p:sp>
      <p:sp>
        <p:nvSpPr>
          <p:cNvPr id="557" name="Google Shape;557;p36"/>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57</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58" name="Google Shape;558;p36"/>
          <p:cNvPicPr preferRelativeResize="0"/>
          <p:nvPr/>
        </p:nvPicPr>
        <p:blipFill rotWithShape="1">
          <a:blip r:embed="rId3">
            <a:alphaModFix/>
          </a:blip>
          <a:srcRect/>
          <a:stretch/>
        </p:blipFill>
        <p:spPr>
          <a:xfrm>
            <a:off x="8267525" y="196675"/>
            <a:ext cx="596950" cy="5969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666128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37"/>
          <p:cNvSpPr txBox="1">
            <a:spLocks noGrp="1"/>
          </p:cNvSpPr>
          <p:nvPr>
            <p:ph type="title"/>
          </p:nvPr>
        </p:nvSpPr>
        <p:spPr>
          <a:xfrm>
            <a:off x="376040" y="743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100000"/>
              <a:buFont typeface="Arial"/>
              <a:buNone/>
            </a:pPr>
            <a:r>
              <a:rPr lang="en-US"/>
              <a:t>Some ways to secure the collect of personal/health data: </a:t>
            </a:r>
            <a:endParaRPr/>
          </a:p>
          <a:p>
            <a:pPr marL="0" lvl="0" indent="0" algn="l" rtl="0">
              <a:spcBef>
                <a:spcPts val="240"/>
              </a:spcBef>
              <a:spcAft>
                <a:spcPts val="0"/>
              </a:spcAft>
              <a:buClr>
                <a:schemeClr val="dk2"/>
              </a:buClr>
              <a:buSzPct val="100000"/>
              <a:buFont typeface="Arial"/>
              <a:buNone/>
            </a:pPr>
            <a:r>
              <a:rPr lang="en-US" sz="2400">
                <a:solidFill>
                  <a:schemeClr val="dk2"/>
                </a:solidFill>
              </a:rPr>
              <a:t>Document the conformity of data acquisition methods</a:t>
            </a:r>
            <a:endParaRPr>
              <a:solidFill>
                <a:schemeClr val="dk2"/>
              </a:solidFill>
            </a:endParaRPr>
          </a:p>
        </p:txBody>
      </p:sp>
      <p:sp>
        <p:nvSpPr>
          <p:cNvPr id="565" name="Google Shape;565;p37"/>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spcBef>
                <a:spcPts val="240"/>
              </a:spcBef>
              <a:spcAft>
                <a:spcPts val="0"/>
              </a:spcAft>
              <a:buSzPct val="100000"/>
              <a:buNone/>
            </a:pPr>
            <a:endParaRPr/>
          </a:p>
          <a:p>
            <a:pPr marL="0" lvl="0" indent="0" algn="l" rtl="0">
              <a:spcBef>
                <a:spcPts val="240"/>
              </a:spcBef>
              <a:spcAft>
                <a:spcPts val="0"/>
              </a:spcAft>
              <a:buClr>
                <a:schemeClr val="dk1"/>
              </a:buClr>
              <a:buSzPct val="45833"/>
              <a:buFont typeface="Arial"/>
              <a:buNone/>
            </a:pPr>
            <a:r>
              <a:rPr lang="en-US"/>
              <a:t>The documents formalising the internal procedures:</a:t>
            </a:r>
            <a:endParaRPr/>
          </a:p>
          <a:p>
            <a:pPr marL="457200" lvl="0" indent="-291465" algn="l" rtl="0">
              <a:spcBef>
                <a:spcPts val="240"/>
              </a:spcBef>
              <a:spcAft>
                <a:spcPts val="0"/>
              </a:spcAft>
              <a:buSzPct val="75000"/>
              <a:buChar char="●"/>
            </a:pPr>
            <a:r>
              <a:rPr lang="en-US"/>
              <a:t>the register in which the processing activities and the related retention periods must be recorded,</a:t>
            </a:r>
            <a:endParaRPr/>
          </a:p>
          <a:p>
            <a:pPr marL="457200" lvl="0" indent="-291465" algn="l" rtl="0">
              <a:spcBef>
                <a:spcPts val="0"/>
              </a:spcBef>
              <a:spcAft>
                <a:spcPts val="0"/>
              </a:spcAft>
              <a:buSzPct val="75000"/>
              <a:buChar char="●"/>
            </a:pPr>
            <a:r>
              <a:rPr lang="en-US"/>
              <a:t>the various actions undertaken, including whether these actions are still ongoing,</a:t>
            </a:r>
            <a:endParaRPr/>
          </a:p>
          <a:p>
            <a:pPr marL="457200" lvl="0" indent="-291465" algn="l" rtl="0">
              <a:spcBef>
                <a:spcPts val="0"/>
              </a:spcBef>
              <a:spcAft>
                <a:spcPts val="0"/>
              </a:spcAft>
              <a:buSzPct val="75000"/>
              <a:buChar char="●"/>
            </a:pPr>
            <a:r>
              <a:rPr lang="en-US"/>
              <a:t>written instructions to the processor regarding time limits.</a:t>
            </a:r>
            <a:endParaRPr/>
          </a:p>
          <a:p>
            <a:pPr marL="1371600" lvl="0" indent="0" algn="l" rtl="0">
              <a:spcBef>
                <a:spcPts val="240"/>
              </a:spcBef>
              <a:spcAft>
                <a:spcPts val="0"/>
              </a:spcAft>
              <a:buSzPct val="100000"/>
              <a:buNone/>
            </a:pPr>
            <a:endParaRPr/>
          </a:p>
          <a:p>
            <a:pPr marL="0" lvl="0" indent="0" algn="l" rtl="0">
              <a:spcBef>
                <a:spcPts val="240"/>
              </a:spcBef>
              <a:spcAft>
                <a:spcPts val="0"/>
              </a:spcAft>
              <a:buClr>
                <a:schemeClr val="dk1"/>
              </a:buClr>
              <a:buSzPct val="45833"/>
              <a:buFont typeface="Arial"/>
              <a:buNone/>
            </a:pPr>
            <a:endParaRPr/>
          </a:p>
          <a:p>
            <a:pPr marL="0" lvl="0" indent="0" algn="l" rtl="0">
              <a:spcBef>
                <a:spcPts val="240"/>
              </a:spcBef>
              <a:spcAft>
                <a:spcPts val="0"/>
              </a:spcAft>
              <a:buClr>
                <a:schemeClr val="dk1"/>
              </a:buClr>
              <a:buSzPct val="45833"/>
              <a:buFont typeface="Arial"/>
              <a:buNone/>
            </a:pPr>
            <a:r>
              <a:rPr lang="en-US"/>
              <a:t>Internal procedures:</a:t>
            </a:r>
            <a:endParaRPr/>
          </a:p>
          <a:p>
            <a:pPr marL="457200" lvl="0" indent="-291465" algn="l" rtl="0">
              <a:spcBef>
                <a:spcPts val="240"/>
              </a:spcBef>
              <a:spcAft>
                <a:spcPts val="0"/>
              </a:spcAft>
              <a:buSzPct val="75000"/>
              <a:buChar char="▪"/>
            </a:pPr>
            <a:r>
              <a:rPr lang="en-US"/>
              <a:t>Any procedures for sharing, storing or archiving data, </a:t>
            </a:r>
            <a:endParaRPr/>
          </a:p>
          <a:p>
            <a:pPr marL="457200" lvl="0" indent="-291465" algn="l" rtl="0">
              <a:spcBef>
                <a:spcPts val="0"/>
              </a:spcBef>
              <a:spcAft>
                <a:spcPts val="0"/>
              </a:spcAft>
              <a:buSzPct val="75000"/>
              <a:buChar char="▪"/>
            </a:pPr>
            <a:r>
              <a:rPr lang="en-US"/>
              <a:t>the procedure for destroying data, if applicable </a:t>
            </a:r>
            <a:endParaRPr/>
          </a:p>
          <a:p>
            <a:pPr marL="457200" lvl="0" indent="-291465" algn="l" rtl="0">
              <a:spcBef>
                <a:spcPts val="0"/>
              </a:spcBef>
              <a:spcAft>
                <a:spcPts val="0"/>
              </a:spcAft>
              <a:buSzPct val="75000"/>
              <a:buChar char="▪"/>
            </a:pPr>
            <a:r>
              <a:rPr lang="en-US"/>
              <a:t>describe security measures, including where paper records are stored, to protect data from destruction, loss, alteration, unauthorised disclosure or access. These measures should be appropriate to the risks and the nature of the data.</a:t>
            </a:r>
            <a:endParaRPr/>
          </a:p>
          <a:p>
            <a:pPr marL="0" lvl="0" indent="0" algn="just" rtl="0">
              <a:spcBef>
                <a:spcPts val="240"/>
              </a:spcBef>
              <a:spcAft>
                <a:spcPts val="0"/>
              </a:spcAft>
              <a:buSzPct val="100000"/>
              <a:buNone/>
            </a:pPr>
            <a:endParaRPr/>
          </a:p>
        </p:txBody>
      </p:sp>
      <p:sp>
        <p:nvSpPr>
          <p:cNvPr id="566" name="Google Shape;566;p37"/>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58</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67" name="Google Shape;567;p37"/>
          <p:cNvPicPr preferRelativeResize="0"/>
          <p:nvPr/>
        </p:nvPicPr>
        <p:blipFill rotWithShape="1">
          <a:blip r:embed="rId3">
            <a:alphaModFix/>
          </a:blip>
          <a:srcRect/>
          <a:stretch/>
        </p:blipFill>
        <p:spPr>
          <a:xfrm>
            <a:off x="8267525" y="196675"/>
            <a:ext cx="596950" cy="5969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885649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38"/>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50000"/>
              <a:buFont typeface="Arial"/>
              <a:buNone/>
            </a:pPr>
            <a:r>
              <a:rPr lang="en-US"/>
              <a:t>Some ways to secure the collect of personal/health data: </a:t>
            </a:r>
            <a:endParaRPr/>
          </a:p>
          <a:p>
            <a:pPr marL="0" lvl="0" indent="0" algn="l" rtl="0">
              <a:spcBef>
                <a:spcPts val="240"/>
              </a:spcBef>
              <a:spcAft>
                <a:spcPts val="0"/>
              </a:spcAft>
              <a:buClr>
                <a:schemeClr val="dk1"/>
              </a:buClr>
              <a:buSzPct val="45833"/>
              <a:buFont typeface="Arial"/>
              <a:buNone/>
            </a:pPr>
            <a:r>
              <a:rPr lang="en-US" sz="2400">
                <a:solidFill>
                  <a:schemeClr val="dk2"/>
                </a:solidFill>
              </a:rPr>
              <a:t>Tools</a:t>
            </a:r>
            <a:endParaRPr/>
          </a:p>
        </p:txBody>
      </p:sp>
      <p:sp>
        <p:nvSpPr>
          <p:cNvPr id="574" name="Google Shape;574;p38"/>
          <p:cNvSpPr txBox="1">
            <a:spLocks noGrp="1"/>
          </p:cNvSpPr>
          <p:nvPr>
            <p:ph type="body" idx="1"/>
          </p:nvPr>
        </p:nvSpPr>
        <p:spPr>
          <a:xfrm>
            <a:off x="381348" y="1922552"/>
            <a:ext cx="8387700" cy="2892900"/>
          </a:xfrm>
          <a:prstGeom prst="rect">
            <a:avLst/>
          </a:prstGeom>
          <a:noFill/>
          <a:ln>
            <a:noFill/>
          </a:ln>
        </p:spPr>
        <p:txBody>
          <a:bodyPr spcFirstLastPara="1" wrap="square" lIns="91425" tIns="45700" rIns="91425" bIns="45700" anchor="t" anchorCtr="0">
            <a:noAutofit/>
          </a:bodyPr>
          <a:lstStyle/>
          <a:p>
            <a:pPr marL="457200" lvl="0" indent="-304800" algn="l" rtl="0">
              <a:spcBef>
                <a:spcPts val="360"/>
              </a:spcBef>
              <a:spcAft>
                <a:spcPts val="0"/>
              </a:spcAft>
              <a:buSzPts val="1200"/>
              <a:buChar char="▪"/>
            </a:pPr>
            <a:r>
              <a:rPr lang="en-US" sz="1200"/>
              <a:t>Sort through the data,</a:t>
            </a:r>
            <a:endParaRPr sz="1200"/>
          </a:p>
          <a:p>
            <a:pPr marL="457200" lvl="0" indent="-304800" algn="l" rtl="0">
              <a:spcBef>
                <a:spcPts val="0"/>
              </a:spcBef>
              <a:spcAft>
                <a:spcPts val="0"/>
              </a:spcAft>
              <a:buSzPts val="1200"/>
              <a:buChar char="▪"/>
            </a:pPr>
            <a:r>
              <a:rPr lang="en-US" sz="1200"/>
              <a:t>Anonymize,</a:t>
            </a:r>
            <a:endParaRPr sz="1200"/>
          </a:p>
          <a:p>
            <a:pPr marL="914400" lvl="1" indent="-304800" algn="l" rtl="0">
              <a:spcBef>
                <a:spcPts val="0"/>
              </a:spcBef>
              <a:spcAft>
                <a:spcPts val="0"/>
              </a:spcAft>
              <a:buSzPts val="1200"/>
              <a:buChar char="▪"/>
            </a:pPr>
            <a:r>
              <a:rPr lang="en-US" sz="1200" u="sng">
                <a:solidFill>
                  <a:schemeClr val="hlink"/>
                </a:solidFill>
                <a:hlinkClick r:id="rId3"/>
              </a:rPr>
              <a:t>https://amnesia.openaire.eu</a:t>
            </a:r>
            <a:endParaRPr sz="1200"/>
          </a:p>
          <a:p>
            <a:pPr marL="914400" lvl="1" indent="-304800" algn="l" rtl="0">
              <a:spcBef>
                <a:spcPts val="0"/>
              </a:spcBef>
              <a:spcAft>
                <a:spcPts val="0"/>
              </a:spcAft>
              <a:buSzPts val="1200"/>
              <a:buChar char="▪"/>
            </a:pPr>
            <a:r>
              <a:rPr lang="en-US" sz="1200" u="sng">
                <a:solidFill>
                  <a:schemeClr val="hlink"/>
                </a:solidFill>
                <a:hlinkClick r:id="rId4"/>
              </a:rPr>
              <a:t>https://github.com/SGMAP-AGD/anonymisation</a:t>
            </a:r>
            <a:r>
              <a:rPr lang="en-US" sz="1200"/>
              <a:t> </a:t>
            </a:r>
            <a:endParaRPr sz="1200"/>
          </a:p>
          <a:p>
            <a:pPr marL="457200" lvl="0" indent="-304800" algn="l" rtl="0">
              <a:spcBef>
                <a:spcPts val="0"/>
              </a:spcBef>
              <a:spcAft>
                <a:spcPts val="0"/>
              </a:spcAft>
              <a:buSzPts val="1200"/>
              <a:buChar char="▪"/>
            </a:pPr>
            <a:r>
              <a:rPr lang="en-US" sz="1200"/>
              <a:t>Pseudonymization,</a:t>
            </a:r>
            <a:endParaRPr sz="1200"/>
          </a:p>
          <a:p>
            <a:pPr marL="914400" lvl="1" indent="-304800" algn="l" rtl="0">
              <a:spcBef>
                <a:spcPts val="0"/>
              </a:spcBef>
              <a:spcAft>
                <a:spcPts val="0"/>
              </a:spcAft>
              <a:buSzPts val="1200"/>
              <a:buChar char="▪"/>
            </a:pPr>
            <a:r>
              <a:rPr lang="en-US" sz="1200" u="sng">
                <a:solidFill>
                  <a:schemeClr val="hlink"/>
                </a:solidFill>
                <a:hlinkClick r:id="rId5"/>
              </a:rPr>
              <a:t>https://github.com/etalab-ia/pseudo_app</a:t>
            </a:r>
            <a:r>
              <a:rPr lang="en-US" sz="1200"/>
              <a:t> </a:t>
            </a:r>
            <a:endParaRPr sz="1200"/>
          </a:p>
          <a:p>
            <a:pPr marL="457200" lvl="0" indent="-304800" algn="l" rtl="0">
              <a:spcBef>
                <a:spcPts val="0"/>
              </a:spcBef>
              <a:spcAft>
                <a:spcPts val="0"/>
              </a:spcAft>
              <a:buSzPts val="1200"/>
              <a:buChar char="▪"/>
            </a:pPr>
            <a:r>
              <a:rPr lang="en-US" sz="1200"/>
              <a:t>Delete,</a:t>
            </a:r>
            <a:endParaRPr sz="1200"/>
          </a:p>
          <a:p>
            <a:pPr marL="914400" lvl="1" indent="-304800" algn="l" rtl="0">
              <a:spcBef>
                <a:spcPts val="0"/>
              </a:spcBef>
              <a:spcAft>
                <a:spcPts val="0"/>
              </a:spcAft>
              <a:buSzPts val="1200"/>
              <a:buChar char="▪"/>
            </a:pPr>
            <a:r>
              <a:rPr lang="en-US" sz="1200"/>
              <a:t>Redaction of a secure data deletion procedure in accordance with the recommendations of the CISO.</a:t>
            </a:r>
            <a:endParaRPr sz="1200"/>
          </a:p>
          <a:p>
            <a:pPr marL="914400" lvl="1" indent="-304800" algn="l" rtl="0">
              <a:spcBef>
                <a:spcPts val="0"/>
              </a:spcBef>
              <a:spcAft>
                <a:spcPts val="0"/>
              </a:spcAft>
              <a:buSzPts val="1200"/>
              <a:buChar char="▪"/>
            </a:pPr>
            <a:r>
              <a:rPr lang="en-US" sz="1200"/>
              <a:t>Use dedicated software for data deletion without physical destruction that has been audited or certified. </a:t>
            </a:r>
            <a:endParaRPr sz="1200"/>
          </a:p>
          <a:p>
            <a:pPr marL="457200" lvl="0" indent="-304800" algn="l" rtl="0">
              <a:spcBef>
                <a:spcPts val="0"/>
              </a:spcBef>
              <a:spcAft>
                <a:spcPts val="0"/>
              </a:spcAft>
              <a:buSzPts val="1200"/>
              <a:buChar char="▪"/>
            </a:pPr>
            <a:r>
              <a:rPr lang="en-US" sz="1200"/>
              <a:t>Secure through encryption</a:t>
            </a:r>
            <a:endParaRPr sz="1200"/>
          </a:p>
          <a:p>
            <a:pPr marL="914400" lvl="1" indent="-304800" algn="l" rtl="0">
              <a:spcBef>
                <a:spcPts val="0"/>
              </a:spcBef>
              <a:spcAft>
                <a:spcPts val="0"/>
              </a:spcAft>
              <a:buSzPts val="1200"/>
              <a:buChar char="▪"/>
            </a:pPr>
            <a:r>
              <a:rPr lang="en-US" sz="1200"/>
              <a:t>GnuPG, </a:t>
            </a:r>
            <a:r>
              <a:rPr lang="en-US" sz="1200" u="sng">
                <a:solidFill>
                  <a:schemeClr val="hlink"/>
                </a:solidFill>
                <a:hlinkClick r:id="rId6"/>
              </a:rPr>
              <a:t>https://gnupg.org/</a:t>
            </a:r>
            <a:r>
              <a:rPr lang="en-US" sz="1200"/>
              <a:t> </a:t>
            </a:r>
            <a:endParaRPr sz="1200"/>
          </a:p>
          <a:p>
            <a:pPr marL="457200" lvl="0" indent="-304800" algn="l" rtl="0">
              <a:spcBef>
                <a:spcPts val="0"/>
              </a:spcBef>
              <a:spcAft>
                <a:spcPts val="0"/>
              </a:spcAft>
              <a:buSzPts val="1200"/>
              <a:buChar char="▪"/>
            </a:pPr>
            <a:r>
              <a:rPr lang="en-US" sz="1200"/>
              <a:t>Name and re-name,</a:t>
            </a:r>
            <a:endParaRPr sz="1200"/>
          </a:p>
          <a:p>
            <a:pPr marL="914400" lvl="1" indent="-304800" algn="l" rtl="0">
              <a:lnSpc>
                <a:spcPct val="115000"/>
              </a:lnSpc>
              <a:spcBef>
                <a:spcPts val="0"/>
              </a:spcBef>
              <a:spcAft>
                <a:spcPts val="0"/>
              </a:spcAft>
              <a:buSzPts val="1200"/>
              <a:buChar char="▪"/>
            </a:pPr>
            <a:r>
              <a:rPr lang="en-US" sz="1200"/>
              <a:t>ReNamer,</a:t>
            </a:r>
            <a:r>
              <a:rPr lang="en-US" sz="1200">
                <a:solidFill>
                  <a:schemeClr val="hlink"/>
                </a:solidFill>
                <a:uFill>
                  <a:noFill/>
                </a:uFill>
                <a:hlinkClick r:id="rId7"/>
              </a:rPr>
              <a:t> </a:t>
            </a:r>
            <a:r>
              <a:rPr lang="en-US" sz="1200" u="sng">
                <a:solidFill>
                  <a:schemeClr val="hlink"/>
                </a:solidFill>
                <a:hlinkClick r:id="rId7"/>
              </a:rPr>
              <a:t>https://renamer.fr.softonic.com/</a:t>
            </a:r>
            <a:endParaRPr sz="1200" u="sng">
              <a:solidFill>
                <a:schemeClr val="hlink"/>
              </a:solidFill>
            </a:endParaRPr>
          </a:p>
          <a:p>
            <a:pPr marL="914400" lvl="1" indent="-304800" algn="l" rtl="0">
              <a:lnSpc>
                <a:spcPct val="115000"/>
              </a:lnSpc>
              <a:spcBef>
                <a:spcPts val="0"/>
              </a:spcBef>
              <a:spcAft>
                <a:spcPts val="0"/>
              </a:spcAft>
              <a:buSzPts val="1200"/>
              <a:buChar char="▪"/>
            </a:pPr>
            <a:r>
              <a:rPr lang="en-US" sz="1200"/>
              <a:t>Ant Renamer,</a:t>
            </a:r>
            <a:r>
              <a:rPr lang="en-US" sz="1200">
                <a:solidFill>
                  <a:schemeClr val="hlink"/>
                </a:solidFill>
                <a:uFill>
                  <a:noFill/>
                </a:uFill>
                <a:hlinkClick r:id="rId8"/>
              </a:rPr>
              <a:t> </a:t>
            </a:r>
            <a:r>
              <a:rPr lang="en-US" sz="1200" u="sng">
                <a:solidFill>
                  <a:schemeClr val="hlink"/>
                </a:solidFill>
                <a:hlinkClick r:id="rId8"/>
              </a:rPr>
              <a:t>http://www.antp.be/software/renamer/fr</a:t>
            </a:r>
            <a:endParaRPr sz="1200"/>
          </a:p>
        </p:txBody>
      </p:sp>
      <p:sp>
        <p:nvSpPr>
          <p:cNvPr id="575" name="Google Shape;575;p38"/>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59</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576" name="Google Shape;576;p38"/>
          <p:cNvSpPr txBox="1"/>
          <p:nvPr/>
        </p:nvSpPr>
        <p:spPr>
          <a:xfrm>
            <a:off x="6012150" y="1693950"/>
            <a:ext cx="3082500" cy="11082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360"/>
              </a:spcBef>
              <a:spcAft>
                <a:spcPts val="0"/>
              </a:spcAft>
              <a:buClr>
                <a:srgbClr val="000000"/>
              </a:buClr>
              <a:buSzPts val="1200"/>
              <a:buFont typeface="Arial"/>
              <a:buNone/>
              <a:tabLst/>
              <a:defRPr/>
            </a:pPr>
            <a:r>
              <a:rPr kumimoji="0" lang="en-US" sz="1200" b="0" i="0" u="none" strike="noStrike" kern="0" cap="none" spc="0" normalizeH="0" baseline="0" noProof="0">
                <a:ln>
                  <a:noFill/>
                </a:ln>
                <a:solidFill>
                  <a:srgbClr val="000000"/>
                </a:solidFill>
                <a:effectLst/>
                <a:uLnTx/>
                <a:uFillTx/>
                <a:latin typeface="Arial"/>
                <a:ea typeface="Arial"/>
                <a:cs typeface="Arial"/>
                <a:sym typeface="Arial"/>
              </a:rPr>
              <a:t>Anonymisation is often preferred to pseudonymisation - &gt; A tool to raise awareness of the risks of re-identification after anonymisation: </a:t>
            </a:r>
            <a:r>
              <a:rPr kumimoji="0" lang="en-US" sz="1200" b="0" i="0" u="sng" strike="noStrike" kern="0" cap="none" spc="0" normalizeH="0" baseline="0" noProof="0">
                <a:ln>
                  <a:noFill/>
                </a:ln>
                <a:solidFill>
                  <a:srgbClr val="009BD3"/>
                </a:solidFill>
                <a:effectLst/>
                <a:uLnTx/>
                <a:uFillTx/>
                <a:latin typeface="Arial"/>
                <a:ea typeface="Arial"/>
                <a:cs typeface="Arial"/>
                <a:sym typeface="Arial"/>
                <a:hlinkClick r:id="rId9"/>
              </a:rPr>
              <a:t>https://cpg.doc.ic.ac.uk/observatory/</a:t>
            </a:r>
            <a:r>
              <a:rPr kumimoji="0" lang="en-US" sz="1200" b="0" i="0" u="none" strike="noStrike" kern="0" cap="none" spc="0" normalizeH="0" baseline="0" noProof="0">
                <a:ln>
                  <a:noFill/>
                </a:ln>
                <a:solidFill>
                  <a:srgbClr val="000000"/>
                </a:solidFill>
                <a:effectLst/>
                <a:uLnTx/>
                <a:uFillTx/>
                <a:latin typeface="Arial"/>
                <a:ea typeface="Arial"/>
                <a:cs typeface="Arial"/>
                <a:sym typeface="Arial"/>
              </a:rPr>
              <a:t> </a:t>
            </a:r>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577" name="Google Shape;577;p38"/>
          <p:cNvPicPr preferRelativeResize="0"/>
          <p:nvPr/>
        </p:nvPicPr>
        <p:blipFill rotWithShape="1">
          <a:blip r:embed="rId10">
            <a:alphaModFix/>
          </a:blip>
          <a:srcRect/>
          <a:stretch/>
        </p:blipFill>
        <p:spPr>
          <a:xfrm>
            <a:off x="8132500" y="304800"/>
            <a:ext cx="771338" cy="771338"/>
          </a:xfrm>
          <a:prstGeom prst="rect">
            <a:avLst/>
          </a:prstGeom>
          <a:noFill/>
          <a:ln>
            <a:noFill/>
          </a:ln>
        </p:spPr>
      </p:pic>
      <p:sp>
        <p:nvSpPr>
          <p:cNvPr id="7"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78749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a:srcRect r="17430"/>
          <a:stretch/>
        </p:blipFill>
        <p:spPr>
          <a:xfrm>
            <a:off x="457620" y="3805180"/>
            <a:ext cx="3121603" cy="741112"/>
          </a:xfrm>
          <a:prstGeom prst="rect">
            <a:avLst/>
          </a:prstGeom>
        </p:spPr>
      </p:pic>
      <p:pic>
        <p:nvPicPr>
          <p:cNvPr id="15" name="Picture 14"/>
          <p:cNvPicPr>
            <a:picLocks noChangeAspect="1"/>
          </p:cNvPicPr>
          <p:nvPr/>
        </p:nvPicPr>
        <p:blipFill>
          <a:blip r:embed="rId3"/>
          <a:stretch>
            <a:fillRect/>
          </a:stretch>
        </p:blipFill>
        <p:spPr>
          <a:xfrm>
            <a:off x="457621" y="2441108"/>
            <a:ext cx="3204487" cy="1364072"/>
          </a:xfrm>
          <a:prstGeom prst="rect">
            <a:avLst/>
          </a:prstGeom>
        </p:spPr>
      </p:pic>
      <p:sp>
        <p:nvSpPr>
          <p:cNvPr id="5" name="Zástupný symbol pro zápatí 4"/>
          <p:cNvSpPr>
            <a:spLocks noGrp="1"/>
          </p:cNvSpPr>
          <p:nvPr>
            <p:ph type="ftr" sz="quarter" idx="11"/>
          </p:nvPr>
        </p:nvSpPr>
        <p:spPr>
          <a:xfrm>
            <a:off x="370534" y="4782012"/>
            <a:ext cx="7884067" cy="273844"/>
          </a:xfrm>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Why is good research data management important?</a:t>
            </a:r>
            <a:endParaRPr lang="en-GB" sz="2000" dirty="0"/>
          </a:p>
        </p:txBody>
      </p:sp>
      <p:pic>
        <p:nvPicPr>
          <p:cNvPr id="3" name="Picture 2"/>
          <p:cNvPicPr>
            <a:picLocks noChangeAspect="1"/>
          </p:cNvPicPr>
          <p:nvPr/>
        </p:nvPicPr>
        <p:blipFill>
          <a:blip r:embed="rId4"/>
          <a:stretch>
            <a:fillRect/>
          </a:stretch>
        </p:blipFill>
        <p:spPr>
          <a:xfrm>
            <a:off x="3505338" y="721639"/>
            <a:ext cx="5203236" cy="3824653"/>
          </a:xfrm>
          <a:prstGeom prst="rect">
            <a:avLst/>
          </a:prstGeom>
        </p:spPr>
      </p:pic>
      <p:pic>
        <p:nvPicPr>
          <p:cNvPr id="14" name="Billede 92"/>
          <p:cNvPicPr>
            <a:picLocks noChangeAspect="1"/>
          </p:cNvPicPr>
          <p:nvPr/>
        </p:nvPicPr>
        <p:blipFill>
          <a:blip r:embed="rId5"/>
          <a:stretch>
            <a:fillRect/>
          </a:stretch>
        </p:blipFill>
        <p:spPr>
          <a:xfrm>
            <a:off x="457621" y="721639"/>
            <a:ext cx="3056834" cy="1719469"/>
          </a:xfrm>
          <a:prstGeom prst="rect">
            <a:avLst/>
          </a:prstGeom>
        </p:spPr>
      </p:pic>
      <p:sp>
        <p:nvSpPr>
          <p:cNvPr id="2" name="Rectangle 1"/>
          <p:cNvSpPr/>
          <p:nvPr/>
        </p:nvSpPr>
        <p:spPr>
          <a:xfrm>
            <a:off x="4136574" y="4546292"/>
            <a:ext cx="4572000" cy="461665"/>
          </a:xfrm>
          <a:prstGeom prst="rect">
            <a:avLst/>
          </a:prstGeom>
        </p:spPr>
        <p:txBody>
          <a:bodyPr>
            <a:spAutoFit/>
          </a:bodyPr>
          <a:lstStyle/>
          <a:p>
            <a:r>
              <a:rPr lang="da-DK" sz="1200" dirty="0">
                <a:hlinkClick r:id="rId6"/>
              </a:rPr>
              <a:t>https://</a:t>
            </a:r>
            <a:r>
              <a:rPr lang="da-DK" sz="1200" dirty="0" smtClean="0">
                <a:hlinkClick r:id="rId6"/>
              </a:rPr>
              <a:t>ec.europa.eu/research/participants/data/ref/h2020/other/hi/oa-pilot/h2020-infograph-open-research-data_en.pdf</a:t>
            </a:r>
            <a:endParaRPr lang="da-DK" sz="1200" dirty="0"/>
          </a:p>
        </p:txBody>
      </p:sp>
    </p:spTree>
    <p:extLst>
      <p:ext uri="{BB962C8B-B14F-4D97-AF65-F5344CB8AC3E}">
        <p14:creationId xmlns:p14="http://schemas.microsoft.com/office/powerpoint/2010/main" val="7570830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39"/>
          <p:cNvSpPr txBox="1">
            <a:spLocks noGrp="1"/>
          </p:cNvSpPr>
          <p:nvPr>
            <p:ph type="title"/>
          </p:nvPr>
        </p:nvSpPr>
        <p:spPr>
          <a:xfrm>
            <a:off x="379240" y="1076138"/>
            <a:ext cx="8391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200"/>
              <a:buFont typeface="Arial"/>
              <a:buNone/>
            </a:pPr>
            <a:r>
              <a:rPr lang="en-US"/>
              <a:t>How to share despite access restrictions? </a:t>
            </a:r>
            <a:endParaRPr/>
          </a:p>
        </p:txBody>
      </p:sp>
      <p:sp>
        <p:nvSpPr>
          <p:cNvPr id="584" name="Google Shape;584;p39"/>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a:bodyPr>
          <a:lstStyle/>
          <a:p>
            <a:pPr marL="457200" lvl="0" indent="-323850" algn="just" rtl="0">
              <a:spcBef>
                <a:spcPts val="240"/>
              </a:spcBef>
              <a:spcAft>
                <a:spcPts val="0"/>
              </a:spcAft>
              <a:buSzPts val="1500"/>
              <a:buChar char="➔"/>
            </a:pPr>
            <a:r>
              <a:rPr lang="en-US" sz="1500"/>
              <a:t>anonymize/ pseudonymize, </a:t>
            </a:r>
            <a:endParaRPr sz="1500"/>
          </a:p>
          <a:p>
            <a:pPr marL="457200" lvl="0" indent="-323850" algn="just" rtl="0">
              <a:spcBef>
                <a:spcPts val="0"/>
              </a:spcBef>
              <a:spcAft>
                <a:spcPts val="0"/>
              </a:spcAft>
              <a:buSzPts val="1500"/>
              <a:buChar char="➔"/>
            </a:pPr>
            <a:r>
              <a:rPr lang="en-US" sz="1500"/>
              <a:t>share samples,</a:t>
            </a:r>
            <a:endParaRPr sz="1500"/>
          </a:p>
          <a:p>
            <a:pPr marL="457200" lvl="0" indent="-323850" algn="just" rtl="0">
              <a:spcBef>
                <a:spcPts val="0"/>
              </a:spcBef>
              <a:spcAft>
                <a:spcPts val="0"/>
              </a:spcAft>
              <a:buSzPts val="1500"/>
              <a:buChar char="➔"/>
            </a:pPr>
            <a:r>
              <a:rPr lang="en-US" sz="1500"/>
              <a:t>archive with access rights retention</a:t>
            </a:r>
            <a:endParaRPr sz="1500"/>
          </a:p>
          <a:p>
            <a:pPr marL="719137" lvl="0" indent="0" algn="just" rtl="0">
              <a:spcBef>
                <a:spcPts val="240"/>
              </a:spcBef>
              <a:spcAft>
                <a:spcPts val="0"/>
              </a:spcAft>
              <a:buSzPts val="1500"/>
              <a:buNone/>
            </a:pPr>
            <a:endParaRPr sz="1500"/>
          </a:p>
          <a:p>
            <a:pPr marL="0" lvl="0" indent="0" algn="just" rtl="0">
              <a:spcBef>
                <a:spcPts val="240"/>
              </a:spcBef>
              <a:spcAft>
                <a:spcPts val="0"/>
              </a:spcAft>
              <a:buSzPts val="1500"/>
              <a:buNone/>
            </a:pPr>
            <a:r>
              <a:rPr lang="en-US" sz="1500"/>
              <a:t>If data are restricted, </a:t>
            </a:r>
            <a:r>
              <a:rPr lang="en-US" sz="1500" b="1"/>
              <a:t>the restriction should not be for an indefinite period</a:t>
            </a:r>
            <a:endParaRPr sz="1500" b="1"/>
          </a:p>
          <a:p>
            <a:pPr marL="457200" lvl="0" indent="-323850" algn="just" rtl="0">
              <a:spcBef>
                <a:spcPts val="240"/>
              </a:spcBef>
              <a:spcAft>
                <a:spcPts val="0"/>
              </a:spcAft>
              <a:buSzPts val="1500"/>
              <a:buChar char="➔"/>
            </a:pPr>
            <a:r>
              <a:rPr lang="en-US" sz="1500">
                <a:solidFill>
                  <a:schemeClr val="accent3"/>
                </a:solidFill>
              </a:rPr>
              <a:t>better to have a specific agreement</a:t>
            </a:r>
            <a:r>
              <a:rPr lang="en-US" sz="1500"/>
              <a:t> about the number of years of the closure</a:t>
            </a:r>
            <a:r>
              <a:rPr lang="en-US" sz="1500" b="1"/>
              <a:t>, </a:t>
            </a:r>
            <a:r>
              <a:rPr lang="en-US" sz="1500"/>
              <a:t>e.g. ten or fifty years, or during the lifetime of the individual concerned.</a:t>
            </a:r>
            <a:endParaRPr sz="1500"/>
          </a:p>
          <a:p>
            <a:pPr marL="0" lvl="0" indent="0" algn="l" rtl="0">
              <a:spcBef>
                <a:spcPts val="360"/>
              </a:spcBef>
              <a:spcAft>
                <a:spcPts val="0"/>
              </a:spcAft>
              <a:buSzPts val="2400"/>
              <a:buNone/>
            </a:pPr>
            <a:endParaRPr/>
          </a:p>
        </p:txBody>
      </p:sp>
      <p:sp>
        <p:nvSpPr>
          <p:cNvPr id="585" name="Google Shape;585;p39"/>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60</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86" name="Google Shape;586;p39"/>
          <p:cNvPicPr preferRelativeResize="0"/>
          <p:nvPr/>
        </p:nvPicPr>
        <p:blipFill rotWithShape="1">
          <a:blip r:embed="rId3">
            <a:alphaModFix/>
          </a:blip>
          <a:srcRect/>
          <a:stretch/>
        </p:blipFill>
        <p:spPr>
          <a:xfrm>
            <a:off x="7931775" y="239100"/>
            <a:ext cx="837050" cy="837050"/>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4586593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40"/>
          <p:cNvSpPr txBox="1">
            <a:spLocks noGrp="1"/>
          </p:cNvSpPr>
          <p:nvPr>
            <p:ph type="title"/>
          </p:nvPr>
        </p:nvSpPr>
        <p:spPr>
          <a:xfrm>
            <a:off x="379250" y="582985"/>
            <a:ext cx="4123200" cy="11130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dk1"/>
              </a:buClr>
              <a:buSzPct val="32351"/>
              <a:buFont typeface="Arial"/>
              <a:buNone/>
            </a:pPr>
            <a:r>
              <a:rPr lang="en-US" sz="3400" b="0">
                <a:solidFill>
                  <a:srgbClr val="1D2769"/>
                </a:solidFill>
              </a:rPr>
              <a:t>Licenses</a:t>
            </a:r>
            <a:endParaRPr sz="3400" b="0">
              <a:solidFill>
                <a:srgbClr val="1D2769"/>
              </a:solidFill>
            </a:endParaRPr>
          </a:p>
          <a:p>
            <a:pPr marL="0" lvl="0" indent="0" algn="l" rtl="0">
              <a:spcBef>
                <a:spcPts val="0"/>
              </a:spcBef>
              <a:spcAft>
                <a:spcPts val="0"/>
              </a:spcAft>
              <a:buSzPct val="58823"/>
              <a:buFont typeface="Arial"/>
              <a:buNone/>
            </a:pPr>
            <a:r>
              <a:rPr lang="en-US" sz="3400" b="0">
                <a:solidFill>
                  <a:srgbClr val="7F7F7F"/>
                </a:solidFill>
              </a:rPr>
              <a:t>Original works</a:t>
            </a:r>
            <a:endParaRPr/>
          </a:p>
        </p:txBody>
      </p:sp>
      <p:sp>
        <p:nvSpPr>
          <p:cNvPr id="593" name="Google Shape;593;p40"/>
          <p:cNvSpPr txBox="1">
            <a:spLocks noGrp="1"/>
          </p:cNvSpPr>
          <p:nvPr>
            <p:ph type="body" idx="1"/>
          </p:nvPr>
        </p:nvSpPr>
        <p:spPr>
          <a:xfrm>
            <a:off x="377150" y="1707055"/>
            <a:ext cx="3976800" cy="15546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15000"/>
              </a:lnSpc>
              <a:spcBef>
                <a:spcPts val="0"/>
              </a:spcBef>
              <a:spcAft>
                <a:spcPts val="0"/>
              </a:spcAft>
              <a:buSzPct val="149732"/>
              <a:buNone/>
            </a:pPr>
            <a:r>
              <a:rPr lang="en-US" sz="2200"/>
              <a:t>International : </a:t>
            </a:r>
            <a:endParaRPr sz="2200"/>
          </a:p>
          <a:p>
            <a:pPr marL="457200" lvl="0" indent="-347345" algn="l" rtl="0">
              <a:lnSpc>
                <a:spcPct val="115000"/>
              </a:lnSpc>
              <a:spcBef>
                <a:spcPts val="0"/>
              </a:spcBef>
              <a:spcAft>
                <a:spcPts val="0"/>
              </a:spcAft>
              <a:buSzPct val="100000"/>
              <a:buChar char="➔"/>
            </a:pPr>
            <a:r>
              <a:rPr lang="en-US" sz="2200" u="sng">
                <a:solidFill>
                  <a:schemeClr val="hlink"/>
                </a:solidFill>
                <a:hlinkClick r:id="rId3"/>
              </a:rPr>
              <a:t>Creative commons</a:t>
            </a:r>
            <a:endParaRPr/>
          </a:p>
          <a:p>
            <a:pPr marL="0" lvl="0" indent="0" algn="l" rtl="0">
              <a:lnSpc>
                <a:spcPct val="115000"/>
              </a:lnSpc>
              <a:spcBef>
                <a:spcPts val="0"/>
              </a:spcBef>
              <a:spcAft>
                <a:spcPts val="0"/>
              </a:spcAft>
              <a:buSzPct val="149732"/>
              <a:buNone/>
            </a:pPr>
            <a:endParaRPr sz="2200">
              <a:solidFill>
                <a:srgbClr val="2C4390"/>
              </a:solidFill>
            </a:endParaRPr>
          </a:p>
          <a:p>
            <a:pPr marL="0" lvl="0" indent="0" algn="l" rtl="0">
              <a:lnSpc>
                <a:spcPct val="115000"/>
              </a:lnSpc>
              <a:spcBef>
                <a:spcPts val="0"/>
              </a:spcBef>
              <a:spcAft>
                <a:spcPts val="0"/>
              </a:spcAft>
              <a:buSzPct val="149732"/>
              <a:buNone/>
            </a:pPr>
            <a:r>
              <a:rPr lang="en-US" sz="2200"/>
              <a:t>Europe: </a:t>
            </a:r>
            <a:endParaRPr sz="2200"/>
          </a:p>
          <a:p>
            <a:pPr marL="457200" lvl="0" indent="-347345" algn="l" rtl="0">
              <a:lnSpc>
                <a:spcPct val="115000"/>
              </a:lnSpc>
              <a:spcBef>
                <a:spcPts val="0"/>
              </a:spcBef>
              <a:spcAft>
                <a:spcPts val="0"/>
              </a:spcAft>
              <a:buSzPct val="100000"/>
              <a:buChar char="➔"/>
            </a:pPr>
            <a:r>
              <a:rPr lang="en-US" sz="2200" u="sng">
                <a:solidFill>
                  <a:schemeClr val="hlink"/>
                </a:solidFill>
                <a:hlinkClick r:id="rId4"/>
              </a:rPr>
              <a:t>Open Licence Assistant</a:t>
            </a:r>
            <a:r>
              <a:rPr lang="en-US" sz="2200"/>
              <a:t> </a:t>
            </a:r>
            <a:endParaRPr sz="2200"/>
          </a:p>
        </p:txBody>
      </p:sp>
      <p:sp>
        <p:nvSpPr>
          <p:cNvPr id="594" name="Google Shape;594;p40"/>
          <p:cNvSpPr txBox="1">
            <a:spLocks noGrp="1"/>
          </p:cNvSpPr>
          <p:nvPr>
            <p:ph type="sldNum" idx="12"/>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61</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595" name="Google Shape;595;p40"/>
          <p:cNvPicPr preferRelativeResize="0"/>
          <p:nvPr/>
        </p:nvPicPr>
        <p:blipFill rotWithShape="1">
          <a:blip r:embed="rId5">
            <a:alphaModFix/>
          </a:blip>
          <a:srcRect/>
          <a:stretch/>
        </p:blipFill>
        <p:spPr>
          <a:xfrm>
            <a:off x="4572000" y="871525"/>
            <a:ext cx="4457700" cy="3400425"/>
          </a:xfrm>
          <a:prstGeom prst="rect">
            <a:avLst/>
          </a:prstGeom>
          <a:noFill/>
          <a:ln>
            <a:noFill/>
          </a:ln>
        </p:spPr>
      </p:pic>
      <p:sp>
        <p:nvSpPr>
          <p:cNvPr id="596" name="Google Shape;596;p40"/>
          <p:cNvSpPr txBox="1"/>
          <p:nvPr/>
        </p:nvSpPr>
        <p:spPr>
          <a:xfrm>
            <a:off x="4572000" y="4271950"/>
            <a:ext cx="4526700" cy="4893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2C4390"/>
              </a:buClr>
              <a:buSzPts val="600"/>
              <a:buFont typeface="Arial"/>
              <a:buNone/>
              <a:tabLst/>
              <a:defRPr/>
            </a:pPr>
            <a:r>
              <a:rPr kumimoji="0" lang="en-US" sz="600" b="0" i="0" u="none" strike="noStrike" kern="0" cap="none" spc="0" normalizeH="0" baseline="0" noProof="0">
                <a:ln>
                  <a:noFill/>
                </a:ln>
                <a:solidFill>
                  <a:srgbClr val="2C4390"/>
                </a:solidFill>
                <a:effectLst/>
                <a:uLnTx/>
                <a:uFillTx/>
                <a:latin typeface="Arial"/>
                <a:ea typeface="Arial"/>
                <a:cs typeface="Arial"/>
                <a:sym typeface="Arial"/>
              </a:rPr>
              <a:t>Illustrations: </a:t>
            </a:r>
            <a:endParaRPr kumimoji="0" sz="600" b="0" i="0" u="none" strike="noStrike" kern="0" cap="none" spc="0" normalizeH="0" baseline="0" noProof="0">
              <a:ln>
                <a:noFill/>
              </a:ln>
              <a:solidFill>
                <a:srgbClr val="2C4390"/>
              </a:solidFill>
              <a:effectLst/>
              <a:uLnTx/>
              <a:uFillTx/>
              <a:latin typeface="Arial"/>
              <a:ea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2C4390"/>
              </a:buClr>
              <a:buSzPts val="600"/>
              <a:buFont typeface="Arial"/>
              <a:buNone/>
              <a:tabLst/>
              <a:defRPr/>
            </a:pPr>
            <a:r>
              <a:rPr kumimoji="0" lang="en-US" sz="600" b="0" i="0" u="none" strike="noStrike" kern="0" cap="none" spc="0" normalizeH="0" baseline="0" noProof="0">
                <a:ln>
                  <a:noFill/>
                </a:ln>
                <a:solidFill>
                  <a:srgbClr val="2C4390"/>
                </a:solidFill>
                <a:effectLst/>
                <a:uLnTx/>
                <a:uFillTx/>
                <a:latin typeface="Arial"/>
                <a:ea typeface="Arial"/>
                <a:cs typeface="Arial"/>
                <a:sym typeface="Arial"/>
              </a:rPr>
              <a:t>FOSTER. Introduction to RDM concepts and tools / S. Venkataraman. 2018. </a:t>
            </a:r>
            <a:r>
              <a:rPr kumimoji="0" lang="en-US" sz="600" b="0" i="0" u="sng" strike="noStrike" kern="0" cap="none" spc="0" normalizeH="0" baseline="0" noProof="0">
                <a:ln>
                  <a:noFill/>
                </a:ln>
                <a:solidFill>
                  <a:srgbClr val="00B0F0"/>
                </a:solidFill>
                <a:effectLst/>
                <a:uLnTx/>
                <a:uFillTx/>
                <a:latin typeface="Arial"/>
                <a:ea typeface="Arial"/>
                <a:cs typeface="Arial"/>
                <a:sym typeface="Arial"/>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https://www.fosteropenscience.eu/node/2514</a:t>
            </a:r>
            <a:r>
              <a:rPr kumimoji="0" lang="en-US" sz="600" b="0" i="0" u="none" strike="noStrike" kern="0" cap="none" spc="0" normalizeH="0" baseline="0" noProof="0">
                <a:ln>
                  <a:noFill/>
                </a:ln>
                <a:solidFill>
                  <a:srgbClr val="00B0F0"/>
                </a:solidFill>
                <a:effectLst/>
                <a:uLnTx/>
                <a:uFillTx/>
                <a:latin typeface="Arial"/>
                <a:ea typeface="Arial"/>
                <a:cs typeface="Arial"/>
                <a:sym typeface="Arial"/>
              </a:rPr>
              <a:t> </a:t>
            </a:r>
            <a:endParaRPr kumimoji="0" sz="600" b="0" i="0" u="none" strike="noStrike" kern="0" cap="none" spc="0" normalizeH="0" baseline="0" noProof="0">
              <a:ln>
                <a:noFill/>
              </a:ln>
              <a:solidFill>
                <a:srgbClr val="00B0F0"/>
              </a:solidFill>
              <a:effectLst/>
              <a:uLnTx/>
              <a:uFillTx/>
              <a:latin typeface="Arial"/>
              <a:ea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2C4390"/>
              </a:buClr>
              <a:buSzPts val="600"/>
              <a:buFont typeface="Arial"/>
              <a:buNone/>
              <a:tabLst/>
              <a:defRPr/>
            </a:pPr>
            <a:r>
              <a:rPr kumimoji="0" lang="en-US" sz="600" b="0" i="0" u="none" strike="noStrike" kern="0" cap="none" spc="0" normalizeH="0" baseline="0" noProof="0">
                <a:ln>
                  <a:noFill/>
                </a:ln>
                <a:solidFill>
                  <a:srgbClr val="2C4390"/>
                </a:solidFill>
                <a:effectLst/>
                <a:uLnTx/>
                <a:uFillTx/>
                <a:latin typeface="Arial"/>
                <a:ea typeface="Arial"/>
                <a:cs typeface="Arial"/>
                <a:sym typeface="Arial"/>
              </a:rPr>
              <a:t>Patrick Hochstenbach (University of Gent, Belgium) The Open Science Training Handbook</a:t>
            </a:r>
            <a:r>
              <a:rPr kumimoji="0" lang="en-US" sz="600" b="0" i="0" u="none" strike="noStrike" kern="0" cap="none" spc="0" normalizeH="0" baseline="0" noProof="0">
                <a:ln>
                  <a:noFill/>
                </a:ln>
                <a:solidFill>
                  <a:srgbClr val="00B0F0"/>
                </a:solidFill>
                <a:effectLst/>
                <a:uLnTx/>
                <a:uFillTx/>
                <a:latin typeface="Arial"/>
                <a:ea typeface="Arial"/>
                <a:cs typeface="Arial"/>
                <a:sym typeface="Arial"/>
              </a:rPr>
              <a:t> </a:t>
            </a:r>
            <a:r>
              <a:rPr kumimoji="0" lang="en-US" sz="600" b="0" i="0" u="sng" strike="noStrike" kern="0" cap="none" spc="0" normalizeH="0" baseline="0" noProof="0">
                <a:ln>
                  <a:noFill/>
                </a:ln>
                <a:solidFill>
                  <a:srgbClr val="00B0F0"/>
                </a:solidFill>
                <a:effectLst/>
                <a:uLnTx/>
                <a:uFillTx/>
                <a:latin typeface="Arial"/>
                <a:ea typeface="Arial"/>
                <a:cs typeface="Arial"/>
                <a:sym typeface="Arial"/>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http://book.fosteropenscience.eu/en/</a:t>
            </a:r>
            <a:r>
              <a:rPr kumimoji="0" lang="en-US" sz="600" b="0" i="0" u="none" strike="noStrike" kern="0" cap="none" spc="0" normalizeH="0" baseline="0" noProof="0">
                <a:ln>
                  <a:noFill/>
                </a:ln>
                <a:solidFill>
                  <a:srgbClr val="00B0F0"/>
                </a:solidFill>
                <a:effectLst/>
                <a:uLnTx/>
                <a:uFillTx/>
                <a:latin typeface="Arial"/>
                <a:ea typeface="Arial"/>
                <a:cs typeface="Arial"/>
                <a:sym typeface="Arial"/>
              </a:rPr>
              <a:t> </a:t>
            </a:r>
            <a:endParaRPr kumimoji="0" sz="600" b="0" i="0" u="none" strike="noStrike" kern="0" cap="none" spc="0" normalizeH="0" baseline="0" noProof="0">
              <a:ln>
                <a:noFill/>
              </a:ln>
              <a:solidFill>
                <a:srgbClr val="00B0F0"/>
              </a:solidFill>
              <a:effectLst/>
              <a:uLnTx/>
              <a:uFillTx/>
              <a:latin typeface="Arial"/>
              <a:ea typeface="Arial"/>
              <a:cs typeface="Arial"/>
              <a:sym typeface="Arial"/>
            </a:endParaRPr>
          </a:p>
        </p:txBody>
      </p:sp>
      <p:pic>
        <p:nvPicPr>
          <p:cNvPr id="597" name="Google Shape;597;p40"/>
          <p:cNvPicPr preferRelativeResize="0"/>
          <p:nvPr/>
        </p:nvPicPr>
        <p:blipFill rotWithShape="1">
          <a:blip r:embed="rId8">
            <a:alphaModFix/>
          </a:blip>
          <a:srcRect/>
          <a:stretch/>
        </p:blipFill>
        <p:spPr>
          <a:xfrm>
            <a:off x="553450" y="3474299"/>
            <a:ext cx="3416051" cy="1447825"/>
          </a:xfrm>
          <a:prstGeom prst="rect">
            <a:avLst/>
          </a:prstGeom>
          <a:noFill/>
          <a:ln>
            <a:noFill/>
          </a:ln>
        </p:spPr>
      </p:pic>
    </p:spTree>
    <p:extLst>
      <p:ext uri="{BB962C8B-B14F-4D97-AF65-F5344CB8AC3E}">
        <p14:creationId xmlns:p14="http://schemas.microsoft.com/office/powerpoint/2010/main" val="11887292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41"/>
          <p:cNvSpPr txBox="1">
            <a:spLocks noGrp="1"/>
          </p:cNvSpPr>
          <p:nvPr>
            <p:ph type="title"/>
          </p:nvPr>
        </p:nvSpPr>
        <p:spPr>
          <a:xfrm>
            <a:off x="379250" y="1076150"/>
            <a:ext cx="83289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2600"/>
              <a:buFont typeface="Arial"/>
              <a:buNone/>
            </a:pPr>
            <a:r>
              <a:rPr lang="en-US" sz="2600"/>
              <a:t>Where to share your data?</a:t>
            </a:r>
            <a:endParaRPr sz="1400"/>
          </a:p>
        </p:txBody>
      </p:sp>
      <p:sp>
        <p:nvSpPr>
          <p:cNvPr id="604" name="Google Shape;604;p41"/>
          <p:cNvSpPr txBox="1">
            <a:spLocks noGrp="1"/>
          </p:cNvSpPr>
          <p:nvPr>
            <p:ph type="body" idx="1"/>
          </p:nvPr>
        </p:nvSpPr>
        <p:spPr>
          <a:xfrm>
            <a:off x="381348" y="1693952"/>
            <a:ext cx="8387700" cy="2892900"/>
          </a:xfrm>
          <a:prstGeom prst="rect">
            <a:avLst/>
          </a:prstGeom>
          <a:noFill/>
          <a:ln>
            <a:noFill/>
          </a:ln>
        </p:spPr>
        <p:txBody>
          <a:bodyPr spcFirstLastPara="1" wrap="square" lIns="91425" tIns="45700" rIns="91425" bIns="45700" anchor="t" anchorCtr="0">
            <a:normAutofit lnSpcReduction="10000"/>
          </a:bodyPr>
          <a:lstStyle/>
          <a:p>
            <a:pPr marL="457200" lvl="0" indent="-342900" algn="l" rtl="0">
              <a:spcBef>
                <a:spcPts val="360"/>
              </a:spcBef>
              <a:spcAft>
                <a:spcPts val="0"/>
              </a:spcAft>
              <a:buSzPts val="1800"/>
              <a:buChar char="●"/>
            </a:pPr>
            <a:r>
              <a:rPr lang="en-US"/>
              <a:t>Multi-disciplinary repository (EU / CERN): </a:t>
            </a:r>
            <a:r>
              <a:rPr lang="en-US" u="sng">
                <a:solidFill>
                  <a:schemeClr val="hlink"/>
                </a:solidFill>
                <a:hlinkClick r:id="rId3"/>
              </a:rPr>
              <a:t>Zenodo</a:t>
            </a:r>
            <a:endParaRPr/>
          </a:p>
          <a:p>
            <a:pPr marL="457200" lvl="0" indent="-342900" algn="l" rtl="0">
              <a:spcBef>
                <a:spcPts val="0"/>
              </a:spcBef>
              <a:spcAft>
                <a:spcPts val="0"/>
              </a:spcAft>
              <a:buSzPts val="1800"/>
              <a:buChar char="●"/>
            </a:pPr>
            <a:r>
              <a:rPr lang="en-US"/>
              <a:t>Commercial repositories: </a:t>
            </a:r>
            <a:r>
              <a:rPr lang="en-US" u="sng">
                <a:solidFill>
                  <a:schemeClr val="hlink"/>
                </a:solidFill>
                <a:hlinkClick r:id="rId4"/>
              </a:rPr>
              <a:t>Figshare</a:t>
            </a:r>
            <a:r>
              <a:rPr lang="en-US"/>
              <a:t>, </a:t>
            </a:r>
            <a:r>
              <a:rPr lang="en-US" u="sng">
                <a:solidFill>
                  <a:schemeClr val="hlink"/>
                </a:solidFill>
                <a:hlinkClick r:id="rId5"/>
              </a:rPr>
              <a:t>GigaDB</a:t>
            </a:r>
            <a:r>
              <a:rPr lang="en-US"/>
              <a:t>, </a:t>
            </a:r>
            <a:r>
              <a:rPr lang="en-US" u="sng">
                <a:solidFill>
                  <a:schemeClr val="hlink"/>
                </a:solidFill>
                <a:hlinkClick r:id="rId6"/>
              </a:rPr>
              <a:t>Mendeley data</a:t>
            </a:r>
            <a:endParaRPr/>
          </a:p>
          <a:p>
            <a:pPr marL="457200" lvl="0" indent="-342900" algn="l" rtl="0">
              <a:spcBef>
                <a:spcPts val="0"/>
              </a:spcBef>
              <a:spcAft>
                <a:spcPts val="0"/>
              </a:spcAft>
              <a:buSzPts val="1800"/>
              <a:buChar char="●"/>
            </a:pPr>
            <a:r>
              <a:rPr lang="en-US"/>
              <a:t>Disciplinary repositories: </a:t>
            </a:r>
            <a:r>
              <a:rPr lang="en-US" sz="2350" u="sng">
                <a:solidFill>
                  <a:schemeClr val="hlink"/>
                </a:solidFill>
                <a:hlinkClick r:id="rId7"/>
              </a:rPr>
              <a:t>DRYAD</a:t>
            </a:r>
            <a:r>
              <a:rPr lang="en-US" sz="2350">
                <a:solidFill>
                  <a:srgbClr val="1D2769"/>
                </a:solidFill>
              </a:rPr>
              <a:t>,</a:t>
            </a:r>
            <a:r>
              <a:rPr lang="en-US" sz="2350">
                <a:solidFill>
                  <a:srgbClr val="1D2769"/>
                </a:solidFill>
                <a:uFill>
                  <a:noFill/>
                </a:uFill>
                <a:hlinkClick r:id="rId8">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8"/>
              </a:rPr>
              <a:t>NCBI</a:t>
            </a:r>
            <a:r>
              <a:rPr lang="en-US" sz="2350">
                <a:solidFill>
                  <a:srgbClr val="1D2769"/>
                </a:solidFill>
              </a:rPr>
              <a:t>,</a:t>
            </a:r>
            <a:r>
              <a:rPr lang="en-US" sz="2350">
                <a:solidFill>
                  <a:srgbClr val="1D2769"/>
                </a:solidFill>
                <a:uFill>
                  <a:noFill/>
                </a:uFill>
                <a:hlinkClick r:id="rId9">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9"/>
              </a:rPr>
              <a:t>Nakala</a:t>
            </a:r>
            <a:r>
              <a:rPr lang="en-US" sz="2350">
                <a:solidFill>
                  <a:srgbClr val="1D2769"/>
                </a:solidFill>
              </a:rPr>
              <a:t>,</a:t>
            </a:r>
            <a:r>
              <a:rPr lang="en-US" sz="2350">
                <a:solidFill>
                  <a:srgbClr val="1D2769"/>
                </a:solidFill>
                <a:uFill>
                  <a:noFill/>
                </a:uFill>
                <a:hlinkClick r:id="rId10">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10"/>
              </a:rPr>
              <a:t>Gbif</a:t>
            </a:r>
            <a:r>
              <a:rPr lang="en-US" sz="2350">
                <a:solidFill>
                  <a:srgbClr val="1D2769"/>
                </a:solidFill>
              </a:rPr>
              <a:t>,</a:t>
            </a:r>
            <a:r>
              <a:rPr lang="en-US" sz="2350">
                <a:solidFill>
                  <a:srgbClr val="1D2769"/>
                </a:solidFill>
                <a:uFill>
                  <a:noFill/>
                </a:uFill>
                <a:hlinkClick r:id="rId11">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2350" u="sng">
                <a:solidFill>
                  <a:schemeClr val="hlink"/>
                </a:solidFill>
                <a:hlinkClick r:id="rId11"/>
              </a:rPr>
              <a:t>Seanoe</a:t>
            </a:r>
            <a:endParaRPr sz="2350"/>
          </a:p>
          <a:p>
            <a:pPr marL="457200" lvl="0" indent="-342900" algn="l" rtl="0">
              <a:spcBef>
                <a:spcPts val="0"/>
              </a:spcBef>
              <a:spcAft>
                <a:spcPts val="0"/>
              </a:spcAft>
              <a:buSzPts val="1800"/>
              <a:buChar char="●"/>
            </a:pPr>
            <a:r>
              <a:rPr lang="en-US"/>
              <a:t>Organizations repositories: </a:t>
            </a:r>
            <a:r>
              <a:rPr lang="en-US" sz="2350" u="sng">
                <a:solidFill>
                  <a:schemeClr val="hlink"/>
                </a:solidFill>
                <a:hlinkClick r:id="rId12"/>
              </a:rPr>
              <a:t>Edinburgh Datashare</a:t>
            </a:r>
            <a:r>
              <a:rPr lang="en-US" sz="2350">
                <a:solidFill>
                  <a:srgbClr val="1D2769"/>
                </a:solidFill>
              </a:rPr>
              <a:t>,</a:t>
            </a:r>
            <a:r>
              <a:rPr lang="en-US" sz="2350" u="sng">
                <a:solidFill>
                  <a:schemeClr val="hlink"/>
                </a:solidFill>
                <a:hlinkClick r:id="rId13"/>
              </a:rPr>
              <a:t> INRAE Datapartage</a:t>
            </a:r>
            <a:r>
              <a:rPr lang="en-US"/>
              <a:t>,</a:t>
            </a:r>
            <a:r>
              <a:rPr lang="en-US" sz="2350" u="sng">
                <a:solidFill>
                  <a:schemeClr val="hlink"/>
                </a:solidFill>
                <a:hlinkClick r:id="rId14"/>
              </a:rPr>
              <a:t>The Heidelberg Open Research Data </a:t>
            </a:r>
            <a:r>
              <a:rPr lang="en-US" sz="1700"/>
              <a:t>, </a:t>
            </a:r>
            <a:r>
              <a:rPr lang="en-US" sz="2350" u="sng">
                <a:solidFill>
                  <a:schemeClr val="accent4"/>
                </a:solidFill>
                <a:hlinkClick r:id="rId1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UNIMI Dataverse</a:t>
            </a:r>
            <a:endParaRPr/>
          </a:p>
        </p:txBody>
      </p:sp>
      <p:sp>
        <p:nvSpPr>
          <p:cNvPr id="605" name="Google Shape;605;p41"/>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62</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pic>
        <p:nvPicPr>
          <p:cNvPr id="606" name="Google Shape;606;p41"/>
          <p:cNvPicPr preferRelativeResize="0"/>
          <p:nvPr/>
        </p:nvPicPr>
        <p:blipFill rotWithShape="1">
          <a:blip r:embed="rId16">
            <a:alphaModFix/>
          </a:blip>
          <a:srcRect/>
          <a:stretch/>
        </p:blipFill>
        <p:spPr>
          <a:xfrm>
            <a:off x="7125500" y="293899"/>
            <a:ext cx="1142025" cy="1150925"/>
          </a:xfrm>
          <a:prstGeom prst="rect">
            <a:avLst/>
          </a:prstGeom>
          <a:noFill/>
          <a:ln>
            <a:noFill/>
          </a:ln>
        </p:spPr>
      </p:pic>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16318988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42"/>
          <p:cNvSpPr txBox="1">
            <a:spLocks noGrp="1"/>
          </p:cNvSpPr>
          <p:nvPr>
            <p:ph type="title"/>
          </p:nvPr>
        </p:nvSpPr>
        <p:spPr>
          <a:xfrm>
            <a:off x="323524" y="1781300"/>
            <a:ext cx="3650100" cy="619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3"/>
              </a:buClr>
              <a:buSzPts val="2200"/>
              <a:buFont typeface="Arial"/>
              <a:buNone/>
            </a:pPr>
            <a:r>
              <a:rPr lang="en-US">
                <a:solidFill>
                  <a:schemeClr val="accent3"/>
                </a:solidFill>
              </a:rPr>
              <a:t>DMP as efficient tool for :</a:t>
            </a:r>
            <a:endParaRPr>
              <a:solidFill>
                <a:schemeClr val="accent3"/>
              </a:solidFill>
            </a:endParaRPr>
          </a:p>
        </p:txBody>
      </p:sp>
      <p:sp>
        <p:nvSpPr>
          <p:cNvPr id="613" name="Google Shape;613;p42"/>
          <p:cNvSpPr txBox="1">
            <a:spLocks noGrp="1"/>
          </p:cNvSpPr>
          <p:nvPr>
            <p:ph type="body" idx="1"/>
          </p:nvPr>
        </p:nvSpPr>
        <p:spPr>
          <a:xfrm>
            <a:off x="4032175" y="1152050"/>
            <a:ext cx="4957200" cy="1878300"/>
          </a:xfrm>
          <a:prstGeom prst="rect">
            <a:avLst/>
          </a:prstGeom>
          <a:noFill/>
          <a:ln>
            <a:noFill/>
          </a:ln>
        </p:spPr>
        <p:txBody>
          <a:bodyPr spcFirstLastPara="1" wrap="square" lIns="91425" tIns="45700" rIns="91425" bIns="45700" anchor="t" anchorCtr="0">
            <a:noAutofit/>
          </a:bodyPr>
          <a:lstStyle/>
          <a:p>
            <a:pPr marL="457200" lvl="0" indent="-349250" algn="l" rtl="0">
              <a:lnSpc>
                <a:spcPct val="90000"/>
              </a:lnSpc>
              <a:spcBef>
                <a:spcPts val="560"/>
              </a:spcBef>
              <a:spcAft>
                <a:spcPts val="0"/>
              </a:spcAft>
              <a:buClr>
                <a:schemeClr val="accent3"/>
              </a:buClr>
              <a:buSzPts val="1900"/>
              <a:buChar char="➔"/>
            </a:pPr>
            <a:r>
              <a:rPr lang="en-US" sz="1900"/>
              <a:t>Improve finding, understanding and using data,</a:t>
            </a:r>
            <a:endParaRPr sz="1900"/>
          </a:p>
          <a:p>
            <a:pPr marL="457200" lvl="0" indent="-349250" algn="l" rtl="0">
              <a:lnSpc>
                <a:spcPct val="90000"/>
              </a:lnSpc>
              <a:spcBef>
                <a:spcPts val="560"/>
              </a:spcBef>
              <a:spcAft>
                <a:spcPts val="0"/>
              </a:spcAft>
              <a:buClr>
                <a:schemeClr val="accent3"/>
              </a:buClr>
              <a:buSzPts val="1900"/>
              <a:buChar char="➔"/>
            </a:pPr>
            <a:r>
              <a:rPr lang="en-US" sz="1900"/>
              <a:t>Define and classify your research data,</a:t>
            </a:r>
            <a:endParaRPr sz="1900"/>
          </a:p>
          <a:p>
            <a:pPr marL="457200" lvl="0" indent="-349250" algn="l" rtl="0">
              <a:lnSpc>
                <a:spcPct val="90000"/>
              </a:lnSpc>
              <a:spcBef>
                <a:spcPts val="560"/>
              </a:spcBef>
              <a:spcAft>
                <a:spcPts val="0"/>
              </a:spcAft>
              <a:buClr>
                <a:schemeClr val="accent3"/>
              </a:buClr>
              <a:buSzPts val="1900"/>
              <a:buChar char="➔"/>
            </a:pPr>
            <a:r>
              <a:rPr lang="en-US" sz="1900"/>
              <a:t>Identify potential risks and challenges</a:t>
            </a:r>
            <a:endParaRPr sz="1900"/>
          </a:p>
          <a:p>
            <a:pPr marL="457200" lvl="0" indent="-349250" algn="l" rtl="0">
              <a:lnSpc>
                <a:spcPct val="90000"/>
              </a:lnSpc>
              <a:spcBef>
                <a:spcPts val="560"/>
              </a:spcBef>
              <a:spcAft>
                <a:spcPts val="0"/>
              </a:spcAft>
              <a:buClr>
                <a:schemeClr val="accent3"/>
              </a:buClr>
              <a:buSzPts val="1900"/>
              <a:buChar char="➔"/>
            </a:pPr>
            <a:r>
              <a:rPr lang="en-US" sz="1900"/>
              <a:t>Align expectations with your supervisor and collaborators</a:t>
            </a:r>
            <a:endParaRPr sz="1900"/>
          </a:p>
        </p:txBody>
      </p:sp>
      <p:sp>
        <p:nvSpPr>
          <p:cNvPr id="614" name="Google Shape;614;p42"/>
          <p:cNvSpPr txBox="1">
            <a:spLocks noGrp="1"/>
          </p:cNvSpPr>
          <p:nvPr>
            <p:ph type="sldNum" idx="4294967295"/>
          </p:nvPr>
        </p:nvSpPr>
        <p:spPr>
          <a:xfrm>
            <a:off x="8267523" y="4782012"/>
            <a:ext cx="501300" cy="273900"/>
          </a:xfrm>
          <a:prstGeom prst="rect">
            <a:avLst/>
          </a:prstGeom>
          <a:noFill/>
          <a:ln>
            <a:noFill/>
          </a:ln>
        </p:spPr>
        <p:txBody>
          <a:bodyPr spcFirstLastPara="1" wrap="square" lIns="91425" tIns="45700" rIns="0"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2C439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63</a:t>
            </a:fld>
            <a:endParaRPr kumimoji="0" sz="1200" b="1" i="0" u="none" strike="noStrike" kern="0" cap="none" spc="0" normalizeH="0" baseline="0" noProof="0">
              <a:ln>
                <a:noFill/>
              </a:ln>
              <a:solidFill>
                <a:srgbClr val="2C4390"/>
              </a:solidFill>
              <a:effectLst/>
              <a:uLnTx/>
              <a:uFillTx/>
              <a:latin typeface="Arial"/>
              <a:cs typeface="Arial"/>
              <a:sym typeface="Arial"/>
            </a:endParaRPr>
          </a:p>
        </p:txBody>
      </p:sp>
      <p:sp>
        <p:nvSpPr>
          <p:cNvPr id="615" name="Google Shape;615;p42"/>
          <p:cNvSpPr txBox="1">
            <a:spLocks noGrp="1"/>
          </p:cNvSpPr>
          <p:nvPr>
            <p:ph type="body" idx="2"/>
          </p:nvPr>
        </p:nvSpPr>
        <p:spPr>
          <a:xfrm>
            <a:off x="2983200" y="3633625"/>
            <a:ext cx="3177600" cy="580800"/>
          </a:xfrm>
          <a:prstGeom prst="rect">
            <a:avLst/>
          </a:prstGeom>
          <a:noFill/>
          <a:ln>
            <a:noFill/>
          </a:ln>
        </p:spPr>
        <p:txBody>
          <a:bodyPr spcFirstLastPara="1" wrap="square" lIns="91425" tIns="45700" rIns="91425" bIns="45700" anchor="t" anchorCtr="0">
            <a:normAutofit lnSpcReduction="10000"/>
          </a:bodyPr>
          <a:lstStyle/>
          <a:p>
            <a:pPr marL="0" lvl="0" indent="0" algn="l" rtl="0">
              <a:spcBef>
                <a:spcPts val="560"/>
              </a:spcBef>
              <a:spcAft>
                <a:spcPts val="0"/>
              </a:spcAft>
              <a:buSzPts val="2800"/>
              <a:buNone/>
            </a:pPr>
            <a:r>
              <a:rPr lang="en-US">
                <a:solidFill>
                  <a:srgbClr val="2C4390"/>
                </a:solidFill>
              </a:rPr>
              <a:t>Questions ? </a:t>
            </a:r>
            <a:endParaRPr>
              <a:solidFill>
                <a:srgbClr val="2C4390"/>
              </a:solidFill>
            </a:endParaRPr>
          </a:p>
        </p:txBody>
      </p:sp>
      <p:sp>
        <p:nvSpPr>
          <p:cNvPr id="6"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32498742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pic>
        <p:nvPicPr>
          <p:cNvPr id="621" name="Google Shape;621;g10c27cda56f_1_6"/>
          <p:cNvPicPr preferRelativeResize="0">
            <a:picLocks noGrp="1"/>
          </p:cNvPicPr>
          <p:nvPr>
            <p:ph type="body" idx="1"/>
          </p:nvPr>
        </p:nvPicPr>
        <p:blipFill rotWithShape="1">
          <a:blip r:embed="rId3">
            <a:alphaModFix/>
          </a:blip>
          <a:srcRect/>
          <a:stretch/>
        </p:blipFill>
        <p:spPr>
          <a:xfrm>
            <a:off x="-1" y="0"/>
            <a:ext cx="9100500" cy="2814900"/>
          </a:xfrm>
          <a:prstGeom prst="rect">
            <a:avLst/>
          </a:prstGeom>
          <a:noFill/>
          <a:ln>
            <a:noFill/>
          </a:ln>
        </p:spPr>
      </p:pic>
      <p:sp>
        <p:nvSpPr>
          <p:cNvPr id="622" name="Google Shape;622;g10c27cda56f_1_6"/>
          <p:cNvSpPr txBox="1"/>
          <p:nvPr/>
        </p:nvSpPr>
        <p:spPr>
          <a:xfrm>
            <a:off x="235745" y="3100387"/>
            <a:ext cx="8801100" cy="1693200"/>
          </a:xfrm>
          <a:prstGeom prst="rect">
            <a:avLst/>
          </a:prstGeom>
          <a:noFill/>
          <a:ln>
            <a:noFill/>
          </a:ln>
        </p:spPr>
        <p:txBody>
          <a:bodyPr spcFirstLastPara="1" wrap="square" lIns="91425" tIns="45725" rIns="91425" bIns="45725"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Register for our upcoming events: </a:t>
            </a:r>
            <a:r>
              <a:rPr kumimoji="0" lang="en-US" sz="1400" b="0" i="0" u="sng" strike="noStrike" kern="0" cap="none" spc="0" normalizeH="0" baseline="0" noProof="0">
                <a:ln>
                  <a:noFill/>
                </a:ln>
                <a:solidFill>
                  <a:srgbClr val="000000"/>
                </a:solidFill>
                <a:effectLst/>
                <a:uLnTx/>
                <a:uFillTx/>
                <a:latin typeface="Calibri"/>
                <a:ea typeface="Calibri"/>
                <a:cs typeface="Calibri"/>
                <a:sym typeface="Calibri"/>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https://4euplus.eu/4EU-273.html</a:t>
            </a:r>
            <a:endParaRPr kumimoji="0" sz="1400" b="0" i="0" u="sng"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sng" strike="noStrike" kern="0" cap="none" spc="0" normalizeH="0" baseline="0" noProof="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Next sessions:</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279400" marR="0" lvl="0" indent="-2794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“Predatory publishers and identity fraud – how to identify dubious providers” | </a:t>
            </a:r>
            <a:r>
              <a:rPr kumimoji="0" lang="en-US" sz="1500" b="0" i="0" u="none" strike="noStrike" kern="0" cap="none" spc="0" normalizeH="0" baseline="0" noProof="0">
                <a:ln>
                  <a:noFill/>
                </a:ln>
                <a:solidFill>
                  <a:srgbClr val="000000"/>
                </a:solidFill>
                <a:effectLst/>
                <a:uLnTx/>
                <a:uFillTx/>
                <a:latin typeface="Calibri"/>
                <a:ea typeface="Calibri"/>
                <a:cs typeface="Calibri"/>
                <a:sym typeface="Calibri"/>
              </a:rPr>
              <a:t>27 January 2022, 15:00 - 16:30</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a:p>
            <a:pPr marL="279400" marR="0" lvl="0" indent="-2794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“Publications strategies for monographs in humanities and social sciences” | </a:t>
            </a:r>
            <a:r>
              <a:rPr kumimoji="0" lang="en-US" sz="1500" b="0" i="0" u="none" strike="noStrike" kern="0" cap="none" spc="0" normalizeH="0" baseline="0" noProof="0">
                <a:ln>
                  <a:noFill/>
                </a:ln>
                <a:solidFill>
                  <a:srgbClr val="000000"/>
                </a:solidFill>
                <a:effectLst/>
                <a:uLnTx/>
                <a:uFillTx/>
                <a:latin typeface="Calibri"/>
                <a:ea typeface="Calibri"/>
                <a:cs typeface="Calibri"/>
                <a:sym typeface="Calibri"/>
              </a:rPr>
              <a:t>7 Februrary 2022, 10:00 - 11:30</a:t>
            </a:r>
            <a:endParaRPr kumimoji="0" sz="1100" b="0" i="0" u="none" strike="noStrike" kern="0" cap="none" spc="0" normalizeH="0" baseline="0" noProof="0">
              <a:ln>
                <a:noFill/>
              </a:ln>
              <a:solidFill>
                <a:srgbClr val="000000"/>
              </a:solidFill>
              <a:effectLst/>
              <a:uLnTx/>
              <a:uFillTx/>
              <a:latin typeface="Arial"/>
              <a:cs typeface="Arial"/>
              <a:sym typeface="Arial"/>
            </a:endParaRPr>
          </a:p>
          <a:p>
            <a:pPr marL="279400" marR="0" lvl="0" indent="-2794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“Research data management – introduction to fair and open data” | </a:t>
            </a:r>
            <a:r>
              <a:rPr kumimoji="0" lang="en-US" sz="1500" b="0" i="0" u="none" strike="noStrike" kern="0" cap="none" spc="0" normalizeH="0" baseline="0" noProof="0">
                <a:ln>
                  <a:noFill/>
                </a:ln>
                <a:solidFill>
                  <a:srgbClr val="000000"/>
                </a:solidFill>
                <a:effectLst/>
                <a:uLnTx/>
                <a:uFillTx/>
                <a:latin typeface="Calibri"/>
                <a:ea typeface="Calibri"/>
                <a:cs typeface="Calibri"/>
                <a:sym typeface="Calibri"/>
              </a:rPr>
              <a:t>7 March 2022, 15:00 - 16:30</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a:p>
            <a:pPr marL="279400" marR="0" lvl="0" indent="-2794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kumimoji="0" lang="en-US" sz="1400" b="0" i="0" u="none" strike="noStrike" kern="0" cap="none" spc="0" normalizeH="0" baseline="0" noProof="0">
                <a:ln>
                  <a:noFill/>
                </a:ln>
                <a:solidFill>
                  <a:srgbClr val="000000"/>
                </a:solidFill>
                <a:effectLst/>
                <a:uLnTx/>
                <a:uFillTx/>
                <a:latin typeface="Calibri"/>
                <a:ea typeface="Calibri"/>
                <a:cs typeface="Calibri"/>
                <a:sym typeface="Calibri"/>
              </a:rPr>
              <a:t>9 further session in 2022</a:t>
            </a: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4" name="Google Shape;196;p10"/>
          <p:cNvSpPr txBox="1">
            <a:spLocks noGrp="1"/>
          </p:cNvSpPr>
          <p:nvPr>
            <p:ph type="ftr" idx="11"/>
          </p:nvPr>
        </p:nvSpPr>
        <p:spPr>
          <a:xfrm>
            <a:off x="379243" y="4782012"/>
            <a:ext cx="7884067" cy="273844"/>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0" i="0" u="none" strike="noStrike" kern="0" cap="none" spc="0" normalizeH="0" baseline="0" noProof="0" dirty="0">
                <a:ln>
                  <a:noFill/>
                </a:ln>
                <a:solidFill>
                  <a:srgbClr val="9D9D9D"/>
                </a:solidFill>
                <a:effectLst/>
                <a:uLnTx/>
                <a:uFillTx/>
                <a:latin typeface="Arial"/>
                <a:cs typeface="Arial"/>
                <a:sym typeface="Arial"/>
              </a:rPr>
              <a:t>Open for you! An introduction series to open science</a:t>
            </a:r>
            <a:endParaRPr kumimoji="0" sz="1050" b="0" i="0" u="none" strike="noStrike" kern="0" cap="none" spc="0" normalizeH="0" baseline="0" noProof="0" dirty="0">
              <a:ln>
                <a:noFill/>
              </a:ln>
              <a:solidFill>
                <a:srgbClr val="9D9D9D"/>
              </a:solidFill>
              <a:effectLst/>
              <a:uLnTx/>
              <a:uFillTx/>
              <a:latin typeface="Arial"/>
              <a:cs typeface="Arial"/>
              <a:sym typeface="Arial"/>
            </a:endParaRPr>
          </a:p>
        </p:txBody>
      </p:sp>
    </p:spTree>
    <p:extLst>
      <p:ext uri="{BB962C8B-B14F-4D97-AF65-F5344CB8AC3E}">
        <p14:creationId xmlns:p14="http://schemas.microsoft.com/office/powerpoint/2010/main" val="15968881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p43"/>
          <p:cNvSpPr txBox="1">
            <a:spLocks noGrp="1"/>
          </p:cNvSpPr>
          <p:nvPr>
            <p:ph type="ctrTitle"/>
          </p:nvPr>
        </p:nvSpPr>
        <p:spPr>
          <a:xfrm>
            <a:off x="359228" y="2112204"/>
            <a:ext cx="6477703" cy="1259361"/>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lt1"/>
              </a:buClr>
              <a:buSzPct val="100000"/>
              <a:buFont typeface="Arial"/>
              <a:buNone/>
            </a:pPr>
            <a:r>
              <a:rPr lang="en-US"/>
              <a:t/>
            </a:r>
            <a:br>
              <a:rPr lang="en-US"/>
            </a:br>
            <a:r>
              <a:rPr lang="en-US"/>
              <a:t>Thank you!</a:t>
            </a:r>
            <a:endParaRPr/>
          </a:p>
        </p:txBody>
      </p:sp>
      <p:sp>
        <p:nvSpPr>
          <p:cNvPr id="628" name="Google Shape;628;p43"/>
          <p:cNvSpPr txBox="1">
            <a:spLocks noGrp="1"/>
          </p:cNvSpPr>
          <p:nvPr>
            <p:ph type="subTitle" idx="1"/>
          </p:nvPr>
        </p:nvSpPr>
        <p:spPr>
          <a:xfrm>
            <a:off x="358175" y="3321284"/>
            <a:ext cx="6476650" cy="789305"/>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chemeClr val="lt2"/>
              </a:buClr>
              <a:buSzPct val="100000"/>
              <a:buNone/>
            </a:pPr>
            <a:r>
              <a:rPr lang="en-US"/>
              <a:t>Cécile Arènes, Océane Valencia (Sorbonne Université)</a:t>
            </a:r>
            <a:endParaRPr/>
          </a:p>
          <a:p>
            <a:pPr marL="0" lvl="0" indent="0" algn="l" rtl="0">
              <a:lnSpc>
                <a:spcPct val="100000"/>
              </a:lnSpc>
              <a:spcBef>
                <a:spcPts val="0"/>
              </a:spcBef>
              <a:spcAft>
                <a:spcPts val="0"/>
              </a:spcAft>
              <a:buClr>
                <a:schemeClr val="lt2"/>
              </a:buClr>
              <a:buSzPct val="100000"/>
              <a:buNone/>
            </a:pPr>
            <a:r>
              <a:rPr lang="en-US"/>
              <a:t>Falco Hüser (University of Copenhagen</a:t>
            </a:r>
            <a:endParaRPr/>
          </a:p>
        </p:txBody>
      </p:sp>
      <p:sp>
        <p:nvSpPr>
          <p:cNvPr id="629" name="Google Shape;629;p43"/>
          <p:cNvSpPr txBox="1">
            <a:spLocks noGrp="1"/>
          </p:cNvSpPr>
          <p:nvPr>
            <p:ph type="ftr" idx="11"/>
          </p:nvPr>
        </p:nvSpPr>
        <p:spPr>
          <a:xfrm>
            <a:off x="357824" y="4286887"/>
            <a:ext cx="6474894" cy="65171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B3BFE2"/>
              </a:buClr>
              <a:buSzPts val="1050"/>
              <a:buFont typeface="Arial"/>
              <a:buNone/>
              <a:tabLst/>
              <a:defRPr/>
            </a:pPr>
            <a:r>
              <a:rPr kumimoji="0" lang="en-US" sz="1050" b="1" i="0" u="none" strike="noStrike" kern="0" cap="none" spc="0" normalizeH="0" baseline="0" noProof="0">
                <a:ln>
                  <a:noFill/>
                </a:ln>
                <a:solidFill>
                  <a:srgbClr val="B3BFE2"/>
                </a:solidFill>
                <a:effectLst/>
                <a:uLnTx/>
                <a:uFillTx/>
                <a:latin typeface="Arial"/>
                <a:ea typeface="Arial"/>
                <a:cs typeface="Arial"/>
                <a:sym typeface="Arial"/>
              </a:rPr>
              <a:t>Open for you! An introduction series to open science</a:t>
            </a:r>
            <a:endParaRPr kumimoji="0" sz="1050" b="1" i="0" u="none" strike="noStrike" kern="0" cap="none" spc="0" normalizeH="0" baseline="0" noProof="0">
              <a:ln>
                <a:noFill/>
              </a:ln>
              <a:solidFill>
                <a:srgbClr val="B3BFE2"/>
              </a:solidFill>
              <a:effectLst/>
              <a:uLnTx/>
              <a:uFillTx/>
              <a:latin typeface="Arial"/>
              <a:ea typeface="Arial"/>
              <a:cs typeface="Arial"/>
              <a:sym typeface="Arial"/>
            </a:endParaRPr>
          </a:p>
        </p:txBody>
      </p:sp>
    </p:spTree>
    <p:extLst>
      <p:ext uri="{BB962C8B-B14F-4D97-AF65-F5344CB8AC3E}">
        <p14:creationId xmlns:p14="http://schemas.microsoft.com/office/powerpoint/2010/main" val="1606753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1792915" y="85809"/>
            <a:ext cx="7227332" cy="400110"/>
          </a:xfrm>
        </p:spPr>
        <p:txBody>
          <a:bodyPr wrap="square">
            <a:spAutoFit/>
          </a:bodyPr>
          <a:lstStyle/>
          <a:p>
            <a:r>
              <a:rPr lang="en-GB" sz="2000" dirty="0" smtClean="0"/>
              <a:t>Why is good research data management important?</a:t>
            </a:r>
            <a:endParaRPr lang="en-GB" sz="2000" dirty="0"/>
          </a:p>
        </p:txBody>
      </p:sp>
      <p:grpSp>
        <p:nvGrpSpPr>
          <p:cNvPr id="2" name="Group 1"/>
          <p:cNvGrpSpPr/>
          <p:nvPr/>
        </p:nvGrpSpPr>
        <p:grpSpPr>
          <a:xfrm>
            <a:off x="327574" y="2370015"/>
            <a:ext cx="3941841" cy="2422351"/>
            <a:chOff x="327574" y="2370015"/>
            <a:chExt cx="3941841" cy="2422351"/>
          </a:xfrm>
        </p:grpSpPr>
        <p:pic>
          <p:nvPicPr>
            <p:cNvPr id="10" name="Picture 9"/>
            <p:cNvPicPr>
              <a:picLocks noChangeAspect="1"/>
            </p:cNvPicPr>
            <p:nvPr/>
          </p:nvPicPr>
          <p:blipFill>
            <a:blip r:embed="rId2"/>
            <a:stretch>
              <a:fillRect/>
            </a:stretch>
          </p:blipFill>
          <p:spPr>
            <a:xfrm>
              <a:off x="327574" y="2370015"/>
              <a:ext cx="3941841" cy="329249"/>
            </a:xfrm>
            <a:prstGeom prst="rect">
              <a:avLst/>
            </a:prstGeom>
          </p:spPr>
        </p:pic>
        <p:pic>
          <p:nvPicPr>
            <p:cNvPr id="12" name="Picture 11"/>
            <p:cNvPicPr>
              <a:picLocks noChangeAspect="1"/>
            </p:cNvPicPr>
            <p:nvPr/>
          </p:nvPicPr>
          <p:blipFill>
            <a:blip r:embed="rId3"/>
            <a:stretch>
              <a:fillRect/>
            </a:stretch>
          </p:blipFill>
          <p:spPr>
            <a:xfrm>
              <a:off x="1840928" y="2955998"/>
              <a:ext cx="2402045" cy="608875"/>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74" y="2964234"/>
              <a:ext cx="1250442" cy="1828132"/>
            </a:xfrm>
            <a:prstGeom prst="rect">
              <a:avLst/>
            </a:prstGeom>
          </p:spPr>
        </p:pic>
        <p:pic>
          <p:nvPicPr>
            <p:cNvPr id="18" name="Picture 17"/>
            <p:cNvPicPr>
              <a:picLocks noChangeAspect="1"/>
            </p:cNvPicPr>
            <p:nvPr/>
          </p:nvPicPr>
          <p:blipFill>
            <a:blip r:embed="rId5"/>
            <a:stretch>
              <a:fillRect/>
            </a:stretch>
          </p:blipFill>
          <p:spPr>
            <a:xfrm>
              <a:off x="1792915" y="3757893"/>
              <a:ext cx="2476500" cy="762000"/>
            </a:xfrm>
            <a:prstGeom prst="rect">
              <a:avLst/>
            </a:prstGeom>
          </p:spPr>
        </p:pic>
      </p:grpSp>
      <p:grpSp>
        <p:nvGrpSpPr>
          <p:cNvPr id="5" name="Group 4"/>
          <p:cNvGrpSpPr/>
          <p:nvPr/>
        </p:nvGrpSpPr>
        <p:grpSpPr>
          <a:xfrm>
            <a:off x="4584586" y="563705"/>
            <a:ext cx="4643383" cy="4393302"/>
            <a:chOff x="4584586" y="563705"/>
            <a:chExt cx="4643383" cy="4393302"/>
          </a:xfrm>
        </p:grpSpPr>
        <p:pic>
          <p:nvPicPr>
            <p:cNvPr id="3" name="Picture 2"/>
            <p:cNvPicPr>
              <a:picLocks noChangeAspect="1"/>
            </p:cNvPicPr>
            <p:nvPr/>
          </p:nvPicPr>
          <p:blipFill>
            <a:blip r:embed="rId6"/>
            <a:stretch>
              <a:fillRect/>
            </a:stretch>
          </p:blipFill>
          <p:spPr>
            <a:xfrm>
              <a:off x="5473568" y="563705"/>
              <a:ext cx="3670432" cy="1021240"/>
            </a:xfrm>
            <a:prstGeom prst="rect">
              <a:avLst/>
            </a:prstGeom>
            <a:effectLst>
              <a:outerShdw blurRad="63500" sx="102000" sy="102000" algn="ctr" rotWithShape="0">
                <a:prstClr val="black">
                  <a:alpha val="40000"/>
                </a:prstClr>
              </a:outerShdw>
            </a:effectLst>
          </p:spPr>
        </p:pic>
        <p:pic>
          <p:nvPicPr>
            <p:cNvPr id="9" name="Picture 8"/>
            <p:cNvPicPr>
              <a:picLocks noChangeAspect="1"/>
            </p:cNvPicPr>
            <p:nvPr/>
          </p:nvPicPr>
          <p:blipFill>
            <a:blip r:embed="rId7"/>
            <a:stretch>
              <a:fillRect/>
            </a:stretch>
          </p:blipFill>
          <p:spPr>
            <a:xfrm>
              <a:off x="4826144" y="2570611"/>
              <a:ext cx="4160268" cy="1181496"/>
            </a:xfrm>
            <a:prstGeom prst="rect">
              <a:avLst/>
            </a:prstGeom>
            <a:effectLst>
              <a:outerShdw blurRad="63500" sx="102000" sy="102000" algn="ctr" rotWithShape="0">
                <a:prstClr val="black">
                  <a:alpha val="40000"/>
                </a:prstClr>
              </a:outerShdw>
            </a:effectLst>
          </p:spPr>
        </p:pic>
        <p:pic>
          <p:nvPicPr>
            <p:cNvPr id="17" name="Picture 16"/>
            <p:cNvPicPr>
              <a:picLocks noChangeAspect="1"/>
            </p:cNvPicPr>
            <p:nvPr/>
          </p:nvPicPr>
          <p:blipFill>
            <a:blip r:embed="rId8"/>
            <a:stretch>
              <a:fillRect/>
            </a:stretch>
          </p:blipFill>
          <p:spPr>
            <a:xfrm rot="335030">
              <a:off x="4963505" y="1656425"/>
              <a:ext cx="4240045" cy="1019553"/>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9"/>
            <a:stretch>
              <a:fillRect/>
            </a:stretch>
          </p:blipFill>
          <p:spPr>
            <a:xfrm rot="21270971">
              <a:off x="4584586" y="3802622"/>
              <a:ext cx="4643383" cy="1154385"/>
            </a:xfrm>
            <a:prstGeom prst="rect">
              <a:avLst/>
            </a:prstGeom>
            <a:effectLst>
              <a:outerShdw blurRad="63500" sx="102000" sy="102000" algn="ctr" rotWithShape="0">
                <a:prstClr val="black">
                  <a:alpha val="40000"/>
                </a:prstClr>
              </a:outerShdw>
            </a:effectLst>
          </p:spPr>
        </p:pic>
      </p:grpSp>
      <p:pic>
        <p:nvPicPr>
          <p:cNvPr id="19" name="Picture 18"/>
          <p:cNvPicPr>
            <a:picLocks noChangeAspect="1"/>
          </p:cNvPicPr>
          <p:nvPr/>
        </p:nvPicPr>
        <p:blipFill>
          <a:blip r:embed="rId10"/>
          <a:stretch>
            <a:fillRect/>
          </a:stretch>
        </p:blipFill>
        <p:spPr>
          <a:xfrm>
            <a:off x="327574" y="900706"/>
            <a:ext cx="3269066" cy="1192945"/>
          </a:xfrm>
          <a:prstGeom prst="rect">
            <a:avLst/>
          </a:prstGeom>
        </p:spPr>
      </p:pic>
    </p:spTree>
    <p:extLst>
      <p:ext uri="{BB962C8B-B14F-4D97-AF65-F5344CB8AC3E}">
        <p14:creationId xmlns:p14="http://schemas.microsoft.com/office/powerpoint/2010/main" val="135864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5108095" y="682953"/>
            <a:ext cx="2121307" cy="2967593"/>
          </a:xfrm>
          <a:prstGeom prst="rect">
            <a:avLst/>
          </a:prstGeom>
        </p:spPr>
      </p:pic>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How do you plan research data management?</a:t>
            </a:r>
            <a:endParaRPr lang="en-GB" sz="2000" dirty="0"/>
          </a:p>
        </p:txBody>
      </p:sp>
      <p:sp>
        <p:nvSpPr>
          <p:cNvPr id="12" name="Content Placeholder 2"/>
          <p:cNvSpPr>
            <a:spLocks noGrp="1"/>
          </p:cNvSpPr>
          <p:nvPr>
            <p:ph idx="1"/>
          </p:nvPr>
        </p:nvSpPr>
        <p:spPr>
          <a:xfrm>
            <a:off x="379243" y="771917"/>
            <a:ext cx="4480140" cy="3280898"/>
          </a:xfrm>
        </p:spPr>
        <p:txBody>
          <a:bodyPr wrap="square">
            <a:spAutoFit/>
          </a:bodyPr>
          <a:lstStyle/>
          <a:p>
            <a:pPr>
              <a:spcBef>
                <a:spcPts val="600"/>
              </a:spcBef>
            </a:pPr>
            <a:r>
              <a:rPr lang="en-GB" sz="1800" dirty="0"/>
              <a:t>Prepare a data management plan (DMP) at project start</a:t>
            </a:r>
            <a:r>
              <a:rPr lang="en-GB" sz="1800" dirty="0" smtClean="0"/>
              <a:t>.</a:t>
            </a:r>
            <a:endParaRPr lang="en-GB" sz="1800" dirty="0"/>
          </a:p>
          <a:p>
            <a:pPr>
              <a:spcBef>
                <a:spcPts val="600"/>
              </a:spcBef>
            </a:pPr>
            <a:r>
              <a:rPr lang="en-GB" sz="1800" dirty="0"/>
              <a:t>Define and classify your research data</a:t>
            </a:r>
            <a:r>
              <a:rPr lang="en-GB" sz="1800" dirty="0" smtClean="0"/>
              <a:t>.</a:t>
            </a:r>
            <a:endParaRPr lang="en-GB" sz="1800" dirty="0"/>
          </a:p>
          <a:p>
            <a:pPr>
              <a:spcBef>
                <a:spcPts val="600"/>
              </a:spcBef>
            </a:pPr>
            <a:r>
              <a:rPr lang="en-GB" sz="1800" dirty="0"/>
              <a:t>Identify potential risks and challenges</a:t>
            </a:r>
            <a:r>
              <a:rPr lang="en-GB" sz="1800" dirty="0" smtClean="0"/>
              <a:t>.</a:t>
            </a:r>
          </a:p>
          <a:p>
            <a:pPr>
              <a:spcBef>
                <a:spcPts val="600"/>
              </a:spcBef>
            </a:pPr>
            <a:r>
              <a:rPr lang="en-GB" sz="1800" dirty="0" smtClean="0"/>
              <a:t>Assign roles and responsibilities.</a:t>
            </a:r>
            <a:endParaRPr lang="en-GB" sz="1800" dirty="0"/>
          </a:p>
          <a:p>
            <a:pPr>
              <a:spcBef>
                <a:spcPts val="600"/>
              </a:spcBef>
            </a:pPr>
            <a:r>
              <a:rPr lang="en-GB" sz="1800" dirty="0"/>
              <a:t>Align expectations with your supervisor and collaborators</a:t>
            </a:r>
            <a:r>
              <a:rPr lang="en-GB" sz="1800" dirty="0" smtClean="0"/>
              <a:t>.</a:t>
            </a:r>
          </a:p>
          <a:p>
            <a:pPr marL="0" indent="0">
              <a:buNone/>
            </a:pPr>
            <a:endParaRPr lang="en-GB" sz="1800" dirty="0"/>
          </a:p>
          <a:p>
            <a:pPr marL="0" indent="0">
              <a:buNone/>
            </a:pPr>
            <a:r>
              <a:rPr lang="en-GB" sz="1800" dirty="0" smtClean="0"/>
              <a:t>Templates </a:t>
            </a:r>
            <a:r>
              <a:rPr lang="en-GB" sz="1800" dirty="0"/>
              <a:t>available from funders, universities and </a:t>
            </a:r>
            <a:r>
              <a:rPr lang="en-GB" sz="1800" dirty="0" smtClean="0"/>
              <a:t>research organisations.</a:t>
            </a:r>
            <a:endParaRPr lang="en-GB" sz="1800" dirty="0"/>
          </a:p>
        </p:txBody>
      </p:sp>
      <p:pic>
        <p:nvPicPr>
          <p:cNvPr id="14" name="Picture 13"/>
          <p:cNvPicPr>
            <a:picLocks noChangeAspect="1"/>
          </p:cNvPicPr>
          <p:nvPr/>
        </p:nvPicPr>
        <p:blipFill>
          <a:blip r:embed="rId3"/>
          <a:stretch>
            <a:fillRect/>
          </a:stretch>
        </p:blipFill>
        <p:spPr>
          <a:xfrm>
            <a:off x="6907470" y="806870"/>
            <a:ext cx="2112777" cy="2967593"/>
          </a:xfrm>
          <a:prstGeom prst="rect">
            <a:avLst/>
          </a:prstGeom>
        </p:spPr>
      </p:pic>
      <p:pic>
        <p:nvPicPr>
          <p:cNvPr id="16" name="Picture 15"/>
          <p:cNvPicPr>
            <a:picLocks noChangeAspect="1"/>
          </p:cNvPicPr>
          <p:nvPr/>
        </p:nvPicPr>
        <p:blipFill>
          <a:blip r:embed="rId4"/>
          <a:stretch>
            <a:fillRect/>
          </a:stretch>
        </p:blipFill>
        <p:spPr>
          <a:xfrm>
            <a:off x="4727312" y="3336159"/>
            <a:ext cx="3428024" cy="2440862"/>
          </a:xfrm>
          <a:prstGeom prst="rect">
            <a:avLst/>
          </a:prstGeom>
        </p:spPr>
      </p:pic>
    </p:spTree>
    <p:extLst>
      <p:ext uri="{BB962C8B-B14F-4D97-AF65-F5344CB8AC3E}">
        <p14:creationId xmlns:p14="http://schemas.microsoft.com/office/powerpoint/2010/main" val="742659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zápatí 4"/>
          <p:cNvSpPr>
            <a:spLocks noGrp="1"/>
          </p:cNvSpPr>
          <p:nvPr>
            <p:ph type="ftr" sz="quarter" idx="11"/>
          </p:nvPr>
        </p:nvSpPr>
        <p:spPr/>
        <p:txBody>
          <a:bodyPr/>
          <a:lstStyle/>
          <a:p>
            <a:r>
              <a:rPr lang="en-US" smtClean="0"/>
              <a:t>Open for you! An introduction series to open science</a:t>
            </a:r>
            <a:endParaRPr lang="cs-CZ" dirty="0"/>
          </a:p>
        </p:txBody>
      </p:sp>
      <p:sp>
        <p:nvSpPr>
          <p:cNvPr id="11" name="Title 1"/>
          <p:cNvSpPr>
            <a:spLocks noGrp="1"/>
          </p:cNvSpPr>
          <p:nvPr>
            <p:ph type="title"/>
          </p:nvPr>
        </p:nvSpPr>
        <p:spPr>
          <a:xfrm>
            <a:off x="1792915" y="85809"/>
            <a:ext cx="7227332" cy="400110"/>
          </a:xfrm>
        </p:spPr>
        <p:txBody>
          <a:bodyPr wrap="square">
            <a:spAutoFit/>
          </a:bodyPr>
          <a:lstStyle/>
          <a:p>
            <a:r>
              <a:rPr lang="en-GB" sz="2000" dirty="0" smtClean="0"/>
              <a:t>How do you plan research data management?</a:t>
            </a:r>
            <a:endParaRPr lang="en-GB" sz="2000" dirty="0"/>
          </a:p>
        </p:txBody>
      </p:sp>
      <p:grpSp>
        <p:nvGrpSpPr>
          <p:cNvPr id="4" name="Group 3"/>
          <p:cNvGrpSpPr/>
          <p:nvPr/>
        </p:nvGrpSpPr>
        <p:grpSpPr>
          <a:xfrm>
            <a:off x="75240" y="836537"/>
            <a:ext cx="2465191" cy="1660117"/>
            <a:chOff x="14278" y="958459"/>
            <a:chExt cx="2465191" cy="1660117"/>
          </a:xfrm>
        </p:grpSpPr>
        <p:sp>
          <p:nvSpPr>
            <p:cNvPr id="15" name="TextBox 14"/>
            <p:cNvSpPr txBox="1"/>
            <p:nvPr/>
          </p:nvSpPr>
          <p:spPr>
            <a:xfrm>
              <a:off x="14278" y="958459"/>
              <a:ext cx="2465191" cy="738664"/>
            </a:xfrm>
            <a:prstGeom prst="rect">
              <a:avLst/>
            </a:prstGeom>
            <a:noFill/>
          </p:spPr>
          <p:txBody>
            <a:bodyPr wrap="square" rtlCol="0">
              <a:spAutoFit/>
            </a:bodyPr>
            <a:lstStyle/>
            <a:p>
              <a:pPr marL="285750" indent="-285750">
                <a:buFont typeface="Wingdings" panose="05000000000000000000" pitchFamily="2" charset="2"/>
                <a:buChar char="Ø"/>
              </a:pPr>
              <a:r>
                <a:rPr lang="en-GB" sz="1400" dirty="0" smtClean="0"/>
                <a:t>Costs</a:t>
              </a:r>
              <a:endParaRPr lang="en-GB" sz="1400" dirty="0"/>
            </a:p>
            <a:p>
              <a:pPr marL="285750" indent="-285750">
                <a:buFont typeface="Wingdings" panose="05000000000000000000" pitchFamily="2" charset="2"/>
                <a:buChar char="Ø"/>
              </a:pPr>
              <a:r>
                <a:rPr lang="en-GB" sz="1400" dirty="0" smtClean="0"/>
                <a:t>Storage &amp; Backup</a:t>
              </a:r>
            </a:p>
            <a:p>
              <a:pPr marL="285750" indent="-285750">
                <a:buFont typeface="Wingdings" panose="05000000000000000000" pitchFamily="2" charset="2"/>
                <a:buChar char="Ø"/>
              </a:pPr>
              <a:r>
                <a:rPr lang="en-GB" sz="1400" dirty="0" smtClean="0"/>
                <a:t>Information &amp; IT Security</a:t>
              </a:r>
            </a:p>
          </p:txBody>
        </p:sp>
        <p:grpSp>
          <p:nvGrpSpPr>
            <p:cNvPr id="17" name="Group 16"/>
            <p:cNvGrpSpPr>
              <a:grpSpLocks noChangeAspect="1"/>
            </p:cNvGrpSpPr>
            <p:nvPr/>
          </p:nvGrpSpPr>
          <p:grpSpPr>
            <a:xfrm>
              <a:off x="151153" y="1749371"/>
              <a:ext cx="2196990" cy="869205"/>
              <a:chOff x="359074" y="2630239"/>
              <a:chExt cx="2773469" cy="1097280"/>
            </a:xfrm>
          </p:grpSpPr>
          <p:pic>
            <p:nvPicPr>
              <p:cNvPr id="18" name="Picture 17"/>
              <p:cNvPicPr>
                <a:picLocks noChangeAspect="1"/>
              </p:cNvPicPr>
              <p:nvPr/>
            </p:nvPicPr>
            <p:blipFill rotWithShape="1">
              <a:blip r:embed="rId2"/>
              <a:srcRect l="47997" b="9289"/>
              <a:stretch/>
            </p:blipFill>
            <p:spPr>
              <a:xfrm>
                <a:off x="2035263" y="2630239"/>
                <a:ext cx="1097280" cy="1097280"/>
              </a:xfrm>
              <a:prstGeom prst="ellipse">
                <a:avLst/>
              </a:prstGeom>
            </p:spPr>
          </p:pic>
          <p:pic>
            <p:nvPicPr>
              <p:cNvPr id="19" name="Picture 4" descr="https://upload.wikimedia.org/wikipedia/commons/c/ca/Hibernoma2.jpg"/>
              <p:cNvPicPr>
                <a:picLocks noChangeArrowheads="1"/>
              </p:cNvPicPr>
              <p:nvPr/>
            </p:nvPicPr>
            <p:blipFill rotWithShape="1">
              <a:blip r:embed="rId3" cstate="email">
                <a:extLst>
                  <a:ext uri="{28A0092B-C50C-407E-A947-70E740481C1C}">
                    <a14:useLocalDpi xmlns:a14="http://schemas.microsoft.com/office/drawing/2010/main" val="0"/>
                  </a:ext>
                </a:extLst>
              </a:blip>
              <a:srcRect r="23154"/>
              <a:stretch/>
            </p:blipFill>
            <p:spPr bwMode="auto">
              <a:xfrm rot="5400000">
                <a:off x="1197168" y="2630239"/>
                <a:ext cx="1097280" cy="1097280"/>
              </a:xfrm>
              <a:prstGeom prst="ellipse">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rotWithShape="1">
              <a:blip r:embed="rId4"/>
              <a:srcRect l="29382" t="12258" r="21135"/>
              <a:stretch/>
            </p:blipFill>
            <p:spPr>
              <a:xfrm>
                <a:off x="359074" y="2630239"/>
                <a:ext cx="1097280" cy="1097280"/>
              </a:xfrm>
              <a:prstGeom prst="ellipse">
                <a:avLst/>
              </a:prstGeom>
            </p:spPr>
          </p:pic>
        </p:grpSp>
      </p:grpSp>
      <p:grpSp>
        <p:nvGrpSpPr>
          <p:cNvPr id="43" name="Group 42"/>
          <p:cNvGrpSpPr/>
          <p:nvPr/>
        </p:nvGrpSpPr>
        <p:grpSpPr>
          <a:xfrm>
            <a:off x="6582900" y="2979648"/>
            <a:ext cx="2499864" cy="1688312"/>
            <a:chOff x="6582900" y="2979648"/>
            <a:chExt cx="2499864" cy="1688312"/>
          </a:xfrm>
        </p:grpSpPr>
        <p:sp>
          <p:nvSpPr>
            <p:cNvPr id="22" name="TextBox 21"/>
            <p:cNvSpPr txBox="1"/>
            <p:nvPr/>
          </p:nvSpPr>
          <p:spPr>
            <a:xfrm>
              <a:off x="6582900" y="3929296"/>
              <a:ext cx="2499864" cy="738664"/>
            </a:xfrm>
            <a:prstGeom prst="rect">
              <a:avLst/>
            </a:prstGeom>
            <a:noFill/>
          </p:spPr>
          <p:txBody>
            <a:bodyPr wrap="square" rtlCol="0">
              <a:spAutoFit/>
            </a:bodyPr>
            <a:lstStyle/>
            <a:p>
              <a:pPr marL="285750" indent="-285750">
                <a:buFont typeface="Wingdings" panose="05000000000000000000" pitchFamily="2" charset="2"/>
                <a:buChar char="Ø"/>
              </a:pPr>
              <a:r>
                <a:rPr lang="en-GB" sz="1400" dirty="0" smtClean="0"/>
                <a:t>Documentation</a:t>
              </a:r>
              <a:endParaRPr lang="en-GB" sz="1400" dirty="0"/>
            </a:p>
            <a:p>
              <a:pPr marL="285750" indent="-285750">
                <a:buFont typeface="Wingdings" panose="05000000000000000000" pitchFamily="2" charset="2"/>
                <a:buChar char="Ø"/>
              </a:pPr>
              <a:r>
                <a:rPr lang="en-GB" sz="1400" dirty="0" smtClean="0"/>
                <a:t>Retention</a:t>
              </a:r>
              <a:endParaRPr lang="en-GB" sz="1400" dirty="0"/>
            </a:p>
            <a:p>
              <a:pPr marL="285750" indent="-285750">
                <a:buFont typeface="Wingdings" panose="05000000000000000000" pitchFamily="2" charset="2"/>
                <a:buChar char="Ø"/>
              </a:pPr>
              <a:r>
                <a:rPr lang="en-GB" sz="1400" dirty="0" smtClean="0"/>
                <a:t>Practices</a:t>
              </a:r>
              <a:endParaRPr lang="en-GB" sz="1400" dirty="0"/>
            </a:p>
          </p:txBody>
        </p:sp>
        <p:grpSp>
          <p:nvGrpSpPr>
            <p:cNvPr id="23" name="Group 22"/>
            <p:cNvGrpSpPr>
              <a:grpSpLocks noChangeAspect="1"/>
            </p:cNvGrpSpPr>
            <p:nvPr/>
          </p:nvGrpSpPr>
          <p:grpSpPr>
            <a:xfrm>
              <a:off x="6682845" y="2979648"/>
              <a:ext cx="2196990" cy="855958"/>
              <a:chOff x="9228155" y="4450341"/>
              <a:chExt cx="2816392" cy="1097280"/>
            </a:xfrm>
          </p:grpSpPr>
          <p:pic>
            <p:nvPicPr>
              <p:cNvPr id="24" name="Picture 10" descr="burkholderia, pseudomallei, grown, sheep, blood, agar, two, days, bacteria, cells, blood"/>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r="25227"/>
              <a:stretch/>
            </p:blipFill>
            <p:spPr bwMode="auto">
              <a:xfrm>
                <a:off x="9228155" y="4450341"/>
                <a:ext cx="1093464" cy="1097280"/>
              </a:xfrm>
              <a:prstGeom prst="ellipse">
                <a:avLst/>
              </a:prstGeom>
              <a:noFill/>
              <a:extLst>
                <a:ext uri="{909E8E84-426E-40DD-AFC4-6F175D3DCCD1}">
                  <a14:hiddenFill xmlns:a14="http://schemas.microsoft.com/office/drawing/2010/main">
                    <a:solidFill>
                      <a:srgbClr val="FFFFFF"/>
                    </a:solidFill>
                  </a14:hiddenFill>
                </a:ext>
              </a:extLst>
            </p:spPr>
          </p:pic>
          <p:pic>
            <p:nvPicPr>
              <p:cNvPr id="25" name="Picture 6" descr="https://fbresearch.org/wp-content/uploads/2014/08/iStock_000003710874Small.jpg"/>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r="25803"/>
              <a:stretch/>
            </p:blipFill>
            <p:spPr bwMode="auto">
              <a:xfrm>
                <a:off x="10085803" y="4450341"/>
                <a:ext cx="1097280" cy="1097280"/>
              </a:xfrm>
              <a:prstGeom prst="ellipse">
                <a:avLst/>
              </a:prstGeom>
              <a:noFill/>
              <a:extLst>
                <a:ext uri="{909E8E84-426E-40DD-AFC4-6F175D3DCCD1}">
                  <a14:hiddenFill xmlns:a14="http://schemas.microsoft.com/office/drawing/2010/main">
                    <a:solidFill>
                      <a:srgbClr val="FFFFFF"/>
                    </a:solidFill>
                  </a14:hiddenFill>
                </a:ext>
              </a:extLst>
            </p:spPr>
          </p:pic>
          <p:pic>
            <p:nvPicPr>
              <p:cNvPr id="26" name="Picture 8" descr="http://www.naturalscience.org/wp-content/uploads/2015/01/GVO-3.jpg"/>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r="28971"/>
              <a:stretch/>
            </p:blipFill>
            <p:spPr bwMode="auto">
              <a:xfrm>
                <a:off x="10947267" y="4450341"/>
                <a:ext cx="1097280" cy="1097280"/>
              </a:xfrm>
              <a:prstGeom prst="ellipse">
                <a:avLst/>
              </a:prstGeom>
              <a:noFill/>
              <a:extLst>
                <a:ext uri="{909E8E84-426E-40DD-AFC4-6F175D3DCCD1}">
                  <a14:hiddenFill xmlns:a14="http://schemas.microsoft.com/office/drawing/2010/main">
                    <a:solidFill>
                      <a:srgbClr val="FFFFFF"/>
                    </a:solidFill>
                  </a14:hiddenFill>
                </a:ext>
              </a:extLst>
            </p:spPr>
          </p:pic>
        </p:grpSp>
      </p:grpSp>
      <p:pic>
        <p:nvPicPr>
          <p:cNvPr id="27" name="Picture 26"/>
          <p:cNvPicPr>
            <a:picLocks noChangeAspect="1"/>
          </p:cNvPicPr>
          <p:nvPr/>
        </p:nvPicPr>
        <p:blipFill>
          <a:blip r:embed="rId8"/>
          <a:stretch>
            <a:fillRect/>
          </a:stretch>
        </p:blipFill>
        <p:spPr>
          <a:xfrm>
            <a:off x="2477672" y="662722"/>
            <a:ext cx="4188656" cy="4160258"/>
          </a:xfrm>
          <a:prstGeom prst="rect">
            <a:avLst/>
          </a:prstGeom>
        </p:spPr>
      </p:pic>
      <p:sp>
        <p:nvSpPr>
          <p:cNvPr id="28" name="TextBox 27"/>
          <p:cNvSpPr txBox="1"/>
          <p:nvPr/>
        </p:nvSpPr>
        <p:spPr>
          <a:xfrm>
            <a:off x="2649206" y="833788"/>
            <a:ext cx="1828800" cy="1923604"/>
          </a:xfrm>
          <a:prstGeom prst="rect">
            <a:avLst/>
          </a:prstGeom>
          <a:noFill/>
        </p:spPr>
        <p:txBody>
          <a:bodyPr wrap="square" rtlCol="0">
            <a:spAutoFit/>
          </a:bodyPr>
          <a:lstStyle/>
          <a:p>
            <a:pPr>
              <a:spcAft>
                <a:spcPts val="600"/>
              </a:spcAft>
            </a:pPr>
            <a:r>
              <a:rPr lang="en-GB" sz="1400" b="1" dirty="0" smtClean="0"/>
              <a:t>Data Types</a:t>
            </a:r>
          </a:p>
          <a:p>
            <a:pPr>
              <a:spcAft>
                <a:spcPts val="600"/>
              </a:spcAft>
            </a:pPr>
            <a:r>
              <a:rPr lang="en-GB" sz="1000" dirty="0" smtClean="0"/>
              <a:t>Big data</a:t>
            </a:r>
          </a:p>
          <a:p>
            <a:pPr>
              <a:spcAft>
                <a:spcPts val="600"/>
              </a:spcAft>
            </a:pPr>
            <a:r>
              <a:rPr lang="en-GB" sz="1000" dirty="0" smtClean="0"/>
              <a:t>Samples</a:t>
            </a:r>
          </a:p>
          <a:p>
            <a:pPr>
              <a:spcAft>
                <a:spcPts val="600"/>
              </a:spcAft>
            </a:pPr>
            <a:r>
              <a:rPr lang="en-GB" sz="1000" dirty="0" smtClean="0"/>
              <a:t>Personal data</a:t>
            </a:r>
          </a:p>
          <a:p>
            <a:pPr>
              <a:spcAft>
                <a:spcPts val="600"/>
              </a:spcAft>
            </a:pPr>
            <a:r>
              <a:rPr lang="en-GB" sz="1000" dirty="0" smtClean="0"/>
              <a:t>Copyrighted data</a:t>
            </a:r>
          </a:p>
          <a:p>
            <a:pPr>
              <a:spcAft>
                <a:spcPts val="600"/>
              </a:spcAft>
            </a:pPr>
            <a:r>
              <a:rPr lang="en-GB" sz="1000" dirty="0" smtClean="0"/>
              <a:t>Confidential / sensitive data</a:t>
            </a:r>
          </a:p>
          <a:p>
            <a:pPr>
              <a:spcAft>
                <a:spcPts val="600"/>
              </a:spcAft>
            </a:pPr>
            <a:r>
              <a:rPr lang="en-GB" sz="1000" dirty="0" smtClean="0"/>
              <a:t>Data with commercial value</a:t>
            </a:r>
          </a:p>
          <a:p>
            <a:pPr>
              <a:spcAft>
                <a:spcPts val="600"/>
              </a:spcAft>
            </a:pPr>
            <a:r>
              <a:rPr lang="en-GB" sz="1000" dirty="0" smtClean="0"/>
              <a:t>…</a:t>
            </a:r>
          </a:p>
        </p:txBody>
      </p:sp>
      <p:sp>
        <p:nvSpPr>
          <p:cNvPr id="29" name="TextBox 28"/>
          <p:cNvSpPr txBox="1"/>
          <p:nvPr/>
        </p:nvSpPr>
        <p:spPr>
          <a:xfrm>
            <a:off x="4640786" y="833788"/>
            <a:ext cx="1828800" cy="1923604"/>
          </a:xfrm>
          <a:prstGeom prst="rect">
            <a:avLst/>
          </a:prstGeom>
          <a:noFill/>
        </p:spPr>
        <p:txBody>
          <a:bodyPr wrap="square" rtlCol="0">
            <a:spAutoFit/>
          </a:bodyPr>
          <a:lstStyle/>
          <a:p>
            <a:pPr algn="r">
              <a:spcAft>
                <a:spcPts val="600"/>
              </a:spcAft>
            </a:pPr>
            <a:r>
              <a:rPr lang="en-GB" sz="1400" b="1" dirty="0" smtClean="0"/>
              <a:t>Collaborators</a:t>
            </a:r>
          </a:p>
          <a:p>
            <a:pPr algn="r">
              <a:spcAft>
                <a:spcPts val="600"/>
              </a:spcAft>
            </a:pPr>
            <a:r>
              <a:rPr lang="en-GB" sz="1000" dirty="0"/>
              <a:t>I</a:t>
            </a:r>
            <a:r>
              <a:rPr lang="en-GB" sz="1000" dirty="0" smtClean="0"/>
              <a:t>nternal</a:t>
            </a:r>
          </a:p>
          <a:p>
            <a:pPr algn="r">
              <a:spcAft>
                <a:spcPts val="600"/>
              </a:spcAft>
            </a:pPr>
            <a:r>
              <a:rPr lang="en-GB" sz="1000" dirty="0"/>
              <a:t>E</a:t>
            </a:r>
            <a:r>
              <a:rPr lang="en-GB" sz="1000" dirty="0" smtClean="0"/>
              <a:t>xternal</a:t>
            </a:r>
          </a:p>
          <a:p>
            <a:pPr algn="r">
              <a:spcAft>
                <a:spcPts val="600"/>
              </a:spcAft>
            </a:pPr>
            <a:r>
              <a:rPr lang="en-GB" sz="1000" dirty="0"/>
              <a:t>P</a:t>
            </a:r>
            <a:r>
              <a:rPr lang="en-GB" sz="1000" dirty="0" smtClean="0"/>
              <a:t>ublic</a:t>
            </a:r>
          </a:p>
          <a:p>
            <a:pPr algn="r">
              <a:spcAft>
                <a:spcPts val="600"/>
              </a:spcAft>
            </a:pPr>
            <a:r>
              <a:rPr lang="en-GB" sz="1000" dirty="0"/>
              <a:t>P</a:t>
            </a:r>
            <a:r>
              <a:rPr lang="en-GB" sz="1000" dirty="0" smtClean="0"/>
              <a:t>rivate</a:t>
            </a:r>
          </a:p>
          <a:p>
            <a:pPr algn="r">
              <a:spcAft>
                <a:spcPts val="600"/>
              </a:spcAft>
            </a:pPr>
            <a:r>
              <a:rPr lang="en-GB" sz="1000" dirty="0"/>
              <a:t>R</a:t>
            </a:r>
            <a:r>
              <a:rPr lang="en-GB" sz="1000" dirty="0" smtClean="0"/>
              <a:t>emote</a:t>
            </a:r>
          </a:p>
          <a:p>
            <a:pPr algn="r">
              <a:spcAft>
                <a:spcPts val="600"/>
              </a:spcAft>
            </a:pPr>
            <a:r>
              <a:rPr lang="en-GB" sz="1000" dirty="0"/>
              <a:t>A</a:t>
            </a:r>
            <a:r>
              <a:rPr lang="en-GB" sz="1000" dirty="0" smtClean="0"/>
              <a:t>broad</a:t>
            </a:r>
          </a:p>
          <a:p>
            <a:pPr algn="r">
              <a:spcAft>
                <a:spcPts val="600"/>
              </a:spcAft>
            </a:pPr>
            <a:r>
              <a:rPr lang="en-GB" sz="1000" dirty="0" smtClean="0"/>
              <a:t>…</a:t>
            </a:r>
          </a:p>
        </p:txBody>
      </p:sp>
      <p:sp>
        <p:nvSpPr>
          <p:cNvPr id="30" name="TextBox 29"/>
          <p:cNvSpPr txBox="1"/>
          <p:nvPr/>
        </p:nvSpPr>
        <p:spPr>
          <a:xfrm>
            <a:off x="4640786" y="2730419"/>
            <a:ext cx="1828800" cy="1920240"/>
          </a:xfrm>
          <a:prstGeom prst="rect">
            <a:avLst/>
          </a:prstGeom>
          <a:noFill/>
        </p:spPr>
        <p:txBody>
          <a:bodyPr wrap="square" rtlCol="0">
            <a:spAutoFit/>
          </a:bodyPr>
          <a:lstStyle/>
          <a:p>
            <a:pPr algn="r">
              <a:spcAft>
                <a:spcPts val="600"/>
              </a:spcAft>
            </a:pPr>
            <a:r>
              <a:rPr lang="en-GB" sz="1000" dirty="0" smtClean="0"/>
              <a:t>…</a:t>
            </a:r>
          </a:p>
          <a:p>
            <a:pPr algn="r">
              <a:spcAft>
                <a:spcPts val="600"/>
              </a:spcAft>
            </a:pPr>
            <a:r>
              <a:rPr lang="en-GB" sz="1000" dirty="0" smtClean="0"/>
              <a:t>Funders</a:t>
            </a:r>
          </a:p>
          <a:p>
            <a:pPr algn="r">
              <a:spcAft>
                <a:spcPts val="600"/>
              </a:spcAft>
            </a:pPr>
            <a:r>
              <a:rPr lang="en-GB" sz="1000" dirty="0" smtClean="0"/>
              <a:t>Journals</a:t>
            </a:r>
          </a:p>
          <a:p>
            <a:pPr algn="r">
              <a:spcAft>
                <a:spcPts val="600"/>
              </a:spcAft>
            </a:pPr>
            <a:r>
              <a:rPr lang="en-GB" sz="1000" dirty="0" smtClean="0"/>
              <a:t>Code of Conduct</a:t>
            </a:r>
          </a:p>
          <a:p>
            <a:pPr algn="r">
              <a:spcAft>
                <a:spcPts val="600"/>
              </a:spcAft>
            </a:pPr>
            <a:r>
              <a:rPr lang="en-GB" sz="1000" dirty="0" smtClean="0"/>
              <a:t>Ethics</a:t>
            </a:r>
          </a:p>
          <a:p>
            <a:pPr algn="r">
              <a:spcAft>
                <a:spcPts val="600"/>
              </a:spcAft>
            </a:pPr>
            <a:r>
              <a:rPr lang="en-GB" sz="1000" dirty="0" smtClean="0"/>
              <a:t>Legal Compliance</a:t>
            </a:r>
          </a:p>
          <a:p>
            <a:pPr algn="r">
              <a:spcAft>
                <a:spcPts val="600"/>
              </a:spcAft>
            </a:pPr>
            <a:r>
              <a:rPr lang="en-GB" sz="1000" dirty="0" smtClean="0"/>
              <a:t>GDPR</a:t>
            </a:r>
            <a:endParaRPr lang="en-GB" sz="1000" dirty="0"/>
          </a:p>
          <a:p>
            <a:pPr algn="r">
              <a:spcAft>
                <a:spcPts val="600"/>
              </a:spcAft>
            </a:pPr>
            <a:r>
              <a:rPr lang="en-GB" sz="1400" b="1" dirty="0" smtClean="0"/>
              <a:t>Requirements</a:t>
            </a:r>
          </a:p>
        </p:txBody>
      </p:sp>
      <p:sp>
        <p:nvSpPr>
          <p:cNvPr id="31" name="TextBox 30"/>
          <p:cNvSpPr txBox="1"/>
          <p:nvPr/>
        </p:nvSpPr>
        <p:spPr>
          <a:xfrm>
            <a:off x="2665723" y="2730419"/>
            <a:ext cx="1828800" cy="1923604"/>
          </a:xfrm>
          <a:prstGeom prst="rect">
            <a:avLst/>
          </a:prstGeom>
          <a:noFill/>
        </p:spPr>
        <p:txBody>
          <a:bodyPr wrap="square" rtlCol="0">
            <a:spAutoFit/>
          </a:bodyPr>
          <a:lstStyle>
            <a:defPPr>
              <a:defRPr lang="cs-CZ"/>
            </a:defPPr>
            <a:lvl1pPr algn="r">
              <a:spcAft>
                <a:spcPts val="600"/>
              </a:spcAft>
              <a:defRPr sz="1000"/>
            </a:lvl1pPr>
          </a:lstStyle>
          <a:p>
            <a:pPr algn="l"/>
            <a:r>
              <a:rPr lang="en-GB" dirty="0"/>
              <a:t>…</a:t>
            </a:r>
          </a:p>
          <a:p>
            <a:pPr algn="l"/>
            <a:r>
              <a:rPr lang="en-GB" dirty="0"/>
              <a:t>Citizens</a:t>
            </a:r>
          </a:p>
          <a:p>
            <a:pPr algn="l"/>
            <a:r>
              <a:rPr lang="en-GB" dirty="0"/>
              <a:t>Industry</a:t>
            </a:r>
          </a:p>
          <a:p>
            <a:pPr algn="l"/>
            <a:r>
              <a:rPr lang="en-GB" dirty="0"/>
              <a:t>Policy makers</a:t>
            </a:r>
          </a:p>
          <a:p>
            <a:pPr algn="l"/>
            <a:r>
              <a:rPr lang="en-GB" dirty="0"/>
              <a:t>Special Interest Groups</a:t>
            </a:r>
          </a:p>
          <a:p>
            <a:pPr algn="l"/>
            <a:r>
              <a:rPr lang="en-GB" dirty="0"/>
              <a:t>Researchers in others fields</a:t>
            </a:r>
          </a:p>
          <a:p>
            <a:pPr algn="l"/>
            <a:r>
              <a:rPr lang="en-GB" dirty="0"/>
              <a:t>Researchers in own field</a:t>
            </a:r>
          </a:p>
          <a:p>
            <a:pPr algn="l"/>
            <a:r>
              <a:rPr lang="en-GB" sz="1400" b="1" dirty="0"/>
              <a:t>Target Groups</a:t>
            </a:r>
          </a:p>
        </p:txBody>
      </p:sp>
      <p:grpSp>
        <p:nvGrpSpPr>
          <p:cNvPr id="6" name="Group 5"/>
          <p:cNvGrpSpPr/>
          <p:nvPr/>
        </p:nvGrpSpPr>
        <p:grpSpPr>
          <a:xfrm>
            <a:off x="6584800" y="837459"/>
            <a:ext cx="2499864" cy="1727865"/>
            <a:chOff x="6584800" y="959381"/>
            <a:chExt cx="2499864" cy="1727865"/>
          </a:xfrm>
        </p:grpSpPr>
        <p:sp>
          <p:nvSpPr>
            <p:cNvPr id="33" name="TextBox 32"/>
            <p:cNvSpPr txBox="1"/>
            <p:nvPr/>
          </p:nvSpPr>
          <p:spPr>
            <a:xfrm>
              <a:off x="6584800" y="959381"/>
              <a:ext cx="2499864" cy="738664"/>
            </a:xfrm>
            <a:prstGeom prst="rect">
              <a:avLst/>
            </a:prstGeom>
            <a:noFill/>
          </p:spPr>
          <p:txBody>
            <a:bodyPr wrap="square" rtlCol="0">
              <a:spAutoFit/>
            </a:bodyPr>
            <a:lstStyle/>
            <a:p>
              <a:pPr marL="285750" indent="-285750">
                <a:buFont typeface="Wingdings" panose="05000000000000000000" pitchFamily="2" charset="2"/>
                <a:buChar char="Ø"/>
              </a:pPr>
              <a:r>
                <a:rPr lang="en-GB" sz="1400" dirty="0" smtClean="0"/>
                <a:t>Workflows</a:t>
              </a:r>
              <a:endParaRPr lang="en-GB" sz="1400" dirty="0"/>
            </a:p>
            <a:p>
              <a:pPr marL="285750" indent="-285750">
                <a:buFont typeface="Wingdings" panose="05000000000000000000" pitchFamily="2" charset="2"/>
                <a:buChar char="Ø"/>
              </a:pPr>
              <a:r>
                <a:rPr lang="en-GB" sz="1400" dirty="0" smtClean="0"/>
                <a:t>Access</a:t>
              </a:r>
              <a:endParaRPr lang="en-GB" sz="1400" dirty="0"/>
            </a:p>
            <a:p>
              <a:pPr marL="285750" indent="-285750">
                <a:buFont typeface="Wingdings" panose="05000000000000000000" pitchFamily="2" charset="2"/>
                <a:buChar char="Ø"/>
              </a:pPr>
              <a:r>
                <a:rPr lang="en-GB" sz="1400" dirty="0" smtClean="0"/>
                <a:t>Rights </a:t>
              </a:r>
              <a:r>
                <a:rPr lang="en-GB" sz="1400" dirty="0"/>
                <a:t>&amp; Responsibilities</a:t>
              </a:r>
            </a:p>
          </p:txBody>
        </p:sp>
        <p:grpSp>
          <p:nvGrpSpPr>
            <p:cNvPr id="3" name="Group 2"/>
            <p:cNvGrpSpPr>
              <a:grpSpLocks noChangeAspect="1"/>
            </p:cNvGrpSpPr>
            <p:nvPr/>
          </p:nvGrpSpPr>
          <p:grpSpPr>
            <a:xfrm>
              <a:off x="6792771" y="1721880"/>
              <a:ext cx="2163548" cy="965366"/>
              <a:chOff x="7386400" y="1611009"/>
              <a:chExt cx="2803721" cy="1251009"/>
            </a:xfrm>
          </p:grpSpPr>
          <p:pic>
            <p:nvPicPr>
              <p:cNvPr id="34" name="Billede 9"/>
              <p:cNvPicPr>
                <a:picLocks noChangeAspect="1"/>
              </p:cNvPicPr>
              <p:nvPr/>
            </p:nvPicPr>
            <p:blipFill>
              <a:blip r:embed="rId9"/>
              <a:stretch>
                <a:fillRect/>
              </a:stretch>
            </p:blipFill>
            <p:spPr>
              <a:xfrm>
                <a:off x="8244617" y="2035679"/>
                <a:ext cx="1087288" cy="826339"/>
              </a:xfrm>
              <a:prstGeom prst="rect">
                <a:avLst/>
              </a:prstGeom>
            </p:spPr>
          </p:pic>
          <p:pic>
            <p:nvPicPr>
              <p:cNvPr id="35" name="Billede 7"/>
              <p:cNvPicPr>
                <a:picLocks noChangeAspect="1"/>
              </p:cNvPicPr>
              <p:nvPr/>
            </p:nvPicPr>
            <p:blipFill>
              <a:blip r:embed="rId10"/>
              <a:stretch>
                <a:fillRect/>
              </a:stretch>
            </p:blipFill>
            <p:spPr>
              <a:xfrm>
                <a:off x="9047121" y="1611009"/>
                <a:ext cx="1143000" cy="590550"/>
              </a:xfrm>
              <a:prstGeom prst="rect">
                <a:avLst/>
              </a:prstGeom>
            </p:spPr>
          </p:pic>
          <p:pic>
            <p:nvPicPr>
              <p:cNvPr id="36" name="Picture 35"/>
              <p:cNvPicPr>
                <a:picLocks noChangeAspect="1"/>
              </p:cNvPicPr>
              <p:nvPr/>
            </p:nvPicPr>
            <p:blipFill>
              <a:blip r:embed="rId11"/>
              <a:stretch>
                <a:fillRect/>
              </a:stretch>
            </p:blipFill>
            <p:spPr>
              <a:xfrm>
                <a:off x="7386400" y="1645272"/>
                <a:ext cx="920187" cy="920187"/>
              </a:xfrm>
              <a:prstGeom prst="rect">
                <a:avLst/>
              </a:prstGeom>
            </p:spPr>
          </p:pic>
        </p:grpSp>
      </p:grpSp>
      <p:grpSp>
        <p:nvGrpSpPr>
          <p:cNvPr id="8" name="Group 7"/>
          <p:cNvGrpSpPr/>
          <p:nvPr/>
        </p:nvGrpSpPr>
        <p:grpSpPr>
          <a:xfrm>
            <a:off x="80312" y="3016496"/>
            <a:ext cx="2500110" cy="1634975"/>
            <a:chOff x="19350" y="3016496"/>
            <a:chExt cx="2500110" cy="1634975"/>
          </a:xfrm>
        </p:grpSpPr>
        <p:sp>
          <p:nvSpPr>
            <p:cNvPr id="39" name="TextBox 38"/>
            <p:cNvSpPr txBox="1"/>
            <p:nvPr/>
          </p:nvSpPr>
          <p:spPr>
            <a:xfrm>
              <a:off x="19596" y="3912807"/>
              <a:ext cx="2499864" cy="738664"/>
            </a:xfrm>
            <a:prstGeom prst="rect">
              <a:avLst/>
            </a:prstGeom>
            <a:noFill/>
          </p:spPr>
          <p:txBody>
            <a:bodyPr wrap="square" rtlCol="0">
              <a:spAutoFit/>
            </a:bodyPr>
            <a:lstStyle/>
            <a:p>
              <a:pPr marL="285750" indent="-285750">
                <a:buFont typeface="Wingdings" panose="05000000000000000000" pitchFamily="2" charset="2"/>
                <a:buChar char="Ø"/>
              </a:pPr>
              <a:r>
                <a:rPr lang="en-GB" sz="1400" dirty="0"/>
                <a:t>Publication</a:t>
              </a:r>
            </a:p>
            <a:p>
              <a:pPr marL="285750" indent="-285750">
                <a:buFont typeface="Wingdings" panose="05000000000000000000" pitchFamily="2" charset="2"/>
                <a:buChar char="Ø"/>
              </a:pPr>
              <a:r>
                <a:rPr lang="en-GB" sz="1400" dirty="0"/>
                <a:t>Communication</a:t>
              </a:r>
            </a:p>
            <a:p>
              <a:pPr marL="285750" indent="-285750">
                <a:buFont typeface="Wingdings" panose="05000000000000000000" pitchFamily="2" charset="2"/>
                <a:buChar char="Ø"/>
              </a:pPr>
              <a:r>
                <a:rPr lang="en-GB" sz="1400" dirty="0"/>
                <a:t>Preservation</a:t>
              </a:r>
            </a:p>
          </p:txBody>
        </p:sp>
        <p:grpSp>
          <p:nvGrpSpPr>
            <p:cNvPr id="7" name="Group 6"/>
            <p:cNvGrpSpPr/>
            <p:nvPr/>
          </p:nvGrpSpPr>
          <p:grpSpPr>
            <a:xfrm>
              <a:off x="19350" y="3016496"/>
              <a:ext cx="2458331" cy="1573097"/>
              <a:chOff x="19350" y="3016496"/>
              <a:chExt cx="2458331" cy="1573097"/>
            </a:xfrm>
          </p:grpSpPr>
          <p:pic>
            <p:nvPicPr>
              <p:cNvPr id="38" name="Picture 37" descr="Canadensy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9350" y="3277279"/>
                <a:ext cx="1786318" cy="678801"/>
              </a:xfrm>
              <a:prstGeom prst="rect">
                <a:avLst/>
              </a:prstGeom>
              <a:noFill/>
              <a:ln>
                <a:noFill/>
              </a:ln>
            </p:spPr>
          </p:pic>
          <p:pic>
            <p:nvPicPr>
              <p:cNvPr id="40" name="Billede 8"/>
              <p:cNvPicPr>
                <a:picLocks noChangeAspect="1"/>
              </p:cNvPicPr>
              <p:nvPr/>
            </p:nvPicPr>
            <p:blipFill>
              <a:blip r:embed="rId13"/>
              <a:stretch>
                <a:fillRect/>
              </a:stretch>
            </p:blipFill>
            <p:spPr>
              <a:xfrm>
                <a:off x="1789903" y="3016496"/>
                <a:ext cx="610290" cy="753206"/>
              </a:xfrm>
              <a:prstGeom prst="rect">
                <a:avLst/>
              </a:prstGeom>
            </p:spPr>
          </p:pic>
          <p:pic>
            <p:nvPicPr>
              <p:cNvPr id="41" name="Picture 40"/>
              <p:cNvPicPr>
                <a:picLocks noChangeAspect="1"/>
              </p:cNvPicPr>
              <p:nvPr/>
            </p:nvPicPr>
            <p:blipFill>
              <a:blip r:embed="rId14"/>
              <a:stretch>
                <a:fillRect/>
              </a:stretch>
            </p:blipFill>
            <p:spPr>
              <a:xfrm>
                <a:off x="1755879" y="3864771"/>
                <a:ext cx="721802" cy="724822"/>
              </a:xfrm>
              <a:prstGeom prst="rect">
                <a:avLst/>
              </a:prstGeom>
            </p:spPr>
          </p:pic>
        </p:grpSp>
      </p:grpSp>
    </p:spTree>
    <p:extLst>
      <p:ext uri="{BB962C8B-B14F-4D97-AF65-F5344CB8AC3E}">
        <p14:creationId xmlns:p14="http://schemas.microsoft.com/office/powerpoint/2010/main" val="253421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theme/theme1.xml><?xml version="1.0" encoding="utf-8"?>
<a:theme xmlns:a="http://schemas.openxmlformats.org/drawingml/2006/main" name="Motiv systému Office">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t" anchorCtr="0">
        <a:normAutofit/>
      </a:bodyPr>
      <a:lstStyle>
        <a:defPPr>
          <a:defRPr dirty="0" smtClean="0"/>
        </a:defPPr>
      </a:lstStyle>
    </a:txDef>
  </a:objectDefaults>
  <a:extraClrSchemeLst/>
</a:theme>
</file>

<file path=ppt/theme/theme2.xml><?xml version="1.0" encoding="utf-8"?>
<a:theme xmlns:a="http://schemas.openxmlformats.org/drawingml/2006/main" name="Cover">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otiv systému Office">
  <a:themeElements>
    <a:clrScheme name="4eu COLORS">
      <a:dk1>
        <a:srgbClr val="000000"/>
      </a:dk1>
      <a:lt1>
        <a:srgbClr val="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4eu COLORS">
      <a:dk1>
        <a:srgbClr val="000000"/>
      </a:dk1>
      <a:lt1>
        <a:srgbClr val="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30ECB9C74C9341A6B501ED72A7B3E8" ma:contentTypeVersion="11" ma:contentTypeDescription="Create a new document." ma:contentTypeScope="" ma:versionID="8dd042290aacd8482db0432e3ca90db1">
  <xsd:schema xmlns:xsd="http://www.w3.org/2001/XMLSchema" xmlns:xs="http://www.w3.org/2001/XMLSchema" xmlns:p="http://schemas.microsoft.com/office/2006/metadata/properties" xmlns:ns2="ad3ffd3e-e43b-4adb-8d22-f296e71f1549" xmlns:ns3="3ce4c559-713a-47cc-b43e-f23e5728f263" targetNamespace="http://schemas.microsoft.com/office/2006/metadata/properties" ma:root="true" ma:fieldsID="0608304ecb15907a455f4ab15458266a" ns2:_="" ns3:_="">
    <xsd:import namespace="ad3ffd3e-e43b-4adb-8d22-f296e71f1549"/>
    <xsd:import namespace="3ce4c559-713a-47cc-b43e-f23e5728f26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ffd3e-e43b-4adb-8d22-f296e71f15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e4c559-713a-47cc-b43e-f23e5728f26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810F09-6023-40DA-B2A0-8DE8B08B18D7}">
  <ds:schemaRefs>
    <ds:schemaRef ds:uri="http://schemas.microsoft.com/office/infopath/2007/PartnerControls"/>
    <ds:schemaRef ds:uri="http://purl.org/dc/terms/"/>
    <ds:schemaRef ds:uri="http://purl.org/dc/dcmitype/"/>
    <ds:schemaRef ds:uri="ad3ffd3e-e43b-4adb-8d22-f296e71f1549"/>
    <ds:schemaRef ds:uri="http://schemas.microsoft.com/office/2006/documentManagement/types"/>
    <ds:schemaRef ds:uri="http://schemas.microsoft.com/office/2006/metadata/properties"/>
    <ds:schemaRef ds:uri="http://schemas.openxmlformats.org/package/2006/metadata/core-properties"/>
    <ds:schemaRef ds:uri="3ce4c559-713a-47cc-b43e-f23e5728f263"/>
    <ds:schemaRef ds:uri="http://www.w3.org/XML/1998/namespace"/>
    <ds:schemaRef ds:uri="http://purl.org/dc/elements/1.1/"/>
  </ds:schemaRefs>
</ds:datastoreItem>
</file>

<file path=customXml/itemProps2.xml><?xml version="1.0" encoding="utf-8"?>
<ds:datastoreItem xmlns:ds="http://schemas.openxmlformats.org/officeDocument/2006/customXml" ds:itemID="{7D3F1F6D-D69D-46B7-ADFE-64C4BA2FBA91}">
  <ds:schemaRefs>
    <ds:schemaRef ds:uri="http://schemas.microsoft.com/sharepoint/v3/contenttype/forms"/>
  </ds:schemaRefs>
</ds:datastoreItem>
</file>

<file path=customXml/itemProps3.xml><?xml version="1.0" encoding="utf-8"?>
<ds:datastoreItem xmlns:ds="http://schemas.openxmlformats.org/officeDocument/2006/customXml" ds:itemID="{EBEAF922-A74C-41AE-971A-CE015B034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ffd3e-e43b-4adb-8d22-f296e71f1549"/>
    <ds:schemaRef ds:uri="3ce4c559-713a-47cc-b43e-f23e5728f2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4eu+-powerpoint</Template>
  <TotalTime>456</TotalTime>
  <Words>5269</Words>
  <Application>Microsoft Office PowerPoint</Application>
  <PresentationFormat>Affichage à l'écran (16:9)</PresentationFormat>
  <Paragraphs>749</Paragraphs>
  <Slides>65</Slides>
  <Notes>57</Notes>
  <HiddenSlides>0</HiddenSlides>
  <MMClips>0</MMClips>
  <ScaleCrop>false</ScaleCrop>
  <HeadingPairs>
    <vt:vector size="6" baseType="variant">
      <vt:variant>
        <vt:lpstr>Polices utilisées</vt:lpstr>
      </vt:variant>
      <vt:variant>
        <vt:i4>6</vt:i4>
      </vt:variant>
      <vt:variant>
        <vt:lpstr>Thème</vt:lpstr>
      </vt:variant>
      <vt:variant>
        <vt:i4>4</vt:i4>
      </vt:variant>
      <vt:variant>
        <vt:lpstr>Titres des diapositives</vt:lpstr>
      </vt:variant>
      <vt:variant>
        <vt:i4>65</vt:i4>
      </vt:variant>
    </vt:vector>
  </HeadingPairs>
  <TitlesOfParts>
    <vt:vector size="75" baseType="lpstr">
      <vt:lpstr>Arial</vt:lpstr>
      <vt:lpstr>Arial Black</vt:lpstr>
      <vt:lpstr>Calibri</vt:lpstr>
      <vt:lpstr>Noto Sans Symbols</vt:lpstr>
      <vt:lpstr>Times New Roman</vt:lpstr>
      <vt:lpstr>Wingdings</vt:lpstr>
      <vt:lpstr>Motiv systému Office</vt:lpstr>
      <vt:lpstr>Cover</vt:lpstr>
      <vt:lpstr>1_Motiv systému Office</vt:lpstr>
      <vt:lpstr>1_Cover</vt:lpstr>
      <vt:lpstr>Data Management Plans - one tool with many applications</vt:lpstr>
      <vt:lpstr>Data Management Plans</vt:lpstr>
      <vt:lpstr>What is research data management?</vt:lpstr>
      <vt:lpstr>Why is good research data management important?</vt:lpstr>
      <vt:lpstr>Why is good research data management important?</vt:lpstr>
      <vt:lpstr>Why is good research data management important?</vt:lpstr>
      <vt:lpstr>Why is good research data management important?</vt:lpstr>
      <vt:lpstr>How do you plan research data management?</vt:lpstr>
      <vt:lpstr>How do you plan research data management?</vt:lpstr>
      <vt:lpstr>How do you plan research data management?</vt:lpstr>
      <vt:lpstr>DMP in brief</vt:lpstr>
      <vt:lpstr>Data description  Collection or re-use of existing data </vt:lpstr>
      <vt:lpstr>Description and collection Example </vt:lpstr>
      <vt:lpstr>Dataset organization Example</vt:lpstr>
      <vt:lpstr>Naming conventions Examples</vt:lpstr>
      <vt:lpstr>Documentation and data quality</vt:lpstr>
      <vt:lpstr>Metadata, readme file and keywords Example</vt:lpstr>
      <vt:lpstr>Storage and backup during the research process</vt:lpstr>
      <vt:lpstr>Storage and backup Example  </vt:lpstr>
      <vt:lpstr>Legal and ethical requirements, codes of conduct</vt:lpstr>
      <vt:lpstr>Ethical and legal framework Example</vt:lpstr>
      <vt:lpstr>Data sharing and long-term preservation</vt:lpstr>
      <vt:lpstr>Sharing Example </vt:lpstr>
      <vt:lpstr>Data management responsabilities and resources</vt:lpstr>
      <vt:lpstr>The DMP: a living document</vt:lpstr>
      <vt:lpstr>Two most used templates Horizon Europe</vt:lpstr>
      <vt:lpstr>Two most used templates Science Europe</vt:lpstr>
      <vt:lpstr>How to choose a DMP? </vt:lpstr>
      <vt:lpstr>Contact us</vt:lpstr>
      <vt:lpstr>What to share? </vt:lpstr>
      <vt:lpstr>Research data and DMPs Funders’ requirements</vt:lpstr>
      <vt:lpstr>What data will be collected, processed  and/or generated?</vt:lpstr>
      <vt:lpstr>What data will be collected, processed and/or generated?</vt:lpstr>
      <vt:lpstr>Methodology and standards</vt:lpstr>
      <vt:lpstr>Overview on FAIR principles</vt:lpstr>
      <vt:lpstr>“as open as possible, as closed as necessary”</vt:lpstr>
      <vt:lpstr>Opening up data: what's in my data?</vt:lpstr>
      <vt:lpstr>Some ways to secure the collect of personal/health data:  Questions to be ask before collecting personal data</vt:lpstr>
      <vt:lpstr>Some ways to secure the collect of personal/health data:  Document the conformity of data acquisition methods</vt:lpstr>
      <vt:lpstr>Some ways to secure the collect of personal/health data:  Tools</vt:lpstr>
      <vt:lpstr>How to share despite access restrictions? </vt:lpstr>
      <vt:lpstr>Licenses Original works</vt:lpstr>
      <vt:lpstr>Where to share your data?</vt:lpstr>
      <vt:lpstr>DMP as efficient tool for :</vt:lpstr>
      <vt:lpstr>Présentation PowerPoint</vt:lpstr>
      <vt:lpstr> Thank you!</vt:lpstr>
      <vt:lpstr>How to choose a DMP? </vt:lpstr>
      <vt:lpstr>Contact us</vt:lpstr>
      <vt:lpstr>What to share? </vt:lpstr>
      <vt:lpstr>Research data and DMPs Funders’ requirements</vt:lpstr>
      <vt:lpstr>What data will be collected, processed  and/or generated?</vt:lpstr>
      <vt:lpstr>What data will be collected, processed and/or generated?</vt:lpstr>
      <vt:lpstr>Methodology and standards</vt:lpstr>
      <vt:lpstr>Overview on FAIR principles</vt:lpstr>
      <vt:lpstr>“as open as possible, as closed as necessary”</vt:lpstr>
      <vt:lpstr>Opening up data: what's in my data?</vt:lpstr>
      <vt:lpstr>Some ways to secure the collect of personal/health data:  Questions to be ask before collecting personal data</vt:lpstr>
      <vt:lpstr>Some ways to secure the collect of personal/health data:  Document the conformity of data acquisition methods</vt:lpstr>
      <vt:lpstr>Some ways to secure the collect of personal/health data:  Tools</vt:lpstr>
      <vt:lpstr>How to share despite access restrictions? </vt:lpstr>
      <vt:lpstr>Licenses Original works</vt:lpstr>
      <vt:lpstr>Where to share your data?</vt:lpstr>
      <vt:lpstr>DMP as efficient tool for :</vt:lpstr>
      <vt:lpstr>Présentation PowerPoint</vt:lpstr>
      <vt:lpstr> Thank you!</vt:lpstr>
    </vt:vector>
  </TitlesOfParts>
  <Company>Université P &amp; M Curie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European University Alliance</dc:title>
  <dc:creator>LINDENLAUB Marion</dc:creator>
  <cp:lastModifiedBy>ARENES Cecile</cp:lastModifiedBy>
  <cp:revision>31</cp:revision>
  <dcterms:created xsi:type="dcterms:W3CDTF">2021-09-13T15:52:13Z</dcterms:created>
  <dcterms:modified xsi:type="dcterms:W3CDTF">2022-01-10T11:25:15Z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0x0101007630ECB9C74C9341A6B501ED72A7B3E8</vt:lpwstr>
  </property>
</Properties>
</file>