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tif" ContentType="image/t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56" r:id="rId2"/>
    <p:sldId id="288" r:id="rId3"/>
    <p:sldId id="258" r:id="rId4"/>
    <p:sldId id="259" r:id="rId5"/>
    <p:sldId id="260" r:id="rId6"/>
    <p:sldId id="277" r:id="rId7"/>
    <p:sldId id="263" r:id="rId8"/>
    <p:sldId id="264" r:id="rId9"/>
    <p:sldId id="265" r:id="rId10"/>
    <p:sldId id="268" r:id="rId11"/>
    <p:sldId id="267" r:id="rId12"/>
    <p:sldId id="278" r:id="rId13"/>
    <p:sldId id="269" r:id="rId14"/>
    <p:sldId id="270" r:id="rId15"/>
    <p:sldId id="280" r:id="rId16"/>
    <p:sldId id="281" r:id="rId17"/>
    <p:sldId id="282" r:id="rId18"/>
    <p:sldId id="287" r:id="rId19"/>
    <p:sldId id="283" r:id="rId20"/>
    <p:sldId id="284" r:id="rId21"/>
    <p:sldId id="285" r:id="rId22"/>
    <p:sldId id="275" r:id="rId23"/>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59" d="100"/>
          <a:sy n="59" d="100"/>
        </p:scale>
        <p:origin x="-968" y="-240"/>
      </p:cViewPr>
      <p:guideLst>
        <p:guide orient="horz" pos="3072"/>
        <p:guide pos="409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notesMaster" Target="notesMasters/notesMaster1.xml"/><Relationship Id="rId25" Type="http://schemas.openxmlformats.org/officeDocument/2006/relationships/printerSettings" Target="printerSettings/printerSettings1.bin"/><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022151341"/>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smtClean="0">
                <a:latin typeface="Helvetica Neue"/>
                <a:ea typeface="Helvetica Neue"/>
                <a:cs typeface="Helvetica Neue"/>
                <a:sym typeface="Helvetica Neue"/>
              </a:rPr>
              <a:t>In the case of low angular resolution, we give more weight to short baselines, so we can have a image which has low angular resolution, but we are more sensitive to large scales. The other two images, those with higher angular resolutions, is the same: </a:t>
            </a:r>
            <a:r>
              <a:rPr lang="en-US" sz="2200" dirty="0" err="1" smtClean="0">
                <a:latin typeface="Helvetica Neue"/>
                <a:ea typeface="Helvetica Neue"/>
                <a:cs typeface="Helvetica Neue"/>
                <a:sym typeface="Helvetica Neue"/>
              </a:rPr>
              <a:t>diffferent</a:t>
            </a:r>
            <a:r>
              <a:rPr lang="en-US" sz="2200" dirty="0" smtClean="0">
                <a:latin typeface="Helvetica Neue"/>
                <a:ea typeface="Helvetica Neue"/>
                <a:cs typeface="Helvetica Neue"/>
                <a:sym typeface="Helvetica Neue"/>
              </a:rPr>
              <a:t> weights of the data, so we can find difference balances between angular resolution and sensitivity.</a:t>
            </a:r>
            <a:endParaRPr lang="en-US" dirty="0"/>
          </a:p>
        </p:txBody>
      </p:sp>
    </p:spTree>
    <p:extLst>
      <p:ext uri="{BB962C8B-B14F-4D97-AF65-F5344CB8AC3E}">
        <p14:creationId xmlns:p14="http://schemas.microsoft.com/office/powerpoint/2010/main" val="4258708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smtClean="0">
                <a:latin typeface="Helvetica Neue"/>
                <a:ea typeface="Helvetica Neue"/>
                <a:cs typeface="Helvetica Neue"/>
                <a:sym typeface="Helvetica Neue"/>
              </a:rPr>
              <a:t>We just have that</a:t>
            </a:r>
          </a:p>
          <a:p>
            <a:endParaRPr lang="en-US" sz="2200" dirty="0" smtClean="0">
              <a:latin typeface="Helvetica Neue"/>
              <a:ea typeface="Helvetica Neue"/>
              <a:cs typeface="Helvetica Neue"/>
              <a:sym typeface="Helvetica Neue"/>
            </a:endParaRPr>
          </a:p>
          <a:p>
            <a:r>
              <a:rPr lang="en-US" sz="2200" dirty="0" smtClean="0">
                <a:latin typeface="Helvetica Neue"/>
                <a:ea typeface="Helvetica Neue"/>
                <a:cs typeface="Helvetica Neue"/>
                <a:sym typeface="Helvetica Neue"/>
              </a:rPr>
              <a:t>Tb = Td (1 - </a:t>
            </a:r>
            <a:r>
              <a:rPr lang="en-US" sz="2200" dirty="0" err="1" smtClean="0">
                <a:latin typeface="Helvetica Neue"/>
                <a:ea typeface="Helvetica Neue"/>
                <a:cs typeface="Helvetica Neue"/>
                <a:sym typeface="Helvetica Neue"/>
              </a:rPr>
              <a:t>exp</a:t>
            </a:r>
            <a:r>
              <a:rPr lang="en-US" sz="2200" dirty="0" smtClean="0">
                <a:latin typeface="Helvetica Neue"/>
                <a:ea typeface="Helvetica Neue"/>
                <a:cs typeface="Helvetica Neue"/>
                <a:sym typeface="Helvetica Neue"/>
              </a:rPr>
              <a:t>( -</a:t>
            </a:r>
            <a:r>
              <a:rPr lang="en-US" sz="2200" dirty="0" err="1" smtClean="0">
                <a:latin typeface="Helvetica Neue"/>
                <a:ea typeface="Helvetica Neue"/>
                <a:cs typeface="Helvetica Neue"/>
                <a:sym typeface="Helvetica Neue"/>
              </a:rPr>
              <a:t>tau_nu</a:t>
            </a:r>
            <a:r>
              <a:rPr lang="en-US" sz="2200" dirty="0" smtClean="0">
                <a:latin typeface="Helvetica Neue"/>
                <a:ea typeface="Helvetica Neue"/>
                <a:cs typeface="Helvetica Neue"/>
                <a:sym typeface="Helvetica Neue"/>
              </a:rPr>
              <a:t> ) )</a:t>
            </a:r>
          </a:p>
          <a:p>
            <a:endParaRPr lang="en-US" sz="2200" dirty="0" smtClean="0">
              <a:latin typeface="Helvetica Neue"/>
              <a:ea typeface="Helvetica Neue"/>
              <a:cs typeface="Helvetica Neue"/>
              <a:sym typeface="Helvetica Neue"/>
            </a:endParaRPr>
          </a:p>
          <a:p>
            <a:r>
              <a:rPr lang="en-US" sz="2200" dirty="0" smtClean="0">
                <a:latin typeface="Helvetica Neue"/>
                <a:ea typeface="Helvetica Neue"/>
                <a:cs typeface="Helvetica Neue"/>
                <a:sym typeface="Helvetica Neue"/>
              </a:rPr>
              <a:t>where Tb is the brightness temperature at the frequency nu, and Td is the dust temperature. </a:t>
            </a:r>
          </a:p>
          <a:p>
            <a:endParaRPr lang="en-US" sz="2200" dirty="0" smtClean="0">
              <a:latin typeface="Helvetica Neue"/>
              <a:ea typeface="Helvetica Neue"/>
              <a:cs typeface="Helvetica Neue"/>
              <a:sym typeface="Helvetica Neue"/>
            </a:endParaRPr>
          </a:p>
          <a:p>
            <a:r>
              <a:rPr lang="en-US" sz="2200" dirty="0" smtClean="0">
                <a:latin typeface="Helvetica Neue"/>
                <a:ea typeface="Helvetica Neue"/>
                <a:cs typeface="Helvetica Neue"/>
                <a:sym typeface="Helvetica Neue"/>
              </a:rPr>
              <a:t>In the optically thick case, you have that Tb ~ Td (which is the case in ALMA wavelengths)</a:t>
            </a:r>
            <a:endParaRPr lang="en-US" dirty="0"/>
          </a:p>
        </p:txBody>
      </p:sp>
    </p:spTree>
    <p:extLst>
      <p:ext uri="{BB962C8B-B14F-4D97-AF65-F5344CB8AC3E}">
        <p14:creationId xmlns:p14="http://schemas.microsoft.com/office/powerpoint/2010/main" val="14255499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smtClean="0">
                <a:latin typeface="Helvetica Neue"/>
                <a:ea typeface="Helvetica Neue"/>
                <a:cs typeface="Helvetica Neue"/>
                <a:sym typeface="Helvetica Neue"/>
              </a:rPr>
              <a:t>We just have that</a:t>
            </a:r>
          </a:p>
          <a:p>
            <a:endParaRPr lang="en-US" sz="2200" dirty="0" smtClean="0">
              <a:latin typeface="Helvetica Neue"/>
              <a:ea typeface="Helvetica Neue"/>
              <a:cs typeface="Helvetica Neue"/>
              <a:sym typeface="Helvetica Neue"/>
            </a:endParaRPr>
          </a:p>
          <a:p>
            <a:r>
              <a:rPr lang="en-US" sz="2200" dirty="0" smtClean="0">
                <a:latin typeface="Helvetica Neue"/>
                <a:ea typeface="Helvetica Neue"/>
                <a:cs typeface="Helvetica Neue"/>
                <a:sym typeface="Helvetica Neue"/>
              </a:rPr>
              <a:t>Tb = Td (1 - </a:t>
            </a:r>
            <a:r>
              <a:rPr lang="en-US" sz="2200" dirty="0" err="1" smtClean="0">
                <a:latin typeface="Helvetica Neue"/>
                <a:ea typeface="Helvetica Neue"/>
                <a:cs typeface="Helvetica Neue"/>
                <a:sym typeface="Helvetica Neue"/>
              </a:rPr>
              <a:t>exp</a:t>
            </a:r>
            <a:r>
              <a:rPr lang="en-US" sz="2200" dirty="0" smtClean="0">
                <a:latin typeface="Helvetica Neue"/>
                <a:ea typeface="Helvetica Neue"/>
                <a:cs typeface="Helvetica Neue"/>
                <a:sym typeface="Helvetica Neue"/>
              </a:rPr>
              <a:t>( -</a:t>
            </a:r>
            <a:r>
              <a:rPr lang="en-US" sz="2200" dirty="0" err="1" smtClean="0">
                <a:latin typeface="Helvetica Neue"/>
                <a:ea typeface="Helvetica Neue"/>
                <a:cs typeface="Helvetica Neue"/>
                <a:sym typeface="Helvetica Neue"/>
              </a:rPr>
              <a:t>tau_nu</a:t>
            </a:r>
            <a:r>
              <a:rPr lang="en-US" sz="2200" dirty="0" smtClean="0">
                <a:latin typeface="Helvetica Neue"/>
                <a:ea typeface="Helvetica Neue"/>
                <a:cs typeface="Helvetica Neue"/>
                <a:sym typeface="Helvetica Neue"/>
              </a:rPr>
              <a:t> ) )</a:t>
            </a:r>
          </a:p>
          <a:p>
            <a:endParaRPr lang="en-US" sz="2200" dirty="0" smtClean="0">
              <a:latin typeface="Helvetica Neue"/>
              <a:ea typeface="Helvetica Neue"/>
              <a:cs typeface="Helvetica Neue"/>
              <a:sym typeface="Helvetica Neue"/>
            </a:endParaRPr>
          </a:p>
          <a:p>
            <a:r>
              <a:rPr lang="en-US" sz="2200" dirty="0" smtClean="0">
                <a:latin typeface="Helvetica Neue"/>
                <a:ea typeface="Helvetica Neue"/>
                <a:cs typeface="Helvetica Neue"/>
                <a:sym typeface="Helvetica Neue"/>
              </a:rPr>
              <a:t>where Tb is the brightness temperature at the frequency nu, and Td is the dust temperature. </a:t>
            </a:r>
          </a:p>
          <a:p>
            <a:endParaRPr lang="en-US" sz="2200" dirty="0" smtClean="0">
              <a:latin typeface="Helvetica Neue"/>
              <a:ea typeface="Helvetica Neue"/>
              <a:cs typeface="Helvetica Neue"/>
              <a:sym typeface="Helvetica Neue"/>
            </a:endParaRPr>
          </a:p>
          <a:p>
            <a:r>
              <a:rPr lang="en-US" sz="2200" dirty="0" smtClean="0">
                <a:latin typeface="Helvetica Neue"/>
                <a:ea typeface="Helvetica Neue"/>
                <a:cs typeface="Helvetica Neue"/>
                <a:sym typeface="Helvetica Neue"/>
              </a:rPr>
              <a:t>In the optically thick case, you have that Tb ~ Td (which is the case in ALMA wavelengths)</a:t>
            </a:r>
            <a:endParaRPr lang="en-US" dirty="0"/>
          </a:p>
        </p:txBody>
      </p:sp>
    </p:spTree>
    <p:extLst>
      <p:ext uri="{BB962C8B-B14F-4D97-AF65-F5344CB8AC3E}">
        <p14:creationId xmlns:p14="http://schemas.microsoft.com/office/powerpoint/2010/main" val="14255499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Spectral index ap</a:t>
            </a:r>
            <a:r>
              <a:rPr lang="en-US" baseline="0" dirty="0" smtClean="0"/>
              <a:t>proaches 2 for o</a:t>
            </a:r>
            <a:r>
              <a:rPr lang="en-US" dirty="0" smtClean="0"/>
              <a:t>ptical thick case</a:t>
            </a:r>
            <a:endParaRPr lang="en-US" dirty="0"/>
          </a:p>
        </p:txBody>
      </p:sp>
    </p:spTree>
    <p:extLst>
      <p:ext uri="{BB962C8B-B14F-4D97-AF65-F5344CB8AC3E}">
        <p14:creationId xmlns:p14="http://schemas.microsoft.com/office/powerpoint/2010/main" val="4215097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smtClean="0">
                <a:latin typeface="Helvetica Neue"/>
                <a:ea typeface="Helvetica Neue"/>
                <a:cs typeface="Helvetica Neue"/>
                <a:sym typeface="Helvetica Neue"/>
              </a:rPr>
              <a:t>We estimated the flux at 7 mm from the jet in the paper. We used images of the HL Tau jet at cm wavelengths and extrapolated to 7 mm. We were very conservative on this, and we estimated upper and lower limits to the emission of the jet at 7 mm. From this, we calculated that the jet emission is very small (&lt;70 mas), so it is confined within the inner disk. Jets have a “size” in free-free emission, because you see the region with the highest optical depth. Because there is a gradient in density, you expect a gradient also in optical depth. As you go to high frequencies, you expect to “see” a smaller jet. At a given wavelength, outside the optically thick region, you expect the Tb to approach very quickly to 0. We can see how the size of the jet at cm wavelengths change. So, we extrapolated to 7 mm.</a:t>
            </a:r>
          </a:p>
          <a:p>
            <a:endParaRPr lang="en-US" sz="2200" dirty="0" smtClean="0">
              <a:latin typeface="Helvetica Neue"/>
              <a:ea typeface="Helvetica Neue"/>
              <a:cs typeface="Helvetica Neue"/>
              <a:sym typeface="Helvetica Neue"/>
            </a:endParaRPr>
          </a:p>
          <a:p>
            <a:r>
              <a:rPr lang="en-US" sz="2200" dirty="0" smtClean="0">
                <a:latin typeface="Helvetica Neue"/>
                <a:ea typeface="Helvetica Neue"/>
                <a:cs typeface="Helvetica Neue"/>
                <a:sym typeface="Helvetica Neue"/>
              </a:rPr>
              <a:t>We also give upper and lower limits to the free-free contribution from the jet. These are reflected in the profiles, where you can see an increase in the uncertainty of all quantities toward the center of the disk. </a:t>
            </a:r>
          </a:p>
          <a:p>
            <a:endParaRPr lang="en-US" sz="2200" dirty="0" smtClean="0">
              <a:latin typeface="Helvetica Neue"/>
              <a:ea typeface="Helvetica Neue"/>
              <a:cs typeface="Helvetica Neue"/>
              <a:sym typeface="Helvetica Neue"/>
            </a:endParaRPr>
          </a:p>
          <a:p>
            <a:r>
              <a:rPr lang="en-US" sz="2200" dirty="0" smtClean="0">
                <a:latin typeface="Helvetica Neue"/>
                <a:ea typeface="Helvetica Neue"/>
                <a:cs typeface="Helvetica Neue"/>
                <a:sym typeface="Helvetica Neue"/>
              </a:rPr>
              <a:t>Moreover, we calculated the spectral index of the clump within the 7 mm band. The 7 mm band is very large, 8 GHz, so we can split it into two </a:t>
            </a:r>
            <a:r>
              <a:rPr lang="en-US" sz="2200" dirty="0" err="1" smtClean="0">
                <a:latin typeface="Helvetica Neue"/>
                <a:ea typeface="Helvetica Neue"/>
                <a:cs typeface="Helvetica Neue"/>
                <a:sym typeface="Helvetica Neue"/>
              </a:rPr>
              <a:t>subbands</a:t>
            </a:r>
            <a:r>
              <a:rPr lang="en-US" sz="2200" dirty="0" smtClean="0">
                <a:latin typeface="Helvetica Neue"/>
                <a:ea typeface="Helvetica Neue"/>
                <a:cs typeface="Helvetica Neue"/>
                <a:sym typeface="Helvetica Neue"/>
              </a:rPr>
              <a:t> of 4 GHz each. These are the lower panels in the figure. We detect the clump in both wavelengths (and it is the only clump in the ring which is detected in both images), and we calculated a spectral index of 2.5. This spectral index indicates that emission there is well dominated by dust emission. Free-free emission from the jet there, if detectable, should be well optically thin. Optically thin free-free emission should has a spectral index of -0.1, very different from the 2-4 of dust emission. If you assume you have a combination of dust and free-free, you can obtain a spectral index of ~1, but never 2.</a:t>
            </a:r>
            <a:endParaRPr lang="en-US" dirty="0"/>
          </a:p>
        </p:txBody>
      </p:sp>
    </p:spTree>
    <p:extLst>
      <p:ext uri="{BB962C8B-B14F-4D97-AF65-F5344CB8AC3E}">
        <p14:creationId xmlns:p14="http://schemas.microsoft.com/office/powerpoint/2010/main" val="11246669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smtClean="0">
                <a:latin typeface="Helvetica Neue"/>
                <a:ea typeface="Helvetica Neue"/>
                <a:cs typeface="Helvetica Neue"/>
                <a:sym typeface="Helvetica Neue"/>
              </a:rPr>
              <a:t>The 2.9 mm has lower angular resolution than the VLA. The VLA image where the clump is visible, has around 40 mas, I think, while the best resolution we can get with the 2.9 mm data is 70 mas. So, in the 2.9 mm, which is the optically thinness image from ALMA, there is not enough angular resolution to identify the clump.</a:t>
            </a:r>
          </a:p>
          <a:p>
            <a:endParaRPr lang="en-US" sz="2200" dirty="0" smtClean="0">
              <a:latin typeface="Helvetica Neue"/>
              <a:ea typeface="Helvetica Neue"/>
              <a:cs typeface="Helvetica Neue"/>
              <a:sym typeface="Helvetica Neue"/>
            </a:endParaRPr>
          </a:p>
          <a:p>
            <a:r>
              <a:rPr lang="en-US" sz="2200" dirty="0" smtClean="0">
                <a:latin typeface="Helvetica Neue"/>
                <a:ea typeface="Helvetica Neue"/>
                <a:cs typeface="Helvetica Neue"/>
                <a:sym typeface="Helvetica Neue"/>
              </a:rPr>
              <a:t>From this, we calculated that the jet emission is very small (&lt;70 mas), so it is confined within the inner disk. Jets have a “size” in free-free emission, because you see the region with the highest optical depth. Because there is a gradient in density, you expect a gradient also in optical depth. As you go to high frequencies, you expect to “see” a smaller jet. At a given wavelength, outside the optically thick region, you expect the Tb to approach very quickly to 0. We can see how the size of the jet at cm wavelengths change. So, we extrapolated to 7 mm.</a:t>
            </a:r>
          </a:p>
          <a:p>
            <a:endParaRPr lang="en-US" sz="2200" dirty="0" smtClean="0">
              <a:latin typeface="Helvetica Neue"/>
              <a:ea typeface="Helvetica Neue"/>
              <a:cs typeface="Helvetica Neue"/>
              <a:sym typeface="Helvetica Neue"/>
            </a:endParaRPr>
          </a:p>
          <a:p>
            <a:r>
              <a:rPr lang="en-US" sz="2200" dirty="0" smtClean="0">
                <a:latin typeface="Helvetica Neue"/>
                <a:ea typeface="Helvetica Neue"/>
                <a:cs typeface="Helvetica Neue"/>
                <a:sym typeface="Helvetica Neue"/>
              </a:rPr>
              <a:t>We also give upper and lower limits to the free-free contribution from the jet. These are reflected in the profiles, where you can see an increase in the uncertainty of all quantities toward the center of the disk. </a:t>
            </a:r>
          </a:p>
          <a:p>
            <a:endParaRPr lang="en-US" sz="2200" dirty="0" smtClean="0">
              <a:latin typeface="Helvetica Neue"/>
              <a:ea typeface="Helvetica Neue"/>
              <a:cs typeface="Helvetica Neue"/>
              <a:sym typeface="Helvetica Neue"/>
            </a:endParaRPr>
          </a:p>
          <a:p>
            <a:r>
              <a:rPr lang="en-US" sz="2200" dirty="0" smtClean="0">
                <a:latin typeface="Helvetica Neue"/>
                <a:ea typeface="Helvetica Neue"/>
                <a:cs typeface="Helvetica Neue"/>
                <a:sym typeface="Helvetica Neue"/>
              </a:rPr>
              <a:t>Moreover, we calculated the spectral index of the clump within the 7 mm band. The 7 mm band is very large, 8 GHz, so we can split it into two </a:t>
            </a:r>
            <a:r>
              <a:rPr lang="en-US" sz="2200" dirty="0" err="1" smtClean="0">
                <a:latin typeface="Helvetica Neue"/>
                <a:ea typeface="Helvetica Neue"/>
                <a:cs typeface="Helvetica Neue"/>
                <a:sym typeface="Helvetica Neue"/>
              </a:rPr>
              <a:t>subbands</a:t>
            </a:r>
            <a:r>
              <a:rPr lang="en-US" sz="2200" dirty="0" smtClean="0">
                <a:latin typeface="Helvetica Neue"/>
                <a:ea typeface="Helvetica Neue"/>
                <a:cs typeface="Helvetica Neue"/>
                <a:sym typeface="Helvetica Neue"/>
              </a:rPr>
              <a:t> of 4 GHz each. These are the lower panels in the figure. We detect the clump in both wavelengths (and it is the only clump in the ring which is detected in both images), and we calculated a spectral index of 2.5. This spectral index indicates that emission there is well dominated by dust emission. Free-free emission from the jet there, if detectable, should be well optically thin. Optically thin free-free emission should has a spectral index of -0.1, very different from the 2-4 of dust emission. If you assume you have a combination of dust and free-free, you can obtain a spectral index of ~1, but never 2.</a:t>
            </a:r>
          </a:p>
          <a:p>
            <a:endParaRPr lang="en-US" dirty="0"/>
          </a:p>
        </p:txBody>
      </p:sp>
    </p:spTree>
    <p:extLst>
      <p:ext uri="{BB962C8B-B14F-4D97-AF65-F5344CB8AC3E}">
        <p14:creationId xmlns:p14="http://schemas.microsoft.com/office/powerpoint/2010/main" val="4885456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Title Text</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Title Text</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Title Text</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Title Text</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Title Text</a:t>
            </a:r>
          </a:p>
        </p:txBody>
      </p:sp>
      <p:sp>
        <p:nvSpPr>
          <p:cNvPr id="57" name="Shape 57"/>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Title Text</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“Type a quote here.”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ransition xmlns:p14="http://schemas.microsoft.com/office/powerpoint/2010/mai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eg"/><Relationship Id="rId3"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jpeg"/><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png"/><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tif"/><Relationship Id="rId4" Type="http://schemas.openxmlformats.org/officeDocument/2006/relationships/image" Target="../media/image11.tif"/><Relationship Id="rId1" Type="http://schemas.openxmlformats.org/officeDocument/2006/relationships/slideLayout" Target="../slideLayouts/slideLayout1.xml"/><Relationship Id="rId2"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png"/><Relationship Id="rId3"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0" name="Shape 120"/>
          <p:cNvSpPr>
            <a:spLocks noGrp="1"/>
          </p:cNvSpPr>
          <p:nvPr>
            <p:ph type="ctrTitle"/>
          </p:nvPr>
        </p:nvSpPr>
        <p:spPr>
          <a:xfrm>
            <a:off x="-2024525" y="131876"/>
            <a:ext cx="12864406" cy="969133"/>
          </a:xfrm>
          <a:prstGeom prst="rect">
            <a:avLst/>
          </a:prstGeom>
        </p:spPr>
        <p:txBody>
          <a:bodyPr>
            <a:normAutofit fontScale="90000"/>
          </a:bodyPr>
          <a:lstStyle>
            <a:lvl1pPr defTabSz="420624">
              <a:defRPr sz="5760" b="1">
                <a:solidFill>
                  <a:srgbClr val="FFFFFF"/>
                </a:solidFill>
                <a:latin typeface="Helvetica"/>
                <a:ea typeface="Helvetica"/>
                <a:cs typeface="Helvetica"/>
                <a:sym typeface="Helvetica"/>
              </a:defRPr>
            </a:lvl1pPr>
          </a:lstStyle>
          <a:p>
            <a:r>
              <a:rPr dirty="0">
                <a:solidFill>
                  <a:srgbClr val="0D0D0D"/>
                </a:solidFill>
                <a:latin typeface="Times"/>
                <a:cs typeface="Times"/>
              </a:rPr>
              <a:t>The VLA view of </a:t>
            </a:r>
            <a:r>
              <a:rPr dirty="0" smtClean="0">
                <a:solidFill>
                  <a:srgbClr val="0D0D0D"/>
                </a:solidFill>
                <a:latin typeface="Times"/>
                <a:cs typeface="Times"/>
              </a:rPr>
              <a:t>HL Tau</a:t>
            </a:r>
            <a:endParaRPr dirty="0">
              <a:solidFill>
                <a:srgbClr val="0D0D0D"/>
              </a:solidFill>
              <a:latin typeface="Times"/>
              <a:cs typeface="Times"/>
            </a:endParaRPr>
          </a:p>
        </p:txBody>
      </p:sp>
      <p:sp>
        <p:nvSpPr>
          <p:cNvPr id="2" name="Rectangle 1"/>
          <p:cNvSpPr/>
          <p:nvPr/>
        </p:nvSpPr>
        <p:spPr>
          <a:xfrm>
            <a:off x="0" y="2541271"/>
            <a:ext cx="12269167" cy="707886"/>
          </a:xfrm>
          <a:prstGeom prst="rect">
            <a:avLst/>
          </a:prstGeom>
        </p:spPr>
        <p:txBody>
          <a:bodyPr wrap="square">
            <a:spAutoFit/>
          </a:bodyPr>
          <a:lstStyle/>
          <a:p>
            <a:pPr defTabSz="257047">
              <a:defRPr sz="2288">
                <a:solidFill>
                  <a:srgbClr val="FFFFFF"/>
                </a:solidFill>
              </a:defRPr>
            </a:pPr>
            <a:r>
              <a:rPr lang="en-US" sz="4000" i="1" dirty="0" smtClean="0">
                <a:solidFill>
                  <a:schemeClr val="tx1"/>
                </a:solidFill>
                <a:latin typeface="Times"/>
                <a:cs typeface="Times"/>
              </a:rPr>
              <a:t>“The VLA view of the early stage of planet formation”</a:t>
            </a:r>
            <a:endParaRPr lang="en-US" sz="4000" i="1" dirty="0">
              <a:solidFill>
                <a:schemeClr val="tx1"/>
              </a:solidFill>
              <a:latin typeface="Times"/>
              <a:cs typeface="Times"/>
            </a:endParaRPr>
          </a:p>
        </p:txBody>
      </p:sp>
      <p:sp>
        <p:nvSpPr>
          <p:cNvPr id="28" name="Shape 121"/>
          <p:cNvSpPr/>
          <p:nvPr/>
        </p:nvSpPr>
        <p:spPr>
          <a:xfrm>
            <a:off x="215267" y="5151317"/>
            <a:ext cx="5252522" cy="7633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Autofit/>
          </a:bodyPr>
          <a:lstStyle/>
          <a:p>
            <a:pPr defTabSz="251206">
              <a:defRPr sz="2236" b="1">
                <a:solidFill>
                  <a:srgbClr val="FFFFFF"/>
                </a:solidFill>
                <a:latin typeface="Helvetica"/>
                <a:ea typeface="Helvetica"/>
                <a:cs typeface="Helvetica"/>
                <a:sym typeface="Helvetica"/>
              </a:defRPr>
            </a:pPr>
            <a:r>
              <a:rPr sz="2600" dirty="0">
                <a:solidFill>
                  <a:srgbClr val="0D0D0D"/>
                </a:solidFill>
                <a:latin typeface="Times"/>
                <a:cs typeface="Times"/>
              </a:rPr>
              <a:t>Carlos Carrasco-</a:t>
            </a:r>
            <a:r>
              <a:rPr sz="2600" dirty="0" smtClean="0">
                <a:solidFill>
                  <a:srgbClr val="0D0D0D"/>
                </a:solidFill>
                <a:latin typeface="Times"/>
                <a:cs typeface="Times"/>
              </a:rPr>
              <a:t>González</a:t>
            </a:r>
            <a:endParaRPr sz="2600" dirty="0">
              <a:solidFill>
                <a:srgbClr val="0D0D0D"/>
              </a:solidFill>
              <a:latin typeface="Times"/>
              <a:cs typeface="Times"/>
            </a:endParaRPr>
          </a:p>
        </p:txBody>
      </p:sp>
      <p:sp>
        <p:nvSpPr>
          <p:cNvPr id="29" name="Shape 122"/>
          <p:cNvSpPr/>
          <p:nvPr/>
        </p:nvSpPr>
        <p:spPr>
          <a:xfrm>
            <a:off x="6593793" y="5225750"/>
            <a:ext cx="5514701" cy="141983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p>
            <a:pPr defTabSz="309625">
              <a:defRPr sz="2755" b="1">
                <a:solidFill>
                  <a:srgbClr val="FFFFFF"/>
                </a:solidFill>
                <a:latin typeface="Helvetica"/>
                <a:ea typeface="Helvetica"/>
                <a:cs typeface="Helvetica"/>
                <a:sym typeface="Helvetica"/>
              </a:defRPr>
            </a:pPr>
            <a:r>
              <a:rPr dirty="0">
                <a:solidFill>
                  <a:schemeClr val="tx1">
                    <a:lumMod val="95000"/>
                    <a:lumOff val="5000"/>
                  </a:schemeClr>
                </a:solidFill>
                <a:latin typeface="Times"/>
                <a:cs typeface="Times"/>
              </a:rPr>
              <a:t>Mario </a:t>
            </a:r>
            <a:r>
              <a:rPr dirty="0" smtClean="0">
                <a:solidFill>
                  <a:schemeClr val="tx1">
                    <a:lumMod val="95000"/>
                    <a:lumOff val="5000"/>
                  </a:schemeClr>
                </a:solidFill>
                <a:latin typeface="Times"/>
                <a:cs typeface="Times"/>
              </a:rPr>
              <a:t>Flock</a:t>
            </a:r>
            <a:endParaRPr dirty="0">
              <a:solidFill>
                <a:schemeClr val="tx1">
                  <a:lumMod val="95000"/>
                  <a:lumOff val="5000"/>
                </a:schemeClr>
              </a:solidFill>
              <a:latin typeface="Times"/>
              <a:cs typeface="Times"/>
            </a:endParaRPr>
          </a:p>
        </p:txBody>
      </p:sp>
      <p:pic>
        <p:nvPicPr>
          <p:cNvPr id="30" name="Picture 29" descr="IRyA_logo.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2707" y="5570219"/>
            <a:ext cx="1246373" cy="1285458"/>
          </a:xfrm>
          <a:prstGeom prst="rect">
            <a:avLst/>
          </a:prstGeom>
        </p:spPr>
      </p:pic>
      <p:sp>
        <p:nvSpPr>
          <p:cNvPr id="31" name="Rectangle 30"/>
          <p:cNvSpPr/>
          <p:nvPr/>
        </p:nvSpPr>
        <p:spPr>
          <a:xfrm>
            <a:off x="5036718" y="5225750"/>
            <a:ext cx="1012781" cy="1512765"/>
          </a:xfrm>
          <a:prstGeom prst="rect">
            <a:avLst/>
          </a:prstGeom>
          <a:solidFill>
            <a:schemeClr val="tx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32" name="Picture 31" descr="logo-un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2674" y="5300454"/>
            <a:ext cx="965200" cy="1320800"/>
          </a:xfrm>
          <a:prstGeom prst="rect">
            <a:avLst/>
          </a:prstGeom>
        </p:spPr>
      </p:pic>
      <p:pic>
        <p:nvPicPr>
          <p:cNvPr id="33" name="Picture 32" descr="logo_nasa_trio_black@2x.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4831" y="5837169"/>
            <a:ext cx="4761973" cy="894514"/>
          </a:xfrm>
          <a:prstGeom prst="rect">
            <a:avLst/>
          </a:prstGeom>
        </p:spPr>
      </p:pic>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 name="HL_Tau_protoplanetary_disk.jpg"/>
          <p:cNvPicPr>
            <a:picLocks noChangeAspect="1"/>
          </p:cNvPicPr>
          <p:nvPr/>
        </p:nvPicPr>
        <p:blipFill>
          <a:blip r:embed="rId2">
            <a:extLst/>
          </a:blip>
          <a:stretch>
            <a:fillRect/>
          </a:stretch>
        </p:blipFill>
        <p:spPr>
          <a:xfrm>
            <a:off x="2704455" y="2317948"/>
            <a:ext cx="7595890" cy="7595891"/>
          </a:xfrm>
          <a:prstGeom prst="rect">
            <a:avLst/>
          </a:prstGeom>
          <a:ln w="12700">
            <a:miter lim="400000"/>
          </a:ln>
        </p:spPr>
      </p:pic>
      <p:sp>
        <p:nvSpPr>
          <p:cNvPr id="196" name="Shape 196"/>
          <p:cNvSpPr/>
          <p:nvPr/>
        </p:nvSpPr>
        <p:spPr>
          <a:xfrm rot="13411968">
            <a:off x="5526321" y="4616252"/>
            <a:ext cx="1952158" cy="2999283"/>
          </a:xfrm>
          <a:prstGeom prst="ellipse">
            <a:avLst/>
          </a:prstGeom>
          <a:blipFill>
            <a:blip r:embed="rId3"/>
          </a:blipFill>
          <a:ln w="12700">
            <a:miter lim="400000"/>
          </a:ln>
          <a:effectLst>
            <a:outerShdw blurRad="38100" dist="25400" dir="5400000" rotWithShape="0">
              <a:srgbClr val="000000">
                <a:alpha val="50000"/>
              </a:srgbClr>
            </a:outerShdw>
          </a:effectLst>
        </p:spPr>
        <p:txBody>
          <a:bodyPr lIns="50800" tIns="50800" rIns="50800" bIns="50800" anchor="ctr"/>
          <a:lstStyle/>
          <a:p>
            <a:pPr>
              <a:defRPr sz="2400">
                <a:solidFill>
                  <a:srgbClr val="FFFFFF"/>
                </a:solidFill>
              </a:defRPr>
            </a:pPr>
            <a:endParaRPr/>
          </a:p>
        </p:txBody>
      </p:sp>
      <p:sp>
        <p:nvSpPr>
          <p:cNvPr id="5" name="Shape 192"/>
          <p:cNvSpPr/>
          <p:nvPr/>
        </p:nvSpPr>
        <p:spPr>
          <a:xfrm>
            <a:off x="2017000" y="161328"/>
            <a:ext cx="8705702" cy="179476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92500" lnSpcReduction="20000"/>
          </a:bodyPr>
          <a:lstStyle/>
          <a:p>
            <a:pPr defTabSz="554990">
              <a:defRPr sz="4940">
                <a:solidFill>
                  <a:srgbClr val="FFFFFF"/>
                </a:solidFill>
              </a:defRPr>
            </a:pPr>
            <a:r>
              <a:rPr dirty="0" smtClean="0">
                <a:solidFill>
                  <a:srgbClr val="0D0D0D"/>
                </a:solidFill>
                <a:latin typeface="Times"/>
                <a:cs typeface="Times"/>
              </a:rPr>
              <a:t>Problem</a:t>
            </a:r>
            <a:r>
              <a:rPr lang="en-US" dirty="0" smtClean="0">
                <a:solidFill>
                  <a:srgbClr val="0D0D0D"/>
                </a:solidFill>
                <a:latin typeface="Times"/>
                <a:cs typeface="Times"/>
              </a:rPr>
              <a:t>:</a:t>
            </a:r>
            <a:r>
              <a:rPr dirty="0" smtClean="0">
                <a:solidFill>
                  <a:srgbClr val="0D0D0D"/>
                </a:solidFill>
                <a:latin typeface="Times"/>
                <a:cs typeface="Times"/>
              </a:rPr>
              <a:t> </a:t>
            </a:r>
            <a:endParaRPr lang="en-US" dirty="0" smtClean="0">
              <a:solidFill>
                <a:srgbClr val="0D0D0D"/>
              </a:solidFill>
              <a:latin typeface="Times"/>
              <a:cs typeface="Times"/>
            </a:endParaRPr>
          </a:p>
          <a:p>
            <a:pPr defTabSz="554990">
              <a:defRPr sz="4940">
                <a:solidFill>
                  <a:srgbClr val="FFFFFF"/>
                </a:solidFill>
              </a:defRPr>
            </a:pPr>
            <a:r>
              <a:rPr dirty="0" smtClean="0">
                <a:solidFill>
                  <a:srgbClr val="0D0D0D"/>
                </a:solidFill>
                <a:latin typeface="Times"/>
                <a:cs typeface="Times"/>
              </a:rPr>
              <a:t>Emission </a:t>
            </a:r>
            <a:r>
              <a:rPr dirty="0">
                <a:solidFill>
                  <a:srgbClr val="0D0D0D"/>
                </a:solidFill>
                <a:latin typeface="Times"/>
                <a:cs typeface="Times"/>
              </a:rPr>
              <a:t>at all ALMA wavelengths is </a:t>
            </a:r>
            <a:r>
              <a:rPr b="1" u="sng" dirty="0">
                <a:solidFill>
                  <a:srgbClr val="0D0D0D"/>
                </a:solidFill>
                <a:latin typeface="Times"/>
                <a:ea typeface="Helvetica"/>
                <a:cs typeface="Times"/>
                <a:sym typeface="Helvetica"/>
              </a:rPr>
              <a:t>optically thick</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 name="Screen Shot 2016-02-16 at 18.38.3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715" y="1371857"/>
            <a:ext cx="9069058" cy="5448977"/>
          </a:xfrm>
          <a:prstGeom prst="rect">
            <a:avLst/>
          </a:prstGeom>
          <a:ln w="12700">
            <a:miter lim="400000"/>
          </a:ln>
        </p:spPr>
      </p:pic>
      <p:sp>
        <p:nvSpPr>
          <p:cNvPr id="190" name="Shape 190"/>
          <p:cNvSpPr>
            <a:spLocks noGrp="1"/>
          </p:cNvSpPr>
          <p:nvPr>
            <p:ph type="ctrTitle"/>
          </p:nvPr>
        </p:nvSpPr>
        <p:spPr>
          <a:xfrm>
            <a:off x="8340416" y="453103"/>
            <a:ext cx="3827067" cy="688083"/>
          </a:xfrm>
          <a:prstGeom prst="rect">
            <a:avLst/>
          </a:prstGeom>
        </p:spPr>
        <p:txBody>
          <a:bodyPr/>
          <a:lstStyle>
            <a:lvl1pPr defTabSz="414781">
              <a:defRPr sz="3691">
                <a:solidFill>
                  <a:srgbClr val="FFFFFF"/>
                </a:solidFill>
              </a:defRPr>
            </a:lvl1pPr>
          </a:lstStyle>
          <a:p>
            <a:r>
              <a:rPr dirty="0">
                <a:solidFill>
                  <a:srgbClr val="0D0D0D"/>
                </a:solidFill>
                <a:latin typeface="Times"/>
                <a:cs typeface="Times"/>
              </a:rPr>
              <a:t>Pinte et al. (2016)</a:t>
            </a:r>
          </a:p>
        </p:txBody>
      </p:sp>
      <p:sp>
        <p:nvSpPr>
          <p:cNvPr id="7" name="Shape 190"/>
          <p:cNvSpPr txBox="1">
            <a:spLocks/>
          </p:cNvSpPr>
          <p:nvPr/>
        </p:nvSpPr>
        <p:spPr>
          <a:xfrm>
            <a:off x="9532558" y="1804334"/>
            <a:ext cx="3827067" cy="311041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lvl1pPr marL="0" marR="0" indent="0" algn="ctr" defTabSz="414781" rtl="0" latinLnBrk="0">
              <a:lnSpc>
                <a:spcPct val="100000"/>
              </a:lnSpc>
              <a:spcBef>
                <a:spcPts val="0"/>
              </a:spcBef>
              <a:spcAft>
                <a:spcPts val="0"/>
              </a:spcAft>
              <a:buClrTx/>
              <a:buSzTx/>
              <a:buFontTx/>
              <a:buNone/>
              <a:tabLst/>
              <a:defRPr sz="3691" b="0" i="0" u="none" strike="noStrike" cap="none" spc="0" baseline="0">
                <a:ln>
                  <a:noFill/>
                </a:ln>
                <a:solidFill>
                  <a:srgbClr val="FFFFFF"/>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a:lstStyle>
          <a:p>
            <a:pPr algn="l"/>
            <a:r>
              <a:rPr lang="fr-FR" dirty="0" smtClean="0">
                <a:solidFill>
                  <a:srgbClr val="0D0D0D"/>
                </a:solidFill>
                <a:latin typeface="Times"/>
                <a:cs typeface="Times"/>
              </a:rPr>
              <a:t>               Band</a:t>
            </a:r>
            <a:endParaRPr lang="fr-FR" dirty="0" smtClean="0">
              <a:solidFill>
                <a:srgbClr val="FF0000"/>
              </a:solidFill>
              <a:latin typeface="Times"/>
              <a:cs typeface="Times"/>
            </a:endParaRPr>
          </a:p>
          <a:p>
            <a:pPr algn="l"/>
            <a:r>
              <a:rPr lang="fr-FR" dirty="0" smtClean="0">
                <a:solidFill>
                  <a:srgbClr val="FF0000"/>
                </a:solidFill>
                <a:latin typeface="Times"/>
                <a:cs typeface="Times"/>
              </a:rPr>
              <a:t>     3 mm     3</a:t>
            </a:r>
          </a:p>
          <a:p>
            <a:pPr algn="l"/>
            <a:r>
              <a:rPr lang="fr-FR" dirty="0" smtClean="0">
                <a:solidFill>
                  <a:schemeClr val="accent2"/>
                </a:solidFill>
                <a:latin typeface="Times"/>
                <a:cs typeface="Times"/>
              </a:rPr>
              <a:t>  1.3 mm     6</a:t>
            </a:r>
          </a:p>
          <a:p>
            <a:pPr algn="l"/>
            <a:r>
              <a:rPr lang="fr-FR" dirty="0" smtClean="0">
                <a:solidFill>
                  <a:srgbClr val="0000FF"/>
                </a:solidFill>
                <a:latin typeface="Times"/>
                <a:cs typeface="Times"/>
              </a:rPr>
              <a:t>0.87 mm     7</a:t>
            </a:r>
            <a:endParaRPr lang="fr-FR" dirty="0">
              <a:solidFill>
                <a:srgbClr val="0000FF"/>
              </a:solidFill>
              <a:latin typeface="Times"/>
              <a:cs typeface="Times"/>
            </a:endParaRPr>
          </a:p>
        </p:txBody>
      </p:sp>
      <p:cxnSp>
        <p:nvCxnSpPr>
          <p:cNvPr id="3" name="Straight Connector 2"/>
          <p:cNvCxnSpPr/>
          <p:nvPr/>
        </p:nvCxnSpPr>
        <p:spPr>
          <a:xfrm>
            <a:off x="1447009" y="3625130"/>
            <a:ext cx="7481344" cy="0"/>
          </a:xfrm>
          <a:prstGeom prst="line">
            <a:avLst/>
          </a:prstGeom>
          <a:noFill/>
          <a:ln w="25400" cap="flat">
            <a:solidFill>
              <a:srgbClr val="000000"/>
            </a:solidFill>
            <a:prstDash val="sysDot"/>
            <a:miter lim="400000"/>
          </a:ln>
          <a:effectLst/>
          <a:sp3d/>
        </p:spPr>
        <p:style>
          <a:lnRef idx="0">
            <a:scrgbClr r="0" g="0" b="0"/>
          </a:lnRef>
          <a:fillRef idx="0">
            <a:scrgbClr r="0" g="0" b="0"/>
          </a:fillRef>
          <a:effectRef idx="0">
            <a:scrgbClr r="0" g="0" b="0"/>
          </a:effectRef>
          <a:fontRef idx="none"/>
        </p:style>
      </p:cxnSp>
      <p:sp>
        <p:nvSpPr>
          <p:cNvPr id="8" name="TextBox 7"/>
          <p:cNvSpPr txBox="1"/>
          <p:nvPr/>
        </p:nvSpPr>
        <p:spPr>
          <a:xfrm>
            <a:off x="770172" y="3449402"/>
            <a:ext cx="2986037" cy="7797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4400" b="0" i="1" u="none" strike="noStrike" cap="none" spc="0" normalizeH="0" baseline="0" dirty="0" err="1" smtClean="0">
                <a:ln>
                  <a:noFill/>
                </a:ln>
                <a:solidFill>
                  <a:srgbClr val="000000"/>
                </a:solidFill>
                <a:effectLst/>
                <a:uFillTx/>
                <a:latin typeface="Times"/>
                <a:ea typeface="+mn-ea"/>
                <a:cs typeface="Times"/>
                <a:sym typeface="Helvetica Light"/>
              </a:rPr>
              <a:t>τ</a:t>
            </a:r>
            <a:r>
              <a:rPr kumimoji="0" lang="en-US" sz="3600" b="0" i="1" u="none" strike="noStrike" cap="none" spc="0" normalizeH="0" baseline="0" dirty="0" smtClean="0">
                <a:ln>
                  <a:noFill/>
                </a:ln>
                <a:solidFill>
                  <a:srgbClr val="000000"/>
                </a:solidFill>
                <a:effectLst/>
                <a:uFillTx/>
                <a:latin typeface="Times"/>
                <a:ea typeface="+mn-ea"/>
                <a:cs typeface="Times"/>
                <a:sym typeface="Helvetica Light"/>
              </a:rPr>
              <a:t>=2/3</a:t>
            </a:r>
            <a:endParaRPr kumimoji="0" lang="en-US" sz="3600" b="0" i="1" u="none" strike="noStrike" cap="none" spc="0" normalizeH="0" baseline="0" dirty="0">
              <a:ln>
                <a:noFill/>
              </a:ln>
              <a:solidFill>
                <a:srgbClr val="000000"/>
              </a:solidFill>
              <a:effectLst/>
              <a:uFillTx/>
              <a:latin typeface="Times"/>
              <a:ea typeface="+mn-ea"/>
              <a:cs typeface="Times"/>
              <a:sym typeface="Helvetica Light"/>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 name="Screen Shot 2016-02-16 at 18.38.3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715" y="1371857"/>
            <a:ext cx="9069058" cy="5448977"/>
          </a:xfrm>
          <a:prstGeom prst="rect">
            <a:avLst/>
          </a:prstGeom>
          <a:ln w="12700">
            <a:miter lim="400000"/>
          </a:ln>
        </p:spPr>
      </p:pic>
      <p:sp>
        <p:nvSpPr>
          <p:cNvPr id="190" name="Shape 190"/>
          <p:cNvSpPr>
            <a:spLocks noGrp="1"/>
          </p:cNvSpPr>
          <p:nvPr>
            <p:ph type="ctrTitle"/>
          </p:nvPr>
        </p:nvSpPr>
        <p:spPr>
          <a:xfrm>
            <a:off x="8340416" y="453103"/>
            <a:ext cx="3827067" cy="688083"/>
          </a:xfrm>
          <a:prstGeom prst="rect">
            <a:avLst/>
          </a:prstGeom>
        </p:spPr>
        <p:txBody>
          <a:bodyPr/>
          <a:lstStyle>
            <a:lvl1pPr defTabSz="414781">
              <a:defRPr sz="3691">
                <a:solidFill>
                  <a:srgbClr val="FFFFFF"/>
                </a:solidFill>
              </a:defRPr>
            </a:lvl1pPr>
          </a:lstStyle>
          <a:p>
            <a:r>
              <a:rPr dirty="0">
                <a:solidFill>
                  <a:srgbClr val="0D0D0D"/>
                </a:solidFill>
                <a:latin typeface="Times"/>
                <a:cs typeface="Times"/>
              </a:rPr>
              <a:t>Pinte et al. (2016)</a:t>
            </a:r>
          </a:p>
        </p:txBody>
      </p:sp>
      <p:sp>
        <p:nvSpPr>
          <p:cNvPr id="5" name="Shape 192"/>
          <p:cNvSpPr/>
          <p:nvPr/>
        </p:nvSpPr>
        <p:spPr>
          <a:xfrm>
            <a:off x="2539900" y="6150855"/>
            <a:ext cx="8705702" cy="179476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p>
            <a:pPr defTabSz="554990">
              <a:defRPr sz="4940">
                <a:solidFill>
                  <a:srgbClr val="FFFFFF"/>
                </a:solidFill>
              </a:defRPr>
            </a:pPr>
            <a:r>
              <a:rPr lang="en-US" dirty="0" smtClean="0">
                <a:solidFill>
                  <a:srgbClr val="0D0D0D"/>
                </a:solidFill>
                <a:latin typeface="Times"/>
                <a:ea typeface="Helvetica"/>
                <a:cs typeface="Times"/>
                <a:sym typeface="Helvetica"/>
              </a:rPr>
              <a:t>Need </a:t>
            </a:r>
            <a:r>
              <a:rPr b="1" u="sng" dirty="0" smtClean="0">
                <a:solidFill>
                  <a:srgbClr val="0D0D0D"/>
                </a:solidFill>
                <a:latin typeface="Times"/>
                <a:ea typeface="Helvetica"/>
                <a:cs typeface="Times"/>
                <a:sym typeface="Helvetica"/>
              </a:rPr>
              <a:t>optically thi</a:t>
            </a:r>
            <a:r>
              <a:rPr lang="en-US" b="1" u="sng" dirty="0" smtClean="0">
                <a:solidFill>
                  <a:srgbClr val="0D0D0D"/>
                </a:solidFill>
                <a:latin typeface="Times"/>
                <a:ea typeface="Helvetica"/>
                <a:cs typeface="Times"/>
                <a:sym typeface="Helvetica"/>
              </a:rPr>
              <a:t>n</a:t>
            </a:r>
            <a:r>
              <a:rPr lang="en-US" dirty="0" smtClean="0">
                <a:solidFill>
                  <a:srgbClr val="0D0D0D"/>
                </a:solidFill>
                <a:latin typeface="Times"/>
                <a:ea typeface="Helvetica"/>
                <a:cs typeface="Times"/>
                <a:sym typeface="Helvetica"/>
              </a:rPr>
              <a:t> emission</a:t>
            </a:r>
            <a:endParaRPr dirty="0">
              <a:solidFill>
                <a:srgbClr val="0D0D0D"/>
              </a:solidFill>
              <a:latin typeface="Times"/>
              <a:ea typeface="Helvetica"/>
              <a:cs typeface="Times"/>
              <a:sym typeface="Helvetica"/>
            </a:endParaRPr>
          </a:p>
        </p:txBody>
      </p:sp>
      <p:sp>
        <p:nvSpPr>
          <p:cNvPr id="6" name="Shape 190"/>
          <p:cNvSpPr txBox="1">
            <a:spLocks/>
          </p:cNvSpPr>
          <p:nvPr/>
        </p:nvSpPr>
        <p:spPr>
          <a:xfrm>
            <a:off x="9532558" y="1804334"/>
            <a:ext cx="3827067" cy="311041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lvl1pPr marL="0" marR="0" indent="0" algn="ctr" defTabSz="414781" rtl="0" latinLnBrk="0">
              <a:lnSpc>
                <a:spcPct val="100000"/>
              </a:lnSpc>
              <a:spcBef>
                <a:spcPts val="0"/>
              </a:spcBef>
              <a:spcAft>
                <a:spcPts val="0"/>
              </a:spcAft>
              <a:buClrTx/>
              <a:buSzTx/>
              <a:buFontTx/>
              <a:buNone/>
              <a:tabLst/>
              <a:defRPr sz="3691" b="0" i="0" u="none" strike="noStrike" cap="none" spc="0" baseline="0">
                <a:ln>
                  <a:noFill/>
                </a:ln>
                <a:solidFill>
                  <a:srgbClr val="FFFFFF"/>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a:lstStyle>
          <a:p>
            <a:pPr algn="l"/>
            <a:r>
              <a:rPr lang="fr-FR" dirty="0" smtClean="0">
                <a:solidFill>
                  <a:srgbClr val="0D0D0D"/>
                </a:solidFill>
                <a:latin typeface="Times"/>
                <a:cs typeface="Times"/>
              </a:rPr>
              <a:t>               Band</a:t>
            </a:r>
            <a:endParaRPr lang="fr-FR" dirty="0" smtClean="0">
              <a:solidFill>
                <a:srgbClr val="FF0000"/>
              </a:solidFill>
              <a:latin typeface="Times"/>
              <a:cs typeface="Times"/>
            </a:endParaRPr>
          </a:p>
          <a:p>
            <a:pPr algn="l"/>
            <a:r>
              <a:rPr lang="fr-FR" dirty="0" smtClean="0">
                <a:solidFill>
                  <a:srgbClr val="FF0000"/>
                </a:solidFill>
                <a:latin typeface="Times"/>
                <a:cs typeface="Times"/>
              </a:rPr>
              <a:t>     3 mm     3</a:t>
            </a:r>
          </a:p>
          <a:p>
            <a:pPr algn="l"/>
            <a:r>
              <a:rPr lang="fr-FR" dirty="0" smtClean="0">
                <a:solidFill>
                  <a:schemeClr val="accent2"/>
                </a:solidFill>
                <a:latin typeface="Times"/>
                <a:cs typeface="Times"/>
              </a:rPr>
              <a:t>  1.3 mm     6</a:t>
            </a:r>
          </a:p>
          <a:p>
            <a:pPr algn="l"/>
            <a:r>
              <a:rPr lang="fr-FR" dirty="0" smtClean="0">
                <a:solidFill>
                  <a:srgbClr val="0000FF"/>
                </a:solidFill>
                <a:latin typeface="Times"/>
                <a:cs typeface="Times"/>
              </a:rPr>
              <a:t>0.87 mm     7</a:t>
            </a:r>
            <a:endParaRPr lang="fr-FR" dirty="0">
              <a:solidFill>
                <a:srgbClr val="0000FF"/>
              </a:solidFill>
              <a:latin typeface="Times"/>
              <a:cs typeface="Times"/>
            </a:endParaRPr>
          </a:p>
        </p:txBody>
      </p:sp>
      <p:cxnSp>
        <p:nvCxnSpPr>
          <p:cNvPr id="8" name="Straight Connector 7"/>
          <p:cNvCxnSpPr/>
          <p:nvPr/>
        </p:nvCxnSpPr>
        <p:spPr>
          <a:xfrm>
            <a:off x="1447009" y="3625130"/>
            <a:ext cx="7481344" cy="0"/>
          </a:xfrm>
          <a:prstGeom prst="line">
            <a:avLst/>
          </a:prstGeom>
          <a:noFill/>
          <a:ln w="25400" cap="flat">
            <a:solidFill>
              <a:srgbClr val="000000"/>
            </a:solidFill>
            <a:prstDash val="sysDot"/>
            <a:miter lim="400000"/>
          </a:ln>
          <a:effectLst/>
          <a:sp3d/>
        </p:spPr>
        <p:style>
          <a:lnRef idx="0">
            <a:scrgbClr r="0" g="0" b="0"/>
          </a:lnRef>
          <a:fillRef idx="0">
            <a:scrgbClr r="0" g="0" b="0"/>
          </a:fillRef>
          <a:effectRef idx="0">
            <a:scrgbClr r="0" g="0" b="0"/>
          </a:effectRef>
          <a:fontRef idx="none"/>
        </p:style>
      </p:cxnSp>
      <p:sp>
        <p:nvSpPr>
          <p:cNvPr id="2" name="Rectangle 1"/>
          <p:cNvSpPr/>
          <p:nvPr/>
        </p:nvSpPr>
        <p:spPr>
          <a:xfrm>
            <a:off x="1447009" y="3625130"/>
            <a:ext cx="7481344" cy="2130761"/>
          </a:xfrm>
          <a:prstGeom prst="rect">
            <a:avLst/>
          </a:prstGeom>
          <a:solidFill>
            <a:schemeClr val="accent5">
              <a:lumMod val="60000"/>
              <a:lumOff val="40000"/>
              <a:alpha val="3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9" name="TextBox 8"/>
          <p:cNvSpPr txBox="1"/>
          <p:nvPr/>
        </p:nvSpPr>
        <p:spPr>
          <a:xfrm>
            <a:off x="770172" y="3449402"/>
            <a:ext cx="2986037" cy="7797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4400" b="0" i="1" u="none" strike="noStrike" cap="none" spc="0" normalizeH="0" baseline="0" dirty="0" err="1" smtClean="0">
                <a:ln>
                  <a:noFill/>
                </a:ln>
                <a:solidFill>
                  <a:srgbClr val="000000"/>
                </a:solidFill>
                <a:effectLst/>
                <a:uFillTx/>
                <a:latin typeface="Times"/>
                <a:ea typeface="+mn-ea"/>
                <a:cs typeface="Times"/>
                <a:sym typeface="Helvetica Light"/>
              </a:rPr>
              <a:t>τ</a:t>
            </a:r>
            <a:r>
              <a:rPr kumimoji="0" lang="en-US" sz="3600" b="0" i="1" u="none" strike="noStrike" cap="none" spc="0" normalizeH="0" baseline="0" dirty="0" smtClean="0">
                <a:ln>
                  <a:noFill/>
                </a:ln>
                <a:solidFill>
                  <a:srgbClr val="000000"/>
                </a:solidFill>
                <a:effectLst/>
                <a:uFillTx/>
                <a:latin typeface="Times"/>
                <a:ea typeface="+mn-ea"/>
                <a:cs typeface="Times"/>
                <a:sym typeface="Helvetica Light"/>
              </a:rPr>
              <a:t>=2/3</a:t>
            </a:r>
            <a:endParaRPr kumimoji="0" lang="en-US" sz="3600" b="0" i="1" u="none" strike="noStrike" cap="none" spc="0" normalizeH="0" baseline="0" dirty="0">
              <a:ln>
                <a:noFill/>
              </a:ln>
              <a:solidFill>
                <a:srgbClr val="000000"/>
              </a:solidFill>
              <a:effectLst/>
              <a:uFillTx/>
              <a:latin typeface="Times"/>
              <a:ea typeface="+mn-ea"/>
              <a:cs typeface="Times"/>
              <a:sym typeface="Helvetica Light"/>
            </a:endParaRPr>
          </a:p>
        </p:txBody>
      </p:sp>
    </p:spTree>
    <p:extLst>
      <p:ext uri="{BB962C8B-B14F-4D97-AF65-F5344CB8AC3E}">
        <p14:creationId xmlns:p14="http://schemas.microsoft.com/office/powerpoint/2010/main" val="4083974943"/>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 name="Screen Shot 2016-02-16 at 19.24.3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1448" y="212352"/>
            <a:ext cx="8064569" cy="6672224"/>
          </a:xfrm>
          <a:prstGeom prst="rect">
            <a:avLst/>
          </a:prstGeom>
          <a:ln w="12700">
            <a:miter lim="400000"/>
          </a:ln>
        </p:spPr>
      </p:pic>
      <p:sp>
        <p:nvSpPr>
          <p:cNvPr id="2" name="Rectangle 1"/>
          <p:cNvSpPr/>
          <p:nvPr/>
        </p:nvSpPr>
        <p:spPr>
          <a:xfrm>
            <a:off x="7964868" y="5186134"/>
            <a:ext cx="5014802" cy="1278870"/>
          </a:xfrm>
          <a:prstGeom prst="rect">
            <a:avLst/>
          </a:prstGeom>
          <a:solidFill>
            <a:schemeClr val="accent2">
              <a:lumMod val="60000"/>
              <a:lumOff val="4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00" name="Shape 200"/>
          <p:cNvSpPr/>
          <p:nvPr/>
        </p:nvSpPr>
        <p:spPr>
          <a:xfrm>
            <a:off x="4031534" y="-815548"/>
            <a:ext cx="12630102" cy="2817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lvl1pPr defTabSz="350520">
              <a:defRPr sz="3120">
                <a:solidFill>
                  <a:srgbClr val="FFFFFF"/>
                </a:solidFill>
              </a:defRPr>
            </a:lvl1pPr>
          </a:lstStyle>
          <a:p>
            <a:r>
              <a:rPr lang="en-US" sz="3600" b="1" dirty="0" smtClean="0">
                <a:solidFill>
                  <a:srgbClr val="000000"/>
                </a:solidFill>
                <a:latin typeface="Times"/>
                <a:cs typeface="Times"/>
              </a:rPr>
              <a:t>VLA </a:t>
            </a:r>
            <a:endParaRPr lang="en-US" sz="3600" b="1" dirty="0">
              <a:solidFill>
                <a:srgbClr val="000000"/>
              </a:solidFill>
              <a:latin typeface="Times"/>
              <a:cs typeface="Times"/>
            </a:endParaRPr>
          </a:p>
          <a:p>
            <a:r>
              <a:rPr lang="en-US" sz="3600" b="1" dirty="0" smtClean="0">
                <a:solidFill>
                  <a:srgbClr val="000000"/>
                </a:solidFill>
                <a:latin typeface="Times"/>
                <a:cs typeface="Times"/>
              </a:rPr>
              <a:t>Q band </a:t>
            </a:r>
            <a:endParaRPr lang="en-US" sz="3600" b="1" dirty="0">
              <a:solidFill>
                <a:srgbClr val="000000"/>
              </a:solidFill>
              <a:latin typeface="Times"/>
              <a:cs typeface="Times"/>
            </a:endParaRPr>
          </a:p>
          <a:p>
            <a:r>
              <a:rPr lang="en-US" sz="3600" b="1" dirty="0" smtClean="0">
                <a:solidFill>
                  <a:srgbClr val="000000"/>
                </a:solidFill>
                <a:latin typeface="Times"/>
                <a:cs typeface="Times"/>
              </a:rPr>
              <a:t>7mm</a:t>
            </a:r>
            <a:endParaRPr sz="3600" b="1" dirty="0">
              <a:solidFill>
                <a:srgbClr val="000000"/>
              </a:solidFill>
              <a:latin typeface="Times"/>
              <a:cs typeface="Times"/>
            </a:endParaRPr>
          </a:p>
        </p:txBody>
      </p:sp>
      <p:sp>
        <p:nvSpPr>
          <p:cNvPr id="6" name="Shape 205"/>
          <p:cNvSpPr/>
          <p:nvPr/>
        </p:nvSpPr>
        <p:spPr>
          <a:xfrm>
            <a:off x="4031534" y="7507798"/>
            <a:ext cx="12260065" cy="248392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p>
            <a:pPr defTabSz="338835">
              <a:defRPr sz="3016">
                <a:solidFill>
                  <a:srgbClr val="FFFFFF"/>
                </a:solidFill>
              </a:defRPr>
            </a:pPr>
            <a:endParaRPr dirty="0">
              <a:solidFill>
                <a:schemeClr val="tx1"/>
              </a:solidFill>
              <a:latin typeface="Times"/>
              <a:cs typeface="Times"/>
            </a:endParaRPr>
          </a:p>
        </p:txBody>
      </p:sp>
      <p:sp>
        <p:nvSpPr>
          <p:cNvPr id="3" name="TextBox 2"/>
          <p:cNvSpPr txBox="1"/>
          <p:nvPr/>
        </p:nvSpPr>
        <p:spPr>
          <a:xfrm>
            <a:off x="6443144" y="5285212"/>
            <a:ext cx="7999903" cy="103084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38835">
              <a:defRPr sz="3016">
                <a:solidFill>
                  <a:srgbClr val="FFFFFF"/>
                </a:solidFill>
              </a:defRPr>
            </a:pPr>
            <a:r>
              <a:rPr lang="en-US" dirty="0">
                <a:solidFill>
                  <a:schemeClr val="tx1"/>
                </a:solidFill>
                <a:latin typeface="Times"/>
                <a:cs typeface="Times"/>
              </a:rPr>
              <a:t>up to </a:t>
            </a:r>
            <a:r>
              <a:rPr lang="en-US" b="1" dirty="0">
                <a:solidFill>
                  <a:schemeClr val="tx1"/>
                </a:solidFill>
                <a:latin typeface="Times"/>
                <a:ea typeface="Helvetica"/>
                <a:cs typeface="Times"/>
                <a:sym typeface="Helvetica"/>
              </a:rPr>
              <a:t>~40 mas </a:t>
            </a:r>
            <a:r>
              <a:rPr lang="en-US" dirty="0">
                <a:solidFill>
                  <a:schemeClr val="tx1"/>
                </a:solidFill>
                <a:latin typeface="Times"/>
                <a:cs typeface="Times"/>
              </a:rPr>
              <a:t>of resolution</a:t>
            </a:r>
          </a:p>
          <a:p>
            <a:pPr defTabSz="338835">
              <a:defRPr sz="3016">
                <a:solidFill>
                  <a:srgbClr val="FFFFFF"/>
                </a:solidFill>
              </a:defRPr>
            </a:pPr>
            <a:r>
              <a:rPr lang="en-US" b="1" dirty="0">
                <a:solidFill>
                  <a:schemeClr val="tx1"/>
                </a:solidFill>
                <a:latin typeface="Times"/>
                <a:ea typeface="Helvetica"/>
                <a:cs typeface="Times"/>
                <a:sym typeface="Helvetica"/>
              </a:rPr>
              <a:t>~3.5 </a:t>
            </a:r>
            <a:r>
              <a:rPr lang="en-US" b="1" dirty="0" err="1">
                <a:solidFill>
                  <a:schemeClr val="tx1"/>
                </a:solidFill>
                <a:latin typeface="Times"/>
                <a:ea typeface="Helvetica"/>
                <a:cs typeface="Times"/>
                <a:sym typeface="Helvetica"/>
              </a:rPr>
              <a:t>microJy</a:t>
            </a:r>
            <a:r>
              <a:rPr lang="en-US" b="1" dirty="0">
                <a:solidFill>
                  <a:schemeClr val="tx1"/>
                </a:solidFill>
                <a:latin typeface="Times"/>
                <a:ea typeface="Helvetica"/>
                <a:cs typeface="Times"/>
                <a:sym typeface="Helvetica"/>
              </a:rPr>
              <a:t>/beam</a:t>
            </a:r>
            <a:r>
              <a:rPr lang="en-US" dirty="0">
                <a:solidFill>
                  <a:schemeClr val="tx1"/>
                </a:solidFill>
                <a:latin typeface="Times"/>
                <a:cs typeface="Times"/>
              </a:rPr>
              <a:t> </a:t>
            </a:r>
            <a:r>
              <a:rPr lang="en-US" dirty="0" err="1">
                <a:solidFill>
                  <a:schemeClr val="tx1"/>
                </a:solidFill>
                <a:latin typeface="Times"/>
                <a:cs typeface="Times"/>
              </a:rPr>
              <a:t>rms</a:t>
            </a:r>
            <a:r>
              <a:rPr lang="en-US" dirty="0">
                <a:solidFill>
                  <a:schemeClr val="tx1"/>
                </a:solidFill>
                <a:latin typeface="Times"/>
                <a:cs typeface="Times"/>
              </a:rPr>
              <a:t> noise</a:t>
            </a:r>
          </a:p>
        </p:txBody>
      </p:sp>
      <p:sp>
        <p:nvSpPr>
          <p:cNvPr id="8" name="Shape 200"/>
          <p:cNvSpPr/>
          <p:nvPr/>
        </p:nvSpPr>
        <p:spPr>
          <a:xfrm>
            <a:off x="-1365608" y="6578849"/>
            <a:ext cx="12630102" cy="76363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lvl1pPr defTabSz="350520">
              <a:defRPr sz="3120">
                <a:solidFill>
                  <a:srgbClr val="FFFFFF"/>
                </a:solidFill>
              </a:defRPr>
            </a:lvl1pPr>
          </a:lstStyle>
          <a:p>
            <a:r>
              <a:rPr sz="3600" b="1" dirty="0">
                <a:solidFill>
                  <a:srgbClr val="000000"/>
                </a:solidFill>
                <a:latin typeface="Times"/>
                <a:cs typeface="Times"/>
              </a:rPr>
              <a:t>&gt;15 hr </a:t>
            </a:r>
            <a:r>
              <a:rPr sz="3600" b="1" dirty="0" smtClean="0">
                <a:solidFill>
                  <a:srgbClr val="000000"/>
                </a:solidFill>
                <a:latin typeface="Times"/>
                <a:cs typeface="Times"/>
              </a:rPr>
              <a:t>with </a:t>
            </a:r>
            <a:r>
              <a:rPr sz="3600" b="1" dirty="0">
                <a:solidFill>
                  <a:srgbClr val="000000"/>
                </a:solidFill>
                <a:latin typeface="Times"/>
                <a:cs typeface="Times"/>
              </a:rPr>
              <a:t>excellent atmospheric conditions</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 name="Fig1.pdf"/>
          <p:cNvPicPr>
            <a:picLocks noChangeAspect="1"/>
          </p:cNvPicPr>
          <p:nvPr/>
        </p:nvPicPr>
        <p:blipFill rotWithShape="1">
          <a:blip r:embed="rId2">
            <a:extLst/>
          </a:blip>
          <a:srcRect l="5" r="35104"/>
          <a:stretch/>
        </p:blipFill>
        <p:spPr>
          <a:xfrm>
            <a:off x="891723" y="614242"/>
            <a:ext cx="9883749" cy="5186780"/>
          </a:xfrm>
          <a:prstGeom prst="rect">
            <a:avLst/>
          </a:prstGeom>
          <a:ln w="12700">
            <a:miter lim="400000"/>
          </a:ln>
        </p:spPr>
      </p:pic>
      <p:sp>
        <p:nvSpPr>
          <p:cNvPr id="3" name="TextBox 2"/>
          <p:cNvSpPr txBox="1"/>
          <p:nvPr/>
        </p:nvSpPr>
        <p:spPr>
          <a:xfrm>
            <a:off x="891723" y="6637123"/>
            <a:ext cx="10065822"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dirty="0" smtClean="0">
                <a:latin typeface="Wingdings"/>
                <a:ea typeface="Wingdings"/>
                <a:cs typeface="Wingdings"/>
                <a:sym typeface="Wingdings"/>
              </a:rPr>
              <a:t></a:t>
            </a:r>
            <a:r>
              <a:rPr lang="en-US" sz="4000" dirty="0">
                <a:latin typeface="Times"/>
                <a:cs typeface="Times"/>
              </a:rPr>
              <a:t> E</a:t>
            </a:r>
            <a:r>
              <a:rPr lang="en-US" sz="4000" dirty="0" smtClean="0">
                <a:latin typeface="Times"/>
                <a:cs typeface="Times"/>
              </a:rPr>
              <a:t>mission </a:t>
            </a:r>
            <a:r>
              <a:rPr lang="en-US" sz="4000" dirty="0">
                <a:latin typeface="Times"/>
                <a:cs typeface="Times"/>
              </a:rPr>
              <a:t>at 7 mm from the whole disk</a:t>
            </a:r>
            <a:endParaRPr kumimoji="0" lang="en-US" sz="4000" b="0" i="0" u="none" strike="noStrike" cap="none" spc="0" normalizeH="0" baseline="0" dirty="0">
              <a:ln>
                <a:noFill/>
              </a:ln>
              <a:solidFill>
                <a:srgbClr val="000000"/>
              </a:solidFill>
              <a:effectLst/>
              <a:uFillTx/>
              <a:latin typeface="Times"/>
              <a:cs typeface="Times"/>
              <a:sym typeface="Helvetica Light"/>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 name="Fig1.pdf"/>
          <p:cNvPicPr>
            <a:picLocks noChangeAspect="1"/>
          </p:cNvPicPr>
          <p:nvPr/>
        </p:nvPicPr>
        <p:blipFill rotWithShape="1">
          <a:blip r:embed="rId3">
            <a:extLst/>
          </a:blip>
          <a:srcRect l="34243" r="-339"/>
          <a:stretch/>
        </p:blipFill>
        <p:spPr>
          <a:xfrm>
            <a:off x="1458118" y="614242"/>
            <a:ext cx="10067544" cy="5186780"/>
          </a:xfrm>
          <a:prstGeom prst="rect">
            <a:avLst/>
          </a:prstGeom>
          <a:ln w="12700">
            <a:miter lim="400000"/>
          </a:ln>
        </p:spPr>
      </p:pic>
      <p:sp>
        <p:nvSpPr>
          <p:cNvPr id="5" name="TextBox 4"/>
          <p:cNvSpPr txBox="1"/>
          <p:nvPr/>
        </p:nvSpPr>
        <p:spPr>
          <a:xfrm>
            <a:off x="891723" y="6637123"/>
            <a:ext cx="10065822"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dirty="0" smtClean="0">
                <a:latin typeface="Wingdings"/>
                <a:ea typeface="Wingdings"/>
                <a:cs typeface="Wingdings"/>
                <a:sym typeface="Wingdings"/>
              </a:rPr>
              <a:t></a:t>
            </a:r>
            <a:r>
              <a:rPr lang="en-US" sz="4000" dirty="0">
                <a:latin typeface="Times"/>
                <a:cs typeface="Times"/>
              </a:rPr>
              <a:t> F</a:t>
            </a:r>
            <a:r>
              <a:rPr lang="en-US" sz="4000" dirty="0" smtClean="0">
                <a:latin typeface="Times"/>
                <a:cs typeface="Times"/>
              </a:rPr>
              <a:t>irst </a:t>
            </a:r>
            <a:r>
              <a:rPr lang="en-US" sz="4000" dirty="0">
                <a:latin typeface="Times"/>
                <a:cs typeface="Times"/>
              </a:rPr>
              <a:t>bright and dark </a:t>
            </a:r>
            <a:r>
              <a:rPr lang="en-US" sz="4000" dirty="0" smtClean="0">
                <a:latin typeface="Times"/>
                <a:cs typeface="Times"/>
              </a:rPr>
              <a:t>ring visible at </a:t>
            </a:r>
            <a:r>
              <a:rPr lang="en-US" sz="4000" dirty="0">
                <a:latin typeface="Times"/>
                <a:cs typeface="Times"/>
              </a:rPr>
              <a:t>7 </a:t>
            </a:r>
            <a:r>
              <a:rPr lang="en-US" sz="4000" dirty="0" smtClean="0">
                <a:latin typeface="Times"/>
                <a:cs typeface="Times"/>
              </a:rPr>
              <a:t>mm</a:t>
            </a:r>
            <a:endParaRPr kumimoji="0" lang="en-US" sz="4000" b="0" i="0" u="none" strike="noStrike" cap="none" spc="0" normalizeH="0" baseline="0" dirty="0">
              <a:ln>
                <a:noFill/>
              </a:ln>
              <a:solidFill>
                <a:srgbClr val="000000"/>
              </a:solidFill>
              <a:effectLst/>
              <a:uFillTx/>
              <a:latin typeface="Times"/>
              <a:cs typeface="Times"/>
              <a:sym typeface="Helvetica Light"/>
            </a:endParaRPr>
          </a:p>
        </p:txBody>
      </p:sp>
    </p:spTree>
    <p:extLst>
      <p:ext uri="{BB962C8B-B14F-4D97-AF65-F5344CB8AC3E}">
        <p14:creationId xmlns:p14="http://schemas.microsoft.com/office/powerpoint/2010/main" val="3211414977"/>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 name="Fig1.pdf"/>
          <p:cNvPicPr>
            <a:picLocks noChangeAspect="1"/>
          </p:cNvPicPr>
          <p:nvPr/>
        </p:nvPicPr>
        <p:blipFill rotWithShape="1">
          <a:blip r:embed="rId2">
            <a:extLst/>
          </a:blip>
          <a:srcRect l="34243" r="-339"/>
          <a:stretch/>
        </p:blipFill>
        <p:spPr>
          <a:xfrm>
            <a:off x="1458118" y="614242"/>
            <a:ext cx="10067544" cy="5186780"/>
          </a:xfrm>
          <a:prstGeom prst="rect">
            <a:avLst/>
          </a:prstGeom>
          <a:ln w="12700">
            <a:miter lim="400000"/>
          </a:ln>
        </p:spPr>
      </p:pic>
      <p:sp>
        <p:nvSpPr>
          <p:cNvPr id="5" name="TextBox 4"/>
          <p:cNvSpPr txBox="1"/>
          <p:nvPr/>
        </p:nvSpPr>
        <p:spPr>
          <a:xfrm>
            <a:off x="891723" y="6329347"/>
            <a:ext cx="10065822"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571500" indent="-571500">
              <a:buFont typeface="Wingdings" charset="0"/>
              <a:buChar char=""/>
            </a:pPr>
            <a:r>
              <a:rPr lang="en-US" sz="4000" dirty="0" smtClean="0">
                <a:latin typeface="Times"/>
                <a:cs typeface="Times"/>
              </a:rPr>
              <a:t>Emission </a:t>
            </a:r>
            <a:r>
              <a:rPr lang="en-US" sz="4000" dirty="0">
                <a:latin typeface="Times"/>
                <a:cs typeface="Times"/>
              </a:rPr>
              <a:t>at 7 mm </a:t>
            </a:r>
            <a:r>
              <a:rPr lang="en-US" sz="4000" dirty="0" smtClean="0">
                <a:latin typeface="Times"/>
                <a:cs typeface="Times"/>
              </a:rPr>
              <a:t>is optically thin </a:t>
            </a:r>
          </a:p>
          <a:p>
            <a:pPr marL="571500" indent="-571500">
              <a:buFont typeface="Wingdings" charset="0"/>
              <a:buChar char=""/>
            </a:pPr>
            <a:r>
              <a:rPr lang="en-US" sz="4000" dirty="0">
                <a:latin typeface="Times"/>
                <a:cs typeface="Times"/>
              </a:rPr>
              <a:t>I</a:t>
            </a:r>
            <a:r>
              <a:rPr lang="en-US" sz="4000" dirty="0" smtClean="0">
                <a:latin typeface="Times"/>
                <a:cs typeface="Times"/>
              </a:rPr>
              <a:t>mprove models</a:t>
            </a:r>
            <a:endParaRPr kumimoji="0" lang="en-US" sz="4000" b="0" i="0" u="none" strike="noStrike" cap="none" spc="0" normalizeH="0" baseline="0" dirty="0">
              <a:ln>
                <a:noFill/>
              </a:ln>
              <a:solidFill>
                <a:srgbClr val="000000"/>
              </a:solidFill>
              <a:effectLst/>
              <a:uFillTx/>
              <a:latin typeface="Times"/>
              <a:cs typeface="Times"/>
              <a:sym typeface="Helvetica Light"/>
            </a:endParaRPr>
          </a:p>
        </p:txBody>
      </p:sp>
    </p:spTree>
    <p:extLst>
      <p:ext uri="{BB962C8B-B14F-4D97-AF65-F5344CB8AC3E}">
        <p14:creationId xmlns:p14="http://schemas.microsoft.com/office/powerpoint/2010/main" val="4044099194"/>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emp_plo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8810" y="915129"/>
            <a:ext cx="12353215" cy="6010372"/>
          </a:xfrm>
          <a:prstGeom prst="rect">
            <a:avLst/>
          </a:prstGeom>
        </p:spPr>
      </p:pic>
      <p:grpSp>
        <p:nvGrpSpPr>
          <p:cNvPr id="5" name="Group 4"/>
          <p:cNvGrpSpPr/>
          <p:nvPr/>
        </p:nvGrpSpPr>
        <p:grpSpPr>
          <a:xfrm>
            <a:off x="2016899" y="7367577"/>
            <a:ext cx="9064376" cy="933589"/>
            <a:chOff x="2016899" y="7367577"/>
            <a:chExt cx="9064376" cy="933589"/>
          </a:xfrm>
        </p:grpSpPr>
        <p:sp>
          <p:nvSpPr>
            <p:cNvPr id="3" name="TextBox 2"/>
            <p:cNvSpPr txBox="1"/>
            <p:nvPr/>
          </p:nvSpPr>
          <p:spPr>
            <a:xfrm>
              <a:off x="2016899" y="7367577"/>
              <a:ext cx="9064376"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kumimoji="0" lang="en-US" sz="5400" b="0" i="0" u="none" strike="noStrike" cap="none" spc="0" normalizeH="0" baseline="0" dirty="0" smtClean="0">
                  <a:ln>
                    <a:noFill/>
                  </a:ln>
                  <a:solidFill>
                    <a:srgbClr val="000000"/>
                  </a:solidFill>
                  <a:effectLst/>
                  <a:uFillTx/>
                  <a:latin typeface="Times"/>
                  <a:cs typeface="Times"/>
                  <a:sym typeface="Helvetica Light"/>
                </a:rPr>
                <a:t>T</a:t>
              </a:r>
              <a:r>
                <a:rPr kumimoji="0" lang="en-US" sz="5400" b="0" i="0" u="none" strike="noStrike" cap="none" spc="0" normalizeH="0" baseline="-25000" dirty="0" smtClean="0">
                  <a:ln>
                    <a:noFill/>
                  </a:ln>
                  <a:solidFill>
                    <a:srgbClr val="000000"/>
                  </a:solidFill>
                  <a:effectLst/>
                  <a:uFillTx/>
                  <a:latin typeface="Times"/>
                  <a:cs typeface="Times"/>
                  <a:sym typeface="Helvetica Light"/>
                </a:rPr>
                <a:t>b</a:t>
              </a:r>
              <a:r>
                <a:rPr kumimoji="0" lang="en-US" sz="5400" b="0" i="0" u="none" strike="noStrike" cap="none" spc="0" normalizeH="0" dirty="0" smtClean="0">
                  <a:ln>
                    <a:noFill/>
                  </a:ln>
                  <a:solidFill>
                    <a:srgbClr val="000000"/>
                  </a:solidFill>
                  <a:effectLst/>
                  <a:uFillTx/>
                  <a:latin typeface="Times"/>
                  <a:cs typeface="Times"/>
                  <a:sym typeface="Helvetica Light"/>
                </a:rPr>
                <a:t>=</a:t>
              </a:r>
              <a:r>
                <a:rPr kumimoji="0" lang="en-US" sz="5400" b="0" i="0" u="none" strike="noStrike" cap="none" spc="0" normalizeH="0" dirty="0" err="1" smtClean="0">
                  <a:ln>
                    <a:noFill/>
                  </a:ln>
                  <a:solidFill>
                    <a:srgbClr val="000000"/>
                  </a:solidFill>
                  <a:effectLst/>
                  <a:uFillTx/>
                  <a:latin typeface="Times"/>
                  <a:cs typeface="Times"/>
                  <a:sym typeface="Helvetica Light"/>
                </a:rPr>
                <a:t>T</a:t>
              </a:r>
              <a:r>
                <a:rPr kumimoji="0" lang="en-US" sz="5400" b="0" i="0" u="none" strike="noStrike" cap="none" spc="0" normalizeH="0" baseline="-25000" dirty="0" err="1" smtClean="0">
                  <a:ln>
                    <a:noFill/>
                  </a:ln>
                  <a:solidFill>
                    <a:srgbClr val="000000"/>
                  </a:solidFill>
                  <a:effectLst/>
                  <a:uFillTx/>
                  <a:latin typeface="Times"/>
                  <a:cs typeface="Times"/>
                  <a:sym typeface="Helvetica Light"/>
                </a:rPr>
                <a:t>dust</a:t>
              </a:r>
              <a:r>
                <a:rPr kumimoji="0" lang="en-US" sz="5400" b="0" i="0" u="none" strike="noStrike" cap="none" spc="0" normalizeH="0" baseline="-25000" dirty="0" smtClean="0">
                  <a:ln>
                    <a:noFill/>
                  </a:ln>
                  <a:solidFill>
                    <a:srgbClr val="000000"/>
                  </a:solidFill>
                  <a:effectLst/>
                  <a:uFillTx/>
                  <a:latin typeface="Times"/>
                  <a:cs typeface="Times"/>
                  <a:sym typeface="Helvetica Light"/>
                </a:rPr>
                <a:t> </a:t>
              </a:r>
              <a:r>
                <a:rPr kumimoji="0" lang="en-US" sz="5400" b="0" i="0" u="none" strike="noStrike" cap="none" spc="0" normalizeH="0" dirty="0" smtClean="0">
                  <a:ln>
                    <a:noFill/>
                  </a:ln>
                  <a:solidFill>
                    <a:srgbClr val="000000"/>
                  </a:solidFill>
                  <a:effectLst/>
                  <a:uFillTx/>
                  <a:latin typeface="Times"/>
                  <a:cs typeface="Times"/>
                  <a:sym typeface="Helvetica Light"/>
                </a:rPr>
                <a:t>(1- </a:t>
              </a:r>
              <a:r>
                <a:rPr kumimoji="0" lang="en-US" sz="5400" b="0" i="1" u="none" strike="noStrike" cap="none" spc="0" normalizeH="0" dirty="0" smtClean="0">
                  <a:ln>
                    <a:noFill/>
                  </a:ln>
                  <a:solidFill>
                    <a:srgbClr val="000000"/>
                  </a:solidFill>
                  <a:effectLst/>
                  <a:uFillTx/>
                  <a:latin typeface="Times"/>
                  <a:cs typeface="Times"/>
                  <a:sym typeface="Helvetica Light"/>
                </a:rPr>
                <a:t>e</a:t>
              </a:r>
              <a:r>
                <a:rPr kumimoji="0" lang="en-US" sz="5400" b="0" i="1" u="none" strike="noStrike" cap="none" spc="0" normalizeH="0" baseline="30000" dirty="0" smtClean="0">
                  <a:ln>
                    <a:noFill/>
                  </a:ln>
                  <a:solidFill>
                    <a:srgbClr val="000000"/>
                  </a:solidFill>
                  <a:effectLst/>
                  <a:uFillTx/>
                  <a:latin typeface="Times"/>
                  <a:cs typeface="Times"/>
                  <a:sym typeface="Helvetica Light"/>
                </a:rPr>
                <a:t>-</a:t>
              </a:r>
              <a:r>
                <a:rPr lang="en-US" sz="5400" i="1" baseline="30000" dirty="0" err="1" smtClean="0">
                  <a:latin typeface="Times"/>
                  <a:cs typeface="Times"/>
                </a:rPr>
                <a:t>τ</a:t>
              </a:r>
              <a:r>
                <a:rPr lang="en-US" sz="5400" i="1" baseline="30000" dirty="0" smtClean="0">
                  <a:latin typeface="Times"/>
                  <a:cs typeface="Times"/>
                </a:rPr>
                <a:t> </a:t>
              </a:r>
              <a:r>
                <a:rPr lang="en-US" sz="5400" dirty="0" smtClean="0">
                  <a:latin typeface="Times"/>
                  <a:cs typeface="Times"/>
                </a:rPr>
                <a:t>)</a:t>
              </a:r>
              <a:r>
                <a:rPr kumimoji="0" lang="en-US" sz="5400" b="0" i="0" u="none" strike="noStrike" cap="none" spc="0" normalizeH="0" dirty="0" smtClean="0">
                  <a:ln>
                    <a:noFill/>
                  </a:ln>
                  <a:solidFill>
                    <a:srgbClr val="000000"/>
                  </a:solidFill>
                  <a:effectLst/>
                  <a:uFillTx/>
                  <a:latin typeface="Times"/>
                  <a:cs typeface="Times"/>
                  <a:sym typeface="Helvetica Light"/>
                </a:rPr>
                <a:t> </a:t>
              </a:r>
              <a:endParaRPr kumimoji="0" lang="en-US" sz="5400" b="0" i="0" u="none" strike="noStrike" cap="none" spc="0" normalizeH="0" dirty="0">
                <a:ln>
                  <a:noFill/>
                </a:ln>
                <a:solidFill>
                  <a:srgbClr val="000000"/>
                </a:solidFill>
                <a:effectLst/>
                <a:uFillTx/>
                <a:latin typeface="Times"/>
                <a:cs typeface="Times"/>
                <a:sym typeface="Helvetica Light"/>
              </a:endParaRPr>
            </a:p>
          </p:txBody>
        </p:sp>
        <p:sp>
          <p:nvSpPr>
            <p:cNvPr id="4" name="TextBox 3"/>
            <p:cNvSpPr txBox="1"/>
            <p:nvPr/>
          </p:nvSpPr>
          <p:spPr>
            <a:xfrm>
              <a:off x="7353566" y="7654461"/>
              <a:ext cx="1904849"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2000" i="1" dirty="0" err="1"/>
                <a:t>λ</a:t>
              </a:r>
              <a:endParaRPr kumimoji="0" lang="en-US" sz="2000" b="0" i="0" u="none" strike="noStrike" cap="none" spc="0" normalizeH="0" baseline="0" dirty="0">
                <a:ln>
                  <a:noFill/>
                </a:ln>
                <a:solidFill>
                  <a:srgbClr val="000000"/>
                </a:solidFill>
                <a:effectLst/>
                <a:uFillTx/>
                <a:sym typeface="Helvetica Light"/>
              </a:endParaRPr>
            </a:p>
          </p:txBody>
        </p:sp>
      </p:grpSp>
    </p:spTree>
    <p:extLst>
      <p:ext uri="{BB962C8B-B14F-4D97-AF65-F5344CB8AC3E}">
        <p14:creationId xmlns:p14="http://schemas.microsoft.com/office/powerpoint/2010/main" val="4112816041"/>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810" y="519123"/>
            <a:ext cx="12353215" cy="3056999"/>
          </a:xfrm>
          <a:prstGeom prst="rect">
            <a:avLst/>
          </a:prstGeom>
        </p:spPr>
      </p:pic>
      <p:sp>
        <p:nvSpPr>
          <p:cNvPr id="4" name="Rectangle 3"/>
          <p:cNvSpPr/>
          <p:nvPr/>
        </p:nvSpPr>
        <p:spPr>
          <a:xfrm>
            <a:off x="6256123" y="4621037"/>
            <a:ext cx="5378398" cy="2147754"/>
          </a:xfrm>
          <a:prstGeom prst="rect">
            <a:avLst/>
          </a:prstGeom>
          <a:solidFill>
            <a:schemeClr val="accent2">
              <a:lumMod val="60000"/>
              <a:lumOff val="4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5" name="Shape 214"/>
          <p:cNvSpPr/>
          <p:nvPr/>
        </p:nvSpPr>
        <p:spPr>
          <a:xfrm>
            <a:off x="6424197" y="4485236"/>
            <a:ext cx="9993760" cy="197212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p>
            <a:pPr algn="l" defTabSz="338835">
              <a:lnSpc>
                <a:spcPct val="120000"/>
              </a:lnSpc>
              <a:defRPr sz="3016">
                <a:solidFill>
                  <a:srgbClr val="FFFFFF"/>
                </a:solidFill>
              </a:defRPr>
            </a:pPr>
            <a:r>
              <a:rPr dirty="0">
                <a:solidFill>
                  <a:schemeClr val="tx1"/>
                </a:solidFill>
                <a:latin typeface="Times"/>
                <a:cs typeface="Times"/>
              </a:rPr>
              <a:t>Disk seems to be </a:t>
            </a:r>
            <a:r>
              <a:rPr b="1" dirty="0">
                <a:solidFill>
                  <a:schemeClr val="tx1"/>
                </a:solidFill>
                <a:latin typeface="Times"/>
                <a:ea typeface="Helvetica"/>
                <a:cs typeface="Times"/>
                <a:sym typeface="Helvetica"/>
              </a:rPr>
              <a:t>more massive</a:t>
            </a:r>
            <a:r>
              <a:rPr dirty="0">
                <a:solidFill>
                  <a:schemeClr val="tx1"/>
                </a:solidFill>
                <a:latin typeface="Times"/>
                <a:cs typeface="Times"/>
              </a:rPr>
              <a:t> </a:t>
            </a:r>
            <a:endParaRPr lang="en-US" dirty="0" smtClean="0">
              <a:solidFill>
                <a:schemeClr val="tx1"/>
              </a:solidFill>
              <a:latin typeface="Times"/>
              <a:cs typeface="Times"/>
            </a:endParaRPr>
          </a:p>
          <a:p>
            <a:pPr algn="l" defTabSz="338835">
              <a:lnSpc>
                <a:spcPct val="120000"/>
              </a:lnSpc>
              <a:defRPr sz="3016">
                <a:solidFill>
                  <a:srgbClr val="FFFFFF"/>
                </a:solidFill>
              </a:defRPr>
            </a:pPr>
            <a:r>
              <a:rPr dirty="0" smtClean="0">
                <a:solidFill>
                  <a:schemeClr val="tx1"/>
                </a:solidFill>
                <a:latin typeface="Times"/>
                <a:cs typeface="Times"/>
              </a:rPr>
              <a:t>7 </a:t>
            </a:r>
            <a:r>
              <a:rPr dirty="0">
                <a:solidFill>
                  <a:schemeClr val="tx1"/>
                </a:solidFill>
                <a:latin typeface="Times"/>
                <a:cs typeface="Times"/>
              </a:rPr>
              <a:t>mm —&gt;    </a:t>
            </a:r>
            <a:r>
              <a:rPr dirty="0" smtClean="0">
                <a:solidFill>
                  <a:schemeClr val="tx1"/>
                </a:solidFill>
                <a:latin typeface="Times"/>
                <a:cs typeface="Times"/>
              </a:rPr>
              <a:t>(</a:t>
            </a:r>
            <a:r>
              <a:rPr dirty="0">
                <a:solidFill>
                  <a:schemeClr val="tx1"/>
                </a:solidFill>
                <a:latin typeface="Times"/>
                <a:cs typeface="Times"/>
              </a:rPr>
              <a:t>1-3)  x 10</a:t>
            </a:r>
            <a:r>
              <a:rPr baseline="31999" dirty="0">
                <a:solidFill>
                  <a:schemeClr val="tx1"/>
                </a:solidFill>
                <a:latin typeface="Times"/>
                <a:cs typeface="Times"/>
              </a:rPr>
              <a:t>-3</a:t>
            </a:r>
            <a:r>
              <a:rPr dirty="0">
                <a:solidFill>
                  <a:schemeClr val="tx1"/>
                </a:solidFill>
                <a:latin typeface="Times"/>
                <a:cs typeface="Times"/>
              </a:rPr>
              <a:t> </a:t>
            </a:r>
            <a:r>
              <a:rPr dirty="0" smtClean="0">
                <a:solidFill>
                  <a:schemeClr val="tx1"/>
                </a:solidFill>
                <a:latin typeface="Times"/>
                <a:cs typeface="Times"/>
              </a:rPr>
              <a:t>M</a:t>
            </a:r>
            <a:r>
              <a:rPr baseline="-25000" dirty="0" smtClean="0">
                <a:solidFill>
                  <a:schemeClr val="tx1"/>
                </a:solidFill>
                <a:latin typeface="Times"/>
                <a:cs typeface="Times"/>
              </a:rPr>
              <a:t>sun</a:t>
            </a:r>
            <a:endParaRPr lang="en-US" baseline="-25000" dirty="0" smtClean="0">
              <a:solidFill>
                <a:schemeClr val="tx1"/>
              </a:solidFill>
              <a:latin typeface="Times"/>
              <a:cs typeface="Times"/>
            </a:endParaRPr>
          </a:p>
          <a:p>
            <a:pPr algn="l" defTabSz="338835">
              <a:lnSpc>
                <a:spcPct val="120000"/>
              </a:lnSpc>
              <a:defRPr sz="3016">
                <a:solidFill>
                  <a:srgbClr val="FFFFFF"/>
                </a:solidFill>
              </a:defRPr>
            </a:pPr>
            <a:r>
              <a:rPr dirty="0" smtClean="0">
                <a:solidFill>
                  <a:schemeClr val="tx1"/>
                </a:solidFill>
                <a:latin typeface="Times"/>
                <a:cs typeface="Times"/>
              </a:rPr>
              <a:t>ALMA—</a:t>
            </a:r>
            <a:r>
              <a:rPr dirty="0">
                <a:solidFill>
                  <a:schemeClr val="tx1"/>
                </a:solidFill>
                <a:latin typeface="Times"/>
                <a:cs typeface="Times"/>
              </a:rPr>
              <a:t>&gt;  </a:t>
            </a:r>
            <a:r>
              <a:rPr dirty="0" smtClean="0">
                <a:solidFill>
                  <a:schemeClr val="tx1"/>
                </a:solidFill>
                <a:latin typeface="Times"/>
                <a:cs typeface="Times"/>
              </a:rPr>
              <a:t>(</a:t>
            </a:r>
            <a:r>
              <a:rPr dirty="0">
                <a:solidFill>
                  <a:schemeClr val="tx1"/>
                </a:solidFill>
                <a:latin typeface="Times"/>
                <a:cs typeface="Times"/>
              </a:rPr>
              <a:t>0.3-1) x 10</a:t>
            </a:r>
            <a:r>
              <a:rPr baseline="31999" dirty="0">
                <a:solidFill>
                  <a:schemeClr val="tx1"/>
                </a:solidFill>
                <a:latin typeface="Times"/>
                <a:cs typeface="Times"/>
              </a:rPr>
              <a:t>-3</a:t>
            </a:r>
            <a:r>
              <a:rPr dirty="0">
                <a:solidFill>
                  <a:schemeClr val="tx1"/>
                </a:solidFill>
                <a:latin typeface="Times"/>
                <a:cs typeface="Times"/>
              </a:rPr>
              <a:t> M</a:t>
            </a:r>
            <a:r>
              <a:rPr baseline="-25000" dirty="0">
                <a:solidFill>
                  <a:schemeClr val="tx1"/>
                </a:solidFill>
                <a:latin typeface="Times"/>
                <a:cs typeface="Times"/>
              </a:rPr>
              <a:t>sun</a:t>
            </a:r>
          </a:p>
        </p:txBody>
      </p:sp>
      <p:cxnSp>
        <p:nvCxnSpPr>
          <p:cNvPr id="7" name="Straight Arrow Connector 6"/>
          <p:cNvCxnSpPr/>
          <p:nvPr/>
        </p:nvCxnSpPr>
        <p:spPr>
          <a:xfrm flipH="1" flipV="1">
            <a:off x="4028847" y="2112503"/>
            <a:ext cx="2069164" cy="2266306"/>
          </a:xfrm>
          <a:prstGeom prst="straightConnector1">
            <a:avLst/>
          </a:prstGeom>
          <a:noFill/>
          <a:ln w="101600" cap="rnd">
            <a:gradFill flip="none" rotWithShape="1">
              <a:gsLst>
                <a:gs pos="0">
                  <a:schemeClr val="accent4">
                    <a:lumMod val="75000"/>
                  </a:schemeClr>
                </a:gs>
                <a:gs pos="100000">
                  <a:schemeClr val="accent2">
                    <a:lumMod val="60000"/>
                    <a:lumOff val="40000"/>
                  </a:schemeClr>
                </a:gs>
              </a:gsLst>
              <a:path path="circle">
                <a:fillToRect l="100000" t="100000"/>
              </a:path>
              <a:tileRect r="-100000" b="-100000"/>
            </a:gradFill>
            <a:prstDash val="solid"/>
            <a:round/>
            <a:tailEnd type="arrow"/>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3494433221"/>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creen Shot 2016-02-16 at 19.33.2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4272" y="886035"/>
            <a:ext cx="9845408" cy="5994759"/>
          </a:xfrm>
          <a:prstGeom prst="rect">
            <a:avLst/>
          </a:prstGeom>
          <a:ln w="12700">
            <a:miter lim="400000"/>
          </a:ln>
        </p:spPr>
      </p:pic>
      <p:sp>
        <p:nvSpPr>
          <p:cNvPr id="4" name="Shape 217"/>
          <p:cNvSpPr/>
          <p:nvPr/>
        </p:nvSpPr>
        <p:spPr>
          <a:xfrm>
            <a:off x="5337182" y="2295920"/>
            <a:ext cx="4818148" cy="1159136"/>
          </a:xfrm>
          <a:prstGeom prst="rect">
            <a:avLst/>
          </a:prstGeom>
          <a:ln w="63500">
            <a:solidFill>
              <a:schemeClr val="accent5"/>
            </a:solidFill>
            <a:miter lim="400000"/>
          </a:ln>
          <a:effectLst>
            <a:outerShdw blurRad="38100" dist="25400" dir="5400000" rotWithShape="0">
              <a:srgbClr val="000000">
                <a:alpha val="50000"/>
              </a:srgbClr>
            </a:outerShdw>
          </a:effectLst>
        </p:spPr>
        <p:txBody>
          <a:bodyPr lIns="50800" tIns="50800" rIns="50800" bIns="50800" anchor="ctr"/>
          <a:lstStyle/>
          <a:p>
            <a:pPr>
              <a:defRPr sz="2400">
                <a:solidFill>
                  <a:srgbClr val="FFFFFF"/>
                </a:solidFill>
              </a:defRPr>
            </a:pPr>
            <a:endParaRPr/>
          </a:p>
        </p:txBody>
      </p:sp>
      <p:sp>
        <p:nvSpPr>
          <p:cNvPr id="5" name="TextBox 4"/>
          <p:cNvSpPr txBox="1"/>
          <p:nvPr/>
        </p:nvSpPr>
        <p:spPr>
          <a:xfrm>
            <a:off x="891723" y="6891638"/>
            <a:ext cx="10065822" cy="23185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571500" indent="-571500">
              <a:buFont typeface="Wingdings" charset="0"/>
              <a:buChar char=""/>
            </a:pPr>
            <a:r>
              <a:rPr lang="en-US" sz="4000" dirty="0" smtClean="0">
                <a:latin typeface="Times"/>
                <a:cs typeface="Times"/>
              </a:rPr>
              <a:t>Determine dust mass in the inner disk </a:t>
            </a:r>
          </a:p>
          <a:p>
            <a:r>
              <a:rPr lang="en-US" sz="4000" dirty="0">
                <a:latin typeface="Times"/>
                <a:cs typeface="Times"/>
              </a:rPr>
              <a:t>a</a:t>
            </a:r>
            <a:r>
              <a:rPr lang="en-US" sz="4000" dirty="0" smtClean="0">
                <a:latin typeface="Times"/>
                <a:cs typeface="Times"/>
              </a:rPr>
              <a:t>nd the first bright ring</a:t>
            </a:r>
            <a:endParaRPr lang="en-US" sz="4000" dirty="0">
              <a:latin typeface="Times"/>
              <a:cs typeface="Times"/>
            </a:endParaRPr>
          </a:p>
          <a:p>
            <a:endParaRPr lang="en-US" sz="3200" i="1" u="sng" dirty="0" smtClean="0">
              <a:latin typeface="Times"/>
              <a:cs typeface="Times"/>
            </a:endParaRPr>
          </a:p>
          <a:p>
            <a:r>
              <a:rPr lang="en-US" sz="3200" i="1" u="sng" dirty="0" smtClean="0">
                <a:latin typeface="Times"/>
                <a:cs typeface="Times"/>
              </a:rPr>
              <a:t>see also talk by Paola </a:t>
            </a:r>
            <a:r>
              <a:rPr lang="en-US" sz="3200" i="1" u="sng" dirty="0" err="1" smtClean="0">
                <a:latin typeface="Times"/>
                <a:cs typeface="Times"/>
              </a:rPr>
              <a:t>Pinilla</a:t>
            </a:r>
            <a:r>
              <a:rPr lang="en-US" sz="3200" u="sng" dirty="0" smtClean="0">
                <a:latin typeface="Times"/>
                <a:cs typeface="Times"/>
              </a:rPr>
              <a:t>   </a:t>
            </a:r>
            <a:endParaRPr kumimoji="0" lang="en-US" sz="3200" b="0" i="0" u="sng" strike="noStrike" cap="none" spc="0" normalizeH="0" baseline="0" dirty="0">
              <a:ln>
                <a:noFill/>
              </a:ln>
              <a:solidFill>
                <a:srgbClr val="000000"/>
              </a:solidFill>
              <a:effectLst/>
              <a:uFillTx/>
              <a:latin typeface="Times"/>
              <a:cs typeface="Times"/>
              <a:sym typeface="Helvetica Light"/>
            </a:endParaRPr>
          </a:p>
        </p:txBody>
      </p:sp>
    </p:spTree>
    <p:extLst>
      <p:ext uri="{BB962C8B-B14F-4D97-AF65-F5344CB8AC3E}">
        <p14:creationId xmlns:p14="http://schemas.microsoft.com/office/powerpoint/2010/main" val="4186302936"/>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Shape 120"/>
          <p:cNvSpPr>
            <a:spLocks noGrp="1"/>
          </p:cNvSpPr>
          <p:nvPr>
            <p:ph type="ctrTitle"/>
          </p:nvPr>
        </p:nvSpPr>
        <p:spPr>
          <a:xfrm>
            <a:off x="-2024525" y="131876"/>
            <a:ext cx="12864406" cy="969133"/>
          </a:xfrm>
          <a:prstGeom prst="rect">
            <a:avLst/>
          </a:prstGeom>
        </p:spPr>
        <p:txBody>
          <a:bodyPr>
            <a:normAutofit fontScale="90000"/>
          </a:bodyPr>
          <a:lstStyle>
            <a:lvl1pPr defTabSz="420624">
              <a:defRPr sz="5760" b="1">
                <a:solidFill>
                  <a:srgbClr val="FFFFFF"/>
                </a:solidFill>
                <a:latin typeface="Helvetica"/>
                <a:ea typeface="Helvetica"/>
                <a:cs typeface="Helvetica"/>
                <a:sym typeface="Helvetica"/>
              </a:defRPr>
            </a:lvl1pPr>
          </a:lstStyle>
          <a:p>
            <a:r>
              <a:rPr dirty="0">
                <a:solidFill>
                  <a:srgbClr val="0D0D0D"/>
                </a:solidFill>
                <a:latin typeface="Times"/>
                <a:cs typeface="Times"/>
              </a:rPr>
              <a:t>The VLA view of </a:t>
            </a:r>
            <a:r>
              <a:rPr dirty="0" smtClean="0">
                <a:solidFill>
                  <a:srgbClr val="0D0D0D"/>
                </a:solidFill>
                <a:latin typeface="Times"/>
                <a:cs typeface="Times"/>
              </a:rPr>
              <a:t>HL Tau</a:t>
            </a:r>
            <a:endParaRPr dirty="0">
              <a:solidFill>
                <a:srgbClr val="0D0D0D"/>
              </a:solidFill>
              <a:latin typeface="Times"/>
              <a:cs typeface="Times"/>
            </a:endParaRPr>
          </a:p>
        </p:txBody>
      </p:sp>
      <p:sp>
        <p:nvSpPr>
          <p:cNvPr id="121" name="Shape 121"/>
          <p:cNvSpPr/>
          <p:nvPr/>
        </p:nvSpPr>
        <p:spPr>
          <a:xfrm>
            <a:off x="103195" y="7476038"/>
            <a:ext cx="5252522" cy="7633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Autofit/>
          </a:bodyPr>
          <a:lstStyle/>
          <a:p>
            <a:pPr defTabSz="251206">
              <a:defRPr sz="2236" b="1">
                <a:solidFill>
                  <a:srgbClr val="FFFFFF"/>
                </a:solidFill>
                <a:latin typeface="Helvetica"/>
                <a:ea typeface="Helvetica"/>
                <a:cs typeface="Helvetica"/>
                <a:sym typeface="Helvetica"/>
              </a:defRPr>
            </a:pPr>
            <a:r>
              <a:rPr sz="2600" dirty="0">
                <a:solidFill>
                  <a:srgbClr val="0D0D0D"/>
                </a:solidFill>
                <a:latin typeface="Times"/>
                <a:cs typeface="Times"/>
              </a:rPr>
              <a:t>Carlos Carrasco-</a:t>
            </a:r>
            <a:r>
              <a:rPr sz="2600" dirty="0" smtClean="0">
                <a:solidFill>
                  <a:srgbClr val="0D0D0D"/>
                </a:solidFill>
                <a:latin typeface="Times"/>
                <a:cs typeface="Times"/>
              </a:rPr>
              <a:t>González</a:t>
            </a:r>
            <a:endParaRPr sz="2600" dirty="0">
              <a:solidFill>
                <a:srgbClr val="0D0D0D"/>
              </a:solidFill>
              <a:latin typeface="Times"/>
              <a:cs typeface="Times"/>
            </a:endParaRPr>
          </a:p>
        </p:txBody>
      </p:sp>
      <p:sp>
        <p:nvSpPr>
          <p:cNvPr id="122" name="Shape 122"/>
          <p:cNvSpPr/>
          <p:nvPr/>
        </p:nvSpPr>
        <p:spPr>
          <a:xfrm>
            <a:off x="6481721" y="7550471"/>
            <a:ext cx="5514701" cy="141983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p>
            <a:pPr defTabSz="309625">
              <a:defRPr sz="2755" b="1">
                <a:solidFill>
                  <a:srgbClr val="FFFFFF"/>
                </a:solidFill>
                <a:latin typeface="Helvetica"/>
                <a:ea typeface="Helvetica"/>
                <a:cs typeface="Helvetica"/>
                <a:sym typeface="Helvetica"/>
              </a:defRPr>
            </a:pPr>
            <a:r>
              <a:rPr dirty="0">
                <a:solidFill>
                  <a:schemeClr val="tx1">
                    <a:lumMod val="95000"/>
                    <a:lumOff val="5000"/>
                  </a:schemeClr>
                </a:solidFill>
                <a:latin typeface="Times"/>
                <a:cs typeface="Times"/>
              </a:rPr>
              <a:t>Mario </a:t>
            </a:r>
            <a:r>
              <a:rPr dirty="0" smtClean="0">
                <a:solidFill>
                  <a:schemeClr val="tx1">
                    <a:lumMod val="95000"/>
                    <a:lumOff val="5000"/>
                  </a:schemeClr>
                </a:solidFill>
                <a:latin typeface="Times"/>
                <a:cs typeface="Times"/>
              </a:rPr>
              <a:t>Flock</a:t>
            </a:r>
            <a:endParaRPr dirty="0">
              <a:solidFill>
                <a:schemeClr val="tx1">
                  <a:lumMod val="95000"/>
                  <a:lumOff val="5000"/>
                </a:schemeClr>
              </a:solidFill>
              <a:latin typeface="Times"/>
              <a:cs typeface="Times"/>
            </a:endParaRPr>
          </a:p>
        </p:txBody>
      </p:sp>
      <p:pic>
        <p:nvPicPr>
          <p:cNvPr id="3" name="Picture 2" descr="IRyA_logo.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0635" y="7894940"/>
            <a:ext cx="1246373" cy="1285458"/>
          </a:xfrm>
          <a:prstGeom prst="rect">
            <a:avLst/>
          </a:prstGeom>
        </p:spPr>
      </p:pic>
      <p:sp>
        <p:nvSpPr>
          <p:cNvPr id="5" name="Rectangle 4"/>
          <p:cNvSpPr/>
          <p:nvPr/>
        </p:nvSpPr>
        <p:spPr>
          <a:xfrm>
            <a:off x="4924646" y="7550471"/>
            <a:ext cx="1012781" cy="1512765"/>
          </a:xfrm>
          <a:prstGeom prst="rect">
            <a:avLst/>
          </a:prstGeom>
          <a:solidFill>
            <a:schemeClr val="tx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4" name="Picture 3" descr="logo-un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0602" y="7625175"/>
            <a:ext cx="965200" cy="1320800"/>
          </a:xfrm>
          <a:prstGeom prst="rect">
            <a:avLst/>
          </a:prstGeom>
        </p:spPr>
      </p:pic>
      <p:pic>
        <p:nvPicPr>
          <p:cNvPr id="6" name="Picture 5" descr="logo_nasa_trio_black@2x.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62759" y="8161890"/>
            <a:ext cx="4761973" cy="894514"/>
          </a:xfrm>
          <a:prstGeom prst="rect">
            <a:avLst/>
          </a:prstGeom>
        </p:spPr>
      </p:pic>
      <p:pic>
        <p:nvPicPr>
          <p:cNvPr id="11" name="earthlights2_dmsp_big.jpg"/>
          <p:cNvPicPr>
            <a:picLocks noChangeAspect="1"/>
          </p:cNvPicPr>
          <p:nvPr/>
        </p:nvPicPr>
        <p:blipFill>
          <a:blip r:embed="rId5">
            <a:extLst/>
          </a:blip>
          <a:stretch>
            <a:fillRect/>
          </a:stretch>
        </p:blipFill>
        <p:spPr>
          <a:xfrm>
            <a:off x="835916" y="1485638"/>
            <a:ext cx="10873364" cy="5436682"/>
          </a:xfrm>
          <a:prstGeom prst="rect">
            <a:avLst/>
          </a:prstGeom>
          <a:ln w="12700">
            <a:miter lim="400000"/>
          </a:ln>
        </p:spPr>
      </p:pic>
      <p:sp>
        <p:nvSpPr>
          <p:cNvPr id="12" name="Shape 127"/>
          <p:cNvSpPr/>
          <p:nvPr/>
        </p:nvSpPr>
        <p:spPr>
          <a:xfrm>
            <a:off x="3097136" y="5068436"/>
            <a:ext cx="2856993"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000">
                <a:solidFill>
                  <a:srgbClr val="FFFFFF"/>
                </a:solidFill>
              </a:defRPr>
            </a:pPr>
            <a:r>
              <a:rPr dirty="0"/>
              <a:t>Luis F. Rodríguez</a:t>
            </a:r>
            <a:br>
              <a:rPr dirty="0"/>
            </a:br>
            <a:r>
              <a:rPr dirty="0"/>
              <a:t>Roberto Galván-Madrid </a:t>
            </a:r>
            <a:br>
              <a:rPr dirty="0"/>
            </a:br>
            <a:r>
              <a:rPr dirty="0"/>
              <a:t>(IRyA-UNAM)</a:t>
            </a:r>
          </a:p>
        </p:txBody>
      </p:sp>
      <p:sp>
        <p:nvSpPr>
          <p:cNvPr id="13" name="Shape 128"/>
          <p:cNvSpPr/>
          <p:nvPr/>
        </p:nvSpPr>
        <p:spPr>
          <a:xfrm>
            <a:off x="953669" y="4280435"/>
            <a:ext cx="2542033"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000">
                <a:solidFill>
                  <a:srgbClr val="FFFFFF"/>
                </a:solidFill>
              </a:defRPr>
            </a:lvl1pPr>
          </a:lstStyle>
          <a:p>
            <a:r>
              <a:rPr dirty="0"/>
              <a:t>Mario Flock (Caltech)</a:t>
            </a:r>
          </a:p>
        </p:txBody>
      </p:sp>
      <p:sp>
        <p:nvSpPr>
          <p:cNvPr id="14" name="Shape 129"/>
          <p:cNvSpPr/>
          <p:nvPr/>
        </p:nvSpPr>
        <p:spPr>
          <a:xfrm>
            <a:off x="838846" y="2142584"/>
            <a:ext cx="2867158" cy="102592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000">
                <a:solidFill>
                  <a:srgbClr val="FFFFFF"/>
                </a:solidFill>
              </a:defRPr>
            </a:lvl1pPr>
          </a:lstStyle>
          <a:p>
            <a:r>
              <a:rPr dirty="0"/>
              <a:t>Claire Chandler (NRAO</a:t>
            </a:r>
            <a:r>
              <a:rPr dirty="0" smtClean="0"/>
              <a:t>)</a:t>
            </a:r>
            <a:endParaRPr lang="en-US" dirty="0" smtClean="0"/>
          </a:p>
          <a:p>
            <a:r>
              <a:rPr lang="en-US" dirty="0"/>
              <a:t>Laura Pérez</a:t>
            </a:r>
          </a:p>
          <a:p>
            <a:endParaRPr dirty="0"/>
          </a:p>
        </p:txBody>
      </p:sp>
      <p:sp>
        <p:nvSpPr>
          <p:cNvPr id="15" name="Shape 130"/>
          <p:cNvSpPr/>
          <p:nvPr/>
        </p:nvSpPr>
        <p:spPr>
          <a:xfrm>
            <a:off x="7248867" y="1516738"/>
            <a:ext cx="3741675"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000">
                <a:solidFill>
                  <a:srgbClr val="FFFFFF"/>
                </a:solidFill>
              </a:defRPr>
            </a:pPr>
            <a:r>
              <a:rPr dirty="0"/>
              <a:t>Guillem Anglada, Mayra Osorio</a:t>
            </a:r>
          </a:p>
          <a:p>
            <a:pPr>
              <a:defRPr sz="2000">
                <a:solidFill>
                  <a:srgbClr val="FFFFFF"/>
                </a:solidFill>
              </a:defRPr>
            </a:pPr>
            <a:r>
              <a:rPr dirty="0"/>
              <a:t>Kike Macías (IAA-CSIC)</a:t>
            </a:r>
          </a:p>
          <a:p>
            <a:pPr>
              <a:defRPr sz="2000">
                <a:solidFill>
                  <a:srgbClr val="FFFFFF"/>
                </a:solidFill>
              </a:defRPr>
            </a:pPr>
            <a:r>
              <a:rPr dirty="0"/>
              <a:t>Chema Torrelles (IEEC-CSIC)</a:t>
            </a:r>
          </a:p>
        </p:txBody>
      </p:sp>
      <p:sp>
        <p:nvSpPr>
          <p:cNvPr id="16" name="Shape 131"/>
          <p:cNvSpPr/>
          <p:nvPr/>
        </p:nvSpPr>
        <p:spPr>
          <a:xfrm>
            <a:off x="6864504" y="4015647"/>
            <a:ext cx="3756153" cy="101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000">
                <a:solidFill>
                  <a:srgbClr val="FFFFFF"/>
                </a:solidFill>
              </a:defRPr>
            </a:pPr>
            <a:r>
              <a:t>Thomas Henning, Hendrik Linz, </a:t>
            </a:r>
            <a:br/>
            <a:r>
              <a:t>Til Birnstiel, Roy van Boekel </a:t>
            </a:r>
            <a:br/>
            <a:r>
              <a:t>Hubert Klahr (MPIA)</a:t>
            </a:r>
          </a:p>
        </p:txBody>
      </p:sp>
      <p:sp>
        <p:nvSpPr>
          <p:cNvPr id="17" name="Shape 132"/>
          <p:cNvSpPr/>
          <p:nvPr/>
        </p:nvSpPr>
        <p:spPr>
          <a:xfrm>
            <a:off x="7586472" y="4967073"/>
            <a:ext cx="2411409" cy="410369"/>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000">
                <a:solidFill>
                  <a:srgbClr val="FFFFFF"/>
                </a:solidFill>
              </a:defRPr>
            </a:pPr>
            <a:r>
              <a:rPr dirty="0" smtClean="0"/>
              <a:t>Karl </a:t>
            </a:r>
            <a:r>
              <a:rPr dirty="0"/>
              <a:t>Menten (MPIfR) </a:t>
            </a:r>
          </a:p>
        </p:txBody>
      </p:sp>
      <p:sp>
        <p:nvSpPr>
          <p:cNvPr id="18" name="Shape 133"/>
          <p:cNvSpPr/>
          <p:nvPr/>
        </p:nvSpPr>
        <p:spPr>
          <a:xfrm>
            <a:off x="4662195" y="3765513"/>
            <a:ext cx="1813309" cy="71814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000">
                <a:solidFill>
                  <a:srgbClr val="FFFFFF"/>
                </a:solidFill>
              </a:defRPr>
            </a:pPr>
            <a:r>
              <a:rPr dirty="0"/>
              <a:t>Leonardo Testi </a:t>
            </a:r>
          </a:p>
          <a:p>
            <a:pPr>
              <a:defRPr sz="2000">
                <a:solidFill>
                  <a:srgbClr val="FFFFFF"/>
                </a:solidFill>
              </a:defRPr>
            </a:pPr>
            <a:r>
              <a:rPr dirty="0"/>
              <a:t>(ESO</a:t>
            </a:r>
            <a:r>
              <a:rPr dirty="0" smtClean="0"/>
              <a:t>)</a:t>
            </a:r>
            <a:endParaRPr dirty="0"/>
          </a:p>
        </p:txBody>
      </p:sp>
      <p:sp>
        <p:nvSpPr>
          <p:cNvPr id="19" name="Shape 134"/>
          <p:cNvSpPr/>
          <p:nvPr/>
        </p:nvSpPr>
        <p:spPr>
          <a:xfrm>
            <a:off x="3369863" y="1549486"/>
            <a:ext cx="3078989"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000">
                <a:solidFill>
                  <a:srgbClr val="FFFFFF"/>
                </a:solidFill>
              </a:defRPr>
            </a:lvl1pPr>
          </a:lstStyle>
          <a:p>
            <a:r>
              <a:rPr dirty="0"/>
              <a:t>Zhaohuan Zhu (Princeton)</a:t>
            </a:r>
          </a:p>
        </p:txBody>
      </p:sp>
      <p:sp>
        <p:nvSpPr>
          <p:cNvPr id="20" name="Shape 135"/>
          <p:cNvSpPr/>
          <p:nvPr/>
        </p:nvSpPr>
        <p:spPr>
          <a:xfrm flipV="1">
            <a:off x="6103551" y="2119002"/>
            <a:ext cx="1145315" cy="808013"/>
          </a:xfrm>
          <a:prstGeom prst="line">
            <a:avLst/>
          </a:prstGeom>
          <a:ln w="25400">
            <a:solidFill>
              <a:srgbClr val="FFFFFF"/>
            </a:solidFill>
            <a:miter lim="400000"/>
          </a:ln>
        </p:spPr>
        <p:txBody>
          <a:bodyPr lIns="50800" tIns="50800" rIns="50800" bIns="50800" anchor="ctr"/>
          <a:lstStyle/>
          <a:p>
            <a:pPr>
              <a:defRPr sz="2400"/>
            </a:pPr>
            <a:endParaRPr/>
          </a:p>
        </p:txBody>
      </p:sp>
      <p:sp>
        <p:nvSpPr>
          <p:cNvPr id="21" name="Shape 138"/>
          <p:cNvSpPr/>
          <p:nvPr/>
        </p:nvSpPr>
        <p:spPr>
          <a:xfrm flipH="1">
            <a:off x="4038121" y="1955887"/>
            <a:ext cx="417811" cy="937453"/>
          </a:xfrm>
          <a:prstGeom prst="line">
            <a:avLst/>
          </a:prstGeom>
          <a:ln w="25400">
            <a:solidFill>
              <a:srgbClr val="FFFFFF"/>
            </a:solidFill>
            <a:miter lim="400000"/>
          </a:ln>
        </p:spPr>
        <p:txBody>
          <a:bodyPr lIns="50800" tIns="50800" rIns="50800" bIns="50800" anchor="ctr"/>
          <a:lstStyle/>
          <a:p>
            <a:pPr>
              <a:defRPr sz="2400"/>
            </a:pPr>
            <a:endParaRPr/>
          </a:p>
        </p:txBody>
      </p:sp>
      <p:sp>
        <p:nvSpPr>
          <p:cNvPr id="22" name="Shape 139"/>
          <p:cNvSpPr/>
          <p:nvPr/>
        </p:nvSpPr>
        <p:spPr>
          <a:xfrm>
            <a:off x="6527319" y="2736985"/>
            <a:ext cx="2088246" cy="1387601"/>
          </a:xfrm>
          <a:prstGeom prst="line">
            <a:avLst/>
          </a:prstGeom>
          <a:ln w="25400">
            <a:solidFill>
              <a:srgbClr val="FFFFFF"/>
            </a:solidFill>
            <a:miter lim="400000"/>
          </a:ln>
        </p:spPr>
        <p:txBody>
          <a:bodyPr lIns="50800" tIns="50800" rIns="50800" bIns="50800" anchor="ctr"/>
          <a:lstStyle/>
          <a:p>
            <a:pPr>
              <a:defRPr sz="2400"/>
            </a:pPr>
            <a:endParaRPr/>
          </a:p>
        </p:txBody>
      </p:sp>
      <p:sp>
        <p:nvSpPr>
          <p:cNvPr id="23" name="Shape 140"/>
          <p:cNvSpPr/>
          <p:nvPr/>
        </p:nvSpPr>
        <p:spPr>
          <a:xfrm flipH="1">
            <a:off x="2647977" y="3113429"/>
            <a:ext cx="132110" cy="1167006"/>
          </a:xfrm>
          <a:prstGeom prst="line">
            <a:avLst/>
          </a:prstGeom>
          <a:ln w="25400">
            <a:solidFill>
              <a:srgbClr val="FFFFFF"/>
            </a:solidFill>
            <a:miter lim="400000"/>
          </a:ln>
        </p:spPr>
        <p:txBody>
          <a:bodyPr lIns="50800" tIns="50800" rIns="50800" bIns="50800" anchor="ctr"/>
          <a:lstStyle/>
          <a:p>
            <a:pPr>
              <a:defRPr sz="2400"/>
            </a:pPr>
            <a:endParaRPr/>
          </a:p>
        </p:txBody>
      </p:sp>
      <p:sp>
        <p:nvSpPr>
          <p:cNvPr id="24" name="Shape 141"/>
          <p:cNvSpPr/>
          <p:nvPr/>
        </p:nvSpPr>
        <p:spPr>
          <a:xfrm flipH="1" flipV="1">
            <a:off x="2815366" y="2949543"/>
            <a:ext cx="558749" cy="385223"/>
          </a:xfrm>
          <a:prstGeom prst="line">
            <a:avLst/>
          </a:prstGeom>
          <a:ln w="25400">
            <a:solidFill>
              <a:srgbClr val="FFFFFF"/>
            </a:solidFill>
            <a:miter lim="400000"/>
          </a:ln>
        </p:spPr>
        <p:txBody>
          <a:bodyPr lIns="50800" tIns="50800" rIns="50800" bIns="50800" anchor="ctr"/>
          <a:lstStyle/>
          <a:p>
            <a:pPr>
              <a:defRPr sz="2400"/>
            </a:pPr>
            <a:endParaRPr/>
          </a:p>
        </p:txBody>
      </p:sp>
      <p:sp>
        <p:nvSpPr>
          <p:cNvPr id="25" name="Shape 142"/>
          <p:cNvSpPr/>
          <p:nvPr/>
        </p:nvSpPr>
        <p:spPr>
          <a:xfrm>
            <a:off x="3184652" y="3704574"/>
            <a:ext cx="1271281" cy="1327074"/>
          </a:xfrm>
          <a:prstGeom prst="line">
            <a:avLst/>
          </a:prstGeom>
          <a:ln w="25400">
            <a:solidFill>
              <a:srgbClr val="FFFFFF"/>
            </a:solidFill>
            <a:miter lim="400000"/>
          </a:ln>
        </p:spPr>
        <p:txBody>
          <a:bodyPr lIns="50800" tIns="50800" rIns="50800" bIns="50800" anchor="ctr"/>
          <a:lstStyle/>
          <a:p>
            <a:pPr>
              <a:defRPr sz="2400"/>
            </a:pPr>
            <a:endParaRPr/>
          </a:p>
        </p:txBody>
      </p:sp>
      <p:sp>
        <p:nvSpPr>
          <p:cNvPr id="26" name="Shape 140"/>
          <p:cNvSpPr/>
          <p:nvPr/>
        </p:nvSpPr>
        <p:spPr>
          <a:xfrm flipH="1">
            <a:off x="5769543" y="2927014"/>
            <a:ext cx="757776" cy="922317"/>
          </a:xfrm>
          <a:prstGeom prst="line">
            <a:avLst/>
          </a:prstGeom>
          <a:ln w="25400">
            <a:solidFill>
              <a:srgbClr val="FFFFFF"/>
            </a:solidFill>
            <a:miter lim="400000"/>
          </a:ln>
        </p:spPr>
        <p:txBody>
          <a:bodyPr lIns="50800" tIns="50800" rIns="50800" bIns="50800" anchor="ctr"/>
          <a:lstStyle/>
          <a:p>
            <a:pPr>
              <a:defRPr sz="2400"/>
            </a:pPr>
            <a:endParaRPr/>
          </a:p>
        </p:txBody>
      </p:sp>
    </p:spTree>
    <p:extLst>
      <p:ext uri="{BB962C8B-B14F-4D97-AF65-F5344CB8AC3E}">
        <p14:creationId xmlns:p14="http://schemas.microsoft.com/office/powerpoint/2010/main" val="3620383959"/>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214"/>
          <p:cNvSpPr/>
          <p:nvPr/>
        </p:nvSpPr>
        <p:spPr>
          <a:xfrm>
            <a:off x="963221" y="315622"/>
            <a:ext cx="11798571" cy="197212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p>
            <a:pPr algn="l" defTabSz="338835">
              <a:lnSpc>
                <a:spcPct val="120000"/>
              </a:lnSpc>
              <a:defRPr sz="3016">
                <a:solidFill>
                  <a:srgbClr val="FFFFFF"/>
                </a:solidFill>
              </a:defRPr>
            </a:pPr>
            <a:endParaRPr lang="en-US" dirty="0" smtClean="0">
              <a:solidFill>
                <a:schemeClr val="tx1"/>
              </a:solidFill>
              <a:latin typeface="Times"/>
              <a:cs typeface="Times"/>
            </a:endParaRPr>
          </a:p>
        </p:txBody>
      </p:sp>
      <p:pic>
        <p:nvPicPr>
          <p:cNvPr id="4" name="Picture 3" descr="Spec_plo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333745"/>
            <a:ext cx="13013071" cy="3247583"/>
          </a:xfrm>
          <a:prstGeom prst="rect">
            <a:avLst/>
          </a:prstGeom>
        </p:spPr>
      </p:pic>
      <p:cxnSp>
        <p:nvCxnSpPr>
          <p:cNvPr id="9" name="Straight Arrow Connector 8"/>
          <p:cNvCxnSpPr/>
          <p:nvPr/>
        </p:nvCxnSpPr>
        <p:spPr>
          <a:xfrm flipH="1" flipV="1">
            <a:off x="3742588" y="4860142"/>
            <a:ext cx="960776" cy="1959736"/>
          </a:xfrm>
          <a:prstGeom prst="straightConnector1">
            <a:avLst/>
          </a:prstGeom>
          <a:noFill/>
          <a:ln w="101600" cap="rnd">
            <a:gradFill flip="none" rotWithShape="1">
              <a:gsLst>
                <a:gs pos="0">
                  <a:schemeClr val="accent2">
                    <a:lumMod val="60000"/>
                    <a:lumOff val="40000"/>
                  </a:schemeClr>
                </a:gs>
                <a:gs pos="100000">
                  <a:schemeClr val="tx1">
                    <a:lumMod val="95000"/>
                    <a:lumOff val="5000"/>
                  </a:schemeClr>
                </a:gs>
              </a:gsLst>
              <a:path path="circle">
                <a:fillToRect l="100000" t="100000"/>
              </a:path>
              <a:tileRect r="-100000" b="-100000"/>
            </a:gradFill>
            <a:prstDash val="solid"/>
            <a:round/>
            <a:tailEnd type="arrow"/>
          </a:ln>
          <a:effectLst/>
          <a:sp3d/>
        </p:spPr>
        <p:style>
          <a:lnRef idx="0">
            <a:scrgbClr r="0" g="0" b="0"/>
          </a:lnRef>
          <a:fillRef idx="0">
            <a:scrgbClr r="0" g="0" b="0"/>
          </a:fillRef>
          <a:effectRef idx="0">
            <a:scrgbClr r="0" g="0" b="0"/>
          </a:effectRef>
          <a:fontRef idx="none"/>
        </p:style>
      </p:cxnSp>
      <p:sp>
        <p:nvSpPr>
          <p:cNvPr id="13" name="Rectangle 12"/>
          <p:cNvSpPr/>
          <p:nvPr/>
        </p:nvSpPr>
        <p:spPr>
          <a:xfrm>
            <a:off x="8487587" y="832045"/>
            <a:ext cx="2864261" cy="646331"/>
          </a:xfrm>
          <a:prstGeom prst="rect">
            <a:avLst/>
          </a:prstGeom>
        </p:spPr>
        <p:txBody>
          <a:bodyPr wrap="none">
            <a:spAutoFit/>
          </a:bodyPr>
          <a:lstStyle/>
          <a:p>
            <a:r>
              <a:rPr lang="en-US" dirty="0">
                <a:solidFill>
                  <a:schemeClr val="tx1"/>
                </a:solidFill>
                <a:latin typeface="Times"/>
                <a:cs typeface="Times"/>
              </a:rPr>
              <a:t>Smaller grains</a:t>
            </a:r>
            <a:endParaRPr lang="en-US" dirty="0"/>
          </a:p>
        </p:txBody>
      </p:sp>
      <p:sp>
        <p:nvSpPr>
          <p:cNvPr id="16" name="Rectangle 15"/>
          <p:cNvSpPr/>
          <p:nvPr/>
        </p:nvSpPr>
        <p:spPr>
          <a:xfrm>
            <a:off x="3530918" y="1155211"/>
            <a:ext cx="2658450" cy="646331"/>
          </a:xfrm>
          <a:prstGeom prst="rect">
            <a:avLst/>
          </a:prstGeom>
        </p:spPr>
        <p:txBody>
          <a:bodyPr wrap="none">
            <a:spAutoFit/>
          </a:bodyPr>
          <a:lstStyle/>
          <a:p>
            <a:r>
              <a:rPr lang="en-US" dirty="0" smtClean="0">
                <a:solidFill>
                  <a:schemeClr val="tx1"/>
                </a:solidFill>
                <a:latin typeface="Times"/>
                <a:cs typeface="Times"/>
              </a:rPr>
              <a:t>Larger </a:t>
            </a:r>
            <a:r>
              <a:rPr lang="en-US" dirty="0">
                <a:solidFill>
                  <a:schemeClr val="tx1"/>
                </a:solidFill>
                <a:latin typeface="Times"/>
                <a:cs typeface="Times"/>
              </a:rPr>
              <a:t>grains</a:t>
            </a:r>
            <a:endParaRPr lang="en-US" dirty="0"/>
          </a:p>
        </p:txBody>
      </p:sp>
      <p:cxnSp>
        <p:nvCxnSpPr>
          <p:cNvPr id="17" name="Straight Arrow Connector 16"/>
          <p:cNvCxnSpPr/>
          <p:nvPr/>
        </p:nvCxnSpPr>
        <p:spPr>
          <a:xfrm flipH="1">
            <a:off x="4222976" y="1801542"/>
            <a:ext cx="480388" cy="1564822"/>
          </a:xfrm>
          <a:prstGeom prst="straightConnector1">
            <a:avLst/>
          </a:prstGeom>
          <a:noFill/>
          <a:ln w="101600" cap="rnd">
            <a:gradFill flip="none" rotWithShape="1">
              <a:gsLst>
                <a:gs pos="0">
                  <a:schemeClr val="accent4">
                    <a:lumMod val="75000"/>
                  </a:schemeClr>
                </a:gs>
                <a:gs pos="100000">
                  <a:schemeClr val="tx1"/>
                </a:gs>
              </a:gsLst>
              <a:path path="circle">
                <a:fillToRect l="100000" t="100000"/>
              </a:path>
              <a:tileRect r="-100000" b="-100000"/>
            </a:gradFill>
            <a:prstDash val="solid"/>
            <a:round/>
            <a:tailEnd type="arrow"/>
          </a:ln>
          <a:effectLst/>
          <a:sp3d/>
        </p:spPr>
        <p:style>
          <a:lnRef idx="0">
            <a:scrgbClr r="0" g="0" b="0"/>
          </a:lnRef>
          <a:fillRef idx="0">
            <a:scrgbClr r="0" g="0" b="0"/>
          </a:fillRef>
          <a:effectRef idx="0">
            <a:scrgbClr r="0" g="0" b="0"/>
          </a:effectRef>
          <a:fontRef idx="none"/>
        </p:style>
      </p:cxnSp>
      <p:cxnSp>
        <p:nvCxnSpPr>
          <p:cNvPr id="19" name="Straight Arrow Connector 18"/>
          <p:cNvCxnSpPr/>
          <p:nvPr/>
        </p:nvCxnSpPr>
        <p:spPr>
          <a:xfrm flipH="1">
            <a:off x="9720285" y="1625409"/>
            <a:ext cx="199433" cy="1086864"/>
          </a:xfrm>
          <a:prstGeom prst="straightConnector1">
            <a:avLst/>
          </a:prstGeom>
          <a:noFill/>
          <a:ln w="101600" cap="rnd">
            <a:gradFill flip="none" rotWithShape="1">
              <a:gsLst>
                <a:gs pos="0">
                  <a:schemeClr val="accent4">
                    <a:lumMod val="75000"/>
                  </a:schemeClr>
                </a:gs>
                <a:gs pos="100000">
                  <a:schemeClr val="tx1"/>
                </a:gs>
              </a:gsLst>
              <a:path path="circle">
                <a:fillToRect l="100000" t="100000"/>
              </a:path>
              <a:tileRect r="-100000" b="-100000"/>
            </a:gradFill>
            <a:prstDash val="solid"/>
            <a:round/>
            <a:tailEnd type="arrow"/>
          </a:ln>
          <a:effectLst/>
          <a:sp3d/>
        </p:spPr>
        <p:style>
          <a:lnRef idx="0">
            <a:scrgbClr r="0" g="0" b="0"/>
          </a:lnRef>
          <a:fillRef idx="0">
            <a:scrgbClr r="0" g="0" b="0"/>
          </a:fillRef>
          <a:effectRef idx="0">
            <a:scrgbClr r="0" g="0" b="0"/>
          </a:effectRef>
          <a:fontRef idx="none"/>
        </p:style>
      </p:cxnSp>
      <p:sp>
        <p:nvSpPr>
          <p:cNvPr id="2" name="TextBox 1"/>
          <p:cNvSpPr txBox="1"/>
          <p:nvPr/>
        </p:nvSpPr>
        <p:spPr>
          <a:xfrm>
            <a:off x="1555662" y="6870970"/>
            <a:ext cx="8437911" cy="12135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dirty="0">
                <a:solidFill>
                  <a:schemeClr val="tx1"/>
                </a:solidFill>
                <a:latin typeface="Times"/>
                <a:cs typeface="Times"/>
              </a:rPr>
              <a:t>Spectral index = 2 for optical thick limit </a:t>
            </a:r>
          </a:p>
          <a:p>
            <a:pPr marL="0" marR="0" indent="0" algn="ctr" defTabSz="584200" rtl="0" fontAlgn="auto" latinLnBrk="0" hangingPunct="0">
              <a:lnSpc>
                <a:spcPct val="100000"/>
              </a:lnSpc>
              <a:spcBef>
                <a:spcPts val="0"/>
              </a:spcBef>
              <a:spcAft>
                <a:spcPts val="0"/>
              </a:spcAft>
              <a:buClrTx/>
              <a:buSzTx/>
              <a:buFontTx/>
              <a:buNone/>
              <a:tabLst/>
            </a:pPr>
            <a:endParaRPr kumimoji="0" lang="en-US" sz="3600" b="0" i="0" u="none" strike="noStrike" cap="none" spc="0" normalizeH="0" baseline="0" dirty="0">
              <a:ln>
                <a:noFill/>
              </a:ln>
              <a:solidFill>
                <a:srgbClr val="000000"/>
              </a:solidFill>
              <a:effectLst/>
              <a:uFillTx/>
              <a:latin typeface="+mn-lt"/>
              <a:ea typeface="+mn-ea"/>
              <a:cs typeface="+mn-cs"/>
              <a:sym typeface="Helvetica Light"/>
            </a:endParaRPr>
          </a:p>
        </p:txBody>
      </p:sp>
    </p:spTree>
    <p:extLst>
      <p:ext uri="{BB962C8B-B14F-4D97-AF65-F5344CB8AC3E}">
        <p14:creationId xmlns:p14="http://schemas.microsoft.com/office/powerpoint/2010/main" val="1899668192"/>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Shape 226"/>
          <p:cNvSpPr/>
          <p:nvPr/>
        </p:nvSpPr>
        <p:spPr>
          <a:xfrm>
            <a:off x="2442319" y="1098550"/>
            <a:ext cx="7998272" cy="7302500"/>
          </a:xfrm>
          <a:prstGeom prst="rect">
            <a:avLst/>
          </a:prstGeom>
          <a:solidFill>
            <a:srgbClr val="FFFFFF"/>
          </a:solidFill>
          <a:ln w="12700">
            <a:miter lim="400000"/>
          </a:ln>
        </p:spPr>
        <p:txBody>
          <a:bodyPr lIns="50800" tIns="50800" rIns="50800" bIns="50800" anchor="ctr"/>
          <a:lstStyle/>
          <a:p>
            <a:pPr>
              <a:defRPr sz="2400">
                <a:solidFill>
                  <a:srgbClr val="FFFFFF"/>
                </a:solidFill>
              </a:defRPr>
            </a:pPr>
            <a:endParaRPr/>
          </a:p>
        </p:txBody>
      </p:sp>
      <p:sp>
        <p:nvSpPr>
          <p:cNvPr id="228" name="Shape 228"/>
          <p:cNvSpPr/>
          <p:nvPr/>
        </p:nvSpPr>
        <p:spPr>
          <a:xfrm>
            <a:off x="8741469" y="8438281"/>
            <a:ext cx="3923259" cy="115153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p>
            <a:pPr defTabSz="385572">
              <a:defRPr sz="3432">
                <a:solidFill>
                  <a:srgbClr val="FFFFFF"/>
                </a:solidFill>
              </a:defRPr>
            </a:pPr>
            <a:r>
              <a:t>Estimated mass </a:t>
            </a:r>
          </a:p>
          <a:p>
            <a:pPr defTabSz="385572">
              <a:defRPr sz="3432">
                <a:solidFill>
                  <a:srgbClr val="FFFFFF"/>
                </a:solidFill>
              </a:defRPr>
            </a:pPr>
            <a:r>
              <a:t>~3-8 Mearth</a:t>
            </a:r>
          </a:p>
        </p:txBody>
      </p:sp>
      <p:sp>
        <p:nvSpPr>
          <p:cNvPr id="229" name="Shape 229"/>
          <p:cNvSpPr/>
          <p:nvPr/>
        </p:nvSpPr>
        <p:spPr>
          <a:xfrm>
            <a:off x="372367" y="62186"/>
            <a:ext cx="12260065" cy="94123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lvl1pPr>
              <a:defRPr sz="5200">
                <a:solidFill>
                  <a:srgbClr val="FFFFFF"/>
                </a:solidFill>
              </a:defRPr>
            </a:lvl1pPr>
          </a:lstStyle>
          <a:p>
            <a:r>
              <a:t>3. Substructure Within the Rings</a:t>
            </a:r>
          </a:p>
        </p:txBody>
      </p:sp>
      <p:pic>
        <p:nvPicPr>
          <p:cNvPr id="2" name="Picture 1" descr="map1.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28427" y="1033039"/>
            <a:ext cx="8330821" cy="7077074"/>
          </a:xfrm>
          <a:prstGeom prst="rect">
            <a:avLst/>
          </a:prstGeom>
        </p:spPr>
      </p:pic>
      <p:sp>
        <p:nvSpPr>
          <p:cNvPr id="7" name="Shape 228"/>
          <p:cNvSpPr/>
          <p:nvPr/>
        </p:nvSpPr>
        <p:spPr>
          <a:xfrm>
            <a:off x="6525769" y="-188031"/>
            <a:ext cx="6971454" cy="130208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p>
            <a:pPr defTabSz="385572">
              <a:defRPr sz="3432">
                <a:solidFill>
                  <a:srgbClr val="FFFFFF"/>
                </a:solidFill>
              </a:defRPr>
            </a:pPr>
            <a:r>
              <a:rPr dirty="0" smtClean="0">
                <a:solidFill>
                  <a:schemeClr val="tx1"/>
                </a:solidFill>
                <a:latin typeface="Times"/>
                <a:cs typeface="Times"/>
              </a:rPr>
              <a:t>Estimated mass </a:t>
            </a:r>
            <a:r>
              <a:rPr lang="en-US" dirty="0" smtClean="0">
                <a:solidFill>
                  <a:schemeClr val="tx1"/>
                </a:solidFill>
                <a:latin typeface="Times"/>
                <a:cs typeface="Times"/>
              </a:rPr>
              <a:t>   </a:t>
            </a:r>
            <a:r>
              <a:rPr dirty="0" smtClean="0">
                <a:solidFill>
                  <a:schemeClr val="tx1"/>
                </a:solidFill>
                <a:latin typeface="Times"/>
                <a:cs typeface="Times"/>
              </a:rPr>
              <a:t>~</a:t>
            </a:r>
            <a:r>
              <a:rPr dirty="0">
                <a:solidFill>
                  <a:schemeClr val="tx1"/>
                </a:solidFill>
                <a:latin typeface="Times"/>
                <a:cs typeface="Times"/>
              </a:rPr>
              <a:t>3-8 M</a:t>
            </a:r>
            <a:r>
              <a:rPr baseline="-25000" dirty="0">
                <a:solidFill>
                  <a:schemeClr val="tx1"/>
                </a:solidFill>
                <a:latin typeface="Times"/>
                <a:cs typeface="Times"/>
              </a:rPr>
              <a:t>earth</a:t>
            </a:r>
          </a:p>
        </p:txBody>
      </p:sp>
    </p:spTree>
    <p:extLst>
      <p:ext uri="{BB962C8B-B14F-4D97-AF65-F5344CB8AC3E}">
        <p14:creationId xmlns:p14="http://schemas.microsoft.com/office/powerpoint/2010/main" val="101708990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Shape 232"/>
          <p:cNvSpPr/>
          <p:nvPr/>
        </p:nvSpPr>
        <p:spPr>
          <a:xfrm>
            <a:off x="372367" y="71267"/>
            <a:ext cx="12260065" cy="838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lnSpcReduction="10000"/>
          </a:bodyPr>
          <a:lstStyle>
            <a:lvl1pPr defTabSz="543305">
              <a:defRPr sz="4836">
                <a:solidFill>
                  <a:srgbClr val="FFFFFF"/>
                </a:solidFill>
              </a:defRPr>
            </a:lvl1pPr>
          </a:lstStyle>
          <a:p>
            <a:r>
              <a:rPr dirty="0">
                <a:solidFill>
                  <a:srgbClr val="000000"/>
                </a:solidFill>
                <a:latin typeface="Times"/>
                <a:cs typeface="Times"/>
              </a:rPr>
              <a:t>On planet formation in HL Tau</a:t>
            </a:r>
          </a:p>
        </p:txBody>
      </p:sp>
      <p:sp>
        <p:nvSpPr>
          <p:cNvPr id="233" name="Shape 233"/>
          <p:cNvSpPr/>
          <p:nvPr/>
        </p:nvSpPr>
        <p:spPr>
          <a:xfrm>
            <a:off x="131666" y="5341368"/>
            <a:ext cx="12741469" cy="289214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lnSpcReduction="10000"/>
          </a:bodyPr>
          <a:lstStyle/>
          <a:p>
            <a:pPr defTabSz="257047">
              <a:defRPr sz="2288">
                <a:solidFill>
                  <a:srgbClr val="FFFFFF"/>
                </a:solidFill>
              </a:defRPr>
            </a:pPr>
            <a:r>
              <a:rPr sz="3200" dirty="0" smtClean="0">
                <a:solidFill>
                  <a:schemeClr val="tx1"/>
                </a:solidFill>
                <a:latin typeface="Times"/>
                <a:cs typeface="Times"/>
              </a:rPr>
              <a:t>Gaps </a:t>
            </a:r>
            <a:r>
              <a:rPr sz="3200" dirty="0">
                <a:solidFill>
                  <a:schemeClr val="tx1"/>
                </a:solidFill>
                <a:latin typeface="Times"/>
                <a:cs typeface="Times"/>
              </a:rPr>
              <a:t>(dark rings) </a:t>
            </a:r>
            <a:r>
              <a:rPr lang="en-US" sz="3200" dirty="0">
                <a:solidFill>
                  <a:schemeClr val="tx1"/>
                </a:solidFill>
                <a:latin typeface="Times"/>
                <a:cs typeface="Times"/>
              </a:rPr>
              <a:t>are common and appear very early </a:t>
            </a:r>
            <a:r>
              <a:rPr lang="en-US" sz="3200" dirty="0" smtClean="0">
                <a:solidFill>
                  <a:schemeClr val="tx1"/>
                </a:solidFill>
                <a:latin typeface="Times"/>
                <a:cs typeface="Times"/>
              </a:rPr>
              <a:t>in </a:t>
            </a:r>
            <a:r>
              <a:rPr lang="en-US" sz="3200" dirty="0">
                <a:solidFill>
                  <a:schemeClr val="tx1"/>
                </a:solidFill>
                <a:latin typeface="Times"/>
                <a:cs typeface="Times"/>
              </a:rPr>
              <a:t>disks</a:t>
            </a:r>
            <a:r>
              <a:rPr lang="en-US" sz="3200" dirty="0" smtClean="0">
                <a:solidFill>
                  <a:schemeClr val="tx1"/>
                </a:solidFill>
                <a:latin typeface="Times"/>
                <a:cs typeface="Times"/>
              </a:rPr>
              <a:t>.</a:t>
            </a:r>
            <a:r>
              <a:rPr sz="3200" dirty="0" smtClean="0">
                <a:solidFill>
                  <a:schemeClr val="tx1"/>
                </a:solidFill>
                <a:latin typeface="Times"/>
                <a:cs typeface="Times"/>
              </a:rPr>
              <a:t> </a:t>
            </a:r>
            <a:endParaRPr lang="en-US" sz="3200" dirty="0" smtClean="0">
              <a:solidFill>
                <a:schemeClr val="tx1"/>
              </a:solidFill>
              <a:latin typeface="Times"/>
              <a:cs typeface="Times"/>
            </a:endParaRPr>
          </a:p>
          <a:p>
            <a:pPr defTabSz="257047">
              <a:defRPr sz="2288">
                <a:solidFill>
                  <a:srgbClr val="FFFFFF"/>
                </a:solidFill>
              </a:defRPr>
            </a:pPr>
            <a:r>
              <a:rPr lang="en-US" sz="3200" b="1" dirty="0" smtClean="0">
                <a:solidFill>
                  <a:schemeClr val="tx1"/>
                </a:solidFill>
                <a:latin typeface="Times"/>
                <a:cs typeface="Times"/>
              </a:rPr>
              <a:t>Possible scenario:</a:t>
            </a:r>
            <a:r>
              <a:rPr lang="en-US" sz="3200" dirty="0" smtClean="0">
                <a:solidFill>
                  <a:schemeClr val="tx1"/>
                </a:solidFill>
                <a:latin typeface="Times"/>
                <a:cs typeface="Times"/>
              </a:rPr>
              <a:t> </a:t>
            </a:r>
          </a:p>
          <a:p>
            <a:pPr defTabSz="257047">
              <a:defRPr sz="2288">
                <a:solidFill>
                  <a:srgbClr val="FFFFFF"/>
                </a:solidFill>
              </a:defRPr>
            </a:pPr>
            <a:r>
              <a:rPr lang="en-US" sz="3200" dirty="0" smtClean="0">
                <a:solidFill>
                  <a:schemeClr val="tx1"/>
                </a:solidFill>
                <a:latin typeface="Times"/>
                <a:cs typeface="Times"/>
              </a:rPr>
              <a:t>Their d</a:t>
            </a:r>
            <a:r>
              <a:rPr sz="3200" dirty="0" smtClean="0">
                <a:solidFill>
                  <a:schemeClr val="tx1"/>
                </a:solidFill>
                <a:latin typeface="Times"/>
                <a:cs typeface="Times"/>
              </a:rPr>
              <a:t>ense parts (bright rings) </a:t>
            </a:r>
            <a:r>
              <a:rPr lang="en-US" sz="3200" dirty="0" smtClean="0">
                <a:solidFill>
                  <a:schemeClr val="tx1"/>
                </a:solidFill>
                <a:latin typeface="Times"/>
                <a:cs typeface="Times"/>
              </a:rPr>
              <a:t>undergo</a:t>
            </a:r>
            <a:r>
              <a:rPr sz="3200" dirty="0" smtClean="0">
                <a:solidFill>
                  <a:schemeClr val="tx1"/>
                </a:solidFill>
                <a:latin typeface="Times"/>
                <a:cs typeface="Times"/>
              </a:rPr>
              <a:t> instabilities/fragmentation </a:t>
            </a:r>
            <a:endParaRPr lang="en-US" sz="3200" dirty="0" smtClean="0">
              <a:solidFill>
                <a:schemeClr val="tx1"/>
              </a:solidFill>
              <a:latin typeface="Times"/>
              <a:cs typeface="Times"/>
            </a:endParaRPr>
          </a:p>
          <a:p>
            <a:pPr defTabSz="257047">
              <a:defRPr sz="2288">
                <a:solidFill>
                  <a:srgbClr val="FFFFFF"/>
                </a:solidFill>
              </a:defRPr>
            </a:pPr>
            <a:r>
              <a:rPr sz="3200" dirty="0" smtClean="0">
                <a:solidFill>
                  <a:schemeClr val="tx1"/>
                </a:solidFill>
                <a:latin typeface="Times"/>
                <a:cs typeface="Times"/>
              </a:rPr>
              <a:t>and </a:t>
            </a:r>
            <a:r>
              <a:rPr lang="en-US" sz="3200" dirty="0" smtClean="0">
                <a:solidFill>
                  <a:schemeClr val="tx1"/>
                </a:solidFill>
                <a:latin typeface="Times"/>
                <a:cs typeface="Times"/>
              </a:rPr>
              <a:t>they </a:t>
            </a:r>
            <a:r>
              <a:rPr sz="3200" dirty="0" smtClean="0">
                <a:solidFill>
                  <a:schemeClr val="tx1"/>
                </a:solidFill>
                <a:latin typeface="Times"/>
                <a:cs typeface="Times"/>
              </a:rPr>
              <a:t>form </a:t>
            </a:r>
            <a:r>
              <a:rPr lang="en-US" sz="3200" dirty="0" smtClean="0">
                <a:solidFill>
                  <a:schemeClr val="tx1"/>
                </a:solidFill>
                <a:latin typeface="Times"/>
                <a:cs typeface="Times"/>
              </a:rPr>
              <a:t>the first </a:t>
            </a:r>
            <a:r>
              <a:rPr sz="3200" dirty="0" smtClean="0">
                <a:solidFill>
                  <a:schemeClr val="tx1"/>
                </a:solidFill>
                <a:latin typeface="Times"/>
                <a:cs typeface="Times"/>
              </a:rPr>
              <a:t>planetary </a:t>
            </a:r>
            <a:r>
              <a:rPr sz="3200" dirty="0">
                <a:solidFill>
                  <a:schemeClr val="tx1"/>
                </a:solidFill>
                <a:latin typeface="Times"/>
                <a:cs typeface="Times"/>
              </a:rPr>
              <a:t>embryos</a:t>
            </a:r>
          </a:p>
          <a:p>
            <a:pPr defTabSz="257047">
              <a:defRPr sz="2288">
                <a:solidFill>
                  <a:srgbClr val="FFFFFF"/>
                </a:solidFill>
              </a:defRPr>
            </a:pPr>
            <a:endParaRPr dirty="0"/>
          </a:p>
          <a:p>
            <a:pPr defTabSz="257047">
              <a:defRPr sz="2288">
                <a:solidFill>
                  <a:srgbClr val="FFFFFF"/>
                </a:solidFill>
              </a:defRPr>
            </a:pPr>
            <a:r>
              <a:rPr sz="3500" b="1" dirty="0">
                <a:solidFill>
                  <a:schemeClr val="tx1"/>
                </a:solidFill>
                <a:latin typeface="Times"/>
                <a:cs typeface="Times"/>
              </a:rPr>
              <a:t>HL Tau </a:t>
            </a:r>
            <a:r>
              <a:rPr sz="3500" b="1" dirty="0" smtClean="0">
                <a:solidFill>
                  <a:schemeClr val="tx1"/>
                </a:solidFill>
                <a:latin typeface="Times"/>
                <a:cs typeface="Times"/>
              </a:rPr>
              <a:t>represents </a:t>
            </a:r>
            <a:r>
              <a:rPr sz="3500" b="1" dirty="0">
                <a:solidFill>
                  <a:schemeClr val="tx1"/>
                </a:solidFill>
                <a:latin typeface="Times"/>
                <a:cs typeface="Times"/>
              </a:rPr>
              <a:t>the very early stage of planet formation.</a:t>
            </a:r>
          </a:p>
        </p:txBody>
      </p:sp>
      <p:pic>
        <p:nvPicPr>
          <p:cNvPr id="234" name="HLTau.png"/>
          <p:cNvPicPr>
            <a:picLocks noChangeAspect="1"/>
          </p:cNvPicPr>
          <p:nvPr/>
        </p:nvPicPr>
        <p:blipFill>
          <a:blip r:embed="rId3">
            <a:extLst/>
          </a:blip>
          <a:stretch>
            <a:fillRect/>
          </a:stretch>
        </p:blipFill>
        <p:spPr>
          <a:xfrm>
            <a:off x="2853473" y="915202"/>
            <a:ext cx="7206056" cy="4013807"/>
          </a:xfrm>
          <a:prstGeom prst="rect">
            <a:avLst/>
          </a:prstGeom>
          <a:ln w="12700">
            <a:miter lim="400000"/>
          </a:ln>
        </p:spPr>
      </p:pic>
      <p:sp>
        <p:nvSpPr>
          <p:cNvPr id="235" name="Shape 235"/>
          <p:cNvSpPr/>
          <p:nvPr/>
        </p:nvSpPr>
        <p:spPr>
          <a:xfrm>
            <a:off x="428749" y="1165065"/>
            <a:ext cx="2094986" cy="133879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p>
            <a:pPr defTabSz="455675">
              <a:defRPr sz="4055">
                <a:solidFill>
                  <a:srgbClr val="FFFFFF"/>
                </a:solidFill>
              </a:defRPr>
            </a:pPr>
            <a:r>
              <a:rPr dirty="0">
                <a:solidFill>
                  <a:schemeClr val="tx1"/>
                </a:solidFill>
                <a:latin typeface="Times"/>
                <a:cs typeface="Times"/>
              </a:rPr>
              <a:t>ALMA@</a:t>
            </a:r>
          </a:p>
          <a:p>
            <a:pPr defTabSz="455675">
              <a:defRPr sz="4055">
                <a:solidFill>
                  <a:srgbClr val="FFFFFF"/>
                </a:solidFill>
              </a:defRPr>
            </a:pPr>
            <a:r>
              <a:rPr dirty="0">
                <a:solidFill>
                  <a:schemeClr val="tx1"/>
                </a:solidFill>
                <a:latin typeface="Times"/>
                <a:cs typeface="Times"/>
              </a:rPr>
              <a:t>1.3 mm</a:t>
            </a:r>
          </a:p>
        </p:txBody>
      </p:sp>
      <p:sp>
        <p:nvSpPr>
          <p:cNvPr id="236" name="Shape 236"/>
          <p:cNvSpPr/>
          <p:nvPr/>
        </p:nvSpPr>
        <p:spPr>
          <a:xfrm>
            <a:off x="10381052" y="1071685"/>
            <a:ext cx="2094986" cy="133879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p>
            <a:pPr defTabSz="455675">
              <a:defRPr sz="4055">
                <a:solidFill>
                  <a:srgbClr val="FFFFFF"/>
                </a:solidFill>
              </a:defRPr>
            </a:pPr>
            <a:r>
              <a:rPr dirty="0">
                <a:solidFill>
                  <a:schemeClr val="tx1"/>
                </a:solidFill>
                <a:latin typeface="Times"/>
                <a:cs typeface="Times"/>
              </a:rPr>
              <a:t>VLA@</a:t>
            </a:r>
          </a:p>
          <a:p>
            <a:pPr defTabSz="455675">
              <a:defRPr sz="4055">
                <a:solidFill>
                  <a:srgbClr val="FFFFFF"/>
                </a:solidFill>
              </a:defRPr>
            </a:pPr>
            <a:r>
              <a:rPr dirty="0">
                <a:solidFill>
                  <a:schemeClr val="tx1"/>
                </a:solidFill>
                <a:latin typeface="Times"/>
                <a:cs typeface="Times"/>
              </a:rPr>
              <a:t>7 mm</a:t>
            </a:r>
          </a:p>
        </p:txBody>
      </p:sp>
      <p:sp>
        <p:nvSpPr>
          <p:cNvPr id="239" name="Shape 239"/>
          <p:cNvSpPr/>
          <p:nvPr/>
        </p:nvSpPr>
        <p:spPr>
          <a:xfrm>
            <a:off x="2280344" y="8280861"/>
            <a:ext cx="8784363" cy="933589"/>
          </a:xfrm>
          <a:prstGeom prst="rect">
            <a:avLst/>
          </a:prstGeom>
          <a:ln w="12700">
            <a:miter lim="400000"/>
          </a:ln>
          <a:extLst>
            <a:ext uri="{C572A759-6A51-4108-AA02-DFA0A04FC94B}">
              <ma14:wrappingTextBoxFlag xmlns:ma14="http://schemas.microsoft.com/office/mac/drawingml/2011/main" val="1"/>
            </a:ext>
          </a:extLst>
        </p:spPr>
        <p:txBody>
          <a:bodyPr wrap="square" lIns="50800" tIns="50800" rIns="50800" bIns="50800" anchor="ctr">
            <a:spAutoFit/>
          </a:bodyPr>
          <a:lstStyle/>
          <a:p>
            <a:pPr>
              <a:defRPr sz="2600" b="1" u="sng">
                <a:solidFill>
                  <a:srgbClr val="FFFFFF"/>
                </a:solidFill>
                <a:latin typeface="Helvetica"/>
                <a:ea typeface="Helvetica"/>
                <a:cs typeface="Helvetica"/>
                <a:sym typeface="Helvetica"/>
              </a:defRPr>
            </a:pPr>
            <a:r>
              <a:rPr dirty="0">
                <a:solidFill>
                  <a:schemeClr val="tx1"/>
                </a:solidFill>
              </a:rPr>
              <a:t/>
            </a:r>
            <a:br>
              <a:rPr dirty="0">
                <a:solidFill>
                  <a:schemeClr val="tx1"/>
                </a:solidFill>
              </a:rPr>
            </a:br>
            <a:r>
              <a:rPr sz="2800" dirty="0">
                <a:solidFill>
                  <a:schemeClr val="tx1"/>
                </a:solidFill>
              </a:rPr>
              <a:t>Carrasco-González et al. 2016, ApJ Letters 821, 16 </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 name="HL_Tau_protoplanetary_disk.jpg"/>
          <p:cNvPicPr>
            <a:picLocks noChangeAspect="1"/>
          </p:cNvPicPr>
          <p:nvPr/>
        </p:nvPicPr>
        <p:blipFill>
          <a:blip r:embed="rId2">
            <a:extLst/>
          </a:blip>
          <a:stretch>
            <a:fillRect/>
          </a:stretch>
        </p:blipFill>
        <p:spPr>
          <a:xfrm>
            <a:off x="5097141" y="1723205"/>
            <a:ext cx="7595890" cy="7595890"/>
          </a:xfrm>
          <a:prstGeom prst="rect">
            <a:avLst/>
          </a:prstGeom>
          <a:ln w="12700">
            <a:miter lim="400000"/>
          </a:ln>
        </p:spPr>
      </p:pic>
      <p:sp>
        <p:nvSpPr>
          <p:cNvPr id="145" name="Shape 145"/>
          <p:cNvSpPr>
            <a:spLocks noGrp="1"/>
          </p:cNvSpPr>
          <p:nvPr>
            <p:ph type="ctrTitle"/>
          </p:nvPr>
        </p:nvSpPr>
        <p:spPr>
          <a:xfrm>
            <a:off x="3529689" y="2184073"/>
            <a:ext cx="6651179" cy="856903"/>
          </a:xfrm>
          <a:prstGeom prst="rect">
            <a:avLst/>
          </a:prstGeom>
        </p:spPr>
        <p:txBody>
          <a:bodyPr>
            <a:normAutofit fontScale="90000"/>
          </a:bodyPr>
          <a:lstStyle>
            <a:lvl1pPr defTabSz="531622">
              <a:defRPr sz="4732">
                <a:solidFill>
                  <a:srgbClr val="FFFFFF"/>
                </a:solidFill>
              </a:defRPr>
            </a:lvl1pPr>
          </a:lstStyle>
          <a:p>
            <a:r>
              <a:rPr sz="4000" dirty="0">
                <a:latin typeface="Times"/>
                <a:cs typeface="Times"/>
              </a:rPr>
              <a:t>HL Tau </a:t>
            </a:r>
            <a:r>
              <a:rPr lang="en-US" sz="4000" dirty="0" smtClean="0">
                <a:latin typeface="Times"/>
                <a:cs typeface="Times"/>
              </a:rPr>
              <a:t/>
            </a:r>
            <a:br>
              <a:rPr lang="en-US" sz="4000" dirty="0" smtClean="0">
                <a:latin typeface="Times"/>
                <a:cs typeface="Times"/>
              </a:rPr>
            </a:br>
            <a:r>
              <a:rPr sz="4000" dirty="0" smtClean="0">
                <a:latin typeface="Times"/>
                <a:cs typeface="Times"/>
              </a:rPr>
              <a:t>ALMA </a:t>
            </a:r>
            <a:r>
              <a:rPr sz="4000" dirty="0">
                <a:latin typeface="Times"/>
                <a:cs typeface="Times"/>
              </a:rPr>
              <a:t>1.3 </a:t>
            </a:r>
            <a:r>
              <a:rPr dirty="0">
                <a:latin typeface="Times"/>
                <a:cs typeface="Times"/>
              </a:rPr>
              <a:t>mm</a:t>
            </a:r>
          </a:p>
        </p:txBody>
      </p:sp>
      <p:sp>
        <p:nvSpPr>
          <p:cNvPr id="146" name="Shape 146"/>
          <p:cNvSpPr/>
          <p:nvPr/>
        </p:nvSpPr>
        <p:spPr>
          <a:xfrm>
            <a:off x="400303" y="86100"/>
            <a:ext cx="12260065" cy="14909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lvl1pPr defTabSz="508254">
              <a:defRPr sz="4524">
                <a:solidFill>
                  <a:srgbClr val="FFFFFF"/>
                </a:solidFill>
              </a:defRPr>
            </a:lvl1pPr>
          </a:lstStyle>
          <a:p>
            <a:pPr algn="r"/>
            <a:r>
              <a:rPr dirty="0" smtClean="0">
                <a:solidFill>
                  <a:srgbClr val="0D0D0D"/>
                </a:solidFill>
                <a:latin typeface="Times"/>
                <a:cs typeface="Times"/>
              </a:rPr>
              <a:t>most </a:t>
            </a:r>
            <a:r>
              <a:rPr dirty="0">
                <a:solidFill>
                  <a:srgbClr val="0D0D0D"/>
                </a:solidFill>
                <a:latin typeface="Times"/>
                <a:cs typeface="Times"/>
              </a:rPr>
              <a:t>detailed and </a:t>
            </a:r>
            <a:r>
              <a:rPr dirty="0" smtClean="0">
                <a:solidFill>
                  <a:srgbClr val="0D0D0D"/>
                </a:solidFill>
                <a:latin typeface="Times"/>
                <a:cs typeface="Times"/>
              </a:rPr>
              <a:t>highest </a:t>
            </a:r>
            <a:r>
              <a:rPr dirty="0">
                <a:solidFill>
                  <a:srgbClr val="0D0D0D"/>
                </a:solidFill>
                <a:latin typeface="Times"/>
                <a:cs typeface="Times"/>
              </a:rPr>
              <a:t>quality image </a:t>
            </a:r>
            <a:endParaRPr lang="en-US" dirty="0" smtClean="0">
              <a:solidFill>
                <a:srgbClr val="0D0D0D"/>
              </a:solidFill>
              <a:latin typeface="Times"/>
              <a:cs typeface="Times"/>
            </a:endParaRPr>
          </a:p>
          <a:p>
            <a:pPr algn="r"/>
            <a:r>
              <a:rPr dirty="0" smtClean="0">
                <a:solidFill>
                  <a:srgbClr val="0D0D0D"/>
                </a:solidFill>
                <a:latin typeface="Times"/>
                <a:cs typeface="Times"/>
              </a:rPr>
              <a:t>of </a:t>
            </a:r>
            <a:r>
              <a:rPr dirty="0">
                <a:solidFill>
                  <a:srgbClr val="0D0D0D"/>
                </a:solidFill>
                <a:latin typeface="Times"/>
                <a:cs typeface="Times"/>
              </a:rPr>
              <a:t>a circumstellar disk </a:t>
            </a:r>
            <a:r>
              <a:rPr dirty="0" smtClean="0">
                <a:solidFill>
                  <a:srgbClr val="0D0D0D"/>
                </a:solidFill>
                <a:latin typeface="Times"/>
                <a:cs typeface="Times"/>
              </a:rPr>
              <a:t>ever </a:t>
            </a:r>
            <a:r>
              <a:rPr dirty="0">
                <a:solidFill>
                  <a:srgbClr val="0D0D0D"/>
                </a:solidFill>
                <a:latin typeface="Times"/>
                <a:cs typeface="Times"/>
              </a:rPr>
              <a:t>obtained</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 name="Screen Shot 2016-02-16 at 18.03.59.png"/>
          <p:cNvPicPr>
            <a:picLocks noChangeAspect="1"/>
          </p:cNvPicPr>
          <p:nvPr/>
        </p:nvPicPr>
        <p:blipFill>
          <a:blip r:embed="rId2">
            <a:extLst/>
          </a:blip>
          <a:stretch>
            <a:fillRect/>
          </a:stretch>
        </p:blipFill>
        <p:spPr>
          <a:xfrm>
            <a:off x="394857" y="1563953"/>
            <a:ext cx="12215086" cy="3372824"/>
          </a:xfrm>
          <a:prstGeom prst="rect">
            <a:avLst/>
          </a:prstGeom>
          <a:ln w="12700">
            <a:miter lim="400000"/>
          </a:ln>
        </p:spPr>
      </p:pic>
      <p:sp>
        <p:nvSpPr>
          <p:cNvPr id="150" name="Shape 150"/>
          <p:cNvSpPr>
            <a:spLocks noGrp="1"/>
          </p:cNvSpPr>
          <p:nvPr>
            <p:ph type="ctrTitle"/>
          </p:nvPr>
        </p:nvSpPr>
        <p:spPr>
          <a:xfrm>
            <a:off x="394857" y="311581"/>
            <a:ext cx="8434438" cy="856903"/>
          </a:xfrm>
          <a:prstGeom prst="rect">
            <a:avLst/>
          </a:prstGeom>
        </p:spPr>
        <p:txBody>
          <a:bodyPr>
            <a:normAutofit/>
          </a:bodyPr>
          <a:lstStyle>
            <a:lvl1pPr defTabSz="490727">
              <a:defRPr sz="4368">
                <a:solidFill>
                  <a:srgbClr val="FFFFFF"/>
                </a:solidFill>
              </a:defRPr>
            </a:lvl1pPr>
          </a:lstStyle>
          <a:p>
            <a:r>
              <a:rPr dirty="0">
                <a:solidFill>
                  <a:srgbClr val="0D0D0D"/>
                </a:solidFill>
                <a:latin typeface="Times"/>
                <a:cs typeface="Times"/>
              </a:rPr>
              <a:t>Search in ADS on </a:t>
            </a:r>
            <a:r>
              <a:rPr lang="en-US" dirty="0" smtClean="0">
                <a:solidFill>
                  <a:srgbClr val="0D0D0D"/>
                </a:solidFill>
                <a:latin typeface="Times"/>
                <a:cs typeface="Times"/>
              </a:rPr>
              <a:t>May</a:t>
            </a:r>
            <a:r>
              <a:rPr dirty="0" smtClean="0">
                <a:solidFill>
                  <a:srgbClr val="0D0D0D"/>
                </a:solidFill>
                <a:latin typeface="Times"/>
                <a:cs typeface="Times"/>
              </a:rPr>
              <a:t> </a:t>
            </a:r>
            <a:r>
              <a:rPr lang="en-US" dirty="0" smtClean="0">
                <a:solidFill>
                  <a:srgbClr val="0D0D0D"/>
                </a:solidFill>
                <a:latin typeface="Times"/>
                <a:cs typeface="Times"/>
              </a:rPr>
              <a:t>16</a:t>
            </a:r>
            <a:r>
              <a:rPr dirty="0" smtClean="0">
                <a:solidFill>
                  <a:srgbClr val="0D0D0D"/>
                </a:solidFill>
                <a:latin typeface="Times"/>
                <a:cs typeface="Times"/>
              </a:rPr>
              <a:t>th </a:t>
            </a:r>
            <a:r>
              <a:rPr dirty="0" smtClean="0">
                <a:solidFill>
                  <a:srgbClr val="0D0D0D"/>
                </a:solidFill>
                <a:latin typeface="Times"/>
                <a:cs typeface="Times"/>
              </a:rPr>
              <a:t>2016</a:t>
            </a:r>
            <a:r>
              <a:rPr lang="en-US" dirty="0" smtClean="0">
                <a:solidFill>
                  <a:srgbClr val="0D0D0D"/>
                </a:solidFill>
                <a:latin typeface="Times"/>
                <a:cs typeface="Times"/>
              </a:rPr>
              <a:t> …</a:t>
            </a:r>
            <a:endParaRPr dirty="0">
              <a:solidFill>
                <a:srgbClr val="0D0D0D"/>
              </a:solidFill>
              <a:latin typeface="Times"/>
              <a:cs typeface="Times"/>
            </a:endParaRPr>
          </a:p>
        </p:txBody>
      </p:sp>
      <p:sp>
        <p:nvSpPr>
          <p:cNvPr id="5" name="Shape 150"/>
          <p:cNvSpPr txBox="1">
            <a:spLocks/>
          </p:cNvSpPr>
          <p:nvPr/>
        </p:nvSpPr>
        <p:spPr>
          <a:xfrm>
            <a:off x="4855670" y="5599146"/>
            <a:ext cx="8434438" cy="85690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lvl1pPr marL="0" marR="0" indent="0" algn="ctr" defTabSz="490727" rtl="0" latinLnBrk="0">
              <a:lnSpc>
                <a:spcPct val="100000"/>
              </a:lnSpc>
              <a:spcBef>
                <a:spcPts val="0"/>
              </a:spcBef>
              <a:spcAft>
                <a:spcPts val="0"/>
              </a:spcAft>
              <a:buClrTx/>
              <a:buSzTx/>
              <a:buFontTx/>
              <a:buNone/>
              <a:tabLst/>
              <a:defRPr sz="4368" b="0" i="0" u="none" strike="noStrike" cap="none" spc="0" baseline="0">
                <a:ln>
                  <a:noFill/>
                </a:ln>
                <a:solidFill>
                  <a:srgbClr val="FFFFFF"/>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a:lstStyle>
          <a:p>
            <a:r>
              <a:rPr lang="en-US" dirty="0" smtClean="0">
                <a:solidFill>
                  <a:srgbClr val="0D0D0D"/>
                </a:solidFill>
                <a:latin typeface="Times"/>
                <a:cs typeface="Times"/>
              </a:rPr>
              <a:t>… returns 88 abstracts</a:t>
            </a:r>
            <a:endParaRPr lang="en-US" dirty="0">
              <a:solidFill>
                <a:srgbClr val="0D0D0D"/>
              </a:solidFill>
              <a:latin typeface="Times"/>
              <a:cs typeface="Times"/>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Shape 152"/>
          <p:cNvSpPr>
            <a:spLocks noGrp="1"/>
          </p:cNvSpPr>
          <p:nvPr>
            <p:ph type="ctrTitle"/>
          </p:nvPr>
        </p:nvSpPr>
        <p:spPr>
          <a:xfrm>
            <a:off x="279400" y="859664"/>
            <a:ext cx="5284242" cy="856903"/>
          </a:xfrm>
          <a:prstGeom prst="rect">
            <a:avLst/>
          </a:prstGeom>
        </p:spPr>
        <p:txBody>
          <a:bodyPr>
            <a:normAutofit fontScale="90000"/>
          </a:bodyPr>
          <a:lstStyle>
            <a:lvl1pPr defTabSz="560831">
              <a:defRPr sz="4992">
                <a:solidFill>
                  <a:srgbClr val="FFFFFF"/>
                </a:solidFill>
              </a:defRPr>
            </a:lvl1pPr>
          </a:lstStyle>
          <a:p>
            <a:r>
              <a:rPr dirty="0">
                <a:solidFill>
                  <a:srgbClr val="0D0D0D"/>
                </a:solidFill>
                <a:latin typeface="Times"/>
                <a:cs typeface="Times"/>
              </a:rPr>
              <a:t>HL Tau @ ALMA</a:t>
            </a:r>
          </a:p>
        </p:txBody>
      </p:sp>
      <p:pic>
        <p:nvPicPr>
          <p:cNvPr id="153" name="Screen Shot 2016-02-16 at 17.55.07.png"/>
          <p:cNvPicPr>
            <a:picLocks noChangeAspect="1"/>
          </p:cNvPicPr>
          <p:nvPr/>
        </p:nvPicPr>
        <p:blipFill>
          <a:blip r:embed="rId2">
            <a:extLst/>
          </a:blip>
          <a:stretch>
            <a:fillRect/>
          </a:stretch>
        </p:blipFill>
        <p:spPr>
          <a:xfrm>
            <a:off x="5994101" y="1113867"/>
            <a:ext cx="5747116" cy="5714024"/>
          </a:xfrm>
          <a:prstGeom prst="rect">
            <a:avLst/>
          </a:prstGeom>
          <a:ln w="12700">
            <a:miter lim="400000"/>
          </a:ln>
        </p:spPr>
      </p:pic>
      <p:sp>
        <p:nvSpPr>
          <p:cNvPr id="155" name="Shape 155"/>
          <p:cNvSpPr/>
          <p:nvPr/>
        </p:nvSpPr>
        <p:spPr>
          <a:xfrm>
            <a:off x="-1851773" y="4813597"/>
            <a:ext cx="9818738" cy="194530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lvl1pPr defTabSz="549148">
              <a:defRPr sz="4888">
                <a:solidFill>
                  <a:srgbClr val="FFFFFF"/>
                </a:solidFill>
              </a:defRPr>
            </a:lvl1pPr>
          </a:lstStyle>
          <a:p>
            <a:r>
              <a:rPr dirty="0">
                <a:solidFill>
                  <a:srgbClr val="0D0D0D"/>
                </a:solidFill>
                <a:latin typeface="Times"/>
                <a:cs typeface="Times"/>
              </a:rPr>
              <a:t>7 pairs of BRIGHT </a:t>
            </a:r>
            <a:endParaRPr lang="en-US" dirty="0" smtClean="0">
              <a:solidFill>
                <a:srgbClr val="0D0D0D"/>
              </a:solidFill>
              <a:latin typeface="Times"/>
              <a:cs typeface="Times"/>
            </a:endParaRPr>
          </a:p>
          <a:p>
            <a:r>
              <a:rPr dirty="0" smtClean="0">
                <a:solidFill>
                  <a:srgbClr val="0D0D0D"/>
                </a:solidFill>
                <a:latin typeface="Times"/>
                <a:cs typeface="Times"/>
              </a:rPr>
              <a:t>and </a:t>
            </a:r>
            <a:r>
              <a:rPr dirty="0">
                <a:solidFill>
                  <a:srgbClr val="0D0D0D"/>
                </a:solidFill>
                <a:latin typeface="Times"/>
                <a:cs typeface="Times"/>
              </a:rPr>
              <a:t>DARK rings</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55"/>
          <p:cNvSpPr/>
          <p:nvPr/>
        </p:nvSpPr>
        <p:spPr>
          <a:xfrm>
            <a:off x="-1663355" y="4426157"/>
            <a:ext cx="9818738" cy="250495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lvl1pPr defTabSz="549148">
              <a:defRPr sz="4888">
                <a:solidFill>
                  <a:srgbClr val="FFFFFF"/>
                </a:solidFill>
              </a:defRPr>
            </a:lvl1pPr>
          </a:lstStyle>
          <a:p>
            <a:r>
              <a:rPr lang="en-US" dirty="0">
                <a:solidFill>
                  <a:srgbClr val="0D0D0D"/>
                </a:solidFill>
                <a:latin typeface="Times"/>
                <a:cs typeface="Times"/>
              </a:rPr>
              <a:t>a</a:t>
            </a:r>
            <a:r>
              <a:rPr lang="en-US" dirty="0" smtClean="0">
                <a:solidFill>
                  <a:srgbClr val="0D0D0D"/>
                </a:solidFill>
                <a:latin typeface="Times"/>
                <a:cs typeface="Times"/>
              </a:rPr>
              <a:t>re gaps carved </a:t>
            </a:r>
          </a:p>
          <a:p>
            <a:r>
              <a:rPr lang="en-US" dirty="0" smtClean="0">
                <a:solidFill>
                  <a:srgbClr val="0D0D0D"/>
                </a:solidFill>
                <a:latin typeface="Times"/>
                <a:cs typeface="Times"/>
              </a:rPr>
              <a:t>by planets ?</a:t>
            </a:r>
            <a:endParaRPr dirty="0">
              <a:solidFill>
                <a:srgbClr val="0D0D0D"/>
              </a:solidFill>
              <a:latin typeface="Times"/>
              <a:cs typeface="Times"/>
            </a:endParaRPr>
          </a:p>
        </p:txBody>
      </p:sp>
      <p:pic>
        <p:nvPicPr>
          <p:cNvPr id="5" name="Screen Shot 2016-02-16 at 17.55.07.png"/>
          <p:cNvPicPr>
            <a:picLocks noChangeAspect="1"/>
          </p:cNvPicPr>
          <p:nvPr/>
        </p:nvPicPr>
        <p:blipFill>
          <a:blip r:embed="rId2">
            <a:extLst/>
          </a:blip>
          <a:stretch>
            <a:fillRect/>
          </a:stretch>
        </p:blipFill>
        <p:spPr>
          <a:xfrm>
            <a:off x="5994101" y="1113867"/>
            <a:ext cx="5747116" cy="5714024"/>
          </a:xfrm>
          <a:prstGeom prst="rect">
            <a:avLst/>
          </a:prstGeom>
          <a:ln w="12700">
            <a:miter lim="400000"/>
          </a:ln>
        </p:spPr>
      </p:pic>
      <p:sp>
        <p:nvSpPr>
          <p:cNvPr id="7" name="Shape 152"/>
          <p:cNvSpPr txBox="1">
            <a:spLocks/>
          </p:cNvSpPr>
          <p:nvPr/>
        </p:nvSpPr>
        <p:spPr>
          <a:xfrm>
            <a:off x="279400" y="859664"/>
            <a:ext cx="5284242" cy="85690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97500"/>
          </a:bodyPr>
          <a:lstStyle>
            <a:lvl1pPr marL="0" marR="0" indent="0" algn="ctr" defTabSz="560831" rtl="0" latinLnBrk="0">
              <a:lnSpc>
                <a:spcPct val="100000"/>
              </a:lnSpc>
              <a:spcBef>
                <a:spcPts val="0"/>
              </a:spcBef>
              <a:spcAft>
                <a:spcPts val="0"/>
              </a:spcAft>
              <a:buClrTx/>
              <a:buSzTx/>
              <a:buFontTx/>
              <a:buNone/>
              <a:tabLst/>
              <a:defRPr sz="4992" b="0" i="0" u="none" strike="noStrike" cap="none" spc="0" baseline="0">
                <a:ln>
                  <a:noFill/>
                </a:ln>
                <a:solidFill>
                  <a:srgbClr val="FFFFFF"/>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a:lstStyle>
          <a:p>
            <a:r>
              <a:rPr lang="en-US" smtClean="0">
                <a:solidFill>
                  <a:srgbClr val="0D0D0D"/>
                </a:solidFill>
                <a:latin typeface="Times"/>
                <a:cs typeface="Times"/>
              </a:rPr>
              <a:t>HL Tau @ ALMA</a:t>
            </a:r>
            <a:endParaRPr lang="en-US" dirty="0">
              <a:solidFill>
                <a:srgbClr val="0D0D0D"/>
              </a:solidFill>
              <a:latin typeface="Times"/>
              <a:cs typeface="Times"/>
            </a:endParaRPr>
          </a:p>
        </p:txBody>
      </p:sp>
    </p:spTree>
    <p:extLst>
      <p:ext uri="{BB962C8B-B14F-4D97-AF65-F5344CB8AC3E}">
        <p14:creationId xmlns:p14="http://schemas.microsoft.com/office/powerpoint/2010/main" val="8366240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 name="Screen Shot 2016-02-16 at 18.09.18.png"/>
          <p:cNvPicPr>
            <a:picLocks noChangeAspect="1"/>
          </p:cNvPicPr>
          <p:nvPr/>
        </p:nvPicPr>
        <p:blipFill>
          <a:blip r:embed="rId2">
            <a:extLst/>
          </a:blip>
          <a:stretch>
            <a:fillRect/>
          </a:stretch>
        </p:blipFill>
        <p:spPr>
          <a:xfrm>
            <a:off x="6750657" y="277762"/>
            <a:ext cx="5860480" cy="5838693"/>
          </a:xfrm>
          <a:prstGeom prst="rect">
            <a:avLst/>
          </a:prstGeom>
          <a:ln w="12700">
            <a:miter lim="400000"/>
          </a:ln>
        </p:spPr>
      </p:pic>
      <p:sp>
        <p:nvSpPr>
          <p:cNvPr id="165" name="Shape 165"/>
          <p:cNvSpPr>
            <a:spLocks noGrp="1"/>
          </p:cNvSpPr>
          <p:nvPr>
            <p:ph type="ctrTitle"/>
          </p:nvPr>
        </p:nvSpPr>
        <p:spPr>
          <a:xfrm>
            <a:off x="372367" y="5750170"/>
            <a:ext cx="12260065" cy="2487911"/>
          </a:xfrm>
          <a:prstGeom prst="rect">
            <a:avLst/>
          </a:prstGeom>
        </p:spPr>
        <p:txBody>
          <a:bodyPr/>
          <a:lstStyle/>
          <a:p>
            <a:pPr defTabSz="408940">
              <a:defRPr sz="3639">
                <a:solidFill>
                  <a:srgbClr val="FFFFFF"/>
                </a:solidFill>
              </a:defRPr>
            </a:pPr>
            <a:r>
              <a:rPr sz="4000" dirty="0">
                <a:solidFill>
                  <a:srgbClr val="0D0D0D"/>
                </a:solidFill>
                <a:latin typeface="Times"/>
                <a:cs typeface="Times"/>
              </a:rPr>
              <a:t>There are </a:t>
            </a:r>
            <a:r>
              <a:rPr sz="4000" b="1" dirty="0">
                <a:solidFill>
                  <a:srgbClr val="0D0D0D"/>
                </a:solidFill>
                <a:latin typeface="Times"/>
                <a:ea typeface="Helvetica"/>
                <a:cs typeface="Times"/>
                <a:sym typeface="Helvetica"/>
              </a:rPr>
              <a:t>no massive planets</a:t>
            </a:r>
            <a:r>
              <a:rPr sz="4000" dirty="0">
                <a:solidFill>
                  <a:srgbClr val="0D0D0D"/>
                </a:solidFill>
                <a:latin typeface="Times"/>
                <a:cs typeface="Times"/>
              </a:rPr>
              <a:t> (&gt; 15 M</a:t>
            </a:r>
            <a:r>
              <a:rPr sz="4000" baseline="-5999" dirty="0">
                <a:solidFill>
                  <a:srgbClr val="0D0D0D"/>
                </a:solidFill>
                <a:latin typeface="Times"/>
                <a:cs typeface="Times"/>
              </a:rPr>
              <a:t>J</a:t>
            </a:r>
            <a:r>
              <a:rPr sz="4000" dirty="0">
                <a:solidFill>
                  <a:srgbClr val="0D0D0D"/>
                </a:solidFill>
                <a:latin typeface="Times"/>
                <a:cs typeface="Times"/>
              </a:rPr>
              <a:t>) </a:t>
            </a:r>
            <a:br>
              <a:rPr sz="4000" dirty="0">
                <a:solidFill>
                  <a:srgbClr val="0D0D0D"/>
                </a:solidFill>
                <a:latin typeface="Times"/>
                <a:cs typeface="Times"/>
              </a:rPr>
            </a:br>
            <a:r>
              <a:rPr sz="4000" dirty="0">
                <a:solidFill>
                  <a:srgbClr val="0D0D0D"/>
                </a:solidFill>
                <a:latin typeface="Times"/>
                <a:cs typeface="Times"/>
              </a:rPr>
              <a:t>at the </a:t>
            </a:r>
            <a:r>
              <a:rPr sz="4000" b="1" dirty="0">
                <a:solidFill>
                  <a:srgbClr val="0D0D0D"/>
                </a:solidFill>
                <a:latin typeface="Times"/>
                <a:ea typeface="Helvetica"/>
                <a:cs typeface="Times"/>
                <a:sym typeface="Helvetica"/>
              </a:rPr>
              <a:t>outer parts</a:t>
            </a:r>
            <a:r>
              <a:rPr sz="4000" dirty="0">
                <a:solidFill>
                  <a:srgbClr val="0D0D0D"/>
                </a:solidFill>
                <a:latin typeface="Times"/>
                <a:cs typeface="Times"/>
              </a:rPr>
              <a:t> of the disk (&gt; 50 AU) </a:t>
            </a:r>
          </a:p>
          <a:p>
            <a:pPr defTabSz="408940">
              <a:defRPr sz="3639">
                <a:solidFill>
                  <a:srgbClr val="FFFFFF"/>
                </a:solidFill>
              </a:defRPr>
            </a:pPr>
            <a:endParaRPr sz="3570" dirty="0">
              <a:solidFill>
                <a:srgbClr val="0D0D0D"/>
              </a:solidFill>
              <a:latin typeface="Times"/>
              <a:cs typeface="Times"/>
            </a:endParaRPr>
          </a:p>
        </p:txBody>
      </p:sp>
      <p:pic>
        <p:nvPicPr>
          <p:cNvPr id="166" name="Screen Shot 2016-02-16 at 17.55.07.png"/>
          <p:cNvPicPr>
            <a:picLocks noChangeAspect="1"/>
          </p:cNvPicPr>
          <p:nvPr/>
        </p:nvPicPr>
        <p:blipFill>
          <a:blip r:embed="rId3">
            <a:extLst/>
          </a:blip>
          <a:stretch>
            <a:fillRect/>
          </a:stretch>
        </p:blipFill>
        <p:spPr>
          <a:xfrm>
            <a:off x="502237" y="278782"/>
            <a:ext cx="5870457" cy="5836654"/>
          </a:xfrm>
          <a:prstGeom prst="rect">
            <a:avLst/>
          </a:prstGeom>
          <a:ln w="12700">
            <a:miter lim="400000"/>
          </a:ln>
        </p:spPr>
      </p:pic>
      <p:sp>
        <p:nvSpPr>
          <p:cNvPr id="167" name="Shape 167"/>
          <p:cNvSpPr/>
          <p:nvPr/>
        </p:nvSpPr>
        <p:spPr>
          <a:xfrm>
            <a:off x="8449567" y="5240461"/>
            <a:ext cx="4046390" cy="72047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92500"/>
          </a:bodyPr>
          <a:lstStyle>
            <a:lvl1pPr defTabSz="455675">
              <a:defRPr sz="4055">
                <a:solidFill>
                  <a:srgbClr val="FFFFFF"/>
                </a:solidFill>
              </a:defRPr>
            </a:lvl1pPr>
          </a:lstStyle>
          <a:p>
            <a:r>
              <a:t>Testi et al. (2015)</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 name="HL_Tau_protoplanetary_disk.jpg"/>
          <p:cNvPicPr>
            <a:picLocks noChangeAspect="1"/>
          </p:cNvPicPr>
          <p:nvPr/>
        </p:nvPicPr>
        <p:blipFill>
          <a:blip r:embed="rId2">
            <a:extLst/>
          </a:blip>
          <a:stretch>
            <a:fillRect/>
          </a:stretch>
        </p:blipFill>
        <p:spPr>
          <a:xfrm>
            <a:off x="194809" y="972858"/>
            <a:ext cx="6098580" cy="6098581"/>
          </a:xfrm>
          <a:prstGeom prst="rect">
            <a:avLst/>
          </a:prstGeom>
          <a:ln w="12700">
            <a:miter lim="400000"/>
          </a:ln>
        </p:spPr>
      </p:pic>
      <p:pic>
        <p:nvPicPr>
          <p:cNvPr id="170" name="eso1611a.tif"/>
          <p:cNvPicPr>
            <a:picLocks noChangeAspect="1"/>
          </p:cNvPicPr>
          <p:nvPr/>
        </p:nvPicPr>
        <p:blipFill>
          <a:blip r:embed="rId3">
            <a:extLst/>
          </a:blip>
          <a:stretch>
            <a:fillRect/>
          </a:stretch>
        </p:blipFill>
        <p:spPr>
          <a:xfrm>
            <a:off x="6787274" y="972858"/>
            <a:ext cx="6098581" cy="6098581"/>
          </a:xfrm>
          <a:prstGeom prst="rect">
            <a:avLst/>
          </a:prstGeom>
          <a:ln w="12700">
            <a:miter lim="400000"/>
          </a:ln>
        </p:spPr>
      </p:pic>
      <p:sp>
        <p:nvSpPr>
          <p:cNvPr id="171" name="Shape 171"/>
          <p:cNvSpPr/>
          <p:nvPr/>
        </p:nvSpPr>
        <p:spPr>
          <a:xfrm>
            <a:off x="-302156" y="1281677"/>
            <a:ext cx="4521370" cy="90405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Autofit/>
          </a:bodyPr>
          <a:lstStyle/>
          <a:p>
            <a:pPr defTabSz="572516">
              <a:defRPr sz="5096">
                <a:solidFill>
                  <a:srgbClr val="FFFFFF"/>
                </a:solidFill>
              </a:defRPr>
            </a:pPr>
            <a:r>
              <a:rPr sz="4000" dirty="0">
                <a:solidFill>
                  <a:srgbClr val="FFFFFF"/>
                </a:solidFill>
                <a:latin typeface="Times"/>
                <a:cs typeface="Times"/>
              </a:rPr>
              <a:t>HL Tau</a:t>
            </a:r>
          </a:p>
          <a:p>
            <a:pPr defTabSz="572516">
              <a:defRPr sz="5096">
                <a:solidFill>
                  <a:srgbClr val="FFFFFF"/>
                </a:solidFill>
              </a:defRPr>
            </a:pPr>
            <a:endParaRPr sz="4000" dirty="0">
              <a:solidFill>
                <a:srgbClr val="FFFFFF"/>
              </a:solidFill>
              <a:latin typeface="Times"/>
              <a:cs typeface="Times"/>
            </a:endParaRPr>
          </a:p>
        </p:txBody>
      </p:sp>
      <p:pic>
        <p:nvPicPr>
          <p:cNvPr id="172" name="eso1611b.tif"/>
          <p:cNvPicPr>
            <a:picLocks noChangeAspect="1"/>
          </p:cNvPicPr>
          <p:nvPr/>
        </p:nvPicPr>
        <p:blipFill>
          <a:blip r:embed="rId4">
            <a:extLst/>
          </a:blip>
          <a:stretch>
            <a:fillRect/>
          </a:stretch>
        </p:blipFill>
        <p:spPr>
          <a:xfrm>
            <a:off x="7596227" y="175353"/>
            <a:ext cx="4472421" cy="6105694"/>
          </a:xfrm>
          <a:prstGeom prst="rect">
            <a:avLst/>
          </a:prstGeom>
          <a:ln w="12700">
            <a:miter lim="400000"/>
          </a:ln>
        </p:spPr>
      </p:pic>
      <p:sp>
        <p:nvSpPr>
          <p:cNvPr id="173" name="Shape 173"/>
          <p:cNvSpPr/>
          <p:nvPr/>
        </p:nvSpPr>
        <p:spPr>
          <a:xfrm>
            <a:off x="601978" y="6879797"/>
            <a:ext cx="5284242" cy="85690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lvl1pPr defTabSz="414781">
              <a:defRPr sz="3691">
                <a:solidFill>
                  <a:srgbClr val="FFFFFF"/>
                </a:solidFill>
              </a:defRPr>
            </a:lvl1pPr>
          </a:lstStyle>
          <a:p>
            <a:r>
              <a:rPr dirty="0">
                <a:solidFill>
                  <a:srgbClr val="0D0D0D"/>
                </a:solidFill>
                <a:latin typeface="Times"/>
                <a:cs typeface="Times"/>
              </a:rPr>
              <a:t>ALMA Partnership+2015</a:t>
            </a:r>
          </a:p>
        </p:txBody>
      </p:sp>
      <p:sp>
        <p:nvSpPr>
          <p:cNvPr id="174" name="Shape 174"/>
          <p:cNvSpPr/>
          <p:nvPr/>
        </p:nvSpPr>
        <p:spPr>
          <a:xfrm>
            <a:off x="7194443" y="6879797"/>
            <a:ext cx="5284243" cy="85690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lvl1pPr defTabSz="560831">
              <a:defRPr sz="4992">
                <a:solidFill>
                  <a:srgbClr val="FFFFFF"/>
                </a:solidFill>
              </a:defRPr>
            </a:lvl1pPr>
          </a:lstStyle>
          <a:p>
            <a:r>
              <a:rPr sz="3600" dirty="0">
                <a:solidFill>
                  <a:srgbClr val="0D0D0D"/>
                </a:solidFill>
                <a:latin typeface="Times"/>
                <a:cs typeface="Times"/>
              </a:rPr>
              <a:t>Andrews+2016</a:t>
            </a:r>
          </a:p>
        </p:txBody>
      </p:sp>
      <p:sp>
        <p:nvSpPr>
          <p:cNvPr id="175" name="Shape 175"/>
          <p:cNvSpPr/>
          <p:nvPr/>
        </p:nvSpPr>
        <p:spPr>
          <a:xfrm>
            <a:off x="11341587" y="944372"/>
            <a:ext cx="1686125" cy="57408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lnSpcReduction="10000"/>
          </a:bodyPr>
          <a:lstStyle>
            <a:lvl1pPr defTabSz="356362">
              <a:defRPr sz="3172">
                <a:solidFill>
                  <a:srgbClr val="FFFFFF"/>
                </a:solidFill>
              </a:defRPr>
            </a:lvl1pPr>
          </a:lstStyle>
          <a:p>
            <a:r>
              <a:rPr dirty="0">
                <a:latin typeface="Times"/>
                <a:cs typeface="Times"/>
              </a:rPr>
              <a:t>r~1 AU</a:t>
            </a:r>
          </a:p>
        </p:txBody>
      </p:sp>
      <p:sp>
        <p:nvSpPr>
          <p:cNvPr id="2" name="TextBox 1"/>
          <p:cNvSpPr txBox="1"/>
          <p:nvPr/>
        </p:nvSpPr>
        <p:spPr>
          <a:xfrm>
            <a:off x="6292153" y="972516"/>
            <a:ext cx="3009200"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572516">
              <a:defRPr sz="5096">
                <a:solidFill>
                  <a:srgbClr val="FFFFFF"/>
                </a:solidFill>
              </a:defRPr>
            </a:pPr>
            <a:r>
              <a:rPr lang="en-US" sz="4000" dirty="0">
                <a:solidFill>
                  <a:srgbClr val="FFFFFF"/>
                </a:solidFill>
                <a:latin typeface="Times"/>
                <a:cs typeface="Times"/>
              </a:rPr>
              <a:t>TW </a:t>
            </a:r>
            <a:r>
              <a:rPr lang="en-US" sz="4000" dirty="0" err="1">
                <a:solidFill>
                  <a:srgbClr val="FFFFFF"/>
                </a:solidFill>
                <a:latin typeface="Times"/>
                <a:cs typeface="Times"/>
              </a:rPr>
              <a:t>Hya</a:t>
            </a:r>
            <a:endParaRPr lang="en-US" sz="4000" dirty="0">
              <a:solidFill>
                <a:srgbClr val="FFFFFF"/>
              </a:solidFill>
              <a:latin typeface="Times"/>
              <a:cs typeface="Times"/>
            </a:endParaRPr>
          </a:p>
        </p:txBody>
      </p:sp>
      <p:sp>
        <p:nvSpPr>
          <p:cNvPr id="11" name="TextBox 10"/>
          <p:cNvSpPr txBox="1"/>
          <p:nvPr/>
        </p:nvSpPr>
        <p:spPr>
          <a:xfrm>
            <a:off x="6246410" y="6247752"/>
            <a:ext cx="5219482"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572516">
              <a:defRPr sz="5096">
                <a:solidFill>
                  <a:srgbClr val="FFFFFF"/>
                </a:solidFill>
              </a:defRPr>
            </a:pPr>
            <a:r>
              <a:rPr lang="en-US" sz="4000" dirty="0" smtClean="0">
                <a:solidFill>
                  <a:srgbClr val="FFFFFF"/>
                </a:solidFill>
                <a:latin typeface="Times"/>
                <a:cs typeface="Times"/>
              </a:rPr>
              <a:t>~ 10 million years</a:t>
            </a:r>
            <a:endParaRPr lang="en-US" sz="4000" dirty="0">
              <a:solidFill>
                <a:srgbClr val="FFFFFF"/>
              </a:solidFill>
              <a:latin typeface="Times"/>
              <a:cs typeface="Times"/>
            </a:endParaRPr>
          </a:p>
        </p:txBody>
      </p:sp>
      <p:sp>
        <p:nvSpPr>
          <p:cNvPr id="12" name="TextBox 11"/>
          <p:cNvSpPr txBox="1"/>
          <p:nvPr/>
        </p:nvSpPr>
        <p:spPr>
          <a:xfrm>
            <a:off x="-560301" y="6249477"/>
            <a:ext cx="5219482"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572516">
              <a:defRPr sz="5096">
                <a:solidFill>
                  <a:srgbClr val="FFFFFF"/>
                </a:solidFill>
              </a:defRPr>
            </a:pPr>
            <a:r>
              <a:rPr lang="en-US" sz="4000" dirty="0" smtClean="0">
                <a:solidFill>
                  <a:srgbClr val="FFFFFF"/>
                </a:solidFill>
                <a:latin typeface="Times"/>
                <a:cs typeface="Times"/>
              </a:rPr>
              <a:t>~ 1 million years</a:t>
            </a:r>
            <a:endParaRPr lang="en-US" sz="4000" dirty="0">
              <a:solidFill>
                <a:srgbClr val="FFFFFF"/>
              </a:solidFill>
              <a:latin typeface="Times"/>
              <a:cs typeface="Times"/>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85698" y="578960"/>
            <a:ext cx="102592"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3600" b="0" i="0" u="none" strike="noStrike" cap="none" spc="0" normalizeH="0" baseline="0" dirty="0">
              <a:ln>
                <a:noFill/>
              </a:ln>
              <a:solidFill>
                <a:srgbClr val="000000"/>
              </a:solidFill>
              <a:effectLst/>
              <a:uFillTx/>
              <a:latin typeface="+mn-lt"/>
              <a:ea typeface="+mn-ea"/>
              <a:cs typeface="+mn-cs"/>
              <a:sym typeface="Helvetica Light"/>
            </a:endParaRPr>
          </a:p>
        </p:txBody>
      </p:sp>
      <p:sp>
        <p:nvSpPr>
          <p:cNvPr id="6" name="Shape 180"/>
          <p:cNvSpPr/>
          <p:nvPr/>
        </p:nvSpPr>
        <p:spPr>
          <a:xfrm>
            <a:off x="5242493" y="7833867"/>
            <a:ext cx="7531203" cy="85690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a:bodyPr>
          <a:lstStyle>
            <a:lvl1pPr defTabSz="403097">
              <a:defRPr sz="3588">
                <a:solidFill>
                  <a:srgbClr val="FFFFFF"/>
                </a:solidFill>
              </a:defRPr>
            </a:lvl1pPr>
          </a:lstStyle>
          <a:p>
            <a:endParaRPr dirty="0">
              <a:solidFill>
                <a:srgbClr val="0D0D0D"/>
              </a:solidFill>
              <a:latin typeface="Times"/>
              <a:cs typeface="Times"/>
            </a:endParaRPr>
          </a:p>
        </p:txBody>
      </p:sp>
      <p:sp>
        <p:nvSpPr>
          <p:cNvPr id="3" name="TextBox 2"/>
          <p:cNvSpPr txBox="1"/>
          <p:nvPr/>
        </p:nvSpPr>
        <p:spPr>
          <a:xfrm>
            <a:off x="442495" y="153572"/>
            <a:ext cx="11092948" cy="23185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US" dirty="0" smtClean="0">
                <a:solidFill>
                  <a:srgbClr val="0D0D0D"/>
                </a:solidFill>
                <a:latin typeface="Times"/>
                <a:cs typeface="Times"/>
              </a:rPr>
              <a:t>Alternative explanations </a:t>
            </a:r>
          </a:p>
          <a:p>
            <a:pPr algn="l"/>
            <a:endParaRPr lang="en-US" dirty="0">
              <a:solidFill>
                <a:srgbClr val="0D0D0D"/>
              </a:solidFill>
              <a:latin typeface="Times"/>
              <a:cs typeface="Times"/>
            </a:endParaRPr>
          </a:p>
          <a:p>
            <a:endParaRPr lang="en-US" dirty="0">
              <a:solidFill>
                <a:srgbClr val="0D0D0D"/>
              </a:solidFill>
              <a:latin typeface="Times"/>
              <a:cs typeface="Times"/>
            </a:endParaRPr>
          </a:p>
          <a:p>
            <a:pPr marL="0" marR="0" indent="0" algn="ctr" defTabSz="584200" rtl="0" fontAlgn="auto" latinLnBrk="0" hangingPunct="0">
              <a:lnSpc>
                <a:spcPct val="100000"/>
              </a:lnSpc>
              <a:spcBef>
                <a:spcPts val="0"/>
              </a:spcBef>
              <a:spcAft>
                <a:spcPts val="0"/>
              </a:spcAft>
              <a:buClrTx/>
              <a:buSzTx/>
              <a:buFontTx/>
              <a:buNone/>
              <a:tabLst/>
            </a:pPr>
            <a:endParaRPr kumimoji="0" lang="en-US" sz="3600" b="0" i="0" u="none" strike="noStrike" cap="none" spc="0" normalizeH="0" baseline="0" dirty="0">
              <a:ln>
                <a:noFill/>
              </a:ln>
              <a:solidFill>
                <a:srgbClr val="000000"/>
              </a:solidFill>
              <a:effectLst/>
              <a:uFillTx/>
              <a:latin typeface="+mn-lt"/>
              <a:ea typeface="+mn-ea"/>
              <a:cs typeface="+mn-cs"/>
              <a:sym typeface="Helvetica Light"/>
            </a:endParaRPr>
          </a:p>
        </p:txBody>
      </p:sp>
      <p:sp>
        <p:nvSpPr>
          <p:cNvPr id="4" name="Rectangle 3"/>
          <p:cNvSpPr/>
          <p:nvPr/>
        </p:nvSpPr>
        <p:spPr>
          <a:xfrm>
            <a:off x="7230462" y="5190163"/>
            <a:ext cx="8738147" cy="1200329"/>
          </a:xfrm>
          <a:prstGeom prst="rect">
            <a:avLst/>
          </a:prstGeom>
        </p:spPr>
        <p:txBody>
          <a:bodyPr wrap="square">
            <a:spAutoFit/>
          </a:bodyPr>
          <a:lstStyle/>
          <a:p>
            <a:pPr marL="571500" indent="-571500" algn="l">
              <a:buFontTx/>
              <a:buChar char="-"/>
            </a:pPr>
            <a:r>
              <a:rPr lang="en-US" dirty="0" smtClean="0">
                <a:solidFill>
                  <a:srgbClr val="0D0D0D"/>
                </a:solidFill>
                <a:latin typeface="Times"/>
                <a:cs typeface="Times"/>
              </a:rPr>
              <a:t>Magnetized </a:t>
            </a:r>
            <a:r>
              <a:rPr lang="en-US" dirty="0">
                <a:solidFill>
                  <a:srgbClr val="0D0D0D"/>
                </a:solidFill>
                <a:latin typeface="Times"/>
                <a:cs typeface="Times"/>
              </a:rPr>
              <a:t>disk </a:t>
            </a:r>
            <a:endParaRPr lang="en-US" dirty="0" smtClean="0">
              <a:solidFill>
                <a:srgbClr val="0D0D0D"/>
              </a:solidFill>
              <a:latin typeface="Times"/>
              <a:cs typeface="Times"/>
            </a:endParaRPr>
          </a:p>
          <a:p>
            <a:pPr algn="l"/>
            <a:r>
              <a:rPr lang="en-US" dirty="0" smtClean="0">
                <a:solidFill>
                  <a:srgbClr val="0D0D0D"/>
                </a:solidFill>
                <a:latin typeface="Times"/>
                <a:cs typeface="Times"/>
              </a:rPr>
              <a:t>(</a:t>
            </a:r>
            <a:r>
              <a:rPr lang="en-US" b="1" dirty="0">
                <a:solidFill>
                  <a:srgbClr val="0D0D0D"/>
                </a:solidFill>
                <a:latin typeface="Times"/>
                <a:cs typeface="Times"/>
              </a:rPr>
              <a:t>Flock</a:t>
            </a:r>
            <a:r>
              <a:rPr lang="en-US" dirty="0">
                <a:solidFill>
                  <a:srgbClr val="0D0D0D"/>
                </a:solidFill>
                <a:latin typeface="Times"/>
                <a:cs typeface="Times"/>
              </a:rPr>
              <a:t>+2015, Ruge+2016)</a:t>
            </a:r>
          </a:p>
        </p:txBody>
      </p:sp>
      <p:pic>
        <p:nvPicPr>
          <p:cNvPr id="5" name="Picture 4" descr="sint.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1356090"/>
            <a:ext cx="6396738" cy="3745045"/>
          </a:xfrm>
          <a:prstGeom prst="rect">
            <a:avLst/>
          </a:prstGeom>
        </p:spPr>
      </p:pic>
      <p:pic>
        <p:nvPicPr>
          <p:cNvPr id="7" name="Picture 6" descr="1300um.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9097" y="236783"/>
            <a:ext cx="5958413" cy="4761526"/>
          </a:xfrm>
          <a:prstGeom prst="rect">
            <a:avLst/>
          </a:prstGeom>
        </p:spPr>
      </p:pic>
      <p:sp>
        <p:nvSpPr>
          <p:cNvPr id="8" name="TextBox 7"/>
          <p:cNvSpPr txBox="1"/>
          <p:nvPr/>
        </p:nvSpPr>
        <p:spPr>
          <a:xfrm>
            <a:off x="667321" y="5122592"/>
            <a:ext cx="5960397" cy="17645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571500" indent="-571500" algn="l">
              <a:buFontTx/>
              <a:buChar char="-"/>
            </a:pPr>
            <a:r>
              <a:rPr lang="en-US" dirty="0">
                <a:solidFill>
                  <a:srgbClr val="0D0D0D"/>
                </a:solidFill>
                <a:latin typeface="Times"/>
                <a:cs typeface="Times"/>
              </a:rPr>
              <a:t>Sintering </a:t>
            </a:r>
          </a:p>
          <a:p>
            <a:pPr algn="l"/>
            <a:r>
              <a:rPr lang="en-US" dirty="0">
                <a:solidFill>
                  <a:srgbClr val="0D0D0D"/>
                </a:solidFill>
                <a:latin typeface="Times"/>
                <a:cs typeface="Times"/>
              </a:rPr>
              <a:t>(</a:t>
            </a:r>
            <a:r>
              <a:rPr lang="en-US" dirty="0" err="1">
                <a:solidFill>
                  <a:srgbClr val="0D0D0D"/>
                </a:solidFill>
                <a:latin typeface="Times"/>
                <a:cs typeface="Times"/>
              </a:rPr>
              <a:t>Okuzumi</a:t>
            </a:r>
            <a:r>
              <a:rPr lang="en-US" dirty="0">
                <a:solidFill>
                  <a:srgbClr val="0D0D0D"/>
                </a:solidFill>
                <a:latin typeface="Times"/>
                <a:cs typeface="Times"/>
              </a:rPr>
              <a:t>, </a:t>
            </a:r>
            <a:r>
              <a:rPr lang="en-US" b="1" dirty="0" err="1">
                <a:solidFill>
                  <a:schemeClr val="tx1"/>
                </a:solidFill>
                <a:latin typeface="Times"/>
                <a:cs typeface="Times"/>
              </a:rPr>
              <a:t>Momose</a:t>
            </a:r>
            <a:r>
              <a:rPr lang="en-US" dirty="0">
                <a:solidFill>
                  <a:srgbClr val="0D0D0D"/>
                </a:solidFill>
                <a:latin typeface="Times"/>
                <a:cs typeface="Times"/>
              </a:rPr>
              <a:t>+ 2016)</a:t>
            </a:r>
          </a:p>
          <a:p>
            <a:pPr marL="0" marR="0" indent="0" algn="ctr" defTabSz="584200" rtl="0" fontAlgn="auto" latinLnBrk="0" hangingPunct="0">
              <a:lnSpc>
                <a:spcPct val="100000"/>
              </a:lnSpc>
              <a:spcBef>
                <a:spcPts val="0"/>
              </a:spcBef>
              <a:spcAft>
                <a:spcPts val="0"/>
              </a:spcAft>
              <a:buClrTx/>
              <a:buSzTx/>
              <a:buFontTx/>
              <a:buNone/>
              <a:tabLst/>
            </a:pPr>
            <a:endParaRPr kumimoji="0" lang="en-US" sz="3600" b="0" i="0" u="none" strike="noStrike" cap="none" spc="0" normalizeH="0" baseline="0" dirty="0">
              <a:ln>
                <a:noFill/>
              </a:ln>
              <a:solidFill>
                <a:srgbClr val="000000"/>
              </a:solidFill>
              <a:effectLst/>
              <a:uFillTx/>
              <a:latin typeface="+mn-lt"/>
              <a:ea typeface="+mn-ea"/>
              <a:cs typeface="+mn-cs"/>
              <a:sym typeface="Helvetica Light"/>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7642</TotalTime>
  <Words>1085</Words>
  <Application>Microsoft Macintosh PowerPoint</Application>
  <PresentationFormat>Custom</PresentationFormat>
  <Paragraphs>126</Paragraphs>
  <Slides>22</Slides>
  <Notes>6</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White</vt:lpstr>
      <vt:lpstr>The VLA view of HL Tau</vt:lpstr>
      <vt:lpstr>The VLA view of HL Tau</vt:lpstr>
      <vt:lpstr>HL Tau  ALMA 1.3 mm</vt:lpstr>
      <vt:lpstr>Search in ADS on May 16th 2016 …</vt:lpstr>
      <vt:lpstr>HL Tau @ ALMA</vt:lpstr>
      <vt:lpstr>PowerPoint Presentation</vt:lpstr>
      <vt:lpstr>There are no massive planets (&gt; 15 MJ)  at the outer parts of the disk (&gt; 50 AU)  </vt:lpstr>
      <vt:lpstr>PowerPoint Presentation</vt:lpstr>
      <vt:lpstr>PowerPoint Presentation</vt:lpstr>
      <vt:lpstr>PowerPoint Presentation</vt:lpstr>
      <vt:lpstr>Pinte et al. (2016)</vt:lpstr>
      <vt:lpstr>Pinte et al. (2016)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VLA view of the HL Tau Disk</dc:title>
  <cp:lastModifiedBy>Flock , Mario (3263-Caltech)</cp:lastModifiedBy>
  <cp:revision>68</cp:revision>
  <dcterms:modified xsi:type="dcterms:W3CDTF">2016-05-16T14:09:09Z</dcterms:modified>
</cp:coreProperties>
</file>