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82"/>
  </p:normalViewPr>
  <p:slideViewPr>
    <p:cSldViewPr snapToGrid="0" snapToObjects="1">
      <p:cViewPr>
        <p:scale>
          <a:sx n="113" d="100"/>
          <a:sy n="113" d="100"/>
        </p:scale>
        <p:origin x="1600" y="3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D0911-2B7D-6049-AD6A-4A60124941BC}" type="datetimeFigureOut">
              <a:rPr lang="en-US" smtClean="0"/>
              <a:t>5/15/17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91505-7645-B840-AD6A-0B9E14E91A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D0911-2B7D-6049-AD6A-4A60124941BC}" type="datetimeFigureOut">
              <a:rPr lang="en-US" smtClean="0"/>
              <a:t>5/15/17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91505-7645-B840-AD6A-0B9E14E91A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D0911-2B7D-6049-AD6A-4A60124941BC}" type="datetimeFigureOut">
              <a:rPr lang="en-US" smtClean="0"/>
              <a:t>5/15/17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91505-7645-B840-AD6A-0B9E14E91A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D0911-2B7D-6049-AD6A-4A60124941BC}" type="datetimeFigureOut">
              <a:rPr lang="en-US" smtClean="0"/>
              <a:t>5/15/17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91505-7645-B840-AD6A-0B9E14E91A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D0911-2B7D-6049-AD6A-4A60124941BC}" type="datetimeFigureOut">
              <a:rPr lang="en-US" smtClean="0"/>
              <a:t>5/15/17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91505-7645-B840-AD6A-0B9E14E91A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D0911-2B7D-6049-AD6A-4A60124941BC}" type="datetimeFigureOut">
              <a:rPr lang="en-US" smtClean="0"/>
              <a:t>5/15/17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91505-7645-B840-AD6A-0B9E14E91A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D0911-2B7D-6049-AD6A-4A60124941BC}" type="datetimeFigureOut">
              <a:rPr lang="en-US" smtClean="0"/>
              <a:t>5/15/17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91505-7645-B840-AD6A-0B9E14E91A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D0911-2B7D-6049-AD6A-4A60124941BC}" type="datetimeFigureOut">
              <a:rPr lang="en-US" smtClean="0"/>
              <a:t>5/15/17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91505-7645-B840-AD6A-0B9E14E91A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D0911-2B7D-6049-AD6A-4A60124941BC}" type="datetimeFigureOut">
              <a:rPr lang="en-US" smtClean="0"/>
              <a:t>5/15/17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91505-7645-B840-AD6A-0B9E14E91A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D0911-2B7D-6049-AD6A-4A60124941BC}" type="datetimeFigureOut">
              <a:rPr lang="en-US" smtClean="0"/>
              <a:t>5/15/17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91505-7645-B840-AD6A-0B9E14E91A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D0911-2B7D-6049-AD6A-4A60124941BC}" type="datetimeFigureOut">
              <a:rPr lang="en-US" smtClean="0"/>
              <a:t>5/15/17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91505-7645-B840-AD6A-0B9E14E91A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FD0911-2B7D-6049-AD6A-4A60124941BC}" type="datetimeFigureOut">
              <a:rPr lang="en-US" smtClean="0"/>
              <a:t>5/15/17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091505-7645-B840-AD6A-0B9E14E91A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887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Relationship Id="rId3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46757"/>
            <a:ext cx="9144000" cy="1237129"/>
          </a:xfrm>
        </p:spPr>
        <p:txBody>
          <a:bodyPr anchor="t">
            <a:normAutofit fontScale="90000"/>
          </a:bodyPr>
          <a:lstStyle/>
          <a:p>
            <a:r>
              <a:rPr lang="en-US" sz="4000" dirty="0" smtClean="0"/>
              <a:t>Investigating huntingtin DNA binding </a:t>
            </a:r>
            <a:r>
              <a:rPr lang="mr-IN" sz="4000" dirty="0" smtClean="0"/>
              <a:t>–</a:t>
            </a:r>
            <a:r>
              <a:rPr lang="en-US" sz="4000" dirty="0" smtClean="0"/>
              <a:t> plasmid EMSA with full-length HTT Q23/Q46</a:t>
            </a:r>
            <a:endParaRPr lang="en-US" sz="4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320" t="26039" r="34016" b="45412"/>
          <a:stretch/>
        </p:blipFill>
        <p:spPr>
          <a:xfrm>
            <a:off x="3736624" y="1865326"/>
            <a:ext cx="2208706" cy="203022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161" t="41571" r="37144" b="28939"/>
          <a:stretch/>
        </p:blipFill>
        <p:spPr>
          <a:xfrm>
            <a:off x="625370" y="1873114"/>
            <a:ext cx="2312894" cy="202243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83836" y="2147734"/>
            <a:ext cx="2203623" cy="648437"/>
          </a:xfrm>
        </p:spPr>
        <p:txBody>
          <a:bodyPr>
            <a:normAutofit/>
          </a:bodyPr>
          <a:lstStyle/>
          <a:p>
            <a:pPr algn="l"/>
            <a:r>
              <a:rPr lang="en-US" sz="1200" dirty="0" smtClean="0">
                <a:solidFill>
                  <a:schemeClr val="bg1"/>
                </a:solidFill>
              </a:rPr>
              <a:t>L     P  Q23 Q46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3992966" y="2147734"/>
            <a:ext cx="2203623" cy="6484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smtClean="0">
                <a:solidFill>
                  <a:schemeClr val="bg1"/>
                </a:solidFill>
              </a:rPr>
              <a:t>L     P  Q23 Q46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6434104" y="1872536"/>
            <a:ext cx="2348652" cy="18323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 smtClean="0"/>
              <a:t>L </a:t>
            </a:r>
            <a:r>
              <a:rPr lang="mr-IN" sz="1200" dirty="0" smtClean="0"/>
              <a:t>–</a:t>
            </a:r>
            <a:r>
              <a:rPr lang="en-US" sz="1200" dirty="0" smtClean="0"/>
              <a:t> DNA ladder (1 kb </a:t>
            </a:r>
            <a:r>
              <a:rPr lang="mr-IN" sz="1200" dirty="0" smtClean="0"/>
              <a:t>–</a:t>
            </a:r>
            <a:r>
              <a:rPr lang="en-US" sz="1200" dirty="0" smtClean="0"/>
              <a:t> </a:t>
            </a:r>
            <a:r>
              <a:rPr lang="en-US" sz="1200" dirty="0" err="1" smtClean="0"/>
              <a:t>Fermentas</a:t>
            </a:r>
            <a:r>
              <a:rPr lang="en-US" sz="1200" dirty="0" smtClean="0"/>
              <a:t>)</a:t>
            </a:r>
          </a:p>
          <a:p>
            <a:pPr algn="l"/>
            <a:r>
              <a:rPr lang="en-US" sz="1200" dirty="0" smtClean="0"/>
              <a:t>P </a:t>
            </a:r>
            <a:r>
              <a:rPr lang="mr-IN" sz="1200" dirty="0" smtClean="0"/>
              <a:t>–</a:t>
            </a:r>
            <a:r>
              <a:rPr lang="en-US" sz="1200" dirty="0" smtClean="0"/>
              <a:t> plasmid alone</a:t>
            </a:r>
          </a:p>
          <a:p>
            <a:pPr algn="l"/>
            <a:r>
              <a:rPr lang="en-US" sz="1200" dirty="0" smtClean="0"/>
              <a:t>Q23 </a:t>
            </a:r>
            <a:r>
              <a:rPr lang="mr-IN" sz="1200" dirty="0" smtClean="0"/>
              <a:t>–</a:t>
            </a:r>
            <a:r>
              <a:rPr lang="en-US" sz="1200" dirty="0" smtClean="0"/>
              <a:t> plasmid + HTT Q23</a:t>
            </a:r>
          </a:p>
          <a:p>
            <a:pPr algn="l"/>
            <a:r>
              <a:rPr lang="en-US" sz="1200" dirty="0" smtClean="0"/>
              <a:t>Q46 </a:t>
            </a:r>
            <a:r>
              <a:rPr lang="mr-IN" sz="1200" dirty="0" smtClean="0"/>
              <a:t>–</a:t>
            </a:r>
            <a:r>
              <a:rPr lang="en-US" sz="1200" dirty="0" smtClean="0"/>
              <a:t> plasmid + HTT Q46</a:t>
            </a:r>
            <a:endParaRPr lang="en-US" sz="1200" dirty="0"/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112887" y="4102439"/>
            <a:ext cx="8850492" cy="24451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 smtClean="0"/>
              <a:t>All reactions completed in 20 </a:t>
            </a:r>
            <a:r>
              <a:rPr lang="en-US" sz="1200" dirty="0" err="1" smtClean="0"/>
              <a:t>mM</a:t>
            </a:r>
            <a:r>
              <a:rPr lang="en-US" sz="1200" dirty="0" smtClean="0"/>
              <a:t> </a:t>
            </a:r>
            <a:r>
              <a:rPr lang="en-US" sz="1200" dirty="0" err="1" smtClean="0"/>
              <a:t>Hepes</a:t>
            </a:r>
            <a:r>
              <a:rPr lang="en-US" sz="1200" dirty="0" smtClean="0"/>
              <a:t> pH 7.4, 150 </a:t>
            </a:r>
            <a:r>
              <a:rPr lang="en-US" sz="1200" dirty="0" err="1" smtClean="0"/>
              <a:t>mM</a:t>
            </a:r>
            <a:r>
              <a:rPr lang="en-US" sz="1200" dirty="0" smtClean="0"/>
              <a:t> </a:t>
            </a:r>
            <a:r>
              <a:rPr lang="en-US" sz="1200" dirty="0" err="1" smtClean="0"/>
              <a:t>NaCl</a:t>
            </a:r>
            <a:r>
              <a:rPr lang="en-US" sz="1200" dirty="0" smtClean="0"/>
              <a:t>, 10 % glycerol</a:t>
            </a:r>
          </a:p>
          <a:p>
            <a:pPr algn="l"/>
            <a:r>
              <a:rPr lang="en-US" sz="1200" dirty="0" smtClean="0"/>
              <a:t>3 µL of 0.5 mg/µL plasmid (~12-15 kb) incubated with 14 µL buffer, 14 µL of 2 mg/mL HTT</a:t>
            </a:r>
            <a:r>
              <a:rPr lang="en-US" sz="1200" baseline="-25000" dirty="0" smtClean="0"/>
              <a:t>1-3144</a:t>
            </a:r>
            <a:r>
              <a:rPr lang="en-US" sz="1200" dirty="0" smtClean="0"/>
              <a:t> Q23 or </a:t>
            </a:r>
            <a:r>
              <a:rPr lang="en-US" sz="1200" dirty="0"/>
              <a:t>14 µL of </a:t>
            </a:r>
            <a:r>
              <a:rPr lang="en-US" sz="1200" dirty="0" smtClean="0"/>
              <a:t>1.9 </a:t>
            </a:r>
            <a:r>
              <a:rPr lang="en-US" sz="1200" dirty="0"/>
              <a:t>mg/mL HTT</a:t>
            </a:r>
            <a:r>
              <a:rPr lang="en-US" sz="1200" baseline="-25000" dirty="0"/>
              <a:t>1-3144</a:t>
            </a:r>
            <a:r>
              <a:rPr lang="en-US" sz="1200" dirty="0"/>
              <a:t> </a:t>
            </a:r>
            <a:r>
              <a:rPr lang="en-US" sz="1200" dirty="0" smtClean="0"/>
              <a:t>Q46 at room temperature for 20 minutes.</a:t>
            </a:r>
          </a:p>
          <a:p>
            <a:pPr algn="l"/>
            <a:r>
              <a:rPr lang="en-US" sz="1200" dirty="0" smtClean="0"/>
              <a:t>Each reaction then topped up with 3 µL 6 x loading dye (</a:t>
            </a:r>
            <a:r>
              <a:rPr lang="en-US" sz="1200" dirty="0" err="1" smtClean="0"/>
              <a:t>Fermentas</a:t>
            </a:r>
            <a:r>
              <a:rPr lang="en-US" sz="1200" dirty="0" smtClean="0"/>
              <a:t>) supplemented with 1:10,000 </a:t>
            </a:r>
            <a:r>
              <a:rPr lang="en-US" sz="1200" dirty="0" err="1" smtClean="0"/>
              <a:t>SybrSafe</a:t>
            </a:r>
            <a:r>
              <a:rPr lang="en-US" sz="1200" dirty="0" smtClean="0"/>
              <a:t>. </a:t>
            </a:r>
          </a:p>
          <a:p>
            <a:pPr algn="l"/>
            <a:r>
              <a:rPr lang="en-US" sz="1200" dirty="0" smtClean="0"/>
              <a:t>Reactions run in 1.5 % (w/v) agarose-TAE gel in 0.5 % TAE buffer at 135 V for 20 mins before imaging and running for an additional 20 mins. </a:t>
            </a:r>
          </a:p>
          <a:p>
            <a:pPr algn="l"/>
            <a:r>
              <a:rPr lang="en-US" sz="1200" dirty="0" smtClean="0"/>
              <a:t>A band shift of the plasmid DNA is observed for both HTT Q23 and Q46. </a:t>
            </a:r>
          </a:p>
          <a:p>
            <a:pPr algn="l"/>
            <a:r>
              <a:rPr lang="en-US" sz="1200" dirty="0" smtClean="0"/>
              <a:t>As plasmid is not a physiologically relevant ligand/binding partner for a human protein, it can be assumed that this is non-specific DNA binding. This property of the </a:t>
            </a:r>
            <a:r>
              <a:rPr lang="en-US" sz="1200" smtClean="0"/>
              <a:t>protein seems to be </a:t>
            </a:r>
            <a:r>
              <a:rPr lang="en-US" sz="1200" dirty="0" smtClean="0"/>
              <a:t>independent of the </a:t>
            </a:r>
            <a:r>
              <a:rPr lang="en-US" sz="1200" dirty="0" err="1" smtClean="0"/>
              <a:t>polyQ</a:t>
            </a:r>
            <a:r>
              <a:rPr lang="en-US" sz="1200" dirty="0" smtClean="0"/>
              <a:t> length. Further experiments are needed to verify if the DNA binding is specific for dsDNA, ssDNA or other types of DNA structures. </a:t>
            </a:r>
            <a:endParaRPr lang="en-US" sz="1200" dirty="0"/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1276855" y="1513514"/>
            <a:ext cx="4412746" cy="18323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 smtClean="0"/>
              <a:t>t = 20 mins			      t = 40 mins</a:t>
            </a:r>
            <a:endParaRPr lang="en-US" sz="1200" dirty="0"/>
          </a:p>
        </p:txBody>
      </p:sp>
      <p:sp>
        <p:nvSpPr>
          <p:cNvPr id="10" name="Subtitle 2"/>
          <p:cNvSpPr txBox="1">
            <a:spLocks/>
          </p:cNvSpPr>
          <p:nvPr/>
        </p:nvSpPr>
        <p:spPr>
          <a:xfrm>
            <a:off x="112887" y="2216489"/>
            <a:ext cx="577930" cy="18323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 smtClean="0"/>
              <a:t>10 kb</a:t>
            </a:r>
          </a:p>
          <a:p>
            <a:pPr algn="r"/>
            <a:endParaRPr lang="en-US" sz="1200" dirty="0"/>
          </a:p>
          <a:p>
            <a:pPr algn="r"/>
            <a:r>
              <a:rPr lang="en-US" sz="1200" dirty="0" smtClean="0"/>
              <a:t>5 kb</a:t>
            </a:r>
            <a:endParaRPr lang="en-US" sz="1200" dirty="0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625370" y="2336801"/>
            <a:ext cx="358466" cy="451908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623082" y="2909021"/>
            <a:ext cx="360754" cy="7551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Subtitle 2"/>
          <p:cNvSpPr txBox="1">
            <a:spLocks/>
          </p:cNvSpPr>
          <p:nvPr/>
        </p:nvSpPr>
        <p:spPr>
          <a:xfrm>
            <a:off x="3225272" y="2302066"/>
            <a:ext cx="577930" cy="18323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 smtClean="0"/>
              <a:t>10 kb</a:t>
            </a:r>
          </a:p>
          <a:p>
            <a:pPr algn="r"/>
            <a:endParaRPr lang="en-US" sz="1200" dirty="0"/>
          </a:p>
          <a:p>
            <a:pPr algn="r"/>
            <a:r>
              <a:rPr lang="en-US" sz="1200" dirty="0" smtClean="0"/>
              <a:t>5 kb</a:t>
            </a:r>
            <a:endParaRPr lang="en-US" sz="1200" dirty="0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3736624" y="2425150"/>
            <a:ext cx="256342" cy="554228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3736624" y="3025621"/>
            <a:ext cx="249195" cy="165191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4009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</TotalTime>
  <Words>241</Words>
  <Application>Microsoft Macintosh PowerPoint</Application>
  <PresentationFormat>On-screen Show (4:3)</PresentationFormat>
  <Paragraphs>20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Calibri</vt:lpstr>
      <vt:lpstr>Calibri Light</vt:lpstr>
      <vt:lpstr>Mangal</vt:lpstr>
      <vt:lpstr>Arial</vt:lpstr>
      <vt:lpstr>Office Theme</vt:lpstr>
      <vt:lpstr>Investigating huntingtin DNA binding – plasmid EMSA with full-length HTT Q23/Q46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Huntingtin DNA binding – plasmid EMSA with full-length HTT Q23/Q46</dc:title>
  <dc:creator>Microsoft Office User</dc:creator>
  <cp:lastModifiedBy>Microsoft Office User</cp:lastModifiedBy>
  <cp:revision>5</cp:revision>
  <dcterms:created xsi:type="dcterms:W3CDTF">2017-05-15T20:51:34Z</dcterms:created>
  <dcterms:modified xsi:type="dcterms:W3CDTF">2017-05-15T21:18:14Z</dcterms:modified>
</cp:coreProperties>
</file>