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un.org/es/about-us/un-charter/chapter-7" TargetMode="External"/><Relationship Id="rId3" Type="http://schemas.openxmlformats.org/officeDocument/2006/relationships/hyperlink" Target="https://www.un.org/es/about-us/un-charter/chapter-8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un.org/es/about-us/un-charter/chapter-7" TargetMode="External"/><Relationship Id="rId3" Type="http://schemas.openxmlformats.org/officeDocument/2006/relationships/hyperlink" Target="https://www.un.org/sustainabledevelopment/es/2017/12/el-consejo-de-seguridad-adopta-por-unanimidad-nuevas-sanciones-para-corea-del-norte/" TargetMode="External"/><Relationship Id="rId4" Type="http://schemas.openxmlformats.org/officeDocument/2006/relationships/hyperlink" Target="https://www.consilium.europa.eu/es/press/press-releases/2020/12/07/eu-adopts-a-global-human-rights-sanctions-regime/#" TargetMode="External"/><Relationship Id="rId5" Type="http://schemas.openxmlformats.org/officeDocument/2006/relationships/hyperlink" Target="https://www.consilium.europa.eu/es/policies/sanctions/history-north-korea/" TargetMode="External"/><Relationship Id="rId6" Type="http://schemas.openxmlformats.org/officeDocument/2006/relationships/hyperlink" Target="https://www.youtube.com/watch?v=oFdiZ0drKMU" TargetMode="External"/><Relationship Id="rId7" Type="http://schemas.openxmlformats.org/officeDocument/2006/relationships/hyperlink" Target="https://www.france24.com/es/europa/20210322-union-europea-sanciones-china-uigures-myanmar" TargetMode="Externa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letras.com/aventura/74888/" TargetMode="External"/><Relationship Id="rId3" Type="http://schemas.openxmlformats.org/officeDocument/2006/relationships/hyperlink" Target="https://granada.hablandodeciencia.com/directo/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legal.un.org/ilc/publications/yearbooks/spanish/ilc_2001_v2_p2.pdf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fd31033b01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fd31033b01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fd31033b01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fd31033b01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fd31033b01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fd31033b01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/>
              <a:t>Art. 41 Carta </a:t>
            </a:r>
            <a:r>
              <a:rPr lang="es" u="sng">
                <a:solidFill>
                  <a:schemeClr val="hlink"/>
                </a:solidFill>
                <a:hlinkClick r:id="rId2"/>
              </a:rPr>
              <a:t>https://www.un.org/es/about-us/un-charter/chapter-7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/>
              <a:t>Art. 53 Carta </a:t>
            </a:r>
            <a:r>
              <a:rPr lang="es" u="sng">
                <a:solidFill>
                  <a:schemeClr val="hlink"/>
                </a:solidFill>
                <a:hlinkClick r:id="rId3"/>
              </a:rPr>
              <a:t>https://www.un.org/es/about-us/un-charter/chapter-8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fd31033b01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fd31033b01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fd31033b01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fd31033b01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fd31033b01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fd31033b01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/>
              <a:t>A) SANCIONES DE NACIONES UNIDAS (arts. 39 y 41 </a:t>
            </a:r>
            <a:r>
              <a:rPr lang="es" u="sng">
                <a:solidFill>
                  <a:schemeClr val="hlink"/>
                </a:solidFill>
                <a:hlinkClick r:id="rId2"/>
              </a:rPr>
              <a:t>https://www.un.org/es/about-us/un-charter/chapter-7</a:t>
            </a:r>
            <a:r>
              <a:rPr lang="es"/>
              <a:t> 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u="sng">
                <a:solidFill>
                  <a:schemeClr val="hlink"/>
                </a:solidFill>
                <a:hlinkClick r:id="rId3"/>
              </a:rPr>
              <a:t>https://www.un.org/sustainabledevelopment/es/2017/12/el-consejo-de-seguridad-adopta-por-unanimidad-nuevas-sanciones-para-corea-del-norte/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/>
              <a:t>B) SANCIONES DE LA UNIÓN EUROPEA (art. 21 TUE https://eur-lex.europa.eu/legal-content/ES/TXT/HTML/?uri=CELEX:12012M/TXT&amp;from=EL)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u="sng">
                <a:solidFill>
                  <a:schemeClr val="hlink"/>
                </a:solidFill>
                <a:hlinkClick r:id="rId4"/>
              </a:rPr>
              <a:t>https://www.consilium.europa.eu/es/press/press-releases/2020/12/07/eu-adopts-a-global-human-rights-sanctions-regime/#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/>
              <a:t>Ejemplo: Corea del Norte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u="sng">
                <a:solidFill>
                  <a:schemeClr val="hlink"/>
                </a:solidFill>
                <a:hlinkClick r:id="rId5"/>
              </a:rPr>
              <a:t>https://www.consilium.europa.eu/es/policies/sanctions/history-north-korea/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/>
              <a:t>Ejemplo: Rusia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u="sng">
                <a:solidFill>
                  <a:schemeClr val="hlink"/>
                </a:solidFill>
                <a:hlinkClick r:id="rId6"/>
              </a:rPr>
              <a:t>https://www.youtube.com/watch?v=oFdiZ0drKMU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/>
              <a:t>Ejemplo China:</a:t>
            </a:r>
            <a:br>
              <a:rPr lang="es"/>
            </a:br>
            <a:r>
              <a:rPr lang="es" u="sng">
                <a:solidFill>
                  <a:schemeClr val="hlink"/>
                </a:solidFill>
                <a:hlinkClick r:id="rId7"/>
              </a:rPr>
              <a:t>https://www.france24.com/es/europa/20210322-union-europea-sanciones-china-uigures-myanmar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fd31033b01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fd31033b01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fd3b7bc6a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fd3b7bc6a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u="sng">
                <a:solidFill>
                  <a:schemeClr val="hlink"/>
                </a:solidFill>
                <a:hlinkClick r:id="rId2"/>
              </a:rPr>
              <a:t>https://www.letras.com/aventura/74888/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u="sng">
                <a:solidFill>
                  <a:schemeClr val="hlink"/>
                </a:solidFill>
                <a:hlinkClick r:id="rId3"/>
              </a:rPr>
              <a:t>https://granada.hablandodeciencia.com/directo/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fd31033b01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fd31033b0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fd31033b01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fd31033b0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fd31033b01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fd31033b01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fd31033b01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fd31033b01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fd31033b01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fd31033b01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fd31033b01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fd31033b01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u="sng">
                <a:solidFill>
                  <a:schemeClr val="hlink"/>
                </a:solidFill>
                <a:hlinkClick r:id="rId2"/>
              </a:rPr>
              <a:t>https://legal.un.org/ilc/publications/yearbooks/spanish/ilc_2001_v2_p2.pdf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fd31033b01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fd31033b01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youtube.com/watch?v=sbtOAICTS8U" TargetMode="External"/><Relationship Id="rId4" Type="http://schemas.openxmlformats.org/officeDocument/2006/relationships/image" Target="../media/image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26" y="0"/>
            <a:ext cx="900332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38" y="0"/>
            <a:ext cx="900332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4636" y="0"/>
            <a:ext cx="7594726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987" y="-56050"/>
            <a:ext cx="8754028" cy="554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4636" y="0"/>
            <a:ext cx="7594726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4650" y="0"/>
            <a:ext cx="7594711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4" name="Google Shape;14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3578"/>
            <a:ext cx="9144003" cy="5036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8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28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26" y="0"/>
            <a:ext cx="900332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...................." id="61" name="Google Shape;61;p14" title="Aventura - Obsesion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0413" y="131100"/>
            <a:ext cx="6683176" cy="501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6789"/>
            <a:ext cx="9144003" cy="5089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6789"/>
            <a:ext cx="9144003" cy="5089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6789"/>
            <a:ext cx="9144003" cy="5089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6789"/>
            <a:ext cx="9144003" cy="5089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6789"/>
            <a:ext cx="9144003" cy="5089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874" y="0"/>
            <a:ext cx="900332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0" name="Google Shape;11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38" y="0"/>
            <a:ext cx="900332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