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58" r:id="rId4"/>
    <p:sldId id="262" r:id="rId5"/>
    <p:sldId id="259" r:id="rId6"/>
    <p:sldId id="264" r:id="rId7"/>
    <p:sldId id="261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584" autoAdjust="0"/>
  </p:normalViewPr>
  <p:slideViewPr>
    <p:cSldViewPr snapToGrid="0">
      <p:cViewPr varScale="1">
        <p:scale>
          <a:sx n="98" d="100"/>
          <a:sy n="98" d="100"/>
        </p:scale>
        <p:origin x="10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E62C5-6B87-4C74-8E8A-3366E0323256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64507-69FB-4DFC-8D3B-D81E8D75FD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7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Was: Inhalte (Naturwissenschaft, Geisteswissenschaft, etc.)</a:t>
            </a:r>
          </a:p>
          <a:p>
            <a:r>
              <a:rPr lang="de-DE" dirty="0"/>
              <a:t>Für wen: Zielgruppe (alte Menschen, Menschen mit Hang zur Technik, Experimentierfreudige, etc.)</a:t>
            </a:r>
          </a:p>
          <a:p>
            <a:r>
              <a:rPr lang="de-DE" dirty="0"/>
              <a:t>Wie: Stil (ernst, humorvoll, förmlich, leger, kollegial, Sprache, etc.)</a:t>
            </a:r>
          </a:p>
          <a:p>
            <a:r>
              <a:rPr lang="de-DE" dirty="0"/>
              <a:t>Wodurch: Format &amp; Medium (Video, Podcast, Theaterstück, Musik, Game, Ausstellung, etc.)</a:t>
            </a:r>
          </a:p>
          <a:p>
            <a:r>
              <a:rPr lang="de-DE" dirty="0"/>
              <a:t>Warum: Motivation (Ziel, Meilensteine, Selbstreflexion)</a:t>
            </a:r>
          </a:p>
          <a:p>
            <a:r>
              <a:rPr lang="de-DE"/>
              <a:t>Von wem: Rolle (erklären, lehren, wegweisen, mitreisen, dirigieren, mitforschen, etc.)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164507-69FB-4DFC-8D3B-D81E8D75FD5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650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64507-69FB-4DFC-8D3B-D81E8D75FD5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ADA62-EA4C-4897-992C-683A18BF59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A020CC-6863-4FF4-B03C-57BEC803C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C62868-7547-499D-8D5D-B1CEC691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911AF9-88BE-47FD-9B23-946E1A548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CFC3EA-07C7-4436-B654-B6142E7A2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49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41B2B-62B3-44F0-991E-0600A858F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7E72869-27FB-4416-9DCB-E0FB57386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CBB25F-3339-4F06-8CBD-BFB1831ED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975323-4C41-49F9-849C-962BB709E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06AAC-22CB-4DA2-B6D1-1AF24D17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067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DA6E1-8332-4B4C-BC7D-6CA9B4815A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A0E1FBA-4ED4-4763-92D0-20A03C7D2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A7ECF2-CF42-4F17-813D-FAB627A5A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A662E7-9502-48E0-BAD0-4D979FA44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98EAD-7EA2-4571-86D2-A6781289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04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EF8DCB-8C71-4086-BB85-9328A6766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82DBE1-EF22-42F4-BC15-0E23F3696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ED780B2-DDD6-4C6B-8ADA-E2604E76E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B08C44-503E-4B5E-BEB9-EF007B0FE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1EFF62-CB2A-4137-93E3-FBEC7602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7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134325-33CB-4E42-B7D4-CF805884E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6294AD-B678-455B-8011-17CDE11C3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FE22E4-DBD5-4343-AAC0-C323433EF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8BA24A-C332-48A3-B91A-F3D9BCF50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E8E3CB-682B-4693-9326-E24707ECA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62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3FD95-155E-4118-8F19-D7C6E97C5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A55BFA-D2C2-47C2-91F3-ED34A1C186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5C867DB-266E-4990-B98F-662FD70E2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18F89C7-BB9B-4465-BE9D-F2D948BDE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C9CCE06-CAD3-4F6E-8BD0-3B7AA674E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15590E-449F-4ED8-92B2-C5FCBCCC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15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06DF9E-7B40-4EE3-9B4A-334A1F6AD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CF308C7-3EE1-4913-95CC-50C6F2EDAB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1782AB-3E99-44E9-9F5D-9C703D7830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6D4431-D125-4966-840D-F40676296A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F55C001-04C1-47AC-9C45-5063368AE2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19AF13C-E29D-4439-857B-5B0235497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A88864D-F3A4-47C7-97BF-0C222ADCF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F003CD-2D8C-4343-A398-E375AA6DC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036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3CAA85-9C21-460F-AE26-05147C6B1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83D735-D17D-4A2B-92AC-4715D0A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D5B1A8-B450-45D3-AA22-79A731F8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4B8245-539A-4F7B-98E8-79F2FBDFC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88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30CD3E-DFDA-4B5C-9D0E-E7CC78F3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0DEFEE-968E-4206-8DD4-5843ED31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976041-59CF-4AC2-94A9-5DB4C0FF6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30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07F74B-5ED6-4552-8C59-0C794E4E6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3E43732-756B-44E0-A29E-681DE479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5A9756-B022-4777-8DFA-395185761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45962E-D5D5-478B-989D-9E7F220FA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695A983-4607-4945-BECA-7AA36036B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22F772-36AB-4837-BAED-F6A4207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255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7CA07-8212-48D3-A0B4-854691E5B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0D83811-4B66-403E-A183-ECD8204C03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C97815-111A-4AB0-AB7B-B99C569B5F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D0CC384-2A1B-46DA-935C-313D9EBF7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668945-35A9-4067-A6F7-00D2A453C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61263E0-BA31-41D8-BF2C-D21093C4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5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E295448-0E33-4596-A374-758FAE145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465EAB9-3CD1-4A2E-A4CA-9C6C5DD1D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0D228E-6DE4-4FBF-9FAA-406619965F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AD892-C995-4011-A9A0-8448DACB42B1}" type="datetimeFigureOut">
              <a:rPr lang="de-DE" smtClean="0"/>
              <a:t>03.12.2021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EF0399-F8ED-425C-988A-F444DA86A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BA567D-399E-4CF6-8C79-86E9B43724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DA962-FFC6-4252-B93F-969F9473B2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08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stor.org/stable/j.ctv550cf2.1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4.svg"/><Relationship Id="rId21" Type="http://schemas.openxmlformats.org/officeDocument/2006/relationships/image" Target="../media/image19.png"/><Relationship Id="rId42" Type="http://schemas.openxmlformats.org/officeDocument/2006/relationships/image" Target="../media/image40.svg"/><Relationship Id="rId47" Type="http://schemas.openxmlformats.org/officeDocument/2006/relationships/image" Target="../media/image45.png"/><Relationship Id="rId63" Type="http://schemas.openxmlformats.org/officeDocument/2006/relationships/image" Target="../media/image61.png"/><Relationship Id="rId68" Type="http://schemas.openxmlformats.org/officeDocument/2006/relationships/image" Target="../media/image66.svg"/><Relationship Id="rId84" Type="http://schemas.openxmlformats.org/officeDocument/2006/relationships/image" Target="../media/image82.svg"/><Relationship Id="rId89" Type="http://schemas.openxmlformats.org/officeDocument/2006/relationships/image" Target="../media/image87.png"/><Relationship Id="rId16" Type="http://schemas.openxmlformats.org/officeDocument/2006/relationships/image" Target="../media/image14.svg"/><Relationship Id="rId11" Type="http://schemas.openxmlformats.org/officeDocument/2006/relationships/image" Target="../media/image9.png"/><Relationship Id="rId32" Type="http://schemas.openxmlformats.org/officeDocument/2006/relationships/image" Target="../media/image30.svg"/><Relationship Id="rId37" Type="http://schemas.openxmlformats.org/officeDocument/2006/relationships/image" Target="../media/image35.png"/><Relationship Id="rId53" Type="http://schemas.openxmlformats.org/officeDocument/2006/relationships/image" Target="../media/image51.png"/><Relationship Id="rId58" Type="http://schemas.openxmlformats.org/officeDocument/2006/relationships/image" Target="../media/image56.svg"/><Relationship Id="rId74" Type="http://schemas.openxmlformats.org/officeDocument/2006/relationships/image" Target="../media/image72.svg"/><Relationship Id="rId79" Type="http://schemas.openxmlformats.org/officeDocument/2006/relationships/image" Target="../media/image77.png"/><Relationship Id="rId5" Type="http://schemas.openxmlformats.org/officeDocument/2006/relationships/image" Target="../media/image3.png"/><Relationship Id="rId90" Type="http://schemas.openxmlformats.org/officeDocument/2006/relationships/image" Target="../media/image88.svg"/><Relationship Id="rId95" Type="http://schemas.openxmlformats.org/officeDocument/2006/relationships/image" Target="../media/image93.png"/><Relationship Id="rId22" Type="http://schemas.openxmlformats.org/officeDocument/2006/relationships/image" Target="../media/image20.svg"/><Relationship Id="rId27" Type="http://schemas.openxmlformats.org/officeDocument/2006/relationships/image" Target="../media/image25.png"/><Relationship Id="rId43" Type="http://schemas.openxmlformats.org/officeDocument/2006/relationships/image" Target="../media/image41.png"/><Relationship Id="rId48" Type="http://schemas.openxmlformats.org/officeDocument/2006/relationships/image" Target="../media/image46.svg"/><Relationship Id="rId64" Type="http://schemas.openxmlformats.org/officeDocument/2006/relationships/image" Target="../media/image62.svg"/><Relationship Id="rId69" Type="http://schemas.openxmlformats.org/officeDocument/2006/relationships/image" Target="../media/image67.png"/><Relationship Id="rId80" Type="http://schemas.openxmlformats.org/officeDocument/2006/relationships/image" Target="../media/image78.svg"/><Relationship Id="rId85" Type="http://schemas.openxmlformats.org/officeDocument/2006/relationships/image" Target="../media/image83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38" Type="http://schemas.openxmlformats.org/officeDocument/2006/relationships/image" Target="../media/image36.svg"/><Relationship Id="rId46" Type="http://schemas.openxmlformats.org/officeDocument/2006/relationships/image" Target="../media/image44.svg"/><Relationship Id="rId59" Type="http://schemas.openxmlformats.org/officeDocument/2006/relationships/image" Target="../media/image57.png"/><Relationship Id="rId67" Type="http://schemas.openxmlformats.org/officeDocument/2006/relationships/image" Target="../media/image65.png"/><Relationship Id="rId20" Type="http://schemas.openxmlformats.org/officeDocument/2006/relationships/image" Target="../media/image18.svg"/><Relationship Id="rId41" Type="http://schemas.openxmlformats.org/officeDocument/2006/relationships/image" Target="../media/image39.png"/><Relationship Id="rId54" Type="http://schemas.openxmlformats.org/officeDocument/2006/relationships/image" Target="../media/image52.svg"/><Relationship Id="rId62" Type="http://schemas.openxmlformats.org/officeDocument/2006/relationships/image" Target="../media/image60.svg"/><Relationship Id="rId70" Type="http://schemas.openxmlformats.org/officeDocument/2006/relationships/image" Target="../media/image68.svg"/><Relationship Id="rId75" Type="http://schemas.openxmlformats.org/officeDocument/2006/relationships/image" Target="../media/image73.png"/><Relationship Id="rId83" Type="http://schemas.openxmlformats.org/officeDocument/2006/relationships/image" Target="../media/image81.png"/><Relationship Id="rId88" Type="http://schemas.openxmlformats.org/officeDocument/2006/relationships/image" Target="../media/image86.svg"/><Relationship Id="rId91" Type="http://schemas.openxmlformats.org/officeDocument/2006/relationships/image" Target="../media/image89.png"/><Relationship Id="rId96" Type="http://schemas.openxmlformats.org/officeDocument/2006/relationships/image" Target="../media/image94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svg"/><Relationship Id="rId36" Type="http://schemas.openxmlformats.org/officeDocument/2006/relationships/image" Target="../media/image34.svg"/><Relationship Id="rId49" Type="http://schemas.openxmlformats.org/officeDocument/2006/relationships/image" Target="../media/image47.png"/><Relationship Id="rId57" Type="http://schemas.openxmlformats.org/officeDocument/2006/relationships/image" Target="../media/image55.png"/><Relationship Id="rId10" Type="http://schemas.openxmlformats.org/officeDocument/2006/relationships/image" Target="../media/image8.svg"/><Relationship Id="rId31" Type="http://schemas.openxmlformats.org/officeDocument/2006/relationships/image" Target="../media/image29.png"/><Relationship Id="rId44" Type="http://schemas.openxmlformats.org/officeDocument/2006/relationships/image" Target="../media/image42.svg"/><Relationship Id="rId52" Type="http://schemas.openxmlformats.org/officeDocument/2006/relationships/image" Target="../media/image50.svg"/><Relationship Id="rId60" Type="http://schemas.openxmlformats.org/officeDocument/2006/relationships/image" Target="../media/image58.svg"/><Relationship Id="rId65" Type="http://schemas.openxmlformats.org/officeDocument/2006/relationships/image" Target="../media/image63.png"/><Relationship Id="rId73" Type="http://schemas.openxmlformats.org/officeDocument/2006/relationships/image" Target="../media/image71.png"/><Relationship Id="rId78" Type="http://schemas.openxmlformats.org/officeDocument/2006/relationships/image" Target="../media/image76.svg"/><Relationship Id="rId81" Type="http://schemas.openxmlformats.org/officeDocument/2006/relationships/image" Target="../media/image79.png"/><Relationship Id="rId86" Type="http://schemas.openxmlformats.org/officeDocument/2006/relationships/image" Target="../media/image84.svg"/><Relationship Id="rId94" Type="http://schemas.openxmlformats.org/officeDocument/2006/relationships/image" Target="../media/image92.svg"/><Relationship Id="rId99" Type="http://schemas.openxmlformats.org/officeDocument/2006/relationships/image" Target="../media/image97.png"/><Relationship Id="rId101" Type="http://schemas.openxmlformats.org/officeDocument/2006/relationships/hyperlink" Target="https://www.wissenschaftskommunikation.de/die-zentralen-fuenf-dimensionen-der-wissenschaftskommunikation-48385/" TargetMode="External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9" Type="http://schemas.openxmlformats.org/officeDocument/2006/relationships/image" Target="../media/image37.png"/><Relationship Id="rId34" Type="http://schemas.openxmlformats.org/officeDocument/2006/relationships/image" Target="../media/image32.svg"/><Relationship Id="rId50" Type="http://schemas.openxmlformats.org/officeDocument/2006/relationships/image" Target="../media/image48.svg"/><Relationship Id="rId55" Type="http://schemas.openxmlformats.org/officeDocument/2006/relationships/image" Target="../media/image53.png"/><Relationship Id="rId76" Type="http://schemas.openxmlformats.org/officeDocument/2006/relationships/image" Target="../media/image74.svg"/><Relationship Id="rId97" Type="http://schemas.openxmlformats.org/officeDocument/2006/relationships/image" Target="../media/image95.png"/><Relationship Id="rId7" Type="http://schemas.openxmlformats.org/officeDocument/2006/relationships/image" Target="../media/image5.png"/><Relationship Id="rId71" Type="http://schemas.openxmlformats.org/officeDocument/2006/relationships/image" Target="../media/image69.png"/><Relationship Id="rId92" Type="http://schemas.openxmlformats.org/officeDocument/2006/relationships/image" Target="../media/image90.svg"/><Relationship Id="rId2" Type="http://schemas.openxmlformats.org/officeDocument/2006/relationships/notesSlide" Target="../notesSlides/notesSlide1.xml"/><Relationship Id="rId29" Type="http://schemas.openxmlformats.org/officeDocument/2006/relationships/image" Target="../media/image27.png"/><Relationship Id="rId24" Type="http://schemas.openxmlformats.org/officeDocument/2006/relationships/image" Target="../media/image22.svg"/><Relationship Id="rId40" Type="http://schemas.openxmlformats.org/officeDocument/2006/relationships/image" Target="../media/image38.svg"/><Relationship Id="rId45" Type="http://schemas.openxmlformats.org/officeDocument/2006/relationships/image" Target="../media/image43.png"/><Relationship Id="rId66" Type="http://schemas.openxmlformats.org/officeDocument/2006/relationships/image" Target="../media/image64.svg"/><Relationship Id="rId87" Type="http://schemas.openxmlformats.org/officeDocument/2006/relationships/image" Target="../media/image85.png"/><Relationship Id="rId61" Type="http://schemas.openxmlformats.org/officeDocument/2006/relationships/image" Target="../media/image59.png"/><Relationship Id="rId82" Type="http://schemas.openxmlformats.org/officeDocument/2006/relationships/image" Target="../media/image80.svg"/><Relationship Id="rId19" Type="http://schemas.openxmlformats.org/officeDocument/2006/relationships/image" Target="../media/image17.png"/><Relationship Id="rId14" Type="http://schemas.openxmlformats.org/officeDocument/2006/relationships/image" Target="../media/image12.svg"/><Relationship Id="rId30" Type="http://schemas.openxmlformats.org/officeDocument/2006/relationships/image" Target="../media/image28.svg"/><Relationship Id="rId35" Type="http://schemas.openxmlformats.org/officeDocument/2006/relationships/image" Target="../media/image33.png"/><Relationship Id="rId56" Type="http://schemas.openxmlformats.org/officeDocument/2006/relationships/image" Target="../media/image54.svg"/><Relationship Id="rId77" Type="http://schemas.openxmlformats.org/officeDocument/2006/relationships/image" Target="../media/image75.png"/><Relationship Id="rId100" Type="http://schemas.openxmlformats.org/officeDocument/2006/relationships/image" Target="../media/image98.svg"/><Relationship Id="rId8" Type="http://schemas.openxmlformats.org/officeDocument/2006/relationships/image" Target="../media/image6.svg"/><Relationship Id="rId51" Type="http://schemas.openxmlformats.org/officeDocument/2006/relationships/image" Target="../media/image49.png"/><Relationship Id="rId72" Type="http://schemas.openxmlformats.org/officeDocument/2006/relationships/image" Target="../media/image70.svg"/><Relationship Id="rId93" Type="http://schemas.openxmlformats.org/officeDocument/2006/relationships/image" Target="../media/image91.png"/><Relationship Id="rId98" Type="http://schemas.openxmlformats.org/officeDocument/2006/relationships/image" Target="../media/image96.svg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s4rl.github.io/guide/#/files/cs1004communication?id=project-highlight-find-a-lake" TargetMode="Externa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25815/hf0m-2a57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svg"/><Relationship Id="rId13" Type="http://schemas.openxmlformats.org/officeDocument/2006/relationships/image" Target="../media/image110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12" Type="http://schemas.openxmlformats.org/officeDocument/2006/relationships/image" Target="../media/image109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3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sv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5" Type="http://schemas.openxmlformats.org/officeDocument/2006/relationships/image" Target="../media/image112.png"/><Relationship Id="rId10" Type="http://schemas.openxmlformats.org/officeDocument/2006/relationships/image" Target="../media/image107.svg"/><Relationship Id="rId4" Type="http://schemas.openxmlformats.org/officeDocument/2006/relationships/image" Target="../media/image101.svg"/><Relationship Id="rId9" Type="http://schemas.openxmlformats.org/officeDocument/2006/relationships/image" Target="../media/image106.png"/><Relationship Id="rId14" Type="http://schemas.openxmlformats.org/officeDocument/2006/relationships/image" Target="../media/image111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F54313-668E-4A6F-8A83-D2FD2721E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9192"/>
            <a:ext cx="10515600" cy="1325563"/>
          </a:xfrm>
        </p:spPr>
        <p:txBody>
          <a:bodyPr/>
          <a:lstStyle/>
          <a:p>
            <a:r>
              <a:rPr lang="de-DE" dirty="0">
                <a:latin typeface="+mn-lt"/>
              </a:rPr>
              <a:t>Bibliotheken als Dienstleisterinnen und Labore der Wissenschaftskommunikation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353AFA3-C5F2-4D81-8714-542A14735334}"/>
              </a:ext>
            </a:extLst>
          </p:cNvPr>
          <p:cNvSpPr txBox="1"/>
          <p:nvPr/>
        </p:nvSpPr>
        <p:spPr>
          <a:xfrm>
            <a:off x="838200" y="2054755"/>
            <a:ext cx="599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70C0"/>
                </a:solidFill>
              </a:rPr>
              <a:t>#WissKomm #Bibliothek #vBIB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069337E-4E7E-4FFC-9FF1-3B9DEB3E5B30}"/>
              </a:ext>
            </a:extLst>
          </p:cNvPr>
          <p:cNvSpPr txBox="1"/>
          <p:nvPr/>
        </p:nvSpPr>
        <p:spPr>
          <a:xfrm>
            <a:off x="838200" y="3749650"/>
            <a:ext cx="10860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Workshop von Lambert Heller (TIB Hannover) und Claudia Frick (TH Köln) auf dem </a:t>
            </a:r>
            <a:r>
              <a:rPr lang="de-DE" dirty="0">
                <a:solidFill>
                  <a:srgbClr val="0070C0"/>
                </a:solidFill>
              </a:rPr>
              <a:t>#vBIB21</a:t>
            </a:r>
          </a:p>
        </p:txBody>
      </p:sp>
    </p:spTree>
    <p:extLst>
      <p:ext uri="{BB962C8B-B14F-4D97-AF65-F5344CB8AC3E}">
        <p14:creationId xmlns:p14="http://schemas.microsoft.com/office/powerpoint/2010/main" val="3101602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ihandform: Form 47">
            <a:extLst>
              <a:ext uri="{FF2B5EF4-FFF2-40B4-BE49-F238E27FC236}">
                <a16:creationId xmlns:a16="http://schemas.microsoft.com/office/drawing/2014/main" id="{07BB4A29-EEE3-4FDF-822F-B929C70EA8A7}"/>
              </a:ext>
            </a:extLst>
          </p:cNvPr>
          <p:cNvSpPr/>
          <p:nvPr/>
        </p:nvSpPr>
        <p:spPr>
          <a:xfrm>
            <a:off x="9608625" y="2585399"/>
            <a:ext cx="1492953" cy="2347015"/>
          </a:xfrm>
          <a:custGeom>
            <a:avLst/>
            <a:gdLst>
              <a:gd name="connsiteX0" fmla="*/ 779975 w 1492953"/>
              <a:gd name="connsiteY0" fmla="*/ 13868 h 2347015"/>
              <a:gd name="connsiteX1" fmla="*/ 314308 w 1492953"/>
              <a:gd name="connsiteY1" fmla="*/ 64668 h 2347015"/>
              <a:gd name="connsiteX2" fmla="*/ 212708 w 1492953"/>
              <a:gd name="connsiteY2" fmla="*/ 665801 h 2347015"/>
              <a:gd name="connsiteX3" fmla="*/ 43375 w 1492953"/>
              <a:gd name="connsiteY3" fmla="*/ 919801 h 2347015"/>
              <a:gd name="connsiteX4" fmla="*/ 26442 w 1492953"/>
              <a:gd name="connsiteY4" fmla="*/ 1283868 h 2347015"/>
              <a:gd name="connsiteX5" fmla="*/ 365108 w 1492953"/>
              <a:gd name="connsiteY5" fmla="*/ 1647934 h 2347015"/>
              <a:gd name="connsiteX6" fmla="*/ 331242 w 1492953"/>
              <a:gd name="connsiteY6" fmla="*/ 2079734 h 2347015"/>
              <a:gd name="connsiteX7" fmla="*/ 619108 w 1492953"/>
              <a:gd name="connsiteY7" fmla="*/ 2342201 h 2347015"/>
              <a:gd name="connsiteX8" fmla="*/ 1050908 w 1492953"/>
              <a:gd name="connsiteY8" fmla="*/ 2215201 h 2347015"/>
              <a:gd name="connsiteX9" fmla="*/ 1144042 w 1492953"/>
              <a:gd name="connsiteY9" fmla="*/ 1800334 h 2347015"/>
              <a:gd name="connsiteX10" fmla="*/ 1186375 w 1492953"/>
              <a:gd name="connsiteY10" fmla="*/ 1410868 h 2347015"/>
              <a:gd name="connsiteX11" fmla="*/ 1330308 w 1492953"/>
              <a:gd name="connsiteY11" fmla="*/ 1216134 h 2347015"/>
              <a:gd name="connsiteX12" fmla="*/ 1491175 w 1492953"/>
              <a:gd name="connsiteY12" fmla="*/ 919801 h 2347015"/>
              <a:gd name="connsiteX13" fmla="*/ 1220242 w 1492953"/>
              <a:gd name="connsiteY13" fmla="*/ 674268 h 2347015"/>
              <a:gd name="connsiteX14" fmla="*/ 1186375 w 1492953"/>
              <a:gd name="connsiteY14" fmla="*/ 242468 h 2347015"/>
              <a:gd name="connsiteX15" fmla="*/ 1076308 w 1492953"/>
              <a:gd name="connsiteY15" fmla="*/ 39268 h 2347015"/>
              <a:gd name="connsiteX16" fmla="*/ 779975 w 1492953"/>
              <a:gd name="connsiteY16" fmla="*/ 13868 h 2347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492953" h="2347015">
                <a:moveTo>
                  <a:pt x="779975" y="13868"/>
                </a:moveTo>
                <a:cubicBezTo>
                  <a:pt x="652975" y="18101"/>
                  <a:pt x="408853" y="-43988"/>
                  <a:pt x="314308" y="64668"/>
                </a:cubicBezTo>
                <a:cubicBezTo>
                  <a:pt x="219763" y="173324"/>
                  <a:pt x="257863" y="523279"/>
                  <a:pt x="212708" y="665801"/>
                </a:cubicBezTo>
                <a:cubicBezTo>
                  <a:pt x="167552" y="808323"/>
                  <a:pt x="74419" y="816790"/>
                  <a:pt x="43375" y="919801"/>
                </a:cubicBezTo>
                <a:cubicBezTo>
                  <a:pt x="12331" y="1022812"/>
                  <a:pt x="-27180" y="1162512"/>
                  <a:pt x="26442" y="1283868"/>
                </a:cubicBezTo>
                <a:cubicBezTo>
                  <a:pt x="80064" y="1405224"/>
                  <a:pt x="314308" y="1515290"/>
                  <a:pt x="365108" y="1647934"/>
                </a:cubicBezTo>
                <a:cubicBezTo>
                  <a:pt x="415908" y="1780578"/>
                  <a:pt x="288909" y="1964023"/>
                  <a:pt x="331242" y="2079734"/>
                </a:cubicBezTo>
                <a:cubicBezTo>
                  <a:pt x="373575" y="2195445"/>
                  <a:pt x="499164" y="2319623"/>
                  <a:pt x="619108" y="2342201"/>
                </a:cubicBezTo>
                <a:cubicBezTo>
                  <a:pt x="739052" y="2364779"/>
                  <a:pt x="963419" y="2305512"/>
                  <a:pt x="1050908" y="2215201"/>
                </a:cubicBezTo>
                <a:cubicBezTo>
                  <a:pt x="1138397" y="2124890"/>
                  <a:pt x="1121464" y="1934390"/>
                  <a:pt x="1144042" y="1800334"/>
                </a:cubicBezTo>
                <a:cubicBezTo>
                  <a:pt x="1166620" y="1666278"/>
                  <a:pt x="1155331" y="1508235"/>
                  <a:pt x="1186375" y="1410868"/>
                </a:cubicBezTo>
                <a:cubicBezTo>
                  <a:pt x="1217419" y="1313501"/>
                  <a:pt x="1279508" y="1297978"/>
                  <a:pt x="1330308" y="1216134"/>
                </a:cubicBezTo>
                <a:cubicBezTo>
                  <a:pt x="1381108" y="1134290"/>
                  <a:pt x="1509519" y="1010112"/>
                  <a:pt x="1491175" y="919801"/>
                </a:cubicBezTo>
                <a:cubicBezTo>
                  <a:pt x="1472831" y="829490"/>
                  <a:pt x="1271042" y="787157"/>
                  <a:pt x="1220242" y="674268"/>
                </a:cubicBezTo>
                <a:cubicBezTo>
                  <a:pt x="1169442" y="561379"/>
                  <a:pt x="1210364" y="348301"/>
                  <a:pt x="1186375" y="242468"/>
                </a:cubicBezTo>
                <a:cubicBezTo>
                  <a:pt x="1162386" y="136635"/>
                  <a:pt x="1145452" y="78779"/>
                  <a:pt x="1076308" y="39268"/>
                </a:cubicBezTo>
                <a:cubicBezTo>
                  <a:pt x="1007164" y="-243"/>
                  <a:pt x="906975" y="9635"/>
                  <a:pt x="779975" y="1386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Freihandform: Form 43">
            <a:extLst>
              <a:ext uri="{FF2B5EF4-FFF2-40B4-BE49-F238E27FC236}">
                <a16:creationId xmlns:a16="http://schemas.microsoft.com/office/drawing/2014/main" id="{72F8BA0B-AAC3-4CD7-9939-F51CE83FE44C}"/>
              </a:ext>
            </a:extLst>
          </p:cNvPr>
          <p:cNvSpPr/>
          <p:nvPr/>
        </p:nvSpPr>
        <p:spPr>
          <a:xfrm>
            <a:off x="5597326" y="3244334"/>
            <a:ext cx="3589004" cy="397514"/>
          </a:xfrm>
          <a:custGeom>
            <a:avLst/>
            <a:gdLst>
              <a:gd name="connsiteX0" fmla="*/ 3569868 w 3589004"/>
              <a:gd name="connsiteY0" fmla="*/ 133097 h 397514"/>
              <a:gd name="connsiteX1" fmla="*/ 3104201 w 3589004"/>
              <a:gd name="connsiteY1" fmla="*/ 6097 h 397514"/>
              <a:gd name="connsiteX2" fmla="*/ 1410868 w 3589004"/>
              <a:gd name="connsiteY2" fmla="*/ 23031 h 397514"/>
              <a:gd name="connsiteX3" fmla="*/ 784335 w 3589004"/>
              <a:gd name="connsiteY3" fmla="*/ 48431 h 397514"/>
              <a:gd name="connsiteX4" fmla="*/ 132401 w 3589004"/>
              <a:gd name="connsiteY4" fmla="*/ 31497 h 397514"/>
              <a:gd name="connsiteX5" fmla="*/ 13868 w 3589004"/>
              <a:gd name="connsiteY5" fmla="*/ 209297 h 397514"/>
              <a:gd name="connsiteX6" fmla="*/ 335601 w 3589004"/>
              <a:gd name="connsiteY6" fmla="*/ 344764 h 397514"/>
              <a:gd name="connsiteX7" fmla="*/ 1139935 w 3589004"/>
              <a:gd name="connsiteY7" fmla="*/ 378631 h 397514"/>
              <a:gd name="connsiteX8" fmla="*/ 1910401 w 3589004"/>
              <a:gd name="connsiteY8" fmla="*/ 344764 h 397514"/>
              <a:gd name="connsiteX9" fmla="*/ 2909468 w 3589004"/>
              <a:gd name="connsiteY9" fmla="*/ 378631 h 397514"/>
              <a:gd name="connsiteX10" fmla="*/ 3442868 w 3589004"/>
              <a:gd name="connsiteY10" fmla="*/ 378631 h 397514"/>
              <a:gd name="connsiteX11" fmla="*/ 3569868 w 3589004"/>
              <a:gd name="connsiteY11" fmla="*/ 133097 h 39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89004" h="397514">
                <a:moveTo>
                  <a:pt x="3569868" y="133097"/>
                </a:moveTo>
                <a:cubicBezTo>
                  <a:pt x="3513424" y="71008"/>
                  <a:pt x="3464034" y="24441"/>
                  <a:pt x="3104201" y="6097"/>
                </a:cubicBezTo>
                <a:cubicBezTo>
                  <a:pt x="2744368" y="-12247"/>
                  <a:pt x="1797512" y="15975"/>
                  <a:pt x="1410868" y="23031"/>
                </a:cubicBezTo>
                <a:cubicBezTo>
                  <a:pt x="1024224" y="30087"/>
                  <a:pt x="997413" y="47020"/>
                  <a:pt x="784335" y="48431"/>
                </a:cubicBezTo>
                <a:cubicBezTo>
                  <a:pt x="571257" y="49842"/>
                  <a:pt x="260812" y="4686"/>
                  <a:pt x="132401" y="31497"/>
                </a:cubicBezTo>
                <a:cubicBezTo>
                  <a:pt x="3990" y="58308"/>
                  <a:pt x="-19999" y="157086"/>
                  <a:pt x="13868" y="209297"/>
                </a:cubicBezTo>
                <a:cubicBezTo>
                  <a:pt x="47735" y="261508"/>
                  <a:pt x="147923" y="316542"/>
                  <a:pt x="335601" y="344764"/>
                </a:cubicBezTo>
                <a:cubicBezTo>
                  <a:pt x="523279" y="372986"/>
                  <a:pt x="877468" y="378631"/>
                  <a:pt x="1139935" y="378631"/>
                </a:cubicBezTo>
                <a:cubicBezTo>
                  <a:pt x="1402402" y="378631"/>
                  <a:pt x="1615479" y="344764"/>
                  <a:pt x="1910401" y="344764"/>
                </a:cubicBezTo>
                <a:cubicBezTo>
                  <a:pt x="2205323" y="344764"/>
                  <a:pt x="2654057" y="372987"/>
                  <a:pt x="2909468" y="378631"/>
                </a:cubicBezTo>
                <a:cubicBezTo>
                  <a:pt x="3164879" y="384275"/>
                  <a:pt x="3335623" y="418142"/>
                  <a:pt x="3442868" y="378631"/>
                </a:cubicBezTo>
                <a:cubicBezTo>
                  <a:pt x="3550112" y="339120"/>
                  <a:pt x="3626312" y="195186"/>
                  <a:pt x="3569868" y="133097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Freihandform: Form 39">
            <a:extLst>
              <a:ext uri="{FF2B5EF4-FFF2-40B4-BE49-F238E27FC236}">
                <a16:creationId xmlns:a16="http://schemas.microsoft.com/office/drawing/2014/main" id="{CD862217-B15D-4FAB-9C08-C1E69568459A}"/>
              </a:ext>
            </a:extLst>
          </p:cNvPr>
          <p:cNvSpPr/>
          <p:nvPr/>
        </p:nvSpPr>
        <p:spPr>
          <a:xfrm>
            <a:off x="4861124" y="4985470"/>
            <a:ext cx="4658906" cy="416367"/>
          </a:xfrm>
          <a:custGeom>
            <a:avLst/>
            <a:gdLst>
              <a:gd name="connsiteX0" fmla="*/ 726615 w 1514075"/>
              <a:gd name="connsiteY0" fmla="*/ 43627 h 416367"/>
              <a:gd name="connsiteX1" fmla="*/ 1370082 w 1514075"/>
              <a:gd name="connsiteY1" fmla="*/ 9760 h 416367"/>
              <a:gd name="connsiteX2" fmla="*/ 1514015 w 1514075"/>
              <a:gd name="connsiteY2" fmla="*/ 246827 h 416367"/>
              <a:gd name="connsiteX3" fmla="*/ 1378549 w 1514075"/>
              <a:gd name="connsiteY3" fmla="*/ 407694 h 416367"/>
              <a:gd name="connsiteX4" fmla="*/ 828215 w 1514075"/>
              <a:gd name="connsiteY4" fmla="*/ 390760 h 416367"/>
              <a:gd name="connsiteX5" fmla="*/ 362549 w 1514075"/>
              <a:gd name="connsiteY5" fmla="*/ 416160 h 416367"/>
              <a:gd name="connsiteX6" fmla="*/ 83149 w 1514075"/>
              <a:gd name="connsiteY6" fmla="*/ 373827 h 416367"/>
              <a:gd name="connsiteX7" fmla="*/ 15415 w 1514075"/>
              <a:gd name="connsiteY7" fmla="*/ 119827 h 416367"/>
              <a:gd name="connsiteX8" fmla="*/ 337149 w 1514075"/>
              <a:gd name="connsiteY8" fmla="*/ 26694 h 416367"/>
              <a:gd name="connsiteX9" fmla="*/ 726615 w 1514075"/>
              <a:gd name="connsiteY9" fmla="*/ 43627 h 41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14075" h="416367">
                <a:moveTo>
                  <a:pt x="726615" y="43627"/>
                </a:moveTo>
                <a:cubicBezTo>
                  <a:pt x="898771" y="40805"/>
                  <a:pt x="1238849" y="-24107"/>
                  <a:pt x="1370082" y="9760"/>
                </a:cubicBezTo>
                <a:cubicBezTo>
                  <a:pt x="1501315" y="43627"/>
                  <a:pt x="1512604" y="180505"/>
                  <a:pt x="1514015" y="246827"/>
                </a:cubicBezTo>
                <a:cubicBezTo>
                  <a:pt x="1515426" y="313149"/>
                  <a:pt x="1492849" y="383705"/>
                  <a:pt x="1378549" y="407694"/>
                </a:cubicBezTo>
                <a:cubicBezTo>
                  <a:pt x="1264249" y="431683"/>
                  <a:pt x="997548" y="389349"/>
                  <a:pt x="828215" y="390760"/>
                </a:cubicBezTo>
                <a:cubicBezTo>
                  <a:pt x="658882" y="392171"/>
                  <a:pt x="486727" y="418982"/>
                  <a:pt x="362549" y="416160"/>
                </a:cubicBezTo>
                <a:cubicBezTo>
                  <a:pt x="238371" y="413338"/>
                  <a:pt x="141005" y="423216"/>
                  <a:pt x="83149" y="373827"/>
                </a:cubicBezTo>
                <a:cubicBezTo>
                  <a:pt x="25293" y="324438"/>
                  <a:pt x="-26918" y="177683"/>
                  <a:pt x="15415" y="119827"/>
                </a:cubicBezTo>
                <a:cubicBezTo>
                  <a:pt x="57748" y="61972"/>
                  <a:pt x="215793" y="37983"/>
                  <a:pt x="337149" y="26694"/>
                </a:cubicBezTo>
                <a:cubicBezTo>
                  <a:pt x="458505" y="15405"/>
                  <a:pt x="554459" y="46449"/>
                  <a:pt x="726615" y="43627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Freihandform: Form 36">
            <a:extLst>
              <a:ext uri="{FF2B5EF4-FFF2-40B4-BE49-F238E27FC236}">
                <a16:creationId xmlns:a16="http://schemas.microsoft.com/office/drawing/2014/main" id="{DE4AC480-3A18-41B1-8187-32EC832EF636}"/>
              </a:ext>
            </a:extLst>
          </p:cNvPr>
          <p:cNvSpPr/>
          <p:nvPr/>
        </p:nvSpPr>
        <p:spPr>
          <a:xfrm>
            <a:off x="2110507" y="4996109"/>
            <a:ext cx="1654709" cy="405069"/>
          </a:xfrm>
          <a:custGeom>
            <a:avLst/>
            <a:gdLst>
              <a:gd name="connsiteX0" fmla="*/ 652821 w 1654709"/>
              <a:gd name="connsiteY0" fmla="*/ 56646 h 405069"/>
              <a:gd name="connsiteX1" fmla="*/ 153287 w 1654709"/>
              <a:gd name="connsiteY1" fmla="*/ 5846 h 405069"/>
              <a:gd name="connsiteX2" fmla="*/ 887 w 1654709"/>
              <a:gd name="connsiteY2" fmla="*/ 209046 h 405069"/>
              <a:gd name="connsiteX3" fmla="*/ 204087 w 1654709"/>
              <a:gd name="connsiteY3" fmla="*/ 395313 h 405069"/>
              <a:gd name="connsiteX4" fmla="*/ 805221 w 1654709"/>
              <a:gd name="connsiteY4" fmla="*/ 369913 h 405069"/>
              <a:gd name="connsiteX5" fmla="*/ 1355554 w 1654709"/>
              <a:gd name="connsiteY5" fmla="*/ 395313 h 405069"/>
              <a:gd name="connsiteX6" fmla="*/ 1634954 w 1654709"/>
              <a:gd name="connsiteY6" fmla="*/ 378380 h 405069"/>
              <a:gd name="connsiteX7" fmla="*/ 1609554 w 1654709"/>
              <a:gd name="connsiteY7" fmla="*/ 115913 h 405069"/>
              <a:gd name="connsiteX8" fmla="*/ 1431754 w 1654709"/>
              <a:gd name="connsiteY8" fmla="*/ 48180 h 405069"/>
              <a:gd name="connsiteX9" fmla="*/ 1016887 w 1654709"/>
              <a:gd name="connsiteY9" fmla="*/ 73580 h 405069"/>
              <a:gd name="connsiteX10" fmla="*/ 652821 w 1654709"/>
              <a:gd name="connsiteY10" fmla="*/ 56646 h 4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54709" h="405069">
                <a:moveTo>
                  <a:pt x="652821" y="56646"/>
                </a:moveTo>
                <a:cubicBezTo>
                  <a:pt x="508888" y="45357"/>
                  <a:pt x="261943" y="-19554"/>
                  <a:pt x="153287" y="5846"/>
                </a:cubicBezTo>
                <a:cubicBezTo>
                  <a:pt x="44631" y="31246"/>
                  <a:pt x="-7580" y="144135"/>
                  <a:pt x="887" y="209046"/>
                </a:cubicBezTo>
                <a:cubicBezTo>
                  <a:pt x="9354" y="273957"/>
                  <a:pt x="70031" y="368502"/>
                  <a:pt x="204087" y="395313"/>
                </a:cubicBezTo>
                <a:cubicBezTo>
                  <a:pt x="338143" y="422124"/>
                  <a:pt x="613310" y="369913"/>
                  <a:pt x="805221" y="369913"/>
                </a:cubicBezTo>
                <a:cubicBezTo>
                  <a:pt x="997132" y="369913"/>
                  <a:pt x="1217265" y="393902"/>
                  <a:pt x="1355554" y="395313"/>
                </a:cubicBezTo>
                <a:cubicBezTo>
                  <a:pt x="1493843" y="396724"/>
                  <a:pt x="1592621" y="424947"/>
                  <a:pt x="1634954" y="378380"/>
                </a:cubicBezTo>
                <a:cubicBezTo>
                  <a:pt x="1677287" y="331813"/>
                  <a:pt x="1643421" y="170946"/>
                  <a:pt x="1609554" y="115913"/>
                </a:cubicBezTo>
                <a:cubicBezTo>
                  <a:pt x="1575687" y="60880"/>
                  <a:pt x="1530532" y="55235"/>
                  <a:pt x="1431754" y="48180"/>
                </a:cubicBezTo>
                <a:cubicBezTo>
                  <a:pt x="1332976" y="41124"/>
                  <a:pt x="1150942" y="72169"/>
                  <a:pt x="1016887" y="73580"/>
                </a:cubicBezTo>
                <a:cubicBezTo>
                  <a:pt x="882832" y="74991"/>
                  <a:pt x="796754" y="67935"/>
                  <a:pt x="652821" y="56646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Freihandform: Form 33">
            <a:extLst>
              <a:ext uri="{FF2B5EF4-FFF2-40B4-BE49-F238E27FC236}">
                <a16:creationId xmlns:a16="http://schemas.microsoft.com/office/drawing/2014/main" id="{5AFE235B-FFF2-468E-8C0C-E1D3004AB47E}"/>
              </a:ext>
            </a:extLst>
          </p:cNvPr>
          <p:cNvSpPr/>
          <p:nvPr/>
        </p:nvSpPr>
        <p:spPr>
          <a:xfrm>
            <a:off x="2795811" y="4100054"/>
            <a:ext cx="1944595" cy="794853"/>
          </a:xfrm>
          <a:custGeom>
            <a:avLst/>
            <a:gdLst>
              <a:gd name="connsiteX0" fmla="*/ 880336 w 1944595"/>
              <a:gd name="connsiteY0" fmla="*/ 1608 h 794853"/>
              <a:gd name="connsiteX1" fmla="*/ 473936 w 1944595"/>
              <a:gd name="connsiteY1" fmla="*/ 187874 h 794853"/>
              <a:gd name="connsiteX2" fmla="*/ 321536 w 1944595"/>
              <a:gd name="connsiteY2" fmla="*/ 391074 h 794853"/>
              <a:gd name="connsiteX3" fmla="*/ 25203 w 1944595"/>
              <a:gd name="connsiteY3" fmla="*/ 458808 h 794853"/>
              <a:gd name="connsiteX4" fmla="*/ 101403 w 1944595"/>
              <a:gd name="connsiteY4" fmla="*/ 746674 h 794853"/>
              <a:gd name="connsiteX5" fmla="*/ 778736 w 1944595"/>
              <a:gd name="connsiteY5" fmla="*/ 763608 h 794853"/>
              <a:gd name="connsiteX6" fmla="*/ 1710069 w 1944595"/>
              <a:gd name="connsiteY6" fmla="*/ 780541 h 794853"/>
              <a:gd name="connsiteX7" fmla="*/ 1938669 w 1944595"/>
              <a:gd name="connsiteY7" fmla="*/ 535008 h 794853"/>
              <a:gd name="connsiteX8" fmla="*/ 1549203 w 1944595"/>
              <a:gd name="connsiteY8" fmla="*/ 348741 h 794853"/>
              <a:gd name="connsiteX9" fmla="*/ 1413736 w 1944595"/>
              <a:gd name="connsiteY9" fmla="*/ 111674 h 794853"/>
              <a:gd name="connsiteX10" fmla="*/ 880336 w 1944595"/>
              <a:gd name="connsiteY10" fmla="*/ 1608 h 794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44595" h="794853">
                <a:moveTo>
                  <a:pt x="880336" y="1608"/>
                </a:moveTo>
                <a:cubicBezTo>
                  <a:pt x="723703" y="14308"/>
                  <a:pt x="567069" y="122963"/>
                  <a:pt x="473936" y="187874"/>
                </a:cubicBezTo>
                <a:cubicBezTo>
                  <a:pt x="380803" y="252785"/>
                  <a:pt x="396325" y="345918"/>
                  <a:pt x="321536" y="391074"/>
                </a:cubicBezTo>
                <a:cubicBezTo>
                  <a:pt x="246747" y="436230"/>
                  <a:pt x="61892" y="399541"/>
                  <a:pt x="25203" y="458808"/>
                </a:cubicBezTo>
                <a:cubicBezTo>
                  <a:pt x="-11486" y="518075"/>
                  <a:pt x="-24186" y="695874"/>
                  <a:pt x="101403" y="746674"/>
                </a:cubicBezTo>
                <a:cubicBezTo>
                  <a:pt x="226992" y="797474"/>
                  <a:pt x="778736" y="763608"/>
                  <a:pt x="778736" y="763608"/>
                </a:cubicBezTo>
                <a:cubicBezTo>
                  <a:pt x="1046847" y="769253"/>
                  <a:pt x="1516747" y="818641"/>
                  <a:pt x="1710069" y="780541"/>
                </a:cubicBezTo>
                <a:cubicBezTo>
                  <a:pt x="1903391" y="742441"/>
                  <a:pt x="1965480" y="606974"/>
                  <a:pt x="1938669" y="535008"/>
                </a:cubicBezTo>
                <a:cubicBezTo>
                  <a:pt x="1911858" y="463042"/>
                  <a:pt x="1636692" y="419297"/>
                  <a:pt x="1549203" y="348741"/>
                </a:cubicBezTo>
                <a:cubicBezTo>
                  <a:pt x="1461714" y="278185"/>
                  <a:pt x="1532269" y="169529"/>
                  <a:pt x="1413736" y="111674"/>
                </a:cubicBezTo>
                <a:cubicBezTo>
                  <a:pt x="1295203" y="53819"/>
                  <a:pt x="1036969" y="-11092"/>
                  <a:pt x="880336" y="1608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Freihandform: Form 31">
            <a:extLst>
              <a:ext uri="{FF2B5EF4-FFF2-40B4-BE49-F238E27FC236}">
                <a16:creationId xmlns:a16="http://schemas.microsoft.com/office/drawing/2014/main" id="{8EC9EF00-1466-4C6F-AEB8-D6CEA4E280C5}"/>
              </a:ext>
            </a:extLst>
          </p:cNvPr>
          <p:cNvSpPr/>
          <p:nvPr/>
        </p:nvSpPr>
        <p:spPr>
          <a:xfrm>
            <a:off x="8808243" y="1261532"/>
            <a:ext cx="2204773" cy="1134534"/>
          </a:xfrm>
          <a:custGeom>
            <a:avLst/>
            <a:gdLst>
              <a:gd name="connsiteX0" fmla="*/ 2164557 w 2204773"/>
              <a:gd name="connsiteY0" fmla="*/ 319346 h 457630"/>
              <a:gd name="connsiteX1" fmla="*/ 2130690 w 2204773"/>
              <a:gd name="connsiteY1" fmla="*/ 39946 h 457630"/>
              <a:gd name="connsiteX2" fmla="*/ 1504157 w 2204773"/>
              <a:gd name="connsiteY2" fmla="*/ 56879 h 457630"/>
              <a:gd name="connsiteX3" fmla="*/ 742157 w 2204773"/>
              <a:gd name="connsiteY3" fmla="*/ 31479 h 457630"/>
              <a:gd name="connsiteX4" fmla="*/ 132557 w 2204773"/>
              <a:gd name="connsiteY4" fmla="*/ 14546 h 457630"/>
              <a:gd name="connsiteX5" fmla="*/ 14024 w 2204773"/>
              <a:gd name="connsiteY5" fmla="*/ 260079 h 457630"/>
              <a:gd name="connsiteX6" fmla="*/ 352690 w 2204773"/>
              <a:gd name="connsiteY6" fmla="*/ 446346 h 457630"/>
              <a:gd name="connsiteX7" fmla="*/ 1284024 w 2204773"/>
              <a:gd name="connsiteY7" fmla="*/ 437879 h 457630"/>
              <a:gd name="connsiteX8" fmla="*/ 1876690 w 2204773"/>
              <a:gd name="connsiteY8" fmla="*/ 429412 h 457630"/>
              <a:gd name="connsiteX9" fmla="*/ 2164557 w 2204773"/>
              <a:gd name="connsiteY9" fmla="*/ 319346 h 457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4773" h="457630">
                <a:moveTo>
                  <a:pt x="2164557" y="319346"/>
                </a:moveTo>
                <a:cubicBezTo>
                  <a:pt x="2206890" y="254435"/>
                  <a:pt x="2240757" y="83690"/>
                  <a:pt x="2130690" y="39946"/>
                </a:cubicBezTo>
                <a:cubicBezTo>
                  <a:pt x="2020623" y="-3798"/>
                  <a:pt x="1735579" y="58290"/>
                  <a:pt x="1504157" y="56879"/>
                </a:cubicBezTo>
                <a:cubicBezTo>
                  <a:pt x="1272735" y="55468"/>
                  <a:pt x="742157" y="31479"/>
                  <a:pt x="742157" y="31479"/>
                </a:cubicBezTo>
                <a:cubicBezTo>
                  <a:pt x="513557" y="24424"/>
                  <a:pt x="253912" y="-23554"/>
                  <a:pt x="132557" y="14546"/>
                </a:cubicBezTo>
                <a:cubicBezTo>
                  <a:pt x="11202" y="52646"/>
                  <a:pt x="-22665" y="188112"/>
                  <a:pt x="14024" y="260079"/>
                </a:cubicBezTo>
                <a:cubicBezTo>
                  <a:pt x="50713" y="332046"/>
                  <a:pt x="141023" y="416713"/>
                  <a:pt x="352690" y="446346"/>
                </a:cubicBezTo>
                <a:cubicBezTo>
                  <a:pt x="564357" y="475979"/>
                  <a:pt x="1284024" y="437879"/>
                  <a:pt x="1284024" y="437879"/>
                </a:cubicBezTo>
                <a:cubicBezTo>
                  <a:pt x="1538024" y="435057"/>
                  <a:pt x="1731346" y="450579"/>
                  <a:pt x="1876690" y="429412"/>
                </a:cubicBezTo>
                <a:cubicBezTo>
                  <a:pt x="2022034" y="408245"/>
                  <a:pt x="2122224" y="384257"/>
                  <a:pt x="2164557" y="319346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Freihandform: Form 30">
            <a:extLst>
              <a:ext uri="{FF2B5EF4-FFF2-40B4-BE49-F238E27FC236}">
                <a16:creationId xmlns:a16="http://schemas.microsoft.com/office/drawing/2014/main" id="{57D8C875-9AFF-43EF-9D01-796C9F51D777}"/>
              </a:ext>
            </a:extLst>
          </p:cNvPr>
          <p:cNvSpPr/>
          <p:nvPr/>
        </p:nvSpPr>
        <p:spPr>
          <a:xfrm>
            <a:off x="6404372" y="1082969"/>
            <a:ext cx="2200356" cy="484003"/>
          </a:xfrm>
          <a:custGeom>
            <a:avLst/>
            <a:gdLst>
              <a:gd name="connsiteX0" fmla="*/ 1545828 w 2200356"/>
              <a:gd name="connsiteY0" fmla="*/ 51565 h 484003"/>
              <a:gd name="connsiteX1" fmla="*/ 1029361 w 2200356"/>
              <a:gd name="connsiteY1" fmla="*/ 76965 h 484003"/>
              <a:gd name="connsiteX2" fmla="*/ 606028 w 2200356"/>
              <a:gd name="connsiteY2" fmla="*/ 17698 h 484003"/>
              <a:gd name="connsiteX3" fmla="*/ 165761 w 2200356"/>
              <a:gd name="connsiteY3" fmla="*/ 26165 h 484003"/>
              <a:gd name="connsiteX4" fmla="*/ 4895 w 2200356"/>
              <a:gd name="connsiteY4" fmla="*/ 305565 h 484003"/>
              <a:gd name="connsiteX5" fmla="*/ 326628 w 2200356"/>
              <a:gd name="connsiteY5" fmla="*/ 457965 h 484003"/>
              <a:gd name="connsiteX6" fmla="*/ 1105561 w 2200356"/>
              <a:gd name="connsiteY6" fmla="*/ 432565 h 484003"/>
              <a:gd name="connsiteX7" fmla="*/ 1816761 w 2200356"/>
              <a:gd name="connsiteY7" fmla="*/ 483365 h 484003"/>
              <a:gd name="connsiteX8" fmla="*/ 2146961 w 2200356"/>
              <a:gd name="connsiteY8" fmla="*/ 390232 h 484003"/>
              <a:gd name="connsiteX9" fmla="*/ 2138495 w 2200356"/>
              <a:gd name="connsiteY9" fmla="*/ 60032 h 484003"/>
              <a:gd name="connsiteX10" fmla="*/ 1545828 w 2200356"/>
              <a:gd name="connsiteY10" fmla="*/ 51565 h 48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00356" h="484003">
                <a:moveTo>
                  <a:pt x="1545828" y="51565"/>
                </a:moveTo>
                <a:cubicBezTo>
                  <a:pt x="1360972" y="54387"/>
                  <a:pt x="1185994" y="82610"/>
                  <a:pt x="1029361" y="76965"/>
                </a:cubicBezTo>
                <a:cubicBezTo>
                  <a:pt x="872728" y="71320"/>
                  <a:pt x="749961" y="26165"/>
                  <a:pt x="606028" y="17698"/>
                </a:cubicBezTo>
                <a:cubicBezTo>
                  <a:pt x="462095" y="9231"/>
                  <a:pt x="265950" y="-21813"/>
                  <a:pt x="165761" y="26165"/>
                </a:cubicBezTo>
                <a:cubicBezTo>
                  <a:pt x="65572" y="74143"/>
                  <a:pt x="-21916" y="233598"/>
                  <a:pt x="4895" y="305565"/>
                </a:cubicBezTo>
                <a:cubicBezTo>
                  <a:pt x="31706" y="377532"/>
                  <a:pt x="143184" y="436798"/>
                  <a:pt x="326628" y="457965"/>
                </a:cubicBezTo>
                <a:cubicBezTo>
                  <a:pt x="510072" y="479132"/>
                  <a:pt x="857206" y="428332"/>
                  <a:pt x="1105561" y="432565"/>
                </a:cubicBezTo>
                <a:cubicBezTo>
                  <a:pt x="1353916" y="436798"/>
                  <a:pt x="1643194" y="490420"/>
                  <a:pt x="1816761" y="483365"/>
                </a:cubicBezTo>
                <a:cubicBezTo>
                  <a:pt x="1990328" y="476310"/>
                  <a:pt x="2093339" y="460787"/>
                  <a:pt x="2146961" y="390232"/>
                </a:cubicBezTo>
                <a:cubicBezTo>
                  <a:pt x="2200583" y="319677"/>
                  <a:pt x="2237273" y="116476"/>
                  <a:pt x="2138495" y="60032"/>
                </a:cubicBezTo>
                <a:cubicBezTo>
                  <a:pt x="2039717" y="3588"/>
                  <a:pt x="1730684" y="48743"/>
                  <a:pt x="1545828" y="51565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Freihandform: Form 28">
            <a:extLst>
              <a:ext uri="{FF2B5EF4-FFF2-40B4-BE49-F238E27FC236}">
                <a16:creationId xmlns:a16="http://schemas.microsoft.com/office/drawing/2014/main" id="{5C3318C6-97E1-49C1-87E4-898E328AE275}"/>
              </a:ext>
            </a:extLst>
          </p:cNvPr>
          <p:cNvSpPr/>
          <p:nvPr/>
        </p:nvSpPr>
        <p:spPr>
          <a:xfrm>
            <a:off x="4094548" y="1070713"/>
            <a:ext cx="1921937" cy="505565"/>
          </a:xfrm>
          <a:custGeom>
            <a:avLst/>
            <a:gdLst>
              <a:gd name="connsiteX0" fmla="*/ 782252 w 1921937"/>
              <a:gd name="connsiteY0" fmla="*/ 21486 h 505565"/>
              <a:gd name="connsiteX1" fmla="*/ 172652 w 1921937"/>
              <a:gd name="connsiteY1" fmla="*/ 13020 h 505565"/>
              <a:gd name="connsiteX2" fmla="*/ 3319 w 1921937"/>
              <a:gd name="connsiteY2" fmla="*/ 216220 h 505565"/>
              <a:gd name="connsiteX3" fmla="*/ 282719 w 1921937"/>
              <a:gd name="connsiteY3" fmla="*/ 495620 h 505565"/>
              <a:gd name="connsiteX4" fmla="*/ 1146319 w 1921937"/>
              <a:gd name="connsiteY4" fmla="*/ 444820 h 505565"/>
              <a:gd name="connsiteX5" fmla="*/ 1857519 w 1921937"/>
              <a:gd name="connsiteY5" fmla="*/ 461753 h 505565"/>
              <a:gd name="connsiteX6" fmla="*/ 1832119 w 1921937"/>
              <a:gd name="connsiteY6" fmla="*/ 97686 h 505565"/>
              <a:gd name="connsiteX7" fmla="*/ 1357985 w 1921937"/>
              <a:gd name="connsiteY7" fmla="*/ 29953 h 505565"/>
              <a:gd name="connsiteX8" fmla="*/ 782252 w 1921937"/>
              <a:gd name="connsiteY8" fmla="*/ 21486 h 50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1937" h="505565">
                <a:moveTo>
                  <a:pt x="782252" y="21486"/>
                </a:moveTo>
                <a:cubicBezTo>
                  <a:pt x="584697" y="18664"/>
                  <a:pt x="302474" y="-19436"/>
                  <a:pt x="172652" y="13020"/>
                </a:cubicBezTo>
                <a:cubicBezTo>
                  <a:pt x="42830" y="45476"/>
                  <a:pt x="-15025" y="135787"/>
                  <a:pt x="3319" y="216220"/>
                </a:cubicBezTo>
                <a:cubicBezTo>
                  <a:pt x="21663" y="296653"/>
                  <a:pt x="92219" y="457520"/>
                  <a:pt x="282719" y="495620"/>
                </a:cubicBezTo>
                <a:cubicBezTo>
                  <a:pt x="473219" y="533720"/>
                  <a:pt x="883852" y="450465"/>
                  <a:pt x="1146319" y="444820"/>
                </a:cubicBezTo>
                <a:cubicBezTo>
                  <a:pt x="1408786" y="439176"/>
                  <a:pt x="1743219" y="519609"/>
                  <a:pt x="1857519" y="461753"/>
                </a:cubicBezTo>
                <a:cubicBezTo>
                  <a:pt x="1971819" y="403897"/>
                  <a:pt x="1915375" y="169653"/>
                  <a:pt x="1832119" y="97686"/>
                </a:cubicBezTo>
                <a:cubicBezTo>
                  <a:pt x="1748863" y="25719"/>
                  <a:pt x="1538607" y="44064"/>
                  <a:pt x="1357985" y="29953"/>
                </a:cubicBezTo>
                <a:cubicBezTo>
                  <a:pt x="1177363" y="15842"/>
                  <a:pt x="979807" y="24308"/>
                  <a:pt x="782252" y="21486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Freihandform: Form 27">
            <a:extLst>
              <a:ext uri="{FF2B5EF4-FFF2-40B4-BE49-F238E27FC236}">
                <a16:creationId xmlns:a16="http://schemas.microsoft.com/office/drawing/2014/main" id="{CE7F0B77-841B-47BE-83D8-73F4F3AC23B7}"/>
              </a:ext>
            </a:extLst>
          </p:cNvPr>
          <p:cNvSpPr/>
          <p:nvPr/>
        </p:nvSpPr>
        <p:spPr>
          <a:xfrm>
            <a:off x="2063492" y="1081309"/>
            <a:ext cx="1521220" cy="3082307"/>
          </a:xfrm>
          <a:custGeom>
            <a:avLst/>
            <a:gdLst>
              <a:gd name="connsiteX0" fmla="*/ 620441 w 1521220"/>
              <a:gd name="connsiteY0" fmla="*/ 2424 h 3297753"/>
              <a:gd name="connsiteX1" fmla="*/ 36241 w 1521220"/>
              <a:gd name="connsiteY1" fmla="*/ 95557 h 3297753"/>
              <a:gd name="connsiteX2" fmla="*/ 87041 w 1521220"/>
              <a:gd name="connsiteY2" fmla="*/ 713624 h 3297753"/>
              <a:gd name="connsiteX3" fmla="*/ 290241 w 1521220"/>
              <a:gd name="connsiteY3" fmla="*/ 1204690 h 3297753"/>
              <a:gd name="connsiteX4" fmla="*/ 120908 w 1521220"/>
              <a:gd name="connsiteY4" fmla="*/ 1653424 h 3297753"/>
              <a:gd name="connsiteX5" fmla="*/ 95508 w 1521220"/>
              <a:gd name="connsiteY5" fmla="*/ 2009024 h 3297753"/>
              <a:gd name="connsiteX6" fmla="*/ 197108 w 1521220"/>
              <a:gd name="connsiteY6" fmla="*/ 2364624 h 3297753"/>
              <a:gd name="connsiteX7" fmla="*/ 78575 w 1521220"/>
              <a:gd name="connsiteY7" fmla="*/ 2720224 h 3297753"/>
              <a:gd name="connsiteX8" fmla="*/ 239441 w 1521220"/>
              <a:gd name="connsiteY8" fmla="*/ 3245157 h 3297753"/>
              <a:gd name="connsiteX9" fmla="*/ 840575 w 1521220"/>
              <a:gd name="connsiteY9" fmla="*/ 3262090 h 3297753"/>
              <a:gd name="connsiteX10" fmla="*/ 1373975 w 1521220"/>
              <a:gd name="connsiteY10" fmla="*/ 3092757 h 3297753"/>
              <a:gd name="connsiteX11" fmla="*/ 1517908 w 1521220"/>
              <a:gd name="connsiteY11" fmla="*/ 2610157 h 3297753"/>
              <a:gd name="connsiteX12" fmla="*/ 1272375 w 1521220"/>
              <a:gd name="connsiteY12" fmla="*/ 2195290 h 3297753"/>
              <a:gd name="connsiteX13" fmla="*/ 1390908 w 1521220"/>
              <a:gd name="connsiteY13" fmla="*/ 1814290 h 3297753"/>
              <a:gd name="connsiteX14" fmla="*/ 1272375 w 1521220"/>
              <a:gd name="connsiteY14" fmla="*/ 1450224 h 3297753"/>
              <a:gd name="connsiteX15" fmla="*/ 1170775 w 1521220"/>
              <a:gd name="connsiteY15" fmla="*/ 1009957 h 3297753"/>
              <a:gd name="connsiteX16" fmla="*/ 1365508 w 1521220"/>
              <a:gd name="connsiteY16" fmla="*/ 552757 h 3297753"/>
              <a:gd name="connsiteX17" fmla="*/ 1416308 w 1521220"/>
              <a:gd name="connsiteY17" fmla="*/ 78624 h 3297753"/>
              <a:gd name="connsiteX18" fmla="*/ 620441 w 1521220"/>
              <a:gd name="connsiteY18" fmla="*/ 2424 h 3297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521220" h="3297753">
                <a:moveTo>
                  <a:pt x="620441" y="2424"/>
                </a:moveTo>
                <a:cubicBezTo>
                  <a:pt x="390430" y="5246"/>
                  <a:pt x="125141" y="-22976"/>
                  <a:pt x="36241" y="95557"/>
                </a:cubicBezTo>
                <a:cubicBezTo>
                  <a:pt x="-52659" y="214090"/>
                  <a:pt x="44708" y="528769"/>
                  <a:pt x="87041" y="713624"/>
                </a:cubicBezTo>
                <a:cubicBezTo>
                  <a:pt x="129374" y="898480"/>
                  <a:pt x="284596" y="1048057"/>
                  <a:pt x="290241" y="1204690"/>
                </a:cubicBezTo>
                <a:cubicBezTo>
                  <a:pt x="295886" y="1361323"/>
                  <a:pt x="153363" y="1519368"/>
                  <a:pt x="120908" y="1653424"/>
                </a:cubicBezTo>
                <a:cubicBezTo>
                  <a:pt x="88453" y="1787480"/>
                  <a:pt x="82808" y="1890491"/>
                  <a:pt x="95508" y="2009024"/>
                </a:cubicBezTo>
                <a:cubicBezTo>
                  <a:pt x="108208" y="2127557"/>
                  <a:pt x="199930" y="2246091"/>
                  <a:pt x="197108" y="2364624"/>
                </a:cubicBezTo>
                <a:cubicBezTo>
                  <a:pt x="194286" y="2483157"/>
                  <a:pt x="71520" y="2573469"/>
                  <a:pt x="78575" y="2720224"/>
                </a:cubicBezTo>
                <a:cubicBezTo>
                  <a:pt x="85630" y="2866979"/>
                  <a:pt x="112441" y="3154846"/>
                  <a:pt x="239441" y="3245157"/>
                </a:cubicBezTo>
                <a:cubicBezTo>
                  <a:pt x="366441" y="3335468"/>
                  <a:pt x="651486" y="3287490"/>
                  <a:pt x="840575" y="3262090"/>
                </a:cubicBezTo>
                <a:cubicBezTo>
                  <a:pt x="1029664" y="3236690"/>
                  <a:pt x="1261086" y="3201412"/>
                  <a:pt x="1373975" y="3092757"/>
                </a:cubicBezTo>
                <a:cubicBezTo>
                  <a:pt x="1486864" y="2984102"/>
                  <a:pt x="1534841" y="2759735"/>
                  <a:pt x="1517908" y="2610157"/>
                </a:cubicBezTo>
                <a:cubicBezTo>
                  <a:pt x="1500975" y="2460579"/>
                  <a:pt x="1293542" y="2327934"/>
                  <a:pt x="1272375" y="2195290"/>
                </a:cubicBezTo>
                <a:cubicBezTo>
                  <a:pt x="1251208" y="2062646"/>
                  <a:pt x="1390908" y="1938468"/>
                  <a:pt x="1390908" y="1814290"/>
                </a:cubicBezTo>
                <a:cubicBezTo>
                  <a:pt x="1390908" y="1690112"/>
                  <a:pt x="1309064" y="1584279"/>
                  <a:pt x="1272375" y="1450224"/>
                </a:cubicBezTo>
                <a:cubicBezTo>
                  <a:pt x="1235686" y="1316169"/>
                  <a:pt x="1155253" y="1159535"/>
                  <a:pt x="1170775" y="1009957"/>
                </a:cubicBezTo>
                <a:cubicBezTo>
                  <a:pt x="1186297" y="860379"/>
                  <a:pt x="1324586" y="707979"/>
                  <a:pt x="1365508" y="552757"/>
                </a:cubicBezTo>
                <a:cubicBezTo>
                  <a:pt x="1406430" y="397535"/>
                  <a:pt x="1537663" y="171757"/>
                  <a:pt x="1416308" y="78624"/>
                </a:cubicBezTo>
                <a:cubicBezTo>
                  <a:pt x="1294953" y="-14509"/>
                  <a:pt x="850452" y="-398"/>
                  <a:pt x="620441" y="2424"/>
                </a:cubicBezTo>
                <a:close/>
              </a:path>
            </a:pathLst>
          </a:custGeom>
          <a:solidFill>
            <a:srgbClr val="0070C0">
              <a:alpha val="2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8FB7974C-3EAF-496E-8F13-D2D5BBFB1081}"/>
              </a:ext>
            </a:extLst>
          </p:cNvPr>
          <p:cNvCxnSpPr>
            <a:cxnSpLocks/>
          </p:cNvCxnSpPr>
          <p:nvPr/>
        </p:nvCxnSpPr>
        <p:spPr>
          <a:xfrm flipV="1">
            <a:off x="1769530" y="5596468"/>
            <a:ext cx="9618131" cy="1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5F49EEEB-6DF8-4363-9A09-78E5CCE0B433}"/>
              </a:ext>
            </a:extLst>
          </p:cNvPr>
          <p:cNvCxnSpPr>
            <a:cxnSpLocks/>
          </p:cNvCxnSpPr>
          <p:nvPr/>
        </p:nvCxnSpPr>
        <p:spPr>
          <a:xfrm flipV="1">
            <a:off x="1794931" y="762002"/>
            <a:ext cx="0" cy="483446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F7589521-7DF3-4AF2-9740-54AF282A48CB}"/>
              </a:ext>
            </a:extLst>
          </p:cNvPr>
          <p:cNvSpPr txBox="1"/>
          <p:nvPr/>
        </p:nvSpPr>
        <p:spPr>
          <a:xfrm>
            <a:off x="1523999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Einzelperson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7383B07E-3F11-4036-9AAD-1460E188FC05}"/>
              </a:ext>
            </a:extLst>
          </p:cNvPr>
          <p:cNvSpPr txBox="1"/>
          <p:nvPr/>
        </p:nvSpPr>
        <p:spPr>
          <a:xfrm>
            <a:off x="9440330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Einrichtung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41588D2F-ABCB-4FE0-9F3B-010EBA546013}"/>
              </a:ext>
            </a:extLst>
          </p:cNvPr>
          <p:cNvSpPr txBox="1"/>
          <p:nvPr/>
        </p:nvSpPr>
        <p:spPr>
          <a:xfrm>
            <a:off x="5029197" y="5885928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Institutionalisierung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0B0DB486-DF28-4F9D-8536-71E11BB007A5}"/>
              </a:ext>
            </a:extLst>
          </p:cNvPr>
          <p:cNvSpPr txBox="1"/>
          <p:nvPr/>
        </p:nvSpPr>
        <p:spPr>
          <a:xfrm rot="16200000">
            <a:off x="-469900" y="3036584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Wissenschaftsnähe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B06AA70-9233-45DF-AFA4-74181DAD09A3}"/>
              </a:ext>
            </a:extLst>
          </p:cNvPr>
          <p:cNvSpPr txBox="1"/>
          <p:nvPr/>
        </p:nvSpPr>
        <p:spPr>
          <a:xfrm>
            <a:off x="25399" y="980473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aus der Wissenschaft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B1132B73-35CC-44B4-BD8B-5B6EB12791D4}"/>
              </a:ext>
            </a:extLst>
          </p:cNvPr>
          <p:cNvSpPr txBox="1"/>
          <p:nvPr/>
        </p:nvSpPr>
        <p:spPr>
          <a:xfrm>
            <a:off x="25399" y="4908029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über die Wissenschaft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D5BC0AA-BA7B-4759-A635-AAAB97721687}"/>
              </a:ext>
            </a:extLst>
          </p:cNvPr>
          <p:cNvSpPr txBox="1"/>
          <p:nvPr/>
        </p:nvSpPr>
        <p:spPr>
          <a:xfrm>
            <a:off x="2108196" y="1118972"/>
            <a:ext cx="1363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Forschende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9987A75-DA24-4025-A717-3A85D22CEF2E}"/>
              </a:ext>
            </a:extLst>
          </p:cNvPr>
          <p:cNvSpPr txBox="1"/>
          <p:nvPr/>
        </p:nvSpPr>
        <p:spPr>
          <a:xfrm>
            <a:off x="4150784" y="1118972"/>
            <a:ext cx="1689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Arbeitsgruppen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8450194A-8B9E-4DAE-B3A2-E4B60F21675F}"/>
              </a:ext>
            </a:extLst>
          </p:cNvPr>
          <p:cNvSpPr txBox="1"/>
          <p:nvPr/>
        </p:nvSpPr>
        <p:spPr>
          <a:xfrm>
            <a:off x="6339419" y="1118972"/>
            <a:ext cx="2258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Forschungsprojekte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594500C7-A81B-4A07-B3C5-D4F7C7C7E6FE}"/>
              </a:ext>
            </a:extLst>
          </p:cNvPr>
          <p:cNvSpPr txBox="1"/>
          <p:nvPr/>
        </p:nvSpPr>
        <p:spPr>
          <a:xfrm>
            <a:off x="8707970" y="1398372"/>
            <a:ext cx="2410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Öffentlichkeitsarbeit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556F80C-98EA-4699-8D6E-BF56F3E5D466}"/>
              </a:ext>
            </a:extLst>
          </p:cNvPr>
          <p:cNvSpPr txBox="1"/>
          <p:nvPr/>
        </p:nvSpPr>
        <p:spPr>
          <a:xfrm>
            <a:off x="2108198" y="1505238"/>
            <a:ext cx="1363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über die eigene Forschung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8F75643-9F69-46CE-8034-ABFCF50BF59F}"/>
              </a:ext>
            </a:extLst>
          </p:cNvPr>
          <p:cNvSpPr txBox="1"/>
          <p:nvPr/>
        </p:nvSpPr>
        <p:spPr>
          <a:xfrm>
            <a:off x="2108198" y="2643074"/>
            <a:ext cx="136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über das Forschen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8340A2E-50B6-43F8-B314-72B41768DF92}"/>
              </a:ext>
            </a:extLst>
          </p:cNvPr>
          <p:cNvSpPr txBox="1"/>
          <p:nvPr/>
        </p:nvSpPr>
        <p:spPr>
          <a:xfrm>
            <a:off x="2145577" y="3407575"/>
            <a:ext cx="1363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über die Forschung anderer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7149AF24-C15D-495B-9AFB-C97AF1286518}"/>
              </a:ext>
            </a:extLst>
          </p:cNvPr>
          <p:cNvSpPr txBox="1"/>
          <p:nvPr/>
        </p:nvSpPr>
        <p:spPr>
          <a:xfrm>
            <a:off x="2757984" y="4202066"/>
            <a:ext cx="1947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Science </a:t>
            </a:r>
            <a:r>
              <a:rPr lang="de-DE" dirty="0" err="1"/>
              <a:t>Influencer:innen</a:t>
            </a:r>
            <a:endParaRPr lang="de-DE" dirty="0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B6406CAC-BC35-4422-B7B4-C3374473B220}"/>
              </a:ext>
            </a:extLst>
          </p:cNvPr>
          <p:cNvSpPr txBox="1"/>
          <p:nvPr/>
        </p:nvSpPr>
        <p:spPr>
          <a:xfrm>
            <a:off x="8892514" y="1767704"/>
            <a:ext cx="20362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/>
              <a:t>Hochschulen, Zentren, Institute, Gesellschaften, Gemeinschaften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C7005C75-0896-4B3D-840E-864A579CD756}"/>
              </a:ext>
            </a:extLst>
          </p:cNvPr>
          <p:cNvSpPr txBox="1"/>
          <p:nvPr/>
        </p:nvSpPr>
        <p:spPr>
          <a:xfrm>
            <a:off x="1963227" y="5025290"/>
            <a:ext cx="194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Privatpersonen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AA54415-E44E-44F5-93DC-8D49A2410421}"/>
              </a:ext>
            </a:extLst>
          </p:cNvPr>
          <p:cNvSpPr txBox="1"/>
          <p:nvPr/>
        </p:nvSpPr>
        <p:spPr>
          <a:xfrm>
            <a:off x="7847507" y="5008987"/>
            <a:ext cx="1793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Journalismus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CF2B5AB-7B85-4CE5-AF48-A6E9C1145681}"/>
              </a:ext>
            </a:extLst>
          </p:cNvPr>
          <p:cNvSpPr txBox="1"/>
          <p:nvPr/>
        </p:nvSpPr>
        <p:spPr>
          <a:xfrm>
            <a:off x="6453315" y="3244961"/>
            <a:ext cx="2748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Wissenschaftsjournalismus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1D7A4191-6E52-4AD0-9EC5-2F47F5791F71}"/>
              </a:ext>
            </a:extLst>
          </p:cNvPr>
          <p:cNvSpPr txBox="1"/>
          <p:nvPr/>
        </p:nvSpPr>
        <p:spPr>
          <a:xfrm>
            <a:off x="9590676" y="3443091"/>
            <a:ext cx="14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Bibliotheken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81F6573-FD18-4F95-8471-3B4A7F59CA7F}"/>
              </a:ext>
            </a:extLst>
          </p:cNvPr>
          <p:cNvSpPr txBox="1"/>
          <p:nvPr/>
        </p:nvSpPr>
        <p:spPr>
          <a:xfrm>
            <a:off x="9670486" y="4393116"/>
            <a:ext cx="136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ÖBs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9CA210E4-D2E3-4297-BC3B-8D617C08CB86}"/>
              </a:ext>
            </a:extLst>
          </p:cNvPr>
          <p:cNvSpPr txBox="1"/>
          <p:nvPr/>
        </p:nvSpPr>
        <p:spPr>
          <a:xfrm>
            <a:off x="9608625" y="2765398"/>
            <a:ext cx="1363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WBs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59E0B9A-64BB-4FA4-BD22-6B7E03B87851}"/>
              </a:ext>
            </a:extLst>
          </p:cNvPr>
          <p:cNvSpPr txBox="1"/>
          <p:nvPr/>
        </p:nvSpPr>
        <p:spPr>
          <a:xfrm>
            <a:off x="28670" y="6498552"/>
            <a:ext cx="58112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/>
              <a:t>*</a:t>
            </a:r>
            <a:r>
              <a:rPr lang="de-DE" sz="800" dirty="0"/>
              <a:t> </a:t>
            </a:r>
            <a:r>
              <a:rPr lang="de-DE" sz="1000" dirty="0"/>
              <a:t>die Realität ist natürlich deutlich komplexer und fließender als dieses Wolkendiagramm</a:t>
            </a:r>
          </a:p>
        </p:txBody>
      </p:sp>
    </p:spTree>
    <p:extLst>
      <p:ext uri="{BB962C8B-B14F-4D97-AF65-F5344CB8AC3E}">
        <p14:creationId xmlns:p14="http://schemas.microsoft.com/office/powerpoint/2010/main" val="1177499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EB89F64-527E-43E7-A5A7-713DDB5F9413}"/>
              </a:ext>
            </a:extLst>
          </p:cNvPr>
          <p:cNvSpPr/>
          <p:nvPr/>
        </p:nvSpPr>
        <p:spPr>
          <a:xfrm>
            <a:off x="6591295" y="3179231"/>
            <a:ext cx="4758245" cy="2417230"/>
          </a:xfrm>
          <a:prstGeom prst="rect">
            <a:avLst/>
          </a:prstGeom>
          <a:solidFill>
            <a:srgbClr val="0070C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EF4D441-882C-4B4B-84D0-3E37644E7344}"/>
              </a:ext>
            </a:extLst>
          </p:cNvPr>
          <p:cNvSpPr/>
          <p:nvPr/>
        </p:nvSpPr>
        <p:spPr>
          <a:xfrm>
            <a:off x="1798077" y="752408"/>
            <a:ext cx="4758245" cy="2417230"/>
          </a:xfrm>
          <a:prstGeom prst="rect">
            <a:avLst/>
          </a:prstGeom>
          <a:solidFill>
            <a:srgbClr val="0070C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8180D39-7B16-4A53-8E66-729101C78409}"/>
              </a:ext>
            </a:extLst>
          </p:cNvPr>
          <p:cNvSpPr/>
          <p:nvPr/>
        </p:nvSpPr>
        <p:spPr>
          <a:xfrm>
            <a:off x="3200385" y="3289656"/>
            <a:ext cx="805242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06BCE91-FF9E-4861-A49E-283FF5CACFE3}"/>
              </a:ext>
            </a:extLst>
          </p:cNvPr>
          <p:cNvSpPr/>
          <p:nvPr/>
        </p:nvSpPr>
        <p:spPr>
          <a:xfrm rot="2700000">
            <a:off x="6046318" y="2051300"/>
            <a:ext cx="1081496" cy="225584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F9CD73E-E3BF-4143-94EF-F57BC13A105B}"/>
              </a:ext>
            </a:extLst>
          </p:cNvPr>
          <p:cNvSpPr/>
          <p:nvPr/>
        </p:nvSpPr>
        <p:spPr>
          <a:xfrm>
            <a:off x="2459550" y="4675134"/>
            <a:ext cx="3429000" cy="369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436B26C-9196-44D9-B2F9-E92E25BE1560}"/>
              </a:ext>
            </a:extLst>
          </p:cNvPr>
          <p:cNvSpPr/>
          <p:nvPr/>
        </p:nvSpPr>
        <p:spPr>
          <a:xfrm>
            <a:off x="1955800" y="5113274"/>
            <a:ext cx="9262532" cy="369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CE3859D-5E54-44F5-9FAA-0C65B023324F}"/>
              </a:ext>
            </a:extLst>
          </p:cNvPr>
          <p:cNvSpPr/>
          <p:nvPr/>
        </p:nvSpPr>
        <p:spPr>
          <a:xfrm>
            <a:off x="1904999" y="2391981"/>
            <a:ext cx="1430830" cy="154400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F6C11F8A-7174-41D7-8AEF-AEF93C463305}"/>
              </a:ext>
            </a:extLst>
          </p:cNvPr>
          <p:cNvCxnSpPr>
            <a:cxnSpLocks/>
          </p:cNvCxnSpPr>
          <p:nvPr/>
        </p:nvCxnSpPr>
        <p:spPr>
          <a:xfrm flipV="1">
            <a:off x="1769530" y="5596468"/>
            <a:ext cx="9618131" cy="1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F562CA46-BF84-48A7-AAB0-89B61FB8A79C}"/>
              </a:ext>
            </a:extLst>
          </p:cNvPr>
          <p:cNvCxnSpPr>
            <a:cxnSpLocks/>
          </p:cNvCxnSpPr>
          <p:nvPr/>
        </p:nvCxnSpPr>
        <p:spPr>
          <a:xfrm flipV="1">
            <a:off x="1794931" y="762002"/>
            <a:ext cx="0" cy="483446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C2473AFB-8285-4034-ADAE-73D28607063D}"/>
              </a:ext>
            </a:extLst>
          </p:cNvPr>
          <p:cNvCxnSpPr>
            <a:cxnSpLocks/>
          </p:cNvCxnSpPr>
          <p:nvPr/>
        </p:nvCxnSpPr>
        <p:spPr>
          <a:xfrm flipV="1">
            <a:off x="1769530" y="762001"/>
            <a:ext cx="9618131" cy="1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3C41F222-E42E-4A04-A424-E5D828730F90}"/>
              </a:ext>
            </a:extLst>
          </p:cNvPr>
          <p:cNvCxnSpPr>
            <a:cxnSpLocks/>
          </p:cNvCxnSpPr>
          <p:nvPr/>
        </p:nvCxnSpPr>
        <p:spPr>
          <a:xfrm flipV="1">
            <a:off x="11362258" y="762001"/>
            <a:ext cx="0" cy="483446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75F20FF2-B373-49FB-8EDE-B2BDE40379AF}"/>
              </a:ext>
            </a:extLst>
          </p:cNvPr>
          <p:cNvCxnSpPr>
            <a:cxnSpLocks/>
          </p:cNvCxnSpPr>
          <p:nvPr/>
        </p:nvCxnSpPr>
        <p:spPr>
          <a:xfrm flipV="1">
            <a:off x="6578586" y="762001"/>
            <a:ext cx="0" cy="483446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52DD636-821C-45F1-97AD-6120FECD07F0}"/>
              </a:ext>
            </a:extLst>
          </p:cNvPr>
          <p:cNvCxnSpPr>
            <a:cxnSpLocks/>
          </p:cNvCxnSpPr>
          <p:nvPr/>
        </p:nvCxnSpPr>
        <p:spPr>
          <a:xfrm flipV="1">
            <a:off x="1769529" y="3179234"/>
            <a:ext cx="9618131" cy="1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7104D2E6-7A3F-453E-9BF9-F51894659645}"/>
              </a:ext>
            </a:extLst>
          </p:cNvPr>
          <p:cNvSpPr txBox="1"/>
          <p:nvPr/>
        </p:nvSpPr>
        <p:spPr>
          <a:xfrm>
            <a:off x="5029197" y="5885928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für wen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AB83CB9-978F-4024-8BA4-8BC85751D5F0}"/>
              </a:ext>
            </a:extLst>
          </p:cNvPr>
          <p:cNvSpPr txBox="1"/>
          <p:nvPr/>
        </p:nvSpPr>
        <p:spPr>
          <a:xfrm rot="16200000">
            <a:off x="-469900" y="3036584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von wem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25F73B6-ACA5-4080-A9E1-565ACDF8352B}"/>
              </a:ext>
            </a:extLst>
          </p:cNvPr>
          <p:cNvSpPr txBox="1"/>
          <p:nvPr/>
        </p:nvSpPr>
        <p:spPr>
          <a:xfrm>
            <a:off x="1682" y="1785949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Wissenschaft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9102DF9-D280-4D0E-9309-CC137681213C}"/>
              </a:ext>
            </a:extLst>
          </p:cNvPr>
          <p:cNvSpPr txBox="1"/>
          <p:nvPr/>
        </p:nvSpPr>
        <p:spPr>
          <a:xfrm>
            <a:off x="25400" y="4203181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Öffentlichkeit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E70F363-053E-48CA-B14B-1D255F1E1047}"/>
              </a:ext>
            </a:extLst>
          </p:cNvPr>
          <p:cNvSpPr txBox="1"/>
          <p:nvPr/>
        </p:nvSpPr>
        <p:spPr>
          <a:xfrm>
            <a:off x="3200385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Öffentlichkeit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B8D185-AFB0-4645-A549-40B6D2FB8D8A}"/>
              </a:ext>
            </a:extLst>
          </p:cNvPr>
          <p:cNvSpPr txBox="1"/>
          <p:nvPr/>
        </p:nvSpPr>
        <p:spPr>
          <a:xfrm>
            <a:off x="7996751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Wissenschaft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1A86764-96EF-4A87-B1C2-EE9845B1871F}"/>
              </a:ext>
            </a:extLst>
          </p:cNvPr>
          <p:cNvSpPr txBox="1"/>
          <p:nvPr/>
        </p:nvSpPr>
        <p:spPr>
          <a:xfrm>
            <a:off x="2656849" y="1739783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Science-</a:t>
            </a:r>
            <a:r>
              <a:rPr lang="de-DE" sz="2400" dirty="0" err="1"/>
              <a:t>to</a:t>
            </a:r>
            <a:r>
              <a:rPr lang="de-DE" sz="2400" dirty="0"/>
              <a:t>-Public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8D2DB10-D0A4-45D1-89CB-0ACDD616A9D7}"/>
              </a:ext>
            </a:extLst>
          </p:cNvPr>
          <p:cNvSpPr txBox="1"/>
          <p:nvPr/>
        </p:nvSpPr>
        <p:spPr>
          <a:xfrm>
            <a:off x="7440503" y="1739783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Science-</a:t>
            </a:r>
            <a:r>
              <a:rPr lang="de-DE" sz="2400" dirty="0" err="1"/>
              <a:t>to</a:t>
            </a:r>
            <a:r>
              <a:rPr lang="de-DE" sz="2400" dirty="0"/>
              <a:t>-Science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CE76214-5FB1-4215-A22E-13F94C3EEC8E}"/>
              </a:ext>
            </a:extLst>
          </p:cNvPr>
          <p:cNvSpPr txBox="1"/>
          <p:nvPr/>
        </p:nvSpPr>
        <p:spPr>
          <a:xfrm>
            <a:off x="2656848" y="4157011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Public-</a:t>
            </a:r>
            <a:r>
              <a:rPr lang="de-DE" sz="2400" dirty="0" err="1"/>
              <a:t>to</a:t>
            </a:r>
            <a:r>
              <a:rPr lang="de-DE" sz="2400" dirty="0"/>
              <a:t>-Public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FA4058-B955-4977-A74A-B3A2563DBF4A}"/>
              </a:ext>
            </a:extLst>
          </p:cNvPr>
          <p:cNvSpPr txBox="1"/>
          <p:nvPr/>
        </p:nvSpPr>
        <p:spPr>
          <a:xfrm>
            <a:off x="7453219" y="4157011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Public-</a:t>
            </a:r>
            <a:r>
              <a:rPr lang="de-DE" sz="2400" dirty="0" err="1"/>
              <a:t>to</a:t>
            </a:r>
            <a:r>
              <a:rPr lang="de-DE" sz="2400" dirty="0"/>
              <a:t>-Science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2457517-0090-4073-8C6A-80BE53A1A44F}"/>
              </a:ext>
            </a:extLst>
          </p:cNvPr>
          <p:cNvSpPr txBox="1"/>
          <p:nvPr/>
        </p:nvSpPr>
        <p:spPr>
          <a:xfrm>
            <a:off x="9603434" y="2419035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interne #WissKomm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54096FE-D395-4B07-B6D0-6778235ADB58}"/>
              </a:ext>
            </a:extLst>
          </p:cNvPr>
          <p:cNvSpPr txBox="1"/>
          <p:nvPr/>
        </p:nvSpPr>
        <p:spPr>
          <a:xfrm>
            <a:off x="9543577" y="873539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Scholarly Communication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269ACDD-4751-46C4-A805-D016C2538994}"/>
              </a:ext>
            </a:extLst>
          </p:cNvPr>
          <p:cNvSpPr txBox="1"/>
          <p:nvPr/>
        </p:nvSpPr>
        <p:spPr>
          <a:xfrm>
            <a:off x="1706030" y="2394310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externe #WissKomm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70E2057-6F22-429C-885E-F737CF8AFCF5}"/>
              </a:ext>
            </a:extLst>
          </p:cNvPr>
          <p:cNvSpPr txBox="1"/>
          <p:nvPr/>
        </p:nvSpPr>
        <p:spPr>
          <a:xfrm>
            <a:off x="1794915" y="868075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Science Communication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45041E-2C2F-4A4D-B496-78407585F47B}"/>
              </a:ext>
            </a:extLst>
          </p:cNvPr>
          <p:cNvSpPr txBox="1"/>
          <p:nvPr/>
        </p:nvSpPr>
        <p:spPr>
          <a:xfrm>
            <a:off x="1689081" y="3289656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externe #WissKomm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8C76F97-F5D4-4C74-BF3D-AC8DC9AB114F}"/>
              </a:ext>
            </a:extLst>
          </p:cNvPr>
          <p:cNvSpPr txBox="1"/>
          <p:nvPr/>
        </p:nvSpPr>
        <p:spPr>
          <a:xfrm>
            <a:off x="1794915" y="5115599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B96BCE5-B33E-462F-AAAD-6C1F674A3341}"/>
              </a:ext>
            </a:extLst>
          </p:cNvPr>
          <p:cNvSpPr txBox="1"/>
          <p:nvPr/>
        </p:nvSpPr>
        <p:spPr>
          <a:xfrm>
            <a:off x="9499592" y="5113274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51A7ECD-1E6D-4E3F-A7CB-A5E20A3B38B3}"/>
              </a:ext>
            </a:extLst>
          </p:cNvPr>
          <p:cNvSpPr txBox="1"/>
          <p:nvPr/>
        </p:nvSpPr>
        <p:spPr>
          <a:xfrm>
            <a:off x="9603434" y="3289656"/>
            <a:ext cx="1862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externe #WissKomm</a:t>
            </a:r>
          </a:p>
        </p:txBody>
      </p:sp>
      <p:sp>
        <p:nvSpPr>
          <p:cNvPr id="36" name="Pfeil: nach links und rechts 35">
            <a:extLst>
              <a:ext uri="{FF2B5EF4-FFF2-40B4-BE49-F238E27FC236}">
                <a16:creationId xmlns:a16="http://schemas.microsoft.com/office/drawing/2014/main" id="{7A47AB5D-1B85-472B-80A8-7D0C9CA93602}"/>
              </a:ext>
            </a:extLst>
          </p:cNvPr>
          <p:cNvSpPr/>
          <p:nvPr/>
        </p:nvSpPr>
        <p:spPr>
          <a:xfrm rot="2616910">
            <a:off x="5404322" y="2914595"/>
            <a:ext cx="2348558" cy="529259"/>
          </a:xfrm>
          <a:prstGeom prst="leftRightArrow">
            <a:avLst>
              <a:gd name="adj1" fmla="val 51998"/>
              <a:gd name="adj2" fmla="val 48733"/>
            </a:avLst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Transfer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0B12C38-1B72-45E6-9742-0715F37633F9}"/>
              </a:ext>
            </a:extLst>
          </p:cNvPr>
          <p:cNvSpPr txBox="1"/>
          <p:nvPr/>
        </p:nvSpPr>
        <p:spPr>
          <a:xfrm>
            <a:off x="2583118" y="4673748"/>
            <a:ext cx="320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 Communication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7C676C21-ABF7-4337-865D-9ED1EFEF8F2A}"/>
              </a:ext>
            </a:extLst>
          </p:cNvPr>
          <p:cNvSpPr txBox="1"/>
          <p:nvPr/>
        </p:nvSpPr>
        <p:spPr>
          <a:xfrm>
            <a:off x="5679267" y="3434386"/>
            <a:ext cx="82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ÖBs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3FD9A4E-D4A0-4EED-B3F3-A0D8AB2ACFB2}"/>
              </a:ext>
            </a:extLst>
          </p:cNvPr>
          <p:cNvSpPr txBox="1"/>
          <p:nvPr/>
        </p:nvSpPr>
        <p:spPr>
          <a:xfrm>
            <a:off x="6651729" y="2531202"/>
            <a:ext cx="829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WBs</a:t>
            </a:r>
          </a:p>
        </p:txBody>
      </p:sp>
    </p:spTree>
    <p:extLst>
      <p:ext uri="{BB962C8B-B14F-4D97-AF65-F5344CB8AC3E}">
        <p14:creationId xmlns:p14="http://schemas.microsoft.com/office/powerpoint/2010/main" val="240491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EB89F64-527E-43E7-A5A7-713DDB5F9413}"/>
              </a:ext>
            </a:extLst>
          </p:cNvPr>
          <p:cNvSpPr/>
          <p:nvPr/>
        </p:nvSpPr>
        <p:spPr>
          <a:xfrm>
            <a:off x="6591295" y="3179231"/>
            <a:ext cx="4758245" cy="2417230"/>
          </a:xfrm>
          <a:prstGeom prst="rect">
            <a:avLst/>
          </a:prstGeom>
          <a:solidFill>
            <a:srgbClr val="0070C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F9CD73E-E3BF-4143-94EF-F57BC13A105B}"/>
              </a:ext>
            </a:extLst>
          </p:cNvPr>
          <p:cNvSpPr/>
          <p:nvPr/>
        </p:nvSpPr>
        <p:spPr>
          <a:xfrm>
            <a:off x="2459550" y="4675134"/>
            <a:ext cx="3429000" cy="369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436B26C-9196-44D9-B2F9-E92E25BE1560}"/>
              </a:ext>
            </a:extLst>
          </p:cNvPr>
          <p:cNvSpPr/>
          <p:nvPr/>
        </p:nvSpPr>
        <p:spPr>
          <a:xfrm>
            <a:off x="1955800" y="5113274"/>
            <a:ext cx="9262532" cy="369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104D2E6-7A3F-453E-9BF9-F51894659645}"/>
              </a:ext>
            </a:extLst>
          </p:cNvPr>
          <p:cNvSpPr txBox="1"/>
          <p:nvPr/>
        </p:nvSpPr>
        <p:spPr>
          <a:xfrm>
            <a:off x="5029197" y="5885928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für wen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9E70F363-053E-48CA-B14B-1D255F1E1047}"/>
              </a:ext>
            </a:extLst>
          </p:cNvPr>
          <p:cNvSpPr txBox="1"/>
          <p:nvPr/>
        </p:nvSpPr>
        <p:spPr>
          <a:xfrm>
            <a:off x="3200385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Öffentlichkeit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9B8D185-AFB0-4645-A549-40B6D2FB8D8A}"/>
              </a:ext>
            </a:extLst>
          </p:cNvPr>
          <p:cNvSpPr txBox="1"/>
          <p:nvPr/>
        </p:nvSpPr>
        <p:spPr>
          <a:xfrm>
            <a:off x="7996751" y="5701262"/>
            <a:ext cx="1947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Wissenschaft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CE76214-5FB1-4215-A22E-13F94C3EEC8E}"/>
              </a:ext>
            </a:extLst>
          </p:cNvPr>
          <p:cNvSpPr txBox="1"/>
          <p:nvPr/>
        </p:nvSpPr>
        <p:spPr>
          <a:xfrm>
            <a:off x="2656848" y="4157011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Public-</a:t>
            </a:r>
            <a:r>
              <a:rPr lang="de-DE" sz="2400" dirty="0" err="1"/>
              <a:t>to</a:t>
            </a:r>
            <a:r>
              <a:rPr lang="de-DE" sz="2400" dirty="0"/>
              <a:t>-Public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FA4058-B955-4977-A74A-B3A2563DBF4A}"/>
              </a:ext>
            </a:extLst>
          </p:cNvPr>
          <p:cNvSpPr txBox="1"/>
          <p:nvPr/>
        </p:nvSpPr>
        <p:spPr>
          <a:xfrm>
            <a:off x="7453219" y="4157011"/>
            <a:ext cx="3034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Public-</a:t>
            </a:r>
            <a:r>
              <a:rPr lang="de-DE" sz="2400" dirty="0" err="1"/>
              <a:t>to</a:t>
            </a:r>
            <a:r>
              <a:rPr lang="de-DE" sz="2400" dirty="0"/>
              <a:t>-Science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8C76F97-F5D4-4C74-BF3D-AC8DC9AB114F}"/>
              </a:ext>
            </a:extLst>
          </p:cNvPr>
          <p:cNvSpPr txBox="1"/>
          <p:nvPr/>
        </p:nvSpPr>
        <p:spPr>
          <a:xfrm>
            <a:off x="1794915" y="5115599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B96BCE5-B33E-462F-AAAD-6C1F674A3341}"/>
              </a:ext>
            </a:extLst>
          </p:cNvPr>
          <p:cNvSpPr txBox="1"/>
          <p:nvPr/>
        </p:nvSpPr>
        <p:spPr>
          <a:xfrm>
            <a:off x="9499592" y="5113274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0B12C38-1B72-45E6-9742-0715F37633F9}"/>
              </a:ext>
            </a:extLst>
          </p:cNvPr>
          <p:cNvSpPr txBox="1"/>
          <p:nvPr/>
        </p:nvSpPr>
        <p:spPr>
          <a:xfrm>
            <a:off x="2583118" y="4673748"/>
            <a:ext cx="320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Citizen Science Communication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F3C51797-9494-482D-B8BD-0074F3126F14}"/>
              </a:ext>
            </a:extLst>
          </p:cNvPr>
          <p:cNvSpPr txBox="1"/>
          <p:nvPr/>
        </p:nvSpPr>
        <p:spPr>
          <a:xfrm rot="16200000">
            <a:off x="-469900" y="3036584"/>
            <a:ext cx="2853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0070C0"/>
                </a:solidFill>
              </a:rPr>
              <a:t>von wem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2567408-AA9D-4267-AC3B-79852BBBC122}"/>
              </a:ext>
            </a:extLst>
          </p:cNvPr>
          <p:cNvSpPr txBox="1"/>
          <p:nvPr/>
        </p:nvSpPr>
        <p:spPr>
          <a:xfrm>
            <a:off x="25400" y="4203181"/>
            <a:ext cx="186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Öffentlichkeit</a:t>
            </a:r>
          </a:p>
        </p:txBody>
      </p: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E2360294-07AA-4F6D-898B-625F6732B307}"/>
              </a:ext>
            </a:extLst>
          </p:cNvPr>
          <p:cNvCxnSpPr>
            <a:cxnSpLocks/>
          </p:cNvCxnSpPr>
          <p:nvPr/>
        </p:nvCxnSpPr>
        <p:spPr>
          <a:xfrm flipV="1">
            <a:off x="1769530" y="5596468"/>
            <a:ext cx="9618131" cy="2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4A1C2F9A-4B6F-48E6-9093-41387DFC4DBE}"/>
              </a:ext>
            </a:extLst>
          </p:cNvPr>
          <p:cNvCxnSpPr>
            <a:cxnSpLocks/>
          </p:cNvCxnSpPr>
          <p:nvPr/>
        </p:nvCxnSpPr>
        <p:spPr>
          <a:xfrm flipH="1" flipV="1">
            <a:off x="1794915" y="3179231"/>
            <a:ext cx="16" cy="2417238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910EA812-D4E4-4600-8B5C-48D0326B51BC}"/>
              </a:ext>
            </a:extLst>
          </p:cNvPr>
          <p:cNvCxnSpPr>
            <a:cxnSpLocks/>
          </p:cNvCxnSpPr>
          <p:nvPr/>
        </p:nvCxnSpPr>
        <p:spPr>
          <a:xfrm flipV="1">
            <a:off x="11362258" y="3179231"/>
            <a:ext cx="0" cy="241723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B9D30843-85CA-463F-94B1-E8F89BAD5377}"/>
              </a:ext>
            </a:extLst>
          </p:cNvPr>
          <p:cNvCxnSpPr>
            <a:cxnSpLocks/>
          </p:cNvCxnSpPr>
          <p:nvPr/>
        </p:nvCxnSpPr>
        <p:spPr>
          <a:xfrm flipV="1">
            <a:off x="6578586" y="3179231"/>
            <a:ext cx="0" cy="2417236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E71B4BE8-1808-40EC-8510-A2077023A496}"/>
              </a:ext>
            </a:extLst>
          </p:cNvPr>
          <p:cNvCxnSpPr>
            <a:cxnSpLocks/>
          </p:cNvCxnSpPr>
          <p:nvPr/>
        </p:nvCxnSpPr>
        <p:spPr>
          <a:xfrm flipV="1">
            <a:off x="1769529" y="3179234"/>
            <a:ext cx="9618131" cy="2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8FCC01BD-B97A-4DD3-9888-961465AD2E39}"/>
              </a:ext>
            </a:extLst>
          </p:cNvPr>
          <p:cNvSpPr txBox="1"/>
          <p:nvPr/>
        </p:nvSpPr>
        <p:spPr>
          <a:xfrm>
            <a:off x="1769529" y="1601291"/>
            <a:ext cx="10088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accent2"/>
                </a:solidFill>
              </a:rPr>
              <a:t>Extreme Citizen Science: </a:t>
            </a:r>
            <a:r>
              <a:rPr lang="de-DE" dirty="0"/>
              <a:t>Kollaborative Wissenschaft - Problemdefinition, Datensammlung und -analyse</a:t>
            </a:r>
          </a:p>
          <a:p>
            <a:r>
              <a:rPr lang="de-DE" dirty="0">
                <a:solidFill>
                  <a:schemeClr val="accent2"/>
                </a:solidFill>
              </a:rPr>
              <a:t>Partizipative Wissenschaft: </a:t>
            </a:r>
            <a:r>
              <a:rPr lang="de-DE" dirty="0"/>
              <a:t>Beteiligung an der Problemdefinition und Datenerhebung</a:t>
            </a:r>
          </a:p>
          <a:p>
            <a:r>
              <a:rPr lang="de-DE" dirty="0">
                <a:solidFill>
                  <a:schemeClr val="accent2"/>
                </a:solidFill>
              </a:rPr>
              <a:t>Verteilte Intelligenz: </a:t>
            </a:r>
            <a:r>
              <a:rPr lang="de-DE" dirty="0" err="1"/>
              <a:t>Bürger:innen</a:t>
            </a:r>
            <a:r>
              <a:rPr lang="de-DE" dirty="0"/>
              <a:t> als grundlegende </a:t>
            </a:r>
            <a:r>
              <a:rPr lang="de-DE" dirty="0" err="1"/>
              <a:t>Übersetzer:innen</a:t>
            </a:r>
            <a:r>
              <a:rPr lang="de-DE" dirty="0"/>
              <a:t>, Mitdenken</a:t>
            </a:r>
          </a:p>
          <a:p>
            <a:r>
              <a:rPr lang="de-DE" dirty="0">
                <a:solidFill>
                  <a:schemeClr val="accent2"/>
                </a:solidFill>
              </a:rPr>
              <a:t>Crowdsourcing: </a:t>
            </a:r>
            <a:r>
              <a:rPr lang="de-DE" dirty="0" err="1"/>
              <a:t>Bürger:innen</a:t>
            </a:r>
            <a:r>
              <a:rPr lang="de-DE" dirty="0"/>
              <a:t> als Sensoren, freiwillige </a:t>
            </a:r>
            <a:r>
              <a:rPr lang="de-DE" dirty="0" err="1"/>
              <a:t>Datenverarbeiter:innen</a:t>
            </a:r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E8C0EAB-F2F7-4D92-B8F3-F437CBC5A3F8}"/>
              </a:ext>
            </a:extLst>
          </p:cNvPr>
          <p:cNvSpPr txBox="1"/>
          <p:nvPr/>
        </p:nvSpPr>
        <p:spPr>
          <a:xfrm>
            <a:off x="88123" y="6424980"/>
            <a:ext cx="112062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de-DE" sz="1000" dirty="0" err="1">
                <a:effectLst/>
              </a:rPr>
              <a:t>Haklay</a:t>
            </a:r>
            <a:r>
              <a:rPr lang="de-DE" sz="1000" dirty="0">
                <a:effectLst/>
              </a:rPr>
              <a:t>, M. (2018). </a:t>
            </a:r>
            <a:r>
              <a:rPr lang="de-DE" sz="1000" dirty="0" err="1">
                <a:effectLst/>
              </a:rPr>
              <a:t>Participatory</a:t>
            </a:r>
            <a:r>
              <a:rPr lang="de-DE" sz="1000" dirty="0">
                <a:effectLst/>
              </a:rPr>
              <a:t> </a:t>
            </a:r>
            <a:r>
              <a:rPr lang="de-DE" sz="1000" dirty="0" err="1">
                <a:effectLst/>
              </a:rPr>
              <a:t>citizen</a:t>
            </a:r>
            <a:r>
              <a:rPr lang="de-DE" sz="1000" dirty="0">
                <a:effectLst/>
              </a:rPr>
              <a:t> </a:t>
            </a:r>
            <a:r>
              <a:rPr lang="de-DE" sz="1000" dirty="0" err="1">
                <a:effectLst/>
              </a:rPr>
              <a:t>science</a:t>
            </a:r>
            <a:r>
              <a:rPr lang="de-DE" sz="1000" dirty="0">
                <a:effectLst/>
              </a:rPr>
              <a:t>. In M. </a:t>
            </a:r>
            <a:r>
              <a:rPr lang="de-DE" sz="1000" dirty="0" err="1">
                <a:effectLst/>
              </a:rPr>
              <a:t>Haklay</a:t>
            </a:r>
            <a:r>
              <a:rPr lang="de-DE" sz="1000" dirty="0">
                <a:effectLst/>
              </a:rPr>
              <a:t>, S. Hecker, A. </a:t>
            </a:r>
            <a:r>
              <a:rPr lang="de-DE" sz="1000" dirty="0" err="1">
                <a:effectLst/>
              </a:rPr>
              <a:t>Bowser</a:t>
            </a:r>
            <a:r>
              <a:rPr lang="de-DE" sz="1000" dirty="0">
                <a:effectLst/>
              </a:rPr>
              <a:t>, Z. </a:t>
            </a:r>
            <a:r>
              <a:rPr lang="de-DE" sz="1000" dirty="0" err="1">
                <a:effectLst/>
              </a:rPr>
              <a:t>Makuch</a:t>
            </a:r>
            <a:r>
              <a:rPr lang="de-DE" sz="1000" dirty="0">
                <a:effectLst/>
              </a:rPr>
              <a:t>, J. Vogel, &amp; A. Bonn (Hrsg.), </a:t>
            </a:r>
            <a:r>
              <a:rPr lang="de-DE" sz="1000" i="1" dirty="0">
                <a:effectLst/>
              </a:rPr>
              <a:t>Citizen Science</a:t>
            </a:r>
            <a:r>
              <a:rPr lang="de-DE" sz="1000" dirty="0">
                <a:effectLst/>
              </a:rPr>
              <a:t> (S. 52–62). UCL Press. </a:t>
            </a:r>
            <a:r>
              <a:rPr lang="de-DE" sz="1000" dirty="0">
                <a:effectLst/>
                <a:hlinkClick r:id="rId2"/>
              </a:rPr>
              <a:t>https://www.jstor.org/stable/j.ctv550cf2.11</a:t>
            </a:r>
            <a:endParaRPr lang="de-DE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6489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>
            <a:extLst>
              <a:ext uri="{FF2B5EF4-FFF2-40B4-BE49-F238E27FC236}">
                <a16:creationId xmlns:a16="http://schemas.microsoft.com/office/drawing/2014/main" id="{5D4F2134-D527-4531-9440-1D2F4DC89569}"/>
              </a:ext>
            </a:extLst>
          </p:cNvPr>
          <p:cNvSpPr txBox="1"/>
          <p:nvPr/>
        </p:nvSpPr>
        <p:spPr>
          <a:xfrm rot="16200000">
            <a:off x="2185577" y="3885525"/>
            <a:ext cx="16301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Zielgruppe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A92007E-45A5-469D-B075-3815FDA8A421}"/>
              </a:ext>
            </a:extLst>
          </p:cNvPr>
          <p:cNvSpPr txBox="1"/>
          <p:nvPr/>
        </p:nvSpPr>
        <p:spPr>
          <a:xfrm rot="16200000">
            <a:off x="4115976" y="3885523"/>
            <a:ext cx="1630155" cy="369332"/>
          </a:xfrm>
          <a:prstGeom prst="rect">
            <a:avLst/>
          </a:prstGeom>
          <a:solidFill>
            <a:srgbClr val="0070C0">
              <a:alpha val="24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Stil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8FB75B4-CD14-4F22-A0ED-739E26DCD886}"/>
              </a:ext>
            </a:extLst>
          </p:cNvPr>
          <p:cNvSpPr txBox="1"/>
          <p:nvPr/>
        </p:nvSpPr>
        <p:spPr>
          <a:xfrm rot="16200000">
            <a:off x="6046375" y="3885523"/>
            <a:ext cx="16301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Format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56485FC-9D66-4AB5-B92E-E376AE9E88C2}"/>
              </a:ext>
            </a:extLst>
          </p:cNvPr>
          <p:cNvSpPr txBox="1"/>
          <p:nvPr/>
        </p:nvSpPr>
        <p:spPr>
          <a:xfrm rot="16200000">
            <a:off x="7974471" y="3885524"/>
            <a:ext cx="1630155" cy="369332"/>
          </a:xfrm>
          <a:prstGeom prst="rect">
            <a:avLst/>
          </a:prstGeom>
          <a:solidFill>
            <a:srgbClr val="0070C0">
              <a:alpha val="24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Motivation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7CAD6E3-4B78-465E-97A5-92BAF60AC2E7}"/>
              </a:ext>
            </a:extLst>
          </p:cNvPr>
          <p:cNvSpPr txBox="1"/>
          <p:nvPr/>
        </p:nvSpPr>
        <p:spPr>
          <a:xfrm rot="16200000">
            <a:off x="9902567" y="3885523"/>
            <a:ext cx="16301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Rolle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9583458-F3E9-4E60-ABB7-A1D6CD7A39D5}"/>
              </a:ext>
            </a:extLst>
          </p:cNvPr>
          <p:cNvSpPr txBox="1"/>
          <p:nvPr/>
        </p:nvSpPr>
        <p:spPr>
          <a:xfrm rot="16200000">
            <a:off x="482624" y="3885524"/>
            <a:ext cx="1630155" cy="369332"/>
          </a:xfrm>
          <a:prstGeom prst="rect">
            <a:avLst/>
          </a:prstGeom>
          <a:solidFill>
            <a:srgbClr val="0070C0">
              <a:alpha val="24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Inhalt(e)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B661B909-289D-41AA-9710-03F426CEECCE}"/>
              </a:ext>
            </a:extLst>
          </p:cNvPr>
          <p:cNvCxnSpPr>
            <a:cxnSpLocks/>
          </p:cNvCxnSpPr>
          <p:nvPr/>
        </p:nvCxnSpPr>
        <p:spPr>
          <a:xfrm>
            <a:off x="794327" y="4885268"/>
            <a:ext cx="10593334" cy="1"/>
          </a:xfrm>
          <a:prstGeom prst="straightConnector1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C1620605-D35A-45F9-B968-CA4540A49FB3}"/>
              </a:ext>
            </a:extLst>
          </p:cNvPr>
          <p:cNvSpPr txBox="1"/>
          <p:nvPr/>
        </p:nvSpPr>
        <p:spPr>
          <a:xfrm>
            <a:off x="3057664" y="282059"/>
            <a:ext cx="6066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/>
              <a:t>Die Dimensionen </a:t>
            </a:r>
            <a:r>
              <a:rPr lang="de-DE" sz="2400" b="1" dirty="0">
                <a:solidFill>
                  <a:srgbClr val="0070C0"/>
                </a:solidFill>
              </a:rPr>
              <a:t>externer</a:t>
            </a:r>
            <a:r>
              <a:rPr lang="de-DE" sz="2400" b="1" dirty="0"/>
              <a:t> </a:t>
            </a:r>
            <a:r>
              <a:rPr lang="de-DE" sz="2400" b="1" dirty="0">
                <a:solidFill>
                  <a:srgbClr val="0070C0"/>
                </a:solidFill>
              </a:rPr>
              <a:t>#</a:t>
            </a:r>
            <a:r>
              <a:rPr lang="de-DE" sz="2400" b="1" dirty="0" err="1">
                <a:solidFill>
                  <a:srgbClr val="0070C0"/>
                </a:solidFill>
              </a:rPr>
              <a:t>WissKomm</a:t>
            </a:r>
            <a:r>
              <a:rPr lang="de-DE" sz="24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899BB01-C905-418C-8D05-C494297814B1}"/>
              </a:ext>
            </a:extLst>
          </p:cNvPr>
          <p:cNvSpPr txBox="1"/>
          <p:nvPr/>
        </p:nvSpPr>
        <p:spPr>
          <a:xfrm>
            <a:off x="923628" y="5061527"/>
            <a:ext cx="74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Was?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F60799B-3247-4255-89B0-5A858BA0F96F}"/>
              </a:ext>
            </a:extLst>
          </p:cNvPr>
          <p:cNvSpPr txBox="1"/>
          <p:nvPr/>
        </p:nvSpPr>
        <p:spPr>
          <a:xfrm>
            <a:off x="2399135" y="5061527"/>
            <a:ext cx="120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Für wen?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FD7802B-19A1-492E-9B3F-1AF84167BCB4}"/>
              </a:ext>
            </a:extLst>
          </p:cNvPr>
          <p:cNvSpPr txBox="1"/>
          <p:nvPr/>
        </p:nvSpPr>
        <p:spPr>
          <a:xfrm>
            <a:off x="4329534" y="5061527"/>
            <a:ext cx="120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Wie?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8450109-F0C9-47F9-9843-3DEADB57E807}"/>
              </a:ext>
            </a:extLst>
          </p:cNvPr>
          <p:cNvSpPr txBox="1"/>
          <p:nvPr/>
        </p:nvSpPr>
        <p:spPr>
          <a:xfrm>
            <a:off x="6259933" y="5061527"/>
            <a:ext cx="120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Wodurch?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3AEF35B-546F-458D-9F17-6840D8B44345}"/>
              </a:ext>
            </a:extLst>
          </p:cNvPr>
          <p:cNvSpPr txBox="1"/>
          <p:nvPr/>
        </p:nvSpPr>
        <p:spPr>
          <a:xfrm>
            <a:off x="8188029" y="5061527"/>
            <a:ext cx="120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Warum?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2A6BABE-FB4D-4937-B0CA-2774F4D78BD5}"/>
              </a:ext>
            </a:extLst>
          </p:cNvPr>
          <p:cNvSpPr txBox="1"/>
          <p:nvPr/>
        </p:nvSpPr>
        <p:spPr>
          <a:xfrm>
            <a:off x="10116125" y="5061527"/>
            <a:ext cx="1203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Von wem?</a:t>
            </a:r>
          </a:p>
        </p:txBody>
      </p:sp>
      <p:pic>
        <p:nvPicPr>
          <p:cNvPr id="23" name="Grafik 22" descr="Dokument mit einfarbiger Füllung">
            <a:extLst>
              <a:ext uri="{FF2B5EF4-FFF2-40B4-BE49-F238E27FC236}">
                <a16:creationId xmlns:a16="http://schemas.microsoft.com/office/drawing/2014/main" id="{0534ADB3-8DB9-412F-8DCE-471FD42323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9576" y="3046042"/>
            <a:ext cx="384543" cy="384543"/>
          </a:xfrm>
          <a:prstGeom prst="rect">
            <a:avLst/>
          </a:prstGeom>
        </p:spPr>
      </p:pic>
      <p:pic>
        <p:nvPicPr>
          <p:cNvPr id="29" name="Grafik 28" descr="Nerv mit einfarbiger Füllung">
            <a:extLst>
              <a:ext uri="{FF2B5EF4-FFF2-40B4-BE49-F238E27FC236}">
                <a16:creationId xmlns:a16="http://schemas.microsoft.com/office/drawing/2014/main" id="{CDBE5375-2B37-42EB-BB41-C89EF13B80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8871" y="2476481"/>
            <a:ext cx="384543" cy="384543"/>
          </a:xfrm>
          <a:prstGeom prst="rect">
            <a:avLst/>
          </a:prstGeom>
        </p:spPr>
      </p:pic>
      <p:pic>
        <p:nvPicPr>
          <p:cNvPr id="33" name="Grafik 32" descr="Kolben mit einfarbiger Füllung">
            <a:extLst>
              <a:ext uri="{FF2B5EF4-FFF2-40B4-BE49-F238E27FC236}">
                <a16:creationId xmlns:a16="http://schemas.microsoft.com/office/drawing/2014/main" id="{BB42BAF9-6F37-447E-8348-AAE59A7BF7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14995" y="2719326"/>
            <a:ext cx="428193" cy="428193"/>
          </a:xfrm>
          <a:prstGeom prst="rect">
            <a:avLst/>
          </a:prstGeom>
        </p:spPr>
      </p:pic>
      <p:pic>
        <p:nvPicPr>
          <p:cNvPr id="35" name="Grafik 34" descr="Atom mit einfarbiger Füllung">
            <a:extLst>
              <a:ext uri="{FF2B5EF4-FFF2-40B4-BE49-F238E27FC236}">
                <a16:creationId xmlns:a16="http://schemas.microsoft.com/office/drawing/2014/main" id="{3AE66F47-913E-4AC2-9A05-0CC1581AD61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53629" y="2158525"/>
            <a:ext cx="384543" cy="384543"/>
          </a:xfrm>
          <a:prstGeom prst="rect">
            <a:avLst/>
          </a:prstGeom>
        </p:spPr>
      </p:pic>
      <p:pic>
        <p:nvPicPr>
          <p:cNvPr id="37" name="Grafik 36" descr="Mikroskop mit einfarbiger Füllung">
            <a:extLst>
              <a:ext uri="{FF2B5EF4-FFF2-40B4-BE49-F238E27FC236}">
                <a16:creationId xmlns:a16="http://schemas.microsoft.com/office/drawing/2014/main" id="{7111D63F-75CA-402D-9AEE-F1CAF7F7CA8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82596" y="1760949"/>
            <a:ext cx="384543" cy="384543"/>
          </a:xfrm>
          <a:prstGeom prst="rect">
            <a:avLst/>
          </a:prstGeom>
        </p:spPr>
      </p:pic>
      <p:pic>
        <p:nvPicPr>
          <p:cNvPr id="41" name="Grafik 40" descr="DNA mit einfarbiger Füllung">
            <a:extLst>
              <a:ext uri="{FF2B5EF4-FFF2-40B4-BE49-F238E27FC236}">
                <a16:creationId xmlns:a16="http://schemas.microsoft.com/office/drawing/2014/main" id="{5083AD3B-90CA-4B95-89DD-DE45AE3BE42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85914" y="1358672"/>
            <a:ext cx="384543" cy="384543"/>
          </a:xfrm>
          <a:prstGeom prst="rect">
            <a:avLst/>
          </a:prstGeom>
        </p:spPr>
      </p:pic>
      <p:pic>
        <p:nvPicPr>
          <p:cNvPr id="43" name="Grafik 42" descr="Newton-Pendel mit einfarbiger Füllung">
            <a:extLst>
              <a:ext uri="{FF2B5EF4-FFF2-40B4-BE49-F238E27FC236}">
                <a16:creationId xmlns:a16="http://schemas.microsoft.com/office/drawing/2014/main" id="{EB236382-C077-493B-BEDD-ADA39F2D1C1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669213" y="1480522"/>
            <a:ext cx="384543" cy="384543"/>
          </a:xfrm>
          <a:prstGeom prst="rect">
            <a:avLst/>
          </a:prstGeom>
        </p:spPr>
      </p:pic>
      <p:pic>
        <p:nvPicPr>
          <p:cNvPr id="45" name="Grafik 44" descr="Insekt unter Lupe mit einfarbiger Füllung">
            <a:extLst>
              <a:ext uri="{FF2B5EF4-FFF2-40B4-BE49-F238E27FC236}">
                <a16:creationId xmlns:a16="http://schemas.microsoft.com/office/drawing/2014/main" id="{ED401B6D-834E-40E9-92AA-0DE16C849068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89367" y="2490779"/>
            <a:ext cx="429114" cy="429114"/>
          </a:xfrm>
          <a:prstGeom prst="rect">
            <a:avLst/>
          </a:prstGeom>
        </p:spPr>
      </p:pic>
      <p:pic>
        <p:nvPicPr>
          <p:cNvPr id="47" name="Grafik 46" descr="Frau mit einfarbiger Füllung">
            <a:extLst>
              <a:ext uri="{FF2B5EF4-FFF2-40B4-BE49-F238E27FC236}">
                <a16:creationId xmlns:a16="http://schemas.microsoft.com/office/drawing/2014/main" id="{702C9327-D893-4D02-B410-4F394D4D776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265952" y="2893259"/>
            <a:ext cx="481664" cy="481664"/>
          </a:xfrm>
          <a:prstGeom prst="rect">
            <a:avLst/>
          </a:prstGeom>
        </p:spPr>
      </p:pic>
      <p:pic>
        <p:nvPicPr>
          <p:cNvPr id="49" name="Grafik 48" descr="Mann mit einfarbiger Füllung">
            <a:extLst>
              <a:ext uri="{FF2B5EF4-FFF2-40B4-BE49-F238E27FC236}">
                <a16:creationId xmlns:a16="http://schemas.microsoft.com/office/drawing/2014/main" id="{5090C79B-B7C7-4A91-B2A8-E15A493D1092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284994" y="2947336"/>
            <a:ext cx="481664" cy="481664"/>
          </a:xfrm>
          <a:prstGeom prst="rect">
            <a:avLst/>
          </a:prstGeom>
        </p:spPr>
      </p:pic>
      <p:pic>
        <p:nvPicPr>
          <p:cNvPr id="51" name="Grafik 50" descr="Frau mit Stock mit einfarbiger Füllung">
            <a:extLst>
              <a:ext uri="{FF2B5EF4-FFF2-40B4-BE49-F238E27FC236}">
                <a16:creationId xmlns:a16="http://schemas.microsoft.com/office/drawing/2014/main" id="{D4DCE228-9AA6-47D4-8714-F2114E87C65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772993" y="2516121"/>
            <a:ext cx="481664" cy="481664"/>
          </a:xfrm>
          <a:prstGeom prst="rect">
            <a:avLst/>
          </a:prstGeom>
        </p:spPr>
      </p:pic>
      <p:pic>
        <p:nvPicPr>
          <p:cNvPr id="53" name="Grafik 52" descr="Tanz mit einfarbiger Füllung">
            <a:extLst>
              <a:ext uri="{FF2B5EF4-FFF2-40B4-BE49-F238E27FC236}">
                <a16:creationId xmlns:a16="http://schemas.microsoft.com/office/drawing/2014/main" id="{24969E8C-1A7A-4FAA-BB88-62F70C6EB922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420257" y="2339186"/>
            <a:ext cx="481664" cy="481664"/>
          </a:xfrm>
          <a:prstGeom prst="rect">
            <a:avLst/>
          </a:prstGeom>
        </p:spPr>
      </p:pic>
      <p:pic>
        <p:nvPicPr>
          <p:cNvPr id="55" name="Grafik 54" descr="Person im Rollstuhl mit einfarbiger Füllung">
            <a:extLst>
              <a:ext uri="{FF2B5EF4-FFF2-40B4-BE49-F238E27FC236}">
                <a16:creationId xmlns:a16="http://schemas.microsoft.com/office/drawing/2014/main" id="{93767F4F-0836-4805-939C-421E69E59044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239413" y="2257159"/>
            <a:ext cx="481664" cy="481664"/>
          </a:xfrm>
          <a:prstGeom prst="rect">
            <a:avLst/>
          </a:prstGeom>
        </p:spPr>
      </p:pic>
      <p:pic>
        <p:nvPicPr>
          <p:cNvPr id="57" name="Grafik 56" descr="Frau mit Kind mit einfarbiger Füllung">
            <a:extLst>
              <a:ext uri="{FF2B5EF4-FFF2-40B4-BE49-F238E27FC236}">
                <a16:creationId xmlns:a16="http://schemas.microsoft.com/office/drawing/2014/main" id="{CA7D8B52-D986-4411-9995-D14C7702DD86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682429" y="1897255"/>
            <a:ext cx="481664" cy="481664"/>
          </a:xfrm>
          <a:prstGeom prst="rect">
            <a:avLst/>
          </a:prstGeom>
        </p:spPr>
      </p:pic>
      <p:pic>
        <p:nvPicPr>
          <p:cNvPr id="59" name="Grafik 58" descr="Kind mit Ballon mit einfarbiger Füllung">
            <a:extLst>
              <a:ext uri="{FF2B5EF4-FFF2-40B4-BE49-F238E27FC236}">
                <a16:creationId xmlns:a16="http://schemas.microsoft.com/office/drawing/2014/main" id="{35263510-51F5-4FF1-862D-AE461DB744AA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330133" y="1360838"/>
            <a:ext cx="481664" cy="481664"/>
          </a:xfrm>
          <a:prstGeom prst="rect">
            <a:avLst/>
          </a:prstGeom>
        </p:spPr>
      </p:pic>
      <p:pic>
        <p:nvPicPr>
          <p:cNvPr id="61" name="Grafik 60" descr="Mann mit Baby mit einfarbiger Füllung">
            <a:extLst>
              <a:ext uri="{FF2B5EF4-FFF2-40B4-BE49-F238E27FC236}">
                <a16:creationId xmlns:a16="http://schemas.microsoft.com/office/drawing/2014/main" id="{F483466C-5CE7-44A7-B87A-850B7EC2C8A8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938593" y="1360838"/>
            <a:ext cx="481664" cy="481664"/>
          </a:xfrm>
          <a:prstGeom prst="rect">
            <a:avLst/>
          </a:prstGeom>
        </p:spPr>
      </p:pic>
      <p:pic>
        <p:nvPicPr>
          <p:cNvPr id="63" name="Grafik 62" descr="Feuerwehrmann mit einfarbiger Füllung">
            <a:extLst>
              <a:ext uri="{FF2B5EF4-FFF2-40B4-BE49-F238E27FC236}">
                <a16:creationId xmlns:a16="http://schemas.microsoft.com/office/drawing/2014/main" id="{F81204F6-D9AD-4C58-8157-6BCBA71E4DE2}"/>
              </a:ext>
            </a:extLst>
          </p:cNvPr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3300425" y="1737137"/>
            <a:ext cx="481664" cy="481664"/>
          </a:xfrm>
          <a:prstGeom prst="rect">
            <a:avLst/>
          </a:prstGeom>
        </p:spPr>
      </p:pic>
      <p:pic>
        <p:nvPicPr>
          <p:cNvPr id="65" name="Grafik 64" descr="Lehrer mit einfarbiger Füllung">
            <a:extLst>
              <a:ext uri="{FF2B5EF4-FFF2-40B4-BE49-F238E27FC236}">
                <a16:creationId xmlns:a16="http://schemas.microsoft.com/office/drawing/2014/main" id="{67644788-5523-4EF3-BEBF-5A6D10B3E921}"/>
              </a:ext>
            </a:extLst>
          </p:cNvPr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6272623" y="1108855"/>
            <a:ext cx="488988" cy="488988"/>
          </a:xfrm>
          <a:prstGeom prst="rect">
            <a:avLst/>
          </a:prstGeom>
        </p:spPr>
      </p:pic>
      <p:pic>
        <p:nvPicPr>
          <p:cNvPr id="67" name="Grafik 66" descr="Theatervorhang mit einfarbiger Füllung">
            <a:extLst>
              <a:ext uri="{FF2B5EF4-FFF2-40B4-BE49-F238E27FC236}">
                <a16:creationId xmlns:a16="http://schemas.microsoft.com/office/drawing/2014/main" id="{8E86382F-385E-4B6A-A167-1F32883BE5A8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6049342" y="2854167"/>
            <a:ext cx="488988" cy="488988"/>
          </a:xfrm>
          <a:prstGeom prst="rect">
            <a:avLst/>
          </a:prstGeom>
        </p:spPr>
      </p:pic>
      <p:pic>
        <p:nvPicPr>
          <p:cNvPr id="69" name="Grafik 68" descr="Präsentation mit Medien mit einfarbiger Füllung">
            <a:extLst>
              <a:ext uri="{FF2B5EF4-FFF2-40B4-BE49-F238E27FC236}">
                <a16:creationId xmlns:a16="http://schemas.microsoft.com/office/drawing/2014/main" id="{1BCEEBB3-A364-45D9-90A0-72F0EC5D93E6}"/>
              </a:ext>
            </a:extLst>
          </p:cNvPr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6187798" y="2204669"/>
            <a:ext cx="488988" cy="488988"/>
          </a:xfrm>
          <a:prstGeom prst="rect">
            <a:avLst/>
          </a:prstGeom>
        </p:spPr>
      </p:pic>
      <p:pic>
        <p:nvPicPr>
          <p:cNvPr id="71" name="Grafik 70" descr="Onlinebesprechung mit einfarbiger Füllung">
            <a:extLst>
              <a:ext uri="{FF2B5EF4-FFF2-40B4-BE49-F238E27FC236}">
                <a16:creationId xmlns:a16="http://schemas.microsoft.com/office/drawing/2014/main" id="{0217C2B4-64B6-4867-B443-B9AF75BD1361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5981961" y="1627552"/>
            <a:ext cx="488988" cy="488988"/>
          </a:xfrm>
          <a:prstGeom prst="rect">
            <a:avLst/>
          </a:prstGeom>
        </p:spPr>
      </p:pic>
      <p:pic>
        <p:nvPicPr>
          <p:cNvPr id="73" name="Grafik 72" descr="Funkmast mit einfarbiger Füllung">
            <a:extLst>
              <a:ext uri="{FF2B5EF4-FFF2-40B4-BE49-F238E27FC236}">
                <a16:creationId xmlns:a16="http://schemas.microsoft.com/office/drawing/2014/main" id="{3B8B3B06-482A-4E14-B8F5-8675F0A4667B}"/>
              </a:ext>
            </a:extLst>
          </p:cNvPr>
          <p:cNvPicPr>
            <a:picLocks noChangeAspect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7268197" y="1598008"/>
            <a:ext cx="488988" cy="488988"/>
          </a:xfrm>
          <a:prstGeom prst="rect">
            <a:avLst/>
          </a:prstGeom>
        </p:spPr>
      </p:pic>
      <p:pic>
        <p:nvPicPr>
          <p:cNvPr id="77" name="Grafik 76" descr="E-Mail mit einfarbiger Füllung">
            <a:extLst>
              <a:ext uri="{FF2B5EF4-FFF2-40B4-BE49-F238E27FC236}">
                <a16:creationId xmlns:a16="http://schemas.microsoft.com/office/drawing/2014/main" id="{C0691956-D75C-4DB8-A771-745AF0889C9C}"/>
              </a:ext>
            </a:extLst>
          </p:cNvPr>
          <p:cNvPicPr>
            <a:picLocks noChangeAspect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6690589" y="1497386"/>
            <a:ext cx="445360" cy="445360"/>
          </a:xfrm>
          <a:prstGeom prst="rect">
            <a:avLst/>
          </a:prstGeom>
        </p:spPr>
      </p:pic>
      <p:pic>
        <p:nvPicPr>
          <p:cNvPr id="79" name="Grafik 78" descr="Hotelglocke mit einfarbiger Füllung">
            <a:extLst>
              <a:ext uri="{FF2B5EF4-FFF2-40B4-BE49-F238E27FC236}">
                <a16:creationId xmlns:a16="http://schemas.microsoft.com/office/drawing/2014/main" id="{10EBD99C-548C-4A41-B38E-CCF3F2994E09}"/>
              </a:ext>
            </a:extLst>
          </p:cNvPr>
          <p:cNvPicPr>
            <a:picLocks noChangeAspect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6761611" y="2641993"/>
            <a:ext cx="488988" cy="488988"/>
          </a:xfrm>
          <a:prstGeom prst="rect">
            <a:avLst/>
          </a:prstGeom>
        </p:spPr>
      </p:pic>
      <p:pic>
        <p:nvPicPr>
          <p:cNvPr id="81" name="Grafik 80" descr="Megafon1 mit einfarbiger Füllung">
            <a:extLst>
              <a:ext uri="{FF2B5EF4-FFF2-40B4-BE49-F238E27FC236}">
                <a16:creationId xmlns:a16="http://schemas.microsoft.com/office/drawing/2014/main" id="{15FFCEF8-9E13-4E16-B880-46BFBB3D40DB}"/>
              </a:ext>
            </a:extLst>
          </p:cNvPr>
          <p:cNvPicPr>
            <a:picLocks noChangeAspect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6747326" y="2037989"/>
            <a:ext cx="488988" cy="488988"/>
          </a:xfrm>
          <a:prstGeom prst="rect">
            <a:avLst/>
          </a:prstGeom>
        </p:spPr>
      </p:pic>
      <p:pic>
        <p:nvPicPr>
          <p:cNvPr id="83" name="Grafik 82" descr="Podcast mit einfarbiger Füllung">
            <a:extLst>
              <a:ext uri="{FF2B5EF4-FFF2-40B4-BE49-F238E27FC236}">
                <a16:creationId xmlns:a16="http://schemas.microsoft.com/office/drawing/2014/main" id="{72627E1B-1A39-4355-9288-2FEFC6541E4E}"/>
              </a:ext>
            </a:extLst>
          </p:cNvPr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7168800" y="2372036"/>
            <a:ext cx="488988" cy="488988"/>
          </a:xfrm>
          <a:prstGeom prst="rect">
            <a:avLst/>
          </a:prstGeom>
        </p:spPr>
      </p:pic>
      <p:pic>
        <p:nvPicPr>
          <p:cNvPr id="91" name="Grafik 90" descr="Winkegeste mit einfarbiger Füllung">
            <a:extLst>
              <a:ext uri="{FF2B5EF4-FFF2-40B4-BE49-F238E27FC236}">
                <a16:creationId xmlns:a16="http://schemas.microsoft.com/office/drawing/2014/main" id="{66E5B166-FA0B-4964-864A-39EC7EAEEB2C}"/>
              </a:ext>
            </a:extLst>
          </p:cNvPr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5046914" y="2733908"/>
            <a:ext cx="481664" cy="481664"/>
          </a:xfrm>
          <a:prstGeom prst="rect">
            <a:avLst/>
          </a:prstGeom>
        </p:spPr>
      </p:pic>
      <p:pic>
        <p:nvPicPr>
          <p:cNvPr id="93" name="Grafik 92" descr="Skelett mit einfarbiger Füllung">
            <a:extLst>
              <a:ext uri="{FF2B5EF4-FFF2-40B4-BE49-F238E27FC236}">
                <a16:creationId xmlns:a16="http://schemas.microsoft.com/office/drawing/2014/main" id="{89F0F848-A597-4443-BDF0-2957BD7F291A}"/>
              </a:ext>
            </a:extLst>
          </p:cNvPr>
          <p:cNvPicPr>
            <a:picLocks noChangeAspect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1228186" y="863095"/>
            <a:ext cx="532252" cy="532252"/>
          </a:xfrm>
          <a:prstGeom prst="rect">
            <a:avLst/>
          </a:prstGeom>
        </p:spPr>
      </p:pic>
      <p:pic>
        <p:nvPicPr>
          <p:cNvPr id="95" name="Grafik 94" descr="Planet mit einfarbiger Füllung">
            <a:extLst>
              <a:ext uri="{FF2B5EF4-FFF2-40B4-BE49-F238E27FC236}">
                <a16:creationId xmlns:a16="http://schemas.microsoft.com/office/drawing/2014/main" id="{B1840658-AB6A-4805-8371-533523EEEC75}"/>
              </a:ext>
            </a:extLst>
          </p:cNvPr>
          <p:cNvPicPr>
            <a:picLocks noChangeAspect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502436" y="847120"/>
            <a:ext cx="470454" cy="470454"/>
          </a:xfrm>
          <a:prstGeom prst="rect">
            <a:avLst/>
          </a:prstGeom>
        </p:spPr>
      </p:pic>
      <p:pic>
        <p:nvPicPr>
          <p:cNvPr id="97" name="Grafik 96" descr="Gamecontroller mit einfarbiger Füllung">
            <a:extLst>
              <a:ext uri="{FF2B5EF4-FFF2-40B4-BE49-F238E27FC236}">
                <a16:creationId xmlns:a16="http://schemas.microsoft.com/office/drawing/2014/main" id="{C7328ADD-2324-49F1-8EAD-2BCAB6BB143D}"/>
              </a:ext>
            </a:extLst>
          </p:cNvPr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7023703" y="964861"/>
            <a:ext cx="488988" cy="488988"/>
          </a:xfrm>
          <a:prstGeom prst="rect">
            <a:avLst/>
          </a:prstGeom>
        </p:spPr>
      </p:pic>
      <p:pic>
        <p:nvPicPr>
          <p:cNvPr id="99" name="Grafik 98" descr="Büromitarbeiter mit einfarbiger Füllung">
            <a:extLst>
              <a:ext uri="{FF2B5EF4-FFF2-40B4-BE49-F238E27FC236}">
                <a16:creationId xmlns:a16="http://schemas.microsoft.com/office/drawing/2014/main" id="{B5029C62-F39A-4B64-9B40-6C9946F49413}"/>
              </a:ext>
            </a:extLst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4"/>
              </a:ext>
            </a:extLst>
          </a:blip>
          <a:stretch>
            <a:fillRect/>
          </a:stretch>
        </p:blipFill>
        <p:spPr>
          <a:xfrm>
            <a:off x="4741520" y="2114047"/>
            <a:ext cx="481664" cy="481664"/>
          </a:xfrm>
          <a:prstGeom prst="rect">
            <a:avLst/>
          </a:prstGeom>
        </p:spPr>
      </p:pic>
      <p:pic>
        <p:nvPicPr>
          <p:cNvPr id="101" name="Grafik 100" descr="Violinschlüssel mit einfarbiger Füllung">
            <a:extLst>
              <a:ext uri="{FF2B5EF4-FFF2-40B4-BE49-F238E27FC236}">
                <a16:creationId xmlns:a16="http://schemas.microsoft.com/office/drawing/2014/main" id="{DA4C2218-C4CD-4D50-9E0D-E0FDE3BD9BDF}"/>
              </a:ext>
            </a:extLst>
          </p:cNvPr>
          <p:cNvPicPr>
            <a:picLocks noChangeAspect="1"/>
          </p:cNvPicPr>
          <p:nvPr/>
        </p:nvPicPr>
        <p:blipFill>
          <a:blip r:embed="rId6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6"/>
              </a:ext>
            </a:extLst>
          </a:blip>
          <a:stretch>
            <a:fillRect/>
          </a:stretch>
        </p:blipFill>
        <p:spPr>
          <a:xfrm>
            <a:off x="7153910" y="3059267"/>
            <a:ext cx="488988" cy="488988"/>
          </a:xfrm>
          <a:prstGeom prst="rect">
            <a:avLst/>
          </a:prstGeom>
        </p:spPr>
      </p:pic>
      <p:pic>
        <p:nvPicPr>
          <p:cNvPr id="126" name="Grafik 125" descr="Neutrales Gesicht mit einfarbiger Füllung mit einfarbiger Füllung">
            <a:extLst>
              <a:ext uri="{FF2B5EF4-FFF2-40B4-BE49-F238E27FC236}">
                <a16:creationId xmlns:a16="http://schemas.microsoft.com/office/drawing/2014/main" id="{6F0C6229-1166-48FE-87A7-45C609EFA8DE}"/>
              </a:ext>
            </a:extLst>
          </p:cNvPr>
          <p:cNvPicPr>
            <a:picLocks noChangeAspect="1"/>
          </p:cNvPicPr>
          <p:nvPr/>
        </p:nvPicPr>
        <p:blipFill>
          <a:blip r:embed="rId6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8"/>
              </a:ext>
            </a:extLst>
          </a:blip>
          <a:stretch>
            <a:fillRect/>
          </a:stretch>
        </p:blipFill>
        <p:spPr>
          <a:xfrm>
            <a:off x="5121372" y="1064212"/>
            <a:ext cx="445360" cy="445360"/>
          </a:xfrm>
          <a:prstGeom prst="rect">
            <a:avLst/>
          </a:prstGeom>
        </p:spPr>
      </p:pic>
      <p:pic>
        <p:nvPicPr>
          <p:cNvPr id="128" name="Grafik 127" descr="Jokerkappe mit einfarbiger Füllung">
            <a:extLst>
              <a:ext uri="{FF2B5EF4-FFF2-40B4-BE49-F238E27FC236}">
                <a16:creationId xmlns:a16="http://schemas.microsoft.com/office/drawing/2014/main" id="{377A5804-24A3-4667-BA45-AF48F761FC70}"/>
              </a:ext>
            </a:extLst>
          </p:cNvPr>
          <p:cNvPicPr>
            <a:picLocks noChangeAspect="1"/>
          </p:cNvPicPr>
          <p:nvPr/>
        </p:nvPicPr>
        <p:blipFill>
          <a:blip r:embed="rId6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>
            <a:off x="4268065" y="1748387"/>
            <a:ext cx="488988" cy="488988"/>
          </a:xfrm>
          <a:prstGeom prst="rect">
            <a:avLst/>
          </a:prstGeom>
        </p:spPr>
      </p:pic>
      <p:pic>
        <p:nvPicPr>
          <p:cNvPr id="130" name="Grafik 129" descr="Zwinkerndes Gesicht mit einfarbiger Füllung mit einfarbiger Füllung">
            <a:extLst>
              <a:ext uri="{FF2B5EF4-FFF2-40B4-BE49-F238E27FC236}">
                <a16:creationId xmlns:a16="http://schemas.microsoft.com/office/drawing/2014/main" id="{9BBE542E-4794-4072-BB2D-A78A32B32F55}"/>
              </a:ext>
            </a:extLst>
          </p:cNvPr>
          <p:cNvPicPr>
            <a:picLocks noChangeAspect="1"/>
          </p:cNvPicPr>
          <p:nvPr/>
        </p:nvPicPr>
        <p:blipFill>
          <a:blip r:embed="rId7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2"/>
              </a:ext>
            </a:extLst>
          </a:blip>
          <a:stretch>
            <a:fillRect/>
          </a:stretch>
        </p:blipFill>
        <p:spPr>
          <a:xfrm>
            <a:off x="4239142" y="2710743"/>
            <a:ext cx="445360" cy="445360"/>
          </a:xfrm>
          <a:prstGeom prst="rect">
            <a:avLst/>
          </a:prstGeom>
        </p:spPr>
      </p:pic>
      <p:sp>
        <p:nvSpPr>
          <p:cNvPr id="131" name="Textfeld 130">
            <a:extLst>
              <a:ext uri="{FF2B5EF4-FFF2-40B4-BE49-F238E27FC236}">
                <a16:creationId xmlns:a16="http://schemas.microsoft.com/office/drawing/2014/main" id="{BACE8488-98F0-4924-ACC5-71F2A2FC3920}"/>
              </a:ext>
            </a:extLst>
          </p:cNvPr>
          <p:cNvSpPr txBox="1"/>
          <p:nvPr/>
        </p:nvSpPr>
        <p:spPr>
          <a:xfrm>
            <a:off x="3866684" y="1272696"/>
            <a:ext cx="1090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solidFill>
                  <a:srgbClr val="0070C0"/>
                </a:solidFill>
                <a:latin typeface="Lucida Handwriting" panose="03010101010101010101" pitchFamily="66" charset="0"/>
                <a:ea typeface="Amiri" panose="00000500000000000000" pitchFamily="2" charset="-78"/>
                <a:cs typeface="Amiri" panose="00000500000000000000" pitchFamily="2" charset="-78"/>
              </a:rPr>
              <a:t>Language</a:t>
            </a:r>
          </a:p>
        </p:txBody>
      </p:sp>
      <p:pic>
        <p:nvPicPr>
          <p:cNvPr id="133" name="Grafik 132" descr="Rennflagge mit einfarbiger Füllung">
            <a:extLst>
              <a:ext uri="{FF2B5EF4-FFF2-40B4-BE49-F238E27FC236}">
                <a16:creationId xmlns:a16="http://schemas.microsoft.com/office/drawing/2014/main" id="{2179F8A1-D7C3-43EE-AAF1-A2CF7EC8F09D}"/>
              </a:ext>
            </a:extLst>
          </p:cNvPr>
          <p:cNvPicPr>
            <a:picLocks noChangeAspect="1"/>
          </p:cNvPicPr>
          <p:nvPr/>
        </p:nvPicPr>
        <p:blipFill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4"/>
              </a:ext>
            </a:extLst>
          </a:blip>
          <a:stretch>
            <a:fillRect/>
          </a:stretch>
        </p:blipFill>
        <p:spPr>
          <a:xfrm>
            <a:off x="8666902" y="1406441"/>
            <a:ext cx="647685" cy="647685"/>
          </a:xfrm>
          <a:prstGeom prst="rect">
            <a:avLst/>
          </a:prstGeom>
        </p:spPr>
      </p:pic>
      <p:pic>
        <p:nvPicPr>
          <p:cNvPr id="135" name="Grafik 134" descr="Route zwei Stecknadeln mit Weg mit einfarbiger Füllung">
            <a:extLst>
              <a:ext uri="{FF2B5EF4-FFF2-40B4-BE49-F238E27FC236}">
                <a16:creationId xmlns:a16="http://schemas.microsoft.com/office/drawing/2014/main" id="{4B9E0EEE-0228-4037-8AD8-23E10698F07C}"/>
              </a:ext>
            </a:extLst>
          </p:cNvPr>
          <p:cNvPicPr>
            <a:picLocks noChangeAspect="1"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6"/>
              </a:ext>
            </a:extLst>
          </a:blip>
          <a:stretch>
            <a:fillRect/>
          </a:stretch>
        </p:blipFill>
        <p:spPr>
          <a:xfrm>
            <a:off x="8843452" y="2145492"/>
            <a:ext cx="546055" cy="546055"/>
          </a:xfrm>
          <a:prstGeom prst="rect">
            <a:avLst/>
          </a:prstGeom>
        </p:spPr>
      </p:pic>
      <p:pic>
        <p:nvPicPr>
          <p:cNvPr id="137" name="Grafik 136" descr="Volltreffer mit einfarbiger Füllung">
            <a:extLst>
              <a:ext uri="{FF2B5EF4-FFF2-40B4-BE49-F238E27FC236}">
                <a16:creationId xmlns:a16="http://schemas.microsoft.com/office/drawing/2014/main" id="{52091B59-DF8E-4FAC-B8D1-A78695381568}"/>
              </a:ext>
            </a:extLst>
          </p:cNvPr>
          <p:cNvPicPr>
            <a:picLocks noChangeAspect="1"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8"/>
              </a:ext>
            </a:extLst>
          </a:blip>
          <a:stretch>
            <a:fillRect/>
          </a:stretch>
        </p:blipFill>
        <p:spPr>
          <a:xfrm>
            <a:off x="8153774" y="2630191"/>
            <a:ext cx="461665" cy="461665"/>
          </a:xfrm>
          <a:prstGeom prst="rect">
            <a:avLst/>
          </a:prstGeom>
        </p:spPr>
      </p:pic>
      <p:pic>
        <p:nvPicPr>
          <p:cNvPr id="139" name="Grafik 138" descr="Gedanken mit einfarbiger Füllung">
            <a:extLst>
              <a:ext uri="{FF2B5EF4-FFF2-40B4-BE49-F238E27FC236}">
                <a16:creationId xmlns:a16="http://schemas.microsoft.com/office/drawing/2014/main" id="{B3950282-AF57-44D5-BBC1-CFE463F28B92}"/>
              </a:ext>
            </a:extLst>
          </p:cNvPr>
          <p:cNvPicPr>
            <a:picLocks noChangeAspect="1"/>
          </p:cNvPicPr>
          <p:nvPr/>
        </p:nvPicPr>
        <p:blipFill>
          <a:blip r:embed="rId7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0"/>
              </a:ext>
            </a:extLst>
          </a:blip>
          <a:stretch>
            <a:fillRect/>
          </a:stretch>
        </p:blipFill>
        <p:spPr>
          <a:xfrm>
            <a:off x="8911144" y="2820850"/>
            <a:ext cx="509639" cy="509639"/>
          </a:xfrm>
          <a:prstGeom prst="rect">
            <a:avLst/>
          </a:prstGeom>
        </p:spPr>
      </p:pic>
      <p:pic>
        <p:nvPicPr>
          <p:cNvPr id="141" name="Grafik 140" descr="Playbook mit einfarbiger Füllung">
            <a:extLst>
              <a:ext uri="{FF2B5EF4-FFF2-40B4-BE49-F238E27FC236}">
                <a16:creationId xmlns:a16="http://schemas.microsoft.com/office/drawing/2014/main" id="{162AAF3E-559E-462B-9C24-1DCEB0F91FD3}"/>
              </a:ext>
            </a:extLst>
          </p:cNvPr>
          <p:cNvPicPr>
            <a:picLocks noChangeAspect="1"/>
          </p:cNvPicPr>
          <p:nvPr/>
        </p:nvPicPr>
        <p:blipFill>
          <a:blip r:embed="rId8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2"/>
              </a:ext>
            </a:extLst>
          </a:blip>
          <a:stretch>
            <a:fillRect/>
          </a:stretch>
        </p:blipFill>
        <p:spPr>
          <a:xfrm>
            <a:off x="8143217" y="1944835"/>
            <a:ext cx="461665" cy="461665"/>
          </a:xfrm>
          <a:prstGeom prst="rect">
            <a:avLst/>
          </a:prstGeom>
        </p:spPr>
      </p:pic>
      <p:pic>
        <p:nvPicPr>
          <p:cNvPr id="143" name="Grafik 142" descr="Wandern mit einfarbiger Füllung">
            <a:extLst>
              <a:ext uri="{FF2B5EF4-FFF2-40B4-BE49-F238E27FC236}">
                <a16:creationId xmlns:a16="http://schemas.microsoft.com/office/drawing/2014/main" id="{B5467BCD-8BBA-44F7-9B48-BE38675A8D3C}"/>
              </a:ext>
            </a:extLst>
          </p:cNvPr>
          <p:cNvPicPr>
            <a:picLocks noChangeAspect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4"/>
              </a:ext>
            </a:extLst>
          </a:blip>
          <a:stretch>
            <a:fillRect/>
          </a:stretch>
        </p:blipFill>
        <p:spPr>
          <a:xfrm>
            <a:off x="10486166" y="1871562"/>
            <a:ext cx="462956" cy="462956"/>
          </a:xfrm>
          <a:prstGeom prst="rect">
            <a:avLst/>
          </a:prstGeom>
        </p:spPr>
      </p:pic>
      <p:pic>
        <p:nvPicPr>
          <p:cNvPr id="145" name="Grafik 144" descr="Kapitänin mit einfarbiger Füllung">
            <a:extLst>
              <a:ext uri="{FF2B5EF4-FFF2-40B4-BE49-F238E27FC236}">
                <a16:creationId xmlns:a16="http://schemas.microsoft.com/office/drawing/2014/main" id="{111862AF-BFE3-4D5D-9151-33D9CD797CF1}"/>
              </a:ext>
            </a:extLst>
          </p:cNvPr>
          <p:cNvPicPr>
            <a:picLocks noChangeAspect="1"/>
          </p:cNvPicPr>
          <p:nvPr/>
        </p:nvPicPr>
        <p:blipFill>
          <a:blip r:embed="rId8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6"/>
              </a:ext>
            </a:extLst>
          </a:blip>
          <a:stretch>
            <a:fillRect/>
          </a:stretch>
        </p:blipFill>
        <p:spPr>
          <a:xfrm>
            <a:off x="10899484" y="2646340"/>
            <a:ext cx="462956" cy="462956"/>
          </a:xfrm>
          <a:prstGeom prst="rect">
            <a:avLst/>
          </a:prstGeom>
        </p:spPr>
      </p:pic>
      <p:pic>
        <p:nvPicPr>
          <p:cNvPr id="147" name="Grafik 146" descr="Zylinderhut mit einfarbiger Füllung">
            <a:extLst>
              <a:ext uri="{FF2B5EF4-FFF2-40B4-BE49-F238E27FC236}">
                <a16:creationId xmlns:a16="http://schemas.microsoft.com/office/drawing/2014/main" id="{237B4CC9-357E-44D7-A6EE-0C75975C3847}"/>
              </a:ext>
            </a:extLst>
          </p:cNvPr>
          <p:cNvPicPr>
            <a:picLocks noChangeAspect="1"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8"/>
              </a:ext>
            </a:extLst>
          </a:blip>
          <a:stretch>
            <a:fillRect/>
          </a:stretch>
        </p:blipFill>
        <p:spPr>
          <a:xfrm>
            <a:off x="5208392" y="1685830"/>
            <a:ext cx="462956" cy="462956"/>
          </a:xfrm>
          <a:prstGeom prst="rect">
            <a:avLst/>
          </a:prstGeom>
        </p:spPr>
      </p:pic>
      <p:pic>
        <p:nvPicPr>
          <p:cNvPr id="149" name="Grafik 148" descr="Überraschtes Gesicht mit einfarbiger Füllung mit einfarbiger Füllung">
            <a:extLst>
              <a:ext uri="{FF2B5EF4-FFF2-40B4-BE49-F238E27FC236}">
                <a16:creationId xmlns:a16="http://schemas.microsoft.com/office/drawing/2014/main" id="{B9191A6C-C4E2-4B32-80D5-DEB28A404290}"/>
              </a:ext>
            </a:extLst>
          </p:cNvPr>
          <p:cNvPicPr>
            <a:picLocks noChangeAspect="1"/>
          </p:cNvPicPr>
          <p:nvPr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0"/>
              </a:ext>
            </a:extLst>
          </a:blip>
          <a:stretch>
            <a:fillRect/>
          </a:stretch>
        </p:blipFill>
        <p:spPr>
          <a:xfrm>
            <a:off x="10094140" y="2504478"/>
            <a:ext cx="401717" cy="401717"/>
          </a:xfrm>
          <a:prstGeom prst="rect">
            <a:avLst/>
          </a:prstGeom>
        </p:spPr>
      </p:pic>
      <p:pic>
        <p:nvPicPr>
          <p:cNvPr id="151" name="Grafik 150" descr="Wegweiser mit einfarbiger Füllung">
            <a:extLst>
              <a:ext uri="{FF2B5EF4-FFF2-40B4-BE49-F238E27FC236}">
                <a16:creationId xmlns:a16="http://schemas.microsoft.com/office/drawing/2014/main" id="{E45D5A96-737A-4A9F-8444-B4A5A4E7F3E3}"/>
              </a:ext>
            </a:extLst>
          </p:cNvPr>
          <p:cNvPicPr>
            <a:picLocks noChangeAspect="1"/>
          </p:cNvPicPr>
          <p:nvPr/>
        </p:nvPicPr>
        <p:blipFill>
          <a:blip r:embed="rId9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2"/>
              </a:ext>
            </a:extLst>
          </a:blip>
          <a:stretch>
            <a:fillRect/>
          </a:stretch>
        </p:blipFill>
        <p:spPr>
          <a:xfrm>
            <a:off x="11063577" y="1992427"/>
            <a:ext cx="462956" cy="462956"/>
          </a:xfrm>
          <a:prstGeom prst="rect">
            <a:avLst/>
          </a:prstGeom>
        </p:spPr>
      </p:pic>
      <p:pic>
        <p:nvPicPr>
          <p:cNvPr id="153" name="Grafik 152" descr="Wissenschaftler mit einfarbiger Füllung">
            <a:extLst>
              <a:ext uri="{FF2B5EF4-FFF2-40B4-BE49-F238E27FC236}">
                <a16:creationId xmlns:a16="http://schemas.microsoft.com/office/drawing/2014/main" id="{DF6A05A0-34C5-4030-9398-B7E64398E825}"/>
              </a:ext>
            </a:extLst>
          </p:cNvPr>
          <p:cNvPicPr>
            <a:picLocks noChangeAspect="1"/>
          </p:cNvPicPr>
          <p:nvPr/>
        </p:nvPicPr>
        <p:blipFill>
          <a:blip r:embed="rId9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4"/>
              </a:ext>
            </a:extLst>
          </a:blip>
          <a:stretch>
            <a:fillRect/>
          </a:stretch>
        </p:blipFill>
        <p:spPr>
          <a:xfrm>
            <a:off x="9919160" y="1529471"/>
            <a:ext cx="462956" cy="462956"/>
          </a:xfrm>
          <a:prstGeom prst="rect">
            <a:avLst/>
          </a:prstGeom>
        </p:spPr>
      </p:pic>
      <p:pic>
        <p:nvPicPr>
          <p:cNvPr id="155" name="Grafik 154" descr="Professorin mit einfarbiger Füllung">
            <a:extLst>
              <a:ext uri="{FF2B5EF4-FFF2-40B4-BE49-F238E27FC236}">
                <a16:creationId xmlns:a16="http://schemas.microsoft.com/office/drawing/2014/main" id="{C8775C3B-83C4-48D7-9693-A439E2AB561A}"/>
              </a:ext>
            </a:extLst>
          </p:cNvPr>
          <p:cNvPicPr>
            <a:picLocks noChangeAspect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6"/>
              </a:ext>
            </a:extLst>
          </a:blip>
          <a:stretch>
            <a:fillRect/>
          </a:stretch>
        </p:blipFill>
        <p:spPr>
          <a:xfrm>
            <a:off x="10277235" y="943537"/>
            <a:ext cx="511485" cy="511485"/>
          </a:xfrm>
          <a:prstGeom prst="rect">
            <a:avLst/>
          </a:prstGeom>
        </p:spPr>
      </p:pic>
      <p:pic>
        <p:nvPicPr>
          <p:cNvPr id="157" name="Grafik 156" descr="Klassenzimmer mit einfarbiger Füllung">
            <a:extLst>
              <a:ext uri="{FF2B5EF4-FFF2-40B4-BE49-F238E27FC236}">
                <a16:creationId xmlns:a16="http://schemas.microsoft.com/office/drawing/2014/main" id="{FBAA3D94-43E9-402B-92FB-77F9D8A5E3DF}"/>
              </a:ext>
            </a:extLst>
          </p:cNvPr>
          <p:cNvPicPr>
            <a:picLocks noChangeAspect="1"/>
          </p:cNvPicPr>
          <p:nvPr/>
        </p:nvPicPr>
        <p:blipFill>
          <a:blip r:embed="rId9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8"/>
              </a:ext>
            </a:extLst>
          </a:blip>
          <a:stretch>
            <a:fillRect/>
          </a:stretch>
        </p:blipFill>
        <p:spPr>
          <a:xfrm>
            <a:off x="10956055" y="1174345"/>
            <a:ext cx="511485" cy="511485"/>
          </a:xfrm>
          <a:prstGeom prst="rect">
            <a:avLst/>
          </a:prstGeom>
        </p:spPr>
      </p:pic>
      <p:pic>
        <p:nvPicPr>
          <p:cNvPr id="159" name="Grafik 158" descr="Geschichten erzählen mit einfarbiger Füllung">
            <a:extLst>
              <a:ext uri="{FF2B5EF4-FFF2-40B4-BE49-F238E27FC236}">
                <a16:creationId xmlns:a16="http://schemas.microsoft.com/office/drawing/2014/main" id="{6AB3B6AF-C0F3-46BF-87AE-D620DCFE1335}"/>
              </a:ext>
            </a:extLst>
          </p:cNvPr>
          <p:cNvPicPr>
            <a:picLocks noChangeAspect="1"/>
          </p:cNvPicPr>
          <p:nvPr/>
        </p:nvPicPr>
        <p:blipFill>
          <a:blip r:embed="rId9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0"/>
              </a:ext>
            </a:extLst>
          </a:blip>
          <a:stretch>
            <a:fillRect/>
          </a:stretch>
        </p:blipFill>
        <p:spPr>
          <a:xfrm>
            <a:off x="964403" y="1852471"/>
            <a:ext cx="489423" cy="489423"/>
          </a:xfrm>
          <a:prstGeom prst="rect">
            <a:avLst/>
          </a:prstGeom>
        </p:spPr>
      </p:pic>
      <p:sp>
        <p:nvSpPr>
          <p:cNvPr id="68" name="Textfeld 67">
            <a:extLst>
              <a:ext uri="{FF2B5EF4-FFF2-40B4-BE49-F238E27FC236}">
                <a16:creationId xmlns:a16="http://schemas.microsoft.com/office/drawing/2014/main" id="{084C0FEA-6F68-4052-B388-24333891F91E}"/>
              </a:ext>
            </a:extLst>
          </p:cNvPr>
          <p:cNvSpPr txBox="1"/>
          <p:nvPr/>
        </p:nvSpPr>
        <p:spPr>
          <a:xfrm>
            <a:off x="33357" y="6316961"/>
            <a:ext cx="10027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aseline="30000" dirty="0"/>
              <a:t>*</a:t>
            </a:r>
            <a:r>
              <a:rPr lang="de-DE" sz="800" dirty="0"/>
              <a:t> </a:t>
            </a:r>
            <a:r>
              <a:rPr lang="de-DE" sz="1000" dirty="0"/>
              <a:t>basierend auf Brandt-Bohne</a:t>
            </a:r>
            <a:r>
              <a:rPr lang="de-DE" sz="1000" dirty="0">
                <a:effectLst/>
              </a:rPr>
              <a:t>, U. </a:t>
            </a:r>
            <a:r>
              <a:rPr lang="de-DE" sz="1000">
                <a:effectLst/>
              </a:rPr>
              <a:t>(2021). </a:t>
            </a:r>
            <a:r>
              <a:rPr lang="de-DE" sz="1000" dirty="0">
                <a:effectLst/>
              </a:rPr>
              <a:t>Die zentralen fünf Dimensionen der Wissenschaftskommunikation. </a:t>
            </a:r>
            <a:r>
              <a:rPr lang="de-DE" sz="1000" i="1" dirty="0">
                <a:effectLst/>
              </a:rPr>
              <a:t>Wissenschaftskommunikation.de</a:t>
            </a:r>
            <a:r>
              <a:rPr lang="de-DE" sz="1000" dirty="0">
                <a:effectLst/>
              </a:rPr>
              <a:t>. </a:t>
            </a:r>
          </a:p>
          <a:p>
            <a:r>
              <a:rPr kumimoji="0" lang="de-DE" sz="1800" b="0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de-DE" sz="1000" dirty="0">
                <a:effectLst/>
                <a:hlinkClick r:id="rId101"/>
              </a:rPr>
              <a:t>https://www.wissenschaftskommunikation.de/die-zentralen-fuenf-dimensionen-der-wissenschaftskommunikation-48385/</a:t>
            </a:r>
            <a:endParaRPr lang="de-DE" sz="1000" dirty="0">
              <a:effectLst/>
            </a:endParaRPr>
          </a:p>
          <a:p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940013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163" y="553811"/>
            <a:ext cx="9010723" cy="1084734"/>
          </a:xfrm>
        </p:spPr>
        <p:txBody>
          <a:bodyPr>
            <a:normAutofit fontScale="90000"/>
          </a:bodyPr>
          <a:lstStyle/>
          <a:p>
            <a:r>
              <a:rPr lang="de-DE" dirty="0"/>
              <a:t>Literaturtipp: Neuer Ratgeber von LIBER zu Citizen-Science-Projekten von Bibliotheken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590D5151-A87F-4401-9FB8-690D64688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72" y="1788298"/>
            <a:ext cx="3301864" cy="466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9EAA3E3F-D9AB-47BC-8B9E-D178C9D07F75}"/>
              </a:ext>
            </a:extLst>
          </p:cNvPr>
          <p:cNvSpPr txBox="1"/>
          <p:nvPr/>
        </p:nvSpPr>
        <p:spPr>
          <a:xfrm>
            <a:off x="3965880" y="1985025"/>
            <a:ext cx="3741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Anlese-Tipp</a:t>
            </a:r>
          </a:p>
          <a:p>
            <a:r>
              <a:rPr lang="de-DE" dirty="0"/>
              <a:t>Kommunikationsplanung im Projekt </a:t>
            </a:r>
            <a:r>
              <a:rPr lang="de-DE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„Find a Lake“</a:t>
            </a:r>
            <a:endParaRPr lang="de-DE" dirty="0"/>
          </a:p>
          <a:p>
            <a:endParaRPr lang="de-DE" dirty="0"/>
          </a:p>
          <a:p>
            <a:r>
              <a:rPr lang="de-DE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https://doi.org/10.25815/hf0m-2a57</a:t>
            </a:r>
            <a:r>
              <a:rPr lang="de-DE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0992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369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de-DE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Inv</a:t>
            </a:r>
            <a:r>
              <a:rPr lang="de-DE" sz="2400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ent</a:t>
            </a:r>
            <a:r>
              <a:rPr lang="de-DE" sz="2400" b="1" dirty="0"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ar</a:t>
            </a:r>
            <a:r>
              <a:rPr lang="de-DE" sz="2400" b="1" dirty="0">
                <a:latin typeface="+mn-lt"/>
                <a:ea typeface="+mn-ea"/>
                <a:cs typeface="+mn-cs"/>
              </a:rPr>
              <a:t>-</a:t>
            </a:r>
            <a:r>
              <a:rPr lang="de-DE" sz="24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Reg</a:t>
            </a:r>
            <a:r>
              <a:rPr lang="de-DE" sz="2400" b="1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en</a:t>
            </a:r>
            <a:r>
              <a:rPr lang="de-DE" sz="2400" b="1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bo</a:t>
            </a:r>
            <a:r>
              <a:rPr lang="de-DE" sz="2400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gen</a:t>
            </a:r>
            <a:r>
              <a:rPr lang="de-DE" sz="2400" b="1" dirty="0">
                <a:latin typeface="+mn-lt"/>
                <a:ea typeface="+mn-ea"/>
                <a:cs typeface="+mn-cs"/>
              </a:rPr>
              <a:t> für Citizen Science Projekte </a:t>
            </a:r>
            <a:br>
              <a:rPr lang="de-DE" sz="2400" b="1" dirty="0">
                <a:latin typeface="+mn-lt"/>
                <a:ea typeface="+mn-ea"/>
                <a:cs typeface="+mn-cs"/>
              </a:rPr>
            </a:br>
            <a:r>
              <a:rPr lang="de-DE" sz="2400" b="1" dirty="0">
                <a:latin typeface="+mn-lt"/>
                <a:ea typeface="+mn-ea"/>
                <a:cs typeface="+mn-cs"/>
              </a:rPr>
              <a:t>an Bibliotheken, Archiven und Museen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027985" y="2584726"/>
            <a:ext cx="2358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Eigene Objekte, Kanäle und Infrastrukturen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027188" y="2577994"/>
            <a:ext cx="1926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Forschende im eigenen Umfeld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8921629" y="5053507"/>
            <a:ext cx="2634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Ideen und Initiativen eigener </a:t>
            </a:r>
            <a:r>
              <a:rPr lang="de-DE" dirty="0" err="1"/>
              <a:t>Mitarbeiter:innen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602749" y="3407673"/>
            <a:ext cx="2358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Agenda und Initiativen </a:t>
            </a:r>
            <a:r>
              <a:rPr lang="de-DE" dirty="0" err="1"/>
              <a:t>derTräger:innen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56606" y="5053508"/>
            <a:ext cx="2339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Lokale Gegebenheiten und Besonderheiten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258622" y="4989336"/>
            <a:ext cx="353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Zusätzliche Dimension: Unterstützen oder selber machen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8495831" y="3407673"/>
            <a:ext cx="1657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Eigene Kompetenzen </a:t>
            </a:r>
          </a:p>
        </p:txBody>
      </p:sp>
      <p:cxnSp>
        <p:nvCxnSpPr>
          <p:cNvPr id="8" name="Gerade Verbindung mit Pfeil 7"/>
          <p:cNvCxnSpPr>
            <a:cxnSpLocks/>
          </p:cNvCxnSpPr>
          <p:nvPr/>
        </p:nvCxnSpPr>
        <p:spPr>
          <a:xfrm>
            <a:off x="597868" y="5943494"/>
            <a:ext cx="10996263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217189" y="6082792"/>
            <a:ext cx="93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Außen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10912140" y="6127034"/>
            <a:ext cx="93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Innen</a:t>
            </a:r>
          </a:p>
        </p:txBody>
      </p:sp>
      <p:pic>
        <p:nvPicPr>
          <p:cNvPr id="7" name="Grafik 6" descr="Sitzungssaal mit einfarbiger Füllung">
            <a:extLst>
              <a:ext uri="{FF2B5EF4-FFF2-40B4-BE49-F238E27FC236}">
                <a16:creationId xmlns:a16="http://schemas.microsoft.com/office/drawing/2014/main" id="{2FC82A3F-0BA4-4EFA-9CE0-0236E7C3D1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87110" y="4001191"/>
            <a:ext cx="1070960" cy="1070960"/>
          </a:xfrm>
          <a:prstGeom prst="rect">
            <a:avLst/>
          </a:prstGeom>
        </p:spPr>
      </p:pic>
      <p:pic>
        <p:nvPicPr>
          <p:cNvPr id="22" name="Grafik 21" descr="Gruppenbrainstorming mit einfarbiger Füllung">
            <a:extLst>
              <a:ext uri="{FF2B5EF4-FFF2-40B4-BE49-F238E27FC236}">
                <a16:creationId xmlns:a16="http://schemas.microsoft.com/office/drawing/2014/main" id="{98A11203-6577-4C5D-936D-38DFBC465C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81666" y="4119918"/>
            <a:ext cx="914400" cy="914400"/>
          </a:xfrm>
          <a:prstGeom prst="rect">
            <a:avLst/>
          </a:prstGeom>
        </p:spPr>
      </p:pic>
      <p:pic>
        <p:nvPicPr>
          <p:cNvPr id="28" name="Grafik 27" descr="Rechte und linke Gehirnhälfte mit einfarbiger Füllung">
            <a:extLst>
              <a:ext uri="{FF2B5EF4-FFF2-40B4-BE49-F238E27FC236}">
                <a16:creationId xmlns:a16="http://schemas.microsoft.com/office/drawing/2014/main" id="{E4D81EE9-2057-4006-9593-6DE2010775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67266" y="2493273"/>
            <a:ext cx="914400" cy="914400"/>
          </a:xfrm>
          <a:prstGeom prst="rect">
            <a:avLst/>
          </a:prstGeom>
        </p:spPr>
      </p:pic>
      <p:pic>
        <p:nvPicPr>
          <p:cNvPr id="32" name="Grafik 31" descr="Karton geöffnet mit einfarbiger Füllung">
            <a:extLst>
              <a:ext uri="{FF2B5EF4-FFF2-40B4-BE49-F238E27FC236}">
                <a16:creationId xmlns:a16="http://schemas.microsoft.com/office/drawing/2014/main" id="{62249B80-CA0A-4131-909C-666743CA6D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749999" y="1641366"/>
            <a:ext cx="914400" cy="914400"/>
          </a:xfrm>
          <a:prstGeom prst="rect">
            <a:avLst/>
          </a:prstGeom>
        </p:spPr>
      </p:pic>
      <p:pic>
        <p:nvPicPr>
          <p:cNvPr id="34" name="Grafik 33" descr="Wissenschaftlerin mit einfarbiger Füllung">
            <a:extLst>
              <a:ext uri="{FF2B5EF4-FFF2-40B4-BE49-F238E27FC236}">
                <a16:creationId xmlns:a16="http://schemas.microsoft.com/office/drawing/2014/main" id="{564C4581-043E-411F-94DB-7A31F884F9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533395" y="1637317"/>
            <a:ext cx="914400" cy="914400"/>
          </a:xfrm>
          <a:prstGeom prst="rect">
            <a:avLst/>
          </a:prstGeom>
        </p:spPr>
      </p:pic>
      <p:pic>
        <p:nvPicPr>
          <p:cNvPr id="38" name="Grafik 37" descr="Stadt mit einfarbiger Füllung">
            <a:extLst>
              <a:ext uri="{FF2B5EF4-FFF2-40B4-BE49-F238E27FC236}">
                <a16:creationId xmlns:a16="http://schemas.microsoft.com/office/drawing/2014/main" id="{B843935C-1907-473F-AA31-FDAF8F6F92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69264" y="4178424"/>
            <a:ext cx="914400" cy="914400"/>
          </a:xfrm>
          <a:prstGeom prst="rect">
            <a:avLst/>
          </a:prstGeom>
        </p:spPr>
      </p:pic>
      <p:pic>
        <p:nvPicPr>
          <p:cNvPr id="40" name="Grafik 39" descr="Arbeiten von zu Hause Schreibtisch mit einfarbiger Füllung">
            <a:extLst>
              <a:ext uri="{FF2B5EF4-FFF2-40B4-BE49-F238E27FC236}">
                <a16:creationId xmlns:a16="http://schemas.microsoft.com/office/drawing/2014/main" id="{8C6BDB41-E862-4CA1-8826-B0298C188CE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339123" y="249327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12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2E79D397-20B9-4145-B2A9-31571457462B}"/>
              </a:ext>
            </a:extLst>
          </p:cNvPr>
          <p:cNvSpPr txBox="1"/>
          <p:nvPr/>
        </p:nvSpPr>
        <p:spPr>
          <a:xfrm>
            <a:off x="595085" y="609600"/>
            <a:ext cx="1132114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/>
              <a:t>4 Themenräume </a:t>
            </a:r>
            <a:r>
              <a:rPr lang="de-DE" dirty="0">
                <a:solidFill>
                  <a:schemeClr val="accent2"/>
                </a:solidFill>
              </a:rPr>
              <a:t>mit anschließender Veröffentlichung des Ergebnisprotokolls</a:t>
            </a:r>
            <a:endParaRPr lang="de-DE" dirty="0"/>
          </a:p>
          <a:p>
            <a:endParaRPr lang="de-DE" dirty="0"/>
          </a:p>
          <a:p>
            <a:r>
              <a:rPr lang="de-DE" sz="2400" dirty="0" err="1">
                <a:solidFill>
                  <a:srgbClr val="0070C0"/>
                </a:solidFill>
              </a:rPr>
              <a:t>Breakoutroom</a:t>
            </a:r>
            <a:r>
              <a:rPr lang="de-DE" sz="2400" dirty="0">
                <a:solidFill>
                  <a:srgbClr val="0070C0"/>
                </a:solidFill>
              </a:rPr>
              <a:t> Thema 1: Beispiele sammeln</a:t>
            </a:r>
            <a:br>
              <a:rPr lang="de-DE" dirty="0">
                <a:solidFill>
                  <a:srgbClr val="0070C0"/>
                </a:solidFill>
              </a:rPr>
            </a:br>
            <a:endParaRPr lang="de-DE" dirty="0">
              <a:solidFill>
                <a:srgbClr val="0070C0"/>
              </a:solidFill>
            </a:endParaRPr>
          </a:p>
          <a:p>
            <a:r>
              <a:rPr lang="de-DE" dirty="0"/>
              <a:t>Hier sammeln wir gemeinsam Beispiele für WissKomm-Aktivitäten in und von Bibliotheken und anderen Kultureinrichtungen. Wir wollen das gesamte </a:t>
            </a:r>
            <a:r>
              <a:rPr lang="de-DE" dirty="0" err="1"/>
              <a:t>Sprektrum</a:t>
            </a:r>
            <a:r>
              <a:rPr lang="de-DE" dirty="0"/>
              <a:t> abdecken, also kommt einfach rein und lasst uns schauen wie viel wir finden. Leitfragen: Was für Beispiele kennen wir und wie breit streuen sie in den Dimensionen der WissKomm? Welche der Beispiele würdet Ihr als Best-Practice-Beispiel beschreiben und warum?</a:t>
            </a:r>
            <a:br>
              <a:rPr lang="de-DE" dirty="0"/>
            </a:br>
            <a:endParaRPr lang="de-DE" dirty="0"/>
          </a:p>
          <a:p>
            <a:r>
              <a:rPr lang="de-DE" sz="2400" dirty="0" err="1">
                <a:solidFill>
                  <a:srgbClr val="0070C0"/>
                </a:solidFill>
              </a:rPr>
              <a:t>Breakoutroom</a:t>
            </a:r>
            <a:r>
              <a:rPr lang="de-DE" sz="2400" dirty="0">
                <a:solidFill>
                  <a:srgbClr val="0070C0"/>
                </a:solidFill>
              </a:rPr>
              <a:t> Thema 2: Empfehlungen und Strategien</a:t>
            </a:r>
          </a:p>
          <a:p>
            <a:endParaRPr lang="de-DE" dirty="0"/>
          </a:p>
          <a:p>
            <a:r>
              <a:rPr lang="de-DE" dirty="0"/>
              <a:t>Hier extrahieren wir, aus unserem Wissen rund um WissKomm-Aktivitäten im Allgemeinen sowie in und von Bibliotheken und anderen Kultureinrichtungen im Speziellen, Empfehlungen für künftige einzelne WissKomm-Aktivitäten. Leitfragen: Worauf sollten künftige Aktivitäten achten? Wie kann eine WissKomm-Strategie für uns aussehen?</a:t>
            </a:r>
          </a:p>
          <a:p>
            <a:endParaRPr lang="de-DE" dirty="0"/>
          </a:p>
          <a:p>
            <a:r>
              <a:rPr lang="de-DE" dirty="0">
                <a:solidFill>
                  <a:schemeClr val="accent2"/>
                </a:solidFill>
              </a:rPr>
              <a:t>Herzlichen Dank an unsere zwei Unterstützenden</a:t>
            </a:r>
          </a:p>
          <a:p>
            <a:r>
              <a:rPr lang="de-DE" dirty="0"/>
              <a:t>Sabrina </a:t>
            </a:r>
            <a:r>
              <a:rPr lang="de-DE" dirty="0" err="1"/>
              <a:t>Ramünke</a:t>
            </a:r>
            <a:r>
              <a:rPr lang="de-DE" dirty="0"/>
              <a:t> (IU Internationale Hochschule) und Florian Strauß  (TU Clausthal)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0223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639</Words>
  <Application>Microsoft Office PowerPoint</Application>
  <PresentationFormat>Breitbild</PresentationFormat>
  <Paragraphs>111</Paragraphs>
  <Slides>8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Lucida Handwriting</vt:lpstr>
      <vt:lpstr>Office</vt:lpstr>
      <vt:lpstr>Bibliotheken als Dienstleisterinnen und Labore der Wissenschaftskommunikation</vt:lpstr>
      <vt:lpstr>PowerPoint-Präsentation</vt:lpstr>
      <vt:lpstr>PowerPoint-Präsentation</vt:lpstr>
      <vt:lpstr>PowerPoint-Präsentation</vt:lpstr>
      <vt:lpstr>PowerPoint-Präsentation</vt:lpstr>
      <vt:lpstr>Literaturtipp: Neuer Ratgeber von LIBER zu Citizen-Science-Projekten von Bibliotheken</vt:lpstr>
      <vt:lpstr>Inventar-Regenbogen für Citizen Science Projekte  an Bibliotheken, Archiven und Museen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Bibliotheken als Dienstleisterinnen und Labore der Wissenschaftskommunikation</dc:title>
  <dc:creator>Claudia Frick</dc:creator>
  <cp:lastModifiedBy>Claudia Frick</cp:lastModifiedBy>
  <cp:revision>75</cp:revision>
  <dcterms:created xsi:type="dcterms:W3CDTF">2021-11-11T17:37:59Z</dcterms:created>
  <dcterms:modified xsi:type="dcterms:W3CDTF">2021-12-03T15:09:55Z</dcterms:modified>
</cp:coreProperties>
</file>