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4" r:id="rId1"/>
  </p:sldMasterIdLst>
  <p:notesMasterIdLst>
    <p:notesMasterId r:id="rId1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Lst>
  <p:sldSz cx="9144000" cy="5143500" type="screen16x9"/>
  <p:notesSz cx="6858000" cy="9144000"/>
  <p:embeddedFontLst>
    <p:embeddedFont>
      <p:font typeface="Barlow" panose="00000500000000000000" pitchFamily="2" charset="0"/>
      <p:regular r:id="rId116"/>
      <p:bold r:id="rId117"/>
      <p:italic r:id="rId118"/>
      <p:boldItalic r:id="rId119"/>
    </p:embeddedFont>
    <p:embeddedFont>
      <p:font typeface="PT Sans" panose="020B0503020203020204" pitchFamily="34" charset="0"/>
      <p:regular r:id="rId120"/>
      <p:bold r:id="rId121"/>
      <p:italic r:id="rId122"/>
      <p:boldItalic r:id="rId123"/>
    </p:embeddedFont>
    <p:embeddedFont>
      <p:font typeface="Raleway" panose="020B0503030101060003" pitchFamily="34" charset="0"/>
      <p:regular r:id="rId124"/>
      <p:bold r:id="rId125"/>
      <p:italic r:id="rId126"/>
      <p:boldItalic r:id="rId127"/>
    </p:embeddedFont>
    <p:embeddedFont>
      <p:font typeface="Raleway Black" panose="020B0A03030101060003" pitchFamily="34" charset="0"/>
      <p:bold r:id="rId128"/>
      <p:boldItalic r:id="rId129"/>
    </p:embeddedFont>
    <p:embeddedFont>
      <p:font typeface="Raleway ExtraBold" panose="020B0903030101060003" pitchFamily="34" charset="0"/>
      <p:bold r:id="rId130"/>
      <p:boldItalic r:id="rId131"/>
    </p:embeddedFont>
    <p:embeddedFont>
      <p:font typeface="Raleway Light" panose="020B0403030101060003" pitchFamily="34" charset="0"/>
      <p:regular r:id="rId132"/>
      <p:bold r:id="rId133"/>
      <p:italic r:id="rId134"/>
      <p:boldItalic r:id="rId135"/>
    </p:embeddedFont>
    <p:embeddedFont>
      <p:font typeface="Raleway Medium" panose="020B0603030101060003" pitchFamily="34" charset="0"/>
      <p:regular r:id="rId136"/>
      <p:bold r:id="rId137"/>
      <p:italic r:id="rId138"/>
      <p:boldItalic r:id="rId139"/>
    </p:embeddedFont>
    <p:embeddedFont>
      <p:font typeface="Roboto" panose="02000000000000000000" pitchFamily="2" charset="0"/>
      <p:regular r:id="rId140"/>
      <p:bold r:id="rId141"/>
      <p:italic r:id="rId142"/>
      <p:boldItalic r:id="rId1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62" d="100"/>
          <a:sy n="162" d="100"/>
        </p:scale>
        <p:origin x="14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2.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18.fntdata"/><Relationship Id="rId138" Type="http://schemas.openxmlformats.org/officeDocument/2006/relationships/font" Target="fonts/font23.fntdata"/><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font" Target="fonts/font8.fntdata"/><Relationship Id="rId128" Type="http://schemas.openxmlformats.org/officeDocument/2006/relationships/font" Target="fonts/font13.fntdata"/><Relationship Id="rId144"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font" Target="fonts/font3.fntdata"/><Relationship Id="rId134" Type="http://schemas.openxmlformats.org/officeDocument/2006/relationships/font" Target="fonts/font19.fntdata"/><Relationship Id="rId139" Type="http://schemas.openxmlformats.org/officeDocument/2006/relationships/font" Target="fonts/font24.fntdata"/><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font" Target="fonts/font1.fntdata"/><Relationship Id="rId124" Type="http://schemas.openxmlformats.org/officeDocument/2006/relationships/font" Target="fonts/font9.fntdata"/><Relationship Id="rId129" Type="http://schemas.openxmlformats.org/officeDocument/2006/relationships/font" Target="fonts/font14.fntdata"/><Relationship Id="rId13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font" Target="fonts/font17.fntdata"/><Relationship Id="rId140" Type="http://schemas.openxmlformats.org/officeDocument/2006/relationships/font" Target="fonts/font25.fntdata"/><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font" Target="fonts/font4.fntdata"/><Relationship Id="rId12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font" Target="fonts/font7.fntdata"/><Relationship Id="rId130" Type="http://schemas.openxmlformats.org/officeDocument/2006/relationships/font" Target="fonts/font15.fntdata"/><Relationship Id="rId135" Type="http://schemas.openxmlformats.org/officeDocument/2006/relationships/font" Target="fonts/font20.fntdata"/><Relationship Id="rId143" Type="http://schemas.openxmlformats.org/officeDocument/2006/relationships/font" Target="fonts/font2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font" Target="fonts/font5.fntdata"/><Relationship Id="rId125" Type="http://schemas.openxmlformats.org/officeDocument/2006/relationships/font" Target="fonts/font10.fntdata"/><Relationship Id="rId141" Type="http://schemas.openxmlformats.org/officeDocument/2006/relationships/font" Target="fonts/font26.fntdata"/><Relationship Id="rId14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131" Type="http://schemas.openxmlformats.org/officeDocument/2006/relationships/font" Target="fonts/font16.fntdata"/><Relationship Id="rId136" Type="http://schemas.openxmlformats.org/officeDocument/2006/relationships/font" Target="fonts/font2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font" Target="fonts/font11.fntdata"/><Relationship Id="rId14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6.fntdata"/><Relationship Id="rId142" Type="http://schemas.openxmlformats.org/officeDocument/2006/relationships/font" Target="fonts/font2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04603b242b_0_9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104603b242b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700">
              <a:solidFill>
                <a:schemeClr val="dk1"/>
              </a:solidFill>
              <a:latin typeface="Raleway Medium"/>
              <a:ea typeface="Raleway Medium"/>
              <a:cs typeface="Raleway Medium"/>
              <a:sym typeface="Raleway Medium"/>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2"/>
        <p:cNvGrpSpPr/>
        <p:nvPr/>
      </p:nvGrpSpPr>
      <p:grpSpPr>
        <a:xfrm>
          <a:off x="0" y="0"/>
          <a:ext cx="0" cy="0"/>
          <a:chOff x="0" y="0"/>
          <a:chExt cx="0" cy="0"/>
        </a:xfrm>
      </p:grpSpPr>
      <p:sp>
        <p:nvSpPr>
          <p:cNvPr id="1523" name="Google Shape;1523;g9c22a6896c_1_9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4" name="Google Shape;1524;g9c22a6896c_1_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g9c22a6896c_1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1" name="Google Shape;1531;g9c22a6896c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6"/>
        <p:cNvGrpSpPr/>
        <p:nvPr/>
      </p:nvGrpSpPr>
      <p:grpSpPr>
        <a:xfrm>
          <a:off x="0" y="0"/>
          <a:ext cx="0" cy="0"/>
          <a:chOff x="0" y="0"/>
          <a:chExt cx="0" cy="0"/>
        </a:xfrm>
      </p:grpSpPr>
      <p:sp>
        <p:nvSpPr>
          <p:cNvPr id="1537" name="Google Shape;1537;g9c22a6896c_1_9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8" name="Google Shape;1538;g9c22a6896c_1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Google Shape;1544;g8a396ac8f7_2_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45" name="Google Shape;1545;g8a396ac8f7_2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2"/>
        <p:cNvGrpSpPr/>
        <p:nvPr/>
      </p:nvGrpSpPr>
      <p:grpSpPr>
        <a:xfrm>
          <a:off x="0" y="0"/>
          <a:ext cx="0" cy="0"/>
          <a:chOff x="0" y="0"/>
          <a:chExt cx="0" cy="0"/>
        </a:xfrm>
      </p:grpSpPr>
      <p:sp>
        <p:nvSpPr>
          <p:cNvPr id="1553" name="Google Shape;1553;g8a396ac8f7_2_5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4" name="Google Shape;1554;g8a396ac8f7_2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0"/>
        <p:cNvGrpSpPr/>
        <p:nvPr/>
      </p:nvGrpSpPr>
      <p:grpSpPr>
        <a:xfrm>
          <a:off x="0" y="0"/>
          <a:ext cx="0" cy="0"/>
          <a:chOff x="0" y="0"/>
          <a:chExt cx="0" cy="0"/>
        </a:xfrm>
      </p:grpSpPr>
      <p:sp>
        <p:nvSpPr>
          <p:cNvPr id="1561" name="Google Shape;1561;g8a396ac8f7_2_4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2" name="Google Shape;1562;g8a396ac8f7_2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7"/>
        <p:cNvGrpSpPr/>
        <p:nvPr/>
      </p:nvGrpSpPr>
      <p:grpSpPr>
        <a:xfrm>
          <a:off x="0" y="0"/>
          <a:ext cx="0" cy="0"/>
          <a:chOff x="0" y="0"/>
          <a:chExt cx="0" cy="0"/>
        </a:xfrm>
      </p:grpSpPr>
      <p:sp>
        <p:nvSpPr>
          <p:cNvPr id="1568" name="Google Shape;1568;g9c22a6896c_1_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9" name="Google Shape;1569;g9c22a6896c_1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4"/>
        <p:cNvGrpSpPr/>
        <p:nvPr/>
      </p:nvGrpSpPr>
      <p:grpSpPr>
        <a:xfrm>
          <a:off x="0" y="0"/>
          <a:ext cx="0" cy="0"/>
          <a:chOff x="0" y="0"/>
          <a:chExt cx="0" cy="0"/>
        </a:xfrm>
      </p:grpSpPr>
      <p:sp>
        <p:nvSpPr>
          <p:cNvPr id="1575" name="Google Shape;1575;g9c22a6896c_1_10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6" name="Google Shape;1576;g9c22a6896c_1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1"/>
        <p:cNvGrpSpPr/>
        <p:nvPr/>
      </p:nvGrpSpPr>
      <p:grpSpPr>
        <a:xfrm>
          <a:off x="0" y="0"/>
          <a:ext cx="0" cy="0"/>
          <a:chOff x="0" y="0"/>
          <a:chExt cx="0" cy="0"/>
        </a:xfrm>
      </p:grpSpPr>
      <p:sp>
        <p:nvSpPr>
          <p:cNvPr id="1582" name="Google Shape;1582;g8a396ac8f7_2_7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3" name="Google Shape;1583;g8a396ac8f7_2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0"/>
        <p:cNvGrpSpPr/>
        <p:nvPr/>
      </p:nvGrpSpPr>
      <p:grpSpPr>
        <a:xfrm>
          <a:off x="0" y="0"/>
          <a:ext cx="0" cy="0"/>
          <a:chOff x="0" y="0"/>
          <a:chExt cx="0" cy="0"/>
        </a:xfrm>
      </p:grpSpPr>
      <p:sp>
        <p:nvSpPr>
          <p:cNvPr id="1591" name="Google Shape;1591;g8a396ac8f7_2_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2" name="Google Shape;1592;g8a396ac8f7_2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fc11e4e6e4_0_3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fc11e4e6e4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2"/>
        <p:cNvGrpSpPr/>
        <p:nvPr/>
      </p:nvGrpSpPr>
      <p:grpSpPr>
        <a:xfrm>
          <a:off x="0" y="0"/>
          <a:ext cx="0" cy="0"/>
          <a:chOff x="0" y="0"/>
          <a:chExt cx="0" cy="0"/>
        </a:xfrm>
      </p:grpSpPr>
      <p:sp>
        <p:nvSpPr>
          <p:cNvPr id="1603" name="Google Shape;1603;g8b9c47510c_0_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4" name="Google Shape;1604;g8b9c47510c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1"/>
        <p:cNvGrpSpPr/>
        <p:nvPr/>
      </p:nvGrpSpPr>
      <p:grpSpPr>
        <a:xfrm>
          <a:off x="0" y="0"/>
          <a:ext cx="0" cy="0"/>
          <a:chOff x="0" y="0"/>
          <a:chExt cx="0" cy="0"/>
        </a:xfrm>
      </p:grpSpPr>
      <p:sp>
        <p:nvSpPr>
          <p:cNvPr id="1612" name="Google Shape;1612;g9c22a6896c_1_19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3" name="Google Shape;1613;g9c22a6896c_1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Google Shape;1631;g4ba881084c_0_4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2" name="Google Shape;1632;g4ba881084c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7"/>
        <p:cNvGrpSpPr/>
        <p:nvPr/>
      </p:nvGrpSpPr>
      <p:grpSpPr>
        <a:xfrm>
          <a:off x="0" y="0"/>
          <a:ext cx="0" cy="0"/>
          <a:chOff x="0" y="0"/>
          <a:chExt cx="0" cy="0"/>
        </a:xfrm>
      </p:grpSpPr>
      <p:sp>
        <p:nvSpPr>
          <p:cNvPr id="1638" name="Google Shape;1638;g4ba881084c_0_4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9" name="Google Shape;1639;g4ba881084c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1022df1721b_0_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1022df1721b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1022df1721b_0_7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1022df1721b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1022df1721b_0_8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1022df1721b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1022df1721b_0_12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4" name="Google Shape;354;g1022df1721b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1022df1721b_0_1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1022df1721b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fc11e4e6e4_0_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fc11e4e6e4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fc11e4e6e4_0_3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fc11e4e6e4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fc11e4e6e4_0_5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6" name="Google Shape;396;gfc11e4e6e4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1022df1721b_0_4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1022df1721b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fc11e4e6e4_0_6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fc11e4e6e4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fc11e4e6e4_0_10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fc11e4e6e4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104603b242b_1_3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104603b242b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104603b242b_1_12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2" name="Google Shape;432;g104603b242b_1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104603b242b_1_53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104603b242b_1_5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104603b242b_1_62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104603b242b_1_6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04603b242b_1_71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104603b242b_1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04603b242b_1_79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104603b242b_1_7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g104603b242b_1_8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9" name="Google Shape;479;g104603b242b_1_8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104603b242b_1_80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104603b242b_1_8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fc11e4e6e4_0_8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fc11e4e6e4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104603b242b_1_88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104603b242b_1_8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102c32734fb_0_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102c32734fb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g104603b242b_1_97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4" name="Google Shape;524;g104603b242b_1_9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104603b242b_1_98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2" name="Google Shape;532;g104603b242b_1_9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104603b242b_1_107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6" name="Google Shape;546;g104603b242b_1_10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Google Shape;555;g104603b242b_1_108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6" name="Google Shape;556;g104603b242b_1_10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104603b242b_1_108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104603b242b_1_10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g104603b242b_1_11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8" name="Google Shape;578;g104603b242b_1_1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Google Shape;590;g104603b242b_1_111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1" name="Google Shape;591;g104603b242b_1_1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04603b242b_1_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104603b242b_1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fc11e4e6e4_0_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fc11e4e6e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104603b242b_1_20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104603b242b_1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g104603b242b_1_21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8" name="Google Shape;618;g104603b242b_1_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104603b242b_1_21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4" name="Google Shape;624;g104603b242b_1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104603b242b_1_3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0" name="Google Shape;630;g104603b242b_1_3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g104603b242b_1_14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9" name="Google Shape;639;g104603b242b_1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g104603b242b_1_15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104603b242b_1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g104603b242b_1_1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5" name="Google Shape;655;g104603b242b_1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104603b242b_1_3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6" name="Google Shape;706;g104603b242b_1_3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104603b242b_1_3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104603b242b_1_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g104603b242b_1_4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1" name="Google Shape;731;g104603b242b_1_4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fc11e4e6e4_0_1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fc11e4e6e4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Google Shape;738;g104603b242b_1_4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9" name="Google Shape;739;g104603b242b_1_4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104603b242b_1_177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104603b242b_1_17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9"/>
        <p:cNvGrpSpPr/>
        <p:nvPr/>
      </p:nvGrpSpPr>
      <p:grpSpPr>
        <a:xfrm>
          <a:off x="0" y="0"/>
          <a:ext cx="0" cy="0"/>
          <a:chOff x="0" y="0"/>
          <a:chExt cx="0" cy="0"/>
        </a:xfrm>
      </p:grpSpPr>
      <p:sp>
        <p:nvSpPr>
          <p:cNvPr id="760" name="Google Shape;760;g104603b242b_1_121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1" name="Google Shape;761;g104603b242b_1_1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g104603b242b_1_12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3" name="Google Shape;773;g104603b242b_1_12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600">
              <a:latin typeface="Raleway"/>
              <a:ea typeface="Raleway"/>
              <a:cs typeface="Raleway"/>
              <a:sym typeface="Raleway"/>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104603b242b_1_158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6" name="Google Shape;786;g104603b242b_1_15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solidFill>
                <a:srgbClr val="212529"/>
              </a:solidFill>
              <a:highlight>
                <a:srgbClr val="FFFFFF"/>
              </a:highlight>
              <a:latin typeface="Roboto"/>
              <a:ea typeface="Roboto"/>
              <a:cs typeface="Roboto"/>
              <a:sym typeface="Roboto"/>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g104603b242b_1_12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3" name="Google Shape;793;g104603b242b_1_1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g104603b242b_1_15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9" name="Google Shape;1059;g104603b242b_1_15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104603b242b_1_15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1" name="Google Shape;1081;g104603b242b_1_15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g104603b242b_1_153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3" name="Google Shape;1093;g104603b242b_1_15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5" name="Google Shape;1105;g104603b242b_1_17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6" name="Google Shape;1106;g104603b242b_1_17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fc11e4e6e4_0_1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fc11e4e6e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2"/>
        <p:cNvGrpSpPr/>
        <p:nvPr/>
      </p:nvGrpSpPr>
      <p:grpSpPr>
        <a:xfrm>
          <a:off x="0" y="0"/>
          <a:ext cx="0" cy="0"/>
          <a:chOff x="0" y="0"/>
          <a:chExt cx="0" cy="0"/>
        </a:xfrm>
      </p:grpSpPr>
      <p:sp>
        <p:nvSpPr>
          <p:cNvPr id="1113" name="Google Shape;1113;g102c32734fb_0_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4" name="Google Shape;1114;g102c32734fb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6"/>
        <p:cNvGrpSpPr/>
        <p:nvPr/>
      </p:nvGrpSpPr>
      <p:grpSpPr>
        <a:xfrm>
          <a:off x="0" y="0"/>
          <a:ext cx="0" cy="0"/>
          <a:chOff x="0" y="0"/>
          <a:chExt cx="0" cy="0"/>
        </a:xfrm>
      </p:grpSpPr>
      <p:sp>
        <p:nvSpPr>
          <p:cNvPr id="1127" name="Google Shape;1127;g104603b242b_1_16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8" name="Google Shape;1128;g104603b242b_1_16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5" name="Google Shape;1135;g104603b242b_1_15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6" name="Google Shape;1136;g104603b242b_1_15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5"/>
        <p:cNvGrpSpPr/>
        <p:nvPr/>
      </p:nvGrpSpPr>
      <p:grpSpPr>
        <a:xfrm>
          <a:off x="0" y="0"/>
          <a:ext cx="0" cy="0"/>
          <a:chOff x="0" y="0"/>
          <a:chExt cx="0" cy="0"/>
        </a:xfrm>
      </p:grpSpPr>
      <p:sp>
        <p:nvSpPr>
          <p:cNvPr id="1146" name="Google Shape;1146;g104603b242b_1_16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7" name="Google Shape;1147;g104603b242b_1_16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59" name="Google Shape;1159;g104603b242b_1_161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0" name="Google Shape;1160;g104603b242b_1_16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104603b242b_1_163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104603b242b_1_1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Google Shape;1189;g104603b242b_1_164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0" name="Google Shape;1190;g104603b242b_1_16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9"/>
        <p:cNvGrpSpPr/>
        <p:nvPr/>
      </p:nvGrpSpPr>
      <p:grpSpPr>
        <a:xfrm>
          <a:off x="0" y="0"/>
          <a:ext cx="0" cy="0"/>
          <a:chOff x="0" y="0"/>
          <a:chExt cx="0" cy="0"/>
        </a:xfrm>
      </p:grpSpPr>
      <p:sp>
        <p:nvSpPr>
          <p:cNvPr id="1200" name="Google Shape;1200;g104603b242b_1_165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1" name="Google Shape;1201;g104603b242b_1_16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2"/>
        <p:cNvGrpSpPr/>
        <p:nvPr/>
      </p:nvGrpSpPr>
      <p:grpSpPr>
        <a:xfrm>
          <a:off x="0" y="0"/>
          <a:ext cx="0" cy="0"/>
          <a:chOff x="0" y="0"/>
          <a:chExt cx="0" cy="0"/>
        </a:xfrm>
      </p:grpSpPr>
      <p:sp>
        <p:nvSpPr>
          <p:cNvPr id="1213" name="Google Shape;1213;g104603b242b_1_166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4" name="Google Shape;1214;g104603b242b_1_16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3"/>
        <p:cNvGrpSpPr/>
        <p:nvPr/>
      </p:nvGrpSpPr>
      <p:grpSpPr>
        <a:xfrm>
          <a:off x="0" y="0"/>
          <a:ext cx="0" cy="0"/>
          <a:chOff x="0" y="0"/>
          <a:chExt cx="0" cy="0"/>
        </a:xfrm>
      </p:grpSpPr>
      <p:sp>
        <p:nvSpPr>
          <p:cNvPr id="1224" name="Google Shape;1224;g104603b242b_1_16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5" name="Google Shape;1225;g104603b242b_1_16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fc11e4e6e4_0_2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fc11e4e6e4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6"/>
        <p:cNvGrpSpPr/>
        <p:nvPr/>
      </p:nvGrpSpPr>
      <p:grpSpPr>
        <a:xfrm>
          <a:off x="0" y="0"/>
          <a:ext cx="0" cy="0"/>
          <a:chOff x="0" y="0"/>
          <a:chExt cx="0" cy="0"/>
        </a:xfrm>
      </p:grpSpPr>
      <p:sp>
        <p:nvSpPr>
          <p:cNvPr id="1237" name="Google Shape;1237;g104603b242b_1_169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8" name="Google Shape;1238;g104603b242b_1_16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6"/>
        <p:cNvGrpSpPr/>
        <p:nvPr/>
      </p:nvGrpSpPr>
      <p:grpSpPr>
        <a:xfrm>
          <a:off x="0" y="0"/>
          <a:ext cx="0" cy="0"/>
          <a:chOff x="0" y="0"/>
          <a:chExt cx="0" cy="0"/>
        </a:xfrm>
      </p:grpSpPr>
      <p:sp>
        <p:nvSpPr>
          <p:cNvPr id="1247" name="Google Shape;1247;g104603b242b_1_169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8" name="Google Shape;1248;g104603b242b_1_1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Raleway"/>
              <a:ea typeface="Raleway"/>
              <a:cs typeface="Raleway"/>
              <a:sym typeface="Raleway"/>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g102bc0a5264_0_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9" name="Google Shape;1259;g102bc0a5264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800">
              <a:latin typeface="Raleway"/>
              <a:ea typeface="Raleway"/>
              <a:cs typeface="Raleway"/>
              <a:sym typeface="Raleway"/>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7"/>
        <p:cNvGrpSpPr/>
        <p:nvPr/>
      </p:nvGrpSpPr>
      <p:grpSpPr>
        <a:xfrm>
          <a:off x="0" y="0"/>
          <a:ext cx="0" cy="0"/>
          <a:chOff x="0" y="0"/>
          <a:chExt cx="0" cy="0"/>
        </a:xfrm>
      </p:grpSpPr>
      <p:sp>
        <p:nvSpPr>
          <p:cNvPr id="1268" name="Google Shape;1268;g102c32734fb_0_3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9" name="Google Shape;1269;g102c32734fb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7"/>
        <p:cNvGrpSpPr/>
        <p:nvPr/>
      </p:nvGrpSpPr>
      <p:grpSpPr>
        <a:xfrm>
          <a:off x="0" y="0"/>
          <a:ext cx="0" cy="0"/>
          <a:chOff x="0" y="0"/>
          <a:chExt cx="0" cy="0"/>
        </a:xfrm>
      </p:grpSpPr>
      <p:sp>
        <p:nvSpPr>
          <p:cNvPr id="1278" name="Google Shape;1278;g102c32734fb_0_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9" name="Google Shape;1279;g102c32734fb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2"/>
        <p:cNvGrpSpPr/>
        <p:nvPr/>
      </p:nvGrpSpPr>
      <p:grpSpPr>
        <a:xfrm>
          <a:off x="0" y="0"/>
          <a:ext cx="0" cy="0"/>
          <a:chOff x="0" y="0"/>
          <a:chExt cx="0" cy="0"/>
        </a:xfrm>
      </p:grpSpPr>
      <p:sp>
        <p:nvSpPr>
          <p:cNvPr id="1293" name="Google Shape;1293;g102c32734fb_0_5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4" name="Google Shape;1294;g102c32734fb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g102c32734fb_0_7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0" name="Google Shape;1310;g102c32734fb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4"/>
        <p:cNvGrpSpPr/>
        <p:nvPr/>
      </p:nvGrpSpPr>
      <p:grpSpPr>
        <a:xfrm>
          <a:off x="0" y="0"/>
          <a:ext cx="0" cy="0"/>
          <a:chOff x="0" y="0"/>
          <a:chExt cx="0" cy="0"/>
        </a:xfrm>
      </p:grpSpPr>
      <p:sp>
        <p:nvSpPr>
          <p:cNvPr id="1325" name="Google Shape;1325;g102c32734fb_0_8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6" name="Google Shape;1326;g102c32734fb_0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9"/>
        <p:cNvGrpSpPr/>
        <p:nvPr/>
      </p:nvGrpSpPr>
      <p:grpSpPr>
        <a:xfrm>
          <a:off x="0" y="0"/>
          <a:ext cx="0" cy="0"/>
          <a:chOff x="0" y="0"/>
          <a:chExt cx="0" cy="0"/>
        </a:xfrm>
      </p:grpSpPr>
      <p:sp>
        <p:nvSpPr>
          <p:cNvPr id="1340" name="Google Shape;1340;g102c32734fb_0_10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1" name="Google Shape;1341;g102c32734fb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0"/>
        <p:cNvGrpSpPr/>
        <p:nvPr/>
      </p:nvGrpSpPr>
      <p:grpSpPr>
        <a:xfrm>
          <a:off x="0" y="0"/>
          <a:ext cx="0" cy="0"/>
          <a:chOff x="0" y="0"/>
          <a:chExt cx="0" cy="0"/>
        </a:xfrm>
      </p:grpSpPr>
      <p:sp>
        <p:nvSpPr>
          <p:cNvPr id="1351" name="Google Shape;1351;g102c32734fb_0_1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2" name="Google Shape;1352;g102c32734fb_0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104603b242b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104603b242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g102c32734fb_0_12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2" name="Google Shape;1362;g102c32734fb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9"/>
        <p:cNvGrpSpPr/>
        <p:nvPr/>
      </p:nvGrpSpPr>
      <p:grpSpPr>
        <a:xfrm>
          <a:off x="0" y="0"/>
          <a:ext cx="0" cy="0"/>
          <a:chOff x="0" y="0"/>
          <a:chExt cx="0" cy="0"/>
        </a:xfrm>
      </p:grpSpPr>
      <p:sp>
        <p:nvSpPr>
          <p:cNvPr id="1370" name="Google Shape;1370;g102c32734fb_0_1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1" name="Google Shape;1371;g102c32734fb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g102c32734fb_0_1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0" name="Google Shape;1380;g102c32734fb_0_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9"/>
        <p:cNvGrpSpPr/>
        <p:nvPr/>
      </p:nvGrpSpPr>
      <p:grpSpPr>
        <a:xfrm>
          <a:off x="0" y="0"/>
          <a:ext cx="0" cy="0"/>
          <a:chOff x="0" y="0"/>
          <a:chExt cx="0" cy="0"/>
        </a:xfrm>
      </p:grpSpPr>
      <p:sp>
        <p:nvSpPr>
          <p:cNvPr id="1390" name="Google Shape;1390;g102c32734fb_0_14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1" name="Google Shape;1391;g102c32734fb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8"/>
        <p:cNvGrpSpPr/>
        <p:nvPr/>
      </p:nvGrpSpPr>
      <p:grpSpPr>
        <a:xfrm>
          <a:off x="0" y="0"/>
          <a:ext cx="0" cy="0"/>
          <a:chOff x="0" y="0"/>
          <a:chExt cx="0" cy="0"/>
        </a:xfrm>
      </p:grpSpPr>
      <p:sp>
        <p:nvSpPr>
          <p:cNvPr id="1399" name="Google Shape;1399;g104603b242b_1_119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0" name="Google Shape;1400;g104603b242b_1_1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5"/>
        <p:cNvGrpSpPr/>
        <p:nvPr/>
      </p:nvGrpSpPr>
      <p:grpSpPr>
        <a:xfrm>
          <a:off x="0" y="0"/>
          <a:ext cx="0" cy="0"/>
          <a:chOff x="0" y="0"/>
          <a:chExt cx="0" cy="0"/>
        </a:xfrm>
      </p:grpSpPr>
      <p:sp>
        <p:nvSpPr>
          <p:cNvPr id="1406" name="Google Shape;1406;g1022df1721b_0_20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7" name="Google Shape;1407;g1022df1721b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g1022df1721b_0_22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9" name="Google Shape;1419;g1022df1721b_0_2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5"/>
        <p:cNvGrpSpPr/>
        <p:nvPr/>
      </p:nvGrpSpPr>
      <p:grpSpPr>
        <a:xfrm>
          <a:off x="0" y="0"/>
          <a:ext cx="0" cy="0"/>
          <a:chOff x="0" y="0"/>
          <a:chExt cx="0" cy="0"/>
        </a:xfrm>
      </p:grpSpPr>
      <p:sp>
        <p:nvSpPr>
          <p:cNvPr id="1426" name="Google Shape;1426;g1022df1721b_0_22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7" name="Google Shape;1427;g1022df1721b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3"/>
        <p:cNvGrpSpPr/>
        <p:nvPr/>
      </p:nvGrpSpPr>
      <p:grpSpPr>
        <a:xfrm>
          <a:off x="0" y="0"/>
          <a:ext cx="0" cy="0"/>
          <a:chOff x="0" y="0"/>
          <a:chExt cx="0" cy="0"/>
        </a:xfrm>
      </p:grpSpPr>
      <p:sp>
        <p:nvSpPr>
          <p:cNvPr id="1434" name="Google Shape;1434;g1022df1721b_0_23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5" name="Google Shape;1435;g1022df1721b_0_2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1"/>
        <p:cNvGrpSpPr/>
        <p:nvPr/>
      </p:nvGrpSpPr>
      <p:grpSpPr>
        <a:xfrm>
          <a:off x="0" y="0"/>
          <a:ext cx="0" cy="0"/>
          <a:chOff x="0" y="0"/>
          <a:chExt cx="0" cy="0"/>
        </a:xfrm>
      </p:grpSpPr>
      <p:sp>
        <p:nvSpPr>
          <p:cNvPr id="1442" name="Google Shape;1442;g1022df1721b_0_24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3" name="Google Shape;1443;g1022df1721b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104603b242b_0_1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104603b242b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700">
              <a:latin typeface="Raleway Medium"/>
              <a:ea typeface="Raleway Medium"/>
              <a:cs typeface="Raleway Medium"/>
              <a:sym typeface="Raleway Medium"/>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8"/>
        <p:cNvGrpSpPr/>
        <p:nvPr/>
      </p:nvGrpSpPr>
      <p:grpSpPr>
        <a:xfrm>
          <a:off x="0" y="0"/>
          <a:ext cx="0" cy="0"/>
          <a:chOff x="0" y="0"/>
          <a:chExt cx="0" cy="0"/>
        </a:xfrm>
      </p:grpSpPr>
      <p:sp>
        <p:nvSpPr>
          <p:cNvPr id="1449" name="Google Shape;1449;g1022df1721b_0_24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0" name="Google Shape;1450;g1022df1721b_0_2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9"/>
        <p:cNvGrpSpPr/>
        <p:nvPr/>
      </p:nvGrpSpPr>
      <p:grpSpPr>
        <a:xfrm>
          <a:off x="0" y="0"/>
          <a:ext cx="0" cy="0"/>
          <a:chOff x="0" y="0"/>
          <a:chExt cx="0" cy="0"/>
        </a:xfrm>
      </p:grpSpPr>
      <p:sp>
        <p:nvSpPr>
          <p:cNvPr id="1460" name="Google Shape;1460;g9c22a6896c_1_1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 name="Google Shape;1461;g9c22a6896c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6"/>
        <p:cNvGrpSpPr/>
        <p:nvPr/>
      </p:nvGrpSpPr>
      <p:grpSpPr>
        <a:xfrm>
          <a:off x="0" y="0"/>
          <a:ext cx="0" cy="0"/>
          <a:chOff x="0" y="0"/>
          <a:chExt cx="0" cy="0"/>
        </a:xfrm>
      </p:grpSpPr>
      <p:sp>
        <p:nvSpPr>
          <p:cNvPr id="1467" name="Google Shape;1467;g9c22a6896c_1_1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8" name="Google Shape;1468;g9c22a6896c_1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3"/>
        <p:cNvGrpSpPr/>
        <p:nvPr/>
      </p:nvGrpSpPr>
      <p:grpSpPr>
        <a:xfrm>
          <a:off x="0" y="0"/>
          <a:ext cx="0" cy="0"/>
          <a:chOff x="0" y="0"/>
          <a:chExt cx="0" cy="0"/>
        </a:xfrm>
      </p:grpSpPr>
      <p:sp>
        <p:nvSpPr>
          <p:cNvPr id="1474" name="Google Shape;1474;g9c22a6896c_1_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5" name="Google Shape;1475;g9c22a6896c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0"/>
        <p:cNvGrpSpPr/>
        <p:nvPr/>
      </p:nvGrpSpPr>
      <p:grpSpPr>
        <a:xfrm>
          <a:off x="0" y="0"/>
          <a:ext cx="0" cy="0"/>
          <a:chOff x="0" y="0"/>
          <a:chExt cx="0" cy="0"/>
        </a:xfrm>
      </p:grpSpPr>
      <p:sp>
        <p:nvSpPr>
          <p:cNvPr id="1481" name="Google Shape;1481;g9c22a6896c_1_4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2" name="Google Shape;1482;g9c22a6896c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7"/>
        <p:cNvGrpSpPr/>
        <p:nvPr/>
      </p:nvGrpSpPr>
      <p:grpSpPr>
        <a:xfrm>
          <a:off x="0" y="0"/>
          <a:ext cx="0" cy="0"/>
          <a:chOff x="0" y="0"/>
          <a:chExt cx="0" cy="0"/>
        </a:xfrm>
      </p:grpSpPr>
      <p:sp>
        <p:nvSpPr>
          <p:cNvPr id="1488" name="Google Shape;1488;g9c22a6896c_1_7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9" name="Google Shape;1489;g9c22a6896c_1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4"/>
        <p:cNvGrpSpPr/>
        <p:nvPr/>
      </p:nvGrpSpPr>
      <p:grpSpPr>
        <a:xfrm>
          <a:off x="0" y="0"/>
          <a:ext cx="0" cy="0"/>
          <a:chOff x="0" y="0"/>
          <a:chExt cx="0" cy="0"/>
        </a:xfrm>
      </p:grpSpPr>
      <p:sp>
        <p:nvSpPr>
          <p:cNvPr id="1495" name="Google Shape;1495;g9c22a6896c_1_7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6" name="Google Shape;1496;g9c22a6896c_1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1"/>
        <p:cNvGrpSpPr/>
        <p:nvPr/>
      </p:nvGrpSpPr>
      <p:grpSpPr>
        <a:xfrm>
          <a:off x="0" y="0"/>
          <a:ext cx="0" cy="0"/>
          <a:chOff x="0" y="0"/>
          <a:chExt cx="0" cy="0"/>
        </a:xfrm>
      </p:grpSpPr>
      <p:sp>
        <p:nvSpPr>
          <p:cNvPr id="1502" name="Google Shape;1502;g9c22a6896c_1_8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3" name="Google Shape;1503;g9c22a6896c_1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8"/>
        <p:cNvGrpSpPr/>
        <p:nvPr/>
      </p:nvGrpSpPr>
      <p:grpSpPr>
        <a:xfrm>
          <a:off x="0" y="0"/>
          <a:ext cx="0" cy="0"/>
          <a:chOff x="0" y="0"/>
          <a:chExt cx="0" cy="0"/>
        </a:xfrm>
      </p:grpSpPr>
      <p:sp>
        <p:nvSpPr>
          <p:cNvPr id="1509" name="Google Shape;1509;g9c22a6896c_1_6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0" name="Google Shape;1510;g9c22a6896c_1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5"/>
        <p:cNvGrpSpPr/>
        <p:nvPr/>
      </p:nvGrpSpPr>
      <p:grpSpPr>
        <a:xfrm>
          <a:off x="0" y="0"/>
          <a:ext cx="0" cy="0"/>
          <a:chOff x="0" y="0"/>
          <a:chExt cx="0" cy="0"/>
        </a:xfrm>
      </p:grpSpPr>
      <p:sp>
        <p:nvSpPr>
          <p:cNvPr id="1516" name="Google Shape;1516;g9c22a6896c_1_8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7" name="Google Shape;1517;g9c22a6896c_1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FFFFF"/>
        </a:solidFill>
        <a:effectLst/>
      </p:bgPr>
    </p:bg>
    <p:spTree>
      <p:nvGrpSpPr>
        <p:cNvPr id="1" name="Shape 9"/>
        <p:cNvGrpSpPr/>
        <p:nvPr/>
      </p:nvGrpSpPr>
      <p:grpSpPr>
        <a:xfrm>
          <a:off x="0" y="0"/>
          <a:ext cx="0" cy="0"/>
          <a:chOff x="0" y="0"/>
          <a:chExt cx="0" cy="0"/>
        </a:xfrm>
      </p:grpSpPr>
      <p:sp>
        <p:nvSpPr>
          <p:cNvPr id="10" name="Google Shape;10;p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000000"/>
          </a:solidFill>
          <a:ln w="19050"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685800" y="3287213"/>
            <a:ext cx="7772400" cy="1159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6000"/>
              <a:buNone/>
              <a:defRPr sz="6000">
                <a:solidFill>
                  <a:srgbClr val="000000"/>
                </a:solidFill>
              </a:defRPr>
            </a:lvl1pPr>
            <a:lvl2pPr lvl="1" rtl="0">
              <a:spcBef>
                <a:spcPts val="0"/>
              </a:spcBef>
              <a:spcAft>
                <a:spcPts val="0"/>
              </a:spcAft>
              <a:buClr>
                <a:srgbClr val="000000"/>
              </a:buClr>
              <a:buSzPts val="6000"/>
              <a:buNone/>
              <a:defRPr sz="6000">
                <a:solidFill>
                  <a:srgbClr val="000000"/>
                </a:solidFill>
              </a:defRPr>
            </a:lvl2pPr>
            <a:lvl3pPr lvl="2" rtl="0">
              <a:spcBef>
                <a:spcPts val="0"/>
              </a:spcBef>
              <a:spcAft>
                <a:spcPts val="0"/>
              </a:spcAft>
              <a:buClr>
                <a:srgbClr val="000000"/>
              </a:buClr>
              <a:buSzPts val="6000"/>
              <a:buNone/>
              <a:defRPr sz="6000">
                <a:solidFill>
                  <a:srgbClr val="000000"/>
                </a:solidFill>
              </a:defRPr>
            </a:lvl3pPr>
            <a:lvl4pPr lvl="3" rtl="0">
              <a:spcBef>
                <a:spcPts val="0"/>
              </a:spcBef>
              <a:spcAft>
                <a:spcPts val="0"/>
              </a:spcAft>
              <a:buClr>
                <a:srgbClr val="000000"/>
              </a:buClr>
              <a:buSzPts val="6000"/>
              <a:buNone/>
              <a:defRPr sz="6000">
                <a:solidFill>
                  <a:srgbClr val="000000"/>
                </a:solidFill>
              </a:defRPr>
            </a:lvl4pPr>
            <a:lvl5pPr lvl="4" rtl="0">
              <a:spcBef>
                <a:spcPts val="0"/>
              </a:spcBef>
              <a:spcAft>
                <a:spcPts val="0"/>
              </a:spcAft>
              <a:buClr>
                <a:srgbClr val="000000"/>
              </a:buClr>
              <a:buSzPts val="6000"/>
              <a:buNone/>
              <a:defRPr sz="6000">
                <a:solidFill>
                  <a:srgbClr val="000000"/>
                </a:solidFill>
              </a:defRPr>
            </a:lvl5pPr>
            <a:lvl6pPr lvl="5" rtl="0">
              <a:spcBef>
                <a:spcPts val="0"/>
              </a:spcBef>
              <a:spcAft>
                <a:spcPts val="0"/>
              </a:spcAft>
              <a:buClr>
                <a:srgbClr val="000000"/>
              </a:buClr>
              <a:buSzPts val="6000"/>
              <a:buNone/>
              <a:defRPr sz="6000">
                <a:solidFill>
                  <a:srgbClr val="000000"/>
                </a:solidFill>
              </a:defRPr>
            </a:lvl6pPr>
            <a:lvl7pPr lvl="6" rtl="0">
              <a:spcBef>
                <a:spcPts val="0"/>
              </a:spcBef>
              <a:spcAft>
                <a:spcPts val="0"/>
              </a:spcAft>
              <a:buClr>
                <a:srgbClr val="000000"/>
              </a:buClr>
              <a:buSzPts val="6000"/>
              <a:buNone/>
              <a:defRPr sz="6000">
                <a:solidFill>
                  <a:srgbClr val="000000"/>
                </a:solidFill>
              </a:defRPr>
            </a:lvl7pPr>
            <a:lvl8pPr lvl="7" rtl="0">
              <a:spcBef>
                <a:spcPts val="0"/>
              </a:spcBef>
              <a:spcAft>
                <a:spcPts val="0"/>
              </a:spcAft>
              <a:buClr>
                <a:srgbClr val="000000"/>
              </a:buClr>
              <a:buSzPts val="6000"/>
              <a:buNone/>
              <a:defRPr sz="6000">
                <a:solidFill>
                  <a:srgbClr val="000000"/>
                </a:solidFill>
              </a:defRPr>
            </a:lvl8pPr>
            <a:lvl9pPr lvl="8" rtl="0">
              <a:spcBef>
                <a:spcPts val="0"/>
              </a:spcBef>
              <a:spcAft>
                <a:spcPts val="0"/>
              </a:spcAft>
              <a:buClr>
                <a:srgbClr val="000000"/>
              </a:buClr>
              <a:buSzPts val="6000"/>
              <a:buNone/>
              <a:defRPr sz="6000">
                <a:solidFill>
                  <a:srgbClr val="000000"/>
                </a:solidFill>
              </a:defRPr>
            </a:lvl9pPr>
          </a:lstStyle>
          <a:p>
            <a:endParaRPr/>
          </a:p>
        </p:txBody>
      </p:sp>
      <p:sp>
        <p:nvSpPr>
          <p:cNvPr id="12" name="Google Shape;12;p2"/>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800" i="1">
                <a:latin typeface="Raleway"/>
                <a:ea typeface="Raleway"/>
                <a:cs typeface="Raleway"/>
                <a:sym typeface="Raleway"/>
              </a:rPr>
              <a:t>SCDH Semantic Web Workshop 2021 | 26th  November 2021 | Florian Thiery @fthierygeo</a:t>
            </a:r>
            <a:endParaRPr sz="800" i="1">
              <a:solidFill>
                <a:srgbClr val="000000"/>
              </a:solidFill>
              <a:latin typeface="Raleway"/>
              <a:ea typeface="Raleway"/>
              <a:cs typeface="Raleway"/>
              <a:sym typeface="Raleway"/>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colored 2 1">
  <p:cSld name="BLANK_1_2_1">
    <p:bg>
      <p:bgPr>
        <a:solidFill>
          <a:srgbClr val="892A69"/>
        </a:solidFill>
        <a:effectLst/>
      </p:bgPr>
    </p:bg>
    <p:spTree>
      <p:nvGrpSpPr>
        <p:cNvPr id="1" name="Shape 56"/>
        <p:cNvGrpSpPr/>
        <p:nvPr/>
      </p:nvGrpSpPr>
      <p:grpSpPr>
        <a:xfrm>
          <a:off x="0" y="0"/>
          <a:ext cx="0" cy="0"/>
          <a:chOff x="0" y="0"/>
          <a:chExt cx="0" cy="0"/>
        </a:xfrm>
      </p:grpSpPr>
      <p:sp>
        <p:nvSpPr>
          <p:cNvPr id="57" name="Google Shape;57;p11"/>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chemeClr val="lt1"/>
                </a:solidFill>
                <a:latin typeface="Raleway"/>
                <a:ea typeface="Raleway"/>
                <a:cs typeface="Raleway"/>
                <a:sym typeface="Raleway"/>
              </a:rPr>
              <a:t>SCDH Semantic Web Workshop 2021 | 26</a:t>
            </a:r>
            <a:r>
              <a:rPr lang="en" sz="800" i="1" baseline="30000">
                <a:solidFill>
                  <a:schemeClr val="lt1"/>
                </a:solidFill>
                <a:latin typeface="Raleway"/>
                <a:ea typeface="Raleway"/>
                <a:cs typeface="Raleway"/>
                <a:sym typeface="Raleway"/>
              </a:rPr>
              <a:t>th</a:t>
            </a:r>
            <a:r>
              <a:rPr lang="en" sz="800" i="1">
                <a:solidFill>
                  <a:schemeClr val="lt1"/>
                </a:solidFill>
                <a:latin typeface="Raleway"/>
                <a:ea typeface="Raleway"/>
                <a:cs typeface="Raleway"/>
                <a:sym typeface="Raleway"/>
              </a:rPr>
              <a:t>  November 2021 | Florian Thiery @fthierygeo</a:t>
            </a:r>
            <a:endParaRPr sz="800" i="1">
              <a:solidFill>
                <a:schemeClr val="lt1"/>
              </a:solidFill>
              <a:latin typeface="Raleway"/>
              <a:ea typeface="Raleway"/>
              <a:cs typeface="Raleway"/>
              <a:sym typeface="Raleway"/>
            </a:endParaRPr>
          </a:p>
        </p:txBody>
      </p:sp>
      <p:sp>
        <p:nvSpPr>
          <p:cNvPr id="58" name="Google Shape;58;p1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ctr" rtl="0">
              <a:spcBef>
                <a:spcPts val="0"/>
              </a:spcBef>
              <a:spcAft>
                <a:spcPts val="0"/>
              </a:spcAft>
              <a:buNone/>
            </a:pPr>
            <a:fld id="{00000000-1234-1234-1234-123412341234}" type="slidenum">
              <a:rPr lang="en"/>
              <a:t>‹Nr.›</a:t>
            </a:fld>
            <a:endParaRPr/>
          </a:p>
        </p:txBody>
      </p:sp>
      <p:sp>
        <p:nvSpPr>
          <p:cNvPr id="59" name="Google Shape;59;p11"/>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FFFFFF"/>
          </a:solid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pic>
        <p:nvPicPr>
          <p:cNvPr id="60" name="Google Shape;60;p11"/>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colored 1">
  <p:cSld name="BLANK_1_1">
    <p:bg>
      <p:bgPr>
        <a:solidFill>
          <a:srgbClr val="FFFFFF"/>
        </a:solidFill>
        <a:effectLst/>
      </p:bgPr>
    </p:bg>
    <p:spTree>
      <p:nvGrpSpPr>
        <p:cNvPr id="1" name="Shape 61"/>
        <p:cNvGrpSpPr/>
        <p:nvPr/>
      </p:nvGrpSpPr>
      <p:grpSpPr>
        <a:xfrm>
          <a:off x="0" y="0"/>
          <a:ext cx="0" cy="0"/>
          <a:chOff x="0" y="0"/>
          <a:chExt cx="0" cy="0"/>
        </a:xfrm>
      </p:grpSpPr>
      <p:sp>
        <p:nvSpPr>
          <p:cNvPr id="62" name="Google Shape;62;p1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‹Nr.›</a:t>
            </a:fld>
            <a:endParaRPr/>
          </a:p>
        </p:txBody>
      </p:sp>
      <p:sp>
        <p:nvSpPr>
          <p:cNvPr id="63" name="Google Shape;63;p1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12"/>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800" i="1">
                <a:latin typeface="Raleway"/>
                <a:ea typeface="Raleway"/>
                <a:cs typeface="Raleway"/>
                <a:sym typeface="Raleway"/>
              </a:rPr>
              <a:t>SCDH Semantic Web Workshop 2021 | 26th  November 2021 | Florian Thiery @fthierygeo</a:t>
            </a:r>
            <a:endParaRPr sz="800" i="1">
              <a:solidFill>
                <a:srgbClr val="000000"/>
              </a:solidFill>
              <a:latin typeface="Raleway"/>
              <a:ea typeface="Raleway"/>
              <a:cs typeface="Raleway"/>
              <a:sym typeface="Raleway"/>
            </a:endParaRPr>
          </a:p>
        </p:txBody>
      </p:sp>
      <p:pic>
        <p:nvPicPr>
          <p:cNvPr id="65" name="Google Shape;65;p12"/>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colored 1 2">
  <p:cSld name="BLANK_1_1_2">
    <p:bg>
      <p:bgPr>
        <a:solidFill>
          <a:srgbClr val="000000"/>
        </a:solidFill>
        <a:effectLst/>
      </p:bgPr>
    </p:bg>
    <p:spTree>
      <p:nvGrpSpPr>
        <p:cNvPr id="1" name="Shape 66"/>
        <p:cNvGrpSpPr/>
        <p:nvPr/>
      </p:nvGrpSpPr>
      <p:grpSpPr>
        <a:xfrm>
          <a:off x="0" y="0"/>
          <a:ext cx="0" cy="0"/>
          <a:chOff x="0" y="0"/>
          <a:chExt cx="0" cy="0"/>
        </a:xfrm>
      </p:grpSpPr>
      <p:sp>
        <p:nvSpPr>
          <p:cNvPr id="67" name="Google Shape;67;p1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‹Nr.›</a:t>
            </a:fld>
            <a:endParaRPr/>
          </a:p>
        </p:txBody>
      </p:sp>
      <p:sp>
        <p:nvSpPr>
          <p:cNvPr id="68" name="Google Shape;68;p1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13"/>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FFFFFF"/>
                </a:solidFill>
                <a:latin typeface="Raleway"/>
                <a:ea typeface="Raleway"/>
                <a:cs typeface="Raleway"/>
                <a:sym typeface="Raleway"/>
              </a:rPr>
              <a:t>SCDH Semantic Web Workshop 2021 | 26th  November 2021 | Florian Thiery @fthierygeo</a:t>
            </a:r>
            <a:endParaRPr sz="800" i="1">
              <a:solidFill>
                <a:srgbClr val="FFFFFF"/>
              </a:solidFill>
              <a:latin typeface="Raleway"/>
              <a:ea typeface="Raleway"/>
              <a:cs typeface="Raleway"/>
              <a:sym typeface="Raleway"/>
            </a:endParaRPr>
          </a:p>
        </p:txBody>
      </p:sp>
      <p:pic>
        <p:nvPicPr>
          <p:cNvPr id="70" name="Google Shape;70;p13"/>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colored 1 1">
  <p:cSld name="BLANK_1_1_1">
    <p:bg>
      <p:bgPr>
        <a:solidFill>
          <a:srgbClr val="FFFFFF"/>
        </a:solidFill>
        <a:effectLst/>
      </p:bgPr>
    </p:bg>
    <p:spTree>
      <p:nvGrpSpPr>
        <p:cNvPr id="1" name="Shape 71"/>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ck normal 1">
  <p:cSld name="BLANK_1">
    <p:bg>
      <p:bgPr>
        <a:solidFill>
          <a:srgbClr val="252331"/>
        </a:solidFill>
        <a:effectLst/>
      </p:bgPr>
    </p:bg>
    <p:spTree>
      <p:nvGrpSpPr>
        <p:cNvPr id="1" name="Shape 72"/>
        <p:cNvGrpSpPr/>
        <p:nvPr/>
      </p:nvGrpSpPr>
      <p:grpSpPr>
        <a:xfrm>
          <a:off x="0" y="0"/>
          <a:ext cx="0" cy="0"/>
          <a:chOff x="0" y="0"/>
          <a:chExt cx="0" cy="0"/>
        </a:xfrm>
      </p:grpSpPr>
      <p:sp>
        <p:nvSpPr>
          <p:cNvPr id="73" name="Google Shape;73;p15"/>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800" i="1">
                <a:solidFill>
                  <a:srgbClr val="F3F3F3"/>
                </a:solidFill>
                <a:latin typeface="Raleway"/>
                <a:ea typeface="Raleway"/>
                <a:cs typeface="Raleway"/>
                <a:sym typeface="Raleway"/>
              </a:rPr>
              <a:t>SCDH Semantic Web Workshop 2021 | 26th  November 2021 | Florian Thiery @fthierygeo</a:t>
            </a:r>
            <a:endParaRPr sz="800" i="1">
              <a:solidFill>
                <a:srgbClr val="F3F3F3"/>
              </a:solidFill>
              <a:latin typeface="Raleway"/>
              <a:ea typeface="Raleway"/>
              <a:cs typeface="Raleway"/>
              <a:sym typeface="Raleway"/>
            </a:endParaRPr>
          </a:p>
        </p:txBody>
      </p:sp>
      <p:sp>
        <p:nvSpPr>
          <p:cNvPr id="74" name="Google Shape;74;p1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i="1">
                <a:solidFill>
                  <a:srgbClr val="F3F3F3"/>
                </a:solidFill>
              </a:defRPr>
            </a:lvl1pPr>
            <a:lvl2pPr lvl="1" rtl="0">
              <a:buNone/>
              <a:defRPr i="1">
                <a:solidFill>
                  <a:srgbClr val="F3F3F3"/>
                </a:solidFill>
              </a:defRPr>
            </a:lvl2pPr>
            <a:lvl3pPr lvl="2" rtl="0">
              <a:buNone/>
              <a:defRPr i="1">
                <a:solidFill>
                  <a:srgbClr val="F3F3F3"/>
                </a:solidFill>
              </a:defRPr>
            </a:lvl3pPr>
            <a:lvl4pPr lvl="3" rtl="0">
              <a:buNone/>
              <a:defRPr i="1">
                <a:solidFill>
                  <a:srgbClr val="F3F3F3"/>
                </a:solidFill>
              </a:defRPr>
            </a:lvl4pPr>
            <a:lvl5pPr lvl="4" rtl="0">
              <a:buNone/>
              <a:defRPr i="1">
                <a:solidFill>
                  <a:srgbClr val="F3F3F3"/>
                </a:solidFill>
              </a:defRPr>
            </a:lvl5pPr>
            <a:lvl6pPr lvl="5" rtl="0">
              <a:buNone/>
              <a:defRPr i="1">
                <a:solidFill>
                  <a:srgbClr val="F3F3F3"/>
                </a:solidFill>
              </a:defRPr>
            </a:lvl6pPr>
            <a:lvl7pPr lvl="6" rtl="0">
              <a:buNone/>
              <a:defRPr i="1">
                <a:solidFill>
                  <a:srgbClr val="F3F3F3"/>
                </a:solidFill>
              </a:defRPr>
            </a:lvl7pPr>
            <a:lvl8pPr lvl="7" rtl="0">
              <a:buNone/>
              <a:defRPr i="1">
                <a:solidFill>
                  <a:srgbClr val="F3F3F3"/>
                </a:solidFill>
              </a:defRPr>
            </a:lvl8pPr>
            <a:lvl9pPr lvl="8" rtl="0">
              <a:buNone/>
              <a:defRPr i="1">
                <a:solidFill>
                  <a:srgbClr val="F3F3F3"/>
                </a:solidFill>
              </a:defRPr>
            </a:lvl9pPr>
          </a:lstStyle>
          <a:p>
            <a:pPr marL="0" lvl="0" indent="0" algn="ctr" rtl="0">
              <a:spcBef>
                <a:spcPts val="0"/>
              </a:spcBef>
              <a:spcAft>
                <a:spcPts val="0"/>
              </a:spcAft>
              <a:buNone/>
            </a:pPr>
            <a:fld id="{00000000-1234-1234-1234-123412341234}" type="slidenum">
              <a:rPr lang="en"/>
              <a:t>‹Nr.›</a:t>
            </a:fld>
            <a:endParaRPr/>
          </a:p>
        </p:txBody>
      </p:sp>
      <p:sp>
        <p:nvSpPr>
          <p:cNvPr id="75" name="Google Shape;75;p15"/>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5E2028"/>
          </a:solidFill>
          <a:ln w="19050" cap="flat" cmpd="sng">
            <a:solidFill>
              <a:srgbClr val="F3F3F3"/>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5"/>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pic>
        <p:nvPicPr>
          <p:cNvPr id="77" name="Google Shape;77;p15"/>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colored 1 2 1">
  <p:cSld name="BLANK_1_1_2_1">
    <p:bg>
      <p:bgPr>
        <a:solidFill>
          <a:srgbClr val="252331"/>
        </a:solidFill>
        <a:effectLst/>
      </p:bgPr>
    </p:bg>
    <p:spTree>
      <p:nvGrpSpPr>
        <p:cNvPr id="1" name="Shape 78"/>
        <p:cNvGrpSpPr/>
        <p:nvPr/>
      </p:nvGrpSpPr>
      <p:grpSpPr>
        <a:xfrm>
          <a:off x="0" y="0"/>
          <a:ext cx="0" cy="0"/>
          <a:chOff x="0" y="0"/>
          <a:chExt cx="0" cy="0"/>
        </a:xfrm>
      </p:grpSpPr>
      <p:sp>
        <p:nvSpPr>
          <p:cNvPr id="79" name="Google Shape;79;p16"/>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ARCHEO.FOSS XV | 2021, virtual conference - 23.-26. November 2021</a:t>
            </a:r>
            <a:endParaRPr sz="800" i="1">
              <a:solidFill>
                <a:srgbClr val="999999"/>
              </a:solidFill>
              <a:latin typeface="Raleway"/>
              <a:ea typeface="Raleway"/>
              <a:cs typeface="Raleway"/>
              <a:sym typeface="Raleway"/>
            </a:endParaRPr>
          </a:p>
        </p:txBody>
      </p:sp>
      <p:sp>
        <p:nvSpPr>
          <p:cNvPr id="80" name="Google Shape;80;p16"/>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l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sp>
        <p:nvSpPr>
          <p:cNvPr id="81" name="Google Shape;81;p16"/>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82" name="Google Shape;82;p1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pic>
        <p:nvPicPr>
          <p:cNvPr id="83" name="Google Shape;83;p16"/>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colored 1 2 2">
  <p:cSld name="BLANK_1_1_2_2">
    <p:bg>
      <p:bgPr>
        <a:solidFill>
          <a:srgbClr val="252331"/>
        </a:solidFill>
        <a:effectLst/>
      </p:bgPr>
    </p:bg>
    <p:spTree>
      <p:nvGrpSpPr>
        <p:cNvPr id="1" name="Shape 84"/>
        <p:cNvGrpSpPr/>
        <p:nvPr/>
      </p:nvGrpSpPr>
      <p:grpSpPr>
        <a:xfrm>
          <a:off x="0" y="0"/>
          <a:ext cx="0" cy="0"/>
          <a:chOff x="0" y="0"/>
          <a:chExt cx="0" cy="0"/>
        </a:xfrm>
      </p:grpSpPr>
      <p:sp>
        <p:nvSpPr>
          <p:cNvPr id="85" name="Google Shape;85;p17"/>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ARCHEO.FOSS XV | 2021, virtual conference - 23.-26. November 2021</a:t>
            </a:r>
            <a:endParaRPr sz="800" i="1">
              <a:solidFill>
                <a:srgbClr val="999999"/>
              </a:solidFill>
              <a:latin typeface="Raleway"/>
              <a:ea typeface="Raleway"/>
              <a:cs typeface="Raleway"/>
              <a:sym typeface="Raleway"/>
            </a:endParaRPr>
          </a:p>
        </p:txBody>
      </p:sp>
      <p:sp>
        <p:nvSpPr>
          <p:cNvPr id="86" name="Google Shape;86;p17"/>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l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sp>
        <p:nvSpPr>
          <p:cNvPr id="87" name="Google Shape;87;p17"/>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88" name="Google Shape;88;p1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pic>
        <p:nvPicPr>
          <p:cNvPr id="89" name="Google Shape;89;p17"/>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colored 1 2 3">
  <p:cSld name="BLANK_1_1_2_3">
    <p:bg>
      <p:bgPr>
        <a:solidFill>
          <a:srgbClr val="252331"/>
        </a:solidFill>
        <a:effectLst/>
      </p:bgPr>
    </p:bg>
    <p:spTree>
      <p:nvGrpSpPr>
        <p:cNvPr id="1" name="Shape 90"/>
        <p:cNvGrpSpPr/>
        <p:nvPr/>
      </p:nvGrpSpPr>
      <p:grpSpPr>
        <a:xfrm>
          <a:off x="0" y="0"/>
          <a:ext cx="0" cy="0"/>
          <a:chOff x="0" y="0"/>
          <a:chExt cx="0" cy="0"/>
        </a:xfrm>
      </p:grpSpPr>
      <p:sp>
        <p:nvSpPr>
          <p:cNvPr id="91" name="Google Shape;91;p18"/>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ARCHEO.FOSS XV | 2021, virtual conference - 23.-26. November 2021</a:t>
            </a:r>
            <a:endParaRPr sz="800" i="1">
              <a:solidFill>
                <a:srgbClr val="999999"/>
              </a:solidFill>
              <a:latin typeface="Raleway"/>
              <a:ea typeface="Raleway"/>
              <a:cs typeface="Raleway"/>
              <a:sym typeface="Raleway"/>
            </a:endParaRPr>
          </a:p>
        </p:txBody>
      </p:sp>
      <p:sp>
        <p:nvSpPr>
          <p:cNvPr id="92" name="Google Shape;92;p18"/>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l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sp>
        <p:nvSpPr>
          <p:cNvPr id="93" name="Google Shape;93;p18"/>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94" name="Google Shape;94;p1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pic>
        <p:nvPicPr>
          <p:cNvPr id="95" name="Google Shape;95;p18"/>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colored 1 2 4">
  <p:cSld name="BLANK_1_1_2_4">
    <p:bg>
      <p:bgPr>
        <a:solidFill>
          <a:srgbClr val="252331"/>
        </a:solidFill>
        <a:effectLst/>
      </p:bgPr>
    </p:bg>
    <p:spTree>
      <p:nvGrpSpPr>
        <p:cNvPr id="1" name="Shape 96"/>
        <p:cNvGrpSpPr/>
        <p:nvPr/>
      </p:nvGrpSpPr>
      <p:grpSpPr>
        <a:xfrm>
          <a:off x="0" y="0"/>
          <a:ext cx="0" cy="0"/>
          <a:chOff x="0" y="0"/>
          <a:chExt cx="0" cy="0"/>
        </a:xfrm>
      </p:grpSpPr>
      <p:sp>
        <p:nvSpPr>
          <p:cNvPr id="97" name="Google Shape;97;p19"/>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ARCHEO.FOSS XV | 2021, virtual conference - 23.-26. November 2021</a:t>
            </a:r>
            <a:endParaRPr sz="800" i="1">
              <a:solidFill>
                <a:srgbClr val="999999"/>
              </a:solidFill>
              <a:latin typeface="Raleway"/>
              <a:ea typeface="Raleway"/>
              <a:cs typeface="Raleway"/>
              <a:sym typeface="Raleway"/>
            </a:endParaRPr>
          </a:p>
        </p:txBody>
      </p:sp>
      <p:sp>
        <p:nvSpPr>
          <p:cNvPr id="98" name="Google Shape;98;p19"/>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lt1"/>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sp>
        <p:nvSpPr>
          <p:cNvPr id="99" name="Google Shape;99;p19"/>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00" name="Google Shape;100;p1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pic>
        <p:nvPicPr>
          <p:cNvPr id="101" name="Google Shape;101;p19"/>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colored 1 2 5">
  <p:cSld name="BLANK_1_1_2_5">
    <p:bg>
      <p:bgPr>
        <a:solidFill>
          <a:srgbClr val="252331"/>
        </a:solidFill>
        <a:effectLst/>
      </p:bgPr>
    </p:bg>
    <p:spTree>
      <p:nvGrpSpPr>
        <p:cNvPr id="1" name="Shape 102"/>
        <p:cNvGrpSpPr/>
        <p:nvPr/>
      </p:nvGrpSpPr>
      <p:grpSpPr>
        <a:xfrm>
          <a:off x="0" y="0"/>
          <a:ext cx="0" cy="0"/>
          <a:chOff x="0" y="0"/>
          <a:chExt cx="0" cy="0"/>
        </a:xfrm>
      </p:grpSpPr>
      <p:sp>
        <p:nvSpPr>
          <p:cNvPr id="103" name="Google Shape;103;p20"/>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04" name="Google Shape;104;p20"/>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05" name="Google Shape;105;p20"/>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06" name="Google Shape;106;p20"/>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07" name="Google Shape;107;p2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rgbClr val="000000"/>
        </a:solidFill>
        <a:effectLst/>
      </p:bgPr>
    </p:bg>
    <p:spTree>
      <p:nvGrpSpPr>
        <p:cNvPr id="1" name="Shape 13"/>
        <p:cNvGrpSpPr/>
        <p:nvPr/>
      </p:nvGrpSpPr>
      <p:grpSpPr>
        <a:xfrm>
          <a:off x="0" y="0"/>
          <a:ext cx="0" cy="0"/>
          <a:chOff x="0" y="0"/>
          <a:chExt cx="0" cy="0"/>
        </a:xfrm>
      </p:grpSpPr>
      <p:sp>
        <p:nvSpPr>
          <p:cNvPr id="14" name="Google Shape;14;p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txBox="1">
            <a:spLocks noGrp="1"/>
          </p:cNvSpPr>
          <p:nvPr>
            <p:ph type="ctrTitle"/>
          </p:nvPr>
        </p:nvSpPr>
        <p:spPr>
          <a:xfrm>
            <a:off x="685800" y="2726342"/>
            <a:ext cx="77724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6" name="Google Shape;16;p3"/>
          <p:cNvSpPr txBox="1">
            <a:spLocks noGrp="1"/>
          </p:cNvSpPr>
          <p:nvPr>
            <p:ph type="subTitle" idx="1"/>
          </p:nvPr>
        </p:nvSpPr>
        <p:spPr>
          <a:xfrm>
            <a:off x="685800" y="3830653"/>
            <a:ext cx="77724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colored 1 2 6">
  <p:cSld name="BLANK_1_1_2_6">
    <p:bg>
      <p:bgPr>
        <a:solidFill>
          <a:srgbClr val="252331"/>
        </a:solidFill>
        <a:effectLst/>
      </p:bgPr>
    </p:bg>
    <p:spTree>
      <p:nvGrpSpPr>
        <p:cNvPr id="1" name="Shape 108"/>
        <p:cNvGrpSpPr/>
        <p:nvPr/>
      </p:nvGrpSpPr>
      <p:grpSpPr>
        <a:xfrm>
          <a:off x="0" y="0"/>
          <a:ext cx="0" cy="0"/>
          <a:chOff x="0" y="0"/>
          <a:chExt cx="0" cy="0"/>
        </a:xfrm>
      </p:grpSpPr>
      <p:sp>
        <p:nvSpPr>
          <p:cNvPr id="109" name="Google Shape;109;p21"/>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10" name="Google Shape;110;p21"/>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11" name="Google Shape;111;p21"/>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12" name="Google Shape;112;p21"/>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13" name="Google Shape;113;p2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colored 1 2 7">
  <p:cSld name="BLANK_1_1_2_7">
    <p:bg>
      <p:bgPr>
        <a:solidFill>
          <a:srgbClr val="252331"/>
        </a:solidFill>
        <a:effectLst/>
      </p:bgPr>
    </p:bg>
    <p:spTree>
      <p:nvGrpSpPr>
        <p:cNvPr id="1" name="Shape 114"/>
        <p:cNvGrpSpPr/>
        <p:nvPr/>
      </p:nvGrpSpPr>
      <p:grpSpPr>
        <a:xfrm>
          <a:off x="0" y="0"/>
          <a:ext cx="0" cy="0"/>
          <a:chOff x="0" y="0"/>
          <a:chExt cx="0" cy="0"/>
        </a:xfrm>
      </p:grpSpPr>
      <p:sp>
        <p:nvSpPr>
          <p:cNvPr id="115" name="Google Shape;115;p22"/>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16" name="Google Shape;116;p2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17" name="Google Shape;117;p22"/>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18" name="Google Shape;118;p22"/>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19" name="Google Shape;119;p2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colored 1 2 8">
  <p:cSld name="BLANK_1_1_2_8">
    <p:bg>
      <p:bgPr>
        <a:solidFill>
          <a:srgbClr val="252331"/>
        </a:solidFill>
        <a:effectLst/>
      </p:bgPr>
    </p:bg>
    <p:spTree>
      <p:nvGrpSpPr>
        <p:cNvPr id="1" name="Shape 120"/>
        <p:cNvGrpSpPr/>
        <p:nvPr/>
      </p:nvGrpSpPr>
      <p:grpSpPr>
        <a:xfrm>
          <a:off x="0" y="0"/>
          <a:ext cx="0" cy="0"/>
          <a:chOff x="0" y="0"/>
          <a:chExt cx="0" cy="0"/>
        </a:xfrm>
      </p:grpSpPr>
      <p:sp>
        <p:nvSpPr>
          <p:cNvPr id="121" name="Google Shape;121;p23"/>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22" name="Google Shape;122;p2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23" name="Google Shape;123;p23"/>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24" name="Google Shape;124;p23"/>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25" name="Google Shape;125;p2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colored 1 2 9">
  <p:cSld name="BLANK_1_1_2_9">
    <p:bg>
      <p:bgPr>
        <a:solidFill>
          <a:srgbClr val="252331"/>
        </a:solidFill>
        <a:effectLst/>
      </p:bgPr>
    </p:bg>
    <p:spTree>
      <p:nvGrpSpPr>
        <p:cNvPr id="1" name="Shape 126"/>
        <p:cNvGrpSpPr/>
        <p:nvPr/>
      </p:nvGrpSpPr>
      <p:grpSpPr>
        <a:xfrm>
          <a:off x="0" y="0"/>
          <a:ext cx="0" cy="0"/>
          <a:chOff x="0" y="0"/>
          <a:chExt cx="0" cy="0"/>
        </a:xfrm>
      </p:grpSpPr>
      <p:sp>
        <p:nvSpPr>
          <p:cNvPr id="127" name="Google Shape;127;p24"/>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28" name="Google Shape;128;p24"/>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29" name="Google Shape;129;p24"/>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30" name="Google Shape;130;p24"/>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31" name="Google Shape;131;p2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colored 1 2 10">
  <p:cSld name="BLANK_1_1_2_10">
    <p:bg>
      <p:bgPr>
        <a:solidFill>
          <a:srgbClr val="252331"/>
        </a:solidFill>
        <a:effectLst/>
      </p:bgPr>
    </p:bg>
    <p:spTree>
      <p:nvGrpSpPr>
        <p:cNvPr id="1" name="Shape 132"/>
        <p:cNvGrpSpPr/>
        <p:nvPr/>
      </p:nvGrpSpPr>
      <p:grpSpPr>
        <a:xfrm>
          <a:off x="0" y="0"/>
          <a:ext cx="0" cy="0"/>
          <a:chOff x="0" y="0"/>
          <a:chExt cx="0" cy="0"/>
        </a:xfrm>
      </p:grpSpPr>
      <p:sp>
        <p:nvSpPr>
          <p:cNvPr id="133" name="Google Shape;133;p25"/>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34" name="Google Shape;134;p25"/>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35" name="Google Shape;135;p25"/>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36" name="Google Shape;136;p25"/>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37" name="Google Shape;137;p2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colored 1 2 11">
  <p:cSld name="BLANK_1_1_2_11">
    <p:bg>
      <p:bgPr>
        <a:solidFill>
          <a:srgbClr val="252331"/>
        </a:solidFill>
        <a:effectLst/>
      </p:bgPr>
    </p:bg>
    <p:spTree>
      <p:nvGrpSpPr>
        <p:cNvPr id="1" name="Shape 138"/>
        <p:cNvGrpSpPr/>
        <p:nvPr/>
      </p:nvGrpSpPr>
      <p:grpSpPr>
        <a:xfrm>
          <a:off x="0" y="0"/>
          <a:ext cx="0" cy="0"/>
          <a:chOff x="0" y="0"/>
          <a:chExt cx="0" cy="0"/>
        </a:xfrm>
      </p:grpSpPr>
      <p:sp>
        <p:nvSpPr>
          <p:cNvPr id="139" name="Google Shape;139;p26"/>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999999"/>
                </a:solidFill>
                <a:latin typeface="Raleway"/>
                <a:ea typeface="Raleway"/>
                <a:cs typeface="Raleway"/>
                <a:sym typeface="Raleway"/>
              </a:rPr>
              <a:t>Linked Open Samian Ware - Joint Chapter Meeting of CAA Netherlands/Flanders and CAA Germany - 4th Dec 2020 - Florian Thiery, Allard Mees, Dennis Gottwald</a:t>
            </a:r>
            <a:endParaRPr sz="800" i="1">
              <a:solidFill>
                <a:srgbClr val="999999"/>
              </a:solidFill>
              <a:latin typeface="Raleway"/>
              <a:ea typeface="Raleway"/>
              <a:cs typeface="Raleway"/>
              <a:sym typeface="Raleway"/>
            </a:endParaRPr>
          </a:p>
        </p:txBody>
      </p:sp>
      <p:sp>
        <p:nvSpPr>
          <p:cNvPr id="140" name="Google Shape;140;p26"/>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58B8C"/>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pic>
        <p:nvPicPr>
          <p:cNvPr id="141" name="Google Shape;141;p26"/>
          <p:cNvPicPr preferRelativeResize="0"/>
          <p:nvPr/>
        </p:nvPicPr>
        <p:blipFill>
          <a:blip r:embed="rId2">
            <a:alphaModFix/>
          </a:blip>
          <a:stretch>
            <a:fillRect/>
          </a:stretch>
        </p:blipFill>
        <p:spPr>
          <a:xfrm>
            <a:off x="7984924" y="379875"/>
            <a:ext cx="844552" cy="844552"/>
          </a:xfrm>
          <a:prstGeom prst="rect">
            <a:avLst/>
          </a:prstGeom>
          <a:noFill/>
          <a:ln>
            <a:noFill/>
          </a:ln>
        </p:spPr>
      </p:pic>
      <p:sp>
        <p:nvSpPr>
          <p:cNvPr id="142" name="Google Shape;142;p26"/>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58B8C"/>
              </a:buClr>
              <a:buSzPts val="2000"/>
              <a:buNone/>
              <a:defRPr sz="2000">
                <a:solidFill>
                  <a:srgbClr val="058B8C"/>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43" name="Google Shape;143;p2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58B8C"/>
                </a:solidFill>
              </a:defRPr>
            </a:lvl1pPr>
            <a:lvl2pPr lvl="1" rtl="0">
              <a:buNone/>
              <a:defRPr>
                <a:solidFill>
                  <a:srgbClr val="058B8C"/>
                </a:solidFill>
              </a:defRPr>
            </a:lvl2pPr>
            <a:lvl3pPr lvl="2" rtl="0">
              <a:buNone/>
              <a:defRPr>
                <a:solidFill>
                  <a:srgbClr val="058B8C"/>
                </a:solidFill>
              </a:defRPr>
            </a:lvl3pPr>
            <a:lvl4pPr lvl="3" rtl="0">
              <a:buNone/>
              <a:defRPr>
                <a:solidFill>
                  <a:srgbClr val="058B8C"/>
                </a:solidFill>
              </a:defRPr>
            </a:lvl4pPr>
            <a:lvl5pPr lvl="4" rtl="0">
              <a:buNone/>
              <a:defRPr>
                <a:solidFill>
                  <a:srgbClr val="058B8C"/>
                </a:solidFill>
              </a:defRPr>
            </a:lvl5pPr>
            <a:lvl6pPr lvl="5" rtl="0">
              <a:buNone/>
              <a:defRPr>
                <a:solidFill>
                  <a:srgbClr val="058B8C"/>
                </a:solidFill>
              </a:defRPr>
            </a:lvl6pPr>
            <a:lvl7pPr lvl="6" rtl="0">
              <a:buNone/>
              <a:defRPr>
                <a:solidFill>
                  <a:srgbClr val="058B8C"/>
                </a:solidFill>
              </a:defRPr>
            </a:lvl7pPr>
            <a:lvl8pPr lvl="7" rtl="0">
              <a:buNone/>
              <a:defRPr>
                <a:solidFill>
                  <a:srgbClr val="058B8C"/>
                </a:solidFill>
              </a:defRPr>
            </a:lvl8pPr>
            <a:lvl9pPr lvl="8" rtl="0">
              <a:buNone/>
              <a:defRPr>
                <a:solidFill>
                  <a:srgbClr val="058B8C"/>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lank colored 1 2 12">
  <p:cSld name="BLANK_1_1_2_12">
    <p:bg>
      <p:bgPr>
        <a:solidFill>
          <a:srgbClr val="252331"/>
        </a:solidFill>
        <a:effectLst/>
      </p:bgPr>
    </p:bg>
    <p:spTree>
      <p:nvGrpSpPr>
        <p:cNvPr id="1" name="Shape 144"/>
        <p:cNvGrpSpPr/>
        <p:nvPr/>
      </p:nvGrpSpPr>
      <p:grpSpPr>
        <a:xfrm>
          <a:off x="0" y="0"/>
          <a:ext cx="0" cy="0"/>
          <a:chOff x="0" y="0"/>
          <a:chExt cx="0" cy="0"/>
        </a:xfrm>
      </p:grpSpPr>
      <p:sp>
        <p:nvSpPr>
          <p:cNvPr id="145" name="Google Shape;145;p27"/>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814F72"/>
                </a:solidFill>
                <a:latin typeface="Raleway"/>
                <a:ea typeface="Raleway"/>
                <a:cs typeface="Raleway"/>
                <a:sym typeface="Raleway"/>
              </a:rPr>
              <a:t>Little Ogham Minion - CAA 2021, virtual - 14th-17th June 2021 - Florian Thiery</a:t>
            </a:r>
            <a:endParaRPr sz="800" i="1">
              <a:solidFill>
                <a:srgbClr val="814F72"/>
              </a:solidFill>
              <a:latin typeface="Raleway"/>
              <a:ea typeface="Raleway"/>
              <a:cs typeface="Raleway"/>
              <a:sym typeface="Raleway"/>
            </a:endParaRPr>
          </a:p>
        </p:txBody>
      </p:sp>
      <p:sp>
        <p:nvSpPr>
          <p:cNvPr id="146" name="Google Shape;146;p27"/>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814F7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AB2430"/>
              </a:highlight>
            </a:endParaRPr>
          </a:p>
        </p:txBody>
      </p:sp>
      <p:sp>
        <p:nvSpPr>
          <p:cNvPr id="147" name="Google Shape;147;p27"/>
          <p:cNvSpPr txBox="1">
            <a:spLocks noGrp="1"/>
          </p:cNvSpPr>
          <p:nvPr>
            <p:ph type="title"/>
          </p:nvPr>
        </p:nvSpPr>
        <p:spPr>
          <a:xfrm>
            <a:off x="390700" y="3764300"/>
            <a:ext cx="8362500" cy="8574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814F72"/>
              </a:buClr>
              <a:buSzPts val="2000"/>
              <a:buNone/>
              <a:defRPr sz="2000">
                <a:solidFill>
                  <a:srgbClr val="814F72"/>
                </a:solidFill>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148" name="Google Shape;148;p2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814F72"/>
                </a:solidFill>
              </a:defRPr>
            </a:lvl1pPr>
            <a:lvl2pPr lvl="1" rtl="0">
              <a:buNone/>
              <a:defRPr>
                <a:solidFill>
                  <a:srgbClr val="814F72"/>
                </a:solidFill>
              </a:defRPr>
            </a:lvl2pPr>
            <a:lvl3pPr lvl="2" rtl="0">
              <a:buNone/>
              <a:defRPr>
                <a:solidFill>
                  <a:srgbClr val="814F72"/>
                </a:solidFill>
              </a:defRPr>
            </a:lvl3pPr>
            <a:lvl4pPr lvl="3" rtl="0">
              <a:buNone/>
              <a:defRPr>
                <a:solidFill>
                  <a:srgbClr val="814F72"/>
                </a:solidFill>
              </a:defRPr>
            </a:lvl4pPr>
            <a:lvl5pPr lvl="4" rtl="0">
              <a:buNone/>
              <a:defRPr>
                <a:solidFill>
                  <a:srgbClr val="814F72"/>
                </a:solidFill>
              </a:defRPr>
            </a:lvl5pPr>
            <a:lvl6pPr lvl="5" rtl="0">
              <a:buNone/>
              <a:defRPr>
                <a:solidFill>
                  <a:srgbClr val="814F72"/>
                </a:solidFill>
              </a:defRPr>
            </a:lvl6pPr>
            <a:lvl7pPr lvl="6" rtl="0">
              <a:buNone/>
              <a:defRPr>
                <a:solidFill>
                  <a:srgbClr val="814F72"/>
                </a:solidFill>
              </a:defRPr>
            </a:lvl7pPr>
            <a:lvl8pPr lvl="7" rtl="0">
              <a:buNone/>
              <a:defRPr>
                <a:solidFill>
                  <a:srgbClr val="814F72"/>
                </a:solidFill>
              </a:defRPr>
            </a:lvl8pPr>
            <a:lvl9pPr lvl="8" rtl="0">
              <a:buNone/>
              <a:defRPr>
                <a:solidFill>
                  <a:srgbClr val="814F72"/>
                </a:solidFill>
              </a:defRPr>
            </a:lvl9pPr>
          </a:lstStyle>
          <a:p>
            <a:pPr marL="0" lvl="0" indent="0" algn="ctr" rtl="0">
              <a:spcBef>
                <a:spcPts val="0"/>
              </a:spcBef>
              <a:spcAft>
                <a:spcPts val="0"/>
              </a:spcAft>
              <a:buNone/>
            </a:pPr>
            <a:fld id="{00000000-1234-1234-1234-123412341234}" type="slidenum">
              <a:rPr lang="en"/>
              <a:t>‹Nr.›</a:t>
            </a:fld>
            <a:endParaRPr/>
          </a:p>
        </p:txBody>
      </p:sp>
      <p:pic>
        <p:nvPicPr>
          <p:cNvPr id="149" name="Google Shape;149;p27"/>
          <p:cNvPicPr preferRelativeResize="0"/>
          <p:nvPr/>
        </p:nvPicPr>
        <p:blipFill rotWithShape="1">
          <a:blip r:embed="rId2">
            <a:alphaModFix/>
          </a:blip>
          <a:srcRect r="64742"/>
          <a:stretch/>
        </p:blipFill>
        <p:spPr>
          <a:xfrm>
            <a:off x="7991267" y="231188"/>
            <a:ext cx="914400" cy="9069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rgbClr val="000000"/>
        </a:solidFill>
        <a:effectLst/>
      </p:bgPr>
    </p:bg>
    <p:spTree>
      <p:nvGrpSpPr>
        <p:cNvPr id="1" name="Shape 17"/>
        <p:cNvGrpSpPr/>
        <p:nvPr/>
      </p:nvGrpSpPr>
      <p:grpSpPr>
        <a:xfrm>
          <a:off x="0" y="0"/>
          <a:ext cx="0" cy="0"/>
          <a:chOff x="0" y="0"/>
          <a:chExt cx="0" cy="0"/>
        </a:xfrm>
      </p:grpSpPr>
      <p:sp>
        <p:nvSpPr>
          <p:cNvPr id="18" name="Google Shape;18;p4"/>
          <p:cNvSpPr/>
          <p:nvPr/>
        </p:nvSpPr>
        <p:spPr>
          <a:xfrm flipH="1">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4"/>
          <p:cNvSpPr txBox="1">
            <a:spLocks noGrp="1"/>
          </p:cNvSpPr>
          <p:nvPr>
            <p:ph type="body" idx="1"/>
          </p:nvPr>
        </p:nvSpPr>
        <p:spPr>
          <a:xfrm>
            <a:off x="1757200" y="2161800"/>
            <a:ext cx="5629800" cy="819900"/>
          </a:xfrm>
          <a:prstGeom prst="rect">
            <a:avLst/>
          </a:prstGeom>
        </p:spPr>
        <p:txBody>
          <a:bodyPr spcFirstLastPara="1" wrap="square" lIns="91425" tIns="91425" rIns="91425" bIns="91425" anchor="ctr" anchorCtr="0">
            <a:noAutofit/>
          </a:bodyPr>
          <a:lstStyle>
            <a:lvl1pPr marL="457200" lvl="0" indent="-419100" algn="ctr" rtl="0">
              <a:spcBef>
                <a:spcPts val="600"/>
              </a:spcBef>
              <a:spcAft>
                <a:spcPts val="0"/>
              </a:spcAft>
              <a:buClr>
                <a:srgbClr val="434343"/>
              </a:buClr>
              <a:buSzPts val="3000"/>
              <a:buChar char="●"/>
              <a:defRPr sz="3000" i="1">
                <a:solidFill>
                  <a:srgbClr val="434343"/>
                </a:solidFill>
              </a:defRPr>
            </a:lvl1pPr>
            <a:lvl2pPr marL="914400" lvl="1" indent="-419100" algn="ctr" rtl="0">
              <a:spcBef>
                <a:spcPts val="0"/>
              </a:spcBef>
              <a:spcAft>
                <a:spcPts val="0"/>
              </a:spcAft>
              <a:buClr>
                <a:srgbClr val="434343"/>
              </a:buClr>
              <a:buSzPts val="3000"/>
              <a:buChar char="○"/>
              <a:defRPr sz="3000" i="1">
                <a:solidFill>
                  <a:srgbClr val="434343"/>
                </a:solidFill>
              </a:defRPr>
            </a:lvl2pPr>
            <a:lvl3pPr marL="1371600" lvl="2" indent="-419100" algn="ctr" rtl="0">
              <a:spcBef>
                <a:spcPts val="0"/>
              </a:spcBef>
              <a:spcAft>
                <a:spcPts val="0"/>
              </a:spcAft>
              <a:buClr>
                <a:srgbClr val="434343"/>
              </a:buClr>
              <a:buSzPts val="3000"/>
              <a:buChar char="■"/>
              <a:defRPr sz="3000" i="1">
                <a:solidFill>
                  <a:srgbClr val="434343"/>
                </a:solidFill>
              </a:defRPr>
            </a:lvl3pPr>
            <a:lvl4pPr marL="1828800" lvl="3" indent="-419100" algn="ctr" rtl="0">
              <a:spcBef>
                <a:spcPts val="0"/>
              </a:spcBef>
              <a:spcAft>
                <a:spcPts val="0"/>
              </a:spcAft>
              <a:buClr>
                <a:srgbClr val="434343"/>
              </a:buClr>
              <a:buSzPts val="3000"/>
              <a:buChar char="●"/>
              <a:defRPr sz="3000" i="1">
                <a:solidFill>
                  <a:srgbClr val="434343"/>
                </a:solidFill>
              </a:defRPr>
            </a:lvl4pPr>
            <a:lvl5pPr marL="2286000" lvl="4" indent="-419100" algn="ctr" rtl="0">
              <a:spcBef>
                <a:spcPts val="0"/>
              </a:spcBef>
              <a:spcAft>
                <a:spcPts val="0"/>
              </a:spcAft>
              <a:buClr>
                <a:srgbClr val="434343"/>
              </a:buClr>
              <a:buSzPts val="3000"/>
              <a:buChar char="○"/>
              <a:defRPr sz="3000" i="1">
                <a:solidFill>
                  <a:srgbClr val="434343"/>
                </a:solidFill>
              </a:defRPr>
            </a:lvl5pPr>
            <a:lvl6pPr marL="2743200" lvl="5" indent="-419100" algn="ctr" rtl="0">
              <a:spcBef>
                <a:spcPts val="0"/>
              </a:spcBef>
              <a:spcAft>
                <a:spcPts val="0"/>
              </a:spcAft>
              <a:buClr>
                <a:srgbClr val="434343"/>
              </a:buClr>
              <a:buSzPts val="3000"/>
              <a:buChar char="■"/>
              <a:defRPr sz="3000" i="1">
                <a:solidFill>
                  <a:srgbClr val="434343"/>
                </a:solidFill>
              </a:defRPr>
            </a:lvl6pPr>
            <a:lvl7pPr marL="3200400" lvl="6" indent="-419100" algn="ctr" rtl="0">
              <a:spcBef>
                <a:spcPts val="0"/>
              </a:spcBef>
              <a:spcAft>
                <a:spcPts val="0"/>
              </a:spcAft>
              <a:buClr>
                <a:srgbClr val="434343"/>
              </a:buClr>
              <a:buSzPts val="3000"/>
              <a:buChar char="●"/>
              <a:defRPr sz="3000" i="1">
                <a:solidFill>
                  <a:srgbClr val="434343"/>
                </a:solidFill>
              </a:defRPr>
            </a:lvl7pPr>
            <a:lvl8pPr marL="3657600" lvl="7" indent="-419100" algn="ctr" rtl="0">
              <a:spcBef>
                <a:spcPts val="0"/>
              </a:spcBef>
              <a:spcAft>
                <a:spcPts val="0"/>
              </a:spcAft>
              <a:buClr>
                <a:srgbClr val="434343"/>
              </a:buClr>
              <a:buSzPts val="3000"/>
              <a:buChar char="○"/>
              <a:defRPr sz="3000" i="1">
                <a:solidFill>
                  <a:srgbClr val="434343"/>
                </a:solidFill>
              </a:defRPr>
            </a:lvl8pPr>
            <a:lvl9pPr marL="4114800" lvl="8" indent="-419100" algn="ctr" rtl="0">
              <a:spcBef>
                <a:spcPts val="0"/>
              </a:spcBef>
              <a:spcAft>
                <a:spcPts val="0"/>
              </a:spcAft>
              <a:buClr>
                <a:srgbClr val="434343"/>
              </a:buClr>
              <a:buSzPts val="3000"/>
              <a:buChar char="■"/>
              <a:defRPr sz="3000" i="1">
                <a:solidFill>
                  <a:srgbClr val="434343"/>
                </a:solidFill>
              </a:defRPr>
            </a:lvl9pPr>
          </a:lstStyle>
          <a:p>
            <a:endParaRPr/>
          </a:p>
        </p:txBody>
      </p:sp>
      <p:sp>
        <p:nvSpPr>
          <p:cNvPr id="20" name="Google Shape;20;p4"/>
          <p:cNvSpPr txBox="1"/>
          <p:nvPr/>
        </p:nvSpPr>
        <p:spPr>
          <a:xfrm>
            <a:off x="205550" y="75075"/>
            <a:ext cx="7995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0" b="1">
                <a:solidFill>
                  <a:srgbClr val="FFFFFF"/>
                </a:solidFill>
                <a:latin typeface="Raleway"/>
                <a:ea typeface="Raleway"/>
                <a:cs typeface="Raleway"/>
                <a:sym typeface="Raleway"/>
              </a:rPr>
              <a:t>“</a:t>
            </a:r>
            <a:endParaRPr sz="12000" b="1">
              <a:solidFill>
                <a:srgbClr val="FFFFFF"/>
              </a:solidFill>
              <a:latin typeface="Raleway"/>
              <a:ea typeface="Raleway"/>
              <a:cs typeface="Raleway"/>
              <a:sym typeface="Raleway"/>
            </a:endParaRPr>
          </a:p>
        </p:txBody>
      </p:sp>
      <p:sp>
        <p:nvSpPr>
          <p:cNvPr id="21" name="Google Shape;21;p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2"/>
        <p:cNvGrpSpPr/>
        <p:nvPr/>
      </p:nvGrpSpPr>
      <p:grpSpPr>
        <a:xfrm>
          <a:off x="0" y="0"/>
          <a:ext cx="0" cy="0"/>
          <a:chOff x="0" y="0"/>
          <a:chExt cx="0" cy="0"/>
        </a:xfrm>
      </p:grpSpPr>
      <p:sp>
        <p:nvSpPr>
          <p:cNvPr id="23" name="Google Shape;23;p5"/>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5"/>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25" name="Google Shape;25;p5"/>
          <p:cNvSpPr txBox="1">
            <a:spLocks noGrp="1"/>
          </p:cNvSpPr>
          <p:nvPr>
            <p:ph type="body" idx="1"/>
          </p:nvPr>
        </p:nvSpPr>
        <p:spPr>
          <a:xfrm>
            <a:off x="922000" y="1885951"/>
            <a:ext cx="6866100" cy="23661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Clr>
                <a:srgbClr val="AB2430"/>
              </a:buClr>
              <a:buSzPts val="1800"/>
              <a:buChar char="●"/>
              <a:defRPr/>
            </a:lvl1pPr>
            <a:lvl2pPr marL="914400" lvl="1" indent="-342900" rtl="0">
              <a:spcBef>
                <a:spcPts val="0"/>
              </a:spcBef>
              <a:spcAft>
                <a:spcPts val="0"/>
              </a:spcAft>
              <a:buClr>
                <a:srgbClr val="FFB600"/>
              </a:buClr>
              <a:buSzPts val="1800"/>
              <a:buChar char="○"/>
              <a:defRPr/>
            </a:lvl2pPr>
            <a:lvl3pPr marL="1371600" lvl="2" indent="-342900" rtl="0">
              <a:spcBef>
                <a:spcPts val="0"/>
              </a:spcBef>
              <a:spcAft>
                <a:spcPts val="0"/>
              </a:spcAft>
              <a:buClr>
                <a:srgbClr val="FFB600"/>
              </a:buClr>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26" name="Google Shape;26;p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00000"/>
                </a:solidFill>
              </a:defRPr>
            </a:lvl1pPr>
            <a:lvl2pPr lvl="1" rtl="0">
              <a:buNone/>
              <a:defRPr>
                <a:solidFill>
                  <a:srgbClr val="000000"/>
                </a:solidFill>
              </a:defRPr>
            </a:lvl2pPr>
            <a:lvl3pPr lvl="2" rtl="0">
              <a:buNone/>
              <a:defRPr>
                <a:solidFill>
                  <a:srgbClr val="000000"/>
                </a:solidFill>
              </a:defRPr>
            </a:lvl3pPr>
            <a:lvl4pPr lvl="3" rtl="0">
              <a:buNone/>
              <a:defRPr>
                <a:solidFill>
                  <a:srgbClr val="000000"/>
                </a:solidFill>
              </a:defRPr>
            </a:lvl4pPr>
            <a:lvl5pPr lvl="4" rtl="0">
              <a:buNone/>
              <a:defRPr>
                <a:solidFill>
                  <a:srgbClr val="000000"/>
                </a:solidFill>
              </a:defRPr>
            </a:lvl5pPr>
            <a:lvl6pPr lvl="5" rtl="0">
              <a:buNone/>
              <a:defRPr>
                <a:solidFill>
                  <a:srgbClr val="000000"/>
                </a:solidFill>
              </a:defRPr>
            </a:lvl6pPr>
            <a:lvl7pPr lvl="6" rtl="0">
              <a:buNone/>
              <a:defRPr>
                <a:solidFill>
                  <a:srgbClr val="000000"/>
                </a:solidFill>
              </a:defRPr>
            </a:lvl7pPr>
            <a:lvl8pPr lvl="7" rtl="0">
              <a:buNone/>
              <a:defRPr>
                <a:solidFill>
                  <a:srgbClr val="000000"/>
                </a:solidFill>
              </a:defRPr>
            </a:lvl8pPr>
            <a:lvl9pPr lvl="8" rtl="0">
              <a:buNone/>
              <a:defRPr>
                <a:solidFill>
                  <a:srgbClr val="000000"/>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7"/>
        <p:cNvGrpSpPr/>
        <p:nvPr/>
      </p:nvGrpSpPr>
      <p:grpSpPr>
        <a:xfrm>
          <a:off x="0" y="0"/>
          <a:ext cx="0" cy="0"/>
          <a:chOff x="0" y="0"/>
          <a:chExt cx="0" cy="0"/>
        </a:xfrm>
      </p:grpSpPr>
      <p:sp>
        <p:nvSpPr>
          <p:cNvPr id="28" name="Google Shape;28;p6"/>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6"/>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30" name="Google Shape;30;p6"/>
          <p:cNvSpPr txBox="1">
            <a:spLocks noGrp="1"/>
          </p:cNvSpPr>
          <p:nvPr>
            <p:ph type="body" idx="1"/>
          </p:nvPr>
        </p:nvSpPr>
        <p:spPr>
          <a:xfrm>
            <a:off x="922000" y="1887378"/>
            <a:ext cx="3543300" cy="3027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1" name="Google Shape;31;p6"/>
          <p:cNvSpPr txBox="1">
            <a:spLocks noGrp="1"/>
          </p:cNvSpPr>
          <p:nvPr>
            <p:ph type="body" idx="2"/>
          </p:nvPr>
        </p:nvSpPr>
        <p:spPr>
          <a:xfrm>
            <a:off x="4678687" y="1887378"/>
            <a:ext cx="3543300" cy="3027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2" name="Google Shape;32;p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3"/>
        <p:cNvGrpSpPr/>
        <p:nvPr/>
      </p:nvGrpSpPr>
      <p:grpSpPr>
        <a:xfrm>
          <a:off x="0" y="0"/>
          <a:ext cx="0" cy="0"/>
          <a:chOff x="0" y="0"/>
          <a:chExt cx="0" cy="0"/>
        </a:xfrm>
      </p:grpSpPr>
      <p:sp>
        <p:nvSpPr>
          <p:cNvPr id="34" name="Google Shape;34;p7"/>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7"/>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36" name="Google Shape;36;p7"/>
          <p:cNvSpPr txBox="1">
            <a:spLocks noGrp="1"/>
          </p:cNvSpPr>
          <p:nvPr>
            <p:ph type="body" idx="1"/>
          </p:nvPr>
        </p:nvSpPr>
        <p:spPr>
          <a:xfrm>
            <a:off x="922000"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7" name="Google Shape;37;p7"/>
          <p:cNvSpPr txBox="1">
            <a:spLocks noGrp="1"/>
          </p:cNvSpPr>
          <p:nvPr>
            <p:ph type="body" idx="2"/>
          </p:nvPr>
        </p:nvSpPr>
        <p:spPr>
          <a:xfrm>
            <a:off x="3373778"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8" name="Google Shape;38;p7"/>
          <p:cNvSpPr txBox="1">
            <a:spLocks noGrp="1"/>
          </p:cNvSpPr>
          <p:nvPr>
            <p:ph type="body" idx="3"/>
          </p:nvPr>
        </p:nvSpPr>
        <p:spPr>
          <a:xfrm>
            <a:off x="5825557"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9" name="Google Shape;39;p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8"/>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8"/>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43" name="Google Shape;43;p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4"/>
        <p:cNvGrpSpPr/>
        <p:nvPr/>
      </p:nvGrpSpPr>
      <p:grpSpPr>
        <a:xfrm>
          <a:off x="0" y="0"/>
          <a:ext cx="0" cy="0"/>
          <a:chOff x="0" y="0"/>
          <a:chExt cx="0" cy="0"/>
        </a:xfrm>
      </p:grpSpPr>
      <p:sp>
        <p:nvSpPr>
          <p:cNvPr id="45" name="Google Shape;45;p9"/>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9"/>
          <p:cNvSpPr txBox="1">
            <a:spLocks noGrp="1"/>
          </p:cNvSpPr>
          <p:nvPr>
            <p:ph type="body" idx="1"/>
          </p:nvPr>
        </p:nvSpPr>
        <p:spPr>
          <a:xfrm>
            <a:off x="457200" y="4253909"/>
            <a:ext cx="82296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400"/>
              <a:buNone/>
              <a:defRPr sz="1400"/>
            </a:lvl1pPr>
          </a:lstStyle>
          <a:p>
            <a:endParaRPr/>
          </a:p>
        </p:txBody>
      </p:sp>
      <p:sp>
        <p:nvSpPr>
          <p:cNvPr id="47" name="Google Shape;47;p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
        <p:nvSpPr>
          <p:cNvPr id="48" name="Google Shape;48;p9"/>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800" i="1">
                <a:latin typeface="Raleway"/>
                <a:ea typeface="Raleway"/>
                <a:cs typeface="Raleway"/>
                <a:sym typeface="Raleway"/>
              </a:rPr>
              <a:t>SCDH Semantic Web Workshop 2021</a:t>
            </a:r>
            <a:r>
              <a:rPr lang="en" sz="800" i="1">
                <a:solidFill>
                  <a:srgbClr val="000000"/>
                </a:solidFill>
                <a:latin typeface="Raleway"/>
                <a:ea typeface="Raleway"/>
                <a:cs typeface="Raleway"/>
                <a:sym typeface="Raleway"/>
              </a:rPr>
              <a:t> | 26</a:t>
            </a:r>
            <a:r>
              <a:rPr lang="en" sz="800" i="1" baseline="30000">
                <a:solidFill>
                  <a:srgbClr val="000000"/>
                </a:solidFill>
                <a:latin typeface="Raleway"/>
                <a:ea typeface="Raleway"/>
                <a:cs typeface="Raleway"/>
                <a:sym typeface="Raleway"/>
              </a:rPr>
              <a:t>th</a:t>
            </a:r>
            <a:r>
              <a:rPr lang="en" sz="800" i="1">
                <a:solidFill>
                  <a:srgbClr val="000000"/>
                </a:solidFill>
                <a:latin typeface="Raleway"/>
                <a:ea typeface="Raleway"/>
                <a:cs typeface="Raleway"/>
                <a:sym typeface="Raleway"/>
              </a:rPr>
              <a:t>  November 2021 | Florian Thiery @fthierygeo</a:t>
            </a:r>
            <a:endParaRPr sz="800" i="1">
              <a:solidFill>
                <a:srgbClr val="000000"/>
              </a:solidFill>
              <a:latin typeface="Raleway"/>
              <a:ea typeface="Raleway"/>
              <a:cs typeface="Raleway"/>
              <a:sym typeface="Raleway"/>
            </a:endParaRPr>
          </a:p>
        </p:txBody>
      </p:sp>
      <p:pic>
        <p:nvPicPr>
          <p:cNvPr id="49" name="Google Shape;49;p9"/>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White normal" type="blank">
  <p:cSld name="BLANK">
    <p:spTree>
      <p:nvGrpSpPr>
        <p:cNvPr id="1" name="Shape 50"/>
        <p:cNvGrpSpPr/>
        <p:nvPr/>
      </p:nvGrpSpPr>
      <p:grpSpPr>
        <a:xfrm>
          <a:off x="0" y="0"/>
          <a:ext cx="0" cy="0"/>
          <a:chOff x="0" y="0"/>
          <a:chExt cx="0" cy="0"/>
        </a:xfrm>
      </p:grpSpPr>
      <p:sp>
        <p:nvSpPr>
          <p:cNvPr id="51" name="Google Shape;51;p1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i="1"/>
            </a:lvl1pPr>
            <a:lvl2pPr lvl="1" rtl="0">
              <a:buNone/>
              <a:defRPr i="1"/>
            </a:lvl2pPr>
            <a:lvl3pPr lvl="2" rtl="0">
              <a:buNone/>
              <a:defRPr i="1"/>
            </a:lvl3pPr>
            <a:lvl4pPr lvl="3" rtl="0">
              <a:buNone/>
              <a:defRPr i="1"/>
            </a:lvl4pPr>
            <a:lvl5pPr lvl="4" rtl="0">
              <a:buNone/>
              <a:defRPr i="1"/>
            </a:lvl5pPr>
            <a:lvl6pPr lvl="5" rtl="0">
              <a:buNone/>
              <a:defRPr i="1"/>
            </a:lvl6pPr>
            <a:lvl7pPr lvl="6" rtl="0">
              <a:buNone/>
              <a:defRPr i="1"/>
            </a:lvl7pPr>
            <a:lvl8pPr lvl="7" rtl="0">
              <a:buNone/>
              <a:defRPr i="1"/>
            </a:lvl8pPr>
            <a:lvl9pPr lvl="8" rtl="0">
              <a:buNone/>
              <a:defRPr i="1"/>
            </a:lvl9pPr>
          </a:lstStyle>
          <a:p>
            <a:pPr marL="0" lvl="0" indent="0" algn="ctr" rtl="0">
              <a:spcBef>
                <a:spcPts val="0"/>
              </a:spcBef>
              <a:spcAft>
                <a:spcPts val="0"/>
              </a:spcAft>
              <a:buNone/>
            </a:pPr>
            <a:fld id="{00000000-1234-1234-1234-123412341234}" type="slidenum">
              <a:rPr lang="en"/>
              <a:t>‹Nr.›</a:t>
            </a:fld>
            <a:endParaRPr/>
          </a:p>
        </p:txBody>
      </p:sp>
      <p:sp>
        <p:nvSpPr>
          <p:cNvPr id="52" name="Google Shape;52;p10"/>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5E2028"/>
          </a:solidFill>
          <a:ln w="19050" cap="flat" cmpd="sng">
            <a:solidFill>
              <a:schemeClr val="dk2"/>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10"/>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000"/>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54" name="Google Shape;54;p10"/>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chemeClr val="dk1"/>
                </a:solidFill>
                <a:latin typeface="Raleway"/>
                <a:ea typeface="Raleway"/>
                <a:cs typeface="Raleway"/>
                <a:sym typeface="Raleway"/>
              </a:rPr>
              <a:t>SCDH Semantic Web Workshop 2021 | 26</a:t>
            </a:r>
            <a:r>
              <a:rPr lang="en" sz="800" i="1" baseline="30000">
                <a:solidFill>
                  <a:schemeClr val="dk1"/>
                </a:solidFill>
                <a:latin typeface="Raleway"/>
                <a:ea typeface="Raleway"/>
                <a:cs typeface="Raleway"/>
                <a:sym typeface="Raleway"/>
              </a:rPr>
              <a:t>th</a:t>
            </a:r>
            <a:r>
              <a:rPr lang="en" sz="800" i="1">
                <a:solidFill>
                  <a:schemeClr val="dk1"/>
                </a:solidFill>
                <a:latin typeface="Raleway"/>
                <a:ea typeface="Raleway"/>
                <a:cs typeface="Raleway"/>
                <a:sym typeface="Raleway"/>
              </a:rPr>
              <a:t>  November 2021 | Florian Thiery @fthierygeo</a:t>
            </a:r>
            <a:endParaRPr sz="800" i="1">
              <a:solidFill>
                <a:srgbClr val="000000"/>
              </a:solidFill>
              <a:latin typeface="Raleway"/>
              <a:ea typeface="Raleway"/>
              <a:cs typeface="Raleway"/>
              <a:sym typeface="Raleway"/>
            </a:endParaRPr>
          </a:p>
        </p:txBody>
      </p:sp>
      <p:pic>
        <p:nvPicPr>
          <p:cNvPr id="55" name="Google Shape;55;p10"/>
          <p:cNvPicPr preferRelativeResize="0"/>
          <p:nvPr/>
        </p:nvPicPr>
        <p:blipFill>
          <a:blip r:embed="rId2">
            <a:alphaModFix/>
          </a:blip>
          <a:stretch>
            <a:fillRect/>
          </a:stretch>
        </p:blipFill>
        <p:spPr>
          <a:xfrm>
            <a:off x="7949820" y="280814"/>
            <a:ext cx="844905" cy="960122"/>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22000" y="891775"/>
            <a:ext cx="6866100" cy="857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a:endParaRPr/>
          </a:p>
        </p:txBody>
      </p:sp>
      <p:sp>
        <p:nvSpPr>
          <p:cNvPr id="7" name="Google Shape;7;p1"/>
          <p:cNvSpPr txBox="1">
            <a:spLocks noGrp="1"/>
          </p:cNvSpPr>
          <p:nvPr>
            <p:ph type="body" idx="1"/>
          </p:nvPr>
        </p:nvSpPr>
        <p:spPr>
          <a:xfrm>
            <a:off x="922000" y="1885951"/>
            <a:ext cx="6866100" cy="2366100"/>
          </a:xfrm>
          <a:prstGeom prst="rect">
            <a:avLst/>
          </a:prstGeom>
          <a:noFill/>
          <a:ln>
            <a:noFill/>
          </a:ln>
        </p:spPr>
        <p:txBody>
          <a:bodyPr spcFirstLastPara="1" wrap="square" lIns="91425" tIns="91425" rIns="91425" bIns="91425" anchor="t" anchorCtr="0">
            <a:noAutofit/>
          </a:bodyPr>
          <a:lstStyle>
            <a:lvl1pPr marL="457200" lvl="0" indent="-342900" rtl="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marL="914400" lvl="1" indent="-342900" rtl="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marL="1371600" lvl="2" indent="-342900" rtl="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marL="1828800" lvl="3"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marL="2286000" lvl="4"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marL="2743200" lvl="5"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marL="3200400" lvl="6"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marL="3657600" lvl="7"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marL="4114800" lvl="8"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a:endParaRPr/>
          </a:p>
        </p:txBody>
      </p:sp>
      <p:sp>
        <p:nvSpPr>
          <p:cNvPr id="8" name="Google Shape;8;p1"/>
          <p:cNvSpPr txBox="1">
            <a:spLocks noGrp="1"/>
          </p:cNvSpPr>
          <p:nvPr>
            <p:ph type="sldNum" idx="12"/>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lvl1pPr lvl="0" algn="ctr" rtl="0">
              <a:buNone/>
              <a:defRPr sz="1300">
                <a:latin typeface="Raleway ExtraBold"/>
                <a:ea typeface="Raleway ExtraBold"/>
                <a:cs typeface="Raleway ExtraBold"/>
                <a:sym typeface="Raleway ExtraBold"/>
              </a:defRPr>
            </a:lvl1pPr>
            <a:lvl2pPr lvl="1" algn="ctr" rtl="0">
              <a:buNone/>
              <a:defRPr sz="1300">
                <a:latin typeface="Raleway ExtraBold"/>
                <a:ea typeface="Raleway ExtraBold"/>
                <a:cs typeface="Raleway ExtraBold"/>
                <a:sym typeface="Raleway ExtraBold"/>
              </a:defRPr>
            </a:lvl2pPr>
            <a:lvl3pPr lvl="2" algn="ctr" rtl="0">
              <a:buNone/>
              <a:defRPr sz="1300">
                <a:latin typeface="Raleway ExtraBold"/>
                <a:ea typeface="Raleway ExtraBold"/>
                <a:cs typeface="Raleway ExtraBold"/>
                <a:sym typeface="Raleway ExtraBold"/>
              </a:defRPr>
            </a:lvl3pPr>
            <a:lvl4pPr lvl="3" algn="ctr" rtl="0">
              <a:buNone/>
              <a:defRPr sz="1300">
                <a:latin typeface="Raleway ExtraBold"/>
                <a:ea typeface="Raleway ExtraBold"/>
                <a:cs typeface="Raleway ExtraBold"/>
                <a:sym typeface="Raleway ExtraBold"/>
              </a:defRPr>
            </a:lvl4pPr>
            <a:lvl5pPr lvl="4" algn="ctr" rtl="0">
              <a:buNone/>
              <a:defRPr sz="1300">
                <a:latin typeface="Raleway ExtraBold"/>
                <a:ea typeface="Raleway ExtraBold"/>
                <a:cs typeface="Raleway ExtraBold"/>
                <a:sym typeface="Raleway ExtraBold"/>
              </a:defRPr>
            </a:lvl5pPr>
            <a:lvl6pPr lvl="5" algn="ctr" rtl="0">
              <a:buNone/>
              <a:defRPr sz="1300">
                <a:latin typeface="Raleway ExtraBold"/>
                <a:ea typeface="Raleway ExtraBold"/>
                <a:cs typeface="Raleway ExtraBold"/>
                <a:sym typeface="Raleway ExtraBold"/>
              </a:defRPr>
            </a:lvl6pPr>
            <a:lvl7pPr lvl="6" algn="ctr" rtl="0">
              <a:buNone/>
              <a:defRPr sz="1300">
                <a:latin typeface="Raleway ExtraBold"/>
                <a:ea typeface="Raleway ExtraBold"/>
                <a:cs typeface="Raleway ExtraBold"/>
                <a:sym typeface="Raleway ExtraBold"/>
              </a:defRPr>
            </a:lvl7pPr>
            <a:lvl8pPr lvl="7" algn="ctr" rtl="0">
              <a:buNone/>
              <a:defRPr sz="1300">
                <a:latin typeface="Raleway ExtraBold"/>
                <a:ea typeface="Raleway ExtraBold"/>
                <a:cs typeface="Raleway ExtraBold"/>
                <a:sym typeface="Raleway ExtraBold"/>
              </a:defRPr>
            </a:lvl8pPr>
            <a:lvl9pPr lvl="8" algn="ctr" rtl="0">
              <a:buNone/>
              <a:defRPr sz="1300">
                <a:latin typeface="Raleway ExtraBold"/>
                <a:ea typeface="Raleway ExtraBold"/>
                <a:cs typeface="Raleway ExtraBold"/>
                <a:sym typeface="Raleway ExtraBold"/>
              </a:defRPr>
            </a:lvl9pPr>
          </a:lstStyle>
          <a:p>
            <a:pPr marL="0" lvl="0" indent="0" algn="ctr" rtl="0">
              <a:spcBef>
                <a:spcPts val="0"/>
              </a:spcBef>
              <a:spcAft>
                <a:spcPts val="0"/>
              </a:spcAft>
              <a:buNone/>
            </a:pPr>
            <a:fld id="{00000000-1234-1234-1234-123412341234}" type="slidenum">
              <a:rPr lang="en"/>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Lst>
  <p:transition spd="med">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4.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hyperlink" Target="https://de.wikiversity.org/wiki/Wikiversity:Fellow-Programm_Freies_Wissen/Fellows2018" TargetMode="External"/><Relationship Id="rId3" Type="http://schemas.openxmlformats.org/officeDocument/2006/relationships/image" Target="../media/image36.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4.png"/><Relationship Id="rId10" Type="http://schemas.openxmlformats.org/officeDocument/2006/relationships/image" Target="../media/image40.png"/><Relationship Id="rId4" Type="http://schemas.openxmlformats.org/officeDocument/2006/relationships/image" Target="../media/image37.png"/><Relationship Id="rId9" Type="http://schemas.openxmlformats.org/officeDocument/2006/relationships/hyperlink" Target="https://de.wikiversity.org/wiki/Wikiversity:Fellow-Programm_Freies_Wissen/Fellows2020" TargetMode="External"/></Relationships>
</file>

<file path=ppt/slides/_rels/slide100.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00.xml"/><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2.xml"/><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03.xml"/><Relationship Id="rId1" Type="http://schemas.openxmlformats.org/officeDocument/2006/relationships/slideLayout" Target="../slideLayouts/slideLayout11.xml"/><Relationship Id="rId5" Type="http://schemas.openxmlformats.org/officeDocument/2006/relationships/image" Target="../media/image192.png"/><Relationship Id="rId4" Type="http://schemas.openxmlformats.org/officeDocument/2006/relationships/image" Target="../media/image191.png"/></Relationships>
</file>

<file path=ppt/slides/_rels/slide104.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104.xml"/><Relationship Id="rId1" Type="http://schemas.openxmlformats.org/officeDocument/2006/relationships/slideLayout" Target="../slideLayouts/slideLayout11.xml"/></Relationships>
</file>

<file path=ppt/slides/_rels/slide105.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105.xml"/><Relationship Id="rId1" Type="http://schemas.openxmlformats.org/officeDocument/2006/relationships/slideLayout" Target="../slideLayouts/slideLayout11.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7.xml"/><Relationship Id="rId1" Type="http://schemas.openxmlformats.org/officeDocument/2006/relationships/slideLayout" Target="../slideLayouts/slideLayout9.xml"/></Relationships>
</file>

<file path=ppt/slides/_rels/slide108.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108.xml"/><Relationship Id="rId1" Type="http://schemas.openxmlformats.org/officeDocument/2006/relationships/slideLayout" Target="../slideLayouts/slideLayout11.xml"/><Relationship Id="rId4" Type="http://schemas.openxmlformats.org/officeDocument/2006/relationships/image" Target="../media/image196.png"/></Relationships>
</file>

<file path=ppt/slides/_rels/slide109.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09.xml"/><Relationship Id="rId1" Type="http://schemas.openxmlformats.org/officeDocument/2006/relationships/slideLayout" Target="../slideLayouts/slideLayout11.xml"/><Relationship Id="rId4" Type="http://schemas.openxmlformats.org/officeDocument/2006/relationships/image" Target="../media/image198.png"/></Relationships>
</file>

<file path=ppt/slides/_rels/slide11.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11.xml"/><Relationship Id="rId1" Type="http://schemas.openxmlformats.org/officeDocument/2006/relationships/slideLayout" Target="../slideLayouts/slideLayout9.xml"/><Relationship Id="rId5" Type="http://schemas.openxmlformats.org/officeDocument/2006/relationships/image" Target="../media/image43.gif"/><Relationship Id="rId4" Type="http://schemas.openxmlformats.org/officeDocument/2006/relationships/image" Target="../media/image42.gif"/></Relationships>
</file>

<file path=ppt/slides/_rels/slide110.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110.xml"/><Relationship Id="rId1" Type="http://schemas.openxmlformats.org/officeDocument/2006/relationships/slideLayout" Target="../slideLayouts/slideLayout11.xml"/><Relationship Id="rId4" Type="http://schemas.openxmlformats.org/officeDocument/2006/relationships/hyperlink" Target="http://lod.squirrel.link/data/limes/limes_7"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15.jpg"/><Relationship Id="rId13" Type="http://schemas.openxmlformats.org/officeDocument/2006/relationships/image" Target="../media/image13.png"/><Relationship Id="rId3" Type="http://schemas.openxmlformats.org/officeDocument/2006/relationships/hyperlink" Target="http://fthiery.de" TargetMode="External"/><Relationship Id="rId7" Type="http://schemas.openxmlformats.org/officeDocument/2006/relationships/image" Target="../media/image4.png"/><Relationship Id="rId12" Type="http://schemas.openxmlformats.org/officeDocument/2006/relationships/image" Target="../media/image65.png"/><Relationship Id="rId2" Type="http://schemas.openxmlformats.org/officeDocument/2006/relationships/notesSlide" Target="../notesSlides/notesSlide111.xml"/><Relationship Id="rId1" Type="http://schemas.openxmlformats.org/officeDocument/2006/relationships/slideLayout" Target="../slideLayouts/slideLayout9.xml"/><Relationship Id="rId6" Type="http://schemas.openxmlformats.org/officeDocument/2006/relationships/image" Target="../media/image8.png"/><Relationship Id="rId11" Type="http://schemas.openxmlformats.org/officeDocument/2006/relationships/image" Target="../media/image64.png"/><Relationship Id="rId5" Type="http://schemas.openxmlformats.org/officeDocument/2006/relationships/image" Target="../media/image7.png"/><Relationship Id="rId10" Type="http://schemas.openxmlformats.org/officeDocument/2006/relationships/image" Target="../media/image63.png"/><Relationship Id="rId4" Type="http://schemas.openxmlformats.org/officeDocument/2006/relationships/image" Target="../media/image6.png"/><Relationship Id="rId9" Type="http://schemas.openxmlformats.org/officeDocument/2006/relationships/image" Target="../media/image2.png"/><Relationship Id="rId14" Type="http://schemas.openxmlformats.org/officeDocument/2006/relationships/image" Target="../media/image14.png"/></Relationships>
</file>

<file path=ppt/slides/_rels/slide112.xml.rels><?xml version="1.0" encoding="UTF-8" standalone="yes"?>
<Relationships xmlns="http://schemas.openxmlformats.org/package/2006/relationships"><Relationship Id="rId3" Type="http://schemas.openxmlformats.org/officeDocument/2006/relationships/hyperlink" Target="http://www.slidescarnival.com/" TargetMode="External"/><Relationship Id="rId2" Type="http://schemas.openxmlformats.org/officeDocument/2006/relationships/notesSlide" Target="../notesSlides/notesSlide112.xml"/><Relationship Id="rId1" Type="http://schemas.openxmlformats.org/officeDocument/2006/relationships/slideLayout" Target="../slideLayouts/slideLayout9.xml"/><Relationship Id="rId4" Type="http://schemas.openxmlformats.org/officeDocument/2006/relationships/hyperlink" Target="http://pixabay.com" TargetMode="External"/></Relationships>
</file>

<file path=ppt/slides/_rels/slide1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43.gif"/><Relationship Id="rId5" Type="http://schemas.openxmlformats.org/officeDocument/2006/relationships/image" Target="../media/image42.gif"/><Relationship Id="rId4" Type="http://schemas.openxmlformats.org/officeDocument/2006/relationships/image" Target="../media/image41.gif"/></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3.png"/><Relationship Id="rId18" Type="http://schemas.openxmlformats.org/officeDocument/2006/relationships/image" Target="../media/image55.png"/><Relationship Id="rId3" Type="http://schemas.openxmlformats.org/officeDocument/2006/relationships/image" Target="../media/image15.jpg"/><Relationship Id="rId7" Type="http://schemas.openxmlformats.org/officeDocument/2006/relationships/image" Target="../media/image45.png"/><Relationship Id="rId12" Type="http://schemas.openxmlformats.org/officeDocument/2006/relationships/image" Target="../media/image6.png"/><Relationship Id="rId17" Type="http://schemas.openxmlformats.org/officeDocument/2006/relationships/image" Target="../media/image54.png"/><Relationship Id="rId2" Type="http://schemas.openxmlformats.org/officeDocument/2006/relationships/notesSlide" Target="../notesSlides/notesSlide14.xml"/><Relationship Id="rId16" Type="http://schemas.openxmlformats.org/officeDocument/2006/relationships/image" Target="../media/image43.gif"/><Relationship Id="rId1" Type="http://schemas.openxmlformats.org/officeDocument/2006/relationships/slideLayout" Target="../slideLayouts/slideLayout9.xml"/><Relationship Id="rId6" Type="http://schemas.openxmlformats.org/officeDocument/2006/relationships/image" Target="../media/image46.png"/><Relationship Id="rId11" Type="http://schemas.openxmlformats.org/officeDocument/2006/relationships/image" Target="../media/image52.png"/><Relationship Id="rId5" Type="http://schemas.openxmlformats.org/officeDocument/2006/relationships/image" Target="../media/image49.jpg"/><Relationship Id="rId15" Type="http://schemas.openxmlformats.org/officeDocument/2006/relationships/image" Target="../media/image42.gif"/><Relationship Id="rId10" Type="http://schemas.openxmlformats.org/officeDocument/2006/relationships/image" Target="../media/image51.png"/><Relationship Id="rId4" Type="http://schemas.openxmlformats.org/officeDocument/2006/relationships/image" Target="../media/image48.jpg"/><Relationship Id="rId9" Type="http://schemas.openxmlformats.org/officeDocument/2006/relationships/image" Target="../media/image50.png"/><Relationship Id="rId1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9.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hyperlink" Target="https://graphentechnologien.hypotheses.org" TargetMode="External"/><Relationship Id="rId4" Type="http://schemas.openxmlformats.org/officeDocument/2006/relationships/image" Target="../media/image58.png"/></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hyperlink" Target="https://www.ghentcdh.ugent.be/linked-pasts-vii-symposium" TargetMode="External"/><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9.xml"/><Relationship Id="rId6" Type="http://schemas.openxmlformats.org/officeDocument/2006/relationships/hyperlink" Target="http://datadragon.link" TargetMode="External"/><Relationship Id="rId5" Type="http://schemas.openxmlformats.org/officeDocument/2006/relationships/image" Target="../media/image18.pn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2.png"/><Relationship Id="rId18" Type="http://schemas.openxmlformats.org/officeDocument/2006/relationships/image" Target="../media/image24.png"/><Relationship Id="rId3" Type="http://schemas.openxmlformats.org/officeDocument/2006/relationships/image" Target="../media/image15.jpg"/><Relationship Id="rId7" Type="http://schemas.openxmlformats.org/officeDocument/2006/relationships/image" Target="../media/image18.png"/><Relationship Id="rId12" Type="http://schemas.openxmlformats.org/officeDocument/2006/relationships/image" Target="../media/image4.png"/><Relationship Id="rId17" Type="http://schemas.openxmlformats.org/officeDocument/2006/relationships/image" Target="../media/image7.png"/><Relationship Id="rId2" Type="http://schemas.openxmlformats.org/officeDocument/2006/relationships/notesSlide" Target="../notesSlides/notesSlide2.xml"/><Relationship Id="rId16" Type="http://schemas.openxmlformats.org/officeDocument/2006/relationships/image" Target="../media/image6.png"/><Relationship Id="rId1" Type="http://schemas.openxmlformats.org/officeDocument/2006/relationships/slideLayout" Target="../slideLayouts/slideLayout9.xml"/><Relationship Id="rId6" Type="http://schemas.openxmlformats.org/officeDocument/2006/relationships/image" Target="../media/image17.png"/><Relationship Id="rId11" Type="http://schemas.openxmlformats.org/officeDocument/2006/relationships/image" Target="../media/image21.png"/><Relationship Id="rId5" Type="http://schemas.openxmlformats.org/officeDocument/2006/relationships/image" Target="../media/image16.png"/><Relationship Id="rId15" Type="http://schemas.openxmlformats.org/officeDocument/2006/relationships/image" Target="../media/image23.png"/><Relationship Id="rId10" Type="http://schemas.openxmlformats.org/officeDocument/2006/relationships/image" Target="../media/image20.png"/><Relationship Id="rId4" Type="http://schemas.openxmlformats.org/officeDocument/2006/relationships/hyperlink" Target="http://fthiery.de" TargetMode="External"/><Relationship Id="rId9" Type="http://schemas.openxmlformats.org/officeDocument/2006/relationships/image" Target="../media/image19.png"/><Relationship Id="rId14" Type="http://schemas.openxmlformats.org/officeDocument/2006/relationships/image" Target="../media/image2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72.jpg"/></Relationships>
</file>

<file path=ppt/slides/_rels/slide25.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1.png"/><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85.jpg"/><Relationship Id="rId5" Type="http://schemas.openxmlformats.org/officeDocument/2006/relationships/image" Target="../media/image84.jpg"/><Relationship Id="rId4" Type="http://schemas.openxmlformats.org/officeDocument/2006/relationships/image" Target="../media/image83.jpg"/></Relationships>
</file>

<file path=ppt/slides/_rels/slide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87.png"/></Relationships>
</file>

<file path=ppt/slides/_rels/slide32.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3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94.png"/></Relationships>
</file>

<file path=ppt/slides/_rels/slide3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image" Target="../media/image1.png"/><Relationship Id="rId5" Type="http://schemas.openxmlformats.org/officeDocument/2006/relationships/image" Target="../media/image97.png"/><Relationship Id="rId4" Type="http://schemas.openxmlformats.org/officeDocument/2006/relationships/image" Target="../media/image96.png"/></Relationships>
</file>

<file path=ppt/slides/_rels/slide3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image" Target="../media/image103.png"/></Relationships>
</file>

<file path=ppt/slides/_rels/slide38.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8.xml"/><Relationship Id="rId1" Type="http://schemas.openxmlformats.org/officeDocument/2006/relationships/slideLayout" Target="../slideLayouts/slideLayout14.xml"/><Relationship Id="rId5" Type="http://schemas.openxmlformats.org/officeDocument/2006/relationships/image" Target="../media/image108.png"/><Relationship Id="rId4" Type="http://schemas.openxmlformats.org/officeDocument/2006/relationships/image" Target="../media/image107.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43.xml"/><Relationship Id="rId1" Type="http://schemas.openxmlformats.org/officeDocument/2006/relationships/slideLayout" Target="../slideLayouts/slideLayout14.xml"/><Relationship Id="rId5" Type="http://schemas.openxmlformats.org/officeDocument/2006/relationships/image" Target="../media/image65.png"/><Relationship Id="rId4" Type="http://schemas.openxmlformats.org/officeDocument/2006/relationships/image" Target="../media/image111.png"/></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8" Type="http://schemas.openxmlformats.org/officeDocument/2006/relationships/image" Target="../media/image119.jpg"/><Relationship Id="rId3" Type="http://schemas.openxmlformats.org/officeDocument/2006/relationships/image" Target="../media/image114.png"/><Relationship Id="rId7" Type="http://schemas.openxmlformats.org/officeDocument/2006/relationships/image" Target="../media/image118.jpg"/><Relationship Id="rId2" Type="http://schemas.openxmlformats.org/officeDocument/2006/relationships/notesSlide" Target="../notesSlides/notesSlide47.xml"/><Relationship Id="rId1" Type="http://schemas.openxmlformats.org/officeDocument/2006/relationships/slideLayout" Target="../slideLayouts/slideLayout14.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4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image" Target="../media/image121.png"/></Relationships>
</file>

<file path=ppt/slides/_rels/slide4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31.png"/><Relationship Id="rId4" Type="http://schemas.openxmlformats.org/officeDocument/2006/relationships/image" Target="../media/image30.png"/></Relationships>
</file>

<file path=ppt/slides/_rels/slide50.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6.png"/><Relationship Id="rId7"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126.png"/><Relationship Id="rId2" Type="http://schemas.openxmlformats.org/officeDocument/2006/relationships/notesSlide" Target="../notesSlides/notesSlide52.xml"/><Relationship Id="rId1" Type="http://schemas.openxmlformats.org/officeDocument/2006/relationships/slideLayout" Target="../slideLayouts/slideLayout9.xml"/><Relationship Id="rId6" Type="http://schemas.openxmlformats.org/officeDocument/2006/relationships/image" Target="../media/image125.png"/><Relationship Id="rId5" Type="http://schemas.openxmlformats.org/officeDocument/2006/relationships/hyperlink" Target="http://ogham.squirrel.link" TargetMode="External"/><Relationship Id="rId4" Type="http://schemas.openxmlformats.org/officeDocument/2006/relationships/image" Target="../media/image124.png"/></Relationships>
</file>

<file path=ppt/slides/_rels/slide53.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53.xml"/><Relationship Id="rId1" Type="http://schemas.openxmlformats.org/officeDocument/2006/relationships/slideLayout" Target="../slideLayouts/slideLayout9.xml"/><Relationship Id="rId5" Type="http://schemas.openxmlformats.org/officeDocument/2006/relationships/image" Target="../media/image129.png"/><Relationship Id="rId4" Type="http://schemas.openxmlformats.org/officeDocument/2006/relationships/image" Target="../media/image128.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55.xml"/><Relationship Id="rId1" Type="http://schemas.openxmlformats.org/officeDocument/2006/relationships/slideLayout" Target="../slideLayouts/slideLayout9.xml"/><Relationship Id="rId4" Type="http://schemas.openxmlformats.org/officeDocument/2006/relationships/image" Target="../media/image130.png"/></Relationships>
</file>

<file path=ppt/slides/_rels/slide56.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hyperlink" Target="https://ogham.celt.dias.ie" TargetMode="External"/><Relationship Id="rId7" Type="http://schemas.openxmlformats.org/officeDocument/2006/relationships/image" Target="../media/image131.png"/><Relationship Id="rId2" Type="http://schemas.openxmlformats.org/officeDocument/2006/relationships/notesSlide" Target="../notesSlides/notesSlide56.xml"/><Relationship Id="rId1" Type="http://schemas.openxmlformats.org/officeDocument/2006/relationships/slideLayout" Target="../slideLayouts/slideLayout9.xml"/><Relationship Id="rId6" Type="http://schemas.openxmlformats.org/officeDocument/2006/relationships/hyperlink" Target="https://www.ucl.ac.uk/archaeology/cisp/database/" TargetMode="External"/><Relationship Id="rId11" Type="http://schemas.openxmlformats.org/officeDocument/2006/relationships/image" Target="../media/image125.png"/><Relationship Id="rId5" Type="http://schemas.openxmlformats.org/officeDocument/2006/relationships/image" Target="../media/image128.png"/><Relationship Id="rId10" Type="http://schemas.openxmlformats.org/officeDocument/2006/relationships/image" Target="../media/image12.png"/><Relationship Id="rId4" Type="http://schemas.openxmlformats.org/officeDocument/2006/relationships/hyperlink" Target="http://webgis.archaeology.ie/historicenvironment/" TargetMode="External"/><Relationship Id="rId9" Type="http://schemas.openxmlformats.org/officeDocument/2006/relationships/image" Target="../media/image133.png"/></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7.xml"/><Relationship Id="rId1" Type="http://schemas.openxmlformats.org/officeDocument/2006/relationships/slideLayout" Target="../slideLayouts/slideLayout9.xml"/><Relationship Id="rId5" Type="http://schemas.openxmlformats.org/officeDocument/2006/relationships/image" Target="../media/image130.png"/><Relationship Id="rId4" Type="http://schemas.openxmlformats.org/officeDocument/2006/relationships/image" Target="../media/image125.png"/></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8.xml"/><Relationship Id="rId1" Type="http://schemas.openxmlformats.org/officeDocument/2006/relationships/slideLayout" Target="../slideLayouts/slideLayout9.xml"/><Relationship Id="rId5" Type="http://schemas.openxmlformats.org/officeDocument/2006/relationships/image" Target="../media/image130.png"/><Relationship Id="rId4" Type="http://schemas.openxmlformats.org/officeDocument/2006/relationships/image" Target="../media/image125.png"/></Relationships>
</file>

<file path=ppt/slides/_rels/slide5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59.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60.xml"/><Relationship Id="rId1" Type="http://schemas.openxmlformats.org/officeDocument/2006/relationships/slideLayout" Target="../slideLayouts/slideLayout9.xml"/><Relationship Id="rId6" Type="http://schemas.openxmlformats.org/officeDocument/2006/relationships/image" Target="../media/image125.png"/><Relationship Id="rId5" Type="http://schemas.openxmlformats.org/officeDocument/2006/relationships/image" Target="../media/image137.png"/><Relationship Id="rId4" Type="http://schemas.openxmlformats.org/officeDocument/2006/relationships/image" Target="../media/image136.png"/></Relationships>
</file>

<file path=ppt/slides/_rels/slide6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61.xml"/><Relationship Id="rId1" Type="http://schemas.openxmlformats.org/officeDocument/2006/relationships/slideLayout" Target="../slideLayouts/slideLayout9.xml"/></Relationships>
</file>

<file path=ppt/slides/_rels/slide62.xml.rels><?xml version="1.0" encoding="UTF-8" standalone="yes"?>
<Relationships xmlns="http://schemas.openxmlformats.org/package/2006/relationships"><Relationship Id="rId8" Type="http://schemas.openxmlformats.org/officeDocument/2006/relationships/image" Target="../media/image130.png"/><Relationship Id="rId3" Type="http://schemas.openxmlformats.org/officeDocument/2006/relationships/hyperlink" Target="https://github.com/ogi-ogham/ogham-wikidata" TargetMode="External"/><Relationship Id="rId7" Type="http://schemas.openxmlformats.org/officeDocument/2006/relationships/image" Target="../media/image140.png"/><Relationship Id="rId2" Type="http://schemas.openxmlformats.org/officeDocument/2006/relationships/notesSlide" Target="../notesSlides/notesSlide62.xml"/><Relationship Id="rId1" Type="http://schemas.openxmlformats.org/officeDocument/2006/relationships/slideLayout" Target="../slideLayouts/slideLayout9.xml"/><Relationship Id="rId6" Type="http://schemas.openxmlformats.org/officeDocument/2006/relationships/hyperlink" Target="https://w.wiki/32n9" TargetMode="External"/><Relationship Id="rId5" Type="http://schemas.openxmlformats.org/officeDocument/2006/relationships/hyperlink" Target="https://www.wikidata.org/wiki/Q72617071" TargetMode="External"/><Relationship Id="rId4" Type="http://schemas.openxmlformats.org/officeDocument/2006/relationships/image" Target="../media/image139.png"/></Relationships>
</file>

<file path=ppt/slides/_rels/slide63.xml.rels><?xml version="1.0" encoding="UTF-8" standalone="yes"?>
<Relationships xmlns="http://schemas.openxmlformats.org/package/2006/relationships"><Relationship Id="rId3" Type="http://schemas.openxmlformats.org/officeDocument/2006/relationships/hyperlink" Target="https://www.wikidata.org/wiki/Q72617071" TargetMode="External"/><Relationship Id="rId7" Type="http://schemas.openxmlformats.org/officeDocument/2006/relationships/image" Target="../media/image130.png"/><Relationship Id="rId2" Type="http://schemas.openxmlformats.org/officeDocument/2006/relationships/notesSlide" Target="../notesSlides/notesSlide63.xml"/><Relationship Id="rId1" Type="http://schemas.openxmlformats.org/officeDocument/2006/relationships/slideLayout" Target="../slideLayouts/slideLayout9.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6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64.xml"/><Relationship Id="rId1" Type="http://schemas.openxmlformats.org/officeDocument/2006/relationships/slideLayout" Target="../slideLayouts/slideLayout9.xml"/><Relationship Id="rId6" Type="http://schemas.openxmlformats.org/officeDocument/2006/relationships/image" Target="../media/image144.png"/><Relationship Id="rId5" Type="http://schemas.openxmlformats.org/officeDocument/2006/relationships/image" Target="../media/image130.png"/><Relationship Id="rId4" Type="http://schemas.openxmlformats.org/officeDocument/2006/relationships/image" Target="../media/image12.png"/></Relationships>
</file>

<file path=ppt/slides/_rels/slide6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65.xml"/><Relationship Id="rId1" Type="http://schemas.openxmlformats.org/officeDocument/2006/relationships/slideLayout" Target="../slideLayouts/slideLayout9.xml"/><Relationship Id="rId6" Type="http://schemas.openxmlformats.org/officeDocument/2006/relationships/image" Target="../media/image130.png"/><Relationship Id="rId5" Type="http://schemas.openxmlformats.org/officeDocument/2006/relationships/image" Target="../media/image125.png"/><Relationship Id="rId4" Type="http://schemas.openxmlformats.org/officeDocument/2006/relationships/image" Target="../media/image144.png"/></Relationships>
</file>

<file path=ppt/slides/_rels/slide66.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66.xml"/><Relationship Id="rId1" Type="http://schemas.openxmlformats.org/officeDocument/2006/relationships/slideLayout" Target="../slideLayouts/slideLayout9.xml"/><Relationship Id="rId4" Type="http://schemas.openxmlformats.org/officeDocument/2006/relationships/hyperlink" Target="https://www.wikidata.org/wiki/Q69385424"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67.xml"/><Relationship Id="rId1" Type="http://schemas.openxmlformats.org/officeDocument/2006/relationships/slideLayout" Target="../slideLayouts/slideLayout9.xml"/><Relationship Id="rId4" Type="http://schemas.openxmlformats.org/officeDocument/2006/relationships/hyperlink" Target="https://www.wikidata.org/wiki/Q69385424"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68.xml"/><Relationship Id="rId1" Type="http://schemas.openxmlformats.org/officeDocument/2006/relationships/slideLayout" Target="../slideLayouts/slideLayout9.xml"/><Relationship Id="rId4" Type="http://schemas.openxmlformats.org/officeDocument/2006/relationships/hyperlink" Target="https://www.wikidata.org/wiki/Q69385424"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69.xml"/><Relationship Id="rId1" Type="http://schemas.openxmlformats.org/officeDocument/2006/relationships/slideLayout" Target="../slideLayouts/slideLayout9.xml"/><Relationship Id="rId5" Type="http://schemas.openxmlformats.org/officeDocument/2006/relationships/image" Target="../media/image149.png"/><Relationship Id="rId4" Type="http://schemas.openxmlformats.org/officeDocument/2006/relationships/hyperlink" Target="https://www.wikidata.org/wiki/Q6938542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70.xml"/><Relationship Id="rId1" Type="http://schemas.openxmlformats.org/officeDocument/2006/relationships/slideLayout" Target="../slideLayouts/slideLayout9.xml"/><Relationship Id="rId6" Type="http://schemas.openxmlformats.org/officeDocument/2006/relationships/image" Target="../media/image125.png"/><Relationship Id="rId5" Type="http://schemas.openxmlformats.org/officeDocument/2006/relationships/hyperlink" Target="http://ogham.link" TargetMode="External"/><Relationship Id="rId4" Type="http://schemas.openxmlformats.org/officeDocument/2006/relationships/hyperlink" Target="https://w.wiki/HRe"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71.xml"/><Relationship Id="rId1" Type="http://schemas.openxmlformats.org/officeDocument/2006/relationships/slideLayout" Target="../slideLayouts/slideLayout9.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hyperlink" Target="https://github.com/ogi-ogham/oghamaps"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72.xml"/><Relationship Id="rId1" Type="http://schemas.openxmlformats.org/officeDocument/2006/relationships/slideLayout" Target="../slideLayouts/slideLayout9.xml"/><Relationship Id="rId5" Type="http://schemas.openxmlformats.org/officeDocument/2006/relationships/image" Target="../media/image156.png"/><Relationship Id="rId4" Type="http://schemas.openxmlformats.org/officeDocument/2006/relationships/image" Target="../media/image155.png"/></Relationships>
</file>

<file path=ppt/slides/_rels/slide73.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3.xml"/><Relationship Id="rId1" Type="http://schemas.openxmlformats.org/officeDocument/2006/relationships/slideLayout" Target="../slideLayouts/slideLayout9.xml"/><Relationship Id="rId4" Type="http://schemas.openxmlformats.org/officeDocument/2006/relationships/image" Target="../media/image158.png"/></Relationships>
</file>

<file path=ppt/slides/_rels/slide74.xml.rels><?xml version="1.0" encoding="UTF-8" standalone="yes"?>
<Relationships xmlns="http://schemas.openxmlformats.org/package/2006/relationships"><Relationship Id="rId3" Type="http://schemas.openxmlformats.org/officeDocument/2006/relationships/image" Target="../media/image159.png"/><Relationship Id="rId7" Type="http://schemas.openxmlformats.org/officeDocument/2006/relationships/image" Target="../media/image163.jpg"/><Relationship Id="rId2" Type="http://schemas.openxmlformats.org/officeDocument/2006/relationships/notesSlide" Target="../notesSlides/notesSlide74.xml"/><Relationship Id="rId1" Type="http://schemas.openxmlformats.org/officeDocument/2006/relationships/slideLayout" Target="../slideLayouts/slideLayout9.xml"/><Relationship Id="rId6" Type="http://schemas.openxmlformats.org/officeDocument/2006/relationships/image" Target="../media/image162.jpg"/><Relationship Id="rId5" Type="http://schemas.openxmlformats.org/officeDocument/2006/relationships/image" Target="../media/image161.png"/><Relationship Id="rId4" Type="http://schemas.openxmlformats.org/officeDocument/2006/relationships/image" Target="../media/image160.png"/></Relationships>
</file>

<file path=ppt/slides/_rels/slide75.xml.rels><?xml version="1.0" encoding="UTF-8" standalone="yes"?>
<Relationships xmlns="http://schemas.openxmlformats.org/package/2006/relationships"><Relationship Id="rId3" Type="http://schemas.openxmlformats.org/officeDocument/2006/relationships/image" Target="../media/image164.png"/><Relationship Id="rId7" Type="http://schemas.openxmlformats.org/officeDocument/2006/relationships/image" Target="../media/image163.jpg"/><Relationship Id="rId2" Type="http://schemas.openxmlformats.org/officeDocument/2006/relationships/notesSlide" Target="../notesSlides/notesSlide75.xml"/><Relationship Id="rId1" Type="http://schemas.openxmlformats.org/officeDocument/2006/relationships/slideLayout" Target="../slideLayouts/slideLayout9.xml"/><Relationship Id="rId6" Type="http://schemas.openxmlformats.org/officeDocument/2006/relationships/image" Target="../media/image162.jpg"/><Relationship Id="rId5" Type="http://schemas.openxmlformats.org/officeDocument/2006/relationships/image" Target="../media/image166.png"/><Relationship Id="rId4" Type="http://schemas.openxmlformats.org/officeDocument/2006/relationships/image" Target="../media/image165.png"/></Relationships>
</file>

<file path=ppt/slides/_rels/slide76.xml.rels><?xml version="1.0" encoding="UTF-8" standalone="yes"?>
<Relationships xmlns="http://schemas.openxmlformats.org/package/2006/relationships"><Relationship Id="rId3" Type="http://schemas.openxmlformats.org/officeDocument/2006/relationships/image" Target="../media/image167.png"/><Relationship Id="rId7" Type="http://schemas.openxmlformats.org/officeDocument/2006/relationships/image" Target="../media/image163.jpg"/><Relationship Id="rId2" Type="http://schemas.openxmlformats.org/officeDocument/2006/relationships/notesSlide" Target="../notesSlides/notesSlide76.xml"/><Relationship Id="rId1" Type="http://schemas.openxmlformats.org/officeDocument/2006/relationships/slideLayout" Target="../slideLayouts/slideLayout9.xml"/><Relationship Id="rId6" Type="http://schemas.openxmlformats.org/officeDocument/2006/relationships/image" Target="../media/image162.jpg"/><Relationship Id="rId5" Type="http://schemas.openxmlformats.org/officeDocument/2006/relationships/image" Target="../media/image169.png"/><Relationship Id="rId4" Type="http://schemas.openxmlformats.org/officeDocument/2006/relationships/image" Target="../media/image168.png"/></Relationships>
</file>

<file path=ppt/slides/_rels/slide77.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image" Target="../media/image172.png"/><Relationship Id="rId2" Type="http://schemas.openxmlformats.org/officeDocument/2006/relationships/notesSlide" Target="../notesSlides/notesSlide77.xml"/><Relationship Id="rId1" Type="http://schemas.openxmlformats.org/officeDocument/2006/relationships/slideLayout" Target="../slideLayouts/slideLayout9.xml"/><Relationship Id="rId6" Type="http://schemas.openxmlformats.org/officeDocument/2006/relationships/image" Target="../media/image171.png"/><Relationship Id="rId5" Type="http://schemas.openxmlformats.org/officeDocument/2006/relationships/image" Target="../media/image163.jpg"/><Relationship Id="rId4" Type="http://schemas.openxmlformats.org/officeDocument/2006/relationships/image" Target="../media/image162.jpg"/></Relationships>
</file>

<file path=ppt/slides/_rels/slide7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78.xml"/><Relationship Id="rId1" Type="http://schemas.openxmlformats.org/officeDocument/2006/relationships/slideLayout" Target="../slideLayouts/slideLayout9.xml"/><Relationship Id="rId5" Type="http://schemas.openxmlformats.org/officeDocument/2006/relationships/image" Target="../media/image158.png"/><Relationship Id="rId4" Type="http://schemas.openxmlformats.org/officeDocument/2006/relationships/image" Target="../media/image16.png"/></Relationships>
</file>

<file path=ppt/slides/_rels/slide7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79.xml"/><Relationship Id="rId1" Type="http://schemas.openxmlformats.org/officeDocument/2006/relationships/slideLayout" Target="../slideLayouts/slideLayout9.xml"/><Relationship Id="rId4" Type="http://schemas.openxmlformats.org/officeDocument/2006/relationships/image" Target="../media/image158.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35.png"/><Relationship Id="rId4" Type="http://schemas.openxmlformats.org/officeDocument/2006/relationships/image" Target="../media/image34.png"/></Relationships>
</file>

<file path=ppt/slides/_rels/slide8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80.xml"/><Relationship Id="rId1" Type="http://schemas.openxmlformats.org/officeDocument/2006/relationships/slideLayout" Target="../slideLayouts/slideLayout9.xml"/><Relationship Id="rId4" Type="http://schemas.openxmlformats.org/officeDocument/2006/relationships/image" Target="../media/image175.png"/></Relationships>
</file>

<file path=ppt/slides/_rels/slide81.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81.xml"/><Relationship Id="rId1" Type="http://schemas.openxmlformats.org/officeDocument/2006/relationships/slideLayout" Target="../slideLayouts/slideLayout9.xml"/><Relationship Id="rId4" Type="http://schemas.openxmlformats.org/officeDocument/2006/relationships/image" Target="../media/image177.png"/></Relationships>
</file>

<file path=ppt/slides/_rels/slide82.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82.xml"/><Relationship Id="rId1" Type="http://schemas.openxmlformats.org/officeDocument/2006/relationships/slideLayout" Target="../slideLayouts/slideLayout9.xml"/><Relationship Id="rId5" Type="http://schemas.openxmlformats.org/officeDocument/2006/relationships/image" Target="../media/image158.png"/><Relationship Id="rId4" Type="http://schemas.openxmlformats.org/officeDocument/2006/relationships/image" Target="../media/image16.png"/></Relationships>
</file>

<file path=ppt/slides/_rels/slide83.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83.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157.png"/></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85.xml"/><Relationship Id="rId1" Type="http://schemas.openxmlformats.org/officeDocument/2006/relationships/slideLayout" Target="../slideLayouts/slideLayout9.xml"/><Relationship Id="rId5" Type="http://schemas.openxmlformats.org/officeDocument/2006/relationships/image" Target="../media/image179.png"/><Relationship Id="rId4" Type="http://schemas.openxmlformats.org/officeDocument/2006/relationships/image" Target="../media/image9.png"/></Relationships>
</file>

<file path=ppt/slides/_rels/slide8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86.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87.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87.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88.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88.xml"/><Relationship Id="rId1" Type="http://schemas.openxmlformats.org/officeDocument/2006/relationships/slideLayout" Target="../slideLayouts/slideLayout9.xml"/><Relationship Id="rId4" Type="http://schemas.openxmlformats.org/officeDocument/2006/relationships/image" Target="../media/image9.png"/></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9.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0.xml"/><Relationship Id="rId1" Type="http://schemas.openxmlformats.org/officeDocument/2006/relationships/slideLayout" Target="../slideLayouts/slideLayout8.xml"/><Relationship Id="rId5" Type="http://schemas.openxmlformats.org/officeDocument/2006/relationships/image" Target="../media/image184.png"/><Relationship Id="rId4" Type="http://schemas.openxmlformats.org/officeDocument/2006/relationships/image" Target="../media/image183.png"/></Relationships>
</file>

<file path=ppt/slides/_rels/slide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4.xml"/><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3" Type="http://schemas.openxmlformats.org/officeDocument/2006/relationships/image" Target="../media/image185.png"/><Relationship Id="rId2" Type="http://schemas.openxmlformats.org/officeDocument/2006/relationships/notesSlide" Target="../notesSlides/notesSlide95.xml"/><Relationship Id="rId1" Type="http://schemas.openxmlformats.org/officeDocument/2006/relationships/slideLayout" Target="../slideLayouts/slideLayout9.xml"/></Relationships>
</file>

<file path=ppt/slides/_rels/slide96.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96.xml"/><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8.xml"/><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9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3"/>
        <p:cNvGrpSpPr/>
        <p:nvPr/>
      </p:nvGrpSpPr>
      <p:grpSpPr>
        <a:xfrm>
          <a:off x="0" y="0"/>
          <a:ext cx="0" cy="0"/>
          <a:chOff x="0" y="0"/>
          <a:chExt cx="0" cy="0"/>
        </a:xfrm>
      </p:grpSpPr>
      <p:sp>
        <p:nvSpPr>
          <p:cNvPr id="154" name="Google Shape;154;p28"/>
          <p:cNvSpPr txBox="1">
            <a:spLocks noGrp="1"/>
          </p:cNvSpPr>
          <p:nvPr>
            <p:ph type="subTitle" idx="4294967295"/>
          </p:nvPr>
        </p:nvSpPr>
        <p:spPr>
          <a:xfrm>
            <a:off x="2953325" y="472775"/>
            <a:ext cx="4863000" cy="510600"/>
          </a:xfrm>
          <a:prstGeom prst="rect">
            <a:avLst/>
          </a:prstGeom>
        </p:spPr>
        <p:txBody>
          <a:bodyPr spcFirstLastPara="1" wrap="square" lIns="91425" tIns="91425" rIns="91425" bIns="91425" anchor="t" anchorCtr="0">
            <a:noAutofit/>
          </a:bodyPr>
          <a:lstStyle/>
          <a:p>
            <a:pPr marL="457200" lvl="0" indent="0" algn="r" rtl="0">
              <a:spcBef>
                <a:spcPts val="600"/>
              </a:spcBef>
              <a:spcAft>
                <a:spcPts val="0"/>
              </a:spcAft>
              <a:buNone/>
            </a:pPr>
            <a:r>
              <a:rPr lang="en" sz="1600" b="1" i="1">
                <a:solidFill>
                  <a:schemeClr val="dk1"/>
                </a:solidFill>
                <a:latin typeface="Raleway"/>
                <a:ea typeface="Raleway"/>
                <a:cs typeface="Raleway"/>
                <a:sym typeface="Raleway"/>
              </a:rPr>
              <a:t>Florian Thiery M.Sc.</a:t>
            </a:r>
            <a:endParaRPr sz="1600" b="1" i="1" baseline="30000">
              <a:solidFill>
                <a:srgbClr val="000000"/>
              </a:solidFill>
              <a:latin typeface="Raleway"/>
              <a:ea typeface="Raleway"/>
              <a:cs typeface="Raleway"/>
              <a:sym typeface="Raleway"/>
            </a:endParaRPr>
          </a:p>
        </p:txBody>
      </p:sp>
      <p:pic>
        <p:nvPicPr>
          <p:cNvPr id="155" name="Google Shape;155;p28"/>
          <p:cNvPicPr preferRelativeResize="0"/>
          <p:nvPr/>
        </p:nvPicPr>
        <p:blipFill>
          <a:blip r:embed="rId3">
            <a:alphaModFix/>
          </a:blip>
          <a:stretch>
            <a:fillRect/>
          </a:stretch>
        </p:blipFill>
        <p:spPr>
          <a:xfrm>
            <a:off x="7893950" y="4573841"/>
            <a:ext cx="1028270" cy="365759"/>
          </a:xfrm>
          <a:prstGeom prst="rect">
            <a:avLst/>
          </a:prstGeom>
          <a:noFill/>
          <a:ln>
            <a:noFill/>
          </a:ln>
        </p:spPr>
      </p:pic>
      <p:pic>
        <p:nvPicPr>
          <p:cNvPr id="156" name="Google Shape;156;p28"/>
          <p:cNvPicPr preferRelativeResize="0"/>
          <p:nvPr/>
        </p:nvPicPr>
        <p:blipFill>
          <a:blip r:embed="rId4">
            <a:alphaModFix/>
          </a:blip>
          <a:stretch>
            <a:fillRect/>
          </a:stretch>
        </p:blipFill>
        <p:spPr>
          <a:xfrm>
            <a:off x="689234" y="1733662"/>
            <a:ext cx="798236" cy="263700"/>
          </a:xfrm>
          <a:prstGeom prst="rect">
            <a:avLst/>
          </a:prstGeom>
          <a:noFill/>
          <a:ln>
            <a:noFill/>
          </a:ln>
        </p:spPr>
      </p:pic>
      <p:pic>
        <p:nvPicPr>
          <p:cNvPr id="157" name="Google Shape;157;p28" descr="D:\OwnCloud\Konferenzen\2019_LinkedPasts_Bordeaux\poster\logos.png"/>
          <p:cNvPicPr preferRelativeResize="0"/>
          <p:nvPr/>
        </p:nvPicPr>
        <p:blipFill rotWithShape="1">
          <a:blip r:embed="rId5">
            <a:alphaModFix/>
          </a:blip>
          <a:srcRect/>
          <a:stretch/>
        </p:blipFill>
        <p:spPr>
          <a:xfrm>
            <a:off x="636125" y="569854"/>
            <a:ext cx="1371600" cy="365760"/>
          </a:xfrm>
          <a:prstGeom prst="rect">
            <a:avLst/>
          </a:prstGeom>
          <a:noFill/>
          <a:ln>
            <a:noFill/>
          </a:ln>
        </p:spPr>
      </p:pic>
      <p:pic>
        <p:nvPicPr>
          <p:cNvPr id="158" name="Google Shape;158;p28"/>
          <p:cNvPicPr preferRelativeResize="0"/>
          <p:nvPr/>
        </p:nvPicPr>
        <p:blipFill>
          <a:blip r:embed="rId6">
            <a:alphaModFix/>
          </a:blip>
          <a:stretch>
            <a:fillRect/>
          </a:stretch>
        </p:blipFill>
        <p:spPr>
          <a:xfrm>
            <a:off x="659962" y="1011824"/>
            <a:ext cx="856775" cy="202325"/>
          </a:xfrm>
          <a:prstGeom prst="rect">
            <a:avLst/>
          </a:prstGeom>
          <a:noFill/>
          <a:ln>
            <a:noFill/>
          </a:ln>
        </p:spPr>
      </p:pic>
      <p:sp>
        <p:nvSpPr>
          <p:cNvPr id="159" name="Google Shape;159;p28"/>
          <p:cNvSpPr txBox="1">
            <a:spLocks noGrp="1"/>
          </p:cNvSpPr>
          <p:nvPr>
            <p:ph type="ctrTitle"/>
          </p:nvPr>
        </p:nvSpPr>
        <p:spPr>
          <a:xfrm>
            <a:off x="603750" y="3413775"/>
            <a:ext cx="7936500" cy="1075200"/>
          </a:xfrm>
          <a:prstGeom prst="rect">
            <a:avLst/>
          </a:prstGeom>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2800">
                <a:solidFill>
                  <a:schemeClr val="dk1"/>
                </a:solidFill>
              </a:rPr>
              <a:t>Semantic Web und LOD</a:t>
            </a:r>
            <a:br>
              <a:rPr lang="en" sz="2800">
                <a:solidFill>
                  <a:schemeClr val="dk1"/>
                </a:solidFill>
              </a:rPr>
            </a:br>
            <a:r>
              <a:rPr lang="en" sz="2800">
                <a:solidFill>
                  <a:schemeClr val="dk1"/>
                </a:solidFill>
              </a:rPr>
              <a:t>in der digitalen Archäologie</a:t>
            </a:r>
            <a:br>
              <a:rPr lang="en" sz="3000">
                <a:solidFill>
                  <a:schemeClr val="dk1"/>
                </a:solidFill>
                <a:latin typeface="Raleway"/>
                <a:ea typeface="Raleway"/>
                <a:cs typeface="Raleway"/>
                <a:sym typeface="Raleway"/>
              </a:rPr>
            </a:br>
            <a:r>
              <a:rPr lang="en" sz="2000" i="1">
                <a:solidFill>
                  <a:schemeClr val="dk1"/>
                </a:solidFill>
                <a:latin typeface="Raleway"/>
                <a:ea typeface="Raleway"/>
                <a:cs typeface="Raleway"/>
                <a:sym typeface="Raleway"/>
              </a:rPr>
              <a:t>Ein Blick in die Praxis</a:t>
            </a:r>
            <a:endParaRPr sz="2800" i="1"/>
          </a:p>
        </p:txBody>
      </p:sp>
      <p:pic>
        <p:nvPicPr>
          <p:cNvPr id="160" name="Google Shape;160;p28"/>
          <p:cNvPicPr preferRelativeResize="0"/>
          <p:nvPr/>
        </p:nvPicPr>
        <p:blipFill>
          <a:blip r:embed="rId7">
            <a:alphaModFix/>
          </a:blip>
          <a:stretch>
            <a:fillRect/>
          </a:stretch>
        </p:blipFill>
        <p:spPr>
          <a:xfrm>
            <a:off x="2413425" y="801375"/>
            <a:ext cx="2577675" cy="2214474"/>
          </a:xfrm>
          <a:prstGeom prst="rect">
            <a:avLst/>
          </a:prstGeom>
          <a:noFill/>
          <a:ln>
            <a:noFill/>
          </a:ln>
        </p:spPr>
      </p:pic>
      <p:pic>
        <p:nvPicPr>
          <p:cNvPr id="161" name="Google Shape;161;p28"/>
          <p:cNvPicPr preferRelativeResize="0"/>
          <p:nvPr/>
        </p:nvPicPr>
        <p:blipFill>
          <a:blip r:embed="rId8">
            <a:alphaModFix/>
          </a:blip>
          <a:stretch>
            <a:fillRect/>
          </a:stretch>
        </p:blipFill>
        <p:spPr>
          <a:xfrm>
            <a:off x="7954968" y="279668"/>
            <a:ext cx="834600" cy="962400"/>
          </a:xfrm>
          <a:prstGeom prst="rect">
            <a:avLst/>
          </a:prstGeom>
          <a:noFill/>
          <a:ln>
            <a:noFill/>
          </a:ln>
        </p:spPr>
      </p:pic>
      <p:pic>
        <p:nvPicPr>
          <p:cNvPr id="162" name="Google Shape;162;p28"/>
          <p:cNvPicPr preferRelativeResize="0"/>
          <p:nvPr/>
        </p:nvPicPr>
        <p:blipFill rotWithShape="1">
          <a:blip r:embed="rId9">
            <a:alphaModFix/>
          </a:blip>
          <a:srcRect l="26878" r="27794" b="34700"/>
          <a:stretch/>
        </p:blipFill>
        <p:spPr>
          <a:xfrm>
            <a:off x="4241250" y="2473210"/>
            <a:ext cx="834601" cy="710090"/>
          </a:xfrm>
          <a:prstGeom prst="rect">
            <a:avLst/>
          </a:prstGeom>
          <a:noFill/>
          <a:ln>
            <a:noFill/>
          </a:ln>
        </p:spPr>
      </p:pic>
      <p:pic>
        <p:nvPicPr>
          <p:cNvPr id="163" name="Google Shape;163;p28"/>
          <p:cNvPicPr preferRelativeResize="0"/>
          <p:nvPr/>
        </p:nvPicPr>
        <p:blipFill>
          <a:blip r:embed="rId10">
            <a:alphaModFix/>
          </a:blip>
          <a:stretch>
            <a:fillRect/>
          </a:stretch>
        </p:blipFill>
        <p:spPr>
          <a:xfrm>
            <a:off x="5133876" y="1290902"/>
            <a:ext cx="1707726" cy="1724947"/>
          </a:xfrm>
          <a:prstGeom prst="rect">
            <a:avLst/>
          </a:prstGeom>
          <a:noFill/>
          <a:ln>
            <a:noFill/>
          </a:ln>
        </p:spPr>
      </p:pic>
      <p:pic>
        <p:nvPicPr>
          <p:cNvPr id="164" name="Google Shape;164;p28"/>
          <p:cNvPicPr preferRelativeResize="0"/>
          <p:nvPr/>
        </p:nvPicPr>
        <p:blipFill>
          <a:blip r:embed="rId11">
            <a:alphaModFix/>
          </a:blip>
          <a:stretch>
            <a:fillRect/>
          </a:stretch>
        </p:blipFill>
        <p:spPr>
          <a:xfrm>
            <a:off x="636125" y="1320464"/>
            <a:ext cx="904426" cy="315300"/>
          </a:xfrm>
          <a:prstGeom prst="rect">
            <a:avLst/>
          </a:prstGeom>
          <a:noFill/>
          <a:ln>
            <a:noFill/>
          </a:ln>
        </p:spPr>
      </p:pic>
      <p:pic>
        <p:nvPicPr>
          <p:cNvPr id="165" name="Google Shape;165;p28"/>
          <p:cNvPicPr preferRelativeResize="0"/>
          <p:nvPr/>
        </p:nvPicPr>
        <p:blipFill>
          <a:blip r:embed="rId12">
            <a:alphaModFix/>
          </a:blip>
          <a:stretch>
            <a:fillRect/>
          </a:stretch>
        </p:blipFill>
        <p:spPr>
          <a:xfrm>
            <a:off x="7978280" y="3825328"/>
            <a:ext cx="372668" cy="263699"/>
          </a:xfrm>
          <a:prstGeom prst="rect">
            <a:avLst/>
          </a:prstGeom>
          <a:noFill/>
          <a:ln>
            <a:noFill/>
          </a:ln>
        </p:spPr>
      </p:pic>
      <p:sp>
        <p:nvSpPr>
          <p:cNvPr id="166" name="Google Shape;166;p28"/>
          <p:cNvSpPr txBox="1"/>
          <p:nvPr/>
        </p:nvSpPr>
        <p:spPr>
          <a:xfrm>
            <a:off x="7765463" y="4118350"/>
            <a:ext cx="798300" cy="15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
                <a:latin typeface="Raleway"/>
                <a:ea typeface="Raleway"/>
                <a:cs typeface="Raleway"/>
                <a:sym typeface="Raleway"/>
              </a:rPr>
              <a:t>Q109744747</a:t>
            </a:r>
            <a:endParaRPr sz="800">
              <a:latin typeface="Raleway"/>
              <a:ea typeface="Raleway"/>
              <a:cs typeface="Raleway"/>
              <a:sym typeface="Raleway"/>
            </a:endParaRPr>
          </a:p>
        </p:txBody>
      </p:sp>
      <p:pic>
        <p:nvPicPr>
          <p:cNvPr id="167" name="Google Shape;167;p28"/>
          <p:cNvPicPr preferRelativeResize="0"/>
          <p:nvPr/>
        </p:nvPicPr>
        <p:blipFill>
          <a:blip r:embed="rId13">
            <a:alphaModFix/>
          </a:blip>
          <a:stretch>
            <a:fillRect/>
          </a:stretch>
        </p:blipFill>
        <p:spPr>
          <a:xfrm>
            <a:off x="7154506" y="4307999"/>
            <a:ext cx="1409275" cy="151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a:t>
            </a:fld>
            <a:endParaRPr/>
          </a:p>
        </p:txBody>
      </p:sp>
      <p:pic>
        <p:nvPicPr>
          <p:cNvPr id="264" name="Google Shape;264;p37"/>
          <p:cNvPicPr preferRelativeResize="0"/>
          <p:nvPr/>
        </p:nvPicPr>
        <p:blipFill>
          <a:blip r:embed="rId3">
            <a:alphaModFix/>
          </a:blip>
          <a:stretch>
            <a:fillRect/>
          </a:stretch>
        </p:blipFill>
        <p:spPr>
          <a:xfrm>
            <a:off x="6647411" y="1785273"/>
            <a:ext cx="1588770" cy="2286000"/>
          </a:xfrm>
          <a:prstGeom prst="rect">
            <a:avLst/>
          </a:prstGeom>
          <a:noFill/>
          <a:ln>
            <a:noFill/>
          </a:ln>
        </p:spPr>
      </p:pic>
      <p:pic>
        <p:nvPicPr>
          <p:cNvPr id="265" name="Google Shape;265;p37"/>
          <p:cNvPicPr preferRelativeResize="0"/>
          <p:nvPr/>
        </p:nvPicPr>
        <p:blipFill>
          <a:blip r:embed="rId4">
            <a:alphaModFix/>
          </a:blip>
          <a:stretch>
            <a:fillRect/>
          </a:stretch>
        </p:blipFill>
        <p:spPr>
          <a:xfrm>
            <a:off x="1026323" y="895825"/>
            <a:ext cx="1197900" cy="1497376"/>
          </a:xfrm>
          <a:prstGeom prst="rect">
            <a:avLst/>
          </a:prstGeom>
          <a:noFill/>
          <a:ln>
            <a:noFill/>
          </a:ln>
        </p:spPr>
      </p:pic>
      <p:sp>
        <p:nvSpPr>
          <p:cNvPr id="266" name="Google Shape;266;p37"/>
          <p:cNvSpPr txBox="1"/>
          <p:nvPr/>
        </p:nvSpPr>
        <p:spPr>
          <a:xfrm>
            <a:off x="710875" y="2240800"/>
            <a:ext cx="1828800" cy="61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A449A6"/>
                </a:solidFill>
                <a:latin typeface="Raleway"/>
                <a:ea typeface="Raleway"/>
                <a:cs typeface="Raleway"/>
                <a:sym typeface="Raleway"/>
              </a:rPr>
              <a:t>Sophie C. Schmidt</a:t>
            </a:r>
            <a:endParaRPr b="1">
              <a:solidFill>
                <a:srgbClr val="A449A6"/>
              </a:solidFill>
              <a:latin typeface="Raleway"/>
              <a:ea typeface="Raleway"/>
              <a:cs typeface="Raleway"/>
              <a:sym typeface="Raleway"/>
            </a:endParaRPr>
          </a:p>
        </p:txBody>
      </p:sp>
      <p:sp>
        <p:nvSpPr>
          <p:cNvPr id="267" name="Google Shape;267;p37"/>
          <p:cNvSpPr txBox="1"/>
          <p:nvPr/>
        </p:nvSpPr>
        <p:spPr>
          <a:xfrm>
            <a:off x="6527388" y="3918875"/>
            <a:ext cx="1828800" cy="61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A449A6"/>
                </a:solidFill>
                <a:latin typeface="Raleway"/>
                <a:ea typeface="Raleway"/>
                <a:cs typeface="Raleway"/>
                <a:sym typeface="Raleway"/>
              </a:rPr>
              <a:t>Florian Thiery</a:t>
            </a:r>
            <a:endParaRPr b="1">
              <a:solidFill>
                <a:srgbClr val="A449A6"/>
              </a:solidFill>
              <a:latin typeface="Raleway"/>
              <a:ea typeface="Raleway"/>
              <a:cs typeface="Raleway"/>
              <a:sym typeface="Raleway"/>
            </a:endParaRPr>
          </a:p>
        </p:txBody>
      </p:sp>
      <p:sp>
        <p:nvSpPr>
          <p:cNvPr id="268" name="Google Shape;268;p37"/>
          <p:cNvSpPr txBox="1"/>
          <p:nvPr/>
        </p:nvSpPr>
        <p:spPr>
          <a:xfrm rot="-1722">
            <a:off x="6842853" y="1446284"/>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Florian Thiery,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
        <p:nvSpPr>
          <p:cNvPr id="269" name="Google Shape;269;p37"/>
          <p:cNvSpPr txBox="1"/>
          <p:nvPr/>
        </p:nvSpPr>
        <p:spPr>
          <a:xfrm rot="-1722">
            <a:off x="1026328" y="547859"/>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Philipp Groß,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
        <p:nvSpPr>
          <p:cNvPr id="270" name="Google Shape;270;p37"/>
          <p:cNvSpPr txBox="1"/>
          <p:nvPr/>
        </p:nvSpPr>
        <p:spPr>
          <a:xfrm>
            <a:off x="3810000" y="686450"/>
            <a:ext cx="1158000" cy="338700"/>
          </a:xfrm>
          <a:prstGeom prst="rect">
            <a:avLst/>
          </a:prstGeom>
          <a:noFill/>
          <a:ln>
            <a:noFill/>
          </a:ln>
        </p:spPr>
        <p:txBody>
          <a:bodyPr spcFirstLastPara="1" wrap="square" lIns="91425" tIns="91425" rIns="91425" bIns="91425" anchor="b" anchorCtr="0">
            <a:spAutoFit/>
          </a:bodyPr>
          <a:lstStyle/>
          <a:p>
            <a:pPr marL="0" lvl="0" indent="0" algn="l" rtl="0">
              <a:spcBef>
                <a:spcPts val="0"/>
              </a:spcBef>
              <a:spcAft>
                <a:spcPts val="0"/>
              </a:spcAft>
              <a:buNone/>
            </a:pPr>
            <a:r>
              <a:rPr lang="en" sz="500" i="1">
                <a:solidFill>
                  <a:srgbClr val="FFFFFF"/>
                </a:solidFill>
                <a:latin typeface="Raleway"/>
                <a:ea typeface="Raleway"/>
                <a:cs typeface="Raleway"/>
                <a:sym typeface="Raleway"/>
              </a:rPr>
              <a:t>Ralf Rebmann, CC BY-SA 4.0,</a:t>
            </a:r>
            <a:br>
              <a:rPr lang="en" sz="500" i="1">
                <a:solidFill>
                  <a:srgbClr val="FFFFFF"/>
                </a:solidFill>
                <a:latin typeface="Raleway"/>
                <a:ea typeface="Raleway"/>
                <a:cs typeface="Raleway"/>
                <a:sym typeface="Raleway"/>
              </a:rPr>
            </a:br>
            <a:r>
              <a:rPr lang="en" sz="500" i="1">
                <a:solidFill>
                  <a:srgbClr val="FFFFFF"/>
                </a:solidFill>
                <a:latin typeface="Raleway"/>
                <a:ea typeface="Raleway"/>
                <a:cs typeface="Raleway"/>
                <a:sym typeface="Raleway"/>
              </a:rPr>
              <a:t>via Wikimedia Commons</a:t>
            </a:r>
            <a:endParaRPr>
              <a:solidFill>
                <a:srgbClr val="FFFFFF"/>
              </a:solidFill>
              <a:latin typeface="Raleway"/>
              <a:ea typeface="Raleway"/>
              <a:cs typeface="Raleway"/>
              <a:sym typeface="Raleway"/>
            </a:endParaRPr>
          </a:p>
        </p:txBody>
      </p:sp>
      <p:sp>
        <p:nvSpPr>
          <p:cNvPr id="271" name="Google Shape;271;p37"/>
          <p:cNvSpPr/>
          <p:nvPr/>
        </p:nvSpPr>
        <p:spPr>
          <a:xfrm>
            <a:off x="6375675" y="288400"/>
            <a:ext cx="2508000" cy="9771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2" name="Google Shape;272;p37"/>
          <p:cNvPicPr preferRelativeResize="0"/>
          <p:nvPr/>
        </p:nvPicPr>
        <p:blipFill>
          <a:blip r:embed="rId5">
            <a:alphaModFix/>
          </a:blip>
          <a:stretch>
            <a:fillRect/>
          </a:stretch>
        </p:blipFill>
        <p:spPr>
          <a:xfrm>
            <a:off x="6482380" y="383127"/>
            <a:ext cx="2248900" cy="784013"/>
          </a:xfrm>
          <a:prstGeom prst="rect">
            <a:avLst/>
          </a:prstGeom>
          <a:noFill/>
          <a:ln>
            <a:noFill/>
          </a:ln>
        </p:spPr>
      </p:pic>
      <p:pic>
        <p:nvPicPr>
          <p:cNvPr id="273" name="Google Shape;273;p37"/>
          <p:cNvPicPr preferRelativeResize="0"/>
          <p:nvPr/>
        </p:nvPicPr>
        <p:blipFill>
          <a:blip r:embed="rId6">
            <a:alphaModFix/>
          </a:blip>
          <a:stretch>
            <a:fillRect/>
          </a:stretch>
        </p:blipFill>
        <p:spPr>
          <a:xfrm>
            <a:off x="3657599" y="893749"/>
            <a:ext cx="1828800" cy="1280160"/>
          </a:xfrm>
          <a:prstGeom prst="rect">
            <a:avLst/>
          </a:prstGeom>
          <a:noFill/>
          <a:ln>
            <a:noFill/>
          </a:ln>
        </p:spPr>
      </p:pic>
      <p:pic>
        <p:nvPicPr>
          <p:cNvPr id="274" name="Google Shape;274;p37"/>
          <p:cNvPicPr preferRelativeResize="0"/>
          <p:nvPr/>
        </p:nvPicPr>
        <p:blipFill>
          <a:blip r:embed="rId7">
            <a:alphaModFix/>
          </a:blip>
          <a:stretch>
            <a:fillRect/>
          </a:stretch>
        </p:blipFill>
        <p:spPr>
          <a:xfrm>
            <a:off x="3657600" y="2419700"/>
            <a:ext cx="1828799" cy="1219200"/>
          </a:xfrm>
          <a:prstGeom prst="rect">
            <a:avLst/>
          </a:prstGeom>
          <a:noFill/>
          <a:ln>
            <a:noFill/>
          </a:ln>
        </p:spPr>
      </p:pic>
      <p:sp>
        <p:nvSpPr>
          <p:cNvPr id="275" name="Google Shape;275;p37"/>
          <p:cNvSpPr txBox="1"/>
          <p:nvPr/>
        </p:nvSpPr>
        <p:spPr>
          <a:xfrm rot="-928">
            <a:off x="3461102" y="2097996"/>
            <a:ext cx="2221800" cy="269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500" i="1">
                <a:solidFill>
                  <a:srgbClr val="000000"/>
                </a:solidFill>
                <a:latin typeface="Raleway"/>
                <a:ea typeface="Raleway"/>
                <a:cs typeface="Raleway"/>
                <a:sym typeface="Raleway"/>
              </a:rPr>
              <a:t>Svenja Kirsch für Riesenspatz Infoillustration CC BY-SA 4.0,</a:t>
            </a:r>
            <a:br>
              <a:rPr lang="en" sz="500" i="1">
                <a:solidFill>
                  <a:srgbClr val="000000"/>
                </a:solidFill>
                <a:latin typeface="Raleway"/>
                <a:ea typeface="Raleway"/>
                <a:cs typeface="Raleway"/>
                <a:sym typeface="Raleway"/>
              </a:rPr>
            </a:br>
            <a:r>
              <a:rPr lang="en" sz="500" i="1">
                <a:solidFill>
                  <a:srgbClr val="000000"/>
                </a:solidFill>
                <a:latin typeface="Raleway"/>
                <a:ea typeface="Raleway"/>
                <a:cs typeface="Raleway"/>
                <a:sym typeface="Raleway"/>
              </a:rPr>
              <a:t>via Wikimedia Commons</a:t>
            </a:r>
            <a:endParaRPr sz="500">
              <a:latin typeface="Raleway"/>
              <a:ea typeface="Raleway"/>
              <a:cs typeface="Raleway"/>
              <a:sym typeface="Raleway"/>
            </a:endParaRPr>
          </a:p>
        </p:txBody>
      </p:sp>
      <p:sp>
        <p:nvSpPr>
          <p:cNvPr id="276" name="Google Shape;276;p37"/>
          <p:cNvSpPr txBox="1"/>
          <p:nvPr/>
        </p:nvSpPr>
        <p:spPr>
          <a:xfrm rot="-928">
            <a:off x="3461102" y="3639196"/>
            <a:ext cx="2221800" cy="269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500" i="1">
                <a:solidFill>
                  <a:srgbClr val="000000"/>
                </a:solidFill>
                <a:latin typeface="Raleway"/>
                <a:ea typeface="Raleway"/>
                <a:cs typeface="Raleway"/>
                <a:sym typeface="Raleway"/>
              </a:rPr>
              <a:t>Wikimedia Deutschland, Ralf Rebmann,  CC BY-SA 4.0,</a:t>
            </a:r>
            <a:br>
              <a:rPr lang="en" sz="500" i="1">
                <a:solidFill>
                  <a:srgbClr val="000000"/>
                </a:solidFill>
                <a:latin typeface="Raleway"/>
                <a:ea typeface="Raleway"/>
                <a:cs typeface="Raleway"/>
                <a:sym typeface="Raleway"/>
              </a:rPr>
            </a:br>
            <a:r>
              <a:rPr lang="en" sz="500" i="1">
                <a:solidFill>
                  <a:srgbClr val="000000"/>
                </a:solidFill>
                <a:latin typeface="Raleway"/>
                <a:ea typeface="Raleway"/>
                <a:cs typeface="Raleway"/>
                <a:sym typeface="Raleway"/>
              </a:rPr>
              <a:t>via Wikimedia Commons</a:t>
            </a:r>
            <a:endParaRPr sz="500">
              <a:latin typeface="Raleway"/>
              <a:ea typeface="Raleway"/>
              <a:cs typeface="Raleway"/>
              <a:sym typeface="Raleway"/>
            </a:endParaRPr>
          </a:p>
        </p:txBody>
      </p:sp>
      <p:sp>
        <p:nvSpPr>
          <p:cNvPr id="277" name="Google Shape;277;p37"/>
          <p:cNvSpPr txBox="1"/>
          <p:nvPr/>
        </p:nvSpPr>
        <p:spPr>
          <a:xfrm>
            <a:off x="2087100" y="4210350"/>
            <a:ext cx="4560300" cy="431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en" sz="800" u="sng">
                <a:solidFill>
                  <a:schemeClr val="hlink"/>
                </a:solidFill>
                <a:latin typeface="Raleway"/>
                <a:ea typeface="Raleway"/>
                <a:cs typeface="Raleway"/>
                <a:sym typeface="Raleway"/>
                <a:hlinkClick r:id="rId8"/>
              </a:rPr>
              <a:t>https://de.wikiversity.org/wiki/Wikiversity:Fellow-Programm_Freies_Wissen/Fellows2018</a:t>
            </a:r>
            <a:endParaRPr sz="800">
              <a:latin typeface="Raleway"/>
              <a:ea typeface="Raleway"/>
              <a:cs typeface="Raleway"/>
              <a:sym typeface="Raleway"/>
            </a:endParaRPr>
          </a:p>
          <a:p>
            <a:pPr marL="0" lvl="0" indent="0" algn="l" rtl="0">
              <a:spcBef>
                <a:spcPts val="0"/>
              </a:spcBef>
              <a:spcAft>
                <a:spcPts val="0"/>
              </a:spcAft>
              <a:buNone/>
            </a:pPr>
            <a:r>
              <a:rPr lang="en" sz="800" u="sng">
                <a:solidFill>
                  <a:schemeClr val="hlink"/>
                </a:solidFill>
                <a:latin typeface="Raleway"/>
                <a:ea typeface="Raleway"/>
                <a:cs typeface="Raleway"/>
                <a:sym typeface="Raleway"/>
                <a:hlinkClick r:id="rId9"/>
              </a:rPr>
              <a:t>https://de.wikiversity.org/wiki/Wikiversity:Fellow-Programm_Freies_Wissen/Fellows2020</a:t>
            </a:r>
            <a:r>
              <a:rPr lang="en" sz="800">
                <a:solidFill>
                  <a:schemeClr val="dk1"/>
                </a:solidFill>
                <a:latin typeface="Raleway"/>
                <a:ea typeface="Raleway"/>
                <a:cs typeface="Raleway"/>
                <a:sym typeface="Raleway"/>
              </a:rPr>
              <a:t> </a:t>
            </a:r>
            <a:endParaRPr sz="800">
              <a:latin typeface="Raleway"/>
              <a:ea typeface="Raleway"/>
              <a:cs typeface="Raleway"/>
              <a:sym typeface="Raleway"/>
            </a:endParaRPr>
          </a:p>
        </p:txBody>
      </p:sp>
      <p:pic>
        <p:nvPicPr>
          <p:cNvPr id="278" name="Google Shape;278;p37"/>
          <p:cNvPicPr preferRelativeResize="0"/>
          <p:nvPr/>
        </p:nvPicPr>
        <p:blipFill>
          <a:blip r:embed="rId10">
            <a:alphaModFix/>
          </a:blip>
          <a:stretch>
            <a:fillRect/>
          </a:stretch>
        </p:blipFill>
        <p:spPr>
          <a:xfrm>
            <a:off x="710875" y="2863627"/>
            <a:ext cx="1828800" cy="1028698"/>
          </a:xfrm>
          <a:prstGeom prst="rect">
            <a:avLst/>
          </a:prstGeom>
          <a:noFill/>
          <a:ln>
            <a:noFill/>
          </a:ln>
        </p:spPr>
      </p:pic>
      <p:sp>
        <p:nvSpPr>
          <p:cNvPr id="279" name="Google Shape;279;p37"/>
          <p:cNvSpPr txBox="1"/>
          <p:nvPr/>
        </p:nvSpPr>
        <p:spPr>
          <a:xfrm>
            <a:off x="710875" y="3728900"/>
            <a:ext cx="1828800" cy="61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A449A6"/>
                </a:solidFill>
                <a:latin typeface="Raleway"/>
                <a:ea typeface="Raleway"/>
                <a:cs typeface="Raleway"/>
                <a:sym typeface="Raleway"/>
              </a:rPr>
              <a:t>Martina Trognitz</a:t>
            </a:r>
            <a:endParaRPr b="1">
              <a:solidFill>
                <a:srgbClr val="A449A6"/>
              </a:solidFill>
              <a:latin typeface="Raleway"/>
              <a:ea typeface="Raleway"/>
              <a:cs typeface="Raleway"/>
              <a:sym typeface="Raleway"/>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525"/>
        <p:cNvGrpSpPr/>
        <p:nvPr/>
      </p:nvGrpSpPr>
      <p:grpSpPr>
        <a:xfrm>
          <a:off x="0" y="0"/>
          <a:ext cx="0" cy="0"/>
          <a:chOff x="0" y="0"/>
          <a:chExt cx="0" cy="0"/>
        </a:xfrm>
      </p:grpSpPr>
      <p:sp>
        <p:nvSpPr>
          <p:cNvPr id="1526" name="Google Shape;1526;p12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100</a:t>
            </a:fld>
            <a:endParaRPr/>
          </a:p>
        </p:txBody>
      </p:sp>
      <p:sp>
        <p:nvSpPr>
          <p:cNvPr id="1527" name="Google Shape;1527;p127"/>
          <p:cNvSpPr txBox="1">
            <a:spLocks noGrp="1"/>
          </p:cNvSpPr>
          <p:nvPr>
            <p:ph type="title"/>
          </p:nvPr>
        </p:nvSpPr>
        <p:spPr>
          <a:xfrm>
            <a:off x="391050" y="43098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Limes military camps</a:t>
            </a:r>
            <a:endParaRPr sz="1000" i="1">
              <a:latin typeface="Raleway"/>
              <a:ea typeface="Raleway"/>
              <a:cs typeface="Raleway"/>
              <a:sym typeface="Raleway"/>
            </a:endParaRPr>
          </a:p>
        </p:txBody>
      </p:sp>
      <p:pic>
        <p:nvPicPr>
          <p:cNvPr id="1528" name="Google Shape;1528;p127"/>
          <p:cNvPicPr preferRelativeResize="0"/>
          <p:nvPr/>
        </p:nvPicPr>
        <p:blipFill>
          <a:blip r:embed="rId3">
            <a:alphaModFix/>
          </a:blip>
          <a:stretch>
            <a:fillRect/>
          </a:stretch>
        </p:blipFill>
        <p:spPr>
          <a:xfrm>
            <a:off x="1343200" y="485050"/>
            <a:ext cx="6457589" cy="38884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532"/>
        <p:cNvGrpSpPr/>
        <p:nvPr/>
      </p:nvGrpSpPr>
      <p:grpSpPr>
        <a:xfrm>
          <a:off x="0" y="0"/>
          <a:ext cx="0" cy="0"/>
          <a:chOff x="0" y="0"/>
          <a:chExt cx="0" cy="0"/>
        </a:xfrm>
      </p:grpSpPr>
      <p:sp>
        <p:nvSpPr>
          <p:cNvPr id="1533" name="Google Shape;1533;p12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101</a:t>
            </a:fld>
            <a:endParaRPr/>
          </a:p>
        </p:txBody>
      </p:sp>
      <p:sp>
        <p:nvSpPr>
          <p:cNvPr id="1534" name="Google Shape;1534;p128"/>
          <p:cNvSpPr txBox="1">
            <a:spLocks noGrp="1"/>
          </p:cNvSpPr>
          <p:nvPr>
            <p:ph type="title" idx="4294967295"/>
          </p:nvPr>
        </p:nvSpPr>
        <p:spPr>
          <a:xfrm>
            <a:off x="1478388" y="1287750"/>
            <a:ext cx="37896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Function B</a:t>
            </a:r>
            <a:endParaRPr sz="3600">
              <a:solidFill>
                <a:srgbClr val="C94FA0"/>
              </a:solidFill>
              <a:latin typeface="Raleway Black"/>
              <a:ea typeface="Raleway Black"/>
              <a:cs typeface="Raleway Black"/>
              <a:sym typeface="Raleway Black"/>
            </a:endParaRPr>
          </a:p>
        </p:txBody>
      </p:sp>
      <p:pic>
        <p:nvPicPr>
          <p:cNvPr id="1535" name="Google Shape;1535;p128"/>
          <p:cNvPicPr preferRelativeResize="0"/>
          <p:nvPr/>
        </p:nvPicPr>
        <p:blipFill>
          <a:blip r:embed="rId3">
            <a:alphaModFix/>
          </a:blip>
          <a:stretch>
            <a:fillRect/>
          </a:stretch>
        </p:blipFill>
        <p:spPr>
          <a:xfrm>
            <a:off x="5343713" y="1563200"/>
            <a:ext cx="2017100" cy="2017100"/>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539"/>
        <p:cNvGrpSpPr/>
        <p:nvPr/>
      </p:nvGrpSpPr>
      <p:grpSpPr>
        <a:xfrm>
          <a:off x="0" y="0"/>
          <a:ext cx="0" cy="0"/>
          <a:chOff x="0" y="0"/>
          <a:chExt cx="0" cy="0"/>
        </a:xfrm>
      </p:grpSpPr>
      <p:sp>
        <p:nvSpPr>
          <p:cNvPr id="1540" name="Google Shape;1540;p12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102</a:t>
            </a:fld>
            <a:endParaRPr/>
          </a:p>
        </p:txBody>
      </p:sp>
      <p:sp>
        <p:nvSpPr>
          <p:cNvPr id="1541" name="Google Shape;1541;p129"/>
          <p:cNvSpPr/>
          <p:nvPr/>
        </p:nvSpPr>
        <p:spPr>
          <a:xfrm flipH="1">
            <a:off x="4355200" y="583025"/>
            <a:ext cx="3932100" cy="4007400"/>
          </a:xfrm>
          <a:prstGeom prst="wedgeEllipseCallout">
            <a:avLst>
              <a:gd name="adj1" fmla="val 60924"/>
              <a:gd name="adj2" fmla="val 15953"/>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741B47"/>
                </a:solidFill>
                <a:latin typeface="Raleway"/>
                <a:ea typeface="Raleway"/>
                <a:cs typeface="Raleway"/>
                <a:sym typeface="Raleway"/>
              </a:rPr>
              <a:t>Function B</a:t>
            </a:r>
            <a:r>
              <a:rPr lang="en">
                <a:solidFill>
                  <a:schemeClr val="dk1"/>
                </a:solidFill>
                <a:latin typeface="Raleway Medium"/>
                <a:ea typeface="Raleway Medium"/>
                <a:cs typeface="Raleway Medium"/>
                <a:sym typeface="Raleway Medium"/>
              </a:rPr>
              <a:t> allows the enrichment of a given geodataset using Semantic Web resources from the Linked Open Data Cloud, especially Wikidata (e.g. the elevation level of towns along the Roman Limes). Geospatial data is always seen in a context of usage which usually requires additional data from different knowledge domains. Semantically interpreted Linked Data may represent such a resource for data enrichment.</a:t>
            </a:r>
            <a:endParaRPr b="1">
              <a:latin typeface="Raleway"/>
              <a:ea typeface="Raleway"/>
              <a:cs typeface="Raleway"/>
              <a:sym typeface="Raleway"/>
            </a:endParaRPr>
          </a:p>
        </p:txBody>
      </p:sp>
      <p:pic>
        <p:nvPicPr>
          <p:cNvPr id="1542" name="Google Shape;1542;p129"/>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546"/>
        <p:cNvGrpSpPr/>
        <p:nvPr/>
      </p:nvGrpSpPr>
      <p:grpSpPr>
        <a:xfrm>
          <a:off x="0" y="0"/>
          <a:ext cx="0" cy="0"/>
          <a:chOff x="0" y="0"/>
          <a:chExt cx="0" cy="0"/>
        </a:xfrm>
      </p:grpSpPr>
      <p:sp>
        <p:nvSpPr>
          <p:cNvPr id="1547" name="Google Shape;1547;p13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103</a:t>
            </a:fld>
            <a:endParaRPr/>
          </a:p>
        </p:txBody>
      </p:sp>
      <p:pic>
        <p:nvPicPr>
          <p:cNvPr id="1548" name="Google Shape;1548;p130"/>
          <p:cNvPicPr preferRelativeResize="0"/>
          <p:nvPr/>
        </p:nvPicPr>
        <p:blipFill>
          <a:blip r:embed="rId3">
            <a:alphaModFix/>
          </a:blip>
          <a:stretch>
            <a:fillRect/>
          </a:stretch>
        </p:blipFill>
        <p:spPr>
          <a:xfrm>
            <a:off x="539212" y="1771500"/>
            <a:ext cx="3454601" cy="2818799"/>
          </a:xfrm>
          <a:prstGeom prst="rect">
            <a:avLst/>
          </a:prstGeom>
          <a:noFill/>
          <a:ln>
            <a:noFill/>
          </a:ln>
          <a:effectLst>
            <a:outerShdw blurRad="57150" dist="19050" dir="5400000" algn="bl" rotWithShape="0">
              <a:srgbClr val="000000">
                <a:alpha val="50000"/>
              </a:srgbClr>
            </a:outerShdw>
          </a:effectLst>
        </p:spPr>
      </p:pic>
      <p:pic>
        <p:nvPicPr>
          <p:cNvPr id="1549" name="Google Shape;1549;p130"/>
          <p:cNvPicPr preferRelativeResize="0"/>
          <p:nvPr/>
        </p:nvPicPr>
        <p:blipFill>
          <a:blip r:embed="rId4">
            <a:alphaModFix/>
          </a:blip>
          <a:stretch>
            <a:fillRect/>
          </a:stretch>
        </p:blipFill>
        <p:spPr>
          <a:xfrm>
            <a:off x="4238038" y="1856300"/>
            <a:ext cx="4301399" cy="2734000"/>
          </a:xfrm>
          <a:prstGeom prst="rect">
            <a:avLst/>
          </a:prstGeom>
          <a:noFill/>
          <a:ln>
            <a:noFill/>
          </a:ln>
          <a:effectLst>
            <a:outerShdw blurRad="57150" dist="19050" dir="5400000" algn="bl" rotWithShape="0">
              <a:srgbClr val="000000">
                <a:alpha val="50000"/>
              </a:srgbClr>
            </a:outerShdw>
          </a:effectLst>
        </p:spPr>
      </p:pic>
      <p:sp>
        <p:nvSpPr>
          <p:cNvPr id="1550" name="Google Shape;1550;p130"/>
          <p:cNvSpPr txBox="1">
            <a:spLocks noGrp="1"/>
          </p:cNvSpPr>
          <p:nvPr>
            <p:ph type="title" idx="4294967295"/>
          </p:nvPr>
        </p:nvSpPr>
        <p:spPr>
          <a:xfrm>
            <a:off x="4995950" y="695704"/>
            <a:ext cx="2967000" cy="107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t>Enrichment query</a:t>
            </a:r>
            <a:br>
              <a:rPr lang="en" sz="2000"/>
            </a:br>
            <a:r>
              <a:rPr lang="en" sz="2000"/>
              <a:t>using the SPARQLing Unicorn</a:t>
            </a:r>
            <a:endParaRPr sz="2000"/>
          </a:p>
        </p:txBody>
      </p:sp>
      <p:pic>
        <p:nvPicPr>
          <p:cNvPr id="1551" name="Google Shape;1551;p130"/>
          <p:cNvPicPr preferRelativeResize="0"/>
          <p:nvPr/>
        </p:nvPicPr>
        <p:blipFill>
          <a:blip r:embed="rId5">
            <a:alphaModFix/>
          </a:blip>
          <a:stretch>
            <a:fillRect/>
          </a:stretch>
        </p:blipFill>
        <p:spPr>
          <a:xfrm>
            <a:off x="605203" y="535100"/>
            <a:ext cx="4147426" cy="101817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555"/>
        <p:cNvGrpSpPr/>
        <p:nvPr/>
      </p:nvGrpSpPr>
      <p:grpSpPr>
        <a:xfrm>
          <a:off x="0" y="0"/>
          <a:ext cx="0" cy="0"/>
          <a:chOff x="0" y="0"/>
          <a:chExt cx="0" cy="0"/>
        </a:xfrm>
      </p:grpSpPr>
      <p:sp>
        <p:nvSpPr>
          <p:cNvPr id="1556" name="Google Shape;1556;p13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104</a:t>
            </a:fld>
            <a:endParaRPr/>
          </a:p>
        </p:txBody>
      </p:sp>
      <p:pic>
        <p:nvPicPr>
          <p:cNvPr id="1557" name="Google Shape;1557;p131"/>
          <p:cNvPicPr preferRelativeResize="0"/>
          <p:nvPr/>
        </p:nvPicPr>
        <p:blipFill>
          <a:blip r:embed="rId3">
            <a:alphaModFix/>
          </a:blip>
          <a:stretch>
            <a:fillRect/>
          </a:stretch>
        </p:blipFill>
        <p:spPr>
          <a:xfrm>
            <a:off x="1448388" y="596988"/>
            <a:ext cx="6247225" cy="3949525"/>
          </a:xfrm>
          <a:prstGeom prst="rect">
            <a:avLst/>
          </a:prstGeom>
          <a:noFill/>
          <a:ln>
            <a:noFill/>
          </a:ln>
        </p:spPr>
      </p:pic>
      <p:sp>
        <p:nvSpPr>
          <p:cNvPr id="1558" name="Google Shape;1558;p131"/>
          <p:cNvSpPr txBox="1">
            <a:spLocks noGrp="1"/>
          </p:cNvSpPr>
          <p:nvPr>
            <p:ph type="title" idx="4294967295"/>
          </p:nvPr>
        </p:nvSpPr>
        <p:spPr>
          <a:xfrm>
            <a:off x="2676750" y="3052950"/>
            <a:ext cx="3809100" cy="81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t>enrichment dialogue</a:t>
            </a:r>
            <a:endParaRPr sz="2000"/>
          </a:p>
          <a:p>
            <a:pPr marL="0" lvl="0" indent="0" algn="ctr" rtl="0">
              <a:spcBef>
                <a:spcPts val="0"/>
              </a:spcBef>
              <a:spcAft>
                <a:spcPts val="0"/>
              </a:spcAft>
              <a:buNone/>
            </a:pPr>
            <a:r>
              <a:rPr lang="en" sz="2000"/>
              <a:t>using the SPARQLing Unicorn</a:t>
            </a:r>
            <a:endParaRPr sz="2000"/>
          </a:p>
        </p:txBody>
      </p:sp>
      <p:sp>
        <p:nvSpPr>
          <p:cNvPr id="1559" name="Google Shape;1559;p131"/>
          <p:cNvSpPr/>
          <p:nvPr/>
        </p:nvSpPr>
        <p:spPr>
          <a:xfrm>
            <a:off x="1574250" y="2611650"/>
            <a:ext cx="6014100" cy="217800"/>
          </a:xfrm>
          <a:prstGeom prst="rect">
            <a:avLst/>
          </a:prstGeom>
          <a:noFill/>
          <a:ln w="3810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563"/>
        <p:cNvGrpSpPr/>
        <p:nvPr/>
      </p:nvGrpSpPr>
      <p:grpSpPr>
        <a:xfrm>
          <a:off x="0" y="0"/>
          <a:ext cx="0" cy="0"/>
          <a:chOff x="0" y="0"/>
          <a:chExt cx="0" cy="0"/>
        </a:xfrm>
      </p:grpSpPr>
      <p:sp>
        <p:nvSpPr>
          <p:cNvPr id="1564" name="Google Shape;1564;p13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105</a:t>
            </a:fld>
            <a:endParaRPr/>
          </a:p>
        </p:txBody>
      </p:sp>
      <p:pic>
        <p:nvPicPr>
          <p:cNvPr id="1565" name="Google Shape;1565;p132"/>
          <p:cNvPicPr preferRelativeResize="0"/>
          <p:nvPr/>
        </p:nvPicPr>
        <p:blipFill>
          <a:blip r:embed="rId3">
            <a:alphaModFix/>
          </a:blip>
          <a:stretch>
            <a:fillRect/>
          </a:stretch>
        </p:blipFill>
        <p:spPr>
          <a:xfrm>
            <a:off x="1371359" y="681187"/>
            <a:ext cx="6401275" cy="3781125"/>
          </a:xfrm>
          <a:prstGeom prst="rect">
            <a:avLst/>
          </a:prstGeom>
          <a:noFill/>
          <a:ln>
            <a:noFill/>
          </a:ln>
          <a:effectLst>
            <a:outerShdw blurRad="57150" dist="19050" dir="5400000" algn="bl" rotWithShape="0">
              <a:srgbClr val="000000">
                <a:alpha val="50000"/>
              </a:srgbClr>
            </a:outerShdw>
          </a:effectLst>
        </p:spPr>
      </p:pic>
      <p:sp>
        <p:nvSpPr>
          <p:cNvPr id="1566" name="Google Shape;1566;p132"/>
          <p:cNvSpPr txBox="1">
            <a:spLocks noGrp="1"/>
          </p:cNvSpPr>
          <p:nvPr>
            <p:ph type="title" idx="4294967295"/>
          </p:nvPr>
        </p:nvSpPr>
        <p:spPr>
          <a:xfrm>
            <a:off x="4626475" y="3424225"/>
            <a:ext cx="2967000" cy="380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t>enrichment result</a:t>
            </a:r>
            <a:endParaRPr sz="200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570"/>
        <p:cNvGrpSpPr/>
        <p:nvPr/>
      </p:nvGrpSpPr>
      <p:grpSpPr>
        <a:xfrm>
          <a:off x="0" y="0"/>
          <a:ext cx="0" cy="0"/>
          <a:chOff x="0" y="0"/>
          <a:chExt cx="0" cy="0"/>
        </a:xfrm>
      </p:grpSpPr>
      <p:sp>
        <p:nvSpPr>
          <p:cNvPr id="1571" name="Google Shape;1571;p13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106</a:t>
            </a:fld>
            <a:endParaRPr/>
          </a:p>
        </p:txBody>
      </p:sp>
      <p:sp>
        <p:nvSpPr>
          <p:cNvPr id="1572" name="Google Shape;1572;p133"/>
          <p:cNvSpPr txBox="1">
            <a:spLocks noGrp="1"/>
          </p:cNvSpPr>
          <p:nvPr>
            <p:ph type="title" idx="4294967295"/>
          </p:nvPr>
        </p:nvSpPr>
        <p:spPr>
          <a:xfrm>
            <a:off x="1478388" y="1287750"/>
            <a:ext cx="37896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Function C</a:t>
            </a:r>
            <a:endParaRPr sz="3600">
              <a:solidFill>
                <a:srgbClr val="C94FA0"/>
              </a:solidFill>
              <a:latin typeface="Raleway Black"/>
              <a:ea typeface="Raleway Black"/>
              <a:cs typeface="Raleway Black"/>
              <a:sym typeface="Raleway Black"/>
            </a:endParaRPr>
          </a:p>
        </p:txBody>
      </p:sp>
      <p:pic>
        <p:nvPicPr>
          <p:cNvPr id="1573" name="Google Shape;1573;p133"/>
          <p:cNvPicPr preferRelativeResize="0"/>
          <p:nvPr/>
        </p:nvPicPr>
        <p:blipFill>
          <a:blip r:embed="rId3">
            <a:alphaModFix/>
          </a:blip>
          <a:stretch>
            <a:fillRect/>
          </a:stretch>
        </p:blipFill>
        <p:spPr>
          <a:xfrm>
            <a:off x="5343713" y="1563200"/>
            <a:ext cx="2017100" cy="2017100"/>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577"/>
        <p:cNvGrpSpPr/>
        <p:nvPr/>
      </p:nvGrpSpPr>
      <p:grpSpPr>
        <a:xfrm>
          <a:off x="0" y="0"/>
          <a:ext cx="0" cy="0"/>
          <a:chOff x="0" y="0"/>
          <a:chExt cx="0" cy="0"/>
        </a:xfrm>
      </p:grpSpPr>
      <p:sp>
        <p:nvSpPr>
          <p:cNvPr id="1578" name="Google Shape;1578;p13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107</a:t>
            </a:fld>
            <a:endParaRPr/>
          </a:p>
        </p:txBody>
      </p:sp>
      <p:sp>
        <p:nvSpPr>
          <p:cNvPr id="1579" name="Google Shape;1579;p134"/>
          <p:cNvSpPr/>
          <p:nvPr/>
        </p:nvSpPr>
        <p:spPr>
          <a:xfrm flipH="1">
            <a:off x="4355200" y="1290575"/>
            <a:ext cx="3932100" cy="3035700"/>
          </a:xfrm>
          <a:prstGeom prst="wedgeEllipseCallout">
            <a:avLst>
              <a:gd name="adj1" fmla="val 60924"/>
              <a:gd name="adj2" fmla="val 15953"/>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741B47"/>
                </a:solidFill>
                <a:latin typeface="Raleway"/>
                <a:ea typeface="Raleway"/>
                <a:cs typeface="Raleway"/>
                <a:sym typeface="Raleway"/>
              </a:rPr>
              <a:t>Function C</a:t>
            </a:r>
            <a:r>
              <a:rPr lang="en">
                <a:solidFill>
                  <a:srgbClr val="741B47"/>
                </a:solidFill>
                <a:latin typeface="Raleway Medium"/>
                <a:ea typeface="Raleway Medium"/>
                <a:cs typeface="Raleway Medium"/>
                <a:sym typeface="Raleway Medium"/>
              </a:rPr>
              <a:t> converts geospatial information e.g. from GeoJSON into RDF, so that this information might be represented for the purpose of publishing archaeological geodata as Linked Data.</a:t>
            </a:r>
            <a:endParaRPr>
              <a:latin typeface="Raleway Medium"/>
              <a:ea typeface="Raleway Medium"/>
              <a:cs typeface="Raleway Medium"/>
              <a:sym typeface="Raleway Medium"/>
            </a:endParaRPr>
          </a:p>
        </p:txBody>
      </p:sp>
      <p:pic>
        <p:nvPicPr>
          <p:cNvPr id="1580" name="Google Shape;1580;p134"/>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584"/>
        <p:cNvGrpSpPr/>
        <p:nvPr/>
      </p:nvGrpSpPr>
      <p:grpSpPr>
        <a:xfrm>
          <a:off x="0" y="0"/>
          <a:ext cx="0" cy="0"/>
          <a:chOff x="0" y="0"/>
          <a:chExt cx="0" cy="0"/>
        </a:xfrm>
      </p:grpSpPr>
      <p:sp>
        <p:nvSpPr>
          <p:cNvPr id="1585" name="Google Shape;1585;p13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108</a:t>
            </a:fld>
            <a:endParaRPr/>
          </a:p>
        </p:txBody>
      </p:sp>
      <p:pic>
        <p:nvPicPr>
          <p:cNvPr id="1586" name="Google Shape;1586;p135"/>
          <p:cNvPicPr preferRelativeResize="0"/>
          <p:nvPr/>
        </p:nvPicPr>
        <p:blipFill>
          <a:blip r:embed="rId3">
            <a:alphaModFix/>
          </a:blip>
          <a:stretch>
            <a:fillRect/>
          </a:stretch>
        </p:blipFill>
        <p:spPr>
          <a:xfrm>
            <a:off x="656525" y="504200"/>
            <a:ext cx="5748500" cy="3630925"/>
          </a:xfrm>
          <a:prstGeom prst="rect">
            <a:avLst/>
          </a:prstGeom>
          <a:noFill/>
          <a:ln>
            <a:noFill/>
          </a:ln>
          <a:effectLst>
            <a:outerShdw blurRad="57150" dist="19050" dir="5400000" algn="bl" rotWithShape="0">
              <a:srgbClr val="000000">
                <a:alpha val="50000"/>
              </a:srgbClr>
            </a:outerShdw>
          </a:effectLst>
        </p:spPr>
      </p:pic>
      <p:pic>
        <p:nvPicPr>
          <p:cNvPr id="1587" name="Google Shape;1587;p135"/>
          <p:cNvPicPr preferRelativeResize="0"/>
          <p:nvPr/>
        </p:nvPicPr>
        <p:blipFill>
          <a:blip r:embed="rId4">
            <a:alphaModFix/>
          </a:blip>
          <a:stretch>
            <a:fillRect/>
          </a:stretch>
        </p:blipFill>
        <p:spPr>
          <a:xfrm>
            <a:off x="3757870" y="3428450"/>
            <a:ext cx="4810250" cy="1040375"/>
          </a:xfrm>
          <a:prstGeom prst="rect">
            <a:avLst/>
          </a:prstGeom>
          <a:noFill/>
          <a:ln>
            <a:noFill/>
          </a:ln>
          <a:effectLst>
            <a:outerShdw blurRad="57150" dist="19050" dir="5400000" algn="bl" rotWithShape="0">
              <a:srgbClr val="000000">
                <a:alpha val="50000"/>
              </a:srgbClr>
            </a:outerShdw>
          </a:effectLst>
        </p:spPr>
      </p:pic>
      <p:sp>
        <p:nvSpPr>
          <p:cNvPr id="1588" name="Google Shape;1588;p135"/>
          <p:cNvSpPr/>
          <p:nvPr/>
        </p:nvSpPr>
        <p:spPr>
          <a:xfrm>
            <a:off x="703700" y="1516200"/>
            <a:ext cx="3656400" cy="1262400"/>
          </a:xfrm>
          <a:prstGeom prst="rect">
            <a:avLst/>
          </a:prstGeom>
          <a:noFill/>
          <a:ln w="3810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 name="Google Shape;1589;p135"/>
          <p:cNvSpPr txBox="1">
            <a:spLocks noGrp="1"/>
          </p:cNvSpPr>
          <p:nvPr>
            <p:ph type="title" idx="4294967295"/>
          </p:nvPr>
        </p:nvSpPr>
        <p:spPr>
          <a:xfrm>
            <a:off x="4727825" y="2549950"/>
            <a:ext cx="3656400" cy="81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t>Semantic Uplift using the</a:t>
            </a:r>
            <a:br>
              <a:rPr lang="en" sz="2000"/>
            </a:br>
            <a:r>
              <a:rPr lang="en" sz="2000"/>
              <a:t>SPARQLing Unicorn</a:t>
            </a:r>
            <a:endParaRPr sz="200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593"/>
        <p:cNvGrpSpPr/>
        <p:nvPr/>
      </p:nvGrpSpPr>
      <p:grpSpPr>
        <a:xfrm>
          <a:off x="0" y="0"/>
          <a:ext cx="0" cy="0"/>
          <a:chOff x="0" y="0"/>
          <a:chExt cx="0" cy="0"/>
        </a:xfrm>
      </p:grpSpPr>
      <p:sp>
        <p:nvSpPr>
          <p:cNvPr id="1594" name="Google Shape;1594;p13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109</a:t>
            </a:fld>
            <a:endParaRPr/>
          </a:p>
        </p:txBody>
      </p:sp>
      <p:grpSp>
        <p:nvGrpSpPr>
          <p:cNvPr id="1595" name="Google Shape;1595;p136"/>
          <p:cNvGrpSpPr/>
          <p:nvPr/>
        </p:nvGrpSpPr>
        <p:grpSpPr>
          <a:xfrm>
            <a:off x="1456623" y="617830"/>
            <a:ext cx="6230763" cy="1066850"/>
            <a:chOff x="4120600" y="813675"/>
            <a:chExt cx="3467700" cy="593750"/>
          </a:xfrm>
        </p:grpSpPr>
        <p:pic>
          <p:nvPicPr>
            <p:cNvPr id="1596" name="Google Shape;1596;p136"/>
            <p:cNvPicPr preferRelativeResize="0"/>
            <p:nvPr/>
          </p:nvPicPr>
          <p:blipFill rotWithShape="1">
            <a:blip r:embed="rId3">
              <a:alphaModFix/>
            </a:blip>
            <a:srcRect b="89911"/>
            <a:stretch/>
          </p:blipFill>
          <p:spPr>
            <a:xfrm>
              <a:off x="4120600" y="813675"/>
              <a:ext cx="3467626" cy="129425"/>
            </a:xfrm>
            <a:prstGeom prst="rect">
              <a:avLst/>
            </a:prstGeom>
            <a:noFill/>
            <a:ln>
              <a:noFill/>
            </a:ln>
          </p:spPr>
        </p:pic>
        <p:pic>
          <p:nvPicPr>
            <p:cNvPr id="1597" name="Google Shape;1597;p136"/>
            <p:cNvPicPr preferRelativeResize="0"/>
            <p:nvPr/>
          </p:nvPicPr>
          <p:blipFill rotWithShape="1">
            <a:blip r:embed="rId3">
              <a:alphaModFix/>
            </a:blip>
            <a:srcRect t="63806"/>
            <a:stretch/>
          </p:blipFill>
          <p:spPr>
            <a:xfrm>
              <a:off x="4120600" y="943100"/>
              <a:ext cx="3467626" cy="464325"/>
            </a:xfrm>
            <a:prstGeom prst="rect">
              <a:avLst/>
            </a:prstGeom>
            <a:noFill/>
            <a:ln>
              <a:noFill/>
            </a:ln>
          </p:spPr>
        </p:pic>
        <p:sp>
          <p:nvSpPr>
            <p:cNvPr id="1598" name="Google Shape;1598;p136"/>
            <p:cNvSpPr/>
            <p:nvPr/>
          </p:nvSpPr>
          <p:spPr>
            <a:xfrm>
              <a:off x="4120600" y="1088200"/>
              <a:ext cx="3467700" cy="174300"/>
            </a:xfrm>
            <a:prstGeom prst="rect">
              <a:avLst/>
            </a:prstGeom>
            <a:noFill/>
            <a:ln w="1905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99" name="Google Shape;1599;p136"/>
          <p:cNvSpPr/>
          <p:nvPr/>
        </p:nvSpPr>
        <p:spPr>
          <a:xfrm rot="5400000">
            <a:off x="5379450" y="1826300"/>
            <a:ext cx="518700" cy="304800"/>
          </a:xfrm>
          <a:prstGeom prst="stripedRightArrow">
            <a:avLst>
              <a:gd name="adj1" fmla="val 50000"/>
              <a:gd name="adj2" fmla="val 50000"/>
            </a:avLst>
          </a:prstGeom>
          <a:solidFill>
            <a:srgbClr val="B7B7B7"/>
          </a:solidFill>
          <a:ln w="9525"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0" name="Google Shape;1600;p136"/>
          <p:cNvSpPr txBox="1">
            <a:spLocks noGrp="1"/>
          </p:cNvSpPr>
          <p:nvPr>
            <p:ph type="title" idx="4294967295"/>
          </p:nvPr>
        </p:nvSpPr>
        <p:spPr>
          <a:xfrm>
            <a:off x="2462900" y="1568750"/>
            <a:ext cx="3259200" cy="819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600"/>
              <a:t>Semantic Uplift</a:t>
            </a:r>
            <a:br>
              <a:rPr lang="en" sz="1600"/>
            </a:br>
            <a:r>
              <a:rPr lang="en" sz="1600"/>
              <a:t>transformation process</a:t>
            </a:r>
            <a:endParaRPr sz="1600"/>
          </a:p>
        </p:txBody>
      </p:sp>
      <p:pic>
        <p:nvPicPr>
          <p:cNvPr id="1601" name="Google Shape;1601;p136"/>
          <p:cNvPicPr preferRelativeResize="0"/>
          <p:nvPr/>
        </p:nvPicPr>
        <p:blipFill>
          <a:blip r:embed="rId4">
            <a:alphaModFix/>
          </a:blip>
          <a:stretch>
            <a:fillRect/>
          </a:stretch>
        </p:blipFill>
        <p:spPr>
          <a:xfrm>
            <a:off x="2012050" y="2238050"/>
            <a:ext cx="4160895" cy="245762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11</a:t>
            </a:fld>
            <a:endParaRPr/>
          </a:p>
        </p:txBody>
      </p:sp>
      <p:sp>
        <p:nvSpPr>
          <p:cNvPr id="285" name="Google Shape;285;p38"/>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Research Squirrel Engineers</a:t>
            </a:r>
            <a:endParaRPr/>
          </a:p>
          <a:p>
            <a:pPr marL="0" lvl="0" indent="0" algn="ctr" rtl="0">
              <a:spcBef>
                <a:spcPts val="0"/>
              </a:spcBef>
              <a:spcAft>
                <a:spcPts val="0"/>
              </a:spcAft>
              <a:buNone/>
            </a:pPr>
            <a:r>
              <a:rPr lang="en" i="1">
                <a:latin typeface="Raleway"/>
                <a:ea typeface="Raleway"/>
                <a:cs typeface="Raleway"/>
                <a:sym typeface="Raleway"/>
              </a:rPr>
              <a:t>Ein Netzwerk für fleißige DH Squirrels!</a:t>
            </a:r>
            <a:endParaRPr i="1">
              <a:latin typeface="Raleway"/>
              <a:ea typeface="Raleway"/>
              <a:cs typeface="Raleway"/>
              <a:sym typeface="Raleway"/>
            </a:endParaRPr>
          </a:p>
        </p:txBody>
      </p:sp>
      <p:pic>
        <p:nvPicPr>
          <p:cNvPr id="286" name="Google Shape;286;p38"/>
          <p:cNvPicPr preferRelativeResize="0"/>
          <p:nvPr/>
        </p:nvPicPr>
        <p:blipFill>
          <a:blip r:embed="rId3">
            <a:alphaModFix/>
          </a:blip>
          <a:stretch>
            <a:fillRect/>
          </a:stretch>
        </p:blipFill>
        <p:spPr>
          <a:xfrm>
            <a:off x="3918513" y="1203975"/>
            <a:ext cx="1371600" cy="1371600"/>
          </a:xfrm>
          <a:prstGeom prst="rect">
            <a:avLst/>
          </a:prstGeom>
          <a:noFill/>
          <a:ln>
            <a:noFill/>
          </a:ln>
        </p:spPr>
      </p:pic>
      <p:pic>
        <p:nvPicPr>
          <p:cNvPr id="287" name="Google Shape;287;p38"/>
          <p:cNvPicPr preferRelativeResize="0"/>
          <p:nvPr/>
        </p:nvPicPr>
        <p:blipFill>
          <a:blip r:embed="rId4">
            <a:alphaModFix/>
          </a:blip>
          <a:stretch>
            <a:fillRect/>
          </a:stretch>
        </p:blipFill>
        <p:spPr>
          <a:xfrm>
            <a:off x="2405450" y="1901838"/>
            <a:ext cx="1371600" cy="1371600"/>
          </a:xfrm>
          <a:prstGeom prst="rect">
            <a:avLst/>
          </a:prstGeom>
          <a:noFill/>
          <a:ln>
            <a:noFill/>
          </a:ln>
        </p:spPr>
      </p:pic>
      <p:pic>
        <p:nvPicPr>
          <p:cNvPr id="288" name="Google Shape;288;p38"/>
          <p:cNvPicPr preferRelativeResize="0"/>
          <p:nvPr/>
        </p:nvPicPr>
        <p:blipFill>
          <a:blip r:embed="rId5">
            <a:alphaModFix/>
          </a:blip>
          <a:stretch>
            <a:fillRect/>
          </a:stretch>
        </p:blipFill>
        <p:spPr>
          <a:xfrm>
            <a:off x="5366938" y="1922375"/>
            <a:ext cx="1371600" cy="1371600"/>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605"/>
        <p:cNvGrpSpPr/>
        <p:nvPr/>
      </p:nvGrpSpPr>
      <p:grpSpPr>
        <a:xfrm>
          <a:off x="0" y="0"/>
          <a:ext cx="0" cy="0"/>
          <a:chOff x="0" y="0"/>
          <a:chExt cx="0" cy="0"/>
        </a:xfrm>
      </p:grpSpPr>
      <p:pic>
        <p:nvPicPr>
          <p:cNvPr id="1606" name="Google Shape;1606;p137"/>
          <p:cNvPicPr preferRelativeResize="0"/>
          <p:nvPr/>
        </p:nvPicPr>
        <p:blipFill>
          <a:blip r:embed="rId3">
            <a:alphaModFix/>
          </a:blip>
          <a:stretch>
            <a:fillRect/>
          </a:stretch>
        </p:blipFill>
        <p:spPr>
          <a:xfrm>
            <a:off x="768100" y="619938"/>
            <a:ext cx="7607810" cy="3446428"/>
          </a:xfrm>
          <a:prstGeom prst="rect">
            <a:avLst/>
          </a:prstGeom>
          <a:noFill/>
          <a:ln>
            <a:noFill/>
          </a:ln>
          <a:effectLst>
            <a:outerShdw blurRad="57150" dist="19050" dir="5400000" algn="bl" rotWithShape="0">
              <a:srgbClr val="000000">
                <a:alpha val="50000"/>
              </a:srgbClr>
            </a:outerShdw>
          </a:effectLst>
        </p:spPr>
      </p:pic>
      <p:sp>
        <p:nvSpPr>
          <p:cNvPr id="1607" name="Google Shape;1607;p13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110</a:t>
            </a:fld>
            <a:endParaRPr/>
          </a:p>
        </p:txBody>
      </p:sp>
      <p:sp>
        <p:nvSpPr>
          <p:cNvPr id="1608" name="Google Shape;1608;p137"/>
          <p:cNvSpPr txBox="1">
            <a:spLocks noGrp="1"/>
          </p:cNvSpPr>
          <p:nvPr>
            <p:ph type="title" idx="4294967295"/>
          </p:nvPr>
        </p:nvSpPr>
        <p:spPr>
          <a:xfrm>
            <a:off x="1303800" y="4182525"/>
            <a:ext cx="65364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t>Semantic Uplift result of a limes part</a:t>
            </a:r>
            <a:endParaRPr sz="2000"/>
          </a:p>
        </p:txBody>
      </p:sp>
      <p:sp>
        <p:nvSpPr>
          <p:cNvPr id="1609" name="Google Shape;1609;p137"/>
          <p:cNvSpPr txBox="1"/>
          <p:nvPr/>
        </p:nvSpPr>
        <p:spPr>
          <a:xfrm>
            <a:off x="5095450" y="624525"/>
            <a:ext cx="2595000" cy="2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rgbClr val="C94FA0"/>
                </a:solidFill>
                <a:latin typeface="Roboto"/>
                <a:ea typeface="Roboto"/>
                <a:cs typeface="Roboto"/>
                <a:sym typeface="Roboto"/>
                <a:hlinkClick r:id="rId4">
                  <a:extLst>
                    <a:ext uri="{A12FA001-AC4F-418D-AE19-62706E023703}">
                      <ahyp:hlinkClr xmlns:ahyp="http://schemas.microsoft.com/office/drawing/2018/hyperlinkcolor" val="tx"/>
                    </a:ext>
                  </a:extLst>
                </a:hlinkClick>
              </a:rPr>
              <a:t>http://lod.squirrel.link/data/limes/limes_7</a:t>
            </a:r>
            <a:endParaRPr sz="1000">
              <a:solidFill>
                <a:srgbClr val="C94FA0"/>
              </a:solidFill>
              <a:latin typeface="Roboto"/>
              <a:ea typeface="Roboto"/>
              <a:cs typeface="Roboto"/>
              <a:sym typeface="Roboto"/>
            </a:endParaRPr>
          </a:p>
        </p:txBody>
      </p:sp>
      <p:sp>
        <p:nvSpPr>
          <p:cNvPr id="1610" name="Google Shape;1610;p137"/>
          <p:cNvSpPr/>
          <p:nvPr/>
        </p:nvSpPr>
        <p:spPr>
          <a:xfrm>
            <a:off x="3046925" y="3449625"/>
            <a:ext cx="819900" cy="272700"/>
          </a:xfrm>
          <a:prstGeom prst="rect">
            <a:avLst/>
          </a:prstGeom>
          <a:noFill/>
          <a:ln w="28575"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614"/>
        <p:cNvGrpSpPr/>
        <p:nvPr/>
      </p:nvGrpSpPr>
      <p:grpSpPr>
        <a:xfrm>
          <a:off x="0" y="0"/>
          <a:ext cx="0" cy="0"/>
          <a:chOff x="0" y="0"/>
          <a:chExt cx="0" cy="0"/>
        </a:xfrm>
      </p:grpSpPr>
      <p:sp>
        <p:nvSpPr>
          <p:cNvPr id="1615" name="Google Shape;1615;p13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111</a:t>
            </a:fld>
            <a:endParaRPr/>
          </a:p>
        </p:txBody>
      </p:sp>
      <p:sp>
        <p:nvSpPr>
          <p:cNvPr id="1616" name="Google Shape;1616;p138"/>
          <p:cNvSpPr txBox="1">
            <a:spLocks noGrp="1"/>
          </p:cNvSpPr>
          <p:nvPr>
            <p:ph type="title"/>
          </p:nvPr>
        </p:nvSpPr>
        <p:spPr>
          <a:xfrm>
            <a:off x="850600" y="503100"/>
            <a:ext cx="4416600" cy="1685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9600">
                <a:solidFill>
                  <a:srgbClr val="000000"/>
                </a:solidFill>
              </a:rPr>
              <a:t>Thx!</a:t>
            </a:r>
            <a:endParaRPr sz="9600">
              <a:solidFill>
                <a:srgbClr val="000000"/>
              </a:solidFill>
            </a:endParaRPr>
          </a:p>
        </p:txBody>
      </p:sp>
      <p:sp>
        <p:nvSpPr>
          <p:cNvPr id="1617" name="Google Shape;1617;p138"/>
          <p:cNvSpPr txBox="1">
            <a:spLocks noGrp="1"/>
          </p:cNvSpPr>
          <p:nvPr>
            <p:ph type="subTitle" idx="4294967295"/>
          </p:nvPr>
        </p:nvSpPr>
        <p:spPr>
          <a:xfrm>
            <a:off x="850600" y="1959900"/>
            <a:ext cx="4443900" cy="2560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3600" b="1">
                <a:solidFill>
                  <a:srgbClr val="000000"/>
                </a:solidFill>
              </a:rPr>
              <a:t>Any questions?</a:t>
            </a:r>
            <a:endParaRPr>
              <a:solidFill>
                <a:srgbClr val="000000"/>
              </a:solidFill>
            </a:endParaRPr>
          </a:p>
          <a:p>
            <a:pPr marL="0" lvl="0" indent="0" algn="l" rtl="0">
              <a:spcBef>
                <a:spcPts val="600"/>
              </a:spcBef>
              <a:spcAft>
                <a:spcPts val="0"/>
              </a:spcAft>
              <a:buClr>
                <a:schemeClr val="dk1"/>
              </a:buClr>
              <a:buSzPts val="1100"/>
              <a:buFont typeface="Arial"/>
              <a:buNone/>
            </a:pPr>
            <a:br>
              <a:rPr lang="en">
                <a:solidFill>
                  <a:srgbClr val="000000"/>
                </a:solidFill>
              </a:rPr>
            </a:br>
            <a:r>
              <a:rPr lang="en" sz="1400" b="1">
                <a:solidFill>
                  <a:srgbClr val="000000"/>
                </a:solidFill>
                <a:latin typeface="Raleway"/>
                <a:ea typeface="Raleway"/>
                <a:cs typeface="Raleway"/>
                <a:sym typeface="Raleway"/>
              </a:rPr>
              <a:t>Twitter: @fthierygeo</a:t>
            </a:r>
            <a:endParaRPr sz="1400" b="1">
              <a:solidFill>
                <a:srgbClr val="000000"/>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400" b="1">
                <a:solidFill>
                  <a:srgbClr val="000000"/>
                </a:solidFill>
                <a:latin typeface="Raleway"/>
                <a:ea typeface="Raleway"/>
                <a:cs typeface="Raleway"/>
                <a:sym typeface="Raleway"/>
              </a:rPr>
              <a:t>0000-0002-3246-3531</a:t>
            </a:r>
            <a:endParaRPr sz="1400" b="1">
              <a:solidFill>
                <a:srgbClr val="000000"/>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400" b="1">
                <a:solidFill>
                  <a:srgbClr val="000000"/>
                </a:solidFill>
                <a:latin typeface="Raleway"/>
                <a:ea typeface="Raleway"/>
                <a:cs typeface="Raleway"/>
                <a:sym typeface="Raleway"/>
              </a:rPr>
              <a:t>WD: Q66606154</a:t>
            </a:r>
            <a:endParaRPr sz="1400" b="1">
              <a:solidFill>
                <a:srgbClr val="000000"/>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400" b="1" u="sng">
                <a:solidFill>
                  <a:schemeClr val="hlink"/>
                </a:solidFill>
                <a:latin typeface="Raleway"/>
                <a:ea typeface="Raleway"/>
                <a:cs typeface="Raleway"/>
                <a:sym typeface="Raleway"/>
                <a:hlinkClick r:id="rId3"/>
              </a:rPr>
              <a:t>http://fthiery.de</a:t>
            </a:r>
            <a:r>
              <a:rPr lang="en" sz="1400" b="1">
                <a:solidFill>
                  <a:srgbClr val="000000"/>
                </a:solidFill>
                <a:latin typeface="Raleway"/>
                <a:ea typeface="Raleway"/>
                <a:cs typeface="Raleway"/>
                <a:sym typeface="Raleway"/>
              </a:rPr>
              <a:t> </a:t>
            </a:r>
            <a:endParaRPr sz="1400" b="1">
              <a:solidFill>
                <a:srgbClr val="000000"/>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400" b="1">
                <a:solidFill>
                  <a:srgbClr val="000000"/>
                </a:solidFill>
                <a:latin typeface="Raleway"/>
                <a:ea typeface="Raleway"/>
                <a:cs typeface="Raleway"/>
                <a:sym typeface="Raleway"/>
              </a:rPr>
              <a:t>RGZM, Mainz, Germany</a:t>
            </a:r>
            <a:endParaRPr sz="1400" b="1">
              <a:solidFill>
                <a:srgbClr val="000000"/>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endParaRPr sz="1400">
              <a:solidFill>
                <a:srgbClr val="000000"/>
              </a:solidFill>
            </a:endParaRPr>
          </a:p>
        </p:txBody>
      </p:sp>
      <p:pic>
        <p:nvPicPr>
          <p:cNvPr id="1618" name="Google Shape;1618;p138"/>
          <p:cNvPicPr preferRelativeResize="0"/>
          <p:nvPr/>
        </p:nvPicPr>
        <p:blipFill>
          <a:blip r:embed="rId4">
            <a:alphaModFix/>
          </a:blip>
          <a:stretch>
            <a:fillRect/>
          </a:stretch>
        </p:blipFill>
        <p:spPr>
          <a:xfrm>
            <a:off x="7082859" y="4326612"/>
            <a:ext cx="798236" cy="263700"/>
          </a:xfrm>
          <a:prstGeom prst="rect">
            <a:avLst/>
          </a:prstGeom>
          <a:noFill/>
          <a:ln>
            <a:noFill/>
          </a:ln>
        </p:spPr>
      </p:pic>
      <p:pic>
        <p:nvPicPr>
          <p:cNvPr id="1619" name="Google Shape;1619;p138" descr="D:\OwnCloud\Konferenzen\2019_LinkedPasts_Bordeaux\poster\logos.png"/>
          <p:cNvPicPr preferRelativeResize="0"/>
          <p:nvPr/>
        </p:nvPicPr>
        <p:blipFill rotWithShape="1">
          <a:blip r:embed="rId5">
            <a:alphaModFix/>
          </a:blip>
          <a:srcRect/>
          <a:stretch/>
        </p:blipFill>
        <p:spPr>
          <a:xfrm>
            <a:off x="7029750" y="3162804"/>
            <a:ext cx="1371600" cy="365760"/>
          </a:xfrm>
          <a:prstGeom prst="rect">
            <a:avLst/>
          </a:prstGeom>
          <a:noFill/>
          <a:ln>
            <a:noFill/>
          </a:ln>
        </p:spPr>
      </p:pic>
      <p:pic>
        <p:nvPicPr>
          <p:cNvPr id="1620" name="Google Shape;1620;p138"/>
          <p:cNvPicPr preferRelativeResize="0"/>
          <p:nvPr/>
        </p:nvPicPr>
        <p:blipFill>
          <a:blip r:embed="rId6">
            <a:alphaModFix/>
          </a:blip>
          <a:stretch>
            <a:fillRect/>
          </a:stretch>
        </p:blipFill>
        <p:spPr>
          <a:xfrm>
            <a:off x="7053587" y="3604774"/>
            <a:ext cx="856775" cy="202325"/>
          </a:xfrm>
          <a:prstGeom prst="rect">
            <a:avLst/>
          </a:prstGeom>
          <a:noFill/>
          <a:ln>
            <a:noFill/>
          </a:ln>
        </p:spPr>
      </p:pic>
      <p:pic>
        <p:nvPicPr>
          <p:cNvPr id="1621" name="Google Shape;1621;p138"/>
          <p:cNvPicPr preferRelativeResize="0"/>
          <p:nvPr/>
        </p:nvPicPr>
        <p:blipFill>
          <a:blip r:embed="rId7">
            <a:alphaModFix/>
          </a:blip>
          <a:stretch>
            <a:fillRect/>
          </a:stretch>
        </p:blipFill>
        <p:spPr>
          <a:xfrm>
            <a:off x="7029750" y="3913414"/>
            <a:ext cx="904426" cy="315300"/>
          </a:xfrm>
          <a:prstGeom prst="rect">
            <a:avLst/>
          </a:prstGeom>
          <a:noFill/>
          <a:ln>
            <a:noFill/>
          </a:ln>
        </p:spPr>
      </p:pic>
      <p:pic>
        <p:nvPicPr>
          <p:cNvPr id="1622" name="Google Shape;1622;p138"/>
          <p:cNvPicPr preferRelativeResize="0"/>
          <p:nvPr/>
        </p:nvPicPr>
        <p:blipFill>
          <a:blip r:embed="rId8">
            <a:alphaModFix/>
          </a:blip>
          <a:stretch>
            <a:fillRect/>
          </a:stretch>
        </p:blipFill>
        <p:spPr>
          <a:xfrm>
            <a:off x="3128174" y="2906900"/>
            <a:ext cx="1109775" cy="1598075"/>
          </a:xfrm>
          <a:prstGeom prst="rect">
            <a:avLst/>
          </a:prstGeom>
          <a:noFill/>
          <a:ln>
            <a:noFill/>
          </a:ln>
          <a:effectLst>
            <a:outerShdw blurRad="57150" dist="19050" dir="5400000" algn="bl" rotWithShape="0">
              <a:srgbClr val="000000">
                <a:alpha val="50000"/>
              </a:srgbClr>
            </a:outerShdw>
          </a:effectLst>
        </p:spPr>
      </p:pic>
      <p:pic>
        <p:nvPicPr>
          <p:cNvPr id="1623" name="Google Shape;1623;p138"/>
          <p:cNvPicPr preferRelativeResize="0"/>
          <p:nvPr/>
        </p:nvPicPr>
        <p:blipFill>
          <a:blip r:embed="rId9">
            <a:alphaModFix/>
          </a:blip>
          <a:stretch>
            <a:fillRect/>
          </a:stretch>
        </p:blipFill>
        <p:spPr>
          <a:xfrm>
            <a:off x="6345900" y="910675"/>
            <a:ext cx="2055450" cy="2055450"/>
          </a:xfrm>
          <a:prstGeom prst="rect">
            <a:avLst/>
          </a:prstGeom>
          <a:noFill/>
          <a:ln>
            <a:noFill/>
          </a:ln>
        </p:spPr>
      </p:pic>
      <p:pic>
        <p:nvPicPr>
          <p:cNvPr id="1624" name="Google Shape;1624;p138"/>
          <p:cNvPicPr preferRelativeResize="0"/>
          <p:nvPr/>
        </p:nvPicPr>
        <p:blipFill>
          <a:blip r:embed="rId10">
            <a:alphaModFix/>
          </a:blip>
          <a:stretch>
            <a:fillRect/>
          </a:stretch>
        </p:blipFill>
        <p:spPr>
          <a:xfrm rot="-658457">
            <a:off x="3785462" y="741340"/>
            <a:ext cx="2856775" cy="1208925"/>
          </a:xfrm>
          <a:prstGeom prst="rect">
            <a:avLst/>
          </a:prstGeom>
          <a:noFill/>
          <a:ln>
            <a:noFill/>
          </a:ln>
        </p:spPr>
      </p:pic>
      <p:pic>
        <p:nvPicPr>
          <p:cNvPr id="1625" name="Google Shape;1625;p138"/>
          <p:cNvPicPr preferRelativeResize="0"/>
          <p:nvPr/>
        </p:nvPicPr>
        <p:blipFill rotWithShape="1">
          <a:blip r:embed="rId11">
            <a:alphaModFix/>
          </a:blip>
          <a:srcRect l="13268" r="13669"/>
          <a:stretch/>
        </p:blipFill>
        <p:spPr>
          <a:xfrm rot="-264106">
            <a:off x="5183689" y="2860138"/>
            <a:ext cx="1627921" cy="1632971"/>
          </a:xfrm>
          <a:prstGeom prst="rect">
            <a:avLst/>
          </a:prstGeom>
          <a:noFill/>
          <a:ln>
            <a:noFill/>
          </a:ln>
        </p:spPr>
      </p:pic>
      <p:pic>
        <p:nvPicPr>
          <p:cNvPr id="1626" name="Google Shape;1626;p138"/>
          <p:cNvPicPr preferRelativeResize="0"/>
          <p:nvPr/>
        </p:nvPicPr>
        <p:blipFill>
          <a:blip r:embed="rId12">
            <a:alphaModFix/>
          </a:blip>
          <a:stretch>
            <a:fillRect/>
          </a:stretch>
        </p:blipFill>
        <p:spPr>
          <a:xfrm>
            <a:off x="4761050" y="1967238"/>
            <a:ext cx="1209000" cy="1209024"/>
          </a:xfrm>
          <a:prstGeom prst="rect">
            <a:avLst/>
          </a:prstGeom>
          <a:noFill/>
          <a:ln>
            <a:noFill/>
          </a:ln>
        </p:spPr>
      </p:pic>
      <p:pic>
        <p:nvPicPr>
          <p:cNvPr id="1627" name="Google Shape;1627;p138"/>
          <p:cNvPicPr preferRelativeResize="0"/>
          <p:nvPr/>
        </p:nvPicPr>
        <p:blipFill>
          <a:blip r:embed="rId13">
            <a:alphaModFix/>
          </a:blip>
          <a:stretch>
            <a:fillRect/>
          </a:stretch>
        </p:blipFill>
        <p:spPr>
          <a:xfrm>
            <a:off x="4575705" y="3981878"/>
            <a:ext cx="372668" cy="263699"/>
          </a:xfrm>
          <a:prstGeom prst="rect">
            <a:avLst/>
          </a:prstGeom>
          <a:noFill/>
          <a:ln>
            <a:noFill/>
          </a:ln>
        </p:spPr>
      </p:pic>
      <p:sp>
        <p:nvSpPr>
          <p:cNvPr id="1628" name="Google Shape;1628;p138"/>
          <p:cNvSpPr txBox="1"/>
          <p:nvPr/>
        </p:nvSpPr>
        <p:spPr>
          <a:xfrm>
            <a:off x="4362888" y="4274900"/>
            <a:ext cx="798300" cy="1515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
                <a:latin typeface="Raleway"/>
                <a:ea typeface="Raleway"/>
                <a:cs typeface="Raleway"/>
                <a:sym typeface="Raleway"/>
              </a:rPr>
              <a:t>Q109744747</a:t>
            </a:r>
            <a:endParaRPr sz="800">
              <a:latin typeface="Raleway"/>
              <a:ea typeface="Raleway"/>
              <a:cs typeface="Raleway"/>
              <a:sym typeface="Raleway"/>
            </a:endParaRPr>
          </a:p>
        </p:txBody>
      </p:sp>
      <p:pic>
        <p:nvPicPr>
          <p:cNvPr id="1629" name="Google Shape;1629;p138"/>
          <p:cNvPicPr preferRelativeResize="0"/>
          <p:nvPr/>
        </p:nvPicPr>
        <p:blipFill>
          <a:blip r:embed="rId14">
            <a:alphaModFix/>
          </a:blip>
          <a:stretch>
            <a:fillRect/>
          </a:stretch>
        </p:blipFill>
        <p:spPr>
          <a:xfrm>
            <a:off x="4362906" y="4477874"/>
            <a:ext cx="1409275" cy="151500"/>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Shape 1633"/>
        <p:cNvGrpSpPr/>
        <p:nvPr/>
      </p:nvGrpSpPr>
      <p:grpSpPr>
        <a:xfrm>
          <a:off x="0" y="0"/>
          <a:ext cx="0" cy="0"/>
          <a:chOff x="0" y="0"/>
          <a:chExt cx="0" cy="0"/>
        </a:xfrm>
      </p:grpSpPr>
      <p:sp>
        <p:nvSpPr>
          <p:cNvPr id="1634" name="Google Shape;1634;p139"/>
          <p:cNvSpPr txBox="1">
            <a:spLocks noGrp="1"/>
          </p:cNvSpPr>
          <p:nvPr>
            <p:ph type="body" idx="4294967295"/>
          </p:nvPr>
        </p:nvSpPr>
        <p:spPr>
          <a:xfrm>
            <a:off x="922000" y="1962150"/>
            <a:ext cx="7527000" cy="2350500"/>
          </a:xfrm>
          <a:prstGeom prst="rect">
            <a:avLst/>
          </a:prstGeom>
        </p:spPr>
        <p:txBody>
          <a:bodyPr spcFirstLastPara="1" wrap="square" lIns="91425" tIns="91425" rIns="91425" bIns="91425" anchor="t" anchorCtr="0">
            <a:noAutofit/>
          </a:bodyPr>
          <a:lstStyle/>
          <a:p>
            <a:pPr marL="457200" lvl="0" indent="-381000" algn="l" rtl="0">
              <a:lnSpc>
                <a:spcPct val="115000"/>
              </a:lnSpc>
              <a:spcBef>
                <a:spcPts val="600"/>
              </a:spcBef>
              <a:spcAft>
                <a:spcPts val="0"/>
              </a:spcAft>
              <a:buClr>
                <a:srgbClr val="434343"/>
              </a:buClr>
              <a:buSzPts val="2400"/>
              <a:buChar char="●"/>
            </a:pPr>
            <a:r>
              <a:rPr lang="en" sz="2400">
                <a:solidFill>
                  <a:srgbClr val="434343"/>
                </a:solidFill>
              </a:rPr>
              <a:t>title image by Wikimedia Foundation, Inc.</a:t>
            </a:r>
            <a:endParaRPr sz="2400">
              <a:solidFill>
                <a:srgbClr val="434343"/>
              </a:solidFill>
            </a:endParaRPr>
          </a:p>
          <a:p>
            <a:pPr marL="457200" lvl="0" indent="-381000" algn="l" rtl="0">
              <a:lnSpc>
                <a:spcPct val="115000"/>
              </a:lnSpc>
              <a:spcBef>
                <a:spcPts val="0"/>
              </a:spcBef>
              <a:spcAft>
                <a:spcPts val="0"/>
              </a:spcAft>
              <a:buClr>
                <a:srgbClr val="434343"/>
              </a:buClr>
              <a:buSzPts val="2400"/>
              <a:buChar char="●"/>
            </a:pPr>
            <a:r>
              <a:rPr lang="en" sz="2400">
                <a:solidFill>
                  <a:srgbClr val="434343"/>
                </a:solidFill>
              </a:rPr>
              <a:t>presentation template by </a:t>
            </a:r>
            <a:r>
              <a:rPr lang="en" sz="2400" u="sng">
                <a:solidFill>
                  <a:srgbClr val="434343"/>
                </a:solidFill>
                <a:hlinkClick r:id="rId3">
                  <a:extLst>
                    <a:ext uri="{A12FA001-AC4F-418D-AE19-62706E023703}">
                      <ahyp:hlinkClr xmlns:ahyp="http://schemas.microsoft.com/office/drawing/2018/hyperlinkcolor" val="tx"/>
                    </a:ext>
                  </a:extLst>
                </a:hlinkClick>
              </a:rPr>
              <a:t>SlidesCarnival</a:t>
            </a:r>
            <a:endParaRPr sz="2400">
              <a:solidFill>
                <a:srgbClr val="434343"/>
              </a:solidFill>
            </a:endParaRPr>
          </a:p>
          <a:p>
            <a:pPr marL="457200" lvl="0" indent="-381000" algn="l" rtl="0">
              <a:lnSpc>
                <a:spcPct val="115000"/>
              </a:lnSpc>
              <a:spcBef>
                <a:spcPts val="0"/>
              </a:spcBef>
              <a:spcAft>
                <a:spcPts val="0"/>
              </a:spcAft>
              <a:buClr>
                <a:srgbClr val="434343"/>
              </a:buClr>
              <a:buSzPts val="2400"/>
              <a:buChar char="●"/>
            </a:pPr>
            <a:r>
              <a:rPr lang="en" sz="2400">
                <a:solidFill>
                  <a:srgbClr val="434343"/>
                </a:solidFill>
              </a:rPr>
              <a:t>photos not referenced by </a:t>
            </a:r>
            <a:r>
              <a:rPr lang="en" sz="2400" u="sng">
                <a:solidFill>
                  <a:srgbClr val="434343"/>
                </a:solidFill>
                <a:hlinkClick r:id="rId4">
                  <a:extLst>
                    <a:ext uri="{A12FA001-AC4F-418D-AE19-62706E023703}">
                      <ahyp:hlinkClr xmlns:ahyp="http://schemas.microsoft.com/office/drawing/2018/hyperlinkcolor" val="tx"/>
                    </a:ext>
                  </a:extLst>
                </a:hlinkClick>
              </a:rPr>
              <a:t>Pixabay</a:t>
            </a:r>
            <a:br>
              <a:rPr lang="en" sz="2400">
                <a:solidFill>
                  <a:srgbClr val="434343"/>
                </a:solidFill>
              </a:rPr>
            </a:br>
            <a:r>
              <a:rPr lang="en" sz="2400">
                <a:solidFill>
                  <a:srgbClr val="434343"/>
                </a:solidFill>
              </a:rPr>
              <a:t>or </a:t>
            </a:r>
            <a:r>
              <a:rPr lang="en" sz="2400" u="sng">
                <a:solidFill>
                  <a:srgbClr val="434343"/>
                </a:solidFill>
              </a:rPr>
              <a:t>Florian Thiery</a:t>
            </a:r>
            <a:r>
              <a:rPr lang="en" sz="2400">
                <a:solidFill>
                  <a:srgbClr val="434343"/>
                </a:solidFill>
              </a:rPr>
              <a:t> [CC BY 4.0]</a:t>
            </a:r>
            <a:endParaRPr sz="2400">
              <a:solidFill>
                <a:srgbClr val="434343"/>
              </a:solidFill>
            </a:endParaRPr>
          </a:p>
        </p:txBody>
      </p:sp>
      <p:sp>
        <p:nvSpPr>
          <p:cNvPr id="1635" name="Google Shape;1635;p13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t>112</a:t>
            </a:fld>
            <a:endParaRPr i="1"/>
          </a:p>
        </p:txBody>
      </p:sp>
      <p:sp>
        <p:nvSpPr>
          <p:cNvPr id="1636" name="Google Shape;1636;p139"/>
          <p:cNvSpPr txBox="1"/>
          <p:nvPr/>
        </p:nvSpPr>
        <p:spPr>
          <a:xfrm>
            <a:off x="922000" y="1003225"/>
            <a:ext cx="6866100"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5800">
                <a:solidFill>
                  <a:srgbClr val="434343"/>
                </a:solidFill>
                <a:latin typeface="Raleway ExtraBold"/>
                <a:ea typeface="Raleway ExtraBold"/>
                <a:cs typeface="Raleway ExtraBold"/>
                <a:sym typeface="Raleway ExtraBold"/>
              </a:rPr>
              <a:t>Credits</a:t>
            </a:r>
            <a:endParaRPr sz="5800">
              <a:solidFill>
                <a:srgbClr val="434343"/>
              </a:solidFill>
              <a:latin typeface="Raleway ExtraBold"/>
              <a:ea typeface="Raleway ExtraBold"/>
              <a:cs typeface="Raleway ExtraBold"/>
              <a:sym typeface="Raleway ExtraBold"/>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Shape 1640"/>
        <p:cNvGrpSpPr/>
        <p:nvPr/>
      </p:nvGrpSpPr>
      <p:grpSpPr>
        <a:xfrm>
          <a:off x="0" y="0"/>
          <a:ext cx="0" cy="0"/>
          <a:chOff x="0" y="0"/>
          <a:chExt cx="0" cy="0"/>
        </a:xfrm>
      </p:grpSpPr>
      <p:sp>
        <p:nvSpPr>
          <p:cNvPr id="1641" name="Google Shape;1641;p140"/>
          <p:cNvSpPr txBox="1">
            <a:spLocks noGrp="1"/>
          </p:cNvSpPr>
          <p:nvPr>
            <p:ph type="body" idx="4294967295"/>
          </p:nvPr>
        </p:nvSpPr>
        <p:spPr>
          <a:xfrm>
            <a:off x="922000" y="2724150"/>
            <a:ext cx="7464600" cy="1476300"/>
          </a:xfrm>
          <a:prstGeom prst="rect">
            <a:avLst/>
          </a:prstGeom>
        </p:spPr>
        <p:txBody>
          <a:bodyPr spcFirstLastPara="1" wrap="square" lIns="91425" tIns="91425" rIns="91425" bIns="91425" anchor="t" anchorCtr="0">
            <a:noAutofit/>
          </a:bodyPr>
          <a:lstStyle/>
          <a:p>
            <a:pPr marL="0" lvl="0" indent="0" algn="l" rtl="0">
              <a:lnSpc>
                <a:spcPct val="115000"/>
              </a:lnSpc>
              <a:spcBef>
                <a:spcPts val="600"/>
              </a:spcBef>
              <a:spcAft>
                <a:spcPts val="0"/>
              </a:spcAft>
              <a:buNone/>
            </a:pPr>
            <a:r>
              <a:rPr lang="en">
                <a:solidFill>
                  <a:srgbClr val="000000"/>
                </a:solidFill>
              </a:rPr>
              <a:t>Except where otherwise noted, content on this presentation "Semantic Web und LOD in der digitalen Archäologie: Ein Blick in die Praxis" is licensed under a </a:t>
            </a:r>
            <a:r>
              <a:rPr lang="en" b="1">
                <a:solidFill>
                  <a:srgbClr val="000000"/>
                </a:solidFill>
                <a:latin typeface="Raleway"/>
                <a:ea typeface="Raleway"/>
                <a:cs typeface="Raleway"/>
                <a:sym typeface="Raleway"/>
              </a:rPr>
              <a:t>Creative Commons Attribution 4.0 International license</a:t>
            </a:r>
            <a:r>
              <a:rPr lang="en">
                <a:solidFill>
                  <a:srgbClr val="000000"/>
                </a:solidFill>
              </a:rPr>
              <a:t>.</a:t>
            </a:r>
            <a:endParaRPr>
              <a:solidFill>
                <a:srgbClr val="000000"/>
              </a:solidFill>
            </a:endParaRPr>
          </a:p>
        </p:txBody>
      </p:sp>
      <p:sp>
        <p:nvSpPr>
          <p:cNvPr id="1642" name="Google Shape;1642;p14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t>113</a:t>
            </a:fld>
            <a:endParaRPr i="1"/>
          </a:p>
        </p:txBody>
      </p:sp>
      <p:pic>
        <p:nvPicPr>
          <p:cNvPr id="1643" name="Google Shape;1643;p140"/>
          <p:cNvPicPr preferRelativeResize="0"/>
          <p:nvPr/>
        </p:nvPicPr>
        <p:blipFill>
          <a:blip r:embed="rId3">
            <a:alphaModFix/>
          </a:blip>
          <a:stretch>
            <a:fillRect/>
          </a:stretch>
        </p:blipFill>
        <p:spPr>
          <a:xfrm>
            <a:off x="4360275" y="1596779"/>
            <a:ext cx="2590800" cy="914401"/>
          </a:xfrm>
          <a:prstGeom prst="rect">
            <a:avLst/>
          </a:prstGeom>
          <a:noFill/>
          <a:ln>
            <a:noFill/>
          </a:ln>
        </p:spPr>
      </p:pic>
      <p:sp>
        <p:nvSpPr>
          <p:cNvPr id="1644" name="Google Shape;1644;p140"/>
          <p:cNvSpPr txBox="1"/>
          <p:nvPr/>
        </p:nvSpPr>
        <p:spPr>
          <a:xfrm>
            <a:off x="922000" y="1612825"/>
            <a:ext cx="6866100"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5800">
                <a:solidFill>
                  <a:srgbClr val="434343"/>
                </a:solidFill>
                <a:latin typeface="Raleway ExtraBold"/>
                <a:ea typeface="Raleway ExtraBold"/>
                <a:cs typeface="Raleway ExtraBold"/>
                <a:sym typeface="Raleway ExtraBold"/>
              </a:rPr>
              <a:t>License</a:t>
            </a:r>
            <a:endParaRPr sz="5800">
              <a:solidFill>
                <a:srgbClr val="434343"/>
              </a:solidFill>
              <a:latin typeface="Raleway ExtraBold"/>
              <a:ea typeface="Raleway ExtraBold"/>
              <a:cs typeface="Raleway ExtraBold"/>
              <a:sym typeface="Raleway ExtraBo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3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12</a:t>
            </a:fld>
            <a:endParaRPr/>
          </a:p>
        </p:txBody>
      </p:sp>
      <p:sp>
        <p:nvSpPr>
          <p:cNvPr id="294" name="Google Shape;294;p39"/>
          <p:cNvSpPr/>
          <p:nvPr/>
        </p:nvSpPr>
        <p:spPr>
          <a:xfrm flipH="1">
            <a:off x="4077200" y="2615775"/>
            <a:ext cx="4054800" cy="1867800"/>
          </a:xfrm>
          <a:prstGeom prst="wedgeEllipseCallout">
            <a:avLst>
              <a:gd name="adj1" fmla="val 67491"/>
              <a:gd name="adj2" fmla="val 6435"/>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1700">
                <a:solidFill>
                  <a:schemeClr val="dk1"/>
                </a:solidFill>
                <a:latin typeface="Raleway Medium"/>
                <a:ea typeface="Raleway Medium"/>
                <a:cs typeface="Raleway Medium"/>
                <a:sym typeface="Raleway Medium"/>
              </a:rPr>
              <a:t>Digital Archaeologists</a:t>
            </a:r>
            <a:br>
              <a:rPr lang="en" sz="1700">
                <a:solidFill>
                  <a:schemeClr val="dk1"/>
                </a:solidFill>
                <a:latin typeface="Raleway Medium"/>
                <a:ea typeface="Raleway Medium"/>
                <a:cs typeface="Raleway Medium"/>
                <a:sym typeface="Raleway Medium"/>
              </a:rPr>
            </a:br>
            <a:r>
              <a:rPr lang="en" sz="1700">
                <a:solidFill>
                  <a:schemeClr val="dk1"/>
                </a:solidFill>
                <a:latin typeface="Raleway Medium"/>
                <a:ea typeface="Raleway Medium"/>
                <a:cs typeface="Raleway Medium"/>
                <a:sym typeface="Raleway Medium"/>
              </a:rPr>
              <a:t>&amp; Research Software Engineers benötigen eine Community zur Vernetzung und Unterstützung.</a:t>
            </a:r>
            <a:endParaRPr sz="1700">
              <a:solidFill>
                <a:schemeClr val="dk1"/>
              </a:solidFill>
              <a:latin typeface="Raleway Medium"/>
              <a:ea typeface="Raleway Medium"/>
              <a:cs typeface="Raleway Medium"/>
              <a:sym typeface="Raleway Medium"/>
            </a:endParaRPr>
          </a:p>
        </p:txBody>
      </p:sp>
      <p:grpSp>
        <p:nvGrpSpPr>
          <p:cNvPr id="295" name="Google Shape;295;p39"/>
          <p:cNvGrpSpPr/>
          <p:nvPr/>
        </p:nvGrpSpPr>
        <p:grpSpPr>
          <a:xfrm>
            <a:off x="495488" y="580000"/>
            <a:ext cx="3438000" cy="1558800"/>
            <a:chOff x="190688" y="580000"/>
            <a:chExt cx="3438000" cy="1558800"/>
          </a:xfrm>
        </p:grpSpPr>
        <p:sp>
          <p:nvSpPr>
            <p:cNvPr id="296" name="Google Shape;296;p39"/>
            <p:cNvSpPr/>
            <p:nvPr/>
          </p:nvSpPr>
          <p:spPr>
            <a:xfrm flipH="1">
              <a:off x="190688" y="580000"/>
              <a:ext cx="3438000" cy="1558800"/>
            </a:xfrm>
            <a:prstGeom prst="cloudCallout">
              <a:avLst>
                <a:gd name="adj1" fmla="val -22920"/>
                <a:gd name="adj2" fmla="val 122785"/>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700">
                <a:solidFill>
                  <a:srgbClr val="434343"/>
                </a:solidFill>
                <a:latin typeface="Raleway ExtraBold"/>
                <a:ea typeface="Raleway ExtraBold"/>
                <a:cs typeface="Raleway ExtraBold"/>
                <a:sym typeface="Raleway ExtraBold"/>
              </a:endParaRPr>
            </a:p>
          </p:txBody>
        </p:sp>
        <p:pic>
          <p:nvPicPr>
            <p:cNvPr id="297" name="Google Shape;297;p39"/>
            <p:cNvPicPr preferRelativeResize="0"/>
            <p:nvPr/>
          </p:nvPicPr>
          <p:blipFill>
            <a:blip r:embed="rId3">
              <a:alphaModFix/>
            </a:blip>
            <a:stretch>
              <a:fillRect/>
            </a:stretch>
          </p:blipFill>
          <p:spPr>
            <a:xfrm>
              <a:off x="829400" y="978400"/>
              <a:ext cx="2312979" cy="762000"/>
            </a:xfrm>
            <a:prstGeom prst="rect">
              <a:avLst/>
            </a:prstGeom>
            <a:noFill/>
            <a:ln>
              <a:noFill/>
            </a:ln>
          </p:spPr>
        </p:pic>
      </p:grpSp>
      <p:pic>
        <p:nvPicPr>
          <p:cNvPr id="298" name="Google Shape;298;p39"/>
          <p:cNvPicPr preferRelativeResize="0"/>
          <p:nvPr/>
        </p:nvPicPr>
        <p:blipFill>
          <a:blip r:embed="rId4">
            <a:alphaModFix/>
          </a:blip>
          <a:stretch>
            <a:fillRect/>
          </a:stretch>
        </p:blipFill>
        <p:spPr>
          <a:xfrm>
            <a:off x="5511800" y="546300"/>
            <a:ext cx="1371600" cy="1371600"/>
          </a:xfrm>
          <a:prstGeom prst="rect">
            <a:avLst/>
          </a:prstGeom>
          <a:noFill/>
          <a:ln>
            <a:noFill/>
          </a:ln>
        </p:spPr>
      </p:pic>
      <p:pic>
        <p:nvPicPr>
          <p:cNvPr id="299" name="Google Shape;299;p39"/>
          <p:cNvPicPr preferRelativeResize="0"/>
          <p:nvPr/>
        </p:nvPicPr>
        <p:blipFill>
          <a:blip r:embed="rId5">
            <a:alphaModFix/>
          </a:blip>
          <a:stretch>
            <a:fillRect/>
          </a:stretch>
        </p:blipFill>
        <p:spPr>
          <a:xfrm>
            <a:off x="3998738" y="1244163"/>
            <a:ext cx="1371600" cy="1371600"/>
          </a:xfrm>
          <a:prstGeom prst="rect">
            <a:avLst/>
          </a:prstGeom>
          <a:noFill/>
          <a:ln>
            <a:noFill/>
          </a:ln>
        </p:spPr>
      </p:pic>
      <p:pic>
        <p:nvPicPr>
          <p:cNvPr id="300" name="Google Shape;300;p39"/>
          <p:cNvPicPr preferRelativeResize="0"/>
          <p:nvPr/>
        </p:nvPicPr>
        <p:blipFill>
          <a:blip r:embed="rId6">
            <a:alphaModFix/>
          </a:blip>
          <a:stretch>
            <a:fillRect/>
          </a:stretch>
        </p:blipFill>
        <p:spPr>
          <a:xfrm>
            <a:off x="6960225" y="1264700"/>
            <a:ext cx="1371600" cy="1371600"/>
          </a:xfrm>
          <a:prstGeom prst="rect">
            <a:avLst/>
          </a:prstGeom>
          <a:noFill/>
          <a:ln>
            <a:noFill/>
          </a:ln>
        </p:spPr>
      </p:pic>
      <p:pic>
        <p:nvPicPr>
          <p:cNvPr id="301" name="Google Shape;301;p39"/>
          <p:cNvPicPr preferRelativeResize="0"/>
          <p:nvPr/>
        </p:nvPicPr>
        <p:blipFill>
          <a:blip r:embed="rId7">
            <a:alphaModFix/>
          </a:blip>
          <a:stretch>
            <a:fillRect/>
          </a:stretch>
        </p:blipFill>
        <p:spPr>
          <a:xfrm>
            <a:off x="1012001" y="2834338"/>
            <a:ext cx="2259149" cy="16492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13</a:t>
            </a:fld>
            <a:endParaRPr/>
          </a:p>
        </p:txBody>
      </p:sp>
      <p:sp>
        <p:nvSpPr>
          <p:cNvPr id="307" name="Google Shape;307;p40"/>
          <p:cNvSpPr/>
          <p:nvPr/>
        </p:nvSpPr>
        <p:spPr>
          <a:xfrm flipH="1">
            <a:off x="4471875" y="218325"/>
            <a:ext cx="3835200" cy="4253100"/>
          </a:xfrm>
          <a:prstGeom prst="wedgeEllipseCallout">
            <a:avLst>
              <a:gd name="adj1" fmla="val 78710"/>
              <a:gd name="adj2" fmla="val 22828"/>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1500">
                <a:solidFill>
                  <a:schemeClr val="dk1"/>
                </a:solidFill>
                <a:latin typeface="Raleway Medium"/>
                <a:ea typeface="Raleway Medium"/>
                <a:cs typeface="Raleway Medium"/>
                <a:sym typeface="Raleway Medium"/>
              </a:rPr>
              <a:t>Wir haben derzeit einen fachlichen Background in... </a:t>
            </a:r>
            <a:endParaRPr sz="1500">
              <a:solidFill>
                <a:schemeClr val="dk1"/>
              </a:solidFill>
              <a:latin typeface="Raleway Medium"/>
              <a:ea typeface="Raleway Medium"/>
              <a:cs typeface="Raleway Medium"/>
              <a:sym typeface="Raleway Medium"/>
            </a:endParaRPr>
          </a:p>
          <a:p>
            <a:pPr marL="0" lvl="0" indent="0" algn="ctr" rtl="0">
              <a:spcBef>
                <a:spcPts val="0"/>
              </a:spcBef>
              <a:spcAft>
                <a:spcPts val="0"/>
              </a:spcAft>
              <a:buNone/>
            </a:pPr>
            <a:endParaRPr sz="5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r>
              <a:rPr lang="en" sz="1800" b="1">
                <a:solidFill>
                  <a:srgbClr val="A64D79"/>
                </a:solidFill>
                <a:latin typeface="Raleway"/>
                <a:ea typeface="Raleway"/>
                <a:cs typeface="Raleway"/>
                <a:sym typeface="Raleway"/>
              </a:rPr>
              <a:t>Research Software Engineering</a:t>
            </a:r>
            <a:r>
              <a:rPr lang="en" sz="1700">
                <a:solidFill>
                  <a:schemeClr val="dk1"/>
                </a:solidFill>
                <a:latin typeface="Raleway Medium"/>
                <a:ea typeface="Raleway Medium"/>
                <a:cs typeface="Raleway Medium"/>
                <a:sym typeface="Raleway Medium"/>
              </a:rPr>
              <a:t>,</a:t>
            </a: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r>
              <a:rPr lang="en" sz="1800" b="1">
                <a:solidFill>
                  <a:srgbClr val="A64D79"/>
                </a:solidFill>
                <a:latin typeface="Raleway"/>
                <a:ea typeface="Raleway"/>
                <a:cs typeface="Raleway"/>
                <a:sym typeface="Raleway"/>
              </a:rPr>
              <a:t>Geoinformatics</a:t>
            </a:r>
            <a:r>
              <a:rPr lang="en" sz="1700">
                <a:solidFill>
                  <a:schemeClr val="dk1"/>
                </a:solidFill>
                <a:latin typeface="Raleway Medium"/>
                <a:ea typeface="Raleway Medium"/>
                <a:cs typeface="Raleway Medium"/>
                <a:sym typeface="Raleway Medium"/>
              </a:rPr>
              <a:t> </a:t>
            </a: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r>
              <a:rPr lang="en" sz="1700">
                <a:solidFill>
                  <a:schemeClr val="dk1"/>
                </a:solidFill>
                <a:latin typeface="Raleway Medium"/>
                <a:ea typeface="Raleway Medium"/>
                <a:cs typeface="Raleway Medium"/>
                <a:sym typeface="Raleway Medium"/>
              </a:rPr>
              <a:t>und </a:t>
            </a:r>
            <a:endParaRPr sz="1700">
              <a:solidFill>
                <a:schemeClr val="dk1"/>
              </a:solidFill>
              <a:latin typeface="Raleway Medium"/>
              <a:ea typeface="Raleway Medium"/>
              <a:cs typeface="Raleway Medium"/>
              <a:sym typeface="Raleway Medium"/>
            </a:endParaRPr>
          </a:p>
          <a:p>
            <a:pPr marL="0" lvl="0" indent="0" algn="l" rtl="0">
              <a:spcBef>
                <a:spcPts val="0"/>
              </a:spcBef>
              <a:spcAft>
                <a:spcPts val="0"/>
              </a:spcAft>
              <a:buNone/>
            </a:pPr>
            <a:r>
              <a:rPr lang="en" sz="1800" b="1">
                <a:solidFill>
                  <a:srgbClr val="A64D79"/>
                </a:solidFill>
                <a:latin typeface="Raleway"/>
                <a:ea typeface="Raleway"/>
                <a:cs typeface="Raleway"/>
                <a:sym typeface="Raleway"/>
              </a:rPr>
              <a:t>Cultural Heritage</a:t>
            </a:r>
            <a:r>
              <a:rPr lang="en" sz="1700">
                <a:solidFill>
                  <a:schemeClr val="dk1"/>
                </a:solidFill>
                <a:latin typeface="Raleway Medium"/>
                <a:ea typeface="Raleway Medium"/>
                <a:cs typeface="Raleway Medium"/>
                <a:sym typeface="Raleway Medium"/>
              </a:rPr>
              <a:t>.</a:t>
            </a:r>
            <a:endParaRPr sz="1800" b="1">
              <a:solidFill>
                <a:srgbClr val="A64D79"/>
              </a:solidFill>
              <a:latin typeface="Raleway"/>
              <a:ea typeface="Raleway"/>
              <a:cs typeface="Raleway"/>
              <a:sym typeface="Raleway"/>
            </a:endParaRPr>
          </a:p>
        </p:txBody>
      </p:sp>
      <p:pic>
        <p:nvPicPr>
          <p:cNvPr id="308" name="Google Shape;308;p40"/>
          <p:cNvPicPr preferRelativeResize="0"/>
          <p:nvPr/>
        </p:nvPicPr>
        <p:blipFill>
          <a:blip r:embed="rId3">
            <a:alphaModFix/>
          </a:blip>
          <a:stretch>
            <a:fillRect/>
          </a:stretch>
        </p:blipFill>
        <p:spPr>
          <a:xfrm>
            <a:off x="698525" y="3099950"/>
            <a:ext cx="4155947" cy="1371600"/>
          </a:xfrm>
          <a:prstGeom prst="rect">
            <a:avLst/>
          </a:prstGeom>
          <a:noFill/>
          <a:ln>
            <a:noFill/>
          </a:ln>
        </p:spPr>
      </p:pic>
      <p:pic>
        <p:nvPicPr>
          <p:cNvPr id="309" name="Google Shape;309;p40"/>
          <p:cNvPicPr preferRelativeResize="0"/>
          <p:nvPr/>
        </p:nvPicPr>
        <p:blipFill rotWithShape="1">
          <a:blip r:embed="rId4">
            <a:alphaModFix/>
          </a:blip>
          <a:srcRect b="13217"/>
          <a:stretch/>
        </p:blipFill>
        <p:spPr>
          <a:xfrm>
            <a:off x="6890576" y="2389151"/>
            <a:ext cx="983250" cy="856375"/>
          </a:xfrm>
          <a:prstGeom prst="rect">
            <a:avLst/>
          </a:prstGeom>
          <a:noFill/>
          <a:ln>
            <a:noFill/>
          </a:ln>
        </p:spPr>
      </p:pic>
      <p:pic>
        <p:nvPicPr>
          <p:cNvPr id="310" name="Google Shape;310;p40"/>
          <p:cNvPicPr preferRelativeResize="0"/>
          <p:nvPr/>
        </p:nvPicPr>
        <p:blipFill>
          <a:blip r:embed="rId5">
            <a:alphaModFix/>
          </a:blip>
          <a:stretch>
            <a:fillRect/>
          </a:stretch>
        </p:blipFill>
        <p:spPr>
          <a:xfrm>
            <a:off x="5977988" y="3569900"/>
            <a:ext cx="822960" cy="822960"/>
          </a:xfrm>
          <a:prstGeom prst="rect">
            <a:avLst/>
          </a:prstGeom>
          <a:noFill/>
          <a:ln>
            <a:noFill/>
          </a:ln>
        </p:spPr>
      </p:pic>
      <p:pic>
        <p:nvPicPr>
          <p:cNvPr id="311" name="Google Shape;311;p40"/>
          <p:cNvPicPr preferRelativeResize="0"/>
          <p:nvPr/>
        </p:nvPicPr>
        <p:blipFill rotWithShape="1">
          <a:blip r:embed="rId6">
            <a:alphaModFix/>
          </a:blip>
          <a:srcRect b="14770"/>
          <a:stretch/>
        </p:blipFill>
        <p:spPr>
          <a:xfrm>
            <a:off x="7153398" y="1394726"/>
            <a:ext cx="1066800" cy="914399"/>
          </a:xfrm>
          <a:prstGeom prst="rect">
            <a:avLst/>
          </a:prstGeom>
          <a:noFill/>
          <a:ln>
            <a:noFill/>
          </a:ln>
        </p:spPr>
      </p:pic>
      <p:sp>
        <p:nvSpPr>
          <p:cNvPr id="312" name="Google Shape;312;p40"/>
          <p:cNvSpPr txBox="1"/>
          <p:nvPr/>
        </p:nvSpPr>
        <p:spPr>
          <a:xfrm>
            <a:off x="7021138" y="4198700"/>
            <a:ext cx="1799400" cy="554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Tippawan Sookruay from the Noun Project (globe + head)</a:t>
            </a:r>
            <a:endParaRPr sz="400" i="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Clr>
                <a:schemeClr val="dk1"/>
              </a:buClr>
              <a:buSzPts val="1100"/>
              <a:buFont typeface="Arial"/>
              <a:buNone/>
            </a:pPr>
            <a:r>
              <a:rPr lang="en" sz="400" i="1">
                <a:solidFill>
                  <a:schemeClr val="dk1"/>
                </a:solidFill>
                <a:latin typeface="Raleway"/>
                <a:ea typeface="Raleway"/>
                <a:cs typeface="Raleway"/>
                <a:sym typeface="Raleway"/>
              </a:rPr>
              <a:t>Derivative work by Florian Thiery and Sophie Charlotte Schmidt of Archaeologist by Nhor from the Noun Project, dig by Manthana Chaiwong from the Noun Project and archaeology by Phatchara Bunkhachary, TH from the Noun Project under CC BY 3.0 (archaeologist)</a:t>
            </a:r>
            <a:endParaRPr sz="400" i="1">
              <a:solidFill>
                <a:schemeClr val="dk1"/>
              </a:solidFill>
              <a:latin typeface="Raleway"/>
              <a:ea typeface="Raleway"/>
              <a:cs typeface="Raleway"/>
              <a:sym typeface="Raleway"/>
            </a:endParaRPr>
          </a:p>
        </p:txBody>
      </p:sp>
      <p:sp>
        <p:nvSpPr>
          <p:cNvPr id="313" name="Google Shape;313;p40"/>
          <p:cNvSpPr/>
          <p:nvPr/>
        </p:nvSpPr>
        <p:spPr>
          <a:xfrm flipH="1">
            <a:off x="511900" y="337250"/>
            <a:ext cx="3908700" cy="1762500"/>
          </a:xfrm>
          <a:prstGeom prst="wedgeEllipseCallout">
            <a:avLst>
              <a:gd name="adj1" fmla="val 3188"/>
              <a:gd name="adj2" fmla="val 117403"/>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700">
                <a:solidFill>
                  <a:schemeClr val="dk1"/>
                </a:solidFill>
                <a:latin typeface="Raleway Medium"/>
                <a:ea typeface="Raleway Medium"/>
                <a:cs typeface="Raleway Medium"/>
                <a:sym typeface="Raleway Medium"/>
              </a:rPr>
              <a:t>We are</a:t>
            </a:r>
            <a:br>
              <a:rPr lang="en" sz="1700">
                <a:solidFill>
                  <a:schemeClr val="dk1"/>
                </a:solidFill>
                <a:latin typeface="Raleway Medium"/>
                <a:ea typeface="Raleway Medium"/>
                <a:cs typeface="Raleway Medium"/>
                <a:sym typeface="Raleway Medium"/>
              </a:rPr>
            </a:br>
            <a:r>
              <a:rPr lang="en" sz="1800" b="1">
                <a:solidFill>
                  <a:srgbClr val="A64D79"/>
                </a:solidFill>
                <a:latin typeface="Raleway"/>
                <a:ea typeface="Raleway"/>
                <a:cs typeface="Raleway"/>
                <a:sym typeface="Raleway"/>
              </a:rPr>
              <a:t>Research Squirrels</a:t>
            </a:r>
            <a:br>
              <a:rPr lang="en" sz="1700">
                <a:solidFill>
                  <a:schemeClr val="dk1"/>
                </a:solidFill>
                <a:latin typeface="Raleway Medium"/>
                <a:ea typeface="Raleway Medium"/>
                <a:cs typeface="Raleway Medium"/>
                <a:sym typeface="Raleway Medium"/>
              </a:rPr>
            </a:br>
            <a:r>
              <a:rPr lang="en" sz="1700">
                <a:solidFill>
                  <a:schemeClr val="dk1"/>
                </a:solidFill>
                <a:latin typeface="Raleway Medium"/>
                <a:ea typeface="Raleway Medium"/>
                <a:cs typeface="Raleway Medium"/>
                <a:sym typeface="Raleway Medium"/>
              </a:rPr>
              <a:t>and interested in</a:t>
            </a:r>
            <a:br>
              <a:rPr lang="en" sz="1800">
                <a:solidFill>
                  <a:schemeClr val="dk1"/>
                </a:solidFill>
                <a:latin typeface="Raleway Medium"/>
                <a:ea typeface="Raleway Medium"/>
                <a:cs typeface="Raleway Medium"/>
                <a:sym typeface="Raleway Medium"/>
              </a:rPr>
            </a:br>
            <a:r>
              <a:rPr lang="en" sz="1800" b="1">
                <a:solidFill>
                  <a:srgbClr val="A64D79"/>
                </a:solidFill>
                <a:latin typeface="Raleway"/>
                <a:ea typeface="Raleway"/>
                <a:cs typeface="Raleway"/>
                <a:sym typeface="Raleway"/>
              </a:rPr>
              <a:t>Open Science</a:t>
            </a:r>
            <a:r>
              <a:rPr lang="en" sz="1800">
                <a:solidFill>
                  <a:schemeClr val="dk1"/>
                </a:solidFill>
                <a:latin typeface="Raleway Medium"/>
                <a:ea typeface="Raleway Medium"/>
                <a:cs typeface="Raleway Medium"/>
                <a:sym typeface="Raleway Medium"/>
              </a:rPr>
              <a:t> </a:t>
            </a:r>
            <a:r>
              <a:rPr lang="en" sz="1700">
                <a:solidFill>
                  <a:schemeClr val="dk1"/>
                </a:solidFill>
                <a:latin typeface="Raleway Medium"/>
                <a:ea typeface="Raleway Medium"/>
                <a:cs typeface="Raleway Medium"/>
                <a:sym typeface="Raleway Medium"/>
              </a:rPr>
              <a:t>and </a:t>
            </a:r>
            <a:r>
              <a:rPr lang="en" sz="1800" b="1">
                <a:solidFill>
                  <a:srgbClr val="A64D79"/>
                </a:solidFill>
                <a:latin typeface="Raleway"/>
                <a:ea typeface="Raleway"/>
                <a:cs typeface="Raleway"/>
                <a:sym typeface="Raleway"/>
              </a:rPr>
              <a:t>Linked Data</a:t>
            </a:r>
            <a:r>
              <a:rPr lang="en" sz="1700">
                <a:solidFill>
                  <a:schemeClr val="dk1"/>
                </a:solidFill>
                <a:latin typeface="Raleway Medium"/>
                <a:ea typeface="Raleway Medium"/>
                <a:cs typeface="Raleway Medium"/>
                <a:sym typeface="Raleway Medium"/>
              </a:rPr>
              <a:t>.</a:t>
            </a:r>
            <a:endParaRPr sz="1800" b="1">
              <a:solidFill>
                <a:srgbClr val="A64D79"/>
              </a:solidFill>
              <a:latin typeface="Raleway"/>
              <a:ea typeface="Raleway"/>
              <a:cs typeface="Raleway"/>
              <a:sym typeface="Raleway"/>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14</a:t>
            </a:fld>
            <a:endParaRPr/>
          </a:p>
        </p:txBody>
      </p:sp>
      <p:pic>
        <p:nvPicPr>
          <p:cNvPr id="319" name="Google Shape;319;p41"/>
          <p:cNvPicPr preferRelativeResize="0"/>
          <p:nvPr/>
        </p:nvPicPr>
        <p:blipFill>
          <a:blip r:embed="rId3">
            <a:alphaModFix/>
          </a:blip>
          <a:stretch>
            <a:fillRect/>
          </a:stretch>
        </p:blipFill>
        <p:spPr>
          <a:xfrm>
            <a:off x="4794613" y="713213"/>
            <a:ext cx="1828800" cy="2633472"/>
          </a:xfrm>
          <a:prstGeom prst="rect">
            <a:avLst/>
          </a:prstGeom>
          <a:noFill/>
          <a:ln>
            <a:noFill/>
          </a:ln>
          <a:effectLst>
            <a:outerShdw blurRad="57150" dist="19050" dir="5400000" algn="bl" rotWithShape="0">
              <a:srgbClr val="000000">
                <a:alpha val="50000"/>
              </a:srgbClr>
            </a:outerShdw>
          </a:effectLst>
        </p:spPr>
      </p:pic>
      <p:pic>
        <p:nvPicPr>
          <p:cNvPr id="320" name="Google Shape;320;p41"/>
          <p:cNvPicPr preferRelativeResize="0"/>
          <p:nvPr/>
        </p:nvPicPr>
        <p:blipFill>
          <a:blip r:embed="rId4">
            <a:alphaModFix/>
          </a:blip>
          <a:stretch>
            <a:fillRect/>
          </a:stretch>
        </p:blipFill>
        <p:spPr>
          <a:xfrm>
            <a:off x="770676" y="642425"/>
            <a:ext cx="1371600" cy="1741932"/>
          </a:xfrm>
          <a:prstGeom prst="rect">
            <a:avLst/>
          </a:prstGeom>
          <a:noFill/>
          <a:ln>
            <a:noFill/>
          </a:ln>
          <a:effectLst>
            <a:outerShdw blurRad="57150" dist="19050" dir="5400000" algn="bl" rotWithShape="0">
              <a:srgbClr val="000000">
                <a:alpha val="50000"/>
              </a:srgbClr>
            </a:outerShdw>
          </a:effectLst>
        </p:spPr>
      </p:pic>
      <p:pic>
        <p:nvPicPr>
          <p:cNvPr id="321" name="Google Shape;321;p41"/>
          <p:cNvPicPr preferRelativeResize="0"/>
          <p:nvPr/>
        </p:nvPicPr>
        <p:blipFill>
          <a:blip r:embed="rId5">
            <a:alphaModFix/>
          </a:blip>
          <a:stretch>
            <a:fillRect/>
          </a:stretch>
        </p:blipFill>
        <p:spPr>
          <a:xfrm>
            <a:off x="2598301" y="691138"/>
            <a:ext cx="1828800" cy="1029087"/>
          </a:xfrm>
          <a:prstGeom prst="rect">
            <a:avLst/>
          </a:prstGeom>
          <a:noFill/>
          <a:ln>
            <a:noFill/>
          </a:ln>
          <a:effectLst>
            <a:outerShdw blurRad="57150" dist="19050" dir="5400000" algn="bl" rotWithShape="0">
              <a:srgbClr val="000000">
                <a:alpha val="50000"/>
              </a:srgbClr>
            </a:outerShdw>
          </a:effectLst>
        </p:spPr>
      </p:pic>
      <p:sp>
        <p:nvSpPr>
          <p:cNvPr id="322" name="Google Shape;322;p41"/>
          <p:cNvSpPr txBox="1"/>
          <p:nvPr/>
        </p:nvSpPr>
        <p:spPr>
          <a:xfrm>
            <a:off x="743963" y="2384350"/>
            <a:ext cx="1425000" cy="626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latin typeface="Raleway"/>
                <a:ea typeface="Raleway"/>
                <a:cs typeface="Raleway"/>
                <a:sym typeface="Raleway"/>
              </a:rPr>
              <a:t>Sophie</a:t>
            </a:r>
            <a:endParaRPr sz="2000">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@idhrenil</a:t>
            </a:r>
            <a:endParaRPr sz="800" i="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0000-0003-4696-2101</a:t>
            </a:r>
            <a:endParaRPr sz="800" i="1">
              <a:latin typeface="Raleway"/>
              <a:ea typeface="Raleway"/>
              <a:cs typeface="Raleway"/>
              <a:sym typeface="Raleway"/>
            </a:endParaRPr>
          </a:p>
        </p:txBody>
      </p:sp>
      <p:sp>
        <p:nvSpPr>
          <p:cNvPr id="323" name="Google Shape;323;p41"/>
          <p:cNvSpPr txBox="1"/>
          <p:nvPr/>
        </p:nvSpPr>
        <p:spPr>
          <a:xfrm>
            <a:off x="2800188" y="1720225"/>
            <a:ext cx="1425000" cy="626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b="1">
                <a:latin typeface="Raleway"/>
                <a:ea typeface="Raleway"/>
                <a:cs typeface="Raleway"/>
                <a:sym typeface="Raleway"/>
              </a:rPr>
              <a:t>Martina</a:t>
            </a:r>
            <a:endParaRPr sz="2000" b="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0000-0003-0485-6861</a:t>
            </a:r>
            <a:endParaRPr sz="800" i="1">
              <a:latin typeface="Raleway"/>
              <a:ea typeface="Raleway"/>
              <a:cs typeface="Raleway"/>
              <a:sym typeface="Raleway"/>
            </a:endParaRPr>
          </a:p>
        </p:txBody>
      </p:sp>
      <p:sp>
        <p:nvSpPr>
          <p:cNvPr id="324" name="Google Shape;324;p41"/>
          <p:cNvSpPr txBox="1"/>
          <p:nvPr/>
        </p:nvSpPr>
        <p:spPr>
          <a:xfrm>
            <a:off x="4996500" y="3346688"/>
            <a:ext cx="1425000" cy="626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b="1">
                <a:latin typeface="Raleway"/>
                <a:ea typeface="Raleway"/>
                <a:cs typeface="Raleway"/>
                <a:sym typeface="Raleway"/>
              </a:rPr>
              <a:t>Florian</a:t>
            </a:r>
            <a:endParaRPr sz="2000">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@fthierygeo</a:t>
            </a:r>
            <a:endParaRPr sz="800" i="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0000-0002-3246-3531</a:t>
            </a:r>
            <a:endParaRPr sz="800" i="1">
              <a:latin typeface="Raleway"/>
              <a:ea typeface="Raleway"/>
              <a:cs typeface="Raleway"/>
              <a:sym typeface="Raleway"/>
            </a:endParaRPr>
          </a:p>
        </p:txBody>
      </p:sp>
      <p:pic>
        <p:nvPicPr>
          <p:cNvPr id="325" name="Google Shape;325;p41"/>
          <p:cNvPicPr preferRelativeResize="0"/>
          <p:nvPr/>
        </p:nvPicPr>
        <p:blipFill>
          <a:blip r:embed="rId6">
            <a:alphaModFix/>
          </a:blip>
          <a:stretch>
            <a:fillRect/>
          </a:stretch>
        </p:blipFill>
        <p:spPr>
          <a:xfrm>
            <a:off x="2429950" y="503719"/>
            <a:ext cx="457200" cy="457200"/>
          </a:xfrm>
          <a:prstGeom prst="rect">
            <a:avLst/>
          </a:prstGeom>
          <a:noFill/>
          <a:ln>
            <a:noFill/>
          </a:ln>
        </p:spPr>
      </p:pic>
      <p:pic>
        <p:nvPicPr>
          <p:cNvPr id="326" name="Google Shape;326;p41"/>
          <p:cNvPicPr preferRelativeResize="0"/>
          <p:nvPr/>
        </p:nvPicPr>
        <p:blipFill>
          <a:blip r:embed="rId6">
            <a:alphaModFix/>
          </a:blip>
          <a:stretch>
            <a:fillRect/>
          </a:stretch>
        </p:blipFill>
        <p:spPr>
          <a:xfrm>
            <a:off x="627000" y="485194"/>
            <a:ext cx="457200" cy="457200"/>
          </a:xfrm>
          <a:prstGeom prst="rect">
            <a:avLst/>
          </a:prstGeom>
          <a:noFill/>
          <a:ln>
            <a:noFill/>
          </a:ln>
        </p:spPr>
      </p:pic>
      <p:pic>
        <p:nvPicPr>
          <p:cNvPr id="327" name="Google Shape;327;p41"/>
          <p:cNvPicPr preferRelativeResize="0"/>
          <p:nvPr/>
        </p:nvPicPr>
        <p:blipFill rotWithShape="1">
          <a:blip r:embed="rId7">
            <a:alphaModFix/>
          </a:blip>
          <a:srcRect b="13217"/>
          <a:stretch/>
        </p:blipFill>
        <p:spPr>
          <a:xfrm>
            <a:off x="4623862" y="485212"/>
            <a:ext cx="525781" cy="457200"/>
          </a:xfrm>
          <a:prstGeom prst="rect">
            <a:avLst/>
          </a:prstGeom>
          <a:noFill/>
          <a:ln>
            <a:noFill/>
          </a:ln>
        </p:spPr>
      </p:pic>
      <p:pic>
        <p:nvPicPr>
          <p:cNvPr id="328" name="Google Shape;328;p41"/>
          <p:cNvPicPr preferRelativeResize="0"/>
          <p:nvPr/>
        </p:nvPicPr>
        <p:blipFill rotWithShape="1">
          <a:blip r:embed="rId8">
            <a:alphaModFix/>
          </a:blip>
          <a:srcRect b="14770"/>
          <a:stretch/>
        </p:blipFill>
        <p:spPr>
          <a:xfrm>
            <a:off x="5149648" y="485201"/>
            <a:ext cx="534924" cy="457200"/>
          </a:xfrm>
          <a:prstGeom prst="rect">
            <a:avLst/>
          </a:prstGeom>
          <a:noFill/>
          <a:ln>
            <a:noFill/>
          </a:ln>
        </p:spPr>
      </p:pic>
      <p:pic>
        <p:nvPicPr>
          <p:cNvPr id="329" name="Google Shape;329;p41"/>
          <p:cNvPicPr preferRelativeResize="0"/>
          <p:nvPr/>
        </p:nvPicPr>
        <p:blipFill rotWithShape="1">
          <a:blip r:embed="rId8">
            <a:alphaModFix/>
          </a:blip>
          <a:srcRect b="14770"/>
          <a:stretch/>
        </p:blipFill>
        <p:spPr>
          <a:xfrm>
            <a:off x="2923548" y="519888"/>
            <a:ext cx="534924" cy="457200"/>
          </a:xfrm>
          <a:prstGeom prst="rect">
            <a:avLst/>
          </a:prstGeom>
          <a:noFill/>
          <a:ln>
            <a:noFill/>
          </a:ln>
        </p:spPr>
      </p:pic>
      <p:pic>
        <p:nvPicPr>
          <p:cNvPr id="330" name="Google Shape;330;p41"/>
          <p:cNvPicPr preferRelativeResize="0"/>
          <p:nvPr/>
        </p:nvPicPr>
        <p:blipFill rotWithShape="1">
          <a:blip r:embed="rId8">
            <a:alphaModFix/>
          </a:blip>
          <a:srcRect b="14770"/>
          <a:stretch/>
        </p:blipFill>
        <p:spPr>
          <a:xfrm>
            <a:off x="553723" y="1088801"/>
            <a:ext cx="534924" cy="457200"/>
          </a:xfrm>
          <a:prstGeom prst="rect">
            <a:avLst/>
          </a:prstGeom>
          <a:noFill/>
          <a:ln>
            <a:noFill/>
          </a:ln>
        </p:spPr>
      </p:pic>
      <p:sp>
        <p:nvSpPr>
          <p:cNvPr id="331" name="Google Shape;331;p41"/>
          <p:cNvSpPr txBox="1"/>
          <p:nvPr/>
        </p:nvSpPr>
        <p:spPr>
          <a:xfrm>
            <a:off x="6978388" y="4265700"/>
            <a:ext cx="1799400" cy="554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Tippawan Sookruay from the Noun Project (globe + head)</a:t>
            </a:r>
            <a:endParaRPr sz="400" i="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Derivative work by Florian Thiery and Sophie Charlotte Schmidt of Archaeologist by Nhor from the Noun Project, dig by Manthana Chaiwong from the Noun Project and archaeology by Phatchara Bunkhachary, TH from the Noun Project under CC BY 3.0 (archaeologist)</a:t>
            </a:r>
            <a:endParaRPr sz="400" i="1">
              <a:solidFill>
                <a:schemeClr val="dk1"/>
              </a:solidFill>
              <a:latin typeface="Raleway"/>
              <a:ea typeface="Raleway"/>
              <a:cs typeface="Raleway"/>
              <a:sym typeface="Raleway"/>
            </a:endParaRPr>
          </a:p>
        </p:txBody>
      </p:sp>
      <p:pic>
        <p:nvPicPr>
          <p:cNvPr id="332" name="Google Shape;332;p41"/>
          <p:cNvPicPr preferRelativeResize="0"/>
          <p:nvPr/>
        </p:nvPicPr>
        <p:blipFill>
          <a:blip r:embed="rId9">
            <a:alphaModFix/>
          </a:blip>
          <a:stretch>
            <a:fillRect/>
          </a:stretch>
        </p:blipFill>
        <p:spPr>
          <a:xfrm>
            <a:off x="770675" y="1920850"/>
            <a:ext cx="457200" cy="457200"/>
          </a:xfrm>
          <a:prstGeom prst="rect">
            <a:avLst/>
          </a:prstGeom>
          <a:noFill/>
          <a:ln>
            <a:noFill/>
          </a:ln>
        </p:spPr>
      </p:pic>
      <p:pic>
        <p:nvPicPr>
          <p:cNvPr id="333" name="Google Shape;333;p41"/>
          <p:cNvPicPr preferRelativeResize="0"/>
          <p:nvPr/>
        </p:nvPicPr>
        <p:blipFill>
          <a:blip r:embed="rId9">
            <a:alphaModFix/>
          </a:blip>
          <a:stretch>
            <a:fillRect/>
          </a:stretch>
        </p:blipFill>
        <p:spPr>
          <a:xfrm>
            <a:off x="4794625" y="3041900"/>
            <a:ext cx="457200" cy="457200"/>
          </a:xfrm>
          <a:prstGeom prst="rect">
            <a:avLst/>
          </a:prstGeom>
          <a:noFill/>
          <a:ln>
            <a:noFill/>
          </a:ln>
        </p:spPr>
      </p:pic>
      <p:grpSp>
        <p:nvGrpSpPr>
          <p:cNvPr id="334" name="Google Shape;334;p41"/>
          <p:cNvGrpSpPr/>
          <p:nvPr/>
        </p:nvGrpSpPr>
        <p:grpSpPr>
          <a:xfrm>
            <a:off x="6757073" y="1114325"/>
            <a:ext cx="1618902" cy="2850225"/>
            <a:chOff x="6811448" y="1655625"/>
            <a:chExt cx="1618902" cy="2850225"/>
          </a:xfrm>
        </p:grpSpPr>
        <p:pic>
          <p:nvPicPr>
            <p:cNvPr id="335" name="Google Shape;335;p41"/>
            <p:cNvPicPr preferRelativeResize="0"/>
            <p:nvPr/>
          </p:nvPicPr>
          <p:blipFill>
            <a:blip r:embed="rId10">
              <a:alphaModFix/>
            </a:blip>
            <a:stretch>
              <a:fillRect/>
            </a:stretch>
          </p:blipFill>
          <p:spPr>
            <a:xfrm>
              <a:off x="7032050" y="1822050"/>
              <a:ext cx="1371600" cy="2057400"/>
            </a:xfrm>
            <a:prstGeom prst="rect">
              <a:avLst/>
            </a:prstGeom>
            <a:noFill/>
            <a:ln>
              <a:noFill/>
            </a:ln>
            <a:effectLst>
              <a:outerShdw blurRad="57150" dist="19050" dir="5400000" algn="bl" rotWithShape="0">
                <a:srgbClr val="000000">
                  <a:alpha val="50000"/>
                </a:srgbClr>
              </a:outerShdw>
            </a:effectLst>
          </p:spPr>
        </p:pic>
        <p:sp>
          <p:nvSpPr>
            <p:cNvPr id="336" name="Google Shape;336;p41"/>
            <p:cNvSpPr txBox="1"/>
            <p:nvPr/>
          </p:nvSpPr>
          <p:spPr>
            <a:xfrm>
              <a:off x="7005350" y="3879450"/>
              <a:ext cx="1425000" cy="6264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000" b="1">
                  <a:solidFill>
                    <a:schemeClr val="dk1"/>
                  </a:solidFill>
                  <a:latin typeface="Raleway"/>
                  <a:ea typeface="Raleway"/>
                  <a:cs typeface="Raleway"/>
                  <a:sym typeface="Raleway"/>
                </a:rPr>
                <a:t>Timo</a:t>
              </a:r>
              <a:endParaRPr sz="2000">
                <a:solidFill>
                  <a:schemeClr val="dk1"/>
                </a:solidFill>
                <a:latin typeface="Raleway"/>
                <a:ea typeface="Raleway"/>
                <a:cs typeface="Raleway"/>
                <a:sym typeface="Raleway"/>
              </a:endParaRPr>
            </a:p>
            <a:p>
              <a:pPr marL="0" lvl="0" indent="0" algn="ctr" rtl="0">
                <a:spcBef>
                  <a:spcPts val="0"/>
                </a:spcBef>
                <a:spcAft>
                  <a:spcPts val="0"/>
                </a:spcAft>
                <a:buNone/>
              </a:pPr>
              <a:r>
                <a:rPr lang="en" sz="800" i="1">
                  <a:solidFill>
                    <a:schemeClr val="dk1"/>
                  </a:solidFill>
                  <a:latin typeface="Raleway"/>
                  <a:ea typeface="Raleway"/>
                  <a:cs typeface="Raleway"/>
                  <a:sym typeface="Raleway"/>
                </a:rPr>
                <a:t>@situxxx</a:t>
              </a:r>
              <a:endParaRPr sz="800" i="1">
                <a:solidFill>
                  <a:schemeClr val="dk1"/>
                </a:solidFill>
                <a:latin typeface="Raleway"/>
                <a:ea typeface="Raleway"/>
                <a:cs typeface="Raleway"/>
                <a:sym typeface="Raleway"/>
              </a:endParaRPr>
            </a:p>
            <a:p>
              <a:pPr marL="0" lvl="0" indent="0" algn="ctr" rtl="0">
                <a:spcBef>
                  <a:spcPts val="0"/>
                </a:spcBef>
                <a:spcAft>
                  <a:spcPts val="0"/>
                </a:spcAft>
                <a:buNone/>
              </a:pPr>
              <a:r>
                <a:rPr lang="en" sz="800" i="1">
                  <a:solidFill>
                    <a:schemeClr val="dk1"/>
                  </a:solidFill>
                  <a:latin typeface="Raleway"/>
                  <a:ea typeface="Raleway"/>
                  <a:cs typeface="Raleway"/>
                  <a:sym typeface="Raleway"/>
                </a:rPr>
                <a:t>0000-0002-9499-5840</a:t>
              </a:r>
              <a:endParaRPr sz="800" i="1">
                <a:solidFill>
                  <a:schemeClr val="dk1"/>
                </a:solidFill>
                <a:latin typeface="Raleway"/>
                <a:ea typeface="Raleway"/>
                <a:cs typeface="Raleway"/>
                <a:sym typeface="Raleway"/>
              </a:endParaRPr>
            </a:p>
          </p:txBody>
        </p:sp>
        <p:pic>
          <p:nvPicPr>
            <p:cNvPr id="337" name="Google Shape;337;p41"/>
            <p:cNvPicPr preferRelativeResize="0"/>
            <p:nvPr/>
          </p:nvPicPr>
          <p:blipFill rotWithShape="1">
            <a:blip r:embed="rId7">
              <a:alphaModFix/>
            </a:blip>
            <a:srcRect b="13217"/>
            <a:stretch/>
          </p:blipFill>
          <p:spPr>
            <a:xfrm>
              <a:off x="6861337" y="1655625"/>
              <a:ext cx="525780" cy="457200"/>
            </a:xfrm>
            <a:prstGeom prst="rect">
              <a:avLst/>
            </a:prstGeom>
            <a:noFill/>
            <a:ln>
              <a:noFill/>
            </a:ln>
          </p:spPr>
        </p:pic>
        <p:pic>
          <p:nvPicPr>
            <p:cNvPr id="338" name="Google Shape;338;p41"/>
            <p:cNvPicPr preferRelativeResize="0"/>
            <p:nvPr/>
          </p:nvPicPr>
          <p:blipFill rotWithShape="1">
            <a:blip r:embed="rId8">
              <a:alphaModFix/>
            </a:blip>
            <a:srcRect b="14770"/>
            <a:stretch/>
          </p:blipFill>
          <p:spPr>
            <a:xfrm>
              <a:off x="6811448" y="2141151"/>
              <a:ext cx="534924" cy="457200"/>
            </a:xfrm>
            <a:prstGeom prst="rect">
              <a:avLst/>
            </a:prstGeom>
            <a:noFill/>
            <a:ln>
              <a:noFill/>
            </a:ln>
          </p:spPr>
        </p:pic>
        <p:pic>
          <p:nvPicPr>
            <p:cNvPr id="339" name="Google Shape;339;p41"/>
            <p:cNvPicPr preferRelativeResize="0"/>
            <p:nvPr/>
          </p:nvPicPr>
          <p:blipFill>
            <a:blip r:embed="rId9">
              <a:alphaModFix/>
            </a:blip>
            <a:stretch>
              <a:fillRect/>
            </a:stretch>
          </p:blipFill>
          <p:spPr>
            <a:xfrm>
              <a:off x="7032050" y="3422250"/>
              <a:ext cx="457200" cy="457200"/>
            </a:xfrm>
            <a:prstGeom prst="rect">
              <a:avLst/>
            </a:prstGeom>
            <a:noFill/>
            <a:ln>
              <a:noFill/>
            </a:ln>
          </p:spPr>
        </p:pic>
      </p:grpSp>
      <p:pic>
        <p:nvPicPr>
          <p:cNvPr id="340" name="Google Shape;340;p41"/>
          <p:cNvPicPr preferRelativeResize="0"/>
          <p:nvPr/>
        </p:nvPicPr>
        <p:blipFill>
          <a:blip r:embed="rId11">
            <a:alphaModFix/>
          </a:blip>
          <a:stretch>
            <a:fillRect/>
          </a:stretch>
        </p:blipFill>
        <p:spPr>
          <a:xfrm>
            <a:off x="2651760" y="1447800"/>
            <a:ext cx="457200" cy="236621"/>
          </a:xfrm>
          <a:prstGeom prst="rect">
            <a:avLst/>
          </a:prstGeom>
          <a:noFill/>
          <a:ln>
            <a:noFill/>
          </a:ln>
        </p:spPr>
      </p:pic>
      <p:grpSp>
        <p:nvGrpSpPr>
          <p:cNvPr id="341" name="Google Shape;341;p41"/>
          <p:cNvGrpSpPr/>
          <p:nvPr/>
        </p:nvGrpSpPr>
        <p:grpSpPr>
          <a:xfrm>
            <a:off x="1048475" y="3165817"/>
            <a:ext cx="3291702" cy="1362758"/>
            <a:chOff x="1369275" y="3080092"/>
            <a:chExt cx="3291702" cy="1362758"/>
          </a:xfrm>
        </p:grpSpPr>
        <p:pic>
          <p:nvPicPr>
            <p:cNvPr id="342" name="Google Shape;342;p41"/>
            <p:cNvPicPr preferRelativeResize="0"/>
            <p:nvPr/>
          </p:nvPicPr>
          <p:blipFill>
            <a:blip r:embed="rId12">
              <a:alphaModFix/>
            </a:blip>
            <a:stretch>
              <a:fillRect/>
            </a:stretch>
          </p:blipFill>
          <p:spPr>
            <a:xfrm>
              <a:off x="1369275" y="3358425"/>
              <a:ext cx="3291702" cy="1084425"/>
            </a:xfrm>
            <a:prstGeom prst="rect">
              <a:avLst/>
            </a:prstGeom>
            <a:noFill/>
            <a:ln>
              <a:noFill/>
            </a:ln>
          </p:spPr>
        </p:pic>
        <p:pic>
          <p:nvPicPr>
            <p:cNvPr id="343" name="Google Shape;343;p41"/>
            <p:cNvPicPr preferRelativeResize="0"/>
            <p:nvPr/>
          </p:nvPicPr>
          <p:blipFill>
            <a:blip r:embed="rId13">
              <a:alphaModFix/>
            </a:blip>
            <a:stretch>
              <a:fillRect/>
            </a:stretch>
          </p:blipFill>
          <p:spPr>
            <a:xfrm>
              <a:off x="3127853" y="3080093"/>
              <a:ext cx="419622" cy="457199"/>
            </a:xfrm>
            <a:prstGeom prst="rect">
              <a:avLst/>
            </a:prstGeom>
            <a:noFill/>
            <a:ln>
              <a:noFill/>
            </a:ln>
          </p:spPr>
        </p:pic>
        <p:pic>
          <p:nvPicPr>
            <p:cNvPr id="344" name="Google Shape;344;p41"/>
            <p:cNvPicPr preferRelativeResize="0"/>
            <p:nvPr/>
          </p:nvPicPr>
          <p:blipFill>
            <a:blip r:embed="rId14">
              <a:alphaModFix/>
            </a:blip>
            <a:stretch>
              <a:fillRect/>
            </a:stretch>
          </p:blipFill>
          <p:spPr>
            <a:xfrm>
              <a:off x="2482775" y="3080092"/>
              <a:ext cx="645090" cy="457201"/>
            </a:xfrm>
            <a:prstGeom prst="rect">
              <a:avLst/>
            </a:prstGeom>
            <a:noFill/>
            <a:ln>
              <a:noFill/>
            </a:ln>
          </p:spPr>
        </p:pic>
      </p:grpSp>
      <p:pic>
        <p:nvPicPr>
          <p:cNvPr id="345" name="Google Shape;345;p41"/>
          <p:cNvPicPr preferRelativeResize="0"/>
          <p:nvPr/>
        </p:nvPicPr>
        <p:blipFill>
          <a:blip r:embed="rId15">
            <a:alphaModFix/>
          </a:blip>
          <a:stretch>
            <a:fillRect/>
          </a:stretch>
        </p:blipFill>
        <p:spPr>
          <a:xfrm>
            <a:off x="6087771" y="3080096"/>
            <a:ext cx="914400" cy="914400"/>
          </a:xfrm>
          <a:prstGeom prst="rect">
            <a:avLst/>
          </a:prstGeom>
          <a:noFill/>
          <a:ln>
            <a:noFill/>
          </a:ln>
        </p:spPr>
      </p:pic>
      <p:pic>
        <p:nvPicPr>
          <p:cNvPr id="346" name="Google Shape;346;p41"/>
          <p:cNvPicPr preferRelativeResize="0"/>
          <p:nvPr/>
        </p:nvPicPr>
        <p:blipFill>
          <a:blip r:embed="rId16">
            <a:alphaModFix/>
          </a:blip>
          <a:stretch>
            <a:fillRect/>
          </a:stretch>
        </p:blipFill>
        <p:spPr>
          <a:xfrm>
            <a:off x="8175550" y="3165825"/>
            <a:ext cx="765875" cy="765875"/>
          </a:xfrm>
          <a:prstGeom prst="rect">
            <a:avLst/>
          </a:prstGeom>
          <a:noFill/>
          <a:ln>
            <a:noFill/>
          </a:ln>
        </p:spPr>
      </p:pic>
      <p:pic>
        <p:nvPicPr>
          <p:cNvPr id="347" name="Google Shape;347;p41"/>
          <p:cNvPicPr preferRelativeResize="0"/>
          <p:nvPr/>
        </p:nvPicPr>
        <p:blipFill>
          <a:blip r:embed="rId17">
            <a:alphaModFix/>
          </a:blip>
          <a:stretch>
            <a:fillRect/>
          </a:stretch>
        </p:blipFill>
        <p:spPr>
          <a:xfrm flipH="1">
            <a:off x="2269275" y="1523550"/>
            <a:ext cx="733050" cy="733050"/>
          </a:xfrm>
          <a:prstGeom prst="rect">
            <a:avLst/>
          </a:prstGeom>
          <a:noFill/>
          <a:ln>
            <a:noFill/>
          </a:ln>
        </p:spPr>
      </p:pic>
      <p:pic>
        <p:nvPicPr>
          <p:cNvPr id="348" name="Google Shape;348;p41"/>
          <p:cNvPicPr preferRelativeResize="0"/>
          <p:nvPr/>
        </p:nvPicPr>
        <p:blipFill>
          <a:blip r:embed="rId18">
            <a:alphaModFix/>
          </a:blip>
          <a:stretch>
            <a:fillRect/>
          </a:stretch>
        </p:blipFill>
        <p:spPr>
          <a:xfrm>
            <a:off x="138873" y="2231953"/>
            <a:ext cx="733050" cy="733050"/>
          </a:xfrm>
          <a:prstGeom prst="rect">
            <a:avLst/>
          </a:prstGeom>
          <a:noFill/>
          <a:ln>
            <a:noFill/>
          </a:ln>
        </p:spPr>
      </p:pic>
      <p:sp>
        <p:nvSpPr>
          <p:cNvPr id="349" name="Google Shape;349;p41"/>
          <p:cNvSpPr txBox="1"/>
          <p:nvPr/>
        </p:nvSpPr>
        <p:spPr>
          <a:xfrm rot="-1722">
            <a:off x="1048478" y="374959"/>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Philipp Groß,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
        <p:nvSpPr>
          <p:cNvPr id="350" name="Google Shape;350;p41"/>
          <p:cNvSpPr txBox="1"/>
          <p:nvPr/>
        </p:nvSpPr>
        <p:spPr>
          <a:xfrm rot="-1722">
            <a:off x="5559178" y="410159"/>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Florian Thiery,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
        <p:nvSpPr>
          <p:cNvPr id="351" name="Google Shape;351;p41"/>
          <p:cNvSpPr txBox="1"/>
          <p:nvPr/>
        </p:nvSpPr>
        <p:spPr>
          <a:xfrm rot="-1722">
            <a:off x="7082753" y="977409"/>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 i3mainz</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15</a:t>
            </a:fld>
            <a:endParaRPr/>
          </a:p>
        </p:txBody>
      </p:sp>
      <p:pic>
        <p:nvPicPr>
          <p:cNvPr id="357" name="Google Shape;357;p42"/>
          <p:cNvPicPr preferRelativeResize="0"/>
          <p:nvPr/>
        </p:nvPicPr>
        <p:blipFill>
          <a:blip r:embed="rId3">
            <a:alphaModFix/>
          </a:blip>
          <a:stretch>
            <a:fillRect/>
          </a:stretch>
        </p:blipFill>
        <p:spPr>
          <a:xfrm>
            <a:off x="997650" y="3053325"/>
            <a:ext cx="4155947" cy="1371600"/>
          </a:xfrm>
          <a:prstGeom prst="rect">
            <a:avLst/>
          </a:prstGeom>
          <a:noFill/>
          <a:ln>
            <a:noFill/>
          </a:ln>
        </p:spPr>
      </p:pic>
      <p:sp>
        <p:nvSpPr>
          <p:cNvPr id="358" name="Google Shape;358;p42"/>
          <p:cNvSpPr/>
          <p:nvPr/>
        </p:nvSpPr>
        <p:spPr>
          <a:xfrm>
            <a:off x="969825" y="692875"/>
            <a:ext cx="6589200" cy="1998900"/>
          </a:xfrm>
          <a:prstGeom prst="round2DiagRect">
            <a:avLst>
              <a:gd name="adj1" fmla="val 16667"/>
              <a:gd name="adj2" fmla="val 0"/>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deRSE e.V.</a:t>
            </a:r>
            <a:endParaRPr b="1">
              <a:solidFill>
                <a:schemeClr val="dk1"/>
              </a:solidFill>
              <a:latin typeface="Raleway"/>
              <a:ea typeface="Raleway"/>
              <a:cs typeface="Raleway"/>
              <a:sym typeface="Raleway"/>
            </a:endParaRPr>
          </a:p>
          <a:p>
            <a:pPr marL="0" lvl="0" indent="0" algn="ctr" rtl="0">
              <a:spcBef>
                <a:spcPts val="0"/>
              </a:spcBef>
              <a:spcAft>
                <a:spcPts val="0"/>
              </a:spcAft>
              <a:buNone/>
            </a:pPr>
            <a:r>
              <a:rPr lang="en" b="1">
                <a:solidFill>
                  <a:schemeClr val="dk1"/>
                </a:solidFill>
                <a:latin typeface="Raleway"/>
                <a:ea typeface="Raleway"/>
                <a:cs typeface="Raleway"/>
                <a:sym typeface="Raleway"/>
              </a:rPr>
              <a:t>DH-RSE</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CAA International &amp; CAA Sektion Deutschland</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CAA SIG Data-Dragon &amp; CAA SIG Scientific Scripting Languages</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CAA Little Minions Group</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ISAAK - Initiative for Statistical Analysis in Archaeology Kiel</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Linked Pasts (Linked Pipes Working Group)</a:t>
            </a:r>
            <a:endParaRPr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b="1">
                <a:solidFill>
                  <a:schemeClr val="dk1"/>
                </a:solidFill>
                <a:latin typeface="Raleway"/>
                <a:ea typeface="Raleway"/>
                <a:cs typeface="Raleway"/>
                <a:sym typeface="Raleway"/>
              </a:rPr>
              <a:t>Wikimedia Germany (Fellow-Program Freies Wissen Fellows)</a:t>
            </a:r>
            <a:endParaRPr b="1">
              <a:solidFill>
                <a:schemeClr val="dk1"/>
              </a:solidFill>
              <a:latin typeface="Raleway"/>
              <a:ea typeface="Raleway"/>
              <a:cs typeface="Raleway"/>
              <a:sym typeface="Raleway"/>
            </a:endParaRPr>
          </a:p>
        </p:txBody>
      </p:sp>
      <p:pic>
        <p:nvPicPr>
          <p:cNvPr id="359" name="Google Shape;359;p42"/>
          <p:cNvPicPr preferRelativeResize="0"/>
          <p:nvPr/>
        </p:nvPicPr>
        <p:blipFill>
          <a:blip r:embed="rId4">
            <a:alphaModFix/>
          </a:blip>
          <a:stretch>
            <a:fillRect/>
          </a:stretch>
        </p:blipFill>
        <p:spPr>
          <a:xfrm>
            <a:off x="5533728" y="2915875"/>
            <a:ext cx="2612626" cy="1646500"/>
          </a:xfrm>
          <a:prstGeom prst="rect">
            <a:avLst/>
          </a:prstGeom>
          <a:noFill/>
          <a:ln>
            <a:noFill/>
          </a:ln>
        </p:spPr>
      </p:pic>
      <p:cxnSp>
        <p:nvCxnSpPr>
          <p:cNvPr id="360" name="Google Shape;360;p42"/>
          <p:cNvCxnSpPr/>
          <p:nvPr/>
        </p:nvCxnSpPr>
        <p:spPr>
          <a:xfrm>
            <a:off x="4363975" y="3604450"/>
            <a:ext cx="2032200" cy="446400"/>
          </a:xfrm>
          <a:prstGeom prst="curvedConnector3">
            <a:avLst>
              <a:gd name="adj1" fmla="val 50000"/>
            </a:avLst>
          </a:prstGeom>
          <a:noFill/>
          <a:ln w="28575" cap="flat" cmpd="sng">
            <a:solidFill>
              <a:srgbClr val="C94FA0"/>
            </a:solidFill>
            <a:prstDash val="solid"/>
            <a:round/>
            <a:headEnd type="none" w="med" len="med"/>
            <a:tailEnd type="triangle" w="med" len="med"/>
          </a:ln>
        </p:spPr>
      </p:cxnSp>
      <p:cxnSp>
        <p:nvCxnSpPr>
          <p:cNvPr id="361" name="Google Shape;361;p42"/>
          <p:cNvCxnSpPr/>
          <p:nvPr/>
        </p:nvCxnSpPr>
        <p:spPr>
          <a:xfrm rot="5400000" flipH="1">
            <a:off x="6815775" y="2724975"/>
            <a:ext cx="1032600" cy="273300"/>
          </a:xfrm>
          <a:prstGeom prst="curvedConnector3">
            <a:avLst>
              <a:gd name="adj1" fmla="val 50000"/>
            </a:avLst>
          </a:prstGeom>
          <a:noFill/>
          <a:ln w="28575" cap="flat" cmpd="sng">
            <a:solidFill>
              <a:srgbClr val="C94FA0"/>
            </a:solidFill>
            <a:prstDash val="solid"/>
            <a:round/>
            <a:headEnd type="none" w="med" len="me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4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16</a:t>
            </a:fld>
            <a:endParaRPr/>
          </a:p>
        </p:txBody>
      </p:sp>
      <p:sp>
        <p:nvSpPr>
          <p:cNvPr id="367" name="Google Shape;367;p43"/>
          <p:cNvSpPr/>
          <p:nvPr/>
        </p:nvSpPr>
        <p:spPr>
          <a:xfrm>
            <a:off x="969825" y="616675"/>
            <a:ext cx="6589200" cy="1758900"/>
          </a:xfrm>
          <a:prstGeom prst="round2DiagRect">
            <a:avLst>
              <a:gd name="adj1" fmla="val 16667"/>
              <a:gd name="adj2" fmla="val 0"/>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b="1" u="sng">
                <a:solidFill>
                  <a:schemeClr val="dk1"/>
                </a:solidFill>
                <a:latin typeface="Raleway"/>
                <a:ea typeface="Raleway"/>
                <a:cs typeface="Raleway"/>
                <a:sym typeface="Raleway"/>
              </a:rPr>
              <a:t>Research Squirrel Working Groups</a:t>
            </a:r>
            <a:endParaRPr b="1" u="sng">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endParaRPr b="1">
              <a:solidFill>
                <a:schemeClr val="dk1"/>
              </a:solidFill>
              <a:latin typeface="Raleway"/>
              <a:ea typeface="Raleway"/>
              <a:cs typeface="Raleway"/>
              <a:sym typeface="Raleway"/>
            </a:endParaRPr>
          </a:p>
          <a:p>
            <a:pPr marL="0" lvl="0" indent="0" algn="ctr" rtl="0">
              <a:spcBef>
                <a:spcPts val="0"/>
              </a:spcBef>
              <a:spcAft>
                <a:spcPts val="0"/>
              </a:spcAft>
              <a:buClr>
                <a:schemeClr val="dk1"/>
              </a:buClr>
              <a:buSzPts val="1100"/>
              <a:buFont typeface="Arial"/>
              <a:buNone/>
            </a:pPr>
            <a:r>
              <a:rPr lang="en" sz="2000" b="1">
                <a:solidFill>
                  <a:schemeClr val="dk1"/>
                </a:solidFill>
                <a:latin typeface="Raleway"/>
                <a:ea typeface="Raleway"/>
                <a:cs typeface="Raleway"/>
                <a:sym typeface="Raleway"/>
              </a:rPr>
              <a:t>* SPARQLing Unicorn QGIS Plugin</a:t>
            </a:r>
            <a:endParaRPr sz="2000"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sz="2000" b="1">
                <a:solidFill>
                  <a:schemeClr val="dk1"/>
                </a:solidFill>
                <a:latin typeface="Raleway"/>
                <a:ea typeface="Raleway"/>
                <a:cs typeface="Raleway"/>
                <a:sym typeface="Raleway"/>
              </a:rPr>
              <a:t>* Linked Open Ogham Data</a:t>
            </a:r>
            <a:endParaRPr sz="2000" b="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sz="2000" b="1" i="1">
                <a:solidFill>
                  <a:schemeClr val="dk1"/>
                </a:solidFill>
                <a:latin typeface="Raleway"/>
                <a:ea typeface="Raleway"/>
                <a:cs typeface="Raleway"/>
                <a:sym typeface="Raleway"/>
              </a:rPr>
              <a:t>… to be continued ...</a:t>
            </a:r>
            <a:endParaRPr sz="2000" b="1" i="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endParaRPr sz="2000" b="1">
              <a:solidFill>
                <a:schemeClr val="dk1"/>
              </a:solidFill>
              <a:latin typeface="Raleway"/>
              <a:ea typeface="Raleway"/>
              <a:cs typeface="Raleway"/>
              <a:sym typeface="Raleway"/>
            </a:endParaRPr>
          </a:p>
        </p:txBody>
      </p:sp>
      <p:pic>
        <p:nvPicPr>
          <p:cNvPr id="368" name="Google Shape;368;p43"/>
          <p:cNvPicPr preferRelativeResize="0"/>
          <p:nvPr/>
        </p:nvPicPr>
        <p:blipFill>
          <a:blip r:embed="rId3">
            <a:alphaModFix/>
          </a:blip>
          <a:stretch>
            <a:fillRect/>
          </a:stretch>
        </p:blipFill>
        <p:spPr>
          <a:xfrm>
            <a:off x="698525" y="3099950"/>
            <a:ext cx="4155947" cy="1371600"/>
          </a:xfrm>
          <a:prstGeom prst="rect">
            <a:avLst/>
          </a:prstGeom>
          <a:noFill/>
          <a:ln>
            <a:noFill/>
          </a:ln>
        </p:spPr>
      </p:pic>
      <p:cxnSp>
        <p:nvCxnSpPr>
          <p:cNvPr id="369" name="Google Shape;369;p43"/>
          <p:cNvCxnSpPr/>
          <p:nvPr/>
        </p:nvCxnSpPr>
        <p:spPr>
          <a:xfrm>
            <a:off x="4123600" y="3728575"/>
            <a:ext cx="3213000" cy="528900"/>
          </a:xfrm>
          <a:prstGeom prst="curvedConnector3">
            <a:avLst>
              <a:gd name="adj1" fmla="val 50000"/>
            </a:avLst>
          </a:prstGeom>
          <a:noFill/>
          <a:ln w="28575" cap="flat" cmpd="sng">
            <a:solidFill>
              <a:srgbClr val="D5A6BD"/>
            </a:solidFill>
            <a:prstDash val="solid"/>
            <a:round/>
            <a:headEnd type="none" w="med" len="med"/>
            <a:tailEnd type="triangle" w="med" len="med"/>
          </a:ln>
        </p:spPr>
      </p:cxnSp>
      <p:pic>
        <p:nvPicPr>
          <p:cNvPr id="370" name="Google Shape;370;p43"/>
          <p:cNvPicPr preferRelativeResize="0"/>
          <p:nvPr/>
        </p:nvPicPr>
        <p:blipFill rotWithShape="1">
          <a:blip r:embed="rId4">
            <a:alphaModFix/>
          </a:blip>
          <a:srcRect b="13217"/>
          <a:stretch/>
        </p:blipFill>
        <p:spPr>
          <a:xfrm>
            <a:off x="6725976" y="3382125"/>
            <a:ext cx="783876" cy="682724"/>
          </a:xfrm>
          <a:prstGeom prst="rect">
            <a:avLst/>
          </a:prstGeom>
          <a:noFill/>
          <a:ln>
            <a:noFill/>
          </a:ln>
        </p:spPr>
      </p:pic>
      <p:pic>
        <p:nvPicPr>
          <p:cNvPr id="371" name="Google Shape;371;p43"/>
          <p:cNvPicPr preferRelativeResize="0"/>
          <p:nvPr/>
        </p:nvPicPr>
        <p:blipFill>
          <a:blip r:embed="rId5">
            <a:alphaModFix/>
          </a:blip>
          <a:stretch>
            <a:fillRect/>
          </a:stretch>
        </p:blipFill>
        <p:spPr>
          <a:xfrm>
            <a:off x="7820525" y="2899050"/>
            <a:ext cx="783875" cy="783875"/>
          </a:xfrm>
          <a:prstGeom prst="rect">
            <a:avLst/>
          </a:prstGeom>
          <a:noFill/>
          <a:ln>
            <a:noFill/>
          </a:ln>
        </p:spPr>
      </p:pic>
      <p:pic>
        <p:nvPicPr>
          <p:cNvPr id="372" name="Google Shape;372;p43"/>
          <p:cNvPicPr preferRelativeResize="0"/>
          <p:nvPr/>
        </p:nvPicPr>
        <p:blipFill rotWithShape="1">
          <a:blip r:embed="rId6">
            <a:alphaModFix/>
          </a:blip>
          <a:srcRect b="14770"/>
          <a:stretch/>
        </p:blipFill>
        <p:spPr>
          <a:xfrm>
            <a:off x="7570100" y="3829000"/>
            <a:ext cx="867451" cy="743524"/>
          </a:xfrm>
          <a:prstGeom prst="rect">
            <a:avLst/>
          </a:prstGeom>
          <a:noFill/>
          <a:ln>
            <a:noFill/>
          </a:ln>
        </p:spPr>
      </p:pic>
      <p:pic>
        <p:nvPicPr>
          <p:cNvPr id="373" name="Google Shape;373;p43"/>
          <p:cNvPicPr preferRelativeResize="0"/>
          <p:nvPr/>
        </p:nvPicPr>
        <p:blipFill>
          <a:blip r:embed="rId7">
            <a:alphaModFix/>
          </a:blip>
          <a:stretch>
            <a:fillRect/>
          </a:stretch>
        </p:blipFill>
        <p:spPr>
          <a:xfrm>
            <a:off x="7113841" y="2569293"/>
            <a:ext cx="613413" cy="663726"/>
          </a:xfrm>
          <a:prstGeom prst="rect">
            <a:avLst/>
          </a:prstGeom>
          <a:noFill/>
          <a:ln>
            <a:noFill/>
          </a:ln>
        </p:spPr>
      </p:pic>
      <p:pic>
        <p:nvPicPr>
          <p:cNvPr id="374" name="Google Shape;374;p43"/>
          <p:cNvPicPr preferRelativeResize="0"/>
          <p:nvPr/>
        </p:nvPicPr>
        <p:blipFill>
          <a:blip r:embed="rId8">
            <a:alphaModFix/>
          </a:blip>
          <a:stretch>
            <a:fillRect/>
          </a:stretch>
        </p:blipFill>
        <p:spPr>
          <a:xfrm>
            <a:off x="5688462" y="3165267"/>
            <a:ext cx="938116" cy="663726"/>
          </a:xfrm>
          <a:prstGeom prst="rect">
            <a:avLst/>
          </a:prstGeom>
          <a:noFill/>
          <a:ln>
            <a:noFill/>
          </a:ln>
        </p:spPr>
      </p:pic>
      <p:sp>
        <p:nvSpPr>
          <p:cNvPr id="375" name="Google Shape;375;p43"/>
          <p:cNvSpPr txBox="1"/>
          <p:nvPr/>
        </p:nvSpPr>
        <p:spPr>
          <a:xfrm>
            <a:off x="5911963" y="4231450"/>
            <a:ext cx="1799400" cy="554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Tippawan Sookruay from the Noun Project (globe + head)</a:t>
            </a:r>
            <a:endParaRPr sz="400" i="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Derivative work by Florian Thiery and Sophie Charlotte Schmidt of Archaeologist by Nhor from the Noun Project, dig by Manthana Chaiwong from the Noun Project and archaeology by Phatchara Bunkhachary, TH from the Noun Project under CC BY 3.0 (archaeologist)</a:t>
            </a:r>
            <a:endParaRPr sz="400" i="1">
              <a:solidFill>
                <a:schemeClr val="dk1"/>
              </a:solidFill>
              <a:latin typeface="Raleway"/>
              <a:ea typeface="Raleway"/>
              <a:cs typeface="Raleway"/>
              <a:sym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4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17</a:t>
            </a:fld>
            <a:endParaRPr/>
          </a:p>
        </p:txBody>
      </p:sp>
      <p:sp>
        <p:nvSpPr>
          <p:cNvPr id="381" name="Google Shape;381;p44"/>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DHd AG</a:t>
            </a:r>
            <a:endParaRPr/>
          </a:p>
          <a:p>
            <a:pPr marL="0" lvl="0" indent="0" algn="ctr" rtl="0">
              <a:spcBef>
                <a:spcPts val="0"/>
              </a:spcBef>
              <a:spcAft>
                <a:spcPts val="0"/>
              </a:spcAft>
              <a:buNone/>
            </a:pPr>
            <a:r>
              <a:rPr lang="en" i="1">
                <a:latin typeface="Raleway"/>
                <a:ea typeface="Raleway"/>
                <a:cs typeface="Raleway"/>
                <a:sym typeface="Raleway"/>
              </a:rPr>
              <a:t>Graphen und Netzwerke</a:t>
            </a:r>
            <a:endParaRPr i="1">
              <a:latin typeface="Raleway"/>
              <a:ea typeface="Raleway"/>
              <a:cs typeface="Raleway"/>
              <a:sym typeface="Raleway"/>
            </a:endParaRPr>
          </a:p>
        </p:txBody>
      </p:sp>
      <p:pic>
        <p:nvPicPr>
          <p:cNvPr id="382" name="Google Shape;382;p44"/>
          <p:cNvPicPr preferRelativeResize="0"/>
          <p:nvPr/>
        </p:nvPicPr>
        <p:blipFill>
          <a:blip r:embed="rId3">
            <a:alphaModFix/>
          </a:blip>
          <a:stretch>
            <a:fillRect/>
          </a:stretch>
        </p:blipFill>
        <p:spPr>
          <a:xfrm>
            <a:off x="921750" y="732150"/>
            <a:ext cx="5129550" cy="2780500"/>
          </a:xfrm>
          <a:prstGeom prst="rect">
            <a:avLst/>
          </a:prstGeom>
          <a:noFill/>
          <a:ln>
            <a:noFill/>
          </a:ln>
        </p:spPr>
      </p:pic>
      <p:pic>
        <p:nvPicPr>
          <p:cNvPr id="383" name="Google Shape;383;p44"/>
          <p:cNvPicPr preferRelativeResize="0"/>
          <p:nvPr/>
        </p:nvPicPr>
        <p:blipFill>
          <a:blip r:embed="rId4">
            <a:alphaModFix/>
          </a:blip>
          <a:stretch>
            <a:fillRect/>
          </a:stretch>
        </p:blipFill>
        <p:spPr>
          <a:xfrm>
            <a:off x="5527450" y="1684925"/>
            <a:ext cx="2787901" cy="1827732"/>
          </a:xfrm>
          <a:prstGeom prst="rect">
            <a:avLst/>
          </a:prstGeom>
          <a:noFill/>
          <a:ln>
            <a:noFill/>
          </a:ln>
          <a:effectLst>
            <a:outerShdw blurRad="57150" dist="19050" dir="5400000" algn="bl" rotWithShape="0">
              <a:srgbClr val="000000">
                <a:alpha val="50000"/>
              </a:srgbClr>
            </a:outerShdw>
          </a:effectLst>
        </p:spPr>
      </p:pic>
      <p:sp>
        <p:nvSpPr>
          <p:cNvPr id="384" name="Google Shape;384;p44"/>
          <p:cNvSpPr txBox="1"/>
          <p:nvPr/>
        </p:nvSpPr>
        <p:spPr>
          <a:xfrm>
            <a:off x="5134450" y="3512650"/>
            <a:ext cx="35739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u="sng">
                <a:solidFill>
                  <a:schemeClr val="hlink"/>
                </a:solidFill>
                <a:latin typeface="Raleway Light"/>
                <a:ea typeface="Raleway Light"/>
                <a:cs typeface="Raleway Light"/>
                <a:sym typeface="Raleway Light"/>
                <a:hlinkClick r:id="rId5"/>
              </a:rPr>
              <a:t>https://graphentechnologien.hypotheses.org</a:t>
            </a:r>
            <a:r>
              <a:rPr lang="en" sz="1000">
                <a:solidFill>
                  <a:srgbClr val="6FA8DC"/>
                </a:solidFill>
                <a:latin typeface="Raleway Light"/>
                <a:ea typeface="Raleway Light"/>
                <a:cs typeface="Raleway Light"/>
                <a:sym typeface="Raleway Light"/>
              </a:rPr>
              <a:t> </a:t>
            </a:r>
            <a:endParaRPr sz="1000">
              <a:solidFill>
                <a:srgbClr val="6FA8DC"/>
              </a:solidFill>
              <a:latin typeface="Raleway Light"/>
              <a:ea typeface="Raleway Light"/>
              <a:cs typeface="Raleway Light"/>
              <a:sym typeface="Raleway 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4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18</a:t>
            </a:fld>
            <a:endParaRPr/>
          </a:p>
        </p:txBody>
      </p:sp>
      <p:sp>
        <p:nvSpPr>
          <p:cNvPr id="390" name="Google Shape;390;p45"/>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Linked Pasts</a:t>
            </a:r>
            <a:endParaRPr/>
          </a:p>
          <a:p>
            <a:pPr marL="0" lvl="0" indent="0" algn="ctr" rtl="0">
              <a:spcBef>
                <a:spcPts val="0"/>
              </a:spcBef>
              <a:spcAft>
                <a:spcPts val="0"/>
              </a:spcAft>
              <a:buNone/>
            </a:pPr>
            <a:r>
              <a:rPr lang="en" i="1">
                <a:latin typeface="Raleway"/>
                <a:ea typeface="Raleway"/>
                <a:cs typeface="Raleway"/>
                <a:sym typeface="Raleway"/>
              </a:rPr>
              <a:t>Linking the Past</a:t>
            </a:r>
            <a:endParaRPr i="1">
              <a:latin typeface="Raleway"/>
              <a:ea typeface="Raleway"/>
              <a:cs typeface="Raleway"/>
              <a:sym typeface="Raleway"/>
            </a:endParaRPr>
          </a:p>
        </p:txBody>
      </p:sp>
      <p:pic>
        <p:nvPicPr>
          <p:cNvPr id="391" name="Google Shape;391;p45"/>
          <p:cNvPicPr preferRelativeResize="0"/>
          <p:nvPr/>
        </p:nvPicPr>
        <p:blipFill>
          <a:blip r:embed="rId3">
            <a:alphaModFix/>
          </a:blip>
          <a:stretch>
            <a:fillRect/>
          </a:stretch>
        </p:blipFill>
        <p:spPr>
          <a:xfrm>
            <a:off x="816275" y="738350"/>
            <a:ext cx="3194651" cy="2877050"/>
          </a:xfrm>
          <a:prstGeom prst="rect">
            <a:avLst/>
          </a:prstGeom>
          <a:noFill/>
          <a:ln>
            <a:noFill/>
          </a:ln>
        </p:spPr>
      </p:pic>
      <p:pic>
        <p:nvPicPr>
          <p:cNvPr id="392" name="Google Shape;392;p45"/>
          <p:cNvPicPr preferRelativeResize="0"/>
          <p:nvPr/>
        </p:nvPicPr>
        <p:blipFill>
          <a:blip r:embed="rId4">
            <a:alphaModFix/>
          </a:blip>
          <a:stretch>
            <a:fillRect/>
          </a:stretch>
        </p:blipFill>
        <p:spPr>
          <a:xfrm>
            <a:off x="4535400" y="1474799"/>
            <a:ext cx="3500650" cy="1708950"/>
          </a:xfrm>
          <a:prstGeom prst="rect">
            <a:avLst/>
          </a:prstGeom>
          <a:noFill/>
          <a:ln>
            <a:noFill/>
          </a:ln>
          <a:effectLst>
            <a:outerShdw blurRad="57150" dist="19050" dir="5400000" algn="bl" rotWithShape="0">
              <a:srgbClr val="000000">
                <a:alpha val="50000"/>
              </a:srgbClr>
            </a:outerShdw>
          </a:effectLst>
        </p:spPr>
      </p:pic>
      <p:sp>
        <p:nvSpPr>
          <p:cNvPr id="393" name="Google Shape;393;p45"/>
          <p:cNvSpPr txBox="1"/>
          <p:nvPr/>
        </p:nvSpPr>
        <p:spPr>
          <a:xfrm>
            <a:off x="4424975" y="3200600"/>
            <a:ext cx="37215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u="sng">
                <a:solidFill>
                  <a:schemeClr val="hlink"/>
                </a:solidFill>
                <a:latin typeface="Raleway Light"/>
                <a:ea typeface="Raleway Light"/>
                <a:cs typeface="Raleway Light"/>
                <a:sym typeface="Raleway Light"/>
                <a:hlinkClick r:id="rId5"/>
              </a:rPr>
              <a:t>https://www.ghentcdh.ugent.be/linked-pasts-vii-symposium</a:t>
            </a:r>
            <a:r>
              <a:rPr lang="en" sz="1000">
                <a:solidFill>
                  <a:srgbClr val="6FA8DC"/>
                </a:solidFill>
                <a:latin typeface="Raleway Light"/>
                <a:ea typeface="Raleway Light"/>
                <a:cs typeface="Raleway Light"/>
                <a:sym typeface="Raleway Light"/>
              </a:rPr>
              <a:t>  </a:t>
            </a:r>
            <a:endParaRPr sz="1000">
              <a:solidFill>
                <a:srgbClr val="6FA8DC"/>
              </a:solidFill>
              <a:latin typeface="Raleway Light"/>
              <a:ea typeface="Raleway Light"/>
              <a:cs typeface="Raleway Light"/>
              <a:sym typeface="Raleway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4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19</a:t>
            </a:fld>
            <a:endParaRPr/>
          </a:p>
        </p:txBody>
      </p:sp>
      <p:sp>
        <p:nvSpPr>
          <p:cNvPr id="399" name="Google Shape;399;p46"/>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CAA SIG Data-Dragon</a:t>
            </a:r>
            <a:endParaRPr/>
          </a:p>
          <a:p>
            <a:pPr marL="0" lvl="0" indent="0" algn="ctr" rtl="0">
              <a:spcBef>
                <a:spcPts val="0"/>
              </a:spcBef>
              <a:spcAft>
                <a:spcPts val="0"/>
              </a:spcAft>
              <a:buNone/>
            </a:pPr>
            <a:r>
              <a:rPr lang="en" i="1">
                <a:latin typeface="Raleway"/>
                <a:ea typeface="Raleway"/>
                <a:cs typeface="Raleway"/>
                <a:sym typeface="Raleway"/>
              </a:rPr>
              <a:t>Semantics and LOUD in Archaeology</a:t>
            </a:r>
            <a:endParaRPr i="1">
              <a:latin typeface="Raleway"/>
              <a:ea typeface="Raleway"/>
              <a:cs typeface="Raleway"/>
              <a:sym typeface="Raleway"/>
            </a:endParaRPr>
          </a:p>
        </p:txBody>
      </p:sp>
      <p:pic>
        <p:nvPicPr>
          <p:cNvPr id="400" name="Google Shape;400;p46"/>
          <p:cNvPicPr preferRelativeResize="0"/>
          <p:nvPr/>
        </p:nvPicPr>
        <p:blipFill>
          <a:blip r:embed="rId3">
            <a:alphaModFix/>
          </a:blip>
          <a:stretch>
            <a:fillRect/>
          </a:stretch>
        </p:blipFill>
        <p:spPr>
          <a:xfrm>
            <a:off x="769826" y="748250"/>
            <a:ext cx="4391625" cy="1735250"/>
          </a:xfrm>
          <a:prstGeom prst="rect">
            <a:avLst/>
          </a:prstGeom>
          <a:noFill/>
          <a:ln>
            <a:noFill/>
          </a:ln>
        </p:spPr>
      </p:pic>
      <p:pic>
        <p:nvPicPr>
          <p:cNvPr id="401" name="Google Shape;401;p46"/>
          <p:cNvPicPr preferRelativeResize="0"/>
          <p:nvPr/>
        </p:nvPicPr>
        <p:blipFill>
          <a:blip r:embed="rId4">
            <a:alphaModFix/>
          </a:blip>
          <a:stretch>
            <a:fillRect/>
          </a:stretch>
        </p:blipFill>
        <p:spPr>
          <a:xfrm>
            <a:off x="5393550" y="1413675"/>
            <a:ext cx="3077000" cy="1810950"/>
          </a:xfrm>
          <a:prstGeom prst="rect">
            <a:avLst/>
          </a:prstGeom>
          <a:noFill/>
          <a:ln>
            <a:noFill/>
          </a:ln>
        </p:spPr>
      </p:pic>
      <p:pic>
        <p:nvPicPr>
          <p:cNvPr id="402" name="Google Shape;402;p46"/>
          <p:cNvPicPr preferRelativeResize="0"/>
          <p:nvPr/>
        </p:nvPicPr>
        <p:blipFill>
          <a:blip r:embed="rId5">
            <a:alphaModFix/>
          </a:blip>
          <a:stretch>
            <a:fillRect/>
          </a:stretch>
        </p:blipFill>
        <p:spPr>
          <a:xfrm>
            <a:off x="1378300" y="3011226"/>
            <a:ext cx="3174676" cy="466650"/>
          </a:xfrm>
          <a:prstGeom prst="rect">
            <a:avLst/>
          </a:prstGeom>
          <a:noFill/>
          <a:ln>
            <a:noFill/>
          </a:ln>
        </p:spPr>
      </p:pic>
      <p:sp>
        <p:nvSpPr>
          <p:cNvPr id="403" name="Google Shape;403;p46"/>
          <p:cNvSpPr txBox="1"/>
          <p:nvPr/>
        </p:nvSpPr>
        <p:spPr>
          <a:xfrm>
            <a:off x="1104888" y="2544550"/>
            <a:ext cx="37215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u="sng">
                <a:solidFill>
                  <a:schemeClr val="hlink"/>
                </a:solidFill>
                <a:latin typeface="Raleway Light"/>
                <a:ea typeface="Raleway Light"/>
                <a:cs typeface="Raleway Light"/>
                <a:sym typeface="Raleway Light"/>
                <a:hlinkClick r:id="rId6"/>
              </a:rPr>
              <a:t>http://datadragon.link</a:t>
            </a:r>
            <a:r>
              <a:rPr lang="en" sz="1000">
                <a:solidFill>
                  <a:srgbClr val="6FA8DC"/>
                </a:solidFill>
                <a:latin typeface="Raleway Light"/>
                <a:ea typeface="Raleway Light"/>
                <a:cs typeface="Raleway Light"/>
                <a:sym typeface="Raleway Light"/>
              </a:rPr>
              <a:t> </a:t>
            </a:r>
            <a:endParaRPr sz="1000">
              <a:solidFill>
                <a:srgbClr val="6FA8DC"/>
              </a:solidFill>
              <a:latin typeface="Raleway Light"/>
              <a:ea typeface="Raleway Light"/>
              <a:cs typeface="Raleway Light"/>
              <a:sym typeface="Raleway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a:t>
            </a:fld>
            <a:endParaRPr/>
          </a:p>
        </p:txBody>
      </p:sp>
      <p:pic>
        <p:nvPicPr>
          <p:cNvPr id="173" name="Google Shape;173;p29"/>
          <p:cNvPicPr preferRelativeResize="0"/>
          <p:nvPr/>
        </p:nvPicPr>
        <p:blipFill>
          <a:blip r:embed="rId3">
            <a:alphaModFix/>
          </a:blip>
          <a:stretch>
            <a:fillRect/>
          </a:stretch>
        </p:blipFill>
        <p:spPr>
          <a:xfrm>
            <a:off x="3678063" y="780113"/>
            <a:ext cx="1828800" cy="2633472"/>
          </a:xfrm>
          <a:prstGeom prst="rect">
            <a:avLst/>
          </a:prstGeom>
          <a:noFill/>
          <a:ln>
            <a:noFill/>
          </a:ln>
          <a:effectLst>
            <a:outerShdw blurRad="57150" dist="19050" dir="5400000" algn="bl" rotWithShape="0">
              <a:srgbClr val="000000">
                <a:alpha val="50000"/>
              </a:srgbClr>
            </a:outerShdw>
          </a:effectLst>
        </p:spPr>
      </p:pic>
      <p:sp>
        <p:nvSpPr>
          <p:cNvPr id="174" name="Google Shape;174;p29"/>
          <p:cNvSpPr txBox="1"/>
          <p:nvPr/>
        </p:nvSpPr>
        <p:spPr>
          <a:xfrm>
            <a:off x="3692825" y="3413588"/>
            <a:ext cx="1612200" cy="1102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latin typeface="Raleway"/>
                <a:ea typeface="Raleway"/>
                <a:cs typeface="Raleway"/>
                <a:sym typeface="Raleway"/>
              </a:rPr>
              <a:t>Florian Thiery M.Sc.</a:t>
            </a:r>
            <a:endParaRPr sz="1200">
              <a:latin typeface="Raleway"/>
              <a:ea typeface="Raleway"/>
              <a:cs typeface="Raleway"/>
              <a:sym typeface="Raleway"/>
            </a:endParaRPr>
          </a:p>
          <a:p>
            <a:pPr marL="0" lvl="0" indent="0" algn="ctr" rtl="0">
              <a:spcBef>
                <a:spcPts val="0"/>
              </a:spcBef>
              <a:spcAft>
                <a:spcPts val="0"/>
              </a:spcAft>
              <a:buNone/>
            </a:pPr>
            <a:endParaRPr sz="500" i="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@fthierygeo</a:t>
            </a:r>
            <a:endParaRPr sz="800" i="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0000-0002-3246-3531</a:t>
            </a:r>
            <a:br>
              <a:rPr lang="en" sz="800" i="1">
                <a:latin typeface="Raleway"/>
                <a:ea typeface="Raleway"/>
                <a:cs typeface="Raleway"/>
                <a:sym typeface="Raleway"/>
              </a:rPr>
            </a:br>
            <a:r>
              <a:rPr lang="en" sz="800" i="1">
                <a:latin typeface="Raleway"/>
                <a:ea typeface="Raleway"/>
                <a:cs typeface="Raleway"/>
                <a:sym typeface="Raleway"/>
              </a:rPr>
              <a:t>Q66606154</a:t>
            </a:r>
            <a:endParaRPr sz="800" i="1">
              <a:latin typeface="Raleway"/>
              <a:ea typeface="Raleway"/>
              <a:cs typeface="Raleway"/>
              <a:sym typeface="Raleway"/>
            </a:endParaRPr>
          </a:p>
          <a:p>
            <a:pPr marL="0" lvl="0" indent="0" algn="ctr" rtl="0">
              <a:spcBef>
                <a:spcPts val="0"/>
              </a:spcBef>
              <a:spcAft>
                <a:spcPts val="0"/>
              </a:spcAft>
              <a:buNone/>
            </a:pPr>
            <a:r>
              <a:rPr lang="en" sz="800" i="1" u="sng">
                <a:solidFill>
                  <a:schemeClr val="hlink"/>
                </a:solidFill>
                <a:latin typeface="Raleway"/>
                <a:ea typeface="Raleway"/>
                <a:cs typeface="Raleway"/>
                <a:sym typeface="Raleway"/>
                <a:hlinkClick r:id="rId4"/>
              </a:rPr>
              <a:t>http://fthiery.de</a:t>
            </a:r>
            <a:endParaRPr sz="800" i="1">
              <a:latin typeface="Raleway"/>
              <a:ea typeface="Raleway"/>
              <a:cs typeface="Raleway"/>
              <a:sym typeface="Raleway"/>
            </a:endParaRPr>
          </a:p>
          <a:p>
            <a:pPr marL="0" lvl="0" indent="0" algn="ctr" rtl="0">
              <a:spcBef>
                <a:spcPts val="0"/>
              </a:spcBef>
              <a:spcAft>
                <a:spcPts val="0"/>
              </a:spcAft>
              <a:buNone/>
            </a:pPr>
            <a:r>
              <a:rPr lang="en" sz="800" i="1">
                <a:latin typeface="Raleway"/>
                <a:ea typeface="Raleway"/>
                <a:cs typeface="Raleway"/>
                <a:sym typeface="Raleway"/>
              </a:rPr>
              <a:t>RGZM, Mainz, Germany</a:t>
            </a:r>
            <a:endParaRPr sz="800" i="1">
              <a:latin typeface="Raleway"/>
              <a:ea typeface="Raleway"/>
              <a:cs typeface="Raleway"/>
              <a:sym typeface="Raleway"/>
            </a:endParaRPr>
          </a:p>
        </p:txBody>
      </p:sp>
      <p:pic>
        <p:nvPicPr>
          <p:cNvPr id="175" name="Google Shape;175;p29"/>
          <p:cNvPicPr preferRelativeResize="0"/>
          <p:nvPr/>
        </p:nvPicPr>
        <p:blipFill>
          <a:blip r:embed="rId5">
            <a:alphaModFix/>
          </a:blip>
          <a:stretch>
            <a:fillRect/>
          </a:stretch>
        </p:blipFill>
        <p:spPr>
          <a:xfrm>
            <a:off x="5687137" y="3215135"/>
            <a:ext cx="914400" cy="457200"/>
          </a:xfrm>
          <a:prstGeom prst="rect">
            <a:avLst/>
          </a:prstGeom>
          <a:noFill/>
          <a:ln>
            <a:noFill/>
          </a:ln>
        </p:spPr>
      </p:pic>
      <p:pic>
        <p:nvPicPr>
          <p:cNvPr id="176" name="Google Shape;176;p29"/>
          <p:cNvPicPr preferRelativeResize="0"/>
          <p:nvPr/>
        </p:nvPicPr>
        <p:blipFill>
          <a:blip r:embed="rId6">
            <a:alphaModFix/>
          </a:blip>
          <a:stretch>
            <a:fillRect/>
          </a:stretch>
        </p:blipFill>
        <p:spPr>
          <a:xfrm>
            <a:off x="5362849" y="3708668"/>
            <a:ext cx="1612100" cy="270700"/>
          </a:xfrm>
          <a:prstGeom prst="rect">
            <a:avLst/>
          </a:prstGeom>
          <a:noFill/>
          <a:ln>
            <a:noFill/>
          </a:ln>
        </p:spPr>
      </p:pic>
      <p:pic>
        <p:nvPicPr>
          <p:cNvPr id="177" name="Google Shape;177;p29"/>
          <p:cNvPicPr preferRelativeResize="0"/>
          <p:nvPr/>
        </p:nvPicPr>
        <p:blipFill>
          <a:blip r:embed="rId7">
            <a:alphaModFix/>
          </a:blip>
          <a:stretch>
            <a:fillRect/>
          </a:stretch>
        </p:blipFill>
        <p:spPr>
          <a:xfrm>
            <a:off x="5362850" y="3940026"/>
            <a:ext cx="1866122" cy="274320"/>
          </a:xfrm>
          <a:prstGeom prst="rect">
            <a:avLst/>
          </a:prstGeom>
          <a:noFill/>
          <a:ln>
            <a:noFill/>
          </a:ln>
        </p:spPr>
      </p:pic>
      <p:pic>
        <p:nvPicPr>
          <p:cNvPr id="178" name="Google Shape;178;p29"/>
          <p:cNvPicPr preferRelativeResize="0"/>
          <p:nvPr/>
        </p:nvPicPr>
        <p:blipFill>
          <a:blip r:embed="rId8">
            <a:alphaModFix/>
          </a:blip>
          <a:stretch>
            <a:fillRect/>
          </a:stretch>
        </p:blipFill>
        <p:spPr>
          <a:xfrm>
            <a:off x="5988450" y="2735675"/>
            <a:ext cx="774192" cy="457200"/>
          </a:xfrm>
          <a:prstGeom prst="rect">
            <a:avLst/>
          </a:prstGeom>
          <a:noFill/>
          <a:ln>
            <a:noFill/>
          </a:ln>
        </p:spPr>
      </p:pic>
      <p:pic>
        <p:nvPicPr>
          <p:cNvPr id="179" name="Google Shape;179;p29"/>
          <p:cNvPicPr preferRelativeResize="0"/>
          <p:nvPr/>
        </p:nvPicPr>
        <p:blipFill>
          <a:blip r:embed="rId9">
            <a:alphaModFix/>
          </a:blip>
          <a:stretch>
            <a:fillRect/>
          </a:stretch>
        </p:blipFill>
        <p:spPr>
          <a:xfrm>
            <a:off x="6751975" y="1944684"/>
            <a:ext cx="553200" cy="553200"/>
          </a:xfrm>
          <a:prstGeom prst="rect">
            <a:avLst/>
          </a:prstGeom>
          <a:noFill/>
          <a:ln>
            <a:noFill/>
          </a:ln>
        </p:spPr>
      </p:pic>
      <p:pic>
        <p:nvPicPr>
          <p:cNvPr id="180" name="Google Shape;180;p29"/>
          <p:cNvPicPr preferRelativeResize="0"/>
          <p:nvPr/>
        </p:nvPicPr>
        <p:blipFill>
          <a:blip r:embed="rId10">
            <a:alphaModFix/>
          </a:blip>
          <a:stretch>
            <a:fillRect/>
          </a:stretch>
        </p:blipFill>
        <p:spPr>
          <a:xfrm>
            <a:off x="6879823" y="2574083"/>
            <a:ext cx="315300" cy="315300"/>
          </a:xfrm>
          <a:prstGeom prst="rect">
            <a:avLst/>
          </a:prstGeom>
          <a:noFill/>
          <a:ln>
            <a:noFill/>
          </a:ln>
        </p:spPr>
      </p:pic>
      <p:pic>
        <p:nvPicPr>
          <p:cNvPr id="181" name="Google Shape;181;p29"/>
          <p:cNvPicPr preferRelativeResize="0"/>
          <p:nvPr/>
        </p:nvPicPr>
        <p:blipFill rotWithShape="1">
          <a:blip r:embed="rId11">
            <a:alphaModFix/>
          </a:blip>
          <a:srcRect r="55904"/>
          <a:stretch/>
        </p:blipFill>
        <p:spPr>
          <a:xfrm>
            <a:off x="5916749" y="2455354"/>
            <a:ext cx="553200" cy="193858"/>
          </a:xfrm>
          <a:prstGeom prst="rect">
            <a:avLst/>
          </a:prstGeom>
          <a:noFill/>
          <a:ln>
            <a:noFill/>
          </a:ln>
        </p:spPr>
      </p:pic>
      <p:pic>
        <p:nvPicPr>
          <p:cNvPr id="182" name="Google Shape;182;p29"/>
          <p:cNvPicPr preferRelativeResize="0"/>
          <p:nvPr/>
        </p:nvPicPr>
        <p:blipFill>
          <a:blip r:embed="rId12">
            <a:alphaModFix/>
          </a:blip>
          <a:stretch>
            <a:fillRect/>
          </a:stretch>
        </p:blipFill>
        <p:spPr>
          <a:xfrm>
            <a:off x="5858225" y="2031302"/>
            <a:ext cx="904426" cy="315300"/>
          </a:xfrm>
          <a:prstGeom prst="rect">
            <a:avLst/>
          </a:prstGeom>
          <a:noFill/>
          <a:ln>
            <a:noFill/>
          </a:ln>
        </p:spPr>
      </p:pic>
      <p:pic>
        <p:nvPicPr>
          <p:cNvPr id="183" name="Google Shape;183;p29"/>
          <p:cNvPicPr preferRelativeResize="0"/>
          <p:nvPr/>
        </p:nvPicPr>
        <p:blipFill>
          <a:blip r:embed="rId13">
            <a:alphaModFix/>
          </a:blip>
          <a:stretch>
            <a:fillRect/>
          </a:stretch>
        </p:blipFill>
        <p:spPr>
          <a:xfrm flipH="1">
            <a:off x="6354830" y="1310676"/>
            <a:ext cx="620120" cy="626397"/>
          </a:xfrm>
          <a:prstGeom prst="rect">
            <a:avLst/>
          </a:prstGeom>
          <a:noFill/>
          <a:ln>
            <a:noFill/>
          </a:ln>
        </p:spPr>
      </p:pic>
      <p:pic>
        <p:nvPicPr>
          <p:cNvPr id="184" name="Google Shape;184;p29"/>
          <p:cNvPicPr preferRelativeResize="0"/>
          <p:nvPr/>
        </p:nvPicPr>
        <p:blipFill>
          <a:blip r:embed="rId14">
            <a:alphaModFix/>
          </a:blip>
          <a:stretch>
            <a:fillRect/>
          </a:stretch>
        </p:blipFill>
        <p:spPr>
          <a:xfrm>
            <a:off x="6697053" y="3279350"/>
            <a:ext cx="498075" cy="270700"/>
          </a:xfrm>
          <a:prstGeom prst="rect">
            <a:avLst/>
          </a:prstGeom>
          <a:noFill/>
          <a:ln>
            <a:noFill/>
          </a:ln>
        </p:spPr>
      </p:pic>
      <p:pic>
        <p:nvPicPr>
          <p:cNvPr id="185" name="Google Shape;185;p29"/>
          <p:cNvPicPr preferRelativeResize="0"/>
          <p:nvPr/>
        </p:nvPicPr>
        <p:blipFill rotWithShape="1">
          <a:blip r:embed="rId15">
            <a:alphaModFix/>
          </a:blip>
          <a:srcRect r="71430"/>
          <a:stretch/>
        </p:blipFill>
        <p:spPr>
          <a:xfrm>
            <a:off x="5739450" y="1594464"/>
            <a:ext cx="539700" cy="328099"/>
          </a:xfrm>
          <a:prstGeom prst="rect">
            <a:avLst/>
          </a:prstGeom>
          <a:noFill/>
          <a:ln>
            <a:noFill/>
          </a:ln>
        </p:spPr>
      </p:pic>
      <p:pic>
        <p:nvPicPr>
          <p:cNvPr id="186" name="Google Shape;186;p29"/>
          <p:cNvPicPr preferRelativeResize="0"/>
          <p:nvPr/>
        </p:nvPicPr>
        <p:blipFill>
          <a:blip r:embed="rId16">
            <a:alphaModFix/>
          </a:blip>
          <a:stretch>
            <a:fillRect/>
          </a:stretch>
        </p:blipFill>
        <p:spPr>
          <a:xfrm>
            <a:off x="1781497" y="2248413"/>
            <a:ext cx="1674552" cy="553200"/>
          </a:xfrm>
          <a:prstGeom prst="rect">
            <a:avLst/>
          </a:prstGeom>
          <a:noFill/>
          <a:ln>
            <a:noFill/>
          </a:ln>
        </p:spPr>
      </p:pic>
      <p:pic>
        <p:nvPicPr>
          <p:cNvPr id="187" name="Google Shape;187;p29" descr="D:\OwnCloud\Konferenzen\2019_LinkedPasts_Bordeaux\poster\logos.png"/>
          <p:cNvPicPr preferRelativeResize="0"/>
          <p:nvPr/>
        </p:nvPicPr>
        <p:blipFill rotWithShape="1">
          <a:blip r:embed="rId17">
            <a:alphaModFix/>
          </a:blip>
          <a:srcRect/>
          <a:stretch/>
        </p:blipFill>
        <p:spPr>
          <a:xfrm>
            <a:off x="1381635" y="914280"/>
            <a:ext cx="2074417" cy="553200"/>
          </a:xfrm>
          <a:prstGeom prst="rect">
            <a:avLst/>
          </a:prstGeom>
          <a:noFill/>
          <a:ln>
            <a:noFill/>
          </a:ln>
        </p:spPr>
      </p:pic>
      <p:pic>
        <p:nvPicPr>
          <p:cNvPr id="188" name="Google Shape;188;p29"/>
          <p:cNvPicPr preferRelativeResize="0"/>
          <p:nvPr/>
        </p:nvPicPr>
        <p:blipFill>
          <a:blip r:embed="rId18">
            <a:alphaModFix/>
          </a:blip>
          <a:stretch>
            <a:fillRect/>
          </a:stretch>
        </p:blipFill>
        <p:spPr>
          <a:xfrm>
            <a:off x="2191220" y="1467836"/>
            <a:ext cx="1264828" cy="7158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4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20</a:t>
            </a:fld>
            <a:endParaRPr/>
          </a:p>
        </p:txBody>
      </p:sp>
      <p:sp>
        <p:nvSpPr>
          <p:cNvPr id="409" name="Google Shape;409;p47"/>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Vier Beispielprojekte</a:t>
            </a:r>
            <a:endParaRPr/>
          </a:p>
          <a:p>
            <a:pPr marL="0" lvl="0" indent="0" algn="ctr" rtl="0">
              <a:spcBef>
                <a:spcPts val="0"/>
              </a:spcBef>
              <a:spcAft>
                <a:spcPts val="0"/>
              </a:spcAft>
              <a:buNone/>
            </a:pPr>
            <a:r>
              <a:rPr lang="en" i="1">
                <a:latin typeface="Raleway"/>
                <a:ea typeface="Raleway"/>
                <a:cs typeface="Raleway"/>
                <a:sym typeface="Raleway"/>
              </a:rPr>
              <a:t>aus der digitalen Archäologie / Semantic Web / LOD</a:t>
            </a:r>
            <a:endParaRPr i="1">
              <a:latin typeface="Raleway"/>
              <a:ea typeface="Raleway"/>
              <a:cs typeface="Raleway"/>
              <a:sym typeface="Raleway"/>
            </a:endParaRPr>
          </a:p>
        </p:txBody>
      </p:sp>
      <p:pic>
        <p:nvPicPr>
          <p:cNvPr id="410" name="Google Shape;410;p47"/>
          <p:cNvPicPr preferRelativeResize="0"/>
          <p:nvPr/>
        </p:nvPicPr>
        <p:blipFill>
          <a:blip r:embed="rId3">
            <a:alphaModFix/>
          </a:blip>
          <a:stretch>
            <a:fillRect/>
          </a:stretch>
        </p:blipFill>
        <p:spPr>
          <a:xfrm>
            <a:off x="6119925" y="1572375"/>
            <a:ext cx="2055450" cy="2055450"/>
          </a:xfrm>
          <a:prstGeom prst="rect">
            <a:avLst/>
          </a:prstGeom>
          <a:noFill/>
          <a:ln>
            <a:noFill/>
          </a:ln>
        </p:spPr>
      </p:pic>
      <p:pic>
        <p:nvPicPr>
          <p:cNvPr id="411" name="Google Shape;411;p47"/>
          <p:cNvPicPr preferRelativeResize="0"/>
          <p:nvPr/>
        </p:nvPicPr>
        <p:blipFill>
          <a:blip r:embed="rId4">
            <a:alphaModFix/>
          </a:blip>
          <a:stretch>
            <a:fillRect/>
          </a:stretch>
        </p:blipFill>
        <p:spPr>
          <a:xfrm rot="-658457">
            <a:off x="3832312" y="948502"/>
            <a:ext cx="2856775" cy="1208925"/>
          </a:xfrm>
          <a:prstGeom prst="rect">
            <a:avLst/>
          </a:prstGeom>
          <a:noFill/>
          <a:ln>
            <a:noFill/>
          </a:ln>
        </p:spPr>
      </p:pic>
      <p:pic>
        <p:nvPicPr>
          <p:cNvPr id="412" name="Google Shape;412;p47"/>
          <p:cNvPicPr preferRelativeResize="0"/>
          <p:nvPr/>
        </p:nvPicPr>
        <p:blipFill rotWithShape="1">
          <a:blip r:embed="rId5">
            <a:alphaModFix/>
          </a:blip>
          <a:srcRect l="13268" r="13669"/>
          <a:stretch/>
        </p:blipFill>
        <p:spPr>
          <a:xfrm rot="-264107">
            <a:off x="761376" y="1453977"/>
            <a:ext cx="2055449" cy="2061800"/>
          </a:xfrm>
          <a:prstGeom prst="rect">
            <a:avLst/>
          </a:prstGeom>
          <a:noFill/>
          <a:ln>
            <a:noFill/>
          </a:ln>
        </p:spPr>
      </p:pic>
      <p:sp>
        <p:nvSpPr>
          <p:cNvPr id="413" name="Google Shape;413;p47"/>
          <p:cNvSpPr txBox="1"/>
          <p:nvPr/>
        </p:nvSpPr>
        <p:spPr>
          <a:xfrm>
            <a:off x="2785050" y="2649275"/>
            <a:ext cx="35739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434343"/>
                </a:solidFill>
                <a:latin typeface="Raleway"/>
                <a:ea typeface="Raleway"/>
                <a:cs typeface="Raleway"/>
                <a:sym typeface="Raleway"/>
              </a:rPr>
              <a:t>Linked Open Samian Ware</a:t>
            </a:r>
            <a:endParaRPr sz="1000" b="1">
              <a:solidFill>
                <a:srgbClr val="434343"/>
              </a:solidFill>
              <a:latin typeface="Raleway"/>
              <a:ea typeface="Raleway"/>
              <a:cs typeface="Raleway"/>
              <a:sym typeface="Raleway"/>
            </a:endParaRPr>
          </a:p>
          <a:p>
            <a:pPr marL="0" lvl="0" indent="0" algn="ctr" rtl="0">
              <a:spcBef>
                <a:spcPts val="0"/>
              </a:spcBef>
              <a:spcAft>
                <a:spcPts val="0"/>
              </a:spcAft>
              <a:buNone/>
            </a:pPr>
            <a:r>
              <a:rPr lang="en" sz="1000" b="1">
                <a:solidFill>
                  <a:srgbClr val="434343"/>
                </a:solidFill>
                <a:latin typeface="Raleway"/>
                <a:ea typeface="Raleway"/>
                <a:cs typeface="Raleway"/>
                <a:sym typeface="Raleway"/>
              </a:rPr>
              <a:t>Irische ᚑᚌᚆᚐᚋ Stones in the Wikimedia Universe</a:t>
            </a:r>
            <a:endParaRPr sz="1000" b="1">
              <a:solidFill>
                <a:srgbClr val="434343"/>
              </a:solidFill>
              <a:latin typeface="Raleway"/>
              <a:ea typeface="Raleway"/>
              <a:cs typeface="Raleway"/>
              <a:sym typeface="Raleway"/>
            </a:endParaRPr>
          </a:p>
          <a:p>
            <a:pPr marL="0" lvl="0" indent="0" algn="ctr" rtl="0">
              <a:spcBef>
                <a:spcPts val="0"/>
              </a:spcBef>
              <a:spcAft>
                <a:spcPts val="0"/>
              </a:spcAft>
              <a:buNone/>
            </a:pPr>
            <a:r>
              <a:rPr lang="en" sz="1000" b="1">
                <a:solidFill>
                  <a:srgbClr val="434343"/>
                </a:solidFill>
                <a:latin typeface="Raleway"/>
                <a:ea typeface="Raleway"/>
                <a:cs typeface="Raleway"/>
                <a:sym typeface="Raleway"/>
              </a:rPr>
              <a:t>SPARQLing Unicorn QGIS Plugin</a:t>
            </a:r>
            <a:endParaRPr sz="1000" b="1">
              <a:solidFill>
                <a:srgbClr val="434343"/>
              </a:solidFill>
              <a:latin typeface="Raleway"/>
              <a:ea typeface="Raleway"/>
              <a:cs typeface="Raleway"/>
              <a:sym typeface="Raleway"/>
            </a:endParaRPr>
          </a:p>
          <a:p>
            <a:pPr marL="0" lvl="0" indent="0" algn="ctr" rtl="0">
              <a:spcBef>
                <a:spcPts val="0"/>
              </a:spcBef>
              <a:spcAft>
                <a:spcPts val="0"/>
              </a:spcAft>
              <a:buNone/>
            </a:pPr>
            <a:r>
              <a:rPr lang="en" sz="1000" b="1">
                <a:solidFill>
                  <a:srgbClr val="434343"/>
                </a:solidFill>
                <a:latin typeface="Raleway"/>
                <a:ea typeface="Raleway"/>
                <a:cs typeface="Raleway"/>
                <a:sym typeface="Raleway"/>
              </a:rPr>
              <a:t>REsearch REsource REgistry for DataDragons</a:t>
            </a:r>
            <a:endParaRPr sz="1000" b="1">
              <a:solidFill>
                <a:srgbClr val="434343"/>
              </a:solidFill>
              <a:latin typeface="Raleway"/>
              <a:ea typeface="Raleway"/>
              <a:cs typeface="Raleway"/>
              <a:sym typeface="Raleway"/>
            </a:endParaRPr>
          </a:p>
        </p:txBody>
      </p:sp>
      <p:pic>
        <p:nvPicPr>
          <p:cNvPr id="414" name="Google Shape;414;p47"/>
          <p:cNvPicPr preferRelativeResize="0"/>
          <p:nvPr/>
        </p:nvPicPr>
        <p:blipFill>
          <a:blip r:embed="rId6">
            <a:alphaModFix/>
          </a:blip>
          <a:stretch>
            <a:fillRect/>
          </a:stretch>
        </p:blipFill>
        <p:spPr>
          <a:xfrm>
            <a:off x="2394725" y="1004301"/>
            <a:ext cx="1209000" cy="12090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21</a:t>
            </a:fld>
            <a:endParaRPr/>
          </a:p>
        </p:txBody>
      </p:sp>
      <p:sp>
        <p:nvSpPr>
          <p:cNvPr id="420" name="Google Shape;420;p48"/>
          <p:cNvSpPr txBox="1">
            <a:spLocks noGrp="1"/>
          </p:cNvSpPr>
          <p:nvPr>
            <p:ph type="title"/>
          </p:nvPr>
        </p:nvSpPr>
        <p:spPr>
          <a:xfrm>
            <a:off x="1138950" y="3230900"/>
            <a:ext cx="6866100" cy="138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Schwerpunkte</a:t>
            </a:r>
            <a:endParaRPr/>
          </a:p>
          <a:p>
            <a:pPr marL="0" lvl="0" indent="0" algn="ctr" rtl="0">
              <a:spcBef>
                <a:spcPts val="0"/>
              </a:spcBef>
              <a:spcAft>
                <a:spcPts val="0"/>
              </a:spcAft>
              <a:buNone/>
            </a:pPr>
            <a:r>
              <a:rPr lang="en" i="1">
                <a:latin typeface="Raleway"/>
                <a:ea typeface="Raleway"/>
                <a:cs typeface="Raleway"/>
                <a:sym typeface="Raleway"/>
              </a:rPr>
              <a:t>Datenmodellierung, -erfassung und -präsentation, verwendete Tools und Software, Challenges</a:t>
            </a:r>
            <a:br>
              <a:rPr lang="en" i="1">
                <a:latin typeface="Raleway"/>
                <a:ea typeface="Raleway"/>
                <a:cs typeface="Raleway"/>
                <a:sym typeface="Raleway"/>
              </a:rPr>
            </a:br>
            <a:r>
              <a:rPr lang="en" i="1">
                <a:latin typeface="Raleway"/>
                <a:ea typeface="Raleway"/>
                <a:cs typeface="Raleway"/>
                <a:sym typeface="Raleway"/>
              </a:rPr>
              <a:t>und „lessons learned“</a:t>
            </a:r>
            <a:endParaRPr i="1">
              <a:latin typeface="Raleway"/>
              <a:ea typeface="Raleway"/>
              <a:cs typeface="Raleway"/>
              <a:sym typeface="Raleway"/>
            </a:endParaRPr>
          </a:p>
        </p:txBody>
      </p:sp>
      <p:pic>
        <p:nvPicPr>
          <p:cNvPr id="421" name="Google Shape;421;p48"/>
          <p:cNvPicPr preferRelativeResize="0"/>
          <p:nvPr/>
        </p:nvPicPr>
        <p:blipFill>
          <a:blip r:embed="rId3">
            <a:alphaModFix/>
          </a:blip>
          <a:stretch>
            <a:fillRect/>
          </a:stretch>
        </p:blipFill>
        <p:spPr>
          <a:xfrm>
            <a:off x="2830838" y="769350"/>
            <a:ext cx="3482326" cy="2321550"/>
          </a:xfrm>
          <a:prstGeom prst="rect">
            <a:avLst/>
          </a:prstGeom>
          <a:noFill/>
          <a:ln>
            <a:noFill/>
          </a:ln>
        </p:spPr>
      </p:pic>
      <p:pic>
        <p:nvPicPr>
          <p:cNvPr id="422" name="Google Shape;422;p48"/>
          <p:cNvPicPr preferRelativeResize="0"/>
          <p:nvPr/>
        </p:nvPicPr>
        <p:blipFill>
          <a:blip r:embed="rId4">
            <a:alphaModFix/>
          </a:blip>
          <a:stretch>
            <a:fillRect/>
          </a:stretch>
        </p:blipFill>
        <p:spPr>
          <a:xfrm>
            <a:off x="2991918" y="2112736"/>
            <a:ext cx="846774" cy="9180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Google Shape;427;p4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F3F3F3"/>
                </a:solidFill>
              </a:rPr>
              <a:t>22</a:t>
            </a:fld>
            <a:endParaRPr>
              <a:solidFill>
                <a:srgbClr val="F3F3F3"/>
              </a:solidFill>
            </a:endParaRPr>
          </a:p>
        </p:txBody>
      </p:sp>
      <p:pic>
        <p:nvPicPr>
          <p:cNvPr id="428" name="Google Shape;428;p49"/>
          <p:cNvPicPr preferRelativeResize="0"/>
          <p:nvPr/>
        </p:nvPicPr>
        <p:blipFill>
          <a:blip r:embed="rId3">
            <a:alphaModFix/>
          </a:blip>
          <a:stretch>
            <a:fillRect/>
          </a:stretch>
        </p:blipFill>
        <p:spPr>
          <a:xfrm>
            <a:off x="1478025" y="702800"/>
            <a:ext cx="6187949" cy="2948075"/>
          </a:xfrm>
          <a:prstGeom prst="rect">
            <a:avLst/>
          </a:prstGeom>
          <a:noFill/>
          <a:ln>
            <a:noFill/>
          </a:ln>
        </p:spPr>
      </p:pic>
      <p:sp>
        <p:nvSpPr>
          <p:cNvPr id="429" name="Google Shape;429;p49"/>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archaeology.link</a:t>
            </a:r>
            <a:endParaRPr/>
          </a:p>
          <a:p>
            <a:pPr marL="0" lvl="0" indent="0" algn="ctr" rtl="0">
              <a:spcBef>
                <a:spcPts val="0"/>
              </a:spcBef>
              <a:spcAft>
                <a:spcPts val="0"/>
              </a:spcAft>
              <a:buNone/>
            </a:pPr>
            <a:r>
              <a:rPr lang="en" i="1">
                <a:latin typeface="Raleway"/>
                <a:ea typeface="Raleway"/>
                <a:cs typeface="Raleway"/>
                <a:sym typeface="Raleway"/>
              </a:rPr>
              <a:t>A Linked Open Data Hub for the RGZM and its partners</a:t>
            </a:r>
            <a:endParaRPr i="1">
              <a:latin typeface="Raleway"/>
              <a:ea typeface="Raleway"/>
              <a:cs typeface="Raleway"/>
              <a:sym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pic>
        <p:nvPicPr>
          <p:cNvPr id="434" name="Google Shape;434;p50"/>
          <p:cNvPicPr preferRelativeResize="0"/>
          <p:nvPr/>
        </p:nvPicPr>
        <p:blipFill>
          <a:blip r:embed="rId3">
            <a:alphaModFix/>
          </a:blip>
          <a:stretch>
            <a:fillRect/>
          </a:stretch>
        </p:blipFill>
        <p:spPr>
          <a:xfrm>
            <a:off x="2537150" y="629425"/>
            <a:ext cx="4069699" cy="3052274"/>
          </a:xfrm>
          <a:prstGeom prst="rect">
            <a:avLst/>
          </a:prstGeom>
          <a:noFill/>
          <a:ln>
            <a:noFill/>
          </a:ln>
        </p:spPr>
      </p:pic>
      <p:sp>
        <p:nvSpPr>
          <p:cNvPr id="435" name="Google Shape;435;p5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F3F3F3"/>
                </a:solidFill>
              </a:rPr>
              <a:t>23</a:t>
            </a:fld>
            <a:endParaRPr>
              <a:solidFill>
                <a:srgbClr val="F3F3F3"/>
              </a:solidFill>
            </a:endParaRPr>
          </a:p>
        </p:txBody>
      </p:sp>
      <p:sp>
        <p:nvSpPr>
          <p:cNvPr id="436" name="Google Shape;436;p50"/>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Linked Open Samian Ware</a:t>
            </a:r>
            <a:endParaRPr/>
          </a:p>
          <a:p>
            <a:pPr marL="0" lvl="0" indent="0" algn="ctr" rtl="0">
              <a:spcBef>
                <a:spcPts val="0"/>
              </a:spcBef>
              <a:spcAft>
                <a:spcPts val="0"/>
              </a:spcAft>
              <a:buNone/>
            </a:pPr>
            <a:r>
              <a:rPr lang="en" i="1">
                <a:latin typeface="Raleway"/>
                <a:ea typeface="Raleway"/>
                <a:cs typeface="Raleway"/>
                <a:sym typeface="Raleway"/>
              </a:rPr>
              <a:t>Samian Ware Data from the Samian Research Database</a:t>
            </a:r>
            <a:endParaRPr i="1">
              <a:latin typeface="Raleway"/>
              <a:ea typeface="Raleway"/>
              <a:cs typeface="Raleway"/>
              <a:sym typeface="Raleway"/>
            </a:endParaRPr>
          </a:p>
        </p:txBody>
      </p:sp>
      <p:sp>
        <p:nvSpPr>
          <p:cNvPr id="437" name="Google Shape;437;p50"/>
          <p:cNvSpPr txBox="1"/>
          <p:nvPr/>
        </p:nvSpPr>
        <p:spPr>
          <a:xfrm rot="-1722">
            <a:off x="5408953" y="676359"/>
            <a:ext cx="1197900" cy="3387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500" i="1">
                <a:solidFill>
                  <a:srgbClr val="F3F3F3"/>
                </a:solidFill>
                <a:latin typeface="Raleway"/>
                <a:ea typeface="Raleway"/>
                <a:cs typeface="Raleway"/>
                <a:sym typeface="Raleway"/>
              </a:rPr>
              <a:t>Haselburg-müller, CC BY-SA 3.0, </a:t>
            </a:r>
            <a:br>
              <a:rPr lang="en" sz="500" i="1">
                <a:solidFill>
                  <a:srgbClr val="F3F3F3"/>
                </a:solidFill>
                <a:latin typeface="Raleway"/>
                <a:ea typeface="Raleway"/>
                <a:cs typeface="Raleway"/>
                <a:sym typeface="Raleway"/>
              </a:rPr>
            </a:br>
            <a:r>
              <a:rPr lang="en" sz="500" i="1">
                <a:solidFill>
                  <a:srgbClr val="F3F3F3"/>
                </a:solidFill>
                <a:latin typeface="Raleway"/>
                <a:ea typeface="Raleway"/>
                <a:cs typeface="Raleway"/>
                <a:sym typeface="Raleway"/>
              </a:rPr>
              <a:t>via Wikimedia Commons</a:t>
            </a:r>
            <a:endParaRPr>
              <a:solidFill>
                <a:srgbClr val="F3F3F3"/>
              </a:solidFill>
            </a:endParaRPr>
          </a:p>
        </p:txBody>
      </p:sp>
      <p:pic>
        <p:nvPicPr>
          <p:cNvPr id="438" name="Google Shape;438;p50"/>
          <p:cNvPicPr preferRelativeResize="0"/>
          <p:nvPr/>
        </p:nvPicPr>
        <p:blipFill>
          <a:blip r:embed="rId4">
            <a:alphaModFix/>
          </a:blip>
          <a:stretch>
            <a:fillRect/>
          </a:stretch>
        </p:blipFill>
        <p:spPr>
          <a:xfrm>
            <a:off x="2537163" y="3054599"/>
            <a:ext cx="627098" cy="62709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51"/>
          <p:cNvSpPr txBox="1">
            <a:spLocks noGrp="1"/>
          </p:cNvSpPr>
          <p:nvPr>
            <p:ph type="title"/>
          </p:nvPr>
        </p:nvSpPr>
        <p:spPr>
          <a:xfrm>
            <a:off x="428400" y="3537679"/>
            <a:ext cx="8287200" cy="1132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online </a:t>
            </a:r>
            <a:r>
              <a:rPr lang="en" u="sng"/>
              <a:t>relational database</a:t>
            </a:r>
            <a:r>
              <a:rPr lang="en"/>
              <a:t> `Samian Research`</a:t>
            </a:r>
            <a:br>
              <a:rPr lang="en"/>
            </a:br>
            <a:r>
              <a:rPr lang="en"/>
              <a:t>contains a quarter of a million finds of potters’ stamps</a:t>
            </a:r>
            <a:br>
              <a:rPr lang="en"/>
            </a:br>
            <a:r>
              <a:rPr lang="en"/>
              <a:t>from all over Europe.</a:t>
            </a:r>
            <a:endParaRPr/>
          </a:p>
        </p:txBody>
      </p:sp>
      <p:pic>
        <p:nvPicPr>
          <p:cNvPr id="444" name="Google Shape;444;p51"/>
          <p:cNvPicPr preferRelativeResize="0"/>
          <p:nvPr/>
        </p:nvPicPr>
        <p:blipFill>
          <a:blip r:embed="rId3">
            <a:alphaModFix/>
          </a:blip>
          <a:stretch>
            <a:fillRect/>
          </a:stretch>
        </p:blipFill>
        <p:spPr>
          <a:xfrm>
            <a:off x="5186988" y="704826"/>
            <a:ext cx="2586301" cy="2637601"/>
          </a:xfrm>
          <a:prstGeom prst="rect">
            <a:avLst/>
          </a:prstGeom>
          <a:noFill/>
          <a:ln>
            <a:noFill/>
          </a:ln>
        </p:spPr>
      </p:pic>
      <p:pic>
        <p:nvPicPr>
          <p:cNvPr id="445" name="Google Shape;445;p51"/>
          <p:cNvPicPr preferRelativeResize="0"/>
          <p:nvPr/>
        </p:nvPicPr>
        <p:blipFill>
          <a:blip r:embed="rId4">
            <a:alphaModFix/>
          </a:blip>
          <a:stretch>
            <a:fillRect/>
          </a:stretch>
        </p:blipFill>
        <p:spPr>
          <a:xfrm>
            <a:off x="1370716" y="847788"/>
            <a:ext cx="3322526" cy="2351675"/>
          </a:xfrm>
          <a:prstGeom prst="rect">
            <a:avLst/>
          </a:prstGeom>
          <a:noFill/>
          <a:ln>
            <a:noFill/>
          </a:ln>
        </p:spPr>
      </p:pic>
      <p:sp>
        <p:nvSpPr>
          <p:cNvPr id="446" name="Google Shape;446;p5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24</a:t>
            </a:fld>
            <a:endParaRPr i="1">
              <a:solidFill>
                <a:srgbClr val="F3F3F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52"/>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If so, we may link our LOD with existing LOD</a:t>
            </a:r>
            <a:br>
              <a:rPr lang="en"/>
            </a:br>
            <a:r>
              <a:rPr lang="en"/>
              <a:t>like the Roman Open Data.</a:t>
            </a:r>
            <a:endParaRPr/>
          </a:p>
        </p:txBody>
      </p:sp>
      <p:pic>
        <p:nvPicPr>
          <p:cNvPr id="452" name="Google Shape;452;p52"/>
          <p:cNvPicPr preferRelativeResize="0"/>
          <p:nvPr/>
        </p:nvPicPr>
        <p:blipFill>
          <a:blip r:embed="rId3">
            <a:alphaModFix/>
          </a:blip>
          <a:stretch>
            <a:fillRect/>
          </a:stretch>
        </p:blipFill>
        <p:spPr>
          <a:xfrm>
            <a:off x="716190" y="914925"/>
            <a:ext cx="3740225" cy="2631601"/>
          </a:xfrm>
          <a:prstGeom prst="rect">
            <a:avLst/>
          </a:prstGeom>
          <a:noFill/>
          <a:ln>
            <a:noFill/>
          </a:ln>
        </p:spPr>
      </p:pic>
      <p:pic>
        <p:nvPicPr>
          <p:cNvPr id="453" name="Google Shape;453;p52"/>
          <p:cNvPicPr preferRelativeResize="0"/>
          <p:nvPr/>
        </p:nvPicPr>
        <p:blipFill>
          <a:blip r:embed="rId4">
            <a:alphaModFix/>
          </a:blip>
          <a:stretch>
            <a:fillRect/>
          </a:stretch>
        </p:blipFill>
        <p:spPr>
          <a:xfrm>
            <a:off x="4629338" y="1410125"/>
            <a:ext cx="3798475" cy="2089550"/>
          </a:xfrm>
          <a:prstGeom prst="rect">
            <a:avLst/>
          </a:prstGeom>
          <a:noFill/>
          <a:ln>
            <a:noFill/>
          </a:ln>
        </p:spPr>
      </p:pic>
      <p:sp>
        <p:nvSpPr>
          <p:cNvPr id="454" name="Google Shape;454;p52"/>
          <p:cNvSpPr txBox="1"/>
          <p:nvPr/>
        </p:nvSpPr>
        <p:spPr>
          <a:xfrm>
            <a:off x="6473313" y="3425925"/>
            <a:ext cx="1954500" cy="273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800" i="1">
                <a:solidFill>
                  <a:srgbClr val="B7B7B7"/>
                </a:solidFill>
                <a:latin typeface="Raleway Light"/>
                <a:ea typeface="Raleway Light"/>
                <a:cs typeface="Raleway Light"/>
                <a:sym typeface="Raleway Light"/>
              </a:rPr>
              <a:t>https://romanopendata.eu/#!/main</a:t>
            </a:r>
            <a:endParaRPr sz="800" i="1">
              <a:solidFill>
                <a:srgbClr val="B7B7B7"/>
              </a:solidFill>
              <a:latin typeface="Raleway Light"/>
              <a:ea typeface="Raleway Light"/>
              <a:cs typeface="Raleway Light"/>
              <a:sym typeface="Raleway Light"/>
            </a:endParaRPr>
          </a:p>
        </p:txBody>
      </p:sp>
      <p:sp>
        <p:nvSpPr>
          <p:cNvPr id="455" name="Google Shape;455;p52"/>
          <p:cNvSpPr txBox="1"/>
          <p:nvPr/>
        </p:nvSpPr>
        <p:spPr>
          <a:xfrm>
            <a:off x="6473325" y="1794375"/>
            <a:ext cx="1548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latin typeface="Raleway"/>
                <a:ea typeface="Raleway"/>
                <a:cs typeface="Raleway"/>
                <a:sym typeface="Raleway"/>
              </a:rPr>
              <a:t>Amphora Dressel 6B</a:t>
            </a:r>
            <a:endParaRPr b="1">
              <a:latin typeface="Raleway"/>
              <a:ea typeface="Raleway"/>
              <a:cs typeface="Raleway"/>
              <a:sym typeface="Raleway"/>
            </a:endParaRPr>
          </a:p>
        </p:txBody>
      </p:sp>
      <p:cxnSp>
        <p:nvCxnSpPr>
          <p:cNvPr id="456" name="Google Shape;456;p52"/>
          <p:cNvCxnSpPr/>
          <p:nvPr/>
        </p:nvCxnSpPr>
        <p:spPr>
          <a:xfrm flipH="1">
            <a:off x="6756650" y="2041275"/>
            <a:ext cx="254400" cy="252300"/>
          </a:xfrm>
          <a:prstGeom prst="straightConnector1">
            <a:avLst/>
          </a:prstGeom>
          <a:noFill/>
          <a:ln w="19050" cap="flat" cmpd="sng">
            <a:solidFill>
              <a:schemeClr val="dk2"/>
            </a:solidFill>
            <a:prstDash val="solid"/>
            <a:round/>
            <a:headEnd type="none" w="med" len="med"/>
            <a:tailEnd type="triangle" w="med" len="med"/>
          </a:ln>
        </p:spPr>
      </p:cxnSp>
      <p:sp>
        <p:nvSpPr>
          <p:cNvPr id="457" name="Google Shape;457;p52"/>
          <p:cNvSpPr txBox="1"/>
          <p:nvPr/>
        </p:nvSpPr>
        <p:spPr>
          <a:xfrm>
            <a:off x="2580400" y="1365300"/>
            <a:ext cx="1548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latin typeface="Raleway"/>
                <a:ea typeface="Raleway"/>
                <a:cs typeface="Raleway"/>
                <a:sym typeface="Raleway"/>
              </a:rPr>
              <a:t>Amphora Dressel 6B</a:t>
            </a:r>
            <a:endParaRPr sz="1000" b="1">
              <a:latin typeface="Raleway"/>
              <a:ea typeface="Raleway"/>
              <a:cs typeface="Raleway"/>
              <a:sym typeface="Raleway"/>
            </a:endParaRPr>
          </a:p>
        </p:txBody>
      </p:sp>
      <p:cxnSp>
        <p:nvCxnSpPr>
          <p:cNvPr id="458" name="Google Shape;458;p52"/>
          <p:cNvCxnSpPr/>
          <p:nvPr/>
        </p:nvCxnSpPr>
        <p:spPr>
          <a:xfrm flipH="1">
            <a:off x="2934575" y="1631500"/>
            <a:ext cx="214500" cy="273300"/>
          </a:xfrm>
          <a:prstGeom prst="straightConnector1">
            <a:avLst/>
          </a:prstGeom>
          <a:noFill/>
          <a:ln w="19050" cap="flat" cmpd="sng">
            <a:solidFill>
              <a:srgbClr val="000000"/>
            </a:solidFill>
            <a:prstDash val="solid"/>
            <a:round/>
            <a:headEnd type="none" w="med" len="med"/>
            <a:tailEnd type="triangle" w="med" len="med"/>
          </a:ln>
        </p:spPr>
      </p:cxnSp>
      <p:sp>
        <p:nvSpPr>
          <p:cNvPr id="459" name="Google Shape;459;p52"/>
          <p:cNvSpPr txBox="1"/>
          <p:nvPr/>
        </p:nvSpPr>
        <p:spPr>
          <a:xfrm>
            <a:off x="902500" y="1670175"/>
            <a:ext cx="1548900" cy="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rgbClr val="AB2430"/>
                </a:solidFill>
                <a:latin typeface="Raleway"/>
                <a:ea typeface="Raleway"/>
                <a:cs typeface="Raleway"/>
                <a:sym typeface="Raleway"/>
              </a:rPr>
              <a:t>Pisa Samian</a:t>
            </a:r>
            <a:endParaRPr sz="1000" b="1">
              <a:solidFill>
                <a:srgbClr val="AB2430"/>
              </a:solidFill>
              <a:latin typeface="Raleway"/>
              <a:ea typeface="Raleway"/>
              <a:cs typeface="Raleway"/>
              <a:sym typeface="Raleway"/>
            </a:endParaRPr>
          </a:p>
        </p:txBody>
      </p:sp>
      <p:cxnSp>
        <p:nvCxnSpPr>
          <p:cNvPr id="460" name="Google Shape;460;p52"/>
          <p:cNvCxnSpPr/>
          <p:nvPr/>
        </p:nvCxnSpPr>
        <p:spPr>
          <a:xfrm>
            <a:off x="1384325" y="1930475"/>
            <a:ext cx="421200" cy="247200"/>
          </a:xfrm>
          <a:prstGeom prst="straightConnector1">
            <a:avLst/>
          </a:prstGeom>
          <a:noFill/>
          <a:ln w="19050" cap="flat" cmpd="sng">
            <a:solidFill>
              <a:srgbClr val="85200C"/>
            </a:solidFill>
            <a:prstDash val="solid"/>
            <a:round/>
            <a:headEnd type="none" w="med" len="med"/>
            <a:tailEnd type="triangle" w="med" len="med"/>
          </a:ln>
        </p:spPr>
      </p:cxnSp>
      <p:sp>
        <p:nvSpPr>
          <p:cNvPr id="461" name="Google Shape;461;p5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25</a:t>
            </a:fld>
            <a:endParaRPr i="1">
              <a:solidFill>
                <a:srgbClr val="F3F3F3"/>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53"/>
          <p:cNvSpPr txBox="1"/>
          <p:nvPr/>
        </p:nvSpPr>
        <p:spPr>
          <a:xfrm>
            <a:off x="607350" y="2143050"/>
            <a:ext cx="7929300" cy="1911900"/>
          </a:xfrm>
          <a:prstGeom prst="rect">
            <a:avLst/>
          </a:prstGeom>
          <a:noFill/>
          <a:ln>
            <a:noFill/>
          </a:ln>
        </p:spPr>
        <p:txBody>
          <a:bodyPr spcFirstLastPara="1" wrap="square" lIns="91425" tIns="91425" rIns="91425" bIns="91425" anchor="ctr" anchorCtr="0">
            <a:noAutofit/>
          </a:bodyPr>
          <a:lstStyle/>
          <a:p>
            <a:pPr marL="457200" lvl="0" indent="-317500" algn="l" rtl="0">
              <a:spcBef>
                <a:spcPts val="0"/>
              </a:spcBef>
              <a:spcAft>
                <a:spcPts val="0"/>
              </a:spcAft>
              <a:buClr>
                <a:srgbClr val="999999"/>
              </a:buClr>
              <a:buSzPts val="1400"/>
              <a:buFont typeface="Raleway Light"/>
              <a:buChar char="●"/>
            </a:pPr>
            <a:r>
              <a:rPr lang="en" i="1">
                <a:solidFill>
                  <a:srgbClr val="058B8C"/>
                </a:solidFill>
                <a:latin typeface="Raleway Light"/>
                <a:ea typeface="Raleway Light"/>
                <a:cs typeface="Raleway Light"/>
                <a:sym typeface="Raleway Light"/>
              </a:rPr>
              <a:t>curate </a:t>
            </a:r>
            <a:r>
              <a:rPr lang="en">
                <a:solidFill>
                  <a:srgbClr val="999999"/>
                </a:solidFill>
                <a:latin typeface="Raleway Light"/>
                <a:ea typeface="Raleway Light"/>
                <a:cs typeface="Raleway Light"/>
                <a:sym typeface="Raleway Light"/>
              </a:rPr>
              <a:t>entries in the </a:t>
            </a:r>
            <a:r>
              <a:rPr lang="en" b="1">
                <a:solidFill>
                  <a:srgbClr val="999999"/>
                </a:solidFill>
                <a:latin typeface="Raleway"/>
                <a:ea typeface="Raleway"/>
                <a:cs typeface="Raleway"/>
                <a:sym typeface="Raleway"/>
              </a:rPr>
              <a:t>Samian Research Database</a:t>
            </a:r>
            <a:r>
              <a:rPr lang="en">
                <a:solidFill>
                  <a:srgbClr val="999999"/>
                </a:solidFill>
                <a:latin typeface="Raleway Light"/>
                <a:ea typeface="Raleway Light"/>
                <a:cs typeface="Raleway Light"/>
                <a:sym typeface="Raleway Light"/>
              </a:rPr>
              <a:t>, stored in a </a:t>
            </a:r>
            <a:r>
              <a:rPr lang="en" b="1">
                <a:solidFill>
                  <a:srgbClr val="999999"/>
                </a:solidFill>
                <a:latin typeface="Raleway"/>
                <a:ea typeface="Raleway"/>
                <a:cs typeface="Raleway"/>
                <a:sym typeface="Raleway"/>
              </a:rPr>
              <a:t>PostgreSQL </a:t>
            </a:r>
            <a:r>
              <a:rPr lang="en">
                <a:solidFill>
                  <a:srgbClr val="999999"/>
                </a:solidFill>
                <a:latin typeface="Raleway Light"/>
                <a:ea typeface="Raleway Light"/>
                <a:cs typeface="Raleway Light"/>
                <a:sym typeface="Raleway Light"/>
              </a:rPr>
              <a:t>database</a:t>
            </a:r>
            <a:endParaRPr>
              <a:solidFill>
                <a:srgbClr val="999999"/>
              </a:solidFill>
              <a:latin typeface="Raleway Light"/>
              <a:ea typeface="Raleway Light"/>
              <a:cs typeface="Raleway Light"/>
              <a:sym typeface="Raleway Light"/>
            </a:endParaRPr>
          </a:p>
          <a:p>
            <a:pPr marL="457200" lvl="0" indent="-317500" algn="l" rtl="0">
              <a:spcBef>
                <a:spcPts val="0"/>
              </a:spcBef>
              <a:spcAft>
                <a:spcPts val="0"/>
              </a:spcAft>
              <a:buClr>
                <a:srgbClr val="999999"/>
              </a:buClr>
              <a:buSzPts val="1400"/>
              <a:buFont typeface="Raleway Light"/>
              <a:buChar char="●"/>
            </a:pPr>
            <a:r>
              <a:rPr lang="en" i="1">
                <a:solidFill>
                  <a:srgbClr val="058B8C"/>
                </a:solidFill>
                <a:latin typeface="Raleway Light"/>
                <a:ea typeface="Raleway Light"/>
                <a:cs typeface="Raleway Light"/>
                <a:sym typeface="Raleway Light"/>
              </a:rPr>
              <a:t>create </a:t>
            </a:r>
            <a:r>
              <a:rPr lang="en" b="1">
                <a:solidFill>
                  <a:srgbClr val="999999"/>
                </a:solidFill>
                <a:latin typeface="Raleway"/>
                <a:ea typeface="Raleway"/>
                <a:cs typeface="Raleway"/>
                <a:sym typeface="Raleway"/>
              </a:rPr>
              <a:t>database views</a:t>
            </a:r>
            <a:r>
              <a:rPr lang="en">
                <a:solidFill>
                  <a:srgbClr val="999999"/>
                </a:solidFill>
                <a:latin typeface="Raleway Light"/>
                <a:ea typeface="Raleway Light"/>
                <a:cs typeface="Raleway Light"/>
                <a:sym typeface="Raleway Light"/>
              </a:rPr>
              <a:t> from the original database tables via </a:t>
            </a:r>
            <a:r>
              <a:rPr lang="en" b="1">
                <a:solidFill>
                  <a:srgbClr val="999999"/>
                </a:solidFill>
                <a:latin typeface="Raleway"/>
                <a:ea typeface="Raleway"/>
                <a:cs typeface="Raleway"/>
                <a:sym typeface="Raleway"/>
              </a:rPr>
              <a:t>ColdFusion</a:t>
            </a:r>
            <a:r>
              <a:rPr lang="en">
                <a:solidFill>
                  <a:srgbClr val="999999"/>
                </a:solidFill>
                <a:latin typeface="Raleway Light"/>
                <a:ea typeface="Raleway Light"/>
                <a:cs typeface="Raleway Light"/>
                <a:sym typeface="Raleway Light"/>
              </a:rPr>
              <a:t>/</a:t>
            </a:r>
            <a:r>
              <a:rPr lang="en" b="1">
                <a:solidFill>
                  <a:srgbClr val="999999"/>
                </a:solidFill>
                <a:latin typeface="Raleway"/>
                <a:ea typeface="Raleway"/>
                <a:cs typeface="Raleway"/>
                <a:sym typeface="Raleway"/>
              </a:rPr>
              <a:t>SQL</a:t>
            </a:r>
            <a:endParaRPr b="1">
              <a:solidFill>
                <a:srgbClr val="999999"/>
              </a:solidFill>
              <a:latin typeface="Raleway"/>
              <a:ea typeface="Raleway"/>
              <a:cs typeface="Raleway"/>
              <a:sym typeface="Raleway"/>
            </a:endParaRPr>
          </a:p>
          <a:p>
            <a:pPr marL="457200" lvl="0" indent="-317500" algn="l" rtl="0">
              <a:spcBef>
                <a:spcPts val="0"/>
              </a:spcBef>
              <a:spcAft>
                <a:spcPts val="0"/>
              </a:spcAft>
              <a:buClr>
                <a:srgbClr val="999999"/>
              </a:buClr>
              <a:buSzPts val="1400"/>
              <a:buFont typeface="Raleway Light"/>
              <a:buChar char="●"/>
            </a:pPr>
            <a:r>
              <a:rPr lang="en">
                <a:solidFill>
                  <a:srgbClr val="058B8C"/>
                </a:solidFill>
                <a:latin typeface="Raleway Light"/>
                <a:ea typeface="Raleway Light"/>
                <a:cs typeface="Raleway Light"/>
                <a:sym typeface="Raleway Light"/>
              </a:rPr>
              <a:t>export </a:t>
            </a:r>
            <a:r>
              <a:rPr lang="en">
                <a:solidFill>
                  <a:srgbClr val="999999"/>
                </a:solidFill>
                <a:latin typeface="Raleway Light"/>
                <a:ea typeface="Raleway Light"/>
                <a:cs typeface="Raleway Light"/>
                <a:sym typeface="Raleway Light"/>
              </a:rPr>
              <a:t>database views as </a:t>
            </a:r>
            <a:r>
              <a:rPr lang="en" b="1">
                <a:solidFill>
                  <a:srgbClr val="999999"/>
                </a:solidFill>
                <a:latin typeface="Raleway"/>
                <a:ea typeface="Raleway"/>
                <a:cs typeface="Raleway"/>
                <a:sym typeface="Raleway"/>
              </a:rPr>
              <a:t>CSV </a:t>
            </a:r>
            <a:r>
              <a:rPr lang="en">
                <a:solidFill>
                  <a:srgbClr val="999999"/>
                </a:solidFill>
                <a:latin typeface="Raleway Light"/>
                <a:ea typeface="Raleway Light"/>
                <a:cs typeface="Raleway Light"/>
                <a:sym typeface="Raleway Light"/>
              </a:rPr>
              <a:t>files</a:t>
            </a:r>
            <a:endParaRPr>
              <a:solidFill>
                <a:srgbClr val="999999"/>
              </a:solidFill>
              <a:latin typeface="Raleway Light"/>
              <a:ea typeface="Raleway Light"/>
              <a:cs typeface="Raleway Light"/>
              <a:sym typeface="Raleway Light"/>
            </a:endParaRPr>
          </a:p>
          <a:p>
            <a:pPr marL="457200" lvl="0" indent="-317500" algn="l" rtl="0">
              <a:spcBef>
                <a:spcPts val="0"/>
              </a:spcBef>
              <a:spcAft>
                <a:spcPts val="0"/>
              </a:spcAft>
              <a:buClr>
                <a:srgbClr val="999999"/>
              </a:buClr>
              <a:buSzPts val="1400"/>
              <a:buFont typeface="Raleway Light"/>
              <a:buChar char="●"/>
            </a:pPr>
            <a:r>
              <a:rPr lang="en" i="1">
                <a:solidFill>
                  <a:srgbClr val="058B8C"/>
                </a:solidFill>
                <a:latin typeface="Raleway Light"/>
                <a:ea typeface="Raleway Light"/>
                <a:cs typeface="Raleway Light"/>
                <a:sym typeface="Raleway Light"/>
              </a:rPr>
              <a:t>transform </a:t>
            </a:r>
            <a:r>
              <a:rPr lang="en">
                <a:solidFill>
                  <a:srgbClr val="999999"/>
                </a:solidFill>
                <a:latin typeface="Raleway Light"/>
                <a:ea typeface="Raleway Light"/>
                <a:cs typeface="Raleway Light"/>
                <a:sym typeface="Raleway Light"/>
              </a:rPr>
              <a:t>CSV files with </a:t>
            </a:r>
            <a:r>
              <a:rPr lang="en" b="1">
                <a:solidFill>
                  <a:srgbClr val="999999"/>
                </a:solidFill>
                <a:latin typeface="Raleway"/>
                <a:ea typeface="Raleway"/>
                <a:cs typeface="Raleway"/>
                <a:sym typeface="Raleway"/>
              </a:rPr>
              <a:t>Python </a:t>
            </a:r>
            <a:r>
              <a:rPr lang="en">
                <a:solidFill>
                  <a:srgbClr val="999999"/>
                </a:solidFill>
                <a:latin typeface="Raleway Light"/>
                <a:ea typeface="Raleway Light"/>
                <a:cs typeface="Raleway Light"/>
                <a:sym typeface="Raleway Light"/>
              </a:rPr>
              <a:t>to </a:t>
            </a:r>
            <a:r>
              <a:rPr lang="en" b="1">
                <a:solidFill>
                  <a:srgbClr val="999999"/>
                </a:solidFill>
                <a:latin typeface="Raleway"/>
                <a:ea typeface="Raleway"/>
                <a:cs typeface="Raleway"/>
                <a:sym typeface="Raleway"/>
              </a:rPr>
              <a:t>RDF </a:t>
            </a:r>
            <a:r>
              <a:rPr lang="en">
                <a:solidFill>
                  <a:srgbClr val="999999"/>
                </a:solidFill>
                <a:latin typeface="Raleway Light"/>
                <a:ea typeface="Raleway Light"/>
                <a:cs typeface="Raleway Light"/>
                <a:sym typeface="Raleway Light"/>
              </a:rPr>
              <a:t>according to our </a:t>
            </a:r>
            <a:r>
              <a:rPr lang="en" b="1">
                <a:solidFill>
                  <a:srgbClr val="999999"/>
                </a:solidFill>
                <a:latin typeface="Raleway"/>
                <a:ea typeface="Raleway"/>
                <a:cs typeface="Raleway"/>
                <a:sym typeface="Raleway"/>
              </a:rPr>
              <a:t>ontology</a:t>
            </a:r>
            <a:endParaRPr b="1">
              <a:solidFill>
                <a:srgbClr val="999999"/>
              </a:solidFill>
              <a:latin typeface="Raleway"/>
              <a:ea typeface="Raleway"/>
              <a:cs typeface="Raleway"/>
              <a:sym typeface="Raleway"/>
            </a:endParaRPr>
          </a:p>
          <a:p>
            <a:pPr marL="457200" lvl="0" indent="-317500" algn="l" rtl="0">
              <a:spcBef>
                <a:spcPts val="0"/>
              </a:spcBef>
              <a:spcAft>
                <a:spcPts val="0"/>
              </a:spcAft>
              <a:buClr>
                <a:srgbClr val="999999"/>
              </a:buClr>
              <a:buSzPts val="1400"/>
              <a:buFont typeface="Raleway Light"/>
              <a:buChar char="●"/>
            </a:pPr>
            <a:r>
              <a:rPr lang="en" i="1">
                <a:solidFill>
                  <a:srgbClr val="058B8C"/>
                </a:solidFill>
                <a:latin typeface="Raleway Light"/>
                <a:ea typeface="Raleway Light"/>
                <a:cs typeface="Raleway Light"/>
                <a:sym typeface="Raleway Light"/>
              </a:rPr>
              <a:t>import </a:t>
            </a:r>
            <a:r>
              <a:rPr lang="en">
                <a:solidFill>
                  <a:srgbClr val="999999"/>
                </a:solidFill>
                <a:latin typeface="Raleway Light"/>
                <a:ea typeface="Raleway Light"/>
                <a:cs typeface="Raleway Light"/>
                <a:sym typeface="Raleway Light"/>
              </a:rPr>
              <a:t>RDF files with a </a:t>
            </a:r>
            <a:r>
              <a:rPr lang="en" b="1">
                <a:solidFill>
                  <a:srgbClr val="999999"/>
                </a:solidFill>
                <a:latin typeface="Raleway"/>
                <a:ea typeface="Raleway"/>
                <a:cs typeface="Raleway"/>
                <a:sym typeface="Raleway"/>
              </a:rPr>
              <a:t>Java </a:t>
            </a:r>
            <a:r>
              <a:rPr lang="en">
                <a:solidFill>
                  <a:srgbClr val="999999"/>
                </a:solidFill>
                <a:latin typeface="Raleway Light"/>
                <a:ea typeface="Raleway Light"/>
                <a:cs typeface="Raleway Light"/>
                <a:sym typeface="Raleway Light"/>
              </a:rPr>
              <a:t>application in a </a:t>
            </a:r>
            <a:r>
              <a:rPr lang="en" b="1">
                <a:solidFill>
                  <a:srgbClr val="999999"/>
                </a:solidFill>
                <a:latin typeface="Raleway"/>
                <a:ea typeface="Raleway"/>
                <a:cs typeface="Raleway"/>
                <a:sym typeface="Raleway"/>
              </a:rPr>
              <a:t>RDF4J triplestore</a:t>
            </a:r>
            <a:endParaRPr b="1">
              <a:solidFill>
                <a:srgbClr val="999999"/>
              </a:solidFill>
              <a:latin typeface="Raleway"/>
              <a:ea typeface="Raleway"/>
              <a:cs typeface="Raleway"/>
              <a:sym typeface="Raleway"/>
            </a:endParaRPr>
          </a:p>
          <a:p>
            <a:pPr marL="457200" lvl="0" indent="-317500" algn="l" rtl="0">
              <a:spcBef>
                <a:spcPts val="0"/>
              </a:spcBef>
              <a:spcAft>
                <a:spcPts val="0"/>
              </a:spcAft>
              <a:buClr>
                <a:srgbClr val="999999"/>
              </a:buClr>
              <a:buSzPts val="1400"/>
              <a:buFont typeface="Raleway"/>
              <a:buChar char="●"/>
            </a:pPr>
            <a:r>
              <a:rPr lang="en" i="1">
                <a:solidFill>
                  <a:srgbClr val="058B8C"/>
                </a:solidFill>
                <a:latin typeface="Raleway Light"/>
                <a:ea typeface="Raleway Light"/>
                <a:cs typeface="Raleway Light"/>
                <a:sym typeface="Raleway Light"/>
              </a:rPr>
              <a:t>link </a:t>
            </a:r>
            <a:r>
              <a:rPr lang="en">
                <a:solidFill>
                  <a:srgbClr val="999999"/>
                </a:solidFill>
                <a:latin typeface="Raleway Light"/>
                <a:ea typeface="Raleway Light"/>
                <a:cs typeface="Raleway Light"/>
                <a:sym typeface="Raleway Light"/>
              </a:rPr>
              <a:t>our data to the </a:t>
            </a:r>
            <a:r>
              <a:rPr lang="en" b="1">
                <a:solidFill>
                  <a:srgbClr val="999999"/>
                </a:solidFill>
                <a:latin typeface="Raleway"/>
                <a:ea typeface="Raleway"/>
                <a:cs typeface="Raleway"/>
                <a:sym typeface="Raleway"/>
              </a:rPr>
              <a:t>Linked Open Data Cloud</a:t>
            </a:r>
            <a:r>
              <a:rPr lang="en">
                <a:solidFill>
                  <a:srgbClr val="999999"/>
                </a:solidFill>
                <a:latin typeface="Raleway Light"/>
                <a:ea typeface="Raleway Light"/>
                <a:cs typeface="Raleway Light"/>
                <a:sym typeface="Raleway Light"/>
              </a:rPr>
              <a:t>, e.g. Pleiades, Wikidata</a:t>
            </a:r>
            <a:endParaRPr b="1">
              <a:solidFill>
                <a:srgbClr val="999999"/>
              </a:solidFill>
              <a:latin typeface="Raleway"/>
              <a:ea typeface="Raleway"/>
              <a:cs typeface="Raleway"/>
              <a:sym typeface="Raleway"/>
            </a:endParaRPr>
          </a:p>
        </p:txBody>
      </p:sp>
      <p:sp>
        <p:nvSpPr>
          <p:cNvPr id="467" name="Google Shape;467;p53"/>
          <p:cNvSpPr txBox="1">
            <a:spLocks noGrp="1"/>
          </p:cNvSpPr>
          <p:nvPr>
            <p:ph type="title"/>
          </p:nvPr>
        </p:nvSpPr>
        <p:spPr>
          <a:xfrm>
            <a:off x="1138950" y="3992900"/>
            <a:ext cx="6866100" cy="473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Challenge accepted! We created our own workflow.</a:t>
            </a:r>
            <a:endParaRPr/>
          </a:p>
        </p:txBody>
      </p:sp>
      <p:pic>
        <p:nvPicPr>
          <p:cNvPr id="468" name="Google Shape;468;p53"/>
          <p:cNvPicPr preferRelativeResize="0"/>
          <p:nvPr/>
        </p:nvPicPr>
        <p:blipFill>
          <a:blip r:embed="rId3">
            <a:alphaModFix/>
          </a:blip>
          <a:stretch>
            <a:fillRect/>
          </a:stretch>
        </p:blipFill>
        <p:spPr>
          <a:xfrm>
            <a:off x="1527962" y="948125"/>
            <a:ext cx="6088076" cy="980250"/>
          </a:xfrm>
          <a:prstGeom prst="rect">
            <a:avLst/>
          </a:prstGeom>
          <a:noFill/>
          <a:ln>
            <a:noFill/>
          </a:ln>
        </p:spPr>
      </p:pic>
      <p:sp>
        <p:nvSpPr>
          <p:cNvPr id="469" name="Google Shape;469;p5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26</a:t>
            </a:fld>
            <a:endParaRPr i="1">
              <a:solidFill>
                <a:srgbClr val="F3F3F3"/>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Google Shape;474;p54"/>
          <p:cNvSpPr txBox="1">
            <a:spLocks noGrp="1"/>
          </p:cNvSpPr>
          <p:nvPr>
            <p:ph type="title"/>
          </p:nvPr>
        </p:nvSpPr>
        <p:spPr>
          <a:xfrm>
            <a:off x="1138950" y="3992900"/>
            <a:ext cx="6866100" cy="45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Transform CSV data to RDF according to our ontology.</a:t>
            </a:r>
            <a:endParaRPr/>
          </a:p>
        </p:txBody>
      </p:sp>
      <p:pic>
        <p:nvPicPr>
          <p:cNvPr id="475" name="Google Shape;475;p54"/>
          <p:cNvPicPr preferRelativeResize="0"/>
          <p:nvPr/>
        </p:nvPicPr>
        <p:blipFill>
          <a:blip r:embed="rId3">
            <a:alphaModFix/>
          </a:blip>
          <a:stretch>
            <a:fillRect/>
          </a:stretch>
        </p:blipFill>
        <p:spPr>
          <a:xfrm>
            <a:off x="2285962" y="822775"/>
            <a:ext cx="4572000" cy="3002507"/>
          </a:xfrm>
          <a:prstGeom prst="rect">
            <a:avLst/>
          </a:prstGeom>
          <a:noFill/>
          <a:ln>
            <a:noFill/>
          </a:ln>
        </p:spPr>
      </p:pic>
      <p:sp>
        <p:nvSpPr>
          <p:cNvPr id="476" name="Google Shape;476;p5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27</a:t>
            </a:fld>
            <a:endParaRPr i="1">
              <a:solidFill>
                <a:srgbClr val="F3F3F3"/>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55"/>
          <p:cNvSpPr txBox="1">
            <a:spLocks noGrp="1"/>
          </p:cNvSpPr>
          <p:nvPr>
            <p:ph type="title"/>
          </p:nvPr>
        </p:nvSpPr>
        <p:spPr>
          <a:xfrm>
            <a:off x="787500" y="3770975"/>
            <a:ext cx="75690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ontology represents a graph model of the original</a:t>
            </a:r>
            <a:br>
              <a:rPr lang="en"/>
            </a:br>
            <a:r>
              <a:rPr lang="en"/>
              <a:t>relational database which includes vague relations </a:t>
            </a:r>
            <a:r>
              <a:rPr lang="en">
                <a:latin typeface="Raleway"/>
                <a:ea typeface="Raleway"/>
                <a:cs typeface="Raleway"/>
                <a:sym typeface="Raleway"/>
              </a:rPr>
              <a:t>(</a:t>
            </a:r>
            <a:r>
              <a:rPr lang="en" i="1">
                <a:latin typeface="Raleway"/>
                <a:ea typeface="Raleway"/>
                <a:cs typeface="Raleway"/>
                <a:sym typeface="Raleway"/>
              </a:rPr>
              <a:t>amt</a:t>
            </a:r>
            <a:r>
              <a:rPr lang="en">
                <a:latin typeface="Raleway"/>
                <a:ea typeface="Raleway"/>
                <a:cs typeface="Raleway"/>
                <a:sym typeface="Raleway"/>
              </a:rPr>
              <a:t>)</a:t>
            </a:r>
            <a:r>
              <a:rPr lang="en"/>
              <a:t>.</a:t>
            </a:r>
            <a:endParaRPr/>
          </a:p>
        </p:txBody>
      </p:sp>
      <p:pic>
        <p:nvPicPr>
          <p:cNvPr id="482" name="Google Shape;482;p55"/>
          <p:cNvPicPr preferRelativeResize="0"/>
          <p:nvPr/>
        </p:nvPicPr>
        <p:blipFill>
          <a:blip r:embed="rId3">
            <a:alphaModFix/>
          </a:blip>
          <a:stretch>
            <a:fillRect/>
          </a:stretch>
        </p:blipFill>
        <p:spPr>
          <a:xfrm>
            <a:off x="2620625" y="670575"/>
            <a:ext cx="3902659" cy="3017520"/>
          </a:xfrm>
          <a:prstGeom prst="rect">
            <a:avLst/>
          </a:prstGeom>
          <a:noFill/>
          <a:ln>
            <a:noFill/>
          </a:ln>
        </p:spPr>
      </p:pic>
      <p:sp>
        <p:nvSpPr>
          <p:cNvPr id="483" name="Google Shape;483;p5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28</a:t>
            </a:fld>
            <a:endParaRPr i="1">
              <a:solidFill>
                <a:srgbClr val="F3F3F3"/>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56"/>
          <p:cNvSpPr txBox="1">
            <a:spLocks noGrp="1"/>
          </p:cNvSpPr>
          <p:nvPr>
            <p:ph type="title"/>
          </p:nvPr>
        </p:nvSpPr>
        <p:spPr>
          <a:xfrm>
            <a:off x="467838" y="3814175"/>
            <a:ext cx="82083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data contains strings with vague expressions.</a:t>
            </a:r>
            <a:br>
              <a:rPr lang="en"/>
            </a:br>
            <a:r>
              <a:rPr lang="en"/>
              <a:t>We model this vagueness using the </a:t>
            </a:r>
            <a:r>
              <a:rPr lang="en" i="1"/>
              <a:t>Academic Meta Tool</a:t>
            </a:r>
            <a:r>
              <a:rPr lang="en"/>
              <a:t>.</a:t>
            </a:r>
            <a:endParaRPr/>
          </a:p>
        </p:txBody>
      </p:sp>
      <p:pic>
        <p:nvPicPr>
          <p:cNvPr id="489" name="Google Shape;489;p56"/>
          <p:cNvPicPr preferRelativeResize="0"/>
          <p:nvPr/>
        </p:nvPicPr>
        <p:blipFill>
          <a:blip r:embed="rId3">
            <a:alphaModFix/>
          </a:blip>
          <a:stretch>
            <a:fillRect/>
          </a:stretch>
        </p:blipFill>
        <p:spPr>
          <a:xfrm>
            <a:off x="2489925" y="627300"/>
            <a:ext cx="4164128" cy="3181780"/>
          </a:xfrm>
          <a:prstGeom prst="rect">
            <a:avLst/>
          </a:prstGeom>
          <a:noFill/>
          <a:ln>
            <a:noFill/>
          </a:ln>
        </p:spPr>
      </p:pic>
      <p:pic>
        <p:nvPicPr>
          <p:cNvPr id="490" name="Google Shape;490;p56"/>
          <p:cNvPicPr preferRelativeResize="0"/>
          <p:nvPr/>
        </p:nvPicPr>
        <p:blipFill>
          <a:blip r:embed="rId4">
            <a:alphaModFix/>
          </a:blip>
          <a:stretch>
            <a:fillRect/>
          </a:stretch>
        </p:blipFill>
        <p:spPr>
          <a:xfrm>
            <a:off x="3530175" y="3377750"/>
            <a:ext cx="616825" cy="351451"/>
          </a:xfrm>
          <a:prstGeom prst="rect">
            <a:avLst/>
          </a:prstGeom>
          <a:noFill/>
          <a:ln>
            <a:noFill/>
          </a:ln>
        </p:spPr>
      </p:pic>
      <p:pic>
        <p:nvPicPr>
          <p:cNvPr id="491" name="Google Shape;491;p56"/>
          <p:cNvPicPr preferRelativeResize="0"/>
          <p:nvPr/>
        </p:nvPicPr>
        <p:blipFill>
          <a:blip r:embed="rId5">
            <a:alphaModFix/>
          </a:blip>
          <a:stretch>
            <a:fillRect/>
          </a:stretch>
        </p:blipFill>
        <p:spPr>
          <a:xfrm>
            <a:off x="2566117" y="2818475"/>
            <a:ext cx="914400" cy="914400"/>
          </a:xfrm>
          <a:prstGeom prst="rect">
            <a:avLst/>
          </a:prstGeom>
          <a:noFill/>
          <a:ln>
            <a:noFill/>
          </a:ln>
        </p:spPr>
      </p:pic>
      <p:pic>
        <p:nvPicPr>
          <p:cNvPr id="492" name="Google Shape;492;p56"/>
          <p:cNvPicPr preferRelativeResize="0"/>
          <p:nvPr/>
        </p:nvPicPr>
        <p:blipFill>
          <a:blip r:embed="rId6">
            <a:alphaModFix/>
          </a:blip>
          <a:stretch>
            <a:fillRect/>
          </a:stretch>
        </p:blipFill>
        <p:spPr>
          <a:xfrm>
            <a:off x="5425450" y="3266458"/>
            <a:ext cx="802425" cy="421642"/>
          </a:xfrm>
          <a:prstGeom prst="rect">
            <a:avLst/>
          </a:prstGeom>
          <a:noFill/>
          <a:ln>
            <a:noFill/>
          </a:ln>
        </p:spPr>
      </p:pic>
      <p:pic>
        <p:nvPicPr>
          <p:cNvPr id="493" name="Google Shape;493;p56"/>
          <p:cNvPicPr preferRelativeResize="0"/>
          <p:nvPr/>
        </p:nvPicPr>
        <p:blipFill>
          <a:blip r:embed="rId7">
            <a:alphaModFix/>
          </a:blip>
          <a:stretch>
            <a:fillRect/>
          </a:stretch>
        </p:blipFill>
        <p:spPr>
          <a:xfrm>
            <a:off x="5424412" y="2718724"/>
            <a:ext cx="804504" cy="421648"/>
          </a:xfrm>
          <a:prstGeom prst="rect">
            <a:avLst/>
          </a:prstGeom>
          <a:noFill/>
          <a:ln>
            <a:noFill/>
          </a:ln>
        </p:spPr>
      </p:pic>
      <p:sp>
        <p:nvSpPr>
          <p:cNvPr id="494" name="Google Shape;494;p5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29</a:t>
            </a:fld>
            <a:endParaRPr i="1">
              <a:solidFill>
                <a:srgbClr val="F3F3F3"/>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a:t>
            </a:fld>
            <a:endParaRPr/>
          </a:p>
        </p:txBody>
      </p:sp>
      <p:sp>
        <p:nvSpPr>
          <p:cNvPr id="194" name="Google Shape;194;p30"/>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Semantic Web</a:t>
            </a:r>
            <a:endParaRPr/>
          </a:p>
          <a:p>
            <a:pPr marL="0" lvl="0" indent="0" algn="ctr" rtl="0">
              <a:spcBef>
                <a:spcPts val="0"/>
              </a:spcBef>
              <a:spcAft>
                <a:spcPts val="0"/>
              </a:spcAft>
              <a:buNone/>
            </a:pPr>
            <a:r>
              <a:rPr lang="en" i="1">
                <a:latin typeface="Raleway"/>
                <a:ea typeface="Raleway"/>
                <a:cs typeface="Raleway"/>
                <a:sym typeface="Raleway"/>
              </a:rPr>
              <a:t>from the Web of Documents to the Web of Data</a:t>
            </a:r>
            <a:endParaRPr i="1">
              <a:latin typeface="Raleway"/>
              <a:ea typeface="Raleway"/>
              <a:cs typeface="Raleway"/>
              <a:sym typeface="Raleway"/>
            </a:endParaRPr>
          </a:p>
        </p:txBody>
      </p:sp>
      <p:pic>
        <p:nvPicPr>
          <p:cNvPr id="195" name="Google Shape;195;p30"/>
          <p:cNvPicPr preferRelativeResize="0"/>
          <p:nvPr/>
        </p:nvPicPr>
        <p:blipFill>
          <a:blip r:embed="rId3">
            <a:alphaModFix/>
          </a:blip>
          <a:stretch>
            <a:fillRect/>
          </a:stretch>
        </p:blipFill>
        <p:spPr>
          <a:xfrm>
            <a:off x="568850" y="495500"/>
            <a:ext cx="4912648" cy="2605875"/>
          </a:xfrm>
          <a:prstGeom prst="rect">
            <a:avLst/>
          </a:prstGeom>
          <a:noFill/>
          <a:ln>
            <a:noFill/>
          </a:ln>
        </p:spPr>
      </p:pic>
      <p:pic>
        <p:nvPicPr>
          <p:cNvPr id="196" name="Google Shape;196;p30"/>
          <p:cNvPicPr preferRelativeResize="0"/>
          <p:nvPr/>
        </p:nvPicPr>
        <p:blipFill>
          <a:blip r:embed="rId4">
            <a:alphaModFix/>
          </a:blip>
          <a:stretch>
            <a:fillRect/>
          </a:stretch>
        </p:blipFill>
        <p:spPr>
          <a:xfrm>
            <a:off x="5534825" y="1757175"/>
            <a:ext cx="3026150" cy="1513075"/>
          </a:xfrm>
          <a:prstGeom prst="rect">
            <a:avLst/>
          </a:prstGeom>
          <a:noFill/>
          <a:ln>
            <a:noFill/>
          </a:ln>
        </p:spPr>
      </p:pic>
      <p:sp>
        <p:nvSpPr>
          <p:cNvPr id="197" name="Google Shape;197;p30"/>
          <p:cNvSpPr txBox="1"/>
          <p:nvPr/>
        </p:nvSpPr>
        <p:spPr>
          <a:xfrm>
            <a:off x="1377575" y="2992175"/>
            <a:ext cx="32952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Semantic Web, from web of documents to web of data. Source: Fensel 2013, slide 15.</a:t>
            </a:r>
            <a:endParaRPr sz="600" i="1">
              <a:solidFill>
                <a:srgbClr val="337AB7"/>
              </a:solidFill>
              <a:latin typeface="Raleway Light"/>
              <a:ea typeface="Raleway Light"/>
              <a:cs typeface="Raleway Light"/>
              <a:sym typeface="Raleway Light"/>
            </a:endParaRPr>
          </a:p>
        </p:txBody>
      </p:sp>
      <p:sp>
        <p:nvSpPr>
          <p:cNvPr id="198" name="Google Shape;198;p30"/>
          <p:cNvSpPr txBox="1"/>
          <p:nvPr/>
        </p:nvSpPr>
        <p:spPr>
          <a:xfrm>
            <a:off x="5481500" y="3373175"/>
            <a:ext cx="30795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Semantic Web adds links data on the web and adds a layer of meaning to data. Source: Petkova 2016.</a:t>
            </a:r>
            <a:endParaRPr sz="600" i="1">
              <a:solidFill>
                <a:srgbClr val="337AB7"/>
              </a:solidFill>
              <a:latin typeface="Raleway Light"/>
              <a:ea typeface="Raleway Light"/>
              <a:cs typeface="Raleway Light"/>
              <a:sym typeface="Raleway Light"/>
            </a:endParaRPr>
          </a:p>
        </p:txBody>
      </p:sp>
      <p:sp>
        <p:nvSpPr>
          <p:cNvPr id="199" name="Google Shape;199;p30"/>
          <p:cNvSpPr txBox="1"/>
          <p:nvPr/>
        </p:nvSpPr>
        <p:spPr>
          <a:xfrm>
            <a:off x="5534825" y="759600"/>
            <a:ext cx="20352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more at https://devopedia.org/semantic-web</a:t>
            </a:r>
            <a:endParaRPr sz="600" i="1">
              <a:solidFill>
                <a:srgbClr val="337AB7"/>
              </a:solidFill>
              <a:latin typeface="Raleway Light"/>
              <a:ea typeface="Raleway Light"/>
              <a:cs typeface="Raleway Light"/>
              <a:sym typeface="Raleway Light"/>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499" name="Google Shape;499;p57"/>
          <p:cNvPicPr preferRelativeResize="0"/>
          <p:nvPr/>
        </p:nvPicPr>
        <p:blipFill>
          <a:blip r:embed="rId3">
            <a:alphaModFix/>
          </a:blip>
          <a:stretch>
            <a:fillRect/>
          </a:stretch>
        </p:blipFill>
        <p:spPr>
          <a:xfrm>
            <a:off x="2514600" y="731520"/>
            <a:ext cx="4114799" cy="2870072"/>
          </a:xfrm>
          <a:prstGeom prst="rect">
            <a:avLst/>
          </a:prstGeom>
          <a:noFill/>
          <a:ln>
            <a:noFill/>
          </a:ln>
        </p:spPr>
      </p:pic>
      <p:sp>
        <p:nvSpPr>
          <p:cNvPr id="500" name="Google Shape;500;p57"/>
          <p:cNvSpPr txBox="1">
            <a:spLocks noGrp="1"/>
          </p:cNvSpPr>
          <p:nvPr>
            <p:ph type="title"/>
          </p:nvPr>
        </p:nvSpPr>
        <p:spPr>
          <a:xfrm>
            <a:off x="457950" y="3732900"/>
            <a:ext cx="8228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Informationcarrier </a:t>
            </a:r>
            <a:r>
              <a:rPr lang="en" i="1">
                <a:latin typeface="Raleway"/>
                <a:ea typeface="Raleway"/>
                <a:cs typeface="Raleway"/>
                <a:sym typeface="Raleway"/>
              </a:rPr>
              <a:t>118117</a:t>
            </a:r>
            <a:r>
              <a:rPr lang="en"/>
              <a:t> can be represented by the potforms</a:t>
            </a:r>
            <a:br>
              <a:rPr lang="en"/>
            </a:br>
            <a:r>
              <a:rPr lang="en" i="1">
                <a:latin typeface="Raleway"/>
                <a:ea typeface="Raleway"/>
                <a:cs typeface="Raleway"/>
                <a:sym typeface="Raleway"/>
              </a:rPr>
              <a:t>18 </a:t>
            </a:r>
            <a:r>
              <a:rPr lang="en"/>
              <a:t>OR </a:t>
            </a:r>
            <a:r>
              <a:rPr lang="en">
                <a:latin typeface="Raleway"/>
                <a:ea typeface="Raleway"/>
                <a:cs typeface="Raleway"/>
                <a:sym typeface="Raleway"/>
              </a:rPr>
              <a:t>15/17</a:t>
            </a:r>
            <a:r>
              <a:rPr lang="en"/>
              <a:t> OR </a:t>
            </a:r>
            <a:r>
              <a:rPr lang="en" i="1">
                <a:latin typeface="Raleway"/>
                <a:ea typeface="Raleway"/>
                <a:cs typeface="Raleway"/>
                <a:sym typeface="Raleway"/>
              </a:rPr>
              <a:t>18/31 </a:t>
            </a:r>
            <a:r>
              <a:rPr lang="en"/>
              <a:t>resulting in a </a:t>
            </a:r>
            <a:r>
              <a:rPr lang="en" u="sng"/>
              <a:t>degree of 0.33</a:t>
            </a:r>
            <a:r>
              <a:rPr lang="en"/>
              <a:t> for </a:t>
            </a:r>
            <a:r>
              <a:rPr lang="en" i="1">
                <a:latin typeface="Raleway"/>
                <a:ea typeface="Raleway"/>
                <a:cs typeface="Raleway"/>
                <a:sym typeface="Raleway"/>
              </a:rPr>
              <a:t>18</a:t>
            </a:r>
            <a:r>
              <a:rPr lang="en"/>
              <a:t>.</a:t>
            </a:r>
            <a:endParaRPr/>
          </a:p>
        </p:txBody>
      </p:sp>
      <p:grpSp>
        <p:nvGrpSpPr>
          <p:cNvPr id="501" name="Google Shape;501;p57"/>
          <p:cNvGrpSpPr/>
          <p:nvPr/>
        </p:nvGrpSpPr>
        <p:grpSpPr>
          <a:xfrm>
            <a:off x="5562600" y="2863813"/>
            <a:ext cx="914400" cy="585389"/>
            <a:chOff x="5648025" y="2931238"/>
            <a:chExt cx="914400" cy="585389"/>
          </a:xfrm>
        </p:grpSpPr>
        <p:pic>
          <p:nvPicPr>
            <p:cNvPr id="502" name="Google Shape;502;p57"/>
            <p:cNvPicPr preferRelativeResize="0"/>
            <p:nvPr/>
          </p:nvPicPr>
          <p:blipFill>
            <a:blip r:embed="rId4">
              <a:alphaModFix/>
            </a:blip>
            <a:stretch>
              <a:fillRect/>
            </a:stretch>
          </p:blipFill>
          <p:spPr>
            <a:xfrm>
              <a:off x="5648025" y="3223550"/>
              <a:ext cx="914400" cy="293077"/>
            </a:xfrm>
            <a:prstGeom prst="rect">
              <a:avLst/>
            </a:prstGeom>
            <a:noFill/>
            <a:ln>
              <a:noFill/>
            </a:ln>
          </p:spPr>
        </p:pic>
        <p:pic>
          <p:nvPicPr>
            <p:cNvPr id="503" name="Google Shape;503;p57"/>
            <p:cNvPicPr preferRelativeResize="0"/>
            <p:nvPr/>
          </p:nvPicPr>
          <p:blipFill>
            <a:blip r:embed="rId5">
              <a:alphaModFix/>
            </a:blip>
            <a:stretch>
              <a:fillRect/>
            </a:stretch>
          </p:blipFill>
          <p:spPr>
            <a:xfrm>
              <a:off x="5648025" y="2931238"/>
              <a:ext cx="914400" cy="252046"/>
            </a:xfrm>
            <a:prstGeom prst="rect">
              <a:avLst/>
            </a:prstGeom>
            <a:noFill/>
            <a:ln>
              <a:noFill/>
            </a:ln>
          </p:spPr>
        </p:pic>
      </p:grpSp>
      <p:sp>
        <p:nvSpPr>
          <p:cNvPr id="504" name="Google Shape;504;p57"/>
          <p:cNvSpPr/>
          <p:nvPr/>
        </p:nvSpPr>
        <p:spPr>
          <a:xfrm>
            <a:off x="5526675" y="2788825"/>
            <a:ext cx="1026600" cy="736500"/>
          </a:xfrm>
          <a:prstGeom prst="rect">
            <a:avLst/>
          </a:prstGeom>
          <a:noFill/>
          <a:ln w="28575" cap="flat" cmpd="sng">
            <a:solidFill>
              <a:srgbClr val="058B8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05" name="Google Shape;505;p57"/>
          <p:cNvCxnSpPr/>
          <p:nvPr/>
        </p:nvCxnSpPr>
        <p:spPr>
          <a:xfrm>
            <a:off x="4783575" y="3021475"/>
            <a:ext cx="744600" cy="235800"/>
          </a:xfrm>
          <a:prstGeom prst="straightConnector1">
            <a:avLst/>
          </a:prstGeom>
          <a:noFill/>
          <a:ln w="19050" cap="flat" cmpd="sng">
            <a:solidFill>
              <a:srgbClr val="058B8C"/>
            </a:solidFill>
            <a:prstDash val="solid"/>
            <a:round/>
            <a:headEnd type="none" w="med" len="med"/>
            <a:tailEnd type="triangle" w="med" len="med"/>
          </a:ln>
        </p:spPr>
      </p:cxnSp>
      <p:sp>
        <p:nvSpPr>
          <p:cNvPr id="506" name="Google Shape;506;p57"/>
          <p:cNvSpPr txBox="1"/>
          <p:nvPr/>
        </p:nvSpPr>
        <p:spPr>
          <a:xfrm>
            <a:off x="5083575" y="2753050"/>
            <a:ext cx="595500" cy="4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rgbClr val="058B8C"/>
                </a:solidFill>
                <a:latin typeface="Raleway"/>
                <a:ea typeface="Raleway"/>
                <a:cs typeface="Raleway"/>
                <a:sym typeface="Raleway"/>
              </a:rPr>
              <a:t>0.33</a:t>
            </a:r>
            <a:endParaRPr sz="800" b="1">
              <a:solidFill>
                <a:srgbClr val="058B8C"/>
              </a:solidFill>
              <a:latin typeface="Raleway"/>
              <a:ea typeface="Raleway"/>
              <a:cs typeface="Raleway"/>
              <a:sym typeface="Raleway"/>
            </a:endParaRPr>
          </a:p>
        </p:txBody>
      </p:sp>
      <p:cxnSp>
        <p:nvCxnSpPr>
          <p:cNvPr id="507" name="Google Shape;507;p57"/>
          <p:cNvCxnSpPr/>
          <p:nvPr/>
        </p:nvCxnSpPr>
        <p:spPr>
          <a:xfrm rot="10800000" flipH="1">
            <a:off x="4802175" y="2972050"/>
            <a:ext cx="738300" cy="55800"/>
          </a:xfrm>
          <a:prstGeom prst="straightConnector1">
            <a:avLst/>
          </a:prstGeom>
          <a:noFill/>
          <a:ln w="19050" cap="flat" cmpd="sng">
            <a:solidFill>
              <a:srgbClr val="058B8C"/>
            </a:solidFill>
            <a:prstDash val="solid"/>
            <a:round/>
            <a:headEnd type="none" w="med" len="med"/>
            <a:tailEnd type="triangle" w="med" len="med"/>
          </a:ln>
        </p:spPr>
      </p:cxnSp>
      <p:sp>
        <p:nvSpPr>
          <p:cNvPr id="508" name="Google Shape;508;p57"/>
          <p:cNvSpPr txBox="1"/>
          <p:nvPr/>
        </p:nvSpPr>
        <p:spPr>
          <a:xfrm>
            <a:off x="5083575" y="3134050"/>
            <a:ext cx="595500" cy="41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solidFill>
                  <a:srgbClr val="058B8C"/>
                </a:solidFill>
                <a:latin typeface="Raleway"/>
                <a:ea typeface="Raleway"/>
                <a:cs typeface="Raleway"/>
                <a:sym typeface="Raleway"/>
              </a:rPr>
              <a:t>0.33</a:t>
            </a:r>
            <a:endParaRPr sz="800" b="1">
              <a:solidFill>
                <a:srgbClr val="058B8C"/>
              </a:solidFill>
              <a:latin typeface="Raleway"/>
              <a:ea typeface="Raleway"/>
              <a:cs typeface="Raleway"/>
              <a:sym typeface="Raleway"/>
            </a:endParaRPr>
          </a:p>
        </p:txBody>
      </p:sp>
      <p:pic>
        <p:nvPicPr>
          <p:cNvPr id="509" name="Google Shape;509;p57"/>
          <p:cNvPicPr preferRelativeResize="0"/>
          <p:nvPr/>
        </p:nvPicPr>
        <p:blipFill>
          <a:blip r:embed="rId6">
            <a:alphaModFix/>
          </a:blip>
          <a:stretch>
            <a:fillRect/>
          </a:stretch>
        </p:blipFill>
        <p:spPr>
          <a:xfrm>
            <a:off x="3220775" y="3212375"/>
            <a:ext cx="914400" cy="262467"/>
          </a:xfrm>
          <a:prstGeom prst="rect">
            <a:avLst/>
          </a:prstGeom>
          <a:noFill/>
          <a:ln>
            <a:noFill/>
          </a:ln>
        </p:spPr>
      </p:pic>
      <p:sp>
        <p:nvSpPr>
          <p:cNvPr id="510" name="Google Shape;510;p57"/>
          <p:cNvSpPr/>
          <p:nvPr/>
        </p:nvSpPr>
        <p:spPr>
          <a:xfrm>
            <a:off x="3220850" y="3181075"/>
            <a:ext cx="914400" cy="343200"/>
          </a:xfrm>
          <a:prstGeom prst="rect">
            <a:avLst/>
          </a:prstGeom>
          <a:noFill/>
          <a:ln w="28575" cap="flat" cmpd="sng">
            <a:solidFill>
              <a:srgbClr val="892A6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5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30</a:t>
            </a:fld>
            <a:endParaRPr i="1">
              <a:solidFill>
                <a:srgbClr val="F3F3F3"/>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5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31</a:t>
            </a:fld>
            <a:endParaRPr/>
          </a:p>
        </p:txBody>
      </p:sp>
      <p:sp>
        <p:nvSpPr>
          <p:cNvPr id="517" name="Google Shape;517;p58"/>
          <p:cNvSpPr/>
          <p:nvPr/>
        </p:nvSpPr>
        <p:spPr>
          <a:xfrm>
            <a:off x="2586550" y="1222275"/>
            <a:ext cx="3970800" cy="2140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58"/>
          <p:cNvSpPr txBox="1"/>
          <p:nvPr/>
        </p:nvSpPr>
        <p:spPr>
          <a:xfrm>
            <a:off x="390700" y="3764300"/>
            <a:ext cx="8362500" cy="857400"/>
          </a:xfrm>
          <a:prstGeom prst="rect">
            <a:avLst/>
          </a:prstGeom>
          <a:noFill/>
          <a:ln>
            <a:noFill/>
          </a:ln>
        </p:spPr>
        <p:txBody>
          <a:bodyPr spcFirstLastPara="1" wrap="square" lIns="91425" tIns="91425" rIns="91425" bIns="91425" anchor="b" anchorCtr="0">
            <a:noAutofit/>
          </a:bodyPr>
          <a:lstStyle/>
          <a:p>
            <a:pPr marL="0" lvl="0" indent="0" algn="ctr" rtl="0">
              <a:spcBef>
                <a:spcPts val="0"/>
              </a:spcBef>
              <a:spcAft>
                <a:spcPts val="0"/>
              </a:spcAft>
              <a:buNone/>
            </a:pPr>
            <a:r>
              <a:rPr lang="en" sz="2000">
                <a:solidFill>
                  <a:srgbClr val="058B8C"/>
                </a:solidFill>
                <a:latin typeface="Raleway ExtraBold"/>
                <a:ea typeface="Raleway ExtraBold"/>
                <a:cs typeface="Raleway ExtraBold"/>
                <a:sym typeface="Raleway ExtraBold"/>
              </a:rPr>
              <a:t>Moreover, these items play a major role in the planned</a:t>
            </a:r>
            <a:br>
              <a:rPr lang="en" sz="2000">
                <a:solidFill>
                  <a:srgbClr val="058B8C"/>
                </a:solidFill>
                <a:latin typeface="Raleway ExtraBold"/>
                <a:ea typeface="Raleway ExtraBold"/>
                <a:cs typeface="Raleway ExtraBold"/>
                <a:sym typeface="Raleway ExtraBold"/>
              </a:rPr>
            </a:br>
            <a:r>
              <a:rPr lang="en" sz="2000">
                <a:solidFill>
                  <a:srgbClr val="058B8C"/>
                </a:solidFill>
                <a:latin typeface="Raleway ExtraBold"/>
                <a:ea typeface="Raleway ExtraBold"/>
                <a:cs typeface="Raleway ExtraBold"/>
                <a:sym typeface="Raleway ExtraBold"/>
              </a:rPr>
              <a:t>German National Research Data Infrastructure (NFDI)</a:t>
            </a:r>
            <a:br>
              <a:rPr lang="en" sz="2000">
                <a:solidFill>
                  <a:srgbClr val="058B8C"/>
                </a:solidFill>
                <a:latin typeface="Raleway ExtraBold"/>
                <a:ea typeface="Raleway ExtraBold"/>
                <a:cs typeface="Raleway ExtraBold"/>
                <a:sym typeface="Raleway ExtraBold"/>
              </a:rPr>
            </a:br>
            <a:r>
              <a:rPr lang="en" sz="2000">
                <a:solidFill>
                  <a:srgbClr val="058B8C"/>
                </a:solidFill>
                <a:latin typeface="Raleway ExtraBold"/>
                <a:ea typeface="Raleway ExtraBold"/>
                <a:cs typeface="Raleway ExtraBold"/>
                <a:sym typeface="Raleway ExtraBold"/>
              </a:rPr>
              <a:t>consortium NFDI4Objects.</a:t>
            </a:r>
            <a:endParaRPr sz="2000">
              <a:solidFill>
                <a:srgbClr val="058B8C"/>
              </a:solidFill>
              <a:latin typeface="Raleway ExtraBold"/>
              <a:ea typeface="Raleway ExtraBold"/>
              <a:cs typeface="Raleway ExtraBold"/>
              <a:sym typeface="Raleway ExtraBold"/>
            </a:endParaRPr>
          </a:p>
        </p:txBody>
      </p:sp>
      <p:pic>
        <p:nvPicPr>
          <p:cNvPr id="519" name="Google Shape;519;p58"/>
          <p:cNvPicPr preferRelativeResize="0"/>
          <p:nvPr/>
        </p:nvPicPr>
        <p:blipFill>
          <a:blip r:embed="rId3">
            <a:alphaModFix/>
          </a:blip>
          <a:stretch>
            <a:fillRect/>
          </a:stretch>
        </p:blipFill>
        <p:spPr>
          <a:xfrm>
            <a:off x="3796450" y="669075"/>
            <a:ext cx="1551003" cy="553200"/>
          </a:xfrm>
          <a:prstGeom prst="rect">
            <a:avLst/>
          </a:prstGeom>
          <a:noFill/>
          <a:ln>
            <a:noFill/>
          </a:ln>
        </p:spPr>
      </p:pic>
      <p:pic>
        <p:nvPicPr>
          <p:cNvPr id="520" name="Google Shape;520;p58"/>
          <p:cNvPicPr preferRelativeResize="0"/>
          <p:nvPr/>
        </p:nvPicPr>
        <p:blipFill>
          <a:blip r:embed="rId4">
            <a:alphaModFix/>
          </a:blip>
          <a:stretch>
            <a:fillRect/>
          </a:stretch>
        </p:blipFill>
        <p:spPr>
          <a:xfrm>
            <a:off x="2917800" y="1425474"/>
            <a:ext cx="3308301" cy="1734100"/>
          </a:xfrm>
          <a:prstGeom prst="rect">
            <a:avLst/>
          </a:prstGeom>
          <a:noFill/>
          <a:ln>
            <a:noFill/>
          </a:ln>
        </p:spPr>
      </p:pic>
      <p:sp>
        <p:nvSpPr>
          <p:cNvPr id="521" name="Google Shape;521;p58"/>
          <p:cNvSpPr txBox="1"/>
          <p:nvPr/>
        </p:nvSpPr>
        <p:spPr>
          <a:xfrm>
            <a:off x="6557350" y="2469975"/>
            <a:ext cx="2004900" cy="89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b="1" dirty="0">
                <a:solidFill>
                  <a:srgbClr val="6FA8DC"/>
                </a:solidFill>
                <a:latin typeface="Raleway"/>
                <a:ea typeface="Raleway"/>
                <a:cs typeface="Raleway"/>
                <a:sym typeface="Raleway"/>
              </a:rPr>
              <a:t>https://www.nfdi4objects.net</a:t>
            </a:r>
            <a:endParaRPr sz="900" b="1" dirty="0">
              <a:solidFill>
                <a:srgbClr val="6FA8DC"/>
              </a:solidFill>
              <a:latin typeface="Raleway"/>
              <a:ea typeface="Raleway"/>
              <a:cs typeface="Raleway"/>
              <a:sym typeface="Raleway"/>
            </a:endParaRPr>
          </a:p>
          <a:p>
            <a:pPr marL="0" lvl="0" indent="0" algn="l" rtl="0">
              <a:spcBef>
                <a:spcPts val="0"/>
              </a:spcBef>
              <a:spcAft>
                <a:spcPts val="0"/>
              </a:spcAft>
              <a:buNone/>
            </a:pPr>
            <a:endParaRPr sz="1200" b="1" dirty="0">
              <a:solidFill>
                <a:srgbClr val="6FA8DC"/>
              </a:solidFill>
              <a:latin typeface="Raleway"/>
              <a:ea typeface="Raleway"/>
              <a:cs typeface="Raleway"/>
              <a:sym typeface="Raleway"/>
            </a:endParaRPr>
          </a:p>
          <a:p>
            <a:pPr marL="0" lvl="0" indent="0" algn="l" rtl="0">
              <a:spcBef>
                <a:spcPts val="0"/>
              </a:spcBef>
              <a:spcAft>
                <a:spcPts val="0"/>
              </a:spcAft>
              <a:buNone/>
            </a:pPr>
            <a:r>
              <a:rPr lang="en" sz="1200" b="1" dirty="0">
                <a:solidFill>
                  <a:srgbClr val="6FA8DC"/>
                </a:solidFill>
                <a:latin typeface="Raleway"/>
                <a:ea typeface="Raleway"/>
                <a:cs typeface="Raleway"/>
                <a:sym typeface="Raleway"/>
              </a:rPr>
              <a:t>TRAIL 2.7 </a:t>
            </a:r>
            <a:r>
              <a:rPr lang="en" sz="1200" dirty="0">
                <a:solidFill>
                  <a:srgbClr val="6FA8DC"/>
                </a:solidFill>
                <a:latin typeface="Raleway Light"/>
                <a:ea typeface="Raleway Light"/>
                <a:cs typeface="Raleway Light"/>
                <a:sym typeface="Raleway Light"/>
              </a:rPr>
              <a:t>https://osf.io/94cr7/</a:t>
            </a:r>
            <a:endParaRPr sz="1200" dirty="0">
              <a:solidFill>
                <a:srgbClr val="6FA8DC"/>
              </a:solidFill>
              <a:latin typeface="Raleway Light"/>
              <a:ea typeface="Raleway Light"/>
              <a:cs typeface="Raleway Light"/>
              <a:sym typeface="Raleway Ligh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59"/>
          <p:cNvSpPr txBox="1">
            <a:spLocks noGrp="1"/>
          </p:cNvSpPr>
          <p:nvPr>
            <p:ph type="title"/>
          </p:nvPr>
        </p:nvSpPr>
        <p:spPr>
          <a:xfrm>
            <a:off x="481050" y="3656700"/>
            <a:ext cx="81819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provenance information for the transformation process</a:t>
            </a:r>
            <a:br>
              <a:rPr lang="en"/>
            </a:br>
            <a:r>
              <a:rPr lang="en"/>
              <a:t>is stored using the PROV-O ontology.</a:t>
            </a:r>
            <a:endParaRPr/>
          </a:p>
        </p:txBody>
      </p:sp>
      <p:sp>
        <p:nvSpPr>
          <p:cNvPr id="527" name="Google Shape;527;p5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32</a:t>
            </a:fld>
            <a:endParaRPr i="1">
              <a:solidFill>
                <a:srgbClr val="F3F3F3"/>
              </a:solidFill>
            </a:endParaRPr>
          </a:p>
        </p:txBody>
      </p:sp>
      <p:pic>
        <p:nvPicPr>
          <p:cNvPr id="528" name="Google Shape;528;p59"/>
          <p:cNvPicPr preferRelativeResize="0"/>
          <p:nvPr/>
        </p:nvPicPr>
        <p:blipFill>
          <a:blip r:embed="rId3">
            <a:alphaModFix/>
          </a:blip>
          <a:stretch>
            <a:fillRect/>
          </a:stretch>
        </p:blipFill>
        <p:spPr>
          <a:xfrm>
            <a:off x="1036925" y="940350"/>
            <a:ext cx="3949777" cy="2478301"/>
          </a:xfrm>
          <a:prstGeom prst="rect">
            <a:avLst/>
          </a:prstGeom>
          <a:noFill/>
          <a:ln>
            <a:noFill/>
          </a:ln>
        </p:spPr>
      </p:pic>
      <p:sp>
        <p:nvSpPr>
          <p:cNvPr id="529" name="Google Shape;529;p59"/>
          <p:cNvSpPr txBox="1"/>
          <p:nvPr/>
        </p:nvSpPr>
        <p:spPr>
          <a:xfrm>
            <a:off x="5360675" y="940350"/>
            <a:ext cx="2710800" cy="24783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058B8C"/>
                </a:solidFill>
                <a:latin typeface="Raleway"/>
                <a:ea typeface="Raleway"/>
                <a:cs typeface="Raleway"/>
                <a:sym typeface="Raleway"/>
              </a:rPr>
              <a:t>triples: 7.869.468</a:t>
            </a:r>
            <a:endParaRPr b="1">
              <a:solidFill>
                <a:srgbClr val="058B8C"/>
              </a:solidFill>
              <a:latin typeface="Raleway"/>
              <a:ea typeface="Raleway"/>
              <a:cs typeface="Raleway"/>
              <a:sym typeface="Raleway"/>
            </a:endParaRPr>
          </a:p>
          <a:p>
            <a:pPr marL="0" lvl="0" indent="0" algn="ctr" rtl="0">
              <a:spcBef>
                <a:spcPts val="0"/>
              </a:spcBef>
              <a:spcAft>
                <a:spcPts val="0"/>
              </a:spcAft>
              <a:buNone/>
            </a:pPr>
            <a:endParaRPr b="1">
              <a:solidFill>
                <a:srgbClr val="058B8C"/>
              </a:solidFill>
              <a:latin typeface="Raleway"/>
              <a:ea typeface="Raleway"/>
              <a:cs typeface="Raleway"/>
              <a:sym typeface="Raleway"/>
            </a:endParaRPr>
          </a:p>
          <a:p>
            <a:pPr marL="0" lvl="0" indent="0" algn="ctr" rtl="0">
              <a:spcBef>
                <a:spcPts val="0"/>
              </a:spcBef>
              <a:spcAft>
                <a:spcPts val="0"/>
              </a:spcAft>
              <a:buNone/>
            </a:pPr>
            <a:r>
              <a:rPr lang="en" b="1">
                <a:solidFill>
                  <a:srgbClr val="058B8C"/>
                </a:solidFill>
                <a:latin typeface="Raleway"/>
                <a:ea typeface="Raleway"/>
                <a:cs typeface="Raleway"/>
                <a:sym typeface="Raleway"/>
              </a:rPr>
              <a:t>306.615 instances</a:t>
            </a:r>
            <a:endParaRPr b="1">
              <a:solidFill>
                <a:srgbClr val="058B8C"/>
              </a:solidFill>
              <a:latin typeface="Raleway"/>
              <a:ea typeface="Raleway"/>
              <a:cs typeface="Raleway"/>
              <a:sym typeface="Raleway"/>
            </a:endParaRPr>
          </a:p>
          <a:p>
            <a:pPr marL="0" lvl="0" indent="0" algn="ctr" rtl="0">
              <a:spcBef>
                <a:spcPts val="0"/>
              </a:spcBef>
              <a:spcAft>
                <a:spcPts val="0"/>
              </a:spcAft>
              <a:buNone/>
            </a:pP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r>
              <a:rPr lang="en">
                <a:solidFill>
                  <a:srgbClr val="B7B7B7"/>
                </a:solidFill>
                <a:latin typeface="Raleway Light"/>
                <a:ea typeface="Raleway Light"/>
                <a:cs typeface="Raleway Light"/>
                <a:sym typeface="Raleway Light"/>
              </a:rPr>
              <a:t>information carriers: 185.059</a:t>
            </a: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r>
              <a:rPr lang="en">
                <a:solidFill>
                  <a:srgbClr val="B7B7B7"/>
                </a:solidFill>
                <a:latin typeface="Raleway Light"/>
                <a:ea typeface="Raleway Light"/>
                <a:cs typeface="Raleway Light"/>
                <a:sym typeface="Raleway Light"/>
              </a:rPr>
              <a:t>actors: 9419</a:t>
            </a: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r>
              <a:rPr lang="en">
                <a:solidFill>
                  <a:srgbClr val="B7B7B7"/>
                </a:solidFill>
                <a:latin typeface="Raleway Light"/>
                <a:ea typeface="Raleway Light"/>
                <a:cs typeface="Raleway Light"/>
                <a:sym typeface="Raleway Light"/>
              </a:rPr>
              <a:t>discovery sites: 3879</a:t>
            </a:r>
            <a:endParaRPr>
              <a:solidFill>
                <a:srgbClr val="B7B7B7"/>
              </a:solidFill>
              <a:latin typeface="Raleway Light"/>
              <a:ea typeface="Raleway Light"/>
              <a:cs typeface="Raleway Light"/>
              <a:sym typeface="Raleway Light"/>
            </a:endParaRPr>
          </a:p>
          <a:p>
            <a:pPr marL="0" lvl="0" indent="0" algn="ctr" rtl="0">
              <a:spcBef>
                <a:spcPts val="0"/>
              </a:spcBef>
              <a:spcAft>
                <a:spcPts val="0"/>
              </a:spcAft>
              <a:buNone/>
            </a:pPr>
            <a:r>
              <a:rPr lang="en">
                <a:solidFill>
                  <a:srgbClr val="B7B7B7"/>
                </a:solidFill>
                <a:latin typeface="Raleway Light"/>
                <a:ea typeface="Raleway Light"/>
                <a:cs typeface="Raleway Light"/>
                <a:sym typeface="Raleway Light"/>
              </a:rPr>
              <a:t>production centres: 103</a:t>
            </a:r>
            <a:endParaRPr>
              <a:solidFill>
                <a:srgbClr val="B7B7B7"/>
              </a:solidFill>
              <a:latin typeface="Raleway Light"/>
              <a:ea typeface="Raleway Light"/>
              <a:cs typeface="Raleway Light"/>
              <a:sym typeface="Raleway Light"/>
            </a:endParaRPr>
          </a:p>
          <a:p>
            <a:pPr marL="0" lvl="0" indent="0" algn="ctr" rtl="0">
              <a:spcBef>
                <a:spcPts val="0"/>
              </a:spcBef>
              <a:spcAft>
                <a:spcPts val="0"/>
              </a:spcAft>
              <a:buClr>
                <a:schemeClr val="dk1"/>
              </a:buClr>
              <a:buSzPts val="1100"/>
              <a:buFont typeface="Arial"/>
              <a:buNone/>
            </a:pPr>
            <a:r>
              <a:rPr lang="en">
                <a:solidFill>
                  <a:srgbClr val="B7B7B7"/>
                </a:solidFill>
                <a:latin typeface="Raleway Light"/>
                <a:ea typeface="Raleway Light"/>
                <a:cs typeface="Raleway Light"/>
                <a:sym typeface="Raleway Light"/>
              </a:rPr>
              <a:t>kiln regions: 11</a:t>
            </a:r>
            <a:endParaRPr>
              <a:solidFill>
                <a:srgbClr val="B7B7B7"/>
              </a:solidFill>
              <a:latin typeface="Raleway Light"/>
              <a:ea typeface="Raleway Light"/>
              <a:cs typeface="Raleway Light"/>
              <a:sym typeface="Raleway Ligh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p60"/>
          <p:cNvSpPr txBox="1">
            <a:spLocks noGrp="1"/>
          </p:cNvSpPr>
          <p:nvPr>
            <p:ph type="title"/>
          </p:nvPr>
        </p:nvSpPr>
        <p:spPr>
          <a:xfrm>
            <a:off x="1138950" y="4173625"/>
            <a:ext cx="6866100" cy="45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result: Linked Open Samian Ware!</a:t>
            </a:r>
            <a:endParaRPr/>
          </a:p>
        </p:txBody>
      </p:sp>
      <p:sp>
        <p:nvSpPr>
          <p:cNvPr id="535" name="Google Shape;535;p60"/>
          <p:cNvSpPr txBox="1"/>
          <p:nvPr/>
        </p:nvSpPr>
        <p:spPr>
          <a:xfrm>
            <a:off x="5091525" y="1368138"/>
            <a:ext cx="3340200" cy="650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900">
                <a:solidFill>
                  <a:srgbClr val="058B8C"/>
                </a:solidFill>
                <a:latin typeface="Raleway Light"/>
                <a:ea typeface="Raleway Light"/>
                <a:cs typeface="Raleway Light"/>
                <a:sym typeface="Raleway Light"/>
              </a:rPr>
              <a:t>http://data.archaeology.link/data/samian/loc_pc_2000047</a:t>
            </a:r>
            <a:endParaRPr sz="900">
              <a:solidFill>
                <a:srgbClr val="058B8C"/>
              </a:solidFill>
              <a:latin typeface="Raleway Light"/>
              <a:ea typeface="Raleway Light"/>
              <a:cs typeface="Raleway Light"/>
              <a:sym typeface="Raleway Light"/>
            </a:endParaRPr>
          </a:p>
          <a:p>
            <a:pPr marL="0" lvl="0" indent="0" algn="l" rtl="0">
              <a:spcBef>
                <a:spcPts val="0"/>
              </a:spcBef>
              <a:spcAft>
                <a:spcPts val="0"/>
              </a:spcAft>
              <a:buClr>
                <a:schemeClr val="dk1"/>
              </a:buClr>
              <a:buSzPts val="1100"/>
              <a:buFont typeface="Arial"/>
              <a:buNone/>
            </a:pPr>
            <a:r>
              <a:rPr lang="en" sz="900">
                <a:solidFill>
                  <a:srgbClr val="058B8C"/>
                </a:solidFill>
                <a:latin typeface="Raleway Light"/>
                <a:ea typeface="Raleway Light"/>
                <a:cs typeface="Raleway Light"/>
                <a:sym typeface="Raleway Light"/>
              </a:rPr>
              <a:t>http://data.archaeology.link/data/samian/pf_9</a:t>
            </a:r>
            <a:endParaRPr sz="900">
              <a:solidFill>
                <a:srgbClr val="058B8C"/>
              </a:solidFill>
              <a:latin typeface="Raleway Light"/>
              <a:ea typeface="Raleway Light"/>
              <a:cs typeface="Raleway Light"/>
              <a:sym typeface="Raleway Light"/>
            </a:endParaRPr>
          </a:p>
          <a:p>
            <a:pPr marL="0" lvl="0" indent="0" algn="l" rtl="0">
              <a:spcBef>
                <a:spcPts val="0"/>
              </a:spcBef>
              <a:spcAft>
                <a:spcPts val="0"/>
              </a:spcAft>
              <a:buNone/>
            </a:pPr>
            <a:r>
              <a:rPr lang="en" sz="900">
                <a:solidFill>
                  <a:srgbClr val="058B8C"/>
                </a:solidFill>
                <a:latin typeface="Raleway Light"/>
                <a:ea typeface="Raleway Light"/>
                <a:cs typeface="Raleway Light"/>
                <a:sym typeface="Raleway Light"/>
              </a:rPr>
              <a:t>http://data.archaeology.link/data/samian/ae_5889</a:t>
            </a:r>
            <a:endParaRPr sz="900">
              <a:solidFill>
                <a:srgbClr val="058B8C"/>
              </a:solidFill>
              <a:latin typeface="Raleway Light"/>
              <a:ea typeface="Raleway Light"/>
              <a:cs typeface="Raleway Light"/>
              <a:sym typeface="Raleway Light"/>
            </a:endParaRPr>
          </a:p>
          <a:p>
            <a:pPr marL="0" lvl="0" indent="0" algn="l" rtl="0">
              <a:spcBef>
                <a:spcPts val="0"/>
              </a:spcBef>
              <a:spcAft>
                <a:spcPts val="0"/>
              </a:spcAft>
              <a:buClr>
                <a:schemeClr val="dk1"/>
              </a:buClr>
              <a:buSzPts val="1100"/>
              <a:buFont typeface="Arial"/>
              <a:buNone/>
            </a:pPr>
            <a:r>
              <a:rPr lang="en" sz="900">
                <a:solidFill>
                  <a:srgbClr val="058B8C"/>
                </a:solidFill>
                <a:latin typeface="Raleway Light"/>
                <a:ea typeface="Raleway Light"/>
                <a:cs typeface="Raleway Light"/>
                <a:sym typeface="Raleway Light"/>
              </a:rPr>
              <a:t>http://data.archaeology.link/data/samian/ic_118117</a:t>
            </a:r>
            <a:endParaRPr sz="900">
              <a:solidFill>
                <a:srgbClr val="058B8C"/>
              </a:solidFill>
              <a:latin typeface="Raleway Light"/>
              <a:ea typeface="Raleway Light"/>
              <a:cs typeface="Raleway Light"/>
              <a:sym typeface="Raleway Light"/>
            </a:endParaRPr>
          </a:p>
        </p:txBody>
      </p:sp>
      <p:pic>
        <p:nvPicPr>
          <p:cNvPr id="536" name="Google Shape;536;p60"/>
          <p:cNvPicPr preferRelativeResize="0"/>
          <p:nvPr/>
        </p:nvPicPr>
        <p:blipFill>
          <a:blip r:embed="rId3">
            <a:alphaModFix/>
          </a:blip>
          <a:stretch>
            <a:fillRect/>
          </a:stretch>
        </p:blipFill>
        <p:spPr>
          <a:xfrm>
            <a:off x="630150" y="556525"/>
            <a:ext cx="4141799" cy="2223976"/>
          </a:xfrm>
          <a:prstGeom prst="rect">
            <a:avLst/>
          </a:prstGeom>
          <a:noFill/>
          <a:ln>
            <a:noFill/>
          </a:ln>
        </p:spPr>
      </p:pic>
      <p:pic>
        <p:nvPicPr>
          <p:cNvPr id="537" name="Google Shape;537;p60"/>
          <p:cNvPicPr preferRelativeResize="0"/>
          <p:nvPr/>
        </p:nvPicPr>
        <p:blipFill>
          <a:blip r:embed="rId4">
            <a:alphaModFix/>
          </a:blip>
          <a:stretch>
            <a:fillRect/>
          </a:stretch>
        </p:blipFill>
        <p:spPr>
          <a:xfrm>
            <a:off x="545974" y="2861774"/>
            <a:ext cx="4472049" cy="1039250"/>
          </a:xfrm>
          <a:prstGeom prst="rect">
            <a:avLst/>
          </a:prstGeom>
          <a:noFill/>
          <a:ln>
            <a:noFill/>
          </a:ln>
        </p:spPr>
      </p:pic>
      <p:pic>
        <p:nvPicPr>
          <p:cNvPr id="538" name="Google Shape;538;p60"/>
          <p:cNvPicPr preferRelativeResize="0"/>
          <p:nvPr/>
        </p:nvPicPr>
        <p:blipFill>
          <a:blip r:embed="rId5">
            <a:alphaModFix/>
          </a:blip>
          <a:stretch>
            <a:fillRect/>
          </a:stretch>
        </p:blipFill>
        <p:spPr>
          <a:xfrm>
            <a:off x="3874525" y="2165374"/>
            <a:ext cx="4806298" cy="1336050"/>
          </a:xfrm>
          <a:prstGeom prst="rect">
            <a:avLst/>
          </a:prstGeom>
          <a:noFill/>
          <a:ln>
            <a:noFill/>
          </a:ln>
        </p:spPr>
      </p:pic>
      <p:sp>
        <p:nvSpPr>
          <p:cNvPr id="539" name="Google Shape;539;p6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33</a:t>
            </a:fld>
            <a:endParaRPr i="1">
              <a:solidFill>
                <a:srgbClr val="F3F3F3"/>
              </a:solidFill>
            </a:endParaRPr>
          </a:p>
        </p:txBody>
      </p:sp>
      <p:sp>
        <p:nvSpPr>
          <p:cNvPr id="540" name="Google Shape;540;p60"/>
          <p:cNvSpPr txBox="1"/>
          <p:nvPr/>
        </p:nvSpPr>
        <p:spPr>
          <a:xfrm>
            <a:off x="5091525" y="3543725"/>
            <a:ext cx="3513000" cy="60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 b="1">
                <a:solidFill>
                  <a:srgbClr val="FFFFFF"/>
                </a:solidFill>
                <a:latin typeface="Raleway"/>
                <a:ea typeface="Raleway"/>
                <a:cs typeface="Raleway"/>
                <a:sym typeface="Raleway"/>
              </a:rPr>
              <a:t>DOI: 10.5281/zenodo.4305708 </a:t>
            </a:r>
            <a:endParaRPr sz="1200" b="1">
              <a:solidFill>
                <a:srgbClr val="FFFFFF"/>
              </a:solidFill>
              <a:latin typeface="Raleway"/>
              <a:ea typeface="Raleway"/>
              <a:cs typeface="Raleway"/>
              <a:sym typeface="Raleway"/>
            </a:endParaRPr>
          </a:p>
          <a:p>
            <a:pPr marL="0" lvl="0" indent="0" algn="ctr" rtl="0">
              <a:spcBef>
                <a:spcPts val="0"/>
              </a:spcBef>
              <a:spcAft>
                <a:spcPts val="0"/>
              </a:spcAft>
              <a:buNone/>
            </a:pPr>
            <a:endParaRPr sz="500" b="1">
              <a:solidFill>
                <a:srgbClr val="FFFFFF"/>
              </a:solidFill>
              <a:latin typeface="Raleway"/>
              <a:ea typeface="Raleway"/>
              <a:cs typeface="Raleway"/>
              <a:sym typeface="Raleway"/>
            </a:endParaRPr>
          </a:p>
          <a:p>
            <a:pPr marL="0" lvl="0" indent="0" algn="ctr" rtl="0">
              <a:spcBef>
                <a:spcPts val="0"/>
              </a:spcBef>
              <a:spcAft>
                <a:spcPts val="0"/>
              </a:spcAft>
              <a:buNone/>
            </a:pPr>
            <a:r>
              <a:rPr lang="en" sz="1200" b="1">
                <a:solidFill>
                  <a:srgbClr val="FFFFFF"/>
                </a:solidFill>
                <a:latin typeface="Raleway"/>
                <a:ea typeface="Raleway"/>
                <a:cs typeface="Raleway"/>
                <a:sym typeface="Raleway"/>
              </a:rPr>
              <a:t>https://rgzm.github.io/samian-lod</a:t>
            </a:r>
            <a:endParaRPr sz="1200" b="1">
              <a:solidFill>
                <a:srgbClr val="FFFFFF"/>
              </a:solidFill>
              <a:latin typeface="Raleway"/>
              <a:ea typeface="Raleway"/>
              <a:cs typeface="Raleway"/>
              <a:sym typeface="Raleway"/>
            </a:endParaRPr>
          </a:p>
        </p:txBody>
      </p:sp>
      <p:grpSp>
        <p:nvGrpSpPr>
          <p:cNvPr id="541" name="Google Shape;541;p60"/>
          <p:cNvGrpSpPr/>
          <p:nvPr/>
        </p:nvGrpSpPr>
        <p:grpSpPr>
          <a:xfrm>
            <a:off x="4950322" y="651875"/>
            <a:ext cx="2907803" cy="553200"/>
            <a:chOff x="4950322" y="651875"/>
            <a:chExt cx="2907803" cy="553200"/>
          </a:xfrm>
        </p:grpSpPr>
        <p:pic>
          <p:nvPicPr>
            <p:cNvPr id="542" name="Google Shape;542;p60"/>
            <p:cNvPicPr preferRelativeResize="0"/>
            <p:nvPr/>
          </p:nvPicPr>
          <p:blipFill>
            <a:blip r:embed="rId6">
              <a:alphaModFix/>
            </a:blip>
            <a:stretch>
              <a:fillRect/>
            </a:stretch>
          </p:blipFill>
          <p:spPr>
            <a:xfrm>
              <a:off x="4950322" y="651875"/>
              <a:ext cx="585622" cy="553197"/>
            </a:xfrm>
            <a:prstGeom prst="rect">
              <a:avLst/>
            </a:prstGeom>
            <a:noFill/>
            <a:ln>
              <a:noFill/>
            </a:ln>
          </p:spPr>
        </p:pic>
        <p:sp>
          <p:nvSpPr>
            <p:cNvPr id="543" name="Google Shape;543;p60"/>
            <p:cNvSpPr txBox="1"/>
            <p:nvPr/>
          </p:nvSpPr>
          <p:spPr>
            <a:xfrm>
              <a:off x="5522625" y="651875"/>
              <a:ext cx="2335500" cy="5532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 b="1">
                  <a:solidFill>
                    <a:srgbClr val="FFFFFF"/>
                  </a:solidFill>
                  <a:latin typeface="Raleway"/>
                  <a:ea typeface="Raleway"/>
                  <a:cs typeface="Raleway"/>
                  <a:sym typeface="Raleway"/>
                </a:rPr>
                <a:t>HTML rendering powered by geopubby </a:t>
              </a:r>
              <a:r>
                <a:rPr lang="en" sz="1200">
                  <a:solidFill>
                    <a:srgbClr val="FFFFFF"/>
                  </a:solidFill>
                  <a:latin typeface="Raleway Light"/>
                  <a:ea typeface="Raleway Light"/>
                  <a:cs typeface="Raleway Light"/>
                  <a:sym typeface="Raleway Light"/>
                </a:rPr>
                <a:t>(</a:t>
              </a:r>
              <a:r>
                <a:rPr lang="en" sz="1200" i="1">
                  <a:solidFill>
                    <a:srgbClr val="FFFFFF"/>
                  </a:solidFill>
                  <a:latin typeface="Raleway Light"/>
                  <a:ea typeface="Raleway Light"/>
                  <a:cs typeface="Raleway Light"/>
                  <a:sym typeface="Raleway Light"/>
                </a:rPr>
                <a:t>i3mainz</a:t>
              </a:r>
              <a:r>
                <a:rPr lang="en" sz="1200">
                  <a:solidFill>
                    <a:srgbClr val="FFFFFF"/>
                  </a:solidFill>
                  <a:latin typeface="Raleway Light"/>
                  <a:ea typeface="Raleway Light"/>
                  <a:cs typeface="Raleway Light"/>
                  <a:sym typeface="Raleway Light"/>
                </a:rPr>
                <a:t>)</a:t>
              </a:r>
              <a:endParaRPr sz="1200">
                <a:solidFill>
                  <a:srgbClr val="FFFFFF"/>
                </a:solidFill>
                <a:latin typeface="Raleway Light"/>
                <a:ea typeface="Raleway Light"/>
                <a:cs typeface="Raleway Light"/>
                <a:sym typeface="Raleway Light"/>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Google Shape;548;p61"/>
          <p:cNvSpPr txBox="1">
            <a:spLocks noGrp="1"/>
          </p:cNvSpPr>
          <p:nvPr>
            <p:ph type="title"/>
          </p:nvPr>
        </p:nvSpPr>
        <p:spPr>
          <a:xfrm>
            <a:off x="737700" y="3809100"/>
            <a:ext cx="7668600" cy="85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As an example, linking to Pleiades with Open Annotation.</a:t>
            </a:r>
            <a:endParaRPr/>
          </a:p>
        </p:txBody>
      </p:sp>
      <p:pic>
        <p:nvPicPr>
          <p:cNvPr id="549" name="Google Shape;549;p61"/>
          <p:cNvPicPr preferRelativeResize="0"/>
          <p:nvPr/>
        </p:nvPicPr>
        <p:blipFill rotWithShape="1">
          <a:blip r:embed="rId3">
            <a:alphaModFix/>
          </a:blip>
          <a:srcRect t="59"/>
          <a:stretch/>
        </p:blipFill>
        <p:spPr>
          <a:xfrm>
            <a:off x="914350" y="1485350"/>
            <a:ext cx="7315198" cy="2020389"/>
          </a:xfrm>
          <a:prstGeom prst="rect">
            <a:avLst/>
          </a:prstGeom>
          <a:noFill/>
          <a:ln>
            <a:noFill/>
          </a:ln>
        </p:spPr>
      </p:pic>
      <p:sp>
        <p:nvSpPr>
          <p:cNvPr id="550" name="Google Shape;550;p61"/>
          <p:cNvSpPr/>
          <p:nvPr/>
        </p:nvSpPr>
        <p:spPr>
          <a:xfrm>
            <a:off x="914350" y="1485350"/>
            <a:ext cx="7315200" cy="2020500"/>
          </a:xfrm>
          <a:prstGeom prst="rect">
            <a:avLst/>
          </a:prstGeom>
          <a:noFill/>
          <a:ln w="28575" cap="flat" cmpd="sng">
            <a:solidFill>
              <a:srgbClr val="058B8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51" name="Google Shape;551;p61"/>
          <p:cNvPicPr preferRelativeResize="0"/>
          <p:nvPr/>
        </p:nvPicPr>
        <p:blipFill>
          <a:blip r:embed="rId4">
            <a:alphaModFix/>
          </a:blip>
          <a:stretch>
            <a:fillRect/>
          </a:stretch>
        </p:blipFill>
        <p:spPr>
          <a:xfrm>
            <a:off x="6594538" y="2266150"/>
            <a:ext cx="914400" cy="914400"/>
          </a:xfrm>
          <a:prstGeom prst="rect">
            <a:avLst/>
          </a:prstGeom>
          <a:noFill/>
          <a:ln>
            <a:noFill/>
          </a:ln>
        </p:spPr>
      </p:pic>
      <p:sp>
        <p:nvSpPr>
          <p:cNvPr id="552" name="Google Shape;552;p61"/>
          <p:cNvSpPr txBox="1"/>
          <p:nvPr/>
        </p:nvSpPr>
        <p:spPr>
          <a:xfrm>
            <a:off x="914350" y="3505850"/>
            <a:ext cx="7315200" cy="279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600" i="1">
                <a:solidFill>
                  <a:srgbClr val="B7B7B7"/>
                </a:solidFill>
                <a:latin typeface="Raleway"/>
                <a:ea typeface="Raleway"/>
                <a:cs typeface="Raleway"/>
                <a:sym typeface="Raleway"/>
              </a:rPr>
              <a:t>according to https://github.com/pelagios/pelagios-cookbook/wiki/Joining-Pelagios#minimum-example</a:t>
            </a:r>
            <a:endParaRPr sz="600" i="1">
              <a:solidFill>
                <a:srgbClr val="B7B7B7"/>
              </a:solidFill>
              <a:latin typeface="Raleway"/>
              <a:ea typeface="Raleway"/>
              <a:cs typeface="Raleway"/>
              <a:sym typeface="Raleway"/>
            </a:endParaRPr>
          </a:p>
        </p:txBody>
      </p:sp>
      <p:sp>
        <p:nvSpPr>
          <p:cNvPr id="553" name="Google Shape;553;p6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34</a:t>
            </a:fld>
            <a:endParaRPr i="1">
              <a:solidFill>
                <a:srgbClr val="F3F3F3"/>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57"/>
        <p:cNvGrpSpPr/>
        <p:nvPr/>
      </p:nvGrpSpPr>
      <p:grpSpPr>
        <a:xfrm>
          <a:off x="0" y="0"/>
          <a:ext cx="0" cy="0"/>
          <a:chOff x="0" y="0"/>
          <a:chExt cx="0" cy="0"/>
        </a:xfrm>
      </p:grpSpPr>
      <p:sp>
        <p:nvSpPr>
          <p:cNvPr id="558" name="Google Shape;558;p62"/>
          <p:cNvSpPr txBox="1">
            <a:spLocks noGrp="1"/>
          </p:cNvSpPr>
          <p:nvPr>
            <p:ph type="title"/>
          </p:nvPr>
        </p:nvSpPr>
        <p:spPr>
          <a:xfrm>
            <a:off x="576300" y="4067075"/>
            <a:ext cx="7991400" cy="637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Wikidata Import using </a:t>
            </a:r>
            <a:r>
              <a:rPr lang="en" i="1" u="sng"/>
              <a:t>OpenRefine</a:t>
            </a:r>
            <a:r>
              <a:rPr lang="en"/>
              <a:t> and Quick Statements</a:t>
            </a:r>
            <a:endParaRPr/>
          </a:p>
        </p:txBody>
      </p:sp>
      <p:pic>
        <p:nvPicPr>
          <p:cNvPr id="559" name="Google Shape;559;p62"/>
          <p:cNvPicPr preferRelativeResize="0"/>
          <p:nvPr/>
        </p:nvPicPr>
        <p:blipFill>
          <a:blip r:embed="rId3">
            <a:alphaModFix/>
          </a:blip>
          <a:stretch>
            <a:fillRect/>
          </a:stretch>
        </p:blipFill>
        <p:spPr>
          <a:xfrm>
            <a:off x="671800" y="530450"/>
            <a:ext cx="4107376" cy="1356150"/>
          </a:xfrm>
          <a:prstGeom prst="rect">
            <a:avLst/>
          </a:prstGeom>
          <a:noFill/>
          <a:ln>
            <a:noFill/>
          </a:ln>
        </p:spPr>
      </p:pic>
      <p:pic>
        <p:nvPicPr>
          <p:cNvPr id="560" name="Google Shape;560;p62"/>
          <p:cNvPicPr preferRelativeResize="0"/>
          <p:nvPr/>
        </p:nvPicPr>
        <p:blipFill>
          <a:blip r:embed="rId4">
            <a:alphaModFix/>
          </a:blip>
          <a:stretch>
            <a:fillRect/>
          </a:stretch>
        </p:blipFill>
        <p:spPr>
          <a:xfrm>
            <a:off x="1550175" y="1351375"/>
            <a:ext cx="2408276" cy="2669126"/>
          </a:xfrm>
          <a:prstGeom prst="rect">
            <a:avLst/>
          </a:prstGeom>
          <a:noFill/>
          <a:ln>
            <a:noFill/>
          </a:ln>
        </p:spPr>
      </p:pic>
      <p:pic>
        <p:nvPicPr>
          <p:cNvPr id="561" name="Google Shape;561;p62"/>
          <p:cNvPicPr preferRelativeResize="0"/>
          <p:nvPr/>
        </p:nvPicPr>
        <p:blipFill>
          <a:blip r:embed="rId5">
            <a:alphaModFix/>
          </a:blip>
          <a:stretch>
            <a:fillRect/>
          </a:stretch>
        </p:blipFill>
        <p:spPr>
          <a:xfrm>
            <a:off x="4994575" y="530450"/>
            <a:ext cx="3463301" cy="3490050"/>
          </a:xfrm>
          <a:prstGeom prst="rect">
            <a:avLst/>
          </a:prstGeom>
          <a:noFill/>
          <a:ln>
            <a:noFill/>
          </a:ln>
        </p:spPr>
      </p:pic>
      <p:sp>
        <p:nvSpPr>
          <p:cNvPr id="562" name="Google Shape;562;p6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35</a:t>
            </a:fld>
            <a:endParaRPr i="1">
              <a:solidFill>
                <a:srgbClr val="F3F3F3"/>
              </a:solidFill>
            </a:endParaRPr>
          </a:p>
        </p:txBody>
      </p:sp>
      <p:pic>
        <p:nvPicPr>
          <p:cNvPr id="563" name="Google Shape;563;p62"/>
          <p:cNvPicPr preferRelativeResize="0"/>
          <p:nvPr/>
        </p:nvPicPr>
        <p:blipFill>
          <a:blip r:embed="rId6">
            <a:alphaModFix/>
          </a:blip>
          <a:stretch>
            <a:fillRect/>
          </a:stretch>
        </p:blipFill>
        <p:spPr>
          <a:xfrm>
            <a:off x="7949820" y="280814"/>
            <a:ext cx="844905" cy="96012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63"/>
          <p:cNvSpPr txBox="1">
            <a:spLocks noGrp="1"/>
          </p:cNvSpPr>
          <p:nvPr>
            <p:ph type="title"/>
          </p:nvPr>
        </p:nvSpPr>
        <p:spPr>
          <a:xfrm>
            <a:off x="726150" y="4062450"/>
            <a:ext cx="7691700" cy="49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Wikidata Import using OpenRefine and </a:t>
            </a:r>
            <a:r>
              <a:rPr lang="en" i="1" u="sng"/>
              <a:t>Quick Statements</a:t>
            </a:r>
            <a:endParaRPr i="1" u="sng"/>
          </a:p>
        </p:txBody>
      </p:sp>
      <p:sp>
        <p:nvSpPr>
          <p:cNvPr id="569" name="Google Shape;569;p63"/>
          <p:cNvSpPr txBox="1"/>
          <p:nvPr/>
        </p:nvSpPr>
        <p:spPr>
          <a:xfrm>
            <a:off x="807350" y="3645450"/>
            <a:ext cx="4572000" cy="41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solidFill>
                  <a:srgbClr val="058B8C"/>
                </a:solidFill>
                <a:latin typeface="Raleway"/>
                <a:ea typeface="Raleway"/>
                <a:cs typeface="Raleway"/>
                <a:sym typeface="Raleway"/>
              </a:rPr>
              <a:t>https://quickstatements.toolforge.org/#/</a:t>
            </a:r>
            <a:endParaRPr sz="1000" b="1">
              <a:solidFill>
                <a:srgbClr val="058B8C"/>
              </a:solidFill>
              <a:latin typeface="Raleway"/>
              <a:ea typeface="Raleway"/>
              <a:cs typeface="Raleway"/>
              <a:sym typeface="Raleway"/>
            </a:endParaRPr>
          </a:p>
        </p:txBody>
      </p:sp>
      <p:pic>
        <p:nvPicPr>
          <p:cNvPr id="570" name="Google Shape;570;p63"/>
          <p:cNvPicPr preferRelativeResize="0"/>
          <p:nvPr/>
        </p:nvPicPr>
        <p:blipFill>
          <a:blip r:embed="rId3">
            <a:alphaModFix/>
          </a:blip>
          <a:stretch>
            <a:fillRect/>
          </a:stretch>
        </p:blipFill>
        <p:spPr>
          <a:xfrm>
            <a:off x="650347" y="782524"/>
            <a:ext cx="3967004" cy="1140150"/>
          </a:xfrm>
          <a:prstGeom prst="rect">
            <a:avLst/>
          </a:prstGeom>
          <a:noFill/>
          <a:ln>
            <a:noFill/>
          </a:ln>
        </p:spPr>
      </p:pic>
      <p:pic>
        <p:nvPicPr>
          <p:cNvPr id="571" name="Google Shape;571;p63"/>
          <p:cNvPicPr preferRelativeResize="0"/>
          <p:nvPr/>
        </p:nvPicPr>
        <p:blipFill>
          <a:blip r:embed="rId4">
            <a:alphaModFix/>
          </a:blip>
          <a:stretch>
            <a:fillRect/>
          </a:stretch>
        </p:blipFill>
        <p:spPr>
          <a:xfrm>
            <a:off x="4780899" y="1284198"/>
            <a:ext cx="3657600" cy="1140150"/>
          </a:xfrm>
          <a:prstGeom prst="rect">
            <a:avLst/>
          </a:prstGeom>
          <a:noFill/>
          <a:ln>
            <a:noFill/>
          </a:ln>
        </p:spPr>
      </p:pic>
      <p:pic>
        <p:nvPicPr>
          <p:cNvPr id="572" name="Google Shape;572;p63"/>
          <p:cNvPicPr preferRelativeResize="0"/>
          <p:nvPr/>
        </p:nvPicPr>
        <p:blipFill>
          <a:blip r:embed="rId5">
            <a:alphaModFix/>
          </a:blip>
          <a:stretch>
            <a:fillRect/>
          </a:stretch>
        </p:blipFill>
        <p:spPr>
          <a:xfrm>
            <a:off x="6286250" y="2287450"/>
            <a:ext cx="1371599" cy="1371599"/>
          </a:xfrm>
          <a:prstGeom prst="rect">
            <a:avLst/>
          </a:prstGeom>
          <a:noFill/>
          <a:ln>
            <a:noFill/>
          </a:ln>
        </p:spPr>
      </p:pic>
      <p:sp>
        <p:nvSpPr>
          <p:cNvPr id="573" name="Google Shape;573;p63"/>
          <p:cNvSpPr txBox="1"/>
          <p:nvPr/>
        </p:nvSpPr>
        <p:spPr>
          <a:xfrm>
            <a:off x="5044250" y="3582850"/>
            <a:ext cx="3855600" cy="449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500">
                <a:solidFill>
                  <a:srgbClr val="B7B7B7"/>
                </a:solidFill>
                <a:latin typeface="Raleway Light"/>
                <a:ea typeface="Raleway Light"/>
                <a:cs typeface="Raleway Light"/>
                <a:sym typeface="Raleway Light"/>
              </a:rPr>
              <a:t>Abgeleitetes Werk:  User: Perhelion: User:Planemad: user:Karl432,</a:t>
            </a:r>
            <a:br>
              <a:rPr lang="en" sz="500">
                <a:solidFill>
                  <a:srgbClr val="B7B7B7"/>
                </a:solidFill>
                <a:latin typeface="Raleway Light"/>
                <a:ea typeface="Raleway Light"/>
                <a:cs typeface="Raleway Light"/>
                <a:sym typeface="Raleway Light"/>
              </a:rPr>
            </a:br>
            <a:r>
              <a:rPr lang="en" sz="500">
                <a:solidFill>
                  <a:srgbClr val="B7B7B7"/>
                </a:solidFill>
                <a:latin typeface="Raleway Light"/>
                <a:ea typeface="Raleway Light"/>
                <a:cs typeface="Raleway Light"/>
                <a:sym typeface="Raleway Light"/>
              </a:rPr>
              <a:t>Public domain, via Wikimedia Commons</a:t>
            </a:r>
            <a:endParaRPr sz="500">
              <a:solidFill>
                <a:srgbClr val="B7B7B7"/>
              </a:solidFill>
              <a:latin typeface="Raleway Light"/>
              <a:ea typeface="Raleway Light"/>
              <a:cs typeface="Raleway Light"/>
              <a:sym typeface="Raleway Light"/>
            </a:endParaRPr>
          </a:p>
        </p:txBody>
      </p:sp>
      <p:pic>
        <p:nvPicPr>
          <p:cNvPr id="574" name="Google Shape;574;p63"/>
          <p:cNvPicPr preferRelativeResize="0"/>
          <p:nvPr/>
        </p:nvPicPr>
        <p:blipFill>
          <a:blip r:embed="rId6">
            <a:alphaModFix/>
          </a:blip>
          <a:stretch>
            <a:fillRect/>
          </a:stretch>
        </p:blipFill>
        <p:spPr>
          <a:xfrm>
            <a:off x="807350" y="2228774"/>
            <a:ext cx="4572000" cy="1416676"/>
          </a:xfrm>
          <a:prstGeom prst="rect">
            <a:avLst/>
          </a:prstGeom>
          <a:noFill/>
          <a:ln>
            <a:noFill/>
          </a:ln>
        </p:spPr>
      </p:pic>
      <p:sp>
        <p:nvSpPr>
          <p:cNvPr id="575" name="Google Shape;575;p6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36</a:t>
            </a:fld>
            <a:endParaRPr i="1">
              <a:solidFill>
                <a:srgbClr val="F3F3F3"/>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64"/>
          <p:cNvSpPr txBox="1">
            <a:spLocks noGrp="1"/>
          </p:cNvSpPr>
          <p:nvPr>
            <p:ph type="title"/>
          </p:nvPr>
        </p:nvSpPr>
        <p:spPr>
          <a:xfrm>
            <a:off x="437850" y="3834188"/>
            <a:ext cx="8268300" cy="650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The result: Samian Ware as archaeological sites in Wikidata…  </a:t>
            </a:r>
            <a:endParaRPr/>
          </a:p>
        </p:txBody>
      </p:sp>
      <p:pic>
        <p:nvPicPr>
          <p:cNvPr id="581" name="Google Shape;581;p64"/>
          <p:cNvPicPr preferRelativeResize="0"/>
          <p:nvPr/>
        </p:nvPicPr>
        <p:blipFill rotWithShape="1">
          <a:blip r:embed="rId3">
            <a:alphaModFix/>
          </a:blip>
          <a:srcRect t="59" b="59"/>
          <a:stretch/>
        </p:blipFill>
        <p:spPr>
          <a:xfrm>
            <a:off x="1901224" y="683625"/>
            <a:ext cx="2743200" cy="1711012"/>
          </a:xfrm>
          <a:prstGeom prst="rect">
            <a:avLst/>
          </a:prstGeom>
          <a:noFill/>
          <a:ln>
            <a:noFill/>
          </a:ln>
        </p:spPr>
      </p:pic>
      <p:pic>
        <p:nvPicPr>
          <p:cNvPr id="582" name="Google Shape;582;p64"/>
          <p:cNvPicPr preferRelativeResize="0"/>
          <p:nvPr/>
        </p:nvPicPr>
        <p:blipFill>
          <a:blip r:embed="rId4">
            <a:alphaModFix/>
          </a:blip>
          <a:stretch>
            <a:fillRect/>
          </a:stretch>
        </p:blipFill>
        <p:spPr>
          <a:xfrm>
            <a:off x="1901213" y="2505252"/>
            <a:ext cx="2743201" cy="1033911"/>
          </a:xfrm>
          <a:prstGeom prst="rect">
            <a:avLst/>
          </a:prstGeom>
          <a:noFill/>
          <a:ln>
            <a:noFill/>
          </a:ln>
        </p:spPr>
      </p:pic>
      <p:pic>
        <p:nvPicPr>
          <p:cNvPr id="583" name="Google Shape;583;p64"/>
          <p:cNvPicPr preferRelativeResize="0"/>
          <p:nvPr/>
        </p:nvPicPr>
        <p:blipFill>
          <a:blip r:embed="rId5">
            <a:alphaModFix/>
          </a:blip>
          <a:stretch>
            <a:fillRect/>
          </a:stretch>
        </p:blipFill>
        <p:spPr>
          <a:xfrm>
            <a:off x="4947650" y="2356775"/>
            <a:ext cx="2286000" cy="857250"/>
          </a:xfrm>
          <a:prstGeom prst="rect">
            <a:avLst/>
          </a:prstGeom>
          <a:noFill/>
          <a:ln>
            <a:noFill/>
          </a:ln>
        </p:spPr>
      </p:pic>
      <p:pic>
        <p:nvPicPr>
          <p:cNvPr id="584" name="Google Shape;584;p64"/>
          <p:cNvPicPr preferRelativeResize="0"/>
          <p:nvPr/>
        </p:nvPicPr>
        <p:blipFill>
          <a:blip r:embed="rId6">
            <a:alphaModFix/>
          </a:blip>
          <a:stretch>
            <a:fillRect/>
          </a:stretch>
        </p:blipFill>
        <p:spPr>
          <a:xfrm>
            <a:off x="4938623" y="1041475"/>
            <a:ext cx="2286000" cy="822960"/>
          </a:xfrm>
          <a:prstGeom prst="rect">
            <a:avLst/>
          </a:prstGeom>
          <a:noFill/>
          <a:ln>
            <a:noFill/>
          </a:ln>
        </p:spPr>
      </p:pic>
      <p:sp>
        <p:nvSpPr>
          <p:cNvPr id="585" name="Google Shape;585;p64"/>
          <p:cNvSpPr txBox="1"/>
          <p:nvPr/>
        </p:nvSpPr>
        <p:spPr>
          <a:xfrm>
            <a:off x="4947663" y="3214025"/>
            <a:ext cx="2286000" cy="34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solidFill>
                  <a:srgbClr val="058B8C"/>
                </a:solidFill>
                <a:latin typeface="Raleway Light"/>
                <a:ea typeface="Raleway Light"/>
                <a:cs typeface="Raleway Light"/>
                <a:sym typeface="Raleway Light"/>
              </a:rPr>
              <a:t>https://w.wiki/owZ</a:t>
            </a:r>
            <a:endParaRPr sz="900">
              <a:solidFill>
                <a:srgbClr val="058B8C"/>
              </a:solidFill>
              <a:latin typeface="Raleway Light"/>
              <a:ea typeface="Raleway Light"/>
              <a:cs typeface="Raleway Light"/>
              <a:sym typeface="Raleway Light"/>
            </a:endParaRPr>
          </a:p>
        </p:txBody>
      </p:sp>
      <p:sp>
        <p:nvSpPr>
          <p:cNvPr id="586" name="Google Shape;586;p64"/>
          <p:cNvSpPr txBox="1"/>
          <p:nvPr/>
        </p:nvSpPr>
        <p:spPr>
          <a:xfrm>
            <a:off x="4956688" y="1864425"/>
            <a:ext cx="2286000" cy="34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solidFill>
                  <a:srgbClr val="058B8C"/>
                </a:solidFill>
                <a:latin typeface="Raleway Light"/>
                <a:ea typeface="Raleway Light"/>
                <a:cs typeface="Raleway Light"/>
                <a:sym typeface="Raleway Light"/>
              </a:rPr>
              <a:t>https://w.wiki/owe</a:t>
            </a:r>
            <a:endParaRPr sz="900">
              <a:solidFill>
                <a:srgbClr val="058B8C"/>
              </a:solidFill>
              <a:latin typeface="Raleway Light"/>
              <a:ea typeface="Raleway Light"/>
              <a:cs typeface="Raleway Light"/>
              <a:sym typeface="Raleway Light"/>
            </a:endParaRPr>
          </a:p>
        </p:txBody>
      </p:sp>
      <p:sp>
        <p:nvSpPr>
          <p:cNvPr id="587" name="Google Shape;587;p64"/>
          <p:cNvSpPr txBox="1"/>
          <p:nvPr/>
        </p:nvSpPr>
        <p:spPr>
          <a:xfrm>
            <a:off x="1901213" y="3539175"/>
            <a:ext cx="2743200" cy="342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900">
                <a:solidFill>
                  <a:srgbClr val="058B8C"/>
                </a:solidFill>
                <a:latin typeface="Raleway Light"/>
                <a:ea typeface="Raleway Light"/>
                <a:cs typeface="Raleway Light"/>
                <a:sym typeface="Raleway Light"/>
              </a:rPr>
              <a:t>https://w.wiki/owf</a:t>
            </a:r>
            <a:endParaRPr sz="900">
              <a:solidFill>
                <a:srgbClr val="058B8C"/>
              </a:solidFill>
              <a:latin typeface="Raleway Light"/>
              <a:ea typeface="Raleway Light"/>
              <a:cs typeface="Raleway Light"/>
              <a:sym typeface="Raleway Light"/>
            </a:endParaRPr>
          </a:p>
        </p:txBody>
      </p:sp>
      <p:sp>
        <p:nvSpPr>
          <p:cNvPr id="588" name="Google Shape;588;p6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37</a:t>
            </a:fld>
            <a:endParaRPr i="1">
              <a:solidFill>
                <a:srgbClr val="F3F3F3"/>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p65"/>
          <p:cNvSpPr txBox="1">
            <a:spLocks noGrp="1"/>
          </p:cNvSpPr>
          <p:nvPr>
            <p:ph type="title"/>
          </p:nvPr>
        </p:nvSpPr>
        <p:spPr>
          <a:xfrm>
            <a:off x="1138950" y="4020325"/>
            <a:ext cx="6866100" cy="597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 and bidirectional linking to and from Wikidata!</a:t>
            </a:r>
            <a:endParaRPr/>
          </a:p>
        </p:txBody>
      </p:sp>
      <p:pic>
        <p:nvPicPr>
          <p:cNvPr id="594" name="Google Shape;594;p65"/>
          <p:cNvPicPr preferRelativeResize="0"/>
          <p:nvPr/>
        </p:nvPicPr>
        <p:blipFill>
          <a:blip r:embed="rId3">
            <a:alphaModFix/>
          </a:blip>
          <a:stretch>
            <a:fillRect/>
          </a:stretch>
        </p:blipFill>
        <p:spPr>
          <a:xfrm>
            <a:off x="832813" y="696650"/>
            <a:ext cx="3820475" cy="2103301"/>
          </a:xfrm>
          <a:prstGeom prst="rect">
            <a:avLst/>
          </a:prstGeom>
          <a:noFill/>
          <a:ln>
            <a:noFill/>
          </a:ln>
        </p:spPr>
      </p:pic>
      <p:pic>
        <p:nvPicPr>
          <p:cNvPr id="595" name="Google Shape;595;p65"/>
          <p:cNvPicPr preferRelativeResize="0"/>
          <p:nvPr/>
        </p:nvPicPr>
        <p:blipFill>
          <a:blip r:embed="rId4">
            <a:alphaModFix/>
          </a:blip>
          <a:stretch>
            <a:fillRect/>
          </a:stretch>
        </p:blipFill>
        <p:spPr>
          <a:xfrm>
            <a:off x="670100" y="2980450"/>
            <a:ext cx="4145901" cy="597625"/>
          </a:xfrm>
          <a:prstGeom prst="rect">
            <a:avLst/>
          </a:prstGeom>
          <a:noFill/>
          <a:ln>
            <a:noFill/>
          </a:ln>
        </p:spPr>
      </p:pic>
      <p:pic>
        <p:nvPicPr>
          <p:cNvPr id="596" name="Google Shape;596;p65"/>
          <p:cNvPicPr preferRelativeResize="0"/>
          <p:nvPr/>
        </p:nvPicPr>
        <p:blipFill>
          <a:blip r:embed="rId5">
            <a:alphaModFix/>
          </a:blip>
          <a:stretch>
            <a:fillRect/>
          </a:stretch>
        </p:blipFill>
        <p:spPr>
          <a:xfrm>
            <a:off x="5114024" y="634725"/>
            <a:ext cx="2593460" cy="3264450"/>
          </a:xfrm>
          <a:prstGeom prst="rect">
            <a:avLst/>
          </a:prstGeom>
          <a:noFill/>
          <a:ln>
            <a:noFill/>
          </a:ln>
        </p:spPr>
      </p:pic>
      <p:cxnSp>
        <p:nvCxnSpPr>
          <p:cNvPr id="597" name="Google Shape;597;p65"/>
          <p:cNvCxnSpPr/>
          <p:nvPr/>
        </p:nvCxnSpPr>
        <p:spPr>
          <a:xfrm>
            <a:off x="3462100" y="3505525"/>
            <a:ext cx="2612100" cy="223500"/>
          </a:xfrm>
          <a:prstGeom prst="straightConnector1">
            <a:avLst/>
          </a:prstGeom>
          <a:noFill/>
          <a:ln w="28575" cap="flat" cmpd="sng">
            <a:solidFill>
              <a:srgbClr val="058B8C"/>
            </a:solidFill>
            <a:prstDash val="solid"/>
            <a:round/>
            <a:headEnd type="stealth" w="med" len="med"/>
            <a:tailEnd type="stealth" w="med" len="med"/>
          </a:ln>
        </p:spPr>
      </p:cxnSp>
      <p:cxnSp>
        <p:nvCxnSpPr>
          <p:cNvPr id="598" name="Google Shape;598;p65"/>
          <p:cNvCxnSpPr/>
          <p:nvPr/>
        </p:nvCxnSpPr>
        <p:spPr>
          <a:xfrm>
            <a:off x="2252225" y="2196375"/>
            <a:ext cx="310200" cy="862500"/>
          </a:xfrm>
          <a:prstGeom prst="straightConnector1">
            <a:avLst/>
          </a:prstGeom>
          <a:noFill/>
          <a:ln w="19050" cap="flat" cmpd="sng">
            <a:solidFill>
              <a:srgbClr val="999999"/>
            </a:solidFill>
            <a:prstDash val="solid"/>
            <a:round/>
            <a:headEnd type="none" w="med" len="med"/>
            <a:tailEnd type="triangle" w="med" len="med"/>
          </a:ln>
        </p:spPr>
      </p:cxnSp>
      <p:sp>
        <p:nvSpPr>
          <p:cNvPr id="599" name="Google Shape;599;p6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38</a:t>
            </a:fld>
            <a:endParaRPr i="1">
              <a:solidFill>
                <a:srgbClr val="F3F3F3"/>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6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F3F3F3"/>
                </a:solidFill>
              </a:rPr>
              <a:t>39</a:t>
            </a:fld>
            <a:endParaRPr>
              <a:solidFill>
                <a:srgbClr val="F3F3F3"/>
              </a:solidFill>
            </a:endParaRPr>
          </a:p>
        </p:txBody>
      </p:sp>
      <p:sp>
        <p:nvSpPr>
          <p:cNvPr id="605" name="Google Shape;605;p66"/>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t>re3dragon</a:t>
            </a:r>
            <a:endParaRPr/>
          </a:p>
          <a:p>
            <a:pPr marL="0" lvl="0" indent="0" algn="ctr" rtl="0">
              <a:spcBef>
                <a:spcPts val="0"/>
              </a:spcBef>
              <a:spcAft>
                <a:spcPts val="0"/>
              </a:spcAft>
              <a:buNone/>
            </a:pPr>
            <a:r>
              <a:rPr lang="en" i="1">
                <a:latin typeface="Raleway"/>
                <a:ea typeface="Raleway"/>
                <a:cs typeface="Raleway"/>
                <a:sym typeface="Raleway"/>
              </a:rPr>
              <a:t>A REsearch REgistry REsource for Data Dragons</a:t>
            </a:r>
            <a:endParaRPr i="1">
              <a:latin typeface="Raleway"/>
              <a:ea typeface="Raleway"/>
              <a:cs typeface="Raleway"/>
              <a:sym typeface="Raleway"/>
            </a:endParaRPr>
          </a:p>
        </p:txBody>
      </p:sp>
      <p:pic>
        <p:nvPicPr>
          <p:cNvPr id="606" name="Google Shape;606;p66"/>
          <p:cNvPicPr preferRelativeResize="0"/>
          <p:nvPr/>
        </p:nvPicPr>
        <p:blipFill>
          <a:blip r:embed="rId3">
            <a:alphaModFix/>
          </a:blip>
          <a:stretch>
            <a:fillRect/>
          </a:stretch>
        </p:blipFill>
        <p:spPr>
          <a:xfrm>
            <a:off x="3160387" y="694074"/>
            <a:ext cx="2823225" cy="2823276"/>
          </a:xfrm>
          <a:prstGeom prst="rect">
            <a:avLst/>
          </a:prstGeom>
          <a:noFill/>
          <a:ln>
            <a:noFill/>
          </a:ln>
        </p:spPr>
      </p:pic>
      <p:pic>
        <p:nvPicPr>
          <p:cNvPr id="607" name="Google Shape;607;p66"/>
          <p:cNvPicPr preferRelativeResize="0"/>
          <p:nvPr/>
        </p:nvPicPr>
        <p:blipFill>
          <a:blip r:embed="rId4">
            <a:alphaModFix/>
          </a:blip>
          <a:stretch>
            <a:fillRect/>
          </a:stretch>
        </p:blipFill>
        <p:spPr>
          <a:xfrm rot="-799115">
            <a:off x="4665751" y="2439354"/>
            <a:ext cx="1137949" cy="11379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a:t>
            </a:fld>
            <a:endParaRPr/>
          </a:p>
        </p:txBody>
      </p:sp>
      <p:sp>
        <p:nvSpPr>
          <p:cNvPr id="205" name="Google Shape;205;p31"/>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Semantic Web in der digitalen Archäologie</a:t>
            </a:r>
            <a:endParaRPr/>
          </a:p>
          <a:p>
            <a:pPr marL="0" lvl="0" indent="0" algn="ctr" rtl="0">
              <a:spcBef>
                <a:spcPts val="0"/>
              </a:spcBef>
              <a:spcAft>
                <a:spcPts val="0"/>
              </a:spcAft>
              <a:buNone/>
            </a:pPr>
            <a:r>
              <a:rPr lang="en" i="1">
                <a:latin typeface="Raleway"/>
                <a:ea typeface="Raleway"/>
                <a:cs typeface="Raleway"/>
                <a:sym typeface="Raleway"/>
              </a:rPr>
              <a:t>Was heißt das?</a:t>
            </a:r>
            <a:endParaRPr i="1">
              <a:latin typeface="Raleway"/>
              <a:ea typeface="Raleway"/>
              <a:cs typeface="Raleway"/>
              <a:sym typeface="Raleway"/>
            </a:endParaRPr>
          </a:p>
        </p:txBody>
      </p:sp>
      <p:pic>
        <p:nvPicPr>
          <p:cNvPr id="206" name="Google Shape;206;p31"/>
          <p:cNvPicPr preferRelativeResize="0"/>
          <p:nvPr/>
        </p:nvPicPr>
        <p:blipFill>
          <a:blip r:embed="rId3">
            <a:alphaModFix/>
          </a:blip>
          <a:stretch>
            <a:fillRect/>
          </a:stretch>
        </p:blipFill>
        <p:spPr>
          <a:xfrm>
            <a:off x="680162" y="678750"/>
            <a:ext cx="3939569" cy="1698550"/>
          </a:xfrm>
          <a:prstGeom prst="rect">
            <a:avLst/>
          </a:prstGeom>
          <a:noFill/>
          <a:ln>
            <a:noFill/>
          </a:ln>
        </p:spPr>
      </p:pic>
      <p:pic>
        <p:nvPicPr>
          <p:cNvPr id="207" name="Google Shape;207;p31"/>
          <p:cNvPicPr preferRelativeResize="0"/>
          <p:nvPr/>
        </p:nvPicPr>
        <p:blipFill>
          <a:blip r:embed="rId4">
            <a:alphaModFix/>
          </a:blip>
          <a:stretch>
            <a:fillRect/>
          </a:stretch>
        </p:blipFill>
        <p:spPr>
          <a:xfrm>
            <a:off x="4704713" y="1286275"/>
            <a:ext cx="3759124" cy="2147550"/>
          </a:xfrm>
          <a:prstGeom prst="rect">
            <a:avLst/>
          </a:prstGeom>
          <a:noFill/>
          <a:ln>
            <a:noFill/>
          </a:ln>
        </p:spPr>
      </p:pic>
      <p:sp>
        <p:nvSpPr>
          <p:cNvPr id="208" name="Google Shape;208;p31"/>
          <p:cNvSpPr txBox="1"/>
          <p:nvPr/>
        </p:nvSpPr>
        <p:spPr>
          <a:xfrm>
            <a:off x="807586" y="2377300"/>
            <a:ext cx="35925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Florian Thiery, CC BY 4.0, via Wikimedia Commons</a:t>
            </a:r>
            <a:endParaRPr sz="600" i="1">
              <a:solidFill>
                <a:srgbClr val="337AB7"/>
              </a:solidFill>
              <a:latin typeface="Raleway Light"/>
              <a:ea typeface="Raleway Light"/>
              <a:cs typeface="Raleway Light"/>
              <a:sym typeface="Raleway Light"/>
            </a:endParaRPr>
          </a:p>
        </p:txBody>
      </p:sp>
      <p:sp>
        <p:nvSpPr>
          <p:cNvPr id="209" name="Google Shape;209;p31"/>
          <p:cNvSpPr txBox="1"/>
          <p:nvPr/>
        </p:nvSpPr>
        <p:spPr>
          <a:xfrm>
            <a:off x="4788024" y="3348400"/>
            <a:ext cx="35925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Florian Thiery, CC BY 4.0, via Wikimedia Commons</a:t>
            </a:r>
            <a:endParaRPr sz="600" i="1">
              <a:solidFill>
                <a:srgbClr val="337AB7"/>
              </a:solidFill>
              <a:latin typeface="Raleway Light"/>
              <a:ea typeface="Raleway Light"/>
              <a:cs typeface="Raleway Light"/>
              <a:sym typeface="Raleway Ligh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67"/>
          <p:cNvSpPr txBox="1">
            <a:spLocks noGrp="1"/>
          </p:cNvSpPr>
          <p:nvPr>
            <p:ph type="title"/>
          </p:nvPr>
        </p:nvSpPr>
        <p:spPr>
          <a:xfrm>
            <a:off x="1138950" y="3992900"/>
            <a:ext cx="6866100" cy="581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a:t>
            </a:r>
            <a:r>
              <a:rPr lang="en" i="1"/>
              <a:t>re3dragon </a:t>
            </a:r>
            <a:r>
              <a:rPr lang="en"/>
              <a:t>tool envisages two aims … </a:t>
            </a:r>
            <a:endParaRPr/>
          </a:p>
        </p:txBody>
      </p:sp>
      <p:sp>
        <p:nvSpPr>
          <p:cNvPr id="613" name="Google Shape;613;p6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40</a:t>
            </a:fld>
            <a:endParaRPr i="1">
              <a:solidFill>
                <a:srgbClr val="F3F3F3"/>
              </a:solidFill>
            </a:endParaRPr>
          </a:p>
        </p:txBody>
      </p:sp>
      <p:pic>
        <p:nvPicPr>
          <p:cNvPr id="614" name="Google Shape;614;p67"/>
          <p:cNvPicPr preferRelativeResize="0"/>
          <p:nvPr/>
        </p:nvPicPr>
        <p:blipFill>
          <a:blip r:embed="rId3">
            <a:alphaModFix/>
          </a:blip>
          <a:stretch>
            <a:fillRect/>
          </a:stretch>
        </p:blipFill>
        <p:spPr>
          <a:xfrm>
            <a:off x="1997261" y="953225"/>
            <a:ext cx="5149476" cy="2811075"/>
          </a:xfrm>
          <a:prstGeom prst="rect">
            <a:avLst/>
          </a:prstGeom>
          <a:noFill/>
          <a:ln>
            <a:noFill/>
          </a:ln>
        </p:spPr>
      </p:pic>
      <p:sp>
        <p:nvSpPr>
          <p:cNvPr id="615" name="Google Shape;615;p67"/>
          <p:cNvSpPr txBox="1"/>
          <p:nvPr/>
        </p:nvSpPr>
        <p:spPr>
          <a:xfrm rot="-2056">
            <a:off x="2022077" y="3213404"/>
            <a:ext cx="1505100" cy="33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
                <a:solidFill>
                  <a:srgbClr val="F3F3F3"/>
                </a:solidFill>
                <a:latin typeface="Raleway"/>
                <a:ea typeface="Raleway"/>
                <a:cs typeface="Raleway"/>
                <a:sym typeface="Raleway"/>
              </a:rPr>
              <a:t>© Disney,</a:t>
            </a:r>
            <a:br>
              <a:rPr lang="en" sz="600">
                <a:solidFill>
                  <a:srgbClr val="F3F3F3"/>
                </a:solidFill>
                <a:latin typeface="Raleway"/>
                <a:ea typeface="Raleway"/>
                <a:cs typeface="Raleway"/>
                <a:sym typeface="Raleway"/>
              </a:rPr>
            </a:br>
            <a:r>
              <a:rPr lang="en" sz="600">
                <a:solidFill>
                  <a:srgbClr val="F3F3F3"/>
                </a:solidFill>
                <a:latin typeface="Raleway"/>
                <a:ea typeface="Raleway"/>
                <a:cs typeface="Raleway"/>
                <a:sym typeface="Raleway"/>
              </a:rPr>
              <a:t>Mushu from Disney’s Mulan</a:t>
            </a:r>
            <a:endParaRPr sz="600">
              <a:solidFill>
                <a:srgbClr val="F3F3F3"/>
              </a:solidFill>
              <a:latin typeface="Raleway"/>
              <a:ea typeface="Raleway"/>
              <a:cs typeface="Raleway"/>
              <a:sym typeface="Raleway"/>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68"/>
          <p:cNvSpPr txBox="1">
            <a:spLocks noGrp="1"/>
          </p:cNvSpPr>
          <p:nvPr>
            <p:ph type="title"/>
          </p:nvPr>
        </p:nvSpPr>
        <p:spPr>
          <a:xfrm>
            <a:off x="1138950" y="716100"/>
            <a:ext cx="6866100" cy="3711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solidFill>
                  <a:srgbClr val="058B8C"/>
                </a:solidFill>
                <a:latin typeface="Raleway"/>
                <a:ea typeface="Raleway"/>
                <a:cs typeface="Raleway"/>
                <a:sym typeface="Raleway"/>
              </a:rPr>
              <a:t>Publication of an </a:t>
            </a:r>
            <a:r>
              <a:rPr lang="en" sz="2600">
                <a:solidFill>
                  <a:srgbClr val="058B8C"/>
                </a:solidFill>
              </a:rPr>
              <a:t>open extendable</a:t>
            </a:r>
            <a:br>
              <a:rPr lang="en" sz="2600">
                <a:solidFill>
                  <a:srgbClr val="058B8C"/>
                </a:solidFill>
              </a:rPr>
            </a:br>
            <a:r>
              <a:rPr lang="en" sz="2600">
                <a:solidFill>
                  <a:srgbClr val="058B8C"/>
                </a:solidFill>
              </a:rPr>
              <a:t>archaeology related LOD resource</a:t>
            </a:r>
            <a:br>
              <a:rPr lang="en" sz="2600">
                <a:solidFill>
                  <a:srgbClr val="058B8C"/>
                </a:solidFill>
              </a:rPr>
            </a:br>
            <a:r>
              <a:rPr lang="en" sz="2600">
                <a:solidFill>
                  <a:srgbClr val="058B8C"/>
                </a:solidFill>
              </a:rPr>
              <a:t>catalogue</a:t>
            </a:r>
            <a:r>
              <a:rPr lang="en" sz="2600">
                <a:solidFill>
                  <a:srgbClr val="058B8C"/>
                </a:solidFill>
                <a:latin typeface="Raleway"/>
                <a:ea typeface="Raleway"/>
                <a:cs typeface="Raleway"/>
                <a:sym typeface="Raleway"/>
              </a:rPr>
              <a:t> (Dragon Lair)</a:t>
            </a:r>
            <a:br>
              <a:rPr lang="en" sz="2600">
                <a:solidFill>
                  <a:srgbClr val="058B8C"/>
                </a:solidFill>
                <a:latin typeface="Raleway"/>
                <a:ea typeface="Raleway"/>
                <a:cs typeface="Raleway"/>
                <a:sym typeface="Raleway"/>
              </a:rPr>
            </a:br>
            <a:r>
              <a:rPr lang="en" sz="2600">
                <a:solidFill>
                  <a:srgbClr val="058B8C"/>
                </a:solidFill>
                <a:latin typeface="Raleway"/>
                <a:ea typeface="Raleway"/>
                <a:cs typeface="Raleway"/>
                <a:sym typeface="Raleway"/>
              </a:rPr>
              <a:t>including authority data, thesauri,</a:t>
            </a:r>
            <a:br>
              <a:rPr lang="en" sz="2600">
                <a:solidFill>
                  <a:srgbClr val="058B8C"/>
                </a:solidFill>
                <a:latin typeface="Raleway"/>
                <a:ea typeface="Raleway"/>
                <a:cs typeface="Raleway"/>
                <a:sym typeface="Raleway"/>
              </a:rPr>
            </a:br>
            <a:r>
              <a:rPr lang="en" sz="2600">
                <a:solidFill>
                  <a:srgbClr val="058B8C"/>
                </a:solidFill>
                <a:latin typeface="Raleway"/>
                <a:ea typeface="Raleway"/>
                <a:cs typeface="Raleway"/>
                <a:sym typeface="Raleway"/>
              </a:rPr>
              <a:t>controlled vocabularies,</a:t>
            </a:r>
            <a:br>
              <a:rPr lang="en" sz="2600">
                <a:solidFill>
                  <a:srgbClr val="058B8C"/>
                </a:solidFill>
                <a:latin typeface="Raleway"/>
                <a:ea typeface="Raleway"/>
                <a:cs typeface="Raleway"/>
                <a:sym typeface="Raleway"/>
              </a:rPr>
            </a:br>
            <a:r>
              <a:rPr lang="en" sz="2600">
                <a:solidFill>
                  <a:srgbClr val="058B8C"/>
                </a:solidFill>
                <a:latin typeface="Raleway"/>
                <a:ea typeface="Raleway"/>
                <a:cs typeface="Raleway"/>
                <a:sym typeface="Raleway"/>
              </a:rPr>
              <a:t>(space-time) gazetteers,</a:t>
            </a:r>
            <a:br>
              <a:rPr lang="en" sz="2600">
                <a:solidFill>
                  <a:srgbClr val="058B8C"/>
                </a:solidFill>
                <a:latin typeface="Raleway"/>
                <a:ea typeface="Raleway"/>
                <a:cs typeface="Raleway"/>
                <a:sym typeface="Raleway"/>
              </a:rPr>
            </a:br>
            <a:r>
              <a:rPr lang="en" sz="2600">
                <a:solidFill>
                  <a:srgbClr val="058B8C"/>
                </a:solidFill>
                <a:latin typeface="Raleway"/>
                <a:ea typeface="Raleway"/>
                <a:cs typeface="Raleway"/>
                <a:sym typeface="Raleway"/>
              </a:rPr>
              <a:t>as well as typologies and domain specific resources.</a:t>
            </a:r>
            <a:endParaRPr sz="2600">
              <a:solidFill>
                <a:srgbClr val="058B8C"/>
              </a:solidFill>
              <a:latin typeface="Raleway"/>
              <a:ea typeface="Raleway"/>
              <a:cs typeface="Raleway"/>
              <a:sym typeface="Raleway"/>
            </a:endParaRPr>
          </a:p>
        </p:txBody>
      </p:sp>
      <p:sp>
        <p:nvSpPr>
          <p:cNvPr id="621" name="Google Shape;621;p6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41</a:t>
            </a:fld>
            <a:endParaRPr i="1">
              <a:solidFill>
                <a:srgbClr val="F3F3F3"/>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69"/>
          <p:cNvSpPr txBox="1">
            <a:spLocks noGrp="1"/>
          </p:cNvSpPr>
          <p:nvPr>
            <p:ph type="title"/>
          </p:nvPr>
        </p:nvSpPr>
        <p:spPr>
          <a:xfrm>
            <a:off x="1138950" y="1358700"/>
            <a:ext cx="6866100" cy="2426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a:t>Offering an API</a:t>
            </a:r>
            <a:r>
              <a:rPr lang="en" sz="2600">
                <a:latin typeface="Raleway"/>
                <a:ea typeface="Raleway"/>
                <a:cs typeface="Raleway"/>
                <a:sym typeface="Raleway"/>
              </a:rPr>
              <a:t> for requesting distributed</a:t>
            </a:r>
            <a:br>
              <a:rPr lang="en" sz="2600">
                <a:latin typeface="Raleway"/>
                <a:ea typeface="Raleway"/>
                <a:cs typeface="Raleway"/>
                <a:sym typeface="Raleway"/>
              </a:rPr>
            </a:br>
            <a:r>
              <a:rPr lang="en" sz="2600">
                <a:latin typeface="Raleway"/>
                <a:ea typeface="Raleway"/>
                <a:cs typeface="Raleway"/>
                <a:sym typeface="Raleway"/>
              </a:rPr>
              <a:t>LOD resources (Dragon Items)</a:t>
            </a:r>
            <a:br>
              <a:rPr lang="en" sz="2600">
                <a:latin typeface="Raleway"/>
                <a:ea typeface="Raleway"/>
                <a:cs typeface="Raleway"/>
                <a:sym typeface="Raleway"/>
              </a:rPr>
            </a:br>
            <a:r>
              <a:rPr lang="en" sz="2600">
                <a:latin typeface="Raleway"/>
                <a:ea typeface="Raleway"/>
                <a:cs typeface="Raleway"/>
                <a:sym typeface="Raleway"/>
              </a:rPr>
              <a:t>providing resources in a standardised</a:t>
            </a:r>
            <a:br>
              <a:rPr lang="en" sz="2600">
                <a:latin typeface="Raleway"/>
                <a:ea typeface="Raleway"/>
                <a:cs typeface="Raleway"/>
                <a:sym typeface="Raleway"/>
              </a:rPr>
            </a:br>
            <a:r>
              <a:rPr lang="en" sz="2600">
                <a:latin typeface="Raleway"/>
                <a:ea typeface="Raleway"/>
                <a:cs typeface="Raleway"/>
                <a:sym typeface="Raleway"/>
              </a:rPr>
              <a:t>JSON format based on </a:t>
            </a:r>
            <a:r>
              <a:rPr lang="en" sz="2600"/>
              <a:t>JSKOS</a:t>
            </a:r>
            <a:r>
              <a:rPr lang="en" sz="2600">
                <a:latin typeface="Raleway"/>
                <a:ea typeface="Raleway"/>
                <a:cs typeface="Raleway"/>
                <a:sym typeface="Raleway"/>
              </a:rPr>
              <a:t>.</a:t>
            </a:r>
            <a:endParaRPr sz="2600">
              <a:solidFill>
                <a:srgbClr val="058B8C"/>
              </a:solidFill>
              <a:latin typeface="Raleway"/>
              <a:ea typeface="Raleway"/>
              <a:cs typeface="Raleway"/>
              <a:sym typeface="Raleway"/>
            </a:endParaRPr>
          </a:p>
        </p:txBody>
      </p:sp>
      <p:sp>
        <p:nvSpPr>
          <p:cNvPr id="627" name="Google Shape;627;p6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42</a:t>
            </a:fld>
            <a:endParaRPr i="1">
              <a:solidFill>
                <a:srgbClr val="F3F3F3"/>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pic>
        <p:nvPicPr>
          <p:cNvPr id="632" name="Google Shape;632;p70"/>
          <p:cNvPicPr preferRelativeResize="0"/>
          <p:nvPr/>
        </p:nvPicPr>
        <p:blipFill>
          <a:blip r:embed="rId3">
            <a:alphaModFix/>
          </a:blip>
          <a:stretch>
            <a:fillRect/>
          </a:stretch>
        </p:blipFill>
        <p:spPr>
          <a:xfrm>
            <a:off x="3024912" y="884937"/>
            <a:ext cx="999972" cy="587802"/>
          </a:xfrm>
          <a:prstGeom prst="rect">
            <a:avLst/>
          </a:prstGeom>
          <a:noFill/>
          <a:ln>
            <a:noFill/>
          </a:ln>
        </p:spPr>
      </p:pic>
      <p:pic>
        <p:nvPicPr>
          <p:cNvPr id="633" name="Google Shape;633;p70"/>
          <p:cNvPicPr preferRelativeResize="0"/>
          <p:nvPr/>
        </p:nvPicPr>
        <p:blipFill>
          <a:blip r:embed="rId4">
            <a:alphaModFix/>
          </a:blip>
          <a:stretch>
            <a:fillRect/>
          </a:stretch>
        </p:blipFill>
        <p:spPr>
          <a:xfrm>
            <a:off x="3002861" y="1555250"/>
            <a:ext cx="1044075" cy="394275"/>
          </a:xfrm>
          <a:prstGeom prst="rect">
            <a:avLst/>
          </a:prstGeom>
          <a:noFill/>
          <a:ln>
            <a:noFill/>
          </a:ln>
        </p:spPr>
      </p:pic>
      <p:pic>
        <p:nvPicPr>
          <p:cNvPr id="634" name="Google Shape;634;p70"/>
          <p:cNvPicPr preferRelativeResize="0"/>
          <p:nvPr/>
        </p:nvPicPr>
        <p:blipFill>
          <a:blip r:embed="rId5">
            <a:alphaModFix/>
          </a:blip>
          <a:stretch>
            <a:fillRect/>
          </a:stretch>
        </p:blipFill>
        <p:spPr>
          <a:xfrm>
            <a:off x="4439262" y="566350"/>
            <a:ext cx="1701774" cy="1701774"/>
          </a:xfrm>
          <a:prstGeom prst="rect">
            <a:avLst/>
          </a:prstGeom>
          <a:noFill/>
          <a:ln>
            <a:noFill/>
          </a:ln>
        </p:spPr>
      </p:pic>
      <p:sp>
        <p:nvSpPr>
          <p:cNvPr id="635" name="Google Shape;635;p70"/>
          <p:cNvSpPr txBox="1"/>
          <p:nvPr/>
        </p:nvSpPr>
        <p:spPr>
          <a:xfrm>
            <a:off x="917200" y="2576225"/>
            <a:ext cx="7558200" cy="1551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b="1">
                <a:solidFill>
                  <a:srgbClr val="B7B7B7"/>
                </a:solidFill>
                <a:latin typeface="Raleway"/>
                <a:ea typeface="Raleway"/>
                <a:cs typeface="Raleway"/>
                <a:sym typeface="Raleway"/>
              </a:rPr>
              <a:t># </a:t>
            </a:r>
            <a:r>
              <a:rPr lang="en" sz="1800" b="1">
                <a:solidFill>
                  <a:srgbClr val="058B8C"/>
                </a:solidFill>
                <a:latin typeface="Raleway"/>
                <a:ea typeface="Raleway"/>
                <a:cs typeface="Raleway"/>
                <a:sym typeface="Raleway"/>
              </a:rPr>
              <a:t>re3dragon</a:t>
            </a:r>
            <a:r>
              <a:rPr lang="en" sz="1800" b="1">
                <a:solidFill>
                  <a:srgbClr val="B7B7B7"/>
                </a:solidFill>
                <a:latin typeface="Raleway"/>
                <a:ea typeface="Raleway"/>
                <a:cs typeface="Raleway"/>
                <a:sym typeface="Raleway"/>
              </a:rPr>
              <a:t> ⇒ REsearch REsource REgistry for DataDragons</a:t>
            </a:r>
            <a:endParaRPr sz="1800" b="1">
              <a:solidFill>
                <a:srgbClr val="B7B7B7"/>
              </a:solidFill>
              <a:latin typeface="Raleway"/>
              <a:ea typeface="Raleway"/>
              <a:cs typeface="Raleway"/>
              <a:sym typeface="Raleway"/>
            </a:endParaRPr>
          </a:p>
          <a:p>
            <a:pPr marL="0" lvl="0" indent="0" algn="l" rtl="0">
              <a:spcBef>
                <a:spcPts val="0"/>
              </a:spcBef>
              <a:spcAft>
                <a:spcPts val="0"/>
              </a:spcAft>
              <a:buNone/>
            </a:pPr>
            <a:r>
              <a:rPr lang="en" b="1">
                <a:solidFill>
                  <a:srgbClr val="B7B7B7"/>
                </a:solidFill>
                <a:latin typeface="Raleway"/>
                <a:ea typeface="Raleway"/>
                <a:cs typeface="Raleway"/>
                <a:sym typeface="Raleway"/>
              </a:rPr>
              <a:t>    # </a:t>
            </a:r>
            <a:r>
              <a:rPr lang="en" b="1">
                <a:solidFill>
                  <a:srgbClr val="058B8C"/>
                </a:solidFill>
                <a:latin typeface="Raleway"/>
                <a:ea typeface="Raleway"/>
                <a:cs typeface="Raleway"/>
                <a:sym typeface="Raleway"/>
              </a:rPr>
              <a:t>online catalogue</a:t>
            </a:r>
            <a:r>
              <a:rPr lang="en">
                <a:solidFill>
                  <a:srgbClr val="B7B7B7"/>
                </a:solidFill>
                <a:latin typeface="Raleway Light"/>
                <a:ea typeface="Raleway Light"/>
                <a:cs typeface="Raleway Light"/>
                <a:sym typeface="Raleway Light"/>
              </a:rPr>
              <a:t> of LOD ressources (dragon lair) stored as RDF in a triplestore</a:t>
            </a:r>
            <a:endParaRPr>
              <a:solidFill>
                <a:srgbClr val="B7B7B7"/>
              </a:solidFill>
              <a:latin typeface="Raleway Light"/>
              <a:ea typeface="Raleway Light"/>
              <a:cs typeface="Raleway Light"/>
              <a:sym typeface="Raleway Light"/>
            </a:endParaRPr>
          </a:p>
          <a:p>
            <a:pPr marL="0" lvl="0" indent="0" algn="l" rtl="0">
              <a:spcBef>
                <a:spcPts val="0"/>
              </a:spcBef>
              <a:spcAft>
                <a:spcPts val="0"/>
              </a:spcAft>
              <a:buNone/>
            </a:pPr>
            <a:r>
              <a:rPr lang="en" b="1">
                <a:solidFill>
                  <a:srgbClr val="B7B7B7"/>
                </a:solidFill>
                <a:latin typeface="Raleway"/>
                <a:ea typeface="Raleway"/>
                <a:cs typeface="Raleway"/>
                <a:sym typeface="Raleway"/>
              </a:rPr>
              <a:t>    # </a:t>
            </a:r>
            <a:r>
              <a:rPr lang="en" b="1">
                <a:solidFill>
                  <a:srgbClr val="058B8C"/>
                </a:solidFill>
                <a:latin typeface="Raleway"/>
                <a:ea typeface="Raleway"/>
                <a:cs typeface="Raleway"/>
                <a:sym typeface="Raleway"/>
              </a:rPr>
              <a:t>search API service </a:t>
            </a:r>
            <a:r>
              <a:rPr lang="en">
                <a:solidFill>
                  <a:srgbClr val="B7B7B7"/>
                </a:solidFill>
                <a:latin typeface="Raleway Light"/>
                <a:ea typeface="Raleway Light"/>
                <a:cs typeface="Raleway Light"/>
                <a:sym typeface="Raleway Light"/>
              </a:rPr>
              <a:t>for LOD resources with string and distance similarity</a:t>
            </a:r>
            <a:endParaRPr>
              <a:solidFill>
                <a:srgbClr val="B7B7B7"/>
              </a:solidFill>
              <a:latin typeface="Raleway Light"/>
              <a:ea typeface="Raleway Light"/>
              <a:cs typeface="Raleway Light"/>
              <a:sym typeface="Raleway Light"/>
            </a:endParaRPr>
          </a:p>
          <a:p>
            <a:pPr marL="0" lvl="0" indent="0" algn="l" rtl="0">
              <a:spcBef>
                <a:spcPts val="0"/>
              </a:spcBef>
              <a:spcAft>
                <a:spcPts val="0"/>
              </a:spcAft>
              <a:buNone/>
            </a:pPr>
            <a:r>
              <a:rPr lang="en" b="1">
                <a:solidFill>
                  <a:srgbClr val="B7B7B7"/>
                </a:solidFill>
                <a:latin typeface="Raleway"/>
                <a:ea typeface="Raleway"/>
                <a:cs typeface="Raleway"/>
                <a:sym typeface="Raleway"/>
              </a:rPr>
              <a:t>    #</a:t>
            </a:r>
            <a:r>
              <a:rPr lang="en">
                <a:solidFill>
                  <a:srgbClr val="B7B7B7"/>
                </a:solidFill>
                <a:latin typeface="Raleway Light"/>
                <a:ea typeface="Raleway Light"/>
                <a:cs typeface="Raleway Light"/>
                <a:sym typeface="Raleway Light"/>
              </a:rPr>
              <a:t> </a:t>
            </a:r>
            <a:r>
              <a:rPr lang="en" b="1">
                <a:solidFill>
                  <a:srgbClr val="058B8C"/>
                </a:solidFill>
                <a:latin typeface="Raleway"/>
                <a:ea typeface="Raleway"/>
                <a:cs typeface="Raleway"/>
                <a:sym typeface="Raleway"/>
              </a:rPr>
              <a:t>resolve API service</a:t>
            </a:r>
            <a:r>
              <a:rPr lang="en">
                <a:solidFill>
                  <a:srgbClr val="B7B7B7"/>
                </a:solidFill>
                <a:latin typeface="Raleway Light"/>
                <a:ea typeface="Raleway Light"/>
                <a:cs typeface="Raleway Light"/>
                <a:sym typeface="Raleway Light"/>
              </a:rPr>
              <a:t> for LOD resources for specific URIs</a:t>
            </a:r>
            <a:endParaRPr>
              <a:solidFill>
                <a:srgbClr val="B7B7B7"/>
              </a:solidFill>
              <a:latin typeface="Raleway Light"/>
              <a:ea typeface="Raleway Light"/>
              <a:cs typeface="Raleway Light"/>
              <a:sym typeface="Raleway Light"/>
            </a:endParaRPr>
          </a:p>
          <a:p>
            <a:pPr marL="0" lvl="0" indent="0" algn="l" rtl="0">
              <a:spcBef>
                <a:spcPts val="0"/>
              </a:spcBef>
              <a:spcAft>
                <a:spcPts val="0"/>
              </a:spcAft>
              <a:buNone/>
            </a:pPr>
            <a:r>
              <a:rPr lang="en" b="1">
                <a:solidFill>
                  <a:srgbClr val="B7B7B7"/>
                </a:solidFill>
                <a:latin typeface="Raleway"/>
                <a:ea typeface="Raleway"/>
                <a:cs typeface="Raleway"/>
                <a:sym typeface="Raleway"/>
              </a:rPr>
              <a:t>    # </a:t>
            </a:r>
            <a:r>
              <a:rPr lang="en">
                <a:solidFill>
                  <a:srgbClr val="B7B7B7"/>
                </a:solidFill>
                <a:latin typeface="Raleway Light"/>
                <a:ea typeface="Raleway Light"/>
                <a:cs typeface="Raleway Light"/>
                <a:sym typeface="Raleway Light"/>
              </a:rPr>
              <a:t>provide a </a:t>
            </a:r>
            <a:r>
              <a:rPr lang="en" b="1">
                <a:solidFill>
                  <a:srgbClr val="058B8C"/>
                </a:solidFill>
                <a:latin typeface="Raleway"/>
                <a:ea typeface="Raleway"/>
                <a:cs typeface="Raleway"/>
                <a:sym typeface="Raleway"/>
              </a:rPr>
              <a:t>standardised (Geo-)JSON(-LD) data model</a:t>
            </a:r>
            <a:r>
              <a:rPr lang="en">
                <a:solidFill>
                  <a:srgbClr val="B7B7B7"/>
                </a:solidFill>
                <a:latin typeface="Raleway Light"/>
                <a:ea typeface="Raleway Light"/>
                <a:cs typeface="Raleway Light"/>
                <a:sym typeface="Raleway Light"/>
              </a:rPr>
              <a:t> according to</a:t>
            </a:r>
            <a:br>
              <a:rPr lang="en">
                <a:solidFill>
                  <a:srgbClr val="B7B7B7"/>
                </a:solidFill>
                <a:latin typeface="Raleway Light"/>
                <a:ea typeface="Raleway Light"/>
                <a:cs typeface="Raleway Light"/>
                <a:sym typeface="Raleway Light"/>
              </a:rPr>
            </a:br>
            <a:r>
              <a:rPr lang="en">
                <a:solidFill>
                  <a:srgbClr val="B7B7B7"/>
                </a:solidFill>
                <a:latin typeface="Raleway Light"/>
                <a:ea typeface="Raleway Light"/>
                <a:cs typeface="Raleway Light"/>
                <a:sym typeface="Raleway Light"/>
              </a:rPr>
              <a:t>        </a:t>
            </a:r>
            <a:r>
              <a:rPr lang="en" b="1">
                <a:solidFill>
                  <a:srgbClr val="058B8C"/>
                </a:solidFill>
                <a:latin typeface="Raleway"/>
                <a:ea typeface="Raleway"/>
                <a:cs typeface="Raleway"/>
                <a:sym typeface="Raleway"/>
              </a:rPr>
              <a:t>JSKOS</a:t>
            </a:r>
            <a:r>
              <a:rPr lang="en">
                <a:solidFill>
                  <a:srgbClr val="B7B7B7"/>
                </a:solidFill>
                <a:latin typeface="Raleway Light"/>
                <a:ea typeface="Raleway Light"/>
                <a:cs typeface="Raleway Light"/>
                <a:sym typeface="Raleway Light"/>
              </a:rPr>
              <a:t> as response to an API request</a:t>
            </a:r>
            <a:endParaRPr>
              <a:solidFill>
                <a:srgbClr val="B7B7B7"/>
              </a:solidFill>
              <a:latin typeface="Raleway Light"/>
              <a:ea typeface="Raleway Light"/>
              <a:cs typeface="Raleway Light"/>
              <a:sym typeface="Raleway Light"/>
            </a:endParaRPr>
          </a:p>
          <a:p>
            <a:pPr marL="0" lvl="0" indent="0" algn="l" rtl="0">
              <a:spcBef>
                <a:spcPts val="0"/>
              </a:spcBef>
              <a:spcAft>
                <a:spcPts val="0"/>
              </a:spcAft>
              <a:buNone/>
            </a:pPr>
            <a:endParaRPr>
              <a:solidFill>
                <a:srgbClr val="B7B7B7"/>
              </a:solidFill>
              <a:latin typeface="Raleway Light"/>
              <a:ea typeface="Raleway Light"/>
              <a:cs typeface="Raleway Light"/>
              <a:sym typeface="Raleway Light"/>
            </a:endParaRPr>
          </a:p>
          <a:p>
            <a:pPr marL="0" lvl="0" indent="0" algn="l" rtl="0">
              <a:spcBef>
                <a:spcPts val="0"/>
              </a:spcBef>
              <a:spcAft>
                <a:spcPts val="0"/>
              </a:spcAft>
              <a:buNone/>
            </a:pPr>
            <a:r>
              <a:rPr lang="en" b="1">
                <a:solidFill>
                  <a:srgbClr val="B7B7B7"/>
                </a:solidFill>
                <a:latin typeface="Raleway"/>
                <a:ea typeface="Raleway"/>
                <a:cs typeface="Raleway"/>
                <a:sym typeface="Raleway"/>
              </a:rPr>
              <a:t>    # </a:t>
            </a:r>
            <a:r>
              <a:rPr lang="en">
                <a:solidFill>
                  <a:srgbClr val="B7B7B7"/>
                </a:solidFill>
                <a:latin typeface="Raleway Light"/>
                <a:ea typeface="Raleway Light"/>
                <a:cs typeface="Raleway Light"/>
                <a:sym typeface="Raleway Light"/>
              </a:rPr>
              <a:t>embedded in </a:t>
            </a:r>
            <a:r>
              <a:rPr lang="en" b="1">
                <a:solidFill>
                  <a:srgbClr val="058B8C"/>
                </a:solidFill>
                <a:latin typeface="Raleway"/>
                <a:ea typeface="Raleway"/>
                <a:cs typeface="Raleway"/>
                <a:sym typeface="Raleway"/>
              </a:rPr>
              <a:t>community</a:t>
            </a:r>
            <a:r>
              <a:rPr lang="en">
                <a:solidFill>
                  <a:srgbClr val="B7B7B7"/>
                </a:solidFill>
                <a:latin typeface="Raleway Light"/>
                <a:ea typeface="Raleway Light"/>
                <a:cs typeface="Raleway Light"/>
                <a:sym typeface="Raleway Light"/>
              </a:rPr>
              <a:t> work in the </a:t>
            </a:r>
            <a:r>
              <a:rPr lang="en" b="1">
                <a:solidFill>
                  <a:srgbClr val="058B8C"/>
                </a:solidFill>
                <a:latin typeface="Raleway"/>
                <a:ea typeface="Raleway"/>
                <a:cs typeface="Raleway"/>
                <a:sym typeface="Raleway"/>
              </a:rPr>
              <a:t>CAA SIG Data Dragon</a:t>
            </a:r>
            <a:r>
              <a:rPr lang="en">
                <a:solidFill>
                  <a:srgbClr val="B7B7B7"/>
                </a:solidFill>
                <a:latin typeface="Raleway Light"/>
                <a:ea typeface="Raleway Light"/>
                <a:cs typeface="Raleway Light"/>
                <a:sym typeface="Raleway Light"/>
              </a:rPr>
              <a:t>, hosted by the RGZM</a:t>
            </a:r>
            <a:endParaRPr>
              <a:solidFill>
                <a:srgbClr val="B7B7B7"/>
              </a:solidFill>
              <a:latin typeface="Raleway Light"/>
              <a:ea typeface="Raleway Light"/>
              <a:cs typeface="Raleway Light"/>
              <a:sym typeface="Raleway Light"/>
            </a:endParaRPr>
          </a:p>
        </p:txBody>
      </p:sp>
      <p:sp>
        <p:nvSpPr>
          <p:cNvPr id="636" name="Google Shape;636;p7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43</a:t>
            </a:fld>
            <a:endParaRPr i="1">
              <a:solidFill>
                <a:srgbClr val="F3F3F3"/>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71"/>
          <p:cNvSpPr txBox="1">
            <a:spLocks noGrp="1"/>
          </p:cNvSpPr>
          <p:nvPr>
            <p:ph type="title"/>
          </p:nvPr>
        </p:nvSpPr>
        <p:spPr>
          <a:xfrm>
            <a:off x="1138950" y="35357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re3dragon API is coded in </a:t>
            </a:r>
            <a:r>
              <a:rPr lang="en" i="1"/>
              <a:t>JAVA </a:t>
            </a:r>
            <a:r>
              <a:rPr lang="en"/>
              <a:t>using Maven and</a:t>
            </a:r>
            <a:br>
              <a:rPr lang="en"/>
            </a:br>
            <a:r>
              <a:rPr lang="en"/>
              <a:t>Apache Jena and is published </a:t>
            </a:r>
            <a:r>
              <a:rPr lang="en" i="1"/>
              <a:t>Open Source</a:t>
            </a:r>
            <a:r>
              <a:rPr lang="en"/>
              <a:t> on GitHub.</a:t>
            </a:r>
            <a:endParaRPr/>
          </a:p>
        </p:txBody>
      </p:sp>
      <p:sp>
        <p:nvSpPr>
          <p:cNvPr id="642" name="Google Shape;642;p7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44</a:t>
            </a:fld>
            <a:endParaRPr i="1">
              <a:solidFill>
                <a:srgbClr val="F3F3F3"/>
              </a:solidFill>
            </a:endParaRPr>
          </a:p>
        </p:txBody>
      </p:sp>
      <p:pic>
        <p:nvPicPr>
          <p:cNvPr id="643" name="Google Shape;643;p71"/>
          <p:cNvPicPr preferRelativeResize="0"/>
          <p:nvPr/>
        </p:nvPicPr>
        <p:blipFill>
          <a:blip r:embed="rId3">
            <a:alphaModFix/>
          </a:blip>
          <a:stretch>
            <a:fillRect/>
          </a:stretch>
        </p:blipFill>
        <p:spPr>
          <a:xfrm>
            <a:off x="2746825" y="642625"/>
            <a:ext cx="3650344" cy="2743200"/>
          </a:xfrm>
          <a:prstGeom prst="rect">
            <a:avLst/>
          </a:prstGeom>
          <a:noFill/>
          <a:ln>
            <a:noFill/>
          </a:ln>
          <a:effectLst>
            <a:outerShdw blurRad="57150" dist="19050" dir="5400000" algn="bl" rotWithShape="0">
              <a:srgbClr val="000000">
                <a:alpha val="50000"/>
              </a:srgbClr>
            </a:outerShdw>
          </a:effectLst>
        </p:spPr>
      </p:pic>
      <p:sp>
        <p:nvSpPr>
          <p:cNvPr id="644" name="Google Shape;644;p71"/>
          <p:cNvSpPr txBox="1"/>
          <p:nvPr/>
        </p:nvSpPr>
        <p:spPr>
          <a:xfrm>
            <a:off x="3205800" y="4345075"/>
            <a:ext cx="27324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6FA8DC"/>
                </a:solidFill>
                <a:latin typeface="Raleway"/>
                <a:ea typeface="Raleway"/>
                <a:cs typeface="Raleway"/>
                <a:sym typeface="Raleway"/>
              </a:rPr>
              <a:t>https://github.com/RGZM/re3dragon</a:t>
            </a:r>
            <a:endParaRPr sz="1000" b="1">
              <a:solidFill>
                <a:srgbClr val="6FA8DC"/>
              </a:solidFill>
              <a:latin typeface="Raleway"/>
              <a:ea typeface="Raleway"/>
              <a:cs typeface="Raleway"/>
              <a:sym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72"/>
          <p:cNvSpPr txBox="1">
            <a:spLocks noGrp="1"/>
          </p:cNvSpPr>
          <p:nvPr>
            <p:ph type="title"/>
          </p:nvPr>
        </p:nvSpPr>
        <p:spPr>
          <a:xfrm>
            <a:off x="1138950" y="39167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exchange format is based on </a:t>
            </a:r>
            <a:r>
              <a:rPr lang="en" i="1"/>
              <a:t>JSKOS</a:t>
            </a:r>
            <a:br>
              <a:rPr lang="en"/>
            </a:br>
            <a:r>
              <a:rPr lang="en" sz="1400"/>
              <a:t>by the VZG in Göttingen, Germany (Jakob Voß).</a:t>
            </a:r>
            <a:endParaRPr sz="1400"/>
          </a:p>
        </p:txBody>
      </p:sp>
      <p:sp>
        <p:nvSpPr>
          <p:cNvPr id="650" name="Google Shape;650;p7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45</a:t>
            </a:fld>
            <a:endParaRPr i="1">
              <a:solidFill>
                <a:srgbClr val="F3F3F3"/>
              </a:solidFill>
            </a:endParaRPr>
          </a:p>
        </p:txBody>
      </p:sp>
      <p:pic>
        <p:nvPicPr>
          <p:cNvPr id="651" name="Google Shape;651;p72"/>
          <p:cNvPicPr preferRelativeResize="0"/>
          <p:nvPr/>
        </p:nvPicPr>
        <p:blipFill>
          <a:blip r:embed="rId3">
            <a:alphaModFix/>
          </a:blip>
          <a:stretch>
            <a:fillRect/>
          </a:stretch>
        </p:blipFill>
        <p:spPr>
          <a:xfrm>
            <a:off x="2475688" y="460350"/>
            <a:ext cx="4192523" cy="3200399"/>
          </a:xfrm>
          <a:prstGeom prst="rect">
            <a:avLst/>
          </a:prstGeom>
          <a:noFill/>
          <a:ln>
            <a:noFill/>
          </a:ln>
        </p:spPr>
      </p:pic>
      <p:sp>
        <p:nvSpPr>
          <p:cNvPr id="652" name="Google Shape;652;p72"/>
          <p:cNvSpPr txBox="1"/>
          <p:nvPr/>
        </p:nvSpPr>
        <p:spPr>
          <a:xfrm>
            <a:off x="1950700" y="3660750"/>
            <a:ext cx="52425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i="1">
                <a:solidFill>
                  <a:srgbClr val="6FA8DC"/>
                </a:solidFill>
                <a:latin typeface="Barlow"/>
                <a:ea typeface="Barlow"/>
                <a:cs typeface="Barlow"/>
                <a:sym typeface="Barlow"/>
              </a:rPr>
              <a:t>https://gbv.github.io/jskos/jskos.html   </a:t>
            </a:r>
            <a:r>
              <a:rPr lang="en" sz="1000" i="1">
                <a:solidFill>
                  <a:srgbClr val="058B8C"/>
                </a:solidFill>
                <a:latin typeface="Barlow"/>
                <a:ea typeface="Barlow"/>
                <a:cs typeface="Barlow"/>
                <a:sym typeface="Barlow"/>
              </a:rPr>
              <a:t>|</a:t>
            </a:r>
            <a:r>
              <a:rPr lang="en" sz="1000" i="1">
                <a:solidFill>
                  <a:srgbClr val="6FA8DC"/>
                </a:solidFill>
                <a:latin typeface="Barlow"/>
                <a:ea typeface="Barlow"/>
                <a:cs typeface="Barlow"/>
                <a:sym typeface="Barlow"/>
              </a:rPr>
              <a:t>   https://github.com/gbv/jskos</a:t>
            </a:r>
            <a:endParaRPr sz="1000" i="1">
              <a:solidFill>
                <a:srgbClr val="6FA8DC"/>
              </a:solidFill>
              <a:latin typeface="Barlow"/>
              <a:ea typeface="Barlow"/>
              <a:cs typeface="Barlow"/>
              <a:sym typeface="Barlow"/>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7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46</a:t>
            </a:fld>
            <a:endParaRPr i="1">
              <a:solidFill>
                <a:srgbClr val="F3F3F3"/>
              </a:solidFill>
            </a:endParaRPr>
          </a:p>
        </p:txBody>
      </p:sp>
      <p:grpSp>
        <p:nvGrpSpPr>
          <p:cNvPr id="658" name="Google Shape;658;p73"/>
          <p:cNvGrpSpPr/>
          <p:nvPr/>
        </p:nvGrpSpPr>
        <p:grpSpPr>
          <a:xfrm>
            <a:off x="3840865" y="941144"/>
            <a:ext cx="4682769" cy="2600100"/>
            <a:chOff x="5535525" y="799025"/>
            <a:chExt cx="6244525" cy="3466800"/>
          </a:xfrm>
        </p:grpSpPr>
        <p:sp>
          <p:nvSpPr>
            <p:cNvPr id="659" name="Google Shape;659;p73"/>
            <p:cNvSpPr/>
            <p:nvPr/>
          </p:nvSpPr>
          <p:spPr>
            <a:xfrm>
              <a:off x="6962050" y="1337125"/>
              <a:ext cx="1001100" cy="524700"/>
            </a:xfrm>
            <a:prstGeom prst="ellipse">
              <a:avLst/>
            </a:prstGeom>
            <a:solidFill>
              <a:srgbClr val="E06666"/>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900" b="1" i="1">
                  <a:solidFill>
                    <a:schemeClr val="lt1"/>
                  </a:solidFill>
                  <a:latin typeface="Barlow"/>
                  <a:ea typeface="Barlow"/>
                  <a:cs typeface="Barlow"/>
                  <a:sym typeface="Barlow"/>
                </a:rPr>
                <a:t>JSKOS</a:t>
              </a:r>
              <a:r>
                <a:rPr lang="en" b="1" i="1" baseline="30000">
                  <a:solidFill>
                    <a:schemeClr val="lt1"/>
                  </a:solidFill>
                  <a:latin typeface="Barlow"/>
                  <a:ea typeface="Barlow"/>
                  <a:cs typeface="Barlow"/>
                  <a:sym typeface="Barlow"/>
                </a:rPr>
                <a:t>+</a:t>
              </a:r>
              <a:endParaRPr b="1" i="1" baseline="30000">
                <a:solidFill>
                  <a:schemeClr val="lt1"/>
                </a:solidFill>
                <a:latin typeface="Barlow"/>
                <a:ea typeface="Barlow"/>
                <a:cs typeface="Barlow"/>
                <a:sym typeface="Barlow"/>
              </a:endParaRPr>
            </a:p>
          </p:txBody>
        </p:sp>
        <p:sp>
          <p:nvSpPr>
            <p:cNvPr id="660" name="Google Shape;660;p73"/>
            <p:cNvSpPr/>
            <p:nvPr/>
          </p:nvSpPr>
          <p:spPr>
            <a:xfrm>
              <a:off x="8484225" y="2449150"/>
              <a:ext cx="1522200" cy="524700"/>
            </a:xfrm>
            <a:prstGeom prst="ellipse">
              <a:avLst/>
            </a:prstGeom>
            <a:solidFill>
              <a:srgbClr val="A64D79"/>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None/>
              </a:pPr>
              <a:r>
                <a:rPr lang="en" sz="1000" b="1" i="1">
                  <a:solidFill>
                    <a:schemeClr val="lt1"/>
                  </a:solidFill>
                  <a:latin typeface="Barlow"/>
                  <a:ea typeface="Barlow"/>
                  <a:cs typeface="Barlow"/>
                  <a:sym typeface="Barlow"/>
                </a:rPr>
                <a:t>re3dragon</a:t>
              </a:r>
              <a:endParaRPr sz="1000" b="1" i="1">
                <a:solidFill>
                  <a:schemeClr val="lt1"/>
                </a:solidFill>
                <a:latin typeface="Barlow"/>
                <a:ea typeface="Barlow"/>
                <a:cs typeface="Barlow"/>
                <a:sym typeface="Barlow"/>
              </a:endParaRPr>
            </a:p>
          </p:txBody>
        </p:sp>
        <p:cxnSp>
          <p:nvCxnSpPr>
            <p:cNvPr id="661" name="Google Shape;661;p73"/>
            <p:cNvCxnSpPr>
              <a:stCxn id="659" idx="5"/>
              <a:endCxn id="660" idx="0"/>
            </p:cNvCxnSpPr>
            <p:nvPr/>
          </p:nvCxnSpPr>
          <p:spPr>
            <a:xfrm>
              <a:off x="7816542" y="1784984"/>
              <a:ext cx="1428900" cy="664200"/>
            </a:xfrm>
            <a:prstGeom prst="straightConnector1">
              <a:avLst/>
            </a:prstGeom>
            <a:noFill/>
            <a:ln w="9525" cap="flat" cmpd="sng">
              <a:solidFill>
                <a:schemeClr val="dk2"/>
              </a:solidFill>
              <a:prstDash val="solid"/>
              <a:round/>
              <a:headEnd type="none" w="med" len="med"/>
              <a:tailEnd type="none" w="med" len="med"/>
            </a:ln>
          </p:spPr>
        </p:cxnSp>
        <p:cxnSp>
          <p:nvCxnSpPr>
            <p:cNvPr id="662" name="Google Shape;662;p73"/>
            <p:cNvCxnSpPr/>
            <p:nvPr/>
          </p:nvCxnSpPr>
          <p:spPr>
            <a:xfrm>
              <a:off x="6432600" y="1047600"/>
              <a:ext cx="698400" cy="379200"/>
            </a:xfrm>
            <a:prstGeom prst="straightConnector1">
              <a:avLst/>
            </a:prstGeom>
            <a:noFill/>
            <a:ln w="9525" cap="flat" cmpd="sng">
              <a:solidFill>
                <a:srgbClr val="E69138"/>
              </a:solidFill>
              <a:prstDash val="solid"/>
              <a:round/>
              <a:headEnd type="none" w="med" len="med"/>
              <a:tailEnd type="triangle" w="med" len="med"/>
            </a:ln>
          </p:spPr>
        </p:cxnSp>
        <p:cxnSp>
          <p:nvCxnSpPr>
            <p:cNvPr id="663" name="Google Shape;663;p73"/>
            <p:cNvCxnSpPr/>
            <p:nvPr/>
          </p:nvCxnSpPr>
          <p:spPr>
            <a:xfrm rot="10800000" flipH="1">
              <a:off x="6284950" y="1589275"/>
              <a:ext cx="677100" cy="20400"/>
            </a:xfrm>
            <a:prstGeom prst="straightConnector1">
              <a:avLst/>
            </a:prstGeom>
            <a:noFill/>
            <a:ln w="9525" cap="flat" cmpd="sng">
              <a:solidFill>
                <a:srgbClr val="E69138"/>
              </a:solidFill>
              <a:prstDash val="solid"/>
              <a:round/>
              <a:headEnd type="none" w="med" len="med"/>
              <a:tailEnd type="triangle" w="med" len="med"/>
            </a:ln>
          </p:spPr>
        </p:cxnSp>
        <p:cxnSp>
          <p:nvCxnSpPr>
            <p:cNvPr id="664" name="Google Shape;664;p73"/>
            <p:cNvCxnSpPr>
              <a:endCxn id="659" idx="3"/>
            </p:cNvCxnSpPr>
            <p:nvPr/>
          </p:nvCxnSpPr>
          <p:spPr>
            <a:xfrm rot="10800000" flipH="1">
              <a:off x="6457358" y="1784984"/>
              <a:ext cx="651300" cy="346200"/>
            </a:xfrm>
            <a:prstGeom prst="straightConnector1">
              <a:avLst/>
            </a:prstGeom>
            <a:noFill/>
            <a:ln w="9525" cap="flat" cmpd="sng">
              <a:solidFill>
                <a:srgbClr val="E69138"/>
              </a:solidFill>
              <a:prstDash val="solid"/>
              <a:round/>
              <a:headEnd type="none" w="med" len="med"/>
              <a:tailEnd type="triangle" w="med" len="med"/>
            </a:ln>
          </p:spPr>
        </p:cxnSp>
        <p:sp>
          <p:nvSpPr>
            <p:cNvPr id="665" name="Google Shape;665;p73"/>
            <p:cNvSpPr txBox="1"/>
            <p:nvPr/>
          </p:nvSpPr>
          <p:spPr>
            <a:xfrm>
              <a:off x="5754100" y="799025"/>
              <a:ext cx="7695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SKOS</a:t>
              </a:r>
              <a:endParaRPr sz="1000">
                <a:solidFill>
                  <a:schemeClr val="lt1"/>
                </a:solidFill>
                <a:latin typeface="Barlow"/>
                <a:ea typeface="Barlow"/>
                <a:cs typeface="Barlow"/>
                <a:sym typeface="Barlow"/>
              </a:endParaRPr>
            </a:p>
          </p:txBody>
        </p:sp>
        <p:sp>
          <p:nvSpPr>
            <p:cNvPr id="666" name="Google Shape;666;p73"/>
            <p:cNvSpPr txBox="1"/>
            <p:nvPr/>
          </p:nvSpPr>
          <p:spPr>
            <a:xfrm>
              <a:off x="5535525" y="1399375"/>
              <a:ext cx="7695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format</a:t>
              </a:r>
              <a:endParaRPr sz="1000">
                <a:solidFill>
                  <a:schemeClr val="lt1"/>
                </a:solidFill>
                <a:latin typeface="Barlow"/>
                <a:ea typeface="Barlow"/>
                <a:cs typeface="Barlow"/>
                <a:sym typeface="Barlow"/>
              </a:endParaRPr>
            </a:p>
          </p:txBody>
        </p:sp>
        <p:sp>
          <p:nvSpPr>
            <p:cNvPr id="667" name="Google Shape;667;p73"/>
            <p:cNvSpPr txBox="1"/>
            <p:nvPr/>
          </p:nvSpPr>
          <p:spPr>
            <a:xfrm>
              <a:off x="5687925" y="2148625"/>
              <a:ext cx="7695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format</a:t>
              </a:r>
              <a:endParaRPr sz="1000">
                <a:solidFill>
                  <a:schemeClr val="lt1"/>
                </a:solidFill>
                <a:latin typeface="Barlow"/>
                <a:ea typeface="Barlow"/>
                <a:cs typeface="Barlow"/>
                <a:sym typeface="Barlow"/>
              </a:endParaRPr>
            </a:p>
          </p:txBody>
        </p:sp>
        <p:sp>
          <p:nvSpPr>
            <p:cNvPr id="668" name="Google Shape;668;p73"/>
            <p:cNvSpPr txBox="1"/>
            <p:nvPr/>
          </p:nvSpPr>
          <p:spPr>
            <a:xfrm>
              <a:off x="7348538" y="2085138"/>
              <a:ext cx="895800" cy="400200"/>
            </a:xfrm>
            <a:prstGeom prst="rect">
              <a:avLst/>
            </a:prstGeom>
            <a:noFill/>
            <a:ln>
              <a:noFill/>
            </a:ln>
          </p:spPr>
          <p:txBody>
            <a:bodyPr spcFirstLastPara="1" wrap="square" lIns="68575" tIns="68575" rIns="68575" bIns="68575" anchor="ctr" anchorCtr="0">
              <a:noAutofit/>
            </a:bodyPr>
            <a:lstStyle/>
            <a:p>
              <a:pPr marL="0" marR="0" lvl="0" indent="0" algn="ctr" rtl="0">
                <a:lnSpc>
                  <a:spcPct val="100000"/>
                </a:lnSpc>
                <a:spcBef>
                  <a:spcPts val="0"/>
                </a:spcBef>
                <a:spcAft>
                  <a:spcPts val="0"/>
                </a:spcAft>
                <a:buNone/>
              </a:pPr>
              <a:r>
                <a:rPr lang="en" sz="1000">
                  <a:solidFill>
                    <a:schemeClr val="lt1"/>
                  </a:solidFill>
                  <a:latin typeface="Barlow"/>
                  <a:ea typeface="Barlow"/>
                  <a:cs typeface="Barlow"/>
                  <a:sym typeface="Barlow"/>
                </a:rPr>
                <a:t>thesauri</a:t>
              </a:r>
              <a:endParaRPr sz="700">
                <a:solidFill>
                  <a:schemeClr val="lt1"/>
                </a:solidFill>
                <a:latin typeface="Barlow"/>
                <a:ea typeface="Barlow"/>
                <a:cs typeface="Barlow"/>
                <a:sym typeface="Barlow"/>
              </a:endParaRPr>
            </a:p>
          </p:txBody>
        </p:sp>
        <p:sp>
          <p:nvSpPr>
            <p:cNvPr id="669" name="Google Shape;669;p73"/>
            <p:cNvSpPr txBox="1"/>
            <p:nvPr/>
          </p:nvSpPr>
          <p:spPr>
            <a:xfrm>
              <a:off x="6894588" y="2506775"/>
              <a:ext cx="7695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LOD</a:t>
              </a:r>
              <a:endParaRPr sz="1000">
                <a:solidFill>
                  <a:schemeClr val="lt1"/>
                </a:solidFill>
                <a:latin typeface="Barlow"/>
                <a:ea typeface="Barlow"/>
                <a:cs typeface="Barlow"/>
                <a:sym typeface="Barlow"/>
              </a:endParaRPr>
            </a:p>
          </p:txBody>
        </p:sp>
        <p:sp>
          <p:nvSpPr>
            <p:cNvPr id="670" name="Google Shape;670;p73"/>
            <p:cNvSpPr txBox="1"/>
            <p:nvPr/>
          </p:nvSpPr>
          <p:spPr>
            <a:xfrm>
              <a:off x="6894600" y="3068800"/>
              <a:ext cx="8958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authority data</a:t>
              </a:r>
              <a:endParaRPr sz="1000">
                <a:solidFill>
                  <a:schemeClr val="lt1"/>
                </a:solidFill>
                <a:latin typeface="Barlow"/>
                <a:ea typeface="Barlow"/>
                <a:cs typeface="Barlow"/>
                <a:sym typeface="Barlow"/>
              </a:endParaRPr>
            </a:p>
          </p:txBody>
        </p:sp>
        <p:cxnSp>
          <p:nvCxnSpPr>
            <p:cNvPr id="671" name="Google Shape;671;p73"/>
            <p:cNvCxnSpPr>
              <a:endCxn id="660" idx="1"/>
            </p:cNvCxnSpPr>
            <p:nvPr/>
          </p:nvCxnSpPr>
          <p:spPr>
            <a:xfrm>
              <a:off x="8165046" y="2327991"/>
              <a:ext cx="542100" cy="198000"/>
            </a:xfrm>
            <a:prstGeom prst="straightConnector1">
              <a:avLst/>
            </a:prstGeom>
            <a:noFill/>
            <a:ln w="9525" cap="flat" cmpd="sng">
              <a:solidFill>
                <a:srgbClr val="0B5394"/>
              </a:solidFill>
              <a:prstDash val="solid"/>
              <a:round/>
              <a:headEnd type="none" w="med" len="med"/>
              <a:tailEnd type="triangle" w="med" len="med"/>
            </a:ln>
          </p:spPr>
        </p:cxnSp>
        <p:cxnSp>
          <p:nvCxnSpPr>
            <p:cNvPr id="672" name="Google Shape;672;p73"/>
            <p:cNvCxnSpPr>
              <a:endCxn id="660" idx="2"/>
            </p:cNvCxnSpPr>
            <p:nvPr/>
          </p:nvCxnSpPr>
          <p:spPr>
            <a:xfrm>
              <a:off x="7503225" y="2708500"/>
              <a:ext cx="981000" cy="3000"/>
            </a:xfrm>
            <a:prstGeom prst="straightConnector1">
              <a:avLst/>
            </a:prstGeom>
            <a:noFill/>
            <a:ln w="9525" cap="flat" cmpd="sng">
              <a:solidFill>
                <a:srgbClr val="0B5394"/>
              </a:solidFill>
              <a:prstDash val="solid"/>
              <a:round/>
              <a:headEnd type="none" w="med" len="med"/>
              <a:tailEnd type="triangle" w="med" len="med"/>
            </a:ln>
          </p:spPr>
        </p:cxnSp>
        <p:cxnSp>
          <p:nvCxnSpPr>
            <p:cNvPr id="673" name="Google Shape;673;p73"/>
            <p:cNvCxnSpPr/>
            <p:nvPr/>
          </p:nvCxnSpPr>
          <p:spPr>
            <a:xfrm rot="10800000" flipH="1">
              <a:off x="7768000" y="2991825"/>
              <a:ext cx="1138200" cy="262800"/>
            </a:xfrm>
            <a:prstGeom prst="straightConnector1">
              <a:avLst/>
            </a:prstGeom>
            <a:noFill/>
            <a:ln w="9525" cap="flat" cmpd="sng">
              <a:solidFill>
                <a:srgbClr val="0B5394"/>
              </a:solidFill>
              <a:prstDash val="solid"/>
              <a:round/>
              <a:headEnd type="none" w="med" len="med"/>
              <a:tailEnd type="triangle" w="med" len="med"/>
            </a:ln>
          </p:spPr>
        </p:cxnSp>
        <p:cxnSp>
          <p:nvCxnSpPr>
            <p:cNvPr id="674" name="Google Shape;674;p73"/>
            <p:cNvCxnSpPr/>
            <p:nvPr/>
          </p:nvCxnSpPr>
          <p:spPr>
            <a:xfrm rot="10800000" flipH="1">
              <a:off x="9629325" y="1861825"/>
              <a:ext cx="1075500" cy="645300"/>
            </a:xfrm>
            <a:prstGeom prst="straightConnector1">
              <a:avLst/>
            </a:prstGeom>
            <a:noFill/>
            <a:ln w="9525" cap="flat" cmpd="sng">
              <a:solidFill>
                <a:srgbClr val="741B47"/>
              </a:solidFill>
              <a:prstDash val="solid"/>
              <a:round/>
              <a:headEnd type="none" w="med" len="med"/>
              <a:tailEnd type="triangle" w="med" len="med"/>
            </a:ln>
          </p:spPr>
        </p:cxnSp>
        <p:cxnSp>
          <p:nvCxnSpPr>
            <p:cNvPr id="675" name="Google Shape;675;p73"/>
            <p:cNvCxnSpPr/>
            <p:nvPr/>
          </p:nvCxnSpPr>
          <p:spPr>
            <a:xfrm>
              <a:off x="9625825" y="2950300"/>
              <a:ext cx="1001100" cy="637200"/>
            </a:xfrm>
            <a:prstGeom prst="straightConnector1">
              <a:avLst/>
            </a:prstGeom>
            <a:noFill/>
            <a:ln w="9525" cap="flat" cmpd="sng">
              <a:solidFill>
                <a:srgbClr val="741B47"/>
              </a:solidFill>
              <a:prstDash val="solid"/>
              <a:round/>
              <a:headEnd type="none" w="med" len="med"/>
              <a:tailEnd type="triangle" w="med" len="med"/>
            </a:ln>
          </p:spPr>
        </p:cxnSp>
        <p:sp>
          <p:nvSpPr>
            <p:cNvPr id="676" name="Google Shape;676;p73"/>
            <p:cNvSpPr txBox="1"/>
            <p:nvPr/>
          </p:nvSpPr>
          <p:spPr>
            <a:xfrm>
              <a:off x="10656250" y="1627975"/>
              <a:ext cx="11238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application</a:t>
              </a:r>
              <a:endParaRPr sz="1000">
                <a:solidFill>
                  <a:schemeClr val="lt1"/>
                </a:solidFill>
                <a:latin typeface="Barlow"/>
                <a:ea typeface="Barlow"/>
                <a:cs typeface="Barlow"/>
                <a:sym typeface="Barlow"/>
              </a:endParaRPr>
            </a:p>
          </p:txBody>
        </p:sp>
        <p:sp>
          <p:nvSpPr>
            <p:cNvPr id="677" name="Google Shape;677;p73"/>
            <p:cNvSpPr txBox="1"/>
            <p:nvPr/>
          </p:nvSpPr>
          <p:spPr>
            <a:xfrm>
              <a:off x="10580050" y="3399525"/>
              <a:ext cx="11238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000">
                  <a:solidFill>
                    <a:schemeClr val="lt1"/>
                  </a:solidFill>
                  <a:latin typeface="Barlow"/>
                  <a:ea typeface="Barlow"/>
                  <a:cs typeface="Barlow"/>
                  <a:sym typeface="Barlow"/>
                </a:rPr>
                <a:t>application</a:t>
              </a:r>
              <a:endParaRPr sz="1000">
                <a:solidFill>
                  <a:schemeClr val="lt1"/>
                </a:solidFill>
                <a:latin typeface="Barlow"/>
                <a:ea typeface="Barlow"/>
                <a:cs typeface="Barlow"/>
                <a:sym typeface="Barlow"/>
              </a:endParaRPr>
            </a:p>
          </p:txBody>
        </p:sp>
        <p:sp>
          <p:nvSpPr>
            <p:cNvPr id="678" name="Google Shape;678;p73"/>
            <p:cNvSpPr txBox="1"/>
            <p:nvPr/>
          </p:nvSpPr>
          <p:spPr>
            <a:xfrm>
              <a:off x="6672500" y="3773225"/>
              <a:ext cx="4764900" cy="4926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600" i="1">
                  <a:solidFill>
                    <a:schemeClr val="lt1"/>
                  </a:solidFill>
                  <a:latin typeface="PT Sans"/>
                  <a:ea typeface="PT Sans"/>
                  <a:cs typeface="PT Sans"/>
                  <a:sym typeface="PT Sans"/>
                </a:rPr>
                <a:t>after Einheitliche Normdatendienste der VZG,</a:t>
              </a:r>
              <a:br>
                <a:rPr lang="en" sz="600" i="1">
                  <a:solidFill>
                    <a:schemeClr val="lt1"/>
                  </a:solidFill>
                  <a:latin typeface="PT Sans"/>
                  <a:ea typeface="PT Sans"/>
                  <a:cs typeface="PT Sans"/>
                  <a:sym typeface="PT Sans"/>
                </a:rPr>
              </a:br>
              <a:r>
                <a:rPr lang="en" sz="600" i="1">
                  <a:solidFill>
                    <a:schemeClr val="lt1"/>
                  </a:solidFill>
                  <a:latin typeface="PT Sans"/>
                  <a:ea typeface="PT Sans"/>
                  <a:cs typeface="PT Sans"/>
                  <a:sym typeface="PT Sans"/>
                </a:rPr>
                <a:t>Jakob Voß, Tobias Helms (2016)</a:t>
              </a:r>
              <a:endParaRPr sz="600" i="1">
                <a:solidFill>
                  <a:schemeClr val="lt1"/>
                </a:solidFill>
                <a:latin typeface="PT Sans"/>
                <a:ea typeface="PT Sans"/>
                <a:cs typeface="PT Sans"/>
                <a:sym typeface="PT Sans"/>
              </a:endParaRPr>
            </a:p>
          </p:txBody>
        </p:sp>
      </p:grpSp>
      <p:grpSp>
        <p:nvGrpSpPr>
          <p:cNvPr id="679" name="Google Shape;679;p73"/>
          <p:cNvGrpSpPr/>
          <p:nvPr/>
        </p:nvGrpSpPr>
        <p:grpSpPr>
          <a:xfrm>
            <a:off x="525861" y="2078775"/>
            <a:ext cx="3774134" cy="2572613"/>
            <a:chOff x="955200" y="2924100"/>
            <a:chExt cx="5032850" cy="3430150"/>
          </a:xfrm>
        </p:grpSpPr>
        <p:sp>
          <p:nvSpPr>
            <p:cNvPr id="680" name="Google Shape;680;p73"/>
            <p:cNvSpPr txBox="1"/>
            <p:nvPr/>
          </p:nvSpPr>
          <p:spPr>
            <a:xfrm>
              <a:off x="3316750" y="3417350"/>
              <a:ext cx="1935300" cy="400200"/>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r>
                <a:rPr lang="en" sz="700" b="1">
                  <a:solidFill>
                    <a:schemeClr val="lt1"/>
                  </a:solidFill>
                  <a:latin typeface="Barlow"/>
                  <a:ea typeface="Barlow"/>
                  <a:cs typeface="Barlow"/>
                  <a:sym typeface="Barlow"/>
                </a:rPr>
                <a:t>collects</a:t>
              </a:r>
              <a:endParaRPr sz="700" b="1">
                <a:solidFill>
                  <a:schemeClr val="lt1"/>
                </a:solidFill>
                <a:latin typeface="Barlow"/>
                <a:ea typeface="Barlow"/>
                <a:cs typeface="Barlow"/>
                <a:sym typeface="Barlow"/>
              </a:endParaRPr>
            </a:p>
          </p:txBody>
        </p:sp>
        <p:sp>
          <p:nvSpPr>
            <p:cNvPr id="681" name="Google Shape;681;p73"/>
            <p:cNvSpPr txBox="1"/>
            <p:nvPr/>
          </p:nvSpPr>
          <p:spPr>
            <a:xfrm>
              <a:off x="3176075" y="2924100"/>
              <a:ext cx="1935300" cy="400200"/>
            </a:xfrm>
            <a:prstGeom prst="rect">
              <a:avLst/>
            </a:prstGeom>
            <a:no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solidFill>
                    <a:schemeClr val="lt1"/>
                  </a:solidFill>
                  <a:latin typeface="Barlow"/>
                  <a:ea typeface="Barlow"/>
                  <a:cs typeface="Barlow"/>
                  <a:sym typeface="Barlow"/>
                </a:rPr>
                <a:t>describes</a:t>
              </a:r>
              <a:endParaRPr sz="700" b="1">
                <a:solidFill>
                  <a:schemeClr val="lt1"/>
                </a:solidFill>
                <a:latin typeface="Barlow"/>
                <a:ea typeface="Barlow"/>
                <a:cs typeface="Barlow"/>
                <a:sym typeface="Barlow"/>
              </a:endParaRPr>
            </a:p>
          </p:txBody>
        </p:sp>
        <p:sp>
          <p:nvSpPr>
            <p:cNvPr id="682" name="Google Shape;682;p73"/>
            <p:cNvSpPr/>
            <p:nvPr/>
          </p:nvSpPr>
          <p:spPr>
            <a:xfrm>
              <a:off x="4520350" y="3077925"/>
              <a:ext cx="731700" cy="2814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latin typeface="Barlow"/>
                  <a:ea typeface="Barlow"/>
                  <a:cs typeface="Barlow"/>
                  <a:sym typeface="Barlow"/>
                </a:rPr>
                <a:t>metadata</a:t>
              </a:r>
              <a:endParaRPr sz="700" b="1">
                <a:latin typeface="Barlow"/>
                <a:ea typeface="Barlow"/>
                <a:cs typeface="Barlow"/>
                <a:sym typeface="Barlow"/>
              </a:endParaRPr>
            </a:p>
          </p:txBody>
        </p:sp>
        <p:sp>
          <p:nvSpPr>
            <p:cNvPr id="683" name="Google Shape;683;p73"/>
            <p:cNvSpPr/>
            <p:nvPr/>
          </p:nvSpPr>
          <p:spPr>
            <a:xfrm>
              <a:off x="4520350" y="3875575"/>
              <a:ext cx="731700" cy="2814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latin typeface="Barlow"/>
                  <a:ea typeface="Barlow"/>
                  <a:cs typeface="Barlow"/>
                  <a:sym typeface="Barlow"/>
                </a:rPr>
                <a:t>metadata</a:t>
              </a:r>
              <a:endParaRPr sz="700" b="1">
                <a:latin typeface="Barlow"/>
                <a:ea typeface="Barlow"/>
                <a:cs typeface="Barlow"/>
                <a:sym typeface="Barlow"/>
              </a:endParaRPr>
            </a:p>
          </p:txBody>
        </p:sp>
        <p:sp>
          <p:nvSpPr>
            <p:cNvPr id="684" name="Google Shape;684;p73"/>
            <p:cNvSpPr/>
            <p:nvPr/>
          </p:nvSpPr>
          <p:spPr>
            <a:xfrm>
              <a:off x="4520350" y="4673225"/>
              <a:ext cx="731700" cy="2814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latin typeface="Barlow"/>
                  <a:ea typeface="Barlow"/>
                  <a:cs typeface="Barlow"/>
                  <a:sym typeface="Barlow"/>
                </a:rPr>
                <a:t>metadata</a:t>
              </a:r>
              <a:endParaRPr sz="700" b="1">
                <a:latin typeface="Barlow"/>
                <a:ea typeface="Barlow"/>
                <a:cs typeface="Barlow"/>
                <a:sym typeface="Barlow"/>
              </a:endParaRPr>
            </a:p>
          </p:txBody>
        </p:sp>
        <p:sp>
          <p:nvSpPr>
            <p:cNvPr id="685" name="Google Shape;685;p73"/>
            <p:cNvSpPr/>
            <p:nvPr/>
          </p:nvSpPr>
          <p:spPr>
            <a:xfrm>
              <a:off x="4520350" y="5470875"/>
              <a:ext cx="731700" cy="281400"/>
            </a:xfrm>
            <a:prstGeom prst="roundRect">
              <a:avLst>
                <a:gd name="adj" fmla="val 16667"/>
              </a:avLst>
            </a:prstGeom>
            <a:solidFill>
              <a:schemeClr val="lt1"/>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latin typeface="Barlow"/>
                  <a:ea typeface="Barlow"/>
                  <a:cs typeface="Barlow"/>
                  <a:sym typeface="Barlow"/>
                </a:rPr>
                <a:t>metadata</a:t>
              </a:r>
              <a:endParaRPr sz="700" b="1">
                <a:latin typeface="Barlow"/>
                <a:ea typeface="Barlow"/>
                <a:cs typeface="Barlow"/>
                <a:sym typeface="Barlow"/>
              </a:endParaRPr>
            </a:p>
          </p:txBody>
        </p:sp>
        <p:sp>
          <p:nvSpPr>
            <p:cNvPr id="686" name="Google Shape;686;p73"/>
            <p:cNvSpPr txBox="1"/>
            <p:nvPr/>
          </p:nvSpPr>
          <p:spPr>
            <a:xfrm>
              <a:off x="955200" y="3816175"/>
              <a:ext cx="1935300" cy="400200"/>
            </a:xfrm>
            <a:prstGeom prst="rect">
              <a:avLst/>
            </a:prstGeom>
            <a:noFill/>
            <a:ln>
              <a:noFill/>
            </a:ln>
          </p:spPr>
          <p:txBody>
            <a:bodyPr spcFirstLastPara="1" wrap="square" lIns="68575" tIns="68575" rIns="68575" bIns="68575" anchor="ctr" anchorCtr="0">
              <a:noAutofit/>
            </a:bodyPr>
            <a:lstStyle/>
            <a:p>
              <a:pPr marL="0" lvl="0" indent="0" algn="r" rtl="0">
                <a:spcBef>
                  <a:spcPts val="0"/>
                </a:spcBef>
                <a:spcAft>
                  <a:spcPts val="0"/>
                </a:spcAft>
                <a:buNone/>
              </a:pPr>
              <a:r>
                <a:rPr lang="en" sz="1000" i="1">
                  <a:solidFill>
                    <a:schemeClr val="lt1"/>
                  </a:solidFill>
                  <a:latin typeface="Barlow"/>
                  <a:ea typeface="Barlow"/>
                  <a:cs typeface="Barlow"/>
                  <a:sym typeface="Barlow"/>
                </a:rPr>
                <a:t>re3dragon</a:t>
              </a:r>
              <a:endParaRPr sz="1000" i="1">
                <a:solidFill>
                  <a:schemeClr val="lt1"/>
                </a:solidFill>
                <a:latin typeface="Barlow"/>
                <a:ea typeface="Barlow"/>
                <a:cs typeface="Barlow"/>
                <a:sym typeface="Barlow"/>
              </a:endParaRPr>
            </a:p>
          </p:txBody>
        </p:sp>
        <p:sp>
          <p:nvSpPr>
            <p:cNvPr id="687" name="Google Shape;687;p73"/>
            <p:cNvSpPr txBox="1"/>
            <p:nvPr/>
          </p:nvSpPr>
          <p:spPr>
            <a:xfrm>
              <a:off x="955200" y="4613825"/>
              <a:ext cx="1935300" cy="400200"/>
            </a:xfrm>
            <a:prstGeom prst="rect">
              <a:avLst/>
            </a:prstGeom>
            <a:noFill/>
            <a:ln>
              <a:noFill/>
            </a:ln>
          </p:spPr>
          <p:txBody>
            <a:bodyPr spcFirstLastPara="1" wrap="square" lIns="68575" tIns="68575" rIns="68575" bIns="68575" anchor="ctr" anchorCtr="0">
              <a:noAutofit/>
            </a:bodyPr>
            <a:lstStyle/>
            <a:p>
              <a:pPr marL="0" lvl="0" indent="0" algn="r" rtl="0">
                <a:spcBef>
                  <a:spcPts val="0"/>
                </a:spcBef>
                <a:spcAft>
                  <a:spcPts val="0"/>
                </a:spcAft>
                <a:buNone/>
              </a:pPr>
              <a:r>
                <a:rPr lang="en" sz="1000" i="1">
                  <a:solidFill>
                    <a:schemeClr val="lt1"/>
                  </a:solidFill>
                  <a:latin typeface="Barlow"/>
                  <a:ea typeface="Barlow"/>
                  <a:cs typeface="Barlow"/>
                  <a:sym typeface="Barlow"/>
                </a:rPr>
                <a:t>knowledge organisation system</a:t>
              </a:r>
              <a:endParaRPr sz="1000" i="1">
                <a:solidFill>
                  <a:schemeClr val="lt1"/>
                </a:solidFill>
                <a:latin typeface="Barlow"/>
                <a:ea typeface="Barlow"/>
                <a:cs typeface="Barlow"/>
                <a:sym typeface="Barlow"/>
              </a:endParaRPr>
            </a:p>
          </p:txBody>
        </p:sp>
        <p:sp>
          <p:nvSpPr>
            <p:cNvPr id="688" name="Google Shape;688;p73"/>
            <p:cNvSpPr txBox="1"/>
            <p:nvPr/>
          </p:nvSpPr>
          <p:spPr>
            <a:xfrm>
              <a:off x="955200" y="5393025"/>
              <a:ext cx="1935300" cy="400200"/>
            </a:xfrm>
            <a:prstGeom prst="rect">
              <a:avLst/>
            </a:prstGeom>
            <a:noFill/>
            <a:ln>
              <a:noFill/>
            </a:ln>
          </p:spPr>
          <p:txBody>
            <a:bodyPr spcFirstLastPara="1" wrap="square" lIns="68575" tIns="68575" rIns="68575" bIns="68575" anchor="ctr" anchorCtr="0">
              <a:noAutofit/>
            </a:bodyPr>
            <a:lstStyle/>
            <a:p>
              <a:pPr marL="0" lvl="0" indent="0" algn="r" rtl="0">
                <a:spcBef>
                  <a:spcPts val="0"/>
                </a:spcBef>
                <a:spcAft>
                  <a:spcPts val="0"/>
                </a:spcAft>
                <a:buNone/>
              </a:pPr>
              <a:r>
                <a:rPr lang="en" sz="1000" i="1">
                  <a:solidFill>
                    <a:schemeClr val="lt1"/>
                  </a:solidFill>
                  <a:latin typeface="Barlow"/>
                  <a:ea typeface="Barlow"/>
                  <a:cs typeface="Barlow"/>
                  <a:sym typeface="Barlow"/>
                </a:rPr>
                <a:t>concept</a:t>
              </a:r>
              <a:endParaRPr sz="1000" i="1">
                <a:solidFill>
                  <a:schemeClr val="lt1"/>
                </a:solidFill>
                <a:latin typeface="Barlow"/>
                <a:ea typeface="Barlow"/>
                <a:cs typeface="Barlow"/>
                <a:sym typeface="Barlow"/>
              </a:endParaRPr>
            </a:p>
          </p:txBody>
        </p:sp>
        <p:sp>
          <p:nvSpPr>
            <p:cNvPr id="689" name="Google Shape;689;p73"/>
            <p:cNvSpPr txBox="1"/>
            <p:nvPr/>
          </p:nvSpPr>
          <p:spPr>
            <a:xfrm>
              <a:off x="955200" y="3018525"/>
              <a:ext cx="1935300" cy="400200"/>
            </a:xfrm>
            <a:prstGeom prst="rect">
              <a:avLst/>
            </a:prstGeom>
            <a:noFill/>
            <a:ln>
              <a:noFill/>
            </a:ln>
          </p:spPr>
          <p:txBody>
            <a:bodyPr spcFirstLastPara="1" wrap="square" lIns="68575" tIns="68575" rIns="68575" bIns="68575" anchor="ctr" anchorCtr="0">
              <a:noAutofit/>
            </a:bodyPr>
            <a:lstStyle/>
            <a:p>
              <a:pPr marL="0" lvl="0" indent="0" algn="r" rtl="0">
                <a:spcBef>
                  <a:spcPts val="0"/>
                </a:spcBef>
                <a:spcAft>
                  <a:spcPts val="0"/>
                </a:spcAft>
                <a:buNone/>
              </a:pPr>
              <a:r>
                <a:rPr lang="en" sz="1000" i="1">
                  <a:solidFill>
                    <a:schemeClr val="lt1"/>
                  </a:solidFill>
                  <a:latin typeface="Barlow"/>
                  <a:ea typeface="Barlow"/>
                  <a:cs typeface="Barlow"/>
                  <a:sym typeface="Barlow"/>
                </a:rPr>
                <a:t>dragon lairs</a:t>
              </a:r>
              <a:endParaRPr sz="1000" i="1">
                <a:solidFill>
                  <a:schemeClr val="lt1"/>
                </a:solidFill>
                <a:latin typeface="Barlow"/>
                <a:ea typeface="Barlow"/>
                <a:cs typeface="Barlow"/>
                <a:sym typeface="Barlow"/>
              </a:endParaRPr>
            </a:p>
          </p:txBody>
        </p:sp>
        <p:sp>
          <p:nvSpPr>
            <p:cNvPr id="690" name="Google Shape;690;p73"/>
            <p:cNvSpPr/>
            <p:nvPr/>
          </p:nvSpPr>
          <p:spPr>
            <a:xfrm>
              <a:off x="3001700" y="3077925"/>
              <a:ext cx="731700" cy="281400"/>
            </a:xfrm>
            <a:prstGeom prst="roundRect">
              <a:avLst>
                <a:gd name="adj" fmla="val 16667"/>
              </a:avLst>
            </a:prstGeom>
            <a:solidFill>
              <a:srgbClr val="9506C5"/>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solidFill>
                    <a:schemeClr val="lt1"/>
                  </a:solidFill>
                  <a:latin typeface="Barlow"/>
                  <a:ea typeface="Barlow"/>
                  <a:cs typeface="Barlow"/>
                  <a:sym typeface="Barlow"/>
                </a:rPr>
                <a:t>registry</a:t>
              </a:r>
              <a:endParaRPr sz="700" b="1">
                <a:solidFill>
                  <a:schemeClr val="lt1"/>
                </a:solidFill>
                <a:latin typeface="Barlow"/>
                <a:ea typeface="Barlow"/>
                <a:cs typeface="Barlow"/>
                <a:sym typeface="Barlow"/>
              </a:endParaRPr>
            </a:p>
          </p:txBody>
        </p:sp>
        <p:sp>
          <p:nvSpPr>
            <p:cNvPr id="691" name="Google Shape;691;p73"/>
            <p:cNvSpPr/>
            <p:nvPr/>
          </p:nvSpPr>
          <p:spPr>
            <a:xfrm>
              <a:off x="3001700" y="3875575"/>
              <a:ext cx="731700" cy="281400"/>
            </a:xfrm>
            <a:prstGeom prst="roundRect">
              <a:avLst>
                <a:gd name="adj" fmla="val 16667"/>
              </a:avLst>
            </a:prstGeom>
            <a:solidFill>
              <a:srgbClr val="9506C5"/>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solidFill>
                    <a:schemeClr val="lt1"/>
                  </a:solidFill>
                  <a:latin typeface="Barlow"/>
                  <a:ea typeface="Barlow"/>
                  <a:cs typeface="Barlow"/>
                  <a:sym typeface="Barlow"/>
                </a:rPr>
                <a:t>registry</a:t>
              </a:r>
              <a:endParaRPr sz="700" b="1">
                <a:solidFill>
                  <a:schemeClr val="lt1"/>
                </a:solidFill>
                <a:latin typeface="Barlow"/>
                <a:ea typeface="Barlow"/>
                <a:cs typeface="Barlow"/>
                <a:sym typeface="Barlow"/>
              </a:endParaRPr>
            </a:p>
          </p:txBody>
        </p:sp>
        <p:sp>
          <p:nvSpPr>
            <p:cNvPr id="692" name="Google Shape;692;p73"/>
            <p:cNvSpPr/>
            <p:nvPr/>
          </p:nvSpPr>
          <p:spPr>
            <a:xfrm>
              <a:off x="3001700" y="4673225"/>
              <a:ext cx="1207800" cy="281400"/>
            </a:xfrm>
            <a:prstGeom prst="roundRect">
              <a:avLst>
                <a:gd name="adj" fmla="val 16667"/>
              </a:avLst>
            </a:prstGeom>
            <a:solidFill>
              <a:srgbClr val="4A86E8"/>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solidFill>
                    <a:schemeClr val="lt1"/>
                  </a:solidFill>
                  <a:latin typeface="Barlow"/>
                  <a:ea typeface="Barlow"/>
                  <a:cs typeface="Barlow"/>
                  <a:sym typeface="Barlow"/>
                </a:rPr>
                <a:t>concept scheme</a:t>
              </a:r>
              <a:endParaRPr sz="700" b="1">
                <a:solidFill>
                  <a:schemeClr val="lt1"/>
                </a:solidFill>
                <a:latin typeface="Barlow"/>
                <a:ea typeface="Barlow"/>
                <a:cs typeface="Barlow"/>
                <a:sym typeface="Barlow"/>
              </a:endParaRPr>
            </a:p>
          </p:txBody>
        </p:sp>
        <p:sp>
          <p:nvSpPr>
            <p:cNvPr id="693" name="Google Shape;693;p73"/>
            <p:cNvSpPr/>
            <p:nvPr/>
          </p:nvSpPr>
          <p:spPr>
            <a:xfrm>
              <a:off x="3001700" y="5470875"/>
              <a:ext cx="731700" cy="281400"/>
            </a:xfrm>
            <a:prstGeom prst="roundRect">
              <a:avLst>
                <a:gd name="adj" fmla="val 16667"/>
              </a:avLst>
            </a:prstGeom>
            <a:solidFill>
              <a:srgbClr val="4A86E8"/>
            </a:solidFill>
            <a:ln w="9525"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n" sz="700" b="1">
                  <a:solidFill>
                    <a:schemeClr val="lt1"/>
                  </a:solidFill>
                  <a:latin typeface="Barlow"/>
                  <a:ea typeface="Barlow"/>
                  <a:cs typeface="Barlow"/>
                  <a:sym typeface="Barlow"/>
                </a:rPr>
                <a:t>concept</a:t>
              </a:r>
              <a:endParaRPr sz="700" b="1">
                <a:solidFill>
                  <a:schemeClr val="lt1"/>
                </a:solidFill>
                <a:latin typeface="Barlow"/>
                <a:ea typeface="Barlow"/>
                <a:cs typeface="Barlow"/>
                <a:sym typeface="Barlow"/>
              </a:endParaRPr>
            </a:p>
          </p:txBody>
        </p:sp>
        <p:cxnSp>
          <p:nvCxnSpPr>
            <p:cNvPr id="694" name="Google Shape;694;p73"/>
            <p:cNvCxnSpPr>
              <a:endCxn id="690" idx="3"/>
            </p:cNvCxnSpPr>
            <p:nvPr/>
          </p:nvCxnSpPr>
          <p:spPr>
            <a:xfrm rot="10800000">
              <a:off x="3733400" y="3218625"/>
              <a:ext cx="786900" cy="0"/>
            </a:xfrm>
            <a:prstGeom prst="straightConnector1">
              <a:avLst/>
            </a:prstGeom>
            <a:noFill/>
            <a:ln w="9525" cap="flat" cmpd="sng">
              <a:solidFill>
                <a:srgbClr val="3D85C6"/>
              </a:solidFill>
              <a:prstDash val="solid"/>
              <a:round/>
              <a:headEnd type="none" w="med" len="med"/>
              <a:tailEnd type="triangle" w="med" len="med"/>
            </a:ln>
          </p:spPr>
        </p:cxnSp>
        <p:cxnSp>
          <p:nvCxnSpPr>
            <p:cNvPr id="695" name="Google Shape;695;p73"/>
            <p:cNvCxnSpPr>
              <a:endCxn id="691" idx="3"/>
            </p:cNvCxnSpPr>
            <p:nvPr/>
          </p:nvCxnSpPr>
          <p:spPr>
            <a:xfrm rot="10800000">
              <a:off x="3733400" y="4016275"/>
              <a:ext cx="786900" cy="0"/>
            </a:xfrm>
            <a:prstGeom prst="straightConnector1">
              <a:avLst/>
            </a:prstGeom>
            <a:noFill/>
            <a:ln w="9525" cap="flat" cmpd="sng">
              <a:solidFill>
                <a:srgbClr val="3D85C6"/>
              </a:solidFill>
              <a:prstDash val="solid"/>
              <a:round/>
              <a:headEnd type="none" w="med" len="med"/>
              <a:tailEnd type="triangle" w="med" len="med"/>
            </a:ln>
          </p:spPr>
        </p:cxnSp>
        <p:cxnSp>
          <p:nvCxnSpPr>
            <p:cNvPr id="696" name="Google Shape;696;p73"/>
            <p:cNvCxnSpPr>
              <a:stCxn id="684" idx="1"/>
              <a:endCxn id="692" idx="3"/>
            </p:cNvCxnSpPr>
            <p:nvPr/>
          </p:nvCxnSpPr>
          <p:spPr>
            <a:xfrm rot="10800000">
              <a:off x="4209550" y="4813925"/>
              <a:ext cx="310800" cy="0"/>
            </a:xfrm>
            <a:prstGeom prst="straightConnector1">
              <a:avLst/>
            </a:prstGeom>
            <a:noFill/>
            <a:ln w="9525" cap="flat" cmpd="sng">
              <a:solidFill>
                <a:srgbClr val="3D85C6"/>
              </a:solidFill>
              <a:prstDash val="solid"/>
              <a:round/>
              <a:headEnd type="none" w="med" len="med"/>
              <a:tailEnd type="triangle" w="med" len="med"/>
            </a:ln>
          </p:spPr>
        </p:cxnSp>
        <p:cxnSp>
          <p:nvCxnSpPr>
            <p:cNvPr id="697" name="Google Shape;697;p73"/>
            <p:cNvCxnSpPr>
              <a:stCxn id="685" idx="1"/>
              <a:endCxn id="693" idx="3"/>
            </p:cNvCxnSpPr>
            <p:nvPr/>
          </p:nvCxnSpPr>
          <p:spPr>
            <a:xfrm rot="10800000">
              <a:off x="3733450" y="5611575"/>
              <a:ext cx="786900" cy="0"/>
            </a:xfrm>
            <a:prstGeom prst="straightConnector1">
              <a:avLst/>
            </a:prstGeom>
            <a:noFill/>
            <a:ln w="9525" cap="flat" cmpd="sng">
              <a:solidFill>
                <a:srgbClr val="3D85C6"/>
              </a:solidFill>
              <a:prstDash val="solid"/>
              <a:round/>
              <a:headEnd type="none" w="med" len="med"/>
              <a:tailEnd type="triangle" w="med" len="med"/>
            </a:ln>
          </p:spPr>
        </p:cxnSp>
        <p:cxnSp>
          <p:nvCxnSpPr>
            <p:cNvPr id="698" name="Google Shape;698;p73"/>
            <p:cNvCxnSpPr>
              <a:stCxn id="692" idx="2"/>
              <a:endCxn id="693" idx="0"/>
            </p:cNvCxnSpPr>
            <p:nvPr/>
          </p:nvCxnSpPr>
          <p:spPr>
            <a:xfrm flipH="1">
              <a:off x="3367700" y="4954625"/>
              <a:ext cx="237900" cy="516300"/>
            </a:xfrm>
            <a:prstGeom prst="straightConnector1">
              <a:avLst/>
            </a:prstGeom>
            <a:noFill/>
            <a:ln w="9525" cap="flat" cmpd="sng">
              <a:solidFill>
                <a:schemeClr val="dk2"/>
              </a:solidFill>
              <a:prstDash val="solid"/>
              <a:round/>
              <a:headEnd type="none" w="med" len="med"/>
              <a:tailEnd type="triangle" w="med" len="med"/>
            </a:ln>
          </p:spPr>
        </p:cxnSp>
        <p:cxnSp>
          <p:nvCxnSpPr>
            <p:cNvPr id="699" name="Google Shape;699;p73"/>
            <p:cNvCxnSpPr>
              <a:stCxn id="690" idx="2"/>
              <a:endCxn id="691" idx="0"/>
            </p:cNvCxnSpPr>
            <p:nvPr/>
          </p:nvCxnSpPr>
          <p:spPr>
            <a:xfrm>
              <a:off x="3367550" y="3359325"/>
              <a:ext cx="0" cy="516300"/>
            </a:xfrm>
            <a:prstGeom prst="straightConnector1">
              <a:avLst/>
            </a:prstGeom>
            <a:noFill/>
            <a:ln w="9525" cap="flat" cmpd="sng">
              <a:solidFill>
                <a:srgbClr val="A64D79"/>
              </a:solidFill>
              <a:prstDash val="solid"/>
              <a:round/>
              <a:headEnd type="none" w="med" len="med"/>
              <a:tailEnd type="triangle" w="med" len="med"/>
            </a:ln>
          </p:spPr>
        </p:cxnSp>
        <p:cxnSp>
          <p:nvCxnSpPr>
            <p:cNvPr id="700" name="Google Shape;700;p73"/>
            <p:cNvCxnSpPr>
              <a:stCxn id="691" idx="2"/>
              <a:endCxn id="692" idx="0"/>
            </p:cNvCxnSpPr>
            <p:nvPr/>
          </p:nvCxnSpPr>
          <p:spPr>
            <a:xfrm>
              <a:off x="3367550" y="4156975"/>
              <a:ext cx="238200" cy="516300"/>
            </a:xfrm>
            <a:prstGeom prst="straightConnector1">
              <a:avLst/>
            </a:prstGeom>
            <a:noFill/>
            <a:ln w="9525" cap="flat" cmpd="sng">
              <a:solidFill>
                <a:srgbClr val="A64D79"/>
              </a:solidFill>
              <a:prstDash val="solid"/>
              <a:round/>
              <a:headEnd type="none" w="med" len="med"/>
              <a:tailEnd type="triangle" w="med" len="med"/>
            </a:ln>
          </p:spPr>
        </p:cxnSp>
        <p:sp>
          <p:nvSpPr>
            <p:cNvPr id="701" name="Google Shape;701;p73"/>
            <p:cNvSpPr txBox="1"/>
            <p:nvPr/>
          </p:nvSpPr>
          <p:spPr>
            <a:xfrm>
              <a:off x="1223150" y="5861650"/>
              <a:ext cx="4764900" cy="492600"/>
            </a:xfrm>
            <a:prstGeom prst="rect">
              <a:avLst/>
            </a:prstGeom>
            <a:noFill/>
            <a:ln>
              <a:noFill/>
            </a:ln>
          </p:spPr>
          <p:txBody>
            <a:bodyPr spcFirstLastPara="1" wrap="square" lIns="68575" tIns="68575" rIns="68575" bIns="68575" anchor="t" anchorCtr="0">
              <a:noAutofit/>
            </a:bodyPr>
            <a:lstStyle/>
            <a:p>
              <a:pPr marL="0" lvl="0" indent="0" algn="ctr" rtl="0">
                <a:spcBef>
                  <a:spcPts val="0"/>
                </a:spcBef>
                <a:spcAft>
                  <a:spcPts val="0"/>
                </a:spcAft>
                <a:buNone/>
              </a:pPr>
              <a:r>
                <a:rPr lang="en" sz="600" i="1">
                  <a:solidFill>
                    <a:schemeClr val="lt1"/>
                  </a:solidFill>
                  <a:latin typeface="PT Sans"/>
                  <a:ea typeface="PT Sans"/>
                  <a:cs typeface="PT Sans"/>
                  <a:sym typeface="PT Sans"/>
                </a:rPr>
                <a:t>after Describing Knowledge Organization Systems in BARTOC</a:t>
              </a:r>
              <a:br>
                <a:rPr lang="en" sz="600" i="1">
                  <a:solidFill>
                    <a:schemeClr val="lt1"/>
                  </a:solidFill>
                  <a:latin typeface="PT Sans"/>
                  <a:ea typeface="PT Sans"/>
                  <a:cs typeface="PT Sans"/>
                  <a:sym typeface="PT Sans"/>
                </a:rPr>
              </a:br>
              <a:r>
                <a:rPr lang="en" sz="600" i="1">
                  <a:solidFill>
                    <a:schemeClr val="lt1"/>
                  </a:solidFill>
                  <a:latin typeface="PT Sans"/>
                  <a:ea typeface="PT Sans"/>
                  <a:cs typeface="PT Sans"/>
                  <a:sym typeface="PT Sans"/>
                </a:rPr>
                <a:t>and JSKOS U. Balakrishnan, A. Ledl, J. Voß Published (2016)</a:t>
              </a:r>
              <a:endParaRPr sz="600" i="1">
                <a:solidFill>
                  <a:schemeClr val="lt1"/>
                </a:solidFill>
                <a:latin typeface="PT Sans"/>
                <a:ea typeface="PT Sans"/>
                <a:cs typeface="PT Sans"/>
                <a:sym typeface="PT Sans"/>
              </a:endParaRPr>
            </a:p>
          </p:txBody>
        </p:sp>
        <p:sp>
          <p:nvSpPr>
            <p:cNvPr id="702" name="Google Shape;702;p73"/>
            <p:cNvSpPr txBox="1"/>
            <p:nvPr/>
          </p:nvSpPr>
          <p:spPr>
            <a:xfrm>
              <a:off x="3493975" y="5012650"/>
              <a:ext cx="1935300" cy="400200"/>
            </a:xfrm>
            <a:prstGeom prst="rect">
              <a:avLst/>
            </a:prstGeom>
            <a:noFill/>
            <a:ln>
              <a:noFill/>
            </a:ln>
          </p:spPr>
          <p:txBody>
            <a:bodyPr spcFirstLastPara="1" wrap="square" lIns="68575" tIns="68575" rIns="68575" bIns="68575" anchor="ctr" anchorCtr="0">
              <a:noAutofit/>
            </a:bodyPr>
            <a:lstStyle/>
            <a:p>
              <a:pPr marL="0" lvl="0" indent="0" algn="l" rtl="0">
                <a:spcBef>
                  <a:spcPts val="0"/>
                </a:spcBef>
                <a:spcAft>
                  <a:spcPts val="0"/>
                </a:spcAft>
                <a:buNone/>
              </a:pPr>
              <a:r>
                <a:rPr lang="en" sz="700" b="1">
                  <a:solidFill>
                    <a:schemeClr val="lt1"/>
                  </a:solidFill>
                  <a:latin typeface="Barlow"/>
                  <a:ea typeface="Barlow"/>
                  <a:cs typeface="Barlow"/>
                  <a:sym typeface="Barlow"/>
                </a:rPr>
                <a:t>contains</a:t>
              </a:r>
              <a:endParaRPr sz="700" b="1">
                <a:solidFill>
                  <a:schemeClr val="lt1"/>
                </a:solidFill>
                <a:latin typeface="Barlow"/>
                <a:ea typeface="Barlow"/>
                <a:cs typeface="Barlow"/>
                <a:sym typeface="Barlow"/>
              </a:endParaRPr>
            </a:p>
          </p:txBody>
        </p:sp>
      </p:grpSp>
      <p:sp>
        <p:nvSpPr>
          <p:cNvPr id="703" name="Google Shape;703;p73"/>
          <p:cNvSpPr txBox="1">
            <a:spLocks noGrp="1"/>
          </p:cNvSpPr>
          <p:nvPr>
            <p:ph type="title"/>
          </p:nvPr>
        </p:nvSpPr>
        <p:spPr>
          <a:xfrm>
            <a:off x="4489200" y="3670575"/>
            <a:ext cx="3386100" cy="85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a:t>This new JSKOS+ allows for specialised extensions</a:t>
            </a:r>
            <a:endParaRPr sz="1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8" name="Google Shape;708;p74"/>
          <p:cNvSpPr txBox="1">
            <a:spLocks noGrp="1"/>
          </p:cNvSpPr>
          <p:nvPr>
            <p:ph type="title"/>
          </p:nvPr>
        </p:nvSpPr>
        <p:spPr>
          <a:xfrm>
            <a:off x="401650" y="3307100"/>
            <a:ext cx="82806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basis for re3dragon is an online catalogue of</a:t>
            </a:r>
            <a:br>
              <a:rPr lang="en"/>
            </a:br>
            <a:r>
              <a:rPr lang="en"/>
              <a:t>LOD ressources (Dragon Lair) including</a:t>
            </a:r>
            <a:br>
              <a:rPr lang="en"/>
            </a:br>
            <a:r>
              <a:rPr lang="en" i="1"/>
              <a:t>authority files and community-driven vocabularies</a:t>
            </a:r>
            <a:r>
              <a:rPr lang="en"/>
              <a:t> as well as </a:t>
            </a:r>
            <a:r>
              <a:rPr lang="en" i="1"/>
              <a:t>domain-specific typologies and archaeological data</a:t>
            </a:r>
            <a:r>
              <a:rPr lang="en"/>
              <a:t>.</a:t>
            </a:r>
            <a:endParaRPr/>
          </a:p>
        </p:txBody>
      </p:sp>
      <p:sp>
        <p:nvSpPr>
          <p:cNvPr id="709" name="Google Shape;709;p7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47</a:t>
            </a:fld>
            <a:endParaRPr i="1">
              <a:solidFill>
                <a:srgbClr val="F3F3F3"/>
              </a:solidFill>
            </a:endParaRPr>
          </a:p>
        </p:txBody>
      </p:sp>
      <p:pic>
        <p:nvPicPr>
          <p:cNvPr id="710" name="Google Shape;710;p74"/>
          <p:cNvPicPr preferRelativeResize="0"/>
          <p:nvPr/>
        </p:nvPicPr>
        <p:blipFill>
          <a:blip r:embed="rId3">
            <a:alphaModFix/>
          </a:blip>
          <a:stretch>
            <a:fillRect/>
          </a:stretch>
        </p:blipFill>
        <p:spPr>
          <a:xfrm>
            <a:off x="797650" y="623900"/>
            <a:ext cx="2906425" cy="1010250"/>
          </a:xfrm>
          <a:prstGeom prst="rect">
            <a:avLst/>
          </a:prstGeom>
          <a:noFill/>
          <a:ln>
            <a:noFill/>
          </a:ln>
        </p:spPr>
      </p:pic>
      <p:pic>
        <p:nvPicPr>
          <p:cNvPr id="711" name="Google Shape;711;p74"/>
          <p:cNvPicPr preferRelativeResize="0"/>
          <p:nvPr/>
        </p:nvPicPr>
        <p:blipFill>
          <a:blip r:embed="rId4">
            <a:alphaModFix/>
          </a:blip>
          <a:stretch>
            <a:fillRect/>
          </a:stretch>
        </p:blipFill>
        <p:spPr>
          <a:xfrm>
            <a:off x="977550" y="1866050"/>
            <a:ext cx="3564075" cy="1189950"/>
          </a:xfrm>
          <a:prstGeom prst="rect">
            <a:avLst/>
          </a:prstGeom>
          <a:noFill/>
          <a:ln>
            <a:noFill/>
          </a:ln>
        </p:spPr>
      </p:pic>
      <p:pic>
        <p:nvPicPr>
          <p:cNvPr id="712" name="Google Shape;712;p74"/>
          <p:cNvPicPr preferRelativeResize="0"/>
          <p:nvPr/>
        </p:nvPicPr>
        <p:blipFill>
          <a:blip r:embed="rId5">
            <a:alphaModFix/>
          </a:blip>
          <a:stretch>
            <a:fillRect/>
          </a:stretch>
        </p:blipFill>
        <p:spPr>
          <a:xfrm>
            <a:off x="3999623" y="2651850"/>
            <a:ext cx="480250" cy="339750"/>
          </a:xfrm>
          <a:prstGeom prst="rect">
            <a:avLst/>
          </a:prstGeom>
          <a:noFill/>
          <a:ln>
            <a:noFill/>
          </a:ln>
        </p:spPr>
      </p:pic>
      <p:pic>
        <p:nvPicPr>
          <p:cNvPr id="713" name="Google Shape;713;p74"/>
          <p:cNvPicPr preferRelativeResize="0"/>
          <p:nvPr/>
        </p:nvPicPr>
        <p:blipFill>
          <a:blip r:embed="rId6">
            <a:alphaModFix/>
          </a:blip>
          <a:stretch>
            <a:fillRect/>
          </a:stretch>
        </p:blipFill>
        <p:spPr>
          <a:xfrm>
            <a:off x="6383739" y="506022"/>
            <a:ext cx="1894518" cy="1184703"/>
          </a:xfrm>
          <a:prstGeom prst="rect">
            <a:avLst/>
          </a:prstGeom>
          <a:noFill/>
          <a:ln>
            <a:noFill/>
          </a:ln>
        </p:spPr>
      </p:pic>
      <p:pic>
        <p:nvPicPr>
          <p:cNvPr id="714" name="Google Shape;714;p74"/>
          <p:cNvPicPr preferRelativeResize="0"/>
          <p:nvPr/>
        </p:nvPicPr>
        <p:blipFill rotWithShape="1">
          <a:blip r:embed="rId7">
            <a:alphaModFix/>
          </a:blip>
          <a:srcRect l="27163" r="11767" b="16107"/>
          <a:stretch/>
        </p:blipFill>
        <p:spPr>
          <a:xfrm>
            <a:off x="4025887" y="468491"/>
            <a:ext cx="2055461" cy="1588359"/>
          </a:xfrm>
          <a:prstGeom prst="rect">
            <a:avLst/>
          </a:prstGeom>
          <a:noFill/>
          <a:ln>
            <a:noFill/>
          </a:ln>
        </p:spPr>
      </p:pic>
      <p:sp>
        <p:nvSpPr>
          <p:cNvPr id="715" name="Google Shape;715;p74"/>
          <p:cNvSpPr txBox="1"/>
          <p:nvPr/>
        </p:nvSpPr>
        <p:spPr>
          <a:xfrm>
            <a:off x="797663" y="1558250"/>
            <a:ext cx="2906400" cy="30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00">
                <a:solidFill>
                  <a:srgbClr val="6FA8DC"/>
                </a:solidFill>
                <a:latin typeface="Raleway Light"/>
                <a:ea typeface="Raleway Light"/>
                <a:cs typeface="Raleway Light"/>
                <a:sym typeface="Raleway Light"/>
              </a:rPr>
              <a:t>https://www.getty.edu/research/tools/vocabularies/lod/</a:t>
            </a:r>
            <a:endParaRPr sz="700">
              <a:solidFill>
                <a:srgbClr val="6FA8DC"/>
              </a:solidFill>
              <a:latin typeface="Raleway Light"/>
              <a:ea typeface="Raleway Light"/>
              <a:cs typeface="Raleway Light"/>
              <a:sym typeface="Raleway Light"/>
            </a:endParaRPr>
          </a:p>
        </p:txBody>
      </p:sp>
      <p:sp>
        <p:nvSpPr>
          <p:cNvPr id="716" name="Google Shape;716;p74"/>
          <p:cNvSpPr txBox="1"/>
          <p:nvPr/>
        </p:nvSpPr>
        <p:spPr>
          <a:xfrm>
            <a:off x="977588" y="2991600"/>
            <a:ext cx="3564000" cy="30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00">
                <a:solidFill>
                  <a:srgbClr val="6FA8DC"/>
                </a:solidFill>
                <a:latin typeface="Raleway Light"/>
                <a:ea typeface="Raleway Light"/>
                <a:cs typeface="Raleway Light"/>
                <a:sym typeface="Raleway Light"/>
              </a:rPr>
              <a:t>https://www.wikidata.org/wiki/Wikidata:Main_Page</a:t>
            </a:r>
            <a:endParaRPr sz="700">
              <a:solidFill>
                <a:srgbClr val="6FA8DC"/>
              </a:solidFill>
              <a:latin typeface="Raleway Light"/>
              <a:ea typeface="Raleway Light"/>
              <a:cs typeface="Raleway Light"/>
              <a:sym typeface="Raleway Light"/>
            </a:endParaRPr>
          </a:p>
        </p:txBody>
      </p:sp>
      <p:sp>
        <p:nvSpPr>
          <p:cNvPr id="717" name="Google Shape;717;p74"/>
          <p:cNvSpPr txBox="1"/>
          <p:nvPr/>
        </p:nvSpPr>
        <p:spPr>
          <a:xfrm>
            <a:off x="6383674" y="1614525"/>
            <a:ext cx="1894500" cy="30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00">
                <a:solidFill>
                  <a:srgbClr val="6FA8DC"/>
                </a:solidFill>
                <a:latin typeface="Raleway Light"/>
                <a:ea typeface="Raleway Light"/>
                <a:cs typeface="Raleway Light"/>
                <a:sym typeface="Raleway Light"/>
              </a:rPr>
              <a:t>https://rgzm.github.io/samian-lod/</a:t>
            </a:r>
            <a:endParaRPr sz="700">
              <a:solidFill>
                <a:srgbClr val="6FA8DC"/>
              </a:solidFill>
              <a:latin typeface="Raleway Light"/>
              <a:ea typeface="Raleway Light"/>
              <a:cs typeface="Raleway Light"/>
              <a:sym typeface="Raleway Light"/>
            </a:endParaRPr>
          </a:p>
        </p:txBody>
      </p:sp>
      <p:sp>
        <p:nvSpPr>
          <p:cNvPr id="718" name="Google Shape;718;p74"/>
          <p:cNvSpPr txBox="1"/>
          <p:nvPr/>
        </p:nvSpPr>
        <p:spPr>
          <a:xfrm>
            <a:off x="5199070" y="3044050"/>
            <a:ext cx="2235900" cy="30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700">
                <a:solidFill>
                  <a:srgbClr val="6FA8DC"/>
                </a:solidFill>
                <a:latin typeface="Raleway Light"/>
                <a:ea typeface="Raleway Light"/>
                <a:cs typeface="Raleway Light"/>
                <a:sym typeface="Raleway Light"/>
              </a:rPr>
              <a:t>https://github.com/RGZM/ceramictypologies-lod</a:t>
            </a:r>
            <a:endParaRPr sz="700">
              <a:solidFill>
                <a:srgbClr val="6FA8DC"/>
              </a:solidFill>
              <a:latin typeface="Raleway Light"/>
              <a:ea typeface="Raleway Light"/>
              <a:cs typeface="Raleway Light"/>
              <a:sym typeface="Raleway Light"/>
            </a:endParaRPr>
          </a:p>
        </p:txBody>
      </p:sp>
      <p:pic>
        <p:nvPicPr>
          <p:cNvPr id="719" name="Google Shape;719;p74"/>
          <p:cNvPicPr preferRelativeResize="0"/>
          <p:nvPr/>
        </p:nvPicPr>
        <p:blipFill rotWithShape="1">
          <a:blip r:embed="rId8">
            <a:alphaModFix/>
          </a:blip>
          <a:srcRect l="37061" t="28874" r="3629" b="15015"/>
          <a:stretch/>
        </p:blipFill>
        <p:spPr>
          <a:xfrm>
            <a:off x="5199086" y="1930300"/>
            <a:ext cx="2235965" cy="118994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75"/>
          <p:cNvSpPr txBox="1">
            <a:spLocks noGrp="1"/>
          </p:cNvSpPr>
          <p:nvPr>
            <p:ph type="title"/>
          </p:nvPr>
        </p:nvSpPr>
        <p:spPr>
          <a:xfrm>
            <a:off x="455200" y="4145300"/>
            <a:ext cx="8233500" cy="473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The Getty AAT Dragon Lair described by the LADO ontology</a:t>
            </a:r>
            <a:endParaRPr sz="1800"/>
          </a:p>
        </p:txBody>
      </p:sp>
      <p:sp>
        <p:nvSpPr>
          <p:cNvPr id="725" name="Google Shape;725;p7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48</a:t>
            </a:fld>
            <a:endParaRPr i="1">
              <a:solidFill>
                <a:srgbClr val="F3F3F3"/>
              </a:solidFill>
            </a:endParaRPr>
          </a:p>
        </p:txBody>
      </p:sp>
      <p:pic>
        <p:nvPicPr>
          <p:cNvPr id="726" name="Google Shape;726;p75"/>
          <p:cNvPicPr preferRelativeResize="0"/>
          <p:nvPr/>
        </p:nvPicPr>
        <p:blipFill>
          <a:blip r:embed="rId3">
            <a:alphaModFix/>
          </a:blip>
          <a:stretch>
            <a:fillRect/>
          </a:stretch>
        </p:blipFill>
        <p:spPr>
          <a:xfrm>
            <a:off x="1814950" y="599125"/>
            <a:ext cx="5513992" cy="3459500"/>
          </a:xfrm>
          <a:prstGeom prst="rect">
            <a:avLst/>
          </a:prstGeom>
          <a:noFill/>
          <a:ln>
            <a:noFill/>
          </a:ln>
        </p:spPr>
      </p:pic>
      <p:sp>
        <p:nvSpPr>
          <p:cNvPr id="727" name="Google Shape;727;p75"/>
          <p:cNvSpPr/>
          <p:nvPr/>
        </p:nvSpPr>
        <p:spPr>
          <a:xfrm>
            <a:off x="5105075" y="1005150"/>
            <a:ext cx="1670100" cy="1049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28" name="Google Shape;728;p75"/>
          <p:cNvPicPr preferRelativeResize="0"/>
          <p:nvPr/>
        </p:nvPicPr>
        <p:blipFill>
          <a:blip r:embed="rId4">
            <a:alphaModFix/>
          </a:blip>
          <a:stretch>
            <a:fillRect/>
          </a:stretch>
        </p:blipFill>
        <p:spPr>
          <a:xfrm>
            <a:off x="5184992" y="1072100"/>
            <a:ext cx="1510259" cy="915795"/>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76"/>
          <p:cNvSpPr txBox="1">
            <a:spLocks noGrp="1"/>
          </p:cNvSpPr>
          <p:nvPr>
            <p:ph type="title"/>
          </p:nvPr>
        </p:nvSpPr>
        <p:spPr>
          <a:xfrm>
            <a:off x="679950" y="4025350"/>
            <a:ext cx="7784100" cy="40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JSON search result (based on JSKOS</a:t>
            </a:r>
            <a:r>
              <a:rPr lang="en" baseline="30000"/>
              <a:t>+</a:t>
            </a:r>
            <a:r>
              <a:rPr lang="en"/>
              <a:t>) for “lion” in Getty AAT.</a:t>
            </a:r>
            <a:endParaRPr/>
          </a:p>
        </p:txBody>
      </p:sp>
      <p:sp>
        <p:nvSpPr>
          <p:cNvPr id="734" name="Google Shape;734;p7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49</a:t>
            </a:fld>
            <a:endParaRPr i="1">
              <a:solidFill>
                <a:srgbClr val="F3F3F3"/>
              </a:solidFill>
            </a:endParaRPr>
          </a:p>
        </p:txBody>
      </p:sp>
      <p:sp>
        <p:nvSpPr>
          <p:cNvPr id="735" name="Google Shape;735;p76"/>
          <p:cNvSpPr txBox="1"/>
          <p:nvPr/>
        </p:nvSpPr>
        <p:spPr>
          <a:xfrm>
            <a:off x="886900" y="3494388"/>
            <a:ext cx="7370100" cy="40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i="1">
                <a:solidFill>
                  <a:srgbClr val="058B8C"/>
                </a:solidFill>
                <a:latin typeface="Barlow"/>
                <a:ea typeface="Barlow"/>
                <a:cs typeface="Barlow"/>
                <a:sym typeface="Barlow"/>
              </a:rPr>
              <a:t>[host]</a:t>
            </a:r>
            <a:r>
              <a:rPr lang="en">
                <a:solidFill>
                  <a:srgbClr val="058B8C"/>
                </a:solidFill>
                <a:latin typeface="Barlow"/>
                <a:ea typeface="Barlow"/>
                <a:cs typeface="Barlow"/>
                <a:sym typeface="Barlow"/>
              </a:rPr>
              <a:t>/re3dragon/rest/search?repo=gettyaat&amp;q=lion</a:t>
            </a:r>
            <a:endParaRPr>
              <a:solidFill>
                <a:srgbClr val="058B8C"/>
              </a:solidFill>
              <a:latin typeface="Barlow"/>
              <a:ea typeface="Barlow"/>
              <a:cs typeface="Barlow"/>
              <a:sym typeface="Barlow"/>
            </a:endParaRPr>
          </a:p>
        </p:txBody>
      </p:sp>
      <p:pic>
        <p:nvPicPr>
          <p:cNvPr id="736" name="Google Shape;736;p76"/>
          <p:cNvPicPr preferRelativeResize="0"/>
          <p:nvPr/>
        </p:nvPicPr>
        <p:blipFill>
          <a:blip r:embed="rId3">
            <a:alphaModFix/>
          </a:blip>
          <a:stretch>
            <a:fillRect/>
          </a:stretch>
        </p:blipFill>
        <p:spPr>
          <a:xfrm>
            <a:off x="3099525" y="490950"/>
            <a:ext cx="2674013" cy="303718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a:t>
            </a:fld>
            <a:endParaRPr/>
          </a:p>
        </p:txBody>
      </p:sp>
      <p:sp>
        <p:nvSpPr>
          <p:cNvPr id="215" name="Google Shape;215;p32"/>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Linked Open (Usable) (Geo-)Data</a:t>
            </a:r>
            <a:endParaRPr/>
          </a:p>
          <a:p>
            <a:pPr marL="0" lvl="0" indent="0" algn="ctr" rtl="0">
              <a:spcBef>
                <a:spcPts val="0"/>
              </a:spcBef>
              <a:spcAft>
                <a:spcPts val="0"/>
              </a:spcAft>
              <a:buNone/>
            </a:pPr>
            <a:r>
              <a:rPr lang="en" i="1">
                <a:latin typeface="Raleway"/>
                <a:ea typeface="Raleway"/>
                <a:cs typeface="Raleway"/>
                <a:sym typeface="Raleway"/>
              </a:rPr>
              <a:t>plus FAIR + CARE</a:t>
            </a:r>
            <a:endParaRPr i="1">
              <a:latin typeface="Raleway"/>
              <a:ea typeface="Raleway"/>
              <a:cs typeface="Raleway"/>
              <a:sym typeface="Raleway"/>
            </a:endParaRPr>
          </a:p>
        </p:txBody>
      </p:sp>
      <p:pic>
        <p:nvPicPr>
          <p:cNvPr id="216" name="Google Shape;216;p32"/>
          <p:cNvPicPr preferRelativeResize="0"/>
          <p:nvPr/>
        </p:nvPicPr>
        <p:blipFill>
          <a:blip r:embed="rId3">
            <a:alphaModFix/>
          </a:blip>
          <a:stretch>
            <a:fillRect/>
          </a:stretch>
        </p:blipFill>
        <p:spPr>
          <a:xfrm>
            <a:off x="547775" y="755975"/>
            <a:ext cx="3324500" cy="1973925"/>
          </a:xfrm>
          <a:prstGeom prst="rect">
            <a:avLst/>
          </a:prstGeom>
          <a:noFill/>
          <a:ln>
            <a:noFill/>
          </a:ln>
        </p:spPr>
      </p:pic>
      <p:pic>
        <p:nvPicPr>
          <p:cNvPr id="217" name="Google Shape;217;p32"/>
          <p:cNvPicPr preferRelativeResize="0"/>
          <p:nvPr/>
        </p:nvPicPr>
        <p:blipFill>
          <a:blip r:embed="rId4">
            <a:alphaModFix/>
          </a:blip>
          <a:stretch>
            <a:fillRect/>
          </a:stretch>
        </p:blipFill>
        <p:spPr>
          <a:xfrm>
            <a:off x="4007925" y="1092425"/>
            <a:ext cx="2531875" cy="2531875"/>
          </a:xfrm>
          <a:prstGeom prst="rect">
            <a:avLst/>
          </a:prstGeom>
          <a:noFill/>
          <a:ln>
            <a:noFill/>
          </a:ln>
        </p:spPr>
      </p:pic>
      <p:pic>
        <p:nvPicPr>
          <p:cNvPr id="218" name="Google Shape;218;p32"/>
          <p:cNvPicPr preferRelativeResize="0"/>
          <p:nvPr/>
        </p:nvPicPr>
        <p:blipFill>
          <a:blip r:embed="rId5">
            <a:alphaModFix/>
          </a:blip>
          <a:stretch>
            <a:fillRect/>
          </a:stretch>
        </p:blipFill>
        <p:spPr>
          <a:xfrm>
            <a:off x="6692325" y="1942750"/>
            <a:ext cx="1864974" cy="1864974"/>
          </a:xfrm>
          <a:prstGeom prst="rect">
            <a:avLst/>
          </a:prstGeom>
          <a:noFill/>
          <a:ln>
            <a:noFill/>
          </a:ln>
        </p:spPr>
      </p:pic>
      <p:sp>
        <p:nvSpPr>
          <p:cNvPr id="219" name="Google Shape;219;p32"/>
          <p:cNvSpPr txBox="1"/>
          <p:nvPr/>
        </p:nvSpPr>
        <p:spPr>
          <a:xfrm>
            <a:off x="413786" y="2774400"/>
            <a:ext cx="35925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Florian Thiery, CC BY 4.0, via Wikimedia Commons</a:t>
            </a:r>
            <a:endParaRPr sz="600" i="1">
              <a:solidFill>
                <a:srgbClr val="337AB7"/>
              </a:solidFill>
              <a:latin typeface="Raleway Light"/>
              <a:ea typeface="Raleway Light"/>
              <a:cs typeface="Raleway Light"/>
              <a:sym typeface="Raleway Light"/>
            </a:endParaRPr>
          </a:p>
        </p:txBody>
      </p:sp>
      <p:sp>
        <p:nvSpPr>
          <p:cNvPr id="220" name="Google Shape;220;p32"/>
          <p:cNvSpPr txBox="1"/>
          <p:nvPr/>
        </p:nvSpPr>
        <p:spPr>
          <a:xfrm>
            <a:off x="3940665" y="815525"/>
            <a:ext cx="26664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Florian Thiery, CC BY 4.0, via Wikimedia Commons</a:t>
            </a:r>
            <a:endParaRPr sz="600" i="1">
              <a:solidFill>
                <a:srgbClr val="337AB7"/>
              </a:solidFill>
              <a:latin typeface="Raleway Light"/>
              <a:ea typeface="Raleway Light"/>
              <a:cs typeface="Raleway Light"/>
              <a:sym typeface="Raleway Light"/>
            </a:endParaRPr>
          </a:p>
        </p:txBody>
      </p:sp>
      <p:sp>
        <p:nvSpPr>
          <p:cNvPr id="221" name="Google Shape;221;p32"/>
          <p:cNvSpPr txBox="1"/>
          <p:nvPr/>
        </p:nvSpPr>
        <p:spPr>
          <a:xfrm>
            <a:off x="6291603" y="1604488"/>
            <a:ext cx="26664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Florian Thiery, CC BY 4.0, via Wikimedia Commons</a:t>
            </a:r>
            <a:endParaRPr sz="600" i="1">
              <a:solidFill>
                <a:srgbClr val="337AB7"/>
              </a:solidFill>
              <a:latin typeface="Raleway Light"/>
              <a:ea typeface="Raleway Light"/>
              <a:cs typeface="Raleway Light"/>
              <a:sym typeface="Raleway Light"/>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Google Shape;741;p77"/>
          <p:cNvSpPr txBox="1">
            <a:spLocks noGrp="1"/>
          </p:cNvSpPr>
          <p:nvPr>
            <p:ph type="title"/>
          </p:nvPr>
        </p:nvSpPr>
        <p:spPr>
          <a:xfrm>
            <a:off x="1138900" y="4005300"/>
            <a:ext cx="6866100" cy="446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Resolved JSON output for Getty AAT </a:t>
            </a:r>
            <a:r>
              <a:rPr lang="en" sz="1400">
                <a:solidFill>
                  <a:srgbClr val="058B8C"/>
                </a:solidFill>
                <a:latin typeface="Barlow"/>
                <a:ea typeface="Barlow"/>
                <a:cs typeface="Barlow"/>
                <a:sym typeface="Barlow"/>
              </a:rPr>
              <a:t>ID 300417488</a:t>
            </a:r>
            <a:r>
              <a:rPr lang="en"/>
              <a:t>.</a:t>
            </a:r>
            <a:endParaRPr/>
          </a:p>
        </p:txBody>
      </p:sp>
      <p:sp>
        <p:nvSpPr>
          <p:cNvPr id="742" name="Google Shape;742;p7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F3F3F3"/>
                </a:solidFill>
              </a:rPr>
              <a:t>50</a:t>
            </a:fld>
            <a:endParaRPr i="1">
              <a:solidFill>
                <a:srgbClr val="F3F3F3"/>
              </a:solidFill>
            </a:endParaRPr>
          </a:p>
        </p:txBody>
      </p:sp>
      <p:sp>
        <p:nvSpPr>
          <p:cNvPr id="743" name="Google Shape;743;p77"/>
          <p:cNvSpPr txBox="1"/>
          <p:nvPr/>
        </p:nvSpPr>
        <p:spPr>
          <a:xfrm>
            <a:off x="886900" y="3494388"/>
            <a:ext cx="7370100" cy="400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i="1">
                <a:solidFill>
                  <a:srgbClr val="058B8C"/>
                </a:solidFill>
                <a:latin typeface="Barlow"/>
                <a:ea typeface="Barlow"/>
                <a:cs typeface="Barlow"/>
                <a:sym typeface="Barlow"/>
              </a:rPr>
              <a:t>[host]</a:t>
            </a:r>
            <a:r>
              <a:rPr lang="en">
                <a:solidFill>
                  <a:srgbClr val="058B8C"/>
                </a:solidFill>
                <a:latin typeface="Barlow"/>
                <a:ea typeface="Barlow"/>
                <a:cs typeface="Barlow"/>
                <a:sym typeface="Barlow"/>
              </a:rPr>
              <a:t>/re3dragon/rest/item?uri=http://vocab.getty.edu/aat/300417488</a:t>
            </a:r>
            <a:endParaRPr>
              <a:solidFill>
                <a:srgbClr val="058B8C"/>
              </a:solidFill>
              <a:latin typeface="Barlow"/>
              <a:ea typeface="Barlow"/>
              <a:cs typeface="Barlow"/>
              <a:sym typeface="Barlow"/>
            </a:endParaRPr>
          </a:p>
        </p:txBody>
      </p:sp>
      <p:pic>
        <p:nvPicPr>
          <p:cNvPr id="744" name="Google Shape;744;p77"/>
          <p:cNvPicPr preferRelativeResize="0"/>
          <p:nvPr/>
        </p:nvPicPr>
        <p:blipFill>
          <a:blip r:embed="rId3">
            <a:alphaModFix/>
          </a:blip>
          <a:stretch>
            <a:fillRect/>
          </a:stretch>
        </p:blipFill>
        <p:spPr>
          <a:xfrm>
            <a:off x="3177625" y="490950"/>
            <a:ext cx="2517837" cy="3037175"/>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7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51</a:t>
            </a:fld>
            <a:endParaRPr>
              <a:solidFill>
                <a:srgbClr val="000000"/>
              </a:solidFill>
            </a:endParaRPr>
          </a:p>
        </p:txBody>
      </p:sp>
      <p:sp>
        <p:nvSpPr>
          <p:cNvPr id="750" name="Google Shape;750;p78"/>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Research Squirrel Engineers Projects</a:t>
            </a:r>
            <a:endParaRPr/>
          </a:p>
          <a:p>
            <a:pPr marL="0" lvl="0" indent="0" algn="ctr" rtl="0">
              <a:spcBef>
                <a:spcPts val="0"/>
              </a:spcBef>
              <a:spcAft>
                <a:spcPts val="0"/>
              </a:spcAft>
              <a:buNone/>
            </a:pPr>
            <a:r>
              <a:rPr lang="en" i="1">
                <a:latin typeface="Raleway"/>
                <a:ea typeface="Raleway"/>
                <a:cs typeface="Raleway"/>
                <a:sym typeface="Raleway"/>
              </a:rPr>
              <a:t>LOD, Digital Humanities, Archaeology, Wikidata, GIS</a:t>
            </a:r>
            <a:endParaRPr i="1">
              <a:latin typeface="Raleway"/>
              <a:ea typeface="Raleway"/>
              <a:cs typeface="Raleway"/>
              <a:sym typeface="Raleway"/>
            </a:endParaRPr>
          </a:p>
        </p:txBody>
      </p:sp>
      <p:pic>
        <p:nvPicPr>
          <p:cNvPr id="751" name="Google Shape;751;p78"/>
          <p:cNvPicPr preferRelativeResize="0"/>
          <p:nvPr/>
        </p:nvPicPr>
        <p:blipFill>
          <a:blip r:embed="rId3">
            <a:alphaModFix/>
          </a:blip>
          <a:stretch>
            <a:fillRect/>
          </a:stretch>
        </p:blipFill>
        <p:spPr>
          <a:xfrm>
            <a:off x="698525" y="1804550"/>
            <a:ext cx="4155947" cy="1371600"/>
          </a:xfrm>
          <a:prstGeom prst="rect">
            <a:avLst/>
          </a:prstGeom>
          <a:noFill/>
          <a:ln>
            <a:noFill/>
          </a:ln>
        </p:spPr>
      </p:pic>
      <p:cxnSp>
        <p:nvCxnSpPr>
          <p:cNvPr id="752" name="Google Shape;752;p78"/>
          <p:cNvCxnSpPr/>
          <p:nvPr/>
        </p:nvCxnSpPr>
        <p:spPr>
          <a:xfrm>
            <a:off x="4123600" y="2433175"/>
            <a:ext cx="3213000" cy="528900"/>
          </a:xfrm>
          <a:prstGeom prst="curvedConnector3">
            <a:avLst>
              <a:gd name="adj1" fmla="val 50000"/>
            </a:avLst>
          </a:prstGeom>
          <a:noFill/>
          <a:ln w="28575" cap="flat" cmpd="sng">
            <a:solidFill>
              <a:srgbClr val="D5A6BD"/>
            </a:solidFill>
            <a:prstDash val="solid"/>
            <a:round/>
            <a:headEnd type="none" w="med" len="med"/>
            <a:tailEnd type="triangle" w="med" len="med"/>
          </a:ln>
        </p:spPr>
      </p:cxnSp>
      <p:pic>
        <p:nvPicPr>
          <p:cNvPr id="753" name="Google Shape;753;p78"/>
          <p:cNvPicPr preferRelativeResize="0"/>
          <p:nvPr/>
        </p:nvPicPr>
        <p:blipFill rotWithShape="1">
          <a:blip r:embed="rId4">
            <a:alphaModFix/>
          </a:blip>
          <a:srcRect b="13217"/>
          <a:stretch/>
        </p:blipFill>
        <p:spPr>
          <a:xfrm>
            <a:off x="6725976" y="2086725"/>
            <a:ext cx="783876" cy="682724"/>
          </a:xfrm>
          <a:prstGeom prst="rect">
            <a:avLst/>
          </a:prstGeom>
          <a:noFill/>
          <a:ln>
            <a:noFill/>
          </a:ln>
        </p:spPr>
      </p:pic>
      <p:pic>
        <p:nvPicPr>
          <p:cNvPr id="754" name="Google Shape;754;p78"/>
          <p:cNvPicPr preferRelativeResize="0"/>
          <p:nvPr/>
        </p:nvPicPr>
        <p:blipFill>
          <a:blip r:embed="rId5">
            <a:alphaModFix/>
          </a:blip>
          <a:stretch>
            <a:fillRect/>
          </a:stretch>
        </p:blipFill>
        <p:spPr>
          <a:xfrm>
            <a:off x="7820525" y="1603650"/>
            <a:ext cx="783875" cy="783875"/>
          </a:xfrm>
          <a:prstGeom prst="rect">
            <a:avLst/>
          </a:prstGeom>
          <a:noFill/>
          <a:ln>
            <a:noFill/>
          </a:ln>
        </p:spPr>
      </p:pic>
      <p:pic>
        <p:nvPicPr>
          <p:cNvPr id="755" name="Google Shape;755;p78"/>
          <p:cNvPicPr preferRelativeResize="0"/>
          <p:nvPr/>
        </p:nvPicPr>
        <p:blipFill rotWithShape="1">
          <a:blip r:embed="rId6">
            <a:alphaModFix/>
          </a:blip>
          <a:srcRect b="14770"/>
          <a:stretch/>
        </p:blipFill>
        <p:spPr>
          <a:xfrm>
            <a:off x="7570100" y="2533600"/>
            <a:ext cx="867451" cy="743524"/>
          </a:xfrm>
          <a:prstGeom prst="rect">
            <a:avLst/>
          </a:prstGeom>
          <a:noFill/>
          <a:ln>
            <a:noFill/>
          </a:ln>
        </p:spPr>
      </p:pic>
      <p:pic>
        <p:nvPicPr>
          <p:cNvPr id="756" name="Google Shape;756;p78"/>
          <p:cNvPicPr preferRelativeResize="0"/>
          <p:nvPr/>
        </p:nvPicPr>
        <p:blipFill>
          <a:blip r:embed="rId7">
            <a:alphaModFix/>
          </a:blip>
          <a:stretch>
            <a:fillRect/>
          </a:stretch>
        </p:blipFill>
        <p:spPr>
          <a:xfrm>
            <a:off x="7113841" y="1273893"/>
            <a:ext cx="613413" cy="663726"/>
          </a:xfrm>
          <a:prstGeom prst="rect">
            <a:avLst/>
          </a:prstGeom>
          <a:noFill/>
          <a:ln>
            <a:noFill/>
          </a:ln>
        </p:spPr>
      </p:pic>
      <p:pic>
        <p:nvPicPr>
          <p:cNvPr id="757" name="Google Shape;757;p78"/>
          <p:cNvPicPr preferRelativeResize="0"/>
          <p:nvPr/>
        </p:nvPicPr>
        <p:blipFill>
          <a:blip r:embed="rId8">
            <a:alphaModFix/>
          </a:blip>
          <a:stretch>
            <a:fillRect/>
          </a:stretch>
        </p:blipFill>
        <p:spPr>
          <a:xfrm>
            <a:off x="5688462" y="1869867"/>
            <a:ext cx="938116" cy="663726"/>
          </a:xfrm>
          <a:prstGeom prst="rect">
            <a:avLst/>
          </a:prstGeom>
          <a:noFill/>
          <a:ln>
            <a:noFill/>
          </a:ln>
        </p:spPr>
      </p:pic>
      <p:sp>
        <p:nvSpPr>
          <p:cNvPr id="758" name="Google Shape;758;p78"/>
          <p:cNvSpPr txBox="1"/>
          <p:nvPr/>
        </p:nvSpPr>
        <p:spPr>
          <a:xfrm>
            <a:off x="5911963" y="2936050"/>
            <a:ext cx="1799400" cy="5541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Tippawan Sookruay from the Noun Project (globe + head)</a:t>
            </a:r>
            <a:endParaRPr sz="400" i="1">
              <a:solidFill>
                <a:schemeClr val="dk1"/>
              </a:solidFill>
              <a:latin typeface="Raleway"/>
              <a:ea typeface="Raleway"/>
              <a:cs typeface="Raleway"/>
              <a:sym typeface="Raleway"/>
            </a:endParaRPr>
          </a:p>
          <a:p>
            <a:pPr marL="0" marR="0" lvl="0" indent="0" algn="ctr" rtl="0">
              <a:lnSpc>
                <a:spcPct val="100000"/>
              </a:lnSpc>
              <a:spcBef>
                <a:spcPts val="0"/>
              </a:spcBef>
              <a:spcAft>
                <a:spcPts val="0"/>
              </a:spcAft>
              <a:buNone/>
            </a:pPr>
            <a:r>
              <a:rPr lang="en" sz="400" i="1">
                <a:solidFill>
                  <a:schemeClr val="dk1"/>
                </a:solidFill>
                <a:latin typeface="Raleway"/>
                <a:ea typeface="Raleway"/>
                <a:cs typeface="Raleway"/>
                <a:sym typeface="Raleway"/>
              </a:rPr>
              <a:t>Derivative work by Florian Thiery and Sophie Charlotte Schmidt of Archaeologist by Nhor from the Noun Project, dig by Manthana Chaiwong from the Noun Project and archaeology by Phatchara Bunkhachary, TH from the Noun Project under CC BY 3.0 (archaeologist)</a:t>
            </a:r>
            <a:endParaRPr sz="400" i="1">
              <a:solidFill>
                <a:schemeClr val="dk1"/>
              </a:solidFill>
              <a:latin typeface="Raleway"/>
              <a:ea typeface="Raleway"/>
              <a:cs typeface="Raleway"/>
              <a:sym typeface="Raleway"/>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7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52</a:t>
            </a:fld>
            <a:endParaRPr/>
          </a:p>
        </p:txBody>
      </p:sp>
      <p:pic>
        <p:nvPicPr>
          <p:cNvPr id="764" name="Google Shape;764;p79"/>
          <p:cNvPicPr preferRelativeResize="0"/>
          <p:nvPr/>
        </p:nvPicPr>
        <p:blipFill>
          <a:blip r:embed="rId3">
            <a:alphaModFix/>
          </a:blip>
          <a:stretch>
            <a:fillRect/>
          </a:stretch>
        </p:blipFill>
        <p:spPr>
          <a:xfrm>
            <a:off x="693500" y="2072738"/>
            <a:ext cx="2141900" cy="1798650"/>
          </a:xfrm>
          <a:prstGeom prst="rect">
            <a:avLst/>
          </a:prstGeom>
          <a:noFill/>
          <a:ln>
            <a:noFill/>
          </a:ln>
        </p:spPr>
      </p:pic>
      <p:pic>
        <p:nvPicPr>
          <p:cNvPr id="765" name="Google Shape;765;p79"/>
          <p:cNvPicPr preferRelativeResize="0"/>
          <p:nvPr/>
        </p:nvPicPr>
        <p:blipFill>
          <a:blip r:embed="rId4">
            <a:alphaModFix/>
          </a:blip>
          <a:stretch>
            <a:fillRect/>
          </a:stretch>
        </p:blipFill>
        <p:spPr>
          <a:xfrm>
            <a:off x="2964100" y="1285160"/>
            <a:ext cx="5486401" cy="2459421"/>
          </a:xfrm>
          <a:prstGeom prst="rect">
            <a:avLst/>
          </a:prstGeom>
          <a:noFill/>
          <a:ln>
            <a:noFill/>
          </a:ln>
        </p:spPr>
      </p:pic>
      <p:sp>
        <p:nvSpPr>
          <p:cNvPr id="766" name="Google Shape;766;p79"/>
          <p:cNvSpPr txBox="1"/>
          <p:nvPr/>
        </p:nvSpPr>
        <p:spPr>
          <a:xfrm>
            <a:off x="2964100" y="743175"/>
            <a:ext cx="50352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2000" u="sng">
                <a:solidFill>
                  <a:schemeClr val="hlink"/>
                </a:solidFill>
                <a:latin typeface="Raleway Light"/>
                <a:ea typeface="Raleway Light"/>
                <a:cs typeface="Raleway Light"/>
                <a:sym typeface="Raleway Light"/>
                <a:hlinkClick r:id="rId5"/>
              </a:rPr>
              <a:t>http://ogham.squirrel.link</a:t>
            </a:r>
            <a:r>
              <a:rPr lang="en" sz="2000">
                <a:latin typeface="Raleway Light"/>
                <a:ea typeface="Raleway Light"/>
                <a:cs typeface="Raleway Light"/>
                <a:sym typeface="Raleway Light"/>
              </a:rPr>
              <a:t> </a:t>
            </a:r>
            <a:endParaRPr sz="2000">
              <a:latin typeface="Raleway Light"/>
              <a:ea typeface="Raleway Light"/>
              <a:cs typeface="Raleway Light"/>
              <a:sym typeface="Raleway Light"/>
            </a:endParaRPr>
          </a:p>
        </p:txBody>
      </p:sp>
      <p:sp>
        <p:nvSpPr>
          <p:cNvPr id="767" name="Google Shape;767;p79"/>
          <p:cNvSpPr txBox="1"/>
          <p:nvPr/>
        </p:nvSpPr>
        <p:spPr>
          <a:xfrm rot="-928">
            <a:off x="653552" y="3795483"/>
            <a:ext cx="2221800" cy="26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Riesenspatz Infoillustration für Wikimedia Deutschland,</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Illustration Sichtbarkeit englisch, CC BY-SA 4.0</a:t>
            </a:r>
            <a:endParaRPr sz="500">
              <a:latin typeface="Raleway"/>
              <a:ea typeface="Raleway"/>
              <a:cs typeface="Raleway"/>
              <a:sym typeface="Raleway"/>
            </a:endParaRPr>
          </a:p>
        </p:txBody>
      </p:sp>
      <p:pic>
        <p:nvPicPr>
          <p:cNvPr id="768" name="Google Shape;768;p79"/>
          <p:cNvPicPr preferRelativeResize="0"/>
          <p:nvPr/>
        </p:nvPicPr>
        <p:blipFill>
          <a:blip r:embed="rId6">
            <a:alphaModFix/>
          </a:blip>
          <a:stretch>
            <a:fillRect/>
          </a:stretch>
        </p:blipFill>
        <p:spPr>
          <a:xfrm rot="-1254349">
            <a:off x="816688" y="845937"/>
            <a:ext cx="2085637" cy="883801"/>
          </a:xfrm>
          <a:prstGeom prst="rect">
            <a:avLst/>
          </a:prstGeom>
          <a:noFill/>
          <a:ln>
            <a:noFill/>
          </a:ln>
        </p:spPr>
      </p:pic>
      <p:pic>
        <p:nvPicPr>
          <p:cNvPr id="769" name="Google Shape;769;p79"/>
          <p:cNvPicPr preferRelativeResize="0"/>
          <p:nvPr/>
        </p:nvPicPr>
        <p:blipFill rotWithShape="1">
          <a:blip r:embed="rId7">
            <a:alphaModFix/>
          </a:blip>
          <a:srcRect l="7708" r="12818" b="9132"/>
          <a:stretch/>
        </p:blipFill>
        <p:spPr>
          <a:xfrm>
            <a:off x="6427550" y="1539240"/>
            <a:ext cx="1747418" cy="1188720"/>
          </a:xfrm>
          <a:prstGeom prst="rect">
            <a:avLst/>
          </a:prstGeom>
          <a:noFill/>
          <a:ln>
            <a:noFill/>
          </a:ln>
        </p:spPr>
      </p:pic>
      <p:sp>
        <p:nvSpPr>
          <p:cNvPr id="770" name="Google Shape;770;p79"/>
          <p:cNvSpPr txBox="1">
            <a:spLocks noGrp="1"/>
          </p:cNvSpPr>
          <p:nvPr>
            <p:ph type="title"/>
          </p:nvPr>
        </p:nvSpPr>
        <p:spPr>
          <a:xfrm>
            <a:off x="1138950" y="38405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Linked Ogham Data</a:t>
            </a:r>
            <a:endParaRPr/>
          </a:p>
          <a:p>
            <a:pPr marL="0" lvl="0" indent="0" algn="ctr" rtl="0">
              <a:spcBef>
                <a:spcPts val="0"/>
              </a:spcBef>
              <a:spcAft>
                <a:spcPts val="0"/>
              </a:spcAft>
              <a:buNone/>
            </a:pPr>
            <a:r>
              <a:rPr lang="en" i="1">
                <a:latin typeface="Raleway"/>
                <a:ea typeface="Raleway"/>
                <a:cs typeface="Raleway"/>
                <a:sym typeface="Raleway"/>
              </a:rPr>
              <a:t>Irish Ogham Stones in the Wikimedia Universe</a:t>
            </a:r>
            <a:endParaRPr i="1">
              <a:latin typeface="Raleway"/>
              <a:ea typeface="Raleway"/>
              <a:cs typeface="Raleway"/>
              <a:sym typeface="Raleway"/>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8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53</a:t>
            </a:fld>
            <a:endParaRPr/>
          </a:p>
        </p:txBody>
      </p:sp>
      <p:pic>
        <p:nvPicPr>
          <p:cNvPr id="776" name="Google Shape;776;p80"/>
          <p:cNvPicPr preferRelativeResize="0"/>
          <p:nvPr/>
        </p:nvPicPr>
        <p:blipFill>
          <a:blip r:embed="rId3">
            <a:alphaModFix/>
          </a:blip>
          <a:stretch>
            <a:fillRect/>
          </a:stretch>
        </p:blipFill>
        <p:spPr>
          <a:xfrm>
            <a:off x="944638" y="1011725"/>
            <a:ext cx="2221764" cy="2743198"/>
          </a:xfrm>
          <a:prstGeom prst="rect">
            <a:avLst/>
          </a:prstGeom>
          <a:noFill/>
          <a:ln>
            <a:noFill/>
          </a:ln>
          <a:effectLst>
            <a:outerShdw blurRad="57150" dist="19050" dir="5400000" algn="bl" rotWithShape="0">
              <a:srgbClr val="000000">
                <a:alpha val="50000"/>
              </a:srgbClr>
            </a:outerShdw>
          </a:effectLst>
        </p:spPr>
      </p:pic>
      <p:sp>
        <p:nvSpPr>
          <p:cNvPr id="777" name="Google Shape;777;p80"/>
          <p:cNvSpPr txBox="1"/>
          <p:nvPr/>
        </p:nvSpPr>
        <p:spPr>
          <a:xfrm>
            <a:off x="3412725" y="697575"/>
            <a:ext cx="2670300" cy="1697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2400" b="1" i="1" u="sng">
                <a:solidFill>
                  <a:srgbClr val="434343"/>
                </a:solidFill>
                <a:latin typeface="Raleway"/>
                <a:ea typeface="Raleway"/>
                <a:cs typeface="Raleway"/>
                <a:sym typeface="Raleway"/>
              </a:rPr>
              <a:t>Ogham</a:t>
            </a:r>
            <a:endParaRPr sz="2400" b="1" i="1" u="sng">
              <a:solidFill>
                <a:srgbClr val="434343"/>
              </a:solidFill>
              <a:latin typeface="Raleway"/>
              <a:ea typeface="Raleway"/>
              <a:cs typeface="Raleway"/>
              <a:sym typeface="Raleway"/>
            </a:endParaRPr>
          </a:p>
          <a:p>
            <a:pPr marL="0" lvl="0" indent="0" algn="ctr" rtl="0">
              <a:spcBef>
                <a:spcPts val="0"/>
              </a:spcBef>
              <a:spcAft>
                <a:spcPts val="0"/>
              </a:spcAft>
              <a:buClr>
                <a:schemeClr val="dk1"/>
              </a:buClr>
              <a:buSzPts val="1100"/>
              <a:buFont typeface="Arial"/>
              <a:buNone/>
            </a:pPr>
            <a:endParaRPr sz="1800" b="1">
              <a:solidFill>
                <a:schemeClr val="dk1"/>
              </a:solidFill>
              <a:latin typeface="Raleway"/>
              <a:ea typeface="Raleway"/>
              <a:cs typeface="Raleway"/>
              <a:sym typeface="Raleway"/>
            </a:endParaRPr>
          </a:p>
          <a:p>
            <a:pPr marL="0" lvl="0" indent="0" algn="ctr" rtl="0">
              <a:spcBef>
                <a:spcPts val="0"/>
              </a:spcBef>
              <a:spcAft>
                <a:spcPts val="0"/>
              </a:spcAft>
              <a:buClr>
                <a:schemeClr val="dk1"/>
              </a:buClr>
              <a:buSzPts val="1100"/>
              <a:buFont typeface="Arial"/>
              <a:buNone/>
            </a:pPr>
            <a:r>
              <a:rPr lang="en" sz="1800" b="1">
                <a:solidFill>
                  <a:schemeClr val="dk1"/>
                </a:solidFill>
                <a:latin typeface="Raleway"/>
                <a:ea typeface="Raleway"/>
                <a:cs typeface="Raleway"/>
                <a:sym typeface="Raleway"/>
              </a:rPr>
              <a:t>4th-6th century AD</a:t>
            </a:r>
            <a:endParaRPr sz="1800" b="1">
              <a:solidFill>
                <a:schemeClr val="dk1"/>
              </a:solidFill>
              <a:latin typeface="Raleway"/>
              <a:ea typeface="Raleway"/>
              <a:cs typeface="Raleway"/>
              <a:sym typeface="Raleway"/>
            </a:endParaRPr>
          </a:p>
          <a:p>
            <a:pPr marL="0" lvl="0" indent="0" algn="ctr" rtl="0">
              <a:spcBef>
                <a:spcPts val="0"/>
              </a:spcBef>
              <a:spcAft>
                <a:spcPts val="0"/>
              </a:spcAft>
              <a:buNone/>
            </a:pPr>
            <a:endParaRPr sz="1800" b="1">
              <a:latin typeface="Raleway"/>
              <a:ea typeface="Raleway"/>
              <a:cs typeface="Raleway"/>
              <a:sym typeface="Raleway"/>
            </a:endParaRPr>
          </a:p>
          <a:p>
            <a:pPr marL="0" lvl="0" indent="0" algn="ctr" rtl="0">
              <a:spcBef>
                <a:spcPts val="0"/>
              </a:spcBef>
              <a:spcAft>
                <a:spcPts val="0"/>
              </a:spcAft>
              <a:buNone/>
            </a:pPr>
            <a:r>
              <a:rPr lang="en" sz="1800" b="1">
                <a:latin typeface="Raleway"/>
                <a:ea typeface="Raleway"/>
                <a:cs typeface="Raleway"/>
                <a:sym typeface="Raleway"/>
              </a:rPr>
              <a:t>Distribution</a:t>
            </a:r>
            <a:endParaRPr sz="1800" b="1">
              <a:latin typeface="Raleway"/>
              <a:ea typeface="Raleway"/>
              <a:cs typeface="Raleway"/>
              <a:sym typeface="Raleway"/>
            </a:endParaRPr>
          </a:p>
          <a:p>
            <a:pPr marL="0" lvl="0" indent="0" algn="ctr" rtl="0">
              <a:spcBef>
                <a:spcPts val="0"/>
              </a:spcBef>
              <a:spcAft>
                <a:spcPts val="0"/>
              </a:spcAft>
              <a:buNone/>
            </a:pPr>
            <a:r>
              <a:rPr lang="en" sz="1800">
                <a:latin typeface="Raleway Light"/>
                <a:ea typeface="Raleway Light"/>
                <a:cs typeface="Raleway Light"/>
                <a:sym typeface="Raleway Light"/>
              </a:rPr>
              <a:t>Ireland </a:t>
            </a:r>
            <a:endParaRPr sz="1800">
              <a:latin typeface="Raleway Light"/>
              <a:ea typeface="Raleway Light"/>
              <a:cs typeface="Raleway Light"/>
              <a:sym typeface="Raleway Light"/>
            </a:endParaRPr>
          </a:p>
          <a:p>
            <a:pPr marL="0" lvl="0" indent="0" algn="ctr" rtl="0">
              <a:spcBef>
                <a:spcPts val="0"/>
              </a:spcBef>
              <a:spcAft>
                <a:spcPts val="0"/>
              </a:spcAft>
              <a:buNone/>
            </a:pPr>
            <a:r>
              <a:rPr lang="en">
                <a:latin typeface="Raleway Light"/>
                <a:ea typeface="Raleway Light"/>
                <a:cs typeface="Raleway Light"/>
                <a:sym typeface="Raleway Light"/>
              </a:rPr>
              <a:t>(+</a:t>
            </a:r>
            <a:r>
              <a:rPr lang="en" i="1">
                <a:latin typeface="Raleway Light"/>
                <a:ea typeface="Raleway Light"/>
                <a:cs typeface="Raleway Light"/>
                <a:sym typeface="Raleway Light"/>
              </a:rPr>
              <a:t>Wales, England, Isle of Man)</a:t>
            </a:r>
            <a:endParaRPr sz="1800" b="1">
              <a:latin typeface="Raleway"/>
              <a:ea typeface="Raleway"/>
              <a:cs typeface="Raleway"/>
              <a:sym typeface="Raleway"/>
            </a:endParaRPr>
          </a:p>
        </p:txBody>
      </p:sp>
      <p:sp>
        <p:nvSpPr>
          <p:cNvPr id="778" name="Google Shape;778;p80"/>
          <p:cNvSpPr txBox="1"/>
          <p:nvPr/>
        </p:nvSpPr>
        <p:spPr>
          <a:xfrm rot="-820">
            <a:off x="797321" y="3785233"/>
            <a:ext cx="2516400" cy="2691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R.A.S. Macalister, Corpus inscriptionum insularum Celticarum, vol. I (1945) / p.502</a:t>
            </a:r>
            <a:endParaRPr sz="500" i="1">
              <a:solidFill>
                <a:schemeClr val="dk1"/>
              </a:solidFill>
              <a:latin typeface="Raleway"/>
              <a:ea typeface="Raleway"/>
              <a:cs typeface="Raleway"/>
              <a:sym typeface="Raleway"/>
            </a:endParaRPr>
          </a:p>
        </p:txBody>
      </p:sp>
      <p:sp>
        <p:nvSpPr>
          <p:cNvPr id="779" name="Google Shape;779;p80"/>
          <p:cNvSpPr/>
          <p:nvPr/>
        </p:nvSpPr>
        <p:spPr>
          <a:xfrm>
            <a:off x="944650" y="1696025"/>
            <a:ext cx="1444200" cy="2088900"/>
          </a:xfrm>
          <a:prstGeom prst="ellipse">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80" name="Google Shape;780;p80"/>
          <p:cNvPicPr preferRelativeResize="0"/>
          <p:nvPr/>
        </p:nvPicPr>
        <p:blipFill>
          <a:blip r:embed="rId4">
            <a:alphaModFix/>
          </a:blip>
          <a:stretch>
            <a:fillRect/>
          </a:stretch>
        </p:blipFill>
        <p:spPr>
          <a:xfrm>
            <a:off x="6182024" y="814001"/>
            <a:ext cx="1697944" cy="3438348"/>
          </a:xfrm>
          <a:prstGeom prst="rect">
            <a:avLst/>
          </a:prstGeom>
          <a:noFill/>
          <a:ln>
            <a:noFill/>
          </a:ln>
          <a:effectLst>
            <a:outerShdw blurRad="57150" dist="19050" dir="5400000" algn="bl" rotWithShape="0">
              <a:srgbClr val="000000">
                <a:alpha val="50000"/>
              </a:srgbClr>
            </a:outerShdw>
          </a:effectLst>
        </p:spPr>
      </p:pic>
      <p:pic>
        <p:nvPicPr>
          <p:cNvPr id="781" name="Google Shape;781;p80"/>
          <p:cNvPicPr preferRelativeResize="0"/>
          <p:nvPr/>
        </p:nvPicPr>
        <p:blipFill>
          <a:blip r:embed="rId5">
            <a:alphaModFix/>
          </a:blip>
          <a:stretch>
            <a:fillRect/>
          </a:stretch>
        </p:blipFill>
        <p:spPr>
          <a:xfrm>
            <a:off x="3658675" y="2688175"/>
            <a:ext cx="2070378" cy="1552800"/>
          </a:xfrm>
          <a:prstGeom prst="rect">
            <a:avLst/>
          </a:prstGeom>
          <a:noFill/>
          <a:ln>
            <a:noFill/>
          </a:ln>
        </p:spPr>
      </p:pic>
      <p:sp>
        <p:nvSpPr>
          <p:cNvPr id="782" name="Google Shape;782;p80"/>
          <p:cNvSpPr txBox="1"/>
          <p:nvPr/>
        </p:nvSpPr>
        <p:spPr>
          <a:xfrm rot="-928">
            <a:off x="3713177" y="4176533"/>
            <a:ext cx="2221800" cy="26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Al-qamar / CC BY-SA 3.0 via Wikimedia Commons</a:t>
            </a:r>
            <a:endParaRPr sz="700">
              <a:latin typeface="Raleway"/>
              <a:ea typeface="Raleway"/>
              <a:cs typeface="Raleway"/>
              <a:sym typeface="Raleway"/>
            </a:endParaRPr>
          </a:p>
        </p:txBody>
      </p:sp>
      <p:sp>
        <p:nvSpPr>
          <p:cNvPr id="783" name="Google Shape;783;p80"/>
          <p:cNvSpPr txBox="1"/>
          <p:nvPr/>
        </p:nvSpPr>
        <p:spPr>
          <a:xfrm rot="-5401722">
            <a:off x="7425678" y="3484059"/>
            <a:ext cx="1197900" cy="33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500" i="1">
                <a:solidFill>
                  <a:schemeClr val="dk1"/>
                </a:solidFill>
                <a:latin typeface="Raleway"/>
                <a:ea typeface="Raleway"/>
                <a:cs typeface="Raleway"/>
                <a:sym typeface="Raleway"/>
              </a:rPr>
              <a:t>Florian Thiery,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81"/>
          <p:cNvSpPr txBox="1"/>
          <p:nvPr/>
        </p:nvSpPr>
        <p:spPr>
          <a:xfrm>
            <a:off x="1197600" y="573575"/>
            <a:ext cx="6748800" cy="35229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300" i="1">
                <a:latin typeface="Raleway Light"/>
                <a:ea typeface="Raleway Light"/>
                <a:cs typeface="Raleway Light"/>
                <a:sym typeface="Raleway Light"/>
              </a:rPr>
              <a:t>CIIC 200</a:t>
            </a:r>
            <a:endParaRPr sz="1300" i="1">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a:solidFill>
                  <a:schemeClr val="dk1"/>
                </a:solidFill>
                <a:latin typeface="Raleway Light"/>
                <a:ea typeface="Raleway Light"/>
                <a:cs typeface="Raleway Light"/>
                <a:sym typeface="Raleway Light"/>
              </a:rPr>
              <a:t>᚛ᚋᚐᚊᚔ ᚈᚈᚐᚂ ᚋᚐᚊᚔ ᚃᚑᚏᚌᚑᚄ ᚋᚐᚊᚔ ᚋᚒᚉᚑᚔᚉᚐᚉ᚜</a:t>
            </a: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b="1">
                <a:solidFill>
                  <a:srgbClr val="15B5A2"/>
                </a:solidFill>
                <a:latin typeface="Raleway"/>
                <a:ea typeface="Raleway"/>
                <a:cs typeface="Raleway"/>
                <a:sym typeface="Raleway"/>
              </a:rPr>
              <a:t>MAQI</a:t>
            </a:r>
            <a:r>
              <a:rPr lang="en" sz="1300" b="1">
                <a:solidFill>
                  <a:srgbClr val="A64D79"/>
                </a:solidFill>
                <a:latin typeface="Raleway"/>
                <a:ea typeface="Raleway"/>
                <a:cs typeface="Raleway"/>
                <a:sym typeface="Raleway"/>
              </a:rPr>
              <a:t>-TTAL </a:t>
            </a:r>
            <a:r>
              <a:rPr lang="en" sz="1300" b="1">
                <a:solidFill>
                  <a:srgbClr val="15B5A2"/>
                </a:solidFill>
                <a:latin typeface="Raleway"/>
                <a:ea typeface="Raleway"/>
                <a:cs typeface="Raleway"/>
                <a:sym typeface="Raleway"/>
              </a:rPr>
              <a:t>MAQI </a:t>
            </a:r>
            <a:r>
              <a:rPr lang="en" sz="1300" b="1">
                <a:solidFill>
                  <a:srgbClr val="A64D79"/>
                </a:solidFill>
                <a:latin typeface="Raleway"/>
                <a:ea typeface="Raleway"/>
                <a:cs typeface="Raleway"/>
                <a:sym typeface="Raleway"/>
              </a:rPr>
              <a:t>VORGOS </a:t>
            </a:r>
            <a:r>
              <a:rPr lang="en" sz="1300" b="1">
                <a:solidFill>
                  <a:srgbClr val="15B5A2"/>
                </a:solidFill>
                <a:latin typeface="Raleway"/>
                <a:ea typeface="Raleway"/>
                <a:cs typeface="Raleway"/>
                <a:sym typeface="Raleway"/>
              </a:rPr>
              <a:t>MAQI MUCOI </a:t>
            </a:r>
            <a:r>
              <a:rPr lang="en" sz="1300" b="1">
                <a:solidFill>
                  <a:srgbClr val="A64D79"/>
                </a:solidFill>
                <a:latin typeface="Raleway"/>
                <a:ea typeface="Raleway"/>
                <a:cs typeface="Raleway"/>
                <a:sym typeface="Raleway"/>
              </a:rPr>
              <a:t>TOICAC</a:t>
            </a:r>
            <a:endParaRPr sz="1300" b="1">
              <a:solidFill>
                <a:srgbClr val="A64D79"/>
              </a:solidFill>
              <a:latin typeface="Raleway"/>
              <a:ea typeface="Raleway"/>
              <a:cs typeface="Raleway"/>
              <a:sym typeface="Raleway"/>
            </a:endParaRPr>
          </a:p>
          <a:p>
            <a:pPr marL="0" lvl="0" indent="0" algn="ctr" rtl="0">
              <a:lnSpc>
                <a:spcPct val="115000"/>
              </a:lnSpc>
              <a:spcBef>
                <a:spcPts val="0"/>
              </a:spcBef>
              <a:spcAft>
                <a:spcPts val="0"/>
              </a:spcAft>
              <a:buNone/>
            </a:pPr>
            <a:r>
              <a:rPr lang="en" sz="1300" i="1">
                <a:latin typeface="Raleway Light"/>
                <a:ea typeface="Raleway Light"/>
                <a:cs typeface="Raleway Light"/>
                <a:sym typeface="Raleway Light"/>
              </a:rPr>
              <a:t>Son of Dal, son of Vergosus (Fergus), son of the tribe of Toica</a:t>
            </a:r>
            <a:endParaRPr sz="1300" i="1">
              <a:latin typeface="Raleway Light"/>
              <a:ea typeface="Raleway Light"/>
              <a:cs typeface="Raleway Light"/>
              <a:sym typeface="Raleway Light"/>
            </a:endParaRPr>
          </a:p>
          <a:p>
            <a:pPr marL="0" lvl="0" indent="0" algn="ctr" rtl="0">
              <a:lnSpc>
                <a:spcPct val="115000"/>
              </a:lnSpc>
              <a:spcBef>
                <a:spcPts val="0"/>
              </a:spcBef>
              <a:spcAft>
                <a:spcPts val="0"/>
              </a:spcAft>
              <a:buNone/>
            </a:pP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i="1">
                <a:latin typeface="Raleway Light"/>
                <a:ea typeface="Raleway Light"/>
                <a:cs typeface="Raleway Light"/>
                <a:sym typeface="Raleway Light"/>
              </a:rPr>
              <a:t>CIIC 3</a:t>
            </a:r>
            <a:endParaRPr sz="1300" i="1">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a:solidFill>
                  <a:schemeClr val="dk1"/>
                </a:solidFill>
                <a:latin typeface="Raleway Light"/>
                <a:ea typeface="Raleway Light"/>
                <a:cs typeface="Raleway Light"/>
                <a:sym typeface="Raleway Light"/>
              </a:rPr>
              <a:t>᚛ᚉᚒᚅᚐᚂᚓᚌᚔ ᚐᚃᚔ ᚊᚒᚅᚐᚉᚐᚅᚑᚄ᚜</a:t>
            </a: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b="1">
                <a:solidFill>
                  <a:srgbClr val="A64D79"/>
                </a:solidFill>
                <a:latin typeface="Raleway"/>
                <a:ea typeface="Raleway"/>
                <a:cs typeface="Raleway"/>
                <a:sym typeface="Raleway"/>
              </a:rPr>
              <a:t>CUNALEGI </a:t>
            </a:r>
            <a:r>
              <a:rPr lang="en" sz="1300" b="1">
                <a:solidFill>
                  <a:srgbClr val="15B5A2"/>
                </a:solidFill>
                <a:latin typeface="Raleway"/>
                <a:ea typeface="Raleway"/>
                <a:cs typeface="Raleway"/>
                <a:sym typeface="Raleway"/>
              </a:rPr>
              <a:t>AVI</a:t>
            </a:r>
            <a:r>
              <a:rPr lang="en" sz="1300" b="1">
                <a:solidFill>
                  <a:srgbClr val="A64D79"/>
                </a:solidFill>
                <a:latin typeface="Raleway"/>
                <a:ea typeface="Raleway"/>
                <a:cs typeface="Raleway"/>
                <a:sym typeface="Raleway"/>
              </a:rPr>
              <a:t> QUNACANOS</a:t>
            </a:r>
            <a:endParaRPr sz="1300" b="1">
              <a:solidFill>
                <a:srgbClr val="A64D79"/>
              </a:solidFill>
              <a:latin typeface="Raleway"/>
              <a:ea typeface="Raleway"/>
              <a:cs typeface="Raleway"/>
              <a:sym typeface="Raleway"/>
            </a:endParaRPr>
          </a:p>
          <a:p>
            <a:pPr marL="0" lvl="0" indent="0" algn="ctr" rtl="0">
              <a:lnSpc>
                <a:spcPct val="115000"/>
              </a:lnSpc>
              <a:spcBef>
                <a:spcPts val="0"/>
              </a:spcBef>
              <a:spcAft>
                <a:spcPts val="0"/>
              </a:spcAft>
              <a:buNone/>
            </a:pPr>
            <a:r>
              <a:rPr lang="en" sz="1300">
                <a:latin typeface="Raleway Light"/>
                <a:ea typeface="Raleway Light"/>
                <a:cs typeface="Raleway Light"/>
                <a:sym typeface="Raleway Light"/>
              </a:rPr>
              <a:t>Cunalegi, descendant of Qunacanos</a:t>
            </a: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i="1">
                <a:latin typeface="Raleway Light"/>
                <a:ea typeface="Raleway Light"/>
                <a:cs typeface="Raleway Light"/>
                <a:sym typeface="Raleway Light"/>
              </a:rPr>
              <a:t>CIIC 8</a:t>
            </a:r>
            <a:endParaRPr sz="1300" i="1">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a:solidFill>
                  <a:schemeClr val="dk1"/>
                </a:solidFill>
                <a:latin typeface="Raleway Light"/>
                <a:ea typeface="Raleway Light"/>
                <a:cs typeface="Raleway Light"/>
                <a:sym typeface="Raleway Light"/>
              </a:rPr>
              <a:t>᚛ᚋᚐᚊᚔ ᚋᚒᚉᚑᚔ ᚉᚑᚏᚁᚐᚌᚅᚔ ᚌᚂᚐᚄᚔᚉᚑᚅᚐᚄ᚜</a:t>
            </a:r>
            <a:endParaRPr sz="1300">
              <a:latin typeface="Raleway Light"/>
              <a:ea typeface="Raleway Light"/>
              <a:cs typeface="Raleway Light"/>
              <a:sym typeface="Raleway Light"/>
            </a:endParaRPr>
          </a:p>
          <a:p>
            <a:pPr marL="0" lvl="0" indent="0" algn="ctr" rtl="0">
              <a:lnSpc>
                <a:spcPct val="115000"/>
              </a:lnSpc>
              <a:spcBef>
                <a:spcPts val="0"/>
              </a:spcBef>
              <a:spcAft>
                <a:spcPts val="0"/>
              </a:spcAft>
              <a:buNone/>
            </a:pPr>
            <a:r>
              <a:rPr lang="en" sz="1300" b="1">
                <a:solidFill>
                  <a:srgbClr val="15B5A2"/>
                </a:solidFill>
                <a:latin typeface="Raleway"/>
                <a:ea typeface="Raleway"/>
                <a:cs typeface="Raleway"/>
                <a:sym typeface="Raleway"/>
              </a:rPr>
              <a:t>MA</a:t>
            </a:r>
            <a:r>
              <a:rPr lang="en" sz="1300" b="1">
                <a:solidFill>
                  <a:srgbClr val="A64D79"/>
                </a:solidFill>
                <a:latin typeface="Raleway"/>
                <a:ea typeface="Raleway"/>
                <a:cs typeface="Raleway"/>
                <a:sym typeface="Raleway"/>
              </a:rPr>
              <a:t>[</a:t>
            </a:r>
            <a:r>
              <a:rPr lang="en" sz="1300" b="1">
                <a:solidFill>
                  <a:srgbClr val="15B5A2"/>
                </a:solidFill>
                <a:latin typeface="Raleway"/>
                <a:ea typeface="Raleway"/>
                <a:cs typeface="Raleway"/>
                <a:sym typeface="Raleway"/>
              </a:rPr>
              <a:t>QUI</a:t>
            </a:r>
            <a:r>
              <a:rPr lang="en" sz="1300" b="1">
                <a:solidFill>
                  <a:srgbClr val="A64D79"/>
                </a:solidFill>
                <a:latin typeface="Raleway"/>
                <a:ea typeface="Raleway"/>
                <a:cs typeface="Raleway"/>
                <a:sym typeface="Raleway"/>
              </a:rPr>
              <a:t> </a:t>
            </a:r>
            <a:r>
              <a:rPr lang="en" sz="1300" b="1">
                <a:solidFill>
                  <a:srgbClr val="15B5A2"/>
                </a:solidFill>
                <a:latin typeface="Raleway"/>
                <a:ea typeface="Raleway"/>
                <a:cs typeface="Raleway"/>
                <a:sym typeface="Raleway"/>
              </a:rPr>
              <a:t>MUCOI</a:t>
            </a:r>
            <a:r>
              <a:rPr lang="en" sz="1300" b="1">
                <a:solidFill>
                  <a:srgbClr val="A64D79"/>
                </a:solidFill>
                <a:latin typeface="Raleway"/>
                <a:ea typeface="Raleway"/>
                <a:cs typeface="Raleway"/>
                <a:sym typeface="Raleway"/>
              </a:rPr>
              <a:t>] CORBAGNI GLASICONAS</a:t>
            </a:r>
            <a:endParaRPr sz="1300" b="1">
              <a:solidFill>
                <a:srgbClr val="A64D79"/>
              </a:solidFill>
              <a:latin typeface="Raleway"/>
              <a:ea typeface="Raleway"/>
              <a:cs typeface="Raleway"/>
              <a:sym typeface="Raleway"/>
            </a:endParaRPr>
          </a:p>
          <a:p>
            <a:pPr marL="0" lvl="0" indent="0" algn="ctr" rtl="0">
              <a:lnSpc>
                <a:spcPct val="115000"/>
              </a:lnSpc>
              <a:spcBef>
                <a:spcPts val="0"/>
              </a:spcBef>
              <a:spcAft>
                <a:spcPts val="0"/>
              </a:spcAft>
              <a:buNone/>
            </a:pPr>
            <a:r>
              <a:rPr lang="en" sz="1300">
                <a:latin typeface="Raleway Light"/>
                <a:ea typeface="Raleway Light"/>
                <a:cs typeface="Raleway Light"/>
                <a:sym typeface="Raleway Light"/>
              </a:rPr>
              <a:t>Son of the tribe Corbagnus Glasiconas</a:t>
            </a:r>
            <a:endParaRPr sz="1300">
              <a:solidFill>
                <a:srgbClr val="202122"/>
              </a:solidFill>
              <a:highlight>
                <a:srgbClr val="F8F9FA"/>
              </a:highlight>
            </a:endParaRPr>
          </a:p>
          <a:p>
            <a:pPr marL="0" lvl="0" indent="0" algn="ctr" rtl="0">
              <a:lnSpc>
                <a:spcPct val="115000"/>
              </a:lnSpc>
              <a:spcBef>
                <a:spcPts val="0"/>
              </a:spcBef>
              <a:spcAft>
                <a:spcPts val="0"/>
              </a:spcAft>
              <a:buNone/>
            </a:pPr>
            <a:endParaRPr sz="1050">
              <a:solidFill>
                <a:srgbClr val="202122"/>
              </a:solidFill>
              <a:highlight>
                <a:srgbClr val="F8F9FA"/>
              </a:highlight>
            </a:endParaRPr>
          </a:p>
          <a:p>
            <a:pPr marL="0" lvl="0" indent="0" algn="ctr" rtl="0">
              <a:lnSpc>
                <a:spcPct val="115000"/>
              </a:lnSpc>
              <a:spcBef>
                <a:spcPts val="0"/>
              </a:spcBef>
              <a:spcAft>
                <a:spcPts val="0"/>
              </a:spcAft>
              <a:buNone/>
            </a:pPr>
            <a:endParaRPr>
              <a:latin typeface="Raleway Light"/>
              <a:ea typeface="Raleway Light"/>
              <a:cs typeface="Raleway Light"/>
              <a:sym typeface="Raleway Light"/>
            </a:endParaRPr>
          </a:p>
          <a:p>
            <a:pPr marL="0" lvl="0" indent="0" algn="ctr" rtl="0">
              <a:lnSpc>
                <a:spcPct val="115000"/>
              </a:lnSpc>
              <a:spcBef>
                <a:spcPts val="0"/>
              </a:spcBef>
              <a:spcAft>
                <a:spcPts val="0"/>
              </a:spcAft>
              <a:buNone/>
            </a:pPr>
            <a:endParaRPr>
              <a:latin typeface="Raleway Light"/>
              <a:ea typeface="Raleway Light"/>
              <a:cs typeface="Raleway Light"/>
              <a:sym typeface="Raleway Light"/>
            </a:endParaRPr>
          </a:p>
          <a:p>
            <a:pPr marL="0" lvl="0" indent="0" algn="ctr" rtl="0">
              <a:lnSpc>
                <a:spcPct val="115000"/>
              </a:lnSpc>
              <a:spcBef>
                <a:spcPts val="0"/>
              </a:spcBef>
              <a:spcAft>
                <a:spcPts val="0"/>
              </a:spcAft>
              <a:buNone/>
            </a:pPr>
            <a:endParaRPr>
              <a:latin typeface="Raleway Light"/>
              <a:ea typeface="Raleway Light"/>
              <a:cs typeface="Raleway Light"/>
              <a:sym typeface="Raleway Light"/>
            </a:endParaRPr>
          </a:p>
        </p:txBody>
      </p:sp>
      <p:sp>
        <p:nvSpPr>
          <p:cNvPr id="789" name="Google Shape;789;p8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54</a:t>
            </a:fld>
            <a:endParaRPr/>
          </a:p>
        </p:txBody>
      </p:sp>
      <p:sp>
        <p:nvSpPr>
          <p:cNvPr id="790" name="Google Shape;790;p81"/>
          <p:cNvSpPr txBox="1">
            <a:spLocks noGrp="1"/>
          </p:cNvSpPr>
          <p:nvPr>
            <p:ph type="title"/>
          </p:nvPr>
        </p:nvSpPr>
        <p:spPr>
          <a:xfrm>
            <a:off x="1138950" y="4127675"/>
            <a:ext cx="6866100" cy="49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Ogham inscriptions</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sp>
        <p:nvSpPr>
          <p:cNvPr id="795" name="Google Shape;795;p82"/>
          <p:cNvSpPr txBox="1">
            <a:spLocks noGrp="1"/>
          </p:cNvSpPr>
          <p:nvPr>
            <p:ph type="title"/>
          </p:nvPr>
        </p:nvSpPr>
        <p:spPr>
          <a:xfrm>
            <a:off x="387925" y="3845225"/>
            <a:ext cx="8368800" cy="879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Not all databases are online. Few of them are openly available and accessible. Even less are part of the Linked Open Data Cloud.</a:t>
            </a:r>
            <a:endParaRPr sz="1000" i="1">
              <a:latin typeface="Raleway"/>
              <a:ea typeface="Raleway"/>
              <a:cs typeface="Raleway"/>
              <a:sym typeface="Raleway"/>
            </a:endParaRPr>
          </a:p>
        </p:txBody>
      </p:sp>
      <p:sp>
        <p:nvSpPr>
          <p:cNvPr id="796" name="Google Shape;796;p8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55</a:t>
            </a:fld>
            <a:endParaRPr/>
          </a:p>
        </p:txBody>
      </p:sp>
      <p:sp>
        <p:nvSpPr>
          <p:cNvPr id="797" name="Google Shape;797;p82"/>
          <p:cNvSpPr txBox="1">
            <a:spLocks noGrp="1"/>
          </p:cNvSpPr>
          <p:nvPr>
            <p:ph type="title"/>
          </p:nvPr>
        </p:nvSpPr>
        <p:spPr>
          <a:xfrm>
            <a:off x="793750" y="569000"/>
            <a:ext cx="15858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Raleway"/>
                <a:ea typeface="Raleway"/>
                <a:cs typeface="Raleway"/>
                <a:sym typeface="Raleway"/>
              </a:rPr>
              <a:t>local (offline)</a:t>
            </a:r>
            <a:endParaRPr sz="1800" i="1">
              <a:latin typeface="Raleway"/>
              <a:ea typeface="Raleway"/>
              <a:cs typeface="Raleway"/>
              <a:sym typeface="Raleway"/>
            </a:endParaRPr>
          </a:p>
        </p:txBody>
      </p:sp>
      <p:sp>
        <p:nvSpPr>
          <p:cNvPr id="798" name="Google Shape;798;p82"/>
          <p:cNvSpPr txBox="1">
            <a:spLocks noGrp="1"/>
          </p:cNvSpPr>
          <p:nvPr>
            <p:ph type="title"/>
          </p:nvPr>
        </p:nvSpPr>
        <p:spPr>
          <a:xfrm>
            <a:off x="2861525" y="569000"/>
            <a:ext cx="15858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Raleway"/>
                <a:ea typeface="Raleway"/>
                <a:cs typeface="Raleway"/>
                <a:sym typeface="Raleway"/>
              </a:rPr>
              <a:t>online</a:t>
            </a:r>
            <a:endParaRPr sz="1800" i="1">
              <a:latin typeface="Raleway"/>
              <a:ea typeface="Raleway"/>
              <a:cs typeface="Raleway"/>
              <a:sym typeface="Raleway"/>
            </a:endParaRPr>
          </a:p>
        </p:txBody>
      </p:sp>
      <p:sp>
        <p:nvSpPr>
          <p:cNvPr id="799" name="Google Shape;799;p82"/>
          <p:cNvSpPr txBox="1">
            <a:spLocks noGrp="1"/>
          </p:cNvSpPr>
          <p:nvPr>
            <p:ph type="title"/>
          </p:nvPr>
        </p:nvSpPr>
        <p:spPr>
          <a:xfrm>
            <a:off x="4614125" y="569000"/>
            <a:ext cx="16905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Raleway"/>
                <a:ea typeface="Raleway"/>
                <a:cs typeface="Raleway"/>
                <a:sym typeface="Raleway"/>
              </a:rPr>
              <a:t>online &amp; open</a:t>
            </a:r>
            <a:endParaRPr sz="1800" i="1">
              <a:latin typeface="Raleway"/>
              <a:ea typeface="Raleway"/>
              <a:cs typeface="Raleway"/>
              <a:sym typeface="Raleway"/>
            </a:endParaRPr>
          </a:p>
        </p:txBody>
      </p:sp>
      <p:sp>
        <p:nvSpPr>
          <p:cNvPr id="800" name="Google Shape;800;p82"/>
          <p:cNvSpPr txBox="1">
            <a:spLocks noGrp="1"/>
          </p:cNvSpPr>
          <p:nvPr>
            <p:ph type="title"/>
          </p:nvPr>
        </p:nvSpPr>
        <p:spPr>
          <a:xfrm>
            <a:off x="6319900" y="569000"/>
            <a:ext cx="16905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Raleway"/>
                <a:ea typeface="Raleway"/>
                <a:cs typeface="Raleway"/>
                <a:sym typeface="Raleway"/>
              </a:rPr>
              <a:t>part of LOD</a:t>
            </a:r>
            <a:endParaRPr sz="1800" i="1">
              <a:latin typeface="Raleway"/>
              <a:ea typeface="Raleway"/>
              <a:cs typeface="Raleway"/>
              <a:sym typeface="Raleway"/>
            </a:endParaRPr>
          </a:p>
        </p:txBody>
      </p:sp>
      <p:grpSp>
        <p:nvGrpSpPr>
          <p:cNvPr id="801" name="Google Shape;801;p82"/>
          <p:cNvGrpSpPr/>
          <p:nvPr/>
        </p:nvGrpSpPr>
        <p:grpSpPr>
          <a:xfrm>
            <a:off x="793761" y="1070531"/>
            <a:ext cx="1608740" cy="2601171"/>
            <a:chOff x="565161" y="1070531"/>
            <a:chExt cx="1608740" cy="2601171"/>
          </a:xfrm>
        </p:grpSpPr>
        <p:grpSp>
          <p:nvGrpSpPr>
            <p:cNvPr id="802" name="Google Shape;802;p82"/>
            <p:cNvGrpSpPr/>
            <p:nvPr/>
          </p:nvGrpSpPr>
          <p:grpSpPr>
            <a:xfrm>
              <a:off x="1236636" y="3370306"/>
              <a:ext cx="265766" cy="301396"/>
              <a:chOff x="890775" y="1695350"/>
              <a:chExt cx="409500" cy="464400"/>
            </a:xfrm>
          </p:grpSpPr>
          <p:cxnSp>
            <p:nvCxnSpPr>
              <p:cNvPr id="803" name="Google Shape;803;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04" name="Google Shape;804;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05" name="Google Shape;805;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06" name="Google Shape;806;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07" name="Google Shape;807;p82"/>
            <p:cNvGrpSpPr/>
            <p:nvPr/>
          </p:nvGrpSpPr>
          <p:grpSpPr>
            <a:xfrm>
              <a:off x="992061" y="2133931"/>
              <a:ext cx="265766" cy="301396"/>
              <a:chOff x="890775" y="1695350"/>
              <a:chExt cx="409500" cy="464400"/>
            </a:xfrm>
          </p:grpSpPr>
          <p:cxnSp>
            <p:nvCxnSpPr>
              <p:cNvPr id="808" name="Google Shape;808;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09" name="Google Shape;809;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0" name="Google Shape;810;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1" name="Google Shape;811;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12" name="Google Shape;812;p82"/>
            <p:cNvGrpSpPr/>
            <p:nvPr/>
          </p:nvGrpSpPr>
          <p:grpSpPr>
            <a:xfrm>
              <a:off x="1822711" y="1627306"/>
              <a:ext cx="265765" cy="301396"/>
              <a:chOff x="890775" y="1695350"/>
              <a:chExt cx="409500" cy="464400"/>
            </a:xfrm>
          </p:grpSpPr>
          <p:cxnSp>
            <p:nvCxnSpPr>
              <p:cNvPr id="813" name="Google Shape;813;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4" name="Google Shape;814;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5" name="Google Shape;815;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6" name="Google Shape;816;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17" name="Google Shape;817;p82"/>
            <p:cNvGrpSpPr/>
            <p:nvPr/>
          </p:nvGrpSpPr>
          <p:grpSpPr>
            <a:xfrm>
              <a:off x="716236" y="1513756"/>
              <a:ext cx="265766" cy="301396"/>
              <a:chOff x="890775" y="1695350"/>
              <a:chExt cx="409500" cy="464400"/>
            </a:xfrm>
          </p:grpSpPr>
          <p:cxnSp>
            <p:nvCxnSpPr>
              <p:cNvPr id="818" name="Google Shape;818;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19" name="Google Shape;819;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0" name="Google Shape;820;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1" name="Google Shape;821;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22" name="Google Shape;822;p82"/>
            <p:cNvGrpSpPr/>
            <p:nvPr/>
          </p:nvGrpSpPr>
          <p:grpSpPr>
            <a:xfrm>
              <a:off x="1642361" y="2214818"/>
              <a:ext cx="265765" cy="301396"/>
              <a:chOff x="890775" y="1695350"/>
              <a:chExt cx="409500" cy="464400"/>
            </a:xfrm>
          </p:grpSpPr>
          <p:cxnSp>
            <p:nvCxnSpPr>
              <p:cNvPr id="823" name="Google Shape;823;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4" name="Google Shape;824;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5" name="Google Shape;825;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6" name="Google Shape;826;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27" name="Google Shape;827;p82"/>
            <p:cNvGrpSpPr/>
            <p:nvPr/>
          </p:nvGrpSpPr>
          <p:grpSpPr>
            <a:xfrm>
              <a:off x="932211" y="2755256"/>
              <a:ext cx="265766" cy="301396"/>
              <a:chOff x="890775" y="1695350"/>
              <a:chExt cx="409500" cy="464400"/>
            </a:xfrm>
          </p:grpSpPr>
          <p:cxnSp>
            <p:nvCxnSpPr>
              <p:cNvPr id="828" name="Google Shape;828;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29" name="Google Shape;829;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30" name="Google Shape;830;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31" name="Google Shape;831;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32" name="Google Shape;832;p82"/>
            <p:cNvGrpSpPr/>
            <p:nvPr/>
          </p:nvGrpSpPr>
          <p:grpSpPr>
            <a:xfrm>
              <a:off x="1369536" y="1520518"/>
              <a:ext cx="265766" cy="301396"/>
              <a:chOff x="890775" y="1695350"/>
              <a:chExt cx="409500" cy="464400"/>
            </a:xfrm>
          </p:grpSpPr>
          <p:cxnSp>
            <p:nvCxnSpPr>
              <p:cNvPr id="833" name="Google Shape;833;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34" name="Google Shape;834;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35" name="Google Shape;835;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836" name="Google Shape;836;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837" name="Google Shape;837;p82"/>
            <p:cNvGrpSpPr/>
            <p:nvPr/>
          </p:nvGrpSpPr>
          <p:grpSpPr>
            <a:xfrm>
              <a:off x="614586" y="1171031"/>
              <a:ext cx="265766" cy="301396"/>
              <a:chOff x="890775" y="1695350"/>
              <a:chExt cx="409500" cy="464400"/>
            </a:xfrm>
          </p:grpSpPr>
          <p:cxnSp>
            <p:nvCxnSpPr>
              <p:cNvPr id="838" name="Google Shape;83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39" name="Google Shape;83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0" name="Google Shape;84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1" name="Google Shape;84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42" name="Google Shape;842;p82"/>
            <p:cNvGrpSpPr/>
            <p:nvPr/>
          </p:nvGrpSpPr>
          <p:grpSpPr>
            <a:xfrm>
              <a:off x="932211" y="1666006"/>
              <a:ext cx="265766" cy="301396"/>
              <a:chOff x="890775" y="1695350"/>
              <a:chExt cx="409500" cy="464400"/>
            </a:xfrm>
          </p:grpSpPr>
          <p:cxnSp>
            <p:nvCxnSpPr>
              <p:cNvPr id="843" name="Google Shape;84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4" name="Google Shape;84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5" name="Google Shape;84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6" name="Google Shape;84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47" name="Google Shape;847;p82"/>
            <p:cNvGrpSpPr/>
            <p:nvPr/>
          </p:nvGrpSpPr>
          <p:grpSpPr>
            <a:xfrm>
              <a:off x="1128474" y="1122206"/>
              <a:ext cx="265766" cy="301396"/>
              <a:chOff x="890775" y="1695350"/>
              <a:chExt cx="409500" cy="464400"/>
            </a:xfrm>
          </p:grpSpPr>
          <p:cxnSp>
            <p:nvCxnSpPr>
              <p:cNvPr id="848" name="Google Shape;84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49" name="Google Shape;84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0" name="Google Shape;85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1" name="Google Shape;85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52" name="Google Shape;852;p82"/>
            <p:cNvGrpSpPr/>
            <p:nvPr/>
          </p:nvGrpSpPr>
          <p:grpSpPr>
            <a:xfrm>
              <a:off x="1502436" y="1815156"/>
              <a:ext cx="265765" cy="301396"/>
              <a:chOff x="890775" y="1695350"/>
              <a:chExt cx="409500" cy="464400"/>
            </a:xfrm>
          </p:grpSpPr>
          <p:cxnSp>
            <p:nvCxnSpPr>
              <p:cNvPr id="853" name="Google Shape;85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4" name="Google Shape;85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5" name="Google Shape;85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6" name="Google Shape;85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57" name="Google Shape;857;p82"/>
            <p:cNvGrpSpPr/>
            <p:nvPr/>
          </p:nvGrpSpPr>
          <p:grpSpPr>
            <a:xfrm>
              <a:off x="614586" y="1967406"/>
              <a:ext cx="265766" cy="301396"/>
              <a:chOff x="890775" y="1695350"/>
              <a:chExt cx="409500" cy="464400"/>
            </a:xfrm>
          </p:grpSpPr>
          <p:cxnSp>
            <p:nvCxnSpPr>
              <p:cNvPr id="858" name="Google Shape;85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59" name="Google Shape;85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0" name="Google Shape;86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1" name="Google Shape;86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62" name="Google Shape;862;p82"/>
            <p:cNvGrpSpPr/>
            <p:nvPr/>
          </p:nvGrpSpPr>
          <p:grpSpPr>
            <a:xfrm>
              <a:off x="1908136" y="2031681"/>
              <a:ext cx="265765" cy="301396"/>
              <a:chOff x="890775" y="1695350"/>
              <a:chExt cx="409500" cy="464400"/>
            </a:xfrm>
          </p:grpSpPr>
          <p:cxnSp>
            <p:nvCxnSpPr>
              <p:cNvPr id="863" name="Google Shape;86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4" name="Google Shape;86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5" name="Google Shape;86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6" name="Google Shape;86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67" name="Google Shape;867;p82"/>
            <p:cNvGrpSpPr/>
            <p:nvPr/>
          </p:nvGrpSpPr>
          <p:grpSpPr>
            <a:xfrm>
              <a:off x="830936" y="2421056"/>
              <a:ext cx="265766" cy="301396"/>
              <a:chOff x="890775" y="1695350"/>
              <a:chExt cx="409500" cy="464400"/>
            </a:xfrm>
          </p:grpSpPr>
          <p:cxnSp>
            <p:nvCxnSpPr>
              <p:cNvPr id="868" name="Google Shape;86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69" name="Google Shape;86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0" name="Google Shape;87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1" name="Google Shape;87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72" name="Google Shape;872;p82"/>
            <p:cNvGrpSpPr/>
            <p:nvPr/>
          </p:nvGrpSpPr>
          <p:grpSpPr>
            <a:xfrm>
              <a:off x="1642361" y="1323431"/>
              <a:ext cx="265765" cy="301396"/>
              <a:chOff x="890775" y="1695350"/>
              <a:chExt cx="409500" cy="464400"/>
            </a:xfrm>
          </p:grpSpPr>
          <p:cxnSp>
            <p:nvCxnSpPr>
              <p:cNvPr id="873" name="Google Shape;87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4" name="Google Shape;87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5" name="Google Shape;87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6" name="Google Shape;87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77" name="Google Shape;877;p82"/>
            <p:cNvGrpSpPr/>
            <p:nvPr/>
          </p:nvGrpSpPr>
          <p:grpSpPr>
            <a:xfrm>
              <a:off x="1382999" y="2663231"/>
              <a:ext cx="265765" cy="301396"/>
              <a:chOff x="890775" y="1695350"/>
              <a:chExt cx="409500" cy="464400"/>
            </a:xfrm>
          </p:grpSpPr>
          <p:cxnSp>
            <p:nvCxnSpPr>
              <p:cNvPr id="878" name="Google Shape;87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79" name="Google Shape;87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0" name="Google Shape;88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1" name="Google Shape;88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82" name="Google Shape;882;p82"/>
            <p:cNvGrpSpPr/>
            <p:nvPr/>
          </p:nvGrpSpPr>
          <p:grpSpPr>
            <a:xfrm>
              <a:off x="1908136" y="3296931"/>
              <a:ext cx="265765" cy="301396"/>
              <a:chOff x="890775" y="1695350"/>
              <a:chExt cx="409500" cy="464400"/>
            </a:xfrm>
          </p:grpSpPr>
          <p:cxnSp>
            <p:nvCxnSpPr>
              <p:cNvPr id="883" name="Google Shape;88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4" name="Google Shape;88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5" name="Google Shape;88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6" name="Google Shape;88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87" name="Google Shape;887;p82"/>
            <p:cNvGrpSpPr/>
            <p:nvPr/>
          </p:nvGrpSpPr>
          <p:grpSpPr>
            <a:xfrm>
              <a:off x="716236" y="2935881"/>
              <a:ext cx="265766" cy="301396"/>
              <a:chOff x="890775" y="1695350"/>
              <a:chExt cx="409500" cy="464400"/>
            </a:xfrm>
          </p:grpSpPr>
          <p:cxnSp>
            <p:nvCxnSpPr>
              <p:cNvPr id="888" name="Google Shape;88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89" name="Google Shape;88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0" name="Google Shape;89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1" name="Google Shape;89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92" name="Google Shape;892;p82"/>
            <p:cNvGrpSpPr/>
            <p:nvPr/>
          </p:nvGrpSpPr>
          <p:grpSpPr>
            <a:xfrm>
              <a:off x="1833786" y="2693481"/>
              <a:ext cx="265765" cy="301396"/>
              <a:chOff x="890775" y="1695350"/>
              <a:chExt cx="409500" cy="464400"/>
            </a:xfrm>
          </p:grpSpPr>
          <p:cxnSp>
            <p:nvCxnSpPr>
              <p:cNvPr id="893" name="Google Shape;89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4" name="Google Shape;89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5" name="Google Shape;89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6" name="Google Shape;89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897" name="Google Shape;897;p82"/>
            <p:cNvGrpSpPr/>
            <p:nvPr/>
          </p:nvGrpSpPr>
          <p:grpSpPr>
            <a:xfrm>
              <a:off x="565161" y="3370306"/>
              <a:ext cx="265766" cy="301396"/>
              <a:chOff x="890775" y="1695350"/>
              <a:chExt cx="409500" cy="464400"/>
            </a:xfrm>
          </p:grpSpPr>
          <p:cxnSp>
            <p:nvCxnSpPr>
              <p:cNvPr id="898" name="Google Shape;89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899" name="Google Shape;89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0" name="Google Shape;90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1" name="Google Shape;90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02" name="Google Shape;902;p82"/>
            <p:cNvGrpSpPr/>
            <p:nvPr/>
          </p:nvGrpSpPr>
          <p:grpSpPr>
            <a:xfrm>
              <a:off x="1197986" y="2220231"/>
              <a:ext cx="265766" cy="301396"/>
              <a:chOff x="890775" y="1695350"/>
              <a:chExt cx="409500" cy="464400"/>
            </a:xfrm>
          </p:grpSpPr>
          <p:cxnSp>
            <p:nvCxnSpPr>
              <p:cNvPr id="903" name="Google Shape;90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4" name="Google Shape;90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5" name="Google Shape;90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6" name="Google Shape;90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07" name="Google Shape;907;p82"/>
            <p:cNvGrpSpPr/>
            <p:nvPr/>
          </p:nvGrpSpPr>
          <p:grpSpPr>
            <a:xfrm>
              <a:off x="1502424" y="3106231"/>
              <a:ext cx="265765" cy="301396"/>
              <a:chOff x="890775" y="1695350"/>
              <a:chExt cx="409500" cy="464400"/>
            </a:xfrm>
          </p:grpSpPr>
          <p:cxnSp>
            <p:nvCxnSpPr>
              <p:cNvPr id="908" name="Google Shape;908;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09" name="Google Shape;909;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10" name="Google Shape;910;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11" name="Google Shape;911;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12" name="Google Shape;912;p82"/>
            <p:cNvGrpSpPr/>
            <p:nvPr/>
          </p:nvGrpSpPr>
          <p:grpSpPr>
            <a:xfrm>
              <a:off x="932211" y="3244068"/>
              <a:ext cx="265766" cy="301396"/>
              <a:chOff x="890775" y="1695350"/>
              <a:chExt cx="409500" cy="464400"/>
            </a:xfrm>
          </p:grpSpPr>
          <p:cxnSp>
            <p:nvCxnSpPr>
              <p:cNvPr id="913" name="Google Shape;913;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14" name="Google Shape;914;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15" name="Google Shape;915;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16" name="Google Shape;916;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17" name="Google Shape;917;p82"/>
            <p:cNvGrpSpPr/>
            <p:nvPr/>
          </p:nvGrpSpPr>
          <p:grpSpPr>
            <a:xfrm>
              <a:off x="1908136" y="1070531"/>
              <a:ext cx="265765" cy="301396"/>
              <a:chOff x="890775" y="1695350"/>
              <a:chExt cx="409500" cy="464400"/>
            </a:xfrm>
          </p:grpSpPr>
          <p:cxnSp>
            <p:nvCxnSpPr>
              <p:cNvPr id="918" name="Google Shape;918;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19" name="Google Shape;919;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20" name="Google Shape;920;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21" name="Google Shape;921;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grpSp>
        <p:nvGrpSpPr>
          <p:cNvPr id="922" name="Google Shape;922;p82"/>
          <p:cNvGrpSpPr/>
          <p:nvPr/>
        </p:nvGrpSpPr>
        <p:grpSpPr>
          <a:xfrm>
            <a:off x="2924936" y="1093181"/>
            <a:ext cx="1457665" cy="2549496"/>
            <a:chOff x="2533561" y="1093181"/>
            <a:chExt cx="1457665" cy="2549496"/>
          </a:xfrm>
        </p:grpSpPr>
        <p:grpSp>
          <p:nvGrpSpPr>
            <p:cNvPr id="923" name="Google Shape;923;p82"/>
            <p:cNvGrpSpPr/>
            <p:nvPr/>
          </p:nvGrpSpPr>
          <p:grpSpPr>
            <a:xfrm>
              <a:off x="3053961" y="3341281"/>
              <a:ext cx="265765" cy="301396"/>
              <a:chOff x="890775" y="1695350"/>
              <a:chExt cx="409500" cy="464400"/>
            </a:xfrm>
          </p:grpSpPr>
          <p:cxnSp>
            <p:nvCxnSpPr>
              <p:cNvPr id="924" name="Google Shape;924;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25" name="Google Shape;925;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26" name="Google Shape;926;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27" name="Google Shape;927;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928" name="Google Shape;928;p82"/>
            <p:cNvGrpSpPr/>
            <p:nvPr/>
          </p:nvGrpSpPr>
          <p:grpSpPr>
            <a:xfrm>
              <a:off x="3640036" y="1598281"/>
              <a:ext cx="265765" cy="301396"/>
              <a:chOff x="890775" y="1695350"/>
              <a:chExt cx="409500" cy="464400"/>
            </a:xfrm>
          </p:grpSpPr>
          <p:cxnSp>
            <p:nvCxnSpPr>
              <p:cNvPr id="929" name="Google Shape;929;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0" name="Google Shape;930;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1" name="Google Shape;931;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2" name="Google Shape;932;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933" name="Google Shape;933;p82"/>
            <p:cNvGrpSpPr/>
            <p:nvPr/>
          </p:nvGrpSpPr>
          <p:grpSpPr>
            <a:xfrm>
              <a:off x="2533561" y="1484731"/>
              <a:ext cx="265765" cy="301396"/>
              <a:chOff x="890775" y="1695350"/>
              <a:chExt cx="409500" cy="464400"/>
            </a:xfrm>
          </p:grpSpPr>
          <p:cxnSp>
            <p:nvCxnSpPr>
              <p:cNvPr id="934" name="Google Shape;934;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5" name="Google Shape;935;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6" name="Google Shape;936;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37" name="Google Shape;937;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938" name="Google Shape;938;p82"/>
            <p:cNvGrpSpPr/>
            <p:nvPr/>
          </p:nvGrpSpPr>
          <p:grpSpPr>
            <a:xfrm>
              <a:off x="2749536" y="2726231"/>
              <a:ext cx="265765" cy="301396"/>
              <a:chOff x="890775" y="1695350"/>
              <a:chExt cx="409500" cy="464400"/>
            </a:xfrm>
          </p:grpSpPr>
          <p:cxnSp>
            <p:nvCxnSpPr>
              <p:cNvPr id="939" name="Google Shape;939;p82"/>
              <p:cNvCxnSpPr/>
              <p:nvPr/>
            </p:nvCxnSpPr>
            <p:spPr>
              <a:xfrm>
                <a:off x="890775" y="16953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40" name="Google Shape;940;p82"/>
              <p:cNvCxnSpPr/>
              <p:nvPr/>
            </p:nvCxnSpPr>
            <p:spPr>
              <a:xfrm>
                <a:off x="890775" y="18477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41" name="Google Shape;941;p82"/>
              <p:cNvCxnSpPr/>
              <p:nvPr/>
            </p:nvCxnSpPr>
            <p:spPr>
              <a:xfrm>
                <a:off x="890775" y="2000150"/>
                <a:ext cx="409500" cy="7200"/>
              </a:xfrm>
              <a:prstGeom prst="straightConnector1">
                <a:avLst/>
              </a:prstGeom>
              <a:noFill/>
              <a:ln w="76200" cap="flat" cmpd="sng">
                <a:solidFill>
                  <a:srgbClr val="999999"/>
                </a:solidFill>
                <a:prstDash val="solid"/>
                <a:round/>
                <a:headEnd type="none" w="med" len="med"/>
                <a:tailEnd type="none" w="med" len="med"/>
              </a:ln>
            </p:spPr>
          </p:cxnSp>
          <p:cxnSp>
            <p:nvCxnSpPr>
              <p:cNvPr id="942" name="Google Shape;942;p82"/>
              <p:cNvCxnSpPr/>
              <p:nvPr/>
            </p:nvCxnSpPr>
            <p:spPr>
              <a:xfrm>
                <a:off x="890775" y="2152550"/>
                <a:ext cx="409500" cy="7200"/>
              </a:xfrm>
              <a:prstGeom prst="straightConnector1">
                <a:avLst/>
              </a:prstGeom>
              <a:noFill/>
              <a:ln w="76200" cap="flat" cmpd="sng">
                <a:solidFill>
                  <a:srgbClr val="999999"/>
                </a:solidFill>
                <a:prstDash val="solid"/>
                <a:round/>
                <a:headEnd type="none" w="med" len="med"/>
                <a:tailEnd type="none" w="med" len="med"/>
              </a:ln>
            </p:spPr>
          </p:cxnSp>
        </p:grpSp>
        <p:grpSp>
          <p:nvGrpSpPr>
            <p:cNvPr id="943" name="Google Shape;943;p82"/>
            <p:cNvGrpSpPr/>
            <p:nvPr/>
          </p:nvGrpSpPr>
          <p:grpSpPr>
            <a:xfrm>
              <a:off x="2945799" y="1093181"/>
              <a:ext cx="265765" cy="301396"/>
              <a:chOff x="890775" y="1695350"/>
              <a:chExt cx="409500" cy="464400"/>
            </a:xfrm>
          </p:grpSpPr>
          <p:cxnSp>
            <p:nvCxnSpPr>
              <p:cNvPr id="944" name="Google Shape;944;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45" name="Google Shape;945;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46" name="Google Shape;946;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47" name="Google Shape;947;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48" name="Google Shape;948;p82"/>
            <p:cNvGrpSpPr/>
            <p:nvPr/>
          </p:nvGrpSpPr>
          <p:grpSpPr>
            <a:xfrm>
              <a:off x="3319761" y="1786131"/>
              <a:ext cx="265765" cy="301396"/>
              <a:chOff x="890775" y="1695350"/>
              <a:chExt cx="409500" cy="464400"/>
            </a:xfrm>
          </p:grpSpPr>
          <p:cxnSp>
            <p:nvCxnSpPr>
              <p:cNvPr id="949" name="Google Shape;949;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0" name="Google Shape;950;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1" name="Google Shape;951;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2" name="Google Shape;952;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53" name="Google Shape;953;p82"/>
            <p:cNvGrpSpPr/>
            <p:nvPr/>
          </p:nvGrpSpPr>
          <p:grpSpPr>
            <a:xfrm>
              <a:off x="3725461" y="2002656"/>
              <a:ext cx="265765" cy="301396"/>
              <a:chOff x="890775" y="1695350"/>
              <a:chExt cx="409500" cy="464400"/>
            </a:xfrm>
          </p:grpSpPr>
          <p:cxnSp>
            <p:nvCxnSpPr>
              <p:cNvPr id="954" name="Google Shape;954;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5" name="Google Shape;955;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6" name="Google Shape;956;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57" name="Google Shape;957;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58" name="Google Shape;958;p82"/>
            <p:cNvGrpSpPr/>
            <p:nvPr/>
          </p:nvGrpSpPr>
          <p:grpSpPr>
            <a:xfrm>
              <a:off x="2648261" y="2392031"/>
              <a:ext cx="265765" cy="301396"/>
              <a:chOff x="890775" y="1695350"/>
              <a:chExt cx="409500" cy="464400"/>
            </a:xfrm>
          </p:grpSpPr>
          <p:cxnSp>
            <p:nvCxnSpPr>
              <p:cNvPr id="959" name="Google Shape;959;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0" name="Google Shape;960;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1" name="Google Shape;961;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2" name="Google Shape;962;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63" name="Google Shape;963;p82"/>
            <p:cNvGrpSpPr/>
            <p:nvPr/>
          </p:nvGrpSpPr>
          <p:grpSpPr>
            <a:xfrm>
              <a:off x="3459686" y="1294406"/>
              <a:ext cx="265765" cy="301396"/>
              <a:chOff x="890775" y="1695350"/>
              <a:chExt cx="409500" cy="464400"/>
            </a:xfrm>
          </p:grpSpPr>
          <p:cxnSp>
            <p:nvCxnSpPr>
              <p:cNvPr id="964" name="Google Shape;964;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5" name="Google Shape;965;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6" name="Google Shape;966;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67" name="Google Shape;967;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68" name="Google Shape;968;p82"/>
            <p:cNvGrpSpPr/>
            <p:nvPr/>
          </p:nvGrpSpPr>
          <p:grpSpPr>
            <a:xfrm>
              <a:off x="3200324" y="2634206"/>
              <a:ext cx="265765" cy="301396"/>
              <a:chOff x="890775" y="1695350"/>
              <a:chExt cx="409500" cy="464400"/>
            </a:xfrm>
          </p:grpSpPr>
          <p:cxnSp>
            <p:nvCxnSpPr>
              <p:cNvPr id="969" name="Google Shape;969;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0" name="Google Shape;970;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1" name="Google Shape;971;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2" name="Google Shape;972;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73" name="Google Shape;973;p82"/>
            <p:cNvGrpSpPr/>
            <p:nvPr/>
          </p:nvGrpSpPr>
          <p:grpSpPr>
            <a:xfrm>
              <a:off x="3651111" y="2664456"/>
              <a:ext cx="265765" cy="301396"/>
              <a:chOff x="890775" y="1695350"/>
              <a:chExt cx="409500" cy="464400"/>
            </a:xfrm>
          </p:grpSpPr>
          <p:cxnSp>
            <p:nvCxnSpPr>
              <p:cNvPr id="974" name="Google Shape;974;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5" name="Google Shape;975;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6" name="Google Shape;976;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77" name="Google Shape;977;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78" name="Google Shape;978;p82"/>
            <p:cNvGrpSpPr/>
            <p:nvPr/>
          </p:nvGrpSpPr>
          <p:grpSpPr>
            <a:xfrm>
              <a:off x="3319749" y="3077206"/>
              <a:ext cx="265765" cy="301396"/>
              <a:chOff x="890775" y="1695350"/>
              <a:chExt cx="409500" cy="464400"/>
            </a:xfrm>
          </p:grpSpPr>
          <p:cxnSp>
            <p:nvCxnSpPr>
              <p:cNvPr id="979" name="Google Shape;979;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0" name="Google Shape;980;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1" name="Google Shape;981;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2" name="Google Shape;982;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grpSp>
        <p:nvGrpSpPr>
          <p:cNvPr id="983" name="Google Shape;983;p82"/>
          <p:cNvGrpSpPr/>
          <p:nvPr/>
        </p:nvGrpSpPr>
        <p:grpSpPr>
          <a:xfrm>
            <a:off x="4858286" y="1090781"/>
            <a:ext cx="1342965" cy="2285421"/>
            <a:chOff x="4466911" y="1090781"/>
            <a:chExt cx="1342965" cy="2285421"/>
          </a:xfrm>
        </p:grpSpPr>
        <p:grpSp>
          <p:nvGrpSpPr>
            <p:cNvPr id="984" name="Google Shape;984;p82"/>
            <p:cNvGrpSpPr/>
            <p:nvPr/>
          </p:nvGrpSpPr>
          <p:grpSpPr>
            <a:xfrm>
              <a:off x="4764449" y="1090781"/>
              <a:ext cx="265765" cy="301396"/>
              <a:chOff x="890775" y="1695350"/>
              <a:chExt cx="409500" cy="464400"/>
            </a:xfrm>
          </p:grpSpPr>
          <p:cxnSp>
            <p:nvCxnSpPr>
              <p:cNvPr id="985" name="Google Shape;985;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6" name="Google Shape;986;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7" name="Google Shape;987;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88" name="Google Shape;988;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89" name="Google Shape;989;p82"/>
            <p:cNvGrpSpPr/>
            <p:nvPr/>
          </p:nvGrpSpPr>
          <p:grpSpPr>
            <a:xfrm>
              <a:off x="5138411" y="1783731"/>
              <a:ext cx="265765" cy="301396"/>
              <a:chOff x="890775" y="1695350"/>
              <a:chExt cx="409500" cy="464400"/>
            </a:xfrm>
          </p:grpSpPr>
          <p:cxnSp>
            <p:nvCxnSpPr>
              <p:cNvPr id="990" name="Google Shape;990;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1" name="Google Shape;991;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2" name="Google Shape;992;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3" name="Google Shape;993;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94" name="Google Shape;994;p82"/>
            <p:cNvGrpSpPr/>
            <p:nvPr/>
          </p:nvGrpSpPr>
          <p:grpSpPr>
            <a:xfrm>
              <a:off x="5544111" y="2000256"/>
              <a:ext cx="265765" cy="301396"/>
              <a:chOff x="890775" y="1695350"/>
              <a:chExt cx="409500" cy="464400"/>
            </a:xfrm>
          </p:grpSpPr>
          <p:cxnSp>
            <p:nvCxnSpPr>
              <p:cNvPr id="995" name="Google Shape;995;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6" name="Google Shape;996;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7" name="Google Shape;997;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998" name="Google Shape;998;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999" name="Google Shape;999;p82"/>
            <p:cNvGrpSpPr/>
            <p:nvPr/>
          </p:nvGrpSpPr>
          <p:grpSpPr>
            <a:xfrm>
              <a:off x="4466911" y="2389631"/>
              <a:ext cx="265765" cy="301396"/>
              <a:chOff x="890775" y="1695350"/>
              <a:chExt cx="409500" cy="464400"/>
            </a:xfrm>
          </p:grpSpPr>
          <p:cxnSp>
            <p:nvCxnSpPr>
              <p:cNvPr id="1000" name="Google Shape;1000;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1" name="Google Shape;1001;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2" name="Google Shape;1002;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3" name="Google Shape;1003;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04" name="Google Shape;1004;p82"/>
            <p:cNvGrpSpPr/>
            <p:nvPr/>
          </p:nvGrpSpPr>
          <p:grpSpPr>
            <a:xfrm>
              <a:off x="5278336" y="1292006"/>
              <a:ext cx="265765" cy="301396"/>
              <a:chOff x="890775" y="1695350"/>
              <a:chExt cx="409500" cy="464400"/>
            </a:xfrm>
          </p:grpSpPr>
          <p:cxnSp>
            <p:nvCxnSpPr>
              <p:cNvPr id="1005" name="Google Shape;1005;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6" name="Google Shape;1006;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7" name="Google Shape;1007;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08" name="Google Shape;1008;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09" name="Google Shape;1009;p82"/>
            <p:cNvGrpSpPr/>
            <p:nvPr/>
          </p:nvGrpSpPr>
          <p:grpSpPr>
            <a:xfrm>
              <a:off x="5469761" y="2662056"/>
              <a:ext cx="265765" cy="301396"/>
              <a:chOff x="890775" y="1695350"/>
              <a:chExt cx="409500" cy="464400"/>
            </a:xfrm>
          </p:grpSpPr>
          <p:cxnSp>
            <p:nvCxnSpPr>
              <p:cNvPr id="1010" name="Google Shape;1010;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1" name="Google Shape;1011;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2" name="Google Shape;1012;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3" name="Google Shape;1013;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14" name="Google Shape;1014;p82"/>
            <p:cNvGrpSpPr/>
            <p:nvPr/>
          </p:nvGrpSpPr>
          <p:grpSpPr>
            <a:xfrm>
              <a:off x="5138399" y="3074806"/>
              <a:ext cx="265765" cy="301396"/>
              <a:chOff x="890775" y="1695350"/>
              <a:chExt cx="409500" cy="464400"/>
            </a:xfrm>
          </p:grpSpPr>
          <p:cxnSp>
            <p:nvCxnSpPr>
              <p:cNvPr id="1015" name="Google Shape;1015;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6" name="Google Shape;1016;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7" name="Google Shape;1017;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18" name="Google Shape;1018;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grpSp>
        <p:nvGrpSpPr>
          <p:cNvPr id="1019" name="Google Shape;1019;p82"/>
          <p:cNvGrpSpPr/>
          <p:nvPr/>
        </p:nvGrpSpPr>
        <p:grpSpPr>
          <a:xfrm>
            <a:off x="6763661" y="1343143"/>
            <a:ext cx="1268615" cy="2084196"/>
            <a:chOff x="6458861" y="1343143"/>
            <a:chExt cx="1268616" cy="2084196"/>
          </a:xfrm>
        </p:grpSpPr>
        <p:grpSp>
          <p:nvGrpSpPr>
            <p:cNvPr id="1020" name="Google Shape;1020;p82"/>
            <p:cNvGrpSpPr/>
            <p:nvPr/>
          </p:nvGrpSpPr>
          <p:grpSpPr>
            <a:xfrm>
              <a:off x="6458861" y="2440768"/>
              <a:ext cx="265766" cy="301396"/>
              <a:chOff x="890775" y="1695350"/>
              <a:chExt cx="409500" cy="464400"/>
            </a:xfrm>
          </p:grpSpPr>
          <p:cxnSp>
            <p:nvCxnSpPr>
              <p:cNvPr id="1021" name="Google Shape;1021;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2" name="Google Shape;1022;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3" name="Google Shape;1023;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4" name="Google Shape;1024;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25" name="Google Shape;1025;p82"/>
            <p:cNvGrpSpPr/>
            <p:nvPr/>
          </p:nvGrpSpPr>
          <p:grpSpPr>
            <a:xfrm>
              <a:off x="7270286" y="1343143"/>
              <a:ext cx="265765" cy="301396"/>
              <a:chOff x="890775" y="1695350"/>
              <a:chExt cx="409500" cy="464400"/>
            </a:xfrm>
          </p:grpSpPr>
          <p:cxnSp>
            <p:nvCxnSpPr>
              <p:cNvPr id="1026" name="Google Shape;1026;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7" name="Google Shape;1027;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8" name="Google Shape;1028;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29" name="Google Shape;1029;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30" name="Google Shape;1030;p82"/>
            <p:cNvGrpSpPr/>
            <p:nvPr/>
          </p:nvGrpSpPr>
          <p:grpSpPr>
            <a:xfrm>
              <a:off x="7461711" y="2713193"/>
              <a:ext cx="265765" cy="301396"/>
              <a:chOff x="890775" y="1695350"/>
              <a:chExt cx="409500" cy="464400"/>
            </a:xfrm>
          </p:grpSpPr>
          <p:cxnSp>
            <p:nvCxnSpPr>
              <p:cNvPr id="1031" name="Google Shape;1031;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2" name="Google Shape;1032;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3" name="Google Shape;1033;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4" name="Google Shape;1034;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35" name="Google Shape;1035;p82"/>
            <p:cNvGrpSpPr/>
            <p:nvPr/>
          </p:nvGrpSpPr>
          <p:grpSpPr>
            <a:xfrm>
              <a:off x="7130349" y="3125943"/>
              <a:ext cx="265765" cy="301396"/>
              <a:chOff x="890775" y="1695350"/>
              <a:chExt cx="409500" cy="464400"/>
            </a:xfrm>
          </p:grpSpPr>
          <p:cxnSp>
            <p:nvCxnSpPr>
              <p:cNvPr id="1036" name="Google Shape;1036;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7" name="Google Shape;1037;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8" name="Google Shape;1038;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39" name="Google Shape;1039;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nvGrpSpPr>
            <p:cNvPr id="1040" name="Google Shape;1040;p82"/>
            <p:cNvGrpSpPr/>
            <p:nvPr/>
          </p:nvGrpSpPr>
          <p:grpSpPr>
            <a:xfrm>
              <a:off x="7130361" y="1834868"/>
              <a:ext cx="265765" cy="301396"/>
              <a:chOff x="890775" y="1695350"/>
              <a:chExt cx="409500" cy="464400"/>
            </a:xfrm>
          </p:grpSpPr>
          <p:cxnSp>
            <p:nvCxnSpPr>
              <p:cNvPr id="1041" name="Google Shape;1041;p82"/>
              <p:cNvCxnSpPr/>
              <p:nvPr/>
            </p:nvCxnSpPr>
            <p:spPr>
              <a:xfrm>
                <a:off x="890775" y="16953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42" name="Google Shape;1042;p82"/>
              <p:cNvCxnSpPr/>
              <p:nvPr/>
            </p:nvCxnSpPr>
            <p:spPr>
              <a:xfrm>
                <a:off x="890775" y="18477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43" name="Google Shape;1043;p82"/>
              <p:cNvCxnSpPr/>
              <p:nvPr/>
            </p:nvCxnSpPr>
            <p:spPr>
              <a:xfrm>
                <a:off x="890775" y="2000150"/>
                <a:ext cx="409500" cy="7200"/>
              </a:xfrm>
              <a:prstGeom prst="straightConnector1">
                <a:avLst/>
              </a:prstGeom>
              <a:noFill/>
              <a:ln w="76200" cap="flat" cmpd="sng">
                <a:solidFill>
                  <a:schemeClr val="dk2"/>
                </a:solidFill>
                <a:prstDash val="solid"/>
                <a:round/>
                <a:headEnd type="none" w="med" len="med"/>
                <a:tailEnd type="none" w="med" len="med"/>
              </a:ln>
            </p:spPr>
          </p:cxnSp>
          <p:cxnSp>
            <p:nvCxnSpPr>
              <p:cNvPr id="1044" name="Google Shape;1044;p82"/>
              <p:cNvCxnSpPr/>
              <p:nvPr/>
            </p:nvCxnSpPr>
            <p:spPr>
              <a:xfrm>
                <a:off x="890775" y="2152550"/>
                <a:ext cx="409500" cy="7200"/>
              </a:xfrm>
              <a:prstGeom prst="straightConnector1">
                <a:avLst/>
              </a:prstGeom>
              <a:noFill/>
              <a:ln w="76200" cap="flat" cmpd="sng">
                <a:solidFill>
                  <a:schemeClr val="dk2"/>
                </a:solidFill>
                <a:prstDash val="solid"/>
                <a:round/>
                <a:headEnd type="none" w="med" len="med"/>
                <a:tailEnd type="none" w="med" len="med"/>
              </a:ln>
            </p:spPr>
          </p:cxnSp>
        </p:grpSp>
      </p:grpSp>
      <p:cxnSp>
        <p:nvCxnSpPr>
          <p:cNvPr id="1045" name="Google Shape;1045;p82"/>
          <p:cNvCxnSpPr/>
          <p:nvPr/>
        </p:nvCxnSpPr>
        <p:spPr>
          <a:xfrm>
            <a:off x="6999325" y="2752450"/>
            <a:ext cx="493500" cy="368400"/>
          </a:xfrm>
          <a:prstGeom prst="straightConnector1">
            <a:avLst/>
          </a:prstGeom>
          <a:noFill/>
          <a:ln w="19050" cap="flat" cmpd="sng">
            <a:solidFill>
              <a:schemeClr val="dk2"/>
            </a:solidFill>
            <a:prstDash val="solid"/>
            <a:round/>
            <a:headEnd type="none" w="med" len="med"/>
            <a:tailEnd type="triangle" w="med" len="med"/>
          </a:ln>
        </p:spPr>
      </p:cxnSp>
      <p:cxnSp>
        <p:nvCxnSpPr>
          <p:cNvPr id="1046" name="Google Shape;1046;p82"/>
          <p:cNvCxnSpPr/>
          <p:nvPr/>
        </p:nvCxnSpPr>
        <p:spPr>
          <a:xfrm rot="10800000">
            <a:off x="7652725" y="2154600"/>
            <a:ext cx="250200" cy="848100"/>
          </a:xfrm>
          <a:prstGeom prst="straightConnector1">
            <a:avLst/>
          </a:prstGeom>
          <a:noFill/>
          <a:ln w="19050" cap="flat" cmpd="sng">
            <a:solidFill>
              <a:schemeClr val="dk2"/>
            </a:solidFill>
            <a:prstDash val="solid"/>
            <a:round/>
            <a:headEnd type="none" w="med" len="med"/>
            <a:tailEnd type="triangle" w="med" len="med"/>
          </a:ln>
        </p:spPr>
      </p:cxnSp>
      <p:cxnSp>
        <p:nvCxnSpPr>
          <p:cNvPr id="1047" name="Google Shape;1047;p82"/>
          <p:cNvCxnSpPr/>
          <p:nvPr/>
        </p:nvCxnSpPr>
        <p:spPr>
          <a:xfrm flipH="1">
            <a:off x="7499850" y="1640350"/>
            <a:ext cx="173700" cy="201600"/>
          </a:xfrm>
          <a:prstGeom prst="straightConnector1">
            <a:avLst/>
          </a:prstGeom>
          <a:noFill/>
          <a:ln w="19050" cap="flat" cmpd="sng">
            <a:solidFill>
              <a:schemeClr val="dk2"/>
            </a:solidFill>
            <a:prstDash val="solid"/>
            <a:round/>
            <a:headEnd type="none" w="med" len="med"/>
            <a:tailEnd type="triangle" w="med" len="med"/>
          </a:ln>
        </p:spPr>
      </p:cxnSp>
      <p:cxnSp>
        <p:nvCxnSpPr>
          <p:cNvPr id="1048" name="Google Shape;1048;p82"/>
          <p:cNvCxnSpPr/>
          <p:nvPr/>
        </p:nvCxnSpPr>
        <p:spPr>
          <a:xfrm flipH="1">
            <a:off x="6936850" y="1522200"/>
            <a:ext cx="708900" cy="910500"/>
          </a:xfrm>
          <a:prstGeom prst="straightConnector1">
            <a:avLst/>
          </a:prstGeom>
          <a:noFill/>
          <a:ln w="19050" cap="flat" cmpd="sng">
            <a:solidFill>
              <a:schemeClr val="dk2"/>
            </a:solidFill>
            <a:prstDash val="solid"/>
            <a:round/>
            <a:headEnd type="none" w="med" len="med"/>
            <a:tailEnd type="triangle" w="med" len="med"/>
          </a:ln>
        </p:spPr>
      </p:cxnSp>
      <p:cxnSp>
        <p:nvCxnSpPr>
          <p:cNvPr id="1049" name="Google Shape;1049;p82"/>
          <p:cNvCxnSpPr/>
          <p:nvPr/>
        </p:nvCxnSpPr>
        <p:spPr>
          <a:xfrm>
            <a:off x="7791700" y="1654250"/>
            <a:ext cx="187800" cy="1049700"/>
          </a:xfrm>
          <a:prstGeom prst="straightConnector1">
            <a:avLst/>
          </a:prstGeom>
          <a:noFill/>
          <a:ln w="19050" cap="flat" cmpd="sng">
            <a:solidFill>
              <a:schemeClr val="dk2"/>
            </a:solidFill>
            <a:prstDash val="solid"/>
            <a:round/>
            <a:headEnd type="none" w="med" len="med"/>
            <a:tailEnd type="triangle" w="med" len="med"/>
          </a:ln>
        </p:spPr>
      </p:cxnSp>
      <p:cxnSp>
        <p:nvCxnSpPr>
          <p:cNvPr id="1050" name="Google Shape;1050;p82"/>
          <p:cNvCxnSpPr/>
          <p:nvPr/>
        </p:nvCxnSpPr>
        <p:spPr>
          <a:xfrm>
            <a:off x="6964575" y="2655150"/>
            <a:ext cx="834000" cy="250200"/>
          </a:xfrm>
          <a:prstGeom prst="straightConnector1">
            <a:avLst/>
          </a:prstGeom>
          <a:noFill/>
          <a:ln w="19050" cap="flat" cmpd="sng">
            <a:solidFill>
              <a:schemeClr val="dk2"/>
            </a:solidFill>
            <a:prstDash val="solid"/>
            <a:round/>
            <a:headEnd type="none" w="med" len="med"/>
            <a:tailEnd type="triangle" w="med" len="med"/>
          </a:ln>
        </p:spPr>
      </p:cxnSp>
      <p:pic>
        <p:nvPicPr>
          <p:cNvPr id="1051" name="Google Shape;1051;p82"/>
          <p:cNvPicPr preferRelativeResize="0"/>
          <p:nvPr/>
        </p:nvPicPr>
        <p:blipFill>
          <a:blip r:embed="rId3">
            <a:alphaModFix/>
          </a:blip>
          <a:stretch>
            <a:fillRect/>
          </a:stretch>
        </p:blipFill>
        <p:spPr>
          <a:xfrm rot="-2459981">
            <a:off x="6412143" y="1229344"/>
            <a:ext cx="980189" cy="415374"/>
          </a:xfrm>
          <a:prstGeom prst="rect">
            <a:avLst/>
          </a:prstGeom>
          <a:noFill/>
          <a:ln>
            <a:noFill/>
          </a:ln>
        </p:spPr>
      </p:pic>
      <p:pic>
        <p:nvPicPr>
          <p:cNvPr id="1052" name="Google Shape;1052;p82"/>
          <p:cNvPicPr preferRelativeResize="0"/>
          <p:nvPr/>
        </p:nvPicPr>
        <p:blipFill>
          <a:blip r:embed="rId4">
            <a:alphaModFix/>
          </a:blip>
          <a:stretch>
            <a:fillRect/>
          </a:stretch>
        </p:blipFill>
        <p:spPr>
          <a:xfrm>
            <a:off x="6472299" y="3125674"/>
            <a:ext cx="708900" cy="499236"/>
          </a:xfrm>
          <a:prstGeom prst="rect">
            <a:avLst/>
          </a:prstGeom>
          <a:noFill/>
          <a:ln>
            <a:noFill/>
          </a:ln>
        </p:spPr>
      </p:pic>
      <p:cxnSp>
        <p:nvCxnSpPr>
          <p:cNvPr id="1053" name="Google Shape;1053;p82"/>
          <p:cNvCxnSpPr>
            <a:endCxn id="1052" idx="0"/>
          </p:cNvCxnSpPr>
          <p:nvPr/>
        </p:nvCxnSpPr>
        <p:spPr>
          <a:xfrm flipH="1">
            <a:off x="6826749" y="2777974"/>
            <a:ext cx="94800" cy="347700"/>
          </a:xfrm>
          <a:prstGeom prst="straightConnector1">
            <a:avLst/>
          </a:prstGeom>
          <a:noFill/>
          <a:ln w="19050" cap="flat" cmpd="sng">
            <a:solidFill>
              <a:schemeClr val="dk2"/>
            </a:solidFill>
            <a:prstDash val="solid"/>
            <a:round/>
            <a:headEnd type="none" w="med" len="med"/>
            <a:tailEnd type="triangle" w="med" len="med"/>
          </a:ln>
        </p:spPr>
      </p:cxnSp>
      <p:cxnSp>
        <p:nvCxnSpPr>
          <p:cNvPr id="1054" name="Google Shape;1054;p82"/>
          <p:cNvCxnSpPr/>
          <p:nvPr/>
        </p:nvCxnSpPr>
        <p:spPr>
          <a:xfrm rot="10800000">
            <a:off x="6908300" y="1693525"/>
            <a:ext cx="6600" cy="723000"/>
          </a:xfrm>
          <a:prstGeom prst="straightConnector1">
            <a:avLst/>
          </a:prstGeom>
          <a:noFill/>
          <a:ln w="19050" cap="flat" cmpd="sng">
            <a:solidFill>
              <a:schemeClr val="dk2"/>
            </a:solidFill>
            <a:prstDash val="solid"/>
            <a:round/>
            <a:headEnd type="none" w="med" len="med"/>
            <a:tailEnd type="triangle" w="med" len="med"/>
          </a:ln>
        </p:spPr>
      </p:cxnSp>
      <p:cxnSp>
        <p:nvCxnSpPr>
          <p:cNvPr id="1055" name="Google Shape;1055;p82"/>
          <p:cNvCxnSpPr/>
          <p:nvPr/>
        </p:nvCxnSpPr>
        <p:spPr>
          <a:xfrm rot="10800000">
            <a:off x="7182600" y="1405675"/>
            <a:ext cx="401700" cy="60300"/>
          </a:xfrm>
          <a:prstGeom prst="straightConnector1">
            <a:avLst/>
          </a:prstGeom>
          <a:noFill/>
          <a:ln w="19050" cap="flat" cmpd="sng">
            <a:solidFill>
              <a:schemeClr val="dk2"/>
            </a:solidFill>
            <a:prstDash val="solid"/>
            <a:round/>
            <a:headEnd type="none" w="med" len="med"/>
            <a:tailEnd type="triangle" w="med" len="med"/>
          </a:ln>
        </p:spPr>
      </p:cxnSp>
      <p:cxnSp>
        <p:nvCxnSpPr>
          <p:cNvPr id="1056" name="Google Shape;1056;p82"/>
          <p:cNvCxnSpPr/>
          <p:nvPr/>
        </p:nvCxnSpPr>
        <p:spPr>
          <a:xfrm flipH="1">
            <a:off x="7035399" y="3233092"/>
            <a:ext cx="448500" cy="114000"/>
          </a:xfrm>
          <a:prstGeom prst="straightConnector1">
            <a:avLst/>
          </a:prstGeom>
          <a:noFill/>
          <a:ln w="19050" cap="flat" cmpd="sng">
            <a:solidFill>
              <a:schemeClr val="dk2"/>
            </a:solidFill>
            <a:prstDash val="solid"/>
            <a:round/>
            <a:headEnd type="none" w="med" len="med"/>
            <a:tailEnd type="triangle" w="med" len="med"/>
          </a:ln>
        </p:spPr>
      </p:cxnSp>
    </p:spTree>
  </p:cSld>
  <p:clrMapOvr>
    <a:masterClrMapping/>
  </p:clrMapOvr>
  <p:transition spd="med">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8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56</a:t>
            </a:fld>
            <a:endParaRPr/>
          </a:p>
        </p:txBody>
      </p:sp>
      <p:sp>
        <p:nvSpPr>
          <p:cNvPr id="1062" name="Google Shape;1062;p83"/>
          <p:cNvSpPr txBox="1">
            <a:spLocks noGrp="1"/>
          </p:cNvSpPr>
          <p:nvPr>
            <p:ph type="title"/>
          </p:nvPr>
        </p:nvSpPr>
        <p:spPr>
          <a:xfrm>
            <a:off x="6216888" y="1291163"/>
            <a:ext cx="2388900" cy="137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Raleway"/>
                <a:ea typeface="Raleway"/>
                <a:cs typeface="Raleway"/>
                <a:sym typeface="Raleway"/>
              </a:rPr>
              <a:t>Online &amp; Open: </a:t>
            </a:r>
            <a:endParaRPr sz="1800">
              <a:latin typeface="Raleway"/>
              <a:ea typeface="Raleway"/>
              <a:cs typeface="Raleway"/>
              <a:sym typeface="Raleway"/>
            </a:endParaRPr>
          </a:p>
          <a:p>
            <a:pPr marL="0" lvl="0" indent="0" algn="l" rtl="0">
              <a:spcBef>
                <a:spcPts val="0"/>
              </a:spcBef>
              <a:spcAft>
                <a:spcPts val="0"/>
              </a:spcAft>
              <a:buNone/>
            </a:pPr>
            <a:r>
              <a:rPr lang="en" sz="1400">
                <a:latin typeface="Raleway"/>
                <a:ea typeface="Raleway"/>
                <a:cs typeface="Raleway"/>
                <a:sym typeface="Raleway"/>
              </a:rPr>
              <a:t>3D Ogham Project: </a:t>
            </a:r>
            <a:r>
              <a:rPr lang="en" sz="700" u="sng">
                <a:solidFill>
                  <a:schemeClr val="hlink"/>
                </a:solidFill>
                <a:latin typeface="Raleway Light"/>
                <a:ea typeface="Raleway Light"/>
                <a:cs typeface="Raleway Light"/>
                <a:sym typeface="Raleway Light"/>
                <a:hlinkClick r:id="rId3"/>
              </a:rPr>
              <a:t>https://ogham.celt.dias.ie</a:t>
            </a:r>
            <a:endParaRPr sz="700">
              <a:latin typeface="Raleway"/>
              <a:ea typeface="Raleway"/>
              <a:cs typeface="Raleway"/>
              <a:sym typeface="Raleway"/>
            </a:endParaRPr>
          </a:p>
          <a:p>
            <a:pPr marL="0" lvl="0" indent="0" algn="l" rtl="0">
              <a:spcBef>
                <a:spcPts val="0"/>
              </a:spcBef>
              <a:spcAft>
                <a:spcPts val="0"/>
              </a:spcAft>
              <a:buNone/>
            </a:pPr>
            <a:endParaRPr sz="700">
              <a:latin typeface="Raleway"/>
              <a:ea typeface="Raleway"/>
              <a:cs typeface="Raleway"/>
              <a:sym typeface="Raleway"/>
            </a:endParaRPr>
          </a:p>
          <a:p>
            <a:pPr marL="0" lvl="0" indent="0" algn="l" rtl="0">
              <a:spcBef>
                <a:spcPts val="0"/>
              </a:spcBef>
              <a:spcAft>
                <a:spcPts val="0"/>
              </a:spcAft>
              <a:buNone/>
            </a:pPr>
            <a:r>
              <a:rPr lang="en" sz="1400">
                <a:latin typeface="Raleway"/>
                <a:ea typeface="Raleway"/>
                <a:cs typeface="Raleway"/>
                <a:sym typeface="Raleway"/>
              </a:rPr>
              <a:t>Heritage Management:</a:t>
            </a:r>
            <a:r>
              <a:rPr lang="en" sz="1200">
                <a:latin typeface="Raleway"/>
                <a:ea typeface="Raleway"/>
                <a:cs typeface="Raleway"/>
                <a:sym typeface="Raleway"/>
              </a:rPr>
              <a:t> </a:t>
            </a:r>
            <a:r>
              <a:rPr lang="en" sz="700" u="sng">
                <a:solidFill>
                  <a:schemeClr val="hlink"/>
                </a:solidFill>
                <a:latin typeface="Raleway"/>
                <a:ea typeface="Raleway"/>
                <a:cs typeface="Raleway"/>
                <a:sym typeface="Raleway"/>
                <a:hlinkClick r:id="rId4"/>
              </a:rPr>
              <a:t>http://webgis.archaeology.ie/historicenvironment/</a:t>
            </a:r>
            <a:r>
              <a:rPr lang="en" sz="700">
                <a:latin typeface="Raleway"/>
                <a:ea typeface="Raleway"/>
                <a:cs typeface="Raleway"/>
                <a:sym typeface="Raleway"/>
              </a:rPr>
              <a:t> </a:t>
            </a:r>
            <a:endParaRPr sz="700">
              <a:latin typeface="Raleway"/>
              <a:ea typeface="Raleway"/>
              <a:cs typeface="Raleway"/>
              <a:sym typeface="Raleway"/>
            </a:endParaRPr>
          </a:p>
          <a:p>
            <a:pPr marL="0" lvl="0" indent="0" algn="ctr" rtl="0">
              <a:spcBef>
                <a:spcPts val="0"/>
              </a:spcBef>
              <a:spcAft>
                <a:spcPts val="0"/>
              </a:spcAft>
              <a:buNone/>
            </a:pPr>
            <a:endParaRPr sz="1200">
              <a:latin typeface="Raleway"/>
              <a:ea typeface="Raleway"/>
              <a:cs typeface="Raleway"/>
              <a:sym typeface="Raleway"/>
            </a:endParaRPr>
          </a:p>
        </p:txBody>
      </p:sp>
      <p:sp>
        <p:nvSpPr>
          <p:cNvPr id="1063" name="Google Shape;1063;p83"/>
          <p:cNvSpPr txBox="1">
            <a:spLocks noGrp="1"/>
          </p:cNvSpPr>
          <p:nvPr>
            <p:ph type="title"/>
          </p:nvPr>
        </p:nvSpPr>
        <p:spPr>
          <a:xfrm>
            <a:off x="5912038" y="885663"/>
            <a:ext cx="20514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A449A6"/>
                </a:solidFill>
              </a:rPr>
              <a:t>Linked Ogham??</a:t>
            </a:r>
            <a:endParaRPr sz="1800" i="1">
              <a:solidFill>
                <a:srgbClr val="A449A6"/>
              </a:solidFill>
            </a:endParaRPr>
          </a:p>
        </p:txBody>
      </p:sp>
      <p:sp>
        <p:nvSpPr>
          <p:cNvPr id="1064" name="Google Shape;1064;p83"/>
          <p:cNvSpPr txBox="1">
            <a:spLocks noGrp="1"/>
          </p:cNvSpPr>
          <p:nvPr>
            <p:ph type="title"/>
          </p:nvPr>
        </p:nvSpPr>
        <p:spPr>
          <a:xfrm>
            <a:off x="6473763" y="2818609"/>
            <a:ext cx="1585800" cy="420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Raleway"/>
                <a:ea typeface="Raleway"/>
                <a:cs typeface="Raleway"/>
                <a:sym typeface="Raleway"/>
              </a:rPr>
              <a:t>Online:</a:t>
            </a:r>
            <a:r>
              <a:rPr lang="en" sz="1400">
                <a:latin typeface="Raleway"/>
                <a:ea typeface="Raleway"/>
                <a:cs typeface="Raleway"/>
                <a:sym typeface="Raleway"/>
              </a:rPr>
              <a:t> CISP</a:t>
            </a:r>
            <a:endParaRPr sz="1400" i="1">
              <a:latin typeface="Raleway"/>
              <a:ea typeface="Raleway"/>
              <a:cs typeface="Raleway"/>
              <a:sym typeface="Raleway"/>
            </a:endParaRPr>
          </a:p>
        </p:txBody>
      </p:sp>
      <p:sp>
        <p:nvSpPr>
          <p:cNvPr id="1065" name="Google Shape;1065;p83"/>
          <p:cNvSpPr txBox="1">
            <a:spLocks noGrp="1"/>
          </p:cNvSpPr>
          <p:nvPr>
            <p:ph type="title"/>
          </p:nvPr>
        </p:nvSpPr>
        <p:spPr>
          <a:xfrm>
            <a:off x="6911663" y="3621688"/>
            <a:ext cx="1784700" cy="768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Raleway"/>
                <a:ea typeface="Raleway"/>
                <a:cs typeface="Raleway"/>
                <a:sym typeface="Raleway"/>
              </a:rPr>
              <a:t>Offline: </a:t>
            </a:r>
            <a:endParaRPr sz="1800">
              <a:latin typeface="Raleway"/>
              <a:ea typeface="Raleway"/>
              <a:cs typeface="Raleway"/>
              <a:sym typeface="Raleway"/>
            </a:endParaRPr>
          </a:p>
          <a:p>
            <a:pPr marL="0" lvl="0" indent="0" algn="l" rtl="0">
              <a:spcBef>
                <a:spcPts val="0"/>
              </a:spcBef>
              <a:spcAft>
                <a:spcPts val="0"/>
              </a:spcAft>
              <a:buNone/>
            </a:pPr>
            <a:r>
              <a:rPr lang="en" sz="1400">
                <a:latin typeface="Raleway"/>
                <a:ea typeface="Raleway"/>
                <a:cs typeface="Raleway"/>
                <a:sym typeface="Raleway"/>
              </a:rPr>
              <a:t>CIIC by Macàlister</a:t>
            </a:r>
            <a:endParaRPr sz="1400">
              <a:latin typeface="Raleway"/>
              <a:ea typeface="Raleway"/>
              <a:cs typeface="Raleway"/>
              <a:sym typeface="Raleway"/>
            </a:endParaRPr>
          </a:p>
          <a:p>
            <a:pPr marL="0" lvl="0" indent="0" algn="l" rtl="0">
              <a:spcBef>
                <a:spcPts val="0"/>
              </a:spcBef>
              <a:spcAft>
                <a:spcPts val="0"/>
              </a:spcAft>
              <a:buNone/>
            </a:pPr>
            <a:r>
              <a:rPr lang="en" sz="1400">
                <a:latin typeface="Raleway"/>
                <a:ea typeface="Raleway"/>
                <a:cs typeface="Raleway"/>
                <a:sym typeface="Raleway"/>
              </a:rPr>
              <a:t>div. publications</a:t>
            </a:r>
            <a:endParaRPr sz="1400">
              <a:latin typeface="Raleway"/>
              <a:ea typeface="Raleway"/>
              <a:cs typeface="Raleway"/>
              <a:sym typeface="Raleway"/>
            </a:endParaRPr>
          </a:p>
        </p:txBody>
      </p:sp>
      <p:cxnSp>
        <p:nvCxnSpPr>
          <p:cNvPr id="1066" name="Google Shape;1066;p83"/>
          <p:cNvCxnSpPr/>
          <p:nvPr/>
        </p:nvCxnSpPr>
        <p:spPr>
          <a:xfrm flipH="1">
            <a:off x="5331088" y="1162663"/>
            <a:ext cx="529200" cy="453300"/>
          </a:xfrm>
          <a:prstGeom prst="curvedConnector3">
            <a:avLst>
              <a:gd name="adj1" fmla="val 50000"/>
            </a:avLst>
          </a:prstGeom>
          <a:noFill/>
          <a:ln w="28575" cap="flat" cmpd="sng">
            <a:solidFill>
              <a:srgbClr val="A449A6"/>
            </a:solidFill>
            <a:prstDash val="solid"/>
            <a:round/>
            <a:headEnd type="none" w="med" len="med"/>
            <a:tailEnd type="stealth" w="med" len="med"/>
          </a:ln>
        </p:spPr>
      </p:cxnSp>
      <p:cxnSp>
        <p:nvCxnSpPr>
          <p:cNvPr id="1067" name="Google Shape;1067;p83"/>
          <p:cNvCxnSpPr/>
          <p:nvPr/>
        </p:nvCxnSpPr>
        <p:spPr>
          <a:xfrm flipH="1">
            <a:off x="5331063" y="1998438"/>
            <a:ext cx="861900" cy="229500"/>
          </a:xfrm>
          <a:prstGeom prst="curvedConnector3">
            <a:avLst>
              <a:gd name="adj1" fmla="val 50000"/>
            </a:avLst>
          </a:prstGeom>
          <a:noFill/>
          <a:ln w="19050" cap="flat" cmpd="sng">
            <a:solidFill>
              <a:srgbClr val="15B5A2"/>
            </a:solidFill>
            <a:prstDash val="solid"/>
            <a:round/>
            <a:headEnd type="none" w="med" len="med"/>
            <a:tailEnd type="stealth" w="med" len="med"/>
          </a:ln>
        </p:spPr>
      </p:cxnSp>
      <p:cxnSp>
        <p:nvCxnSpPr>
          <p:cNvPr id="1068" name="Google Shape;1068;p83"/>
          <p:cNvCxnSpPr>
            <a:stCxn id="1064" idx="1"/>
          </p:cNvCxnSpPr>
          <p:nvPr/>
        </p:nvCxnSpPr>
        <p:spPr>
          <a:xfrm rot="10800000">
            <a:off x="5259963" y="2748859"/>
            <a:ext cx="1213800" cy="279900"/>
          </a:xfrm>
          <a:prstGeom prst="curvedConnector3">
            <a:avLst>
              <a:gd name="adj1" fmla="val 50000"/>
            </a:avLst>
          </a:prstGeom>
          <a:noFill/>
          <a:ln w="19050" cap="flat" cmpd="sng">
            <a:solidFill>
              <a:srgbClr val="D9B216"/>
            </a:solidFill>
            <a:prstDash val="dashDot"/>
            <a:round/>
            <a:headEnd type="none" w="med" len="med"/>
            <a:tailEnd type="stealth" w="med" len="med"/>
          </a:ln>
        </p:spPr>
      </p:cxnSp>
      <p:cxnSp>
        <p:nvCxnSpPr>
          <p:cNvPr id="1069" name="Google Shape;1069;p83"/>
          <p:cNvCxnSpPr>
            <a:stCxn id="1065" idx="1"/>
          </p:cNvCxnSpPr>
          <p:nvPr/>
        </p:nvCxnSpPr>
        <p:spPr>
          <a:xfrm rot="10800000">
            <a:off x="5401763" y="3375238"/>
            <a:ext cx="1509900" cy="630600"/>
          </a:xfrm>
          <a:prstGeom prst="curvedConnector3">
            <a:avLst>
              <a:gd name="adj1" fmla="val 50000"/>
            </a:avLst>
          </a:prstGeom>
          <a:noFill/>
          <a:ln w="19050" cap="flat" cmpd="sng">
            <a:solidFill>
              <a:srgbClr val="D9B216"/>
            </a:solidFill>
            <a:prstDash val="dashDot"/>
            <a:round/>
            <a:headEnd type="none" w="med" len="med"/>
            <a:tailEnd type="stealth" w="med" len="med"/>
          </a:ln>
        </p:spPr>
      </p:cxnSp>
      <p:pic>
        <p:nvPicPr>
          <p:cNvPr id="1070" name="Google Shape;1070;p83"/>
          <p:cNvPicPr preferRelativeResize="0"/>
          <p:nvPr/>
        </p:nvPicPr>
        <p:blipFill>
          <a:blip r:embed="rId5">
            <a:alphaModFix/>
          </a:blip>
          <a:stretch>
            <a:fillRect/>
          </a:stretch>
        </p:blipFill>
        <p:spPr>
          <a:xfrm>
            <a:off x="3581638" y="1011309"/>
            <a:ext cx="1637451" cy="2994526"/>
          </a:xfrm>
          <a:prstGeom prst="rect">
            <a:avLst/>
          </a:prstGeom>
          <a:noFill/>
          <a:ln>
            <a:noFill/>
          </a:ln>
          <a:effectLst>
            <a:outerShdw blurRad="57150" dist="19050" dir="5400000" algn="bl" rotWithShape="0">
              <a:srgbClr val="000000">
                <a:alpha val="50000"/>
              </a:srgbClr>
            </a:outerShdw>
          </a:effectLst>
        </p:spPr>
      </p:pic>
      <p:sp>
        <p:nvSpPr>
          <p:cNvPr id="1071" name="Google Shape;1071;p83"/>
          <p:cNvSpPr txBox="1"/>
          <p:nvPr/>
        </p:nvSpPr>
        <p:spPr>
          <a:xfrm>
            <a:off x="6421427" y="3102175"/>
            <a:ext cx="2301900" cy="59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u="sng">
                <a:solidFill>
                  <a:schemeClr val="hlink"/>
                </a:solidFill>
                <a:latin typeface="Raleway Light"/>
                <a:ea typeface="Raleway Light"/>
                <a:cs typeface="Raleway Light"/>
                <a:sym typeface="Raleway Light"/>
                <a:hlinkClick r:id="rId6"/>
              </a:rPr>
              <a:t>https://www.ucl.ac.uk/archaeology/cisp/database/</a:t>
            </a:r>
            <a:endParaRPr sz="700" u="sng">
              <a:solidFill>
                <a:schemeClr val="hlink"/>
              </a:solidFill>
              <a:latin typeface="Raleway Light"/>
              <a:ea typeface="Raleway Light"/>
              <a:cs typeface="Raleway Light"/>
              <a:sym typeface="Raleway Light"/>
            </a:endParaRPr>
          </a:p>
        </p:txBody>
      </p:sp>
      <p:pic>
        <p:nvPicPr>
          <p:cNvPr id="1072" name="Google Shape;1072;p83"/>
          <p:cNvPicPr preferRelativeResize="0"/>
          <p:nvPr/>
        </p:nvPicPr>
        <p:blipFill>
          <a:blip r:embed="rId7">
            <a:alphaModFix/>
          </a:blip>
          <a:stretch>
            <a:fillRect/>
          </a:stretch>
        </p:blipFill>
        <p:spPr>
          <a:xfrm>
            <a:off x="7812105" y="3692024"/>
            <a:ext cx="507492" cy="274321"/>
          </a:xfrm>
          <a:prstGeom prst="rect">
            <a:avLst/>
          </a:prstGeom>
          <a:noFill/>
          <a:ln>
            <a:noFill/>
          </a:ln>
        </p:spPr>
      </p:pic>
      <p:pic>
        <p:nvPicPr>
          <p:cNvPr id="1073" name="Google Shape;1073;p83"/>
          <p:cNvPicPr preferRelativeResize="0"/>
          <p:nvPr/>
        </p:nvPicPr>
        <p:blipFill>
          <a:blip r:embed="rId8">
            <a:alphaModFix/>
          </a:blip>
          <a:stretch>
            <a:fillRect/>
          </a:stretch>
        </p:blipFill>
        <p:spPr>
          <a:xfrm>
            <a:off x="8273985" y="1226011"/>
            <a:ext cx="331800" cy="930091"/>
          </a:xfrm>
          <a:prstGeom prst="rect">
            <a:avLst/>
          </a:prstGeom>
          <a:noFill/>
          <a:ln>
            <a:noFill/>
          </a:ln>
        </p:spPr>
      </p:pic>
      <p:pic>
        <p:nvPicPr>
          <p:cNvPr id="1074" name="Google Shape;1074;p83"/>
          <p:cNvPicPr preferRelativeResize="0"/>
          <p:nvPr/>
        </p:nvPicPr>
        <p:blipFill>
          <a:blip r:embed="rId9">
            <a:alphaModFix/>
          </a:blip>
          <a:stretch>
            <a:fillRect/>
          </a:stretch>
        </p:blipFill>
        <p:spPr>
          <a:xfrm>
            <a:off x="7786196" y="2727013"/>
            <a:ext cx="533401" cy="457200"/>
          </a:xfrm>
          <a:prstGeom prst="rect">
            <a:avLst/>
          </a:prstGeom>
          <a:noFill/>
          <a:ln>
            <a:noFill/>
          </a:ln>
        </p:spPr>
      </p:pic>
      <p:pic>
        <p:nvPicPr>
          <p:cNvPr id="1075" name="Google Shape;1075;p83"/>
          <p:cNvPicPr preferRelativeResize="0"/>
          <p:nvPr/>
        </p:nvPicPr>
        <p:blipFill>
          <a:blip r:embed="rId10">
            <a:alphaModFix/>
          </a:blip>
          <a:stretch>
            <a:fillRect/>
          </a:stretch>
        </p:blipFill>
        <p:spPr>
          <a:xfrm flipH="1">
            <a:off x="1497509" y="2595751"/>
            <a:ext cx="1595276" cy="1611374"/>
          </a:xfrm>
          <a:prstGeom prst="rect">
            <a:avLst/>
          </a:prstGeom>
          <a:noFill/>
          <a:ln>
            <a:noFill/>
          </a:ln>
        </p:spPr>
      </p:pic>
      <p:sp>
        <p:nvSpPr>
          <p:cNvPr id="1076" name="Google Shape;1076;p83"/>
          <p:cNvSpPr/>
          <p:nvPr/>
        </p:nvSpPr>
        <p:spPr>
          <a:xfrm flipH="1">
            <a:off x="447638" y="753513"/>
            <a:ext cx="3438000" cy="1354800"/>
          </a:xfrm>
          <a:prstGeom prst="cloudCallout">
            <a:avLst>
              <a:gd name="adj1" fmla="val -12030"/>
              <a:gd name="adj2" fmla="val 120029"/>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300">
                <a:latin typeface="Raleway Medium"/>
                <a:ea typeface="Raleway Medium"/>
                <a:cs typeface="Raleway Medium"/>
                <a:sym typeface="Raleway Medium"/>
              </a:rPr>
              <a:t>I want to look at all Ogham Stones from Ireland…</a:t>
            </a:r>
            <a:br>
              <a:rPr lang="en" sz="1300">
                <a:latin typeface="Raleway Medium"/>
                <a:ea typeface="Raleway Medium"/>
                <a:cs typeface="Raleway Medium"/>
                <a:sym typeface="Raleway Medium"/>
              </a:rPr>
            </a:br>
            <a:r>
              <a:rPr lang="en" sz="1300">
                <a:latin typeface="Raleway Medium"/>
                <a:ea typeface="Raleway Medium"/>
                <a:cs typeface="Raleway Medium"/>
                <a:sym typeface="Raleway Medium"/>
              </a:rPr>
              <a:t>Where do I find them?</a:t>
            </a:r>
            <a:endParaRPr sz="1300">
              <a:latin typeface="Raleway Medium"/>
              <a:ea typeface="Raleway Medium"/>
              <a:cs typeface="Raleway Medium"/>
              <a:sym typeface="Raleway Medium"/>
            </a:endParaRPr>
          </a:p>
        </p:txBody>
      </p:sp>
      <p:sp>
        <p:nvSpPr>
          <p:cNvPr id="1077" name="Google Shape;1077;p83"/>
          <p:cNvSpPr txBox="1"/>
          <p:nvPr/>
        </p:nvSpPr>
        <p:spPr>
          <a:xfrm rot="-1722">
            <a:off x="3801403" y="4043309"/>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Florian Thiery,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pic>
        <p:nvPicPr>
          <p:cNvPr id="1078" name="Google Shape;1078;p83"/>
          <p:cNvPicPr preferRelativeResize="0"/>
          <p:nvPr/>
        </p:nvPicPr>
        <p:blipFill>
          <a:blip r:embed="rId11">
            <a:alphaModFix/>
          </a:blip>
          <a:stretch>
            <a:fillRect/>
          </a:stretch>
        </p:blipFill>
        <p:spPr>
          <a:xfrm>
            <a:off x="6441844" y="499469"/>
            <a:ext cx="991812" cy="42029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pic>
        <p:nvPicPr>
          <p:cNvPr id="1083" name="Google Shape;1083;p84"/>
          <p:cNvPicPr preferRelativeResize="0"/>
          <p:nvPr/>
        </p:nvPicPr>
        <p:blipFill>
          <a:blip r:embed="rId3">
            <a:alphaModFix/>
          </a:blip>
          <a:stretch>
            <a:fillRect/>
          </a:stretch>
        </p:blipFill>
        <p:spPr>
          <a:xfrm flipH="1">
            <a:off x="1274759" y="2387000"/>
            <a:ext cx="2271225" cy="2294122"/>
          </a:xfrm>
          <a:prstGeom prst="rect">
            <a:avLst/>
          </a:prstGeom>
          <a:noFill/>
          <a:ln>
            <a:noFill/>
          </a:ln>
        </p:spPr>
      </p:pic>
      <p:sp>
        <p:nvSpPr>
          <p:cNvPr id="1084" name="Google Shape;1084;p8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57</a:t>
            </a:fld>
            <a:endParaRPr/>
          </a:p>
        </p:txBody>
      </p:sp>
      <p:sp>
        <p:nvSpPr>
          <p:cNvPr id="1085" name="Google Shape;1085;p84"/>
          <p:cNvSpPr/>
          <p:nvPr/>
        </p:nvSpPr>
        <p:spPr>
          <a:xfrm flipH="1">
            <a:off x="4845613" y="630725"/>
            <a:ext cx="3932100" cy="2256600"/>
          </a:xfrm>
          <a:prstGeom prst="wedgeEllipseCallout">
            <a:avLst>
              <a:gd name="adj1" fmla="val 91901"/>
              <a:gd name="adj2" fmla="val 104110"/>
            </a:avLst>
          </a:prstGeom>
          <a:solidFill>
            <a:srgbClr val="A449A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1700">
                <a:solidFill>
                  <a:srgbClr val="FFFFFF"/>
                </a:solidFill>
                <a:latin typeface="Raleway Medium"/>
                <a:ea typeface="Raleway Medium"/>
                <a:cs typeface="Raleway Medium"/>
                <a:sym typeface="Raleway Medium"/>
              </a:rPr>
              <a:t>There are several possibilities to</a:t>
            </a:r>
            <a:br>
              <a:rPr lang="en" sz="1700">
                <a:solidFill>
                  <a:srgbClr val="FFFFFF"/>
                </a:solidFill>
                <a:latin typeface="Raleway Medium"/>
                <a:ea typeface="Raleway Medium"/>
                <a:cs typeface="Raleway Medium"/>
                <a:sym typeface="Raleway Medium"/>
              </a:rPr>
            </a:br>
            <a:r>
              <a:rPr lang="en" sz="1700" b="1">
                <a:solidFill>
                  <a:srgbClr val="FFFFFF"/>
                </a:solidFill>
                <a:latin typeface="Raleway"/>
                <a:ea typeface="Raleway"/>
                <a:cs typeface="Raleway"/>
                <a:sym typeface="Raleway"/>
              </a:rPr>
              <a:t>host </a:t>
            </a:r>
            <a:r>
              <a:rPr lang="en" sz="1700">
                <a:solidFill>
                  <a:srgbClr val="FFFFFF"/>
                </a:solidFill>
                <a:latin typeface="Raleway Medium"/>
                <a:ea typeface="Raleway Medium"/>
                <a:cs typeface="Raleway Medium"/>
                <a:sym typeface="Raleway Medium"/>
              </a:rPr>
              <a:t>and </a:t>
            </a:r>
            <a:r>
              <a:rPr lang="en" sz="1700" b="1">
                <a:solidFill>
                  <a:srgbClr val="FFFFFF"/>
                </a:solidFill>
                <a:latin typeface="Raleway"/>
                <a:ea typeface="Raleway"/>
                <a:cs typeface="Raleway"/>
                <a:sym typeface="Raleway"/>
              </a:rPr>
              <a:t>publish</a:t>
            </a:r>
            <a:br>
              <a:rPr lang="en" sz="1700">
                <a:solidFill>
                  <a:srgbClr val="FFFFFF"/>
                </a:solidFill>
                <a:latin typeface="Raleway Medium"/>
                <a:ea typeface="Raleway Medium"/>
                <a:cs typeface="Raleway Medium"/>
                <a:sym typeface="Raleway Medium"/>
              </a:rPr>
            </a:br>
            <a:r>
              <a:rPr lang="en" sz="1700" b="1">
                <a:solidFill>
                  <a:srgbClr val="FFFFFF"/>
                </a:solidFill>
                <a:latin typeface="Raleway"/>
                <a:ea typeface="Raleway"/>
                <a:cs typeface="Raleway"/>
                <a:sym typeface="Raleway"/>
              </a:rPr>
              <a:t>Linked Open Data</a:t>
            </a:r>
            <a:endParaRPr sz="3800" b="1">
              <a:solidFill>
                <a:srgbClr val="FFFFFF"/>
              </a:solidFill>
              <a:latin typeface="Raleway"/>
              <a:ea typeface="Raleway"/>
              <a:cs typeface="Raleway"/>
              <a:sym typeface="Raleway"/>
            </a:endParaRPr>
          </a:p>
        </p:txBody>
      </p:sp>
      <p:sp>
        <p:nvSpPr>
          <p:cNvPr id="1086" name="Google Shape;1086;p84"/>
          <p:cNvSpPr/>
          <p:nvPr/>
        </p:nvSpPr>
        <p:spPr>
          <a:xfrm flipH="1">
            <a:off x="366288" y="462375"/>
            <a:ext cx="2496900" cy="1558800"/>
          </a:xfrm>
          <a:prstGeom prst="cloudCallout">
            <a:avLst>
              <a:gd name="adj1" fmla="val -38561"/>
              <a:gd name="adj2" fmla="val 90743"/>
            </a:avLst>
          </a:prstGeom>
          <a:solidFill>
            <a:srgbClr val="EB647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100">
                <a:solidFill>
                  <a:srgbClr val="FFFFFF"/>
                </a:solidFill>
                <a:latin typeface="Raleway ExtraBold"/>
                <a:ea typeface="Raleway ExtraBold"/>
                <a:cs typeface="Raleway ExtraBold"/>
                <a:sym typeface="Raleway ExtraBold"/>
              </a:rPr>
              <a:t>Linked Ogham??</a:t>
            </a:r>
            <a:endParaRPr sz="3300">
              <a:solidFill>
                <a:srgbClr val="FFFFFF"/>
              </a:solidFill>
              <a:latin typeface="Raleway ExtraBold"/>
              <a:ea typeface="Raleway ExtraBold"/>
              <a:cs typeface="Raleway ExtraBold"/>
              <a:sym typeface="Raleway ExtraBold"/>
            </a:endParaRPr>
          </a:p>
        </p:txBody>
      </p:sp>
      <p:sp>
        <p:nvSpPr>
          <p:cNvPr id="1087" name="Google Shape;1087;p84"/>
          <p:cNvSpPr/>
          <p:nvPr/>
        </p:nvSpPr>
        <p:spPr>
          <a:xfrm flipH="1">
            <a:off x="4845613" y="2731725"/>
            <a:ext cx="3221100" cy="1949400"/>
          </a:xfrm>
          <a:prstGeom prst="wedgeEllipseCallout">
            <a:avLst>
              <a:gd name="adj1" fmla="val 101566"/>
              <a:gd name="adj2" fmla="val 25368"/>
            </a:avLst>
          </a:prstGeom>
          <a:solidFill>
            <a:srgbClr val="15B5A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b="1">
              <a:solidFill>
                <a:srgbClr val="892A69"/>
              </a:solidFill>
              <a:latin typeface="Raleway"/>
              <a:ea typeface="Raleway"/>
              <a:cs typeface="Raleway"/>
              <a:sym typeface="Raleway"/>
            </a:endParaRPr>
          </a:p>
        </p:txBody>
      </p:sp>
      <p:pic>
        <p:nvPicPr>
          <p:cNvPr id="1088" name="Google Shape;1088;p84"/>
          <p:cNvPicPr preferRelativeResize="0"/>
          <p:nvPr/>
        </p:nvPicPr>
        <p:blipFill>
          <a:blip r:embed="rId4">
            <a:alphaModFix/>
          </a:blip>
          <a:stretch>
            <a:fillRect/>
          </a:stretch>
        </p:blipFill>
        <p:spPr>
          <a:xfrm rot="3">
            <a:off x="5251264" y="3195840"/>
            <a:ext cx="2409800" cy="1021173"/>
          </a:xfrm>
          <a:prstGeom prst="rect">
            <a:avLst/>
          </a:prstGeom>
          <a:noFill/>
          <a:ln>
            <a:noFill/>
          </a:ln>
        </p:spPr>
      </p:pic>
      <p:sp>
        <p:nvSpPr>
          <p:cNvPr id="1089" name="Google Shape;1089;p84"/>
          <p:cNvSpPr/>
          <p:nvPr/>
        </p:nvSpPr>
        <p:spPr>
          <a:xfrm flipH="1">
            <a:off x="2559088" y="892275"/>
            <a:ext cx="2496900" cy="1558800"/>
          </a:xfrm>
          <a:prstGeom prst="cloudCallout">
            <a:avLst>
              <a:gd name="adj1" fmla="val 41038"/>
              <a:gd name="adj2" fmla="val 69175"/>
            </a:avLst>
          </a:prstGeom>
          <a:solidFill>
            <a:srgbClr val="FFB6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700">
              <a:solidFill>
                <a:srgbClr val="434343"/>
              </a:solidFill>
              <a:latin typeface="Raleway ExtraBold"/>
              <a:ea typeface="Raleway ExtraBold"/>
              <a:cs typeface="Raleway ExtraBold"/>
              <a:sym typeface="Raleway ExtraBold"/>
            </a:endParaRPr>
          </a:p>
        </p:txBody>
      </p:sp>
      <p:pic>
        <p:nvPicPr>
          <p:cNvPr id="1090" name="Google Shape;1090;p84"/>
          <p:cNvPicPr preferRelativeResize="0"/>
          <p:nvPr/>
        </p:nvPicPr>
        <p:blipFill>
          <a:blip r:embed="rId5">
            <a:alphaModFix/>
          </a:blip>
          <a:stretch>
            <a:fillRect/>
          </a:stretch>
        </p:blipFill>
        <p:spPr>
          <a:xfrm>
            <a:off x="3183951" y="1152676"/>
            <a:ext cx="1340876" cy="9443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94"/>
        <p:cNvGrpSpPr/>
        <p:nvPr/>
      </p:nvGrpSpPr>
      <p:grpSpPr>
        <a:xfrm>
          <a:off x="0" y="0"/>
          <a:ext cx="0" cy="0"/>
          <a:chOff x="0" y="0"/>
          <a:chExt cx="0" cy="0"/>
        </a:xfrm>
      </p:grpSpPr>
      <p:pic>
        <p:nvPicPr>
          <p:cNvPr id="1095" name="Google Shape;1095;p85"/>
          <p:cNvPicPr preferRelativeResize="0"/>
          <p:nvPr/>
        </p:nvPicPr>
        <p:blipFill>
          <a:blip r:embed="rId3">
            <a:alphaModFix/>
          </a:blip>
          <a:stretch>
            <a:fillRect/>
          </a:stretch>
        </p:blipFill>
        <p:spPr>
          <a:xfrm flipH="1">
            <a:off x="1317034" y="2380588"/>
            <a:ext cx="2271225" cy="2294122"/>
          </a:xfrm>
          <a:prstGeom prst="rect">
            <a:avLst/>
          </a:prstGeom>
          <a:noFill/>
          <a:ln>
            <a:noFill/>
          </a:ln>
        </p:spPr>
      </p:pic>
      <p:sp>
        <p:nvSpPr>
          <p:cNvPr id="1096" name="Google Shape;1096;p8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58</a:t>
            </a:fld>
            <a:endParaRPr/>
          </a:p>
        </p:txBody>
      </p:sp>
      <p:sp>
        <p:nvSpPr>
          <p:cNvPr id="1097" name="Google Shape;1097;p85"/>
          <p:cNvSpPr/>
          <p:nvPr/>
        </p:nvSpPr>
        <p:spPr>
          <a:xfrm flipH="1">
            <a:off x="3923938" y="209288"/>
            <a:ext cx="3932100" cy="2256600"/>
          </a:xfrm>
          <a:prstGeom prst="wedgeEllipseCallout">
            <a:avLst>
              <a:gd name="adj1" fmla="val 69045"/>
              <a:gd name="adj2" fmla="val 132368"/>
            </a:avLst>
          </a:prstGeom>
          <a:solidFill>
            <a:srgbClr val="A449A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r>
              <a:rPr lang="en" sz="1600" b="1">
                <a:solidFill>
                  <a:srgbClr val="FFFFFF"/>
                </a:solidFill>
                <a:latin typeface="Raleway"/>
                <a:ea typeface="Raleway"/>
                <a:cs typeface="Raleway"/>
                <a:sym typeface="Raleway"/>
              </a:rPr>
              <a:t>Wikidata </a:t>
            </a:r>
            <a:r>
              <a:rPr lang="en" sz="1600">
                <a:solidFill>
                  <a:srgbClr val="FFFFFF"/>
                </a:solidFill>
                <a:latin typeface="Raleway Medium"/>
                <a:ea typeface="Raleway Medium"/>
                <a:cs typeface="Raleway Medium"/>
                <a:sym typeface="Raleway Medium"/>
              </a:rPr>
              <a:t>as data hub allows for </a:t>
            </a:r>
            <a:r>
              <a:rPr lang="en" sz="1600" b="1">
                <a:solidFill>
                  <a:srgbClr val="FFFFFF"/>
                </a:solidFill>
                <a:latin typeface="Raleway"/>
                <a:ea typeface="Raleway"/>
                <a:cs typeface="Raleway"/>
                <a:sym typeface="Raleway"/>
              </a:rPr>
              <a:t>Community</a:t>
            </a:r>
            <a:r>
              <a:rPr lang="en" sz="1600">
                <a:solidFill>
                  <a:srgbClr val="FFFFFF"/>
                </a:solidFill>
                <a:latin typeface="Raleway Medium"/>
                <a:ea typeface="Raleway Medium"/>
                <a:cs typeface="Raleway Medium"/>
                <a:sym typeface="Raleway Medium"/>
              </a:rPr>
              <a:t> Work and </a:t>
            </a:r>
            <a:r>
              <a:rPr lang="en" sz="1600" b="1">
                <a:solidFill>
                  <a:srgbClr val="FFFFFF"/>
                </a:solidFill>
                <a:latin typeface="Raleway"/>
                <a:ea typeface="Raleway"/>
                <a:cs typeface="Raleway"/>
                <a:sym typeface="Raleway"/>
              </a:rPr>
              <a:t>Citizen Science</a:t>
            </a:r>
            <a:br>
              <a:rPr lang="en" sz="1600">
                <a:solidFill>
                  <a:srgbClr val="FFFFFF"/>
                </a:solidFill>
                <a:latin typeface="Raleway Medium"/>
                <a:ea typeface="Raleway Medium"/>
                <a:cs typeface="Raleway Medium"/>
                <a:sym typeface="Raleway Medium"/>
              </a:rPr>
            </a:br>
            <a:r>
              <a:rPr lang="en" sz="1600">
                <a:solidFill>
                  <a:srgbClr val="FFFFFF"/>
                </a:solidFill>
                <a:latin typeface="Raleway Medium"/>
                <a:ea typeface="Raleway Medium"/>
                <a:cs typeface="Raleway Medium"/>
                <a:sym typeface="Raleway Medium"/>
              </a:rPr>
              <a:t>→ </a:t>
            </a:r>
            <a:r>
              <a:rPr lang="en" sz="1600" b="1">
                <a:solidFill>
                  <a:srgbClr val="FFFFFF"/>
                </a:solidFill>
                <a:latin typeface="Raleway"/>
                <a:ea typeface="Raleway"/>
                <a:cs typeface="Raleway"/>
                <a:sym typeface="Raleway"/>
              </a:rPr>
              <a:t>Swarm intelligence</a:t>
            </a:r>
            <a:endParaRPr sz="1600" b="1">
              <a:solidFill>
                <a:srgbClr val="FFFFFF"/>
              </a:solidFill>
              <a:latin typeface="Raleway"/>
              <a:ea typeface="Raleway"/>
              <a:cs typeface="Raleway"/>
              <a:sym typeface="Raleway"/>
            </a:endParaRPr>
          </a:p>
        </p:txBody>
      </p:sp>
      <p:grpSp>
        <p:nvGrpSpPr>
          <p:cNvPr id="1098" name="Google Shape;1098;p85"/>
          <p:cNvGrpSpPr/>
          <p:nvPr/>
        </p:nvGrpSpPr>
        <p:grpSpPr>
          <a:xfrm>
            <a:off x="5256063" y="2601013"/>
            <a:ext cx="3221100" cy="1949400"/>
            <a:chOff x="4845613" y="2731725"/>
            <a:chExt cx="3221100" cy="1949400"/>
          </a:xfrm>
        </p:grpSpPr>
        <p:sp>
          <p:nvSpPr>
            <p:cNvPr id="1099" name="Google Shape;1099;p85"/>
            <p:cNvSpPr/>
            <p:nvPr/>
          </p:nvSpPr>
          <p:spPr>
            <a:xfrm flipH="1">
              <a:off x="4845613" y="2731725"/>
              <a:ext cx="3221100" cy="1949400"/>
            </a:xfrm>
            <a:prstGeom prst="wedgeEllipseCallout">
              <a:avLst>
                <a:gd name="adj1" fmla="val 113774"/>
                <a:gd name="adj2" fmla="val 39103"/>
              </a:avLst>
            </a:prstGeom>
            <a:solidFill>
              <a:srgbClr val="15B5A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00" b="1">
                <a:solidFill>
                  <a:srgbClr val="892A69"/>
                </a:solidFill>
                <a:latin typeface="Raleway"/>
                <a:ea typeface="Raleway"/>
                <a:cs typeface="Raleway"/>
                <a:sym typeface="Raleway"/>
              </a:endParaRPr>
            </a:p>
          </p:txBody>
        </p:sp>
        <p:pic>
          <p:nvPicPr>
            <p:cNvPr id="1100" name="Google Shape;1100;p85"/>
            <p:cNvPicPr preferRelativeResize="0"/>
            <p:nvPr/>
          </p:nvPicPr>
          <p:blipFill>
            <a:blip r:embed="rId4">
              <a:alphaModFix/>
            </a:blip>
            <a:stretch>
              <a:fillRect/>
            </a:stretch>
          </p:blipFill>
          <p:spPr>
            <a:xfrm rot="3">
              <a:off x="5251264" y="3195840"/>
              <a:ext cx="2409800" cy="1021173"/>
            </a:xfrm>
            <a:prstGeom prst="rect">
              <a:avLst/>
            </a:prstGeom>
            <a:noFill/>
            <a:ln>
              <a:noFill/>
            </a:ln>
          </p:spPr>
        </p:pic>
      </p:grpSp>
      <p:grpSp>
        <p:nvGrpSpPr>
          <p:cNvPr id="1101" name="Google Shape;1101;p85"/>
          <p:cNvGrpSpPr/>
          <p:nvPr/>
        </p:nvGrpSpPr>
        <p:grpSpPr>
          <a:xfrm>
            <a:off x="666813" y="524388"/>
            <a:ext cx="2496900" cy="1558800"/>
            <a:chOff x="2559088" y="892275"/>
            <a:chExt cx="2496900" cy="1558800"/>
          </a:xfrm>
        </p:grpSpPr>
        <p:sp>
          <p:nvSpPr>
            <p:cNvPr id="1102" name="Google Shape;1102;p85"/>
            <p:cNvSpPr/>
            <p:nvPr/>
          </p:nvSpPr>
          <p:spPr>
            <a:xfrm flipH="1">
              <a:off x="2559088" y="892275"/>
              <a:ext cx="2496900" cy="1558800"/>
            </a:xfrm>
            <a:prstGeom prst="cloudCallout">
              <a:avLst>
                <a:gd name="adj1" fmla="val -41875"/>
                <a:gd name="adj2" fmla="val 100605"/>
              </a:avLst>
            </a:prstGeom>
            <a:solidFill>
              <a:srgbClr val="D9B21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3700">
                <a:solidFill>
                  <a:srgbClr val="434343"/>
                </a:solidFill>
                <a:latin typeface="Raleway ExtraBold"/>
                <a:ea typeface="Raleway ExtraBold"/>
                <a:cs typeface="Raleway ExtraBold"/>
                <a:sym typeface="Raleway ExtraBold"/>
              </a:endParaRPr>
            </a:p>
          </p:txBody>
        </p:sp>
        <p:pic>
          <p:nvPicPr>
            <p:cNvPr id="1103" name="Google Shape;1103;p85"/>
            <p:cNvPicPr preferRelativeResize="0"/>
            <p:nvPr/>
          </p:nvPicPr>
          <p:blipFill>
            <a:blip r:embed="rId5">
              <a:alphaModFix/>
            </a:blip>
            <a:stretch>
              <a:fillRect/>
            </a:stretch>
          </p:blipFill>
          <p:spPr>
            <a:xfrm>
              <a:off x="3183951" y="1152676"/>
              <a:ext cx="1340876" cy="944300"/>
            </a:xfrm>
            <a:prstGeom prst="rect">
              <a:avLst/>
            </a:prstGeom>
            <a:noFill/>
            <a:ln>
              <a:noFill/>
            </a:ln>
          </p:spPr>
        </p:pic>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107"/>
        <p:cNvGrpSpPr/>
        <p:nvPr/>
      </p:nvGrpSpPr>
      <p:grpSpPr>
        <a:xfrm>
          <a:off x="0" y="0"/>
          <a:ext cx="0" cy="0"/>
          <a:chOff x="0" y="0"/>
          <a:chExt cx="0" cy="0"/>
        </a:xfrm>
      </p:grpSpPr>
      <p:pic>
        <p:nvPicPr>
          <p:cNvPr id="1108" name="Google Shape;1108;p86"/>
          <p:cNvPicPr preferRelativeResize="0"/>
          <p:nvPr/>
        </p:nvPicPr>
        <p:blipFill>
          <a:blip r:embed="rId3">
            <a:alphaModFix/>
          </a:blip>
          <a:stretch>
            <a:fillRect/>
          </a:stretch>
        </p:blipFill>
        <p:spPr>
          <a:xfrm>
            <a:off x="1636782" y="507425"/>
            <a:ext cx="5870448" cy="3632339"/>
          </a:xfrm>
          <a:prstGeom prst="rect">
            <a:avLst/>
          </a:prstGeom>
          <a:noFill/>
          <a:ln>
            <a:noFill/>
          </a:ln>
        </p:spPr>
      </p:pic>
      <p:sp>
        <p:nvSpPr>
          <p:cNvPr id="1109" name="Google Shape;1109;p8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59</a:t>
            </a:fld>
            <a:endParaRPr/>
          </a:p>
        </p:txBody>
      </p:sp>
      <p:sp>
        <p:nvSpPr>
          <p:cNvPr id="1110" name="Google Shape;1110;p86"/>
          <p:cNvSpPr txBox="1">
            <a:spLocks noGrp="1"/>
          </p:cNvSpPr>
          <p:nvPr>
            <p:ph type="title"/>
          </p:nvPr>
        </p:nvSpPr>
        <p:spPr>
          <a:xfrm>
            <a:off x="1138950" y="4138375"/>
            <a:ext cx="6866100" cy="483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“Wikidata Ogham Workflow”</a:t>
            </a:r>
            <a:endParaRPr/>
          </a:p>
        </p:txBody>
      </p:sp>
      <p:sp>
        <p:nvSpPr>
          <p:cNvPr id="1111" name="Google Shape;1111;p86"/>
          <p:cNvSpPr txBox="1"/>
          <p:nvPr/>
        </p:nvSpPr>
        <p:spPr>
          <a:xfrm rot="-928">
            <a:off x="5140827" y="3615558"/>
            <a:ext cx="2221800" cy="26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Florian Thiery, Timo Homburg, Sophie C. Schmidt und Martina Trognitz, CC BY 4.0 , via Wikimedia Commons</a:t>
            </a:r>
            <a:endParaRPr sz="500">
              <a:latin typeface="Raleway"/>
              <a:ea typeface="Raleway"/>
              <a:cs typeface="Raleway"/>
              <a:sym typeface="Raleway"/>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a:t>
            </a:fld>
            <a:endParaRPr/>
          </a:p>
        </p:txBody>
      </p:sp>
      <p:sp>
        <p:nvSpPr>
          <p:cNvPr id="227" name="Google Shape;227;p33"/>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Es heißt aber auch...</a:t>
            </a:r>
            <a:endParaRPr/>
          </a:p>
          <a:p>
            <a:pPr marL="0" lvl="0" indent="0" algn="ctr" rtl="0">
              <a:spcBef>
                <a:spcPts val="0"/>
              </a:spcBef>
              <a:spcAft>
                <a:spcPts val="0"/>
              </a:spcAft>
              <a:buNone/>
            </a:pPr>
            <a:r>
              <a:rPr lang="en" i="1">
                <a:latin typeface="Raleway"/>
                <a:ea typeface="Raleway"/>
                <a:cs typeface="Raleway"/>
                <a:sym typeface="Raleway"/>
              </a:rPr>
              <a:t>… es ist immer noch eine Niesche - wie OPEN SCIENCE …</a:t>
            </a:r>
            <a:endParaRPr i="1">
              <a:latin typeface="Raleway"/>
              <a:ea typeface="Raleway"/>
              <a:cs typeface="Raleway"/>
              <a:sym typeface="Raleway"/>
            </a:endParaRPr>
          </a:p>
        </p:txBody>
      </p:sp>
      <p:pic>
        <p:nvPicPr>
          <p:cNvPr id="228" name="Google Shape;228;p33"/>
          <p:cNvPicPr preferRelativeResize="0"/>
          <p:nvPr/>
        </p:nvPicPr>
        <p:blipFill>
          <a:blip r:embed="rId3">
            <a:alphaModFix/>
          </a:blip>
          <a:stretch>
            <a:fillRect/>
          </a:stretch>
        </p:blipFill>
        <p:spPr>
          <a:xfrm>
            <a:off x="2535575" y="948500"/>
            <a:ext cx="4072850" cy="2545525"/>
          </a:xfrm>
          <a:prstGeom prst="rect">
            <a:avLst/>
          </a:prstGeom>
          <a:noFill/>
          <a:ln>
            <a:noFill/>
          </a:ln>
        </p:spPr>
      </p:pic>
      <p:sp>
        <p:nvSpPr>
          <p:cNvPr id="229" name="Google Shape;229;p33"/>
          <p:cNvSpPr txBox="1"/>
          <p:nvPr/>
        </p:nvSpPr>
        <p:spPr>
          <a:xfrm>
            <a:off x="3554400" y="3417825"/>
            <a:ext cx="2035200" cy="276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600" i="1">
                <a:solidFill>
                  <a:srgbClr val="337AB7"/>
                </a:solidFill>
                <a:latin typeface="Raleway Light"/>
                <a:ea typeface="Raleway Light"/>
                <a:cs typeface="Raleway Light"/>
                <a:sym typeface="Raleway Light"/>
              </a:rPr>
              <a:t>https://www.researchgate.net/publication/332352194</a:t>
            </a:r>
            <a:endParaRPr sz="600" i="1">
              <a:solidFill>
                <a:srgbClr val="337AB7"/>
              </a:solidFill>
              <a:latin typeface="Raleway Light"/>
              <a:ea typeface="Raleway Light"/>
              <a:cs typeface="Raleway Light"/>
              <a:sym typeface="Raleway Ligh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115"/>
        <p:cNvGrpSpPr/>
        <p:nvPr/>
      </p:nvGrpSpPr>
      <p:grpSpPr>
        <a:xfrm>
          <a:off x="0" y="0"/>
          <a:ext cx="0" cy="0"/>
          <a:chOff x="0" y="0"/>
          <a:chExt cx="0" cy="0"/>
        </a:xfrm>
      </p:grpSpPr>
      <p:pic>
        <p:nvPicPr>
          <p:cNvPr id="1116" name="Google Shape;1116;p87"/>
          <p:cNvPicPr preferRelativeResize="0"/>
          <p:nvPr/>
        </p:nvPicPr>
        <p:blipFill>
          <a:blip r:embed="rId3">
            <a:alphaModFix/>
          </a:blip>
          <a:stretch>
            <a:fillRect/>
          </a:stretch>
        </p:blipFill>
        <p:spPr>
          <a:xfrm>
            <a:off x="5198650" y="957375"/>
            <a:ext cx="2472127" cy="1734525"/>
          </a:xfrm>
          <a:prstGeom prst="rect">
            <a:avLst/>
          </a:prstGeom>
          <a:noFill/>
          <a:ln>
            <a:noFill/>
          </a:ln>
        </p:spPr>
      </p:pic>
      <p:sp>
        <p:nvSpPr>
          <p:cNvPr id="1117" name="Google Shape;1117;p8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60</a:t>
            </a:fld>
            <a:endParaRPr/>
          </a:p>
        </p:txBody>
      </p:sp>
      <p:sp>
        <p:nvSpPr>
          <p:cNvPr id="1118" name="Google Shape;1118;p87"/>
          <p:cNvSpPr txBox="1">
            <a:spLocks noGrp="1"/>
          </p:cNvSpPr>
          <p:nvPr>
            <p:ph type="title"/>
          </p:nvPr>
        </p:nvSpPr>
        <p:spPr>
          <a:xfrm>
            <a:off x="5141125" y="461475"/>
            <a:ext cx="2587200" cy="495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Base</a:t>
            </a:r>
            <a:endParaRPr/>
          </a:p>
        </p:txBody>
      </p:sp>
      <p:pic>
        <p:nvPicPr>
          <p:cNvPr id="1119" name="Google Shape;1119;p87"/>
          <p:cNvPicPr preferRelativeResize="0"/>
          <p:nvPr/>
        </p:nvPicPr>
        <p:blipFill>
          <a:blip r:embed="rId4">
            <a:alphaModFix/>
          </a:blip>
          <a:stretch>
            <a:fillRect/>
          </a:stretch>
        </p:blipFill>
        <p:spPr>
          <a:xfrm>
            <a:off x="822475" y="587025"/>
            <a:ext cx="4072851" cy="2919400"/>
          </a:xfrm>
          <a:prstGeom prst="rect">
            <a:avLst/>
          </a:prstGeom>
          <a:noFill/>
          <a:ln>
            <a:noFill/>
          </a:ln>
        </p:spPr>
      </p:pic>
      <p:pic>
        <p:nvPicPr>
          <p:cNvPr id="1120" name="Google Shape;1120;p87"/>
          <p:cNvPicPr preferRelativeResize="0"/>
          <p:nvPr/>
        </p:nvPicPr>
        <p:blipFill>
          <a:blip r:embed="rId5">
            <a:alphaModFix/>
          </a:blip>
          <a:stretch>
            <a:fillRect/>
          </a:stretch>
        </p:blipFill>
        <p:spPr>
          <a:xfrm>
            <a:off x="5631000" y="3007475"/>
            <a:ext cx="2834849" cy="1386775"/>
          </a:xfrm>
          <a:prstGeom prst="rect">
            <a:avLst/>
          </a:prstGeom>
          <a:noFill/>
          <a:ln>
            <a:noFill/>
          </a:ln>
        </p:spPr>
      </p:pic>
      <p:sp>
        <p:nvSpPr>
          <p:cNvPr id="1121" name="Google Shape;1121;p87"/>
          <p:cNvSpPr txBox="1"/>
          <p:nvPr/>
        </p:nvSpPr>
        <p:spPr>
          <a:xfrm>
            <a:off x="5141113" y="2607275"/>
            <a:ext cx="25872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Raleway Light"/>
                <a:ea typeface="Raleway Light"/>
                <a:cs typeface="Raleway Light"/>
                <a:sym typeface="Raleway Light"/>
              </a:rPr>
              <a:t>postGIS (relational database)</a:t>
            </a:r>
            <a:endParaRPr sz="1000">
              <a:latin typeface="Raleway Light"/>
              <a:ea typeface="Raleway Light"/>
              <a:cs typeface="Raleway Light"/>
              <a:sym typeface="Raleway Light"/>
            </a:endParaRPr>
          </a:p>
        </p:txBody>
      </p:sp>
      <p:sp>
        <p:nvSpPr>
          <p:cNvPr id="1122" name="Google Shape;1122;p87"/>
          <p:cNvSpPr txBox="1"/>
          <p:nvPr/>
        </p:nvSpPr>
        <p:spPr>
          <a:xfrm>
            <a:off x="5754813" y="4318050"/>
            <a:ext cx="2587200" cy="4002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latin typeface="Raleway Light"/>
                <a:ea typeface="Raleway Light"/>
                <a:cs typeface="Raleway Light"/>
                <a:sym typeface="Raleway Light"/>
              </a:rPr>
              <a:t>CISP (Microsoft Access)</a:t>
            </a:r>
            <a:endParaRPr sz="1000">
              <a:latin typeface="Raleway Light"/>
              <a:ea typeface="Raleway Light"/>
              <a:cs typeface="Raleway Light"/>
              <a:sym typeface="Raleway Light"/>
            </a:endParaRPr>
          </a:p>
        </p:txBody>
      </p:sp>
      <p:sp>
        <p:nvSpPr>
          <p:cNvPr id="1123" name="Google Shape;1123;p87"/>
          <p:cNvSpPr txBox="1"/>
          <p:nvPr/>
        </p:nvSpPr>
        <p:spPr>
          <a:xfrm>
            <a:off x="975800" y="4008400"/>
            <a:ext cx="37662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solidFill>
                  <a:srgbClr val="337AB7"/>
                </a:solidFill>
                <a:latin typeface="Raleway"/>
                <a:ea typeface="Raleway"/>
                <a:cs typeface="Raleway"/>
                <a:sym typeface="Raleway"/>
              </a:rPr>
              <a:t>http://ogham.link</a:t>
            </a:r>
            <a:endParaRPr sz="1000" b="1">
              <a:solidFill>
                <a:srgbClr val="337AB7"/>
              </a:solidFill>
              <a:latin typeface="Raleway"/>
              <a:ea typeface="Raleway"/>
              <a:cs typeface="Raleway"/>
              <a:sym typeface="Raleway"/>
            </a:endParaRPr>
          </a:p>
          <a:p>
            <a:pPr marL="0" lvl="0" indent="0" algn="ctr" rtl="0">
              <a:spcBef>
                <a:spcPts val="0"/>
              </a:spcBef>
              <a:spcAft>
                <a:spcPts val="0"/>
              </a:spcAft>
              <a:buNone/>
            </a:pPr>
            <a:r>
              <a:rPr lang="en" sz="1000" b="1">
                <a:solidFill>
                  <a:srgbClr val="337AB7"/>
                </a:solidFill>
                <a:latin typeface="Raleway"/>
                <a:ea typeface="Raleway"/>
                <a:cs typeface="Raleway"/>
                <a:sym typeface="Raleway"/>
              </a:rPr>
              <a:t>https://github.com/ogi-ogham/ogham-datav1</a:t>
            </a:r>
            <a:endParaRPr sz="1000" b="1">
              <a:solidFill>
                <a:srgbClr val="337AB7"/>
              </a:solidFill>
              <a:latin typeface="Raleway"/>
              <a:ea typeface="Raleway"/>
              <a:cs typeface="Raleway"/>
              <a:sym typeface="Raleway"/>
            </a:endParaRPr>
          </a:p>
        </p:txBody>
      </p:sp>
      <p:pic>
        <p:nvPicPr>
          <p:cNvPr id="1124" name="Google Shape;1124;p87"/>
          <p:cNvPicPr preferRelativeResize="0"/>
          <p:nvPr/>
        </p:nvPicPr>
        <p:blipFill>
          <a:blip r:embed="rId6">
            <a:alphaModFix/>
          </a:blip>
          <a:stretch>
            <a:fillRect/>
          </a:stretch>
        </p:blipFill>
        <p:spPr>
          <a:xfrm rot="-459128">
            <a:off x="2367788" y="1950337"/>
            <a:ext cx="2085637" cy="883801"/>
          </a:xfrm>
          <a:prstGeom prst="rect">
            <a:avLst/>
          </a:prstGeom>
          <a:noFill/>
          <a:ln>
            <a:noFill/>
          </a:ln>
        </p:spPr>
      </p:pic>
      <p:sp>
        <p:nvSpPr>
          <p:cNvPr id="1125" name="Google Shape;1125;p87"/>
          <p:cNvSpPr txBox="1">
            <a:spLocks noGrp="1"/>
          </p:cNvSpPr>
          <p:nvPr>
            <p:ph type="title"/>
          </p:nvPr>
        </p:nvSpPr>
        <p:spPr>
          <a:xfrm>
            <a:off x="1162550" y="3506425"/>
            <a:ext cx="3392700" cy="495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Resulting (Linked) Data</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129"/>
        <p:cNvGrpSpPr/>
        <p:nvPr/>
      </p:nvGrpSpPr>
      <p:grpSpPr>
        <a:xfrm>
          <a:off x="0" y="0"/>
          <a:ext cx="0" cy="0"/>
          <a:chOff x="0" y="0"/>
          <a:chExt cx="0" cy="0"/>
        </a:xfrm>
      </p:grpSpPr>
      <p:sp>
        <p:nvSpPr>
          <p:cNvPr id="1130" name="Google Shape;1130;p8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61</a:t>
            </a:fld>
            <a:endParaRPr/>
          </a:p>
        </p:txBody>
      </p:sp>
      <p:sp>
        <p:nvSpPr>
          <p:cNvPr id="1131" name="Google Shape;1131;p88"/>
          <p:cNvSpPr txBox="1">
            <a:spLocks noGrp="1"/>
          </p:cNvSpPr>
          <p:nvPr>
            <p:ph type="title"/>
          </p:nvPr>
        </p:nvSpPr>
        <p:spPr>
          <a:xfrm>
            <a:off x="1138950" y="4133425"/>
            <a:ext cx="6866100" cy="488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Wikidata modelling of an Ogham stone</a:t>
            </a:r>
            <a:endParaRPr/>
          </a:p>
        </p:txBody>
      </p:sp>
      <p:pic>
        <p:nvPicPr>
          <p:cNvPr id="1132" name="Google Shape;1132;p88"/>
          <p:cNvPicPr preferRelativeResize="0"/>
          <p:nvPr/>
        </p:nvPicPr>
        <p:blipFill>
          <a:blip r:embed="rId3">
            <a:alphaModFix/>
          </a:blip>
          <a:stretch>
            <a:fillRect/>
          </a:stretch>
        </p:blipFill>
        <p:spPr>
          <a:xfrm>
            <a:off x="726138" y="560700"/>
            <a:ext cx="3346689" cy="3459499"/>
          </a:xfrm>
          <a:prstGeom prst="rect">
            <a:avLst/>
          </a:prstGeom>
          <a:noFill/>
          <a:ln>
            <a:noFill/>
          </a:ln>
          <a:effectLst>
            <a:outerShdw blurRad="57150" dist="19050" dir="5400000" algn="bl" rotWithShape="0">
              <a:srgbClr val="000000">
                <a:alpha val="50000"/>
              </a:srgbClr>
            </a:outerShdw>
          </a:effectLst>
        </p:spPr>
      </p:pic>
      <p:sp>
        <p:nvSpPr>
          <p:cNvPr id="1133" name="Google Shape;1133;p88"/>
          <p:cNvSpPr txBox="1"/>
          <p:nvPr/>
        </p:nvSpPr>
        <p:spPr>
          <a:xfrm>
            <a:off x="4240663" y="1010800"/>
            <a:ext cx="4177200" cy="255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434343"/>
                </a:solidFill>
                <a:latin typeface="Raleway"/>
                <a:ea typeface="Raleway"/>
                <a:cs typeface="Raleway"/>
                <a:sym typeface="Raleway"/>
              </a:rPr>
              <a:t>→ P31 (instance of) Ogham stone (Q2016147)</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P361 (part of) Ogham Stones (Q67978809)</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P361 (part of) Ogi-Ogam Project (Q70873595)</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P17 (country) Ireland (Q27)</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P625 (coordinate location) derived from the Ogham site</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P189 (location of discovery) county and Ogham site</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P1684 (inscription)</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P1545 (series ordinal)</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P186 (material used)</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P195 (collection)</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P2043/P2049/2048 (length, width, height)</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P6568 (inscription mentions)</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P5816 (state of conservation)</a:t>
            </a: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P18 (image)</a:t>
            </a: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P2888 (exact match)</a:t>
            </a:r>
            <a:endParaRPr sz="1100" b="1">
              <a:solidFill>
                <a:srgbClr val="434343"/>
              </a:solidFill>
              <a:latin typeface="Raleway"/>
              <a:ea typeface="Raleway"/>
              <a:cs typeface="Raleway"/>
              <a:sym typeface="Raleway"/>
            </a:endParaRPr>
          </a:p>
          <a:p>
            <a:pPr marL="0" lvl="0" indent="0" algn="l" rtl="0">
              <a:spcBef>
                <a:spcPts val="0"/>
              </a:spcBef>
              <a:spcAft>
                <a:spcPts val="0"/>
              </a:spcAft>
              <a:buClr>
                <a:schemeClr val="dk1"/>
              </a:buClr>
              <a:buSzPts val="1100"/>
              <a:buFont typeface="Arial"/>
              <a:buNone/>
            </a:pPr>
            <a:r>
              <a:rPr lang="en" sz="1100" b="1">
                <a:solidFill>
                  <a:srgbClr val="434343"/>
                </a:solidFill>
                <a:latin typeface="Raleway"/>
                <a:ea typeface="Raleway"/>
                <a:cs typeface="Raleway"/>
                <a:sym typeface="Raleway"/>
              </a:rPr>
              <a:t>→ P1382 (partially coincident with) → CIIC related to CISP</a:t>
            </a:r>
            <a:endParaRPr sz="1100" b="1">
              <a:solidFill>
                <a:srgbClr val="434343"/>
              </a:solidFill>
              <a:latin typeface="Raleway"/>
              <a:ea typeface="Raleway"/>
              <a:cs typeface="Raleway"/>
              <a:sym typeface="Raleway"/>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137"/>
        <p:cNvGrpSpPr/>
        <p:nvPr/>
      </p:nvGrpSpPr>
      <p:grpSpPr>
        <a:xfrm>
          <a:off x="0" y="0"/>
          <a:ext cx="0" cy="0"/>
          <a:chOff x="0" y="0"/>
          <a:chExt cx="0" cy="0"/>
        </a:xfrm>
      </p:grpSpPr>
      <p:sp>
        <p:nvSpPr>
          <p:cNvPr id="1138" name="Google Shape;1138;p8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62</a:t>
            </a:fld>
            <a:endParaRPr/>
          </a:p>
        </p:txBody>
      </p:sp>
      <p:sp>
        <p:nvSpPr>
          <p:cNvPr id="1139" name="Google Shape;1139;p89"/>
          <p:cNvSpPr txBox="1"/>
          <p:nvPr/>
        </p:nvSpPr>
        <p:spPr>
          <a:xfrm>
            <a:off x="688613" y="4209300"/>
            <a:ext cx="36471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u="sng">
                <a:solidFill>
                  <a:schemeClr val="hlink"/>
                </a:solidFill>
                <a:latin typeface="Raleway"/>
                <a:ea typeface="Raleway"/>
                <a:cs typeface="Raleway"/>
                <a:sym typeface="Raleway"/>
                <a:hlinkClick r:id="rId3"/>
              </a:rPr>
              <a:t>https://github.com/ogi-ogham/ogham-wikidata</a:t>
            </a:r>
            <a:r>
              <a:rPr lang="en" sz="1000">
                <a:latin typeface="Raleway"/>
                <a:ea typeface="Raleway"/>
                <a:cs typeface="Raleway"/>
                <a:sym typeface="Raleway"/>
              </a:rPr>
              <a:t> </a:t>
            </a:r>
            <a:endParaRPr sz="1000">
              <a:latin typeface="Raleway"/>
              <a:ea typeface="Raleway"/>
              <a:cs typeface="Raleway"/>
              <a:sym typeface="Raleway"/>
            </a:endParaRPr>
          </a:p>
        </p:txBody>
      </p:sp>
      <p:pic>
        <p:nvPicPr>
          <p:cNvPr id="1140" name="Google Shape;1140;p89"/>
          <p:cNvPicPr preferRelativeResize="0"/>
          <p:nvPr/>
        </p:nvPicPr>
        <p:blipFill>
          <a:blip r:embed="rId4">
            <a:alphaModFix/>
          </a:blip>
          <a:stretch>
            <a:fillRect/>
          </a:stretch>
        </p:blipFill>
        <p:spPr>
          <a:xfrm>
            <a:off x="757400" y="595476"/>
            <a:ext cx="3509524" cy="3731200"/>
          </a:xfrm>
          <a:prstGeom prst="rect">
            <a:avLst/>
          </a:prstGeom>
          <a:noFill/>
          <a:ln>
            <a:noFill/>
          </a:ln>
        </p:spPr>
      </p:pic>
      <p:sp>
        <p:nvSpPr>
          <p:cNvPr id="1141" name="Google Shape;1141;p89"/>
          <p:cNvSpPr txBox="1"/>
          <p:nvPr/>
        </p:nvSpPr>
        <p:spPr>
          <a:xfrm>
            <a:off x="1187725" y="834388"/>
            <a:ext cx="30000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u="sng">
                <a:solidFill>
                  <a:schemeClr val="hlink"/>
                </a:solidFill>
                <a:latin typeface="Raleway"/>
                <a:ea typeface="Raleway"/>
                <a:cs typeface="Raleway"/>
                <a:sym typeface="Raleway"/>
                <a:hlinkClick r:id="rId5"/>
              </a:rPr>
              <a:t>https://www.wikidata.org/wiki/Q72617071</a:t>
            </a:r>
            <a:r>
              <a:rPr lang="en" sz="1000">
                <a:latin typeface="Raleway"/>
                <a:ea typeface="Raleway"/>
                <a:cs typeface="Raleway"/>
                <a:sym typeface="Raleway"/>
              </a:rPr>
              <a:t> </a:t>
            </a:r>
            <a:endParaRPr sz="1000">
              <a:latin typeface="Raleway"/>
              <a:ea typeface="Raleway"/>
              <a:cs typeface="Raleway"/>
              <a:sym typeface="Raleway"/>
            </a:endParaRPr>
          </a:p>
        </p:txBody>
      </p:sp>
      <p:sp>
        <p:nvSpPr>
          <p:cNvPr id="1142" name="Google Shape;1142;p89"/>
          <p:cNvSpPr txBox="1"/>
          <p:nvPr/>
        </p:nvSpPr>
        <p:spPr>
          <a:xfrm>
            <a:off x="5561525" y="4238225"/>
            <a:ext cx="1930656"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u="sng" dirty="0">
                <a:solidFill>
                  <a:schemeClr val="hlink"/>
                </a:solidFill>
                <a:latin typeface="Raleway"/>
                <a:ea typeface="Raleway"/>
                <a:cs typeface="Raleway"/>
                <a:sym typeface="Raleway"/>
                <a:hlinkClick r:id="rId6"/>
              </a:rPr>
              <a:t>https://w.wiki/32n9</a:t>
            </a:r>
            <a:r>
              <a:rPr lang="en" dirty="0">
                <a:latin typeface="Raleway"/>
                <a:ea typeface="Raleway"/>
                <a:cs typeface="Raleway"/>
                <a:sym typeface="Raleway"/>
              </a:rPr>
              <a:t> </a:t>
            </a:r>
            <a:endParaRPr dirty="0">
              <a:latin typeface="Raleway"/>
              <a:ea typeface="Raleway"/>
              <a:cs typeface="Raleway"/>
              <a:sym typeface="Raleway"/>
            </a:endParaRPr>
          </a:p>
        </p:txBody>
      </p:sp>
      <p:pic>
        <p:nvPicPr>
          <p:cNvPr id="1143" name="Google Shape;1143;p89"/>
          <p:cNvPicPr preferRelativeResize="0"/>
          <p:nvPr/>
        </p:nvPicPr>
        <p:blipFill rotWithShape="1">
          <a:blip r:embed="rId7">
            <a:alphaModFix/>
          </a:blip>
          <a:srcRect l="30001"/>
          <a:stretch/>
        </p:blipFill>
        <p:spPr>
          <a:xfrm>
            <a:off x="4600999" y="905275"/>
            <a:ext cx="3732773" cy="3332949"/>
          </a:xfrm>
          <a:prstGeom prst="rect">
            <a:avLst/>
          </a:prstGeom>
          <a:noFill/>
          <a:ln>
            <a:noFill/>
          </a:ln>
        </p:spPr>
      </p:pic>
      <p:pic>
        <p:nvPicPr>
          <p:cNvPr id="1144" name="Google Shape;1144;p89"/>
          <p:cNvPicPr preferRelativeResize="0"/>
          <p:nvPr/>
        </p:nvPicPr>
        <p:blipFill>
          <a:blip r:embed="rId8">
            <a:alphaModFix/>
          </a:blip>
          <a:stretch>
            <a:fillRect/>
          </a:stretch>
        </p:blipFill>
        <p:spPr>
          <a:xfrm>
            <a:off x="4805773" y="1173100"/>
            <a:ext cx="568272" cy="4002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148"/>
        <p:cNvGrpSpPr/>
        <p:nvPr/>
      </p:nvGrpSpPr>
      <p:grpSpPr>
        <a:xfrm>
          <a:off x="0" y="0"/>
          <a:ext cx="0" cy="0"/>
          <a:chOff x="0" y="0"/>
          <a:chExt cx="0" cy="0"/>
        </a:xfrm>
      </p:grpSpPr>
      <p:sp>
        <p:nvSpPr>
          <p:cNvPr id="1149" name="Google Shape;1149;p9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63</a:t>
            </a:fld>
            <a:endParaRPr/>
          </a:p>
        </p:txBody>
      </p:sp>
      <p:sp>
        <p:nvSpPr>
          <p:cNvPr id="1150" name="Google Shape;1150;p90"/>
          <p:cNvSpPr txBox="1"/>
          <p:nvPr/>
        </p:nvSpPr>
        <p:spPr>
          <a:xfrm>
            <a:off x="894250" y="4116575"/>
            <a:ext cx="38784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u="sng">
                <a:solidFill>
                  <a:schemeClr val="hlink"/>
                </a:solidFill>
                <a:latin typeface="Raleway"/>
                <a:ea typeface="Raleway"/>
                <a:cs typeface="Raleway"/>
                <a:sym typeface="Raleway"/>
                <a:hlinkClick r:id="rId3"/>
              </a:rPr>
              <a:t>https://www.wikidata.org/wiki/Q72617071</a:t>
            </a:r>
            <a:r>
              <a:rPr lang="en" sz="1000">
                <a:latin typeface="Raleway"/>
                <a:ea typeface="Raleway"/>
                <a:cs typeface="Raleway"/>
                <a:sym typeface="Raleway"/>
              </a:rPr>
              <a:t> </a:t>
            </a:r>
            <a:endParaRPr sz="1000">
              <a:latin typeface="Raleway"/>
              <a:ea typeface="Raleway"/>
              <a:cs typeface="Raleway"/>
              <a:sym typeface="Raleway"/>
            </a:endParaRPr>
          </a:p>
        </p:txBody>
      </p:sp>
      <p:pic>
        <p:nvPicPr>
          <p:cNvPr id="1151" name="Google Shape;1151;p90"/>
          <p:cNvPicPr preferRelativeResize="0"/>
          <p:nvPr/>
        </p:nvPicPr>
        <p:blipFill>
          <a:blip r:embed="rId4">
            <a:alphaModFix/>
          </a:blip>
          <a:stretch>
            <a:fillRect/>
          </a:stretch>
        </p:blipFill>
        <p:spPr>
          <a:xfrm>
            <a:off x="894225" y="688225"/>
            <a:ext cx="3878458" cy="3405475"/>
          </a:xfrm>
          <a:prstGeom prst="rect">
            <a:avLst/>
          </a:prstGeom>
          <a:noFill/>
          <a:ln>
            <a:noFill/>
          </a:ln>
        </p:spPr>
      </p:pic>
      <p:pic>
        <p:nvPicPr>
          <p:cNvPr id="1152" name="Google Shape;1152;p90"/>
          <p:cNvPicPr preferRelativeResize="0"/>
          <p:nvPr/>
        </p:nvPicPr>
        <p:blipFill>
          <a:blip r:embed="rId5">
            <a:alphaModFix/>
          </a:blip>
          <a:stretch>
            <a:fillRect/>
          </a:stretch>
        </p:blipFill>
        <p:spPr>
          <a:xfrm>
            <a:off x="5965975" y="1158363"/>
            <a:ext cx="1616750" cy="1616750"/>
          </a:xfrm>
          <a:prstGeom prst="rect">
            <a:avLst/>
          </a:prstGeom>
          <a:noFill/>
          <a:ln>
            <a:noFill/>
          </a:ln>
        </p:spPr>
      </p:pic>
      <p:sp>
        <p:nvSpPr>
          <p:cNvPr id="1153" name="Google Shape;1153;p90"/>
          <p:cNvSpPr txBox="1"/>
          <p:nvPr/>
        </p:nvSpPr>
        <p:spPr>
          <a:xfrm>
            <a:off x="6175400" y="2657200"/>
            <a:ext cx="1197900" cy="338700"/>
          </a:xfrm>
          <a:prstGeom prst="rect">
            <a:avLst/>
          </a:prstGeom>
          <a:noFill/>
          <a:ln>
            <a:noFill/>
          </a:ln>
        </p:spPr>
        <p:txBody>
          <a:bodyPr spcFirstLastPara="1" wrap="square" lIns="91425" tIns="91425" rIns="91425" bIns="91425" anchor="ctr" anchorCtr="0">
            <a:spAutoFit/>
          </a:bodyPr>
          <a:lstStyle/>
          <a:p>
            <a:pPr marL="0" lvl="0" indent="0" algn="l" rtl="0">
              <a:spcBef>
                <a:spcPts val="0"/>
              </a:spcBef>
              <a:spcAft>
                <a:spcPts val="0"/>
              </a:spcAft>
              <a:buNone/>
            </a:pPr>
            <a:r>
              <a:rPr lang="en" sz="500" i="1">
                <a:solidFill>
                  <a:schemeClr val="dk1"/>
                </a:solidFill>
                <a:latin typeface="Raleway"/>
                <a:ea typeface="Raleway"/>
                <a:cs typeface="Raleway"/>
                <a:sym typeface="Raleway"/>
              </a:rPr>
              <a:t>Ken Vermette, CC BY-SA 2.0,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pic>
        <p:nvPicPr>
          <p:cNvPr id="1154" name="Google Shape;1154;p90"/>
          <p:cNvPicPr preferRelativeResize="0"/>
          <p:nvPr/>
        </p:nvPicPr>
        <p:blipFill>
          <a:blip r:embed="rId6">
            <a:alphaModFix/>
          </a:blip>
          <a:stretch>
            <a:fillRect/>
          </a:stretch>
        </p:blipFill>
        <p:spPr>
          <a:xfrm>
            <a:off x="5700300" y="3333638"/>
            <a:ext cx="2148075" cy="651500"/>
          </a:xfrm>
          <a:prstGeom prst="rect">
            <a:avLst/>
          </a:prstGeom>
          <a:noFill/>
          <a:ln>
            <a:noFill/>
          </a:ln>
        </p:spPr>
      </p:pic>
      <p:cxnSp>
        <p:nvCxnSpPr>
          <p:cNvPr id="1155" name="Google Shape;1155;p90"/>
          <p:cNvCxnSpPr>
            <a:endCxn id="1152" idx="1"/>
          </p:cNvCxnSpPr>
          <p:nvPr/>
        </p:nvCxnSpPr>
        <p:spPr>
          <a:xfrm>
            <a:off x="3939775" y="1538638"/>
            <a:ext cx="2026200" cy="428100"/>
          </a:xfrm>
          <a:prstGeom prst="straightConnector1">
            <a:avLst/>
          </a:prstGeom>
          <a:noFill/>
          <a:ln w="28575" cap="flat" cmpd="sng">
            <a:solidFill>
              <a:srgbClr val="A449A6"/>
            </a:solidFill>
            <a:prstDash val="solid"/>
            <a:round/>
            <a:headEnd type="none" w="med" len="med"/>
            <a:tailEnd type="triangle" w="med" len="med"/>
          </a:ln>
        </p:spPr>
      </p:cxnSp>
      <p:cxnSp>
        <p:nvCxnSpPr>
          <p:cNvPr id="1156" name="Google Shape;1156;p90"/>
          <p:cNvCxnSpPr>
            <a:endCxn id="1154" idx="1"/>
          </p:cNvCxnSpPr>
          <p:nvPr/>
        </p:nvCxnSpPr>
        <p:spPr>
          <a:xfrm>
            <a:off x="3958500" y="1544988"/>
            <a:ext cx="1741800" cy="2114400"/>
          </a:xfrm>
          <a:prstGeom prst="straightConnector1">
            <a:avLst/>
          </a:prstGeom>
          <a:noFill/>
          <a:ln w="28575" cap="flat" cmpd="sng">
            <a:solidFill>
              <a:srgbClr val="A449A6"/>
            </a:solidFill>
            <a:prstDash val="solid"/>
            <a:round/>
            <a:headEnd type="none" w="med" len="med"/>
            <a:tailEnd type="triangle" w="med" len="med"/>
          </a:ln>
        </p:spPr>
      </p:cxnSp>
      <p:pic>
        <p:nvPicPr>
          <p:cNvPr id="1157" name="Google Shape;1157;p90"/>
          <p:cNvPicPr preferRelativeResize="0"/>
          <p:nvPr/>
        </p:nvPicPr>
        <p:blipFill>
          <a:blip r:embed="rId7">
            <a:alphaModFix/>
          </a:blip>
          <a:stretch>
            <a:fillRect/>
          </a:stretch>
        </p:blipFill>
        <p:spPr>
          <a:xfrm>
            <a:off x="2741213" y="540775"/>
            <a:ext cx="876976" cy="617599"/>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161"/>
        <p:cNvGrpSpPr/>
        <p:nvPr/>
      </p:nvGrpSpPr>
      <p:grpSpPr>
        <a:xfrm>
          <a:off x="0" y="0"/>
          <a:ext cx="0" cy="0"/>
          <a:chOff x="0" y="0"/>
          <a:chExt cx="0" cy="0"/>
        </a:xfrm>
      </p:grpSpPr>
      <p:sp>
        <p:nvSpPr>
          <p:cNvPr id="1162" name="Google Shape;1162;p9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64</a:t>
            </a:fld>
            <a:endParaRPr/>
          </a:p>
        </p:txBody>
      </p:sp>
      <p:pic>
        <p:nvPicPr>
          <p:cNvPr id="1163" name="Google Shape;1163;p91"/>
          <p:cNvPicPr preferRelativeResize="0"/>
          <p:nvPr/>
        </p:nvPicPr>
        <p:blipFill>
          <a:blip r:embed="rId3">
            <a:alphaModFix/>
          </a:blip>
          <a:stretch>
            <a:fillRect/>
          </a:stretch>
        </p:blipFill>
        <p:spPr>
          <a:xfrm rot="-444394">
            <a:off x="2128972" y="863102"/>
            <a:ext cx="1717875" cy="727973"/>
          </a:xfrm>
          <a:prstGeom prst="rect">
            <a:avLst/>
          </a:prstGeom>
          <a:noFill/>
          <a:ln>
            <a:noFill/>
          </a:ln>
        </p:spPr>
      </p:pic>
      <p:pic>
        <p:nvPicPr>
          <p:cNvPr id="1164" name="Google Shape;1164;p91"/>
          <p:cNvPicPr preferRelativeResize="0"/>
          <p:nvPr/>
        </p:nvPicPr>
        <p:blipFill>
          <a:blip r:embed="rId4">
            <a:alphaModFix/>
          </a:blip>
          <a:stretch>
            <a:fillRect/>
          </a:stretch>
        </p:blipFill>
        <p:spPr>
          <a:xfrm flipH="1">
            <a:off x="1067330" y="730864"/>
            <a:ext cx="982547" cy="992444"/>
          </a:xfrm>
          <a:prstGeom prst="rect">
            <a:avLst/>
          </a:prstGeom>
          <a:noFill/>
          <a:ln>
            <a:noFill/>
          </a:ln>
        </p:spPr>
      </p:pic>
      <p:pic>
        <p:nvPicPr>
          <p:cNvPr id="1165" name="Google Shape;1165;p91"/>
          <p:cNvPicPr preferRelativeResize="0"/>
          <p:nvPr/>
        </p:nvPicPr>
        <p:blipFill>
          <a:blip r:embed="rId5">
            <a:alphaModFix/>
          </a:blip>
          <a:stretch>
            <a:fillRect/>
          </a:stretch>
        </p:blipFill>
        <p:spPr>
          <a:xfrm>
            <a:off x="3886596" y="1824277"/>
            <a:ext cx="1654100" cy="1164875"/>
          </a:xfrm>
          <a:prstGeom prst="rect">
            <a:avLst/>
          </a:prstGeom>
          <a:noFill/>
          <a:ln>
            <a:noFill/>
          </a:ln>
        </p:spPr>
      </p:pic>
      <p:sp>
        <p:nvSpPr>
          <p:cNvPr id="1166" name="Google Shape;1166;p91"/>
          <p:cNvSpPr/>
          <p:nvPr/>
        </p:nvSpPr>
        <p:spPr>
          <a:xfrm>
            <a:off x="5965575" y="936388"/>
            <a:ext cx="1958700" cy="886200"/>
          </a:xfrm>
          <a:prstGeom prst="snip2DiagRect">
            <a:avLst>
              <a:gd name="adj1" fmla="val 0"/>
              <a:gd name="adj2"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600" b="1">
                <a:latin typeface="Raleway"/>
                <a:ea typeface="Raleway"/>
                <a:cs typeface="Raleway"/>
                <a:sym typeface="Raleway"/>
              </a:rPr>
              <a:t>CIIC</a:t>
            </a:r>
            <a:endParaRPr sz="3600" b="1">
              <a:latin typeface="Raleway"/>
              <a:ea typeface="Raleway"/>
              <a:cs typeface="Raleway"/>
              <a:sym typeface="Raleway"/>
            </a:endParaRPr>
          </a:p>
        </p:txBody>
      </p:sp>
      <p:sp>
        <p:nvSpPr>
          <p:cNvPr id="1167" name="Google Shape;1167;p91"/>
          <p:cNvSpPr/>
          <p:nvPr/>
        </p:nvSpPr>
        <p:spPr>
          <a:xfrm>
            <a:off x="6346575" y="3221638"/>
            <a:ext cx="1958700" cy="886200"/>
          </a:xfrm>
          <a:prstGeom prst="snip2DiagRect">
            <a:avLst>
              <a:gd name="adj1" fmla="val 0"/>
              <a:gd name="adj2"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3600" b="1">
                <a:latin typeface="Raleway"/>
                <a:ea typeface="Raleway"/>
                <a:cs typeface="Raleway"/>
                <a:sym typeface="Raleway"/>
              </a:rPr>
              <a:t>CISP</a:t>
            </a:r>
            <a:endParaRPr sz="3600" b="1">
              <a:latin typeface="Raleway"/>
              <a:ea typeface="Raleway"/>
              <a:cs typeface="Raleway"/>
              <a:sym typeface="Raleway"/>
            </a:endParaRPr>
          </a:p>
        </p:txBody>
      </p:sp>
      <p:sp>
        <p:nvSpPr>
          <p:cNvPr id="1168" name="Google Shape;1168;p91"/>
          <p:cNvSpPr/>
          <p:nvPr/>
        </p:nvSpPr>
        <p:spPr>
          <a:xfrm>
            <a:off x="1155888" y="3221638"/>
            <a:ext cx="1958700" cy="886200"/>
          </a:xfrm>
          <a:prstGeom prst="snip2DiagRect">
            <a:avLst>
              <a:gd name="adj1" fmla="val 0"/>
              <a:gd name="adj2" fmla="val 1666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2300" b="1">
                <a:latin typeface="Raleway"/>
                <a:ea typeface="Raleway"/>
                <a:cs typeface="Raleway"/>
                <a:sym typeface="Raleway"/>
              </a:rPr>
              <a:t>Ogham3D</a:t>
            </a:r>
            <a:endParaRPr sz="2300" b="1">
              <a:latin typeface="Raleway"/>
              <a:ea typeface="Raleway"/>
              <a:cs typeface="Raleway"/>
              <a:sym typeface="Raleway"/>
            </a:endParaRPr>
          </a:p>
        </p:txBody>
      </p:sp>
      <p:cxnSp>
        <p:nvCxnSpPr>
          <p:cNvPr id="1169" name="Google Shape;1169;p91"/>
          <p:cNvCxnSpPr>
            <a:endCxn id="1168" idx="0"/>
          </p:cNvCxnSpPr>
          <p:nvPr/>
        </p:nvCxnSpPr>
        <p:spPr>
          <a:xfrm flipH="1">
            <a:off x="3114588" y="2579938"/>
            <a:ext cx="978000" cy="1084800"/>
          </a:xfrm>
          <a:prstGeom prst="straightConnector1">
            <a:avLst/>
          </a:prstGeom>
          <a:noFill/>
          <a:ln w="28575" cap="flat" cmpd="sng">
            <a:solidFill>
              <a:srgbClr val="B03686"/>
            </a:solidFill>
            <a:prstDash val="solid"/>
            <a:round/>
            <a:headEnd type="none" w="med" len="med"/>
            <a:tailEnd type="triangle" w="med" len="med"/>
          </a:ln>
        </p:spPr>
      </p:cxnSp>
      <p:cxnSp>
        <p:nvCxnSpPr>
          <p:cNvPr id="1170" name="Google Shape;1170;p91"/>
          <p:cNvCxnSpPr/>
          <p:nvPr/>
        </p:nvCxnSpPr>
        <p:spPr>
          <a:xfrm rot="10800000">
            <a:off x="2833350" y="1553838"/>
            <a:ext cx="1439100" cy="599700"/>
          </a:xfrm>
          <a:prstGeom prst="straightConnector1">
            <a:avLst/>
          </a:prstGeom>
          <a:noFill/>
          <a:ln w="28575" cap="flat" cmpd="sng">
            <a:solidFill>
              <a:srgbClr val="EB647F"/>
            </a:solidFill>
            <a:prstDash val="solid"/>
            <a:round/>
            <a:headEnd type="none" w="med" len="med"/>
            <a:tailEnd type="triangle" w="med" len="med"/>
          </a:ln>
        </p:spPr>
      </p:cxnSp>
      <p:cxnSp>
        <p:nvCxnSpPr>
          <p:cNvPr id="1171" name="Google Shape;1171;p91"/>
          <p:cNvCxnSpPr>
            <a:endCxn id="1166" idx="2"/>
          </p:cNvCxnSpPr>
          <p:nvPr/>
        </p:nvCxnSpPr>
        <p:spPr>
          <a:xfrm rot="10800000" flipH="1">
            <a:off x="5094075" y="1379488"/>
            <a:ext cx="871500" cy="697200"/>
          </a:xfrm>
          <a:prstGeom prst="straightConnector1">
            <a:avLst/>
          </a:prstGeom>
          <a:noFill/>
          <a:ln w="28575" cap="flat" cmpd="sng">
            <a:solidFill>
              <a:srgbClr val="15B5A2"/>
            </a:solidFill>
            <a:prstDash val="solid"/>
            <a:round/>
            <a:headEnd type="none" w="med" len="med"/>
            <a:tailEnd type="triangle" w="med" len="med"/>
          </a:ln>
        </p:spPr>
      </p:cxnSp>
      <p:cxnSp>
        <p:nvCxnSpPr>
          <p:cNvPr id="1172" name="Google Shape;1172;p91"/>
          <p:cNvCxnSpPr>
            <a:endCxn id="1167" idx="2"/>
          </p:cNvCxnSpPr>
          <p:nvPr/>
        </p:nvCxnSpPr>
        <p:spPr>
          <a:xfrm>
            <a:off x="5223375" y="2525938"/>
            <a:ext cx="1123200" cy="1138800"/>
          </a:xfrm>
          <a:prstGeom prst="straightConnector1">
            <a:avLst/>
          </a:prstGeom>
          <a:noFill/>
          <a:ln w="28575" cap="flat" cmpd="sng">
            <a:solidFill>
              <a:srgbClr val="D9B216"/>
            </a:solidFill>
            <a:prstDash val="solid"/>
            <a:round/>
            <a:headEnd type="none" w="med" len="med"/>
            <a:tailEnd type="triangle" w="med" len="med"/>
          </a:ln>
        </p:spPr>
      </p:cxnSp>
      <p:pic>
        <p:nvPicPr>
          <p:cNvPr id="1173" name="Google Shape;1173;p91"/>
          <p:cNvPicPr preferRelativeResize="0"/>
          <p:nvPr/>
        </p:nvPicPr>
        <p:blipFill>
          <a:blip r:embed="rId6">
            <a:alphaModFix/>
          </a:blip>
          <a:stretch>
            <a:fillRect/>
          </a:stretch>
        </p:blipFill>
        <p:spPr>
          <a:xfrm>
            <a:off x="1937550" y="1513676"/>
            <a:ext cx="766376" cy="766376"/>
          </a:xfrm>
          <a:prstGeom prst="rect">
            <a:avLst/>
          </a:prstGeom>
          <a:noFill/>
          <a:ln>
            <a:noFill/>
          </a:ln>
        </p:spPr>
      </p:pic>
      <p:sp>
        <p:nvSpPr>
          <p:cNvPr id="1174" name="Google Shape;1174;p91"/>
          <p:cNvSpPr txBox="1">
            <a:spLocks noGrp="1"/>
          </p:cNvSpPr>
          <p:nvPr>
            <p:ph type="title"/>
          </p:nvPr>
        </p:nvSpPr>
        <p:spPr>
          <a:xfrm>
            <a:off x="1138950" y="4203875"/>
            <a:ext cx="6866100" cy="494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 Ogham Network using Wikidata as LOD hub</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9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65</a:t>
            </a:fld>
            <a:endParaRPr/>
          </a:p>
        </p:txBody>
      </p:sp>
      <p:sp>
        <p:nvSpPr>
          <p:cNvPr id="1180" name="Google Shape;1180;p92"/>
          <p:cNvSpPr txBox="1">
            <a:spLocks noGrp="1"/>
          </p:cNvSpPr>
          <p:nvPr>
            <p:ph type="title"/>
          </p:nvPr>
        </p:nvSpPr>
        <p:spPr>
          <a:xfrm>
            <a:off x="1138950" y="4133425"/>
            <a:ext cx="6866100" cy="488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Links to other Ogham Stones</a:t>
            </a:r>
            <a:endParaRPr/>
          </a:p>
        </p:txBody>
      </p:sp>
      <p:pic>
        <p:nvPicPr>
          <p:cNvPr id="1181" name="Google Shape;1181;p92"/>
          <p:cNvPicPr preferRelativeResize="0"/>
          <p:nvPr/>
        </p:nvPicPr>
        <p:blipFill>
          <a:blip r:embed="rId3">
            <a:alphaModFix/>
          </a:blip>
          <a:stretch>
            <a:fillRect/>
          </a:stretch>
        </p:blipFill>
        <p:spPr>
          <a:xfrm>
            <a:off x="726138" y="560700"/>
            <a:ext cx="3346689" cy="3459499"/>
          </a:xfrm>
          <a:prstGeom prst="rect">
            <a:avLst/>
          </a:prstGeom>
          <a:noFill/>
          <a:ln>
            <a:noFill/>
          </a:ln>
          <a:effectLst>
            <a:outerShdw blurRad="57150" dist="19050" dir="5400000" algn="bl" rotWithShape="0">
              <a:srgbClr val="000000">
                <a:alpha val="50000"/>
              </a:srgbClr>
            </a:outerShdw>
          </a:effectLst>
        </p:spPr>
      </p:pic>
      <p:sp>
        <p:nvSpPr>
          <p:cNvPr id="1182" name="Google Shape;1182;p92"/>
          <p:cNvSpPr txBox="1"/>
          <p:nvPr/>
        </p:nvSpPr>
        <p:spPr>
          <a:xfrm>
            <a:off x="4240663" y="1010800"/>
            <a:ext cx="4177200" cy="255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b="1">
                <a:solidFill>
                  <a:srgbClr val="434343"/>
                </a:solidFill>
                <a:latin typeface="Raleway"/>
                <a:ea typeface="Raleway"/>
                <a:cs typeface="Raleway"/>
                <a:sym typeface="Raleway"/>
              </a:rPr>
              <a:t>→ P2888 (exact match)</a:t>
            </a: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endParaRPr sz="1100" b="1">
              <a:solidFill>
                <a:srgbClr val="434343"/>
              </a:solidFill>
              <a:latin typeface="Raleway"/>
              <a:ea typeface="Raleway"/>
              <a:cs typeface="Raleway"/>
              <a:sym typeface="Raleway"/>
            </a:endParaRPr>
          </a:p>
          <a:p>
            <a:pPr marL="0" lvl="0" indent="0" algn="l" rtl="0">
              <a:spcBef>
                <a:spcPts val="0"/>
              </a:spcBef>
              <a:spcAft>
                <a:spcPts val="0"/>
              </a:spcAft>
              <a:buNone/>
            </a:pPr>
            <a:r>
              <a:rPr lang="en" sz="1100" b="1">
                <a:solidFill>
                  <a:srgbClr val="434343"/>
                </a:solidFill>
                <a:latin typeface="Raleway"/>
                <a:ea typeface="Raleway"/>
                <a:cs typeface="Raleway"/>
                <a:sym typeface="Raleway"/>
              </a:rPr>
              <a:t>→ P1382 (partially coincident with)</a:t>
            </a:r>
            <a:endParaRPr sz="1100" b="1">
              <a:solidFill>
                <a:srgbClr val="434343"/>
              </a:solidFill>
              <a:latin typeface="Raleway"/>
              <a:ea typeface="Raleway"/>
              <a:cs typeface="Raleway"/>
              <a:sym typeface="Raleway"/>
            </a:endParaRPr>
          </a:p>
        </p:txBody>
      </p:sp>
      <p:sp>
        <p:nvSpPr>
          <p:cNvPr id="1183" name="Google Shape;1183;p92"/>
          <p:cNvSpPr/>
          <p:nvPr/>
        </p:nvSpPr>
        <p:spPr>
          <a:xfrm>
            <a:off x="4577175" y="1405800"/>
            <a:ext cx="3990900" cy="886200"/>
          </a:xfrm>
          <a:prstGeom prst="snip2DiagRect">
            <a:avLst>
              <a:gd name="adj1" fmla="val 0"/>
              <a:gd name="adj2" fmla="val 16667"/>
            </a:avLst>
          </a:prstGeom>
          <a:solidFill>
            <a:srgbClr val="EAD1D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Raleway"/>
                <a:ea typeface="Raleway"/>
                <a:cs typeface="Raleway"/>
                <a:sym typeface="Raleway"/>
              </a:rPr>
              <a:t>link to external resource at ogham.link</a:t>
            </a:r>
            <a:endParaRPr>
              <a:latin typeface="Raleway"/>
              <a:ea typeface="Raleway"/>
              <a:cs typeface="Raleway"/>
              <a:sym typeface="Raleway"/>
            </a:endParaRPr>
          </a:p>
        </p:txBody>
      </p:sp>
      <p:sp>
        <p:nvSpPr>
          <p:cNvPr id="1184" name="Google Shape;1184;p92"/>
          <p:cNvSpPr/>
          <p:nvPr/>
        </p:nvSpPr>
        <p:spPr>
          <a:xfrm>
            <a:off x="4577175" y="2881100"/>
            <a:ext cx="3990900" cy="1139100"/>
          </a:xfrm>
          <a:prstGeom prst="snip2DiagRect">
            <a:avLst>
              <a:gd name="adj1" fmla="val 0"/>
              <a:gd name="adj2" fmla="val 16667"/>
            </a:avLst>
          </a:prstGeom>
          <a:solidFill>
            <a:srgbClr val="C9DAF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Raleway"/>
                <a:ea typeface="Raleway"/>
                <a:cs typeface="Raleway"/>
                <a:sym typeface="Raleway"/>
              </a:rPr>
              <a:t>mapping to other Stones in other numbering systems (CIIC ⇔ CISP </a:t>
            </a:r>
            <a:r>
              <a:rPr lang="en">
                <a:solidFill>
                  <a:schemeClr val="dk1"/>
                </a:solidFill>
                <a:latin typeface="Raleway"/>
                <a:ea typeface="Raleway"/>
                <a:cs typeface="Raleway"/>
                <a:sym typeface="Raleway"/>
              </a:rPr>
              <a:t>⇔</a:t>
            </a:r>
            <a:r>
              <a:rPr lang="en">
                <a:latin typeface="Raleway"/>
                <a:ea typeface="Raleway"/>
                <a:cs typeface="Raleway"/>
                <a:sym typeface="Raleway"/>
              </a:rPr>
              <a:t> Ogham3D) inside Wikidata</a:t>
            </a:r>
            <a:endParaRPr>
              <a:latin typeface="Raleway"/>
              <a:ea typeface="Raleway"/>
              <a:cs typeface="Raleway"/>
              <a:sym typeface="Raleway"/>
            </a:endParaRPr>
          </a:p>
        </p:txBody>
      </p:sp>
      <p:pic>
        <p:nvPicPr>
          <p:cNvPr id="1185" name="Google Shape;1185;p92"/>
          <p:cNvPicPr preferRelativeResize="0"/>
          <p:nvPr/>
        </p:nvPicPr>
        <p:blipFill>
          <a:blip r:embed="rId4">
            <a:alphaModFix/>
          </a:blip>
          <a:stretch>
            <a:fillRect/>
          </a:stretch>
        </p:blipFill>
        <p:spPr>
          <a:xfrm>
            <a:off x="5907100" y="878172"/>
            <a:ext cx="457200" cy="457200"/>
          </a:xfrm>
          <a:prstGeom prst="rect">
            <a:avLst/>
          </a:prstGeom>
          <a:noFill/>
          <a:ln>
            <a:noFill/>
          </a:ln>
        </p:spPr>
      </p:pic>
      <p:pic>
        <p:nvPicPr>
          <p:cNvPr id="1186" name="Google Shape;1186;p92"/>
          <p:cNvPicPr preferRelativeResize="0"/>
          <p:nvPr/>
        </p:nvPicPr>
        <p:blipFill>
          <a:blip r:embed="rId5">
            <a:alphaModFix/>
          </a:blip>
          <a:stretch>
            <a:fillRect/>
          </a:stretch>
        </p:blipFill>
        <p:spPr>
          <a:xfrm rot="6">
            <a:off x="6364310" y="878176"/>
            <a:ext cx="1074420" cy="457200"/>
          </a:xfrm>
          <a:prstGeom prst="rect">
            <a:avLst/>
          </a:prstGeom>
          <a:noFill/>
          <a:ln>
            <a:noFill/>
          </a:ln>
        </p:spPr>
      </p:pic>
      <p:pic>
        <p:nvPicPr>
          <p:cNvPr id="1187" name="Google Shape;1187;p92"/>
          <p:cNvPicPr preferRelativeResize="0"/>
          <p:nvPr/>
        </p:nvPicPr>
        <p:blipFill>
          <a:blip r:embed="rId6">
            <a:alphaModFix/>
          </a:blip>
          <a:stretch>
            <a:fillRect/>
          </a:stretch>
        </p:blipFill>
        <p:spPr>
          <a:xfrm>
            <a:off x="6718146" y="2357952"/>
            <a:ext cx="651600" cy="457201"/>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pic>
        <p:nvPicPr>
          <p:cNvPr id="1192" name="Google Shape;1192;p93"/>
          <p:cNvPicPr preferRelativeResize="0"/>
          <p:nvPr/>
        </p:nvPicPr>
        <p:blipFill>
          <a:blip r:embed="rId3">
            <a:alphaModFix/>
          </a:blip>
          <a:stretch>
            <a:fillRect/>
          </a:stretch>
        </p:blipFill>
        <p:spPr>
          <a:xfrm>
            <a:off x="2459698" y="442500"/>
            <a:ext cx="4320256" cy="3657600"/>
          </a:xfrm>
          <a:prstGeom prst="rect">
            <a:avLst/>
          </a:prstGeom>
          <a:noFill/>
          <a:ln>
            <a:noFill/>
          </a:ln>
        </p:spPr>
      </p:pic>
      <p:sp>
        <p:nvSpPr>
          <p:cNvPr id="1193" name="Google Shape;1193;p9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66</a:t>
            </a:fld>
            <a:endParaRPr/>
          </a:p>
        </p:txBody>
      </p:sp>
      <p:sp>
        <p:nvSpPr>
          <p:cNvPr id="1194" name="Google Shape;1194;p93"/>
          <p:cNvSpPr txBox="1">
            <a:spLocks noGrp="1"/>
          </p:cNvSpPr>
          <p:nvPr>
            <p:ph type="title"/>
          </p:nvPr>
        </p:nvSpPr>
        <p:spPr>
          <a:xfrm>
            <a:off x="1028250" y="3992925"/>
            <a:ext cx="7087500" cy="660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81 @ Stone Corridor University College Cork, No. 4</a:t>
            </a:r>
            <a:endParaRPr/>
          </a:p>
          <a:p>
            <a:pPr marL="0" lvl="0" indent="0" algn="ctr" rtl="0">
              <a:spcBef>
                <a:spcPts val="0"/>
              </a:spcBef>
              <a:spcAft>
                <a:spcPts val="0"/>
              </a:spcAft>
              <a:buNone/>
            </a:pPr>
            <a:r>
              <a:rPr lang="en" sz="1100" u="sng">
                <a:solidFill>
                  <a:schemeClr val="hlink"/>
                </a:solidFill>
                <a:latin typeface="Raleway"/>
                <a:ea typeface="Raleway"/>
                <a:cs typeface="Raleway"/>
                <a:sym typeface="Raleway"/>
                <a:hlinkClick r:id="rId4"/>
              </a:rPr>
              <a:t>https://www.wikidata.org/wiki/Q69385424</a:t>
            </a:r>
            <a:endParaRPr>
              <a:latin typeface="Raleway"/>
              <a:ea typeface="Raleway"/>
              <a:cs typeface="Raleway"/>
              <a:sym typeface="Raleway"/>
            </a:endParaRPr>
          </a:p>
        </p:txBody>
      </p:sp>
      <p:sp>
        <p:nvSpPr>
          <p:cNvPr id="1195" name="Google Shape;1195;p93"/>
          <p:cNvSpPr/>
          <p:nvPr/>
        </p:nvSpPr>
        <p:spPr>
          <a:xfrm>
            <a:off x="2392725" y="2275150"/>
            <a:ext cx="580500" cy="2301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93"/>
          <p:cNvSpPr/>
          <p:nvPr/>
        </p:nvSpPr>
        <p:spPr>
          <a:xfrm>
            <a:off x="3486150" y="2275150"/>
            <a:ext cx="580500" cy="2301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93"/>
          <p:cNvSpPr/>
          <p:nvPr/>
        </p:nvSpPr>
        <p:spPr>
          <a:xfrm>
            <a:off x="2392725" y="2967400"/>
            <a:ext cx="580500" cy="2301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93"/>
          <p:cNvSpPr/>
          <p:nvPr/>
        </p:nvSpPr>
        <p:spPr>
          <a:xfrm>
            <a:off x="3382050" y="3310600"/>
            <a:ext cx="945000" cy="3339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pic>
        <p:nvPicPr>
          <p:cNvPr id="1203" name="Google Shape;1203;p94"/>
          <p:cNvPicPr preferRelativeResize="0"/>
          <p:nvPr/>
        </p:nvPicPr>
        <p:blipFill>
          <a:blip r:embed="rId3">
            <a:alphaModFix/>
          </a:blip>
          <a:stretch>
            <a:fillRect/>
          </a:stretch>
        </p:blipFill>
        <p:spPr>
          <a:xfrm>
            <a:off x="2723813" y="462313"/>
            <a:ext cx="3602126" cy="3474720"/>
          </a:xfrm>
          <a:prstGeom prst="rect">
            <a:avLst/>
          </a:prstGeom>
          <a:noFill/>
          <a:ln>
            <a:noFill/>
          </a:ln>
        </p:spPr>
      </p:pic>
      <p:sp>
        <p:nvSpPr>
          <p:cNvPr id="1204" name="Google Shape;1204;p9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67</a:t>
            </a:fld>
            <a:endParaRPr/>
          </a:p>
        </p:txBody>
      </p:sp>
      <p:sp>
        <p:nvSpPr>
          <p:cNvPr id="1205" name="Google Shape;1205;p94"/>
          <p:cNvSpPr txBox="1">
            <a:spLocks noGrp="1"/>
          </p:cNvSpPr>
          <p:nvPr>
            <p:ph type="title"/>
          </p:nvPr>
        </p:nvSpPr>
        <p:spPr>
          <a:xfrm>
            <a:off x="1138950" y="3992900"/>
            <a:ext cx="7050300" cy="660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81 @ Stone Corridor University College Cork, No. 4</a:t>
            </a:r>
            <a:endParaRPr/>
          </a:p>
          <a:p>
            <a:pPr marL="0" lvl="0" indent="0" algn="ctr" rtl="0">
              <a:spcBef>
                <a:spcPts val="0"/>
              </a:spcBef>
              <a:spcAft>
                <a:spcPts val="0"/>
              </a:spcAft>
              <a:buNone/>
            </a:pPr>
            <a:r>
              <a:rPr lang="en" sz="1100" u="sng">
                <a:solidFill>
                  <a:schemeClr val="hlink"/>
                </a:solidFill>
                <a:latin typeface="Raleway"/>
                <a:ea typeface="Raleway"/>
                <a:cs typeface="Raleway"/>
                <a:sym typeface="Raleway"/>
                <a:hlinkClick r:id="rId4"/>
              </a:rPr>
              <a:t>https://www.wikidata.org/wiki/Q69385424</a:t>
            </a:r>
            <a:endParaRPr>
              <a:latin typeface="Raleway"/>
              <a:ea typeface="Raleway"/>
              <a:cs typeface="Raleway"/>
              <a:sym typeface="Raleway"/>
            </a:endParaRPr>
          </a:p>
        </p:txBody>
      </p:sp>
      <p:sp>
        <p:nvSpPr>
          <p:cNvPr id="1206" name="Google Shape;1206;p94"/>
          <p:cNvSpPr/>
          <p:nvPr/>
        </p:nvSpPr>
        <p:spPr>
          <a:xfrm>
            <a:off x="2640979" y="2437435"/>
            <a:ext cx="577200" cy="3375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94"/>
          <p:cNvSpPr/>
          <p:nvPr/>
        </p:nvSpPr>
        <p:spPr>
          <a:xfrm>
            <a:off x="2627300" y="2989248"/>
            <a:ext cx="577200" cy="3375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94"/>
          <p:cNvSpPr/>
          <p:nvPr/>
        </p:nvSpPr>
        <p:spPr>
          <a:xfrm>
            <a:off x="2627300" y="961783"/>
            <a:ext cx="804600" cy="3375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94"/>
          <p:cNvSpPr/>
          <p:nvPr/>
        </p:nvSpPr>
        <p:spPr>
          <a:xfrm>
            <a:off x="3431448" y="2406029"/>
            <a:ext cx="577200" cy="3375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94"/>
          <p:cNvSpPr/>
          <p:nvPr/>
        </p:nvSpPr>
        <p:spPr>
          <a:xfrm>
            <a:off x="3466975" y="2969750"/>
            <a:ext cx="1326900" cy="3765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94"/>
          <p:cNvSpPr/>
          <p:nvPr/>
        </p:nvSpPr>
        <p:spPr>
          <a:xfrm>
            <a:off x="4088249" y="1258325"/>
            <a:ext cx="373200" cy="3375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215"/>
        <p:cNvGrpSpPr/>
        <p:nvPr/>
      </p:nvGrpSpPr>
      <p:grpSpPr>
        <a:xfrm>
          <a:off x="0" y="0"/>
          <a:ext cx="0" cy="0"/>
          <a:chOff x="0" y="0"/>
          <a:chExt cx="0" cy="0"/>
        </a:xfrm>
      </p:grpSpPr>
      <p:pic>
        <p:nvPicPr>
          <p:cNvPr id="1216" name="Google Shape;1216;p95"/>
          <p:cNvPicPr preferRelativeResize="0"/>
          <p:nvPr/>
        </p:nvPicPr>
        <p:blipFill>
          <a:blip r:embed="rId3">
            <a:alphaModFix/>
          </a:blip>
          <a:stretch>
            <a:fillRect/>
          </a:stretch>
        </p:blipFill>
        <p:spPr>
          <a:xfrm>
            <a:off x="2237577" y="462313"/>
            <a:ext cx="4853025" cy="3474721"/>
          </a:xfrm>
          <a:prstGeom prst="rect">
            <a:avLst/>
          </a:prstGeom>
          <a:noFill/>
          <a:ln>
            <a:noFill/>
          </a:ln>
        </p:spPr>
      </p:pic>
      <p:sp>
        <p:nvSpPr>
          <p:cNvPr id="1217" name="Google Shape;1217;p9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68</a:t>
            </a:fld>
            <a:endParaRPr/>
          </a:p>
        </p:txBody>
      </p:sp>
      <p:sp>
        <p:nvSpPr>
          <p:cNvPr id="1218" name="Google Shape;1218;p95"/>
          <p:cNvSpPr txBox="1">
            <a:spLocks noGrp="1"/>
          </p:cNvSpPr>
          <p:nvPr>
            <p:ph type="title"/>
          </p:nvPr>
        </p:nvSpPr>
        <p:spPr>
          <a:xfrm>
            <a:off x="1138950" y="3992900"/>
            <a:ext cx="7050300" cy="660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81 @ Stone Corridor University College Cork, No. 4</a:t>
            </a:r>
            <a:endParaRPr/>
          </a:p>
          <a:p>
            <a:pPr marL="0" lvl="0" indent="0" algn="ctr" rtl="0">
              <a:spcBef>
                <a:spcPts val="0"/>
              </a:spcBef>
              <a:spcAft>
                <a:spcPts val="0"/>
              </a:spcAft>
              <a:buNone/>
            </a:pPr>
            <a:r>
              <a:rPr lang="en" sz="1100" u="sng">
                <a:solidFill>
                  <a:schemeClr val="hlink"/>
                </a:solidFill>
                <a:latin typeface="Raleway"/>
                <a:ea typeface="Raleway"/>
                <a:cs typeface="Raleway"/>
                <a:sym typeface="Raleway"/>
                <a:hlinkClick r:id="rId4"/>
              </a:rPr>
              <a:t>https://www.wikidata.org/wiki/Q69385424</a:t>
            </a:r>
            <a:endParaRPr>
              <a:latin typeface="Raleway"/>
              <a:ea typeface="Raleway"/>
              <a:cs typeface="Raleway"/>
              <a:sym typeface="Raleway"/>
            </a:endParaRPr>
          </a:p>
        </p:txBody>
      </p:sp>
      <p:sp>
        <p:nvSpPr>
          <p:cNvPr id="1219" name="Google Shape;1219;p95"/>
          <p:cNvSpPr/>
          <p:nvPr/>
        </p:nvSpPr>
        <p:spPr>
          <a:xfrm>
            <a:off x="2272100" y="462333"/>
            <a:ext cx="804600" cy="3375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95"/>
          <p:cNvSpPr/>
          <p:nvPr/>
        </p:nvSpPr>
        <p:spPr>
          <a:xfrm>
            <a:off x="2172079" y="2447735"/>
            <a:ext cx="577200" cy="3375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95"/>
          <p:cNvSpPr/>
          <p:nvPr/>
        </p:nvSpPr>
        <p:spPr>
          <a:xfrm>
            <a:off x="3328076" y="902450"/>
            <a:ext cx="984300" cy="3375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95"/>
          <p:cNvSpPr/>
          <p:nvPr/>
        </p:nvSpPr>
        <p:spPr>
          <a:xfrm>
            <a:off x="3328076" y="2447675"/>
            <a:ext cx="984300" cy="3375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226"/>
        <p:cNvGrpSpPr/>
        <p:nvPr/>
      </p:nvGrpSpPr>
      <p:grpSpPr>
        <a:xfrm>
          <a:off x="0" y="0"/>
          <a:ext cx="0" cy="0"/>
          <a:chOff x="0" y="0"/>
          <a:chExt cx="0" cy="0"/>
        </a:xfrm>
      </p:grpSpPr>
      <p:pic>
        <p:nvPicPr>
          <p:cNvPr id="1227" name="Google Shape;1227;p96"/>
          <p:cNvPicPr preferRelativeResize="0"/>
          <p:nvPr/>
        </p:nvPicPr>
        <p:blipFill>
          <a:blip r:embed="rId3">
            <a:alphaModFix/>
          </a:blip>
          <a:stretch>
            <a:fillRect/>
          </a:stretch>
        </p:blipFill>
        <p:spPr>
          <a:xfrm>
            <a:off x="2599346" y="492300"/>
            <a:ext cx="3741116" cy="3474721"/>
          </a:xfrm>
          <a:prstGeom prst="rect">
            <a:avLst/>
          </a:prstGeom>
          <a:noFill/>
          <a:ln>
            <a:noFill/>
          </a:ln>
        </p:spPr>
      </p:pic>
      <p:sp>
        <p:nvSpPr>
          <p:cNvPr id="1228" name="Google Shape;1228;p9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69</a:t>
            </a:fld>
            <a:endParaRPr/>
          </a:p>
        </p:txBody>
      </p:sp>
      <p:sp>
        <p:nvSpPr>
          <p:cNvPr id="1229" name="Google Shape;1229;p96"/>
          <p:cNvSpPr txBox="1">
            <a:spLocks noGrp="1"/>
          </p:cNvSpPr>
          <p:nvPr>
            <p:ph type="title"/>
          </p:nvPr>
        </p:nvSpPr>
        <p:spPr>
          <a:xfrm>
            <a:off x="1070920" y="3988150"/>
            <a:ext cx="7002160" cy="660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CIIC 81 @ Stone Corridor University College Cork, No. 4</a:t>
            </a:r>
            <a:endParaRPr dirty="0"/>
          </a:p>
          <a:p>
            <a:pPr marL="0" lvl="0" indent="0" algn="ctr" rtl="0">
              <a:spcBef>
                <a:spcPts val="0"/>
              </a:spcBef>
              <a:spcAft>
                <a:spcPts val="0"/>
              </a:spcAft>
              <a:buNone/>
            </a:pPr>
            <a:r>
              <a:rPr lang="en" sz="1100" u="sng" dirty="0">
                <a:solidFill>
                  <a:schemeClr val="hlink"/>
                </a:solidFill>
                <a:latin typeface="Raleway"/>
                <a:ea typeface="Raleway"/>
                <a:cs typeface="Raleway"/>
                <a:sym typeface="Raleway"/>
                <a:hlinkClick r:id="rId4"/>
              </a:rPr>
              <a:t>https://www.wikidata.org/wiki/Q69385424</a:t>
            </a:r>
            <a:endParaRPr dirty="0">
              <a:latin typeface="Raleway"/>
              <a:ea typeface="Raleway"/>
              <a:cs typeface="Raleway"/>
              <a:sym typeface="Raleway"/>
            </a:endParaRPr>
          </a:p>
        </p:txBody>
      </p:sp>
      <p:sp>
        <p:nvSpPr>
          <p:cNvPr id="1230" name="Google Shape;1230;p96"/>
          <p:cNvSpPr/>
          <p:nvPr/>
        </p:nvSpPr>
        <p:spPr>
          <a:xfrm>
            <a:off x="2447670" y="418575"/>
            <a:ext cx="748200" cy="3492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96"/>
          <p:cNvSpPr/>
          <p:nvPr/>
        </p:nvSpPr>
        <p:spPr>
          <a:xfrm>
            <a:off x="2492605" y="2397138"/>
            <a:ext cx="748200" cy="349200"/>
          </a:xfrm>
          <a:prstGeom prst="ellipse">
            <a:avLst/>
          </a:prstGeom>
          <a:noFill/>
          <a:ln w="28575" cap="flat" cmpd="sng">
            <a:solidFill>
              <a:srgbClr val="9900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96"/>
          <p:cNvSpPr txBox="1"/>
          <p:nvPr/>
        </p:nvSpPr>
        <p:spPr>
          <a:xfrm rot="5399098">
            <a:off x="5445982" y="2105675"/>
            <a:ext cx="3429000" cy="26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700" i="1">
                <a:solidFill>
                  <a:schemeClr val="dk1"/>
                </a:solidFill>
                <a:latin typeface="Raleway"/>
                <a:ea typeface="Raleway"/>
                <a:cs typeface="Raleway"/>
                <a:sym typeface="Raleway"/>
              </a:rPr>
              <a:t>Florian Thiery / CC BY 4.0 via Wikimedia Commons</a:t>
            </a:r>
            <a:endParaRPr sz="700">
              <a:latin typeface="Raleway"/>
              <a:ea typeface="Raleway"/>
              <a:cs typeface="Raleway"/>
              <a:sym typeface="Raleway"/>
            </a:endParaRPr>
          </a:p>
        </p:txBody>
      </p:sp>
      <p:sp>
        <p:nvSpPr>
          <p:cNvPr id="1233" name="Google Shape;1233;p96"/>
          <p:cNvSpPr/>
          <p:nvPr/>
        </p:nvSpPr>
        <p:spPr>
          <a:xfrm>
            <a:off x="3311900" y="492300"/>
            <a:ext cx="1537200" cy="2418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96"/>
          <p:cNvSpPr/>
          <p:nvPr/>
        </p:nvSpPr>
        <p:spPr>
          <a:xfrm>
            <a:off x="3240800" y="2348450"/>
            <a:ext cx="1108500" cy="1011900"/>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35" name="Google Shape;1235;p96"/>
          <p:cNvPicPr preferRelativeResize="0"/>
          <p:nvPr/>
        </p:nvPicPr>
        <p:blipFill>
          <a:blip r:embed="rId5">
            <a:alphaModFix/>
          </a:blip>
          <a:stretch>
            <a:fillRect/>
          </a:stretch>
        </p:blipFill>
        <p:spPr>
          <a:xfrm>
            <a:off x="5695700" y="492300"/>
            <a:ext cx="1387272" cy="3474723"/>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a:t>
            </a:fld>
            <a:endParaRPr/>
          </a:p>
        </p:txBody>
      </p:sp>
      <p:sp>
        <p:nvSpPr>
          <p:cNvPr id="235" name="Google Shape;235;p34"/>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Dafür gibt es aber Ideen :-))</a:t>
            </a:r>
            <a:endParaRPr/>
          </a:p>
          <a:p>
            <a:pPr marL="0" lvl="0" indent="0" algn="ctr" rtl="0">
              <a:spcBef>
                <a:spcPts val="0"/>
              </a:spcBef>
              <a:spcAft>
                <a:spcPts val="0"/>
              </a:spcAft>
              <a:buNone/>
            </a:pPr>
            <a:r>
              <a:rPr lang="en" i="1">
                <a:latin typeface="Raleway"/>
                <a:ea typeface="Raleway"/>
                <a:cs typeface="Raleway"/>
                <a:sym typeface="Raleway"/>
              </a:rPr>
              <a:t>Die Community spielt eine große Rolle!</a:t>
            </a:r>
            <a:endParaRPr i="1">
              <a:latin typeface="Raleway"/>
              <a:ea typeface="Raleway"/>
              <a:cs typeface="Raleway"/>
              <a:sym typeface="Raleway"/>
            </a:endParaRPr>
          </a:p>
        </p:txBody>
      </p:sp>
      <p:pic>
        <p:nvPicPr>
          <p:cNvPr id="236" name="Google Shape;236;p34"/>
          <p:cNvPicPr preferRelativeResize="0"/>
          <p:nvPr/>
        </p:nvPicPr>
        <p:blipFill>
          <a:blip r:embed="rId3">
            <a:alphaModFix/>
          </a:blip>
          <a:stretch>
            <a:fillRect/>
          </a:stretch>
        </p:blipFill>
        <p:spPr>
          <a:xfrm>
            <a:off x="2343238" y="804475"/>
            <a:ext cx="4457525" cy="280917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239"/>
        <p:cNvGrpSpPr/>
        <p:nvPr/>
      </p:nvGrpSpPr>
      <p:grpSpPr>
        <a:xfrm>
          <a:off x="0" y="0"/>
          <a:ext cx="0" cy="0"/>
          <a:chOff x="0" y="0"/>
          <a:chExt cx="0" cy="0"/>
        </a:xfrm>
      </p:grpSpPr>
      <p:pic>
        <p:nvPicPr>
          <p:cNvPr id="1240" name="Google Shape;1240;p97"/>
          <p:cNvPicPr preferRelativeResize="0"/>
          <p:nvPr/>
        </p:nvPicPr>
        <p:blipFill>
          <a:blip r:embed="rId3">
            <a:alphaModFix/>
          </a:blip>
          <a:stretch>
            <a:fillRect/>
          </a:stretch>
        </p:blipFill>
        <p:spPr>
          <a:xfrm>
            <a:off x="1280175" y="514350"/>
            <a:ext cx="6583662" cy="4114800"/>
          </a:xfrm>
          <a:prstGeom prst="rect">
            <a:avLst/>
          </a:prstGeom>
          <a:noFill/>
          <a:ln>
            <a:noFill/>
          </a:ln>
        </p:spPr>
      </p:pic>
      <p:sp>
        <p:nvSpPr>
          <p:cNvPr id="1241" name="Google Shape;1241;p9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70</a:t>
            </a:fld>
            <a:endParaRPr/>
          </a:p>
        </p:txBody>
      </p:sp>
      <p:sp>
        <p:nvSpPr>
          <p:cNvPr id="1242" name="Google Shape;1242;p97"/>
          <p:cNvSpPr txBox="1">
            <a:spLocks noGrp="1"/>
          </p:cNvSpPr>
          <p:nvPr>
            <p:ph type="title"/>
          </p:nvPr>
        </p:nvSpPr>
        <p:spPr>
          <a:xfrm>
            <a:off x="4369075" y="4075950"/>
            <a:ext cx="2005200" cy="553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500"/>
              <a:t>Wikidata View</a:t>
            </a:r>
            <a:endParaRPr sz="1500"/>
          </a:p>
          <a:p>
            <a:pPr marL="0" lvl="0" indent="0" algn="l" rtl="0">
              <a:lnSpc>
                <a:spcPct val="115000"/>
              </a:lnSpc>
              <a:spcBef>
                <a:spcPts val="0"/>
              </a:spcBef>
              <a:spcAft>
                <a:spcPts val="0"/>
              </a:spcAft>
              <a:buNone/>
            </a:pPr>
            <a:r>
              <a:rPr lang="en" sz="900" i="1" u="sng">
                <a:solidFill>
                  <a:schemeClr val="hlink"/>
                </a:solidFill>
                <a:latin typeface="Raleway"/>
                <a:ea typeface="Raleway"/>
                <a:cs typeface="Raleway"/>
                <a:sym typeface="Raleway"/>
                <a:hlinkClick r:id="rId4"/>
              </a:rPr>
              <a:t>https://w.wiki/HRe</a:t>
            </a:r>
            <a:r>
              <a:rPr lang="en" sz="900" i="1">
                <a:latin typeface="Raleway"/>
                <a:ea typeface="Raleway"/>
                <a:cs typeface="Raleway"/>
                <a:sym typeface="Raleway"/>
              </a:rPr>
              <a:t> </a:t>
            </a:r>
            <a:endParaRPr sz="900" i="1">
              <a:latin typeface="Raleway"/>
              <a:ea typeface="Raleway"/>
              <a:cs typeface="Raleway"/>
              <a:sym typeface="Raleway"/>
            </a:endParaRPr>
          </a:p>
        </p:txBody>
      </p:sp>
      <p:sp>
        <p:nvSpPr>
          <p:cNvPr id="1243" name="Google Shape;1243;p97"/>
          <p:cNvSpPr txBox="1">
            <a:spLocks noGrp="1"/>
          </p:cNvSpPr>
          <p:nvPr>
            <p:ph type="title"/>
          </p:nvPr>
        </p:nvSpPr>
        <p:spPr>
          <a:xfrm>
            <a:off x="1091050" y="593800"/>
            <a:ext cx="2956200" cy="693000"/>
          </a:xfrm>
          <a:prstGeom prst="rect">
            <a:avLst/>
          </a:prstGeom>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i="1" u="sng">
                <a:solidFill>
                  <a:schemeClr val="hlink"/>
                </a:solidFill>
                <a:latin typeface="Raleway"/>
                <a:ea typeface="Raleway"/>
                <a:cs typeface="Raleway"/>
                <a:sym typeface="Raleway"/>
                <a:hlinkClick r:id="rId5"/>
              </a:rPr>
              <a:t>http://ogham.link</a:t>
            </a:r>
            <a:r>
              <a:rPr lang="en" i="1">
                <a:latin typeface="Raleway"/>
                <a:ea typeface="Raleway"/>
                <a:cs typeface="Raleway"/>
                <a:sym typeface="Raleway"/>
              </a:rPr>
              <a:t> </a:t>
            </a:r>
            <a:endParaRPr i="1">
              <a:latin typeface="Raleway"/>
              <a:ea typeface="Raleway"/>
              <a:cs typeface="Raleway"/>
              <a:sym typeface="Raleway"/>
            </a:endParaRPr>
          </a:p>
        </p:txBody>
      </p:sp>
      <p:pic>
        <p:nvPicPr>
          <p:cNvPr id="1244" name="Google Shape;1244;p97"/>
          <p:cNvPicPr preferRelativeResize="0"/>
          <p:nvPr/>
        </p:nvPicPr>
        <p:blipFill>
          <a:blip r:embed="rId6">
            <a:alphaModFix/>
          </a:blip>
          <a:stretch>
            <a:fillRect/>
          </a:stretch>
        </p:blipFill>
        <p:spPr>
          <a:xfrm rot="-1800444">
            <a:off x="1278273" y="1290565"/>
            <a:ext cx="2005199" cy="849720"/>
          </a:xfrm>
          <a:prstGeom prst="rect">
            <a:avLst/>
          </a:prstGeom>
          <a:noFill/>
          <a:ln>
            <a:noFill/>
          </a:ln>
        </p:spPr>
      </p:pic>
      <p:sp>
        <p:nvSpPr>
          <p:cNvPr id="1245" name="Google Shape;1245;p97"/>
          <p:cNvSpPr txBox="1"/>
          <p:nvPr/>
        </p:nvSpPr>
        <p:spPr>
          <a:xfrm>
            <a:off x="1350550" y="4218300"/>
            <a:ext cx="1392000" cy="2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latin typeface="Raleway Light"/>
                <a:ea typeface="Raleway Light"/>
                <a:cs typeface="Raleway Light"/>
                <a:sym typeface="Raleway Light"/>
              </a:rPr>
              <a:t>Florian Thiery, CC BY 4.0,</a:t>
            </a:r>
            <a:br>
              <a:rPr lang="en" sz="700">
                <a:latin typeface="Raleway Light"/>
                <a:ea typeface="Raleway Light"/>
                <a:cs typeface="Raleway Light"/>
                <a:sym typeface="Raleway Light"/>
              </a:rPr>
            </a:br>
            <a:r>
              <a:rPr lang="en" sz="700">
                <a:latin typeface="Raleway Light"/>
                <a:ea typeface="Raleway Light"/>
                <a:cs typeface="Raleway Light"/>
                <a:sym typeface="Raleway Light"/>
              </a:rPr>
              <a:t>via Wikimedia Commons</a:t>
            </a:r>
            <a:endParaRPr sz="700">
              <a:latin typeface="Raleway Light"/>
              <a:ea typeface="Raleway Light"/>
              <a:cs typeface="Raleway Light"/>
              <a:sym typeface="Raleway Ligh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249"/>
        <p:cNvGrpSpPr/>
        <p:nvPr/>
      </p:nvGrpSpPr>
      <p:grpSpPr>
        <a:xfrm>
          <a:off x="0" y="0"/>
          <a:ext cx="0" cy="0"/>
          <a:chOff x="0" y="0"/>
          <a:chExt cx="0" cy="0"/>
        </a:xfrm>
      </p:grpSpPr>
      <p:sp>
        <p:nvSpPr>
          <p:cNvPr id="1250" name="Google Shape;1250;p9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71</a:t>
            </a:fld>
            <a:endParaRPr/>
          </a:p>
        </p:txBody>
      </p:sp>
      <p:sp>
        <p:nvSpPr>
          <p:cNvPr id="1251" name="Google Shape;1251;p98"/>
          <p:cNvSpPr txBox="1">
            <a:spLocks noGrp="1"/>
          </p:cNvSpPr>
          <p:nvPr>
            <p:ph type="title"/>
          </p:nvPr>
        </p:nvSpPr>
        <p:spPr>
          <a:xfrm>
            <a:off x="1138950" y="4144700"/>
            <a:ext cx="68661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Geospatial and Statistical Analysis</a:t>
            </a:r>
            <a:endParaRPr sz="1800"/>
          </a:p>
        </p:txBody>
      </p:sp>
      <p:pic>
        <p:nvPicPr>
          <p:cNvPr id="1252" name="Google Shape;1252;p98"/>
          <p:cNvPicPr preferRelativeResize="0"/>
          <p:nvPr/>
        </p:nvPicPr>
        <p:blipFill rotWithShape="1">
          <a:blip r:embed="rId3">
            <a:alphaModFix/>
          </a:blip>
          <a:srcRect t="1162" b="5126"/>
          <a:stretch/>
        </p:blipFill>
        <p:spPr>
          <a:xfrm>
            <a:off x="5294825" y="1165488"/>
            <a:ext cx="3222825" cy="2681059"/>
          </a:xfrm>
          <a:prstGeom prst="rect">
            <a:avLst/>
          </a:prstGeom>
          <a:noFill/>
          <a:ln>
            <a:noFill/>
          </a:ln>
        </p:spPr>
      </p:pic>
      <p:sp>
        <p:nvSpPr>
          <p:cNvPr id="1253" name="Google Shape;1253;p98"/>
          <p:cNvSpPr txBox="1"/>
          <p:nvPr/>
        </p:nvSpPr>
        <p:spPr>
          <a:xfrm>
            <a:off x="5746500" y="3696500"/>
            <a:ext cx="2988000" cy="40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latin typeface="Raleway Light"/>
                <a:ea typeface="Raleway Light"/>
                <a:cs typeface="Raleway Light"/>
                <a:sym typeface="Raleway Light"/>
              </a:rPr>
              <a:t>CC BY 4.0, Sophie C. Schmidt, see: </a:t>
            </a:r>
            <a:r>
              <a:rPr lang="en" sz="700" u="sng">
                <a:solidFill>
                  <a:schemeClr val="hlink"/>
                </a:solidFill>
                <a:latin typeface="Raleway Light"/>
                <a:ea typeface="Raleway Light"/>
                <a:cs typeface="Raleway Light"/>
                <a:sym typeface="Raleway Light"/>
                <a:hlinkClick r:id="rId4"/>
              </a:rPr>
              <a:t>https://github.com/ogi-ogham/oghamaps</a:t>
            </a:r>
            <a:endParaRPr sz="700">
              <a:latin typeface="Raleway Light"/>
              <a:ea typeface="Raleway Light"/>
              <a:cs typeface="Raleway Light"/>
              <a:sym typeface="Raleway Light"/>
            </a:endParaRPr>
          </a:p>
        </p:txBody>
      </p:sp>
      <p:pic>
        <p:nvPicPr>
          <p:cNvPr id="1254" name="Google Shape;1254;p98"/>
          <p:cNvPicPr preferRelativeResize="0"/>
          <p:nvPr/>
        </p:nvPicPr>
        <p:blipFill>
          <a:blip r:embed="rId5">
            <a:alphaModFix/>
          </a:blip>
          <a:stretch>
            <a:fillRect/>
          </a:stretch>
        </p:blipFill>
        <p:spPr>
          <a:xfrm>
            <a:off x="686000" y="565098"/>
            <a:ext cx="3222826" cy="2223750"/>
          </a:xfrm>
          <a:prstGeom prst="rect">
            <a:avLst/>
          </a:prstGeom>
          <a:noFill/>
          <a:ln>
            <a:noFill/>
          </a:ln>
        </p:spPr>
      </p:pic>
      <p:sp>
        <p:nvSpPr>
          <p:cNvPr id="1255" name="Google Shape;1255;p98"/>
          <p:cNvSpPr txBox="1"/>
          <p:nvPr/>
        </p:nvSpPr>
        <p:spPr>
          <a:xfrm>
            <a:off x="3348375" y="1654525"/>
            <a:ext cx="1392000" cy="2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latin typeface="Raleway Light"/>
                <a:ea typeface="Raleway Light"/>
                <a:cs typeface="Raleway Light"/>
                <a:sym typeface="Raleway Light"/>
              </a:rPr>
              <a:t>Sophie C. Schmidt, CC BY 4.0,</a:t>
            </a:r>
            <a:br>
              <a:rPr lang="en" sz="700">
                <a:latin typeface="Raleway Light"/>
                <a:ea typeface="Raleway Light"/>
                <a:cs typeface="Raleway Light"/>
                <a:sym typeface="Raleway Light"/>
              </a:rPr>
            </a:br>
            <a:r>
              <a:rPr lang="en" sz="700">
                <a:latin typeface="Raleway Light"/>
                <a:ea typeface="Raleway Light"/>
                <a:cs typeface="Raleway Light"/>
                <a:sym typeface="Raleway Light"/>
              </a:rPr>
              <a:t>via Wikimedia Commons</a:t>
            </a:r>
            <a:endParaRPr sz="700">
              <a:latin typeface="Raleway Light"/>
              <a:ea typeface="Raleway Light"/>
              <a:cs typeface="Raleway Light"/>
              <a:sym typeface="Raleway Light"/>
            </a:endParaRPr>
          </a:p>
        </p:txBody>
      </p:sp>
      <p:pic>
        <p:nvPicPr>
          <p:cNvPr id="1256" name="Google Shape;1256;p98"/>
          <p:cNvPicPr preferRelativeResize="0"/>
          <p:nvPr/>
        </p:nvPicPr>
        <p:blipFill>
          <a:blip r:embed="rId6">
            <a:alphaModFix/>
          </a:blip>
          <a:stretch>
            <a:fillRect/>
          </a:stretch>
        </p:blipFill>
        <p:spPr>
          <a:xfrm>
            <a:off x="2799776" y="2003025"/>
            <a:ext cx="2706326" cy="1995924"/>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260"/>
        <p:cNvGrpSpPr/>
        <p:nvPr/>
      </p:nvGrpSpPr>
      <p:grpSpPr>
        <a:xfrm>
          <a:off x="0" y="0"/>
          <a:ext cx="0" cy="0"/>
          <a:chOff x="0" y="0"/>
          <a:chExt cx="0" cy="0"/>
        </a:xfrm>
      </p:grpSpPr>
      <p:sp>
        <p:nvSpPr>
          <p:cNvPr id="1261" name="Google Shape;1261;p9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72</a:t>
            </a:fld>
            <a:endParaRPr/>
          </a:p>
        </p:txBody>
      </p:sp>
      <p:sp>
        <p:nvSpPr>
          <p:cNvPr id="1262" name="Google Shape;1262;p99"/>
          <p:cNvSpPr txBox="1">
            <a:spLocks noGrp="1"/>
          </p:cNvSpPr>
          <p:nvPr>
            <p:ph type="title"/>
          </p:nvPr>
        </p:nvSpPr>
        <p:spPr>
          <a:xfrm>
            <a:off x="1138950" y="4144700"/>
            <a:ext cx="68661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Geospatial and Statistical Analysis</a:t>
            </a:r>
            <a:endParaRPr sz="1800"/>
          </a:p>
        </p:txBody>
      </p:sp>
      <p:pic>
        <p:nvPicPr>
          <p:cNvPr id="1263" name="Google Shape;1263;p99"/>
          <p:cNvPicPr preferRelativeResize="0"/>
          <p:nvPr/>
        </p:nvPicPr>
        <p:blipFill>
          <a:blip r:embed="rId3">
            <a:alphaModFix/>
          </a:blip>
          <a:stretch>
            <a:fillRect/>
          </a:stretch>
        </p:blipFill>
        <p:spPr>
          <a:xfrm>
            <a:off x="673725" y="884525"/>
            <a:ext cx="4098824" cy="2899918"/>
          </a:xfrm>
          <a:prstGeom prst="rect">
            <a:avLst/>
          </a:prstGeom>
          <a:noFill/>
          <a:ln>
            <a:noFill/>
          </a:ln>
        </p:spPr>
      </p:pic>
      <p:pic>
        <p:nvPicPr>
          <p:cNvPr id="1264" name="Google Shape;1264;p99"/>
          <p:cNvPicPr preferRelativeResize="0"/>
          <p:nvPr/>
        </p:nvPicPr>
        <p:blipFill>
          <a:blip r:embed="rId4">
            <a:alphaModFix/>
          </a:blip>
          <a:stretch>
            <a:fillRect/>
          </a:stretch>
        </p:blipFill>
        <p:spPr>
          <a:xfrm>
            <a:off x="6799525" y="2963275"/>
            <a:ext cx="1489600" cy="1761375"/>
          </a:xfrm>
          <a:prstGeom prst="rect">
            <a:avLst/>
          </a:prstGeom>
          <a:noFill/>
          <a:ln>
            <a:noFill/>
          </a:ln>
        </p:spPr>
      </p:pic>
      <p:pic>
        <p:nvPicPr>
          <p:cNvPr id="1265" name="Google Shape;1265;p99"/>
          <p:cNvPicPr preferRelativeResize="0"/>
          <p:nvPr/>
        </p:nvPicPr>
        <p:blipFill>
          <a:blip r:embed="rId5">
            <a:alphaModFix/>
          </a:blip>
          <a:stretch>
            <a:fillRect/>
          </a:stretch>
        </p:blipFill>
        <p:spPr>
          <a:xfrm>
            <a:off x="4993200" y="512250"/>
            <a:ext cx="3376626" cy="2388976"/>
          </a:xfrm>
          <a:prstGeom prst="rect">
            <a:avLst/>
          </a:prstGeom>
          <a:noFill/>
          <a:ln>
            <a:noFill/>
          </a:ln>
        </p:spPr>
      </p:pic>
      <p:sp>
        <p:nvSpPr>
          <p:cNvPr id="1266" name="Google Shape;1266;p99"/>
          <p:cNvSpPr txBox="1"/>
          <p:nvPr/>
        </p:nvSpPr>
        <p:spPr>
          <a:xfrm>
            <a:off x="5178700" y="3070475"/>
            <a:ext cx="1392000" cy="2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700">
                <a:latin typeface="Raleway Light"/>
                <a:ea typeface="Raleway Light"/>
                <a:cs typeface="Raleway Light"/>
                <a:sym typeface="Raleway Light"/>
              </a:rPr>
              <a:t>Florian Thiery, CC BY 4.0,</a:t>
            </a:r>
            <a:br>
              <a:rPr lang="en" sz="700">
                <a:latin typeface="Raleway Light"/>
                <a:ea typeface="Raleway Light"/>
                <a:cs typeface="Raleway Light"/>
                <a:sym typeface="Raleway Light"/>
              </a:rPr>
            </a:br>
            <a:r>
              <a:rPr lang="en" sz="700">
                <a:latin typeface="Raleway Light"/>
                <a:ea typeface="Raleway Light"/>
                <a:cs typeface="Raleway Light"/>
                <a:sym typeface="Raleway Light"/>
              </a:rPr>
              <a:t>via Wikimedia Commons</a:t>
            </a:r>
            <a:endParaRPr sz="700">
              <a:latin typeface="Raleway Light"/>
              <a:ea typeface="Raleway Light"/>
              <a:cs typeface="Raleway Light"/>
              <a:sym typeface="Raleway Ligh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270"/>
        <p:cNvGrpSpPr/>
        <p:nvPr/>
      </p:nvGrpSpPr>
      <p:grpSpPr>
        <a:xfrm>
          <a:off x="0" y="0"/>
          <a:ext cx="0" cy="0"/>
          <a:chOff x="0" y="0"/>
          <a:chExt cx="0" cy="0"/>
        </a:xfrm>
      </p:grpSpPr>
      <p:sp>
        <p:nvSpPr>
          <p:cNvPr id="1271" name="Google Shape;1271;p100"/>
          <p:cNvSpPr txBox="1">
            <a:spLocks noGrp="1"/>
          </p:cNvSpPr>
          <p:nvPr>
            <p:ph type="title"/>
          </p:nvPr>
        </p:nvSpPr>
        <p:spPr>
          <a:xfrm>
            <a:off x="1138950" y="38405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dk2"/>
                </a:solidFill>
              </a:rPr>
              <a:t>Visualisation of connections between distributed</a:t>
            </a:r>
            <a:br>
              <a:rPr lang="en">
                <a:solidFill>
                  <a:schemeClr val="dk2"/>
                </a:solidFill>
              </a:rPr>
            </a:br>
            <a:r>
              <a:rPr lang="en">
                <a:solidFill>
                  <a:schemeClr val="dk2"/>
                </a:solidFill>
              </a:rPr>
              <a:t>Ogham sources and different numbering systems.</a:t>
            </a:r>
            <a:endParaRPr>
              <a:solidFill>
                <a:schemeClr val="dk2"/>
              </a:solidFill>
            </a:endParaRPr>
          </a:p>
        </p:txBody>
      </p:sp>
      <p:sp>
        <p:nvSpPr>
          <p:cNvPr id="1272" name="Google Shape;1272;p10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73</a:t>
            </a:fld>
            <a:endParaRPr>
              <a:solidFill>
                <a:srgbClr val="000000"/>
              </a:solidFill>
            </a:endParaRPr>
          </a:p>
        </p:txBody>
      </p:sp>
      <p:pic>
        <p:nvPicPr>
          <p:cNvPr id="1273" name="Google Shape;1273;p100"/>
          <p:cNvPicPr preferRelativeResize="0"/>
          <p:nvPr/>
        </p:nvPicPr>
        <p:blipFill>
          <a:blip r:embed="rId3">
            <a:alphaModFix/>
          </a:blip>
          <a:stretch>
            <a:fillRect/>
          </a:stretch>
        </p:blipFill>
        <p:spPr>
          <a:xfrm>
            <a:off x="3163038" y="490150"/>
            <a:ext cx="2817926" cy="3332724"/>
          </a:xfrm>
          <a:prstGeom prst="rect">
            <a:avLst/>
          </a:prstGeom>
          <a:noFill/>
          <a:ln>
            <a:noFill/>
          </a:ln>
        </p:spPr>
      </p:pic>
      <p:sp>
        <p:nvSpPr>
          <p:cNvPr id="1274" name="Google Shape;1274;p100"/>
          <p:cNvSpPr txBox="1"/>
          <p:nvPr/>
        </p:nvSpPr>
        <p:spPr>
          <a:xfrm>
            <a:off x="6012125" y="3225575"/>
            <a:ext cx="23082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b="1">
                <a:solidFill>
                  <a:srgbClr val="814F72"/>
                </a:solidFill>
                <a:latin typeface="Raleway"/>
                <a:ea typeface="Raleway"/>
                <a:cs typeface="Raleway"/>
                <a:sym typeface="Raleway"/>
              </a:rPr>
              <a:t>http://ref.ogham.link/?node=osullivan_1996:908</a:t>
            </a:r>
            <a:endParaRPr sz="700" b="1">
              <a:solidFill>
                <a:srgbClr val="814F72"/>
              </a:solidFill>
              <a:latin typeface="Raleway"/>
              <a:ea typeface="Raleway"/>
              <a:cs typeface="Raleway"/>
              <a:sym typeface="Raleway"/>
            </a:endParaRPr>
          </a:p>
        </p:txBody>
      </p:sp>
      <p:sp>
        <p:nvSpPr>
          <p:cNvPr id="1275" name="Google Shape;1275;p100"/>
          <p:cNvSpPr txBox="1"/>
          <p:nvPr/>
        </p:nvSpPr>
        <p:spPr>
          <a:xfrm>
            <a:off x="701100" y="3225575"/>
            <a:ext cx="24309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b="1">
                <a:solidFill>
                  <a:srgbClr val="814F72"/>
                </a:solidFill>
                <a:latin typeface="Raleway"/>
                <a:ea typeface="Raleway"/>
                <a:cs typeface="Raleway"/>
                <a:sym typeface="Raleway"/>
              </a:rPr>
              <a:t>https://github.com/FellowsFreiesWissen/Ogham</a:t>
            </a:r>
            <a:endParaRPr sz="700" b="1">
              <a:solidFill>
                <a:srgbClr val="814F72"/>
              </a:solidFill>
              <a:latin typeface="Raleway"/>
              <a:ea typeface="Raleway"/>
              <a:cs typeface="Raleway"/>
              <a:sym typeface="Raleway"/>
            </a:endParaRPr>
          </a:p>
        </p:txBody>
      </p:sp>
      <p:pic>
        <p:nvPicPr>
          <p:cNvPr id="1276" name="Google Shape;1276;p100"/>
          <p:cNvPicPr preferRelativeResize="0"/>
          <p:nvPr/>
        </p:nvPicPr>
        <p:blipFill>
          <a:blip r:embed="rId4">
            <a:alphaModFix/>
          </a:blip>
          <a:stretch>
            <a:fillRect/>
          </a:stretch>
        </p:blipFill>
        <p:spPr>
          <a:xfrm>
            <a:off x="2256814" y="2768376"/>
            <a:ext cx="809897" cy="457200"/>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280"/>
        <p:cNvGrpSpPr/>
        <p:nvPr/>
      </p:nvGrpSpPr>
      <p:grpSpPr>
        <a:xfrm>
          <a:off x="0" y="0"/>
          <a:ext cx="0" cy="0"/>
          <a:chOff x="0" y="0"/>
          <a:chExt cx="0" cy="0"/>
        </a:xfrm>
      </p:grpSpPr>
      <p:sp>
        <p:nvSpPr>
          <p:cNvPr id="1281" name="Google Shape;1281;p101"/>
          <p:cNvSpPr txBox="1">
            <a:spLocks noGrp="1"/>
          </p:cNvSpPr>
          <p:nvPr>
            <p:ph type="title"/>
          </p:nvPr>
        </p:nvSpPr>
        <p:spPr>
          <a:xfrm>
            <a:off x="1138950" y="4068500"/>
            <a:ext cx="68661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215</a:t>
            </a:r>
            <a:endParaRPr/>
          </a:p>
        </p:txBody>
      </p:sp>
      <p:sp>
        <p:nvSpPr>
          <p:cNvPr id="1282" name="Google Shape;1282;p10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74</a:t>
            </a:fld>
            <a:endParaRPr>
              <a:solidFill>
                <a:srgbClr val="000000"/>
              </a:solidFill>
            </a:endParaRPr>
          </a:p>
        </p:txBody>
      </p:sp>
      <p:pic>
        <p:nvPicPr>
          <p:cNvPr id="1283" name="Google Shape;1283;p101"/>
          <p:cNvPicPr preferRelativeResize="0"/>
          <p:nvPr/>
        </p:nvPicPr>
        <p:blipFill>
          <a:blip r:embed="rId3">
            <a:alphaModFix/>
          </a:blip>
          <a:stretch>
            <a:fillRect/>
          </a:stretch>
        </p:blipFill>
        <p:spPr>
          <a:xfrm>
            <a:off x="640101" y="1027888"/>
            <a:ext cx="2328924" cy="2867375"/>
          </a:xfrm>
          <a:prstGeom prst="rect">
            <a:avLst/>
          </a:prstGeom>
          <a:noFill/>
          <a:ln>
            <a:noFill/>
          </a:ln>
        </p:spPr>
      </p:pic>
      <p:pic>
        <p:nvPicPr>
          <p:cNvPr id="1284" name="Google Shape;1284;p101"/>
          <p:cNvPicPr preferRelativeResize="0"/>
          <p:nvPr/>
        </p:nvPicPr>
        <p:blipFill>
          <a:blip r:embed="rId4">
            <a:alphaModFix/>
          </a:blip>
          <a:stretch>
            <a:fillRect/>
          </a:stretch>
        </p:blipFill>
        <p:spPr>
          <a:xfrm>
            <a:off x="4239875" y="447375"/>
            <a:ext cx="3669029" cy="2286000"/>
          </a:xfrm>
          <a:prstGeom prst="rect">
            <a:avLst/>
          </a:prstGeom>
          <a:noFill/>
          <a:ln>
            <a:noFill/>
          </a:ln>
        </p:spPr>
      </p:pic>
      <p:pic>
        <p:nvPicPr>
          <p:cNvPr id="1285" name="Google Shape;1285;p101"/>
          <p:cNvPicPr preferRelativeResize="0"/>
          <p:nvPr/>
        </p:nvPicPr>
        <p:blipFill>
          <a:blip r:embed="rId5">
            <a:alphaModFix/>
          </a:blip>
          <a:stretch>
            <a:fillRect/>
          </a:stretch>
        </p:blipFill>
        <p:spPr>
          <a:xfrm>
            <a:off x="6272675" y="2858025"/>
            <a:ext cx="2331720" cy="1371600"/>
          </a:xfrm>
          <a:prstGeom prst="rect">
            <a:avLst/>
          </a:prstGeom>
          <a:noFill/>
          <a:ln>
            <a:noFill/>
          </a:ln>
        </p:spPr>
      </p:pic>
      <p:pic>
        <p:nvPicPr>
          <p:cNvPr id="1286" name="Google Shape;1286;p101"/>
          <p:cNvPicPr preferRelativeResize="0"/>
          <p:nvPr/>
        </p:nvPicPr>
        <p:blipFill>
          <a:blip r:embed="rId6">
            <a:alphaModFix/>
          </a:blip>
          <a:stretch>
            <a:fillRect/>
          </a:stretch>
        </p:blipFill>
        <p:spPr>
          <a:xfrm>
            <a:off x="3103450" y="1896625"/>
            <a:ext cx="1977226" cy="553200"/>
          </a:xfrm>
          <a:prstGeom prst="rect">
            <a:avLst/>
          </a:prstGeom>
          <a:noFill/>
          <a:ln>
            <a:noFill/>
          </a:ln>
        </p:spPr>
      </p:pic>
      <p:pic>
        <p:nvPicPr>
          <p:cNvPr id="1287" name="Google Shape;1287;p101"/>
          <p:cNvPicPr preferRelativeResize="0"/>
          <p:nvPr/>
        </p:nvPicPr>
        <p:blipFill>
          <a:blip r:embed="rId7">
            <a:alphaModFix/>
          </a:blip>
          <a:stretch>
            <a:fillRect/>
          </a:stretch>
        </p:blipFill>
        <p:spPr>
          <a:xfrm>
            <a:off x="4158475" y="2449825"/>
            <a:ext cx="924749" cy="1434752"/>
          </a:xfrm>
          <a:prstGeom prst="rect">
            <a:avLst/>
          </a:prstGeom>
          <a:noFill/>
          <a:ln>
            <a:noFill/>
          </a:ln>
        </p:spPr>
      </p:pic>
      <p:sp>
        <p:nvSpPr>
          <p:cNvPr id="1288" name="Google Shape;1288;p101"/>
          <p:cNvSpPr txBox="1"/>
          <p:nvPr/>
        </p:nvSpPr>
        <p:spPr>
          <a:xfrm rot="-1238">
            <a:off x="971462" y="67652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Macálister 1945, p. 209</a:t>
            </a:r>
            <a:endParaRPr sz="1000">
              <a:solidFill>
                <a:srgbClr val="9E9E9E"/>
              </a:solidFill>
            </a:endParaRPr>
          </a:p>
        </p:txBody>
      </p:sp>
      <p:sp>
        <p:nvSpPr>
          <p:cNvPr id="1289" name="Google Shape;1289;p101"/>
          <p:cNvSpPr txBox="1"/>
          <p:nvPr/>
        </p:nvSpPr>
        <p:spPr>
          <a:xfrm rot="-1722">
            <a:off x="6485616" y="676534"/>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sp>
        <p:nvSpPr>
          <p:cNvPr id="1290" name="Google Shape;1290;p101"/>
          <p:cNvSpPr txBox="1"/>
          <p:nvPr/>
        </p:nvSpPr>
        <p:spPr>
          <a:xfrm rot="-1722">
            <a:off x="7406491" y="2519034"/>
            <a:ext cx="11979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i="1">
                <a:solidFill>
                  <a:srgbClr val="9E9E9E"/>
                </a:solidFill>
                <a:latin typeface="Raleway"/>
                <a:ea typeface="Raleway"/>
                <a:cs typeface="Raleway"/>
                <a:sym typeface="Raleway"/>
              </a:rPr>
              <a:t>CISP</a:t>
            </a:r>
            <a:endParaRPr sz="1000">
              <a:solidFill>
                <a:srgbClr val="9E9E9E"/>
              </a:solidFill>
            </a:endParaRPr>
          </a:p>
        </p:txBody>
      </p:sp>
      <p:sp>
        <p:nvSpPr>
          <p:cNvPr id="1291" name="Google Shape;1291;p101"/>
          <p:cNvSpPr txBox="1"/>
          <p:nvPr/>
        </p:nvSpPr>
        <p:spPr>
          <a:xfrm rot="-1722">
            <a:off x="3103441" y="1481434"/>
            <a:ext cx="1197900" cy="33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solidFill>
                  <a:srgbClr val="9E9E9E"/>
                </a:solidFill>
                <a:latin typeface="Raleway"/>
                <a:ea typeface="Raleway"/>
                <a:cs typeface="Raleway"/>
                <a:sym typeface="Raleway"/>
              </a:rPr>
              <a:t>O’Sullivan 1996,</a:t>
            </a:r>
            <a:endParaRPr sz="1000" i="1">
              <a:solidFill>
                <a:srgbClr val="9E9E9E"/>
              </a:solidFill>
              <a:latin typeface="Raleway"/>
              <a:ea typeface="Raleway"/>
              <a:cs typeface="Raleway"/>
              <a:sym typeface="Raleway"/>
            </a:endParaRPr>
          </a:p>
          <a:p>
            <a:pPr marL="0" lvl="0" indent="0" algn="l" rtl="0">
              <a:spcBef>
                <a:spcPts val="0"/>
              </a:spcBef>
              <a:spcAft>
                <a:spcPts val="0"/>
              </a:spcAft>
              <a:buNone/>
            </a:pPr>
            <a:r>
              <a:rPr lang="en" sz="1000" i="1">
                <a:solidFill>
                  <a:srgbClr val="9E9E9E"/>
                </a:solidFill>
                <a:latin typeface="Raleway"/>
                <a:ea typeface="Raleway"/>
                <a:cs typeface="Raleway"/>
                <a:sym typeface="Raleway"/>
              </a:rPr>
              <a:t>p. 236</a:t>
            </a:r>
            <a:endParaRPr sz="1000" i="1">
              <a:solidFill>
                <a:srgbClr val="9E9E9E"/>
              </a:solidFill>
              <a:latin typeface="Raleway"/>
              <a:ea typeface="Raleway"/>
              <a:cs typeface="Raleway"/>
              <a:sym typeface="Raleway"/>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295"/>
        <p:cNvGrpSpPr/>
        <p:nvPr/>
      </p:nvGrpSpPr>
      <p:grpSpPr>
        <a:xfrm>
          <a:off x="0" y="0"/>
          <a:ext cx="0" cy="0"/>
          <a:chOff x="0" y="0"/>
          <a:chExt cx="0" cy="0"/>
        </a:xfrm>
      </p:grpSpPr>
      <p:sp>
        <p:nvSpPr>
          <p:cNvPr id="1296" name="Google Shape;1296;p102"/>
          <p:cNvSpPr txBox="1">
            <a:spLocks noGrp="1"/>
          </p:cNvSpPr>
          <p:nvPr>
            <p:ph type="title"/>
          </p:nvPr>
        </p:nvSpPr>
        <p:spPr>
          <a:xfrm>
            <a:off x="1138950" y="4068500"/>
            <a:ext cx="68661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216</a:t>
            </a:r>
            <a:endParaRPr/>
          </a:p>
        </p:txBody>
      </p:sp>
      <p:sp>
        <p:nvSpPr>
          <p:cNvPr id="1297" name="Google Shape;1297;p10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75</a:t>
            </a:fld>
            <a:endParaRPr>
              <a:solidFill>
                <a:srgbClr val="000000"/>
              </a:solidFill>
            </a:endParaRPr>
          </a:p>
        </p:txBody>
      </p:sp>
      <p:sp>
        <p:nvSpPr>
          <p:cNvPr id="1298" name="Google Shape;1298;p102"/>
          <p:cNvSpPr txBox="1"/>
          <p:nvPr/>
        </p:nvSpPr>
        <p:spPr>
          <a:xfrm rot="-1238">
            <a:off x="971462" y="67652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Macálister 1945, p. 210</a:t>
            </a:r>
            <a:endParaRPr sz="1000">
              <a:solidFill>
                <a:srgbClr val="9E9E9E"/>
              </a:solidFill>
            </a:endParaRPr>
          </a:p>
        </p:txBody>
      </p:sp>
      <p:sp>
        <p:nvSpPr>
          <p:cNvPr id="1299" name="Google Shape;1299;p102"/>
          <p:cNvSpPr txBox="1"/>
          <p:nvPr/>
        </p:nvSpPr>
        <p:spPr>
          <a:xfrm rot="-1722">
            <a:off x="6485616" y="676534"/>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sp>
        <p:nvSpPr>
          <p:cNvPr id="1300" name="Google Shape;1300;p102"/>
          <p:cNvSpPr txBox="1"/>
          <p:nvPr/>
        </p:nvSpPr>
        <p:spPr>
          <a:xfrm rot="-1722">
            <a:off x="7406491" y="2519034"/>
            <a:ext cx="11979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i="1">
                <a:solidFill>
                  <a:srgbClr val="9E9E9E"/>
                </a:solidFill>
                <a:latin typeface="Raleway"/>
                <a:ea typeface="Raleway"/>
                <a:cs typeface="Raleway"/>
                <a:sym typeface="Raleway"/>
              </a:rPr>
              <a:t>CISP</a:t>
            </a:r>
            <a:endParaRPr sz="1000">
              <a:solidFill>
                <a:srgbClr val="9E9E9E"/>
              </a:solidFill>
            </a:endParaRPr>
          </a:p>
        </p:txBody>
      </p:sp>
      <p:sp>
        <p:nvSpPr>
          <p:cNvPr id="1301" name="Google Shape;1301;p102"/>
          <p:cNvSpPr txBox="1"/>
          <p:nvPr/>
        </p:nvSpPr>
        <p:spPr>
          <a:xfrm rot="-1722">
            <a:off x="2874841" y="1481434"/>
            <a:ext cx="1197900" cy="33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solidFill>
                  <a:srgbClr val="9E9E9E"/>
                </a:solidFill>
                <a:latin typeface="Raleway"/>
                <a:ea typeface="Raleway"/>
                <a:cs typeface="Raleway"/>
                <a:sym typeface="Raleway"/>
              </a:rPr>
              <a:t>O’Sullivan 1996,</a:t>
            </a:r>
            <a:endParaRPr sz="1000" i="1">
              <a:solidFill>
                <a:srgbClr val="9E9E9E"/>
              </a:solidFill>
              <a:latin typeface="Raleway"/>
              <a:ea typeface="Raleway"/>
              <a:cs typeface="Raleway"/>
              <a:sym typeface="Raleway"/>
            </a:endParaRPr>
          </a:p>
          <a:p>
            <a:pPr marL="0" lvl="0" indent="0" algn="l" rtl="0">
              <a:spcBef>
                <a:spcPts val="0"/>
              </a:spcBef>
              <a:spcAft>
                <a:spcPts val="0"/>
              </a:spcAft>
              <a:buNone/>
            </a:pPr>
            <a:r>
              <a:rPr lang="en" sz="1000" i="1">
                <a:solidFill>
                  <a:srgbClr val="9E9E9E"/>
                </a:solidFill>
                <a:latin typeface="Raleway"/>
                <a:ea typeface="Raleway"/>
                <a:cs typeface="Raleway"/>
                <a:sym typeface="Raleway"/>
              </a:rPr>
              <a:t>p. 236</a:t>
            </a:r>
            <a:endParaRPr sz="1000" i="1">
              <a:solidFill>
                <a:srgbClr val="9E9E9E"/>
              </a:solidFill>
              <a:latin typeface="Raleway"/>
              <a:ea typeface="Raleway"/>
              <a:cs typeface="Raleway"/>
              <a:sym typeface="Raleway"/>
            </a:endParaRPr>
          </a:p>
        </p:txBody>
      </p:sp>
      <p:pic>
        <p:nvPicPr>
          <p:cNvPr id="1302" name="Google Shape;1302;p102"/>
          <p:cNvPicPr preferRelativeResize="0"/>
          <p:nvPr/>
        </p:nvPicPr>
        <p:blipFill>
          <a:blip r:embed="rId3">
            <a:alphaModFix/>
          </a:blip>
          <a:stretch>
            <a:fillRect/>
          </a:stretch>
        </p:blipFill>
        <p:spPr>
          <a:xfrm>
            <a:off x="866353" y="1039006"/>
            <a:ext cx="1876400" cy="3298731"/>
          </a:xfrm>
          <a:prstGeom prst="rect">
            <a:avLst/>
          </a:prstGeom>
          <a:noFill/>
          <a:ln>
            <a:noFill/>
          </a:ln>
        </p:spPr>
      </p:pic>
      <p:pic>
        <p:nvPicPr>
          <p:cNvPr id="1303" name="Google Shape;1303;p102"/>
          <p:cNvPicPr preferRelativeResize="0"/>
          <p:nvPr/>
        </p:nvPicPr>
        <p:blipFill>
          <a:blip r:embed="rId4">
            <a:alphaModFix/>
          </a:blip>
          <a:stretch>
            <a:fillRect/>
          </a:stretch>
        </p:blipFill>
        <p:spPr>
          <a:xfrm>
            <a:off x="5934549" y="2858025"/>
            <a:ext cx="2669852" cy="1371600"/>
          </a:xfrm>
          <a:prstGeom prst="rect">
            <a:avLst/>
          </a:prstGeom>
          <a:noFill/>
          <a:ln>
            <a:noFill/>
          </a:ln>
        </p:spPr>
      </p:pic>
      <p:pic>
        <p:nvPicPr>
          <p:cNvPr id="1304" name="Google Shape;1304;p102"/>
          <p:cNvPicPr preferRelativeResize="0"/>
          <p:nvPr/>
        </p:nvPicPr>
        <p:blipFill>
          <a:blip r:embed="rId5">
            <a:alphaModFix/>
          </a:blip>
          <a:stretch>
            <a:fillRect/>
          </a:stretch>
        </p:blipFill>
        <p:spPr>
          <a:xfrm>
            <a:off x="4678865" y="447375"/>
            <a:ext cx="3230037" cy="2286001"/>
          </a:xfrm>
          <a:prstGeom prst="rect">
            <a:avLst/>
          </a:prstGeom>
          <a:noFill/>
          <a:ln>
            <a:noFill/>
          </a:ln>
        </p:spPr>
      </p:pic>
      <p:pic>
        <p:nvPicPr>
          <p:cNvPr id="1305" name="Google Shape;1305;p102"/>
          <p:cNvPicPr preferRelativeResize="0"/>
          <p:nvPr/>
        </p:nvPicPr>
        <p:blipFill>
          <a:blip r:embed="rId6">
            <a:alphaModFix/>
          </a:blip>
          <a:stretch>
            <a:fillRect/>
          </a:stretch>
        </p:blipFill>
        <p:spPr>
          <a:xfrm>
            <a:off x="2874850" y="1896625"/>
            <a:ext cx="1977226" cy="553200"/>
          </a:xfrm>
          <a:prstGeom prst="rect">
            <a:avLst/>
          </a:prstGeom>
          <a:noFill/>
          <a:ln>
            <a:noFill/>
          </a:ln>
        </p:spPr>
      </p:pic>
      <p:pic>
        <p:nvPicPr>
          <p:cNvPr id="1306" name="Google Shape;1306;p102"/>
          <p:cNvPicPr preferRelativeResize="0"/>
          <p:nvPr/>
        </p:nvPicPr>
        <p:blipFill>
          <a:blip r:embed="rId7">
            <a:alphaModFix/>
          </a:blip>
          <a:stretch>
            <a:fillRect/>
          </a:stretch>
        </p:blipFill>
        <p:spPr>
          <a:xfrm>
            <a:off x="3929875" y="2449825"/>
            <a:ext cx="924749" cy="1434752"/>
          </a:xfrm>
          <a:prstGeom prst="rect">
            <a:avLst/>
          </a:prstGeom>
          <a:noFill/>
          <a:ln>
            <a:noFill/>
          </a:ln>
        </p:spPr>
      </p:pic>
      <p:sp>
        <p:nvSpPr>
          <p:cNvPr id="1307" name="Google Shape;1307;p102"/>
          <p:cNvSpPr txBox="1"/>
          <p:nvPr/>
        </p:nvSpPr>
        <p:spPr>
          <a:xfrm rot="-1722">
            <a:off x="6565941" y="2068172"/>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311"/>
        <p:cNvGrpSpPr/>
        <p:nvPr/>
      </p:nvGrpSpPr>
      <p:grpSpPr>
        <a:xfrm>
          <a:off x="0" y="0"/>
          <a:ext cx="0" cy="0"/>
          <a:chOff x="0" y="0"/>
          <a:chExt cx="0" cy="0"/>
        </a:xfrm>
      </p:grpSpPr>
      <p:sp>
        <p:nvSpPr>
          <p:cNvPr id="1312" name="Google Shape;1312;p103"/>
          <p:cNvSpPr txBox="1">
            <a:spLocks noGrp="1"/>
          </p:cNvSpPr>
          <p:nvPr>
            <p:ph type="title"/>
          </p:nvPr>
        </p:nvSpPr>
        <p:spPr>
          <a:xfrm>
            <a:off x="1138950" y="4127950"/>
            <a:ext cx="6866100" cy="493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217</a:t>
            </a:r>
            <a:endParaRPr/>
          </a:p>
        </p:txBody>
      </p:sp>
      <p:sp>
        <p:nvSpPr>
          <p:cNvPr id="1313" name="Google Shape;1313;p10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76</a:t>
            </a:fld>
            <a:endParaRPr>
              <a:solidFill>
                <a:srgbClr val="000000"/>
              </a:solidFill>
            </a:endParaRPr>
          </a:p>
        </p:txBody>
      </p:sp>
      <p:sp>
        <p:nvSpPr>
          <p:cNvPr id="1314" name="Google Shape;1314;p103"/>
          <p:cNvSpPr txBox="1"/>
          <p:nvPr/>
        </p:nvSpPr>
        <p:spPr>
          <a:xfrm rot="-1238">
            <a:off x="971462" y="67652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Macálister 1945, p. 211</a:t>
            </a:r>
            <a:endParaRPr sz="1000">
              <a:solidFill>
                <a:srgbClr val="9E9E9E"/>
              </a:solidFill>
            </a:endParaRPr>
          </a:p>
        </p:txBody>
      </p:sp>
      <p:sp>
        <p:nvSpPr>
          <p:cNvPr id="1315" name="Google Shape;1315;p103"/>
          <p:cNvSpPr txBox="1"/>
          <p:nvPr/>
        </p:nvSpPr>
        <p:spPr>
          <a:xfrm rot="-1722">
            <a:off x="6485616" y="676534"/>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sp>
        <p:nvSpPr>
          <p:cNvPr id="1316" name="Google Shape;1316;p103"/>
          <p:cNvSpPr txBox="1"/>
          <p:nvPr/>
        </p:nvSpPr>
        <p:spPr>
          <a:xfrm rot="-1722">
            <a:off x="7406491" y="2519034"/>
            <a:ext cx="11979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i="1">
                <a:solidFill>
                  <a:srgbClr val="9E9E9E"/>
                </a:solidFill>
                <a:latin typeface="Raleway"/>
                <a:ea typeface="Raleway"/>
                <a:cs typeface="Raleway"/>
                <a:sym typeface="Raleway"/>
              </a:rPr>
              <a:t>CISP</a:t>
            </a:r>
            <a:endParaRPr sz="1000">
              <a:solidFill>
                <a:srgbClr val="9E9E9E"/>
              </a:solidFill>
            </a:endParaRPr>
          </a:p>
        </p:txBody>
      </p:sp>
      <p:sp>
        <p:nvSpPr>
          <p:cNvPr id="1317" name="Google Shape;1317;p103"/>
          <p:cNvSpPr txBox="1"/>
          <p:nvPr/>
        </p:nvSpPr>
        <p:spPr>
          <a:xfrm rot="-1722">
            <a:off x="3103441" y="1481434"/>
            <a:ext cx="1197900" cy="33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solidFill>
                  <a:srgbClr val="9E9E9E"/>
                </a:solidFill>
                <a:latin typeface="Raleway"/>
                <a:ea typeface="Raleway"/>
                <a:cs typeface="Raleway"/>
                <a:sym typeface="Raleway"/>
              </a:rPr>
              <a:t>O’Sullivan 1996,</a:t>
            </a:r>
            <a:endParaRPr sz="1000" i="1">
              <a:solidFill>
                <a:srgbClr val="9E9E9E"/>
              </a:solidFill>
              <a:latin typeface="Raleway"/>
              <a:ea typeface="Raleway"/>
              <a:cs typeface="Raleway"/>
              <a:sym typeface="Raleway"/>
            </a:endParaRPr>
          </a:p>
          <a:p>
            <a:pPr marL="0" lvl="0" indent="0" algn="l" rtl="0">
              <a:spcBef>
                <a:spcPts val="0"/>
              </a:spcBef>
              <a:spcAft>
                <a:spcPts val="0"/>
              </a:spcAft>
              <a:buNone/>
            </a:pPr>
            <a:r>
              <a:rPr lang="en" sz="1000" i="1">
                <a:solidFill>
                  <a:srgbClr val="9E9E9E"/>
                </a:solidFill>
                <a:latin typeface="Raleway"/>
                <a:ea typeface="Raleway"/>
                <a:cs typeface="Raleway"/>
                <a:sym typeface="Raleway"/>
              </a:rPr>
              <a:t>p. 236</a:t>
            </a:r>
            <a:endParaRPr sz="1000" i="1">
              <a:solidFill>
                <a:srgbClr val="9E9E9E"/>
              </a:solidFill>
              <a:latin typeface="Raleway"/>
              <a:ea typeface="Raleway"/>
              <a:cs typeface="Raleway"/>
              <a:sym typeface="Raleway"/>
            </a:endParaRPr>
          </a:p>
        </p:txBody>
      </p:sp>
      <p:pic>
        <p:nvPicPr>
          <p:cNvPr id="1318" name="Google Shape;1318;p103"/>
          <p:cNvPicPr preferRelativeResize="0"/>
          <p:nvPr/>
        </p:nvPicPr>
        <p:blipFill>
          <a:blip r:embed="rId3">
            <a:alphaModFix/>
          </a:blip>
          <a:stretch>
            <a:fillRect/>
          </a:stretch>
        </p:blipFill>
        <p:spPr>
          <a:xfrm>
            <a:off x="670075" y="1069637"/>
            <a:ext cx="2268950" cy="3004224"/>
          </a:xfrm>
          <a:prstGeom prst="rect">
            <a:avLst/>
          </a:prstGeom>
          <a:noFill/>
          <a:ln>
            <a:noFill/>
          </a:ln>
        </p:spPr>
      </p:pic>
      <p:pic>
        <p:nvPicPr>
          <p:cNvPr id="1319" name="Google Shape;1319;p103"/>
          <p:cNvPicPr preferRelativeResize="0"/>
          <p:nvPr/>
        </p:nvPicPr>
        <p:blipFill>
          <a:blip r:embed="rId4">
            <a:alphaModFix/>
          </a:blip>
          <a:stretch>
            <a:fillRect/>
          </a:stretch>
        </p:blipFill>
        <p:spPr>
          <a:xfrm>
            <a:off x="6272675" y="2858025"/>
            <a:ext cx="2331725" cy="1588542"/>
          </a:xfrm>
          <a:prstGeom prst="rect">
            <a:avLst/>
          </a:prstGeom>
          <a:noFill/>
          <a:ln>
            <a:noFill/>
          </a:ln>
        </p:spPr>
      </p:pic>
      <p:pic>
        <p:nvPicPr>
          <p:cNvPr id="1320" name="Google Shape;1320;p103"/>
          <p:cNvPicPr preferRelativeResize="0"/>
          <p:nvPr/>
        </p:nvPicPr>
        <p:blipFill>
          <a:blip r:embed="rId5">
            <a:alphaModFix/>
          </a:blip>
          <a:stretch>
            <a:fillRect/>
          </a:stretch>
        </p:blipFill>
        <p:spPr>
          <a:xfrm>
            <a:off x="4251317" y="447375"/>
            <a:ext cx="3657581" cy="2286000"/>
          </a:xfrm>
          <a:prstGeom prst="rect">
            <a:avLst/>
          </a:prstGeom>
          <a:noFill/>
          <a:ln>
            <a:noFill/>
          </a:ln>
        </p:spPr>
      </p:pic>
      <p:pic>
        <p:nvPicPr>
          <p:cNvPr id="1321" name="Google Shape;1321;p103"/>
          <p:cNvPicPr preferRelativeResize="0"/>
          <p:nvPr/>
        </p:nvPicPr>
        <p:blipFill>
          <a:blip r:embed="rId6">
            <a:alphaModFix/>
          </a:blip>
          <a:stretch>
            <a:fillRect/>
          </a:stretch>
        </p:blipFill>
        <p:spPr>
          <a:xfrm>
            <a:off x="3103450" y="1896625"/>
            <a:ext cx="1977226" cy="553200"/>
          </a:xfrm>
          <a:prstGeom prst="rect">
            <a:avLst/>
          </a:prstGeom>
          <a:noFill/>
          <a:ln>
            <a:noFill/>
          </a:ln>
        </p:spPr>
      </p:pic>
      <p:pic>
        <p:nvPicPr>
          <p:cNvPr id="1322" name="Google Shape;1322;p103"/>
          <p:cNvPicPr preferRelativeResize="0"/>
          <p:nvPr/>
        </p:nvPicPr>
        <p:blipFill>
          <a:blip r:embed="rId7">
            <a:alphaModFix/>
          </a:blip>
          <a:stretch>
            <a:fillRect/>
          </a:stretch>
        </p:blipFill>
        <p:spPr>
          <a:xfrm>
            <a:off x="4158475" y="2449825"/>
            <a:ext cx="924749" cy="1434752"/>
          </a:xfrm>
          <a:prstGeom prst="rect">
            <a:avLst/>
          </a:prstGeom>
          <a:noFill/>
          <a:ln>
            <a:noFill/>
          </a:ln>
        </p:spPr>
      </p:pic>
      <p:sp>
        <p:nvSpPr>
          <p:cNvPr id="1323" name="Google Shape;1323;p103"/>
          <p:cNvSpPr txBox="1"/>
          <p:nvPr/>
        </p:nvSpPr>
        <p:spPr>
          <a:xfrm rot="-1722">
            <a:off x="6485616" y="676534"/>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327"/>
        <p:cNvGrpSpPr/>
        <p:nvPr/>
      </p:nvGrpSpPr>
      <p:grpSpPr>
        <a:xfrm>
          <a:off x="0" y="0"/>
          <a:ext cx="0" cy="0"/>
          <a:chOff x="0" y="0"/>
          <a:chExt cx="0" cy="0"/>
        </a:xfrm>
      </p:grpSpPr>
      <p:pic>
        <p:nvPicPr>
          <p:cNvPr id="1328" name="Google Shape;1328;p104"/>
          <p:cNvPicPr preferRelativeResize="0"/>
          <p:nvPr/>
        </p:nvPicPr>
        <p:blipFill>
          <a:blip r:embed="rId3">
            <a:alphaModFix/>
          </a:blip>
          <a:stretch>
            <a:fillRect/>
          </a:stretch>
        </p:blipFill>
        <p:spPr>
          <a:xfrm>
            <a:off x="4976185" y="447375"/>
            <a:ext cx="2932717" cy="2286001"/>
          </a:xfrm>
          <a:prstGeom prst="rect">
            <a:avLst/>
          </a:prstGeom>
          <a:noFill/>
          <a:ln>
            <a:noFill/>
          </a:ln>
        </p:spPr>
      </p:pic>
      <p:sp>
        <p:nvSpPr>
          <p:cNvPr id="1329" name="Google Shape;1329;p104"/>
          <p:cNvSpPr txBox="1">
            <a:spLocks noGrp="1"/>
          </p:cNvSpPr>
          <p:nvPr>
            <p:ph type="title"/>
          </p:nvPr>
        </p:nvSpPr>
        <p:spPr>
          <a:xfrm>
            <a:off x="1138950" y="4107350"/>
            <a:ext cx="6866100" cy="514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CIIC 218</a:t>
            </a:r>
            <a:endParaRPr/>
          </a:p>
        </p:txBody>
      </p:sp>
      <p:sp>
        <p:nvSpPr>
          <p:cNvPr id="1330" name="Google Shape;1330;p10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77</a:t>
            </a:fld>
            <a:endParaRPr>
              <a:solidFill>
                <a:srgbClr val="000000"/>
              </a:solidFill>
            </a:endParaRPr>
          </a:p>
        </p:txBody>
      </p:sp>
      <p:sp>
        <p:nvSpPr>
          <p:cNvPr id="1331" name="Google Shape;1331;p104"/>
          <p:cNvSpPr txBox="1"/>
          <p:nvPr/>
        </p:nvSpPr>
        <p:spPr>
          <a:xfrm rot="-1238">
            <a:off x="971462" y="120992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Macálister 1945, p. 212</a:t>
            </a:r>
            <a:endParaRPr sz="1000">
              <a:solidFill>
                <a:srgbClr val="9E9E9E"/>
              </a:solidFill>
            </a:endParaRPr>
          </a:p>
        </p:txBody>
      </p:sp>
      <p:sp>
        <p:nvSpPr>
          <p:cNvPr id="1332" name="Google Shape;1332;p104"/>
          <p:cNvSpPr txBox="1"/>
          <p:nvPr/>
        </p:nvSpPr>
        <p:spPr>
          <a:xfrm rot="-1722">
            <a:off x="7406491" y="2519034"/>
            <a:ext cx="1197900" cy="3387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en" sz="1000" i="1">
                <a:solidFill>
                  <a:srgbClr val="9E9E9E"/>
                </a:solidFill>
                <a:latin typeface="Raleway"/>
                <a:ea typeface="Raleway"/>
                <a:cs typeface="Raleway"/>
                <a:sym typeface="Raleway"/>
              </a:rPr>
              <a:t>CISP</a:t>
            </a:r>
            <a:endParaRPr sz="1000">
              <a:solidFill>
                <a:srgbClr val="9E9E9E"/>
              </a:solidFill>
            </a:endParaRPr>
          </a:p>
        </p:txBody>
      </p:sp>
      <p:sp>
        <p:nvSpPr>
          <p:cNvPr id="1333" name="Google Shape;1333;p104"/>
          <p:cNvSpPr txBox="1"/>
          <p:nvPr/>
        </p:nvSpPr>
        <p:spPr>
          <a:xfrm rot="-1722">
            <a:off x="2874841" y="1481434"/>
            <a:ext cx="1197900" cy="33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000" i="1">
                <a:solidFill>
                  <a:srgbClr val="9E9E9E"/>
                </a:solidFill>
                <a:latin typeface="Raleway"/>
                <a:ea typeface="Raleway"/>
                <a:cs typeface="Raleway"/>
                <a:sym typeface="Raleway"/>
              </a:rPr>
              <a:t>O’Sullivan 1996,</a:t>
            </a:r>
            <a:endParaRPr sz="1000" i="1">
              <a:solidFill>
                <a:srgbClr val="9E9E9E"/>
              </a:solidFill>
              <a:latin typeface="Raleway"/>
              <a:ea typeface="Raleway"/>
              <a:cs typeface="Raleway"/>
              <a:sym typeface="Raleway"/>
            </a:endParaRPr>
          </a:p>
          <a:p>
            <a:pPr marL="0" lvl="0" indent="0" algn="l" rtl="0">
              <a:spcBef>
                <a:spcPts val="0"/>
              </a:spcBef>
              <a:spcAft>
                <a:spcPts val="0"/>
              </a:spcAft>
              <a:buNone/>
            </a:pPr>
            <a:r>
              <a:rPr lang="en" sz="1000" i="1">
                <a:solidFill>
                  <a:srgbClr val="9E9E9E"/>
                </a:solidFill>
                <a:latin typeface="Raleway"/>
                <a:ea typeface="Raleway"/>
                <a:cs typeface="Raleway"/>
                <a:sym typeface="Raleway"/>
              </a:rPr>
              <a:t>p. 236</a:t>
            </a:r>
            <a:endParaRPr sz="1000" i="1">
              <a:solidFill>
                <a:srgbClr val="9E9E9E"/>
              </a:solidFill>
              <a:latin typeface="Raleway"/>
              <a:ea typeface="Raleway"/>
              <a:cs typeface="Raleway"/>
              <a:sym typeface="Raleway"/>
            </a:endParaRPr>
          </a:p>
        </p:txBody>
      </p:sp>
      <p:pic>
        <p:nvPicPr>
          <p:cNvPr id="1334" name="Google Shape;1334;p104"/>
          <p:cNvPicPr preferRelativeResize="0"/>
          <p:nvPr/>
        </p:nvPicPr>
        <p:blipFill>
          <a:blip r:embed="rId4">
            <a:alphaModFix/>
          </a:blip>
          <a:stretch>
            <a:fillRect/>
          </a:stretch>
        </p:blipFill>
        <p:spPr>
          <a:xfrm>
            <a:off x="2874850" y="1896625"/>
            <a:ext cx="1977226" cy="553200"/>
          </a:xfrm>
          <a:prstGeom prst="rect">
            <a:avLst/>
          </a:prstGeom>
          <a:noFill/>
          <a:ln>
            <a:noFill/>
          </a:ln>
        </p:spPr>
      </p:pic>
      <p:pic>
        <p:nvPicPr>
          <p:cNvPr id="1335" name="Google Shape;1335;p104"/>
          <p:cNvPicPr preferRelativeResize="0"/>
          <p:nvPr/>
        </p:nvPicPr>
        <p:blipFill>
          <a:blip r:embed="rId5">
            <a:alphaModFix/>
          </a:blip>
          <a:stretch>
            <a:fillRect/>
          </a:stretch>
        </p:blipFill>
        <p:spPr>
          <a:xfrm>
            <a:off x="3929875" y="2449825"/>
            <a:ext cx="924749" cy="1434752"/>
          </a:xfrm>
          <a:prstGeom prst="rect">
            <a:avLst/>
          </a:prstGeom>
          <a:noFill/>
          <a:ln>
            <a:noFill/>
          </a:ln>
        </p:spPr>
      </p:pic>
      <p:sp>
        <p:nvSpPr>
          <p:cNvPr id="1336" name="Google Shape;1336;p104"/>
          <p:cNvSpPr txBox="1"/>
          <p:nvPr/>
        </p:nvSpPr>
        <p:spPr>
          <a:xfrm rot="-1722">
            <a:off x="6670516" y="2110822"/>
            <a:ext cx="11979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9E9E9E"/>
                </a:solidFill>
                <a:latin typeface="Raleway"/>
                <a:ea typeface="Raleway"/>
                <a:cs typeface="Raleway"/>
                <a:sym typeface="Raleway"/>
              </a:rPr>
              <a:t>Ogham in 3d Project - CC BY-NC-SA 3.0 Ireland</a:t>
            </a:r>
            <a:endParaRPr sz="1000">
              <a:solidFill>
                <a:srgbClr val="9E9E9E"/>
              </a:solidFill>
            </a:endParaRPr>
          </a:p>
        </p:txBody>
      </p:sp>
      <p:pic>
        <p:nvPicPr>
          <p:cNvPr id="1337" name="Google Shape;1337;p104"/>
          <p:cNvPicPr preferRelativeResize="0"/>
          <p:nvPr/>
        </p:nvPicPr>
        <p:blipFill>
          <a:blip r:embed="rId6">
            <a:alphaModFix/>
          </a:blip>
          <a:stretch>
            <a:fillRect/>
          </a:stretch>
        </p:blipFill>
        <p:spPr>
          <a:xfrm>
            <a:off x="5934550" y="2858027"/>
            <a:ext cx="2669851" cy="1363395"/>
          </a:xfrm>
          <a:prstGeom prst="rect">
            <a:avLst/>
          </a:prstGeom>
          <a:noFill/>
          <a:ln>
            <a:noFill/>
          </a:ln>
        </p:spPr>
      </p:pic>
      <p:pic>
        <p:nvPicPr>
          <p:cNvPr id="1338" name="Google Shape;1338;p104"/>
          <p:cNvPicPr preferRelativeResize="0"/>
          <p:nvPr/>
        </p:nvPicPr>
        <p:blipFill>
          <a:blip r:embed="rId7">
            <a:alphaModFix/>
          </a:blip>
          <a:stretch>
            <a:fillRect/>
          </a:stretch>
        </p:blipFill>
        <p:spPr>
          <a:xfrm>
            <a:off x="866350" y="1572400"/>
            <a:ext cx="1876400" cy="2231304"/>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342"/>
        <p:cNvGrpSpPr/>
        <p:nvPr/>
      </p:nvGrpSpPr>
      <p:grpSpPr>
        <a:xfrm>
          <a:off x="0" y="0"/>
          <a:ext cx="0" cy="0"/>
          <a:chOff x="0" y="0"/>
          <a:chExt cx="0" cy="0"/>
        </a:xfrm>
      </p:grpSpPr>
      <p:sp>
        <p:nvSpPr>
          <p:cNvPr id="1343" name="Google Shape;1343;p105"/>
          <p:cNvSpPr txBox="1">
            <a:spLocks noGrp="1"/>
          </p:cNvSpPr>
          <p:nvPr>
            <p:ph type="title"/>
          </p:nvPr>
        </p:nvSpPr>
        <p:spPr>
          <a:xfrm>
            <a:off x="1138950" y="4020500"/>
            <a:ext cx="6866100" cy="601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Implemented with JavaScipt and vis.js.</a:t>
            </a:r>
            <a:endParaRPr/>
          </a:p>
        </p:txBody>
      </p:sp>
      <p:sp>
        <p:nvSpPr>
          <p:cNvPr id="1344" name="Google Shape;1344;p10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78</a:t>
            </a:fld>
            <a:endParaRPr>
              <a:solidFill>
                <a:srgbClr val="000000"/>
              </a:solidFill>
            </a:endParaRPr>
          </a:p>
        </p:txBody>
      </p:sp>
      <p:pic>
        <p:nvPicPr>
          <p:cNvPr id="1345" name="Google Shape;1345;p105"/>
          <p:cNvPicPr preferRelativeResize="0"/>
          <p:nvPr/>
        </p:nvPicPr>
        <p:blipFill>
          <a:blip r:embed="rId3">
            <a:alphaModFix/>
          </a:blip>
          <a:stretch>
            <a:fillRect/>
          </a:stretch>
        </p:blipFill>
        <p:spPr>
          <a:xfrm>
            <a:off x="3163038" y="490150"/>
            <a:ext cx="2817926" cy="3332724"/>
          </a:xfrm>
          <a:prstGeom prst="rect">
            <a:avLst/>
          </a:prstGeom>
          <a:noFill/>
          <a:ln>
            <a:noFill/>
          </a:ln>
        </p:spPr>
      </p:pic>
      <p:sp>
        <p:nvSpPr>
          <p:cNvPr id="1346" name="Google Shape;1346;p105"/>
          <p:cNvSpPr txBox="1"/>
          <p:nvPr/>
        </p:nvSpPr>
        <p:spPr>
          <a:xfrm>
            <a:off x="6012125" y="3225575"/>
            <a:ext cx="23514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b="1">
                <a:solidFill>
                  <a:srgbClr val="814F72"/>
                </a:solidFill>
                <a:latin typeface="Raleway"/>
                <a:ea typeface="Raleway"/>
                <a:cs typeface="Raleway"/>
                <a:sym typeface="Raleway"/>
              </a:rPr>
              <a:t>http://ref.ogham.link/?node=osullivan_1996:908</a:t>
            </a:r>
            <a:endParaRPr sz="700" b="1">
              <a:solidFill>
                <a:srgbClr val="814F72"/>
              </a:solidFill>
              <a:latin typeface="Raleway"/>
              <a:ea typeface="Raleway"/>
              <a:cs typeface="Raleway"/>
              <a:sym typeface="Raleway"/>
            </a:endParaRPr>
          </a:p>
        </p:txBody>
      </p:sp>
      <p:sp>
        <p:nvSpPr>
          <p:cNvPr id="1347" name="Google Shape;1347;p105"/>
          <p:cNvSpPr txBox="1"/>
          <p:nvPr/>
        </p:nvSpPr>
        <p:spPr>
          <a:xfrm>
            <a:off x="701100" y="3225575"/>
            <a:ext cx="24309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b="1">
                <a:solidFill>
                  <a:srgbClr val="814F72"/>
                </a:solidFill>
                <a:latin typeface="Raleway"/>
                <a:ea typeface="Raleway"/>
                <a:cs typeface="Raleway"/>
                <a:sym typeface="Raleway"/>
              </a:rPr>
              <a:t>https://github.com/FellowsFreiesWissen/Ogham</a:t>
            </a:r>
            <a:endParaRPr sz="700" b="1">
              <a:solidFill>
                <a:srgbClr val="814F72"/>
              </a:solidFill>
              <a:latin typeface="Raleway"/>
              <a:ea typeface="Raleway"/>
              <a:cs typeface="Raleway"/>
              <a:sym typeface="Raleway"/>
            </a:endParaRPr>
          </a:p>
        </p:txBody>
      </p:sp>
      <p:pic>
        <p:nvPicPr>
          <p:cNvPr id="1348" name="Google Shape;1348;p105"/>
          <p:cNvPicPr preferRelativeResize="0"/>
          <p:nvPr/>
        </p:nvPicPr>
        <p:blipFill>
          <a:blip r:embed="rId4">
            <a:alphaModFix/>
          </a:blip>
          <a:stretch>
            <a:fillRect/>
          </a:stretch>
        </p:blipFill>
        <p:spPr>
          <a:xfrm>
            <a:off x="4874575" y="728525"/>
            <a:ext cx="1106390" cy="553200"/>
          </a:xfrm>
          <a:prstGeom prst="rect">
            <a:avLst/>
          </a:prstGeom>
          <a:noFill/>
          <a:ln>
            <a:noFill/>
          </a:ln>
        </p:spPr>
      </p:pic>
      <p:pic>
        <p:nvPicPr>
          <p:cNvPr id="1349" name="Google Shape;1349;p105"/>
          <p:cNvPicPr preferRelativeResize="0"/>
          <p:nvPr/>
        </p:nvPicPr>
        <p:blipFill>
          <a:blip r:embed="rId5">
            <a:alphaModFix/>
          </a:blip>
          <a:stretch>
            <a:fillRect/>
          </a:stretch>
        </p:blipFill>
        <p:spPr>
          <a:xfrm>
            <a:off x="2256814" y="2768376"/>
            <a:ext cx="809897" cy="4572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353"/>
        <p:cNvGrpSpPr/>
        <p:nvPr/>
      </p:nvGrpSpPr>
      <p:grpSpPr>
        <a:xfrm>
          <a:off x="0" y="0"/>
          <a:ext cx="0" cy="0"/>
          <a:chOff x="0" y="0"/>
          <a:chExt cx="0" cy="0"/>
        </a:xfrm>
      </p:grpSpPr>
      <p:sp>
        <p:nvSpPr>
          <p:cNvPr id="1354" name="Google Shape;1354;p106"/>
          <p:cNvSpPr txBox="1">
            <a:spLocks noGrp="1"/>
          </p:cNvSpPr>
          <p:nvPr>
            <p:ph type="title"/>
          </p:nvPr>
        </p:nvSpPr>
        <p:spPr>
          <a:xfrm>
            <a:off x="617200" y="3764300"/>
            <a:ext cx="79095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Visualisation of connections on an interactive map to</a:t>
            </a:r>
            <a:br>
              <a:rPr lang="en"/>
            </a:br>
            <a:r>
              <a:rPr lang="en"/>
              <a:t>show the distribution and different information on findspots.</a:t>
            </a:r>
            <a:endParaRPr/>
          </a:p>
        </p:txBody>
      </p:sp>
      <p:sp>
        <p:nvSpPr>
          <p:cNvPr id="1355" name="Google Shape;1355;p10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79</a:t>
            </a:fld>
            <a:endParaRPr>
              <a:solidFill>
                <a:srgbClr val="000000"/>
              </a:solidFill>
            </a:endParaRPr>
          </a:p>
        </p:txBody>
      </p:sp>
      <p:sp>
        <p:nvSpPr>
          <p:cNvPr id="1356" name="Google Shape;1356;p106"/>
          <p:cNvSpPr txBox="1"/>
          <p:nvPr/>
        </p:nvSpPr>
        <p:spPr>
          <a:xfrm>
            <a:off x="5165175" y="3410425"/>
            <a:ext cx="22149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b="1">
                <a:solidFill>
                  <a:srgbClr val="814F72"/>
                </a:solidFill>
                <a:latin typeface="Raleway"/>
                <a:ea typeface="Raleway"/>
                <a:cs typeface="Raleway"/>
                <a:sym typeface="Raleway"/>
              </a:rPr>
              <a:t>http://lookup.ogham.link</a:t>
            </a:r>
            <a:endParaRPr sz="700" b="1">
              <a:solidFill>
                <a:srgbClr val="814F72"/>
              </a:solidFill>
              <a:latin typeface="Raleway"/>
              <a:ea typeface="Raleway"/>
              <a:cs typeface="Raleway"/>
              <a:sym typeface="Raleway"/>
            </a:endParaRPr>
          </a:p>
        </p:txBody>
      </p:sp>
      <p:sp>
        <p:nvSpPr>
          <p:cNvPr id="1357" name="Google Shape;1357;p106"/>
          <p:cNvSpPr txBox="1"/>
          <p:nvPr/>
        </p:nvSpPr>
        <p:spPr>
          <a:xfrm>
            <a:off x="1763825" y="3410425"/>
            <a:ext cx="24309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b="1">
                <a:solidFill>
                  <a:srgbClr val="814F72"/>
                </a:solidFill>
                <a:latin typeface="Raleway"/>
                <a:ea typeface="Raleway"/>
                <a:cs typeface="Raleway"/>
                <a:sym typeface="Raleway"/>
              </a:rPr>
              <a:t>https://github.com/ogi-ogham/ogham-lookup</a:t>
            </a:r>
            <a:endParaRPr sz="700" b="1">
              <a:solidFill>
                <a:srgbClr val="814F72"/>
              </a:solidFill>
              <a:latin typeface="Raleway"/>
              <a:ea typeface="Raleway"/>
              <a:cs typeface="Raleway"/>
              <a:sym typeface="Raleway"/>
            </a:endParaRPr>
          </a:p>
        </p:txBody>
      </p:sp>
      <p:pic>
        <p:nvPicPr>
          <p:cNvPr id="1358" name="Google Shape;1358;p106"/>
          <p:cNvPicPr preferRelativeResize="0"/>
          <p:nvPr/>
        </p:nvPicPr>
        <p:blipFill>
          <a:blip r:embed="rId3">
            <a:alphaModFix/>
          </a:blip>
          <a:stretch>
            <a:fillRect/>
          </a:stretch>
        </p:blipFill>
        <p:spPr>
          <a:xfrm>
            <a:off x="1763813" y="644750"/>
            <a:ext cx="5616273" cy="2765675"/>
          </a:xfrm>
          <a:prstGeom prst="rect">
            <a:avLst/>
          </a:prstGeom>
          <a:noFill/>
          <a:ln>
            <a:noFill/>
          </a:ln>
        </p:spPr>
      </p:pic>
      <p:pic>
        <p:nvPicPr>
          <p:cNvPr id="1359" name="Google Shape;1359;p106"/>
          <p:cNvPicPr preferRelativeResize="0"/>
          <p:nvPr/>
        </p:nvPicPr>
        <p:blipFill>
          <a:blip r:embed="rId4">
            <a:alphaModFix/>
          </a:blip>
          <a:stretch>
            <a:fillRect/>
          </a:stretch>
        </p:blipFill>
        <p:spPr>
          <a:xfrm>
            <a:off x="1099739" y="3156651"/>
            <a:ext cx="809897" cy="4572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a:t>
            </a:fld>
            <a:endParaRPr/>
          </a:p>
        </p:txBody>
      </p:sp>
      <p:pic>
        <p:nvPicPr>
          <p:cNvPr id="242" name="Google Shape;242;p35"/>
          <p:cNvPicPr preferRelativeResize="0"/>
          <p:nvPr/>
        </p:nvPicPr>
        <p:blipFill>
          <a:blip r:embed="rId3">
            <a:alphaModFix/>
          </a:blip>
          <a:stretch>
            <a:fillRect/>
          </a:stretch>
        </p:blipFill>
        <p:spPr>
          <a:xfrm>
            <a:off x="938700" y="2548427"/>
            <a:ext cx="2905758" cy="1013000"/>
          </a:xfrm>
          <a:prstGeom prst="rect">
            <a:avLst/>
          </a:prstGeom>
          <a:noFill/>
          <a:ln>
            <a:noFill/>
          </a:ln>
        </p:spPr>
      </p:pic>
      <p:pic>
        <p:nvPicPr>
          <p:cNvPr id="243" name="Google Shape;243;p35"/>
          <p:cNvPicPr preferRelativeResize="0"/>
          <p:nvPr/>
        </p:nvPicPr>
        <p:blipFill>
          <a:blip r:embed="rId4">
            <a:alphaModFix/>
          </a:blip>
          <a:stretch>
            <a:fillRect/>
          </a:stretch>
        </p:blipFill>
        <p:spPr>
          <a:xfrm>
            <a:off x="6016975" y="1721675"/>
            <a:ext cx="2141900" cy="1798650"/>
          </a:xfrm>
          <a:prstGeom prst="rect">
            <a:avLst/>
          </a:prstGeom>
          <a:noFill/>
          <a:ln>
            <a:noFill/>
          </a:ln>
        </p:spPr>
      </p:pic>
      <p:sp>
        <p:nvSpPr>
          <p:cNvPr id="244" name="Google Shape;244;p35"/>
          <p:cNvSpPr txBox="1"/>
          <p:nvPr/>
        </p:nvSpPr>
        <p:spPr>
          <a:xfrm rot="-928">
            <a:off x="5977027" y="3444421"/>
            <a:ext cx="2221800" cy="26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Riesenspatz Infoillustration für Wikimedia Deutschland,</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Illustration Sichtbarkeit englisch, CC BY-SA 4.0</a:t>
            </a:r>
            <a:endParaRPr sz="500">
              <a:latin typeface="Raleway"/>
              <a:ea typeface="Raleway"/>
              <a:cs typeface="Raleway"/>
              <a:sym typeface="Raleway"/>
            </a:endParaRPr>
          </a:p>
        </p:txBody>
      </p:sp>
      <p:pic>
        <p:nvPicPr>
          <p:cNvPr id="245" name="Google Shape;245;p35"/>
          <p:cNvPicPr preferRelativeResize="0"/>
          <p:nvPr/>
        </p:nvPicPr>
        <p:blipFill rotWithShape="1">
          <a:blip r:embed="rId5">
            <a:alphaModFix/>
          </a:blip>
          <a:srcRect l="9688" t="17082" r="9103" b="20366"/>
          <a:stretch/>
        </p:blipFill>
        <p:spPr>
          <a:xfrm>
            <a:off x="3573175" y="622175"/>
            <a:ext cx="1997650" cy="1538724"/>
          </a:xfrm>
          <a:prstGeom prst="rect">
            <a:avLst/>
          </a:prstGeom>
          <a:noFill/>
          <a:ln>
            <a:noFill/>
          </a:ln>
        </p:spPr>
      </p:pic>
      <p:sp>
        <p:nvSpPr>
          <p:cNvPr id="246" name="Google Shape;246;p35"/>
          <p:cNvSpPr txBox="1"/>
          <p:nvPr/>
        </p:nvSpPr>
        <p:spPr>
          <a:xfrm>
            <a:off x="3622650" y="2084700"/>
            <a:ext cx="1898700" cy="261600"/>
          </a:xfrm>
          <a:prstGeom prst="rect">
            <a:avLst/>
          </a:prstGeom>
          <a:noFill/>
          <a:ln>
            <a:noFill/>
          </a:ln>
        </p:spPr>
        <p:txBody>
          <a:bodyPr spcFirstLastPara="1" wrap="square" lIns="91425" tIns="91425" rIns="91425" bIns="91425" anchor="ctr" anchorCtr="0">
            <a:spAutoFit/>
          </a:bodyPr>
          <a:lstStyle/>
          <a:p>
            <a:pPr marL="0" marR="0" lvl="0" indent="0" algn="ctr" rtl="0">
              <a:lnSpc>
                <a:spcPct val="100000"/>
              </a:lnSpc>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Jon Harald Søby, CC BY-SA 3.0, via Wikimedia Commons</a:t>
            </a:r>
            <a:endParaRPr sz="500" i="1">
              <a:solidFill>
                <a:schemeClr val="dk1"/>
              </a:solidFill>
              <a:latin typeface="Raleway"/>
              <a:ea typeface="Raleway"/>
              <a:cs typeface="Raleway"/>
              <a:sym typeface="Raleway"/>
            </a:endParaRPr>
          </a:p>
        </p:txBody>
      </p:sp>
      <p:pic>
        <p:nvPicPr>
          <p:cNvPr id="247" name="Google Shape;247;p35"/>
          <p:cNvPicPr preferRelativeResize="0"/>
          <p:nvPr/>
        </p:nvPicPr>
        <p:blipFill>
          <a:blip r:embed="rId6">
            <a:alphaModFix/>
          </a:blip>
          <a:stretch>
            <a:fillRect/>
          </a:stretch>
        </p:blipFill>
        <p:spPr>
          <a:xfrm flipH="1">
            <a:off x="5850825" y="2751699"/>
            <a:ext cx="685500" cy="692424"/>
          </a:xfrm>
          <a:prstGeom prst="rect">
            <a:avLst/>
          </a:prstGeom>
          <a:noFill/>
          <a:ln>
            <a:noFill/>
          </a:ln>
        </p:spPr>
      </p:pic>
      <p:sp>
        <p:nvSpPr>
          <p:cNvPr id="248" name="Google Shape;248;p35"/>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Wikimedia Deutschland</a:t>
            </a:r>
            <a:endParaRPr/>
          </a:p>
          <a:p>
            <a:pPr marL="0" lvl="0" indent="0" algn="ctr" rtl="0">
              <a:spcBef>
                <a:spcPts val="0"/>
              </a:spcBef>
              <a:spcAft>
                <a:spcPts val="0"/>
              </a:spcAft>
              <a:buNone/>
            </a:pPr>
            <a:r>
              <a:rPr lang="en" i="1">
                <a:latin typeface="Raleway"/>
                <a:ea typeface="Raleway"/>
                <a:cs typeface="Raleway"/>
                <a:sym typeface="Raleway"/>
              </a:rPr>
              <a:t>Open Science Fellows Programm</a:t>
            </a:r>
            <a:endParaRPr i="1">
              <a:latin typeface="Raleway"/>
              <a:ea typeface="Raleway"/>
              <a:cs typeface="Raleway"/>
              <a:sym typeface="Raleway"/>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363"/>
        <p:cNvGrpSpPr/>
        <p:nvPr/>
      </p:nvGrpSpPr>
      <p:grpSpPr>
        <a:xfrm>
          <a:off x="0" y="0"/>
          <a:ext cx="0" cy="0"/>
          <a:chOff x="0" y="0"/>
          <a:chExt cx="0" cy="0"/>
        </a:xfrm>
      </p:grpSpPr>
      <p:sp>
        <p:nvSpPr>
          <p:cNvPr id="1364" name="Google Shape;1364;p107"/>
          <p:cNvSpPr txBox="1">
            <a:spLocks noGrp="1"/>
          </p:cNvSpPr>
          <p:nvPr>
            <p:ph type="title"/>
          </p:nvPr>
        </p:nvSpPr>
        <p:spPr>
          <a:xfrm>
            <a:off x="1138950" y="4068375"/>
            <a:ext cx="6866100" cy="553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Distribution of CIIC 12.</a:t>
            </a:r>
            <a:endParaRPr/>
          </a:p>
        </p:txBody>
      </p:sp>
      <p:sp>
        <p:nvSpPr>
          <p:cNvPr id="1365" name="Google Shape;1365;p10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80</a:t>
            </a:fld>
            <a:endParaRPr>
              <a:solidFill>
                <a:srgbClr val="000000"/>
              </a:solidFill>
            </a:endParaRPr>
          </a:p>
        </p:txBody>
      </p:sp>
      <p:pic>
        <p:nvPicPr>
          <p:cNvPr id="1366" name="Google Shape;1366;p107"/>
          <p:cNvPicPr preferRelativeResize="0"/>
          <p:nvPr/>
        </p:nvPicPr>
        <p:blipFill>
          <a:blip r:embed="rId3">
            <a:alphaModFix/>
          </a:blip>
          <a:stretch>
            <a:fillRect/>
          </a:stretch>
        </p:blipFill>
        <p:spPr>
          <a:xfrm>
            <a:off x="1371600" y="548640"/>
            <a:ext cx="6400799" cy="3424427"/>
          </a:xfrm>
          <a:prstGeom prst="rect">
            <a:avLst/>
          </a:prstGeom>
          <a:noFill/>
          <a:ln>
            <a:noFill/>
          </a:ln>
        </p:spPr>
      </p:pic>
      <p:pic>
        <p:nvPicPr>
          <p:cNvPr id="1367" name="Google Shape;1367;p107"/>
          <p:cNvPicPr preferRelativeResize="0"/>
          <p:nvPr/>
        </p:nvPicPr>
        <p:blipFill>
          <a:blip r:embed="rId4">
            <a:alphaModFix/>
          </a:blip>
          <a:stretch>
            <a:fillRect/>
          </a:stretch>
        </p:blipFill>
        <p:spPr>
          <a:xfrm>
            <a:off x="5636345" y="597295"/>
            <a:ext cx="2042650" cy="1544975"/>
          </a:xfrm>
          <a:prstGeom prst="rect">
            <a:avLst/>
          </a:prstGeom>
          <a:noFill/>
          <a:ln>
            <a:noFill/>
          </a:ln>
        </p:spPr>
      </p:pic>
      <p:sp>
        <p:nvSpPr>
          <p:cNvPr id="1368" name="Google Shape;1368;p107"/>
          <p:cNvSpPr txBox="1"/>
          <p:nvPr/>
        </p:nvSpPr>
        <p:spPr>
          <a:xfrm rot="-1238">
            <a:off x="5824587" y="206637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814F72"/>
                </a:solidFill>
                <a:latin typeface="Raleway"/>
                <a:ea typeface="Raleway"/>
                <a:cs typeface="Raleway"/>
                <a:sym typeface="Raleway"/>
              </a:rPr>
              <a:t>Macálister 1945, p. 16</a:t>
            </a:r>
            <a:endParaRPr sz="1000">
              <a:solidFill>
                <a:srgbClr val="814F72"/>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372"/>
        <p:cNvGrpSpPr/>
        <p:nvPr/>
      </p:nvGrpSpPr>
      <p:grpSpPr>
        <a:xfrm>
          <a:off x="0" y="0"/>
          <a:ext cx="0" cy="0"/>
          <a:chOff x="0" y="0"/>
          <a:chExt cx="0" cy="0"/>
        </a:xfrm>
      </p:grpSpPr>
      <p:sp>
        <p:nvSpPr>
          <p:cNvPr id="1373" name="Google Shape;1373;p108"/>
          <p:cNvSpPr txBox="1">
            <a:spLocks noGrp="1"/>
          </p:cNvSpPr>
          <p:nvPr>
            <p:ph type="title"/>
          </p:nvPr>
        </p:nvSpPr>
        <p:spPr>
          <a:xfrm>
            <a:off x="1138950" y="4039100"/>
            <a:ext cx="6866100" cy="58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a:t>Distribution of CIIC 187.</a:t>
            </a:r>
            <a:endParaRPr/>
          </a:p>
        </p:txBody>
      </p:sp>
      <p:sp>
        <p:nvSpPr>
          <p:cNvPr id="1374" name="Google Shape;1374;p10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81</a:t>
            </a:fld>
            <a:endParaRPr>
              <a:solidFill>
                <a:srgbClr val="000000"/>
              </a:solidFill>
            </a:endParaRPr>
          </a:p>
        </p:txBody>
      </p:sp>
      <p:pic>
        <p:nvPicPr>
          <p:cNvPr id="1375" name="Google Shape;1375;p108"/>
          <p:cNvPicPr preferRelativeResize="0"/>
          <p:nvPr/>
        </p:nvPicPr>
        <p:blipFill>
          <a:blip r:embed="rId3">
            <a:alphaModFix/>
          </a:blip>
          <a:stretch>
            <a:fillRect/>
          </a:stretch>
        </p:blipFill>
        <p:spPr>
          <a:xfrm>
            <a:off x="1371550" y="548640"/>
            <a:ext cx="6400799" cy="3417376"/>
          </a:xfrm>
          <a:prstGeom prst="rect">
            <a:avLst/>
          </a:prstGeom>
          <a:noFill/>
          <a:ln>
            <a:noFill/>
          </a:ln>
        </p:spPr>
      </p:pic>
      <p:pic>
        <p:nvPicPr>
          <p:cNvPr id="1376" name="Google Shape;1376;p108"/>
          <p:cNvPicPr preferRelativeResize="0"/>
          <p:nvPr/>
        </p:nvPicPr>
        <p:blipFill>
          <a:blip r:embed="rId4">
            <a:alphaModFix/>
          </a:blip>
          <a:stretch>
            <a:fillRect/>
          </a:stretch>
        </p:blipFill>
        <p:spPr>
          <a:xfrm>
            <a:off x="6504303" y="635922"/>
            <a:ext cx="1175575" cy="1540000"/>
          </a:xfrm>
          <a:prstGeom prst="rect">
            <a:avLst/>
          </a:prstGeom>
          <a:noFill/>
          <a:ln>
            <a:noFill/>
          </a:ln>
        </p:spPr>
      </p:pic>
      <p:sp>
        <p:nvSpPr>
          <p:cNvPr id="1377" name="Google Shape;1377;p108"/>
          <p:cNvSpPr txBox="1"/>
          <p:nvPr/>
        </p:nvSpPr>
        <p:spPr>
          <a:xfrm rot="-5401238">
            <a:off x="5577762" y="1236570"/>
            <a:ext cx="1666200" cy="3387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000" i="1">
                <a:solidFill>
                  <a:srgbClr val="814F72"/>
                </a:solidFill>
                <a:latin typeface="Raleway"/>
                <a:ea typeface="Raleway"/>
                <a:cs typeface="Raleway"/>
                <a:sym typeface="Raleway"/>
              </a:rPr>
              <a:t>Macálister 1945, p. 183</a:t>
            </a:r>
            <a:endParaRPr sz="1000">
              <a:solidFill>
                <a:srgbClr val="814F72"/>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381"/>
        <p:cNvGrpSpPr/>
        <p:nvPr/>
      </p:nvGrpSpPr>
      <p:grpSpPr>
        <a:xfrm>
          <a:off x="0" y="0"/>
          <a:ext cx="0" cy="0"/>
          <a:chOff x="0" y="0"/>
          <a:chExt cx="0" cy="0"/>
        </a:xfrm>
      </p:grpSpPr>
      <p:sp>
        <p:nvSpPr>
          <p:cNvPr id="1382" name="Google Shape;1382;p109"/>
          <p:cNvSpPr txBox="1">
            <a:spLocks noGrp="1"/>
          </p:cNvSpPr>
          <p:nvPr>
            <p:ph type="title"/>
          </p:nvPr>
        </p:nvSpPr>
        <p:spPr>
          <a:xfrm>
            <a:off x="1138950" y="3902600"/>
            <a:ext cx="6866100" cy="719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Implemented with JavaScipt and Leaflet.</a:t>
            </a:r>
            <a:endParaRPr/>
          </a:p>
        </p:txBody>
      </p:sp>
      <p:sp>
        <p:nvSpPr>
          <p:cNvPr id="1383" name="Google Shape;1383;p10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82</a:t>
            </a:fld>
            <a:endParaRPr>
              <a:solidFill>
                <a:srgbClr val="000000"/>
              </a:solidFill>
            </a:endParaRPr>
          </a:p>
        </p:txBody>
      </p:sp>
      <p:sp>
        <p:nvSpPr>
          <p:cNvPr id="1384" name="Google Shape;1384;p109"/>
          <p:cNvSpPr txBox="1"/>
          <p:nvPr/>
        </p:nvSpPr>
        <p:spPr>
          <a:xfrm>
            <a:off x="5165175" y="3410425"/>
            <a:ext cx="2214900" cy="2925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b="1">
                <a:solidFill>
                  <a:srgbClr val="814F72"/>
                </a:solidFill>
                <a:latin typeface="Raleway"/>
                <a:ea typeface="Raleway"/>
                <a:cs typeface="Raleway"/>
                <a:sym typeface="Raleway"/>
              </a:rPr>
              <a:t>http://lookup.ogham.link</a:t>
            </a:r>
            <a:endParaRPr sz="700" b="1">
              <a:solidFill>
                <a:srgbClr val="814F72"/>
              </a:solidFill>
              <a:latin typeface="Raleway"/>
              <a:ea typeface="Raleway"/>
              <a:cs typeface="Raleway"/>
              <a:sym typeface="Raleway"/>
            </a:endParaRPr>
          </a:p>
        </p:txBody>
      </p:sp>
      <p:sp>
        <p:nvSpPr>
          <p:cNvPr id="1385" name="Google Shape;1385;p109"/>
          <p:cNvSpPr txBox="1"/>
          <p:nvPr/>
        </p:nvSpPr>
        <p:spPr>
          <a:xfrm>
            <a:off x="1763825" y="3410425"/>
            <a:ext cx="2430900" cy="292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700" b="1">
                <a:solidFill>
                  <a:srgbClr val="814F72"/>
                </a:solidFill>
                <a:latin typeface="Raleway"/>
                <a:ea typeface="Raleway"/>
                <a:cs typeface="Raleway"/>
                <a:sym typeface="Raleway"/>
              </a:rPr>
              <a:t>https://github.com/ogi-ogham/ogham-lookup</a:t>
            </a:r>
            <a:endParaRPr sz="700" b="1">
              <a:solidFill>
                <a:srgbClr val="814F72"/>
              </a:solidFill>
              <a:latin typeface="Raleway"/>
              <a:ea typeface="Raleway"/>
              <a:cs typeface="Raleway"/>
              <a:sym typeface="Raleway"/>
            </a:endParaRPr>
          </a:p>
        </p:txBody>
      </p:sp>
      <p:pic>
        <p:nvPicPr>
          <p:cNvPr id="1386" name="Google Shape;1386;p109"/>
          <p:cNvPicPr preferRelativeResize="0"/>
          <p:nvPr/>
        </p:nvPicPr>
        <p:blipFill>
          <a:blip r:embed="rId3">
            <a:alphaModFix/>
          </a:blip>
          <a:stretch>
            <a:fillRect/>
          </a:stretch>
        </p:blipFill>
        <p:spPr>
          <a:xfrm>
            <a:off x="1763813" y="644750"/>
            <a:ext cx="5616273" cy="2765675"/>
          </a:xfrm>
          <a:prstGeom prst="rect">
            <a:avLst/>
          </a:prstGeom>
          <a:noFill/>
          <a:ln>
            <a:noFill/>
          </a:ln>
        </p:spPr>
      </p:pic>
      <p:pic>
        <p:nvPicPr>
          <p:cNvPr id="1387" name="Google Shape;1387;p109"/>
          <p:cNvPicPr preferRelativeResize="0"/>
          <p:nvPr/>
        </p:nvPicPr>
        <p:blipFill>
          <a:blip r:embed="rId4">
            <a:alphaModFix/>
          </a:blip>
          <a:stretch>
            <a:fillRect/>
          </a:stretch>
        </p:blipFill>
        <p:spPr>
          <a:xfrm>
            <a:off x="1763825" y="2857225"/>
            <a:ext cx="1106390" cy="553200"/>
          </a:xfrm>
          <a:prstGeom prst="rect">
            <a:avLst/>
          </a:prstGeom>
          <a:noFill/>
          <a:ln>
            <a:noFill/>
          </a:ln>
        </p:spPr>
      </p:pic>
      <p:pic>
        <p:nvPicPr>
          <p:cNvPr id="1388" name="Google Shape;1388;p109"/>
          <p:cNvPicPr preferRelativeResize="0"/>
          <p:nvPr/>
        </p:nvPicPr>
        <p:blipFill>
          <a:blip r:embed="rId5">
            <a:alphaModFix/>
          </a:blip>
          <a:stretch>
            <a:fillRect/>
          </a:stretch>
        </p:blipFill>
        <p:spPr>
          <a:xfrm>
            <a:off x="1099739" y="3156651"/>
            <a:ext cx="809897" cy="457200"/>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sp>
        <p:nvSpPr>
          <p:cNvPr id="1393" name="Google Shape;1393;p110"/>
          <p:cNvSpPr txBox="1">
            <a:spLocks noGrp="1"/>
          </p:cNvSpPr>
          <p:nvPr>
            <p:ph type="title"/>
          </p:nvPr>
        </p:nvSpPr>
        <p:spPr>
          <a:xfrm>
            <a:off x="1138950" y="3635825"/>
            <a:ext cx="6866100" cy="98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These little Minions help to create a better understanding of semantic modelling and Linked Open Data. Check them out!</a:t>
            </a:r>
            <a:endParaRPr/>
          </a:p>
        </p:txBody>
      </p:sp>
      <p:sp>
        <p:nvSpPr>
          <p:cNvPr id="1394" name="Google Shape;1394;p11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83</a:t>
            </a:fld>
            <a:endParaRPr>
              <a:solidFill>
                <a:srgbClr val="000000"/>
              </a:solidFill>
            </a:endParaRPr>
          </a:p>
        </p:txBody>
      </p:sp>
      <p:pic>
        <p:nvPicPr>
          <p:cNvPr id="1395" name="Google Shape;1395;p110"/>
          <p:cNvPicPr preferRelativeResize="0"/>
          <p:nvPr/>
        </p:nvPicPr>
        <p:blipFill>
          <a:blip r:embed="rId3">
            <a:alphaModFix/>
          </a:blip>
          <a:stretch>
            <a:fillRect/>
          </a:stretch>
        </p:blipFill>
        <p:spPr>
          <a:xfrm>
            <a:off x="3998216" y="1615825"/>
            <a:ext cx="3771875" cy="1857424"/>
          </a:xfrm>
          <a:prstGeom prst="rect">
            <a:avLst/>
          </a:prstGeom>
          <a:noFill/>
          <a:ln>
            <a:noFill/>
          </a:ln>
        </p:spPr>
      </p:pic>
      <p:pic>
        <p:nvPicPr>
          <p:cNvPr id="1396" name="Google Shape;1396;p110"/>
          <p:cNvPicPr preferRelativeResize="0"/>
          <p:nvPr/>
        </p:nvPicPr>
        <p:blipFill>
          <a:blip r:embed="rId4">
            <a:alphaModFix/>
          </a:blip>
          <a:stretch>
            <a:fillRect/>
          </a:stretch>
        </p:blipFill>
        <p:spPr>
          <a:xfrm>
            <a:off x="1373910" y="820137"/>
            <a:ext cx="2243301" cy="2653100"/>
          </a:xfrm>
          <a:prstGeom prst="rect">
            <a:avLst/>
          </a:prstGeom>
          <a:noFill/>
          <a:ln>
            <a:noFill/>
          </a:ln>
        </p:spPr>
      </p:pic>
      <p:pic>
        <p:nvPicPr>
          <p:cNvPr id="1397" name="Google Shape;1397;p110"/>
          <p:cNvPicPr preferRelativeResize="0"/>
          <p:nvPr/>
        </p:nvPicPr>
        <p:blipFill>
          <a:blip r:embed="rId5">
            <a:alphaModFix/>
          </a:blip>
          <a:stretch>
            <a:fillRect/>
          </a:stretch>
        </p:blipFill>
        <p:spPr>
          <a:xfrm>
            <a:off x="3998211" y="820125"/>
            <a:ext cx="1499325" cy="749675"/>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401"/>
        <p:cNvGrpSpPr/>
        <p:nvPr/>
      </p:nvGrpSpPr>
      <p:grpSpPr>
        <a:xfrm>
          <a:off x="0" y="0"/>
          <a:ext cx="0" cy="0"/>
          <a:chOff x="0" y="0"/>
          <a:chExt cx="0" cy="0"/>
        </a:xfrm>
      </p:grpSpPr>
      <p:sp>
        <p:nvSpPr>
          <p:cNvPr id="1402" name="Google Shape;1402;p11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000000"/>
                </a:solidFill>
              </a:rPr>
              <a:t>84</a:t>
            </a:fld>
            <a:endParaRPr>
              <a:solidFill>
                <a:srgbClr val="000000"/>
              </a:solidFill>
            </a:endParaRPr>
          </a:p>
        </p:txBody>
      </p:sp>
      <p:sp>
        <p:nvSpPr>
          <p:cNvPr id="1403" name="Google Shape;1403;p111"/>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SPARQLing Unicorn QGIS Plugin</a:t>
            </a:r>
            <a:endParaRPr/>
          </a:p>
          <a:p>
            <a:pPr marL="0" lvl="0" indent="0" algn="ctr" rtl="0">
              <a:spcBef>
                <a:spcPts val="0"/>
              </a:spcBef>
              <a:spcAft>
                <a:spcPts val="0"/>
              </a:spcAft>
              <a:buNone/>
            </a:pPr>
            <a:r>
              <a:rPr lang="en" i="1">
                <a:latin typeface="Raleway"/>
                <a:ea typeface="Raleway"/>
                <a:cs typeface="Raleway"/>
                <a:sym typeface="Raleway"/>
              </a:rPr>
              <a:t>The first LOD / SPARQL integration in GIS Software</a:t>
            </a:r>
            <a:endParaRPr i="1">
              <a:latin typeface="Raleway"/>
              <a:ea typeface="Raleway"/>
              <a:cs typeface="Raleway"/>
              <a:sym typeface="Raleway"/>
            </a:endParaRPr>
          </a:p>
        </p:txBody>
      </p:sp>
      <p:pic>
        <p:nvPicPr>
          <p:cNvPr id="1404" name="Google Shape;1404;p111"/>
          <p:cNvPicPr preferRelativeResize="0"/>
          <p:nvPr/>
        </p:nvPicPr>
        <p:blipFill>
          <a:blip r:embed="rId3">
            <a:alphaModFix/>
          </a:blip>
          <a:stretch>
            <a:fillRect/>
          </a:stretch>
        </p:blipFill>
        <p:spPr>
          <a:xfrm>
            <a:off x="3221700" y="792850"/>
            <a:ext cx="2700600" cy="27006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408"/>
        <p:cNvGrpSpPr/>
        <p:nvPr/>
      </p:nvGrpSpPr>
      <p:grpSpPr>
        <a:xfrm>
          <a:off x="0" y="0"/>
          <a:ext cx="0" cy="0"/>
          <a:chOff x="0" y="0"/>
          <a:chExt cx="0" cy="0"/>
        </a:xfrm>
      </p:grpSpPr>
      <p:sp>
        <p:nvSpPr>
          <p:cNvPr id="1409" name="Google Shape;1409;p11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85</a:t>
            </a:fld>
            <a:endParaRPr/>
          </a:p>
        </p:txBody>
      </p:sp>
      <p:pic>
        <p:nvPicPr>
          <p:cNvPr id="1410" name="Google Shape;1410;p112"/>
          <p:cNvPicPr preferRelativeResize="0"/>
          <p:nvPr/>
        </p:nvPicPr>
        <p:blipFill>
          <a:blip r:embed="rId3">
            <a:alphaModFix/>
          </a:blip>
          <a:stretch>
            <a:fillRect/>
          </a:stretch>
        </p:blipFill>
        <p:spPr>
          <a:xfrm>
            <a:off x="4350841" y="614572"/>
            <a:ext cx="3269721" cy="1081200"/>
          </a:xfrm>
          <a:prstGeom prst="rect">
            <a:avLst/>
          </a:prstGeom>
          <a:noFill/>
          <a:ln>
            <a:noFill/>
          </a:ln>
        </p:spPr>
      </p:pic>
      <p:grpSp>
        <p:nvGrpSpPr>
          <p:cNvPr id="1411" name="Google Shape;1411;p112"/>
          <p:cNvGrpSpPr/>
          <p:nvPr/>
        </p:nvGrpSpPr>
        <p:grpSpPr>
          <a:xfrm>
            <a:off x="869275" y="1878436"/>
            <a:ext cx="7405456" cy="2585705"/>
            <a:chOff x="1091300" y="1726036"/>
            <a:chExt cx="7405456" cy="2585705"/>
          </a:xfrm>
        </p:grpSpPr>
        <p:pic>
          <p:nvPicPr>
            <p:cNvPr id="1412" name="Google Shape;1412;p112"/>
            <p:cNvPicPr preferRelativeResize="0"/>
            <p:nvPr/>
          </p:nvPicPr>
          <p:blipFill>
            <a:blip r:embed="rId4">
              <a:alphaModFix/>
            </a:blip>
            <a:stretch>
              <a:fillRect/>
            </a:stretch>
          </p:blipFill>
          <p:spPr>
            <a:xfrm>
              <a:off x="1091300" y="1726036"/>
              <a:ext cx="3009775" cy="2585705"/>
            </a:xfrm>
            <a:prstGeom prst="rect">
              <a:avLst/>
            </a:prstGeom>
            <a:noFill/>
            <a:ln>
              <a:noFill/>
            </a:ln>
          </p:spPr>
        </p:pic>
        <p:sp>
          <p:nvSpPr>
            <p:cNvPr id="1413" name="Google Shape;1413;p112"/>
            <p:cNvSpPr/>
            <p:nvPr/>
          </p:nvSpPr>
          <p:spPr>
            <a:xfrm rot="-737">
              <a:off x="4269750" y="2657246"/>
              <a:ext cx="1398900" cy="723300"/>
            </a:xfrm>
            <a:prstGeom prst="leftArrow">
              <a:avLst>
                <a:gd name="adj1" fmla="val 50000"/>
                <a:gd name="adj2" fmla="val 50000"/>
              </a:avLst>
            </a:prstGeom>
            <a:solidFill>
              <a:schemeClr val="dk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14" name="Google Shape;1414;p112"/>
            <p:cNvPicPr preferRelativeResize="0"/>
            <p:nvPr/>
          </p:nvPicPr>
          <p:blipFill>
            <a:blip r:embed="rId5">
              <a:alphaModFix/>
            </a:blip>
            <a:stretch>
              <a:fillRect/>
            </a:stretch>
          </p:blipFill>
          <p:spPr>
            <a:xfrm>
              <a:off x="5944312" y="2551980"/>
              <a:ext cx="2552444" cy="933824"/>
            </a:xfrm>
            <a:prstGeom prst="rect">
              <a:avLst/>
            </a:prstGeom>
            <a:noFill/>
            <a:ln>
              <a:noFill/>
            </a:ln>
          </p:spPr>
        </p:pic>
        <p:sp>
          <p:nvSpPr>
            <p:cNvPr id="1415" name="Google Shape;1415;p112"/>
            <p:cNvSpPr txBox="1"/>
            <p:nvPr/>
          </p:nvSpPr>
          <p:spPr>
            <a:xfrm>
              <a:off x="6595625" y="3523650"/>
              <a:ext cx="1249800" cy="32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Raleway Black"/>
                  <a:ea typeface="Raleway Black"/>
                  <a:cs typeface="Raleway Black"/>
                  <a:sym typeface="Raleway Black"/>
                </a:rPr>
                <a:t>Community</a:t>
              </a:r>
              <a:endParaRPr>
                <a:latin typeface="Raleway Black"/>
                <a:ea typeface="Raleway Black"/>
                <a:cs typeface="Raleway Black"/>
                <a:sym typeface="Raleway Black"/>
              </a:endParaRPr>
            </a:p>
          </p:txBody>
        </p:sp>
      </p:grpSp>
      <p:sp>
        <p:nvSpPr>
          <p:cNvPr id="1416" name="Google Shape;1416;p112"/>
          <p:cNvSpPr txBox="1"/>
          <p:nvPr/>
        </p:nvSpPr>
        <p:spPr>
          <a:xfrm>
            <a:off x="1066238" y="839275"/>
            <a:ext cx="3112800" cy="85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Raleway Black"/>
                <a:ea typeface="Raleway Black"/>
                <a:cs typeface="Raleway Black"/>
                <a:sym typeface="Raleway Black"/>
              </a:rPr>
              <a:t>The </a:t>
            </a:r>
            <a:r>
              <a:rPr lang="en" sz="2400" i="1">
                <a:latin typeface="Raleway Black"/>
                <a:ea typeface="Raleway Black"/>
                <a:cs typeface="Raleway Black"/>
                <a:sym typeface="Raleway Black"/>
              </a:rPr>
              <a:t>SPARQL Unicorn</a:t>
            </a:r>
            <a:r>
              <a:rPr lang="en" sz="2000">
                <a:latin typeface="Raleway Black"/>
                <a:ea typeface="Raleway Black"/>
                <a:cs typeface="Raleway Black"/>
                <a:sym typeface="Raleway Black"/>
              </a:rPr>
              <a:t> was born at...</a:t>
            </a:r>
            <a:endParaRPr sz="2000">
              <a:latin typeface="Raleway Black"/>
              <a:ea typeface="Raleway Black"/>
              <a:cs typeface="Raleway Black"/>
              <a:sym typeface="Raleway Black"/>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420"/>
        <p:cNvGrpSpPr/>
        <p:nvPr/>
      </p:nvGrpSpPr>
      <p:grpSpPr>
        <a:xfrm>
          <a:off x="0" y="0"/>
          <a:ext cx="0" cy="0"/>
          <a:chOff x="0" y="0"/>
          <a:chExt cx="0" cy="0"/>
        </a:xfrm>
      </p:grpSpPr>
      <p:pic>
        <p:nvPicPr>
          <p:cNvPr id="1421" name="Google Shape;1421;p113"/>
          <p:cNvPicPr preferRelativeResize="0"/>
          <p:nvPr/>
        </p:nvPicPr>
        <p:blipFill rotWithShape="1">
          <a:blip r:embed="rId3">
            <a:alphaModFix/>
          </a:blip>
          <a:srcRect b="13412"/>
          <a:stretch/>
        </p:blipFill>
        <p:spPr>
          <a:xfrm>
            <a:off x="4896525" y="839475"/>
            <a:ext cx="2796475" cy="3464550"/>
          </a:xfrm>
          <a:prstGeom prst="rect">
            <a:avLst/>
          </a:prstGeom>
          <a:noFill/>
          <a:ln>
            <a:noFill/>
          </a:ln>
          <a:effectLst>
            <a:outerShdw blurRad="57150" dist="19050" dir="5400000" algn="bl" rotWithShape="0">
              <a:srgbClr val="000000">
                <a:alpha val="50000"/>
              </a:srgbClr>
            </a:outerShdw>
          </a:effectLst>
        </p:spPr>
      </p:pic>
      <p:sp>
        <p:nvSpPr>
          <p:cNvPr id="1422" name="Google Shape;1422;p11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86</a:t>
            </a:fld>
            <a:endParaRPr/>
          </a:p>
        </p:txBody>
      </p:sp>
      <p:pic>
        <p:nvPicPr>
          <p:cNvPr id="1423" name="Google Shape;1423;p113"/>
          <p:cNvPicPr preferRelativeResize="0"/>
          <p:nvPr/>
        </p:nvPicPr>
        <p:blipFill>
          <a:blip r:embed="rId4">
            <a:alphaModFix/>
          </a:blip>
          <a:stretch>
            <a:fillRect/>
          </a:stretch>
        </p:blipFill>
        <p:spPr>
          <a:xfrm>
            <a:off x="1245200" y="2453948"/>
            <a:ext cx="2224325" cy="1910930"/>
          </a:xfrm>
          <a:prstGeom prst="rect">
            <a:avLst/>
          </a:prstGeom>
          <a:noFill/>
          <a:ln>
            <a:noFill/>
          </a:ln>
        </p:spPr>
      </p:pic>
      <p:sp>
        <p:nvSpPr>
          <p:cNvPr id="1424" name="Google Shape;1424;p113"/>
          <p:cNvSpPr/>
          <p:nvPr/>
        </p:nvSpPr>
        <p:spPr>
          <a:xfrm flipH="1">
            <a:off x="1061125" y="778625"/>
            <a:ext cx="3438000" cy="1558800"/>
          </a:xfrm>
          <a:prstGeom prst="cloudCallout">
            <a:avLst>
              <a:gd name="adj1" fmla="val -5141"/>
              <a:gd name="adj2" fmla="val 66304"/>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300">
                <a:latin typeface="Raleway Medium"/>
                <a:ea typeface="Raleway Medium"/>
                <a:cs typeface="Raleway Medium"/>
                <a:sym typeface="Raleway Medium"/>
              </a:rPr>
              <a:t>Die meisten LOD-Tools erfordern Kenntnisse in SPARQL... Abfragen können sehr komplex werden!</a:t>
            </a:r>
            <a:endParaRPr sz="1300">
              <a:latin typeface="Raleway Medium"/>
              <a:ea typeface="Raleway Medium"/>
              <a:cs typeface="Raleway Medium"/>
              <a:sym typeface="Raleway Medium"/>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sp>
        <p:nvSpPr>
          <p:cNvPr id="1429" name="Google Shape;1429;p11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87</a:t>
            </a:fld>
            <a:endParaRPr/>
          </a:p>
        </p:txBody>
      </p:sp>
      <p:pic>
        <p:nvPicPr>
          <p:cNvPr id="1430" name="Google Shape;1430;p114"/>
          <p:cNvPicPr preferRelativeResize="0"/>
          <p:nvPr/>
        </p:nvPicPr>
        <p:blipFill rotWithShape="1">
          <a:blip r:embed="rId3">
            <a:alphaModFix/>
          </a:blip>
          <a:srcRect t="34357" r="69721"/>
          <a:stretch/>
        </p:blipFill>
        <p:spPr>
          <a:xfrm>
            <a:off x="5345000" y="2311768"/>
            <a:ext cx="1758035" cy="1910925"/>
          </a:xfrm>
          <a:prstGeom prst="rect">
            <a:avLst/>
          </a:prstGeom>
          <a:noFill/>
          <a:ln>
            <a:noFill/>
          </a:ln>
        </p:spPr>
      </p:pic>
      <p:pic>
        <p:nvPicPr>
          <p:cNvPr id="1431" name="Google Shape;1431;p114"/>
          <p:cNvPicPr preferRelativeResize="0"/>
          <p:nvPr/>
        </p:nvPicPr>
        <p:blipFill>
          <a:blip r:embed="rId4">
            <a:alphaModFix/>
          </a:blip>
          <a:stretch>
            <a:fillRect/>
          </a:stretch>
        </p:blipFill>
        <p:spPr>
          <a:xfrm>
            <a:off x="1830850" y="2492973"/>
            <a:ext cx="2224325" cy="1910930"/>
          </a:xfrm>
          <a:prstGeom prst="rect">
            <a:avLst/>
          </a:prstGeom>
          <a:noFill/>
          <a:ln>
            <a:noFill/>
          </a:ln>
        </p:spPr>
      </p:pic>
      <p:sp>
        <p:nvSpPr>
          <p:cNvPr id="1432" name="Google Shape;1432;p114"/>
          <p:cNvSpPr/>
          <p:nvPr/>
        </p:nvSpPr>
        <p:spPr>
          <a:xfrm flipH="1">
            <a:off x="1646675" y="544150"/>
            <a:ext cx="4326000" cy="1832400"/>
          </a:xfrm>
          <a:prstGeom prst="cloudCallout">
            <a:avLst>
              <a:gd name="adj1" fmla="val 8999"/>
              <a:gd name="adj2" fmla="val 71612"/>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Raleway Medium"/>
                <a:ea typeface="Raleway Medium"/>
                <a:cs typeface="Raleway Medium"/>
                <a:sym typeface="Raleway Medium"/>
              </a:rPr>
              <a:t>Wie kann ich Forscher*innen ohne SPARQL-Kenntnisse bei der Nutzung von community-driven data aus dem Semantic Web helfen?</a:t>
            </a:r>
            <a:endParaRPr>
              <a:latin typeface="Raleway Medium"/>
              <a:ea typeface="Raleway Medium"/>
              <a:cs typeface="Raleway Medium"/>
              <a:sym typeface="Raleway Medium"/>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436"/>
        <p:cNvGrpSpPr/>
        <p:nvPr/>
      </p:nvGrpSpPr>
      <p:grpSpPr>
        <a:xfrm>
          <a:off x="0" y="0"/>
          <a:ext cx="0" cy="0"/>
          <a:chOff x="0" y="0"/>
          <a:chExt cx="0" cy="0"/>
        </a:xfrm>
      </p:grpSpPr>
      <p:sp>
        <p:nvSpPr>
          <p:cNvPr id="1437" name="Google Shape;1437;p11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88</a:t>
            </a:fld>
            <a:endParaRPr/>
          </a:p>
        </p:txBody>
      </p:sp>
      <p:sp>
        <p:nvSpPr>
          <p:cNvPr id="1438" name="Google Shape;1438;p115"/>
          <p:cNvSpPr txBox="1">
            <a:spLocks noGrp="1"/>
          </p:cNvSpPr>
          <p:nvPr>
            <p:ph type="title"/>
          </p:nvPr>
        </p:nvSpPr>
        <p:spPr>
          <a:xfrm>
            <a:off x="1138950" y="4145300"/>
            <a:ext cx="6866100" cy="479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333333"/>
                </a:solidFill>
              </a:rPr>
              <a:t>SPARQL Unicorn idea and principles</a:t>
            </a:r>
            <a:endParaRPr sz="1000" i="1">
              <a:solidFill>
                <a:srgbClr val="333333"/>
              </a:solidFill>
              <a:latin typeface="Raleway"/>
              <a:ea typeface="Raleway"/>
              <a:cs typeface="Raleway"/>
              <a:sym typeface="Raleway"/>
            </a:endParaRPr>
          </a:p>
        </p:txBody>
      </p:sp>
      <p:pic>
        <p:nvPicPr>
          <p:cNvPr id="1439" name="Google Shape;1439;p115"/>
          <p:cNvPicPr preferRelativeResize="0"/>
          <p:nvPr/>
        </p:nvPicPr>
        <p:blipFill>
          <a:blip r:embed="rId3">
            <a:alphaModFix/>
          </a:blip>
          <a:stretch>
            <a:fillRect/>
          </a:stretch>
        </p:blipFill>
        <p:spPr>
          <a:xfrm>
            <a:off x="4306413" y="765625"/>
            <a:ext cx="3381476" cy="3234750"/>
          </a:xfrm>
          <a:prstGeom prst="rect">
            <a:avLst/>
          </a:prstGeom>
          <a:noFill/>
          <a:ln>
            <a:noFill/>
          </a:ln>
        </p:spPr>
      </p:pic>
      <p:pic>
        <p:nvPicPr>
          <p:cNvPr id="1440" name="Google Shape;1440;p115"/>
          <p:cNvPicPr preferRelativeResize="0"/>
          <p:nvPr/>
        </p:nvPicPr>
        <p:blipFill>
          <a:blip r:embed="rId4">
            <a:alphaModFix/>
          </a:blip>
          <a:stretch>
            <a:fillRect/>
          </a:stretch>
        </p:blipFill>
        <p:spPr>
          <a:xfrm>
            <a:off x="1456109" y="1701100"/>
            <a:ext cx="2674850" cy="229927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444"/>
        <p:cNvGrpSpPr/>
        <p:nvPr/>
      </p:nvGrpSpPr>
      <p:grpSpPr>
        <a:xfrm>
          <a:off x="0" y="0"/>
          <a:ext cx="0" cy="0"/>
          <a:chOff x="0" y="0"/>
          <a:chExt cx="0" cy="0"/>
        </a:xfrm>
      </p:grpSpPr>
      <p:sp>
        <p:nvSpPr>
          <p:cNvPr id="1445" name="Google Shape;1445;p11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89</a:t>
            </a:fld>
            <a:endParaRPr/>
          </a:p>
        </p:txBody>
      </p:sp>
      <p:sp>
        <p:nvSpPr>
          <p:cNvPr id="1446" name="Google Shape;1446;p116"/>
          <p:cNvSpPr/>
          <p:nvPr/>
        </p:nvSpPr>
        <p:spPr>
          <a:xfrm flipH="1">
            <a:off x="4355200" y="1333050"/>
            <a:ext cx="3932100" cy="3146700"/>
          </a:xfrm>
          <a:prstGeom prst="wedgeEllipseCallout">
            <a:avLst>
              <a:gd name="adj1" fmla="val 65208"/>
              <a:gd name="adj2" fmla="val 13040"/>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Raleway Medium"/>
                <a:ea typeface="Raleway Medium"/>
                <a:cs typeface="Raleway Medium"/>
                <a:sym typeface="Raleway Medium"/>
              </a:rPr>
              <a:t>Es gibt einen Mangel an FLOSS GIS Tools für LOD und Archäologie. Das SPARQLing Unicorn QGIS Plugin adressiert das Problem der mangelnden Verfügbarkeit von Tools für Semantic Web Geodaten.</a:t>
            </a:r>
            <a:endParaRPr b="1">
              <a:latin typeface="Raleway"/>
              <a:ea typeface="Raleway"/>
              <a:cs typeface="Raleway"/>
              <a:sym typeface="Raleway"/>
            </a:endParaRPr>
          </a:p>
        </p:txBody>
      </p:sp>
      <p:pic>
        <p:nvPicPr>
          <p:cNvPr id="1447" name="Google Shape;1447;p116"/>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a:t>
            </a:fld>
            <a:endParaRPr/>
          </a:p>
        </p:txBody>
      </p:sp>
      <p:pic>
        <p:nvPicPr>
          <p:cNvPr id="254" name="Google Shape;254;p36"/>
          <p:cNvPicPr preferRelativeResize="0"/>
          <p:nvPr/>
        </p:nvPicPr>
        <p:blipFill>
          <a:blip r:embed="rId3">
            <a:alphaModFix/>
          </a:blip>
          <a:stretch>
            <a:fillRect/>
          </a:stretch>
        </p:blipFill>
        <p:spPr>
          <a:xfrm flipH="1">
            <a:off x="1103688" y="2029375"/>
            <a:ext cx="2263141" cy="2285996"/>
          </a:xfrm>
          <a:prstGeom prst="rect">
            <a:avLst/>
          </a:prstGeom>
          <a:noFill/>
          <a:ln>
            <a:noFill/>
          </a:ln>
        </p:spPr>
      </p:pic>
      <p:sp>
        <p:nvSpPr>
          <p:cNvPr id="255" name="Google Shape;255;p36"/>
          <p:cNvSpPr/>
          <p:nvPr/>
        </p:nvSpPr>
        <p:spPr>
          <a:xfrm flipH="1">
            <a:off x="3927688" y="904763"/>
            <a:ext cx="4616100" cy="2623500"/>
          </a:xfrm>
          <a:prstGeom prst="wedgeEllipseCallout">
            <a:avLst>
              <a:gd name="adj1" fmla="val 71281"/>
              <a:gd name="adj2" fmla="val 67330"/>
            </a:avLst>
          </a:prstGeom>
          <a:solidFill>
            <a:srgbClr val="A449A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None/>
            </a:pPr>
            <a:r>
              <a:rPr lang="en" sz="1500">
                <a:solidFill>
                  <a:srgbClr val="FFFFFF"/>
                </a:solidFill>
                <a:latin typeface="Raleway Medium"/>
                <a:ea typeface="Raleway Medium"/>
                <a:cs typeface="Raleway Medium"/>
                <a:sym typeface="Raleway Medium"/>
              </a:rPr>
              <a:t>Mit dem Fellow-Programm förderte Wikimedia Deutschland zwischen 2016 und 2021 Freies Wissen in der Wissenschaft, um den Austausch und die Zusammenarbeit zwischen Wissenschaft und Gesellschaft zu verbessern.</a:t>
            </a:r>
            <a:endParaRPr sz="1500">
              <a:solidFill>
                <a:srgbClr val="FFFFFF"/>
              </a:solidFill>
              <a:latin typeface="Raleway Medium"/>
              <a:ea typeface="Raleway Medium"/>
              <a:cs typeface="Raleway Medium"/>
              <a:sym typeface="Raleway Medium"/>
            </a:endParaRPr>
          </a:p>
        </p:txBody>
      </p:sp>
      <p:sp>
        <p:nvSpPr>
          <p:cNvPr id="256" name="Google Shape;256;p36"/>
          <p:cNvSpPr txBox="1"/>
          <p:nvPr/>
        </p:nvSpPr>
        <p:spPr>
          <a:xfrm rot="-1102">
            <a:off x="4831449" y="3625933"/>
            <a:ext cx="2808600" cy="269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500" i="1">
                <a:solidFill>
                  <a:schemeClr val="dk1"/>
                </a:solidFill>
                <a:latin typeface="Raleway"/>
                <a:ea typeface="Raleway"/>
                <a:cs typeface="Raleway"/>
                <a:sym typeface="Raleway"/>
              </a:rPr>
              <a:t>https://en.wikiversity.org/wiki/Wikimedia_Deutschland/Open_Science_Fellows_Program</a:t>
            </a:r>
            <a:endParaRPr sz="500">
              <a:latin typeface="Raleway"/>
              <a:ea typeface="Raleway"/>
              <a:cs typeface="Raleway"/>
              <a:sym typeface="Raleway"/>
            </a:endParaRPr>
          </a:p>
        </p:txBody>
      </p:sp>
      <p:pic>
        <p:nvPicPr>
          <p:cNvPr id="257" name="Google Shape;257;p36"/>
          <p:cNvPicPr preferRelativeResize="0"/>
          <p:nvPr/>
        </p:nvPicPr>
        <p:blipFill>
          <a:blip r:embed="rId4">
            <a:alphaModFix/>
          </a:blip>
          <a:stretch>
            <a:fillRect/>
          </a:stretch>
        </p:blipFill>
        <p:spPr>
          <a:xfrm>
            <a:off x="5674249" y="4000075"/>
            <a:ext cx="1123000" cy="391500"/>
          </a:xfrm>
          <a:prstGeom prst="rect">
            <a:avLst/>
          </a:prstGeom>
          <a:noFill/>
          <a:ln>
            <a:noFill/>
          </a:ln>
        </p:spPr>
      </p:pic>
      <p:sp>
        <p:nvSpPr>
          <p:cNvPr id="258" name="Google Shape;258;p36"/>
          <p:cNvSpPr txBox="1"/>
          <p:nvPr/>
        </p:nvSpPr>
        <p:spPr>
          <a:xfrm rot="-1722">
            <a:off x="1636316" y="4345259"/>
            <a:ext cx="1197900" cy="338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500" i="1">
                <a:solidFill>
                  <a:schemeClr val="dk1"/>
                </a:solidFill>
                <a:latin typeface="Raleway"/>
                <a:ea typeface="Raleway"/>
                <a:cs typeface="Raleway"/>
                <a:sym typeface="Raleway"/>
              </a:rPr>
              <a:t>Florian Thiery, CC BY-SA 4.0,</a:t>
            </a:r>
            <a:br>
              <a:rPr lang="en" sz="500" i="1">
                <a:solidFill>
                  <a:schemeClr val="dk1"/>
                </a:solidFill>
                <a:latin typeface="Raleway"/>
                <a:ea typeface="Raleway"/>
                <a:cs typeface="Raleway"/>
                <a:sym typeface="Raleway"/>
              </a:rPr>
            </a:br>
            <a:r>
              <a:rPr lang="en" sz="500" i="1">
                <a:solidFill>
                  <a:schemeClr val="dk1"/>
                </a:solidFill>
                <a:latin typeface="Raleway"/>
                <a:ea typeface="Raleway"/>
                <a:cs typeface="Raleway"/>
                <a:sym typeface="Raleway"/>
              </a:rPr>
              <a:t>via Wikimedia Commons</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451"/>
        <p:cNvGrpSpPr/>
        <p:nvPr/>
      </p:nvGrpSpPr>
      <p:grpSpPr>
        <a:xfrm>
          <a:off x="0" y="0"/>
          <a:ext cx="0" cy="0"/>
          <a:chOff x="0" y="0"/>
          <a:chExt cx="0" cy="0"/>
        </a:xfrm>
      </p:grpSpPr>
      <p:sp>
        <p:nvSpPr>
          <p:cNvPr id="1452" name="Google Shape;1452;p11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90</a:t>
            </a:fld>
            <a:endParaRPr/>
          </a:p>
        </p:txBody>
      </p:sp>
      <p:sp>
        <p:nvSpPr>
          <p:cNvPr id="1453" name="Google Shape;1453;p117"/>
          <p:cNvSpPr txBox="1">
            <a:spLocks noGrp="1"/>
          </p:cNvSpPr>
          <p:nvPr>
            <p:ph type="title" idx="4294967295"/>
          </p:nvPr>
        </p:nvSpPr>
        <p:spPr>
          <a:xfrm>
            <a:off x="391050" y="3964600"/>
            <a:ext cx="8361900" cy="705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333333"/>
                </a:solidFill>
              </a:rPr>
              <a:t>The SPARQLing Unicorn QGIS Plugin</a:t>
            </a:r>
            <a:endParaRPr sz="1800">
              <a:solidFill>
                <a:srgbClr val="333333"/>
              </a:solidFill>
            </a:endParaRPr>
          </a:p>
          <a:p>
            <a:pPr marL="0" lvl="0" indent="0" algn="ctr" rtl="0">
              <a:spcBef>
                <a:spcPts val="0"/>
              </a:spcBef>
              <a:spcAft>
                <a:spcPts val="0"/>
              </a:spcAft>
              <a:buNone/>
            </a:pPr>
            <a:r>
              <a:rPr lang="en" sz="1800">
                <a:solidFill>
                  <a:srgbClr val="333333"/>
                </a:solidFill>
              </a:rPr>
              <a:t>- a Linked Data Access Point for QGIS</a:t>
            </a:r>
            <a:endParaRPr sz="1800">
              <a:solidFill>
                <a:srgbClr val="333333"/>
              </a:solidFill>
            </a:endParaRPr>
          </a:p>
        </p:txBody>
      </p:sp>
      <p:pic>
        <p:nvPicPr>
          <p:cNvPr id="1454" name="Google Shape;1454;p117"/>
          <p:cNvPicPr preferRelativeResize="0"/>
          <p:nvPr/>
        </p:nvPicPr>
        <p:blipFill>
          <a:blip r:embed="rId3">
            <a:alphaModFix/>
          </a:blip>
          <a:stretch>
            <a:fillRect/>
          </a:stretch>
        </p:blipFill>
        <p:spPr>
          <a:xfrm>
            <a:off x="2074938" y="383195"/>
            <a:ext cx="3657600" cy="3657600"/>
          </a:xfrm>
          <a:prstGeom prst="rect">
            <a:avLst/>
          </a:prstGeom>
          <a:noFill/>
          <a:ln>
            <a:noFill/>
          </a:ln>
        </p:spPr>
      </p:pic>
      <p:pic>
        <p:nvPicPr>
          <p:cNvPr id="1455" name="Google Shape;1455;p117"/>
          <p:cNvPicPr preferRelativeResize="0"/>
          <p:nvPr/>
        </p:nvPicPr>
        <p:blipFill>
          <a:blip r:embed="rId4">
            <a:alphaModFix/>
          </a:blip>
          <a:stretch>
            <a:fillRect/>
          </a:stretch>
        </p:blipFill>
        <p:spPr>
          <a:xfrm>
            <a:off x="5087438" y="3096100"/>
            <a:ext cx="868500" cy="868500"/>
          </a:xfrm>
          <a:prstGeom prst="rect">
            <a:avLst/>
          </a:prstGeom>
          <a:noFill/>
          <a:ln>
            <a:noFill/>
          </a:ln>
        </p:spPr>
      </p:pic>
      <p:pic>
        <p:nvPicPr>
          <p:cNvPr id="1456" name="Google Shape;1456;p117"/>
          <p:cNvPicPr preferRelativeResize="0"/>
          <p:nvPr/>
        </p:nvPicPr>
        <p:blipFill>
          <a:blip r:embed="rId5">
            <a:alphaModFix/>
          </a:blip>
          <a:stretch>
            <a:fillRect/>
          </a:stretch>
        </p:blipFill>
        <p:spPr>
          <a:xfrm>
            <a:off x="6220038" y="3115575"/>
            <a:ext cx="829550" cy="829550"/>
          </a:xfrm>
          <a:prstGeom prst="rect">
            <a:avLst/>
          </a:prstGeom>
          <a:noFill/>
          <a:ln>
            <a:noFill/>
          </a:ln>
        </p:spPr>
      </p:pic>
      <p:sp>
        <p:nvSpPr>
          <p:cNvPr id="1457" name="Google Shape;1457;p117"/>
          <p:cNvSpPr txBox="1">
            <a:spLocks noGrp="1"/>
          </p:cNvSpPr>
          <p:nvPr>
            <p:ph type="title" idx="4294967295"/>
          </p:nvPr>
        </p:nvSpPr>
        <p:spPr>
          <a:xfrm>
            <a:off x="5087438" y="2866575"/>
            <a:ext cx="868500" cy="32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333333"/>
                </a:solidFill>
              </a:rPr>
              <a:t>QGIS</a:t>
            </a:r>
            <a:endParaRPr sz="1000">
              <a:solidFill>
                <a:srgbClr val="333333"/>
              </a:solidFill>
            </a:endParaRPr>
          </a:p>
        </p:txBody>
      </p:sp>
      <p:sp>
        <p:nvSpPr>
          <p:cNvPr id="1458" name="Google Shape;1458;p117"/>
          <p:cNvSpPr txBox="1">
            <a:spLocks noGrp="1"/>
          </p:cNvSpPr>
          <p:nvPr>
            <p:ph type="title" idx="4294967295"/>
          </p:nvPr>
        </p:nvSpPr>
        <p:spPr>
          <a:xfrm>
            <a:off x="6200563" y="2866575"/>
            <a:ext cx="868500" cy="32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333333"/>
                </a:solidFill>
              </a:rPr>
              <a:t>GitHub</a:t>
            </a:r>
            <a:endParaRPr sz="1000">
              <a:solidFill>
                <a:srgbClr val="333333"/>
              </a:solidFill>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462"/>
        <p:cNvGrpSpPr/>
        <p:nvPr/>
      </p:nvGrpSpPr>
      <p:grpSpPr>
        <a:xfrm>
          <a:off x="0" y="0"/>
          <a:ext cx="0" cy="0"/>
          <a:chOff x="0" y="0"/>
          <a:chExt cx="0" cy="0"/>
        </a:xfrm>
      </p:grpSpPr>
      <p:sp>
        <p:nvSpPr>
          <p:cNvPr id="1463" name="Google Shape;1463;p11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91</a:t>
            </a:fld>
            <a:endParaRPr/>
          </a:p>
        </p:txBody>
      </p:sp>
      <p:sp>
        <p:nvSpPr>
          <p:cNvPr id="1464" name="Google Shape;1464;p118"/>
          <p:cNvSpPr/>
          <p:nvPr/>
        </p:nvSpPr>
        <p:spPr>
          <a:xfrm flipH="1">
            <a:off x="4355200" y="1333050"/>
            <a:ext cx="3932100" cy="3146700"/>
          </a:xfrm>
          <a:prstGeom prst="wedgeEllipseCallout">
            <a:avLst>
              <a:gd name="adj1" fmla="val 65208"/>
              <a:gd name="adj2" fmla="val 13040"/>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Raleway Medium"/>
                <a:ea typeface="Raleway Medium"/>
                <a:cs typeface="Raleway Medium"/>
                <a:sym typeface="Raleway Medium"/>
              </a:rPr>
              <a:t>The SPARQL Unicorn allows the execution of Linked Data queries in (Geo)SPARQL to selected triplestores and geo-enabled SPARQL endpoints and thus prepares the results of the queries in QGIS for the geocommunity.</a:t>
            </a:r>
            <a:endParaRPr b="1">
              <a:latin typeface="Raleway"/>
              <a:ea typeface="Raleway"/>
              <a:cs typeface="Raleway"/>
              <a:sym typeface="Raleway"/>
            </a:endParaRPr>
          </a:p>
        </p:txBody>
      </p:sp>
      <p:pic>
        <p:nvPicPr>
          <p:cNvPr id="1465" name="Google Shape;1465;p118"/>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469"/>
        <p:cNvGrpSpPr/>
        <p:nvPr/>
      </p:nvGrpSpPr>
      <p:grpSpPr>
        <a:xfrm>
          <a:off x="0" y="0"/>
          <a:ext cx="0" cy="0"/>
          <a:chOff x="0" y="0"/>
          <a:chExt cx="0" cy="0"/>
        </a:xfrm>
      </p:grpSpPr>
      <p:sp>
        <p:nvSpPr>
          <p:cNvPr id="1470" name="Google Shape;1470;p11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92</a:t>
            </a:fld>
            <a:endParaRPr/>
          </a:p>
        </p:txBody>
      </p:sp>
      <p:sp>
        <p:nvSpPr>
          <p:cNvPr id="1471" name="Google Shape;1471;p119"/>
          <p:cNvSpPr/>
          <p:nvPr/>
        </p:nvSpPr>
        <p:spPr>
          <a:xfrm flipH="1">
            <a:off x="4355200" y="1333050"/>
            <a:ext cx="3932100" cy="3146700"/>
          </a:xfrm>
          <a:prstGeom prst="wedgeEllipseCallout">
            <a:avLst>
              <a:gd name="adj1" fmla="val 65208"/>
              <a:gd name="adj2" fmla="val 13040"/>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Raleway Medium"/>
                <a:ea typeface="Raleway Medium"/>
                <a:cs typeface="Raleway Medium"/>
                <a:sym typeface="Raleway Medium"/>
              </a:rPr>
              <a:t>The plugin currently offers three functions: (a) simplified querying of Semantic Web data sources (b) enrichment of geodata and (c) transformation of QGIS vector layers to RDF data.</a:t>
            </a:r>
            <a:endParaRPr b="1">
              <a:latin typeface="Raleway"/>
              <a:ea typeface="Raleway"/>
              <a:cs typeface="Raleway"/>
              <a:sym typeface="Raleway"/>
            </a:endParaRPr>
          </a:p>
        </p:txBody>
      </p:sp>
      <p:pic>
        <p:nvPicPr>
          <p:cNvPr id="1472" name="Google Shape;1472;p119"/>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476"/>
        <p:cNvGrpSpPr/>
        <p:nvPr/>
      </p:nvGrpSpPr>
      <p:grpSpPr>
        <a:xfrm>
          <a:off x="0" y="0"/>
          <a:ext cx="0" cy="0"/>
          <a:chOff x="0" y="0"/>
          <a:chExt cx="0" cy="0"/>
        </a:xfrm>
      </p:grpSpPr>
      <p:sp>
        <p:nvSpPr>
          <p:cNvPr id="1477" name="Google Shape;1477;p12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93</a:t>
            </a:fld>
            <a:endParaRPr/>
          </a:p>
        </p:txBody>
      </p:sp>
      <p:sp>
        <p:nvSpPr>
          <p:cNvPr id="1478" name="Google Shape;1478;p120"/>
          <p:cNvSpPr txBox="1">
            <a:spLocks noGrp="1"/>
          </p:cNvSpPr>
          <p:nvPr>
            <p:ph type="title" idx="4294967295"/>
          </p:nvPr>
        </p:nvSpPr>
        <p:spPr>
          <a:xfrm>
            <a:off x="1478388" y="1287750"/>
            <a:ext cx="37896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Function A</a:t>
            </a:r>
            <a:endParaRPr sz="3600">
              <a:solidFill>
                <a:srgbClr val="C94FA0"/>
              </a:solidFill>
              <a:latin typeface="Raleway Black"/>
              <a:ea typeface="Raleway Black"/>
              <a:cs typeface="Raleway Black"/>
              <a:sym typeface="Raleway Black"/>
            </a:endParaRPr>
          </a:p>
        </p:txBody>
      </p:sp>
      <p:pic>
        <p:nvPicPr>
          <p:cNvPr id="1479" name="Google Shape;1479;p120"/>
          <p:cNvPicPr preferRelativeResize="0"/>
          <p:nvPr/>
        </p:nvPicPr>
        <p:blipFill>
          <a:blip r:embed="rId3">
            <a:alphaModFix/>
          </a:blip>
          <a:stretch>
            <a:fillRect/>
          </a:stretch>
        </p:blipFill>
        <p:spPr>
          <a:xfrm>
            <a:off x="5343713" y="1563200"/>
            <a:ext cx="2017100" cy="201710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483"/>
        <p:cNvGrpSpPr/>
        <p:nvPr/>
      </p:nvGrpSpPr>
      <p:grpSpPr>
        <a:xfrm>
          <a:off x="0" y="0"/>
          <a:ext cx="0" cy="0"/>
          <a:chOff x="0" y="0"/>
          <a:chExt cx="0" cy="0"/>
        </a:xfrm>
      </p:grpSpPr>
      <p:sp>
        <p:nvSpPr>
          <p:cNvPr id="1484" name="Google Shape;1484;p12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94</a:t>
            </a:fld>
            <a:endParaRPr/>
          </a:p>
        </p:txBody>
      </p:sp>
      <p:sp>
        <p:nvSpPr>
          <p:cNvPr id="1485" name="Google Shape;1485;p121"/>
          <p:cNvSpPr/>
          <p:nvPr/>
        </p:nvSpPr>
        <p:spPr>
          <a:xfrm flipH="1">
            <a:off x="4355200" y="1333050"/>
            <a:ext cx="3932100" cy="3146700"/>
          </a:xfrm>
          <a:prstGeom prst="wedgeEllipseCallout">
            <a:avLst>
              <a:gd name="adj1" fmla="val 65208"/>
              <a:gd name="adj2" fmla="val 13040"/>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Raleway Medium"/>
                <a:ea typeface="Raleway Medium"/>
                <a:cs typeface="Raleway Medium"/>
                <a:sym typeface="Raleway Medium"/>
              </a:rPr>
              <a:t>Function A allows assisted querying of several archaeological related triplestores e.g. Wikidata, Nomisma, Kerameikos, Pleiades and Roman Open Data. For assisting the user, example queries, a concept search and templates are given.</a:t>
            </a:r>
            <a:endParaRPr b="1">
              <a:latin typeface="Raleway"/>
              <a:ea typeface="Raleway"/>
              <a:cs typeface="Raleway"/>
              <a:sym typeface="Raleway"/>
            </a:endParaRPr>
          </a:p>
        </p:txBody>
      </p:sp>
      <p:pic>
        <p:nvPicPr>
          <p:cNvPr id="1486" name="Google Shape;1486;p121"/>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490"/>
        <p:cNvGrpSpPr/>
        <p:nvPr/>
      </p:nvGrpSpPr>
      <p:grpSpPr>
        <a:xfrm>
          <a:off x="0" y="0"/>
          <a:ext cx="0" cy="0"/>
          <a:chOff x="0" y="0"/>
          <a:chExt cx="0" cy="0"/>
        </a:xfrm>
      </p:grpSpPr>
      <p:sp>
        <p:nvSpPr>
          <p:cNvPr id="1491" name="Google Shape;1491;p12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95</a:t>
            </a:fld>
            <a:endParaRPr/>
          </a:p>
        </p:txBody>
      </p:sp>
      <p:sp>
        <p:nvSpPr>
          <p:cNvPr id="1492" name="Google Shape;1492;p122"/>
          <p:cNvSpPr txBox="1">
            <a:spLocks noGrp="1"/>
          </p:cNvSpPr>
          <p:nvPr>
            <p:ph type="title"/>
          </p:nvPr>
        </p:nvSpPr>
        <p:spPr>
          <a:xfrm>
            <a:off x="391050" y="43456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Nomisma (mints)</a:t>
            </a:r>
            <a:endParaRPr sz="1000" i="1">
              <a:latin typeface="Raleway"/>
              <a:ea typeface="Raleway"/>
              <a:cs typeface="Raleway"/>
              <a:sym typeface="Raleway"/>
            </a:endParaRPr>
          </a:p>
        </p:txBody>
      </p:sp>
      <p:pic>
        <p:nvPicPr>
          <p:cNvPr id="1493" name="Google Shape;1493;p122"/>
          <p:cNvPicPr preferRelativeResize="0"/>
          <p:nvPr/>
        </p:nvPicPr>
        <p:blipFill>
          <a:blip r:embed="rId3">
            <a:alphaModFix/>
          </a:blip>
          <a:stretch>
            <a:fillRect/>
          </a:stretch>
        </p:blipFill>
        <p:spPr>
          <a:xfrm>
            <a:off x="1343200" y="459125"/>
            <a:ext cx="6457589" cy="388840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497"/>
        <p:cNvGrpSpPr/>
        <p:nvPr/>
      </p:nvGrpSpPr>
      <p:grpSpPr>
        <a:xfrm>
          <a:off x="0" y="0"/>
          <a:ext cx="0" cy="0"/>
          <a:chOff x="0" y="0"/>
          <a:chExt cx="0" cy="0"/>
        </a:xfrm>
      </p:grpSpPr>
      <p:sp>
        <p:nvSpPr>
          <p:cNvPr id="1498" name="Google Shape;1498;p12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96</a:t>
            </a:fld>
            <a:endParaRPr/>
          </a:p>
        </p:txBody>
      </p:sp>
      <p:sp>
        <p:nvSpPr>
          <p:cNvPr id="1499" name="Google Shape;1499;p123"/>
          <p:cNvSpPr txBox="1">
            <a:spLocks noGrp="1"/>
          </p:cNvSpPr>
          <p:nvPr>
            <p:ph type="title"/>
          </p:nvPr>
        </p:nvSpPr>
        <p:spPr>
          <a:xfrm>
            <a:off x="391050" y="43456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Pleiades (ports in the Roman period)</a:t>
            </a:r>
            <a:endParaRPr sz="1000" i="1">
              <a:latin typeface="Raleway"/>
              <a:ea typeface="Raleway"/>
              <a:cs typeface="Raleway"/>
              <a:sym typeface="Raleway"/>
            </a:endParaRPr>
          </a:p>
        </p:txBody>
      </p:sp>
      <p:pic>
        <p:nvPicPr>
          <p:cNvPr id="1500" name="Google Shape;1500;p123"/>
          <p:cNvPicPr preferRelativeResize="0"/>
          <p:nvPr/>
        </p:nvPicPr>
        <p:blipFill>
          <a:blip r:embed="rId3">
            <a:alphaModFix/>
          </a:blip>
          <a:stretch>
            <a:fillRect/>
          </a:stretch>
        </p:blipFill>
        <p:spPr>
          <a:xfrm>
            <a:off x="1352000" y="459400"/>
            <a:ext cx="6439988" cy="3886199"/>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504"/>
        <p:cNvGrpSpPr/>
        <p:nvPr/>
      </p:nvGrpSpPr>
      <p:grpSpPr>
        <a:xfrm>
          <a:off x="0" y="0"/>
          <a:ext cx="0" cy="0"/>
          <a:chOff x="0" y="0"/>
          <a:chExt cx="0" cy="0"/>
        </a:xfrm>
      </p:grpSpPr>
      <p:sp>
        <p:nvSpPr>
          <p:cNvPr id="1505" name="Google Shape;1505;p12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97</a:t>
            </a:fld>
            <a:endParaRPr/>
          </a:p>
        </p:txBody>
      </p:sp>
      <p:sp>
        <p:nvSpPr>
          <p:cNvPr id="1506" name="Google Shape;1506;p124"/>
          <p:cNvSpPr txBox="1">
            <a:spLocks noGrp="1"/>
          </p:cNvSpPr>
          <p:nvPr>
            <p:ph type="title"/>
          </p:nvPr>
        </p:nvSpPr>
        <p:spPr>
          <a:xfrm>
            <a:off x="391050" y="43456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Roman Open Data (places)</a:t>
            </a:r>
            <a:endParaRPr sz="1000" i="1">
              <a:latin typeface="Raleway"/>
              <a:ea typeface="Raleway"/>
              <a:cs typeface="Raleway"/>
              <a:sym typeface="Raleway"/>
            </a:endParaRPr>
          </a:p>
        </p:txBody>
      </p:sp>
      <p:pic>
        <p:nvPicPr>
          <p:cNvPr id="1507" name="Google Shape;1507;p124"/>
          <p:cNvPicPr preferRelativeResize="0"/>
          <p:nvPr/>
        </p:nvPicPr>
        <p:blipFill>
          <a:blip r:embed="rId3">
            <a:alphaModFix/>
          </a:blip>
          <a:stretch>
            <a:fillRect/>
          </a:stretch>
        </p:blipFill>
        <p:spPr>
          <a:xfrm>
            <a:off x="1354675" y="457200"/>
            <a:ext cx="6434652" cy="3888401"/>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511"/>
        <p:cNvGrpSpPr/>
        <p:nvPr/>
      </p:nvGrpSpPr>
      <p:grpSpPr>
        <a:xfrm>
          <a:off x="0" y="0"/>
          <a:ext cx="0" cy="0"/>
          <a:chOff x="0" y="0"/>
          <a:chExt cx="0" cy="0"/>
        </a:xfrm>
      </p:grpSpPr>
      <p:sp>
        <p:nvSpPr>
          <p:cNvPr id="1512" name="Google Shape;1512;p12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98</a:t>
            </a:fld>
            <a:endParaRPr/>
          </a:p>
        </p:txBody>
      </p:sp>
      <p:sp>
        <p:nvSpPr>
          <p:cNvPr id="1513" name="Google Shape;1513;p125"/>
          <p:cNvSpPr/>
          <p:nvPr/>
        </p:nvSpPr>
        <p:spPr>
          <a:xfrm flipH="1">
            <a:off x="4355200" y="1333050"/>
            <a:ext cx="3932100" cy="3146700"/>
          </a:xfrm>
          <a:prstGeom prst="wedgeEllipseCallout">
            <a:avLst>
              <a:gd name="adj1" fmla="val 65208"/>
              <a:gd name="adj2" fmla="val 13040"/>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a:solidFill>
                  <a:schemeClr val="dk1"/>
                </a:solidFill>
                <a:latin typeface="Raleway Medium"/>
                <a:ea typeface="Raleway Medium"/>
                <a:cs typeface="Raleway Medium"/>
                <a:sym typeface="Raleway Medium"/>
              </a:rPr>
              <a:t>For example: You could query the Wikidata triple store for prehistoric art sites or the Squirrel triple store for military camps of the limes. The results are saved as a QGIS vector layer.</a:t>
            </a:r>
            <a:endParaRPr b="1">
              <a:latin typeface="Raleway"/>
              <a:ea typeface="Raleway"/>
              <a:cs typeface="Raleway"/>
              <a:sym typeface="Raleway"/>
            </a:endParaRPr>
          </a:p>
        </p:txBody>
      </p:sp>
      <p:pic>
        <p:nvPicPr>
          <p:cNvPr id="1514" name="Google Shape;1514;p125"/>
          <p:cNvPicPr preferRelativeResize="0"/>
          <p:nvPr/>
        </p:nvPicPr>
        <p:blipFill>
          <a:blip r:embed="rId3">
            <a:alphaModFix/>
          </a:blip>
          <a:stretch>
            <a:fillRect/>
          </a:stretch>
        </p:blipFill>
        <p:spPr>
          <a:xfrm>
            <a:off x="846151" y="817225"/>
            <a:ext cx="3509050" cy="350905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518"/>
        <p:cNvGrpSpPr/>
        <p:nvPr/>
      </p:nvGrpSpPr>
      <p:grpSpPr>
        <a:xfrm>
          <a:off x="0" y="0"/>
          <a:ext cx="0" cy="0"/>
          <a:chOff x="0" y="0"/>
          <a:chExt cx="0" cy="0"/>
        </a:xfrm>
      </p:grpSpPr>
      <p:sp>
        <p:nvSpPr>
          <p:cNvPr id="1519" name="Google Shape;1519;p12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99</a:t>
            </a:fld>
            <a:endParaRPr/>
          </a:p>
        </p:txBody>
      </p:sp>
      <p:sp>
        <p:nvSpPr>
          <p:cNvPr id="1520" name="Google Shape;1520;p126"/>
          <p:cNvSpPr txBox="1">
            <a:spLocks noGrp="1"/>
          </p:cNvSpPr>
          <p:nvPr>
            <p:ph type="title"/>
          </p:nvPr>
        </p:nvSpPr>
        <p:spPr>
          <a:xfrm>
            <a:off x="391050" y="43456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t>example: Wikidata caves with prehistoric art</a:t>
            </a:r>
            <a:endParaRPr sz="1000" i="1">
              <a:latin typeface="Raleway"/>
              <a:ea typeface="Raleway"/>
              <a:cs typeface="Raleway"/>
              <a:sym typeface="Raleway"/>
            </a:endParaRPr>
          </a:p>
        </p:txBody>
      </p:sp>
      <p:pic>
        <p:nvPicPr>
          <p:cNvPr id="1521" name="Google Shape;1521;p126"/>
          <p:cNvPicPr preferRelativeResize="0"/>
          <p:nvPr/>
        </p:nvPicPr>
        <p:blipFill>
          <a:blip r:embed="rId3">
            <a:alphaModFix/>
          </a:blip>
          <a:stretch>
            <a:fillRect/>
          </a:stretch>
        </p:blipFill>
        <p:spPr>
          <a:xfrm>
            <a:off x="1347375" y="459400"/>
            <a:ext cx="6449243" cy="3886201"/>
          </a:xfrm>
          <a:prstGeom prst="rect">
            <a:avLst/>
          </a:prstGeom>
          <a:noFill/>
          <a:ln>
            <a:noFill/>
          </a:ln>
        </p:spPr>
      </p:pic>
    </p:spTree>
  </p:cSld>
  <p:clrMapOvr>
    <a:masterClrMapping/>
  </p:clrMapOvr>
</p:sld>
</file>

<file path=ppt/theme/theme1.xml><?xml version="1.0" encoding="utf-8"?>
<a:theme xmlns:a="http://schemas.openxmlformats.org/drawingml/2006/main" name="Interge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3656</Words>
  <Application>Microsoft Office PowerPoint</Application>
  <PresentationFormat>Bildschirmpräsentation (16:9)</PresentationFormat>
  <Paragraphs>546</Paragraphs>
  <Slides>113</Slides>
  <Notes>113</Notes>
  <HiddenSlides>2</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113</vt:i4>
      </vt:variant>
    </vt:vector>
  </HeadingPairs>
  <TitlesOfParts>
    <vt:vector size="123" baseType="lpstr">
      <vt:lpstr>Raleway Light</vt:lpstr>
      <vt:lpstr>Raleway Medium</vt:lpstr>
      <vt:lpstr>Roboto</vt:lpstr>
      <vt:lpstr>Barlow</vt:lpstr>
      <vt:lpstr>Arial</vt:lpstr>
      <vt:lpstr>PT Sans</vt:lpstr>
      <vt:lpstr>Raleway ExtraBold</vt:lpstr>
      <vt:lpstr>Raleway</vt:lpstr>
      <vt:lpstr>Raleway Black</vt:lpstr>
      <vt:lpstr>Intergeo Template</vt:lpstr>
      <vt:lpstr>Semantic Web und LOD in der digitalen Archäologie Ein Blick in die Praxis</vt:lpstr>
      <vt:lpstr>PowerPoint-Präsentation</vt:lpstr>
      <vt:lpstr>Semantic Web from the Web of Documents to the Web of Data</vt:lpstr>
      <vt:lpstr>Semantic Web in der digitalen Archäologie Was heißt das?</vt:lpstr>
      <vt:lpstr>Linked Open (Usable) (Geo-)Data plus FAIR + CARE</vt:lpstr>
      <vt:lpstr>Es heißt aber auch... … es ist immer noch eine Niesche - wie OPEN SCIENCE …</vt:lpstr>
      <vt:lpstr>Dafür gibt es aber Ideen :-)) Die Community spielt eine große Rolle!</vt:lpstr>
      <vt:lpstr>Wikimedia Deutschland Open Science Fellows Programm</vt:lpstr>
      <vt:lpstr>PowerPoint-Präsentation</vt:lpstr>
      <vt:lpstr>PowerPoint-Präsentation</vt:lpstr>
      <vt:lpstr>Research Squirrel Engineers Ein Netzwerk für fleißige DH Squirrels!</vt:lpstr>
      <vt:lpstr>PowerPoint-Präsentation</vt:lpstr>
      <vt:lpstr>PowerPoint-Präsentation</vt:lpstr>
      <vt:lpstr>PowerPoint-Präsentation</vt:lpstr>
      <vt:lpstr>PowerPoint-Präsentation</vt:lpstr>
      <vt:lpstr>PowerPoint-Präsentation</vt:lpstr>
      <vt:lpstr>DHd AG Graphen und Netzwerke</vt:lpstr>
      <vt:lpstr>Linked Pasts Linking the Past</vt:lpstr>
      <vt:lpstr>CAA SIG Data-Dragon Semantics and LOUD in Archaeology</vt:lpstr>
      <vt:lpstr>Vier Beispielprojekte aus der digitalen Archäologie / Semantic Web / LOD</vt:lpstr>
      <vt:lpstr>Schwerpunkte Datenmodellierung, -erfassung und -präsentation, verwendete Tools und Software, Challenges und „lessons learned“</vt:lpstr>
      <vt:lpstr>archaeology.link A Linked Open Data Hub for the RGZM and its partners</vt:lpstr>
      <vt:lpstr>Linked Open Samian Ware Samian Ware Data from the Samian Research Database</vt:lpstr>
      <vt:lpstr>The online relational database `Samian Research` contains a quarter of a million finds of potters’ stamps from all over Europe.</vt:lpstr>
      <vt:lpstr>If so, we may link our LOD with existing LOD like the Roman Open Data.</vt:lpstr>
      <vt:lpstr>Challenge accepted! We created our own workflow.</vt:lpstr>
      <vt:lpstr>Transform CSV data to RDF according to our ontology.</vt:lpstr>
      <vt:lpstr>The ontology represents a graph model of the original relational database which includes vague relations (amt).</vt:lpstr>
      <vt:lpstr>The data contains strings with vague expressions. We model this vagueness using the Academic Meta Tool.</vt:lpstr>
      <vt:lpstr>Informationcarrier 118117 can be represented by the potforms 18 OR 15/17 OR 18/31 resulting in a degree of 0.33 for 18.</vt:lpstr>
      <vt:lpstr>PowerPoint-Präsentation</vt:lpstr>
      <vt:lpstr>The provenance information for the transformation process is stored using the PROV-O ontology.</vt:lpstr>
      <vt:lpstr>The result: Linked Open Samian Ware!</vt:lpstr>
      <vt:lpstr>As an example, linking to Pleiades with Open Annotation.</vt:lpstr>
      <vt:lpstr>Wikidata Import using OpenRefine and Quick Statements</vt:lpstr>
      <vt:lpstr>Wikidata Import using OpenRefine and Quick Statements</vt:lpstr>
      <vt:lpstr>The result: Samian Ware as archaeological sites in Wikidata…  </vt:lpstr>
      <vt:lpstr>… and bidirectional linking to and from Wikidata!</vt:lpstr>
      <vt:lpstr>re3dragon A REsearch REgistry REsource for Data Dragons</vt:lpstr>
      <vt:lpstr>The re3dragon tool envisages two aims … </vt:lpstr>
      <vt:lpstr>Publication of an open extendable archaeology related LOD resource catalogue (Dragon Lair) including authority data, thesauri, controlled vocabularies, (space-time) gazetteers, as well as typologies and domain specific resources.</vt:lpstr>
      <vt:lpstr>Offering an API for requesting distributed LOD resources (Dragon Items) providing resources in a standardised JSON format based on JSKOS.</vt:lpstr>
      <vt:lpstr>PowerPoint-Präsentation</vt:lpstr>
      <vt:lpstr>The re3dragon API is coded in JAVA using Maven and Apache Jena and is published Open Source on GitHub.</vt:lpstr>
      <vt:lpstr>The exchange format is based on JSKOS by the VZG in Göttingen, Germany (Jakob Voß).</vt:lpstr>
      <vt:lpstr>This new JSKOS+ allows for specialised extensions</vt:lpstr>
      <vt:lpstr>The basis for re3dragon is an online catalogue of LOD ressources (Dragon Lair) including authority files and community-driven vocabularies as well as domain-specific typologies and archaeological data.</vt:lpstr>
      <vt:lpstr>Example: The Getty AAT Dragon Lair described by the LADO ontology</vt:lpstr>
      <vt:lpstr>JSON search result (based on JSKOS+) for “lion” in Getty AAT.</vt:lpstr>
      <vt:lpstr>Resolved JSON output for Getty AAT ID 300417488.</vt:lpstr>
      <vt:lpstr>Research Squirrel Engineers Projects LOD, Digital Humanities, Archaeology, Wikidata, GIS</vt:lpstr>
      <vt:lpstr>Linked Ogham Data Irish Ogham Stones in the Wikimedia Universe</vt:lpstr>
      <vt:lpstr>PowerPoint-Präsentation</vt:lpstr>
      <vt:lpstr>Ogham inscriptions</vt:lpstr>
      <vt:lpstr>Not all databases are online. Few of them are openly available and accessible. Even less are part of the Linked Open Data Cloud.</vt:lpstr>
      <vt:lpstr>Online &amp; Open:  3D Ogham Project: https://ogham.celt.dias.ie  Heritage Management: http://webgis.archaeology.ie/historicenvironment/  </vt:lpstr>
      <vt:lpstr>PowerPoint-Präsentation</vt:lpstr>
      <vt:lpstr>PowerPoint-Präsentation</vt:lpstr>
      <vt:lpstr>The “Wikidata Ogham Workflow”</vt:lpstr>
      <vt:lpstr>The Base</vt:lpstr>
      <vt:lpstr>Wikidata modelling of an Ogham stone</vt:lpstr>
      <vt:lpstr>PowerPoint-Präsentation</vt:lpstr>
      <vt:lpstr>PowerPoint-Präsentation</vt:lpstr>
      <vt:lpstr>The Ogham Network using Wikidata as LOD hub</vt:lpstr>
      <vt:lpstr>Links to other Ogham Stones</vt:lpstr>
      <vt:lpstr>CIIC 81 @ Stone Corridor University College Cork, No. 4 https://www.wikidata.org/wiki/Q69385424</vt:lpstr>
      <vt:lpstr>CIIC 81 @ Stone Corridor University College Cork, No. 4 https://www.wikidata.org/wiki/Q69385424</vt:lpstr>
      <vt:lpstr>CIIC 81 @ Stone Corridor University College Cork, No. 4 https://www.wikidata.org/wiki/Q69385424</vt:lpstr>
      <vt:lpstr>CIIC 81 @ Stone Corridor University College Cork, No. 4 https://www.wikidata.org/wiki/Q69385424</vt:lpstr>
      <vt:lpstr>Wikidata View https://w.wiki/HRe </vt:lpstr>
      <vt:lpstr>Geospatial and Statistical Analysis</vt:lpstr>
      <vt:lpstr>Geospatial and Statistical Analysis</vt:lpstr>
      <vt:lpstr>Visualisation of connections between distributed Ogham sources and different numbering systems.</vt:lpstr>
      <vt:lpstr>CIIC 215</vt:lpstr>
      <vt:lpstr>CIIC 216</vt:lpstr>
      <vt:lpstr>CIIC 217</vt:lpstr>
      <vt:lpstr>CIIC 218</vt:lpstr>
      <vt:lpstr>Implemented with JavaScipt and vis.js.</vt:lpstr>
      <vt:lpstr>Visualisation of connections on an interactive map to show the distribution and different information on findspots.</vt:lpstr>
      <vt:lpstr>Distribution of CIIC 12.</vt:lpstr>
      <vt:lpstr>Distribution of CIIC 187.</vt:lpstr>
      <vt:lpstr>Implemented with JavaScipt and Leaflet.</vt:lpstr>
      <vt:lpstr>These little Minions help to create a better understanding of semantic modelling and Linked Open Data. Check them out!</vt:lpstr>
      <vt:lpstr>SPARQLing Unicorn QGIS Plugin The first LOD / SPARQL integration in GIS Software</vt:lpstr>
      <vt:lpstr>PowerPoint-Präsentation</vt:lpstr>
      <vt:lpstr>PowerPoint-Präsentation</vt:lpstr>
      <vt:lpstr>PowerPoint-Präsentation</vt:lpstr>
      <vt:lpstr>SPARQL Unicorn idea and principles</vt:lpstr>
      <vt:lpstr>PowerPoint-Präsentation</vt:lpstr>
      <vt:lpstr>The SPARQLing Unicorn QGIS Plugin - a Linked Data Access Point for QGIS</vt:lpstr>
      <vt:lpstr>PowerPoint-Präsentation</vt:lpstr>
      <vt:lpstr>PowerPoint-Präsentation</vt:lpstr>
      <vt:lpstr>Function A</vt:lpstr>
      <vt:lpstr>PowerPoint-Präsentation</vt:lpstr>
      <vt:lpstr>example: Nomisma (mints)</vt:lpstr>
      <vt:lpstr>example: Pleiades (ports in the Roman period)</vt:lpstr>
      <vt:lpstr>example: Roman Open Data (places)</vt:lpstr>
      <vt:lpstr>PowerPoint-Präsentation</vt:lpstr>
      <vt:lpstr>example: Wikidata caves with prehistoric art</vt:lpstr>
      <vt:lpstr>example: Limes military camps</vt:lpstr>
      <vt:lpstr>Function B</vt:lpstr>
      <vt:lpstr>PowerPoint-Präsentation</vt:lpstr>
      <vt:lpstr>Enrichment query using the SPARQLing Unicorn</vt:lpstr>
      <vt:lpstr>enrichment dialogue using the SPARQLing Unicorn</vt:lpstr>
      <vt:lpstr>enrichment result</vt:lpstr>
      <vt:lpstr>Function C</vt:lpstr>
      <vt:lpstr>PowerPoint-Präsentation</vt:lpstr>
      <vt:lpstr>Semantic Uplift using the SPARQLing Unicorn</vt:lpstr>
      <vt:lpstr>Semantic Uplift transformation process</vt:lpstr>
      <vt:lpstr>Semantic Uplift result of a limes part</vt:lpstr>
      <vt:lpstr>Thx!</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Semantic Web und LOD in der digitalen Archäologie Ein Blick in die Praxis</dc:title>
  <cp:lastModifiedBy>Florian Thiery</cp:lastModifiedBy>
  <cp:revision>1</cp:revision>
  <dcterms:modified xsi:type="dcterms:W3CDTF">2021-11-26T09:26:58Z</dcterms:modified>
</cp:coreProperties>
</file>