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40" r:id="rId5"/>
    <p:sldMasterId id="2147483707" r:id="rId6"/>
  </p:sldMasterIdLst>
  <p:notesMasterIdLst>
    <p:notesMasterId r:id="rId31"/>
  </p:notesMasterIdLst>
  <p:handoutMasterIdLst>
    <p:handoutMasterId r:id="rId32"/>
  </p:handoutMasterIdLst>
  <p:sldIdLst>
    <p:sldId id="280" r:id="rId7"/>
    <p:sldId id="285" r:id="rId8"/>
    <p:sldId id="347" r:id="rId9"/>
    <p:sldId id="338" r:id="rId10"/>
    <p:sldId id="349" r:id="rId11"/>
    <p:sldId id="350" r:id="rId12"/>
    <p:sldId id="283" r:id="rId13"/>
    <p:sldId id="326" r:id="rId14"/>
    <p:sldId id="286" r:id="rId15"/>
    <p:sldId id="328" r:id="rId16"/>
    <p:sldId id="330" r:id="rId17"/>
    <p:sldId id="288" r:id="rId18"/>
    <p:sldId id="351" r:id="rId19"/>
    <p:sldId id="353" r:id="rId20"/>
    <p:sldId id="354" r:id="rId21"/>
    <p:sldId id="355" r:id="rId22"/>
    <p:sldId id="357" r:id="rId23"/>
    <p:sldId id="356" r:id="rId24"/>
    <p:sldId id="289" r:id="rId25"/>
    <p:sldId id="343" r:id="rId26"/>
    <p:sldId id="346" r:id="rId27"/>
    <p:sldId id="348" r:id="rId28"/>
    <p:sldId id="342" r:id="rId29"/>
    <p:sldId id="31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1F2F2"/>
    <a:srgbClr val="AAAAAA"/>
    <a:srgbClr val="929292"/>
    <a:srgbClr val="F9F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CC38C9-5055-CD49-B363-2FE5606DEA82}" v="52" dt="2021-02-02T14:53:24.581"/>
    <p1510:client id="{B04D2656-C8AE-AD42-9E26-85BA118373B8}" v="99" dt="2021-02-03T11:54:28.717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0" autoAdjust="0"/>
    <p:restoredTop sz="99130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41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4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tableStyles" Target="tableStyles.xml"/><Relationship Id="rId38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Relationship Id="rId2" Type="http://schemas.microsoft.com/office/2011/relationships/chartStyle" Target="style3.xml"/><Relationship Id="rId3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microsoft.com/office/2011/relationships/chartStyle" Target="style4.xml"/><Relationship Id="rId3" Type="http://schemas.microsoft.com/office/2011/relationships/chartColorStyle" Target="colors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sae:Downloads:OneDrive_1_13-08-2021:CHARTA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sae:Downloads:OneDrive_1_13-08-2021:CHARTA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sae:Downloads:OneDrive_1_13-08-2021:CHARTAI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sae:Downloads:OneDrive_1_13-08-2021:CHARTA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CHART TITLE</a:t>
            </a:r>
          </a:p>
        </c:rich>
      </c:tx>
      <c:layout>
        <c:manualLayout>
          <c:xMode val="edge"/>
          <c:yMode val="edge"/>
          <c:x val="0.412559167001458"/>
          <c:y val="0.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9F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886-7743-A8E3-CB06C727B3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886-7743-A8E3-CB06C727B3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886-7743-A8E3-CB06C727B3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30274696"/>
        <c:axId val="2130278328"/>
      </c:barChart>
      <c:catAx>
        <c:axId val="2130274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0278328"/>
        <c:crosses val="autoZero"/>
        <c:auto val="1"/>
        <c:lblAlgn val="ctr"/>
        <c:lblOffset val="100"/>
        <c:noMultiLvlLbl val="0"/>
      </c:catAx>
      <c:valAx>
        <c:axId val="213027832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rgbClr val="E6E6E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30274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5525525237461"/>
          <c:y val="0.934128458968811"/>
          <c:w val="0.408948786939288"/>
          <c:h val="0.06587154103118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SALES</a:t>
            </a:r>
          </a:p>
        </c:rich>
      </c:tx>
      <c:layout>
        <c:manualLayout>
          <c:xMode val="edge"/>
          <c:yMode val="edge"/>
          <c:x val="0.403157922587241"/>
          <c:y val="0.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E5-BC47-8800-5A9F6026E152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E5-BC47-8800-5A9F6026E152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AE5-BC47-8800-5A9F6026E152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AE5-BC47-8800-5A9F6026E15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65.0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AE5-BC47-8800-5A9F6026E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92155787985527"/>
          <c:y val="0.924942481879"/>
          <c:w val="0.815688424028946"/>
          <c:h val="0.07505751812100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CHART TITLE</a:t>
            </a:r>
          </a:p>
        </c:rich>
      </c:tx>
      <c:layout>
        <c:manualLayout>
          <c:xMode val="edge"/>
          <c:yMode val="edge"/>
          <c:x val="0.412559167001458"/>
          <c:y val="0.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9F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4B-6C47-972A-B110C8D37B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4B-6C47-972A-B110C8D37B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Inter Medium" panose="020B05020300000000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C4B-6C47-972A-B110C8D37B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29126792"/>
        <c:axId val="2129123112"/>
      </c:barChart>
      <c:catAx>
        <c:axId val="212912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9123112"/>
        <c:crosses val="autoZero"/>
        <c:auto val="1"/>
        <c:lblAlgn val="ctr"/>
        <c:lblOffset val="100"/>
        <c:noMultiLvlLbl val="0"/>
      </c:catAx>
      <c:valAx>
        <c:axId val="2129123112"/>
        <c:scaling>
          <c:orientation val="minMax"/>
        </c:scaling>
        <c:delete val="0"/>
        <c:axPos val="l"/>
        <c:majorGridlines>
          <c:spPr>
            <a:ln w="15875" cap="flat" cmpd="sng" algn="ctr">
              <a:solidFill>
                <a:srgbClr val="E6E6E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9126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5525525237461"/>
          <c:y val="0.934128458968811"/>
          <c:w val="0.408948786939288"/>
          <c:h val="0.06587154103118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pPr>
            <a:r>
              <a:rPr lang="en-US" sz="1500" b="1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SALES</a:t>
            </a:r>
          </a:p>
        </c:rich>
      </c:tx>
      <c:layout>
        <c:manualLayout>
          <c:xMode val="edge"/>
          <c:yMode val="edge"/>
          <c:x val="0.403157922587241"/>
          <c:y val="0.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8E-CD47-A703-74F3E808FEB0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98E-CD47-A703-74F3E808FEB0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98E-CD47-A703-74F3E808FEB0}"/>
              </c:ext>
            </c:extLst>
          </c:dPt>
          <c:dPt>
            <c:idx val="3"/>
            <c:bubble3D val="0"/>
            <c:spPr>
              <a:solidFill>
                <a:schemeClr val="bg2"/>
              </a:solidFill>
              <a:ln w="2540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98E-CD47-A703-74F3E808FEB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</c:v>
                </c:pt>
                <c:pt idx="1">
                  <c:v>3.2</c:v>
                </c:pt>
                <c:pt idx="2">
                  <c:v>65.0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98E-CD47-A703-74F3E808FE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92155787985527"/>
          <c:y val="0.924942481879"/>
          <c:w val="0.815688424028946"/>
          <c:h val="0.07505751812100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BARCHART!$A$15</c:f>
              <c:strCache>
                <c:ptCount val="1"/>
                <c:pt idx="0">
                  <c:v>SCHOOL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solidFill>
                  <a:schemeClr val="accent6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BARCHART!$B$14:$D$14</c:f>
              <c:strCache>
                <c:ptCount val="3"/>
                <c:pt idx="0">
                  <c:v>MATH</c:v>
                </c:pt>
                <c:pt idx="1">
                  <c:v>READING</c:v>
                </c:pt>
                <c:pt idx="2">
                  <c:v>SOCIAL SCIENCES</c:v>
                </c:pt>
              </c:strCache>
            </c:strRef>
          </c:cat>
          <c:val>
            <c:numRef>
              <c:f>BARCHART!$B$15:$D$15</c:f>
              <c:numCache>
                <c:formatCode>0%</c:formatCode>
                <c:ptCount val="3"/>
                <c:pt idx="0">
                  <c:v>0.828</c:v>
                </c:pt>
                <c:pt idx="1">
                  <c:v>0.67</c:v>
                </c:pt>
                <c:pt idx="2">
                  <c:v>0.738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BC-43DD-B0A1-46C5F9604589}"/>
            </c:ext>
          </c:extLst>
        </c:ser>
        <c:ser>
          <c:idx val="1"/>
          <c:order val="1"/>
          <c:tx>
            <c:strRef>
              <c:f>BARCHART!$A$16</c:f>
              <c:strCache>
                <c:ptCount val="1"/>
                <c:pt idx="0">
                  <c:v>TOTA</c:v>
                </c:pt>
              </c:strCache>
            </c:strRef>
          </c:tx>
          <c:spPr>
            <a:noFill/>
            <a:ln>
              <a:solidFill>
                <a:schemeClr val="accent6"/>
              </a:solidFill>
            </a:ln>
            <a:effectLst>
              <a:outerShdw blurRad="50800" dist="50800" dir="5400000" algn="ctr" rotWithShape="0">
                <a:schemeClr val="bg2">
                  <a:lumMod val="75000"/>
                  <a:alpha val="0"/>
                </a:schemeClr>
              </a:outerShdw>
            </a:effectLst>
          </c:spPr>
          <c:invertIfNegative val="0"/>
          <c:cat>
            <c:strRef>
              <c:f>BARCHART!$B$14:$D$14</c:f>
              <c:strCache>
                <c:ptCount val="3"/>
                <c:pt idx="0">
                  <c:v>MATH</c:v>
                </c:pt>
                <c:pt idx="1">
                  <c:v>READING</c:v>
                </c:pt>
                <c:pt idx="2">
                  <c:v>SOCIAL SCIENCES</c:v>
                </c:pt>
              </c:strCache>
            </c:strRef>
          </c:cat>
          <c:val>
            <c:numRef>
              <c:f>BARCHART!$B$16:$D$16</c:f>
              <c:numCache>
                <c:formatCode>0%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8BC-43DD-B0A1-46C5F9604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126338984"/>
        <c:axId val="2126325368"/>
      </c:barChart>
      <c:catAx>
        <c:axId val="2126338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325368"/>
        <c:crosses val="autoZero"/>
        <c:auto val="1"/>
        <c:lblAlgn val="ctr"/>
        <c:lblOffset val="100"/>
        <c:noMultiLvlLbl val="0"/>
      </c:catAx>
      <c:valAx>
        <c:axId val="2126325368"/>
        <c:scaling>
          <c:orientation val="minMax"/>
          <c:max val="1.0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338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BARCHART!$A$24</c:f>
              <c:strCache>
                <c:ptCount val="1"/>
                <c:pt idx="0">
                  <c:v>INDIVIDUAL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BARCHART!$B$14:$D$14</c:f>
              <c:strCache>
                <c:ptCount val="3"/>
                <c:pt idx="0">
                  <c:v>MATH</c:v>
                </c:pt>
                <c:pt idx="1">
                  <c:v>READING</c:v>
                </c:pt>
                <c:pt idx="2">
                  <c:v>SOCIAL SCIENCES</c:v>
                </c:pt>
              </c:strCache>
            </c:strRef>
          </c:cat>
          <c:val>
            <c:numRef>
              <c:f>BARCHART!$B$24:$D$24</c:f>
              <c:numCache>
                <c:formatCode>0%</c:formatCode>
                <c:ptCount val="3"/>
                <c:pt idx="0">
                  <c:v>0.032</c:v>
                </c:pt>
                <c:pt idx="1">
                  <c:v>0.079</c:v>
                </c:pt>
                <c:pt idx="2">
                  <c:v>0.065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5E-4DE5-87C2-B5005BAB7F3E}"/>
            </c:ext>
          </c:extLst>
        </c:ser>
        <c:ser>
          <c:idx val="1"/>
          <c:order val="1"/>
          <c:tx>
            <c:strRef>
              <c:f>BARCHART!$A$25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>
              <a:solidFill>
                <a:schemeClr val="accent5"/>
              </a:solidFill>
            </a:ln>
            <a:effectLst/>
          </c:spPr>
          <c:invertIfNegative val="0"/>
          <c:cat>
            <c:strRef>
              <c:f>BARCHART!$B$14:$D$14</c:f>
              <c:strCache>
                <c:ptCount val="3"/>
                <c:pt idx="0">
                  <c:v>MATH</c:v>
                </c:pt>
                <c:pt idx="1">
                  <c:v>READING</c:v>
                </c:pt>
                <c:pt idx="2">
                  <c:v>SOCIAL SCIENCES</c:v>
                </c:pt>
              </c:strCache>
            </c:strRef>
          </c:cat>
          <c:val>
            <c:numRef>
              <c:f>BARCHART!$B$25:$D$25</c:f>
              <c:numCache>
                <c:formatCode>0%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85E-4DE5-87C2-B5005BAB7F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126274872"/>
        <c:axId val="2126278392"/>
      </c:barChart>
      <c:catAx>
        <c:axId val="2126274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278392"/>
        <c:crosses val="autoZero"/>
        <c:auto val="1"/>
        <c:lblAlgn val="ctr"/>
        <c:lblOffset val="100"/>
        <c:noMultiLvlLbl val="0"/>
      </c:catAx>
      <c:valAx>
        <c:axId val="2126278392"/>
        <c:scaling>
          <c:orientation val="minMax"/>
          <c:max val="1.0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274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'BARCHART MG'!$A$22</c:f>
              <c:strCache>
                <c:ptCount val="1"/>
                <c:pt idx="0">
                  <c:v>INDIVIDUAL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'BARCHART MG'!$B$13:$J$14</c:f>
              <c:multiLvlStrCache>
                <c:ptCount val="9"/>
                <c:lvl>
                  <c:pt idx="0">
                    <c:v>CITY</c:v>
                  </c:pt>
                  <c:pt idx="1">
                    <c:v>TOWN</c:v>
                  </c:pt>
                  <c:pt idx="2">
                    <c:v>VILLAGE</c:v>
                  </c:pt>
                  <c:pt idx="3">
                    <c:v>CITY</c:v>
                  </c:pt>
                  <c:pt idx="4">
                    <c:v>TOWN</c:v>
                  </c:pt>
                  <c:pt idx="5">
                    <c:v>VILLAGE</c:v>
                  </c:pt>
                  <c:pt idx="6">
                    <c:v>CITY</c:v>
                  </c:pt>
                  <c:pt idx="7">
                    <c:v>TOWN</c:v>
                  </c:pt>
                  <c:pt idx="8">
                    <c:v>VILLAGE</c:v>
                  </c:pt>
                </c:lvl>
                <c:lvl>
                  <c:pt idx="0">
                    <c:v>MATH</c:v>
                  </c:pt>
                  <c:pt idx="3">
                    <c:v>READING</c:v>
                  </c:pt>
                  <c:pt idx="6">
                    <c:v>SOCIAL SCIENCES</c:v>
                  </c:pt>
                </c:lvl>
              </c:multiLvlStrCache>
            </c:multiLvlStrRef>
          </c:cat>
          <c:val>
            <c:numRef>
              <c:f>'BARCHART MG'!$B$22:$J$22</c:f>
              <c:numCache>
                <c:formatCode>0%</c:formatCode>
                <c:ptCount val="9"/>
                <c:pt idx="0">
                  <c:v>0.057</c:v>
                </c:pt>
                <c:pt idx="1">
                  <c:v>0.03</c:v>
                </c:pt>
                <c:pt idx="2">
                  <c:v>0.009</c:v>
                </c:pt>
                <c:pt idx="3">
                  <c:v>0.053</c:v>
                </c:pt>
                <c:pt idx="4">
                  <c:v>0.105</c:v>
                </c:pt>
                <c:pt idx="5">
                  <c:v>0.058</c:v>
                </c:pt>
                <c:pt idx="6">
                  <c:v>0.087</c:v>
                </c:pt>
                <c:pt idx="7">
                  <c:v>0.068</c:v>
                </c:pt>
                <c:pt idx="8">
                  <c:v>0.037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59-4A54-824D-10F89F173510}"/>
            </c:ext>
          </c:extLst>
        </c:ser>
        <c:ser>
          <c:idx val="1"/>
          <c:order val="1"/>
          <c:tx>
            <c:strRef>
              <c:f>'BARCHART MG'!$A$23</c:f>
              <c:strCache>
                <c:ptCount val="1"/>
                <c:pt idx="0">
                  <c:v>TOTA</c:v>
                </c:pt>
              </c:strCache>
            </c:strRef>
          </c:tx>
          <c:spPr>
            <a:noFill/>
            <a:ln>
              <a:solidFill>
                <a:schemeClr val="accent5"/>
              </a:solidFill>
            </a:ln>
            <a:effectLst/>
          </c:spPr>
          <c:invertIfNegative val="0"/>
          <c:cat>
            <c:multiLvlStrRef>
              <c:f>'BARCHART MG'!$B$13:$J$14</c:f>
              <c:multiLvlStrCache>
                <c:ptCount val="9"/>
                <c:lvl>
                  <c:pt idx="0">
                    <c:v>CITY</c:v>
                  </c:pt>
                  <c:pt idx="1">
                    <c:v>TOWN</c:v>
                  </c:pt>
                  <c:pt idx="2">
                    <c:v>VILLAGE</c:v>
                  </c:pt>
                  <c:pt idx="3">
                    <c:v>CITY</c:v>
                  </c:pt>
                  <c:pt idx="4">
                    <c:v>TOWN</c:v>
                  </c:pt>
                  <c:pt idx="5">
                    <c:v>VILLAGE</c:v>
                  </c:pt>
                  <c:pt idx="6">
                    <c:v>CITY</c:v>
                  </c:pt>
                  <c:pt idx="7">
                    <c:v>TOWN</c:v>
                  </c:pt>
                  <c:pt idx="8">
                    <c:v>VILLAGE</c:v>
                  </c:pt>
                </c:lvl>
                <c:lvl>
                  <c:pt idx="0">
                    <c:v>MATH</c:v>
                  </c:pt>
                  <c:pt idx="3">
                    <c:v>READING</c:v>
                  </c:pt>
                  <c:pt idx="6">
                    <c:v>SOCIAL SCIENCES</c:v>
                  </c:pt>
                </c:lvl>
              </c:multiLvlStrCache>
            </c:multiLvlStrRef>
          </c:cat>
          <c:val>
            <c:numRef>
              <c:f>'BARCHART MG'!$B$23:$J$23</c:f>
              <c:numCache>
                <c:formatCode>0%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A59-4A54-824D-10F89F1735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2119610296"/>
        <c:axId val="2126153528"/>
      </c:barChart>
      <c:catAx>
        <c:axId val="2119610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53528"/>
        <c:crosses val="autoZero"/>
        <c:auto val="1"/>
        <c:lblAlgn val="ctr"/>
        <c:lblOffset val="100"/>
        <c:noMultiLvlLbl val="0"/>
      </c:catAx>
      <c:valAx>
        <c:axId val="2126153528"/>
        <c:scaling>
          <c:orientation val="minMax"/>
          <c:max val="1.0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610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'BARCHART MG'!$A$15</c:f>
              <c:strCache>
                <c:ptCount val="1"/>
                <c:pt idx="0">
                  <c:v>SCHOOL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'BARCHART MG'!$B$13:$J$14</c:f>
              <c:multiLvlStrCache>
                <c:ptCount val="9"/>
                <c:lvl>
                  <c:pt idx="0">
                    <c:v>CITY</c:v>
                  </c:pt>
                  <c:pt idx="1">
                    <c:v>TOWN</c:v>
                  </c:pt>
                  <c:pt idx="2">
                    <c:v>VILLAGE</c:v>
                  </c:pt>
                  <c:pt idx="3">
                    <c:v>CITY</c:v>
                  </c:pt>
                  <c:pt idx="4">
                    <c:v>TOWN</c:v>
                  </c:pt>
                  <c:pt idx="5">
                    <c:v>VILLAGE</c:v>
                  </c:pt>
                  <c:pt idx="6">
                    <c:v>CITY</c:v>
                  </c:pt>
                  <c:pt idx="7">
                    <c:v>TOWN</c:v>
                  </c:pt>
                  <c:pt idx="8">
                    <c:v>VILLAGE</c:v>
                  </c:pt>
                </c:lvl>
                <c:lvl>
                  <c:pt idx="0">
                    <c:v>MATH</c:v>
                  </c:pt>
                  <c:pt idx="3">
                    <c:v>READING</c:v>
                  </c:pt>
                  <c:pt idx="6">
                    <c:v>SOCIAL SCIENCES</c:v>
                  </c:pt>
                </c:lvl>
              </c:multiLvlStrCache>
            </c:multiLvlStrRef>
          </c:cat>
          <c:val>
            <c:numRef>
              <c:f>'BARCHART MG'!$B$15:$J$15</c:f>
              <c:numCache>
                <c:formatCode>0%</c:formatCode>
                <c:ptCount val="9"/>
                <c:pt idx="0">
                  <c:v>0.96</c:v>
                </c:pt>
                <c:pt idx="1">
                  <c:v>0.343</c:v>
                </c:pt>
                <c:pt idx="2">
                  <c:v>0.705</c:v>
                </c:pt>
                <c:pt idx="3">
                  <c:v>0.828</c:v>
                </c:pt>
                <c:pt idx="4">
                  <c:v>0.345</c:v>
                </c:pt>
                <c:pt idx="5">
                  <c:v>0.681</c:v>
                </c:pt>
                <c:pt idx="6">
                  <c:v>0.93</c:v>
                </c:pt>
                <c:pt idx="7">
                  <c:v>0.278</c:v>
                </c:pt>
                <c:pt idx="8">
                  <c:v>0.437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49-4921-80A3-A94290CECFF9}"/>
            </c:ext>
          </c:extLst>
        </c:ser>
        <c:ser>
          <c:idx val="1"/>
          <c:order val="1"/>
          <c:tx>
            <c:strRef>
              <c:f>'BARCHART MG'!$A$16</c:f>
              <c:strCache>
                <c:ptCount val="1"/>
                <c:pt idx="0">
                  <c:v>TOTA</c:v>
                </c:pt>
              </c:strCache>
            </c:strRef>
          </c:tx>
          <c:spPr>
            <a:noFill/>
            <a:ln>
              <a:solidFill>
                <a:schemeClr val="accent6"/>
              </a:solidFill>
            </a:ln>
            <a:effectLst/>
          </c:spPr>
          <c:invertIfNegative val="0"/>
          <c:cat>
            <c:multiLvlStrRef>
              <c:f>'BARCHART MG'!$B$13:$J$14</c:f>
              <c:multiLvlStrCache>
                <c:ptCount val="9"/>
                <c:lvl>
                  <c:pt idx="0">
                    <c:v>CITY</c:v>
                  </c:pt>
                  <c:pt idx="1">
                    <c:v>TOWN</c:v>
                  </c:pt>
                  <c:pt idx="2">
                    <c:v>VILLAGE</c:v>
                  </c:pt>
                  <c:pt idx="3">
                    <c:v>CITY</c:v>
                  </c:pt>
                  <c:pt idx="4">
                    <c:v>TOWN</c:v>
                  </c:pt>
                  <c:pt idx="5">
                    <c:v>VILLAGE</c:v>
                  </c:pt>
                  <c:pt idx="6">
                    <c:v>CITY</c:v>
                  </c:pt>
                  <c:pt idx="7">
                    <c:v>TOWN</c:v>
                  </c:pt>
                  <c:pt idx="8">
                    <c:v>VILLAGE</c:v>
                  </c:pt>
                </c:lvl>
                <c:lvl>
                  <c:pt idx="0">
                    <c:v>MATH</c:v>
                  </c:pt>
                  <c:pt idx="3">
                    <c:v>READING</c:v>
                  </c:pt>
                  <c:pt idx="6">
                    <c:v>SOCIAL SCIENCES</c:v>
                  </c:pt>
                </c:lvl>
              </c:multiLvlStrCache>
            </c:multiLvlStrRef>
          </c:cat>
          <c:val>
            <c:numRef>
              <c:f>'BARCHART MG'!$B$16:$J$16</c:f>
              <c:numCache>
                <c:formatCode>0%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49-4921-80A3-A94290CEC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2130546376"/>
        <c:axId val="2130549896"/>
      </c:barChart>
      <c:catAx>
        <c:axId val="2130546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549896"/>
        <c:crosses val="autoZero"/>
        <c:auto val="1"/>
        <c:lblAlgn val="ctr"/>
        <c:lblOffset val="100"/>
        <c:noMultiLvlLbl val="0"/>
      </c:catAx>
      <c:valAx>
        <c:axId val="2130549896"/>
        <c:scaling>
          <c:orientation val="minMax"/>
          <c:max val="1.0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546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C48C3969-9E63-A345-BB21-C4F80F17B8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72AFF04-979D-ED46-A90F-3C0B9D5964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77756-703A-4C45-96D0-2261A4FADC57}" type="datetimeFigureOut">
              <a:rPr lang="en-US" smtClean="0"/>
              <a:t>09/09/21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88A9E3F-2800-654D-A508-43B1B8C34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82DB950-E412-6D41-986A-A4F7198885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AD6D8-DF40-6D42-973A-CD331A9D10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097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A7845-6E42-A54B-BDCA-C3518250E7BF}" type="datetimeFigureOut">
              <a:rPr lang="en-US" smtClean="0"/>
              <a:t>09/09/21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41982-9C9C-C141-8575-EDABC0346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4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jpeg"/><Relationship Id="rId7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Layouts/_rels/slideLayout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image" Target="../media/image26.svg"/><Relationship Id="rId13" Type="http://schemas.openxmlformats.org/officeDocument/2006/relationships/image" Target="../media/image21.png"/><Relationship Id="rId14" Type="http://schemas.openxmlformats.org/officeDocument/2006/relationships/image" Target="../media/image28.svg"/><Relationship Id="rId15" Type="http://schemas.openxmlformats.org/officeDocument/2006/relationships/image" Target="../media/image22.png"/><Relationship Id="rId16" Type="http://schemas.openxmlformats.org/officeDocument/2006/relationships/image" Target="../media/image30.svg"/><Relationship Id="rId17" Type="http://schemas.openxmlformats.org/officeDocument/2006/relationships/image" Target="../media/image23.png"/><Relationship Id="rId18" Type="http://schemas.openxmlformats.org/officeDocument/2006/relationships/image" Target="../media/image3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Relationship Id="rId4" Type="http://schemas.openxmlformats.org/officeDocument/2006/relationships/image" Target="../media/image18.svg"/><Relationship Id="rId5" Type="http://schemas.openxmlformats.org/officeDocument/2006/relationships/image" Target="../media/image18.png"/><Relationship Id="rId6" Type="http://schemas.openxmlformats.org/officeDocument/2006/relationships/image" Target="../media/image20.svg"/><Relationship Id="rId7" Type="http://schemas.openxmlformats.org/officeDocument/2006/relationships/image" Target="../media/image21.svg"/><Relationship Id="rId8" Type="http://schemas.openxmlformats.org/officeDocument/2006/relationships/image" Target="../media/image19.png"/><Relationship Id="rId9" Type="http://schemas.openxmlformats.org/officeDocument/2006/relationships/image" Target="../media/image23.svg"/><Relationship Id="rId10" Type="http://schemas.openxmlformats.org/officeDocument/2006/relationships/image" Target="../media/image2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Relationship Id="rId9" Type="http://schemas.openxmlformats.org/officeDocument/2006/relationships/image" Target="../media/image31.jpeg"/><Relationship Id="rId10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7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1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inė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sp>
        <p:nvSpPr>
          <p:cNvPr id="14" name="Text Placeholder 4">
            <a:extLst>
              <a:ext uri="{FF2B5EF4-FFF2-40B4-BE49-F238E27FC236}">
                <a16:creationId xmlns="" xmlns:a16="http://schemas.microsoft.com/office/drawing/2014/main" id="{462B305F-E454-6A49-BE5A-20AC4E248E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2355" y="5892800"/>
            <a:ext cx="8854531" cy="5003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 dirty="0"/>
              <a:t>PROJEKTO I PUSMEČIO ĮŽVALGOS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="" xmlns:a16="http://schemas.microsoft.com/office/drawing/2014/main" id="{AD15DE3A-FC37-F54E-907A-A159B33E94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355" y="1952625"/>
            <a:ext cx="8854531" cy="35345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i-FI" dirty="0" err="1"/>
              <a:t>Akademinių</a:t>
            </a:r>
            <a:r>
              <a:rPr lang="fi-FI" dirty="0"/>
              <a:t> </a:t>
            </a:r>
            <a:r>
              <a:rPr lang="fi-FI" dirty="0" err="1"/>
              <a:t>pasiekimų</a:t>
            </a:r>
            <a:r>
              <a:rPr lang="fi-FI" dirty="0"/>
              <a:t> </a:t>
            </a:r>
            <a:r>
              <a:rPr lang="fi-FI" dirty="0" err="1"/>
              <a:t>netolygumai</a:t>
            </a:r>
            <a:r>
              <a:rPr lang="fi-FI" dirty="0"/>
              <a:t> į </a:t>
            </a:r>
            <a:r>
              <a:rPr lang="fi-FI" dirty="0" err="1"/>
              <a:t>asmenį</a:t>
            </a:r>
            <a:r>
              <a:rPr lang="fi-FI" dirty="0"/>
              <a:t> </a:t>
            </a:r>
            <a:r>
              <a:rPr lang="fi-FI" dirty="0" err="1"/>
              <a:t>ir</a:t>
            </a:r>
            <a:r>
              <a:rPr lang="fi-FI" dirty="0"/>
              <a:t> į </a:t>
            </a:r>
            <a:r>
              <a:rPr lang="fi-FI" dirty="0" err="1"/>
              <a:t>kintamąjį</a:t>
            </a:r>
            <a:r>
              <a:rPr lang="fi-FI" dirty="0"/>
              <a:t> </a:t>
            </a:r>
            <a:r>
              <a:rPr lang="fi-FI" dirty="0" err="1"/>
              <a:t>orientuotu</a:t>
            </a:r>
            <a:r>
              <a:rPr lang="fi-FI" dirty="0"/>
              <a:t> </a:t>
            </a:r>
            <a:r>
              <a:rPr lang="fi-FI" dirty="0" err="1"/>
              <a:t>požiūriu</a:t>
            </a:r>
            <a:r>
              <a:rPr lang="fi-FI" dirty="0"/>
              <a:t>:</a:t>
            </a:r>
          </a:p>
          <a:p>
            <a:pPr lvl="0"/>
            <a:r>
              <a:rPr lang="fi-FI" dirty="0" err="1"/>
              <a:t>Mokymosi</a:t>
            </a:r>
            <a:r>
              <a:rPr lang="fi-FI" dirty="0"/>
              <a:t> </a:t>
            </a:r>
            <a:r>
              <a:rPr lang="fi-FI" dirty="0" err="1"/>
              <a:t>analitikos</a:t>
            </a:r>
            <a:r>
              <a:rPr lang="fi-FI" dirty="0"/>
              <a:t> </a:t>
            </a:r>
            <a:r>
              <a:rPr lang="fi-FI" dirty="0" err="1"/>
              <a:t>įrankio</a:t>
            </a:r>
            <a:r>
              <a:rPr lang="fi-FI" dirty="0"/>
              <a:t> NO-GAP </a:t>
            </a:r>
            <a:r>
              <a:rPr lang="fi-FI" dirty="0" err="1"/>
              <a:t>prototipas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B3236F9-E2AE-0F43-8E57-369CAB5520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" r="14257" b="-238517"/>
          <a:stretch/>
        </p:blipFill>
        <p:spPr>
          <a:xfrm>
            <a:off x="0" y="958421"/>
            <a:ext cx="10453816" cy="1289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280B7D9-02D2-AC4C-8368-6F07A5A2E8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93495" y="858795"/>
            <a:ext cx="1104900" cy="254000"/>
          </a:xfrm>
          <a:prstGeom prst="rect">
            <a:avLst/>
          </a:prstGeom>
        </p:spPr>
      </p:pic>
      <p:pic>
        <p:nvPicPr>
          <p:cNvPr id="9" name="Image1" descr="https://www.lmt.lt/data/public/uploads/2019/09/lmt_lt_logo1_spalvotas_erdvinis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632355" y="1952625"/>
            <a:ext cx="2184400" cy="95842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470" y="1952625"/>
            <a:ext cx="1792416" cy="9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3529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kyrius_Vienas skaič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=""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 err="1"/>
              <a:t>Mokinių</a:t>
            </a:r>
            <a:r>
              <a:rPr lang="pt-BR" dirty="0"/>
              <a:t> </a:t>
            </a:r>
            <a:r>
              <a:rPr lang="pt-BR" dirty="0" err="1"/>
              <a:t>pasiekimų</a:t>
            </a:r>
            <a:r>
              <a:rPr lang="pt-BR" dirty="0"/>
              <a:t> </a:t>
            </a:r>
            <a:r>
              <a:rPr lang="pt-BR" dirty="0" err="1"/>
              <a:t>netolygumai</a:t>
            </a:r>
            <a:r>
              <a:rPr lang="pt-BR" dirty="0"/>
              <a:t>: </a:t>
            </a:r>
          </a:p>
          <a:p>
            <a:pPr lvl="0"/>
            <a:r>
              <a:rPr lang="pt-BR" dirty="0"/>
              <a:t>SEK </a:t>
            </a:r>
            <a:r>
              <a:rPr lang="pt-BR" dirty="0" err="1"/>
              <a:t>reikšmė</a:t>
            </a:r>
            <a:r>
              <a:rPr lang="pt-BR" dirty="0"/>
              <a:t> </a:t>
            </a:r>
            <a:r>
              <a:rPr lang="pt-BR" dirty="0" err="1"/>
              <a:t>individo</a:t>
            </a:r>
            <a:r>
              <a:rPr lang="pt-BR" dirty="0"/>
              <a:t> ir </a:t>
            </a:r>
            <a:r>
              <a:rPr lang="pt-BR" dirty="0" err="1"/>
              <a:t>mokyklos</a:t>
            </a:r>
            <a:r>
              <a:rPr lang="pt-BR" dirty="0"/>
              <a:t> </a:t>
            </a:r>
            <a:r>
              <a:rPr lang="pt-BR" dirty="0" err="1"/>
              <a:t>lygmeniu</a:t>
            </a:r>
            <a:endParaRPr lang="pt-BR" dirty="0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23ABD1B-A1CE-B243-B0AE-AFA3DF058648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KAUNO TECHNOLOGIJOS UNIVERSITETAS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F0045096-48AE-2F45-81DE-246F7A97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07641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as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430475"/>
            <a:ext cx="9826497" cy="920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dirty="0" err="1"/>
              <a:t>Kiek</a:t>
            </a:r>
            <a:r>
              <a:rPr lang="fi-FI" dirty="0"/>
              <a:t> </a:t>
            </a:r>
            <a:r>
              <a:rPr lang="fi-FI" dirty="0" err="1"/>
              <a:t>pasiekimų</a:t>
            </a:r>
            <a:r>
              <a:rPr lang="fi-FI" dirty="0"/>
              <a:t> </a:t>
            </a:r>
            <a:r>
              <a:rPr lang="fi-FI" dirty="0" err="1"/>
              <a:t>išsibarstymo</a:t>
            </a:r>
            <a:r>
              <a:rPr lang="fi-FI" dirty="0"/>
              <a:t> </a:t>
            </a:r>
            <a:r>
              <a:rPr lang="fi-FI" dirty="0" err="1"/>
              <a:t>stebime</a:t>
            </a:r>
            <a:r>
              <a:rPr lang="fi-FI" dirty="0"/>
              <a:t> </a:t>
            </a:r>
            <a:r>
              <a:rPr lang="fi-FI" dirty="0" err="1"/>
              <a:t>kaip</a:t>
            </a:r>
            <a:r>
              <a:rPr lang="fi-FI" dirty="0"/>
              <a:t> </a:t>
            </a:r>
            <a:r>
              <a:rPr lang="fi-FI" dirty="0" err="1"/>
              <a:t>skirtumus</a:t>
            </a:r>
            <a:r>
              <a:rPr lang="fi-FI" dirty="0"/>
              <a:t> </a:t>
            </a:r>
            <a:r>
              <a:rPr lang="fi-FI" dirty="0" err="1"/>
              <a:t>tarp</a:t>
            </a:r>
            <a:r>
              <a:rPr lang="fi-FI" dirty="0"/>
              <a:t> </a:t>
            </a:r>
            <a:r>
              <a:rPr lang="fi-FI" dirty="0" err="1"/>
              <a:t>mokinių</a:t>
            </a:r>
            <a:r>
              <a:rPr lang="fi-FI" dirty="0"/>
              <a:t>, o </a:t>
            </a:r>
            <a:r>
              <a:rPr lang="fi-FI" dirty="0" err="1"/>
              <a:t>kiek</a:t>
            </a:r>
            <a:r>
              <a:rPr lang="fi-FI" dirty="0"/>
              <a:t> - </a:t>
            </a:r>
            <a:r>
              <a:rPr lang="fi-FI" dirty="0" err="1"/>
              <a:t>tarp</a:t>
            </a:r>
            <a:r>
              <a:rPr lang="fi-FI" dirty="0"/>
              <a:t> </a:t>
            </a:r>
            <a:r>
              <a:rPr lang="fi-FI" dirty="0" err="1"/>
              <a:t>klasių/mokyklų</a:t>
            </a:r>
            <a:r>
              <a:rPr lang="fi-FI" dirty="0"/>
              <a:t>?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3788177"/>
            <a:ext cx="9828212" cy="2447167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0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 dirty="0"/>
              <a:t>Nacionaliniuose mokinių pasiekimuose dalyvavo visi atsitiktinai atrinktos klasės iš atsitiktinai atrinktos mokyklos mokiniai (atsitiktinė lizdinė imtis).</a:t>
            </a:r>
          </a:p>
          <a:p>
            <a:pPr lvl="0"/>
            <a:endParaRPr lang="hr-HR" dirty="0"/>
          </a:p>
          <a:p>
            <a:pPr lvl="0"/>
            <a:r>
              <a:rPr lang="hr-HR" dirty="0"/>
              <a:t>Klasės ir mokyklos efektai </a:t>
            </a:r>
            <a:r>
              <a:rPr lang="mr-IN" dirty="0"/>
              <a:t>–</a:t>
            </a:r>
            <a:r>
              <a:rPr lang="hr-HR" dirty="0"/>
              <a:t> susilieję, neįmanoma įvertinti atskirai.</a:t>
            </a:r>
          </a:p>
          <a:p>
            <a:pPr lvl="0"/>
            <a:endParaRPr lang="hr-HR" dirty="0"/>
          </a:p>
          <a:p>
            <a:pPr lvl="0"/>
            <a:r>
              <a:rPr lang="hr-HR" dirty="0"/>
              <a:t>Analizuojamos 8 ir 6 klasių imtys, kurių dydis nuo 2710 iki 4479, bet efektyvios imtys ženkliai mažesnės.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2538326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DUOMENYS: </a:t>
            </a:r>
          </a:p>
          <a:p>
            <a:pPr lvl="0"/>
            <a:r>
              <a:rPr lang="lt-LT" dirty="0"/>
              <a:t>2012-2016 m. Nacionaliniai mokinių pasiekimų tyrimai (NMPT)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66F165C-7173-9B41-9B41-5FC5C0B7D5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B47D6DC-D91B-A144-80BE-9E55BF0FD1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222" y="696316"/>
            <a:ext cx="590985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BD405FBB-9895-7146-BF23-12D1784B464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0175381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oto_Antraštė_Tekstas_Juo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B5F1E7A3-042D-1A41-A4EE-C4B741F2F9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494597" y="4519984"/>
            <a:ext cx="3164222" cy="171536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hu-HU" dirty="0"/>
          </a:p>
          <a:p>
            <a:pPr lvl="0"/>
            <a:r>
              <a:rPr lang="hu-HU" dirty="0"/>
              <a:t>2014 m. NMPT, 8 kl. Matematika</a:t>
            </a:r>
          </a:p>
          <a:p>
            <a:pPr lvl="0"/>
            <a:endParaRPr lang="hr-HR" dirty="0"/>
          </a:p>
        </p:txBody>
      </p:sp>
      <p:sp>
        <p:nvSpPr>
          <p:cNvPr id="16" name="Text Placeholder 4">
            <a:extLst>
              <a:ext uri="{FF2B5EF4-FFF2-40B4-BE49-F238E27FC236}">
                <a16:creationId xmlns="" xmlns:a16="http://schemas.microsoft.com/office/drawing/2014/main" id="{0393B77B-8341-1C44-8B13-EC418665B44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8159" y="600736"/>
            <a:ext cx="11120659" cy="7337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 baseline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dirty="0"/>
              <a:t>KIEK PASIEKIMŲ IŠSIBARSTYMO STEBIME KAIP SKIRTUMUS TARP MOKINIŲ, O KIEK </a:t>
            </a:r>
            <a:r>
              <a:rPr lang="mr-IN" dirty="0"/>
              <a:t>–</a:t>
            </a:r>
            <a:r>
              <a:rPr lang="fi-FI" dirty="0"/>
              <a:t> KAIP SKIRTUMUS TARP KLASIŲ/MOKYKLŲ?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3D9565FE-3CF5-C940-8534-EF27E7FE6B39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8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59546" y="1677801"/>
            <a:ext cx="8407511" cy="5160367"/>
            <a:chOff x="1151357" y="1074977"/>
            <a:chExt cx="8923583" cy="5604695"/>
          </a:xfrm>
        </p:grpSpPr>
        <p:sp>
          <p:nvSpPr>
            <p:cNvPr id="11" name="TextBox 66">
              <a:extLst>
                <a:ext uri="{FF2B5EF4-FFF2-40B4-BE49-F238E27FC236}">
                  <a16:creationId xmlns="" xmlns:a16="http://schemas.microsoft.com/office/drawing/2014/main" id="{823C346A-C304-407E-A1A4-C8D4F0E4BF78}"/>
                </a:ext>
              </a:extLst>
            </p:cNvPr>
            <p:cNvSpPr txBox="1"/>
            <p:nvPr/>
          </p:nvSpPr>
          <p:spPr>
            <a:xfrm>
              <a:off x="5052380" y="1985262"/>
              <a:ext cx="2465844" cy="400114"/>
            </a:xfrm>
            <a:prstGeom prst="rect">
              <a:avLst/>
            </a:prstGeom>
            <a:noFill/>
            <a:ln w="9528" cap="flat">
              <a:solidFill>
                <a:srgbClr val="548235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lt-LT" sz="2000" b="0" i="0" u="none" strike="noStrike" kern="1200" cap="none" spc="0" baseline="0" dirty="0">
                  <a:solidFill>
                    <a:srgbClr val="2E75B6"/>
                  </a:solidFill>
                  <a:uFillTx/>
                  <a:latin typeface="Calibri"/>
                </a:rPr>
                <a:t>Skirtumai tarp klasių</a:t>
              </a:r>
            </a:p>
          </p:txBody>
        </p:sp>
        <p:cxnSp>
          <p:nvCxnSpPr>
            <p:cNvPr id="12" name="Straight Arrow Connector 90">
              <a:extLst>
                <a:ext uri="{FF2B5EF4-FFF2-40B4-BE49-F238E27FC236}">
                  <a16:creationId xmlns="" xmlns:a16="http://schemas.microsoft.com/office/drawing/2014/main" id="{7498604E-FDBC-498E-A351-22E0A0069E28}"/>
                </a:ext>
              </a:extLst>
            </p:cNvPr>
            <p:cNvCxnSpPr/>
            <p:nvPr/>
          </p:nvCxnSpPr>
          <p:spPr>
            <a:xfrm flipH="1" flipV="1">
              <a:off x="4628802" y="1359310"/>
              <a:ext cx="1007047" cy="564925"/>
            </a:xfrm>
            <a:prstGeom prst="straightConnector1">
              <a:avLst/>
            </a:prstGeom>
            <a:noFill/>
            <a:ln w="76196" cap="flat">
              <a:solidFill>
                <a:srgbClr val="548235"/>
              </a:solidFill>
              <a:prstDash val="solid"/>
              <a:miter/>
              <a:tailEnd type="arrow"/>
            </a:ln>
          </p:spPr>
        </p:cxnSp>
        <p:cxnSp>
          <p:nvCxnSpPr>
            <p:cNvPr id="19" name="Straight Arrow Connector 90">
              <a:extLst>
                <a:ext uri="{FF2B5EF4-FFF2-40B4-BE49-F238E27FC236}">
                  <a16:creationId xmlns="" xmlns:a16="http://schemas.microsoft.com/office/drawing/2014/main" id="{0A44A988-E3B0-4139-B163-F646A35F9EC9}"/>
                </a:ext>
              </a:extLst>
            </p:cNvPr>
            <p:cNvCxnSpPr/>
            <p:nvPr/>
          </p:nvCxnSpPr>
          <p:spPr>
            <a:xfrm flipV="1">
              <a:off x="6934334" y="1411504"/>
              <a:ext cx="974558" cy="556613"/>
            </a:xfrm>
            <a:prstGeom prst="straightConnector1">
              <a:avLst/>
            </a:prstGeom>
            <a:noFill/>
            <a:ln w="76196" cap="flat">
              <a:solidFill>
                <a:srgbClr val="548235"/>
              </a:solidFill>
              <a:prstDash val="solid"/>
              <a:miter/>
              <a:tailEnd type="arrow"/>
            </a:ln>
          </p:spPr>
        </p:cxnSp>
        <p:pic>
          <p:nvPicPr>
            <p:cNvPr id="20" name="Picture 42">
              <a:extLst>
                <a:ext uri="{FF2B5EF4-FFF2-40B4-BE49-F238E27FC236}">
                  <a16:creationId xmlns="" xmlns:a16="http://schemas.microsoft.com/office/drawing/2014/main" id="{D5631328-64F4-47AD-BFEF-C2D28F276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6260" y="2971671"/>
              <a:ext cx="6179999" cy="3708001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21" name="Straight Arrow Connector 90">
              <a:extLst>
                <a:ext uri="{FF2B5EF4-FFF2-40B4-BE49-F238E27FC236}">
                  <a16:creationId xmlns="" xmlns:a16="http://schemas.microsoft.com/office/drawing/2014/main" id="{74D352E6-5186-4B7E-BF62-138626EC3807}"/>
                </a:ext>
              </a:extLst>
            </p:cNvPr>
            <p:cNvCxnSpPr/>
            <p:nvPr/>
          </p:nvCxnSpPr>
          <p:spPr>
            <a:xfrm>
              <a:off x="6908996" y="2393057"/>
              <a:ext cx="0" cy="935797"/>
            </a:xfrm>
            <a:prstGeom prst="straightConnector1">
              <a:avLst/>
            </a:prstGeom>
            <a:noFill/>
            <a:ln w="76196" cap="flat">
              <a:solidFill>
                <a:srgbClr val="548235"/>
              </a:solidFill>
              <a:prstDash val="solid"/>
              <a:miter/>
              <a:tailEnd type="arrow"/>
            </a:ln>
          </p:spPr>
        </p:cxnSp>
        <p:cxnSp>
          <p:nvCxnSpPr>
            <p:cNvPr id="22" name="Straight Arrow Connector 89">
              <a:extLst>
                <a:ext uri="{FF2B5EF4-FFF2-40B4-BE49-F238E27FC236}">
                  <a16:creationId xmlns="" xmlns:a16="http://schemas.microsoft.com/office/drawing/2014/main" id="{3266B6A6-2BE9-4817-AEA1-54735BEEA394}"/>
                </a:ext>
              </a:extLst>
            </p:cNvPr>
            <p:cNvCxnSpPr/>
            <p:nvPr/>
          </p:nvCxnSpPr>
          <p:spPr>
            <a:xfrm>
              <a:off x="4139031" y="4701570"/>
              <a:ext cx="1185072" cy="0"/>
            </a:xfrm>
            <a:prstGeom prst="straightConnector1">
              <a:avLst/>
            </a:prstGeom>
            <a:noFill/>
            <a:ln w="76196" cap="flat">
              <a:solidFill>
                <a:srgbClr val="2E75B6"/>
              </a:solidFill>
              <a:prstDash val="solid"/>
              <a:miter/>
              <a:tailEnd type="arrow"/>
            </a:ln>
          </p:spPr>
        </p:cxnSp>
        <p:grpSp>
          <p:nvGrpSpPr>
            <p:cNvPr id="23" name="Group 138">
              <a:extLst>
                <a:ext uri="{FF2B5EF4-FFF2-40B4-BE49-F238E27FC236}">
                  <a16:creationId xmlns="" xmlns:a16="http://schemas.microsoft.com/office/drawing/2014/main" id="{FDB1E6DD-C088-45C3-9A32-C4B83738965B}"/>
                </a:ext>
              </a:extLst>
            </p:cNvPr>
            <p:cNvGrpSpPr/>
            <p:nvPr/>
          </p:nvGrpSpPr>
          <p:grpSpPr>
            <a:xfrm>
              <a:off x="1534162" y="1074977"/>
              <a:ext cx="3119475" cy="2385706"/>
              <a:chOff x="1534162" y="1074977"/>
              <a:chExt cx="3119475" cy="2385706"/>
            </a:xfrm>
          </p:grpSpPr>
          <p:grpSp>
            <p:nvGrpSpPr>
              <p:cNvPr id="41" name="Group 139">
                <a:extLst>
                  <a:ext uri="{FF2B5EF4-FFF2-40B4-BE49-F238E27FC236}">
                    <a16:creationId xmlns="" xmlns:a16="http://schemas.microsoft.com/office/drawing/2014/main" id="{745577EE-B39D-441E-A1DF-09904E599142}"/>
                  </a:ext>
                </a:extLst>
              </p:cNvPr>
              <p:cNvGrpSpPr/>
              <p:nvPr/>
            </p:nvGrpSpPr>
            <p:grpSpPr>
              <a:xfrm>
                <a:off x="1651854" y="1129485"/>
                <a:ext cx="2878796" cy="2049691"/>
                <a:chOff x="1651854" y="1129485"/>
                <a:chExt cx="2878796" cy="2049691"/>
              </a:xfrm>
            </p:grpSpPr>
            <p:pic>
              <p:nvPicPr>
                <p:cNvPr id="43" name="Graphic 13" descr="Man">
                  <a:extLst>
                    <a:ext uri="{FF2B5EF4-FFF2-40B4-BE49-F238E27FC236}">
                      <a16:creationId xmlns="" xmlns:a16="http://schemas.microsoft.com/office/drawing/2014/main" id="{535BDA1F-8AFB-4759-9475-AB79FE38B5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85830" y="2085956"/>
                  <a:ext cx="644094" cy="61420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4" name="Graphic 14" descr="Man">
                  <a:extLst>
                    <a:ext uri="{FF2B5EF4-FFF2-40B4-BE49-F238E27FC236}">
                      <a16:creationId xmlns="" xmlns:a16="http://schemas.microsoft.com/office/drawing/2014/main" id="{97141B2A-D8E4-42C6-B0CE-39EE03FF61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10863" y="2622965"/>
                  <a:ext cx="518885" cy="49480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5" name="Graphic 15" descr="Man">
                  <a:extLst>
                    <a:ext uri="{FF2B5EF4-FFF2-40B4-BE49-F238E27FC236}">
                      <a16:creationId xmlns="" xmlns:a16="http://schemas.microsoft.com/office/drawing/2014/main" id="{E01D07D7-D25A-4254-B693-E81404DE52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73883" y="1422687"/>
                  <a:ext cx="530306" cy="50569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6" name="Graphic 16" descr="Man">
                  <a:extLst>
                    <a:ext uri="{FF2B5EF4-FFF2-40B4-BE49-F238E27FC236}">
                      <a16:creationId xmlns="" xmlns:a16="http://schemas.microsoft.com/office/drawing/2014/main" id="{547AD06C-EBC3-49F8-93A5-AC9E61B004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73135" y="1284832"/>
                  <a:ext cx="644094" cy="61420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7" name="Graphic 21" descr="Man">
                  <a:extLst>
                    <a:ext uri="{FF2B5EF4-FFF2-40B4-BE49-F238E27FC236}">
                      <a16:creationId xmlns="" xmlns:a16="http://schemas.microsoft.com/office/drawing/2014/main" id="{1CEF65A4-5363-42A8-B685-40D44A0CE5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8306" y="2641893"/>
                  <a:ext cx="563416" cy="53728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8" name="Graphic 22" descr="Man">
                  <a:extLst>
                    <a:ext uri="{FF2B5EF4-FFF2-40B4-BE49-F238E27FC236}">
                      <a16:creationId xmlns="" xmlns:a16="http://schemas.microsoft.com/office/drawing/2014/main" id="{259926EC-B9B9-4D92-941D-BC9D27B7C3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77412" y="1762807"/>
                  <a:ext cx="644094" cy="61420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9" name="Graphic 23" descr="Man">
                  <a:extLst>
                    <a:ext uri="{FF2B5EF4-FFF2-40B4-BE49-F238E27FC236}">
                      <a16:creationId xmlns="" xmlns:a16="http://schemas.microsoft.com/office/drawing/2014/main" id="{60D8655C-6EE9-469F-B047-E3EC4383F1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43625" y="2526450"/>
                  <a:ext cx="644094" cy="61420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0" name="Graphic 24" descr="Man">
                  <a:extLst>
                    <a:ext uri="{FF2B5EF4-FFF2-40B4-BE49-F238E27FC236}">
                      <a16:creationId xmlns="" xmlns:a16="http://schemas.microsoft.com/office/drawing/2014/main" id="{F362858C-DD2C-4610-BBF5-99229DAB1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77799" y="1543461"/>
                  <a:ext cx="412184" cy="39305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1" name="Graphic 25" descr="Man">
                  <a:extLst>
                    <a:ext uri="{FF2B5EF4-FFF2-40B4-BE49-F238E27FC236}">
                      <a16:creationId xmlns="" xmlns:a16="http://schemas.microsoft.com/office/drawing/2014/main" id="{26141711-EE4C-4259-B7FC-750DABE911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31958" y="1899931"/>
                  <a:ext cx="644094" cy="61420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2" name="Graphic 26" descr="Man">
                  <a:extLst>
                    <a:ext uri="{FF2B5EF4-FFF2-40B4-BE49-F238E27FC236}">
                      <a16:creationId xmlns="" xmlns:a16="http://schemas.microsoft.com/office/drawing/2014/main" id="{CFD05B37-5643-4DF3-9E33-8B6EB54BED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79418" y="1847380"/>
                  <a:ext cx="951232" cy="90709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3" name="Graphic 27" descr="Man">
                  <a:extLst>
                    <a:ext uri="{FF2B5EF4-FFF2-40B4-BE49-F238E27FC236}">
                      <a16:creationId xmlns="" xmlns:a16="http://schemas.microsoft.com/office/drawing/2014/main" id="{0D6C58F2-CBB7-4978-84A9-469235F3B5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51854" y="1796777"/>
                  <a:ext cx="1065065" cy="1015651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54" name="Graphic 30" descr="Man">
                  <a:extLst>
                    <a:ext uri="{FF2B5EF4-FFF2-40B4-BE49-F238E27FC236}">
                      <a16:creationId xmlns="" xmlns:a16="http://schemas.microsoft.com/office/drawing/2014/main" id="{3416E9A7-ADA8-4EEE-98BE-2FBCEDE011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=""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7689" y="1129485"/>
                  <a:ext cx="1239039" cy="1181551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</p:grpSp>
          <p:sp>
            <p:nvSpPr>
              <p:cNvPr id="42" name="Rectangle 140">
                <a:extLst>
                  <a:ext uri="{FF2B5EF4-FFF2-40B4-BE49-F238E27FC236}">
                    <a16:creationId xmlns="" xmlns:a16="http://schemas.microsoft.com/office/drawing/2014/main" id="{C5BE9208-EB9B-4454-BFE9-E3A8FD50CA05}"/>
                  </a:ext>
                </a:extLst>
              </p:cNvPr>
              <p:cNvSpPr/>
              <p:nvPr/>
            </p:nvSpPr>
            <p:spPr>
              <a:xfrm>
                <a:off x="1534162" y="1074977"/>
                <a:ext cx="3119475" cy="2385706"/>
              </a:xfrm>
              <a:prstGeom prst="rect">
                <a:avLst/>
              </a:prstGeom>
              <a:noFill/>
              <a:ln w="12701" cap="flat">
                <a:solidFill>
                  <a:srgbClr val="2F528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lt-LT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sp>
          <p:nvSpPr>
            <p:cNvPr id="24" name="TextBox 66">
              <a:extLst>
                <a:ext uri="{FF2B5EF4-FFF2-40B4-BE49-F238E27FC236}">
                  <a16:creationId xmlns="" xmlns:a16="http://schemas.microsoft.com/office/drawing/2014/main" id="{4E073B9E-70E8-4EB1-95C3-095309FA7736}"/>
                </a:ext>
              </a:extLst>
            </p:cNvPr>
            <p:cNvSpPr txBox="1"/>
            <p:nvPr/>
          </p:nvSpPr>
          <p:spPr>
            <a:xfrm>
              <a:off x="1151357" y="4318363"/>
              <a:ext cx="2964064" cy="707882"/>
            </a:xfrm>
            <a:prstGeom prst="rect">
              <a:avLst/>
            </a:prstGeom>
            <a:noFill/>
            <a:ln w="9528" cap="flat">
              <a:solidFill>
                <a:srgbClr val="9DC3E6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lt-LT" sz="2000" b="0" i="0" u="none" strike="noStrike" kern="1200" cap="none" spc="0" baseline="0" dirty="0">
                  <a:solidFill>
                    <a:srgbClr val="2E75B6"/>
                  </a:solidFill>
                  <a:uFillTx/>
                  <a:latin typeface="Calibri"/>
                </a:rPr>
                <a:t>Individualūs mokinių skirtumai klasėse</a:t>
              </a:r>
            </a:p>
          </p:txBody>
        </p:sp>
        <p:grpSp>
          <p:nvGrpSpPr>
            <p:cNvPr id="25" name="Group 137">
              <a:extLst>
                <a:ext uri="{FF2B5EF4-FFF2-40B4-BE49-F238E27FC236}">
                  <a16:creationId xmlns="" xmlns:a16="http://schemas.microsoft.com/office/drawing/2014/main" id="{B82779AA-61FC-4410-9ADD-56E2E1140306}"/>
                </a:ext>
              </a:extLst>
            </p:cNvPr>
            <p:cNvGrpSpPr/>
            <p:nvPr/>
          </p:nvGrpSpPr>
          <p:grpSpPr>
            <a:xfrm>
              <a:off x="7916957" y="1083399"/>
              <a:ext cx="2157983" cy="1786975"/>
              <a:chOff x="7916957" y="1083399"/>
              <a:chExt cx="2157983" cy="1786975"/>
            </a:xfrm>
          </p:grpSpPr>
          <p:grpSp>
            <p:nvGrpSpPr>
              <p:cNvPr id="27" name="Group 91">
                <a:extLst>
                  <a:ext uri="{FF2B5EF4-FFF2-40B4-BE49-F238E27FC236}">
                    <a16:creationId xmlns="" xmlns:a16="http://schemas.microsoft.com/office/drawing/2014/main" id="{5D6BDD88-64FC-4775-8192-8E9CE6D0FADC}"/>
                  </a:ext>
                </a:extLst>
              </p:cNvPr>
              <p:cNvGrpSpPr/>
              <p:nvPr/>
            </p:nvGrpSpPr>
            <p:grpSpPr>
              <a:xfrm>
                <a:off x="7916957" y="1150424"/>
                <a:ext cx="2080250" cy="1492337"/>
                <a:chOff x="7916957" y="1150424"/>
                <a:chExt cx="2080250" cy="1492337"/>
              </a:xfrm>
            </p:grpSpPr>
            <p:pic>
              <p:nvPicPr>
                <p:cNvPr id="29" name="Graphic 13" descr="Man">
                  <a:extLst>
                    <a:ext uri="{FF2B5EF4-FFF2-40B4-BE49-F238E27FC236}">
                      <a16:creationId xmlns="" xmlns:a16="http://schemas.microsoft.com/office/drawing/2014/main" id="{17B84944-53DE-40F7-9C7B-C6D1A60713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64122" y="1846813"/>
                  <a:ext cx="465429" cy="44719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0" name="Graphic 14" descr="Man">
                  <a:extLst>
                    <a:ext uri="{FF2B5EF4-FFF2-40B4-BE49-F238E27FC236}">
                      <a16:creationId xmlns="" xmlns:a16="http://schemas.microsoft.com/office/drawing/2014/main" id="{FDE89016-FEB8-4721-B246-251FC971AA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98986" y="2237792"/>
                  <a:ext cx="374949" cy="36026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1" name="Graphic 15" descr="Man">
                  <a:extLst>
                    <a:ext uri="{FF2B5EF4-FFF2-40B4-BE49-F238E27FC236}">
                      <a16:creationId xmlns="" xmlns:a16="http://schemas.microsoft.com/office/drawing/2014/main" id="{7F683171-5E7B-4C2A-A790-8E480A6F08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=""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22616" y="1363891"/>
                  <a:ext cx="383206" cy="36819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2" name="Graphic 16" descr="Man">
                  <a:extLst>
                    <a:ext uri="{FF2B5EF4-FFF2-40B4-BE49-F238E27FC236}">
                      <a16:creationId xmlns="" xmlns:a16="http://schemas.microsoft.com/office/drawing/2014/main" id="{BAC24AE4-231B-4007-B4BF-8544E91FC9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93635" y="1263517"/>
                  <a:ext cx="465429" cy="44719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3" name="Graphic 21" descr="Man">
                  <a:extLst>
                    <a:ext uri="{FF2B5EF4-FFF2-40B4-BE49-F238E27FC236}">
                      <a16:creationId xmlns="" xmlns:a16="http://schemas.microsoft.com/office/drawing/2014/main" id="{B1168DAA-6369-4F92-AC42-22BB46659E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22318" y="2251581"/>
                  <a:ext cx="407136" cy="391180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4" name="Graphic 22" descr="Man">
                  <a:extLst>
                    <a:ext uri="{FF2B5EF4-FFF2-40B4-BE49-F238E27FC236}">
                      <a16:creationId xmlns="" xmlns:a16="http://schemas.microsoft.com/office/drawing/2014/main" id="{FB20E7A7-7588-4D46-9414-5C3387611C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41256" y="1611529"/>
                  <a:ext cx="465429" cy="44719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5" name="Graphic 23" descr="Man">
                  <a:extLst>
                    <a:ext uri="{FF2B5EF4-FFF2-40B4-BE49-F238E27FC236}">
                      <a16:creationId xmlns="" xmlns:a16="http://schemas.microsoft.com/office/drawing/2014/main" id="{D008C3C9-7053-4D61-9DEC-75D0FA7997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16832" y="2167530"/>
                  <a:ext cx="465429" cy="44719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6" name="Graphic 24" descr="Man">
                  <a:extLst>
                    <a:ext uri="{FF2B5EF4-FFF2-40B4-BE49-F238E27FC236}">
                      <a16:creationId xmlns="" xmlns:a16="http://schemas.microsoft.com/office/drawing/2014/main" id="{153F3795-5AEF-4451-86CA-079C3DBB46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96DAC541-7B7A-43D3-8B79-37D633B846F1}">
                      <asvg:svgBlip xmlns=""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02837" y="1451829"/>
                  <a:ext cx="297847" cy="28617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7" name="Graphic 25" descr="Man">
                  <a:extLst>
                    <a:ext uri="{FF2B5EF4-FFF2-40B4-BE49-F238E27FC236}">
                      <a16:creationId xmlns="" xmlns:a16="http://schemas.microsoft.com/office/drawing/2014/main" id="{7CB3C49A-FC08-4641-98B2-1F43BA6357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=""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14238" y="1711363"/>
                  <a:ext cx="465429" cy="447196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8" name="Graphic 26" descr="Man">
                  <a:extLst>
                    <a:ext uri="{FF2B5EF4-FFF2-40B4-BE49-F238E27FC236}">
                      <a16:creationId xmlns="" xmlns:a16="http://schemas.microsoft.com/office/drawing/2014/main" id="{467BA10F-DE38-4B02-A171-F7F9761CAD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96DAC541-7B7A-43D3-8B79-37D633B846F1}">
                      <asvg:svgBlip xmlns=""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09835" y="1673114"/>
                  <a:ext cx="687372" cy="660434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39" name="Graphic 27" descr="Man">
                  <a:extLst>
                    <a:ext uri="{FF2B5EF4-FFF2-40B4-BE49-F238E27FC236}">
                      <a16:creationId xmlns="" xmlns:a16="http://schemas.microsoft.com/office/drawing/2014/main" id="{444DBC88-B4F5-4D1F-A06D-83358B26B8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96DAC541-7B7A-43D3-8B79-37D633B846F1}">
                      <asvg:svgBlip xmlns=""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16957" y="1636263"/>
                  <a:ext cx="769632" cy="739475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pic>
              <p:nvPicPr>
                <p:cNvPr id="40" name="Graphic 30" descr="Man">
                  <a:extLst>
                    <a:ext uri="{FF2B5EF4-FFF2-40B4-BE49-F238E27FC236}">
                      <a16:creationId xmlns="" xmlns:a16="http://schemas.microsoft.com/office/drawing/2014/main" id="{7B92CB90-6A5A-4F0A-BC9D-4B18E87003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96DAC541-7B7A-43D3-8B79-37D633B846F1}">
                      <asvg:svgBlip xmlns=""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32828" y="1150424"/>
                  <a:ext cx="895353" cy="86026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</p:grpSp>
          <p:sp>
            <p:nvSpPr>
              <p:cNvPr id="28" name="Rectangle 94">
                <a:extLst>
                  <a:ext uri="{FF2B5EF4-FFF2-40B4-BE49-F238E27FC236}">
                    <a16:creationId xmlns="" xmlns:a16="http://schemas.microsoft.com/office/drawing/2014/main" id="{4A0EA720-C588-4E75-88B5-27F080337F34}"/>
                  </a:ext>
                </a:extLst>
              </p:cNvPr>
              <p:cNvSpPr/>
              <p:nvPr/>
            </p:nvSpPr>
            <p:spPr>
              <a:xfrm>
                <a:off x="7950616" y="1083399"/>
                <a:ext cx="2124324" cy="1786975"/>
              </a:xfrm>
              <a:prstGeom prst="rect">
                <a:avLst/>
              </a:prstGeom>
              <a:noFill/>
              <a:ln w="12701" cap="flat">
                <a:solidFill>
                  <a:srgbClr val="2F528F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lt-LT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26" name="Straight Arrow Connector 89">
              <a:extLst>
                <a:ext uri="{FF2B5EF4-FFF2-40B4-BE49-F238E27FC236}">
                  <a16:creationId xmlns="" xmlns:a16="http://schemas.microsoft.com/office/drawing/2014/main" id="{D3B793C1-890E-4EBB-81B0-B7265B52417A}"/>
                </a:ext>
              </a:extLst>
            </p:cNvPr>
            <p:cNvCxnSpPr/>
            <p:nvPr/>
          </p:nvCxnSpPr>
          <p:spPr>
            <a:xfrm flipH="1" flipV="1">
              <a:off x="2800980" y="3113596"/>
              <a:ext cx="772220" cy="1189414"/>
            </a:xfrm>
            <a:prstGeom prst="straightConnector1">
              <a:avLst/>
            </a:prstGeom>
            <a:noFill/>
            <a:ln w="76196" cap="flat">
              <a:solidFill>
                <a:srgbClr val="2E75B6"/>
              </a:solidFill>
              <a:prstDash val="solid"/>
              <a:miter/>
              <a:tailEnd type="arrow"/>
            </a:ln>
          </p:spPr>
        </p:cxnSp>
      </p:grpSp>
    </p:spTree>
    <p:extLst>
      <p:ext uri="{BB962C8B-B14F-4D97-AF65-F5344CB8AC3E}">
        <p14:creationId xmlns:p14="http://schemas.microsoft.com/office/powerpoint/2010/main" val="386891796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oto_Antraštė_Tekstas_Juo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B5F1E7A3-042D-1A41-A4EE-C4B741F2F9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30844" y="6007447"/>
            <a:ext cx="1264400" cy="55784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u-HU" dirty="0"/>
              <a:t>NMPT</a:t>
            </a:r>
            <a:endParaRPr lang="hr-HR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3D9565FE-3CF5-C940-8534-EF27E7FE6B39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="" xmlns:a16="http://schemas.microsoft.com/office/drawing/2014/main" id="{F10B99C4-0358-4469-9B35-0884E1B367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0000" y="756000"/>
            <a:ext cx="1943236" cy="180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0AD18157-1BDC-45F4-9AA5-0F1A847646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0000" y="756000"/>
            <a:ext cx="1938460" cy="180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B58F0F81-EF15-4743-963D-9FC9CC7DAF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60000" y="756000"/>
            <a:ext cx="1949335" cy="180086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ED807A56-9AA8-4F55-A4CA-F20E1CF8601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080000" y="756000"/>
            <a:ext cx="1943237" cy="1800000"/>
          </a:xfrm>
          <a:prstGeom prst="rect">
            <a:avLst/>
          </a:prstGeom>
        </p:spPr>
      </p:pic>
      <p:sp>
        <p:nvSpPr>
          <p:cNvPr id="59" name="Title 1">
            <a:extLst>
              <a:ext uri="{FF2B5EF4-FFF2-40B4-BE49-F238E27FC236}">
                <a16:creationId xmlns="" xmlns:a16="http://schemas.microsoft.com/office/drawing/2014/main" id="{E5630783-582A-4E0E-925C-6034A63DFC84}"/>
              </a:ext>
            </a:extLst>
          </p:cNvPr>
          <p:cNvSpPr txBox="1"/>
          <p:nvPr userDrawn="1"/>
        </p:nvSpPr>
        <p:spPr>
          <a:xfrm>
            <a:off x="198074" y="1375554"/>
            <a:ext cx="2240326" cy="4786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 dirty="0" err="1">
                <a:solidFill>
                  <a:srgbClr val="1F4E79"/>
                </a:solidFill>
                <a:uFillTx/>
                <a:latin typeface="Calibri Light"/>
              </a:rPr>
              <a:t>Matematika</a:t>
            </a:r>
            <a:r>
              <a:rPr lang="en-US" sz="2800" b="1" i="0" u="none" strike="noStrike" kern="1200" cap="none" spc="0" baseline="0" dirty="0">
                <a:solidFill>
                  <a:srgbClr val="1F4E79"/>
                </a:solidFill>
                <a:uFillTx/>
                <a:latin typeface="Calibri Light"/>
              </a:rPr>
              <a:t> </a:t>
            </a:r>
            <a:endParaRPr lang="lt-LT" sz="2800" b="1" i="0" u="none" strike="noStrike" kern="1200" cap="none" spc="0" baseline="0" dirty="0">
              <a:solidFill>
                <a:srgbClr val="1F4E79"/>
              </a:solidFill>
              <a:uFillTx/>
              <a:latin typeface="Calibri Light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="" xmlns:a16="http://schemas.microsoft.com/office/drawing/2014/main" id="{28B118DF-0A01-406E-B7C1-4E11CA622B8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490101" y="3877504"/>
            <a:ext cx="1943236" cy="180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="" xmlns:a16="http://schemas.microsoft.com/office/drawing/2014/main" id="{C351F1BE-8B4F-4345-9ADC-2C4C6425A3F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6101" y="3877504"/>
            <a:ext cx="1938463" cy="180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="" xmlns:a16="http://schemas.microsoft.com/office/drawing/2014/main" id="{10777F90-BC6A-4E2D-85EE-A4C2A0228FA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66101" y="3877504"/>
            <a:ext cx="1943234" cy="180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="" xmlns:a16="http://schemas.microsoft.com/office/drawing/2014/main" id="{00AFEB4B-EC8D-4F0F-8A56-EBB24503245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86101" y="3877504"/>
            <a:ext cx="1943233" cy="180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="" xmlns:a16="http://schemas.microsoft.com/office/drawing/2014/main" id="{744FC37B-7578-45F3-BB30-F3C0F9EB7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82039"/>
          <a:stretch/>
        </p:blipFill>
        <p:spPr>
          <a:xfrm>
            <a:off x="2871480" y="5927170"/>
            <a:ext cx="7208520" cy="515970"/>
          </a:xfrm>
          <a:prstGeom prst="rect">
            <a:avLst/>
          </a:prstGeom>
        </p:spPr>
      </p:pic>
      <p:sp>
        <p:nvSpPr>
          <p:cNvPr id="65" name="Title 1">
            <a:extLst>
              <a:ext uri="{FF2B5EF4-FFF2-40B4-BE49-F238E27FC236}">
                <a16:creationId xmlns="" xmlns:a16="http://schemas.microsoft.com/office/drawing/2014/main" id="{80F4289A-A701-4BE7-95DF-08A137250F8B}"/>
              </a:ext>
            </a:extLst>
          </p:cNvPr>
          <p:cNvSpPr txBox="1"/>
          <p:nvPr userDrawn="1"/>
        </p:nvSpPr>
        <p:spPr>
          <a:xfrm>
            <a:off x="147703" y="4419008"/>
            <a:ext cx="2240326" cy="4786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t-LT" sz="2800" b="1" i="0" u="none" strike="noStrike" kern="1200" cap="none" spc="0" baseline="0" dirty="0">
                <a:solidFill>
                  <a:srgbClr val="1F4E79"/>
                </a:solidFill>
                <a:uFillTx/>
                <a:latin typeface="Calibri Light"/>
              </a:rPr>
              <a:t>Skaitymas</a:t>
            </a:r>
            <a:r>
              <a:rPr lang="en-US" sz="2800" b="1" i="0" u="none" strike="noStrike" kern="1200" cap="none" spc="0" baseline="0" dirty="0">
                <a:solidFill>
                  <a:srgbClr val="1F4E79"/>
                </a:solidFill>
                <a:uFillTx/>
                <a:latin typeface="Calibri Light"/>
              </a:rPr>
              <a:t> </a:t>
            </a:r>
            <a:endParaRPr lang="lt-LT" sz="2800" b="1" i="0" u="none" strike="noStrike" kern="1200" cap="none" spc="0" baseline="0" dirty="0">
              <a:solidFill>
                <a:srgbClr val="1F4E79"/>
              </a:solidFill>
              <a:uFillTx/>
              <a:latin typeface="Calibri Ligh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7AAB5C4D-DEE9-4000-AF6C-796637FB07ED}"/>
              </a:ext>
            </a:extLst>
          </p:cNvPr>
          <p:cNvSpPr txBox="1"/>
          <p:nvPr userDrawn="1"/>
        </p:nvSpPr>
        <p:spPr>
          <a:xfrm>
            <a:off x="2524773" y="3026075"/>
            <a:ext cx="193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accent5">
                    <a:lumMod val="50000"/>
                  </a:schemeClr>
                </a:solidFill>
              </a:rPr>
              <a:t>2012 m., 8 kl.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814E2390-5106-40DA-9777-EA334D52EB94}"/>
              </a:ext>
            </a:extLst>
          </p:cNvPr>
          <p:cNvSpPr txBox="1"/>
          <p:nvPr userDrawn="1"/>
        </p:nvSpPr>
        <p:spPr>
          <a:xfrm>
            <a:off x="5004280" y="3010764"/>
            <a:ext cx="193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accent5">
                    <a:lumMod val="50000"/>
                  </a:schemeClr>
                </a:solidFill>
              </a:rPr>
              <a:t>2014 m., 8 kl.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9DCF5720-1A0A-461D-9C6B-82D31857211C}"/>
              </a:ext>
            </a:extLst>
          </p:cNvPr>
          <p:cNvSpPr txBox="1"/>
          <p:nvPr userDrawn="1"/>
        </p:nvSpPr>
        <p:spPr>
          <a:xfrm>
            <a:off x="7423966" y="3010765"/>
            <a:ext cx="193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accent5">
                    <a:lumMod val="50000"/>
                  </a:schemeClr>
                </a:solidFill>
              </a:rPr>
              <a:t>2015 m., 8 kl.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1B035904-9150-4FE1-8967-782002B66AA0}"/>
              </a:ext>
            </a:extLst>
          </p:cNvPr>
          <p:cNvSpPr txBox="1"/>
          <p:nvPr userDrawn="1"/>
        </p:nvSpPr>
        <p:spPr>
          <a:xfrm>
            <a:off x="9903473" y="2967335"/>
            <a:ext cx="193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accent5">
                    <a:lumMod val="50000"/>
                  </a:schemeClr>
                </a:solidFill>
              </a:rPr>
              <a:t>2016 m., 6 kl.</a:t>
            </a:r>
          </a:p>
        </p:txBody>
      </p:sp>
    </p:spTree>
    <p:extLst>
      <p:ext uri="{BB962C8B-B14F-4D97-AF65-F5344CB8AC3E}">
        <p14:creationId xmlns:p14="http://schemas.microsoft.com/office/powerpoint/2010/main" val="387802601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kyrius_Vienas skaič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=""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 dirty="0"/>
              <a:t>Funkcionavimo mokykloje profilių įvairovė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23ABD1B-A1CE-B243-B0AE-AFA3DF058648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KAUNO TECHNOLOGIJOS UNIVERSITETAS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F0045096-48AE-2F45-81DE-246F7A97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4227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kyrius_Vienas skaič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=""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i-FI" dirty="0" err="1"/>
              <a:t>Nacionalinių</a:t>
            </a:r>
            <a:r>
              <a:rPr lang="fi-FI" dirty="0"/>
              <a:t> </a:t>
            </a:r>
            <a:r>
              <a:rPr lang="fi-FI" dirty="0" err="1"/>
              <a:t>tyrimų</a:t>
            </a:r>
            <a:r>
              <a:rPr lang="fi-FI" dirty="0"/>
              <a:t> </a:t>
            </a:r>
            <a:r>
              <a:rPr lang="fi-FI" dirty="0" err="1"/>
              <a:t>apribojimai</a:t>
            </a:r>
            <a:r>
              <a:rPr lang="fi-FI" dirty="0"/>
              <a:t> </a:t>
            </a:r>
            <a:r>
              <a:rPr lang="fi-FI" dirty="0" err="1"/>
              <a:t>ir</a:t>
            </a:r>
            <a:r>
              <a:rPr lang="fi-FI" dirty="0"/>
              <a:t> </a:t>
            </a:r>
            <a:r>
              <a:rPr lang="fi-FI" dirty="0" err="1"/>
              <a:t>populiacinių</a:t>
            </a:r>
            <a:r>
              <a:rPr lang="fi-FI" dirty="0"/>
              <a:t> </a:t>
            </a:r>
            <a:r>
              <a:rPr lang="fi-FI" dirty="0" err="1"/>
              <a:t>duomenų</a:t>
            </a:r>
            <a:r>
              <a:rPr lang="fi-FI" dirty="0"/>
              <a:t> </a:t>
            </a:r>
            <a:r>
              <a:rPr lang="fi-FI" dirty="0" err="1"/>
              <a:t>galimybės</a:t>
            </a:r>
            <a:endParaRPr lang="fi-FI" dirty="0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23ABD1B-A1CE-B243-B0AE-AFA3DF058648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KAUNO TECHNOLOGIJOS UNIVERSITETAS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F0045096-48AE-2F45-81DE-246F7A97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5936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kstas_Dvi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Statistiškai ribotos galimybės nustatyti SEK-pasiekimų ryšio stiprumą mokyklos lygiu. 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Nėra galimybės nustatyti SEK-pasiekimų ryšio stiprumą/ kryptį keičiančius konteksto veiksnius.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=""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IMČIŲ DUOMENYS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Galimybė nustatyti SEK-pasiekimų ryšio stiprumą mokyklos lygiu.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Galimybė paaiškinti SEK-pasiekimų ryšio stiprumą/ kryptį keičiančius konteksto veiksnius. 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POPULIACINIAI DUOMENYS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B83568EC-B77A-0E4D-9628-B5B410A3918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9623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kstas_Dvi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Statistiškai ribotos galimybės nustatyti SEK-pasiekimų ryšio stiprumą mokyklos lygiu. </a:t>
            </a:r>
          </a:p>
          <a:p>
            <a:pPr lvl="0"/>
            <a:r>
              <a:rPr lang="lt-LT" dirty="0"/>
              <a:t>Nėra galimybės nustatyti SEK-pasiekimų ryšio stiprumą/ kryptį keičiančius konteksto veiksnius.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=""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IMČIŲ DUOMENYS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Galimybė nustatyti SEK-pasiekimų ryšio stiprumą mokyklos lygiu.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Galimybė paaiškinti SEK-pasiekimų ryšio stiprumą/ kryptį keičiančius konteksto veiksnius. 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POPULIACINIAI DUOMENYS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B83568EC-B77A-0E4D-9628-B5B410A3918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91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kstas_Dvi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Statistiškai ribotos galimybės nustatyti SEK-pasiekimų ryšio stiprumą mokyklos lygiu. 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Nėra galimybės nustatyti SEK-pasiekimų ryšio stiprumą/ kryptį keičiančius konteksto veiksnius.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=""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IMČIŲ DUOMENYS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Galimybė nustatyti SEK-pasiekimų ryšio stiprumą mokyklos lygiu.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Galimybė paaiškinti SEK-pasiekimų ryšio stiprumą/ kryptį keičiančius konteksto veiksnius. 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POPULIACINIAI DUOMENYS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B83568EC-B77A-0E4D-9628-B5B410A3918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91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kyrius_Vienas skaič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=""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 dirty="0"/>
              <a:t>Aptarimas/ Diskusija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23ABD1B-A1CE-B243-B0AE-AFA3DF058648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KAUNO TECHNOLOGIJOS UNIVERSITETAS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F0045096-48AE-2F45-81DE-246F7A97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5936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in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921" y="424809"/>
            <a:ext cx="862883" cy="983770"/>
          </a:xfrm>
          <a:prstGeom prst="rect">
            <a:avLst/>
          </a:prstGeom>
        </p:spPr>
      </p:pic>
      <p:sp>
        <p:nvSpPr>
          <p:cNvPr id="20" name="Text Placeholder 5">
            <a:extLst>
              <a:ext uri="{FF2B5EF4-FFF2-40B4-BE49-F238E27FC236}">
                <a16:creationId xmlns="" xmlns:a16="http://schemas.microsoft.com/office/drawing/2014/main" id="{46D6B95C-B687-614F-8DA6-5031F96661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13221" y="1960510"/>
            <a:ext cx="6975279" cy="4276777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10000"/>
              </a:lnSpc>
              <a:spcBef>
                <a:spcPts val="1200"/>
              </a:spcBef>
              <a:buClr>
                <a:srgbClr val="FFFF00"/>
              </a:buClr>
              <a:buFont typeface="+mj-lt"/>
              <a:buAutoNum type="arabicPeriod"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Projekto</a:t>
            </a:r>
            <a:r>
              <a:rPr lang="en-US" dirty="0"/>
              <a:t> </a:t>
            </a:r>
            <a:r>
              <a:rPr lang="en-US" dirty="0" err="1"/>
              <a:t>pristatymas</a:t>
            </a:r>
            <a:endParaRPr lang="en-US" dirty="0"/>
          </a:p>
          <a:p>
            <a:pPr lvl="0"/>
            <a:r>
              <a:rPr lang="en-US" dirty="0" err="1"/>
              <a:t>Mokinių</a:t>
            </a:r>
            <a:r>
              <a:rPr lang="en-US" dirty="0"/>
              <a:t> </a:t>
            </a:r>
            <a:r>
              <a:rPr lang="en-US" dirty="0" err="1"/>
              <a:t>pasiekimų</a:t>
            </a:r>
            <a:r>
              <a:rPr lang="en-US" dirty="0"/>
              <a:t> </a:t>
            </a:r>
            <a:r>
              <a:rPr lang="en-US" dirty="0" err="1"/>
              <a:t>netolygumai</a:t>
            </a:r>
            <a:r>
              <a:rPr lang="en-US" dirty="0"/>
              <a:t>: SEK </a:t>
            </a:r>
            <a:r>
              <a:rPr lang="en-US" dirty="0" err="1"/>
              <a:t>reikšmė</a:t>
            </a:r>
            <a:r>
              <a:rPr lang="en-US" dirty="0"/>
              <a:t> </a:t>
            </a:r>
            <a:r>
              <a:rPr lang="en-US" dirty="0" err="1"/>
              <a:t>individo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mokyklos</a:t>
            </a:r>
            <a:r>
              <a:rPr lang="en-US" dirty="0"/>
              <a:t> </a:t>
            </a:r>
            <a:r>
              <a:rPr lang="en-US" dirty="0" err="1"/>
              <a:t>lygmeniu</a:t>
            </a:r>
            <a:endParaRPr lang="en-US" dirty="0"/>
          </a:p>
          <a:p>
            <a:pPr lvl="0"/>
            <a:r>
              <a:rPr lang="en-US" dirty="0" err="1"/>
              <a:t>Funkcionavimo</a:t>
            </a:r>
            <a:r>
              <a:rPr lang="en-US" dirty="0"/>
              <a:t> </a:t>
            </a:r>
            <a:r>
              <a:rPr lang="en-US" dirty="0" err="1"/>
              <a:t>mokykloje</a:t>
            </a:r>
            <a:r>
              <a:rPr lang="en-US" dirty="0"/>
              <a:t> </a:t>
            </a:r>
            <a:r>
              <a:rPr lang="en-US" dirty="0" err="1"/>
              <a:t>profilių</a:t>
            </a:r>
            <a:r>
              <a:rPr lang="en-US" dirty="0"/>
              <a:t> </a:t>
            </a:r>
            <a:r>
              <a:rPr lang="en-US" dirty="0" err="1"/>
              <a:t>įvairovė</a:t>
            </a:r>
            <a:endParaRPr lang="en-US" dirty="0"/>
          </a:p>
          <a:p>
            <a:pPr lvl="0"/>
            <a:r>
              <a:rPr lang="en-US" dirty="0" err="1"/>
              <a:t>Nacionalinių</a:t>
            </a:r>
            <a:r>
              <a:rPr lang="en-US" dirty="0"/>
              <a:t> </a:t>
            </a:r>
            <a:r>
              <a:rPr lang="en-US" dirty="0" err="1"/>
              <a:t>tyrimų</a:t>
            </a:r>
            <a:r>
              <a:rPr lang="en-US" dirty="0"/>
              <a:t> </a:t>
            </a:r>
            <a:r>
              <a:rPr lang="en-US" dirty="0" err="1"/>
              <a:t>apribojimai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populiacinių</a:t>
            </a:r>
            <a:r>
              <a:rPr lang="en-US" dirty="0"/>
              <a:t> </a:t>
            </a:r>
            <a:r>
              <a:rPr lang="en-US" dirty="0" err="1"/>
              <a:t>duomenų</a:t>
            </a:r>
            <a:r>
              <a:rPr lang="en-US" dirty="0"/>
              <a:t> </a:t>
            </a:r>
            <a:r>
              <a:rPr lang="en-US" dirty="0" err="1"/>
              <a:t>galimybės</a:t>
            </a:r>
            <a:endParaRPr lang="en-US" dirty="0"/>
          </a:p>
          <a:p>
            <a:pPr lvl="0"/>
            <a:r>
              <a:rPr lang="en-US" dirty="0" err="1"/>
              <a:t>Diskusija</a:t>
            </a:r>
            <a:r>
              <a:rPr lang="en-US" dirty="0"/>
              <a:t>: </a:t>
            </a:r>
            <a:r>
              <a:rPr lang="en-US" dirty="0" err="1"/>
              <a:t>Populiacinių</a:t>
            </a:r>
            <a:r>
              <a:rPr lang="en-US" dirty="0"/>
              <a:t> </a:t>
            </a:r>
            <a:r>
              <a:rPr lang="en-US" dirty="0" err="1"/>
              <a:t>tyrimų</a:t>
            </a:r>
            <a:r>
              <a:rPr lang="en-US" dirty="0"/>
              <a:t> </a:t>
            </a:r>
            <a:r>
              <a:rPr lang="en-US" dirty="0" err="1"/>
              <a:t>naudojimo</a:t>
            </a:r>
            <a:r>
              <a:rPr lang="en-US" dirty="0"/>
              <a:t> </a:t>
            </a:r>
            <a:r>
              <a:rPr lang="en-US" dirty="0" err="1"/>
              <a:t>mokslinio</a:t>
            </a:r>
            <a:r>
              <a:rPr lang="en-US" dirty="0"/>
              <a:t> </a:t>
            </a:r>
            <a:r>
              <a:rPr lang="en-US" dirty="0" err="1"/>
              <a:t>tyrimo</a:t>
            </a:r>
            <a:r>
              <a:rPr lang="en-US" dirty="0"/>
              <a:t> </a:t>
            </a:r>
            <a:r>
              <a:rPr lang="en-US" dirty="0" err="1"/>
              <a:t>tikslais</a:t>
            </a:r>
            <a:r>
              <a:rPr lang="en-US" dirty="0"/>
              <a:t> </a:t>
            </a:r>
            <a:r>
              <a:rPr lang="en-US" dirty="0" err="1"/>
              <a:t>galimybės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="" xmlns:a16="http://schemas.microsoft.com/office/drawing/2014/main" id="{25D01418-F6D6-EA49-BF7F-FFFFA2FDDC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13221" y="600737"/>
            <a:ext cx="8037512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Turinys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A768C0BA-DBA4-9E4F-97DF-579214DE10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6472" y="0"/>
            <a:ext cx="190500" cy="6858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BD862C0A-2BED-074B-8AF0-3A7D2789C05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604416" y="3603891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7AF8862B-96D5-3A40-B92F-BAC6CDE874C0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422960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731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as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387427"/>
            <a:ext cx="8978606" cy="9637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 dirty="0" err="1"/>
              <a:t>Populiacinių</a:t>
            </a:r>
            <a:r>
              <a:rPr lang="fi-FI" dirty="0"/>
              <a:t> </a:t>
            </a:r>
            <a:r>
              <a:rPr lang="fi-FI" dirty="0" err="1"/>
              <a:t>tyrimų</a:t>
            </a:r>
            <a:r>
              <a:rPr lang="fi-FI" dirty="0"/>
              <a:t> </a:t>
            </a:r>
            <a:r>
              <a:rPr lang="fi-FI" dirty="0" err="1"/>
              <a:t>naudojimo</a:t>
            </a:r>
            <a:r>
              <a:rPr lang="fi-FI" dirty="0"/>
              <a:t> </a:t>
            </a:r>
            <a:r>
              <a:rPr lang="fi-FI" dirty="0" err="1"/>
              <a:t>mokslinio</a:t>
            </a:r>
            <a:r>
              <a:rPr lang="fi-FI" dirty="0"/>
              <a:t> </a:t>
            </a:r>
            <a:r>
              <a:rPr lang="fi-FI" dirty="0" err="1"/>
              <a:t>tyrimo</a:t>
            </a:r>
            <a:r>
              <a:rPr lang="fi-FI" dirty="0"/>
              <a:t> </a:t>
            </a:r>
            <a:r>
              <a:rPr lang="fi-FI" dirty="0" err="1"/>
              <a:t>tikslais</a:t>
            </a:r>
            <a:r>
              <a:rPr lang="fi-FI" dirty="0"/>
              <a:t> </a:t>
            </a:r>
            <a:r>
              <a:rPr lang="fi-FI" dirty="0" err="1"/>
              <a:t>galimybės</a:t>
            </a:r>
            <a:endParaRPr lang="fi-FI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Antraštė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9C3A560-9403-BC49-A5F7-C015081D15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E36B143-6BE1-0541-83D6-F87226672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044" y="696317"/>
            <a:ext cx="590984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EE81F693-50CC-E74A-92F2-28556691589B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88273926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_Šūkis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B7DEC24-8D93-6D48-A79C-7BDDFFA2B1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13890" y="0"/>
            <a:ext cx="38100" cy="6858000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="" xmlns:a16="http://schemas.microsoft.com/office/drawing/2014/main" id="{CD1AB869-1A97-C74F-B22C-8C4A3C8553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9406361" y="3040008"/>
            <a:ext cx="4397904" cy="117338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3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UŽ KIEKVIENOS TECHNOLOGIJOS – ŽMOGUS</a:t>
            </a:r>
            <a:endParaRPr lang="x-none" dirty="0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7015AA5-A63A-AA42-ACD1-300F08FBDC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-1" r="9663" b="-12809"/>
          <a:stretch/>
        </p:blipFill>
        <p:spPr>
          <a:xfrm>
            <a:off x="0" y="1356723"/>
            <a:ext cx="11013890" cy="214901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Antraštė 2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810A3938-1C5A-734A-9AEB-AA2A81156F6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14565" y="696317"/>
            <a:ext cx="590984" cy="318475"/>
          </a:xfrm>
          <a:prstGeom prst="rect">
            <a:avLst/>
          </a:prstGeom>
        </p:spPr>
      </p:pic>
      <p:sp>
        <p:nvSpPr>
          <p:cNvPr id="11" name="Slide Number Placeholder 3">
            <a:extLst>
              <a:ext uri="{FF2B5EF4-FFF2-40B4-BE49-F238E27FC236}">
                <a16:creationId xmlns="" xmlns:a16="http://schemas.microsoft.com/office/drawing/2014/main" id="{7EE7EFB9-58EC-4E46-B135-D34F2910C588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42493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_Šūkis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="" xmlns:a16="http://schemas.microsoft.com/office/drawing/2014/main" id="{CD1AB869-1A97-C74F-B22C-8C4A3C8553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9406361" y="3040008"/>
            <a:ext cx="4397904" cy="117338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3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UŽ KIEKVIENOS TECHNOLOGIJOS – ŽMOGUS</a:t>
            </a:r>
            <a:endParaRPr lang="x-none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Antraštė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C028207-03C6-EB4F-8087-70DFE414C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4563" y="696316"/>
            <a:ext cx="590985" cy="3184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8B3520C-4886-5844-B632-0EFDEEFA04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10097" y="0"/>
            <a:ext cx="3810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DBBDCAF9-A99D-AB48-B61A-DEA4A9FF6C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9625" b="-49952"/>
          <a:stretch/>
        </p:blipFill>
        <p:spPr>
          <a:xfrm>
            <a:off x="0" y="1356709"/>
            <a:ext cx="11018622" cy="285659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="" xmlns:a16="http://schemas.microsoft.com/office/drawing/2014/main" id="{D1705FAF-CC62-BB49-B817-BC45A057FA08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721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8978606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Antraštė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66F165C-7173-9B41-9B41-5FC5C0B7D5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B47D6DC-D91B-A144-80BE-9E55BF0FD1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222" y="696316"/>
            <a:ext cx="590985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BD405FBB-9895-7146-BF23-12D1784B464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46298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kstas_Dvi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=""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ANTRAŠTĖ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ANTRAŠTĖ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B83568EC-B77A-0E4D-9628-B5B410A3918A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9462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as_Keturios daly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5224FEE-B2A5-5B45-808C-F0B694341654}"/>
              </a:ext>
            </a:extLst>
          </p:cNvPr>
          <p:cNvSpPr/>
          <p:nvPr userDrawn="1"/>
        </p:nvSpPr>
        <p:spPr>
          <a:xfrm>
            <a:off x="6096001" y="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Text Placeholder 20">
            <a:extLst>
              <a:ext uri="{FF2B5EF4-FFF2-40B4-BE49-F238E27FC236}">
                <a16:creationId xmlns="" xmlns:a16="http://schemas.microsoft.com/office/drawing/2014/main" id="{B72BBEF3-610E-084B-8035-69D7E509C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504E145C-81F0-8344-8DEA-9501D7BD7159}"/>
              </a:ext>
            </a:extLst>
          </p:cNvPr>
          <p:cNvSpPr/>
          <p:nvPr userDrawn="1"/>
        </p:nvSpPr>
        <p:spPr>
          <a:xfrm>
            <a:off x="1" y="342900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Text Placeholder 20">
            <a:extLst>
              <a:ext uri="{FF2B5EF4-FFF2-40B4-BE49-F238E27FC236}">
                <a16:creationId xmlns=""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="" xmlns:a16="http://schemas.microsoft.com/office/drawing/2014/main" id="{3E63EFE9-5010-3C45-ABA3-DB0AF79AC1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</p:spTree>
    <p:extLst>
      <p:ext uri="{BB962C8B-B14F-4D97-AF65-F5344CB8AC3E}">
        <p14:creationId xmlns:p14="http://schemas.microsoft.com/office/powerpoint/2010/main" val="296277402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kstas_Keturios daly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504E145C-81F0-8344-8DEA-9501D7BD7159}"/>
              </a:ext>
            </a:extLst>
          </p:cNvPr>
          <p:cNvSpPr/>
          <p:nvPr userDrawn="1"/>
        </p:nvSpPr>
        <p:spPr>
          <a:xfrm>
            <a:off x="1" y="-1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5224FEE-B2A5-5B45-808C-F0B694341654}"/>
              </a:ext>
            </a:extLst>
          </p:cNvPr>
          <p:cNvSpPr/>
          <p:nvPr userDrawn="1"/>
        </p:nvSpPr>
        <p:spPr>
          <a:xfrm>
            <a:off x="6096001" y="3428998"/>
            <a:ext cx="6095999" cy="3428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Text Placeholder 20">
            <a:extLst>
              <a:ext uri="{FF2B5EF4-FFF2-40B4-BE49-F238E27FC236}">
                <a16:creationId xmlns="" xmlns:a16="http://schemas.microsoft.com/office/drawing/2014/main" id="{B72BBEF3-610E-084B-8035-69D7E509C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=""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="" xmlns:a16="http://schemas.microsoft.com/office/drawing/2014/main" id="{3E63EFE9-5010-3C45-ABA3-DB0AF79AC1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</p:spTree>
    <p:extLst>
      <p:ext uri="{BB962C8B-B14F-4D97-AF65-F5344CB8AC3E}">
        <p14:creationId xmlns:p14="http://schemas.microsoft.com/office/powerpoint/2010/main" val="23603659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kstas_Keturios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CE84176-04FD-7E44-80FE-534E00AD68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20">
            <a:extLst>
              <a:ext uri="{FF2B5EF4-FFF2-40B4-BE49-F238E27FC236}">
                <a16:creationId xmlns="" xmlns:a16="http://schemas.microsoft.com/office/drawing/2014/main" id="{A2479587-0613-014A-907C-7A6BD40A26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0FAD5EC6-4199-5C46-B4E6-5A8F477342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Ekosisteminis požiūris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="" xmlns:a16="http://schemas.microsoft.com/office/drawing/2014/main" id="{63654EC9-44A8-5048-83C2-2359A000B8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1" name="Text Placeholder 20">
            <a:extLst>
              <a:ext uri="{FF2B5EF4-FFF2-40B4-BE49-F238E27FC236}">
                <a16:creationId xmlns="" xmlns:a16="http://schemas.microsoft.com/office/drawing/2014/main" id="{87ED44B0-B49B-2E43-9448-B9CA2D9A13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</p:spTree>
    <p:extLst>
      <p:ext uri="{BB962C8B-B14F-4D97-AF65-F5344CB8AC3E}">
        <p14:creationId xmlns:p14="http://schemas.microsoft.com/office/powerpoint/2010/main" val="296753048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kstas_Keturios daly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C747910-06FD-4846-B37B-91A91EE5B3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0">
            <a:extLst>
              <a:ext uri="{FF2B5EF4-FFF2-40B4-BE49-F238E27FC236}">
                <a16:creationId xmlns="" xmlns:a16="http://schemas.microsoft.com/office/drawing/2014/main" id="{719F9151-DC16-CE4F-9309-39250B29EA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5" name="Text Placeholder 20">
            <a:extLst>
              <a:ext uri="{FF2B5EF4-FFF2-40B4-BE49-F238E27FC236}">
                <a16:creationId xmlns="" xmlns:a16="http://schemas.microsoft.com/office/drawing/2014/main" id="{C502A480-02A7-4745-AB98-DBF61781251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9DD59F3E-D979-E24A-8E0A-3B87A2DA64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F8037D3B-F9E1-394A-A1A9-880049C2F5D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3597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</p:spTree>
    <p:extLst>
      <p:ext uri="{BB962C8B-B14F-4D97-AF65-F5344CB8AC3E}">
        <p14:creationId xmlns:p14="http://schemas.microsoft.com/office/powerpoint/2010/main" val="177069610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kutinė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sp>
        <p:nvSpPr>
          <p:cNvPr id="15" name="Text Placeholder 7">
            <a:extLst>
              <a:ext uri="{FF2B5EF4-FFF2-40B4-BE49-F238E27FC236}">
                <a16:creationId xmlns="" xmlns:a16="http://schemas.microsoft.com/office/drawing/2014/main" id="{AD15DE3A-FC37-F54E-907A-A159B33E94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355" y="2909230"/>
            <a:ext cx="8854531" cy="3534526"/>
          </a:xfrm>
          <a:prstGeom prst="rect">
            <a:avLst/>
          </a:prstGeo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Q&amp;A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UŽ KIEKVIENOS TECHNOLOGIJOS – ŽMOGUS</a:t>
            </a:r>
            <a:endParaRPr lang="x-none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B3236F9-E2AE-0F43-8E57-369CAB5520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" r="14257" b="-238517"/>
          <a:stretch/>
        </p:blipFill>
        <p:spPr>
          <a:xfrm>
            <a:off x="0" y="958421"/>
            <a:ext cx="10453816" cy="1289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280B7D9-02D2-AC4C-8368-6F07A5A2E8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93495" y="858795"/>
            <a:ext cx="11049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5765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yrius_Vienas skaič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36F833E-D503-7449-87CC-B8E383BC6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09021" y="424809"/>
            <a:ext cx="862883" cy="9837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D861843-38B4-D148-99E5-9F4C3E233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56850" y="0"/>
            <a:ext cx="1905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D892914-F5A9-F642-B52A-C75D04F092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40052" y="0"/>
            <a:ext cx="381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E4D699B-062F-E34A-B8AF-6AF33D54CB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-119640" t="58032" r="-170830" b="390"/>
          <a:stretch/>
        </p:blipFill>
        <p:spPr>
          <a:xfrm rot="5400000">
            <a:off x="1351336" y="52466"/>
            <a:ext cx="148773" cy="2851446"/>
          </a:xfrm>
          <a:prstGeom prst="rect">
            <a:avLst/>
          </a:prstGeom>
        </p:spPr>
      </p:pic>
      <p:sp>
        <p:nvSpPr>
          <p:cNvPr id="18" name="Text Placeholder 3">
            <a:extLst>
              <a:ext uri="{FF2B5EF4-FFF2-40B4-BE49-F238E27FC236}">
                <a16:creationId xmlns="" xmlns:a16="http://schemas.microsoft.com/office/drawing/2014/main" id="{224758FE-FB03-7945-8489-CE74EBB53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67098" y="3668711"/>
            <a:ext cx="6222494" cy="272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7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Projekto</a:t>
            </a:r>
            <a:r>
              <a:rPr lang="en-US" dirty="0"/>
              <a:t> </a:t>
            </a:r>
            <a:r>
              <a:rPr lang="en-US" dirty="0" err="1"/>
              <a:t>pristatymas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6E61C04-401B-A548-95BE-432EEC7539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73481" y="1329925"/>
            <a:ext cx="11049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23ABD1B-A1CE-B243-B0AE-AFA3DF058648}"/>
              </a:ext>
            </a:extLst>
          </p:cNvPr>
          <p:cNvSpPr txBox="1"/>
          <p:nvPr userDrawn="1"/>
        </p:nvSpPr>
        <p:spPr>
          <a:xfrm>
            <a:off x="3467098" y="1289465"/>
            <a:ext cx="46048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5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KAUNO TECHNOLOGIJOS UNIVERSITETAS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F0045096-48AE-2F45-81DE-246F7A97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73722"/>
            <a:ext cx="2828658" cy="3222561"/>
          </a:xfrm>
          <a:prstGeom prst="rect">
            <a:avLst/>
          </a:prstGeom>
          <a:ln w="19050">
            <a:noFill/>
          </a:ln>
        </p:spPr>
        <p:txBody>
          <a:bodyPr/>
          <a:lstStyle>
            <a:lvl1pPr marL="0" indent="0" algn="ctr">
              <a:buNone/>
              <a:defRPr sz="26000" b="1" i="0">
                <a:ln w="19050">
                  <a:solidFill>
                    <a:schemeClr val="bg1"/>
                  </a:solidFill>
                </a:ln>
                <a:noFill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B1C7BC27-E701-EC4E-A29B-BA55A67673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8847686" y="3603890"/>
            <a:ext cx="4985555" cy="643688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r-HR" dirty="0"/>
              <a:t>PRISTATYMAS LR ŠMSM, 2021 05 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79618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="" xmlns:a16="http://schemas.microsoft.com/office/drawing/2014/main" id="{2968082D-F45E-1B49-9FC3-AAC24B3207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6237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Antraštė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="" xmlns:a16="http://schemas.microsoft.com/office/drawing/2014/main" id="{5F302F9B-B4B3-B045-8492-FFC9D53025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49388"/>
            <a:ext cx="12192000" cy="54086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79062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Antraštė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13" name="Picture Placeholder 3">
            <a:extLst>
              <a:ext uri="{FF2B5EF4-FFF2-40B4-BE49-F238E27FC236}">
                <a16:creationId xmlns="" xmlns:a16="http://schemas.microsoft.com/office/drawing/2014/main" id="{5F302F9B-B4B3-B045-8492-FFC9D53025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449388"/>
            <a:ext cx="12192000" cy="54086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1109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i_Foto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10908714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="" xmlns:a16="http://schemas.microsoft.com/office/drawing/2014/main" id="{45230BBD-D8AC-0545-A7D5-13382E10E9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177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="" xmlns:a16="http://schemas.microsoft.com/office/drawing/2014/main" id="{10D8EEC7-A4A8-754E-B0D5-1BD7DE8A81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8761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B18BB3B5-113D-8548-9F2F-322C167FD2BE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bg1"/>
                </a:solidFill>
                <a:latin typeface="Inter Semi Bold" panose="020B0502030000000004" pitchFamily="34" charset="0"/>
                <a:ea typeface="Inter Semi Bold" panose="020B0502030000000004" pitchFamily="34" charset="0"/>
                <a:cs typeface="Inter Semi Bold" panose="020B05020300000000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bg1"/>
              </a:solidFill>
              <a:latin typeface="Inter Semi Bold" panose="020B0502030000000004" pitchFamily="34" charset="0"/>
              <a:ea typeface="Inter Semi Bold" panose="020B0502030000000004" pitchFamily="34" charset="0"/>
              <a:cs typeface="Inter Semi Bold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5019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i_Foto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50E515E2-7668-514A-A0B4-AC7D06DDB5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10908714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Antraštė</a:t>
            </a:r>
            <a:endParaRPr lang="en-US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="" xmlns:a16="http://schemas.microsoft.com/office/drawing/2014/main" id="{45230BBD-D8AC-0545-A7D5-13382E10E9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8177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="" xmlns:a16="http://schemas.microsoft.com/office/drawing/2014/main" id="{10D8EEC7-A4A8-754E-B0D5-1BD7DE8A81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68761" y="1809749"/>
            <a:ext cx="5181597" cy="43338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786F870C-64A2-4745-A31D-1B11AEC206B2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Inter Semi Bold" panose="020B0502030000000004" pitchFamily="34" charset="0"/>
                <a:ea typeface="Inter Semi Bold" panose="020B0502030000000004" pitchFamily="34" charset="0"/>
                <a:cs typeface="Inter Semi Bold" panose="020B05020300000000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Inter Semi Bold" panose="020B0502030000000004" pitchFamily="34" charset="0"/>
              <a:ea typeface="Inter Semi Bold" panose="020B0502030000000004" pitchFamily="34" charset="0"/>
              <a:cs typeface="Inter Semi Bold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8582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Antraštė_Tekstas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35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37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ANTRAŠTĖ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=""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E960C207-DFB8-7C44-BEFE-3C8BB4B229DC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78776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traštė_Tekstas_Foto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>
            <a:extLst>
              <a:ext uri="{FF2B5EF4-FFF2-40B4-BE49-F238E27FC236}">
                <a16:creationId xmlns=""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66AC166F-BD2D-6D49-902E-EA2D168F6C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="" xmlns:a16="http://schemas.microsoft.com/office/drawing/2014/main" id="{C1CCD885-C1EB-3A48-B8A0-CC1F23EEB6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ANTRAŠTĖ</a:t>
            </a:r>
          </a:p>
        </p:txBody>
      </p:sp>
    </p:spTree>
    <p:extLst>
      <p:ext uri="{BB962C8B-B14F-4D97-AF65-F5344CB8AC3E}">
        <p14:creationId xmlns:p14="http://schemas.microsoft.com/office/powerpoint/2010/main" val="332211794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to_Antraštė_Keturios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=""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342900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=""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342900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=""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9915839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oto_Antraštė_Keturios daly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>
            <a:extLst>
              <a:ext uri="{FF2B5EF4-FFF2-40B4-BE49-F238E27FC236}">
                <a16:creationId xmlns=""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3428998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=""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=""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3429003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9705714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oto_Antraštė_Keturios daly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>
            <a:extLst>
              <a:ext uri="{FF2B5EF4-FFF2-40B4-BE49-F238E27FC236}">
                <a16:creationId xmlns="" xmlns:a16="http://schemas.microsoft.com/office/drawing/2014/main" id="{D95773F8-D068-1F4A-994E-CAA5A3CA9D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1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69113ABE-874B-0647-8AAD-DE5BA4A26CC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7" y="3428998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="" xmlns:a16="http://schemas.microsoft.com/office/drawing/2014/main" id="{BAFEA5EF-7EB5-B242-B569-0521DECA7C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9600" y="0"/>
            <a:ext cx="4534568" cy="342899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antra eilutė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="" xmlns:a16="http://schemas.microsoft.com/office/drawing/2014/main" id="{52F83555-CE96-6D4C-89FF-4953A94371F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0" y="3429003"/>
            <a:ext cx="6096000" cy="3428997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1177747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=""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8978606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rgbClr val="FFFF00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Projekto</a:t>
            </a:r>
            <a:r>
              <a:rPr lang="en-US" dirty="0"/>
              <a:t> </a:t>
            </a:r>
            <a:r>
              <a:rPr lang="en-US" dirty="0" err="1"/>
              <a:t>tikslas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911743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20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Pasiekimų netolygumai projekte suprantami kaip švietimo galimybių nelygybė (Ferreira &amp; Gignoux, 2011).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Tai pasiekimų išsibarstymo dalis, paaiškinama iš anksto egzistuojančių aplinkybių </a:t>
            </a:r>
            <a:r>
              <a:rPr lang="mr-IN" dirty="0"/>
              <a:t>–</a:t>
            </a:r>
            <a:r>
              <a:rPr lang="lt-LT" dirty="0"/>
              <a:t> mokinio šeimos socialinio-ekonominio-kultūrinio (SEK) konteksto.</a:t>
            </a:r>
          </a:p>
          <a:p>
            <a:pPr lvl="0"/>
            <a:endParaRPr lang="lt-LT" dirty="0"/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9930" y="2303040"/>
            <a:ext cx="9828212" cy="158103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sk-SK" dirty="0"/>
              <a:t>Remiantis nacionalinių akademinių pasiekimų tyrimų duomenimis siekiama įvertinti Lietuvos mokinių akademinių pasiekimų netoly-gumus, jų veiksnius ir sukurti mokymosi analitikos įrankio NO-GAP prototipą.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9C3A560-9403-BC49-A5F7-C015081D15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51225"/>
            <a:ext cx="12192000" cy="190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E36B143-6BE1-0541-83D6-F872266723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3044" y="696317"/>
            <a:ext cx="590984" cy="318475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EE81F693-50CC-E74A-92F2-28556691589B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8282894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a_Juodas fona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AB4F772-2275-974B-AA4E-C0D2280B6421}"/>
              </a:ext>
            </a:extLst>
          </p:cNvPr>
          <p:cNvSpPr txBox="1"/>
          <p:nvPr userDrawn="1"/>
        </p:nvSpPr>
        <p:spPr>
          <a:xfrm>
            <a:off x="1279922" y="403225"/>
            <a:ext cx="9632156" cy="198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SVARBU (ŠITA SKAIDRĖ NĖRA ŠABLONO DALIS)</a:t>
            </a:r>
            <a:endParaRPr lang="lt-LT" b="1" i="0" dirty="0">
              <a:solidFill>
                <a:srgbClr val="FFFF00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 diagramą: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Nueikite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View panel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diagramą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/>
            </a:r>
            <a:b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Uždarykite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Normal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Įklijuokite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diagramą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savo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skaidrėje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.</a:t>
            </a:r>
            <a:endParaRPr lang="lt-LT" sz="16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Visos kitos diagramos turi būti kuriamos remiantis esama stilistika.</a:t>
            </a:r>
            <a:endParaRPr lang="en-US" b="1" i="0" dirty="0">
              <a:solidFill>
                <a:schemeClr val="bg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0ECDE41A-C15A-8C4B-A12D-1A07B994E01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983733450"/>
              </p:ext>
            </p:extLst>
          </p:nvPr>
        </p:nvGraphicFramePr>
        <p:xfrm>
          <a:off x="988701" y="2767449"/>
          <a:ext cx="5988569" cy="3899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="" xmlns:a16="http://schemas.microsoft.com/office/drawing/2014/main" id="{1E189536-B994-8B44-9AD6-1E9B3000F88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81667176"/>
              </p:ext>
            </p:extLst>
          </p:nvPr>
        </p:nvGraphicFramePr>
        <p:xfrm>
          <a:off x="7585316" y="3085203"/>
          <a:ext cx="4006368" cy="358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31096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a_Baltas f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822D502-64E2-DE49-8A59-1D3013B76A6E}"/>
              </a:ext>
            </a:extLst>
          </p:cNvPr>
          <p:cNvSpPr txBox="1"/>
          <p:nvPr userDrawn="1"/>
        </p:nvSpPr>
        <p:spPr>
          <a:xfrm>
            <a:off x="1279922" y="403225"/>
            <a:ext cx="9632156" cy="198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SVARBU (ŠITA SKAIDRĖ NĖRA ŠABLONO DALIS)</a:t>
            </a:r>
            <a:endParaRPr lang="lt-LT" b="1" i="0" dirty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0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 diagramą:</a:t>
            </a: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Nueikite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View panel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diagramą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/>
            </a:r>
            <a:b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Uždarykite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Normal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Įklijuokite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diagramą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savo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skaidrėje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.</a:t>
            </a:r>
            <a:endParaRPr lang="lt-LT" sz="1600" b="0" i="0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lt-LT" b="1" i="0" dirty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Visos kitos diagramos turi būti kuriamos remiantis esama stilistika.</a:t>
            </a:r>
            <a:endParaRPr lang="en-US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8EE4845D-B78D-4A46-9763-62D727630EA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79793"/>
              </p:ext>
            </p:extLst>
          </p:nvPr>
        </p:nvGraphicFramePr>
        <p:xfrm>
          <a:off x="988701" y="2763075"/>
          <a:ext cx="5995285" cy="3903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A0CB8A1-1010-EC4F-B6C5-EFB7467F76E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245475880"/>
              </p:ext>
            </p:extLst>
          </p:nvPr>
        </p:nvGraphicFramePr>
        <p:xfrm>
          <a:off x="7585316" y="3085203"/>
          <a:ext cx="4006368" cy="358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6810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ntelė_Juodas fona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A4775A3-EB07-A141-A562-5216ADEA360A}"/>
              </a:ext>
            </a:extLst>
          </p:cNvPr>
          <p:cNvSpPr txBox="1"/>
          <p:nvPr userDrawn="1"/>
        </p:nvSpPr>
        <p:spPr>
          <a:xfrm>
            <a:off x="1102519" y="698500"/>
            <a:ext cx="9986962" cy="1532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SVARBU (ŠITA SKAIDRĖ NĖRA ŠABLONO DALIS)</a:t>
            </a:r>
            <a:endParaRPr lang="lt-LT" b="1" i="0" dirty="0">
              <a:solidFill>
                <a:srgbClr val="FFFF00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lt-LT" b="0" i="0" dirty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 lentelę: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Nueikite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View panel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lentelę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/>
            </a:r>
            <a:b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Uždarykite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Normal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1" i="0" u="none" strike="noStrike" kern="1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Įklijuokite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lentelę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savo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skaidrėje</a:t>
            </a:r>
            <a:r>
              <a:rPr lang="en-GB" sz="1600" b="0" i="0" u="none" strike="noStrike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.</a:t>
            </a:r>
            <a:endParaRPr lang="lt-LT" sz="1600" b="0" i="0" u="none" strike="noStrike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8EDCF25F-588F-FA48-A5FB-9F332A23BADD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1052889"/>
              </p:ext>
            </p:extLst>
          </p:nvPr>
        </p:nvGraphicFramePr>
        <p:xfrm>
          <a:off x="947737" y="2736570"/>
          <a:ext cx="10077314" cy="34750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5463">
                  <a:extLst>
                    <a:ext uri="{9D8B030D-6E8A-4147-A177-3AD203B41FA5}">
                      <a16:colId xmlns="" xmlns:a16="http://schemas.microsoft.com/office/drawing/2014/main" val="553379762"/>
                    </a:ext>
                  </a:extLst>
                </a:gridCol>
                <a:gridCol w="5672183">
                  <a:extLst>
                    <a:ext uri="{9D8B030D-6E8A-4147-A177-3AD203B41FA5}">
                      <a16:colId xmlns="" xmlns:a16="http://schemas.microsoft.com/office/drawing/2014/main" val="2887563481"/>
                    </a:ext>
                  </a:extLst>
                </a:gridCol>
                <a:gridCol w="2632166">
                  <a:extLst>
                    <a:ext uri="{9D8B030D-6E8A-4147-A177-3AD203B41FA5}">
                      <a16:colId xmlns="" xmlns:a16="http://schemas.microsoft.com/office/drawing/2014/main" val="1877026651"/>
                    </a:ext>
                  </a:extLst>
                </a:gridCol>
                <a:gridCol w="1247502">
                  <a:extLst>
                    <a:ext uri="{9D8B030D-6E8A-4147-A177-3AD203B41FA5}">
                      <a16:colId xmlns="" xmlns:a16="http://schemas.microsoft.com/office/drawing/2014/main" val="2481374449"/>
                    </a:ext>
                  </a:extLst>
                </a:gridCol>
              </a:tblGrid>
              <a:tr h="695007"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Nr.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Magna aliquam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Enim ad minim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Iriure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7261061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Aoreet dolore magna aliquam erat volutpat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Praesent luptatum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03534893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Ut wisi enim ad minim veniam, quis nostrud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Dolore te feugait nul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8210918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Exerci tation ullamcorper suscipit lobortis nisl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Augue duis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63808814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Duis autem vel eum iriure dolor 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Te feugait nulla facilisi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59441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0871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ntelė_Baltas f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5245F59-08C9-D44E-AAB0-68B4A977944C}"/>
              </a:ext>
            </a:extLst>
          </p:cNvPr>
          <p:cNvSpPr txBox="1"/>
          <p:nvPr userDrawn="1"/>
        </p:nvSpPr>
        <p:spPr>
          <a:xfrm>
            <a:off x="1102519" y="698500"/>
            <a:ext cx="9986962" cy="1532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sz="18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SVARBU (ŠITA SKAIDRĖ NĖRA ŠABLONO DALIS)</a:t>
            </a:r>
            <a:endParaRPr lang="lt-LT" b="1" i="0" dirty="0">
              <a:solidFill>
                <a:schemeClr val="tx1"/>
              </a:solidFill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lt-LT" b="0" i="0" dirty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 lentelę: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1.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Nueikite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View panel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2.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3.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Nusikopijuokite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lentelę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/>
            </a:r>
            <a:b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</a:b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4.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Uždarykite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Slide Master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: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pasirinkite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1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Normal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1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5.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Įklijuokite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lentelę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savo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 </a:t>
            </a:r>
            <a:r>
              <a:rPr lang="en-GB" sz="1600" b="0" i="0" u="none" strike="noStrike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skaidrėje</a:t>
            </a:r>
            <a:r>
              <a:rPr lang="en-GB" sz="16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rPr>
              <a:t>.</a:t>
            </a:r>
            <a:endParaRPr lang="lt-LT" sz="1600" b="0" i="0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Inter" panose="020B05020300000000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40D29DF7-224A-0946-B65F-B6854B3ABD9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36463211"/>
              </p:ext>
            </p:extLst>
          </p:nvPr>
        </p:nvGraphicFramePr>
        <p:xfrm>
          <a:off x="947737" y="2736570"/>
          <a:ext cx="10279789" cy="34750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366">
                  <a:extLst>
                    <a:ext uri="{9D8B030D-6E8A-4147-A177-3AD203B41FA5}">
                      <a16:colId xmlns="" xmlns:a16="http://schemas.microsoft.com/office/drawing/2014/main" val="553379762"/>
                    </a:ext>
                  </a:extLst>
                </a:gridCol>
                <a:gridCol w="5669280">
                  <a:extLst>
                    <a:ext uri="{9D8B030D-6E8A-4147-A177-3AD203B41FA5}">
                      <a16:colId xmlns="" xmlns:a16="http://schemas.microsoft.com/office/drawing/2014/main" val="2887563481"/>
                    </a:ext>
                  </a:extLst>
                </a:gridCol>
                <a:gridCol w="2625634">
                  <a:extLst>
                    <a:ext uri="{9D8B030D-6E8A-4147-A177-3AD203B41FA5}">
                      <a16:colId xmlns="" xmlns:a16="http://schemas.microsoft.com/office/drawing/2014/main" val="1877026651"/>
                    </a:ext>
                  </a:extLst>
                </a:gridCol>
                <a:gridCol w="1456509">
                  <a:extLst>
                    <a:ext uri="{9D8B030D-6E8A-4147-A177-3AD203B41FA5}">
                      <a16:colId xmlns="" xmlns:a16="http://schemas.microsoft.com/office/drawing/2014/main" val="2481374449"/>
                    </a:ext>
                  </a:extLst>
                </a:gridCol>
              </a:tblGrid>
              <a:tr h="695007"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Nr.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Magna aliquam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Enim ad minim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Iriure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7261061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Aoreet dolore magna aliquam erat volutpat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Praesent luptatum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03534893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Ut wisi enim ad minim veniam, quis nostrud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Dolore te feugait nul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8210918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Exerci tation ullamcorper suscipit lobortis nisl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Augue duis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63808814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Duis autem vel eum iriure dolor 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Te feugait nulla facilisi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59441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7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as_Dvi daly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6D8A384-C846-7641-BEB4-42006FEB5447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F497E261-9388-AC42-BFA8-252592EA0D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Su SEK susijusių pasiekimų skirtumų raiška individo ir instituciniame (mokyklos/ klasės) lygyje;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Individualūs ir aplinkos veiksniai, paaiškinantys SEK ir pasiekimų ryšį bei veikiantys jo stiprumą.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7" name="Text Placeholder 4">
            <a:extLst>
              <a:ext uri="{FF2B5EF4-FFF2-40B4-BE49-F238E27FC236}">
                <a16:creationId xmlns="" xmlns:a16="http://schemas.microsoft.com/office/drawing/2014/main" id="{B5FF6581-2E75-F54C-AC74-4CFB308232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 baseline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TYRIMO VEIKLOS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2E6D4784-2EA3-C74A-80A6-6E53A34590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71807" y="2924175"/>
            <a:ext cx="5446171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Tyrimais grįsto analitinio įrankio prototipas, kuris pademonstruos galimybes: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-Stebėti SEK-pasiekimų ryšį šalies, savivaldybės, mokyklos lygmeniu;</a:t>
            </a:r>
          </a:p>
          <a:p>
            <a:pPr lvl="0"/>
            <a:r>
              <a:rPr lang="lt-LT" dirty="0"/>
              <a:t>-Numatyti SEK-pasiekimų ryšio pokytį keičiant su juo susijusius veiksnius.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="" xmlns:a16="http://schemas.microsoft.com/office/drawing/2014/main" id="{5592035A-2271-5843-9AF4-E3E9FDCF0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71807" y="600737"/>
            <a:ext cx="5287011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EKSPERIMENTINĖ VEIKLA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="" xmlns:a16="http://schemas.microsoft.com/office/drawing/2014/main" id="{BEC282FF-8A8E-4743-8FE6-0CBA9BBA69B5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9643725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 userDrawn="1">
          <p15:clr>
            <a:srgbClr val="FBAE40"/>
          </p15:clr>
        </p15:guide>
        <p15:guide id="2" pos="1096" userDrawn="1">
          <p15:clr>
            <a:srgbClr val="FBAE40"/>
          </p15:clr>
        </p15:guide>
        <p15:guide id="3" pos="4384" userDrawn="1">
          <p15:clr>
            <a:srgbClr val="FBAE40"/>
          </p15:clr>
        </p15:guide>
        <p15:guide id="4" pos="2184" userDrawn="1">
          <p15:clr>
            <a:srgbClr val="FBAE40"/>
          </p15:clr>
        </p15:guide>
        <p15:guide id="5" pos="3296" userDrawn="1">
          <p15:clr>
            <a:srgbClr val="FBAE40"/>
          </p15:clr>
        </p15:guide>
        <p15:guide id="6" pos="5473" userDrawn="1">
          <p15:clr>
            <a:srgbClr val="FBAE40"/>
          </p15:clr>
        </p15:guide>
        <p15:guide id="8" pos="6584" userDrawn="1">
          <p15:clr>
            <a:srgbClr val="FBAE40"/>
          </p15:clr>
        </p15:guide>
        <p15:guide id="9" pos="6040" userDrawn="1">
          <p15:clr>
            <a:srgbClr val="FBAE40"/>
          </p15:clr>
        </p15:guide>
        <p15:guide id="10" orient="horz" pos="3090" userDrawn="1">
          <p15:clr>
            <a:srgbClr val="FBAE40"/>
          </p15:clr>
        </p15:guide>
        <p15:guide id="11" orient="horz" pos="1842" userDrawn="1">
          <p15:clr>
            <a:srgbClr val="FBAE40"/>
          </p15:clr>
        </p15:guide>
        <p15:guide id="12" orient="horz" pos="1230" userDrawn="1">
          <p15:clr>
            <a:srgbClr val="FBAE40"/>
          </p15:clr>
        </p15:guide>
        <p15:guide id="13" orient="horz" pos="913" userDrawn="1">
          <p15:clr>
            <a:srgbClr val="FBAE40"/>
          </p15:clr>
        </p15:guide>
        <p15:guide id="14" orient="horz" pos="618" userDrawn="1">
          <p15:clr>
            <a:srgbClr val="FBAE40"/>
          </p15:clr>
        </p15:guide>
        <p15:guide id="15" orient="horz" pos="2478" userDrawn="1">
          <p15:clr>
            <a:srgbClr val="FBAE40"/>
          </p15:clr>
        </p15:guide>
        <p15:guide id="16" pos="393" userDrawn="1">
          <p15:clr>
            <a:srgbClr val="FBAE40"/>
          </p15:clr>
        </p15:guide>
        <p15:guide id="17" orient="horz" pos="3929" userDrawn="1">
          <p15:clr>
            <a:srgbClr val="FBAE40"/>
          </p15:clr>
        </p15:guide>
        <p15:guide id="18" orient="horz" pos="368" userDrawn="1">
          <p15:clr>
            <a:srgbClr val="FBAE40"/>
          </p15:clr>
        </p15:guide>
        <p15:guide id="19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traštė_Tekstas_Foto_Juo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>
            <a:extLst>
              <a:ext uri="{FF2B5EF4-FFF2-40B4-BE49-F238E27FC236}">
                <a16:creationId xmlns=""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x-none" dirty="0"/>
          </a:p>
        </p:txBody>
      </p: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66AC166F-BD2D-6D49-902E-EA2D168F6C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708938"/>
            <a:ext cx="4922888" cy="372665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 baseline="0">
                <a:solidFill>
                  <a:schemeClr val="bg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/>
              <a:t>Dirba 8 tyrėjai:</a:t>
            </a:r>
          </a:p>
          <a:p>
            <a:pPr lvl="0"/>
            <a:endParaRPr lang="lt-LT" dirty="0"/>
          </a:p>
          <a:p>
            <a:pPr lvl="0"/>
            <a:r>
              <a:rPr lang="en-US" dirty="0"/>
              <a:t>R</a:t>
            </a:r>
            <a:r>
              <a:rPr lang="lt-LT" dirty="0"/>
              <a:t>aidos ir edukaciniai psichologai;</a:t>
            </a:r>
          </a:p>
          <a:p>
            <a:pPr lvl="0"/>
            <a:r>
              <a:rPr lang="lt-LT" dirty="0"/>
              <a:t>Edukologai;</a:t>
            </a:r>
          </a:p>
          <a:p>
            <a:pPr lvl="0"/>
            <a:r>
              <a:rPr lang="lt-LT" dirty="0"/>
              <a:t>Sociologai.</a:t>
            </a:r>
          </a:p>
          <a:p>
            <a:pPr lvl="0"/>
            <a:endParaRPr lang="lt-LT" dirty="0"/>
          </a:p>
          <a:p>
            <a:pPr lvl="0"/>
            <a:r>
              <a:rPr lang="lt-LT" dirty="0"/>
              <a:t>Analitinės kompetencijos mokinių psichosocialinio funkcionavimo ir akademinių pasiekimų srityse.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="" xmlns:a16="http://schemas.microsoft.com/office/drawing/2014/main" id="{C1CCD885-C1EB-3A48-B8A0-CC1F23EEB6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PROJEKTO KOMANDA</a:t>
            </a:r>
          </a:p>
        </p:txBody>
      </p:sp>
    </p:spTree>
    <p:extLst>
      <p:ext uri="{BB962C8B-B14F-4D97-AF65-F5344CB8AC3E}">
        <p14:creationId xmlns:p14="http://schemas.microsoft.com/office/powerpoint/2010/main" val="156230621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traštė_Tekstas_Foto_Bal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>
            <a:extLst>
              <a:ext uri="{FF2B5EF4-FFF2-40B4-BE49-F238E27FC236}">
                <a16:creationId xmlns="" xmlns:a16="http://schemas.microsoft.com/office/drawing/2014/main" id="{BFB2BAA7-03FA-7D45-B48B-16E2EB97900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x-none" dirty="0"/>
          </a:p>
        </p:txBody>
      </p: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66AC166F-BD2D-6D49-902E-EA2D168F6C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2924175"/>
            <a:ext cx="4922888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Ekosisteminis</a:t>
            </a:r>
            <a:r>
              <a:rPr lang="it-IT" dirty="0"/>
              <a:t> </a:t>
            </a:r>
            <a:r>
              <a:rPr lang="it-IT" dirty="0" err="1"/>
              <a:t>dinaminis</a:t>
            </a:r>
            <a:r>
              <a:rPr lang="it-IT" dirty="0"/>
              <a:t> </a:t>
            </a:r>
            <a:r>
              <a:rPr lang="it-IT" dirty="0" err="1"/>
              <a:t>požiūris</a:t>
            </a:r>
            <a:r>
              <a:rPr lang="it-IT" dirty="0"/>
              <a:t> </a:t>
            </a:r>
            <a:r>
              <a:rPr lang="it-IT" dirty="0" err="1"/>
              <a:t>į</a:t>
            </a:r>
            <a:r>
              <a:rPr lang="it-IT" dirty="0"/>
              <a:t> </a:t>
            </a:r>
            <a:r>
              <a:rPr lang="it-IT" dirty="0" err="1"/>
              <a:t>mokinio</a:t>
            </a:r>
            <a:r>
              <a:rPr lang="it-IT" dirty="0"/>
              <a:t> (</a:t>
            </a:r>
            <a:r>
              <a:rPr lang="it-IT" dirty="0" err="1"/>
              <a:t>vaiko</a:t>
            </a:r>
            <a:r>
              <a:rPr lang="it-IT" dirty="0"/>
              <a:t>, </a:t>
            </a:r>
            <a:r>
              <a:rPr lang="it-IT" dirty="0" err="1"/>
              <a:t>paauglio</a:t>
            </a:r>
            <a:r>
              <a:rPr lang="it-IT" dirty="0"/>
              <a:t>) </a:t>
            </a:r>
            <a:r>
              <a:rPr lang="it-IT" dirty="0" err="1"/>
              <a:t>raidą</a:t>
            </a:r>
            <a:r>
              <a:rPr lang="it-IT" dirty="0"/>
              <a:t> </a:t>
            </a:r>
            <a:r>
              <a:rPr lang="it-IT" dirty="0" err="1"/>
              <a:t>ir</a:t>
            </a:r>
            <a:r>
              <a:rPr lang="it-IT" dirty="0"/>
              <a:t> </a:t>
            </a:r>
            <a:r>
              <a:rPr lang="it-IT" dirty="0" err="1"/>
              <a:t>funkcionavimą</a:t>
            </a:r>
            <a:r>
              <a:rPr lang="it-IT" dirty="0"/>
              <a:t>: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-</a:t>
            </a:r>
            <a:r>
              <a:rPr lang="it-IT" dirty="0" err="1"/>
              <a:t>Raidos</a:t>
            </a:r>
            <a:r>
              <a:rPr lang="it-IT" dirty="0"/>
              <a:t> </a:t>
            </a:r>
            <a:r>
              <a:rPr lang="it-IT" dirty="0" err="1"/>
              <a:t>plastiškumas</a:t>
            </a:r>
            <a:r>
              <a:rPr lang="it-IT" dirty="0"/>
              <a:t>;</a:t>
            </a:r>
          </a:p>
          <a:p>
            <a:pPr lvl="0"/>
            <a:r>
              <a:rPr lang="it-IT" dirty="0"/>
              <a:t>-</a:t>
            </a:r>
            <a:r>
              <a:rPr lang="it-IT" dirty="0" err="1"/>
              <a:t>Socialinio</a:t>
            </a:r>
            <a:r>
              <a:rPr lang="it-IT" dirty="0"/>
              <a:t> </a:t>
            </a:r>
            <a:r>
              <a:rPr lang="it-IT" dirty="0" err="1"/>
              <a:t>konteksto</a:t>
            </a:r>
            <a:r>
              <a:rPr lang="it-IT" dirty="0"/>
              <a:t> </a:t>
            </a:r>
            <a:r>
              <a:rPr lang="it-IT" dirty="0" err="1"/>
              <a:t>reikšmė</a:t>
            </a:r>
            <a:r>
              <a:rPr lang="it-IT" dirty="0"/>
              <a:t>;</a:t>
            </a:r>
          </a:p>
          <a:p>
            <a:pPr lvl="0"/>
            <a:r>
              <a:rPr lang="it-IT" dirty="0"/>
              <a:t>-</a:t>
            </a:r>
            <a:r>
              <a:rPr lang="it-IT" dirty="0" err="1"/>
              <a:t>Santykiai</a:t>
            </a:r>
            <a:r>
              <a:rPr lang="it-IT" dirty="0"/>
              <a:t> </a:t>
            </a:r>
            <a:r>
              <a:rPr lang="it-IT" dirty="0" err="1"/>
              <a:t>reiškiasi</a:t>
            </a:r>
            <a:r>
              <a:rPr lang="it-IT" dirty="0"/>
              <a:t> </a:t>
            </a:r>
            <a:r>
              <a:rPr lang="it-IT" dirty="0" err="1"/>
              <a:t>institucinėse</a:t>
            </a:r>
            <a:r>
              <a:rPr lang="it-IT" dirty="0"/>
              <a:t> </a:t>
            </a:r>
            <a:r>
              <a:rPr lang="it-IT" dirty="0" err="1"/>
              <a:t>struktūrose</a:t>
            </a:r>
            <a:r>
              <a:rPr lang="it-IT" dirty="0"/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="" xmlns:a16="http://schemas.microsoft.com/office/drawing/2014/main" id="{C1CCD885-C1EB-3A48-B8A0-CC1F23EEB6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5" y="600737"/>
            <a:ext cx="492117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TEORINĖ PRIEIGA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0" y="1262574"/>
            <a:ext cx="5829612" cy="42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5814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_Antraštė_Tekstas_Juo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B5F1E7A3-042D-1A41-A4EE-C4B741F2F9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21706" y="2924175"/>
            <a:ext cx="3737112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l-PL" dirty="0"/>
              <a:t>-</a:t>
            </a:r>
            <a:r>
              <a:rPr lang="pl-PL" dirty="0" err="1"/>
              <a:t>Daugiapakopis</a:t>
            </a:r>
            <a:r>
              <a:rPr lang="pl-PL" dirty="0"/>
              <a:t> </a:t>
            </a:r>
            <a:r>
              <a:rPr lang="pl-PL" dirty="0" err="1"/>
              <a:t>modeliavimas</a:t>
            </a:r>
            <a:r>
              <a:rPr lang="pl-PL" dirty="0"/>
              <a:t>;</a:t>
            </a:r>
          </a:p>
          <a:p>
            <a:pPr lvl="0"/>
            <a:r>
              <a:rPr lang="pl-PL" dirty="0"/>
              <a:t>-</a:t>
            </a:r>
            <a:r>
              <a:rPr lang="pl-PL" dirty="0" err="1"/>
              <a:t>Kintamųjų</a:t>
            </a:r>
            <a:r>
              <a:rPr lang="pl-PL" dirty="0"/>
              <a:t> </a:t>
            </a:r>
            <a:r>
              <a:rPr lang="pl-PL" dirty="0" err="1"/>
              <a:t>sąveikos</a:t>
            </a:r>
            <a:r>
              <a:rPr lang="pl-PL" dirty="0"/>
              <a:t> </a:t>
            </a:r>
            <a:r>
              <a:rPr lang="pl-PL" dirty="0" err="1"/>
              <a:t>ir</a:t>
            </a:r>
            <a:r>
              <a:rPr lang="pl-PL" dirty="0"/>
              <a:t> </a:t>
            </a:r>
            <a:r>
              <a:rPr lang="pl-PL" dirty="0" err="1"/>
              <a:t>netiesinių</a:t>
            </a:r>
            <a:r>
              <a:rPr lang="pl-PL" dirty="0"/>
              <a:t> </a:t>
            </a:r>
            <a:r>
              <a:rPr lang="pl-PL" dirty="0" err="1"/>
              <a:t>ryšių</a:t>
            </a:r>
            <a:r>
              <a:rPr lang="pl-PL" dirty="0"/>
              <a:t> </a:t>
            </a:r>
            <a:r>
              <a:rPr lang="pl-PL" dirty="0" err="1"/>
              <a:t>analizė</a:t>
            </a:r>
            <a:r>
              <a:rPr lang="pl-PL" dirty="0"/>
              <a:t>;</a:t>
            </a:r>
          </a:p>
          <a:p>
            <a:pPr lvl="0"/>
            <a:r>
              <a:rPr lang="pl-PL" dirty="0"/>
              <a:t>-</a:t>
            </a:r>
            <a:r>
              <a:rPr lang="pl-PL" dirty="0" err="1"/>
              <a:t>Mediacinė</a:t>
            </a:r>
            <a:r>
              <a:rPr lang="pl-PL" dirty="0"/>
              <a:t> </a:t>
            </a:r>
            <a:r>
              <a:rPr lang="pl-PL" dirty="0" err="1"/>
              <a:t>analizė</a:t>
            </a:r>
            <a:r>
              <a:rPr lang="pl-PL" dirty="0"/>
              <a:t>.</a:t>
            </a:r>
          </a:p>
          <a:p>
            <a:pPr lvl="0"/>
            <a:endParaRPr lang="pl-PL" dirty="0"/>
          </a:p>
        </p:txBody>
      </p:sp>
      <p:sp>
        <p:nvSpPr>
          <p:cNvPr id="16" name="Text Placeholder 4">
            <a:extLst>
              <a:ext uri="{FF2B5EF4-FFF2-40B4-BE49-F238E27FC236}">
                <a16:creationId xmlns="" xmlns:a16="http://schemas.microsoft.com/office/drawing/2014/main" id="{0393B77B-8341-1C44-8B13-EC418665B44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21705" y="600737"/>
            <a:ext cx="3737113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 baseline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ANALITINĖ PRIEIGA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3D9565FE-3CF5-C940-8534-EF27E7FE6B39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2" name="Picture 1" descr="Hierarchinė struktūr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2" y="1519324"/>
            <a:ext cx="7174992" cy="38282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40F5146-061D-420E-AD20-D6209769B9EC}"/>
              </a:ext>
            </a:extLst>
          </p:cNvPr>
          <p:cNvSpPr txBox="1"/>
          <p:nvPr userDrawn="1"/>
        </p:nvSpPr>
        <p:spPr>
          <a:xfrm>
            <a:off x="2620025" y="848763"/>
            <a:ext cx="2442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3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lygis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: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mokykl</a:t>
            </a:r>
            <a:r>
              <a:rPr lang="lt-LT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D4657DB-3D11-4443-A914-A82AEEA9E78F}"/>
              </a:ext>
            </a:extLst>
          </p:cNvPr>
          <p:cNvSpPr txBox="1"/>
          <p:nvPr userDrawn="1"/>
        </p:nvSpPr>
        <p:spPr>
          <a:xfrm>
            <a:off x="2789089" y="2400955"/>
            <a:ext cx="2032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2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lygis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: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klas</a:t>
            </a:r>
            <a:r>
              <a:rPr lang="lt-LT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ė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3A8E122-5AF3-4299-BADB-EEE218ABEE3B}"/>
              </a:ext>
            </a:extLst>
          </p:cNvPr>
          <p:cNvSpPr txBox="1"/>
          <p:nvPr userDrawn="1"/>
        </p:nvSpPr>
        <p:spPr>
          <a:xfrm>
            <a:off x="2539527" y="4100616"/>
            <a:ext cx="2442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1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lygis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: </a:t>
            </a:r>
            <a:r>
              <a:rPr lang="en-US" sz="2400" b="0" dirty="0" err="1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mok</a:t>
            </a:r>
            <a:r>
              <a:rPr lang="lt-LT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inys</a:t>
            </a:r>
          </a:p>
        </p:txBody>
      </p:sp>
    </p:spTree>
    <p:extLst>
      <p:ext uri="{BB962C8B-B14F-4D97-AF65-F5344CB8AC3E}">
        <p14:creationId xmlns:p14="http://schemas.microsoft.com/office/powerpoint/2010/main" val="384649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to_Antraštė_Tekstas_Juo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B5F1E7A3-042D-1A41-A4EE-C4B741F2F9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4859" y="2924175"/>
            <a:ext cx="5243960" cy="331116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hr-HR" dirty="0"/>
              <a:t>Neįvertinę daugiapakopės duomenų struktūros išvadas formuluojame:</a:t>
            </a:r>
          </a:p>
          <a:p>
            <a:pPr lvl="0"/>
            <a:r>
              <a:rPr lang="hr-HR" dirty="0"/>
              <a:t>-Lyg klasės ar mokyklos vienodos;</a:t>
            </a:r>
          </a:p>
          <a:p>
            <a:pPr lvl="0"/>
            <a:r>
              <a:rPr lang="hr-HR" dirty="0"/>
              <a:t>-Stebėjimai nepriklausomi.</a:t>
            </a:r>
          </a:p>
          <a:p>
            <a:pPr lvl="0"/>
            <a:endParaRPr lang="hr-HR" dirty="0"/>
          </a:p>
          <a:p>
            <a:pPr lvl="0"/>
            <a:r>
              <a:rPr lang="hr-HR" dirty="0"/>
              <a:t>Dėl to pervertinami ryšiai, sumaišomi individo ir konteksto efektai.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="" xmlns:a16="http://schemas.microsoft.com/office/drawing/2014/main" id="{0393B77B-8341-1C44-8B13-EC418665B44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4859" y="600737"/>
            <a:ext cx="5243959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i="0" baseline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ANALITINĖ PRIEIGA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="" xmlns:a16="http://schemas.microsoft.com/office/drawing/2014/main" id="{3D9565FE-3CF5-C940-8534-EF27E7FE6B39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2" name="Picture 1" descr="Hierarchinė struktūra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34"/>
          <a:stretch/>
        </p:blipFill>
        <p:spPr>
          <a:xfrm>
            <a:off x="282482" y="1519324"/>
            <a:ext cx="3247843" cy="382828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81A8F2FC-CFF7-EF44-AF22-7267E1E1766A}"/>
              </a:ext>
            </a:extLst>
          </p:cNvPr>
          <p:cNvCxnSpPr/>
          <p:nvPr userDrawn="1"/>
        </p:nvCxnSpPr>
        <p:spPr>
          <a:xfrm>
            <a:off x="3610442" y="4796909"/>
            <a:ext cx="952902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47DD7456-B18B-CC46-871B-21FB37765390}"/>
              </a:ext>
            </a:extLst>
          </p:cNvPr>
          <p:cNvCxnSpPr>
            <a:cxnSpLocks/>
          </p:cNvCxnSpPr>
          <p:nvPr userDrawn="1"/>
        </p:nvCxnSpPr>
        <p:spPr>
          <a:xfrm>
            <a:off x="3610442" y="3923977"/>
            <a:ext cx="1125360" cy="70362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D74E1A89-83DB-D84E-813D-1DEB5EAF3C8C}"/>
              </a:ext>
            </a:extLst>
          </p:cNvPr>
          <p:cNvCxnSpPr>
            <a:cxnSpLocks/>
          </p:cNvCxnSpPr>
          <p:nvPr userDrawn="1"/>
        </p:nvCxnSpPr>
        <p:spPr>
          <a:xfrm>
            <a:off x="3530325" y="2924175"/>
            <a:ext cx="1356162" cy="142322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40F5146-061D-420E-AD20-D6209769B9EC}"/>
              </a:ext>
            </a:extLst>
          </p:cNvPr>
          <p:cNvSpPr txBox="1"/>
          <p:nvPr userDrawn="1"/>
        </p:nvSpPr>
        <p:spPr>
          <a:xfrm>
            <a:off x="4408785" y="4347401"/>
            <a:ext cx="163808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lt-LT" sz="2400" b="0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PK žemiausio lygmens</a:t>
            </a:r>
          </a:p>
        </p:txBody>
      </p:sp>
    </p:spTree>
    <p:extLst>
      <p:ext uri="{BB962C8B-B14F-4D97-AF65-F5344CB8AC3E}">
        <p14:creationId xmlns:p14="http://schemas.microsoft.com/office/powerpoint/2010/main" val="264000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  <p:extLst>
    <p:ext uri="{DCECCB84-F9BA-43D5-87BE-67443E8EF086}">
      <p15:sldGuideLst xmlns=""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  <p15:guide id="19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Relationship Id="rId11" Type="http://schemas.openxmlformats.org/officeDocument/2006/relationships/theme" Target="../theme/theme2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theme" Target="../theme/theme3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40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2" r:id="rId2"/>
    <p:sldLayoutId id="2147483714" r:id="rId3"/>
    <p:sldLayoutId id="2147483737" r:id="rId4"/>
    <p:sldLayoutId id="2147483717" r:id="rId5"/>
    <p:sldLayoutId id="2147483732" r:id="rId6"/>
    <p:sldLayoutId id="2147483747" r:id="rId7"/>
    <p:sldLayoutId id="2147483746" r:id="rId8"/>
    <p:sldLayoutId id="2147483753" r:id="rId9"/>
    <p:sldLayoutId id="2147483749" r:id="rId10"/>
    <p:sldLayoutId id="2147483755" r:id="rId11"/>
    <p:sldLayoutId id="2147483754" r:id="rId12"/>
    <p:sldLayoutId id="2147483756" r:id="rId13"/>
    <p:sldLayoutId id="2147483750" r:id="rId14"/>
    <p:sldLayoutId id="2147483752" r:id="rId15"/>
    <p:sldLayoutId id="2147483757" r:id="rId16"/>
    <p:sldLayoutId id="2147483758" r:id="rId17"/>
    <p:sldLayoutId id="2147483759" r:id="rId18"/>
    <p:sldLayoutId id="2147483751" r:id="rId19"/>
    <p:sldLayoutId id="2147483744" r:id="rId20"/>
    <p:sldLayoutId id="2147483716" r:id="rId21"/>
    <p:sldLayoutId id="2147483723" r:id="rId22"/>
    <p:sldLayoutId id="2147483738" r:id="rId23"/>
    <p:sldLayoutId id="2147483718" r:id="rId24"/>
    <p:sldLayoutId id="2147483719" r:id="rId25"/>
    <p:sldLayoutId id="2147483720" r:id="rId26"/>
    <p:sldLayoutId id="2147483677" r:id="rId27"/>
    <p:sldLayoutId id="2147483739" r:id="rId28"/>
    <p:sldLayoutId id="2147483743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55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5" r:id="rId2"/>
    <p:sldLayoutId id="2147483726" r:id="rId3"/>
    <p:sldLayoutId id="2147483727" r:id="rId4"/>
    <p:sldLayoutId id="2147483728" r:id="rId5"/>
    <p:sldLayoutId id="2147483742" r:id="rId6"/>
    <p:sldLayoutId id="2147483731" r:id="rId7"/>
    <p:sldLayoutId id="2147483734" r:id="rId8"/>
    <p:sldLayoutId id="2147483735" r:id="rId9"/>
    <p:sldLayoutId id="2147483736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67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9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0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hyperlink" Target="https://doi.org/10.1016/j.edurev.2010.02.00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64564" y="3048000"/>
            <a:ext cx="10670756" cy="1019347"/>
          </a:xfrm>
        </p:spPr>
        <p:txBody>
          <a:bodyPr/>
          <a:lstStyle/>
          <a:p>
            <a:r>
              <a:rPr lang="en-US" sz="3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Socio-economic gaps in achievement among students &amp; schools in the context of rural-urban divide</a:t>
            </a:r>
            <a:endParaRPr lang="pl-PL" sz="3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64564" y="5104232"/>
            <a:ext cx="10459105" cy="52571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sk-SK" sz="2400" dirty="0">
                <a:solidFill>
                  <a:srgbClr val="385723"/>
                </a:solidFill>
              </a:rPr>
              <a:t>R. Erentaitė, R. Vosylis, V. Morkevičius, B. Simonaitienė, G. Žvaliauskas</a:t>
            </a:r>
          </a:p>
          <a:p>
            <a:pPr marL="0" indent="0">
              <a:buNone/>
            </a:pPr>
            <a:r>
              <a:rPr lang="sk-SK" sz="2400" i="1" dirty="0">
                <a:solidFill>
                  <a:srgbClr val="385723"/>
                </a:solidFill>
              </a:rPr>
              <a:t>Kaunas University of Technology, Lithuania</a:t>
            </a:r>
            <a:endParaRPr lang="sk-SK" sz="2400" dirty="0">
              <a:solidFill>
                <a:srgbClr val="385723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rgbClr val="385723"/>
              </a:solidFill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3" y="29022"/>
            <a:ext cx="1605023" cy="1227596"/>
          </a:xfrm>
          <a:prstGeom prst="rect">
            <a:avLst/>
          </a:prstGeom>
        </p:spPr>
      </p:pic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974354" y="379866"/>
            <a:ext cx="6749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This study has received funding from European Regional Development Fund (project No 01.2.2-LMT-K-718-03-0059) under grant agreement with the Research Council of Lithuania (LMTLT).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587" y="379866"/>
            <a:ext cx="1797768" cy="705063"/>
          </a:xfrm>
          <a:prstGeom prst="rect">
            <a:avLst/>
          </a:prstGeom>
        </p:spPr>
      </p:pic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297606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INSTRUMENTS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40D29DF7-224A-0946-B65F-B6854B3AB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04511"/>
              </p:ext>
            </p:extLst>
          </p:nvPr>
        </p:nvGraphicFramePr>
        <p:xfrm>
          <a:off x="947737" y="1904412"/>
          <a:ext cx="10279790" cy="4641948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64213">
                  <a:extLst>
                    <a:ext uri="{9D8B030D-6E8A-4147-A177-3AD203B41FA5}">
                      <a16:colId xmlns="" xmlns:a16="http://schemas.microsoft.com/office/drawing/2014/main" val="553379762"/>
                    </a:ext>
                  </a:extLst>
                </a:gridCol>
                <a:gridCol w="37659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8072">
                  <a:extLst>
                    <a:ext uri="{9D8B030D-6E8A-4147-A177-3AD203B41FA5}">
                      <a16:colId xmlns="" xmlns:a16="http://schemas.microsoft.com/office/drawing/2014/main" val="2887563481"/>
                    </a:ext>
                  </a:extLst>
                </a:gridCol>
                <a:gridCol w="2031524">
                  <a:extLst>
                    <a:ext uri="{9D8B030D-6E8A-4147-A177-3AD203B41FA5}">
                      <a16:colId xmlns="" xmlns:a16="http://schemas.microsoft.com/office/drawing/2014/main" val="1877026651"/>
                    </a:ext>
                  </a:extLst>
                </a:gridCol>
              </a:tblGrid>
              <a:tr h="5112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Assessment</a:t>
                      </a:r>
                      <a:r>
                        <a:rPr lang="en-US" sz="2400" baseline="0" dirty="0"/>
                        <a:t> of school functioning aspects</a:t>
                      </a:r>
                      <a:endParaRPr lang="en-US" sz="24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/>
                </a:tc>
                <a:tc hMerge="1">
                  <a:txBody>
                    <a:bodyPr/>
                    <a:lstStyle/>
                    <a:p>
                      <a:endParaRPr lang="en-US" sz="20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Number of</a:t>
                      </a:r>
                      <a:r>
                        <a:rPr lang="en-US" sz="2400" baseline="0" dirty="0"/>
                        <a:t> items</a:t>
                      </a:r>
                      <a:endParaRPr lang="en-US" sz="24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Coefficient</a:t>
                      </a:r>
                      <a:r>
                        <a:rPr lang="en-US" sz="2400" baseline="0" dirty="0"/>
                        <a:t> α</a:t>
                      </a:r>
                    </a:p>
                    <a:p>
                      <a:pPr algn="ctr"/>
                      <a:r>
                        <a:rPr lang="en-US" sz="2400" b="1" i="0" baseline="0" dirty="0">
                          <a:solidFill>
                            <a:schemeClr val="tx1"/>
                          </a:solidFill>
                          <a:latin typeface="+mn-lt"/>
                          <a:ea typeface="Inter" panose="020B05020300000000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24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/>
                </a:tc>
                <a:extLst>
                  <a:ext uri="{0D108BD9-81ED-4DB2-BD59-A6C34878D82A}">
                    <a16:rowId xmlns="" xmlns:a16="http://schemas.microsoft.com/office/drawing/2014/main" val="1437261061"/>
                  </a:ext>
                </a:extLst>
              </a:tr>
              <a:tr h="5112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Construct </a:t>
                      </a:r>
                      <a:endParaRPr lang="en-US" sz="24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Measure</a:t>
                      </a:r>
                      <a:endParaRPr lang="en-US" sz="2400" b="1" i="0" dirty="0">
                        <a:solidFill>
                          <a:schemeClr val="tx1"/>
                        </a:solidFill>
                        <a:latin typeface="+mn-lt"/>
                        <a:ea typeface="Inter" panose="020B05020300000000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108000" marT="54000" marB="5400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Math</a:t>
                      </a:r>
                      <a:r>
                        <a:rPr lang="en-US" sz="2400" baseline="0" dirty="0"/>
                        <a:t> achievement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Standardized math test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5</a:t>
                      </a: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.86-.93</a:t>
                      </a:r>
                    </a:p>
                  </a:txBody>
                  <a:tcPr marL="108000" marR="108000" marT="54000" marB="54000" anchor="ctr"/>
                </a:tc>
                <a:extLst>
                  <a:ext uri="{0D108BD9-81ED-4DB2-BD59-A6C34878D82A}">
                    <a16:rowId xmlns="" xmlns:a16="http://schemas.microsoft.com/office/drawing/2014/main" val="2003534893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Reading achievement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Standardized reading test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4</a:t>
                      </a: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.71-.86</a:t>
                      </a:r>
                    </a:p>
                  </a:txBody>
                  <a:tcPr marL="108000" marR="108000" marT="54000" marB="54000" anchor="ctr"/>
                </a:tc>
                <a:extLst>
                  <a:ext uri="{0D108BD9-81ED-4DB2-BD59-A6C34878D82A}">
                    <a16:rowId xmlns="" xmlns:a16="http://schemas.microsoft.com/office/drawing/2014/main" val="118210918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Social</a:t>
                      </a:r>
                      <a:r>
                        <a:rPr lang="en-US" sz="2400" baseline="0" dirty="0"/>
                        <a:t> sciences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Standardized social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sc. test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4</a:t>
                      </a: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-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extLst>
                  <a:ext uri="{0D108BD9-81ED-4DB2-BD59-A6C34878D82A}">
                    <a16:rowId xmlns="" xmlns:a16="http://schemas.microsoft.com/office/drawing/2014/main" val="1763808814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Social-economic-cultural</a:t>
                      </a:r>
                      <a:r>
                        <a:rPr lang="en-US" sz="2400" baseline="0" dirty="0"/>
                        <a:t> index (</a:t>
                      </a:r>
                      <a:r>
                        <a:rPr lang="en-US" sz="2400" baseline="0" dirty="0" smtClean="0"/>
                        <a:t>SEC)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+mn-lt"/>
                        </a:rPr>
                        <a:t>Home material,</a:t>
                      </a:r>
                      <a:r>
                        <a:rPr lang="en-US" sz="1600" i="1" baseline="0" dirty="0">
                          <a:latin typeface="+mn-lt"/>
                        </a:rPr>
                        <a:t> cultural &amp; </a:t>
                      </a:r>
                      <a:r>
                        <a:rPr lang="en-US" sz="1600" i="1" dirty="0">
                          <a:latin typeface="+mn-lt"/>
                        </a:rPr>
                        <a:t>educational</a:t>
                      </a:r>
                      <a:r>
                        <a:rPr lang="en-US" sz="1600" i="1" baseline="0" dirty="0">
                          <a:latin typeface="+mn-lt"/>
                        </a:rPr>
                        <a:t> </a:t>
                      </a:r>
                      <a:r>
                        <a:rPr lang="en-US" sz="1600" i="1" dirty="0">
                          <a:latin typeface="+mn-lt"/>
                        </a:rPr>
                        <a:t>possessions, free school meals, paid tutors </a:t>
                      </a: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9</a:t>
                      </a: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</a:rPr>
                        <a:t>65 (</a:t>
                      </a:r>
                      <a:r>
                        <a:rPr lang="en-US" sz="2400" dirty="0" err="1">
                          <a:latin typeface="+mn-lt"/>
                        </a:rPr>
                        <a:t>ω</a:t>
                      </a:r>
                      <a:r>
                        <a:rPr lang="en-US" sz="2400" dirty="0">
                          <a:latin typeface="+mn-lt"/>
                        </a:rPr>
                        <a:t>)</a:t>
                      </a:r>
                    </a:p>
                  </a:txBody>
                  <a:tcPr marL="108000" marR="108000" marT="54000" marB="540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95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Location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+mn-lt"/>
                        </a:rPr>
                        <a:t>City/ town/</a:t>
                      </a:r>
                      <a:r>
                        <a:rPr lang="en-US" sz="2400" i="0" baseline="0" dirty="0" smtClean="0">
                          <a:latin typeface="+mn-lt"/>
                        </a:rPr>
                        <a:t> village</a:t>
                      </a:r>
                      <a:endParaRPr lang="en-US" sz="2400" i="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-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108000" marR="108000" marT="54000" marB="54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227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ANALYTIC APPROACH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722712"/>
            <a:ext cx="10381862" cy="4525769"/>
          </a:xfrm>
        </p:spPr>
        <p:txBody>
          <a:bodyPr anchor="ctr"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Multilevel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regression (MLR) with </a:t>
            </a:r>
            <a:r>
              <a:rPr lang="en-US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Mplus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8.4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Estimator </a:t>
            </a:r>
            <a:r>
              <a:rPr lang="mr-IN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–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maximum likelihood </a:t>
            </a:r>
            <a:r>
              <a:rPr lang="en-US" sz="28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robus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(MLR)</a:t>
            </a:r>
            <a:endParaRPr lang="en-US" sz="28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Latent</a:t>
            </a:r>
            <a:r>
              <a:rPr lang="pl-PL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pl-PL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variable</a:t>
            </a:r>
            <a:r>
              <a:rPr lang="pl-PL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pl-PL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aggregation</a:t>
            </a:r>
            <a:r>
              <a:rPr lang="pl-PL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(to </a:t>
            </a:r>
            <a:r>
              <a:rPr lang="pl-PL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school</a:t>
            </a:r>
            <a:r>
              <a:rPr lang="pl-PL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pl-PL" sz="28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level</a:t>
            </a:r>
            <a:r>
              <a:rPr lang="pl-PL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</a:t>
            </a:r>
            <a:endParaRPr lang="en-US" sz="28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Separate models for math, reading &amp; social sciences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Estimation </a:t>
            </a:r>
            <a:r>
              <a:rPr lang="mr-IN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–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full information maximum likelihood (FIML) to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deal with missing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data (MCAR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by design)</a:t>
            </a:r>
          </a:p>
        </p:txBody>
      </p:sp>
    </p:spTree>
    <p:extLst>
      <p:ext uri="{BB962C8B-B14F-4D97-AF65-F5344CB8AC3E}">
        <p14:creationId xmlns:p14="http://schemas.microsoft.com/office/powerpoint/2010/main" val="2109791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6477" y="2987125"/>
            <a:ext cx="2828658" cy="32225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sz="26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3933188" y="3221698"/>
            <a:ext cx="6296628" cy="2724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b"/>
          <a:lstStyle/>
          <a:p>
            <a:pPr marL="0" indent="0">
              <a:buNone/>
            </a:pPr>
            <a:r>
              <a:rPr lang="fi-FI" sz="4400" b="1" dirty="0">
                <a:solidFill>
                  <a:schemeClr val="accent5">
                    <a:lumMod val="50000"/>
                  </a:schemeClr>
                </a:solidFill>
              </a:rPr>
              <a:t>RESULTS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3577376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correlations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6B996F7F-3C40-4A4E-8831-4DB3F7A511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919852"/>
              </p:ext>
            </p:extLst>
          </p:nvPr>
        </p:nvGraphicFramePr>
        <p:xfrm>
          <a:off x="1153160" y="1732280"/>
          <a:ext cx="9885680" cy="3981421"/>
        </p:xfrm>
        <a:graphic>
          <a:graphicData uri="http://schemas.openxmlformats.org/drawingml/2006/table">
            <a:tbl>
              <a:tblPr firstRow="1" firstCol="1">
                <a:tableStyleId>{74C1A8A3-306A-4EB7-A6B1-4F7E0EB9C5D6}</a:tableStyleId>
              </a:tblPr>
              <a:tblGrid>
                <a:gridCol w="1977136">
                  <a:extLst>
                    <a:ext uri="{9D8B030D-6E8A-4147-A177-3AD203B41FA5}">
                      <a16:colId xmlns="" xmlns:a16="http://schemas.microsoft.com/office/drawing/2014/main" val="2700737992"/>
                    </a:ext>
                  </a:extLst>
                </a:gridCol>
                <a:gridCol w="1977136">
                  <a:extLst>
                    <a:ext uri="{9D8B030D-6E8A-4147-A177-3AD203B41FA5}">
                      <a16:colId xmlns="" xmlns:a16="http://schemas.microsoft.com/office/drawing/2014/main" val="4022388034"/>
                    </a:ext>
                  </a:extLst>
                </a:gridCol>
                <a:gridCol w="1977136">
                  <a:extLst>
                    <a:ext uri="{9D8B030D-6E8A-4147-A177-3AD203B41FA5}">
                      <a16:colId xmlns="" xmlns:a16="http://schemas.microsoft.com/office/drawing/2014/main" val="638146506"/>
                    </a:ext>
                  </a:extLst>
                </a:gridCol>
                <a:gridCol w="1977136">
                  <a:extLst>
                    <a:ext uri="{9D8B030D-6E8A-4147-A177-3AD203B41FA5}">
                      <a16:colId xmlns="" xmlns:a16="http://schemas.microsoft.com/office/drawing/2014/main" val="720873"/>
                    </a:ext>
                  </a:extLst>
                </a:gridCol>
                <a:gridCol w="1977136">
                  <a:extLst>
                    <a:ext uri="{9D8B030D-6E8A-4147-A177-3AD203B41FA5}">
                      <a16:colId xmlns="" xmlns:a16="http://schemas.microsoft.com/office/drawing/2014/main" val="3296047089"/>
                    </a:ext>
                  </a:extLst>
                </a:gridCol>
              </a:tblGrid>
              <a:tr h="1107613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i="0" u="none" strike="noStrike" dirty="0">
                          <a:effectLst/>
                          <a:latin typeface="Arial" panose="020B0604020202020204" pitchFamily="34" charset="0"/>
                        </a:rPr>
                        <a:t>ICC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 smtClean="0">
                          <a:effectLst/>
                        </a:rPr>
                        <a:t>SEC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>
                          <a:effectLst/>
                        </a:rPr>
                        <a:t>MATH</a:t>
                      </a:r>
                      <a:endParaRPr lang="en-US" sz="4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READ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SOC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985801254"/>
                  </a:ext>
                </a:extLst>
              </a:tr>
              <a:tr h="71845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 smtClean="0">
                          <a:effectLst/>
                        </a:rPr>
                        <a:t>SEC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 u="none" strike="noStrike" dirty="0">
                          <a:effectLst/>
                        </a:rPr>
                        <a:t>.197</a:t>
                      </a:r>
                      <a:endParaRPr lang="en-US" sz="4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.893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.804 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.794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5518596"/>
                  </a:ext>
                </a:extLst>
              </a:tr>
              <a:tr h="71845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MATH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.207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1" u="none" strike="noStrike" dirty="0">
                          <a:effectLst/>
                        </a:rPr>
                        <a:t>.157</a:t>
                      </a:r>
                      <a:endParaRPr lang="en-US" sz="4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.844 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.870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2735861"/>
                  </a:ext>
                </a:extLst>
              </a:tr>
              <a:tr h="71845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READ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.237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.599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</a:t>
                      </a:r>
                      <a:r>
                        <a:rPr lang="en-US" sz="3200" i="1" u="none" strike="noStrike" dirty="0">
                          <a:effectLst/>
                        </a:rPr>
                        <a:t>166</a:t>
                      </a:r>
                      <a:endParaRPr lang="en-US" sz="4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.881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16113920"/>
                  </a:ext>
                </a:extLst>
              </a:tr>
              <a:tr h="71845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SOC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.280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.761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.727</a:t>
                      </a:r>
                      <a:endParaRPr lang="en-US" sz="4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u="none" strike="noStrike" dirty="0">
                          <a:effectLst/>
                        </a:rPr>
                        <a:t>.</a:t>
                      </a:r>
                      <a:r>
                        <a:rPr lang="en-US" sz="3200" i="1" u="none" strike="noStrike" dirty="0">
                          <a:effectLst/>
                        </a:rPr>
                        <a:t>175</a:t>
                      </a:r>
                      <a:endParaRPr lang="en-US" sz="48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27014986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F29F249-2461-4392-99DC-B3D9781DF984}"/>
              </a:ext>
            </a:extLst>
          </p:cNvPr>
          <p:cNvSpPr txBox="1"/>
          <p:nvPr/>
        </p:nvSpPr>
        <p:spPr>
          <a:xfrm>
            <a:off x="1153160" y="5821680"/>
            <a:ext cx="988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Note. All correlations are statistically significant at p&lt;.001; Correlations at individual level are presented below diagonal; Correlations at school level are presented above diagonal; ICC estimates are presented on the diagonal</a:t>
            </a:r>
          </a:p>
        </p:txBody>
      </p:sp>
    </p:spTree>
    <p:extLst>
      <p:ext uri="{BB962C8B-B14F-4D97-AF65-F5344CB8AC3E}">
        <p14:creationId xmlns:p14="http://schemas.microsoft.com/office/powerpoint/2010/main" val="59251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9081" y="702166"/>
            <a:ext cx="8978606" cy="509636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link WITHIN/ BETWEEN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4BAE91E3-174F-4040-BF22-E43D07F567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7840257"/>
              </p:ext>
            </p:extLst>
          </p:nvPr>
        </p:nvGraphicFramePr>
        <p:xfrm>
          <a:off x="6050323" y="2556603"/>
          <a:ext cx="5454062" cy="3733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="" xmlns:a16="http://schemas.microsoft.com/office/drawing/2014/main" id="{2B0BAF89-6D21-46D9-8175-8B911A31EB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8807779"/>
              </p:ext>
            </p:extLst>
          </p:nvPr>
        </p:nvGraphicFramePr>
        <p:xfrm>
          <a:off x="479081" y="2556603"/>
          <a:ext cx="5367567" cy="3733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9081" y="1699688"/>
            <a:ext cx="5367567" cy="509636"/>
          </a:xfrm>
        </p:spPr>
        <p:txBody>
          <a:bodyPr/>
          <a:lstStyle/>
          <a:p>
            <a:r>
              <a:rPr lang="en-US" sz="2400" b="0" dirty="0">
                <a:latin typeface="+mn-lt"/>
              </a:rPr>
              <a:t>Share of variance explained by </a:t>
            </a:r>
            <a:r>
              <a:rPr lang="en-US" sz="2400" b="0" dirty="0" err="1" smtClean="0">
                <a:latin typeface="+mn-lt"/>
              </a:rPr>
              <a:t>SEC</a:t>
            </a:r>
            <a:r>
              <a:rPr lang="en-US" sz="2400" b="0" baseline="-25000" dirty="0" err="1" smtClean="0">
                <a:latin typeface="+mn-lt"/>
              </a:rPr>
              <a:t>ind</a:t>
            </a:r>
            <a:endParaRPr lang="en-US" sz="2400" b="0" baseline="-25000" dirty="0">
              <a:latin typeface="+mn-lt"/>
            </a:endParaRP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050323" y="1699688"/>
            <a:ext cx="5367567" cy="509636"/>
          </a:xfrm>
        </p:spPr>
        <p:txBody>
          <a:bodyPr/>
          <a:lstStyle/>
          <a:p>
            <a:r>
              <a:rPr lang="en-US" sz="2400" b="0" dirty="0">
                <a:latin typeface="+mn-lt"/>
              </a:rPr>
              <a:t>Share of variance explained by </a:t>
            </a:r>
            <a:r>
              <a:rPr lang="en-US" sz="2400" b="0" dirty="0" err="1" smtClean="0">
                <a:latin typeface="+mn-lt"/>
              </a:rPr>
              <a:t>SEC</a:t>
            </a:r>
            <a:r>
              <a:rPr lang="en-US" sz="2400" b="0" baseline="-25000" dirty="0" err="1" smtClean="0">
                <a:latin typeface="+mn-lt"/>
              </a:rPr>
              <a:t>agg</a:t>
            </a:r>
            <a:endParaRPr lang="en-US" sz="2400" b="0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534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P spid="9" grpId="0" build="p"/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9081" y="702166"/>
            <a:ext cx="8978606" cy="509636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link WITHIN by location</a:t>
            </a:r>
          </a:p>
        </p:txBody>
      </p:sp>
      <p:sp>
        <p:nvSpPr>
          <p:cNvPr id="9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49866" y="1591853"/>
            <a:ext cx="10104294" cy="509636"/>
          </a:xfrm>
        </p:spPr>
        <p:txBody>
          <a:bodyPr/>
          <a:lstStyle/>
          <a:p>
            <a:r>
              <a:rPr lang="en-US" sz="2400" b="0" dirty="0">
                <a:latin typeface="+mn-lt"/>
              </a:rPr>
              <a:t>Share of variance </a:t>
            </a:r>
            <a:r>
              <a:rPr lang="en-US" sz="2400" b="0" dirty="0" smtClean="0">
                <a:latin typeface="+mn-lt"/>
              </a:rPr>
              <a:t>in achievement explained </a:t>
            </a:r>
            <a:r>
              <a:rPr lang="en-US" sz="2400" b="0" dirty="0">
                <a:latin typeface="+mn-lt"/>
              </a:rPr>
              <a:t>by </a:t>
            </a:r>
            <a:r>
              <a:rPr lang="en-US" sz="2400" b="0" dirty="0" err="1" smtClean="0">
                <a:latin typeface="+mn-lt"/>
              </a:rPr>
              <a:t>SEC</a:t>
            </a:r>
            <a:r>
              <a:rPr lang="en-US" sz="2400" b="0" baseline="-25000" dirty="0" err="1" smtClean="0">
                <a:latin typeface="+mn-lt"/>
              </a:rPr>
              <a:t>ind</a:t>
            </a:r>
            <a:endParaRPr lang="en-US" sz="2400" b="0" baseline="-25000" dirty="0">
              <a:latin typeface="+mn-lt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75DD0E96-DBFD-43B0-9E7E-9E640D60A9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1627629"/>
              </p:ext>
            </p:extLst>
          </p:nvPr>
        </p:nvGraphicFramePr>
        <p:xfrm>
          <a:off x="1049866" y="2209323"/>
          <a:ext cx="10104294" cy="4416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316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79081" y="702166"/>
            <a:ext cx="8978606" cy="509636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link BETWEEN by location</a:t>
            </a:r>
          </a:p>
        </p:txBody>
      </p:sp>
      <p:sp>
        <p:nvSpPr>
          <p:cNvPr id="9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49866" y="1591853"/>
            <a:ext cx="10403815" cy="509636"/>
          </a:xfrm>
        </p:spPr>
        <p:txBody>
          <a:bodyPr/>
          <a:lstStyle/>
          <a:p>
            <a:r>
              <a:rPr lang="en-US" sz="2400" b="0" dirty="0">
                <a:latin typeface="+mn-lt"/>
              </a:rPr>
              <a:t>Share of variance </a:t>
            </a:r>
            <a:r>
              <a:rPr lang="en-US" sz="2400" b="0" dirty="0" smtClean="0">
                <a:latin typeface="+mn-lt"/>
              </a:rPr>
              <a:t>in achievement explained </a:t>
            </a:r>
            <a:r>
              <a:rPr lang="en-US" sz="2400" b="0" dirty="0">
                <a:latin typeface="+mn-lt"/>
              </a:rPr>
              <a:t>by </a:t>
            </a:r>
            <a:r>
              <a:rPr lang="en-US" sz="2400" b="0" dirty="0" err="1" smtClean="0">
                <a:latin typeface="+mn-lt"/>
              </a:rPr>
              <a:t>SEC</a:t>
            </a:r>
            <a:r>
              <a:rPr lang="en-US" sz="2400" b="0" baseline="-25000" dirty="0" err="1" smtClean="0">
                <a:latin typeface="+mn-lt"/>
              </a:rPr>
              <a:t>agg</a:t>
            </a:r>
            <a:endParaRPr lang="en-US" sz="2400" b="0" baseline="-25000" dirty="0">
              <a:latin typeface="+mn-lt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D0B8BD38-8B82-4D70-A00C-94C5A722B6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9459295"/>
              </p:ext>
            </p:extLst>
          </p:nvPr>
        </p:nvGraphicFramePr>
        <p:xfrm>
          <a:off x="1049866" y="2275225"/>
          <a:ext cx="10403815" cy="4422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528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Slopes and compositional effects by location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8AF7563A-A0CE-492C-8E16-D899BA4F0B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585896"/>
              </p:ext>
            </p:extLst>
          </p:nvPr>
        </p:nvGraphicFramePr>
        <p:xfrm>
          <a:off x="782505" y="1819834"/>
          <a:ext cx="10626989" cy="4249272"/>
        </p:xfrm>
        <a:graphic>
          <a:graphicData uri="http://schemas.openxmlformats.org/drawingml/2006/table">
            <a:tbl>
              <a:tblPr firstRow="1" firstCol="1">
                <a:tableStyleId>{74C1A8A3-306A-4EB7-A6B1-4F7E0EB9C5D6}</a:tableStyleId>
              </a:tblPr>
              <a:tblGrid>
                <a:gridCol w="1205900">
                  <a:extLst>
                    <a:ext uri="{9D8B030D-6E8A-4147-A177-3AD203B41FA5}">
                      <a16:colId xmlns="" xmlns:a16="http://schemas.microsoft.com/office/drawing/2014/main" val="4048065886"/>
                    </a:ext>
                  </a:extLst>
                </a:gridCol>
                <a:gridCol w="3140363">
                  <a:extLst>
                    <a:ext uri="{9D8B030D-6E8A-4147-A177-3AD203B41FA5}">
                      <a16:colId xmlns="" xmlns:a16="http://schemas.microsoft.com/office/drawing/2014/main" val="39269426"/>
                    </a:ext>
                  </a:extLst>
                </a:gridCol>
                <a:gridCol w="3140363">
                  <a:extLst>
                    <a:ext uri="{9D8B030D-6E8A-4147-A177-3AD203B41FA5}">
                      <a16:colId xmlns="" xmlns:a16="http://schemas.microsoft.com/office/drawing/2014/main" val="2223381383"/>
                    </a:ext>
                  </a:extLst>
                </a:gridCol>
                <a:gridCol w="3140363">
                  <a:extLst>
                    <a:ext uri="{9D8B030D-6E8A-4147-A177-3AD203B41FA5}">
                      <a16:colId xmlns="" xmlns:a16="http://schemas.microsoft.com/office/drawing/2014/main" val="3695612972"/>
                    </a:ext>
                  </a:extLst>
                </a:gridCol>
              </a:tblGrid>
              <a:tr h="431931">
                <a:tc rowSpan="2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MATH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READING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SOCIAL SCIENCES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309016732"/>
                  </a:ext>
                </a:extLst>
              </a:tr>
              <a:tr h="431931">
                <a:tc v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gridSpan="3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SLOPE AT INDIVIDUAL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745644468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CITY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133.60***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89.738***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139.885***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594364693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TOWN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84.66***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125.975***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116.089***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698602928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VILLAGE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51.652*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98.933***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94.508*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495093543"/>
                  </a:ext>
                </a:extLst>
              </a:tr>
              <a:tr h="431931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gridSpan="3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SLOPE AT SCHOOL LEVEL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410216376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CITY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442.776***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284.031***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404.114***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215347305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TOWN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325.892**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330.622***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309.713*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110573012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VILLAGE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245.517ns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360.578*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285.236ns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088218174"/>
                  </a:ext>
                </a:extLst>
              </a:tr>
              <a:tr h="431931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gridSpan="3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COMPOSITIONAL (BB-BW)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2763607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CITY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309.173***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194.293***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264.229***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826908495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TOWN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241.232*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204.647*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193.625ns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897158476"/>
                  </a:ext>
                </a:extLst>
              </a:tr>
              <a:tr h="28017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VILLAGE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193.864ns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261.645ns</a:t>
                      </a:r>
                      <a:endParaRPr lang="en-US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190.728ns</a:t>
                      </a:r>
                      <a:endParaRPr lang="en-US" sz="16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65137181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D6CC85E-C18A-4E31-8A10-F4408DBEA008}"/>
              </a:ext>
            </a:extLst>
          </p:cNvPr>
          <p:cNvSpPr txBox="1"/>
          <p:nvPr/>
        </p:nvSpPr>
        <p:spPr>
          <a:xfrm>
            <a:off x="782505" y="6248298"/>
            <a:ext cx="379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Note</a:t>
            </a:r>
            <a:r>
              <a:rPr lang="en-US" dirty="0"/>
              <a:t>. *</a:t>
            </a:r>
            <a:r>
              <a:rPr lang="en-US" i="1" dirty="0"/>
              <a:t>p</a:t>
            </a:r>
            <a:r>
              <a:rPr lang="en-US" dirty="0"/>
              <a:t>&lt;0.05; **</a:t>
            </a:r>
            <a:r>
              <a:rPr lang="en-US" i="1" dirty="0"/>
              <a:t>p</a:t>
            </a:r>
            <a:r>
              <a:rPr lang="en-US" dirty="0"/>
              <a:t>&lt;0.01; ***</a:t>
            </a:r>
            <a:r>
              <a:rPr lang="en-US" i="1" dirty="0"/>
              <a:t>p</a:t>
            </a:r>
            <a:r>
              <a:rPr lang="en-US" dirty="0"/>
              <a:t>&lt;0.001.</a:t>
            </a:r>
          </a:p>
        </p:txBody>
      </p:sp>
    </p:spTree>
    <p:extLst>
      <p:ext uri="{BB962C8B-B14F-4D97-AF65-F5344CB8AC3E}">
        <p14:creationId xmlns:p14="http://schemas.microsoft.com/office/powerpoint/2010/main" val="64705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cross-level interactions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66E7CEE3-074C-4F49-9E17-DC39068E52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3116479"/>
              </p:ext>
            </p:extLst>
          </p:nvPr>
        </p:nvGraphicFramePr>
        <p:xfrm>
          <a:off x="779929" y="1965858"/>
          <a:ext cx="7933765" cy="3866922"/>
        </p:xfrm>
        <a:graphic>
          <a:graphicData uri="http://schemas.openxmlformats.org/drawingml/2006/table">
            <a:tbl>
              <a:tblPr firstRow="1" firstCol="1">
                <a:tableStyleId>{74C1A8A3-306A-4EB7-A6B1-4F7E0EB9C5D6}</a:tableStyleId>
              </a:tblPr>
              <a:tblGrid>
                <a:gridCol w="1201271">
                  <a:extLst>
                    <a:ext uri="{9D8B030D-6E8A-4147-A177-3AD203B41FA5}">
                      <a16:colId xmlns="" xmlns:a16="http://schemas.microsoft.com/office/drawing/2014/main" val="2658010473"/>
                    </a:ext>
                  </a:extLst>
                </a:gridCol>
                <a:gridCol w="2528047">
                  <a:extLst>
                    <a:ext uri="{9D8B030D-6E8A-4147-A177-3AD203B41FA5}">
                      <a16:colId xmlns="" xmlns:a16="http://schemas.microsoft.com/office/drawing/2014/main" val="2916312354"/>
                    </a:ext>
                  </a:extLst>
                </a:gridCol>
                <a:gridCol w="1165412">
                  <a:extLst>
                    <a:ext uri="{9D8B030D-6E8A-4147-A177-3AD203B41FA5}">
                      <a16:colId xmlns="" xmlns:a16="http://schemas.microsoft.com/office/drawing/2014/main" val="394215139"/>
                    </a:ext>
                  </a:extLst>
                </a:gridCol>
                <a:gridCol w="3039035">
                  <a:extLst>
                    <a:ext uri="{9D8B030D-6E8A-4147-A177-3AD203B41FA5}">
                      <a16:colId xmlns="" xmlns:a16="http://schemas.microsoft.com/office/drawing/2014/main" val="3584036106"/>
                    </a:ext>
                  </a:extLst>
                </a:gridCol>
              </a:tblGrid>
              <a:tr h="30088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u="none" strike="noStrike" dirty="0">
                          <a:effectLst/>
                        </a:rPr>
                        <a:t>Subject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u="none" strike="noStrike" dirty="0">
                          <a:effectLst/>
                        </a:rPr>
                        <a:t>Parameter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FIML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40177730"/>
                  </a:ext>
                </a:extLst>
              </a:tr>
              <a:tr h="297170">
                <a:tc rowSpan="4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 smtClean="0">
                          <a:effectLst/>
                        </a:rPr>
                        <a:t>MATH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3763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64365212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RANDOM SLOPE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MEAN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92.97***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820482472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VARIANCE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851.81**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37656494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SEK CROSS LEVEL INTERACTION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SLOPE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116.079*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62604917"/>
                  </a:ext>
                </a:extLst>
              </a:tr>
              <a:tr h="297170">
                <a:tc rowSpan="4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READING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3763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607421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RANDOM SLOPE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MEAN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Model did not converge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312367432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VARIANCE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Model did not converge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055505017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SEK CROSS LEVEL INTERACTION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SLOPE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Model did not converge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81744169"/>
                  </a:ext>
                </a:extLst>
              </a:tr>
              <a:tr h="297170">
                <a:tc rowSpan="4"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SOCIAL SCIENCES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3763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89203399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RANDOM SLOPE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MEAN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Model did not converge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426612916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VARIANCE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Model did not converge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7317613"/>
                  </a:ext>
                </a:extLst>
              </a:tr>
              <a:tr h="297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>
                          <a:effectLst/>
                        </a:rPr>
                        <a:t>SEK CROSS LEVEL INTERACTION</a:t>
                      </a:r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SLOPE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251.25***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937777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05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6477" y="2987125"/>
            <a:ext cx="2828658" cy="32225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sz="26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3633348" y="3221698"/>
            <a:ext cx="6790481" cy="2724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b"/>
          <a:lstStyle/>
          <a:p>
            <a:pPr marL="0" indent="0">
              <a:buNone/>
            </a:pPr>
            <a:r>
              <a:rPr lang="fi-FI" sz="4400" b="1" dirty="0">
                <a:solidFill>
                  <a:schemeClr val="accent5">
                    <a:lumMod val="50000"/>
                  </a:schemeClr>
                </a:solidFill>
              </a:rPr>
              <a:t>CONCLUSIONS AND IMPLICATIONS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197792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6477" y="2987125"/>
            <a:ext cx="2828658" cy="32225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sz="26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3896645" y="3227683"/>
            <a:ext cx="6222494" cy="2724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b"/>
          <a:lstStyle/>
          <a:p>
            <a:pPr marL="0" indent="0">
              <a:buNone/>
            </a:pPr>
            <a:r>
              <a:rPr lang="en-US" sz="4400" b="1" dirty="0">
                <a:solidFill>
                  <a:schemeClr val="accent5">
                    <a:lumMod val="50000"/>
                  </a:schemeClr>
                </a:solidFill>
              </a:rPr>
              <a:t>BACKGROUND &amp; AIMS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2572692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CONCLUSIONS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630303"/>
            <a:ext cx="11252152" cy="5045360"/>
          </a:xfrm>
        </p:spPr>
        <p:txBody>
          <a:bodyPr anchor="ctr"/>
          <a:lstStyle/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accounts for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a very large share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of differences in achievement among Lithuanian schools, particularly, among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the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city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schools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When school-level SEC is controlled for,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individual student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accounts for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a very small share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of differences in achievement among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students, regardless of location.</a:t>
            </a:r>
            <a:endParaRPr lang="en-US" sz="3200" b="0" dirty="0" smtClean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Thus,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school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SEC composition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plays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 major role in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gap in Lithuania.</a:t>
            </a: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endParaRPr lang="en-US" sz="32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6370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IMPLICATIONS FOR </a:t>
            </a:r>
            <a:r>
              <a:rPr lang="en-US" sz="3600" dirty="0" smtClean="0">
                <a:latin typeface="+mn-lt"/>
              </a:rPr>
              <a:t>EDUCATIONAL POLICIES</a:t>
            </a:r>
            <a:endParaRPr lang="en-US" sz="3600" dirty="0"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630303"/>
            <a:ext cx="11252152" cy="5045360"/>
          </a:xfrm>
        </p:spPr>
        <p:txBody>
          <a:bodyPr anchor="ctr"/>
          <a:lstStyle/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Social equity policies in education should be complemented with special measures to reduce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role in achievement </a:t>
            </a:r>
            <a:r>
              <a:rPr lang="en-US" sz="2800" dirty="0" smtClean="0">
                <a:solidFill>
                  <a:srgbClr val="385723"/>
                </a:solidFill>
                <a:latin typeface="+mn-lt"/>
              </a:rPr>
              <a:t>among schools in </a:t>
            </a:r>
            <a:r>
              <a:rPr lang="en-US" sz="2800" dirty="0" smtClean="0">
                <a:solidFill>
                  <a:srgbClr val="385723"/>
                </a:solidFill>
                <a:latin typeface="+mn-lt"/>
              </a:rPr>
              <a:t>cities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; </a:t>
            </a:r>
            <a:endParaRPr lang="en-US" sz="28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385723"/>
                </a:solidFill>
                <a:latin typeface="+mn-lt"/>
              </a:rPr>
              <a:t>School-level SEC </a:t>
            </a:r>
            <a:r>
              <a:rPr lang="en-US" sz="2800" dirty="0" smtClean="0">
                <a:solidFill>
                  <a:srgbClr val="385723"/>
                </a:solidFill>
                <a:latin typeface="+mn-lt"/>
              </a:rPr>
              <a:t>correlates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should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be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identified,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including educational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resources, school climate, instructional quantity and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quality, but also admission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procedures reviewed; </a:t>
            </a:r>
            <a:endParaRPr lang="en-US" sz="2800" b="0" dirty="0" smtClean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This requires </a:t>
            </a:r>
            <a:r>
              <a:rPr lang="en-US" sz="2800" dirty="0" smtClean="0">
                <a:solidFill>
                  <a:srgbClr val="385723"/>
                </a:solidFill>
                <a:latin typeface="+mn-lt"/>
              </a:rPr>
              <a:t>targeted school-based assessments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, which include not only measures of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chievement, but also social-economic-cultural student background, as well as a range of school processes &amp; characteristics, assessed on an individual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and school level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.</a:t>
            </a:r>
            <a:endParaRPr lang="en-US" sz="2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76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IMPLICATIONS FOR RESEARCH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630303"/>
            <a:ext cx="11252152" cy="5045360"/>
          </a:xfrm>
        </p:spPr>
        <p:txBody>
          <a:bodyPr anchor="ctr"/>
          <a:lstStyle/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Continue searching for appropriate approaches to deal 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with planned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random </a:t>
            </a:r>
            <a:r>
              <a:rPr lang="en-US" sz="3200" b="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missingness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 NSSA data:</a:t>
            </a:r>
          </a:p>
          <a:p>
            <a:pPr marL="1200150" lvl="1" indent="-514350">
              <a:spcBef>
                <a:spcPts val="1200"/>
              </a:spcBef>
              <a:buFont typeface="Arial"/>
              <a:buChar char="•"/>
            </a:pPr>
            <a:r>
              <a:rPr lang="en-US" sz="2800" b="1" dirty="0" smtClean="0">
                <a:solidFill>
                  <a:srgbClr val="385723"/>
                </a:solidFill>
              </a:rPr>
              <a:t>multiple </a:t>
            </a:r>
            <a:r>
              <a:rPr lang="en-US" sz="2800" b="1" dirty="0" smtClean="0">
                <a:solidFill>
                  <a:srgbClr val="385723"/>
                </a:solidFill>
              </a:rPr>
              <a:t>imputation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procedure with NSSA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data?</a:t>
            </a:r>
            <a:endParaRPr lang="en-US" sz="2800" b="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Validate current findings with the most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recent data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from international studies of student achievement (PISA, TIMMS).</a:t>
            </a:r>
            <a:endParaRPr lang="en-US" sz="32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Assess SES-achievement link controlling for </a:t>
            </a:r>
            <a:r>
              <a:rPr lang="en-US" sz="3200" dirty="0" smtClean="0">
                <a:solidFill>
                  <a:srgbClr val="385723"/>
                </a:solidFill>
                <a:latin typeface="+mn-lt"/>
              </a:rPr>
              <a:t>initial levels of achievement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:</a:t>
            </a:r>
          </a:p>
          <a:p>
            <a:pPr marL="1200150" lvl="1" indent="-514350">
              <a:spcBef>
                <a:spcPts val="120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Need for longitudinal data.</a:t>
            </a:r>
            <a:endParaRPr lang="en-US" sz="2800" b="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9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REFERENCES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750430"/>
            <a:ext cx="10381862" cy="5045360"/>
          </a:xfrm>
        </p:spPr>
        <p:txBody>
          <a:bodyPr anchor="ctr"/>
          <a:lstStyle/>
          <a:p>
            <a:pPr>
              <a:spcBef>
                <a:spcPts val="1200"/>
              </a:spcBef>
            </a:pP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Chmielewski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A. K. (2019). The global increase in the socioeconomic achievement gap, 1964 to 2015. American Sociological Review, 84(3), 517–544. https://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doi.org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/10.1177/0003122419847165</a:t>
            </a:r>
          </a:p>
          <a:p>
            <a:pPr>
              <a:spcBef>
                <a:spcPts val="1200"/>
              </a:spcBef>
            </a:pP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Gustafsson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J.-E.,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Nilsen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T., Yang Hansen, K. (2018).  School characteristics moderating the relation between student socio-economic status and mathematics achievement in grade 8. Evidence from 50 countries in TIMSS 2011. Studies in Educational Evaluation, 57, 16-30. https://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doi.org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/10.1016/j.stueduc.2016.09.004</a:t>
            </a:r>
          </a:p>
          <a:p>
            <a:pPr>
              <a:spcBef>
                <a:spcPts val="1200"/>
              </a:spcBef>
            </a:pP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Harwell, M., Maeda, Y., Bishop, K., &amp;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Xie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A. (2017). The surprisingly modest relationship between SES and educational achievement. The Journal of Experimental Education, 85(2), 197–214. https://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doi.org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/10.1080/00220973.2015.1123668</a:t>
            </a:r>
          </a:p>
          <a:p>
            <a:pPr>
              <a:spcBef>
                <a:spcPts val="1200"/>
              </a:spcBef>
            </a:pP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Holzberger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D., Reinhold, S.,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Lüdtke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O., &amp; Seidel, T. (2020). A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metaanalysis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on the relationship between school characteristics and student outcomes in science and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maths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– evidence from large-scale studies. Studies in Science Education, 56(1), 1-34. https://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doi.org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/10.1080/03057267.2020.1735758</a:t>
            </a:r>
          </a:p>
          <a:p>
            <a:pPr>
              <a:spcBef>
                <a:spcPts val="1200"/>
              </a:spcBef>
            </a:pP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Lazutka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R.,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Juška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A., &amp;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Navickė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J. (2018).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Labour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and capital under a neoliberal economic model: Economic growth and demographic crisis in Lithuania. Europe-Asia Studies, 70(9), 1433–1449. https://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doi.org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/10.1080/09668136.2018.1525339</a:t>
            </a:r>
          </a:p>
          <a:p>
            <a:pPr>
              <a:spcBef>
                <a:spcPts val="1200"/>
              </a:spcBef>
            </a:pP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Van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Ewijk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R., &amp;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Sleegers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P. (2010). The effect of peer socioeconomic status on student achievement: A meta-analysis. Educational Research Review, 5, 134–150. 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https://doi.org/10.1016/j.edurev.2010.02.001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Zabulionis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, A. (2020).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Tarptautinio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švietimo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tyrimo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OECD PISA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Lietuvos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ir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kaimyninių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šalių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duomenų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tikslinė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antrinė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b="0" dirty="0" err="1">
                <a:solidFill>
                  <a:schemeClr val="accent5">
                    <a:lumMod val="50000"/>
                  </a:schemeClr>
                </a:solidFill>
              </a:rPr>
              <a:t>analizė</a:t>
            </a:r>
            <a:r>
              <a:rPr lang="en-US" sz="1400" b="0" dirty="0">
                <a:solidFill>
                  <a:schemeClr val="accent5">
                    <a:lumMod val="50000"/>
                  </a:schemeClr>
                </a:solidFill>
              </a:rPr>
              <a:t>. ŠMSM, NŠA, Vilnius.</a:t>
            </a:r>
          </a:p>
          <a:p>
            <a:pPr>
              <a:spcBef>
                <a:spcPts val="1200"/>
              </a:spcBef>
            </a:pPr>
            <a:endParaRPr lang="en-US" sz="1400" b="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90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869586" y="4578797"/>
            <a:ext cx="7941886" cy="379633"/>
          </a:xfrm>
        </p:spPr>
        <p:txBody>
          <a:bodyPr/>
          <a:lstStyle/>
          <a:p>
            <a:pPr algn="ctr"/>
            <a:r>
              <a:rPr lang="lt-LT" sz="3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THANK YOU FOR YOUR ATTENTION!</a:t>
            </a:r>
          </a:p>
          <a:p>
            <a:pPr algn="ctr"/>
            <a:endParaRPr lang="pl-PL" sz="3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pl-PL" sz="34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Contact</a:t>
            </a:r>
            <a:r>
              <a:rPr lang="pl-PL" sz="3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: </a:t>
            </a:r>
            <a:r>
              <a:rPr lang="pl-PL" sz="3400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rasa.erentaite@ktu.lt</a:t>
            </a:r>
            <a:endParaRPr lang="pl-PL" sz="3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6" name="Pictur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3" y="29022"/>
            <a:ext cx="1605023" cy="1227596"/>
          </a:xfrm>
          <a:prstGeom prst="rect">
            <a:avLst/>
          </a:prstGeom>
        </p:spPr>
      </p:pic>
      <p:pic>
        <p:nvPicPr>
          <p:cNvPr id="17" name="Picture 16" descr="https://www.lmt.lt/data/public/uploads/2019/09/lmt_lt_logo1_spalvotas_erdvini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586" y="324488"/>
            <a:ext cx="1797769" cy="89415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74354" y="379866"/>
            <a:ext cx="6749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This study has received funding from European Regional Development Fund (project No 01.2.2-LMT-K-718-03-0059) under grant agreement with the Research Council of Lithuania (LMTLT).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1567225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BACKGROUND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4" y="1857122"/>
            <a:ext cx="10824018" cy="4269386"/>
          </a:xfrm>
        </p:spPr>
        <p:txBody>
          <a:bodyPr anchor="ctr"/>
          <a:lstStyle/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Some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recent meta studies suggest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that links between students’ social-economic-cultural background (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SEC)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may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have become stronger over recent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decades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nb-NO" sz="28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(</a:t>
            </a:r>
            <a:r>
              <a:rPr lang="nb-NO" sz="28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Chmielevski</a:t>
            </a:r>
            <a:r>
              <a:rPr lang="nb-NO" sz="28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2019; </a:t>
            </a:r>
            <a:r>
              <a:rPr lang="nb-NO" sz="28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Harwell</a:t>
            </a:r>
            <a:r>
              <a:rPr lang="nb-NO" sz="28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2017</a:t>
            </a:r>
            <a:r>
              <a:rPr lang="nb-NO" sz="28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).</a:t>
            </a:r>
            <a:endParaRPr lang="nb-NO" sz="3200" b="0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However, there is a large variation in reported strength of this association and discussions regarding the role of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 achievement </a:t>
            </a:r>
            <a:r>
              <a:rPr lang="nb-NO" sz="28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(</a:t>
            </a:r>
            <a:r>
              <a:rPr lang="nb-NO" sz="2800" b="0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Harwell</a:t>
            </a:r>
            <a:r>
              <a:rPr lang="nb-NO" sz="2800" b="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nb-NO" sz="28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et al., 2017)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.</a:t>
            </a:r>
            <a:endParaRPr lang="sk-SK" sz="3200" b="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009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Hierarchical nature of </a:t>
            </a:r>
            <a:r>
              <a:rPr lang="en-US" sz="3600" dirty="0" smtClean="0">
                <a:latin typeface="+mn-lt"/>
              </a:rPr>
              <a:t>SEC-</a:t>
            </a:r>
            <a:r>
              <a:rPr lang="en-US" sz="3600" dirty="0">
                <a:latin typeface="+mn-lt"/>
              </a:rPr>
              <a:t>achievement links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85892" y="1771422"/>
            <a:ext cx="5300854" cy="4369471"/>
          </a:xfrm>
        </p:spPr>
        <p:txBody>
          <a:bodyPr anchor="ctr"/>
          <a:lstStyle/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as a student’s personal characteristic (</a:t>
            </a:r>
            <a:r>
              <a:rPr lang="en-US" sz="28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8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ind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);</a:t>
            </a:r>
          </a:p>
          <a:p>
            <a:pPr marL="514350" indent="-514350">
              <a:spcBef>
                <a:spcPts val="1200"/>
              </a:spcBef>
              <a:buFont typeface="Arial"/>
              <a:buChar char="•"/>
            </a:pPr>
            <a:r>
              <a:rPr lang="en-US" sz="28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as an aggregate characteristic of a school/ class/ educational system (</a:t>
            </a:r>
            <a:r>
              <a:rPr lang="en-US" sz="28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8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agg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19288CB-F23F-4DDF-AFFC-B1BFB8B8D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51" y="2184054"/>
            <a:ext cx="3091588" cy="3465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75884" y="4483366"/>
            <a:ext cx="21515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1F4E79"/>
                </a:solidFill>
              </a:rPr>
              <a:t>Student</a:t>
            </a:r>
          </a:p>
          <a:p>
            <a:r>
              <a:rPr lang="en-US" sz="2800" dirty="0">
                <a:solidFill>
                  <a:srgbClr val="1F4E79"/>
                </a:solidFill>
              </a:rPr>
              <a:t>achievement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224459" y="5236889"/>
            <a:ext cx="7915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272320" y="4579222"/>
            <a:ext cx="743723" cy="3257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72320" y="3854860"/>
            <a:ext cx="791584" cy="7243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806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Variations of SES-achievement link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629470"/>
            <a:ext cx="10617130" cy="4816660"/>
          </a:xfrm>
        </p:spPr>
        <p:txBody>
          <a:bodyPr anchor="ctr"/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The strength of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ind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-achievement link varies considerably across different educational contexts (country, domain, etc.) </a:t>
            </a:r>
            <a:r>
              <a:rPr lang="nb-NO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(</a:t>
            </a:r>
            <a:r>
              <a:rPr lang="nb-NO" sz="24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Chmielevski</a:t>
            </a:r>
            <a:r>
              <a:rPr lang="nb-NO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2019; </a:t>
            </a:r>
            <a:r>
              <a:rPr lang="nb-NO" sz="24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Harwell</a:t>
            </a:r>
            <a:r>
              <a:rPr lang="nb-NO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2017).</a:t>
            </a:r>
            <a:endParaRPr lang="en-US" sz="24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The strength of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agg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- achievement link varies from null to strong across different educational contexts </a:t>
            </a:r>
            <a:r>
              <a:rPr lang="en-US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Holzberger</a:t>
            </a:r>
            <a:r>
              <a:rPr lang="en-US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2020; Van </a:t>
            </a:r>
            <a:r>
              <a:rPr lang="en-US" sz="24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Ewijk</a:t>
            </a:r>
            <a:r>
              <a:rPr lang="en-US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&amp; </a:t>
            </a:r>
            <a:r>
              <a:rPr lang="en-US" sz="2400" b="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Sleegers</a:t>
            </a:r>
            <a:r>
              <a:rPr lang="en-US" sz="2400" b="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2010).</a:t>
            </a:r>
            <a:endParaRPr lang="en-US" sz="24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Moreover, in some contexts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agg</a:t>
            </a: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moderates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ind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- achievement link, but the effect varies from negative (compensatory) to positive (anti-compensatory)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Gustafsson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 et al., 2018).</a:t>
            </a:r>
            <a:endParaRPr lang="en-US" sz="10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389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SES and achievement in Lithuania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857121"/>
            <a:ext cx="10617130" cy="4696843"/>
          </a:xfrm>
        </p:spPr>
        <p:txBody>
          <a:bodyPr anchor="ctr"/>
          <a:lstStyle/>
          <a:p>
            <a:pPr>
              <a:spcBef>
                <a:spcPts val="1200"/>
              </a:spcBef>
            </a:pPr>
            <a:endParaRPr lang="hr-HR" sz="11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Over the recent decades, socio-economic inequalities have sharpened in the Lithuanian society and could be considered among the highest in the EU 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Lazutka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, 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Juška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, &amp; 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Navickė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, 2018)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. 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link is stronger in Lithuania compared to the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neighbouring</a:t>
            </a: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countries 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Zabulionis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, 2020)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link partly overlaps with rural-urban divide in achievement: students with similar SES have different achievement depending on the type of location 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Zabulionis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, 2020)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Some indications that educational system is compensatory with respect to </a:t>
            </a: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SEC, 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i.e., in schools with a high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agg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, the 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ind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-achievement link is weaker than in low-</a:t>
            </a:r>
            <a:r>
              <a:rPr lang="en-US" sz="2400" b="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</a:t>
            </a:r>
            <a:r>
              <a:rPr lang="en-US" sz="2400" b="0" baseline="-25000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agg</a:t>
            </a: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schools 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(</a:t>
            </a:r>
            <a:r>
              <a:rPr lang="en-US" sz="2400" b="0" dirty="0" err="1">
                <a:solidFill>
                  <a:srgbClr val="385723"/>
                </a:solidFill>
                <a:latin typeface="+mn-lt"/>
              </a:rPr>
              <a:t>Gustafsson</a:t>
            </a:r>
            <a:r>
              <a:rPr lang="en-US" sz="2400" b="0" dirty="0">
                <a:solidFill>
                  <a:srgbClr val="385723"/>
                </a:solidFill>
                <a:latin typeface="+mn-lt"/>
              </a:rPr>
              <a:t> et al., 2018)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. 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endParaRPr lang="en-US" sz="280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endParaRPr lang="en-US" sz="1050" b="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4454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STUDY AIMS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4" y="1920895"/>
            <a:ext cx="10835999" cy="4285599"/>
          </a:xfrm>
        </p:spPr>
        <p:txBody>
          <a:bodyPr anchor="ctr"/>
          <a:lstStyle/>
          <a:p>
            <a:pPr>
              <a:spcBef>
                <a:spcPts val="1200"/>
              </a:spcBef>
            </a:pP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Considering the need for a contextualized understanding of </a:t>
            </a:r>
            <a:r>
              <a:rPr lang="en-US" sz="32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32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link we aimed: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To estimate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link among 8</a:t>
            </a:r>
            <a:r>
              <a:rPr lang="en-US" sz="2800" b="0" baseline="30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th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grade Lithuanian students</a:t>
            </a:r>
          </a:p>
          <a:p>
            <a:pPr marL="12001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</a:rPr>
              <a:t>On an individual (student) level;</a:t>
            </a:r>
          </a:p>
          <a:p>
            <a:pPr marL="12001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On an aggregate (school) level;</a:t>
            </a:r>
          </a:p>
          <a:p>
            <a:pPr marL="12001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And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</a:rPr>
              <a:t> test for a SES cross-level interaction;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To take into account potential </a:t>
            </a:r>
            <a:r>
              <a:rPr lang="en-US" sz="28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SEC-</a:t>
            </a:r>
            <a:r>
              <a:rPr lang="en-US" sz="28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achievement link variations across urban and non-urban locations in Lithuania.</a:t>
            </a:r>
          </a:p>
        </p:txBody>
      </p:sp>
    </p:spTree>
    <p:extLst>
      <p:ext uri="{BB962C8B-B14F-4D97-AF65-F5344CB8AC3E}">
        <p14:creationId xmlns:p14="http://schemas.microsoft.com/office/powerpoint/2010/main" val="3102973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349766" y="6165642"/>
            <a:ext cx="458670" cy="546759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11427461" y="407487"/>
            <a:ext cx="642795" cy="886287"/>
          </a:xfrm>
          <a:solidFill>
            <a:schemeClr val="bg1"/>
          </a:solidFill>
        </p:spPr>
        <p:txBody>
          <a:bodyPr/>
          <a:lstStyle/>
          <a:p>
            <a:r>
              <a:rPr lang="en-US" sz="1800" b="0" dirty="0"/>
              <a:t> </a:t>
            </a: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130" y="324488"/>
            <a:ext cx="1066594" cy="1127168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06477" y="2987125"/>
            <a:ext cx="2828658" cy="32225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sz="26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3933188" y="3221698"/>
            <a:ext cx="6296628" cy="2724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anchor="b"/>
          <a:lstStyle/>
          <a:p>
            <a:pPr marL="0" indent="0">
              <a:buNone/>
            </a:pPr>
            <a:r>
              <a:rPr lang="fi-FI" sz="4400" b="1" dirty="0">
                <a:solidFill>
                  <a:schemeClr val="accent5">
                    <a:lumMod val="50000"/>
                  </a:schemeClr>
                </a:solidFill>
              </a:rPr>
              <a:t>METHOD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9752405" y="3738165"/>
            <a:ext cx="3537777" cy="662376"/>
          </a:xfrm>
        </p:spPr>
        <p:txBody>
          <a:bodyPr/>
          <a:lstStyle/>
          <a:p>
            <a:pPr algn="ctr"/>
            <a:r>
              <a:rPr lang="en-US" sz="2000" b="0" dirty="0">
                <a:latin typeface="+mn-lt"/>
              </a:rPr>
              <a:t>ECER 2021, 6-10 SEPTEMBER GENEVA (ONLINE)</a:t>
            </a:r>
          </a:p>
        </p:txBody>
      </p:sp>
    </p:spTree>
    <p:extLst>
      <p:ext uri="{BB962C8B-B14F-4D97-AF65-F5344CB8AC3E}">
        <p14:creationId xmlns:p14="http://schemas.microsoft.com/office/powerpoint/2010/main" val="3121405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SAMPLE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41645" y="1722713"/>
            <a:ext cx="10608362" cy="2674555"/>
          </a:xfrm>
        </p:spPr>
        <p:txBody>
          <a:bodyPr anchor="ctr"/>
          <a:lstStyle/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Data come from the National Survey of Student Achievement (NSSA) (open-access data collected by the National Examination Center);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Nationally representative cross-sectional surveys </a:t>
            </a:r>
            <a:r>
              <a:rPr lang="en-US" sz="2400" b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during 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2012 </a:t>
            </a:r>
            <a:r>
              <a:rPr lang="mr-IN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–</a:t>
            </a: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2016;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Random classes within random schools (nested random sampling);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400" b="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2014 cohort of Lithuanian 8th grade students used in current study: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768731"/>
              </p:ext>
            </p:extLst>
          </p:nvPr>
        </p:nvGraphicFramePr>
        <p:xfrm>
          <a:off x="1144807" y="4493118"/>
          <a:ext cx="9769734" cy="227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65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565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565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55095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N</a:t>
                      </a:r>
                      <a:r>
                        <a:rPr lang="en-US" baseline="0" dirty="0"/>
                        <a:t>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N schools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509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3763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148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509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1221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509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Town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1801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509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Village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741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246688"/>
      </p:ext>
    </p:extLst>
  </p:cSld>
  <p:clrMapOvr>
    <a:masterClrMapping/>
  </p:clrMapOvr>
</p:sld>
</file>

<file path=ppt/theme/theme1.xml><?xml version="1.0" encoding="utf-8"?>
<a:theme xmlns:a="http://schemas.openxmlformats.org/drawingml/2006/main" name="TEKSTA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AGRAMA_LENTELĖ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e097895-e7e0-4b56-9c0e-04651de527be">
      <UserInfo>
        <DisplayName>Šlinkšienė Rasa</DisplayName>
        <AccountId>445</AccountId>
        <AccountType/>
      </UserInfo>
      <UserInfo>
        <DisplayName>Griniuvienė Vilma</DisplayName>
        <AccountId>334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as" ma:contentTypeID="0x010100186401305528F941B7F919CF206008D5" ma:contentTypeVersion="2" ma:contentTypeDescription="Kurkite naują dokumentą." ma:contentTypeScope="" ma:versionID="f4806f683e9b07c3966a6fa72caa889e">
  <xsd:schema xmlns:xsd="http://www.w3.org/2001/XMLSchema" xmlns:xs="http://www.w3.org/2001/XMLSchema" xmlns:p="http://schemas.microsoft.com/office/2006/metadata/properties" xmlns:ns2="ee097895-e7e0-4b56-9c0e-04651de527be" targetNamespace="http://schemas.microsoft.com/office/2006/metadata/properties" ma:root="true" ma:fieldsID="f4d440d9559573011aec43ca92d6a1af" ns2:_="">
    <xsd:import namespace="ee097895-e7e0-4b56-9c0e-04651de527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097895-e7e0-4b56-9c0e-04651de527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Bendrinama s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Bendrinta su išsamia informacija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urinio tipas"/>
        <xsd:element ref="dc:title" minOccurs="0" maxOccurs="1" ma:index="4" ma:displayName="Antraštė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1B4FF6-ECEF-4A47-8BF1-7E426D167504}">
  <ds:schemaRefs>
    <ds:schemaRef ds:uri="http://schemas.microsoft.com/office/2006/metadata/properties"/>
    <ds:schemaRef ds:uri="http://schemas.microsoft.com/office/infopath/2007/PartnerControls"/>
    <ds:schemaRef ds:uri="ee097895-e7e0-4b56-9c0e-04651de527be"/>
  </ds:schemaRefs>
</ds:datastoreItem>
</file>

<file path=customXml/itemProps2.xml><?xml version="1.0" encoding="utf-8"?>
<ds:datastoreItem xmlns:ds="http://schemas.openxmlformats.org/officeDocument/2006/customXml" ds:itemID="{FCCE523A-E427-4152-AC03-E687966255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A8A01E-BC39-407E-B161-36DDE81DE6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097895-e7e0-4b56-9c0e-04651de52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27979</TotalTime>
  <Words>1811</Words>
  <Application>Microsoft Macintosh PowerPoint</Application>
  <PresentationFormat>Custom</PresentationFormat>
  <Paragraphs>249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TEKSTAS</vt:lpstr>
      <vt:lpstr>FOTO</vt:lpstr>
      <vt:lpstr>DIAGRAMA_LENTELĖ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Rasa Erentaite</cp:lastModifiedBy>
  <cp:revision>896</cp:revision>
  <dcterms:created xsi:type="dcterms:W3CDTF">2020-12-23T08:59:48Z</dcterms:created>
  <dcterms:modified xsi:type="dcterms:W3CDTF">2021-09-09T06:31:33Z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0x010100186401305528F941B7F919CF206008D5</vt:lpwstr>
  </property>
</Properties>
</file>