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7"/>
  </p:notesMasterIdLst>
  <p:sldIdLst>
    <p:sldId id="256" r:id="rId2"/>
    <p:sldId id="296" r:id="rId3"/>
    <p:sldId id="268" r:id="rId4"/>
    <p:sldId id="269" r:id="rId5"/>
    <p:sldId id="298" r:id="rId6"/>
    <p:sldId id="262" r:id="rId7"/>
    <p:sldId id="299" r:id="rId8"/>
    <p:sldId id="301" r:id="rId9"/>
    <p:sldId id="303" r:id="rId10"/>
    <p:sldId id="304" r:id="rId11"/>
    <p:sldId id="307" r:id="rId12"/>
    <p:sldId id="306" r:id="rId13"/>
    <p:sldId id="309" r:id="rId14"/>
    <p:sldId id="311" r:id="rId15"/>
    <p:sldId id="310" r:id="rId16"/>
    <p:sldId id="312" r:id="rId17"/>
    <p:sldId id="314" r:id="rId18"/>
    <p:sldId id="313" r:id="rId19"/>
    <p:sldId id="302" r:id="rId20"/>
    <p:sldId id="315" r:id="rId21"/>
    <p:sldId id="316" r:id="rId22"/>
    <p:sldId id="295" r:id="rId23"/>
    <p:sldId id="318" r:id="rId24"/>
    <p:sldId id="317" r:id="rId25"/>
    <p:sldId id="319" r:id="rId26"/>
    <p:sldId id="321" r:id="rId27"/>
    <p:sldId id="320" r:id="rId28"/>
    <p:sldId id="322" r:id="rId29"/>
    <p:sldId id="323" r:id="rId30"/>
    <p:sldId id="324" r:id="rId31"/>
    <p:sldId id="326" r:id="rId32"/>
    <p:sldId id="325" r:id="rId33"/>
    <p:sldId id="327" r:id="rId34"/>
    <p:sldId id="329" r:id="rId35"/>
    <p:sldId id="330" r:id="rId36"/>
    <p:sldId id="331" r:id="rId37"/>
    <p:sldId id="332" r:id="rId38"/>
    <p:sldId id="355" r:id="rId39"/>
    <p:sldId id="333" r:id="rId40"/>
    <p:sldId id="334" r:id="rId41"/>
    <p:sldId id="356" r:id="rId42"/>
    <p:sldId id="354" r:id="rId43"/>
    <p:sldId id="258" r:id="rId44"/>
    <p:sldId id="257" r:id="rId45"/>
    <p:sldId id="259" r:id="rId46"/>
    <p:sldId id="264" r:id="rId47"/>
    <p:sldId id="260" r:id="rId48"/>
    <p:sldId id="261" r:id="rId49"/>
    <p:sldId id="263" r:id="rId50"/>
    <p:sldId id="352" r:id="rId51"/>
    <p:sldId id="353" r:id="rId52"/>
    <p:sldId id="336" r:id="rId53"/>
    <p:sldId id="281" r:id="rId54"/>
    <p:sldId id="280" r:id="rId55"/>
    <p:sldId id="278" r:id="rId56"/>
    <p:sldId id="357" r:id="rId57"/>
    <p:sldId id="358" r:id="rId58"/>
    <p:sldId id="338" r:id="rId59"/>
    <p:sldId id="359" r:id="rId60"/>
    <p:sldId id="360" r:id="rId61"/>
    <p:sldId id="339" r:id="rId62"/>
    <p:sldId id="351" r:id="rId63"/>
    <p:sldId id="341" r:id="rId64"/>
    <p:sldId id="342" r:id="rId65"/>
    <p:sldId id="361" r:id="rId66"/>
    <p:sldId id="343" r:id="rId67"/>
    <p:sldId id="350" r:id="rId68"/>
    <p:sldId id="344" r:id="rId69"/>
    <p:sldId id="345" r:id="rId70"/>
    <p:sldId id="348" r:id="rId71"/>
    <p:sldId id="346" r:id="rId72"/>
    <p:sldId id="347" r:id="rId73"/>
    <p:sldId id="363" r:id="rId74"/>
    <p:sldId id="362" r:id="rId75"/>
    <p:sldId id="293" r:id="rId76"/>
  </p:sldIdLst>
  <p:sldSz cx="9144000" cy="5143500" type="screen16x9"/>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225B"/>
    <a:srgbClr val="FC7A57"/>
    <a:srgbClr val="FD8867"/>
    <a:srgbClr val="FBF6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Style clair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57" autoAdjust="0"/>
  </p:normalViewPr>
  <p:slideViewPr>
    <p:cSldViewPr>
      <p:cViewPr varScale="1">
        <p:scale>
          <a:sx n="93" d="100"/>
          <a:sy n="93" d="100"/>
        </p:scale>
        <p:origin x="436" y="64"/>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diagrams/_rels/data1.xml.rels><?xml version="1.0" encoding="UTF-8" standalone="yes"?>
<Relationships xmlns="http://schemas.openxmlformats.org/package/2006/relationships"><Relationship Id="rId1" Type="http://schemas.openxmlformats.org/officeDocument/2006/relationships/hyperlink" Target="https://sam.ensam.eu/" TargetMode="External"/></Relationships>
</file>

<file path=ppt/diagrams/_rels/drawing1.xml.rels><?xml version="1.0" encoding="UTF-8" standalone="yes"?>
<Relationships xmlns="http://schemas.openxmlformats.org/package/2006/relationships"><Relationship Id="rId1" Type="http://schemas.openxmlformats.org/officeDocument/2006/relationships/hyperlink" Target="https://sam.ensam.eu/" TargetMode="Externa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D634F5A-DD12-4FFA-8AE8-654E7CCAD80F}" type="doc">
      <dgm:prSet loTypeId="urn:microsoft.com/office/officeart/2008/layout/AlternatingHexagons" loCatId="list" qsTypeId="urn:microsoft.com/office/officeart/2005/8/quickstyle/simple1" qsCatId="simple" csTypeId="urn:microsoft.com/office/officeart/2005/8/colors/colorful1" csCatId="colorful" phldr="1"/>
      <dgm:spPr/>
      <dgm:t>
        <a:bodyPr/>
        <a:lstStyle/>
        <a:p>
          <a:endParaRPr lang="fr-FR"/>
        </a:p>
      </dgm:t>
    </dgm:pt>
    <dgm:pt modelId="{FA3592D0-CBAC-4F85-996E-F6A3D866F513}">
      <dgm:prSet phldrT="[Texte]" custT="1"/>
      <dgm:spPr>
        <a:solidFill>
          <a:srgbClr val="80276C"/>
        </a:solidFill>
      </dgm:spPr>
      <dgm:t>
        <a:bodyPr/>
        <a:lstStyle/>
        <a:p>
          <a:r>
            <a:rPr lang="fr-FR" sz="1600" dirty="0"/>
            <a:t>Rayonnement</a:t>
          </a:r>
        </a:p>
      </dgm:t>
    </dgm:pt>
    <dgm:pt modelId="{223BF547-677E-47DB-9831-89A6757710BD}" type="parTrans" cxnId="{7FF2FA00-8F5C-4725-8DDB-63020F1246A1}">
      <dgm:prSet/>
      <dgm:spPr/>
      <dgm:t>
        <a:bodyPr/>
        <a:lstStyle/>
        <a:p>
          <a:endParaRPr lang="fr-FR"/>
        </a:p>
      </dgm:t>
    </dgm:pt>
    <dgm:pt modelId="{3C51A086-6BFA-4273-A986-570E5CD5C0E8}" type="sibTrans" cxnId="{7FF2FA00-8F5C-4725-8DDB-63020F1246A1}">
      <dgm:prSet/>
      <dgm:spPr>
        <a:solidFill>
          <a:srgbClr val="80276C">
            <a:alpha val="51000"/>
          </a:srgbClr>
        </a:solidFill>
      </dgm:spPr>
      <dgm:t>
        <a:bodyPr/>
        <a:lstStyle/>
        <a:p>
          <a:endParaRPr lang="fr-FR"/>
        </a:p>
      </dgm:t>
    </dgm:pt>
    <dgm:pt modelId="{5A771DE8-2C93-449B-8BA1-9B68B922B102}">
      <dgm:prSet phldrT="[Texte]" custT="1"/>
      <dgm:spPr/>
      <dgm:t>
        <a:bodyPr/>
        <a:lstStyle/>
        <a:p>
          <a:r>
            <a:rPr lang="fr-FR" sz="1800" dirty="0">
              <a:solidFill>
                <a:srgbClr val="80276C"/>
              </a:solidFill>
            </a:rPr>
            <a:t>Pour l’enseignant</a:t>
          </a:r>
        </a:p>
        <a:p>
          <a:r>
            <a:rPr lang="fr-FR" sz="1800" dirty="0">
              <a:solidFill>
                <a:srgbClr val="80276C"/>
              </a:solidFill>
            </a:rPr>
            <a:t>Pour l’établissement</a:t>
          </a:r>
        </a:p>
      </dgm:t>
    </dgm:pt>
    <dgm:pt modelId="{D425ADB5-ED87-4C6E-B047-E1F30CCCEC52}" type="parTrans" cxnId="{4581AE02-CBF3-4E88-81C2-F82C599974DE}">
      <dgm:prSet/>
      <dgm:spPr/>
      <dgm:t>
        <a:bodyPr/>
        <a:lstStyle/>
        <a:p>
          <a:endParaRPr lang="fr-FR"/>
        </a:p>
      </dgm:t>
    </dgm:pt>
    <dgm:pt modelId="{197FFC09-3A4E-4AAF-9E44-72D7D267F61C}" type="sibTrans" cxnId="{4581AE02-CBF3-4E88-81C2-F82C599974DE}">
      <dgm:prSet/>
      <dgm:spPr/>
      <dgm:t>
        <a:bodyPr/>
        <a:lstStyle/>
        <a:p>
          <a:endParaRPr lang="fr-FR"/>
        </a:p>
      </dgm:t>
    </dgm:pt>
    <dgm:pt modelId="{9021F94B-8DDF-4210-A5E3-D640FBB90EF3}">
      <dgm:prSet phldrT="[Texte]"/>
      <dgm:spPr>
        <a:solidFill>
          <a:srgbClr val="FFA300"/>
        </a:solidFill>
      </dgm:spPr>
      <dgm:t>
        <a:bodyPr/>
        <a:lstStyle/>
        <a:p>
          <a:r>
            <a:rPr lang="fr-FR" dirty="0"/>
            <a:t>Accès libre</a:t>
          </a:r>
        </a:p>
      </dgm:t>
    </dgm:pt>
    <dgm:pt modelId="{08A040CD-E455-48AA-B107-F684D4A66F9C}" type="parTrans" cxnId="{5ABC8FE1-A9B8-450A-9489-70FC0DB4807F}">
      <dgm:prSet/>
      <dgm:spPr/>
      <dgm:t>
        <a:bodyPr/>
        <a:lstStyle/>
        <a:p>
          <a:endParaRPr lang="fr-FR"/>
        </a:p>
      </dgm:t>
    </dgm:pt>
    <dgm:pt modelId="{E72204B0-5839-4484-A34D-7716C5B53A01}" type="sibTrans" cxnId="{5ABC8FE1-A9B8-450A-9489-70FC0DB4807F}">
      <dgm:prSet/>
      <dgm:spPr>
        <a:solidFill>
          <a:srgbClr val="FFA300">
            <a:alpha val="56000"/>
          </a:srgbClr>
        </a:solidFill>
      </dgm:spPr>
      <dgm:t>
        <a:bodyPr/>
        <a:lstStyle/>
        <a:p>
          <a:endParaRPr lang="fr-FR"/>
        </a:p>
      </dgm:t>
    </dgm:pt>
    <dgm:pt modelId="{E2B208AE-AA48-4614-B4A8-48212FC47AC6}">
      <dgm:prSet phldrT="[Texte]" custT="1"/>
      <dgm:spPr/>
      <dgm:t>
        <a:bodyPr/>
        <a:lstStyle/>
        <a:p>
          <a:r>
            <a:rPr lang="fr-FR" sz="1800" dirty="0">
              <a:solidFill>
                <a:srgbClr val="80276C"/>
              </a:solidFill>
            </a:rPr>
            <a:t>Modèle archive ouverte de publications </a:t>
          </a:r>
          <a:r>
            <a:rPr lang="fr-FR" sz="1800" dirty="0">
              <a:solidFill>
                <a:srgbClr val="80276C"/>
              </a:solidFill>
              <a:hlinkClick xmlns:r="http://schemas.openxmlformats.org/officeDocument/2006/relationships" r:id="rId1"/>
            </a:rPr>
            <a:t>SAM</a:t>
          </a:r>
          <a:endParaRPr lang="fr-FR" sz="1800" dirty="0">
            <a:solidFill>
              <a:srgbClr val="80276C"/>
            </a:solidFill>
          </a:endParaRPr>
        </a:p>
      </dgm:t>
    </dgm:pt>
    <dgm:pt modelId="{D1F3DC97-3A1F-4548-9348-5A79F55F83ED}" type="parTrans" cxnId="{13AA6F1C-F363-4D14-8346-7953A479B415}">
      <dgm:prSet/>
      <dgm:spPr/>
      <dgm:t>
        <a:bodyPr/>
        <a:lstStyle/>
        <a:p>
          <a:endParaRPr lang="fr-FR"/>
        </a:p>
      </dgm:t>
    </dgm:pt>
    <dgm:pt modelId="{A0B1EC64-9273-4C6F-ADCA-DFDC6BDD0289}" type="sibTrans" cxnId="{13AA6F1C-F363-4D14-8346-7953A479B415}">
      <dgm:prSet/>
      <dgm:spPr/>
      <dgm:t>
        <a:bodyPr/>
        <a:lstStyle/>
        <a:p>
          <a:endParaRPr lang="fr-FR"/>
        </a:p>
      </dgm:t>
    </dgm:pt>
    <dgm:pt modelId="{55A558D7-1FF3-40DE-8111-F3365E04A075}">
      <dgm:prSet phldrT="[Texte]"/>
      <dgm:spPr>
        <a:solidFill>
          <a:srgbClr val="80276C"/>
        </a:solidFill>
      </dgm:spPr>
      <dgm:t>
        <a:bodyPr/>
        <a:lstStyle/>
        <a:p>
          <a:r>
            <a:rPr lang="fr-FR" dirty="0"/>
            <a:t>Diffusion de la culture scientifique et technique</a:t>
          </a:r>
        </a:p>
      </dgm:t>
    </dgm:pt>
    <dgm:pt modelId="{362B48E1-CA9F-4C12-B96C-E995FF092B1A}" type="parTrans" cxnId="{F6F04483-A6E1-4539-AA27-4984CA4F2A38}">
      <dgm:prSet/>
      <dgm:spPr/>
      <dgm:t>
        <a:bodyPr/>
        <a:lstStyle/>
        <a:p>
          <a:endParaRPr lang="fr-FR"/>
        </a:p>
      </dgm:t>
    </dgm:pt>
    <dgm:pt modelId="{E789D31D-DA1B-4534-A5D1-00083A840013}" type="sibTrans" cxnId="{F6F04483-A6E1-4539-AA27-4984CA4F2A38}">
      <dgm:prSet/>
      <dgm:spPr>
        <a:solidFill>
          <a:srgbClr val="80276C">
            <a:alpha val="57000"/>
          </a:srgbClr>
        </a:solidFill>
      </dgm:spPr>
      <dgm:t>
        <a:bodyPr/>
        <a:lstStyle/>
        <a:p>
          <a:endParaRPr lang="fr-FR"/>
        </a:p>
      </dgm:t>
    </dgm:pt>
    <dgm:pt modelId="{98690762-D1D8-4AF3-9BD7-01657B5CD3B7}">
      <dgm:prSet phldrT="[Texte]" custT="1"/>
      <dgm:spPr/>
      <dgm:t>
        <a:bodyPr/>
        <a:lstStyle/>
        <a:p>
          <a:r>
            <a:rPr lang="fr-FR" sz="1800" dirty="0">
              <a:solidFill>
                <a:srgbClr val="80276C"/>
              </a:solidFill>
            </a:rPr>
            <a:t>Mission de l’établissement</a:t>
          </a:r>
        </a:p>
      </dgm:t>
    </dgm:pt>
    <dgm:pt modelId="{696D2470-0758-4FAC-A33C-6C4894E36C35}" type="parTrans" cxnId="{83D6C4E7-CBF9-4978-9349-BCF896C3F0ED}">
      <dgm:prSet/>
      <dgm:spPr/>
      <dgm:t>
        <a:bodyPr/>
        <a:lstStyle/>
        <a:p>
          <a:endParaRPr lang="fr-FR"/>
        </a:p>
      </dgm:t>
    </dgm:pt>
    <dgm:pt modelId="{AC6665A2-9ADC-4104-9860-E62CA0C85FC5}" type="sibTrans" cxnId="{83D6C4E7-CBF9-4978-9349-BCF896C3F0ED}">
      <dgm:prSet/>
      <dgm:spPr/>
      <dgm:t>
        <a:bodyPr/>
        <a:lstStyle/>
        <a:p>
          <a:endParaRPr lang="fr-FR"/>
        </a:p>
      </dgm:t>
    </dgm:pt>
    <dgm:pt modelId="{85C3D2B0-F41D-4A67-883C-FD12609EA15B}" type="pres">
      <dgm:prSet presAssocID="{7D634F5A-DD12-4FFA-8AE8-654E7CCAD80F}" presName="Name0" presStyleCnt="0">
        <dgm:presLayoutVars>
          <dgm:chMax/>
          <dgm:chPref/>
          <dgm:dir/>
          <dgm:animLvl val="lvl"/>
        </dgm:presLayoutVars>
      </dgm:prSet>
      <dgm:spPr/>
    </dgm:pt>
    <dgm:pt modelId="{74C3561F-8DDC-461E-AA7C-36CA263BE055}" type="pres">
      <dgm:prSet presAssocID="{FA3592D0-CBAC-4F85-996E-F6A3D866F513}" presName="composite" presStyleCnt="0"/>
      <dgm:spPr/>
    </dgm:pt>
    <dgm:pt modelId="{BC9FE177-4591-4765-A09A-6FEDD341BA5E}" type="pres">
      <dgm:prSet presAssocID="{FA3592D0-CBAC-4F85-996E-F6A3D866F513}" presName="Parent1" presStyleLbl="node1" presStyleIdx="0" presStyleCnt="6" custScaleX="119602" custScaleY="108645" custLinFactNeighborX="2160" custLinFactNeighborY="-144">
        <dgm:presLayoutVars>
          <dgm:chMax val="1"/>
          <dgm:chPref val="1"/>
          <dgm:bulletEnabled val="1"/>
        </dgm:presLayoutVars>
      </dgm:prSet>
      <dgm:spPr/>
    </dgm:pt>
    <dgm:pt modelId="{552E910B-606D-417D-B954-9E90E1FA21B3}" type="pres">
      <dgm:prSet presAssocID="{FA3592D0-CBAC-4F85-996E-F6A3D866F513}" presName="Childtext1" presStyleLbl="revTx" presStyleIdx="0" presStyleCnt="3" custLinFactNeighborX="6143" custLinFactNeighborY="-1635">
        <dgm:presLayoutVars>
          <dgm:chMax val="0"/>
          <dgm:chPref val="0"/>
          <dgm:bulletEnabled val="1"/>
        </dgm:presLayoutVars>
      </dgm:prSet>
      <dgm:spPr/>
    </dgm:pt>
    <dgm:pt modelId="{A40E7F62-5307-4ECF-AE12-E8F2459E8536}" type="pres">
      <dgm:prSet presAssocID="{FA3592D0-CBAC-4F85-996E-F6A3D866F513}" presName="BalanceSpacing" presStyleCnt="0"/>
      <dgm:spPr/>
    </dgm:pt>
    <dgm:pt modelId="{8B698229-C3F9-4CB0-A182-4A934B46CFC8}" type="pres">
      <dgm:prSet presAssocID="{FA3592D0-CBAC-4F85-996E-F6A3D866F513}" presName="BalanceSpacing1" presStyleCnt="0"/>
      <dgm:spPr/>
    </dgm:pt>
    <dgm:pt modelId="{1822D091-977B-4558-B6D1-A49493868157}" type="pres">
      <dgm:prSet presAssocID="{3C51A086-6BFA-4273-A986-570E5CD5C0E8}" presName="Accent1Text" presStyleLbl="node1" presStyleIdx="1" presStyleCnt="6"/>
      <dgm:spPr/>
    </dgm:pt>
    <dgm:pt modelId="{644903DC-D01E-4740-8A25-154B3E1CDD71}" type="pres">
      <dgm:prSet presAssocID="{3C51A086-6BFA-4273-A986-570E5CD5C0E8}" presName="spaceBetweenRectangles" presStyleCnt="0"/>
      <dgm:spPr/>
    </dgm:pt>
    <dgm:pt modelId="{90404247-A70C-4B57-A0EF-D46A729F0277}" type="pres">
      <dgm:prSet presAssocID="{9021F94B-8DDF-4210-A5E3-D640FBB90EF3}" presName="composite" presStyleCnt="0"/>
      <dgm:spPr/>
    </dgm:pt>
    <dgm:pt modelId="{67E0D2F9-97EB-46E6-AF0E-B2A8221ADF95}" type="pres">
      <dgm:prSet presAssocID="{9021F94B-8DDF-4210-A5E3-D640FBB90EF3}" presName="Parent1" presStyleLbl="node1" presStyleIdx="2" presStyleCnt="6">
        <dgm:presLayoutVars>
          <dgm:chMax val="1"/>
          <dgm:chPref val="1"/>
          <dgm:bulletEnabled val="1"/>
        </dgm:presLayoutVars>
      </dgm:prSet>
      <dgm:spPr/>
    </dgm:pt>
    <dgm:pt modelId="{B3E43243-CE48-4E53-82EF-3D69598A0159}" type="pres">
      <dgm:prSet presAssocID="{9021F94B-8DDF-4210-A5E3-D640FBB90EF3}" presName="Childtext1" presStyleLbl="revTx" presStyleIdx="1" presStyleCnt="3">
        <dgm:presLayoutVars>
          <dgm:chMax val="0"/>
          <dgm:chPref val="0"/>
          <dgm:bulletEnabled val="1"/>
        </dgm:presLayoutVars>
      </dgm:prSet>
      <dgm:spPr/>
    </dgm:pt>
    <dgm:pt modelId="{6BCDB3EB-653D-46B8-8C98-5166456EA59D}" type="pres">
      <dgm:prSet presAssocID="{9021F94B-8DDF-4210-A5E3-D640FBB90EF3}" presName="BalanceSpacing" presStyleCnt="0"/>
      <dgm:spPr/>
    </dgm:pt>
    <dgm:pt modelId="{C3304781-BC34-4EE9-BA65-E99EEF04401D}" type="pres">
      <dgm:prSet presAssocID="{9021F94B-8DDF-4210-A5E3-D640FBB90EF3}" presName="BalanceSpacing1" presStyleCnt="0"/>
      <dgm:spPr/>
    </dgm:pt>
    <dgm:pt modelId="{06316AB1-AABE-4D4A-92E3-8D6FF19EDE9D}" type="pres">
      <dgm:prSet presAssocID="{E72204B0-5839-4484-A34D-7716C5B53A01}" presName="Accent1Text" presStyleLbl="node1" presStyleIdx="3" presStyleCnt="6"/>
      <dgm:spPr/>
    </dgm:pt>
    <dgm:pt modelId="{306D291C-32EB-4F26-9A67-9D287C7802A1}" type="pres">
      <dgm:prSet presAssocID="{E72204B0-5839-4484-A34D-7716C5B53A01}" presName="spaceBetweenRectangles" presStyleCnt="0"/>
      <dgm:spPr/>
    </dgm:pt>
    <dgm:pt modelId="{8DC1A989-9419-46F0-BB84-037A56D88B3B}" type="pres">
      <dgm:prSet presAssocID="{55A558D7-1FF3-40DE-8111-F3365E04A075}" presName="composite" presStyleCnt="0"/>
      <dgm:spPr/>
    </dgm:pt>
    <dgm:pt modelId="{A7C760B1-90E0-4F25-A7C9-96958BCBF031}" type="pres">
      <dgm:prSet presAssocID="{55A558D7-1FF3-40DE-8111-F3365E04A075}" presName="Parent1" presStyleLbl="node1" presStyleIdx="4" presStyleCnt="6">
        <dgm:presLayoutVars>
          <dgm:chMax val="1"/>
          <dgm:chPref val="1"/>
          <dgm:bulletEnabled val="1"/>
        </dgm:presLayoutVars>
      </dgm:prSet>
      <dgm:spPr/>
    </dgm:pt>
    <dgm:pt modelId="{4707A14E-A136-488B-9A83-2C868D0A883E}" type="pres">
      <dgm:prSet presAssocID="{55A558D7-1FF3-40DE-8111-F3365E04A075}" presName="Childtext1" presStyleLbl="revTx" presStyleIdx="2" presStyleCnt="3">
        <dgm:presLayoutVars>
          <dgm:chMax val="0"/>
          <dgm:chPref val="0"/>
          <dgm:bulletEnabled val="1"/>
        </dgm:presLayoutVars>
      </dgm:prSet>
      <dgm:spPr/>
    </dgm:pt>
    <dgm:pt modelId="{27E4993E-0451-4516-AC62-4467CECAE912}" type="pres">
      <dgm:prSet presAssocID="{55A558D7-1FF3-40DE-8111-F3365E04A075}" presName="BalanceSpacing" presStyleCnt="0"/>
      <dgm:spPr/>
    </dgm:pt>
    <dgm:pt modelId="{90A05655-FD96-4A61-80BD-BE1571BB9EA9}" type="pres">
      <dgm:prSet presAssocID="{55A558D7-1FF3-40DE-8111-F3365E04A075}" presName="BalanceSpacing1" presStyleCnt="0"/>
      <dgm:spPr/>
    </dgm:pt>
    <dgm:pt modelId="{E4EC9A79-F66B-49B9-B1F5-ECFF12EE8E96}" type="pres">
      <dgm:prSet presAssocID="{E789D31D-DA1B-4534-A5D1-00083A840013}" presName="Accent1Text" presStyleLbl="node1" presStyleIdx="5" presStyleCnt="6"/>
      <dgm:spPr/>
    </dgm:pt>
  </dgm:ptLst>
  <dgm:cxnLst>
    <dgm:cxn modelId="{7FF2FA00-8F5C-4725-8DDB-63020F1246A1}" srcId="{7D634F5A-DD12-4FFA-8AE8-654E7CCAD80F}" destId="{FA3592D0-CBAC-4F85-996E-F6A3D866F513}" srcOrd="0" destOrd="0" parTransId="{223BF547-677E-47DB-9831-89A6757710BD}" sibTransId="{3C51A086-6BFA-4273-A986-570E5CD5C0E8}"/>
    <dgm:cxn modelId="{4581AE02-CBF3-4E88-81C2-F82C599974DE}" srcId="{FA3592D0-CBAC-4F85-996E-F6A3D866F513}" destId="{5A771DE8-2C93-449B-8BA1-9B68B922B102}" srcOrd="0" destOrd="0" parTransId="{D425ADB5-ED87-4C6E-B047-E1F30CCCEC52}" sibTransId="{197FFC09-3A4E-4AAF-9E44-72D7D267F61C}"/>
    <dgm:cxn modelId="{4B4C6708-3A65-4E2F-BFBD-E2EEE718BF11}" type="presOf" srcId="{FA3592D0-CBAC-4F85-996E-F6A3D866F513}" destId="{BC9FE177-4591-4765-A09A-6FEDD341BA5E}" srcOrd="0" destOrd="0" presId="urn:microsoft.com/office/officeart/2008/layout/AlternatingHexagons"/>
    <dgm:cxn modelId="{13AA6F1C-F363-4D14-8346-7953A479B415}" srcId="{9021F94B-8DDF-4210-A5E3-D640FBB90EF3}" destId="{E2B208AE-AA48-4614-B4A8-48212FC47AC6}" srcOrd="0" destOrd="0" parTransId="{D1F3DC97-3A1F-4548-9348-5A79F55F83ED}" sibTransId="{A0B1EC64-9273-4C6F-ADCA-DFDC6BDD0289}"/>
    <dgm:cxn modelId="{1B77D762-B10E-4844-AFAE-BEAB8C920810}" type="presOf" srcId="{5A771DE8-2C93-449B-8BA1-9B68B922B102}" destId="{552E910B-606D-417D-B954-9E90E1FA21B3}" srcOrd="0" destOrd="0" presId="urn:microsoft.com/office/officeart/2008/layout/AlternatingHexagons"/>
    <dgm:cxn modelId="{CFDF5C75-D575-402C-BF81-277A54855FC5}" type="presOf" srcId="{E2B208AE-AA48-4614-B4A8-48212FC47AC6}" destId="{B3E43243-CE48-4E53-82EF-3D69598A0159}" srcOrd="0" destOrd="0" presId="urn:microsoft.com/office/officeart/2008/layout/AlternatingHexagons"/>
    <dgm:cxn modelId="{41199A77-CF71-4F04-9E6B-AD3272FD654C}" type="presOf" srcId="{55A558D7-1FF3-40DE-8111-F3365E04A075}" destId="{A7C760B1-90E0-4F25-A7C9-96958BCBF031}" srcOrd="0" destOrd="0" presId="urn:microsoft.com/office/officeart/2008/layout/AlternatingHexagons"/>
    <dgm:cxn modelId="{DFDE0C58-206F-4C59-8B8F-A7D4AF4D7919}" type="presOf" srcId="{9021F94B-8DDF-4210-A5E3-D640FBB90EF3}" destId="{67E0D2F9-97EB-46E6-AF0E-B2A8221ADF95}" srcOrd="0" destOrd="0" presId="urn:microsoft.com/office/officeart/2008/layout/AlternatingHexagons"/>
    <dgm:cxn modelId="{F6F04483-A6E1-4539-AA27-4984CA4F2A38}" srcId="{7D634F5A-DD12-4FFA-8AE8-654E7CCAD80F}" destId="{55A558D7-1FF3-40DE-8111-F3365E04A075}" srcOrd="2" destOrd="0" parTransId="{362B48E1-CA9F-4C12-B96C-E995FF092B1A}" sibTransId="{E789D31D-DA1B-4534-A5D1-00083A840013}"/>
    <dgm:cxn modelId="{C9C3FFB6-C439-4D10-8322-2DCB561186CD}" type="presOf" srcId="{E789D31D-DA1B-4534-A5D1-00083A840013}" destId="{E4EC9A79-F66B-49B9-B1F5-ECFF12EE8E96}" srcOrd="0" destOrd="0" presId="urn:microsoft.com/office/officeart/2008/layout/AlternatingHexagons"/>
    <dgm:cxn modelId="{8079C1D4-4D6F-4CEA-9FD2-C07EFC9E3D55}" type="presOf" srcId="{E72204B0-5839-4484-A34D-7716C5B53A01}" destId="{06316AB1-AABE-4D4A-92E3-8D6FF19EDE9D}" srcOrd="0" destOrd="0" presId="urn:microsoft.com/office/officeart/2008/layout/AlternatingHexagons"/>
    <dgm:cxn modelId="{1DFEE5DB-EBED-49CD-AC58-5B262D50DBB7}" type="presOf" srcId="{3C51A086-6BFA-4273-A986-570E5CD5C0E8}" destId="{1822D091-977B-4558-B6D1-A49493868157}" srcOrd="0" destOrd="0" presId="urn:microsoft.com/office/officeart/2008/layout/AlternatingHexagons"/>
    <dgm:cxn modelId="{5ABC8FE1-A9B8-450A-9489-70FC0DB4807F}" srcId="{7D634F5A-DD12-4FFA-8AE8-654E7CCAD80F}" destId="{9021F94B-8DDF-4210-A5E3-D640FBB90EF3}" srcOrd="1" destOrd="0" parTransId="{08A040CD-E455-48AA-B107-F684D4A66F9C}" sibTransId="{E72204B0-5839-4484-A34D-7716C5B53A01}"/>
    <dgm:cxn modelId="{83D6C4E7-CBF9-4978-9349-BCF896C3F0ED}" srcId="{55A558D7-1FF3-40DE-8111-F3365E04A075}" destId="{98690762-D1D8-4AF3-9BD7-01657B5CD3B7}" srcOrd="0" destOrd="0" parTransId="{696D2470-0758-4FAC-A33C-6C4894E36C35}" sibTransId="{AC6665A2-9ADC-4104-9860-E62CA0C85FC5}"/>
    <dgm:cxn modelId="{C172A9EA-9933-4A10-B4C2-5A75EE6AF4BF}" type="presOf" srcId="{7D634F5A-DD12-4FFA-8AE8-654E7CCAD80F}" destId="{85C3D2B0-F41D-4A67-883C-FD12609EA15B}" srcOrd="0" destOrd="0" presId="urn:microsoft.com/office/officeart/2008/layout/AlternatingHexagons"/>
    <dgm:cxn modelId="{6251B0F3-7EB1-4256-AF14-A78F1ADD4C41}" type="presOf" srcId="{98690762-D1D8-4AF3-9BD7-01657B5CD3B7}" destId="{4707A14E-A136-488B-9A83-2C868D0A883E}" srcOrd="0" destOrd="0" presId="urn:microsoft.com/office/officeart/2008/layout/AlternatingHexagons"/>
    <dgm:cxn modelId="{0CF88C87-87EF-432A-976F-3D03FA07297F}" type="presParOf" srcId="{85C3D2B0-F41D-4A67-883C-FD12609EA15B}" destId="{74C3561F-8DDC-461E-AA7C-36CA263BE055}" srcOrd="0" destOrd="0" presId="urn:microsoft.com/office/officeart/2008/layout/AlternatingHexagons"/>
    <dgm:cxn modelId="{4A5921C4-AF48-4322-BD53-C5EF13A198BB}" type="presParOf" srcId="{74C3561F-8DDC-461E-AA7C-36CA263BE055}" destId="{BC9FE177-4591-4765-A09A-6FEDD341BA5E}" srcOrd="0" destOrd="0" presId="urn:microsoft.com/office/officeart/2008/layout/AlternatingHexagons"/>
    <dgm:cxn modelId="{B59DD195-E190-4FF2-B6DA-3518848E0B7B}" type="presParOf" srcId="{74C3561F-8DDC-461E-AA7C-36CA263BE055}" destId="{552E910B-606D-417D-B954-9E90E1FA21B3}" srcOrd="1" destOrd="0" presId="urn:microsoft.com/office/officeart/2008/layout/AlternatingHexagons"/>
    <dgm:cxn modelId="{B9C55C1E-6ABD-4066-B617-167B7B4AC201}" type="presParOf" srcId="{74C3561F-8DDC-461E-AA7C-36CA263BE055}" destId="{A40E7F62-5307-4ECF-AE12-E8F2459E8536}" srcOrd="2" destOrd="0" presId="urn:microsoft.com/office/officeart/2008/layout/AlternatingHexagons"/>
    <dgm:cxn modelId="{68D15A4C-AD98-4337-A4A9-91491E523029}" type="presParOf" srcId="{74C3561F-8DDC-461E-AA7C-36CA263BE055}" destId="{8B698229-C3F9-4CB0-A182-4A934B46CFC8}" srcOrd="3" destOrd="0" presId="urn:microsoft.com/office/officeart/2008/layout/AlternatingHexagons"/>
    <dgm:cxn modelId="{EAEA99B5-A170-42DD-B7D1-4803617F4083}" type="presParOf" srcId="{74C3561F-8DDC-461E-AA7C-36CA263BE055}" destId="{1822D091-977B-4558-B6D1-A49493868157}" srcOrd="4" destOrd="0" presId="urn:microsoft.com/office/officeart/2008/layout/AlternatingHexagons"/>
    <dgm:cxn modelId="{3CA6D6C1-05BD-45B1-9663-8ABE57E4BCDE}" type="presParOf" srcId="{85C3D2B0-F41D-4A67-883C-FD12609EA15B}" destId="{644903DC-D01E-4740-8A25-154B3E1CDD71}" srcOrd="1" destOrd="0" presId="urn:microsoft.com/office/officeart/2008/layout/AlternatingHexagons"/>
    <dgm:cxn modelId="{5A338713-791B-4E44-95B9-1242CA11A2EF}" type="presParOf" srcId="{85C3D2B0-F41D-4A67-883C-FD12609EA15B}" destId="{90404247-A70C-4B57-A0EF-D46A729F0277}" srcOrd="2" destOrd="0" presId="urn:microsoft.com/office/officeart/2008/layout/AlternatingHexagons"/>
    <dgm:cxn modelId="{8FCE7751-AB32-4290-A3B8-947E14EC956A}" type="presParOf" srcId="{90404247-A70C-4B57-A0EF-D46A729F0277}" destId="{67E0D2F9-97EB-46E6-AF0E-B2A8221ADF95}" srcOrd="0" destOrd="0" presId="urn:microsoft.com/office/officeart/2008/layout/AlternatingHexagons"/>
    <dgm:cxn modelId="{3C5D34E0-2918-42CD-8534-F98E02E5EBA4}" type="presParOf" srcId="{90404247-A70C-4B57-A0EF-D46A729F0277}" destId="{B3E43243-CE48-4E53-82EF-3D69598A0159}" srcOrd="1" destOrd="0" presId="urn:microsoft.com/office/officeart/2008/layout/AlternatingHexagons"/>
    <dgm:cxn modelId="{5061003B-118F-46A6-A8BA-D4CBBA674F84}" type="presParOf" srcId="{90404247-A70C-4B57-A0EF-D46A729F0277}" destId="{6BCDB3EB-653D-46B8-8C98-5166456EA59D}" srcOrd="2" destOrd="0" presId="urn:microsoft.com/office/officeart/2008/layout/AlternatingHexagons"/>
    <dgm:cxn modelId="{645AF318-F7B0-47F8-80F0-B3FC6DD53F91}" type="presParOf" srcId="{90404247-A70C-4B57-A0EF-D46A729F0277}" destId="{C3304781-BC34-4EE9-BA65-E99EEF04401D}" srcOrd="3" destOrd="0" presId="urn:microsoft.com/office/officeart/2008/layout/AlternatingHexagons"/>
    <dgm:cxn modelId="{1ECAF8C2-4618-4A62-8663-D85E9CC10E06}" type="presParOf" srcId="{90404247-A70C-4B57-A0EF-D46A729F0277}" destId="{06316AB1-AABE-4D4A-92E3-8D6FF19EDE9D}" srcOrd="4" destOrd="0" presId="urn:microsoft.com/office/officeart/2008/layout/AlternatingHexagons"/>
    <dgm:cxn modelId="{54BD12A5-63CE-491F-99E1-CFABA6E97834}" type="presParOf" srcId="{85C3D2B0-F41D-4A67-883C-FD12609EA15B}" destId="{306D291C-32EB-4F26-9A67-9D287C7802A1}" srcOrd="3" destOrd="0" presId="urn:microsoft.com/office/officeart/2008/layout/AlternatingHexagons"/>
    <dgm:cxn modelId="{BCCD71A3-9664-48F7-A2BC-C248DEA1AE58}" type="presParOf" srcId="{85C3D2B0-F41D-4A67-883C-FD12609EA15B}" destId="{8DC1A989-9419-46F0-BB84-037A56D88B3B}" srcOrd="4" destOrd="0" presId="urn:microsoft.com/office/officeart/2008/layout/AlternatingHexagons"/>
    <dgm:cxn modelId="{FFD2347D-256E-4400-9B3B-AE1CF51C13F0}" type="presParOf" srcId="{8DC1A989-9419-46F0-BB84-037A56D88B3B}" destId="{A7C760B1-90E0-4F25-A7C9-96958BCBF031}" srcOrd="0" destOrd="0" presId="urn:microsoft.com/office/officeart/2008/layout/AlternatingHexagons"/>
    <dgm:cxn modelId="{3984E48B-6D28-4627-895B-0377B97AB3EB}" type="presParOf" srcId="{8DC1A989-9419-46F0-BB84-037A56D88B3B}" destId="{4707A14E-A136-488B-9A83-2C868D0A883E}" srcOrd="1" destOrd="0" presId="urn:microsoft.com/office/officeart/2008/layout/AlternatingHexagons"/>
    <dgm:cxn modelId="{627FBBFC-A02F-4B5F-839C-7E80928FEB13}" type="presParOf" srcId="{8DC1A989-9419-46F0-BB84-037A56D88B3B}" destId="{27E4993E-0451-4516-AC62-4467CECAE912}" srcOrd="2" destOrd="0" presId="urn:microsoft.com/office/officeart/2008/layout/AlternatingHexagons"/>
    <dgm:cxn modelId="{2FB39FD3-B43D-4755-9415-1D73EF926098}" type="presParOf" srcId="{8DC1A989-9419-46F0-BB84-037A56D88B3B}" destId="{90A05655-FD96-4A61-80BD-BE1571BB9EA9}" srcOrd="3" destOrd="0" presId="urn:microsoft.com/office/officeart/2008/layout/AlternatingHexagons"/>
    <dgm:cxn modelId="{AE617D0C-4843-4D8B-8EC9-5DC936C03A30}" type="presParOf" srcId="{8DC1A989-9419-46F0-BB84-037A56D88B3B}" destId="{E4EC9A79-F66B-49B9-B1F5-ECFF12EE8E96}" srcOrd="4" destOrd="0" presId="urn:microsoft.com/office/officeart/2008/layout/AlternatingHexagon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9FE177-4591-4765-A09A-6FEDD341BA5E}">
      <dsp:nvSpPr>
        <dsp:cNvPr id="0" name=""/>
        <dsp:cNvSpPr/>
      </dsp:nvSpPr>
      <dsp:spPr>
        <a:xfrm rot="5400000">
          <a:off x="2415186" y="32083"/>
          <a:ext cx="1518398" cy="1454232"/>
        </a:xfrm>
        <a:prstGeom prst="hexagon">
          <a:avLst>
            <a:gd name="adj" fmla="val 25000"/>
            <a:gd name="vf" fmla="val 115470"/>
          </a:avLst>
        </a:prstGeom>
        <a:solidFill>
          <a:srgbClr val="80276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kern="1200" dirty="0"/>
            <a:t>Rayonnement</a:t>
          </a:r>
        </a:p>
      </dsp:txBody>
      <dsp:txXfrm rot="-5400000">
        <a:off x="2684520" y="247719"/>
        <a:ext cx="979730" cy="1022960"/>
      </dsp:txXfrm>
    </dsp:sp>
    <dsp:sp modelId="{552E910B-606D-417D-B954-9E90E1FA21B3}">
      <dsp:nvSpPr>
        <dsp:cNvPr id="0" name=""/>
        <dsp:cNvSpPr/>
      </dsp:nvSpPr>
      <dsp:spPr>
        <a:xfrm>
          <a:off x="3888776" y="327012"/>
          <a:ext cx="1559696" cy="838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fr-FR" sz="1800" kern="1200" dirty="0">
              <a:solidFill>
                <a:srgbClr val="80276C"/>
              </a:solidFill>
            </a:rPr>
            <a:t>Pour l’enseignant</a:t>
          </a:r>
        </a:p>
        <a:p>
          <a:pPr marL="0" lvl="0" indent="0" algn="l" defTabSz="800100">
            <a:lnSpc>
              <a:spcPct val="90000"/>
            </a:lnSpc>
            <a:spcBef>
              <a:spcPct val="0"/>
            </a:spcBef>
            <a:spcAft>
              <a:spcPct val="35000"/>
            </a:spcAft>
            <a:buNone/>
          </a:pPr>
          <a:r>
            <a:rPr lang="fr-FR" sz="1800" kern="1200" dirty="0">
              <a:solidFill>
                <a:srgbClr val="80276C"/>
              </a:solidFill>
            </a:rPr>
            <a:t>Pour l’établissement</a:t>
          </a:r>
        </a:p>
      </dsp:txBody>
      <dsp:txXfrm>
        <a:off x="3888776" y="327012"/>
        <a:ext cx="1559696" cy="838546"/>
      </dsp:txXfrm>
    </dsp:sp>
    <dsp:sp modelId="{1822D091-977B-4558-B6D1-A49493868157}">
      <dsp:nvSpPr>
        <dsp:cNvPr id="0" name=""/>
        <dsp:cNvSpPr/>
      </dsp:nvSpPr>
      <dsp:spPr>
        <a:xfrm rot="5400000">
          <a:off x="1136169" y="152050"/>
          <a:ext cx="1397577" cy="1215892"/>
        </a:xfrm>
        <a:prstGeom prst="hexagon">
          <a:avLst>
            <a:gd name="adj" fmla="val 25000"/>
            <a:gd name="vf" fmla="val 115470"/>
          </a:avLst>
        </a:prstGeom>
        <a:solidFill>
          <a:srgbClr val="80276C">
            <a:alpha val="51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fr-FR" sz="3600" kern="1200"/>
        </a:p>
      </dsp:txBody>
      <dsp:txXfrm rot="-5400000">
        <a:off x="1416488" y="278997"/>
        <a:ext cx="836938" cy="961999"/>
      </dsp:txXfrm>
    </dsp:sp>
    <dsp:sp modelId="{67E0D2F9-97EB-46E6-AF0E-B2A8221ADF95}">
      <dsp:nvSpPr>
        <dsp:cNvPr id="0" name=""/>
        <dsp:cNvSpPr/>
      </dsp:nvSpPr>
      <dsp:spPr>
        <a:xfrm rot="5400000">
          <a:off x="1790235" y="1398724"/>
          <a:ext cx="1397577" cy="1215892"/>
        </a:xfrm>
        <a:prstGeom prst="hexagon">
          <a:avLst>
            <a:gd name="adj" fmla="val 25000"/>
            <a:gd name="vf" fmla="val 115470"/>
          </a:avLst>
        </a:prstGeom>
        <a:solidFill>
          <a:srgbClr val="FFA3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kern="1200" dirty="0"/>
            <a:t>Accès libre</a:t>
          </a:r>
        </a:p>
      </dsp:txBody>
      <dsp:txXfrm rot="-5400000">
        <a:off x="2070554" y="1525671"/>
        <a:ext cx="836938" cy="961999"/>
      </dsp:txXfrm>
    </dsp:sp>
    <dsp:sp modelId="{B3E43243-CE48-4E53-82EF-3D69598A0159}">
      <dsp:nvSpPr>
        <dsp:cNvPr id="0" name=""/>
        <dsp:cNvSpPr/>
      </dsp:nvSpPr>
      <dsp:spPr>
        <a:xfrm>
          <a:off x="321381" y="1587397"/>
          <a:ext cx="1509384" cy="838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r" defTabSz="800100">
            <a:lnSpc>
              <a:spcPct val="90000"/>
            </a:lnSpc>
            <a:spcBef>
              <a:spcPct val="0"/>
            </a:spcBef>
            <a:spcAft>
              <a:spcPct val="35000"/>
            </a:spcAft>
            <a:buNone/>
          </a:pPr>
          <a:r>
            <a:rPr lang="fr-FR" sz="1800" kern="1200" dirty="0">
              <a:solidFill>
                <a:srgbClr val="80276C"/>
              </a:solidFill>
            </a:rPr>
            <a:t>Modèle archive ouverte de publications </a:t>
          </a:r>
          <a:r>
            <a:rPr lang="fr-FR" sz="1800" kern="1200" dirty="0">
              <a:solidFill>
                <a:srgbClr val="80276C"/>
              </a:solidFill>
              <a:hlinkClick xmlns:r="http://schemas.openxmlformats.org/officeDocument/2006/relationships" r:id="rId1"/>
            </a:rPr>
            <a:t>SAM</a:t>
          </a:r>
          <a:endParaRPr lang="fr-FR" sz="1800" kern="1200" dirty="0">
            <a:solidFill>
              <a:srgbClr val="80276C"/>
            </a:solidFill>
          </a:endParaRPr>
        </a:p>
      </dsp:txBody>
      <dsp:txXfrm>
        <a:off x="321381" y="1587397"/>
        <a:ext cx="1509384" cy="838546"/>
      </dsp:txXfrm>
    </dsp:sp>
    <dsp:sp modelId="{06316AB1-AABE-4D4A-92E3-8D6FF19EDE9D}">
      <dsp:nvSpPr>
        <dsp:cNvPr id="0" name=""/>
        <dsp:cNvSpPr/>
      </dsp:nvSpPr>
      <dsp:spPr>
        <a:xfrm rot="5400000">
          <a:off x="3103399" y="1398724"/>
          <a:ext cx="1397577" cy="1215892"/>
        </a:xfrm>
        <a:prstGeom prst="hexagon">
          <a:avLst>
            <a:gd name="adj" fmla="val 25000"/>
            <a:gd name="vf" fmla="val 115470"/>
          </a:avLst>
        </a:prstGeom>
        <a:solidFill>
          <a:srgbClr val="FFA300">
            <a:alpha val="56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fr-FR" sz="3600" kern="1200"/>
        </a:p>
      </dsp:txBody>
      <dsp:txXfrm rot="-5400000">
        <a:off x="3383718" y="1525671"/>
        <a:ext cx="836938" cy="961999"/>
      </dsp:txXfrm>
    </dsp:sp>
    <dsp:sp modelId="{A7C760B1-90E0-4F25-A7C9-96958BCBF031}">
      <dsp:nvSpPr>
        <dsp:cNvPr id="0" name=""/>
        <dsp:cNvSpPr/>
      </dsp:nvSpPr>
      <dsp:spPr>
        <a:xfrm rot="5400000">
          <a:off x="2449333" y="2584988"/>
          <a:ext cx="1397577" cy="1215892"/>
        </a:xfrm>
        <a:prstGeom prst="hexagon">
          <a:avLst>
            <a:gd name="adj" fmla="val 25000"/>
            <a:gd name="vf" fmla="val 115470"/>
          </a:avLst>
        </a:prstGeom>
        <a:solidFill>
          <a:srgbClr val="80276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kern="1200" dirty="0"/>
            <a:t>Diffusion de la culture scientifique et technique</a:t>
          </a:r>
        </a:p>
      </dsp:txBody>
      <dsp:txXfrm rot="-5400000">
        <a:off x="2729652" y="2711935"/>
        <a:ext cx="836938" cy="961999"/>
      </dsp:txXfrm>
    </dsp:sp>
    <dsp:sp modelId="{4707A14E-A136-488B-9A83-2C868D0A883E}">
      <dsp:nvSpPr>
        <dsp:cNvPr id="0" name=""/>
        <dsp:cNvSpPr/>
      </dsp:nvSpPr>
      <dsp:spPr>
        <a:xfrm>
          <a:off x="3792964" y="2773661"/>
          <a:ext cx="1559696" cy="838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fr-FR" sz="1800" kern="1200" dirty="0">
              <a:solidFill>
                <a:srgbClr val="80276C"/>
              </a:solidFill>
            </a:rPr>
            <a:t>Mission de l’établissement</a:t>
          </a:r>
        </a:p>
      </dsp:txBody>
      <dsp:txXfrm>
        <a:off x="3792964" y="2773661"/>
        <a:ext cx="1559696" cy="838546"/>
      </dsp:txXfrm>
    </dsp:sp>
    <dsp:sp modelId="{E4EC9A79-F66B-49B9-B1F5-ECFF12EE8E96}">
      <dsp:nvSpPr>
        <dsp:cNvPr id="0" name=""/>
        <dsp:cNvSpPr/>
      </dsp:nvSpPr>
      <dsp:spPr>
        <a:xfrm rot="5400000">
          <a:off x="1136169" y="2584988"/>
          <a:ext cx="1397577" cy="1215892"/>
        </a:xfrm>
        <a:prstGeom prst="hexagon">
          <a:avLst>
            <a:gd name="adj" fmla="val 25000"/>
            <a:gd name="vf" fmla="val 115470"/>
          </a:avLst>
        </a:prstGeom>
        <a:solidFill>
          <a:srgbClr val="80276C">
            <a:alpha val="57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fr-FR" sz="3600" kern="1200"/>
        </a:p>
      </dsp:txBody>
      <dsp:txXfrm rot="-5400000">
        <a:off x="1416488" y="2711935"/>
        <a:ext cx="836938" cy="961999"/>
      </dsp:txXfrm>
    </dsp:sp>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3C123C-91EC-4866-AF9C-EED0A0FC2790}" type="datetimeFigureOut">
              <a:rPr lang="fr-FR" smtClean="0"/>
              <a:t>13/11/2021</a:t>
            </a:fld>
            <a:endParaRPr lang="fr-FR"/>
          </a:p>
        </p:txBody>
      </p:sp>
      <p:sp>
        <p:nvSpPr>
          <p:cNvPr id="4" name="Espace réservé de l'image des diapositives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65B225-9B56-4D6C-A329-31DB38A042F7}" type="slidenum">
              <a:rPr lang="fr-FR" smtClean="0"/>
              <a:t>‹N°›</a:t>
            </a:fld>
            <a:endParaRPr lang="fr-FR"/>
          </a:p>
        </p:txBody>
      </p:sp>
    </p:spTree>
    <p:extLst>
      <p:ext uri="{BB962C8B-B14F-4D97-AF65-F5344CB8AC3E}">
        <p14:creationId xmlns:p14="http://schemas.microsoft.com/office/powerpoint/2010/main" val="42845483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3</a:t>
            </a:fld>
            <a:endParaRPr lang="fr-FR"/>
          </a:p>
        </p:txBody>
      </p:sp>
    </p:spTree>
    <p:extLst>
      <p:ext uri="{BB962C8B-B14F-4D97-AF65-F5344CB8AC3E}">
        <p14:creationId xmlns:p14="http://schemas.microsoft.com/office/powerpoint/2010/main" val="428100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13</a:t>
            </a:fld>
            <a:endParaRPr lang="fr-FR"/>
          </a:p>
        </p:txBody>
      </p:sp>
    </p:spTree>
    <p:extLst>
      <p:ext uri="{BB962C8B-B14F-4D97-AF65-F5344CB8AC3E}">
        <p14:creationId xmlns:p14="http://schemas.microsoft.com/office/powerpoint/2010/main" val="38721195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14</a:t>
            </a:fld>
            <a:endParaRPr lang="fr-FR"/>
          </a:p>
        </p:txBody>
      </p:sp>
    </p:spTree>
    <p:extLst>
      <p:ext uri="{BB962C8B-B14F-4D97-AF65-F5344CB8AC3E}">
        <p14:creationId xmlns:p14="http://schemas.microsoft.com/office/powerpoint/2010/main" val="11478215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15</a:t>
            </a:fld>
            <a:endParaRPr lang="fr-FR"/>
          </a:p>
        </p:txBody>
      </p:sp>
    </p:spTree>
    <p:extLst>
      <p:ext uri="{BB962C8B-B14F-4D97-AF65-F5344CB8AC3E}">
        <p14:creationId xmlns:p14="http://schemas.microsoft.com/office/powerpoint/2010/main" val="41604023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16</a:t>
            </a:fld>
            <a:endParaRPr lang="fr-FR"/>
          </a:p>
        </p:txBody>
      </p:sp>
    </p:spTree>
    <p:extLst>
      <p:ext uri="{BB962C8B-B14F-4D97-AF65-F5344CB8AC3E}">
        <p14:creationId xmlns:p14="http://schemas.microsoft.com/office/powerpoint/2010/main" val="26364526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17</a:t>
            </a:fld>
            <a:endParaRPr lang="fr-FR"/>
          </a:p>
        </p:txBody>
      </p:sp>
    </p:spTree>
    <p:extLst>
      <p:ext uri="{BB962C8B-B14F-4D97-AF65-F5344CB8AC3E}">
        <p14:creationId xmlns:p14="http://schemas.microsoft.com/office/powerpoint/2010/main" val="21383686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18</a:t>
            </a:fld>
            <a:endParaRPr lang="fr-FR"/>
          </a:p>
        </p:txBody>
      </p:sp>
    </p:spTree>
    <p:extLst>
      <p:ext uri="{BB962C8B-B14F-4D97-AF65-F5344CB8AC3E}">
        <p14:creationId xmlns:p14="http://schemas.microsoft.com/office/powerpoint/2010/main" val="37934860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19</a:t>
            </a:fld>
            <a:endParaRPr lang="fr-FR"/>
          </a:p>
        </p:txBody>
      </p:sp>
    </p:spTree>
    <p:extLst>
      <p:ext uri="{BB962C8B-B14F-4D97-AF65-F5344CB8AC3E}">
        <p14:creationId xmlns:p14="http://schemas.microsoft.com/office/powerpoint/2010/main" val="41170727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20</a:t>
            </a:fld>
            <a:endParaRPr lang="fr-FR"/>
          </a:p>
        </p:txBody>
      </p:sp>
    </p:spTree>
    <p:extLst>
      <p:ext uri="{BB962C8B-B14F-4D97-AF65-F5344CB8AC3E}">
        <p14:creationId xmlns:p14="http://schemas.microsoft.com/office/powerpoint/2010/main" val="29535813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21</a:t>
            </a:fld>
            <a:endParaRPr lang="fr-FR"/>
          </a:p>
        </p:txBody>
      </p:sp>
    </p:spTree>
    <p:extLst>
      <p:ext uri="{BB962C8B-B14F-4D97-AF65-F5344CB8AC3E}">
        <p14:creationId xmlns:p14="http://schemas.microsoft.com/office/powerpoint/2010/main" val="33777540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23</a:t>
            </a:fld>
            <a:endParaRPr lang="fr-FR"/>
          </a:p>
        </p:txBody>
      </p:sp>
    </p:spTree>
    <p:extLst>
      <p:ext uri="{BB962C8B-B14F-4D97-AF65-F5344CB8AC3E}">
        <p14:creationId xmlns:p14="http://schemas.microsoft.com/office/powerpoint/2010/main" val="23743697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4</a:t>
            </a:fld>
            <a:endParaRPr lang="fr-FR"/>
          </a:p>
        </p:txBody>
      </p:sp>
    </p:spTree>
    <p:extLst>
      <p:ext uri="{BB962C8B-B14F-4D97-AF65-F5344CB8AC3E}">
        <p14:creationId xmlns:p14="http://schemas.microsoft.com/office/powerpoint/2010/main" val="7703356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24</a:t>
            </a:fld>
            <a:endParaRPr lang="fr-FR"/>
          </a:p>
        </p:txBody>
      </p:sp>
    </p:spTree>
    <p:extLst>
      <p:ext uri="{BB962C8B-B14F-4D97-AF65-F5344CB8AC3E}">
        <p14:creationId xmlns:p14="http://schemas.microsoft.com/office/powerpoint/2010/main" val="2502119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25</a:t>
            </a:fld>
            <a:endParaRPr lang="fr-FR"/>
          </a:p>
        </p:txBody>
      </p:sp>
    </p:spTree>
    <p:extLst>
      <p:ext uri="{BB962C8B-B14F-4D97-AF65-F5344CB8AC3E}">
        <p14:creationId xmlns:p14="http://schemas.microsoft.com/office/powerpoint/2010/main" val="29600143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26</a:t>
            </a:fld>
            <a:endParaRPr lang="fr-FR"/>
          </a:p>
        </p:txBody>
      </p:sp>
    </p:spTree>
    <p:extLst>
      <p:ext uri="{BB962C8B-B14F-4D97-AF65-F5344CB8AC3E}">
        <p14:creationId xmlns:p14="http://schemas.microsoft.com/office/powerpoint/2010/main" val="10877986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27</a:t>
            </a:fld>
            <a:endParaRPr lang="fr-FR"/>
          </a:p>
        </p:txBody>
      </p:sp>
    </p:spTree>
    <p:extLst>
      <p:ext uri="{BB962C8B-B14F-4D97-AF65-F5344CB8AC3E}">
        <p14:creationId xmlns:p14="http://schemas.microsoft.com/office/powerpoint/2010/main" val="3173936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28</a:t>
            </a:fld>
            <a:endParaRPr lang="fr-FR"/>
          </a:p>
        </p:txBody>
      </p:sp>
    </p:spTree>
    <p:extLst>
      <p:ext uri="{BB962C8B-B14F-4D97-AF65-F5344CB8AC3E}">
        <p14:creationId xmlns:p14="http://schemas.microsoft.com/office/powerpoint/2010/main" val="21768135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29</a:t>
            </a:fld>
            <a:endParaRPr lang="fr-FR"/>
          </a:p>
        </p:txBody>
      </p:sp>
    </p:spTree>
    <p:extLst>
      <p:ext uri="{BB962C8B-B14F-4D97-AF65-F5344CB8AC3E}">
        <p14:creationId xmlns:p14="http://schemas.microsoft.com/office/powerpoint/2010/main" val="40122799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30</a:t>
            </a:fld>
            <a:endParaRPr lang="fr-FR"/>
          </a:p>
        </p:txBody>
      </p:sp>
    </p:spTree>
    <p:extLst>
      <p:ext uri="{BB962C8B-B14F-4D97-AF65-F5344CB8AC3E}">
        <p14:creationId xmlns:p14="http://schemas.microsoft.com/office/powerpoint/2010/main" val="25208613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31</a:t>
            </a:fld>
            <a:endParaRPr lang="fr-FR"/>
          </a:p>
        </p:txBody>
      </p:sp>
    </p:spTree>
    <p:extLst>
      <p:ext uri="{BB962C8B-B14F-4D97-AF65-F5344CB8AC3E}">
        <p14:creationId xmlns:p14="http://schemas.microsoft.com/office/powerpoint/2010/main" val="3351165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32</a:t>
            </a:fld>
            <a:endParaRPr lang="fr-FR"/>
          </a:p>
        </p:txBody>
      </p:sp>
    </p:spTree>
    <p:extLst>
      <p:ext uri="{BB962C8B-B14F-4D97-AF65-F5344CB8AC3E}">
        <p14:creationId xmlns:p14="http://schemas.microsoft.com/office/powerpoint/2010/main" val="1196802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33</a:t>
            </a:fld>
            <a:endParaRPr lang="fr-FR"/>
          </a:p>
        </p:txBody>
      </p:sp>
    </p:spTree>
    <p:extLst>
      <p:ext uri="{BB962C8B-B14F-4D97-AF65-F5344CB8AC3E}">
        <p14:creationId xmlns:p14="http://schemas.microsoft.com/office/powerpoint/2010/main" val="32855114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5</a:t>
            </a:fld>
            <a:endParaRPr lang="fr-FR"/>
          </a:p>
        </p:txBody>
      </p:sp>
    </p:spTree>
    <p:extLst>
      <p:ext uri="{BB962C8B-B14F-4D97-AF65-F5344CB8AC3E}">
        <p14:creationId xmlns:p14="http://schemas.microsoft.com/office/powerpoint/2010/main" val="37597434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34</a:t>
            </a:fld>
            <a:endParaRPr lang="fr-FR"/>
          </a:p>
        </p:txBody>
      </p:sp>
    </p:spTree>
    <p:extLst>
      <p:ext uri="{BB962C8B-B14F-4D97-AF65-F5344CB8AC3E}">
        <p14:creationId xmlns:p14="http://schemas.microsoft.com/office/powerpoint/2010/main" val="2246606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35</a:t>
            </a:fld>
            <a:endParaRPr lang="fr-FR"/>
          </a:p>
        </p:txBody>
      </p:sp>
    </p:spTree>
    <p:extLst>
      <p:ext uri="{BB962C8B-B14F-4D97-AF65-F5344CB8AC3E}">
        <p14:creationId xmlns:p14="http://schemas.microsoft.com/office/powerpoint/2010/main" val="42794695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36</a:t>
            </a:fld>
            <a:endParaRPr lang="fr-FR"/>
          </a:p>
        </p:txBody>
      </p:sp>
    </p:spTree>
    <p:extLst>
      <p:ext uri="{BB962C8B-B14F-4D97-AF65-F5344CB8AC3E}">
        <p14:creationId xmlns:p14="http://schemas.microsoft.com/office/powerpoint/2010/main" val="12801225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37</a:t>
            </a:fld>
            <a:endParaRPr lang="fr-FR"/>
          </a:p>
        </p:txBody>
      </p:sp>
    </p:spTree>
    <p:extLst>
      <p:ext uri="{BB962C8B-B14F-4D97-AF65-F5344CB8AC3E}">
        <p14:creationId xmlns:p14="http://schemas.microsoft.com/office/powerpoint/2010/main" val="11546563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38</a:t>
            </a:fld>
            <a:endParaRPr lang="fr-FR"/>
          </a:p>
        </p:txBody>
      </p:sp>
    </p:spTree>
    <p:extLst>
      <p:ext uri="{BB962C8B-B14F-4D97-AF65-F5344CB8AC3E}">
        <p14:creationId xmlns:p14="http://schemas.microsoft.com/office/powerpoint/2010/main" val="38404105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39</a:t>
            </a:fld>
            <a:endParaRPr lang="fr-FR"/>
          </a:p>
        </p:txBody>
      </p:sp>
    </p:spTree>
    <p:extLst>
      <p:ext uri="{BB962C8B-B14F-4D97-AF65-F5344CB8AC3E}">
        <p14:creationId xmlns:p14="http://schemas.microsoft.com/office/powerpoint/2010/main" val="4381077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40</a:t>
            </a:fld>
            <a:endParaRPr lang="fr-FR"/>
          </a:p>
        </p:txBody>
      </p:sp>
    </p:spTree>
    <p:extLst>
      <p:ext uri="{BB962C8B-B14F-4D97-AF65-F5344CB8AC3E}">
        <p14:creationId xmlns:p14="http://schemas.microsoft.com/office/powerpoint/2010/main" val="10983697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41</a:t>
            </a:fld>
            <a:endParaRPr lang="fr-FR"/>
          </a:p>
        </p:txBody>
      </p:sp>
    </p:spTree>
    <p:extLst>
      <p:ext uri="{BB962C8B-B14F-4D97-AF65-F5344CB8AC3E}">
        <p14:creationId xmlns:p14="http://schemas.microsoft.com/office/powerpoint/2010/main" val="6369281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CDBED7-5FDD-45AC-B77B-DE79C8ED6F4F}"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76578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285750" indent="-285750">
              <a:buFontTx/>
              <a:buChar char="-"/>
            </a:pPr>
            <a:r>
              <a:rPr lang="fr-FR" dirty="0"/>
              <a:t>Concepts de l’open </a:t>
            </a:r>
            <a:r>
              <a:rPr lang="fr-FR" dirty="0" err="1"/>
              <a:t>access</a:t>
            </a:r>
            <a:r>
              <a:rPr lang="fr-FR" dirty="0"/>
              <a:t>, sur l’exemple de SAM</a:t>
            </a:r>
          </a:p>
          <a:p>
            <a:pPr marL="285750" indent="-285750">
              <a:buFontTx/>
              <a:buChar char="-"/>
            </a:pPr>
            <a:r>
              <a:rPr lang="fr-FR" dirty="0"/>
              <a:t>Assurer le rayonnement par la diffusion de son savoir</a:t>
            </a:r>
          </a:p>
          <a:p>
            <a:pPr marL="971550" lvl="1" indent="-285750">
              <a:buFontTx/>
              <a:buChar char="-"/>
            </a:pPr>
            <a:r>
              <a:rPr lang="fr-FR" dirty="0"/>
              <a:t>Enseignant</a:t>
            </a:r>
          </a:p>
          <a:p>
            <a:pPr marL="971550" lvl="1" indent="-285750">
              <a:buFontTx/>
              <a:buChar char="-"/>
            </a:pPr>
            <a:r>
              <a:rPr lang="fr-FR" dirty="0"/>
              <a:t>Établissement</a:t>
            </a:r>
          </a:p>
          <a:p>
            <a:pPr marL="285750" indent="-285750">
              <a:buFontTx/>
              <a:buChar char="-"/>
            </a:pPr>
            <a:r>
              <a:rPr lang="fr-FR" dirty="0"/>
              <a:t>Participer à la diffusion de la culture scientifique et technique (une des missions) pour la société</a:t>
            </a:r>
          </a:p>
          <a:p>
            <a:pPr marL="971550" lvl="1" indent="-285750">
              <a:buFontTx/>
              <a:buChar char="-"/>
            </a:pPr>
            <a:r>
              <a:rPr lang="fr-FR" dirty="0"/>
              <a:t>Public cible </a:t>
            </a:r>
          </a:p>
          <a:p>
            <a:pPr marL="1428750" lvl="2" indent="-285750">
              <a:buFontTx/>
              <a:buChar char="-"/>
            </a:pPr>
            <a:r>
              <a:rPr lang="fr-FR" dirty="0"/>
              <a:t>Recrutement : étudiants et enseignants PGE</a:t>
            </a:r>
          </a:p>
          <a:p>
            <a:pPr marL="1428750" lvl="2" indent="-285750">
              <a:buFontTx/>
              <a:buChar char="-"/>
            </a:pPr>
            <a:r>
              <a:rPr lang="fr-FR" dirty="0"/>
              <a:t>Société</a:t>
            </a:r>
          </a:p>
          <a:p>
            <a:endParaRPr lang="fr-FR" dirty="0"/>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CDBED7-5FDD-45AC-B77B-DE79C8ED6F4F}"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1664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7</a:t>
            </a:fld>
            <a:endParaRPr lang="fr-FR"/>
          </a:p>
        </p:txBody>
      </p:sp>
    </p:spTree>
    <p:extLst>
      <p:ext uri="{BB962C8B-B14F-4D97-AF65-F5344CB8AC3E}">
        <p14:creationId xmlns:p14="http://schemas.microsoft.com/office/powerpoint/2010/main" val="86471379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Regrouper des ressources pédagogiques de tous types sur un site permettant d’assurer leur ouverture et leur référencement, leur recherche tout en bénéficiant d’une évaluation d’usage</a:t>
            </a:r>
          </a:p>
          <a:p>
            <a:r>
              <a:rPr lang="fr-FR" dirty="0"/>
              <a:t>Ouverture</a:t>
            </a:r>
          </a:p>
          <a:p>
            <a:endParaRPr lang="fr-FR" dirty="0"/>
          </a:p>
          <a:p>
            <a:r>
              <a:rPr lang="fr-FR" dirty="0"/>
              <a:t>Référencement</a:t>
            </a:r>
          </a:p>
          <a:p>
            <a:endParaRPr lang="fr-FR" dirty="0"/>
          </a:p>
          <a:p>
            <a:r>
              <a:rPr lang="fr-FR" dirty="0"/>
              <a:t>Recherche</a:t>
            </a:r>
          </a:p>
          <a:p>
            <a:endParaRPr lang="fr-FR" dirty="0"/>
          </a:p>
          <a:p>
            <a:r>
              <a:rPr lang="fr-FR" dirty="0"/>
              <a:t>Cycle de vie du document</a:t>
            </a:r>
          </a:p>
          <a:p>
            <a:endParaRPr lang="fr-FR" dirty="0"/>
          </a:p>
          <a:p>
            <a:pPr marL="285750" indent="-285750">
              <a:buFontTx/>
              <a:buChar char="-"/>
            </a:pPr>
            <a:r>
              <a:rPr lang="fr-FR" sz="1800" dirty="0"/>
              <a:t>Dépôt de la ressource par un enseignant : permet d’assurer l’horodatage des concepts développés</a:t>
            </a:r>
          </a:p>
          <a:p>
            <a:pPr marL="971550" lvl="1" indent="-285750">
              <a:buFontTx/>
              <a:buChar char="-"/>
            </a:pPr>
            <a:r>
              <a:rPr lang="fr-FR" sz="1800" dirty="0"/>
              <a:t>Dépôt facile</a:t>
            </a:r>
          </a:p>
          <a:p>
            <a:pPr marL="971550" lvl="1" indent="-285750">
              <a:buFontTx/>
              <a:buChar char="-"/>
            </a:pPr>
            <a:r>
              <a:rPr lang="fr-FR" sz="1800" dirty="0"/>
              <a:t>Formulaire par type de ressource</a:t>
            </a:r>
          </a:p>
          <a:p>
            <a:pPr marL="285750" indent="-285750">
              <a:buFontTx/>
              <a:buChar char="-"/>
            </a:pPr>
            <a:r>
              <a:rPr lang="fr-FR" sz="1800" dirty="0"/>
              <a:t>Validation par les bibliothécaires, en particulier sur les aspects propriété intellectuelle</a:t>
            </a:r>
          </a:p>
          <a:p>
            <a:pPr marL="285750" indent="-285750">
              <a:buFontTx/>
              <a:buChar char="-"/>
            </a:pPr>
            <a:r>
              <a:rPr lang="fr-FR" sz="1800" dirty="0"/>
              <a:t>Référencement des ressources, identification par DOI</a:t>
            </a:r>
          </a:p>
          <a:p>
            <a:pPr marL="285750" indent="-285750">
              <a:buFontTx/>
              <a:buChar char="-"/>
            </a:pPr>
            <a:r>
              <a:rPr lang="fr-FR" sz="1800" dirty="0"/>
              <a:t>Possibilité de gestion du cycle de vie des ressources : dépôt, mise en ligne ou embargo, archivage, retrait éventuel</a:t>
            </a:r>
          </a:p>
          <a:p>
            <a:pPr marL="285750" indent="-285750">
              <a:buFontTx/>
              <a:buChar char="-"/>
            </a:pPr>
            <a:r>
              <a:rPr lang="fr-FR" sz="1800" dirty="0"/>
              <a:t>Analyse des usages : téléchargements, visualisations</a:t>
            </a:r>
          </a:p>
          <a:p>
            <a:endParaRPr lang="fr-FR" dirty="0"/>
          </a:p>
          <a:p>
            <a:endParaRPr lang="fr-FR" dirty="0"/>
          </a:p>
          <a:p>
            <a:endParaRPr lang="fr-FR" dirty="0"/>
          </a:p>
          <a:p>
            <a:endParaRPr lang="fr-FR" dirty="0"/>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CDBED7-5FDD-45AC-B77B-DE79C8ED6F4F}"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137029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50</a:t>
            </a:fld>
            <a:endParaRPr lang="fr-FR"/>
          </a:p>
        </p:txBody>
      </p:sp>
    </p:spTree>
    <p:extLst>
      <p:ext uri="{BB962C8B-B14F-4D97-AF65-F5344CB8AC3E}">
        <p14:creationId xmlns:p14="http://schemas.microsoft.com/office/powerpoint/2010/main" val="102802972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51</a:t>
            </a:fld>
            <a:endParaRPr lang="fr-FR"/>
          </a:p>
        </p:txBody>
      </p:sp>
    </p:spTree>
    <p:extLst>
      <p:ext uri="{BB962C8B-B14F-4D97-AF65-F5344CB8AC3E}">
        <p14:creationId xmlns:p14="http://schemas.microsoft.com/office/powerpoint/2010/main" val="26265536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52</a:t>
            </a:fld>
            <a:endParaRPr lang="fr-FR"/>
          </a:p>
        </p:txBody>
      </p:sp>
    </p:spTree>
    <p:extLst>
      <p:ext uri="{BB962C8B-B14F-4D97-AF65-F5344CB8AC3E}">
        <p14:creationId xmlns:p14="http://schemas.microsoft.com/office/powerpoint/2010/main" val="39536434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56</a:t>
            </a:fld>
            <a:endParaRPr lang="fr-FR"/>
          </a:p>
        </p:txBody>
      </p:sp>
    </p:spTree>
    <p:extLst>
      <p:ext uri="{BB962C8B-B14F-4D97-AF65-F5344CB8AC3E}">
        <p14:creationId xmlns:p14="http://schemas.microsoft.com/office/powerpoint/2010/main" val="342275658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57</a:t>
            </a:fld>
            <a:endParaRPr lang="fr-FR"/>
          </a:p>
        </p:txBody>
      </p:sp>
    </p:spTree>
    <p:extLst>
      <p:ext uri="{BB962C8B-B14F-4D97-AF65-F5344CB8AC3E}">
        <p14:creationId xmlns:p14="http://schemas.microsoft.com/office/powerpoint/2010/main" val="38457698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58</a:t>
            </a:fld>
            <a:endParaRPr lang="fr-FR"/>
          </a:p>
        </p:txBody>
      </p:sp>
    </p:spTree>
    <p:extLst>
      <p:ext uri="{BB962C8B-B14F-4D97-AF65-F5344CB8AC3E}">
        <p14:creationId xmlns:p14="http://schemas.microsoft.com/office/powerpoint/2010/main" val="361733094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59</a:t>
            </a:fld>
            <a:endParaRPr lang="fr-FR"/>
          </a:p>
        </p:txBody>
      </p:sp>
    </p:spTree>
    <p:extLst>
      <p:ext uri="{BB962C8B-B14F-4D97-AF65-F5344CB8AC3E}">
        <p14:creationId xmlns:p14="http://schemas.microsoft.com/office/powerpoint/2010/main" val="318558617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60</a:t>
            </a:fld>
            <a:endParaRPr lang="fr-FR"/>
          </a:p>
        </p:txBody>
      </p:sp>
    </p:spTree>
    <p:extLst>
      <p:ext uri="{BB962C8B-B14F-4D97-AF65-F5344CB8AC3E}">
        <p14:creationId xmlns:p14="http://schemas.microsoft.com/office/powerpoint/2010/main" val="232033505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61</a:t>
            </a:fld>
            <a:endParaRPr lang="fr-FR"/>
          </a:p>
        </p:txBody>
      </p:sp>
    </p:spTree>
    <p:extLst>
      <p:ext uri="{BB962C8B-B14F-4D97-AF65-F5344CB8AC3E}">
        <p14:creationId xmlns:p14="http://schemas.microsoft.com/office/powerpoint/2010/main" val="33373331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8</a:t>
            </a:fld>
            <a:endParaRPr lang="fr-FR"/>
          </a:p>
        </p:txBody>
      </p:sp>
    </p:spTree>
    <p:extLst>
      <p:ext uri="{BB962C8B-B14F-4D97-AF65-F5344CB8AC3E}">
        <p14:creationId xmlns:p14="http://schemas.microsoft.com/office/powerpoint/2010/main" val="10936677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62</a:t>
            </a:fld>
            <a:endParaRPr lang="fr-FR"/>
          </a:p>
        </p:txBody>
      </p:sp>
    </p:spTree>
    <p:extLst>
      <p:ext uri="{BB962C8B-B14F-4D97-AF65-F5344CB8AC3E}">
        <p14:creationId xmlns:p14="http://schemas.microsoft.com/office/powerpoint/2010/main" val="377243858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63</a:t>
            </a:fld>
            <a:endParaRPr lang="fr-FR"/>
          </a:p>
        </p:txBody>
      </p:sp>
    </p:spTree>
    <p:extLst>
      <p:ext uri="{BB962C8B-B14F-4D97-AF65-F5344CB8AC3E}">
        <p14:creationId xmlns:p14="http://schemas.microsoft.com/office/powerpoint/2010/main" val="197519856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64</a:t>
            </a:fld>
            <a:endParaRPr lang="fr-FR"/>
          </a:p>
        </p:txBody>
      </p:sp>
    </p:spTree>
    <p:extLst>
      <p:ext uri="{BB962C8B-B14F-4D97-AF65-F5344CB8AC3E}">
        <p14:creationId xmlns:p14="http://schemas.microsoft.com/office/powerpoint/2010/main" val="220676335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65</a:t>
            </a:fld>
            <a:endParaRPr lang="fr-FR"/>
          </a:p>
        </p:txBody>
      </p:sp>
    </p:spTree>
    <p:extLst>
      <p:ext uri="{BB962C8B-B14F-4D97-AF65-F5344CB8AC3E}">
        <p14:creationId xmlns:p14="http://schemas.microsoft.com/office/powerpoint/2010/main" val="287396059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66</a:t>
            </a:fld>
            <a:endParaRPr lang="fr-FR"/>
          </a:p>
        </p:txBody>
      </p:sp>
    </p:spTree>
    <p:extLst>
      <p:ext uri="{BB962C8B-B14F-4D97-AF65-F5344CB8AC3E}">
        <p14:creationId xmlns:p14="http://schemas.microsoft.com/office/powerpoint/2010/main" val="58080864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67</a:t>
            </a:fld>
            <a:endParaRPr lang="fr-FR"/>
          </a:p>
        </p:txBody>
      </p:sp>
    </p:spTree>
    <p:extLst>
      <p:ext uri="{BB962C8B-B14F-4D97-AF65-F5344CB8AC3E}">
        <p14:creationId xmlns:p14="http://schemas.microsoft.com/office/powerpoint/2010/main" val="353090624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68</a:t>
            </a:fld>
            <a:endParaRPr lang="fr-FR"/>
          </a:p>
        </p:txBody>
      </p:sp>
    </p:spTree>
    <p:extLst>
      <p:ext uri="{BB962C8B-B14F-4D97-AF65-F5344CB8AC3E}">
        <p14:creationId xmlns:p14="http://schemas.microsoft.com/office/powerpoint/2010/main" val="76709837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69</a:t>
            </a:fld>
            <a:endParaRPr lang="fr-FR"/>
          </a:p>
        </p:txBody>
      </p:sp>
    </p:spTree>
    <p:extLst>
      <p:ext uri="{BB962C8B-B14F-4D97-AF65-F5344CB8AC3E}">
        <p14:creationId xmlns:p14="http://schemas.microsoft.com/office/powerpoint/2010/main" val="101519750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70</a:t>
            </a:fld>
            <a:endParaRPr lang="fr-FR"/>
          </a:p>
        </p:txBody>
      </p:sp>
    </p:spTree>
    <p:extLst>
      <p:ext uri="{BB962C8B-B14F-4D97-AF65-F5344CB8AC3E}">
        <p14:creationId xmlns:p14="http://schemas.microsoft.com/office/powerpoint/2010/main" val="329629351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71</a:t>
            </a:fld>
            <a:endParaRPr lang="fr-FR"/>
          </a:p>
        </p:txBody>
      </p:sp>
    </p:spTree>
    <p:extLst>
      <p:ext uri="{BB962C8B-B14F-4D97-AF65-F5344CB8AC3E}">
        <p14:creationId xmlns:p14="http://schemas.microsoft.com/office/powerpoint/2010/main" val="34062751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9</a:t>
            </a:fld>
            <a:endParaRPr lang="fr-FR"/>
          </a:p>
        </p:txBody>
      </p:sp>
    </p:spTree>
    <p:extLst>
      <p:ext uri="{BB962C8B-B14F-4D97-AF65-F5344CB8AC3E}">
        <p14:creationId xmlns:p14="http://schemas.microsoft.com/office/powerpoint/2010/main" val="365650468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72</a:t>
            </a:fld>
            <a:endParaRPr lang="fr-FR"/>
          </a:p>
        </p:txBody>
      </p:sp>
    </p:spTree>
    <p:extLst>
      <p:ext uri="{BB962C8B-B14F-4D97-AF65-F5344CB8AC3E}">
        <p14:creationId xmlns:p14="http://schemas.microsoft.com/office/powerpoint/2010/main" val="140407455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73</a:t>
            </a:fld>
            <a:endParaRPr lang="fr-FR"/>
          </a:p>
        </p:txBody>
      </p:sp>
    </p:spTree>
    <p:extLst>
      <p:ext uri="{BB962C8B-B14F-4D97-AF65-F5344CB8AC3E}">
        <p14:creationId xmlns:p14="http://schemas.microsoft.com/office/powerpoint/2010/main" val="317367239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74</a:t>
            </a:fld>
            <a:endParaRPr lang="fr-FR"/>
          </a:p>
        </p:txBody>
      </p:sp>
    </p:spTree>
    <p:extLst>
      <p:ext uri="{BB962C8B-B14F-4D97-AF65-F5344CB8AC3E}">
        <p14:creationId xmlns:p14="http://schemas.microsoft.com/office/powerpoint/2010/main" val="40386387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10</a:t>
            </a:fld>
            <a:endParaRPr lang="fr-FR"/>
          </a:p>
        </p:txBody>
      </p:sp>
    </p:spTree>
    <p:extLst>
      <p:ext uri="{BB962C8B-B14F-4D97-AF65-F5344CB8AC3E}">
        <p14:creationId xmlns:p14="http://schemas.microsoft.com/office/powerpoint/2010/main" val="15537771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11</a:t>
            </a:fld>
            <a:endParaRPr lang="fr-FR"/>
          </a:p>
        </p:txBody>
      </p:sp>
    </p:spTree>
    <p:extLst>
      <p:ext uri="{BB962C8B-B14F-4D97-AF65-F5344CB8AC3E}">
        <p14:creationId xmlns:p14="http://schemas.microsoft.com/office/powerpoint/2010/main" val="23878168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565B225-9B56-4D6C-A329-31DB38A042F7}" type="slidenum">
              <a:rPr lang="fr-FR" smtClean="0"/>
              <a:t>12</a:t>
            </a:fld>
            <a:endParaRPr lang="fr-FR"/>
          </a:p>
        </p:txBody>
      </p:sp>
    </p:spTree>
    <p:extLst>
      <p:ext uri="{BB962C8B-B14F-4D97-AF65-F5344CB8AC3E}">
        <p14:creationId xmlns:p14="http://schemas.microsoft.com/office/powerpoint/2010/main" val="10233842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p:nvPr>
        </p:nvSpPr>
        <p:spPr>
          <a:xfrm>
            <a:off x="0" y="0"/>
            <a:ext cx="9144000" cy="5143500"/>
          </a:xfrm>
        </p:spPr>
        <p:txBody>
          <a:bodyPr/>
          <a:lstStyle/>
          <a:p>
            <a:r>
              <a:rPr lang="fr-FR"/>
              <a:t>Cliquez sur l'icône pour ajouter une image</a:t>
            </a:r>
          </a:p>
        </p:txBody>
      </p:sp>
      <p:sp>
        <p:nvSpPr>
          <p:cNvPr id="2" name="Titre 1"/>
          <p:cNvSpPr>
            <a:spLocks noGrp="1"/>
          </p:cNvSpPr>
          <p:nvPr>
            <p:ph type="ctrTitle"/>
          </p:nvPr>
        </p:nvSpPr>
        <p:spPr>
          <a:xfrm>
            <a:off x="2560240" y="2859782"/>
            <a:ext cx="6404248" cy="637849"/>
          </a:xfrm>
          <a:solidFill>
            <a:schemeClr val="bg1"/>
          </a:solidFill>
        </p:spPr>
        <p:txBody>
          <a:bodyPr wrap="square" tIns="72000" bIns="72000">
            <a:spAutoFit/>
          </a:bodyPr>
          <a:lstStyle>
            <a:lvl1pPr algn="l">
              <a:defRPr sz="3200">
                <a:solidFill>
                  <a:srgbClr val="FC7A57"/>
                </a:solidFill>
                <a:latin typeface="Lato" panose="020F0502020204030203" pitchFamily="34" charset="0"/>
              </a:defRPr>
            </a:lvl1pPr>
          </a:lstStyle>
          <a:p>
            <a:r>
              <a:rPr lang="fr-FR"/>
              <a:t>Modifiez le style du titre</a:t>
            </a:r>
            <a:endParaRPr lang="fr-FR" dirty="0"/>
          </a:p>
        </p:txBody>
      </p:sp>
      <p:sp>
        <p:nvSpPr>
          <p:cNvPr id="3" name="Sous-titre 2"/>
          <p:cNvSpPr>
            <a:spLocks noGrp="1"/>
          </p:cNvSpPr>
          <p:nvPr>
            <p:ph type="subTitle" idx="1"/>
          </p:nvPr>
        </p:nvSpPr>
        <p:spPr>
          <a:xfrm>
            <a:off x="2562472" y="3490714"/>
            <a:ext cx="6400800" cy="453183"/>
          </a:xfrm>
          <a:solidFill>
            <a:schemeClr val="bg1"/>
          </a:solidFill>
        </p:spPr>
        <p:txBody>
          <a:bodyPr tIns="72000" bIns="72000">
            <a:spAutoFit/>
          </a:bodyPr>
          <a:lstStyle>
            <a:lvl1pPr marL="0" indent="0" algn="l">
              <a:buNone/>
              <a:defRPr sz="2000">
                <a:solidFill>
                  <a:srgbClr val="FC7A57"/>
                </a:solidFill>
                <a:latin typeface="Lato" panose="020F0502020204030203"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a:xfrm>
            <a:off x="457200" y="4767263"/>
            <a:ext cx="2133600" cy="273844"/>
          </a:xfrm>
          <a:prstGeom prst="rect">
            <a:avLst/>
          </a:prstGeom>
        </p:spPr>
        <p:txBody>
          <a:bodyPr/>
          <a:lstStyle>
            <a:lvl1pPr>
              <a:defRPr/>
            </a:lvl1pPr>
          </a:lstStyle>
          <a:p>
            <a:r>
              <a:rPr lang="fr-FR" dirty="0"/>
              <a:t>25/01/2021</a:t>
            </a:r>
          </a:p>
        </p:txBody>
      </p:sp>
      <p:sp>
        <p:nvSpPr>
          <p:cNvPr id="5" name="Espace réservé du pied de page 4"/>
          <p:cNvSpPr>
            <a:spLocks noGrp="1"/>
          </p:cNvSpPr>
          <p:nvPr>
            <p:ph type="ftr" sz="quarter" idx="11"/>
          </p:nvPr>
        </p:nvSpPr>
        <p:spPr>
          <a:xfrm>
            <a:off x="2771800" y="4767263"/>
            <a:ext cx="3528392" cy="273844"/>
          </a:xfrm>
          <a:prstGeom prst="rect">
            <a:avLst/>
          </a:prstGeom>
        </p:spPr>
        <p:txBody>
          <a:bodyPr/>
          <a:lstStyle/>
          <a:p>
            <a:r>
              <a:rPr lang="fr-FR" dirty="0"/>
              <a:t>DCB30 – Bibliothèques européennes – Cécile Swiatek</a:t>
            </a:r>
          </a:p>
        </p:txBody>
      </p:sp>
      <p:sp>
        <p:nvSpPr>
          <p:cNvPr id="6" name="Espace réservé du numéro de diapositive 5"/>
          <p:cNvSpPr>
            <a:spLocks noGrp="1"/>
          </p:cNvSpPr>
          <p:nvPr>
            <p:ph type="sldNum" sz="quarter" idx="12"/>
          </p:nvPr>
        </p:nvSpPr>
        <p:spPr>
          <a:xfrm>
            <a:off x="6553200" y="4767263"/>
            <a:ext cx="2133600" cy="273844"/>
          </a:xfrm>
          <a:prstGeom prst="rect">
            <a:avLst/>
          </a:prstGeom>
        </p:spPr>
        <p:txBody>
          <a:bodyPr/>
          <a:lstStyle/>
          <a:p>
            <a:fld id="{7476EC63-34EE-416E-A2FD-45088AC094EF}" type="slidenum">
              <a:rPr lang="fr-FR" smtClean="0"/>
              <a:t>‹N°›</a:t>
            </a:fld>
            <a:endParaRPr lang="fr-FR"/>
          </a:p>
        </p:txBody>
      </p:sp>
      <p:pic>
        <p:nvPicPr>
          <p:cNvPr id="9" name="Image 8" descr="Une image contenant alimentation, signe, dessin&#10;&#10;Description générée automatiquement">
            <a:extLst>
              <a:ext uri="{FF2B5EF4-FFF2-40B4-BE49-F238E27FC236}">
                <a16:creationId xmlns:a16="http://schemas.microsoft.com/office/drawing/2014/main" id="{0E67CDD9-8251-4B09-AB1A-9933F42874F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988144" cy="1052722"/>
          </a:xfrm>
          <a:prstGeom prst="rect">
            <a:avLst/>
          </a:prstGeom>
        </p:spPr>
      </p:pic>
    </p:spTree>
    <p:extLst>
      <p:ext uri="{BB962C8B-B14F-4D97-AF65-F5344CB8AC3E}">
        <p14:creationId xmlns:p14="http://schemas.microsoft.com/office/powerpoint/2010/main" val="5879323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457200" y="4767263"/>
            <a:ext cx="2133600" cy="273844"/>
          </a:xfrm>
          <a:prstGeom prst="rect">
            <a:avLst/>
          </a:prstGeom>
        </p:spPr>
        <p:txBody>
          <a:bodyPr/>
          <a:lstStyle>
            <a:lvl1pPr>
              <a:defRPr/>
            </a:lvl1pPr>
          </a:lstStyle>
          <a:p>
            <a:r>
              <a:rPr lang="fr-FR" dirty="0"/>
              <a:t>25/01/2021</a:t>
            </a:r>
          </a:p>
        </p:txBody>
      </p:sp>
      <p:sp>
        <p:nvSpPr>
          <p:cNvPr id="3" name="Espace réservé du pied de page 2"/>
          <p:cNvSpPr>
            <a:spLocks noGrp="1"/>
          </p:cNvSpPr>
          <p:nvPr>
            <p:ph type="ftr" sz="quarter" idx="11"/>
          </p:nvPr>
        </p:nvSpPr>
        <p:spPr>
          <a:xfrm>
            <a:off x="2699792" y="4767263"/>
            <a:ext cx="3744416" cy="273844"/>
          </a:xfrm>
          <a:prstGeom prst="rect">
            <a:avLst/>
          </a:prstGeom>
        </p:spPr>
        <p:txBody>
          <a:bodyPr/>
          <a:lstStyle/>
          <a:p>
            <a:r>
              <a:rPr lang="fr-FR" dirty="0"/>
              <a:t>DCB30 – Bibliothèques européennes – Cécile Swiatek</a:t>
            </a:r>
          </a:p>
        </p:txBody>
      </p:sp>
      <p:sp>
        <p:nvSpPr>
          <p:cNvPr id="4" name="Espace réservé du numéro de diapositive 3"/>
          <p:cNvSpPr>
            <a:spLocks noGrp="1"/>
          </p:cNvSpPr>
          <p:nvPr>
            <p:ph type="sldNum" sz="quarter" idx="12"/>
          </p:nvPr>
        </p:nvSpPr>
        <p:spPr>
          <a:xfrm>
            <a:off x="6553200" y="4767263"/>
            <a:ext cx="2133600" cy="273844"/>
          </a:xfrm>
          <a:prstGeom prst="rect">
            <a:avLst/>
          </a:prstGeom>
        </p:spPr>
        <p:txBody>
          <a:bodyPr/>
          <a:lstStyle/>
          <a:p>
            <a:fld id="{7476EC63-34EE-416E-A2FD-45088AC094EF}" type="slidenum">
              <a:rPr lang="fr-FR" smtClean="0"/>
              <a:t>‹N°›</a:t>
            </a:fld>
            <a:endParaRPr lang="fr-FR"/>
          </a:p>
        </p:txBody>
      </p:sp>
    </p:spTree>
    <p:extLst>
      <p:ext uri="{BB962C8B-B14F-4D97-AF65-F5344CB8AC3E}">
        <p14:creationId xmlns:p14="http://schemas.microsoft.com/office/powerpoint/2010/main" val="20785944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1" y="204787"/>
            <a:ext cx="3008313" cy="871538"/>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a:xfrm>
            <a:off x="457200" y="4767263"/>
            <a:ext cx="2133600" cy="273844"/>
          </a:xfrm>
          <a:prstGeom prst="rect">
            <a:avLst/>
          </a:prstGeom>
        </p:spPr>
        <p:txBody>
          <a:bodyPr/>
          <a:lstStyle>
            <a:lvl1pPr>
              <a:defRPr/>
            </a:lvl1pPr>
          </a:lstStyle>
          <a:p>
            <a:r>
              <a:rPr lang="fr-FR" dirty="0"/>
              <a:t>25/01/2021</a:t>
            </a:r>
          </a:p>
        </p:txBody>
      </p:sp>
      <p:sp>
        <p:nvSpPr>
          <p:cNvPr id="6" name="Espace réservé du pied de page 5"/>
          <p:cNvSpPr>
            <a:spLocks noGrp="1"/>
          </p:cNvSpPr>
          <p:nvPr>
            <p:ph type="ftr" sz="quarter" idx="11"/>
          </p:nvPr>
        </p:nvSpPr>
        <p:spPr>
          <a:xfrm>
            <a:off x="2699792" y="4767263"/>
            <a:ext cx="3744416" cy="273844"/>
          </a:xfrm>
          <a:prstGeom prst="rect">
            <a:avLst/>
          </a:prstGeom>
        </p:spPr>
        <p:txBody>
          <a:bodyPr/>
          <a:lstStyle/>
          <a:p>
            <a:r>
              <a:rPr lang="fr-FR" dirty="0"/>
              <a:t>DCB30 – Bibliothèques européennes – Cécile Swiatek</a:t>
            </a:r>
          </a:p>
        </p:txBody>
      </p:sp>
      <p:sp>
        <p:nvSpPr>
          <p:cNvPr id="7" name="Espace réservé du numéro de diapositive 6"/>
          <p:cNvSpPr>
            <a:spLocks noGrp="1"/>
          </p:cNvSpPr>
          <p:nvPr>
            <p:ph type="sldNum" sz="quarter" idx="12"/>
          </p:nvPr>
        </p:nvSpPr>
        <p:spPr>
          <a:xfrm>
            <a:off x="6553200" y="4767263"/>
            <a:ext cx="2133600" cy="273844"/>
          </a:xfrm>
          <a:prstGeom prst="rect">
            <a:avLst/>
          </a:prstGeom>
        </p:spPr>
        <p:txBody>
          <a:bodyPr/>
          <a:lstStyle/>
          <a:p>
            <a:fld id="{7476EC63-34EE-416E-A2FD-45088AC094EF}" type="slidenum">
              <a:rPr lang="fr-FR" smtClean="0"/>
              <a:t>‹N°›</a:t>
            </a:fld>
            <a:endParaRPr lang="fr-FR"/>
          </a:p>
        </p:txBody>
      </p:sp>
    </p:spTree>
    <p:extLst>
      <p:ext uri="{BB962C8B-B14F-4D97-AF65-F5344CB8AC3E}">
        <p14:creationId xmlns:p14="http://schemas.microsoft.com/office/powerpoint/2010/main" val="34570959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3600450"/>
            <a:ext cx="5486400" cy="425054"/>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p>
        </p:txBody>
      </p:sp>
      <p:sp>
        <p:nvSpPr>
          <p:cNvPr id="4" name="Espace réservé du texte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a:xfrm>
            <a:off x="457200" y="4767263"/>
            <a:ext cx="2133600" cy="273844"/>
          </a:xfrm>
          <a:prstGeom prst="rect">
            <a:avLst/>
          </a:prstGeom>
        </p:spPr>
        <p:txBody>
          <a:bodyPr/>
          <a:lstStyle>
            <a:lvl1pPr>
              <a:defRPr/>
            </a:lvl1pPr>
          </a:lstStyle>
          <a:p>
            <a:r>
              <a:rPr lang="fr-FR" dirty="0"/>
              <a:t>25/01/2021</a:t>
            </a:r>
          </a:p>
        </p:txBody>
      </p:sp>
      <p:sp>
        <p:nvSpPr>
          <p:cNvPr id="6" name="Espace réservé du pied de page 5"/>
          <p:cNvSpPr>
            <a:spLocks noGrp="1"/>
          </p:cNvSpPr>
          <p:nvPr>
            <p:ph type="ftr" sz="quarter" idx="11"/>
          </p:nvPr>
        </p:nvSpPr>
        <p:spPr>
          <a:xfrm>
            <a:off x="2699792" y="4767263"/>
            <a:ext cx="3744416" cy="273844"/>
          </a:xfrm>
          <a:prstGeom prst="rect">
            <a:avLst/>
          </a:prstGeom>
        </p:spPr>
        <p:txBody>
          <a:bodyPr/>
          <a:lstStyle/>
          <a:p>
            <a:r>
              <a:rPr lang="fr-FR" dirty="0"/>
              <a:t>DCB30 – Bibliothèques européennes – Cécile Swiatek</a:t>
            </a:r>
          </a:p>
        </p:txBody>
      </p:sp>
      <p:sp>
        <p:nvSpPr>
          <p:cNvPr id="7" name="Espace réservé du numéro de diapositive 6"/>
          <p:cNvSpPr>
            <a:spLocks noGrp="1"/>
          </p:cNvSpPr>
          <p:nvPr>
            <p:ph type="sldNum" sz="quarter" idx="12"/>
          </p:nvPr>
        </p:nvSpPr>
        <p:spPr>
          <a:xfrm>
            <a:off x="6553200" y="4767263"/>
            <a:ext cx="2133600" cy="273844"/>
          </a:xfrm>
          <a:prstGeom prst="rect">
            <a:avLst/>
          </a:prstGeom>
        </p:spPr>
        <p:txBody>
          <a:bodyPr/>
          <a:lstStyle/>
          <a:p>
            <a:fld id="{7476EC63-34EE-416E-A2FD-45088AC094EF}" type="slidenum">
              <a:rPr lang="fr-FR" smtClean="0"/>
              <a:t>‹N°›</a:t>
            </a:fld>
            <a:endParaRPr lang="fr-FR"/>
          </a:p>
        </p:txBody>
      </p:sp>
    </p:spTree>
    <p:extLst>
      <p:ext uri="{BB962C8B-B14F-4D97-AF65-F5344CB8AC3E}">
        <p14:creationId xmlns:p14="http://schemas.microsoft.com/office/powerpoint/2010/main" val="6595468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a:xfrm>
            <a:off x="457200" y="4767263"/>
            <a:ext cx="2133600" cy="273844"/>
          </a:xfrm>
          <a:prstGeom prst="rect">
            <a:avLst/>
          </a:prstGeom>
        </p:spPr>
        <p:txBody>
          <a:bodyPr/>
          <a:lstStyle>
            <a:lvl1pPr>
              <a:defRPr/>
            </a:lvl1pPr>
          </a:lstStyle>
          <a:p>
            <a:r>
              <a:rPr lang="fr-FR" dirty="0"/>
              <a:t>25/01/2021</a:t>
            </a:r>
          </a:p>
        </p:txBody>
      </p:sp>
      <p:sp>
        <p:nvSpPr>
          <p:cNvPr id="5" name="Espace réservé du pied de page 4"/>
          <p:cNvSpPr>
            <a:spLocks noGrp="1"/>
          </p:cNvSpPr>
          <p:nvPr>
            <p:ph type="ftr" sz="quarter" idx="11"/>
          </p:nvPr>
        </p:nvSpPr>
        <p:spPr>
          <a:xfrm>
            <a:off x="2699792" y="4767263"/>
            <a:ext cx="3744416" cy="273844"/>
          </a:xfrm>
          <a:prstGeom prst="rect">
            <a:avLst/>
          </a:prstGeom>
        </p:spPr>
        <p:txBody>
          <a:bodyPr/>
          <a:lstStyle/>
          <a:p>
            <a:r>
              <a:rPr lang="fr-FR" dirty="0"/>
              <a:t>DCB30 – Bibliothèques européennes – Cécile Swiatek</a:t>
            </a:r>
          </a:p>
        </p:txBody>
      </p:sp>
      <p:sp>
        <p:nvSpPr>
          <p:cNvPr id="6" name="Espace réservé du numéro de diapositive 5"/>
          <p:cNvSpPr>
            <a:spLocks noGrp="1"/>
          </p:cNvSpPr>
          <p:nvPr>
            <p:ph type="sldNum" sz="quarter" idx="12"/>
          </p:nvPr>
        </p:nvSpPr>
        <p:spPr>
          <a:xfrm>
            <a:off x="6553200" y="4767263"/>
            <a:ext cx="2133600" cy="273844"/>
          </a:xfrm>
          <a:prstGeom prst="rect">
            <a:avLst/>
          </a:prstGeom>
        </p:spPr>
        <p:txBody>
          <a:bodyPr/>
          <a:lstStyle/>
          <a:p>
            <a:fld id="{7476EC63-34EE-416E-A2FD-45088AC094EF}" type="slidenum">
              <a:rPr lang="fr-FR" smtClean="0"/>
              <a:t>‹N°›</a:t>
            </a:fld>
            <a:endParaRPr lang="fr-FR"/>
          </a:p>
        </p:txBody>
      </p:sp>
    </p:spTree>
    <p:extLst>
      <p:ext uri="{BB962C8B-B14F-4D97-AF65-F5344CB8AC3E}">
        <p14:creationId xmlns:p14="http://schemas.microsoft.com/office/powerpoint/2010/main" val="40065721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154781"/>
            <a:ext cx="2057400" cy="329088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457200" y="154781"/>
            <a:ext cx="6019800" cy="329088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a:xfrm>
            <a:off x="457200" y="4767263"/>
            <a:ext cx="2133600" cy="273844"/>
          </a:xfrm>
          <a:prstGeom prst="rect">
            <a:avLst/>
          </a:prstGeom>
        </p:spPr>
        <p:txBody>
          <a:bodyPr/>
          <a:lstStyle>
            <a:lvl1pPr>
              <a:defRPr/>
            </a:lvl1pPr>
          </a:lstStyle>
          <a:p>
            <a:r>
              <a:rPr lang="fr-FR" dirty="0"/>
              <a:t>25/01/2021</a:t>
            </a:r>
          </a:p>
        </p:txBody>
      </p:sp>
      <p:sp>
        <p:nvSpPr>
          <p:cNvPr id="5" name="Espace réservé du pied de page 4"/>
          <p:cNvSpPr>
            <a:spLocks noGrp="1"/>
          </p:cNvSpPr>
          <p:nvPr>
            <p:ph type="ftr" sz="quarter" idx="11"/>
          </p:nvPr>
        </p:nvSpPr>
        <p:spPr>
          <a:xfrm>
            <a:off x="2699792" y="4767263"/>
            <a:ext cx="3777208" cy="273844"/>
          </a:xfrm>
          <a:prstGeom prst="rect">
            <a:avLst/>
          </a:prstGeom>
        </p:spPr>
        <p:txBody>
          <a:bodyPr/>
          <a:lstStyle/>
          <a:p>
            <a:r>
              <a:rPr lang="fr-FR" dirty="0"/>
              <a:t>DCB30 – Bibliothèques européennes – Cécile Swiatek</a:t>
            </a:r>
          </a:p>
        </p:txBody>
      </p:sp>
      <p:sp>
        <p:nvSpPr>
          <p:cNvPr id="6" name="Espace réservé du numéro de diapositive 5"/>
          <p:cNvSpPr>
            <a:spLocks noGrp="1"/>
          </p:cNvSpPr>
          <p:nvPr>
            <p:ph type="sldNum" sz="quarter" idx="12"/>
          </p:nvPr>
        </p:nvSpPr>
        <p:spPr>
          <a:xfrm>
            <a:off x="6553200" y="4767263"/>
            <a:ext cx="2133600" cy="273844"/>
          </a:xfrm>
          <a:prstGeom prst="rect">
            <a:avLst/>
          </a:prstGeom>
        </p:spPr>
        <p:txBody>
          <a:bodyPr/>
          <a:lstStyle/>
          <a:p>
            <a:fld id="{7476EC63-34EE-416E-A2FD-45088AC094EF}" type="slidenum">
              <a:rPr lang="fr-FR" smtClean="0"/>
              <a:t>‹N°›</a:t>
            </a:fld>
            <a:endParaRPr lang="fr-FR"/>
          </a:p>
        </p:txBody>
      </p:sp>
    </p:spTree>
    <p:extLst>
      <p:ext uri="{BB962C8B-B14F-4D97-AF65-F5344CB8AC3E}">
        <p14:creationId xmlns:p14="http://schemas.microsoft.com/office/powerpoint/2010/main" val="26781412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Disposition première page">
    <p:spTree>
      <p:nvGrpSpPr>
        <p:cNvPr id="1" name=""/>
        <p:cNvGrpSpPr/>
        <p:nvPr/>
      </p:nvGrpSpPr>
      <p:grpSpPr>
        <a:xfrm>
          <a:off x="0" y="0"/>
          <a:ext cx="0" cy="0"/>
          <a:chOff x="0" y="0"/>
          <a:chExt cx="0" cy="0"/>
        </a:xfrm>
      </p:grpSpPr>
      <p:pic>
        <p:nvPicPr>
          <p:cNvPr id="11" name="Imag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Rectangle 5"/>
          <p:cNvSpPr/>
          <p:nvPr userDrawn="1"/>
        </p:nvSpPr>
        <p:spPr>
          <a:xfrm>
            <a:off x="4700588" y="3635452"/>
            <a:ext cx="408740" cy="68050"/>
          </a:xfrm>
          <a:prstGeom prst="rect">
            <a:avLst/>
          </a:prstGeom>
          <a:solidFill>
            <a:srgbClr val="802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pic>
        <p:nvPicPr>
          <p:cNvPr id="8" name="Imag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952227" y="4558627"/>
            <a:ext cx="1950190" cy="437628"/>
          </a:xfrm>
          <a:prstGeom prst="rect">
            <a:avLst/>
          </a:prstGeom>
        </p:spPr>
      </p:pic>
      <p:sp>
        <p:nvSpPr>
          <p:cNvPr id="10" name="Espace réservé du texte 9"/>
          <p:cNvSpPr>
            <a:spLocks noGrp="1"/>
          </p:cNvSpPr>
          <p:nvPr>
            <p:ph type="body" sz="quarter" idx="10" hasCustomPrompt="1"/>
          </p:nvPr>
        </p:nvSpPr>
        <p:spPr>
          <a:xfrm>
            <a:off x="4680883" y="2684717"/>
            <a:ext cx="3919421" cy="942157"/>
          </a:xfrm>
        </p:spPr>
        <p:txBody>
          <a:bodyPr>
            <a:noAutofit/>
          </a:bodyPr>
          <a:lstStyle>
            <a:lvl1pPr marL="0" indent="0">
              <a:buNone/>
              <a:defRPr sz="2700" b="1" baseline="0">
                <a:solidFill>
                  <a:srgbClr val="80276C"/>
                </a:solidFill>
                <a:latin typeface="Verdana" panose="020B0604030504040204" pitchFamily="34" charset="0"/>
                <a:ea typeface="Verdana" panose="020B0604030504040204" pitchFamily="34" charset="0"/>
              </a:defRPr>
            </a:lvl1pPr>
          </a:lstStyle>
          <a:p>
            <a:pPr lvl="0"/>
            <a:r>
              <a:rPr lang="fr-FR" dirty="0"/>
              <a:t>Titre Powerpoint</a:t>
            </a:r>
          </a:p>
        </p:txBody>
      </p:sp>
      <p:sp>
        <p:nvSpPr>
          <p:cNvPr id="12" name="Espace réservé du texte 11"/>
          <p:cNvSpPr>
            <a:spLocks noGrp="1"/>
          </p:cNvSpPr>
          <p:nvPr>
            <p:ph type="body" sz="quarter" idx="11" hasCustomPrompt="1"/>
          </p:nvPr>
        </p:nvSpPr>
        <p:spPr>
          <a:xfrm>
            <a:off x="4680885" y="3875373"/>
            <a:ext cx="3919420" cy="536009"/>
          </a:xfrm>
        </p:spPr>
        <p:txBody>
          <a:bodyPr/>
          <a:lstStyle>
            <a:lvl1pPr marL="0" indent="0">
              <a:buNone/>
              <a:defRPr sz="1050">
                <a:solidFill>
                  <a:srgbClr val="80276C"/>
                </a:solidFill>
                <a:latin typeface="Verdana" panose="020B0604030504040204" pitchFamily="34" charset="0"/>
                <a:ea typeface="Verdana" panose="020B0604030504040204" pitchFamily="34" charset="0"/>
              </a:defRPr>
            </a:lvl1pPr>
          </a:lstStyle>
          <a:p>
            <a:pPr lvl="0"/>
            <a:r>
              <a:rPr lang="fr-FR" dirty="0"/>
              <a:t>Texte</a:t>
            </a:r>
          </a:p>
        </p:txBody>
      </p:sp>
      <p:sp>
        <p:nvSpPr>
          <p:cNvPr id="16" name="Espace réservé du texte 15"/>
          <p:cNvSpPr>
            <a:spLocks noGrp="1"/>
          </p:cNvSpPr>
          <p:nvPr>
            <p:ph type="body" sz="quarter" idx="12" hasCustomPrompt="1"/>
          </p:nvPr>
        </p:nvSpPr>
        <p:spPr>
          <a:xfrm>
            <a:off x="4773247" y="4688807"/>
            <a:ext cx="1799323" cy="247922"/>
          </a:xfrm>
        </p:spPr>
        <p:txBody>
          <a:bodyPr>
            <a:normAutofit/>
          </a:bodyPr>
          <a:lstStyle>
            <a:lvl1pPr marL="0" indent="0">
              <a:buNone/>
              <a:defRPr sz="1200">
                <a:solidFill>
                  <a:srgbClr val="FFA300"/>
                </a:solidFill>
                <a:latin typeface="Verdana" panose="020B0604030504040204" pitchFamily="34" charset="0"/>
                <a:ea typeface="Verdana" panose="020B0604030504040204" pitchFamily="34" charset="0"/>
              </a:defRPr>
            </a:lvl1pPr>
          </a:lstStyle>
          <a:p>
            <a:pPr lvl="0"/>
            <a:r>
              <a:rPr lang="fr-FR" dirty="0"/>
              <a:t>Date</a:t>
            </a:r>
          </a:p>
        </p:txBody>
      </p:sp>
    </p:spTree>
    <p:extLst>
      <p:ext uri="{BB962C8B-B14F-4D97-AF65-F5344CB8AC3E}">
        <p14:creationId xmlns:p14="http://schemas.microsoft.com/office/powerpoint/2010/main" val="14041106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Titre et conten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1" y="451510"/>
            <a:ext cx="6032209" cy="355330"/>
          </a:xfrm>
        </p:spPr>
        <p:txBody>
          <a:bodyPr>
            <a:normAutofit/>
          </a:bodyPr>
          <a:lstStyle>
            <a:lvl1pPr>
              <a:defRPr sz="1800">
                <a:solidFill>
                  <a:srgbClr val="FFC000"/>
                </a:solidFill>
                <a:latin typeface="Verdana" panose="020B0604030504040204" pitchFamily="34" charset="0"/>
                <a:ea typeface="Verdana" panose="020B0604030504040204" pitchFamily="34" charset="0"/>
              </a:defRPr>
            </a:lvl1pPr>
          </a:lstStyle>
          <a:p>
            <a:r>
              <a:rPr lang="fr-FR" dirty="0"/>
              <a:t>Titre</a:t>
            </a:r>
            <a:endParaRPr lang="en-US" dirty="0"/>
          </a:p>
        </p:txBody>
      </p:sp>
      <p:sp>
        <p:nvSpPr>
          <p:cNvPr id="16" name="Espace réservé du texte 15"/>
          <p:cNvSpPr>
            <a:spLocks noGrp="1"/>
          </p:cNvSpPr>
          <p:nvPr>
            <p:ph type="body" sz="quarter" idx="10" hasCustomPrompt="1"/>
          </p:nvPr>
        </p:nvSpPr>
        <p:spPr>
          <a:xfrm>
            <a:off x="628650" y="1770102"/>
            <a:ext cx="7802562" cy="1811595"/>
          </a:xfrm>
        </p:spPr>
        <p:txBody>
          <a:bodyPr>
            <a:normAutofit/>
          </a:bodyPr>
          <a:lstStyle>
            <a:lvl1pPr>
              <a:defRPr sz="1200" baseline="0">
                <a:solidFill>
                  <a:srgbClr val="FFA300"/>
                </a:solidFill>
                <a:latin typeface="Verdana" panose="020B0604030504040204" pitchFamily="34" charset="0"/>
                <a:ea typeface="Verdana" panose="020B0604030504040204" pitchFamily="34" charset="0"/>
              </a:defRPr>
            </a:lvl1pPr>
          </a:lstStyle>
          <a:p>
            <a:pPr lvl="0"/>
            <a:r>
              <a:rPr lang="fr-FR" dirty="0"/>
              <a:t>Modifier le texte</a:t>
            </a:r>
          </a:p>
        </p:txBody>
      </p:sp>
      <p:sp>
        <p:nvSpPr>
          <p:cNvPr id="6" name="Rectangle 2"/>
          <p:cNvSpPr/>
          <p:nvPr userDrawn="1"/>
        </p:nvSpPr>
        <p:spPr>
          <a:xfrm>
            <a:off x="-20782" y="4544960"/>
            <a:ext cx="1366982" cy="606333"/>
          </a:xfrm>
          <a:custGeom>
            <a:avLst/>
            <a:gdLst>
              <a:gd name="connsiteX0" fmla="*/ 0 w 2517290"/>
              <a:gd name="connsiteY0" fmla="*/ 0 h 946677"/>
              <a:gd name="connsiteX1" fmla="*/ 2517290 w 2517290"/>
              <a:gd name="connsiteY1" fmla="*/ 0 h 946677"/>
              <a:gd name="connsiteX2" fmla="*/ 2517290 w 2517290"/>
              <a:gd name="connsiteY2" fmla="*/ 946677 h 946677"/>
              <a:gd name="connsiteX3" fmla="*/ 0 w 2517290"/>
              <a:gd name="connsiteY3" fmla="*/ 946677 h 946677"/>
              <a:gd name="connsiteX4" fmla="*/ 0 w 2517290"/>
              <a:gd name="connsiteY4" fmla="*/ 0 h 946677"/>
              <a:gd name="connsiteX0" fmla="*/ 0 w 2517290"/>
              <a:gd name="connsiteY0" fmla="*/ 0 h 957435"/>
              <a:gd name="connsiteX1" fmla="*/ 2517290 w 2517290"/>
              <a:gd name="connsiteY1" fmla="*/ 0 h 957435"/>
              <a:gd name="connsiteX2" fmla="*/ 1183341 w 2517290"/>
              <a:gd name="connsiteY2" fmla="*/ 957435 h 957435"/>
              <a:gd name="connsiteX3" fmla="*/ 0 w 2517290"/>
              <a:gd name="connsiteY3" fmla="*/ 946677 h 957435"/>
              <a:gd name="connsiteX4" fmla="*/ 0 w 2517290"/>
              <a:gd name="connsiteY4" fmla="*/ 0 h 957435"/>
              <a:gd name="connsiteX0" fmla="*/ 0 w 1785770"/>
              <a:gd name="connsiteY0" fmla="*/ 0 h 957435"/>
              <a:gd name="connsiteX1" fmla="*/ 1785770 w 1785770"/>
              <a:gd name="connsiteY1" fmla="*/ 10758 h 957435"/>
              <a:gd name="connsiteX2" fmla="*/ 1183341 w 1785770"/>
              <a:gd name="connsiteY2" fmla="*/ 957435 h 957435"/>
              <a:gd name="connsiteX3" fmla="*/ 0 w 1785770"/>
              <a:gd name="connsiteY3" fmla="*/ 946677 h 957435"/>
              <a:gd name="connsiteX4" fmla="*/ 0 w 1785770"/>
              <a:gd name="connsiteY4" fmla="*/ 0 h 957435"/>
              <a:gd name="connsiteX0" fmla="*/ 0 w 1785770"/>
              <a:gd name="connsiteY0" fmla="*/ 0 h 957435"/>
              <a:gd name="connsiteX1" fmla="*/ 1785770 w 1785770"/>
              <a:gd name="connsiteY1" fmla="*/ 10758 h 957435"/>
              <a:gd name="connsiteX2" fmla="*/ 1183341 w 1785770"/>
              <a:gd name="connsiteY2" fmla="*/ 957435 h 957435"/>
              <a:gd name="connsiteX3" fmla="*/ 10391 w 1785770"/>
              <a:gd name="connsiteY3" fmla="*/ 946677 h 957435"/>
              <a:gd name="connsiteX4" fmla="*/ 0 w 1785770"/>
              <a:gd name="connsiteY4" fmla="*/ 0 h 957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5770" h="957435">
                <a:moveTo>
                  <a:pt x="0" y="0"/>
                </a:moveTo>
                <a:lnTo>
                  <a:pt x="1785770" y="10758"/>
                </a:lnTo>
                <a:lnTo>
                  <a:pt x="1183341" y="957435"/>
                </a:lnTo>
                <a:lnTo>
                  <a:pt x="10391" y="946677"/>
                </a:lnTo>
                <a:lnTo>
                  <a:pt x="0" y="0"/>
                </a:lnTo>
                <a:close/>
              </a:path>
            </a:pathLst>
          </a:custGeom>
          <a:solidFill>
            <a:srgbClr val="FFA3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fr-FR" sz="1350"/>
          </a:p>
        </p:txBody>
      </p:sp>
      <p:sp>
        <p:nvSpPr>
          <p:cNvPr id="9" name="Rectangle 2"/>
          <p:cNvSpPr/>
          <p:nvPr userDrawn="1"/>
        </p:nvSpPr>
        <p:spPr>
          <a:xfrm rot="10800000">
            <a:off x="7721601" y="-7794"/>
            <a:ext cx="1422400" cy="579293"/>
          </a:xfrm>
          <a:custGeom>
            <a:avLst/>
            <a:gdLst>
              <a:gd name="connsiteX0" fmla="*/ 0 w 2517290"/>
              <a:gd name="connsiteY0" fmla="*/ 0 h 946677"/>
              <a:gd name="connsiteX1" fmla="*/ 2517290 w 2517290"/>
              <a:gd name="connsiteY1" fmla="*/ 0 h 946677"/>
              <a:gd name="connsiteX2" fmla="*/ 2517290 w 2517290"/>
              <a:gd name="connsiteY2" fmla="*/ 946677 h 946677"/>
              <a:gd name="connsiteX3" fmla="*/ 0 w 2517290"/>
              <a:gd name="connsiteY3" fmla="*/ 946677 h 946677"/>
              <a:gd name="connsiteX4" fmla="*/ 0 w 2517290"/>
              <a:gd name="connsiteY4" fmla="*/ 0 h 946677"/>
              <a:gd name="connsiteX0" fmla="*/ 0 w 2517290"/>
              <a:gd name="connsiteY0" fmla="*/ 0 h 957435"/>
              <a:gd name="connsiteX1" fmla="*/ 2517290 w 2517290"/>
              <a:gd name="connsiteY1" fmla="*/ 0 h 957435"/>
              <a:gd name="connsiteX2" fmla="*/ 1183341 w 2517290"/>
              <a:gd name="connsiteY2" fmla="*/ 957435 h 957435"/>
              <a:gd name="connsiteX3" fmla="*/ 0 w 2517290"/>
              <a:gd name="connsiteY3" fmla="*/ 946677 h 957435"/>
              <a:gd name="connsiteX4" fmla="*/ 0 w 2517290"/>
              <a:gd name="connsiteY4" fmla="*/ 0 h 957435"/>
              <a:gd name="connsiteX0" fmla="*/ 0 w 1785770"/>
              <a:gd name="connsiteY0" fmla="*/ 0 h 957435"/>
              <a:gd name="connsiteX1" fmla="*/ 1785770 w 1785770"/>
              <a:gd name="connsiteY1" fmla="*/ 10758 h 957435"/>
              <a:gd name="connsiteX2" fmla="*/ 1183341 w 1785770"/>
              <a:gd name="connsiteY2" fmla="*/ 957435 h 957435"/>
              <a:gd name="connsiteX3" fmla="*/ 0 w 1785770"/>
              <a:gd name="connsiteY3" fmla="*/ 946677 h 957435"/>
              <a:gd name="connsiteX4" fmla="*/ 0 w 1785770"/>
              <a:gd name="connsiteY4" fmla="*/ 0 h 957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5770" h="957435">
                <a:moveTo>
                  <a:pt x="0" y="0"/>
                </a:moveTo>
                <a:lnTo>
                  <a:pt x="1785770" y="10758"/>
                </a:lnTo>
                <a:lnTo>
                  <a:pt x="1183341" y="957435"/>
                </a:lnTo>
                <a:lnTo>
                  <a:pt x="0" y="946677"/>
                </a:lnTo>
                <a:lnTo>
                  <a:pt x="0" y="0"/>
                </a:lnTo>
                <a:close/>
              </a:path>
            </a:pathLst>
          </a:custGeom>
          <a:solidFill>
            <a:srgbClr val="80276C"/>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fr-FR" sz="1350"/>
          </a:p>
        </p:txBody>
      </p:sp>
    </p:spTree>
    <p:extLst>
      <p:ext uri="{BB962C8B-B14F-4D97-AF65-F5344CB8AC3E}">
        <p14:creationId xmlns:p14="http://schemas.microsoft.com/office/powerpoint/2010/main" val="39797499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re et contenu">
    <p:spTree>
      <p:nvGrpSpPr>
        <p:cNvPr id="1" name=""/>
        <p:cNvGrpSpPr/>
        <p:nvPr/>
      </p:nvGrpSpPr>
      <p:grpSpPr>
        <a:xfrm>
          <a:off x="0" y="0"/>
          <a:ext cx="0" cy="0"/>
          <a:chOff x="0" y="0"/>
          <a:chExt cx="0" cy="0"/>
        </a:xfrm>
      </p:grpSpPr>
      <p:pic>
        <p:nvPicPr>
          <p:cNvPr id="13" name="Imag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52227" y="4558627"/>
            <a:ext cx="1950190" cy="437628"/>
          </a:xfrm>
          <a:prstGeom prst="rect">
            <a:avLst/>
          </a:prstGeom>
        </p:spPr>
      </p:pic>
      <p:sp>
        <p:nvSpPr>
          <p:cNvPr id="3" name="Rectangle 2"/>
          <p:cNvSpPr/>
          <p:nvPr userDrawn="1"/>
        </p:nvSpPr>
        <p:spPr>
          <a:xfrm>
            <a:off x="-20782" y="4433218"/>
            <a:ext cx="1785770" cy="718076"/>
          </a:xfrm>
          <a:custGeom>
            <a:avLst/>
            <a:gdLst>
              <a:gd name="connsiteX0" fmla="*/ 0 w 2517290"/>
              <a:gd name="connsiteY0" fmla="*/ 0 h 946677"/>
              <a:gd name="connsiteX1" fmla="*/ 2517290 w 2517290"/>
              <a:gd name="connsiteY1" fmla="*/ 0 h 946677"/>
              <a:gd name="connsiteX2" fmla="*/ 2517290 w 2517290"/>
              <a:gd name="connsiteY2" fmla="*/ 946677 h 946677"/>
              <a:gd name="connsiteX3" fmla="*/ 0 w 2517290"/>
              <a:gd name="connsiteY3" fmla="*/ 946677 h 946677"/>
              <a:gd name="connsiteX4" fmla="*/ 0 w 2517290"/>
              <a:gd name="connsiteY4" fmla="*/ 0 h 946677"/>
              <a:gd name="connsiteX0" fmla="*/ 0 w 2517290"/>
              <a:gd name="connsiteY0" fmla="*/ 0 h 957435"/>
              <a:gd name="connsiteX1" fmla="*/ 2517290 w 2517290"/>
              <a:gd name="connsiteY1" fmla="*/ 0 h 957435"/>
              <a:gd name="connsiteX2" fmla="*/ 1183341 w 2517290"/>
              <a:gd name="connsiteY2" fmla="*/ 957435 h 957435"/>
              <a:gd name="connsiteX3" fmla="*/ 0 w 2517290"/>
              <a:gd name="connsiteY3" fmla="*/ 946677 h 957435"/>
              <a:gd name="connsiteX4" fmla="*/ 0 w 2517290"/>
              <a:gd name="connsiteY4" fmla="*/ 0 h 957435"/>
              <a:gd name="connsiteX0" fmla="*/ 0 w 1785770"/>
              <a:gd name="connsiteY0" fmla="*/ 0 h 957435"/>
              <a:gd name="connsiteX1" fmla="*/ 1785770 w 1785770"/>
              <a:gd name="connsiteY1" fmla="*/ 10758 h 957435"/>
              <a:gd name="connsiteX2" fmla="*/ 1183341 w 1785770"/>
              <a:gd name="connsiteY2" fmla="*/ 957435 h 957435"/>
              <a:gd name="connsiteX3" fmla="*/ 0 w 1785770"/>
              <a:gd name="connsiteY3" fmla="*/ 946677 h 957435"/>
              <a:gd name="connsiteX4" fmla="*/ 0 w 1785770"/>
              <a:gd name="connsiteY4" fmla="*/ 0 h 957435"/>
              <a:gd name="connsiteX0" fmla="*/ 0 w 1785770"/>
              <a:gd name="connsiteY0" fmla="*/ 0 h 957435"/>
              <a:gd name="connsiteX1" fmla="*/ 1785770 w 1785770"/>
              <a:gd name="connsiteY1" fmla="*/ 10758 h 957435"/>
              <a:gd name="connsiteX2" fmla="*/ 1183341 w 1785770"/>
              <a:gd name="connsiteY2" fmla="*/ 957435 h 957435"/>
              <a:gd name="connsiteX3" fmla="*/ 10391 w 1785770"/>
              <a:gd name="connsiteY3" fmla="*/ 946677 h 957435"/>
              <a:gd name="connsiteX4" fmla="*/ 0 w 1785770"/>
              <a:gd name="connsiteY4" fmla="*/ 0 h 957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5770" h="957435">
                <a:moveTo>
                  <a:pt x="0" y="0"/>
                </a:moveTo>
                <a:lnTo>
                  <a:pt x="1785770" y="10758"/>
                </a:lnTo>
                <a:lnTo>
                  <a:pt x="1183341" y="957435"/>
                </a:lnTo>
                <a:lnTo>
                  <a:pt x="10391" y="946677"/>
                </a:lnTo>
                <a:lnTo>
                  <a:pt x="0" y="0"/>
                </a:lnTo>
                <a:close/>
              </a:path>
            </a:pathLst>
          </a:custGeom>
          <a:solidFill>
            <a:srgbClr val="FFA3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fr-FR" sz="1350"/>
          </a:p>
        </p:txBody>
      </p:sp>
      <p:sp>
        <p:nvSpPr>
          <p:cNvPr id="9" name="Rectangle 2"/>
          <p:cNvSpPr/>
          <p:nvPr userDrawn="1"/>
        </p:nvSpPr>
        <p:spPr>
          <a:xfrm rot="10800000">
            <a:off x="6794031" y="-7793"/>
            <a:ext cx="2349970" cy="944947"/>
          </a:xfrm>
          <a:custGeom>
            <a:avLst/>
            <a:gdLst>
              <a:gd name="connsiteX0" fmla="*/ 0 w 2517290"/>
              <a:gd name="connsiteY0" fmla="*/ 0 h 946677"/>
              <a:gd name="connsiteX1" fmla="*/ 2517290 w 2517290"/>
              <a:gd name="connsiteY1" fmla="*/ 0 h 946677"/>
              <a:gd name="connsiteX2" fmla="*/ 2517290 w 2517290"/>
              <a:gd name="connsiteY2" fmla="*/ 946677 h 946677"/>
              <a:gd name="connsiteX3" fmla="*/ 0 w 2517290"/>
              <a:gd name="connsiteY3" fmla="*/ 946677 h 946677"/>
              <a:gd name="connsiteX4" fmla="*/ 0 w 2517290"/>
              <a:gd name="connsiteY4" fmla="*/ 0 h 946677"/>
              <a:gd name="connsiteX0" fmla="*/ 0 w 2517290"/>
              <a:gd name="connsiteY0" fmla="*/ 0 h 957435"/>
              <a:gd name="connsiteX1" fmla="*/ 2517290 w 2517290"/>
              <a:gd name="connsiteY1" fmla="*/ 0 h 957435"/>
              <a:gd name="connsiteX2" fmla="*/ 1183341 w 2517290"/>
              <a:gd name="connsiteY2" fmla="*/ 957435 h 957435"/>
              <a:gd name="connsiteX3" fmla="*/ 0 w 2517290"/>
              <a:gd name="connsiteY3" fmla="*/ 946677 h 957435"/>
              <a:gd name="connsiteX4" fmla="*/ 0 w 2517290"/>
              <a:gd name="connsiteY4" fmla="*/ 0 h 957435"/>
              <a:gd name="connsiteX0" fmla="*/ 0 w 1785770"/>
              <a:gd name="connsiteY0" fmla="*/ 0 h 957435"/>
              <a:gd name="connsiteX1" fmla="*/ 1785770 w 1785770"/>
              <a:gd name="connsiteY1" fmla="*/ 10758 h 957435"/>
              <a:gd name="connsiteX2" fmla="*/ 1183341 w 1785770"/>
              <a:gd name="connsiteY2" fmla="*/ 957435 h 957435"/>
              <a:gd name="connsiteX3" fmla="*/ 0 w 1785770"/>
              <a:gd name="connsiteY3" fmla="*/ 946677 h 957435"/>
              <a:gd name="connsiteX4" fmla="*/ 0 w 1785770"/>
              <a:gd name="connsiteY4" fmla="*/ 0 h 957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5770" h="957435">
                <a:moveTo>
                  <a:pt x="0" y="0"/>
                </a:moveTo>
                <a:lnTo>
                  <a:pt x="1785770" y="10758"/>
                </a:lnTo>
                <a:lnTo>
                  <a:pt x="1183341" y="957435"/>
                </a:lnTo>
                <a:lnTo>
                  <a:pt x="0" y="946677"/>
                </a:lnTo>
                <a:lnTo>
                  <a:pt x="0" y="0"/>
                </a:lnTo>
                <a:close/>
              </a:path>
            </a:pathLst>
          </a:custGeom>
          <a:solidFill>
            <a:srgbClr val="80276C"/>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fr-FR" sz="1350"/>
          </a:p>
        </p:txBody>
      </p:sp>
      <p:sp>
        <p:nvSpPr>
          <p:cNvPr id="6" name="Espace réservé du numéro de diapositive 3"/>
          <p:cNvSpPr>
            <a:spLocks noGrp="1"/>
          </p:cNvSpPr>
          <p:nvPr>
            <p:ph type="sldNum" sz="quarter" idx="4"/>
          </p:nvPr>
        </p:nvSpPr>
        <p:spPr>
          <a:xfrm>
            <a:off x="166254" y="4775490"/>
            <a:ext cx="646546" cy="220766"/>
          </a:xfrm>
          <a:prstGeom prst="rect">
            <a:avLst/>
          </a:prstGeom>
        </p:spPr>
        <p:txBody>
          <a:bodyPr vert="horz" lIns="91440" tIns="45720" rIns="91440" bIns="45720" rtlCol="0" anchor="ctr"/>
          <a:lstStyle>
            <a:lvl1pPr algn="r">
              <a:defRPr sz="900">
                <a:solidFill>
                  <a:schemeClr val="bg1"/>
                </a:solidFill>
                <a:latin typeface="Verdana" panose="020B0604030504040204" pitchFamily="34" charset="0"/>
                <a:ea typeface="Verdana" panose="020B0604030504040204" pitchFamily="34" charset="0"/>
              </a:defRPr>
            </a:lvl1pPr>
          </a:lstStyle>
          <a:p>
            <a:fld id="{5A4C5B2E-C222-42BA-A6AE-2E2D0C9DED18}" type="slidenum">
              <a:rPr lang="fr-FR" smtClean="0"/>
              <a:pPr/>
              <a:t>‹N°›</a:t>
            </a:fld>
            <a:endParaRPr lang="fr-FR" dirty="0"/>
          </a:p>
        </p:txBody>
      </p:sp>
      <p:sp>
        <p:nvSpPr>
          <p:cNvPr id="7" name="Espace réservé du texte 9"/>
          <p:cNvSpPr>
            <a:spLocks noGrp="1"/>
          </p:cNvSpPr>
          <p:nvPr>
            <p:ph type="body" sz="quarter" idx="10" hasCustomPrompt="1"/>
          </p:nvPr>
        </p:nvSpPr>
        <p:spPr>
          <a:xfrm>
            <a:off x="1764988" y="1042953"/>
            <a:ext cx="6150576" cy="578029"/>
          </a:xfrm>
        </p:spPr>
        <p:txBody>
          <a:bodyPr>
            <a:noAutofit/>
          </a:bodyPr>
          <a:lstStyle>
            <a:lvl1pPr marL="0" indent="0">
              <a:buNone/>
              <a:defRPr sz="1500" b="1" baseline="0">
                <a:solidFill>
                  <a:srgbClr val="80276C"/>
                </a:solidFill>
                <a:latin typeface="Verdana" panose="020B0604030504040204" pitchFamily="34" charset="0"/>
                <a:ea typeface="Verdana" panose="020B0604030504040204" pitchFamily="34" charset="0"/>
              </a:defRPr>
            </a:lvl1pPr>
          </a:lstStyle>
          <a:p>
            <a:pPr lvl="0"/>
            <a:r>
              <a:rPr lang="fr-FR" dirty="0"/>
              <a:t>Titre sur une ligne ou </a:t>
            </a:r>
          </a:p>
          <a:p>
            <a:pPr lvl="0"/>
            <a:r>
              <a:rPr lang="fr-FR" dirty="0"/>
              <a:t>sur deux lignes</a:t>
            </a:r>
          </a:p>
        </p:txBody>
      </p:sp>
      <p:sp>
        <p:nvSpPr>
          <p:cNvPr id="8" name="Espace réservé du texte 11"/>
          <p:cNvSpPr>
            <a:spLocks noGrp="1"/>
          </p:cNvSpPr>
          <p:nvPr>
            <p:ph type="body" sz="quarter" idx="11" hasCustomPrompt="1"/>
          </p:nvPr>
        </p:nvSpPr>
        <p:spPr>
          <a:xfrm>
            <a:off x="1764987" y="1785541"/>
            <a:ext cx="6150576" cy="2500745"/>
          </a:xfrm>
        </p:spPr>
        <p:txBody>
          <a:bodyPr/>
          <a:lstStyle>
            <a:lvl1pPr marL="0" indent="0">
              <a:buNone/>
              <a:defRPr sz="1050">
                <a:solidFill>
                  <a:srgbClr val="80276C"/>
                </a:solidFill>
                <a:latin typeface="Verdana" panose="020B0604030504040204" pitchFamily="34" charset="0"/>
                <a:ea typeface="Verdana" panose="020B0604030504040204" pitchFamily="34" charset="0"/>
              </a:defRPr>
            </a:lvl1pPr>
          </a:lstStyle>
          <a:p>
            <a:pPr lvl="0"/>
            <a:r>
              <a:rPr lang="fr-FR" sz="1050" baseline="30000" dirty="0" err="1">
                <a:solidFill>
                  <a:srgbClr val="80276C"/>
                </a:solidFill>
                <a:latin typeface="Verdana" panose="020B0604030504040204" pitchFamily="34" charset="0"/>
                <a:ea typeface="Verdana" panose="020B0604030504040204" pitchFamily="34" charset="0"/>
              </a:rPr>
              <a:t>Autaspe</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rnatenda</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ilit</a:t>
            </a:r>
            <a:r>
              <a:rPr lang="fr-FR" sz="1050" baseline="30000" dirty="0">
                <a:solidFill>
                  <a:srgbClr val="80276C"/>
                </a:solidFill>
                <a:latin typeface="Verdana" panose="020B0604030504040204" pitchFamily="34" charset="0"/>
                <a:ea typeface="Verdana" panose="020B0604030504040204" pitchFamily="34" charset="0"/>
              </a:rPr>
              <a:t> ex et </a:t>
            </a:r>
            <a:r>
              <a:rPr lang="fr-FR" sz="1050" baseline="30000" dirty="0" err="1">
                <a:solidFill>
                  <a:srgbClr val="80276C"/>
                </a:solidFill>
                <a:latin typeface="Verdana" panose="020B0604030504040204" pitchFamily="34" charset="0"/>
                <a:ea typeface="Verdana" panose="020B0604030504040204" pitchFamily="34" charset="0"/>
              </a:rPr>
              <a:t>ped</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unt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dolenia</a:t>
            </a:r>
            <a:r>
              <a:rPr lang="fr-FR" sz="1050" baseline="30000" dirty="0">
                <a:solidFill>
                  <a:srgbClr val="80276C"/>
                </a:solidFill>
                <a:latin typeface="Verdana" panose="020B0604030504040204" pitchFamily="34" charset="0"/>
                <a:ea typeface="Verdana" panose="020B0604030504040204" pitchFamily="34" charset="0"/>
              </a:rPr>
              <a:t> que </a:t>
            </a:r>
            <a:r>
              <a:rPr lang="fr-FR" sz="1050" baseline="30000" dirty="0" err="1">
                <a:solidFill>
                  <a:srgbClr val="80276C"/>
                </a:solidFill>
                <a:latin typeface="Verdana" panose="020B0604030504040204" pitchFamily="34" charset="0"/>
                <a:ea typeface="Verdana" panose="020B0604030504040204" pitchFamily="34" charset="0"/>
              </a:rPr>
              <a:t>idemqua</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spedit</a:t>
            </a:r>
            <a:r>
              <a:rPr lang="fr-FR" sz="1050" baseline="30000" dirty="0">
                <a:solidFill>
                  <a:srgbClr val="80276C"/>
                </a:solidFill>
                <a:latin typeface="Verdana" panose="020B0604030504040204" pitchFamily="34" charset="0"/>
                <a:ea typeface="Verdana" panose="020B0604030504040204" pitchFamily="34" charset="0"/>
              </a:rPr>
              <a:t>, qui </a:t>
            </a:r>
            <a:r>
              <a:rPr lang="fr-FR" sz="1050" baseline="30000" dirty="0" err="1">
                <a:solidFill>
                  <a:srgbClr val="80276C"/>
                </a:solidFill>
                <a:latin typeface="Verdana" panose="020B0604030504040204" pitchFamily="34" charset="0"/>
                <a:ea typeface="Verdana" panose="020B0604030504040204" pitchFamily="34" charset="0"/>
              </a:rPr>
              <a:t>repuda</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num</a:t>
            </a:r>
            <a:r>
              <a:rPr lang="fr-FR" sz="1050" baseline="30000" dirty="0">
                <a:solidFill>
                  <a:srgbClr val="80276C"/>
                </a:solidFill>
                <a:latin typeface="Verdana" panose="020B0604030504040204" pitchFamily="34" charset="0"/>
                <a:ea typeface="Verdana" panose="020B0604030504040204" pitchFamily="34" charset="0"/>
              </a:rPr>
              <a:t> et ut </a:t>
            </a:r>
            <a:r>
              <a:rPr lang="fr-FR" sz="1050" baseline="30000" dirty="0" err="1">
                <a:solidFill>
                  <a:srgbClr val="80276C"/>
                </a:solidFill>
                <a:latin typeface="Verdana" panose="020B0604030504040204" pitchFamily="34" charset="0"/>
                <a:ea typeface="Verdana" panose="020B0604030504040204" pitchFamily="34" charset="0"/>
              </a:rPr>
              <a:t>ant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aut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evendignis</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volorio</a:t>
            </a:r>
            <a:r>
              <a:rPr lang="fr-FR" sz="1050" baseline="30000" dirty="0">
                <a:solidFill>
                  <a:srgbClr val="80276C"/>
                </a:solidFill>
                <a:latin typeface="Verdana" panose="020B0604030504040204" pitchFamily="34" charset="0"/>
                <a:ea typeface="Verdana" panose="020B0604030504040204" pitchFamily="34" charset="0"/>
              </a:rPr>
              <a:t>. Rae </a:t>
            </a:r>
            <a:r>
              <a:rPr lang="fr-FR" sz="1050" baseline="30000" dirty="0" err="1">
                <a:solidFill>
                  <a:srgbClr val="80276C"/>
                </a:solidFill>
                <a:latin typeface="Verdana" panose="020B0604030504040204" pitchFamily="34" charset="0"/>
                <a:ea typeface="Verdana" panose="020B0604030504040204" pitchFamily="34" charset="0"/>
              </a:rPr>
              <a:t>seque</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poreped</a:t>
            </a:r>
            <a:r>
              <a:rPr lang="fr-FR" sz="1050" baseline="30000" dirty="0">
                <a:solidFill>
                  <a:srgbClr val="80276C"/>
                </a:solidFill>
                <a:latin typeface="Verdana" panose="020B0604030504040204" pitchFamily="34" charset="0"/>
                <a:ea typeface="Verdana" panose="020B0604030504040204" pitchFamily="34" charset="0"/>
              </a:rPr>
              <a:t> ut </a:t>
            </a:r>
            <a:r>
              <a:rPr lang="fr-FR" sz="1050" baseline="30000" dirty="0" err="1">
                <a:solidFill>
                  <a:srgbClr val="80276C"/>
                </a:solidFill>
                <a:latin typeface="Verdana" panose="020B0604030504040204" pitchFamily="34" charset="0"/>
                <a:ea typeface="Verdana" panose="020B0604030504040204" pitchFamily="34" charset="0"/>
              </a:rPr>
              <a:t>moluptia</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inctatem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solor</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simusandit</a:t>
            </a:r>
            <a:r>
              <a:rPr lang="fr-FR" sz="1050" baseline="30000" dirty="0">
                <a:solidFill>
                  <a:srgbClr val="80276C"/>
                </a:solidFill>
                <a:latin typeface="Verdana" panose="020B0604030504040204" pitchFamily="34" charset="0"/>
                <a:ea typeface="Verdana" panose="020B0604030504040204" pitchFamily="34" charset="0"/>
              </a:rPr>
              <a:t> quat officient </a:t>
            </a:r>
            <a:r>
              <a:rPr lang="fr-FR" sz="1050" baseline="30000" dirty="0" err="1">
                <a:solidFill>
                  <a:srgbClr val="80276C"/>
                </a:solidFill>
                <a:latin typeface="Verdana" panose="020B0604030504040204" pitchFamily="34" charset="0"/>
                <a:ea typeface="Verdana" panose="020B0604030504040204" pitchFamily="34" charset="0"/>
              </a:rPr>
              <a:t>invenecabor</a:t>
            </a:r>
            <a:r>
              <a:rPr lang="fr-FR" sz="1050" baseline="30000" dirty="0">
                <a:solidFill>
                  <a:srgbClr val="80276C"/>
                </a:solidFill>
                <a:latin typeface="Verdana" panose="020B0604030504040204" pitchFamily="34" charset="0"/>
                <a:ea typeface="Verdana" panose="020B0604030504040204" pitchFamily="34" charset="0"/>
              </a:rPr>
              <a:t> as </a:t>
            </a:r>
            <a:r>
              <a:rPr lang="fr-FR" sz="1050" baseline="30000" dirty="0" err="1">
                <a:solidFill>
                  <a:srgbClr val="80276C"/>
                </a:solidFill>
                <a:latin typeface="Verdana" panose="020B0604030504040204" pitchFamily="34" charset="0"/>
                <a:ea typeface="Verdana" panose="020B0604030504040204" pitchFamily="34" charset="0"/>
              </a:rPr>
              <a:t>alit</a:t>
            </a:r>
            <a:r>
              <a:rPr lang="fr-FR" sz="1050" baseline="30000" dirty="0">
                <a:solidFill>
                  <a:srgbClr val="80276C"/>
                </a:solidFill>
                <a:latin typeface="Verdana" panose="020B0604030504040204" pitchFamily="34" charset="0"/>
                <a:ea typeface="Verdana" panose="020B0604030504040204" pitchFamily="34" charset="0"/>
              </a:rPr>
              <a:t> et </a:t>
            </a:r>
            <a:r>
              <a:rPr lang="fr-FR" sz="1050" baseline="30000" dirty="0" err="1">
                <a:solidFill>
                  <a:srgbClr val="80276C"/>
                </a:solidFill>
                <a:latin typeface="Verdana" panose="020B0604030504040204" pitchFamily="34" charset="0"/>
                <a:ea typeface="Verdana" panose="020B0604030504040204" pitchFamily="34" charset="0"/>
              </a:rPr>
              <a:t>volore</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laccupicid</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quatiis</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enistis</a:t>
            </a:r>
            <a:r>
              <a:rPr lang="fr-FR" sz="1050" baseline="30000" dirty="0">
                <a:solidFill>
                  <a:srgbClr val="80276C"/>
                </a:solidFill>
                <a:latin typeface="Verdana" panose="020B0604030504040204" pitchFamily="34" charset="0"/>
                <a:ea typeface="Verdana" panose="020B0604030504040204" pitchFamily="34" charset="0"/>
              </a:rPr>
              <a:t> ad </a:t>
            </a:r>
            <a:r>
              <a:rPr lang="fr-FR" sz="1050" baseline="30000" dirty="0" err="1">
                <a:solidFill>
                  <a:srgbClr val="80276C"/>
                </a:solidFill>
                <a:latin typeface="Verdana" panose="020B0604030504040204" pitchFamily="34" charset="0"/>
                <a:ea typeface="Verdana" panose="020B0604030504040204" pitchFamily="34" charset="0"/>
              </a:rPr>
              <a:t>eos</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sum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alitiunde</a:t>
            </a:r>
            <a:r>
              <a:rPr lang="fr-FR" sz="1050" baseline="30000" dirty="0">
                <a:solidFill>
                  <a:srgbClr val="80276C"/>
                </a:solidFill>
                <a:latin typeface="Verdana" panose="020B0604030504040204" pitchFamily="34" charset="0"/>
                <a:ea typeface="Verdana" panose="020B0604030504040204" pitchFamily="34" charset="0"/>
              </a:rPr>
              <a:t> as </a:t>
            </a:r>
            <a:r>
              <a:rPr lang="fr-FR" sz="1050" baseline="30000" dirty="0" err="1">
                <a:solidFill>
                  <a:srgbClr val="80276C"/>
                </a:solidFill>
                <a:latin typeface="Verdana" panose="020B0604030504040204" pitchFamily="34" charset="0"/>
                <a:ea typeface="Verdana" panose="020B0604030504040204" pitchFamily="34" charset="0"/>
              </a:rPr>
              <a:t>nulliti</a:t>
            </a:r>
            <a:r>
              <a:rPr lang="fr-FR" sz="1050" baseline="30000" dirty="0">
                <a:solidFill>
                  <a:srgbClr val="80276C"/>
                </a:solidFill>
                <a:latin typeface="Verdana" panose="020B0604030504040204" pitchFamily="34" charset="0"/>
                <a:ea typeface="Verdana" panose="020B0604030504040204" pitchFamily="34" charset="0"/>
              </a:rPr>
              <a:t> con </a:t>
            </a:r>
            <a:r>
              <a:rPr lang="fr-FR" sz="1050" baseline="30000" dirty="0" err="1">
                <a:solidFill>
                  <a:srgbClr val="80276C"/>
                </a:solidFill>
                <a:latin typeface="Verdana" panose="020B0604030504040204" pitchFamily="34" charset="0"/>
                <a:ea typeface="Verdana" panose="020B0604030504040204" pitchFamily="34" charset="0"/>
              </a:rPr>
              <a:t>etur</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Arundio</a:t>
            </a:r>
            <a:r>
              <a:rPr lang="fr-FR" sz="1050" baseline="30000" dirty="0">
                <a:solidFill>
                  <a:srgbClr val="80276C"/>
                </a:solidFill>
                <a:latin typeface="Verdana" panose="020B0604030504040204" pitchFamily="34" charset="0"/>
                <a:ea typeface="Verdana" panose="020B0604030504040204" pitchFamily="34" charset="0"/>
              </a:rPr>
              <a:t>. Lent </a:t>
            </a:r>
            <a:r>
              <a:rPr lang="fr-FR" sz="1050" baseline="30000" dirty="0" err="1">
                <a:solidFill>
                  <a:srgbClr val="80276C"/>
                </a:solidFill>
                <a:latin typeface="Verdana" panose="020B0604030504040204" pitchFamily="34" charset="0"/>
                <a:ea typeface="Verdana" panose="020B0604030504040204" pitchFamily="34" charset="0"/>
              </a:rPr>
              <a:t>quas</a:t>
            </a:r>
            <a:r>
              <a:rPr lang="fr-FR" sz="1050" baseline="30000" dirty="0">
                <a:solidFill>
                  <a:srgbClr val="80276C"/>
                </a:solidFill>
                <a:latin typeface="Verdana" panose="020B0604030504040204" pitchFamily="34" charset="0"/>
                <a:ea typeface="Verdana" panose="020B0604030504040204" pitchFamily="34" charset="0"/>
              </a:rPr>
              <a:t> et qui arum </a:t>
            </a:r>
            <a:r>
              <a:rPr lang="fr-FR" sz="1050" baseline="30000" dirty="0" err="1">
                <a:solidFill>
                  <a:srgbClr val="80276C"/>
                </a:solidFill>
                <a:latin typeface="Verdana" panose="020B0604030504040204" pitchFamily="34" charset="0"/>
                <a:ea typeface="Verdana" panose="020B0604030504040204" pitchFamily="34" charset="0"/>
              </a:rPr>
              <a:t>exerum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nonet</a:t>
            </a:r>
            <a:r>
              <a:rPr lang="fr-FR" sz="1050" baseline="30000" dirty="0">
                <a:solidFill>
                  <a:srgbClr val="80276C"/>
                </a:solidFill>
                <a:latin typeface="Verdana" panose="020B0604030504040204" pitchFamily="34" charset="0"/>
                <a:ea typeface="Verdana" panose="020B0604030504040204" pitchFamily="34" charset="0"/>
              </a:rPr>
              <a:t> mi, </a:t>
            </a:r>
            <a:r>
              <a:rPr lang="fr-FR" sz="1050" baseline="30000" dirty="0" err="1">
                <a:solidFill>
                  <a:srgbClr val="80276C"/>
                </a:solidFill>
                <a:latin typeface="Verdana" panose="020B0604030504040204" pitchFamily="34" charset="0"/>
                <a:ea typeface="Verdana" panose="020B0604030504040204" pitchFamily="34" charset="0"/>
              </a:rPr>
              <a:t>voluptaturio</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verit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optat</a:t>
            </a:r>
            <a:r>
              <a:rPr lang="fr-FR" sz="1050" baseline="30000" dirty="0">
                <a:solidFill>
                  <a:srgbClr val="80276C"/>
                </a:solidFill>
                <a:latin typeface="Verdana" panose="020B0604030504040204" pitchFamily="34" charset="0"/>
                <a:ea typeface="Verdana" panose="020B0604030504040204" pitchFamily="34" charset="0"/>
              </a:rPr>
              <a:t> a </a:t>
            </a:r>
            <a:r>
              <a:rPr lang="fr-FR" sz="1050" baseline="30000" dirty="0" err="1">
                <a:solidFill>
                  <a:srgbClr val="80276C"/>
                </a:solidFill>
                <a:latin typeface="Verdana" panose="020B0604030504040204" pitchFamily="34" charset="0"/>
                <a:ea typeface="Verdana" panose="020B0604030504040204" pitchFamily="34" charset="0"/>
              </a:rPr>
              <a:t>doluptium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quam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facerferio</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cuptas</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aut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labore</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molorer</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ibeatate</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odio</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Iti</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am</a:t>
            </a:r>
            <a:r>
              <a:rPr lang="fr-FR" sz="1050" baseline="30000" dirty="0">
                <a:solidFill>
                  <a:srgbClr val="80276C"/>
                </a:solidFill>
                <a:latin typeface="Verdana" panose="020B0604030504040204" pitchFamily="34" charset="0"/>
                <a:ea typeface="Verdana" panose="020B0604030504040204" pitchFamily="34" charset="0"/>
              </a:rPr>
              <a:t>, cum que non </a:t>
            </a:r>
            <a:r>
              <a:rPr lang="fr-FR" sz="1050" baseline="30000" dirty="0" err="1">
                <a:solidFill>
                  <a:srgbClr val="80276C"/>
                </a:solidFill>
                <a:latin typeface="Verdana" panose="020B0604030504040204" pitchFamily="34" charset="0"/>
                <a:ea typeface="Verdana" panose="020B0604030504040204" pitchFamily="34" charset="0"/>
              </a:rPr>
              <a:t>non</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essimporum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inctem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suntinu</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llatianda</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incienis</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sit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offictor</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aut</a:t>
            </a:r>
            <a:r>
              <a:rPr lang="fr-FR" sz="1050" baseline="30000" dirty="0">
                <a:solidFill>
                  <a:srgbClr val="80276C"/>
                </a:solidFill>
                <a:latin typeface="Verdana" panose="020B0604030504040204" pitchFamily="34" charset="0"/>
                <a:ea typeface="Verdana" panose="020B0604030504040204" pitchFamily="34" charset="0"/>
              </a:rPr>
              <a:t> est ad </a:t>
            </a:r>
            <a:r>
              <a:rPr lang="fr-FR" sz="1050" baseline="30000" dirty="0" err="1">
                <a:solidFill>
                  <a:srgbClr val="80276C"/>
                </a:solidFill>
                <a:latin typeface="Verdana" panose="020B0604030504040204" pitchFamily="34" charset="0"/>
                <a:ea typeface="Verdana" panose="020B0604030504040204" pitchFamily="34" charset="0"/>
              </a:rPr>
              <a:t>quis</a:t>
            </a:r>
            <a:r>
              <a:rPr lang="fr-FR" sz="1050" baseline="30000" dirty="0">
                <a:solidFill>
                  <a:srgbClr val="80276C"/>
                </a:solidFill>
                <a:latin typeface="Verdana" panose="020B0604030504040204" pitchFamily="34" charset="0"/>
                <a:ea typeface="Verdana" panose="020B0604030504040204" pitchFamily="34" charset="0"/>
              </a:rPr>
              <a:t> vides ne </a:t>
            </a:r>
            <a:r>
              <a:rPr lang="fr-FR" sz="1050" baseline="30000" dirty="0" err="1">
                <a:solidFill>
                  <a:srgbClr val="80276C"/>
                </a:solidFill>
                <a:latin typeface="Verdana" panose="020B0604030504040204" pitchFamily="34" charset="0"/>
                <a:ea typeface="Verdana" panose="020B0604030504040204" pitchFamily="34" charset="0"/>
              </a:rPr>
              <a:t>nossit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quiam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volori</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alitem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quunt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accusda</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cullant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untiatempe</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exped</a:t>
            </a:r>
            <a:r>
              <a:rPr lang="fr-FR" sz="1050" baseline="30000" dirty="0">
                <a:solidFill>
                  <a:srgbClr val="80276C"/>
                </a:solidFill>
                <a:latin typeface="Verdana" panose="020B0604030504040204" pitchFamily="34" charset="0"/>
                <a:ea typeface="Verdana" panose="020B0604030504040204" pitchFamily="34" charset="0"/>
              </a:rPr>
              <a:t> qui </a:t>
            </a:r>
            <a:r>
              <a:rPr lang="fr-FR" sz="1050" baseline="30000" dirty="0" err="1">
                <a:solidFill>
                  <a:srgbClr val="80276C"/>
                </a:solidFill>
                <a:latin typeface="Verdana" panose="020B0604030504040204" pitchFamily="34" charset="0"/>
                <a:ea typeface="Verdana" panose="020B0604030504040204" pitchFamily="34" charset="0"/>
              </a:rPr>
              <a:t>nonsequiandi</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conet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ipicide</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llaboreicia</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volore</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comnim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endite</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nonecea</a:t>
            </a:r>
            <a:r>
              <a:rPr lang="fr-FR" sz="1050" baseline="30000" dirty="0">
                <a:solidFill>
                  <a:srgbClr val="80276C"/>
                </a:solidFill>
                <a:latin typeface="Verdana" panose="020B0604030504040204" pitchFamily="34" charset="0"/>
                <a:ea typeface="Verdana" panose="020B0604030504040204" pitchFamily="34" charset="0"/>
              </a:rPr>
              <a:t> et </a:t>
            </a:r>
            <a:r>
              <a:rPr lang="fr-FR" sz="1050" baseline="30000" dirty="0" err="1">
                <a:solidFill>
                  <a:srgbClr val="80276C"/>
                </a:solidFill>
                <a:latin typeface="Verdana" panose="020B0604030504040204" pitchFamily="34" charset="0"/>
                <a:ea typeface="Verdana" panose="020B0604030504040204" pitchFamily="34" charset="0"/>
              </a:rPr>
              <a:t>enisti</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offic</a:t>
            </a:r>
            <a:r>
              <a:rPr lang="fr-FR" sz="1050" baseline="30000" dirty="0">
                <a:solidFill>
                  <a:srgbClr val="80276C"/>
                </a:solidFill>
                <a:latin typeface="Verdana" panose="020B0604030504040204" pitchFamily="34" charset="0"/>
                <a:ea typeface="Verdana" panose="020B0604030504040204" pitchFamily="34" charset="0"/>
              </a:rPr>
              <a:t> tem </a:t>
            </a:r>
            <a:r>
              <a:rPr lang="fr-FR" sz="1050" baseline="30000" dirty="0" err="1">
                <a:solidFill>
                  <a:srgbClr val="80276C"/>
                </a:solidFill>
                <a:latin typeface="Verdana" panose="020B0604030504040204" pitchFamily="34" charset="0"/>
                <a:ea typeface="Verdana" panose="020B0604030504040204" pitchFamily="34" charset="0"/>
              </a:rPr>
              <a:t>volum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ea</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reptatiis</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voluptia</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soloribus</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iur</a:t>
            </a:r>
            <a:r>
              <a:rPr lang="fr-FR" sz="1050" baseline="30000" dirty="0">
                <a:solidFill>
                  <a:srgbClr val="80276C"/>
                </a:solidFill>
                <a:latin typeface="Verdana" panose="020B0604030504040204" pitchFamily="34" charset="0"/>
                <a:ea typeface="Verdana" panose="020B0604030504040204" pitchFamily="34" charset="0"/>
              </a:rPr>
              <a:t> a qui </a:t>
            </a:r>
            <a:r>
              <a:rPr lang="fr-FR" sz="1050" baseline="30000" dirty="0" err="1">
                <a:solidFill>
                  <a:srgbClr val="80276C"/>
                </a:solidFill>
                <a:latin typeface="Verdana" panose="020B0604030504040204" pitchFamily="34" charset="0"/>
                <a:ea typeface="Verdana" panose="020B0604030504040204" pitchFamily="34" charset="0"/>
              </a:rPr>
              <a:t>simusan</a:t>
            </a:r>
            <a:endParaRPr lang="fr-FR" sz="1050" baseline="30000" dirty="0">
              <a:solidFill>
                <a:srgbClr val="80276C"/>
              </a:solidFill>
              <a:latin typeface="Verdana" panose="020B0604030504040204" pitchFamily="34" charset="0"/>
              <a:ea typeface="Verdana" panose="020B0604030504040204" pitchFamily="34" charset="0"/>
            </a:endParaRPr>
          </a:p>
          <a:p>
            <a:pPr lvl="0"/>
            <a:r>
              <a:rPr lang="fr-FR" sz="1050" baseline="30000" dirty="0" err="1">
                <a:solidFill>
                  <a:srgbClr val="80276C"/>
                </a:solidFill>
                <a:latin typeface="Verdana" panose="020B0604030504040204" pitchFamily="34" charset="0"/>
                <a:ea typeface="Verdana" panose="020B0604030504040204" pitchFamily="34" charset="0"/>
              </a:rPr>
              <a:t>Autaspe</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rnatenda</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ilit</a:t>
            </a:r>
            <a:r>
              <a:rPr lang="fr-FR" sz="1050" baseline="30000" dirty="0">
                <a:solidFill>
                  <a:srgbClr val="80276C"/>
                </a:solidFill>
                <a:latin typeface="Verdana" panose="020B0604030504040204" pitchFamily="34" charset="0"/>
                <a:ea typeface="Verdana" panose="020B0604030504040204" pitchFamily="34" charset="0"/>
              </a:rPr>
              <a:t> ex et </a:t>
            </a:r>
            <a:r>
              <a:rPr lang="fr-FR" sz="1050" baseline="30000" dirty="0" err="1">
                <a:solidFill>
                  <a:srgbClr val="80276C"/>
                </a:solidFill>
                <a:latin typeface="Verdana" panose="020B0604030504040204" pitchFamily="34" charset="0"/>
                <a:ea typeface="Verdana" panose="020B0604030504040204" pitchFamily="34" charset="0"/>
              </a:rPr>
              <a:t>ped</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unt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dolenia</a:t>
            </a:r>
            <a:r>
              <a:rPr lang="fr-FR" sz="1050" baseline="30000" dirty="0">
                <a:solidFill>
                  <a:srgbClr val="80276C"/>
                </a:solidFill>
                <a:latin typeface="Verdana" panose="020B0604030504040204" pitchFamily="34" charset="0"/>
                <a:ea typeface="Verdana" panose="020B0604030504040204" pitchFamily="34" charset="0"/>
              </a:rPr>
              <a:t> que </a:t>
            </a:r>
            <a:r>
              <a:rPr lang="fr-FR" sz="1050" baseline="30000" dirty="0" err="1">
                <a:solidFill>
                  <a:srgbClr val="80276C"/>
                </a:solidFill>
                <a:latin typeface="Verdana" panose="020B0604030504040204" pitchFamily="34" charset="0"/>
                <a:ea typeface="Verdana" panose="020B0604030504040204" pitchFamily="34" charset="0"/>
              </a:rPr>
              <a:t>idemqua</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spedit</a:t>
            </a:r>
            <a:r>
              <a:rPr lang="fr-FR" sz="1050" baseline="30000" dirty="0">
                <a:solidFill>
                  <a:srgbClr val="80276C"/>
                </a:solidFill>
                <a:latin typeface="Verdana" panose="020B0604030504040204" pitchFamily="34" charset="0"/>
                <a:ea typeface="Verdana" panose="020B0604030504040204" pitchFamily="34" charset="0"/>
              </a:rPr>
              <a:t>, qui </a:t>
            </a:r>
            <a:r>
              <a:rPr lang="fr-FR" sz="1050" baseline="30000" dirty="0" err="1">
                <a:solidFill>
                  <a:srgbClr val="80276C"/>
                </a:solidFill>
                <a:latin typeface="Verdana" panose="020B0604030504040204" pitchFamily="34" charset="0"/>
                <a:ea typeface="Verdana" panose="020B0604030504040204" pitchFamily="34" charset="0"/>
              </a:rPr>
              <a:t>repuda</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num</a:t>
            </a:r>
            <a:r>
              <a:rPr lang="fr-FR" sz="1050" baseline="30000" dirty="0">
                <a:solidFill>
                  <a:srgbClr val="80276C"/>
                </a:solidFill>
                <a:latin typeface="Verdana" panose="020B0604030504040204" pitchFamily="34" charset="0"/>
                <a:ea typeface="Verdana" panose="020B0604030504040204" pitchFamily="34" charset="0"/>
              </a:rPr>
              <a:t> et ut </a:t>
            </a:r>
            <a:r>
              <a:rPr lang="fr-FR" sz="1050" baseline="30000" dirty="0" err="1">
                <a:solidFill>
                  <a:srgbClr val="80276C"/>
                </a:solidFill>
                <a:latin typeface="Verdana" panose="020B0604030504040204" pitchFamily="34" charset="0"/>
                <a:ea typeface="Verdana" panose="020B0604030504040204" pitchFamily="34" charset="0"/>
              </a:rPr>
              <a:t>ant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aut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evendignis</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volorio</a:t>
            </a:r>
            <a:r>
              <a:rPr lang="fr-FR" sz="1050" baseline="30000" dirty="0">
                <a:solidFill>
                  <a:srgbClr val="80276C"/>
                </a:solidFill>
                <a:latin typeface="Verdana" panose="020B0604030504040204" pitchFamily="34" charset="0"/>
                <a:ea typeface="Verdana" panose="020B0604030504040204" pitchFamily="34" charset="0"/>
              </a:rPr>
              <a:t>. Rae </a:t>
            </a:r>
            <a:r>
              <a:rPr lang="fr-FR" sz="1050" baseline="30000" dirty="0" err="1">
                <a:solidFill>
                  <a:srgbClr val="80276C"/>
                </a:solidFill>
                <a:latin typeface="Verdana" panose="020B0604030504040204" pitchFamily="34" charset="0"/>
                <a:ea typeface="Verdana" panose="020B0604030504040204" pitchFamily="34" charset="0"/>
              </a:rPr>
              <a:t>seque</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poreped</a:t>
            </a:r>
            <a:r>
              <a:rPr lang="fr-FR" sz="1050" baseline="30000" dirty="0">
                <a:solidFill>
                  <a:srgbClr val="80276C"/>
                </a:solidFill>
                <a:latin typeface="Verdana" panose="020B0604030504040204" pitchFamily="34" charset="0"/>
                <a:ea typeface="Verdana" panose="020B0604030504040204" pitchFamily="34" charset="0"/>
              </a:rPr>
              <a:t> ut </a:t>
            </a:r>
            <a:r>
              <a:rPr lang="fr-FR" sz="1050" baseline="30000" dirty="0" err="1">
                <a:solidFill>
                  <a:srgbClr val="80276C"/>
                </a:solidFill>
                <a:latin typeface="Verdana" panose="020B0604030504040204" pitchFamily="34" charset="0"/>
                <a:ea typeface="Verdana" panose="020B0604030504040204" pitchFamily="34" charset="0"/>
              </a:rPr>
              <a:t>moluptia</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inctatem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solor</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simusandit</a:t>
            </a:r>
            <a:r>
              <a:rPr lang="fr-FR" sz="1050" baseline="30000" dirty="0">
                <a:solidFill>
                  <a:srgbClr val="80276C"/>
                </a:solidFill>
                <a:latin typeface="Verdana" panose="020B0604030504040204" pitchFamily="34" charset="0"/>
                <a:ea typeface="Verdana" panose="020B0604030504040204" pitchFamily="34" charset="0"/>
              </a:rPr>
              <a:t> quat officient </a:t>
            </a:r>
            <a:r>
              <a:rPr lang="fr-FR" sz="1050" baseline="30000" dirty="0" err="1">
                <a:solidFill>
                  <a:srgbClr val="80276C"/>
                </a:solidFill>
                <a:latin typeface="Verdana" panose="020B0604030504040204" pitchFamily="34" charset="0"/>
                <a:ea typeface="Verdana" panose="020B0604030504040204" pitchFamily="34" charset="0"/>
              </a:rPr>
              <a:t>invenecabor</a:t>
            </a:r>
            <a:r>
              <a:rPr lang="fr-FR" sz="1050" baseline="30000" dirty="0">
                <a:solidFill>
                  <a:srgbClr val="80276C"/>
                </a:solidFill>
                <a:latin typeface="Verdana" panose="020B0604030504040204" pitchFamily="34" charset="0"/>
                <a:ea typeface="Verdana" panose="020B0604030504040204" pitchFamily="34" charset="0"/>
              </a:rPr>
              <a:t> as </a:t>
            </a:r>
            <a:r>
              <a:rPr lang="fr-FR" sz="1050" baseline="30000" dirty="0" err="1">
                <a:solidFill>
                  <a:srgbClr val="80276C"/>
                </a:solidFill>
                <a:latin typeface="Verdana" panose="020B0604030504040204" pitchFamily="34" charset="0"/>
                <a:ea typeface="Verdana" panose="020B0604030504040204" pitchFamily="34" charset="0"/>
              </a:rPr>
              <a:t>alit</a:t>
            </a:r>
            <a:r>
              <a:rPr lang="fr-FR" sz="1050" baseline="30000" dirty="0">
                <a:solidFill>
                  <a:srgbClr val="80276C"/>
                </a:solidFill>
                <a:latin typeface="Verdana" panose="020B0604030504040204" pitchFamily="34" charset="0"/>
                <a:ea typeface="Verdana" panose="020B0604030504040204" pitchFamily="34" charset="0"/>
              </a:rPr>
              <a:t> et </a:t>
            </a:r>
            <a:r>
              <a:rPr lang="fr-FR" sz="1050" baseline="30000" dirty="0" err="1">
                <a:solidFill>
                  <a:srgbClr val="80276C"/>
                </a:solidFill>
                <a:latin typeface="Verdana" panose="020B0604030504040204" pitchFamily="34" charset="0"/>
                <a:ea typeface="Verdana" panose="020B0604030504040204" pitchFamily="34" charset="0"/>
              </a:rPr>
              <a:t>volore</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laccupicid</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quatiis</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enistis</a:t>
            </a:r>
            <a:r>
              <a:rPr lang="fr-FR" sz="1050" baseline="30000" dirty="0">
                <a:solidFill>
                  <a:srgbClr val="80276C"/>
                </a:solidFill>
                <a:latin typeface="Verdana" panose="020B0604030504040204" pitchFamily="34" charset="0"/>
                <a:ea typeface="Verdana" panose="020B0604030504040204" pitchFamily="34" charset="0"/>
              </a:rPr>
              <a:t> ad </a:t>
            </a:r>
            <a:r>
              <a:rPr lang="fr-FR" sz="1050" baseline="30000" dirty="0" err="1">
                <a:solidFill>
                  <a:srgbClr val="80276C"/>
                </a:solidFill>
                <a:latin typeface="Verdana" panose="020B0604030504040204" pitchFamily="34" charset="0"/>
                <a:ea typeface="Verdana" panose="020B0604030504040204" pitchFamily="34" charset="0"/>
              </a:rPr>
              <a:t>eos</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sum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alitiunde</a:t>
            </a:r>
            <a:r>
              <a:rPr lang="fr-FR" sz="1050" baseline="30000" dirty="0">
                <a:solidFill>
                  <a:srgbClr val="80276C"/>
                </a:solidFill>
                <a:latin typeface="Verdana" panose="020B0604030504040204" pitchFamily="34" charset="0"/>
                <a:ea typeface="Verdana" panose="020B0604030504040204" pitchFamily="34" charset="0"/>
              </a:rPr>
              <a:t> as </a:t>
            </a:r>
            <a:r>
              <a:rPr lang="fr-FR" sz="1050" baseline="30000" dirty="0" err="1">
                <a:solidFill>
                  <a:srgbClr val="80276C"/>
                </a:solidFill>
                <a:latin typeface="Verdana" panose="020B0604030504040204" pitchFamily="34" charset="0"/>
                <a:ea typeface="Verdana" panose="020B0604030504040204" pitchFamily="34" charset="0"/>
              </a:rPr>
              <a:t>nulliti</a:t>
            </a:r>
            <a:r>
              <a:rPr lang="fr-FR" sz="1050" baseline="30000" dirty="0">
                <a:solidFill>
                  <a:srgbClr val="80276C"/>
                </a:solidFill>
                <a:latin typeface="Verdana" panose="020B0604030504040204" pitchFamily="34" charset="0"/>
                <a:ea typeface="Verdana" panose="020B0604030504040204" pitchFamily="34" charset="0"/>
              </a:rPr>
              <a:t> con </a:t>
            </a:r>
            <a:r>
              <a:rPr lang="fr-FR" sz="1050" baseline="30000" dirty="0" err="1">
                <a:solidFill>
                  <a:srgbClr val="80276C"/>
                </a:solidFill>
                <a:latin typeface="Verdana" panose="020B0604030504040204" pitchFamily="34" charset="0"/>
                <a:ea typeface="Verdana" panose="020B0604030504040204" pitchFamily="34" charset="0"/>
              </a:rPr>
              <a:t>etur</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Arundio</a:t>
            </a:r>
            <a:r>
              <a:rPr lang="fr-FR" sz="1050" baseline="30000" dirty="0">
                <a:solidFill>
                  <a:srgbClr val="80276C"/>
                </a:solidFill>
                <a:latin typeface="Verdana" panose="020B0604030504040204" pitchFamily="34" charset="0"/>
                <a:ea typeface="Verdana" panose="020B0604030504040204" pitchFamily="34" charset="0"/>
              </a:rPr>
              <a:t>. Lent </a:t>
            </a:r>
            <a:r>
              <a:rPr lang="fr-FR" sz="1050" baseline="30000" dirty="0" err="1">
                <a:solidFill>
                  <a:srgbClr val="80276C"/>
                </a:solidFill>
                <a:latin typeface="Verdana" panose="020B0604030504040204" pitchFamily="34" charset="0"/>
                <a:ea typeface="Verdana" panose="020B0604030504040204" pitchFamily="34" charset="0"/>
              </a:rPr>
              <a:t>quas</a:t>
            </a:r>
            <a:r>
              <a:rPr lang="fr-FR" sz="1050" baseline="30000" dirty="0">
                <a:solidFill>
                  <a:srgbClr val="80276C"/>
                </a:solidFill>
                <a:latin typeface="Verdana" panose="020B0604030504040204" pitchFamily="34" charset="0"/>
                <a:ea typeface="Verdana" panose="020B0604030504040204" pitchFamily="34" charset="0"/>
              </a:rPr>
              <a:t> et qui arum </a:t>
            </a:r>
            <a:r>
              <a:rPr lang="fr-FR" sz="1050" baseline="30000" dirty="0" err="1">
                <a:solidFill>
                  <a:srgbClr val="80276C"/>
                </a:solidFill>
                <a:latin typeface="Verdana" panose="020B0604030504040204" pitchFamily="34" charset="0"/>
                <a:ea typeface="Verdana" panose="020B0604030504040204" pitchFamily="34" charset="0"/>
              </a:rPr>
              <a:t>exerum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nonet</a:t>
            </a:r>
            <a:r>
              <a:rPr lang="fr-FR" sz="1050" baseline="30000" dirty="0">
                <a:solidFill>
                  <a:srgbClr val="80276C"/>
                </a:solidFill>
                <a:latin typeface="Verdana" panose="020B0604030504040204" pitchFamily="34" charset="0"/>
                <a:ea typeface="Verdana" panose="020B0604030504040204" pitchFamily="34" charset="0"/>
              </a:rPr>
              <a:t> mi, </a:t>
            </a:r>
            <a:r>
              <a:rPr lang="fr-FR" sz="1050" baseline="30000" dirty="0" err="1">
                <a:solidFill>
                  <a:srgbClr val="80276C"/>
                </a:solidFill>
                <a:latin typeface="Verdana" panose="020B0604030504040204" pitchFamily="34" charset="0"/>
                <a:ea typeface="Verdana" panose="020B0604030504040204" pitchFamily="34" charset="0"/>
              </a:rPr>
              <a:t>voluptaturio</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verit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optat</a:t>
            </a:r>
            <a:r>
              <a:rPr lang="fr-FR" sz="1050" baseline="30000" dirty="0">
                <a:solidFill>
                  <a:srgbClr val="80276C"/>
                </a:solidFill>
                <a:latin typeface="Verdana" panose="020B0604030504040204" pitchFamily="34" charset="0"/>
                <a:ea typeface="Verdana" panose="020B0604030504040204" pitchFamily="34" charset="0"/>
              </a:rPr>
              <a:t> a </a:t>
            </a:r>
            <a:r>
              <a:rPr lang="fr-FR" sz="1050" baseline="30000" dirty="0" err="1">
                <a:solidFill>
                  <a:srgbClr val="80276C"/>
                </a:solidFill>
                <a:latin typeface="Verdana" panose="020B0604030504040204" pitchFamily="34" charset="0"/>
                <a:ea typeface="Verdana" panose="020B0604030504040204" pitchFamily="34" charset="0"/>
              </a:rPr>
              <a:t>doluptium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quam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facerferio</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cuptas</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aut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labore</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molorer</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ibeatate</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odio</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Iti</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am</a:t>
            </a:r>
            <a:r>
              <a:rPr lang="fr-FR" sz="1050" baseline="30000" dirty="0">
                <a:solidFill>
                  <a:srgbClr val="80276C"/>
                </a:solidFill>
                <a:latin typeface="Verdana" panose="020B0604030504040204" pitchFamily="34" charset="0"/>
                <a:ea typeface="Verdana" panose="020B0604030504040204" pitchFamily="34" charset="0"/>
              </a:rPr>
              <a:t>, cum que non </a:t>
            </a:r>
            <a:r>
              <a:rPr lang="fr-FR" sz="1050" baseline="30000" dirty="0" err="1">
                <a:solidFill>
                  <a:srgbClr val="80276C"/>
                </a:solidFill>
                <a:latin typeface="Verdana" panose="020B0604030504040204" pitchFamily="34" charset="0"/>
                <a:ea typeface="Verdana" panose="020B0604030504040204" pitchFamily="34" charset="0"/>
              </a:rPr>
              <a:t>non</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essimporum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inctem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suntinu</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llatianda</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incienis</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sit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offictor</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aut</a:t>
            </a:r>
            <a:r>
              <a:rPr lang="fr-FR" sz="1050" baseline="30000" dirty="0">
                <a:solidFill>
                  <a:srgbClr val="80276C"/>
                </a:solidFill>
                <a:latin typeface="Verdana" panose="020B0604030504040204" pitchFamily="34" charset="0"/>
                <a:ea typeface="Verdana" panose="020B0604030504040204" pitchFamily="34" charset="0"/>
              </a:rPr>
              <a:t> est ad </a:t>
            </a:r>
            <a:r>
              <a:rPr lang="fr-FR" sz="1050" baseline="30000" dirty="0" err="1">
                <a:solidFill>
                  <a:srgbClr val="80276C"/>
                </a:solidFill>
                <a:latin typeface="Verdana" panose="020B0604030504040204" pitchFamily="34" charset="0"/>
                <a:ea typeface="Verdana" panose="020B0604030504040204" pitchFamily="34" charset="0"/>
              </a:rPr>
              <a:t>quis</a:t>
            </a:r>
            <a:r>
              <a:rPr lang="fr-FR" sz="1050" baseline="30000" dirty="0">
                <a:solidFill>
                  <a:srgbClr val="80276C"/>
                </a:solidFill>
                <a:latin typeface="Verdana" panose="020B0604030504040204" pitchFamily="34" charset="0"/>
                <a:ea typeface="Verdana" panose="020B0604030504040204" pitchFamily="34" charset="0"/>
              </a:rPr>
              <a:t> vides ne </a:t>
            </a:r>
            <a:r>
              <a:rPr lang="fr-FR" sz="1050" baseline="30000" dirty="0" err="1">
                <a:solidFill>
                  <a:srgbClr val="80276C"/>
                </a:solidFill>
                <a:latin typeface="Verdana" panose="020B0604030504040204" pitchFamily="34" charset="0"/>
                <a:ea typeface="Verdana" panose="020B0604030504040204" pitchFamily="34" charset="0"/>
              </a:rPr>
              <a:t>nossit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quiam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volori</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alitem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quunt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accusda</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cullant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untiatempe</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exped</a:t>
            </a:r>
            <a:r>
              <a:rPr lang="fr-FR" sz="1050" baseline="30000" dirty="0">
                <a:solidFill>
                  <a:srgbClr val="80276C"/>
                </a:solidFill>
                <a:latin typeface="Verdana" panose="020B0604030504040204" pitchFamily="34" charset="0"/>
                <a:ea typeface="Verdana" panose="020B0604030504040204" pitchFamily="34" charset="0"/>
              </a:rPr>
              <a:t> qui </a:t>
            </a:r>
            <a:r>
              <a:rPr lang="fr-FR" sz="1050" baseline="30000" dirty="0" err="1">
                <a:solidFill>
                  <a:srgbClr val="80276C"/>
                </a:solidFill>
                <a:latin typeface="Verdana" panose="020B0604030504040204" pitchFamily="34" charset="0"/>
                <a:ea typeface="Verdana" panose="020B0604030504040204" pitchFamily="34" charset="0"/>
              </a:rPr>
              <a:t>nonsequiandi</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conet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ipicide</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llaboreicia</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volore</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comnim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endite</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nonecea</a:t>
            </a:r>
            <a:r>
              <a:rPr lang="fr-FR" sz="1050" baseline="30000" dirty="0">
                <a:solidFill>
                  <a:srgbClr val="80276C"/>
                </a:solidFill>
                <a:latin typeface="Verdana" panose="020B0604030504040204" pitchFamily="34" charset="0"/>
                <a:ea typeface="Verdana" panose="020B0604030504040204" pitchFamily="34" charset="0"/>
              </a:rPr>
              <a:t> et </a:t>
            </a:r>
            <a:r>
              <a:rPr lang="fr-FR" sz="1050" baseline="30000" dirty="0" err="1">
                <a:solidFill>
                  <a:srgbClr val="80276C"/>
                </a:solidFill>
                <a:latin typeface="Verdana" panose="020B0604030504040204" pitchFamily="34" charset="0"/>
                <a:ea typeface="Verdana" panose="020B0604030504040204" pitchFamily="34" charset="0"/>
              </a:rPr>
              <a:t>enisti</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offic</a:t>
            </a:r>
            <a:r>
              <a:rPr lang="fr-FR" sz="1050" baseline="30000" dirty="0">
                <a:solidFill>
                  <a:srgbClr val="80276C"/>
                </a:solidFill>
                <a:latin typeface="Verdana" panose="020B0604030504040204" pitchFamily="34" charset="0"/>
                <a:ea typeface="Verdana" panose="020B0604030504040204" pitchFamily="34" charset="0"/>
              </a:rPr>
              <a:t> tem </a:t>
            </a:r>
            <a:r>
              <a:rPr lang="fr-FR" sz="1050" baseline="30000" dirty="0" err="1">
                <a:solidFill>
                  <a:srgbClr val="80276C"/>
                </a:solidFill>
                <a:latin typeface="Verdana" panose="020B0604030504040204" pitchFamily="34" charset="0"/>
                <a:ea typeface="Verdana" panose="020B0604030504040204" pitchFamily="34" charset="0"/>
              </a:rPr>
              <a:t>volum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ea</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reptatiis</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voluptia</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soloribus</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iur</a:t>
            </a:r>
            <a:r>
              <a:rPr lang="fr-FR" sz="1050" baseline="30000" dirty="0">
                <a:solidFill>
                  <a:srgbClr val="80276C"/>
                </a:solidFill>
                <a:latin typeface="Verdana" panose="020B0604030504040204" pitchFamily="34" charset="0"/>
                <a:ea typeface="Verdana" panose="020B0604030504040204" pitchFamily="34" charset="0"/>
              </a:rPr>
              <a:t> a qui </a:t>
            </a:r>
            <a:r>
              <a:rPr lang="fr-FR" sz="1050" baseline="30000" dirty="0" err="1">
                <a:solidFill>
                  <a:srgbClr val="80276C"/>
                </a:solidFill>
                <a:latin typeface="Verdana" panose="020B0604030504040204" pitchFamily="34" charset="0"/>
                <a:ea typeface="Verdana" panose="020B0604030504040204" pitchFamily="34" charset="0"/>
              </a:rPr>
              <a:t>simusan</a:t>
            </a:r>
            <a:endParaRPr lang="fr-FR" sz="1050" baseline="30000" dirty="0">
              <a:solidFill>
                <a:srgbClr val="80276C"/>
              </a:solidFill>
              <a:latin typeface="Verdana" panose="020B0604030504040204" pitchFamily="34" charset="0"/>
              <a:ea typeface="Verdana" panose="020B0604030504040204" pitchFamily="34" charset="0"/>
            </a:endParaRPr>
          </a:p>
          <a:p>
            <a:pPr lvl="0"/>
            <a:r>
              <a:rPr lang="fr-FR" sz="1050" baseline="30000" dirty="0" err="1">
                <a:solidFill>
                  <a:srgbClr val="80276C"/>
                </a:solidFill>
                <a:latin typeface="Verdana" panose="020B0604030504040204" pitchFamily="34" charset="0"/>
                <a:ea typeface="Verdana" panose="020B0604030504040204" pitchFamily="34" charset="0"/>
              </a:rPr>
              <a:t>Autaspe</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rnatenda</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ilit</a:t>
            </a:r>
            <a:r>
              <a:rPr lang="fr-FR" sz="1050" baseline="30000" dirty="0">
                <a:solidFill>
                  <a:srgbClr val="80276C"/>
                </a:solidFill>
                <a:latin typeface="Verdana" panose="020B0604030504040204" pitchFamily="34" charset="0"/>
                <a:ea typeface="Verdana" panose="020B0604030504040204" pitchFamily="34" charset="0"/>
              </a:rPr>
              <a:t> ex et </a:t>
            </a:r>
            <a:r>
              <a:rPr lang="fr-FR" sz="1050" baseline="30000" dirty="0" err="1">
                <a:solidFill>
                  <a:srgbClr val="80276C"/>
                </a:solidFill>
                <a:latin typeface="Verdana" panose="020B0604030504040204" pitchFamily="34" charset="0"/>
                <a:ea typeface="Verdana" panose="020B0604030504040204" pitchFamily="34" charset="0"/>
              </a:rPr>
              <a:t>ped</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unt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dolenia</a:t>
            </a:r>
            <a:r>
              <a:rPr lang="fr-FR" sz="1050" baseline="30000" dirty="0">
                <a:solidFill>
                  <a:srgbClr val="80276C"/>
                </a:solidFill>
                <a:latin typeface="Verdana" panose="020B0604030504040204" pitchFamily="34" charset="0"/>
                <a:ea typeface="Verdana" panose="020B0604030504040204" pitchFamily="34" charset="0"/>
              </a:rPr>
              <a:t> que </a:t>
            </a:r>
            <a:r>
              <a:rPr lang="fr-FR" sz="1050" baseline="30000" dirty="0" err="1">
                <a:solidFill>
                  <a:srgbClr val="80276C"/>
                </a:solidFill>
                <a:latin typeface="Verdana" panose="020B0604030504040204" pitchFamily="34" charset="0"/>
                <a:ea typeface="Verdana" panose="020B0604030504040204" pitchFamily="34" charset="0"/>
              </a:rPr>
              <a:t>idemqua</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spedit</a:t>
            </a:r>
            <a:r>
              <a:rPr lang="fr-FR" sz="1050" baseline="30000" dirty="0">
                <a:solidFill>
                  <a:srgbClr val="80276C"/>
                </a:solidFill>
                <a:latin typeface="Verdana" panose="020B0604030504040204" pitchFamily="34" charset="0"/>
                <a:ea typeface="Verdana" panose="020B0604030504040204" pitchFamily="34" charset="0"/>
              </a:rPr>
              <a:t>, qui </a:t>
            </a:r>
            <a:r>
              <a:rPr lang="fr-FR" sz="1050" baseline="30000" dirty="0" err="1">
                <a:solidFill>
                  <a:srgbClr val="80276C"/>
                </a:solidFill>
                <a:latin typeface="Verdana" panose="020B0604030504040204" pitchFamily="34" charset="0"/>
                <a:ea typeface="Verdana" panose="020B0604030504040204" pitchFamily="34" charset="0"/>
              </a:rPr>
              <a:t>repuda</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num</a:t>
            </a:r>
            <a:r>
              <a:rPr lang="fr-FR" sz="1050" baseline="30000" dirty="0">
                <a:solidFill>
                  <a:srgbClr val="80276C"/>
                </a:solidFill>
                <a:latin typeface="Verdana" panose="020B0604030504040204" pitchFamily="34" charset="0"/>
                <a:ea typeface="Verdana" panose="020B0604030504040204" pitchFamily="34" charset="0"/>
              </a:rPr>
              <a:t> et ut </a:t>
            </a:r>
            <a:r>
              <a:rPr lang="fr-FR" sz="1050" baseline="30000" dirty="0" err="1">
                <a:solidFill>
                  <a:srgbClr val="80276C"/>
                </a:solidFill>
                <a:latin typeface="Verdana" panose="020B0604030504040204" pitchFamily="34" charset="0"/>
                <a:ea typeface="Verdana" panose="020B0604030504040204" pitchFamily="34" charset="0"/>
              </a:rPr>
              <a:t>ant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aut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evendignis</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volorio</a:t>
            </a:r>
            <a:r>
              <a:rPr lang="fr-FR" sz="1050" baseline="30000" dirty="0">
                <a:solidFill>
                  <a:srgbClr val="80276C"/>
                </a:solidFill>
                <a:latin typeface="Verdana" panose="020B0604030504040204" pitchFamily="34" charset="0"/>
                <a:ea typeface="Verdana" panose="020B0604030504040204" pitchFamily="34" charset="0"/>
              </a:rPr>
              <a:t>. Rae </a:t>
            </a:r>
            <a:r>
              <a:rPr lang="fr-FR" sz="1050" baseline="30000" dirty="0" err="1">
                <a:solidFill>
                  <a:srgbClr val="80276C"/>
                </a:solidFill>
                <a:latin typeface="Verdana" panose="020B0604030504040204" pitchFamily="34" charset="0"/>
                <a:ea typeface="Verdana" panose="020B0604030504040204" pitchFamily="34" charset="0"/>
              </a:rPr>
              <a:t>seque</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poreped</a:t>
            </a:r>
            <a:r>
              <a:rPr lang="fr-FR" sz="1050" baseline="30000" dirty="0">
                <a:solidFill>
                  <a:srgbClr val="80276C"/>
                </a:solidFill>
                <a:latin typeface="Verdana" panose="020B0604030504040204" pitchFamily="34" charset="0"/>
                <a:ea typeface="Verdana" panose="020B0604030504040204" pitchFamily="34" charset="0"/>
              </a:rPr>
              <a:t> ut </a:t>
            </a:r>
            <a:r>
              <a:rPr lang="fr-FR" sz="1050" baseline="30000" dirty="0" err="1">
                <a:solidFill>
                  <a:srgbClr val="80276C"/>
                </a:solidFill>
                <a:latin typeface="Verdana" panose="020B0604030504040204" pitchFamily="34" charset="0"/>
                <a:ea typeface="Verdana" panose="020B0604030504040204" pitchFamily="34" charset="0"/>
              </a:rPr>
              <a:t>moluptia</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inctatem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solor</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simusandit</a:t>
            </a:r>
            <a:r>
              <a:rPr lang="fr-FR" sz="1050" baseline="30000" dirty="0">
                <a:solidFill>
                  <a:srgbClr val="80276C"/>
                </a:solidFill>
                <a:latin typeface="Verdana" panose="020B0604030504040204" pitchFamily="34" charset="0"/>
                <a:ea typeface="Verdana" panose="020B0604030504040204" pitchFamily="34" charset="0"/>
              </a:rPr>
              <a:t> quat officient </a:t>
            </a:r>
            <a:r>
              <a:rPr lang="fr-FR" sz="1050" baseline="30000" dirty="0" err="1">
                <a:solidFill>
                  <a:srgbClr val="80276C"/>
                </a:solidFill>
                <a:latin typeface="Verdana" panose="020B0604030504040204" pitchFamily="34" charset="0"/>
                <a:ea typeface="Verdana" panose="020B0604030504040204" pitchFamily="34" charset="0"/>
              </a:rPr>
              <a:t>invenecabor</a:t>
            </a:r>
            <a:r>
              <a:rPr lang="fr-FR" sz="1050" baseline="30000" dirty="0">
                <a:solidFill>
                  <a:srgbClr val="80276C"/>
                </a:solidFill>
                <a:latin typeface="Verdana" panose="020B0604030504040204" pitchFamily="34" charset="0"/>
                <a:ea typeface="Verdana" panose="020B0604030504040204" pitchFamily="34" charset="0"/>
              </a:rPr>
              <a:t> as </a:t>
            </a:r>
            <a:r>
              <a:rPr lang="fr-FR" sz="1050" baseline="30000" dirty="0" err="1">
                <a:solidFill>
                  <a:srgbClr val="80276C"/>
                </a:solidFill>
                <a:latin typeface="Verdana" panose="020B0604030504040204" pitchFamily="34" charset="0"/>
                <a:ea typeface="Verdana" panose="020B0604030504040204" pitchFamily="34" charset="0"/>
              </a:rPr>
              <a:t>alit</a:t>
            </a:r>
            <a:r>
              <a:rPr lang="fr-FR" sz="1050" baseline="30000" dirty="0">
                <a:solidFill>
                  <a:srgbClr val="80276C"/>
                </a:solidFill>
                <a:latin typeface="Verdana" panose="020B0604030504040204" pitchFamily="34" charset="0"/>
                <a:ea typeface="Verdana" panose="020B0604030504040204" pitchFamily="34" charset="0"/>
              </a:rPr>
              <a:t> et </a:t>
            </a:r>
            <a:r>
              <a:rPr lang="fr-FR" sz="1050" baseline="30000" dirty="0" err="1">
                <a:solidFill>
                  <a:srgbClr val="80276C"/>
                </a:solidFill>
                <a:latin typeface="Verdana" panose="020B0604030504040204" pitchFamily="34" charset="0"/>
                <a:ea typeface="Verdana" panose="020B0604030504040204" pitchFamily="34" charset="0"/>
              </a:rPr>
              <a:t>volore</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laccupicid</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quatiis</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enistis</a:t>
            </a:r>
            <a:r>
              <a:rPr lang="fr-FR" sz="1050" baseline="30000" dirty="0">
                <a:solidFill>
                  <a:srgbClr val="80276C"/>
                </a:solidFill>
                <a:latin typeface="Verdana" panose="020B0604030504040204" pitchFamily="34" charset="0"/>
                <a:ea typeface="Verdana" panose="020B0604030504040204" pitchFamily="34" charset="0"/>
              </a:rPr>
              <a:t> ad </a:t>
            </a:r>
            <a:r>
              <a:rPr lang="fr-FR" sz="1050" baseline="30000" dirty="0" err="1">
                <a:solidFill>
                  <a:srgbClr val="80276C"/>
                </a:solidFill>
                <a:latin typeface="Verdana" panose="020B0604030504040204" pitchFamily="34" charset="0"/>
                <a:ea typeface="Verdana" panose="020B0604030504040204" pitchFamily="34" charset="0"/>
              </a:rPr>
              <a:t>eos</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sum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alitiunde</a:t>
            </a:r>
            <a:r>
              <a:rPr lang="fr-FR" sz="1050" baseline="30000" dirty="0">
                <a:solidFill>
                  <a:srgbClr val="80276C"/>
                </a:solidFill>
                <a:latin typeface="Verdana" panose="020B0604030504040204" pitchFamily="34" charset="0"/>
                <a:ea typeface="Verdana" panose="020B0604030504040204" pitchFamily="34" charset="0"/>
              </a:rPr>
              <a:t> as </a:t>
            </a:r>
            <a:r>
              <a:rPr lang="fr-FR" sz="1050" baseline="30000" dirty="0" err="1">
                <a:solidFill>
                  <a:srgbClr val="80276C"/>
                </a:solidFill>
                <a:latin typeface="Verdana" panose="020B0604030504040204" pitchFamily="34" charset="0"/>
                <a:ea typeface="Verdana" panose="020B0604030504040204" pitchFamily="34" charset="0"/>
              </a:rPr>
              <a:t>nulliti</a:t>
            </a:r>
            <a:r>
              <a:rPr lang="fr-FR" sz="1050" baseline="30000" dirty="0">
                <a:solidFill>
                  <a:srgbClr val="80276C"/>
                </a:solidFill>
                <a:latin typeface="Verdana" panose="020B0604030504040204" pitchFamily="34" charset="0"/>
                <a:ea typeface="Verdana" panose="020B0604030504040204" pitchFamily="34" charset="0"/>
              </a:rPr>
              <a:t> con </a:t>
            </a:r>
            <a:r>
              <a:rPr lang="fr-FR" sz="1050" baseline="30000" dirty="0" err="1">
                <a:solidFill>
                  <a:srgbClr val="80276C"/>
                </a:solidFill>
                <a:latin typeface="Verdana" panose="020B0604030504040204" pitchFamily="34" charset="0"/>
                <a:ea typeface="Verdana" panose="020B0604030504040204" pitchFamily="34" charset="0"/>
              </a:rPr>
              <a:t>etur</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Arundio</a:t>
            </a:r>
            <a:r>
              <a:rPr lang="fr-FR" sz="1050" baseline="30000" dirty="0">
                <a:solidFill>
                  <a:srgbClr val="80276C"/>
                </a:solidFill>
                <a:latin typeface="Verdana" panose="020B0604030504040204" pitchFamily="34" charset="0"/>
                <a:ea typeface="Verdana" panose="020B0604030504040204" pitchFamily="34" charset="0"/>
              </a:rPr>
              <a:t>. Lent </a:t>
            </a:r>
            <a:r>
              <a:rPr lang="fr-FR" sz="1050" baseline="30000" dirty="0" err="1">
                <a:solidFill>
                  <a:srgbClr val="80276C"/>
                </a:solidFill>
                <a:latin typeface="Verdana" panose="020B0604030504040204" pitchFamily="34" charset="0"/>
                <a:ea typeface="Verdana" panose="020B0604030504040204" pitchFamily="34" charset="0"/>
              </a:rPr>
              <a:t>quas</a:t>
            </a:r>
            <a:r>
              <a:rPr lang="fr-FR" sz="1050" baseline="30000" dirty="0">
                <a:solidFill>
                  <a:srgbClr val="80276C"/>
                </a:solidFill>
                <a:latin typeface="Verdana" panose="020B0604030504040204" pitchFamily="34" charset="0"/>
                <a:ea typeface="Verdana" panose="020B0604030504040204" pitchFamily="34" charset="0"/>
              </a:rPr>
              <a:t> et qui arum </a:t>
            </a:r>
            <a:r>
              <a:rPr lang="fr-FR" sz="1050" baseline="30000" dirty="0" err="1">
                <a:solidFill>
                  <a:srgbClr val="80276C"/>
                </a:solidFill>
                <a:latin typeface="Verdana" panose="020B0604030504040204" pitchFamily="34" charset="0"/>
                <a:ea typeface="Verdana" panose="020B0604030504040204" pitchFamily="34" charset="0"/>
              </a:rPr>
              <a:t>exerum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nonet</a:t>
            </a:r>
            <a:r>
              <a:rPr lang="fr-FR" sz="1050" baseline="30000" dirty="0">
                <a:solidFill>
                  <a:srgbClr val="80276C"/>
                </a:solidFill>
                <a:latin typeface="Verdana" panose="020B0604030504040204" pitchFamily="34" charset="0"/>
                <a:ea typeface="Verdana" panose="020B0604030504040204" pitchFamily="34" charset="0"/>
              </a:rPr>
              <a:t> mi, </a:t>
            </a:r>
            <a:r>
              <a:rPr lang="fr-FR" sz="1050" baseline="30000" dirty="0" err="1">
                <a:solidFill>
                  <a:srgbClr val="80276C"/>
                </a:solidFill>
                <a:latin typeface="Verdana" panose="020B0604030504040204" pitchFamily="34" charset="0"/>
                <a:ea typeface="Verdana" panose="020B0604030504040204" pitchFamily="34" charset="0"/>
              </a:rPr>
              <a:t>voluptaturio</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verit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optat</a:t>
            </a:r>
            <a:r>
              <a:rPr lang="fr-FR" sz="1050" baseline="30000" dirty="0">
                <a:solidFill>
                  <a:srgbClr val="80276C"/>
                </a:solidFill>
                <a:latin typeface="Verdana" panose="020B0604030504040204" pitchFamily="34" charset="0"/>
                <a:ea typeface="Verdana" panose="020B0604030504040204" pitchFamily="34" charset="0"/>
              </a:rPr>
              <a:t> a </a:t>
            </a:r>
            <a:r>
              <a:rPr lang="fr-FR" sz="1050" baseline="30000" dirty="0" err="1">
                <a:solidFill>
                  <a:srgbClr val="80276C"/>
                </a:solidFill>
                <a:latin typeface="Verdana" panose="020B0604030504040204" pitchFamily="34" charset="0"/>
                <a:ea typeface="Verdana" panose="020B0604030504040204" pitchFamily="34" charset="0"/>
              </a:rPr>
              <a:t>doluptium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quam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facerferio</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cuptas</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aut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labore</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molorer</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ibeatate</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odio</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Iti</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am</a:t>
            </a:r>
            <a:r>
              <a:rPr lang="fr-FR" sz="1050" baseline="30000" dirty="0">
                <a:solidFill>
                  <a:srgbClr val="80276C"/>
                </a:solidFill>
                <a:latin typeface="Verdana" panose="020B0604030504040204" pitchFamily="34" charset="0"/>
                <a:ea typeface="Verdana" panose="020B0604030504040204" pitchFamily="34" charset="0"/>
              </a:rPr>
              <a:t>, cum que non </a:t>
            </a:r>
            <a:r>
              <a:rPr lang="fr-FR" sz="1050" baseline="30000" dirty="0" err="1">
                <a:solidFill>
                  <a:srgbClr val="80276C"/>
                </a:solidFill>
                <a:latin typeface="Verdana" panose="020B0604030504040204" pitchFamily="34" charset="0"/>
                <a:ea typeface="Verdana" panose="020B0604030504040204" pitchFamily="34" charset="0"/>
              </a:rPr>
              <a:t>non</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essimporum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inctem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suntinu</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llatianda</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incienis</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sit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offictor</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aut</a:t>
            </a:r>
            <a:r>
              <a:rPr lang="fr-FR" sz="1050" baseline="30000" dirty="0">
                <a:solidFill>
                  <a:srgbClr val="80276C"/>
                </a:solidFill>
                <a:latin typeface="Verdana" panose="020B0604030504040204" pitchFamily="34" charset="0"/>
                <a:ea typeface="Verdana" panose="020B0604030504040204" pitchFamily="34" charset="0"/>
              </a:rPr>
              <a:t> est ad </a:t>
            </a:r>
            <a:r>
              <a:rPr lang="fr-FR" sz="1050" baseline="30000" dirty="0" err="1">
                <a:solidFill>
                  <a:srgbClr val="80276C"/>
                </a:solidFill>
                <a:latin typeface="Verdana" panose="020B0604030504040204" pitchFamily="34" charset="0"/>
                <a:ea typeface="Verdana" panose="020B0604030504040204" pitchFamily="34" charset="0"/>
              </a:rPr>
              <a:t>quis</a:t>
            </a:r>
            <a:r>
              <a:rPr lang="fr-FR" sz="1050" baseline="30000" dirty="0">
                <a:solidFill>
                  <a:srgbClr val="80276C"/>
                </a:solidFill>
                <a:latin typeface="Verdana" panose="020B0604030504040204" pitchFamily="34" charset="0"/>
                <a:ea typeface="Verdana" panose="020B0604030504040204" pitchFamily="34" charset="0"/>
              </a:rPr>
              <a:t> vides ne </a:t>
            </a:r>
            <a:r>
              <a:rPr lang="fr-FR" sz="1050" baseline="30000" dirty="0" err="1">
                <a:solidFill>
                  <a:srgbClr val="80276C"/>
                </a:solidFill>
                <a:latin typeface="Verdana" panose="020B0604030504040204" pitchFamily="34" charset="0"/>
                <a:ea typeface="Verdana" panose="020B0604030504040204" pitchFamily="34" charset="0"/>
              </a:rPr>
              <a:t>nossit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quiam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volori</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alitem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quunt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accusda</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cullant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untiatempe</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exped</a:t>
            </a:r>
            <a:r>
              <a:rPr lang="fr-FR" sz="1050" baseline="30000" dirty="0">
                <a:solidFill>
                  <a:srgbClr val="80276C"/>
                </a:solidFill>
                <a:latin typeface="Verdana" panose="020B0604030504040204" pitchFamily="34" charset="0"/>
                <a:ea typeface="Verdana" panose="020B0604030504040204" pitchFamily="34" charset="0"/>
              </a:rPr>
              <a:t> qui </a:t>
            </a:r>
            <a:r>
              <a:rPr lang="fr-FR" sz="1050" baseline="30000" dirty="0" err="1">
                <a:solidFill>
                  <a:srgbClr val="80276C"/>
                </a:solidFill>
                <a:latin typeface="Verdana" panose="020B0604030504040204" pitchFamily="34" charset="0"/>
                <a:ea typeface="Verdana" panose="020B0604030504040204" pitchFamily="34" charset="0"/>
              </a:rPr>
              <a:t>nonsequiandi</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conet</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ipicide</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llaboreicia</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volore</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comnim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endite</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nonecea</a:t>
            </a:r>
            <a:r>
              <a:rPr lang="fr-FR" sz="1050" baseline="30000" dirty="0">
                <a:solidFill>
                  <a:srgbClr val="80276C"/>
                </a:solidFill>
                <a:latin typeface="Verdana" panose="020B0604030504040204" pitchFamily="34" charset="0"/>
                <a:ea typeface="Verdana" panose="020B0604030504040204" pitchFamily="34" charset="0"/>
              </a:rPr>
              <a:t> et </a:t>
            </a:r>
            <a:r>
              <a:rPr lang="fr-FR" sz="1050" baseline="30000" dirty="0" err="1">
                <a:solidFill>
                  <a:srgbClr val="80276C"/>
                </a:solidFill>
                <a:latin typeface="Verdana" panose="020B0604030504040204" pitchFamily="34" charset="0"/>
                <a:ea typeface="Verdana" panose="020B0604030504040204" pitchFamily="34" charset="0"/>
              </a:rPr>
              <a:t>enisti</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offic</a:t>
            </a:r>
            <a:r>
              <a:rPr lang="fr-FR" sz="1050" baseline="30000" dirty="0">
                <a:solidFill>
                  <a:srgbClr val="80276C"/>
                </a:solidFill>
                <a:latin typeface="Verdana" panose="020B0604030504040204" pitchFamily="34" charset="0"/>
                <a:ea typeface="Verdana" panose="020B0604030504040204" pitchFamily="34" charset="0"/>
              </a:rPr>
              <a:t> tem </a:t>
            </a:r>
            <a:r>
              <a:rPr lang="fr-FR" sz="1050" baseline="30000" dirty="0" err="1">
                <a:solidFill>
                  <a:srgbClr val="80276C"/>
                </a:solidFill>
                <a:latin typeface="Verdana" panose="020B0604030504040204" pitchFamily="34" charset="0"/>
                <a:ea typeface="Verdana" panose="020B0604030504040204" pitchFamily="34" charset="0"/>
              </a:rPr>
              <a:t>volum</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ea</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reptatiis</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voluptia</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soloribus</a:t>
            </a:r>
            <a:r>
              <a:rPr lang="fr-FR" sz="1050" baseline="30000" dirty="0">
                <a:solidFill>
                  <a:srgbClr val="80276C"/>
                </a:solidFill>
                <a:latin typeface="Verdana" panose="020B0604030504040204" pitchFamily="34" charset="0"/>
                <a:ea typeface="Verdana" panose="020B0604030504040204" pitchFamily="34" charset="0"/>
              </a:rPr>
              <a:t> </a:t>
            </a:r>
            <a:r>
              <a:rPr lang="fr-FR" sz="1050" baseline="30000" dirty="0" err="1">
                <a:solidFill>
                  <a:srgbClr val="80276C"/>
                </a:solidFill>
                <a:latin typeface="Verdana" panose="020B0604030504040204" pitchFamily="34" charset="0"/>
                <a:ea typeface="Verdana" panose="020B0604030504040204" pitchFamily="34" charset="0"/>
              </a:rPr>
              <a:t>iur</a:t>
            </a:r>
            <a:r>
              <a:rPr lang="fr-FR" sz="1050" baseline="30000" dirty="0">
                <a:solidFill>
                  <a:srgbClr val="80276C"/>
                </a:solidFill>
                <a:latin typeface="Verdana" panose="020B0604030504040204" pitchFamily="34" charset="0"/>
                <a:ea typeface="Verdana" panose="020B0604030504040204" pitchFamily="34" charset="0"/>
              </a:rPr>
              <a:t> a qui </a:t>
            </a:r>
            <a:r>
              <a:rPr lang="fr-FR" sz="1050" baseline="30000" dirty="0" err="1">
                <a:solidFill>
                  <a:srgbClr val="80276C"/>
                </a:solidFill>
                <a:latin typeface="Verdana" panose="020B0604030504040204" pitchFamily="34" charset="0"/>
                <a:ea typeface="Verdana" panose="020B0604030504040204" pitchFamily="34" charset="0"/>
              </a:rPr>
              <a:t>simusan</a:t>
            </a:r>
            <a:endParaRPr lang="fr-FR" sz="1050" baseline="30000" dirty="0">
              <a:solidFill>
                <a:srgbClr val="80276C"/>
              </a:solidFill>
              <a:latin typeface="Verdana" panose="020B0604030504040204" pitchFamily="34" charset="0"/>
              <a:ea typeface="Verdana" panose="020B0604030504040204" pitchFamily="34" charset="0"/>
            </a:endParaRPr>
          </a:p>
          <a:p>
            <a:pPr lvl="0"/>
            <a:endParaRPr lang="fr-FR" dirty="0"/>
          </a:p>
        </p:txBody>
      </p:sp>
    </p:spTree>
    <p:extLst>
      <p:ext uri="{BB962C8B-B14F-4D97-AF65-F5344CB8AC3E}">
        <p14:creationId xmlns:p14="http://schemas.microsoft.com/office/powerpoint/2010/main" val="319699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range">
    <p:spTree>
      <p:nvGrpSpPr>
        <p:cNvPr id="1" name=""/>
        <p:cNvGrpSpPr/>
        <p:nvPr/>
      </p:nvGrpSpPr>
      <p:grpSpPr>
        <a:xfrm>
          <a:off x="0" y="0"/>
          <a:ext cx="0" cy="0"/>
          <a:chOff x="0" y="0"/>
          <a:chExt cx="0" cy="0"/>
        </a:xfrm>
      </p:grpSpPr>
      <p:sp>
        <p:nvSpPr>
          <p:cNvPr id="2" name="Titre 1"/>
          <p:cNvSpPr>
            <a:spLocks noGrp="1"/>
          </p:cNvSpPr>
          <p:nvPr>
            <p:ph type="title"/>
          </p:nvPr>
        </p:nvSpPr>
        <p:spPr>
          <a:xfrm>
            <a:off x="1619672" y="253744"/>
            <a:ext cx="7272808" cy="400110"/>
          </a:xfrm>
        </p:spPr>
        <p:txBody>
          <a:bodyPr wrap="square">
            <a:spAutoFit/>
          </a:bodyPr>
          <a:lstStyle>
            <a:lvl1pPr algn="l">
              <a:defRPr sz="2000" cap="all" baseline="0">
                <a:solidFill>
                  <a:srgbClr val="FC7A57"/>
                </a:solidFill>
                <a:latin typeface="Lato" panose="020F0502020204030203" pitchFamily="34" charset="0"/>
              </a:defRPr>
            </a:lvl1pPr>
          </a:lstStyle>
          <a:p>
            <a:r>
              <a:rPr lang="fr-FR"/>
              <a:t>Modifiez le style du titre</a:t>
            </a:r>
          </a:p>
        </p:txBody>
      </p:sp>
      <p:sp>
        <p:nvSpPr>
          <p:cNvPr id="3" name="Espace réservé du contenu 2"/>
          <p:cNvSpPr>
            <a:spLocks noGrp="1"/>
          </p:cNvSpPr>
          <p:nvPr>
            <p:ph idx="1"/>
          </p:nvPr>
        </p:nvSpPr>
        <p:spPr>
          <a:xfrm>
            <a:off x="1619672" y="874514"/>
            <a:ext cx="7272808" cy="3857476"/>
          </a:xfrm>
        </p:spPr>
        <p:txBody>
          <a:bodyPr>
            <a:normAutofit/>
          </a:bodyPr>
          <a:lstStyle>
            <a:lvl1pPr>
              <a:defRPr sz="2400">
                <a:latin typeface="Lato" panose="020F0502020204030203" pitchFamily="34" charset="0"/>
              </a:defRPr>
            </a:lvl1pPr>
            <a:lvl2pPr>
              <a:defRPr sz="2000">
                <a:latin typeface="Lato" panose="020F0502020204030203" pitchFamily="34" charset="0"/>
              </a:defRPr>
            </a:lvl2pPr>
            <a:lvl3pPr>
              <a:defRPr sz="1800">
                <a:latin typeface="Lato" panose="020F0502020204030203" pitchFamily="34" charset="0"/>
              </a:defRPr>
            </a:lvl3pPr>
            <a:lvl4pPr>
              <a:defRPr sz="1600">
                <a:latin typeface="Lato" panose="020F0502020204030203" pitchFamily="34" charset="0"/>
              </a:defRPr>
            </a:lvl4pPr>
            <a:lvl5pPr>
              <a:defRPr sz="1600">
                <a:latin typeface="Lato" panose="020F0502020204030203" pitchFamily="34"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e la date 3"/>
          <p:cNvSpPr>
            <a:spLocks noGrp="1"/>
          </p:cNvSpPr>
          <p:nvPr>
            <p:ph type="dt" sz="half" idx="10"/>
          </p:nvPr>
        </p:nvSpPr>
        <p:spPr>
          <a:xfrm>
            <a:off x="1619672" y="4794970"/>
            <a:ext cx="2133600" cy="273844"/>
          </a:xfrm>
          <a:prstGeom prst="rect">
            <a:avLst/>
          </a:prstGeom>
        </p:spPr>
        <p:txBody>
          <a:bodyPr/>
          <a:lstStyle>
            <a:lvl1pPr>
              <a:defRPr/>
            </a:lvl1pPr>
          </a:lstStyle>
          <a:p>
            <a:r>
              <a:rPr lang="fr-FR" dirty="0"/>
              <a:t>25/01/2021</a:t>
            </a:r>
          </a:p>
        </p:txBody>
      </p:sp>
      <p:sp>
        <p:nvSpPr>
          <p:cNvPr id="5" name="Espace réservé du pied de page 4"/>
          <p:cNvSpPr>
            <a:spLocks noGrp="1"/>
          </p:cNvSpPr>
          <p:nvPr>
            <p:ph type="ftr" sz="quarter" idx="11"/>
          </p:nvPr>
        </p:nvSpPr>
        <p:spPr>
          <a:xfrm>
            <a:off x="3419872" y="4767263"/>
            <a:ext cx="3816424" cy="273844"/>
          </a:xfrm>
          <a:prstGeom prst="rect">
            <a:avLst/>
          </a:prstGeom>
        </p:spPr>
        <p:txBody>
          <a:bodyPr/>
          <a:lstStyle/>
          <a:p>
            <a:r>
              <a:rPr lang="fr-FR" dirty="0"/>
              <a:t>DCB30 – Bibliothèques européennes – Cécile Swiatek</a:t>
            </a:r>
          </a:p>
        </p:txBody>
      </p:sp>
      <p:sp>
        <p:nvSpPr>
          <p:cNvPr id="6" name="Espace réservé du numéro de diapositive 5"/>
          <p:cNvSpPr>
            <a:spLocks noGrp="1"/>
          </p:cNvSpPr>
          <p:nvPr>
            <p:ph type="sldNum" sz="quarter" idx="12"/>
          </p:nvPr>
        </p:nvSpPr>
        <p:spPr>
          <a:xfrm>
            <a:off x="6758880" y="4767263"/>
            <a:ext cx="2133600" cy="273844"/>
          </a:xfrm>
          <a:prstGeom prst="rect">
            <a:avLst/>
          </a:prstGeom>
        </p:spPr>
        <p:txBody>
          <a:bodyPr/>
          <a:lstStyle/>
          <a:p>
            <a:fld id="{7476EC63-34EE-416E-A2FD-45088AC094EF}" type="slidenum">
              <a:rPr lang="fr-FR" smtClean="0"/>
              <a:t>‹N°›</a:t>
            </a:fld>
            <a:endParaRPr lang="fr-FR"/>
          </a:p>
        </p:txBody>
      </p:sp>
      <p:pic>
        <p:nvPicPr>
          <p:cNvPr id="7" name="Imag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396022" cy="5143500"/>
          </a:xfrm>
          <a:prstGeom prst="rect">
            <a:avLst/>
          </a:prstGeom>
        </p:spPr>
      </p:pic>
      <p:sp>
        <p:nvSpPr>
          <p:cNvPr id="11" name="Espace réservé du texte 10"/>
          <p:cNvSpPr>
            <a:spLocks noGrp="1"/>
          </p:cNvSpPr>
          <p:nvPr>
            <p:ph type="body" sz="quarter" idx="16" hasCustomPrompt="1"/>
          </p:nvPr>
        </p:nvSpPr>
        <p:spPr>
          <a:xfrm>
            <a:off x="245806" y="1680833"/>
            <a:ext cx="430887" cy="3243965"/>
          </a:xfrm>
        </p:spPr>
        <p:txBody>
          <a:bodyPr vert="vert270" wrap="none" lIns="91440" tIns="45720" rIns="91440" bIns="45720" rtlCol="0">
            <a:spAutoFit/>
          </a:bodyPr>
          <a:lstStyle>
            <a:lvl1pPr marL="342900" indent="-342900">
              <a:buNone/>
              <a:defRPr lang="fr-FR" sz="1600" cap="all" baseline="0" smtClean="0">
                <a:solidFill>
                  <a:schemeClr val="bg1"/>
                </a:solidFill>
                <a:latin typeface="Calibri" panose="020F0502020204030204" pitchFamily="34" charset="0"/>
                <a:cs typeface="Calibri" panose="020F0502020204030204" pitchFamily="34" charset="0"/>
              </a:defRPr>
            </a:lvl1pPr>
            <a:lvl2pPr>
              <a:defRPr lang="fr-FR" sz="1600" cap="all" baseline="0" smtClean="0">
                <a:solidFill>
                  <a:schemeClr val="bg1"/>
                </a:solidFill>
                <a:latin typeface="Lato" panose="020F0502020204030203" pitchFamily="34" charset="0"/>
              </a:defRPr>
            </a:lvl2pPr>
            <a:lvl3pPr>
              <a:defRPr lang="fr-FR" sz="1600" cap="all" baseline="0" smtClean="0">
                <a:solidFill>
                  <a:schemeClr val="bg1"/>
                </a:solidFill>
                <a:latin typeface="Lato" panose="020F0502020204030203" pitchFamily="34" charset="0"/>
              </a:defRPr>
            </a:lvl3pPr>
            <a:lvl4pPr>
              <a:defRPr lang="fr-FR" sz="1600" cap="all" baseline="0" smtClean="0">
                <a:solidFill>
                  <a:schemeClr val="bg1"/>
                </a:solidFill>
                <a:latin typeface="Lato" panose="020F0502020204030203" pitchFamily="34" charset="0"/>
              </a:defRPr>
            </a:lvl4pPr>
            <a:lvl5pPr>
              <a:defRPr lang="fr-FR" sz="1600" cap="all" baseline="0">
                <a:solidFill>
                  <a:schemeClr val="bg1"/>
                </a:solidFill>
                <a:latin typeface="Lato" panose="020F0502020204030203" pitchFamily="34" charset="0"/>
              </a:defRPr>
            </a:lvl5pPr>
          </a:lstStyle>
          <a:p>
            <a:pPr marL="0" lvl="0" indent="0"/>
            <a:r>
              <a:rPr lang="fr-FR" dirty="0"/>
              <a:t>ENJEUX - EUROPE ET BIBLIOTHÈQUES </a:t>
            </a:r>
          </a:p>
        </p:txBody>
      </p:sp>
      <p:sp>
        <p:nvSpPr>
          <p:cNvPr id="13" name="Espace réservé du texte 12"/>
          <p:cNvSpPr>
            <a:spLocks noGrp="1"/>
          </p:cNvSpPr>
          <p:nvPr>
            <p:ph type="body" sz="quarter" idx="17" hasCustomPrompt="1"/>
          </p:nvPr>
        </p:nvSpPr>
        <p:spPr>
          <a:xfrm>
            <a:off x="684729" y="3554358"/>
            <a:ext cx="430887" cy="1370440"/>
          </a:xfrm>
        </p:spPr>
        <p:txBody>
          <a:bodyPr vert="vert270" wrap="none" lIns="91440" tIns="45720" rIns="91440" bIns="45720" rtlCol="0">
            <a:spAutoFit/>
          </a:bodyPr>
          <a:lstStyle>
            <a:lvl1pPr marL="342900" indent="-342900">
              <a:buNone/>
              <a:defRPr lang="fr-FR" sz="1600" smtClean="0">
                <a:solidFill>
                  <a:schemeClr val="bg1"/>
                </a:solidFill>
                <a:latin typeface="Lato Light" panose="020F0302020204030203" pitchFamily="34" charset="0"/>
              </a:defRPr>
            </a:lvl1pPr>
            <a:lvl2pPr>
              <a:defRPr lang="fr-FR" sz="1600" smtClean="0">
                <a:solidFill>
                  <a:schemeClr val="bg1"/>
                </a:solidFill>
                <a:latin typeface="Lato Light" panose="020F0302020204030203" pitchFamily="34" charset="0"/>
              </a:defRPr>
            </a:lvl2pPr>
            <a:lvl3pPr>
              <a:defRPr lang="fr-FR" sz="1600" smtClean="0">
                <a:solidFill>
                  <a:schemeClr val="bg1"/>
                </a:solidFill>
                <a:latin typeface="Lato Light" panose="020F0302020204030203" pitchFamily="34" charset="0"/>
              </a:defRPr>
            </a:lvl3pPr>
            <a:lvl4pPr>
              <a:defRPr lang="fr-FR" sz="1600" smtClean="0">
                <a:solidFill>
                  <a:schemeClr val="bg1"/>
                </a:solidFill>
                <a:latin typeface="Lato Light" panose="020F0302020204030203" pitchFamily="34" charset="0"/>
              </a:defRPr>
            </a:lvl4pPr>
            <a:lvl5pPr>
              <a:defRPr lang="fr-FR" sz="1600">
                <a:solidFill>
                  <a:schemeClr val="bg1"/>
                </a:solidFill>
                <a:latin typeface="Lato Light" panose="020F0302020204030203" pitchFamily="34" charset="0"/>
              </a:defRPr>
            </a:lvl5pPr>
          </a:lstStyle>
          <a:p>
            <a:pPr marL="0" lvl="0" indent="0"/>
            <a:r>
              <a:rPr lang="fr-FR" dirty="0"/>
              <a:t>Cécile Swiatek</a:t>
            </a:r>
          </a:p>
        </p:txBody>
      </p:sp>
      <p:sp>
        <p:nvSpPr>
          <p:cNvPr id="10" name="Espace réservé du texte 8"/>
          <p:cNvSpPr>
            <a:spLocks noGrp="1"/>
          </p:cNvSpPr>
          <p:nvPr>
            <p:ph type="body" sz="quarter" idx="18" hasCustomPrompt="1"/>
          </p:nvPr>
        </p:nvSpPr>
        <p:spPr>
          <a:xfrm>
            <a:off x="211322" y="253744"/>
            <a:ext cx="946813" cy="914400"/>
          </a:xfrm>
        </p:spPr>
        <p:txBody>
          <a:bodyPr>
            <a:noAutofit/>
          </a:bodyPr>
          <a:lstStyle>
            <a:lvl1pPr marL="0" indent="0" algn="ctr">
              <a:buNone/>
              <a:defRPr sz="2000">
                <a:solidFill>
                  <a:schemeClr val="bg1"/>
                </a:solidFill>
                <a:latin typeface="Lato Black" panose="020F0A02020204030203" pitchFamily="34" charset="0"/>
              </a:defRPr>
            </a:lvl1pPr>
            <a:lvl2pPr marL="457200" indent="0" algn="ctr">
              <a:buNone/>
              <a:defRPr sz="2000">
                <a:latin typeface="Lato" panose="020F0502020204030203" pitchFamily="34" charset="0"/>
              </a:defRPr>
            </a:lvl2pPr>
            <a:lvl3pPr marL="914400" indent="0" algn="ctr">
              <a:buNone/>
              <a:defRPr sz="2000">
                <a:latin typeface="Lato" panose="020F0502020204030203" pitchFamily="34" charset="0"/>
              </a:defRPr>
            </a:lvl3pPr>
            <a:lvl4pPr marL="1371600" indent="0" algn="ctr">
              <a:buNone/>
              <a:defRPr sz="2000">
                <a:latin typeface="Lato" panose="020F0502020204030203" pitchFamily="34" charset="0"/>
              </a:defRPr>
            </a:lvl4pPr>
            <a:lvl5pPr marL="1828800" indent="0" algn="ctr">
              <a:buNone/>
              <a:defRPr sz="2000">
                <a:latin typeface="Lato" panose="020F0502020204030203" pitchFamily="34" charset="0"/>
              </a:defRPr>
            </a:lvl5pPr>
          </a:lstStyle>
          <a:p>
            <a:pPr lvl="0"/>
            <a:r>
              <a:rPr lang="fr-FR" dirty="0"/>
              <a:t>DCB30</a:t>
            </a:r>
          </a:p>
        </p:txBody>
      </p:sp>
    </p:spTree>
    <p:extLst>
      <p:ext uri="{BB962C8B-B14F-4D97-AF65-F5344CB8AC3E}">
        <p14:creationId xmlns:p14="http://schemas.microsoft.com/office/powerpoint/2010/main" val="26101613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eu">
    <p:spTree>
      <p:nvGrpSpPr>
        <p:cNvPr id="1" name=""/>
        <p:cNvGrpSpPr/>
        <p:nvPr/>
      </p:nvGrpSpPr>
      <p:grpSpPr>
        <a:xfrm>
          <a:off x="0" y="0"/>
          <a:ext cx="0" cy="0"/>
          <a:chOff x="0" y="0"/>
          <a:chExt cx="0" cy="0"/>
        </a:xfrm>
      </p:grpSpPr>
      <p:pic>
        <p:nvPicPr>
          <p:cNvPr id="10" name="Imag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396022" cy="5143500"/>
          </a:xfrm>
          <a:prstGeom prst="rect">
            <a:avLst/>
          </a:prstGeom>
        </p:spPr>
      </p:pic>
      <p:sp>
        <p:nvSpPr>
          <p:cNvPr id="2" name="Titre 1"/>
          <p:cNvSpPr>
            <a:spLocks noGrp="1"/>
          </p:cNvSpPr>
          <p:nvPr>
            <p:ph type="title"/>
          </p:nvPr>
        </p:nvSpPr>
        <p:spPr>
          <a:xfrm>
            <a:off x="1619672" y="253744"/>
            <a:ext cx="7272808" cy="400110"/>
          </a:xfrm>
        </p:spPr>
        <p:txBody>
          <a:bodyPr wrap="square">
            <a:spAutoFit/>
          </a:bodyPr>
          <a:lstStyle>
            <a:lvl1pPr algn="l">
              <a:defRPr sz="2000" cap="all" baseline="0">
                <a:solidFill>
                  <a:srgbClr val="26225B"/>
                </a:solidFill>
                <a:latin typeface="Lato" panose="020F0502020204030203" pitchFamily="34" charset="0"/>
              </a:defRPr>
            </a:lvl1pPr>
          </a:lstStyle>
          <a:p>
            <a:r>
              <a:rPr lang="fr-FR"/>
              <a:t>Modifiez le style du titre</a:t>
            </a:r>
          </a:p>
        </p:txBody>
      </p:sp>
      <p:sp>
        <p:nvSpPr>
          <p:cNvPr id="3" name="Espace réservé du contenu 2"/>
          <p:cNvSpPr>
            <a:spLocks noGrp="1"/>
          </p:cNvSpPr>
          <p:nvPr>
            <p:ph idx="1"/>
          </p:nvPr>
        </p:nvSpPr>
        <p:spPr>
          <a:xfrm>
            <a:off x="1619672" y="874514"/>
            <a:ext cx="7272808" cy="3857476"/>
          </a:xfrm>
        </p:spPr>
        <p:txBody>
          <a:bodyPr>
            <a:normAutofit/>
          </a:bodyPr>
          <a:lstStyle>
            <a:lvl1pPr>
              <a:defRPr sz="2400">
                <a:latin typeface="Lato" panose="020F0502020204030203" pitchFamily="34" charset="0"/>
              </a:defRPr>
            </a:lvl1pPr>
            <a:lvl2pPr>
              <a:defRPr sz="2000">
                <a:latin typeface="Lato" panose="020F0502020204030203" pitchFamily="34" charset="0"/>
              </a:defRPr>
            </a:lvl2pPr>
            <a:lvl3pPr>
              <a:defRPr sz="1800">
                <a:latin typeface="Lato" panose="020F0502020204030203" pitchFamily="34" charset="0"/>
              </a:defRPr>
            </a:lvl3pPr>
            <a:lvl4pPr>
              <a:defRPr sz="1600">
                <a:latin typeface="Lato" panose="020F0502020204030203" pitchFamily="34" charset="0"/>
              </a:defRPr>
            </a:lvl4pPr>
            <a:lvl5pPr>
              <a:defRPr sz="1600">
                <a:latin typeface="Lato" panose="020F0502020204030203" pitchFamily="34"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e la date 3"/>
          <p:cNvSpPr>
            <a:spLocks noGrp="1"/>
          </p:cNvSpPr>
          <p:nvPr>
            <p:ph type="dt" sz="half" idx="10"/>
          </p:nvPr>
        </p:nvSpPr>
        <p:spPr>
          <a:xfrm>
            <a:off x="1619672" y="4794970"/>
            <a:ext cx="2133600" cy="273844"/>
          </a:xfrm>
          <a:prstGeom prst="rect">
            <a:avLst/>
          </a:prstGeom>
        </p:spPr>
        <p:txBody>
          <a:bodyPr/>
          <a:lstStyle>
            <a:lvl1pPr>
              <a:defRPr/>
            </a:lvl1pPr>
          </a:lstStyle>
          <a:p>
            <a:r>
              <a:rPr lang="fr-FR" dirty="0"/>
              <a:t>25/01/2021</a:t>
            </a:r>
          </a:p>
        </p:txBody>
      </p:sp>
      <p:sp>
        <p:nvSpPr>
          <p:cNvPr id="5" name="Espace réservé du pied de page 4"/>
          <p:cNvSpPr>
            <a:spLocks noGrp="1"/>
          </p:cNvSpPr>
          <p:nvPr>
            <p:ph type="ftr" sz="quarter" idx="11"/>
          </p:nvPr>
        </p:nvSpPr>
        <p:spPr>
          <a:xfrm>
            <a:off x="3347864" y="4767263"/>
            <a:ext cx="3672408" cy="273844"/>
          </a:xfrm>
          <a:prstGeom prst="rect">
            <a:avLst/>
          </a:prstGeom>
        </p:spPr>
        <p:txBody>
          <a:bodyPr/>
          <a:lstStyle/>
          <a:p>
            <a:r>
              <a:rPr lang="fr-FR" dirty="0"/>
              <a:t>DCB30 – Bibliothèques européennes – Cécile Swiatek</a:t>
            </a:r>
          </a:p>
        </p:txBody>
      </p:sp>
      <p:sp>
        <p:nvSpPr>
          <p:cNvPr id="6" name="Espace réservé du numéro de diapositive 5"/>
          <p:cNvSpPr>
            <a:spLocks noGrp="1"/>
          </p:cNvSpPr>
          <p:nvPr>
            <p:ph type="sldNum" sz="quarter" idx="12"/>
          </p:nvPr>
        </p:nvSpPr>
        <p:spPr>
          <a:xfrm>
            <a:off x="6758880" y="4767263"/>
            <a:ext cx="2133600" cy="273844"/>
          </a:xfrm>
          <a:prstGeom prst="rect">
            <a:avLst/>
          </a:prstGeom>
        </p:spPr>
        <p:txBody>
          <a:bodyPr/>
          <a:lstStyle/>
          <a:p>
            <a:fld id="{7476EC63-34EE-416E-A2FD-45088AC094EF}" type="slidenum">
              <a:rPr lang="fr-FR" smtClean="0"/>
              <a:t>‹N°›</a:t>
            </a:fld>
            <a:endParaRPr lang="fr-FR"/>
          </a:p>
        </p:txBody>
      </p:sp>
      <p:sp>
        <p:nvSpPr>
          <p:cNvPr id="19" name="Espace réservé du texte 10">
            <a:extLst>
              <a:ext uri="{FF2B5EF4-FFF2-40B4-BE49-F238E27FC236}">
                <a16:creationId xmlns:a16="http://schemas.microsoft.com/office/drawing/2014/main" id="{D40CE97E-3FC4-49AF-A058-5656ADA3B8A5}"/>
              </a:ext>
            </a:extLst>
          </p:cNvPr>
          <p:cNvSpPr>
            <a:spLocks noGrp="1"/>
          </p:cNvSpPr>
          <p:nvPr>
            <p:ph type="body" sz="quarter" idx="16" hasCustomPrompt="1"/>
          </p:nvPr>
        </p:nvSpPr>
        <p:spPr>
          <a:xfrm>
            <a:off x="245806" y="1680833"/>
            <a:ext cx="430887" cy="3243965"/>
          </a:xfrm>
        </p:spPr>
        <p:txBody>
          <a:bodyPr vert="vert270" wrap="none" lIns="91440" tIns="45720" rIns="91440" bIns="45720" rtlCol="0">
            <a:spAutoFit/>
          </a:bodyPr>
          <a:lstStyle>
            <a:lvl1pPr marL="342900" indent="-342900">
              <a:buNone/>
              <a:defRPr lang="fr-FR" sz="1600" cap="all" baseline="0" smtClean="0">
                <a:solidFill>
                  <a:schemeClr val="bg1"/>
                </a:solidFill>
                <a:latin typeface="Calibri" panose="020F0502020204030204" pitchFamily="34" charset="0"/>
                <a:cs typeface="Calibri" panose="020F0502020204030204" pitchFamily="34" charset="0"/>
              </a:defRPr>
            </a:lvl1pPr>
            <a:lvl2pPr>
              <a:defRPr lang="fr-FR" sz="1600" cap="all" baseline="0" smtClean="0">
                <a:solidFill>
                  <a:schemeClr val="bg1"/>
                </a:solidFill>
                <a:latin typeface="Lato" panose="020F0502020204030203" pitchFamily="34" charset="0"/>
              </a:defRPr>
            </a:lvl2pPr>
            <a:lvl3pPr>
              <a:defRPr lang="fr-FR" sz="1600" cap="all" baseline="0" smtClean="0">
                <a:solidFill>
                  <a:schemeClr val="bg1"/>
                </a:solidFill>
                <a:latin typeface="Lato" panose="020F0502020204030203" pitchFamily="34" charset="0"/>
              </a:defRPr>
            </a:lvl3pPr>
            <a:lvl4pPr>
              <a:defRPr lang="fr-FR" sz="1600" cap="all" baseline="0" smtClean="0">
                <a:solidFill>
                  <a:schemeClr val="bg1"/>
                </a:solidFill>
                <a:latin typeface="Lato" panose="020F0502020204030203" pitchFamily="34" charset="0"/>
              </a:defRPr>
            </a:lvl4pPr>
            <a:lvl5pPr>
              <a:defRPr lang="fr-FR" sz="1600" cap="all" baseline="0">
                <a:solidFill>
                  <a:schemeClr val="bg1"/>
                </a:solidFill>
                <a:latin typeface="Lato" panose="020F0502020204030203" pitchFamily="34" charset="0"/>
              </a:defRPr>
            </a:lvl5pPr>
          </a:lstStyle>
          <a:p>
            <a:pPr marL="0" lvl="0" indent="0"/>
            <a:r>
              <a:rPr lang="fr-FR" dirty="0"/>
              <a:t>ENJEUX - EUROPE ET BIBLIOTHÈQUES </a:t>
            </a:r>
          </a:p>
        </p:txBody>
      </p:sp>
      <p:sp>
        <p:nvSpPr>
          <p:cNvPr id="20" name="Espace réservé du texte 12">
            <a:extLst>
              <a:ext uri="{FF2B5EF4-FFF2-40B4-BE49-F238E27FC236}">
                <a16:creationId xmlns:a16="http://schemas.microsoft.com/office/drawing/2014/main" id="{CBBD6662-CD24-4982-BF58-05FCF72D3B4B}"/>
              </a:ext>
            </a:extLst>
          </p:cNvPr>
          <p:cNvSpPr>
            <a:spLocks noGrp="1"/>
          </p:cNvSpPr>
          <p:nvPr>
            <p:ph type="body" sz="quarter" idx="17" hasCustomPrompt="1"/>
          </p:nvPr>
        </p:nvSpPr>
        <p:spPr>
          <a:xfrm>
            <a:off x="684729" y="3554358"/>
            <a:ext cx="430887" cy="1370440"/>
          </a:xfrm>
        </p:spPr>
        <p:txBody>
          <a:bodyPr vert="vert270" wrap="none" lIns="91440" tIns="45720" rIns="91440" bIns="45720" rtlCol="0">
            <a:spAutoFit/>
          </a:bodyPr>
          <a:lstStyle>
            <a:lvl1pPr marL="342900" indent="-342900">
              <a:buNone/>
              <a:defRPr lang="fr-FR" sz="1600" smtClean="0">
                <a:solidFill>
                  <a:schemeClr val="bg1"/>
                </a:solidFill>
                <a:latin typeface="Lato Light" panose="020F0302020204030203" pitchFamily="34" charset="0"/>
              </a:defRPr>
            </a:lvl1pPr>
            <a:lvl2pPr>
              <a:defRPr lang="fr-FR" sz="1600" smtClean="0">
                <a:solidFill>
                  <a:schemeClr val="bg1"/>
                </a:solidFill>
                <a:latin typeface="Lato Light" panose="020F0302020204030203" pitchFamily="34" charset="0"/>
              </a:defRPr>
            </a:lvl2pPr>
            <a:lvl3pPr>
              <a:defRPr lang="fr-FR" sz="1600" smtClean="0">
                <a:solidFill>
                  <a:schemeClr val="bg1"/>
                </a:solidFill>
                <a:latin typeface="Lato Light" panose="020F0302020204030203" pitchFamily="34" charset="0"/>
              </a:defRPr>
            </a:lvl3pPr>
            <a:lvl4pPr>
              <a:defRPr lang="fr-FR" sz="1600" smtClean="0">
                <a:solidFill>
                  <a:schemeClr val="bg1"/>
                </a:solidFill>
                <a:latin typeface="Lato Light" panose="020F0302020204030203" pitchFamily="34" charset="0"/>
              </a:defRPr>
            </a:lvl4pPr>
            <a:lvl5pPr>
              <a:defRPr lang="fr-FR" sz="1600">
                <a:solidFill>
                  <a:schemeClr val="bg1"/>
                </a:solidFill>
                <a:latin typeface="Lato Light" panose="020F0302020204030203" pitchFamily="34" charset="0"/>
              </a:defRPr>
            </a:lvl5pPr>
          </a:lstStyle>
          <a:p>
            <a:pPr marL="0" lvl="0" indent="0"/>
            <a:r>
              <a:rPr lang="fr-FR" dirty="0"/>
              <a:t>Cécile Swiatek</a:t>
            </a:r>
          </a:p>
        </p:txBody>
      </p:sp>
      <p:sp>
        <p:nvSpPr>
          <p:cNvPr id="21" name="Espace réservé du texte 8">
            <a:extLst>
              <a:ext uri="{FF2B5EF4-FFF2-40B4-BE49-F238E27FC236}">
                <a16:creationId xmlns:a16="http://schemas.microsoft.com/office/drawing/2014/main" id="{20A6EDAB-6B72-479B-A5DD-93116C129325}"/>
              </a:ext>
            </a:extLst>
          </p:cNvPr>
          <p:cNvSpPr>
            <a:spLocks noGrp="1"/>
          </p:cNvSpPr>
          <p:nvPr>
            <p:ph type="body" sz="quarter" idx="18" hasCustomPrompt="1"/>
          </p:nvPr>
        </p:nvSpPr>
        <p:spPr>
          <a:xfrm>
            <a:off x="211322" y="227987"/>
            <a:ext cx="946813" cy="914400"/>
          </a:xfrm>
        </p:spPr>
        <p:txBody>
          <a:bodyPr>
            <a:noAutofit/>
          </a:bodyPr>
          <a:lstStyle>
            <a:lvl1pPr marL="0" indent="0" algn="ctr">
              <a:buNone/>
              <a:defRPr sz="2000">
                <a:solidFill>
                  <a:schemeClr val="bg1"/>
                </a:solidFill>
                <a:latin typeface="Lato Black" panose="020F0A02020204030203" pitchFamily="34" charset="0"/>
              </a:defRPr>
            </a:lvl1pPr>
            <a:lvl2pPr marL="457200" indent="0" algn="ctr">
              <a:buNone/>
              <a:defRPr sz="2000">
                <a:latin typeface="Lato" panose="020F0502020204030203" pitchFamily="34" charset="0"/>
              </a:defRPr>
            </a:lvl2pPr>
            <a:lvl3pPr marL="914400" indent="0" algn="ctr">
              <a:buNone/>
              <a:defRPr sz="2000">
                <a:latin typeface="Lato" panose="020F0502020204030203" pitchFamily="34" charset="0"/>
              </a:defRPr>
            </a:lvl3pPr>
            <a:lvl4pPr marL="1371600" indent="0" algn="ctr">
              <a:buNone/>
              <a:defRPr sz="2000">
                <a:latin typeface="Lato" panose="020F0502020204030203" pitchFamily="34" charset="0"/>
              </a:defRPr>
            </a:lvl4pPr>
            <a:lvl5pPr marL="1828800" indent="0" algn="ctr">
              <a:buNone/>
              <a:defRPr sz="2000">
                <a:latin typeface="Lato" panose="020F0502020204030203" pitchFamily="34" charset="0"/>
              </a:defRPr>
            </a:lvl5pPr>
          </a:lstStyle>
          <a:p>
            <a:pPr lvl="0"/>
            <a:r>
              <a:rPr lang="fr-FR" dirty="0"/>
              <a:t>DCB30</a:t>
            </a:r>
          </a:p>
        </p:txBody>
      </p:sp>
    </p:spTree>
    <p:extLst>
      <p:ext uri="{BB962C8B-B14F-4D97-AF65-F5344CB8AC3E}">
        <p14:creationId xmlns:p14="http://schemas.microsoft.com/office/powerpoint/2010/main" val="26354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range_VIDE">
    <p:spTree>
      <p:nvGrpSpPr>
        <p:cNvPr id="1" name=""/>
        <p:cNvGrpSpPr/>
        <p:nvPr/>
      </p:nvGrpSpPr>
      <p:grpSpPr>
        <a:xfrm>
          <a:off x="0" y="0"/>
          <a:ext cx="0" cy="0"/>
          <a:chOff x="0" y="0"/>
          <a:chExt cx="0" cy="0"/>
        </a:xfrm>
      </p:grpSpPr>
      <p:sp>
        <p:nvSpPr>
          <p:cNvPr id="2" name="Titre 1"/>
          <p:cNvSpPr>
            <a:spLocks noGrp="1"/>
          </p:cNvSpPr>
          <p:nvPr>
            <p:ph type="title"/>
          </p:nvPr>
        </p:nvSpPr>
        <p:spPr>
          <a:xfrm>
            <a:off x="1619672" y="253744"/>
            <a:ext cx="7272808" cy="400110"/>
          </a:xfrm>
        </p:spPr>
        <p:txBody>
          <a:bodyPr wrap="square">
            <a:spAutoFit/>
          </a:bodyPr>
          <a:lstStyle>
            <a:lvl1pPr algn="l">
              <a:defRPr sz="2000" cap="all" baseline="0">
                <a:solidFill>
                  <a:srgbClr val="FC7A57"/>
                </a:solidFill>
                <a:latin typeface="Lato" panose="020F0502020204030203" pitchFamily="34" charset="0"/>
              </a:defRPr>
            </a:lvl1pPr>
          </a:lstStyle>
          <a:p>
            <a:r>
              <a:rPr lang="fr-FR"/>
              <a:t>Modifiez le style du titre</a:t>
            </a:r>
          </a:p>
        </p:txBody>
      </p:sp>
      <p:sp>
        <p:nvSpPr>
          <p:cNvPr id="4" name="Espace réservé de la date 3"/>
          <p:cNvSpPr>
            <a:spLocks noGrp="1"/>
          </p:cNvSpPr>
          <p:nvPr>
            <p:ph type="dt" sz="half" idx="10"/>
          </p:nvPr>
        </p:nvSpPr>
        <p:spPr>
          <a:xfrm>
            <a:off x="1619672" y="4794970"/>
            <a:ext cx="2133600" cy="273844"/>
          </a:xfrm>
          <a:prstGeom prst="rect">
            <a:avLst/>
          </a:prstGeom>
        </p:spPr>
        <p:txBody>
          <a:bodyPr/>
          <a:lstStyle>
            <a:lvl1pPr>
              <a:defRPr/>
            </a:lvl1pPr>
          </a:lstStyle>
          <a:p>
            <a:r>
              <a:rPr lang="fr-FR" dirty="0"/>
              <a:t>25/01/2021</a:t>
            </a:r>
          </a:p>
        </p:txBody>
      </p:sp>
      <p:sp>
        <p:nvSpPr>
          <p:cNvPr id="5" name="Espace réservé du pied de page 4"/>
          <p:cNvSpPr>
            <a:spLocks noGrp="1"/>
          </p:cNvSpPr>
          <p:nvPr>
            <p:ph type="ftr" sz="quarter" idx="11"/>
          </p:nvPr>
        </p:nvSpPr>
        <p:spPr>
          <a:xfrm>
            <a:off x="3491880" y="4767263"/>
            <a:ext cx="3600400" cy="273844"/>
          </a:xfrm>
          <a:prstGeom prst="rect">
            <a:avLst/>
          </a:prstGeom>
        </p:spPr>
        <p:txBody>
          <a:bodyPr/>
          <a:lstStyle/>
          <a:p>
            <a:r>
              <a:rPr lang="fr-FR" dirty="0"/>
              <a:t>DCB30 – Bibliothèques européennes – Cécile Swiatek</a:t>
            </a:r>
          </a:p>
        </p:txBody>
      </p:sp>
      <p:sp>
        <p:nvSpPr>
          <p:cNvPr id="6" name="Espace réservé du numéro de diapositive 5"/>
          <p:cNvSpPr>
            <a:spLocks noGrp="1"/>
          </p:cNvSpPr>
          <p:nvPr>
            <p:ph type="sldNum" sz="quarter" idx="12"/>
          </p:nvPr>
        </p:nvSpPr>
        <p:spPr>
          <a:xfrm>
            <a:off x="6758880" y="4767263"/>
            <a:ext cx="2133600" cy="273844"/>
          </a:xfrm>
          <a:prstGeom prst="rect">
            <a:avLst/>
          </a:prstGeom>
        </p:spPr>
        <p:txBody>
          <a:bodyPr/>
          <a:lstStyle/>
          <a:p>
            <a:fld id="{7476EC63-34EE-416E-A2FD-45088AC094EF}" type="slidenum">
              <a:rPr lang="fr-FR" smtClean="0"/>
              <a:t>‹N°›</a:t>
            </a:fld>
            <a:endParaRPr lang="fr-FR"/>
          </a:p>
        </p:txBody>
      </p:sp>
      <p:pic>
        <p:nvPicPr>
          <p:cNvPr id="7" name="Imag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396022" cy="5143500"/>
          </a:xfrm>
          <a:prstGeom prst="rect">
            <a:avLst/>
          </a:prstGeom>
        </p:spPr>
      </p:pic>
      <p:sp>
        <p:nvSpPr>
          <p:cNvPr id="12" name="Espace réservé du texte 10">
            <a:extLst>
              <a:ext uri="{FF2B5EF4-FFF2-40B4-BE49-F238E27FC236}">
                <a16:creationId xmlns:a16="http://schemas.microsoft.com/office/drawing/2014/main" id="{5639718B-4A88-42CD-88CE-26F3DB219182}"/>
              </a:ext>
            </a:extLst>
          </p:cNvPr>
          <p:cNvSpPr>
            <a:spLocks noGrp="1"/>
          </p:cNvSpPr>
          <p:nvPr>
            <p:ph type="body" sz="quarter" idx="16" hasCustomPrompt="1"/>
          </p:nvPr>
        </p:nvSpPr>
        <p:spPr>
          <a:xfrm>
            <a:off x="245806" y="1680833"/>
            <a:ext cx="430887" cy="3243965"/>
          </a:xfrm>
        </p:spPr>
        <p:txBody>
          <a:bodyPr vert="vert270" wrap="none" lIns="91440" tIns="45720" rIns="91440" bIns="45720" rtlCol="0">
            <a:spAutoFit/>
          </a:bodyPr>
          <a:lstStyle>
            <a:lvl1pPr marL="342900" indent="-342900">
              <a:buNone/>
              <a:defRPr lang="fr-FR" sz="1600" cap="all" baseline="0" smtClean="0">
                <a:solidFill>
                  <a:schemeClr val="bg1"/>
                </a:solidFill>
                <a:latin typeface="Calibri" panose="020F0502020204030204" pitchFamily="34" charset="0"/>
                <a:cs typeface="Calibri" panose="020F0502020204030204" pitchFamily="34" charset="0"/>
              </a:defRPr>
            </a:lvl1pPr>
            <a:lvl2pPr>
              <a:defRPr lang="fr-FR" sz="1600" cap="all" baseline="0" smtClean="0">
                <a:solidFill>
                  <a:schemeClr val="bg1"/>
                </a:solidFill>
                <a:latin typeface="Lato" panose="020F0502020204030203" pitchFamily="34" charset="0"/>
              </a:defRPr>
            </a:lvl2pPr>
            <a:lvl3pPr>
              <a:defRPr lang="fr-FR" sz="1600" cap="all" baseline="0" smtClean="0">
                <a:solidFill>
                  <a:schemeClr val="bg1"/>
                </a:solidFill>
                <a:latin typeface="Lato" panose="020F0502020204030203" pitchFamily="34" charset="0"/>
              </a:defRPr>
            </a:lvl3pPr>
            <a:lvl4pPr>
              <a:defRPr lang="fr-FR" sz="1600" cap="all" baseline="0" smtClean="0">
                <a:solidFill>
                  <a:schemeClr val="bg1"/>
                </a:solidFill>
                <a:latin typeface="Lato" panose="020F0502020204030203" pitchFamily="34" charset="0"/>
              </a:defRPr>
            </a:lvl4pPr>
            <a:lvl5pPr>
              <a:defRPr lang="fr-FR" sz="1600" cap="all" baseline="0">
                <a:solidFill>
                  <a:schemeClr val="bg1"/>
                </a:solidFill>
                <a:latin typeface="Lato" panose="020F0502020204030203" pitchFamily="34" charset="0"/>
              </a:defRPr>
            </a:lvl5pPr>
          </a:lstStyle>
          <a:p>
            <a:pPr marL="0" lvl="0" indent="0"/>
            <a:r>
              <a:rPr lang="fr-FR" dirty="0"/>
              <a:t>ENJEUX - EUROPE ET BIBLIOTHÈQUES </a:t>
            </a:r>
          </a:p>
        </p:txBody>
      </p:sp>
      <p:sp>
        <p:nvSpPr>
          <p:cNvPr id="14" name="Espace réservé du texte 12">
            <a:extLst>
              <a:ext uri="{FF2B5EF4-FFF2-40B4-BE49-F238E27FC236}">
                <a16:creationId xmlns:a16="http://schemas.microsoft.com/office/drawing/2014/main" id="{6B6CC9D7-1131-4CD7-959F-FB08C6967492}"/>
              </a:ext>
            </a:extLst>
          </p:cNvPr>
          <p:cNvSpPr>
            <a:spLocks noGrp="1"/>
          </p:cNvSpPr>
          <p:nvPr>
            <p:ph type="body" sz="quarter" idx="17" hasCustomPrompt="1"/>
          </p:nvPr>
        </p:nvSpPr>
        <p:spPr>
          <a:xfrm>
            <a:off x="684729" y="3554358"/>
            <a:ext cx="430887" cy="1370440"/>
          </a:xfrm>
        </p:spPr>
        <p:txBody>
          <a:bodyPr vert="vert270" wrap="none" lIns="91440" tIns="45720" rIns="91440" bIns="45720" rtlCol="0">
            <a:spAutoFit/>
          </a:bodyPr>
          <a:lstStyle>
            <a:lvl1pPr marL="342900" indent="-342900">
              <a:buNone/>
              <a:defRPr lang="fr-FR" sz="1600" smtClean="0">
                <a:solidFill>
                  <a:schemeClr val="bg1"/>
                </a:solidFill>
                <a:latin typeface="Lato Light" panose="020F0302020204030203" pitchFamily="34" charset="0"/>
              </a:defRPr>
            </a:lvl1pPr>
            <a:lvl2pPr>
              <a:defRPr lang="fr-FR" sz="1600" smtClean="0">
                <a:solidFill>
                  <a:schemeClr val="bg1"/>
                </a:solidFill>
                <a:latin typeface="Lato Light" panose="020F0302020204030203" pitchFamily="34" charset="0"/>
              </a:defRPr>
            </a:lvl2pPr>
            <a:lvl3pPr>
              <a:defRPr lang="fr-FR" sz="1600" smtClean="0">
                <a:solidFill>
                  <a:schemeClr val="bg1"/>
                </a:solidFill>
                <a:latin typeface="Lato Light" panose="020F0302020204030203" pitchFamily="34" charset="0"/>
              </a:defRPr>
            </a:lvl3pPr>
            <a:lvl4pPr>
              <a:defRPr lang="fr-FR" sz="1600" smtClean="0">
                <a:solidFill>
                  <a:schemeClr val="bg1"/>
                </a:solidFill>
                <a:latin typeface="Lato Light" panose="020F0302020204030203" pitchFamily="34" charset="0"/>
              </a:defRPr>
            </a:lvl4pPr>
            <a:lvl5pPr>
              <a:defRPr lang="fr-FR" sz="1600">
                <a:solidFill>
                  <a:schemeClr val="bg1"/>
                </a:solidFill>
                <a:latin typeface="Lato Light" panose="020F0302020204030203" pitchFamily="34" charset="0"/>
              </a:defRPr>
            </a:lvl5pPr>
          </a:lstStyle>
          <a:p>
            <a:pPr marL="0" lvl="0" indent="0"/>
            <a:r>
              <a:rPr lang="fr-FR" dirty="0"/>
              <a:t>Cécile Swiatek</a:t>
            </a:r>
          </a:p>
        </p:txBody>
      </p:sp>
      <p:sp>
        <p:nvSpPr>
          <p:cNvPr id="15" name="Espace réservé du texte 8">
            <a:extLst>
              <a:ext uri="{FF2B5EF4-FFF2-40B4-BE49-F238E27FC236}">
                <a16:creationId xmlns:a16="http://schemas.microsoft.com/office/drawing/2014/main" id="{53CCC41C-0D59-451B-A156-3FAD4F23B636}"/>
              </a:ext>
            </a:extLst>
          </p:cNvPr>
          <p:cNvSpPr>
            <a:spLocks noGrp="1"/>
          </p:cNvSpPr>
          <p:nvPr>
            <p:ph type="body" sz="quarter" idx="18" hasCustomPrompt="1"/>
          </p:nvPr>
        </p:nvSpPr>
        <p:spPr>
          <a:xfrm>
            <a:off x="211322" y="253744"/>
            <a:ext cx="946813" cy="914400"/>
          </a:xfrm>
        </p:spPr>
        <p:txBody>
          <a:bodyPr>
            <a:noAutofit/>
          </a:bodyPr>
          <a:lstStyle>
            <a:lvl1pPr marL="0" indent="0" algn="ctr">
              <a:buNone/>
              <a:defRPr sz="2000">
                <a:solidFill>
                  <a:schemeClr val="bg1"/>
                </a:solidFill>
                <a:latin typeface="Lato Black" panose="020F0A02020204030203" pitchFamily="34" charset="0"/>
              </a:defRPr>
            </a:lvl1pPr>
            <a:lvl2pPr marL="457200" indent="0" algn="ctr">
              <a:buNone/>
              <a:defRPr sz="2000">
                <a:latin typeface="Lato" panose="020F0502020204030203" pitchFamily="34" charset="0"/>
              </a:defRPr>
            </a:lvl2pPr>
            <a:lvl3pPr marL="914400" indent="0" algn="ctr">
              <a:buNone/>
              <a:defRPr sz="2000">
                <a:latin typeface="Lato" panose="020F0502020204030203" pitchFamily="34" charset="0"/>
              </a:defRPr>
            </a:lvl3pPr>
            <a:lvl4pPr marL="1371600" indent="0" algn="ctr">
              <a:buNone/>
              <a:defRPr sz="2000">
                <a:latin typeface="Lato" panose="020F0502020204030203" pitchFamily="34" charset="0"/>
              </a:defRPr>
            </a:lvl4pPr>
            <a:lvl5pPr marL="1828800" indent="0" algn="ctr">
              <a:buNone/>
              <a:defRPr sz="2000">
                <a:latin typeface="Lato" panose="020F0502020204030203" pitchFamily="34" charset="0"/>
              </a:defRPr>
            </a:lvl5pPr>
          </a:lstStyle>
          <a:p>
            <a:pPr lvl="0"/>
            <a:r>
              <a:rPr lang="fr-FR" dirty="0"/>
              <a:t>DCB30</a:t>
            </a:r>
          </a:p>
        </p:txBody>
      </p:sp>
    </p:spTree>
    <p:extLst>
      <p:ext uri="{BB962C8B-B14F-4D97-AF65-F5344CB8AC3E}">
        <p14:creationId xmlns:p14="http://schemas.microsoft.com/office/powerpoint/2010/main" val="42187190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eu_VIDE">
    <p:spTree>
      <p:nvGrpSpPr>
        <p:cNvPr id="1" name=""/>
        <p:cNvGrpSpPr/>
        <p:nvPr/>
      </p:nvGrpSpPr>
      <p:grpSpPr>
        <a:xfrm>
          <a:off x="0" y="0"/>
          <a:ext cx="0" cy="0"/>
          <a:chOff x="0" y="0"/>
          <a:chExt cx="0" cy="0"/>
        </a:xfrm>
      </p:grpSpPr>
      <p:pic>
        <p:nvPicPr>
          <p:cNvPr id="8" name="Imag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396022" cy="5143500"/>
          </a:xfrm>
          <a:prstGeom prst="rect">
            <a:avLst/>
          </a:prstGeom>
        </p:spPr>
      </p:pic>
      <p:sp>
        <p:nvSpPr>
          <p:cNvPr id="2" name="Titre 1"/>
          <p:cNvSpPr>
            <a:spLocks noGrp="1"/>
          </p:cNvSpPr>
          <p:nvPr>
            <p:ph type="title"/>
          </p:nvPr>
        </p:nvSpPr>
        <p:spPr>
          <a:xfrm>
            <a:off x="1619672" y="253744"/>
            <a:ext cx="7272808" cy="400110"/>
          </a:xfrm>
        </p:spPr>
        <p:txBody>
          <a:bodyPr wrap="square">
            <a:spAutoFit/>
          </a:bodyPr>
          <a:lstStyle>
            <a:lvl1pPr algn="l">
              <a:defRPr sz="2000" cap="all" baseline="0">
                <a:solidFill>
                  <a:srgbClr val="26225B"/>
                </a:solidFill>
                <a:latin typeface="Lato" panose="020F0502020204030203" pitchFamily="34" charset="0"/>
              </a:defRPr>
            </a:lvl1pPr>
          </a:lstStyle>
          <a:p>
            <a:r>
              <a:rPr lang="fr-FR"/>
              <a:t>Modifiez le style du titre</a:t>
            </a:r>
          </a:p>
        </p:txBody>
      </p:sp>
      <p:sp>
        <p:nvSpPr>
          <p:cNvPr id="4" name="Espace réservé de la date 3"/>
          <p:cNvSpPr>
            <a:spLocks noGrp="1"/>
          </p:cNvSpPr>
          <p:nvPr>
            <p:ph type="dt" sz="half" idx="10"/>
          </p:nvPr>
        </p:nvSpPr>
        <p:spPr>
          <a:xfrm>
            <a:off x="1619672" y="4794970"/>
            <a:ext cx="2133600" cy="273844"/>
          </a:xfrm>
          <a:prstGeom prst="rect">
            <a:avLst/>
          </a:prstGeom>
        </p:spPr>
        <p:txBody>
          <a:bodyPr/>
          <a:lstStyle>
            <a:lvl1pPr>
              <a:defRPr/>
            </a:lvl1pPr>
          </a:lstStyle>
          <a:p>
            <a:r>
              <a:rPr lang="fr-FR" dirty="0"/>
              <a:t>25/01/2021</a:t>
            </a:r>
          </a:p>
        </p:txBody>
      </p:sp>
      <p:sp>
        <p:nvSpPr>
          <p:cNvPr id="5" name="Espace réservé du pied de page 4"/>
          <p:cNvSpPr>
            <a:spLocks noGrp="1"/>
          </p:cNvSpPr>
          <p:nvPr>
            <p:ph type="ftr" sz="quarter" idx="11"/>
          </p:nvPr>
        </p:nvSpPr>
        <p:spPr>
          <a:xfrm>
            <a:off x="3491880" y="4767263"/>
            <a:ext cx="3528392" cy="273844"/>
          </a:xfrm>
          <a:prstGeom prst="rect">
            <a:avLst/>
          </a:prstGeom>
        </p:spPr>
        <p:txBody>
          <a:bodyPr/>
          <a:lstStyle/>
          <a:p>
            <a:r>
              <a:rPr lang="fr-FR" dirty="0"/>
              <a:t>DCB30 – Bibliothèques européennes – Cécile Swiatek</a:t>
            </a:r>
          </a:p>
        </p:txBody>
      </p:sp>
      <p:sp>
        <p:nvSpPr>
          <p:cNvPr id="6" name="Espace réservé du numéro de diapositive 5"/>
          <p:cNvSpPr>
            <a:spLocks noGrp="1"/>
          </p:cNvSpPr>
          <p:nvPr>
            <p:ph type="sldNum" sz="quarter" idx="12"/>
          </p:nvPr>
        </p:nvSpPr>
        <p:spPr>
          <a:xfrm>
            <a:off x="6758880" y="4767263"/>
            <a:ext cx="2133600" cy="273844"/>
          </a:xfrm>
          <a:prstGeom prst="rect">
            <a:avLst/>
          </a:prstGeom>
        </p:spPr>
        <p:txBody>
          <a:bodyPr/>
          <a:lstStyle/>
          <a:p>
            <a:fld id="{7476EC63-34EE-416E-A2FD-45088AC094EF}" type="slidenum">
              <a:rPr lang="fr-FR" smtClean="0"/>
              <a:t>‹N°›</a:t>
            </a:fld>
            <a:endParaRPr lang="fr-FR"/>
          </a:p>
        </p:txBody>
      </p:sp>
      <p:sp>
        <p:nvSpPr>
          <p:cNvPr id="12" name="Espace réservé du texte 10">
            <a:extLst>
              <a:ext uri="{FF2B5EF4-FFF2-40B4-BE49-F238E27FC236}">
                <a16:creationId xmlns:a16="http://schemas.microsoft.com/office/drawing/2014/main" id="{FD031FCF-45AD-4DCB-B18B-4EB04C4F2881}"/>
              </a:ext>
            </a:extLst>
          </p:cNvPr>
          <p:cNvSpPr>
            <a:spLocks noGrp="1"/>
          </p:cNvSpPr>
          <p:nvPr>
            <p:ph type="body" sz="quarter" idx="16" hasCustomPrompt="1"/>
          </p:nvPr>
        </p:nvSpPr>
        <p:spPr>
          <a:xfrm>
            <a:off x="245806" y="1680833"/>
            <a:ext cx="430887" cy="3243965"/>
          </a:xfrm>
        </p:spPr>
        <p:txBody>
          <a:bodyPr vert="vert270" wrap="none" lIns="91440" tIns="45720" rIns="91440" bIns="45720" rtlCol="0">
            <a:spAutoFit/>
          </a:bodyPr>
          <a:lstStyle>
            <a:lvl1pPr marL="342900" indent="-342900">
              <a:buNone/>
              <a:defRPr lang="fr-FR" sz="1600" cap="all" baseline="0" smtClean="0">
                <a:solidFill>
                  <a:schemeClr val="bg1"/>
                </a:solidFill>
                <a:latin typeface="Calibri" panose="020F0502020204030204" pitchFamily="34" charset="0"/>
                <a:cs typeface="Calibri" panose="020F0502020204030204" pitchFamily="34" charset="0"/>
              </a:defRPr>
            </a:lvl1pPr>
            <a:lvl2pPr>
              <a:defRPr lang="fr-FR" sz="1600" cap="all" baseline="0" smtClean="0">
                <a:solidFill>
                  <a:schemeClr val="bg1"/>
                </a:solidFill>
                <a:latin typeface="Lato" panose="020F0502020204030203" pitchFamily="34" charset="0"/>
              </a:defRPr>
            </a:lvl2pPr>
            <a:lvl3pPr>
              <a:defRPr lang="fr-FR" sz="1600" cap="all" baseline="0" smtClean="0">
                <a:solidFill>
                  <a:schemeClr val="bg1"/>
                </a:solidFill>
                <a:latin typeface="Lato" panose="020F0502020204030203" pitchFamily="34" charset="0"/>
              </a:defRPr>
            </a:lvl3pPr>
            <a:lvl4pPr>
              <a:defRPr lang="fr-FR" sz="1600" cap="all" baseline="0" smtClean="0">
                <a:solidFill>
                  <a:schemeClr val="bg1"/>
                </a:solidFill>
                <a:latin typeface="Lato" panose="020F0502020204030203" pitchFamily="34" charset="0"/>
              </a:defRPr>
            </a:lvl4pPr>
            <a:lvl5pPr>
              <a:defRPr lang="fr-FR" sz="1600" cap="all" baseline="0">
                <a:solidFill>
                  <a:schemeClr val="bg1"/>
                </a:solidFill>
                <a:latin typeface="Lato" panose="020F0502020204030203" pitchFamily="34" charset="0"/>
              </a:defRPr>
            </a:lvl5pPr>
          </a:lstStyle>
          <a:p>
            <a:pPr marL="0" lvl="0" indent="0"/>
            <a:r>
              <a:rPr lang="fr-FR" dirty="0"/>
              <a:t>ENJEUX - EUROPE ET BIBLIOTHÈQUES </a:t>
            </a:r>
          </a:p>
        </p:txBody>
      </p:sp>
      <p:sp>
        <p:nvSpPr>
          <p:cNvPr id="14" name="Espace réservé du texte 12">
            <a:extLst>
              <a:ext uri="{FF2B5EF4-FFF2-40B4-BE49-F238E27FC236}">
                <a16:creationId xmlns:a16="http://schemas.microsoft.com/office/drawing/2014/main" id="{A7E140B4-F1A4-4350-97F7-78BCBA1AFE15}"/>
              </a:ext>
            </a:extLst>
          </p:cNvPr>
          <p:cNvSpPr>
            <a:spLocks noGrp="1"/>
          </p:cNvSpPr>
          <p:nvPr>
            <p:ph type="body" sz="quarter" idx="17" hasCustomPrompt="1"/>
          </p:nvPr>
        </p:nvSpPr>
        <p:spPr>
          <a:xfrm>
            <a:off x="684729" y="3554358"/>
            <a:ext cx="430887" cy="1370440"/>
          </a:xfrm>
        </p:spPr>
        <p:txBody>
          <a:bodyPr vert="vert270" wrap="none" lIns="91440" tIns="45720" rIns="91440" bIns="45720" rtlCol="0">
            <a:spAutoFit/>
          </a:bodyPr>
          <a:lstStyle>
            <a:lvl1pPr marL="342900" indent="-342900">
              <a:buNone/>
              <a:defRPr lang="fr-FR" sz="1600" smtClean="0">
                <a:solidFill>
                  <a:schemeClr val="bg1"/>
                </a:solidFill>
                <a:latin typeface="Lato Light" panose="020F0302020204030203" pitchFamily="34" charset="0"/>
              </a:defRPr>
            </a:lvl1pPr>
            <a:lvl2pPr>
              <a:defRPr lang="fr-FR" sz="1600" smtClean="0">
                <a:solidFill>
                  <a:schemeClr val="bg1"/>
                </a:solidFill>
                <a:latin typeface="Lato Light" panose="020F0302020204030203" pitchFamily="34" charset="0"/>
              </a:defRPr>
            </a:lvl2pPr>
            <a:lvl3pPr>
              <a:defRPr lang="fr-FR" sz="1600" smtClean="0">
                <a:solidFill>
                  <a:schemeClr val="bg1"/>
                </a:solidFill>
                <a:latin typeface="Lato Light" panose="020F0302020204030203" pitchFamily="34" charset="0"/>
              </a:defRPr>
            </a:lvl3pPr>
            <a:lvl4pPr>
              <a:defRPr lang="fr-FR" sz="1600" smtClean="0">
                <a:solidFill>
                  <a:schemeClr val="bg1"/>
                </a:solidFill>
                <a:latin typeface="Lato Light" panose="020F0302020204030203" pitchFamily="34" charset="0"/>
              </a:defRPr>
            </a:lvl4pPr>
            <a:lvl5pPr>
              <a:defRPr lang="fr-FR" sz="1600">
                <a:solidFill>
                  <a:schemeClr val="bg1"/>
                </a:solidFill>
                <a:latin typeface="Lato Light" panose="020F0302020204030203" pitchFamily="34" charset="0"/>
              </a:defRPr>
            </a:lvl5pPr>
          </a:lstStyle>
          <a:p>
            <a:pPr marL="0" lvl="0" indent="0"/>
            <a:r>
              <a:rPr lang="fr-FR" dirty="0"/>
              <a:t>Cécile Swiatek</a:t>
            </a:r>
          </a:p>
        </p:txBody>
      </p:sp>
      <p:sp>
        <p:nvSpPr>
          <p:cNvPr id="15" name="Espace réservé du texte 8">
            <a:extLst>
              <a:ext uri="{FF2B5EF4-FFF2-40B4-BE49-F238E27FC236}">
                <a16:creationId xmlns:a16="http://schemas.microsoft.com/office/drawing/2014/main" id="{14070EA6-5395-45F7-AD85-8177262EEB3B}"/>
              </a:ext>
            </a:extLst>
          </p:cNvPr>
          <p:cNvSpPr>
            <a:spLocks noGrp="1"/>
          </p:cNvSpPr>
          <p:nvPr>
            <p:ph type="body" sz="quarter" idx="18" hasCustomPrompt="1"/>
          </p:nvPr>
        </p:nvSpPr>
        <p:spPr>
          <a:xfrm>
            <a:off x="211322" y="253744"/>
            <a:ext cx="946813" cy="914400"/>
          </a:xfrm>
        </p:spPr>
        <p:txBody>
          <a:bodyPr>
            <a:noAutofit/>
          </a:bodyPr>
          <a:lstStyle>
            <a:lvl1pPr marL="0" indent="0" algn="ctr">
              <a:buNone/>
              <a:defRPr sz="2000">
                <a:solidFill>
                  <a:schemeClr val="bg1"/>
                </a:solidFill>
                <a:latin typeface="Lato Black" panose="020F0A02020204030203" pitchFamily="34" charset="0"/>
              </a:defRPr>
            </a:lvl1pPr>
            <a:lvl2pPr marL="457200" indent="0" algn="ctr">
              <a:buNone/>
              <a:defRPr sz="2000">
                <a:latin typeface="Lato" panose="020F0502020204030203" pitchFamily="34" charset="0"/>
              </a:defRPr>
            </a:lvl2pPr>
            <a:lvl3pPr marL="914400" indent="0" algn="ctr">
              <a:buNone/>
              <a:defRPr sz="2000">
                <a:latin typeface="Lato" panose="020F0502020204030203" pitchFamily="34" charset="0"/>
              </a:defRPr>
            </a:lvl3pPr>
            <a:lvl4pPr marL="1371600" indent="0" algn="ctr">
              <a:buNone/>
              <a:defRPr sz="2000">
                <a:latin typeface="Lato" panose="020F0502020204030203" pitchFamily="34" charset="0"/>
              </a:defRPr>
            </a:lvl4pPr>
            <a:lvl5pPr marL="1828800" indent="0" algn="ctr">
              <a:buNone/>
              <a:defRPr sz="2000">
                <a:latin typeface="Lato" panose="020F0502020204030203" pitchFamily="34" charset="0"/>
              </a:defRPr>
            </a:lvl5pPr>
          </a:lstStyle>
          <a:p>
            <a:pPr lvl="0"/>
            <a:r>
              <a:rPr lang="fr-FR" dirty="0"/>
              <a:t>DCB30</a:t>
            </a:r>
          </a:p>
        </p:txBody>
      </p:sp>
    </p:spTree>
    <p:extLst>
      <p:ext uri="{BB962C8B-B14F-4D97-AF65-F5344CB8AC3E}">
        <p14:creationId xmlns:p14="http://schemas.microsoft.com/office/powerpoint/2010/main" val="3490339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3305176"/>
            <a:ext cx="7772400" cy="1021556"/>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a:xfrm>
            <a:off x="457200" y="4767263"/>
            <a:ext cx="2133600" cy="273844"/>
          </a:xfrm>
          <a:prstGeom prst="rect">
            <a:avLst/>
          </a:prstGeom>
        </p:spPr>
        <p:txBody>
          <a:bodyPr/>
          <a:lstStyle>
            <a:lvl1pPr>
              <a:defRPr/>
            </a:lvl1pPr>
          </a:lstStyle>
          <a:p>
            <a:r>
              <a:rPr lang="fr-FR" dirty="0"/>
              <a:t>25/01/2021</a:t>
            </a:r>
          </a:p>
        </p:txBody>
      </p:sp>
      <p:sp>
        <p:nvSpPr>
          <p:cNvPr id="5" name="Espace réservé du pied de page 4"/>
          <p:cNvSpPr>
            <a:spLocks noGrp="1"/>
          </p:cNvSpPr>
          <p:nvPr>
            <p:ph type="ftr" sz="quarter" idx="11"/>
          </p:nvPr>
        </p:nvSpPr>
        <p:spPr>
          <a:xfrm>
            <a:off x="2771800" y="4767263"/>
            <a:ext cx="3672408" cy="273844"/>
          </a:xfrm>
          <a:prstGeom prst="rect">
            <a:avLst/>
          </a:prstGeom>
        </p:spPr>
        <p:txBody>
          <a:bodyPr/>
          <a:lstStyle/>
          <a:p>
            <a:r>
              <a:rPr lang="fr-FR" dirty="0"/>
              <a:t>DCB30 – Bibliothèques européennes – Cécile Swiatek</a:t>
            </a:r>
          </a:p>
        </p:txBody>
      </p:sp>
      <p:sp>
        <p:nvSpPr>
          <p:cNvPr id="6" name="Espace réservé du numéro de diapositive 5"/>
          <p:cNvSpPr>
            <a:spLocks noGrp="1"/>
          </p:cNvSpPr>
          <p:nvPr>
            <p:ph type="sldNum" sz="quarter" idx="12"/>
          </p:nvPr>
        </p:nvSpPr>
        <p:spPr>
          <a:xfrm>
            <a:off x="6553200" y="4767263"/>
            <a:ext cx="2133600" cy="273844"/>
          </a:xfrm>
          <a:prstGeom prst="rect">
            <a:avLst/>
          </a:prstGeom>
        </p:spPr>
        <p:txBody>
          <a:bodyPr/>
          <a:lstStyle/>
          <a:p>
            <a:fld id="{7476EC63-34EE-416E-A2FD-45088AC094EF}" type="slidenum">
              <a:rPr lang="fr-FR" smtClean="0"/>
              <a:t>‹N°›</a:t>
            </a:fld>
            <a:endParaRPr lang="fr-FR"/>
          </a:p>
        </p:txBody>
      </p:sp>
    </p:spTree>
    <p:extLst>
      <p:ext uri="{BB962C8B-B14F-4D97-AF65-F5344CB8AC3E}">
        <p14:creationId xmlns:p14="http://schemas.microsoft.com/office/powerpoint/2010/main" val="275915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a:xfrm>
            <a:off x="457200" y="4767263"/>
            <a:ext cx="2133600" cy="273844"/>
          </a:xfrm>
          <a:prstGeom prst="rect">
            <a:avLst/>
          </a:prstGeom>
        </p:spPr>
        <p:txBody>
          <a:bodyPr/>
          <a:lstStyle>
            <a:lvl1pPr>
              <a:defRPr/>
            </a:lvl1pPr>
          </a:lstStyle>
          <a:p>
            <a:r>
              <a:rPr lang="fr-FR" dirty="0"/>
              <a:t>2501/2021</a:t>
            </a:r>
          </a:p>
        </p:txBody>
      </p:sp>
      <p:sp>
        <p:nvSpPr>
          <p:cNvPr id="6" name="Espace réservé du pied de page 5"/>
          <p:cNvSpPr>
            <a:spLocks noGrp="1"/>
          </p:cNvSpPr>
          <p:nvPr>
            <p:ph type="ftr" sz="quarter" idx="11"/>
          </p:nvPr>
        </p:nvSpPr>
        <p:spPr>
          <a:xfrm>
            <a:off x="2699792" y="4767263"/>
            <a:ext cx="3744416" cy="273844"/>
          </a:xfrm>
          <a:prstGeom prst="rect">
            <a:avLst/>
          </a:prstGeom>
        </p:spPr>
        <p:txBody>
          <a:bodyPr/>
          <a:lstStyle/>
          <a:p>
            <a:r>
              <a:rPr lang="fr-FR" dirty="0"/>
              <a:t>DCB30 – Bibliothèques européennes – Cécile Swiatek</a:t>
            </a:r>
          </a:p>
        </p:txBody>
      </p:sp>
      <p:sp>
        <p:nvSpPr>
          <p:cNvPr id="7" name="Espace réservé du numéro de diapositive 6"/>
          <p:cNvSpPr>
            <a:spLocks noGrp="1"/>
          </p:cNvSpPr>
          <p:nvPr>
            <p:ph type="sldNum" sz="quarter" idx="12"/>
          </p:nvPr>
        </p:nvSpPr>
        <p:spPr>
          <a:xfrm>
            <a:off x="6553200" y="4767263"/>
            <a:ext cx="2133600" cy="273844"/>
          </a:xfrm>
          <a:prstGeom prst="rect">
            <a:avLst/>
          </a:prstGeom>
        </p:spPr>
        <p:txBody>
          <a:bodyPr/>
          <a:lstStyle/>
          <a:p>
            <a:fld id="{7476EC63-34EE-416E-A2FD-45088AC094EF}" type="slidenum">
              <a:rPr lang="fr-FR" smtClean="0"/>
              <a:t>‹N°›</a:t>
            </a:fld>
            <a:endParaRPr lang="fr-FR"/>
          </a:p>
        </p:txBody>
      </p:sp>
    </p:spTree>
    <p:extLst>
      <p:ext uri="{BB962C8B-B14F-4D97-AF65-F5344CB8AC3E}">
        <p14:creationId xmlns:p14="http://schemas.microsoft.com/office/powerpoint/2010/main" val="18111253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05979"/>
            <a:ext cx="8229600" cy="857250"/>
          </a:xfrm>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a:xfrm>
            <a:off x="457200" y="4767263"/>
            <a:ext cx="2133600" cy="273844"/>
          </a:xfrm>
          <a:prstGeom prst="rect">
            <a:avLst/>
          </a:prstGeom>
        </p:spPr>
        <p:txBody>
          <a:bodyPr/>
          <a:lstStyle>
            <a:lvl1pPr>
              <a:defRPr/>
            </a:lvl1pPr>
          </a:lstStyle>
          <a:p>
            <a:r>
              <a:rPr lang="fr-FR" dirty="0"/>
              <a:t>25/01/2021</a:t>
            </a:r>
          </a:p>
        </p:txBody>
      </p:sp>
      <p:sp>
        <p:nvSpPr>
          <p:cNvPr id="8" name="Espace réservé du pied de page 7"/>
          <p:cNvSpPr>
            <a:spLocks noGrp="1"/>
          </p:cNvSpPr>
          <p:nvPr>
            <p:ph type="ftr" sz="quarter" idx="11"/>
          </p:nvPr>
        </p:nvSpPr>
        <p:spPr>
          <a:xfrm>
            <a:off x="2699792" y="4767263"/>
            <a:ext cx="3744416" cy="273844"/>
          </a:xfrm>
          <a:prstGeom prst="rect">
            <a:avLst/>
          </a:prstGeom>
        </p:spPr>
        <p:txBody>
          <a:bodyPr/>
          <a:lstStyle/>
          <a:p>
            <a:r>
              <a:rPr lang="fr-FR" dirty="0"/>
              <a:t>DCB30 – Bibliothèques européennes – Cécile Swiatek</a:t>
            </a:r>
          </a:p>
        </p:txBody>
      </p:sp>
      <p:sp>
        <p:nvSpPr>
          <p:cNvPr id="9" name="Espace réservé du numéro de diapositive 8"/>
          <p:cNvSpPr>
            <a:spLocks noGrp="1"/>
          </p:cNvSpPr>
          <p:nvPr>
            <p:ph type="sldNum" sz="quarter" idx="12"/>
          </p:nvPr>
        </p:nvSpPr>
        <p:spPr>
          <a:xfrm>
            <a:off x="6553200" y="4767263"/>
            <a:ext cx="2133600" cy="273844"/>
          </a:xfrm>
          <a:prstGeom prst="rect">
            <a:avLst/>
          </a:prstGeom>
        </p:spPr>
        <p:txBody>
          <a:bodyPr/>
          <a:lstStyle/>
          <a:p>
            <a:fld id="{7476EC63-34EE-416E-A2FD-45088AC094EF}" type="slidenum">
              <a:rPr lang="fr-FR" smtClean="0"/>
              <a:t>‹N°›</a:t>
            </a:fld>
            <a:endParaRPr lang="fr-FR"/>
          </a:p>
        </p:txBody>
      </p:sp>
    </p:spTree>
    <p:extLst>
      <p:ext uri="{BB962C8B-B14F-4D97-AF65-F5344CB8AC3E}">
        <p14:creationId xmlns:p14="http://schemas.microsoft.com/office/powerpoint/2010/main" val="5119895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a:xfrm>
            <a:off x="457200" y="4767263"/>
            <a:ext cx="2133600" cy="273844"/>
          </a:xfrm>
          <a:prstGeom prst="rect">
            <a:avLst/>
          </a:prstGeom>
        </p:spPr>
        <p:txBody>
          <a:bodyPr/>
          <a:lstStyle>
            <a:lvl1pPr>
              <a:defRPr/>
            </a:lvl1pPr>
          </a:lstStyle>
          <a:p>
            <a:r>
              <a:rPr lang="fr-FR" dirty="0"/>
              <a:t>25/01/2021</a:t>
            </a:r>
          </a:p>
        </p:txBody>
      </p:sp>
      <p:sp>
        <p:nvSpPr>
          <p:cNvPr id="4" name="Espace réservé du pied de page 3"/>
          <p:cNvSpPr>
            <a:spLocks noGrp="1"/>
          </p:cNvSpPr>
          <p:nvPr>
            <p:ph type="ftr" sz="quarter" idx="11"/>
          </p:nvPr>
        </p:nvSpPr>
        <p:spPr>
          <a:xfrm>
            <a:off x="2699792" y="4767263"/>
            <a:ext cx="3744416" cy="273844"/>
          </a:xfrm>
          <a:prstGeom prst="rect">
            <a:avLst/>
          </a:prstGeom>
        </p:spPr>
        <p:txBody>
          <a:bodyPr/>
          <a:lstStyle/>
          <a:p>
            <a:r>
              <a:rPr lang="fr-FR" dirty="0"/>
              <a:t>DCB30 – Bibliothèques européennes – Cécile Swiatek</a:t>
            </a:r>
          </a:p>
        </p:txBody>
      </p:sp>
      <p:sp>
        <p:nvSpPr>
          <p:cNvPr id="5" name="Espace réservé du numéro de diapositive 4"/>
          <p:cNvSpPr>
            <a:spLocks noGrp="1"/>
          </p:cNvSpPr>
          <p:nvPr>
            <p:ph type="sldNum" sz="quarter" idx="12"/>
          </p:nvPr>
        </p:nvSpPr>
        <p:spPr>
          <a:xfrm>
            <a:off x="6553200" y="4767263"/>
            <a:ext cx="2133600" cy="273844"/>
          </a:xfrm>
          <a:prstGeom prst="rect">
            <a:avLst/>
          </a:prstGeom>
        </p:spPr>
        <p:txBody>
          <a:bodyPr/>
          <a:lstStyle/>
          <a:p>
            <a:fld id="{7476EC63-34EE-416E-A2FD-45088AC094EF}" type="slidenum">
              <a:rPr lang="fr-FR" smtClean="0"/>
              <a:t>‹N°›</a:t>
            </a:fld>
            <a:endParaRPr lang="fr-FR"/>
          </a:p>
        </p:txBody>
      </p:sp>
    </p:spTree>
    <p:extLst>
      <p:ext uri="{BB962C8B-B14F-4D97-AF65-F5344CB8AC3E}">
        <p14:creationId xmlns:p14="http://schemas.microsoft.com/office/powerpoint/2010/main" val="42412377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r-FR" dirty="0"/>
              <a:t>25/01/2021</a:t>
            </a:r>
          </a:p>
        </p:txBody>
      </p:sp>
      <p:sp>
        <p:nvSpPr>
          <p:cNvPr id="5" name="Espace réservé du pied de page 4"/>
          <p:cNvSpPr>
            <a:spLocks noGrp="1"/>
          </p:cNvSpPr>
          <p:nvPr>
            <p:ph type="ftr" sz="quarter" idx="3"/>
          </p:nvPr>
        </p:nvSpPr>
        <p:spPr>
          <a:xfrm>
            <a:off x="2771800" y="4767263"/>
            <a:ext cx="3672408"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DCB30 – Bibliothèques européennes – Cécile Swiatek</a:t>
            </a:r>
          </a:p>
        </p:txBody>
      </p:sp>
      <p:sp>
        <p:nvSpPr>
          <p:cNvPr id="6" name="Espace réservé du numéro de diapositive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7476EC63-34EE-416E-A2FD-45088AC094EF}" type="slidenum">
              <a:rPr lang="fr-FR" smtClean="0"/>
              <a:t>‹N°›</a:t>
            </a:fld>
            <a:endParaRPr lang="fr-FR"/>
          </a:p>
        </p:txBody>
      </p:sp>
    </p:spTree>
    <p:extLst>
      <p:ext uri="{BB962C8B-B14F-4D97-AF65-F5344CB8AC3E}">
        <p14:creationId xmlns:p14="http://schemas.microsoft.com/office/powerpoint/2010/main" val="11090942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61" r:id="rId4"/>
    <p:sldLayoutId id="214748366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3" r:id="rId15"/>
    <p:sldLayoutId id="2147483664" r:id="rId16"/>
    <p:sldLayoutId id="2147483665"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youtu.be/9y6cyd5kEIo" TargetMode="External"/><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hyperlink" Target="https://creativecommons.org/about/program-areas/education-oer/" TargetMode="External"/><Relationship Id="rId5" Type="http://schemas.openxmlformats.org/officeDocument/2006/relationships/hyperlink" Target="https://wiki.creativecommons.org/wiki/What_is_OER%3F" TargetMode="External"/><Relationship Id="rId4" Type="http://schemas.openxmlformats.org/officeDocument/2006/relationships/hyperlink" Target="https://fabriquerel.org/rel/"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hyperlink" Target="https://fabriquerel.org/rel/" TargetMode="External"/><Relationship Id="rId5" Type="http://schemas.openxmlformats.org/officeDocument/2006/relationships/hyperlink" Target="https://fabriquerel.org/wp-content/uploads/2020/06/REL-5R-fabriqueREL.pdf" TargetMode="Externa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hyperlink" Target="https://youtu.be/9y6cyd5kEIo"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hyperlink" Target="https://pixabay.com/fr/?utm_source=link-attribution&amp;utm_medium=referral&amp;utm_campaign=image&amp;utm_content=1795965" TargetMode="External"/><Relationship Id="rId4" Type="http://schemas.openxmlformats.org/officeDocument/2006/relationships/hyperlink" Target="https://pixabay.com/fr/users/maciej326-1771256/?utm_source=link-attribution&amp;utm_medium=referral&amp;utm_campaign=image&amp;utm_content=1795965"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hyperlink" Target="https://en.unesco.org/sites/default/files/open_science_brochure_fr.pdf"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emf"/><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hyperlink" Target="https://fr.unesco.org/themes/building-knowledge-societies/oer/recommendation"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7.jpg"/></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hyperlink" Target="https://pixabay.com/fr/?utm_source=link-attribution&amp;utm_medium=referral&amp;utm_campaign=image&amp;utm_content=1400845" TargetMode="External"/><Relationship Id="rId4" Type="http://schemas.openxmlformats.org/officeDocument/2006/relationships/hyperlink" Target="https://pixabay.com/fr/users/sweclporama-2552250/?utm_source=link-attribution&amp;utm_medium=referral&amp;utm_campaign=image&amp;utm_content=1400845"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hyperlink" Target="https://doi.org/10.5281/zenodo.3903175" TargetMode="External"/><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hyperlink" Target="https://doi.org/10.5281/zenodo.4892450" TargetMode="External"/><Relationship Id="rId4" Type="http://schemas.openxmlformats.org/officeDocument/2006/relationships/hyperlink" Target="https://www.youtube.com/watch?v=EVXuhzjv_QA"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hyperlink" Target="https://pixabay.com/fr/?utm_source=link-attribution&amp;utm_medium=referral&amp;utm_campaign=image&amp;utm_content=1795965" TargetMode="External"/><Relationship Id="rId5" Type="http://schemas.openxmlformats.org/officeDocument/2006/relationships/hyperlink" Target="https://pixabay.com/fr/users/maciej326-1771256/?utm_source=link-attribution&amp;utm_medium=referral&amp;utm_campaign=image&amp;utm_content=1795965" TargetMode="External"/><Relationship Id="rId4" Type="http://schemas.openxmlformats.org/officeDocument/2006/relationships/hyperlink" Target="https://doi.org/10.5281/zenodo.4892450"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hyperlink" Target="https://libereurope.eu/working-group/liber-educational-resources-working-group/"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hyperlink" Target="https://orcid.org/0000-0003-1066-4559"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hyperlink" Target="https://www.enseignementsup-recherche.gouv.fr/sites/default/files/imported_files/documents/IGESR-Rapport-2021-022-Place-bibliotheques-universitaires-developpement-science-ouverte_1393554.pdf" TargetMode="External"/></Relationships>
</file>

<file path=ppt/slides/_rels/slide34.xml.rels><?xml version="1.0" encoding="UTF-8" standalone="yes"?>
<Relationships xmlns="http://schemas.openxmlformats.org/package/2006/relationships"><Relationship Id="rId8" Type="http://schemas.openxmlformats.org/officeDocument/2006/relationships/image" Target="../media/image26.jpg"/><Relationship Id="rId13" Type="http://schemas.openxmlformats.org/officeDocument/2006/relationships/image" Target="../media/image31.jpeg"/><Relationship Id="rId3" Type="http://schemas.openxmlformats.org/officeDocument/2006/relationships/image" Target="../media/image22.png"/><Relationship Id="rId7" Type="http://schemas.openxmlformats.org/officeDocument/2006/relationships/image" Target="../media/image25.jpeg"/><Relationship Id="rId12" Type="http://schemas.openxmlformats.org/officeDocument/2006/relationships/image" Target="../media/image30.jpeg"/><Relationship Id="rId2" Type="http://schemas.openxmlformats.org/officeDocument/2006/relationships/notesSlide" Target="../notesSlides/notesSlide30.xml"/><Relationship Id="rId16" Type="http://schemas.openxmlformats.org/officeDocument/2006/relationships/image" Target="../media/image34.jpeg"/><Relationship Id="rId1" Type="http://schemas.openxmlformats.org/officeDocument/2006/relationships/slideLayout" Target="../slideLayouts/slideLayout1.xml"/><Relationship Id="rId6" Type="http://schemas.openxmlformats.org/officeDocument/2006/relationships/image" Target="../media/image24.jpeg"/><Relationship Id="rId11" Type="http://schemas.openxmlformats.org/officeDocument/2006/relationships/image" Target="../media/image29.jpeg"/><Relationship Id="rId5" Type="http://schemas.openxmlformats.org/officeDocument/2006/relationships/image" Target="../media/image10.png"/><Relationship Id="rId15" Type="http://schemas.openxmlformats.org/officeDocument/2006/relationships/image" Target="../media/image33.jpg"/><Relationship Id="rId10" Type="http://schemas.openxmlformats.org/officeDocument/2006/relationships/image" Target="../media/image28.jpeg"/><Relationship Id="rId4" Type="http://schemas.openxmlformats.org/officeDocument/2006/relationships/image" Target="../media/image23.jpeg"/><Relationship Id="rId9" Type="http://schemas.openxmlformats.org/officeDocument/2006/relationships/image" Target="../media/image27.jpg"/><Relationship Id="rId14" Type="http://schemas.openxmlformats.org/officeDocument/2006/relationships/image" Target="../media/image32.png"/></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35.jpg"/></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39.xml.rels><?xml version="1.0" encoding="UTF-8" standalone="yes"?>
<Relationships xmlns="http://schemas.openxmlformats.org/package/2006/relationships"><Relationship Id="rId8" Type="http://schemas.openxmlformats.org/officeDocument/2006/relationships/hyperlink" Target="https://www.youtube.com/playlist?list=PL3KHgL7BQvbUmiTmb_6DZMbA8TYkiWAUd" TargetMode="External"/><Relationship Id="rId3" Type="http://schemas.openxmlformats.org/officeDocument/2006/relationships/image" Target="../media/image10.png"/><Relationship Id="rId7" Type="http://schemas.openxmlformats.org/officeDocument/2006/relationships/hyperlink" Target="https://oer.uclouvain.be/jspui/simple-search?location=&amp;query=&amp;rpp=1000&amp;sort_by=score&amp;order=DESC&amp;etal=0&amp;submit_search=Update" TargetMode="External"/><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hyperlink" Target="https://uclouvain.be/fr/universite-numerique/plans-strategiques.html" TargetMode="External"/><Relationship Id="rId5" Type="http://schemas.openxmlformats.org/officeDocument/2006/relationships/hyperlink" Target="https://youtu.be/5FGXMQIrfsU" TargetMode="External"/><Relationship Id="rId4" Type="http://schemas.openxmlformats.org/officeDocument/2006/relationships/hyperlink" Target="https://uclouvain.be/fr/universite-numerique/oer/oer-uclouvain.html"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fr.linkedin.com/in/cecileswiatek"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hyperlink" Target="https://orcid.org/0000-0003-1066-4559"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jpeg"/><Relationship Id="rId7" Type="http://schemas.openxmlformats.org/officeDocument/2006/relationships/image" Target="../media/image43.jpeg"/><Relationship Id="rId12" Type="http://schemas.openxmlformats.org/officeDocument/2006/relationships/image" Target="../media/image48.png"/><Relationship Id="rId2" Type="http://schemas.openxmlformats.org/officeDocument/2006/relationships/image" Target="../media/image38.jpeg"/><Relationship Id="rId1" Type="http://schemas.openxmlformats.org/officeDocument/2006/relationships/slideLayout" Target="../slideLayouts/slideLayout16.xml"/><Relationship Id="rId6" Type="http://schemas.openxmlformats.org/officeDocument/2006/relationships/image" Target="../media/image42.jpeg"/><Relationship Id="rId11" Type="http://schemas.openxmlformats.org/officeDocument/2006/relationships/image" Target="../media/image47.jpeg"/><Relationship Id="rId5" Type="http://schemas.openxmlformats.org/officeDocument/2006/relationships/image" Target="../media/image41.jpeg"/><Relationship Id="rId10" Type="http://schemas.openxmlformats.org/officeDocument/2006/relationships/image" Target="../media/image46.jpeg"/><Relationship Id="rId4" Type="http://schemas.openxmlformats.org/officeDocument/2006/relationships/image" Target="../media/image40.jpeg"/><Relationship Id="rId9" Type="http://schemas.openxmlformats.org/officeDocument/2006/relationships/image" Target="../media/image45.jpeg"/></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9.xml"/><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5.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59.png"/><Relationship Id="rId3" Type="http://schemas.openxmlformats.org/officeDocument/2006/relationships/image" Target="../media/image49.png"/><Relationship Id="rId7" Type="http://schemas.openxmlformats.org/officeDocument/2006/relationships/image" Target="../media/image53.png"/><Relationship Id="rId12" Type="http://schemas.openxmlformats.org/officeDocument/2006/relationships/image" Target="../media/image58.png"/><Relationship Id="rId2" Type="http://schemas.openxmlformats.org/officeDocument/2006/relationships/notesSlide" Target="../notesSlides/notesSlide40.xml"/><Relationship Id="rId1" Type="http://schemas.openxmlformats.org/officeDocument/2006/relationships/slideLayout" Target="../slideLayouts/slideLayout17.xml"/><Relationship Id="rId6" Type="http://schemas.openxmlformats.org/officeDocument/2006/relationships/image" Target="../media/image52.png"/><Relationship Id="rId11" Type="http://schemas.openxmlformats.org/officeDocument/2006/relationships/image" Target="../media/image57.png"/><Relationship Id="rId5" Type="http://schemas.openxmlformats.org/officeDocument/2006/relationships/image" Target="../media/image51.emf"/><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png"/><Relationship Id="rId14" Type="http://schemas.openxmlformats.org/officeDocument/2006/relationships/image" Target="../media/image60.emf"/></Relationships>
</file>

<file path=ppt/slides/_rels/slide4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emf"/><Relationship Id="rId1" Type="http://schemas.openxmlformats.org/officeDocument/2006/relationships/slideLayout" Target="../slideLayouts/slideLayout1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4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0.emf"/><Relationship Id="rId1" Type="http://schemas.openxmlformats.org/officeDocument/2006/relationships/slideLayout" Target="../slideLayouts/slideLayout17.xml"/><Relationship Id="rId5" Type="http://schemas.openxmlformats.org/officeDocument/2006/relationships/image" Target="../media/image67.pn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3" Type="http://schemas.openxmlformats.org/officeDocument/2006/relationships/hyperlink" Target="mailto:Christine.ollendorff@ensam.eu" TargetMode="External"/><Relationship Id="rId2" Type="http://schemas.openxmlformats.org/officeDocument/2006/relationships/image" Target="../media/image69.png"/><Relationship Id="rId1" Type="http://schemas.openxmlformats.org/officeDocument/2006/relationships/slideLayout" Target="../slideLayouts/slideLayout17.xml"/><Relationship Id="rId5" Type="http://schemas.openxmlformats.org/officeDocument/2006/relationships/image" Target="../media/image71.png"/><Relationship Id="rId4" Type="http://schemas.openxmlformats.org/officeDocument/2006/relationships/image" Target="../media/image70.jpeg"/></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hyperlink" Target="https://en.unesco.org/sites/default/files/oer_dynamic_coalition_online_consultations_report_fr.pdf" TargetMode="External"/><Relationship Id="rId7" Type="http://schemas.openxmlformats.org/officeDocument/2006/relationships/hyperlink" Target="mailto:OpenEducation_bu@groupes.renater.fr"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mailto:competencesinformationnelles@groupes.renater.fr" TargetMode="External"/><Relationship Id="rId5" Type="http://schemas.openxmlformats.org/officeDocument/2006/relationships/hyperlink" Target="https://zenodo.org/communities/adbu_competencesinformationnelles" TargetMode="External"/><Relationship Id="rId4" Type="http://schemas.openxmlformats.org/officeDocument/2006/relationships/hyperlink" Target="https://www.ouvrirlascience.fr/reiso-reseau-dexperts-a-linternational-de-la-science-ouverte/?menu=2"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hyperlink" Target="https://www.x5gon.org/" TargetMode="External"/><Relationship Id="rId4" Type="http://schemas.openxmlformats.org/officeDocument/2006/relationships/hyperlink" Target="https://oerworldmap.org/resource/"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hyperlink" Target="https://communities.surf.nl/open-education" TargetMode="External"/><Relationship Id="rId7" Type="http://schemas.openxmlformats.org/officeDocument/2006/relationships/image" Target="../media/image73.png"/><Relationship Id="rId2" Type="http://schemas.openxmlformats.org/officeDocument/2006/relationships/hyperlink" Target="https://edusources.nl/en" TargetMode="External"/><Relationship Id="rId1" Type="http://schemas.openxmlformats.org/officeDocument/2006/relationships/slideLayout" Target="../slideLayouts/slideLayout10.xml"/><Relationship Id="rId6" Type="http://schemas.openxmlformats.org/officeDocument/2006/relationships/image" Target="../media/image72.png"/><Relationship Id="rId5" Type="http://schemas.openxmlformats.org/officeDocument/2006/relationships/hyperlink" Target="https://sites.google.com/vu.nl/biebooo/projecten-activiteiten" TargetMode="External"/><Relationship Id="rId10" Type="http://schemas.openxmlformats.org/officeDocument/2006/relationships/hyperlink" Target="https://youtu.be/ISAObjn-TKo" TargetMode="External"/><Relationship Id="rId4" Type="http://schemas.openxmlformats.org/officeDocument/2006/relationships/hyperlink" Target="https://communities.surf.nl/group/38/about" TargetMode="External"/><Relationship Id="rId9" Type="http://schemas.openxmlformats.org/officeDocument/2006/relationships/hyperlink" Target="https://adbu.fr/actualites/retour-sur-le-webinaire-adbu-open-education-du-2-mars-2021" TargetMode="External"/></Relationships>
</file>

<file path=ppt/slides/_rels/slide54.xml.rels><?xml version="1.0" encoding="UTF-8" standalone="yes"?>
<Relationships xmlns="http://schemas.openxmlformats.org/package/2006/relationships"><Relationship Id="rId8" Type="http://schemas.openxmlformats.org/officeDocument/2006/relationships/hyperlink" Target="https://adbu.fr/actualites/retour-sur-le-webinaire-adbu-open-education-du-2-mars-2021" TargetMode="External"/><Relationship Id="rId3" Type="http://schemas.openxmlformats.org/officeDocument/2006/relationships/hyperlink" Target="https://www.openeducation.at/ueber-oeaa/projektpartner/" TargetMode="External"/><Relationship Id="rId7" Type="http://schemas.openxmlformats.org/officeDocument/2006/relationships/image" Target="../media/image74.png"/><Relationship Id="rId2" Type="http://schemas.openxmlformats.org/officeDocument/2006/relationships/hyperlink" Target="https://www.openeducation.at/ueber-oeaa/arbeitspakete/" TargetMode="External"/><Relationship Id="rId1" Type="http://schemas.openxmlformats.org/officeDocument/2006/relationships/slideLayout" Target="../slideLayouts/slideLayout10.xml"/><Relationship Id="rId6" Type="http://schemas.openxmlformats.org/officeDocument/2006/relationships/hyperlink" Target="https://www.openeducation.at/ueber-oeaa/das-projekt/" TargetMode="External"/><Relationship Id="rId5" Type="http://schemas.openxmlformats.org/officeDocument/2006/relationships/hyperlink" Target="https://www.openeducation.at/ueber-oeaa/archiv/das-projekt-oea-2016-2018/" TargetMode="External"/><Relationship Id="rId4" Type="http://schemas.openxmlformats.org/officeDocument/2006/relationships/image" Target="../media/image75.png"/><Relationship Id="rId9" Type="http://schemas.openxmlformats.org/officeDocument/2006/relationships/hyperlink" Target="https://youtu.be/ISAObjn-TKo" TargetMode="External"/></Relationships>
</file>

<file path=ppt/slides/_rels/slide55.xml.rels><?xml version="1.0" encoding="UTF-8" standalone="yes"?>
<Relationships xmlns="http://schemas.openxmlformats.org/package/2006/relationships"><Relationship Id="rId8" Type="http://schemas.openxmlformats.org/officeDocument/2006/relationships/hyperlink" Target="https://www.teachingandlearning.ie/2019/04/09/national-forum-sponsors-annual-open-educational-resources-conference-marks-a-first-for-ireland/" TargetMode="External"/><Relationship Id="rId13" Type="http://schemas.openxmlformats.org/officeDocument/2006/relationships/hyperlink" Target="https://youtu.be/ISAObjn-TKo" TargetMode="External"/><Relationship Id="rId3" Type="http://schemas.openxmlformats.org/officeDocument/2006/relationships/hyperlink" Target="https://www.teachingandlearning.ie/our-priorities/digital-transformation/supporting-open-education/" TargetMode="External"/><Relationship Id="rId7" Type="http://schemas.openxmlformats.org/officeDocument/2006/relationships/hyperlink" Target="https://www.teachingandlearning.ie/resource/webinar-creating-and-sharing-open-educational-resources-oer/" TargetMode="External"/><Relationship Id="rId12" Type="http://schemas.openxmlformats.org/officeDocument/2006/relationships/hyperlink" Target="https://adbu.fr/actualites/retour-sur-le-webinaire-adbu-open-education-du-2-mars-2021" TargetMode="External"/><Relationship Id="rId2" Type="http://schemas.openxmlformats.org/officeDocument/2006/relationships/image" Target="../media/image76.jpeg"/><Relationship Id="rId1" Type="http://schemas.openxmlformats.org/officeDocument/2006/relationships/slideLayout" Target="../slideLayouts/slideLayout10.xml"/><Relationship Id="rId6" Type="http://schemas.openxmlformats.org/officeDocument/2006/relationships/hyperlink" Target="https://www.teachingandlearning.ie/wp-content/uploads/NF-2020-How-to-Choose-an-Open-Licence-web-ready.pdf" TargetMode="External"/><Relationship Id="rId11" Type="http://schemas.openxmlformats.org/officeDocument/2006/relationships/image" Target="../media/image74.png"/><Relationship Id="rId5" Type="http://schemas.openxmlformats.org/officeDocument/2006/relationships/hyperlink" Target="https://www.teachingandlearning.ie/publication/the-national-forum-open-licensing-toolkit/" TargetMode="External"/><Relationship Id="rId10" Type="http://schemas.openxmlformats.org/officeDocument/2006/relationships/image" Target="../media/image77.png"/><Relationship Id="rId4" Type="http://schemas.openxmlformats.org/officeDocument/2006/relationships/hyperlink" Target="https://www.teachingandlearning.ie/publication/supporting-open-education-in-irish-higher-education/" TargetMode="External"/><Relationship Id="rId9" Type="http://schemas.openxmlformats.org/officeDocument/2006/relationships/hyperlink" Target="http://www.conul.ie/libraries-and-open-educational-resources-the-present-and-the-future-conul-training-development-online-workshop-january-21st-2021/"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hyperlink" Target="https://doi.org/10.5281/zenodo.5546183"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8" Type="http://schemas.openxmlformats.org/officeDocument/2006/relationships/hyperlink" Target="https://wiki.creativecommons.org/wiki/OER_Case_Studies" TargetMode="External"/><Relationship Id="rId3" Type="http://schemas.openxmlformats.org/officeDocument/2006/relationships/image" Target="../media/image10.png"/><Relationship Id="rId7" Type="http://schemas.openxmlformats.org/officeDocument/2006/relationships/hyperlink" Target="https://creativecommons.org/about/program-areas/education-oer/" TargetMode="External"/><Relationship Id="rId2" Type="http://schemas.openxmlformats.org/officeDocument/2006/relationships/notesSlide" Target="../notesSlides/notesSlide46.xml"/><Relationship Id="rId1" Type="http://schemas.openxmlformats.org/officeDocument/2006/relationships/slideLayout" Target="../slideLayouts/slideLayout1.xml"/><Relationship Id="rId6" Type="http://schemas.openxmlformats.org/officeDocument/2006/relationships/hyperlink" Target="https://www.ifla.org/news/open-educational-resources-where-ict-meets-education-and-scholarship/" TargetMode="External"/><Relationship Id="rId5" Type="http://schemas.openxmlformats.org/officeDocument/2006/relationships/hyperlink" Target="https://blogs.ifla.org/lpa/2021/03/04/fostering-creation-of-open-education-resources/" TargetMode="External"/><Relationship Id="rId4" Type="http://schemas.openxmlformats.org/officeDocument/2006/relationships/hyperlink" Target="https://www.ifla.org/wp-content/uploads/2019/05/assets/clm/news/oer_ifla_brief.pdf" TargetMode="External"/><Relationship Id="rId9" Type="http://schemas.openxmlformats.org/officeDocument/2006/relationships/hyperlink" Target="https://network.creativecommons.org/cc-open-education-platform/"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hyperlink" Target="https://doi.org/10.5281/zenodo.5528938" TargetMode="External"/><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hyperlink" Target="https://sparceurope.org/what-we-do/open-education/europeannetwork-openeducation-librarians/europeannetwork-openeducation-librarians-members/" TargetMode="External"/><Relationship Id="rId5" Type="http://schemas.openxmlformats.org/officeDocument/2006/relationships/hyperlink" Target="https://sparceurope.org/what-we-do/open-education/europeannetwork-openeducation-librarians/" TargetMode="External"/><Relationship Id="rId4" Type="http://schemas.openxmlformats.org/officeDocument/2006/relationships/hyperlink" Target="https://sparceurope.org/download/9718/"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78.jpg"/><Relationship Id="rId7" Type="http://schemas.openxmlformats.org/officeDocument/2006/relationships/hyperlink" Target="https://pixabay.com/fr/?utm_source=link-attribution&amp;utm_medium=referral&amp;utm_campaign=image&amp;utm_content=1015624" TargetMode="External"/><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hyperlink" Target="https://pixabay.com/fr/users/peggy_marco-1553824/?utm_source=link-attribution&amp;utm_medium=referral&amp;utm_campaign=image&amp;utm_content=1015624" TargetMode="External"/><Relationship Id="rId5" Type="http://schemas.openxmlformats.org/officeDocument/2006/relationships/hyperlink" Target="https://www.versnellingsplan.nl/wp-content/uploads/2021/09/Digital-educational-resources-vision-document-2025.pdf" TargetMode="External"/><Relationship Id="rId4" Type="http://schemas.openxmlformats.org/officeDocument/2006/relationships/image" Target="../media/image10.png"/></Relationships>
</file>

<file path=ppt/slides/_rels/slide6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openxmlformats.org/officeDocument/2006/relationships/image" Target="../media/image79.jpeg"/><Relationship Id="rId5" Type="http://schemas.openxmlformats.org/officeDocument/2006/relationships/hyperlink" Target="https://doi.org/10.5281/zenodo.5568483" TargetMode="External"/><Relationship Id="rId4" Type="http://schemas.openxmlformats.org/officeDocument/2006/relationships/hyperlink" Target="https://doi.org/10.5281/zenodo.4281363" TargetMode="External"/></Relationships>
</file>

<file path=ppt/slides/_rels/slide63.xml.rels><?xml version="1.0" encoding="UTF-8" standalone="yes"?>
<Relationships xmlns="http://schemas.openxmlformats.org/package/2006/relationships"><Relationship Id="rId8" Type="http://schemas.openxmlformats.org/officeDocument/2006/relationships/hyperlink" Target="https://library.educause.edu/topics/teaching-and-learning/open-educational-resources-oer" TargetMode="External"/><Relationship Id="rId3" Type="http://schemas.openxmlformats.org/officeDocument/2006/relationships/image" Target="../media/image10.png"/><Relationship Id="rId7" Type="http://schemas.openxmlformats.org/officeDocument/2006/relationships/hyperlink" Target="https://chaireunescorel.ls2n.fr/" TargetMode="External"/><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openxmlformats.org/officeDocument/2006/relationships/hyperlink" Target="https://encoreproject.eu/events/" TargetMode="External"/><Relationship Id="rId5" Type="http://schemas.openxmlformats.org/officeDocument/2006/relationships/hyperlink" Target="https://course.oeru.org/lida103-fr/modules/comment-definir-les-rel/definitions-des-rel/" TargetMode="External"/><Relationship Id="rId4" Type="http://schemas.openxmlformats.org/officeDocument/2006/relationships/hyperlink" Target="https://fabriquerel.org/" TargetMode="External"/></Relationships>
</file>

<file path=ppt/slides/_rels/slide6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8" Type="http://schemas.openxmlformats.org/officeDocument/2006/relationships/hyperlink" Target="https://www.emmaedu.co.uk/login.php" TargetMode="External"/><Relationship Id="rId13" Type="http://schemas.openxmlformats.org/officeDocument/2006/relationships/hyperlink" Target="https://libereurope.eu/working-group/liber-educational-resources-working-group/" TargetMode="External"/><Relationship Id="rId18" Type="http://schemas.openxmlformats.org/officeDocument/2006/relationships/hyperlink" Target="https://sparcopen.org/open-education/" TargetMode="External"/><Relationship Id="rId3" Type="http://schemas.openxmlformats.org/officeDocument/2006/relationships/image" Target="../media/image10.png"/><Relationship Id="rId21" Type="http://schemas.openxmlformats.org/officeDocument/2006/relationships/hyperlink" Target="mailto:oer@sparceurope.org" TargetMode="External"/><Relationship Id="rId7" Type="http://schemas.openxmlformats.org/officeDocument/2006/relationships/hyperlink" Target="https://creativecommons.org/about/program-areas/education-oer/" TargetMode="External"/><Relationship Id="rId12" Type="http://schemas.openxmlformats.org/officeDocument/2006/relationships/hyperlink" Target="https://www.ifla.org/" TargetMode="External"/><Relationship Id="rId17" Type="http://schemas.openxmlformats.org/officeDocument/2006/relationships/hyperlink" Target="https://www.openuped.eu/" TargetMode="External"/><Relationship Id="rId2" Type="http://schemas.openxmlformats.org/officeDocument/2006/relationships/notesSlide" Target="../notesSlides/notesSlide53.xml"/><Relationship Id="rId16" Type="http://schemas.openxmlformats.org/officeDocument/2006/relationships/hyperlink" Target="https://oerpolicy.eu/" TargetMode="External"/><Relationship Id="rId20" Type="http://schemas.openxmlformats.org/officeDocument/2006/relationships/hyperlink" Target="https://sparceurope.org/what-we-do/open-education/europeannetwork-openeducation-librarians/europeannetwork-openeducation-librarians-members/" TargetMode="External"/><Relationship Id="rId1" Type="http://schemas.openxmlformats.org/officeDocument/2006/relationships/slideLayout" Target="../slideLayouts/slideLayout1.xml"/><Relationship Id="rId6" Type="http://schemas.openxmlformats.org/officeDocument/2006/relationships/hyperlink" Target="https://www.cilip.org.uk/" TargetMode="External"/><Relationship Id="rId11" Type="http://schemas.openxmlformats.org/officeDocument/2006/relationships/hyperlink" Target="https://fabriquerel.org/" TargetMode="External"/><Relationship Id="rId5" Type="http://schemas.openxmlformats.org/officeDocument/2006/relationships/hyperlink" Target="https://chaireunescorel.ls2n.fr/" TargetMode="External"/><Relationship Id="rId15" Type="http://schemas.openxmlformats.org/officeDocument/2006/relationships/hyperlink" Target="https://www.oeglobal.org/" TargetMode="External"/><Relationship Id="rId10" Type="http://schemas.openxmlformats.org/officeDocument/2006/relationships/hyperlink" Target="https://eadtu.eu/" TargetMode="External"/><Relationship Id="rId19" Type="http://schemas.openxmlformats.org/officeDocument/2006/relationships/hyperlink" Target="https://sparceurope.org/what-we-do/open-education/europeannetwork-openeducation-librarians/" TargetMode="External"/><Relationship Id="rId4" Type="http://schemas.openxmlformats.org/officeDocument/2006/relationships/hyperlink" Target="https://adbu.fr/" TargetMode="External"/><Relationship Id="rId9" Type="http://schemas.openxmlformats.org/officeDocument/2006/relationships/hyperlink" Target="https://encoreproject.eu/events/" TargetMode="External"/><Relationship Id="rId14" Type="http://schemas.openxmlformats.org/officeDocument/2006/relationships/hyperlink" Target="mailto:h.n.van.wijngaarden@vu.nl" TargetMode="External"/><Relationship Id="rId22" Type="http://schemas.openxmlformats.org/officeDocument/2006/relationships/hyperlink" Target="https://www.surfspace.nl/sig/5-open-education/" TargetMode="External"/></Relationships>
</file>

<file path=ppt/slides/_rels/slide6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openxmlformats.org/officeDocument/2006/relationships/hyperlink" Target="https://pixabay.com/fr/?utm_source=link-attribution&amp;utm_medium=referral&amp;utm_campaign=image&amp;utm_content=3518726" TargetMode="External"/><Relationship Id="rId5" Type="http://schemas.openxmlformats.org/officeDocument/2006/relationships/hyperlink" Target="https://pixabay.com/fr/users/darkmoon_art-1664300/?utm_source=link-attribution&amp;utm_medium=referral&amp;utm_campaign=image&amp;utm_content=3518726" TargetMode="External"/><Relationship Id="rId4" Type="http://schemas.openxmlformats.org/officeDocument/2006/relationships/image" Target="../media/image10.png"/></Relationships>
</file>

<file path=ppt/slides/_rels/slide6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7.xml"/><Relationship Id="rId1" Type="http://schemas.openxmlformats.org/officeDocument/2006/relationships/slideLayout" Target="../slideLayouts/slideLayout1.xml"/><Relationship Id="rId5" Type="http://schemas.openxmlformats.org/officeDocument/2006/relationships/hyperlink" Target="https://zenodo.org/record/5568483#.YYt5QuTfsSI" TargetMode="External"/><Relationship Id="rId4" Type="http://schemas.openxmlformats.org/officeDocument/2006/relationships/hyperlink" Target="https://sparceurope.org/what-we-do/open-education/open-educational-resource-benefit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hyperlink" Target="https://en.unesco.org/sites/default/files/open_science_brochure_fr.pdf" TargetMode="External"/></Relationships>
</file>

<file path=ppt/slides/_rels/slide70.xml.rels><?xml version="1.0" encoding="UTF-8" standalone="yes"?>
<Relationships xmlns="http://schemas.openxmlformats.org/package/2006/relationships"><Relationship Id="rId8" Type="http://schemas.openxmlformats.org/officeDocument/2006/relationships/hyperlink" Target="https://youtu.be/EVXuhzjv_QA" TargetMode="External"/><Relationship Id="rId3" Type="http://schemas.openxmlformats.org/officeDocument/2006/relationships/image" Target="../media/image81.jpg"/><Relationship Id="rId7" Type="http://schemas.openxmlformats.org/officeDocument/2006/relationships/hyperlink" Target="https://doi.org/10.5281/zenodo.5568483" TargetMode="External"/><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hyperlink" Target="https://pixabay.com/fr/?utm_source=link-attribution&amp;utm_medium=referral&amp;utm_campaign=image&amp;utm_content=1624345" TargetMode="External"/><Relationship Id="rId5" Type="http://schemas.openxmlformats.org/officeDocument/2006/relationships/hyperlink" Target="https://pixabay.com/fr/users/stevepb-282134/?utm_source=link-attribution&amp;utm_medium=referral&amp;utm_campaign=image&amp;utm_content=1624345" TargetMode="External"/><Relationship Id="rId4" Type="http://schemas.openxmlformats.org/officeDocument/2006/relationships/image" Target="../media/image10.png"/></Relationships>
</file>

<file path=ppt/slides/_rels/slide7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hyperlink" Target="https://en.unesco.org/sites/default/files/open_science_brochure_fr.pdf"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Espace réservé pour une image  9"/>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a:stretch/>
        </p:blipFill>
        <p:spPr>
          <a:xfrm>
            <a:off x="914995" y="52860"/>
            <a:ext cx="7314009" cy="4876006"/>
          </a:xfrm>
        </p:spPr>
      </p:pic>
      <p:pic>
        <p:nvPicPr>
          <p:cNvPr id="12" name="Image 11">
            <a:extLst>
              <a:ext uri="{FF2B5EF4-FFF2-40B4-BE49-F238E27FC236}">
                <a16:creationId xmlns:a16="http://schemas.microsoft.com/office/drawing/2014/main" id="{C0671878-592C-45A6-AD8F-8231138D239A}"/>
              </a:ext>
            </a:extLst>
          </p:cNvPr>
          <p:cNvPicPr>
            <a:picLocks noChangeAspect="1"/>
          </p:cNvPicPr>
          <p:nvPr/>
        </p:nvPicPr>
        <p:blipFill>
          <a:blip r:embed="rId3"/>
          <a:stretch>
            <a:fillRect/>
          </a:stretch>
        </p:blipFill>
        <p:spPr>
          <a:xfrm>
            <a:off x="8332210" y="4804236"/>
            <a:ext cx="706724" cy="249260"/>
          </a:xfrm>
          <a:prstGeom prst="rect">
            <a:avLst/>
          </a:prstGeom>
        </p:spPr>
      </p:pic>
      <p:sp>
        <p:nvSpPr>
          <p:cNvPr id="5" name="ZoneTexte 4">
            <a:extLst>
              <a:ext uri="{FF2B5EF4-FFF2-40B4-BE49-F238E27FC236}">
                <a16:creationId xmlns:a16="http://schemas.microsoft.com/office/drawing/2014/main" id="{509EE10F-8C5F-4BEC-928D-0906B410B4CF}"/>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2703426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1520" y="798381"/>
            <a:ext cx="4320480" cy="477225"/>
          </a:xfrm>
        </p:spPr>
        <p:txBody>
          <a:bodyPr/>
          <a:lstStyle/>
          <a:p>
            <a:r>
              <a:rPr lang="fr-FR" dirty="0"/>
              <a:t>Grands repères : 5R</a:t>
            </a:r>
          </a:p>
        </p:txBody>
      </p:sp>
      <p:sp>
        <p:nvSpPr>
          <p:cNvPr id="9" name="ZoneTexte 8">
            <a:extLst>
              <a:ext uri="{FF2B5EF4-FFF2-40B4-BE49-F238E27FC236}">
                <a16:creationId xmlns:a16="http://schemas.microsoft.com/office/drawing/2014/main" id="{01254EE9-9AFA-43C6-8241-53BFBDD43288}"/>
              </a:ext>
            </a:extLst>
          </p:cNvPr>
          <p:cNvSpPr txBox="1"/>
          <p:nvPr/>
        </p:nvSpPr>
        <p:spPr>
          <a:xfrm>
            <a:off x="323528" y="1265972"/>
            <a:ext cx="8892480" cy="3177986"/>
          </a:xfrm>
          <a:prstGeom prst="rect">
            <a:avLst/>
          </a:prstGeom>
          <a:noFill/>
        </p:spPr>
        <p:txBody>
          <a:bodyPr wrap="square">
            <a:spAutoFit/>
          </a:bodyPr>
          <a:lstStyle/>
          <a:p>
            <a:pPr algn="just"/>
            <a:r>
              <a:rPr lang="en-GB" sz="1400" i="1" dirty="0">
                <a:solidFill>
                  <a:srgbClr val="26225B"/>
                </a:solidFill>
                <a:effectLst/>
                <a:latin typeface="Lato" panose="020F0502020204030203" pitchFamily="34" charset="0"/>
                <a:ea typeface="Lato" panose="020F0502020204030203" pitchFamily="34" charset="0"/>
                <a:cs typeface="Lato" panose="020F0502020204030203" pitchFamily="34" charset="0"/>
              </a:rPr>
              <a:t>Les REL, </a:t>
            </a:r>
            <a:r>
              <a:rPr lang="en-GB" sz="1400" i="1" dirty="0" err="1">
                <a:solidFill>
                  <a:srgbClr val="26225B"/>
                </a:solidFill>
                <a:effectLst/>
                <a:latin typeface="Lato" panose="020F0502020204030203" pitchFamily="34" charset="0"/>
                <a:ea typeface="Lato" panose="020F0502020204030203" pitchFamily="34" charset="0"/>
                <a:cs typeface="Lato" panose="020F0502020204030203" pitchFamily="34" charset="0"/>
              </a:rPr>
              <a:t>si</a:t>
            </a:r>
            <a:r>
              <a:rPr lang="en-GB" sz="1400" i="1" dirty="0">
                <a:solidFill>
                  <a:srgbClr val="26225B"/>
                </a:solidFill>
                <a:effectLst/>
                <a:latin typeface="Lato" panose="020F0502020204030203" pitchFamily="34" charset="0"/>
                <a:ea typeface="Lato" panose="020F0502020204030203" pitchFamily="34" charset="0"/>
                <a:cs typeface="Lato" panose="020F0502020204030203" pitchFamily="34" charset="0"/>
              </a:rPr>
              <a:t> </a:t>
            </a:r>
            <a:r>
              <a:rPr lang="en-GB" sz="1400" i="1" dirty="0" err="1">
                <a:solidFill>
                  <a:srgbClr val="26225B"/>
                </a:solidFill>
                <a:effectLst/>
                <a:latin typeface="Lato" panose="020F0502020204030203" pitchFamily="34" charset="0"/>
                <a:ea typeface="Lato" panose="020F0502020204030203" pitchFamily="34" charset="0"/>
                <a:cs typeface="Lato" panose="020F0502020204030203" pitchFamily="34" charset="0"/>
              </a:rPr>
              <a:t>elles</a:t>
            </a:r>
            <a:r>
              <a:rPr lang="en-GB" sz="1400" i="1" dirty="0">
                <a:solidFill>
                  <a:srgbClr val="26225B"/>
                </a:solidFill>
                <a:effectLst/>
                <a:latin typeface="Lato" panose="020F0502020204030203" pitchFamily="34" charset="0"/>
                <a:ea typeface="Lato" panose="020F0502020204030203" pitchFamily="34" charset="0"/>
                <a:cs typeface="Lato" panose="020F0502020204030203" pitchFamily="34" charset="0"/>
              </a:rPr>
              <a:t> ne </a:t>
            </a:r>
            <a:r>
              <a:rPr lang="en-GB" sz="1400" i="1" dirty="0" err="1">
                <a:solidFill>
                  <a:srgbClr val="26225B"/>
                </a:solidFill>
                <a:effectLst/>
                <a:latin typeface="Lato" panose="020F0502020204030203" pitchFamily="34" charset="0"/>
                <a:ea typeface="Lato" panose="020F0502020204030203" pitchFamily="34" charset="0"/>
                <a:cs typeface="Lato" panose="020F0502020204030203" pitchFamily="34" charset="0"/>
              </a:rPr>
              <a:t>sont</a:t>
            </a:r>
            <a:r>
              <a:rPr lang="en-GB" sz="1400" i="1" dirty="0">
                <a:solidFill>
                  <a:srgbClr val="26225B"/>
                </a:solidFill>
                <a:effectLst/>
                <a:latin typeface="Lato" panose="020F0502020204030203" pitchFamily="34" charset="0"/>
                <a:ea typeface="Lato" panose="020F0502020204030203" pitchFamily="34" charset="0"/>
                <a:cs typeface="Lato" panose="020F0502020204030203" pitchFamily="34" charset="0"/>
              </a:rPr>
              <a:t> pas dans le </a:t>
            </a:r>
            <a:r>
              <a:rPr lang="en-GB" sz="1400" i="1" dirty="0" err="1">
                <a:solidFill>
                  <a:srgbClr val="26225B"/>
                </a:solidFill>
                <a:effectLst/>
                <a:latin typeface="Lato" panose="020F0502020204030203" pitchFamily="34" charset="0"/>
                <a:ea typeface="Lato" panose="020F0502020204030203" pitchFamily="34" charset="0"/>
                <a:cs typeface="Lato" panose="020F0502020204030203" pitchFamily="34" charset="0"/>
              </a:rPr>
              <a:t>domaine</a:t>
            </a:r>
            <a:r>
              <a:rPr lang="en-GB" sz="1400" i="1" dirty="0">
                <a:solidFill>
                  <a:srgbClr val="26225B"/>
                </a:solidFill>
                <a:effectLst/>
                <a:latin typeface="Lato" panose="020F0502020204030203" pitchFamily="34" charset="0"/>
                <a:ea typeface="Lato" panose="020F0502020204030203" pitchFamily="34" charset="0"/>
                <a:cs typeface="Lato" panose="020F0502020204030203" pitchFamily="34" charset="0"/>
              </a:rPr>
              <a:t> public, </a:t>
            </a:r>
            <a:r>
              <a:rPr lang="en-GB" sz="1400" i="1" dirty="0" err="1">
                <a:solidFill>
                  <a:srgbClr val="26225B"/>
                </a:solidFill>
                <a:effectLst/>
                <a:latin typeface="Lato" panose="020F0502020204030203" pitchFamily="34" charset="0"/>
                <a:ea typeface="Lato" panose="020F0502020204030203" pitchFamily="34" charset="0"/>
                <a:cs typeface="Lato" panose="020F0502020204030203" pitchFamily="34" charset="0"/>
              </a:rPr>
              <a:t>sont</a:t>
            </a:r>
            <a:r>
              <a:rPr lang="en-GB" sz="1400" i="1" dirty="0">
                <a:solidFill>
                  <a:srgbClr val="26225B"/>
                </a:solidFill>
                <a:effectLst/>
                <a:latin typeface="Lato" panose="020F0502020204030203" pitchFamily="34" charset="0"/>
                <a:ea typeface="Lato" panose="020F0502020204030203" pitchFamily="34" charset="0"/>
                <a:cs typeface="Lato" panose="020F0502020204030203" pitchFamily="34" charset="0"/>
              </a:rPr>
              <a:t> </a:t>
            </a:r>
            <a:r>
              <a:rPr lang="en-GB" sz="1400" i="1" dirty="0" err="1">
                <a:solidFill>
                  <a:srgbClr val="26225B"/>
                </a:solidFill>
                <a:effectLst/>
                <a:latin typeface="Lato" panose="020F0502020204030203" pitchFamily="34" charset="0"/>
                <a:ea typeface="Lato" panose="020F0502020204030203" pitchFamily="34" charset="0"/>
                <a:cs typeface="Lato" panose="020F0502020204030203" pitchFamily="34" charset="0"/>
              </a:rPr>
              <a:t>concernées</a:t>
            </a:r>
            <a:r>
              <a:rPr lang="en-GB" sz="1400" i="1" dirty="0">
                <a:solidFill>
                  <a:srgbClr val="26225B"/>
                </a:solidFill>
                <a:effectLst/>
                <a:latin typeface="Lato" panose="020F0502020204030203" pitchFamily="34" charset="0"/>
                <a:ea typeface="Lato" panose="020F0502020204030203" pitchFamily="34" charset="0"/>
                <a:cs typeface="Lato" panose="020F0502020204030203" pitchFamily="34" charset="0"/>
              </a:rPr>
              <a:t> par les 5R, un ensemble de permissions </a:t>
            </a:r>
            <a:r>
              <a:rPr lang="en-GB" sz="1400" i="1" dirty="0" err="1">
                <a:solidFill>
                  <a:srgbClr val="26225B"/>
                </a:solidFill>
                <a:effectLst/>
                <a:latin typeface="Lato" panose="020F0502020204030203" pitchFamily="34" charset="0"/>
                <a:ea typeface="Lato" panose="020F0502020204030203" pitchFamily="34" charset="0"/>
                <a:cs typeface="Lato" panose="020F0502020204030203" pitchFamily="34" charset="0"/>
              </a:rPr>
              <a:t>précisées</a:t>
            </a:r>
            <a:r>
              <a:rPr lang="en-GB" sz="1400" i="1" dirty="0">
                <a:solidFill>
                  <a:srgbClr val="26225B"/>
                </a:solidFill>
                <a:effectLst/>
                <a:latin typeface="Lato" panose="020F0502020204030203" pitchFamily="34" charset="0"/>
                <a:ea typeface="Lato" panose="020F0502020204030203" pitchFamily="34" charset="0"/>
                <a:cs typeface="Lato" panose="020F0502020204030203" pitchFamily="34" charset="0"/>
              </a:rPr>
              <a:t> </a:t>
            </a:r>
            <a:r>
              <a:rPr lang="en-GB" sz="1400" i="1" dirty="0" err="1">
                <a:solidFill>
                  <a:srgbClr val="26225B"/>
                </a:solidFill>
                <a:effectLst/>
                <a:latin typeface="Lato" panose="020F0502020204030203" pitchFamily="34" charset="0"/>
                <a:ea typeface="Lato" panose="020F0502020204030203" pitchFamily="34" charset="0"/>
                <a:cs typeface="Lato" panose="020F0502020204030203" pitchFamily="34" charset="0"/>
              </a:rPr>
              <a:t>en</a:t>
            </a:r>
            <a:r>
              <a:rPr lang="en-GB" sz="1400" i="1" dirty="0">
                <a:solidFill>
                  <a:srgbClr val="26225B"/>
                </a:solidFill>
                <a:effectLst/>
                <a:latin typeface="Lato" panose="020F0502020204030203" pitchFamily="34" charset="0"/>
                <a:ea typeface="Lato" panose="020F0502020204030203" pitchFamily="34" charset="0"/>
                <a:cs typeface="Lato" panose="020F0502020204030203" pitchFamily="34" charset="0"/>
              </a:rPr>
              <a:t> 2014 par Wiley, qui “</a:t>
            </a:r>
            <a:r>
              <a:rPr lang="en-GB" sz="1400" i="1" dirty="0" err="1">
                <a:solidFill>
                  <a:srgbClr val="26225B"/>
                </a:solidFill>
                <a:effectLst/>
                <a:latin typeface="Lato" panose="020F0502020204030203" pitchFamily="34" charset="0"/>
                <a:ea typeface="Lato" panose="020F0502020204030203" pitchFamily="34" charset="0"/>
                <a:cs typeface="Lato" panose="020F0502020204030203" pitchFamily="34" charset="0"/>
              </a:rPr>
              <a:t>déterminent</a:t>
            </a:r>
            <a:r>
              <a:rPr lang="en-GB" sz="1400" i="1" dirty="0">
                <a:solidFill>
                  <a:srgbClr val="26225B"/>
                </a:solidFill>
                <a:effectLst/>
                <a:latin typeface="Lato" panose="020F0502020204030203" pitchFamily="34" charset="0"/>
                <a:ea typeface="Lato" panose="020F0502020204030203" pitchFamily="34" charset="0"/>
                <a:cs typeface="Lato" panose="020F0502020204030203" pitchFamily="34" charset="0"/>
              </a:rPr>
              <a:t> le </a:t>
            </a:r>
            <a:r>
              <a:rPr lang="en-GB" sz="1400" i="1" dirty="0" err="1">
                <a:solidFill>
                  <a:srgbClr val="26225B"/>
                </a:solidFill>
                <a:effectLst/>
                <a:latin typeface="Lato" panose="020F0502020204030203" pitchFamily="34" charset="0"/>
                <a:ea typeface="Lato" panose="020F0502020204030203" pitchFamily="34" charset="0"/>
                <a:cs typeface="Lato" panose="020F0502020204030203" pitchFamily="34" charset="0"/>
              </a:rPr>
              <a:t>caractère</a:t>
            </a:r>
            <a:r>
              <a:rPr lang="en-GB" sz="1400" i="1" dirty="0">
                <a:solidFill>
                  <a:srgbClr val="26225B"/>
                </a:solidFill>
                <a:effectLst/>
                <a:latin typeface="Lato" panose="020F0502020204030203" pitchFamily="34" charset="0"/>
                <a:ea typeface="Lato" panose="020F0502020204030203" pitchFamily="34" charset="0"/>
                <a:cs typeface="Lato" panose="020F0502020204030203" pitchFamily="34" charset="0"/>
              </a:rPr>
              <a:t> libre </a:t>
            </a:r>
            <a:r>
              <a:rPr lang="en-GB" sz="1400" i="1" dirty="0" err="1">
                <a:solidFill>
                  <a:srgbClr val="26225B"/>
                </a:solidFill>
                <a:effectLst/>
                <a:latin typeface="Lato" panose="020F0502020204030203" pitchFamily="34" charset="0"/>
                <a:ea typeface="Lato" panose="020F0502020204030203" pitchFamily="34" charset="0"/>
                <a:cs typeface="Lato" panose="020F0502020204030203" pitchFamily="34" charset="0"/>
              </a:rPr>
              <a:t>ou</a:t>
            </a:r>
            <a:r>
              <a:rPr lang="en-GB" sz="1400" i="1" dirty="0">
                <a:solidFill>
                  <a:srgbClr val="26225B"/>
                </a:solidFill>
                <a:effectLst/>
                <a:latin typeface="Lato" panose="020F0502020204030203" pitchFamily="34" charset="0"/>
                <a:ea typeface="Lato" panose="020F0502020204030203" pitchFamily="34" charset="0"/>
                <a:cs typeface="Lato" panose="020F0502020204030203" pitchFamily="34" charset="0"/>
              </a:rPr>
              <a:t> non </a:t>
            </a:r>
            <a:r>
              <a:rPr lang="en-GB" sz="1400" i="1" dirty="0" err="1">
                <a:solidFill>
                  <a:srgbClr val="26225B"/>
                </a:solidFill>
                <a:effectLst/>
                <a:latin typeface="Lato" panose="020F0502020204030203" pitchFamily="34" charset="0"/>
                <a:ea typeface="Lato" panose="020F0502020204030203" pitchFamily="34" charset="0"/>
                <a:cs typeface="Lato" panose="020F0502020204030203" pitchFamily="34" charset="0"/>
              </a:rPr>
              <a:t>d’une</a:t>
            </a:r>
            <a:r>
              <a:rPr lang="en-GB" sz="1400" i="1" dirty="0">
                <a:solidFill>
                  <a:srgbClr val="26225B"/>
                </a:solidFill>
                <a:effectLst/>
                <a:latin typeface="Lato" panose="020F0502020204030203" pitchFamily="34" charset="0"/>
                <a:ea typeface="Lato" panose="020F0502020204030203" pitchFamily="34" charset="0"/>
                <a:cs typeface="Lato" panose="020F0502020204030203" pitchFamily="34" charset="0"/>
              </a:rPr>
              <a:t> resource educative”</a:t>
            </a:r>
          </a:p>
          <a:p>
            <a:pPr algn="just"/>
            <a:endParaRPr lang="fr-FR" sz="400" i="1" dirty="0">
              <a:solidFill>
                <a:srgbClr val="26225B"/>
              </a:solidFill>
              <a:latin typeface="Lato" panose="020F0502020204030203" pitchFamily="34" charset="0"/>
              <a:ea typeface="Lato" panose="020F0502020204030203" pitchFamily="34" charset="0"/>
              <a:cs typeface="Lato" panose="020F0502020204030203" pitchFamily="34" charset="0"/>
            </a:endParaRPr>
          </a:p>
          <a:p>
            <a:pPr marL="342900" lvl="0" indent="-342900">
              <a:lnSpc>
                <a:spcPct val="107000"/>
              </a:lnSpc>
              <a:buFont typeface="Calibri" panose="020F0502020204030204" pitchFamily="34" charset="0"/>
              <a:buChar char="-"/>
            </a:pPr>
            <a:r>
              <a:rPr lang="fr-FR" sz="1600" b="1" dirty="0">
                <a:solidFill>
                  <a:srgbClr val="26225B"/>
                </a:solidFill>
                <a:effectLst/>
                <a:latin typeface="Lato" panose="020F0502020204030203" pitchFamily="34" charset="0"/>
                <a:ea typeface="Lato" panose="020F0502020204030203" pitchFamily="34" charset="0"/>
                <a:cs typeface="Lato" panose="020F0502020204030203" pitchFamily="34" charset="0"/>
              </a:rPr>
              <a:t>Retenir /</a:t>
            </a:r>
            <a:r>
              <a:rPr lang="en-GB" sz="1600" b="1" i="1" dirty="0">
                <a:solidFill>
                  <a:srgbClr val="26225B"/>
                </a:solidFill>
                <a:effectLst/>
                <a:latin typeface="Lato" panose="020F0502020204030203" pitchFamily="34" charset="0"/>
                <a:ea typeface="Lato" panose="020F0502020204030203" pitchFamily="34" charset="0"/>
                <a:cs typeface="Lato" panose="020F0502020204030203" pitchFamily="34" charset="0"/>
              </a:rPr>
              <a:t>Retain</a:t>
            </a:r>
            <a:r>
              <a:rPr lang="en-GB" sz="1600" i="1" dirty="0">
                <a:solidFill>
                  <a:srgbClr val="26225B"/>
                </a:solidFill>
                <a:effectLst/>
                <a:latin typeface="Lato" panose="020F0502020204030203" pitchFamily="34" charset="0"/>
                <a:ea typeface="Lato" panose="020F0502020204030203" pitchFamily="34" charset="0"/>
                <a:cs typeface="Lato" panose="020F0502020204030203" pitchFamily="34" charset="0"/>
              </a:rPr>
              <a:t> – make, own, and control a copy of the resource</a:t>
            </a:r>
            <a:endParaRPr lang="fr-FR" sz="1600" dirty="0">
              <a:solidFill>
                <a:srgbClr val="26225B"/>
              </a:solidFill>
              <a:effectLst/>
              <a:latin typeface="Lato" panose="020F0502020204030203" pitchFamily="34" charset="0"/>
              <a:ea typeface="Lato" panose="020F0502020204030203" pitchFamily="34" charset="0"/>
              <a:cs typeface="Lato" panose="020F0502020204030203" pitchFamily="34" charset="0"/>
            </a:endParaRPr>
          </a:p>
          <a:p>
            <a:pPr marL="342900" lvl="0" indent="-342900">
              <a:lnSpc>
                <a:spcPct val="107000"/>
              </a:lnSpc>
              <a:buFont typeface="Calibri" panose="020F0502020204030204" pitchFamily="34" charset="0"/>
              <a:buChar char="-"/>
            </a:pPr>
            <a:r>
              <a:rPr lang="fr-FR" sz="1600" b="1" dirty="0">
                <a:solidFill>
                  <a:srgbClr val="26225B"/>
                </a:solidFill>
                <a:effectLst/>
                <a:latin typeface="Lato" panose="020F0502020204030203" pitchFamily="34" charset="0"/>
                <a:ea typeface="Lato" panose="020F0502020204030203" pitchFamily="34" charset="0"/>
                <a:cs typeface="Lato" panose="020F0502020204030203" pitchFamily="34" charset="0"/>
              </a:rPr>
              <a:t>Réutiliser /</a:t>
            </a:r>
            <a:r>
              <a:rPr lang="en-GB" sz="1600" b="1" i="1" dirty="0">
                <a:solidFill>
                  <a:srgbClr val="26225B"/>
                </a:solidFill>
                <a:effectLst/>
                <a:latin typeface="Lato" panose="020F0502020204030203" pitchFamily="34" charset="0"/>
                <a:ea typeface="Lato" panose="020F0502020204030203" pitchFamily="34" charset="0"/>
                <a:cs typeface="Lato" panose="020F0502020204030203" pitchFamily="34" charset="0"/>
              </a:rPr>
              <a:t>Reuse</a:t>
            </a:r>
            <a:r>
              <a:rPr lang="en-GB" sz="1600" i="1" dirty="0">
                <a:solidFill>
                  <a:srgbClr val="26225B"/>
                </a:solidFill>
                <a:effectLst/>
                <a:latin typeface="Lato" panose="020F0502020204030203" pitchFamily="34" charset="0"/>
                <a:ea typeface="Lato" panose="020F0502020204030203" pitchFamily="34" charset="0"/>
                <a:cs typeface="Lato" panose="020F0502020204030203" pitchFamily="34" charset="0"/>
              </a:rPr>
              <a:t> – use your original, revised, or remixed copy of the resource publicly</a:t>
            </a:r>
            <a:endParaRPr lang="fr-FR" sz="1600" dirty="0">
              <a:solidFill>
                <a:srgbClr val="26225B"/>
              </a:solidFill>
              <a:effectLst/>
              <a:latin typeface="Lato" panose="020F0502020204030203" pitchFamily="34" charset="0"/>
              <a:ea typeface="Lato" panose="020F0502020204030203" pitchFamily="34" charset="0"/>
              <a:cs typeface="Lato" panose="020F0502020204030203" pitchFamily="34" charset="0"/>
            </a:endParaRPr>
          </a:p>
          <a:p>
            <a:pPr marL="342900" lvl="0" indent="-342900">
              <a:lnSpc>
                <a:spcPct val="107000"/>
              </a:lnSpc>
              <a:buFont typeface="Calibri" panose="020F0502020204030204" pitchFamily="34" charset="0"/>
              <a:buChar char="-"/>
            </a:pPr>
            <a:r>
              <a:rPr lang="fr-FR" sz="1600" b="1" dirty="0">
                <a:solidFill>
                  <a:srgbClr val="26225B"/>
                </a:solidFill>
                <a:effectLst/>
                <a:latin typeface="Lato" panose="020F0502020204030203" pitchFamily="34" charset="0"/>
                <a:ea typeface="Lato" panose="020F0502020204030203" pitchFamily="34" charset="0"/>
                <a:cs typeface="Lato" panose="020F0502020204030203" pitchFamily="34" charset="0"/>
              </a:rPr>
              <a:t>Réviser /</a:t>
            </a:r>
            <a:r>
              <a:rPr lang="en-GB" sz="1600" b="1" i="1" dirty="0">
                <a:solidFill>
                  <a:srgbClr val="26225B"/>
                </a:solidFill>
                <a:effectLst/>
                <a:latin typeface="Lato" panose="020F0502020204030203" pitchFamily="34" charset="0"/>
                <a:ea typeface="Lato" panose="020F0502020204030203" pitchFamily="34" charset="0"/>
                <a:cs typeface="Lato" panose="020F0502020204030203" pitchFamily="34" charset="0"/>
              </a:rPr>
              <a:t>Revise</a:t>
            </a:r>
            <a:r>
              <a:rPr lang="en-GB" sz="1600" i="1" dirty="0">
                <a:solidFill>
                  <a:srgbClr val="26225B"/>
                </a:solidFill>
                <a:effectLst/>
                <a:latin typeface="Lato" panose="020F0502020204030203" pitchFamily="34" charset="0"/>
                <a:ea typeface="Lato" panose="020F0502020204030203" pitchFamily="34" charset="0"/>
                <a:cs typeface="Lato" panose="020F0502020204030203" pitchFamily="34" charset="0"/>
              </a:rPr>
              <a:t> – edit, adapt, and modify your copy of the resource</a:t>
            </a:r>
            <a:endParaRPr lang="fr-FR" sz="1600" dirty="0">
              <a:solidFill>
                <a:srgbClr val="26225B"/>
              </a:solidFill>
              <a:effectLst/>
              <a:latin typeface="Lato" panose="020F0502020204030203" pitchFamily="34" charset="0"/>
              <a:ea typeface="Lato" panose="020F0502020204030203" pitchFamily="34" charset="0"/>
              <a:cs typeface="Lato" panose="020F0502020204030203" pitchFamily="34" charset="0"/>
            </a:endParaRPr>
          </a:p>
          <a:p>
            <a:pPr marL="342900" lvl="0" indent="-342900">
              <a:lnSpc>
                <a:spcPct val="107000"/>
              </a:lnSpc>
              <a:buFont typeface="Calibri" panose="020F0502020204030204" pitchFamily="34" charset="0"/>
              <a:buChar char="-"/>
            </a:pPr>
            <a:r>
              <a:rPr lang="fr-FR" sz="1600" b="1" dirty="0">
                <a:solidFill>
                  <a:srgbClr val="26225B"/>
                </a:solidFill>
                <a:effectLst/>
                <a:latin typeface="Lato" panose="020F0502020204030203" pitchFamily="34" charset="0"/>
                <a:ea typeface="Lato" panose="020F0502020204030203" pitchFamily="34" charset="0"/>
                <a:cs typeface="Lato" panose="020F0502020204030203" pitchFamily="34" charset="0"/>
              </a:rPr>
              <a:t>Remixer /</a:t>
            </a:r>
            <a:r>
              <a:rPr lang="en-GB" sz="1600" b="1" i="1" dirty="0">
                <a:solidFill>
                  <a:srgbClr val="26225B"/>
                </a:solidFill>
                <a:effectLst/>
                <a:latin typeface="Lato" panose="020F0502020204030203" pitchFamily="34" charset="0"/>
                <a:ea typeface="Lato" panose="020F0502020204030203" pitchFamily="34" charset="0"/>
                <a:cs typeface="Lato" panose="020F0502020204030203" pitchFamily="34" charset="0"/>
              </a:rPr>
              <a:t>Remix</a:t>
            </a:r>
            <a:r>
              <a:rPr lang="en-GB" sz="1600" i="1" dirty="0">
                <a:solidFill>
                  <a:srgbClr val="26225B"/>
                </a:solidFill>
                <a:effectLst/>
                <a:latin typeface="Lato" panose="020F0502020204030203" pitchFamily="34" charset="0"/>
                <a:ea typeface="Lato" panose="020F0502020204030203" pitchFamily="34" charset="0"/>
                <a:cs typeface="Lato" panose="020F0502020204030203" pitchFamily="34" charset="0"/>
              </a:rPr>
              <a:t> – combine your original or revised copy of the resource with other existing material to create something new</a:t>
            </a:r>
            <a:endParaRPr lang="fr-FR" sz="1600" dirty="0">
              <a:solidFill>
                <a:srgbClr val="26225B"/>
              </a:solidFill>
              <a:effectLst/>
              <a:latin typeface="Lato" panose="020F0502020204030203" pitchFamily="34" charset="0"/>
              <a:ea typeface="Lato" panose="020F0502020204030203" pitchFamily="34" charset="0"/>
              <a:cs typeface="Lato" panose="020F0502020204030203" pitchFamily="34" charset="0"/>
            </a:endParaRPr>
          </a:p>
          <a:p>
            <a:pPr marL="342900" lvl="0" indent="-342900">
              <a:lnSpc>
                <a:spcPct val="107000"/>
              </a:lnSpc>
              <a:spcAft>
                <a:spcPts val="800"/>
              </a:spcAft>
              <a:buFont typeface="Calibri" panose="020F0502020204030204" pitchFamily="34" charset="0"/>
              <a:buChar char="-"/>
            </a:pPr>
            <a:r>
              <a:rPr lang="fr-FR" sz="1600" b="1" dirty="0">
                <a:solidFill>
                  <a:srgbClr val="26225B"/>
                </a:solidFill>
                <a:effectLst/>
                <a:latin typeface="Lato" panose="020F0502020204030203" pitchFamily="34" charset="0"/>
                <a:ea typeface="Lato" panose="020F0502020204030203" pitchFamily="34" charset="0"/>
                <a:cs typeface="Lato" panose="020F0502020204030203" pitchFamily="34" charset="0"/>
              </a:rPr>
              <a:t>Redistribuer /</a:t>
            </a:r>
            <a:r>
              <a:rPr lang="en-GB" sz="1600" b="1" i="1" dirty="0">
                <a:solidFill>
                  <a:srgbClr val="26225B"/>
                </a:solidFill>
                <a:effectLst/>
                <a:latin typeface="Lato" panose="020F0502020204030203" pitchFamily="34" charset="0"/>
                <a:ea typeface="Lato" panose="020F0502020204030203" pitchFamily="34" charset="0"/>
                <a:cs typeface="Lato" panose="020F0502020204030203" pitchFamily="34" charset="0"/>
              </a:rPr>
              <a:t>Redistribute</a:t>
            </a:r>
            <a:r>
              <a:rPr lang="en-GB" sz="1600" i="1" dirty="0">
                <a:solidFill>
                  <a:srgbClr val="26225B"/>
                </a:solidFill>
                <a:effectLst/>
                <a:latin typeface="Lato" panose="020F0502020204030203" pitchFamily="34" charset="0"/>
                <a:ea typeface="Lato" panose="020F0502020204030203" pitchFamily="34" charset="0"/>
                <a:cs typeface="Lato" panose="020F0502020204030203" pitchFamily="34" charset="0"/>
              </a:rPr>
              <a:t> – share copies of your original, revised, or remixed copy of the resource with others</a:t>
            </a:r>
          </a:p>
          <a:p>
            <a:r>
              <a:rPr lang="fr-FR" sz="1600" b="1" dirty="0">
                <a:solidFill>
                  <a:srgbClr val="FC7A57"/>
                </a:solidFill>
                <a:effectLst/>
                <a:latin typeface="Lato" panose="020F0502020204030203" pitchFamily="34" charset="0"/>
                <a:ea typeface="Lato" panose="020F0502020204030203" pitchFamily="34" charset="0"/>
                <a:cs typeface="Lato" panose="020F0502020204030203" pitchFamily="34" charset="0"/>
              </a:rPr>
              <a:t>Vidéo sur les 5R en Français </a:t>
            </a:r>
            <a:r>
              <a:rPr lang="fr-FR" sz="1600" u="sng" dirty="0">
                <a:solidFill>
                  <a:srgbClr val="26225B"/>
                </a:solidFill>
                <a:effectLst/>
                <a:latin typeface="Lato" panose="020F0502020204030203" pitchFamily="34" charset="0"/>
                <a:ea typeface="Lato" panose="020F0502020204030203" pitchFamily="34" charset="0"/>
                <a:cs typeface="Lato" panose="020F0502020204030203" pitchFamily="34" charset="0"/>
                <a:hlinkClick r:id="rId3">
                  <a:extLst>
                    <a:ext uri="{A12FA001-AC4F-418D-AE19-62706E023703}">
                      <ahyp:hlinkClr xmlns:ahyp="http://schemas.microsoft.com/office/drawing/2018/hyperlinkcolor" val="tx"/>
                    </a:ext>
                  </a:extLst>
                </a:hlinkClick>
              </a:rPr>
              <a:t>https://youtu.be/9y6cyd5kEIo</a:t>
            </a:r>
            <a:r>
              <a:rPr lang="fr-FR" sz="1600" dirty="0">
                <a:solidFill>
                  <a:srgbClr val="26225B"/>
                </a:solidFill>
                <a:effectLst/>
                <a:latin typeface="Lato" panose="020F0502020204030203" pitchFamily="34" charset="0"/>
                <a:ea typeface="Lato" panose="020F0502020204030203" pitchFamily="34" charset="0"/>
                <a:cs typeface="Lato" panose="020F0502020204030203" pitchFamily="34" charset="0"/>
              </a:rPr>
              <a:t> </a:t>
            </a:r>
          </a:p>
          <a:p>
            <a:endParaRPr lang="fr-FR" sz="400" dirty="0">
              <a:solidFill>
                <a:srgbClr val="26225B"/>
              </a:solidFill>
              <a:effectLst/>
              <a:latin typeface="Lato" panose="020F0502020204030203" pitchFamily="34" charset="0"/>
              <a:ea typeface="Lato" panose="020F0502020204030203" pitchFamily="34" charset="0"/>
              <a:cs typeface="Lato" panose="020F0502020204030203" pitchFamily="34" charset="0"/>
            </a:endParaRPr>
          </a:p>
          <a:p>
            <a:r>
              <a:rPr lang="fr-FR" sz="1100" dirty="0">
                <a:solidFill>
                  <a:srgbClr val="26225B"/>
                </a:solidFill>
                <a:effectLst/>
                <a:latin typeface="Lato" panose="020F0502020204030203" pitchFamily="34" charset="0"/>
                <a:ea typeface="Lato" panose="020F0502020204030203" pitchFamily="34" charset="0"/>
                <a:cs typeface="Lato" panose="020F0502020204030203" pitchFamily="34" charset="0"/>
              </a:rPr>
              <a:t>Français depuis </a:t>
            </a:r>
            <a:r>
              <a:rPr lang="fr-FR" sz="1100" u="sng" dirty="0">
                <a:solidFill>
                  <a:srgbClr val="26225B"/>
                </a:solidFill>
                <a:effectLst/>
                <a:latin typeface="Lato" panose="020F0502020204030203" pitchFamily="34" charset="0"/>
                <a:ea typeface="Lato" panose="020F0502020204030203" pitchFamily="34" charset="0"/>
                <a:cs typeface="Lato" panose="020F0502020204030203" pitchFamily="34" charset="0"/>
                <a:hlinkClick r:id="rId4">
                  <a:extLst>
                    <a:ext uri="{A12FA001-AC4F-418D-AE19-62706E023703}">
                      <ahyp:hlinkClr xmlns:ahyp="http://schemas.microsoft.com/office/drawing/2018/hyperlinkcolor" val="tx"/>
                    </a:ext>
                  </a:extLst>
                </a:hlinkClick>
              </a:rPr>
              <a:t>https://fabriquerel.org/rel/</a:t>
            </a:r>
            <a:r>
              <a:rPr lang="en-GB" sz="1100" dirty="0">
                <a:solidFill>
                  <a:srgbClr val="26225B"/>
                </a:solidFill>
                <a:effectLst/>
                <a:latin typeface="Lato" panose="020F0502020204030203" pitchFamily="34" charset="0"/>
                <a:ea typeface="Lato" panose="020F0502020204030203" pitchFamily="34" charset="0"/>
                <a:cs typeface="Lato" panose="020F0502020204030203" pitchFamily="34" charset="0"/>
              </a:rPr>
              <a:t> </a:t>
            </a:r>
          </a:p>
          <a:p>
            <a:pPr>
              <a:spcAft>
                <a:spcPts val="800"/>
              </a:spcAft>
            </a:pPr>
            <a:r>
              <a:rPr lang="en-GB" sz="1100" dirty="0" err="1">
                <a:solidFill>
                  <a:srgbClr val="26225B"/>
                </a:solidFill>
                <a:effectLst/>
                <a:latin typeface="Lato" panose="020F0502020204030203" pitchFamily="34" charset="0"/>
                <a:ea typeface="Lato" panose="020F0502020204030203" pitchFamily="34" charset="0"/>
                <a:cs typeface="Lato" panose="020F0502020204030203" pitchFamily="34" charset="0"/>
              </a:rPr>
              <a:t>Anglais</a:t>
            </a:r>
            <a:r>
              <a:rPr lang="en-GB" sz="1100" dirty="0">
                <a:solidFill>
                  <a:srgbClr val="26225B"/>
                </a:solidFill>
                <a:effectLst/>
                <a:latin typeface="Lato" panose="020F0502020204030203" pitchFamily="34" charset="0"/>
                <a:ea typeface="Lato" panose="020F0502020204030203" pitchFamily="34" charset="0"/>
                <a:cs typeface="Lato" panose="020F0502020204030203" pitchFamily="34" charset="0"/>
              </a:rPr>
              <a:t> </a:t>
            </a:r>
            <a:r>
              <a:rPr lang="en-GB" sz="1100" dirty="0" err="1">
                <a:solidFill>
                  <a:srgbClr val="26225B"/>
                </a:solidFill>
                <a:effectLst/>
                <a:latin typeface="Lato" panose="020F0502020204030203" pitchFamily="34" charset="0"/>
                <a:ea typeface="Lato" panose="020F0502020204030203" pitchFamily="34" charset="0"/>
                <a:cs typeface="Lato" panose="020F0502020204030203" pitchFamily="34" charset="0"/>
              </a:rPr>
              <a:t>depuis</a:t>
            </a:r>
            <a:r>
              <a:rPr lang="en-GB" sz="1100" dirty="0">
                <a:solidFill>
                  <a:srgbClr val="26225B"/>
                </a:solidFill>
                <a:effectLst/>
                <a:latin typeface="Lato" panose="020F0502020204030203" pitchFamily="34" charset="0"/>
                <a:ea typeface="Lato" panose="020F0502020204030203" pitchFamily="34" charset="0"/>
                <a:cs typeface="Lato" panose="020F0502020204030203" pitchFamily="34" charset="0"/>
              </a:rPr>
              <a:t> </a:t>
            </a:r>
            <a:r>
              <a:rPr lang="fr-FR" sz="1100" i="1" u="sng" dirty="0">
                <a:solidFill>
                  <a:srgbClr val="26225B"/>
                </a:solidFill>
                <a:effectLst/>
                <a:latin typeface="Lato" panose="020F0502020204030203" pitchFamily="34" charset="0"/>
                <a:ea typeface="Lato" panose="020F0502020204030203" pitchFamily="34" charset="0"/>
                <a:cs typeface="Lato" panose="020F0502020204030203" pitchFamily="34" charset="0"/>
                <a:hlinkClick r:id="rId5">
                  <a:extLst>
                    <a:ext uri="{A12FA001-AC4F-418D-AE19-62706E023703}">
                      <ahyp:hlinkClr xmlns:ahyp="http://schemas.microsoft.com/office/drawing/2018/hyperlinkcolor" val="tx"/>
                    </a:ext>
                  </a:extLst>
                </a:hlinkClick>
              </a:rPr>
              <a:t>https://wiki.creativecommons.org/wiki/What_is_OER%3F</a:t>
            </a:r>
            <a:r>
              <a:rPr lang="fr-FR" sz="1100" i="1" dirty="0">
                <a:solidFill>
                  <a:srgbClr val="26225B"/>
                </a:solidFill>
                <a:effectLst/>
                <a:latin typeface="Lato" panose="020F0502020204030203" pitchFamily="34" charset="0"/>
                <a:ea typeface="Lato" panose="020F0502020204030203" pitchFamily="34" charset="0"/>
                <a:cs typeface="Lato" panose="020F0502020204030203" pitchFamily="34" charset="0"/>
              </a:rPr>
              <a:t> et </a:t>
            </a:r>
            <a:r>
              <a:rPr lang="fr-FR" sz="1100" i="1" u="sng" dirty="0">
                <a:solidFill>
                  <a:srgbClr val="26225B"/>
                </a:solidFill>
                <a:effectLst/>
                <a:latin typeface="Lato" panose="020F0502020204030203" pitchFamily="34" charset="0"/>
                <a:ea typeface="Lato" panose="020F0502020204030203" pitchFamily="34" charset="0"/>
                <a:cs typeface="Lato" panose="020F0502020204030203" pitchFamily="34" charset="0"/>
                <a:hlinkClick r:id="rId6">
                  <a:extLst>
                    <a:ext uri="{A12FA001-AC4F-418D-AE19-62706E023703}">
                      <ahyp:hlinkClr xmlns:ahyp="http://schemas.microsoft.com/office/drawing/2018/hyperlinkcolor" val="tx"/>
                    </a:ext>
                  </a:extLst>
                </a:hlinkClick>
              </a:rPr>
              <a:t>https://creativecommons.org/about/program-areas/education-oer/</a:t>
            </a:r>
            <a:r>
              <a:rPr lang="fr-FR" sz="1100" dirty="0">
                <a:solidFill>
                  <a:srgbClr val="26225B"/>
                </a:solidFill>
                <a:effectLst/>
                <a:latin typeface="Lato" panose="020F0502020204030203" pitchFamily="34" charset="0"/>
                <a:ea typeface="Lato" panose="020F0502020204030203" pitchFamily="34" charset="0"/>
                <a:cs typeface="Lato" panose="020F0502020204030203" pitchFamily="34" charset="0"/>
              </a:rPr>
              <a:t>.</a:t>
            </a:r>
          </a:p>
        </p:txBody>
      </p:sp>
      <p:sp>
        <p:nvSpPr>
          <p:cNvPr id="10" name="Sous-titre 3">
            <a:extLst>
              <a:ext uri="{FF2B5EF4-FFF2-40B4-BE49-F238E27FC236}">
                <a16:creationId xmlns:a16="http://schemas.microsoft.com/office/drawing/2014/main" id="{2E6AC4C4-4369-41A8-B5BD-A522DBE2C565}"/>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1" name="Google Shape;59;gf89bd3b56d_3_0">
            <a:extLst>
              <a:ext uri="{FF2B5EF4-FFF2-40B4-BE49-F238E27FC236}">
                <a16:creationId xmlns:a16="http://schemas.microsoft.com/office/drawing/2014/main" id="{0D43BA16-3F15-409C-B236-AE81E4CE1A29}"/>
              </a:ext>
            </a:extLst>
          </p:cNvPr>
          <p:cNvPicPr preferRelativeResize="0"/>
          <p:nvPr/>
        </p:nvPicPr>
        <p:blipFill rotWithShape="1">
          <a:blip r:embed="rId7">
            <a:alphaModFix/>
          </a:blip>
          <a:srcRect/>
          <a:stretch/>
        </p:blipFill>
        <p:spPr>
          <a:xfrm>
            <a:off x="8264639" y="4769209"/>
            <a:ext cx="771857" cy="280613"/>
          </a:xfrm>
          <a:prstGeom prst="rect">
            <a:avLst/>
          </a:prstGeom>
          <a:noFill/>
          <a:ln>
            <a:noFill/>
          </a:ln>
        </p:spPr>
      </p:pic>
      <p:sp>
        <p:nvSpPr>
          <p:cNvPr id="6" name="ZoneTexte 5">
            <a:extLst>
              <a:ext uri="{FF2B5EF4-FFF2-40B4-BE49-F238E27FC236}">
                <a16:creationId xmlns:a16="http://schemas.microsoft.com/office/drawing/2014/main" id="{4277C32B-9E50-4898-AF9E-EB99EB5FCF89}"/>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26754919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1520" y="870389"/>
            <a:ext cx="8208912" cy="837265"/>
          </a:xfrm>
        </p:spPr>
        <p:txBody>
          <a:bodyPr/>
          <a:lstStyle/>
          <a:p>
            <a:r>
              <a:rPr lang="fr-FR" dirty="0"/>
              <a:t>Grands repères : dates, textes, définitions</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5" name="ZoneTexte 4">
            <a:extLst>
              <a:ext uri="{FF2B5EF4-FFF2-40B4-BE49-F238E27FC236}">
                <a16:creationId xmlns:a16="http://schemas.microsoft.com/office/drawing/2014/main" id="{45828F8E-2AF3-4525-93F4-1E92262F1D29}"/>
              </a:ext>
            </a:extLst>
          </p:cNvPr>
          <p:cNvSpPr txBox="1"/>
          <p:nvPr/>
        </p:nvSpPr>
        <p:spPr>
          <a:xfrm>
            <a:off x="2942490" y="3025284"/>
            <a:ext cx="5322149" cy="338554"/>
          </a:xfrm>
          <a:prstGeom prst="rect">
            <a:avLst/>
          </a:prstGeom>
          <a:noFill/>
        </p:spPr>
        <p:txBody>
          <a:bodyPr wrap="square">
            <a:spAutoFit/>
          </a:bodyPr>
          <a:lstStyle/>
          <a:p>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On en parle, et je vous envoie le texte complet</a:t>
            </a:r>
          </a:p>
        </p:txBody>
      </p:sp>
      <p:sp>
        <p:nvSpPr>
          <p:cNvPr id="6" name="ZoneTexte 5">
            <a:extLst>
              <a:ext uri="{FF2B5EF4-FFF2-40B4-BE49-F238E27FC236}">
                <a16:creationId xmlns:a16="http://schemas.microsoft.com/office/drawing/2014/main" id="{103EE053-4463-4702-B517-F5918C49FD1F}"/>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34872412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4163" y="853781"/>
            <a:ext cx="3384376" cy="637849"/>
          </a:xfrm>
        </p:spPr>
        <p:txBody>
          <a:bodyPr/>
          <a:lstStyle/>
          <a:p>
            <a:r>
              <a:rPr lang="fr-FR" dirty="0"/>
              <a:t>Open Education</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pic>
        <p:nvPicPr>
          <p:cNvPr id="5" name="Espace réservé du contenu 7">
            <a:extLst>
              <a:ext uri="{FF2B5EF4-FFF2-40B4-BE49-F238E27FC236}">
                <a16:creationId xmlns:a16="http://schemas.microsoft.com/office/drawing/2014/main" id="{4FBD13DD-D194-465D-9BDF-BE1649A8F2A6}"/>
              </a:ext>
            </a:extLst>
          </p:cNvPr>
          <p:cNvPicPr>
            <a:picLocks noChangeAspect="1"/>
          </p:cNvPicPr>
          <p:nvPr/>
        </p:nvPicPr>
        <p:blipFill rotWithShape="1">
          <a:blip r:embed="rId4"/>
          <a:srcRect l="13321" r="23427"/>
          <a:stretch/>
        </p:blipFill>
        <p:spPr>
          <a:xfrm>
            <a:off x="3815916" y="642937"/>
            <a:ext cx="3888432" cy="3857625"/>
          </a:xfrm>
          <a:prstGeom prst="rect">
            <a:avLst/>
          </a:prstGeom>
          <a:solidFill>
            <a:schemeClr val="bg1"/>
          </a:solidFill>
        </p:spPr>
      </p:pic>
      <p:sp>
        <p:nvSpPr>
          <p:cNvPr id="6" name="ZoneTexte 5">
            <a:extLst>
              <a:ext uri="{FF2B5EF4-FFF2-40B4-BE49-F238E27FC236}">
                <a16:creationId xmlns:a16="http://schemas.microsoft.com/office/drawing/2014/main" id="{AD51C698-E392-4155-AA55-AE8C576A1E82}"/>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28565780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1520" y="1116610"/>
            <a:ext cx="3384376" cy="637849"/>
          </a:xfrm>
        </p:spPr>
        <p:txBody>
          <a:bodyPr/>
          <a:lstStyle/>
          <a:p>
            <a:r>
              <a:rPr lang="fr-FR" dirty="0"/>
              <a:t>REL en images</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pic>
        <p:nvPicPr>
          <p:cNvPr id="6" name="Image 5">
            <a:extLst>
              <a:ext uri="{FF2B5EF4-FFF2-40B4-BE49-F238E27FC236}">
                <a16:creationId xmlns:a16="http://schemas.microsoft.com/office/drawing/2014/main" id="{735C9105-396B-4E3B-9048-D13474F314C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13644" y="93678"/>
            <a:ext cx="2836923" cy="4384336"/>
          </a:xfrm>
          <a:prstGeom prst="rect">
            <a:avLst/>
          </a:prstGeom>
          <a:ln>
            <a:noFill/>
          </a:ln>
          <a:effectLst>
            <a:outerShdw blurRad="292100" dist="139700" dir="2700000" algn="tl" rotWithShape="0">
              <a:srgbClr val="333333">
                <a:alpha val="65000"/>
              </a:srgbClr>
            </a:outerShdw>
          </a:effectLst>
        </p:spPr>
      </p:pic>
      <p:sp>
        <p:nvSpPr>
          <p:cNvPr id="11" name="ZoneTexte 10">
            <a:extLst>
              <a:ext uri="{FF2B5EF4-FFF2-40B4-BE49-F238E27FC236}">
                <a16:creationId xmlns:a16="http://schemas.microsoft.com/office/drawing/2014/main" id="{25985164-3710-43E6-A352-882F63CEA26E}"/>
              </a:ext>
            </a:extLst>
          </p:cNvPr>
          <p:cNvSpPr txBox="1"/>
          <p:nvPr/>
        </p:nvSpPr>
        <p:spPr>
          <a:xfrm>
            <a:off x="270520" y="3195893"/>
            <a:ext cx="4922805" cy="830997"/>
          </a:xfrm>
          <a:prstGeom prst="rect">
            <a:avLst/>
          </a:prstGeom>
          <a:noFill/>
        </p:spPr>
        <p:txBody>
          <a:bodyPr wrap="square">
            <a:spAutoFit/>
          </a:bodyPr>
          <a:lstStyle/>
          <a:p>
            <a:r>
              <a:rPr lang="fr-FR" sz="1600" dirty="0">
                <a:solidFill>
                  <a:srgbClr val="FC7A57"/>
                </a:solidFill>
                <a:latin typeface="Lato" panose="020F0502020204030203" pitchFamily="34" charset="0"/>
                <a:ea typeface="Lato" panose="020F0502020204030203" pitchFamily="34" charset="0"/>
                <a:cs typeface="Lato" panose="020F0502020204030203" pitchFamily="34" charset="0"/>
              </a:rPr>
              <a:t>Infographie</a:t>
            </a:r>
          </a:p>
          <a:p>
            <a:r>
              <a:rPr lang="fr-FR" sz="1600" dirty="0">
                <a:solidFill>
                  <a:srgbClr val="26225B"/>
                </a:solidFill>
                <a:latin typeface="Lato" panose="020F0502020204030203" pitchFamily="34" charset="0"/>
                <a:ea typeface="Lato" panose="020F0502020204030203" pitchFamily="34" charset="0"/>
                <a:cs typeface="Lato" panose="020F0502020204030203" pitchFamily="34" charset="0"/>
                <a:hlinkClick r:id="rId5">
                  <a:extLst>
                    <a:ext uri="{A12FA001-AC4F-418D-AE19-62706E023703}">
                      <ahyp:hlinkClr xmlns:ahyp="http://schemas.microsoft.com/office/drawing/2018/hyperlinkcolor" val="tx"/>
                    </a:ext>
                  </a:extLst>
                </a:hlinkClick>
              </a:rPr>
              <a:t>https://fabriquerel.org/wp-content/uploads/2020/06/REL-5R-fabriqueREL.pdf</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 </a:t>
            </a:r>
          </a:p>
        </p:txBody>
      </p:sp>
      <p:sp>
        <p:nvSpPr>
          <p:cNvPr id="13" name="ZoneTexte 12">
            <a:extLst>
              <a:ext uri="{FF2B5EF4-FFF2-40B4-BE49-F238E27FC236}">
                <a16:creationId xmlns:a16="http://schemas.microsoft.com/office/drawing/2014/main" id="{5268AD81-5585-4F36-9B03-8EB98E665EB6}"/>
              </a:ext>
            </a:extLst>
          </p:cNvPr>
          <p:cNvSpPr txBox="1"/>
          <p:nvPr/>
        </p:nvSpPr>
        <p:spPr>
          <a:xfrm>
            <a:off x="270521" y="2381006"/>
            <a:ext cx="4572000" cy="584775"/>
          </a:xfrm>
          <a:prstGeom prst="rect">
            <a:avLst/>
          </a:prstGeom>
          <a:noFill/>
        </p:spPr>
        <p:txBody>
          <a:bodyPr wrap="square">
            <a:spAutoFit/>
          </a:bodyPr>
          <a:lstStyle/>
          <a:p>
            <a:r>
              <a:rPr lang="fr-FR" sz="1600" dirty="0">
                <a:solidFill>
                  <a:srgbClr val="FC7A57"/>
                </a:solidFill>
                <a:latin typeface="Lato" panose="020F0502020204030203" pitchFamily="34" charset="0"/>
                <a:ea typeface="Lato" panose="020F0502020204030203" pitchFamily="34" charset="0"/>
                <a:cs typeface="Lato" panose="020F0502020204030203" pitchFamily="34" charset="0"/>
              </a:rPr>
              <a:t>Site</a:t>
            </a:r>
          </a:p>
          <a:p>
            <a:r>
              <a:rPr lang="fr-FR" sz="1600" dirty="0">
                <a:solidFill>
                  <a:srgbClr val="26225B"/>
                </a:solidFill>
                <a:latin typeface="Lato" panose="020F0502020204030203" pitchFamily="34" charset="0"/>
                <a:ea typeface="Lato" panose="020F0502020204030203" pitchFamily="34" charset="0"/>
                <a:cs typeface="Lato" panose="020F0502020204030203" pitchFamily="34" charset="0"/>
                <a:hlinkClick r:id="rId6">
                  <a:extLst>
                    <a:ext uri="{A12FA001-AC4F-418D-AE19-62706E023703}">
                      <ahyp:hlinkClr xmlns:ahyp="http://schemas.microsoft.com/office/drawing/2018/hyperlinkcolor" val="tx"/>
                    </a:ext>
                  </a:extLst>
                </a:hlinkClick>
              </a:rPr>
              <a:t>https://fabriquerel.org/rel/</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 </a:t>
            </a:r>
          </a:p>
        </p:txBody>
      </p:sp>
      <p:sp>
        <p:nvSpPr>
          <p:cNvPr id="8" name="ZoneTexte 7">
            <a:extLst>
              <a:ext uri="{FF2B5EF4-FFF2-40B4-BE49-F238E27FC236}">
                <a16:creationId xmlns:a16="http://schemas.microsoft.com/office/drawing/2014/main" id="{44A136E2-9D27-4CF4-8581-1FA5C648307C}"/>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22185959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FADFF5BD-DBC9-48F0-94B0-5112632C5AC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55742"/>
          <a:stretch/>
        </p:blipFill>
        <p:spPr>
          <a:xfrm>
            <a:off x="1907704" y="133747"/>
            <a:ext cx="7128791" cy="4876006"/>
          </a:xfrm>
          <a:prstGeom prst="rect">
            <a:avLst/>
          </a:prstGeom>
          <a:ln>
            <a:noFill/>
          </a:ln>
          <a:effectLst>
            <a:outerShdw blurRad="292100" dist="139700" dir="2700000" algn="tl" rotWithShape="0">
              <a:srgbClr val="333333">
                <a:alpha val="65000"/>
              </a:srgbClr>
            </a:outerShdw>
          </a:effectLst>
        </p:spPr>
      </p:pic>
      <p:sp>
        <p:nvSpPr>
          <p:cNvPr id="3" name="ZoneTexte 2">
            <a:extLst>
              <a:ext uri="{FF2B5EF4-FFF2-40B4-BE49-F238E27FC236}">
                <a16:creationId xmlns:a16="http://schemas.microsoft.com/office/drawing/2014/main" id="{C66B725F-7901-4C45-9B72-9C79CBC7F31A}"/>
              </a:ext>
            </a:extLst>
          </p:cNvPr>
          <p:cNvSpPr txBox="1"/>
          <p:nvPr/>
        </p:nvSpPr>
        <p:spPr>
          <a:xfrm>
            <a:off x="7596336" y="4660035"/>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2441240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FADFF5BD-DBC9-48F0-94B0-5112632C5AC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7255" b="35294"/>
          <a:stretch/>
        </p:blipFill>
        <p:spPr>
          <a:xfrm>
            <a:off x="1907704" y="686277"/>
            <a:ext cx="7128791" cy="3024336"/>
          </a:xfrm>
          <a:prstGeom prst="rect">
            <a:avLst/>
          </a:prstGeom>
          <a:ln>
            <a:noFill/>
          </a:ln>
          <a:effectLst>
            <a:outerShdw blurRad="292100" dist="139700" dir="2700000" algn="tl" rotWithShape="0">
              <a:srgbClr val="333333">
                <a:alpha val="65000"/>
              </a:srgbClr>
            </a:outerShdw>
          </a:effectLst>
        </p:spPr>
      </p:pic>
      <p:sp>
        <p:nvSpPr>
          <p:cNvPr id="12" name="ZoneTexte 11">
            <a:extLst>
              <a:ext uri="{FF2B5EF4-FFF2-40B4-BE49-F238E27FC236}">
                <a16:creationId xmlns:a16="http://schemas.microsoft.com/office/drawing/2014/main" id="{367D954B-0702-4987-89F3-64672748F482}"/>
              </a:ext>
            </a:extLst>
          </p:cNvPr>
          <p:cNvSpPr txBox="1"/>
          <p:nvPr/>
        </p:nvSpPr>
        <p:spPr>
          <a:xfrm>
            <a:off x="1979712" y="3939902"/>
            <a:ext cx="6912768" cy="369332"/>
          </a:xfrm>
          <a:prstGeom prst="rect">
            <a:avLst/>
          </a:prstGeom>
          <a:noFill/>
        </p:spPr>
        <p:txBody>
          <a:bodyPr wrap="square">
            <a:spAutoFit/>
          </a:bodyPr>
          <a:lstStyle/>
          <a:p>
            <a:r>
              <a:rPr lang="fr-FR" dirty="0">
                <a:solidFill>
                  <a:srgbClr val="26225B"/>
                </a:solidFill>
              </a:rPr>
              <a:t>Rappel : vidéo 5R en français sur </a:t>
            </a:r>
            <a:r>
              <a:rPr lang="fr-FR" sz="1800" u="sng" dirty="0">
                <a:solidFill>
                  <a:srgbClr val="26225B"/>
                </a:solidFill>
                <a:effectLst/>
                <a:latin typeface="Lato" panose="020F0502020204030203" pitchFamily="34" charset="0"/>
                <a:ea typeface="Lato" panose="020F0502020204030203" pitchFamily="34" charset="0"/>
                <a:cs typeface="Lato" panose="020F0502020204030203" pitchFamily="34" charset="0"/>
                <a:hlinkClick r:id="rId4">
                  <a:extLst>
                    <a:ext uri="{A12FA001-AC4F-418D-AE19-62706E023703}">
                      <ahyp:hlinkClr xmlns:ahyp="http://schemas.microsoft.com/office/drawing/2018/hyperlinkcolor" val="tx"/>
                    </a:ext>
                  </a:extLst>
                </a:hlinkClick>
              </a:rPr>
              <a:t>https://youtu.be/9y6cyd5kEIo</a:t>
            </a:r>
            <a:r>
              <a:rPr lang="fr-FR" sz="1800" dirty="0">
                <a:solidFill>
                  <a:srgbClr val="26225B"/>
                </a:solidFill>
                <a:effectLst/>
                <a:latin typeface="Lato" panose="020F0502020204030203" pitchFamily="34" charset="0"/>
                <a:ea typeface="Lato" panose="020F0502020204030203" pitchFamily="34" charset="0"/>
                <a:cs typeface="Lato" panose="020F0502020204030203" pitchFamily="34" charset="0"/>
              </a:rPr>
              <a:t> </a:t>
            </a:r>
            <a:endParaRPr lang="fr-FR" dirty="0">
              <a:solidFill>
                <a:srgbClr val="26225B"/>
              </a:solidFill>
            </a:endParaRPr>
          </a:p>
        </p:txBody>
      </p:sp>
      <p:sp>
        <p:nvSpPr>
          <p:cNvPr id="15" name="Sous-titre 3">
            <a:extLst>
              <a:ext uri="{FF2B5EF4-FFF2-40B4-BE49-F238E27FC236}">
                <a16:creationId xmlns:a16="http://schemas.microsoft.com/office/drawing/2014/main" id="{1FC419BA-693C-4FC6-9BED-E23A71FDB94D}"/>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6" name="Google Shape;59;gf89bd3b56d_3_0">
            <a:extLst>
              <a:ext uri="{FF2B5EF4-FFF2-40B4-BE49-F238E27FC236}">
                <a16:creationId xmlns:a16="http://schemas.microsoft.com/office/drawing/2014/main" id="{7F04846C-0F92-45D4-ACEE-98E4B4C48ED0}"/>
              </a:ext>
            </a:extLst>
          </p:cNvPr>
          <p:cNvPicPr preferRelativeResize="0"/>
          <p:nvPr/>
        </p:nvPicPr>
        <p:blipFill rotWithShape="1">
          <a:blip r:embed="rId5">
            <a:alphaModFix/>
          </a:blip>
          <a:srcRect/>
          <a:stretch/>
        </p:blipFill>
        <p:spPr>
          <a:xfrm>
            <a:off x="8264639" y="4769209"/>
            <a:ext cx="771857" cy="280613"/>
          </a:xfrm>
          <a:prstGeom prst="rect">
            <a:avLst/>
          </a:prstGeom>
          <a:noFill/>
          <a:ln>
            <a:noFill/>
          </a:ln>
        </p:spPr>
      </p:pic>
      <p:sp>
        <p:nvSpPr>
          <p:cNvPr id="6" name="ZoneTexte 5">
            <a:extLst>
              <a:ext uri="{FF2B5EF4-FFF2-40B4-BE49-F238E27FC236}">
                <a16:creationId xmlns:a16="http://schemas.microsoft.com/office/drawing/2014/main" id="{D3999652-E7CA-4CE2-BDD4-69E25F62FA5C}"/>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32932077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3">
            <a:extLst>
              <a:ext uri="{FF2B5EF4-FFF2-40B4-BE49-F238E27FC236}">
                <a16:creationId xmlns:a16="http://schemas.microsoft.com/office/drawing/2014/main" id="{73C313D6-EBD5-4B9E-A6D7-760B811B0C0D}"/>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0" name="Image 9">
            <a:extLst>
              <a:ext uri="{FF2B5EF4-FFF2-40B4-BE49-F238E27FC236}">
                <a16:creationId xmlns:a16="http://schemas.microsoft.com/office/drawing/2014/main" id="{FADFF5BD-DBC9-48F0-94B0-5112632C5AC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0925" b="513"/>
          <a:stretch/>
        </p:blipFill>
        <p:spPr>
          <a:xfrm>
            <a:off x="1907705" y="218054"/>
            <a:ext cx="7128791" cy="4248472"/>
          </a:xfrm>
          <a:prstGeom prst="rect">
            <a:avLst/>
          </a:prstGeom>
          <a:ln>
            <a:noFill/>
          </a:ln>
          <a:effectLst>
            <a:outerShdw blurRad="292100" dist="139700" dir="2700000" algn="tl" rotWithShape="0">
              <a:srgbClr val="333333">
                <a:alpha val="65000"/>
              </a:srgbClr>
            </a:outerShdw>
          </a:effectLst>
        </p:spPr>
      </p:pic>
      <p:pic>
        <p:nvPicPr>
          <p:cNvPr id="4" name="Google Shape;59;gf89bd3b56d_3_0">
            <a:extLst>
              <a:ext uri="{FF2B5EF4-FFF2-40B4-BE49-F238E27FC236}">
                <a16:creationId xmlns:a16="http://schemas.microsoft.com/office/drawing/2014/main" id="{92709C85-FAD2-4EEB-BBB7-4253FC120498}"/>
              </a:ext>
            </a:extLst>
          </p:cNvPr>
          <p:cNvPicPr preferRelativeResize="0"/>
          <p:nvPr/>
        </p:nvPicPr>
        <p:blipFill rotWithShape="1">
          <a:blip r:embed="rId4">
            <a:alphaModFix/>
          </a:blip>
          <a:srcRect/>
          <a:stretch/>
        </p:blipFill>
        <p:spPr>
          <a:xfrm>
            <a:off x="8264639" y="4769209"/>
            <a:ext cx="771857" cy="280613"/>
          </a:xfrm>
          <a:prstGeom prst="rect">
            <a:avLst/>
          </a:prstGeom>
          <a:noFill/>
          <a:ln>
            <a:noFill/>
          </a:ln>
        </p:spPr>
      </p:pic>
      <p:sp>
        <p:nvSpPr>
          <p:cNvPr id="5" name="ZoneTexte 4">
            <a:extLst>
              <a:ext uri="{FF2B5EF4-FFF2-40B4-BE49-F238E27FC236}">
                <a16:creationId xmlns:a16="http://schemas.microsoft.com/office/drawing/2014/main" id="{E59AC761-C608-4C20-80DB-E5180FFDC8A4}"/>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10965883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03999" y="2355726"/>
            <a:ext cx="5760640" cy="1130291"/>
          </a:xfrm>
        </p:spPr>
        <p:txBody>
          <a:bodyPr/>
          <a:lstStyle/>
          <a:p>
            <a:r>
              <a:rPr lang="fr-FR" dirty="0"/>
              <a:t>Ce que sont / ne sont pas nécessairement les REL</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5" name="ZoneTexte 4">
            <a:extLst>
              <a:ext uri="{FF2B5EF4-FFF2-40B4-BE49-F238E27FC236}">
                <a16:creationId xmlns:a16="http://schemas.microsoft.com/office/drawing/2014/main" id="{9964FA39-D48C-4D37-B34E-C3DD53F15206}"/>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1599585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1520" y="970097"/>
            <a:ext cx="8208912" cy="637849"/>
          </a:xfrm>
        </p:spPr>
        <p:txBody>
          <a:bodyPr/>
          <a:lstStyle/>
          <a:p>
            <a:r>
              <a:rPr lang="fr-FR" dirty="0"/>
              <a:t>Dans votre besace</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5" name="ZoneTexte 4">
            <a:extLst>
              <a:ext uri="{FF2B5EF4-FFF2-40B4-BE49-F238E27FC236}">
                <a16:creationId xmlns:a16="http://schemas.microsoft.com/office/drawing/2014/main" id="{45828F8E-2AF3-4525-93F4-1E92262F1D29}"/>
              </a:ext>
            </a:extLst>
          </p:cNvPr>
          <p:cNvSpPr txBox="1"/>
          <p:nvPr/>
        </p:nvSpPr>
        <p:spPr>
          <a:xfrm>
            <a:off x="3275856" y="2139702"/>
            <a:ext cx="5688632" cy="1405513"/>
          </a:xfrm>
          <a:prstGeom prst="rect">
            <a:avLst/>
          </a:prstGeom>
          <a:noFill/>
        </p:spPr>
        <p:txBody>
          <a:bodyPr wrap="square">
            <a:spAutoFit/>
          </a:bodyPr>
          <a:lstStyle/>
          <a:p>
            <a:pPr algn="just">
              <a:spcAft>
                <a:spcPts val="800"/>
              </a:spcAft>
            </a:pPr>
            <a:r>
              <a:rPr lang="fr-FR" sz="1800" dirty="0">
                <a:solidFill>
                  <a:srgbClr val="26225B"/>
                </a:solidFill>
                <a:effectLst/>
                <a:latin typeface="Lato" panose="020F0502020204030203" pitchFamily="34" charset="0"/>
                <a:ea typeface="Lato" panose="020F0502020204030203" pitchFamily="34" charset="0"/>
                <a:cs typeface="Lato" panose="020F0502020204030203" pitchFamily="34" charset="0"/>
              </a:rPr>
              <a:t>Brochure UNESCO avec les composantes de la science ouverte</a:t>
            </a:r>
          </a:p>
          <a:p>
            <a:pPr>
              <a:spcAft>
                <a:spcPts val="800"/>
              </a:spcAft>
            </a:pPr>
            <a:r>
              <a:rPr lang="fr-FR" sz="1800" dirty="0">
                <a:solidFill>
                  <a:srgbClr val="26225B"/>
                </a:solidFill>
                <a:effectLst/>
                <a:latin typeface="Lato" panose="020F0502020204030203" pitchFamily="34" charset="0"/>
                <a:ea typeface="Lato" panose="020F0502020204030203" pitchFamily="34" charset="0"/>
                <a:cs typeface="Lato" panose="020F0502020204030203" pitchFamily="34" charset="0"/>
              </a:rPr>
              <a:t>Infographie de la Fabrique des REL  </a:t>
            </a:r>
          </a:p>
          <a:p>
            <a:pPr algn="just">
              <a:spcAft>
                <a:spcPts val="800"/>
              </a:spcAft>
            </a:pPr>
            <a:r>
              <a:rPr lang="fr-FR" sz="1800" dirty="0">
                <a:solidFill>
                  <a:srgbClr val="26225B"/>
                </a:solidFill>
                <a:effectLst/>
                <a:latin typeface="Lato" panose="020F0502020204030203" pitchFamily="34" charset="0"/>
                <a:ea typeface="Lato" panose="020F0502020204030203" pitchFamily="34" charset="0"/>
                <a:cs typeface="Lato" panose="020F0502020204030203" pitchFamily="34" charset="0"/>
              </a:rPr>
              <a:t>Grands repères des REL – dates, textes, définitions</a:t>
            </a:r>
            <a:endParaRPr lang="fr-FR" sz="1600" dirty="0">
              <a:solidFill>
                <a:srgbClr val="26225B"/>
              </a:solidFill>
              <a:latin typeface="Lato" panose="020F0502020204030203" pitchFamily="34" charset="0"/>
              <a:ea typeface="Lato" panose="020F0502020204030203" pitchFamily="34" charset="0"/>
              <a:cs typeface="Lato" panose="020F0502020204030203" pitchFamily="34" charset="0"/>
            </a:endParaRPr>
          </a:p>
        </p:txBody>
      </p:sp>
      <p:sp>
        <p:nvSpPr>
          <p:cNvPr id="13" name="ZoneTexte 12">
            <a:extLst>
              <a:ext uri="{FF2B5EF4-FFF2-40B4-BE49-F238E27FC236}">
                <a16:creationId xmlns:a16="http://schemas.microsoft.com/office/drawing/2014/main" id="{8B3805A8-4995-4107-9A32-4C7ADE87A321}"/>
              </a:ext>
            </a:extLst>
          </p:cNvPr>
          <p:cNvSpPr txBox="1"/>
          <p:nvPr/>
        </p:nvSpPr>
        <p:spPr>
          <a:xfrm rot="16200000">
            <a:off x="-628503" y="2710341"/>
            <a:ext cx="1997968" cy="215444"/>
          </a:xfrm>
          <a:prstGeom prst="rect">
            <a:avLst/>
          </a:prstGeom>
          <a:noFill/>
        </p:spPr>
        <p:txBody>
          <a:bodyPr wrap="square">
            <a:spAutoFit/>
          </a:bodyPr>
          <a:lstStyle/>
          <a:p>
            <a:r>
              <a:rPr lang="fr-FR" sz="800" b="0" i="1" dirty="0">
                <a:solidFill>
                  <a:srgbClr val="191B26"/>
                </a:solidFill>
                <a:effectLst/>
                <a:latin typeface="Lato" panose="020F0502020204030203" pitchFamily="34" charset="0"/>
                <a:ea typeface="Lato" panose="020F0502020204030203" pitchFamily="34" charset="0"/>
                <a:cs typeface="Lato" panose="020F0502020204030203" pitchFamily="34" charset="0"/>
              </a:rPr>
              <a:t>Image par </a:t>
            </a:r>
            <a:r>
              <a:rPr lang="fr-FR" sz="800" b="0" i="1" u="sng" dirty="0">
                <a:solidFill>
                  <a:srgbClr val="191B26"/>
                </a:solidFill>
                <a:effectLst/>
                <a:latin typeface="Lato" panose="020F0502020204030203" pitchFamily="34" charset="0"/>
                <a:ea typeface="Lato" panose="020F0502020204030203" pitchFamily="34" charset="0"/>
                <a:cs typeface="Lato" panose="020F0502020204030203" pitchFamily="34" charset="0"/>
                <a:hlinkClick r:id="rId4"/>
              </a:rPr>
              <a:t>Monika </a:t>
            </a:r>
            <a:r>
              <a:rPr lang="fr-FR" sz="800" b="0" i="1" u="sng" dirty="0" err="1">
                <a:solidFill>
                  <a:srgbClr val="191B26"/>
                </a:solidFill>
                <a:effectLst/>
                <a:latin typeface="Lato" panose="020F0502020204030203" pitchFamily="34" charset="0"/>
                <a:ea typeface="Lato" panose="020F0502020204030203" pitchFamily="34" charset="0"/>
                <a:cs typeface="Lato" panose="020F0502020204030203" pitchFamily="34" charset="0"/>
                <a:hlinkClick r:id="rId4"/>
              </a:rPr>
              <a:t>Grafik</a:t>
            </a:r>
            <a:r>
              <a:rPr lang="fr-FR" sz="800" b="0" i="1" dirty="0">
                <a:solidFill>
                  <a:srgbClr val="191B26"/>
                </a:solidFill>
                <a:effectLst/>
                <a:latin typeface="Lato" panose="020F0502020204030203" pitchFamily="34" charset="0"/>
                <a:ea typeface="Lato" panose="020F0502020204030203" pitchFamily="34" charset="0"/>
                <a:cs typeface="Lato" panose="020F0502020204030203" pitchFamily="34" charset="0"/>
              </a:rPr>
              <a:t> de </a:t>
            </a:r>
            <a:r>
              <a:rPr lang="fr-FR" sz="800" b="0" i="1" u="sng" dirty="0" err="1">
                <a:solidFill>
                  <a:srgbClr val="191B26"/>
                </a:solidFill>
                <a:effectLst/>
                <a:latin typeface="Lato" panose="020F0502020204030203" pitchFamily="34" charset="0"/>
                <a:ea typeface="Lato" panose="020F0502020204030203" pitchFamily="34" charset="0"/>
                <a:cs typeface="Lato" panose="020F0502020204030203" pitchFamily="34" charset="0"/>
                <a:hlinkClick r:id="rId5"/>
              </a:rPr>
              <a:t>Pixabay</a:t>
            </a:r>
            <a:r>
              <a:rPr lang="fr-FR" sz="800" b="0" i="1" dirty="0">
                <a:solidFill>
                  <a:srgbClr val="191B26"/>
                </a:solidFill>
                <a:effectLst/>
                <a:latin typeface="Lato" panose="020F0502020204030203" pitchFamily="34" charset="0"/>
                <a:ea typeface="Lato" panose="020F0502020204030203" pitchFamily="34" charset="0"/>
                <a:cs typeface="Lato" panose="020F0502020204030203" pitchFamily="34" charset="0"/>
              </a:rPr>
              <a:t> </a:t>
            </a:r>
            <a:endParaRPr lang="fr-FR" sz="800" i="1" dirty="0">
              <a:latin typeface="Lato" panose="020F0502020204030203" pitchFamily="34" charset="0"/>
              <a:ea typeface="Lato" panose="020F0502020204030203" pitchFamily="34" charset="0"/>
              <a:cs typeface="Lato" panose="020F0502020204030203" pitchFamily="34" charset="0"/>
            </a:endParaRPr>
          </a:p>
        </p:txBody>
      </p:sp>
      <p:pic>
        <p:nvPicPr>
          <p:cNvPr id="11" name="Image 10" descr="Une image contenant rouge&#10;&#10;Description générée automatiquement">
            <a:extLst>
              <a:ext uri="{FF2B5EF4-FFF2-40B4-BE49-F238E27FC236}">
                <a16:creationId xmlns:a16="http://schemas.microsoft.com/office/drawing/2014/main" id="{14547B3B-DF07-4DBD-942D-2ECD4CB966F9}"/>
              </a:ext>
            </a:extLst>
          </p:cNvPr>
          <p:cNvPicPr>
            <a:picLocks noChangeAspect="1"/>
          </p:cNvPicPr>
          <p:nvPr/>
        </p:nvPicPr>
        <p:blipFill rotWithShape="1">
          <a:blip r:embed="rId6">
            <a:extLst>
              <a:ext uri="{28A0092B-C50C-407E-A947-70E740481C1C}">
                <a14:useLocalDpi xmlns:a14="http://schemas.microsoft.com/office/drawing/2010/main" val="0"/>
              </a:ext>
            </a:extLst>
          </a:blip>
          <a:srcRect b="9104"/>
          <a:stretch/>
        </p:blipFill>
        <p:spPr>
          <a:xfrm>
            <a:off x="563761" y="1319119"/>
            <a:ext cx="2302695" cy="2657863"/>
          </a:xfrm>
          <a:prstGeom prst="rect">
            <a:avLst/>
          </a:prstGeom>
        </p:spPr>
      </p:pic>
      <p:sp>
        <p:nvSpPr>
          <p:cNvPr id="8" name="ZoneTexte 7">
            <a:extLst>
              <a:ext uri="{FF2B5EF4-FFF2-40B4-BE49-F238E27FC236}">
                <a16:creationId xmlns:a16="http://schemas.microsoft.com/office/drawing/2014/main" id="{A77E56BE-FD66-4B77-9550-2A6CF956028B}"/>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38426847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411760" y="2459557"/>
            <a:ext cx="6714348" cy="637849"/>
          </a:xfrm>
        </p:spPr>
        <p:txBody>
          <a:bodyPr/>
          <a:lstStyle/>
          <a:p>
            <a:r>
              <a:rPr lang="fr-FR" dirty="0"/>
              <a:t>REL, domaines d’action</a:t>
            </a:r>
          </a:p>
        </p:txBody>
      </p:sp>
      <p:sp>
        <p:nvSpPr>
          <p:cNvPr id="17" name="Sous-titre 3">
            <a:extLst>
              <a:ext uri="{FF2B5EF4-FFF2-40B4-BE49-F238E27FC236}">
                <a16:creationId xmlns:a16="http://schemas.microsoft.com/office/drawing/2014/main" id="{47AEF78C-653F-4E23-9BF0-4C956B3FA84D}"/>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8" name="Google Shape;59;gf89bd3b56d_3_0">
            <a:extLst>
              <a:ext uri="{FF2B5EF4-FFF2-40B4-BE49-F238E27FC236}">
                <a16:creationId xmlns:a16="http://schemas.microsoft.com/office/drawing/2014/main" id="{BA023929-1C7B-47BC-AE3F-EF3200E90E61}"/>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19" name="ZoneTexte 18">
            <a:extLst>
              <a:ext uri="{FF2B5EF4-FFF2-40B4-BE49-F238E27FC236}">
                <a16:creationId xmlns:a16="http://schemas.microsoft.com/office/drawing/2014/main" id="{7EDAD723-3DA4-444D-AEA8-8511D8EE89B3}"/>
              </a:ext>
            </a:extLst>
          </p:cNvPr>
          <p:cNvSpPr txBox="1"/>
          <p:nvPr/>
        </p:nvSpPr>
        <p:spPr>
          <a:xfrm>
            <a:off x="2411760" y="3378630"/>
            <a:ext cx="6598961" cy="338554"/>
          </a:xfrm>
          <a:prstGeom prst="rect">
            <a:avLst/>
          </a:prstGeom>
          <a:noFill/>
        </p:spPr>
        <p:txBody>
          <a:bodyPr wrap="square">
            <a:spAutoFit/>
          </a:bodyPr>
          <a:lstStyle/>
          <a:p>
            <a:r>
              <a:rPr lang="fr-FR" sz="1600" dirty="0">
                <a:solidFill>
                  <a:srgbClr val="26225B"/>
                </a:solidFill>
                <a:latin typeface="Lato" panose="020F0502020204030203" pitchFamily="34" charset="0"/>
                <a:ea typeface="Lato" panose="020F0502020204030203" pitchFamily="34" charset="0"/>
                <a:cs typeface="Lato" panose="020F0502020204030203" pitchFamily="34" charset="0"/>
                <a:hlinkClick r:id="rId4">
                  <a:extLst>
                    <a:ext uri="{A12FA001-AC4F-418D-AE19-62706E023703}">
                      <ahyp:hlinkClr xmlns:ahyp="http://schemas.microsoft.com/office/drawing/2018/hyperlinkcolor" val="tx"/>
                    </a:ext>
                  </a:extLst>
                </a:hlinkClick>
              </a:rPr>
              <a:t>https://en.unesco.org/sites/default/files/open_science_brochure_fr.pdf</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 </a:t>
            </a:r>
          </a:p>
        </p:txBody>
      </p:sp>
      <p:sp>
        <p:nvSpPr>
          <p:cNvPr id="6" name="ZoneTexte 5">
            <a:extLst>
              <a:ext uri="{FF2B5EF4-FFF2-40B4-BE49-F238E27FC236}">
                <a16:creationId xmlns:a16="http://schemas.microsoft.com/office/drawing/2014/main" id="{0E4E9163-1232-42AD-9F4A-1C616B5AF4CA}"/>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36365055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7">
            <a:extLst>
              <a:ext uri="{FF2B5EF4-FFF2-40B4-BE49-F238E27FC236}">
                <a16:creationId xmlns:a16="http://schemas.microsoft.com/office/drawing/2014/main" id="{5E6343D3-D971-402A-A7A2-1E0BE429C496}"/>
              </a:ext>
            </a:extLst>
          </p:cNvPr>
          <p:cNvSpPr txBox="1">
            <a:spLocks/>
          </p:cNvSpPr>
          <p:nvPr/>
        </p:nvSpPr>
        <p:spPr>
          <a:xfrm>
            <a:off x="-36512" y="880667"/>
            <a:ext cx="3810416" cy="545516"/>
          </a:xfrm>
          <a:prstGeom prst="rect">
            <a:avLst/>
          </a:prstGeom>
          <a:solidFill>
            <a:schemeClr val="bg1"/>
          </a:solidFill>
        </p:spPr>
        <p:txBody>
          <a:bodyPr vert="horz" wrap="none" lIns="396000" tIns="72000" rIns="91440" bIns="72000" rtlCol="0" anchor="ctr">
            <a:spAutoFit/>
          </a:bodyPr>
          <a:lstStyle>
            <a:lvl1pPr algn="l" defTabSz="914400" rtl="0" eaLnBrk="1" latinLnBrk="0" hangingPunct="1">
              <a:spcBef>
                <a:spcPct val="0"/>
              </a:spcBef>
              <a:buNone/>
              <a:defRPr sz="3200" kern="1200">
                <a:solidFill>
                  <a:srgbClr val="FC7A57"/>
                </a:solidFill>
                <a:latin typeface="Lato" panose="020F0502020204030203" pitchFamily="34" charset="0"/>
                <a:ea typeface="+mj-ea"/>
                <a:cs typeface="+mj-cs"/>
              </a:defRPr>
            </a:lvl1pPr>
          </a:lstStyle>
          <a:p>
            <a:r>
              <a:rPr lang="fr-FR" sz="1300" dirty="0">
                <a:solidFill>
                  <a:srgbClr val="FB7956"/>
                </a:solidFill>
              </a:rPr>
              <a:t>Piloter et mettre en œuvre la science ouverte</a:t>
            </a:r>
          </a:p>
          <a:p>
            <a:r>
              <a:rPr lang="fr-FR" sz="1300" dirty="0">
                <a:solidFill>
                  <a:srgbClr val="FB7956"/>
                </a:solidFill>
              </a:rPr>
              <a:t>au sein de sa structure documentaire</a:t>
            </a:r>
            <a:endParaRPr lang="fr-FR" sz="1300" dirty="0"/>
          </a:p>
        </p:txBody>
      </p:sp>
      <p:sp>
        <p:nvSpPr>
          <p:cNvPr id="7" name="Titre 6">
            <a:extLst>
              <a:ext uri="{FF2B5EF4-FFF2-40B4-BE49-F238E27FC236}">
                <a16:creationId xmlns:a16="http://schemas.microsoft.com/office/drawing/2014/main" id="{79A3BA2D-821D-4CDE-B963-96F01C573268}"/>
              </a:ext>
            </a:extLst>
          </p:cNvPr>
          <p:cNvSpPr>
            <a:spLocks noGrp="1"/>
          </p:cNvSpPr>
          <p:nvPr>
            <p:ph type="ctrTitle"/>
          </p:nvPr>
        </p:nvSpPr>
        <p:spPr>
          <a:xfrm>
            <a:off x="1979712" y="2194540"/>
            <a:ext cx="6404248" cy="1622734"/>
          </a:xfrm>
        </p:spPr>
        <p:txBody>
          <a:bodyPr/>
          <a:lstStyle/>
          <a:p>
            <a:r>
              <a:rPr lang="fr-FR" sz="3200" dirty="0">
                <a:solidFill>
                  <a:srgbClr val="25215B"/>
                </a:solidFill>
              </a:rPr>
              <a:t>Les ressources éducatives libres, un enjeu stratégique en émergence</a:t>
            </a:r>
            <a:endParaRPr lang="fr-FR" dirty="0"/>
          </a:p>
        </p:txBody>
      </p:sp>
      <p:pic>
        <p:nvPicPr>
          <p:cNvPr id="12" name="Image 11">
            <a:extLst>
              <a:ext uri="{FF2B5EF4-FFF2-40B4-BE49-F238E27FC236}">
                <a16:creationId xmlns:a16="http://schemas.microsoft.com/office/drawing/2014/main" id="{C0671878-592C-45A6-AD8F-8231138D239A}"/>
              </a:ext>
            </a:extLst>
          </p:cNvPr>
          <p:cNvPicPr>
            <a:picLocks noChangeAspect="1"/>
          </p:cNvPicPr>
          <p:nvPr/>
        </p:nvPicPr>
        <p:blipFill>
          <a:blip r:embed="rId2"/>
          <a:stretch>
            <a:fillRect/>
          </a:stretch>
        </p:blipFill>
        <p:spPr>
          <a:xfrm>
            <a:off x="8332210" y="4804236"/>
            <a:ext cx="706724" cy="249260"/>
          </a:xfrm>
          <a:prstGeom prst="rect">
            <a:avLst/>
          </a:prstGeom>
        </p:spPr>
      </p:pic>
      <p:sp>
        <p:nvSpPr>
          <p:cNvPr id="8" name="ZoneTexte 7">
            <a:extLst>
              <a:ext uri="{FF2B5EF4-FFF2-40B4-BE49-F238E27FC236}">
                <a16:creationId xmlns:a16="http://schemas.microsoft.com/office/drawing/2014/main" id="{043B8529-11F8-4506-8EEA-C62DB174B003}"/>
              </a:ext>
            </a:extLst>
          </p:cNvPr>
          <p:cNvSpPr txBox="1"/>
          <p:nvPr/>
        </p:nvSpPr>
        <p:spPr>
          <a:xfrm>
            <a:off x="1979712" y="3925048"/>
            <a:ext cx="4698124" cy="369332"/>
          </a:xfrm>
          <a:prstGeom prst="rect">
            <a:avLst/>
          </a:prstGeom>
          <a:noFill/>
        </p:spPr>
        <p:txBody>
          <a:bodyPr wrap="square">
            <a:spAutoFit/>
          </a:bodyPr>
          <a:lstStyle/>
          <a:p>
            <a:r>
              <a:rPr lang="fr-FR" sz="1800" dirty="0">
                <a:solidFill>
                  <a:srgbClr val="25215B"/>
                </a:solidFill>
              </a:rPr>
              <a:t>Cécile SWIATEK, université Paris Nanterre </a:t>
            </a:r>
            <a:endParaRPr lang="fr-FR" dirty="0"/>
          </a:p>
        </p:txBody>
      </p:sp>
      <p:pic>
        <p:nvPicPr>
          <p:cNvPr id="4" name="Image 3" descr="Une image contenant texte, arts de la table, clipart, assiette&#10;&#10;Description générée automatiquement">
            <a:extLst>
              <a:ext uri="{FF2B5EF4-FFF2-40B4-BE49-F238E27FC236}">
                <a16:creationId xmlns:a16="http://schemas.microsoft.com/office/drawing/2014/main" id="{46950489-48A7-4571-A7A9-E77DEB7258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8551" y="345064"/>
            <a:ext cx="2500889" cy="504056"/>
          </a:xfrm>
          <a:prstGeom prst="rect">
            <a:avLst/>
          </a:prstGeom>
        </p:spPr>
      </p:pic>
      <p:sp>
        <p:nvSpPr>
          <p:cNvPr id="13" name="ZoneTexte 12">
            <a:extLst>
              <a:ext uri="{FF2B5EF4-FFF2-40B4-BE49-F238E27FC236}">
                <a16:creationId xmlns:a16="http://schemas.microsoft.com/office/drawing/2014/main" id="{8577AD76-35E8-4AC6-93E9-B81BE90B8709}"/>
              </a:ext>
            </a:extLst>
          </p:cNvPr>
          <p:cNvSpPr txBox="1"/>
          <p:nvPr/>
        </p:nvSpPr>
        <p:spPr>
          <a:xfrm>
            <a:off x="1979712" y="4402154"/>
            <a:ext cx="4572000" cy="369332"/>
          </a:xfrm>
          <a:prstGeom prst="rect">
            <a:avLst/>
          </a:prstGeom>
          <a:noFill/>
        </p:spPr>
        <p:txBody>
          <a:bodyPr wrap="square">
            <a:spAutoFit/>
          </a:bodyPr>
          <a:lstStyle/>
          <a:p>
            <a:r>
              <a:rPr lang="fr-FR" sz="1800" dirty="0">
                <a:solidFill>
                  <a:srgbClr val="FB7956"/>
                </a:solidFill>
              </a:rPr>
              <a:t>18 novembre 2021</a:t>
            </a:r>
            <a:endParaRPr lang="fr-FR" dirty="0"/>
          </a:p>
        </p:txBody>
      </p:sp>
      <p:pic>
        <p:nvPicPr>
          <p:cNvPr id="10" name="Espace réservé pour une image  9"/>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a:stretch/>
        </p:blipFill>
        <p:spPr>
          <a:xfrm>
            <a:off x="6197908" y="2933430"/>
            <a:ext cx="2651532" cy="1767688"/>
          </a:xfrm>
        </p:spPr>
      </p:pic>
      <p:sp>
        <p:nvSpPr>
          <p:cNvPr id="9" name="ZoneTexte 8">
            <a:extLst>
              <a:ext uri="{FF2B5EF4-FFF2-40B4-BE49-F238E27FC236}">
                <a16:creationId xmlns:a16="http://schemas.microsoft.com/office/drawing/2014/main" id="{ACA7796D-3120-4CE1-9CCF-D863B867774F}"/>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2737979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1520" y="853781"/>
            <a:ext cx="8208912" cy="637849"/>
          </a:xfrm>
        </p:spPr>
        <p:txBody>
          <a:bodyPr/>
          <a:lstStyle/>
          <a:p>
            <a:r>
              <a:rPr lang="fr-FR" dirty="0"/>
              <a:t>5 domaines d’action</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7" name="ZoneTexte 6">
            <a:extLst>
              <a:ext uri="{FF2B5EF4-FFF2-40B4-BE49-F238E27FC236}">
                <a16:creationId xmlns:a16="http://schemas.microsoft.com/office/drawing/2014/main" id="{5377854F-4829-4EAC-8EFF-FA1B36E8121F}"/>
              </a:ext>
            </a:extLst>
          </p:cNvPr>
          <p:cNvSpPr txBox="1"/>
          <p:nvPr/>
        </p:nvSpPr>
        <p:spPr>
          <a:xfrm>
            <a:off x="272236" y="1563103"/>
            <a:ext cx="8692252" cy="2798395"/>
          </a:xfrm>
          <a:prstGeom prst="rect">
            <a:avLst/>
          </a:prstGeom>
          <a:noFill/>
        </p:spPr>
        <p:txBody>
          <a:bodyPr wrap="square">
            <a:spAutoFit/>
          </a:bodyPr>
          <a:lstStyle/>
          <a:p>
            <a:pPr>
              <a:lnSpc>
                <a:spcPct val="107000"/>
              </a:lnSpc>
              <a:spcAft>
                <a:spcPts val="800"/>
              </a:spcAft>
            </a:pP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La recommandation prévoit cinq domaines d'action :</a:t>
            </a:r>
          </a:p>
          <a:p>
            <a:pPr lvl="1">
              <a:lnSpc>
                <a:spcPct val="107000"/>
              </a:lnSpc>
              <a:spcAft>
                <a:spcPts val="800"/>
              </a:spcAft>
            </a:pPr>
            <a:r>
              <a:rPr lang="fr-FR" sz="1600" b="1" dirty="0">
                <a:solidFill>
                  <a:srgbClr val="26225B"/>
                </a:solidFill>
                <a:latin typeface="Lato" panose="020F0502020204030203" pitchFamily="34" charset="0"/>
                <a:ea typeface="Lato" panose="020F0502020204030203" pitchFamily="34" charset="0"/>
                <a:cs typeface="Lato" panose="020F0502020204030203" pitchFamily="34" charset="0"/>
              </a:rPr>
              <a:t>Renforcer la capacité </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des parties prenantes à créer, accéder, réutiliser, adapter et redistribuer les REL ;</a:t>
            </a:r>
          </a:p>
          <a:p>
            <a:pPr lvl="1">
              <a:lnSpc>
                <a:spcPct val="107000"/>
              </a:lnSpc>
              <a:spcAft>
                <a:spcPts val="800"/>
              </a:spcAft>
            </a:pP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Développer une </a:t>
            </a:r>
            <a:r>
              <a:rPr lang="fr-FR" sz="1600" b="1" dirty="0">
                <a:solidFill>
                  <a:srgbClr val="26225B"/>
                </a:solidFill>
                <a:latin typeface="Lato" panose="020F0502020204030203" pitchFamily="34" charset="0"/>
                <a:ea typeface="Lato" panose="020F0502020204030203" pitchFamily="34" charset="0"/>
                <a:cs typeface="Lato" panose="020F0502020204030203" pitchFamily="34" charset="0"/>
              </a:rPr>
              <a:t>politique de soutien </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aux REL ;</a:t>
            </a:r>
          </a:p>
          <a:p>
            <a:pPr lvl="1">
              <a:lnSpc>
                <a:spcPct val="107000"/>
              </a:lnSpc>
              <a:spcAft>
                <a:spcPts val="800"/>
              </a:spcAft>
            </a:pPr>
            <a:r>
              <a:rPr lang="fr-FR" sz="1600" b="1" dirty="0">
                <a:solidFill>
                  <a:srgbClr val="26225B"/>
                </a:solidFill>
                <a:latin typeface="Lato" panose="020F0502020204030203" pitchFamily="34" charset="0"/>
                <a:ea typeface="Lato" panose="020F0502020204030203" pitchFamily="34" charset="0"/>
                <a:cs typeface="Lato" panose="020F0502020204030203" pitchFamily="34" charset="0"/>
              </a:rPr>
              <a:t>Encourager des REL de qualité</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 inclusives et équitables ;</a:t>
            </a:r>
          </a:p>
          <a:p>
            <a:pPr lvl="1">
              <a:lnSpc>
                <a:spcPct val="107000"/>
              </a:lnSpc>
              <a:spcAft>
                <a:spcPts val="800"/>
              </a:spcAft>
            </a:pP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Favoriser la création de </a:t>
            </a:r>
            <a:r>
              <a:rPr lang="fr-FR" sz="1600" b="1" dirty="0">
                <a:solidFill>
                  <a:srgbClr val="26225B"/>
                </a:solidFill>
                <a:latin typeface="Lato" panose="020F0502020204030203" pitchFamily="34" charset="0"/>
                <a:ea typeface="Lato" panose="020F0502020204030203" pitchFamily="34" charset="0"/>
                <a:cs typeface="Lato" panose="020F0502020204030203" pitchFamily="34" charset="0"/>
              </a:rPr>
              <a:t>modèles de durabilité </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pour les REL ; et</a:t>
            </a:r>
          </a:p>
          <a:p>
            <a:pPr lvl="1">
              <a:lnSpc>
                <a:spcPct val="107000"/>
              </a:lnSpc>
              <a:spcAft>
                <a:spcPts val="800"/>
              </a:spcAft>
            </a:pP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Promouvoir et renforcer la </a:t>
            </a:r>
            <a:r>
              <a:rPr lang="fr-FR" sz="1600" b="1" dirty="0">
                <a:solidFill>
                  <a:srgbClr val="26225B"/>
                </a:solidFill>
                <a:latin typeface="Lato" panose="020F0502020204030203" pitchFamily="34" charset="0"/>
                <a:ea typeface="Lato" panose="020F0502020204030203" pitchFamily="34" charset="0"/>
                <a:cs typeface="Lato" panose="020F0502020204030203" pitchFamily="34" charset="0"/>
              </a:rPr>
              <a:t>coopération internationale </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en matière de REL.</a:t>
            </a:r>
          </a:p>
          <a:p>
            <a:endParaRPr lang="fr-FR" sz="400" dirty="0">
              <a:solidFill>
                <a:srgbClr val="26225B"/>
              </a:solidFill>
              <a:latin typeface="Lato" panose="020F0502020204030203" pitchFamily="34" charset="0"/>
              <a:ea typeface="Lato" panose="020F0502020204030203" pitchFamily="34" charset="0"/>
              <a:cs typeface="Lato" panose="020F0502020204030203" pitchFamily="34" charset="0"/>
            </a:endParaRPr>
          </a:p>
          <a:p>
            <a:r>
              <a:rPr lang="fr-FR" sz="1200" dirty="0">
                <a:solidFill>
                  <a:srgbClr val="26225B"/>
                </a:solidFill>
                <a:latin typeface="Lato" panose="020F0502020204030203" pitchFamily="34" charset="0"/>
                <a:ea typeface="Lato" panose="020F0502020204030203" pitchFamily="34" charset="0"/>
                <a:cs typeface="Lato" panose="020F0502020204030203" pitchFamily="34" charset="0"/>
              </a:rPr>
              <a:t>Recommandation UNESCO REL 2019 et </a:t>
            </a:r>
            <a:r>
              <a:rPr lang="fr-FR" sz="1200" dirty="0">
                <a:solidFill>
                  <a:srgbClr val="26225B"/>
                </a:solidFill>
                <a:latin typeface="Lato" panose="020F0502020204030203" pitchFamily="34" charset="0"/>
                <a:ea typeface="Lato" panose="020F0502020204030203" pitchFamily="34" charset="0"/>
                <a:cs typeface="Lato" panose="020F0502020204030203" pitchFamily="34" charset="0"/>
                <a:hlinkClick r:id="rId4">
                  <a:extLst>
                    <a:ext uri="{A12FA001-AC4F-418D-AE19-62706E023703}">
                      <ahyp:hlinkClr xmlns:ahyp="http://schemas.microsoft.com/office/drawing/2018/hyperlinkcolor" val="tx"/>
                    </a:ext>
                  </a:extLst>
                </a:hlinkClick>
              </a:rPr>
              <a:t>https://fr.unesco.org/themes/building-knowledge-societies/oer/recommendation</a:t>
            </a:r>
            <a:endParaRPr lang="fr-FR" sz="1200" dirty="0">
              <a:solidFill>
                <a:srgbClr val="26225B"/>
              </a:solidFill>
              <a:latin typeface="Lato" panose="020F0502020204030203" pitchFamily="34" charset="0"/>
              <a:ea typeface="Lato" panose="020F0502020204030203" pitchFamily="34" charset="0"/>
              <a:cs typeface="Lato" panose="020F0502020204030203" pitchFamily="34" charset="0"/>
            </a:endParaRPr>
          </a:p>
        </p:txBody>
      </p:sp>
      <p:sp>
        <p:nvSpPr>
          <p:cNvPr id="6" name="ZoneTexte 5">
            <a:extLst>
              <a:ext uri="{FF2B5EF4-FFF2-40B4-BE49-F238E27FC236}">
                <a16:creationId xmlns:a16="http://schemas.microsoft.com/office/drawing/2014/main" id="{ECE3713A-D789-4E65-9288-D99CFD9E51D5}"/>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16658397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1520" y="781773"/>
            <a:ext cx="8208912" cy="637849"/>
          </a:xfrm>
        </p:spPr>
        <p:txBody>
          <a:bodyPr/>
          <a:lstStyle/>
          <a:p>
            <a:r>
              <a:rPr lang="fr-FR" dirty="0"/>
              <a:t>5 domaines d’actions : éléments ou parcours</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5" name="ZoneTexte 4">
            <a:extLst>
              <a:ext uri="{FF2B5EF4-FFF2-40B4-BE49-F238E27FC236}">
                <a16:creationId xmlns:a16="http://schemas.microsoft.com/office/drawing/2014/main" id="{45828F8E-2AF3-4525-93F4-1E92262F1D29}"/>
              </a:ext>
            </a:extLst>
          </p:cNvPr>
          <p:cNvSpPr txBox="1"/>
          <p:nvPr/>
        </p:nvSpPr>
        <p:spPr>
          <a:xfrm>
            <a:off x="2889859" y="2702448"/>
            <a:ext cx="5688632" cy="1426031"/>
          </a:xfrm>
          <a:prstGeom prst="rect">
            <a:avLst/>
          </a:prstGeom>
          <a:noFill/>
        </p:spPr>
        <p:txBody>
          <a:bodyPr wrap="square">
            <a:spAutoFit/>
          </a:bodyPr>
          <a:lstStyle/>
          <a:p>
            <a:pPr algn="just">
              <a:spcAft>
                <a:spcPts val="800"/>
              </a:spcAft>
            </a:pPr>
            <a:r>
              <a:rPr lang="fr-FR" sz="1600" b="1" dirty="0">
                <a:solidFill>
                  <a:srgbClr val="26225B"/>
                </a:solidFill>
                <a:latin typeface="Lato" panose="020F0502020204030203" pitchFamily="34" charset="0"/>
                <a:ea typeface="Lato" panose="020F0502020204030203" pitchFamily="34" charset="0"/>
                <a:cs typeface="Lato" panose="020F0502020204030203" pitchFamily="34" charset="0"/>
              </a:rPr>
              <a:t>À vous de déterminer quelles orientations, axes de travail ou actions concrètes lancer dans votre service ou à l’échelle de votre institution.</a:t>
            </a:r>
          </a:p>
          <a:p>
            <a:pPr algn="just">
              <a:spcAft>
                <a:spcPts val="800"/>
              </a:spcAft>
            </a:pPr>
            <a:r>
              <a:rPr lang="fr-FR" sz="1600" b="1" dirty="0">
                <a:solidFill>
                  <a:srgbClr val="26225B"/>
                </a:solidFill>
                <a:latin typeface="Lato" panose="020F0502020204030203" pitchFamily="34" charset="0"/>
                <a:ea typeface="Lato" panose="020F0502020204030203" pitchFamily="34" charset="0"/>
                <a:cs typeface="Lato" panose="020F0502020204030203" pitchFamily="34" charset="0"/>
              </a:rPr>
              <a:t>Précisez dans quel ordre de priorité ou de temps les enchaîner.</a:t>
            </a:r>
          </a:p>
        </p:txBody>
      </p:sp>
      <p:sp>
        <p:nvSpPr>
          <p:cNvPr id="8" name="ZoneTexte 7">
            <a:extLst>
              <a:ext uri="{FF2B5EF4-FFF2-40B4-BE49-F238E27FC236}">
                <a16:creationId xmlns:a16="http://schemas.microsoft.com/office/drawing/2014/main" id="{D0ABCE09-49F7-4F7C-AA21-A311D5415A6D}"/>
              </a:ext>
            </a:extLst>
          </p:cNvPr>
          <p:cNvSpPr txBox="1"/>
          <p:nvPr/>
        </p:nvSpPr>
        <p:spPr>
          <a:xfrm>
            <a:off x="251520" y="1491630"/>
            <a:ext cx="8352928" cy="860620"/>
          </a:xfrm>
          <a:prstGeom prst="rect">
            <a:avLst/>
          </a:prstGeom>
          <a:noFill/>
        </p:spPr>
        <p:txBody>
          <a:bodyPr wrap="square">
            <a:spAutoFit/>
          </a:bodyPr>
          <a:lstStyle/>
          <a:p>
            <a:pPr algn="just">
              <a:lnSpc>
                <a:spcPct val="107000"/>
              </a:lnSpc>
              <a:spcAft>
                <a:spcPts val="800"/>
              </a:spcAft>
            </a:pPr>
            <a:r>
              <a:rPr lang="fr-FR" sz="1600" b="1" dirty="0">
                <a:solidFill>
                  <a:srgbClr val="26225B"/>
                </a:solidFill>
                <a:latin typeface="Lato" panose="020F0502020204030203" pitchFamily="34" charset="0"/>
                <a:ea typeface="Lato" panose="020F0502020204030203" pitchFamily="34" charset="0"/>
                <a:cs typeface="Lato" panose="020F0502020204030203" pitchFamily="34" charset="0"/>
              </a:rPr>
              <a:t>La Coalition dynamique pour les REL (UNESCO) </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met en œuvre le cinquième domaine d’action de la recommandation, "Promouvoir et renforcer la coopération internationale", et supervise les groupes de travail d'experts pour chacun des quatre premiers domaines.</a:t>
            </a:r>
          </a:p>
        </p:txBody>
      </p:sp>
      <p:pic>
        <p:nvPicPr>
          <p:cNvPr id="4" name="Image 3">
            <a:extLst>
              <a:ext uri="{FF2B5EF4-FFF2-40B4-BE49-F238E27FC236}">
                <a16:creationId xmlns:a16="http://schemas.microsoft.com/office/drawing/2014/main" id="{5DB1020F-222D-43DA-B5E7-2FB0FBC08C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573" y="2466961"/>
            <a:ext cx="2455503" cy="1832981"/>
          </a:xfrm>
          <a:prstGeom prst="rect">
            <a:avLst/>
          </a:prstGeom>
        </p:spPr>
      </p:pic>
      <p:sp>
        <p:nvSpPr>
          <p:cNvPr id="9" name="ZoneTexte 8">
            <a:extLst>
              <a:ext uri="{FF2B5EF4-FFF2-40B4-BE49-F238E27FC236}">
                <a16:creationId xmlns:a16="http://schemas.microsoft.com/office/drawing/2014/main" id="{86F97BA9-2B73-4838-94D3-B9654D4740BF}"/>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31429543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3CC34222-DC3D-4E33-983A-7C02D63CEA08}"/>
              </a:ext>
            </a:extLst>
          </p:cNvPr>
          <p:cNvSpPr>
            <a:spLocks noGrp="1"/>
          </p:cNvSpPr>
          <p:nvPr>
            <p:ph type="ctrTitle"/>
          </p:nvPr>
        </p:nvSpPr>
        <p:spPr>
          <a:xfrm>
            <a:off x="251520" y="766614"/>
            <a:ext cx="8784976" cy="576293"/>
          </a:xfrm>
        </p:spPr>
        <p:txBody>
          <a:bodyPr/>
          <a:lstStyle/>
          <a:p>
            <a:r>
              <a:rPr lang="fr-FR" sz="2800" dirty="0"/>
              <a:t>5 domaines d’action UNESCO REL CL 43/19 (2019)</a:t>
            </a:r>
          </a:p>
        </p:txBody>
      </p:sp>
      <p:graphicFrame>
        <p:nvGraphicFramePr>
          <p:cNvPr id="7" name="Tableau 7">
            <a:extLst>
              <a:ext uri="{FF2B5EF4-FFF2-40B4-BE49-F238E27FC236}">
                <a16:creationId xmlns:a16="http://schemas.microsoft.com/office/drawing/2014/main" id="{2E013250-4082-4667-8DE2-48BCA9306CB2}"/>
              </a:ext>
            </a:extLst>
          </p:cNvPr>
          <p:cNvGraphicFramePr>
            <a:graphicFrameLocks noGrp="1"/>
          </p:cNvGraphicFramePr>
          <p:nvPr/>
        </p:nvGraphicFramePr>
        <p:xfrm>
          <a:off x="327540" y="1348986"/>
          <a:ext cx="8712969" cy="3039884"/>
        </p:xfrm>
        <a:graphic>
          <a:graphicData uri="http://schemas.openxmlformats.org/drawingml/2006/table">
            <a:tbl>
              <a:tblPr bandRow="1">
                <a:tableStyleId>{9D7B26C5-4107-4FEC-AEDC-1716B250A1EF}</a:tableStyleId>
              </a:tblPr>
              <a:tblGrid>
                <a:gridCol w="2904323">
                  <a:extLst>
                    <a:ext uri="{9D8B030D-6E8A-4147-A177-3AD203B41FA5}">
                      <a16:colId xmlns:a16="http://schemas.microsoft.com/office/drawing/2014/main" val="3082603508"/>
                    </a:ext>
                  </a:extLst>
                </a:gridCol>
                <a:gridCol w="2904323">
                  <a:extLst>
                    <a:ext uri="{9D8B030D-6E8A-4147-A177-3AD203B41FA5}">
                      <a16:colId xmlns:a16="http://schemas.microsoft.com/office/drawing/2014/main" val="4125708559"/>
                    </a:ext>
                  </a:extLst>
                </a:gridCol>
                <a:gridCol w="2904323">
                  <a:extLst>
                    <a:ext uri="{9D8B030D-6E8A-4147-A177-3AD203B41FA5}">
                      <a16:colId xmlns:a16="http://schemas.microsoft.com/office/drawing/2014/main" val="1689797466"/>
                    </a:ext>
                  </a:extLst>
                </a:gridCol>
              </a:tblGrid>
              <a:tr h="759971">
                <a:tc>
                  <a:txBody>
                    <a:bodyPr/>
                    <a:lstStyle/>
                    <a:p>
                      <a:r>
                        <a:rPr lang="fr-FR" sz="1300" dirty="0"/>
                        <a:t>1. Renforcer les capacités</a:t>
                      </a:r>
                    </a:p>
                  </a:txBody>
                  <a:tcPr/>
                </a:tc>
                <a:tc>
                  <a:txBody>
                    <a:bodyPr/>
                    <a:lstStyle/>
                    <a:p>
                      <a:r>
                        <a:rPr lang="fr-FR" sz="1300" dirty="0"/>
                        <a:t>2. Élaborer des politiques d’accompagnement</a:t>
                      </a:r>
                    </a:p>
                  </a:txBody>
                  <a:tcPr/>
                </a:tc>
                <a:tc>
                  <a:txBody>
                    <a:bodyPr/>
                    <a:lstStyle/>
                    <a:p>
                      <a:r>
                        <a:rPr lang="fr-FR" sz="1300" dirty="0"/>
                        <a:t>3. Favoriser un accès effectif, inclusif et équitable à des REL de qualité</a:t>
                      </a:r>
                    </a:p>
                  </a:txBody>
                  <a:tcPr/>
                </a:tc>
                <a:extLst>
                  <a:ext uri="{0D108BD9-81ED-4DB2-BD59-A6C34878D82A}">
                    <a16:rowId xmlns:a16="http://schemas.microsoft.com/office/drawing/2014/main" val="4056213732"/>
                  </a:ext>
                </a:extLst>
              </a:tr>
              <a:tr h="759971">
                <a:tc>
                  <a:txBody>
                    <a:bodyPr/>
                    <a:lstStyle/>
                    <a:p>
                      <a:endParaRPr lang="fr-FR" sz="1300" dirty="0"/>
                    </a:p>
                  </a:txBody>
                  <a:tcPr/>
                </a:tc>
                <a:tc>
                  <a:txBody>
                    <a:bodyPr/>
                    <a:lstStyle/>
                    <a:p>
                      <a:endParaRPr lang="fr-FR" sz="1300"/>
                    </a:p>
                  </a:txBody>
                  <a:tcPr/>
                </a:tc>
                <a:tc>
                  <a:txBody>
                    <a:bodyPr/>
                    <a:lstStyle/>
                    <a:p>
                      <a:endParaRPr lang="fr-FR" sz="1300"/>
                    </a:p>
                  </a:txBody>
                  <a:tcPr/>
                </a:tc>
                <a:extLst>
                  <a:ext uri="{0D108BD9-81ED-4DB2-BD59-A6C34878D82A}">
                    <a16:rowId xmlns:a16="http://schemas.microsoft.com/office/drawing/2014/main" val="2080866814"/>
                  </a:ext>
                </a:extLst>
              </a:tr>
              <a:tr h="759971">
                <a:tc>
                  <a:txBody>
                    <a:bodyPr/>
                    <a:lstStyle/>
                    <a:p>
                      <a:r>
                        <a:rPr lang="fr-FR" sz="1300" dirty="0"/>
                        <a:t>4. Favoriser la création de modèles de durabilité pour les REL</a:t>
                      </a:r>
                    </a:p>
                  </a:txBody>
                  <a:tcPr/>
                </a:tc>
                <a:tc>
                  <a:txBody>
                    <a:bodyPr/>
                    <a:lstStyle/>
                    <a:p>
                      <a:r>
                        <a:rPr lang="fr-FR" sz="1300" dirty="0"/>
                        <a:t>5. Promouvoir et renforcer la coopération internationale</a:t>
                      </a:r>
                    </a:p>
                  </a:txBody>
                  <a:tcPr/>
                </a:tc>
                <a:tc>
                  <a:txBody>
                    <a:bodyPr/>
                    <a:lstStyle/>
                    <a:p>
                      <a:r>
                        <a:rPr lang="fr-FR" sz="1300" dirty="0"/>
                        <a:t>Ma touche personnelle…</a:t>
                      </a:r>
                    </a:p>
                  </a:txBody>
                  <a:tcPr/>
                </a:tc>
                <a:extLst>
                  <a:ext uri="{0D108BD9-81ED-4DB2-BD59-A6C34878D82A}">
                    <a16:rowId xmlns:a16="http://schemas.microsoft.com/office/drawing/2014/main" val="3164075055"/>
                  </a:ext>
                </a:extLst>
              </a:tr>
              <a:tr h="759971">
                <a:tc>
                  <a:txBody>
                    <a:bodyPr/>
                    <a:lstStyle/>
                    <a:p>
                      <a:endParaRPr lang="fr-FR" sz="1300"/>
                    </a:p>
                  </a:txBody>
                  <a:tcPr/>
                </a:tc>
                <a:tc>
                  <a:txBody>
                    <a:bodyPr/>
                    <a:lstStyle/>
                    <a:p>
                      <a:endParaRPr lang="fr-FR" sz="1300"/>
                    </a:p>
                  </a:txBody>
                  <a:tcPr/>
                </a:tc>
                <a:tc>
                  <a:txBody>
                    <a:bodyPr/>
                    <a:lstStyle/>
                    <a:p>
                      <a:endParaRPr lang="fr-FR" sz="1300" dirty="0"/>
                    </a:p>
                  </a:txBody>
                  <a:tcPr/>
                </a:tc>
                <a:extLst>
                  <a:ext uri="{0D108BD9-81ED-4DB2-BD59-A6C34878D82A}">
                    <a16:rowId xmlns:a16="http://schemas.microsoft.com/office/drawing/2014/main" val="3332557265"/>
                  </a:ext>
                </a:extLst>
              </a:tr>
            </a:tbl>
          </a:graphicData>
        </a:graphic>
      </p:graphicFrame>
      <p:pic>
        <p:nvPicPr>
          <p:cNvPr id="11" name="Google Shape;59;gf89bd3b56d_3_0">
            <a:extLst>
              <a:ext uri="{FF2B5EF4-FFF2-40B4-BE49-F238E27FC236}">
                <a16:creationId xmlns:a16="http://schemas.microsoft.com/office/drawing/2014/main" id="{2AD6EAFF-4683-434C-8081-FFA7AABE23A9}"/>
              </a:ext>
            </a:extLst>
          </p:cNvPr>
          <p:cNvPicPr preferRelativeResize="0"/>
          <p:nvPr/>
        </p:nvPicPr>
        <p:blipFill rotWithShape="1">
          <a:blip r:embed="rId2">
            <a:alphaModFix/>
          </a:blip>
          <a:srcRect/>
          <a:stretch/>
        </p:blipFill>
        <p:spPr>
          <a:xfrm>
            <a:off x="8264639" y="4769209"/>
            <a:ext cx="771857" cy="280613"/>
          </a:xfrm>
          <a:prstGeom prst="rect">
            <a:avLst/>
          </a:prstGeom>
          <a:noFill/>
          <a:ln>
            <a:noFill/>
          </a:ln>
        </p:spPr>
      </p:pic>
      <p:sp>
        <p:nvSpPr>
          <p:cNvPr id="12" name="Sous-titre 3">
            <a:extLst>
              <a:ext uri="{FF2B5EF4-FFF2-40B4-BE49-F238E27FC236}">
                <a16:creationId xmlns:a16="http://schemas.microsoft.com/office/drawing/2014/main" id="{905D87B4-D479-41D9-B992-522BD8133AE9}"/>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sp>
        <p:nvSpPr>
          <p:cNvPr id="6" name="ZoneTexte 5">
            <a:extLst>
              <a:ext uri="{FF2B5EF4-FFF2-40B4-BE49-F238E27FC236}">
                <a16:creationId xmlns:a16="http://schemas.microsoft.com/office/drawing/2014/main" id="{398E4CC3-515E-41E7-A9FF-6AB263672D0B}"/>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5636303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1520" y="970097"/>
            <a:ext cx="8208912" cy="637849"/>
          </a:xfrm>
        </p:spPr>
        <p:txBody>
          <a:bodyPr/>
          <a:lstStyle/>
          <a:p>
            <a:r>
              <a:rPr lang="fr-FR" dirty="0"/>
              <a:t>Dans votre besace</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5" name="ZoneTexte 4">
            <a:extLst>
              <a:ext uri="{FF2B5EF4-FFF2-40B4-BE49-F238E27FC236}">
                <a16:creationId xmlns:a16="http://schemas.microsoft.com/office/drawing/2014/main" id="{45828F8E-2AF3-4525-93F4-1E92262F1D29}"/>
              </a:ext>
            </a:extLst>
          </p:cNvPr>
          <p:cNvSpPr txBox="1"/>
          <p:nvPr/>
        </p:nvSpPr>
        <p:spPr>
          <a:xfrm>
            <a:off x="2843808" y="2139702"/>
            <a:ext cx="6300192" cy="1569660"/>
          </a:xfrm>
          <a:prstGeom prst="rect">
            <a:avLst/>
          </a:prstGeom>
          <a:noFill/>
        </p:spPr>
        <p:txBody>
          <a:bodyPr wrap="square">
            <a:spAutoFit/>
          </a:bodyPr>
          <a:lstStyle/>
          <a:p>
            <a:pPr>
              <a:spcAft>
                <a:spcPts val="800"/>
              </a:spcAft>
            </a:pPr>
            <a:r>
              <a:rPr lang="fr-FR" dirty="0">
                <a:solidFill>
                  <a:srgbClr val="26225B"/>
                </a:solidFill>
                <a:latin typeface="Lato" panose="020F0502020204030203" pitchFamily="34" charset="0"/>
                <a:ea typeface="Lato" panose="020F0502020204030203" pitchFamily="34" charset="0"/>
                <a:cs typeface="Lato" panose="020F0502020204030203" pitchFamily="34" charset="0"/>
              </a:rPr>
              <a:t>Les cinq domaines d’action de la recommandation UNESCO sur les REL : </a:t>
            </a:r>
          </a:p>
          <a:p>
            <a:pPr>
              <a:spcAft>
                <a:spcPts val="800"/>
              </a:spcAft>
            </a:pPr>
            <a:endParaRPr lang="fr-FR" sz="400" dirty="0">
              <a:solidFill>
                <a:srgbClr val="26225B"/>
              </a:solidFill>
              <a:latin typeface="Lato" panose="020F0502020204030203" pitchFamily="34" charset="0"/>
              <a:ea typeface="Lato" panose="020F0502020204030203" pitchFamily="34" charset="0"/>
              <a:cs typeface="Lato" panose="020F0502020204030203" pitchFamily="34" charset="0"/>
            </a:endParaRPr>
          </a:p>
          <a:p>
            <a:pPr lvl="1">
              <a:spcAft>
                <a:spcPts val="800"/>
              </a:spcAft>
            </a:pPr>
            <a:r>
              <a:rPr lang="fr-FR" dirty="0">
                <a:solidFill>
                  <a:srgbClr val="26225B"/>
                </a:solidFill>
                <a:latin typeface="Lato" panose="020F0502020204030203" pitchFamily="34" charset="0"/>
                <a:ea typeface="Lato" panose="020F0502020204030203" pitchFamily="34" charset="0"/>
                <a:cs typeface="Lato" panose="020F0502020204030203" pitchFamily="34" charset="0"/>
              </a:rPr>
              <a:t>Tableau de travail </a:t>
            </a:r>
          </a:p>
          <a:p>
            <a:pPr lvl="1">
              <a:spcAft>
                <a:spcPts val="800"/>
              </a:spcAft>
            </a:pPr>
            <a:r>
              <a:rPr lang="fr-FR" dirty="0">
                <a:solidFill>
                  <a:srgbClr val="26225B"/>
                </a:solidFill>
                <a:latin typeface="Lato" panose="020F0502020204030203" pitchFamily="34" charset="0"/>
                <a:ea typeface="Lato" panose="020F0502020204030203" pitchFamily="34" charset="0"/>
                <a:cs typeface="Lato" panose="020F0502020204030203" pitchFamily="34" charset="0"/>
              </a:rPr>
              <a:t>Texte de la recommandation 2019 en langue française </a:t>
            </a:r>
          </a:p>
        </p:txBody>
      </p:sp>
      <p:sp>
        <p:nvSpPr>
          <p:cNvPr id="13" name="ZoneTexte 12">
            <a:extLst>
              <a:ext uri="{FF2B5EF4-FFF2-40B4-BE49-F238E27FC236}">
                <a16:creationId xmlns:a16="http://schemas.microsoft.com/office/drawing/2014/main" id="{8B3805A8-4995-4107-9A32-4C7ADE87A321}"/>
              </a:ext>
            </a:extLst>
          </p:cNvPr>
          <p:cNvSpPr txBox="1"/>
          <p:nvPr/>
        </p:nvSpPr>
        <p:spPr>
          <a:xfrm rot="16200000">
            <a:off x="-684216" y="2654629"/>
            <a:ext cx="2109393" cy="215444"/>
          </a:xfrm>
          <a:prstGeom prst="rect">
            <a:avLst/>
          </a:prstGeom>
          <a:noFill/>
        </p:spPr>
        <p:txBody>
          <a:bodyPr wrap="square">
            <a:spAutoFit/>
          </a:bodyPr>
          <a:lstStyle/>
          <a:p>
            <a:r>
              <a:rPr lang="fr-FR" sz="800" b="0" dirty="0">
                <a:solidFill>
                  <a:srgbClr val="191B26"/>
                </a:solidFill>
                <a:effectLst/>
                <a:latin typeface="Lato" panose="020F0502020204030203" pitchFamily="34" charset="0"/>
                <a:ea typeface="Lato" panose="020F0502020204030203" pitchFamily="34" charset="0"/>
                <a:cs typeface="Lato" panose="020F0502020204030203" pitchFamily="34" charset="0"/>
              </a:rPr>
              <a:t>Image </a:t>
            </a:r>
            <a:r>
              <a:rPr lang="fr-FR" sz="800" b="0" dirty="0" err="1">
                <a:solidFill>
                  <a:srgbClr val="191B26"/>
                </a:solidFill>
                <a:effectLst/>
                <a:latin typeface="Lato" panose="020F0502020204030203" pitchFamily="34" charset="0"/>
                <a:ea typeface="Lato" panose="020F0502020204030203" pitchFamily="34" charset="0"/>
                <a:cs typeface="Lato" panose="020F0502020204030203" pitchFamily="34" charset="0"/>
              </a:rPr>
              <a:t>Image</a:t>
            </a:r>
            <a:r>
              <a:rPr lang="fr-FR" sz="800" b="0" dirty="0">
                <a:solidFill>
                  <a:srgbClr val="191B26"/>
                </a:solidFill>
                <a:effectLst/>
                <a:latin typeface="Lato" panose="020F0502020204030203" pitchFamily="34" charset="0"/>
                <a:ea typeface="Lato" panose="020F0502020204030203" pitchFamily="34" charset="0"/>
                <a:cs typeface="Lato" panose="020F0502020204030203" pitchFamily="34" charset="0"/>
              </a:rPr>
              <a:t> par </a:t>
            </a:r>
            <a:r>
              <a:rPr lang="fr-FR" sz="800" b="0" u="sng" dirty="0" err="1">
                <a:solidFill>
                  <a:srgbClr val="191B26"/>
                </a:solidFill>
                <a:effectLst/>
                <a:latin typeface="Lato" panose="020F0502020204030203" pitchFamily="34" charset="0"/>
                <a:ea typeface="Lato" panose="020F0502020204030203" pitchFamily="34" charset="0"/>
                <a:cs typeface="Lato" panose="020F0502020204030203" pitchFamily="34" charset="0"/>
                <a:hlinkClick r:id="rId4"/>
              </a:rPr>
              <a:t>sweclporama</a:t>
            </a:r>
            <a:r>
              <a:rPr lang="fr-FR" sz="800" b="0" dirty="0">
                <a:solidFill>
                  <a:srgbClr val="191B26"/>
                </a:solidFill>
                <a:effectLst/>
                <a:latin typeface="Lato" panose="020F0502020204030203" pitchFamily="34" charset="0"/>
                <a:ea typeface="Lato" panose="020F0502020204030203" pitchFamily="34" charset="0"/>
                <a:cs typeface="Lato" panose="020F0502020204030203" pitchFamily="34" charset="0"/>
              </a:rPr>
              <a:t> de </a:t>
            </a:r>
            <a:r>
              <a:rPr lang="fr-FR" sz="800" b="0" u="sng" dirty="0" err="1">
                <a:solidFill>
                  <a:srgbClr val="191B26"/>
                </a:solidFill>
                <a:effectLst/>
                <a:latin typeface="Lato" panose="020F0502020204030203" pitchFamily="34" charset="0"/>
                <a:ea typeface="Lato" panose="020F0502020204030203" pitchFamily="34" charset="0"/>
                <a:cs typeface="Lato" panose="020F0502020204030203" pitchFamily="34" charset="0"/>
                <a:hlinkClick r:id="rId5"/>
              </a:rPr>
              <a:t>Pixabay</a:t>
            </a:r>
            <a:r>
              <a:rPr lang="fr-FR" sz="800" b="0" dirty="0">
                <a:solidFill>
                  <a:srgbClr val="191B26"/>
                </a:solidFill>
                <a:effectLst/>
                <a:latin typeface="Lato" panose="020F0502020204030203" pitchFamily="34" charset="0"/>
                <a:ea typeface="Lato" panose="020F0502020204030203" pitchFamily="34" charset="0"/>
                <a:cs typeface="Lato" panose="020F0502020204030203" pitchFamily="34" charset="0"/>
              </a:rPr>
              <a:t>  </a:t>
            </a:r>
            <a:endParaRPr lang="fr-FR" sz="800" dirty="0">
              <a:latin typeface="Lato" panose="020F0502020204030203" pitchFamily="34" charset="0"/>
              <a:ea typeface="Lato" panose="020F0502020204030203" pitchFamily="34" charset="0"/>
              <a:cs typeface="Lato" panose="020F0502020204030203" pitchFamily="34" charset="0"/>
            </a:endParaRPr>
          </a:p>
        </p:txBody>
      </p:sp>
      <p:pic>
        <p:nvPicPr>
          <p:cNvPr id="3" name="Image 2" descr="Une image contenant texte, stationnaire&#10;&#10;Description générée automatiquement">
            <a:extLst>
              <a:ext uri="{FF2B5EF4-FFF2-40B4-BE49-F238E27FC236}">
                <a16:creationId xmlns:a16="http://schemas.microsoft.com/office/drawing/2014/main" id="{CC4CD49A-36EA-4812-ADD7-28396EFCA1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801025">
            <a:off x="649516" y="1800894"/>
            <a:ext cx="2182218" cy="1784876"/>
          </a:xfrm>
          <a:prstGeom prst="rect">
            <a:avLst/>
          </a:prstGeom>
        </p:spPr>
      </p:pic>
      <p:sp>
        <p:nvSpPr>
          <p:cNvPr id="8" name="ZoneTexte 7">
            <a:extLst>
              <a:ext uri="{FF2B5EF4-FFF2-40B4-BE49-F238E27FC236}">
                <a16:creationId xmlns:a16="http://schemas.microsoft.com/office/drawing/2014/main" id="{A3728106-0025-4CFF-8927-72112D39607C}"/>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31192002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3131840" y="2213336"/>
            <a:ext cx="5994268" cy="1130291"/>
          </a:xfrm>
        </p:spPr>
        <p:txBody>
          <a:bodyPr/>
          <a:lstStyle/>
          <a:p>
            <a:r>
              <a:rPr lang="fr-FR" dirty="0"/>
              <a:t>Approche du sujet par les bibliothèques</a:t>
            </a:r>
          </a:p>
        </p:txBody>
      </p:sp>
      <p:sp>
        <p:nvSpPr>
          <p:cNvPr id="17" name="Sous-titre 3">
            <a:extLst>
              <a:ext uri="{FF2B5EF4-FFF2-40B4-BE49-F238E27FC236}">
                <a16:creationId xmlns:a16="http://schemas.microsoft.com/office/drawing/2014/main" id="{47AEF78C-653F-4E23-9BF0-4C956B3FA84D}"/>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8" name="Google Shape;59;gf89bd3b56d_3_0">
            <a:extLst>
              <a:ext uri="{FF2B5EF4-FFF2-40B4-BE49-F238E27FC236}">
                <a16:creationId xmlns:a16="http://schemas.microsoft.com/office/drawing/2014/main" id="{BA023929-1C7B-47BC-AE3F-EF3200E90E61}"/>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5" name="ZoneTexte 4">
            <a:extLst>
              <a:ext uri="{FF2B5EF4-FFF2-40B4-BE49-F238E27FC236}">
                <a16:creationId xmlns:a16="http://schemas.microsoft.com/office/drawing/2014/main" id="{63ED43B3-B65A-42B5-A5B9-A17EC657E2AB}"/>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8845095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4162" y="853781"/>
            <a:ext cx="5685989" cy="637849"/>
          </a:xfrm>
        </p:spPr>
        <p:txBody>
          <a:bodyPr/>
          <a:lstStyle/>
          <a:p>
            <a:r>
              <a:rPr lang="fr-FR" dirty="0"/>
              <a:t>Une étude européenne</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7" name="ZoneTexte 6">
            <a:extLst>
              <a:ext uri="{FF2B5EF4-FFF2-40B4-BE49-F238E27FC236}">
                <a16:creationId xmlns:a16="http://schemas.microsoft.com/office/drawing/2014/main" id="{2D067421-6EE9-4E31-8D32-D8397AFEE0E0}"/>
              </a:ext>
            </a:extLst>
          </p:cNvPr>
          <p:cNvSpPr txBox="1"/>
          <p:nvPr/>
        </p:nvSpPr>
        <p:spPr>
          <a:xfrm>
            <a:off x="2627784" y="2643758"/>
            <a:ext cx="5886400" cy="1599156"/>
          </a:xfrm>
          <a:prstGeom prst="rect">
            <a:avLst/>
          </a:prstGeom>
          <a:noFill/>
        </p:spPr>
        <p:txBody>
          <a:bodyPr wrap="square">
            <a:spAutoFit/>
          </a:bodyPr>
          <a:lstStyle/>
          <a:p>
            <a:pPr>
              <a:lnSpc>
                <a:spcPct val="107000"/>
              </a:lnSpc>
              <a:spcAft>
                <a:spcPts val="800"/>
              </a:spcAft>
            </a:pPr>
            <a:r>
              <a:rPr lang="fr-FR" sz="1800" b="1" dirty="0">
                <a:solidFill>
                  <a:srgbClr val="FC7A57"/>
                </a:solidFill>
                <a:effectLst/>
                <a:latin typeface="Lato" panose="020F0502020204030203" pitchFamily="34" charset="0"/>
                <a:ea typeface="Lato" panose="020F0502020204030203" pitchFamily="34" charset="0"/>
                <a:cs typeface="Lato" panose="020F0502020204030203" pitchFamily="34" charset="0"/>
              </a:rPr>
              <a:t>Mise à jour 2021, publication imminente !</a:t>
            </a:r>
          </a:p>
          <a:p>
            <a:pPr>
              <a:lnSpc>
                <a:spcPct val="107000"/>
              </a:lnSpc>
              <a:spcAft>
                <a:spcPts val="800"/>
              </a:spcAft>
            </a:pPr>
            <a:r>
              <a:rPr lang="fr-FR" sz="1400" dirty="0">
                <a:solidFill>
                  <a:srgbClr val="26225B"/>
                </a:solidFill>
                <a:latin typeface="Lato" panose="020F0502020204030203" pitchFamily="34" charset="0"/>
                <a:ea typeface="Lato" panose="020F0502020204030203" pitchFamily="34" charset="0"/>
                <a:cs typeface="Lato" panose="020F0502020204030203" pitchFamily="34" charset="0"/>
              </a:rPr>
              <a:t>Découvrez la discussion sur les résultats de l’enquête actualisée en 2021 entre Paola Corti et </a:t>
            </a:r>
            <a:r>
              <a:rPr lang="fr-FR" sz="1400" dirty="0" err="1">
                <a:solidFill>
                  <a:srgbClr val="26225B"/>
                </a:solidFill>
                <a:latin typeface="Lato" panose="020F0502020204030203" pitchFamily="34" charset="0"/>
                <a:ea typeface="Lato" panose="020F0502020204030203" pitchFamily="34" charset="0"/>
                <a:cs typeface="Lato" panose="020F0502020204030203" pitchFamily="34" charset="0"/>
              </a:rPr>
              <a:t>Gema</a:t>
            </a:r>
            <a:r>
              <a:rPr lang="fr-FR" sz="1400" dirty="0">
                <a:solidFill>
                  <a:srgbClr val="26225B"/>
                </a:solidFill>
                <a:latin typeface="Lato" panose="020F0502020204030203" pitchFamily="34" charset="0"/>
                <a:ea typeface="Lato" panose="020F0502020204030203" pitchFamily="34" charset="0"/>
                <a:cs typeface="Lato" panose="020F0502020204030203" pitchFamily="34" charset="0"/>
              </a:rPr>
              <a:t> Santos-</a:t>
            </a:r>
            <a:r>
              <a:rPr lang="fr-FR" sz="1400" dirty="0" err="1">
                <a:solidFill>
                  <a:srgbClr val="26225B"/>
                </a:solidFill>
                <a:latin typeface="Lato" panose="020F0502020204030203" pitchFamily="34" charset="0"/>
                <a:ea typeface="Lato" panose="020F0502020204030203" pitchFamily="34" charset="0"/>
                <a:cs typeface="Lato" panose="020F0502020204030203" pitchFamily="34" charset="0"/>
              </a:rPr>
              <a:t>Hermosa</a:t>
            </a:r>
            <a:r>
              <a:rPr lang="fr-FR" sz="1400" dirty="0">
                <a:solidFill>
                  <a:srgbClr val="26225B"/>
                </a:solidFill>
                <a:latin typeface="Lato" panose="020F0502020204030203" pitchFamily="34" charset="0"/>
                <a:ea typeface="Lato" panose="020F0502020204030203" pitchFamily="34" charset="0"/>
                <a:cs typeface="Lato" panose="020F0502020204030203" pitchFamily="34" charset="0"/>
              </a:rPr>
              <a:t> à </a:t>
            </a:r>
            <a:r>
              <a:rPr lang="en-US" sz="1400" dirty="0">
                <a:solidFill>
                  <a:srgbClr val="26225B"/>
                </a:solidFill>
                <a:latin typeface="Lato" panose="020F0502020204030203" pitchFamily="34" charset="0"/>
                <a:ea typeface="Lato" panose="020F0502020204030203" pitchFamily="34" charset="0"/>
                <a:cs typeface="Lato" panose="020F0502020204030203" pitchFamily="34" charset="0"/>
              </a:rPr>
              <a:t>#OpenEd21 sur </a:t>
            </a:r>
          </a:p>
          <a:p>
            <a:pPr>
              <a:lnSpc>
                <a:spcPct val="107000"/>
              </a:lnSpc>
              <a:spcAft>
                <a:spcPts val="800"/>
              </a:spcAft>
            </a:pPr>
            <a:r>
              <a:rPr lang="en-US" sz="1400" dirty="0">
                <a:solidFill>
                  <a:srgbClr val="26225B"/>
                </a:solidFill>
                <a:latin typeface="Lato" panose="020F0502020204030203" pitchFamily="34" charset="0"/>
                <a:ea typeface="Lato" panose="020F0502020204030203" pitchFamily="34" charset="0"/>
                <a:cs typeface="Lato" panose="020F0502020204030203" pitchFamily="34" charset="0"/>
                <a:hlinkClick r:id="rId4">
                  <a:extLst>
                    <a:ext uri="{A12FA001-AC4F-418D-AE19-62706E023703}">
                      <ahyp:hlinkClr xmlns:ahyp="http://schemas.microsoft.com/office/drawing/2018/hyperlinkcolor" val="tx"/>
                    </a:ext>
                  </a:extLst>
                </a:hlinkClick>
              </a:rPr>
              <a:t>https://www.youtube.com/watch?v=EVXuhzjv_QA</a:t>
            </a:r>
            <a:r>
              <a:rPr lang="en-US" sz="1400" dirty="0">
                <a:solidFill>
                  <a:srgbClr val="26225B"/>
                </a:solidFill>
                <a:latin typeface="Lato" panose="020F0502020204030203" pitchFamily="34" charset="0"/>
                <a:ea typeface="Lato" panose="020F0502020204030203" pitchFamily="34" charset="0"/>
                <a:cs typeface="Lato" panose="020F0502020204030203" pitchFamily="34" charset="0"/>
              </a:rPr>
              <a:t> </a:t>
            </a:r>
          </a:p>
          <a:p>
            <a:pPr>
              <a:lnSpc>
                <a:spcPct val="107000"/>
              </a:lnSpc>
              <a:spcAft>
                <a:spcPts val="800"/>
              </a:spcAft>
            </a:pPr>
            <a:r>
              <a:rPr lang="en-US" sz="1400" dirty="0">
                <a:solidFill>
                  <a:srgbClr val="FC7A57"/>
                </a:solidFill>
                <a:effectLst/>
                <a:latin typeface="Lato" panose="020F0502020204030203" pitchFamily="34" charset="0"/>
                <a:ea typeface="Lato" panose="020F0502020204030203" pitchFamily="34" charset="0"/>
                <a:cs typeface="Lato" panose="020F0502020204030203" pitchFamily="34" charset="0"/>
              </a:rPr>
              <a:t>Questionnaire 2021 </a:t>
            </a:r>
            <a:r>
              <a:rPr lang="en-US" sz="1400" dirty="0">
                <a:solidFill>
                  <a:srgbClr val="FC7A57"/>
                </a:solidFill>
                <a:latin typeface="Lato" panose="020F0502020204030203" pitchFamily="34" charset="0"/>
                <a:ea typeface="Lato" panose="020F0502020204030203" pitchFamily="34" charset="0"/>
                <a:cs typeface="Lato" panose="020F0502020204030203" pitchFamily="34" charset="0"/>
              </a:rPr>
              <a:t>sur </a:t>
            </a:r>
            <a:r>
              <a:rPr lang="en-US" sz="1400" dirty="0">
                <a:solidFill>
                  <a:srgbClr val="FC7A57"/>
                </a:solidFill>
                <a:effectLst/>
                <a:latin typeface="Lato" panose="020F0502020204030203" pitchFamily="34" charset="0"/>
                <a:ea typeface="Lato" panose="020F0502020204030203" pitchFamily="34" charset="0"/>
                <a:cs typeface="Lato" panose="020F0502020204030203" pitchFamily="34" charset="0"/>
              </a:rPr>
              <a:t> </a:t>
            </a:r>
            <a:r>
              <a:rPr lang="en-US" sz="1400" dirty="0">
                <a:solidFill>
                  <a:srgbClr val="26225B"/>
                </a:solidFill>
                <a:effectLst/>
                <a:latin typeface="Lato" panose="020F0502020204030203" pitchFamily="34" charset="0"/>
                <a:ea typeface="Lato" panose="020F0502020204030203" pitchFamily="34" charset="0"/>
                <a:cs typeface="Lato" panose="020F0502020204030203" pitchFamily="34" charset="0"/>
                <a:hlinkClick r:id="rId5">
                  <a:extLst>
                    <a:ext uri="{A12FA001-AC4F-418D-AE19-62706E023703}">
                      <ahyp:hlinkClr xmlns:ahyp="http://schemas.microsoft.com/office/drawing/2018/hyperlinkcolor" val="tx"/>
                    </a:ext>
                  </a:extLst>
                </a:hlinkClick>
              </a:rPr>
              <a:t>https://doi.org/10.5281/zenodo.4892450</a:t>
            </a:r>
            <a:r>
              <a:rPr lang="en-US" sz="1400" dirty="0">
                <a:solidFill>
                  <a:srgbClr val="26225B"/>
                </a:solidFill>
                <a:effectLst/>
                <a:latin typeface="Lato" panose="020F0502020204030203" pitchFamily="34" charset="0"/>
                <a:ea typeface="Lato" panose="020F0502020204030203" pitchFamily="34" charset="0"/>
                <a:cs typeface="Lato" panose="020F0502020204030203" pitchFamily="34" charset="0"/>
              </a:rPr>
              <a:t> </a:t>
            </a:r>
            <a:endParaRPr lang="fr-FR" sz="1400" dirty="0">
              <a:solidFill>
                <a:srgbClr val="26225B"/>
              </a:solidFill>
              <a:effectLst/>
              <a:latin typeface="Lato" panose="020F0502020204030203" pitchFamily="34" charset="0"/>
              <a:ea typeface="Lato" panose="020F0502020204030203" pitchFamily="34" charset="0"/>
              <a:cs typeface="Lato" panose="020F0502020204030203" pitchFamily="34" charset="0"/>
            </a:endParaRPr>
          </a:p>
        </p:txBody>
      </p:sp>
      <p:pic>
        <p:nvPicPr>
          <p:cNvPr id="8" name="Image 7">
            <a:extLst>
              <a:ext uri="{FF2B5EF4-FFF2-40B4-BE49-F238E27FC236}">
                <a16:creationId xmlns:a16="http://schemas.microsoft.com/office/drawing/2014/main" id="{47D4A951-4640-45CF-A4EF-4948414B5C2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7963" y="1658022"/>
            <a:ext cx="1951072" cy="2759032"/>
          </a:xfrm>
          <a:prstGeom prst="rect">
            <a:avLst/>
          </a:prstGeom>
        </p:spPr>
      </p:pic>
      <p:sp>
        <p:nvSpPr>
          <p:cNvPr id="13" name="ZoneTexte 12">
            <a:extLst>
              <a:ext uri="{FF2B5EF4-FFF2-40B4-BE49-F238E27FC236}">
                <a16:creationId xmlns:a16="http://schemas.microsoft.com/office/drawing/2014/main" id="{56B2CD5C-4778-40C3-9807-E44032AB874C}"/>
              </a:ext>
            </a:extLst>
          </p:cNvPr>
          <p:cNvSpPr txBox="1"/>
          <p:nvPr/>
        </p:nvSpPr>
        <p:spPr>
          <a:xfrm>
            <a:off x="2627784" y="1692463"/>
            <a:ext cx="6246440" cy="867097"/>
          </a:xfrm>
          <a:prstGeom prst="rect">
            <a:avLst/>
          </a:prstGeom>
          <a:noFill/>
        </p:spPr>
        <p:txBody>
          <a:bodyPr wrap="square">
            <a:spAutoFit/>
          </a:bodyPr>
          <a:lstStyle/>
          <a:p>
            <a:pPr>
              <a:lnSpc>
                <a:spcPct val="107000"/>
              </a:lnSpc>
              <a:spcAft>
                <a:spcPts val="800"/>
              </a:spcAft>
            </a:pPr>
            <a:r>
              <a:rPr lang="fr-FR" sz="1400" dirty="0">
                <a:solidFill>
                  <a:srgbClr val="26225B"/>
                </a:solidFill>
                <a:effectLst/>
                <a:latin typeface="Lato" panose="020F0502020204030203" pitchFamily="34" charset="0"/>
                <a:ea typeface="Lato" panose="020F0502020204030203" pitchFamily="34" charset="0"/>
                <a:cs typeface="Lato" panose="020F0502020204030203" pitchFamily="34" charset="0"/>
              </a:rPr>
              <a:t>Vanessa </a:t>
            </a:r>
            <a:r>
              <a:rPr lang="fr-FR" sz="1400" dirty="0" err="1">
                <a:solidFill>
                  <a:srgbClr val="26225B"/>
                </a:solidFill>
                <a:effectLst/>
                <a:latin typeface="Lato" panose="020F0502020204030203" pitchFamily="34" charset="0"/>
                <a:ea typeface="Lato" panose="020F0502020204030203" pitchFamily="34" charset="0"/>
                <a:cs typeface="Lato" panose="020F0502020204030203" pitchFamily="34" charset="0"/>
              </a:rPr>
              <a:t>Proudman</a:t>
            </a:r>
            <a:r>
              <a:rPr lang="fr-FR" sz="1400" dirty="0">
                <a:solidFill>
                  <a:srgbClr val="26225B"/>
                </a:solidFill>
                <a:effectLst/>
                <a:latin typeface="Lato" panose="020F0502020204030203" pitchFamily="34" charset="0"/>
                <a:ea typeface="Lato" panose="020F0502020204030203" pitchFamily="34" charset="0"/>
                <a:cs typeface="Lato" panose="020F0502020204030203" pitchFamily="34" charset="0"/>
              </a:rPr>
              <a:t>, </a:t>
            </a:r>
            <a:r>
              <a:rPr lang="fr-FR" sz="1400" dirty="0" err="1">
                <a:solidFill>
                  <a:srgbClr val="26225B"/>
                </a:solidFill>
                <a:effectLst/>
                <a:latin typeface="Lato" panose="020F0502020204030203" pitchFamily="34" charset="0"/>
                <a:ea typeface="Lato" panose="020F0502020204030203" pitchFamily="34" charset="0"/>
                <a:cs typeface="Lato" panose="020F0502020204030203" pitchFamily="34" charset="0"/>
              </a:rPr>
              <a:t>Gema</a:t>
            </a:r>
            <a:r>
              <a:rPr lang="fr-FR" sz="1400" dirty="0">
                <a:solidFill>
                  <a:srgbClr val="26225B"/>
                </a:solidFill>
                <a:effectLst/>
                <a:latin typeface="Lato" panose="020F0502020204030203" pitchFamily="34" charset="0"/>
                <a:ea typeface="Lato" panose="020F0502020204030203" pitchFamily="34" charset="0"/>
                <a:cs typeface="Lato" panose="020F0502020204030203" pitchFamily="34" charset="0"/>
              </a:rPr>
              <a:t> Santos-</a:t>
            </a:r>
            <a:r>
              <a:rPr lang="fr-FR" sz="1400" dirty="0" err="1">
                <a:solidFill>
                  <a:srgbClr val="26225B"/>
                </a:solidFill>
                <a:effectLst/>
                <a:latin typeface="Lato" panose="020F0502020204030203" pitchFamily="34" charset="0"/>
                <a:ea typeface="Lato" panose="020F0502020204030203" pitchFamily="34" charset="0"/>
                <a:cs typeface="Lato" panose="020F0502020204030203" pitchFamily="34" charset="0"/>
              </a:rPr>
              <a:t>Hermosa</a:t>
            </a:r>
            <a:r>
              <a:rPr lang="fr-FR" sz="1400" dirty="0">
                <a:solidFill>
                  <a:srgbClr val="26225B"/>
                </a:solidFill>
                <a:effectLst/>
                <a:latin typeface="Lato" panose="020F0502020204030203" pitchFamily="34" charset="0"/>
                <a:ea typeface="Lato" panose="020F0502020204030203" pitchFamily="34" charset="0"/>
                <a:cs typeface="Lato" panose="020F0502020204030203" pitchFamily="34" charset="0"/>
              </a:rPr>
              <a:t>, Jen Smith, &amp; Victoria </a:t>
            </a:r>
            <a:r>
              <a:rPr lang="fr-FR" sz="1400" dirty="0" err="1">
                <a:solidFill>
                  <a:srgbClr val="26225B"/>
                </a:solidFill>
                <a:effectLst/>
                <a:latin typeface="Lato" panose="020F0502020204030203" pitchFamily="34" charset="0"/>
                <a:ea typeface="Lato" panose="020F0502020204030203" pitchFamily="34" charset="0"/>
                <a:cs typeface="Lato" panose="020F0502020204030203" pitchFamily="34" charset="0"/>
              </a:rPr>
              <a:t>Ficarra</a:t>
            </a:r>
            <a:r>
              <a:rPr lang="fr-FR" sz="1400" dirty="0">
                <a:solidFill>
                  <a:srgbClr val="26225B"/>
                </a:solidFill>
                <a:effectLst/>
                <a:latin typeface="Lato" panose="020F0502020204030203" pitchFamily="34" charset="0"/>
                <a:ea typeface="Lato" panose="020F0502020204030203" pitchFamily="34" charset="0"/>
                <a:cs typeface="Lato" panose="020F0502020204030203" pitchFamily="34" charset="0"/>
              </a:rPr>
              <a:t>. </a:t>
            </a:r>
            <a:r>
              <a:rPr lang="en-GB" sz="1400" dirty="0">
                <a:solidFill>
                  <a:srgbClr val="26225B"/>
                </a:solidFill>
                <a:effectLst/>
                <a:latin typeface="Lato" panose="020F0502020204030203" pitchFamily="34" charset="0"/>
                <a:ea typeface="Lato" panose="020F0502020204030203" pitchFamily="34" charset="0"/>
                <a:cs typeface="Lato" panose="020F0502020204030203" pitchFamily="34" charset="0"/>
              </a:rPr>
              <a:t>(2020). </a:t>
            </a:r>
            <a:r>
              <a:rPr lang="en-GB" sz="1400" i="1" dirty="0">
                <a:solidFill>
                  <a:srgbClr val="26225B"/>
                </a:solidFill>
                <a:effectLst/>
                <a:latin typeface="Lato" panose="020F0502020204030203" pitchFamily="34" charset="0"/>
                <a:ea typeface="Lato" panose="020F0502020204030203" pitchFamily="34" charset="0"/>
                <a:cs typeface="Lato" panose="020F0502020204030203" pitchFamily="34" charset="0"/>
              </a:rPr>
              <a:t>Open Education in European Libraries of Higher Education. </a:t>
            </a:r>
            <a:r>
              <a:rPr lang="en-GB" sz="1400" dirty="0" err="1">
                <a:solidFill>
                  <a:srgbClr val="26225B"/>
                </a:solidFill>
                <a:effectLst/>
                <a:latin typeface="Lato" panose="020F0502020204030203" pitchFamily="34" charset="0"/>
                <a:ea typeface="Lato" panose="020F0502020204030203" pitchFamily="34" charset="0"/>
                <a:cs typeface="Lato" panose="020F0502020204030203" pitchFamily="34" charset="0"/>
              </a:rPr>
              <a:t>Zenodo</a:t>
            </a:r>
            <a:r>
              <a:rPr lang="en-GB" sz="1400" dirty="0">
                <a:solidFill>
                  <a:srgbClr val="26225B"/>
                </a:solidFill>
                <a:effectLst/>
                <a:latin typeface="Lato" panose="020F0502020204030203" pitchFamily="34" charset="0"/>
                <a:ea typeface="Lato" panose="020F0502020204030203" pitchFamily="34" charset="0"/>
                <a:cs typeface="Lato" panose="020F0502020204030203" pitchFamily="34" charset="0"/>
              </a:rPr>
              <a:t>.</a:t>
            </a:r>
          </a:p>
          <a:p>
            <a:pPr>
              <a:lnSpc>
                <a:spcPct val="107000"/>
              </a:lnSpc>
              <a:spcAft>
                <a:spcPts val="800"/>
              </a:spcAft>
            </a:pPr>
            <a:r>
              <a:rPr lang="en-GB" sz="1400" u="sng" dirty="0">
                <a:solidFill>
                  <a:srgbClr val="26225B"/>
                </a:solidFill>
                <a:effectLst/>
                <a:latin typeface="Lato" panose="020F0502020204030203" pitchFamily="34" charset="0"/>
                <a:ea typeface="Lato" panose="020F0502020204030203" pitchFamily="34" charset="0"/>
                <a:cs typeface="Lato" panose="020F0502020204030203" pitchFamily="34" charset="0"/>
                <a:hlinkClick r:id="rId7">
                  <a:extLst>
                    <a:ext uri="{A12FA001-AC4F-418D-AE19-62706E023703}">
                      <ahyp:hlinkClr xmlns:ahyp="http://schemas.microsoft.com/office/drawing/2018/hyperlinkcolor" val="tx"/>
                    </a:ext>
                  </a:extLst>
                </a:hlinkClick>
              </a:rPr>
              <a:t>https://doi.org/10.5281/zenodo.3903175</a:t>
            </a:r>
            <a:endParaRPr lang="fr-FR" sz="1400" dirty="0">
              <a:solidFill>
                <a:srgbClr val="26225B"/>
              </a:solidFill>
              <a:effectLst/>
              <a:latin typeface="Lato" panose="020F0502020204030203" pitchFamily="34" charset="0"/>
              <a:ea typeface="Lato" panose="020F0502020204030203" pitchFamily="34" charset="0"/>
              <a:cs typeface="Lato" panose="020F0502020204030203" pitchFamily="34" charset="0"/>
            </a:endParaRPr>
          </a:p>
        </p:txBody>
      </p:sp>
      <p:sp>
        <p:nvSpPr>
          <p:cNvPr id="9" name="ZoneTexte 8">
            <a:extLst>
              <a:ext uri="{FF2B5EF4-FFF2-40B4-BE49-F238E27FC236}">
                <a16:creationId xmlns:a16="http://schemas.microsoft.com/office/drawing/2014/main" id="{73751538-5D01-43BA-AB83-383C1316E1B6}"/>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1123682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1520" y="970097"/>
            <a:ext cx="8208912" cy="637849"/>
          </a:xfrm>
        </p:spPr>
        <p:txBody>
          <a:bodyPr/>
          <a:lstStyle/>
          <a:p>
            <a:r>
              <a:rPr lang="fr-FR" dirty="0"/>
              <a:t>Dans votre besace</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5" name="ZoneTexte 4">
            <a:extLst>
              <a:ext uri="{FF2B5EF4-FFF2-40B4-BE49-F238E27FC236}">
                <a16:creationId xmlns:a16="http://schemas.microsoft.com/office/drawing/2014/main" id="{45828F8E-2AF3-4525-93F4-1E92262F1D29}"/>
              </a:ext>
            </a:extLst>
          </p:cNvPr>
          <p:cNvSpPr txBox="1"/>
          <p:nvPr/>
        </p:nvSpPr>
        <p:spPr>
          <a:xfrm>
            <a:off x="2961935" y="2301515"/>
            <a:ext cx="5688632" cy="1210588"/>
          </a:xfrm>
          <a:prstGeom prst="rect">
            <a:avLst/>
          </a:prstGeom>
          <a:noFill/>
        </p:spPr>
        <p:txBody>
          <a:bodyPr wrap="square">
            <a:spAutoFit/>
          </a:bodyPr>
          <a:lstStyle/>
          <a:p>
            <a:pPr>
              <a:spcAft>
                <a:spcPts val="800"/>
              </a:spcAft>
            </a:pPr>
            <a:r>
              <a:rPr lang="fr-FR" dirty="0">
                <a:solidFill>
                  <a:srgbClr val="26225B"/>
                </a:solidFill>
                <a:latin typeface="Lato" panose="020F0502020204030203" pitchFamily="34" charset="0"/>
                <a:ea typeface="Lato" panose="020F0502020204030203" pitchFamily="34" charset="0"/>
                <a:cs typeface="Lato" panose="020F0502020204030203" pitchFamily="34" charset="0"/>
              </a:rPr>
              <a:t>Le questionnaire ENOEL 2021 en PDF, évaluez-vous !</a:t>
            </a:r>
          </a:p>
          <a:p>
            <a:endParaRPr lang="fr-FR" sz="1200" dirty="0">
              <a:solidFill>
                <a:srgbClr val="26225B"/>
              </a:solidFill>
              <a:latin typeface="Lato" panose="020F0502020204030203" pitchFamily="34" charset="0"/>
              <a:ea typeface="Lato" panose="020F0502020204030203" pitchFamily="34" charset="0"/>
              <a:cs typeface="Lato" panose="020F0502020204030203" pitchFamily="34" charset="0"/>
            </a:endParaRPr>
          </a:p>
          <a:p>
            <a:pPr algn="just">
              <a:spcAft>
                <a:spcPts val="800"/>
              </a:spcAft>
            </a:pPr>
            <a:r>
              <a:rPr lang="fr-FR" sz="1200" dirty="0">
                <a:solidFill>
                  <a:srgbClr val="26225B"/>
                </a:solidFill>
                <a:latin typeface="Lato" panose="020F0502020204030203" pitchFamily="34" charset="0"/>
                <a:ea typeface="Lato" panose="020F0502020204030203" pitchFamily="34" charset="0"/>
                <a:cs typeface="Lato" panose="020F0502020204030203" pitchFamily="34" charset="0"/>
              </a:rPr>
              <a:t>Santos-</a:t>
            </a:r>
            <a:r>
              <a:rPr lang="fr-FR" sz="1200" dirty="0" err="1">
                <a:solidFill>
                  <a:srgbClr val="26225B"/>
                </a:solidFill>
                <a:latin typeface="Lato" panose="020F0502020204030203" pitchFamily="34" charset="0"/>
                <a:ea typeface="Lato" panose="020F0502020204030203" pitchFamily="34" charset="0"/>
                <a:cs typeface="Lato" panose="020F0502020204030203" pitchFamily="34" charset="0"/>
              </a:rPr>
              <a:t>Hermosa</a:t>
            </a:r>
            <a:r>
              <a:rPr lang="fr-FR" sz="1200" dirty="0">
                <a:solidFill>
                  <a:srgbClr val="26225B"/>
                </a:solidFill>
                <a:latin typeface="Lato" panose="020F0502020204030203" pitchFamily="34" charset="0"/>
                <a:ea typeface="Lato" panose="020F0502020204030203" pitchFamily="34" charset="0"/>
                <a:cs typeface="Lato" panose="020F0502020204030203" pitchFamily="34" charset="0"/>
              </a:rPr>
              <a:t>, </a:t>
            </a:r>
            <a:r>
              <a:rPr lang="fr-FR" sz="1200" dirty="0" err="1">
                <a:solidFill>
                  <a:srgbClr val="26225B"/>
                </a:solidFill>
                <a:latin typeface="Lato" panose="020F0502020204030203" pitchFamily="34" charset="0"/>
                <a:ea typeface="Lato" panose="020F0502020204030203" pitchFamily="34" charset="0"/>
                <a:cs typeface="Lato" panose="020F0502020204030203" pitchFamily="34" charset="0"/>
              </a:rPr>
              <a:t>Gema</a:t>
            </a:r>
            <a:r>
              <a:rPr lang="fr-FR" sz="1200" dirty="0">
                <a:solidFill>
                  <a:srgbClr val="26225B"/>
                </a:solidFill>
                <a:latin typeface="Lato" panose="020F0502020204030203" pitchFamily="34" charset="0"/>
                <a:ea typeface="Lato" panose="020F0502020204030203" pitchFamily="34" charset="0"/>
                <a:cs typeface="Lato" panose="020F0502020204030203" pitchFamily="34" charset="0"/>
              </a:rPr>
              <a:t>, Corti, Paola, </a:t>
            </a:r>
            <a:r>
              <a:rPr lang="fr-FR" sz="1200" dirty="0" err="1">
                <a:solidFill>
                  <a:srgbClr val="26225B"/>
                </a:solidFill>
                <a:latin typeface="Lato" panose="020F0502020204030203" pitchFamily="34" charset="0"/>
                <a:ea typeface="Lato" panose="020F0502020204030203" pitchFamily="34" charset="0"/>
                <a:cs typeface="Lato" panose="020F0502020204030203" pitchFamily="34" charset="0"/>
              </a:rPr>
              <a:t>Proudman</a:t>
            </a:r>
            <a:r>
              <a:rPr lang="fr-FR" sz="1200" dirty="0">
                <a:solidFill>
                  <a:srgbClr val="26225B"/>
                </a:solidFill>
                <a:latin typeface="Lato" panose="020F0502020204030203" pitchFamily="34" charset="0"/>
                <a:ea typeface="Lato" panose="020F0502020204030203" pitchFamily="34" charset="0"/>
                <a:cs typeface="Lato" panose="020F0502020204030203" pitchFamily="34" charset="0"/>
              </a:rPr>
              <a:t>, Vanessa, </a:t>
            </a:r>
            <a:r>
              <a:rPr lang="fr-FR" sz="1200" dirty="0" err="1">
                <a:solidFill>
                  <a:srgbClr val="26225B"/>
                </a:solidFill>
                <a:latin typeface="Lato" panose="020F0502020204030203" pitchFamily="34" charset="0"/>
                <a:ea typeface="Lato" panose="020F0502020204030203" pitchFamily="34" charset="0"/>
                <a:cs typeface="Lato" panose="020F0502020204030203" pitchFamily="34" charset="0"/>
              </a:rPr>
              <a:t>Moes</a:t>
            </a:r>
            <a:r>
              <a:rPr lang="fr-FR" sz="1200" dirty="0">
                <a:solidFill>
                  <a:srgbClr val="26225B"/>
                </a:solidFill>
                <a:latin typeface="Lato" panose="020F0502020204030203" pitchFamily="34" charset="0"/>
                <a:ea typeface="Lato" panose="020F0502020204030203" pitchFamily="34" charset="0"/>
                <a:cs typeface="Lato" panose="020F0502020204030203" pitchFamily="34" charset="0"/>
              </a:rPr>
              <a:t>, Sylvia, &amp; </a:t>
            </a:r>
            <a:r>
              <a:rPr lang="fr-FR" sz="1200" dirty="0" err="1">
                <a:solidFill>
                  <a:srgbClr val="26225B"/>
                </a:solidFill>
                <a:latin typeface="Lato" panose="020F0502020204030203" pitchFamily="34" charset="0"/>
                <a:ea typeface="Lato" panose="020F0502020204030203" pitchFamily="34" charset="0"/>
                <a:cs typeface="Lato" panose="020F0502020204030203" pitchFamily="34" charset="0"/>
              </a:rPr>
              <a:t>Tramantza</a:t>
            </a:r>
            <a:r>
              <a:rPr lang="fr-FR" sz="1200" dirty="0">
                <a:solidFill>
                  <a:srgbClr val="26225B"/>
                </a:solidFill>
                <a:latin typeface="Lato" panose="020F0502020204030203" pitchFamily="34" charset="0"/>
                <a:ea typeface="Lato" panose="020F0502020204030203" pitchFamily="34" charset="0"/>
                <a:cs typeface="Lato" panose="020F0502020204030203" pitchFamily="34" charset="0"/>
              </a:rPr>
              <a:t>, </a:t>
            </a:r>
            <a:r>
              <a:rPr lang="fr-FR" sz="1200" dirty="0" err="1">
                <a:solidFill>
                  <a:srgbClr val="26225B"/>
                </a:solidFill>
                <a:latin typeface="Lato" panose="020F0502020204030203" pitchFamily="34" charset="0"/>
                <a:ea typeface="Lato" panose="020F0502020204030203" pitchFamily="34" charset="0"/>
                <a:cs typeface="Lato" panose="020F0502020204030203" pitchFamily="34" charset="0"/>
              </a:rPr>
              <a:t>Evi</a:t>
            </a:r>
            <a:r>
              <a:rPr lang="fr-FR" sz="1200" dirty="0">
                <a:solidFill>
                  <a:srgbClr val="26225B"/>
                </a:solidFill>
                <a:latin typeface="Lato" panose="020F0502020204030203" pitchFamily="34" charset="0"/>
                <a:ea typeface="Lato" panose="020F0502020204030203" pitchFamily="34" charset="0"/>
                <a:cs typeface="Lato" panose="020F0502020204030203" pitchFamily="34" charset="0"/>
              </a:rPr>
              <a:t>. (2021). </a:t>
            </a:r>
            <a:r>
              <a:rPr lang="fr-FR" sz="1200" i="1" dirty="0">
                <a:solidFill>
                  <a:srgbClr val="26225B"/>
                </a:solidFill>
                <a:latin typeface="Lato" panose="020F0502020204030203" pitchFamily="34" charset="0"/>
                <a:ea typeface="Lato" panose="020F0502020204030203" pitchFamily="34" charset="0"/>
                <a:cs typeface="Lato" panose="020F0502020204030203" pitchFamily="34" charset="0"/>
              </a:rPr>
              <a:t>Survey Instrument: Open Education in </a:t>
            </a:r>
            <a:r>
              <a:rPr lang="fr-FR" sz="1200" i="1" dirty="0" err="1">
                <a:solidFill>
                  <a:srgbClr val="26225B"/>
                </a:solidFill>
                <a:latin typeface="Lato" panose="020F0502020204030203" pitchFamily="34" charset="0"/>
                <a:ea typeface="Lato" panose="020F0502020204030203" pitchFamily="34" charset="0"/>
                <a:cs typeface="Lato" panose="020F0502020204030203" pitchFamily="34" charset="0"/>
              </a:rPr>
              <a:t>European</a:t>
            </a:r>
            <a:r>
              <a:rPr lang="fr-FR" sz="1200" i="1" dirty="0">
                <a:solidFill>
                  <a:srgbClr val="26225B"/>
                </a:solidFill>
                <a:latin typeface="Lato" panose="020F0502020204030203" pitchFamily="34" charset="0"/>
                <a:ea typeface="Lato" panose="020F0502020204030203" pitchFamily="34" charset="0"/>
                <a:cs typeface="Lato" panose="020F0502020204030203" pitchFamily="34" charset="0"/>
              </a:rPr>
              <a:t> </a:t>
            </a:r>
            <a:r>
              <a:rPr lang="fr-FR" sz="1200" i="1" dirty="0" err="1">
                <a:solidFill>
                  <a:srgbClr val="26225B"/>
                </a:solidFill>
                <a:latin typeface="Lato" panose="020F0502020204030203" pitchFamily="34" charset="0"/>
                <a:ea typeface="Lato" panose="020F0502020204030203" pitchFamily="34" charset="0"/>
                <a:cs typeface="Lato" panose="020F0502020204030203" pitchFamily="34" charset="0"/>
              </a:rPr>
              <a:t>Libraries</a:t>
            </a:r>
            <a:r>
              <a:rPr lang="fr-FR" sz="1200" i="1" dirty="0">
                <a:solidFill>
                  <a:srgbClr val="26225B"/>
                </a:solidFill>
                <a:latin typeface="Lato" panose="020F0502020204030203" pitchFamily="34" charset="0"/>
                <a:ea typeface="Lato" panose="020F0502020204030203" pitchFamily="34" charset="0"/>
                <a:cs typeface="Lato" panose="020F0502020204030203" pitchFamily="34" charset="0"/>
              </a:rPr>
              <a:t> of </a:t>
            </a:r>
            <a:r>
              <a:rPr lang="fr-FR" sz="1200" i="1" dirty="0" err="1">
                <a:solidFill>
                  <a:srgbClr val="26225B"/>
                </a:solidFill>
                <a:latin typeface="Lato" panose="020F0502020204030203" pitchFamily="34" charset="0"/>
                <a:ea typeface="Lato" panose="020F0502020204030203" pitchFamily="34" charset="0"/>
                <a:cs typeface="Lato" panose="020F0502020204030203" pitchFamily="34" charset="0"/>
              </a:rPr>
              <a:t>Higher</a:t>
            </a:r>
            <a:r>
              <a:rPr lang="fr-FR" sz="1200" i="1" dirty="0">
                <a:solidFill>
                  <a:srgbClr val="26225B"/>
                </a:solidFill>
                <a:latin typeface="Lato" panose="020F0502020204030203" pitchFamily="34" charset="0"/>
                <a:ea typeface="Lato" panose="020F0502020204030203" pitchFamily="34" charset="0"/>
                <a:cs typeface="Lato" panose="020F0502020204030203" pitchFamily="34" charset="0"/>
              </a:rPr>
              <a:t> Education Survey 2021</a:t>
            </a:r>
            <a:r>
              <a:rPr lang="fr-FR" sz="1200" dirty="0">
                <a:solidFill>
                  <a:srgbClr val="26225B"/>
                </a:solidFill>
                <a:latin typeface="Lato" panose="020F0502020204030203" pitchFamily="34" charset="0"/>
                <a:ea typeface="Lato" panose="020F0502020204030203" pitchFamily="34" charset="0"/>
                <a:cs typeface="Lato" panose="020F0502020204030203" pitchFamily="34" charset="0"/>
              </a:rPr>
              <a:t>. </a:t>
            </a:r>
            <a:r>
              <a:rPr lang="fr-FR" sz="1200" dirty="0" err="1">
                <a:solidFill>
                  <a:srgbClr val="26225B"/>
                </a:solidFill>
                <a:latin typeface="Lato" panose="020F0502020204030203" pitchFamily="34" charset="0"/>
                <a:ea typeface="Lato" panose="020F0502020204030203" pitchFamily="34" charset="0"/>
                <a:cs typeface="Lato" panose="020F0502020204030203" pitchFamily="34" charset="0"/>
              </a:rPr>
              <a:t>Zenodo</a:t>
            </a:r>
            <a:r>
              <a:rPr lang="fr-FR" sz="1200" dirty="0">
                <a:solidFill>
                  <a:srgbClr val="26225B"/>
                </a:solidFill>
                <a:latin typeface="Lato" panose="020F0502020204030203" pitchFamily="34" charset="0"/>
                <a:ea typeface="Lato" panose="020F0502020204030203" pitchFamily="34" charset="0"/>
                <a:cs typeface="Lato" panose="020F0502020204030203" pitchFamily="34" charset="0"/>
              </a:rPr>
              <a:t>. </a:t>
            </a:r>
            <a:r>
              <a:rPr lang="fr-FR" sz="1200" dirty="0">
                <a:solidFill>
                  <a:srgbClr val="26225B"/>
                </a:solidFill>
                <a:latin typeface="Lato" panose="020F0502020204030203" pitchFamily="34" charset="0"/>
                <a:ea typeface="Lato" panose="020F0502020204030203" pitchFamily="34" charset="0"/>
                <a:cs typeface="Lato" panose="020F0502020204030203" pitchFamily="34" charset="0"/>
                <a:hlinkClick r:id="rId4">
                  <a:extLst>
                    <a:ext uri="{A12FA001-AC4F-418D-AE19-62706E023703}">
                      <ahyp:hlinkClr xmlns:ahyp="http://schemas.microsoft.com/office/drawing/2018/hyperlinkcolor" val="tx"/>
                    </a:ext>
                  </a:extLst>
                </a:hlinkClick>
              </a:rPr>
              <a:t>https://doi.org/10.5281/zenodo.4892450</a:t>
            </a:r>
            <a:r>
              <a:rPr lang="fr-FR" sz="1200" dirty="0">
                <a:solidFill>
                  <a:srgbClr val="26225B"/>
                </a:solidFill>
                <a:latin typeface="Lato" panose="020F0502020204030203" pitchFamily="34" charset="0"/>
                <a:ea typeface="Lato" panose="020F0502020204030203" pitchFamily="34" charset="0"/>
                <a:cs typeface="Lato" panose="020F0502020204030203" pitchFamily="34" charset="0"/>
              </a:rPr>
              <a:t> </a:t>
            </a:r>
          </a:p>
        </p:txBody>
      </p:sp>
      <p:sp>
        <p:nvSpPr>
          <p:cNvPr id="13" name="ZoneTexte 12">
            <a:extLst>
              <a:ext uri="{FF2B5EF4-FFF2-40B4-BE49-F238E27FC236}">
                <a16:creationId xmlns:a16="http://schemas.microsoft.com/office/drawing/2014/main" id="{8B3805A8-4995-4107-9A32-4C7ADE87A321}"/>
              </a:ext>
            </a:extLst>
          </p:cNvPr>
          <p:cNvSpPr txBox="1"/>
          <p:nvPr/>
        </p:nvSpPr>
        <p:spPr>
          <a:xfrm rot="16200000">
            <a:off x="-628503" y="2710341"/>
            <a:ext cx="1997968" cy="215444"/>
          </a:xfrm>
          <a:prstGeom prst="rect">
            <a:avLst/>
          </a:prstGeom>
          <a:noFill/>
        </p:spPr>
        <p:txBody>
          <a:bodyPr wrap="square">
            <a:spAutoFit/>
          </a:bodyPr>
          <a:lstStyle/>
          <a:p>
            <a:r>
              <a:rPr lang="fr-FR" sz="800" b="0" i="1" dirty="0">
                <a:solidFill>
                  <a:srgbClr val="191B26"/>
                </a:solidFill>
                <a:effectLst/>
                <a:latin typeface="Lato" panose="020F0502020204030203" pitchFamily="34" charset="0"/>
                <a:ea typeface="Lato" panose="020F0502020204030203" pitchFamily="34" charset="0"/>
                <a:cs typeface="Lato" panose="020F0502020204030203" pitchFamily="34" charset="0"/>
              </a:rPr>
              <a:t>Image par </a:t>
            </a:r>
            <a:r>
              <a:rPr lang="fr-FR" sz="800" b="0" i="1" u="sng" dirty="0">
                <a:solidFill>
                  <a:srgbClr val="191B26"/>
                </a:solidFill>
                <a:effectLst/>
                <a:latin typeface="Lato" panose="020F0502020204030203" pitchFamily="34" charset="0"/>
                <a:ea typeface="Lato" panose="020F0502020204030203" pitchFamily="34" charset="0"/>
                <a:cs typeface="Lato" panose="020F0502020204030203" pitchFamily="34" charset="0"/>
                <a:hlinkClick r:id="rId5"/>
              </a:rPr>
              <a:t>Monika </a:t>
            </a:r>
            <a:r>
              <a:rPr lang="fr-FR" sz="800" b="0" i="1" u="sng" dirty="0" err="1">
                <a:solidFill>
                  <a:srgbClr val="191B26"/>
                </a:solidFill>
                <a:effectLst/>
                <a:latin typeface="Lato" panose="020F0502020204030203" pitchFamily="34" charset="0"/>
                <a:ea typeface="Lato" panose="020F0502020204030203" pitchFamily="34" charset="0"/>
                <a:cs typeface="Lato" panose="020F0502020204030203" pitchFamily="34" charset="0"/>
                <a:hlinkClick r:id="rId5"/>
              </a:rPr>
              <a:t>Grafik</a:t>
            </a:r>
            <a:r>
              <a:rPr lang="fr-FR" sz="800" b="0" i="1" dirty="0">
                <a:solidFill>
                  <a:srgbClr val="191B26"/>
                </a:solidFill>
                <a:effectLst/>
                <a:latin typeface="Lato" panose="020F0502020204030203" pitchFamily="34" charset="0"/>
                <a:ea typeface="Lato" panose="020F0502020204030203" pitchFamily="34" charset="0"/>
                <a:cs typeface="Lato" panose="020F0502020204030203" pitchFamily="34" charset="0"/>
              </a:rPr>
              <a:t> de </a:t>
            </a:r>
            <a:r>
              <a:rPr lang="fr-FR" sz="800" b="0" i="1" u="sng" dirty="0" err="1">
                <a:solidFill>
                  <a:srgbClr val="191B26"/>
                </a:solidFill>
                <a:effectLst/>
                <a:latin typeface="Lato" panose="020F0502020204030203" pitchFamily="34" charset="0"/>
                <a:ea typeface="Lato" panose="020F0502020204030203" pitchFamily="34" charset="0"/>
                <a:cs typeface="Lato" panose="020F0502020204030203" pitchFamily="34" charset="0"/>
                <a:hlinkClick r:id="rId6"/>
              </a:rPr>
              <a:t>Pixabay</a:t>
            </a:r>
            <a:r>
              <a:rPr lang="fr-FR" sz="800" b="0" i="1" dirty="0">
                <a:solidFill>
                  <a:srgbClr val="191B26"/>
                </a:solidFill>
                <a:effectLst/>
                <a:latin typeface="Lato" panose="020F0502020204030203" pitchFamily="34" charset="0"/>
                <a:ea typeface="Lato" panose="020F0502020204030203" pitchFamily="34" charset="0"/>
                <a:cs typeface="Lato" panose="020F0502020204030203" pitchFamily="34" charset="0"/>
              </a:rPr>
              <a:t> </a:t>
            </a:r>
            <a:endParaRPr lang="fr-FR" sz="800" i="1" dirty="0">
              <a:latin typeface="Lato" panose="020F0502020204030203" pitchFamily="34" charset="0"/>
              <a:ea typeface="Lato" panose="020F0502020204030203" pitchFamily="34" charset="0"/>
              <a:cs typeface="Lato" panose="020F0502020204030203" pitchFamily="34" charset="0"/>
            </a:endParaRPr>
          </a:p>
        </p:txBody>
      </p:sp>
      <p:pic>
        <p:nvPicPr>
          <p:cNvPr id="11" name="Image 10">
            <a:extLst>
              <a:ext uri="{FF2B5EF4-FFF2-40B4-BE49-F238E27FC236}">
                <a16:creationId xmlns:a16="http://schemas.microsoft.com/office/drawing/2014/main" id="{14547B3B-DF07-4DBD-942D-2ECD4CB966F9}"/>
              </a:ext>
            </a:extLst>
          </p:cNvPr>
          <p:cNvPicPr>
            <a:picLocks noChangeAspect="1"/>
          </p:cNvPicPr>
          <p:nvPr/>
        </p:nvPicPr>
        <p:blipFill>
          <a:blip r:embed="rId7">
            <a:extLst>
              <a:ext uri="{28A0092B-C50C-407E-A947-70E740481C1C}">
                <a14:useLocalDpi xmlns:a14="http://schemas.microsoft.com/office/drawing/2010/main" val="0"/>
              </a:ext>
            </a:extLst>
          </a:blip>
          <a:srcRect l="1701" r="1701"/>
          <a:stretch/>
        </p:blipFill>
        <p:spPr>
          <a:xfrm>
            <a:off x="563761" y="1426055"/>
            <a:ext cx="2302695" cy="2657863"/>
          </a:xfrm>
          <a:prstGeom prst="rect">
            <a:avLst/>
          </a:prstGeom>
        </p:spPr>
      </p:pic>
      <p:sp>
        <p:nvSpPr>
          <p:cNvPr id="8" name="ZoneTexte 7">
            <a:extLst>
              <a:ext uri="{FF2B5EF4-FFF2-40B4-BE49-F238E27FC236}">
                <a16:creationId xmlns:a16="http://schemas.microsoft.com/office/drawing/2014/main" id="{598B1B6B-187D-4DC3-AADD-76CB92626C3E}"/>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42255104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4162" y="853781"/>
            <a:ext cx="5685989" cy="637849"/>
          </a:xfrm>
        </p:spPr>
        <p:txBody>
          <a:bodyPr/>
          <a:lstStyle/>
          <a:p>
            <a:r>
              <a:rPr lang="fr-FR" dirty="0"/>
              <a:t>4 aspects</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13" name="ZoneTexte 12">
            <a:extLst>
              <a:ext uri="{FF2B5EF4-FFF2-40B4-BE49-F238E27FC236}">
                <a16:creationId xmlns:a16="http://schemas.microsoft.com/office/drawing/2014/main" id="{56B2CD5C-4778-40C3-9807-E44032AB874C}"/>
              </a:ext>
            </a:extLst>
          </p:cNvPr>
          <p:cNvSpPr txBox="1"/>
          <p:nvPr/>
        </p:nvSpPr>
        <p:spPr>
          <a:xfrm>
            <a:off x="2627784" y="1692463"/>
            <a:ext cx="6246440" cy="533992"/>
          </a:xfrm>
          <a:prstGeom prst="rect">
            <a:avLst/>
          </a:prstGeom>
          <a:noFill/>
        </p:spPr>
        <p:txBody>
          <a:bodyPr wrap="square">
            <a:spAutoFit/>
          </a:bodyPr>
          <a:lstStyle/>
          <a:p>
            <a:pPr>
              <a:lnSpc>
                <a:spcPct val="107000"/>
              </a:lnSpc>
              <a:spcAft>
                <a:spcPts val="800"/>
              </a:spcAft>
            </a:pPr>
            <a:r>
              <a:rPr lang="fr-FR" sz="1400" dirty="0">
                <a:solidFill>
                  <a:srgbClr val="26225B"/>
                </a:solidFill>
                <a:effectLst/>
                <a:latin typeface="Lato" panose="020F0502020204030203" pitchFamily="34" charset="0"/>
                <a:ea typeface="Lato" panose="020F0502020204030203" pitchFamily="34" charset="0"/>
                <a:cs typeface="Lato" panose="020F0502020204030203" pitchFamily="34" charset="0"/>
                <a:hlinkClick r:id="rId4">
                  <a:extLst>
                    <a:ext uri="{A12FA001-AC4F-418D-AE19-62706E023703}">
                      <ahyp:hlinkClr xmlns:ahyp="http://schemas.microsoft.com/office/drawing/2018/hyperlinkcolor" val="tx"/>
                    </a:ext>
                  </a:extLst>
                </a:hlinkClick>
              </a:rPr>
              <a:t>https://libereurope.eu/working-group/liber-educational-resources-working-group/</a:t>
            </a:r>
            <a:r>
              <a:rPr lang="fr-FR" sz="1400" dirty="0">
                <a:solidFill>
                  <a:srgbClr val="26225B"/>
                </a:solidFill>
                <a:effectLst/>
                <a:latin typeface="Lato" panose="020F0502020204030203" pitchFamily="34" charset="0"/>
                <a:ea typeface="Lato" panose="020F0502020204030203" pitchFamily="34" charset="0"/>
                <a:cs typeface="Lato" panose="020F0502020204030203" pitchFamily="34" charset="0"/>
              </a:rPr>
              <a:t> </a:t>
            </a:r>
          </a:p>
        </p:txBody>
      </p:sp>
      <p:pic>
        <p:nvPicPr>
          <p:cNvPr id="9" name="Image 8">
            <a:extLst>
              <a:ext uri="{FF2B5EF4-FFF2-40B4-BE49-F238E27FC236}">
                <a16:creationId xmlns:a16="http://schemas.microsoft.com/office/drawing/2014/main" id="{63527170-7169-443F-9E61-1D39057974C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3528" y="1962524"/>
            <a:ext cx="1859572" cy="1814961"/>
          </a:xfrm>
          <a:prstGeom prst="rect">
            <a:avLst/>
          </a:prstGeom>
        </p:spPr>
      </p:pic>
      <p:sp>
        <p:nvSpPr>
          <p:cNvPr id="12" name="ZoneTexte 11">
            <a:extLst>
              <a:ext uri="{FF2B5EF4-FFF2-40B4-BE49-F238E27FC236}">
                <a16:creationId xmlns:a16="http://schemas.microsoft.com/office/drawing/2014/main" id="{141A0A35-5112-427C-B1D1-988C67840188}"/>
              </a:ext>
            </a:extLst>
          </p:cNvPr>
          <p:cNvSpPr txBox="1"/>
          <p:nvPr/>
        </p:nvSpPr>
        <p:spPr>
          <a:xfrm>
            <a:off x="2627784" y="2427288"/>
            <a:ext cx="5953861" cy="1815882"/>
          </a:xfrm>
          <a:prstGeom prst="rect">
            <a:avLst/>
          </a:prstGeom>
          <a:noFill/>
        </p:spPr>
        <p:txBody>
          <a:bodyPr wrap="square">
            <a:spAutoFit/>
          </a:bodyPr>
          <a:lstStyle/>
          <a:p>
            <a:r>
              <a:rPr lang="fr-FR" sz="1600" b="1" dirty="0" err="1">
                <a:solidFill>
                  <a:srgbClr val="FC7A57"/>
                </a:solidFill>
                <a:latin typeface="Lato" panose="020F0502020204030203" pitchFamily="34" charset="0"/>
                <a:ea typeface="Lato" panose="020F0502020204030203" pitchFamily="34" charset="0"/>
                <a:cs typeface="Lato" panose="020F0502020204030203" pitchFamily="34" charset="0"/>
              </a:rPr>
              <a:t>Librarians</a:t>
            </a:r>
            <a:r>
              <a:rPr lang="fr-FR" sz="1600" b="1" dirty="0">
                <a:solidFill>
                  <a:srgbClr val="FC7A57"/>
                </a:solidFill>
                <a:latin typeface="Lato" panose="020F0502020204030203" pitchFamily="34" charset="0"/>
                <a:ea typeface="Lato" panose="020F0502020204030203" pitchFamily="34" charset="0"/>
                <a:cs typeface="Lato" panose="020F0502020204030203" pitchFamily="34" charset="0"/>
              </a:rPr>
              <a:t> and </a:t>
            </a:r>
            <a:r>
              <a:rPr lang="fr-FR" sz="1600" b="1" dirty="0" err="1">
                <a:solidFill>
                  <a:srgbClr val="FC7A57"/>
                </a:solidFill>
                <a:latin typeface="Lato" panose="020F0502020204030203" pitchFamily="34" charset="0"/>
                <a:ea typeface="Lato" panose="020F0502020204030203" pitchFamily="34" charset="0"/>
                <a:cs typeface="Lato" panose="020F0502020204030203" pitchFamily="34" charset="0"/>
              </a:rPr>
              <a:t>Educational</a:t>
            </a:r>
            <a:r>
              <a:rPr lang="fr-FR" sz="1600" b="1" dirty="0">
                <a:solidFill>
                  <a:srgbClr val="FC7A57"/>
                </a:solidFill>
                <a:latin typeface="Lato" panose="020F0502020204030203" pitchFamily="34" charset="0"/>
                <a:ea typeface="Lato" panose="020F0502020204030203" pitchFamily="34" charset="0"/>
                <a:cs typeface="Lato" panose="020F0502020204030203" pitchFamily="34" charset="0"/>
              </a:rPr>
              <a:t> </a:t>
            </a:r>
            <a:r>
              <a:rPr lang="fr-FR" sz="1600" b="1" dirty="0" err="1">
                <a:solidFill>
                  <a:srgbClr val="FC7A57"/>
                </a:solidFill>
                <a:latin typeface="Lato" panose="020F0502020204030203" pitchFamily="34" charset="0"/>
                <a:ea typeface="Lato" panose="020F0502020204030203" pitchFamily="34" charset="0"/>
                <a:cs typeface="Lato" panose="020F0502020204030203" pitchFamily="34" charset="0"/>
              </a:rPr>
              <a:t>Resources</a:t>
            </a:r>
            <a:endParaRPr lang="fr-FR" sz="1600" b="1" dirty="0">
              <a:solidFill>
                <a:srgbClr val="FC7A57"/>
              </a:solidFill>
              <a:latin typeface="Lato" panose="020F0502020204030203" pitchFamily="34" charset="0"/>
              <a:ea typeface="Lato" panose="020F0502020204030203" pitchFamily="34" charset="0"/>
              <a:cs typeface="Lato" panose="020F0502020204030203" pitchFamily="34" charset="0"/>
            </a:endParaRPr>
          </a:p>
          <a:p>
            <a:endParaRPr lang="fr-FR" sz="1600" b="1" dirty="0">
              <a:solidFill>
                <a:srgbClr val="FC7A57"/>
              </a:solidFill>
              <a:latin typeface="Lato" panose="020F0502020204030203" pitchFamily="34" charset="0"/>
              <a:ea typeface="Lato" panose="020F0502020204030203" pitchFamily="34" charset="0"/>
              <a:cs typeface="Lato" panose="020F0502020204030203" pitchFamily="34" charset="0"/>
            </a:endParaRPr>
          </a:p>
          <a:p>
            <a:pPr algn="just"/>
            <a:r>
              <a:rPr lang="fr-FR" sz="1600" dirty="0" err="1">
                <a:solidFill>
                  <a:srgbClr val="26225B"/>
                </a:solidFill>
                <a:latin typeface="Lato" panose="020F0502020204030203" pitchFamily="34" charset="0"/>
                <a:ea typeface="Lato" panose="020F0502020204030203" pitchFamily="34" charset="0"/>
                <a:cs typeface="Lato" panose="020F0502020204030203" pitchFamily="34" charset="0"/>
              </a:rPr>
              <a:t>Libraries</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 support </a:t>
            </a:r>
            <a:r>
              <a:rPr lang="fr-FR" sz="1600" dirty="0" err="1">
                <a:solidFill>
                  <a:srgbClr val="26225B"/>
                </a:solidFill>
                <a:latin typeface="Lato" panose="020F0502020204030203" pitchFamily="34" charset="0"/>
                <a:ea typeface="Lato" panose="020F0502020204030203" pitchFamily="34" charset="0"/>
                <a:cs typeface="Lato" panose="020F0502020204030203" pitchFamily="34" charset="0"/>
              </a:rPr>
              <a:t>their</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 </a:t>
            </a:r>
            <a:r>
              <a:rPr lang="fr-FR" sz="1600" dirty="0" err="1">
                <a:solidFill>
                  <a:srgbClr val="26225B"/>
                </a:solidFill>
                <a:latin typeface="Lato" panose="020F0502020204030203" pitchFamily="34" charset="0"/>
                <a:ea typeface="Lato" panose="020F0502020204030203" pitchFamily="34" charset="0"/>
                <a:cs typeface="Lato" panose="020F0502020204030203" pitchFamily="34" charset="0"/>
              </a:rPr>
              <a:t>faculty</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 </a:t>
            </a:r>
            <a:r>
              <a:rPr lang="fr-FR" sz="1600" dirty="0" err="1">
                <a:solidFill>
                  <a:srgbClr val="26225B"/>
                </a:solidFill>
                <a:latin typeface="Lato" panose="020F0502020204030203" pitchFamily="34" charset="0"/>
                <a:ea typeface="Lato" panose="020F0502020204030203" pitchFamily="34" charset="0"/>
                <a:cs typeface="Lato" panose="020F0502020204030203" pitchFamily="34" charset="0"/>
              </a:rPr>
              <a:t>with</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 </a:t>
            </a:r>
            <a:r>
              <a:rPr lang="fr-FR" sz="1600" dirty="0" err="1">
                <a:solidFill>
                  <a:srgbClr val="26225B"/>
                </a:solidFill>
                <a:latin typeface="Lato" panose="020F0502020204030203" pitchFamily="34" charset="0"/>
                <a:ea typeface="Lato" panose="020F0502020204030203" pitchFamily="34" charset="0"/>
                <a:cs typeface="Lato" panose="020F0502020204030203" pitchFamily="34" charset="0"/>
              </a:rPr>
              <a:t>educational</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 collections: on-site, online and/or open, as books, e-</a:t>
            </a:r>
            <a:r>
              <a:rPr lang="fr-FR" sz="1600" dirty="0" err="1">
                <a:solidFill>
                  <a:srgbClr val="26225B"/>
                </a:solidFill>
                <a:latin typeface="Lato" panose="020F0502020204030203" pitchFamily="34" charset="0"/>
                <a:ea typeface="Lato" panose="020F0502020204030203" pitchFamily="34" charset="0"/>
                <a:cs typeface="Lato" panose="020F0502020204030203" pitchFamily="34" charset="0"/>
              </a:rPr>
              <a:t>textbooks</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 </a:t>
            </a:r>
            <a:r>
              <a:rPr lang="fr-FR" sz="1600" dirty="0" err="1">
                <a:solidFill>
                  <a:srgbClr val="26225B"/>
                </a:solidFill>
                <a:latin typeface="Lato" panose="020F0502020204030203" pitchFamily="34" charset="0"/>
                <a:ea typeface="Lato" panose="020F0502020204030203" pitchFamily="34" charset="0"/>
                <a:cs typeface="Lato" panose="020F0502020204030203" pitchFamily="34" charset="0"/>
              </a:rPr>
              <a:t>coursepacks</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 </a:t>
            </a:r>
            <a:r>
              <a:rPr lang="fr-FR" sz="1600" dirty="0" err="1">
                <a:solidFill>
                  <a:srgbClr val="26225B"/>
                </a:solidFill>
                <a:latin typeface="Lato" panose="020F0502020204030203" pitchFamily="34" charset="0"/>
                <a:ea typeface="Lato" panose="020F0502020204030203" pitchFamily="34" charset="0"/>
                <a:cs typeface="Lato" panose="020F0502020204030203" pitchFamily="34" charset="0"/>
              </a:rPr>
              <a:t>educational</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 platforms, </a:t>
            </a:r>
            <a:r>
              <a:rPr lang="fr-FR" sz="1600" dirty="0" err="1">
                <a:solidFill>
                  <a:srgbClr val="26225B"/>
                </a:solidFill>
                <a:latin typeface="Lato" panose="020F0502020204030203" pitchFamily="34" charset="0"/>
                <a:ea typeface="Lato" panose="020F0502020204030203" pitchFamily="34" charset="0"/>
                <a:cs typeface="Lato" panose="020F0502020204030203" pitchFamily="34" charset="0"/>
              </a:rPr>
              <a:t>video</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 in 3D or VR, etc. The WG on ER </a:t>
            </a:r>
            <a:r>
              <a:rPr lang="fr-FR" sz="1600" dirty="0" err="1">
                <a:solidFill>
                  <a:srgbClr val="26225B"/>
                </a:solidFill>
                <a:latin typeface="Lato" panose="020F0502020204030203" pitchFamily="34" charset="0"/>
                <a:ea typeface="Lato" panose="020F0502020204030203" pitchFamily="34" charset="0"/>
                <a:cs typeface="Lato" panose="020F0502020204030203" pitchFamily="34" charset="0"/>
              </a:rPr>
              <a:t>will</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 help </a:t>
            </a:r>
            <a:r>
              <a:rPr lang="fr-FR" sz="1600" dirty="0" err="1">
                <a:solidFill>
                  <a:srgbClr val="26225B"/>
                </a:solidFill>
                <a:latin typeface="Lato" panose="020F0502020204030203" pitchFamily="34" charset="0"/>
                <a:ea typeface="Lato" panose="020F0502020204030203" pitchFamily="34" charset="0"/>
                <a:cs typeface="Lato" panose="020F0502020204030203" pitchFamily="34" charset="0"/>
              </a:rPr>
              <a:t>librarians</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 </a:t>
            </a:r>
            <a:r>
              <a:rPr lang="fr-FR" sz="1600" dirty="0" err="1">
                <a:solidFill>
                  <a:srgbClr val="26225B"/>
                </a:solidFill>
                <a:latin typeface="Lato" panose="020F0502020204030203" pitchFamily="34" charset="0"/>
                <a:ea typeface="Lato" panose="020F0502020204030203" pitchFamily="34" charset="0"/>
                <a:cs typeface="Lato" panose="020F0502020204030203" pitchFamily="34" charset="0"/>
              </a:rPr>
              <a:t>with</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 </a:t>
            </a:r>
            <a:r>
              <a:rPr lang="fr-FR" sz="1600" dirty="0" err="1">
                <a:solidFill>
                  <a:srgbClr val="26225B"/>
                </a:solidFill>
                <a:latin typeface="Lato" panose="020F0502020204030203" pitchFamily="34" charset="0"/>
                <a:ea typeface="Lato" panose="020F0502020204030203" pitchFamily="34" charset="0"/>
                <a:cs typeface="Lato" panose="020F0502020204030203" pitchFamily="34" charset="0"/>
              </a:rPr>
              <a:t>their</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 support on how to </a:t>
            </a:r>
            <a:r>
              <a:rPr lang="fr-FR" sz="1600" dirty="0" err="1">
                <a:solidFill>
                  <a:srgbClr val="26225B"/>
                </a:solidFill>
                <a:latin typeface="Lato" panose="020F0502020204030203" pitchFamily="34" charset="0"/>
                <a:ea typeface="Lato" panose="020F0502020204030203" pitchFamily="34" charset="0"/>
                <a:cs typeface="Lato" panose="020F0502020204030203" pitchFamily="34" charset="0"/>
              </a:rPr>
              <a:t>find</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 use, </a:t>
            </a:r>
            <a:r>
              <a:rPr lang="fr-FR" sz="1600" dirty="0" err="1">
                <a:solidFill>
                  <a:srgbClr val="26225B"/>
                </a:solidFill>
                <a:latin typeface="Lato" panose="020F0502020204030203" pitchFamily="34" charset="0"/>
                <a:ea typeface="Lato" panose="020F0502020204030203" pitchFamily="34" charset="0"/>
                <a:cs typeface="Lato" panose="020F0502020204030203" pitchFamily="34" charset="0"/>
              </a:rPr>
              <a:t>create</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 and </a:t>
            </a:r>
            <a:r>
              <a:rPr lang="fr-FR" sz="1600" dirty="0" err="1">
                <a:solidFill>
                  <a:srgbClr val="26225B"/>
                </a:solidFill>
                <a:latin typeface="Lato" panose="020F0502020204030203" pitchFamily="34" charset="0"/>
                <a:ea typeface="Lato" panose="020F0502020204030203" pitchFamily="34" charset="0"/>
                <a:cs typeface="Lato" panose="020F0502020204030203" pitchFamily="34" charset="0"/>
              </a:rPr>
              <a:t>share</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 </a:t>
            </a:r>
            <a:r>
              <a:rPr lang="fr-FR" sz="1600" dirty="0" err="1">
                <a:solidFill>
                  <a:srgbClr val="26225B"/>
                </a:solidFill>
                <a:latin typeface="Lato" panose="020F0502020204030203" pitchFamily="34" charset="0"/>
                <a:ea typeface="Lato" panose="020F0502020204030203" pitchFamily="34" charset="0"/>
                <a:cs typeface="Lato" panose="020F0502020204030203" pitchFamily="34" charset="0"/>
              </a:rPr>
              <a:t>educational</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 </a:t>
            </a:r>
            <a:r>
              <a:rPr lang="fr-FR" sz="1600" dirty="0" err="1">
                <a:solidFill>
                  <a:srgbClr val="26225B"/>
                </a:solidFill>
                <a:latin typeface="Lato" panose="020F0502020204030203" pitchFamily="34" charset="0"/>
                <a:ea typeface="Lato" panose="020F0502020204030203" pitchFamily="34" charset="0"/>
                <a:cs typeface="Lato" panose="020F0502020204030203" pitchFamily="34" charset="0"/>
              </a:rPr>
              <a:t>resources</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a:t>
            </a:r>
          </a:p>
        </p:txBody>
      </p:sp>
      <p:sp>
        <p:nvSpPr>
          <p:cNvPr id="8" name="ZoneTexte 7">
            <a:extLst>
              <a:ext uri="{FF2B5EF4-FFF2-40B4-BE49-F238E27FC236}">
                <a16:creationId xmlns:a16="http://schemas.microsoft.com/office/drawing/2014/main" id="{20F4334B-E724-4136-BDEE-D287E3F46595}"/>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17235742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4162" y="853781"/>
            <a:ext cx="5685989" cy="637849"/>
          </a:xfrm>
        </p:spPr>
        <p:txBody>
          <a:bodyPr/>
          <a:lstStyle/>
          <a:p>
            <a:r>
              <a:rPr lang="fr-FR" dirty="0"/>
              <a:t>4 aspects – 1/4</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pic>
        <p:nvPicPr>
          <p:cNvPr id="9" name="Image 8">
            <a:extLst>
              <a:ext uri="{FF2B5EF4-FFF2-40B4-BE49-F238E27FC236}">
                <a16:creationId xmlns:a16="http://schemas.microsoft.com/office/drawing/2014/main" id="{63527170-7169-443F-9E61-1D39057974C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8" y="1962524"/>
            <a:ext cx="1859572" cy="1814961"/>
          </a:xfrm>
          <a:prstGeom prst="rect">
            <a:avLst/>
          </a:prstGeom>
        </p:spPr>
      </p:pic>
      <p:sp>
        <p:nvSpPr>
          <p:cNvPr id="12" name="ZoneTexte 11">
            <a:extLst>
              <a:ext uri="{FF2B5EF4-FFF2-40B4-BE49-F238E27FC236}">
                <a16:creationId xmlns:a16="http://schemas.microsoft.com/office/drawing/2014/main" id="{141A0A35-5112-427C-B1D1-988C67840188}"/>
              </a:ext>
            </a:extLst>
          </p:cNvPr>
          <p:cNvSpPr txBox="1"/>
          <p:nvPr/>
        </p:nvSpPr>
        <p:spPr>
          <a:xfrm>
            <a:off x="2627784" y="1647016"/>
            <a:ext cx="5953861" cy="2554545"/>
          </a:xfrm>
          <a:prstGeom prst="rect">
            <a:avLst/>
          </a:prstGeom>
          <a:noFill/>
        </p:spPr>
        <p:txBody>
          <a:bodyPr wrap="square">
            <a:spAutoFit/>
          </a:bodyPr>
          <a:lstStyle/>
          <a:p>
            <a:r>
              <a:rPr lang="en-US" sz="1600" b="1" dirty="0">
                <a:solidFill>
                  <a:srgbClr val="FC7A57"/>
                </a:solidFill>
                <a:latin typeface="Lato" panose="020F0502020204030203" pitchFamily="34" charset="0"/>
                <a:ea typeface="Lato" panose="020F0502020204030203" pitchFamily="34" charset="0"/>
                <a:cs typeface="Lato" panose="020F0502020204030203" pitchFamily="34" charset="0"/>
              </a:rPr>
              <a:t>How to find </a:t>
            </a:r>
          </a:p>
          <a:p>
            <a:endParaRPr lang="en-US" sz="1600" dirty="0">
              <a:solidFill>
                <a:srgbClr val="26225B"/>
              </a:solidFill>
              <a:latin typeface="Lato" panose="020F0502020204030203" pitchFamily="34" charset="0"/>
              <a:ea typeface="Lato" panose="020F0502020204030203" pitchFamily="34" charset="0"/>
              <a:cs typeface="Lato" panose="020F0502020204030203" pitchFamily="34" charset="0"/>
            </a:endParaRPr>
          </a:p>
          <a:p>
            <a:pPr algn="just"/>
            <a:r>
              <a:rPr lang="en-US" sz="1600" dirty="0">
                <a:solidFill>
                  <a:srgbClr val="26225B"/>
                </a:solidFill>
                <a:latin typeface="Lato" panose="020F0502020204030203" pitchFamily="34" charset="0"/>
                <a:ea typeface="Lato" panose="020F0502020204030203" pitchFamily="34" charset="0"/>
                <a:cs typeface="Lato" panose="020F0502020204030203" pitchFamily="34" charset="0"/>
              </a:rPr>
              <a:t>The discovery of educational content requires a different focus, with regards to educational level, language, quality assurance, and where to find it. Traditionally, libraries have always supported teaching with the provision of textbooks.</a:t>
            </a:r>
          </a:p>
          <a:p>
            <a:pPr algn="just"/>
            <a:r>
              <a:rPr lang="en-US" sz="1600" dirty="0">
                <a:solidFill>
                  <a:srgbClr val="26225B"/>
                </a:solidFill>
                <a:latin typeface="Lato" panose="020F0502020204030203" pitchFamily="34" charset="0"/>
                <a:ea typeface="Lato" panose="020F0502020204030203" pitchFamily="34" charset="0"/>
                <a:cs typeface="Lato" panose="020F0502020204030203" pitchFamily="34" charset="0"/>
              </a:rPr>
              <a:t>(…)</a:t>
            </a:r>
          </a:p>
          <a:p>
            <a:pPr algn="just"/>
            <a:r>
              <a:rPr lang="en-US" sz="1600" dirty="0">
                <a:solidFill>
                  <a:srgbClr val="26225B"/>
                </a:solidFill>
                <a:latin typeface="Lato" panose="020F0502020204030203" pitchFamily="34" charset="0"/>
                <a:ea typeface="Lato" panose="020F0502020204030203" pitchFamily="34" charset="0"/>
                <a:cs typeface="Lato" panose="020F0502020204030203" pitchFamily="34" charset="0"/>
              </a:rPr>
              <a:t>But to find and make available all content that is consistent with the intended learning outcomes, requires more than the traditional library discovery.</a:t>
            </a:r>
          </a:p>
        </p:txBody>
      </p:sp>
      <p:sp>
        <p:nvSpPr>
          <p:cNvPr id="7" name="ZoneTexte 6">
            <a:extLst>
              <a:ext uri="{FF2B5EF4-FFF2-40B4-BE49-F238E27FC236}">
                <a16:creationId xmlns:a16="http://schemas.microsoft.com/office/drawing/2014/main" id="{79966780-22E3-4FD8-BC24-8EF65061FBA8}"/>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24007601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4162" y="853781"/>
            <a:ext cx="5685989" cy="637849"/>
          </a:xfrm>
        </p:spPr>
        <p:txBody>
          <a:bodyPr/>
          <a:lstStyle/>
          <a:p>
            <a:r>
              <a:rPr lang="fr-FR" dirty="0"/>
              <a:t>4 aspects – 2/4 </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pic>
        <p:nvPicPr>
          <p:cNvPr id="9" name="Image 8">
            <a:extLst>
              <a:ext uri="{FF2B5EF4-FFF2-40B4-BE49-F238E27FC236}">
                <a16:creationId xmlns:a16="http://schemas.microsoft.com/office/drawing/2014/main" id="{63527170-7169-443F-9E61-1D39057974C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8" y="1962524"/>
            <a:ext cx="1859572" cy="1814961"/>
          </a:xfrm>
          <a:prstGeom prst="rect">
            <a:avLst/>
          </a:prstGeom>
        </p:spPr>
      </p:pic>
      <p:sp>
        <p:nvSpPr>
          <p:cNvPr id="12" name="ZoneTexte 11">
            <a:extLst>
              <a:ext uri="{FF2B5EF4-FFF2-40B4-BE49-F238E27FC236}">
                <a16:creationId xmlns:a16="http://schemas.microsoft.com/office/drawing/2014/main" id="{141A0A35-5112-427C-B1D1-988C67840188}"/>
              </a:ext>
            </a:extLst>
          </p:cNvPr>
          <p:cNvSpPr txBox="1"/>
          <p:nvPr/>
        </p:nvSpPr>
        <p:spPr>
          <a:xfrm>
            <a:off x="2696706" y="1838952"/>
            <a:ext cx="5953861" cy="2062103"/>
          </a:xfrm>
          <a:prstGeom prst="rect">
            <a:avLst/>
          </a:prstGeom>
          <a:noFill/>
        </p:spPr>
        <p:txBody>
          <a:bodyPr wrap="square">
            <a:spAutoFit/>
          </a:bodyPr>
          <a:lstStyle/>
          <a:p>
            <a:r>
              <a:rPr lang="en-US" sz="1600" b="1" dirty="0">
                <a:solidFill>
                  <a:srgbClr val="FC7A57"/>
                </a:solidFill>
                <a:latin typeface="Lato" panose="020F0502020204030203" pitchFamily="34" charset="0"/>
                <a:ea typeface="Lato" panose="020F0502020204030203" pitchFamily="34" charset="0"/>
                <a:cs typeface="Lato" panose="020F0502020204030203" pitchFamily="34" charset="0"/>
              </a:rPr>
              <a:t>How to use</a:t>
            </a:r>
          </a:p>
          <a:p>
            <a:endParaRPr lang="en-US" sz="1600" dirty="0">
              <a:solidFill>
                <a:srgbClr val="26225B"/>
              </a:solidFill>
              <a:latin typeface="Lato" panose="020F0502020204030203" pitchFamily="34" charset="0"/>
              <a:ea typeface="Lato" panose="020F0502020204030203" pitchFamily="34" charset="0"/>
              <a:cs typeface="Lato" panose="020F0502020204030203" pitchFamily="34" charset="0"/>
            </a:endParaRPr>
          </a:p>
          <a:p>
            <a:pPr algn="just"/>
            <a:r>
              <a:rPr lang="en-US" sz="1600" dirty="0">
                <a:solidFill>
                  <a:srgbClr val="26225B"/>
                </a:solidFill>
                <a:latin typeface="Lato" panose="020F0502020204030203" pitchFamily="34" charset="0"/>
                <a:ea typeface="Lato" panose="020F0502020204030203" pitchFamily="34" charset="0"/>
                <a:cs typeface="Lato" panose="020F0502020204030203" pitchFamily="34" charset="0"/>
              </a:rPr>
              <a:t>What are restrictions in copyright when it comes to use of material in an educational environment? What can be used for what educational level? Can material be edited and re-used in a different setting? And can e-textbooks be bought only at enormous costs for single concurrent users or can we work together in changing publisher models?</a:t>
            </a:r>
          </a:p>
        </p:txBody>
      </p:sp>
      <p:sp>
        <p:nvSpPr>
          <p:cNvPr id="7" name="ZoneTexte 6">
            <a:extLst>
              <a:ext uri="{FF2B5EF4-FFF2-40B4-BE49-F238E27FC236}">
                <a16:creationId xmlns:a16="http://schemas.microsoft.com/office/drawing/2014/main" id="{0D98D22A-C848-4CD5-8B85-FEB838D336D8}"/>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18640772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7B3C840C-242D-42A2-AF22-C7602B6DE1D2}"/>
              </a:ext>
            </a:extLst>
          </p:cNvPr>
          <p:cNvSpPr>
            <a:spLocks noGrp="1"/>
          </p:cNvSpPr>
          <p:nvPr>
            <p:ph type="ctrTitle"/>
          </p:nvPr>
        </p:nvSpPr>
        <p:spPr>
          <a:xfrm>
            <a:off x="3941532" y="2459557"/>
            <a:ext cx="5184576" cy="637849"/>
          </a:xfrm>
        </p:spPr>
        <p:txBody>
          <a:bodyPr/>
          <a:lstStyle/>
          <a:p>
            <a:r>
              <a:rPr lang="fr-FR" dirty="0"/>
              <a:t>Qui suis-je?</a:t>
            </a:r>
          </a:p>
        </p:txBody>
      </p:sp>
      <p:sp>
        <p:nvSpPr>
          <p:cNvPr id="6" name="ZoneTexte 5">
            <a:extLst>
              <a:ext uri="{FF2B5EF4-FFF2-40B4-BE49-F238E27FC236}">
                <a16:creationId xmlns:a16="http://schemas.microsoft.com/office/drawing/2014/main" id="{28AAE4DB-0ED2-4834-A284-1F3E25E57C40}"/>
              </a:ext>
            </a:extLst>
          </p:cNvPr>
          <p:cNvSpPr txBox="1"/>
          <p:nvPr/>
        </p:nvSpPr>
        <p:spPr>
          <a:xfrm>
            <a:off x="3611923" y="3354546"/>
            <a:ext cx="5843793" cy="338554"/>
          </a:xfrm>
          <a:prstGeom prst="rect">
            <a:avLst/>
          </a:prstGeom>
          <a:noFill/>
        </p:spPr>
        <p:txBody>
          <a:bodyPr wrap="square">
            <a:spAutoFit/>
          </a:bodyPr>
          <a:lstStyle/>
          <a:p>
            <a:pPr algn="ctr">
              <a:spcAft>
                <a:spcPts val="1200"/>
              </a:spcAft>
            </a:pPr>
            <a:r>
              <a:rPr lang="fr-FR" sz="1600" u="sng" dirty="0">
                <a:solidFill>
                  <a:srgbClr val="26225B"/>
                </a:solidFill>
                <a:effectLst/>
                <a:latin typeface="Lato" panose="020F0502020204030203" pitchFamily="34" charset="0"/>
                <a:ea typeface="Lato" panose="020F0502020204030203" pitchFamily="34" charset="0"/>
                <a:cs typeface="Lato" panose="020F0502020204030203" pitchFamily="34" charset="0"/>
                <a:hlinkClick r:id="rId3">
                  <a:extLst>
                    <a:ext uri="{A12FA001-AC4F-418D-AE19-62706E023703}">
                      <ahyp:hlinkClr xmlns:ahyp="http://schemas.microsoft.com/office/drawing/2018/hyperlinkcolor" val="tx"/>
                    </a:ext>
                  </a:extLst>
                </a:hlinkClick>
              </a:rPr>
              <a:t>https://orcid.org/0000-0003-1066-4559</a:t>
            </a:r>
            <a:r>
              <a:rPr lang="fr-FR" sz="1600" dirty="0">
                <a:solidFill>
                  <a:srgbClr val="26225B"/>
                </a:solidFill>
                <a:effectLst/>
                <a:latin typeface="Lato" panose="020F0502020204030203" pitchFamily="34" charset="0"/>
                <a:ea typeface="Lato" panose="020F0502020204030203" pitchFamily="34" charset="0"/>
                <a:cs typeface="Lato" panose="020F0502020204030203" pitchFamily="34" charset="0"/>
              </a:rPr>
              <a:t>  </a:t>
            </a:r>
          </a:p>
        </p:txBody>
      </p:sp>
      <p:pic>
        <p:nvPicPr>
          <p:cNvPr id="7" name="Google Shape;59;gf89bd3b56d_3_0">
            <a:extLst>
              <a:ext uri="{FF2B5EF4-FFF2-40B4-BE49-F238E27FC236}">
                <a16:creationId xmlns:a16="http://schemas.microsoft.com/office/drawing/2014/main" id="{2684771A-1174-4C73-9974-C256CBC515C2}"/>
              </a:ext>
            </a:extLst>
          </p:cNvPr>
          <p:cNvPicPr preferRelativeResize="0"/>
          <p:nvPr/>
        </p:nvPicPr>
        <p:blipFill rotWithShape="1">
          <a:blip r:embed="rId4">
            <a:alphaModFix/>
          </a:blip>
          <a:srcRect/>
          <a:stretch/>
        </p:blipFill>
        <p:spPr>
          <a:xfrm>
            <a:off x="8264639" y="4769209"/>
            <a:ext cx="771857" cy="280613"/>
          </a:xfrm>
          <a:prstGeom prst="rect">
            <a:avLst/>
          </a:prstGeom>
          <a:noFill/>
          <a:ln>
            <a:noFill/>
          </a:ln>
        </p:spPr>
      </p:pic>
      <p:sp>
        <p:nvSpPr>
          <p:cNvPr id="8" name="Sous-titre 3">
            <a:extLst>
              <a:ext uri="{FF2B5EF4-FFF2-40B4-BE49-F238E27FC236}">
                <a16:creationId xmlns:a16="http://schemas.microsoft.com/office/drawing/2014/main" id="{FC75E5DA-7620-4F18-BBCA-F80783C02310}"/>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sp>
        <p:nvSpPr>
          <p:cNvPr id="9" name="ZoneTexte 8">
            <a:extLst>
              <a:ext uri="{FF2B5EF4-FFF2-40B4-BE49-F238E27FC236}">
                <a16:creationId xmlns:a16="http://schemas.microsoft.com/office/drawing/2014/main" id="{B20DDE78-93D0-43FF-A567-E8524406B36C}"/>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11037239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4162" y="853781"/>
            <a:ext cx="5685989" cy="637849"/>
          </a:xfrm>
        </p:spPr>
        <p:txBody>
          <a:bodyPr/>
          <a:lstStyle/>
          <a:p>
            <a:r>
              <a:rPr lang="fr-FR" dirty="0"/>
              <a:t>4 aspects – 3/4</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pic>
        <p:nvPicPr>
          <p:cNvPr id="9" name="Image 8">
            <a:extLst>
              <a:ext uri="{FF2B5EF4-FFF2-40B4-BE49-F238E27FC236}">
                <a16:creationId xmlns:a16="http://schemas.microsoft.com/office/drawing/2014/main" id="{63527170-7169-443F-9E61-1D39057974C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8" y="1962524"/>
            <a:ext cx="1859572" cy="1814961"/>
          </a:xfrm>
          <a:prstGeom prst="rect">
            <a:avLst/>
          </a:prstGeom>
        </p:spPr>
      </p:pic>
      <p:sp>
        <p:nvSpPr>
          <p:cNvPr id="8" name="ZoneTexte 7">
            <a:extLst>
              <a:ext uri="{FF2B5EF4-FFF2-40B4-BE49-F238E27FC236}">
                <a16:creationId xmlns:a16="http://schemas.microsoft.com/office/drawing/2014/main" id="{20852FC7-64F4-4AB8-B1A5-1ED3DACF5028}"/>
              </a:ext>
            </a:extLst>
          </p:cNvPr>
          <p:cNvSpPr txBox="1"/>
          <p:nvPr/>
        </p:nvSpPr>
        <p:spPr>
          <a:xfrm>
            <a:off x="2696706" y="1459498"/>
            <a:ext cx="5953861" cy="3046988"/>
          </a:xfrm>
          <a:prstGeom prst="rect">
            <a:avLst/>
          </a:prstGeom>
          <a:noFill/>
        </p:spPr>
        <p:txBody>
          <a:bodyPr wrap="square">
            <a:spAutoFit/>
          </a:bodyPr>
          <a:lstStyle/>
          <a:p>
            <a:pPr algn="just"/>
            <a:r>
              <a:rPr lang="en-US" sz="1600" b="1" dirty="0">
                <a:solidFill>
                  <a:srgbClr val="FC7A57"/>
                </a:solidFill>
                <a:latin typeface="Lato" panose="020F0502020204030203" pitchFamily="34" charset="0"/>
                <a:ea typeface="Lato" panose="020F0502020204030203" pitchFamily="34" charset="0"/>
                <a:cs typeface="Lato" panose="020F0502020204030203" pitchFamily="34" charset="0"/>
              </a:rPr>
              <a:t>How to create</a:t>
            </a:r>
          </a:p>
          <a:p>
            <a:endParaRPr lang="en-US" sz="1200" dirty="0">
              <a:solidFill>
                <a:srgbClr val="26225B"/>
              </a:solidFill>
              <a:latin typeface="Lato" panose="020F0502020204030203" pitchFamily="34" charset="0"/>
              <a:ea typeface="Lato" panose="020F0502020204030203" pitchFamily="34" charset="0"/>
              <a:cs typeface="Lato" panose="020F0502020204030203" pitchFamily="34" charset="0"/>
            </a:endParaRPr>
          </a:p>
          <a:p>
            <a:pPr algn="just"/>
            <a:r>
              <a:rPr lang="en-US" sz="1600" dirty="0">
                <a:solidFill>
                  <a:srgbClr val="26225B"/>
                </a:solidFill>
                <a:latin typeface="Lato" panose="020F0502020204030203" pitchFamily="34" charset="0"/>
                <a:ea typeface="Lato" panose="020F0502020204030203" pitchFamily="34" charset="0"/>
                <a:cs typeface="Lato" panose="020F0502020204030203" pitchFamily="34" charset="0"/>
              </a:rPr>
              <a:t>Educational resources should not just transfer passive knowledge, but should seduce students into active learning and participation. What does that mean for the creation of educational material? Which pedagogical approaches can be applied? And how can we trust the quality, when peer review processes are not in place as they are in the publication process of research publications? There are many platforms and publishing tools that can help teachers create e-textbooks. The library can help setting up these platforms, offering support for using them and managing the content.</a:t>
            </a:r>
          </a:p>
        </p:txBody>
      </p:sp>
      <p:sp>
        <p:nvSpPr>
          <p:cNvPr id="7" name="ZoneTexte 6">
            <a:extLst>
              <a:ext uri="{FF2B5EF4-FFF2-40B4-BE49-F238E27FC236}">
                <a16:creationId xmlns:a16="http://schemas.microsoft.com/office/drawing/2014/main" id="{0D7D704E-4368-4DE6-9C75-E75EBC4A2482}"/>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31133492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4162" y="853781"/>
            <a:ext cx="5685989" cy="637849"/>
          </a:xfrm>
        </p:spPr>
        <p:txBody>
          <a:bodyPr/>
          <a:lstStyle/>
          <a:p>
            <a:r>
              <a:rPr lang="fr-FR" dirty="0"/>
              <a:t>4 aspects – 4/4</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pic>
        <p:nvPicPr>
          <p:cNvPr id="9" name="Image 8">
            <a:extLst>
              <a:ext uri="{FF2B5EF4-FFF2-40B4-BE49-F238E27FC236}">
                <a16:creationId xmlns:a16="http://schemas.microsoft.com/office/drawing/2014/main" id="{63527170-7169-443F-9E61-1D39057974C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8" y="1962524"/>
            <a:ext cx="1859572" cy="1814961"/>
          </a:xfrm>
          <a:prstGeom prst="rect">
            <a:avLst/>
          </a:prstGeom>
        </p:spPr>
      </p:pic>
      <p:sp>
        <p:nvSpPr>
          <p:cNvPr id="8" name="ZoneTexte 7">
            <a:extLst>
              <a:ext uri="{FF2B5EF4-FFF2-40B4-BE49-F238E27FC236}">
                <a16:creationId xmlns:a16="http://schemas.microsoft.com/office/drawing/2014/main" id="{20852FC7-64F4-4AB8-B1A5-1ED3DACF5028}"/>
              </a:ext>
            </a:extLst>
          </p:cNvPr>
          <p:cNvSpPr txBox="1"/>
          <p:nvPr/>
        </p:nvSpPr>
        <p:spPr>
          <a:xfrm>
            <a:off x="2696706" y="1419622"/>
            <a:ext cx="5953861" cy="3108543"/>
          </a:xfrm>
          <a:prstGeom prst="rect">
            <a:avLst/>
          </a:prstGeom>
          <a:noFill/>
        </p:spPr>
        <p:txBody>
          <a:bodyPr wrap="square">
            <a:spAutoFit/>
          </a:bodyPr>
          <a:lstStyle/>
          <a:p>
            <a:pPr algn="just"/>
            <a:r>
              <a:rPr lang="en-US" sz="1500" b="1" dirty="0">
                <a:solidFill>
                  <a:srgbClr val="FC7A57"/>
                </a:solidFill>
                <a:latin typeface="Lato" panose="020F0502020204030203" pitchFamily="34" charset="0"/>
                <a:ea typeface="Lato" panose="020F0502020204030203" pitchFamily="34" charset="0"/>
                <a:cs typeface="Lato" panose="020F0502020204030203" pitchFamily="34" charset="0"/>
              </a:rPr>
              <a:t>How to share</a:t>
            </a:r>
          </a:p>
          <a:p>
            <a:endParaRPr lang="en-US" sz="1200" dirty="0">
              <a:solidFill>
                <a:srgbClr val="26225B"/>
              </a:solidFill>
              <a:latin typeface="Lato" panose="020F0502020204030203" pitchFamily="34" charset="0"/>
              <a:ea typeface="Lato" panose="020F0502020204030203" pitchFamily="34" charset="0"/>
              <a:cs typeface="Lato" panose="020F0502020204030203" pitchFamily="34" charset="0"/>
            </a:endParaRPr>
          </a:p>
          <a:p>
            <a:pPr algn="just"/>
            <a:r>
              <a:rPr lang="en-US" sz="1400" dirty="0">
                <a:solidFill>
                  <a:srgbClr val="26225B"/>
                </a:solidFill>
                <a:latin typeface="Lato" panose="020F0502020204030203" pitchFamily="34" charset="0"/>
                <a:ea typeface="Lato" panose="020F0502020204030203" pitchFamily="34" charset="0"/>
                <a:cs typeface="Lato" panose="020F0502020204030203" pitchFamily="34" charset="0"/>
              </a:rPr>
              <a:t>While teaching online, teachers create courses and content that is worth of being shared among colleagues. The library can help preserving newly created content, and can support sharing this content with the right licenses and copyright compliance. As OER repositories have existed for a long time already, use and demand have risen enormously, and librarians are needed to manage the repositories and help their faculty use them.</a:t>
            </a:r>
          </a:p>
          <a:p>
            <a:pPr algn="just"/>
            <a:r>
              <a:rPr lang="en-US" sz="1400" dirty="0">
                <a:solidFill>
                  <a:srgbClr val="26225B"/>
                </a:solidFill>
                <a:latin typeface="Lato" panose="020F0502020204030203" pitchFamily="34" charset="0"/>
                <a:ea typeface="Lato" panose="020F0502020204030203" pitchFamily="34" charset="0"/>
                <a:cs typeface="Lato" panose="020F0502020204030203" pitchFamily="34" charset="0"/>
              </a:rPr>
              <a:t>Supporting open education through Open Educational Resources is a growing topic for librarians. While OER Librarian is a job title at libraries in the US, European libraries have started to work in this area as well. With practical support for creation, sharing and finding OER but also with strategy, lobby and policy building, making use of experiences in the field of Open Access/ Open Science.</a:t>
            </a:r>
          </a:p>
        </p:txBody>
      </p:sp>
      <p:sp>
        <p:nvSpPr>
          <p:cNvPr id="7" name="ZoneTexte 6">
            <a:extLst>
              <a:ext uri="{FF2B5EF4-FFF2-40B4-BE49-F238E27FC236}">
                <a16:creationId xmlns:a16="http://schemas.microsoft.com/office/drawing/2014/main" id="{E4AFBCCE-3937-4872-82A3-DE40F6AB4721}"/>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28034705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4162" y="853781"/>
            <a:ext cx="5685989" cy="637849"/>
          </a:xfrm>
        </p:spPr>
        <p:txBody>
          <a:bodyPr/>
          <a:lstStyle/>
          <a:p>
            <a:r>
              <a:rPr lang="fr-FR" dirty="0"/>
              <a:t>3 approches</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12" name="ZoneTexte 11">
            <a:extLst>
              <a:ext uri="{FF2B5EF4-FFF2-40B4-BE49-F238E27FC236}">
                <a16:creationId xmlns:a16="http://schemas.microsoft.com/office/drawing/2014/main" id="{141A0A35-5112-427C-B1D1-988C67840188}"/>
              </a:ext>
            </a:extLst>
          </p:cNvPr>
          <p:cNvSpPr txBox="1"/>
          <p:nvPr/>
        </p:nvSpPr>
        <p:spPr>
          <a:xfrm>
            <a:off x="2411760" y="2243097"/>
            <a:ext cx="6768752" cy="1477328"/>
          </a:xfrm>
          <a:prstGeom prst="rect">
            <a:avLst/>
          </a:prstGeom>
          <a:noFill/>
        </p:spPr>
        <p:txBody>
          <a:bodyPr wrap="square">
            <a:spAutoFit/>
          </a:bodyPr>
          <a:lstStyle/>
          <a:p>
            <a:r>
              <a:rPr lang="fr-FR" dirty="0">
                <a:solidFill>
                  <a:srgbClr val="26225B"/>
                </a:solidFill>
                <a:latin typeface="Lato" panose="020F0502020204030203" pitchFamily="34" charset="0"/>
                <a:ea typeface="Lato" panose="020F0502020204030203" pitchFamily="34" charset="0"/>
                <a:cs typeface="Lato" panose="020F0502020204030203" pitchFamily="34" charset="0"/>
              </a:rPr>
              <a:t>Produire</a:t>
            </a:r>
          </a:p>
          <a:p>
            <a:endParaRPr lang="fr-FR" dirty="0">
              <a:solidFill>
                <a:srgbClr val="26225B"/>
              </a:solidFill>
              <a:latin typeface="Lato" panose="020F0502020204030203" pitchFamily="34" charset="0"/>
              <a:ea typeface="Lato" panose="020F0502020204030203" pitchFamily="34" charset="0"/>
              <a:cs typeface="Lato" panose="020F0502020204030203" pitchFamily="34" charset="0"/>
            </a:endParaRPr>
          </a:p>
          <a:p>
            <a:r>
              <a:rPr lang="fr-FR" dirty="0">
                <a:solidFill>
                  <a:srgbClr val="26225B"/>
                </a:solidFill>
                <a:latin typeface="Lato" panose="020F0502020204030203" pitchFamily="34" charset="0"/>
                <a:ea typeface="Lato" panose="020F0502020204030203" pitchFamily="34" charset="0"/>
                <a:cs typeface="Lato" panose="020F0502020204030203" pitchFamily="34" charset="0"/>
              </a:rPr>
              <a:t>Signaler</a:t>
            </a:r>
          </a:p>
          <a:p>
            <a:endParaRPr lang="fr-FR" dirty="0">
              <a:solidFill>
                <a:srgbClr val="26225B"/>
              </a:solidFill>
              <a:latin typeface="Lato" panose="020F0502020204030203" pitchFamily="34" charset="0"/>
              <a:ea typeface="Lato" panose="020F0502020204030203" pitchFamily="34" charset="0"/>
              <a:cs typeface="Lato" panose="020F0502020204030203" pitchFamily="34" charset="0"/>
            </a:endParaRPr>
          </a:p>
          <a:p>
            <a:r>
              <a:rPr lang="fr-FR" dirty="0">
                <a:solidFill>
                  <a:srgbClr val="26225B"/>
                </a:solidFill>
                <a:latin typeface="Lato" panose="020F0502020204030203" pitchFamily="34" charset="0"/>
                <a:ea typeface="Lato" panose="020F0502020204030203" pitchFamily="34" charset="0"/>
                <a:cs typeface="Lato" panose="020F0502020204030203" pitchFamily="34" charset="0"/>
              </a:rPr>
              <a:t>Rassembler, (in)former et accompagner les (autres) communautés</a:t>
            </a:r>
          </a:p>
        </p:txBody>
      </p:sp>
      <p:sp>
        <p:nvSpPr>
          <p:cNvPr id="6" name="ZoneTexte 5">
            <a:extLst>
              <a:ext uri="{FF2B5EF4-FFF2-40B4-BE49-F238E27FC236}">
                <a16:creationId xmlns:a16="http://schemas.microsoft.com/office/drawing/2014/main" id="{1D0924AE-F291-4A1C-9DF7-470CEDF467F2}"/>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20508079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4162" y="823003"/>
            <a:ext cx="7486190" cy="668627"/>
          </a:xfrm>
        </p:spPr>
        <p:txBody>
          <a:bodyPr/>
          <a:lstStyle/>
          <a:p>
            <a:r>
              <a:rPr lang="fr-FR" dirty="0"/>
              <a:t>2 approches mentionnées par l’IGESR</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12" name="ZoneTexte 11">
            <a:extLst>
              <a:ext uri="{FF2B5EF4-FFF2-40B4-BE49-F238E27FC236}">
                <a16:creationId xmlns:a16="http://schemas.microsoft.com/office/drawing/2014/main" id="{141A0A35-5112-427C-B1D1-988C67840188}"/>
              </a:ext>
            </a:extLst>
          </p:cNvPr>
          <p:cNvSpPr txBox="1"/>
          <p:nvPr/>
        </p:nvSpPr>
        <p:spPr>
          <a:xfrm>
            <a:off x="2195736" y="1635646"/>
            <a:ext cx="6627822" cy="2622385"/>
          </a:xfrm>
          <a:prstGeom prst="rect">
            <a:avLst/>
          </a:prstGeom>
          <a:noFill/>
        </p:spPr>
        <p:txBody>
          <a:bodyPr wrap="square">
            <a:spAutoFit/>
          </a:bodyPr>
          <a:lstStyle/>
          <a:p>
            <a:pPr lvl="0" algn="just">
              <a:lnSpc>
                <a:spcPct val="107000"/>
              </a:lnSpc>
            </a:pP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 Comme pour la science citoyenne, il est à prévoir que les bibliothèques françaises aient à s’impliquer davantage dans les années à venir dans ce pan de la science ouverte auquel elles peuvent apporter leurs compétences en matière de </a:t>
            </a:r>
            <a:r>
              <a:rPr lang="fr-FR" sz="1600" b="1" dirty="0">
                <a:solidFill>
                  <a:srgbClr val="FC7A57"/>
                </a:solidFill>
                <a:latin typeface="Lato" panose="020F0502020204030203" pitchFamily="34" charset="0"/>
                <a:ea typeface="Lato" panose="020F0502020204030203" pitchFamily="34" charset="0"/>
                <a:cs typeface="Lato" panose="020F0502020204030203" pitchFamily="34" charset="0"/>
              </a:rPr>
              <a:t>signalement et de diffusion</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 mais aussi de </a:t>
            </a:r>
            <a:r>
              <a:rPr lang="fr-FR" sz="1600" b="1" dirty="0">
                <a:solidFill>
                  <a:srgbClr val="FC7A57"/>
                </a:solidFill>
                <a:latin typeface="Lato" panose="020F0502020204030203" pitchFamily="34" charset="0"/>
                <a:ea typeface="Lato" panose="020F0502020204030203" pitchFamily="34" charset="0"/>
                <a:cs typeface="Lato" panose="020F0502020204030203" pitchFamily="34" charset="0"/>
              </a:rPr>
              <a:t>conception de modules pédagogiques </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a:t>
            </a:r>
          </a:p>
          <a:p>
            <a:pPr lvl="0">
              <a:lnSpc>
                <a:spcPct val="107000"/>
              </a:lnSpc>
            </a:pPr>
            <a:endParaRPr lang="fr-FR" sz="1600" u="sng" dirty="0">
              <a:solidFill>
                <a:srgbClr val="26225B"/>
              </a:solidFill>
              <a:latin typeface="Lato" panose="020F0502020204030203" pitchFamily="34" charset="0"/>
              <a:ea typeface="Lato" panose="020F0502020204030203" pitchFamily="34" charset="0"/>
              <a:cs typeface="Lato" panose="020F0502020204030203" pitchFamily="34" charset="0"/>
              <a:hlinkClick r:id="rId4">
                <a:extLst>
                  <a:ext uri="{A12FA001-AC4F-418D-AE19-62706E023703}">
                    <ahyp:hlinkClr xmlns:ahyp="http://schemas.microsoft.com/office/drawing/2018/hyperlinkcolor" val="tx"/>
                  </a:ext>
                </a:extLst>
              </a:hlinkClick>
            </a:endParaRPr>
          </a:p>
          <a:p>
            <a:pPr algn="just">
              <a:lnSpc>
                <a:spcPct val="107000"/>
              </a:lnSpc>
            </a:pPr>
            <a:r>
              <a:rPr lang="fr-FR" sz="1200" dirty="0">
                <a:solidFill>
                  <a:srgbClr val="26225B"/>
                </a:solidFill>
                <a:latin typeface="Lato" panose="020F0502020204030203" pitchFamily="34" charset="0"/>
                <a:ea typeface="Lato" panose="020F0502020204030203" pitchFamily="34" charset="0"/>
                <a:cs typeface="Lato" panose="020F0502020204030203" pitchFamily="34" charset="0"/>
              </a:rPr>
              <a:t>IGESR. 3.6.2 « Les ressources éducatives libres », </a:t>
            </a:r>
            <a:r>
              <a:rPr lang="fr-FR" sz="1200" i="1" dirty="0">
                <a:solidFill>
                  <a:srgbClr val="26225B"/>
                </a:solidFill>
                <a:latin typeface="Lato" panose="020F0502020204030203" pitchFamily="34" charset="0"/>
                <a:ea typeface="Lato" panose="020F0502020204030203" pitchFamily="34" charset="0"/>
                <a:cs typeface="Lato" panose="020F0502020204030203" pitchFamily="34" charset="0"/>
              </a:rPr>
              <a:t>in</a:t>
            </a:r>
            <a:r>
              <a:rPr lang="fr-FR" sz="1200" dirty="0">
                <a:solidFill>
                  <a:srgbClr val="26225B"/>
                </a:solidFill>
                <a:latin typeface="Lato" panose="020F0502020204030203" pitchFamily="34" charset="0"/>
                <a:ea typeface="Lato" panose="020F0502020204030203" pitchFamily="34" charset="0"/>
                <a:cs typeface="Lato" panose="020F0502020204030203" pitchFamily="34" charset="0"/>
              </a:rPr>
              <a:t> : </a:t>
            </a:r>
            <a:r>
              <a:rPr lang="fr-FR" sz="1200" i="1" dirty="0">
                <a:solidFill>
                  <a:srgbClr val="26225B"/>
                </a:solidFill>
                <a:latin typeface="Lato" panose="020F0502020204030203" pitchFamily="34" charset="0"/>
                <a:ea typeface="Lato" panose="020F0502020204030203" pitchFamily="34" charset="0"/>
                <a:cs typeface="Lato" panose="020F0502020204030203" pitchFamily="34" charset="0"/>
              </a:rPr>
              <a:t>La place des bibliothèques universitaires dans le développement de la science ouverte</a:t>
            </a:r>
            <a:r>
              <a:rPr lang="fr-FR" sz="1200" dirty="0">
                <a:solidFill>
                  <a:srgbClr val="26225B"/>
                </a:solidFill>
                <a:latin typeface="Lato" panose="020F0502020204030203" pitchFamily="34" charset="0"/>
                <a:ea typeface="Lato" panose="020F0502020204030203" pitchFamily="34" charset="0"/>
                <a:cs typeface="Lato" panose="020F0502020204030203" pitchFamily="34" charset="0"/>
              </a:rPr>
              <a:t>. Rapport N° 2021-022, février 2021. </a:t>
            </a:r>
            <a:endParaRPr lang="fr-FR" sz="1200" u="sng" dirty="0">
              <a:solidFill>
                <a:srgbClr val="26225B"/>
              </a:solidFill>
              <a:latin typeface="Lato" panose="020F0502020204030203" pitchFamily="34" charset="0"/>
              <a:ea typeface="Lato" panose="020F0502020204030203" pitchFamily="34" charset="0"/>
              <a:cs typeface="Lato" panose="020F0502020204030203" pitchFamily="34" charset="0"/>
              <a:hlinkClick r:id="rId4">
                <a:extLst>
                  <a:ext uri="{A12FA001-AC4F-418D-AE19-62706E023703}">
                    <ahyp:hlinkClr xmlns:ahyp="http://schemas.microsoft.com/office/drawing/2018/hyperlinkcolor" val="tx"/>
                  </a:ext>
                </a:extLst>
              </a:hlinkClick>
            </a:endParaRPr>
          </a:p>
          <a:p>
            <a:pPr algn="just"/>
            <a:r>
              <a:rPr lang="fr-FR" sz="1200" u="sng" dirty="0">
                <a:solidFill>
                  <a:srgbClr val="26225B"/>
                </a:solidFill>
                <a:effectLst/>
                <a:latin typeface="Lato" panose="020F0502020204030203" pitchFamily="34" charset="0"/>
                <a:ea typeface="Lato" panose="020F0502020204030203" pitchFamily="34" charset="0"/>
                <a:cs typeface="Lato" panose="020F0502020204030203" pitchFamily="34" charset="0"/>
                <a:hlinkClick r:id="rId4">
                  <a:extLst>
                    <a:ext uri="{A12FA001-AC4F-418D-AE19-62706E023703}">
                      <ahyp:hlinkClr xmlns:ahyp="http://schemas.microsoft.com/office/drawing/2018/hyperlinkcolor" val="tx"/>
                    </a:ext>
                  </a:extLst>
                </a:hlinkClick>
              </a:rPr>
              <a:t>https://www.enseignementsup-recherche.gouv.fr/sites/default/files/imported_files/documents/IGESR-Rapport-2021-022-Place-bibliotheques-universitaires-developpement-science-ouverte_1393554.pdf</a:t>
            </a:r>
            <a:endParaRPr lang="fr-FR" sz="1200" b="1" dirty="0">
              <a:solidFill>
                <a:srgbClr val="26225B"/>
              </a:solidFill>
              <a:latin typeface="Lato" panose="020F0502020204030203" pitchFamily="34" charset="0"/>
              <a:ea typeface="Lato" panose="020F0502020204030203" pitchFamily="34" charset="0"/>
              <a:cs typeface="Lato" panose="020F0502020204030203" pitchFamily="34" charset="0"/>
            </a:endParaRPr>
          </a:p>
        </p:txBody>
      </p:sp>
      <p:sp>
        <p:nvSpPr>
          <p:cNvPr id="6" name="ZoneTexte 5">
            <a:extLst>
              <a:ext uri="{FF2B5EF4-FFF2-40B4-BE49-F238E27FC236}">
                <a16:creationId xmlns:a16="http://schemas.microsoft.com/office/drawing/2014/main" id="{F861DEF5-FF0C-4E91-B4F0-29D67A47EBE1}"/>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21749555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31162292-CA47-4E13-9500-ABA5ACA773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83386" y="3692208"/>
            <a:ext cx="1276760" cy="1276760"/>
          </a:xfrm>
          <a:prstGeom prst="rect">
            <a:avLst/>
          </a:prstGeom>
        </p:spPr>
      </p:pic>
      <p:pic>
        <p:nvPicPr>
          <p:cNvPr id="21" name="Image 20">
            <a:extLst>
              <a:ext uri="{FF2B5EF4-FFF2-40B4-BE49-F238E27FC236}">
                <a16:creationId xmlns:a16="http://schemas.microsoft.com/office/drawing/2014/main" id="{225141E5-114C-4797-8A73-07F3AE1E1D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4210" y="2234897"/>
            <a:ext cx="2048558" cy="2048558"/>
          </a:xfrm>
          <a:prstGeom prst="rect">
            <a:avLst/>
          </a:prstGeom>
        </p:spPr>
      </p:pic>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no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5">
            <a:alphaModFix/>
          </a:blip>
          <a:srcRect/>
          <a:stretch/>
        </p:blipFill>
        <p:spPr>
          <a:xfrm>
            <a:off x="8264639" y="4769209"/>
            <a:ext cx="771857" cy="280613"/>
          </a:xfrm>
          <a:prstGeom prst="rect">
            <a:avLst/>
          </a:prstGeom>
          <a:noFill/>
          <a:ln>
            <a:noFill/>
          </a:ln>
        </p:spPr>
      </p:pic>
      <p:pic>
        <p:nvPicPr>
          <p:cNvPr id="3" name="Image 2" descr="Une image contenant flèche&#10;&#10;Description générée automatiquement">
            <a:extLst>
              <a:ext uri="{FF2B5EF4-FFF2-40B4-BE49-F238E27FC236}">
                <a16:creationId xmlns:a16="http://schemas.microsoft.com/office/drawing/2014/main" id="{154E8859-8182-4C33-9848-D50CC9169DC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3528" y="1733075"/>
            <a:ext cx="575941" cy="1161840"/>
          </a:xfrm>
          <a:prstGeom prst="rect">
            <a:avLst/>
          </a:prstGeom>
        </p:spPr>
      </p:pic>
      <p:pic>
        <p:nvPicPr>
          <p:cNvPr id="6" name="Image 5" descr="Une image contenant couteau, arme&#10;&#10;Description générée automatiquement">
            <a:extLst>
              <a:ext uri="{FF2B5EF4-FFF2-40B4-BE49-F238E27FC236}">
                <a16:creationId xmlns:a16="http://schemas.microsoft.com/office/drawing/2014/main" id="{788A5819-8E58-479A-A37F-58F2C58CFDD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64326" y="1621865"/>
            <a:ext cx="1949930" cy="935966"/>
          </a:xfrm>
          <a:prstGeom prst="rect">
            <a:avLst/>
          </a:prstGeom>
        </p:spPr>
      </p:pic>
      <p:pic>
        <p:nvPicPr>
          <p:cNvPr id="8" name="Image 7" descr="Une image contenant flèche&#10;&#10;Description générée automatiquement">
            <a:extLst>
              <a:ext uri="{FF2B5EF4-FFF2-40B4-BE49-F238E27FC236}">
                <a16:creationId xmlns:a16="http://schemas.microsoft.com/office/drawing/2014/main" id="{D641C039-B4EF-4818-B2B2-0FA9B3EAE1B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16296" y="400861"/>
            <a:ext cx="2655538" cy="883915"/>
          </a:xfrm>
          <a:prstGeom prst="rect">
            <a:avLst/>
          </a:prstGeom>
        </p:spPr>
      </p:pic>
      <p:pic>
        <p:nvPicPr>
          <p:cNvPr id="15" name="Image 14" descr="Une image contenant outil, ciseaux&#10;&#10;Description générée automatiquement">
            <a:extLst>
              <a:ext uri="{FF2B5EF4-FFF2-40B4-BE49-F238E27FC236}">
                <a16:creationId xmlns:a16="http://schemas.microsoft.com/office/drawing/2014/main" id="{4CB699ED-D43B-46C7-89CC-F6F65CD2EB7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29328" y="3337026"/>
            <a:ext cx="1138088" cy="1138088"/>
          </a:xfrm>
          <a:prstGeom prst="rect">
            <a:avLst/>
          </a:prstGeom>
        </p:spPr>
      </p:pic>
      <p:pic>
        <p:nvPicPr>
          <p:cNvPr id="23" name="Image 22" descr="Une image contenant molette, accessoire, outil, lunettes&#10;&#10;Description générée automatiquement">
            <a:extLst>
              <a:ext uri="{FF2B5EF4-FFF2-40B4-BE49-F238E27FC236}">
                <a16:creationId xmlns:a16="http://schemas.microsoft.com/office/drawing/2014/main" id="{EF275D15-8640-4D35-8C00-BC330E01CCD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0800000">
            <a:off x="2183416" y="3441770"/>
            <a:ext cx="2313674" cy="826312"/>
          </a:xfrm>
          <a:prstGeom prst="rect">
            <a:avLst/>
          </a:prstGeom>
        </p:spPr>
      </p:pic>
      <p:pic>
        <p:nvPicPr>
          <p:cNvPr id="25" name="Image 24" descr="Une image contenant outil, ciseaux&#10;&#10;Description générée automatiquement">
            <a:extLst>
              <a:ext uri="{FF2B5EF4-FFF2-40B4-BE49-F238E27FC236}">
                <a16:creationId xmlns:a16="http://schemas.microsoft.com/office/drawing/2014/main" id="{980C5624-CC51-4B38-A112-ACA680D113F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9327437">
            <a:off x="4063719" y="292450"/>
            <a:ext cx="2048558" cy="2048558"/>
          </a:xfrm>
          <a:prstGeom prst="rect">
            <a:avLst/>
          </a:prstGeom>
        </p:spPr>
      </p:pic>
      <p:pic>
        <p:nvPicPr>
          <p:cNvPr id="27" name="Image 26" descr="Une image contenant outil&#10;&#10;Description générée automatiquement">
            <a:extLst>
              <a:ext uri="{FF2B5EF4-FFF2-40B4-BE49-F238E27FC236}">
                <a16:creationId xmlns:a16="http://schemas.microsoft.com/office/drawing/2014/main" id="{D9480865-0C01-4063-B36F-48F27E942C84}"/>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1407182">
            <a:off x="5515954" y="1322109"/>
            <a:ext cx="1271645" cy="1271645"/>
          </a:xfrm>
          <a:prstGeom prst="rect">
            <a:avLst/>
          </a:prstGeom>
        </p:spPr>
      </p:pic>
      <p:pic>
        <p:nvPicPr>
          <p:cNvPr id="31" name="Image 30">
            <a:extLst>
              <a:ext uri="{FF2B5EF4-FFF2-40B4-BE49-F238E27FC236}">
                <a16:creationId xmlns:a16="http://schemas.microsoft.com/office/drawing/2014/main" id="{917C426B-CB09-4637-8086-A4D5A2E62460}"/>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322139" y="3421892"/>
            <a:ext cx="1546585" cy="1027010"/>
          </a:xfrm>
          <a:prstGeom prst="rect">
            <a:avLst/>
          </a:prstGeom>
        </p:spPr>
      </p:pic>
      <p:pic>
        <p:nvPicPr>
          <p:cNvPr id="33" name="Image 32" descr="Une image contenant outil&#10;&#10;Description générée automatiquement">
            <a:extLst>
              <a:ext uri="{FF2B5EF4-FFF2-40B4-BE49-F238E27FC236}">
                <a16:creationId xmlns:a16="http://schemas.microsoft.com/office/drawing/2014/main" id="{19391E81-69BE-4B49-BD2D-DDADADC20BC2}"/>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207022" y="1445661"/>
            <a:ext cx="2048558" cy="2048558"/>
          </a:xfrm>
          <a:prstGeom prst="rect">
            <a:avLst/>
          </a:prstGeom>
        </p:spPr>
      </p:pic>
      <p:sp>
        <p:nvSpPr>
          <p:cNvPr id="5" name="ZoneTexte 4">
            <a:extLst>
              <a:ext uri="{FF2B5EF4-FFF2-40B4-BE49-F238E27FC236}">
                <a16:creationId xmlns:a16="http://schemas.microsoft.com/office/drawing/2014/main" id="{45828F8E-2AF3-4525-93F4-1E92262F1D29}"/>
              </a:ext>
            </a:extLst>
          </p:cNvPr>
          <p:cNvSpPr txBox="1"/>
          <p:nvPr/>
        </p:nvSpPr>
        <p:spPr>
          <a:xfrm>
            <a:off x="1727684" y="2571750"/>
            <a:ext cx="5688632" cy="646331"/>
          </a:xfrm>
          <a:prstGeom prst="rect">
            <a:avLst/>
          </a:prstGeom>
          <a:noFill/>
        </p:spPr>
        <p:txBody>
          <a:bodyPr wrap="square">
            <a:spAutoFit/>
          </a:bodyPr>
          <a:lstStyle/>
          <a:p>
            <a:pPr>
              <a:spcAft>
                <a:spcPts val="800"/>
              </a:spcAft>
            </a:pPr>
            <a:r>
              <a:rPr lang="fr-FR" sz="1800" dirty="0">
                <a:solidFill>
                  <a:srgbClr val="26225B"/>
                </a:solidFill>
                <a:effectLst/>
                <a:latin typeface="Lato" panose="020F0502020204030203" pitchFamily="34" charset="0"/>
                <a:ea typeface="Lato" panose="020F0502020204030203" pitchFamily="34" charset="0"/>
                <a:cs typeface="Lato" panose="020F0502020204030203" pitchFamily="34" charset="0"/>
              </a:rPr>
              <a:t>Une sélection de pinces, pincettes et tenailles : à vous trouver la vôtre pour bien travailler.</a:t>
            </a:r>
            <a:endParaRPr lang="fr-FR" sz="1200" dirty="0">
              <a:solidFill>
                <a:srgbClr val="26225B"/>
              </a:solidFill>
              <a:latin typeface="Lato" panose="020F0502020204030203" pitchFamily="34" charset="0"/>
              <a:ea typeface="Lato" panose="020F0502020204030203" pitchFamily="34" charset="0"/>
              <a:cs typeface="Lato" panose="020F0502020204030203" pitchFamily="34" charset="0"/>
            </a:endParaRPr>
          </a:p>
        </p:txBody>
      </p:sp>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1520" y="970097"/>
            <a:ext cx="3511284" cy="637849"/>
          </a:xfrm>
        </p:spPr>
        <p:txBody>
          <a:bodyPr/>
          <a:lstStyle/>
          <a:p>
            <a:r>
              <a:rPr lang="fr-FR" dirty="0"/>
              <a:t>Dans votre besace</a:t>
            </a:r>
          </a:p>
        </p:txBody>
      </p:sp>
      <p:pic>
        <p:nvPicPr>
          <p:cNvPr id="10" name="Image 9" descr="Une image contenant outil&#10;&#10;Description générée automatiquement">
            <a:extLst>
              <a:ext uri="{FF2B5EF4-FFF2-40B4-BE49-F238E27FC236}">
                <a16:creationId xmlns:a16="http://schemas.microsoft.com/office/drawing/2014/main" id="{3BA98A70-A4A3-43EC-8B23-ACB75EA0B6B4}"/>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699792" y="203186"/>
            <a:ext cx="2023009" cy="855444"/>
          </a:xfrm>
          <a:prstGeom prst="rect">
            <a:avLst/>
          </a:prstGeom>
        </p:spPr>
      </p:pic>
      <p:pic>
        <p:nvPicPr>
          <p:cNvPr id="29" name="Image 28" descr="Une image contenant outil, ciseaux&#10;&#10;Description générée automatiquement">
            <a:extLst>
              <a:ext uri="{FF2B5EF4-FFF2-40B4-BE49-F238E27FC236}">
                <a16:creationId xmlns:a16="http://schemas.microsoft.com/office/drawing/2014/main" id="{71138219-EE9A-4EA1-8EBE-133F618A692D}"/>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660232" y="2859782"/>
            <a:ext cx="1440899" cy="1440899"/>
          </a:xfrm>
          <a:prstGeom prst="rect">
            <a:avLst/>
          </a:prstGeom>
        </p:spPr>
      </p:pic>
      <p:sp>
        <p:nvSpPr>
          <p:cNvPr id="20" name="ZoneTexte 19">
            <a:extLst>
              <a:ext uri="{FF2B5EF4-FFF2-40B4-BE49-F238E27FC236}">
                <a16:creationId xmlns:a16="http://schemas.microsoft.com/office/drawing/2014/main" id="{F8393462-869E-43A0-BD82-DE88E9EF242E}"/>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38916791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pic>
        <p:nvPicPr>
          <p:cNvPr id="6" name="Image 5" descr="Une image contenant homme, personne, vieux&#10;&#10;Description générée automatiquement">
            <a:extLst>
              <a:ext uri="{FF2B5EF4-FFF2-40B4-BE49-F238E27FC236}">
                <a16:creationId xmlns:a16="http://schemas.microsoft.com/office/drawing/2014/main" id="{98545F51-856C-4339-A214-B621FB089D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73482"/>
            <a:ext cx="9141291" cy="5143500"/>
          </a:xfrm>
          <a:prstGeom prst="rect">
            <a:avLst/>
          </a:prstGeom>
        </p:spPr>
      </p:pic>
    </p:spTree>
    <p:extLst>
      <p:ext uri="{BB962C8B-B14F-4D97-AF65-F5344CB8AC3E}">
        <p14:creationId xmlns:p14="http://schemas.microsoft.com/office/powerpoint/2010/main" val="439942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4162" y="853781"/>
            <a:ext cx="5685989" cy="637849"/>
          </a:xfrm>
        </p:spPr>
        <p:txBody>
          <a:bodyPr/>
          <a:lstStyle/>
          <a:p>
            <a:r>
              <a:rPr lang="fr-FR" dirty="0"/>
              <a:t>Construire sur ses pairs</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12" name="ZoneTexte 11">
            <a:extLst>
              <a:ext uri="{FF2B5EF4-FFF2-40B4-BE49-F238E27FC236}">
                <a16:creationId xmlns:a16="http://schemas.microsoft.com/office/drawing/2014/main" id="{141A0A35-5112-427C-B1D1-988C67840188}"/>
              </a:ext>
            </a:extLst>
          </p:cNvPr>
          <p:cNvSpPr txBox="1"/>
          <p:nvPr/>
        </p:nvSpPr>
        <p:spPr>
          <a:xfrm>
            <a:off x="2699792" y="2078886"/>
            <a:ext cx="5685989" cy="2102114"/>
          </a:xfrm>
          <a:prstGeom prst="rect">
            <a:avLst/>
          </a:prstGeom>
          <a:noFill/>
        </p:spPr>
        <p:txBody>
          <a:bodyPr wrap="square">
            <a:spAutoFit/>
          </a:bodyPr>
          <a:lstStyle/>
          <a:p>
            <a:pPr algn="just">
              <a:lnSpc>
                <a:spcPct val="107000"/>
              </a:lnSpc>
              <a:spcBef>
                <a:spcPts val="200"/>
              </a:spcBef>
              <a:spcAft>
                <a:spcPts val="800"/>
              </a:spcAft>
            </a:pPr>
            <a:r>
              <a:rPr lang="fr-FR" sz="1800" dirty="0">
                <a:solidFill>
                  <a:srgbClr val="26225B"/>
                </a:solidFill>
                <a:effectLst/>
                <a:latin typeface="Lato" panose="020F0502020204030203" pitchFamily="34" charset="0"/>
                <a:ea typeface="Lato" panose="020F0502020204030203" pitchFamily="34" charset="0"/>
                <a:cs typeface="Lato" panose="020F0502020204030203" pitchFamily="34" charset="0"/>
              </a:rPr>
              <a:t>Construire sur ses pairs, c’est pas du plagiat !</a:t>
            </a:r>
          </a:p>
          <a:p>
            <a:pPr algn="just">
              <a:lnSpc>
                <a:spcPct val="107000"/>
              </a:lnSpc>
              <a:spcBef>
                <a:spcPts val="200"/>
              </a:spcBef>
              <a:spcAft>
                <a:spcPts val="800"/>
              </a:spcAft>
            </a:pPr>
            <a:r>
              <a:rPr lang="fr-FR" b="1" dirty="0">
                <a:solidFill>
                  <a:srgbClr val="26225B"/>
                </a:solidFill>
                <a:latin typeface="Lato" panose="020F0502020204030203" pitchFamily="34" charset="0"/>
                <a:ea typeface="Lato" panose="020F0502020204030203" pitchFamily="34" charset="0"/>
                <a:cs typeface="Lato" panose="020F0502020204030203" pitchFamily="34" charset="0"/>
              </a:rPr>
              <a:t>P</a:t>
            </a:r>
            <a:r>
              <a:rPr lang="fr-FR" sz="1800" b="1" dirty="0">
                <a:solidFill>
                  <a:srgbClr val="26225B"/>
                </a:solidFill>
                <a:effectLst/>
                <a:latin typeface="Lato" panose="020F0502020204030203" pitchFamily="34" charset="0"/>
                <a:ea typeface="Lato" panose="020F0502020204030203" pitchFamily="34" charset="0"/>
                <a:cs typeface="Lato" panose="020F0502020204030203" pitchFamily="34" charset="0"/>
              </a:rPr>
              <a:t>artager ses méthodes, pratiques, contenus , échecs et expérience(s), c’est l’essence même d’une démarche ouverte.</a:t>
            </a:r>
          </a:p>
          <a:p>
            <a:pPr algn="just">
              <a:lnSpc>
                <a:spcPct val="107000"/>
              </a:lnSpc>
              <a:spcBef>
                <a:spcPts val="200"/>
              </a:spcBef>
            </a:pPr>
            <a:r>
              <a:rPr lang="fr-FR" sz="1800" dirty="0">
                <a:solidFill>
                  <a:srgbClr val="26225B"/>
                </a:solidFill>
                <a:effectLst/>
                <a:latin typeface="Lato" panose="020F0502020204030203" pitchFamily="34" charset="0"/>
                <a:ea typeface="Lato" panose="020F0502020204030203" pitchFamily="34" charset="0"/>
                <a:cs typeface="Lato" panose="020F0502020204030203" pitchFamily="34" charset="0"/>
              </a:rPr>
              <a:t>Les échanges de pratiques sont aussi un moyen d’aller vers l’innovation.</a:t>
            </a:r>
          </a:p>
        </p:txBody>
      </p:sp>
      <p:sp>
        <p:nvSpPr>
          <p:cNvPr id="6" name="ZoneTexte 5">
            <a:extLst>
              <a:ext uri="{FF2B5EF4-FFF2-40B4-BE49-F238E27FC236}">
                <a16:creationId xmlns:a16="http://schemas.microsoft.com/office/drawing/2014/main" id="{84FB5DBC-546E-4EFA-9835-DD430B2C1E93}"/>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37585778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4162" y="853781"/>
            <a:ext cx="5685989" cy="637849"/>
          </a:xfrm>
        </p:spPr>
        <p:txBody>
          <a:bodyPr/>
          <a:lstStyle/>
          <a:p>
            <a:r>
              <a:rPr lang="fr-FR" dirty="0"/>
              <a:t>Avez-vous connaissance….</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12" name="ZoneTexte 11">
            <a:extLst>
              <a:ext uri="{FF2B5EF4-FFF2-40B4-BE49-F238E27FC236}">
                <a16:creationId xmlns:a16="http://schemas.microsoft.com/office/drawing/2014/main" id="{141A0A35-5112-427C-B1D1-988C67840188}"/>
              </a:ext>
            </a:extLst>
          </p:cNvPr>
          <p:cNvSpPr txBox="1"/>
          <p:nvPr/>
        </p:nvSpPr>
        <p:spPr>
          <a:xfrm>
            <a:off x="2699792" y="2651671"/>
            <a:ext cx="5685989" cy="956544"/>
          </a:xfrm>
          <a:prstGeom prst="rect">
            <a:avLst/>
          </a:prstGeom>
          <a:noFill/>
        </p:spPr>
        <p:txBody>
          <a:bodyPr wrap="square">
            <a:spAutoFit/>
          </a:bodyPr>
          <a:lstStyle/>
          <a:p>
            <a:pPr algn="just">
              <a:lnSpc>
                <a:spcPct val="107000"/>
              </a:lnSpc>
              <a:spcBef>
                <a:spcPts val="200"/>
              </a:spcBef>
              <a:spcAft>
                <a:spcPts val="800"/>
              </a:spcAft>
            </a:pPr>
            <a:r>
              <a:rPr lang="fr-FR" dirty="0">
                <a:solidFill>
                  <a:srgbClr val="26225B"/>
                </a:solidFill>
                <a:latin typeface="Lato" panose="020F0502020204030203" pitchFamily="34" charset="0"/>
                <a:ea typeface="Lato" panose="020F0502020204030203" pitchFamily="34" charset="0"/>
                <a:cs typeface="Lato" panose="020F0502020204030203" pitchFamily="34" charset="0"/>
              </a:rPr>
              <a:t>…d’</a:t>
            </a:r>
            <a:r>
              <a:rPr lang="fr-FR" sz="1800" dirty="0">
                <a:solidFill>
                  <a:srgbClr val="26225B"/>
                </a:solidFill>
                <a:effectLst/>
                <a:latin typeface="Lato" panose="020F0502020204030203" pitchFamily="34" charset="0"/>
                <a:ea typeface="Lato" panose="020F0502020204030203" pitchFamily="34" charset="0"/>
                <a:cs typeface="Lato" panose="020F0502020204030203" pitchFamily="34" charset="0"/>
              </a:rPr>
              <a:t>entrepôts (thématiques, nationaux, institutionnels) de confiance sur lesquels déposer des RELS et gérer leur licence ?</a:t>
            </a:r>
          </a:p>
        </p:txBody>
      </p:sp>
      <p:sp>
        <p:nvSpPr>
          <p:cNvPr id="6" name="ZoneTexte 5">
            <a:extLst>
              <a:ext uri="{FF2B5EF4-FFF2-40B4-BE49-F238E27FC236}">
                <a16:creationId xmlns:a16="http://schemas.microsoft.com/office/drawing/2014/main" id="{119D3D66-C485-4A94-9603-95196A027771}"/>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6351472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texte, clipart&#10;&#10;Description générée automatiquement">
            <a:extLst>
              <a:ext uri="{FF2B5EF4-FFF2-40B4-BE49-F238E27FC236}">
                <a16:creationId xmlns:a16="http://schemas.microsoft.com/office/drawing/2014/main" id="{8E287C00-68F9-428A-BCB5-AD92174B7A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070798">
            <a:off x="357950" y="1868189"/>
            <a:ext cx="3604456" cy="1644533"/>
          </a:xfrm>
          <a:prstGeom prst="rect">
            <a:avLst/>
          </a:prstGeom>
        </p:spPr>
      </p:pic>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4162" y="853781"/>
            <a:ext cx="5685989" cy="637849"/>
          </a:xfrm>
        </p:spPr>
        <p:txBody>
          <a:bodyPr/>
          <a:lstStyle/>
          <a:p>
            <a:r>
              <a:rPr lang="fr-FR" dirty="0"/>
              <a:t>Avez-vous connaissance….</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4">
            <a:alphaModFix/>
          </a:blip>
          <a:srcRect/>
          <a:stretch/>
        </p:blipFill>
        <p:spPr>
          <a:xfrm>
            <a:off x="8264639" y="4769209"/>
            <a:ext cx="771857" cy="280613"/>
          </a:xfrm>
          <a:prstGeom prst="rect">
            <a:avLst/>
          </a:prstGeom>
          <a:noFill/>
          <a:ln>
            <a:noFill/>
          </a:ln>
        </p:spPr>
      </p:pic>
      <p:sp>
        <p:nvSpPr>
          <p:cNvPr id="12" name="ZoneTexte 11">
            <a:extLst>
              <a:ext uri="{FF2B5EF4-FFF2-40B4-BE49-F238E27FC236}">
                <a16:creationId xmlns:a16="http://schemas.microsoft.com/office/drawing/2014/main" id="{141A0A35-5112-427C-B1D1-988C67840188}"/>
              </a:ext>
            </a:extLst>
          </p:cNvPr>
          <p:cNvSpPr txBox="1"/>
          <p:nvPr/>
        </p:nvSpPr>
        <p:spPr>
          <a:xfrm>
            <a:off x="2646039" y="2799852"/>
            <a:ext cx="6588224" cy="363818"/>
          </a:xfrm>
          <a:prstGeom prst="rect">
            <a:avLst/>
          </a:prstGeom>
          <a:noFill/>
        </p:spPr>
        <p:txBody>
          <a:bodyPr wrap="square">
            <a:spAutoFit/>
          </a:bodyPr>
          <a:lstStyle/>
          <a:p>
            <a:pPr algn="just">
              <a:lnSpc>
                <a:spcPct val="107000"/>
              </a:lnSpc>
              <a:spcBef>
                <a:spcPts val="200"/>
              </a:spcBef>
              <a:spcAft>
                <a:spcPts val="800"/>
              </a:spcAft>
            </a:pPr>
            <a:r>
              <a:rPr lang="fr-FR" dirty="0">
                <a:solidFill>
                  <a:srgbClr val="26225B"/>
                </a:solidFill>
                <a:latin typeface="Lato" panose="020F0502020204030203" pitchFamily="34" charset="0"/>
                <a:ea typeface="Lato" panose="020F0502020204030203" pitchFamily="34" charset="0"/>
                <a:cs typeface="Lato" panose="020F0502020204030203" pitchFamily="34" charset="0"/>
              </a:rPr>
              <a:t>…de la plateforme OER de l’université catholique de Louvain </a:t>
            </a:r>
            <a:r>
              <a:rPr lang="fr-FR" sz="1800" dirty="0">
                <a:solidFill>
                  <a:srgbClr val="26225B"/>
                </a:solidFill>
                <a:effectLst/>
                <a:latin typeface="Lato" panose="020F0502020204030203" pitchFamily="34" charset="0"/>
                <a:ea typeface="Lato" panose="020F0502020204030203" pitchFamily="34" charset="0"/>
                <a:cs typeface="Lato" panose="020F0502020204030203" pitchFamily="34" charset="0"/>
              </a:rPr>
              <a:t>?</a:t>
            </a:r>
          </a:p>
        </p:txBody>
      </p:sp>
      <p:sp>
        <p:nvSpPr>
          <p:cNvPr id="7" name="ZoneTexte 6">
            <a:extLst>
              <a:ext uri="{FF2B5EF4-FFF2-40B4-BE49-F238E27FC236}">
                <a16:creationId xmlns:a16="http://schemas.microsoft.com/office/drawing/2014/main" id="{969E55F0-26D8-4F49-AA42-CA17DCA4A942}"/>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25009046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4162" y="853781"/>
            <a:ext cx="5685989" cy="637849"/>
          </a:xfrm>
        </p:spPr>
        <p:txBody>
          <a:bodyPr/>
          <a:lstStyle/>
          <a:p>
            <a:r>
              <a:rPr lang="fr-FR" dirty="0"/>
              <a:t>OER Louvain</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12" name="ZoneTexte 11">
            <a:extLst>
              <a:ext uri="{FF2B5EF4-FFF2-40B4-BE49-F238E27FC236}">
                <a16:creationId xmlns:a16="http://schemas.microsoft.com/office/drawing/2014/main" id="{141A0A35-5112-427C-B1D1-988C67840188}"/>
              </a:ext>
            </a:extLst>
          </p:cNvPr>
          <p:cNvSpPr txBox="1"/>
          <p:nvPr/>
        </p:nvSpPr>
        <p:spPr>
          <a:xfrm>
            <a:off x="251520" y="1476868"/>
            <a:ext cx="8784976" cy="927049"/>
          </a:xfrm>
          <a:prstGeom prst="rect">
            <a:avLst/>
          </a:prstGeom>
          <a:noFill/>
        </p:spPr>
        <p:txBody>
          <a:bodyPr wrap="square">
            <a:spAutoFit/>
          </a:bodyPr>
          <a:lstStyle/>
          <a:p>
            <a:pPr algn="just">
              <a:lnSpc>
                <a:spcPct val="107000"/>
              </a:lnSpc>
              <a:spcBef>
                <a:spcPts val="200"/>
              </a:spcBef>
              <a:spcAft>
                <a:spcPts val="800"/>
              </a:spcAft>
            </a:pPr>
            <a:r>
              <a:rPr lang="fr-FR" sz="1800" dirty="0">
                <a:solidFill>
                  <a:srgbClr val="26225B"/>
                </a:solidFill>
                <a:effectLst/>
                <a:latin typeface="Lato" panose="020F0502020204030203" pitchFamily="34" charset="0"/>
                <a:ea typeface="Lato" panose="020F0502020204030203" pitchFamily="34" charset="0"/>
                <a:cs typeface="Lato" panose="020F0502020204030203" pitchFamily="34" charset="0"/>
                <a:hlinkClick r:id="rId4">
                  <a:extLst>
                    <a:ext uri="{A12FA001-AC4F-418D-AE19-62706E023703}">
                      <ahyp:hlinkClr xmlns:ahyp="http://schemas.microsoft.com/office/drawing/2018/hyperlinkcolor" val="tx"/>
                    </a:ext>
                  </a:extLst>
                </a:hlinkClick>
              </a:rPr>
              <a:t>https://uclouvain.be/fr/universite-numerique/oer/oer-uclouvain.html</a:t>
            </a:r>
            <a:r>
              <a:rPr lang="fr-FR" sz="1800" dirty="0">
                <a:solidFill>
                  <a:srgbClr val="26225B"/>
                </a:solidFill>
                <a:latin typeface="Lato" panose="020F0502020204030203" pitchFamily="34" charset="0"/>
                <a:ea typeface="Lato" panose="020F0502020204030203" pitchFamily="34" charset="0"/>
                <a:cs typeface="Lato" panose="020F0502020204030203" pitchFamily="34" charset="0"/>
              </a:rPr>
              <a:t> </a:t>
            </a:r>
            <a:r>
              <a:rPr lang="fr-FR" dirty="0">
                <a:solidFill>
                  <a:srgbClr val="26225B"/>
                </a:solidFill>
                <a:latin typeface="Lato" panose="020F0502020204030203" pitchFamily="34" charset="0"/>
                <a:ea typeface="Lato" panose="020F0502020204030203" pitchFamily="34" charset="0"/>
                <a:cs typeface="Lato" panose="020F0502020204030203" pitchFamily="34" charset="0"/>
              </a:rPr>
              <a:t>(</a:t>
            </a:r>
            <a:r>
              <a:rPr lang="fr-FR" dirty="0" err="1">
                <a:solidFill>
                  <a:srgbClr val="26225B"/>
                </a:solidFill>
                <a:latin typeface="Lato" panose="020F0502020204030203" pitchFamily="34" charset="0"/>
                <a:ea typeface="Lato" panose="020F0502020204030203" pitchFamily="34" charset="0"/>
                <a:cs typeface="Lato" panose="020F0502020204030203" pitchFamily="34" charset="0"/>
              </a:rPr>
              <a:t>DSpace</a:t>
            </a:r>
            <a:r>
              <a:rPr lang="fr-FR" dirty="0">
                <a:solidFill>
                  <a:srgbClr val="26225B"/>
                </a:solidFill>
                <a:latin typeface="Lato" panose="020F0502020204030203" pitchFamily="34" charset="0"/>
                <a:ea typeface="Lato" panose="020F0502020204030203" pitchFamily="34" charset="0"/>
                <a:cs typeface="Lato" panose="020F0502020204030203" pitchFamily="34" charset="0"/>
              </a:rPr>
              <a:t>)</a:t>
            </a:r>
            <a:endParaRPr lang="fr-FR" sz="1300" dirty="0">
              <a:solidFill>
                <a:srgbClr val="26225B"/>
              </a:solidFill>
              <a:latin typeface="Lato "/>
              <a:ea typeface="Lato" panose="020F0502020204030203" pitchFamily="34" charset="0"/>
              <a:cs typeface="Lato" panose="020F0502020204030203" pitchFamily="34" charset="0"/>
            </a:endParaRPr>
          </a:p>
          <a:p>
            <a:pPr algn="just">
              <a:lnSpc>
                <a:spcPct val="107000"/>
              </a:lnSpc>
              <a:spcBef>
                <a:spcPts val="200"/>
              </a:spcBef>
              <a:spcAft>
                <a:spcPts val="800"/>
              </a:spcAft>
            </a:pPr>
            <a:r>
              <a:rPr lang="fr-FR" sz="1300" dirty="0">
                <a:solidFill>
                  <a:srgbClr val="26225B"/>
                </a:solidFill>
                <a:latin typeface="Lato "/>
                <a:hlinkClick r:id="rId5">
                  <a:extLst>
                    <a:ext uri="{A12FA001-AC4F-418D-AE19-62706E023703}">
                      <ahyp:hlinkClr xmlns:ahyp="http://schemas.microsoft.com/office/drawing/2018/hyperlinkcolor" val="tx"/>
                    </a:ext>
                  </a:extLst>
                </a:hlinkClick>
              </a:rPr>
              <a:t>https://youtu.be/5FGXMQIrfsU</a:t>
            </a:r>
            <a:r>
              <a:rPr lang="fr-FR" sz="1300" dirty="0">
                <a:solidFill>
                  <a:srgbClr val="26225B"/>
                </a:solidFill>
                <a:latin typeface="Lato "/>
              </a:rPr>
              <a:t> session </a:t>
            </a:r>
            <a:r>
              <a:rPr lang="fr-FR" sz="1300" dirty="0" err="1">
                <a:solidFill>
                  <a:srgbClr val="26225B"/>
                </a:solidFill>
                <a:latin typeface="Lato "/>
              </a:rPr>
              <a:t>OEGlobal</a:t>
            </a:r>
            <a:r>
              <a:rPr lang="fr-FR" sz="1300" dirty="0">
                <a:solidFill>
                  <a:srgbClr val="26225B"/>
                </a:solidFill>
                <a:latin typeface="Lato "/>
              </a:rPr>
              <a:t> francophone 2020 « Insuffler l’Open Education à l’échelle d’un établissement » </a:t>
            </a:r>
            <a:r>
              <a:rPr lang="fr-FR" sz="1300" dirty="0">
                <a:solidFill>
                  <a:srgbClr val="26225B"/>
                </a:solidFill>
                <a:latin typeface="Lato "/>
                <a:ea typeface="Lato" panose="020F0502020204030203" pitchFamily="34" charset="0"/>
                <a:cs typeface="Lato" panose="020F0502020204030203" pitchFamily="34" charset="0"/>
              </a:rPr>
              <a:t>à partir de 16’35, pour une présentation par Yves Deville.</a:t>
            </a:r>
            <a:endParaRPr lang="fr-FR" sz="1300" dirty="0">
              <a:solidFill>
                <a:srgbClr val="26225B"/>
              </a:solidFill>
              <a:latin typeface="Lato "/>
            </a:endParaRPr>
          </a:p>
        </p:txBody>
      </p:sp>
      <p:sp>
        <p:nvSpPr>
          <p:cNvPr id="7" name="ZoneTexte 6">
            <a:extLst>
              <a:ext uri="{FF2B5EF4-FFF2-40B4-BE49-F238E27FC236}">
                <a16:creationId xmlns:a16="http://schemas.microsoft.com/office/drawing/2014/main" id="{BCBE515C-A350-4A42-944F-AB81809583D5}"/>
              </a:ext>
            </a:extLst>
          </p:cNvPr>
          <p:cNvSpPr txBox="1"/>
          <p:nvPr/>
        </p:nvSpPr>
        <p:spPr>
          <a:xfrm>
            <a:off x="1259632" y="2403917"/>
            <a:ext cx="7488832" cy="2094420"/>
          </a:xfrm>
          <a:prstGeom prst="rect">
            <a:avLst/>
          </a:prstGeom>
          <a:noFill/>
        </p:spPr>
        <p:txBody>
          <a:bodyPr wrap="square">
            <a:spAutoFit/>
          </a:bodyPr>
          <a:lstStyle/>
          <a:p>
            <a:pPr algn="just">
              <a:lnSpc>
                <a:spcPct val="107000"/>
              </a:lnSpc>
              <a:spcBef>
                <a:spcPts val="200"/>
              </a:spcBef>
              <a:spcAft>
                <a:spcPts val="800"/>
              </a:spcAft>
            </a:pPr>
            <a:r>
              <a:rPr lang="fr-FR" sz="1300" dirty="0">
                <a:solidFill>
                  <a:srgbClr val="26225B"/>
                </a:solidFill>
                <a:latin typeface="Lato" panose="020F0502020204030203" pitchFamily="34" charset="0"/>
                <a:ea typeface="Lato" panose="020F0502020204030203" pitchFamily="34" charset="0"/>
                <a:cs typeface="Lato" panose="020F0502020204030203" pitchFamily="34" charset="0"/>
              </a:rPr>
              <a:t>2015-2020 puis 2021-2024, deux stratégies numériques : </a:t>
            </a:r>
            <a:r>
              <a:rPr lang="fr-FR" sz="1300" dirty="0">
                <a:solidFill>
                  <a:srgbClr val="26225B"/>
                </a:solidFill>
                <a:latin typeface="Lato" panose="020F0502020204030203" pitchFamily="34" charset="0"/>
                <a:ea typeface="Lato" panose="020F0502020204030203" pitchFamily="34" charset="0"/>
                <a:cs typeface="Lato" panose="020F0502020204030203" pitchFamily="34" charset="0"/>
                <a:hlinkClick r:id="rId6">
                  <a:extLst>
                    <a:ext uri="{A12FA001-AC4F-418D-AE19-62706E023703}">
                      <ahyp:hlinkClr xmlns:ahyp="http://schemas.microsoft.com/office/drawing/2018/hyperlinkcolor" val="tx"/>
                    </a:ext>
                  </a:extLst>
                </a:hlinkClick>
              </a:rPr>
              <a:t>https://uclouvain.be/fr/universite-numerique/plans-strategiques.html</a:t>
            </a:r>
            <a:r>
              <a:rPr lang="fr-FR" sz="1300" dirty="0">
                <a:solidFill>
                  <a:srgbClr val="26225B"/>
                </a:solidFill>
                <a:latin typeface="Lato" panose="020F0502020204030203" pitchFamily="34" charset="0"/>
                <a:ea typeface="Lato" panose="020F0502020204030203" pitchFamily="34" charset="0"/>
                <a:cs typeface="Lato" panose="020F0502020204030203" pitchFamily="34" charset="0"/>
              </a:rPr>
              <a:t> qui comprennent l’Open Education (dont les REL), les Open Publications et l’Open Source. En 2018 : appel à projets auprès des enseignants (production de REL).</a:t>
            </a:r>
            <a:endParaRPr lang="fr-FR" sz="1300" dirty="0">
              <a:solidFill>
                <a:srgbClr val="26225B"/>
              </a:solidFill>
              <a:effectLst/>
              <a:latin typeface="Lato" panose="020F0502020204030203" pitchFamily="34" charset="0"/>
              <a:ea typeface="Lato" panose="020F0502020204030203" pitchFamily="34" charset="0"/>
              <a:cs typeface="Lato" panose="020F0502020204030203" pitchFamily="34" charset="0"/>
            </a:endParaRPr>
          </a:p>
          <a:p>
            <a:pPr algn="just">
              <a:lnSpc>
                <a:spcPct val="107000"/>
              </a:lnSpc>
              <a:spcBef>
                <a:spcPts val="200"/>
              </a:spcBef>
            </a:pPr>
            <a:r>
              <a:rPr lang="fr-FR" sz="1300" dirty="0">
                <a:solidFill>
                  <a:srgbClr val="26225B"/>
                </a:solidFill>
                <a:latin typeface="Lato" panose="020F0502020204030203" pitchFamily="34" charset="0"/>
                <a:ea typeface="Lato" panose="020F0502020204030203" pitchFamily="34" charset="0"/>
                <a:cs typeface="Lato" panose="020F0502020204030203" pitchFamily="34" charset="0"/>
              </a:rPr>
              <a:t>Liste compète des REL de l’UC Louvain :</a:t>
            </a:r>
          </a:p>
          <a:p>
            <a:pPr algn="just">
              <a:lnSpc>
                <a:spcPct val="107000"/>
              </a:lnSpc>
              <a:spcBef>
                <a:spcPts val="200"/>
              </a:spcBef>
              <a:spcAft>
                <a:spcPts val="800"/>
              </a:spcAft>
            </a:pPr>
            <a:r>
              <a:rPr lang="fr-FR" sz="1300" dirty="0">
                <a:solidFill>
                  <a:srgbClr val="26225B"/>
                </a:solidFill>
                <a:latin typeface="Lato" panose="020F0502020204030203" pitchFamily="34" charset="0"/>
                <a:ea typeface="Lato" panose="020F0502020204030203" pitchFamily="34" charset="0"/>
                <a:cs typeface="Lato" panose="020F0502020204030203" pitchFamily="34" charset="0"/>
                <a:hlinkClick r:id="rId7">
                  <a:extLst>
                    <a:ext uri="{A12FA001-AC4F-418D-AE19-62706E023703}">
                      <ahyp:hlinkClr xmlns:ahyp="http://schemas.microsoft.com/office/drawing/2018/hyperlinkcolor" val="tx"/>
                    </a:ext>
                  </a:extLst>
                </a:hlinkClick>
              </a:rPr>
              <a:t>https://oer.uclouvain.be/jspui/simple-search?location=&amp;query=&amp;rpp=1000&amp;sort_by=score&amp;order=DESC&amp;etal=0&amp;submit_search=Update</a:t>
            </a:r>
            <a:r>
              <a:rPr lang="fr-FR" sz="1300" dirty="0">
                <a:solidFill>
                  <a:srgbClr val="26225B"/>
                </a:solidFill>
                <a:latin typeface="Lato" panose="020F0502020204030203" pitchFamily="34" charset="0"/>
                <a:ea typeface="Lato" panose="020F0502020204030203" pitchFamily="34" charset="0"/>
                <a:cs typeface="Lato" panose="020F0502020204030203" pitchFamily="34" charset="0"/>
              </a:rPr>
              <a:t> </a:t>
            </a:r>
          </a:p>
          <a:p>
            <a:pPr algn="just">
              <a:lnSpc>
                <a:spcPct val="107000"/>
              </a:lnSpc>
              <a:spcBef>
                <a:spcPts val="200"/>
              </a:spcBef>
            </a:pPr>
            <a:r>
              <a:rPr lang="fr-FR" sz="1300" dirty="0">
                <a:solidFill>
                  <a:srgbClr val="26225B"/>
                </a:solidFill>
                <a:latin typeface="Lato" panose="020F0502020204030203" pitchFamily="34" charset="0"/>
                <a:ea typeface="Lato" panose="020F0502020204030203" pitchFamily="34" charset="0"/>
                <a:cs typeface="Lato" panose="020F0502020204030203" pitchFamily="34" charset="0"/>
              </a:rPr>
              <a:t>Quatre t</a:t>
            </a:r>
            <a:r>
              <a:rPr lang="fr-FR" sz="1300" dirty="0">
                <a:solidFill>
                  <a:srgbClr val="26225B"/>
                </a:solidFill>
                <a:effectLst/>
                <a:latin typeface="Lato" panose="020F0502020204030203" pitchFamily="34" charset="0"/>
                <a:ea typeface="Lato" panose="020F0502020204030203" pitchFamily="34" charset="0"/>
                <a:cs typeface="Lato" panose="020F0502020204030203" pitchFamily="34" charset="0"/>
              </a:rPr>
              <a:t>émoignages d’enseignants </a:t>
            </a:r>
            <a:r>
              <a:rPr lang="fr-FR" sz="1300" dirty="0">
                <a:solidFill>
                  <a:srgbClr val="26225B"/>
                </a:solidFill>
                <a:latin typeface="Lato" panose="020F0502020204030203" pitchFamily="34" charset="0"/>
                <a:ea typeface="Lato" panose="020F0502020204030203" pitchFamily="34" charset="0"/>
                <a:cs typeface="Lato" panose="020F0502020204030203" pitchFamily="34" charset="0"/>
              </a:rPr>
              <a:t>(médecine, informatique, analyse du discours) : </a:t>
            </a:r>
          </a:p>
          <a:p>
            <a:pPr algn="just">
              <a:lnSpc>
                <a:spcPct val="107000"/>
              </a:lnSpc>
              <a:spcBef>
                <a:spcPts val="200"/>
              </a:spcBef>
              <a:spcAft>
                <a:spcPts val="800"/>
              </a:spcAft>
            </a:pPr>
            <a:r>
              <a:rPr lang="fr-FR" sz="1300" dirty="0">
                <a:solidFill>
                  <a:srgbClr val="26225B"/>
                </a:solidFill>
                <a:effectLst/>
                <a:latin typeface="Lato" panose="020F0502020204030203" pitchFamily="34" charset="0"/>
                <a:ea typeface="Lato" panose="020F0502020204030203" pitchFamily="34" charset="0"/>
                <a:cs typeface="Lato" panose="020F0502020204030203" pitchFamily="34" charset="0"/>
                <a:hlinkClick r:id="rId8">
                  <a:extLst>
                    <a:ext uri="{A12FA001-AC4F-418D-AE19-62706E023703}">
                      <ahyp:hlinkClr xmlns:ahyp="http://schemas.microsoft.com/office/drawing/2018/hyperlinkcolor" val="tx"/>
                    </a:ext>
                  </a:extLst>
                </a:hlinkClick>
              </a:rPr>
              <a:t>https://www.youtube.com/playlist?list=PL3KHgL7BQvbUmiTmb_6DZMbA8TYkiWAUd</a:t>
            </a:r>
            <a:r>
              <a:rPr lang="fr-FR" sz="1300" dirty="0">
                <a:solidFill>
                  <a:srgbClr val="26225B"/>
                </a:solidFill>
                <a:effectLst/>
                <a:latin typeface="Lato" panose="020F0502020204030203" pitchFamily="34" charset="0"/>
                <a:ea typeface="Lato" panose="020F0502020204030203" pitchFamily="34" charset="0"/>
                <a:cs typeface="Lato" panose="020F0502020204030203" pitchFamily="34" charset="0"/>
              </a:rPr>
              <a:t> </a:t>
            </a:r>
          </a:p>
        </p:txBody>
      </p:sp>
      <p:sp>
        <p:nvSpPr>
          <p:cNvPr id="8" name="ZoneTexte 7">
            <a:extLst>
              <a:ext uri="{FF2B5EF4-FFF2-40B4-BE49-F238E27FC236}">
                <a16:creationId xmlns:a16="http://schemas.microsoft.com/office/drawing/2014/main" id="{C8246447-6A05-4C24-BCAF-3DBC5D92823A}"/>
              </a:ext>
            </a:extLst>
          </p:cNvPr>
          <p:cNvSpPr txBox="1"/>
          <p:nvPr/>
        </p:nvSpPr>
        <p:spPr>
          <a:xfrm>
            <a:off x="7596336" y="4465444"/>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4425261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926150D2-EFB6-4B2E-807B-843E5FC1AB3C}"/>
              </a:ext>
            </a:extLst>
          </p:cNvPr>
          <p:cNvSpPr txBox="1"/>
          <p:nvPr/>
        </p:nvSpPr>
        <p:spPr>
          <a:xfrm>
            <a:off x="467544" y="843558"/>
            <a:ext cx="8352928" cy="3688126"/>
          </a:xfrm>
          <a:prstGeom prst="rect">
            <a:avLst/>
          </a:prstGeom>
          <a:noFill/>
        </p:spPr>
        <p:txBody>
          <a:bodyPr wrap="square">
            <a:spAutoFit/>
          </a:bodyPr>
          <a:lstStyle/>
          <a:p>
            <a:pPr>
              <a:lnSpc>
                <a:spcPct val="107000"/>
              </a:lnSpc>
              <a:spcAft>
                <a:spcPts val="800"/>
              </a:spcAft>
            </a:pPr>
            <a:r>
              <a:rPr lang="fr-FR" sz="1600" b="1" dirty="0">
                <a:solidFill>
                  <a:srgbClr val="FC7A57"/>
                </a:solidFill>
                <a:effectLst/>
                <a:latin typeface="Lato" panose="020F0502020204030203" pitchFamily="34" charset="0"/>
                <a:ea typeface="Lato" panose="020F0502020204030203" pitchFamily="34" charset="0"/>
                <a:cs typeface="Lato" panose="020F0502020204030203" pitchFamily="34" charset="0"/>
              </a:rPr>
              <a:t>Cécile Swiatek</a:t>
            </a:r>
            <a:r>
              <a:rPr lang="fr-FR" sz="1600" dirty="0">
                <a:effectLst/>
                <a:latin typeface="Lato" panose="020F0502020204030203" pitchFamily="34" charset="0"/>
                <a:ea typeface="Lato" panose="020F0502020204030203" pitchFamily="34" charset="0"/>
                <a:cs typeface="Lato" panose="020F0502020204030203" pitchFamily="34" charset="0"/>
              </a:rPr>
              <a:t>, directrice du SCD de l’université Paris Nanterre, France. </a:t>
            </a:r>
          </a:p>
          <a:p>
            <a:pPr algn="just">
              <a:lnSpc>
                <a:spcPct val="107000"/>
              </a:lnSpc>
              <a:spcAft>
                <a:spcPts val="800"/>
              </a:spcAft>
            </a:pPr>
            <a:r>
              <a:rPr lang="fr-FR" sz="1600" dirty="0">
                <a:effectLst/>
                <a:latin typeface="Lato" panose="020F0502020204030203" pitchFamily="34" charset="0"/>
                <a:ea typeface="Lato" panose="020F0502020204030203" pitchFamily="34" charset="0"/>
                <a:cs typeface="Lato" panose="020F0502020204030203" pitchFamily="34" charset="0"/>
              </a:rPr>
              <a:t>Je m'intéresse aux accès aux connaissances et à la circulation des savoirs, aux compétences informationnelles, à la pédagogie et à l'innovation numérique dans l'enseignement supérieur. Membre de l'</a:t>
            </a:r>
            <a:r>
              <a:rPr lang="fr-FR" sz="1600" dirty="0" err="1">
                <a:effectLst/>
                <a:latin typeface="Lato" panose="020F0502020204030203" pitchFamily="34" charset="0"/>
                <a:ea typeface="Lato" panose="020F0502020204030203" pitchFamily="34" charset="0"/>
                <a:cs typeface="Lato" panose="020F0502020204030203" pitchFamily="34" charset="0"/>
              </a:rPr>
              <a:t>Executive</a:t>
            </a:r>
            <a:r>
              <a:rPr lang="fr-FR" sz="1600" dirty="0">
                <a:effectLst/>
                <a:latin typeface="Lato" panose="020F0502020204030203" pitchFamily="34" charset="0"/>
                <a:ea typeface="Lato" panose="020F0502020204030203" pitchFamily="34" charset="0"/>
                <a:cs typeface="Lato" panose="020F0502020204030203" pitchFamily="34" charset="0"/>
              </a:rPr>
              <a:t> </a:t>
            </a:r>
            <a:r>
              <a:rPr lang="fr-FR" sz="1600" dirty="0" err="1">
                <a:effectLst/>
                <a:latin typeface="Lato" panose="020F0502020204030203" pitchFamily="34" charset="0"/>
                <a:ea typeface="Lato" panose="020F0502020204030203" pitchFamily="34" charset="0"/>
                <a:cs typeface="Lato" panose="020F0502020204030203" pitchFamily="34" charset="0"/>
              </a:rPr>
              <a:t>Board</a:t>
            </a:r>
            <a:r>
              <a:rPr lang="fr-FR" sz="1600" dirty="0">
                <a:effectLst/>
                <a:latin typeface="Lato" panose="020F0502020204030203" pitchFamily="34" charset="0"/>
                <a:ea typeface="Lato" panose="020F0502020204030203" pitchFamily="34" charset="0"/>
                <a:cs typeface="Lato" panose="020F0502020204030203" pitchFamily="34" charset="0"/>
              </a:rPr>
              <a:t> de la Ligue européenne des Bibliothèques de Recherche (libereurope.eu) et Secrétaire générale de l'ADBU (adbu.fr), je porte un regard curieux et critique sur les questions d'Open Education à travers mon action à </a:t>
            </a:r>
            <a:r>
              <a:rPr lang="fr-FR" sz="1600" dirty="0" err="1">
                <a:effectLst/>
                <a:latin typeface="Lato" panose="020F0502020204030203" pitchFamily="34" charset="0"/>
                <a:ea typeface="Lato" panose="020F0502020204030203" pitchFamily="34" charset="0"/>
                <a:cs typeface="Lato" panose="020F0502020204030203" pitchFamily="34" charset="0"/>
              </a:rPr>
              <a:t>SPARCEurope</a:t>
            </a:r>
            <a:r>
              <a:rPr lang="fr-FR" sz="1600" dirty="0">
                <a:effectLst/>
                <a:latin typeface="Lato" panose="020F0502020204030203" pitchFamily="34" charset="0"/>
                <a:ea typeface="Lato" panose="020F0502020204030203" pitchFamily="34" charset="0"/>
                <a:cs typeface="Lato" panose="020F0502020204030203" pitchFamily="34" charset="0"/>
              </a:rPr>
              <a:t>, </a:t>
            </a:r>
            <a:r>
              <a:rPr lang="fr-FR" sz="1600" dirty="0" err="1">
                <a:effectLst/>
                <a:latin typeface="Lato" panose="020F0502020204030203" pitchFamily="34" charset="0"/>
                <a:ea typeface="Lato" panose="020F0502020204030203" pitchFamily="34" charset="0"/>
                <a:cs typeface="Lato" panose="020F0502020204030203" pitchFamily="34" charset="0"/>
              </a:rPr>
              <a:t>OERGlobal</a:t>
            </a:r>
            <a:r>
              <a:rPr lang="fr-FR" sz="1600" dirty="0">
                <a:effectLst/>
                <a:latin typeface="Lato" panose="020F0502020204030203" pitchFamily="34" charset="0"/>
                <a:ea typeface="Lato" panose="020F0502020204030203" pitchFamily="34" charset="0"/>
                <a:cs typeface="Lato" panose="020F0502020204030203" pitchFamily="34" charset="0"/>
              </a:rPr>
              <a:t> Francophone et auprès de l'UNESCO. </a:t>
            </a:r>
          </a:p>
          <a:p>
            <a:pPr algn="just">
              <a:lnSpc>
                <a:spcPct val="107000"/>
              </a:lnSpc>
              <a:spcAft>
                <a:spcPts val="800"/>
              </a:spcAft>
            </a:pPr>
            <a:r>
              <a:rPr lang="fr-FR" sz="1600" dirty="0">
                <a:effectLst/>
                <a:latin typeface="Lato" panose="020F0502020204030203" pitchFamily="34" charset="0"/>
                <a:ea typeface="Lato" panose="020F0502020204030203" pitchFamily="34" charset="0"/>
                <a:cs typeface="Lato" panose="020F0502020204030203" pitchFamily="34" charset="0"/>
              </a:rPr>
              <a:t>En 2020, j’ai rejoint la délégation française EDUCAUSE. Depuis 2021, je suis mandatée pour une expertise permanente nationale sur les Ressources éducatives libres (REL) dans le cadre du Réseau d'experts internationaux de la science ouverte (</a:t>
            </a:r>
            <a:r>
              <a:rPr lang="fr-FR" sz="1600" dirty="0" err="1">
                <a:effectLst/>
                <a:latin typeface="Lato" panose="020F0502020204030203" pitchFamily="34" charset="0"/>
                <a:ea typeface="Lato" panose="020F0502020204030203" pitchFamily="34" charset="0"/>
                <a:cs typeface="Lato" panose="020F0502020204030203" pitchFamily="34" charset="0"/>
              </a:rPr>
              <a:t>ReiSO</a:t>
            </a:r>
            <a:r>
              <a:rPr lang="fr-FR" sz="1600" dirty="0">
                <a:effectLst/>
                <a:latin typeface="Lato" panose="020F0502020204030203" pitchFamily="34" charset="0"/>
                <a:ea typeface="Lato" panose="020F0502020204030203" pitchFamily="34" charset="0"/>
                <a:cs typeface="Lato" panose="020F0502020204030203" pitchFamily="34" charset="0"/>
              </a:rPr>
              <a:t>) auprès du </a:t>
            </a:r>
            <a:r>
              <a:rPr lang="fr-FR" sz="1600" dirty="0" err="1">
                <a:effectLst/>
                <a:latin typeface="Lato" panose="020F0502020204030203" pitchFamily="34" charset="0"/>
                <a:ea typeface="Lato" panose="020F0502020204030203" pitchFamily="34" charset="0"/>
                <a:cs typeface="Lato" panose="020F0502020204030203" pitchFamily="34" charset="0"/>
              </a:rPr>
              <a:t>CoSO</a:t>
            </a:r>
            <a:r>
              <a:rPr lang="fr-FR" sz="1600" dirty="0">
                <a:effectLst/>
                <a:latin typeface="Lato" panose="020F0502020204030203" pitchFamily="34" charset="0"/>
                <a:ea typeface="Lato" panose="020F0502020204030203" pitchFamily="34" charset="0"/>
                <a:cs typeface="Lato" panose="020F0502020204030203" pitchFamily="34" charset="0"/>
              </a:rPr>
              <a:t>/MESRI.</a:t>
            </a:r>
            <a:endParaRPr lang="fr-FR" sz="1600" dirty="0">
              <a:solidFill>
                <a:srgbClr val="26225B"/>
              </a:solidFill>
              <a:effectLst/>
              <a:latin typeface="Lato" panose="020F0502020204030203" pitchFamily="34" charset="0"/>
              <a:ea typeface="Lato" panose="020F0502020204030203" pitchFamily="34" charset="0"/>
              <a:cs typeface="Lato" panose="020F0502020204030203" pitchFamily="34" charset="0"/>
            </a:endParaRPr>
          </a:p>
          <a:p>
            <a:r>
              <a:rPr lang="fr-FR" sz="1200" u="sng" dirty="0">
                <a:solidFill>
                  <a:srgbClr val="26225B"/>
                </a:solidFill>
                <a:effectLst/>
                <a:latin typeface="Lato" panose="020F0502020204030203" pitchFamily="34" charset="0"/>
                <a:ea typeface="Lato" panose="020F0502020204030203" pitchFamily="34" charset="0"/>
                <a:cs typeface="Lato" panose="020F0502020204030203" pitchFamily="34" charset="0"/>
                <a:hlinkClick r:id="rId3">
                  <a:extLst>
                    <a:ext uri="{A12FA001-AC4F-418D-AE19-62706E023703}">
                      <ahyp:hlinkClr xmlns:ahyp="http://schemas.microsoft.com/office/drawing/2018/hyperlinkcolor" val="tx"/>
                    </a:ext>
                  </a:extLst>
                </a:hlinkClick>
              </a:rPr>
              <a:t>https://fr.linkedin.com/in/cecileswiatek</a:t>
            </a:r>
            <a:endParaRPr lang="fr-FR" sz="1200" u="sng" dirty="0">
              <a:solidFill>
                <a:srgbClr val="26225B"/>
              </a:solidFill>
              <a:effectLst/>
              <a:latin typeface="Lato" panose="020F0502020204030203" pitchFamily="34" charset="0"/>
              <a:ea typeface="Lato" panose="020F0502020204030203" pitchFamily="34" charset="0"/>
              <a:cs typeface="Lato" panose="020F0502020204030203" pitchFamily="34" charset="0"/>
            </a:endParaRPr>
          </a:p>
          <a:p>
            <a:pPr>
              <a:spcAft>
                <a:spcPts val="800"/>
              </a:spcAft>
            </a:pPr>
            <a:r>
              <a:rPr lang="fr-FR" sz="1200" u="sng" dirty="0">
                <a:solidFill>
                  <a:srgbClr val="26225B"/>
                </a:solidFill>
                <a:latin typeface="Lato" panose="020F0502020204030203" pitchFamily="34" charset="0"/>
                <a:ea typeface="Lato" panose="020F0502020204030203" pitchFamily="34" charset="0"/>
                <a:cs typeface="Lato" panose="020F0502020204030203" pitchFamily="34" charset="0"/>
                <a:hlinkClick r:id="rId4">
                  <a:extLst>
                    <a:ext uri="{A12FA001-AC4F-418D-AE19-62706E023703}">
                      <ahyp:hlinkClr xmlns:ahyp="http://schemas.microsoft.com/office/drawing/2018/hyperlinkcolor" val="tx"/>
                    </a:ext>
                  </a:extLst>
                </a:hlinkClick>
              </a:rPr>
              <a:t>https://orcid.org/0000-0003-1066-4559</a:t>
            </a:r>
            <a:r>
              <a:rPr lang="fr-FR" sz="1200" u="sng" dirty="0">
                <a:solidFill>
                  <a:srgbClr val="26225B"/>
                </a:solidFill>
                <a:latin typeface="Lato" panose="020F0502020204030203" pitchFamily="34" charset="0"/>
                <a:ea typeface="Lato" panose="020F0502020204030203" pitchFamily="34" charset="0"/>
                <a:cs typeface="Lato" panose="020F0502020204030203" pitchFamily="34" charset="0"/>
              </a:rPr>
              <a:t>   </a:t>
            </a:r>
          </a:p>
        </p:txBody>
      </p:sp>
      <p:pic>
        <p:nvPicPr>
          <p:cNvPr id="9" name="Google Shape;59;gf89bd3b56d_3_0">
            <a:extLst>
              <a:ext uri="{FF2B5EF4-FFF2-40B4-BE49-F238E27FC236}">
                <a16:creationId xmlns:a16="http://schemas.microsoft.com/office/drawing/2014/main" id="{2010E0BB-12B4-4DE4-8AA3-84A388D36513}"/>
              </a:ext>
            </a:extLst>
          </p:cNvPr>
          <p:cNvPicPr preferRelativeResize="0"/>
          <p:nvPr/>
        </p:nvPicPr>
        <p:blipFill rotWithShape="1">
          <a:blip r:embed="rId5">
            <a:alphaModFix/>
          </a:blip>
          <a:srcRect/>
          <a:stretch/>
        </p:blipFill>
        <p:spPr>
          <a:xfrm>
            <a:off x="8264639" y="4769209"/>
            <a:ext cx="771857" cy="280613"/>
          </a:xfrm>
          <a:prstGeom prst="rect">
            <a:avLst/>
          </a:prstGeom>
          <a:noFill/>
          <a:ln>
            <a:noFill/>
          </a:ln>
        </p:spPr>
      </p:pic>
      <p:sp>
        <p:nvSpPr>
          <p:cNvPr id="10" name="Sous-titre 3">
            <a:extLst>
              <a:ext uri="{FF2B5EF4-FFF2-40B4-BE49-F238E27FC236}">
                <a16:creationId xmlns:a16="http://schemas.microsoft.com/office/drawing/2014/main" id="{A84FB242-FACF-4B49-9D25-00A67D90ECD1}"/>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sp>
        <p:nvSpPr>
          <p:cNvPr id="5" name="ZoneTexte 4">
            <a:extLst>
              <a:ext uri="{FF2B5EF4-FFF2-40B4-BE49-F238E27FC236}">
                <a16:creationId xmlns:a16="http://schemas.microsoft.com/office/drawing/2014/main" id="{0B2587EF-905B-453C-AB1B-BA270C771BDA}"/>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34731679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4162" y="853781"/>
            <a:ext cx="5685989" cy="637849"/>
          </a:xfrm>
        </p:spPr>
        <p:txBody>
          <a:bodyPr/>
          <a:lstStyle/>
          <a:p>
            <a:r>
              <a:rPr lang="fr-FR" dirty="0"/>
              <a:t>Avez-vous connaissance….</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12" name="ZoneTexte 11">
            <a:extLst>
              <a:ext uri="{FF2B5EF4-FFF2-40B4-BE49-F238E27FC236}">
                <a16:creationId xmlns:a16="http://schemas.microsoft.com/office/drawing/2014/main" id="{141A0A35-5112-427C-B1D1-988C67840188}"/>
              </a:ext>
            </a:extLst>
          </p:cNvPr>
          <p:cNvSpPr txBox="1"/>
          <p:nvPr/>
        </p:nvSpPr>
        <p:spPr>
          <a:xfrm>
            <a:off x="2843808" y="2799852"/>
            <a:ext cx="5685989" cy="363818"/>
          </a:xfrm>
          <a:prstGeom prst="rect">
            <a:avLst/>
          </a:prstGeom>
          <a:noFill/>
        </p:spPr>
        <p:txBody>
          <a:bodyPr wrap="square">
            <a:spAutoFit/>
          </a:bodyPr>
          <a:lstStyle/>
          <a:p>
            <a:pPr algn="just">
              <a:lnSpc>
                <a:spcPct val="107000"/>
              </a:lnSpc>
              <a:spcBef>
                <a:spcPts val="200"/>
              </a:spcBef>
              <a:spcAft>
                <a:spcPts val="800"/>
              </a:spcAft>
            </a:pPr>
            <a:r>
              <a:rPr lang="fr-FR" dirty="0">
                <a:solidFill>
                  <a:srgbClr val="26225B"/>
                </a:solidFill>
                <a:latin typeface="Lato" panose="020F0502020204030203" pitchFamily="34" charset="0"/>
                <a:ea typeface="Lato" panose="020F0502020204030203" pitchFamily="34" charset="0"/>
                <a:cs typeface="Lato" panose="020F0502020204030203" pitchFamily="34" charset="0"/>
              </a:rPr>
              <a:t>…de p</a:t>
            </a:r>
            <a:r>
              <a:rPr lang="fr-FR" sz="1800" dirty="0">
                <a:solidFill>
                  <a:srgbClr val="26225B"/>
                </a:solidFill>
                <a:effectLst/>
                <a:latin typeface="Lato" panose="020F0502020204030203" pitchFamily="34" charset="0"/>
                <a:ea typeface="Lato" panose="020F0502020204030203" pitchFamily="34" charset="0"/>
                <a:cs typeface="Lato" panose="020F0502020204030203" pitchFamily="34" charset="0"/>
              </a:rPr>
              <a:t>rojets à venir ?</a:t>
            </a:r>
          </a:p>
        </p:txBody>
      </p:sp>
      <p:sp>
        <p:nvSpPr>
          <p:cNvPr id="6" name="ZoneTexte 5">
            <a:extLst>
              <a:ext uri="{FF2B5EF4-FFF2-40B4-BE49-F238E27FC236}">
                <a16:creationId xmlns:a16="http://schemas.microsoft.com/office/drawing/2014/main" id="{2BDDC8A3-93AA-41E4-8360-B4CC00C65EED}"/>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24653198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98F4EE3-11A2-4530-91EF-5E5F0DCA85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543941">
            <a:off x="5033641" y="628233"/>
            <a:ext cx="4118725" cy="3089044"/>
          </a:xfrm>
          <a:prstGeom prst="rect">
            <a:avLst/>
          </a:prstGeom>
        </p:spPr>
      </p:pic>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4162" y="853781"/>
            <a:ext cx="5685989" cy="637849"/>
          </a:xfrm>
          <a:noFill/>
        </p:spPr>
        <p:txBody>
          <a:bodyPr/>
          <a:lstStyle/>
          <a:p>
            <a:r>
              <a:rPr lang="fr-FR" dirty="0"/>
              <a:t>Avez-vous connaissance….</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4">
            <a:alphaModFix/>
          </a:blip>
          <a:srcRect/>
          <a:stretch/>
        </p:blipFill>
        <p:spPr>
          <a:xfrm>
            <a:off x="8264639" y="4769209"/>
            <a:ext cx="771857" cy="280613"/>
          </a:xfrm>
          <a:prstGeom prst="rect">
            <a:avLst/>
          </a:prstGeom>
          <a:noFill/>
          <a:ln>
            <a:noFill/>
          </a:ln>
        </p:spPr>
      </p:pic>
      <p:sp>
        <p:nvSpPr>
          <p:cNvPr id="12" name="ZoneTexte 11">
            <a:extLst>
              <a:ext uri="{FF2B5EF4-FFF2-40B4-BE49-F238E27FC236}">
                <a16:creationId xmlns:a16="http://schemas.microsoft.com/office/drawing/2014/main" id="{141A0A35-5112-427C-B1D1-988C67840188}"/>
              </a:ext>
            </a:extLst>
          </p:cNvPr>
          <p:cNvSpPr txBox="1"/>
          <p:nvPr/>
        </p:nvSpPr>
        <p:spPr>
          <a:xfrm>
            <a:off x="2646039" y="2799852"/>
            <a:ext cx="6102425" cy="363818"/>
          </a:xfrm>
          <a:prstGeom prst="rect">
            <a:avLst/>
          </a:prstGeom>
          <a:noFill/>
        </p:spPr>
        <p:txBody>
          <a:bodyPr wrap="square">
            <a:spAutoFit/>
          </a:bodyPr>
          <a:lstStyle/>
          <a:p>
            <a:pPr algn="just">
              <a:lnSpc>
                <a:spcPct val="107000"/>
              </a:lnSpc>
              <a:spcBef>
                <a:spcPts val="200"/>
              </a:spcBef>
              <a:spcAft>
                <a:spcPts val="800"/>
              </a:spcAft>
            </a:pPr>
            <a:r>
              <a:rPr lang="fr-FR" dirty="0">
                <a:solidFill>
                  <a:srgbClr val="26225B"/>
                </a:solidFill>
                <a:latin typeface="Lato" panose="020F0502020204030203" pitchFamily="34" charset="0"/>
                <a:ea typeface="Lato" panose="020F0502020204030203" pitchFamily="34" charset="0"/>
                <a:cs typeface="Lato" panose="020F0502020204030203" pitchFamily="34" charset="0"/>
              </a:rPr>
              <a:t>…de la plateforme pédagogique RELIAM ?</a:t>
            </a:r>
            <a:endParaRPr lang="fr-FR" sz="1800" dirty="0">
              <a:solidFill>
                <a:srgbClr val="26225B"/>
              </a:solidFill>
              <a:effectLst/>
              <a:latin typeface="Lato" panose="020F0502020204030203" pitchFamily="34" charset="0"/>
              <a:ea typeface="Lato" panose="020F0502020204030203" pitchFamily="34" charset="0"/>
              <a:cs typeface="Lato" panose="020F0502020204030203" pitchFamily="34" charset="0"/>
            </a:endParaRPr>
          </a:p>
        </p:txBody>
      </p:sp>
      <p:sp>
        <p:nvSpPr>
          <p:cNvPr id="7" name="ZoneTexte 6">
            <a:extLst>
              <a:ext uri="{FF2B5EF4-FFF2-40B4-BE49-F238E27FC236}">
                <a16:creationId xmlns:a16="http://schemas.microsoft.com/office/drawing/2014/main" id="{D3C08247-E068-43B4-8BC4-F35CC95688CC}"/>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10985306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p:cNvSpPr>
            <a:spLocks noGrp="1"/>
          </p:cNvSpPr>
          <p:nvPr>
            <p:ph type="body" sz="quarter" idx="10"/>
          </p:nvPr>
        </p:nvSpPr>
        <p:spPr>
          <a:xfrm>
            <a:off x="4572000" y="2283718"/>
            <a:ext cx="3149032" cy="1147138"/>
          </a:xfrm>
        </p:spPr>
        <p:txBody>
          <a:bodyPr/>
          <a:lstStyle/>
          <a:p>
            <a:r>
              <a:rPr lang="fr-FR" sz="2100" dirty="0"/>
              <a:t>RELIAM : Ressources éducatives libres Arts et Métiers</a:t>
            </a:r>
          </a:p>
        </p:txBody>
      </p:sp>
      <p:sp>
        <p:nvSpPr>
          <p:cNvPr id="6" name="Espace réservé du texte 5"/>
          <p:cNvSpPr>
            <a:spLocks noGrp="1"/>
          </p:cNvSpPr>
          <p:nvPr>
            <p:ph type="body" sz="quarter" idx="11"/>
          </p:nvPr>
        </p:nvSpPr>
        <p:spPr>
          <a:xfrm>
            <a:off x="4653663" y="3858872"/>
            <a:ext cx="2939565" cy="536009"/>
          </a:xfrm>
        </p:spPr>
        <p:txBody>
          <a:bodyPr/>
          <a:lstStyle/>
          <a:p>
            <a:r>
              <a:rPr lang="fr-FR" dirty="0"/>
              <a:t>C. </a:t>
            </a:r>
            <a:r>
              <a:rPr lang="fr-FR" dirty="0" err="1"/>
              <a:t>Ollendorff</a:t>
            </a:r>
            <a:endParaRPr lang="fr-FR" dirty="0"/>
          </a:p>
        </p:txBody>
      </p:sp>
      <p:sp>
        <p:nvSpPr>
          <p:cNvPr id="7" name="Espace réservé du texte 6"/>
          <p:cNvSpPr>
            <a:spLocks noGrp="1"/>
          </p:cNvSpPr>
          <p:nvPr>
            <p:ph type="body" sz="quarter" idx="12"/>
          </p:nvPr>
        </p:nvSpPr>
        <p:spPr>
          <a:xfrm>
            <a:off x="4504911" y="4688807"/>
            <a:ext cx="1714500" cy="247922"/>
          </a:xfrm>
        </p:spPr>
        <p:txBody>
          <a:bodyPr>
            <a:normAutofit fontScale="92500" lnSpcReduction="10000"/>
          </a:bodyPr>
          <a:lstStyle/>
          <a:p>
            <a:r>
              <a:rPr lang="fr-FR" dirty="0"/>
              <a:t>Novembre 2021</a:t>
            </a:r>
          </a:p>
        </p:txBody>
      </p:sp>
    </p:spTree>
    <p:extLst>
      <p:ext uri="{BB962C8B-B14F-4D97-AF65-F5344CB8AC3E}">
        <p14:creationId xmlns:p14="http://schemas.microsoft.com/office/powerpoint/2010/main" val="17674975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04470" y="3710651"/>
            <a:ext cx="493523" cy="562955"/>
          </a:xfrm>
          <a:prstGeom prst="rect">
            <a:avLst/>
          </a:prstGeom>
        </p:spPr>
      </p:pic>
      <p:pic>
        <p:nvPicPr>
          <p:cNvPr id="5" name="Imag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5368" y="1006393"/>
            <a:ext cx="455579" cy="519671"/>
          </a:xfrm>
          <a:prstGeom prst="rect">
            <a:avLst/>
          </a:prstGeom>
        </p:spPr>
      </p:pic>
      <p:sp>
        <p:nvSpPr>
          <p:cNvPr id="6" name="ZoneTexte 5"/>
          <p:cNvSpPr txBox="1"/>
          <p:nvPr/>
        </p:nvSpPr>
        <p:spPr>
          <a:xfrm>
            <a:off x="1880606" y="1499839"/>
            <a:ext cx="1412139" cy="484748"/>
          </a:xfrm>
          <a:prstGeom prst="rect">
            <a:avLst/>
          </a:prstGeom>
          <a:noFill/>
        </p:spPr>
        <p:txBody>
          <a:bodyPr wrap="square" lIns="0" tIns="0" rIns="0" bIns="0" rtlCol="0">
            <a:spAutoFit/>
          </a:bodyPr>
          <a:lstStyle/>
          <a:p>
            <a:r>
              <a:rPr lang="fr-FR" sz="900" b="1" dirty="0">
                <a:solidFill>
                  <a:srgbClr val="80276C"/>
                </a:solidFill>
                <a:latin typeface="Verdana" panose="020B0604030504040204" pitchFamily="34" charset="0"/>
                <a:ea typeface="Verdana" panose="020B0604030504040204" pitchFamily="34" charset="0"/>
              </a:rPr>
              <a:t>SITES</a:t>
            </a:r>
            <a:r>
              <a:rPr lang="fr-FR" sz="900" dirty="0">
                <a:solidFill>
                  <a:srgbClr val="80276C"/>
                </a:solidFill>
                <a:latin typeface="Verdana" panose="020B0604030504040204" pitchFamily="34" charset="0"/>
                <a:ea typeface="Verdana" panose="020B0604030504040204" pitchFamily="34" charset="0"/>
              </a:rPr>
              <a:t> </a:t>
            </a:r>
            <a:br>
              <a:rPr lang="fr-FR" sz="750" dirty="0">
                <a:solidFill>
                  <a:srgbClr val="80276C"/>
                </a:solidFill>
                <a:latin typeface="Verdana" panose="020B0604030504040204" pitchFamily="34" charset="0"/>
                <a:ea typeface="Verdana" panose="020B0604030504040204" pitchFamily="34" charset="0"/>
              </a:rPr>
            </a:br>
            <a:r>
              <a:rPr lang="fr-FR" sz="750" dirty="0">
                <a:solidFill>
                  <a:srgbClr val="80276C"/>
                </a:solidFill>
                <a:latin typeface="Verdana" panose="020B0604030504040204" pitchFamily="34" charset="0"/>
                <a:ea typeface="Verdana" panose="020B0604030504040204" pitchFamily="34" charset="0"/>
              </a:rPr>
              <a:t>répartis sur toute la France dédiés à l’enseignement </a:t>
            </a:r>
            <a:br>
              <a:rPr lang="fr-FR" sz="750" dirty="0">
                <a:solidFill>
                  <a:srgbClr val="80276C"/>
                </a:solidFill>
                <a:latin typeface="Verdana" panose="020B0604030504040204" pitchFamily="34" charset="0"/>
                <a:ea typeface="Verdana" panose="020B0604030504040204" pitchFamily="34" charset="0"/>
              </a:rPr>
            </a:br>
            <a:r>
              <a:rPr lang="fr-FR" sz="750" dirty="0">
                <a:solidFill>
                  <a:srgbClr val="80276C"/>
                </a:solidFill>
                <a:latin typeface="Verdana" panose="020B0604030504040204" pitchFamily="34" charset="0"/>
                <a:ea typeface="Verdana" panose="020B0604030504040204" pitchFamily="34" charset="0"/>
              </a:rPr>
              <a:t>et à la recherche</a:t>
            </a:r>
          </a:p>
        </p:txBody>
      </p:sp>
      <p:sp>
        <p:nvSpPr>
          <p:cNvPr id="7" name="ZoneTexte 6"/>
          <p:cNvSpPr txBox="1"/>
          <p:nvPr/>
        </p:nvSpPr>
        <p:spPr>
          <a:xfrm>
            <a:off x="1878375" y="2462096"/>
            <a:ext cx="1576913" cy="253916"/>
          </a:xfrm>
          <a:prstGeom prst="rect">
            <a:avLst/>
          </a:prstGeom>
          <a:noFill/>
        </p:spPr>
        <p:txBody>
          <a:bodyPr wrap="square" lIns="0" tIns="0" rIns="0" bIns="0" rtlCol="0">
            <a:spAutoFit/>
          </a:bodyPr>
          <a:lstStyle/>
          <a:p>
            <a:r>
              <a:rPr lang="fr-FR" sz="900" b="1" dirty="0">
                <a:solidFill>
                  <a:srgbClr val="80276C"/>
                </a:solidFill>
                <a:latin typeface="Verdana" panose="020B0604030504040204" pitchFamily="34" charset="0"/>
                <a:ea typeface="Verdana" panose="020B0604030504040204" pitchFamily="34" charset="0"/>
              </a:rPr>
              <a:t>ÉTUDIANTS</a:t>
            </a:r>
            <a:br>
              <a:rPr lang="fr-FR" sz="750" dirty="0">
                <a:solidFill>
                  <a:srgbClr val="80276C"/>
                </a:solidFill>
                <a:latin typeface="Verdana" panose="020B0604030504040204" pitchFamily="34" charset="0"/>
                <a:ea typeface="Verdana" panose="020B0604030504040204" pitchFamily="34" charset="0"/>
              </a:rPr>
            </a:br>
            <a:r>
              <a:rPr lang="fr-FR" sz="750" dirty="0">
                <a:solidFill>
                  <a:srgbClr val="80276C"/>
                </a:solidFill>
                <a:latin typeface="Verdana" panose="020B0604030504040204" pitchFamily="34" charset="0"/>
                <a:ea typeface="Verdana" panose="020B0604030504040204" pitchFamily="34" charset="0"/>
              </a:rPr>
              <a:t>toutes formations confondues</a:t>
            </a:r>
          </a:p>
        </p:txBody>
      </p:sp>
      <p:sp>
        <p:nvSpPr>
          <p:cNvPr id="8" name="ZoneTexte 7"/>
          <p:cNvSpPr txBox="1"/>
          <p:nvPr/>
        </p:nvSpPr>
        <p:spPr>
          <a:xfrm>
            <a:off x="1888328" y="3209193"/>
            <a:ext cx="1412139" cy="369332"/>
          </a:xfrm>
          <a:prstGeom prst="rect">
            <a:avLst/>
          </a:prstGeom>
          <a:noFill/>
        </p:spPr>
        <p:txBody>
          <a:bodyPr wrap="square" lIns="0" tIns="0" rIns="0" bIns="0" rtlCol="0">
            <a:spAutoFit/>
          </a:bodyPr>
          <a:lstStyle/>
          <a:p>
            <a:r>
              <a:rPr lang="fr-FR" sz="900" b="1" dirty="0">
                <a:solidFill>
                  <a:srgbClr val="80276C"/>
                </a:solidFill>
                <a:latin typeface="Verdana" panose="020B0604030504040204" pitchFamily="34" charset="0"/>
                <a:ea typeface="Verdana" panose="020B0604030504040204" pitchFamily="34" charset="0"/>
              </a:rPr>
              <a:t>PERSONNELS</a:t>
            </a:r>
          </a:p>
          <a:p>
            <a:r>
              <a:rPr lang="fr-FR" sz="750" dirty="0">
                <a:solidFill>
                  <a:srgbClr val="80276C"/>
                </a:solidFill>
                <a:latin typeface="Verdana" panose="020B0604030504040204" pitchFamily="34" charset="0"/>
                <a:ea typeface="Verdana" panose="020B0604030504040204" pitchFamily="34" charset="0"/>
              </a:rPr>
              <a:t>enseignants, </a:t>
            </a:r>
            <a:br>
              <a:rPr lang="fr-FR" sz="750" dirty="0">
                <a:solidFill>
                  <a:srgbClr val="80276C"/>
                </a:solidFill>
                <a:latin typeface="Verdana" panose="020B0604030504040204" pitchFamily="34" charset="0"/>
                <a:ea typeface="Verdana" panose="020B0604030504040204" pitchFamily="34" charset="0"/>
              </a:rPr>
            </a:br>
            <a:r>
              <a:rPr lang="fr-FR" sz="750" dirty="0">
                <a:solidFill>
                  <a:srgbClr val="80276C"/>
                </a:solidFill>
                <a:latin typeface="Verdana" panose="020B0604030504040204" pitchFamily="34" charset="0"/>
                <a:ea typeface="Verdana" panose="020B0604030504040204" pitchFamily="34" charset="0"/>
              </a:rPr>
              <a:t>techniques &amp; administratifs</a:t>
            </a:r>
          </a:p>
        </p:txBody>
      </p:sp>
      <p:sp>
        <p:nvSpPr>
          <p:cNvPr id="9" name="Espace réservé du texte 14"/>
          <p:cNvSpPr txBox="1">
            <a:spLocks/>
          </p:cNvSpPr>
          <p:nvPr/>
        </p:nvSpPr>
        <p:spPr>
          <a:xfrm>
            <a:off x="1772854" y="1133273"/>
            <a:ext cx="602060" cy="383182"/>
          </a:xfrm>
          <a:prstGeom prst="rect">
            <a:avLst/>
          </a:prstGeom>
        </p:spPr>
        <p:txBody>
          <a:bodyPr vert="horz" wrap="square" lIns="68580" tIns="34290" rIns="68580" bIns="34290" numCol="1" rtlCol="0" anchor="ctr">
            <a:spAutoFit/>
          </a:bodyPr>
          <a:lstStyle>
            <a:defPPr>
              <a:defRPr lang="fr-FR"/>
            </a:defPPr>
            <a:lvl1pPr marL="0" algn="r" defTabSz="914400" rtl="0" eaLnBrk="1" latinLnBrk="0" hangingPunct="1">
              <a:lnSpc>
                <a:spcPct val="80000"/>
              </a:lnSpc>
              <a:defRPr sz="1300" b="1" kern="1200" cap="all" baseline="0">
                <a:solidFill>
                  <a:schemeClr val="accent5"/>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2550" dirty="0">
                <a:solidFill>
                  <a:srgbClr val="80276C"/>
                </a:solidFill>
                <a:latin typeface="Verdana" panose="020B0604030504040204" pitchFamily="34" charset="0"/>
                <a:ea typeface="Verdana" panose="020B0604030504040204" pitchFamily="34" charset="0"/>
              </a:rPr>
              <a:t>11</a:t>
            </a:r>
          </a:p>
        </p:txBody>
      </p:sp>
      <p:sp>
        <p:nvSpPr>
          <p:cNvPr id="10" name="Espace réservé du texte 14"/>
          <p:cNvSpPr txBox="1">
            <a:spLocks/>
          </p:cNvSpPr>
          <p:nvPr/>
        </p:nvSpPr>
        <p:spPr>
          <a:xfrm>
            <a:off x="1779414" y="2112182"/>
            <a:ext cx="1165528" cy="383182"/>
          </a:xfrm>
          <a:prstGeom prst="rect">
            <a:avLst/>
          </a:prstGeom>
        </p:spPr>
        <p:txBody>
          <a:bodyPr vert="horz" wrap="square" lIns="68580" tIns="34290" rIns="68580" bIns="34290" rtlCol="0" anchor="ctr">
            <a:spAutoFit/>
          </a:bodyPr>
          <a:lstStyle>
            <a:defPPr>
              <a:defRPr lang="fr-FR"/>
            </a:defPPr>
            <a:lvl1pPr marL="0" algn="r" defTabSz="914400" rtl="0" eaLnBrk="1" latinLnBrk="0" hangingPunct="1">
              <a:lnSpc>
                <a:spcPct val="80000"/>
              </a:lnSpc>
              <a:defRPr sz="1300" b="1" kern="1200" cap="all" baseline="0">
                <a:solidFill>
                  <a:schemeClr val="accent5"/>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2550" dirty="0">
                <a:solidFill>
                  <a:srgbClr val="80276C"/>
                </a:solidFill>
                <a:latin typeface="Verdana" panose="020B0604030504040204" pitchFamily="34" charset="0"/>
                <a:ea typeface="Verdana" panose="020B0604030504040204" pitchFamily="34" charset="0"/>
              </a:rPr>
              <a:t>6000</a:t>
            </a:r>
          </a:p>
        </p:txBody>
      </p:sp>
      <p:sp>
        <p:nvSpPr>
          <p:cNvPr id="11" name="Espace réservé du texte 14"/>
          <p:cNvSpPr txBox="1">
            <a:spLocks/>
          </p:cNvSpPr>
          <p:nvPr/>
        </p:nvSpPr>
        <p:spPr>
          <a:xfrm>
            <a:off x="1783411" y="2866188"/>
            <a:ext cx="1089764" cy="383182"/>
          </a:xfrm>
          <a:prstGeom prst="rect">
            <a:avLst/>
          </a:prstGeom>
        </p:spPr>
        <p:txBody>
          <a:bodyPr vert="horz" wrap="square" lIns="68580" tIns="34290" rIns="68580" bIns="34290" rtlCol="0" anchor="ctr">
            <a:spAutoFit/>
          </a:bodyPr>
          <a:lstStyle>
            <a:defPPr>
              <a:defRPr lang="fr-FR"/>
            </a:defPPr>
            <a:lvl1pPr marL="0" algn="r" defTabSz="914400" rtl="0" eaLnBrk="1" latinLnBrk="0" hangingPunct="1">
              <a:lnSpc>
                <a:spcPct val="80000"/>
              </a:lnSpc>
              <a:defRPr sz="1300" b="1" kern="1200" cap="all" baseline="0">
                <a:solidFill>
                  <a:schemeClr val="accent5"/>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2550" dirty="0">
                <a:solidFill>
                  <a:srgbClr val="80276C"/>
                </a:solidFill>
                <a:latin typeface="Verdana" panose="020B0604030504040204" pitchFamily="34" charset="0"/>
                <a:ea typeface="Verdana" panose="020B0604030504040204" pitchFamily="34" charset="0"/>
              </a:rPr>
              <a:t>1100</a:t>
            </a:r>
          </a:p>
        </p:txBody>
      </p:sp>
      <p:grpSp>
        <p:nvGrpSpPr>
          <p:cNvPr id="12" name="Grouper 122"/>
          <p:cNvGrpSpPr/>
          <p:nvPr/>
        </p:nvGrpSpPr>
        <p:grpSpPr>
          <a:xfrm>
            <a:off x="1931603" y="3844867"/>
            <a:ext cx="1420511" cy="549619"/>
            <a:chOff x="2512212" y="4039693"/>
            <a:chExt cx="1894014" cy="806108"/>
          </a:xfrm>
        </p:grpSpPr>
        <p:sp>
          <p:nvSpPr>
            <p:cNvPr id="13" name="ZoneTexte 137"/>
            <p:cNvSpPr txBox="1"/>
            <p:nvPr/>
          </p:nvSpPr>
          <p:spPr>
            <a:xfrm>
              <a:off x="2512212" y="4304114"/>
              <a:ext cx="1894014" cy="541687"/>
            </a:xfrm>
            <a:prstGeom prst="rect">
              <a:avLst/>
            </a:prstGeom>
            <a:noFill/>
          </p:spPr>
          <p:txBody>
            <a:bodyPr wrap="square" lIns="0" tIns="0" rIns="0" bIns="0" rtlCol="0" anchor="t">
              <a:spAutoFit/>
            </a:bodyPr>
            <a:lstStyle>
              <a:defPPr>
                <a:defRPr lang="fr-FR"/>
              </a:defPPr>
              <a:lvl1pPr>
                <a:defRPr sz="800">
                  <a:solidFill>
                    <a:schemeClr val="tx2"/>
                  </a:solidFill>
                </a:defRPr>
              </a:lvl1pPr>
            </a:lstStyle>
            <a:p>
              <a:r>
                <a:rPr lang="fr-FR" sz="900" b="1" dirty="0">
                  <a:solidFill>
                    <a:srgbClr val="80276C"/>
                  </a:solidFill>
                  <a:latin typeface="Verdana" panose="020B0604030504040204" pitchFamily="34" charset="0"/>
                  <a:ea typeface="Verdana" panose="020B0604030504040204" pitchFamily="34" charset="0"/>
                </a:rPr>
                <a:t> </a:t>
              </a:r>
              <a:r>
                <a:rPr lang="fr-FR" sz="750" dirty="0">
                  <a:solidFill>
                    <a:srgbClr val="80276C"/>
                  </a:solidFill>
                  <a:latin typeface="Verdana" panose="020B0604030504040204" pitchFamily="34" charset="0"/>
                  <a:ea typeface="Verdana" panose="020B0604030504040204" pitchFamily="34" charset="0"/>
                </a:rPr>
                <a:t>de chiffre d’affaire généré par des contrats avec l’industrie</a:t>
              </a:r>
            </a:p>
          </p:txBody>
        </p:sp>
        <p:sp>
          <p:nvSpPr>
            <p:cNvPr id="14" name="Rectangle 13"/>
            <p:cNvSpPr/>
            <p:nvPr/>
          </p:nvSpPr>
          <p:spPr>
            <a:xfrm>
              <a:off x="2983035" y="4039693"/>
              <a:ext cx="1362230" cy="355482"/>
            </a:xfrm>
            <a:prstGeom prst="rect">
              <a:avLst/>
            </a:prstGeom>
          </p:spPr>
          <p:txBody>
            <a:bodyPr wrap="square">
              <a:spAutoFit/>
            </a:bodyPr>
            <a:lstStyle/>
            <a:p>
              <a:r>
                <a:rPr lang="fr-FR" sz="975" b="1" cap="all" dirty="0">
                  <a:solidFill>
                    <a:srgbClr val="80276C"/>
                  </a:solidFill>
                  <a:latin typeface="Verdana" panose="020B0604030504040204" pitchFamily="34" charset="0"/>
                  <a:ea typeface="Verdana" panose="020B0604030504040204" pitchFamily="34" charset="0"/>
                </a:rPr>
                <a:t>Millions</a:t>
              </a:r>
            </a:p>
          </p:txBody>
        </p:sp>
      </p:grpSp>
      <p:sp>
        <p:nvSpPr>
          <p:cNvPr id="15" name="Espace réservé du texte 14"/>
          <p:cNvSpPr txBox="1">
            <a:spLocks/>
          </p:cNvSpPr>
          <p:nvPr/>
        </p:nvSpPr>
        <p:spPr>
          <a:xfrm>
            <a:off x="1821663" y="3694746"/>
            <a:ext cx="659919" cy="383182"/>
          </a:xfrm>
          <a:prstGeom prst="rect">
            <a:avLst/>
          </a:prstGeom>
        </p:spPr>
        <p:txBody>
          <a:bodyPr vert="horz" wrap="square" lIns="68580" tIns="34290" rIns="68580" bIns="34290" rtlCol="0" anchor="ctr">
            <a:spAutoFit/>
          </a:bodyPr>
          <a:lstStyle>
            <a:defPPr>
              <a:defRPr lang="fr-FR"/>
            </a:defPPr>
            <a:lvl1pPr marL="0" algn="r" defTabSz="914400" rtl="0" eaLnBrk="1" latinLnBrk="0" hangingPunct="1">
              <a:lnSpc>
                <a:spcPct val="80000"/>
              </a:lnSpc>
              <a:defRPr sz="1300" b="1" kern="1200" cap="all" baseline="0">
                <a:solidFill>
                  <a:schemeClr val="accent5"/>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2550" dirty="0">
                <a:solidFill>
                  <a:srgbClr val="80276C"/>
                </a:solidFill>
                <a:latin typeface="Verdana" panose="020B0604030504040204" pitchFamily="34" charset="0"/>
                <a:ea typeface="Verdana" panose="020B0604030504040204" pitchFamily="34" charset="0"/>
              </a:rPr>
              <a:t>15</a:t>
            </a:r>
          </a:p>
        </p:txBody>
      </p:sp>
      <p:sp>
        <p:nvSpPr>
          <p:cNvPr id="16" name="ZoneTexte 15"/>
          <p:cNvSpPr txBox="1"/>
          <p:nvPr/>
        </p:nvSpPr>
        <p:spPr>
          <a:xfrm>
            <a:off x="3679456" y="1499387"/>
            <a:ext cx="1704479" cy="496290"/>
          </a:xfrm>
          <a:prstGeom prst="rect">
            <a:avLst/>
          </a:prstGeom>
          <a:noFill/>
        </p:spPr>
        <p:txBody>
          <a:bodyPr wrap="square" lIns="0" tIns="0" rIns="0" bIns="0" rtlCol="0">
            <a:spAutoFit/>
          </a:bodyPr>
          <a:lstStyle/>
          <a:p>
            <a:r>
              <a:rPr lang="fr-FR" sz="900" b="1" dirty="0">
                <a:solidFill>
                  <a:srgbClr val="80276C"/>
                </a:solidFill>
                <a:latin typeface="Verdana" panose="020B0604030504040204" pitchFamily="34" charset="0"/>
                <a:ea typeface="Verdana" panose="020B0604030504040204" pitchFamily="34" charset="0"/>
              </a:rPr>
              <a:t>DOCTORANTS</a:t>
            </a:r>
          </a:p>
          <a:p>
            <a:r>
              <a:rPr lang="fr-FR" sz="825" dirty="0">
                <a:solidFill>
                  <a:srgbClr val="80276C"/>
                </a:solidFill>
                <a:latin typeface="Verdana" panose="020B0604030504040204" pitchFamily="34" charset="0"/>
                <a:ea typeface="Verdana" panose="020B0604030504040204" pitchFamily="34" charset="0"/>
              </a:rPr>
              <a:t>d</a:t>
            </a:r>
            <a:r>
              <a:rPr lang="fr-FR" sz="750" dirty="0">
                <a:solidFill>
                  <a:srgbClr val="80276C"/>
                </a:solidFill>
                <a:latin typeface="Verdana" panose="020B0604030504040204" pitchFamily="34" charset="0"/>
                <a:ea typeface="Verdana" panose="020B0604030504040204" pitchFamily="34" charset="0"/>
              </a:rPr>
              <a:t>ans notre École Doctorale</a:t>
            </a:r>
          </a:p>
          <a:p>
            <a:r>
              <a:rPr lang="fr-FR" sz="750" dirty="0">
                <a:solidFill>
                  <a:srgbClr val="80276C"/>
                </a:solidFill>
                <a:latin typeface="Verdana" panose="020B0604030504040204" pitchFamily="34" charset="0"/>
                <a:ea typeface="Verdana" panose="020B0604030504040204" pitchFamily="34" charset="0"/>
              </a:rPr>
              <a:t>« Sciences des Métiers de l’Ingénieur »</a:t>
            </a:r>
          </a:p>
        </p:txBody>
      </p:sp>
      <p:sp>
        <p:nvSpPr>
          <p:cNvPr id="17" name="ZoneTexte 16"/>
          <p:cNvSpPr txBox="1"/>
          <p:nvPr/>
        </p:nvSpPr>
        <p:spPr>
          <a:xfrm>
            <a:off x="3672108" y="2465144"/>
            <a:ext cx="1412139" cy="253916"/>
          </a:xfrm>
          <a:prstGeom prst="rect">
            <a:avLst/>
          </a:prstGeom>
          <a:noFill/>
        </p:spPr>
        <p:txBody>
          <a:bodyPr wrap="square" lIns="0" tIns="0" rIns="0" bIns="0" rtlCol="0">
            <a:spAutoFit/>
          </a:bodyPr>
          <a:lstStyle/>
          <a:p>
            <a:r>
              <a:rPr lang="fr-FR" sz="900" b="1" dirty="0">
                <a:solidFill>
                  <a:srgbClr val="80276C"/>
                </a:solidFill>
                <a:latin typeface="Verdana" panose="020B0604030504040204" pitchFamily="34" charset="0"/>
                <a:ea typeface="Verdana" panose="020B0604030504040204" pitchFamily="34" charset="0"/>
              </a:rPr>
              <a:t>LABORATOIRES</a:t>
            </a:r>
            <a:br>
              <a:rPr lang="fr-FR" sz="825" dirty="0">
                <a:solidFill>
                  <a:srgbClr val="80276C"/>
                </a:solidFill>
                <a:latin typeface="Verdana" panose="020B0604030504040204" pitchFamily="34" charset="0"/>
                <a:ea typeface="Verdana" panose="020B0604030504040204" pitchFamily="34" charset="0"/>
              </a:rPr>
            </a:br>
            <a:r>
              <a:rPr lang="fr-FR" sz="750" dirty="0">
                <a:solidFill>
                  <a:srgbClr val="80276C"/>
                </a:solidFill>
                <a:latin typeface="Verdana" panose="020B0604030504040204" pitchFamily="34" charset="0"/>
                <a:ea typeface="Verdana" panose="020B0604030504040204" pitchFamily="34" charset="0"/>
              </a:rPr>
              <a:t>et équipes de recherche</a:t>
            </a:r>
          </a:p>
        </p:txBody>
      </p:sp>
      <p:sp>
        <p:nvSpPr>
          <p:cNvPr id="18" name="ZoneTexte 17"/>
          <p:cNvSpPr txBox="1"/>
          <p:nvPr/>
        </p:nvSpPr>
        <p:spPr>
          <a:xfrm>
            <a:off x="3681847" y="3377689"/>
            <a:ext cx="1457022" cy="138499"/>
          </a:xfrm>
          <a:prstGeom prst="rect">
            <a:avLst/>
          </a:prstGeom>
          <a:noFill/>
        </p:spPr>
        <p:txBody>
          <a:bodyPr wrap="square" lIns="0" tIns="0" rIns="0" bIns="0" rtlCol="0">
            <a:spAutoFit/>
          </a:bodyPr>
          <a:lstStyle/>
          <a:p>
            <a:r>
              <a:rPr lang="fr-FR" sz="825" b="1" dirty="0">
                <a:solidFill>
                  <a:srgbClr val="80276C"/>
                </a:solidFill>
                <a:latin typeface="Verdana" panose="020B0604030504040204" pitchFamily="34" charset="0"/>
                <a:ea typeface="Verdana" panose="020B0604030504040204" pitchFamily="34" charset="0"/>
              </a:rPr>
              <a:t>FORMATION </a:t>
            </a:r>
            <a:r>
              <a:rPr lang="fr-FR" sz="900" b="1" dirty="0">
                <a:solidFill>
                  <a:srgbClr val="80276C"/>
                </a:solidFill>
                <a:latin typeface="Verdana" panose="020B0604030504040204" pitchFamily="34" charset="0"/>
                <a:ea typeface="Verdana" panose="020B0604030504040204" pitchFamily="34" charset="0"/>
              </a:rPr>
              <a:t>CONTINUE</a:t>
            </a:r>
            <a:r>
              <a:rPr lang="fr-FR" sz="825" b="1" dirty="0">
                <a:solidFill>
                  <a:srgbClr val="80276C"/>
                </a:solidFill>
                <a:latin typeface="Verdana" panose="020B0604030504040204" pitchFamily="34" charset="0"/>
                <a:ea typeface="Verdana" panose="020B0604030504040204" pitchFamily="34" charset="0"/>
              </a:rPr>
              <a:t> </a:t>
            </a:r>
          </a:p>
        </p:txBody>
      </p:sp>
      <p:sp>
        <p:nvSpPr>
          <p:cNvPr id="19" name="ZoneTexte 18"/>
          <p:cNvSpPr txBox="1"/>
          <p:nvPr/>
        </p:nvSpPr>
        <p:spPr>
          <a:xfrm>
            <a:off x="3685542" y="3245447"/>
            <a:ext cx="1484087" cy="115416"/>
          </a:xfrm>
          <a:prstGeom prst="rect">
            <a:avLst/>
          </a:prstGeom>
          <a:noFill/>
        </p:spPr>
        <p:txBody>
          <a:bodyPr wrap="square" lIns="0" tIns="0" rIns="0" bIns="0" rtlCol="0" anchor="t">
            <a:spAutoFit/>
          </a:bodyPr>
          <a:lstStyle>
            <a:defPPr>
              <a:defRPr lang="fr-FR"/>
            </a:defPPr>
            <a:lvl1pPr>
              <a:defRPr sz="800">
                <a:solidFill>
                  <a:schemeClr val="tx2"/>
                </a:solidFill>
              </a:defRPr>
            </a:lvl1pPr>
          </a:lstStyle>
          <a:p>
            <a:r>
              <a:rPr lang="fr-FR" sz="750" dirty="0">
                <a:solidFill>
                  <a:srgbClr val="80276C"/>
                </a:solidFill>
                <a:latin typeface="Verdana" panose="020B0604030504040204" pitchFamily="34" charset="0"/>
                <a:ea typeface="Verdana" panose="020B0604030504040204" pitchFamily="34" charset="0"/>
              </a:rPr>
              <a:t>de chiffre d’affaires</a:t>
            </a:r>
          </a:p>
        </p:txBody>
      </p:sp>
      <p:sp>
        <p:nvSpPr>
          <p:cNvPr id="20" name="ZoneTexte 19"/>
          <p:cNvSpPr txBox="1"/>
          <p:nvPr/>
        </p:nvSpPr>
        <p:spPr>
          <a:xfrm>
            <a:off x="3672349" y="4079164"/>
            <a:ext cx="1608598" cy="253916"/>
          </a:xfrm>
          <a:prstGeom prst="rect">
            <a:avLst/>
          </a:prstGeom>
          <a:noFill/>
        </p:spPr>
        <p:txBody>
          <a:bodyPr wrap="square" lIns="0" tIns="0" rIns="0" bIns="0" rtlCol="0" anchor="t">
            <a:spAutoFit/>
          </a:bodyPr>
          <a:lstStyle>
            <a:defPPr>
              <a:defRPr lang="fr-FR"/>
            </a:defPPr>
            <a:lvl1pPr>
              <a:defRPr sz="800">
                <a:solidFill>
                  <a:schemeClr val="tx2"/>
                </a:solidFill>
              </a:defRPr>
            </a:lvl1pPr>
          </a:lstStyle>
          <a:p>
            <a:r>
              <a:rPr lang="fr-FR" sz="900" b="1" dirty="0">
                <a:solidFill>
                  <a:srgbClr val="80276C"/>
                </a:solidFill>
                <a:latin typeface="Verdana" panose="020B0604030504040204" pitchFamily="34" charset="0"/>
                <a:ea typeface="Verdana" panose="020B0604030504040204" pitchFamily="34" charset="0"/>
              </a:rPr>
              <a:t>AUDITEURS </a:t>
            </a:r>
          </a:p>
          <a:p>
            <a:r>
              <a:rPr lang="fr-FR" sz="750" dirty="0">
                <a:solidFill>
                  <a:srgbClr val="80276C"/>
                </a:solidFill>
                <a:latin typeface="Verdana" panose="020B0604030504040204" pitchFamily="34" charset="0"/>
                <a:ea typeface="Verdana" panose="020B0604030504040204" pitchFamily="34" charset="0"/>
              </a:rPr>
              <a:t>de formation Continue</a:t>
            </a:r>
          </a:p>
        </p:txBody>
      </p:sp>
      <p:sp>
        <p:nvSpPr>
          <p:cNvPr id="21" name="Rectangle 20"/>
          <p:cNvSpPr/>
          <p:nvPr/>
        </p:nvSpPr>
        <p:spPr>
          <a:xfrm>
            <a:off x="3860289" y="3002043"/>
            <a:ext cx="1027784" cy="704039"/>
          </a:xfrm>
          <a:prstGeom prst="rect">
            <a:avLst/>
          </a:prstGeom>
        </p:spPr>
        <p:txBody>
          <a:bodyPr wrap="square">
            <a:spAutoFit/>
          </a:bodyPr>
          <a:lstStyle/>
          <a:p>
            <a:r>
              <a:rPr lang="fr-FR" sz="975" b="1" cap="all" dirty="0">
                <a:solidFill>
                  <a:srgbClr val="80276C"/>
                </a:solidFill>
                <a:latin typeface="Verdana" panose="020B0604030504040204" pitchFamily="34" charset="0"/>
                <a:ea typeface="Verdana" panose="020B0604030504040204" pitchFamily="34" charset="0"/>
              </a:rPr>
              <a:t>Millions</a:t>
            </a:r>
          </a:p>
          <a:p>
            <a:endParaRPr lang="fr-FR" sz="1050" b="1" dirty="0">
              <a:solidFill>
                <a:srgbClr val="80276C"/>
              </a:solidFill>
              <a:latin typeface="Verdana" panose="020B0604030504040204" pitchFamily="34" charset="0"/>
              <a:ea typeface="Verdana" panose="020B0604030504040204" pitchFamily="34" charset="0"/>
            </a:endParaRPr>
          </a:p>
          <a:p>
            <a:endParaRPr lang="fr-FR" sz="825" b="1" dirty="0">
              <a:solidFill>
                <a:srgbClr val="80276C"/>
              </a:solidFill>
              <a:latin typeface="Verdana" panose="020B0604030504040204" pitchFamily="34" charset="0"/>
              <a:ea typeface="Verdana" panose="020B0604030504040204" pitchFamily="34" charset="0"/>
            </a:endParaRPr>
          </a:p>
          <a:p>
            <a:endParaRPr lang="fr-FR" sz="1125" b="1" dirty="0">
              <a:solidFill>
                <a:srgbClr val="80276C"/>
              </a:solidFill>
              <a:latin typeface="Verdana" panose="020B0604030504040204" pitchFamily="34" charset="0"/>
              <a:ea typeface="Verdana" panose="020B0604030504040204" pitchFamily="34" charset="0"/>
            </a:endParaRPr>
          </a:p>
        </p:txBody>
      </p:sp>
      <p:sp>
        <p:nvSpPr>
          <p:cNvPr id="22" name="Espace réservé du texte 14"/>
          <p:cNvSpPr txBox="1">
            <a:spLocks/>
          </p:cNvSpPr>
          <p:nvPr/>
        </p:nvSpPr>
        <p:spPr>
          <a:xfrm>
            <a:off x="3613020" y="1133273"/>
            <a:ext cx="1296000" cy="383182"/>
          </a:xfrm>
          <a:prstGeom prst="rect">
            <a:avLst/>
          </a:prstGeom>
        </p:spPr>
        <p:txBody>
          <a:bodyPr vert="horz" wrap="square" lIns="68580" tIns="34290" rIns="68580" bIns="34290" rtlCol="0" anchor="ctr">
            <a:spAutoFit/>
          </a:bodyPr>
          <a:lstStyle>
            <a:defPPr>
              <a:defRPr lang="fr-FR"/>
            </a:defPPr>
            <a:lvl1pPr marL="0" algn="r" defTabSz="914400" rtl="0" eaLnBrk="1" latinLnBrk="0" hangingPunct="1">
              <a:lnSpc>
                <a:spcPct val="80000"/>
              </a:lnSpc>
              <a:defRPr sz="1300" b="1" kern="1200" cap="all" baseline="0">
                <a:solidFill>
                  <a:schemeClr val="accent5"/>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2550" dirty="0">
                <a:solidFill>
                  <a:srgbClr val="80276C"/>
                </a:solidFill>
                <a:latin typeface="Verdana" panose="020B0604030504040204" pitchFamily="34" charset="0"/>
                <a:ea typeface="Verdana" panose="020B0604030504040204" pitchFamily="34" charset="0"/>
              </a:rPr>
              <a:t>220</a:t>
            </a:r>
          </a:p>
        </p:txBody>
      </p:sp>
      <p:sp>
        <p:nvSpPr>
          <p:cNvPr id="23" name="Espace réservé du texte 14"/>
          <p:cNvSpPr txBox="1">
            <a:spLocks/>
          </p:cNvSpPr>
          <p:nvPr/>
        </p:nvSpPr>
        <p:spPr>
          <a:xfrm>
            <a:off x="3593152" y="2098171"/>
            <a:ext cx="1296000" cy="383182"/>
          </a:xfrm>
          <a:prstGeom prst="rect">
            <a:avLst/>
          </a:prstGeom>
        </p:spPr>
        <p:txBody>
          <a:bodyPr vert="horz" wrap="square" lIns="68580" tIns="34290" rIns="68580" bIns="34290" rtlCol="0" anchor="ctr">
            <a:spAutoFit/>
          </a:bodyPr>
          <a:lstStyle>
            <a:defPPr>
              <a:defRPr lang="fr-FR"/>
            </a:defPPr>
            <a:lvl1pPr marL="0" algn="r" defTabSz="914400" rtl="0" eaLnBrk="1" latinLnBrk="0" hangingPunct="1">
              <a:lnSpc>
                <a:spcPct val="80000"/>
              </a:lnSpc>
              <a:defRPr sz="1300" b="1" kern="1200" cap="all" baseline="0">
                <a:solidFill>
                  <a:schemeClr val="accent5"/>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2550" dirty="0">
                <a:solidFill>
                  <a:srgbClr val="80276C"/>
                </a:solidFill>
                <a:latin typeface="Verdana" panose="020B0604030504040204" pitchFamily="34" charset="0"/>
                <a:ea typeface="Verdana" panose="020B0604030504040204" pitchFamily="34" charset="0"/>
              </a:rPr>
              <a:t>15</a:t>
            </a:r>
          </a:p>
        </p:txBody>
      </p:sp>
      <p:sp>
        <p:nvSpPr>
          <p:cNvPr id="24" name="Espace réservé du texte 14"/>
          <p:cNvSpPr txBox="1">
            <a:spLocks/>
          </p:cNvSpPr>
          <p:nvPr/>
        </p:nvSpPr>
        <p:spPr>
          <a:xfrm>
            <a:off x="3603310" y="2886932"/>
            <a:ext cx="253804" cy="383182"/>
          </a:xfrm>
          <a:prstGeom prst="rect">
            <a:avLst/>
          </a:prstGeom>
        </p:spPr>
        <p:txBody>
          <a:bodyPr vert="horz" wrap="square" lIns="68580" tIns="34290" rIns="68580" bIns="34290" rtlCol="0" anchor="ctr">
            <a:spAutoFit/>
          </a:bodyPr>
          <a:lstStyle>
            <a:defPPr>
              <a:defRPr lang="fr-FR"/>
            </a:defPPr>
            <a:lvl1pPr marL="0" algn="r" defTabSz="914400" rtl="0" eaLnBrk="1" latinLnBrk="0" hangingPunct="1">
              <a:lnSpc>
                <a:spcPct val="80000"/>
              </a:lnSpc>
              <a:defRPr sz="1300" b="1" kern="1200" cap="all" baseline="0">
                <a:solidFill>
                  <a:schemeClr val="accent5"/>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550" dirty="0">
                <a:solidFill>
                  <a:srgbClr val="80276C"/>
                </a:solidFill>
                <a:latin typeface="Verdana" panose="020B0604030504040204" pitchFamily="34" charset="0"/>
                <a:ea typeface="Verdana" panose="020B0604030504040204" pitchFamily="34" charset="0"/>
              </a:rPr>
              <a:t>7</a:t>
            </a:r>
          </a:p>
        </p:txBody>
      </p:sp>
      <p:sp>
        <p:nvSpPr>
          <p:cNvPr id="25" name="Espace réservé du texte 14"/>
          <p:cNvSpPr txBox="1">
            <a:spLocks/>
          </p:cNvSpPr>
          <p:nvPr/>
        </p:nvSpPr>
        <p:spPr>
          <a:xfrm>
            <a:off x="3240335" y="3718697"/>
            <a:ext cx="1213121" cy="391069"/>
          </a:xfrm>
          <a:prstGeom prst="rect">
            <a:avLst/>
          </a:prstGeom>
        </p:spPr>
        <p:txBody>
          <a:bodyPr vert="horz" wrap="square" lIns="68580" tIns="34290" rIns="68580" bIns="34290" rtlCol="0" anchor="ctr">
            <a:spAutoFit/>
          </a:bodyPr>
          <a:lstStyle>
            <a:defPPr>
              <a:defRPr lang="fr-FR"/>
            </a:defPPr>
            <a:lvl1pPr marL="0" algn="r" defTabSz="914400" rtl="0" eaLnBrk="1" latinLnBrk="0" hangingPunct="1">
              <a:lnSpc>
                <a:spcPct val="80000"/>
              </a:lnSpc>
              <a:defRPr sz="1300" b="1" kern="1200" cap="all" baseline="0">
                <a:solidFill>
                  <a:schemeClr val="accent5"/>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550" dirty="0">
                <a:solidFill>
                  <a:srgbClr val="80276C"/>
                </a:solidFill>
                <a:latin typeface="Circular Std Book"/>
                <a:ea typeface="Verdana" panose="020B0604030504040204" pitchFamily="34" charset="0"/>
              </a:rPr>
              <a:t>2000</a:t>
            </a:r>
          </a:p>
        </p:txBody>
      </p:sp>
      <p:sp>
        <p:nvSpPr>
          <p:cNvPr id="26" name="ZoneTexte 41"/>
          <p:cNvSpPr txBox="1"/>
          <p:nvPr/>
        </p:nvSpPr>
        <p:spPr>
          <a:xfrm>
            <a:off x="5696367" y="1490396"/>
            <a:ext cx="1412139" cy="276999"/>
          </a:xfrm>
          <a:prstGeom prst="rect">
            <a:avLst/>
          </a:prstGeom>
          <a:noFill/>
        </p:spPr>
        <p:txBody>
          <a:bodyPr wrap="square" lIns="0" tIns="0" rIns="0" bIns="0" rtlCol="0">
            <a:spAutoFit/>
          </a:bodyPr>
          <a:lstStyle/>
          <a:p>
            <a:r>
              <a:rPr lang="fr-FR" sz="900" b="1" dirty="0">
                <a:solidFill>
                  <a:srgbClr val="80276C"/>
                </a:solidFill>
                <a:latin typeface="Verdana" panose="020B0604030504040204" pitchFamily="34" charset="0"/>
                <a:ea typeface="Verdana" panose="020B0604030504040204" pitchFamily="34" charset="0"/>
              </a:rPr>
              <a:t>BACHELOR</a:t>
            </a:r>
            <a:br>
              <a:rPr lang="fr-FR" sz="900" b="1" dirty="0">
                <a:solidFill>
                  <a:srgbClr val="80276C"/>
                </a:solidFill>
                <a:latin typeface="Verdana" panose="020B0604030504040204" pitchFamily="34" charset="0"/>
                <a:ea typeface="Verdana" panose="020B0604030504040204" pitchFamily="34" charset="0"/>
              </a:rPr>
            </a:br>
            <a:r>
              <a:rPr lang="fr-FR" sz="900" b="1" dirty="0">
                <a:solidFill>
                  <a:srgbClr val="80276C"/>
                </a:solidFill>
                <a:latin typeface="Verdana" panose="020B0604030504040204" pitchFamily="34" charset="0"/>
                <a:ea typeface="Verdana" panose="020B0604030504040204" pitchFamily="34" charset="0"/>
              </a:rPr>
              <a:t>DE TECHNOLOGIE </a:t>
            </a:r>
          </a:p>
        </p:txBody>
      </p:sp>
      <p:sp>
        <p:nvSpPr>
          <p:cNvPr id="27" name="ZoneTexte 26"/>
          <p:cNvSpPr txBox="1"/>
          <p:nvPr/>
        </p:nvSpPr>
        <p:spPr>
          <a:xfrm>
            <a:off x="5653006" y="2441958"/>
            <a:ext cx="1795454" cy="276999"/>
          </a:xfrm>
          <a:prstGeom prst="rect">
            <a:avLst/>
          </a:prstGeom>
          <a:noFill/>
        </p:spPr>
        <p:txBody>
          <a:bodyPr wrap="square" lIns="0" tIns="0" rIns="0" bIns="0" rtlCol="0">
            <a:spAutoFit/>
          </a:bodyPr>
          <a:lstStyle/>
          <a:p>
            <a:r>
              <a:rPr lang="fr-FR" sz="900" b="1" dirty="0">
                <a:solidFill>
                  <a:srgbClr val="80276C"/>
                </a:solidFill>
                <a:latin typeface="Verdana" panose="020B0604030504040204" pitchFamily="34" charset="0"/>
                <a:ea typeface="Verdana" panose="020B0604030504040204" pitchFamily="34" charset="0"/>
              </a:rPr>
              <a:t>PROGRAMMES </a:t>
            </a:r>
          </a:p>
          <a:p>
            <a:r>
              <a:rPr lang="fr-FR" sz="900" b="1" dirty="0">
                <a:solidFill>
                  <a:srgbClr val="80276C"/>
                </a:solidFill>
                <a:latin typeface="Verdana" panose="020B0604030504040204" pitchFamily="34" charset="0"/>
                <a:ea typeface="Verdana" panose="020B0604030504040204" pitchFamily="34" charset="0"/>
              </a:rPr>
              <a:t>D’INGÉNIERIE</a:t>
            </a:r>
          </a:p>
        </p:txBody>
      </p:sp>
      <p:sp>
        <p:nvSpPr>
          <p:cNvPr id="28" name="ZoneTexte 27"/>
          <p:cNvSpPr txBox="1"/>
          <p:nvPr/>
        </p:nvSpPr>
        <p:spPr>
          <a:xfrm>
            <a:off x="6663894" y="2470718"/>
            <a:ext cx="1777337" cy="230832"/>
          </a:xfrm>
          <a:prstGeom prst="rect">
            <a:avLst/>
          </a:prstGeom>
          <a:noFill/>
        </p:spPr>
        <p:txBody>
          <a:bodyPr wrap="square" lIns="0" tIns="0" rIns="0" bIns="0" rtlCol="0">
            <a:spAutoFit/>
          </a:bodyPr>
          <a:lstStyle/>
          <a:p>
            <a:pPr>
              <a:tabLst>
                <a:tab pos="738188" algn="l"/>
              </a:tabLst>
            </a:pPr>
            <a:r>
              <a:rPr lang="fr-FR" sz="750" dirty="0">
                <a:solidFill>
                  <a:srgbClr val="80276C"/>
                </a:solidFill>
                <a:latin typeface="Verdana" panose="020B0604030504040204" pitchFamily="34" charset="0"/>
                <a:ea typeface="Verdana" panose="020B0604030504040204" pitchFamily="34" charset="0"/>
              </a:rPr>
              <a:t>1 généraliste </a:t>
            </a:r>
          </a:p>
          <a:p>
            <a:pPr>
              <a:tabLst>
                <a:tab pos="738188" algn="l"/>
              </a:tabLst>
            </a:pPr>
            <a:r>
              <a:rPr lang="fr-FR" sz="750" dirty="0">
                <a:solidFill>
                  <a:srgbClr val="80276C"/>
                </a:solidFill>
                <a:latin typeface="Verdana" panose="020B0604030504040204" pitchFamily="34" charset="0"/>
                <a:ea typeface="Verdana" panose="020B0604030504040204" pitchFamily="34" charset="0"/>
              </a:rPr>
              <a:t>10 en apprentissage </a:t>
            </a:r>
          </a:p>
        </p:txBody>
      </p:sp>
      <p:sp>
        <p:nvSpPr>
          <p:cNvPr id="29" name="ZoneTexte 28"/>
          <p:cNvSpPr txBox="1"/>
          <p:nvPr/>
        </p:nvSpPr>
        <p:spPr>
          <a:xfrm>
            <a:off x="5702655" y="3338972"/>
            <a:ext cx="1464917" cy="138499"/>
          </a:xfrm>
          <a:prstGeom prst="rect">
            <a:avLst/>
          </a:prstGeom>
          <a:noFill/>
        </p:spPr>
        <p:txBody>
          <a:bodyPr wrap="square" lIns="0" tIns="0" rIns="0" bIns="0" rtlCol="0" anchor="ctr">
            <a:spAutoFit/>
          </a:bodyPr>
          <a:lstStyle>
            <a:defPPr>
              <a:defRPr lang="fr-FR"/>
            </a:defPPr>
            <a:lvl1pPr>
              <a:defRPr sz="800">
                <a:solidFill>
                  <a:schemeClr val="tx2"/>
                </a:solidFill>
              </a:defRPr>
            </a:lvl1pPr>
          </a:lstStyle>
          <a:p>
            <a:r>
              <a:rPr lang="fr-FR" sz="900" b="1" dirty="0">
                <a:solidFill>
                  <a:srgbClr val="80276C"/>
                </a:solidFill>
                <a:latin typeface="Verdana" panose="020B0604030504040204" pitchFamily="34" charset="0"/>
                <a:ea typeface="Verdana" panose="020B0604030504040204" pitchFamily="34" charset="0"/>
              </a:rPr>
              <a:t>MASTERS RECHERCHE</a:t>
            </a:r>
          </a:p>
        </p:txBody>
      </p:sp>
      <p:sp>
        <p:nvSpPr>
          <p:cNvPr id="30" name="ZoneTexte 29"/>
          <p:cNvSpPr txBox="1"/>
          <p:nvPr/>
        </p:nvSpPr>
        <p:spPr>
          <a:xfrm>
            <a:off x="5662065" y="4022831"/>
            <a:ext cx="1419124" cy="392415"/>
          </a:xfrm>
          <a:prstGeom prst="rect">
            <a:avLst/>
          </a:prstGeom>
          <a:noFill/>
        </p:spPr>
        <p:txBody>
          <a:bodyPr wrap="square" lIns="0" tIns="0" rIns="0" bIns="0" rtlCol="0" anchor="ctr">
            <a:spAutoFit/>
          </a:bodyPr>
          <a:lstStyle>
            <a:defPPr>
              <a:defRPr lang="fr-FR"/>
            </a:defPPr>
            <a:lvl1pPr>
              <a:defRPr sz="900">
                <a:solidFill>
                  <a:schemeClr val="tx2"/>
                </a:solidFill>
              </a:defRPr>
            </a:lvl1pPr>
          </a:lstStyle>
          <a:p>
            <a:r>
              <a:rPr lang="fr-FR" b="1" dirty="0">
                <a:solidFill>
                  <a:srgbClr val="80276C"/>
                </a:solidFill>
                <a:latin typeface="Verdana" panose="020B0604030504040204" pitchFamily="34" charset="0"/>
                <a:ea typeface="Verdana" panose="020B0604030504040204" pitchFamily="34" charset="0"/>
              </a:rPr>
              <a:t>MASTÈRES SPÉCIALISÉS ©</a:t>
            </a:r>
          </a:p>
          <a:p>
            <a:endParaRPr lang="fr-FR" sz="750" b="1" dirty="0">
              <a:solidFill>
                <a:srgbClr val="80276C"/>
              </a:solidFill>
              <a:latin typeface="Verdana" panose="020B0604030504040204" pitchFamily="34" charset="0"/>
              <a:ea typeface="Verdana" panose="020B0604030504040204" pitchFamily="34" charset="0"/>
            </a:endParaRPr>
          </a:p>
        </p:txBody>
      </p:sp>
      <p:pic>
        <p:nvPicPr>
          <p:cNvPr id="31" name="Image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60418" y="1164306"/>
            <a:ext cx="309554" cy="353104"/>
          </a:xfrm>
          <a:prstGeom prst="rect">
            <a:avLst/>
          </a:prstGeom>
        </p:spPr>
      </p:pic>
      <p:sp>
        <p:nvSpPr>
          <p:cNvPr id="32" name="Espace réservé du texte 14"/>
          <p:cNvSpPr txBox="1">
            <a:spLocks/>
          </p:cNvSpPr>
          <p:nvPr/>
        </p:nvSpPr>
        <p:spPr>
          <a:xfrm>
            <a:off x="5619804" y="1133273"/>
            <a:ext cx="1296000" cy="383182"/>
          </a:xfrm>
          <a:prstGeom prst="rect">
            <a:avLst/>
          </a:prstGeom>
        </p:spPr>
        <p:txBody>
          <a:bodyPr vert="horz" wrap="square" lIns="68580" tIns="34290" rIns="68580" bIns="34290" rtlCol="0" anchor="ctr">
            <a:spAutoFit/>
          </a:bodyPr>
          <a:lstStyle>
            <a:defPPr>
              <a:defRPr lang="fr-FR"/>
            </a:defPPr>
            <a:lvl1pPr marL="0" algn="r" defTabSz="914400" rtl="0" eaLnBrk="1" latinLnBrk="0" hangingPunct="1">
              <a:lnSpc>
                <a:spcPct val="80000"/>
              </a:lnSpc>
              <a:defRPr sz="1300" b="1" kern="1200" cap="all" baseline="0">
                <a:solidFill>
                  <a:schemeClr val="accent5"/>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2550" dirty="0">
                <a:solidFill>
                  <a:srgbClr val="80276C"/>
                </a:solidFill>
                <a:latin typeface="Verdana" panose="020B0604030504040204" pitchFamily="34" charset="0"/>
                <a:ea typeface="Verdana" panose="020B0604030504040204" pitchFamily="34" charset="0"/>
              </a:rPr>
              <a:t>1</a:t>
            </a:r>
          </a:p>
        </p:txBody>
      </p:sp>
      <p:sp>
        <p:nvSpPr>
          <p:cNvPr id="33" name="Espace réservé du texte 14"/>
          <p:cNvSpPr txBox="1">
            <a:spLocks/>
          </p:cNvSpPr>
          <p:nvPr/>
        </p:nvSpPr>
        <p:spPr>
          <a:xfrm>
            <a:off x="5548902" y="2105780"/>
            <a:ext cx="1178182" cy="383182"/>
          </a:xfrm>
          <a:prstGeom prst="rect">
            <a:avLst/>
          </a:prstGeom>
        </p:spPr>
        <p:txBody>
          <a:bodyPr vert="horz" wrap="square" lIns="68580" tIns="34290" rIns="68580" bIns="34290" rtlCol="0" anchor="ctr">
            <a:spAutoFit/>
          </a:bodyPr>
          <a:lstStyle>
            <a:defPPr>
              <a:defRPr lang="fr-FR"/>
            </a:defPPr>
            <a:lvl1pPr marL="0" algn="r" defTabSz="914400" rtl="0" eaLnBrk="1" latinLnBrk="0" hangingPunct="1">
              <a:lnSpc>
                <a:spcPct val="80000"/>
              </a:lnSpc>
              <a:defRPr sz="1300" b="1" kern="1200" cap="all" baseline="0">
                <a:solidFill>
                  <a:schemeClr val="accent5"/>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2550" dirty="0">
                <a:solidFill>
                  <a:srgbClr val="80276C"/>
                </a:solidFill>
                <a:latin typeface="Verdana" panose="020B0604030504040204" pitchFamily="34" charset="0"/>
                <a:ea typeface="Verdana" panose="020B0604030504040204" pitchFamily="34" charset="0"/>
              </a:rPr>
              <a:t>11</a:t>
            </a:r>
          </a:p>
        </p:txBody>
      </p:sp>
      <p:sp>
        <p:nvSpPr>
          <p:cNvPr id="34" name="Espace réservé du texte 14"/>
          <p:cNvSpPr txBox="1">
            <a:spLocks/>
          </p:cNvSpPr>
          <p:nvPr/>
        </p:nvSpPr>
        <p:spPr>
          <a:xfrm>
            <a:off x="5461055" y="2993610"/>
            <a:ext cx="964727" cy="383182"/>
          </a:xfrm>
          <a:prstGeom prst="rect">
            <a:avLst/>
          </a:prstGeom>
        </p:spPr>
        <p:txBody>
          <a:bodyPr vert="horz" wrap="square" lIns="68580" tIns="34290" rIns="68580" bIns="34290" rtlCol="0" anchor="ctr">
            <a:spAutoFit/>
          </a:bodyPr>
          <a:lstStyle>
            <a:defPPr>
              <a:defRPr lang="fr-FR"/>
            </a:defPPr>
            <a:lvl1pPr marL="0" algn="r" defTabSz="914400" rtl="0" eaLnBrk="1" latinLnBrk="0" hangingPunct="1">
              <a:lnSpc>
                <a:spcPct val="80000"/>
              </a:lnSpc>
              <a:defRPr sz="1300" b="1" kern="1200" cap="all" baseline="0">
                <a:solidFill>
                  <a:schemeClr val="accent5"/>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550" dirty="0">
                <a:solidFill>
                  <a:srgbClr val="80276C"/>
                </a:solidFill>
                <a:latin typeface="Verdana" panose="020B0604030504040204" pitchFamily="34" charset="0"/>
                <a:ea typeface="Verdana" panose="020B0604030504040204" pitchFamily="34" charset="0"/>
              </a:rPr>
              <a:t>+20 </a:t>
            </a:r>
          </a:p>
        </p:txBody>
      </p:sp>
      <p:sp>
        <p:nvSpPr>
          <p:cNvPr id="35" name="Espace réservé du texte 14"/>
          <p:cNvSpPr txBox="1">
            <a:spLocks/>
          </p:cNvSpPr>
          <p:nvPr/>
        </p:nvSpPr>
        <p:spPr>
          <a:xfrm>
            <a:off x="5453495" y="3676186"/>
            <a:ext cx="714057" cy="383182"/>
          </a:xfrm>
          <a:prstGeom prst="rect">
            <a:avLst/>
          </a:prstGeom>
        </p:spPr>
        <p:txBody>
          <a:bodyPr vert="horz" wrap="square" lIns="68580" tIns="34290" rIns="68580" bIns="34290" rtlCol="0" anchor="ctr">
            <a:spAutoFit/>
          </a:bodyPr>
          <a:lstStyle>
            <a:defPPr>
              <a:defRPr lang="fr-FR"/>
            </a:defPPr>
            <a:lvl1pPr marL="0" algn="r" defTabSz="914400" rtl="0" eaLnBrk="1" latinLnBrk="0" hangingPunct="1">
              <a:lnSpc>
                <a:spcPct val="80000"/>
              </a:lnSpc>
              <a:defRPr sz="1300" b="1" kern="1200" cap="all" baseline="0">
                <a:solidFill>
                  <a:schemeClr val="accent5"/>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550" dirty="0">
                <a:solidFill>
                  <a:srgbClr val="80276C"/>
                </a:solidFill>
                <a:latin typeface="Verdana" panose="020B0604030504040204" pitchFamily="34" charset="0"/>
                <a:ea typeface="Verdana" panose="020B0604030504040204" pitchFamily="34" charset="0"/>
              </a:rPr>
              <a:t>17</a:t>
            </a:r>
          </a:p>
        </p:txBody>
      </p:sp>
      <p:pic>
        <p:nvPicPr>
          <p:cNvPr id="36" name="Image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06577" y="2147665"/>
            <a:ext cx="313369" cy="357457"/>
          </a:xfrm>
          <a:prstGeom prst="rect">
            <a:avLst/>
          </a:prstGeom>
        </p:spPr>
      </p:pic>
      <p:pic>
        <p:nvPicPr>
          <p:cNvPr id="37" name="Image 3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27356" y="1151322"/>
            <a:ext cx="243538" cy="277801"/>
          </a:xfrm>
          <a:prstGeom prst="rect">
            <a:avLst/>
          </a:prstGeom>
        </p:spPr>
      </p:pic>
      <p:pic>
        <p:nvPicPr>
          <p:cNvPr id="38" name="Image 3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37286" y="2894455"/>
            <a:ext cx="335501" cy="382700"/>
          </a:xfrm>
          <a:prstGeom prst="rect">
            <a:avLst/>
          </a:prstGeom>
        </p:spPr>
      </p:pic>
      <p:pic>
        <p:nvPicPr>
          <p:cNvPr id="39" name="Image 3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00679" y="2913777"/>
            <a:ext cx="327104" cy="373122"/>
          </a:xfrm>
          <a:prstGeom prst="rect">
            <a:avLst/>
          </a:prstGeom>
        </p:spPr>
      </p:pic>
      <p:pic>
        <p:nvPicPr>
          <p:cNvPr id="40" name="Image 3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937461" y="2242255"/>
            <a:ext cx="330215" cy="376672"/>
          </a:xfrm>
          <a:prstGeom prst="rect">
            <a:avLst/>
          </a:prstGeom>
        </p:spPr>
      </p:pic>
      <p:pic>
        <p:nvPicPr>
          <p:cNvPr id="41" name="Image 4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573381" y="3670554"/>
            <a:ext cx="383332" cy="437260"/>
          </a:xfrm>
          <a:prstGeom prst="rect">
            <a:avLst/>
          </a:prstGeom>
        </p:spPr>
      </p:pic>
      <p:sp>
        <p:nvSpPr>
          <p:cNvPr id="42" name="ZoneTexte 41"/>
          <p:cNvSpPr txBox="1"/>
          <p:nvPr/>
        </p:nvSpPr>
        <p:spPr>
          <a:xfrm>
            <a:off x="3059191" y="3603805"/>
            <a:ext cx="413239" cy="553998"/>
          </a:xfrm>
          <a:prstGeom prst="rect">
            <a:avLst/>
          </a:prstGeom>
          <a:noFill/>
        </p:spPr>
        <p:txBody>
          <a:bodyPr wrap="square" rtlCol="0">
            <a:spAutoFit/>
          </a:bodyPr>
          <a:lstStyle/>
          <a:p>
            <a:r>
              <a:rPr lang="fr-FR" sz="3000" dirty="0">
                <a:solidFill>
                  <a:srgbClr val="FFA300"/>
                </a:solidFill>
                <a:latin typeface="Verdana" panose="020B0604030504040204" pitchFamily="34" charset="0"/>
                <a:ea typeface="Verdana" panose="020B0604030504040204" pitchFamily="34" charset="0"/>
              </a:rPr>
              <a:t>€</a:t>
            </a:r>
          </a:p>
        </p:txBody>
      </p:sp>
      <p:sp>
        <p:nvSpPr>
          <p:cNvPr id="43" name="ZoneTexte 42"/>
          <p:cNvSpPr txBox="1"/>
          <p:nvPr/>
        </p:nvSpPr>
        <p:spPr>
          <a:xfrm>
            <a:off x="4893342" y="2809967"/>
            <a:ext cx="413239" cy="553998"/>
          </a:xfrm>
          <a:prstGeom prst="rect">
            <a:avLst/>
          </a:prstGeom>
          <a:noFill/>
        </p:spPr>
        <p:txBody>
          <a:bodyPr wrap="square" rtlCol="0">
            <a:spAutoFit/>
          </a:bodyPr>
          <a:lstStyle/>
          <a:p>
            <a:r>
              <a:rPr lang="fr-FR" sz="3000" dirty="0">
                <a:solidFill>
                  <a:srgbClr val="FFA300"/>
                </a:solidFill>
                <a:latin typeface="Verdana" panose="020B0604030504040204" pitchFamily="34" charset="0"/>
                <a:ea typeface="Verdana" panose="020B0604030504040204" pitchFamily="34" charset="0"/>
              </a:rPr>
              <a:t>€</a:t>
            </a:r>
          </a:p>
        </p:txBody>
      </p:sp>
      <p:cxnSp>
        <p:nvCxnSpPr>
          <p:cNvPr id="44" name="Connecteur droit 43"/>
          <p:cNvCxnSpPr/>
          <p:nvPr/>
        </p:nvCxnSpPr>
        <p:spPr>
          <a:xfrm>
            <a:off x="1854545" y="2032759"/>
            <a:ext cx="5593914" cy="0"/>
          </a:xfrm>
          <a:prstGeom prst="line">
            <a:avLst/>
          </a:prstGeom>
          <a:ln w="9525" cap="flat" cmpd="sng" algn="ctr">
            <a:solidFill>
              <a:srgbClr val="FFA3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5" name="Connecteur droit 44"/>
          <p:cNvCxnSpPr/>
          <p:nvPr/>
        </p:nvCxnSpPr>
        <p:spPr>
          <a:xfrm>
            <a:off x="1844923" y="2812988"/>
            <a:ext cx="5594477" cy="0"/>
          </a:xfrm>
          <a:prstGeom prst="line">
            <a:avLst/>
          </a:prstGeom>
          <a:ln w="9525" cap="flat" cmpd="sng" algn="ctr">
            <a:solidFill>
              <a:srgbClr val="FFA3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6" name="Connecteur droit 45"/>
          <p:cNvCxnSpPr/>
          <p:nvPr/>
        </p:nvCxnSpPr>
        <p:spPr>
          <a:xfrm>
            <a:off x="1828536" y="3613826"/>
            <a:ext cx="5610864" cy="0"/>
          </a:xfrm>
          <a:prstGeom prst="line">
            <a:avLst/>
          </a:prstGeom>
          <a:ln w="9525" cap="flat" cmpd="sng" algn="ctr">
            <a:solidFill>
              <a:srgbClr val="FFA3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7" name="Connecteur droit 46"/>
          <p:cNvCxnSpPr/>
          <p:nvPr/>
        </p:nvCxnSpPr>
        <p:spPr>
          <a:xfrm>
            <a:off x="3482447" y="866874"/>
            <a:ext cx="0" cy="3361265"/>
          </a:xfrm>
          <a:prstGeom prst="line">
            <a:avLst/>
          </a:prstGeom>
          <a:ln w="9525" cap="flat" cmpd="sng" algn="ctr">
            <a:solidFill>
              <a:srgbClr val="FFA3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8" name="Connecteur droit 47"/>
          <p:cNvCxnSpPr/>
          <p:nvPr/>
        </p:nvCxnSpPr>
        <p:spPr>
          <a:xfrm>
            <a:off x="5383935" y="849868"/>
            <a:ext cx="8653" cy="3346063"/>
          </a:xfrm>
          <a:prstGeom prst="line">
            <a:avLst/>
          </a:prstGeom>
          <a:ln w="9525" cap="flat" cmpd="sng" algn="ctr">
            <a:solidFill>
              <a:srgbClr val="FFA3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49" name="Image 4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200828" y="2132893"/>
            <a:ext cx="243538" cy="277799"/>
          </a:xfrm>
          <a:prstGeom prst="rect">
            <a:avLst/>
          </a:prstGeom>
        </p:spPr>
      </p:pic>
      <p:sp>
        <p:nvSpPr>
          <p:cNvPr id="52" name="ZoneTexte 51"/>
          <p:cNvSpPr txBox="1"/>
          <p:nvPr/>
        </p:nvSpPr>
        <p:spPr>
          <a:xfrm>
            <a:off x="1735643" y="249236"/>
            <a:ext cx="4153475" cy="646331"/>
          </a:xfrm>
          <a:prstGeom prst="rect">
            <a:avLst/>
          </a:prstGeom>
          <a:noFill/>
        </p:spPr>
        <p:txBody>
          <a:bodyPr wrap="square" rtlCol="0">
            <a:spAutoFit/>
          </a:bodyPr>
          <a:lstStyle/>
          <a:p>
            <a:r>
              <a:rPr lang="fr-FR" cap="all" dirty="0">
                <a:solidFill>
                  <a:srgbClr val="FFA300"/>
                </a:solidFill>
                <a:latin typeface="Verdana" panose="020B0604030504040204" pitchFamily="34" charset="0"/>
                <a:ea typeface="Verdana" panose="020B0604030504040204" pitchFamily="34" charset="0"/>
              </a:rPr>
              <a:t>Le groupe arts et métiers</a:t>
            </a:r>
          </a:p>
          <a:p>
            <a:r>
              <a:rPr lang="fr-FR" b="1" cap="all" dirty="0">
                <a:solidFill>
                  <a:srgbClr val="FFA300"/>
                </a:solidFill>
                <a:latin typeface="Verdana" panose="020B0604030504040204" pitchFamily="34" charset="0"/>
                <a:ea typeface="Verdana" panose="020B0604030504040204" pitchFamily="34" charset="0"/>
              </a:rPr>
              <a:t>EN CHIFFRES</a:t>
            </a:r>
          </a:p>
        </p:txBody>
      </p:sp>
      <p:pic>
        <p:nvPicPr>
          <p:cNvPr id="50" name="Image 4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177608" y="4503771"/>
            <a:ext cx="1647528" cy="492022"/>
          </a:xfrm>
          <a:prstGeom prst="rect">
            <a:avLst/>
          </a:prstGeom>
        </p:spPr>
      </p:pic>
    </p:spTree>
    <p:extLst>
      <p:ext uri="{BB962C8B-B14F-4D97-AF65-F5344CB8AC3E}">
        <p14:creationId xmlns:p14="http://schemas.microsoft.com/office/powerpoint/2010/main" val="3932815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4"/>
          </p:nvPr>
        </p:nvSpPr>
        <p:spPr/>
        <p:txBody>
          <a:bodyPr/>
          <a:lstStyle/>
          <a:p>
            <a:fld id="{5A4C5B2E-C222-42BA-A6AE-2E2D0C9DED18}" type="slidenum">
              <a:rPr lang="fr-FR">
                <a:solidFill>
                  <a:prstClr val="white"/>
                </a:solidFill>
              </a:rPr>
              <a:pPr/>
              <a:t>44</a:t>
            </a:fld>
            <a:endParaRPr lang="fr-FR" dirty="0">
              <a:solidFill>
                <a:prstClr val="white"/>
              </a:solidFill>
            </a:endParaRPr>
          </a:p>
        </p:txBody>
      </p:sp>
      <p:sp>
        <p:nvSpPr>
          <p:cNvPr id="3" name="Espace réservé du texte 2"/>
          <p:cNvSpPr>
            <a:spLocks noGrp="1"/>
          </p:cNvSpPr>
          <p:nvPr>
            <p:ph type="body" sz="quarter" idx="10"/>
          </p:nvPr>
        </p:nvSpPr>
        <p:spPr>
          <a:xfrm>
            <a:off x="1614686" y="399592"/>
            <a:ext cx="4612932" cy="643361"/>
          </a:xfrm>
        </p:spPr>
        <p:txBody>
          <a:bodyPr/>
          <a:lstStyle/>
          <a:p>
            <a:r>
              <a:rPr lang="fr-FR" dirty="0"/>
              <a:t>Un site pour assurer le rayonnement du savoir produit</a:t>
            </a:r>
          </a:p>
        </p:txBody>
      </p:sp>
      <p:sp>
        <p:nvSpPr>
          <p:cNvPr id="4" name="Espace réservé du texte 3"/>
          <p:cNvSpPr>
            <a:spLocks noGrp="1"/>
          </p:cNvSpPr>
          <p:nvPr>
            <p:ph type="body" sz="quarter" idx="11"/>
          </p:nvPr>
        </p:nvSpPr>
        <p:spPr>
          <a:xfrm>
            <a:off x="1385455" y="1686314"/>
            <a:ext cx="5694218" cy="2612841"/>
          </a:xfrm>
        </p:spPr>
        <p:txBody>
          <a:bodyPr/>
          <a:lstStyle/>
          <a:p>
            <a:pPr marL="1071563" lvl="2" indent="-214313">
              <a:buFontTx/>
              <a:buChar char="-"/>
            </a:pPr>
            <a:endParaRPr lang="fr-FR" dirty="0"/>
          </a:p>
          <a:p>
            <a:endParaRPr lang="fr-FR" dirty="0"/>
          </a:p>
          <a:p>
            <a:pPr marL="214313" indent="-214313">
              <a:buFontTx/>
              <a:buChar char="-"/>
            </a:pPr>
            <a:endParaRPr lang="fr-FR" dirty="0"/>
          </a:p>
          <a:p>
            <a:pPr marL="214313" indent="-214313">
              <a:buFontTx/>
              <a:buChar char="-"/>
            </a:pPr>
            <a:endParaRPr lang="fr-FR" dirty="0"/>
          </a:p>
        </p:txBody>
      </p:sp>
      <p:graphicFrame>
        <p:nvGraphicFramePr>
          <p:cNvPr id="6" name="Diagramme 5"/>
          <p:cNvGraphicFramePr/>
          <p:nvPr/>
        </p:nvGraphicFramePr>
        <p:xfrm>
          <a:off x="1143000" y="882968"/>
          <a:ext cx="5674043" cy="38925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ZoneTexte 6"/>
          <p:cNvSpPr txBox="1"/>
          <p:nvPr/>
        </p:nvSpPr>
        <p:spPr>
          <a:xfrm>
            <a:off x="6459515" y="2477158"/>
            <a:ext cx="1280664" cy="923330"/>
          </a:xfrm>
          <a:prstGeom prst="rect">
            <a:avLst/>
          </a:prstGeom>
          <a:solidFill>
            <a:srgbClr val="80276C"/>
          </a:solidFill>
        </p:spPr>
        <p:txBody>
          <a:bodyPr wrap="square" rtlCol="0">
            <a:spAutoFit/>
          </a:bodyPr>
          <a:lstStyle/>
          <a:p>
            <a:r>
              <a:rPr lang="fr-FR" sz="1350" dirty="0">
                <a:solidFill>
                  <a:prstClr val="white"/>
                </a:solidFill>
                <a:latin typeface="Calibri" panose="020F0502020204030204"/>
              </a:rPr>
              <a:t>Public cible</a:t>
            </a:r>
          </a:p>
          <a:p>
            <a:r>
              <a:rPr lang="fr-FR" sz="1350" dirty="0">
                <a:solidFill>
                  <a:prstClr val="white"/>
                </a:solidFill>
                <a:latin typeface="Calibri" panose="020F0502020204030204"/>
              </a:rPr>
              <a:t>Recrutement</a:t>
            </a:r>
          </a:p>
          <a:p>
            <a:r>
              <a:rPr lang="fr-FR" sz="1350" dirty="0">
                <a:solidFill>
                  <a:prstClr val="white"/>
                </a:solidFill>
                <a:latin typeface="Calibri" panose="020F0502020204030204"/>
              </a:rPr>
              <a:t>Education</a:t>
            </a:r>
          </a:p>
          <a:p>
            <a:r>
              <a:rPr lang="fr-FR" sz="1350" dirty="0">
                <a:solidFill>
                  <a:prstClr val="white"/>
                </a:solidFill>
                <a:latin typeface="Calibri" panose="020F0502020204030204"/>
              </a:rPr>
              <a:t>Société</a:t>
            </a:r>
          </a:p>
        </p:txBody>
      </p:sp>
      <p:sp>
        <p:nvSpPr>
          <p:cNvPr id="5" name="Flèche droite 4"/>
          <p:cNvSpPr/>
          <p:nvPr/>
        </p:nvSpPr>
        <p:spPr>
          <a:xfrm>
            <a:off x="5672890" y="2707105"/>
            <a:ext cx="676776" cy="469232"/>
          </a:xfrm>
          <a:prstGeom prst="rightArrow">
            <a:avLst/>
          </a:prstGeom>
          <a:solidFill>
            <a:srgbClr val="80276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solidFill>
                <a:prstClr val="white"/>
              </a:solidFill>
              <a:latin typeface="Calibri" panose="020F0502020204030204"/>
            </a:endParaRPr>
          </a:p>
        </p:txBody>
      </p:sp>
    </p:spTree>
    <p:extLst>
      <p:ext uri="{BB962C8B-B14F-4D97-AF65-F5344CB8AC3E}">
        <p14:creationId xmlns:p14="http://schemas.microsoft.com/office/powerpoint/2010/main" val="30737698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à coins arrondis 23"/>
          <p:cNvSpPr/>
          <p:nvPr/>
        </p:nvSpPr>
        <p:spPr>
          <a:xfrm>
            <a:off x="1460167" y="686929"/>
            <a:ext cx="6490458" cy="3925034"/>
          </a:xfrm>
          <a:prstGeom prst="roundRect">
            <a:avLst/>
          </a:prstGeom>
          <a:noFill/>
          <a:ln>
            <a:solidFill>
              <a:srgbClr val="8027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dirty="0">
              <a:solidFill>
                <a:prstClr val="white"/>
              </a:solidFill>
              <a:latin typeface="Calibri" panose="020F0502020204030204"/>
            </a:endParaRPr>
          </a:p>
        </p:txBody>
      </p:sp>
      <p:sp>
        <p:nvSpPr>
          <p:cNvPr id="2" name="Espace réservé du numéro de diapositive 1"/>
          <p:cNvSpPr>
            <a:spLocks noGrp="1"/>
          </p:cNvSpPr>
          <p:nvPr>
            <p:ph type="sldNum" sz="quarter" idx="4"/>
          </p:nvPr>
        </p:nvSpPr>
        <p:spPr/>
        <p:txBody>
          <a:bodyPr/>
          <a:lstStyle/>
          <a:p>
            <a:fld id="{5A4C5B2E-C222-42BA-A6AE-2E2D0C9DED18}" type="slidenum">
              <a:rPr lang="fr-FR">
                <a:solidFill>
                  <a:prstClr val="white"/>
                </a:solidFill>
              </a:rPr>
              <a:pPr/>
              <a:t>45</a:t>
            </a:fld>
            <a:endParaRPr lang="fr-FR" dirty="0">
              <a:solidFill>
                <a:prstClr val="white"/>
              </a:solidFill>
            </a:endParaRPr>
          </a:p>
        </p:txBody>
      </p:sp>
      <p:sp>
        <p:nvSpPr>
          <p:cNvPr id="3" name="Espace réservé du texte 2"/>
          <p:cNvSpPr>
            <a:spLocks noGrp="1"/>
          </p:cNvSpPr>
          <p:nvPr>
            <p:ph type="body" sz="quarter" idx="10"/>
          </p:nvPr>
        </p:nvSpPr>
        <p:spPr>
          <a:xfrm>
            <a:off x="1452078" y="269293"/>
            <a:ext cx="4612932" cy="578029"/>
          </a:xfrm>
        </p:spPr>
        <p:txBody>
          <a:bodyPr/>
          <a:lstStyle/>
          <a:p>
            <a:r>
              <a:rPr lang="fr-FR" dirty="0"/>
              <a:t>Fonctionnalités attendues</a:t>
            </a:r>
          </a:p>
        </p:txBody>
      </p:sp>
      <p:sp>
        <p:nvSpPr>
          <p:cNvPr id="4" name="Espace réservé du texte 3"/>
          <p:cNvSpPr>
            <a:spLocks noGrp="1"/>
          </p:cNvSpPr>
          <p:nvPr>
            <p:ph type="body" sz="quarter" idx="11"/>
          </p:nvPr>
        </p:nvSpPr>
        <p:spPr>
          <a:xfrm>
            <a:off x="1968975" y="1577500"/>
            <a:ext cx="2191438" cy="1485331"/>
          </a:xfrm>
        </p:spPr>
        <p:txBody>
          <a:bodyPr>
            <a:normAutofit/>
          </a:bodyPr>
          <a:lstStyle/>
          <a:p>
            <a:endParaRPr lang="fr-FR" dirty="0"/>
          </a:p>
          <a:p>
            <a:endParaRPr lang="fr-FR" dirty="0"/>
          </a:p>
        </p:txBody>
      </p:sp>
      <p:grpSp>
        <p:nvGrpSpPr>
          <p:cNvPr id="18" name="Groupe 17"/>
          <p:cNvGrpSpPr/>
          <p:nvPr/>
        </p:nvGrpSpPr>
        <p:grpSpPr>
          <a:xfrm>
            <a:off x="2428249" y="3845686"/>
            <a:ext cx="4282496" cy="630748"/>
            <a:chOff x="393388" y="4586381"/>
            <a:chExt cx="8252312" cy="1383679"/>
          </a:xfrm>
        </p:grpSpPr>
        <p:pic>
          <p:nvPicPr>
            <p:cNvPr id="6" name="Image 5"/>
            <p:cNvPicPr>
              <a:picLocks noChangeAspect="1"/>
            </p:cNvPicPr>
            <p:nvPr/>
          </p:nvPicPr>
          <p:blipFill>
            <a:blip r:embed="rId3"/>
            <a:stretch>
              <a:fillRect/>
            </a:stretch>
          </p:blipFill>
          <p:spPr>
            <a:xfrm>
              <a:off x="393388" y="4880844"/>
              <a:ext cx="1355000" cy="938463"/>
            </a:xfrm>
            <a:prstGeom prst="rect">
              <a:avLst/>
            </a:prstGeom>
          </p:spPr>
        </p:pic>
        <p:pic>
          <p:nvPicPr>
            <p:cNvPr id="7" name="Image 6"/>
            <p:cNvPicPr>
              <a:picLocks noChangeAspect="1"/>
            </p:cNvPicPr>
            <p:nvPr/>
          </p:nvPicPr>
          <p:blipFill>
            <a:blip r:embed="rId4"/>
            <a:stretch>
              <a:fillRect/>
            </a:stretch>
          </p:blipFill>
          <p:spPr>
            <a:xfrm>
              <a:off x="2082512" y="4586381"/>
              <a:ext cx="1027431" cy="1260248"/>
            </a:xfrm>
            <a:prstGeom prst="rect">
              <a:avLst/>
            </a:prstGeom>
          </p:spPr>
        </p:pic>
        <p:pic>
          <p:nvPicPr>
            <p:cNvPr id="8" name="Image 7"/>
            <p:cNvPicPr>
              <a:picLocks noChangeAspect="1"/>
            </p:cNvPicPr>
            <p:nvPr/>
          </p:nvPicPr>
          <p:blipFill>
            <a:blip r:embed="rId5"/>
            <a:stretch>
              <a:fillRect/>
            </a:stretch>
          </p:blipFill>
          <p:spPr>
            <a:xfrm>
              <a:off x="3109943" y="4596981"/>
              <a:ext cx="1453824" cy="1300034"/>
            </a:xfrm>
            <a:prstGeom prst="rect">
              <a:avLst/>
            </a:prstGeom>
          </p:spPr>
        </p:pic>
        <p:pic>
          <p:nvPicPr>
            <p:cNvPr id="9" name="Image 8"/>
            <p:cNvPicPr>
              <a:picLocks noChangeAspect="1"/>
            </p:cNvPicPr>
            <p:nvPr/>
          </p:nvPicPr>
          <p:blipFill>
            <a:blip r:embed="rId6"/>
            <a:stretch>
              <a:fillRect/>
            </a:stretch>
          </p:blipFill>
          <p:spPr>
            <a:xfrm>
              <a:off x="4621604" y="4737376"/>
              <a:ext cx="1149765" cy="1070811"/>
            </a:xfrm>
            <a:prstGeom prst="rect">
              <a:avLst/>
            </a:prstGeom>
          </p:spPr>
        </p:pic>
        <p:pic>
          <p:nvPicPr>
            <p:cNvPr id="10" name="Image 9"/>
            <p:cNvPicPr>
              <a:picLocks noChangeAspect="1"/>
            </p:cNvPicPr>
            <p:nvPr/>
          </p:nvPicPr>
          <p:blipFill>
            <a:blip r:embed="rId7"/>
            <a:stretch>
              <a:fillRect/>
            </a:stretch>
          </p:blipFill>
          <p:spPr>
            <a:xfrm>
              <a:off x="5828901" y="4731079"/>
              <a:ext cx="1257699" cy="1165936"/>
            </a:xfrm>
            <a:prstGeom prst="rect">
              <a:avLst/>
            </a:prstGeom>
          </p:spPr>
        </p:pic>
        <p:pic>
          <p:nvPicPr>
            <p:cNvPr id="11" name="Image 10"/>
            <p:cNvPicPr>
              <a:picLocks noChangeAspect="1"/>
            </p:cNvPicPr>
            <p:nvPr/>
          </p:nvPicPr>
          <p:blipFill>
            <a:blip r:embed="rId8"/>
            <a:stretch>
              <a:fillRect/>
            </a:stretch>
          </p:blipFill>
          <p:spPr>
            <a:xfrm>
              <a:off x="7358509" y="4682869"/>
              <a:ext cx="1287191" cy="1287191"/>
            </a:xfrm>
            <a:prstGeom prst="rect">
              <a:avLst/>
            </a:prstGeom>
          </p:spPr>
        </p:pic>
      </p:grpSp>
      <p:sp>
        <p:nvSpPr>
          <p:cNvPr id="12" name="ZoneTexte 11"/>
          <p:cNvSpPr txBox="1"/>
          <p:nvPr/>
        </p:nvSpPr>
        <p:spPr>
          <a:xfrm>
            <a:off x="6869459" y="3911647"/>
            <a:ext cx="808154" cy="507831"/>
          </a:xfrm>
          <a:prstGeom prst="rect">
            <a:avLst/>
          </a:prstGeom>
          <a:noFill/>
        </p:spPr>
        <p:txBody>
          <a:bodyPr wrap="square" rtlCol="0">
            <a:spAutoFit/>
          </a:bodyPr>
          <a:lstStyle/>
          <a:p>
            <a:r>
              <a:rPr lang="fr-FR" sz="1350" dirty="0">
                <a:solidFill>
                  <a:srgbClr val="80276C"/>
                </a:solidFill>
                <a:latin typeface="Calibri" panose="020F0502020204030204"/>
              </a:rPr>
              <a:t>Multi supports </a:t>
            </a:r>
          </a:p>
        </p:txBody>
      </p:sp>
      <p:pic>
        <p:nvPicPr>
          <p:cNvPr id="13" name="Image 12"/>
          <p:cNvPicPr>
            <a:picLocks noChangeAspect="1"/>
          </p:cNvPicPr>
          <p:nvPr/>
        </p:nvPicPr>
        <p:blipFill>
          <a:blip r:embed="rId9"/>
          <a:stretch>
            <a:fillRect/>
          </a:stretch>
        </p:blipFill>
        <p:spPr>
          <a:xfrm>
            <a:off x="1809370" y="3071138"/>
            <a:ext cx="745253" cy="745253"/>
          </a:xfrm>
          <a:prstGeom prst="rect">
            <a:avLst/>
          </a:prstGeom>
        </p:spPr>
      </p:pic>
      <p:sp>
        <p:nvSpPr>
          <p:cNvPr id="14" name="ZoneTexte 13"/>
          <p:cNvSpPr txBox="1"/>
          <p:nvPr/>
        </p:nvSpPr>
        <p:spPr>
          <a:xfrm>
            <a:off x="2739327" y="3278233"/>
            <a:ext cx="910057" cy="300082"/>
          </a:xfrm>
          <a:prstGeom prst="rect">
            <a:avLst/>
          </a:prstGeom>
          <a:noFill/>
        </p:spPr>
        <p:txBody>
          <a:bodyPr wrap="none" rtlCol="0">
            <a:spAutoFit/>
          </a:bodyPr>
          <a:lstStyle/>
          <a:p>
            <a:r>
              <a:rPr lang="fr-FR" sz="1350" dirty="0">
                <a:solidFill>
                  <a:srgbClr val="80276C"/>
                </a:solidFill>
                <a:latin typeface="Calibri" panose="020F0502020204030204"/>
              </a:rPr>
              <a:t>Ouverture</a:t>
            </a:r>
          </a:p>
        </p:txBody>
      </p:sp>
      <p:pic>
        <p:nvPicPr>
          <p:cNvPr id="15" name="Image 14"/>
          <p:cNvPicPr>
            <a:picLocks noChangeAspect="1"/>
          </p:cNvPicPr>
          <p:nvPr/>
        </p:nvPicPr>
        <p:blipFill>
          <a:blip r:embed="rId10"/>
          <a:stretch>
            <a:fillRect/>
          </a:stretch>
        </p:blipFill>
        <p:spPr>
          <a:xfrm>
            <a:off x="4763116" y="3057166"/>
            <a:ext cx="685652" cy="685652"/>
          </a:xfrm>
          <a:prstGeom prst="rect">
            <a:avLst/>
          </a:prstGeom>
        </p:spPr>
      </p:pic>
      <p:sp>
        <p:nvSpPr>
          <p:cNvPr id="16" name="ZoneTexte 15"/>
          <p:cNvSpPr txBox="1"/>
          <p:nvPr/>
        </p:nvSpPr>
        <p:spPr>
          <a:xfrm>
            <a:off x="5642058" y="3200842"/>
            <a:ext cx="1518749" cy="300082"/>
          </a:xfrm>
          <a:prstGeom prst="rect">
            <a:avLst/>
          </a:prstGeom>
          <a:noFill/>
        </p:spPr>
        <p:txBody>
          <a:bodyPr wrap="none" rtlCol="0">
            <a:spAutoFit/>
          </a:bodyPr>
          <a:lstStyle/>
          <a:p>
            <a:r>
              <a:rPr lang="fr-FR" sz="1350" dirty="0">
                <a:solidFill>
                  <a:srgbClr val="80276C"/>
                </a:solidFill>
                <a:latin typeface="Calibri" panose="020F0502020204030204"/>
              </a:rPr>
              <a:t>Recherche facilitée</a:t>
            </a:r>
          </a:p>
        </p:txBody>
      </p:sp>
      <p:pic>
        <p:nvPicPr>
          <p:cNvPr id="17" name="Image 16"/>
          <p:cNvPicPr>
            <a:picLocks noChangeAspect="1"/>
          </p:cNvPicPr>
          <p:nvPr/>
        </p:nvPicPr>
        <p:blipFill>
          <a:blip r:embed="rId11"/>
          <a:stretch>
            <a:fillRect/>
          </a:stretch>
        </p:blipFill>
        <p:spPr>
          <a:xfrm>
            <a:off x="4669221" y="2078467"/>
            <a:ext cx="872291" cy="840584"/>
          </a:xfrm>
          <a:prstGeom prst="rect">
            <a:avLst/>
          </a:prstGeom>
        </p:spPr>
      </p:pic>
      <p:sp>
        <p:nvSpPr>
          <p:cNvPr id="19" name="ZoneTexte 18"/>
          <p:cNvSpPr txBox="1"/>
          <p:nvPr/>
        </p:nvSpPr>
        <p:spPr>
          <a:xfrm>
            <a:off x="5742873" y="2198400"/>
            <a:ext cx="1909433" cy="507831"/>
          </a:xfrm>
          <a:prstGeom prst="rect">
            <a:avLst/>
          </a:prstGeom>
          <a:noFill/>
        </p:spPr>
        <p:txBody>
          <a:bodyPr wrap="square" rtlCol="0">
            <a:spAutoFit/>
          </a:bodyPr>
          <a:lstStyle>
            <a:defPPr>
              <a:defRPr lang="fr-FR"/>
            </a:defPPr>
          </a:lstStyle>
          <a:p>
            <a:r>
              <a:rPr lang="fr-FR" sz="1350" dirty="0">
                <a:solidFill>
                  <a:srgbClr val="80276C"/>
                </a:solidFill>
                <a:latin typeface="Calibri" panose="020F0502020204030204"/>
              </a:rPr>
              <a:t>Gestion du cycle de vie de la ressource</a:t>
            </a:r>
          </a:p>
        </p:txBody>
      </p:sp>
      <p:pic>
        <p:nvPicPr>
          <p:cNvPr id="22" name="Image 21"/>
          <p:cNvPicPr>
            <a:picLocks noChangeAspect="1"/>
          </p:cNvPicPr>
          <p:nvPr/>
        </p:nvPicPr>
        <p:blipFill>
          <a:blip r:embed="rId12"/>
          <a:stretch>
            <a:fillRect/>
          </a:stretch>
        </p:blipFill>
        <p:spPr>
          <a:xfrm>
            <a:off x="1796006" y="2191826"/>
            <a:ext cx="813963" cy="813963"/>
          </a:xfrm>
          <a:prstGeom prst="rect">
            <a:avLst/>
          </a:prstGeom>
        </p:spPr>
      </p:pic>
      <p:sp>
        <p:nvSpPr>
          <p:cNvPr id="23" name="ZoneTexte 22"/>
          <p:cNvSpPr txBox="1"/>
          <p:nvPr/>
        </p:nvSpPr>
        <p:spPr>
          <a:xfrm>
            <a:off x="2599949" y="2307704"/>
            <a:ext cx="1480198" cy="507831"/>
          </a:xfrm>
          <a:prstGeom prst="rect">
            <a:avLst/>
          </a:prstGeom>
          <a:noFill/>
        </p:spPr>
        <p:txBody>
          <a:bodyPr wrap="square" rtlCol="0">
            <a:spAutoFit/>
          </a:bodyPr>
          <a:lstStyle/>
          <a:p>
            <a:r>
              <a:rPr lang="fr-FR" sz="1350" dirty="0">
                <a:solidFill>
                  <a:srgbClr val="80276C"/>
                </a:solidFill>
                <a:latin typeface="Calibri" panose="020F0502020204030204"/>
              </a:rPr>
              <a:t>Référencement interne et externe</a:t>
            </a:r>
          </a:p>
        </p:txBody>
      </p:sp>
      <p:sp>
        <p:nvSpPr>
          <p:cNvPr id="25" name="ZoneTexte 24"/>
          <p:cNvSpPr txBox="1"/>
          <p:nvPr/>
        </p:nvSpPr>
        <p:spPr>
          <a:xfrm>
            <a:off x="3008401" y="775620"/>
            <a:ext cx="3122195" cy="553998"/>
          </a:xfrm>
          <a:prstGeom prst="rect">
            <a:avLst/>
          </a:prstGeom>
          <a:noFill/>
        </p:spPr>
        <p:txBody>
          <a:bodyPr wrap="square" rtlCol="0">
            <a:spAutoFit/>
          </a:bodyPr>
          <a:lstStyle/>
          <a:p>
            <a:pPr algn="ctr"/>
            <a:r>
              <a:rPr lang="fr-FR" sz="1500" b="1" dirty="0">
                <a:solidFill>
                  <a:srgbClr val="80276C"/>
                </a:solidFill>
                <a:latin typeface="Calibri" panose="020F0502020204030204"/>
              </a:rPr>
              <a:t>Archive pédagogique ouverte des Arts et Métiers</a:t>
            </a:r>
          </a:p>
        </p:txBody>
      </p:sp>
      <p:pic>
        <p:nvPicPr>
          <p:cNvPr id="5" name="Image 4"/>
          <p:cNvPicPr>
            <a:picLocks noChangeAspect="1"/>
          </p:cNvPicPr>
          <p:nvPr/>
        </p:nvPicPr>
        <p:blipFill>
          <a:blip r:embed="rId13"/>
          <a:stretch>
            <a:fillRect/>
          </a:stretch>
        </p:blipFill>
        <p:spPr>
          <a:xfrm>
            <a:off x="1752886" y="1203497"/>
            <a:ext cx="748005" cy="748005"/>
          </a:xfrm>
          <a:prstGeom prst="rect">
            <a:avLst/>
          </a:prstGeom>
        </p:spPr>
      </p:pic>
      <p:sp>
        <p:nvSpPr>
          <p:cNvPr id="26" name="ZoneTexte 25"/>
          <p:cNvSpPr txBox="1"/>
          <p:nvPr/>
        </p:nvSpPr>
        <p:spPr>
          <a:xfrm>
            <a:off x="2566806" y="1330554"/>
            <a:ext cx="1480198" cy="507831"/>
          </a:xfrm>
          <a:prstGeom prst="rect">
            <a:avLst/>
          </a:prstGeom>
          <a:noFill/>
        </p:spPr>
        <p:txBody>
          <a:bodyPr wrap="square" rtlCol="0">
            <a:spAutoFit/>
          </a:bodyPr>
          <a:lstStyle/>
          <a:p>
            <a:r>
              <a:rPr lang="fr-FR" sz="1350" dirty="0">
                <a:solidFill>
                  <a:srgbClr val="80276C"/>
                </a:solidFill>
                <a:latin typeface="Calibri" panose="020F0502020204030204"/>
              </a:rPr>
              <a:t>Dépôt simple par l’enseignant</a:t>
            </a:r>
          </a:p>
        </p:txBody>
      </p:sp>
      <p:pic>
        <p:nvPicPr>
          <p:cNvPr id="27" name="Image 26"/>
          <p:cNvPicPr>
            <a:picLocks noChangeAspect="1"/>
          </p:cNvPicPr>
          <p:nvPr/>
        </p:nvPicPr>
        <p:blipFill>
          <a:blip r:embed="rId14"/>
          <a:stretch>
            <a:fillRect/>
          </a:stretch>
        </p:blipFill>
        <p:spPr>
          <a:xfrm>
            <a:off x="4730454" y="1323568"/>
            <a:ext cx="920505" cy="685839"/>
          </a:xfrm>
          <a:prstGeom prst="rect">
            <a:avLst/>
          </a:prstGeom>
        </p:spPr>
      </p:pic>
      <p:sp>
        <p:nvSpPr>
          <p:cNvPr id="28" name="ZoneTexte 27"/>
          <p:cNvSpPr txBox="1"/>
          <p:nvPr/>
        </p:nvSpPr>
        <p:spPr>
          <a:xfrm>
            <a:off x="5742874" y="1454650"/>
            <a:ext cx="1368577" cy="715581"/>
          </a:xfrm>
          <a:prstGeom prst="rect">
            <a:avLst/>
          </a:prstGeom>
          <a:noFill/>
        </p:spPr>
        <p:txBody>
          <a:bodyPr wrap="square" rtlCol="0">
            <a:spAutoFit/>
          </a:bodyPr>
          <a:lstStyle>
            <a:defPPr>
              <a:defRPr lang="fr-FR"/>
            </a:defPPr>
          </a:lstStyle>
          <a:p>
            <a:r>
              <a:rPr lang="fr-FR" sz="1350" dirty="0">
                <a:solidFill>
                  <a:srgbClr val="80276C"/>
                </a:solidFill>
                <a:latin typeface="Calibri" panose="020F0502020204030204"/>
              </a:rPr>
              <a:t>Validation par les bibliothécaires</a:t>
            </a:r>
          </a:p>
        </p:txBody>
      </p:sp>
    </p:spTree>
    <p:extLst>
      <p:ext uri="{BB962C8B-B14F-4D97-AF65-F5344CB8AC3E}">
        <p14:creationId xmlns:p14="http://schemas.microsoft.com/office/powerpoint/2010/main" val="36752222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4"/>
          </p:nvPr>
        </p:nvSpPr>
        <p:spPr/>
        <p:txBody>
          <a:bodyPr/>
          <a:lstStyle/>
          <a:p>
            <a:fld id="{5A4C5B2E-C222-42BA-A6AE-2E2D0C9DED18}" type="slidenum">
              <a:rPr lang="fr-FR">
                <a:solidFill>
                  <a:prstClr val="white"/>
                </a:solidFill>
              </a:rPr>
              <a:pPr/>
              <a:t>46</a:t>
            </a:fld>
            <a:endParaRPr lang="fr-FR" dirty="0">
              <a:solidFill>
                <a:prstClr val="white"/>
              </a:solidFill>
            </a:endParaRPr>
          </a:p>
        </p:txBody>
      </p:sp>
      <p:sp>
        <p:nvSpPr>
          <p:cNvPr id="3" name="Espace réservé du texte 2"/>
          <p:cNvSpPr>
            <a:spLocks noGrp="1"/>
          </p:cNvSpPr>
          <p:nvPr>
            <p:ph type="body" sz="quarter" idx="10"/>
          </p:nvPr>
        </p:nvSpPr>
        <p:spPr>
          <a:xfrm>
            <a:off x="327956" y="192164"/>
            <a:ext cx="4729819" cy="507924"/>
          </a:xfrm>
        </p:spPr>
        <p:txBody>
          <a:bodyPr/>
          <a:lstStyle/>
          <a:p>
            <a:r>
              <a:rPr lang="fr-FR" dirty="0"/>
              <a:t>Gestion du projet : femmes et hommes, technique, temps, argent</a:t>
            </a:r>
          </a:p>
        </p:txBody>
      </p:sp>
      <p:pic>
        <p:nvPicPr>
          <p:cNvPr id="5" name="Image 4"/>
          <p:cNvPicPr>
            <a:picLocks noChangeAspect="1"/>
          </p:cNvPicPr>
          <p:nvPr/>
        </p:nvPicPr>
        <p:blipFill>
          <a:blip r:embed="rId2"/>
          <a:stretch>
            <a:fillRect/>
          </a:stretch>
        </p:blipFill>
        <p:spPr>
          <a:xfrm>
            <a:off x="3325647" y="1623051"/>
            <a:ext cx="920505" cy="685839"/>
          </a:xfrm>
          <a:prstGeom prst="rect">
            <a:avLst/>
          </a:prstGeom>
        </p:spPr>
      </p:pic>
      <p:sp>
        <p:nvSpPr>
          <p:cNvPr id="6" name="ZoneTexte 5"/>
          <p:cNvSpPr txBox="1"/>
          <p:nvPr/>
        </p:nvSpPr>
        <p:spPr>
          <a:xfrm>
            <a:off x="489526" y="1180816"/>
            <a:ext cx="2677768" cy="715581"/>
          </a:xfrm>
          <a:prstGeom prst="rect">
            <a:avLst/>
          </a:prstGeom>
          <a:noFill/>
          <a:ln>
            <a:solidFill>
              <a:srgbClr val="FFC000"/>
            </a:solidFill>
          </a:ln>
        </p:spPr>
        <p:txBody>
          <a:bodyPr wrap="square" rtlCol="0">
            <a:spAutoFit/>
          </a:bodyPr>
          <a:lstStyle>
            <a:defPPr>
              <a:defRPr lang="fr-FR"/>
            </a:defPPr>
          </a:lstStyle>
          <a:p>
            <a:r>
              <a:rPr lang="fr-FR" sz="1350" dirty="0">
                <a:solidFill>
                  <a:srgbClr val="80276C"/>
                </a:solidFill>
                <a:latin typeface="Calibri" panose="020F0502020204030204"/>
              </a:rPr>
              <a:t>Equipe pluridisciplinaire : bibliothécaires, DSI, cellule innovation pédagogique&lt;</a:t>
            </a:r>
          </a:p>
        </p:txBody>
      </p:sp>
      <p:sp>
        <p:nvSpPr>
          <p:cNvPr id="10" name="ZoneTexte 9"/>
          <p:cNvSpPr txBox="1"/>
          <p:nvPr/>
        </p:nvSpPr>
        <p:spPr>
          <a:xfrm>
            <a:off x="490041" y="1965971"/>
            <a:ext cx="2677768" cy="923330"/>
          </a:xfrm>
          <a:prstGeom prst="rect">
            <a:avLst/>
          </a:prstGeom>
          <a:noFill/>
          <a:ln>
            <a:solidFill>
              <a:srgbClr val="FFC000"/>
            </a:solidFill>
          </a:ln>
        </p:spPr>
        <p:txBody>
          <a:bodyPr wrap="square" rtlCol="0">
            <a:spAutoFit/>
          </a:bodyPr>
          <a:lstStyle>
            <a:defPPr>
              <a:defRPr lang="fr-FR"/>
            </a:defPPr>
            <a:lvl1pPr>
              <a:defRPr>
                <a:solidFill>
                  <a:srgbClr val="80276C"/>
                </a:solidFill>
                <a:latin typeface="Calibri" panose="020F0502020204030204"/>
              </a:defRPr>
            </a:lvl1pPr>
          </a:lstStyle>
          <a:p>
            <a:r>
              <a:rPr lang="fr-FR" sz="1350" dirty="0"/>
              <a:t>Co-construction avec quelques enseignants : architecture, vocabulaire, compréhension, ergonomie</a:t>
            </a:r>
          </a:p>
        </p:txBody>
      </p:sp>
      <p:sp>
        <p:nvSpPr>
          <p:cNvPr id="12" name="ZoneTexte 11"/>
          <p:cNvSpPr txBox="1"/>
          <p:nvPr/>
        </p:nvSpPr>
        <p:spPr>
          <a:xfrm>
            <a:off x="489527" y="3138444"/>
            <a:ext cx="2677767" cy="1338828"/>
          </a:xfrm>
          <a:prstGeom prst="rect">
            <a:avLst/>
          </a:prstGeom>
          <a:noFill/>
          <a:ln>
            <a:solidFill>
              <a:srgbClr val="FFC000"/>
            </a:solidFill>
          </a:ln>
        </p:spPr>
        <p:txBody>
          <a:bodyPr wrap="square" rtlCol="0">
            <a:spAutoFit/>
          </a:bodyPr>
          <a:lstStyle>
            <a:defPPr>
              <a:defRPr lang="fr-FR"/>
            </a:defPPr>
            <a:lvl1pPr>
              <a:defRPr>
                <a:solidFill>
                  <a:srgbClr val="80276C"/>
                </a:solidFill>
                <a:latin typeface="Calibri" panose="020F0502020204030204"/>
              </a:defRPr>
            </a:lvl1pPr>
          </a:lstStyle>
          <a:p>
            <a:r>
              <a:rPr lang="fr-FR" sz="1350" dirty="0"/>
              <a:t>Choix de plateforme : </a:t>
            </a:r>
            <a:r>
              <a:rPr lang="fr-FR" sz="1350" dirty="0" err="1"/>
              <a:t>Dspace,en</a:t>
            </a:r>
            <a:r>
              <a:rPr lang="fr-FR" sz="1350" dirty="0"/>
              <a:t> cohérence avec l’archive ouverte de publications – Prestation @Mire</a:t>
            </a:r>
          </a:p>
          <a:p>
            <a:endParaRPr lang="fr-FR" sz="1350" dirty="0"/>
          </a:p>
          <a:p>
            <a:endParaRPr lang="fr-FR" sz="1350" dirty="0"/>
          </a:p>
          <a:p>
            <a:endParaRPr lang="fr-FR" sz="1350" dirty="0"/>
          </a:p>
        </p:txBody>
      </p:sp>
      <p:pic>
        <p:nvPicPr>
          <p:cNvPr id="13" name="Image 12"/>
          <p:cNvPicPr>
            <a:picLocks noChangeAspect="1"/>
          </p:cNvPicPr>
          <p:nvPr/>
        </p:nvPicPr>
        <p:blipFill rotWithShape="1">
          <a:blip r:embed="rId3"/>
          <a:srcRect l="10896" t="25876" r="9053" b="28969"/>
          <a:stretch/>
        </p:blipFill>
        <p:spPr>
          <a:xfrm>
            <a:off x="1207294" y="3870882"/>
            <a:ext cx="1076357" cy="520933"/>
          </a:xfrm>
          <a:prstGeom prst="rect">
            <a:avLst/>
          </a:prstGeom>
        </p:spPr>
      </p:pic>
      <p:sp>
        <p:nvSpPr>
          <p:cNvPr id="9" name="ZoneTexte 8"/>
          <p:cNvSpPr txBox="1"/>
          <p:nvPr/>
        </p:nvSpPr>
        <p:spPr>
          <a:xfrm>
            <a:off x="4770729" y="1193273"/>
            <a:ext cx="2677768" cy="1338828"/>
          </a:xfrm>
          <a:prstGeom prst="rect">
            <a:avLst/>
          </a:prstGeom>
          <a:noFill/>
          <a:ln>
            <a:solidFill>
              <a:srgbClr val="FFC000"/>
            </a:solidFill>
          </a:ln>
        </p:spPr>
        <p:txBody>
          <a:bodyPr wrap="square" rtlCol="0">
            <a:spAutoFit/>
          </a:bodyPr>
          <a:lstStyle>
            <a:defPPr>
              <a:defRPr lang="fr-FR"/>
            </a:defPPr>
            <a:lvl1pPr>
              <a:defRPr>
                <a:solidFill>
                  <a:srgbClr val="80276C"/>
                </a:solidFill>
                <a:latin typeface="Calibri" panose="020F0502020204030204"/>
              </a:defRPr>
            </a:lvl1pPr>
          </a:lstStyle>
          <a:p>
            <a:r>
              <a:rPr lang="fr-FR" sz="1350" dirty="0"/>
              <a:t>Financement obtenu en novembre 2020. </a:t>
            </a:r>
          </a:p>
          <a:p>
            <a:r>
              <a:rPr lang="fr-FR" sz="1350" dirty="0"/>
              <a:t>Ouverture en production en novembre 2021</a:t>
            </a:r>
          </a:p>
          <a:p>
            <a:r>
              <a:rPr lang="fr-FR" sz="1350" dirty="0"/>
              <a:t>Ouverture au public au printemps 2022</a:t>
            </a:r>
          </a:p>
        </p:txBody>
      </p:sp>
      <p:sp>
        <p:nvSpPr>
          <p:cNvPr id="11" name="ZoneTexte 10"/>
          <p:cNvSpPr txBox="1"/>
          <p:nvPr/>
        </p:nvSpPr>
        <p:spPr>
          <a:xfrm>
            <a:off x="4770728" y="3154517"/>
            <a:ext cx="2850450" cy="923330"/>
          </a:xfrm>
          <a:prstGeom prst="rect">
            <a:avLst/>
          </a:prstGeom>
          <a:noFill/>
          <a:ln>
            <a:solidFill>
              <a:srgbClr val="FFC000"/>
            </a:solidFill>
          </a:ln>
        </p:spPr>
        <p:txBody>
          <a:bodyPr wrap="square" rtlCol="0">
            <a:spAutoFit/>
          </a:bodyPr>
          <a:lstStyle>
            <a:defPPr>
              <a:defRPr lang="fr-FR"/>
            </a:defPPr>
            <a:lvl1pPr>
              <a:defRPr>
                <a:solidFill>
                  <a:srgbClr val="80276C"/>
                </a:solidFill>
                <a:latin typeface="Calibri" panose="020F0502020204030204"/>
              </a:defRPr>
            </a:lvl1pPr>
          </a:lstStyle>
          <a:p>
            <a:r>
              <a:rPr lang="fr-FR" sz="1350" dirty="0"/>
              <a:t>Budget phase projet : 50 000 euros</a:t>
            </a:r>
          </a:p>
          <a:p>
            <a:endParaRPr lang="fr-FR" sz="1350" dirty="0"/>
          </a:p>
          <a:p>
            <a:r>
              <a:rPr lang="fr-FR" sz="1350" dirty="0"/>
              <a:t>Maintenance corrective et évolutive : 12 000 euros par an</a:t>
            </a:r>
          </a:p>
        </p:txBody>
      </p:sp>
      <p:pic>
        <p:nvPicPr>
          <p:cNvPr id="4" name="Image 3"/>
          <p:cNvPicPr>
            <a:picLocks noChangeAspect="1"/>
          </p:cNvPicPr>
          <p:nvPr/>
        </p:nvPicPr>
        <p:blipFill>
          <a:blip r:embed="rId4"/>
          <a:stretch>
            <a:fillRect/>
          </a:stretch>
        </p:blipFill>
        <p:spPr>
          <a:xfrm>
            <a:off x="7621178" y="1215660"/>
            <a:ext cx="1189566" cy="1164668"/>
          </a:xfrm>
          <a:prstGeom prst="rect">
            <a:avLst/>
          </a:prstGeom>
        </p:spPr>
      </p:pic>
      <p:pic>
        <p:nvPicPr>
          <p:cNvPr id="7" name="Image 6"/>
          <p:cNvPicPr>
            <a:picLocks noChangeAspect="1"/>
          </p:cNvPicPr>
          <p:nvPr/>
        </p:nvPicPr>
        <p:blipFill>
          <a:blip r:embed="rId5"/>
          <a:stretch>
            <a:fillRect/>
          </a:stretch>
        </p:blipFill>
        <p:spPr>
          <a:xfrm>
            <a:off x="7679578" y="3263896"/>
            <a:ext cx="1131167" cy="817482"/>
          </a:xfrm>
          <a:prstGeom prst="rect">
            <a:avLst/>
          </a:prstGeom>
        </p:spPr>
      </p:pic>
      <p:cxnSp>
        <p:nvCxnSpPr>
          <p:cNvPr id="14" name="Connecteur droit 13"/>
          <p:cNvCxnSpPr/>
          <p:nvPr/>
        </p:nvCxnSpPr>
        <p:spPr>
          <a:xfrm>
            <a:off x="4460312" y="878682"/>
            <a:ext cx="4532" cy="3675520"/>
          </a:xfrm>
          <a:prstGeom prst="line">
            <a:avLst/>
          </a:prstGeom>
          <a:ln w="25400">
            <a:solidFill>
              <a:srgbClr val="80276C"/>
            </a:solidFill>
          </a:ln>
        </p:spPr>
        <p:style>
          <a:lnRef idx="1">
            <a:schemeClr val="accent1"/>
          </a:lnRef>
          <a:fillRef idx="0">
            <a:schemeClr val="accent1"/>
          </a:fillRef>
          <a:effectRef idx="0">
            <a:schemeClr val="accent1"/>
          </a:effectRef>
          <a:fontRef idx="minor">
            <a:schemeClr val="tx1"/>
          </a:fontRef>
        </p:style>
      </p:cxnSp>
      <p:pic>
        <p:nvPicPr>
          <p:cNvPr id="15" name="Image 14"/>
          <p:cNvPicPr>
            <a:picLocks noChangeAspect="1"/>
          </p:cNvPicPr>
          <p:nvPr/>
        </p:nvPicPr>
        <p:blipFill>
          <a:blip r:embed="rId6"/>
          <a:stretch>
            <a:fillRect/>
          </a:stretch>
        </p:blipFill>
        <p:spPr>
          <a:xfrm>
            <a:off x="3353929" y="3321824"/>
            <a:ext cx="919749" cy="896346"/>
          </a:xfrm>
          <a:prstGeom prst="rect">
            <a:avLst/>
          </a:prstGeom>
        </p:spPr>
      </p:pic>
    </p:spTree>
    <p:extLst>
      <p:ext uri="{BB962C8B-B14F-4D97-AF65-F5344CB8AC3E}">
        <p14:creationId xmlns:p14="http://schemas.microsoft.com/office/powerpoint/2010/main" val="5742058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4"/>
          </p:nvPr>
        </p:nvSpPr>
        <p:spPr/>
        <p:txBody>
          <a:bodyPr/>
          <a:lstStyle/>
          <a:p>
            <a:fld id="{5A4C5B2E-C222-42BA-A6AE-2E2D0C9DED18}" type="slidenum">
              <a:rPr lang="fr-FR">
                <a:solidFill>
                  <a:prstClr val="white"/>
                </a:solidFill>
              </a:rPr>
              <a:pPr/>
              <a:t>47</a:t>
            </a:fld>
            <a:endParaRPr lang="fr-FR" dirty="0">
              <a:solidFill>
                <a:prstClr val="white"/>
              </a:solidFill>
            </a:endParaRPr>
          </a:p>
        </p:txBody>
      </p:sp>
      <p:sp>
        <p:nvSpPr>
          <p:cNvPr id="3" name="Espace réservé du texte 2"/>
          <p:cNvSpPr>
            <a:spLocks noGrp="1"/>
          </p:cNvSpPr>
          <p:nvPr>
            <p:ph type="body" sz="quarter" idx="10"/>
          </p:nvPr>
        </p:nvSpPr>
        <p:spPr>
          <a:xfrm>
            <a:off x="1451167" y="280078"/>
            <a:ext cx="4612932" cy="578029"/>
          </a:xfrm>
        </p:spPr>
        <p:txBody>
          <a:bodyPr/>
          <a:lstStyle/>
          <a:p>
            <a:r>
              <a:rPr lang="fr-FR" dirty="0"/>
              <a:t>Workflow et types de ressources</a:t>
            </a:r>
          </a:p>
        </p:txBody>
      </p:sp>
      <p:pic>
        <p:nvPicPr>
          <p:cNvPr id="5" name="Image 4"/>
          <p:cNvPicPr>
            <a:picLocks noChangeAspect="1"/>
          </p:cNvPicPr>
          <p:nvPr/>
        </p:nvPicPr>
        <p:blipFill>
          <a:blip r:embed="rId2"/>
          <a:stretch>
            <a:fillRect/>
          </a:stretch>
        </p:blipFill>
        <p:spPr>
          <a:xfrm>
            <a:off x="4738569" y="1848724"/>
            <a:ext cx="920505" cy="685839"/>
          </a:xfrm>
          <a:prstGeom prst="rect">
            <a:avLst/>
          </a:prstGeom>
        </p:spPr>
      </p:pic>
      <p:sp>
        <p:nvSpPr>
          <p:cNvPr id="6" name="ZoneTexte 5"/>
          <p:cNvSpPr txBox="1"/>
          <p:nvPr/>
        </p:nvSpPr>
        <p:spPr>
          <a:xfrm>
            <a:off x="5771448" y="1454650"/>
            <a:ext cx="2009932" cy="507831"/>
          </a:xfrm>
          <a:prstGeom prst="rect">
            <a:avLst/>
          </a:prstGeom>
          <a:noFill/>
          <a:ln>
            <a:solidFill>
              <a:srgbClr val="80276C"/>
            </a:solidFill>
          </a:ln>
        </p:spPr>
        <p:txBody>
          <a:bodyPr wrap="square" rtlCol="0">
            <a:spAutoFit/>
          </a:bodyPr>
          <a:lstStyle>
            <a:defPPr>
              <a:defRPr lang="fr-FR"/>
            </a:defPPr>
          </a:lstStyle>
          <a:p>
            <a:r>
              <a:rPr lang="fr-FR" sz="1350" dirty="0">
                <a:solidFill>
                  <a:srgbClr val="80276C"/>
                </a:solidFill>
                <a:latin typeface="Calibri" panose="020F0502020204030204"/>
              </a:rPr>
              <a:t>Validation par l’équipe RELIAM (bibliothécaires)</a:t>
            </a:r>
          </a:p>
        </p:txBody>
      </p:sp>
      <p:pic>
        <p:nvPicPr>
          <p:cNvPr id="7" name="Image 6"/>
          <p:cNvPicPr>
            <a:picLocks noChangeAspect="1"/>
          </p:cNvPicPr>
          <p:nvPr/>
        </p:nvPicPr>
        <p:blipFill rotWithShape="1">
          <a:blip r:embed="rId3"/>
          <a:srcRect l="46056" t="63655" r="47611" b="24115"/>
          <a:stretch/>
        </p:blipFill>
        <p:spPr>
          <a:xfrm>
            <a:off x="3094693" y="1745596"/>
            <a:ext cx="868680" cy="1013460"/>
          </a:xfrm>
          <a:prstGeom prst="rect">
            <a:avLst/>
          </a:prstGeom>
        </p:spPr>
      </p:pic>
      <p:pic>
        <p:nvPicPr>
          <p:cNvPr id="8" name="Image 7"/>
          <p:cNvPicPr>
            <a:picLocks noChangeAspect="1"/>
          </p:cNvPicPr>
          <p:nvPr/>
        </p:nvPicPr>
        <p:blipFill>
          <a:blip r:embed="rId4"/>
          <a:stretch>
            <a:fillRect/>
          </a:stretch>
        </p:blipFill>
        <p:spPr>
          <a:xfrm>
            <a:off x="1540623" y="1714019"/>
            <a:ext cx="943423" cy="1088247"/>
          </a:xfrm>
          <a:prstGeom prst="rect">
            <a:avLst/>
          </a:prstGeom>
        </p:spPr>
      </p:pic>
      <p:sp>
        <p:nvSpPr>
          <p:cNvPr id="9" name="ZoneTexte 8"/>
          <p:cNvSpPr txBox="1"/>
          <p:nvPr/>
        </p:nvSpPr>
        <p:spPr>
          <a:xfrm>
            <a:off x="5771448" y="2134423"/>
            <a:ext cx="2885763" cy="923330"/>
          </a:xfrm>
          <a:prstGeom prst="rect">
            <a:avLst/>
          </a:prstGeom>
          <a:noFill/>
          <a:ln>
            <a:solidFill>
              <a:srgbClr val="80276C"/>
            </a:solidFill>
          </a:ln>
        </p:spPr>
        <p:txBody>
          <a:bodyPr wrap="square" rtlCol="0">
            <a:spAutoFit/>
          </a:bodyPr>
          <a:lstStyle>
            <a:defPPr>
              <a:defRPr lang="fr-FR"/>
            </a:defPPr>
            <a:lvl1pPr marL="285750" indent="-285750">
              <a:buFontTx/>
              <a:buChar char="-"/>
              <a:defRPr>
                <a:solidFill>
                  <a:srgbClr val="80276C"/>
                </a:solidFill>
                <a:latin typeface="Calibri" panose="020F0502020204030204"/>
              </a:defRPr>
            </a:lvl1pPr>
          </a:lstStyle>
          <a:p>
            <a:r>
              <a:rPr lang="fr-FR" sz="1350" dirty="0"/>
              <a:t>Métadonnées : complétude, cohérence</a:t>
            </a:r>
          </a:p>
          <a:p>
            <a:r>
              <a:rPr lang="fr-FR" sz="1350" dirty="0"/>
              <a:t>Aspects juridiques : droits à l’image, partenariats industriels</a:t>
            </a:r>
          </a:p>
        </p:txBody>
      </p:sp>
      <p:sp>
        <p:nvSpPr>
          <p:cNvPr id="10" name="ZoneTexte 9"/>
          <p:cNvSpPr txBox="1"/>
          <p:nvPr/>
        </p:nvSpPr>
        <p:spPr>
          <a:xfrm>
            <a:off x="24315" y="2134423"/>
            <a:ext cx="1426852" cy="1754326"/>
          </a:xfrm>
          <a:prstGeom prst="rect">
            <a:avLst/>
          </a:prstGeom>
          <a:noFill/>
          <a:ln>
            <a:solidFill>
              <a:srgbClr val="FFC000"/>
            </a:solidFill>
          </a:ln>
        </p:spPr>
        <p:txBody>
          <a:bodyPr wrap="square" rtlCol="0">
            <a:spAutoFit/>
          </a:bodyPr>
          <a:lstStyle>
            <a:defPPr>
              <a:defRPr lang="fr-FR"/>
            </a:defPPr>
          </a:lstStyle>
          <a:p>
            <a:pPr marL="214313" indent="-214313">
              <a:buFontTx/>
              <a:buChar char="-"/>
            </a:pPr>
            <a:r>
              <a:rPr lang="fr-FR" sz="1350" dirty="0">
                <a:solidFill>
                  <a:srgbClr val="80276C"/>
                </a:solidFill>
                <a:latin typeface="Calibri" panose="020F0502020204030204"/>
              </a:rPr>
              <a:t>Vidéos</a:t>
            </a:r>
          </a:p>
          <a:p>
            <a:pPr marL="214313" indent="-214313">
              <a:buFontTx/>
              <a:buChar char="-"/>
            </a:pPr>
            <a:r>
              <a:rPr lang="fr-FR" sz="1350" dirty="0">
                <a:solidFill>
                  <a:srgbClr val="80276C"/>
                </a:solidFill>
                <a:latin typeface="Calibri" panose="020F0502020204030204"/>
              </a:rPr>
              <a:t>Logiciels </a:t>
            </a:r>
          </a:p>
          <a:p>
            <a:pPr marL="214313" indent="-214313">
              <a:buFontTx/>
              <a:buChar char="-"/>
            </a:pPr>
            <a:r>
              <a:rPr lang="fr-FR" sz="1350" dirty="0">
                <a:solidFill>
                  <a:srgbClr val="80276C"/>
                </a:solidFill>
                <a:latin typeface="Calibri" panose="020F0502020204030204"/>
              </a:rPr>
              <a:t>Supports de cours</a:t>
            </a:r>
          </a:p>
          <a:p>
            <a:pPr marL="214313" indent="-214313">
              <a:buFontTx/>
              <a:buChar char="-"/>
            </a:pPr>
            <a:r>
              <a:rPr lang="fr-FR" sz="1350" dirty="0">
                <a:solidFill>
                  <a:srgbClr val="80276C"/>
                </a:solidFill>
                <a:latin typeface="Calibri" panose="020F0502020204030204"/>
              </a:rPr>
              <a:t>Images</a:t>
            </a:r>
          </a:p>
          <a:p>
            <a:pPr marL="214313" indent="-214313">
              <a:buFontTx/>
              <a:buChar char="-"/>
            </a:pPr>
            <a:r>
              <a:rPr lang="fr-FR" sz="1350" dirty="0">
                <a:solidFill>
                  <a:srgbClr val="80276C"/>
                </a:solidFill>
                <a:latin typeface="Calibri" panose="020F0502020204030204"/>
              </a:rPr>
              <a:t>Codes</a:t>
            </a:r>
          </a:p>
          <a:p>
            <a:pPr marL="214313" indent="-214313">
              <a:buFontTx/>
              <a:buChar char="-"/>
            </a:pPr>
            <a:r>
              <a:rPr lang="fr-FR" sz="1350" dirty="0">
                <a:solidFill>
                  <a:srgbClr val="80276C"/>
                </a:solidFill>
                <a:latin typeface="Calibri" panose="020F0502020204030204"/>
              </a:rPr>
              <a:t>Sites web</a:t>
            </a:r>
          </a:p>
          <a:p>
            <a:pPr marL="214313" indent="-214313">
              <a:buFontTx/>
              <a:buChar char="-"/>
            </a:pPr>
            <a:r>
              <a:rPr lang="fr-FR" sz="1350" dirty="0">
                <a:solidFill>
                  <a:srgbClr val="80276C"/>
                </a:solidFill>
                <a:latin typeface="Calibri" panose="020F0502020204030204"/>
              </a:rPr>
              <a:t>….</a:t>
            </a:r>
          </a:p>
        </p:txBody>
      </p:sp>
      <p:pic>
        <p:nvPicPr>
          <p:cNvPr id="4" name="Image 3"/>
          <p:cNvPicPr>
            <a:picLocks noChangeAspect="1"/>
          </p:cNvPicPr>
          <p:nvPr/>
        </p:nvPicPr>
        <p:blipFill>
          <a:blip r:embed="rId5"/>
          <a:stretch>
            <a:fillRect/>
          </a:stretch>
        </p:blipFill>
        <p:spPr>
          <a:xfrm>
            <a:off x="2012334" y="3525180"/>
            <a:ext cx="4564856" cy="1114425"/>
          </a:xfrm>
          <a:prstGeom prst="rect">
            <a:avLst/>
          </a:prstGeom>
        </p:spPr>
      </p:pic>
      <p:sp>
        <p:nvSpPr>
          <p:cNvPr id="11" name="ZoneTexte 10"/>
          <p:cNvSpPr txBox="1"/>
          <p:nvPr/>
        </p:nvSpPr>
        <p:spPr>
          <a:xfrm>
            <a:off x="6841474" y="3679089"/>
            <a:ext cx="1815737" cy="715581"/>
          </a:xfrm>
          <a:prstGeom prst="rect">
            <a:avLst/>
          </a:prstGeom>
          <a:noFill/>
          <a:ln>
            <a:solidFill>
              <a:srgbClr val="80276C"/>
            </a:solidFill>
          </a:ln>
        </p:spPr>
        <p:txBody>
          <a:bodyPr wrap="square" rtlCol="0">
            <a:spAutoFit/>
          </a:bodyPr>
          <a:lstStyle>
            <a:defPPr>
              <a:defRPr lang="fr-FR"/>
            </a:defPPr>
          </a:lstStyle>
          <a:p>
            <a:r>
              <a:rPr lang="fr-FR" sz="1350" dirty="0">
                <a:solidFill>
                  <a:srgbClr val="80276C"/>
                </a:solidFill>
                <a:latin typeface="Calibri" panose="020F0502020204030204"/>
              </a:rPr>
              <a:t>Classement selon les 3 axes stratégiques de l’établissement</a:t>
            </a:r>
          </a:p>
        </p:txBody>
      </p:sp>
      <p:sp>
        <p:nvSpPr>
          <p:cNvPr id="14" name="ZoneTexte 13"/>
          <p:cNvSpPr txBox="1"/>
          <p:nvPr/>
        </p:nvSpPr>
        <p:spPr>
          <a:xfrm>
            <a:off x="63593" y="1272058"/>
            <a:ext cx="1387575" cy="715581"/>
          </a:xfrm>
          <a:prstGeom prst="rect">
            <a:avLst/>
          </a:prstGeom>
          <a:noFill/>
          <a:ln>
            <a:solidFill>
              <a:srgbClr val="FFC000"/>
            </a:solidFill>
          </a:ln>
        </p:spPr>
        <p:txBody>
          <a:bodyPr wrap="square" rtlCol="0">
            <a:spAutoFit/>
          </a:bodyPr>
          <a:lstStyle>
            <a:defPPr>
              <a:defRPr lang="fr-FR"/>
            </a:defPPr>
            <a:lvl1pPr marL="285750" indent="-285750">
              <a:buFontTx/>
              <a:buChar char="-"/>
              <a:defRPr>
                <a:solidFill>
                  <a:srgbClr val="80276C"/>
                </a:solidFill>
                <a:latin typeface="Calibri" panose="020F0502020204030204"/>
              </a:defRPr>
            </a:lvl1pPr>
          </a:lstStyle>
          <a:p>
            <a:pPr marL="0" indent="0">
              <a:buNone/>
            </a:pPr>
            <a:r>
              <a:rPr lang="fr-FR" sz="1350" dirty="0"/>
              <a:t>Dépôt d’une ressource par l’</a:t>
            </a:r>
            <a:r>
              <a:rPr lang="fr-FR" sz="1350" dirty="0" err="1"/>
              <a:t>enseignant.e</a:t>
            </a:r>
            <a:endParaRPr lang="fr-FR" sz="1350" dirty="0"/>
          </a:p>
        </p:txBody>
      </p:sp>
    </p:spTree>
    <p:extLst>
      <p:ext uri="{BB962C8B-B14F-4D97-AF65-F5344CB8AC3E}">
        <p14:creationId xmlns:p14="http://schemas.microsoft.com/office/powerpoint/2010/main" val="33888142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4"/>
          </p:nvPr>
        </p:nvSpPr>
        <p:spPr/>
        <p:txBody>
          <a:bodyPr/>
          <a:lstStyle/>
          <a:p>
            <a:fld id="{5A4C5B2E-C222-42BA-A6AE-2E2D0C9DED18}" type="slidenum">
              <a:rPr lang="fr-FR" smtClean="0"/>
              <a:pPr/>
              <a:t>48</a:t>
            </a:fld>
            <a:endParaRPr lang="fr-FR" dirty="0"/>
          </a:p>
        </p:txBody>
      </p:sp>
      <p:sp>
        <p:nvSpPr>
          <p:cNvPr id="3" name="Espace réservé du texte 2"/>
          <p:cNvSpPr>
            <a:spLocks noGrp="1"/>
          </p:cNvSpPr>
          <p:nvPr>
            <p:ph type="body" sz="quarter" idx="10"/>
          </p:nvPr>
        </p:nvSpPr>
        <p:spPr/>
        <p:txBody>
          <a:bodyPr/>
          <a:lstStyle/>
          <a:p>
            <a:endParaRPr lang="fr-FR"/>
          </a:p>
        </p:txBody>
      </p:sp>
      <p:sp>
        <p:nvSpPr>
          <p:cNvPr id="4" name="Espace réservé du texte 3"/>
          <p:cNvSpPr>
            <a:spLocks noGrp="1"/>
          </p:cNvSpPr>
          <p:nvPr>
            <p:ph type="body" sz="quarter" idx="11"/>
          </p:nvPr>
        </p:nvSpPr>
        <p:spPr/>
        <p:txBody>
          <a:bodyPr/>
          <a:lstStyle/>
          <a:p>
            <a:endParaRPr lang="fr-FR"/>
          </a:p>
        </p:txBody>
      </p:sp>
      <p:pic>
        <p:nvPicPr>
          <p:cNvPr id="5" name="Image 4"/>
          <p:cNvPicPr>
            <a:picLocks noChangeAspect="1"/>
          </p:cNvPicPr>
          <p:nvPr/>
        </p:nvPicPr>
        <p:blipFill>
          <a:blip r:embed="rId2"/>
          <a:stretch>
            <a:fillRect/>
          </a:stretch>
        </p:blipFill>
        <p:spPr>
          <a:xfrm>
            <a:off x="584947" y="0"/>
            <a:ext cx="7916766" cy="5182844"/>
          </a:xfrm>
          <a:prstGeom prst="rect">
            <a:avLst/>
          </a:prstGeom>
        </p:spPr>
      </p:pic>
    </p:spTree>
    <p:extLst>
      <p:ext uri="{BB962C8B-B14F-4D97-AF65-F5344CB8AC3E}">
        <p14:creationId xmlns:p14="http://schemas.microsoft.com/office/powerpoint/2010/main" val="29528662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4"/>
          </p:nvPr>
        </p:nvSpPr>
        <p:spPr/>
        <p:txBody>
          <a:bodyPr/>
          <a:lstStyle/>
          <a:p>
            <a:fld id="{5A4C5B2E-C222-42BA-A6AE-2E2D0C9DED18}" type="slidenum">
              <a:rPr lang="fr-FR" smtClean="0"/>
              <a:pPr/>
              <a:t>49</a:t>
            </a:fld>
            <a:endParaRPr lang="fr-FR" dirty="0"/>
          </a:p>
        </p:txBody>
      </p:sp>
      <p:sp>
        <p:nvSpPr>
          <p:cNvPr id="3" name="Espace réservé du texte 2"/>
          <p:cNvSpPr>
            <a:spLocks noGrp="1"/>
          </p:cNvSpPr>
          <p:nvPr>
            <p:ph type="body" sz="quarter" idx="10"/>
          </p:nvPr>
        </p:nvSpPr>
        <p:spPr>
          <a:xfrm>
            <a:off x="71438" y="234120"/>
            <a:ext cx="2052093" cy="444740"/>
          </a:xfrm>
        </p:spPr>
        <p:txBody>
          <a:bodyPr/>
          <a:lstStyle/>
          <a:p>
            <a:r>
              <a:rPr lang="fr-FR" dirty="0"/>
              <a:t>Exemple de notice </a:t>
            </a:r>
          </a:p>
          <a:p>
            <a:r>
              <a:rPr lang="fr-FR" dirty="0"/>
              <a:t>(base de test)</a:t>
            </a:r>
          </a:p>
        </p:txBody>
      </p:sp>
      <p:pic>
        <p:nvPicPr>
          <p:cNvPr id="5" name="Image 4"/>
          <p:cNvPicPr>
            <a:picLocks noChangeAspect="1"/>
          </p:cNvPicPr>
          <p:nvPr/>
        </p:nvPicPr>
        <p:blipFill>
          <a:blip r:embed="rId2"/>
          <a:stretch>
            <a:fillRect/>
          </a:stretch>
        </p:blipFill>
        <p:spPr>
          <a:xfrm>
            <a:off x="1943916" y="249831"/>
            <a:ext cx="4487092" cy="4636041"/>
          </a:xfrm>
          <a:prstGeom prst="rect">
            <a:avLst/>
          </a:prstGeom>
        </p:spPr>
      </p:pic>
      <p:sp>
        <p:nvSpPr>
          <p:cNvPr id="6" name="Rectangle 5"/>
          <p:cNvSpPr/>
          <p:nvPr/>
        </p:nvSpPr>
        <p:spPr>
          <a:xfrm>
            <a:off x="6689683" y="3318622"/>
            <a:ext cx="2362196" cy="923330"/>
          </a:xfrm>
          <a:prstGeom prst="rect">
            <a:avLst/>
          </a:prstGeom>
          <a:solidFill>
            <a:srgbClr val="FFFFFF"/>
          </a:solidFill>
          <a:ln w="3175" cap="flat" cmpd="sng" algn="ctr">
            <a:solidFill>
              <a:srgbClr val="80276C"/>
            </a:solidFill>
            <a:prstDash val="solid"/>
          </a:ln>
          <a:effectLst/>
        </p:spPr>
        <p:txBody>
          <a:bodyPr wrap="square">
            <a:spAutoFit/>
          </a:bodyPr>
          <a:lstStyle/>
          <a:p>
            <a:pPr defTabSz="685800">
              <a:defRPr/>
            </a:pPr>
            <a:r>
              <a:rPr lang="fr-FR" altLang="fr-FR" sz="1350" kern="0" dirty="0">
                <a:solidFill>
                  <a:srgbClr val="79463D">
                    <a:lumMod val="75000"/>
                  </a:srgbClr>
                </a:solidFill>
                <a:latin typeface="Tw Cen MT" panose="020B0602020104020603" pitchFamily="34" charset="0"/>
              </a:rPr>
              <a:t>Christine </a:t>
            </a:r>
            <a:r>
              <a:rPr lang="fr-FR" altLang="fr-FR" sz="1350" kern="0" dirty="0" err="1">
                <a:solidFill>
                  <a:srgbClr val="79463D">
                    <a:lumMod val="75000"/>
                  </a:srgbClr>
                </a:solidFill>
                <a:latin typeface="Tw Cen MT" panose="020B0602020104020603" pitchFamily="34" charset="0"/>
              </a:rPr>
              <a:t>Ollendorff</a:t>
            </a:r>
            <a:endParaRPr lang="fr-FR" altLang="fr-FR" sz="1350" kern="0" dirty="0">
              <a:solidFill>
                <a:srgbClr val="79463D">
                  <a:lumMod val="75000"/>
                </a:srgbClr>
              </a:solidFill>
              <a:latin typeface="Tw Cen MT" panose="020B0602020104020603" pitchFamily="34" charset="0"/>
            </a:endParaRPr>
          </a:p>
          <a:p>
            <a:pPr defTabSz="685800">
              <a:defRPr/>
            </a:pPr>
            <a:r>
              <a:rPr lang="fr-FR" altLang="fr-FR" sz="1350" kern="0" dirty="0">
                <a:solidFill>
                  <a:srgbClr val="292934"/>
                </a:solidFill>
                <a:latin typeface="Tw Cen MT" panose="020B0602020104020603" pitchFamily="34" charset="0"/>
                <a:hlinkClick r:id="rId3"/>
              </a:rPr>
              <a:t>Christine.ollendorff@ensam.eu</a:t>
            </a:r>
            <a:endParaRPr lang="fr-FR" altLang="fr-FR" sz="1350" kern="0" dirty="0">
              <a:solidFill>
                <a:srgbClr val="292934"/>
              </a:solidFill>
              <a:latin typeface="Tw Cen MT" panose="020B0602020104020603" pitchFamily="34" charset="0"/>
            </a:endParaRPr>
          </a:p>
          <a:p>
            <a:pPr algn="ctr" defTabSz="685800">
              <a:defRPr/>
            </a:pPr>
            <a:endParaRPr lang="fr-FR" altLang="fr-FR" sz="1350" kern="0" dirty="0">
              <a:solidFill>
                <a:srgbClr val="292934"/>
              </a:solidFill>
              <a:latin typeface="Tw Cen MT" panose="020B0602020104020603" pitchFamily="34" charset="0"/>
            </a:endParaRPr>
          </a:p>
          <a:p>
            <a:pPr algn="ctr" defTabSz="685800">
              <a:defRPr/>
            </a:pPr>
            <a:r>
              <a:rPr lang="fr-FR" altLang="fr-FR" sz="1350" kern="0" dirty="0">
                <a:solidFill>
                  <a:srgbClr val="292934"/>
                </a:solidFill>
                <a:latin typeface="Tw Cen MT" panose="020B0602020104020603" pitchFamily="34" charset="0"/>
              </a:rPr>
              <a:t>          </a:t>
            </a:r>
            <a:r>
              <a:rPr lang="fr-FR" altLang="fr-FR" sz="1350" kern="0" dirty="0">
                <a:solidFill>
                  <a:srgbClr val="79463D">
                    <a:lumMod val="75000"/>
                  </a:srgbClr>
                </a:solidFill>
                <a:latin typeface="Tw Cen MT" panose="020B0602020104020603" pitchFamily="34" charset="0"/>
              </a:rPr>
              <a:t>@</a:t>
            </a:r>
            <a:r>
              <a:rPr lang="fr-FR" altLang="fr-FR" sz="1350" kern="0" dirty="0" err="1">
                <a:solidFill>
                  <a:srgbClr val="79463D">
                    <a:lumMod val="75000"/>
                  </a:srgbClr>
                </a:solidFill>
                <a:latin typeface="Tw Cen MT" panose="020B0602020104020603" pitchFamily="34" charset="0"/>
              </a:rPr>
              <a:t>collend</a:t>
            </a:r>
            <a:endParaRPr lang="fr-FR" altLang="fr-FR" sz="1350" kern="0" dirty="0">
              <a:solidFill>
                <a:srgbClr val="79463D">
                  <a:lumMod val="75000"/>
                </a:srgbClr>
              </a:solidFill>
              <a:latin typeface="Tw Cen MT" panose="020B0602020104020603" pitchFamily="34" charset="0"/>
            </a:endParaRPr>
          </a:p>
        </p:txBody>
      </p:sp>
      <p:pic>
        <p:nvPicPr>
          <p:cNvPr id="7" name="Picture 7" descr="https://pbs.twimg.com/profile_images/472360449452015616/z9vlxaiV_bigger.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84086" y="3835370"/>
            <a:ext cx="371876" cy="371876"/>
          </a:xfrm>
          <a:prstGeom prst="rect">
            <a:avLst/>
          </a:prstGeom>
          <a:noFill/>
          <a:extLst>
            <a:ext uri="{909E8E84-426E-40DD-AFC4-6F175D3DCCD1}">
              <a14:hiddenFill xmlns:a14="http://schemas.microsoft.com/office/drawing/2010/main">
                <a:solidFill>
                  <a:srgbClr val="FFFFFF"/>
                </a:solidFill>
              </a14:hiddenFill>
            </a:ext>
          </a:extLst>
        </p:spPr>
      </p:pic>
      <p:pic>
        <p:nvPicPr>
          <p:cNvPr id="8" name="Image 7"/>
          <p:cNvPicPr>
            <a:picLocks noChangeAspect="1"/>
          </p:cNvPicPr>
          <p:nvPr/>
        </p:nvPicPr>
        <p:blipFill>
          <a:blip r:embed="rId5"/>
          <a:stretch>
            <a:fillRect/>
          </a:stretch>
        </p:blipFill>
        <p:spPr>
          <a:xfrm>
            <a:off x="6725402" y="3840063"/>
            <a:ext cx="475306" cy="362490"/>
          </a:xfrm>
          <a:prstGeom prst="rect">
            <a:avLst/>
          </a:prstGeom>
        </p:spPr>
      </p:pic>
    </p:spTree>
    <p:extLst>
      <p:ext uri="{BB962C8B-B14F-4D97-AF65-F5344CB8AC3E}">
        <p14:creationId xmlns:p14="http://schemas.microsoft.com/office/powerpoint/2010/main" val="7990872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926150D2-EFB6-4B2E-807B-843E5FC1AB3C}"/>
              </a:ext>
            </a:extLst>
          </p:cNvPr>
          <p:cNvSpPr txBox="1"/>
          <p:nvPr/>
        </p:nvSpPr>
        <p:spPr>
          <a:xfrm>
            <a:off x="467544" y="843558"/>
            <a:ext cx="8424936" cy="4213461"/>
          </a:xfrm>
          <a:prstGeom prst="rect">
            <a:avLst/>
          </a:prstGeom>
          <a:noFill/>
        </p:spPr>
        <p:txBody>
          <a:bodyPr wrap="square">
            <a:spAutoFit/>
          </a:bodyPr>
          <a:lstStyle/>
          <a:p>
            <a:pPr>
              <a:lnSpc>
                <a:spcPct val="107000"/>
              </a:lnSpc>
              <a:spcAft>
                <a:spcPts val="800"/>
              </a:spcAft>
            </a:pPr>
            <a:r>
              <a:rPr lang="fr-FR" sz="1600" b="1" dirty="0">
                <a:solidFill>
                  <a:srgbClr val="26225B"/>
                </a:solidFill>
                <a:effectLst/>
                <a:latin typeface="Lato" panose="020F0502020204030203" pitchFamily="34" charset="0"/>
                <a:ea typeface="Lato" panose="020F0502020204030203" pitchFamily="34" charset="0"/>
                <a:cs typeface="Lato" panose="020F0502020204030203" pitchFamily="34" charset="0"/>
              </a:rPr>
              <a:t>Les </a:t>
            </a:r>
            <a:r>
              <a:rPr lang="fr-FR" sz="1600" b="1" dirty="0">
                <a:solidFill>
                  <a:srgbClr val="26225B"/>
                </a:solidFill>
                <a:latin typeface="Lato" panose="020F0502020204030203" pitchFamily="34" charset="0"/>
                <a:ea typeface="Lato" panose="020F0502020204030203" pitchFamily="34" charset="0"/>
                <a:cs typeface="Lato" panose="020F0502020204030203" pitchFamily="34" charset="0"/>
              </a:rPr>
              <a:t>r</a:t>
            </a:r>
            <a:r>
              <a:rPr lang="fr-FR" sz="1600" b="1" dirty="0">
                <a:solidFill>
                  <a:srgbClr val="26225B"/>
                </a:solidFill>
                <a:effectLst/>
                <a:latin typeface="Lato" panose="020F0502020204030203" pitchFamily="34" charset="0"/>
                <a:ea typeface="Lato" panose="020F0502020204030203" pitchFamily="34" charset="0"/>
                <a:cs typeface="Lato" panose="020F0502020204030203" pitchFamily="34" charset="0"/>
              </a:rPr>
              <a:t>essources éducatives libres</a:t>
            </a:r>
            <a:endParaRPr lang="fr-FR" sz="1600" dirty="0">
              <a:solidFill>
                <a:srgbClr val="26225B"/>
              </a:solidFill>
              <a:effectLst/>
              <a:latin typeface="Lato" panose="020F0502020204030203" pitchFamily="34" charset="0"/>
              <a:ea typeface="Lato" panose="020F0502020204030203" pitchFamily="34" charset="0"/>
              <a:cs typeface="Lato" panose="020F0502020204030203" pitchFamily="34" charset="0"/>
            </a:endParaRPr>
          </a:p>
          <a:p>
            <a:pPr>
              <a:lnSpc>
                <a:spcPct val="107000"/>
              </a:lnSpc>
              <a:spcAft>
                <a:spcPts val="800"/>
              </a:spcAft>
            </a:pPr>
            <a:r>
              <a:rPr lang="fr-FR" sz="1600" dirty="0">
                <a:solidFill>
                  <a:srgbClr val="26225B"/>
                </a:solidFill>
                <a:effectLst/>
                <a:latin typeface="Lato" panose="020F0502020204030203" pitchFamily="34" charset="0"/>
                <a:ea typeface="Lato" panose="020F0502020204030203" pitchFamily="34" charset="0"/>
                <a:cs typeface="Lato" panose="020F0502020204030203" pitchFamily="34" charset="0"/>
              </a:rPr>
              <a:t>2019 expertise IFLA recommandation UNESCO sur les REL</a:t>
            </a:r>
          </a:p>
          <a:p>
            <a:pPr>
              <a:lnSpc>
                <a:spcPct val="107000"/>
              </a:lnSpc>
              <a:spcAft>
                <a:spcPts val="800"/>
              </a:spcAft>
            </a:pP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2020 expertise LIBER recommandation UNESCO sur la Science Ouverte</a:t>
            </a:r>
            <a:endParaRPr lang="fr-FR" sz="1600" dirty="0">
              <a:solidFill>
                <a:srgbClr val="26225B"/>
              </a:solidFill>
              <a:effectLst/>
              <a:latin typeface="Lato" panose="020F0502020204030203" pitchFamily="34" charset="0"/>
              <a:ea typeface="Lato" panose="020F0502020204030203" pitchFamily="34" charset="0"/>
              <a:cs typeface="Lato" panose="020F0502020204030203" pitchFamily="34" charset="0"/>
            </a:endParaRPr>
          </a:p>
          <a:p>
            <a:pPr>
              <a:lnSpc>
                <a:spcPct val="107000"/>
              </a:lnSpc>
              <a:spcAft>
                <a:spcPts val="800"/>
              </a:spcAft>
            </a:pPr>
            <a:r>
              <a:rPr lang="fr-FR" sz="1600" dirty="0">
                <a:solidFill>
                  <a:srgbClr val="26225B"/>
                </a:solidFill>
                <a:effectLst/>
                <a:latin typeface="Lato" panose="020F0502020204030203" pitchFamily="34" charset="0"/>
                <a:ea typeface="Lato" panose="020F0502020204030203" pitchFamily="34" charset="0"/>
                <a:cs typeface="Lato" panose="020F0502020204030203" pitchFamily="34" charset="0"/>
              </a:rPr>
              <a:t>Membre de l’OER </a:t>
            </a:r>
            <a:r>
              <a:rPr lang="fr-FR" sz="1600" dirty="0" err="1">
                <a:solidFill>
                  <a:srgbClr val="26225B"/>
                </a:solidFill>
                <a:effectLst/>
                <a:latin typeface="Lato" panose="020F0502020204030203" pitchFamily="34" charset="0"/>
                <a:ea typeface="Lato" panose="020F0502020204030203" pitchFamily="34" charset="0"/>
                <a:cs typeface="Lato" panose="020F0502020204030203" pitchFamily="34" charset="0"/>
              </a:rPr>
              <a:t>dynamic</a:t>
            </a:r>
            <a:r>
              <a:rPr lang="fr-FR" sz="1600" dirty="0">
                <a:solidFill>
                  <a:srgbClr val="26225B"/>
                </a:solidFill>
                <a:effectLst/>
                <a:latin typeface="Lato" panose="020F0502020204030203" pitchFamily="34" charset="0"/>
                <a:ea typeface="Lato" panose="020F0502020204030203" pitchFamily="34" charset="0"/>
                <a:cs typeface="Lato" panose="020F0502020204030203" pitchFamily="34" charset="0"/>
              </a:rPr>
              <a:t> coalition (Télécharger le </a:t>
            </a:r>
            <a:r>
              <a:rPr lang="fr-FR" sz="1600" u="sng" dirty="0">
                <a:solidFill>
                  <a:srgbClr val="26225B"/>
                </a:solidFill>
                <a:effectLst/>
                <a:latin typeface="Lato" panose="020F0502020204030203" pitchFamily="34" charset="0"/>
                <a:ea typeface="Lato" panose="020F0502020204030203" pitchFamily="34" charset="0"/>
                <a:cs typeface="Lato" panose="020F0502020204030203" pitchFamily="34" charset="0"/>
                <a:hlinkClick r:id="rId3">
                  <a:extLst>
                    <a:ext uri="{A12FA001-AC4F-418D-AE19-62706E023703}">
                      <ahyp:hlinkClr xmlns:ahyp="http://schemas.microsoft.com/office/drawing/2018/hyperlinkcolor" val="tx"/>
                    </a:ext>
                  </a:extLst>
                </a:hlinkClick>
              </a:rPr>
              <a:t>rapport des Consultations de la Coalition dynamique de l’UNESCO pour les REL de juillet 2020 </a:t>
            </a:r>
            <a:r>
              <a:rPr lang="fr-FR" sz="1600" dirty="0">
                <a:solidFill>
                  <a:srgbClr val="26225B"/>
                </a:solidFill>
                <a:effectLst/>
                <a:latin typeface="Lato" panose="020F0502020204030203" pitchFamily="34" charset="0"/>
                <a:ea typeface="Lato" panose="020F0502020204030203" pitchFamily="34" charset="0"/>
                <a:cs typeface="Lato" panose="020F0502020204030203" pitchFamily="34" charset="0"/>
              </a:rPr>
              <a:t>(Version française)</a:t>
            </a:r>
          </a:p>
          <a:p>
            <a:pPr>
              <a:lnSpc>
                <a:spcPct val="107000"/>
              </a:lnSpc>
              <a:spcAft>
                <a:spcPts val="800"/>
              </a:spcAft>
            </a:pPr>
            <a:r>
              <a:rPr lang="fr-FR" sz="1600" dirty="0">
                <a:solidFill>
                  <a:srgbClr val="26225B"/>
                </a:solidFill>
                <a:effectLst/>
                <a:latin typeface="Lato" panose="020F0502020204030203" pitchFamily="34" charset="0"/>
                <a:ea typeface="Lato" panose="020F0502020204030203" pitchFamily="34" charset="0"/>
                <a:cs typeface="Lato" panose="020F0502020204030203" pitchFamily="34" charset="0"/>
              </a:rPr>
              <a:t>Membre du réseau ENOEL de SPARC Europe</a:t>
            </a:r>
          </a:p>
          <a:p>
            <a:pPr>
              <a:lnSpc>
                <a:spcPct val="107000"/>
              </a:lnSpc>
              <a:spcAft>
                <a:spcPts val="800"/>
              </a:spcAft>
            </a:pP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Experte </a:t>
            </a:r>
            <a:r>
              <a:rPr lang="fr-FR" sz="1600" dirty="0" err="1">
                <a:solidFill>
                  <a:srgbClr val="26225B"/>
                </a:solidFill>
                <a:latin typeface="Lato" panose="020F0502020204030203" pitchFamily="34" charset="0"/>
                <a:ea typeface="Lato" panose="020F0502020204030203" pitchFamily="34" charset="0"/>
                <a:cs typeface="Lato" panose="020F0502020204030203" pitchFamily="34" charset="0"/>
              </a:rPr>
              <a:t>ReiSO</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 sur les REL (</a:t>
            </a:r>
            <a:r>
              <a:rPr lang="fr-FR" sz="1600" dirty="0" err="1">
                <a:solidFill>
                  <a:srgbClr val="26225B"/>
                </a:solidFill>
                <a:latin typeface="Lato" panose="020F0502020204030203" pitchFamily="34" charset="0"/>
                <a:ea typeface="Lato" panose="020F0502020204030203" pitchFamily="34" charset="0"/>
                <a:cs typeface="Lato" panose="020F0502020204030203" pitchFamily="34" charset="0"/>
              </a:rPr>
              <a:t>CoSO</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 </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hlinkClick r:id="rId4">
                  <a:extLst>
                    <a:ext uri="{A12FA001-AC4F-418D-AE19-62706E023703}">
                      <ahyp:hlinkClr xmlns:ahyp="http://schemas.microsoft.com/office/drawing/2018/hyperlinkcolor" val="tx"/>
                    </a:ext>
                  </a:extLst>
                </a:hlinkClick>
              </a:rPr>
              <a:t>https://www.ouvrirlascience.fr/reiso-reseau-dexperts-a-linternational-de-la-science-ouverte/?menu=2</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 </a:t>
            </a:r>
            <a:endParaRPr lang="fr-FR" sz="1600" dirty="0">
              <a:solidFill>
                <a:srgbClr val="26225B"/>
              </a:solidFill>
              <a:effectLst/>
              <a:latin typeface="Lato" panose="020F0502020204030203" pitchFamily="34" charset="0"/>
              <a:ea typeface="Lato" panose="020F0502020204030203" pitchFamily="34" charset="0"/>
              <a:cs typeface="Lato" panose="020F0502020204030203" pitchFamily="34" charset="0"/>
            </a:endParaRPr>
          </a:p>
          <a:p>
            <a:pPr>
              <a:lnSpc>
                <a:spcPct val="107000"/>
              </a:lnSpc>
              <a:spcAft>
                <a:spcPts val="800"/>
              </a:spcAft>
            </a:pPr>
            <a:r>
              <a:rPr lang="fr-FR" sz="1600" dirty="0">
                <a:solidFill>
                  <a:srgbClr val="26225B"/>
                </a:solidFill>
                <a:effectLst/>
                <a:latin typeface="Lato" panose="020F0502020204030203" pitchFamily="34" charset="0"/>
                <a:ea typeface="Lato" panose="020F0502020204030203" pitchFamily="34" charset="0"/>
                <a:cs typeface="Lato" panose="020F0502020204030203" pitchFamily="34" charset="0"/>
              </a:rPr>
              <a:t>Initiatrice et créatrice #JNFormateursBib, </a:t>
            </a:r>
            <a:r>
              <a:rPr lang="fr-FR" sz="1600" dirty="0" err="1">
                <a:solidFill>
                  <a:srgbClr val="26225B"/>
                </a:solidFill>
                <a:effectLst/>
                <a:latin typeface="Lato" panose="020F0502020204030203" pitchFamily="34" charset="0"/>
                <a:ea typeface="Lato" panose="020F0502020204030203" pitchFamily="34" charset="0"/>
                <a:cs typeface="Lato" panose="020F0502020204030203" pitchFamily="34" charset="0"/>
              </a:rPr>
              <a:t>Zenodo</a:t>
            </a:r>
            <a:r>
              <a:rPr lang="fr-FR" sz="1600" dirty="0">
                <a:solidFill>
                  <a:srgbClr val="26225B"/>
                </a:solidFill>
                <a:effectLst/>
                <a:latin typeface="Lato" panose="020F0502020204030203" pitchFamily="34" charset="0"/>
                <a:ea typeface="Lato" panose="020F0502020204030203" pitchFamily="34" charset="0"/>
                <a:cs typeface="Lato" panose="020F0502020204030203" pitchFamily="34" charset="0"/>
              </a:rPr>
              <a:t> </a:t>
            </a:r>
            <a:r>
              <a:rPr lang="fr-FR" sz="1600" dirty="0">
                <a:solidFill>
                  <a:srgbClr val="26225B"/>
                </a:solidFill>
                <a:effectLst/>
                <a:latin typeface="Lato" panose="020F0502020204030203" pitchFamily="34" charset="0"/>
                <a:ea typeface="Lato" panose="020F0502020204030203" pitchFamily="34" charset="0"/>
                <a:cs typeface="Lato" panose="020F0502020204030203" pitchFamily="34" charset="0"/>
                <a:hlinkClick r:id="rId5">
                  <a:extLst>
                    <a:ext uri="{A12FA001-AC4F-418D-AE19-62706E023703}">
                      <ahyp:hlinkClr xmlns:ahyp="http://schemas.microsoft.com/office/drawing/2018/hyperlinkcolor" val="tx"/>
                    </a:ext>
                  </a:extLst>
                </a:hlinkClick>
              </a:rPr>
              <a:t>https://zenodo.org/communities/adbu_competencesinformationnelles</a:t>
            </a:r>
            <a:r>
              <a:rPr lang="fr-FR" sz="1600" dirty="0">
                <a:solidFill>
                  <a:srgbClr val="26225B"/>
                </a:solidFill>
                <a:effectLst/>
                <a:latin typeface="Lato" panose="020F0502020204030203" pitchFamily="34" charset="0"/>
                <a:ea typeface="Lato" panose="020F0502020204030203" pitchFamily="34" charset="0"/>
                <a:cs typeface="Lato" panose="020F0502020204030203" pitchFamily="34" charset="0"/>
              </a:rPr>
              <a:t> , et liste </a:t>
            </a:r>
            <a:r>
              <a:rPr lang="fr-FR" sz="1600" dirty="0">
                <a:solidFill>
                  <a:srgbClr val="26225B"/>
                </a:solidFill>
                <a:effectLst/>
                <a:latin typeface="Lato" panose="020F0502020204030203" pitchFamily="34" charset="0"/>
                <a:ea typeface="Lato" panose="020F0502020204030203" pitchFamily="34" charset="0"/>
                <a:cs typeface="Lato" panose="020F0502020204030203" pitchFamily="34" charset="0"/>
                <a:hlinkClick r:id="rId6">
                  <a:extLst>
                    <a:ext uri="{A12FA001-AC4F-418D-AE19-62706E023703}">
                      <ahyp:hlinkClr xmlns:ahyp="http://schemas.microsoft.com/office/drawing/2018/hyperlinkcolor" val="tx"/>
                    </a:ext>
                  </a:extLst>
                </a:hlinkClick>
              </a:rPr>
              <a:t>competencesinformationnelles@groupes.renater.fr</a:t>
            </a:r>
            <a:r>
              <a:rPr lang="fr-FR" sz="1600" dirty="0">
                <a:solidFill>
                  <a:srgbClr val="26225B"/>
                </a:solidFill>
                <a:effectLst/>
                <a:latin typeface="Lato" panose="020F0502020204030203" pitchFamily="34" charset="0"/>
                <a:ea typeface="Lato" panose="020F0502020204030203" pitchFamily="34" charset="0"/>
                <a:cs typeface="Lato" panose="020F0502020204030203" pitchFamily="34" charset="0"/>
              </a:rPr>
              <a:t> (2018-2019)</a:t>
            </a:r>
          </a:p>
          <a:p>
            <a:pPr>
              <a:lnSpc>
                <a:spcPct val="107000"/>
              </a:lnSpc>
              <a:spcAft>
                <a:spcPts val="800"/>
              </a:spcAft>
            </a:pPr>
            <a:r>
              <a:rPr lang="fr-FR" sz="1600" dirty="0">
                <a:solidFill>
                  <a:srgbClr val="26225B"/>
                </a:solidFill>
                <a:effectLst/>
                <a:latin typeface="Lato" panose="020F0502020204030203" pitchFamily="34" charset="0"/>
                <a:ea typeface="Lato" panose="020F0502020204030203" pitchFamily="34" charset="0"/>
                <a:cs typeface="Lato" panose="020F0502020204030203" pitchFamily="34" charset="0"/>
              </a:rPr>
              <a:t>Membre du GT </a:t>
            </a:r>
            <a:r>
              <a:rPr lang="fr-FR" sz="1600" dirty="0" err="1">
                <a:solidFill>
                  <a:srgbClr val="26225B"/>
                </a:solidFill>
                <a:effectLst/>
                <a:latin typeface="Lato" panose="020F0502020204030203" pitchFamily="34" charset="0"/>
                <a:ea typeface="Lato" panose="020F0502020204030203" pitchFamily="34" charset="0"/>
                <a:cs typeface="Lato" panose="020F0502020204030203" pitchFamily="34" charset="0"/>
              </a:rPr>
              <a:t>OpenEducation</a:t>
            </a:r>
            <a:r>
              <a:rPr lang="fr-FR" sz="1600" dirty="0">
                <a:solidFill>
                  <a:srgbClr val="26225B"/>
                </a:solidFill>
                <a:effectLst/>
                <a:latin typeface="Lato" panose="020F0502020204030203" pitchFamily="34" charset="0"/>
                <a:ea typeface="Lato" panose="020F0502020204030203" pitchFamily="34" charset="0"/>
                <a:cs typeface="Lato" panose="020F0502020204030203" pitchFamily="34" charset="0"/>
              </a:rPr>
              <a:t> de l’ADBU (2021) et initiatrice de la liste </a:t>
            </a:r>
            <a:r>
              <a:rPr lang="fr-FR" sz="1600" dirty="0">
                <a:solidFill>
                  <a:srgbClr val="26225B"/>
                </a:solidFill>
                <a:effectLst/>
                <a:latin typeface="Lato" panose="020F0502020204030203" pitchFamily="34" charset="0"/>
                <a:ea typeface="Lato" panose="020F0502020204030203" pitchFamily="34" charset="0"/>
                <a:cs typeface="Lato" panose="020F0502020204030203" pitchFamily="34" charset="0"/>
                <a:hlinkClick r:id="rId7">
                  <a:extLst>
                    <a:ext uri="{A12FA001-AC4F-418D-AE19-62706E023703}">
                      <ahyp:hlinkClr xmlns:ahyp="http://schemas.microsoft.com/office/drawing/2018/hyperlinkcolor" val="tx"/>
                    </a:ext>
                  </a:extLst>
                </a:hlinkClick>
              </a:rPr>
              <a:t>OpenEducation_bu@groupes.renater.fr</a:t>
            </a:r>
            <a:r>
              <a:rPr lang="fr-FR" sz="1600" dirty="0">
                <a:solidFill>
                  <a:srgbClr val="26225B"/>
                </a:solidFill>
                <a:effectLst/>
                <a:latin typeface="Lato" panose="020F0502020204030203" pitchFamily="34" charset="0"/>
                <a:ea typeface="Lato" panose="020F0502020204030203" pitchFamily="34" charset="0"/>
                <a:cs typeface="Lato" panose="020F0502020204030203" pitchFamily="34" charset="0"/>
              </a:rPr>
              <a:t> </a:t>
            </a:r>
            <a:endParaRPr lang="fr-FR" sz="1600" u="sng" dirty="0">
              <a:solidFill>
                <a:srgbClr val="26225B"/>
              </a:solidFill>
              <a:latin typeface="Lato" panose="020F0502020204030203" pitchFamily="34" charset="0"/>
              <a:ea typeface="Lato" panose="020F0502020204030203" pitchFamily="34" charset="0"/>
              <a:cs typeface="Lato" panose="020F0502020204030203" pitchFamily="34" charset="0"/>
            </a:endParaRPr>
          </a:p>
        </p:txBody>
      </p:sp>
      <p:pic>
        <p:nvPicPr>
          <p:cNvPr id="4" name="Google Shape;59;gf89bd3b56d_3_0">
            <a:extLst>
              <a:ext uri="{FF2B5EF4-FFF2-40B4-BE49-F238E27FC236}">
                <a16:creationId xmlns:a16="http://schemas.microsoft.com/office/drawing/2014/main" id="{0EE270D6-CD7D-4169-AD1E-F0EFF8A730F8}"/>
              </a:ext>
            </a:extLst>
          </p:cNvPr>
          <p:cNvPicPr preferRelativeResize="0"/>
          <p:nvPr/>
        </p:nvPicPr>
        <p:blipFill rotWithShape="1">
          <a:blip r:embed="rId8">
            <a:alphaModFix/>
          </a:blip>
          <a:srcRect/>
          <a:stretch/>
        </p:blipFill>
        <p:spPr>
          <a:xfrm>
            <a:off x="8264639" y="4769209"/>
            <a:ext cx="771857" cy="280613"/>
          </a:xfrm>
          <a:prstGeom prst="rect">
            <a:avLst/>
          </a:prstGeom>
          <a:noFill/>
          <a:ln>
            <a:noFill/>
          </a:ln>
        </p:spPr>
      </p:pic>
      <p:sp>
        <p:nvSpPr>
          <p:cNvPr id="5" name="ZoneTexte 4">
            <a:extLst>
              <a:ext uri="{FF2B5EF4-FFF2-40B4-BE49-F238E27FC236}">
                <a16:creationId xmlns:a16="http://schemas.microsoft.com/office/drawing/2014/main" id="{EC38306D-BDAA-4C6A-BD6A-572231CD0C53}"/>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22646577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4162" y="853781"/>
            <a:ext cx="5685989" cy="637849"/>
          </a:xfrm>
        </p:spPr>
        <p:txBody>
          <a:bodyPr/>
          <a:lstStyle/>
          <a:p>
            <a:r>
              <a:rPr lang="fr-FR" dirty="0"/>
              <a:t>Avez-vous connaissance….</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12" name="ZoneTexte 11">
            <a:extLst>
              <a:ext uri="{FF2B5EF4-FFF2-40B4-BE49-F238E27FC236}">
                <a16:creationId xmlns:a16="http://schemas.microsoft.com/office/drawing/2014/main" id="{141A0A35-5112-427C-B1D1-988C67840188}"/>
              </a:ext>
            </a:extLst>
          </p:cNvPr>
          <p:cNvSpPr txBox="1"/>
          <p:nvPr/>
        </p:nvSpPr>
        <p:spPr>
          <a:xfrm>
            <a:off x="2843808" y="2799852"/>
            <a:ext cx="5685989" cy="660181"/>
          </a:xfrm>
          <a:prstGeom prst="rect">
            <a:avLst/>
          </a:prstGeom>
          <a:noFill/>
        </p:spPr>
        <p:txBody>
          <a:bodyPr wrap="square">
            <a:spAutoFit/>
          </a:bodyPr>
          <a:lstStyle/>
          <a:p>
            <a:pPr algn="just">
              <a:lnSpc>
                <a:spcPct val="107000"/>
              </a:lnSpc>
              <a:spcBef>
                <a:spcPts val="200"/>
              </a:spcBef>
              <a:spcAft>
                <a:spcPts val="800"/>
              </a:spcAft>
            </a:pPr>
            <a:r>
              <a:rPr lang="fr-FR" dirty="0">
                <a:solidFill>
                  <a:srgbClr val="26225B"/>
                </a:solidFill>
                <a:latin typeface="Lato" panose="020F0502020204030203" pitchFamily="34" charset="0"/>
                <a:ea typeface="Lato" panose="020F0502020204030203" pitchFamily="34" charset="0"/>
                <a:cs typeface="Lato" panose="020F0502020204030203" pitchFamily="34" charset="0"/>
              </a:rPr>
              <a:t>…de moteurs de recherche / de plateformes de signalement?</a:t>
            </a:r>
          </a:p>
        </p:txBody>
      </p:sp>
      <p:sp>
        <p:nvSpPr>
          <p:cNvPr id="6" name="ZoneTexte 5">
            <a:extLst>
              <a:ext uri="{FF2B5EF4-FFF2-40B4-BE49-F238E27FC236}">
                <a16:creationId xmlns:a16="http://schemas.microsoft.com/office/drawing/2014/main" id="{B4D7A5DD-8B29-47C4-AF09-D46B48979FE1}"/>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25663965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4162" y="853781"/>
            <a:ext cx="5685989" cy="637849"/>
          </a:xfrm>
        </p:spPr>
        <p:txBody>
          <a:bodyPr/>
          <a:lstStyle/>
          <a:p>
            <a:r>
              <a:rPr lang="fr-FR" dirty="0"/>
              <a:t>Avez-vous connaissance….</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12" name="ZoneTexte 11">
            <a:extLst>
              <a:ext uri="{FF2B5EF4-FFF2-40B4-BE49-F238E27FC236}">
                <a16:creationId xmlns:a16="http://schemas.microsoft.com/office/drawing/2014/main" id="{141A0A35-5112-427C-B1D1-988C67840188}"/>
              </a:ext>
            </a:extLst>
          </p:cNvPr>
          <p:cNvSpPr txBox="1"/>
          <p:nvPr/>
        </p:nvSpPr>
        <p:spPr>
          <a:xfrm>
            <a:off x="2699792" y="2786894"/>
            <a:ext cx="6048672" cy="1213024"/>
          </a:xfrm>
          <a:prstGeom prst="rect">
            <a:avLst/>
          </a:prstGeom>
          <a:noFill/>
        </p:spPr>
        <p:txBody>
          <a:bodyPr wrap="square">
            <a:spAutoFit/>
          </a:bodyPr>
          <a:lstStyle/>
          <a:p>
            <a:pPr algn="just">
              <a:lnSpc>
                <a:spcPct val="107000"/>
              </a:lnSpc>
              <a:spcBef>
                <a:spcPts val="200"/>
              </a:spcBef>
              <a:spcAft>
                <a:spcPts val="800"/>
              </a:spcAft>
            </a:pPr>
            <a:r>
              <a:rPr lang="fr-FR" dirty="0">
                <a:solidFill>
                  <a:srgbClr val="26225B"/>
                </a:solidFill>
                <a:latin typeface="Lato" panose="020F0502020204030203" pitchFamily="34" charset="0"/>
                <a:ea typeface="Lato" panose="020F0502020204030203" pitchFamily="34" charset="0"/>
                <a:cs typeface="Lato" panose="020F0502020204030203" pitchFamily="34" charset="0"/>
              </a:rPr>
              <a:t>…de </a:t>
            </a:r>
            <a:r>
              <a:rPr lang="fr-FR" sz="1800" dirty="0">
                <a:solidFill>
                  <a:srgbClr val="26225B"/>
                </a:solidFill>
                <a:latin typeface="Lato "/>
                <a:ea typeface="Lato" panose="020F0502020204030203" pitchFamily="34" charset="0"/>
                <a:cs typeface="Lato" panose="020F0502020204030203" pitchFamily="34" charset="0"/>
              </a:rPr>
              <a:t>OER </a:t>
            </a:r>
            <a:r>
              <a:rPr lang="fr-FR" sz="1800" dirty="0" err="1">
                <a:solidFill>
                  <a:srgbClr val="26225B"/>
                </a:solidFill>
                <a:latin typeface="Lato "/>
                <a:ea typeface="Lato" panose="020F0502020204030203" pitchFamily="34" charset="0"/>
                <a:cs typeface="Lato" panose="020F0502020204030203" pitchFamily="34" charset="0"/>
              </a:rPr>
              <a:t>worldmap</a:t>
            </a:r>
            <a:r>
              <a:rPr lang="fr-FR" sz="1800" dirty="0">
                <a:solidFill>
                  <a:srgbClr val="26225B"/>
                </a:solidFill>
                <a:latin typeface="Lato "/>
                <a:ea typeface="Lato" panose="020F0502020204030203" pitchFamily="34" charset="0"/>
                <a:cs typeface="Lato" panose="020F0502020204030203" pitchFamily="34" charset="0"/>
              </a:rPr>
              <a:t> </a:t>
            </a:r>
            <a:r>
              <a:rPr lang="fr-FR" sz="1800" dirty="0">
                <a:solidFill>
                  <a:srgbClr val="26225B"/>
                </a:solidFill>
                <a:latin typeface="Lato "/>
                <a:ea typeface="Lato" panose="020F0502020204030203" pitchFamily="34" charset="0"/>
                <a:cs typeface="Lato" panose="020F0502020204030203" pitchFamily="34" charset="0"/>
                <a:hlinkClick r:id="rId4">
                  <a:extLst>
                    <a:ext uri="{A12FA001-AC4F-418D-AE19-62706E023703}">
                      <ahyp:hlinkClr xmlns:ahyp="http://schemas.microsoft.com/office/drawing/2018/hyperlinkcolor" val="tx"/>
                    </a:ext>
                  </a:extLst>
                </a:hlinkClick>
              </a:rPr>
              <a:t>https://oerworldmap.org/resource/</a:t>
            </a:r>
            <a:r>
              <a:rPr lang="fr-FR" sz="1800" dirty="0">
                <a:solidFill>
                  <a:srgbClr val="26225B"/>
                </a:solidFill>
                <a:latin typeface="Lato "/>
                <a:ea typeface="Lato" panose="020F0502020204030203" pitchFamily="34" charset="0"/>
                <a:cs typeface="Lato" panose="020F0502020204030203" pitchFamily="34" charset="0"/>
              </a:rPr>
              <a:t> ? </a:t>
            </a:r>
          </a:p>
          <a:p>
            <a:pPr algn="just">
              <a:lnSpc>
                <a:spcPct val="107000"/>
              </a:lnSpc>
              <a:spcBef>
                <a:spcPts val="200"/>
              </a:spcBef>
              <a:spcAft>
                <a:spcPts val="800"/>
              </a:spcAft>
            </a:pPr>
            <a:r>
              <a:rPr lang="fr-FR" sz="1800" dirty="0">
                <a:solidFill>
                  <a:srgbClr val="26225B"/>
                </a:solidFill>
                <a:effectLst/>
                <a:latin typeface="Lato "/>
                <a:ea typeface="Lato" panose="020F0502020204030203" pitchFamily="34" charset="0"/>
                <a:cs typeface="Lato" panose="020F0502020204030203" pitchFamily="34" charset="0"/>
              </a:rPr>
              <a:t>… de X5gon </a:t>
            </a:r>
            <a:r>
              <a:rPr lang="fr-FR" sz="1800" u="sng" dirty="0">
                <a:solidFill>
                  <a:srgbClr val="26225B"/>
                </a:solidFill>
                <a:effectLst/>
                <a:latin typeface="Lato "/>
                <a:ea typeface="Calibri" panose="020F050202020403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https://www.x5gon.org/</a:t>
            </a:r>
            <a:r>
              <a:rPr lang="fr-FR" sz="1800" dirty="0">
                <a:solidFill>
                  <a:srgbClr val="26225B"/>
                </a:solidFill>
                <a:effectLst/>
                <a:latin typeface="Lato "/>
                <a:ea typeface="Calibri" panose="020F0502020204030204" pitchFamily="34" charset="0"/>
                <a:cs typeface="Times New Roman" panose="02020603050405020304" pitchFamily="18" charset="0"/>
              </a:rPr>
              <a:t> </a:t>
            </a:r>
            <a:r>
              <a:rPr lang="fr-FR" sz="1800" dirty="0">
                <a:effectLst/>
                <a:latin typeface="Lato "/>
                <a:ea typeface="Calibri" panose="020F0502020204030204" pitchFamily="34" charset="0"/>
                <a:cs typeface="Times New Roman" panose="02020603050405020304" pitchFamily="18" charset="0"/>
              </a:rPr>
              <a:t>?</a:t>
            </a:r>
          </a:p>
          <a:p>
            <a:pPr algn="just">
              <a:lnSpc>
                <a:spcPct val="107000"/>
              </a:lnSpc>
              <a:spcBef>
                <a:spcPts val="200"/>
              </a:spcBef>
              <a:spcAft>
                <a:spcPts val="800"/>
              </a:spcAft>
            </a:pPr>
            <a:endParaRPr lang="fr-FR" sz="1800" dirty="0">
              <a:solidFill>
                <a:srgbClr val="26225B"/>
              </a:solidFill>
              <a:effectLst/>
              <a:latin typeface="Lato" panose="020F0502020204030203" pitchFamily="34" charset="0"/>
              <a:ea typeface="Lato" panose="020F0502020204030203" pitchFamily="34" charset="0"/>
              <a:cs typeface="Lato" panose="020F0502020204030203" pitchFamily="34" charset="0"/>
            </a:endParaRPr>
          </a:p>
        </p:txBody>
      </p:sp>
      <p:sp>
        <p:nvSpPr>
          <p:cNvPr id="6" name="ZoneTexte 5">
            <a:extLst>
              <a:ext uri="{FF2B5EF4-FFF2-40B4-BE49-F238E27FC236}">
                <a16:creationId xmlns:a16="http://schemas.microsoft.com/office/drawing/2014/main" id="{14CC9A53-0908-48D9-B4EC-EB31A89BCECE}"/>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92234740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4162" y="853781"/>
            <a:ext cx="5685989" cy="637849"/>
          </a:xfrm>
        </p:spPr>
        <p:txBody>
          <a:bodyPr/>
          <a:lstStyle/>
          <a:p>
            <a:r>
              <a:rPr lang="fr-FR" dirty="0"/>
              <a:t>Avez-vous connaissance….</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12" name="ZoneTexte 11">
            <a:extLst>
              <a:ext uri="{FF2B5EF4-FFF2-40B4-BE49-F238E27FC236}">
                <a16:creationId xmlns:a16="http://schemas.microsoft.com/office/drawing/2014/main" id="{141A0A35-5112-427C-B1D1-988C67840188}"/>
              </a:ext>
            </a:extLst>
          </p:cNvPr>
          <p:cNvSpPr txBox="1"/>
          <p:nvPr/>
        </p:nvSpPr>
        <p:spPr>
          <a:xfrm>
            <a:off x="2699792" y="2775665"/>
            <a:ext cx="5685989" cy="660181"/>
          </a:xfrm>
          <a:prstGeom prst="rect">
            <a:avLst/>
          </a:prstGeom>
          <a:noFill/>
        </p:spPr>
        <p:txBody>
          <a:bodyPr wrap="square">
            <a:spAutoFit/>
          </a:bodyPr>
          <a:lstStyle/>
          <a:p>
            <a:pPr algn="just">
              <a:lnSpc>
                <a:spcPct val="107000"/>
              </a:lnSpc>
              <a:spcBef>
                <a:spcPts val="200"/>
              </a:spcBef>
              <a:spcAft>
                <a:spcPts val="800"/>
              </a:spcAft>
            </a:pPr>
            <a:r>
              <a:rPr lang="fr-FR" dirty="0">
                <a:solidFill>
                  <a:srgbClr val="26225B"/>
                </a:solidFill>
                <a:latin typeface="Lato" panose="020F0502020204030203" pitchFamily="34" charset="0"/>
                <a:ea typeface="Lato" panose="020F0502020204030203" pitchFamily="34" charset="0"/>
                <a:cs typeface="Lato" panose="020F0502020204030203" pitchFamily="34" charset="0"/>
              </a:rPr>
              <a:t>…de politiques nationales en matière d’éducation ouverte et/ou de ressources éducatives libres </a:t>
            </a:r>
            <a:r>
              <a:rPr lang="fr-FR" sz="1800" dirty="0">
                <a:solidFill>
                  <a:srgbClr val="26225B"/>
                </a:solidFill>
                <a:effectLst/>
                <a:latin typeface="Lato" panose="020F0502020204030203" pitchFamily="34" charset="0"/>
                <a:ea typeface="Lato" panose="020F0502020204030203" pitchFamily="34" charset="0"/>
                <a:cs typeface="Lato" panose="020F0502020204030203" pitchFamily="34" charset="0"/>
              </a:rPr>
              <a:t>?</a:t>
            </a:r>
          </a:p>
        </p:txBody>
      </p:sp>
      <p:sp>
        <p:nvSpPr>
          <p:cNvPr id="7" name="ZoneTexte 6">
            <a:extLst>
              <a:ext uri="{FF2B5EF4-FFF2-40B4-BE49-F238E27FC236}">
                <a16:creationId xmlns:a16="http://schemas.microsoft.com/office/drawing/2014/main" id="{5FC9FA13-7B3B-449E-86A5-4699FE8062AF}"/>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20814990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e 6">
            <a:extLst>
              <a:ext uri="{FF2B5EF4-FFF2-40B4-BE49-F238E27FC236}">
                <a16:creationId xmlns:a16="http://schemas.microsoft.com/office/drawing/2014/main" id="{68C63C44-DAEE-4963-BD8D-0039D12495BF}"/>
              </a:ext>
            </a:extLst>
          </p:cNvPr>
          <p:cNvGrpSpPr/>
          <p:nvPr/>
        </p:nvGrpSpPr>
        <p:grpSpPr>
          <a:xfrm>
            <a:off x="206108" y="1860182"/>
            <a:ext cx="7971734" cy="2585323"/>
            <a:chOff x="274811" y="2092054"/>
            <a:chExt cx="10628978" cy="3447097"/>
          </a:xfrm>
        </p:grpSpPr>
        <p:sp>
          <p:nvSpPr>
            <p:cNvPr id="6" name="ZoneTexte 5">
              <a:extLst>
                <a:ext uri="{FF2B5EF4-FFF2-40B4-BE49-F238E27FC236}">
                  <a16:creationId xmlns:a16="http://schemas.microsoft.com/office/drawing/2014/main" id="{7304965D-0614-4C24-B6E3-26B96C43B351}"/>
                </a:ext>
              </a:extLst>
            </p:cNvPr>
            <p:cNvSpPr txBox="1"/>
            <p:nvPr/>
          </p:nvSpPr>
          <p:spPr>
            <a:xfrm>
              <a:off x="3050760" y="2092054"/>
              <a:ext cx="7853029" cy="3447097"/>
            </a:xfrm>
            <a:prstGeom prst="rect">
              <a:avLst/>
            </a:prstGeom>
            <a:noFill/>
          </p:spPr>
          <p:txBody>
            <a:bodyPr wrap="square">
              <a:spAutoFit/>
            </a:bodyPr>
            <a:lstStyle/>
            <a:p>
              <a:r>
                <a:rPr lang="fr-FR" sz="1350" dirty="0"/>
                <a:t>SURF a ouvert une plateforme </a:t>
              </a:r>
              <a:r>
                <a:rPr lang="fr-FR" sz="1350" dirty="0">
                  <a:hlinkClick r:id="rId2"/>
                </a:rPr>
                <a:t>https://edusources.nl/en</a:t>
              </a:r>
              <a:r>
                <a:rPr lang="fr-FR" sz="1350" dirty="0"/>
                <a:t> </a:t>
              </a:r>
            </a:p>
            <a:p>
              <a:r>
                <a:rPr lang="fr-FR" sz="1350" dirty="0"/>
                <a:t>La communauté Open Education des Pays-Bas </a:t>
              </a:r>
              <a:r>
                <a:rPr lang="fr-FR" sz="1350" dirty="0">
                  <a:hlinkClick r:id="rId3"/>
                </a:rPr>
                <a:t>https://communities.surf.nl/open-education</a:t>
              </a:r>
              <a:r>
                <a:rPr lang="fr-FR" sz="1350" dirty="0"/>
                <a:t> rassemble des professionnels de diverses provenances dont les bibliothèques </a:t>
              </a:r>
              <a:r>
                <a:rPr lang="fr-FR" sz="1350" dirty="0">
                  <a:hlinkClick r:id="rId4"/>
                </a:rPr>
                <a:t>https://communities.surf.nl/group/38/about</a:t>
              </a:r>
              <a:r>
                <a:rPr lang="fr-FR" sz="1350" dirty="0"/>
                <a:t>.</a:t>
              </a:r>
            </a:p>
            <a:p>
              <a:endParaRPr lang="fr-FR" sz="1350" dirty="0"/>
            </a:p>
            <a:p>
              <a:r>
                <a:rPr lang="fr-FR" sz="1350" dirty="0"/>
                <a:t>Avril 2021 : lancement officiel de la plateforme et facturation, après 2 fois 2 ans de travail et une équipe de neuf permanents pour la préparation de la structure. Services intégrés, objectif 5R.</a:t>
              </a:r>
            </a:p>
            <a:p>
              <a:endParaRPr lang="fr-FR" sz="1350" dirty="0"/>
            </a:p>
            <a:p>
              <a:r>
                <a:rPr lang="fr-FR" sz="1350" dirty="0"/>
                <a:t>La communauté des bibliothécaires dispose d’un mini-site lié à l’université libre d’Amsterdam d’où l’activité OE/OER est pilotée : </a:t>
              </a:r>
              <a:r>
                <a:rPr lang="fr-FR" sz="1350" dirty="0">
                  <a:hlinkClick r:id="rId5"/>
                </a:rPr>
                <a:t>https://sites.google.com/vu.nl/biebooo/projecten-activiteiten</a:t>
              </a:r>
              <a:r>
                <a:rPr lang="fr-FR" sz="1350" dirty="0"/>
                <a:t> </a:t>
              </a:r>
            </a:p>
          </p:txBody>
        </p:sp>
        <p:pic>
          <p:nvPicPr>
            <p:cNvPr id="8" name="Image 7" descr="Une image contenant texte&#10;&#10;Description générée automatiquement">
              <a:extLst>
                <a:ext uri="{FF2B5EF4-FFF2-40B4-BE49-F238E27FC236}">
                  <a16:creationId xmlns:a16="http://schemas.microsoft.com/office/drawing/2014/main" id="{D0BCDF6C-20A8-47B8-B54D-8E7569AF1EF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3029"/>
            <a:stretch/>
          </p:blipFill>
          <p:spPr>
            <a:xfrm>
              <a:off x="274811" y="4690539"/>
              <a:ext cx="2676774" cy="675807"/>
            </a:xfrm>
            <a:prstGeom prst="rect">
              <a:avLst/>
            </a:prstGeom>
          </p:spPr>
        </p:pic>
        <p:pic>
          <p:nvPicPr>
            <p:cNvPr id="10" name="Image 9">
              <a:extLst>
                <a:ext uri="{FF2B5EF4-FFF2-40B4-BE49-F238E27FC236}">
                  <a16:creationId xmlns:a16="http://schemas.microsoft.com/office/drawing/2014/main" id="{30F047F8-ED32-4275-9170-8AD63F9977D1}"/>
                </a:ext>
              </a:extLst>
            </p:cNvPr>
            <p:cNvPicPr>
              <a:picLocks noChangeAspect="1"/>
            </p:cNvPicPr>
            <p:nvPr/>
          </p:nvPicPr>
          <p:blipFill>
            <a:blip r:embed="rId7"/>
            <a:stretch>
              <a:fillRect/>
            </a:stretch>
          </p:blipFill>
          <p:spPr>
            <a:xfrm>
              <a:off x="365359" y="2453031"/>
              <a:ext cx="2495678" cy="742988"/>
            </a:xfrm>
            <a:prstGeom prst="rect">
              <a:avLst/>
            </a:prstGeom>
          </p:spPr>
        </p:pic>
      </p:grpSp>
      <p:pic>
        <p:nvPicPr>
          <p:cNvPr id="11" name="Image 10" descr="Une image contenant texte, clipart&#10;&#10;Description générée automatiquement">
            <a:extLst>
              <a:ext uri="{FF2B5EF4-FFF2-40B4-BE49-F238E27FC236}">
                <a16:creationId xmlns:a16="http://schemas.microsoft.com/office/drawing/2014/main" id="{8D1493ED-6C32-43F6-81A1-B9D838EA754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5698" y="4889761"/>
            <a:ext cx="566338" cy="198149"/>
          </a:xfrm>
          <a:prstGeom prst="rect">
            <a:avLst/>
          </a:prstGeom>
        </p:spPr>
      </p:pic>
      <p:sp>
        <p:nvSpPr>
          <p:cNvPr id="12" name="ZoneTexte 11">
            <a:extLst>
              <a:ext uri="{FF2B5EF4-FFF2-40B4-BE49-F238E27FC236}">
                <a16:creationId xmlns:a16="http://schemas.microsoft.com/office/drawing/2014/main" id="{37138D9E-7501-4E72-BF00-9A0CCD760282}"/>
              </a:ext>
            </a:extLst>
          </p:cNvPr>
          <p:cNvSpPr txBox="1"/>
          <p:nvPr/>
        </p:nvSpPr>
        <p:spPr>
          <a:xfrm>
            <a:off x="1956592" y="750390"/>
            <a:ext cx="6552728" cy="743858"/>
          </a:xfrm>
          <a:prstGeom prst="rect">
            <a:avLst/>
          </a:prstGeom>
          <a:noFill/>
        </p:spPr>
        <p:txBody>
          <a:bodyPr wrap="square">
            <a:spAutoFit/>
          </a:bodyPr>
          <a:lstStyle/>
          <a:p>
            <a:pPr marL="337185" algn="just">
              <a:lnSpc>
                <a:spcPct val="107000"/>
              </a:lnSpc>
              <a:spcAft>
                <a:spcPts val="600"/>
              </a:spcAft>
            </a:pPr>
            <a:r>
              <a:rPr lang="fr-FR" b="1" dirty="0">
                <a:latin typeface="Univers" panose="020B0503020202020204" pitchFamily="34" charset="0"/>
                <a:cs typeface="Helvetica" panose="020B0604020202020204" pitchFamily="34" charset="0"/>
              </a:rPr>
              <a:t>Pays-Bas : SURF et B-OOO</a:t>
            </a:r>
          </a:p>
          <a:p>
            <a:pPr marL="337185" algn="just">
              <a:lnSpc>
                <a:spcPct val="107000"/>
              </a:lnSpc>
              <a:spcAft>
                <a:spcPts val="600"/>
              </a:spcAft>
            </a:pPr>
            <a:r>
              <a:rPr lang="fr-FR" b="1" dirty="0">
                <a:latin typeface="Univers" panose="020B0503020202020204" pitchFamily="34" charset="0"/>
                <a:cs typeface="Helvetica" panose="020B0604020202020204" pitchFamily="34" charset="0"/>
              </a:rPr>
              <a:t>Politique, infrastructure, ouverture, durabilité</a:t>
            </a:r>
          </a:p>
        </p:txBody>
      </p:sp>
      <p:sp>
        <p:nvSpPr>
          <p:cNvPr id="14" name="ZoneTexte 13">
            <a:extLst>
              <a:ext uri="{FF2B5EF4-FFF2-40B4-BE49-F238E27FC236}">
                <a16:creationId xmlns:a16="http://schemas.microsoft.com/office/drawing/2014/main" id="{362BBBB6-6262-4D28-9A69-68DC479A0514}"/>
              </a:ext>
            </a:extLst>
          </p:cNvPr>
          <p:cNvSpPr txBox="1"/>
          <p:nvPr/>
        </p:nvSpPr>
        <p:spPr>
          <a:xfrm>
            <a:off x="873533" y="4681835"/>
            <a:ext cx="8064896" cy="461665"/>
          </a:xfrm>
          <a:prstGeom prst="rect">
            <a:avLst/>
          </a:prstGeom>
          <a:noFill/>
        </p:spPr>
        <p:txBody>
          <a:bodyPr wrap="square" rtlCol="0">
            <a:spAutoFit/>
          </a:bodyPr>
          <a:lstStyle/>
          <a:p>
            <a:r>
              <a:rPr lang="fr-FR" sz="800" i="1" dirty="0">
                <a:latin typeface="Lato "/>
              </a:rPr>
              <a:t>Source CC-BY Cécile Swiatek (2021). « Réseaux nationaux et européens de bibliothèques universitaires sur l’éducation ouverte et les REL ». </a:t>
            </a:r>
            <a:r>
              <a:rPr lang="fr-FR" sz="800" i="1" dirty="0" err="1">
                <a:latin typeface="Lato "/>
              </a:rPr>
              <a:t>OpenEducation</a:t>
            </a:r>
            <a:r>
              <a:rPr lang="fr-FR" sz="800" i="1" dirty="0">
                <a:latin typeface="Lato "/>
              </a:rPr>
              <a:t> Enjeux et rôle pour les bibliothèques universitaires en France (webinaire ADBU) </a:t>
            </a:r>
            <a:r>
              <a:rPr lang="fr-FR" sz="800" i="1" dirty="0">
                <a:latin typeface="Lato "/>
                <a:hlinkClick r:id="rId9"/>
              </a:rPr>
              <a:t>https://adbu.fr/actualites/retour-sur-le-webinaire-adbu-open-education-du-2-mars-2021</a:t>
            </a:r>
            <a:r>
              <a:rPr lang="fr-FR" sz="800" i="1" dirty="0">
                <a:latin typeface="Lato "/>
              </a:rPr>
              <a:t> .</a:t>
            </a:r>
          </a:p>
          <a:p>
            <a:r>
              <a:rPr lang="fr-FR" sz="800" i="1" dirty="0">
                <a:latin typeface="Lato "/>
              </a:rPr>
              <a:t>(vidéo sur </a:t>
            </a:r>
            <a:r>
              <a:rPr lang="fr-FR" sz="800" i="1" dirty="0">
                <a:latin typeface="Lato "/>
                <a:hlinkClick r:id="rId10"/>
              </a:rPr>
              <a:t>https://youtu.be/ISAObjn-TKo</a:t>
            </a:r>
            <a:r>
              <a:rPr lang="fr-FR" sz="800" i="1" dirty="0">
                <a:latin typeface="Lato "/>
              </a:rPr>
              <a:t> ).</a:t>
            </a:r>
          </a:p>
        </p:txBody>
      </p:sp>
      <p:sp>
        <p:nvSpPr>
          <p:cNvPr id="15" name="Titre 2">
            <a:extLst>
              <a:ext uri="{FF2B5EF4-FFF2-40B4-BE49-F238E27FC236}">
                <a16:creationId xmlns:a16="http://schemas.microsoft.com/office/drawing/2014/main" id="{B3184109-818F-402F-8B1F-7F8D2CFFE0AA}"/>
              </a:ext>
            </a:extLst>
          </p:cNvPr>
          <p:cNvSpPr txBox="1">
            <a:spLocks/>
          </p:cNvSpPr>
          <p:nvPr/>
        </p:nvSpPr>
        <p:spPr>
          <a:xfrm>
            <a:off x="75577" y="177815"/>
            <a:ext cx="2268642" cy="95443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3200" dirty="0">
                <a:solidFill>
                  <a:srgbClr val="FC7A57"/>
                </a:solidFill>
                <a:latin typeface="Lato" panose="020F0502020204030203" pitchFamily="34" charset="0"/>
              </a:rPr>
              <a:t>Exemples nationaux</a:t>
            </a:r>
          </a:p>
        </p:txBody>
      </p:sp>
      <p:sp>
        <p:nvSpPr>
          <p:cNvPr id="13" name="ZoneTexte 12">
            <a:extLst>
              <a:ext uri="{FF2B5EF4-FFF2-40B4-BE49-F238E27FC236}">
                <a16:creationId xmlns:a16="http://schemas.microsoft.com/office/drawing/2014/main" id="{AAC55CC6-C793-4279-9E7C-87FBFD677689}"/>
              </a:ext>
            </a:extLst>
          </p:cNvPr>
          <p:cNvSpPr txBox="1"/>
          <p:nvPr/>
        </p:nvSpPr>
        <p:spPr>
          <a:xfrm>
            <a:off x="7596336" y="66870"/>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25650086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0A258161-ADF2-4781-B97B-FFA23A44625F}"/>
              </a:ext>
            </a:extLst>
          </p:cNvPr>
          <p:cNvSpPr txBox="1"/>
          <p:nvPr/>
        </p:nvSpPr>
        <p:spPr>
          <a:xfrm>
            <a:off x="2238555" y="2605573"/>
            <a:ext cx="6129608" cy="2054409"/>
          </a:xfrm>
          <a:prstGeom prst="rect">
            <a:avLst/>
          </a:prstGeom>
          <a:noFill/>
        </p:spPr>
        <p:txBody>
          <a:bodyPr wrap="square">
            <a:spAutoFit/>
          </a:bodyPr>
          <a:lstStyle/>
          <a:p>
            <a:r>
              <a:rPr lang="en-US" sz="1200" dirty="0">
                <a:latin typeface="Univers" panose="020B0503020202020204" pitchFamily="34" charset="0"/>
              </a:rPr>
              <a:t>Les 6 “</a:t>
            </a:r>
            <a:r>
              <a:rPr lang="en-US" sz="1200" i="1" dirty="0" err="1">
                <a:latin typeface="Univers" panose="020B0503020202020204" pitchFamily="34" charset="0"/>
              </a:rPr>
              <a:t>workpackages</a:t>
            </a:r>
            <a:r>
              <a:rPr lang="en-US" sz="1200" dirty="0">
                <a:latin typeface="Univers" panose="020B0503020202020204" pitchFamily="34" charset="0"/>
              </a:rPr>
              <a:t>” OEAA </a:t>
            </a:r>
            <a:r>
              <a:rPr lang="en-US" sz="1200" dirty="0" err="1">
                <a:latin typeface="Univers" panose="020B0503020202020204" pitchFamily="34" charset="0"/>
              </a:rPr>
              <a:t>sont</a:t>
            </a:r>
            <a:r>
              <a:rPr lang="en-US" sz="1200" dirty="0">
                <a:latin typeface="Univers" panose="020B0503020202020204" pitchFamily="34" charset="0"/>
              </a:rPr>
              <a:t> </a:t>
            </a:r>
            <a:r>
              <a:rPr lang="en-US" sz="1200" dirty="0" err="1">
                <a:latin typeface="Univers" panose="020B0503020202020204" pitchFamily="34" charset="0"/>
              </a:rPr>
              <a:t>en</a:t>
            </a:r>
            <a:r>
              <a:rPr lang="en-US" sz="1200" dirty="0">
                <a:latin typeface="Univers" panose="020B0503020202020204" pitchFamily="34" charset="0"/>
              </a:rPr>
              <a:t> </a:t>
            </a:r>
            <a:r>
              <a:rPr lang="en-US" sz="1200" dirty="0" err="1">
                <a:latin typeface="Univers" panose="020B0503020202020204" pitchFamily="34" charset="0"/>
              </a:rPr>
              <a:t>ligne</a:t>
            </a:r>
            <a:r>
              <a:rPr lang="en-US" sz="1200" dirty="0">
                <a:latin typeface="Univers" panose="020B0503020202020204" pitchFamily="34" charset="0"/>
              </a:rPr>
              <a:t> : </a:t>
            </a:r>
            <a:r>
              <a:rPr lang="en-US" sz="1200" dirty="0">
                <a:latin typeface="Univers" panose="020B0503020202020204" pitchFamily="34" charset="0"/>
                <a:hlinkClick r:id="rId2"/>
              </a:rPr>
              <a:t>https://www.openeducation.at/ueber-oeaa/arbeitspakete/</a:t>
            </a:r>
            <a:r>
              <a:rPr lang="en-US" sz="1200" dirty="0">
                <a:latin typeface="Univers" panose="020B0503020202020204" pitchFamily="34" charset="0"/>
              </a:rPr>
              <a:t> </a:t>
            </a:r>
          </a:p>
          <a:p>
            <a:r>
              <a:rPr lang="fr-FR" sz="1050" dirty="0">
                <a:latin typeface="Univers" panose="020B0503020202020204" pitchFamily="34" charset="0"/>
              </a:rPr>
              <a:t>1: Poursuite du développement technique et connexion à </a:t>
            </a:r>
            <a:r>
              <a:rPr lang="fr-FR" sz="1050" dirty="0" err="1">
                <a:latin typeface="Univers" panose="020B0503020202020204" pitchFamily="34" charset="0"/>
              </a:rPr>
              <a:t>OERHub</a:t>
            </a:r>
            <a:endParaRPr lang="fr-FR" sz="1050" dirty="0">
              <a:latin typeface="Univers" panose="020B0503020202020204" pitchFamily="34" charset="0"/>
            </a:endParaRPr>
          </a:p>
          <a:p>
            <a:r>
              <a:rPr lang="fr-FR" sz="1050" dirty="0">
                <a:latin typeface="Univers" panose="020B0503020202020204" pitchFamily="34" charset="0"/>
              </a:rPr>
              <a:t>2: Développement technique local des référentiels</a:t>
            </a:r>
          </a:p>
          <a:p>
            <a:r>
              <a:rPr lang="fr-FR" sz="1050" dirty="0">
                <a:latin typeface="Univers" panose="020B0503020202020204" pitchFamily="34" charset="0"/>
              </a:rPr>
              <a:t>3: Création de l'organisme national de certification des REL</a:t>
            </a:r>
          </a:p>
          <a:p>
            <a:r>
              <a:rPr lang="fr-FR" sz="1050" dirty="0">
                <a:latin typeface="Univers" panose="020B0503020202020204" pitchFamily="34" charset="0"/>
              </a:rPr>
              <a:t>4: Formation continue sur les REL</a:t>
            </a:r>
          </a:p>
          <a:p>
            <a:r>
              <a:rPr lang="fr-FR" sz="1050" dirty="0">
                <a:latin typeface="Univers" panose="020B0503020202020204" pitchFamily="34" charset="0"/>
              </a:rPr>
              <a:t>5: création de REL</a:t>
            </a:r>
          </a:p>
          <a:p>
            <a:r>
              <a:rPr lang="fr-FR" sz="1050" dirty="0">
                <a:latin typeface="Univers" panose="020B0503020202020204" pitchFamily="34" charset="0"/>
              </a:rPr>
              <a:t>6: gestion de projet et transfert de connaissances</a:t>
            </a:r>
            <a:endParaRPr lang="en-US" sz="1050" dirty="0">
              <a:latin typeface="Univers" panose="020B0503020202020204" pitchFamily="34" charset="0"/>
            </a:endParaRPr>
          </a:p>
          <a:p>
            <a:endParaRPr lang="en-US" sz="1350" dirty="0">
              <a:latin typeface="Univers" panose="020B0503020202020204" pitchFamily="34" charset="0"/>
            </a:endParaRPr>
          </a:p>
          <a:p>
            <a:r>
              <a:rPr lang="en-US" sz="1350" dirty="0">
                <a:latin typeface="Univers" panose="020B0503020202020204" pitchFamily="34" charset="0"/>
              </a:rPr>
              <a:t>Les </a:t>
            </a:r>
            <a:r>
              <a:rPr lang="en-US" sz="1350" dirty="0" err="1">
                <a:latin typeface="Univers" panose="020B0503020202020204" pitchFamily="34" charset="0"/>
              </a:rPr>
              <a:t>bibliothécaires</a:t>
            </a:r>
            <a:r>
              <a:rPr lang="en-US" sz="1350" dirty="0">
                <a:latin typeface="Univers" panose="020B0503020202020204" pitchFamily="34" charset="0"/>
              </a:rPr>
              <a:t> font </a:t>
            </a:r>
            <a:r>
              <a:rPr lang="en-US" sz="1350" dirty="0" err="1">
                <a:latin typeface="Univers" panose="020B0503020202020204" pitchFamily="34" charset="0"/>
              </a:rPr>
              <a:t>partie</a:t>
            </a:r>
            <a:r>
              <a:rPr lang="en-US" sz="1350" dirty="0">
                <a:latin typeface="Univers" panose="020B0503020202020204" pitchFamily="34" charset="0"/>
              </a:rPr>
              <a:t> des </a:t>
            </a:r>
            <a:r>
              <a:rPr lang="en-US" sz="1350" dirty="0" err="1">
                <a:latin typeface="Univers" panose="020B0503020202020204" pitchFamily="34" charset="0"/>
              </a:rPr>
              <a:t>partenaires</a:t>
            </a:r>
            <a:r>
              <a:rPr lang="en-US" sz="1350" dirty="0">
                <a:latin typeface="Univers" panose="020B0503020202020204" pitchFamily="34" charset="0"/>
              </a:rPr>
              <a:t> du </a:t>
            </a:r>
            <a:r>
              <a:rPr lang="en-US" sz="1350" dirty="0" err="1">
                <a:latin typeface="Univers" panose="020B0503020202020204" pitchFamily="34" charset="0"/>
              </a:rPr>
              <a:t>projet</a:t>
            </a:r>
            <a:r>
              <a:rPr lang="en-US" sz="1350" dirty="0">
                <a:latin typeface="Univers" panose="020B0503020202020204" pitchFamily="34" charset="0"/>
              </a:rPr>
              <a:t>.</a:t>
            </a:r>
          </a:p>
          <a:p>
            <a:r>
              <a:rPr lang="en-US" sz="1350" dirty="0">
                <a:latin typeface="Univers" panose="020B0503020202020204" pitchFamily="34" charset="0"/>
                <a:hlinkClick r:id="rId3"/>
              </a:rPr>
              <a:t>https://www.openeducation.at/ueber-oeaa/projektpartner/</a:t>
            </a:r>
            <a:r>
              <a:rPr lang="en-US" sz="1350" dirty="0">
                <a:latin typeface="Univers" panose="020B0503020202020204" pitchFamily="34" charset="0"/>
              </a:rPr>
              <a:t> </a:t>
            </a:r>
          </a:p>
        </p:txBody>
      </p:sp>
      <p:pic>
        <p:nvPicPr>
          <p:cNvPr id="2050" name="Picture 2" descr="Logo Open Education Autriche">
            <a:extLst>
              <a:ext uri="{FF2B5EF4-FFF2-40B4-BE49-F238E27FC236}">
                <a16:creationId xmlns:a16="http://schemas.microsoft.com/office/drawing/2014/main" id="{3ECC6A97-DCB7-4D26-B519-7E8C1A33C88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3901" y="1393229"/>
            <a:ext cx="1716584" cy="653283"/>
          </a:xfrm>
          <a:prstGeom prst="rect">
            <a:avLst/>
          </a:prstGeom>
          <a:noFill/>
          <a:extLst>
            <a:ext uri="{909E8E84-426E-40DD-AFC4-6F175D3DCCD1}">
              <a14:hiddenFill xmlns:a14="http://schemas.microsoft.com/office/drawing/2010/main">
                <a:solidFill>
                  <a:srgbClr val="FFFFFF"/>
                </a:solidFill>
              </a14:hiddenFill>
            </a:ext>
          </a:extLst>
        </p:spPr>
      </p:pic>
      <p:sp>
        <p:nvSpPr>
          <p:cNvPr id="15" name="ZoneTexte 14">
            <a:extLst>
              <a:ext uri="{FF2B5EF4-FFF2-40B4-BE49-F238E27FC236}">
                <a16:creationId xmlns:a16="http://schemas.microsoft.com/office/drawing/2014/main" id="{838A38D6-2549-4D72-82C8-B7E6A08B8CA3}"/>
              </a:ext>
            </a:extLst>
          </p:cNvPr>
          <p:cNvSpPr txBox="1"/>
          <p:nvPr/>
        </p:nvSpPr>
        <p:spPr>
          <a:xfrm>
            <a:off x="2238555" y="1231602"/>
            <a:ext cx="6424523" cy="1338828"/>
          </a:xfrm>
          <a:prstGeom prst="rect">
            <a:avLst/>
          </a:prstGeom>
          <a:noFill/>
        </p:spPr>
        <p:txBody>
          <a:bodyPr wrap="square">
            <a:spAutoFit/>
          </a:bodyPr>
          <a:lstStyle/>
          <a:p>
            <a:r>
              <a:rPr lang="en-US" sz="1350" dirty="0">
                <a:latin typeface="Univers" panose="020B0503020202020204" pitchFamily="34" charset="0"/>
              </a:rPr>
              <a:t>Un </a:t>
            </a:r>
            <a:r>
              <a:rPr lang="en-US" sz="1350" dirty="0" err="1">
                <a:latin typeface="Univers" panose="020B0503020202020204" pitchFamily="34" charset="0"/>
              </a:rPr>
              <a:t>projet</a:t>
            </a:r>
            <a:r>
              <a:rPr lang="en-US" sz="1350" dirty="0">
                <a:latin typeface="Univers" panose="020B0503020202020204" pitchFamily="34" charset="0"/>
              </a:rPr>
              <a:t> pour </a:t>
            </a:r>
            <a:r>
              <a:rPr lang="en-US" sz="1350" dirty="0" err="1">
                <a:latin typeface="Univers" panose="020B0503020202020204" pitchFamily="34" charset="0"/>
              </a:rPr>
              <a:t>construire</a:t>
            </a:r>
            <a:r>
              <a:rPr lang="en-US" sz="1350" dirty="0">
                <a:latin typeface="Univers" panose="020B0503020202020204" pitchFamily="34" charset="0"/>
              </a:rPr>
              <a:t> </a:t>
            </a:r>
            <a:r>
              <a:rPr lang="en-US" sz="1350" dirty="0" err="1">
                <a:latin typeface="Univers" panose="020B0503020202020204" pitchFamily="34" charset="0"/>
              </a:rPr>
              <a:t>une</a:t>
            </a:r>
            <a:r>
              <a:rPr lang="en-US" sz="1350" dirty="0">
                <a:latin typeface="Univers" panose="020B0503020202020204" pitchFamily="34" charset="0"/>
              </a:rPr>
              <a:t> infrastructure de REL dans les </a:t>
            </a:r>
            <a:r>
              <a:rPr lang="en-US" sz="1350" dirty="0" err="1">
                <a:latin typeface="Univers" panose="020B0503020202020204" pitchFamily="34" charset="0"/>
              </a:rPr>
              <a:t>universités</a:t>
            </a:r>
            <a:r>
              <a:rPr lang="en-US" sz="1350" dirty="0">
                <a:latin typeface="Univers" panose="020B0503020202020204" pitchFamily="34" charset="0"/>
              </a:rPr>
              <a:t> </a:t>
            </a:r>
            <a:r>
              <a:rPr lang="en-US" sz="1350" dirty="0" err="1">
                <a:latin typeface="Univers" panose="020B0503020202020204" pitchFamily="34" charset="0"/>
              </a:rPr>
              <a:t>autrichiennes</a:t>
            </a:r>
            <a:endParaRPr lang="en-US" sz="1350" dirty="0">
              <a:latin typeface="Univers" panose="020B0503020202020204" pitchFamily="34" charset="0"/>
            </a:endParaRPr>
          </a:p>
          <a:p>
            <a:pPr marL="214313" indent="-214313">
              <a:buFont typeface="Arial" panose="020B0604020202020204" pitchFamily="34" charset="0"/>
              <a:buChar char="•"/>
            </a:pPr>
            <a:r>
              <a:rPr lang="en-US" sz="1350" dirty="0">
                <a:latin typeface="Univers" panose="020B0503020202020204" pitchFamily="34" charset="0"/>
              </a:rPr>
              <a:t>Premier </a:t>
            </a:r>
            <a:r>
              <a:rPr lang="en-US" sz="1350" dirty="0" err="1">
                <a:latin typeface="Univers" panose="020B0503020202020204" pitchFamily="34" charset="0"/>
              </a:rPr>
              <a:t>projet</a:t>
            </a:r>
            <a:r>
              <a:rPr lang="en-US" sz="1350" dirty="0">
                <a:latin typeface="Univers" panose="020B0503020202020204" pitchFamily="34" charset="0"/>
              </a:rPr>
              <a:t>, OEA : </a:t>
            </a:r>
            <a:r>
              <a:rPr lang="en-US" sz="1350" dirty="0">
                <a:latin typeface="Univers" panose="020B0503020202020204" pitchFamily="34" charset="0"/>
                <a:hlinkClick r:id="rId5"/>
              </a:rPr>
              <a:t>https://www.openeducation.at/ueber-oeaa/archiv/das-projekt-oea-2016-2018/</a:t>
            </a:r>
            <a:r>
              <a:rPr lang="en-US" sz="1350" dirty="0">
                <a:latin typeface="Univers" panose="020B0503020202020204" pitchFamily="34" charset="0"/>
              </a:rPr>
              <a:t> </a:t>
            </a:r>
          </a:p>
          <a:p>
            <a:pPr marL="214313" indent="-214313">
              <a:buFont typeface="Arial" panose="020B0604020202020204" pitchFamily="34" charset="0"/>
              <a:buChar char="•"/>
            </a:pPr>
            <a:r>
              <a:rPr lang="en-US" sz="1350" dirty="0" err="1">
                <a:latin typeface="Univers" panose="020B0503020202020204" pitchFamily="34" charset="0"/>
              </a:rPr>
              <a:t>Projet</a:t>
            </a:r>
            <a:r>
              <a:rPr lang="en-US" sz="1350" dirty="0">
                <a:latin typeface="Univers" panose="020B0503020202020204" pitchFamily="34" charset="0"/>
              </a:rPr>
              <a:t> </a:t>
            </a:r>
            <a:r>
              <a:rPr lang="en-US" sz="1350" dirty="0" err="1">
                <a:latin typeface="Univers" panose="020B0503020202020204" pitchFamily="34" charset="0"/>
              </a:rPr>
              <a:t>actuel</a:t>
            </a:r>
            <a:r>
              <a:rPr lang="en-US" sz="1350" dirty="0">
                <a:latin typeface="Univers" panose="020B0503020202020204" pitchFamily="34" charset="0"/>
              </a:rPr>
              <a:t>, OEAA : </a:t>
            </a:r>
            <a:r>
              <a:rPr lang="en-US" sz="1350" dirty="0">
                <a:latin typeface="Univers" panose="020B0503020202020204" pitchFamily="34" charset="0"/>
                <a:hlinkClick r:id="rId6"/>
              </a:rPr>
              <a:t>https://www.openeducation.at/ueber-oeaa/das-projekt/</a:t>
            </a:r>
            <a:endParaRPr lang="en-US" sz="1350" dirty="0">
              <a:latin typeface="Univers" panose="020B0503020202020204" pitchFamily="34" charset="0"/>
            </a:endParaRPr>
          </a:p>
        </p:txBody>
      </p:sp>
      <p:pic>
        <p:nvPicPr>
          <p:cNvPr id="9" name="Image 8" descr="Une image contenant texte, clipart&#10;&#10;Description générée automatiquement">
            <a:extLst>
              <a:ext uri="{FF2B5EF4-FFF2-40B4-BE49-F238E27FC236}">
                <a16:creationId xmlns:a16="http://schemas.microsoft.com/office/drawing/2014/main" id="{E0BEB1C1-1398-4094-B8B9-8A326FE1386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698" y="4889761"/>
            <a:ext cx="566338" cy="198149"/>
          </a:xfrm>
          <a:prstGeom prst="rect">
            <a:avLst/>
          </a:prstGeom>
        </p:spPr>
      </p:pic>
      <p:sp>
        <p:nvSpPr>
          <p:cNvPr id="10" name="ZoneTexte 9">
            <a:extLst>
              <a:ext uri="{FF2B5EF4-FFF2-40B4-BE49-F238E27FC236}">
                <a16:creationId xmlns:a16="http://schemas.microsoft.com/office/drawing/2014/main" id="{761C7158-BA17-429A-BA4F-E01CAB18C6D6}"/>
              </a:ext>
            </a:extLst>
          </p:cNvPr>
          <p:cNvSpPr txBox="1"/>
          <p:nvPr/>
        </p:nvSpPr>
        <p:spPr>
          <a:xfrm>
            <a:off x="873533" y="4681835"/>
            <a:ext cx="8064896" cy="461665"/>
          </a:xfrm>
          <a:prstGeom prst="rect">
            <a:avLst/>
          </a:prstGeom>
          <a:noFill/>
        </p:spPr>
        <p:txBody>
          <a:bodyPr wrap="square" rtlCol="0">
            <a:spAutoFit/>
          </a:bodyPr>
          <a:lstStyle/>
          <a:p>
            <a:r>
              <a:rPr lang="fr-FR" sz="800" i="1" dirty="0">
                <a:latin typeface="Lato "/>
              </a:rPr>
              <a:t>Source CC-BY Cécile Swiatek (2021). « Réseaux nationaux et européens de bibliothèques universitaires sur l’éducation ouverte et les REL ». </a:t>
            </a:r>
            <a:r>
              <a:rPr lang="fr-FR" sz="800" i="1" dirty="0" err="1">
                <a:latin typeface="Lato "/>
              </a:rPr>
              <a:t>OpenEducation</a:t>
            </a:r>
            <a:r>
              <a:rPr lang="fr-FR" sz="800" i="1" dirty="0">
                <a:latin typeface="Lato "/>
              </a:rPr>
              <a:t> Enjeux et rôle pour les bibliothèques universitaires en France (webinaire ADBU) </a:t>
            </a:r>
            <a:r>
              <a:rPr lang="fr-FR" sz="800" i="1" dirty="0">
                <a:latin typeface="Lato "/>
                <a:hlinkClick r:id="rId8"/>
              </a:rPr>
              <a:t>https://adbu.fr/actualites/retour-sur-le-webinaire-adbu-open-education-du-2-mars-2021</a:t>
            </a:r>
            <a:r>
              <a:rPr lang="fr-FR" sz="800" i="1" dirty="0">
                <a:latin typeface="Lato "/>
              </a:rPr>
              <a:t> .</a:t>
            </a:r>
          </a:p>
          <a:p>
            <a:r>
              <a:rPr lang="fr-FR" sz="800" i="1" dirty="0">
                <a:latin typeface="Lato "/>
              </a:rPr>
              <a:t>(vidéo sur </a:t>
            </a:r>
            <a:r>
              <a:rPr lang="fr-FR" sz="800" i="1" dirty="0">
                <a:latin typeface="Lato "/>
                <a:hlinkClick r:id="rId9"/>
              </a:rPr>
              <a:t>https://youtu.be/ISAObjn-TKo</a:t>
            </a:r>
            <a:r>
              <a:rPr lang="fr-FR" sz="800" i="1" dirty="0">
                <a:latin typeface="Lato "/>
              </a:rPr>
              <a:t> ).</a:t>
            </a:r>
          </a:p>
        </p:txBody>
      </p:sp>
      <p:sp>
        <p:nvSpPr>
          <p:cNvPr id="16" name="ZoneTexte 15">
            <a:extLst>
              <a:ext uri="{FF2B5EF4-FFF2-40B4-BE49-F238E27FC236}">
                <a16:creationId xmlns:a16="http://schemas.microsoft.com/office/drawing/2014/main" id="{FBA7F7FD-8C85-4B70-9C17-7B15CFE51A5E}"/>
              </a:ext>
            </a:extLst>
          </p:cNvPr>
          <p:cNvSpPr txBox="1"/>
          <p:nvPr/>
        </p:nvSpPr>
        <p:spPr>
          <a:xfrm>
            <a:off x="1907704" y="312329"/>
            <a:ext cx="7236296" cy="666914"/>
          </a:xfrm>
          <a:prstGeom prst="rect">
            <a:avLst/>
          </a:prstGeom>
          <a:noFill/>
        </p:spPr>
        <p:txBody>
          <a:bodyPr wrap="square">
            <a:spAutoFit/>
          </a:bodyPr>
          <a:lstStyle/>
          <a:p>
            <a:pPr marL="337185" algn="just">
              <a:lnSpc>
                <a:spcPct val="107000"/>
              </a:lnSpc>
              <a:spcAft>
                <a:spcPts val="600"/>
              </a:spcAft>
            </a:pPr>
            <a:r>
              <a:rPr lang="fr-FR" b="1" dirty="0">
                <a:latin typeface="Univers" panose="020B0503020202020204" pitchFamily="34" charset="0"/>
                <a:ea typeface="Times New Roman" panose="02020603050405020304" pitchFamily="18" charset="0"/>
                <a:cs typeface="Helvetica" panose="020B0604020202020204" pitchFamily="34" charset="0"/>
              </a:rPr>
              <a:t>Autriche : OEA </a:t>
            </a:r>
            <a:r>
              <a:rPr lang="en-US" b="1" dirty="0">
                <a:latin typeface="Univers" panose="020B0503020202020204" pitchFamily="34" charset="0"/>
              </a:rPr>
              <a:t>(Open Education Austria)</a:t>
            </a:r>
            <a:r>
              <a:rPr lang="fr-FR" b="1" dirty="0">
                <a:latin typeface="Univers" panose="020B0503020202020204" pitchFamily="34" charset="0"/>
                <a:ea typeface="Times New Roman" panose="02020603050405020304" pitchFamily="18" charset="0"/>
                <a:cs typeface="Helvetica" panose="020B0604020202020204" pitchFamily="34" charset="0"/>
              </a:rPr>
              <a:t> – OEAA (</a:t>
            </a:r>
            <a:r>
              <a:rPr lang="en-US" b="1" dirty="0">
                <a:latin typeface="Univers" panose="020B0503020202020204" pitchFamily="34" charset="0"/>
              </a:rPr>
              <a:t>Open Education Austria Advanced)</a:t>
            </a:r>
            <a:r>
              <a:rPr lang="fr-FR" b="1" dirty="0">
                <a:latin typeface="Univers" panose="020B0503020202020204" pitchFamily="34" charset="0"/>
                <a:ea typeface="Times New Roman" panose="02020603050405020304" pitchFamily="18" charset="0"/>
                <a:cs typeface="Helvetica" panose="020B0604020202020204" pitchFamily="34" charset="0"/>
              </a:rPr>
              <a:t>, structuration par lots de travail</a:t>
            </a:r>
          </a:p>
        </p:txBody>
      </p:sp>
      <p:sp>
        <p:nvSpPr>
          <p:cNvPr id="18" name="Titre 2">
            <a:extLst>
              <a:ext uri="{FF2B5EF4-FFF2-40B4-BE49-F238E27FC236}">
                <a16:creationId xmlns:a16="http://schemas.microsoft.com/office/drawing/2014/main" id="{1E40A12B-9AD4-4EE8-A4BB-28AF47639D3D}"/>
              </a:ext>
            </a:extLst>
          </p:cNvPr>
          <p:cNvSpPr txBox="1">
            <a:spLocks/>
          </p:cNvSpPr>
          <p:nvPr/>
        </p:nvSpPr>
        <p:spPr>
          <a:xfrm>
            <a:off x="75577" y="177815"/>
            <a:ext cx="2268642" cy="95443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3200" dirty="0">
                <a:solidFill>
                  <a:srgbClr val="FC7A57"/>
                </a:solidFill>
                <a:latin typeface="Lato" panose="020F0502020204030203" pitchFamily="34" charset="0"/>
              </a:rPr>
              <a:t>Exemples nationaux</a:t>
            </a:r>
          </a:p>
        </p:txBody>
      </p:sp>
      <p:sp>
        <p:nvSpPr>
          <p:cNvPr id="11" name="ZoneTexte 10">
            <a:extLst>
              <a:ext uri="{FF2B5EF4-FFF2-40B4-BE49-F238E27FC236}">
                <a16:creationId xmlns:a16="http://schemas.microsoft.com/office/drawing/2014/main" id="{69014148-1077-4C56-80FB-898B04B481DC}"/>
              </a:ext>
            </a:extLst>
          </p:cNvPr>
          <p:cNvSpPr txBox="1"/>
          <p:nvPr/>
        </p:nvSpPr>
        <p:spPr>
          <a:xfrm>
            <a:off x="7596336" y="42779"/>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421591865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ata:image/jpeg;base64,/9j/4AAQSkZJRgABAQAAAQABAAD/2wCEAAkGBxAQEBASEBIQEhIXExYVFRISFRISFhgVFhYWFhgXFhUYHighGBolGxUWIzIiJSkrMC4uGB8/ODMtOSgtLisBCgoKDg0OGhAQGi8lICYvKzYtLS0tLS0tLzUtLy0tLi0tLS0tLS0tLS0tLS0tLS0tLS0tLS0tLS0tLS0tLS0tLf/AABEIAOEA4QMBEQACEQEDEQH/xAAbAAEAAgMBAQAAAAAAAAAAAAAABQYBAwcEAv/EAEQQAAEDAgIHBAYHBwIHAQAAAAEAAgMEERIhBQYTMUFRcSJhgZEHFDJyobEzQlJzssHRIyQ0YoKSwlPwQ0Rjg6LS4RX/xAAaAQEAAgMBAAAAAAAAAAAAAAAABAUBAwYC/8QALhEBAAIBAwIEBgIDAQEBAAAAAAECAwQFERIhMUFRYRMiMjNxgSORFKGxwfBT/9oADAMBAAIRAxEAPwDuK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DBQeOfStOy4fNE08i9t/JabZ8de02j+22uDLbvWs/0iptbIS9scDXzPcbC3Ybc95/RR519JtFaRzKTG35IrN7zxELC29s96moLKywIyICAgICAgICAgICAgICAgICAgICAgICDDhcEFYmOTnhzXWnQopZAWfRvuW9xG9q5/W6b4VuY8JdFoNV8WvE+MJbULRntVDh/Iz/I/l5qVtuHxyz+kXc8/hij9rqrdTiAgIMXQEGUBAQEGEGUBAQEBAQEBAQEBAQEBAQEFI18qsckNOzNwzPvP7LR/vmFT7lfqtGKFztlOitssrbo6kEMUcbdzWgdTxPndWmKkY6RWPJU5ck5LzafN6lseBBi6wKxpjW9kZLIBtX3tfPBfkLZuPRV2fcK0npp3lZafbrXjqyTxDVBTaVnGJ8wgB3Ns2/kBceJWK01eTvNuPZm19Hj7RXqadIjSVI3abcSsHtdkG3UEXt0K8ZY1WGOrq5h7w/4meeiK8SkNX9aG1BEcgDJeFvZd05HuW/S66Mva3aWjVaG2L5q94WJT0B5dI6Rjp2F8rrDgN5J5AcStWXLXHHNpbMWG+W3TWFbg03WVry2la2KMb5HjER+V+4BQK6nNqJ4xxxHqsLaXDp685Z5n0SQ0NU2zrZsXc1gHkpH+Pl4+5P8ApGnUYuftx/tH1tbX0XakLaiHdiwhpHXDu65rRfJqMHe3zQkY8Wm1Havy29E1obTUVU27DZw9pjvaH6jvUvBqaZo5jxRNRpr4bcW8PVu0n6xhJpzHiH1XgkHoQciveX4nT/H4vGH4fV/Jzx7KNU62Vty0lsbgSCAwXBHvXVLfX5onjwXePb8Ex1eMJjRWs7WU7Nq5807nOsxou455bsgpeHWxGOOrvaUPNobTlnpjiserdLPpWUXjjjgbwDi0u8b3+QXubau/esRV4rXR0ni0zZD1uktKUxBlcbcy2NzD4tGXwUTJm1eGebf+JePDo80cV/8AU3q9rS2ocI5QGSHcR7Lu4X3HuUzTa6Mk9Nu0oeq0FsUdVe8LIrBXoHWmvqadrZIcBj3PDm3IJ3Hfu4eShavLlxR108E3R4sWW3RfnnyQWjda6uWaJmGN2J4BAaQbcc75WFz4KFh1+W94rxCdm2/Djxzbmey9hXSkCgqusulqykeC0xuidfCS03B+y7P4qt1eozYJifJZaPT4c8cTzEs6q6cqKqVwkwBjWXOFtjcmwzv1TRarJmtMWZ12kx4KxNfFZ5ZA1rnOyABJPcM1Y2mIjmVbETaeIc81fvVaQEj8+06Q91vZHgcPkqLTc5dT1T+V/quMOl6Y/DoyvnPiAgqWvGl3RtEEZs5wu8jeG7gPHPwHeqzcNRNI6K+a027TReeu3hDTqNodtvWHi5uRGDwtkXdeHmvG3YI4+Jb9Pe5amefhV/a5AK1VDRXwbSKRgt2mObnuzBGa85KdVZr6veO3TeLeiC0JqlHA4PkdtHjMZWaDztxKhafQVx26rTzKbqdwvljpiOIWN7gAScgBcnuU+e3dXxHPZy/TGkH1lRcXsXYI28gTYeJ3lc7ny2z5OPfs6bT4a6fFz5+bo2i6BsETI2cBmeZ4nzV9hx1x0isOdzZbZbzaXsW1ra5omvaWuF2kWIO4grzasWiYlmszWeYcxrY30NW4Rkgsddp5tOYB55ZFc7ki2nzz0/p0uOa6nBHV/wDS6Ro6rbPEyRu5wv0O4jwNwugxZIyUi0Ocy4px3mk+Sja90zWVLXD67AT7wJF/K3kqbcacZYmPNd7ZebYpifJMaiaOYIjORd7nEA8mg2y6n8lK27FWKdfmibnmtOTo8oWuys1Y1VEDZGuY8BzSLEHivN6xaOJZraazzDlumaA0s72AnIhzHccJzab8xu6hc3nxfByzWPy6fT5fj4omfxLour9f6xTxyH2rWd7wyP6+KvtNl+JiizntTi+Flmr51kqI46aXaZgtLQObiMgPn4Jqr1rinqZ0lLXy1iqB1C0YA11Q7ebsZ0HtHzFvAqDtuHiPiT5+Cfumfmfhx+ZXEK2VDKCu69j90/7jfzUDcYj4PKftv3v0iPR59JP7jfmVF2zxsl7r4V/ae1wqTHRy23uswf1HP4XU3XX6cM8IOgp1Z68oH0eRftJ3cmNHmSf8VC2yvzWlO3W3y1heVcqUQEHLNZpi+rnJ4PLR0bl+S5rWWm2a3Pq6fRViuCvHo6HoGMNpacD/AEmHxLQT8Sr7TREYq/iHPamec1p95SC3tIgIIrWiYso5yN+HD/cQ381G1dunDaUnR16s1YUPVWMOrIB/MT/a1zh8QFSaKvOeq9108YLOoBdI5llAQUH0gRgTxu5x/Jx/VUm5x/JE+y92q38do90tqBKTTvafqyG3QgH5kqVttucUx6SibnXjLE+sIv0hfTQ/dn8RUbc/rqk7T9FvyndSP4NnvP8AxFTdv+xCFuP35/SfU1BEFJ9IdOLwScSHMPhYj5lVG51+my42q/1Ver0eyXhmbykB/uaP/Ve9sn5Jj3a91r/JE+yK18rS+dsX1Y23/qdmfhbzKj7lkm1+jyhJ2zFxjm/nK4avQ4KWnH/TafFwxH4lWumrxirHsqdTbqzWn3lIre0CCva9fwh+8YoO4/ZT9t+/+kP6PPpJ/cb8yom1+NkvdfCqR9IB/dmfej8L1I3P7UflG2v70/h5PR3/AMx/R/ktW1+Fm7dvGv7XNWyoEBBzLW+l2dXJyfZ48d/xBXPa6nTmmXR6DJ1YIj0XPVGr2lJFzYMB/pyHwsrbRX68Meyn11Jpnt7900paIICCJ1qiL6OcD7Id/aQ78lG1kc4bcJWitxnrM+qiaqSBtZATuxEf3NcB8SFSaKeM9V5ro5wWdQC6NzLKyCCg+kCQGeNvKPPxcf0VJucx1x+F5tVfkmfdLej+MinkcfrSm3QNaPndSdsrxjmfdF3S0TliPSEX6Qvpofuz+IqPuf11/CTtX0W/Kd1I/g2e8/8AEVN2/wCxCFuP35T6moIgq/pAZenjPKUfFrlW7nH8UflZbXP8s/h5vR37NR1Z8nLXtf02bd2+qv4QGtgIrJ78x+Fqg6771k7QT/BX9uhaEkDqanI/0mfhF1fYLROOs+0OfzxxltE+svctzUIK9r1/CH7xnzUHcfsp+2/f/SH9Hn0k/uN+ZUTa/GyXuvhX9prXeDFSOI+q5rvjhPwcpmvrzhmUPbrdOePdX9QKjDPIw/XZl1ab/IlQNsvxkmvrCfulOccW9JX9XiiEBBXNc9EmaISMF5I7mw3lp3jrlfzUDX4PiU6o8YT9v1Hw79M+EqxqnpkU0pDz+yfYO/lPB36//FW6LURhtxPhKz12mnNTqr4w6Qx4IBBBB3EbiugiYnwc7MTHaX0sjTVVLI2Oe9wa0C5JXm960jql6pSbz0w1Uc22iDnNsHg2ad+A7r95HDvXmk9deZ82bR0W4jyc10rQvo6i2fZcHRu5gG7T4biudz4pwZP32dJp8tdRi/66VoytbPEyRpycMxyPEHoV0OLJGSkWhzmXFOK80nyetbWt8SSBoLnEAAXJO4AcV5m0RHMsxHM8Q5fpKd9ZVOMYJL3YWD+UZC/LIXPiuczWnPm7d3S4axp8HzOj6KohBDHEPqjM8ycyfMldBhxRjpFIc7myzkvN5U/0hfTQ/dn8RVVuf11/C42r6LJ3Uj+DZ7z/AMRU3b/sQgbh9+U+pqEIKvr/ACAU8beJkFvBpVduduMUR7rLa685Zn2fHo+itBK7nJbyaP1XnbK8Y5n3Z3S3OWI9nh190cQ9s7R2SA1/cR7J8Rl4Badyw94vDfteeOJxz+m/UnTTQ31eRwBBOzJ3EHPDfndbNBqo4+HZr3HSTFviV/a4hWqpLoKxr7VMFO2O4xueCG8bDeeirdxyR8Pp81ltlJnL1eXCO9Hf0k/uN+ZWja/GyRuvhVdKqBsjHsduc0tPQiyt71i9ZrPmp6WmtotHk5czaUVUMQ7Ub8/5m93Vp+K5yOdPm7+UulnjU4O3nH+3UaadsjGvYQWuAII5FdHW0WiJhzNqzWZrLavTAgwsCq6e1SErjJAQxxzLD7JPMfZPwVbqdB1z1Y+0+iz024TSOnJ3j1RVAzSdIcLI3ub9i20b4YTceCjY41WDtWO39pWWdJqO9p4n+k5BpXSEgsKMNP2nuLR5HNTa59Rbwog20+mr45P6bo9CySva+skEljdsLBhiB7xvd4r3Gnte3Vlnn28nidRWlenFHHv5p1S4Q3h0touKpZgkHuuHtNPMFas2CuWvFm3Dnvht1VVmm0dXUD3GECeInNo49+HeHd4uq6mHUaafk+aFlfPp9TWIv8tvVJt1kktnRVgdyDCR52UiNZb/APO3P4Rp0dfLJXj8vDXs0hXdjZinh44zmfe4npZaskajUduOmG7FOm0/fnqlL6C0DFSi47chFi8/Jo4BStPpa4Y7eKLqdXfPPftHomFKRVS1p0JU1UwdGGYGsDRd1iTckm3j8FV6zS5M1+a+S00WqxYacW8eUpqrQzU8JjlDRZxLcJvkc/ndSdHivjx9NkbW5aZcnXRNKWiMFBVtbND1NVIzZhmBreLrHETnlbkAq3W6fJmtHT4QstDqcWGs9XjKX1doDT07I3WxZl1sxckn9FK02KcWOKyiarL8XLNoe+eFr2lrwHNIsQdxC3WrFo4lpraazzHipuk9SnXLqd4t9h+8dHcfFVWbbZ55xz+lvh3SOOMkftpp6XS8XZaX2HAuieP/ACJXitNZTtH/AF6vfQ37z/xIwU2lpMpJmQjjYMLvDCPzW+uPV3+q3DRa+jp3rWZfWk9V7wOERMk7nNLpZXZkDeAeA7l6zaLnHxXvb1ljDruMkTbtX0h8aqaEqaWZxkDMDmWNnXNwQQbefmvOi02TDaefB612qxZ6x0+K1qzVaG1h0CyqaDfBKB2X8x9l3MfJRNTpa5o9/VL0urtgn1j0V2g//RoSWiJ0sd74WgvHVpbm3y8FAx/5Om7dPMJ+X/G1PzdXE/0sFBpuWUhppKhh4lwwtHi6ynYtTa88TSYQMumpSOeuJ/CaUvj2REDpTTL2VbYBJTQN2TZcdQCdpeTAWR9ttiMrntZyNyQQLtcqi12+qkuaXBga8mncKuKnwT9vtOIkd9jOM5HhkembWmoifE2V1KB606CVzWOxO/axRsMcJlxNB2oaXAvwm2VjlgeduuNS5l2mkL3sY4NDXnYOdUsg2c9n9o9t32M43ZHhkZ0xpOpjGmGyVEDnRUbZGx4JIv8AhPc5zMM2NrThcLg3vbPKxwPRWa2vjcY2mDGJ6iMsOIv2cNI+djiMV83NZc7iD33QKLWKs2rGyGlcwy07HBkUjHEVEReLOMpsWm28G45LI9OsesktNO+Npga1kUMgZKHF85lldHs4SHABwwjg7N7chxD16ptkcaySWTG41UrB7YAbG4ta0AvIAA5Ad996CCodb6k08ckppg6anp5oyyN1mumkLMDg6YBw3WdiaAsD70XrDPUzUTjNDGyWlqsTLYmPminjiBYRJvzuACbDEM73GRp0drVM2OmA2Hs0QMTtq6Wb1l4Y50TnPJAZcnMPvgdcjejLfFrZUNixymn7cG0jwRP7LvWGwBrgZbPBxtzuwDO5tmjDZq5p51VVUrpHMBdBWsLY3dh74KmFmJrQ5wJw57zbEc1gbtIa1vj0hHTN2To3SGFwIwva/wBWfOCDtLvHZaPYA7Y7V8iHhpNb6kxQGU0jTNFRStlwSNiiFVtPpAZO3YxgA4m3LxuQevRGlpItDzVONsr431bsbsTmEMqZs/auGADIYsgBnksj4n1pnknmjpn0haySZrZC18oIipqeaxwyNzxyuBN9wGVwbhrOsksbpqksa6IR0ckrG7VzxFNHL7Ax4cQkLTcNF23vuBQbqbWGuNQyCSOla9vq+2YSGl21YHPMRdIDZpLgOw7EY3Zi+QahrPVNjo5pX0YZM/tBrHF7WGRrGhrDMC+5cLuAOEkdk71gfNFpOcVFK3bxRtdNXseHB5Y98czWsAxyXDrXs0G2+w4AJfVTTc9WZdoxjBE1kUgAdf1sF23aLn2GjZ254jnkgrFZpOT1UWlv+6aTJcHyY2yRSNHtB9sg61i27bZEIJOHWOrdLDTxyUby6pEPrDY5HR4TRy1JAYJfpGmNoPbIs4ZC6yNM+uswkqmxmnfhimdFiaWEOgnbC4PaJS4tu452Z7OVwVgbtL6aqaSomDjDI/YUgxhskcbNtPOwudG6bDYYRndpN83WtYy3Q6yVIlpGzGla2RxY7ZlsrnEyFjCGtlOzBA3jaAEEG1rrIt6A5gNrgGxuLi9j3Iwxsm55DPM5DO266Bsm3vYXve9hv59UDZNzyGZuchmRxKA6JpzIBNrXIBy5dEGDC29y1t+dh0/MoM7JvIcOA4bkGSwEgkAkbrjd0QZa0DdYcUHxsW2thba1rWG7l0QZ2TcshkbjIZHmO9AETcshluyGXTkgxsW7sLbWtaw3cuiDIjA4DnuG/d8kAxNJvYX52F8tyDGxba2FtrWtYbhw6IPprABYAAcgLDyQfLYWjc1o6AdPyQZEY5DluHDcgGMEgkAkbjbMdCgbJuWQy3ZDLpyQDE3kN99w38+qDTo+hjgZgjBALi4lxc5znONy5znEkk96DcYm8hx4Djv+QQGxNFrAC2YsBkTy8ygwYW59lue/If74IPosBvcDMWOW8cigwImi1mty3ZDLpyQfVkGU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AQEBB//2Q==">
            <a:extLst>
              <a:ext uri="{FF2B5EF4-FFF2-40B4-BE49-F238E27FC236}">
                <a16:creationId xmlns:a16="http://schemas.microsoft.com/office/drawing/2014/main" id="{BEEB9FA5-5346-40EB-9B7A-9E9181402F9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7681" b="28848"/>
          <a:stretch/>
        </p:blipFill>
        <p:spPr bwMode="auto">
          <a:xfrm>
            <a:off x="1376658" y="1203598"/>
            <a:ext cx="1607344" cy="698740"/>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a:extLst>
              <a:ext uri="{FF2B5EF4-FFF2-40B4-BE49-F238E27FC236}">
                <a16:creationId xmlns:a16="http://schemas.microsoft.com/office/drawing/2014/main" id="{D9283035-B307-49D9-AA58-EF98BB7F8E93}"/>
              </a:ext>
            </a:extLst>
          </p:cNvPr>
          <p:cNvSpPr txBox="1"/>
          <p:nvPr/>
        </p:nvSpPr>
        <p:spPr>
          <a:xfrm>
            <a:off x="4308895" y="1977779"/>
            <a:ext cx="4374671" cy="2585323"/>
          </a:xfrm>
          <a:prstGeom prst="rect">
            <a:avLst/>
          </a:prstGeom>
          <a:noFill/>
        </p:spPr>
        <p:txBody>
          <a:bodyPr wrap="square" rtlCol="0">
            <a:spAutoFit/>
          </a:bodyPr>
          <a:lstStyle/>
          <a:p>
            <a:r>
              <a:rPr lang="en-US" sz="1350" i="1" dirty="0"/>
              <a:t>National Forum for the enhancement of Teaching and Learning in Higher Education - Digital transformation - Supporting Open Education</a:t>
            </a:r>
          </a:p>
          <a:p>
            <a:endParaRPr lang="fr-FR" sz="1350" i="1" dirty="0">
              <a:hlinkClick r:id="rId3"/>
            </a:endParaRPr>
          </a:p>
          <a:p>
            <a:r>
              <a:rPr lang="fr-FR" sz="1350" dirty="0">
                <a:hlinkClick r:id="rId3"/>
              </a:rPr>
              <a:t>https://www.teachingandlearning.ie/our-priorities/digital-transformation/supporting-open-education/</a:t>
            </a:r>
            <a:endParaRPr lang="fr-FR" sz="1350" dirty="0"/>
          </a:p>
          <a:p>
            <a:pPr marL="214313" indent="-214313">
              <a:buFont typeface="Arial" panose="020B0604020202020204" pitchFamily="34" charset="0"/>
              <a:buChar char="•"/>
            </a:pPr>
            <a:r>
              <a:rPr lang="en-US" sz="1350" dirty="0">
                <a:hlinkClick r:id="rId4"/>
              </a:rPr>
              <a:t>support for open education in Irish higher education</a:t>
            </a:r>
            <a:r>
              <a:rPr lang="en-US" sz="1350" dirty="0"/>
              <a:t>, </a:t>
            </a:r>
          </a:p>
          <a:p>
            <a:pPr marL="214313" indent="-214313">
              <a:buFont typeface="Arial" panose="020B0604020202020204" pitchFamily="34" charset="0"/>
              <a:buChar char="•"/>
            </a:pPr>
            <a:r>
              <a:rPr lang="en-US" sz="1350" dirty="0">
                <a:hlinkClick r:id="rId5"/>
              </a:rPr>
              <a:t>National Forum Open Licensing Toolkit</a:t>
            </a:r>
            <a:endParaRPr lang="en-US" sz="1350" dirty="0"/>
          </a:p>
          <a:p>
            <a:pPr marL="557213" lvl="1" indent="-214313">
              <a:buFont typeface="Arial" panose="020B0604020202020204" pitchFamily="34" charset="0"/>
              <a:buChar char="•"/>
            </a:pPr>
            <a:r>
              <a:rPr lang="en-US" sz="1350" dirty="0"/>
              <a:t>Guide </a:t>
            </a:r>
            <a:r>
              <a:rPr lang="en-US" sz="1350" dirty="0">
                <a:hlinkClick r:id="rId6"/>
              </a:rPr>
              <a:t>How to Choose an Open </a:t>
            </a:r>
            <a:r>
              <a:rPr lang="en-US" sz="1350" dirty="0" err="1">
                <a:hlinkClick r:id="rId6"/>
              </a:rPr>
              <a:t>Licence</a:t>
            </a:r>
            <a:r>
              <a:rPr lang="en-US" sz="1350" dirty="0"/>
              <a:t> </a:t>
            </a:r>
          </a:p>
          <a:p>
            <a:pPr marL="557213" lvl="1" indent="-214313">
              <a:buFont typeface="Arial" panose="020B0604020202020204" pitchFamily="34" charset="0"/>
              <a:buChar char="•"/>
            </a:pPr>
            <a:r>
              <a:rPr lang="en-US" sz="1350" dirty="0" err="1"/>
              <a:t>Webinaire</a:t>
            </a:r>
            <a:r>
              <a:rPr lang="en-US" sz="1350" dirty="0"/>
              <a:t> </a:t>
            </a:r>
            <a:r>
              <a:rPr lang="en-US" sz="1350" dirty="0">
                <a:solidFill>
                  <a:srgbClr val="0563C1"/>
                </a:solidFill>
                <a:hlinkClick r:id="rId7">
                  <a:extLst>
                    <a:ext uri="{A12FA001-AC4F-418D-AE19-62706E023703}">
                      <ahyp:hlinkClr xmlns:ahyp="http://schemas.microsoft.com/office/drawing/2018/hyperlinkcolor" val="tx"/>
                    </a:ext>
                  </a:extLst>
                </a:hlinkClick>
              </a:rPr>
              <a:t>Creating and Sharing Open Educational Resources (OER</a:t>
            </a:r>
            <a:r>
              <a:rPr lang="en-US" sz="1350" dirty="0">
                <a:solidFill>
                  <a:srgbClr val="0563C1"/>
                </a:solidFill>
              </a:rPr>
              <a:t>)</a:t>
            </a:r>
          </a:p>
          <a:p>
            <a:pPr marL="214313" indent="-214313">
              <a:buFont typeface="Arial" panose="020B0604020202020204" pitchFamily="34" charset="0"/>
              <a:buChar char="•"/>
            </a:pPr>
            <a:r>
              <a:rPr lang="en-US" sz="1350" dirty="0">
                <a:hlinkClick r:id="rId8"/>
              </a:rPr>
              <a:t>sponsoring the OER19 Conference</a:t>
            </a:r>
            <a:endParaRPr lang="fr-FR" sz="1350" dirty="0"/>
          </a:p>
        </p:txBody>
      </p:sp>
      <p:sp>
        <p:nvSpPr>
          <p:cNvPr id="6" name="ZoneTexte 5">
            <a:extLst>
              <a:ext uri="{FF2B5EF4-FFF2-40B4-BE49-F238E27FC236}">
                <a16:creationId xmlns:a16="http://schemas.microsoft.com/office/drawing/2014/main" id="{DFE27866-AD55-4721-AEC4-21DFD2510507}"/>
              </a:ext>
            </a:extLst>
          </p:cNvPr>
          <p:cNvSpPr txBox="1"/>
          <p:nvPr/>
        </p:nvSpPr>
        <p:spPr>
          <a:xfrm>
            <a:off x="569343" y="1977779"/>
            <a:ext cx="3739551" cy="2377574"/>
          </a:xfrm>
          <a:prstGeom prst="rect">
            <a:avLst/>
          </a:prstGeom>
          <a:noFill/>
        </p:spPr>
        <p:txBody>
          <a:bodyPr wrap="square">
            <a:spAutoFit/>
          </a:bodyPr>
          <a:lstStyle/>
          <a:p>
            <a:r>
              <a:rPr lang="en-US" sz="1350" i="1" dirty="0"/>
              <a:t>CONUL – Teaching and Learning – Training &amp; Development - Open Education</a:t>
            </a:r>
          </a:p>
          <a:p>
            <a:endParaRPr lang="en-US" sz="1350" i="1" dirty="0"/>
          </a:p>
          <a:p>
            <a:r>
              <a:rPr lang="en-US" sz="1350" dirty="0" err="1"/>
              <a:t>Bibliothèques</a:t>
            </a:r>
            <a:r>
              <a:rPr lang="en-US" sz="1350" dirty="0"/>
              <a:t> et </a:t>
            </a:r>
            <a:r>
              <a:rPr lang="en-US" sz="1350" dirty="0" err="1"/>
              <a:t>Ressources</a:t>
            </a:r>
            <a:r>
              <a:rPr lang="en-US" sz="1350" dirty="0"/>
              <a:t> </a:t>
            </a:r>
            <a:r>
              <a:rPr lang="en-US" sz="1350" dirty="0" err="1"/>
              <a:t>éducatives</a:t>
            </a:r>
            <a:r>
              <a:rPr lang="en-US" sz="1350" dirty="0"/>
              <a:t> </a:t>
            </a:r>
            <a:r>
              <a:rPr lang="en-US" sz="1350" dirty="0" err="1"/>
              <a:t>libres</a:t>
            </a:r>
            <a:r>
              <a:rPr lang="en-US" sz="1350" dirty="0"/>
              <a:t> : </a:t>
            </a:r>
            <a:r>
              <a:rPr lang="en-US" sz="1350" dirty="0" err="1"/>
              <a:t>toutes</a:t>
            </a:r>
            <a:r>
              <a:rPr lang="en-US" sz="1350" dirty="0"/>
              <a:t> les </a:t>
            </a:r>
            <a:r>
              <a:rPr lang="en-US" sz="1350" dirty="0" err="1"/>
              <a:t>vidéos</a:t>
            </a:r>
            <a:r>
              <a:rPr lang="en-US" sz="1350" dirty="0"/>
              <a:t> du </a:t>
            </a:r>
            <a:r>
              <a:rPr lang="en-US" sz="1350" dirty="0" err="1"/>
              <a:t>webinaire</a:t>
            </a:r>
            <a:r>
              <a:rPr lang="en-US" sz="1350" dirty="0"/>
              <a:t> de </a:t>
            </a:r>
            <a:r>
              <a:rPr lang="en-US" sz="1350" dirty="0" err="1"/>
              <a:t>décembre</a:t>
            </a:r>
            <a:r>
              <a:rPr lang="en-US" sz="1350" dirty="0"/>
              <a:t> 2020 (</a:t>
            </a:r>
            <a:r>
              <a:rPr lang="en-US" sz="1350" dirty="0" err="1"/>
              <a:t>Irlande</a:t>
            </a:r>
            <a:r>
              <a:rPr lang="en-US" sz="1350" dirty="0"/>
              <a:t>, NY, Ecosse) </a:t>
            </a:r>
            <a:r>
              <a:rPr lang="en-US" sz="1350" dirty="0" err="1"/>
              <a:t>sont</a:t>
            </a:r>
            <a:r>
              <a:rPr lang="en-US" sz="1350" dirty="0"/>
              <a:t> </a:t>
            </a:r>
            <a:r>
              <a:rPr lang="en-US" sz="1350" dirty="0" err="1"/>
              <a:t>en</a:t>
            </a:r>
            <a:r>
              <a:rPr lang="en-US" sz="1350" dirty="0"/>
              <a:t> </a:t>
            </a:r>
            <a:r>
              <a:rPr lang="en-US" sz="1350" dirty="0" err="1"/>
              <a:t>ligne</a:t>
            </a:r>
            <a:r>
              <a:rPr lang="en-US" sz="1350" dirty="0"/>
              <a:t> sur : </a:t>
            </a:r>
          </a:p>
          <a:p>
            <a:endParaRPr lang="en-US" sz="1350" dirty="0">
              <a:hlinkClick r:id="rId9"/>
            </a:endParaRPr>
          </a:p>
          <a:p>
            <a:r>
              <a:rPr lang="fr-FR" sz="1350" dirty="0">
                <a:hlinkClick r:id="rId9"/>
              </a:rPr>
              <a:t>http://www.conul.ie/libraries-and-open-educational-resources-the-present-and-the-future-conul-training-development-online-workshop-january-21st-2021/</a:t>
            </a:r>
            <a:r>
              <a:rPr lang="fr-FR" sz="1350" dirty="0"/>
              <a:t> </a:t>
            </a:r>
          </a:p>
        </p:txBody>
      </p:sp>
      <p:pic>
        <p:nvPicPr>
          <p:cNvPr id="5" name="Image 4" descr="Une image contenant texte, signe&#10;&#10;Description générée automatiquement">
            <a:extLst>
              <a:ext uri="{FF2B5EF4-FFF2-40B4-BE49-F238E27FC236}">
                <a16:creationId xmlns:a16="http://schemas.microsoft.com/office/drawing/2014/main" id="{429B6080-7C51-4B44-87C9-C8CCB023DDF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195259" y="1268038"/>
            <a:ext cx="2172803" cy="591002"/>
          </a:xfrm>
          <a:prstGeom prst="rect">
            <a:avLst/>
          </a:prstGeom>
        </p:spPr>
      </p:pic>
      <p:pic>
        <p:nvPicPr>
          <p:cNvPr id="12" name="Image 11" descr="Une image contenant texte, clipart&#10;&#10;Description générée automatiquement">
            <a:extLst>
              <a:ext uri="{FF2B5EF4-FFF2-40B4-BE49-F238E27FC236}">
                <a16:creationId xmlns:a16="http://schemas.microsoft.com/office/drawing/2014/main" id="{88DF98CB-D8AC-4F80-9353-CA677FBB9AAA}"/>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5698" y="4889761"/>
            <a:ext cx="566338" cy="198149"/>
          </a:xfrm>
          <a:prstGeom prst="rect">
            <a:avLst/>
          </a:prstGeom>
        </p:spPr>
      </p:pic>
      <p:sp>
        <p:nvSpPr>
          <p:cNvPr id="13" name="ZoneTexte 12">
            <a:extLst>
              <a:ext uri="{FF2B5EF4-FFF2-40B4-BE49-F238E27FC236}">
                <a16:creationId xmlns:a16="http://schemas.microsoft.com/office/drawing/2014/main" id="{C1E2253B-5F0D-489A-9ACF-FF9DD45F4846}"/>
              </a:ext>
            </a:extLst>
          </p:cNvPr>
          <p:cNvSpPr txBox="1"/>
          <p:nvPr/>
        </p:nvSpPr>
        <p:spPr>
          <a:xfrm>
            <a:off x="873533" y="4681835"/>
            <a:ext cx="8064896" cy="461665"/>
          </a:xfrm>
          <a:prstGeom prst="rect">
            <a:avLst/>
          </a:prstGeom>
          <a:noFill/>
        </p:spPr>
        <p:txBody>
          <a:bodyPr wrap="square" rtlCol="0">
            <a:spAutoFit/>
          </a:bodyPr>
          <a:lstStyle/>
          <a:p>
            <a:r>
              <a:rPr lang="fr-FR" sz="800" i="1" dirty="0">
                <a:latin typeface="Lato "/>
              </a:rPr>
              <a:t>Source CC-BY Cécile Swiatek (2021). « Réseaux nationaux et européens de bibliothèques universitaires sur l’éducation ouverte et les REL ». </a:t>
            </a:r>
            <a:r>
              <a:rPr lang="fr-FR" sz="800" i="1" dirty="0" err="1">
                <a:latin typeface="Lato "/>
              </a:rPr>
              <a:t>OpenEducation</a:t>
            </a:r>
            <a:r>
              <a:rPr lang="fr-FR" sz="800" i="1" dirty="0">
                <a:latin typeface="Lato "/>
              </a:rPr>
              <a:t> Enjeux et rôle pour les bibliothèques universitaires en France (webinaire ADBU) </a:t>
            </a:r>
            <a:r>
              <a:rPr lang="fr-FR" sz="800" i="1" dirty="0">
                <a:latin typeface="Lato "/>
                <a:hlinkClick r:id="rId12"/>
              </a:rPr>
              <a:t>https://adbu.fr/actualites/retour-sur-le-webinaire-adbu-open-education-du-2-mars-2021</a:t>
            </a:r>
            <a:r>
              <a:rPr lang="fr-FR" sz="800" i="1" dirty="0">
                <a:latin typeface="Lato "/>
              </a:rPr>
              <a:t> .</a:t>
            </a:r>
          </a:p>
          <a:p>
            <a:r>
              <a:rPr lang="fr-FR" sz="800" i="1" dirty="0">
                <a:latin typeface="Lato "/>
              </a:rPr>
              <a:t>(vidéo sur </a:t>
            </a:r>
            <a:r>
              <a:rPr lang="fr-FR" sz="800" i="1" dirty="0">
                <a:latin typeface="Lato "/>
                <a:hlinkClick r:id="rId13"/>
              </a:rPr>
              <a:t>https://youtu.be/ISAObjn-TKo</a:t>
            </a:r>
            <a:r>
              <a:rPr lang="fr-FR" sz="800" i="1" dirty="0">
                <a:latin typeface="Lato "/>
              </a:rPr>
              <a:t> ).</a:t>
            </a:r>
          </a:p>
        </p:txBody>
      </p:sp>
      <p:sp>
        <p:nvSpPr>
          <p:cNvPr id="14" name="ZoneTexte 13">
            <a:extLst>
              <a:ext uri="{FF2B5EF4-FFF2-40B4-BE49-F238E27FC236}">
                <a16:creationId xmlns:a16="http://schemas.microsoft.com/office/drawing/2014/main" id="{49F55843-2CF3-499F-97C7-C96F0224221D}"/>
              </a:ext>
            </a:extLst>
          </p:cNvPr>
          <p:cNvSpPr txBox="1"/>
          <p:nvPr/>
        </p:nvSpPr>
        <p:spPr>
          <a:xfrm>
            <a:off x="1907704" y="328935"/>
            <a:ext cx="6984776" cy="666914"/>
          </a:xfrm>
          <a:prstGeom prst="rect">
            <a:avLst/>
          </a:prstGeom>
          <a:noFill/>
        </p:spPr>
        <p:txBody>
          <a:bodyPr wrap="square">
            <a:spAutoFit/>
          </a:bodyPr>
          <a:lstStyle/>
          <a:p>
            <a:pPr marL="337185" algn="just">
              <a:lnSpc>
                <a:spcPct val="107000"/>
              </a:lnSpc>
            </a:pPr>
            <a:r>
              <a:rPr lang="fr-FR" b="1" dirty="0">
                <a:latin typeface="Univers" panose="020B0503020202020204" pitchFamily="34" charset="0"/>
                <a:ea typeface="Calibri" panose="020F0502020204030204" pitchFamily="34" charset="0"/>
                <a:cs typeface="Helvetica" panose="020B0604020202020204" pitchFamily="34" charset="0"/>
              </a:rPr>
              <a:t>Irlande : CONUL et National Forum</a:t>
            </a:r>
          </a:p>
          <a:p>
            <a:pPr marL="337185" algn="just">
              <a:lnSpc>
                <a:spcPct val="107000"/>
              </a:lnSpc>
            </a:pPr>
            <a:r>
              <a:rPr lang="fr-FR" b="1" dirty="0">
                <a:latin typeface="Univers" panose="020B0503020202020204" pitchFamily="34" charset="0"/>
                <a:ea typeface="Calibri" panose="020F0502020204030204" pitchFamily="34" charset="0"/>
                <a:cs typeface="Helvetica" panose="020B0604020202020204" pitchFamily="34" charset="0"/>
              </a:rPr>
              <a:t>Compétences,  webinaires, guides, conférences</a:t>
            </a:r>
          </a:p>
        </p:txBody>
      </p:sp>
      <p:sp>
        <p:nvSpPr>
          <p:cNvPr id="15" name="Titre 2">
            <a:extLst>
              <a:ext uri="{FF2B5EF4-FFF2-40B4-BE49-F238E27FC236}">
                <a16:creationId xmlns:a16="http://schemas.microsoft.com/office/drawing/2014/main" id="{0956EC8B-C51C-472A-BDC5-566AA3D03D56}"/>
              </a:ext>
            </a:extLst>
          </p:cNvPr>
          <p:cNvSpPr txBox="1">
            <a:spLocks/>
          </p:cNvSpPr>
          <p:nvPr/>
        </p:nvSpPr>
        <p:spPr>
          <a:xfrm>
            <a:off x="75577" y="177815"/>
            <a:ext cx="2268642" cy="95443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3200" dirty="0">
                <a:solidFill>
                  <a:srgbClr val="FC7A57"/>
                </a:solidFill>
                <a:latin typeface="Lato" panose="020F0502020204030203" pitchFamily="34" charset="0"/>
              </a:rPr>
              <a:t>Exemples nationaux</a:t>
            </a:r>
          </a:p>
        </p:txBody>
      </p:sp>
      <p:sp>
        <p:nvSpPr>
          <p:cNvPr id="10" name="ZoneTexte 9">
            <a:extLst>
              <a:ext uri="{FF2B5EF4-FFF2-40B4-BE49-F238E27FC236}">
                <a16:creationId xmlns:a16="http://schemas.microsoft.com/office/drawing/2014/main" id="{26B2AB83-4BB4-4C11-9AD2-96C5FA9FF623}"/>
              </a:ext>
            </a:extLst>
          </p:cNvPr>
          <p:cNvSpPr txBox="1"/>
          <p:nvPr/>
        </p:nvSpPr>
        <p:spPr>
          <a:xfrm>
            <a:off x="7596336" y="51470"/>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130789211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1520" y="987574"/>
            <a:ext cx="8062254" cy="675489"/>
          </a:xfrm>
        </p:spPr>
        <p:txBody>
          <a:bodyPr/>
          <a:lstStyle/>
          <a:p>
            <a:r>
              <a:rPr lang="fr-FR" dirty="0"/>
              <a:t>Émergence d’une littérature comparative</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12" name="ZoneTexte 11">
            <a:extLst>
              <a:ext uri="{FF2B5EF4-FFF2-40B4-BE49-F238E27FC236}">
                <a16:creationId xmlns:a16="http://schemas.microsoft.com/office/drawing/2014/main" id="{141A0A35-5112-427C-B1D1-988C67840188}"/>
              </a:ext>
            </a:extLst>
          </p:cNvPr>
          <p:cNvSpPr txBox="1"/>
          <p:nvPr/>
        </p:nvSpPr>
        <p:spPr>
          <a:xfrm>
            <a:off x="2699792" y="1883582"/>
            <a:ext cx="5685989" cy="2308324"/>
          </a:xfrm>
          <a:prstGeom prst="rect">
            <a:avLst/>
          </a:prstGeom>
          <a:noFill/>
        </p:spPr>
        <p:txBody>
          <a:bodyPr wrap="square">
            <a:spAutoFit/>
          </a:bodyPr>
          <a:lstStyle/>
          <a:p>
            <a:r>
              <a:rPr lang="fr-FR" sz="1600" dirty="0" err="1">
                <a:solidFill>
                  <a:srgbClr val="26225B"/>
                </a:solidFill>
                <a:effectLst/>
                <a:latin typeface="Lato "/>
                <a:ea typeface="Times New Roman" panose="02020603050405020304" pitchFamily="18" charset="0"/>
              </a:rPr>
              <a:t>Stracke</a:t>
            </a:r>
            <a:r>
              <a:rPr lang="fr-FR" sz="1600" dirty="0">
                <a:solidFill>
                  <a:srgbClr val="26225B"/>
                </a:solidFill>
                <a:effectLst/>
                <a:latin typeface="Lato "/>
                <a:ea typeface="Times New Roman" panose="02020603050405020304" pitchFamily="18" charset="0"/>
              </a:rPr>
              <a:t>, Christian, </a:t>
            </a:r>
            <a:r>
              <a:rPr lang="fr-FR" sz="1600" dirty="0" err="1">
                <a:solidFill>
                  <a:srgbClr val="26225B"/>
                </a:solidFill>
                <a:effectLst/>
                <a:latin typeface="Lato "/>
                <a:ea typeface="Times New Roman" panose="02020603050405020304" pitchFamily="18" charset="0"/>
              </a:rPr>
              <a:t>Bozkurt</a:t>
            </a:r>
            <a:r>
              <a:rPr lang="fr-FR" sz="1600" dirty="0">
                <a:solidFill>
                  <a:srgbClr val="26225B"/>
                </a:solidFill>
                <a:effectLst/>
                <a:latin typeface="Lato "/>
                <a:ea typeface="Times New Roman" panose="02020603050405020304" pitchFamily="18" charset="0"/>
              </a:rPr>
              <a:t>, Aras, Burgos, Daniel, et al</a:t>
            </a:r>
            <a:r>
              <a:rPr lang="en-GB" sz="1600" dirty="0">
                <a:solidFill>
                  <a:srgbClr val="26225B"/>
                </a:solidFill>
                <a:effectLst/>
                <a:latin typeface="Lato "/>
                <a:ea typeface="Times New Roman" panose="02020603050405020304" pitchFamily="18" charset="0"/>
              </a:rPr>
              <a:t>. (2021, September 27). </a:t>
            </a:r>
            <a:r>
              <a:rPr lang="en-GB" sz="1600" i="1" dirty="0">
                <a:solidFill>
                  <a:srgbClr val="26225B"/>
                </a:solidFill>
                <a:effectLst/>
                <a:latin typeface="Lato "/>
                <a:ea typeface="Times New Roman" panose="02020603050405020304" pitchFamily="18" charset="0"/>
              </a:rPr>
              <a:t>Global study on Open Education and Open Science: Practices, use cases and potentials during the COVID-19 pandemic and beyond</a:t>
            </a:r>
            <a:r>
              <a:rPr lang="en-GB" sz="1600" dirty="0">
                <a:solidFill>
                  <a:srgbClr val="26225B"/>
                </a:solidFill>
                <a:effectLst/>
                <a:latin typeface="Lato "/>
                <a:ea typeface="Times New Roman" panose="02020603050405020304" pitchFamily="18" charset="0"/>
              </a:rPr>
              <a:t>. Open Education Global (</a:t>
            </a:r>
            <a:r>
              <a:rPr lang="en-GB" sz="1600" dirty="0" err="1">
                <a:solidFill>
                  <a:srgbClr val="26225B"/>
                </a:solidFill>
                <a:effectLst/>
                <a:latin typeface="Lato "/>
                <a:ea typeface="Times New Roman" panose="02020603050405020304" pitchFamily="18" charset="0"/>
              </a:rPr>
              <a:t>OEGlobal</a:t>
            </a:r>
            <a:r>
              <a:rPr lang="en-GB" sz="1600" dirty="0">
                <a:solidFill>
                  <a:srgbClr val="26225B"/>
                </a:solidFill>
                <a:effectLst/>
                <a:latin typeface="Lato "/>
                <a:ea typeface="Times New Roman" panose="02020603050405020304" pitchFamily="18" charset="0"/>
              </a:rPr>
              <a:t> Conference), online. </a:t>
            </a:r>
            <a:r>
              <a:rPr lang="en-GB" sz="1600" u="sng" dirty="0">
                <a:solidFill>
                  <a:srgbClr val="26225B"/>
                </a:solidFill>
                <a:effectLst/>
                <a:latin typeface="Lato "/>
                <a:ea typeface="Times New Roman" panose="02020603050405020304" pitchFamily="18" charset="0"/>
                <a:hlinkClick r:id="rId4">
                  <a:extLst>
                    <a:ext uri="{A12FA001-AC4F-418D-AE19-62706E023703}">
                      <ahyp:hlinkClr xmlns:ahyp="http://schemas.microsoft.com/office/drawing/2018/hyperlinkcolor" val="tx"/>
                    </a:ext>
                  </a:extLst>
                </a:hlinkClick>
              </a:rPr>
              <a:t>https://doi.org/10.5281/zenodo.5546183</a:t>
            </a:r>
            <a:endParaRPr lang="en-GB" sz="1600" u="sng" dirty="0">
              <a:solidFill>
                <a:srgbClr val="26225B"/>
              </a:solidFill>
              <a:effectLst/>
              <a:latin typeface="Lato "/>
              <a:ea typeface="Times New Roman" panose="02020603050405020304" pitchFamily="18" charset="0"/>
            </a:endParaRPr>
          </a:p>
          <a:p>
            <a:endParaRPr lang="en-GB" sz="1600" u="sng" dirty="0">
              <a:solidFill>
                <a:srgbClr val="26225B"/>
              </a:solidFill>
              <a:latin typeface="Lato "/>
              <a:ea typeface="Times New Roman" panose="02020603050405020304" pitchFamily="18" charset="0"/>
            </a:endParaRPr>
          </a:p>
          <a:p>
            <a:r>
              <a:rPr lang="en-GB" sz="1600" dirty="0" err="1">
                <a:solidFill>
                  <a:srgbClr val="26225B"/>
                </a:solidFill>
                <a:effectLst/>
                <a:latin typeface="Lato "/>
                <a:ea typeface="Times New Roman" panose="02020603050405020304" pitchFamily="18" charset="0"/>
              </a:rPr>
              <a:t>Exemple</a:t>
            </a:r>
            <a:r>
              <a:rPr lang="en-GB" sz="1600" dirty="0">
                <a:solidFill>
                  <a:srgbClr val="26225B"/>
                </a:solidFill>
                <a:effectLst/>
                <a:latin typeface="Lato "/>
                <a:ea typeface="Times New Roman" panose="02020603050405020304" pitchFamily="18" charset="0"/>
              </a:rPr>
              <a:t> recent de </a:t>
            </a:r>
            <a:r>
              <a:rPr lang="en-GB" sz="1600" dirty="0" err="1">
                <a:solidFill>
                  <a:srgbClr val="26225B"/>
                </a:solidFill>
                <a:effectLst/>
                <a:latin typeface="Lato "/>
                <a:ea typeface="Times New Roman" panose="02020603050405020304" pitchFamily="18" charset="0"/>
              </a:rPr>
              <a:t>comparaison</a:t>
            </a:r>
            <a:r>
              <a:rPr lang="en-GB" sz="1600" dirty="0">
                <a:solidFill>
                  <a:srgbClr val="26225B"/>
                </a:solidFill>
                <a:effectLst/>
                <a:latin typeface="Lato "/>
                <a:ea typeface="Times New Roman" panose="02020603050405020304" pitchFamily="18" charset="0"/>
              </a:rPr>
              <a:t> de pays (</a:t>
            </a:r>
            <a:r>
              <a:rPr lang="en-GB" sz="1600" dirty="0" err="1">
                <a:solidFill>
                  <a:srgbClr val="26225B"/>
                </a:solidFill>
                <a:effectLst/>
                <a:latin typeface="Lato "/>
                <a:ea typeface="Times New Roman" panose="02020603050405020304" pitchFamily="18" charset="0"/>
              </a:rPr>
              <a:t>dont</a:t>
            </a:r>
            <a:r>
              <a:rPr lang="en-GB" sz="1600" dirty="0">
                <a:solidFill>
                  <a:srgbClr val="26225B"/>
                </a:solidFill>
                <a:effectLst/>
                <a:latin typeface="Lato "/>
                <a:ea typeface="Times New Roman" panose="02020603050405020304" pitchFamily="18" charset="0"/>
              </a:rPr>
              <a:t> la France) des cinq continents.</a:t>
            </a:r>
            <a:endParaRPr lang="fr-FR" sz="1600" dirty="0">
              <a:solidFill>
                <a:srgbClr val="26225B"/>
              </a:solidFill>
              <a:effectLst/>
              <a:latin typeface="Lato "/>
              <a:ea typeface="Times New Roman" panose="02020603050405020304" pitchFamily="18" charset="0"/>
            </a:endParaRPr>
          </a:p>
        </p:txBody>
      </p:sp>
      <p:sp>
        <p:nvSpPr>
          <p:cNvPr id="6" name="ZoneTexte 5">
            <a:extLst>
              <a:ext uri="{FF2B5EF4-FFF2-40B4-BE49-F238E27FC236}">
                <a16:creationId xmlns:a16="http://schemas.microsoft.com/office/drawing/2014/main" id="{128DBB70-8B6A-4696-9E4F-379B3A35CC04}"/>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163649930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4162" y="853781"/>
            <a:ext cx="5685989" cy="637849"/>
          </a:xfrm>
        </p:spPr>
        <p:txBody>
          <a:bodyPr/>
          <a:lstStyle/>
          <a:p>
            <a:r>
              <a:rPr lang="fr-FR" dirty="0"/>
              <a:t>Avez-vous connaissance….</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12" name="ZoneTexte 11">
            <a:extLst>
              <a:ext uri="{FF2B5EF4-FFF2-40B4-BE49-F238E27FC236}">
                <a16:creationId xmlns:a16="http://schemas.microsoft.com/office/drawing/2014/main" id="{141A0A35-5112-427C-B1D1-988C67840188}"/>
              </a:ext>
            </a:extLst>
          </p:cNvPr>
          <p:cNvSpPr txBox="1"/>
          <p:nvPr/>
        </p:nvSpPr>
        <p:spPr>
          <a:xfrm>
            <a:off x="2699792" y="3003798"/>
            <a:ext cx="5685989" cy="363818"/>
          </a:xfrm>
          <a:prstGeom prst="rect">
            <a:avLst/>
          </a:prstGeom>
          <a:noFill/>
        </p:spPr>
        <p:txBody>
          <a:bodyPr wrap="square">
            <a:spAutoFit/>
          </a:bodyPr>
          <a:lstStyle/>
          <a:p>
            <a:pPr algn="just">
              <a:lnSpc>
                <a:spcPct val="107000"/>
              </a:lnSpc>
              <a:spcBef>
                <a:spcPts val="200"/>
              </a:spcBef>
              <a:spcAft>
                <a:spcPts val="800"/>
              </a:spcAft>
            </a:pPr>
            <a:r>
              <a:rPr lang="fr-FR" dirty="0">
                <a:solidFill>
                  <a:srgbClr val="26225B"/>
                </a:solidFill>
                <a:latin typeface="Lato" panose="020F0502020204030203" pitchFamily="34" charset="0"/>
                <a:ea typeface="Lato" panose="020F0502020204030203" pitchFamily="34" charset="0"/>
                <a:cs typeface="Lato" panose="020F0502020204030203" pitchFamily="34" charset="0"/>
              </a:rPr>
              <a:t>…de stratégies associatives et/ ou de réseau ?</a:t>
            </a:r>
            <a:endParaRPr lang="fr-FR" sz="1800" dirty="0">
              <a:solidFill>
                <a:srgbClr val="26225B"/>
              </a:solidFill>
              <a:effectLst/>
              <a:latin typeface="Lato" panose="020F0502020204030203" pitchFamily="34" charset="0"/>
              <a:ea typeface="Lato" panose="020F0502020204030203" pitchFamily="34" charset="0"/>
              <a:cs typeface="Lato" panose="020F0502020204030203" pitchFamily="34" charset="0"/>
            </a:endParaRPr>
          </a:p>
        </p:txBody>
      </p:sp>
      <p:sp>
        <p:nvSpPr>
          <p:cNvPr id="6" name="ZoneTexte 5">
            <a:extLst>
              <a:ext uri="{FF2B5EF4-FFF2-40B4-BE49-F238E27FC236}">
                <a16:creationId xmlns:a16="http://schemas.microsoft.com/office/drawing/2014/main" id="{0417B24D-DFED-47B6-9E53-20431E81304C}"/>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21556678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1520" y="825481"/>
            <a:ext cx="8134262" cy="637849"/>
          </a:xfrm>
        </p:spPr>
        <p:txBody>
          <a:bodyPr/>
          <a:lstStyle/>
          <a:p>
            <a:r>
              <a:rPr lang="fr-FR" dirty="0"/>
              <a:t>Stratégies d’associations et/ou de réseau</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6" name="ZoneTexte 5">
            <a:extLst>
              <a:ext uri="{FF2B5EF4-FFF2-40B4-BE49-F238E27FC236}">
                <a16:creationId xmlns:a16="http://schemas.microsoft.com/office/drawing/2014/main" id="{113FA541-9DC5-4550-8724-2931B9579768}"/>
              </a:ext>
            </a:extLst>
          </p:cNvPr>
          <p:cNvSpPr txBox="1"/>
          <p:nvPr/>
        </p:nvSpPr>
        <p:spPr>
          <a:xfrm>
            <a:off x="1868994" y="1463330"/>
            <a:ext cx="3495094" cy="2949525"/>
          </a:xfrm>
          <a:prstGeom prst="rect">
            <a:avLst/>
          </a:prstGeom>
          <a:noFill/>
        </p:spPr>
        <p:txBody>
          <a:bodyPr wrap="square">
            <a:spAutoFit/>
          </a:bodyPr>
          <a:lstStyle/>
          <a:p>
            <a:pPr algn="just">
              <a:spcBef>
                <a:spcPts val="200"/>
              </a:spcBef>
            </a:pPr>
            <a:r>
              <a:rPr lang="fr-FR" dirty="0">
                <a:solidFill>
                  <a:srgbClr val="26225B"/>
                </a:solidFill>
                <a:latin typeface="Lato" panose="020F0502020204030203" pitchFamily="34" charset="0"/>
                <a:ea typeface="Lato" panose="020F0502020204030203" pitchFamily="34" charset="0"/>
                <a:cs typeface="Lato" panose="020F0502020204030203" pitchFamily="34" charset="0"/>
              </a:rPr>
              <a:t>IFLA</a:t>
            </a:r>
          </a:p>
          <a:p>
            <a:pPr algn="just">
              <a:spcBef>
                <a:spcPts val="200"/>
              </a:spcBef>
            </a:pPr>
            <a:endParaRPr lang="en-US" sz="1000" dirty="0">
              <a:solidFill>
                <a:srgbClr val="26225B"/>
              </a:solidFill>
              <a:latin typeface="Lato" panose="020F0502020204030203" pitchFamily="34" charset="0"/>
              <a:ea typeface="Lato" panose="020F0502020204030203" pitchFamily="34" charset="0"/>
              <a:cs typeface="Lato" panose="020F0502020204030203" pitchFamily="34" charset="0"/>
            </a:endParaRPr>
          </a:p>
          <a:p>
            <a:pPr algn="just">
              <a:spcBef>
                <a:spcPts val="200"/>
              </a:spcBef>
            </a:pPr>
            <a:r>
              <a:rPr lang="en-US" sz="1200" dirty="0">
                <a:solidFill>
                  <a:srgbClr val="26225B"/>
                </a:solidFill>
                <a:latin typeface="Lato" panose="020F0502020204030203" pitchFamily="34" charset="0"/>
                <a:ea typeface="Lato" panose="020F0502020204030203" pitchFamily="34" charset="0"/>
                <a:cs typeface="Lato" panose="020F0502020204030203" pitchFamily="34" charset="0"/>
              </a:rPr>
              <a:t>2011 Statement on open access (REL </a:t>
            </a:r>
            <a:r>
              <a:rPr lang="en-US" sz="1200" dirty="0" err="1">
                <a:solidFill>
                  <a:srgbClr val="26225B"/>
                </a:solidFill>
                <a:latin typeface="Lato" panose="020F0502020204030203" pitchFamily="34" charset="0"/>
                <a:ea typeface="Lato" panose="020F0502020204030203" pitchFamily="34" charset="0"/>
                <a:cs typeface="Lato" panose="020F0502020204030203" pitchFamily="34" charset="0"/>
              </a:rPr>
              <a:t>incluses</a:t>
            </a:r>
            <a:r>
              <a:rPr lang="en-US" sz="1200" dirty="0">
                <a:solidFill>
                  <a:srgbClr val="26225B"/>
                </a:solidFill>
                <a:latin typeface="Lato" panose="020F0502020204030203" pitchFamily="34" charset="0"/>
                <a:ea typeface="Lato" panose="020F0502020204030203" pitchFamily="34" charset="0"/>
                <a:cs typeface="Lato" panose="020F0502020204030203" pitchFamily="34" charset="0"/>
              </a:rPr>
              <a:t>)</a:t>
            </a:r>
          </a:p>
          <a:p>
            <a:pPr algn="just">
              <a:spcBef>
                <a:spcPts val="200"/>
              </a:spcBef>
            </a:pPr>
            <a:r>
              <a:rPr lang="en-US" sz="1200" dirty="0">
                <a:solidFill>
                  <a:srgbClr val="26225B"/>
                </a:solidFill>
                <a:latin typeface="Lato" panose="020F0502020204030203" pitchFamily="34" charset="0"/>
                <a:ea typeface="Lato" panose="020F0502020204030203" pitchFamily="34" charset="0"/>
                <a:cs typeface="Lato" panose="020F0502020204030203" pitchFamily="34" charset="0"/>
              </a:rPr>
              <a:t>2019 Briefing on OERs and libraries</a:t>
            </a:r>
            <a:endParaRPr lang="fr-FR" sz="1200" dirty="0">
              <a:solidFill>
                <a:srgbClr val="26225B"/>
              </a:solidFill>
              <a:latin typeface="Lato" panose="020F0502020204030203" pitchFamily="34" charset="0"/>
              <a:ea typeface="Lato" panose="020F0502020204030203" pitchFamily="34" charset="0"/>
              <a:cs typeface="Lato" panose="020F0502020204030203" pitchFamily="34" charset="0"/>
            </a:endParaRPr>
          </a:p>
          <a:p>
            <a:pPr algn="just">
              <a:spcBef>
                <a:spcPts val="200"/>
              </a:spcBef>
            </a:pPr>
            <a:r>
              <a:rPr lang="fr-FR" sz="1200" dirty="0">
                <a:solidFill>
                  <a:srgbClr val="26225B"/>
                </a:solidFill>
                <a:latin typeface="Lato" panose="020F0502020204030203" pitchFamily="34" charset="0"/>
                <a:ea typeface="Lato" panose="020F0502020204030203" pitchFamily="34" charset="0"/>
                <a:cs typeface="Lato" panose="020F0502020204030203" pitchFamily="34" charset="0"/>
                <a:hlinkClick r:id="rId4">
                  <a:extLst>
                    <a:ext uri="{A12FA001-AC4F-418D-AE19-62706E023703}">
                      <ahyp:hlinkClr xmlns:ahyp="http://schemas.microsoft.com/office/drawing/2018/hyperlinkcolor" val="tx"/>
                    </a:ext>
                  </a:extLst>
                </a:hlinkClick>
              </a:rPr>
              <a:t>https://www.ifla.org/wp-content/uploads/2019/05/assets/clm/news/oer_ifla_brief.pdf</a:t>
            </a:r>
            <a:r>
              <a:rPr lang="fr-FR" sz="1200" dirty="0">
                <a:solidFill>
                  <a:srgbClr val="26225B"/>
                </a:solidFill>
                <a:latin typeface="Lato" panose="020F0502020204030203" pitchFamily="34" charset="0"/>
                <a:ea typeface="Lato" panose="020F0502020204030203" pitchFamily="34" charset="0"/>
                <a:cs typeface="Lato" panose="020F0502020204030203" pitchFamily="34" charset="0"/>
              </a:rPr>
              <a:t> </a:t>
            </a:r>
          </a:p>
          <a:p>
            <a:pPr algn="just">
              <a:spcBef>
                <a:spcPts val="200"/>
              </a:spcBef>
            </a:pPr>
            <a:r>
              <a:rPr lang="fr-FR" sz="1200" dirty="0">
                <a:solidFill>
                  <a:srgbClr val="26225B"/>
                </a:solidFill>
                <a:latin typeface="Lato" panose="020F0502020204030203" pitchFamily="34" charset="0"/>
                <a:ea typeface="Lato" panose="020F0502020204030203" pitchFamily="34" charset="0"/>
                <a:cs typeface="Lato" panose="020F0502020204030203" pitchFamily="34" charset="0"/>
              </a:rPr>
              <a:t>Blog </a:t>
            </a:r>
            <a:r>
              <a:rPr lang="fr-FR" sz="1200" dirty="0">
                <a:solidFill>
                  <a:srgbClr val="26225B"/>
                </a:solidFill>
                <a:latin typeface="Lato" panose="020F0502020204030203" pitchFamily="34" charset="0"/>
                <a:ea typeface="Lato" panose="020F0502020204030203" pitchFamily="34" charset="0"/>
                <a:cs typeface="Lato" panose="020F0502020204030203" pitchFamily="34" charset="0"/>
                <a:hlinkClick r:id="rId5">
                  <a:extLst>
                    <a:ext uri="{A12FA001-AC4F-418D-AE19-62706E023703}">
                      <ahyp:hlinkClr xmlns:ahyp="http://schemas.microsoft.com/office/drawing/2018/hyperlinkcolor" val="tx"/>
                    </a:ext>
                  </a:extLst>
                </a:hlinkClick>
              </a:rPr>
              <a:t>https://blogs.ifla.org/lpa/2021/03/04/fostering-creation-of-open-education-resources/</a:t>
            </a:r>
            <a:endParaRPr lang="fr-FR" sz="1200" dirty="0">
              <a:solidFill>
                <a:srgbClr val="26225B"/>
              </a:solidFill>
              <a:latin typeface="Lato" panose="020F0502020204030203" pitchFamily="34" charset="0"/>
              <a:ea typeface="Lato" panose="020F0502020204030203" pitchFamily="34" charset="0"/>
              <a:cs typeface="Lato" panose="020F0502020204030203" pitchFamily="34" charset="0"/>
            </a:endParaRPr>
          </a:p>
          <a:p>
            <a:pPr algn="just">
              <a:spcBef>
                <a:spcPts val="200"/>
              </a:spcBef>
            </a:pPr>
            <a:r>
              <a:rPr lang="fr-FR" sz="1200" dirty="0">
                <a:solidFill>
                  <a:srgbClr val="26225B"/>
                </a:solidFill>
                <a:latin typeface="Lato" panose="020F0502020204030203" pitchFamily="34" charset="0"/>
                <a:ea typeface="Lato" panose="020F0502020204030203" pitchFamily="34" charset="0"/>
                <a:cs typeface="Lato" panose="020F0502020204030203" pitchFamily="34" charset="0"/>
              </a:rPr>
              <a:t>Session WLIC 2021</a:t>
            </a:r>
          </a:p>
          <a:p>
            <a:pPr algn="just">
              <a:spcBef>
                <a:spcPts val="200"/>
              </a:spcBef>
            </a:pPr>
            <a:r>
              <a:rPr lang="fr-FR" sz="1200" dirty="0">
                <a:solidFill>
                  <a:srgbClr val="26225B"/>
                </a:solidFill>
                <a:latin typeface="Lato" panose="020F0502020204030203" pitchFamily="34" charset="0"/>
                <a:ea typeface="Lato" panose="020F0502020204030203" pitchFamily="34" charset="0"/>
                <a:cs typeface="Lato" panose="020F0502020204030203" pitchFamily="34" charset="0"/>
                <a:hlinkClick r:id="rId6">
                  <a:extLst>
                    <a:ext uri="{A12FA001-AC4F-418D-AE19-62706E023703}">
                      <ahyp:hlinkClr xmlns:ahyp="http://schemas.microsoft.com/office/drawing/2018/hyperlinkcolor" val="tx"/>
                    </a:ext>
                  </a:extLst>
                </a:hlinkClick>
              </a:rPr>
              <a:t>https://www.ifla.org/news/open-educational-resources-where-ict-meets-education-and-scholarship/</a:t>
            </a:r>
            <a:r>
              <a:rPr lang="fr-FR" sz="1200" dirty="0">
                <a:solidFill>
                  <a:srgbClr val="26225B"/>
                </a:solidFill>
                <a:latin typeface="Lato" panose="020F0502020204030203" pitchFamily="34" charset="0"/>
                <a:ea typeface="Lato" panose="020F0502020204030203" pitchFamily="34" charset="0"/>
                <a:cs typeface="Lato" panose="020F0502020204030203" pitchFamily="34" charset="0"/>
              </a:rPr>
              <a:t> </a:t>
            </a:r>
          </a:p>
        </p:txBody>
      </p:sp>
      <p:sp>
        <p:nvSpPr>
          <p:cNvPr id="8" name="ZoneTexte 7">
            <a:extLst>
              <a:ext uri="{FF2B5EF4-FFF2-40B4-BE49-F238E27FC236}">
                <a16:creationId xmlns:a16="http://schemas.microsoft.com/office/drawing/2014/main" id="{D1E80E5E-C593-4924-81AD-03822A745860}"/>
              </a:ext>
            </a:extLst>
          </p:cNvPr>
          <p:cNvSpPr txBox="1"/>
          <p:nvPr/>
        </p:nvSpPr>
        <p:spPr>
          <a:xfrm>
            <a:off x="266391" y="1463330"/>
            <a:ext cx="1703221" cy="1277273"/>
          </a:xfrm>
          <a:prstGeom prst="rect">
            <a:avLst/>
          </a:prstGeom>
          <a:noFill/>
        </p:spPr>
        <p:txBody>
          <a:bodyPr wrap="square">
            <a:spAutoFit/>
          </a:bodyPr>
          <a:lstStyle/>
          <a:p>
            <a:pPr algn="just">
              <a:spcBef>
                <a:spcPts val="200"/>
              </a:spcBef>
            </a:pPr>
            <a:r>
              <a:rPr lang="fr-FR" dirty="0">
                <a:solidFill>
                  <a:srgbClr val="26225B"/>
                </a:solidFill>
                <a:latin typeface="Lato" panose="020F0502020204030203" pitchFamily="34" charset="0"/>
                <a:ea typeface="Lato" panose="020F0502020204030203" pitchFamily="34" charset="0"/>
                <a:cs typeface="Lato" panose="020F0502020204030203" pitchFamily="34" charset="0"/>
              </a:rPr>
              <a:t>Études</a:t>
            </a:r>
          </a:p>
          <a:p>
            <a:pPr algn="just">
              <a:spcBef>
                <a:spcPts val="200"/>
              </a:spcBef>
            </a:pPr>
            <a:r>
              <a:rPr lang="fr-FR" dirty="0">
                <a:solidFill>
                  <a:srgbClr val="26225B"/>
                </a:solidFill>
                <a:effectLst/>
                <a:latin typeface="Lato" panose="020F0502020204030203" pitchFamily="34" charset="0"/>
                <a:ea typeface="Lato" panose="020F0502020204030203" pitchFamily="34" charset="0"/>
                <a:cs typeface="Lato" panose="020F0502020204030203" pitchFamily="34" charset="0"/>
              </a:rPr>
              <a:t>Financements</a:t>
            </a:r>
          </a:p>
          <a:p>
            <a:pPr algn="just">
              <a:spcBef>
                <a:spcPts val="200"/>
              </a:spcBef>
            </a:pPr>
            <a:r>
              <a:rPr lang="fr-FR" dirty="0" err="1">
                <a:solidFill>
                  <a:srgbClr val="26225B"/>
                </a:solidFill>
                <a:latin typeface="Lato" panose="020F0502020204030203" pitchFamily="34" charset="0"/>
                <a:ea typeface="Lato" panose="020F0502020204030203" pitchFamily="34" charset="0"/>
                <a:cs typeface="Lato" panose="020F0502020204030203" pitchFamily="34" charset="0"/>
              </a:rPr>
              <a:t>Advocacy</a:t>
            </a:r>
            <a:endParaRPr lang="fr-FR" dirty="0">
              <a:solidFill>
                <a:srgbClr val="26225B"/>
              </a:solidFill>
              <a:latin typeface="Lato" panose="020F0502020204030203" pitchFamily="34" charset="0"/>
              <a:ea typeface="Lato" panose="020F0502020204030203" pitchFamily="34" charset="0"/>
              <a:cs typeface="Lato" panose="020F0502020204030203" pitchFamily="34" charset="0"/>
            </a:endParaRPr>
          </a:p>
          <a:p>
            <a:pPr algn="just">
              <a:spcBef>
                <a:spcPts val="200"/>
              </a:spcBef>
            </a:pPr>
            <a:r>
              <a:rPr lang="fr-FR" dirty="0">
                <a:solidFill>
                  <a:srgbClr val="26225B"/>
                </a:solidFill>
                <a:effectLst/>
                <a:latin typeface="Lato" panose="020F0502020204030203" pitchFamily="34" charset="0"/>
                <a:ea typeface="Lato" panose="020F0502020204030203" pitchFamily="34" charset="0"/>
                <a:cs typeface="Lato" panose="020F0502020204030203" pitchFamily="34" charset="0"/>
              </a:rPr>
              <a:t>Collaboration</a:t>
            </a:r>
          </a:p>
        </p:txBody>
      </p:sp>
      <p:sp>
        <p:nvSpPr>
          <p:cNvPr id="10" name="ZoneTexte 9">
            <a:extLst>
              <a:ext uri="{FF2B5EF4-FFF2-40B4-BE49-F238E27FC236}">
                <a16:creationId xmlns:a16="http://schemas.microsoft.com/office/drawing/2014/main" id="{DA3C66BD-6DCF-41E2-BF68-D745CDA958DF}"/>
              </a:ext>
            </a:extLst>
          </p:cNvPr>
          <p:cNvSpPr txBox="1"/>
          <p:nvPr/>
        </p:nvSpPr>
        <p:spPr>
          <a:xfrm>
            <a:off x="5364088" y="1463330"/>
            <a:ext cx="3495094" cy="3216265"/>
          </a:xfrm>
          <a:prstGeom prst="rect">
            <a:avLst/>
          </a:prstGeom>
          <a:noFill/>
        </p:spPr>
        <p:txBody>
          <a:bodyPr wrap="square">
            <a:spAutoFit/>
          </a:bodyPr>
          <a:lstStyle/>
          <a:p>
            <a:pPr algn="just">
              <a:spcBef>
                <a:spcPts val="200"/>
              </a:spcBef>
            </a:pPr>
            <a:r>
              <a:rPr lang="fr-FR" sz="1600" dirty="0">
                <a:solidFill>
                  <a:srgbClr val="26225B"/>
                </a:solidFill>
                <a:effectLst/>
                <a:latin typeface="Lato" panose="020F0502020204030203" pitchFamily="34" charset="0"/>
                <a:ea typeface="Lato" panose="020F0502020204030203" pitchFamily="34" charset="0"/>
                <a:cs typeface="Lato" panose="020F0502020204030203" pitchFamily="34" charset="0"/>
              </a:rPr>
              <a:t>Creative Commons Open Education </a:t>
            </a:r>
          </a:p>
          <a:p>
            <a:pPr algn="just">
              <a:spcBef>
                <a:spcPts val="200"/>
              </a:spcBef>
            </a:pPr>
            <a:endParaRPr lang="fr-FR" sz="1000" dirty="0">
              <a:solidFill>
                <a:srgbClr val="0000FF"/>
              </a:solidFill>
              <a:latin typeface="Lato" panose="020F0502020204030203" pitchFamily="34" charset="0"/>
              <a:ea typeface="Lato" panose="020F0502020204030203" pitchFamily="34" charset="0"/>
              <a:cs typeface="Lato" panose="020F0502020204030203" pitchFamily="34" charset="0"/>
              <a:hlinkClick r:id="rId7">
                <a:extLst>
                  <a:ext uri="{A12FA001-AC4F-418D-AE19-62706E023703}">
                    <ahyp:hlinkClr xmlns:ahyp="http://schemas.microsoft.com/office/drawing/2018/hyperlinkcolor" val="tx"/>
                  </a:ext>
                </a:extLst>
              </a:hlinkClick>
            </a:endParaRPr>
          </a:p>
          <a:p>
            <a:pPr algn="just">
              <a:spcBef>
                <a:spcPts val="200"/>
              </a:spcBef>
            </a:pPr>
            <a:r>
              <a:rPr lang="fr-FR" sz="1200" dirty="0">
                <a:solidFill>
                  <a:srgbClr val="26225B"/>
                </a:solidFill>
                <a:effectLst/>
                <a:latin typeface="Lato" panose="020F0502020204030203" pitchFamily="34" charset="0"/>
                <a:ea typeface="Lato" panose="020F0502020204030203" pitchFamily="34" charset="0"/>
                <a:cs typeface="Lato" panose="020F0502020204030203" pitchFamily="34" charset="0"/>
                <a:hlinkClick r:id="rId7">
                  <a:extLst>
                    <a:ext uri="{A12FA001-AC4F-418D-AE19-62706E023703}">
                      <ahyp:hlinkClr xmlns:ahyp="http://schemas.microsoft.com/office/drawing/2018/hyperlinkcolor" val="tx"/>
                    </a:ext>
                  </a:extLst>
                </a:hlinkClick>
              </a:rPr>
              <a:t>https://creativecommons.org/about/program-areas/education-oer/</a:t>
            </a:r>
            <a:r>
              <a:rPr lang="fr-FR" sz="1200" dirty="0">
                <a:solidFill>
                  <a:srgbClr val="26225B"/>
                </a:solidFill>
                <a:effectLst/>
                <a:latin typeface="Lato" panose="020F0502020204030203" pitchFamily="34" charset="0"/>
                <a:ea typeface="Lato" panose="020F0502020204030203" pitchFamily="34" charset="0"/>
                <a:cs typeface="Lato" panose="020F0502020204030203" pitchFamily="34" charset="0"/>
              </a:rPr>
              <a:t> </a:t>
            </a:r>
          </a:p>
          <a:p>
            <a:pPr marL="171450" indent="-171450" algn="just">
              <a:spcBef>
                <a:spcPts val="200"/>
              </a:spcBef>
              <a:buFont typeface="Arial" panose="020B0604020202020204" pitchFamily="34" charset="0"/>
              <a:buChar char="•"/>
            </a:pPr>
            <a:r>
              <a:rPr lang="fr-FR" sz="1200" dirty="0">
                <a:solidFill>
                  <a:srgbClr val="26225B"/>
                </a:solidFill>
                <a:latin typeface="Lato" panose="020F0502020204030203" pitchFamily="34" charset="0"/>
                <a:ea typeface="Lato" panose="020F0502020204030203" pitchFamily="34" charset="0"/>
                <a:cs typeface="Lato" panose="020F0502020204030203" pitchFamily="34" charset="0"/>
              </a:rPr>
              <a:t>Ressources éducatives libres</a:t>
            </a:r>
          </a:p>
          <a:p>
            <a:pPr marL="171450" indent="-171450" algn="just">
              <a:spcBef>
                <a:spcPts val="200"/>
              </a:spcBef>
              <a:buFont typeface="Arial" panose="020B0604020202020204" pitchFamily="34" charset="0"/>
              <a:buChar char="•"/>
            </a:pPr>
            <a:r>
              <a:rPr lang="fr-FR" sz="1200" dirty="0">
                <a:solidFill>
                  <a:srgbClr val="26225B"/>
                </a:solidFill>
                <a:effectLst/>
                <a:latin typeface="Lato" panose="020F0502020204030203" pitchFamily="34" charset="0"/>
                <a:ea typeface="Lato" panose="020F0502020204030203" pitchFamily="34" charset="0"/>
                <a:cs typeface="Lato" panose="020F0502020204030203" pitchFamily="34" charset="0"/>
              </a:rPr>
              <a:t>Pratiques d’OE/REL</a:t>
            </a:r>
          </a:p>
          <a:p>
            <a:pPr marL="171450" indent="-171450" algn="just">
              <a:spcBef>
                <a:spcPts val="200"/>
              </a:spcBef>
              <a:buFont typeface="Arial" panose="020B0604020202020204" pitchFamily="34" charset="0"/>
              <a:buChar char="•"/>
            </a:pPr>
            <a:r>
              <a:rPr lang="fr-FR" sz="1200" dirty="0">
                <a:solidFill>
                  <a:srgbClr val="26225B"/>
                </a:solidFill>
                <a:latin typeface="Lato" panose="020F0502020204030203" pitchFamily="34" charset="0"/>
                <a:ea typeface="Lato" panose="020F0502020204030203" pitchFamily="34" charset="0"/>
                <a:cs typeface="Lato" panose="020F0502020204030203" pitchFamily="34" charset="0"/>
              </a:rPr>
              <a:t>Politiques d’OE/REL</a:t>
            </a:r>
          </a:p>
          <a:p>
            <a:pPr algn="just">
              <a:spcBef>
                <a:spcPts val="200"/>
              </a:spcBef>
            </a:pPr>
            <a:r>
              <a:rPr lang="fr-FR" sz="1200" dirty="0">
                <a:solidFill>
                  <a:srgbClr val="26225B"/>
                </a:solidFill>
                <a:latin typeface="Lato" panose="020F0502020204030203" pitchFamily="34" charset="0"/>
                <a:ea typeface="Lato" panose="020F0502020204030203" pitchFamily="34" charset="0"/>
                <a:cs typeface="Lato" panose="020F0502020204030203" pitchFamily="34" charset="0"/>
              </a:rPr>
              <a:t>OER Case </a:t>
            </a:r>
            <a:r>
              <a:rPr lang="fr-FR" sz="1200" dirty="0" err="1">
                <a:solidFill>
                  <a:srgbClr val="26225B"/>
                </a:solidFill>
                <a:latin typeface="Lato" panose="020F0502020204030203" pitchFamily="34" charset="0"/>
                <a:ea typeface="Lato" panose="020F0502020204030203" pitchFamily="34" charset="0"/>
                <a:cs typeface="Lato" panose="020F0502020204030203" pitchFamily="34" charset="0"/>
              </a:rPr>
              <a:t>studies</a:t>
            </a:r>
            <a:endParaRPr lang="fr-FR" sz="1200" dirty="0">
              <a:solidFill>
                <a:srgbClr val="26225B"/>
              </a:solidFill>
              <a:latin typeface="Lato" panose="020F0502020204030203" pitchFamily="34" charset="0"/>
              <a:ea typeface="Lato" panose="020F0502020204030203" pitchFamily="34" charset="0"/>
              <a:cs typeface="Lato" panose="020F0502020204030203" pitchFamily="34" charset="0"/>
            </a:endParaRPr>
          </a:p>
          <a:p>
            <a:pPr algn="just">
              <a:spcBef>
                <a:spcPts val="200"/>
              </a:spcBef>
            </a:pPr>
            <a:r>
              <a:rPr lang="fr-FR" sz="1200" dirty="0">
                <a:solidFill>
                  <a:srgbClr val="26225B"/>
                </a:solidFill>
                <a:latin typeface="Lato" panose="020F0502020204030203" pitchFamily="34" charset="0"/>
                <a:ea typeface="Lato" panose="020F0502020204030203" pitchFamily="34" charset="0"/>
                <a:cs typeface="Lato" panose="020F0502020204030203" pitchFamily="34" charset="0"/>
                <a:hlinkClick r:id="rId8">
                  <a:extLst>
                    <a:ext uri="{A12FA001-AC4F-418D-AE19-62706E023703}">
                      <ahyp:hlinkClr xmlns:ahyp="http://schemas.microsoft.com/office/drawing/2018/hyperlinkcolor" val="tx"/>
                    </a:ext>
                  </a:extLst>
                </a:hlinkClick>
              </a:rPr>
              <a:t>https://wiki.creativecommons.org/wiki/OER_Case_Studies</a:t>
            </a:r>
            <a:r>
              <a:rPr lang="fr-FR" sz="1200" dirty="0">
                <a:solidFill>
                  <a:srgbClr val="26225B"/>
                </a:solidFill>
                <a:latin typeface="Lato" panose="020F0502020204030203" pitchFamily="34" charset="0"/>
                <a:ea typeface="Lato" panose="020F0502020204030203" pitchFamily="34" charset="0"/>
                <a:cs typeface="Lato" panose="020F0502020204030203" pitchFamily="34" charset="0"/>
              </a:rPr>
              <a:t> </a:t>
            </a:r>
          </a:p>
          <a:p>
            <a:pPr algn="just">
              <a:spcBef>
                <a:spcPts val="200"/>
              </a:spcBef>
            </a:pPr>
            <a:r>
              <a:rPr lang="fr-FR" sz="1200" dirty="0">
                <a:solidFill>
                  <a:srgbClr val="26225B"/>
                </a:solidFill>
                <a:latin typeface="Lato" panose="020F0502020204030203" pitchFamily="34" charset="0"/>
                <a:ea typeface="Lato" panose="020F0502020204030203" pitchFamily="34" charset="0"/>
                <a:cs typeface="Lato" panose="020F0502020204030203" pitchFamily="34" charset="0"/>
              </a:rPr>
              <a:t>Plateforme CC-Open Education</a:t>
            </a:r>
          </a:p>
          <a:p>
            <a:pPr algn="just">
              <a:spcBef>
                <a:spcPts val="200"/>
              </a:spcBef>
            </a:pPr>
            <a:r>
              <a:rPr lang="fr-FR" sz="1200" dirty="0">
                <a:solidFill>
                  <a:srgbClr val="26225B"/>
                </a:solidFill>
                <a:latin typeface="Lato" panose="020F0502020204030203" pitchFamily="34" charset="0"/>
                <a:ea typeface="Lato" panose="020F0502020204030203" pitchFamily="34" charset="0"/>
                <a:cs typeface="Lato" panose="020F0502020204030203" pitchFamily="34" charset="0"/>
                <a:hlinkClick r:id="rId9">
                  <a:extLst>
                    <a:ext uri="{A12FA001-AC4F-418D-AE19-62706E023703}">
                      <ahyp:hlinkClr xmlns:ahyp="http://schemas.microsoft.com/office/drawing/2018/hyperlinkcolor" val="tx"/>
                    </a:ext>
                  </a:extLst>
                </a:hlinkClick>
              </a:rPr>
              <a:t>https://network.creativecommons.org/cc-open-education-platform/</a:t>
            </a:r>
            <a:r>
              <a:rPr lang="fr-FR" sz="1200" dirty="0">
                <a:solidFill>
                  <a:srgbClr val="26225B"/>
                </a:solidFill>
                <a:latin typeface="Lato" panose="020F0502020204030203" pitchFamily="34" charset="0"/>
                <a:ea typeface="Lato" panose="020F0502020204030203" pitchFamily="34" charset="0"/>
                <a:cs typeface="Lato" panose="020F0502020204030203" pitchFamily="34" charset="0"/>
              </a:rPr>
              <a:t> donnant accès aux critères de financement par CC, à la vision et au programme de travail 2021 sur la plateforme.</a:t>
            </a:r>
            <a:endParaRPr lang="fr-FR" sz="1200" dirty="0">
              <a:solidFill>
                <a:srgbClr val="26225B"/>
              </a:solidFill>
              <a:effectLst/>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27568151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1520" y="825481"/>
            <a:ext cx="8134262" cy="637849"/>
          </a:xfrm>
        </p:spPr>
        <p:txBody>
          <a:bodyPr/>
          <a:lstStyle/>
          <a:p>
            <a:r>
              <a:rPr lang="fr-FR" dirty="0"/>
              <a:t>Stratégies d’associations et/ou de réseau</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6" name="ZoneTexte 5">
            <a:extLst>
              <a:ext uri="{FF2B5EF4-FFF2-40B4-BE49-F238E27FC236}">
                <a16:creationId xmlns:a16="http://schemas.microsoft.com/office/drawing/2014/main" id="{113FA541-9DC5-4550-8724-2931B9579768}"/>
              </a:ext>
            </a:extLst>
          </p:cNvPr>
          <p:cNvSpPr txBox="1"/>
          <p:nvPr/>
        </p:nvSpPr>
        <p:spPr>
          <a:xfrm>
            <a:off x="1868994" y="1463330"/>
            <a:ext cx="3495094" cy="2893100"/>
          </a:xfrm>
          <a:prstGeom prst="rect">
            <a:avLst/>
          </a:prstGeom>
          <a:noFill/>
        </p:spPr>
        <p:txBody>
          <a:bodyPr wrap="square">
            <a:spAutoFit/>
          </a:bodyPr>
          <a:lstStyle/>
          <a:p>
            <a:pPr algn="just">
              <a:spcBef>
                <a:spcPts val="200"/>
              </a:spcBef>
            </a:pPr>
            <a:r>
              <a:rPr lang="fr-FR" sz="1600" dirty="0" err="1">
                <a:solidFill>
                  <a:srgbClr val="26225B"/>
                </a:solidFill>
                <a:latin typeface="Lato "/>
                <a:ea typeface="Lato" panose="020F0502020204030203" pitchFamily="34" charset="0"/>
                <a:cs typeface="Lato" panose="020F0502020204030203" pitchFamily="34" charset="0"/>
              </a:rPr>
              <a:t>SPARCEurope</a:t>
            </a:r>
            <a:r>
              <a:rPr lang="fr-FR" sz="1600" dirty="0">
                <a:solidFill>
                  <a:srgbClr val="26225B"/>
                </a:solidFill>
                <a:latin typeface="Lato "/>
                <a:ea typeface="Lato" panose="020F0502020204030203" pitchFamily="34" charset="0"/>
                <a:cs typeface="Lato" panose="020F0502020204030203" pitchFamily="34" charset="0"/>
              </a:rPr>
              <a:t> ENOEL</a:t>
            </a:r>
            <a:endParaRPr lang="fr-FR" sz="1200" dirty="0">
              <a:solidFill>
                <a:srgbClr val="26225B"/>
              </a:solidFill>
              <a:latin typeface="Lato "/>
              <a:ea typeface="Lato" panose="020F0502020204030203" pitchFamily="34" charset="0"/>
              <a:cs typeface="Lato" panose="020F0502020204030203" pitchFamily="34" charset="0"/>
            </a:endParaRPr>
          </a:p>
          <a:p>
            <a:pPr algn="just">
              <a:spcBef>
                <a:spcPts val="200"/>
              </a:spcBef>
            </a:pPr>
            <a:endParaRPr lang="fr-FR" sz="1200" dirty="0">
              <a:solidFill>
                <a:srgbClr val="26225B"/>
              </a:solidFill>
              <a:latin typeface="Lato "/>
              <a:ea typeface="Lato" panose="020F0502020204030203" pitchFamily="34" charset="0"/>
              <a:cs typeface="Lato" panose="020F0502020204030203" pitchFamily="34" charset="0"/>
            </a:endParaRPr>
          </a:p>
          <a:p>
            <a:pPr algn="just">
              <a:spcBef>
                <a:spcPts val="200"/>
              </a:spcBef>
            </a:pPr>
            <a:r>
              <a:rPr lang="fr-FR" sz="1200" dirty="0">
                <a:solidFill>
                  <a:srgbClr val="26225B"/>
                </a:solidFill>
                <a:latin typeface="Lato "/>
                <a:ea typeface="Lato" panose="020F0502020204030203" pitchFamily="34" charset="0"/>
                <a:cs typeface="Lato" panose="020F0502020204030203" pitchFamily="34" charset="0"/>
              </a:rPr>
              <a:t>Une stratégie définie et téléchargeable</a:t>
            </a:r>
          </a:p>
          <a:p>
            <a:pPr algn="just">
              <a:spcBef>
                <a:spcPts val="200"/>
              </a:spcBef>
            </a:pPr>
            <a:r>
              <a:rPr lang="en-GB" sz="1200" u="sng" dirty="0">
                <a:solidFill>
                  <a:srgbClr val="26225B"/>
                </a:solidFill>
                <a:effectLst/>
                <a:latin typeface="Lato "/>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https://sparceurope.org/download/9718/</a:t>
            </a:r>
            <a:r>
              <a:rPr lang="en-GB" sz="1200" dirty="0">
                <a:solidFill>
                  <a:srgbClr val="26225B"/>
                </a:solidFill>
                <a:effectLst/>
                <a:latin typeface="Lato "/>
                <a:ea typeface="Calibri" panose="020F0502020204030204" pitchFamily="34" charset="0"/>
                <a:cs typeface="Times New Roman" panose="02020603050405020304" pitchFamily="18" charset="0"/>
              </a:rPr>
              <a:t> </a:t>
            </a:r>
            <a:endParaRPr lang="fr-FR" sz="1200" dirty="0">
              <a:solidFill>
                <a:srgbClr val="26225B"/>
              </a:solidFill>
              <a:latin typeface="Lato "/>
              <a:ea typeface="Lato" panose="020F0502020204030203" pitchFamily="34" charset="0"/>
              <a:cs typeface="Lato" panose="020F0502020204030203" pitchFamily="34" charset="0"/>
            </a:endParaRPr>
          </a:p>
          <a:p>
            <a:pPr algn="just">
              <a:spcBef>
                <a:spcPts val="200"/>
              </a:spcBef>
            </a:pPr>
            <a:r>
              <a:rPr lang="fr-FR" sz="1200" dirty="0">
                <a:solidFill>
                  <a:srgbClr val="26225B"/>
                </a:solidFill>
                <a:latin typeface="Lato "/>
                <a:ea typeface="Lato" panose="020F0502020204030203" pitchFamily="34" charset="0"/>
                <a:cs typeface="Lato" panose="020F0502020204030203" pitchFamily="34" charset="0"/>
              </a:rPr>
              <a:t>Un réseau solide et représentatif (Europe), un développement important, des partenariats concluants. </a:t>
            </a:r>
            <a:r>
              <a:rPr lang="fr-FR" sz="1200" dirty="0">
                <a:solidFill>
                  <a:srgbClr val="26225B"/>
                </a:solidFill>
                <a:latin typeface="Lato "/>
                <a:ea typeface="Lato" panose="020F0502020204030203" pitchFamily="34" charset="0"/>
                <a:cs typeface="Lato" panose="020F0502020204030203" pitchFamily="34" charset="0"/>
                <a:hlinkClick r:id="rId5">
                  <a:extLst>
                    <a:ext uri="{A12FA001-AC4F-418D-AE19-62706E023703}">
                      <ahyp:hlinkClr xmlns:ahyp="http://schemas.microsoft.com/office/drawing/2018/hyperlinkcolor" val="tx"/>
                    </a:ext>
                  </a:extLst>
                </a:hlinkClick>
              </a:rPr>
              <a:t>https://sparceurope.org/what-we-do/open-education/europeannetwork-openeducation-librarians/</a:t>
            </a:r>
            <a:r>
              <a:rPr lang="fr-FR" sz="1200" dirty="0">
                <a:solidFill>
                  <a:srgbClr val="26225B"/>
                </a:solidFill>
                <a:latin typeface="Lato "/>
                <a:ea typeface="Lato" panose="020F0502020204030203" pitchFamily="34" charset="0"/>
                <a:cs typeface="Lato" panose="020F0502020204030203" pitchFamily="34" charset="0"/>
              </a:rPr>
              <a:t>.</a:t>
            </a:r>
          </a:p>
          <a:p>
            <a:pPr algn="just">
              <a:spcBef>
                <a:spcPts val="200"/>
              </a:spcBef>
            </a:pPr>
            <a:r>
              <a:rPr lang="fr-FR" sz="1200" dirty="0">
                <a:solidFill>
                  <a:srgbClr val="26225B"/>
                </a:solidFill>
                <a:latin typeface="Lato "/>
                <a:ea typeface="Lato" panose="020F0502020204030203" pitchFamily="34" charset="0"/>
                <a:cs typeface="Lato" panose="020F0502020204030203" pitchFamily="34" charset="0"/>
              </a:rPr>
              <a:t>Très peu de Français</a:t>
            </a:r>
          </a:p>
          <a:p>
            <a:pPr algn="just">
              <a:spcBef>
                <a:spcPts val="200"/>
              </a:spcBef>
            </a:pPr>
            <a:r>
              <a:rPr lang="fr-FR" sz="1200" dirty="0">
                <a:solidFill>
                  <a:srgbClr val="26225B"/>
                </a:solidFill>
                <a:latin typeface="Lato "/>
                <a:ea typeface="Lato" panose="020F0502020204030203" pitchFamily="34" charset="0"/>
                <a:cs typeface="Lato" panose="020F0502020204030203" pitchFamily="34" charset="0"/>
                <a:hlinkClick r:id="rId6">
                  <a:extLst>
                    <a:ext uri="{A12FA001-AC4F-418D-AE19-62706E023703}">
                      <ahyp:hlinkClr xmlns:ahyp="http://schemas.microsoft.com/office/drawing/2018/hyperlinkcolor" val="tx"/>
                    </a:ext>
                  </a:extLst>
                </a:hlinkClick>
              </a:rPr>
              <a:t>https://sparceurope.org/what-we-do/open-education/europeannetwork-openeducation-librarians/europeannetwork-openeducation-librarians-members/</a:t>
            </a:r>
            <a:endParaRPr lang="fr-FR" sz="1200" dirty="0">
              <a:solidFill>
                <a:srgbClr val="26225B"/>
              </a:solidFill>
              <a:latin typeface="Lato "/>
              <a:ea typeface="Lato" panose="020F0502020204030203" pitchFamily="34" charset="0"/>
              <a:cs typeface="Lato" panose="020F0502020204030203" pitchFamily="34" charset="0"/>
            </a:endParaRPr>
          </a:p>
        </p:txBody>
      </p:sp>
      <p:sp>
        <p:nvSpPr>
          <p:cNvPr id="8" name="ZoneTexte 7">
            <a:extLst>
              <a:ext uri="{FF2B5EF4-FFF2-40B4-BE49-F238E27FC236}">
                <a16:creationId xmlns:a16="http://schemas.microsoft.com/office/drawing/2014/main" id="{D1E80E5E-C593-4924-81AD-03822A745860}"/>
              </a:ext>
            </a:extLst>
          </p:cNvPr>
          <p:cNvSpPr txBox="1"/>
          <p:nvPr/>
        </p:nvSpPr>
        <p:spPr>
          <a:xfrm>
            <a:off x="266391" y="1463330"/>
            <a:ext cx="1703221" cy="1277273"/>
          </a:xfrm>
          <a:prstGeom prst="rect">
            <a:avLst/>
          </a:prstGeom>
          <a:noFill/>
        </p:spPr>
        <p:txBody>
          <a:bodyPr wrap="square">
            <a:spAutoFit/>
          </a:bodyPr>
          <a:lstStyle/>
          <a:p>
            <a:pPr algn="just">
              <a:spcBef>
                <a:spcPts val="200"/>
              </a:spcBef>
            </a:pPr>
            <a:r>
              <a:rPr lang="fr-FR" dirty="0">
                <a:solidFill>
                  <a:srgbClr val="26225B"/>
                </a:solidFill>
                <a:latin typeface="Lato" panose="020F0502020204030203" pitchFamily="34" charset="0"/>
                <a:ea typeface="Lato" panose="020F0502020204030203" pitchFamily="34" charset="0"/>
                <a:cs typeface="Lato" panose="020F0502020204030203" pitchFamily="34" charset="0"/>
              </a:rPr>
              <a:t>Études</a:t>
            </a:r>
          </a:p>
          <a:p>
            <a:pPr algn="just">
              <a:spcBef>
                <a:spcPts val="200"/>
              </a:spcBef>
            </a:pPr>
            <a:r>
              <a:rPr lang="fr-FR" dirty="0">
                <a:solidFill>
                  <a:srgbClr val="26225B"/>
                </a:solidFill>
                <a:effectLst/>
                <a:latin typeface="Lato" panose="020F0502020204030203" pitchFamily="34" charset="0"/>
                <a:ea typeface="Lato" panose="020F0502020204030203" pitchFamily="34" charset="0"/>
                <a:cs typeface="Lato" panose="020F0502020204030203" pitchFamily="34" charset="0"/>
              </a:rPr>
              <a:t>Financements</a:t>
            </a:r>
          </a:p>
          <a:p>
            <a:pPr algn="just">
              <a:spcBef>
                <a:spcPts val="200"/>
              </a:spcBef>
            </a:pPr>
            <a:r>
              <a:rPr lang="fr-FR" dirty="0" err="1">
                <a:solidFill>
                  <a:srgbClr val="26225B"/>
                </a:solidFill>
                <a:latin typeface="Lato" panose="020F0502020204030203" pitchFamily="34" charset="0"/>
                <a:ea typeface="Lato" panose="020F0502020204030203" pitchFamily="34" charset="0"/>
                <a:cs typeface="Lato" panose="020F0502020204030203" pitchFamily="34" charset="0"/>
              </a:rPr>
              <a:t>Advocacy</a:t>
            </a:r>
            <a:endParaRPr lang="fr-FR" dirty="0">
              <a:solidFill>
                <a:srgbClr val="26225B"/>
              </a:solidFill>
              <a:latin typeface="Lato" panose="020F0502020204030203" pitchFamily="34" charset="0"/>
              <a:ea typeface="Lato" panose="020F0502020204030203" pitchFamily="34" charset="0"/>
              <a:cs typeface="Lato" panose="020F0502020204030203" pitchFamily="34" charset="0"/>
            </a:endParaRPr>
          </a:p>
          <a:p>
            <a:pPr algn="just">
              <a:spcBef>
                <a:spcPts val="200"/>
              </a:spcBef>
            </a:pPr>
            <a:r>
              <a:rPr lang="fr-FR" dirty="0">
                <a:solidFill>
                  <a:srgbClr val="26225B"/>
                </a:solidFill>
                <a:effectLst/>
                <a:latin typeface="Lato" panose="020F0502020204030203" pitchFamily="34" charset="0"/>
                <a:ea typeface="Lato" panose="020F0502020204030203" pitchFamily="34" charset="0"/>
                <a:cs typeface="Lato" panose="020F0502020204030203" pitchFamily="34" charset="0"/>
              </a:rPr>
              <a:t>Collaboration</a:t>
            </a:r>
          </a:p>
        </p:txBody>
      </p:sp>
      <p:sp>
        <p:nvSpPr>
          <p:cNvPr id="10" name="ZoneTexte 9">
            <a:extLst>
              <a:ext uri="{FF2B5EF4-FFF2-40B4-BE49-F238E27FC236}">
                <a16:creationId xmlns:a16="http://schemas.microsoft.com/office/drawing/2014/main" id="{DA3C66BD-6DCF-41E2-BF68-D745CDA958DF}"/>
              </a:ext>
            </a:extLst>
          </p:cNvPr>
          <p:cNvSpPr txBox="1"/>
          <p:nvPr/>
        </p:nvSpPr>
        <p:spPr>
          <a:xfrm>
            <a:off x="5364088" y="1463330"/>
            <a:ext cx="3495094" cy="943848"/>
          </a:xfrm>
          <a:prstGeom prst="rect">
            <a:avLst/>
          </a:prstGeom>
          <a:noFill/>
        </p:spPr>
        <p:txBody>
          <a:bodyPr wrap="square">
            <a:spAutoFit/>
          </a:bodyPr>
          <a:lstStyle/>
          <a:p>
            <a:pPr algn="just">
              <a:spcBef>
                <a:spcPts val="200"/>
              </a:spcBef>
            </a:pPr>
            <a:r>
              <a:rPr lang="fr-FR" sz="1600" dirty="0">
                <a:solidFill>
                  <a:srgbClr val="26225B"/>
                </a:solidFill>
                <a:effectLst/>
                <a:latin typeface="Lato "/>
                <a:ea typeface="Lato" panose="020F0502020204030203" pitchFamily="34" charset="0"/>
                <a:cs typeface="Lato" panose="020F0502020204030203" pitchFamily="34" charset="0"/>
              </a:rPr>
              <a:t>OERPolicy.eu </a:t>
            </a:r>
          </a:p>
          <a:p>
            <a:pPr algn="just">
              <a:spcBef>
                <a:spcPts val="200"/>
              </a:spcBef>
            </a:pPr>
            <a:endParaRPr lang="fr-FR" sz="1200" dirty="0">
              <a:solidFill>
                <a:srgbClr val="26225B"/>
              </a:solidFill>
              <a:effectLst/>
              <a:latin typeface="Lato "/>
              <a:ea typeface="Lato" panose="020F0502020204030203" pitchFamily="34" charset="0"/>
              <a:cs typeface="Lato" panose="020F0502020204030203" pitchFamily="34" charset="0"/>
            </a:endParaRPr>
          </a:p>
          <a:p>
            <a:pPr algn="just">
              <a:spcBef>
                <a:spcPts val="200"/>
              </a:spcBef>
            </a:pPr>
            <a:r>
              <a:rPr lang="fr-FR" sz="1200" dirty="0">
                <a:solidFill>
                  <a:srgbClr val="26225B"/>
                </a:solidFill>
                <a:effectLst/>
                <a:latin typeface="Lato "/>
                <a:ea typeface="Lato" panose="020F0502020204030203" pitchFamily="34" charset="0"/>
                <a:cs typeface="Lato" panose="020F0502020204030203" pitchFamily="34" charset="0"/>
              </a:rPr>
              <a:t>Europe centrale et de l’Est : f</a:t>
            </a:r>
            <a:r>
              <a:rPr lang="fr-FR" sz="1200" dirty="0">
                <a:solidFill>
                  <a:srgbClr val="26225B"/>
                </a:solidFill>
                <a:latin typeface="Lato "/>
                <a:ea typeface="Lato" panose="020F0502020204030203" pitchFamily="34" charset="0"/>
                <a:cs typeface="Lato" panose="020F0502020204030203" pitchFamily="34" charset="0"/>
              </a:rPr>
              <a:t>orum annuel, financements, feuille de route.</a:t>
            </a:r>
          </a:p>
        </p:txBody>
      </p:sp>
      <p:sp>
        <p:nvSpPr>
          <p:cNvPr id="9" name="ZoneTexte 8">
            <a:extLst>
              <a:ext uri="{FF2B5EF4-FFF2-40B4-BE49-F238E27FC236}">
                <a16:creationId xmlns:a16="http://schemas.microsoft.com/office/drawing/2014/main" id="{D9B31B16-50D2-4E95-9962-A25958F08886}"/>
              </a:ext>
            </a:extLst>
          </p:cNvPr>
          <p:cNvSpPr txBox="1"/>
          <p:nvPr/>
        </p:nvSpPr>
        <p:spPr>
          <a:xfrm>
            <a:off x="5389038" y="3302356"/>
            <a:ext cx="3470144" cy="1015663"/>
          </a:xfrm>
          <a:prstGeom prst="rect">
            <a:avLst/>
          </a:prstGeom>
          <a:noFill/>
        </p:spPr>
        <p:txBody>
          <a:bodyPr wrap="square">
            <a:spAutoFit/>
          </a:bodyPr>
          <a:lstStyle/>
          <a:p>
            <a:r>
              <a:rPr lang="fr-FR" sz="1200" dirty="0">
                <a:solidFill>
                  <a:srgbClr val="26225B"/>
                </a:solidFill>
                <a:latin typeface="Lato "/>
              </a:rPr>
              <a:t>Compléments sur :</a:t>
            </a:r>
          </a:p>
          <a:p>
            <a:r>
              <a:rPr lang="fr-FR" sz="1200" dirty="0">
                <a:solidFill>
                  <a:srgbClr val="26225B"/>
                </a:solidFill>
                <a:latin typeface="Lato "/>
              </a:rPr>
              <a:t>Vincent de </a:t>
            </a:r>
            <a:r>
              <a:rPr lang="fr-FR" sz="1200" dirty="0" err="1">
                <a:solidFill>
                  <a:srgbClr val="26225B"/>
                </a:solidFill>
                <a:latin typeface="Lato "/>
              </a:rPr>
              <a:t>Lavenne</a:t>
            </a:r>
            <a:r>
              <a:rPr lang="fr-FR" sz="1200" dirty="0">
                <a:solidFill>
                  <a:srgbClr val="26225B"/>
                </a:solidFill>
                <a:latin typeface="Lato "/>
              </a:rPr>
              <a:t> (2021). </a:t>
            </a:r>
            <a:r>
              <a:rPr lang="fr-FR" sz="1200" i="1" dirty="0" err="1">
                <a:solidFill>
                  <a:srgbClr val="26225B"/>
                </a:solidFill>
                <a:latin typeface="Lato "/>
              </a:rPr>
              <a:t>European</a:t>
            </a:r>
            <a:r>
              <a:rPr lang="fr-FR" sz="1200" i="1" dirty="0">
                <a:solidFill>
                  <a:srgbClr val="26225B"/>
                </a:solidFill>
                <a:latin typeface="Lato "/>
              </a:rPr>
              <a:t> </a:t>
            </a:r>
            <a:r>
              <a:rPr lang="fr-FR" sz="1200" i="1" dirty="0" err="1">
                <a:solidFill>
                  <a:srgbClr val="26225B"/>
                </a:solidFill>
                <a:latin typeface="Lato "/>
              </a:rPr>
              <a:t>libraries</a:t>
            </a:r>
            <a:r>
              <a:rPr lang="fr-FR" sz="1200" i="1" dirty="0">
                <a:solidFill>
                  <a:srgbClr val="26225B"/>
                </a:solidFill>
                <a:latin typeface="Lato "/>
              </a:rPr>
              <a:t> : </a:t>
            </a:r>
            <a:r>
              <a:rPr lang="fr-FR" sz="1200" i="1" dirty="0" err="1">
                <a:solidFill>
                  <a:srgbClr val="26225B"/>
                </a:solidFill>
                <a:latin typeface="Lato "/>
              </a:rPr>
              <a:t>encouraging</a:t>
            </a:r>
            <a:r>
              <a:rPr lang="fr-FR" sz="1200" i="1" dirty="0">
                <a:solidFill>
                  <a:srgbClr val="26225B"/>
                </a:solidFill>
                <a:latin typeface="Lato "/>
              </a:rPr>
              <a:t> effective, inclusive and </a:t>
            </a:r>
            <a:r>
              <a:rPr lang="fr-FR" sz="1200" i="1" dirty="0" err="1">
                <a:solidFill>
                  <a:srgbClr val="26225B"/>
                </a:solidFill>
                <a:latin typeface="Lato "/>
              </a:rPr>
              <a:t>equitable</a:t>
            </a:r>
            <a:r>
              <a:rPr lang="fr-FR" sz="1200" i="1" dirty="0">
                <a:solidFill>
                  <a:srgbClr val="26225B"/>
                </a:solidFill>
                <a:latin typeface="Lato "/>
              </a:rPr>
              <a:t> </a:t>
            </a:r>
            <a:r>
              <a:rPr lang="fr-FR" sz="1200" i="1" dirty="0" err="1">
                <a:solidFill>
                  <a:srgbClr val="26225B"/>
                </a:solidFill>
                <a:latin typeface="Lato "/>
              </a:rPr>
              <a:t>access</a:t>
            </a:r>
            <a:r>
              <a:rPr lang="fr-FR" sz="1200" i="1" dirty="0">
                <a:solidFill>
                  <a:srgbClr val="26225B"/>
                </a:solidFill>
                <a:latin typeface="Lato "/>
              </a:rPr>
              <a:t> to </a:t>
            </a:r>
            <a:r>
              <a:rPr lang="fr-FR" sz="1200" i="1" dirty="0" err="1">
                <a:solidFill>
                  <a:srgbClr val="26225B"/>
                </a:solidFill>
                <a:latin typeface="Lato "/>
              </a:rPr>
              <a:t>quality</a:t>
            </a:r>
            <a:r>
              <a:rPr lang="fr-FR" sz="1200" i="1" dirty="0">
                <a:solidFill>
                  <a:srgbClr val="26225B"/>
                </a:solidFill>
                <a:latin typeface="Lato "/>
              </a:rPr>
              <a:t> </a:t>
            </a:r>
            <a:r>
              <a:rPr lang="fr-FR" sz="1200" i="1" dirty="0" err="1">
                <a:solidFill>
                  <a:srgbClr val="26225B"/>
                </a:solidFill>
                <a:latin typeface="Lato "/>
              </a:rPr>
              <a:t>OERs</a:t>
            </a:r>
            <a:r>
              <a:rPr lang="fr-FR" sz="1200" dirty="0">
                <a:solidFill>
                  <a:srgbClr val="26225B"/>
                </a:solidFill>
                <a:latin typeface="Lato "/>
              </a:rPr>
              <a:t>. </a:t>
            </a:r>
            <a:r>
              <a:rPr lang="fr-FR" sz="1200" dirty="0" err="1">
                <a:solidFill>
                  <a:srgbClr val="26225B"/>
                </a:solidFill>
                <a:latin typeface="Lato "/>
              </a:rPr>
              <a:t>Zenodo</a:t>
            </a:r>
            <a:r>
              <a:rPr lang="fr-FR" sz="1200" dirty="0">
                <a:solidFill>
                  <a:srgbClr val="26225B"/>
                </a:solidFill>
                <a:latin typeface="Lato "/>
              </a:rPr>
              <a:t>. </a:t>
            </a:r>
            <a:r>
              <a:rPr lang="fr-FR" sz="1200" dirty="0">
                <a:solidFill>
                  <a:srgbClr val="26225B"/>
                </a:solidFill>
                <a:latin typeface="Lato "/>
                <a:hlinkClick r:id="rId7">
                  <a:extLst>
                    <a:ext uri="{A12FA001-AC4F-418D-AE19-62706E023703}">
                      <ahyp:hlinkClr xmlns:ahyp="http://schemas.microsoft.com/office/drawing/2018/hyperlinkcolor" val="tx"/>
                    </a:ext>
                  </a:extLst>
                </a:hlinkClick>
              </a:rPr>
              <a:t>https://doi.org/10.5281/zenodo.5528938</a:t>
            </a:r>
            <a:r>
              <a:rPr lang="fr-FR" sz="1200" dirty="0">
                <a:solidFill>
                  <a:srgbClr val="26225B"/>
                </a:solidFill>
                <a:latin typeface="Lato "/>
              </a:rPr>
              <a:t> </a:t>
            </a:r>
          </a:p>
        </p:txBody>
      </p:sp>
      <p:sp>
        <p:nvSpPr>
          <p:cNvPr id="11" name="ZoneTexte 10">
            <a:extLst>
              <a:ext uri="{FF2B5EF4-FFF2-40B4-BE49-F238E27FC236}">
                <a16:creationId xmlns:a16="http://schemas.microsoft.com/office/drawing/2014/main" id="{41E55587-2175-47E7-8E4B-7B19B2753399}"/>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11493437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1A2BA8F2-B336-4AE2-A03C-B2DD45451AAA}"/>
              </a:ext>
            </a:extLst>
          </p:cNvPr>
          <p:cNvSpPr txBox="1"/>
          <p:nvPr/>
        </p:nvSpPr>
        <p:spPr>
          <a:xfrm>
            <a:off x="1907704" y="1860920"/>
            <a:ext cx="7164288" cy="2308324"/>
          </a:xfrm>
          <a:prstGeom prst="rect">
            <a:avLst/>
          </a:prstGeom>
          <a:noFill/>
        </p:spPr>
        <p:txBody>
          <a:bodyPr wrap="square">
            <a:spAutoFit/>
          </a:bodyPr>
          <a:lstStyle/>
          <a:p>
            <a:r>
              <a:rPr lang="fr-FR" dirty="0">
                <a:solidFill>
                  <a:srgbClr val="26225B"/>
                </a:solidFill>
                <a:effectLst/>
                <a:latin typeface="Lato" panose="020F0502020204030203" pitchFamily="34" charset="0"/>
                <a:ea typeface="Lato" panose="020F0502020204030203" pitchFamily="34" charset="0"/>
                <a:cs typeface="Lato" panose="020F0502020204030203" pitchFamily="34" charset="0"/>
              </a:rPr>
              <a:t>Composantes de la science ouverte</a:t>
            </a:r>
          </a:p>
          <a:p>
            <a:r>
              <a:rPr lang="fr-FR" dirty="0">
                <a:solidFill>
                  <a:srgbClr val="26225B"/>
                </a:solidFill>
                <a:latin typeface="Lato" panose="020F0502020204030203" pitchFamily="34" charset="0"/>
                <a:ea typeface="Lato" panose="020F0502020204030203" pitchFamily="34" charset="0"/>
                <a:cs typeface="Lato" panose="020F0502020204030203" pitchFamily="34" charset="0"/>
              </a:rPr>
              <a:t>Grands repères, dates et définitions</a:t>
            </a:r>
          </a:p>
          <a:p>
            <a:r>
              <a:rPr lang="fr-FR" dirty="0">
                <a:solidFill>
                  <a:srgbClr val="26225B"/>
                </a:solidFill>
                <a:effectLst/>
                <a:latin typeface="Lato" panose="020F0502020204030203" pitchFamily="34" charset="0"/>
                <a:ea typeface="Lato" panose="020F0502020204030203" pitchFamily="34" charset="0"/>
                <a:cs typeface="Lato" panose="020F0502020204030203" pitchFamily="34" charset="0"/>
              </a:rPr>
              <a:t>REL, domaines d’action </a:t>
            </a:r>
          </a:p>
          <a:p>
            <a:r>
              <a:rPr lang="fr-FR" dirty="0">
                <a:solidFill>
                  <a:srgbClr val="26225B"/>
                </a:solidFill>
                <a:effectLst/>
                <a:latin typeface="Lato" panose="020F0502020204030203" pitchFamily="34" charset="0"/>
                <a:ea typeface="Lato" panose="020F0502020204030203" pitchFamily="34" charset="0"/>
                <a:cs typeface="Lato" panose="020F0502020204030203" pitchFamily="34" charset="0"/>
              </a:rPr>
              <a:t>Approche du sujet par les bibliothèques </a:t>
            </a:r>
            <a:endParaRPr lang="fr-FR" dirty="0">
              <a:solidFill>
                <a:srgbClr val="26225B"/>
              </a:solidFill>
              <a:latin typeface="Lato" panose="020F0502020204030203" pitchFamily="34" charset="0"/>
              <a:ea typeface="Lato" panose="020F0502020204030203" pitchFamily="34" charset="0"/>
              <a:cs typeface="Lato" panose="020F0502020204030203" pitchFamily="34" charset="0"/>
            </a:endParaRPr>
          </a:p>
          <a:p>
            <a:r>
              <a:rPr lang="fr-FR" dirty="0">
                <a:solidFill>
                  <a:srgbClr val="26225B"/>
                </a:solidFill>
                <a:effectLst/>
                <a:latin typeface="Lato" panose="020F0502020204030203" pitchFamily="34" charset="0"/>
                <a:ea typeface="Lato" panose="020F0502020204030203" pitchFamily="34" charset="0"/>
                <a:cs typeface="Lato" panose="020F0502020204030203" pitchFamily="34" charset="0"/>
              </a:rPr>
              <a:t>Se faire accompagner dans la mise en place d’une politique d’OE/REL</a:t>
            </a:r>
          </a:p>
          <a:p>
            <a:r>
              <a:rPr lang="fr-FR" dirty="0">
                <a:solidFill>
                  <a:srgbClr val="26225B"/>
                </a:solidFill>
                <a:effectLst/>
                <a:latin typeface="Lato" panose="020F0502020204030203" pitchFamily="34" charset="0"/>
                <a:ea typeface="Lato" panose="020F0502020204030203" pitchFamily="34" charset="0"/>
                <a:cs typeface="Lato" panose="020F0502020204030203" pitchFamily="34" charset="0"/>
              </a:rPr>
              <a:t>Eléments de conclusion </a:t>
            </a:r>
          </a:p>
          <a:p>
            <a:endParaRPr lang="fr-FR" dirty="0">
              <a:solidFill>
                <a:srgbClr val="26225B"/>
              </a:solidFill>
              <a:effectLst/>
              <a:latin typeface="Lato" panose="020F0502020204030203" pitchFamily="34" charset="0"/>
              <a:ea typeface="Lato" panose="020F0502020204030203" pitchFamily="34" charset="0"/>
              <a:cs typeface="Lato" panose="020F0502020204030203" pitchFamily="34" charset="0"/>
            </a:endParaRPr>
          </a:p>
          <a:p>
            <a:r>
              <a:rPr lang="fr-FR" dirty="0">
                <a:solidFill>
                  <a:srgbClr val="26225B"/>
                </a:solidFill>
                <a:effectLst/>
                <a:latin typeface="Lato" panose="020F0502020204030203" pitchFamily="34" charset="0"/>
                <a:ea typeface="Lato" panose="020F0502020204030203" pitchFamily="34" charset="0"/>
                <a:cs typeface="Lato" panose="020F0502020204030203" pitchFamily="34" charset="0"/>
              </a:rPr>
              <a:t>Repartez la besace pleine</a:t>
            </a:r>
          </a:p>
        </p:txBody>
      </p:sp>
      <p:sp>
        <p:nvSpPr>
          <p:cNvPr id="11" name="Sous-titre 3">
            <a:extLst>
              <a:ext uri="{FF2B5EF4-FFF2-40B4-BE49-F238E27FC236}">
                <a16:creationId xmlns:a16="http://schemas.microsoft.com/office/drawing/2014/main" id="{B62D5067-5509-4DDB-9CAD-06631739C7D9}"/>
              </a:ext>
            </a:extLst>
          </p:cNvPr>
          <p:cNvSpPr txBox="1">
            <a:spLocks/>
          </p:cNvSpPr>
          <p:nvPr/>
        </p:nvSpPr>
        <p:spPr>
          <a:xfrm>
            <a:off x="251520" y="4471893"/>
            <a:ext cx="8964488" cy="668626"/>
          </a:xfrm>
          <a:prstGeom prst="rect">
            <a:avLst/>
          </a:prstGeom>
          <a:solidFill>
            <a:schemeClr val="bg1"/>
          </a:solidFill>
        </p:spPr>
        <p:txBody>
          <a:bodyPr vert="horz"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2" name="Google Shape;59;gf89bd3b56d_3_0">
            <a:extLst>
              <a:ext uri="{FF2B5EF4-FFF2-40B4-BE49-F238E27FC236}">
                <a16:creationId xmlns:a16="http://schemas.microsoft.com/office/drawing/2014/main" id="{76DDBB6A-C1BA-4485-ABE3-377037639D3D}"/>
              </a:ext>
            </a:extLst>
          </p:cNvPr>
          <p:cNvPicPr preferRelativeResize="0"/>
          <p:nvPr/>
        </p:nvPicPr>
        <p:blipFill rotWithShape="1">
          <a:blip r:embed="rId2">
            <a:alphaModFix/>
          </a:blip>
          <a:srcRect/>
          <a:stretch/>
        </p:blipFill>
        <p:spPr>
          <a:xfrm>
            <a:off x="8264639" y="4769209"/>
            <a:ext cx="771857" cy="280613"/>
          </a:xfrm>
          <a:prstGeom prst="rect">
            <a:avLst/>
          </a:prstGeom>
          <a:noFill/>
          <a:ln>
            <a:noFill/>
          </a:ln>
        </p:spPr>
      </p:pic>
      <p:pic>
        <p:nvPicPr>
          <p:cNvPr id="3" name="Image 2" descr="Une image contenant texte&#10;&#10;Description générée automatiquement">
            <a:extLst>
              <a:ext uri="{FF2B5EF4-FFF2-40B4-BE49-F238E27FC236}">
                <a16:creationId xmlns:a16="http://schemas.microsoft.com/office/drawing/2014/main" id="{D5EE3BFE-AAD8-40B8-AE22-7BC5BDBE16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0601" y="411510"/>
            <a:ext cx="4572000" cy="1143000"/>
          </a:xfrm>
          <a:prstGeom prst="rect">
            <a:avLst/>
          </a:prstGeom>
        </p:spPr>
      </p:pic>
      <p:sp>
        <p:nvSpPr>
          <p:cNvPr id="7" name="ZoneTexte 6">
            <a:extLst>
              <a:ext uri="{FF2B5EF4-FFF2-40B4-BE49-F238E27FC236}">
                <a16:creationId xmlns:a16="http://schemas.microsoft.com/office/drawing/2014/main" id="{EDE62FC1-4BD0-4AD0-8B47-1BE33F68A123}"/>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104011768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conteneur, boîte&#10;&#10;Description générée automatiquement">
            <a:extLst>
              <a:ext uri="{FF2B5EF4-FFF2-40B4-BE49-F238E27FC236}">
                <a16:creationId xmlns:a16="http://schemas.microsoft.com/office/drawing/2014/main" id="{46568042-2C16-4966-9466-9743B6E934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758" y="1797680"/>
            <a:ext cx="4416152" cy="2587589"/>
          </a:xfrm>
          <a:prstGeom prst="rect">
            <a:avLst/>
          </a:prstGeom>
        </p:spPr>
      </p:pic>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1520" y="970097"/>
            <a:ext cx="8208912" cy="637849"/>
          </a:xfrm>
        </p:spPr>
        <p:txBody>
          <a:bodyPr/>
          <a:lstStyle/>
          <a:p>
            <a:r>
              <a:rPr lang="fr-FR" dirty="0"/>
              <a:t>Dans votre besace</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4">
            <a:alphaModFix/>
          </a:blip>
          <a:srcRect/>
          <a:stretch/>
        </p:blipFill>
        <p:spPr>
          <a:xfrm>
            <a:off x="8264639" y="4769209"/>
            <a:ext cx="771857" cy="280613"/>
          </a:xfrm>
          <a:prstGeom prst="rect">
            <a:avLst/>
          </a:prstGeom>
          <a:noFill/>
          <a:ln>
            <a:noFill/>
          </a:ln>
        </p:spPr>
      </p:pic>
      <p:sp>
        <p:nvSpPr>
          <p:cNvPr id="5" name="ZoneTexte 4">
            <a:extLst>
              <a:ext uri="{FF2B5EF4-FFF2-40B4-BE49-F238E27FC236}">
                <a16:creationId xmlns:a16="http://schemas.microsoft.com/office/drawing/2014/main" id="{45828F8E-2AF3-4525-93F4-1E92262F1D29}"/>
              </a:ext>
            </a:extLst>
          </p:cNvPr>
          <p:cNvSpPr txBox="1"/>
          <p:nvPr/>
        </p:nvSpPr>
        <p:spPr>
          <a:xfrm>
            <a:off x="3935167" y="2377198"/>
            <a:ext cx="5101329" cy="1536574"/>
          </a:xfrm>
          <a:prstGeom prst="rect">
            <a:avLst/>
          </a:prstGeom>
          <a:noFill/>
        </p:spPr>
        <p:txBody>
          <a:bodyPr wrap="square">
            <a:spAutoFit/>
          </a:bodyPr>
          <a:lstStyle/>
          <a:p>
            <a:pPr algn="just">
              <a:spcAft>
                <a:spcPts val="800"/>
              </a:spcAft>
            </a:pPr>
            <a:r>
              <a:rPr lang="fr-FR" dirty="0">
                <a:solidFill>
                  <a:srgbClr val="26225B"/>
                </a:solidFill>
                <a:latin typeface="Lato" panose="020F0502020204030203" pitchFamily="34" charset="0"/>
                <a:ea typeface="Lato" panose="020F0502020204030203" pitchFamily="34" charset="0"/>
                <a:cs typeface="Lato" panose="020F0502020204030203" pitchFamily="34" charset="0"/>
              </a:rPr>
              <a:t>Ce diaporama, transmis avec ses liens cliquables</a:t>
            </a:r>
          </a:p>
          <a:p>
            <a:pPr>
              <a:lnSpc>
                <a:spcPct val="107000"/>
              </a:lnSpc>
            </a:pPr>
            <a:r>
              <a:rPr lang="fr-FR" sz="1800" dirty="0">
                <a:solidFill>
                  <a:srgbClr val="26225B"/>
                </a:solidFill>
                <a:latin typeface="Lato "/>
                <a:ea typeface="Lato" panose="020F0502020204030203" pitchFamily="34" charset="0"/>
                <a:cs typeface="Lato" panose="020F0502020204030203" pitchFamily="34" charset="0"/>
              </a:rPr>
              <a:t>Pays-Bas</a:t>
            </a:r>
            <a:r>
              <a:rPr lang="fr-FR" sz="1600" dirty="0">
                <a:solidFill>
                  <a:srgbClr val="26225B"/>
                </a:solidFill>
                <a:latin typeface="Lato "/>
                <a:ea typeface="Lato" panose="020F0502020204030203" pitchFamily="34" charset="0"/>
                <a:cs typeface="Lato" panose="020F0502020204030203" pitchFamily="34" charset="0"/>
              </a:rPr>
              <a:t>, </a:t>
            </a:r>
            <a:r>
              <a:rPr lang="fr-FR" sz="1600" dirty="0">
                <a:effectLst/>
                <a:latin typeface="Lato "/>
                <a:ea typeface="Calibri" panose="020F0502020204030204" pitchFamily="34" charset="0"/>
                <a:cs typeface="Times New Roman" panose="02020603050405020304" pitchFamily="18" charset="0"/>
              </a:rPr>
              <a:t>Vision document : </a:t>
            </a:r>
            <a:r>
              <a:rPr lang="fr-FR" sz="1600" dirty="0" err="1">
                <a:effectLst/>
                <a:latin typeface="Lato "/>
                <a:ea typeface="Calibri" panose="020F0502020204030204" pitchFamily="34" charset="0"/>
                <a:cs typeface="Times New Roman" panose="02020603050405020304" pitchFamily="18" charset="0"/>
              </a:rPr>
              <a:t>Educational</a:t>
            </a:r>
            <a:r>
              <a:rPr lang="fr-FR" sz="1600" dirty="0">
                <a:effectLst/>
                <a:latin typeface="Lato "/>
                <a:ea typeface="Calibri" panose="020F0502020204030204" pitchFamily="34" charset="0"/>
                <a:cs typeface="Times New Roman" panose="02020603050405020304" pitchFamily="18" charset="0"/>
              </a:rPr>
              <a:t> </a:t>
            </a:r>
            <a:r>
              <a:rPr lang="fr-FR" sz="1600" dirty="0" err="1">
                <a:effectLst/>
                <a:latin typeface="Lato "/>
                <a:ea typeface="Calibri" panose="020F0502020204030204" pitchFamily="34" charset="0"/>
                <a:cs typeface="Times New Roman" panose="02020603050405020304" pitchFamily="18" charset="0"/>
              </a:rPr>
              <a:t>resources</a:t>
            </a:r>
            <a:r>
              <a:rPr lang="fr-FR" sz="1600" dirty="0">
                <a:effectLst/>
                <a:latin typeface="Lato "/>
                <a:ea typeface="Calibri" panose="020F0502020204030204" pitchFamily="34" charset="0"/>
                <a:cs typeface="Times New Roman" panose="02020603050405020304" pitchFamily="18" charset="0"/>
              </a:rPr>
              <a:t> in </a:t>
            </a:r>
            <a:r>
              <a:rPr lang="fr-FR" sz="1600" dirty="0">
                <a:solidFill>
                  <a:srgbClr val="26225B"/>
                </a:solidFill>
                <a:effectLst/>
                <a:latin typeface="Lato "/>
                <a:ea typeface="Calibri" panose="020F0502020204030204" pitchFamily="34" charset="0"/>
                <a:cs typeface="Times New Roman" panose="02020603050405020304" pitchFamily="18" charset="0"/>
              </a:rPr>
              <a:t>2025 </a:t>
            </a:r>
            <a:r>
              <a:rPr lang="fr-FR" sz="1600" u="sng" dirty="0">
                <a:solidFill>
                  <a:srgbClr val="26225B"/>
                </a:solidFill>
                <a:effectLst/>
                <a:latin typeface="Lato "/>
                <a:ea typeface="Calibri" panose="020F050202020403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https://www.versnellingsplan.nl/wp-content/uploads/2021/09/Digital-educational-resources-vision-document-2025.pdf</a:t>
            </a:r>
            <a:endParaRPr lang="fr-FR" sz="1600" dirty="0">
              <a:solidFill>
                <a:srgbClr val="26225B"/>
              </a:solidFill>
              <a:latin typeface="Lato "/>
              <a:ea typeface="Lato" panose="020F0502020204030203" pitchFamily="34" charset="0"/>
              <a:cs typeface="Lato" panose="020F0502020204030203" pitchFamily="34" charset="0"/>
            </a:endParaRPr>
          </a:p>
        </p:txBody>
      </p:sp>
      <p:sp>
        <p:nvSpPr>
          <p:cNvPr id="13" name="ZoneTexte 12">
            <a:extLst>
              <a:ext uri="{FF2B5EF4-FFF2-40B4-BE49-F238E27FC236}">
                <a16:creationId xmlns:a16="http://schemas.microsoft.com/office/drawing/2014/main" id="{8B3805A8-4995-4107-9A32-4C7ADE87A321}"/>
              </a:ext>
            </a:extLst>
          </p:cNvPr>
          <p:cNvSpPr txBox="1"/>
          <p:nvPr/>
        </p:nvSpPr>
        <p:spPr>
          <a:xfrm rot="16200000">
            <a:off x="-955926" y="3037764"/>
            <a:ext cx="2652814" cy="215444"/>
          </a:xfrm>
          <a:prstGeom prst="rect">
            <a:avLst/>
          </a:prstGeom>
          <a:noFill/>
        </p:spPr>
        <p:txBody>
          <a:bodyPr wrap="square">
            <a:spAutoFit/>
          </a:bodyPr>
          <a:lstStyle/>
          <a:p>
            <a:r>
              <a:rPr lang="fr-FR" sz="800" b="0" i="1" dirty="0">
                <a:solidFill>
                  <a:srgbClr val="191B26"/>
                </a:solidFill>
                <a:effectLst/>
                <a:latin typeface="Lato "/>
              </a:rPr>
              <a:t>Image par </a:t>
            </a:r>
            <a:r>
              <a:rPr lang="fr-FR" sz="800" b="0" i="1" u="sng" dirty="0">
                <a:solidFill>
                  <a:srgbClr val="191B26"/>
                </a:solidFill>
                <a:effectLst/>
                <a:latin typeface="Lato "/>
                <a:hlinkClick r:id="rId6"/>
              </a:rPr>
              <a:t>Peggy </a:t>
            </a:r>
            <a:r>
              <a:rPr lang="fr-FR" sz="800" b="0" i="1" u="sng" dirty="0" err="1">
                <a:solidFill>
                  <a:srgbClr val="191B26"/>
                </a:solidFill>
                <a:effectLst/>
                <a:latin typeface="Lato "/>
                <a:hlinkClick r:id="rId6"/>
              </a:rPr>
              <a:t>und</a:t>
            </a:r>
            <a:r>
              <a:rPr lang="fr-FR" sz="800" b="0" i="1" u="sng" dirty="0">
                <a:solidFill>
                  <a:srgbClr val="191B26"/>
                </a:solidFill>
                <a:effectLst/>
                <a:latin typeface="Lato "/>
                <a:hlinkClick r:id="rId6"/>
              </a:rPr>
              <a:t> Marco Lachmann-Anke</a:t>
            </a:r>
            <a:r>
              <a:rPr lang="fr-FR" sz="800" b="0" i="1" dirty="0">
                <a:solidFill>
                  <a:srgbClr val="191B26"/>
                </a:solidFill>
                <a:effectLst/>
                <a:latin typeface="Lato "/>
              </a:rPr>
              <a:t> de </a:t>
            </a:r>
            <a:r>
              <a:rPr lang="fr-FR" sz="800" b="0" i="1" u="sng" dirty="0" err="1">
                <a:solidFill>
                  <a:srgbClr val="191B26"/>
                </a:solidFill>
                <a:effectLst/>
                <a:latin typeface="Lato "/>
                <a:hlinkClick r:id="rId7"/>
              </a:rPr>
              <a:t>Pixabay</a:t>
            </a:r>
            <a:r>
              <a:rPr lang="fr-FR" sz="800" b="0" i="1" dirty="0">
                <a:solidFill>
                  <a:srgbClr val="191B26"/>
                </a:solidFill>
                <a:effectLst/>
                <a:latin typeface="Lato "/>
              </a:rPr>
              <a:t> </a:t>
            </a:r>
            <a:endParaRPr lang="fr-FR" sz="800" i="1" dirty="0">
              <a:latin typeface="Lato "/>
              <a:ea typeface="Lato" panose="020F0502020204030203" pitchFamily="34" charset="0"/>
              <a:cs typeface="Lato" panose="020F0502020204030203" pitchFamily="34" charset="0"/>
            </a:endParaRPr>
          </a:p>
        </p:txBody>
      </p:sp>
      <p:sp>
        <p:nvSpPr>
          <p:cNvPr id="8" name="ZoneTexte 7">
            <a:extLst>
              <a:ext uri="{FF2B5EF4-FFF2-40B4-BE49-F238E27FC236}">
                <a16:creationId xmlns:a16="http://schemas.microsoft.com/office/drawing/2014/main" id="{E10D91B0-6634-4BE2-ACD6-1ECEADD011F4}"/>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249879642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3131840" y="1967115"/>
            <a:ext cx="5994268" cy="1622734"/>
          </a:xfrm>
        </p:spPr>
        <p:txBody>
          <a:bodyPr/>
          <a:lstStyle/>
          <a:p>
            <a:r>
              <a:rPr lang="fr-FR" dirty="0"/>
              <a:t>Se faire accompagner dans la mise en place d’une politique d’OE/REL</a:t>
            </a:r>
          </a:p>
        </p:txBody>
      </p:sp>
      <p:sp>
        <p:nvSpPr>
          <p:cNvPr id="17" name="Sous-titre 3">
            <a:extLst>
              <a:ext uri="{FF2B5EF4-FFF2-40B4-BE49-F238E27FC236}">
                <a16:creationId xmlns:a16="http://schemas.microsoft.com/office/drawing/2014/main" id="{47AEF78C-653F-4E23-9BF0-4C956B3FA84D}"/>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8" name="Google Shape;59;gf89bd3b56d_3_0">
            <a:extLst>
              <a:ext uri="{FF2B5EF4-FFF2-40B4-BE49-F238E27FC236}">
                <a16:creationId xmlns:a16="http://schemas.microsoft.com/office/drawing/2014/main" id="{BA023929-1C7B-47BC-AE3F-EF3200E90E61}"/>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5" name="ZoneTexte 4">
            <a:extLst>
              <a:ext uri="{FF2B5EF4-FFF2-40B4-BE49-F238E27FC236}">
                <a16:creationId xmlns:a16="http://schemas.microsoft.com/office/drawing/2014/main" id="{C4CDCAE1-E5F0-4E68-AFF3-6E8DB4278BE2}"/>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331814929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1520" y="725559"/>
            <a:ext cx="8134262" cy="1130291"/>
          </a:xfrm>
        </p:spPr>
        <p:txBody>
          <a:bodyPr/>
          <a:lstStyle/>
          <a:p>
            <a:r>
              <a:rPr lang="fr-FR" dirty="0"/>
              <a:t>Guides et recommandations</a:t>
            </a:r>
            <a:br>
              <a:rPr lang="fr-FR" dirty="0"/>
            </a:br>
            <a:r>
              <a:rPr lang="fr-FR" dirty="0"/>
              <a:t>Matériel de communication / </a:t>
            </a:r>
            <a:r>
              <a:rPr lang="fr-FR" dirty="0" err="1"/>
              <a:t>advocacy</a:t>
            </a:r>
            <a:endParaRPr lang="fr-FR" dirty="0"/>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12" name="ZoneTexte 11">
            <a:extLst>
              <a:ext uri="{FF2B5EF4-FFF2-40B4-BE49-F238E27FC236}">
                <a16:creationId xmlns:a16="http://schemas.microsoft.com/office/drawing/2014/main" id="{141A0A35-5112-427C-B1D1-988C67840188}"/>
              </a:ext>
            </a:extLst>
          </p:cNvPr>
          <p:cNvSpPr txBox="1"/>
          <p:nvPr/>
        </p:nvSpPr>
        <p:spPr>
          <a:xfrm>
            <a:off x="2700912" y="2233861"/>
            <a:ext cx="6408712" cy="1922065"/>
          </a:xfrm>
          <a:prstGeom prst="rect">
            <a:avLst/>
          </a:prstGeom>
          <a:noFill/>
        </p:spPr>
        <p:txBody>
          <a:bodyPr wrap="square">
            <a:spAutoFit/>
          </a:bodyPr>
          <a:lstStyle/>
          <a:p>
            <a:pPr algn="just">
              <a:lnSpc>
                <a:spcPct val="107000"/>
              </a:lnSpc>
            </a:pPr>
            <a:r>
              <a:rPr lang="it-IT" sz="1600" dirty="0" err="1">
                <a:solidFill>
                  <a:srgbClr val="26225B"/>
                </a:solidFill>
                <a:effectLst/>
                <a:latin typeface="Lato "/>
                <a:ea typeface="Calibri" panose="020F0502020204030204" pitchFamily="34" charset="0"/>
                <a:cs typeface="Times New Roman" panose="02020603050405020304" pitchFamily="18" charset="0"/>
              </a:rPr>
              <a:t>Atenas</a:t>
            </a:r>
            <a:r>
              <a:rPr lang="it-IT" sz="1600" dirty="0">
                <a:solidFill>
                  <a:srgbClr val="26225B"/>
                </a:solidFill>
                <a:effectLst/>
                <a:latin typeface="Lato "/>
                <a:ea typeface="Calibri" panose="020F0502020204030204" pitchFamily="34" charset="0"/>
                <a:cs typeface="Times New Roman" panose="02020603050405020304" pitchFamily="18" charset="0"/>
              </a:rPr>
              <a:t>, </a:t>
            </a:r>
            <a:r>
              <a:rPr lang="it-IT" sz="1600" dirty="0" err="1">
                <a:solidFill>
                  <a:srgbClr val="26225B"/>
                </a:solidFill>
                <a:effectLst/>
                <a:latin typeface="Lato "/>
                <a:ea typeface="Calibri" panose="020F0502020204030204" pitchFamily="34" charset="0"/>
                <a:cs typeface="Times New Roman" panose="02020603050405020304" pitchFamily="18" charset="0"/>
              </a:rPr>
              <a:t>Javiera</a:t>
            </a:r>
            <a:r>
              <a:rPr lang="it-IT" sz="1600" dirty="0">
                <a:solidFill>
                  <a:srgbClr val="26225B"/>
                </a:solidFill>
                <a:effectLst/>
                <a:latin typeface="Lato "/>
                <a:ea typeface="Calibri" panose="020F0502020204030204" pitchFamily="34" charset="0"/>
                <a:cs typeface="Times New Roman" panose="02020603050405020304" pitchFamily="18" charset="0"/>
              </a:rPr>
              <a:t>, </a:t>
            </a:r>
            <a:r>
              <a:rPr lang="it-IT" sz="1600" dirty="0" err="1">
                <a:solidFill>
                  <a:srgbClr val="26225B"/>
                </a:solidFill>
                <a:effectLst/>
                <a:latin typeface="Lato "/>
                <a:ea typeface="Calibri" panose="020F0502020204030204" pitchFamily="34" charset="0"/>
                <a:cs typeface="Times New Roman" panose="02020603050405020304" pitchFamily="18" charset="0"/>
              </a:rPr>
              <a:t>Havemann</a:t>
            </a:r>
            <a:r>
              <a:rPr lang="it-IT" sz="1600" dirty="0">
                <a:solidFill>
                  <a:srgbClr val="26225B"/>
                </a:solidFill>
                <a:effectLst/>
                <a:latin typeface="Lato "/>
                <a:ea typeface="Calibri" panose="020F0502020204030204" pitchFamily="34" charset="0"/>
                <a:cs typeface="Times New Roman" panose="02020603050405020304" pitchFamily="18" charset="0"/>
              </a:rPr>
              <a:t>, Leo, Neumann, </a:t>
            </a:r>
            <a:r>
              <a:rPr lang="it-IT" sz="1600" dirty="0" err="1">
                <a:solidFill>
                  <a:srgbClr val="26225B"/>
                </a:solidFill>
                <a:effectLst/>
                <a:latin typeface="Lato "/>
                <a:ea typeface="Calibri" panose="020F0502020204030204" pitchFamily="34" charset="0"/>
                <a:cs typeface="Times New Roman" panose="02020603050405020304" pitchFamily="18" charset="0"/>
              </a:rPr>
              <a:t>Jan</a:t>
            </a:r>
            <a:r>
              <a:rPr lang="it-IT" sz="1600" dirty="0">
                <a:solidFill>
                  <a:srgbClr val="26225B"/>
                </a:solidFill>
                <a:effectLst/>
                <a:latin typeface="Lato "/>
                <a:ea typeface="Calibri" panose="020F0502020204030204" pitchFamily="34" charset="0"/>
                <a:cs typeface="Times New Roman" panose="02020603050405020304" pitchFamily="18" charset="0"/>
              </a:rPr>
              <a:t>, &amp; Stefanelli, Cristina. </a:t>
            </a:r>
            <a:r>
              <a:rPr lang="en-GB" sz="1600" dirty="0">
                <a:solidFill>
                  <a:srgbClr val="26225B"/>
                </a:solidFill>
                <a:effectLst/>
                <a:latin typeface="Lato "/>
                <a:ea typeface="Calibri" panose="020F0502020204030204" pitchFamily="34" charset="0"/>
                <a:cs typeface="Times New Roman" panose="02020603050405020304" pitchFamily="18" charset="0"/>
              </a:rPr>
              <a:t>(2020). Open Education Policies: Guidelines for co-creation. </a:t>
            </a:r>
            <a:r>
              <a:rPr lang="en-GB" sz="1600" dirty="0" err="1">
                <a:solidFill>
                  <a:srgbClr val="26225B"/>
                </a:solidFill>
                <a:effectLst/>
                <a:latin typeface="Lato "/>
                <a:ea typeface="Calibri" panose="020F0502020204030204" pitchFamily="34" charset="0"/>
                <a:cs typeface="Times New Roman" panose="02020603050405020304" pitchFamily="18" charset="0"/>
              </a:rPr>
              <a:t>Zenodo</a:t>
            </a:r>
            <a:r>
              <a:rPr lang="en-GB" sz="1600" dirty="0">
                <a:solidFill>
                  <a:srgbClr val="26225B"/>
                </a:solidFill>
                <a:effectLst/>
                <a:latin typeface="Lato "/>
                <a:ea typeface="Calibri" panose="020F0502020204030204" pitchFamily="34" charset="0"/>
                <a:cs typeface="Times New Roman" panose="02020603050405020304" pitchFamily="18" charset="0"/>
              </a:rPr>
              <a:t>.</a:t>
            </a:r>
          </a:p>
          <a:p>
            <a:pPr algn="just">
              <a:lnSpc>
                <a:spcPct val="107000"/>
              </a:lnSpc>
              <a:spcAft>
                <a:spcPts val="800"/>
              </a:spcAft>
            </a:pPr>
            <a:r>
              <a:rPr lang="en-GB" sz="1600" u="sng" dirty="0">
                <a:solidFill>
                  <a:srgbClr val="26225B"/>
                </a:solidFill>
                <a:effectLst/>
                <a:latin typeface="Lato "/>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https://doi.org/10.5281/zenodo.4281363</a:t>
            </a:r>
            <a:endParaRPr lang="en-GB" sz="1600" u="sng" dirty="0">
              <a:solidFill>
                <a:srgbClr val="26225B"/>
              </a:solidFill>
              <a:effectLst/>
              <a:latin typeface="Lato "/>
              <a:ea typeface="Calibri" panose="020F0502020204030204" pitchFamily="34" charset="0"/>
              <a:cs typeface="Times New Roman" panose="02020603050405020304" pitchFamily="18" charset="0"/>
            </a:endParaRPr>
          </a:p>
          <a:p>
            <a:pPr algn="just">
              <a:lnSpc>
                <a:spcPct val="107000"/>
              </a:lnSpc>
              <a:spcAft>
                <a:spcPts val="800"/>
              </a:spcAft>
            </a:pPr>
            <a:endParaRPr lang="en-GB" sz="400" dirty="0">
              <a:solidFill>
                <a:srgbClr val="26225B"/>
              </a:solidFill>
              <a:latin typeface="Lato "/>
              <a:cs typeface="Times New Roman" panose="02020603050405020304" pitchFamily="18" charset="0"/>
            </a:endParaRPr>
          </a:p>
          <a:p>
            <a:pPr algn="just">
              <a:lnSpc>
                <a:spcPct val="107000"/>
              </a:lnSpc>
            </a:pPr>
            <a:r>
              <a:rPr lang="en-GB" sz="1600" dirty="0">
                <a:solidFill>
                  <a:srgbClr val="26225B"/>
                </a:solidFill>
                <a:latin typeface="Lato "/>
                <a:cs typeface="Times New Roman" panose="02020603050405020304" pitchFamily="18" charset="0"/>
              </a:rPr>
              <a:t>European Network of Open Education Librarians. (2021, October 14). An ENOEL Toolkit: Open Education Benefits. </a:t>
            </a:r>
            <a:r>
              <a:rPr lang="fr-FR" sz="1600" dirty="0" err="1">
                <a:solidFill>
                  <a:srgbClr val="26225B"/>
                </a:solidFill>
                <a:latin typeface="Lato "/>
                <a:cs typeface="Times New Roman" panose="02020603050405020304" pitchFamily="18" charset="0"/>
              </a:rPr>
              <a:t>Zenodo</a:t>
            </a:r>
            <a:r>
              <a:rPr lang="fr-FR" sz="1600" dirty="0">
                <a:solidFill>
                  <a:srgbClr val="26225B"/>
                </a:solidFill>
                <a:latin typeface="Lato "/>
                <a:cs typeface="Times New Roman" panose="02020603050405020304" pitchFamily="18" charset="0"/>
              </a:rPr>
              <a:t>.</a:t>
            </a:r>
          </a:p>
          <a:p>
            <a:pPr algn="just">
              <a:lnSpc>
                <a:spcPct val="107000"/>
              </a:lnSpc>
              <a:spcAft>
                <a:spcPts val="800"/>
              </a:spcAft>
            </a:pPr>
            <a:r>
              <a:rPr lang="fr-FR" sz="1600" dirty="0">
                <a:solidFill>
                  <a:srgbClr val="26225B"/>
                </a:solidFill>
                <a:latin typeface="Lato "/>
                <a:cs typeface="Times New Roman" panose="02020603050405020304" pitchFamily="18" charset="0"/>
                <a:hlinkClick r:id="rId5">
                  <a:extLst>
                    <a:ext uri="{A12FA001-AC4F-418D-AE19-62706E023703}">
                      <ahyp:hlinkClr xmlns:ahyp="http://schemas.microsoft.com/office/drawing/2018/hyperlinkcolor" val="tx"/>
                    </a:ext>
                  </a:extLst>
                </a:hlinkClick>
              </a:rPr>
              <a:t>https://doi.org/10.5281/zenodo.5568483</a:t>
            </a:r>
            <a:r>
              <a:rPr lang="fr-FR" sz="1600" dirty="0">
                <a:solidFill>
                  <a:srgbClr val="26225B"/>
                </a:solidFill>
                <a:latin typeface="Lato "/>
                <a:cs typeface="Times New Roman" panose="02020603050405020304" pitchFamily="18" charset="0"/>
              </a:rPr>
              <a:t> </a:t>
            </a:r>
          </a:p>
        </p:txBody>
      </p:sp>
      <p:pic>
        <p:nvPicPr>
          <p:cNvPr id="6" name="Image 5">
            <a:extLst>
              <a:ext uri="{FF2B5EF4-FFF2-40B4-BE49-F238E27FC236}">
                <a16:creationId xmlns:a16="http://schemas.microsoft.com/office/drawing/2014/main" id="{E632E2E8-531F-41C5-B8D5-0B952E399DB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1560" y="1935702"/>
            <a:ext cx="1755029" cy="2482239"/>
          </a:xfrm>
          <a:prstGeom prst="rect">
            <a:avLst/>
          </a:prstGeom>
          <a:ln>
            <a:noFill/>
          </a:ln>
          <a:effectLst>
            <a:outerShdw blurRad="292100" dist="139700" dir="2700000" algn="tl" rotWithShape="0">
              <a:srgbClr val="333333">
                <a:alpha val="65000"/>
              </a:srgbClr>
            </a:outerShdw>
          </a:effectLst>
        </p:spPr>
      </p:pic>
      <p:sp>
        <p:nvSpPr>
          <p:cNvPr id="7" name="ZoneTexte 6">
            <a:extLst>
              <a:ext uri="{FF2B5EF4-FFF2-40B4-BE49-F238E27FC236}">
                <a16:creationId xmlns:a16="http://schemas.microsoft.com/office/drawing/2014/main" id="{1465EEF1-6334-47C1-8302-77916CBA2838}"/>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25701252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1520" y="771550"/>
            <a:ext cx="8134262" cy="432048"/>
          </a:xfrm>
        </p:spPr>
        <p:txBody>
          <a:bodyPr/>
          <a:lstStyle/>
          <a:p>
            <a:r>
              <a:rPr lang="fr-FR" dirty="0"/>
              <a:t>Formation et accompagnement</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12" name="ZoneTexte 11">
            <a:extLst>
              <a:ext uri="{FF2B5EF4-FFF2-40B4-BE49-F238E27FC236}">
                <a16:creationId xmlns:a16="http://schemas.microsoft.com/office/drawing/2014/main" id="{141A0A35-5112-427C-B1D1-988C67840188}"/>
              </a:ext>
            </a:extLst>
          </p:cNvPr>
          <p:cNvSpPr txBox="1"/>
          <p:nvPr/>
        </p:nvSpPr>
        <p:spPr>
          <a:xfrm>
            <a:off x="2339752" y="1275606"/>
            <a:ext cx="6696744" cy="3203121"/>
          </a:xfrm>
          <a:prstGeom prst="rect">
            <a:avLst/>
          </a:prstGeom>
          <a:noFill/>
        </p:spPr>
        <p:txBody>
          <a:bodyPr wrap="square">
            <a:spAutoFit/>
          </a:bodyPr>
          <a:lstStyle/>
          <a:p>
            <a:pPr algn="just">
              <a:lnSpc>
                <a:spcPct val="107000"/>
              </a:lnSpc>
            </a:pPr>
            <a:r>
              <a:rPr lang="fr-FR" sz="1500" dirty="0">
                <a:solidFill>
                  <a:srgbClr val="26225B"/>
                </a:solidFill>
                <a:effectLst/>
                <a:latin typeface="Lato "/>
                <a:ea typeface="Calibri" panose="020F0502020204030204" pitchFamily="34" charset="0"/>
                <a:cs typeface="Times New Roman" panose="02020603050405020304" pitchFamily="18" charset="0"/>
              </a:rPr>
              <a:t>La </a:t>
            </a:r>
            <a:r>
              <a:rPr lang="fr-FR" sz="1500" dirty="0" err="1">
                <a:solidFill>
                  <a:srgbClr val="26225B"/>
                </a:solidFill>
                <a:effectLst/>
                <a:latin typeface="Lato "/>
                <a:ea typeface="Calibri" panose="020F0502020204030204" pitchFamily="34" charset="0"/>
                <a:cs typeface="Times New Roman" panose="02020603050405020304" pitchFamily="18" charset="0"/>
              </a:rPr>
              <a:t>fabriqueREL</a:t>
            </a:r>
            <a:r>
              <a:rPr lang="fr-FR" sz="1500" dirty="0">
                <a:solidFill>
                  <a:srgbClr val="26225B"/>
                </a:solidFill>
                <a:effectLst/>
                <a:latin typeface="Lato "/>
                <a:ea typeface="Calibri" panose="020F0502020204030204" pitchFamily="34" charset="0"/>
                <a:cs typeface="Times New Roman" panose="02020603050405020304" pitchFamily="18" charset="0"/>
              </a:rPr>
              <a:t> accompagne « le personnel enseignant dans la création de REL francophones de grande qualité pour le secteur des études supérieures ».</a:t>
            </a:r>
          </a:p>
          <a:p>
            <a:pPr algn="just">
              <a:lnSpc>
                <a:spcPct val="107000"/>
              </a:lnSpc>
              <a:spcAft>
                <a:spcPts val="800"/>
              </a:spcAft>
            </a:pPr>
            <a:r>
              <a:rPr lang="fr-FR" sz="1200" dirty="0">
                <a:solidFill>
                  <a:srgbClr val="26225B"/>
                </a:solidFill>
                <a:effectLst/>
                <a:latin typeface="Lato "/>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https://fabriquerel.org/</a:t>
            </a:r>
            <a:r>
              <a:rPr lang="fr-FR" sz="1200" dirty="0">
                <a:solidFill>
                  <a:srgbClr val="26225B"/>
                </a:solidFill>
                <a:effectLst/>
                <a:latin typeface="Lato "/>
                <a:ea typeface="Calibri" panose="020F0502020204030204" pitchFamily="34" charset="0"/>
                <a:cs typeface="Times New Roman" panose="02020603050405020304" pitchFamily="18" charset="0"/>
              </a:rPr>
              <a:t> </a:t>
            </a:r>
          </a:p>
          <a:p>
            <a:pPr algn="just">
              <a:lnSpc>
                <a:spcPct val="107000"/>
              </a:lnSpc>
            </a:pPr>
            <a:r>
              <a:rPr lang="fr-FR" sz="1500" dirty="0">
                <a:solidFill>
                  <a:srgbClr val="26225B"/>
                </a:solidFill>
                <a:effectLst/>
                <a:latin typeface="Lato "/>
                <a:ea typeface="Calibri" panose="020F0502020204030204" pitchFamily="34" charset="0"/>
                <a:cs typeface="Times New Roman" panose="02020603050405020304" pitchFamily="18" charset="0"/>
              </a:rPr>
              <a:t>Formations en ligne, </a:t>
            </a:r>
            <a:r>
              <a:rPr lang="fr-FR" sz="1500" dirty="0" err="1">
                <a:solidFill>
                  <a:srgbClr val="26225B"/>
                </a:solidFill>
                <a:effectLst/>
                <a:latin typeface="Lato "/>
                <a:ea typeface="Calibri" panose="020F0502020204030204" pitchFamily="34" charset="0"/>
                <a:cs typeface="Times New Roman" panose="02020603050405020304" pitchFamily="18" charset="0"/>
              </a:rPr>
              <a:t>MOOCs</a:t>
            </a:r>
            <a:r>
              <a:rPr lang="fr-FR" sz="1500" dirty="0">
                <a:solidFill>
                  <a:srgbClr val="26225B"/>
                </a:solidFill>
                <a:effectLst/>
                <a:latin typeface="Lato "/>
                <a:ea typeface="Calibri" panose="020F0502020204030204" pitchFamily="34" charset="0"/>
                <a:cs typeface="Times New Roman" panose="02020603050405020304" pitchFamily="18" charset="0"/>
              </a:rPr>
              <a:t>, etc.</a:t>
            </a:r>
          </a:p>
          <a:p>
            <a:pPr algn="just">
              <a:lnSpc>
                <a:spcPct val="107000"/>
              </a:lnSpc>
              <a:spcAft>
                <a:spcPts val="800"/>
              </a:spcAft>
            </a:pPr>
            <a:r>
              <a:rPr lang="fr-FR" sz="1200" i="1" u="sng" dirty="0">
                <a:solidFill>
                  <a:srgbClr val="26225B"/>
                </a:solidFill>
                <a:effectLst/>
                <a:latin typeface="Lato "/>
                <a:ea typeface="Calibri" panose="020F050202020403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https://course.oeru.org/lida103-fr/modules/comment-definir-les-rel/definitions-des-rel/</a:t>
            </a:r>
            <a:endParaRPr lang="fr-FR" sz="1200" i="1" u="sng" dirty="0">
              <a:solidFill>
                <a:srgbClr val="26225B"/>
              </a:solidFill>
              <a:effectLst/>
              <a:latin typeface="Lato "/>
              <a:ea typeface="Calibri" panose="020F0502020204030204" pitchFamily="34" charset="0"/>
              <a:cs typeface="Times New Roman" panose="02020603050405020304" pitchFamily="18" charset="0"/>
            </a:endParaRPr>
          </a:p>
          <a:p>
            <a:pPr algn="just">
              <a:lnSpc>
                <a:spcPct val="107000"/>
              </a:lnSpc>
            </a:pPr>
            <a:r>
              <a:rPr lang="fr-FR" sz="1500" dirty="0">
                <a:solidFill>
                  <a:srgbClr val="26225B"/>
                </a:solidFill>
                <a:effectLst/>
                <a:latin typeface="Lato "/>
                <a:ea typeface="Calibri" panose="020F0502020204030204" pitchFamily="34" charset="0"/>
                <a:cs typeface="Times New Roman" panose="02020603050405020304" pitchFamily="18" charset="0"/>
              </a:rPr>
              <a:t>Webinaires, ressources, groupes de projets européens sur les REL (politiques, qualité, technologies, signalement…)</a:t>
            </a:r>
          </a:p>
          <a:p>
            <a:pPr algn="just">
              <a:lnSpc>
                <a:spcPct val="107000"/>
              </a:lnSpc>
              <a:spcAft>
                <a:spcPts val="800"/>
              </a:spcAft>
            </a:pPr>
            <a:r>
              <a:rPr lang="fr-FR" sz="1200" dirty="0">
                <a:solidFill>
                  <a:srgbClr val="26225B"/>
                </a:solidFill>
                <a:effectLst/>
                <a:latin typeface="Lato "/>
                <a:ea typeface="Calibri" panose="020F050202020403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https://encoreproject.eu/events/</a:t>
            </a:r>
            <a:r>
              <a:rPr lang="fr-FR" sz="1200" i="1" u="sng" dirty="0">
                <a:solidFill>
                  <a:srgbClr val="26225B"/>
                </a:solidFill>
                <a:latin typeface="Lato "/>
                <a:ea typeface="Calibri" panose="020F0502020204030204" pitchFamily="34" charset="0"/>
                <a:cs typeface="Times New Roman" panose="02020603050405020304" pitchFamily="18" charset="0"/>
              </a:rPr>
              <a:t> </a:t>
            </a:r>
            <a:endParaRPr lang="fr-FR" sz="1200" dirty="0">
              <a:solidFill>
                <a:srgbClr val="26225B"/>
              </a:solidFill>
              <a:effectLst/>
              <a:latin typeface="Lato "/>
              <a:ea typeface="Calibri" panose="020F0502020204030204" pitchFamily="34" charset="0"/>
              <a:cs typeface="Times New Roman" panose="02020603050405020304" pitchFamily="18" charset="0"/>
            </a:endParaRPr>
          </a:p>
          <a:p>
            <a:pPr algn="just">
              <a:lnSpc>
                <a:spcPct val="107000"/>
              </a:lnSpc>
            </a:pPr>
            <a:r>
              <a:rPr lang="fr-FR" sz="1500" dirty="0">
                <a:solidFill>
                  <a:srgbClr val="26225B"/>
                </a:solidFill>
                <a:latin typeface="Lato "/>
                <a:ea typeface="Calibri" panose="020F0502020204030204" pitchFamily="34" charset="0"/>
                <a:cs typeface="Times New Roman" panose="02020603050405020304" pitchFamily="18" charset="0"/>
              </a:rPr>
              <a:t>Projets et événements de la C</a:t>
            </a:r>
            <a:r>
              <a:rPr lang="fr-FR" sz="1500" dirty="0">
                <a:solidFill>
                  <a:srgbClr val="26225B"/>
                </a:solidFill>
                <a:effectLst/>
                <a:latin typeface="Lato "/>
                <a:ea typeface="Calibri" panose="020F0502020204030204" pitchFamily="34" charset="0"/>
                <a:cs typeface="Times New Roman" panose="02020603050405020304" pitchFamily="18" charset="0"/>
              </a:rPr>
              <a:t>haire UNESCO / REL-IA en France </a:t>
            </a:r>
          </a:p>
          <a:p>
            <a:pPr algn="just">
              <a:lnSpc>
                <a:spcPct val="107000"/>
              </a:lnSpc>
              <a:spcAft>
                <a:spcPts val="800"/>
              </a:spcAft>
            </a:pPr>
            <a:r>
              <a:rPr lang="fr-FR" sz="1200" dirty="0">
                <a:solidFill>
                  <a:srgbClr val="26225B"/>
                </a:solidFill>
                <a:effectLst/>
                <a:latin typeface="Lato "/>
                <a:ea typeface="Calibri" panose="020F0502020204030204" pitchFamily="34" charset="0"/>
                <a:cs typeface="Times New Roman" panose="02020603050405020304" pitchFamily="18" charset="0"/>
                <a:hlinkClick r:id="rId7">
                  <a:extLst>
                    <a:ext uri="{A12FA001-AC4F-418D-AE19-62706E023703}">
                      <ahyp:hlinkClr xmlns:ahyp="http://schemas.microsoft.com/office/drawing/2018/hyperlinkcolor" val="tx"/>
                    </a:ext>
                  </a:extLst>
                </a:hlinkClick>
              </a:rPr>
              <a:t>https://chaireunescorel.ls2n.fr/</a:t>
            </a:r>
            <a:r>
              <a:rPr lang="fr-FR" sz="1200" dirty="0">
                <a:solidFill>
                  <a:srgbClr val="26225B"/>
                </a:solidFill>
                <a:effectLst/>
                <a:latin typeface="Lato "/>
                <a:ea typeface="Calibri" panose="020F0502020204030204" pitchFamily="34" charset="0"/>
                <a:cs typeface="Times New Roman" panose="02020603050405020304" pitchFamily="18" charset="0"/>
              </a:rPr>
              <a:t> </a:t>
            </a:r>
          </a:p>
          <a:p>
            <a:pPr algn="just">
              <a:lnSpc>
                <a:spcPct val="107000"/>
              </a:lnSpc>
            </a:pPr>
            <a:r>
              <a:rPr lang="fr-FR" sz="1500" dirty="0">
                <a:solidFill>
                  <a:srgbClr val="26225B"/>
                </a:solidFill>
                <a:effectLst/>
                <a:latin typeface="Lato "/>
                <a:ea typeface="Calibri" panose="020F0502020204030204" pitchFamily="34" charset="0"/>
                <a:cs typeface="Times New Roman" panose="02020603050405020304" pitchFamily="18" charset="0"/>
              </a:rPr>
              <a:t>EDUCAUSE – USA, </a:t>
            </a:r>
            <a:r>
              <a:rPr lang="fr-FR" sz="1500" dirty="0" err="1">
                <a:solidFill>
                  <a:srgbClr val="26225B"/>
                </a:solidFill>
                <a:effectLst/>
                <a:latin typeface="Lato "/>
                <a:ea typeface="Calibri" panose="020F0502020204030204" pitchFamily="34" charset="0"/>
                <a:cs typeface="Times New Roman" panose="02020603050405020304" pitchFamily="18" charset="0"/>
              </a:rPr>
              <a:t>TextBooks</a:t>
            </a:r>
            <a:r>
              <a:rPr lang="fr-FR" sz="1500" dirty="0" err="1">
                <a:solidFill>
                  <a:srgbClr val="26225B"/>
                </a:solidFill>
                <a:latin typeface="Lato "/>
                <a:ea typeface="Calibri" panose="020F0502020204030204" pitchFamily="34" charset="0"/>
                <a:cs typeface="Times New Roman" panose="02020603050405020304" pitchFamily="18" charset="0"/>
              </a:rPr>
              <a:t>,</a:t>
            </a:r>
            <a:r>
              <a:rPr lang="fr-FR" sz="1500" dirty="0" err="1">
                <a:solidFill>
                  <a:srgbClr val="26225B"/>
                </a:solidFill>
                <a:effectLst/>
                <a:latin typeface="Lato "/>
                <a:ea typeface="Calibri" panose="020F0502020204030204" pitchFamily="34" charset="0"/>
                <a:cs typeface="Times New Roman" panose="02020603050405020304" pitchFamily="18" charset="0"/>
              </a:rPr>
              <a:t>TICE</a:t>
            </a:r>
            <a:r>
              <a:rPr lang="fr-FR" sz="1500" dirty="0">
                <a:solidFill>
                  <a:srgbClr val="26225B"/>
                </a:solidFill>
                <a:effectLst/>
                <a:latin typeface="Lato "/>
                <a:ea typeface="Calibri" panose="020F0502020204030204" pitchFamily="34" charset="0"/>
                <a:cs typeface="Times New Roman" panose="02020603050405020304" pitchFamily="18" charset="0"/>
              </a:rPr>
              <a:t> mais avec des ressources intéressantes </a:t>
            </a:r>
          </a:p>
          <a:p>
            <a:pPr algn="just">
              <a:lnSpc>
                <a:spcPct val="107000"/>
              </a:lnSpc>
              <a:spcAft>
                <a:spcPts val="800"/>
              </a:spcAft>
            </a:pPr>
            <a:r>
              <a:rPr lang="fr-FR" sz="1200" u="sng" dirty="0">
                <a:solidFill>
                  <a:srgbClr val="26225B"/>
                </a:solidFill>
                <a:effectLst/>
                <a:latin typeface="Lato "/>
                <a:ea typeface="Calibri" panose="020F0502020204030204" pitchFamily="34" charset="0"/>
                <a:cs typeface="Times New Roman" panose="02020603050405020304" pitchFamily="18" charset="0"/>
                <a:hlinkClick r:id="rId8">
                  <a:extLst>
                    <a:ext uri="{A12FA001-AC4F-418D-AE19-62706E023703}">
                      <ahyp:hlinkClr xmlns:ahyp="http://schemas.microsoft.com/office/drawing/2018/hyperlinkcolor" val="tx"/>
                    </a:ext>
                  </a:extLst>
                </a:hlinkClick>
              </a:rPr>
              <a:t>https://library.educause.edu/topics/teaching-and-learning/open-educational-resources-oer</a:t>
            </a:r>
            <a:r>
              <a:rPr lang="fr-FR" sz="1200" dirty="0">
                <a:solidFill>
                  <a:srgbClr val="26225B"/>
                </a:solidFill>
                <a:effectLst/>
                <a:latin typeface="Lato "/>
                <a:ea typeface="Calibri" panose="020F0502020204030204" pitchFamily="34" charset="0"/>
                <a:cs typeface="Times New Roman" panose="02020603050405020304" pitchFamily="18" charset="0"/>
              </a:rPr>
              <a:t> </a:t>
            </a:r>
          </a:p>
        </p:txBody>
      </p:sp>
      <p:sp>
        <p:nvSpPr>
          <p:cNvPr id="6" name="ZoneTexte 5">
            <a:extLst>
              <a:ext uri="{FF2B5EF4-FFF2-40B4-BE49-F238E27FC236}">
                <a16:creationId xmlns:a16="http://schemas.microsoft.com/office/drawing/2014/main" id="{2694E74A-512D-44CD-AF17-39599DBC3535}"/>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223551939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1520" y="853781"/>
            <a:ext cx="8134262" cy="637849"/>
          </a:xfrm>
        </p:spPr>
        <p:txBody>
          <a:bodyPr/>
          <a:lstStyle/>
          <a:p>
            <a:r>
              <a:rPr lang="fr-FR" dirty="0"/>
              <a:t>Participation à des réseaux</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12" name="ZoneTexte 11">
            <a:extLst>
              <a:ext uri="{FF2B5EF4-FFF2-40B4-BE49-F238E27FC236}">
                <a16:creationId xmlns:a16="http://schemas.microsoft.com/office/drawing/2014/main" id="{141A0A35-5112-427C-B1D1-988C67840188}"/>
              </a:ext>
            </a:extLst>
          </p:cNvPr>
          <p:cNvSpPr txBox="1"/>
          <p:nvPr/>
        </p:nvSpPr>
        <p:spPr>
          <a:xfrm>
            <a:off x="2843808" y="2559641"/>
            <a:ext cx="5976664" cy="660181"/>
          </a:xfrm>
          <a:prstGeom prst="rect">
            <a:avLst/>
          </a:prstGeom>
          <a:noFill/>
        </p:spPr>
        <p:txBody>
          <a:bodyPr wrap="square">
            <a:spAutoFit/>
          </a:bodyPr>
          <a:lstStyle/>
          <a:p>
            <a:pPr algn="just">
              <a:lnSpc>
                <a:spcPct val="107000"/>
              </a:lnSpc>
              <a:spcBef>
                <a:spcPts val="200"/>
              </a:spcBef>
              <a:spcAft>
                <a:spcPts val="800"/>
              </a:spcAft>
            </a:pPr>
            <a:r>
              <a:rPr lang="fr-FR" dirty="0">
                <a:solidFill>
                  <a:srgbClr val="26225B"/>
                </a:solidFill>
                <a:latin typeface="Lato" panose="020F0502020204030203" pitchFamily="34" charset="0"/>
                <a:ea typeface="Lato" panose="020F0502020204030203" pitchFamily="34" charset="0"/>
                <a:cs typeface="Lato" panose="020F0502020204030203" pitchFamily="34" charset="0"/>
              </a:rPr>
              <a:t>Apprendre des autres, apprendre en faisant, se réinventer, discuter, échanger, transmettre…</a:t>
            </a:r>
            <a:endParaRPr lang="fr-FR" dirty="0">
              <a:solidFill>
                <a:srgbClr val="26225B"/>
              </a:solidFill>
              <a:effectLst/>
              <a:latin typeface="Lato" panose="020F0502020204030203" pitchFamily="34" charset="0"/>
              <a:ea typeface="Lato" panose="020F0502020204030203" pitchFamily="34" charset="0"/>
              <a:cs typeface="Lato" panose="020F0502020204030203" pitchFamily="34" charset="0"/>
            </a:endParaRPr>
          </a:p>
        </p:txBody>
      </p:sp>
      <p:sp>
        <p:nvSpPr>
          <p:cNvPr id="6" name="ZoneTexte 5">
            <a:extLst>
              <a:ext uri="{FF2B5EF4-FFF2-40B4-BE49-F238E27FC236}">
                <a16:creationId xmlns:a16="http://schemas.microsoft.com/office/drawing/2014/main" id="{7BCC4B37-41D1-4698-9470-35DECA1273DA}"/>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76807320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7" name="ZoneTexte 6">
            <a:extLst>
              <a:ext uri="{FF2B5EF4-FFF2-40B4-BE49-F238E27FC236}">
                <a16:creationId xmlns:a16="http://schemas.microsoft.com/office/drawing/2014/main" id="{625803B0-1776-4EDF-9DC0-DED9C5A745A3}"/>
              </a:ext>
            </a:extLst>
          </p:cNvPr>
          <p:cNvSpPr txBox="1"/>
          <p:nvPr/>
        </p:nvSpPr>
        <p:spPr>
          <a:xfrm>
            <a:off x="2087216" y="627534"/>
            <a:ext cx="7056784" cy="3872214"/>
          </a:xfrm>
          <a:prstGeom prst="rect">
            <a:avLst/>
          </a:prstGeom>
          <a:noFill/>
        </p:spPr>
        <p:txBody>
          <a:bodyPr wrap="square">
            <a:spAutoFit/>
          </a:bodyPr>
          <a:lstStyle/>
          <a:p>
            <a:pPr marL="342900" lvl="0" indent="-342900">
              <a:lnSpc>
                <a:spcPct val="107000"/>
              </a:lnSpc>
              <a:buFont typeface="Calibri" panose="020F0502020204030204" pitchFamily="34" charset="0"/>
              <a:buChar char="-"/>
            </a:pPr>
            <a:r>
              <a:rPr lang="fr-FR"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ADBU (en complément à la pédagogie, il y a la partie signalement SSI) </a:t>
            </a:r>
            <a:r>
              <a:rPr lang="fr-FR" sz="1000" u="sng"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https://adbu.fr/</a:t>
            </a:r>
            <a:r>
              <a:rPr lang="fr-FR"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 </a:t>
            </a:r>
          </a:p>
          <a:p>
            <a:pPr marL="342900" lvl="0" indent="-342900">
              <a:lnSpc>
                <a:spcPct val="107000"/>
              </a:lnSpc>
              <a:buFont typeface="Calibri" panose="020F0502020204030204" pitchFamily="34" charset="0"/>
              <a:buChar char="-"/>
            </a:pPr>
            <a:r>
              <a:rPr lang="fr-FR"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Chaire UNESCO REL/IA </a:t>
            </a:r>
            <a:r>
              <a:rPr lang="fr-FR" sz="1000" u="sng"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https://chaireunescorel.ls2n.fr/</a:t>
            </a:r>
            <a:r>
              <a:rPr lang="en-GB"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CILIP: </a:t>
            </a:r>
            <a:r>
              <a:rPr lang="en-GB" sz="1000" u="sng"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https://www.cilip.org.uk/</a:t>
            </a:r>
            <a:r>
              <a:rPr lang="en-GB"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 </a:t>
            </a:r>
          </a:p>
          <a:p>
            <a:pPr marL="342900" lvl="0" indent="-342900">
              <a:lnSpc>
                <a:spcPct val="107000"/>
              </a:lnSpc>
              <a:buFont typeface="Calibri" panose="020F0502020204030204" pitchFamily="34" charset="0"/>
              <a:buChar char="-"/>
            </a:pPr>
            <a:r>
              <a:rPr lang="en-GB"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Creative Commons: </a:t>
            </a:r>
            <a:r>
              <a:rPr lang="en-GB" sz="1000" u="sng"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hlinkClick r:id="rId7">
                  <a:extLst>
                    <a:ext uri="{A12FA001-AC4F-418D-AE19-62706E023703}">
                      <ahyp:hlinkClr xmlns:ahyp="http://schemas.microsoft.com/office/drawing/2018/hyperlinkcolor" val="tx"/>
                    </a:ext>
                  </a:extLst>
                </a:hlinkClick>
              </a:rPr>
              <a:t>https://creativecommons.org/about/program-areas/education-oer/</a:t>
            </a:r>
            <a:r>
              <a:rPr lang="en-GB"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EMMA Education </a:t>
            </a:r>
            <a:r>
              <a:rPr lang="en-GB" sz="1000" u="sng"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hlinkClick r:id="rId8">
                  <a:extLst>
                    <a:ext uri="{A12FA001-AC4F-418D-AE19-62706E023703}">
                      <ahyp:hlinkClr xmlns:ahyp="http://schemas.microsoft.com/office/drawing/2018/hyperlinkcolor" val="tx"/>
                    </a:ext>
                  </a:extLst>
                </a:hlinkClick>
              </a:rPr>
              <a:t>https://www.emmaedu.co.uk/login.php</a:t>
            </a:r>
            <a:r>
              <a:rPr lang="en-GB"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fr-FR"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Encore+ </a:t>
            </a:r>
            <a:r>
              <a:rPr lang="fr-FR" sz="1000" u="sng"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hlinkClick r:id="rId9">
                  <a:extLst>
                    <a:ext uri="{A12FA001-AC4F-418D-AE19-62706E023703}">
                      <ahyp:hlinkClr xmlns:ahyp="http://schemas.microsoft.com/office/drawing/2018/hyperlinkcolor" val="tx"/>
                    </a:ext>
                  </a:extLst>
                </a:hlinkClick>
              </a:rPr>
              <a:t>https://encoreproject.eu/events/</a:t>
            </a:r>
            <a:r>
              <a:rPr lang="en-GB" sz="1000" i="1" u="sng"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European Association of Distance Teaching Universities (EADTU) </a:t>
            </a:r>
            <a:r>
              <a:rPr lang="en-GB" sz="1000" u="sng"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hlinkClick r:id="rId10">
                  <a:extLst>
                    <a:ext uri="{A12FA001-AC4F-418D-AE19-62706E023703}">
                      <ahyp:hlinkClr xmlns:ahyp="http://schemas.microsoft.com/office/drawing/2018/hyperlinkcolor" val="tx"/>
                    </a:ext>
                  </a:extLst>
                </a:hlinkClick>
              </a:rPr>
              <a:t>https://eadtu.eu/</a:t>
            </a:r>
            <a:r>
              <a:rPr lang="en-GB"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fr-FR" sz="1000" dirty="0" err="1">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FabriqueREL</a:t>
            </a:r>
            <a:r>
              <a:rPr lang="fr-FR"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 </a:t>
            </a:r>
            <a:r>
              <a:rPr lang="fr-FR" sz="1000" u="sng"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hlinkClick r:id="rId11">
                  <a:extLst>
                    <a:ext uri="{A12FA001-AC4F-418D-AE19-62706E023703}">
                      <ahyp:hlinkClr xmlns:ahyp="http://schemas.microsoft.com/office/drawing/2018/hyperlinkcolor" val="tx"/>
                    </a:ext>
                  </a:extLst>
                </a:hlinkClick>
              </a:rPr>
              <a:t>https://fabriquerel.org/</a:t>
            </a:r>
            <a:r>
              <a:rPr lang="en-GB"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Global Open Libraries Network, Gard </a:t>
            </a:r>
            <a:r>
              <a:rPr lang="en-GB" sz="1000" dirty="0" err="1">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Titlestad</a:t>
            </a:r>
            <a:r>
              <a:rPr lang="en-GB"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 and based on the draft report  “A network of Global Open Libraries, GOL”</a:t>
            </a:r>
            <a:endParaRPr lang="fr-FR"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it-IT"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IFLA: </a:t>
            </a:r>
            <a:r>
              <a:rPr lang="it-IT" sz="1000" u="sng"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hlinkClick r:id="rId12">
                  <a:extLst>
                    <a:ext uri="{A12FA001-AC4F-418D-AE19-62706E023703}">
                      <ahyp:hlinkClr xmlns:ahyp="http://schemas.microsoft.com/office/drawing/2018/hyperlinkcolor" val="tx"/>
                    </a:ext>
                  </a:extLst>
                </a:hlinkClick>
              </a:rPr>
              <a:t>https://www.ifla.org/</a:t>
            </a:r>
            <a:r>
              <a:rPr lang="it-IT"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International Council for Open and Distance learning (ICDE): https://www.icde.org/</a:t>
            </a:r>
            <a:endParaRPr lang="fr-FR"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fr-FR"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LIBER Open Education WG </a:t>
            </a:r>
            <a:r>
              <a:rPr lang="fr-FR" sz="1000" u="sng"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hlinkClick r:id="rId13">
                  <a:extLst>
                    <a:ext uri="{A12FA001-AC4F-418D-AE19-62706E023703}">
                      <ahyp:hlinkClr xmlns:ahyp="http://schemas.microsoft.com/office/drawing/2018/hyperlinkcolor" val="tx"/>
                    </a:ext>
                  </a:extLst>
                </a:hlinkClick>
              </a:rPr>
              <a:t>https://libereurope.eu/working-group/liber-educational-resources-working-group/</a:t>
            </a:r>
            <a:r>
              <a:rPr lang="fr-FR"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 en cours de création, contacter pour rejoindre : </a:t>
            </a:r>
            <a:r>
              <a:rPr lang="fr-FR" sz="1000" u="sng"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hlinkClick r:id="rId14">
                  <a:extLst>
                    <a:ext uri="{A12FA001-AC4F-418D-AE19-62706E023703}">
                      <ahyp:hlinkClr xmlns:ahyp="http://schemas.microsoft.com/office/drawing/2018/hyperlinkcolor" val="tx"/>
                    </a:ext>
                  </a:extLst>
                </a:hlinkClick>
              </a:rPr>
              <a:t>h.n.van.wijngaarden@vu.nl</a:t>
            </a:r>
            <a:r>
              <a:rPr lang="fr-FR"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 </a:t>
            </a:r>
          </a:p>
          <a:p>
            <a:pPr marL="342900" lvl="0" indent="-342900">
              <a:lnSpc>
                <a:spcPct val="107000"/>
              </a:lnSpc>
              <a:buFont typeface="Calibri" panose="020F0502020204030204" pitchFamily="34" charset="0"/>
              <a:buChar char="-"/>
            </a:pPr>
            <a:r>
              <a:rPr lang="fr-FR" sz="1000" dirty="0" err="1">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OEGlobal</a:t>
            </a:r>
            <a:r>
              <a:rPr lang="fr-FR"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 Francophone</a:t>
            </a:r>
          </a:p>
          <a:p>
            <a:pPr marL="342900" lvl="0" indent="-342900">
              <a:lnSpc>
                <a:spcPct val="107000"/>
              </a:lnSpc>
              <a:buFont typeface="Calibri" panose="020F0502020204030204" pitchFamily="34" charset="0"/>
              <a:buChar char="-"/>
            </a:pPr>
            <a:r>
              <a:rPr lang="en-GB"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Open Education Global: </a:t>
            </a:r>
            <a:r>
              <a:rPr lang="en-GB" sz="1000" u="sng"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hlinkClick r:id="rId15">
                  <a:extLst>
                    <a:ext uri="{A12FA001-AC4F-418D-AE19-62706E023703}">
                      <ahyp:hlinkClr xmlns:ahyp="http://schemas.microsoft.com/office/drawing/2018/hyperlinkcolor" val="tx"/>
                    </a:ext>
                  </a:extLst>
                </a:hlinkClick>
              </a:rPr>
              <a:t>https://www.oeglobal.org/</a:t>
            </a:r>
            <a:r>
              <a:rPr lang="en-GB"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Open Education Policy Network </a:t>
            </a:r>
            <a:r>
              <a:rPr lang="en-GB" sz="1000" u="sng"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hlinkClick r:id="rId16">
                  <a:extLst>
                    <a:ext uri="{A12FA001-AC4F-418D-AE19-62706E023703}">
                      <ahyp:hlinkClr xmlns:ahyp="http://schemas.microsoft.com/office/drawing/2018/hyperlinkcolor" val="tx"/>
                    </a:ext>
                  </a:extLst>
                </a:hlinkClick>
              </a:rPr>
              <a:t>https://oerpolicy.eu/</a:t>
            </a:r>
            <a:r>
              <a:rPr lang="en-GB"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sz="1000" dirty="0" err="1">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OpenupEd</a:t>
            </a:r>
            <a:r>
              <a:rPr lang="en-GB"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 </a:t>
            </a:r>
            <a:r>
              <a:rPr lang="en-GB" sz="1000" u="sng"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hlinkClick r:id="rId17">
                  <a:extLst>
                    <a:ext uri="{A12FA001-AC4F-418D-AE19-62706E023703}">
                      <ahyp:hlinkClr xmlns:ahyp="http://schemas.microsoft.com/office/drawing/2018/hyperlinkcolor" val="tx"/>
                    </a:ext>
                  </a:extLst>
                </a:hlinkClick>
              </a:rPr>
              <a:t>https://www.openuped.eu/</a:t>
            </a:r>
            <a:r>
              <a:rPr lang="en-GB"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SPARC (US), Open Education: </a:t>
            </a:r>
            <a:r>
              <a:rPr lang="en-GB" sz="1000" u="sng"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hlinkClick r:id="rId18">
                  <a:extLst>
                    <a:ext uri="{A12FA001-AC4F-418D-AE19-62706E023703}">
                      <ahyp:hlinkClr xmlns:ahyp="http://schemas.microsoft.com/office/drawing/2018/hyperlinkcolor" val="tx"/>
                    </a:ext>
                  </a:extLst>
                </a:hlinkClick>
              </a:rPr>
              <a:t>https://sparcopen.org/open-education/</a:t>
            </a:r>
            <a:endParaRPr lang="fr-FR"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sz="1000" dirty="0" err="1">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SPARCEurope</a:t>
            </a:r>
            <a:r>
              <a:rPr lang="en-GB"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 ENOEL </a:t>
            </a:r>
            <a:r>
              <a:rPr lang="en-GB" sz="1000" u="sng"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hlinkClick r:id="rId19">
                  <a:extLst>
                    <a:ext uri="{A12FA001-AC4F-418D-AE19-62706E023703}">
                      <ahyp:hlinkClr xmlns:ahyp="http://schemas.microsoft.com/office/drawing/2018/hyperlinkcolor" val="tx"/>
                    </a:ext>
                  </a:extLst>
                </a:hlinkClick>
              </a:rPr>
              <a:t>https://sparceurope.org/what-we-do/open-education/europeannetwork-openeducation-librarians/</a:t>
            </a:r>
            <a:r>
              <a:rPr lang="en-GB"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 - </a:t>
            </a:r>
            <a:r>
              <a:rPr lang="en-GB" sz="1000" u="sng"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hlinkClick r:id="rId20">
                  <a:extLst>
                    <a:ext uri="{A12FA001-AC4F-418D-AE19-62706E023703}">
                      <ahyp:hlinkClr xmlns:ahyp="http://schemas.microsoft.com/office/drawing/2018/hyperlinkcolor" val="tx"/>
                    </a:ext>
                  </a:extLst>
                </a:hlinkClick>
              </a:rPr>
              <a:t>https://sparceurope.org/what-we-do/open-education/europeannetwork-openeducation-librarians/europeannetwork-openeducation-librarians-members/</a:t>
            </a:r>
            <a:r>
              <a:rPr lang="en-GB"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 (If you would like to join the network, please email us at </a:t>
            </a:r>
            <a:r>
              <a:rPr lang="en-GB" sz="1000" u="sng"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hlinkClick r:id="rId21">
                  <a:extLst>
                    <a:ext uri="{A12FA001-AC4F-418D-AE19-62706E023703}">
                      <ahyp:hlinkClr xmlns:ahyp="http://schemas.microsoft.com/office/drawing/2018/hyperlinkcolor" val="tx"/>
                    </a:ext>
                  </a:extLst>
                </a:hlinkClick>
              </a:rPr>
              <a:t>oer@sparceurope.org</a:t>
            </a:r>
            <a:r>
              <a:rPr lang="en-GB"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a:t>
            </a:r>
            <a:endParaRPr lang="fr-FR"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SURF Special Interest Group on Open Education: </a:t>
            </a:r>
            <a:r>
              <a:rPr lang="en-GB" sz="1000" u="sng"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hlinkClick r:id="rId22">
                  <a:extLst>
                    <a:ext uri="{A12FA001-AC4F-418D-AE19-62706E023703}">
                      <ahyp:hlinkClr xmlns:ahyp="http://schemas.microsoft.com/office/drawing/2018/hyperlinkcolor" val="tx"/>
                    </a:ext>
                  </a:extLst>
                </a:hlinkClick>
              </a:rPr>
              <a:t>https://www.surfspace.nl/sig/5-open-education/</a:t>
            </a:r>
            <a:r>
              <a:rPr lang="en-GB"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 </a:t>
            </a:r>
          </a:p>
          <a:p>
            <a:pPr marL="342900" lvl="0" indent="-342900">
              <a:lnSpc>
                <a:spcPct val="107000"/>
              </a:lnSpc>
              <a:spcAft>
                <a:spcPts val="800"/>
              </a:spcAft>
              <a:buFont typeface="Calibri" panose="020F0502020204030204" pitchFamily="34" charset="0"/>
              <a:buChar char="-"/>
            </a:pPr>
            <a:r>
              <a:rPr lang="en-GB"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rPr>
              <a:t>Etc.</a:t>
            </a:r>
            <a:endParaRPr lang="fr-FR" sz="1000" dirty="0">
              <a:solidFill>
                <a:srgbClr val="26225B"/>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ZoneTexte 4">
            <a:extLst>
              <a:ext uri="{FF2B5EF4-FFF2-40B4-BE49-F238E27FC236}">
                <a16:creationId xmlns:a16="http://schemas.microsoft.com/office/drawing/2014/main" id="{FE8D813F-BCB4-4EEA-ACC6-2A2D597C8C81}"/>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327150169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1520" y="843558"/>
            <a:ext cx="8134262" cy="637849"/>
          </a:xfrm>
        </p:spPr>
        <p:txBody>
          <a:bodyPr/>
          <a:lstStyle/>
          <a:p>
            <a:r>
              <a:rPr lang="fr-FR" dirty="0"/>
              <a:t>Coûts et financements</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12" name="ZoneTexte 11">
            <a:extLst>
              <a:ext uri="{FF2B5EF4-FFF2-40B4-BE49-F238E27FC236}">
                <a16:creationId xmlns:a16="http://schemas.microsoft.com/office/drawing/2014/main" id="{141A0A35-5112-427C-B1D1-988C67840188}"/>
              </a:ext>
            </a:extLst>
          </p:cNvPr>
          <p:cNvSpPr txBox="1"/>
          <p:nvPr/>
        </p:nvSpPr>
        <p:spPr>
          <a:xfrm>
            <a:off x="1763688" y="1550747"/>
            <a:ext cx="7272808" cy="2851806"/>
          </a:xfrm>
          <a:prstGeom prst="rect">
            <a:avLst/>
          </a:prstGeom>
          <a:noFill/>
        </p:spPr>
        <p:txBody>
          <a:bodyPr wrap="square">
            <a:spAutoFit/>
          </a:bodyPr>
          <a:lstStyle/>
          <a:p>
            <a:pPr>
              <a:lnSpc>
                <a:spcPct val="107000"/>
              </a:lnSpc>
              <a:spcAft>
                <a:spcPts val="800"/>
              </a:spcAft>
            </a:pPr>
            <a:r>
              <a:rPr lang="fr-FR" sz="1600" b="1" dirty="0">
                <a:solidFill>
                  <a:srgbClr val="26225B"/>
                </a:solidFill>
                <a:effectLst/>
                <a:latin typeface="Lato "/>
                <a:ea typeface="Calibri" panose="020F0502020204030204" pitchFamily="34" charset="0"/>
                <a:cs typeface="Times New Roman" panose="02020603050405020304" pitchFamily="18" charset="0"/>
              </a:rPr>
              <a:t>Combien ça coûte ?</a:t>
            </a:r>
          </a:p>
          <a:p>
            <a:pPr>
              <a:lnSpc>
                <a:spcPct val="107000"/>
              </a:lnSpc>
              <a:spcAft>
                <a:spcPts val="800"/>
              </a:spcAft>
            </a:pPr>
            <a:r>
              <a:rPr lang="fr-FR" sz="1600" dirty="0">
                <a:solidFill>
                  <a:srgbClr val="26225B"/>
                </a:solidFill>
                <a:effectLst/>
                <a:latin typeface="Lato "/>
                <a:ea typeface="Calibri" panose="020F0502020204030204" pitchFamily="34" charset="0"/>
                <a:cs typeface="Times New Roman" panose="02020603050405020304" pitchFamily="18" charset="0"/>
              </a:rPr>
              <a:t>Tout dépend du projet : monter une plateforme institutionnelle ? Monter une équipe-support pour accompagner / réaliser les REL? Accompagner les dépôts / gérer les licences des REL ? Effectuer une sélection qualitative et mettre en place un signalement ?</a:t>
            </a:r>
          </a:p>
          <a:p>
            <a:pPr>
              <a:lnSpc>
                <a:spcPct val="107000"/>
              </a:lnSpc>
              <a:spcAft>
                <a:spcPts val="800"/>
              </a:spcAft>
            </a:pPr>
            <a:r>
              <a:rPr lang="fr-FR" sz="1600" b="1" dirty="0">
                <a:solidFill>
                  <a:srgbClr val="26225B"/>
                </a:solidFill>
                <a:latin typeface="Lato "/>
                <a:ea typeface="Calibri" panose="020F0502020204030204" pitchFamily="34" charset="0"/>
                <a:cs typeface="Times New Roman" panose="02020603050405020304" pitchFamily="18" charset="0"/>
              </a:rPr>
              <a:t>T</a:t>
            </a:r>
            <a:r>
              <a:rPr lang="fr-FR" sz="1600" b="1" dirty="0">
                <a:solidFill>
                  <a:srgbClr val="26225B"/>
                </a:solidFill>
                <a:effectLst/>
                <a:latin typeface="Lato "/>
                <a:ea typeface="Calibri" panose="020F0502020204030204" pitchFamily="34" charset="0"/>
                <a:cs typeface="Times New Roman" panose="02020603050405020304" pitchFamily="18" charset="0"/>
              </a:rPr>
              <a:t>rouver des financements : </a:t>
            </a:r>
          </a:p>
          <a:p>
            <a:pPr marL="285750" indent="-285750">
              <a:lnSpc>
                <a:spcPct val="107000"/>
              </a:lnSpc>
              <a:spcAft>
                <a:spcPts val="800"/>
              </a:spcAft>
              <a:buFontTx/>
              <a:buChar char="-"/>
            </a:pPr>
            <a:r>
              <a:rPr lang="fr-FR" sz="1600" dirty="0">
                <a:solidFill>
                  <a:srgbClr val="26225B"/>
                </a:solidFill>
                <a:latin typeface="Lato "/>
                <a:ea typeface="Calibri" panose="020F0502020204030204" pitchFamily="34" charset="0"/>
                <a:cs typeface="Times New Roman" panose="02020603050405020304" pitchFamily="18" charset="0"/>
              </a:rPr>
              <a:t>P</a:t>
            </a:r>
            <a:r>
              <a:rPr lang="fr-FR" sz="1600" dirty="0">
                <a:solidFill>
                  <a:srgbClr val="26225B"/>
                </a:solidFill>
                <a:effectLst/>
                <a:latin typeface="Lato "/>
                <a:ea typeface="Calibri" panose="020F0502020204030204" pitchFamily="34" charset="0"/>
                <a:cs typeface="Times New Roman" panose="02020603050405020304" pitchFamily="18" charset="0"/>
              </a:rPr>
              <a:t>rojets : locaux, nationaux, européens </a:t>
            </a:r>
            <a:r>
              <a:rPr lang="fr-FR" sz="1600" dirty="0">
                <a:solidFill>
                  <a:srgbClr val="26225B"/>
                </a:solidFill>
                <a:effectLst/>
                <a:latin typeface="Lato "/>
                <a:ea typeface="Times New Roman" panose="02020603050405020304" pitchFamily="18" charset="0"/>
              </a:rPr>
              <a:t>(Encore+)</a:t>
            </a:r>
            <a:endParaRPr lang="fr-FR" sz="1600" dirty="0">
              <a:solidFill>
                <a:srgbClr val="26225B"/>
              </a:solidFill>
              <a:effectLst/>
              <a:latin typeface="Lato "/>
              <a:ea typeface="Calibri" panose="020F0502020204030204" pitchFamily="34" charset="0"/>
              <a:cs typeface="Times New Roman" panose="02020603050405020304" pitchFamily="18" charset="0"/>
            </a:endParaRPr>
          </a:p>
          <a:p>
            <a:pPr marL="285750" indent="-285750">
              <a:lnSpc>
                <a:spcPct val="107000"/>
              </a:lnSpc>
              <a:spcAft>
                <a:spcPts val="800"/>
              </a:spcAft>
              <a:buFontTx/>
              <a:buChar char="-"/>
            </a:pPr>
            <a:r>
              <a:rPr lang="en-US" sz="1600" dirty="0">
                <a:solidFill>
                  <a:srgbClr val="26225B"/>
                </a:solidFill>
                <a:effectLst/>
                <a:latin typeface="Lato "/>
                <a:ea typeface="Calibri" panose="020F0502020204030204" pitchFamily="34" charset="0"/>
                <a:cs typeface="Times New Roman" panose="02020603050405020304" pitchFamily="18" charset="0"/>
              </a:rPr>
              <a:t>William and Flora Hewlett Foundation, the Open Society Foundations</a:t>
            </a:r>
            <a:r>
              <a:rPr lang="fr-FR" sz="1600" dirty="0">
                <a:solidFill>
                  <a:srgbClr val="26225B"/>
                </a:solidFill>
                <a:effectLst/>
                <a:latin typeface="Lato "/>
                <a:ea typeface="Calibri" panose="020F0502020204030204" pitchFamily="34" charset="0"/>
                <a:cs typeface="Times New Roman" panose="02020603050405020304" pitchFamily="18" charset="0"/>
              </a:rPr>
              <a:t>, Creative Commons, Andrew W. Mellon </a:t>
            </a:r>
            <a:r>
              <a:rPr lang="fr-FR" sz="1600" dirty="0" err="1">
                <a:solidFill>
                  <a:srgbClr val="26225B"/>
                </a:solidFill>
                <a:effectLst/>
                <a:latin typeface="Lato "/>
                <a:ea typeface="Calibri" panose="020F0502020204030204" pitchFamily="34" charset="0"/>
                <a:cs typeface="Times New Roman" panose="02020603050405020304" pitchFamily="18" charset="0"/>
              </a:rPr>
              <a:t>Foundation</a:t>
            </a:r>
            <a:r>
              <a:rPr lang="fr-FR" sz="1600" dirty="0">
                <a:solidFill>
                  <a:srgbClr val="26225B"/>
                </a:solidFill>
                <a:effectLst/>
                <a:latin typeface="Lato "/>
                <a:ea typeface="Calibri" panose="020F0502020204030204" pitchFamily="34" charset="0"/>
                <a:cs typeface="Times New Roman" panose="02020603050405020304" pitchFamily="18" charset="0"/>
              </a:rPr>
              <a:t>, </a:t>
            </a:r>
            <a:r>
              <a:rPr lang="fr-FR" sz="1600" dirty="0" err="1">
                <a:solidFill>
                  <a:srgbClr val="26225B"/>
                </a:solidFill>
                <a:latin typeface="Lato "/>
                <a:ea typeface="Calibri" panose="020F0502020204030204" pitchFamily="34" charset="0"/>
                <a:cs typeface="Times New Roman" panose="02020603050405020304" pitchFamily="18" charset="0"/>
              </a:rPr>
              <a:t>W</a:t>
            </a:r>
            <a:r>
              <a:rPr lang="fr-FR" sz="1600" dirty="0" err="1">
                <a:solidFill>
                  <a:srgbClr val="26225B"/>
                </a:solidFill>
                <a:effectLst/>
                <a:latin typeface="Lato "/>
                <a:ea typeface="Calibri" panose="020F0502020204030204" pitchFamily="34" charset="0"/>
                <a:cs typeface="Times New Roman" panose="02020603050405020304" pitchFamily="18" charset="0"/>
              </a:rPr>
              <a:t>ellcome</a:t>
            </a:r>
            <a:r>
              <a:rPr lang="fr-FR" sz="1600" dirty="0">
                <a:solidFill>
                  <a:srgbClr val="26225B"/>
                </a:solidFill>
                <a:effectLst/>
                <a:latin typeface="Lato "/>
                <a:ea typeface="Calibri" panose="020F0502020204030204" pitchFamily="34" charset="0"/>
                <a:cs typeface="Times New Roman" panose="02020603050405020304" pitchFamily="18" charset="0"/>
              </a:rPr>
              <a:t> Trust etc.</a:t>
            </a:r>
          </a:p>
        </p:txBody>
      </p:sp>
      <p:sp>
        <p:nvSpPr>
          <p:cNvPr id="6" name="ZoneTexte 5">
            <a:extLst>
              <a:ext uri="{FF2B5EF4-FFF2-40B4-BE49-F238E27FC236}">
                <a16:creationId xmlns:a16="http://schemas.microsoft.com/office/drawing/2014/main" id="{987DD63D-E68F-41C0-88F8-C3AAB0D025EA}"/>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248355691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5B7D4F28-D086-4F49-89CF-49CF9C7E31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357" y="1658120"/>
            <a:ext cx="3984104" cy="2813773"/>
          </a:xfrm>
          <a:prstGeom prst="rect">
            <a:avLst/>
          </a:prstGeom>
        </p:spPr>
      </p:pic>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1520" y="788832"/>
            <a:ext cx="8208912" cy="637849"/>
          </a:xfrm>
        </p:spPr>
        <p:txBody>
          <a:bodyPr/>
          <a:lstStyle/>
          <a:p>
            <a:r>
              <a:rPr lang="fr-FR" dirty="0"/>
              <a:t>Dans votre besace</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4">
            <a:alphaModFix/>
          </a:blip>
          <a:srcRect/>
          <a:stretch/>
        </p:blipFill>
        <p:spPr>
          <a:xfrm>
            <a:off x="8264639" y="4769209"/>
            <a:ext cx="771857" cy="280613"/>
          </a:xfrm>
          <a:prstGeom prst="rect">
            <a:avLst/>
          </a:prstGeom>
          <a:noFill/>
          <a:ln>
            <a:noFill/>
          </a:ln>
        </p:spPr>
      </p:pic>
      <p:sp>
        <p:nvSpPr>
          <p:cNvPr id="5" name="ZoneTexte 4">
            <a:extLst>
              <a:ext uri="{FF2B5EF4-FFF2-40B4-BE49-F238E27FC236}">
                <a16:creationId xmlns:a16="http://schemas.microsoft.com/office/drawing/2014/main" id="{45828F8E-2AF3-4525-93F4-1E92262F1D29}"/>
              </a:ext>
            </a:extLst>
          </p:cNvPr>
          <p:cNvSpPr txBox="1"/>
          <p:nvPr/>
        </p:nvSpPr>
        <p:spPr>
          <a:xfrm>
            <a:off x="3203269" y="1564621"/>
            <a:ext cx="5688632" cy="1856214"/>
          </a:xfrm>
          <a:prstGeom prst="rect">
            <a:avLst/>
          </a:prstGeom>
          <a:noFill/>
        </p:spPr>
        <p:txBody>
          <a:bodyPr wrap="square">
            <a:spAutoFit/>
          </a:bodyPr>
          <a:lstStyle/>
          <a:p>
            <a:pPr>
              <a:lnSpc>
                <a:spcPct val="107000"/>
              </a:lnSpc>
              <a:spcAft>
                <a:spcPts val="800"/>
              </a:spcAft>
            </a:pPr>
            <a:r>
              <a:rPr lang="fr-FR" sz="1600" dirty="0">
                <a:solidFill>
                  <a:srgbClr val="26225B"/>
                </a:solidFill>
                <a:effectLst/>
                <a:latin typeface="Lato "/>
                <a:ea typeface="Calibri" panose="020F0502020204030204" pitchFamily="34" charset="0"/>
                <a:cs typeface="Times New Roman" panose="02020603050405020304" pitchFamily="18" charset="0"/>
              </a:rPr>
              <a:t>Guide de mise en place d'une politique en matière d'Open Education par </a:t>
            </a:r>
            <a:r>
              <a:rPr lang="fr-FR" sz="1600" dirty="0" err="1">
                <a:solidFill>
                  <a:srgbClr val="26225B"/>
                </a:solidFill>
                <a:effectLst/>
                <a:latin typeface="Lato "/>
                <a:ea typeface="Calibri" panose="020F0502020204030204" pitchFamily="34" charset="0"/>
                <a:cs typeface="Times New Roman" panose="02020603050405020304" pitchFamily="18" charset="0"/>
              </a:rPr>
              <a:t>co-création</a:t>
            </a:r>
            <a:r>
              <a:rPr lang="en-GB" sz="1600" dirty="0">
                <a:solidFill>
                  <a:srgbClr val="26225B"/>
                </a:solidFill>
                <a:effectLst/>
                <a:latin typeface="Lato "/>
                <a:ea typeface="Calibri" panose="020F0502020204030204" pitchFamily="34" charset="0"/>
                <a:cs typeface="Times New Roman" panose="02020603050405020304" pitchFamily="18" charset="0"/>
              </a:rPr>
              <a:t> </a:t>
            </a:r>
          </a:p>
          <a:p>
            <a:pPr>
              <a:lnSpc>
                <a:spcPct val="107000"/>
              </a:lnSpc>
              <a:spcAft>
                <a:spcPts val="800"/>
              </a:spcAft>
            </a:pPr>
            <a:r>
              <a:rPr lang="en-GB" sz="1600" dirty="0" err="1">
                <a:solidFill>
                  <a:srgbClr val="26225B"/>
                </a:solidFill>
                <a:effectLst/>
                <a:latin typeface="Lato "/>
                <a:ea typeface="Calibri" panose="020F0502020204030204" pitchFamily="34" charset="0"/>
                <a:cs typeface="Times New Roman" panose="02020603050405020304" pitchFamily="18" charset="0"/>
              </a:rPr>
              <a:t>Stratégie</a:t>
            </a:r>
            <a:r>
              <a:rPr lang="en-GB" sz="1600" dirty="0">
                <a:solidFill>
                  <a:srgbClr val="26225B"/>
                </a:solidFill>
                <a:effectLst/>
                <a:latin typeface="Lato "/>
                <a:ea typeface="Calibri" panose="020F0502020204030204" pitchFamily="34" charset="0"/>
                <a:cs typeface="Times New Roman" panose="02020603050405020304" pitchFamily="18" charset="0"/>
              </a:rPr>
              <a:t> ENOEL </a:t>
            </a:r>
            <a:r>
              <a:rPr lang="en-GB" sz="1600" dirty="0">
                <a:solidFill>
                  <a:srgbClr val="26225B"/>
                </a:solidFill>
                <a:latin typeface="Lato "/>
                <a:ea typeface="Calibri" panose="020F0502020204030204" pitchFamily="34" charset="0"/>
                <a:cs typeface="Times New Roman" panose="02020603050405020304" pitchFamily="18" charset="0"/>
              </a:rPr>
              <a:t>2021-2023</a:t>
            </a:r>
            <a:endParaRPr lang="fr-FR" sz="1600" dirty="0">
              <a:solidFill>
                <a:srgbClr val="26225B"/>
              </a:solidFill>
              <a:effectLst/>
              <a:latin typeface="Lato "/>
              <a:ea typeface="Calibri" panose="020F0502020204030204" pitchFamily="34" charset="0"/>
              <a:cs typeface="Times New Roman" panose="02020603050405020304" pitchFamily="18" charset="0"/>
            </a:endParaRPr>
          </a:p>
          <a:p>
            <a:pPr>
              <a:lnSpc>
                <a:spcPct val="107000"/>
              </a:lnSpc>
              <a:spcAft>
                <a:spcPts val="800"/>
              </a:spcAft>
            </a:pP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Invitation à partager vos réalisations, questions, tâtonnements en rejoignant les réseaux associatifs et en vous abonnant à la liste OpenEducation_bu@groupes.renater.fr </a:t>
            </a:r>
          </a:p>
        </p:txBody>
      </p:sp>
      <p:sp>
        <p:nvSpPr>
          <p:cNvPr id="13" name="ZoneTexte 12">
            <a:extLst>
              <a:ext uri="{FF2B5EF4-FFF2-40B4-BE49-F238E27FC236}">
                <a16:creationId xmlns:a16="http://schemas.microsoft.com/office/drawing/2014/main" id="{8B3805A8-4995-4107-9A32-4C7ADE87A321}"/>
              </a:ext>
            </a:extLst>
          </p:cNvPr>
          <p:cNvSpPr txBox="1"/>
          <p:nvPr/>
        </p:nvSpPr>
        <p:spPr>
          <a:xfrm rot="16200000">
            <a:off x="-639162" y="3365187"/>
            <a:ext cx="1997968" cy="215444"/>
          </a:xfrm>
          <a:prstGeom prst="rect">
            <a:avLst/>
          </a:prstGeom>
          <a:noFill/>
        </p:spPr>
        <p:txBody>
          <a:bodyPr wrap="square">
            <a:spAutoFit/>
          </a:bodyPr>
          <a:lstStyle/>
          <a:p>
            <a:r>
              <a:rPr lang="fr-FR" sz="800" i="1" dirty="0">
                <a:solidFill>
                  <a:srgbClr val="191B26"/>
                </a:solidFill>
                <a:effectLst/>
                <a:latin typeface="Lato "/>
              </a:rPr>
              <a:t>Image par </a:t>
            </a:r>
            <a:r>
              <a:rPr lang="fr-FR" sz="800" i="1" u="sng" dirty="0" err="1">
                <a:solidFill>
                  <a:srgbClr val="191B26"/>
                </a:solidFill>
                <a:effectLst/>
                <a:latin typeface="Lato "/>
                <a:hlinkClick r:id="rId5"/>
              </a:rPr>
              <a:t>Darkmoon_Art</a:t>
            </a:r>
            <a:r>
              <a:rPr lang="fr-FR" sz="800" i="1" dirty="0">
                <a:solidFill>
                  <a:srgbClr val="191B26"/>
                </a:solidFill>
                <a:effectLst/>
                <a:latin typeface="Lato "/>
              </a:rPr>
              <a:t> de </a:t>
            </a:r>
            <a:r>
              <a:rPr lang="fr-FR" sz="800" i="1" u="sng" dirty="0" err="1">
                <a:solidFill>
                  <a:srgbClr val="191B26"/>
                </a:solidFill>
                <a:effectLst/>
                <a:latin typeface="Lato "/>
                <a:hlinkClick r:id="rId6"/>
              </a:rPr>
              <a:t>Pixabay</a:t>
            </a:r>
            <a:r>
              <a:rPr lang="fr-FR" sz="800" i="1" dirty="0">
                <a:solidFill>
                  <a:srgbClr val="191B26"/>
                </a:solidFill>
                <a:effectLst/>
                <a:latin typeface="Lato "/>
              </a:rPr>
              <a:t> </a:t>
            </a:r>
            <a:endParaRPr lang="fr-FR" sz="800" i="1" dirty="0">
              <a:latin typeface="Lato "/>
              <a:ea typeface="Lato" panose="020F0502020204030203" pitchFamily="34" charset="0"/>
              <a:cs typeface="Lato" panose="020F0502020204030203" pitchFamily="34" charset="0"/>
            </a:endParaRPr>
          </a:p>
        </p:txBody>
      </p:sp>
      <p:sp>
        <p:nvSpPr>
          <p:cNvPr id="8" name="ZoneTexte 7">
            <a:extLst>
              <a:ext uri="{FF2B5EF4-FFF2-40B4-BE49-F238E27FC236}">
                <a16:creationId xmlns:a16="http://schemas.microsoft.com/office/drawing/2014/main" id="{C306E302-F796-4187-A600-6C460E71C4AE}"/>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61441256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3131840" y="2459557"/>
            <a:ext cx="5994268" cy="637849"/>
          </a:xfrm>
        </p:spPr>
        <p:txBody>
          <a:bodyPr/>
          <a:lstStyle/>
          <a:p>
            <a:r>
              <a:rPr lang="fr-FR" dirty="0"/>
              <a:t>Éléments de conclusion</a:t>
            </a:r>
          </a:p>
        </p:txBody>
      </p:sp>
      <p:sp>
        <p:nvSpPr>
          <p:cNvPr id="17" name="Sous-titre 3">
            <a:extLst>
              <a:ext uri="{FF2B5EF4-FFF2-40B4-BE49-F238E27FC236}">
                <a16:creationId xmlns:a16="http://schemas.microsoft.com/office/drawing/2014/main" id="{47AEF78C-653F-4E23-9BF0-4C956B3FA84D}"/>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8" name="Google Shape;59;gf89bd3b56d_3_0">
            <a:extLst>
              <a:ext uri="{FF2B5EF4-FFF2-40B4-BE49-F238E27FC236}">
                <a16:creationId xmlns:a16="http://schemas.microsoft.com/office/drawing/2014/main" id="{BA023929-1C7B-47BC-AE3F-EF3200E90E61}"/>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5" name="ZoneTexte 4">
            <a:extLst>
              <a:ext uri="{FF2B5EF4-FFF2-40B4-BE49-F238E27FC236}">
                <a16:creationId xmlns:a16="http://schemas.microsoft.com/office/drawing/2014/main" id="{382395B8-4072-4005-AD9F-A4D61585B5AC}"/>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177066245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1520" y="843558"/>
            <a:ext cx="8134262" cy="637849"/>
          </a:xfrm>
        </p:spPr>
        <p:txBody>
          <a:bodyPr/>
          <a:lstStyle/>
          <a:p>
            <a:r>
              <a:rPr lang="fr-FR" dirty="0"/>
              <a:t>Conclusion 1 – bénéfices des REL</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12" name="ZoneTexte 11">
            <a:extLst>
              <a:ext uri="{FF2B5EF4-FFF2-40B4-BE49-F238E27FC236}">
                <a16:creationId xmlns:a16="http://schemas.microsoft.com/office/drawing/2014/main" id="{141A0A35-5112-427C-B1D1-988C67840188}"/>
              </a:ext>
            </a:extLst>
          </p:cNvPr>
          <p:cNvSpPr txBox="1"/>
          <p:nvPr/>
        </p:nvSpPr>
        <p:spPr>
          <a:xfrm>
            <a:off x="2987824" y="1635646"/>
            <a:ext cx="5976664" cy="2610010"/>
          </a:xfrm>
          <a:prstGeom prst="rect">
            <a:avLst/>
          </a:prstGeom>
          <a:noFill/>
        </p:spPr>
        <p:txBody>
          <a:bodyPr wrap="square">
            <a:spAutoFit/>
          </a:bodyPr>
          <a:lstStyle/>
          <a:p>
            <a:pPr>
              <a:lnSpc>
                <a:spcPct val="107000"/>
              </a:lnSpc>
              <a:spcAft>
                <a:spcPts val="800"/>
              </a:spcAft>
            </a:pPr>
            <a:r>
              <a:rPr lang="fr-FR" sz="1600" u="sng" dirty="0">
                <a:solidFill>
                  <a:srgbClr val="26225B"/>
                </a:solidFill>
                <a:effectLst/>
                <a:latin typeface="Lato "/>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https://sparceurope.org/what-we-do/open-education/open-educational-resource-benefits/</a:t>
            </a:r>
            <a:r>
              <a:rPr lang="fr-FR" sz="1600" dirty="0">
                <a:solidFill>
                  <a:srgbClr val="26225B"/>
                </a:solidFill>
                <a:effectLst/>
                <a:latin typeface="Lato "/>
                <a:ea typeface="Calibri" panose="020F0502020204030204" pitchFamily="34" charset="0"/>
                <a:cs typeface="Times New Roman" panose="02020603050405020304" pitchFamily="18" charset="0"/>
              </a:rPr>
              <a:t> </a:t>
            </a:r>
          </a:p>
          <a:p>
            <a:pPr lvl="1">
              <a:lnSpc>
                <a:spcPct val="107000"/>
              </a:lnSpc>
            </a:pPr>
            <a:r>
              <a:rPr lang="fr-FR" sz="1200" dirty="0">
                <a:solidFill>
                  <a:srgbClr val="26225B"/>
                </a:solidFill>
                <a:effectLst/>
                <a:latin typeface="Lato "/>
                <a:ea typeface="Calibri" panose="020F0502020204030204" pitchFamily="34" charset="0"/>
                <a:cs typeface="Times New Roman" panose="02020603050405020304" pitchFamily="18" charset="0"/>
              </a:rPr>
              <a:t>Réduire les coûts pour les apprenants.</a:t>
            </a:r>
          </a:p>
          <a:p>
            <a:pPr lvl="1">
              <a:lnSpc>
                <a:spcPct val="107000"/>
              </a:lnSpc>
            </a:pPr>
            <a:r>
              <a:rPr lang="fr-FR" sz="1200" dirty="0">
                <a:solidFill>
                  <a:srgbClr val="26225B"/>
                </a:solidFill>
                <a:effectLst/>
                <a:latin typeface="Lato "/>
                <a:ea typeface="Calibri" panose="020F0502020204030204" pitchFamily="34" charset="0"/>
                <a:cs typeface="Times New Roman" panose="02020603050405020304" pitchFamily="18" charset="0"/>
              </a:rPr>
              <a:t>Les étudiants apprennent davantage lorsqu'ils ont accès à du matériel de qualité.</a:t>
            </a:r>
          </a:p>
          <a:p>
            <a:pPr lvl="1">
              <a:lnSpc>
                <a:spcPct val="107000"/>
              </a:lnSpc>
            </a:pPr>
            <a:r>
              <a:rPr lang="fr-FR" sz="1200" dirty="0">
                <a:solidFill>
                  <a:srgbClr val="26225B"/>
                </a:solidFill>
                <a:effectLst/>
                <a:latin typeface="Lato "/>
                <a:ea typeface="Calibri" panose="020F0502020204030204" pitchFamily="34" charset="0"/>
                <a:cs typeface="Times New Roman" panose="02020603050405020304" pitchFamily="18" charset="0"/>
              </a:rPr>
              <a:t>La technologie offre un potentiel illimité pour améliorer l'enseignement et l'apprentissage.</a:t>
            </a:r>
          </a:p>
          <a:p>
            <a:pPr lvl="1">
              <a:lnSpc>
                <a:spcPct val="107000"/>
              </a:lnSpc>
            </a:pPr>
            <a:r>
              <a:rPr lang="fr-FR" sz="1200" dirty="0">
                <a:solidFill>
                  <a:srgbClr val="26225B"/>
                </a:solidFill>
                <a:effectLst/>
                <a:latin typeface="Lato "/>
                <a:ea typeface="Calibri" panose="020F0502020204030204" pitchFamily="34" charset="0"/>
                <a:cs typeface="Times New Roman" panose="02020603050405020304" pitchFamily="18" charset="0"/>
              </a:rPr>
              <a:t>Une meilleure éducation signifie un meilleur avenir.</a:t>
            </a:r>
          </a:p>
          <a:p>
            <a:pPr lvl="1">
              <a:lnSpc>
                <a:spcPct val="107000"/>
              </a:lnSpc>
            </a:pPr>
            <a:endParaRPr lang="en-GB" sz="1200" dirty="0">
              <a:solidFill>
                <a:srgbClr val="26225B"/>
              </a:solidFill>
              <a:effectLst/>
              <a:latin typeface="Lato "/>
              <a:ea typeface="Calibri" panose="020F0502020204030204" pitchFamily="34" charset="0"/>
              <a:cs typeface="Times New Roman" panose="02020603050405020304" pitchFamily="18" charset="0"/>
            </a:endParaRPr>
          </a:p>
          <a:p>
            <a:pPr>
              <a:lnSpc>
                <a:spcPct val="107000"/>
              </a:lnSpc>
            </a:pPr>
            <a:r>
              <a:rPr lang="en-GB" sz="1600" dirty="0">
                <a:solidFill>
                  <a:srgbClr val="26225B"/>
                </a:solidFill>
                <a:effectLst/>
                <a:latin typeface="Lato "/>
                <a:ea typeface="Calibri" panose="020F0502020204030204" pitchFamily="34" charset="0"/>
                <a:cs typeface="Times New Roman" panose="02020603050405020304" pitchFamily="18" charset="0"/>
              </a:rPr>
              <a:t>ENOEL Toolkit: Open Education Benefits</a:t>
            </a:r>
            <a:endParaRPr lang="fr-FR" sz="1600" dirty="0">
              <a:solidFill>
                <a:srgbClr val="26225B"/>
              </a:solidFill>
              <a:latin typeface="Lato "/>
              <a:ea typeface="Lato" panose="020F0502020204030203" pitchFamily="34" charset="0"/>
              <a:cs typeface="Lato" panose="020F0502020204030203" pitchFamily="34" charset="0"/>
            </a:endParaRPr>
          </a:p>
          <a:p>
            <a:pPr>
              <a:lnSpc>
                <a:spcPct val="107000"/>
              </a:lnSpc>
              <a:spcAft>
                <a:spcPts val="800"/>
              </a:spcAft>
            </a:pPr>
            <a:r>
              <a:rPr lang="fr-FR" sz="1600" u="sng" dirty="0">
                <a:solidFill>
                  <a:srgbClr val="26225B"/>
                </a:solidFill>
                <a:effectLst/>
                <a:latin typeface="Lato "/>
                <a:ea typeface="Calibri" panose="020F050202020403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https://zenodo.org/record/5568483</a:t>
            </a:r>
            <a:endParaRPr lang="en-GB" sz="1600" dirty="0">
              <a:solidFill>
                <a:srgbClr val="26225B"/>
              </a:solidFill>
              <a:effectLst/>
              <a:latin typeface="Lato "/>
              <a:ea typeface="Calibri" panose="020F0502020204030204" pitchFamily="34" charset="0"/>
              <a:cs typeface="Times New Roman" panose="02020603050405020304" pitchFamily="18" charset="0"/>
            </a:endParaRPr>
          </a:p>
        </p:txBody>
      </p:sp>
      <p:sp>
        <p:nvSpPr>
          <p:cNvPr id="6" name="ZoneTexte 5">
            <a:extLst>
              <a:ext uri="{FF2B5EF4-FFF2-40B4-BE49-F238E27FC236}">
                <a16:creationId xmlns:a16="http://schemas.microsoft.com/office/drawing/2014/main" id="{6B98D91D-06C1-483A-8107-239A13E3400C}"/>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20397785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411760" y="2213336"/>
            <a:ext cx="6714348" cy="1130291"/>
          </a:xfrm>
        </p:spPr>
        <p:txBody>
          <a:bodyPr/>
          <a:lstStyle/>
          <a:p>
            <a:r>
              <a:rPr lang="fr-FR" dirty="0"/>
              <a:t>Composantes de la science ouverte</a:t>
            </a:r>
          </a:p>
        </p:txBody>
      </p:sp>
      <p:sp>
        <p:nvSpPr>
          <p:cNvPr id="17" name="Sous-titre 3">
            <a:extLst>
              <a:ext uri="{FF2B5EF4-FFF2-40B4-BE49-F238E27FC236}">
                <a16:creationId xmlns:a16="http://schemas.microsoft.com/office/drawing/2014/main" id="{47AEF78C-653F-4E23-9BF0-4C956B3FA84D}"/>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8" name="Google Shape;59;gf89bd3b56d_3_0">
            <a:extLst>
              <a:ext uri="{FF2B5EF4-FFF2-40B4-BE49-F238E27FC236}">
                <a16:creationId xmlns:a16="http://schemas.microsoft.com/office/drawing/2014/main" id="{BA023929-1C7B-47BC-AE3F-EF3200E90E61}"/>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19" name="ZoneTexte 18">
            <a:extLst>
              <a:ext uri="{FF2B5EF4-FFF2-40B4-BE49-F238E27FC236}">
                <a16:creationId xmlns:a16="http://schemas.microsoft.com/office/drawing/2014/main" id="{7EDAD723-3DA4-444D-AEA8-8511D8EE89B3}"/>
              </a:ext>
            </a:extLst>
          </p:cNvPr>
          <p:cNvSpPr txBox="1"/>
          <p:nvPr/>
        </p:nvSpPr>
        <p:spPr>
          <a:xfrm>
            <a:off x="2411760" y="3378630"/>
            <a:ext cx="6598961" cy="338554"/>
          </a:xfrm>
          <a:prstGeom prst="rect">
            <a:avLst/>
          </a:prstGeom>
          <a:noFill/>
        </p:spPr>
        <p:txBody>
          <a:bodyPr wrap="square">
            <a:spAutoFit/>
          </a:bodyPr>
          <a:lstStyle/>
          <a:p>
            <a:r>
              <a:rPr lang="fr-FR" sz="1600" dirty="0">
                <a:solidFill>
                  <a:srgbClr val="26225B"/>
                </a:solidFill>
                <a:latin typeface="Lato" panose="020F0502020204030203" pitchFamily="34" charset="0"/>
                <a:ea typeface="Lato" panose="020F0502020204030203" pitchFamily="34" charset="0"/>
                <a:cs typeface="Lato" panose="020F0502020204030203" pitchFamily="34" charset="0"/>
                <a:hlinkClick r:id="rId4">
                  <a:extLst>
                    <a:ext uri="{A12FA001-AC4F-418D-AE19-62706E023703}">
                      <ahyp:hlinkClr xmlns:ahyp="http://schemas.microsoft.com/office/drawing/2018/hyperlinkcolor" val="tx"/>
                    </a:ext>
                  </a:extLst>
                </a:hlinkClick>
              </a:rPr>
              <a:t>https://en.unesco.org/sites/default/files/open_science_brochure_fr.pdf</a:t>
            </a:r>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 </a:t>
            </a:r>
          </a:p>
        </p:txBody>
      </p:sp>
      <p:sp>
        <p:nvSpPr>
          <p:cNvPr id="6" name="ZoneTexte 5">
            <a:extLst>
              <a:ext uri="{FF2B5EF4-FFF2-40B4-BE49-F238E27FC236}">
                <a16:creationId xmlns:a16="http://schemas.microsoft.com/office/drawing/2014/main" id="{8120806C-2988-41F7-8727-BEAF839962E3}"/>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236157349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alimentation&#10;&#10;Description générée automatiquement">
            <a:extLst>
              <a:ext uri="{FF2B5EF4-FFF2-40B4-BE49-F238E27FC236}">
                <a16:creationId xmlns:a16="http://schemas.microsoft.com/office/drawing/2014/main" id="{511353D0-AFB8-48B6-9E9C-17A4FAA483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1499632"/>
            <a:ext cx="4531583" cy="3016334"/>
          </a:xfrm>
          <a:prstGeom prst="rect">
            <a:avLst/>
          </a:prstGeom>
        </p:spPr>
      </p:pic>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362124" y="915566"/>
            <a:ext cx="3576300" cy="637849"/>
          </a:xfrm>
        </p:spPr>
        <p:txBody>
          <a:bodyPr/>
          <a:lstStyle/>
          <a:p>
            <a:r>
              <a:rPr lang="fr-FR" dirty="0"/>
              <a:t>Dans votre besace</a:t>
            </a:r>
          </a:p>
        </p:txBody>
      </p:sp>
      <p:sp>
        <p:nvSpPr>
          <p:cNvPr id="17" name="Sous-titre 3">
            <a:extLst>
              <a:ext uri="{FF2B5EF4-FFF2-40B4-BE49-F238E27FC236}">
                <a16:creationId xmlns:a16="http://schemas.microsoft.com/office/drawing/2014/main" id="{47AEF78C-653F-4E23-9BF0-4C956B3FA84D}"/>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8" name="Google Shape;59;gf89bd3b56d_3_0">
            <a:extLst>
              <a:ext uri="{FF2B5EF4-FFF2-40B4-BE49-F238E27FC236}">
                <a16:creationId xmlns:a16="http://schemas.microsoft.com/office/drawing/2014/main" id="{BA023929-1C7B-47BC-AE3F-EF3200E90E61}"/>
              </a:ext>
            </a:extLst>
          </p:cNvPr>
          <p:cNvPicPr preferRelativeResize="0"/>
          <p:nvPr/>
        </p:nvPicPr>
        <p:blipFill rotWithShape="1">
          <a:blip r:embed="rId4">
            <a:alphaModFix/>
          </a:blip>
          <a:srcRect/>
          <a:stretch/>
        </p:blipFill>
        <p:spPr>
          <a:xfrm>
            <a:off x="8264639" y="4769209"/>
            <a:ext cx="771857" cy="280613"/>
          </a:xfrm>
          <a:prstGeom prst="rect">
            <a:avLst/>
          </a:prstGeom>
          <a:noFill/>
          <a:ln>
            <a:noFill/>
          </a:ln>
        </p:spPr>
      </p:pic>
      <p:sp>
        <p:nvSpPr>
          <p:cNvPr id="7" name="ZoneTexte 6">
            <a:extLst>
              <a:ext uri="{FF2B5EF4-FFF2-40B4-BE49-F238E27FC236}">
                <a16:creationId xmlns:a16="http://schemas.microsoft.com/office/drawing/2014/main" id="{2D107ADB-417D-438A-9916-98B672D4EFD3}"/>
              </a:ext>
            </a:extLst>
          </p:cNvPr>
          <p:cNvSpPr txBox="1"/>
          <p:nvPr/>
        </p:nvSpPr>
        <p:spPr>
          <a:xfrm rot="16200000">
            <a:off x="-675746" y="3210984"/>
            <a:ext cx="2069976" cy="215444"/>
          </a:xfrm>
          <a:prstGeom prst="rect">
            <a:avLst/>
          </a:prstGeom>
          <a:noFill/>
        </p:spPr>
        <p:txBody>
          <a:bodyPr wrap="square">
            <a:spAutoFit/>
          </a:bodyPr>
          <a:lstStyle/>
          <a:p>
            <a:r>
              <a:rPr lang="fr-FR" sz="800" i="1" dirty="0">
                <a:solidFill>
                  <a:srgbClr val="191B26"/>
                </a:solidFill>
                <a:effectLst/>
                <a:latin typeface="Lato "/>
              </a:rPr>
              <a:t>Image par </a:t>
            </a:r>
            <a:r>
              <a:rPr lang="fr-FR" sz="800" i="1" u="sng" dirty="0">
                <a:solidFill>
                  <a:srgbClr val="191B26"/>
                </a:solidFill>
                <a:effectLst/>
                <a:latin typeface="Lato "/>
                <a:hlinkClick r:id="rId5"/>
              </a:rPr>
              <a:t>Steve </a:t>
            </a:r>
            <a:r>
              <a:rPr lang="fr-FR" sz="800" i="1" u="sng" dirty="0" err="1">
                <a:solidFill>
                  <a:srgbClr val="191B26"/>
                </a:solidFill>
                <a:effectLst/>
                <a:latin typeface="Lato "/>
                <a:hlinkClick r:id="rId5"/>
              </a:rPr>
              <a:t>Buissinne</a:t>
            </a:r>
            <a:r>
              <a:rPr lang="fr-FR" sz="800" i="1" dirty="0">
                <a:solidFill>
                  <a:srgbClr val="191B26"/>
                </a:solidFill>
                <a:effectLst/>
                <a:latin typeface="Lato "/>
              </a:rPr>
              <a:t> de </a:t>
            </a:r>
            <a:r>
              <a:rPr lang="fr-FR" sz="800" i="1" u="sng" dirty="0" err="1">
                <a:solidFill>
                  <a:srgbClr val="191B26"/>
                </a:solidFill>
                <a:effectLst/>
                <a:latin typeface="Lato "/>
                <a:hlinkClick r:id="rId6"/>
              </a:rPr>
              <a:t>Pixabay</a:t>
            </a:r>
            <a:r>
              <a:rPr lang="fr-FR" sz="800" i="1" dirty="0">
                <a:solidFill>
                  <a:srgbClr val="191B26"/>
                </a:solidFill>
                <a:effectLst/>
                <a:latin typeface="Lato "/>
              </a:rPr>
              <a:t> </a:t>
            </a:r>
            <a:endParaRPr lang="fr-FR" sz="800" i="1" dirty="0">
              <a:latin typeface="Lato "/>
            </a:endParaRPr>
          </a:p>
        </p:txBody>
      </p:sp>
      <p:sp>
        <p:nvSpPr>
          <p:cNvPr id="11" name="ZoneTexte 10">
            <a:extLst>
              <a:ext uri="{FF2B5EF4-FFF2-40B4-BE49-F238E27FC236}">
                <a16:creationId xmlns:a16="http://schemas.microsoft.com/office/drawing/2014/main" id="{45497090-8805-4AA0-9317-038B996F841E}"/>
              </a:ext>
            </a:extLst>
          </p:cNvPr>
          <p:cNvSpPr txBox="1"/>
          <p:nvPr/>
        </p:nvSpPr>
        <p:spPr>
          <a:xfrm>
            <a:off x="4572000" y="1978787"/>
            <a:ext cx="4423618" cy="1889107"/>
          </a:xfrm>
          <a:prstGeom prst="rect">
            <a:avLst/>
          </a:prstGeom>
          <a:noFill/>
        </p:spPr>
        <p:txBody>
          <a:bodyPr wrap="square">
            <a:spAutoFit/>
          </a:bodyPr>
          <a:lstStyle/>
          <a:p>
            <a:pPr>
              <a:lnSpc>
                <a:spcPct val="107000"/>
              </a:lnSpc>
            </a:pPr>
            <a:r>
              <a:rPr lang="en-GB" sz="1600" dirty="0">
                <a:solidFill>
                  <a:srgbClr val="26225B"/>
                </a:solidFill>
                <a:effectLst/>
                <a:latin typeface="Lato "/>
                <a:ea typeface="Calibri" panose="020F0502020204030204" pitchFamily="34" charset="0"/>
                <a:cs typeface="Times New Roman" panose="02020603050405020304" pitchFamily="18" charset="0"/>
              </a:rPr>
              <a:t>ENOEL Toolkit: Open </a:t>
            </a:r>
            <a:r>
              <a:rPr lang="en-GB" sz="1600" dirty="0">
                <a:solidFill>
                  <a:srgbClr val="26225B"/>
                </a:solidFill>
                <a:latin typeface="Lato "/>
                <a:cs typeface="Times New Roman" panose="02020603050405020304" pitchFamily="18" charset="0"/>
              </a:rPr>
              <a:t>Education Benefits</a:t>
            </a:r>
          </a:p>
          <a:p>
            <a:pPr>
              <a:lnSpc>
                <a:spcPct val="107000"/>
              </a:lnSpc>
              <a:spcAft>
                <a:spcPts val="800"/>
              </a:spcAft>
            </a:pPr>
            <a:r>
              <a:rPr lang="fr-FR" sz="1600" dirty="0">
                <a:solidFill>
                  <a:srgbClr val="26225B"/>
                </a:solidFill>
                <a:latin typeface="Lato "/>
                <a:cs typeface="Times New Roman" panose="02020603050405020304" pitchFamily="18" charset="0"/>
                <a:hlinkClick r:id="rId7">
                  <a:extLst>
                    <a:ext uri="{A12FA001-AC4F-418D-AE19-62706E023703}">
                      <ahyp:hlinkClr xmlns:ahyp="http://schemas.microsoft.com/office/drawing/2018/hyperlinkcolor" val="tx"/>
                    </a:ext>
                  </a:extLst>
                </a:hlinkClick>
              </a:rPr>
              <a:t>https://doi.org/10.5281/zenodo.5568483</a:t>
            </a:r>
            <a:endParaRPr lang="en-GB" sz="1600" dirty="0">
              <a:solidFill>
                <a:srgbClr val="26225B"/>
              </a:solidFill>
              <a:latin typeface="Lato "/>
              <a:cs typeface="Times New Roman" panose="02020603050405020304" pitchFamily="18" charset="0"/>
            </a:endParaRPr>
          </a:p>
          <a:p>
            <a:pPr>
              <a:lnSpc>
                <a:spcPct val="107000"/>
              </a:lnSpc>
              <a:spcAft>
                <a:spcPts val="800"/>
              </a:spcAft>
            </a:pPr>
            <a:r>
              <a:rPr lang="en-GB" sz="1600" dirty="0">
                <a:solidFill>
                  <a:srgbClr val="26225B"/>
                </a:solidFill>
                <a:latin typeface="Lato "/>
                <a:cs typeface="Times New Roman" panose="02020603050405020304" pitchFamily="18" charset="0"/>
              </a:rPr>
              <a:t>Film sur les </a:t>
            </a:r>
            <a:r>
              <a:rPr lang="en-GB" sz="1600" dirty="0" err="1">
                <a:solidFill>
                  <a:srgbClr val="26225B"/>
                </a:solidFill>
                <a:latin typeface="Lato "/>
                <a:cs typeface="Times New Roman" panose="02020603050405020304" pitchFamily="18" charset="0"/>
              </a:rPr>
              <a:t>résultats</a:t>
            </a:r>
            <a:r>
              <a:rPr lang="en-GB" sz="1600" dirty="0">
                <a:solidFill>
                  <a:srgbClr val="26225B"/>
                </a:solidFill>
                <a:latin typeface="Lato "/>
                <a:cs typeface="Times New Roman" panose="02020603050405020304" pitchFamily="18" charset="0"/>
              </a:rPr>
              <a:t> de </a:t>
            </a:r>
            <a:r>
              <a:rPr lang="en-GB" sz="1600" dirty="0" err="1">
                <a:solidFill>
                  <a:srgbClr val="26225B"/>
                </a:solidFill>
                <a:latin typeface="Lato "/>
                <a:cs typeface="Times New Roman" panose="02020603050405020304" pitchFamily="18" charset="0"/>
              </a:rPr>
              <a:t>l’enquête</a:t>
            </a:r>
            <a:r>
              <a:rPr lang="en-GB" sz="1600" dirty="0">
                <a:solidFill>
                  <a:srgbClr val="26225B"/>
                </a:solidFill>
                <a:latin typeface="Lato "/>
                <a:cs typeface="Times New Roman" panose="02020603050405020304" pitchFamily="18" charset="0"/>
              </a:rPr>
              <a:t> </a:t>
            </a:r>
            <a:r>
              <a:rPr lang="en-GB" sz="1600" dirty="0">
                <a:solidFill>
                  <a:srgbClr val="26225B"/>
                </a:solidFill>
                <a:latin typeface="Lato "/>
                <a:ea typeface="Calibri" panose="020F0502020204030204" pitchFamily="34" charset="0"/>
                <a:cs typeface="Times New Roman" panose="02020603050405020304" pitchFamily="18" charset="0"/>
              </a:rPr>
              <a:t>ENOEL 2020 (</a:t>
            </a:r>
            <a:r>
              <a:rPr lang="en-GB" sz="1600" dirty="0" err="1">
                <a:solidFill>
                  <a:srgbClr val="26225B"/>
                </a:solidFill>
                <a:latin typeface="Lato "/>
                <a:ea typeface="Calibri" panose="020F0502020204030204" pitchFamily="34" charset="0"/>
                <a:cs typeface="Times New Roman" panose="02020603050405020304" pitchFamily="18" charset="0"/>
              </a:rPr>
              <a:t>fichier</a:t>
            </a:r>
            <a:r>
              <a:rPr lang="en-GB" sz="1600" dirty="0">
                <a:solidFill>
                  <a:srgbClr val="26225B"/>
                </a:solidFill>
                <a:latin typeface="Lato "/>
                <a:ea typeface="Calibri" panose="020F0502020204030204" pitchFamily="34" charset="0"/>
                <a:cs typeface="Times New Roman" panose="02020603050405020304" pitchFamily="18" charset="0"/>
              </a:rPr>
              <a:t>)</a:t>
            </a:r>
          </a:p>
          <a:p>
            <a:pPr>
              <a:lnSpc>
                <a:spcPct val="107000"/>
              </a:lnSpc>
            </a:pPr>
            <a:r>
              <a:rPr lang="en-GB" sz="1600" dirty="0">
                <a:solidFill>
                  <a:srgbClr val="26225B"/>
                </a:solidFill>
                <a:latin typeface="Lato "/>
                <a:ea typeface="Calibri" panose="020F0502020204030204" pitchFamily="34" charset="0"/>
                <a:cs typeface="Times New Roman" panose="02020603050405020304" pitchFamily="18" charset="0"/>
              </a:rPr>
              <a:t>Film sur les </a:t>
            </a:r>
            <a:r>
              <a:rPr lang="en-GB" sz="1600" dirty="0" err="1">
                <a:solidFill>
                  <a:srgbClr val="26225B"/>
                </a:solidFill>
                <a:latin typeface="Lato "/>
                <a:ea typeface="Calibri" panose="020F0502020204030204" pitchFamily="34" charset="0"/>
                <a:cs typeface="Times New Roman" panose="02020603050405020304" pitchFamily="18" charset="0"/>
              </a:rPr>
              <a:t>résultats</a:t>
            </a:r>
            <a:r>
              <a:rPr lang="en-GB" sz="1600" dirty="0">
                <a:solidFill>
                  <a:srgbClr val="26225B"/>
                </a:solidFill>
                <a:latin typeface="Lato "/>
                <a:ea typeface="Calibri" panose="020F0502020204030204" pitchFamily="34" charset="0"/>
                <a:cs typeface="Times New Roman" panose="02020603050405020304" pitchFamily="18" charset="0"/>
              </a:rPr>
              <a:t> de </a:t>
            </a:r>
            <a:r>
              <a:rPr lang="en-GB" sz="1600" dirty="0" err="1">
                <a:solidFill>
                  <a:srgbClr val="26225B"/>
                </a:solidFill>
                <a:latin typeface="Lato "/>
                <a:ea typeface="Calibri" panose="020F0502020204030204" pitchFamily="34" charset="0"/>
                <a:cs typeface="Times New Roman" panose="02020603050405020304" pitchFamily="18" charset="0"/>
              </a:rPr>
              <a:t>l’enquête</a:t>
            </a:r>
            <a:r>
              <a:rPr lang="en-GB" sz="1600" dirty="0">
                <a:solidFill>
                  <a:srgbClr val="26225B"/>
                </a:solidFill>
                <a:latin typeface="Lato "/>
                <a:ea typeface="Calibri" panose="020F0502020204030204" pitchFamily="34" charset="0"/>
                <a:cs typeface="Times New Roman" panose="02020603050405020304" pitchFamily="18" charset="0"/>
              </a:rPr>
              <a:t> ENOEL 2021</a:t>
            </a:r>
          </a:p>
          <a:p>
            <a:pPr>
              <a:lnSpc>
                <a:spcPct val="107000"/>
              </a:lnSpc>
              <a:spcAft>
                <a:spcPts val="800"/>
              </a:spcAft>
            </a:pPr>
            <a:r>
              <a:rPr lang="en-GB" sz="1600" dirty="0">
                <a:solidFill>
                  <a:srgbClr val="26225B"/>
                </a:solidFill>
                <a:effectLst/>
                <a:latin typeface="Lato "/>
                <a:ea typeface="Calibri" panose="020F0502020204030204" pitchFamily="34" charset="0"/>
                <a:cs typeface="Times New Roman" panose="02020603050405020304" pitchFamily="18" charset="0"/>
                <a:hlinkClick r:id="rId8">
                  <a:extLst>
                    <a:ext uri="{A12FA001-AC4F-418D-AE19-62706E023703}">
                      <ahyp:hlinkClr xmlns:ahyp="http://schemas.microsoft.com/office/drawing/2018/hyperlinkcolor" val="tx"/>
                    </a:ext>
                  </a:extLst>
                </a:hlinkClick>
              </a:rPr>
              <a:t>https://youtu.be/EVXuhzjv_QA</a:t>
            </a:r>
            <a:r>
              <a:rPr lang="en-GB" sz="1600" dirty="0">
                <a:solidFill>
                  <a:srgbClr val="26225B"/>
                </a:solidFill>
                <a:effectLst/>
                <a:latin typeface="Lato "/>
                <a:ea typeface="Calibri" panose="020F0502020204030204" pitchFamily="34" charset="0"/>
                <a:cs typeface="Times New Roman" panose="02020603050405020304" pitchFamily="18" charset="0"/>
              </a:rPr>
              <a:t>  </a:t>
            </a:r>
          </a:p>
        </p:txBody>
      </p:sp>
      <p:sp>
        <p:nvSpPr>
          <p:cNvPr id="8" name="ZoneTexte 7">
            <a:extLst>
              <a:ext uri="{FF2B5EF4-FFF2-40B4-BE49-F238E27FC236}">
                <a16:creationId xmlns:a16="http://schemas.microsoft.com/office/drawing/2014/main" id="{96819B50-874E-4118-B2DD-6D7CBAE29F3E}"/>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66992603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1520" y="843558"/>
            <a:ext cx="8134262" cy="637849"/>
          </a:xfrm>
        </p:spPr>
        <p:txBody>
          <a:bodyPr/>
          <a:lstStyle/>
          <a:p>
            <a:r>
              <a:rPr lang="fr-FR" dirty="0"/>
              <a:t>Conclusion 2 – grandes questions</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12" name="ZoneTexte 11">
            <a:extLst>
              <a:ext uri="{FF2B5EF4-FFF2-40B4-BE49-F238E27FC236}">
                <a16:creationId xmlns:a16="http://schemas.microsoft.com/office/drawing/2014/main" id="{141A0A35-5112-427C-B1D1-988C67840188}"/>
              </a:ext>
            </a:extLst>
          </p:cNvPr>
          <p:cNvSpPr txBox="1"/>
          <p:nvPr/>
        </p:nvSpPr>
        <p:spPr>
          <a:xfrm>
            <a:off x="3131840" y="2021687"/>
            <a:ext cx="6048672" cy="2062231"/>
          </a:xfrm>
          <a:prstGeom prst="rect">
            <a:avLst/>
          </a:prstGeom>
          <a:noFill/>
        </p:spPr>
        <p:txBody>
          <a:bodyPr wrap="square">
            <a:spAutoFit/>
          </a:bodyPr>
          <a:lstStyle/>
          <a:p>
            <a:pPr algn="just">
              <a:lnSpc>
                <a:spcPct val="107000"/>
              </a:lnSpc>
              <a:spcBef>
                <a:spcPts val="200"/>
              </a:spcBef>
              <a:spcAft>
                <a:spcPts val="800"/>
              </a:spcAft>
            </a:pPr>
            <a:r>
              <a:rPr lang="fr-FR" dirty="0">
                <a:solidFill>
                  <a:srgbClr val="26225B"/>
                </a:solidFill>
                <a:latin typeface="Lato" panose="020F0502020204030203" pitchFamily="34" charset="0"/>
                <a:ea typeface="Lato" panose="020F0502020204030203" pitchFamily="34" charset="0"/>
                <a:cs typeface="Lato" panose="020F0502020204030203" pitchFamily="34" charset="0"/>
              </a:rPr>
              <a:t>Qui fait quoi?</a:t>
            </a:r>
          </a:p>
          <a:p>
            <a:pPr algn="just">
              <a:lnSpc>
                <a:spcPct val="107000"/>
              </a:lnSpc>
              <a:spcBef>
                <a:spcPts val="200"/>
              </a:spcBef>
              <a:spcAft>
                <a:spcPts val="800"/>
              </a:spcAft>
            </a:pPr>
            <a:r>
              <a:rPr lang="fr-FR" dirty="0">
                <a:solidFill>
                  <a:srgbClr val="26225B"/>
                </a:solidFill>
                <a:effectLst/>
                <a:latin typeface="Lato" panose="020F0502020204030203" pitchFamily="34" charset="0"/>
                <a:ea typeface="Lato" panose="020F0502020204030203" pitchFamily="34" charset="0"/>
                <a:cs typeface="Lato" panose="020F0502020204030203" pitchFamily="34" charset="0"/>
              </a:rPr>
              <a:t>Par où commencer?</a:t>
            </a:r>
          </a:p>
          <a:p>
            <a:pPr algn="just">
              <a:lnSpc>
                <a:spcPct val="107000"/>
              </a:lnSpc>
              <a:spcBef>
                <a:spcPts val="200"/>
              </a:spcBef>
              <a:spcAft>
                <a:spcPts val="800"/>
              </a:spcAft>
            </a:pPr>
            <a:r>
              <a:rPr lang="fr-FR" dirty="0">
                <a:solidFill>
                  <a:srgbClr val="26225B"/>
                </a:solidFill>
                <a:latin typeface="Lato" panose="020F0502020204030203" pitchFamily="34" charset="0"/>
                <a:ea typeface="Lato" panose="020F0502020204030203" pitchFamily="34" charset="0"/>
                <a:cs typeface="Lato" panose="020F0502020204030203" pitchFamily="34" charset="0"/>
              </a:rPr>
              <a:t>Comment assurer la qualité, la durabilité, les mises à jour ?</a:t>
            </a:r>
            <a:endParaRPr lang="fr-FR" dirty="0">
              <a:solidFill>
                <a:srgbClr val="26225B"/>
              </a:solidFill>
              <a:effectLst/>
              <a:latin typeface="Lato" panose="020F0502020204030203" pitchFamily="34" charset="0"/>
              <a:ea typeface="Lato" panose="020F0502020204030203" pitchFamily="34" charset="0"/>
              <a:cs typeface="Lato" panose="020F0502020204030203" pitchFamily="34" charset="0"/>
            </a:endParaRPr>
          </a:p>
          <a:p>
            <a:pPr algn="just">
              <a:lnSpc>
                <a:spcPct val="107000"/>
              </a:lnSpc>
              <a:spcBef>
                <a:spcPts val="200"/>
              </a:spcBef>
              <a:spcAft>
                <a:spcPts val="800"/>
              </a:spcAft>
            </a:pPr>
            <a:r>
              <a:rPr lang="fr-FR" dirty="0">
                <a:solidFill>
                  <a:srgbClr val="26225B"/>
                </a:solidFill>
                <a:latin typeface="Lato" panose="020F0502020204030203" pitchFamily="34" charset="0"/>
                <a:ea typeface="Lato" panose="020F0502020204030203" pitchFamily="34" charset="0"/>
                <a:cs typeface="Lato" panose="020F0502020204030203" pitchFamily="34" charset="0"/>
              </a:rPr>
              <a:t>Licences libres et relations avec les éditeurs</a:t>
            </a:r>
          </a:p>
          <a:p>
            <a:pPr algn="just">
              <a:lnSpc>
                <a:spcPct val="107000"/>
              </a:lnSpc>
              <a:spcBef>
                <a:spcPts val="200"/>
              </a:spcBef>
              <a:spcAft>
                <a:spcPts val="800"/>
              </a:spcAft>
            </a:pPr>
            <a:r>
              <a:rPr lang="fr-FR" dirty="0">
                <a:solidFill>
                  <a:srgbClr val="26225B"/>
                </a:solidFill>
                <a:latin typeface="Lato" panose="020F0502020204030203" pitchFamily="34" charset="0"/>
                <a:ea typeface="Lato" panose="020F0502020204030203" pitchFamily="34" charset="0"/>
                <a:cs typeface="Lato" panose="020F0502020204030203" pitchFamily="34" charset="0"/>
              </a:rPr>
              <a:t>Droit d’auteur</a:t>
            </a:r>
            <a:endParaRPr lang="fr-FR" dirty="0">
              <a:solidFill>
                <a:srgbClr val="26225B"/>
              </a:solidFill>
              <a:effectLst/>
              <a:latin typeface="Lato" panose="020F0502020204030203" pitchFamily="34" charset="0"/>
              <a:ea typeface="Lato" panose="020F0502020204030203" pitchFamily="34" charset="0"/>
              <a:cs typeface="Lato" panose="020F0502020204030203" pitchFamily="34" charset="0"/>
            </a:endParaRPr>
          </a:p>
        </p:txBody>
      </p:sp>
      <p:sp>
        <p:nvSpPr>
          <p:cNvPr id="6" name="ZoneTexte 5">
            <a:extLst>
              <a:ext uri="{FF2B5EF4-FFF2-40B4-BE49-F238E27FC236}">
                <a16:creationId xmlns:a16="http://schemas.microsoft.com/office/drawing/2014/main" id="{DAD20D10-FC2F-4DC6-AC02-665594E8346D}"/>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71048259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1520" y="843558"/>
            <a:ext cx="8134262" cy="637849"/>
          </a:xfrm>
        </p:spPr>
        <p:txBody>
          <a:bodyPr/>
          <a:lstStyle/>
          <a:p>
            <a:r>
              <a:rPr lang="fr-FR" dirty="0"/>
              <a:t>Conclusion 3 – « oui mais pas que »</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12" name="ZoneTexte 11">
            <a:extLst>
              <a:ext uri="{FF2B5EF4-FFF2-40B4-BE49-F238E27FC236}">
                <a16:creationId xmlns:a16="http://schemas.microsoft.com/office/drawing/2014/main" id="{141A0A35-5112-427C-B1D1-988C67840188}"/>
              </a:ext>
            </a:extLst>
          </p:cNvPr>
          <p:cNvSpPr txBox="1"/>
          <p:nvPr/>
        </p:nvSpPr>
        <p:spPr>
          <a:xfrm>
            <a:off x="2843808" y="1563638"/>
            <a:ext cx="5976664" cy="2862322"/>
          </a:xfrm>
          <a:prstGeom prst="rect">
            <a:avLst/>
          </a:prstGeom>
          <a:noFill/>
        </p:spPr>
        <p:txBody>
          <a:bodyPr wrap="square">
            <a:spAutoFit/>
          </a:bodyPr>
          <a:lstStyle/>
          <a:p>
            <a:pPr algn="just">
              <a:spcAft>
                <a:spcPts val="1200"/>
              </a:spcAft>
            </a:pPr>
            <a:r>
              <a:rPr lang="fr-FR" sz="1600" dirty="0">
                <a:solidFill>
                  <a:srgbClr val="26225B"/>
                </a:solidFill>
                <a:effectLst/>
                <a:latin typeface="Lato "/>
                <a:ea typeface="Times New Roman" panose="02020603050405020304" pitchFamily="18" charset="0"/>
              </a:rPr>
              <a:t>Piloter et mettre en œuvre la science ouverte au sein de sa structure documentaire ? </a:t>
            </a:r>
            <a:r>
              <a:rPr lang="fr-FR" sz="1600" b="1" dirty="0">
                <a:solidFill>
                  <a:srgbClr val="FC7A57"/>
                </a:solidFill>
                <a:effectLst/>
                <a:latin typeface="Lato "/>
                <a:ea typeface="Times New Roman" panose="02020603050405020304" pitchFamily="18" charset="0"/>
              </a:rPr>
              <a:t>« Oui mais pas que ».  </a:t>
            </a:r>
            <a:r>
              <a:rPr lang="fr-FR" sz="1600" dirty="0">
                <a:solidFill>
                  <a:srgbClr val="26225B"/>
                </a:solidFill>
                <a:effectLst/>
                <a:latin typeface="Lato "/>
                <a:ea typeface="Times New Roman" panose="02020603050405020304" pitchFamily="18" charset="0"/>
              </a:rPr>
              <a:t>Les REL sont une aventure collective, dont la stratégie se décline davantage par </a:t>
            </a:r>
            <a:r>
              <a:rPr lang="fr-FR" sz="1600" b="1" dirty="0">
                <a:solidFill>
                  <a:srgbClr val="FC7A57"/>
                </a:solidFill>
                <a:effectLst/>
                <a:latin typeface="Lato "/>
                <a:ea typeface="Times New Roman" panose="02020603050405020304" pitchFamily="18" charset="0"/>
              </a:rPr>
              <a:t>thématique</a:t>
            </a:r>
            <a:r>
              <a:rPr lang="fr-FR" sz="1600" dirty="0">
                <a:solidFill>
                  <a:srgbClr val="26225B"/>
                </a:solidFill>
                <a:effectLst/>
                <a:latin typeface="Lato "/>
                <a:ea typeface="Times New Roman" panose="02020603050405020304" pitchFamily="18" charset="0"/>
              </a:rPr>
              <a:t> ou </a:t>
            </a:r>
            <a:r>
              <a:rPr lang="fr-FR" sz="1600" b="1" dirty="0">
                <a:solidFill>
                  <a:srgbClr val="FC7A57"/>
                </a:solidFill>
                <a:effectLst/>
                <a:latin typeface="Lato "/>
                <a:ea typeface="Times New Roman" panose="02020603050405020304" pitchFamily="18" charset="0"/>
              </a:rPr>
              <a:t>approche institutionnelle </a:t>
            </a:r>
            <a:r>
              <a:rPr lang="fr-FR" sz="1600" dirty="0">
                <a:solidFill>
                  <a:srgbClr val="26225B"/>
                </a:solidFill>
                <a:effectLst/>
                <a:latin typeface="Lato "/>
                <a:ea typeface="Times New Roman" panose="02020603050405020304" pitchFamily="18" charset="0"/>
              </a:rPr>
              <a:t>que par métier. </a:t>
            </a:r>
          </a:p>
          <a:p>
            <a:pPr algn="just">
              <a:spcAft>
                <a:spcPts val="1200"/>
              </a:spcAft>
            </a:pPr>
            <a:r>
              <a:rPr lang="fr-FR" sz="1600" dirty="0">
                <a:solidFill>
                  <a:srgbClr val="26225B"/>
                </a:solidFill>
                <a:latin typeface="Lato "/>
                <a:ea typeface="Times New Roman" panose="02020603050405020304" pitchFamily="18" charset="0"/>
              </a:rPr>
              <a:t>Les bibliothèques sont peut-être davantage organisatrices, facilitatrices et partenaires qu’initiatrices. </a:t>
            </a:r>
          </a:p>
          <a:p>
            <a:pPr algn="just">
              <a:spcAft>
                <a:spcPts val="1200"/>
              </a:spcAft>
            </a:pPr>
            <a:r>
              <a:rPr lang="fr-FR" sz="1600" dirty="0">
                <a:solidFill>
                  <a:srgbClr val="26225B"/>
                </a:solidFill>
                <a:latin typeface="Lato "/>
                <a:ea typeface="Times New Roman" panose="02020603050405020304" pitchFamily="18" charset="0"/>
              </a:rPr>
              <a:t>L’important est de faire inclure le bibliothécaire très en amont, </a:t>
            </a:r>
            <a:r>
              <a:rPr lang="fr-FR" sz="1600" b="1" dirty="0">
                <a:solidFill>
                  <a:srgbClr val="FC7A57"/>
                </a:solidFill>
                <a:latin typeface="Lato "/>
                <a:ea typeface="Times New Roman" panose="02020603050405020304" pitchFamily="18" charset="0"/>
              </a:rPr>
              <a:t>dès le moment de la définition du projet, </a:t>
            </a:r>
            <a:r>
              <a:rPr lang="fr-FR" sz="1600" dirty="0">
                <a:solidFill>
                  <a:srgbClr val="26225B"/>
                </a:solidFill>
                <a:latin typeface="Lato "/>
                <a:ea typeface="Times New Roman" panose="02020603050405020304" pitchFamily="18" charset="0"/>
              </a:rPr>
              <a:t>et de </a:t>
            </a:r>
            <a:r>
              <a:rPr lang="fr-FR" sz="1600" b="1" dirty="0">
                <a:solidFill>
                  <a:srgbClr val="FC7A57"/>
                </a:solidFill>
                <a:latin typeface="Lato "/>
                <a:ea typeface="Times New Roman" panose="02020603050405020304" pitchFamily="18" charset="0"/>
              </a:rPr>
              <a:t>l’inclure dans les décisions et le pilotage </a:t>
            </a:r>
            <a:r>
              <a:rPr lang="fr-FR" sz="1600" dirty="0">
                <a:solidFill>
                  <a:srgbClr val="26225B"/>
                </a:solidFill>
                <a:latin typeface="Lato "/>
                <a:ea typeface="Times New Roman" panose="02020603050405020304" pitchFamily="18" charset="0"/>
              </a:rPr>
              <a:t>de ces initiatives, pas uniquement dans le portage et la réalisation.</a:t>
            </a:r>
          </a:p>
        </p:txBody>
      </p:sp>
      <p:sp>
        <p:nvSpPr>
          <p:cNvPr id="6" name="ZoneTexte 5">
            <a:extLst>
              <a:ext uri="{FF2B5EF4-FFF2-40B4-BE49-F238E27FC236}">
                <a16:creationId xmlns:a16="http://schemas.microsoft.com/office/drawing/2014/main" id="{6775877A-87C7-4E62-BFEC-0373699C68CD}"/>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42356093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3" name="Titre 2">
            <a:extLst>
              <a:ext uri="{FF2B5EF4-FFF2-40B4-BE49-F238E27FC236}">
                <a16:creationId xmlns:a16="http://schemas.microsoft.com/office/drawing/2014/main" id="{9B042DC7-0543-4F60-96B9-5A68D2127132}"/>
              </a:ext>
            </a:extLst>
          </p:cNvPr>
          <p:cNvSpPr>
            <a:spLocks noGrp="1"/>
          </p:cNvSpPr>
          <p:nvPr>
            <p:ph type="ctrTitle"/>
          </p:nvPr>
        </p:nvSpPr>
        <p:spPr>
          <a:xfrm>
            <a:off x="2025422" y="2067694"/>
            <a:ext cx="5093155" cy="1622734"/>
          </a:xfrm>
        </p:spPr>
        <p:txBody>
          <a:bodyPr/>
          <a:lstStyle/>
          <a:p>
            <a:r>
              <a:rPr lang="fr-FR" dirty="0"/>
              <a:t>Décideurs, financeurs, </a:t>
            </a:r>
            <a:br>
              <a:rPr lang="fr-FR" dirty="0"/>
            </a:br>
            <a:r>
              <a:rPr lang="fr-FR" dirty="0"/>
              <a:t>mettez un bibliothécaire dans votre moteur !</a:t>
            </a:r>
          </a:p>
        </p:txBody>
      </p:sp>
      <p:sp>
        <p:nvSpPr>
          <p:cNvPr id="5" name="ZoneTexte 4">
            <a:extLst>
              <a:ext uri="{FF2B5EF4-FFF2-40B4-BE49-F238E27FC236}">
                <a16:creationId xmlns:a16="http://schemas.microsoft.com/office/drawing/2014/main" id="{585E551D-589D-4630-8F1A-1B3DAF30DC6B}"/>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279986883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3042228" y="1635646"/>
            <a:ext cx="5994268" cy="637849"/>
          </a:xfrm>
        </p:spPr>
        <p:txBody>
          <a:bodyPr/>
          <a:lstStyle/>
          <a:p>
            <a:r>
              <a:rPr lang="fr-FR" dirty="0"/>
              <a:t>Dans votre besace aussi…</a:t>
            </a:r>
          </a:p>
        </p:txBody>
      </p:sp>
      <p:sp>
        <p:nvSpPr>
          <p:cNvPr id="17" name="Sous-titre 3">
            <a:extLst>
              <a:ext uri="{FF2B5EF4-FFF2-40B4-BE49-F238E27FC236}">
                <a16:creationId xmlns:a16="http://schemas.microsoft.com/office/drawing/2014/main" id="{47AEF78C-653F-4E23-9BF0-4C956B3FA84D}"/>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8" name="Google Shape;59;gf89bd3b56d_3_0">
            <a:extLst>
              <a:ext uri="{FF2B5EF4-FFF2-40B4-BE49-F238E27FC236}">
                <a16:creationId xmlns:a16="http://schemas.microsoft.com/office/drawing/2014/main" id="{BA023929-1C7B-47BC-AE3F-EF3200E90E61}"/>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5" name="ZoneTexte 4">
            <a:extLst>
              <a:ext uri="{FF2B5EF4-FFF2-40B4-BE49-F238E27FC236}">
                <a16:creationId xmlns:a16="http://schemas.microsoft.com/office/drawing/2014/main" id="{02F11050-CA11-4690-9E51-77C0B653B827}"/>
              </a:ext>
            </a:extLst>
          </p:cNvPr>
          <p:cNvSpPr txBox="1"/>
          <p:nvPr/>
        </p:nvSpPr>
        <p:spPr>
          <a:xfrm>
            <a:off x="3059832" y="2495531"/>
            <a:ext cx="5976664" cy="1754326"/>
          </a:xfrm>
          <a:prstGeom prst="rect">
            <a:avLst/>
          </a:prstGeom>
          <a:noFill/>
        </p:spPr>
        <p:txBody>
          <a:bodyPr wrap="square">
            <a:spAutoFit/>
          </a:bodyPr>
          <a:lstStyle/>
          <a:p>
            <a:r>
              <a:rPr lang="fr-FR" dirty="0">
                <a:solidFill>
                  <a:srgbClr val="26225B"/>
                </a:solidFill>
                <a:latin typeface="Lato" panose="020F0502020204030203" pitchFamily="34" charset="0"/>
                <a:ea typeface="Lato" panose="020F0502020204030203" pitchFamily="34" charset="0"/>
                <a:cs typeface="Lato" panose="020F0502020204030203" pitchFamily="34" charset="0"/>
              </a:rPr>
              <a:t>Grandes dates, grands </a:t>
            </a:r>
            <a:r>
              <a:rPr lang="fr-FR" dirty="0">
                <a:solidFill>
                  <a:srgbClr val="26225B"/>
                </a:solidFill>
                <a:effectLst/>
                <a:latin typeface="Lato" panose="020F0502020204030203" pitchFamily="34" charset="0"/>
                <a:ea typeface="Lato" panose="020F0502020204030203" pitchFamily="34" charset="0"/>
                <a:cs typeface="Lato" panose="020F0502020204030203" pitchFamily="34" charset="0"/>
              </a:rPr>
              <a:t>textes et définitions</a:t>
            </a:r>
          </a:p>
          <a:p>
            <a:r>
              <a:rPr lang="fr-FR" dirty="0">
                <a:solidFill>
                  <a:srgbClr val="26225B"/>
                </a:solidFill>
                <a:effectLst/>
                <a:latin typeface="Lato" panose="020F0502020204030203" pitchFamily="34" charset="0"/>
                <a:ea typeface="Lato" panose="020F0502020204030203" pitchFamily="34" charset="0"/>
                <a:cs typeface="Lato" panose="020F0502020204030203" pitchFamily="34" charset="0"/>
              </a:rPr>
              <a:t>Boîte à outils</a:t>
            </a:r>
          </a:p>
          <a:p>
            <a:r>
              <a:rPr lang="fr-FR" dirty="0">
                <a:solidFill>
                  <a:srgbClr val="26225B"/>
                </a:solidFill>
                <a:effectLst/>
                <a:latin typeface="Lato" panose="020F0502020204030203" pitchFamily="34" charset="0"/>
                <a:ea typeface="Lato" panose="020F0502020204030203" pitchFamily="34" charset="0"/>
                <a:cs typeface="Lato" panose="020F0502020204030203" pitchFamily="34" charset="0"/>
              </a:rPr>
              <a:t>Éléments de veille</a:t>
            </a:r>
          </a:p>
          <a:p>
            <a:r>
              <a:rPr lang="fr-FR" dirty="0">
                <a:solidFill>
                  <a:srgbClr val="26225B"/>
                </a:solidFill>
                <a:effectLst/>
                <a:latin typeface="Lato" panose="020F0502020204030203" pitchFamily="34" charset="0"/>
                <a:ea typeface="Lato" panose="020F0502020204030203" pitchFamily="34" charset="0"/>
                <a:cs typeface="Lato" panose="020F0502020204030203" pitchFamily="34" charset="0"/>
              </a:rPr>
              <a:t>Grands événements</a:t>
            </a:r>
          </a:p>
          <a:p>
            <a:endParaRPr lang="fr-FR" dirty="0">
              <a:solidFill>
                <a:srgbClr val="26225B"/>
              </a:solidFill>
              <a:latin typeface="Lato" panose="020F0502020204030203" pitchFamily="34" charset="0"/>
              <a:ea typeface="Lato" panose="020F0502020204030203" pitchFamily="34" charset="0"/>
              <a:cs typeface="Lato" panose="020F0502020204030203" pitchFamily="34" charset="0"/>
            </a:endParaRPr>
          </a:p>
          <a:p>
            <a:r>
              <a:rPr lang="fr-FR" dirty="0">
                <a:solidFill>
                  <a:srgbClr val="26225B"/>
                </a:solidFill>
                <a:effectLst/>
                <a:latin typeface="Lato" panose="020F0502020204030203" pitchFamily="34" charset="0"/>
                <a:ea typeface="Lato" panose="020F0502020204030203" pitchFamily="34" charset="0"/>
                <a:cs typeface="Lato" panose="020F0502020204030203" pitchFamily="34" charset="0"/>
              </a:rPr>
              <a:t>…</a:t>
            </a:r>
            <a:r>
              <a:rPr lang="fr-FR" dirty="0">
                <a:solidFill>
                  <a:srgbClr val="26225B"/>
                </a:solidFill>
                <a:latin typeface="Lato" panose="020F0502020204030203" pitchFamily="34" charset="0"/>
                <a:ea typeface="Lato" panose="020F0502020204030203" pitchFamily="34" charset="0"/>
                <a:cs typeface="Lato" panose="020F0502020204030203" pitchFamily="34" charset="0"/>
              </a:rPr>
              <a:t>e</a:t>
            </a:r>
            <a:r>
              <a:rPr lang="fr-FR" dirty="0">
                <a:solidFill>
                  <a:srgbClr val="26225B"/>
                </a:solidFill>
                <a:effectLst/>
                <a:latin typeface="Lato" panose="020F0502020204030203" pitchFamily="34" charset="0"/>
                <a:ea typeface="Lato" panose="020F0502020204030203" pitchFamily="34" charset="0"/>
                <a:cs typeface="Lato" panose="020F0502020204030203" pitchFamily="34" charset="0"/>
              </a:rPr>
              <a:t>t votre tableau des 5 domaines d’action UNESCO REL</a:t>
            </a:r>
          </a:p>
        </p:txBody>
      </p:sp>
      <p:sp>
        <p:nvSpPr>
          <p:cNvPr id="6" name="ZoneTexte 5">
            <a:extLst>
              <a:ext uri="{FF2B5EF4-FFF2-40B4-BE49-F238E27FC236}">
                <a16:creationId xmlns:a16="http://schemas.microsoft.com/office/drawing/2014/main" id="{012DF267-E86F-4ADF-9969-0F49D1FB38CD}"/>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110773701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3CC34222-DC3D-4E33-983A-7C02D63CEA08}"/>
              </a:ext>
            </a:extLst>
          </p:cNvPr>
          <p:cNvSpPr>
            <a:spLocks noGrp="1"/>
          </p:cNvSpPr>
          <p:nvPr>
            <p:ph type="ctrTitle"/>
          </p:nvPr>
        </p:nvSpPr>
        <p:spPr>
          <a:xfrm>
            <a:off x="3203848" y="2715766"/>
            <a:ext cx="5112568" cy="637849"/>
          </a:xfrm>
        </p:spPr>
        <p:txBody>
          <a:bodyPr/>
          <a:lstStyle/>
          <a:p>
            <a:r>
              <a:rPr lang="fr-FR" dirty="0">
                <a:solidFill>
                  <a:srgbClr val="26225B"/>
                </a:solidFill>
              </a:rPr>
              <a:t>À bientôt au pays des </a:t>
            </a:r>
            <a:r>
              <a:rPr lang="fr-FR" b="1" dirty="0"/>
              <a:t>REL</a:t>
            </a:r>
            <a:endParaRPr lang="fr-FR" dirty="0">
              <a:solidFill>
                <a:srgbClr val="26225B"/>
              </a:solidFill>
            </a:endParaRPr>
          </a:p>
        </p:txBody>
      </p:sp>
      <p:sp>
        <p:nvSpPr>
          <p:cNvPr id="6" name="Sous-titre 3">
            <a:extLst>
              <a:ext uri="{FF2B5EF4-FFF2-40B4-BE49-F238E27FC236}">
                <a16:creationId xmlns:a16="http://schemas.microsoft.com/office/drawing/2014/main" id="{A27B6B35-AB81-4129-B6BF-B94755D19014}"/>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7" name="Google Shape;59;gf89bd3b56d_3_0">
            <a:extLst>
              <a:ext uri="{FF2B5EF4-FFF2-40B4-BE49-F238E27FC236}">
                <a16:creationId xmlns:a16="http://schemas.microsoft.com/office/drawing/2014/main" id="{E6269834-DBD4-4665-9358-96A4FB5468BF}"/>
              </a:ext>
            </a:extLst>
          </p:cNvPr>
          <p:cNvPicPr preferRelativeResize="0"/>
          <p:nvPr/>
        </p:nvPicPr>
        <p:blipFill rotWithShape="1">
          <a:blip r:embed="rId2">
            <a:alphaModFix/>
          </a:blip>
          <a:srcRect/>
          <a:stretch/>
        </p:blipFill>
        <p:spPr>
          <a:xfrm>
            <a:off x="8264639" y="4769209"/>
            <a:ext cx="771857" cy="280613"/>
          </a:xfrm>
          <a:prstGeom prst="rect">
            <a:avLst/>
          </a:prstGeom>
          <a:noFill/>
          <a:ln>
            <a:noFill/>
          </a:ln>
        </p:spPr>
      </p:pic>
      <p:sp>
        <p:nvSpPr>
          <p:cNvPr id="8" name="ZoneTexte 7">
            <a:extLst>
              <a:ext uri="{FF2B5EF4-FFF2-40B4-BE49-F238E27FC236}">
                <a16:creationId xmlns:a16="http://schemas.microsoft.com/office/drawing/2014/main" id="{E1E353BF-0C54-4788-AD84-033D2B540CB0}"/>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4731301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51520" y="870389"/>
            <a:ext cx="3684027" cy="1130291"/>
          </a:xfrm>
        </p:spPr>
        <p:txBody>
          <a:bodyPr/>
          <a:lstStyle/>
          <a:p>
            <a:r>
              <a:rPr lang="fr-FR" dirty="0"/>
              <a:t>Composantes de la</a:t>
            </a:r>
            <a:br>
              <a:rPr lang="fr-FR" dirty="0"/>
            </a:br>
            <a:r>
              <a:rPr lang="fr-FR" dirty="0"/>
              <a:t>science ouverte</a:t>
            </a:r>
          </a:p>
        </p:txBody>
      </p:sp>
      <p:sp>
        <p:nvSpPr>
          <p:cNvPr id="7" name="ZoneTexte 6">
            <a:extLst>
              <a:ext uri="{FF2B5EF4-FFF2-40B4-BE49-F238E27FC236}">
                <a16:creationId xmlns:a16="http://schemas.microsoft.com/office/drawing/2014/main" id="{02CAACFA-6AFE-4A5C-A709-05E5DFB2FB4D}"/>
              </a:ext>
            </a:extLst>
          </p:cNvPr>
          <p:cNvSpPr txBox="1"/>
          <p:nvPr/>
        </p:nvSpPr>
        <p:spPr>
          <a:xfrm>
            <a:off x="251855" y="2000680"/>
            <a:ext cx="2880320" cy="2123658"/>
          </a:xfrm>
          <a:prstGeom prst="rect">
            <a:avLst/>
          </a:prstGeom>
          <a:noFill/>
        </p:spPr>
        <p:txBody>
          <a:bodyPr wrap="square">
            <a:spAutoFit/>
          </a:bodyPr>
          <a:lstStyle/>
          <a:p>
            <a:r>
              <a:rPr lang="fr-FR" sz="1100" b="1" i="0" u="none" strike="noStrike" baseline="0" dirty="0">
                <a:solidFill>
                  <a:srgbClr val="BB936B"/>
                </a:solidFill>
                <a:latin typeface="Lato" panose="020F0502020204030203" pitchFamily="34" charset="0"/>
                <a:ea typeface="Lato" panose="020F0502020204030203" pitchFamily="34" charset="0"/>
                <a:cs typeface="Lato" panose="020F0502020204030203" pitchFamily="34" charset="0"/>
              </a:rPr>
              <a:t>Matériel ouvert</a:t>
            </a:r>
          </a:p>
          <a:p>
            <a:r>
              <a:rPr lang="fr-FR" sz="1100" b="1" i="0" u="none" strike="noStrike" baseline="0" dirty="0">
                <a:solidFill>
                  <a:srgbClr val="05AA58"/>
                </a:solidFill>
                <a:latin typeface="Lato" panose="020F0502020204030203" pitchFamily="34" charset="0"/>
                <a:ea typeface="Lato" panose="020F0502020204030203" pitchFamily="34" charset="0"/>
                <a:cs typeface="Lato" panose="020F0502020204030203" pitchFamily="34" charset="0"/>
              </a:rPr>
              <a:t>Logiciels libres</a:t>
            </a:r>
          </a:p>
          <a:p>
            <a:r>
              <a:rPr lang="fr-FR" sz="1100" b="1" i="0" u="none" strike="noStrike" baseline="0" dirty="0">
                <a:solidFill>
                  <a:srgbClr val="FBAD4A"/>
                </a:solidFill>
                <a:latin typeface="Lato" panose="020F0502020204030203" pitchFamily="34" charset="0"/>
                <a:ea typeface="Lato" panose="020F0502020204030203" pitchFamily="34" charset="0"/>
                <a:cs typeface="Lato" panose="020F0502020204030203" pitchFamily="34" charset="0"/>
              </a:rPr>
              <a:t>Accès ouvert</a:t>
            </a:r>
          </a:p>
          <a:p>
            <a:r>
              <a:rPr lang="fr-FR" sz="1100" b="1" i="0" u="none" strike="noStrike" baseline="0" dirty="0">
                <a:solidFill>
                  <a:srgbClr val="C79DC8"/>
                </a:solidFill>
                <a:latin typeface="Lato" panose="020F0502020204030203" pitchFamily="34" charset="0"/>
                <a:ea typeface="Lato" panose="020F0502020204030203" pitchFamily="34" charset="0"/>
                <a:cs typeface="Lato" panose="020F0502020204030203" pitchFamily="34" charset="0"/>
              </a:rPr>
              <a:t>Infrastructures ouvertes</a:t>
            </a:r>
          </a:p>
          <a:p>
            <a:r>
              <a:rPr lang="fr-FR" sz="1100" b="1" i="0" u="none" strike="noStrike" baseline="0" dirty="0">
                <a:solidFill>
                  <a:srgbClr val="EE3235"/>
                </a:solidFill>
                <a:latin typeface="Lato" panose="020F0502020204030203" pitchFamily="34" charset="0"/>
                <a:ea typeface="Lato" panose="020F0502020204030203" pitchFamily="34" charset="0"/>
                <a:cs typeface="Lato" panose="020F0502020204030203" pitchFamily="34" charset="0"/>
              </a:rPr>
              <a:t>Accès libre aux ressources éducatives</a:t>
            </a:r>
          </a:p>
          <a:p>
            <a:r>
              <a:rPr lang="fr-FR" sz="1100" b="1" i="0" u="none" strike="noStrike" baseline="0" dirty="0">
                <a:solidFill>
                  <a:srgbClr val="623B97"/>
                </a:solidFill>
                <a:latin typeface="Lato" panose="020F0502020204030203" pitchFamily="34" charset="0"/>
                <a:ea typeface="Lato" panose="020F0502020204030203" pitchFamily="34" charset="0"/>
                <a:cs typeface="Lato" panose="020F0502020204030203" pitchFamily="34" charset="0"/>
              </a:rPr>
              <a:t>Données ouvertes</a:t>
            </a:r>
          </a:p>
          <a:p>
            <a:r>
              <a:rPr lang="fr-FR" sz="1100" b="1" i="0" u="none" strike="noStrike" baseline="0" dirty="0">
                <a:solidFill>
                  <a:srgbClr val="194EA2"/>
                </a:solidFill>
                <a:latin typeface="Lato" panose="020F0502020204030203" pitchFamily="34" charset="0"/>
                <a:ea typeface="Lato" panose="020F0502020204030203" pitchFamily="34" charset="0"/>
                <a:cs typeface="Lato" panose="020F0502020204030203" pitchFamily="34" charset="0"/>
              </a:rPr>
              <a:t>Laboratoires ouverts</a:t>
            </a:r>
          </a:p>
          <a:p>
            <a:r>
              <a:rPr lang="fr-FR" sz="1100" b="1" i="0" u="none" strike="noStrike" baseline="0" dirty="0">
                <a:solidFill>
                  <a:srgbClr val="EE3983"/>
                </a:solidFill>
                <a:latin typeface="Lato" panose="020F0502020204030203" pitchFamily="34" charset="0"/>
                <a:ea typeface="Lato" panose="020F0502020204030203" pitchFamily="34" charset="0"/>
                <a:cs typeface="Lato" panose="020F0502020204030203" pitchFamily="34" charset="0"/>
              </a:rPr>
              <a:t>Production participative</a:t>
            </a:r>
          </a:p>
          <a:p>
            <a:r>
              <a:rPr lang="fr-FR" sz="1100" b="1" i="0" u="none" strike="noStrike" baseline="0" dirty="0">
                <a:solidFill>
                  <a:srgbClr val="F36E31"/>
                </a:solidFill>
                <a:latin typeface="Lato" panose="020F0502020204030203" pitchFamily="34" charset="0"/>
                <a:ea typeface="Lato" panose="020F0502020204030203" pitchFamily="34" charset="0"/>
                <a:cs typeface="Lato" panose="020F0502020204030203" pitchFamily="34" charset="0"/>
              </a:rPr>
              <a:t>« Carnets de notes » ouverts</a:t>
            </a:r>
          </a:p>
          <a:p>
            <a:r>
              <a:rPr lang="fr-FR" sz="1100" b="1" i="0" u="none" strike="noStrike" baseline="0" dirty="0">
                <a:solidFill>
                  <a:srgbClr val="BC6570"/>
                </a:solidFill>
                <a:latin typeface="Lato" panose="020F0502020204030203" pitchFamily="34" charset="0"/>
                <a:ea typeface="Lato" panose="020F0502020204030203" pitchFamily="34" charset="0"/>
                <a:cs typeface="Lato" panose="020F0502020204030203" pitchFamily="34" charset="0"/>
              </a:rPr>
              <a:t>Innovation ouverte</a:t>
            </a:r>
          </a:p>
          <a:p>
            <a:r>
              <a:rPr lang="fr-FR" sz="1100" b="1" i="0" u="none" strike="noStrike" baseline="0" dirty="0">
                <a:solidFill>
                  <a:srgbClr val="6F5B78"/>
                </a:solidFill>
                <a:latin typeface="Lato" panose="020F0502020204030203" pitchFamily="34" charset="0"/>
                <a:ea typeface="Lato" panose="020F0502020204030203" pitchFamily="34" charset="0"/>
                <a:cs typeface="Lato" panose="020F0502020204030203" pitchFamily="34" charset="0"/>
              </a:rPr>
              <a:t>Science citoyenne</a:t>
            </a:r>
            <a:endParaRPr lang="fr-FR" sz="1100" b="1" i="0" u="none" strike="noStrike" baseline="0" dirty="0">
              <a:solidFill>
                <a:srgbClr val="623B97"/>
              </a:solidFill>
              <a:latin typeface="Lato" panose="020F0502020204030203" pitchFamily="34" charset="0"/>
              <a:ea typeface="Lato" panose="020F0502020204030203" pitchFamily="34" charset="0"/>
              <a:cs typeface="Lato" panose="020F0502020204030203" pitchFamily="34" charset="0"/>
            </a:endParaRPr>
          </a:p>
          <a:p>
            <a:r>
              <a:rPr lang="fr-FR" sz="1100" b="1" i="0" u="none" strike="noStrike" baseline="0" dirty="0">
                <a:solidFill>
                  <a:srgbClr val="16ABE1"/>
                </a:solidFill>
                <a:latin typeface="Lato" panose="020F0502020204030203" pitchFamily="34" charset="0"/>
                <a:ea typeface="Lato" panose="020F0502020204030203" pitchFamily="34" charset="0"/>
                <a:cs typeface="Lato" panose="020F0502020204030203" pitchFamily="34" charset="0"/>
              </a:rPr>
              <a:t>Évaluation ouverte</a:t>
            </a:r>
          </a:p>
        </p:txBody>
      </p:sp>
      <p:pic>
        <p:nvPicPr>
          <p:cNvPr id="6" name="Image 5">
            <a:extLst>
              <a:ext uri="{FF2B5EF4-FFF2-40B4-BE49-F238E27FC236}">
                <a16:creationId xmlns:a16="http://schemas.microsoft.com/office/drawing/2014/main" id="{F081FBAC-78B1-41A5-A7FF-06A2CC9F6D7F}"/>
              </a:ext>
            </a:extLst>
          </p:cNvPr>
          <p:cNvPicPr>
            <a:picLocks noChangeAspect="1"/>
          </p:cNvPicPr>
          <p:nvPr/>
        </p:nvPicPr>
        <p:blipFill>
          <a:blip r:embed="rId3"/>
          <a:stretch>
            <a:fillRect/>
          </a:stretch>
        </p:blipFill>
        <p:spPr>
          <a:xfrm>
            <a:off x="3842658" y="9671"/>
            <a:ext cx="4783015" cy="4398859"/>
          </a:xfrm>
          <a:prstGeom prst="rect">
            <a:avLst/>
          </a:prstGeom>
        </p:spPr>
      </p:pic>
      <p:sp>
        <p:nvSpPr>
          <p:cNvPr id="17" name="ZoneTexte 16">
            <a:extLst>
              <a:ext uri="{FF2B5EF4-FFF2-40B4-BE49-F238E27FC236}">
                <a16:creationId xmlns:a16="http://schemas.microsoft.com/office/drawing/2014/main" id="{7E6A22D2-01A7-42E1-8F9A-2AD3C8EC5A42}"/>
              </a:ext>
            </a:extLst>
          </p:cNvPr>
          <p:cNvSpPr txBox="1"/>
          <p:nvPr/>
        </p:nvSpPr>
        <p:spPr>
          <a:xfrm>
            <a:off x="251520" y="4159616"/>
            <a:ext cx="7238786" cy="261610"/>
          </a:xfrm>
          <a:prstGeom prst="rect">
            <a:avLst/>
          </a:prstGeom>
          <a:noFill/>
        </p:spPr>
        <p:txBody>
          <a:bodyPr wrap="square">
            <a:spAutoFit/>
          </a:bodyPr>
          <a:lstStyle/>
          <a:p>
            <a:r>
              <a:rPr lang="fr-FR" sz="1100" dirty="0">
                <a:latin typeface="Lato" panose="020F0502020204030203" pitchFamily="34" charset="0"/>
                <a:ea typeface="Lato" panose="020F0502020204030203" pitchFamily="34" charset="0"/>
                <a:cs typeface="Lato" panose="020F0502020204030203" pitchFamily="34" charset="0"/>
                <a:hlinkClick r:id="rId4"/>
              </a:rPr>
              <a:t>https://en.unesco.org/sites/default/files/open_science_brochure_fr.pdf</a:t>
            </a:r>
            <a:r>
              <a:rPr lang="fr-FR" sz="1100" dirty="0">
                <a:latin typeface="Lato" panose="020F0502020204030203" pitchFamily="34" charset="0"/>
                <a:ea typeface="Lato" panose="020F0502020204030203" pitchFamily="34" charset="0"/>
                <a:cs typeface="Lato" panose="020F0502020204030203" pitchFamily="34" charset="0"/>
              </a:rPr>
              <a:t> </a:t>
            </a:r>
          </a:p>
        </p:txBody>
      </p:sp>
      <p:sp>
        <p:nvSpPr>
          <p:cNvPr id="18" name="Sous-titre 3">
            <a:extLst>
              <a:ext uri="{FF2B5EF4-FFF2-40B4-BE49-F238E27FC236}">
                <a16:creationId xmlns:a16="http://schemas.microsoft.com/office/drawing/2014/main" id="{BD03DF51-E09D-4F2B-9DA0-1AF25995664F}"/>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9" name="Google Shape;59;gf89bd3b56d_3_0">
            <a:extLst>
              <a:ext uri="{FF2B5EF4-FFF2-40B4-BE49-F238E27FC236}">
                <a16:creationId xmlns:a16="http://schemas.microsoft.com/office/drawing/2014/main" id="{D367F1E2-C898-4DCD-BA16-ED58EDF8697E}"/>
              </a:ext>
            </a:extLst>
          </p:cNvPr>
          <p:cNvPicPr preferRelativeResize="0"/>
          <p:nvPr/>
        </p:nvPicPr>
        <p:blipFill rotWithShape="1">
          <a:blip r:embed="rId5">
            <a:alphaModFix/>
          </a:blip>
          <a:srcRect/>
          <a:stretch/>
        </p:blipFill>
        <p:spPr>
          <a:xfrm>
            <a:off x="8264639" y="4769209"/>
            <a:ext cx="771857" cy="280613"/>
          </a:xfrm>
          <a:prstGeom prst="rect">
            <a:avLst/>
          </a:prstGeom>
          <a:noFill/>
          <a:ln>
            <a:noFill/>
          </a:ln>
        </p:spPr>
      </p:pic>
      <p:sp>
        <p:nvSpPr>
          <p:cNvPr id="8" name="ZoneTexte 7">
            <a:extLst>
              <a:ext uri="{FF2B5EF4-FFF2-40B4-BE49-F238E27FC236}">
                <a16:creationId xmlns:a16="http://schemas.microsoft.com/office/drawing/2014/main" id="{450B69E9-583C-41B3-9AE7-CD4FB30FA005}"/>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12692481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2">
            <a:extLst>
              <a:ext uri="{FF2B5EF4-FFF2-40B4-BE49-F238E27FC236}">
                <a16:creationId xmlns:a16="http://schemas.microsoft.com/office/drawing/2014/main" id="{1B554653-7E65-4411-B2A9-6633DB0C7FAA}"/>
              </a:ext>
            </a:extLst>
          </p:cNvPr>
          <p:cNvSpPr>
            <a:spLocks noGrp="1"/>
          </p:cNvSpPr>
          <p:nvPr>
            <p:ph type="ctrTitle"/>
          </p:nvPr>
        </p:nvSpPr>
        <p:spPr>
          <a:xfrm>
            <a:off x="2411759" y="1967115"/>
            <a:ext cx="5852879" cy="1622734"/>
          </a:xfrm>
        </p:spPr>
        <p:txBody>
          <a:bodyPr/>
          <a:lstStyle/>
          <a:p>
            <a:r>
              <a:rPr lang="fr-FR" dirty="0"/>
              <a:t>Grands repères des ressources éducatives libres (REL)</a:t>
            </a:r>
          </a:p>
        </p:txBody>
      </p:sp>
      <p:sp>
        <p:nvSpPr>
          <p:cNvPr id="17" name="Sous-titre 3">
            <a:extLst>
              <a:ext uri="{FF2B5EF4-FFF2-40B4-BE49-F238E27FC236}">
                <a16:creationId xmlns:a16="http://schemas.microsoft.com/office/drawing/2014/main" id="{47AEF78C-653F-4E23-9BF0-4C956B3FA84D}"/>
              </a:ext>
            </a:extLst>
          </p:cNvPr>
          <p:cNvSpPr txBox="1">
            <a:spLocks/>
          </p:cNvSpPr>
          <p:nvPr/>
        </p:nvSpPr>
        <p:spPr>
          <a:xfrm>
            <a:off x="251520" y="4471893"/>
            <a:ext cx="7128792" cy="668626"/>
          </a:xfrm>
          <a:prstGeom prst="rect">
            <a:avLst/>
          </a:prstGeom>
          <a:solidFill>
            <a:schemeClr val="bg1"/>
          </a:solidFill>
        </p:spPr>
        <p:txBody>
          <a:bodyPr vert="horz" wrap="square" lIns="91440" tIns="72000" rIns="91440" bIns="72000" rtlCol="0">
            <a:spAutoFit/>
          </a:bodyPr>
          <a:lstStyle>
            <a:lvl1pPr marL="0" indent="0" algn="l" defTabSz="914400" rtl="0" eaLnBrk="1" latinLnBrk="0" hangingPunct="1">
              <a:spcBef>
                <a:spcPct val="20000"/>
              </a:spcBef>
              <a:buFont typeface="Arial" panose="020B0604020202020204" pitchFamily="34" charset="0"/>
              <a:buNone/>
              <a:defRPr sz="2000" kern="1200">
                <a:solidFill>
                  <a:srgbClr val="FC7A57"/>
                </a:solidFill>
                <a:latin typeface="Lato" panose="020F050202020403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1000" dirty="0">
                <a:solidFill>
                  <a:srgbClr val="26225B"/>
                </a:solidFill>
                <a:ea typeface="Lato" panose="020F0502020204030203" pitchFamily="34" charset="0"/>
                <a:cs typeface="Lato" panose="020F0502020204030203" pitchFamily="34" charset="0"/>
              </a:rPr>
              <a:t>Les ressources éducatives libres, un enjeu stratégique en émergence – Cécile SWIATEK, université Paris Nanterre</a:t>
            </a:r>
          </a:p>
          <a:p>
            <a:r>
              <a:rPr lang="fr-FR" sz="1000" dirty="0">
                <a:ea typeface="Lato" panose="020F0502020204030203" pitchFamily="34" charset="0"/>
                <a:cs typeface="Lato" panose="020F0502020204030203" pitchFamily="34" charset="0"/>
              </a:rPr>
              <a:t>Stage Piloter et mettre en œuvre la science ouverte au sein de sa structure documentaire </a:t>
            </a:r>
          </a:p>
          <a:p>
            <a:r>
              <a:rPr lang="fr-FR" sz="1000" dirty="0">
                <a:ea typeface="Lato" panose="020F0502020204030203" pitchFamily="34" charset="0"/>
                <a:cs typeface="Lato" panose="020F0502020204030203" pitchFamily="34" charset="0"/>
              </a:rPr>
              <a:t>18 novembre 2021</a:t>
            </a:r>
          </a:p>
        </p:txBody>
      </p:sp>
      <p:pic>
        <p:nvPicPr>
          <p:cNvPr id="18" name="Google Shape;59;gf89bd3b56d_3_0">
            <a:extLst>
              <a:ext uri="{FF2B5EF4-FFF2-40B4-BE49-F238E27FC236}">
                <a16:creationId xmlns:a16="http://schemas.microsoft.com/office/drawing/2014/main" id="{BA023929-1C7B-47BC-AE3F-EF3200E90E61}"/>
              </a:ext>
            </a:extLst>
          </p:cNvPr>
          <p:cNvPicPr preferRelativeResize="0"/>
          <p:nvPr/>
        </p:nvPicPr>
        <p:blipFill rotWithShape="1">
          <a:blip r:embed="rId3">
            <a:alphaModFix/>
          </a:blip>
          <a:srcRect/>
          <a:stretch/>
        </p:blipFill>
        <p:spPr>
          <a:xfrm>
            <a:off x="8264639" y="4769209"/>
            <a:ext cx="771857" cy="280613"/>
          </a:xfrm>
          <a:prstGeom prst="rect">
            <a:avLst/>
          </a:prstGeom>
          <a:noFill/>
          <a:ln>
            <a:noFill/>
          </a:ln>
        </p:spPr>
      </p:pic>
      <p:sp>
        <p:nvSpPr>
          <p:cNvPr id="6" name="ZoneTexte 5">
            <a:extLst>
              <a:ext uri="{FF2B5EF4-FFF2-40B4-BE49-F238E27FC236}">
                <a16:creationId xmlns:a16="http://schemas.microsoft.com/office/drawing/2014/main" id="{E877BB08-6B8A-466B-99E9-D7DB42A43FF4}"/>
              </a:ext>
            </a:extLst>
          </p:cNvPr>
          <p:cNvSpPr txBox="1"/>
          <p:nvPr/>
        </p:nvSpPr>
        <p:spPr>
          <a:xfrm>
            <a:off x="2411760" y="3378630"/>
            <a:ext cx="6598961" cy="338554"/>
          </a:xfrm>
          <a:prstGeom prst="rect">
            <a:avLst/>
          </a:prstGeom>
          <a:noFill/>
        </p:spPr>
        <p:txBody>
          <a:bodyPr wrap="square">
            <a:spAutoFit/>
          </a:bodyPr>
          <a:lstStyle/>
          <a:p>
            <a:r>
              <a:rPr lang="fr-FR" sz="1600" dirty="0">
                <a:solidFill>
                  <a:srgbClr val="26225B"/>
                </a:solidFill>
                <a:latin typeface="Lato" panose="020F0502020204030203" pitchFamily="34" charset="0"/>
                <a:ea typeface="Lato" panose="020F0502020204030203" pitchFamily="34" charset="0"/>
                <a:cs typeface="Lato" panose="020F0502020204030203" pitchFamily="34" charset="0"/>
              </a:rPr>
              <a:t>5R, dates, textes, définitions, Open Education, REL en images</a:t>
            </a:r>
          </a:p>
        </p:txBody>
      </p:sp>
      <p:sp>
        <p:nvSpPr>
          <p:cNvPr id="7" name="ZoneTexte 6">
            <a:extLst>
              <a:ext uri="{FF2B5EF4-FFF2-40B4-BE49-F238E27FC236}">
                <a16:creationId xmlns:a16="http://schemas.microsoft.com/office/drawing/2014/main" id="{41470025-1A05-4FC2-9BE6-44E890B5A962}"/>
              </a:ext>
            </a:extLst>
          </p:cNvPr>
          <p:cNvSpPr txBox="1"/>
          <p:nvPr/>
        </p:nvSpPr>
        <p:spPr>
          <a:xfrm>
            <a:off x="7596336" y="4465682"/>
            <a:ext cx="1986886" cy="338554"/>
          </a:xfrm>
          <a:prstGeom prst="rect">
            <a:avLst/>
          </a:prstGeom>
          <a:noFill/>
        </p:spPr>
        <p:txBody>
          <a:bodyPr wrap="square">
            <a:spAutoFit/>
          </a:bodyPr>
          <a:lstStyle/>
          <a:p>
            <a:r>
              <a:rPr lang="fr-FR" sz="800" dirty="0">
                <a:latin typeface="Lato" panose="020F0502020204030203" pitchFamily="34" charset="0"/>
                <a:ea typeface="Lato" panose="020F0502020204030203" pitchFamily="34" charset="0"/>
                <a:cs typeface="Lato" panose="020F0502020204030203" pitchFamily="34" charset="0"/>
              </a:rPr>
              <a:t>Citer : Swiatek, Cécile (2021). 10.5281/zenodo.5698425</a:t>
            </a:r>
          </a:p>
        </p:txBody>
      </p:sp>
    </p:spTree>
    <p:extLst>
      <p:ext uri="{BB962C8B-B14F-4D97-AF65-F5344CB8AC3E}">
        <p14:creationId xmlns:p14="http://schemas.microsoft.com/office/powerpoint/2010/main" val="712006960"/>
      </p:ext>
    </p:extLst>
  </p:cSld>
  <p:clrMapOvr>
    <a:masterClrMapping/>
  </p:clrMapOvr>
</p:sld>
</file>

<file path=ppt/theme/theme1.xml><?xml version="1.0" encoding="utf-8"?>
<a:theme xmlns:a="http://schemas.openxmlformats.org/drawingml/2006/main" name="ModelePPT_Enssib201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odelePPT_Enssib2020.potx" id="{304992F1-C893-40A1-BC60-C07C1FE796E9}" vid="{09A7D77B-5D6A-4473-BEBE-E980E9BAF0D9}"/>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7783</Words>
  <Application>Microsoft Office PowerPoint</Application>
  <PresentationFormat>Affichage à l'écran (16:9)</PresentationFormat>
  <Paragraphs>795</Paragraphs>
  <Slides>75</Slides>
  <Notes>62</Notes>
  <HiddenSlides>0</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75</vt:i4>
      </vt:variant>
    </vt:vector>
  </HeadingPairs>
  <TitlesOfParts>
    <vt:vector size="86" baseType="lpstr">
      <vt:lpstr>Arial</vt:lpstr>
      <vt:lpstr>Calibri</vt:lpstr>
      <vt:lpstr>Circular Std Book</vt:lpstr>
      <vt:lpstr>Lato</vt:lpstr>
      <vt:lpstr>Lato </vt:lpstr>
      <vt:lpstr>Lato Black</vt:lpstr>
      <vt:lpstr>Lato Light</vt:lpstr>
      <vt:lpstr>Tw Cen MT</vt:lpstr>
      <vt:lpstr>Univers</vt:lpstr>
      <vt:lpstr>Verdana</vt:lpstr>
      <vt:lpstr>ModelePPT_Enssib2019</vt:lpstr>
      <vt:lpstr>Présentation PowerPoint</vt:lpstr>
      <vt:lpstr>Les ressources éducatives libres, un enjeu stratégique en émergence</vt:lpstr>
      <vt:lpstr>Qui suis-je?</vt:lpstr>
      <vt:lpstr>Présentation PowerPoint</vt:lpstr>
      <vt:lpstr>Présentation PowerPoint</vt:lpstr>
      <vt:lpstr>Présentation PowerPoint</vt:lpstr>
      <vt:lpstr>Composantes de la science ouverte</vt:lpstr>
      <vt:lpstr>Composantes de la science ouverte</vt:lpstr>
      <vt:lpstr>Grands repères des ressources éducatives libres (REL)</vt:lpstr>
      <vt:lpstr>Grands repères : 5R</vt:lpstr>
      <vt:lpstr>Grands repères : dates, textes, définitions</vt:lpstr>
      <vt:lpstr>Open Education</vt:lpstr>
      <vt:lpstr>REL en images</vt:lpstr>
      <vt:lpstr>Présentation PowerPoint</vt:lpstr>
      <vt:lpstr>Présentation PowerPoint</vt:lpstr>
      <vt:lpstr>Présentation PowerPoint</vt:lpstr>
      <vt:lpstr>Ce que sont / ne sont pas nécessairement les REL</vt:lpstr>
      <vt:lpstr>Dans votre besace</vt:lpstr>
      <vt:lpstr>REL, domaines d’action</vt:lpstr>
      <vt:lpstr>5 domaines d’action</vt:lpstr>
      <vt:lpstr>5 domaines d’actions : éléments ou parcours</vt:lpstr>
      <vt:lpstr>5 domaines d’action UNESCO REL CL 43/19 (2019)</vt:lpstr>
      <vt:lpstr>Dans votre besace</vt:lpstr>
      <vt:lpstr>Approche du sujet par les bibliothèques</vt:lpstr>
      <vt:lpstr>Une étude européenne</vt:lpstr>
      <vt:lpstr>Dans votre besace</vt:lpstr>
      <vt:lpstr>4 aspects</vt:lpstr>
      <vt:lpstr>4 aspects – 1/4</vt:lpstr>
      <vt:lpstr>4 aspects – 2/4 </vt:lpstr>
      <vt:lpstr>4 aspects – 3/4</vt:lpstr>
      <vt:lpstr>4 aspects – 4/4</vt:lpstr>
      <vt:lpstr>3 approches</vt:lpstr>
      <vt:lpstr>2 approches mentionnées par l’IGESR</vt:lpstr>
      <vt:lpstr>Dans votre besace</vt:lpstr>
      <vt:lpstr>Présentation PowerPoint</vt:lpstr>
      <vt:lpstr>Construire sur ses pairs</vt:lpstr>
      <vt:lpstr>Avez-vous connaissance….</vt:lpstr>
      <vt:lpstr>Avez-vous connaissance….</vt:lpstr>
      <vt:lpstr>OER Louvain</vt:lpstr>
      <vt:lpstr>Avez-vous connaissance….</vt:lpstr>
      <vt:lpstr>Avez-vous connaissance….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Avez-vous connaissance….</vt:lpstr>
      <vt:lpstr>Avez-vous connaissance….</vt:lpstr>
      <vt:lpstr>Avez-vous connaissance….</vt:lpstr>
      <vt:lpstr>Présentation PowerPoint</vt:lpstr>
      <vt:lpstr>Présentation PowerPoint</vt:lpstr>
      <vt:lpstr>Présentation PowerPoint</vt:lpstr>
      <vt:lpstr>Émergence d’une littérature comparative</vt:lpstr>
      <vt:lpstr>Avez-vous connaissance….</vt:lpstr>
      <vt:lpstr>Stratégies d’associations et/ou de réseau</vt:lpstr>
      <vt:lpstr>Stratégies d’associations et/ou de réseau</vt:lpstr>
      <vt:lpstr>Dans votre besace</vt:lpstr>
      <vt:lpstr>Se faire accompagner dans la mise en place d’une politique d’OE/REL</vt:lpstr>
      <vt:lpstr>Guides et recommandations Matériel de communication / advocacy</vt:lpstr>
      <vt:lpstr>Formation et accompagnement</vt:lpstr>
      <vt:lpstr>Participation à des réseaux</vt:lpstr>
      <vt:lpstr>Présentation PowerPoint</vt:lpstr>
      <vt:lpstr>Coûts et financements</vt:lpstr>
      <vt:lpstr>Dans votre besace</vt:lpstr>
      <vt:lpstr>Éléments de conclusion</vt:lpstr>
      <vt:lpstr>Conclusion 1 – bénéfices des REL</vt:lpstr>
      <vt:lpstr>Dans votre besace</vt:lpstr>
      <vt:lpstr>Conclusion 2 – grandes questions</vt:lpstr>
      <vt:lpstr>Conclusion 3 – « oui mais pas que »</vt:lpstr>
      <vt:lpstr>Décideurs, financeurs,  mettez un bibliothécaire dans votre moteur !</vt:lpstr>
      <vt:lpstr>Dans votre besace aussi…</vt:lpstr>
      <vt:lpstr>À bientôt au pays des REL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Bienvenue en visio-conférence !</dc:title>
  <dc:creator>Cecile swiatek</dc:creator>
  <cp:lastModifiedBy>Cecile swiatek</cp:lastModifiedBy>
  <cp:revision>84</cp:revision>
  <dcterms:created xsi:type="dcterms:W3CDTF">2021-01-23T17:22:16Z</dcterms:created>
  <dcterms:modified xsi:type="dcterms:W3CDTF">2021-11-13T20:36:14Z</dcterms:modified>
</cp:coreProperties>
</file>