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2.xml" ContentType="application/vnd.openxmlformats-officedocument.presentationml.tags+xml"/>
  <Override PartName="/ppt/slideLayouts/slideLayout7.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tags/tag6.xml" ContentType="application/vnd.openxmlformats-officedocument.presentationml.tags+xml"/>
  <Override PartName="/ppt/notesSlides/notesSlide8.xml" ContentType="application/vnd.openxmlformats-officedocument.presentationml.notesSlide+xml"/>
  <Override PartName="/ppt/tags/tag7.xml" ContentType="application/vnd.openxmlformats-officedocument.presentationml.tags+xml"/>
  <Override PartName="/ppt/notesSlides/notesSlide9.xml" ContentType="application/vnd.openxmlformats-officedocument.presentationml.notesSlide+xml"/>
  <Override PartName="/ppt/tags/tag8.xml" ContentType="application/vnd.openxmlformats-officedocument.presentationml.tags+xml"/>
  <Override PartName="/ppt/notesSlides/notesSlide10.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16.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 id="2147483666" r:id="rId6"/>
  </p:sldMasterIdLst>
  <p:notesMasterIdLst>
    <p:notesMasterId r:id="rId73"/>
  </p:notesMasterIdLst>
  <p:sldIdLst>
    <p:sldId id="256" r:id="rId7"/>
    <p:sldId id="267" r:id="rId8"/>
    <p:sldId id="288" r:id="rId9"/>
    <p:sldId id="339" r:id="rId10"/>
    <p:sldId id="268" r:id="rId11"/>
    <p:sldId id="269" r:id="rId12"/>
    <p:sldId id="271" r:id="rId13"/>
    <p:sldId id="272" r:id="rId14"/>
    <p:sldId id="342" r:id="rId15"/>
    <p:sldId id="275" r:id="rId16"/>
    <p:sldId id="318" r:id="rId17"/>
    <p:sldId id="278" r:id="rId18"/>
    <p:sldId id="273" r:id="rId19"/>
    <p:sldId id="281" r:id="rId20"/>
    <p:sldId id="285" r:id="rId21"/>
    <p:sldId id="289" r:id="rId22"/>
    <p:sldId id="290" r:id="rId23"/>
    <p:sldId id="291" r:id="rId24"/>
    <p:sldId id="340" r:id="rId25"/>
    <p:sldId id="341" r:id="rId26"/>
    <p:sldId id="319" r:id="rId27"/>
    <p:sldId id="360" r:id="rId28"/>
    <p:sldId id="373" r:id="rId29"/>
    <p:sldId id="364" r:id="rId30"/>
    <p:sldId id="367" r:id="rId31"/>
    <p:sldId id="365" r:id="rId32"/>
    <p:sldId id="306" r:id="rId33"/>
    <p:sldId id="301" r:id="rId34"/>
    <p:sldId id="372" r:id="rId35"/>
    <p:sldId id="368" r:id="rId36"/>
    <p:sldId id="358" r:id="rId37"/>
    <p:sldId id="320" r:id="rId38"/>
    <p:sldId id="307" r:id="rId39"/>
    <p:sldId id="308" r:id="rId40"/>
    <p:sldId id="309" r:id="rId41"/>
    <p:sldId id="310" r:id="rId42"/>
    <p:sldId id="311" r:id="rId43"/>
    <p:sldId id="312" r:id="rId44"/>
    <p:sldId id="313" r:id="rId45"/>
    <p:sldId id="330" r:id="rId46"/>
    <p:sldId id="314" r:id="rId47"/>
    <p:sldId id="315" r:id="rId48"/>
    <p:sldId id="316" r:id="rId49"/>
    <p:sldId id="317" r:id="rId50"/>
    <p:sldId id="321" r:id="rId51"/>
    <p:sldId id="347" r:id="rId52"/>
    <p:sldId id="359" r:id="rId53"/>
    <p:sldId id="351" r:id="rId54"/>
    <p:sldId id="369" r:id="rId55"/>
    <p:sldId id="302" r:id="rId56"/>
    <p:sldId id="323" r:id="rId57"/>
    <p:sldId id="357" r:id="rId58"/>
    <p:sldId id="350" r:id="rId59"/>
    <p:sldId id="352" r:id="rId60"/>
    <p:sldId id="353" r:id="rId61"/>
    <p:sldId id="354" r:id="rId62"/>
    <p:sldId id="355" r:id="rId63"/>
    <p:sldId id="348" r:id="rId64"/>
    <p:sldId id="374" r:id="rId65"/>
    <p:sldId id="375" r:id="rId66"/>
    <p:sldId id="376" r:id="rId67"/>
    <p:sldId id="378" r:id="rId68"/>
    <p:sldId id="327" r:id="rId69"/>
    <p:sldId id="370" r:id="rId70"/>
    <p:sldId id="322" r:id="rId71"/>
    <p:sldId id="266" r:id="rId72"/>
  </p:sldIdLst>
  <p:sldSz cx="9144000" cy="5143500" type="screen16x9"/>
  <p:notesSz cx="6858000" cy="9144000"/>
  <p:custDataLst>
    <p:tags r:id="rId74"/>
  </p:custDataLst>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54" userDrawn="1">
          <p15:clr>
            <a:srgbClr val="A4A3A4"/>
          </p15:clr>
        </p15:guide>
        <p15:guide id="2" pos="27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uerstenberg, Anja" initials="FA" lastIdx="1" clrIdx="0">
    <p:extLst>
      <p:ext uri="{19B8F6BF-5375-455C-9EA6-DF929625EA0E}">
        <p15:presenceInfo xmlns:p15="http://schemas.microsoft.com/office/powerpoint/2012/main" userId="S::uia00868@contiwan.com::b346efaa-de9f-47e2-9740-e103df34eb1f" providerId="AD"/>
      </p:ext>
    </p:extLst>
  </p:cmAuthor>
  <p:cmAuthor id="2" name="Richard Dennis" initials="RD" lastIdx="0" clrIdx="1">
    <p:extLst>
      <p:ext uri="{19B8F6BF-5375-455C-9EA6-DF929625EA0E}">
        <p15:presenceInfo xmlns:p15="http://schemas.microsoft.com/office/powerpoint/2012/main" userId="Richard Denni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řední styl 2 – zvýraznění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Bez stylu, bez mřížky">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Styl Světlá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8D230F3-CF80-4859-8CE7-A43EE81993B5}" styleName="Světlý styl 1 – zvýraznění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78" autoAdjust="0"/>
    <p:restoredTop sz="91168" autoAdjust="0"/>
  </p:normalViewPr>
  <p:slideViewPr>
    <p:cSldViewPr snapToGrid="0">
      <p:cViewPr varScale="1">
        <p:scale>
          <a:sx n="69" d="100"/>
          <a:sy n="69" d="100"/>
        </p:scale>
        <p:origin x="96" y="1104"/>
      </p:cViewPr>
      <p:guideLst>
        <p:guide orient="horz" pos="554"/>
        <p:guide pos="272"/>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16" Type="http://schemas.openxmlformats.org/officeDocument/2006/relationships/slide" Target="slides/slide10.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slide" Target="slides/slide60.xml"/><Relationship Id="rId74" Type="http://schemas.openxmlformats.org/officeDocument/2006/relationships/tags" Target="tags/tag1.xml"/><Relationship Id="rId79" Type="http://schemas.openxmlformats.org/officeDocument/2006/relationships/tableStyles" Target="tableStyles.xml"/><Relationship Id="rId5" Type="http://schemas.openxmlformats.org/officeDocument/2006/relationships/slideMaster" Target="slideMasters/slideMaster2.xml"/><Relationship Id="rId61" Type="http://schemas.openxmlformats.org/officeDocument/2006/relationships/slide" Target="slides/slide55.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viewProps" Target="viewProps.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notesMaster" Target="notesMasters/notesMaster1.xml"/><Relationship Id="rId78"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presProps" Target="presProps.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customXml" Target="../customXml/item2.xml"/><Relationship Id="rId29" Type="http://schemas.openxmlformats.org/officeDocument/2006/relationships/slide" Target="slides/slide2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uerstenberg, Anja" userId="b346efaa-de9f-47e2-9740-e103df34eb1f" providerId="ADAL" clId="{228C158C-FABD-410E-A385-520061D53429}"/>
    <pc:docChg chg="undo custSel modSld">
      <pc:chgData name="Fuerstenberg, Anja" userId="b346efaa-de9f-47e2-9740-e103df34eb1f" providerId="ADAL" clId="{228C158C-FABD-410E-A385-520061D53429}" dt="2021-11-07T10:10:30.770" v="62"/>
      <pc:docMkLst>
        <pc:docMk/>
      </pc:docMkLst>
      <pc:sldChg chg="addSp delSp modSp mod modAnim">
        <pc:chgData name="Fuerstenberg, Anja" userId="b346efaa-de9f-47e2-9740-e103df34eb1f" providerId="ADAL" clId="{228C158C-FABD-410E-A385-520061D53429}" dt="2021-11-07T10:10:11.648" v="61" actId="20577"/>
        <pc:sldMkLst>
          <pc:docMk/>
          <pc:sldMk cId="941342505" sldId="350"/>
        </pc:sldMkLst>
        <pc:spChg chg="add mod">
          <ac:chgData name="Fuerstenberg, Anja" userId="b346efaa-de9f-47e2-9740-e103df34eb1f" providerId="ADAL" clId="{228C158C-FABD-410E-A385-520061D53429}" dt="2021-11-07T10:08:27.941" v="36" actId="1076"/>
          <ac:spMkLst>
            <pc:docMk/>
            <pc:sldMk cId="941342505" sldId="350"/>
            <ac:spMk id="6" creationId="{4A975454-E9E0-48F8-AE13-002B7F796F6F}"/>
          </ac:spMkLst>
        </pc:spChg>
        <pc:spChg chg="del">
          <ac:chgData name="Fuerstenberg, Anja" userId="b346efaa-de9f-47e2-9740-e103df34eb1f" providerId="ADAL" clId="{228C158C-FABD-410E-A385-520061D53429}" dt="2021-11-07T10:05:59.717" v="5" actId="478"/>
          <ac:spMkLst>
            <pc:docMk/>
            <pc:sldMk cId="941342505" sldId="350"/>
            <ac:spMk id="7" creationId="{8B78E032-8CD6-4666-B051-43B4607365F0}"/>
          </ac:spMkLst>
        </pc:spChg>
        <pc:spChg chg="add mod">
          <ac:chgData name="Fuerstenberg, Anja" userId="b346efaa-de9f-47e2-9740-e103df34eb1f" providerId="ADAL" clId="{228C158C-FABD-410E-A385-520061D53429}" dt="2021-11-07T10:10:11.648" v="61" actId="20577"/>
          <ac:spMkLst>
            <pc:docMk/>
            <pc:sldMk cId="941342505" sldId="350"/>
            <ac:spMk id="8" creationId="{06CCA052-6012-4714-8FBC-7AB78A812536}"/>
          </ac:spMkLst>
        </pc:spChg>
        <pc:spChg chg="add mod">
          <ac:chgData name="Fuerstenberg, Anja" userId="b346efaa-de9f-47e2-9740-e103df34eb1f" providerId="ADAL" clId="{228C158C-FABD-410E-A385-520061D53429}" dt="2021-11-07T10:08:40.124" v="40" actId="1076"/>
          <ac:spMkLst>
            <pc:docMk/>
            <pc:sldMk cId="941342505" sldId="350"/>
            <ac:spMk id="9" creationId="{E750DF23-BFA2-4321-B480-FFF968D55B9C}"/>
          </ac:spMkLst>
        </pc:spChg>
        <pc:graphicFrameChg chg="del mod">
          <ac:chgData name="Fuerstenberg, Anja" userId="b346efaa-de9f-47e2-9740-e103df34eb1f" providerId="ADAL" clId="{228C158C-FABD-410E-A385-520061D53429}" dt="2021-11-07T10:07:11.371" v="18" actId="478"/>
          <ac:graphicFrameMkLst>
            <pc:docMk/>
            <pc:sldMk cId="941342505" sldId="350"/>
            <ac:graphicFrameMk id="15" creationId="{745BAAA0-4AC1-4D23-9D09-0A130E7A586D}"/>
          </ac:graphicFrameMkLst>
        </pc:graphicFrameChg>
      </pc:sldChg>
      <pc:sldChg chg="addSp delSp modSp mod modAnim">
        <pc:chgData name="Fuerstenberg, Anja" userId="b346efaa-de9f-47e2-9740-e103df34eb1f" providerId="ADAL" clId="{228C158C-FABD-410E-A385-520061D53429}" dt="2021-11-07T10:10:30.770" v="62"/>
        <pc:sldMkLst>
          <pc:docMk/>
          <pc:sldMk cId="2023552120" sldId="352"/>
        </pc:sldMkLst>
        <pc:spChg chg="del mod">
          <ac:chgData name="Fuerstenberg, Anja" userId="b346efaa-de9f-47e2-9740-e103df34eb1f" providerId="ADAL" clId="{228C158C-FABD-410E-A385-520061D53429}" dt="2021-11-07T10:09:49.058" v="53" actId="478"/>
          <ac:spMkLst>
            <pc:docMk/>
            <pc:sldMk cId="2023552120" sldId="352"/>
            <ac:spMk id="4" creationId="{58C0AA6F-E885-45C3-A3CA-ADB52E7A3858}"/>
          </ac:spMkLst>
        </pc:spChg>
        <pc:spChg chg="add del">
          <ac:chgData name="Fuerstenberg, Anja" userId="b346efaa-de9f-47e2-9740-e103df34eb1f" providerId="ADAL" clId="{228C158C-FABD-410E-A385-520061D53429}" dt="2021-11-07T10:09:30.398" v="43" actId="22"/>
          <ac:spMkLst>
            <pc:docMk/>
            <pc:sldMk cId="2023552120" sldId="352"/>
            <ac:spMk id="6" creationId="{D46B8707-0897-4516-8A92-867FC60FF5C8}"/>
          </ac:spMkLst>
        </pc:spChg>
        <pc:spChg chg="add mod">
          <ac:chgData name="Fuerstenberg, Anja" userId="b346efaa-de9f-47e2-9740-e103df34eb1f" providerId="ADAL" clId="{228C158C-FABD-410E-A385-520061D53429}" dt="2021-11-07T10:10:02.345" v="60" actId="1076"/>
          <ac:spMkLst>
            <pc:docMk/>
            <pc:sldMk cId="2023552120" sldId="352"/>
            <ac:spMk id="8" creationId="{BCD2CB63-D5E9-457A-A70F-C3C856AD3FFD}"/>
          </ac:spMkLst>
        </pc:spChg>
        <pc:graphicFrameChg chg="mod">
          <ac:chgData name="Fuerstenberg, Anja" userId="b346efaa-de9f-47e2-9740-e103df34eb1f" providerId="ADAL" clId="{228C158C-FABD-410E-A385-520061D53429}" dt="2021-11-07T10:09:49.559" v="55"/>
          <ac:graphicFrameMkLst>
            <pc:docMk/>
            <pc:sldMk cId="2023552120" sldId="352"/>
            <ac:graphicFrameMk id="7" creationId="{10D3A9A3-0135-4662-8B1D-44C88387EE44}"/>
          </ac:graphicFrameMkLst>
        </pc:graphicFrame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cs-CZ"/>
          </a:p>
        </p:txBody>
      </p:sp>
      <p:sp>
        <p:nvSpPr>
          <p:cNvPr id="3" name="Zástupný symbol pro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D5508C1-24E6-47E2-8365-6005EE37BB1D}" type="datetimeFigureOut">
              <a:rPr lang="cs-CZ" smtClean="0"/>
              <a:t>10.11.2021</a:t>
            </a:fld>
            <a:endParaRPr lang="cs-CZ"/>
          </a:p>
        </p:txBody>
      </p:sp>
      <p:sp>
        <p:nvSpPr>
          <p:cNvPr id="4" name="Zástupný symbol pro obrázek snímku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cs-CZ"/>
          </a:p>
        </p:txBody>
      </p:sp>
      <p:sp>
        <p:nvSpPr>
          <p:cNvPr id="5" name="Zástupný symbol pro poznámky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6" name="Zástupný symbol pro zápatí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cs-CZ"/>
          </a:p>
        </p:txBody>
      </p:sp>
      <p:sp>
        <p:nvSpPr>
          <p:cNvPr id="7" name="Zástupný symbol pro číslo snímk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A9B0F8A-3ED9-43EC-B747-C39FAC23339D}" type="slidenum">
              <a:rPr lang="cs-CZ" smtClean="0"/>
              <a:t>‹Nr.›</a:t>
            </a:fld>
            <a:endParaRPr lang="cs-CZ"/>
          </a:p>
        </p:txBody>
      </p:sp>
    </p:spTree>
    <p:extLst>
      <p:ext uri="{BB962C8B-B14F-4D97-AF65-F5344CB8AC3E}">
        <p14:creationId xmlns:p14="http://schemas.microsoft.com/office/powerpoint/2010/main" val="25784536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10"/>
          </p:nvPr>
        </p:nvSpPr>
        <p:spPr/>
        <p:txBody>
          <a:bodyPr/>
          <a:lstStyle/>
          <a:p>
            <a:fld id="{2A9B0F8A-3ED9-43EC-B747-C39FAC23339D}" type="slidenum">
              <a:rPr lang="cs-CZ" smtClean="0"/>
              <a:t>1</a:t>
            </a:fld>
            <a:endParaRPr lang="cs-CZ"/>
          </a:p>
        </p:txBody>
      </p:sp>
    </p:spTree>
    <p:extLst>
      <p:ext uri="{BB962C8B-B14F-4D97-AF65-F5344CB8AC3E}">
        <p14:creationId xmlns:p14="http://schemas.microsoft.com/office/powerpoint/2010/main" val="20805198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A9B0F8A-3ED9-43EC-B747-C39FAC23339D}" type="slidenum">
              <a:rPr lang="cs-CZ" smtClean="0"/>
              <a:t>27</a:t>
            </a:fld>
            <a:endParaRPr lang="cs-CZ"/>
          </a:p>
        </p:txBody>
      </p:sp>
    </p:spTree>
    <p:extLst>
      <p:ext uri="{BB962C8B-B14F-4D97-AF65-F5344CB8AC3E}">
        <p14:creationId xmlns:p14="http://schemas.microsoft.com/office/powerpoint/2010/main" val="279880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fld id="{2A9B0F8A-3ED9-43EC-B747-C39FAC23339D}" type="slidenum">
              <a:rPr lang="cs-CZ" smtClean="0"/>
              <a:t>31</a:t>
            </a:fld>
            <a:endParaRPr lang="cs-CZ"/>
          </a:p>
        </p:txBody>
      </p:sp>
    </p:spTree>
    <p:extLst>
      <p:ext uri="{BB962C8B-B14F-4D97-AF65-F5344CB8AC3E}">
        <p14:creationId xmlns:p14="http://schemas.microsoft.com/office/powerpoint/2010/main" val="5481436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3940CC89-BC15-4A62-AFAD-381022EAAA18}" type="slidenum">
              <a:rPr lang="de-DE" smtClean="0"/>
              <a:pPr/>
              <a:t>32</a:t>
            </a:fld>
            <a:endParaRPr lang="de-DE" dirty="0"/>
          </a:p>
        </p:txBody>
      </p:sp>
    </p:spTree>
    <p:extLst>
      <p:ext uri="{BB962C8B-B14F-4D97-AF65-F5344CB8AC3E}">
        <p14:creationId xmlns:p14="http://schemas.microsoft.com/office/powerpoint/2010/main" val="12186531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3940CC89-BC15-4A62-AFAD-381022EAAA18}" type="slidenum">
              <a:rPr lang="de-DE" smtClean="0"/>
              <a:pPr/>
              <a:t>40</a:t>
            </a:fld>
            <a:endParaRPr lang="de-DE" dirty="0"/>
          </a:p>
        </p:txBody>
      </p:sp>
    </p:spTree>
    <p:extLst>
      <p:ext uri="{BB962C8B-B14F-4D97-AF65-F5344CB8AC3E}">
        <p14:creationId xmlns:p14="http://schemas.microsoft.com/office/powerpoint/2010/main" val="11387022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Accidental or malicious ((p8,repro-eu))</a:t>
            </a:r>
          </a:p>
          <a:p>
            <a:endParaRPr lang="en-US" dirty="0">
              <a:cs typeface="Calibri"/>
            </a:endParaRPr>
          </a:p>
        </p:txBody>
      </p:sp>
      <p:sp>
        <p:nvSpPr>
          <p:cNvPr id="4" name="Slide Number Placeholder 3"/>
          <p:cNvSpPr>
            <a:spLocks noGrp="1"/>
          </p:cNvSpPr>
          <p:nvPr>
            <p:ph type="sldNum" sz="quarter" idx="5"/>
          </p:nvPr>
        </p:nvSpPr>
        <p:spPr/>
        <p:txBody>
          <a:bodyPr/>
          <a:lstStyle/>
          <a:p>
            <a:fld id="{2A9B0F8A-3ED9-43EC-B747-C39FAC23339D}" type="slidenum">
              <a:rPr lang="cs-CZ" smtClean="0"/>
              <a:t>42</a:t>
            </a:fld>
            <a:endParaRPr lang="cs-CZ"/>
          </a:p>
        </p:txBody>
      </p:sp>
    </p:spTree>
    <p:extLst>
      <p:ext uri="{BB962C8B-B14F-4D97-AF65-F5344CB8AC3E}">
        <p14:creationId xmlns:p14="http://schemas.microsoft.com/office/powerpoint/2010/main" val="22624272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3940CC89-BC15-4A62-AFAD-381022EAAA18}" type="slidenum">
              <a:rPr lang="de-DE" smtClean="0"/>
              <a:pPr/>
              <a:t>45</a:t>
            </a:fld>
            <a:endParaRPr lang="de-DE" dirty="0"/>
          </a:p>
        </p:txBody>
      </p:sp>
    </p:spTree>
    <p:extLst>
      <p:ext uri="{BB962C8B-B14F-4D97-AF65-F5344CB8AC3E}">
        <p14:creationId xmlns:p14="http://schemas.microsoft.com/office/powerpoint/2010/main" val="41962831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3940CC89-BC15-4A62-AFAD-381022EAAA18}" type="slidenum">
              <a:rPr lang="de-DE" smtClean="0"/>
              <a:pPr/>
              <a:t>51</a:t>
            </a:fld>
            <a:endParaRPr lang="de-DE" dirty="0"/>
          </a:p>
        </p:txBody>
      </p:sp>
    </p:spTree>
    <p:extLst>
      <p:ext uri="{BB962C8B-B14F-4D97-AF65-F5344CB8AC3E}">
        <p14:creationId xmlns:p14="http://schemas.microsoft.com/office/powerpoint/2010/main" val="18003853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fld id="{2A9B0F8A-3ED9-43EC-B747-C39FAC23339D}" type="slidenum">
              <a:rPr lang="cs-CZ" smtClean="0"/>
              <a:t>65</a:t>
            </a:fld>
            <a:endParaRPr lang="cs-CZ"/>
          </a:p>
        </p:txBody>
      </p:sp>
    </p:spTree>
    <p:extLst>
      <p:ext uri="{BB962C8B-B14F-4D97-AF65-F5344CB8AC3E}">
        <p14:creationId xmlns:p14="http://schemas.microsoft.com/office/powerpoint/2010/main" val="39519051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2A9B0F8A-3ED9-43EC-B747-C39FAC23339D}" type="slidenum">
              <a:rPr lang="cs-CZ" smtClean="0"/>
              <a:t>5</a:t>
            </a:fld>
            <a:endParaRPr lang="cs-CZ"/>
          </a:p>
        </p:txBody>
      </p:sp>
    </p:spTree>
    <p:extLst>
      <p:ext uri="{BB962C8B-B14F-4D97-AF65-F5344CB8AC3E}">
        <p14:creationId xmlns:p14="http://schemas.microsoft.com/office/powerpoint/2010/main" val="30505024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2A9B0F8A-3ED9-43EC-B747-C39FAC23339D}" type="slidenum">
              <a:rPr lang="cs-CZ" smtClean="0"/>
              <a:t>6</a:t>
            </a:fld>
            <a:endParaRPr lang="cs-CZ"/>
          </a:p>
        </p:txBody>
      </p:sp>
    </p:spTree>
    <p:extLst>
      <p:ext uri="{BB962C8B-B14F-4D97-AF65-F5344CB8AC3E}">
        <p14:creationId xmlns:p14="http://schemas.microsoft.com/office/powerpoint/2010/main" val="32340172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3940CC89-BC15-4A62-AFAD-381022EAAA18}" type="slidenum">
              <a:rPr lang="de-DE" smtClean="0"/>
              <a:pPr/>
              <a:t>10</a:t>
            </a:fld>
            <a:endParaRPr lang="de-DE" dirty="0"/>
          </a:p>
        </p:txBody>
      </p:sp>
    </p:spTree>
    <p:extLst>
      <p:ext uri="{BB962C8B-B14F-4D97-AF65-F5344CB8AC3E}">
        <p14:creationId xmlns:p14="http://schemas.microsoft.com/office/powerpoint/2010/main" val="33834466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3940CC89-BC15-4A62-AFAD-381022EAAA18}" type="slidenum">
              <a:rPr lang="de-DE" smtClean="0"/>
              <a:pPr/>
              <a:t>11</a:t>
            </a:fld>
            <a:endParaRPr lang="de-DE" dirty="0"/>
          </a:p>
        </p:txBody>
      </p:sp>
    </p:spTree>
    <p:extLst>
      <p:ext uri="{BB962C8B-B14F-4D97-AF65-F5344CB8AC3E}">
        <p14:creationId xmlns:p14="http://schemas.microsoft.com/office/powerpoint/2010/main" val="39553773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3940CC89-BC15-4A62-AFAD-381022EAAA18}" type="slidenum">
              <a:rPr lang="de-DE" smtClean="0"/>
              <a:pPr/>
              <a:t>21</a:t>
            </a:fld>
            <a:endParaRPr lang="de-DE" dirty="0"/>
          </a:p>
        </p:txBody>
      </p:sp>
    </p:spTree>
    <p:extLst>
      <p:ext uri="{BB962C8B-B14F-4D97-AF65-F5344CB8AC3E}">
        <p14:creationId xmlns:p14="http://schemas.microsoft.com/office/powerpoint/2010/main" val="7022391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fld id="{2A9B0F8A-3ED9-43EC-B747-C39FAC23339D}" type="slidenum">
              <a:rPr lang="cs-CZ" smtClean="0"/>
              <a:t>24</a:t>
            </a:fld>
            <a:endParaRPr lang="cs-CZ"/>
          </a:p>
        </p:txBody>
      </p:sp>
    </p:spTree>
    <p:extLst>
      <p:ext uri="{BB962C8B-B14F-4D97-AF65-F5344CB8AC3E}">
        <p14:creationId xmlns:p14="http://schemas.microsoft.com/office/powerpoint/2010/main" val="27999579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fld id="{2A9B0F8A-3ED9-43EC-B747-C39FAC23339D}" type="slidenum">
              <a:rPr lang="cs-CZ" smtClean="0"/>
              <a:t>25</a:t>
            </a:fld>
            <a:endParaRPr lang="cs-CZ"/>
          </a:p>
        </p:txBody>
      </p:sp>
    </p:spTree>
    <p:extLst>
      <p:ext uri="{BB962C8B-B14F-4D97-AF65-F5344CB8AC3E}">
        <p14:creationId xmlns:p14="http://schemas.microsoft.com/office/powerpoint/2010/main" val="41100861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fld id="{2A9B0F8A-3ED9-43EC-B747-C39FAC23339D}" type="slidenum">
              <a:rPr lang="cs-CZ" smtClean="0"/>
              <a:t>26</a:t>
            </a:fld>
            <a:endParaRPr lang="cs-CZ"/>
          </a:p>
        </p:txBody>
      </p:sp>
    </p:spTree>
    <p:extLst>
      <p:ext uri="{BB962C8B-B14F-4D97-AF65-F5344CB8AC3E}">
        <p14:creationId xmlns:p14="http://schemas.microsoft.com/office/powerpoint/2010/main" val="23217877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1 header 1 column">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fr-FR"/>
              <a:t>Modifiez le style du titre</a:t>
            </a:r>
            <a:endParaRPr lang="cs-CZ"/>
          </a:p>
        </p:txBody>
      </p:sp>
      <p:sp>
        <p:nvSpPr>
          <p:cNvPr id="3" name="Zástupný symbol pro obsah 2"/>
          <p:cNvSpPr>
            <a:spLocks noGrp="1"/>
          </p:cNvSpPr>
          <p:nvPr>
            <p:ph idx="1"/>
          </p:nvPr>
        </p:nvSpPr>
        <p:spPr/>
        <p:txBody>
          <a:bodyPr/>
          <a:lstStyle>
            <a:lvl2pPr>
              <a:buClr>
                <a:schemeClr val="accent6"/>
              </a:buClr>
              <a:defRPr/>
            </a:lvl2pPr>
            <a:lvl4pPr>
              <a:buClr>
                <a:schemeClr val="accent6"/>
              </a:buClr>
              <a:defRPr/>
            </a:lvl4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cs-CZ" dirty="0"/>
          </a:p>
        </p:txBody>
      </p:sp>
      <p:sp>
        <p:nvSpPr>
          <p:cNvPr id="5" name="Zástupný symbol pro zápatí 4"/>
          <p:cNvSpPr>
            <a:spLocks noGrp="1"/>
          </p:cNvSpPr>
          <p:nvPr>
            <p:ph type="ftr" sz="quarter" idx="11"/>
          </p:nvPr>
        </p:nvSpPr>
        <p:spPr/>
        <p:txBody>
          <a:bodyPr/>
          <a:lstStyle/>
          <a:p>
            <a:r>
              <a:rPr lang="en-US" dirty="0"/>
              <a:t>Open Science for you - an introduction series to open science | 8 November 2021</a:t>
            </a:r>
            <a:endParaRPr lang="cs-CZ"/>
          </a:p>
        </p:txBody>
      </p:sp>
      <p:sp>
        <p:nvSpPr>
          <p:cNvPr id="8" name="Zástupný symbol pro číslo snímku 5"/>
          <p:cNvSpPr>
            <a:spLocks noGrp="1"/>
          </p:cNvSpPr>
          <p:nvPr>
            <p:ph type="sldNum" sz="quarter" idx="4"/>
          </p:nvPr>
        </p:nvSpPr>
        <p:spPr>
          <a:xfrm>
            <a:off x="8267523" y="4782012"/>
            <a:ext cx="501449" cy="273844"/>
          </a:xfrm>
          <a:prstGeom prst="rect">
            <a:avLst/>
          </a:prstGeom>
        </p:spPr>
        <p:txBody>
          <a:bodyPr vert="horz" lIns="91440" tIns="45720" rIns="0" bIns="45720" rtlCol="0" anchor="ctr"/>
          <a:lstStyle>
            <a:lvl1pPr algn="r">
              <a:defRPr sz="1200" b="1">
                <a:solidFill>
                  <a:schemeClr val="tx2"/>
                </a:solidFill>
              </a:defRPr>
            </a:lvl1pPr>
          </a:lstStyle>
          <a:p>
            <a:fld id="{AD2B3897-519A-4D24-BC0A-D03F00678031}" type="slidenum">
              <a:rPr lang="cs-CZ" smtClean="0"/>
              <a:pPr/>
              <a:t>‹Nr.›</a:t>
            </a:fld>
            <a:endParaRPr lang="cs-CZ" dirty="0"/>
          </a:p>
        </p:txBody>
      </p:sp>
    </p:spTree>
    <p:extLst>
      <p:ext uri="{BB962C8B-B14F-4D97-AF65-F5344CB8AC3E}">
        <p14:creationId xmlns:p14="http://schemas.microsoft.com/office/powerpoint/2010/main" val="4645660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1 header 2 column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fr-FR"/>
              <a:t>Modifiez le style du titre</a:t>
            </a:r>
            <a:endParaRPr lang="cs-CZ"/>
          </a:p>
        </p:txBody>
      </p:sp>
      <p:sp>
        <p:nvSpPr>
          <p:cNvPr id="3" name="Zástupný symbol pro obsah 2"/>
          <p:cNvSpPr>
            <a:spLocks noGrp="1"/>
          </p:cNvSpPr>
          <p:nvPr>
            <p:ph sz="half" idx="1"/>
          </p:nvPr>
        </p:nvSpPr>
        <p:spPr>
          <a:xfrm>
            <a:off x="377138" y="1707061"/>
            <a:ext cx="4120770" cy="2890222"/>
          </a:xfrm>
        </p:spPr>
        <p:txBody>
          <a:bodyPr/>
          <a:lstStyle>
            <a:lvl1pPr>
              <a:defRPr sz="2800"/>
            </a:lvl1pPr>
            <a:lvl2pPr>
              <a:buClr>
                <a:schemeClr val="accent6"/>
              </a:buClr>
              <a:defRPr sz="2400"/>
            </a:lvl2pPr>
            <a:lvl3pPr>
              <a:defRPr sz="2000"/>
            </a:lvl3pPr>
            <a:lvl4pPr>
              <a:buClr>
                <a:schemeClr val="accent6"/>
              </a:buClr>
              <a:defRPr sz="1800"/>
            </a:lvl4pPr>
            <a:lvl5pPr>
              <a:defRPr sz="1800"/>
            </a:lvl5pPr>
            <a:lvl6pPr>
              <a:defRPr sz="1800"/>
            </a:lvl6pPr>
            <a:lvl7pPr>
              <a:defRPr sz="1800"/>
            </a:lvl7pPr>
            <a:lvl8pPr>
              <a:defRPr sz="1800"/>
            </a:lvl8pPr>
            <a:lvl9pPr>
              <a:defRPr sz="18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cs-CZ" dirty="0"/>
          </a:p>
        </p:txBody>
      </p:sp>
      <p:sp>
        <p:nvSpPr>
          <p:cNvPr id="4" name="Zástupný symbol pro obsah 3"/>
          <p:cNvSpPr>
            <a:spLocks noGrp="1"/>
          </p:cNvSpPr>
          <p:nvPr>
            <p:ph sz="half" idx="2"/>
          </p:nvPr>
        </p:nvSpPr>
        <p:spPr>
          <a:xfrm>
            <a:off x="4650306" y="1707061"/>
            <a:ext cx="4118663" cy="2881794"/>
          </a:xfrm>
        </p:spPr>
        <p:txBody>
          <a:bodyPr/>
          <a:lstStyle>
            <a:lvl1pPr>
              <a:defRPr sz="2800"/>
            </a:lvl1pPr>
            <a:lvl2pPr>
              <a:buClr>
                <a:schemeClr val="accent6"/>
              </a:buClr>
              <a:defRPr sz="2400"/>
            </a:lvl2pPr>
            <a:lvl3pPr>
              <a:defRPr sz="2000"/>
            </a:lvl3pPr>
            <a:lvl4pPr>
              <a:buClr>
                <a:schemeClr val="accent6"/>
              </a:buClr>
              <a:defRPr sz="1800"/>
            </a:lvl4pPr>
            <a:lvl5pPr>
              <a:defRPr sz="1800"/>
            </a:lvl5pPr>
            <a:lvl6pPr>
              <a:defRPr sz="1800"/>
            </a:lvl6pPr>
            <a:lvl7pPr>
              <a:defRPr sz="1800"/>
            </a:lvl7pPr>
            <a:lvl8pPr>
              <a:defRPr sz="1800"/>
            </a:lvl8pPr>
            <a:lvl9pPr>
              <a:defRPr sz="18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cs-CZ" dirty="0"/>
          </a:p>
        </p:txBody>
      </p:sp>
      <p:sp>
        <p:nvSpPr>
          <p:cNvPr id="6" name="Zástupný symbol pro zápatí 5"/>
          <p:cNvSpPr>
            <a:spLocks noGrp="1"/>
          </p:cNvSpPr>
          <p:nvPr>
            <p:ph type="ftr" sz="quarter" idx="11"/>
          </p:nvPr>
        </p:nvSpPr>
        <p:spPr/>
        <p:txBody>
          <a:bodyPr/>
          <a:lstStyle/>
          <a:p>
            <a:r>
              <a:rPr lang="en-US" dirty="0"/>
              <a:t>Open Science for you - an introduction series to open science | 8 November 2021</a:t>
            </a:r>
            <a:endParaRPr lang="cs-CZ"/>
          </a:p>
        </p:txBody>
      </p:sp>
      <p:sp>
        <p:nvSpPr>
          <p:cNvPr id="9" name="Zástupný symbol pro číslo snímku 5"/>
          <p:cNvSpPr>
            <a:spLocks noGrp="1"/>
          </p:cNvSpPr>
          <p:nvPr>
            <p:ph type="sldNum" sz="quarter" idx="4"/>
          </p:nvPr>
        </p:nvSpPr>
        <p:spPr>
          <a:xfrm>
            <a:off x="8267523" y="4782012"/>
            <a:ext cx="501449" cy="273844"/>
          </a:xfrm>
          <a:prstGeom prst="rect">
            <a:avLst/>
          </a:prstGeom>
        </p:spPr>
        <p:txBody>
          <a:bodyPr vert="horz" lIns="91440" tIns="45720" rIns="0" bIns="45720" rtlCol="0" anchor="ctr"/>
          <a:lstStyle>
            <a:lvl1pPr algn="r">
              <a:defRPr sz="1200" b="1">
                <a:solidFill>
                  <a:schemeClr val="tx2"/>
                </a:solidFill>
              </a:defRPr>
            </a:lvl1pPr>
          </a:lstStyle>
          <a:p>
            <a:fld id="{AD2B3897-519A-4D24-BC0A-D03F00678031}" type="slidenum">
              <a:rPr lang="cs-CZ" smtClean="0"/>
              <a:pPr/>
              <a:t>‹Nr.›</a:t>
            </a:fld>
            <a:endParaRPr lang="cs-CZ" dirty="0"/>
          </a:p>
        </p:txBody>
      </p:sp>
    </p:spTree>
    <p:extLst>
      <p:ext uri="{BB962C8B-B14F-4D97-AF65-F5344CB8AC3E}">
        <p14:creationId xmlns:p14="http://schemas.microsoft.com/office/powerpoint/2010/main" val="23066021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2 columns">
    <p:spTree>
      <p:nvGrpSpPr>
        <p:cNvPr id="1" name=""/>
        <p:cNvGrpSpPr/>
        <p:nvPr/>
      </p:nvGrpSpPr>
      <p:grpSpPr>
        <a:xfrm>
          <a:off x="0" y="0"/>
          <a:ext cx="0" cy="0"/>
          <a:chOff x="0" y="0"/>
          <a:chExt cx="0" cy="0"/>
        </a:xfrm>
      </p:grpSpPr>
      <p:sp>
        <p:nvSpPr>
          <p:cNvPr id="2" name="Nadpis 1"/>
          <p:cNvSpPr>
            <a:spLocks noGrp="1"/>
          </p:cNvSpPr>
          <p:nvPr>
            <p:ph type="title"/>
          </p:nvPr>
        </p:nvSpPr>
        <p:spPr>
          <a:xfrm>
            <a:off x="379241" y="1076138"/>
            <a:ext cx="4119018" cy="619928"/>
          </a:xfrm>
        </p:spPr>
        <p:txBody>
          <a:bodyPr/>
          <a:lstStyle/>
          <a:p>
            <a:r>
              <a:rPr lang="fr-FR"/>
              <a:t>Modifiez le style du titre</a:t>
            </a:r>
            <a:endParaRPr lang="cs-CZ" dirty="0"/>
          </a:p>
        </p:txBody>
      </p:sp>
      <p:sp>
        <p:nvSpPr>
          <p:cNvPr id="3" name="Zástupný symbol pro obsah 2"/>
          <p:cNvSpPr>
            <a:spLocks noGrp="1"/>
          </p:cNvSpPr>
          <p:nvPr>
            <p:ph sz="half" idx="1"/>
          </p:nvPr>
        </p:nvSpPr>
        <p:spPr>
          <a:xfrm>
            <a:off x="377138" y="1707061"/>
            <a:ext cx="4120770" cy="2890222"/>
          </a:xfrm>
        </p:spPr>
        <p:txBody>
          <a:bodyPr/>
          <a:lstStyle>
            <a:lvl1pPr>
              <a:defRPr sz="2800"/>
            </a:lvl1pPr>
            <a:lvl2pPr>
              <a:buClr>
                <a:schemeClr val="accent6"/>
              </a:buClr>
              <a:defRPr sz="2400"/>
            </a:lvl2pPr>
            <a:lvl3pPr>
              <a:defRPr sz="2000"/>
            </a:lvl3pPr>
            <a:lvl4pPr>
              <a:buClr>
                <a:schemeClr val="accent6"/>
              </a:buClr>
              <a:defRPr sz="1800"/>
            </a:lvl4pPr>
            <a:lvl5pPr>
              <a:defRPr sz="1800"/>
            </a:lvl5pPr>
            <a:lvl6pPr>
              <a:defRPr sz="1800"/>
            </a:lvl6pPr>
            <a:lvl7pPr>
              <a:defRPr sz="1800"/>
            </a:lvl7pPr>
            <a:lvl8pPr>
              <a:defRPr sz="1800"/>
            </a:lvl8pPr>
            <a:lvl9pPr>
              <a:defRPr sz="18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cs-CZ" dirty="0"/>
          </a:p>
        </p:txBody>
      </p:sp>
      <p:sp>
        <p:nvSpPr>
          <p:cNvPr id="4" name="Zástupný symbol pro obsah 3"/>
          <p:cNvSpPr>
            <a:spLocks noGrp="1"/>
          </p:cNvSpPr>
          <p:nvPr>
            <p:ph sz="half" idx="2"/>
          </p:nvPr>
        </p:nvSpPr>
        <p:spPr>
          <a:xfrm>
            <a:off x="4650306" y="1707061"/>
            <a:ext cx="4118663" cy="2881794"/>
          </a:xfrm>
        </p:spPr>
        <p:txBody>
          <a:bodyPr/>
          <a:lstStyle>
            <a:lvl1pPr>
              <a:defRPr sz="2800"/>
            </a:lvl1pPr>
            <a:lvl2pPr>
              <a:buClr>
                <a:schemeClr val="accent6"/>
              </a:buClr>
              <a:defRPr sz="2400"/>
            </a:lvl2pPr>
            <a:lvl3pPr>
              <a:defRPr sz="2000"/>
            </a:lvl3pPr>
            <a:lvl4pPr>
              <a:buClr>
                <a:schemeClr val="accent6"/>
              </a:buClr>
              <a:defRPr sz="1800"/>
            </a:lvl4pPr>
            <a:lvl5pPr>
              <a:defRPr sz="1800"/>
            </a:lvl5pPr>
            <a:lvl6pPr>
              <a:defRPr sz="1800"/>
            </a:lvl6pPr>
            <a:lvl7pPr>
              <a:defRPr sz="1800"/>
            </a:lvl7pPr>
            <a:lvl8pPr>
              <a:defRPr sz="1800"/>
            </a:lvl8pPr>
            <a:lvl9pPr>
              <a:defRPr sz="18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cs-CZ" dirty="0"/>
          </a:p>
        </p:txBody>
      </p:sp>
      <p:sp>
        <p:nvSpPr>
          <p:cNvPr id="6" name="Zástupný symbol pro zápatí 5"/>
          <p:cNvSpPr>
            <a:spLocks noGrp="1"/>
          </p:cNvSpPr>
          <p:nvPr>
            <p:ph type="ftr" sz="quarter" idx="11"/>
          </p:nvPr>
        </p:nvSpPr>
        <p:spPr/>
        <p:txBody>
          <a:bodyPr/>
          <a:lstStyle/>
          <a:p>
            <a:r>
              <a:rPr lang="en-US" dirty="0"/>
              <a:t>Open Science for you - an introduction series to open science | 8 November 2021</a:t>
            </a:r>
            <a:endParaRPr lang="cs-CZ"/>
          </a:p>
        </p:txBody>
      </p:sp>
      <p:sp>
        <p:nvSpPr>
          <p:cNvPr id="11" name="Zástupný symbol pro číslo snímku 5"/>
          <p:cNvSpPr>
            <a:spLocks noGrp="1"/>
          </p:cNvSpPr>
          <p:nvPr>
            <p:ph type="sldNum" sz="quarter" idx="4"/>
          </p:nvPr>
        </p:nvSpPr>
        <p:spPr>
          <a:xfrm>
            <a:off x="8267523" y="4782012"/>
            <a:ext cx="501449" cy="273844"/>
          </a:xfrm>
          <a:prstGeom prst="rect">
            <a:avLst/>
          </a:prstGeom>
        </p:spPr>
        <p:txBody>
          <a:bodyPr vert="horz" lIns="91440" tIns="45720" rIns="0" bIns="45720" rtlCol="0" anchor="ctr"/>
          <a:lstStyle>
            <a:lvl1pPr algn="r">
              <a:defRPr sz="1200" b="1">
                <a:solidFill>
                  <a:schemeClr val="tx2"/>
                </a:solidFill>
              </a:defRPr>
            </a:lvl1pPr>
          </a:lstStyle>
          <a:p>
            <a:fld id="{AD2B3897-519A-4D24-BC0A-D03F00678031}" type="slidenum">
              <a:rPr lang="cs-CZ" smtClean="0"/>
              <a:pPr/>
              <a:t>‹Nr.›</a:t>
            </a:fld>
            <a:endParaRPr lang="cs-CZ" dirty="0"/>
          </a:p>
        </p:txBody>
      </p:sp>
    </p:spTree>
    <p:extLst>
      <p:ext uri="{BB962C8B-B14F-4D97-AF65-F5344CB8AC3E}">
        <p14:creationId xmlns:p14="http://schemas.microsoft.com/office/powerpoint/2010/main" val="16248040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1 column + photo/table/graph">
    <p:spTree>
      <p:nvGrpSpPr>
        <p:cNvPr id="1" name=""/>
        <p:cNvGrpSpPr/>
        <p:nvPr/>
      </p:nvGrpSpPr>
      <p:grpSpPr>
        <a:xfrm>
          <a:off x="0" y="0"/>
          <a:ext cx="0" cy="0"/>
          <a:chOff x="0" y="0"/>
          <a:chExt cx="0" cy="0"/>
        </a:xfrm>
      </p:grpSpPr>
      <p:sp>
        <p:nvSpPr>
          <p:cNvPr id="2" name="Nadpis 1"/>
          <p:cNvSpPr>
            <a:spLocks noGrp="1"/>
          </p:cNvSpPr>
          <p:nvPr>
            <p:ph type="title"/>
          </p:nvPr>
        </p:nvSpPr>
        <p:spPr>
          <a:xfrm>
            <a:off x="379241" y="1076138"/>
            <a:ext cx="4123232" cy="619928"/>
          </a:xfrm>
        </p:spPr>
        <p:txBody>
          <a:bodyPr/>
          <a:lstStyle/>
          <a:p>
            <a:r>
              <a:rPr lang="fr-FR"/>
              <a:t>Modifiez le style du titre</a:t>
            </a:r>
            <a:endParaRPr lang="cs-CZ" dirty="0"/>
          </a:p>
        </p:txBody>
      </p:sp>
      <p:sp>
        <p:nvSpPr>
          <p:cNvPr id="3" name="Zástupný symbol pro obsah 2"/>
          <p:cNvSpPr>
            <a:spLocks noGrp="1"/>
          </p:cNvSpPr>
          <p:nvPr>
            <p:ph sz="half" idx="1"/>
          </p:nvPr>
        </p:nvSpPr>
        <p:spPr>
          <a:xfrm>
            <a:off x="377138" y="1707061"/>
            <a:ext cx="4120770" cy="2890222"/>
          </a:xfrm>
        </p:spPr>
        <p:txBody>
          <a:bodyPr/>
          <a:lstStyle>
            <a:lvl1pPr>
              <a:defRPr sz="2800"/>
            </a:lvl1pPr>
            <a:lvl2pPr>
              <a:buClr>
                <a:schemeClr val="accent6"/>
              </a:buClr>
              <a:defRPr sz="2400"/>
            </a:lvl2pPr>
            <a:lvl3pPr>
              <a:defRPr sz="2000"/>
            </a:lvl3pPr>
            <a:lvl4pPr>
              <a:buClr>
                <a:schemeClr val="accent6"/>
              </a:buClr>
              <a:defRPr sz="1800"/>
            </a:lvl4pPr>
            <a:lvl5pPr>
              <a:defRPr sz="1800"/>
            </a:lvl5pPr>
            <a:lvl6pPr>
              <a:defRPr sz="1800"/>
            </a:lvl6pPr>
            <a:lvl7pPr>
              <a:defRPr sz="1800"/>
            </a:lvl7pPr>
            <a:lvl8pPr>
              <a:defRPr sz="1800"/>
            </a:lvl8pPr>
            <a:lvl9pPr>
              <a:defRPr sz="18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cs-CZ" dirty="0"/>
          </a:p>
        </p:txBody>
      </p:sp>
      <p:sp>
        <p:nvSpPr>
          <p:cNvPr id="4" name="Zástupný symbol pro obsah 3"/>
          <p:cNvSpPr>
            <a:spLocks noGrp="1"/>
          </p:cNvSpPr>
          <p:nvPr>
            <p:ph sz="half" idx="2"/>
          </p:nvPr>
        </p:nvSpPr>
        <p:spPr>
          <a:xfrm>
            <a:off x="4650306" y="1125091"/>
            <a:ext cx="4118663" cy="3280464"/>
          </a:xfrm>
        </p:spPr>
        <p:txBody>
          <a:bodyPr/>
          <a:lstStyle>
            <a:lvl1pPr marL="0" indent="0">
              <a:buNone/>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Modifier les styles du texte du masque</a:t>
            </a:r>
          </a:p>
        </p:txBody>
      </p:sp>
      <p:sp>
        <p:nvSpPr>
          <p:cNvPr id="6" name="Zástupný symbol pro zápatí 5"/>
          <p:cNvSpPr>
            <a:spLocks noGrp="1"/>
          </p:cNvSpPr>
          <p:nvPr>
            <p:ph type="ftr" sz="quarter" idx="11"/>
          </p:nvPr>
        </p:nvSpPr>
        <p:spPr/>
        <p:txBody>
          <a:bodyPr/>
          <a:lstStyle/>
          <a:p>
            <a:r>
              <a:rPr lang="en-US" dirty="0"/>
              <a:t>Open Science for you - an introduction series to open science | 8 November 2021</a:t>
            </a:r>
            <a:endParaRPr lang="cs-CZ"/>
          </a:p>
        </p:txBody>
      </p:sp>
      <p:sp>
        <p:nvSpPr>
          <p:cNvPr id="9" name="Zástupný symbol pro číslo snímku 5"/>
          <p:cNvSpPr>
            <a:spLocks noGrp="1"/>
          </p:cNvSpPr>
          <p:nvPr>
            <p:ph type="sldNum" sz="quarter" idx="4"/>
          </p:nvPr>
        </p:nvSpPr>
        <p:spPr>
          <a:xfrm>
            <a:off x="8267523" y="4782012"/>
            <a:ext cx="501449" cy="273844"/>
          </a:xfrm>
          <a:prstGeom prst="rect">
            <a:avLst/>
          </a:prstGeom>
        </p:spPr>
        <p:txBody>
          <a:bodyPr vert="horz" lIns="91440" tIns="45720" rIns="0" bIns="45720" rtlCol="0" anchor="ctr"/>
          <a:lstStyle>
            <a:lvl1pPr algn="r">
              <a:defRPr sz="1200" b="1">
                <a:solidFill>
                  <a:schemeClr val="tx2"/>
                </a:solidFill>
              </a:defRPr>
            </a:lvl1pPr>
          </a:lstStyle>
          <a:p>
            <a:fld id="{AD2B3897-519A-4D24-BC0A-D03F00678031}" type="slidenum">
              <a:rPr lang="cs-CZ" smtClean="0"/>
              <a:pPr/>
              <a:t>‹Nr.›</a:t>
            </a:fld>
            <a:endParaRPr lang="cs-CZ" dirty="0"/>
          </a:p>
        </p:txBody>
      </p:sp>
    </p:spTree>
    <p:extLst>
      <p:ext uri="{BB962C8B-B14F-4D97-AF65-F5344CB8AC3E}">
        <p14:creationId xmlns:p14="http://schemas.microsoft.com/office/powerpoint/2010/main" val="333705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Photo/table/graph + 1 column">
    <p:spTree>
      <p:nvGrpSpPr>
        <p:cNvPr id="1" name=""/>
        <p:cNvGrpSpPr/>
        <p:nvPr/>
      </p:nvGrpSpPr>
      <p:grpSpPr>
        <a:xfrm>
          <a:off x="0" y="0"/>
          <a:ext cx="0" cy="0"/>
          <a:chOff x="0" y="0"/>
          <a:chExt cx="0" cy="0"/>
        </a:xfrm>
      </p:grpSpPr>
      <p:sp>
        <p:nvSpPr>
          <p:cNvPr id="2" name="Nadpis 1"/>
          <p:cNvSpPr>
            <a:spLocks noGrp="1"/>
          </p:cNvSpPr>
          <p:nvPr>
            <p:ph type="title"/>
          </p:nvPr>
        </p:nvSpPr>
        <p:spPr>
          <a:xfrm>
            <a:off x="4654166" y="1080352"/>
            <a:ext cx="4123232" cy="619928"/>
          </a:xfrm>
        </p:spPr>
        <p:txBody>
          <a:bodyPr/>
          <a:lstStyle/>
          <a:p>
            <a:r>
              <a:rPr lang="fr-FR"/>
              <a:t>Modifiez le style du titre</a:t>
            </a:r>
            <a:endParaRPr lang="cs-CZ" dirty="0"/>
          </a:p>
        </p:txBody>
      </p:sp>
      <p:sp>
        <p:nvSpPr>
          <p:cNvPr id="3" name="Zástupný symbol pro obsah 2"/>
          <p:cNvSpPr>
            <a:spLocks noGrp="1"/>
          </p:cNvSpPr>
          <p:nvPr>
            <p:ph sz="half" idx="1"/>
          </p:nvPr>
        </p:nvSpPr>
        <p:spPr>
          <a:xfrm>
            <a:off x="4652063" y="1711275"/>
            <a:ext cx="4120770" cy="2890222"/>
          </a:xfrm>
        </p:spPr>
        <p:txBody>
          <a:bodyPr/>
          <a:lstStyle>
            <a:lvl1pPr>
              <a:defRPr sz="2800"/>
            </a:lvl1pPr>
            <a:lvl2pPr>
              <a:buClr>
                <a:schemeClr val="accent6"/>
              </a:buClr>
              <a:defRPr sz="2400"/>
            </a:lvl2pPr>
            <a:lvl3pPr>
              <a:defRPr sz="2000"/>
            </a:lvl3pPr>
            <a:lvl4pPr>
              <a:buClr>
                <a:schemeClr val="accent6"/>
              </a:buClr>
              <a:defRPr sz="1800"/>
            </a:lvl4pPr>
            <a:lvl5pPr>
              <a:defRPr sz="1800"/>
            </a:lvl5pPr>
            <a:lvl6pPr>
              <a:defRPr sz="1800"/>
            </a:lvl6pPr>
            <a:lvl7pPr>
              <a:defRPr sz="1800"/>
            </a:lvl7pPr>
            <a:lvl8pPr>
              <a:defRPr sz="1800"/>
            </a:lvl8pPr>
            <a:lvl9pPr>
              <a:defRPr sz="18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cs-CZ" dirty="0"/>
          </a:p>
        </p:txBody>
      </p:sp>
      <p:sp>
        <p:nvSpPr>
          <p:cNvPr id="4" name="Zástupný symbol pro obsah 3"/>
          <p:cNvSpPr>
            <a:spLocks noGrp="1"/>
          </p:cNvSpPr>
          <p:nvPr>
            <p:ph sz="half" idx="2"/>
          </p:nvPr>
        </p:nvSpPr>
        <p:spPr>
          <a:xfrm>
            <a:off x="385915" y="1129305"/>
            <a:ext cx="4118663" cy="3280464"/>
          </a:xfrm>
        </p:spPr>
        <p:txBody>
          <a:bodyPr/>
          <a:lstStyle>
            <a:lvl1pPr marL="0" indent="0">
              <a:buNone/>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Modifier les styles du texte du masque</a:t>
            </a:r>
          </a:p>
        </p:txBody>
      </p:sp>
      <p:sp>
        <p:nvSpPr>
          <p:cNvPr id="6" name="Zástupný symbol pro zápatí 5"/>
          <p:cNvSpPr>
            <a:spLocks noGrp="1"/>
          </p:cNvSpPr>
          <p:nvPr>
            <p:ph type="ftr" sz="quarter" idx="11"/>
          </p:nvPr>
        </p:nvSpPr>
        <p:spPr/>
        <p:txBody>
          <a:bodyPr/>
          <a:lstStyle/>
          <a:p>
            <a:r>
              <a:rPr lang="en-US" dirty="0"/>
              <a:t>Open Science for you - an introduction series to open science | 8 November 2021</a:t>
            </a:r>
            <a:endParaRPr lang="cs-CZ"/>
          </a:p>
        </p:txBody>
      </p:sp>
      <p:sp>
        <p:nvSpPr>
          <p:cNvPr id="9" name="Zástupný symbol pro číslo snímku 5"/>
          <p:cNvSpPr>
            <a:spLocks noGrp="1"/>
          </p:cNvSpPr>
          <p:nvPr>
            <p:ph type="sldNum" sz="quarter" idx="4"/>
          </p:nvPr>
        </p:nvSpPr>
        <p:spPr>
          <a:xfrm>
            <a:off x="8267523" y="4782012"/>
            <a:ext cx="501449" cy="273844"/>
          </a:xfrm>
          <a:prstGeom prst="rect">
            <a:avLst/>
          </a:prstGeom>
        </p:spPr>
        <p:txBody>
          <a:bodyPr vert="horz" lIns="91440" tIns="45720" rIns="0" bIns="45720" rtlCol="0" anchor="ctr"/>
          <a:lstStyle>
            <a:lvl1pPr algn="r">
              <a:defRPr sz="1200" b="1">
                <a:solidFill>
                  <a:schemeClr val="tx2"/>
                </a:solidFill>
              </a:defRPr>
            </a:lvl1pPr>
          </a:lstStyle>
          <a:p>
            <a:fld id="{AD2B3897-519A-4D24-BC0A-D03F00678031}" type="slidenum">
              <a:rPr lang="cs-CZ" smtClean="0"/>
              <a:pPr/>
              <a:t>‹Nr.›</a:t>
            </a:fld>
            <a:endParaRPr lang="cs-CZ" dirty="0"/>
          </a:p>
        </p:txBody>
      </p:sp>
    </p:spTree>
    <p:extLst>
      <p:ext uri="{BB962C8B-B14F-4D97-AF65-F5344CB8AC3E}">
        <p14:creationId xmlns:p14="http://schemas.microsoft.com/office/powerpoint/2010/main" val="359505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 header 1 column 2 column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fr-FR"/>
              <a:t>Modifiez le style du titre</a:t>
            </a:r>
            <a:endParaRPr lang="cs-CZ"/>
          </a:p>
        </p:txBody>
      </p:sp>
      <p:sp>
        <p:nvSpPr>
          <p:cNvPr id="3" name="Zástupný symbol pro obsah 2"/>
          <p:cNvSpPr>
            <a:spLocks noGrp="1"/>
          </p:cNvSpPr>
          <p:nvPr>
            <p:ph sz="half" idx="1" hasCustomPrompt="1"/>
          </p:nvPr>
        </p:nvSpPr>
        <p:spPr>
          <a:xfrm>
            <a:off x="377138" y="2789551"/>
            <a:ext cx="4120770" cy="1807731"/>
          </a:xfrm>
        </p:spPr>
        <p:txBody>
          <a:bodyPr/>
          <a:lstStyle>
            <a:lvl1pPr>
              <a:defRPr sz="2800"/>
            </a:lvl1pPr>
            <a:lvl2pPr>
              <a:buClr>
                <a:schemeClr val="accent6"/>
              </a:buClr>
              <a:defRPr sz="2400"/>
            </a:lvl2pPr>
            <a:lvl3pPr>
              <a:defRPr sz="2000"/>
            </a:lvl3pPr>
            <a:lvl4pPr>
              <a:buClr>
                <a:schemeClr val="accent6"/>
              </a:buClr>
              <a:defRPr sz="1800"/>
            </a:lvl4pPr>
            <a:lvl5pPr>
              <a:defRPr sz="1800"/>
            </a:lvl5pPr>
            <a:lvl6pPr>
              <a:defRPr sz="1800"/>
            </a:lvl6pPr>
            <a:lvl7pPr>
              <a:defRPr sz="1800"/>
            </a:lvl7pPr>
            <a:lvl8pPr>
              <a:defRPr sz="1800"/>
            </a:lvl8pPr>
            <a:lvl9pPr>
              <a:defRPr sz="1800"/>
            </a:lvl9pPr>
          </a:lstStyle>
          <a:p>
            <a:pPr lvl="1"/>
            <a:r>
              <a:rPr lang="cs-CZ" dirty="0"/>
              <a:t>Druhá úroveň</a:t>
            </a:r>
          </a:p>
          <a:p>
            <a:pPr lvl="2"/>
            <a:r>
              <a:rPr lang="cs-CZ" dirty="0"/>
              <a:t>Třetí úroveň</a:t>
            </a:r>
          </a:p>
          <a:p>
            <a:pPr lvl="3"/>
            <a:r>
              <a:rPr lang="cs-CZ" dirty="0"/>
              <a:t>Čtvrtá úroveň</a:t>
            </a:r>
          </a:p>
          <a:p>
            <a:pPr lvl="4"/>
            <a:r>
              <a:rPr lang="cs-CZ" dirty="0"/>
              <a:t>Pátá úroveň</a:t>
            </a:r>
          </a:p>
        </p:txBody>
      </p:sp>
      <p:sp>
        <p:nvSpPr>
          <p:cNvPr id="4" name="Zástupný symbol pro obsah 3"/>
          <p:cNvSpPr>
            <a:spLocks noGrp="1"/>
          </p:cNvSpPr>
          <p:nvPr>
            <p:ph sz="half" idx="2" hasCustomPrompt="1"/>
          </p:nvPr>
        </p:nvSpPr>
        <p:spPr>
          <a:xfrm>
            <a:off x="4650306" y="2791659"/>
            <a:ext cx="4118663" cy="179719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1"/>
            <a:r>
              <a:rPr lang="cs-CZ" dirty="0"/>
              <a:t>Druhá úroveň</a:t>
            </a:r>
          </a:p>
          <a:p>
            <a:pPr lvl="2"/>
            <a:r>
              <a:rPr lang="cs-CZ" dirty="0"/>
              <a:t>Třetí úroveň</a:t>
            </a:r>
          </a:p>
          <a:p>
            <a:pPr lvl="3"/>
            <a:r>
              <a:rPr lang="cs-CZ" dirty="0"/>
              <a:t>Čtvrtá úroveň</a:t>
            </a:r>
          </a:p>
          <a:p>
            <a:pPr lvl="4"/>
            <a:r>
              <a:rPr lang="cs-CZ" dirty="0"/>
              <a:t>Pátá úroveň</a:t>
            </a:r>
          </a:p>
        </p:txBody>
      </p:sp>
      <p:sp>
        <p:nvSpPr>
          <p:cNvPr id="6" name="Zástupný symbol pro zápatí 5"/>
          <p:cNvSpPr>
            <a:spLocks noGrp="1"/>
          </p:cNvSpPr>
          <p:nvPr>
            <p:ph type="ftr" sz="quarter" idx="11"/>
          </p:nvPr>
        </p:nvSpPr>
        <p:spPr/>
        <p:txBody>
          <a:bodyPr/>
          <a:lstStyle/>
          <a:p>
            <a:r>
              <a:rPr lang="en-US" dirty="0"/>
              <a:t>Open Science for you - an introduction series to open science | 8 November 2021</a:t>
            </a:r>
            <a:endParaRPr lang="cs-CZ"/>
          </a:p>
        </p:txBody>
      </p:sp>
      <p:sp>
        <p:nvSpPr>
          <p:cNvPr id="8" name="Zástupný symbol pro obsah 2"/>
          <p:cNvSpPr>
            <a:spLocks noGrp="1"/>
          </p:cNvSpPr>
          <p:nvPr>
            <p:ph sz="half" idx="13"/>
          </p:nvPr>
        </p:nvSpPr>
        <p:spPr>
          <a:xfrm>
            <a:off x="379245" y="1859461"/>
            <a:ext cx="8379190" cy="921663"/>
          </a:xfrm>
        </p:spPr>
        <p:txBody>
          <a:bodyPr/>
          <a:lstStyle>
            <a:lvl1pPr>
              <a:defRPr sz="2800"/>
            </a:lvl1pPr>
            <a:lvl2pPr>
              <a:buClr>
                <a:schemeClr val="accent6"/>
              </a:buCl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Modifier les styles du texte du masque</a:t>
            </a:r>
          </a:p>
          <a:p>
            <a:pPr lvl="1"/>
            <a:r>
              <a:rPr lang="fr-FR"/>
              <a:t>Deuxième niveau</a:t>
            </a:r>
          </a:p>
        </p:txBody>
      </p:sp>
      <p:sp>
        <p:nvSpPr>
          <p:cNvPr id="10" name="Zástupný symbol pro číslo snímku 5"/>
          <p:cNvSpPr>
            <a:spLocks noGrp="1"/>
          </p:cNvSpPr>
          <p:nvPr>
            <p:ph type="sldNum" sz="quarter" idx="4"/>
          </p:nvPr>
        </p:nvSpPr>
        <p:spPr>
          <a:xfrm>
            <a:off x="8267523" y="4782012"/>
            <a:ext cx="501449" cy="273844"/>
          </a:xfrm>
          <a:prstGeom prst="rect">
            <a:avLst/>
          </a:prstGeom>
        </p:spPr>
        <p:txBody>
          <a:bodyPr vert="horz" lIns="91440" tIns="45720" rIns="0" bIns="45720" rtlCol="0" anchor="ctr"/>
          <a:lstStyle>
            <a:lvl1pPr algn="r">
              <a:defRPr sz="1200" b="1">
                <a:solidFill>
                  <a:schemeClr val="tx2"/>
                </a:solidFill>
              </a:defRPr>
            </a:lvl1pPr>
          </a:lstStyle>
          <a:p>
            <a:fld id="{AD2B3897-519A-4D24-BC0A-D03F00678031}" type="slidenum">
              <a:rPr lang="cs-CZ" smtClean="0"/>
              <a:pPr/>
              <a:t>‹Nr.›</a:t>
            </a:fld>
            <a:endParaRPr lang="cs-CZ" dirty="0"/>
          </a:p>
        </p:txBody>
      </p:sp>
    </p:spTree>
    <p:extLst>
      <p:ext uri="{BB962C8B-B14F-4D97-AF65-F5344CB8AC3E}">
        <p14:creationId xmlns:p14="http://schemas.microsoft.com/office/powerpoint/2010/main" val="4091107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1 header 2 column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fr-FR"/>
              <a:t>Modifiez le style du titre</a:t>
            </a:r>
            <a:endParaRPr lang="cs-CZ"/>
          </a:p>
        </p:txBody>
      </p:sp>
      <p:sp>
        <p:nvSpPr>
          <p:cNvPr id="3" name="Zástupný symbol pro obsah 2"/>
          <p:cNvSpPr>
            <a:spLocks noGrp="1"/>
          </p:cNvSpPr>
          <p:nvPr>
            <p:ph sz="half" idx="1"/>
          </p:nvPr>
        </p:nvSpPr>
        <p:spPr>
          <a:xfrm>
            <a:off x="377138" y="1707061"/>
            <a:ext cx="4120770" cy="2890222"/>
          </a:xfrm>
        </p:spPr>
        <p:txBody>
          <a:bodyPr/>
          <a:lstStyle>
            <a:lvl1pPr>
              <a:defRPr sz="2800"/>
            </a:lvl1pPr>
            <a:lvl2pPr>
              <a:buClr>
                <a:schemeClr val="accent6"/>
              </a:buClr>
              <a:defRPr sz="2400"/>
            </a:lvl2pPr>
            <a:lvl3pPr>
              <a:defRPr sz="2000"/>
            </a:lvl3pPr>
            <a:lvl4pPr>
              <a:buClr>
                <a:schemeClr val="accent6"/>
              </a:buClr>
              <a:defRPr sz="1800"/>
            </a:lvl4pPr>
            <a:lvl5pPr>
              <a:defRPr sz="1800"/>
            </a:lvl5pPr>
            <a:lvl6pPr>
              <a:defRPr sz="1800"/>
            </a:lvl6pPr>
            <a:lvl7pPr>
              <a:defRPr sz="1800"/>
            </a:lvl7pPr>
            <a:lvl8pPr>
              <a:defRPr sz="1800"/>
            </a:lvl8pPr>
            <a:lvl9pPr>
              <a:defRPr sz="18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cs-CZ" dirty="0"/>
          </a:p>
        </p:txBody>
      </p:sp>
      <p:sp>
        <p:nvSpPr>
          <p:cNvPr id="4" name="Zástupný symbol pro obsah 3"/>
          <p:cNvSpPr>
            <a:spLocks noGrp="1"/>
          </p:cNvSpPr>
          <p:nvPr>
            <p:ph sz="half" idx="2"/>
          </p:nvPr>
        </p:nvSpPr>
        <p:spPr>
          <a:xfrm>
            <a:off x="4650306" y="1707061"/>
            <a:ext cx="4118663" cy="2881794"/>
          </a:xfrm>
        </p:spPr>
        <p:txBody>
          <a:bodyPr/>
          <a:lstStyle>
            <a:lvl1pPr>
              <a:defRPr sz="2800"/>
            </a:lvl1pPr>
            <a:lvl2pPr>
              <a:buClr>
                <a:schemeClr val="accent6"/>
              </a:buClr>
              <a:defRPr sz="2400"/>
            </a:lvl2pPr>
            <a:lvl3pPr>
              <a:defRPr sz="2000"/>
            </a:lvl3pPr>
            <a:lvl4pPr>
              <a:buClr>
                <a:schemeClr val="accent6"/>
              </a:buClr>
              <a:defRPr sz="1800"/>
            </a:lvl4pPr>
            <a:lvl5pPr>
              <a:defRPr sz="1800"/>
            </a:lvl5pPr>
            <a:lvl6pPr>
              <a:defRPr sz="1800"/>
            </a:lvl6pPr>
            <a:lvl7pPr>
              <a:defRPr sz="1800"/>
            </a:lvl7pPr>
            <a:lvl8pPr>
              <a:defRPr sz="1800"/>
            </a:lvl8pPr>
            <a:lvl9pPr>
              <a:defRPr sz="18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cs-CZ" dirty="0"/>
          </a:p>
        </p:txBody>
      </p:sp>
      <p:sp>
        <p:nvSpPr>
          <p:cNvPr id="6" name="Zástupný symbol pro zápatí 5"/>
          <p:cNvSpPr>
            <a:spLocks noGrp="1"/>
          </p:cNvSpPr>
          <p:nvPr>
            <p:ph type="ftr" sz="quarter" idx="11"/>
          </p:nvPr>
        </p:nvSpPr>
        <p:spPr/>
        <p:txBody>
          <a:bodyPr/>
          <a:lstStyle/>
          <a:p>
            <a:r>
              <a:rPr lang="en-US" dirty="0"/>
              <a:t>Open Science for you - an introduction series to open science | 8 November 2021</a:t>
            </a:r>
            <a:endParaRPr lang="cs-CZ"/>
          </a:p>
        </p:txBody>
      </p:sp>
      <p:sp>
        <p:nvSpPr>
          <p:cNvPr id="9" name="Zástupný symbol pro číslo snímku 5"/>
          <p:cNvSpPr>
            <a:spLocks noGrp="1"/>
          </p:cNvSpPr>
          <p:nvPr>
            <p:ph type="sldNum" sz="quarter" idx="4"/>
          </p:nvPr>
        </p:nvSpPr>
        <p:spPr>
          <a:xfrm>
            <a:off x="8267523" y="4782012"/>
            <a:ext cx="501449" cy="273844"/>
          </a:xfrm>
          <a:prstGeom prst="rect">
            <a:avLst/>
          </a:prstGeom>
        </p:spPr>
        <p:txBody>
          <a:bodyPr vert="horz" lIns="91440" tIns="45720" rIns="0" bIns="45720" rtlCol="0" anchor="ctr"/>
          <a:lstStyle>
            <a:lvl1pPr algn="r">
              <a:defRPr sz="1200" b="1">
                <a:solidFill>
                  <a:schemeClr val="tx2"/>
                </a:solidFill>
              </a:defRPr>
            </a:lvl1pPr>
          </a:lstStyle>
          <a:p>
            <a:fld id="{AD2B3897-519A-4D24-BC0A-D03F00678031}" type="slidenum">
              <a:rPr lang="cs-CZ" smtClean="0"/>
              <a:pPr/>
              <a:t>‹Nr.›</a:t>
            </a:fld>
            <a:endParaRPr lang="cs-CZ" dirty="0"/>
          </a:p>
        </p:txBody>
      </p:sp>
    </p:spTree>
    <p:extLst>
      <p:ext uri="{BB962C8B-B14F-4D97-AF65-F5344CB8AC3E}">
        <p14:creationId xmlns:p14="http://schemas.microsoft.com/office/powerpoint/2010/main" val="23583187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columns">
    <p:spTree>
      <p:nvGrpSpPr>
        <p:cNvPr id="1" name=""/>
        <p:cNvGrpSpPr/>
        <p:nvPr/>
      </p:nvGrpSpPr>
      <p:grpSpPr>
        <a:xfrm>
          <a:off x="0" y="0"/>
          <a:ext cx="0" cy="0"/>
          <a:chOff x="0" y="0"/>
          <a:chExt cx="0" cy="0"/>
        </a:xfrm>
      </p:grpSpPr>
      <p:sp>
        <p:nvSpPr>
          <p:cNvPr id="2" name="Nadpis 1"/>
          <p:cNvSpPr>
            <a:spLocks noGrp="1"/>
          </p:cNvSpPr>
          <p:nvPr>
            <p:ph type="title"/>
          </p:nvPr>
        </p:nvSpPr>
        <p:spPr>
          <a:xfrm>
            <a:off x="379241" y="1076138"/>
            <a:ext cx="4119018" cy="619928"/>
          </a:xfrm>
        </p:spPr>
        <p:txBody>
          <a:bodyPr/>
          <a:lstStyle/>
          <a:p>
            <a:r>
              <a:rPr lang="fr-FR"/>
              <a:t>Modifiez le style du titre</a:t>
            </a:r>
            <a:endParaRPr lang="cs-CZ" dirty="0"/>
          </a:p>
        </p:txBody>
      </p:sp>
      <p:sp>
        <p:nvSpPr>
          <p:cNvPr id="3" name="Zástupný symbol pro obsah 2"/>
          <p:cNvSpPr>
            <a:spLocks noGrp="1"/>
          </p:cNvSpPr>
          <p:nvPr>
            <p:ph sz="half" idx="1"/>
          </p:nvPr>
        </p:nvSpPr>
        <p:spPr>
          <a:xfrm>
            <a:off x="377138" y="1707061"/>
            <a:ext cx="4120770" cy="2890222"/>
          </a:xfrm>
        </p:spPr>
        <p:txBody>
          <a:bodyPr/>
          <a:lstStyle>
            <a:lvl1pPr>
              <a:defRPr sz="2800"/>
            </a:lvl1pPr>
            <a:lvl2pPr>
              <a:buClr>
                <a:schemeClr val="accent6"/>
              </a:buClr>
              <a:defRPr sz="2400"/>
            </a:lvl2pPr>
            <a:lvl3pPr>
              <a:defRPr sz="2000"/>
            </a:lvl3pPr>
            <a:lvl4pPr>
              <a:buClr>
                <a:schemeClr val="accent6"/>
              </a:buClr>
              <a:defRPr sz="1800"/>
            </a:lvl4pPr>
            <a:lvl5pPr>
              <a:defRPr sz="1800"/>
            </a:lvl5pPr>
            <a:lvl6pPr>
              <a:defRPr sz="1800"/>
            </a:lvl6pPr>
            <a:lvl7pPr>
              <a:defRPr sz="1800"/>
            </a:lvl7pPr>
            <a:lvl8pPr>
              <a:defRPr sz="1800"/>
            </a:lvl8pPr>
            <a:lvl9pPr>
              <a:defRPr sz="18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cs-CZ" dirty="0"/>
          </a:p>
        </p:txBody>
      </p:sp>
      <p:sp>
        <p:nvSpPr>
          <p:cNvPr id="4" name="Zástupný symbol pro obsah 3"/>
          <p:cNvSpPr>
            <a:spLocks noGrp="1"/>
          </p:cNvSpPr>
          <p:nvPr>
            <p:ph sz="half" idx="2"/>
          </p:nvPr>
        </p:nvSpPr>
        <p:spPr>
          <a:xfrm>
            <a:off x="4650306" y="1707061"/>
            <a:ext cx="4118663" cy="2881794"/>
          </a:xfrm>
        </p:spPr>
        <p:txBody>
          <a:bodyPr/>
          <a:lstStyle>
            <a:lvl1pPr>
              <a:defRPr sz="2800"/>
            </a:lvl1pPr>
            <a:lvl2pPr>
              <a:buClr>
                <a:schemeClr val="accent6"/>
              </a:buClr>
              <a:defRPr sz="2400"/>
            </a:lvl2pPr>
            <a:lvl3pPr>
              <a:defRPr sz="2000"/>
            </a:lvl3pPr>
            <a:lvl4pPr>
              <a:buClr>
                <a:schemeClr val="accent6"/>
              </a:buClr>
              <a:defRPr sz="1800"/>
            </a:lvl4pPr>
            <a:lvl5pPr>
              <a:defRPr sz="1800"/>
            </a:lvl5pPr>
            <a:lvl6pPr>
              <a:defRPr sz="1800"/>
            </a:lvl6pPr>
            <a:lvl7pPr>
              <a:defRPr sz="1800"/>
            </a:lvl7pPr>
            <a:lvl8pPr>
              <a:defRPr sz="1800"/>
            </a:lvl8pPr>
            <a:lvl9pPr>
              <a:defRPr sz="18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cs-CZ" dirty="0"/>
          </a:p>
        </p:txBody>
      </p:sp>
      <p:sp>
        <p:nvSpPr>
          <p:cNvPr id="6" name="Zástupný symbol pro zápatí 5"/>
          <p:cNvSpPr>
            <a:spLocks noGrp="1"/>
          </p:cNvSpPr>
          <p:nvPr>
            <p:ph type="ftr" sz="quarter" idx="11"/>
          </p:nvPr>
        </p:nvSpPr>
        <p:spPr/>
        <p:txBody>
          <a:bodyPr/>
          <a:lstStyle/>
          <a:p>
            <a:r>
              <a:rPr lang="en-US" dirty="0"/>
              <a:t>Open Science for you - an introduction series to open science | 8 November 2021</a:t>
            </a:r>
            <a:endParaRPr lang="cs-CZ"/>
          </a:p>
        </p:txBody>
      </p:sp>
      <p:sp>
        <p:nvSpPr>
          <p:cNvPr id="11" name="Zástupný symbol pro číslo snímku 5"/>
          <p:cNvSpPr>
            <a:spLocks noGrp="1"/>
          </p:cNvSpPr>
          <p:nvPr>
            <p:ph type="sldNum" sz="quarter" idx="4"/>
          </p:nvPr>
        </p:nvSpPr>
        <p:spPr>
          <a:xfrm>
            <a:off x="8267523" y="4782012"/>
            <a:ext cx="501449" cy="273844"/>
          </a:xfrm>
          <a:prstGeom prst="rect">
            <a:avLst/>
          </a:prstGeom>
        </p:spPr>
        <p:txBody>
          <a:bodyPr vert="horz" lIns="91440" tIns="45720" rIns="0" bIns="45720" rtlCol="0" anchor="ctr"/>
          <a:lstStyle>
            <a:lvl1pPr algn="r">
              <a:defRPr sz="1200" b="1">
                <a:solidFill>
                  <a:schemeClr val="tx2"/>
                </a:solidFill>
              </a:defRPr>
            </a:lvl1pPr>
          </a:lstStyle>
          <a:p>
            <a:fld id="{AD2B3897-519A-4D24-BC0A-D03F00678031}" type="slidenum">
              <a:rPr lang="cs-CZ" smtClean="0"/>
              <a:pPr/>
              <a:t>‹Nr.›</a:t>
            </a:fld>
            <a:endParaRPr lang="cs-CZ" dirty="0"/>
          </a:p>
        </p:txBody>
      </p:sp>
    </p:spTree>
    <p:extLst>
      <p:ext uri="{BB962C8B-B14F-4D97-AF65-F5344CB8AC3E}">
        <p14:creationId xmlns:p14="http://schemas.microsoft.com/office/powerpoint/2010/main" val="26118660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1 column + photo/table/graph">
    <p:spTree>
      <p:nvGrpSpPr>
        <p:cNvPr id="1" name=""/>
        <p:cNvGrpSpPr/>
        <p:nvPr/>
      </p:nvGrpSpPr>
      <p:grpSpPr>
        <a:xfrm>
          <a:off x="0" y="0"/>
          <a:ext cx="0" cy="0"/>
          <a:chOff x="0" y="0"/>
          <a:chExt cx="0" cy="0"/>
        </a:xfrm>
      </p:grpSpPr>
      <p:sp>
        <p:nvSpPr>
          <p:cNvPr id="2" name="Nadpis 1"/>
          <p:cNvSpPr>
            <a:spLocks noGrp="1"/>
          </p:cNvSpPr>
          <p:nvPr>
            <p:ph type="title"/>
          </p:nvPr>
        </p:nvSpPr>
        <p:spPr>
          <a:xfrm>
            <a:off x="379241" y="1076138"/>
            <a:ext cx="4123232" cy="619928"/>
          </a:xfrm>
        </p:spPr>
        <p:txBody>
          <a:bodyPr/>
          <a:lstStyle/>
          <a:p>
            <a:r>
              <a:rPr lang="fr-FR"/>
              <a:t>Modifiez le style du titre</a:t>
            </a:r>
            <a:endParaRPr lang="cs-CZ" dirty="0"/>
          </a:p>
        </p:txBody>
      </p:sp>
      <p:sp>
        <p:nvSpPr>
          <p:cNvPr id="3" name="Zástupný symbol pro obsah 2"/>
          <p:cNvSpPr>
            <a:spLocks noGrp="1"/>
          </p:cNvSpPr>
          <p:nvPr>
            <p:ph sz="half" idx="1"/>
          </p:nvPr>
        </p:nvSpPr>
        <p:spPr>
          <a:xfrm>
            <a:off x="377138" y="1707061"/>
            <a:ext cx="4120770" cy="2890222"/>
          </a:xfrm>
        </p:spPr>
        <p:txBody>
          <a:bodyPr/>
          <a:lstStyle>
            <a:lvl1pPr>
              <a:defRPr sz="2800"/>
            </a:lvl1pPr>
            <a:lvl2pPr>
              <a:buClr>
                <a:schemeClr val="accent6"/>
              </a:buClr>
              <a:defRPr sz="2400"/>
            </a:lvl2pPr>
            <a:lvl3pPr>
              <a:defRPr sz="2000"/>
            </a:lvl3pPr>
            <a:lvl4pPr>
              <a:buClr>
                <a:schemeClr val="accent6"/>
              </a:buClr>
              <a:defRPr sz="1800"/>
            </a:lvl4pPr>
            <a:lvl5pPr>
              <a:defRPr sz="1800"/>
            </a:lvl5pPr>
            <a:lvl6pPr>
              <a:defRPr sz="1800"/>
            </a:lvl6pPr>
            <a:lvl7pPr>
              <a:defRPr sz="1800"/>
            </a:lvl7pPr>
            <a:lvl8pPr>
              <a:defRPr sz="1800"/>
            </a:lvl8pPr>
            <a:lvl9pPr>
              <a:defRPr sz="18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cs-CZ" dirty="0"/>
          </a:p>
        </p:txBody>
      </p:sp>
      <p:sp>
        <p:nvSpPr>
          <p:cNvPr id="4" name="Zástupný symbol pro obsah 3"/>
          <p:cNvSpPr>
            <a:spLocks noGrp="1"/>
          </p:cNvSpPr>
          <p:nvPr>
            <p:ph sz="half" idx="2"/>
          </p:nvPr>
        </p:nvSpPr>
        <p:spPr>
          <a:xfrm>
            <a:off x="4650306" y="1125091"/>
            <a:ext cx="4118663" cy="3280464"/>
          </a:xfrm>
        </p:spPr>
        <p:txBody>
          <a:bodyPr/>
          <a:lstStyle>
            <a:lvl1pPr marL="0" indent="0">
              <a:buNone/>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Modifier les styles du texte du masque</a:t>
            </a:r>
          </a:p>
        </p:txBody>
      </p:sp>
      <p:sp>
        <p:nvSpPr>
          <p:cNvPr id="6" name="Zástupný symbol pro zápatí 5"/>
          <p:cNvSpPr>
            <a:spLocks noGrp="1"/>
          </p:cNvSpPr>
          <p:nvPr>
            <p:ph type="ftr" sz="quarter" idx="11"/>
          </p:nvPr>
        </p:nvSpPr>
        <p:spPr/>
        <p:txBody>
          <a:bodyPr/>
          <a:lstStyle/>
          <a:p>
            <a:r>
              <a:rPr lang="en-US" dirty="0"/>
              <a:t>Open Science for you - an introduction series to open science | 8 November 2021</a:t>
            </a:r>
            <a:endParaRPr lang="cs-CZ"/>
          </a:p>
        </p:txBody>
      </p:sp>
      <p:sp>
        <p:nvSpPr>
          <p:cNvPr id="9" name="Zástupný symbol pro číslo snímku 5"/>
          <p:cNvSpPr>
            <a:spLocks noGrp="1"/>
          </p:cNvSpPr>
          <p:nvPr>
            <p:ph type="sldNum" sz="quarter" idx="4"/>
          </p:nvPr>
        </p:nvSpPr>
        <p:spPr>
          <a:xfrm>
            <a:off x="8267523" y="4782012"/>
            <a:ext cx="501449" cy="273844"/>
          </a:xfrm>
          <a:prstGeom prst="rect">
            <a:avLst/>
          </a:prstGeom>
        </p:spPr>
        <p:txBody>
          <a:bodyPr vert="horz" lIns="91440" tIns="45720" rIns="0" bIns="45720" rtlCol="0" anchor="ctr"/>
          <a:lstStyle>
            <a:lvl1pPr algn="r">
              <a:defRPr sz="1200" b="1">
                <a:solidFill>
                  <a:schemeClr val="tx2"/>
                </a:solidFill>
              </a:defRPr>
            </a:lvl1pPr>
          </a:lstStyle>
          <a:p>
            <a:fld id="{AD2B3897-519A-4D24-BC0A-D03F00678031}" type="slidenum">
              <a:rPr lang="cs-CZ" smtClean="0"/>
              <a:pPr/>
              <a:t>‹Nr.›</a:t>
            </a:fld>
            <a:endParaRPr lang="cs-CZ" dirty="0"/>
          </a:p>
        </p:txBody>
      </p:sp>
    </p:spTree>
    <p:extLst>
      <p:ext uri="{BB962C8B-B14F-4D97-AF65-F5344CB8AC3E}">
        <p14:creationId xmlns:p14="http://schemas.microsoft.com/office/powerpoint/2010/main" val="19708788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Photo/table/graph + 1 column">
    <p:spTree>
      <p:nvGrpSpPr>
        <p:cNvPr id="1" name=""/>
        <p:cNvGrpSpPr/>
        <p:nvPr/>
      </p:nvGrpSpPr>
      <p:grpSpPr>
        <a:xfrm>
          <a:off x="0" y="0"/>
          <a:ext cx="0" cy="0"/>
          <a:chOff x="0" y="0"/>
          <a:chExt cx="0" cy="0"/>
        </a:xfrm>
      </p:grpSpPr>
      <p:sp>
        <p:nvSpPr>
          <p:cNvPr id="2" name="Nadpis 1"/>
          <p:cNvSpPr>
            <a:spLocks noGrp="1"/>
          </p:cNvSpPr>
          <p:nvPr>
            <p:ph type="title"/>
          </p:nvPr>
        </p:nvSpPr>
        <p:spPr>
          <a:xfrm>
            <a:off x="4654166" y="1080352"/>
            <a:ext cx="4123232" cy="619928"/>
          </a:xfrm>
        </p:spPr>
        <p:txBody>
          <a:bodyPr/>
          <a:lstStyle/>
          <a:p>
            <a:r>
              <a:rPr lang="fr-FR"/>
              <a:t>Modifiez le style du titre</a:t>
            </a:r>
            <a:endParaRPr lang="cs-CZ" dirty="0"/>
          </a:p>
        </p:txBody>
      </p:sp>
      <p:sp>
        <p:nvSpPr>
          <p:cNvPr id="3" name="Zástupný symbol pro obsah 2"/>
          <p:cNvSpPr>
            <a:spLocks noGrp="1"/>
          </p:cNvSpPr>
          <p:nvPr>
            <p:ph sz="half" idx="1"/>
          </p:nvPr>
        </p:nvSpPr>
        <p:spPr>
          <a:xfrm>
            <a:off x="4652063" y="1711275"/>
            <a:ext cx="4120770" cy="2890222"/>
          </a:xfrm>
        </p:spPr>
        <p:txBody>
          <a:bodyPr/>
          <a:lstStyle>
            <a:lvl1pPr>
              <a:defRPr sz="2800"/>
            </a:lvl1pPr>
            <a:lvl2pPr>
              <a:buClr>
                <a:schemeClr val="accent6"/>
              </a:buClr>
              <a:defRPr sz="2400"/>
            </a:lvl2pPr>
            <a:lvl3pPr>
              <a:defRPr sz="2000"/>
            </a:lvl3pPr>
            <a:lvl4pPr>
              <a:buClr>
                <a:schemeClr val="accent6"/>
              </a:buClr>
              <a:defRPr sz="1800"/>
            </a:lvl4pPr>
            <a:lvl5pPr>
              <a:defRPr sz="1800"/>
            </a:lvl5pPr>
            <a:lvl6pPr>
              <a:defRPr sz="1800"/>
            </a:lvl6pPr>
            <a:lvl7pPr>
              <a:defRPr sz="1800"/>
            </a:lvl7pPr>
            <a:lvl8pPr>
              <a:defRPr sz="1800"/>
            </a:lvl8pPr>
            <a:lvl9pPr>
              <a:defRPr sz="18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cs-CZ" dirty="0"/>
          </a:p>
        </p:txBody>
      </p:sp>
      <p:sp>
        <p:nvSpPr>
          <p:cNvPr id="4" name="Zástupný symbol pro obsah 3"/>
          <p:cNvSpPr>
            <a:spLocks noGrp="1"/>
          </p:cNvSpPr>
          <p:nvPr>
            <p:ph sz="half" idx="2"/>
          </p:nvPr>
        </p:nvSpPr>
        <p:spPr>
          <a:xfrm>
            <a:off x="385915" y="1129305"/>
            <a:ext cx="4118663" cy="3280464"/>
          </a:xfrm>
        </p:spPr>
        <p:txBody>
          <a:bodyPr/>
          <a:lstStyle>
            <a:lvl1pPr marL="0" indent="0">
              <a:buNone/>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Modifier les styles du texte du masque</a:t>
            </a:r>
          </a:p>
        </p:txBody>
      </p:sp>
      <p:sp>
        <p:nvSpPr>
          <p:cNvPr id="6" name="Zástupný symbol pro zápatí 5"/>
          <p:cNvSpPr>
            <a:spLocks noGrp="1"/>
          </p:cNvSpPr>
          <p:nvPr>
            <p:ph type="ftr" sz="quarter" idx="11"/>
          </p:nvPr>
        </p:nvSpPr>
        <p:spPr/>
        <p:txBody>
          <a:bodyPr/>
          <a:lstStyle/>
          <a:p>
            <a:r>
              <a:rPr lang="en-US" dirty="0"/>
              <a:t>Open Science for you - an introduction series to open science | 8 November 2021</a:t>
            </a:r>
            <a:endParaRPr lang="cs-CZ"/>
          </a:p>
        </p:txBody>
      </p:sp>
      <p:sp>
        <p:nvSpPr>
          <p:cNvPr id="9" name="Zástupný symbol pro číslo snímku 5"/>
          <p:cNvSpPr>
            <a:spLocks noGrp="1"/>
          </p:cNvSpPr>
          <p:nvPr>
            <p:ph type="sldNum" sz="quarter" idx="4"/>
          </p:nvPr>
        </p:nvSpPr>
        <p:spPr>
          <a:xfrm>
            <a:off x="8267523" y="4782012"/>
            <a:ext cx="501449" cy="273844"/>
          </a:xfrm>
          <a:prstGeom prst="rect">
            <a:avLst/>
          </a:prstGeom>
        </p:spPr>
        <p:txBody>
          <a:bodyPr vert="horz" lIns="91440" tIns="45720" rIns="0" bIns="45720" rtlCol="0" anchor="ctr"/>
          <a:lstStyle>
            <a:lvl1pPr algn="r">
              <a:defRPr sz="1200" b="1">
                <a:solidFill>
                  <a:schemeClr val="tx2"/>
                </a:solidFill>
              </a:defRPr>
            </a:lvl1pPr>
          </a:lstStyle>
          <a:p>
            <a:fld id="{AD2B3897-519A-4D24-BC0A-D03F00678031}" type="slidenum">
              <a:rPr lang="cs-CZ" smtClean="0"/>
              <a:pPr/>
              <a:t>‹Nr.›</a:t>
            </a:fld>
            <a:endParaRPr lang="cs-CZ" dirty="0"/>
          </a:p>
        </p:txBody>
      </p:sp>
    </p:spTree>
    <p:extLst>
      <p:ext uri="{BB962C8B-B14F-4D97-AF65-F5344CB8AC3E}">
        <p14:creationId xmlns:p14="http://schemas.microsoft.com/office/powerpoint/2010/main" val="16825838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p:cNvSpPr>
            <a:spLocks noGrp="1"/>
          </p:cNvSpPr>
          <p:nvPr>
            <p:ph type="ctrTitle"/>
          </p:nvPr>
        </p:nvSpPr>
        <p:spPr>
          <a:xfrm>
            <a:off x="359228" y="2112204"/>
            <a:ext cx="6477703" cy="1259361"/>
          </a:xfrm>
          <a:prstGeom prst="rect">
            <a:avLst/>
          </a:prstGeom>
        </p:spPr>
        <p:txBody>
          <a:bodyPr>
            <a:normAutofit/>
          </a:bodyPr>
          <a:lstStyle>
            <a:lvl1pPr algn="l">
              <a:lnSpc>
                <a:spcPts val="4600"/>
              </a:lnSpc>
              <a:defRPr sz="4600" b="1">
                <a:solidFill>
                  <a:schemeClr val="bg1"/>
                </a:solidFill>
              </a:defRPr>
            </a:lvl1pPr>
          </a:lstStyle>
          <a:p>
            <a:r>
              <a:rPr lang="cs-CZ" dirty="0"/>
              <a:t>Kliknutím lze upravit styl.</a:t>
            </a:r>
          </a:p>
        </p:txBody>
      </p:sp>
      <p:sp>
        <p:nvSpPr>
          <p:cNvPr id="3" name="Podnadpis 2"/>
          <p:cNvSpPr>
            <a:spLocks noGrp="1"/>
          </p:cNvSpPr>
          <p:nvPr>
            <p:ph type="subTitle" idx="1"/>
          </p:nvPr>
        </p:nvSpPr>
        <p:spPr>
          <a:xfrm>
            <a:off x="358175" y="3321284"/>
            <a:ext cx="6476650" cy="789305"/>
          </a:xfrm>
          <a:prstGeom prst="rect">
            <a:avLst/>
          </a:prstGeom>
        </p:spPr>
        <p:txBody>
          <a:bodyPr>
            <a:normAutofit/>
          </a:bodyPr>
          <a:lstStyle>
            <a:lvl1pPr marL="0" indent="0" algn="l">
              <a:lnSpc>
                <a:spcPts val="2200"/>
              </a:lnSpc>
              <a:spcBef>
                <a:spcPts val="0"/>
              </a:spcBef>
              <a:buNone/>
              <a:defRPr sz="2200" b="1">
                <a:solidFill>
                  <a:schemeClr val="bg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cs-CZ" dirty="0"/>
              <a:t>Kliknutím lze upravit styl předlohy.</a:t>
            </a:r>
          </a:p>
        </p:txBody>
      </p:sp>
      <p:sp>
        <p:nvSpPr>
          <p:cNvPr id="5" name="Zástupný symbol pro zápatí 4"/>
          <p:cNvSpPr>
            <a:spLocks noGrp="1"/>
          </p:cNvSpPr>
          <p:nvPr>
            <p:ph type="ftr" sz="quarter" idx="11"/>
          </p:nvPr>
        </p:nvSpPr>
        <p:spPr>
          <a:xfrm>
            <a:off x="357824" y="4286887"/>
            <a:ext cx="6474894" cy="651716"/>
          </a:xfrm>
          <a:prstGeom prst="rect">
            <a:avLst/>
          </a:prstGeom>
        </p:spPr>
        <p:txBody>
          <a:bodyPr anchor="t" anchorCtr="0"/>
          <a:lstStyle>
            <a:lvl1pPr algn="l">
              <a:defRPr sz="1050" b="1">
                <a:solidFill>
                  <a:schemeClr val="bg2"/>
                </a:solidFill>
              </a:defRPr>
            </a:lvl1pPr>
          </a:lstStyle>
          <a:p>
            <a:r>
              <a:rPr lang="en-US" dirty="0"/>
              <a:t>Open Science for you - an introduction series to open science | 8 November 2021</a:t>
            </a:r>
            <a:endParaRPr lang="cs-CZ" dirty="0"/>
          </a:p>
        </p:txBody>
      </p:sp>
    </p:spTree>
    <p:extLst>
      <p:ext uri="{BB962C8B-B14F-4D97-AF65-F5344CB8AC3E}">
        <p14:creationId xmlns:p14="http://schemas.microsoft.com/office/powerpoint/2010/main" val="36383347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1 header 1 column">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fr-FR"/>
              <a:t>Modifiez le style du titre</a:t>
            </a:r>
            <a:endParaRPr lang="cs-CZ"/>
          </a:p>
        </p:txBody>
      </p:sp>
      <p:sp>
        <p:nvSpPr>
          <p:cNvPr id="3" name="Zástupný symbol pro obsah 2"/>
          <p:cNvSpPr>
            <a:spLocks noGrp="1"/>
          </p:cNvSpPr>
          <p:nvPr>
            <p:ph idx="1"/>
          </p:nvPr>
        </p:nvSpPr>
        <p:spPr/>
        <p:txBody>
          <a:bodyPr/>
          <a:lstStyle>
            <a:lvl2pPr>
              <a:buClr>
                <a:schemeClr val="accent6"/>
              </a:buClr>
              <a:defRPr/>
            </a:lvl2pPr>
            <a:lvl4pPr>
              <a:buClr>
                <a:schemeClr val="accent6"/>
              </a:buClr>
              <a:defRPr/>
            </a:lvl4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cs-CZ" dirty="0"/>
          </a:p>
        </p:txBody>
      </p:sp>
      <p:sp>
        <p:nvSpPr>
          <p:cNvPr id="5" name="Zástupný symbol pro zápatí 4"/>
          <p:cNvSpPr>
            <a:spLocks noGrp="1"/>
          </p:cNvSpPr>
          <p:nvPr>
            <p:ph type="ftr" sz="quarter" idx="11"/>
          </p:nvPr>
        </p:nvSpPr>
        <p:spPr/>
        <p:txBody>
          <a:bodyPr/>
          <a:lstStyle/>
          <a:p>
            <a:r>
              <a:rPr lang="en-US" dirty="0"/>
              <a:t>Open Science for you - an introduction series to open science | 8 November 2021</a:t>
            </a:r>
            <a:endParaRPr lang="cs-CZ"/>
          </a:p>
        </p:txBody>
      </p:sp>
      <p:sp>
        <p:nvSpPr>
          <p:cNvPr id="8" name="Zástupný symbol pro číslo snímku 5"/>
          <p:cNvSpPr>
            <a:spLocks noGrp="1"/>
          </p:cNvSpPr>
          <p:nvPr>
            <p:ph type="sldNum" sz="quarter" idx="4"/>
          </p:nvPr>
        </p:nvSpPr>
        <p:spPr>
          <a:xfrm>
            <a:off x="8267523" y="4782012"/>
            <a:ext cx="501449" cy="273844"/>
          </a:xfrm>
          <a:prstGeom prst="rect">
            <a:avLst/>
          </a:prstGeom>
        </p:spPr>
        <p:txBody>
          <a:bodyPr vert="horz" lIns="91440" tIns="45720" rIns="0" bIns="45720" rtlCol="0" anchor="ctr"/>
          <a:lstStyle>
            <a:lvl1pPr algn="r">
              <a:defRPr sz="1200" b="1">
                <a:solidFill>
                  <a:schemeClr val="tx2"/>
                </a:solidFill>
              </a:defRPr>
            </a:lvl1pPr>
          </a:lstStyle>
          <a:p>
            <a:fld id="{AD2B3897-519A-4D24-BC0A-D03F00678031}" type="slidenum">
              <a:rPr lang="cs-CZ" smtClean="0"/>
              <a:pPr/>
              <a:t>‹Nr.›</a:t>
            </a:fld>
            <a:endParaRPr lang="cs-CZ" dirty="0"/>
          </a:p>
        </p:txBody>
      </p:sp>
    </p:spTree>
    <p:extLst>
      <p:ext uri="{BB962C8B-B14F-4D97-AF65-F5344CB8AC3E}">
        <p14:creationId xmlns:p14="http://schemas.microsoft.com/office/powerpoint/2010/main" val="20384261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 header 1 column 2 column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fr-FR"/>
              <a:t>Modifiez le style du titre</a:t>
            </a:r>
            <a:endParaRPr lang="cs-CZ"/>
          </a:p>
        </p:txBody>
      </p:sp>
      <p:sp>
        <p:nvSpPr>
          <p:cNvPr id="3" name="Zástupný symbol pro obsah 2"/>
          <p:cNvSpPr>
            <a:spLocks noGrp="1"/>
          </p:cNvSpPr>
          <p:nvPr>
            <p:ph sz="half" idx="1" hasCustomPrompt="1"/>
          </p:nvPr>
        </p:nvSpPr>
        <p:spPr>
          <a:xfrm>
            <a:off x="377138" y="2789551"/>
            <a:ext cx="4120770" cy="1807731"/>
          </a:xfrm>
        </p:spPr>
        <p:txBody>
          <a:bodyPr/>
          <a:lstStyle>
            <a:lvl1pPr>
              <a:defRPr sz="2800"/>
            </a:lvl1pPr>
            <a:lvl2pPr>
              <a:buClr>
                <a:schemeClr val="accent6"/>
              </a:buClr>
              <a:defRPr sz="2400"/>
            </a:lvl2pPr>
            <a:lvl3pPr>
              <a:defRPr sz="2000"/>
            </a:lvl3pPr>
            <a:lvl4pPr>
              <a:buClr>
                <a:schemeClr val="accent6"/>
              </a:buClr>
              <a:defRPr sz="1800"/>
            </a:lvl4pPr>
            <a:lvl5pPr>
              <a:defRPr sz="1800"/>
            </a:lvl5pPr>
            <a:lvl6pPr>
              <a:defRPr sz="1800"/>
            </a:lvl6pPr>
            <a:lvl7pPr>
              <a:defRPr sz="1800"/>
            </a:lvl7pPr>
            <a:lvl8pPr>
              <a:defRPr sz="1800"/>
            </a:lvl8pPr>
            <a:lvl9pPr>
              <a:defRPr sz="1800"/>
            </a:lvl9pPr>
          </a:lstStyle>
          <a:p>
            <a:pPr lvl="1"/>
            <a:r>
              <a:rPr lang="cs-CZ" dirty="0"/>
              <a:t>Druhá úroveň</a:t>
            </a:r>
          </a:p>
          <a:p>
            <a:pPr lvl="2"/>
            <a:r>
              <a:rPr lang="cs-CZ" dirty="0"/>
              <a:t>Třetí úroveň</a:t>
            </a:r>
          </a:p>
          <a:p>
            <a:pPr lvl="3"/>
            <a:r>
              <a:rPr lang="cs-CZ" dirty="0"/>
              <a:t>Čtvrtá úroveň</a:t>
            </a:r>
          </a:p>
          <a:p>
            <a:pPr lvl="4"/>
            <a:r>
              <a:rPr lang="cs-CZ" dirty="0"/>
              <a:t>Pátá úroveň</a:t>
            </a:r>
          </a:p>
        </p:txBody>
      </p:sp>
      <p:sp>
        <p:nvSpPr>
          <p:cNvPr id="4" name="Zástupný symbol pro obsah 3"/>
          <p:cNvSpPr>
            <a:spLocks noGrp="1"/>
          </p:cNvSpPr>
          <p:nvPr>
            <p:ph sz="half" idx="2" hasCustomPrompt="1"/>
          </p:nvPr>
        </p:nvSpPr>
        <p:spPr>
          <a:xfrm>
            <a:off x="4650306" y="2791659"/>
            <a:ext cx="4118663" cy="179719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1"/>
            <a:r>
              <a:rPr lang="cs-CZ" dirty="0"/>
              <a:t>Druhá úroveň</a:t>
            </a:r>
          </a:p>
          <a:p>
            <a:pPr lvl="2"/>
            <a:r>
              <a:rPr lang="cs-CZ" dirty="0"/>
              <a:t>Třetí úroveň</a:t>
            </a:r>
          </a:p>
          <a:p>
            <a:pPr lvl="3"/>
            <a:r>
              <a:rPr lang="cs-CZ" dirty="0"/>
              <a:t>Čtvrtá úroveň</a:t>
            </a:r>
          </a:p>
          <a:p>
            <a:pPr lvl="4"/>
            <a:r>
              <a:rPr lang="cs-CZ" dirty="0"/>
              <a:t>Pátá úroveň</a:t>
            </a:r>
          </a:p>
        </p:txBody>
      </p:sp>
      <p:sp>
        <p:nvSpPr>
          <p:cNvPr id="6" name="Zástupný symbol pro zápatí 5"/>
          <p:cNvSpPr>
            <a:spLocks noGrp="1"/>
          </p:cNvSpPr>
          <p:nvPr>
            <p:ph type="ftr" sz="quarter" idx="11"/>
          </p:nvPr>
        </p:nvSpPr>
        <p:spPr/>
        <p:txBody>
          <a:bodyPr/>
          <a:lstStyle/>
          <a:p>
            <a:r>
              <a:rPr lang="en-US" dirty="0"/>
              <a:t>Open Science for you - an introduction series to open science | 8 November 2021</a:t>
            </a:r>
            <a:endParaRPr lang="cs-CZ"/>
          </a:p>
        </p:txBody>
      </p:sp>
      <p:sp>
        <p:nvSpPr>
          <p:cNvPr id="8" name="Zástupný symbol pro obsah 2"/>
          <p:cNvSpPr>
            <a:spLocks noGrp="1"/>
          </p:cNvSpPr>
          <p:nvPr>
            <p:ph sz="half" idx="13"/>
          </p:nvPr>
        </p:nvSpPr>
        <p:spPr>
          <a:xfrm>
            <a:off x="379245" y="1859461"/>
            <a:ext cx="8379190" cy="921663"/>
          </a:xfrm>
        </p:spPr>
        <p:txBody>
          <a:bodyPr/>
          <a:lstStyle>
            <a:lvl1pPr>
              <a:defRPr sz="2800"/>
            </a:lvl1pPr>
            <a:lvl2pPr>
              <a:buClr>
                <a:schemeClr val="accent6"/>
              </a:buCl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Modifier les styles du texte du masque</a:t>
            </a:r>
          </a:p>
          <a:p>
            <a:pPr lvl="1"/>
            <a:r>
              <a:rPr lang="fr-FR"/>
              <a:t>Deuxième niveau</a:t>
            </a:r>
          </a:p>
        </p:txBody>
      </p:sp>
      <p:sp>
        <p:nvSpPr>
          <p:cNvPr id="10" name="Zástupný symbol pro číslo snímku 5"/>
          <p:cNvSpPr>
            <a:spLocks noGrp="1"/>
          </p:cNvSpPr>
          <p:nvPr>
            <p:ph type="sldNum" sz="quarter" idx="4"/>
          </p:nvPr>
        </p:nvSpPr>
        <p:spPr>
          <a:xfrm>
            <a:off x="8267523" y="4782012"/>
            <a:ext cx="501449" cy="273844"/>
          </a:xfrm>
          <a:prstGeom prst="rect">
            <a:avLst/>
          </a:prstGeom>
        </p:spPr>
        <p:txBody>
          <a:bodyPr vert="horz" lIns="91440" tIns="45720" rIns="0" bIns="45720" rtlCol="0" anchor="ctr"/>
          <a:lstStyle>
            <a:lvl1pPr algn="r">
              <a:defRPr sz="1200" b="1">
                <a:solidFill>
                  <a:schemeClr val="tx2"/>
                </a:solidFill>
              </a:defRPr>
            </a:lvl1pPr>
          </a:lstStyle>
          <a:p>
            <a:fld id="{AD2B3897-519A-4D24-BC0A-D03F00678031}" type="slidenum">
              <a:rPr lang="cs-CZ" smtClean="0"/>
              <a:pPr/>
              <a:t>‹Nr.›</a:t>
            </a:fld>
            <a:endParaRPr lang="cs-CZ" dirty="0"/>
          </a:p>
        </p:txBody>
      </p:sp>
    </p:spTree>
    <p:extLst>
      <p:ext uri="{BB962C8B-B14F-4D97-AF65-F5344CB8AC3E}">
        <p14:creationId xmlns:p14="http://schemas.microsoft.com/office/powerpoint/2010/main" val="62376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vmlDrawing" Target="../drawings/vmlDrawing1.vml"/><Relationship Id="rId3" Type="http://schemas.openxmlformats.org/officeDocument/2006/relationships/slideLayout" Target="../slideLayouts/slideLayout3.xml"/><Relationship Id="rId7" Type="http://schemas.openxmlformats.org/officeDocument/2006/relationships/theme" Target="../theme/theme1.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emf"/><Relationship Id="rId5" Type="http://schemas.openxmlformats.org/officeDocument/2006/relationships/slideLayout" Target="../slideLayouts/slideLayout5.xml"/><Relationship Id="rId10" Type="http://schemas.openxmlformats.org/officeDocument/2006/relationships/oleObject" Target="../embeddings/oleObject1.bin"/><Relationship Id="rId4" Type="http://schemas.openxmlformats.org/officeDocument/2006/relationships/slideLayout" Target="../slideLayouts/slideLayout4.xml"/><Relationship Id="rId9"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vmlDrawing" Target="../drawings/vmlDrawing2.vml"/><Relationship Id="rId7"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7.xml"/><Relationship Id="rId6" Type="http://schemas.openxmlformats.org/officeDocument/2006/relationships/image" Target="../media/image1.emf"/><Relationship Id="rId5" Type="http://schemas.openxmlformats.org/officeDocument/2006/relationships/oleObject" Target="../embeddings/oleObject2.bin"/><Relationship Id="rId4" Type="http://schemas.openxmlformats.org/officeDocument/2006/relationships/tags" Target="../tags/tag3.xml"/><Relationship Id="rId9" Type="http://schemas.openxmlformats.org/officeDocument/2006/relationships/image" Target="../media/image5.png"/></Relationships>
</file>

<file path=ppt/slideMasters/_rels/slideMaster3.xml.rels><?xml version="1.0" encoding="UTF-8" standalone="yes"?>
<Relationships xmlns="http://schemas.openxmlformats.org/package/2006/relationships"><Relationship Id="rId8" Type="http://schemas.openxmlformats.org/officeDocument/2006/relationships/vmlDrawing" Target="../drawings/vmlDrawing3.vml"/><Relationship Id="rId3" Type="http://schemas.openxmlformats.org/officeDocument/2006/relationships/slideLayout" Target="../slideLayouts/slideLayout10.xml"/><Relationship Id="rId7" Type="http://schemas.openxmlformats.org/officeDocument/2006/relationships/theme" Target="../theme/theme3.xml"/><Relationship Id="rId12" Type="http://schemas.openxmlformats.org/officeDocument/2006/relationships/image" Target="../media/image2.png"/><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image" Target="../media/image1.emf"/><Relationship Id="rId5" Type="http://schemas.openxmlformats.org/officeDocument/2006/relationships/slideLayout" Target="../slideLayouts/slideLayout12.xml"/><Relationship Id="rId10" Type="http://schemas.openxmlformats.org/officeDocument/2006/relationships/oleObject" Target="../embeddings/oleObject3.bin"/><Relationship Id="rId4" Type="http://schemas.openxmlformats.org/officeDocument/2006/relationships/slideLayout" Target="../slideLayouts/slideLayout11.xml"/><Relationship Id="rId9" Type="http://schemas.openxmlformats.org/officeDocument/2006/relationships/tags" Target="../tags/tag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6" name="Objekt 5" hidden="1">
            <a:extLst>
              <a:ext uri="{FF2B5EF4-FFF2-40B4-BE49-F238E27FC236}">
                <a16:creationId xmlns:a16="http://schemas.microsoft.com/office/drawing/2014/main" id="{A568096B-9D0F-4744-B366-DAB16280A22D}"/>
              </a:ext>
            </a:extLst>
          </p:cNvPr>
          <p:cNvGraphicFramePr>
            <a:graphicFrameLocks noChangeAspect="1"/>
          </p:cNvGraphicFramePr>
          <p:nvPr userDrawn="1">
            <p:custDataLst>
              <p:tags r:id="rId9"/>
            </p:custDataLst>
            <p:extLst>
              <p:ext uri="{D42A27DB-BD31-4B8C-83A1-F6EECF244321}">
                <p14:modId xmlns:p14="http://schemas.microsoft.com/office/powerpoint/2010/main" val="408747846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075" name="think-cell Folie" r:id="rId10" imgW="473" imgH="473" progId="TCLayout.ActiveDocument.1">
                  <p:embed/>
                </p:oleObj>
              </mc:Choice>
              <mc:Fallback>
                <p:oleObj name="think-cell Folie" r:id="rId10" imgW="473" imgH="473" progId="TCLayout.ActiveDocument.1">
                  <p:embed/>
                  <p:pic>
                    <p:nvPicPr>
                      <p:cNvPr id="6" name="Objekt 5" hidden="1">
                        <a:extLst>
                          <a:ext uri="{FF2B5EF4-FFF2-40B4-BE49-F238E27FC236}">
                            <a16:creationId xmlns:a16="http://schemas.microsoft.com/office/drawing/2014/main" id="{A568096B-9D0F-4744-B366-DAB16280A22D}"/>
                          </a:ext>
                        </a:extLst>
                      </p:cNvPr>
                      <p:cNvPicPr/>
                      <p:nvPr/>
                    </p:nvPicPr>
                    <p:blipFill>
                      <a:blip r:embed="rId11"/>
                      <a:stretch>
                        <a:fillRect/>
                      </a:stretch>
                    </p:blipFill>
                    <p:spPr>
                      <a:xfrm>
                        <a:off x="1588" y="1588"/>
                        <a:ext cx="1588" cy="1588"/>
                      </a:xfrm>
                      <a:prstGeom prst="rect">
                        <a:avLst/>
                      </a:prstGeom>
                    </p:spPr>
                  </p:pic>
                </p:oleObj>
              </mc:Fallback>
            </mc:AlternateContent>
          </a:graphicData>
        </a:graphic>
      </p:graphicFrame>
      <p:sp>
        <p:nvSpPr>
          <p:cNvPr id="2" name="Zástupný symbol pro nadpis 1"/>
          <p:cNvSpPr>
            <a:spLocks noGrp="1"/>
          </p:cNvSpPr>
          <p:nvPr>
            <p:ph type="title"/>
          </p:nvPr>
        </p:nvSpPr>
        <p:spPr>
          <a:xfrm>
            <a:off x="379240" y="1076138"/>
            <a:ext cx="8391835" cy="619928"/>
          </a:xfrm>
          <a:prstGeom prst="rect">
            <a:avLst/>
          </a:prstGeom>
        </p:spPr>
        <p:txBody>
          <a:bodyPr vert="horz" lIns="91440" tIns="45720" rIns="91440" bIns="45720" rtlCol="0" anchor="t" anchorCtr="0">
            <a:normAutofit/>
          </a:bodyPr>
          <a:lstStyle/>
          <a:p>
            <a:r>
              <a:rPr lang="cs-CZ" dirty="0"/>
              <a:t>Kliknutím lze upravit styl.</a:t>
            </a:r>
          </a:p>
        </p:txBody>
      </p:sp>
      <p:sp>
        <p:nvSpPr>
          <p:cNvPr id="3" name="Zástupný symbol pro text 2"/>
          <p:cNvSpPr>
            <a:spLocks noGrp="1"/>
          </p:cNvSpPr>
          <p:nvPr>
            <p:ph type="body" idx="1"/>
          </p:nvPr>
        </p:nvSpPr>
        <p:spPr>
          <a:xfrm>
            <a:off x="381348" y="1693952"/>
            <a:ext cx="8387622" cy="2892796"/>
          </a:xfrm>
          <a:prstGeom prst="rect">
            <a:avLst/>
          </a:prstGeom>
        </p:spPr>
        <p:txBody>
          <a:bodyPr vert="horz" lIns="91440" tIns="45720" rIns="91440" bIns="45720" rtlCol="0">
            <a:normAutofit/>
          </a:bodyPr>
          <a:lstStyle/>
          <a:p>
            <a:pPr lvl="0"/>
            <a:r>
              <a:rPr lang="cs-CZ" dirty="0"/>
              <a:t>Kliknutím lze upravit styly předlohy textu.</a:t>
            </a:r>
          </a:p>
          <a:p>
            <a:pPr lvl="1"/>
            <a:r>
              <a:rPr lang="cs-CZ" dirty="0"/>
              <a:t>Druhá úroveň</a:t>
            </a:r>
          </a:p>
          <a:p>
            <a:pPr lvl="2"/>
            <a:r>
              <a:rPr lang="cs-CZ" dirty="0"/>
              <a:t>Třetí úroveň</a:t>
            </a:r>
          </a:p>
          <a:p>
            <a:pPr lvl="3"/>
            <a:r>
              <a:rPr lang="cs-CZ" dirty="0"/>
              <a:t>Čtvrtá úroveň</a:t>
            </a:r>
          </a:p>
          <a:p>
            <a:pPr lvl="4"/>
            <a:r>
              <a:rPr lang="cs-CZ" dirty="0"/>
              <a:t>Pátá úroveň</a:t>
            </a:r>
          </a:p>
        </p:txBody>
      </p:sp>
      <p:sp>
        <p:nvSpPr>
          <p:cNvPr id="5" name="Zástupný symbol pro zápatí 4"/>
          <p:cNvSpPr>
            <a:spLocks noGrp="1"/>
          </p:cNvSpPr>
          <p:nvPr>
            <p:ph type="ftr" sz="quarter" idx="3"/>
          </p:nvPr>
        </p:nvSpPr>
        <p:spPr>
          <a:xfrm>
            <a:off x="379243" y="4782012"/>
            <a:ext cx="7884067" cy="273844"/>
          </a:xfrm>
          <a:prstGeom prst="rect">
            <a:avLst/>
          </a:prstGeom>
        </p:spPr>
        <p:txBody>
          <a:bodyPr vert="horz" lIns="91440" tIns="45720" rIns="91440" bIns="45720" rtlCol="0" anchor="ctr"/>
          <a:lstStyle>
            <a:lvl1pPr algn="l">
              <a:defRPr sz="1050">
                <a:solidFill>
                  <a:schemeClr val="accent6"/>
                </a:solidFill>
              </a:defRPr>
            </a:lvl1pPr>
          </a:lstStyle>
          <a:p>
            <a:r>
              <a:rPr lang="en-US" dirty="0"/>
              <a:t>Open Science for you - an introduction series to open science | 8 November 2021</a:t>
            </a:r>
            <a:endParaRPr lang="cs-CZ" dirty="0"/>
          </a:p>
        </p:txBody>
      </p:sp>
      <p:sp>
        <p:nvSpPr>
          <p:cNvPr id="9" name="Zástupný symbol pro číslo snímku 5"/>
          <p:cNvSpPr>
            <a:spLocks noGrp="1"/>
          </p:cNvSpPr>
          <p:nvPr>
            <p:ph type="sldNum" sz="quarter" idx="4"/>
          </p:nvPr>
        </p:nvSpPr>
        <p:spPr>
          <a:xfrm>
            <a:off x="8267523" y="4782012"/>
            <a:ext cx="501449" cy="273844"/>
          </a:xfrm>
          <a:prstGeom prst="rect">
            <a:avLst/>
          </a:prstGeom>
        </p:spPr>
        <p:txBody>
          <a:bodyPr vert="horz" lIns="91440" tIns="45720" rIns="0" bIns="45720" rtlCol="0" anchor="ctr"/>
          <a:lstStyle>
            <a:lvl1pPr algn="r">
              <a:defRPr sz="1200" b="1">
                <a:solidFill>
                  <a:schemeClr val="tx2"/>
                </a:solidFill>
              </a:defRPr>
            </a:lvl1pPr>
          </a:lstStyle>
          <a:p>
            <a:fld id="{AD2B3897-519A-4D24-BC0A-D03F00678031}" type="slidenum">
              <a:rPr lang="cs-CZ" smtClean="0"/>
              <a:pPr/>
              <a:t>‹Nr.›</a:t>
            </a:fld>
            <a:endParaRPr lang="cs-CZ" dirty="0"/>
          </a:p>
        </p:txBody>
      </p:sp>
      <p:pic>
        <p:nvPicPr>
          <p:cNvPr id="10" name="Obrázek 9"/>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469794" y="0"/>
            <a:ext cx="1239921" cy="538733"/>
          </a:xfrm>
          <a:prstGeom prst="rect">
            <a:avLst/>
          </a:prstGeom>
        </p:spPr>
      </p:pic>
    </p:spTree>
    <p:extLst>
      <p:ext uri="{BB962C8B-B14F-4D97-AF65-F5344CB8AC3E}">
        <p14:creationId xmlns:p14="http://schemas.microsoft.com/office/powerpoint/2010/main" val="594028959"/>
      </p:ext>
    </p:extLst>
  </p:cSld>
  <p:clrMap bg1="lt1" tx1="dk1" bg2="lt2" tx2="dk2" accent1="accent1" accent2="accent2" accent3="accent3" accent4="accent4" accent5="accent5" accent6="accent6" hlink="hlink" folHlink="folHlink"/>
  <p:sldLayoutIdLst>
    <p:sldLayoutId id="2147483650" r:id="rId1"/>
    <p:sldLayoutId id="2147483663" r:id="rId2"/>
    <p:sldLayoutId id="2147483652" r:id="rId3"/>
    <p:sldLayoutId id="2147483664" r:id="rId4"/>
    <p:sldLayoutId id="2147483662" r:id="rId5"/>
    <p:sldLayoutId id="2147483665" r:id="rId6"/>
  </p:sldLayoutIdLst>
  <p:hf sldNum="0" hdr="0" ftr="0" dt="0"/>
  <p:txStyles>
    <p:titleStyle>
      <a:lvl1pPr algn="l" defTabSz="914400" rtl="0" eaLnBrk="1" latinLnBrk="0" hangingPunct="1">
        <a:spcBef>
          <a:spcPct val="0"/>
        </a:spcBef>
        <a:buNone/>
        <a:defRPr sz="2200" b="1" kern="1200">
          <a:solidFill>
            <a:schemeClr val="tx1"/>
          </a:solidFill>
          <a:latin typeface="+mj-lt"/>
          <a:ea typeface="+mj-ea"/>
          <a:cs typeface="+mj-cs"/>
        </a:defRPr>
      </a:lvl1pPr>
    </p:titleStyle>
    <p:bodyStyle>
      <a:lvl1pPr marL="268288" indent="-268288" algn="l" defTabSz="914400" rtl="0" eaLnBrk="1" latinLnBrk="0" hangingPunct="1">
        <a:spcBef>
          <a:spcPct val="20000"/>
        </a:spcBef>
        <a:buClr>
          <a:schemeClr val="tx2"/>
        </a:buClr>
        <a:buFont typeface="Wingdings" panose="05000000000000000000" pitchFamily="2" charset="2"/>
        <a:buChar char="§"/>
        <a:defRPr sz="2400" kern="1200">
          <a:solidFill>
            <a:schemeClr val="tx1"/>
          </a:solidFill>
          <a:latin typeface="+mn-lt"/>
          <a:ea typeface="+mn-ea"/>
          <a:cs typeface="+mn-cs"/>
        </a:defRPr>
      </a:lvl1pPr>
      <a:lvl2pPr marL="719138" indent="-261938" algn="l" defTabSz="914400" rtl="0" eaLnBrk="1" latinLnBrk="0" hangingPunct="1">
        <a:spcBef>
          <a:spcPct val="20000"/>
        </a:spcBef>
        <a:buClr>
          <a:schemeClr val="accent6"/>
        </a:buClr>
        <a:buFont typeface="Wingdings" panose="05000000000000000000" pitchFamily="2" charset="2"/>
        <a:buChar char="§"/>
        <a:tabLst/>
        <a:defRPr sz="20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Wingdings" panose="05000000000000000000" pitchFamily="2" charset="2"/>
        <a:buChar char="§"/>
        <a:defRPr sz="1800" kern="1200">
          <a:solidFill>
            <a:schemeClr val="tx1"/>
          </a:solidFill>
          <a:latin typeface="+mn-lt"/>
          <a:ea typeface="+mn-ea"/>
          <a:cs typeface="+mn-cs"/>
        </a:defRPr>
      </a:lvl3pPr>
      <a:lvl4pPr marL="1614488" indent="-242888" algn="l" defTabSz="914400" rtl="0" eaLnBrk="1" latinLnBrk="0" hangingPunct="1">
        <a:spcBef>
          <a:spcPct val="20000"/>
        </a:spcBef>
        <a:buClr>
          <a:schemeClr val="accent6"/>
        </a:buClr>
        <a:buFont typeface="Wingdings" panose="05000000000000000000" pitchFamily="2" charset="2"/>
        <a:buChar char="§"/>
        <a:defRPr sz="1600" kern="1200">
          <a:solidFill>
            <a:schemeClr val="tx1"/>
          </a:solidFill>
          <a:latin typeface="+mn-lt"/>
          <a:ea typeface="+mn-ea"/>
          <a:cs typeface="+mn-cs"/>
        </a:defRPr>
      </a:lvl4pPr>
      <a:lvl5pPr marL="2062163" indent="-233363" algn="l" defTabSz="914400" rtl="0" eaLnBrk="1" latinLnBrk="0" hangingPunct="1">
        <a:spcBef>
          <a:spcPct val="20000"/>
        </a:spcBef>
        <a:buClr>
          <a:schemeClr val="tx2"/>
        </a:buClr>
        <a:buFont typeface="Wingdings" panose="05000000000000000000" pitchFamily="2" charset="2"/>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2" name="Objekt 1" hidden="1">
            <a:extLst>
              <a:ext uri="{FF2B5EF4-FFF2-40B4-BE49-F238E27FC236}">
                <a16:creationId xmlns:a16="http://schemas.microsoft.com/office/drawing/2014/main" id="{F1C91640-2129-4C39-A237-3481CA99EE3B}"/>
              </a:ext>
            </a:extLst>
          </p:cNvPr>
          <p:cNvGraphicFramePr>
            <a:graphicFrameLocks noChangeAspect="1"/>
          </p:cNvGraphicFramePr>
          <p:nvPr userDrawn="1">
            <p:custDataLst>
              <p:tags r:id="rId4"/>
            </p:custDataLst>
            <p:extLst>
              <p:ext uri="{D42A27DB-BD31-4B8C-83A1-F6EECF244321}">
                <p14:modId xmlns:p14="http://schemas.microsoft.com/office/powerpoint/2010/main" val="315534631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099" name="think-cell Folie" r:id="rId5" imgW="473" imgH="473" progId="TCLayout.ActiveDocument.1">
                  <p:embed/>
                </p:oleObj>
              </mc:Choice>
              <mc:Fallback>
                <p:oleObj name="think-cell Folie" r:id="rId5" imgW="473" imgH="473" progId="TCLayout.ActiveDocument.1">
                  <p:embed/>
                  <p:pic>
                    <p:nvPicPr>
                      <p:cNvPr id="2" name="Objekt 1" hidden="1">
                        <a:extLst>
                          <a:ext uri="{FF2B5EF4-FFF2-40B4-BE49-F238E27FC236}">
                            <a16:creationId xmlns:a16="http://schemas.microsoft.com/office/drawing/2014/main" id="{F1C91640-2129-4C39-A237-3481CA99EE3B}"/>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pic>
        <p:nvPicPr>
          <p:cNvPr id="7" name="Obrázek 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0" y="0"/>
            <a:ext cx="7189470" cy="5143500"/>
          </a:xfrm>
          <a:prstGeom prst="rect">
            <a:avLst/>
          </a:prstGeom>
        </p:spPr>
      </p:pic>
      <p:pic>
        <p:nvPicPr>
          <p:cNvPr id="8" name="Obrázek 7"/>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7189470" y="0"/>
            <a:ext cx="1954530" cy="5143499"/>
          </a:xfrm>
          <a:prstGeom prst="rect">
            <a:avLst/>
          </a:prstGeom>
        </p:spPr>
      </p:pic>
      <p:pic>
        <p:nvPicPr>
          <p:cNvPr id="6" name="Obrázek 5"/>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491922" y="0"/>
            <a:ext cx="2361586" cy="1026087"/>
          </a:xfrm>
          <a:prstGeom prst="rect">
            <a:avLst/>
          </a:prstGeom>
        </p:spPr>
      </p:pic>
    </p:spTree>
    <p:extLst>
      <p:ext uri="{BB962C8B-B14F-4D97-AF65-F5344CB8AC3E}">
        <p14:creationId xmlns:p14="http://schemas.microsoft.com/office/powerpoint/2010/main" val="3608231265"/>
      </p:ext>
    </p:extLst>
  </p:cSld>
  <p:clrMap bg1="lt1" tx1="dk1" bg2="lt2" tx2="dk2" accent1="accent1" accent2="accent2" accent3="accent3" accent4="accent4" accent5="accent5" accent6="accent6" hlink="hlink" folHlink="folHlink"/>
  <p:sldLayoutIdLst>
    <p:sldLayoutId id="2147483661"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6" name="Objekt 5" hidden="1">
            <a:extLst>
              <a:ext uri="{FF2B5EF4-FFF2-40B4-BE49-F238E27FC236}">
                <a16:creationId xmlns:a16="http://schemas.microsoft.com/office/drawing/2014/main" id="{A568096B-9D0F-4744-B366-DAB16280A22D}"/>
              </a:ext>
            </a:extLst>
          </p:cNvPr>
          <p:cNvGraphicFramePr>
            <a:graphicFrameLocks noChangeAspect="1"/>
          </p:cNvGraphicFramePr>
          <p:nvPr userDrawn="1">
            <p:custDataLst>
              <p:tags r:id="rId9"/>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123" name="think-cell Folie" r:id="rId10" imgW="473" imgH="473" progId="TCLayout.ActiveDocument.1">
                  <p:embed/>
                </p:oleObj>
              </mc:Choice>
              <mc:Fallback>
                <p:oleObj name="think-cell Folie" r:id="rId10" imgW="473" imgH="473" progId="TCLayout.ActiveDocument.1">
                  <p:embed/>
                  <p:pic>
                    <p:nvPicPr>
                      <p:cNvPr id="6" name="Objekt 5" hidden="1">
                        <a:extLst>
                          <a:ext uri="{FF2B5EF4-FFF2-40B4-BE49-F238E27FC236}">
                            <a16:creationId xmlns:a16="http://schemas.microsoft.com/office/drawing/2014/main" id="{A568096B-9D0F-4744-B366-DAB16280A22D}"/>
                          </a:ext>
                        </a:extLst>
                      </p:cNvPr>
                      <p:cNvPicPr/>
                      <p:nvPr/>
                    </p:nvPicPr>
                    <p:blipFill>
                      <a:blip r:embed="rId11"/>
                      <a:stretch>
                        <a:fillRect/>
                      </a:stretch>
                    </p:blipFill>
                    <p:spPr>
                      <a:xfrm>
                        <a:off x="1588" y="1588"/>
                        <a:ext cx="1588" cy="1588"/>
                      </a:xfrm>
                      <a:prstGeom prst="rect">
                        <a:avLst/>
                      </a:prstGeom>
                    </p:spPr>
                  </p:pic>
                </p:oleObj>
              </mc:Fallback>
            </mc:AlternateContent>
          </a:graphicData>
        </a:graphic>
      </p:graphicFrame>
      <p:sp>
        <p:nvSpPr>
          <p:cNvPr id="2" name="Zástupný symbol pro nadpis 1"/>
          <p:cNvSpPr>
            <a:spLocks noGrp="1"/>
          </p:cNvSpPr>
          <p:nvPr>
            <p:ph type="title"/>
          </p:nvPr>
        </p:nvSpPr>
        <p:spPr>
          <a:xfrm>
            <a:off x="379240" y="1076138"/>
            <a:ext cx="8391835" cy="619928"/>
          </a:xfrm>
          <a:prstGeom prst="rect">
            <a:avLst/>
          </a:prstGeom>
        </p:spPr>
        <p:txBody>
          <a:bodyPr vert="horz" lIns="91440" tIns="45720" rIns="91440" bIns="45720" rtlCol="0" anchor="t" anchorCtr="0">
            <a:normAutofit/>
          </a:bodyPr>
          <a:lstStyle/>
          <a:p>
            <a:r>
              <a:rPr lang="cs-CZ" dirty="0"/>
              <a:t>Kliknutím lze upravit styl.</a:t>
            </a:r>
          </a:p>
        </p:txBody>
      </p:sp>
      <p:sp>
        <p:nvSpPr>
          <p:cNvPr id="3" name="Zástupný symbol pro text 2"/>
          <p:cNvSpPr>
            <a:spLocks noGrp="1"/>
          </p:cNvSpPr>
          <p:nvPr>
            <p:ph type="body" idx="1"/>
          </p:nvPr>
        </p:nvSpPr>
        <p:spPr>
          <a:xfrm>
            <a:off x="381348" y="1693952"/>
            <a:ext cx="8387622" cy="2892796"/>
          </a:xfrm>
          <a:prstGeom prst="rect">
            <a:avLst/>
          </a:prstGeom>
        </p:spPr>
        <p:txBody>
          <a:bodyPr vert="horz" lIns="91440" tIns="45720" rIns="91440" bIns="45720" rtlCol="0">
            <a:normAutofit/>
          </a:bodyPr>
          <a:lstStyle/>
          <a:p>
            <a:pPr lvl="0"/>
            <a:r>
              <a:rPr lang="cs-CZ" dirty="0"/>
              <a:t>Kliknutím lze upravit styly předlohy textu.</a:t>
            </a:r>
          </a:p>
          <a:p>
            <a:pPr lvl="1"/>
            <a:r>
              <a:rPr lang="cs-CZ" dirty="0"/>
              <a:t>Druhá úroveň</a:t>
            </a:r>
          </a:p>
          <a:p>
            <a:pPr lvl="2"/>
            <a:r>
              <a:rPr lang="cs-CZ" dirty="0"/>
              <a:t>Třetí úroveň</a:t>
            </a:r>
          </a:p>
          <a:p>
            <a:pPr lvl="3"/>
            <a:r>
              <a:rPr lang="cs-CZ" dirty="0"/>
              <a:t>Čtvrtá úroveň</a:t>
            </a:r>
          </a:p>
          <a:p>
            <a:pPr lvl="4"/>
            <a:r>
              <a:rPr lang="cs-CZ" dirty="0"/>
              <a:t>Pátá úroveň</a:t>
            </a:r>
          </a:p>
        </p:txBody>
      </p:sp>
      <p:sp>
        <p:nvSpPr>
          <p:cNvPr id="5" name="Zástupný symbol pro zápatí 4"/>
          <p:cNvSpPr>
            <a:spLocks noGrp="1"/>
          </p:cNvSpPr>
          <p:nvPr>
            <p:ph type="ftr" sz="quarter" idx="3"/>
          </p:nvPr>
        </p:nvSpPr>
        <p:spPr>
          <a:xfrm>
            <a:off x="379243" y="4782012"/>
            <a:ext cx="7884067" cy="273844"/>
          </a:xfrm>
          <a:prstGeom prst="rect">
            <a:avLst/>
          </a:prstGeom>
        </p:spPr>
        <p:txBody>
          <a:bodyPr vert="horz" lIns="91440" tIns="45720" rIns="91440" bIns="45720" rtlCol="0" anchor="ctr"/>
          <a:lstStyle>
            <a:lvl1pPr algn="l">
              <a:defRPr sz="1050">
                <a:solidFill>
                  <a:schemeClr val="accent6"/>
                </a:solidFill>
              </a:defRPr>
            </a:lvl1pPr>
          </a:lstStyle>
          <a:p>
            <a:r>
              <a:rPr lang="en-US" dirty="0"/>
              <a:t>Open Science for you - an introduction series to open science | 8 November 2021</a:t>
            </a:r>
            <a:endParaRPr lang="cs-CZ" dirty="0"/>
          </a:p>
        </p:txBody>
      </p:sp>
      <p:sp>
        <p:nvSpPr>
          <p:cNvPr id="9" name="Zástupný symbol pro číslo snímku 5"/>
          <p:cNvSpPr>
            <a:spLocks noGrp="1"/>
          </p:cNvSpPr>
          <p:nvPr>
            <p:ph type="sldNum" sz="quarter" idx="4"/>
          </p:nvPr>
        </p:nvSpPr>
        <p:spPr>
          <a:xfrm>
            <a:off x="8267523" y="4782012"/>
            <a:ext cx="501449" cy="273844"/>
          </a:xfrm>
          <a:prstGeom prst="rect">
            <a:avLst/>
          </a:prstGeom>
        </p:spPr>
        <p:txBody>
          <a:bodyPr vert="horz" lIns="91440" tIns="45720" rIns="0" bIns="45720" rtlCol="0" anchor="ctr"/>
          <a:lstStyle>
            <a:lvl1pPr algn="r">
              <a:defRPr sz="1200" b="1">
                <a:solidFill>
                  <a:schemeClr val="tx2"/>
                </a:solidFill>
              </a:defRPr>
            </a:lvl1pPr>
          </a:lstStyle>
          <a:p>
            <a:fld id="{AD2B3897-519A-4D24-BC0A-D03F00678031}" type="slidenum">
              <a:rPr lang="cs-CZ" smtClean="0"/>
              <a:pPr/>
              <a:t>‹Nr.›</a:t>
            </a:fld>
            <a:endParaRPr lang="cs-CZ" dirty="0"/>
          </a:p>
        </p:txBody>
      </p:sp>
      <p:pic>
        <p:nvPicPr>
          <p:cNvPr id="10" name="Obrázek 9"/>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469794" y="0"/>
            <a:ext cx="1239921" cy="538733"/>
          </a:xfrm>
          <a:prstGeom prst="rect">
            <a:avLst/>
          </a:prstGeom>
        </p:spPr>
      </p:pic>
    </p:spTree>
    <p:extLst>
      <p:ext uri="{BB962C8B-B14F-4D97-AF65-F5344CB8AC3E}">
        <p14:creationId xmlns:p14="http://schemas.microsoft.com/office/powerpoint/2010/main" val="1161203331"/>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Lst>
  <p:hf sldNum="0" hdr="0" ftr="0" dt="0"/>
  <p:txStyles>
    <p:titleStyle>
      <a:lvl1pPr algn="l" defTabSz="914400" rtl="0" eaLnBrk="1" latinLnBrk="0" hangingPunct="1">
        <a:spcBef>
          <a:spcPct val="0"/>
        </a:spcBef>
        <a:buNone/>
        <a:defRPr sz="2200" b="1" kern="1200">
          <a:solidFill>
            <a:schemeClr val="tx1"/>
          </a:solidFill>
          <a:latin typeface="+mj-lt"/>
          <a:ea typeface="+mj-ea"/>
          <a:cs typeface="+mj-cs"/>
        </a:defRPr>
      </a:lvl1pPr>
    </p:titleStyle>
    <p:bodyStyle>
      <a:lvl1pPr marL="268288" indent="-268288" algn="l" defTabSz="914400" rtl="0" eaLnBrk="1" latinLnBrk="0" hangingPunct="1">
        <a:spcBef>
          <a:spcPct val="20000"/>
        </a:spcBef>
        <a:buClr>
          <a:schemeClr val="tx2"/>
        </a:buClr>
        <a:buFont typeface="Wingdings" panose="05000000000000000000" pitchFamily="2" charset="2"/>
        <a:buChar char="§"/>
        <a:defRPr sz="2400" kern="1200">
          <a:solidFill>
            <a:schemeClr val="tx1"/>
          </a:solidFill>
          <a:latin typeface="+mn-lt"/>
          <a:ea typeface="+mn-ea"/>
          <a:cs typeface="+mn-cs"/>
        </a:defRPr>
      </a:lvl1pPr>
      <a:lvl2pPr marL="719138" indent="-261938" algn="l" defTabSz="914400" rtl="0" eaLnBrk="1" latinLnBrk="0" hangingPunct="1">
        <a:spcBef>
          <a:spcPct val="20000"/>
        </a:spcBef>
        <a:buClr>
          <a:schemeClr val="accent6"/>
        </a:buClr>
        <a:buFont typeface="Wingdings" panose="05000000000000000000" pitchFamily="2" charset="2"/>
        <a:buChar char="§"/>
        <a:tabLst/>
        <a:defRPr sz="20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Wingdings" panose="05000000000000000000" pitchFamily="2" charset="2"/>
        <a:buChar char="§"/>
        <a:defRPr sz="1800" kern="1200">
          <a:solidFill>
            <a:schemeClr val="tx1"/>
          </a:solidFill>
          <a:latin typeface="+mn-lt"/>
          <a:ea typeface="+mn-ea"/>
          <a:cs typeface="+mn-cs"/>
        </a:defRPr>
      </a:lvl3pPr>
      <a:lvl4pPr marL="1614488" indent="-242888" algn="l" defTabSz="914400" rtl="0" eaLnBrk="1" latinLnBrk="0" hangingPunct="1">
        <a:spcBef>
          <a:spcPct val="20000"/>
        </a:spcBef>
        <a:buClr>
          <a:schemeClr val="accent6"/>
        </a:buClr>
        <a:buFont typeface="Wingdings" panose="05000000000000000000" pitchFamily="2" charset="2"/>
        <a:buChar char="§"/>
        <a:defRPr sz="1600" kern="1200">
          <a:solidFill>
            <a:schemeClr val="tx1"/>
          </a:solidFill>
          <a:latin typeface="+mn-lt"/>
          <a:ea typeface="+mn-ea"/>
          <a:cs typeface="+mn-cs"/>
        </a:defRPr>
      </a:lvl4pPr>
      <a:lvl5pPr marL="2062163" indent="-233363" algn="l" defTabSz="914400" rtl="0" eaLnBrk="1" latinLnBrk="0" hangingPunct="1">
        <a:spcBef>
          <a:spcPct val="20000"/>
        </a:spcBef>
        <a:buClr>
          <a:schemeClr val="tx2"/>
        </a:buClr>
        <a:buFont typeface="Wingdings" panose="05000000000000000000" pitchFamily="2" charset="2"/>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hyperlink" Target="https://www.leru.org/files/LERU-AP24-Open-Science-full-paper.pdf" TargetMode="External"/><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hyperlink" Target="https://www.leru.org/files/LERU-AP24-Open-Science-full-paper.pdf" TargetMode="External"/><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hyperlink" Target="https://www.coalition-s.org/" TargetMode="External"/><Relationship Id="rId2" Type="http://schemas.openxmlformats.org/officeDocument/2006/relationships/hyperlink" Target="https://openaccess.mpg.de/67605/berlin_declaration_engl.pdf" TargetMode="Externa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hyperlink" Target="https://commons.wikimedia.org/wiki/File:Golden_road.jpg" TargetMode="External"/><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hyperlink" Target="https://heiup.uni-heidelberg.de/" TargetMode="External"/><Relationship Id="rId2" Type="http://schemas.openxmlformats.org/officeDocument/2006/relationships/image" Target="../media/image22.jpg"/><Relationship Id="rId1" Type="http://schemas.openxmlformats.org/officeDocument/2006/relationships/slideLayout" Target="../slideLayouts/slideLayout3.xml"/><Relationship Id="rId5" Type="http://schemas.openxmlformats.org/officeDocument/2006/relationships/image" Target="../media/image24.png"/><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open-access-monitor.de/"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hyperlink" Target="https://jussieucall.org/" TargetMode="External"/><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hyperlink" Target="https://www.leru.org/files/LERU-AP24-Open-Science-full-paper.pdf" TargetMode="External"/><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3" Type="http://schemas.openxmlformats.org/officeDocument/2006/relationships/hyperlink" Target="http://book.fosteropenscience.eu/en/" TargetMode="External"/><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hyperlink" Target="http://book.fosteropenscience.eu/en/" TargetMode="External"/><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vmlDrawing" Target="../drawings/vmlDrawing4.vml"/><Relationship Id="rId6" Type="http://schemas.openxmlformats.org/officeDocument/2006/relationships/image" Target="../media/image1.emf"/><Relationship Id="rId5" Type="http://schemas.openxmlformats.org/officeDocument/2006/relationships/oleObject" Target="../embeddings/oleObject4.bin"/><Relationship Id="rId4" Type="http://schemas.openxmlformats.org/officeDocument/2006/relationships/notesSlide" Target="../notesSlides/notesSlide7.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9.jpeg"/><Relationship Id="rId2" Type="http://schemas.openxmlformats.org/officeDocument/2006/relationships/tags" Target="../tags/tag6.xml"/><Relationship Id="rId1" Type="http://schemas.openxmlformats.org/officeDocument/2006/relationships/vmlDrawing" Target="../drawings/vmlDrawing5.vml"/><Relationship Id="rId6" Type="http://schemas.openxmlformats.org/officeDocument/2006/relationships/image" Target="../media/image1.emf"/><Relationship Id="rId5" Type="http://schemas.openxmlformats.org/officeDocument/2006/relationships/oleObject" Target="../embeddings/oleObject5.bin"/><Relationship Id="rId4" Type="http://schemas.openxmlformats.org/officeDocument/2006/relationships/notesSlide" Target="../notesSlides/notesSlide8.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xml"/><Relationship Id="rId1" Type="http://schemas.openxmlformats.org/officeDocument/2006/relationships/vmlDrawing" Target="../drawings/vmlDrawing6.vml"/><Relationship Id="rId6" Type="http://schemas.openxmlformats.org/officeDocument/2006/relationships/image" Target="../media/image1.emf"/><Relationship Id="rId5" Type="http://schemas.openxmlformats.org/officeDocument/2006/relationships/oleObject" Target="../embeddings/oleObject6.bin"/><Relationship Id="rId4" Type="http://schemas.openxmlformats.org/officeDocument/2006/relationships/notesSlide" Target="../notesSlides/notesSlide9.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xml"/><Relationship Id="rId1" Type="http://schemas.openxmlformats.org/officeDocument/2006/relationships/vmlDrawing" Target="../drawings/vmlDrawing7.vml"/><Relationship Id="rId6" Type="http://schemas.openxmlformats.org/officeDocument/2006/relationships/image" Target="../media/image1.emf"/><Relationship Id="rId5" Type="http://schemas.openxmlformats.org/officeDocument/2006/relationships/oleObject" Target="../embeddings/oleObject7.bin"/><Relationship Id="rId4" Type="http://schemas.openxmlformats.org/officeDocument/2006/relationships/notesSlide" Target="../notesSlides/notesSlide10.xml"/></Relationships>
</file>

<file path=ppt/slides/_rels/slide28.xml.rels><?xml version="1.0" encoding="UTF-8" standalone="yes"?>
<Relationships xmlns="http://schemas.openxmlformats.org/package/2006/relationships"><Relationship Id="rId8" Type="http://schemas.openxmlformats.org/officeDocument/2006/relationships/hyperlink" Target="http://www.flaticon.com/" TargetMode="External"/><Relationship Id="rId3" Type="http://schemas.openxmlformats.org/officeDocument/2006/relationships/slideLayout" Target="../slideLayouts/slideLayout1.xml"/><Relationship Id="rId7" Type="http://schemas.openxmlformats.org/officeDocument/2006/relationships/hyperlink" Target="http://www.freepik.com/" TargetMode="External"/><Relationship Id="rId2" Type="http://schemas.openxmlformats.org/officeDocument/2006/relationships/tags" Target="../tags/tag9.xml"/><Relationship Id="rId1" Type="http://schemas.openxmlformats.org/officeDocument/2006/relationships/vmlDrawing" Target="../drawings/vmlDrawing8.vml"/><Relationship Id="rId6" Type="http://schemas.openxmlformats.org/officeDocument/2006/relationships/image" Target="../media/image30.png"/><Relationship Id="rId5" Type="http://schemas.openxmlformats.org/officeDocument/2006/relationships/image" Target="../media/image1.emf"/><Relationship Id="rId10" Type="http://schemas.openxmlformats.org/officeDocument/2006/relationships/hyperlink" Target="http://creativecommons.org/licenses/by/4.0/" TargetMode="External"/><Relationship Id="rId4" Type="http://schemas.openxmlformats.org/officeDocument/2006/relationships/oleObject" Target="../embeddings/oleObject8.bin"/><Relationship Id="rId9" Type="http://schemas.openxmlformats.org/officeDocument/2006/relationships/hyperlink" Target="http://creativecommons.org/licenses/by/3.0/" TargetMode="Externa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32.jpg"/><Relationship Id="rId2" Type="http://schemas.openxmlformats.org/officeDocument/2006/relationships/tags" Target="../tags/tag10.xml"/><Relationship Id="rId1" Type="http://schemas.openxmlformats.org/officeDocument/2006/relationships/vmlDrawing" Target="../drawings/vmlDrawing9.vml"/><Relationship Id="rId6" Type="http://schemas.openxmlformats.org/officeDocument/2006/relationships/image" Target="../media/image1.emf"/><Relationship Id="rId5" Type="http://schemas.openxmlformats.org/officeDocument/2006/relationships/oleObject" Target="../embeddings/oleObject9.bin"/><Relationship Id="rId4" Type="http://schemas.openxmlformats.org/officeDocument/2006/relationships/notesSlide" Target="../notesSlides/notesSlide11.xml"/></Relationships>
</file>

<file path=ppt/slides/_rels/slide32.xml.rels><?xml version="1.0" encoding="UTF-8" standalone="yes"?>
<Relationships xmlns="http://schemas.openxmlformats.org/package/2006/relationships"><Relationship Id="rId3" Type="http://schemas.openxmlformats.org/officeDocument/2006/relationships/hyperlink" Target="https://www.leru.org/files/LERU-AP24-Open-Science-full-paper.pdf" TargetMode="External"/><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hyperlink" Target="https://www.leru.org/files/LERU-AP24-Open-Science-full-paper.pdf" TargetMode="External"/><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11.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3" Type="http://schemas.openxmlformats.org/officeDocument/2006/relationships/hyperlink" Target="https://www.leru.org/files/LERU-AP24-Open-Science-full-paper.pdf" TargetMode="External"/><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11.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xml"/><Relationship Id="rId1" Type="http://schemas.openxmlformats.org/officeDocument/2006/relationships/vmlDrawing" Target="../drawings/vmlDrawing10.vml"/><Relationship Id="rId6" Type="http://schemas.openxmlformats.org/officeDocument/2006/relationships/image" Target="../media/image33.png"/><Relationship Id="rId5" Type="http://schemas.openxmlformats.org/officeDocument/2006/relationships/image" Target="../media/image1.emf"/><Relationship Id="rId4" Type="http://schemas.openxmlformats.org/officeDocument/2006/relationships/oleObject" Target="../embeddings/oleObject10.bin"/></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2.xml"/><Relationship Id="rId1" Type="http://schemas.openxmlformats.org/officeDocument/2006/relationships/vmlDrawing" Target="../drawings/vmlDrawing11.vml"/><Relationship Id="rId5" Type="http://schemas.openxmlformats.org/officeDocument/2006/relationships/image" Target="../media/image1.emf"/><Relationship Id="rId4" Type="http://schemas.openxmlformats.org/officeDocument/2006/relationships/oleObject" Target="../embeddings/oleObject11.bin"/></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3.xml"/><Relationship Id="rId1" Type="http://schemas.openxmlformats.org/officeDocument/2006/relationships/vmlDrawing" Target="../drawings/vmlDrawing12.vml"/><Relationship Id="rId5" Type="http://schemas.openxmlformats.org/officeDocument/2006/relationships/image" Target="../media/image1.emf"/><Relationship Id="rId4" Type="http://schemas.openxmlformats.org/officeDocument/2006/relationships/oleObject" Target="../embeddings/oleObject12.bin"/></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4.png"/><Relationship Id="rId2" Type="http://schemas.openxmlformats.org/officeDocument/2006/relationships/tags" Target="../tags/tag14.xml"/><Relationship Id="rId1" Type="http://schemas.openxmlformats.org/officeDocument/2006/relationships/vmlDrawing" Target="../drawings/vmlDrawing13.vml"/><Relationship Id="rId6" Type="http://schemas.openxmlformats.org/officeDocument/2006/relationships/hyperlink" Target="https://marketplace.eosc-portal.eu/?tour=overview" TargetMode="External"/><Relationship Id="rId5" Type="http://schemas.openxmlformats.org/officeDocument/2006/relationships/image" Target="../media/image1.emf"/><Relationship Id="rId4" Type="http://schemas.openxmlformats.org/officeDocument/2006/relationships/oleObject" Target="../embeddings/oleObject13.bin"/></Relationships>
</file>

<file path=ppt/slides/_rels/slide5.xml.rels><?xml version="1.0" encoding="UTF-8" standalone="yes"?>
<Relationships xmlns="http://schemas.openxmlformats.org/package/2006/relationships"><Relationship Id="rId3" Type="http://schemas.openxmlformats.org/officeDocument/2006/relationships/hyperlink" Target="https://commons.wikimedia.org/wiki/File:Tetradrachm_Athens_480-420BC_MBA_Lyon.jpg"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7.jpg"/></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5.xml"/><Relationship Id="rId1" Type="http://schemas.openxmlformats.org/officeDocument/2006/relationships/vmlDrawing" Target="../drawings/vmlDrawing14.vml"/><Relationship Id="rId5" Type="http://schemas.openxmlformats.org/officeDocument/2006/relationships/image" Target="../media/image1.emf"/><Relationship Id="rId4" Type="http://schemas.openxmlformats.org/officeDocument/2006/relationships/oleObject" Target="../embeddings/oleObject14.bin"/></Relationships>
</file>

<file path=ppt/slides/_rels/slide51.xml.rels><?xml version="1.0" encoding="UTF-8" standalone="yes"?>
<Relationships xmlns="http://schemas.openxmlformats.org/package/2006/relationships"><Relationship Id="rId3" Type="http://schemas.openxmlformats.org/officeDocument/2006/relationships/hyperlink" Target="https://www.leru.org/files/LERU-AP24-Open-Science-full-paper.pdf" TargetMode="External"/><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image" Target="../media/image11.png"/></Relationships>
</file>

<file path=ppt/slides/_rels/slide52.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hyperlink" Target="https://creativecommons.org/licenses/by-nc/2.0/" TargetMode="Externa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6.xml"/><Relationship Id="rId1" Type="http://schemas.openxmlformats.org/officeDocument/2006/relationships/vmlDrawing" Target="../drawings/vmlDrawing15.vml"/><Relationship Id="rId5" Type="http://schemas.openxmlformats.org/officeDocument/2006/relationships/image" Target="../media/image1.emf"/><Relationship Id="rId4" Type="http://schemas.openxmlformats.org/officeDocument/2006/relationships/oleObject" Target="../embeddings/oleObject15.bin"/></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7.xml"/><Relationship Id="rId1" Type="http://schemas.openxmlformats.org/officeDocument/2006/relationships/vmlDrawing" Target="../drawings/vmlDrawing16.vml"/><Relationship Id="rId5" Type="http://schemas.openxmlformats.org/officeDocument/2006/relationships/image" Target="../media/image1.emf"/><Relationship Id="rId4" Type="http://schemas.openxmlformats.org/officeDocument/2006/relationships/oleObject" Target="../embeddings/oleObject16.bin"/></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8.xml"/><Relationship Id="rId1" Type="http://schemas.openxmlformats.org/officeDocument/2006/relationships/vmlDrawing" Target="../drawings/vmlDrawing17.vml"/><Relationship Id="rId5" Type="http://schemas.openxmlformats.org/officeDocument/2006/relationships/image" Target="../media/image1.emf"/><Relationship Id="rId4" Type="http://schemas.openxmlformats.org/officeDocument/2006/relationships/oleObject" Target="../embeddings/oleObject17.bin"/></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9.xml"/><Relationship Id="rId1" Type="http://schemas.openxmlformats.org/officeDocument/2006/relationships/vmlDrawing" Target="../drawings/vmlDrawing18.vml"/><Relationship Id="rId5" Type="http://schemas.openxmlformats.org/officeDocument/2006/relationships/image" Target="../media/image1.emf"/><Relationship Id="rId4" Type="http://schemas.openxmlformats.org/officeDocument/2006/relationships/oleObject" Target="../embeddings/oleObject18.bin"/></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0.xml"/><Relationship Id="rId1" Type="http://schemas.openxmlformats.org/officeDocument/2006/relationships/vmlDrawing" Target="../drawings/vmlDrawing19.vml"/><Relationship Id="rId6" Type="http://schemas.openxmlformats.org/officeDocument/2006/relationships/hyperlink" Target="http://doi.org/10.17605/OSF.IO/XPR2N" TargetMode="External"/><Relationship Id="rId5" Type="http://schemas.openxmlformats.org/officeDocument/2006/relationships/image" Target="../media/image1.emf"/><Relationship Id="rId4" Type="http://schemas.openxmlformats.org/officeDocument/2006/relationships/oleObject" Target="../embeddings/oleObject19.bin"/></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1.xml"/><Relationship Id="rId1" Type="http://schemas.openxmlformats.org/officeDocument/2006/relationships/vmlDrawing" Target="../drawings/vmlDrawing20.vml"/><Relationship Id="rId5" Type="http://schemas.openxmlformats.org/officeDocument/2006/relationships/image" Target="../media/image1.emf"/><Relationship Id="rId4" Type="http://schemas.openxmlformats.org/officeDocument/2006/relationships/oleObject" Target="../embeddings/oleObject20.bin"/></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2.xml"/><Relationship Id="rId1" Type="http://schemas.openxmlformats.org/officeDocument/2006/relationships/vmlDrawing" Target="../drawings/vmlDrawing21.vml"/><Relationship Id="rId5" Type="http://schemas.openxmlformats.org/officeDocument/2006/relationships/image" Target="../media/image1.emf"/><Relationship Id="rId4" Type="http://schemas.openxmlformats.org/officeDocument/2006/relationships/oleObject" Target="../embeddings/oleObject16.bin"/></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hyperlink" Target="https://commons.wikimedia.org/wiki/File:Neon_Open_Sign.jpg" TargetMode="Externa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3.xml"/><Relationship Id="rId1" Type="http://schemas.openxmlformats.org/officeDocument/2006/relationships/vmlDrawing" Target="../drawings/vmlDrawing22.vml"/><Relationship Id="rId5" Type="http://schemas.openxmlformats.org/officeDocument/2006/relationships/image" Target="../media/image1.emf"/><Relationship Id="rId4" Type="http://schemas.openxmlformats.org/officeDocument/2006/relationships/oleObject" Target="../embeddings/oleObject16.bin"/></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4.xml"/><Relationship Id="rId1" Type="http://schemas.openxmlformats.org/officeDocument/2006/relationships/vmlDrawing" Target="../drawings/vmlDrawing23.vml"/><Relationship Id="rId5" Type="http://schemas.openxmlformats.org/officeDocument/2006/relationships/image" Target="../media/image1.emf"/><Relationship Id="rId4" Type="http://schemas.openxmlformats.org/officeDocument/2006/relationships/oleObject" Target="../embeddings/oleObject16.bin"/></Relationships>
</file>

<file path=ppt/slides/_rels/slide62.xml.rels><?xml version="1.0" encoding="UTF-8" standalone="yes"?>
<Relationships xmlns="http://schemas.openxmlformats.org/package/2006/relationships"><Relationship Id="rId8" Type="http://schemas.openxmlformats.org/officeDocument/2006/relationships/hyperlink" Target="https://www.allea.org/wp-content/uploads/2017/05/ALLEA-European-Code-of-Conduct-for-Research-Integrity-2017.pdf" TargetMode="External"/><Relationship Id="rId3" Type="http://schemas.openxmlformats.org/officeDocument/2006/relationships/slideLayout" Target="../slideLayouts/slideLayout1.xml"/><Relationship Id="rId7" Type="http://schemas.openxmlformats.org/officeDocument/2006/relationships/hyperlink" Target="https://data.europa.eu/doi/10.2777/59065" TargetMode="External"/><Relationship Id="rId2" Type="http://schemas.openxmlformats.org/officeDocument/2006/relationships/tags" Target="../tags/tag25.xml"/><Relationship Id="rId1" Type="http://schemas.openxmlformats.org/officeDocument/2006/relationships/vmlDrawing" Target="../drawings/vmlDrawing24.vml"/><Relationship Id="rId6" Type="http://schemas.openxmlformats.org/officeDocument/2006/relationships/hyperlink" Target="https://data.europa.eu/doi/10.2777/121253" TargetMode="External"/><Relationship Id="rId5" Type="http://schemas.openxmlformats.org/officeDocument/2006/relationships/image" Target="../media/image1.emf"/><Relationship Id="rId4" Type="http://schemas.openxmlformats.org/officeDocument/2006/relationships/oleObject" Target="../embeddings/oleObject21.bin"/><Relationship Id="rId9" Type="http://schemas.openxmlformats.org/officeDocument/2006/relationships/hyperlink" Target="https://data.europa.eu/doi/10.2777/341654" TargetMode="External"/></Relationships>
</file>

<file path=ppt/slides/_rels/slide63.xml.rels><?xml version="1.0" encoding="UTF-8" standalone="yes"?>
<Relationships xmlns="http://schemas.openxmlformats.org/package/2006/relationships"><Relationship Id="rId8" Type="http://schemas.openxmlformats.org/officeDocument/2006/relationships/hyperlink" Target="https://ec.europa.eu/programmes/horizon2020/en/what-horizon-2020#ArticleIJDC" TargetMode="External"/><Relationship Id="rId13" Type="http://schemas.openxmlformats.org/officeDocument/2006/relationships/hyperlink" Target="http://www.nature.com/articles/sdata201618#author-information" TargetMode="External"/><Relationship Id="rId3" Type="http://schemas.openxmlformats.org/officeDocument/2006/relationships/slideLayout" Target="../slideLayouts/slideLayout1.xml"/><Relationship Id="rId7" Type="http://schemas.openxmlformats.org/officeDocument/2006/relationships/hyperlink" Target="http://doi:10.4121/uuid:5146dd06-98e4-426c-9ae5-dc8fa65c549f" TargetMode="External"/><Relationship Id="rId12" Type="http://schemas.openxmlformats.org/officeDocument/2006/relationships/hyperlink" Target="https://www.force11.org/fairprinciples" TargetMode="External"/><Relationship Id="rId2" Type="http://schemas.openxmlformats.org/officeDocument/2006/relationships/tags" Target="../tags/tag26.xml"/><Relationship Id="rId1" Type="http://schemas.openxmlformats.org/officeDocument/2006/relationships/vmlDrawing" Target="../drawings/vmlDrawing25.vml"/><Relationship Id="rId6" Type="http://schemas.openxmlformats.org/officeDocument/2006/relationships/hyperlink" Target="https://ec.europa.eu/info/sites/info/files/turning_fair_into_reality_0.pdf" TargetMode="External"/><Relationship Id="rId11" Type="http://schemas.openxmlformats.org/officeDocument/2006/relationships/hyperlink" Target="https://www.force11.org/group/fairgroup/fairprinciples" TargetMode="External"/><Relationship Id="rId5" Type="http://schemas.openxmlformats.org/officeDocument/2006/relationships/image" Target="../media/image1.emf"/><Relationship Id="rId10" Type="http://schemas.openxmlformats.org/officeDocument/2006/relationships/hyperlink" Target="http://ec.europa.eu/research/participants/data/ref/h2020/grants_manual/hi/oa_pilot/h2020-hi-oa-data-mgt_en.pdf" TargetMode="External"/><Relationship Id="rId4" Type="http://schemas.openxmlformats.org/officeDocument/2006/relationships/oleObject" Target="../embeddings/oleObject21.bin"/><Relationship Id="rId9" Type="http://schemas.openxmlformats.org/officeDocument/2006/relationships/hyperlink" Target="https://ec.europa.eu/programmes/horizon2020/en/history-horizon-2020" TargetMode="External"/></Relationships>
</file>

<file path=ppt/slides/_rels/slide64.xml.rels><?xml version="1.0" encoding="UTF-8" standalone="yes"?>
<Relationships xmlns="http://schemas.openxmlformats.org/package/2006/relationships"><Relationship Id="rId8" Type="http://schemas.openxmlformats.org/officeDocument/2006/relationships/hyperlink" Target="NULL" TargetMode="External"/><Relationship Id="rId13" Type="http://schemas.openxmlformats.org/officeDocument/2006/relationships/hyperlink" Target="NULL" TargetMode="External"/><Relationship Id="rId18" Type="http://schemas.openxmlformats.org/officeDocument/2006/relationships/hyperlink" Target="NULL" TargetMode="External"/><Relationship Id="rId3" Type="http://schemas.openxmlformats.org/officeDocument/2006/relationships/slideLayout" Target="../slideLayouts/slideLayout1.xml"/><Relationship Id="rId21" Type="http://schemas.openxmlformats.org/officeDocument/2006/relationships/hyperlink" Target="https://ec.europa.eu/jrc/en/event/trainingcourse/" TargetMode="External"/><Relationship Id="rId7" Type="http://schemas.openxmlformats.org/officeDocument/2006/relationships/hyperlink" Target="NULL" TargetMode="External"/><Relationship Id="rId12" Type="http://schemas.openxmlformats.org/officeDocument/2006/relationships/hyperlink" Target="NULL" TargetMode="External"/><Relationship Id="rId17" Type="http://schemas.openxmlformats.org/officeDocument/2006/relationships/hyperlink" Target="NULL" TargetMode="External"/><Relationship Id="rId2" Type="http://schemas.openxmlformats.org/officeDocument/2006/relationships/tags" Target="../tags/tag27.xml"/><Relationship Id="rId16" Type="http://schemas.openxmlformats.org/officeDocument/2006/relationships/hyperlink" Target="NULL" TargetMode="External"/><Relationship Id="rId20" Type="http://schemas.openxmlformats.org/officeDocument/2006/relationships/hyperlink" Target="NULL" TargetMode="External"/><Relationship Id="rId1" Type="http://schemas.openxmlformats.org/officeDocument/2006/relationships/vmlDrawing" Target="../drawings/vmlDrawing26.vml"/><Relationship Id="rId6" Type="http://schemas.openxmlformats.org/officeDocument/2006/relationships/hyperlink" Target="NULL" TargetMode="External"/><Relationship Id="rId11" Type="http://schemas.openxmlformats.org/officeDocument/2006/relationships/hyperlink" Target="NULL" TargetMode="External"/><Relationship Id="rId5" Type="http://schemas.openxmlformats.org/officeDocument/2006/relationships/image" Target="../media/image1.emf"/><Relationship Id="rId15" Type="http://schemas.openxmlformats.org/officeDocument/2006/relationships/hyperlink" Target="NULL" TargetMode="External"/><Relationship Id="rId10" Type="http://schemas.openxmlformats.org/officeDocument/2006/relationships/hyperlink" Target="NULL" TargetMode="External"/><Relationship Id="rId19" Type="http://schemas.openxmlformats.org/officeDocument/2006/relationships/hyperlink" Target="NULL" TargetMode="External"/><Relationship Id="rId4" Type="http://schemas.openxmlformats.org/officeDocument/2006/relationships/oleObject" Target="../embeddings/oleObject21.bin"/><Relationship Id="rId9" Type="http://schemas.openxmlformats.org/officeDocument/2006/relationships/hyperlink" Target="NULL" TargetMode="External"/><Relationship Id="rId14" Type="http://schemas.openxmlformats.org/officeDocument/2006/relationships/hyperlink" Target="NULL" TargetMode="External"/></Relationships>
</file>

<file path=ppt/slides/_rels/slide6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hyperlink" Target="https://4euplus.eu/4EU-273.html" TargetMode="Externa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hyperlink" Target="https://doi.org/10.5281/zenodo.1285575" TargetMode="External"/><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hyperlink" Target="https://commons.wikimedia.org/wiki/File:Open_Science_Logo.jpg" TargetMode="External"/><Relationship Id="rId2" Type="http://schemas.openxmlformats.org/officeDocument/2006/relationships/image" Target="../media/image10.png"/><Relationship Id="rId1" Type="http://schemas.openxmlformats.org/officeDocument/2006/relationships/slideLayout" Target="../slideLayouts/slideLayout3.xml"/><Relationship Id="rId4" Type="http://schemas.openxmlformats.org/officeDocument/2006/relationships/hyperlink" Target="https://www.openaire.eu/what-is-open-science"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Nadpis 6"/>
          <p:cNvSpPr>
            <a:spLocks noGrp="1"/>
          </p:cNvSpPr>
          <p:nvPr>
            <p:ph type="ctrTitle"/>
          </p:nvPr>
        </p:nvSpPr>
        <p:spPr/>
        <p:txBody>
          <a:bodyPr anchor="t">
            <a:normAutofit fontScale="90000"/>
          </a:bodyPr>
          <a:lstStyle/>
          <a:p>
            <a:r>
              <a:rPr lang="en-US" dirty="0"/>
              <a:t>What</a:t>
            </a:r>
            <a:r>
              <a:rPr lang="de-DE" dirty="0"/>
              <a:t> </a:t>
            </a:r>
            <a:r>
              <a:rPr lang="en-US" dirty="0"/>
              <a:t>is</a:t>
            </a:r>
            <a:r>
              <a:rPr lang="de-DE" dirty="0"/>
              <a:t> Open Science?</a:t>
            </a:r>
            <a:endParaRPr lang="cs-CZ" dirty="0"/>
          </a:p>
        </p:txBody>
      </p:sp>
      <p:sp>
        <p:nvSpPr>
          <p:cNvPr id="8" name="Podnadpis 7"/>
          <p:cNvSpPr>
            <a:spLocks noGrp="1"/>
          </p:cNvSpPr>
          <p:nvPr>
            <p:ph type="subTitle" idx="1"/>
          </p:nvPr>
        </p:nvSpPr>
        <p:spPr>
          <a:xfrm>
            <a:off x="358175" y="3321284"/>
            <a:ext cx="6476650" cy="907918"/>
          </a:xfrm>
        </p:spPr>
        <p:txBody>
          <a:bodyPr anchor="t">
            <a:noAutofit/>
          </a:bodyPr>
          <a:lstStyle/>
          <a:p>
            <a:r>
              <a:rPr lang="de-DE" sz="2000" dirty="0"/>
              <a:t>Richard Dennis, University </a:t>
            </a:r>
            <a:r>
              <a:rPr lang="en-US" sz="2000" dirty="0"/>
              <a:t>of</a:t>
            </a:r>
            <a:r>
              <a:rPr lang="de-DE" sz="2000" dirty="0"/>
              <a:t> </a:t>
            </a:r>
            <a:r>
              <a:rPr lang="en-US" sz="2000" dirty="0"/>
              <a:t>Copenhagen</a:t>
            </a:r>
          </a:p>
          <a:p>
            <a:r>
              <a:rPr lang="de-DE" sz="2000" dirty="0"/>
              <a:t>Milan </a:t>
            </a:r>
            <a:r>
              <a:rPr lang="cs-CZ" sz="2000" dirty="0"/>
              <a:t>Janíček</a:t>
            </a:r>
            <a:r>
              <a:rPr lang="de-DE" sz="2000" dirty="0"/>
              <a:t>, Charles University Prague</a:t>
            </a:r>
          </a:p>
          <a:p>
            <a:r>
              <a:rPr lang="de-DE" sz="2000" dirty="0"/>
              <a:t>Jochen Apel, Heidelberg University</a:t>
            </a:r>
            <a:endParaRPr lang="cs-CZ" sz="2400" dirty="0"/>
          </a:p>
        </p:txBody>
      </p:sp>
      <p:sp>
        <p:nvSpPr>
          <p:cNvPr id="2" name="Fußzeilenplatzhalter 1"/>
          <p:cNvSpPr>
            <a:spLocks noGrp="1"/>
          </p:cNvSpPr>
          <p:nvPr>
            <p:ph type="ftr" sz="quarter" idx="11"/>
          </p:nvPr>
        </p:nvSpPr>
        <p:spPr/>
        <p:txBody>
          <a:bodyPr/>
          <a:lstStyle/>
          <a:p>
            <a:r>
              <a:rPr lang="en-US" dirty="0"/>
              <a:t>Open Science for you - An Introduction Series to Open Science | 8 November 2021</a:t>
            </a:r>
            <a:endParaRPr lang="cs-CZ" dirty="0"/>
          </a:p>
        </p:txBody>
      </p:sp>
    </p:spTree>
    <p:extLst>
      <p:ext uri="{BB962C8B-B14F-4D97-AF65-F5344CB8AC3E}">
        <p14:creationId xmlns:p14="http://schemas.microsoft.com/office/powerpoint/2010/main" val="6242702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a:xfrm>
            <a:off x="4181856" y="1091347"/>
            <a:ext cx="4123232" cy="619928"/>
          </a:xfrm>
        </p:spPr>
        <p:txBody>
          <a:bodyPr>
            <a:normAutofit/>
          </a:bodyPr>
          <a:lstStyle/>
          <a:p>
            <a:r>
              <a:rPr lang="de-DE" dirty="0"/>
              <a:t>8 Dimension of Open Science</a:t>
            </a:r>
          </a:p>
        </p:txBody>
      </p:sp>
      <p:sp>
        <p:nvSpPr>
          <p:cNvPr id="5" name="Inhaltsplatzhalter 4"/>
          <p:cNvSpPr>
            <a:spLocks noGrp="1"/>
          </p:cNvSpPr>
          <p:nvPr>
            <p:ph sz="half" idx="1"/>
          </p:nvPr>
        </p:nvSpPr>
        <p:spPr>
          <a:xfrm>
            <a:off x="4181856" y="1711275"/>
            <a:ext cx="4590977" cy="2890222"/>
          </a:xfrm>
        </p:spPr>
        <p:txBody>
          <a:bodyPr vert="horz" lIns="91440" tIns="45720" rIns="91440" bIns="45720" rtlCol="0" anchor="t">
            <a:noAutofit/>
          </a:bodyPr>
          <a:lstStyle/>
          <a:p>
            <a:pPr marL="342900" indent="-342900">
              <a:lnSpc>
                <a:spcPct val="150000"/>
              </a:lnSpc>
              <a:buFont typeface="+mj-lt"/>
              <a:buAutoNum type="arabicPeriod"/>
            </a:pPr>
            <a:r>
              <a:rPr lang="en-US" sz="1400" dirty="0"/>
              <a:t>The Future of Scholarly Publishing </a:t>
            </a:r>
          </a:p>
          <a:p>
            <a:pPr marL="342900" indent="-342900">
              <a:lnSpc>
                <a:spcPct val="150000"/>
              </a:lnSpc>
              <a:buFont typeface="+mj-lt"/>
              <a:buAutoNum type="arabicPeriod"/>
            </a:pPr>
            <a:r>
              <a:rPr lang="de-DE" sz="1400" dirty="0"/>
              <a:t>FAIR Data Principles</a:t>
            </a:r>
          </a:p>
          <a:p>
            <a:pPr marL="342900" indent="-342900">
              <a:lnSpc>
                <a:spcPct val="150000"/>
              </a:lnSpc>
              <a:buFont typeface="+mj-lt"/>
              <a:buAutoNum type="arabicPeriod"/>
            </a:pPr>
            <a:r>
              <a:rPr lang="en-US" sz="1400" dirty="0"/>
              <a:t>The European Open Science Cloud (EOSC)</a:t>
            </a:r>
          </a:p>
          <a:p>
            <a:pPr marL="342900" indent="-342900">
              <a:lnSpc>
                <a:spcPct val="150000"/>
              </a:lnSpc>
              <a:buFont typeface="+mj-lt"/>
              <a:buAutoNum type="arabicPeriod"/>
            </a:pPr>
            <a:r>
              <a:rPr lang="en-US" sz="1400" dirty="0"/>
              <a:t>Education and Skills</a:t>
            </a:r>
          </a:p>
          <a:p>
            <a:pPr marL="342900" indent="-342900">
              <a:lnSpc>
                <a:spcPct val="150000"/>
              </a:lnSpc>
              <a:buFont typeface="+mj-lt"/>
              <a:buAutoNum type="arabicPeriod"/>
            </a:pPr>
            <a:r>
              <a:rPr lang="en-US" sz="1400" dirty="0"/>
              <a:t>Rewards and Incentives</a:t>
            </a:r>
          </a:p>
          <a:p>
            <a:pPr marL="342900" indent="-342900">
              <a:lnSpc>
                <a:spcPct val="150000"/>
              </a:lnSpc>
              <a:buFont typeface="+mj-lt"/>
              <a:buAutoNum type="arabicPeriod"/>
            </a:pPr>
            <a:r>
              <a:rPr lang="de-DE" sz="1400" dirty="0"/>
              <a:t>Next-generation Metrics</a:t>
            </a:r>
            <a:endParaRPr lang="de-DE" sz="1400" dirty="0">
              <a:cs typeface="Arial"/>
            </a:endParaRPr>
          </a:p>
          <a:p>
            <a:pPr marL="342900" indent="-342900">
              <a:lnSpc>
                <a:spcPct val="150000"/>
              </a:lnSpc>
              <a:buFont typeface="+mj-lt"/>
              <a:buAutoNum type="arabicPeriod"/>
            </a:pPr>
            <a:r>
              <a:rPr lang="de-DE" sz="1400" dirty="0"/>
              <a:t>Research Integrity</a:t>
            </a:r>
          </a:p>
          <a:p>
            <a:pPr marL="342900" indent="-342900">
              <a:lnSpc>
                <a:spcPct val="150000"/>
              </a:lnSpc>
              <a:buFont typeface="+mj-lt"/>
              <a:buAutoNum type="arabicPeriod"/>
            </a:pPr>
            <a:r>
              <a:rPr lang="de-DE" sz="1400" dirty="0"/>
              <a:t>Citizen Science</a:t>
            </a:r>
          </a:p>
          <a:p>
            <a:pPr marL="0" indent="0">
              <a:lnSpc>
                <a:spcPct val="150000"/>
              </a:lnSpc>
              <a:buNone/>
            </a:pPr>
            <a:r>
              <a:rPr lang="de-DE" sz="1000" dirty="0">
                <a:hlinkClick r:id="rId3"/>
              </a:rPr>
              <a:t>https://www.leru.org/files/LERU-AP24-Open-Science-full-paper.pdf</a:t>
            </a:r>
            <a:r>
              <a:rPr lang="de-DE" sz="1000" dirty="0"/>
              <a:t> </a:t>
            </a:r>
          </a:p>
        </p:txBody>
      </p:sp>
      <p:pic>
        <p:nvPicPr>
          <p:cNvPr id="7" name="Inhaltsplatzhalter 5"/>
          <p:cNvPicPr>
            <a:picLocks noChangeAspect="1"/>
          </p:cNvPicPr>
          <p:nvPr/>
        </p:nvPicPr>
        <p:blipFill>
          <a:blip r:embed="rId4"/>
          <a:stretch>
            <a:fillRect/>
          </a:stretch>
        </p:blipFill>
        <p:spPr bwMode="auto">
          <a:xfrm>
            <a:off x="171976" y="0"/>
            <a:ext cx="3619736" cy="5122599"/>
          </a:xfrm>
          <a:prstGeom prst="rect">
            <a:avLst/>
          </a:prstGeom>
          <a:noFill/>
          <a:ln>
            <a:noFill/>
          </a:ln>
          <a:effectLst>
            <a:outerShdw blurRad="50800" dist="38100" dir="18900000" algn="b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400287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a:xfrm>
            <a:off x="4181856" y="1091347"/>
            <a:ext cx="4123232" cy="619928"/>
          </a:xfrm>
        </p:spPr>
        <p:txBody>
          <a:bodyPr>
            <a:normAutofit/>
          </a:bodyPr>
          <a:lstStyle/>
          <a:p>
            <a:r>
              <a:rPr lang="de-DE" dirty="0"/>
              <a:t>8 Dimension of Open Science</a:t>
            </a:r>
          </a:p>
        </p:txBody>
      </p:sp>
      <p:sp>
        <p:nvSpPr>
          <p:cNvPr id="5" name="Inhaltsplatzhalter 4"/>
          <p:cNvSpPr>
            <a:spLocks noGrp="1"/>
          </p:cNvSpPr>
          <p:nvPr>
            <p:ph sz="half" idx="1"/>
          </p:nvPr>
        </p:nvSpPr>
        <p:spPr>
          <a:xfrm>
            <a:off x="4181856" y="1711275"/>
            <a:ext cx="4590977" cy="2890222"/>
          </a:xfrm>
        </p:spPr>
        <p:txBody>
          <a:bodyPr vert="horz" lIns="91440" tIns="45720" rIns="91440" bIns="45720" rtlCol="0" anchor="t">
            <a:noAutofit/>
          </a:bodyPr>
          <a:lstStyle/>
          <a:p>
            <a:pPr marL="342900" indent="-342900">
              <a:lnSpc>
                <a:spcPct val="150000"/>
              </a:lnSpc>
              <a:buFont typeface="+mj-lt"/>
              <a:buAutoNum type="arabicPeriod"/>
            </a:pPr>
            <a:r>
              <a:rPr lang="en-US" sz="1400" b="1" dirty="0"/>
              <a:t>The Future of Scholarly Publishing </a:t>
            </a:r>
          </a:p>
          <a:p>
            <a:pPr marL="342900" indent="-342900">
              <a:lnSpc>
                <a:spcPct val="150000"/>
              </a:lnSpc>
              <a:buFont typeface="+mj-lt"/>
              <a:buAutoNum type="arabicPeriod"/>
            </a:pPr>
            <a:r>
              <a:rPr lang="de-DE" sz="1400" dirty="0"/>
              <a:t>FAIR Data Principles</a:t>
            </a:r>
          </a:p>
          <a:p>
            <a:pPr marL="342900" indent="-342900">
              <a:lnSpc>
                <a:spcPct val="150000"/>
              </a:lnSpc>
              <a:buFont typeface="+mj-lt"/>
              <a:buAutoNum type="arabicPeriod"/>
            </a:pPr>
            <a:r>
              <a:rPr lang="en-US" sz="1400" dirty="0"/>
              <a:t>The European Open Science Cloud (EOSC)</a:t>
            </a:r>
          </a:p>
          <a:p>
            <a:pPr marL="342900" indent="-342900">
              <a:lnSpc>
                <a:spcPct val="150000"/>
              </a:lnSpc>
              <a:buFont typeface="+mj-lt"/>
              <a:buAutoNum type="arabicPeriod"/>
            </a:pPr>
            <a:r>
              <a:rPr lang="en-US" sz="1400" dirty="0"/>
              <a:t>Education and Skills</a:t>
            </a:r>
          </a:p>
          <a:p>
            <a:pPr marL="342900" indent="-342900">
              <a:lnSpc>
                <a:spcPct val="150000"/>
              </a:lnSpc>
              <a:buFont typeface="+mj-lt"/>
              <a:buAutoNum type="arabicPeriod"/>
            </a:pPr>
            <a:r>
              <a:rPr lang="en-US" sz="1400" dirty="0"/>
              <a:t>Rewards and Incentives</a:t>
            </a:r>
          </a:p>
          <a:p>
            <a:pPr marL="342900" indent="-342900">
              <a:lnSpc>
                <a:spcPct val="150000"/>
              </a:lnSpc>
              <a:buFont typeface="+mj-lt"/>
              <a:buAutoNum type="arabicPeriod"/>
            </a:pPr>
            <a:r>
              <a:rPr lang="de-DE" sz="1400" dirty="0"/>
              <a:t>Next-generation Metrics</a:t>
            </a:r>
            <a:endParaRPr lang="de-DE" sz="1400" dirty="0">
              <a:cs typeface="Arial"/>
            </a:endParaRPr>
          </a:p>
          <a:p>
            <a:pPr marL="342900" indent="-342900">
              <a:lnSpc>
                <a:spcPct val="150000"/>
              </a:lnSpc>
              <a:buFont typeface="+mj-lt"/>
              <a:buAutoNum type="arabicPeriod"/>
            </a:pPr>
            <a:r>
              <a:rPr lang="de-DE" sz="1400" dirty="0"/>
              <a:t>Research Integrity</a:t>
            </a:r>
          </a:p>
          <a:p>
            <a:pPr marL="342900" indent="-342900">
              <a:lnSpc>
                <a:spcPct val="150000"/>
              </a:lnSpc>
              <a:buFont typeface="+mj-lt"/>
              <a:buAutoNum type="arabicPeriod"/>
            </a:pPr>
            <a:r>
              <a:rPr lang="de-DE" sz="1400" dirty="0"/>
              <a:t>Citizen Science</a:t>
            </a:r>
          </a:p>
          <a:p>
            <a:pPr marL="0" indent="0">
              <a:lnSpc>
                <a:spcPct val="150000"/>
              </a:lnSpc>
              <a:buNone/>
            </a:pPr>
            <a:r>
              <a:rPr lang="de-DE" sz="1000" dirty="0">
                <a:hlinkClick r:id="rId3"/>
              </a:rPr>
              <a:t>https://www.leru.org/files/LERU-AP24-Open-Science-full-paper.pdf</a:t>
            </a:r>
            <a:r>
              <a:rPr lang="de-DE" sz="1000" dirty="0"/>
              <a:t> </a:t>
            </a:r>
          </a:p>
        </p:txBody>
      </p:sp>
      <p:pic>
        <p:nvPicPr>
          <p:cNvPr id="7" name="Inhaltsplatzhalter 5"/>
          <p:cNvPicPr>
            <a:picLocks noChangeAspect="1"/>
          </p:cNvPicPr>
          <p:nvPr/>
        </p:nvPicPr>
        <p:blipFill>
          <a:blip r:embed="rId4"/>
          <a:stretch>
            <a:fillRect/>
          </a:stretch>
        </p:blipFill>
        <p:spPr bwMode="auto">
          <a:xfrm>
            <a:off x="171976" y="0"/>
            <a:ext cx="3619736" cy="5122599"/>
          </a:xfrm>
          <a:prstGeom prst="rect">
            <a:avLst/>
          </a:prstGeom>
          <a:noFill/>
          <a:ln>
            <a:noFill/>
          </a:ln>
          <a:effectLst>
            <a:outerShdw blurRad="50800" dist="38100" dir="18900000" algn="b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227056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8"/>
          <p:cNvSpPr>
            <a:spLocks noGrp="1"/>
          </p:cNvSpPr>
          <p:nvPr>
            <p:ph type="title"/>
          </p:nvPr>
        </p:nvSpPr>
        <p:spPr/>
        <p:txBody>
          <a:bodyPr/>
          <a:lstStyle/>
          <a:p>
            <a:r>
              <a:rPr lang="de-DE" dirty="0"/>
              <a:t>Open Access</a:t>
            </a:r>
          </a:p>
        </p:txBody>
      </p:sp>
      <p:sp>
        <p:nvSpPr>
          <p:cNvPr id="10" name="Inhaltsplatzhalter 9"/>
          <p:cNvSpPr>
            <a:spLocks noGrp="1"/>
          </p:cNvSpPr>
          <p:nvPr>
            <p:ph idx="1"/>
          </p:nvPr>
        </p:nvSpPr>
        <p:spPr/>
        <p:txBody>
          <a:bodyPr>
            <a:normAutofit fontScale="55000" lnSpcReduction="20000"/>
          </a:bodyPr>
          <a:lstStyle/>
          <a:p>
            <a:pPr marL="0" lvl="0" indent="0" fontAlgn="base">
              <a:spcBef>
                <a:spcPct val="0"/>
              </a:spcBef>
              <a:spcAft>
                <a:spcPct val="0"/>
              </a:spcAft>
              <a:buClrTx/>
              <a:buSzPct val="45000"/>
              <a:buNone/>
              <a:defRPr/>
            </a:pPr>
            <a:r>
              <a:rPr lang="en-US" altLang="de-DE" b="1" kern="0" dirty="0">
                <a:solidFill>
                  <a:schemeClr val="tx2"/>
                </a:solidFill>
                <a:latin typeface="Arial" pitchFamily="18"/>
              </a:rPr>
              <a:t>Berlin Declaration on Open Access to Knowledge in the Sciences and Humanities </a:t>
            </a:r>
            <a:r>
              <a:rPr lang="de-DE" altLang="de-DE" b="1" kern="0" dirty="0">
                <a:solidFill>
                  <a:schemeClr val="tx2"/>
                </a:solidFill>
                <a:latin typeface="Arial" pitchFamily="18"/>
              </a:rPr>
              <a:t>(2003)</a:t>
            </a:r>
          </a:p>
          <a:p>
            <a:pPr marL="0" lvl="0" indent="0" fontAlgn="base">
              <a:spcBef>
                <a:spcPct val="0"/>
              </a:spcBef>
              <a:spcAft>
                <a:spcPct val="0"/>
              </a:spcAft>
              <a:buClrTx/>
              <a:buSzPct val="45000"/>
              <a:buNone/>
              <a:defRPr/>
            </a:pPr>
            <a:endParaRPr lang="de-DE" altLang="de-DE" kern="0" dirty="0">
              <a:solidFill>
                <a:prstClr val="black"/>
              </a:solidFill>
              <a:latin typeface="Arial" pitchFamily="18"/>
            </a:endParaRPr>
          </a:p>
          <a:p>
            <a:pPr marL="0" lvl="0" indent="0" fontAlgn="base">
              <a:spcBef>
                <a:spcPct val="0"/>
              </a:spcBef>
              <a:spcAft>
                <a:spcPct val="0"/>
              </a:spcAft>
              <a:buClrTx/>
              <a:buSzPct val="45000"/>
              <a:buNone/>
              <a:defRPr/>
            </a:pPr>
            <a:r>
              <a:rPr lang="en-US" altLang="de-DE" kern="0" dirty="0">
                <a:solidFill>
                  <a:prstClr val="black"/>
                </a:solidFill>
                <a:latin typeface="Arial" pitchFamily="18"/>
              </a:rPr>
              <a:t>“Open access contributions include original scientific research results, raw data and metadata, source materials, digital representations of pictorial and graphical materials and scholarly multimedia material.</a:t>
            </a:r>
            <a:r>
              <a:rPr lang="de-DE" altLang="de-DE" kern="0" dirty="0">
                <a:solidFill>
                  <a:prstClr val="black"/>
                </a:solidFill>
                <a:latin typeface="Arial" pitchFamily="18"/>
              </a:rPr>
              <a:t> [...] </a:t>
            </a:r>
            <a:r>
              <a:rPr lang="en-US" dirty="0">
                <a:solidFill>
                  <a:srgbClr val="000000"/>
                </a:solidFill>
                <a:latin typeface="Arial" pitchFamily="18"/>
              </a:rPr>
              <a:t>The author(s) and right holder(s) of such contributions grant(s) to all users a </a:t>
            </a:r>
            <a:r>
              <a:rPr lang="en-US" b="1" dirty="0">
                <a:solidFill>
                  <a:srgbClr val="000000"/>
                </a:solidFill>
                <a:latin typeface="Arial" pitchFamily="18"/>
              </a:rPr>
              <a:t>free, irrevocable, worldwide, right of access </a:t>
            </a:r>
            <a:r>
              <a:rPr lang="en-US" dirty="0">
                <a:solidFill>
                  <a:srgbClr val="000000"/>
                </a:solidFill>
                <a:latin typeface="Arial" pitchFamily="18"/>
              </a:rPr>
              <a:t>to, and a license to </a:t>
            </a:r>
            <a:r>
              <a:rPr lang="en-US" b="1" dirty="0">
                <a:solidFill>
                  <a:srgbClr val="000000"/>
                </a:solidFill>
                <a:latin typeface="Arial" pitchFamily="18"/>
              </a:rPr>
              <a:t>copy, use, distribute, transmit and display the work publicly and to make and distribute derivative works, in any digital medium for any responsible purpose, subject to proper attribution of authorship</a:t>
            </a:r>
            <a:r>
              <a:rPr lang="en-US" dirty="0">
                <a:solidFill>
                  <a:srgbClr val="000000"/>
                </a:solidFill>
                <a:latin typeface="Arial" pitchFamily="18"/>
              </a:rPr>
              <a:t>.</a:t>
            </a:r>
            <a:r>
              <a:rPr lang="de-DE" altLang="de-DE" kern="0" dirty="0">
                <a:solidFill>
                  <a:prstClr val="black"/>
                </a:solidFill>
                <a:latin typeface="Arial" pitchFamily="18"/>
              </a:rPr>
              <a:t>“</a:t>
            </a:r>
          </a:p>
          <a:p>
            <a:pPr marL="0" lvl="0" indent="0" fontAlgn="base">
              <a:spcBef>
                <a:spcPct val="0"/>
              </a:spcBef>
              <a:spcAft>
                <a:spcPct val="0"/>
              </a:spcAft>
              <a:buClrTx/>
              <a:buSzPct val="45000"/>
              <a:buNone/>
              <a:defRPr/>
            </a:pPr>
            <a:endParaRPr lang="de-DE" altLang="de-DE" sz="1800" kern="0" dirty="0">
              <a:solidFill>
                <a:prstClr val="black"/>
              </a:solidFill>
              <a:latin typeface="Arial" pitchFamily="18"/>
            </a:endParaRPr>
          </a:p>
          <a:p>
            <a:pPr marL="0" indent="0">
              <a:buNone/>
            </a:pPr>
            <a:r>
              <a:rPr lang="de-DE" dirty="0">
                <a:hlinkClick r:id="rId2"/>
              </a:rPr>
              <a:t>https://openaccess.mpg.de/67605/berlin_declaration_engl.pdf</a:t>
            </a:r>
            <a:r>
              <a:rPr lang="de-DE" dirty="0"/>
              <a:t> </a:t>
            </a:r>
          </a:p>
          <a:p>
            <a:pPr marL="0" indent="0">
              <a:buNone/>
            </a:pPr>
            <a:endParaRPr lang="de-DE" dirty="0"/>
          </a:p>
          <a:p>
            <a:pPr>
              <a:buFont typeface="Wingdings" panose="05000000000000000000" pitchFamily="2" charset="2"/>
              <a:buChar char="è"/>
            </a:pPr>
            <a:r>
              <a:rPr lang="en-US" dirty="0">
                <a:sym typeface="Wingdings" panose="05000000000000000000" pitchFamily="2" charset="2"/>
              </a:rPr>
              <a:t>These and other early declarations are the starting point for a multitude of OA policies at local, national, and international levels, up to the point that the European Commission and a series of other funding bodies have made OA the standard for research projects they fund.</a:t>
            </a:r>
            <a:br>
              <a:rPr lang="en-US" dirty="0">
                <a:sym typeface="Wingdings" panose="05000000000000000000" pitchFamily="2" charset="2"/>
              </a:rPr>
            </a:br>
            <a:r>
              <a:rPr lang="en-US" dirty="0">
                <a:sym typeface="Wingdings" panose="05000000000000000000" pitchFamily="2" charset="2"/>
              </a:rPr>
              <a:t>Cf. </a:t>
            </a:r>
            <a:r>
              <a:rPr lang="en-US" dirty="0">
                <a:sym typeface="Wingdings" panose="05000000000000000000" pitchFamily="2" charset="2"/>
                <a:hlinkClick r:id="rId3"/>
              </a:rPr>
              <a:t>https://www.coalition-s.org/</a:t>
            </a:r>
            <a:r>
              <a:rPr lang="en-US" dirty="0">
                <a:sym typeface="Wingdings" panose="05000000000000000000" pitchFamily="2" charset="2"/>
              </a:rPr>
              <a:t> </a:t>
            </a:r>
          </a:p>
        </p:txBody>
      </p:sp>
    </p:spTree>
    <p:extLst>
      <p:ext uri="{BB962C8B-B14F-4D97-AF65-F5344CB8AC3E}">
        <p14:creationId xmlns:p14="http://schemas.microsoft.com/office/powerpoint/2010/main" val="33734717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Inhaltsplatzhalter 2"/>
          <p:cNvSpPr txBox="1">
            <a:spLocks/>
          </p:cNvSpPr>
          <p:nvPr/>
        </p:nvSpPr>
        <p:spPr bwMode="auto">
          <a:xfrm>
            <a:off x="216787" y="898584"/>
            <a:ext cx="7632873" cy="4299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defTabSz="863600" rtl="0" eaLnBrk="1" fontAlgn="base" hangingPunct="1">
              <a:lnSpc>
                <a:spcPts val="2100"/>
              </a:lnSpc>
              <a:spcBef>
                <a:spcPct val="0"/>
              </a:spcBef>
              <a:spcAft>
                <a:spcPct val="0"/>
              </a:spcAft>
              <a:buFont typeface="Arial" charset="0"/>
              <a:defRPr sz="1500" kern="1200">
                <a:solidFill>
                  <a:schemeClr val="tx1"/>
                </a:solidFill>
                <a:latin typeface="Arial" charset="0"/>
                <a:ea typeface="+mn-ea"/>
                <a:cs typeface="+mn-cs"/>
              </a:defRPr>
            </a:lvl1pPr>
            <a:lvl2pPr marL="222250" indent="-220663" algn="l" defTabSz="863600" rtl="0" eaLnBrk="1" fontAlgn="base" hangingPunct="1">
              <a:lnSpc>
                <a:spcPts val="2100"/>
              </a:lnSpc>
              <a:spcBef>
                <a:spcPct val="0"/>
              </a:spcBef>
              <a:spcAft>
                <a:spcPct val="0"/>
              </a:spcAft>
              <a:buFont typeface="Arial" charset="0"/>
              <a:buChar char="–"/>
              <a:defRPr sz="1500" kern="1200">
                <a:solidFill>
                  <a:schemeClr val="tx1"/>
                </a:solidFill>
                <a:latin typeface="Arial" charset="0"/>
                <a:ea typeface="+mn-ea"/>
                <a:cs typeface="+mn-cs"/>
              </a:defRPr>
            </a:lvl2pPr>
            <a:lvl3pPr marL="428625" indent="-204788" algn="l" defTabSz="863600" rtl="0" eaLnBrk="1" fontAlgn="base" hangingPunct="1">
              <a:lnSpc>
                <a:spcPts val="2100"/>
              </a:lnSpc>
              <a:spcBef>
                <a:spcPct val="0"/>
              </a:spcBef>
              <a:spcAft>
                <a:spcPct val="0"/>
              </a:spcAft>
              <a:buFont typeface="Arial" charset="0"/>
              <a:buChar char="•"/>
              <a:defRPr sz="1500" kern="1200">
                <a:solidFill>
                  <a:schemeClr val="tx1"/>
                </a:solidFill>
                <a:latin typeface="Arial" charset="0"/>
                <a:ea typeface="+mn-ea"/>
                <a:cs typeface="+mn-cs"/>
              </a:defRPr>
            </a:lvl3pPr>
            <a:lvl4pPr marL="650875" indent="-220663" algn="l" defTabSz="863600" rtl="0" eaLnBrk="1" fontAlgn="base" hangingPunct="1">
              <a:lnSpc>
                <a:spcPts val="2100"/>
              </a:lnSpc>
              <a:spcBef>
                <a:spcPct val="0"/>
              </a:spcBef>
              <a:spcAft>
                <a:spcPct val="0"/>
              </a:spcAft>
              <a:buFont typeface="Arial" charset="0"/>
              <a:buChar char="–"/>
              <a:defRPr sz="1500" kern="1200">
                <a:solidFill>
                  <a:schemeClr val="tx1"/>
                </a:solidFill>
                <a:latin typeface="Arial" charset="0"/>
                <a:ea typeface="+mn-ea"/>
                <a:cs typeface="+mn-cs"/>
              </a:defRPr>
            </a:lvl4pPr>
            <a:lvl5pPr marL="868363" indent="-215900" algn="l" defTabSz="863600" rtl="0" eaLnBrk="1" fontAlgn="base" hangingPunct="1">
              <a:lnSpc>
                <a:spcPts val="2100"/>
              </a:lnSpc>
              <a:spcBef>
                <a:spcPct val="0"/>
              </a:spcBef>
              <a:spcAft>
                <a:spcPct val="0"/>
              </a:spcAft>
              <a:buFont typeface="Arial" charset="0"/>
              <a:buChar char="»"/>
              <a:defRPr sz="1500" kern="1200">
                <a:solidFill>
                  <a:schemeClr val="tx1"/>
                </a:solidFill>
                <a:latin typeface="Arial"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863600" rtl="0" eaLnBrk="1" fontAlgn="base" latinLnBrk="0" hangingPunct="1">
              <a:lnSpc>
                <a:spcPts val="2100"/>
              </a:lnSpc>
              <a:spcBef>
                <a:spcPct val="0"/>
              </a:spcBef>
              <a:spcAft>
                <a:spcPct val="0"/>
              </a:spcAft>
              <a:buClrTx/>
              <a:buSzTx/>
              <a:buFont typeface="Arial" charset="0"/>
              <a:buNone/>
              <a:tabLst/>
              <a:defRPr/>
            </a:pPr>
            <a:r>
              <a:rPr kumimoji="0" lang="de-DE" sz="1800" b="1" i="0" u="none" strike="noStrike" kern="1200" cap="none" spc="0" normalizeH="0" baseline="0" noProof="0" dirty="0">
                <a:ln>
                  <a:noFill/>
                </a:ln>
                <a:solidFill>
                  <a:srgbClr val="FFCC00"/>
                </a:solidFill>
                <a:effectLst/>
                <a:uLnTx/>
                <a:uFillTx/>
                <a:latin typeface="Arial" charset="0"/>
                <a:ea typeface="+mn-ea"/>
                <a:cs typeface="+mn-cs"/>
              </a:rPr>
              <a:t>Golden Road</a:t>
            </a:r>
            <a:r>
              <a:rPr kumimoji="0" lang="de-DE" sz="1800" b="0" i="0" u="none" strike="noStrike" kern="1200" cap="none" spc="0" normalizeH="0" baseline="0" noProof="0" dirty="0">
                <a:ln>
                  <a:noFill/>
                </a:ln>
                <a:solidFill>
                  <a:srgbClr val="FFCC00"/>
                </a:solidFill>
                <a:effectLst/>
                <a:uLnTx/>
                <a:uFillTx/>
                <a:latin typeface="Arial" charset="0"/>
                <a:ea typeface="+mn-ea"/>
                <a:cs typeface="+mn-cs"/>
              </a:rPr>
              <a:t> </a:t>
            </a:r>
          </a:p>
          <a:p>
            <a:pPr marL="0" marR="0" lvl="0" indent="0" algn="l" defTabSz="863600" rtl="0" eaLnBrk="1" fontAlgn="base" latinLnBrk="0" hangingPunct="1">
              <a:lnSpc>
                <a:spcPts val="2100"/>
              </a:lnSpc>
              <a:spcBef>
                <a:spcPct val="0"/>
              </a:spcBef>
              <a:spcAft>
                <a:spcPct val="0"/>
              </a:spcAft>
              <a:buClrTx/>
              <a:buSzTx/>
              <a:buFont typeface="Arial" charset="0"/>
              <a:buNone/>
              <a:tabLst/>
              <a:defRPr/>
            </a:pPr>
            <a:r>
              <a:rPr kumimoji="0" lang="de-DE" sz="1800" b="0" i="0" u="none" strike="noStrike" kern="1200" cap="none" spc="0" normalizeH="0" baseline="0" noProof="0" dirty="0">
                <a:ln>
                  <a:noFill/>
                </a:ln>
                <a:solidFill>
                  <a:sysClr val="windowText" lastClr="000000"/>
                </a:solidFill>
                <a:effectLst/>
                <a:uLnTx/>
                <a:uFillTx/>
                <a:latin typeface="Arial" charset="0"/>
                <a:ea typeface="+mn-ea"/>
                <a:cs typeface="+mn-cs"/>
              </a:rPr>
              <a:t>Primary publication is released open access</a:t>
            </a:r>
          </a:p>
          <a:p>
            <a:pPr marL="0" marR="0" lvl="0" indent="0" algn="l" defTabSz="863600" rtl="0" eaLnBrk="1" fontAlgn="base" latinLnBrk="0" hangingPunct="1">
              <a:lnSpc>
                <a:spcPts val="2100"/>
              </a:lnSpc>
              <a:spcBef>
                <a:spcPct val="0"/>
              </a:spcBef>
              <a:spcAft>
                <a:spcPct val="0"/>
              </a:spcAft>
              <a:buClrTx/>
              <a:buSzTx/>
              <a:buFont typeface="Arial" charset="0"/>
              <a:buNone/>
              <a:tabLst/>
              <a:defRPr/>
            </a:pPr>
            <a:endParaRPr kumimoji="0" lang="de-DE" sz="1800" b="1" i="0" u="none" strike="noStrike" kern="1200" cap="none" spc="0" normalizeH="0" baseline="0" noProof="0" dirty="0">
              <a:ln>
                <a:noFill/>
              </a:ln>
              <a:solidFill>
                <a:srgbClr val="33CC33"/>
              </a:solidFill>
              <a:effectLst/>
              <a:uLnTx/>
              <a:uFillTx/>
              <a:latin typeface="Arial" charset="0"/>
              <a:ea typeface="+mn-ea"/>
              <a:cs typeface="+mn-cs"/>
            </a:endParaRPr>
          </a:p>
          <a:p>
            <a:pPr marL="0" marR="0" lvl="0" indent="0" algn="l" defTabSz="863600" rtl="0" eaLnBrk="1" fontAlgn="base" latinLnBrk="0" hangingPunct="1">
              <a:lnSpc>
                <a:spcPts val="2100"/>
              </a:lnSpc>
              <a:spcBef>
                <a:spcPct val="0"/>
              </a:spcBef>
              <a:spcAft>
                <a:spcPct val="0"/>
              </a:spcAft>
              <a:buClrTx/>
              <a:buSzTx/>
              <a:buFont typeface="Arial" charset="0"/>
              <a:buNone/>
              <a:tabLst/>
              <a:defRPr/>
            </a:pPr>
            <a:endParaRPr kumimoji="0" lang="de-DE" sz="1800" b="1" i="0" u="none" strike="noStrike" kern="1200" cap="none" spc="0" normalizeH="0" baseline="0" noProof="0" dirty="0">
              <a:ln>
                <a:noFill/>
              </a:ln>
              <a:solidFill>
                <a:srgbClr val="33CC33"/>
              </a:solidFill>
              <a:effectLst/>
              <a:uLnTx/>
              <a:uFillTx/>
              <a:latin typeface="Arial" charset="0"/>
              <a:ea typeface="+mn-ea"/>
              <a:cs typeface="+mn-cs"/>
            </a:endParaRPr>
          </a:p>
          <a:p>
            <a:pPr marL="0" marR="0" lvl="0" indent="0" algn="l" defTabSz="863600" rtl="0" eaLnBrk="1" fontAlgn="base" latinLnBrk="0" hangingPunct="1">
              <a:lnSpc>
                <a:spcPts val="2100"/>
              </a:lnSpc>
              <a:spcBef>
                <a:spcPct val="0"/>
              </a:spcBef>
              <a:spcAft>
                <a:spcPct val="0"/>
              </a:spcAft>
              <a:buClrTx/>
              <a:buSzTx/>
              <a:buFont typeface="Arial" charset="0"/>
              <a:buNone/>
              <a:tabLst/>
              <a:defRPr/>
            </a:pPr>
            <a:endParaRPr kumimoji="0" lang="de-DE" sz="1800" b="1" i="0" u="none" strike="noStrike" kern="1200" cap="none" spc="0" normalizeH="0" baseline="0" noProof="0" dirty="0">
              <a:ln>
                <a:noFill/>
              </a:ln>
              <a:solidFill>
                <a:srgbClr val="33CC33"/>
              </a:solidFill>
              <a:effectLst/>
              <a:uLnTx/>
              <a:uFillTx/>
              <a:latin typeface="Arial" charset="0"/>
              <a:ea typeface="+mn-ea"/>
              <a:cs typeface="+mn-cs"/>
            </a:endParaRPr>
          </a:p>
          <a:p>
            <a:pPr marL="0" marR="0" lvl="0" indent="0" algn="l" defTabSz="863600" rtl="0" eaLnBrk="1" fontAlgn="base" latinLnBrk="0" hangingPunct="1">
              <a:lnSpc>
                <a:spcPts val="2100"/>
              </a:lnSpc>
              <a:spcBef>
                <a:spcPct val="0"/>
              </a:spcBef>
              <a:spcAft>
                <a:spcPct val="0"/>
              </a:spcAft>
              <a:buClrTx/>
              <a:buSzTx/>
              <a:buFont typeface="Arial" charset="0"/>
              <a:buNone/>
              <a:tabLst/>
              <a:defRPr/>
            </a:pPr>
            <a:endParaRPr kumimoji="0" lang="de-DE" sz="1800" b="1" i="0" u="none" strike="noStrike" kern="1200" cap="none" spc="0" normalizeH="0" baseline="0" noProof="0" dirty="0">
              <a:ln>
                <a:noFill/>
              </a:ln>
              <a:solidFill>
                <a:srgbClr val="33CC33"/>
              </a:solidFill>
              <a:effectLst/>
              <a:uLnTx/>
              <a:uFillTx/>
              <a:latin typeface="Arial" charset="0"/>
              <a:ea typeface="+mn-ea"/>
              <a:cs typeface="+mn-cs"/>
            </a:endParaRPr>
          </a:p>
          <a:p>
            <a:pPr marL="0" marR="0" lvl="0" indent="0" algn="l" defTabSz="863600" rtl="0" eaLnBrk="1" fontAlgn="base" latinLnBrk="0" hangingPunct="1">
              <a:lnSpc>
                <a:spcPts val="2100"/>
              </a:lnSpc>
              <a:spcBef>
                <a:spcPct val="0"/>
              </a:spcBef>
              <a:spcAft>
                <a:spcPct val="0"/>
              </a:spcAft>
              <a:buClrTx/>
              <a:buSzTx/>
              <a:buFont typeface="Arial" charset="0"/>
              <a:buNone/>
              <a:tabLst/>
              <a:defRPr/>
            </a:pPr>
            <a:endParaRPr kumimoji="0" lang="de-DE" sz="1800" b="1" i="0" u="none" strike="noStrike" kern="1200" cap="none" spc="0" normalizeH="0" baseline="0" noProof="0" dirty="0">
              <a:ln>
                <a:noFill/>
              </a:ln>
              <a:solidFill>
                <a:srgbClr val="33CC33"/>
              </a:solidFill>
              <a:effectLst/>
              <a:uLnTx/>
              <a:uFillTx/>
              <a:latin typeface="Arial" charset="0"/>
              <a:ea typeface="+mn-ea"/>
              <a:cs typeface="+mn-cs"/>
            </a:endParaRPr>
          </a:p>
          <a:p>
            <a:pPr marL="0" marR="0" lvl="0" indent="0" algn="l" defTabSz="863600" rtl="0" eaLnBrk="1" fontAlgn="base" latinLnBrk="0" hangingPunct="1">
              <a:lnSpc>
                <a:spcPts val="2100"/>
              </a:lnSpc>
              <a:spcBef>
                <a:spcPct val="0"/>
              </a:spcBef>
              <a:spcAft>
                <a:spcPct val="0"/>
              </a:spcAft>
              <a:buClrTx/>
              <a:buSzTx/>
              <a:buFont typeface="Arial" charset="0"/>
              <a:buNone/>
              <a:tabLst/>
              <a:defRPr/>
            </a:pPr>
            <a:r>
              <a:rPr kumimoji="0" lang="de-DE" sz="1800" b="1" i="0" u="none" strike="noStrike" kern="1200" cap="none" spc="0" normalizeH="0" baseline="0" noProof="0" dirty="0">
                <a:ln>
                  <a:noFill/>
                </a:ln>
                <a:solidFill>
                  <a:srgbClr val="33CC33"/>
                </a:solidFill>
                <a:effectLst/>
                <a:uLnTx/>
                <a:uFillTx/>
                <a:latin typeface="Arial" charset="0"/>
                <a:ea typeface="+mn-ea"/>
                <a:cs typeface="+mn-cs"/>
              </a:rPr>
              <a:t>Green Road (</a:t>
            </a:r>
            <a:r>
              <a:rPr kumimoji="0" lang="en-US" sz="1800" b="1" i="0" u="none" strike="noStrike" kern="1200" cap="none" spc="0" normalizeH="0" baseline="0" noProof="0" dirty="0">
                <a:ln>
                  <a:noFill/>
                </a:ln>
                <a:solidFill>
                  <a:srgbClr val="33CC33"/>
                </a:solidFill>
                <a:effectLst/>
                <a:uLnTx/>
                <a:uFillTx/>
                <a:latin typeface="Arial" charset="0"/>
                <a:ea typeface="+mn-ea"/>
                <a:cs typeface="+mn-cs"/>
              </a:rPr>
              <a:t>”</a:t>
            </a:r>
            <a:r>
              <a:rPr kumimoji="0" lang="de-DE" sz="1800" b="1" i="0" u="none" strike="noStrike" kern="1200" cap="none" spc="0" normalizeH="0" baseline="0" noProof="0" dirty="0">
                <a:ln>
                  <a:noFill/>
                </a:ln>
                <a:solidFill>
                  <a:srgbClr val="33CC33"/>
                </a:solidFill>
                <a:effectLst/>
                <a:uLnTx/>
                <a:uFillTx/>
                <a:latin typeface="Arial" charset="0"/>
                <a:ea typeface="+mn-ea"/>
                <a:cs typeface="+mn-cs"/>
              </a:rPr>
              <a:t>Self-Archiving“)</a:t>
            </a:r>
          </a:p>
          <a:p>
            <a:pPr marL="0" marR="0" lvl="0" indent="0" algn="l" defTabSz="863600" rtl="0" eaLnBrk="1" fontAlgn="base" latinLnBrk="0" hangingPunct="1">
              <a:lnSpc>
                <a:spcPts val="2100"/>
              </a:lnSpc>
              <a:spcBef>
                <a:spcPct val="0"/>
              </a:spcBef>
              <a:spcAft>
                <a:spcPct val="0"/>
              </a:spcAft>
              <a:buClrTx/>
              <a:buSzTx/>
              <a:buFont typeface="Arial" charset="0"/>
              <a:buNone/>
              <a:tabLst/>
              <a:defRPr/>
            </a:pPr>
            <a:r>
              <a:rPr kumimoji="0" lang="de-DE" sz="1800" b="0" i="0" u="none" strike="noStrike" kern="1200" cap="none" spc="0" normalizeH="0" baseline="0" noProof="0" dirty="0">
                <a:ln>
                  <a:noFill/>
                </a:ln>
                <a:solidFill>
                  <a:sysClr val="windowText" lastClr="000000"/>
                </a:solidFill>
                <a:effectLst/>
                <a:uLnTx/>
                <a:uFillTx/>
                <a:latin typeface="Arial" charset="0"/>
                <a:ea typeface="+mn-ea"/>
                <a:cs typeface="+mn-cs"/>
              </a:rPr>
              <a:t>Parallel publication of preprints, postprints or publisher‘s version on subject-specific or instituional repository</a:t>
            </a:r>
          </a:p>
        </p:txBody>
      </p:sp>
      <p:grpSp>
        <p:nvGrpSpPr>
          <p:cNvPr id="10" name="Gruppieren 2"/>
          <p:cNvGrpSpPr>
            <a:grpSpLocks/>
          </p:cNvGrpSpPr>
          <p:nvPr/>
        </p:nvGrpSpPr>
        <p:grpSpPr bwMode="auto">
          <a:xfrm>
            <a:off x="216787" y="1599053"/>
            <a:ext cx="4695415" cy="750999"/>
            <a:chOff x="827088" y="2565400"/>
            <a:chExt cx="4968876" cy="794787"/>
          </a:xfrm>
        </p:grpSpPr>
        <p:sp>
          <p:nvSpPr>
            <p:cNvPr id="11" name="AutoShape 25"/>
            <p:cNvSpPr>
              <a:spLocks noChangeArrowheads="1"/>
            </p:cNvSpPr>
            <p:nvPr/>
          </p:nvSpPr>
          <p:spPr bwMode="auto">
            <a:xfrm>
              <a:off x="3635376" y="2565400"/>
              <a:ext cx="2160588" cy="792163"/>
            </a:xfrm>
            <a:prstGeom prst="chevron">
              <a:avLst>
                <a:gd name="adj" fmla="val 55711"/>
              </a:avLst>
            </a:prstGeom>
            <a:solidFill>
              <a:srgbClr val="FFCC00"/>
            </a:solidFill>
            <a:ln w="3175">
              <a:solidFill>
                <a:srgbClr val="FFCC00"/>
              </a:solidFill>
              <a:miter lim="800000"/>
              <a:headEnd/>
              <a:tailEnd/>
            </a:ln>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de-DE" sz="1500" b="0" i="0" u="none" strike="noStrike" kern="0" cap="none" spc="0" normalizeH="0" baseline="0" noProof="0" dirty="0">
                <a:ln>
                  <a:noFill/>
                </a:ln>
                <a:solidFill>
                  <a:prstClr val="black"/>
                </a:solidFill>
                <a:effectLst/>
                <a:uLnTx/>
                <a:uFillTx/>
                <a:cs typeface="Arial" charset="0"/>
              </a:endParaRPr>
            </a:p>
          </p:txBody>
        </p:sp>
        <p:sp>
          <p:nvSpPr>
            <p:cNvPr id="12" name="AutoShape 26"/>
            <p:cNvSpPr>
              <a:spLocks noChangeArrowheads="1"/>
            </p:cNvSpPr>
            <p:nvPr/>
          </p:nvSpPr>
          <p:spPr bwMode="auto">
            <a:xfrm>
              <a:off x="2051051" y="2565400"/>
              <a:ext cx="1800225" cy="773113"/>
            </a:xfrm>
            <a:prstGeom prst="chevron">
              <a:avLst>
                <a:gd name="adj" fmla="val 45029"/>
              </a:avLst>
            </a:prstGeom>
            <a:noFill/>
            <a:ln w="3175">
              <a:solidFill>
                <a:srgbClr val="FFCC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de-DE" sz="1500" b="0" i="0" u="none" strike="noStrike" kern="0" cap="none" spc="0" normalizeH="0" baseline="0" noProof="0" dirty="0">
                <a:ln>
                  <a:noFill/>
                </a:ln>
                <a:solidFill>
                  <a:prstClr val="black"/>
                </a:solidFill>
                <a:effectLst/>
                <a:uLnTx/>
                <a:uFillTx/>
                <a:cs typeface="Arial" charset="0"/>
              </a:endParaRPr>
            </a:p>
          </p:txBody>
        </p:sp>
        <p:sp>
          <p:nvSpPr>
            <p:cNvPr id="13" name="AutoShape 27"/>
            <p:cNvSpPr>
              <a:spLocks noChangeArrowheads="1"/>
            </p:cNvSpPr>
            <p:nvPr/>
          </p:nvSpPr>
          <p:spPr bwMode="auto">
            <a:xfrm>
              <a:off x="827088" y="2565400"/>
              <a:ext cx="1352550" cy="792163"/>
            </a:xfrm>
            <a:prstGeom prst="homePlate">
              <a:avLst>
                <a:gd name="adj" fmla="val 52305"/>
              </a:avLst>
            </a:prstGeom>
            <a:noFill/>
            <a:ln w="3175">
              <a:solidFill>
                <a:sysClr val="windowText" lastClr="00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de-DE" sz="1500" b="0" i="0" u="none" strike="noStrike" kern="0" cap="none" spc="0" normalizeH="0" baseline="0" noProof="0" dirty="0">
                <a:ln>
                  <a:noFill/>
                </a:ln>
                <a:solidFill>
                  <a:prstClr val="black"/>
                </a:solidFill>
                <a:effectLst/>
                <a:uLnTx/>
                <a:uFillTx/>
                <a:cs typeface="Arial" charset="0"/>
              </a:endParaRPr>
            </a:p>
          </p:txBody>
        </p:sp>
        <p:sp>
          <p:nvSpPr>
            <p:cNvPr id="14" name="Text Box 29"/>
            <p:cNvSpPr txBox="1">
              <a:spLocks noChangeArrowheads="1"/>
            </p:cNvSpPr>
            <p:nvPr/>
          </p:nvSpPr>
          <p:spPr bwMode="auto">
            <a:xfrm>
              <a:off x="2411413" y="2781300"/>
              <a:ext cx="1439863" cy="309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de-DE" sz="1300" b="1" i="0" u="none" strike="noStrike" kern="0" cap="none" spc="0" normalizeH="0" baseline="0" noProof="0" dirty="0">
                  <a:ln>
                    <a:noFill/>
                  </a:ln>
                  <a:solidFill>
                    <a:prstClr val="black"/>
                  </a:solidFill>
                  <a:effectLst/>
                  <a:uLnTx/>
                  <a:uFillTx/>
                  <a:latin typeface="Arial" pitchFamily="34" charset="0"/>
                  <a:cs typeface="Arial" charset="0"/>
                </a:rPr>
                <a:t>Peer review</a:t>
              </a:r>
            </a:p>
          </p:txBody>
        </p:sp>
        <p:sp>
          <p:nvSpPr>
            <p:cNvPr id="15" name="Text Box 30"/>
            <p:cNvSpPr txBox="1">
              <a:spLocks noChangeArrowheads="1"/>
            </p:cNvSpPr>
            <p:nvPr/>
          </p:nvSpPr>
          <p:spPr bwMode="auto">
            <a:xfrm>
              <a:off x="4067176" y="2627313"/>
              <a:ext cx="1584325" cy="732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de-DE" sz="1300" b="1" i="0" u="none" strike="noStrike" kern="0" cap="none" spc="0" normalizeH="0" baseline="0" noProof="0" dirty="0">
                  <a:ln>
                    <a:noFill/>
                  </a:ln>
                  <a:solidFill>
                    <a:prstClr val="black"/>
                  </a:solidFill>
                  <a:effectLst/>
                  <a:uLnTx/>
                  <a:uFillTx/>
                  <a:latin typeface="Arial" pitchFamily="34" charset="0"/>
                  <a:cs typeface="Arial" charset="0"/>
                </a:rPr>
                <a:t>OA publication      (publisher/ repository)</a:t>
              </a:r>
            </a:p>
          </p:txBody>
        </p:sp>
      </p:grpSp>
      <p:grpSp>
        <p:nvGrpSpPr>
          <p:cNvPr id="16" name="Gruppieren 1"/>
          <p:cNvGrpSpPr>
            <a:grpSpLocks/>
          </p:cNvGrpSpPr>
          <p:nvPr/>
        </p:nvGrpSpPr>
        <p:grpSpPr bwMode="auto">
          <a:xfrm>
            <a:off x="235016" y="3734090"/>
            <a:ext cx="7416655" cy="793316"/>
            <a:chOff x="827088" y="5278294"/>
            <a:chExt cx="7848600" cy="839569"/>
          </a:xfrm>
        </p:grpSpPr>
        <p:sp>
          <p:nvSpPr>
            <p:cNvPr id="17" name="AutoShape 32"/>
            <p:cNvSpPr>
              <a:spLocks noChangeArrowheads="1"/>
            </p:cNvSpPr>
            <p:nvPr/>
          </p:nvSpPr>
          <p:spPr bwMode="auto">
            <a:xfrm>
              <a:off x="7091363" y="5300663"/>
              <a:ext cx="1584325" cy="773112"/>
            </a:xfrm>
            <a:prstGeom prst="chevron">
              <a:avLst>
                <a:gd name="adj" fmla="val 51232"/>
              </a:avLst>
            </a:prstGeom>
            <a:solidFill>
              <a:srgbClr val="33CC33"/>
            </a:solidFill>
            <a:ln w="3175">
              <a:solidFill>
                <a:srgbClr val="33CC33"/>
              </a:solidFill>
              <a:miter lim="800000"/>
              <a:headEnd/>
              <a:tailEnd/>
            </a:ln>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de-DE" sz="1500" b="0" i="0" u="none" strike="noStrike" kern="0" cap="none" spc="0" normalizeH="0" baseline="0" noProof="0" dirty="0">
                <a:ln>
                  <a:noFill/>
                </a:ln>
                <a:solidFill>
                  <a:prstClr val="black"/>
                </a:solidFill>
                <a:effectLst/>
                <a:uLnTx/>
                <a:uFillTx/>
                <a:cs typeface="Arial" charset="0"/>
              </a:endParaRPr>
            </a:p>
          </p:txBody>
        </p:sp>
        <p:sp>
          <p:nvSpPr>
            <p:cNvPr id="18" name="AutoShape 33"/>
            <p:cNvSpPr>
              <a:spLocks noChangeArrowheads="1"/>
            </p:cNvSpPr>
            <p:nvPr/>
          </p:nvSpPr>
          <p:spPr bwMode="auto">
            <a:xfrm>
              <a:off x="3490913" y="5300663"/>
              <a:ext cx="1873250" cy="773112"/>
            </a:xfrm>
            <a:prstGeom prst="chevron">
              <a:avLst>
                <a:gd name="adj" fmla="val 60575"/>
              </a:avLst>
            </a:prstGeom>
            <a:noFill/>
            <a:ln w="3175">
              <a:solidFill>
                <a:srgbClr val="33CC33"/>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de-DE" sz="1500" b="0" i="0" u="none" strike="noStrike" kern="0" cap="none" spc="0" normalizeH="0" baseline="0" noProof="0" dirty="0">
                <a:ln>
                  <a:noFill/>
                </a:ln>
                <a:solidFill>
                  <a:prstClr val="black"/>
                </a:solidFill>
                <a:effectLst/>
                <a:uLnTx/>
                <a:uFillTx/>
                <a:cs typeface="Arial" charset="0"/>
              </a:endParaRPr>
            </a:p>
          </p:txBody>
        </p:sp>
        <p:sp>
          <p:nvSpPr>
            <p:cNvPr id="19" name="AutoShape 34"/>
            <p:cNvSpPr>
              <a:spLocks noChangeArrowheads="1"/>
            </p:cNvSpPr>
            <p:nvPr/>
          </p:nvSpPr>
          <p:spPr bwMode="auto">
            <a:xfrm>
              <a:off x="827088" y="5300663"/>
              <a:ext cx="1352550" cy="792162"/>
            </a:xfrm>
            <a:prstGeom prst="homePlate">
              <a:avLst>
                <a:gd name="adj" fmla="val 42685"/>
              </a:avLst>
            </a:prstGeom>
            <a:noFill/>
            <a:ln w="3175">
              <a:solidFill>
                <a:sysClr val="windowText" lastClr="00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de-DE" sz="1500" b="0" i="0" u="none" strike="noStrike" kern="0" cap="none" spc="0" normalizeH="0" baseline="0" noProof="0" dirty="0">
                <a:ln>
                  <a:noFill/>
                </a:ln>
                <a:solidFill>
                  <a:prstClr val="black"/>
                </a:solidFill>
                <a:effectLst/>
                <a:uLnTx/>
                <a:uFillTx/>
                <a:cs typeface="Arial" charset="0"/>
              </a:endParaRPr>
            </a:p>
          </p:txBody>
        </p:sp>
        <p:sp>
          <p:nvSpPr>
            <p:cNvPr id="20" name="Text Box 35"/>
            <p:cNvSpPr txBox="1">
              <a:spLocks noChangeArrowheads="1"/>
            </p:cNvSpPr>
            <p:nvPr/>
          </p:nvSpPr>
          <p:spPr bwMode="auto">
            <a:xfrm>
              <a:off x="827088" y="5278294"/>
              <a:ext cx="1439863" cy="627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de-DE" sz="1300" b="1" i="0" u="none" strike="noStrike" kern="0" cap="none" spc="0" normalizeH="0" baseline="0" noProof="0" dirty="0">
                  <a:ln>
                    <a:noFill/>
                  </a:ln>
                  <a:solidFill>
                    <a:prstClr val="black"/>
                  </a:solidFill>
                  <a:effectLst/>
                  <a:uLnTx/>
                  <a:uFillTx/>
                  <a:latin typeface="Arial" pitchFamily="34" charset="0"/>
                  <a:cs typeface="Arial" charset="0"/>
                </a:rPr>
                <a:t> </a:t>
              </a:r>
            </a:p>
            <a:p>
              <a:pPr marL="0" marR="0" lvl="0" indent="0" defTabSz="914400" eaLnBrk="1" fontAlgn="base" latinLnBrk="0" hangingPunct="1">
                <a:lnSpc>
                  <a:spcPct val="100000"/>
                </a:lnSpc>
                <a:spcBef>
                  <a:spcPct val="50000"/>
                </a:spcBef>
                <a:spcAft>
                  <a:spcPct val="0"/>
                </a:spcAft>
                <a:buClrTx/>
                <a:buSzTx/>
                <a:buFontTx/>
                <a:buNone/>
                <a:tabLst/>
                <a:defRPr/>
              </a:pPr>
              <a:r>
                <a:rPr kumimoji="0" lang="de-DE" sz="1300" b="1" i="0" u="none" strike="noStrike" kern="0" cap="none" spc="0" normalizeH="0" baseline="0" noProof="0" dirty="0">
                  <a:ln>
                    <a:noFill/>
                  </a:ln>
                  <a:solidFill>
                    <a:prstClr val="black"/>
                  </a:solidFill>
                  <a:effectLst/>
                  <a:uLnTx/>
                  <a:uFillTx/>
                  <a:latin typeface="Arial" pitchFamily="34" charset="0"/>
                  <a:cs typeface="Arial" charset="0"/>
                </a:rPr>
                <a:t>Manuscript</a:t>
              </a:r>
            </a:p>
          </p:txBody>
        </p:sp>
        <p:sp>
          <p:nvSpPr>
            <p:cNvPr id="21" name="Text Box 36"/>
            <p:cNvSpPr txBox="1">
              <a:spLocks noChangeArrowheads="1"/>
            </p:cNvSpPr>
            <p:nvPr/>
          </p:nvSpPr>
          <p:spPr bwMode="auto">
            <a:xfrm>
              <a:off x="3886995" y="5596710"/>
              <a:ext cx="1439863" cy="309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de-DE" sz="1300" b="1" i="0" u="none" strike="noStrike" kern="0" cap="none" spc="0" normalizeH="0" baseline="0" noProof="0" dirty="0">
                  <a:ln>
                    <a:noFill/>
                  </a:ln>
                  <a:solidFill>
                    <a:prstClr val="black"/>
                  </a:solidFill>
                  <a:effectLst/>
                  <a:uLnTx/>
                  <a:uFillTx/>
                  <a:latin typeface="Arial" pitchFamily="34" charset="0"/>
                  <a:cs typeface="Arial" charset="0"/>
                </a:rPr>
                <a:t>Peer review</a:t>
              </a:r>
            </a:p>
          </p:txBody>
        </p:sp>
        <p:sp>
          <p:nvSpPr>
            <p:cNvPr id="22" name="Text Box 37"/>
            <p:cNvSpPr txBox="1">
              <a:spLocks noChangeArrowheads="1"/>
            </p:cNvSpPr>
            <p:nvPr/>
          </p:nvSpPr>
          <p:spPr bwMode="auto">
            <a:xfrm>
              <a:off x="5510213" y="5384991"/>
              <a:ext cx="1798638" cy="732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de-DE" sz="1300" b="1" i="0" u="none" strike="noStrike" kern="0" cap="none" spc="0" normalizeH="0" baseline="0" noProof="0" dirty="0">
                  <a:ln>
                    <a:noFill/>
                  </a:ln>
                  <a:solidFill>
                    <a:prstClr val="black"/>
                  </a:solidFill>
                  <a:effectLst/>
                  <a:uLnTx/>
                  <a:uFillTx/>
                  <a:latin typeface="Arial" pitchFamily="34" charset="0"/>
                  <a:cs typeface="Arial" charset="0"/>
                </a:rPr>
                <a:t>Publisher‘s version (closed access)</a:t>
              </a:r>
            </a:p>
          </p:txBody>
        </p:sp>
        <p:sp>
          <p:nvSpPr>
            <p:cNvPr id="23" name="AutoShape 38"/>
            <p:cNvSpPr>
              <a:spLocks noChangeArrowheads="1"/>
            </p:cNvSpPr>
            <p:nvPr/>
          </p:nvSpPr>
          <p:spPr bwMode="auto">
            <a:xfrm>
              <a:off x="2051051" y="5300663"/>
              <a:ext cx="1584325" cy="773112"/>
            </a:xfrm>
            <a:prstGeom prst="chevron">
              <a:avLst>
                <a:gd name="adj" fmla="val 51232"/>
              </a:avLst>
            </a:prstGeom>
            <a:solidFill>
              <a:srgbClr val="33CC33"/>
            </a:solidFill>
            <a:ln w="3175">
              <a:solidFill>
                <a:srgbClr val="33CC33"/>
              </a:solidFill>
              <a:miter lim="800000"/>
              <a:headEnd/>
              <a:tailEnd/>
            </a:ln>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de-DE" sz="1500" b="0" i="0" u="none" strike="noStrike" kern="0" cap="none" spc="0" normalizeH="0" baseline="0" noProof="0" dirty="0">
                <a:ln>
                  <a:noFill/>
                </a:ln>
                <a:solidFill>
                  <a:prstClr val="black"/>
                </a:solidFill>
                <a:effectLst/>
                <a:uLnTx/>
                <a:uFillTx/>
                <a:cs typeface="Arial" charset="0"/>
              </a:endParaRPr>
            </a:p>
          </p:txBody>
        </p:sp>
        <p:sp>
          <p:nvSpPr>
            <p:cNvPr id="24" name="AutoShape 39"/>
            <p:cNvSpPr>
              <a:spLocks noChangeArrowheads="1"/>
            </p:cNvSpPr>
            <p:nvPr/>
          </p:nvSpPr>
          <p:spPr bwMode="auto">
            <a:xfrm>
              <a:off x="5148263" y="5300663"/>
              <a:ext cx="2160588" cy="792162"/>
            </a:xfrm>
            <a:prstGeom prst="chevron">
              <a:avLst>
                <a:gd name="adj" fmla="val 55711"/>
              </a:avLst>
            </a:prstGeom>
            <a:noFill/>
            <a:ln w="3175">
              <a:solidFill>
                <a:sysClr val="windowText" lastClr="00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de-DE" sz="1500" b="0" i="0" u="none" strike="noStrike" kern="0" cap="none" spc="0" normalizeH="0" baseline="0" noProof="0" dirty="0">
                <a:ln>
                  <a:noFill/>
                </a:ln>
                <a:solidFill>
                  <a:prstClr val="black"/>
                </a:solidFill>
                <a:effectLst/>
                <a:uLnTx/>
                <a:uFillTx/>
                <a:cs typeface="Arial" charset="0"/>
              </a:endParaRPr>
            </a:p>
          </p:txBody>
        </p:sp>
        <p:sp>
          <p:nvSpPr>
            <p:cNvPr id="25" name="Text Box 40"/>
            <p:cNvSpPr txBox="1">
              <a:spLocks noChangeArrowheads="1"/>
            </p:cNvSpPr>
            <p:nvPr/>
          </p:nvSpPr>
          <p:spPr bwMode="auto">
            <a:xfrm>
              <a:off x="2482851" y="5500688"/>
              <a:ext cx="936625" cy="309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de-DE" sz="1300" b="1" i="0" u="none" strike="noStrike" kern="0" cap="none" spc="0" normalizeH="0" baseline="0" noProof="0" dirty="0">
                  <a:ln>
                    <a:noFill/>
                  </a:ln>
                  <a:solidFill>
                    <a:prstClr val="black"/>
                  </a:solidFill>
                  <a:effectLst/>
                  <a:uLnTx/>
                  <a:uFillTx/>
                  <a:latin typeface="Arial" pitchFamily="34" charset="0"/>
                  <a:cs typeface="Arial" charset="0"/>
                </a:rPr>
                <a:t>Preprint</a:t>
              </a:r>
              <a:r>
                <a:rPr kumimoji="0" lang="de-DE" sz="1300" b="0" i="0" u="none" strike="noStrike" kern="0" cap="none" spc="0" normalizeH="0" baseline="0" noProof="0" dirty="0">
                  <a:ln>
                    <a:noFill/>
                  </a:ln>
                  <a:solidFill>
                    <a:prstClr val="black"/>
                  </a:solidFill>
                  <a:effectLst/>
                  <a:uLnTx/>
                  <a:uFillTx/>
                  <a:latin typeface="Arial" pitchFamily="34" charset="0"/>
                  <a:cs typeface="Arial" charset="0"/>
                </a:rPr>
                <a:t> </a:t>
              </a:r>
            </a:p>
          </p:txBody>
        </p:sp>
        <p:sp>
          <p:nvSpPr>
            <p:cNvPr id="26" name="Text Box 41"/>
            <p:cNvSpPr txBox="1">
              <a:spLocks noChangeArrowheads="1"/>
            </p:cNvSpPr>
            <p:nvPr/>
          </p:nvSpPr>
          <p:spPr bwMode="auto">
            <a:xfrm>
              <a:off x="7451726" y="5500688"/>
              <a:ext cx="1152525" cy="309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de-DE" sz="1300" b="1" i="0" u="none" strike="noStrike" kern="0" cap="none" spc="0" normalizeH="0" baseline="0" noProof="0" dirty="0">
                  <a:ln>
                    <a:noFill/>
                  </a:ln>
                  <a:solidFill>
                    <a:prstClr val="black"/>
                  </a:solidFill>
                  <a:effectLst/>
                  <a:uLnTx/>
                  <a:uFillTx/>
                  <a:latin typeface="Arial" pitchFamily="34" charset="0"/>
                  <a:cs typeface="Arial" charset="0"/>
                </a:rPr>
                <a:t>Postprint</a:t>
              </a:r>
            </a:p>
          </p:txBody>
        </p:sp>
      </p:grpSp>
      <p:sp>
        <p:nvSpPr>
          <p:cNvPr id="27" name="Text Box 35"/>
          <p:cNvSpPr txBox="1">
            <a:spLocks noChangeArrowheads="1"/>
          </p:cNvSpPr>
          <p:nvPr/>
        </p:nvSpPr>
        <p:spPr bwMode="auto">
          <a:xfrm>
            <a:off x="175532" y="1512337"/>
            <a:ext cx="1360621" cy="592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fontAlgn="base">
              <a:spcBef>
                <a:spcPct val="50000"/>
              </a:spcBef>
              <a:spcAft>
                <a:spcPct val="0"/>
              </a:spcAft>
              <a:defRPr/>
            </a:pPr>
            <a:r>
              <a:rPr lang="de-DE" sz="1300" b="1" dirty="0">
                <a:solidFill>
                  <a:prstClr val="black"/>
                </a:solidFill>
                <a:cs typeface="Arial" charset="0"/>
              </a:rPr>
              <a:t> </a:t>
            </a:r>
          </a:p>
          <a:p>
            <a:pPr fontAlgn="base">
              <a:spcBef>
                <a:spcPct val="50000"/>
              </a:spcBef>
              <a:spcAft>
                <a:spcPct val="0"/>
              </a:spcAft>
              <a:defRPr/>
            </a:pPr>
            <a:r>
              <a:rPr lang="de-DE" sz="1300" b="1" dirty="0">
                <a:solidFill>
                  <a:prstClr val="black"/>
                </a:solidFill>
                <a:cs typeface="Arial" charset="0"/>
              </a:rPr>
              <a:t>Manuscript</a:t>
            </a:r>
          </a:p>
        </p:txBody>
      </p:sp>
      <p:pic>
        <p:nvPicPr>
          <p:cNvPr id="32" name="Picture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48005" y="1458422"/>
            <a:ext cx="1020799" cy="1090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29086" y="3563947"/>
            <a:ext cx="1020799" cy="1090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21346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a:xfrm>
            <a:off x="377135" y="795115"/>
            <a:ext cx="8391835" cy="619928"/>
          </a:xfrm>
        </p:spPr>
        <p:txBody>
          <a:bodyPr/>
          <a:lstStyle/>
          <a:p>
            <a:r>
              <a:rPr lang="de-DE" dirty="0"/>
              <a:t>Green Open Access</a:t>
            </a:r>
          </a:p>
        </p:txBody>
      </p:sp>
      <p:pic>
        <p:nvPicPr>
          <p:cNvPr id="13" name="Grafik 12"/>
          <p:cNvPicPr>
            <a:picLocks noChangeAspect="1"/>
          </p:cNvPicPr>
          <p:nvPr/>
        </p:nvPicPr>
        <p:blipFill rotWithShape="1">
          <a:blip r:embed="rId2"/>
          <a:srcRect r="48895"/>
          <a:stretch/>
        </p:blipFill>
        <p:spPr>
          <a:xfrm>
            <a:off x="377135" y="1556561"/>
            <a:ext cx="3691319" cy="3390196"/>
          </a:xfrm>
          <a:prstGeom prst="rect">
            <a:avLst/>
          </a:prstGeom>
        </p:spPr>
      </p:pic>
      <p:pic>
        <p:nvPicPr>
          <p:cNvPr id="5" name="Grafik 4"/>
          <p:cNvPicPr>
            <a:picLocks noChangeAspect="1"/>
          </p:cNvPicPr>
          <p:nvPr/>
        </p:nvPicPr>
        <p:blipFill rotWithShape="1">
          <a:blip r:embed="rId3"/>
          <a:srcRect r="35921"/>
          <a:stretch/>
        </p:blipFill>
        <p:spPr>
          <a:xfrm>
            <a:off x="4602486" y="1556561"/>
            <a:ext cx="4277358" cy="3198319"/>
          </a:xfrm>
          <a:prstGeom prst="rect">
            <a:avLst/>
          </a:prstGeom>
        </p:spPr>
      </p:pic>
    </p:spTree>
    <p:extLst>
      <p:ext uri="{BB962C8B-B14F-4D97-AF65-F5344CB8AC3E}">
        <p14:creationId xmlns:p14="http://schemas.microsoft.com/office/powerpoint/2010/main" val="1490090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p:txBody>
          <a:bodyPr/>
          <a:lstStyle/>
          <a:p>
            <a:r>
              <a:rPr lang="de-DE" dirty="0"/>
              <a:t>Gold Open Access</a:t>
            </a:r>
          </a:p>
        </p:txBody>
      </p:sp>
      <p:sp>
        <p:nvSpPr>
          <p:cNvPr id="7" name="Inhaltsplatzhalter 6"/>
          <p:cNvSpPr>
            <a:spLocks noGrp="1"/>
          </p:cNvSpPr>
          <p:nvPr>
            <p:ph idx="1"/>
          </p:nvPr>
        </p:nvSpPr>
        <p:spPr>
          <a:xfrm>
            <a:off x="381348" y="1693952"/>
            <a:ext cx="5340796" cy="2892796"/>
          </a:xfrm>
        </p:spPr>
        <p:txBody>
          <a:bodyPr>
            <a:normAutofit/>
          </a:bodyPr>
          <a:lstStyle/>
          <a:p>
            <a:r>
              <a:rPr lang="de-DE" sz="1800" dirty="0"/>
              <a:t>Publishing fees (APC, BPC)</a:t>
            </a:r>
          </a:p>
          <a:p>
            <a:r>
              <a:rPr lang="de-DE" sz="1800" dirty="0"/>
              <a:t>Transformative agreements (transforming subscription budgets to central open access budgets)</a:t>
            </a:r>
          </a:p>
          <a:p>
            <a:r>
              <a:rPr lang="de-DE" sz="1800" dirty="0"/>
              <a:t>Membership models</a:t>
            </a:r>
          </a:p>
          <a:p>
            <a:r>
              <a:rPr lang="de-DE" sz="1800" dirty="0"/>
              <a:t>Pledging/crowdfunding</a:t>
            </a:r>
          </a:p>
          <a:p>
            <a:r>
              <a:rPr lang="de-DE" sz="1800" dirty="0"/>
              <a:t>Non-profit university presses</a:t>
            </a:r>
          </a:p>
        </p:txBody>
      </p:sp>
      <p:pic>
        <p:nvPicPr>
          <p:cNvPr id="2" name="Grafik 1"/>
          <p:cNvPicPr>
            <a:picLocks noChangeAspect="1"/>
          </p:cNvPicPr>
          <p:nvPr/>
        </p:nvPicPr>
        <p:blipFill>
          <a:blip r:embed="rId2"/>
          <a:stretch>
            <a:fillRect/>
          </a:stretch>
        </p:blipFill>
        <p:spPr>
          <a:xfrm>
            <a:off x="5646518" y="1693952"/>
            <a:ext cx="3200182" cy="1872106"/>
          </a:xfrm>
          <a:prstGeom prst="rect">
            <a:avLst/>
          </a:prstGeom>
        </p:spPr>
      </p:pic>
      <p:sp>
        <p:nvSpPr>
          <p:cNvPr id="3" name="Textfeld 2"/>
          <p:cNvSpPr txBox="1"/>
          <p:nvPr/>
        </p:nvSpPr>
        <p:spPr>
          <a:xfrm>
            <a:off x="5646518" y="3566951"/>
            <a:ext cx="3328149" cy="637309"/>
          </a:xfrm>
          <a:prstGeom prst="rect">
            <a:avLst/>
          </a:prstGeom>
        </p:spPr>
        <p:txBody>
          <a:bodyPr vert="horz" wrap="square" lIns="91440" tIns="45720" rIns="91440" bIns="45720" rtlCol="0" anchor="t" anchorCtr="0">
            <a:normAutofit/>
          </a:bodyPr>
          <a:lstStyle/>
          <a:p>
            <a:r>
              <a:rPr lang="en-US" sz="700" dirty="0"/>
              <a:t>H.alhajji, CC BY-SA 4.0 &lt;https://creativecommons.org/licenses/by-sa/4.0&gt;, via Wikimedia Commons, </a:t>
            </a:r>
            <a:r>
              <a:rPr lang="en-US" sz="700" dirty="0">
                <a:hlinkClick r:id="rId3"/>
              </a:rPr>
              <a:t>https://</a:t>
            </a:r>
            <a:r>
              <a:rPr lang="en-US" sz="700" dirty="0" smtClean="0">
                <a:hlinkClick r:id="rId3"/>
              </a:rPr>
              <a:t>commons.wikimedia.org/wiki/File:Golden_road.jpg</a:t>
            </a:r>
            <a:r>
              <a:rPr lang="en-US" sz="700" dirty="0" smtClean="0"/>
              <a:t> </a:t>
            </a:r>
            <a:endParaRPr lang="de-DE" sz="700" dirty="0"/>
          </a:p>
        </p:txBody>
      </p:sp>
    </p:spTree>
    <p:extLst>
      <p:ext uri="{BB962C8B-B14F-4D97-AF65-F5344CB8AC3E}">
        <p14:creationId xmlns:p14="http://schemas.microsoft.com/office/powerpoint/2010/main" val="2602858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p:txBody>
          <a:bodyPr>
            <a:normAutofit fontScale="90000"/>
          </a:bodyPr>
          <a:lstStyle/>
          <a:p>
            <a:r>
              <a:rPr lang="en-US" dirty="0"/>
              <a:t>Check your institution's website for information on local support through publication funds, discounts, or umbrella framework agreements covering publishing fees.</a:t>
            </a:r>
            <a:endParaRPr lang="de-DE" dirty="0"/>
          </a:p>
        </p:txBody>
      </p:sp>
      <p:pic>
        <p:nvPicPr>
          <p:cNvPr id="9" name="Inhaltsplatzhalter 8"/>
          <p:cNvPicPr>
            <a:picLocks noGrp="1" noChangeAspect="1"/>
          </p:cNvPicPr>
          <p:nvPr>
            <p:ph idx="1"/>
          </p:nvPr>
        </p:nvPicPr>
        <p:blipFill>
          <a:blip r:embed="rId2"/>
          <a:stretch>
            <a:fillRect/>
          </a:stretch>
        </p:blipFill>
        <p:spPr>
          <a:xfrm>
            <a:off x="3120494" y="2237298"/>
            <a:ext cx="2494494" cy="2745939"/>
          </a:xfrm>
          <a:prstGeom prst="rect">
            <a:avLst/>
          </a:prstGeom>
        </p:spPr>
      </p:pic>
      <p:pic>
        <p:nvPicPr>
          <p:cNvPr id="8" name="Grafik 7"/>
          <p:cNvPicPr>
            <a:picLocks noChangeAspect="1"/>
          </p:cNvPicPr>
          <p:nvPr/>
        </p:nvPicPr>
        <p:blipFill>
          <a:blip r:embed="rId3"/>
          <a:stretch>
            <a:fillRect/>
          </a:stretch>
        </p:blipFill>
        <p:spPr>
          <a:xfrm>
            <a:off x="141746" y="2439017"/>
            <a:ext cx="2979566" cy="2118696"/>
          </a:xfrm>
          <a:prstGeom prst="rect">
            <a:avLst/>
          </a:prstGeom>
        </p:spPr>
      </p:pic>
      <p:pic>
        <p:nvPicPr>
          <p:cNvPr id="11" name="Grafik 10"/>
          <p:cNvPicPr>
            <a:picLocks noChangeAspect="1"/>
          </p:cNvPicPr>
          <p:nvPr/>
        </p:nvPicPr>
        <p:blipFill>
          <a:blip r:embed="rId4"/>
          <a:stretch>
            <a:fillRect/>
          </a:stretch>
        </p:blipFill>
        <p:spPr>
          <a:xfrm>
            <a:off x="5789208" y="2581891"/>
            <a:ext cx="3119047" cy="1842548"/>
          </a:xfrm>
          <a:prstGeom prst="rect">
            <a:avLst/>
          </a:prstGeom>
        </p:spPr>
      </p:pic>
    </p:spTree>
    <p:extLst>
      <p:ext uri="{BB962C8B-B14F-4D97-AF65-F5344CB8AC3E}">
        <p14:creationId xmlns:p14="http://schemas.microsoft.com/office/powerpoint/2010/main" val="16612954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nhaltsplatzhalter 7"/>
          <p:cNvPicPr>
            <a:picLocks noGrp="1" noChangeAspect="1"/>
          </p:cNvPicPr>
          <p:nvPr>
            <p:ph idx="1"/>
          </p:nvPr>
        </p:nvPicPr>
        <p:blipFill>
          <a:blip r:embed="rId2"/>
          <a:stretch>
            <a:fillRect/>
          </a:stretch>
        </p:blipFill>
        <p:spPr>
          <a:xfrm>
            <a:off x="299923" y="1165301"/>
            <a:ext cx="3041294" cy="1610292"/>
          </a:xfrm>
          <a:prstGeom prst="rect">
            <a:avLst/>
          </a:prstGeom>
        </p:spPr>
      </p:pic>
      <p:pic>
        <p:nvPicPr>
          <p:cNvPr id="9" name="Grafik 8"/>
          <p:cNvPicPr>
            <a:picLocks noChangeAspect="1"/>
          </p:cNvPicPr>
          <p:nvPr/>
        </p:nvPicPr>
        <p:blipFill>
          <a:blip r:embed="rId3"/>
          <a:stretch>
            <a:fillRect/>
          </a:stretch>
        </p:blipFill>
        <p:spPr>
          <a:xfrm>
            <a:off x="299923" y="2775593"/>
            <a:ext cx="3041294" cy="2358693"/>
          </a:xfrm>
          <a:prstGeom prst="rect">
            <a:avLst/>
          </a:prstGeom>
        </p:spPr>
      </p:pic>
      <p:pic>
        <p:nvPicPr>
          <p:cNvPr id="10" name="Picture 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21024" y="1375258"/>
            <a:ext cx="4900661" cy="34603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576349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Inhaltsplatzhalter 10"/>
          <p:cNvSpPr>
            <a:spLocks noGrp="1"/>
          </p:cNvSpPr>
          <p:nvPr>
            <p:ph sz="half" idx="2"/>
          </p:nvPr>
        </p:nvSpPr>
        <p:spPr>
          <a:xfrm>
            <a:off x="5014913" y="1285875"/>
            <a:ext cx="4118663" cy="2881794"/>
          </a:xfrm>
        </p:spPr>
        <p:txBody>
          <a:bodyPr>
            <a:normAutofit fontScale="32500" lnSpcReduction="20000"/>
          </a:bodyPr>
          <a:lstStyle/>
          <a:p>
            <a:pPr marL="0" indent="0" defTabSz="863600">
              <a:buNone/>
              <a:tabLst>
                <a:tab pos="269875" algn="l"/>
              </a:tabLst>
              <a:defRPr/>
            </a:pPr>
            <a:r>
              <a:rPr lang="de-DE" b="1" dirty="0"/>
              <a:t>Example: Heidelberg University Publishing</a:t>
            </a:r>
          </a:p>
          <a:p>
            <a:pPr marL="0" indent="0" defTabSz="863600">
              <a:buNone/>
              <a:tabLst>
                <a:tab pos="269875" algn="l"/>
              </a:tabLst>
              <a:defRPr/>
            </a:pPr>
            <a:endParaRPr lang="de-DE" dirty="0"/>
          </a:p>
          <a:p>
            <a:pPr marL="269875" indent="-269875" defTabSz="863600">
              <a:buBlip>
                <a:blip r:embed="rId2"/>
              </a:buBlip>
              <a:tabLst>
                <a:tab pos="269875" algn="l"/>
              </a:tabLst>
              <a:defRPr/>
            </a:pPr>
            <a:r>
              <a:rPr lang="de-DE" dirty="0"/>
              <a:t>E-Strategy: </a:t>
            </a:r>
            <a:r>
              <a:rPr lang="de-DE" b="1" dirty="0"/>
              <a:t>Open Access </a:t>
            </a:r>
            <a:r>
              <a:rPr lang="de-DE" dirty="0"/>
              <a:t>online version is the primary publication form, different digital formats </a:t>
            </a:r>
            <a:r>
              <a:rPr lang="en-US" dirty="0"/>
              <a:t>(HTML, ePDF, EPUB)</a:t>
            </a:r>
            <a:r>
              <a:rPr lang="de-DE" dirty="0"/>
              <a:t/>
            </a:r>
            <a:br>
              <a:rPr lang="de-DE" dirty="0"/>
            </a:br>
            <a:endParaRPr lang="de-DE" dirty="0"/>
          </a:p>
          <a:p>
            <a:pPr marL="269875" indent="-269875" defTabSz="863600">
              <a:buBlip>
                <a:blip r:embed="rId2"/>
              </a:buBlip>
              <a:tabLst>
                <a:tab pos="269875" algn="l"/>
              </a:tabLst>
              <a:defRPr/>
            </a:pPr>
            <a:r>
              <a:rPr lang="de-DE" dirty="0"/>
              <a:t>Professional Print on Demand with national and international </a:t>
            </a:r>
            <a:r>
              <a:rPr lang="en-US" dirty="0"/>
              <a:t>availability</a:t>
            </a:r>
          </a:p>
          <a:p>
            <a:pPr marL="269875" indent="-269875" defTabSz="863600">
              <a:buBlip>
                <a:blip r:embed="rId2"/>
              </a:buBlip>
              <a:tabLst>
                <a:tab pos="269875" algn="l"/>
              </a:tabLst>
              <a:defRPr/>
            </a:pPr>
            <a:endParaRPr lang="en-US" dirty="0"/>
          </a:p>
          <a:p>
            <a:pPr marL="269875" indent="-269875" defTabSz="863600">
              <a:buBlip>
                <a:blip r:embed="rId2"/>
              </a:buBlip>
              <a:tabLst>
                <a:tab pos="269875" algn="l"/>
              </a:tabLst>
              <a:defRPr/>
            </a:pPr>
            <a:r>
              <a:rPr lang="en-US" dirty="0"/>
              <a:t>Strict quality standards: Scientific advisory board and double blind peer review</a:t>
            </a:r>
          </a:p>
          <a:p>
            <a:pPr marL="269875" indent="-269875" defTabSz="863600">
              <a:buBlip>
                <a:blip r:embed="rId2"/>
              </a:buBlip>
              <a:tabLst>
                <a:tab pos="269875" algn="l"/>
              </a:tabLst>
              <a:defRPr/>
            </a:pPr>
            <a:endParaRPr lang="en-US" dirty="0"/>
          </a:p>
          <a:p>
            <a:pPr marL="269875" indent="-269875" defTabSz="863600">
              <a:buBlip>
                <a:blip r:embed="rId2"/>
              </a:buBlip>
              <a:tabLst>
                <a:tab pos="269875" algn="l"/>
              </a:tabLst>
              <a:defRPr/>
            </a:pPr>
            <a:r>
              <a:rPr lang="en-US" dirty="0"/>
              <a:t>High quality copy-editing and layout</a:t>
            </a:r>
          </a:p>
          <a:p>
            <a:pPr marL="269875" indent="-269875" defTabSz="863600">
              <a:buBlip>
                <a:blip r:embed="rId2"/>
              </a:buBlip>
              <a:tabLst>
                <a:tab pos="269875" algn="l"/>
              </a:tabLst>
              <a:defRPr/>
            </a:pPr>
            <a:endParaRPr lang="en-US" dirty="0"/>
          </a:p>
          <a:p>
            <a:pPr marL="269875" indent="-269875" defTabSz="863600">
              <a:buBlip>
                <a:blip r:embed="rId2"/>
              </a:buBlip>
              <a:tabLst>
                <a:tab pos="269875" algn="l"/>
              </a:tabLst>
              <a:defRPr/>
            </a:pPr>
            <a:r>
              <a:rPr lang="en-US" b="1" dirty="0"/>
              <a:t>Enhanced publications: Integration of videos, anmiations and other multimedia assets, application of controlled vocabularies and authority data in the full text, cross-linking with open research data </a:t>
            </a:r>
          </a:p>
          <a:p>
            <a:pPr marL="0" indent="0" defTabSz="863600">
              <a:tabLst>
                <a:tab pos="269875" algn="l"/>
              </a:tabLst>
              <a:defRPr/>
            </a:pPr>
            <a:endParaRPr lang="en-US" dirty="0"/>
          </a:p>
          <a:p>
            <a:pPr marL="269875" indent="-269875" defTabSz="863600">
              <a:buBlip>
                <a:blip r:embed="rId2"/>
              </a:buBlip>
              <a:defRPr/>
            </a:pPr>
            <a:r>
              <a:rPr lang="en-US" dirty="0"/>
              <a:t>Sustainability</a:t>
            </a:r>
            <a:r>
              <a:rPr lang="de-DE" dirty="0"/>
              <a:t> and high visibility</a:t>
            </a:r>
          </a:p>
          <a:p>
            <a:pPr marL="269875" indent="-269875" defTabSz="863600">
              <a:buBlip>
                <a:blip r:embed="rId2"/>
              </a:buBlip>
              <a:defRPr/>
            </a:pPr>
            <a:endParaRPr lang="de-DE" altLang="de-DE" dirty="0"/>
          </a:p>
          <a:p>
            <a:pPr marL="269875" indent="-269875" defTabSz="863600">
              <a:buBlip>
                <a:blip r:embed="rId2"/>
              </a:buBlip>
              <a:defRPr/>
            </a:pPr>
            <a:r>
              <a:rPr lang="de-DE" altLang="de-DE" dirty="0">
                <a:hlinkClick r:id="rId3"/>
              </a:rPr>
              <a:t>https://heiup.uni-heidelberg.de/</a:t>
            </a:r>
            <a:r>
              <a:rPr lang="de-DE" altLang="de-DE" dirty="0"/>
              <a:t> </a:t>
            </a:r>
          </a:p>
          <a:p>
            <a:endParaRPr lang="de-DE" dirty="0"/>
          </a:p>
        </p:txBody>
      </p:sp>
      <p:pic>
        <p:nvPicPr>
          <p:cNvPr id="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725" y="1285875"/>
            <a:ext cx="4929188" cy="27371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Grafik 11"/>
          <p:cNvPicPr>
            <a:picLocks noChangeAspect="1"/>
          </p:cNvPicPr>
          <p:nvPr/>
        </p:nvPicPr>
        <p:blipFill>
          <a:blip r:embed="rId5"/>
          <a:stretch>
            <a:fillRect/>
          </a:stretch>
        </p:blipFill>
        <p:spPr>
          <a:xfrm>
            <a:off x="8114916" y="670076"/>
            <a:ext cx="826678" cy="826678"/>
          </a:xfrm>
          <a:prstGeom prst="rect">
            <a:avLst/>
          </a:prstGeom>
        </p:spPr>
      </p:pic>
    </p:spTree>
    <p:extLst>
      <p:ext uri="{BB962C8B-B14F-4D97-AF65-F5344CB8AC3E}">
        <p14:creationId xmlns:p14="http://schemas.microsoft.com/office/powerpoint/2010/main" val="38858119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de-DE" dirty="0"/>
              <a:t>Open Access uptake</a:t>
            </a:r>
          </a:p>
        </p:txBody>
      </p:sp>
      <p:sp>
        <p:nvSpPr>
          <p:cNvPr id="8" name="Textfeld 7"/>
          <p:cNvSpPr txBox="1"/>
          <p:nvPr/>
        </p:nvSpPr>
        <p:spPr>
          <a:xfrm>
            <a:off x="531081" y="4825900"/>
            <a:ext cx="7992913" cy="215444"/>
          </a:xfrm>
          <a:prstGeom prst="rect">
            <a:avLst/>
          </a:prstGeom>
          <a:solidFill>
            <a:schemeClr val="bg1"/>
          </a:solidFill>
        </p:spPr>
        <p:txBody>
          <a:bodyPr wrap="square" rtlCol="0">
            <a:spAutoFit/>
          </a:bodyPr>
          <a:lstStyle/>
          <a:p>
            <a:r>
              <a:rPr lang="de-DE" sz="800" dirty="0">
                <a:latin typeface="Arial" panose="020B0604020202020204" pitchFamily="34" charset="0"/>
                <a:cs typeface="Arial" panose="020B0604020202020204" pitchFamily="34" charset="0"/>
              </a:rPr>
              <a:t>Data from Open-Access-Monitor, </a:t>
            </a:r>
            <a:r>
              <a:rPr lang="de-DE" sz="800" dirty="0">
                <a:latin typeface="Arial" panose="020B0604020202020204" pitchFamily="34" charset="0"/>
                <a:cs typeface="Arial" panose="020B0604020202020204" pitchFamily="34" charset="0"/>
                <a:hlinkClick r:id="rId2"/>
              </a:rPr>
              <a:t>https://open-access-monitor.de/</a:t>
            </a:r>
            <a:r>
              <a:rPr lang="de-DE" sz="800" dirty="0">
                <a:latin typeface="Arial" panose="020B0604020202020204" pitchFamily="34" charset="0"/>
                <a:cs typeface="Arial" panose="020B0604020202020204" pitchFamily="34" charset="0"/>
              </a:rPr>
              <a:t>, data source: Web of Science</a:t>
            </a:r>
          </a:p>
        </p:txBody>
      </p:sp>
      <p:sp>
        <p:nvSpPr>
          <p:cNvPr id="9" name="Textfeld 8"/>
          <p:cNvSpPr txBox="1"/>
          <p:nvPr/>
        </p:nvSpPr>
        <p:spPr>
          <a:xfrm>
            <a:off x="5970148" y="1696066"/>
            <a:ext cx="2952767" cy="2943311"/>
          </a:xfrm>
          <a:prstGeom prst="rect">
            <a:avLst/>
          </a:prstGeom>
        </p:spPr>
        <p:txBody>
          <a:bodyPr vert="horz" wrap="square" lIns="91440" tIns="45720" rIns="91440" bIns="45720" rtlCol="0" anchor="t" anchorCtr="0">
            <a:normAutofit/>
          </a:bodyPr>
          <a:lstStyle/>
          <a:p>
            <a:r>
              <a:rPr lang="en-US" dirty="0"/>
              <a:t>Although the numbers may vary from country to country, open access is on its way to become the dominant publishing model for research articles.</a:t>
            </a:r>
            <a:endParaRPr lang="de-DE" dirty="0"/>
          </a:p>
        </p:txBody>
      </p:sp>
      <p:pic>
        <p:nvPicPr>
          <p:cNvPr id="2" name="Grafik 1"/>
          <p:cNvPicPr>
            <a:picLocks noChangeAspect="1"/>
          </p:cNvPicPr>
          <p:nvPr/>
        </p:nvPicPr>
        <p:blipFill>
          <a:blip r:embed="rId3"/>
          <a:stretch>
            <a:fillRect/>
          </a:stretch>
        </p:blipFill>
        <p:spPr>
          <a:xfrm>
            <a:off x="531081" y="1540043"/>
            <a:ext cx="5311575" cy="3192596"/>
          </a:xfrm>
          <a:prstGeom prst="rect">
            <a:avLst/>
          </a:prstGeom>
        </p:spPr>
      </p:pic>
    </p:spTree>
    <p:extLst>
      <p:ext uri="{BB962C8B-B14F-4D97-AF65-F5344CB8AC3E}">
        <p14:creationId xmlns:p14="http://schemas.microsoft.com/office/powerpoint/2010/main" val="10106185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de-DE" dirty="0"/>
              <a:t>4EU+ Alliance and Open Science</a:t>
            </a:r>
          </a:p>
        </p:txBody>
      </p:sp>
      <p:sp>
        <p:nvSpPr>
          <p:cNvPr id="9" name="Inhaltsplatzhalter 8"/>
          <p:cNvSpPr>
            <a:spLocks noGrp="1"/>
          </p:cNvSpPr>
          <p:nvPr>
            <p:ph idx="1"/>
          </p:nvPr>
        </p:nvSpPr>
        <p:spPr>
          <a:xfrm>
            <a:off x="381348" y="1693951"/>
            <a:ext cx="3804890" cy="3135224"/>
          </a:xfrm>
        </p:spPr>
        <p:txBody>
          <a:bodyPr vert="horz" lIns="91440" tIns="45720" rIns="91440" bIns="45720" rtlCol="0" anchor="t">
            <a:normAutofit fontScale="70000" lnSpcReduction="20000"/>
          </a:bodyPr>
          <a:lstStyle/>
          <a:p>
            <a:pPr marL="267970" indent="-267970"/>
            <a:r>
              <a:rPr lang="de-DE" dirty="0"/>
              <a:t>4EU+ is a transnational strategic university association.</a:t>
            </a:r>
          </a:p>
          <a:p>
            <a:r>
              <a:rPr lang="de-DE" dirty="0"/>
              <a:t>Aim: </a:t>
            </a:r>
            <a:r>
              <a:rPr lang="en-US" dirty="0"/>
              <a:t>Strengthen the European vision of deepened cooperation and mutual enrichment in research and teaching</a:t>
            </a:r>
          </a:p>
          <a:p>
            <a:r>
              <a:rPr lang="en-US" dirty="0"/>
              <a:t>Open Science is an integral part of this. </a:t>
            </a:r>
          </a:p>
          <a:p>
            <a:r>
              <a:rPr lang="en-US" dirty="0"/>
              <a:t>Two 4EU+ projects currently work on Open Science.</a:t>
            </a:r>
          </a:p>
          <a:p>
            <a:r>
              <a:rPr lang="de-DE" dirty="0"/>
              <a:t>„Open for you – an Introduction Series to Open Science“ – 14 session on OS topics! </a:t>
            </a:r>
          </a:p>
        </p:txBody>
      </p:sp>
      <p:pic>
        <p:nvPicPr>
          <p:cNvPr id="2" name="Grafik 1"/>
          <p:cNvPicPr>
            <a:picLocks noChangeAspect="1"/>
          </p:cNvPicPr>
          <p:nvPr/>
        </p:nvPicPr>
        <p:blipFill>
          <a:blip r:embed="rId2"/>
          <a:stretch>
            <a:fillRect/>
          </a:stretch>
        </p:blipFill>
        <p:spPr>
          <a:xfrm>
            <a:off x="4293392" y="1822539"/>
            <a:ext cx="4703745" cy="2645856"/>
          </a:xfrm>
          <a:prstGeom prst="rect">
            <a:avLst/>
          </a:prstGeom>
        </p:spPr>
      </p:pic>
    </p:spTree>
    <p:extLst>
      <p:ext uri="{BB962C8B-B14F-4D97-AF65-F5344CB8AC3E}">
        <p14:creationId xmlns:p14="http://schemas.microsoft.com/office/powerpoint/2010/main" val="54755607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a:xfrm>
            <a:off x="377134" y="969700"/>
            <a:ext cx="8391835" cy="619928"/>
          </a:xfrm>
        </p:spPr>
        <p:txBody>
          <a:bodyPr>
            <a:noAutofit/>
          </a:bodyPr>
          <a:lstStyle/>
          <a:p>
            <a:r>
              <a:rPr lang="en-US" sz="1600" dirty="0"/>
              <a:t>Two decades after the Berlin Declaration, the question is no longer whether to publish in open access, but how to shape the open access publishing system.</a:t>
            </a:r>
            <a:br>
              <a:rPr lang="en-US" sz="1600" dirty="0"/>
            </a:br>
            <a:endParaRPr lang="de-DE" sz="1600" dirty="0"/>
          </a:p>
        </p:txBody>
      </p:sp>
      <p:pic>
        <p:nvPicPr>
          <p:cNvPr id="12" name="Inhaltsplatzhalter 11"/>
          <p:cNvPicPr>
            <a:picLocks noGrp="1" noChangeAspect="1"/>
          </p:cNvPicPr>
          <p:nvPr>
            <p:ph sz="half" idx="1"/>
          </p:nvPr>
        </p:nvPicPr>
        <p:blipFill>
          <a:blip r:embed="rId2"/>
          <a:stretch>
            <a:fillRect/>
          </a:stretch>
        </p:blipFill>
        <p:spPr>
          <a:xfrm>
            <a:off x="542146" y="1803325"/>
            <a:ext cx="3771568" cy="2890837"/>
          </a:xfrm>
          <a:prstGeom prst="rect">
            <a:avLst/>
          </a:prstGeom>
        </p:spPr>
      </p:pic>
      <p:sp>
        <p:nvSpPr>
          <p:cNvPr id="8" name="Inhaltsplatzhalter 7"/>
          <p:cNvSpPr>
            <a:spLocks noGrp="1"/>
          </p:cNvSpPr>
          <p:nvPr>
            <p:ph sz="half" idx="2"/>
          </p:nvPr>
        </p:nvSpPr>
        <p:spPr>
          <a:xfrm>
            <a:off x="4650306" y="1812368"/>
            <a:ext cx="4118663" cy="2881794"/>
          </a:xfrm>
        </p:spPr>
        <p:txBody>
          <a:bodyPr>
            <a:normAutofit/>
          </a:bodyPr>
          <a:lstStyle/>
          <a:p>
            <a:pPr marL="0" indent="0">
              <a:buNone/>
            </a:pPr>
            <a:r>
              <a:rPr lang="en-US" sz="1600" b="1" dirty="0"/>
              <a:t>Jussieu Call for Open science and bibliodiversity (2017)</a:t>
            </a:r>
          </a:p>
          <a:p>
            <a:pPr marL="0" indent="0">
              <a:buNone/>
            </a:pPr>
            <a:r>
              <a:rPr lang="de-DE" sz="1600" dirty="0"/>
              <a:t>„</a:t>
            </a:r>
            <a:r>
              <a:rPr lang="en-US" sz="1600" dirty="0"/>
              <a:t>Open Access must be complemented by support for the diversity of those acting in scientific publishing – what we call bibliodiversity […]”</a:t>
            </a:r>
          </a:p>
          <a:p>
            <a:pPr marL="0" indent="0">
              <a:buNone/>
            </a:pPr>
            <a:endParaRPr lang="en-US" sz="1600" dirty="0"/>
          </a:p>
          <a:p>
            <a:pPr marL="0" indent="0">
              <a:buNone/>
            </a:pPr>
            <a:r>
              <a:rPr lang="de-DE" sz="1600" dirty="0">
                <a:hlinkClick r:id="rId3"/>
              </a:rPr>
              <a:t>https://jussieucall.org/</a:t>
            </a:r>
            <a:r>
              <a:rPr lang="de-DE" sz="1600" dirty="0"/>
              <a:t> </a:t>
            </a:r>
          </a:p>
        </p:txBody>
      </p:sp>
    </p:spTree>
    <p:extLst>
      <p:ext uri="{BB962C8B-B14F-4D97-AF65-F5344CB8AC3E}">
        <p14:creationId xmlns:p14="http://schemas.microsoft.com/office/powerpoint/2010/main" val="20218203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a:xfrm>
            <a:off x="4181856" y="1091347"/>
            <a:ext cx="4123232" cy="619928"/>
          </a:xfrm>
        </p:spPr>
        <p:txBody>
          <a:bodyPr>
            <a:normAutofit/>
          </a:bodyPr>
          <a:lstStyle/>
          <a:p>
            <a:r>
              <a:rPr lang="de-DE" dirty="0"/>
              <a:t>8 Dimension of Open Science</a:t>
            </a:r>
          </a:p>
        </p:txBody>
      </p:sp>
      <p:sp>
        <p:nvSpPr>
          <p:cNvPr id="5" name="Inhaltsplatzhalter 4"/>
          <p:cNvSpPr>
            <a:spLocks noGrp="1"/>
          </p:cNvSpPr>
          <p:nvPr>
            <p:ph sz="half" idx="1"/>
          </p:nvPr>
        </p:nvSpPr>
        <p:spPr>
          <a:xfrm>
            <a:off x="4181856" y="1711275"/>
            <a:ext cx="4590977" cy="2890222"/>
          </a:xfrm>
        </p:spPr>
        <p:txBody>
          <a:bodyPr vert="horz" lIns="91440" tIns="45720" rIns="91440" bIns="45720" rtlCol="0" anchor="t">
            <a:noAutofit/>
          </a:bodyPr>
          <a:lstStyle/>
          <a:p>
            <a:pPr marL="342900" indent="-342900">
              <a:lnSpc>
                <a:spcPct val="150000"/>
              </a:lnSpc>
              <a:buFont typeface="+mj-lt"/>
              <a:buAutoNum type="arabicPeriod"/>
            </a:pPr>
            <a:r>
              <a:rPr lang="en-US" sz="1400" dirty="0"/>
              <a:t>The Future of Scholarly Publishing </a:t>
            </a:r>
          </a:p>
          <a:p>
            <a:pPr marL="342900" indent="-342900">
              <a:lnSpc>
                <a:spcPct val="150000"/>
              </a:lnSpc>
              <a:buFont typeface="+mj-lt"/>
              <a:buAutoNum type="arabicPeriod"/>
            </a:pPr>
            <a:r>
              <a:rPr lang="de-DE" sz="1400" b="1" dirty="0"/>
              <a:t>FAIR Data Principles</a:t>
            </a:r>
          </a:p>
          <a:p>
            <a:pPr marL="342900" indent="-342900">
              <a:lnSpc>
                <a:spcPct val="150000"/>
              </a:lnSpc>
              <a:buFont typeface="+mj-lt"/>
              <a:buAutoNum type="arabicPeriod"/>
            </a:pPr>
            <a:r>
              <a:rPr lang="en-US" sz="1400" dirty="0"/>
              <a:t>The European Open Science Cloud (EOSC)</a:t>
            </a:r>
          </a:p>
          <a:p>
            <a:pPr marL="342900" indent="-342900">
              <a:lnSpc>
                <a:spcPct val="150000"/>
              </a:lnSpc>
              <a:buFont typeface="+mj-lt"/>
              <a:buAutoNum type="arabicPeriod"/>
            </a:pPr>
            <a:r>
              <a:rPr lang="en-US" sz="1400" dirty="0"/>
              <a:t>Education and Skills</a:t>
            </a:r>
          </a:p>
          <a:p>
            <a:pPr marL="342900" indent="-342900">
              <a:lnSpc>
                <a:spcPct val="150000"/>
              </a:lnSpc>
              <a:buFont typeface="+mj-lt"/>
              <a:buAutoNum type="arabicPeriod"/>
            </a:pPr>
            <a:r>
              <a:rPr lang="en-US" sz="1400" dirty="0"/>
              <a:t>Rewards and Incentives</a:t>
            </a:r>
          </a:p>
          <a:p>
            <a:pPr marL="342900" indent="-342900">
              <a:lnSpc>
                <a:spcPct val="150000"/>
              </a:lnSpc>
              <a:buFont typeface="+mj-lt"/>
              <a:buAutoNum type="arabicPeriod"/>
            </a:pPr>
            <a:r>
              <a:rPr lang="de-DE" sz="1400" dirty="0"/>
              <a:t>Next-generation Metrics</a:t>
            </a:r>
          </a:p>
          <a:p>
            <a:pPr marL="342900" indent="-342900">
              <a:lnSpc>
                <a:spcPct val="150000"/>
              </a:lnSpc>
              <a:buFont typeface="+mj-lt"/>
              <a:buAutoNum type="arabicPeriod"/>
            </a:pPr>
            <a:r>
              <a:rPr lang="de-DE" sz="1400" dirty="0"/>
              <a:t>Research Integrity</a:t>
            </a:r>
          </a:p>
          <a:p>
            <a:pPr marL="342900" indent="-342900">
              <a:lnSpc>
                <a:spcPct val="150000"/>
              </a:lnSpc>
              <a:buFont typeface="+mj-lt"/>
              <a:buAutoNum type="arabicPeriod"/>
            </a:pPr>
            <a:r>
              <a:rPr lang="de-DE" sz="1400" dirty="0"/>
              <a:t>Citizen Science</a:t>
            </a:r>
          </a:p>
          <a:p>
            <a:pPr marL="0" indent="0">
              <a:lnSpc>
                <a:spcPct val="150000"/>
              </a:lnSpc>
              <a:buNone/>
            </a:pPr>
            <a:r>
              <a:rPr lang="de-DE" sz="1000" dirty="0">
                <a:hlinkClick r:id="rId3"/>
              </a:rPr>
              <a:t>https://www.leru.org/files/LERU-AP24-Open-Science-full-paper.pdf</a:t>
            </a:r>
            <a:r>
              <a:rPr lang="de-DE" sz="1000" dirty="0"/>
              <a:t> </a:t>
            </a:r>
          </a:p>
        </p:txBody>
      </p:sp>
      <p:pic>
        <p:nvPicPr>
          <p:cNvPr id="7" name="Inhaltsplatzhalter 5"/>
          <p:cNvPicPr>
            <a:picLocks noChangeAspect="1"/>
          </p:cNvPicPr>
          <p:nvPr/>
        </p:nvPicPr>
        <p:blipFill>
          <a:blip r:embed="rId4"/>
          <a:stretch>
            <a:fillRect/>
          </a:stretch>
        </p:blipFill>
        <p:spPr bwMode="auto">
          <a:xfrm>
            <a:off x="171976" y="0"/>
            <a:ext cx="3619736" cy="5122599"/>
          </a:xfrm>
          <a:prstGeom prst="rect">
            <a:avLst/>
          </a:prstGeom>
          <a:noFill/>
          <a:ln>
            <a:noFill/>
          </a:ln>
          <a:effectLst>
            <a:outerShdw blurRad="50800" dist="38100" dir="18900000" algn="b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33961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lede 3"/>
          <p:cNvPicPr>
            <a:picLocks noChangeAspect="1"/>
          </p:cNvPicPr>
          <p:nvPr/>
        </p:nvPicPr>
        <p:blipFill>
          <a:blip r:embed="rId2"/>
          <a:stretch>
            <a:fillRect/>
          </a:stretch>
        </p:blipFill>
        <p:spPr>
          <a:xfrm>
            <a:off x="564300" y="626579"/>
            <a:ext cx="7872412" cy="3098225"/>
          </a:xfrm>
          <a:prstGeom prst="rect">
            <a:avLst/>
          </a:prstGeom>
        </p:spPr>
      </p:pic>
      <p:sp>
        <p:nvSpPr>
          <p:cNvPr id="5" name="Rektangel 8"/>
          <p:cNvSpPr/>
          <p:nvPr/>
        </p:nvSpPr>
        <p:spPr>
          <a:xfrm>
            <a:off x="1" y="4401784"/>
            <a:ext cx="9143999" cy="253916"/>
          </a:xfrm>
          <a:prstGeom prst="rect">
            <a:avLst/>
          </a:prstGeom>
        </p:spPr>
        <p:txBody>
          <a:bodyPr wrap="square">
            <a:spAutoFit/>
          </a:bodyPr>
          <a:lstStyle/>
          <a:p>
            <a:r>
              <a:rPr lang="en-US" sz="1050" i="1" dirty="0"/>
              <a:t>    Illustrations: </a:t>
            </a:r>
            <a:r>
              <a:rPr lang="en-US" sz="1050" dirty="0"/>
              <a:t>Patrick Hochstenbach (University of Gent, Belgium) </a:t>
            </a:r>
            <a:r>
              <a:rPr lang="en-US" sz="1050" i="1" dirty="0"/>
              <a:t>The Open Science Training Handbook </a:t>
            </a:r>
            <a:r>
              <a:rPr lang="en-US" sz="1050" i="1" dirty="0">
                <a:hlinkClick r:id="rId3"/>
              </a:rPr>
              <a:t>http://book.fosteropenscience.eu/en/</a:t>
            </a:r>
            <a:endParaRPr lang="en-US" sz="1050" i="1" dirty="0"/>
          </a:p>
        </p:txBody>
      </p:sp>
      <p:sp>
        <p:nvSpPr>
          <p:cNvPr id="2" name="Rectangle 1"/>
          <p:cNvSpPr/>
          <p:nvPr/>
        </p:nvSpPr>
        <p:spPr>
          <a:xfrm>
            <a:off x="1786124" y="3878628"/>
            <a:ext cx="5571749" cy="369332"/>
          </a:xfrm>
          <a:prstGeom prst="rect">
            <a:avLst/>
          </a:prstGeom>
        </p:spPr>
        <p:txBody>
          <a:bodyPr wrap="square">
            <a:spAutoFit/>
          </a:bodyPr>
          <a:lstStyle/>
          <a:p>
            <a:r>
              <a:rPr lang="en-US" dirty="0"/>
              <a:t>A day in the life of a scientist with FAIR data. </a:t>
            </a:r>
          </a:p>
        </p:txBody>
      </p:sp>
    </p:spTree>
    <p:extLst>
      <p:ext uri="{BB962C8B-B14F-4D97-AF65-F5344CB8AC3E}">
        <p14:creationId xmlns:p14="http://schemas.microsoft.com/office/powerpoint/2010/main" val="32006281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lede 5"/>
          <p:cNvPicPr>
            <a:picLocks noChangeAspect="1"/>
          </p:cNvPicPr>
          <p:nvPr/>
        </p:nvPicPr>
        <p:blipFill>
          <a:blip r:embed="rId2"/>
          <a:stretch>
            <a:fillRect/>
          </a:stretch>
        </p:blipFill>
        <p:spPr>
          <a:xfrm>
            <a:off x="519154" y="785983"/>
            <a:ext cx="3118320" cy="3095918"/>
          </a:xfrm>
          <a:prstGeom prst="rect">
            <a:avLst/>
          </a:prstGeom>
        </p:spPr>
      </p:pic>
      <p:grpSp>
        <p:nvGrpSpPr>
          <p:cNvPr id="5" name="Gruppe 4"/>
          <p:cNvGrpSpPr/>
          <p:nvPr/>
        </p:nvGrpSpPr>
        <p:grpSpPr>
          <a:xfrm>
            <a:off x="4409586" y="648103"/>
            <a:ext cx="4036014" cy="3665815"/>
            <a:chOff x="3560852" y="1833045"/>
            <a:chExt cx="4920328" cy="4887753"/>
          </a:xfrm>
        </p:grpSpPr>
        <p:sp>
          <p:nvSpPr>
            <p:cNvPr id="93" name="Krans 92"/>
            <p:cNvSpPr>
              <a:spLocks noChangeAspect="1"/>
            </p:cNvSpPr>
            <p:nvPr/>
          </p:nvSpPr>
          <p:spPr>
            <a:xfrm>
              <a:off x="4065301" y="2199900"/>
              <a:ext cx="3950443" cy="3950443"/>
            </a:xfrm>
            <a:prstGeom prst="donut">
              <a:avLst>
                <a:gd name="adj" fmla="val 7146"/>
              </a:avLst>
            </a:prstGeom>
            <a:solidFill>
              <a:srgbClr val="66666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da-DK" sz="1350" dirty="0">
                <a:solidFill>
                  <a:schemeClr val="tx1"/>
                </a:solidFill>
              </a:endParaRPr>
            </a:p>
          </p:txBody>
        </p:sp>
        <p:grpSp>
          <p:nvGrpSpPr>
            <p:cNvPr id="94" name="Gruppe 93"/>
            <p:cNvGrpSpPr/>
            <p:nvPr/>
          </p:nvGrpSpPr>
          <p:grpSpPr>
            <a:xfrm>
              <a:off x="4586117" y="2718528"/>
              <a:ext cx="2913187" cy="2913187"/>
              <a:chOff x="4182802" y="1327859"/>
              <a:chExt cx="3884249" cy="3884249"/>
            </a:xfrm>
          </p:grpSpPr>
          <p:sp>
            <p:nvSpPr>
              <p:cNvPr id="95" name="Cirkel 94"/>
              <p:cNvSpPr/>
              <p:nvPr/>
            </p:nvSpPr>
            <p:spPr>
              <a:xfrm rot="7207796">
                <a:off x="4182802" y="1327859"/>
                <a:ext cx="3884249" cy="3884249"/>
              </a:xfrm>
              <a:prstGeom prst="pie">
                <a:avLst>
                  <a:gd name="adj1" fmla="val 9000000"/>
                  <a:gd name="adj2" fmla="val 16200000"/>
                </a:avLst>
              </a:prstGeom>
              <a:solidFill>
                <a:srgbClr val="901A1E">
                  <a:alpha val="30000"/>
                </a:srgbClr>
              </a:solidFill>
              <a:ln/>
            </p:spPr>
            <p:style>
              <a:lnRef idx="2">
                <a:schemeClr val="dk1"/>
              </a:lnRef>
              <a:fillRef idx="1">
                <a:schemeClr val="lt1"/>
              </a:fillRef>
              <a:effectRef idx="0">
                <a:schemeClr val="dk1"/>
              </a:effectRef>
              <a:fontRef idx="minor">
                <a:schemeClr val="dk1"/>
              </a:fontRef>
            </p:style>
          </p:sp>
          <p:sp>
            <p:nvSpPr>
              <p:cNvPr id="96" name="Tekstfelt 95"/>
              <p:cNvSpPr txBox="1"/>
              <p:nvPr/>
            </p:nvSpPr>
            <p:spPr>
              <a:xfrm rot="3600000">
                <a:off x="6130253" y="2474933"/>
                <a:ext cx="1843271" cy="471924"/>
              </a:xfrm>
              <a:prstGeom prst="rect">
                <a:avLst/>
              </a:prstGeom>
              <a:noFill/>
            </p:spPr>
            <p:txBody>
              <a:bodyPr wrap="square" rtlCol="0" anchor="ctr" anchorCtr="1">
                <a:spAutoFit/>
              </a:bodyPr>
              <a:lstStyle/>
              <a:p>
                <a:pPr algn="r"/>
                <a:r>
                  <a:rPr lang="da-DK" sz="1125" dirty="0">
                    <a:solidFill>
                      <a:srgbClr val="666666"/>
                    </a:solidFill>
                    <a:latin typeface="Arial" panose="020B0604020202020204" pitchFamily="34" charset="0"/>
                    <a:cs typeface="Arial" panose="020B0604020202020204" pitchFamily="34" charset="0"/>
                  </a:rPr>
                  <a:t>Preparation</a:t>
                </a:r>
              </a:p>
            </p:txBody>
          </p:sp>
        </p:grpSp>
        <p:grpSp>
          <p:nvGrpSpPr>
            <p:cNvPr id="97" name="Gruppe 96"/>
            <p:cNvGrpSpPr/>
            <p:nvPr/>
          </p:nvGrpSpPr>
          <p:grpSpPr>
            <a:xfrm>
              <a:off x="4584396" y="2722074"/>
              <a:ext cx="2913187" cy="2913187"/>
              <a:chOff x="4180506" y="1343927"/>
              <a:chExt cx="3884249" cy="3884249"/>
            </a:xfrm>
          </p:grpSpPr>
          <p:sp>
            <p:nvSpPr>
              <p:cNvPr id="98" name="Cirkel 97"/>
              <p:cNvSpPr/>
              <p:nvPr/>
            </p:nvSpPr>
            <p:spPr>
              <a:xfrm rot="14403333">
                <a:off x="4180506" y="1343927"/>
                <a:ext cx="3884249" cy="3884249"/>
              </a:xfrm>
              <a:prstGeom prst="pie">
                <a:avLst>
                  <a:gd name="adj1" fmla="val 9000000"/>
                  <a:gd name="adj2" fmla="val 16200000"/>
                </a:avLst>
              </a:prstGeom>
              <a:solidFill>
                <a:srgbClr val="666666">
                  <a:alpha val="30000"/>
                </a:srgbClr>
              </a:solidFill>
              <a:ln/>
            </p:spPr>
            <p:style>
              <a:lnRef idx="2">
                <a:schemeClr val="dk1"/>
              </a:lnRef>
              <a:fillRef idx="1">
                <a:schemeClr val="lt1"/>
              </a:fillRef>
              <a:effectRef idx="0">
                <a:schemeClr val="dk1"/>
              </a:effectRef>
              <a:fontRef idx="minor">
                <a:schemeClr val="dk1"/>
              </a:fontRef>
            </p:style>
          </p:sp>
          <p:sp>
            <p:nvSpPr>
              <p:cNvPr id="99" name="Tekstfelt 98"/>
              <p:cNvSpPr txBox="1"/>
              <p:nvPr/>
            </p:nvSpPr>
            <p:spPr>
              <a:xfrm>
                <a:off x="5203292" y="4046085"/>
                <a:ext cx="1843271" cy="779701"/>
              </a:xfrm>
              <a:prstGeom prst="rect">
                <a:avLst/>
              </a:prstGeom>
              <a:noFill/>
            </p:spPr>
            <p:txBody>
              <a:bodyPr wrap="square" rtlCol="0" anchor="ctr" anchorCtr="1">
                <a:spAutoFit/>
              </a:bodyPr>
              <a:lstStyle/>
              <a:p>
                <a:pPr algn="ctr"/>
                <a:r>
                  <a:rPr lang="da-DK" sz="1125" dirty="0">
                    <a:solidFill>
                      <a:srgbClr val="666666"/>
                    </a:solidFill>
                    <a:latin typeface="Arial" panose="020B0604020202020204" pitchFamily="34" charset="0"/>
                    <a:cs typeface="Arial" panose="020B0604020202020204" pitchFamily="34" charset="0"/>
                  </a:rPr>
                  <a:t>Active</a:t>
                </a:r>
              </a:p>
              <a:p>
                <a:pPr algn="ctr"/>
                <a:r>
                  <a:rPr lang="da-DK" sz="1125" dirty="0">
                    <a:solidFill>
                      <a:srgbClr val="666666"/>
                    </a:solidFill>
                    <a:latin typeface="Arial" panose="020B0604020202020204" pitchFamily="34" charset="0"/>
                    <a:cs typeface="Arial" panose="020B0604020202020204" pitchFamily="34" charset="0"/>
                  </a:rPr>
                  <a:t>Research</a:t>
                </a:r>
              </a:p>
            </p:txBody>
          </p:sp>
        </p:grpSp>
        <p:grpSp>
          <p:nvGrpSpPr>
            <p:cNvPr id="100" name="Gruppe 99"/>
            <p:cNvGrpSpPr/>
            <p:nvPr/>
          </p:nvGrpSpPr>
          <p:grpSpPr>
            <a:xfrm>
              <a:off x="4583928" y="2718527"/>
              <a:ext cx="2913187" cy="2913187"/>
              <a:chOff x="4179882" y="1339199"/>
              <a:chExt cx="3884249" cy="3884249"/>
            </a:xfrm>
          </p:grpSpPr>
          <p:sp>
            <p:nvSpPr>
              <p:cNvPr id="101" name="Cirkel 100"/>
              <p:cNvSpPr/>
              <p:nvPr/>
            </p:nvSpPr>
            <p:spPr>
              <a:xfrm>
                <a:off x="4179882" y="1339199"/>
                <a:ext cx="3884249" cy="3884249"/>
              </a:xfrm>
              <a:prstGeom prst="pie">
                <a:avLst>
                  <a:gd name="adj1" fmla="val 9000000"/>
                  <a:gd name="adj2" fmla="val 16200000"/>
                </a:avLst>
              </a:prstGeom>
              <a:ln/>
            </p:spPr>
            <p:style>
              <a:lnRef idx="2">
                <a:schemeClr val="dk1"/>
              </a:lnRef>
              <a:fillRef idx="1">
                <a:schemeClr val="lt1"/>
              </a:fillRef>
              <a:effectRef idx="0">
                <a:schemeClr val="dk1"/>
              </a:effectRef>
              <a:fontRef idx="minor">
                <a:schemeClr val="dk1"/>
              </a:fontRef>
            </p:style>
          </p:sp>
          <p:sp>
            <p:nvSpPr>
              <p:cNvPr id="102" name="Tekstfelt 101"/>
              <p:cNvSpPr txBox="1"/>
              <p:nvPr/>
            </p:nvSpPr>
            <p:spPr>
              <a:xfrm rot="18000000">
                <a:off x="4097132" y="2536276"/>
                <a:ext cx="2188133" cy="471924"/>
              </a:xfrm>
              <a:prstGeom prst="rect">
                <a:avLst/>
              </a:prstGeom>
              <a:noFill/>
            </p:spPr>
            <p:txBody>
              <a:bodyPr wrap="square" rtlCol="0" anchor="ctr" anchorCtr="1">
                <a:spAutoFit/>
              </a:bodyPr>
              <a:lstStyle/>
              <a:p>
                <a:pPr algn="ctr"/>
                <a:r>
                  <a:rPr lang="da-DK" sz="1125" dirty="0">
                    <a:solidFill>
                      <a:srgbClr val="666666"/>
                    </a:solidFill>
                    <a:latin typeface="Arial" panose="020B0604020202020204" pitchFamily="34" charset="0"/>
                    <a:cs typeface="Arial" panose="020B0604020202020204" pitchFamily="34" charset="0"/>
                  </a:rPr>
                  <a:t>Dissemination</a:t>
                </a:r>
              </a:p>
            </p:txBody>
          </p:sp>
        </p:grpSp>
        <p:grpSp>
          <p:nvGrpSpPr>
            <p:cNvPr id="103" name="Gruppe 102"/>
            <p:cNvGrpSpPr/>
            <p:nvPr/>
          </p:nvGrpSpPr>
          <p:grpSpPr>
            <a:xfrm>
              <a:off x="7329136" y="3158532"/>
              <a:ext cx="1152044" cy="1152044"/>
              <a:chOff x="6526999" y="167640"/>
              <a:chExt cx="1800000" cy="1800000"/>
            </a:xfrm>
          </p:grpSpPr>
          <p:sp>
            <p:nvSpPr>
              <p:cNvPr id="104" name="Ellipse 103"/>
              <p:cNvSpPr/>
              <p:nvPr/>
            </p:nvSpPr>
            <p:spPr>
              <a:xfrm>
                <a:off x="6526999" y="167640"/>
                <a:ext cx="1800000" cy="1800000"/>
              </a:xfrm>
              <a:prstGeom prst="ellipse">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da-DK" sz="1350" dirty="0"/>
              </a:p>
            </p:txBody>
          </p:sp>
          <p:sp>
            <p:nvSpPr>
              <p:cNvPr id="105" name="Tekstfelt 104"/>
              <p:cNvSpPr txBox="1"/>
              <p:nvPr/>
            </p:nvSpPr>
            <p:spPr>
              <a:xfrm>
                <a:off x="6707698" y="839221"/>
                <a:ext cx="1438601" cy="456839"/>
              </a:xfrm>
              <a:prstGeom prst="rect">
                <a:avLst/>
              </a:prstGeom>
              <a:noFill/>
            </p:spPr>
            <p:txBody>
              <a:bodyPr wrap="square" rtlCol="0" anchor="ctr" anchorCtr="1">
                <a:spAutoFit/>
              </a:bodyPr>
              <a:lstStyle/>
              <a:p>
                <a:pPr algn="ctr"/>
                <a:r>
                  <a:rPr lang="da-DK" sz="825" dirty="0">
                    <a:solidFill>
                      <a:schemeClr val="bg1"/>
                    </a:solidFill>
                    <a:latin typeface="Arial Black" panose="020B0A04020102020204" pitchFamily="34" charset="0"/>
                  </a:rPr>
                  <a:t>Plan</a:t>
                </a:r>
              </a:p>
            </p:txBody>
          </p:sp>
        </p:grpSp>
        <p:grpSp>
          <p:nvGrpSpPr>
            <p:cNvPr id="106" name="Gruppe 105"/>
            <p:cNvGrpSpPr/>
            <p:nvPr/>
          </p:nvGrpSpPr>
          <p:grpSpPr>
            <a:xfrm>
              <a:off x="6952049" y="4791560"/>
              <a:ext cx="1152044" cy="1152044"/>
              <a:chOff x="6526999" y="167640"/>
              <a:chExt cx="1800000" cy="1800000"/>
            </a:xfrm>
          </p:grpSpPr>
          <p:sp>
            <p:nvSpPr>
              <p:cNvPr id="107" name="Ellipse 106"/>
              <p:cNvSpPr/>
              <p:nvPr/>
            </p:nvSpPr>
            <p:spPr>
              <a:xfrm>
                <a:off x="6526999" y="167640"/>
                <a:ext cx="1800000" cy="1800000"/>
              </a:xfrm>
              <a:prstGeom prst="ellipse">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da-DK" sz="1350" dirty="0"/>
              </a:p>
            </p:txBody>
          </p:sp>
          <p:sp>
            <p:nvSpPr>
              <p:cNvPr id="108" name="Tekstfelt 107"/>
              <p:cNvSpPr txBox="1"/>
              <p:nvPr/>
            </p:nvSpPr>
            <p:spPr>
              <a:xfrm>
                <a:off x="6707698" y="682935"/>
                <a:ext cx="1438601" cy="769412"/>
              </a:xfrm>
              <a:prstGeom prst="rect">
                <a:avLst/>
              </a:prstGeom>
              <a:noFill/>
            </p:spPr>
            <p:txBody>
              <a:bodyPr wrap="square" rtlCol="0" anchor="ctr" anchorCtr="1">
                <a:spAutoFit/>
              </a:bodyPr>
              <a:lstStyle/>
              <a:p>
                <a:pPr algn="ctr"/>
                <a:r>
                  <a:rPr lang="da-DK" sz="900" dirty="0">
                    <a:solidFill>
                      <a:schemeClr val="bg1"/>
                    </a:solidFill>
                    <a:latin typeface="Arial Black" panose="020B0A04020102020204" pitchFamily="34" charset="0"/>
                  </a:rPr>
                  <a:t>Collect / Create</a:t>
                </a:r>
              </a:p>
            </p:txBody>
          </p:sp>
        </p:grpSp>
        <p:grpSp>
          <p:nvGrpSpPr>
            <p:cNvPr id="109" name="Gruppe 108"/>
            <p:cNvGrpSpPr/>
            <p:nvPr/>
          </p:nvGrpSpPr>
          <p:grpSpPr>
            <a:xfrm>
              <a:off x="3976948" y="4791560"/>
              <a:ext cx="1152044" cy="1152044"/>
              <a:chOff x="6526999" y="167640"/>
              <a:chExt cx="1800000" cy="1800000"/>
            </a:xfrm>
          </p:grpSpPr>
          <p:sp>
            <p:nvSpPr>
              <p:cNvPr id="110" name="Ellipse 109"/>
              <p:cNvSpPr/>
              <p:nvPr/>
            </p:nvSpPr>
            <p:spPr>
              <a:xfrm>
                <a:off x="6526999" y="167640"/>
                <a:ext cx="1800000" cy="1800000"/>
              </a:xfrm>
              <a:prstGeom prst="ellipse">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da-DK" sz="1350" dirty="0"/>
              </a:p>
            </p:txBody>
          </p:sp>
          <p:sp>
            <p:nvSpPr>
              <p:cNvPr id="111" name="Tekstfelt 110"/>
              <p:cNvSpPr txBox="1"/>
              <p:nvPr/>
            </p:nvSpPr>
            <p:spPr>
              <a:xfrm>
                <a:off x="6707698" y="839219"/>
                <a:ext cx="1438601" cy="456839"/>
              </a:xfrm>
              <a:prstGeom prst="rect">
                <a:avLst/>
              </a:prstGeom>
              <a:noFill/>
            </p:spPr>
            <p:txBody>
              <a:bodyPr wrap="square" rtlCol="0" anchor="ctr" anchorCtr="1">
                <a:spAutoFit/>
              </a:bodyPr>
              <a:lstStyle/>
              <a:p>
                <a:pPr algn="ctr"/>
                <a:r>
                  <a:rPr lang="da-DK" sz="825" dirty="0">
                    <a:solidFill>
                      <a:schemeClr val="bg1"/>
                    </a:solidFill>
                    <a:latin typeface="Arial Black" panose="020B0A04020102020204" pitchFamily="34" charset="0"/>
                  </a:rPr>
                  <a:t>Store</a:t>
                </a:r>
              </a:p>
            </p:txBody>
          </p:sp>
        </p:grpSp>
        <p:grpSp>
          <p:nvGrpSpPr>
            <p:cNvPr id="112" name="Gruppe 111"/>
            <p:cNvGrpSpPr/>
            <p:nvPr/>
          </p:nvGrpSpPr>
          <p:grpSpPr>
            <a:xfrm>
              <a:off x="3560852" y="3158532"/>
              <a:ext cx="1152044" cy="1152044"/>
              <a:chOff x="6526999" y="167640"/>
              <a:chExt cx="1800000" cy="1800000"/>
            </a:xfrm>
          </p:grpSpPr>
          <p:sp>
            <p:nvSpPr>
              <p:cNvPr id="113" name="Ellipse 112"/>
              <p:cNvSpPr/>
              <p:nvPr/>
            </p:nvSpPr>
            <p:spPr>
              <a:xfrm>
                <a:off x="6526999" y="167640"/>
                <a:ext cx="1800000" cy="1800000"/>
              </a:xfrm>
              <a:prstGeom prst="ellipse">
                <a:avLst/>
              </a:prstGeom>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350" dirty="0"/>
              </a:p>
            </p:txBody>
          </p:sp>
          <p:sp>
            <p:nvSpPr>
              <p:cNvPr id="114" name="Tekstfelt 113"/>
              <p:cNvSpPr txBox="1"/>
              <p:nvPr/>
            </p:nvSpPr>
            <p:spPr>
              <a:xfrm>
                <a:off x="6707698" y="839219"/>
                <a:ext cx="1438601" cy="456839"/>
              </a:xfrm>
              <a:prstGeom prst="rect">
                <a:avLst/>
              </a:prstGeom>
              <a:noFill/>
            </p:spPr>
            <p:txBody>
              <a:bodyPr wrap="square" rtlCol="0" anchor="ctr" anchorCtr="1">
                <a:spAutoFit/>
              </a:bodyPr>
              <a:lstStyle/>
              <a:p>
                <a:pPr algn="ctr"/>
                <a:r>
                  <a:rPr lang="da-DK" sz="825" dirty="0">
                    <a:solidFill>
                      <a:schemeClr val="bg1"/>
                    </a:solidFill>
                    <a:latin typeface="Arial Black" panose="020B0A04020102020204" pitchFamily="34" charset="0"/>
                  </a:rPr>
                  <a:t>Share</a:t>
                </a:r>
              </a:p>
            </p:txBody>
          </p:sp>
        </p:grpSp>
        <p:grpSp>
          <p:nvGrpSpPr>
            <p:cNvPr id="115" name="Gruppe 114"/>
            <p:cNvGrpSpPr/>
            <p:nvPr/>
          </p:nvGrpSpPr>
          <p:grpSpPr>
            <a:xfrm>
              <a:off x="6321656" y="1833045"/>
              <a:ext cx="1152044" cy="1152044"/>
              <a:chOff x="6505131" y="167640"/>
              <a:chExt cx="1800000" cy="1800000"/>
            </a:xfrm>
          </p:grpSpPr>
          <p:sp>
            <p:nvSpPr>
              <p:cNvPr id="116" name="Ellipse 115"/>
              <p:cNvSpPr/>
              <p:nvPr/>
            </p:nvSpPr>
            <p:spPr>
              <a:xfrm>
                <a:off x="6505131" y="167640"/>
                <a:ext cx="1800000" cy="1800000"/>
              </a:xfrm>
              <a:prstGeom prst="ellipse">
                <a:avLst/>
              </a:prstGeom>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350" dirty="0"/>
              </a:p>
            </p:txBody>
          </p:sp>
          <p:sp>
            <p:nvSpPr>
              <p:cNvPr id="117" name="Tekstfelt 116"/>
              <p:cNvSpPr txBox="1"/>
              <p:nvPr/>
            </p:nvSpPr>
            <p:spPr>
              <a:xfrm>
                <a:off x="6707698" y="839219"/>
                <a:ext cx="1438601" cy="456839"/>
              </a:xfrm>
              <a:prstGeom prst="rect">
                <a:avLst/>
              </a:prstGeom>
              <a:noFill/>
            </p:spPr>
            <p:txBody>
              <a:bodyPr wrap="square" rtlCol="0" anchor="ctr" anchorCtr="1">
                <a:spAutoFit/>
              </a:bodyPr>
              <a:lstStyle/>
              <a:p>
                <a:pPr algn="ctr"/>
                <a:r>
                  <a:rPr lang="da-DK" sz="825" dirty="0">
                    <a:solidFill>
                      <a:schemeClr val="bg1"/>
                    </a:solidFill>
                    <a:latin typeface="Arial Black" panose="020B0A04020102020204" pitchFamily="34" charset="0"/>
                  </a:rPr>
                  <a:t>Reuse</a:t>
                </a:r>
              </a:p>
            </p:txBody>
          </p:sp>
        </p:grpSp>
        <p:grpSp>
          <p:nvGrpSpPr>
            <p:cNvPr id="118" name="Gruppe 117"/>
            <p:cNvGrpSpPr/>
            <p:nvPr/>
          </p:nvGrpSpPr>
          <p:grpSpPr>
            <a:xfrm>
              <a:off x="4635396" y="1833045"/>
              <a:ext cx="1152044" cy="1152044"/>
              <a:chOff x="6548867" y="167640"/>
              <a:chExt cx="1800000" cy="1800000"/>
            </a:xfrm>
          </p:grpSpPr>
          <p:sp>
            <p:nvSpPr>
              <p:cNvPr id="119" name="Ellipse 118"/>
              <p:cNvSpPr/>
              <p:nvPr/>
            </p:nvSpPr>
            <p:spPr>
              <a:xfrm>
                <a:off x="6548867" y="167640"/>
                <a:ext cx="1800000" cy="1800000"/>
              </a:xfrm>
              <a:prstGeom prst="ellipse">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da-DK" sz="1350" dirty="0"/>
              </a:p>
            </p:txBody>
          </p:sp>
          <p:sp>
            <p:nvSpPr>
              <p:cNvPr id="120" name="Tekstfelt 119"/>
              <p:cNvSpPr txBox="1"/>
              <p:nvPr/>
            </p:nvSpPr>
            <p:spPr>
              <a:xfrm>
                <a:off x="6707698" y="839219"/>
                <a:ext cx="1438601" cy="456839"/>
              </a:xfrm>
              <a:prstGeom prst="rect">
                <a:avLst/>
              </a:prstGeom>
              <a:noFill/>
            </p:spPr>
            <p:txBody>
              <a:bodyPr wrap="square" rtlCol="0" anchor="ctr" anchorCtr="1">
                <a:spAutoFit/>
              </a:bodyPr>
              <a:lstStyle/>
              <a:p>
                <a:pPr algn="ctr"/>
                <a:r>
                  <a:rPr lang="da-DK" sz="825" dirty="0">
                    <a:solidFill>
                      <a:schemeClr val="bg1"/>
                    </a:solidFill>
                    <a:latin typeface="Arial Black" panose="020B0A04020102020204" pitchFamily="34" charset="0"/>
                  </a:rPr>
                  <a:t>Preserve</a:t>
                </a:r>
              </a:p>
            </p:txBody>
          </p:sp>
        </p:grpSp>
        <p:grpSp>
          <p:nvGrpSpPr>
            <p:cNvPr id="121" name="Gruppe 120"/>
            <p:cNvGrpSpPr/>
            <p:nvPr/>
          </p:nvGrpSpPr>
          <p:grpSpPr>
            <a:xfrm>
              <a:off x="5466688" y="5568754"/>
              <a:ext cx="1152044" cy="1152044"/>
              <a:chOff x="6526999" y="167640"/>
              <a:chExt cx="1800000" cy="1800000"/>
            </a:xfrm>
          </p:grpSpPr>
          <p:sp>
            <p:nvSpPr>
              <p:cNvPr id="122" name="Ellipse 121"/>
              <p:cNvSpPr/>
              <p:nvPr/>
            </p:nvSpPr>
            <p:spPr>
              <a:xfrm>
                <a:off x="6526999" y="167640"/>
                <a:ext cx="1800000" cy="1800000"/>
              </a:xfrm>
              <a:prstGeom prst="ellipse">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da-DK" sz="1350" dirty="0"/>
              </a:p>
            </p:txBody>
          </p:sp>
          <p:sp>
            <p:nvSpPr>
              <p:cNvPr id="123" name="Tekstfelt 122"/>
              <p:cNvSpPr txBox="1"/>
              <p:nvPr/>
            </p:nvSpPr>
            <p:spPr>
              <a:xfrm>
                <a:off x="6707698" y="574737"/>
                <a:ext cx="1438601" cy="985808"/>
              </a:xfrm>
              <a:prstGeom prst="rect">
                <a:avLst/>
              </a:prstGeom>
              <a:noFill/>
            </p:spPr>
            <p:txBody>
              <a:bodyPr wrap="square" rtlCol="0" anchor="ctr" anchorCtr="1">
                <a:spAutoFit/>
              </a:bodyPr>
              <a:lstStyle/>
              <a:p>
                <a:pPr algn="ctr"/>
                <a:r>
                  <a:rPr lang="da-DK" sz="825" dirty="0">
                    <a:solidFill>
                      <a:schemeClr val="bg1"/>
                    </a:solidFill>
                    <a:latin typeface="Arial Black" panose="020B0A04020102020204" pitchFamily="34" charset="0"/>
                  </a:rPr>
                  <a:t>Process / Analyse</a:t>
                </a:r>
              </a:p>
            </p:txBody>
          </p:sp>
        </p:grpSp>
        <p:grpSp>
          <p:nvGrpSpPr>
            <p:cNvPr id="124" name="Gruppe 123"/>
            <p:cNvGrpSpPr/>
            <p:nvPr/>
          </p:nvGrpSpPr>
          <p:grpSpPr>
            <a:xfrm>
              <a:off x="5594770" y="3707557"/>
              <a:ext cx="935129" cy="935129"/>
              <a:chOff x="5492369" y="2657903"/>
              <a:chExt cx="1246839" cy="1246839"/>
            </a:xfrm>
          </p:grpSpPr>
          <p:sp>
            <p:nvSpPr>
              <p:cNvPr id="125" name="Ellipse 124"/>
              <p:cNvSpPr>
                <a:spLocks noChangeAspect="1"/>
              </p:cNvSpPr>
              <p:nvPr/>
            </p:nvSpPr>
            <p:spPr>
              <a:xfrm>
                <a:off x="5492369" y="2657903"/>
                <a:ext cx="1246839" cy="1246839"/>
              </a:xfrm>
              <a:prstGeom prst="ellipse">
                <a:avLst/>
              </a:prstGeom>
              <a:solidFill>
                <a:srgbClr val="666666"/>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prstTxWarp prst="textNoShape">
                  <a:avLst/>
                </a:prstTxWarp>
                <a:noAutofit/>
              </a:bodyPr>
              <a:lstStyle/>
              <a:p>
                <a:pPr algn="ctr"/>
                <a:endParaRPr lang="da-DK" sz="1350" dirty="0">
                  <a:solidFill>
                    <a:schemeClr val="tx1"/>
                  </a:solidFill>
                </a:endParaRPr>
              </a:p>
            </p:txBody>
          </p:sp>
          <p:sp>
            <p:nvSpPr>
              <p:cNvPr id="126" name="Tekstfelt 125"/>
              <p:cNvSpPr txBox="1"/>
              <p:nvPr/>
            </p:nvSpPr>
            <p:spPr>
              <a:xfrm>
                <a:off x="5501962" y="2953027"/>
                <a:ext cx="1227653" cy="656590"/>
              </a:xfrm>
              <a:prstGeom prst="rect">
                <a:avLst/>
              </a:prstGeom>
              <a:noFill/>
            </p:spPr>
            <p:txBody>
              <a:bodyPr wrap="square" rtlCol="0" anchor="ctr" anchorCtr="1">
                <a:spAutoFit/>
              </a:bodyPr>
              <a:lstStyle/>
              <a:p>
                <a:pPr algn="ctr"/>
                <a:r>
                  <a:rPr lang="da-DK" sz="900" dirty="0">
                    <a:solidFill>
                      <a:schemeClr val="bg1"/>
                    </a:solidFill>
                    <a:latin typeface="Arial" panose="020B0604020202020204" pitchFamily="34" charset="0"/>
                    <a:cs typeface="Arial" panose="020B0604020202020204" pitchFamily="34" charset="0"/>
                  </a:rPr>
                  <a:t>Research Project</a:t>
                </a:r>
              </a:p>
            </p:txBody>
          </p:sp>
        </p:grpSp>
      </p:grpSp>
      <p:sp>
        <p:nvSpPr>
          <p:cNvPr id="127" name="Rektangel 8"/>
          <p:cNvSpPr/>
          <p:nvPr/>
        </p:nvSpPr>
        <p:spPr>
          <a:xfrm>
            <a:off x="4561986" y="4500890"/>
            <a:ext cx="4280930" cy="253916"/>
          </a:xfrm>
          <a:prstGeom prst="rect">
            <a:avLst/>
          </a:prstGeom>
        </p:spPr>
        <p:txBody>
          <a:bodyPr wrap="square">
            <a:spAutoFit/>
          </a:bodyPr>
          <a:lstStyle/>
          <a:p>
            <a:r>
              <a:rPr lang="en-US" sz="1050" i="1" dirty="0"/>
              <a:t>Research Data Management Workflow Cycle</a:t>
            </a:r>
            <a:endParaRPr lang="en-US" sz="1050" dirty="0"/>
          </a:p>
        </p:txBody>
      </p:sp>
      <p:sp>
        <p:nvSpPr>
          <p:cNvPr id="39" name="Rektangel 8"/>
          <p:cNvSpPr/>
          <p:nvPr/>
        </p:nvSpPr>
        <p:spPr>
          <a:xfrm>
            <a:off x="281056" y="4484913"/>
            <a:ext cx="4280930" cy="577081"/>
          </a:xfrm>
          <a:prstGeom prst="rect">
            <a:avLst/>
          </a:prstGeom>
        </p:spPr>
        <p:txBody>
          <a:bodyPr wrap="square">
            <a:spAutoFit/>
          </a:bodyPr>
          <a:lstStyle/>
          <a:p>
            <a:r>
              <a:rPr lang="en-US" sz="1050" i="1" dirty="0"/>
              <a:t>Illustrations: </a:t>
            </a:r>
            <a:r>
              <a:rPr lang="en-US" sz="1050" dirty="0"/>
              <a:t>Patrick Hochstenbach (University of Gent, Belgium)</a:t>
            </a:r>
          </a:p>
          <a:p>
            <a:r>
              <a:rPr lang="en-US" sz="1050" i="1" dirty="0"/>
              <a:t>The Open Science Training Handbook </a:t>
            </a:r>
            <a:r>
              <a:rPr lang="en-US" sz="1050" i="1" dirty="0">
                <a:hlinkClick r:id="rId3"/>
              </a:rPr>
              <a:t>http://book.fosteropenscience.eu/en/</a:t>
            </a:r>
            <a:endParaRPr lang="en-US" sz="1050" i="1" dirty="0"/>
          </a:p>
        </p:txBody>
      </p:sp>
    </p:spTree>
    <p:extLst>
      <p:ext uri="{BB962C8B-B14F-4D97-AF65-F5344CB8AC3E}">
        <p14:creationId xmlns:p14="http://schemas.microsoft.com/office/powerpoint/2010/main" val="5616980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kt 5" hidden="1">
            <a:extLst>
              <a:ext uri="{FF2B5EF4-FFF2-40B4-BE49-F238E27FC236}">
                <a16:creationId xmlns:a16="http://schemas.microsoft.com/office/drawing/2014/main" id="{E4A9B9F5-AF10-4587-9703-96BCD0B0657D}"/>
              </a:ext>
            </a:extLst>
          </p:cNvPr>
          <p:cNvGraphicFramePr>
            <a:graphicFrameLocks noChangeAspect="1"/>
          </p:cNvGraphicFramePr>
          <p:nvPr>
            <p:custDataLst>
              <p:tags r:id="rId2"/>
            </p:custDataLst>
            <p:extLst>
              <p:ext uri="{D42A27DB-BD31-4B8C-83A1-F6EECF244321}">
                <p14:modId xmlns:p14="http://schemas.microsoft.com/office/powerpoint/2010/main" val="210489909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147" name="think-cell Folie" r:id="rId5" imgW="473" imgH="473" progId="TCLayout.ActiveDocument.1">
                  <p:embed/>
                </p:oleObj>
              </mc:Choice>
              <mc:Fallback>
                <p:oleObj name="think-cell Folie" r:id="rId5" imgW="473" imgH="473" progId="TCLayout.ActiveDocument.1">
                  <p:embed/>
                  <p:pic>
                    <p:nvPicPr>
                      <p:cNvPr id="6" name="Objekt 5" hidden="1">
                        <a:extLst>
                          <a:ext uri="{FF2B5EF4-FFF2-40B4-BE49-F238E27FC236}">
                            <a16:creationId xmlns:a16="http://schemas.microsoft.com/office/drawing/2014/main" id="{E4A9B9F5-AF10-4587-9703-96BCD0B0657D}"/>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7" name="Titel 3">
            <a:extLst>
              <a:ext uri="{FF2B5EF4-FFF2-40B4-BE49-F238E27FC236}">
                <a16:creationId xmlns:a16="http://schemas.microsoft.com/office/drawing/2014/main" id="{7413048A-93DF-475C-A143-BE8B90A18BCC}"/>
              </a:ext>
            </a:extLst>
          </p:cNvPr>
          <p:cNvSpPr txBox="1">
            <a:spLocks/>
          </p:cNvSpPr>
          <p:nvPr/>
        </p:nvSpPr>
        <p:spPr>
          <a:xfrm>
            <a:off x="376082" y="698565"/>
            <a:ext cx="8391835" cy="619928"/>
          </a:xfrm>
          <a:prstGeom prst="rect">
            <a:avLst/>
          </a:prstGeom>
        </p:spPr>
        <p:txBody>
          <a:bodyPr vert="horz" lIns="91440" tIns="45720" rIns="91440" bIns="45720" rtlCol="0" anchor="t" anchorCtr="0">
            <a:noAutofit/>
          </a:bodyPr>
          <a:lstStyle>
            <a:lvl1pPr algn="l" defTabSz="914400" rtl="0" eaLnBrk="1" latinLnBrk="0" hangingPunct="1">
              <a:spcBef>
                <a:spcPct val="0"/>
              </a:spcBef>
              <a:buNone/>
              <a:defRPr sz="2200" b="1" kern="1200">
                <a:solidFill>
                  <a:schemeClr val="tx1"/>
                </a:solidFill>
                <a:latin typeface="+mj-lt"/>
                <a:ea typeface="+mj-ea"/>
                <a:cs typeface="+mj-cs"/>
              </a:defRPr>
            </a:lvl1pPr>
          </a:lstStyle>
          <a:p>
            <a:r>
              <a:rPr lang="en-US" altLang="en-US" sz="2400" dirty="0">
                <a:solidFill>
                  <a:srgbClr val="2C4390"/>
                </a:solidFill>
                <a:latin typeface="Arial"/>
                <a:ea typeface="MS PGothic" panose="020B0600070205080204" pitchFamily="34" charset="-128"/>
              </a:rPr>
              <a:t>FAIR</a:t>
            </a:r>
            <a:r>
              <a:rPr lang="en-US" altLang="en-US" sz="2400" b="0" dirty="0">
                <a:solidFill>
                  <a:srgbClr val="2C4390"/>
                </a:solidFill>
                <a:latin typeface="Arial"/>
                <a:ea typeface="MS PGothic" panose="020B0600070205080204" pitchFamily="34" charset="-128"/>
              </a:rPr>
              <a:t> </a:t>
            </a:r>
            <a:r>
              <a:rPr lang="en-US" altLang="en-US" sz="2400" dirty="0">
                <a:solidFill>
                  <a:srgbClr val="2C4390"/>
                </a:solidFill>
                <a:latin typeface="Arial"/>
                <a:ea typeface="MS PGothic" panose="020B0600070205080204" pitchFamily="34" charset="-128"/>
              </a:rPr>
              <a:t>Data</a:t>
            </a:r>
            <a:r>
              <a:rPr lang="en-US" altLang="en-US" sz="2400" b="0" dirty="0">
                <a:solidFill>
                  <a:srgbClr val="2C4390"/>
                </a:solidFill>
                <a:latin typeface="Arial"/>
                <a:ea typeface="MS PGothic" panose="020B0600070205080204" pitchFamily="34" charset="-128"/>
              </a:rPr>
              <a:t> Principles</a:t>
            </a:r>
            <a:br>
              <a:rPr lang="en-US" altLang="en-US" sz="2400" b="0" dirty="0">
                <a:solidFill>
                  <a:srgbClr val="2C4390"/>
                </a:solidFill>
                <a:latin typeface="Arial"/>
                <a:ea typeface="MS PGothic" panose="020B0600070205080204" pitchFamily="34" charset="-128"/>
              </a:rPr>
            </a:br>
            <a:endParaRPr lang="en-US" sz="2400" dirty="0"/>
          </a:p>
        </p:txBody>
      </p:sp>
      <p:sp>
        <p:nvSpPr>
          <p:cNvPr id="2" name="Rounded Rectangle 1"/>
          <p:cNvSpPr/>
          <p:nvPr/>
        </p:nvSpPr>
        <p:spPr>
          <a:xfrm>
            <a:off x="1292399" y="1318493"/>
            <a:ext cx="6559200" cy="3369600"/>
          </a:xfrm>
          <a:prstGeom prst="roundRect">
            <a:avLst/>
          </a:prstGeom>
          <a:solidFill>
            <a:schemeClr val="bg2">
              <a:lumMod val="5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just"/>
            <a:r>
              <a:rPr lang="en-US" sz="1400" dirty="0">
                <a:solidFill>
                  <a:schemeClr val="bg1"/>
                </a:solidFill>
              </a:rPr>
              <a:t>In 2016, the ‘FAIR Guiding Principles for scientific data management and stewardship’ were published in Scientific Data, and since then they have gone on to become a touchstone for the long-term management of research data of all kinds. The FAIR authors intended to provide guidelines to improve the </a:t>
            </a:r>
            <a:r>
              <a:rPr lang="en-US" sz="1400" b="1" dirty="0">
                <a:solidFill>
                  <a:schemeClr val="bg1"/>
                </a:solidFill>
              </a:rPr>
              <a:t>Findability</a:t>
            </a:r>
            <a:r>
              <a:rPr lang="en-US" sz="1400" dirty="0">
                <a:solidFill>
                  <a:schemeClr val="bg1"/>
                </a:solidFill>
              </a:rPr>
              <a:t>, </a:t>
            </a:r>
            <a:r>
              <a:rPr lang="en-US" sz="1400" b="1" dirty="0">
                <a:solidFill>
                  <a:schemeClr val="bg1"/>
                </a:solidFill>
              </a:rPr>
              <a:t>Accessibility, Interoperability</a:t>
            </a:r>
            <a:r>
              <a:rPr lang="en-US" sz="1400" dirty="0">
                <a:solidFill>
                  <a:schemeClr val="bg1"/>
                </a:solidFill>
              </a:rPr>
              <a:t>, and </a:t>
            </a:r>
            <a:r>
              <a:rPr lang="en-US" sz="1400" b="1" dirty="0">
                <a:solidFill>
                  <a:schemeClr val="bg1"/>
                </a:solidFill>
              </a:rPr>
              <a:t>Reusability</a:t>
            </a:r>
            <a:r>
              <a:rPr lang="en-US" sz="1400" dirty="0">
                <a:solidFill>
                  <a:schemeClr val="bg1"/>
                </a:solidFill>
              </a:rPr>
              <a:t> of digital assets. </a:t>
            </a:r>
          </a:p>
          <a:p>
            <a:pPr algn="just"/>
            <a:endParaRPr lang="en-US" sz="1400" dirty="0">
              <a:solidFill>
                <a:schemeClr val="bg1"/>
              </a:solidFill>
            </a:endParaRPr>
          </a:p>
          <a:p>
            <a:pPr algn="just"/>
            <a:r>
              <a:rPr lang="en-US" sz="1400" dirty="0">
                <a:solidFill>
                  <a:schemeClr val="bg1"/>
                </a:solidFill>
              </a:rPr>
              <a:t>These principles emphasize machine-actionability (i.e. the ability of automated computational systems to find, access, interoperate, and reuse data with minimal or no human intervention) as humans increasingly rely on computational means to discover and work with data as a result of the increase in volume, complexity, and creation speed of data.</a:t>
            </a:r>
          </a:p>
        </p:txBody>
      </p:sp>
    </p:spTree>
    <p:extLst>
      <p:ext uri="{BB962C8B-B14F-4D97-AF65-F5344CB8AC3E}">
        <p14:creationId xmlns:p14="http://schemas.microsoft.com/office/powerpoint/2010/main" val="13053913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kt 5" hidden="1">
            <a:extLst>
              <a:ext uri="{FF2B5EF4-FFF2-40B4-BE49-F238E27FC236}">
                <a16:creationId xmlns:a16="http://schemas.microsoft.com/office/drawing/2014/main" id="{E4A9B9F5-AF10-4587-9703-96BCD0B0657D}"/>
              </a:ext>
            </a:extLst>
          </p:cNvPr>
          <p:cNvGraphicFramePr>
            <a:graphicFrameLocks noChangeAspect="1"/>
          </p:cNvGraphicFramePr>
          <p:nvPr>
            <p:custDataLst>
              <p:tags r:id="rId2"/>
            </p:custDataLst>
            <p:extLst>
              <p:ext uri="{D42A27DB-BD31-4B8C-83A1-F6EECF244321}">
                <p14:modId xmlns:p14="http://schemas.microsoft.com/office/powerpoint/2010/main" val="210489909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171" name="think-cell Folie" r:id="rId5" imgW="473" imgH="473" progId="TCLayout.ActiveDocument.1">
                  <p:embed/>
                </p:oleObj>
              </mc:Choice>
              <mc:Fallback>
                <p:oleObj name="think-cell Folie" r:id="rId5" imgW="473" imgH="473" progId="TCLayout.ActiveDocument.1">
                  <p:embed/>
                  <p:pic>
                    <p:nvPicPr>
                      <p:cNvPr id="6" name="Objekt 5" hidden="1">
                        <a:extLst>
                          <a:ext uri="{FF2B5EF4-FFF2-40B4-BE49-F238E27FC236}">
                            <a16:creationId xmlns:a16="http://schemas.microsoft.com/office/drawing/2014/main" id="{E4A9B9F5-AF10-4587-9703-96BCD0B0657D}"/>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pic>
        <p:nvPicPr>
          <p:cNvPr id="8" name="Main graphic"/>
          <p:cNvPicPr/>
          <p:nvPr/>
        </p:nvPicPr>
        <p:blipFill>
          <a:blip r:embed="rId7"/>
          <a:stretch/>
        </p:blipFill>
        <p:spPr>
          <a:xfrm>
            <a:off x="1743557" y="1252592"/>
            <a:ext cx="5052997" cy="3781586"/>
          </a:xfrm>
          <a:prstGeom prst="rect">
            <a:avLst/>
          </a:prstGeom>
          <a:ln>
            <a:noFill/>
          </a:ln>
        </p:spPr>
      </p:pic>
      <p:sp>
        <p:nvSpPr>
          <p:cNvPr id="4" name="Titel 3">
            <a:extLst>
              <a:ext uri="{FF2B5EF4-FFF2-40B4-BE49-F238E27FC236}">
                <a16:creationId xmlns:a16="http://schemas.microsoft.com/office/drawing/2014/main" id="{D12F8CD7-3CDF-4404-BAA9-56890D9F1594}"/>
              </a:ext>
            </a:extLst>
          </p:cNvPr>
          <p:cNvSpPr txBox="1">
            <a:spLocks/>
          </p:cNvSpPr>
          <p:nvPr/>
        </p:nvSpPr>
        <p:spPr>
          <a:xfrm>
            <a:off x="376082" y="698565"/>
            <a:ext cx="8391835" cy="619928"/>
          </a:xfrm>
          <a:prstGeom prst="rect">
            <a:avLst/>
          </a:prstGeom>
        </p:spPr>
        <p:txBody>
          <a:bodyPr vert="horz" lIns="91440" tIns="45720" rIns="91440" bIns="45720" rtlCol="0" anchor="t" anchorCtr="0">
            <a:noAutofit/>
          </a:bodyPr>
          <a:lstStyle>
            <a:lvl1pPr algn="l" defTabSz="914400" rtl="0" eaLnBrk="1" latinLnBrk="0" hangingPunct="1">
              <a:spcBef>
                <a:spcPct val="0"/>
              </a:spcBef>
              <a:buNone/>
              <a:defRPr sz="2200" b="1" kern="1200">
                <a:solidFill>
                  <a:schemeClr val="tx1"/>
                </a:solidFill>
                <a:latin typeface="+mj-lt"/>
                <a:ea typeface="+mj-ea"/>
                <a:cs typeface="+mj-cs"/>
              </a:defRPr>
            </a:lvl1pPr>
          </a:lstStyle>
          <a:p>
            <a:r>
              <a:rPr lang="en-US" altLang="en-US" sz="2400" dirty="0">
                <a:solidFill>
                  <a:srgbClr val="2C4390"/>
                </a:solidFill>
                <a:latin typeface="Arial"/>
                <a:ea typeface="MS PGothic" panose="020B0600070205080204" pitchFamily="34" charset="-128"/>
              </a:rPr>
              <a:t>FAIR</a:t>
            </a:r>
            <a:r>
              <a:rPr lang="en-US" altLang="en-US" sz="2400" b="0" dirty="0">
                <a:solidFill>
                  <a:srgbClr val="2C4390"/>
                </a:solidFill>
                <a:latin typeface="Arial"/>
                <a:ea typeface="MS PGothic" panose="020B0600070205080204" pitchFamily="34" charset="-128"/>
              </a:rPr>
              <a:t> </a:t>
            </a:r>
            <a:r>
              <a:rPr lang="en-US" altLang="en-US" sz="2400" dirty="0">
                <a:solidFill>
                  <a:srgbClr val="2C4390"/>
                </a:solidFill>
                <a:latin typeface="Arial"/>
                <a:ea typeface="MS PGothic" panose="020B0600070205080204" pitchFamily="34" charset="-128"/>
              </a:rPr>
              <a:t>Data</a:t>
            </a:r>
            <a:r>
              <a:rPr lang="en-US" altLang="en-US" sz="2400" b="0" dirty="0">
                <a:solidFill>
                  <a:srgbClr val="2C4390"/>
                </a:solidFill>
                <a:latin typeface="Arial"/>
                <a:ea typeface="MS PGothic" panose="020B0600070205080204" pitchFamily="34" charset="-128"/>
              </a:rPr>
              <a:t> Principles</a:t>
            </a:r>
            <a:br>
              <a:rPr lang="en-US" altLang="en-US" sz="2400" b="0" dirty="0">
                <a:solidFill>
                  <a:srgbClr val="2C4390"/>
                </a:solidFill>
                <a:latin typeface="Arial"/>
                <a:ea typeface="MS PGothic" panose="020B0600070205080204" pitchFamily="34" charset="-128"/>
              </a:rPr>
            </a:br>
            <a:endParaRPr lang="en-US" sz="2400" dirty="0"/>
          </a:p>
        </p:txBody>
      </p:sp>
    </p:spTree>
    <p:extLst>
      <p:ext uri="{BB962C8B-B14F-4D97-AF65-F5344CB8AC3E}">
        <p14:creationId xmlns:p14="http://schemas.microsoft.com/office/powerpoint/2010/main" val="10024974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kt 6" hidden="1">
            <a:extLst>
              <a:ext uri="{FF2B5EF4-FFF2-40B4-BE49-F238E27FC236}">
                <a16:creationId xmlns:a16="http://schemas.microsoft.com/office/drawing/2014/main" id="{4CA8DB26-9BE1-43B4-B9B8-4BCA9CF95310}"/>
              </a:ext>
            </a:extLst>
          </p:cNvPr>
          <p:cNvGraphicFramePr>
            <a:graphicFrameLocks noChangeAspect="1"/>
          </p:cNvGraphicFramePr>
          <p:nvPr>
            <p:custDataLst>
              <p:tags r:id="rId2"/>
            </p:custDataLst>
            <p:extLst>
              <p:ext uri="{D42A27DB-BD31-4B8C-83A1-F6EECF244321}">
                <p14:modId xmlns:p14="http://schemas.microsoft.com/office/powerpoint/2010/main" val="52695202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195" name="think-cell Folie" r:id="rId5" imgW="473" imgH="473" progId="TCLayout.ActiveDocument.1">
                  <p:embed/>
                </p:oleObj>
              </mc:Choice>
              <mc:Fallback>
                <p:oleObj name="think-cell Folie" r:id="rId5" imgW="473" imgH="473" progId="TCLayout.ActiveDocument.1">
                  <p:embed/>
                  <p:pic>
                    <p:nvPicPr>
                      <p:cNvPr id="7" name="Objekt 6" hidden="1">
                        <a:extLst>
                          <a:ext uri="{FF2B5EF4-FFF2-40B4-BE49-F238E27FC236}">
                            <a16:creationId xmlns:a16="http://schemas.microsoft.com/office/drawing/2014/main" id="{4CA8DB26-9BE1-43B4-B9B8-4BCA9CF95310}"/>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3" name="Halbbogen 2">
            <a:extLst>
              <a:ext uri="{FF2B5EF4-FFF2-40B4-BE49-F238E27FC236}">
                <a16:creationId xmlns:a16="http://schemas.microsoft.com/office/drawing/2014/main" id="{3EA002B2-9BA6-47E0-8094-E8407CF1B6B3}"/>
              </a:ext>
            </a:extLst>
          </p:cNvPr>
          <p:cNvSpPr/>
          <p:nvPr/>
        </p:nvSpPr>
        <p:spPr>
          <a:xfrm>
            <a:off x="-4449570" y="-144220"/>
            <a:ext cx="5749674" cy="5749674"/>
          </a:xfrm>
          <a:prstGeom prst="blockArc">
            <a:avLst>
              <a:gd name="adj1" fmla="val 18900000"/>
              <a:gd name="adj2" fmla="val 2700000"/>
              <a:gd name="adj3" fmla="val 376"/>
            </a:avLst>
          </a:prstGeom>
          <a:ln>
            <a:solidFill>
              <a:schemeClr val="tx1">
                <a:lumMod val="75000"/>
                <a:lumOff val="25000"/>
              </a:schemeClr>
            </a:solidFill>
          </a:ln>
        </p:spPr>
        <p:style>
          <a:lnRef idx="2">
            <a:scrgbClr r="0" g="0" b="0"/>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en-US" dirty="0"/>
          </a:p>
        </p:txBody>
      </p:sp>
      <p:grpSp>
        <p:nvGrpSpPr>
          <p:cNvPr id="20" name="Gruppieren 19">
            <a:extLst>
              <a:ext uri="{FF2B5EF4-FFF2-40B4-BE49-F238E27FC236}">
                <a16:creationId xmlns:a16="http://schemas.microsoft.com/office/drawing/2014/main" id="{269BA736-0055-4E75-B385-550724FD3E15}"/>
              </a:ext>
            </a:extLst>
          </p:cNvPr>
          <p:cNvGrpSpPr/>
          <p:nvPr/>
        </p:nvGrpSpPr>
        <p:grpSpPr>
          <a:xfrm>
            <a:off x="440135" y="841784"/>
            <a:ext cx="7837399" cy="1023161"/>
            <a:chOff x="440135" y="841784"/>
            <a:chExt cx="7837399" cy="1023161"/>
          </a:xfrm>
        </p:grpSpPr>
        <p:sp>
          <p:nvSpPr>
            <p:cNvPr id="4" name="Freihandform: Form 3">
              <a:extLst>
                <a:ext uri="{FF2B5EF4-FFF2-40B4-BE49-F238E27FC236}">
                  <a16:creationId xmlns:a16="http://schemas.microsoft.com/office/drawing/2014/main" id="{7DE2187C-AEAD-4483-94C7-73A070ED1BB0}"/>
                </a:ext>
              </a:extLst>
            </p:cNvPr>
            <p:cNvSpPr/>
            <p:nvPr/>
          </p:nvSpPr>
          <p:spPr>
            <a:xfrm>
              <a:off x="866526" y="868835"/>
              <a:ext cx="7411008" cy="767018"/>
            </a:xfrm>
            <a:custGeom>
              <a:avLst/>
              <a:gdLst>
                <a:gd name="connsiteX0" fmla="*/ 0 w 7411008"/>
                <a:gd name="connsiteY0" fmla="*/ 0 h 767018"/>
                <a:gd name="connsiteX1" fmla="*/ 7411008 w 7411008"/>
                <a:gd name="connsiteY1" fmla="*/ 0 h 767018"/>
                <a:gd name="connsiteX2" fmla="*/ 7411008 w 7411008"/>
                <a:gd name="connsiteY2" fmla="*/ 767018 h 767018"/>
                <a:gd name="connsiteX3" fmla="*/ 0 w 7411008"/>
                <a:gd name="connsiteY3" fmla="*/ 767018 h 767018"/>
                <a:gd name="connsiteX4" fmla="*/ 0 w 7411008"/>
                <a:gd name="connsiteY4" fmla="*/ 0 h 7670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11008" h="767018">
                  <a:moveTo>
                    <a:pt x="0" y="0"/>
                  </a:moveTo>
                  <a:lnTo>
                    <a:pt x="7411008" y="0"/>
                  </a:lnTo>
                  <a:lnTo>
                    <a:pt x="7411008" y="767018"/>
                  </a:lnTo>
                  <a:lnTo>
                    <a:pt x="0" y="767018"/>
                  </a:lnTo>
                  <a:lnTo>
                    <a:pt x="0" y="0"/>
                  </a:lnTo>
                  <a:close/>
                </a:path>
              </a:pathLst>
            </a:custGeom>
            <a:solidFill>
              <a:schemeClr val="bg2">
                <a:lumMod val="5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521411" tIns="25400" rIns="25400" bIns="25400" numCol="1" spcCol="1270" anchor="ctr" anchorCtr="0">
              <a:noAutofit/>
            </a:bodyPr>
            <a:lstStyle/>
            <a:p>
              <a:pPr marL="0" lvl="0" indent="0" algn="l" defTabSz="444500">
                <a:lnSpc>
                  <a:spcPct val="90000"/>
                </a:lnSpc>
                <a:spcBef>
                  <a:spcPct val="0"/>
                </a:spcBef>
                <a:spcAft>
                  <a:spcPct val="35000"/>
                </a:spcAft>
                <a:buNone/>
              </a:pPr>
              <a:r>
                <a:rPr lang="en-US" sz="1000" b="1" kern="1200" dirty="0"/>
                <a:t>To Be Findable</a:t>
              </a:r>
              <a:r>
                <a:rPr lang="en-US" sz="1000" kern="1200" dirty="0"/>
                <a:t>: </a:t>
              </a:r>
              <a:br>
                <a:rPr lang="en-US" sz="1000" kern="1200" dirty="0"/>
              </a:br>
              <a:r>
                <a:rPr lang="en-US" sz="1000" kern="1200" dirty="0"/>
                <a:t>F1 - (meta)date are assigned a globally unique and eternally persistent identifier.</a:t>
              </a:r>
              <a:br>
                <a:rPr lang="en-US" sz="1000" kern="1200" dirty="0"/>
              </a:br>
              <a:r>
                <a:rPr lang="en-US" sz="1000" kern="1200" dirty="0"/>
                <a:t>F2 -  data are described with rich metadata</a:t>
              </a:r>
              <a:br>
                <a:rPr lang="en-US" sz="1000" kern="1200" dirty="0"/>
              </a:br>
              <a:r>
                <a:rPr lang="en-US" sz="1000" kern="1200" dirty="0"/>
                <a:t>F3 - (meta)data are registered or indexed in a searchable resource.</a:t>
              </a:r>
              <a:br>
                <a:rPr lang="en-US" sz="1000" kern="1200" dirty="0"/>
              </a:br>
              <a:r>
                <a:rPr lang="en-US" sz="1000" kern="1200" dirty="0"/>
                <a:t>F4 - (meta)data specify the data identifier.</a:t>
              </a:r>
            </a:p>
          </p:txBody>
        </p:sp>
        <p:sp>
          <p:nvSpPr>
            <p:cNvPr id="5" name="Ellipse 4">
              <a:extLst>
                <a:ext uri="{FF2B5EF4-FFF2-40B4-BE49-F238E27FC236}">
                  <a16:creationId xmlns:a16="http://schemas.microsoft.com/office/drawing/2014/main" id="{B6249510-67C4-4D51-B025-26CE1B79C05C}"/>
                </a:ext>
              </a:extLst>
            </p:cNvPr>
            <p:cNvSpPr/>
            <p:nvPr/>
          </p:nvSpPr>
          <p:spPr>
            <a:xfrm>
              <a:off x="440135" y="841784"/>
              <a:ext cx="821120" cy="821120"/>
            </a:xfrm>
            <a:prstGeom prst="ellipse">
              <a:avLst/>
            </a:prstGeom>
            <a:ln>
              <a:solidFill>
                <a:schemeClr val="tx1">
                  <a:lumMod val="75000"/>
                  <a:lumOff val="25000"/>
                </a:schemeClr>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dirty="0"/>
            </a:p>
          </p:txBody>
        </p:sp>
        <p:sp>
          <p:nvSpPr>
            <p:cNvPr id="8" name="Textfeld 7">
              <a:extLst>
                <a:ext uri="{FF2B5EF4-FFF2-40B4-BE49-F238E27FC236}">
                  <a16:creationId xmlns:a16="http://schemas.microsoft.com/office/drawing/2014/main" id="{40690996-D60E-4E46-B8C1-43CAF5672888}"/>
                </a:ext>
              </a:extLst>
            </p:cNvPr>
            <p:cNvSpPr txBox="1"/>
            <p:nvPr/>
          </p:nvSpPr>
          <p:spPr>
            <a:xfrm>
              <a:off x="625663" y="950545"/>
              <a:ext cx="914400" cy="914400"/>
            </a:xfrm>
            <a:prstGeom prst="rect">
              <a:avLst/>
            </a:prstGeom>
          </p:spPr>
          <p:txBody>
            <a:bodyPr vert="horz" wrap="none" lIns="91440" tIns="45720" rIns="91440" bIns="45720" rtlCol="0" anchor="t" anchorCtr="0">
              <a:normAutofit/>
            </a:bodyPr>
            <a:lstStyle/>
            <a:p>
              <a:r>
                <a:rPr lang="en-US" sz="3200" b="1" dirty="0"/>
                <a:t>F</a:t>
              </a:r>
            </a:p>
          </p:txBody>
        </p:sp>
      </p:grpSp>
      <p:grpSp>
        <p:nvGrpSpPr>
          <p:cNvPr id="19" name="Gruppieren 18">
            <a:extLst>
              <a:ext uri="{FF2B5EF4-FFF2-40B4-BE49-F238E27FC236}">
                <a16:creationId xmlns:a16="http://schemas.microsoft.com/office/drawing/2014/main" id="{0DC54666-8EF1-4145-91CC-322EA3BFB890}"/>
              </a:ext>
            </a:extLst>
          </p:cNvPr>
          <p:cNvGrpSpPr/>
          <p:nvPr/>
        </p:nvGrpSpPr>
        <p:grpSpPr>
          <a:xfrm>
            <a:off x="827455" y="1826809"/>
            <a:ext cx="7444373" cy="1005290"/>
            <a:chOff x="827455" y="1826809"/>
            <a:chExt cx="7444373" cy="1005290"/>
          </a:xfrm>
        </p:grpSpPr>
        <p:sp>
          <p:nvSpPr>
            <p:cNvPr id="12" name="Freihandform: Form 11">
              <a:extLst>
                <a:ext uri="{FF2B5EF4-FFF2-40B4-BE49-F238E27FC236}">
                  <a16:creationId xmlns:a16="http://schemas.microsoft.com/office/drawing/2014/main" id="{14E3485E-54A2-4C02-A5F0-571456AD0C07}"/>
                </a:ext>
              </a:extLst>
            </p:cNvPr>
            <p:cNvSpPr/>
            <p:nvPr/>
          </p:nvSpPr>
          <p:spPr>
            <a:xfrm>
              <a:off x="1237434" y="1828107"/>
              <a:ext cx="7034394" cy="819504"/>
            </a:xfrm>
            <a:custGeom>
              <a:avLst/>
              <a:gdLst>
                <a:gd name="connsiteX0" fmla="*/ 0 w 7034394"/>
                <a:gd name="connsiteY0" fmla="*/ 0 h 819504"/>
                <a:gd name="connsiteX1" fmla="*/ 7034394 w 7034394"/>
                <a:gd name="connsiteY1" fmla="*/ 0 h 819504"/>
                <a:gd name="connsiteX2" fmla="*/ 7034394 w 7034394"/>
                <a:gd name="connsiteY2" fmla="*/ 819504 h 819504"/>
                <a:gd name="connsiteX3" fmla="*/ 0 w 7034394"/>
                <a:gd name="connsiteY3" fmla="*/ 819504 h 819504"/>
                <a:gd name="connsiteX4" fmla="*/ 0 w 7034394"/>
                <a:gd name="connsiteY4" fmla="*/ 0 h 819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34394" h="819504">
                  <a:moveTo>
                    <a:pt x="0" y="0"/>
                  </a:moveTo>
                  <a:lnTo>
                    <a:pt x="7034394" y="0"/>
                  </a:lnTo>
                  <a:lnTo>
                    <a:pt x="7034394" y="819504"/>
                  </a:lnTo>
                  <a:lnTo>
                    <a:pt x="0" y="819504"/>
                  </a:lnTo>
                  <a:lnTo>
                    <a:pt x="0" y="0"/>
                  </a:lnTo>
                  <a:close/>
                </a:path>
              </a:pathLst>
            </a:custGeom>
            <a:solidFill>
              <a:srgbClr val="00B05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521411" tIns="25400" rIns="25400" bIns="25400" numCol="1" spcCol="1270" anchor="ctr" anchorCtr="0">
              <a:noAutofit/>
            </a:bodyPr>
            <a:lstStyle/>
            <a:p>
              <a:pPr marL="0" lvl="0" indent="0" algn="l" defTabSz="444500">
                <a:lnSpc>
                  <a:spcPct val="90000"/>
                </a:lnSpc>
                <a:spcBef>
                  <a:spcPct val="0"/>
                </a:spcBef>
                <a:spcAft>
                  <a:spcPct val="35000"/>
                </a:spcAft>
                <a:buNone/>
              </a:pPr>
              <a:r>
                <a:rPr lang="en-US" sz="1000" b="1" kern="1200" dirty="0"/>
                <a:t>To be Accessible:</a:t>
              </a:r>
              <a:r>
                <a:rPr lang="en-US" sz="1000" kern="1200" dirty="0"/>
                <a:t/>
              </a:r>
              <a:br>
                <a:rPr lang="en-US" sz="1000" kern="1200" dirty="0"/>
              </a:br>
              <a:r>
                <a:rPr lang="en-US" sz="1000" kern="1200" dirty="0"/>
                <a:t>A1 - (meta)data are retrievable by their identifier using a standardized communications protocol </a:t>
              </a:r>
              <a:br>
                <a:rPr lang="en-US" sz="1000" kern="1200" dirty="0"/>
              </a:br>
              <a:r>
                <a:rPr lang="en-US" sz="1000" kern="1200" dirty="0"/>
                <a:t>A1.1. - the protocol is open, free and universally implementable.</a:t>
              </a:r>
              <a:br>
                <a:rPr lang="en-US" sz="1000" kern="1200" dirty="0"/>
              </a:br>
              <a:r>
                <a:rPr lang="en-US" sz="1000" kern="1200" dirty="0"/>
                <a:t>A1.2. -  the protocol allows for an authentication and authorization procedure where necessary</a:t>
              </a:r>
              <a:br>
                <a:rPr lang="en-US" sz="1000" kern="1200" dirty="0"/>
              </a:br>
              <a:r>
                <a:rPr lang="en-US" sz="1000" kern="1200" dirty="0"/>
                <a:t>A2 - metadata are accessible, even when the data are no longer available</a:t>
              </a:r>
            </a:p>
          </p:txBody>
        </p:sp>
        <p:sp>
          <p:nvSpPr>
            <p:cNvPr id="13" name="Ellipse 12">
              <a:extLst>
                <a:ext uri="{FF2B5EF4-FFF2-40B4-BE49-F238E27FC236}">
                  <a16:creationId xmlns:a16="http://schemas.microsoft.com/office/drawing/2014/main" id="{8079AB8D-4E3C-4F35-8F09-29029CEB45CE}"/>
                </a:ext>
              </a:extLst>
            </p:cNvPr>
            <p:cNvSpPr/>
            <p:nvPr/>
          </p:nvSpPr>
          <p:spPr>
            <a:xfrm>
              <a:off x="827455" y="1826809"/>
              <a:ext cx="821120" cy="821120"/>
            </a:xfrm>
            <a:prstGeom prst="ellipse">
              <a:avLst/>
            </a:prstGeom>
            <a:ln>
              <a:solidFill>
                <a:schemeClr val="tx1">
                  <a:lumMod val="75000"/>
                  <a:lumOff val="25000"/>
                </a:schemeClr>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dirty="0"/>
            </a:p>
          </p:txBody>
        </p:sp>
        <p:sp>
          <p:nvSpPr>
            <p:cNvPr id="9" name="Textfeld 8">
              <a:extLst>
                <a:ext uri="{FF2B5EF4-FFF2-40B4-BE49-F238E27FC236}">
                  <a16:creationId xmlns:a16="http://schemas.microsoft.com/office/drawing/2014/main" id="{A3B264E9-3198-4381-885C-BFD0B1345588}"/>
                </a:ext>
              </a:extLst>
            </p:cNvPr>
            <p:cNvSpPr txBox="1"/>
            <p:nvPr/>
          </p:nvSpPr>
          <p:spPr>
            <a:xfrm>
              <a:off x="997475" y="1917699"/>
              <a:ext cx="914400" cy="914400"/>
            </a:xfrm>
            <a:prstGeom prst="rect">
              <a:avLst/>
            </a:prstGeom>
          </p:spPr>
          <p:txBody>
            <a:bodyPr vert="horz" wrap="none" lIns="91440" tIns="45720" rIns="91440" bIns="45720" rtlCol="0" anchor="t" anchorCtr="0">
              <a:normAutofit/>
            </a:bodyPr>
            <a:lstStyle/>
            <a:p>
              <a:r>
                <a:rPr lang="en-US" sz="3200" b="1" dirty="0"/>
                <a:t>A</a:t>
              </a:r>
            </a:p>
          </p:txBody>
        </p:sp>
      </p:grpSp>
      <p:grpSp>
        <p:nvGrpSpPr>
          <p:cNvPr id="18" name="Gruppieren 17">
            <a:extLst>
              <a:ext uri="{FF2B5EF4-FFF2-40B4-BE49-F238E27FC236}">
                <a16:creationId xmlns:a16="http://schemas.microsoft.com/office/drawing/2014/main" id="{FBBBC218-24C1-413C-88AE-58B68CCEEBA9}"/>
              </a:ext>
            </a:extLst>
          </p:cNvPr>
          <p:cNvGrpSpPr/>
          <p:nvPr/>
        </p:nvGrpSpPr>
        <p:grpSpPr>
          <a:xfrm>
            <a:off x="826873" y="2812814"/>
            <a:ext cx="7444955" cy="1036043"/>
            <a:chOff x="826873" y="2812814"/>
            <a:chExt cx="7444955" cy="1036043"/>
          </a:xfrm>
        </p:grpSpPr>
        <p:sp>
          <p:nvSpPr>
            <p:cNvPr id="14" name="Freihandform: Form 13">
              <a:extLst>
                <a:ext uri="{FF2B5EF4-FFF2-40B4-BE49-F238E27FC236}">
                  <a16:creationId xmlns:a16="http://schemas.microsoft.com/office/drawing/2014/main" id="{68943F50-F4D4-41CE-AE1E-DA7CD19CD96E}"/>
                </a:ext>
              </a:extLst>
            </p:cNvPr>
            <p:cNvSpPr/>
            <p:nvPr/>
          </p:nvSpPr>
          <p:spPr>
            <a:xfrm>
              <a:off x="1237434" y="2894926"/>
              <a:ext cx="7034394" cy="656896"/>
            </a:xfrm>
            <a:custGeom>
              <a:avLst/>
              <a:gdLst>
                <a:gd name="connsiteX0" fmla="*/ 0 w 7034394"/>
                <a:gd name="connsiteY0" fmla="*/ 0 h 656896"/>
                <a:gd name="connsiteX1" fmla="*/ 7034394 w 7034394"/>
                <a:gd name="connsiteY1" fmla="*/ 0 h 656896"/>
                <a:gd name="connsiteX2" fmla="*/ 7034394 w 7034394"/>
                <a:gd name="connsiteY2" fmla="*/ 656896 h 656896"/>
                <a:gd name="connsiteX3" fmla="*/ 0 w 7034394"/>
                <a:gd name="connsiteY3" fmla="*/ 656896 h 656896"/>
                <a:gd name="connsiteX4" fmla="*/ 0 w 7034394"/>
                <a:gd name="connsiteY4" fmla="*/ 0 h 6568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34394" h="656896">
                  <a:moveTo>
                    <a:pt x="0" y="0"/>
                  </a:moveTo>
                  <a:lnTo>
                    <a:pt x="7034394" y="0"/>
                  </a:lnTo>
                  <a:lnTo>
                    <a:pt x="7034394" y="656896"/>
                  </a:lnTo>
                  <a:lnTo>
                    <a:pt x="0" y="656896"/>
                  </a:lnTo>
                  <a:lnTo>
                    <a:pt x="0" y="0"/>
                  </a:lnTo>
                  <a:close/>
                </a:path>
              </a:pathLst>
            </a:custGeom>
            <a:solidFill>
              <a:schemeClr val="accent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521411" tIns="25400" rIns="25400" bIns="25400" numCol="1" spcCol="1270" anchor="ctr" anchorCtr="0">
              <a:noAutofit/>
            </a:bodyPr>
            <a:lstStyle/>
            <a:p>
              <a:pPr marL="0" lvl="0" indent="0" algn="l" defTabSz="444500">
                <a:lnSpc>
                  <a:spcPct val="90000"/>
                </a:lnSpc>
                <a:spcBef>
                  <a:spcPct val="0"/>
                </a:spcBef>
                <a:spcAft>
                  <a:spcPct val="35000"/>
                </a:spcAft>
                <a:buNone/>
              </a:pPr>
              <a:r>
                <a:rPr lang="en-US" sz="1000" b="1" kern="1200" dirty="0">
                  <a:solidFill>
                    <a:schemeClr val="bg1"/>
                  </a:solidFill>
                </a:rPr>
                <a:t>To be Interoperable:</a:t>
              </a:r>
              <a:r>
                <a:rPr lang="en-US" sz="1000" kern="1200" dirty="0">
                  <a:solidFill>
                    <a:schemeClr val="bg1"/>
                  </a:solidFill>
                </a:rPr>
                <a:t/>
              </a:r>
              <a:br>
                <a:rPr lang="en-US" sz="1000" kern="1200" dirty="0">
                  <a:solidFill>
                    <a:schemeClr val="bg1"/>
                  </a:solidFill>
                </a:rPr>
              </a:br>
              <a:r>
                <a:rPr lang="en-US" sz="1000" kern="1200" dirty="0">
                  <a:solidFill>
                    <a:schemeClr val="bg1"/>
                  </a:solidFill>
                </a:rPr>
                <a:t>I1 - (meta)data use a formal, accessible, shared and broadly applicable language for knowledge representation.</a:t>
              </a:r>
              <a:br>
                <a:rPr lang="en-US" sz="1000" kern="1200" dirty="0">
                  <a:solidFill>
                    <a:schemeClr val="bg1"/>
                  </a:solidFill>
                </a:rPr>
              </a:br>
              <a:r>
                <a:rPr lang="en-US" sz="1000" kern="1200" dirty="0">
                  <a:solidFill>
                    <a:schemeClr val="bg1"/>
                  </a:solidFill>
                </a:rPr>
                <a:t>I2 - (meta)data use vocabularies that follow FAIR principles</a:t>
              </a:r>
              <a:br>
                <a:rPr lang="en-US" sz="1000" kern="1200" dirty="0">
                  <a:solidFill>
                    <a:schemeClr val="bg1"/>
                  </a:solidFill>
                </a:rPr>
              </a:br>
              <a:r>
                <a:rPr lang="en-US" sz="1000" kern="1200" dirty="0">
                  <a:solidFill>
                    <a:schemeClr val="bg1"/>
                  </a:solidFill>
                </a:rPr>
                <a:t>I3 - (meta)data include qualified references in other (meta)data</a:t>
              </a:r>
            </a:p>
          </p:txBody>
        </p:sp>
        <p:sp>
          <p:nvSpPr>
            <p:cNvPr id="15" name="Ellipse 14">
              <a:extLst>
                <a:ext uri="{FF2B5EF4-FFF2-40B4-BE49-F238E27FC236}">
                  <a16:creationId xmlns:a16="http://schemas.microsoft.com/office/drawing/2014/main" id="{E9CF9B72-0761-47FE-8C97-490D3BE3F36B}"/>
                </a:ext>
              </a:extLst>
            </p:cNvPr>
            <p:cNvSpPr/>
            <p:nvPr/>
          </p:nvSpPr>
          <p:spPr>
            <a:xfrm>
              <a:off x="826873" y="2812814"/>
              <a:ext cx="821120" cy="821120"/>
            </a:xfrm>
            <a:prstGeom prst="ellipse">
              <a:avLst/>
            </a:prstGeom>
            <a:ln>
              <a:solidFill>
                <a:schemeClr val="tx1">
                  <a:lumMod val="75000"/>
                  <a:lumOff val="25000"/>
                </a:schemeClr>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dirty="0"/>
            </a:p>
          </p:txBody>
        </p:sp>
        <p:sp>
          <p:nvSpPr>
            <p:cNvPr id="10" name="Textfeld 9">
              <a:extLst>
                <a:ext uri="{FF2B5EF4-FFF2-40B4-BE49-F238E27FC236}">
                  <a16:creationId xmlns:a16="http://schemas.microsoft.com/office/drawing/2014/main" id="{4F2863BA-4433-44E8-B743-FD75B9195811}"/>
                </a:ext>
              </a:extLst>
            </p:cNvPr>
            <p:cNvSpPr txBox="1"/>
            <p:nvPr/>
          </p:nvSpPr>
          <p:spPr>
            <a:xfrm>
              <a:off x="1104551" y="2934457"/>
              <a:ext cx="914400" cy="914400"/>
            </a:xfrm>
            <a:prstGeom prst="rect">
              <a:avLst/>
            </a:prstGeom>
          </p:spPr>
          <p:txBody>
            <a:bodyPr vert="horz" wrap="none" lIns="91440" tIns="45720" rIns="91440" bIns="45720" rtlCol="0" anchor="t" anchorCtr="0">
              <a:normAutofit/>
            </a:bodyPr>
            <a:lstStyle/>
            <a:p>
              <a:r>
                <a:rPr lang="en-US" sz="3200" b="1" dirty="0"/>
                <a:t>I</a:t>
              </a:r>
            </a:p>
          </p:txBody>
        </p:sp>
      </p:grpSp>
      <p:grpSp>
        <p:nvGrpSpPr>
          <p:cNvPr id="21" name="Gruppieren 20">
            <a:extLst>
              <a:ext uri="{FF2B5EF4-FFF2-40B4-BE49-F238E27FC236}">
                <a16:creationId xmlns:a16="http://schemas.microsoft.com/office/drawing/2014/main" id="{1187378B-3D81-4F88-AA6C-F667123A60F5}"/>
              </a:ext>
            </a:extLst>
          </p:cNvPr>
          <p:cNvGrpSpPr/>
          <p:nvPr/>
        </p:nvGrpSpPr>
        <p:grpSpPr>
          <a:xfrm>
            <a:off x="455966" y="3766963"/>
            <a:ext cx="7821568" cy="1051705"/>
            <a:chOff x="455966" y="3766963"/>
            <a:chExt cx="7821568" cy="1051705"/>
          </a:xfrm>
        </p:grpSpPr>
        <p:sp>
          <p:nvSpPr>
            <p:cNvPr id="16" name="Freihandform: Form 15">
              <a:extLst>
                <a:ext uri="{FF2B5EF4-FFF2-40B4-BE49-F238E27FC236}">
                  <a16:creationId xmlns:a16="http://schemas.microsoft.com/office/drawing/2014/main" id="{263F9A0B-8447-4AF9-A840-C367BBBFD546}"/>
                </a:ext>
              </a:extLst>
            </p:cNvPr>
            <p:cNvSpPr/>
            <p:nvPr/>
          </p:nvSpPr>
          <p:spPr>
            <a:xfrm>
              <a:off x="866526" y="3766963"/>
              <a:ext cx="7411008" cy="860448"/>
            </a:xfrm>
            <a:custGeom>
              <a:avLst/>
              <a:gdLst>
                <a:gd name="connsiteX0" fmla="*/ 0 w 7411008"/>
                <a:gd name="connsiteY0" fmla="*/ 0 h 860448"/>
                <a:gd name="connsiteX1" fmla="*/ 7411008 w 7411008"/>
                <a:gd name="connsiteY1" fmla="*/ 0 h 860448"/>
                <a:gd name="connsiteX2" fmla="*/ 7411008 w 7411008"/>
                <a:gd name="connsiteY2" fmla="*/ 860448 h 860448"/>
                <a:gd name="connsiteX3" fmla="*/ 0 w 7411008"/>
                <a:gd name="connsiteY3" fmla="*/ 860448 h 860448"/>
                <a:gd name="connsiteX4" fmla="*/ 0 w 7411008"/>
                <a:gd name="connsiteY4" fmla="*/ 0 h 8604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11008" h="860448">
                  <a:moveTo>
                    <a:pt x="0" y="0"/>
                  </a:moveTo>
                  <a:lnTo>
                    <a:pt x="7411008" y="0"/>
                  </a:lnTo>
                  <a:lnTo>
                    <a:pt x="7411008" y="860448"/>
                  </a:lnTo>
                  <a:lnTo>
                    <a:pt x="0" y="860448"/>
                  </a:lnTo>
                  <a:lnTo>
                    <a:pt x="0" y="0"/>
                  </a:lnTo>
                  <a:close/>
                </a:path>
              </a:pathLst>
            </a:custGeom>
            <a:solidFill>
              <a:srgbClr val="FFC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521411" tIns="25400" rIns="25400" bIns="25400" numCol="1" spcCol="1270" anchor="ctr" anchorCtr="0">
              <a:noAutofit/>
            </a:bodyPr>
            <a:lstStyle/>
            <a:p>
              <a:pPr marL="0" lvl="0" indent="0" algn="l" defTabSz="444500">
                <a:lnSpc>
                  <a:spcPct val="90000"/>
                </a:lnSpc>
                <a:spcBef>
                  <a:spcPct val="0"/>
                </a:spcBef>
                <a:spcAft>
                  <a:spcPct val="35000"/>
                </a:spcAft>
                <a:buNone/>
              </a:pPr>
              <a:r>
                <a:rPr lang="en-US" sz="1000" b="1" kern="1200" dirty="0">
                  <a:solidFill>
                    <a:srgbClr val="002060"/>
                  </a:solidFill>
                </a:rPr>
                <a:t>To be Reusable:</a:t>
              </a:r>
              <a:r>
                <a:rPr lang="en-US" sz="1000" kern="1200" dirty="0">
                  <a:solidFill>
                    <a:srgbClr val="002060"/>
                  </a:solidFill>
                </a:rPr>
                <a:t/>
              </a:r>
              <a:br>
                <a:rPr lang="en-US" sz="1000" kern="1200" dirty="0">
                  <a:solidFill>
                    <a:srgbClr val="002060"/>
                  </a:solidFill>
                </a:rPr>
              </a:br>
              <a:r>
                <a:rPr lang="en-US" sz="1000" kern="1200" dirty="0">
                  <a:solidFill>
                    <a:srgbClr val="002060"/>
                  </a:solidFill>
                </a:rPr>
                <a:t>R1 - (meta)data have a plurality of accurate and relevant attributes</a:t>
              </a:r>
              <a:br>
                <a:rPr lang="en-US" sz="1000" kern="1200" dirty="0">
                  <a:solidFill>
                    <a:srgbClr val="002060"/>
                  </a:solidFill>
                </a:rPr>
              </a:br>
              <a:r>
                <a:rPr lang="en-US" sz="1000" kern="1200" dirty="0">
                  <a:solidFill>
                    <a:srgbClr val="002060"/>
                  </a:solidFill>
                </a:rPr>
                <a:t>R1.1. - (meta)data are released with a clear and accessible data usage license</a:t>
              </a:r>
              <a:br>
                <a:rPr lang="en-US" sz="1000" kern="1200" dirty="0">
                  <a:solidFill>
                    <a:srgbClr val="002060"/>
                  </a:solidFill>
                </a:rPr>
              </a:br>
              <a:r>
                <a:rPr lang="en-US" sz="1000" kern="1200" dirty="0">
                  <a:solidFill>
                    <a:srgbClr val="002060"/>
                  </a:solidFill>
                </a:rPr>
                <a:t>R1.2. - (meta)data are associated with their provenance.</a:t>
              </a:r>
              <a:br>
                <a:rPr lang="en-US" sz="1000" kern="1200" dirty="0">
                  <a:solidFill>
                    <a:srgbClr val="002060"/>
                  </a:solidFill>
                </a:rPr>
              </a:br>
              <a:r>
                <a:rPr lang="en-US" sz="1000" kern="1200" dirty="0">
                  <a:solidFill>
                    <a:srgbClr val="002060"/>
                  </a:solidFill>
                </a:rPr>
                <a:t>R1.3 - (meta)data meet domain-relevant community standards</a:t>
              </a:r>
            </a:p>
          </p:txBody>
        </p:sp>
        <p:sp>
          <p:nvSpPr>
            <p:cNvPr id="17" name="Ellipse 16">
              <a:extLst>
                <a:ext uri="{FF2B5EF4-FFF2-40B4-BE49-F238E27FC236}">
                  <a16:creationId xmlns:a16="http://schemas.microsoft.com/office/drawing/2014/main" id="{83612C3F-67EF-4F1A-9031-8A773F4E9499}"/>
                </a:ext>
              </a:extLst>
            </p:cNvPr>
            <p:cNvSpPr/>
            <p:nvPr/>
          </p:nvSpPr>
          <p:spPr>
            <a:xfrm>
              <a:off x="455966" y="3798329"/>
              <a:ext cx="821120" cy="821120"/>
            </a:xfrm>
            <a:prstGeom prst="ellipse">
              <a:avLst/>
            </a:prstGeom>
            <a:ln>
              <a:solidFill>
                <a:schemeClr val="tx1">
                  <a:lumMod val="75000"/>
                  <a:lumOff val="25000"/>
                </a:schemeClr>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dirty="0"/>
            </a:p>
          </p:txBody>
        </p:sp>
        <p:sp>
          <p:nvSpPr>
            <p:cNvPr id="11" name="Textfeld 10">
              <a:extLst>
                <a:ext uri="{FF2B5EF4-FFF2-40B4-BE49-F238E27FC236}">
                  <a16:creationId xmlns:a16="http://schemas.microsoft.com/office/drawing/2014/main" id="{52D7126E-6569-4B7D-AB8F-E249CE8E6F51}"/>
                </a:ext>
              </a:extLst>
            </p:cNvPr>
            <p:cNvSpPr txBox="1"/>
            <p:nvPr/>
          </p:nvSpPr>
          <p:spPr>
            <a:xfrm>
              <a:off x="647351" y="3904268"/>
              <a:ext cx="914400" cy="914400"/>
            </a:xfrm>
            <a:prstGeom prst="rect">
              <a:avLst/>
            </a:prstGeom>
          </p:spPr>
          <p:txBody>
            <a:bodyPr vert="horz" wrap="none" lIns="91440" tIns="45720" rIns="91440" bIns="45720" rtlCol="0" anchor="t" anchorCtr="0">
              <a:normAutofit/>
            </a:bodyPr>
            <a:lstStyle/>
            <a:p>
              <a:r>
                <a:rPr lang="en-US" sz="3200" b="1" dirty="0"/>
                <a:t>R</a:t>
              </a:r>
            </a:p>
          </p:txBody>
        </p:sp>
      </p:grpSp>
    </p:spTree>
    <p:extLst>
      <p:ext uri="{BB962C8B-B14F-4D97-AF65-F5344CB8AC3E}">
        <p14:creationId xmlns:p14="http://schemas.microsoft.com/office/powerpoint/2010/main" val="3402709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kt 6" hidden="1">
            <a:extLst>
              <a:ext uri="{FF2B5EF4-FFF2-40B4-BE49-F238E27FC236}">
                <a16:creationId xmlns:a16="http://schemas.microsoft.com/office/drawing/2014/main" id="{F32AD8FE-EE5B-4C48-82CB-7F40B84ED1FC}"/>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7219" name="think-cell Folie" r:id="rId5" imgW="473" imgH="473" progId="TCLayout.ActiveDocument.1">
                  <p:embed/>
                </p:oleObj>
              </mc:Choice>
              <mc:Fallback>
                <p:oleObj name="think-cell Folie" r:id="rId5" imgW="473" imgH="473" progId="TCLayout.ActiveDocument.1">
                  <p:embed/>
                  <p:pic>
                    <p:nvPicPr>
                      <p:cNvPr id="7" name="Objekt 6" hidden="1">
                        <a:extLst>
                          <a:ext uri="{FF2B5EF4-FFF2-40B4-BE49-F238E27FC236}">
                            <a16:creationId xmlns:a16="http://schemas.microsoft.com/office/drawing/2014/main" id="{F32AD8FE-EE5B-4C48-82CB-7F40B84ED1FC}"/>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5" name="Inhaltsplatzhalter 4">
            <a:extLst>
              <a:ext uri="{FF2B5EF4-FFF2-40B4-BE49-F238E27FC236}">
                <a16:creationId xmlns:a16="http://schemas.microsoft.com/office/drawing/2014/main" id="{D88E9408-1180-432D-AC8F-B2734571DA9E}"/>
              </a:ext>
            </a:extLst>
          </p:cNvPr>
          <p:cNvSpPr>
            <a:spLocks noGrp="1"/>
          </p:cNvSpPr>
          <p:nvPr>
            <p:ph idx="1"/>
          </p:nvPr>
        </p:nvSpPr>
        <p:spPr>
          <a:xfrm>
            <a:off x="433780" y="2980293"/>
            <a:ext cx="8387622" cy="2892796"/>
          </a:xfrm>
        </p:spPr>
        <p:txBody>
          <a:bodyPr>
            <a:normAutofit/>
          </a:bodyPr>
          <a:lstStyle/>
          <a:p>
            <a:endParaRPr lang="en-US" sz="2400" dirty="0">
              <a:cs typeface="Arial"/>
            </a:endParaRPr>
          </a:p>
          <a:p>
            <a:pPr marL="0" indent="0">
              <a:buNone/>
            </a:pPr>
            <a:endParaRPr lang="en-US" sz="2400" dirty="0"/>
          </a:p>
          <a:p>
            <a:pPr marL="0" indent="0">
              <a:buNone/>
            </a:pPr>
            <a:endParaRPr lang="en-US" dirty="0"/>
          </a:p>
        </p:txBody>
      </p:sp>
      <p:sp>
        <p:nvSpPr>
          <p:cNvPr id="6" name="Titel 3">
            <a:extLst>
              <a:ext uri="{FF2B5EF4-FFF2-40B4-BE49-F238E27FC236}">
                <a16:creationId xmlns:a16="http://schemas.microsoft.com/office/drawing/2014/main" id="{7F8DFCDE-319B-499F-B74F-48A08898E543}"/>
              </a:ext>
            </a:extLst>
          </p:cNvPr>
          <p:cNvSpPr txBox="1">
            <a:spLocks/>
          </p:cNvSpPr>
          <p:nvPr/>
        </p:nvSpPr>
        <p:spPr>
          <a:xfrm>
            <a:off x="381348" y="709662"/>
            <a:ext cx="8391835" cy="619928"/>
          </a:xfrm>
          <a:prstGeom prst="rect">
            <a:avLst/>
          </a:prstGeom>
        </p:spPr>
        <p:txBody>
          <a:bodyPr vert="horz" lIns="91440" tIns="45720" rIns="91440" bIns="45720" rtlCol="0" anchor="t" anchorCtr="0">
            <a:normAutofit fontScale="97500"/>
          </a:bodyPr>
          <a:lstStyle>
            <a:lvl1pPr algn="l" defTabSz="914400" rtl="0" eaLnBrk="1" latinLnBrk="0" hangingPunct="1">
              <a:spcBef>
                <a:spcPct val="0"/>
              </a:spcBef>
              <a:buNone/>
              <a:defRPr sz="2200" b="1" kern="1200">
                <a:solidFill>
                  <a:schemeClr val="tx1"/>
                </a:solidFill>
                <a:latin typeface="+mj-lt"/>
                <a:ea typeface="+mj-ea"/>
                <a:cs typeface="+mj-cs"/>
              </a:defRPr>
            </a:lvl1pPr>
          </a:lstStyle>
          <a:p>
            <a:r>
              <a:rPr lang="en-US" altLang="en-US" sz="2400" dirty="0">
                <a:solidFill>
                  <a:srgbClr val="2C4390"/>
                </a:solidFill>
                <a:latin typeface="Arial"/>
                <a:ea typeface="MS PGothic" panose="020B0600070205080204" pitchFamily="34" charset="-128"/>
              </a:rPr>
              <a:t>FAIR</a:t>
            </a:r>
            <a:r>
              <a:rPr lang="en-US" altLang="en-US" sz="2400" b="0" dirty="0">
                <a:solidFill>
                  <a:srgbClr val="2C4390"/>
                </a:solidFill>
                <a:latin typeface="Arial"/>
                <a:ea typeface="MS PGothic" panose="020B0600070205080204" pitchFamily="34" charset="-128"/>
              </a:rPr>
              <a:t> </a:t>
            </a:r>
            <a:r>
              <a:rPr lang="en-US" altLang="en-US" sz="2400" dirty="0">
                <a:solidFill>
                  <a:srgbClr val="2C4390"/>
                </a:solidFill>
                <a:latin typeface="Arial"/>
                <a:ea typeface="MS PGothic" panose="020B0600070205080204" pitchFamily="34" charset="-128"/>
              </a:rPr>
              <a:t>Data</a:t>
            </a:r>
            <a:r>
              <a:rPr lang="en-US" altLang="en-US" sz="2400" b="0" dirty="0">
                <a:solidFill>
                  <a:srgbClr val="2C4390"/>
                </a:solidFill>
                <a:latin typeface="Arial"/>
                <a:ea typeface="MS PGothic" panose="020B0600070205080204" pitchFamily="34" charset="-128"/>
              </a:rPr>
              <a:t> Principles</a:t>
            </a:r>
            <a:endParaRPr lang="en-US" b="0" dirty="0"/>
          </a:p>
        </p:txBody>
      </p:sp>
      <p:sp>
        <p:nvSpPr>
          <p:cNvPr id="8" name="Textfeld 7">
            <a:extLst>
              <a:ext uri="{FF2B5EF4-FFF2-40B4-BE49-F238E27FC236}">
                <a16:creationId xmlns:a16="http://schemas.microsoft.com/office/drawing/2014/main" id="{70BB8B3A-EE4C-4B15-8EA1-C7824CD8E7B6}"/>
              </a:ext>
            </a:extLst>
          </p:cNvPr>
          <p:cNvSpPr txBox="1"/>
          <p:nvPr/>
        </p:nvSpPr>
        <p:spPr>
          <a:xfrm>
            <a:off x="381348" y="1055369"/>
            <a:ext cx="7716170" cy="307777"/>
          </a:xfrm>
          <a:prstGeom prst="rect">
            <a:avLst/>
          </a:prstGeom>
          <a:noFill/>
        </p:spPr>
        <p:txBody>
          <a:bodyPr wrap="square">
            <a:spAutoFit/>
          </a:bodyPr>
          <a:lstStyle/>
          <a:p>
            <a:pPr marL="0" indent="0">
              <a:buNone/>
            </a:pPr>
            <a:r>
              <a:rPr lang="en-US" sz="1400" b="1" dirty="0">
                <a:cs typeface="Arial"/>
              </a:rPr>
              <a:t>In order to properly understand FAIR, you should keep four things in mind: </a:t>
            </a:r>
          </a:p>
        </p:txBody>
      </p:sp>
      <p:sp>
        <p:nvSpPr>
          <p:cNvPr id="4" name="Freihandform: Form 3">
            <a:extLst>
              <a:ext uri="{FF2B5EF4-FFF2-40B4-BE49-F238E27FC236}">
                <a16:creationId xmlns:a16="http://schemas.microsoft.com/office/drawing/2014/main" id="{811102A3-FD2D-4FC2-9DFC-CE6111B36CE8}"/>
              </a:ext>
            </a:extLst>
          </p:cNvPr>
          <p:cNvSpPr/>
          <p:nvPr/>
        </p:nvSpPr>
        <p:spPr>
          <a:xfrm>
            <a:off x="236583" y="1567569"/>
            <a:ext cx="2081448" cy="3575931"/>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a:ln>
            <a:no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76200" tIns="696235" rIns="76201" bIns="696234" numCol="1" spcCol="1270" anchor="t" anchorCtr="0">
            <a:noAutofit/>
          </a:bodyPr>
          <a:lstStyle/>
          <a:p>
            <a:pPr marL="0" lvl="0" indent="0" algn="l" defTabSz="533400">
              <a:lnSpc>
                <a:spcPct val="90000"/>
              </a:lnSpc>
              <a:spcBef>
                <a:spcPct val="0"/>
              </a:spcBef>
              <a:spcAft>
                <a:spcPct val="35000"/>
              </a:spcAft>
              <a:buNone/>
            </a:pPr>
            <a:r>
              <a:rPr lang="en-US" sz="1200" b="1" kern="1200" dirty="0">
                <a:solidFill>
                  <a:schemeClr val="bg1"/>
                </a:solidFill>
                <a:cs typeface="Arial"/>
              </a:rPr>
              <a:t>Both humans and machines are intended as digesters of data. </a:t>
            </a:r>
            <a:endParaRPr lang="en-US" sz="1200" kern="1200" dirty="0">
              <a:solidFill>
                <a:schemeClr val="bg1"/>
              </a:solidFill>
            </a:endParaRPr>
          </a:p>
          <a:p>
            <a:pPr marL="57150" lvl="1" indent="-57150" algn="l" defTabSz="444500">
              <a:lnSpc>
                <a:spcPct val="90000"/>
              </a:lnSpc>
              <a:spcBef>
                <a:spcPct val="0"/>
              </a:spcBef>
              <a:spcAft>
                <a:spcPct val="15000"/>
              </a:spcAft>
              <a:buFont typeface="Arial" panose="020B0604020202020204" pitchFamily="34" charset="0"/>
              <a:buNone/>
            </a:pPr>
            <a:endParaRPr lang="en-US" sz="1000" kern="1200" dirty="0"/>
          </a:p>
          <a:p>
            <a:pPr marL="57150" lvl="1" indent="-57150" algn="l" defTabSz="444500">
              <a:lnSpc>
                <a:spcPct val="90000"/>
              </a:lnSpc>
              <a:spcBef>
                <a:spcPct val="0"/>
              </a:spcBef>
              <a:spcAft>
                <a:spcPct val="15000"/>
              </a:spcAft>
              <a:buFont typeface="Arial" panose="020B0604020202020204" pitchFamily="34" charset="0"/>
              <a:buNone/>
            </a:pPr>
            <a:r>
              <a:rPr lang="en-US" sz="1000" kern="1200" dirty="0">
                <a:cs typeface="Arial"/>
              </a:rPr>
              <a:t> This will lead to </a:t>
            </a:r>
            <a:r>
              <a:rPr lang="en-US" sz="1000" b="1" kern="1200" dirty="0">
                <a:cs typeface="Arial"/>
              </a:rPr>
              <a:t>the creation of an ecosystem </a:t>
            </a:r>
            <a:r>
              <a:rPr lang="en-US" sz="1000" b="0" kern="1200" dirty="0">
                <a:cs typeface="Arial"/>
              </a:rPr>
              <a:t>that is fast to respond to change and automatically adapts to new findings or changes: </a:t>
            </a:r>
            <a:r>
              <a:rPr lang="en-US" sz="1000" b="1" kern="1200" dirty="0">
                <a:cs typeface="Arial"/>
              </a:rPr>
              <a:t>the Internet of FAIR Data and Services</a:t>
            </a:r>
            <a:r>
              <a:rPr lang="en-US" sz="1000" b="0" kern="1200" dirty="0">
                <a:cs typeface="Arial"/>
              </a:rPr>
              <a:t>.</a:t>
            </a:r>
            <a:endParaRPr lang="en-US" sz="1000" kern="1200" dirty="0"/>
          </a:p>
          <a:p>
            <a:pPr marL="57150" lvl="1" indent="-57150" algn="l" defTabSz="444500">
              <a:lnSpc>
                <a:spcPct val="90000"/>
              </a:lnSpc>
              <a:spcBef>
                <a:spcPct val="0"/>
              </a:spcBef>
              <a:spcAft>
                <a:spcPct val="15000"/>
              </a:spcAft>
              <a:buFont typeface="Arial" panose="020B0604020202020204" pitchFamily="34" charset="0"/>
              <a:buNone/>
            </a:pPr>
            <a:endParaRPr lang="en-US" sz="1000" kern="1200" dirty="0"/>
          </a:p>
          <a:p>
            <a:pPr marL="57150" lvl="1" indent="-57150" algn="l" defTabSz="444500">
              <a:lnSpc>
                <a:spcPct val="90000"/>
              </a:lnSpc>
              <a:spcBef>
                <a:spcPct val="0"/>
              </a:spcBef>
              <a:spcAft>
                <a:spcPct val="15000"/>
              </a:spcAft>
              <a:buFont typeface="Arial" panose="020B0604020202020204" pitchFamily="34" charset="0"/>
              <a:buNone/>
            </a:pPr>
            <a:r>
              <a:rPr lang="en-US" sz="1000" b="0" kern="1200" dirty="0">
                <a:cs typeface="Arial"/>
              </a:rPr>
              <a:t> This is the reason for focusing on standards for data, identification mechanisms, data availability, etc.</a:t>
            </a:r>
            <a:endParaRPr lang="en-US" sz="1000" kern="1200" dirty="0"/>
          </a:p>
        </p:txBody>
      </p:sp>
      <p:sp>
        <p:nvSpPr>
          <p:cNvPr id="12" name="Freihandform: Form 11">
            <a:extLst>
              <a:ext uri="{FF2B5EF4-FFF2-40B4-BE49-F238E27FC236}">
                <a16:creationId xmlns:a16="http://schemas.microsoft.com/office/drawing/2014/main" id="{9937F613-095C-4DC0-9F22-35C75EE9A9DE}"/>
              </a:ext>
            </a:extLst>
          </p:cNvPr>
          <p:cNvSpPr/>
          <p:nvPr/>
        </p:nvSpPr>
        <p:spPr>
          <a:xfrm>
            <a:off x="2474138" y="1567569"/>
            <a:ext cx="2081448" cy="3575931"/>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a:solidFill>
            <a:srgbClr val="FFC000"/>
          </a:solidFill>
          <a:ln>
            <a:noFill/>
          </a:ln>
        </p:spPr>
        <p:style>
          <a:lnRef idx="2">
            <a:scrgbClr r="0" g="0" b="0"/>
          </a:lnRef>
          <a:fillRef idx="1">
            <a:scrgbClr r="0" g="0" b="0"/>
          </a:fillRef>
          <a:effectRef idx="0">
            <a:schemeClr val="dk2">
              <a:hueOff val="0"/>
              <a:satOff val="0"/>
              <a:lumOff val="0"/>
              <a:alphaOff val="0"/>
            </a:schemeClr>
          </a:effectRef>
          <a:fontRef idx="minor">
            <a:schemeClr val="lt1"/>
          </a:fontRef>
        </p:style>
        <p:txBody>
          <a:bodyPr spcFirstLastPara="0" vert="horz" wrap="square" lIns="76200" tIns="696235" rIns="76201" bIns="696234" numCol="1" spcCol="1270" anchor="t" anchorCtr="0">
            <a:noAutofit/>
          </a:bodyPr>
          <a:lstStyle/>
          <a:p>
            <a:pPr marL="0" lvl="0" indent="0" algn="l" defTabSz="533400">
              <a:lnSpc>
                <a:spcPct val="90000"/>
              </a:lnSpc>
              <a:spcBef>
                <a:spcPct val="0"/>
              </a:spcBef>
              <a:spcAft>
                <a:spcPct val="35000"/>
              </a:spcAft>
              <a:buNone/>
            </a:pPr>
            <a:r>
              <a:rPr lang="en-US" sz="1200" b="1" kern="1200" dirty="0">
                <a:solidFill>
                  <a:schemeClr val="bg1"/>
                </a:solidFill>
                <a:cs typeface="Arial"/>
              </a:rPr>
              <a:t>The FAIR principles apply to both data and metadata.</a:t>
            </a:r>
            <a:endParaRPr lang="en-US" sz="1200" kern="1200" dirty="0">
              <a:solidFill>
                <a:schemeClr val="bg1"/>
              </a:solidFill>
            </a:endParaRPr>
          </a:p>
          <a:p>
            <a:pPr marL="57150" lvl="1" indent="-57150" algn="l" defTabSz="444500">
              <a:lnSpc>
                <a:spcPct val="90000"/>
              </a:lnSpc>
              <a:spcBef>
                <a:spcPct val="0"/>
              </a:spcBef>
              <a:spcAft>
                <a:spcPct val="15000"/>
              </a:spcAft>
              <a:buFont typeface="Arial" panose="020B0604020202020204" pitchFamily="34" charset="0"/>
              <a:buNone/>
            </a:pPr>
            <a:r>
              <a:rPr lang="en-US" sz="1000" kern="1200" dirty="0">
                <a:cs typeface="Arial"/>
              </a:rPr>
              <a:t> </a:t>
            </a:r>
            <a:endParaRPr lang="en-US" sz="1000" kern="1200" dirty="0"/>
          </a:p>
          <a:p>
            <a:pPr marL="57150" lvl="1" indent="-57150" algn="l" defTabSz="444500">
              <a:lnSpc>
                <a:spcPct val="90000"/>
              </a:lnSpc>
              <a:spcBef>
                <a:spcPct val="0"/>
              </a:spcBef>
              <a:spcAft>
                <a:spcPct val="15000"/>
              </a:spcAft>
              <a:buFont typeface="Arial" panose="020B0604020202020204" pitchFamily="34" charset="0"/>
              <a:buNone/>
            </a:pPr>
            <a:r>
              <a:rPr lang="en-US" sz="1000" kern="1200" dirty="0">
                <a:cs typeface="Arial"/>
              </a:rPr>
              <a:t> Where </a:t>
            </a:r>
            <a:r>
              <a:rPr lang="en-US" sz="1000" b="1" kern="1200" dirty="0">
                <a:cs typeface="Arial"/>
              </a:rPr>
              <a:t>metadata are descriptions of or records about data</a:t>
            </a:r>
            <a:r>
              <a:rPr lang="en-US" sz="1000" kern="1200" dirty="0">
                <a:cs typeface="Arial"/>
              </a:rPr>
              <a:t>.</a:t>
            </a:r>
            <a:endParaRPr lang="en-US" sz="1000" kern="1200" dirty="0"/>
          </a:p>
          <a:p>
            <a:pPr marL="57150" lvl="1" indent="-57150" algn="l" defTabSz="444500">
              <a:lnSpc>
                <a:spcPct val="90000"/>
              </a:lnSpc>
              <a:spcBef>
                <a:spcPct val="0"/>
              </a:spcBef>
              <a:spcAft>
                <a:spcPct val="15000"/>
              </a:spcAft>
              <a:buFont typeface="Arial" panose="020B0604020202020204" pitchFamily="34" charset="0"/>
              <a:buNone/>
            </a:pPr>
            <a:endParaRPr lang="en-US" sz="1000" kern="1200" dirty="0"/>
          </a:p>
          <a:p>
            <a:pPr marL="57150" lvl="1" indent="-57150" algn="l" defTabSz="444500">
              <a:lnSpc>
                <a:spcPct val="90000"/>
              </a:lnSpc>
              <a:spcBef>
                <a:spcPct val="0"/>
              </a:spcBef>
              <a:spcAft>
                <a:spcPct val="15000"/>
              </a:spcAft>
              <a:buFont typeface="Arial" panose="020B0604020202020204" pitchFamily="34" charset="0"/>
              <a:buNone/>
            </a:pPr>
            <a:r>
              <a:rPr lang="en-US" sz="1000" kern="1200" dirty="0">
                <a:cs typeface="Arial"/>
              </a:rPr>
              <a:t> This is why the term “(meta)data” is stated in the principles.</a:t>
            </a:r>
            <a:endParaRPr lang="en-US" sz="1000" kern="1200" dirty="0"/>
          </a:p>
        </p:txBody>
      </p:sp>
      <p:sp>
        <p:nvSpPr>
          <p:cNvPr id="13" name="Freihandform: Form 12">
            <a:extLst>
              <a:ext uri="{FF2B5EF4-FFF2-40B4-BE49-F238E27FC236}">
                <a16:creationId xmlns:a16="http://schemas.microsoft.com/office/drawing/2014/main" id="{098B03B8-E7B5-4F6C-A79B-B1AA39247F5C}"/>
              </a:ext>
            </a:extLst>
          </p:cNvPr>
          <p:cNvSpPr/>
          <p:nvPr/>
        </p:nvSpPr>
        <p:spPr>
          <a:xfrm>
            <a:off x="4711693" y="1567569"/>
            <a:ext cx="2081448" cy="3575931"/>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a:solidFill>
            <a:schemeClr val="accent1"/>
          </a:solidFill>
          <a:ln>
            <a:noFill/>
          </a:ln>
        </p:spPr>
        <p:style>
          <a:lnRef idx="2">
            <a:scrgbClr r="0" g="0" b="0"/>
          </a:lnRef>
          <a:fillRef idx="1">
            <a:scrgbClr r="0" g="0" b="0"/>
          </a:fillRef>
          <a:effectRef idx="0">
            <a:schemeClr val="dk2">
              <a:hueOff val="0"/>
              <a:satOff val="0"/>
              <a:lumOff val="0"/>
              <a:alphaOff val="0"/>
            </a:schemeClr>
          </a:effectRef>
          <a:fontRef idx="minor">
            <a:schemeClr val="lt1"/>
          </a:fontRef>
        </p:style>
        <p:txBody>
          <a:bodyPr spcFirstLastPara="0" vert="horz" wrap="square" lIns="76200" tIns="696235" rIns="76201" bIns="696234" numCol="1" spcCol="1270" anchor="t" anchorCtr="0">
            <a:noAutofit/>
          </a:bodyPr>
          <a:lstStyle/>
          <a:p>
            <a:pPr marL="0" lvl="0" indent="0" algn="l" defTabSz="533400">
              <a:lnSpc>
                <a:spcPct val="90000"/>
              </a:lnSpc>
              <a:spcBef>
                <a:spcPct val="0"/>
              </a:spcBef>
              <a:spcAft>
                <a:spcPct val="35000"/>
              </a:spcAft>
              <a:buNone/>
            </a:pPr>
            <a:r>
              <a:rPr lang="en-US" sz="1200" b="1" kern="1200" dirty="0">
                <a:solidFill>
                  <a:schemeClr val="bg1"/>
                </a:solidFill>
                <a:cs typeface="Arial"/>
              </a:rPr>
              <a:t>The principles are not necessarily about open data.</a:t>
            </a:r>
            <a:endParaRPr lang="en-US" sz="1200" kern="1200" dirty="0">
              <a:solidFill>
                <a:schemeClr val="bg1"/>
              </a:solidFill>
            </a:endParaRPr>
          </a:p>
          <a:p>
            <a:pPr marL="57150" lvl="1" indent="-57150" algn="l" defTabSz="444500">
              <a:lnSpc>
                <a:spcPct val="90000"/>
              </a:lnSpc>
              <a:spcBef>
                <a:spcPct val="0"/>
              </a:spcBef>
              <a:spcAft>
                <a:spcPct val="15000"/>
              </a:spcAft>
              <a:buFontTx/>
              <a:buNone/>
            </a:pPr>
            <a:r>
              <a:rPr lang="en-US" sz="1000" kern="1200" dirty="0">
                <a:cs typeface="Arial"/>
              </a:rPr>
              <a:t> </a:t>
            </a:r>
            <a:endParaRPr lang="en-US" sz="1000" b="1" kern="1200" dirty="0"/>
          </a:p>
          <a:p>
            <a:pPr marL="57150" lvl="1" indent="-57150" algn="l" defTabSz="444500">
              <a:lnSpc>
                <a:spcPct val="90000"/>
              </a:lnSpc>
              <a:spcBef>
                <a:spcPct val="0"/>
              </a:spcBef>
              <a:spcAft>
                <a:spcPct val="15000"/>
              </a:spcAft>
              <a:buFontTx/>
              <a:buNone/>
            </a:pPr>
            <a:r>
              <a:rPr lang="en-US" sz="1000" kern="1200" dirty="0">
                <a:cs typeface="Arial"/>
              </a:rPr>
              <a:t> You can </a:t>
            </a:r>
            <a:r>
              <a:rPr lang="en-US" sz="1000" b="1" kern="1200" dirty="0">
                <a:cs typeface="Arial"/>
              </a:rPr>
              <a:t>work in a FAIR manner with data </a:t>
            </a:r>
            <a:r>
              <a:rPr lang="en-US" sz="1000" kern="1200" dirty="0">
                <a:cs typeface="Arial"/>
              </a:rPr>
              <a:t>that </a:t>
            </a:r>
            <a:r>
              <a:rPr lang="en-US" sz="1000" b="1" kern="1200" dirty="0">
                <a:cs typeface="Arial"/>
              </a:rPr>
              <a:t>is not intended for public availability.</a:t>
            </a:r>
            <a:endParaRPr lang="en-US" sz="1000" b="1" kern="1200" dirty="0"/>
          </a:p>
        </p:txBody>
      </p:sp>
      <p:sp>
        <p:nvSpPr>
          <p:cNvPr id="14" name="Freihandform: Form 13">
            <a:extLst>
              <a:ext uri="{FF2B5EF4-FFF2-40B4-BE49-F238E27FC236}">
                <a16:creationId xmlns:a16="http://schemas.microsoft.com/office/drawing/2014/main" id="{1B704B07-C4FF-4492-889C-F31F0672F28C}"/>
              </a:ext>
            </a:extLst>
          </p:cNvPr>
          <p:cNvSpPr/>
          <p:nvPr/>
        </p:nvSpPr>
        <p:spPr>
          <a:xfrm>
            <a:off x="6949249" y="1567569"/>
            <a:ext cx="2081448" cy="3575931"/>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a:solidFill>
            <a:srgbClr val="00B050"/>
          </a:solidFill>
          <a:ln>
            <a:noFill/>
          </a:ln>
        </p:spPr>
        <p:style>
          <a:lnRef idx="2">
            <a:scrgbClr r="0" g="0" b="0"/>
          </a:lnRef>
          <a:fillRef idx="1">
            <a:scrgbClr r="0" g="0" b="0"/>
          </a:fillRef>
          <a:effectRef idx="0">
            <a:schemeClr val="dk2">
              <a:hueOff val="0"/>
              <a:satOff val="0"/>
              <a:lumOff val="0"/>
              <a:alphaOff val="0"/>
            </a:schemeClr>
          </a:effectRef>
          <a:fontRef idx="minor">
            <a:schemeClr val="lt1"/>
          </a:fontRef>
        </p:style>
        <p:txBody>
          <a:bodyPr spcFirstLastPara="0" vert="horz" wrap="square" lIns="76200" tIns="696235" rIns="76201" bIns="696234" numCol="1" spcCol="1270" anchor="t" anchorCtr="0">
            <a:noAutofit/>
          </a:bodyPr>
          <a:lstStyle/>
          <a:p>
            <a:pPr marL="0" lvl="0" indent="0" algn="l" defTabSz="533400">
              <a:lnSpc>
                <a:spcPct val="90000"/>
              </a:lnSpc>
              <a:spcBef>
                <a:spcPct val="0"/>
              </a:spcBef>
              <a:spcAft>
                <a:spcPct val="35000"/>
              </a:spcAft>
              <a:buNone/>
            </a:pPr>
            <a:r>
              <a:rPr lang="en-US" sz="1200" b="1" kern="1200" dirty="0">
                <a:cs typeface="Arial"/>
              </a:rPr>
              <a:t>The FAIR principles are not rules or standards.</a:t>
            </a:r>
            <a:endParaRPr lang="en-US" sz="1200" b="1" kern="1200" dirty="0"/>
          </a:p>
          <a:p>
            <a:pPr marL="57150" lvl="1" indent="-57150" algn="l" defTabSz="444500">
              <a:lnSpc>
                <a:spcPct val="90000"/>
              </a:lnSpc>
              <a:spcBef>
                <a:spcPct val="0"/>
              </a:spcBef>
              <a:spcAft>
                <a:spcPct val="15000"/>
              </a:spcAft>
              <a:buNone/>
            </a:pPr>
            <a:r>
              <a:rPr lang="en-US" sz="1000" kern="1200" dirty="0">
                <a:cs typeface="Arial"/>
              </a:rPr>
              <a:t> </a:t>
            </a:r>
            <a:r>
              <a:rPr lang="en-US" sz="900" b="1" kern="1200" dirty="0">
                <a:cs typeface="Arial"/>
              </a:rPr>
              <a:t>The FAIR principles must not be mistaken for rules or standards </a:t>
            </a:r>
            <a:r>
              <a:rPr lang="en-US" sz="900" kern="1200" dirty="0">
                <a:cs typeface="Arial"/>
              </a:rPr>
              <a:t>that you can use to evaluate tools, data, policies, etc. This would soon make the principles out-of-date and inapplicable across research disciplines.</a:t>
            </a:r>
            <a:endParaRPr lang="en-US" sz="800" b="1" kern="1200" dirty="0"/>
          </a:p>
          <a:p>
            <a:pPr marL="57150" lvl="1" indent="-57150" algn="l" defTabSz="400050">
              <a:lnSpc>
                <a:spcPct val="90000"/>
              </a:lnSpc>
              <a:spcBef>
                <a:spcPct val="0"/>
              </a:spcBef>
              <a:spcAft>
                <a:spcPct val="15000"/>
              </a:spcAft>
              <a:buNone/>
            </a:pPr>
            <a:r>
              <a:rPr lang="en-US" sz="900" kern="1200" dirty="0">
                <a:cs typeface="Arial"/>
              </a:rPr>
              <a:t>  </a:t>
            </a:r>
            <a:r>
              <a:rPr lang="en-US" sz="900" b="1" kern="1200" dirty="0">
                <a:cs typeface="Arial"/>
              </a:rPr>
              <a:t>Adopting the FAIR principles will often be a gradual adaptation of work routines </a:t>
            </a:r>
            <a:r>
              <a:rPr lang="en-US" sz="900" kern="1200" dirty="0">
                <a:cs typeface="Arial"/>
              </a:rPr>
              <a:t>– but it could also be a huge leap, where you replace one type of infrastructure with another. It will be up to the different research areas and research communities to make the FAIR principles work in their respective contexts</a:t>
            </a:r>
            <a:r>
              <a:rPr lang="en-US" sz="800" kern="1200" dirty="0">
                <a:cs typeface="Arial"/>
              </a:rPr>
              <a:t>.</a:t>
            </a:r>
            <a:endParaRPr lang="en-US" sz="800" b="1" kern="1200" dirty="0"/>
          </a:p>
        </p:txBody>
      </p:sp>
    </p:spTree>
    <p:extLst>
      <p:ext uri="{BB962C8B-B14F-4D97-AF65-F5344CB8AC3E}">
        <p14:creationId xmlns:p14="http://schemas.microsoft.com/office/powerpoint/2010/main" val="3902289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animBg="1"/>
      <p:bldP spid="13" grpId="0" animBg="1"/>
      <p:bldP spid="1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kt 1" hidden="1">
            <a:extLst>
              <a:ext uri="{FF2B5EF4-FFF2-40B4-BE49-F238E27FC236}">
                <a16:creationId xmlns:a16="http://schemas.microsoft.com/office/drawing/2014/main" id="{F7A266DB-96BD-44AF-9ABF-DD8835BDF02E}"/>
              </a:ext>
            </a:extLst>
          </p:cNvPr>
          <p:cNvGraphicFramePr>
            <a:graphicFrameLocks noChangeAspect="1"/>
          </p:cNvGraphicFramePr>
          <p:nvPr>
            <p:custDataLst>
              <p:tags r:id="rId2"/>
            </p:custDataLst>
            <p:extLst>
              <p:ext uri="{D42A27DB-BD31-4B8C-83A1-F6EECF244321}">
                <p14:modId xmlns:p14="http://schemas.microsoft.com/office/powerpoint/2010/main" val="383953927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8243" name="think-cell Folie" r:id="rId4" imgW="473" imgH="473" progId="TCLayout.ActiveDocument.1">
                  <p:embed/>
                </p:oleObj>
              </mc:Choice>
              <mc:Fallback>
                <p:oleObj name="think-cell Folie" r:id="rId4" imgW="473" imgH="473" progId="TCLayout.ActiveDocument.1">
                  <p:embed/>
                  <p:pic>
                    <p:nvPicPr>
                      <p:cNvPr id="2" name="Objekt 1" hidden="1">
                        <a:extLst>
                          <a:ext uri="{FF2B5EF4-FFF2-40B4-BE49-F238E27FC236}">
                            <a16:creationId xmlns:a16="http://schemas.microsoft.com/office/drawing/2014/main" id="{F7A266DB-96BD-44AF-9ABF-DD8835BDF02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32920" y="497011"/>
            <a:ext cx="5949480" cy="4204371"/>
          </a:xfrm>
          <a:prstGeom prst="rect">
            <a:avLst/>
          </a:prstGeom>
        </p:spPr>
      </p:pic>
      <p:sp>
        <p:nvSpPr>
          <p:cNvPr id="6" name="Titel 1">
            <a:extLst>
              <a:ext uri="{FF2B5EF4-FFF2-40B4-BE49-F238E27FC236}">
                <a16:creationId xmlns:a16="http://schemas.microsoft.com/office/drawing/2014/main" id="{36F73305-31E8-4425-87CE-D916A264F180}"/>
              </a:ext>
            </a:extLst>
          </p:cNvPr>
          <p:cNvSpPr txBox="1">
            <a:spLocks/>
          </p:cNvSpPr>
          <p:nvPr/>
        </p:nvSpPr>
        <p:spPr>
          <a:xfrm>
            <a:off x="458760" y="4701382"/>
            <a:ext cx="8391835" cy="338618"/>
          </a:xfrm>
          <a:prstGeom prst="rect">
            <a:avLst/>
          </a:prstGeom>
        </p:spPr>
        <p:txBody>
          <a:bodyPr vert="horz" lIns="91440" tIns="45720" rIns="91440" bIns="45720" rtlCol="0" anchor="t" anchorCtr="0">
            <a:noAutofit/>
          </a:bodyPr>
          <a:lstStyle>
            <a:lvl1pPr algn="l" defTabSz="914400" rtl="0" eaLnBrk="1" latinLnBrk="0" hangingPunct="1">
              <a:spcBef>
                <a:spcPct val="0"/>
              </a:spcBef>
              <a:buNone/>
              <a:defRPr sz="2200" b="1" kern="1200">
                <a:solidFill>
                  <a:schemeClr val="tx1"/>
                </a:solidFill>
                <a:latin typeface="+mj-lt"/>
                <a:ea typeface="+mj-ea"/>
                <a:cs typeface="+mj-cs"/>
              </a:defRPr>
            </a:lvl1pPr>
          </a:lstStyle>
          <a:p>
            <a:r>
              <a:rPr lang="en-US" sz="800" b="0" dirty="0">
                <a:latin typeface="+mn-lt"/>
              </a:rPr>
              <a:t>Image Credit: The Magnifying glass, Tap, Gears set, Recycle sig, Storage, Infinity, Discussion, Shield, and Man User icons made by </a:t>
            </a:r>
            <a:r>
              <a:rPr lang="en-US" sz="800" b="0" dirty="0">
                <a:latin typeface="+mn-lt"/>
                <a:hlinkClick r:id="rId7" tooltip="Freepik"/>
              </a:rPr>
              <a:t>Freepik</a:t>
            </a:r>
            <a:r>
              <a:rPr lang="en-US" sz="800" b="0" dirty="0">
                <a:latin typeface="+mn-lt"/>
              </a:rPr>
              <a:t> from </a:t>
            </a:r>
            <a:r>
              <a:rPr lang="en-US" sz="800" b="0" dirty="0">
                <a:latin typeface="+mn-lt"/>
                <a:hlinkClick r:id="rId8" tooltip="Flaticon"/>
              </a:rPr>
              <a:t>www.flaticon.com</a:t>
            </a:r>
            <a:r>
              <a:rPr lang="en-US" sz="800" b="0" dirty="0">
                <a:latin typeface="+mn-lt"/>
              </a:rPr>
              <a:t> are licensed by </a:t>
            </a:r>
            <a:r>
              <a:rPr lang="en-US" sz="800" b="0" dirty="0">
                <a:latin typeface="+mn-lt"/>
                <a:hlinkClick r:id="rId9" tooltip="Creative Commons BY 3.0"/>
              </a:rPr>
              <a:t>CC 3.0 BY</a:t>
            </a:r>
            <a:r>
              <a:rPr lang="en-US" sz="800" b="0" dirty="0">
                <a:latin typeface="+mn-lt"/>
              </a:rPr>
              <a:t>. All other icons made by ARDC. Entire FAIR resources graphic is licensed under a </a:t>
            </a:r>
            <a:r>
              <a:rPr lang="en-US" sz="800" b="0" u="sng" dirty="0">
                <a:latin typeface="+mn-lt"/>
                <a:hlinkClick r:id="rId10"/>
              </a:rPr>
              <a:t>Creative Commons Attribution 4.0 International License</a:t>
            </a:r>
            <a:r>
              <a:rPr lang="en-US" altLang="en-US" sz="2000" dirty="0">
                <a:solidFill>
                  <a:srgbClr val="2C4390"/>
                </a:solidFill>
                <a:latin typeface="Arial"/>
                <a:ea typeface="MS PGothic" panose="020B0600070205080204" pitchFamily="34" charset="-128"/>
              </a:rPr>
              <a:t/>
            </a:r>
            <a:br>
              <a:rPr lang="en-US" altLang="en-US" sz="2000" dirty="0">
                <a:solidFill>
                  <a:srgbClr val="2C4390"/>
                </a:solidFill>
                <a:latin typeface="Arial"/>
                <a:ea typeface="MS PGothic" panose="020B0600070205080204" pitchFamily="34" charset="-128"/>
              </a:rPr>
            </a:br>
            <a:endParaRPr lang="en-US" dirty="0">
              <a:solidFill>
                <a:srgbClr val="2C4390"/>
              </a:solidFill>
              <a:latin typeface="Arial"/>
              <a:ea typeface="MS PGothic" panose="020B0600070205080204" pitchFamily="34" charset="-128"/>
            </a:endParaRPr>
          </a:p>
        </p:txBody>
      </p:sp>
    </p:spTree>
    <p:extLst>
      <p:ext uri="{BB962C8B-B14F-4D97-AF65-F5344CB8AC3E}">
        <p14:creationId xmlns:p14="http://schemas.microsoft.com/office/powerpoint/2010/main" val="17673363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lede 3"/>
          <p:cNvPicPr>
            <a:picLocks noChangeAspect="1"/>
          </p:cNvPicPr>
          <p:nvPr/>
        </p:nvPicPr>
        <p:blipFill>
          <a:blip r:embed="rId2"/>
          <a:stretch>
            <a:fillRect/>
          </a:stretch>
        </p:blipFill>
        <p:spPr>
          <a:xfrm>
            <a:off x="571500" y="554400"/>
            <a:ext cx="7872412" cy="3187336"/>
          </a:xfrm>
          <a:prstGeom prst="rect">
            <a:avLst/>
          </a:prstGeom>
        </p:spPr>
      </p:pic>
      <p:sp>
        <p:nvSpPr>
          <p:cNvPr id="8" name="Tekstfelt 7"/>
          <p:cNvSpPr txBox="1"/>
          <p:nvPr/>
        </p:nvSpPr>
        <p:spPr>
          <a:xfrm>
            <a:off x="456411" y="3741737"/>
            <a:ext cx="4460857" cy="1021883"/>
          </a:xfrm>
          <a:prstGeom prst="rect">
            <a:avLst/>
          </a:prstGeom>
          <a:noFill/>
        </p:spPr>
        <p:txBody>
          <a:bodyPr wrap="square" rtlCol="0">
            <a:spAutoFit/>
          </a:bodyPr>
          <a:lstStyle/>
          <a:p>
            <a:pPr marL="214313" indent="-214313">
              <a:lnSpc>
                <a:spcPct val="150000"/>
              </a:lnSpc>
              <a:buFont typeface="Wingdings" panose="05000000000000000000" pitchFamily="2" charset="2"/>
              <a:buChar char="ü"/>
            </a:pPr>
            <a:r>
              <a:rPr lang="da-DK" sz="1400" dirty="0">
                <a:solidFill>
                  <a:srgbClr val="666666"/>
                </a:solidFill>
              </a:rPr>
              <a:t>Publish searchable information online</a:t>
            </a:r>
          </a:p>
          <a:p>
            <a:pPr marL="214313" indent="-214313">
              <a:lnSpc>
                <a:spcPct val="150000"/>
              </a:lnSpc>
              <a:buFont typeface="Wingdings" panose="05000000000000000000" pitchFamily="2" charset="2"/>
              <a:buChar char="ü"/>
            </a:pPr>
            <a:r>
              <a:rPr lang="da-DK" sz="1400" dirty="0">
                <a:solidFill>
                  <a:srgbClr val="666666"/>
                </a:solidFill>
              </a:rPr>
              <a:t>Link and cite published datasets</a:t>
            </a:r>
          </a:p>
          <a:p>
            <a:pPr marL="214313" indent="-214313">
              <a:lnSpc>
                <a:spcPct val="150000"/>
              </a:lnSpc>
              <a:buFont typeface="Wingdings" panose="05000000000000000000" pitchFamily="2" charset="2"/>
              <a:buChar char="ü"/>
            </a:pPr>
            <a:r>
              <a:rPr lang="da-DK" sz="1400" dirty="0">
                <a:solidFill>
                  <a:srgbClr val="666666"/>
                </a:solidFill>
              </a:rPr>
              <a:t>Manage access to files in published datasets</a:t>
            </a:r>
          </a:p>
        </p:txBody>
      </p:sp>
      <p:sp>
        <p:nvSpPr>
          <p:cNvPr id="2" name="Rektangel 1"/>
          <p:cNvSpPr/>
          <p:nvPr/>
        </p:nvSpPr>
        <p:spPr>
          <a:xfrm>
            <a:off x="4917268" y="3741737"/>
            <a:ext cx="3890519" cy="1021883"/>
          </a:xfrm>
          <a:prstGeom prst="rect">
            <a:avLst/>
          </a:prstGeom>
        </p:spPr>
        <p:txBody>
          <a:bodyPr wrap="square">
            <a:spAutoFit/>
          </a:bodyPr>
          <a:lstStyle/>
          <a:p>
            <a:pPr marL="214313" indent="-214313">
              <a:lnSpc>
                <a:spcPct val="150000"/>
              </a:lnSpc>
              <a:buFont typeface="Wingdings" panose="05000000000000000000" pitchFamily="2" charset="2"/>
              <a:buChar char="ü"/>
            </a:pPr>
            <a:r>
              <a:rPr lang="da-DK" sz="1400" dirty="0">
                <a:solidFill>
                  <a:srgbClr val="666666"/>
                </a:solidFill>
              </a:rPr>
              <a:t>Define rights for reuse of your data</a:t>
            </a:r>
          </a:p>
          <a:p>
            <a:pPr marL="214313" indent="-214313">
              <a:lnSpc>
                <a:spcPct val="150000"/>
              </a:lnSpc>
              <a:buFont typeface="Wingdings" panose="05000000000000000000" pitchFamily="2" charset="2"/>
              <a:buChar char="ü"/>
            </a:pPr>
            <a:r>
              <a:rPr lang="da-DK" sz="1400" dirty="0">
                <a:solidFill>
                  <a:srgbClr val="666666"/>
                </a:solidFill>
              </a:rPr>
              <a:t>Describe your research data</a:t>
            </a:r>
          </a:p>
          <a:p>
            <a:pPr marL="214313" indent="-214313">
              <a:lnSpc>
                <a:spcPct val="150000"/>
              </a:lnSpc>
              <a:buFont typeface="Wingdings" panose="05000000000000000000" pitchFamily="2" charset="2"/>
              <a:buChar char="ü"/>
            </a:pPr>
            <a:r>
              <a:rPr lang="da-DK" sz="1400" dirty="0">
                <a:solidFill>
                  <a:srgbClr val="666666"/>
                </a:solidFill>
              </a:rPr>
              <a:t>Use open file formats</a:t>
            </a:r>
          </a:p>
        </p:txBody>
      </p:sp>
    </p:spTree>
    <p:extLst>
      <p:ext uri="{BB962C8B-B14F-4D97-AF65-F5344CB8AC3E}">
        <p14:creationId xmlns:p14="http://schemas.microsoft.com/office/powerpoint/2010/main" val="27480844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dirty="0"/>
              <a:t>Agenda</a:t>
            </a:r>
          </a:p>
        </p:txBody>
      </p:sp>
      <p:sp>
        <p:nvSpPr>
          <p:cNvPr id="5" name="Inhaltsplatzhalter 4"/>
          <p:cNvSpPr>
            <a:spLocks noGrp="1"/>
          </p:cNvSpPr>
          <p:nvPr>
            <p:ph idx="1"/>
          </p:nvPr>
        </p:nvSpPr>
        <p:spPr/>
        <p:txBody>
          <a:bodyPr vert="horz" lIns="91440" tIns="45720" rIns="91440" bIns="45720" rtlCol="0" anchor="t">
            <a:normAutofit/>
          </a:bodyPr>
          <a:lstStyle/>
          <a:p>
            <a:pPr marL="267970" indent="-267970"/>
            <a:r>
              <a:rPr lang="de-DE" sz="2000" dirty="0"/>
              <a:t>Open Science and the </a:t>
            </a:r>
            <a:r>
              <a:rPr lang="de-DE" sz="2000" dirty="0" err="1"/>
              <a:t>scientific</a:t>
            </a:r>
            <a:r>
              <a:rPr lang="de-DE" sz="2000" dirty="0"/>
              <a:t> </a:t>
            </a:r>
            <a:r>
              <a:rPr lang="de-DE" sz="2000" dirty="0" err="1" smtClean="0"/>
              <a:t>method</a:t>
            </a:r>
            <a:endParaRPr lang="en-US" dirty="0"/>
          </a:p>
          <a:p>
            <a:pPr marL="267970" indent="-267970"/>
            <a:r>
              <a:rPr lang="de-DE" sz="2000" dirty="0"/>
              <a:t>Open Access &amp; Future of Scholary Publishing </a:t>
            </a:r>
            <a:endParaRPr lang="de-DE" sz="2000" dirty="0" smtClean="0"/>
          </a:p>
          <a:p>
            <a:pPr marL="267970" indent="-267970"/>
            <a:r>
              <a:rPr lang="de-DE" sz="2000" dirty="0" smtClean="0"/>
              <a:t>FAIR </a:t>
            </a:r>
            <a:r>
              <a:rPr lang="de-DE" sz="2000" dirty="0"/>
              <a:t>Data </a:t>
            </a:r>
            <a:r>
              <a:rPr lang="en-US" sz="2000" dirty="0"/>
              <a:t>Principles</a:t>
            </a:r>
            <a:r>
              <a:rPr lang="de-DE" sz="2000" dirty="0"/>
              <a:t> </a:t>
            </a:r>
            <a:endParaRPr lang="de-DE" sz="2000" dirty="0" smtClean="0"/>
          </a:p>
          <a:p>
            <a:pPr marL="267970" indent="-267970"/>
            <a:r>
              <a:rPr lang="de-DE" sz="2000" dirty="0" smtClean="0"/>
              <a:t>Education </a:t>
            </a:r>
            <a:r>
              <a:rPr lang="de-DE" sz="2000" dirty="0"/>
              <a:t>&amp; Skills </a:t>
            </a:r>
            <a:endParaRPr lang="de-DE" sz="2000" dirty="0" smtClean="0"/>
          </a:p>
          <a:p>
            <a:pPr marL="267970" indent="-267970"/>
            <a:r>
              <a:rPr lang="de-DE" sz="2000" dirty="0" smtClean="0"/>
              <a:t>Research </a:t>
            </a:r>
            <a:r>
              <a:rPr lang="de-DE" sz="2000" dirty="0" err="1"/>
              <a:t>Integrity</a:t>
            </a:r>
            <a:r>
              <a:rPr lang="de-DE" sz="2000" dirty="0"/>
              <a:t> </a:t>
            </a:r>
            <a:endParaRPr lang="de-DE" sz="2000" dirty="0" smtClean="0"/>
          </a:p>
          <a:p>
            <a:pPr marL="267970" indent="-267970"/>
            <a:r>
              <a:rPr lang="de-DE" sz="2000" dirty="0" smtClean="0"/>
              <a:t>EOSC </a:t>
            </a:r>
          </a:p>
          <a:p>
            <a:pPr marL="267970" indent="-267970"/>
            <a:r>
              <a:rPr lang="de-DE" sz="2000" dirty="0" err="1" smtClean="0"/>
              <a:t>Citizen</a:t>
            </a:r>
            <a:r>
              <a:rPr lang="de-DE" sz="2000" smtClean="0"/>
              <a:t> Science</a:t>
            </a:r>
            <a:endParaRPr lang="de-DE" sz="2000" dirty="0"/>
          </a:p>
          <a:p>
            <a:pPr marL="267970" indent="-267970"/>
            <a:endParaRPr lang="de-DE" sz="2000" dirty="0">
              <a:cs typeface="Arial"/>
            </a:endParaRPr>
          </a:p>
          <a:p>
            <a:endParaRPr lang="de-DE" dirty="0"/>
          </a:p>
          <a:p>
            <a:endParaRPr lang="de-DE" dirty="0"/>
          </a:p>
        </p:txBody>
      </p:sp>
    </p:spTree>
    <p:extLst>
      <p:ext uri="{BB962C8B-B14F-4D97-AF65-F5344CB8AC3E}">
        <p14:creationId xmlns:p14="http://schemas.microsoft.com/office/powerpoint/2010/main" val="55980396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62435" y="297720"/>
            <a:ext cx="5819129" cy="2448000"/>
          </a:xfrm>
          <a:prstGeom prst="rect">
            <a:avLst/>
          </a:prstGeom>
        </p:spPr>
      </p:pic>
      <p:sp>
        <p:nvSpPr>
          <p:cNvPr id="5" name="Freihandform: Form 4">
            <a:extLst>
              <a:ext uri="{FF2B5EF4-FFF2-40B4-BE49-F238E27FC236}">
                <a16:creationId xmlns:a16="http://schemas.microsoft.com/office/drawing/2014/main" id="{0B53520D-87DE-4C2E-BAEC-97D74BFBF0C1}"/>
              </a:ext>
            </a:extLst>
          </p:cNvPr>
          <p:cNvSpPr/>
          <p:nvPr/>
        </p:nvSpPr>
        <p:spPr>
          <a:xfrm>
            <a:off x="2231135" y="1796130"/>
            <a:ext cx="2462784" cy="2344743"/>
          </a:xfrm>
          <a:custGeom>
            <a:avLst/>
            <a:gdLst>
              <a:gd name="connsiteX0" fmla="*/ 0 w 2462784"/>
              <a:gd name="connsiteY0" fmla="*/ 0 h 2344743"/>
              <a:gd name="connsiteX1" fmla="*/ 2462784 w 2462784"/>
              <a:gd name="connsiteY1" fmla="*/ 0 h 2344743"/>
              <a:gd name="connsiteX2" fmla="*/ 2462784 w 2462784"/>
              <a:gd name="connsiteY2" fmla="*/ 2344743 h 2344743"/>
              <a:gd name="connsiteX3" fmla="*/ 0 w 2462784"/>
              <a:gd name="connsiteY3" fmla="*/ 2344743 h 2344743"/>
              <a:gd name="connsiteX4" fmla="*/ 0 w 2462784"/>
              <a:gd name="connsiteY4" fmla="*/ 0 h 2344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2784" h="2344743">
                <a:moveTo>
                  <a:pt x="0" y="0"/>
                </a:moveTo>
                <a:lnTo>
                  <a:pt x="2462784" y="0"/>
                </a:lnTo>
                <a:lnTo>
                  <a:pt x="2462784" y="2344743"/>
                </a:lnTo>
                <a:lnTo>
                  <a:pt x="0" y="234474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23825" tIns="123825" rIns="123825" bIns="123825" numCol="1" spcCol="1270" anchor="t" anchorCtr="0">
            <a:noAutofit/>
          </a:bodyPr>
          <a:lstStyle/>
          <a:p>
            <a:pPr marL="0" lvl="0" indent="0" algn="l" defTabSz="2889250">
              <a:lnSpc>
                <a:spcPct val="90000"/>
              </a:lnSpc>
              <a:spcBef>
                <a:spcPct val="0"/>
              </a:spcBef>
              <a:spcAft>
                <a:spcPct val="35000"/>
              </a:spcAft>
              <a:buNone/>
            </a:pPr>
            <a:endParaRPr lang="en-US" sz="6500" kern="1200" dirty="0"/>
          </a:p>
        </p:txBody>
      </p:sp>
      <p:sp>
        <p:nvSpPr>
          <p:cNvPr id="6" name="Freihandform: Form 5">
            <a:extLst>
              <a:ext uri="{FF2B5EF4-FFF2-40B4-BE49-F238E27FC236}">
                <a16:creationId xmlns:a16="http://schemas.microsoft.com/office/drawing/2014/main" id="{BF2CED95-57ED-4843-BB44-325F6805148F}"/>
              </a:ext>
            </a:extLst>
          </p:cNvPr>
          <p:cNvSpPr/>
          <p:nvPr/>
        </p:nvSpPr>
        <p:spPr>
          <a:xfrm>
            <a:off x="4748783" y="1796130"/>
            <a:ext cx="2462784" cy="2344743"/>
          </a:xfrm>
          <a:custGeom>
            <a:avLst/>
            <a:gdLst>
              <a:gd name="connsiteX0" fmla="*/ 0 w 2462784"/>
              <a:gd name="connsiteY0" fmla="*/ 0 h 2344743"/>
              <a:gd name="connsiteX1" fmla="*/ 2462784 w 2462784"/>
              <a:gd name="connsiteY1" fmla="*/ 0 h 2344743"/>
              <a:gd name="connsiteX2" fmla="*/ 2462784 w 2462784"/>
              <a:gd name="connsiteY2" fmla="*/ 2344743 h 2344743"/>
              <a:gd name="connsiteX3" fmla="*/ 0 w 2462784"/>
              <a:gd name="connsiteY3" fmla="*/ 2344743 h 2344743"/>
              <a:gd name="connsiteX4" fmla="*/ 0 w 2462784"/>
              <a:gd name="connsiteY4" fmla="*/ 0 h 2344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2784" h="2344743">
                <a:moveTo>
                  <a:pt x="0" y="0"/>
                </a:moveTo>
                <a:lnTo>
                  <a:pt x="2462784" y="0"/>
                </a:lnTo>
                <a:lnTo>
                  <a:pt x="2462784" y="2344743"/>
                </a:lnTo>
                <a:lnTo>
                  <a:pt x="0" y="234474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23825" tIns="123825" rIns="123825" bIns="123825" numCol="1" spcCol="1270" anchor="t" anchorCtr="0">
            <a:noAutofit/>
          </a:bodyPr>
          <a:lstStyle/>
          <a:p>
            <a:pPr marL="0" lvl="0" indent="0" algn="l" defTabSz="2889250">
              <a:lnSpc>
                <a:spcPct val="90000"/>
              </a:lnSpc>
              <a:spcBef>
                <a:spcPct val="0"/>
              </a:spcBef>
              <a:spcAft>
                <a:spcPct val="35000"/>
              </a:spcAft>
              <a:buNone/>
            </a:pPr>
            <a:endParaRPr lang="en-US" sz="6500" kern="1200" dirty="0"/>
          </a:p>
        </p:txBody>
      </p:sp>
      <p:sp>
        <p:nvSpPr>
          <p:cNvPr id="4" name="Rechteck 3">
            <a:extLst>
              <a:ext uri="{FF2B5EF4-FFF2-40B4-BE49-F238E27FC236}">
                <a16:creationId xmlns:a16="http://schemas.microsoft.com/office/drawing/2014/main" id="{4FF67F80-9A91-4BD7-894F-2C49D1FFC5AD}"/>
              </a:ext>
            </a:extLst>
          </p:cNvPr>
          <p:cNvSpPr/>
          <p:nvPr/>
        </p:nvSpPr>
        <p:spPr>
          <a:xfrm>
            <a:off x="1164906" y="2571750"/>
            <a:ext cx="7281672" cy="2447999"/>
          </a:xfrm>
          <a:prstGeom prst="rect">
            <a:avLst/>
          </a:prstGeom>
          <a:solidFill>
            <a:srgbClr val="0070C0"/>
          </a:solidFill>
          <a:ln>
            <a:solidFill>
              <a:schemeClr val="tx1"/>
            </a:solidFill>
          </a:ln>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pPr fontAlgn="base"/>
            <a:endParaRPr lang="en-US" sz="2400" b="1" dirty="0">
              <a:solidFill>
                <a:schemeClr val="bg1"/>
              </a:solidFill>
            </a:endParaRPr>
          </a:p>
          <a:p>
            <a:pPr fontAlgn="base"/>
            <a:r>
              <a:rPr lang="en-US" sz="2400" b="1" dirty="0">
                <a:solidFill>
                  <a:schemeClr val="bg1"/>
                </a:solidFill>
              </a:rPr>
              <a:t>Why is FAIR important?</a:t>
            </a:r>
          </a:p>
          <a:p>
            <a:pPr fontAlgn="base"/>
            <a:r>
              <a:rPr lang="en-US" sz="1400" b="1" dirty="0">
                <a:solidFill>
                  <a:schemeClr val="bg1"/>
                </a:solidFill>
              </a:rPr>
              <a:t> </a:t>
            </a:r>
            <a:endParaRPr lang="en-US" sz="1400" dirty="0">
              <a:solidFill>
                <a:schemeClr val="bg1"/>
              </a:solidFill>
            </a:endParaRPr>
          </a:p>
          <a:p>
            <a:pPr fontAlgn="base"/>
            <a:r>
              <a:rPr lang="en-US" sz="1400" b="1" dirty="0">
                <a:solidFill>
                  <a:schemeClr val="bg1"/>
                </a:solidFill>
              </a:rPr>
              <a:t>Publication, outreach and impact</a:t>
            </a:r>
            <a:r>
              <a:rPr lang="en-US" sz="1400" dirty="0">
                <a:solidFill>
                  <a:schemeClr val="bg1"/>
                </a:solidFill>
              </a:rPr>
              <a:t> are increased by making data FAIR and the possibility of researchers and machines discovering data relevant to their research. For example, there is evidence that articles with Open and FAIR data available receive more citations (SPARC Europe report)</a:t>
            </a:r>
            <a:r>
              <a:rPr lang="en-US" sz="1400" b="1" dirty="0">
                <a:solidFill>
                  <a:schemeClr val="bg1"/>
                </a:solidFill>
              </a:rPr>
              <a:t> **</a:t>
            </a:r>
            <a:r>
              <a:rPr lang="en-US" sz="1400" dirty="0">
                <a:solidFill>
                  <a:schemeClr val="bg1"/>
                </a:solidFill>
              </a:rPr>
              <a:t>. Moreover, FAIR practices also have a high economic return in the long term and open the door to citizen science, which is an increasingly important policy objective (Collins et al. 2018). </a:t>
            </a:r>
          </a:p>
        </p:txBody>
      </p:sp>
      <p:sp>
        <p:nvSpPr>
          <p:cNvPr id="14" name="Kreuz 13">
            <a:extLst>
              <a:ext uri="{FF2B5EF4-FFF2-40B4-BE49-F238E27FC236}">
                <a16:creationId xmlns:a16="http://schemas.microsoft.com/office/drawing/2014/main" id="{264507FF-9D5C-4A5E-81A0-F05F7D992446}"/>
              </a:ext>
            </a:extLst>
          </p:cNvPr>
          <p:cNvSpPr/>
          <p:nvPr/>
        </p:nvSpPr>
        <p:spPr>
          <a:xfrm>
            <a:off x="697421" y="1924722"/>
            <a:ext cx="1012757" cy="1012383"/>
          </a:xfrm>
          <a:prstGeom prst="plus">
            <a:avLst>
              <a:gd name="adj" fmla="val 32810"/>
            </a:avLst>
          </a:prstGeom>
          <a:solidFill>
            <a:srgbClr val="0070C0"/>
          </a:solidFill>
          <a:ln>
            <a:solidFill>
              <a:schemeClr val="tx1"/>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dirty="0"/>
          </a:p>
        </p:txBody>
      </p:sp>
    </p:spTree>
    <p:extLst>
      <p:ext uri="{BB962C8B-B14F-4D97-AF65-F5344CB8AC3E}">
        <p14:creationId xmlns:p14="http://schemas.microsoft.com/office/powerpoint/2010/main" val="241263429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kt 5" hidden="1">
            <a:extLst>
              <a:ext uri="{FF2B5EF4-FFF2-40B4-BE49-F238E27FC236}">
                <a16:creationId xmlns:a16="http://schemas.microsoft.com/office/drawing/2014/main" id="{E4A9B9F5-AF10-4587-9703-96BCD0B0657D}"/>
              </a:ext>
            </a:extLst>
          </p:cNvPr>
          <p:cNvGraphicFramePr>
            <a:graphicFrameLocks noChangeAspect="1"/>
          </p:cNvGraphicFramePr>
          <p:nvPr>
            <p:custDataLst>
              <p:tags r:id="rId2"/>
            </p:custDataLst>
            <p:extLst>
              <p:ext uri="{D42A27DB-BD31-4B8C-83A1-F6EECF244321}">
                <p14:modId xmlns:p14="http://schemas.microsoft.com/office/powerpoint/2010/main" val="204484186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9267" name="think-cell Folie" r:id="rId5" imgW="473" imgH="473" progId="TCLayout.ActiveDocument.1">
                  <p:embed/>
                </p:oleObj>
              </mc:Choice>
              <mc:Fallback>
                <p:oleObj name="think-cell Folie" r:id="rId5" imgW="473" imgH="473" progId="TCLayout.ActiveDocument.1">
                  <p:embed/>
                  <p:pic>
                    <p:nvPicPr>
                      <p:cNvPr id="6" name="Objekt 5" hidden="1">
                        <a:extLst>
                          <a:ext uri="{FF2B5EF4-FFF2-40B4-BE49-F238E27FC236}">
                            <a16:creationId xmlns:a16="http://schemas.microsoft.com/office/drawing/2014/main" id="{E4A9B9F5-AF10-4587-9703-96BCD0B0657D}"/>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7" name="Titel 3">
            <a:extLst>
              <a:ext uri="{FF2B5EF4-FFF2-40B4-BE49-F238E27FC236}">
                <a16:creationId xmlns:a16="http://schemas.microsoft.com/office/drawing/2014/main" id="{7413048A-93DF-475C-A143-BE8B90A18BCC}"/>
              </a:ext>
            </a:extLst>
          </p:cNvPr>
          <p:cNvSpPr txBox="1">
            <a:spLocks/>
          </p:cNvSpPr>
          <p:nvPr/>
        </p:nvSpPr>
        <p:spPr>
          <a:xfrm>
            <a:off x="376082" y="795789"/>
            <a:ext cx="8391835" cy="619928"/>
          </a:xfrm>
          <a:prstGeom prst="rect">
            <a:avLst/>
          </a:prstGeom>
        </p:spPr>
        <p:txBody>
          <a:bodyPr vert="horz" lIns="91440" tIns="45720" rIns="91440" bIns="45720" rtlCol="0" anchor="t" anchorCtr="0">
            <a:normAutofit fontScale="90000" lnSpcReduction="20000"/>
          </a:bodyPr>
          <a:lstStyle>
            <a:lvl1pPr algn="l" defTabSz="914400" rtl="0" eaLnBrk="1" latinLnBrk="0" hangingPunct="1">
              <a:spcBef>
                <a:spcPct val="0"/>
              </a:spcBef>
              <a:buNone/>
              <a:defRPr sz="2200" b="1" kern="1200">
                <a:solidFill>
                  <a:schemeClr val="tx1"/>
                </a:solidFill>
                <a:latin typeface="+mj-lt"/>
                <a:ea typeface="+mj-ea"/>
                <a:cs typeface="+mj-cs"/>
              </a:defRPr>
            </a:lvl1pPr>
          </a:lstStyle>
          <a:p>
            <a:r>
              <a:rPr lang="en-US" altLang="en-US" sz="2400" dirty="0">
                <a:solidFill>
                  <a:srgbClr val="2C4390"/>
                </a:solidFill>
                <a:latin typeface="Arial"/>
                <a:ea typeface="MS PGothic" panose="020B0600070205080204" pitchFamily="34" charset="-128"/>
              </a:rPr>
              <a:t>FAIR Data</a:t>
            </a:r>
            <a:r>
              <a:rPr lang="en-US" altLang="en-US" sz="2400" b="0" dirty="0">
                <a:solidFill>
                  <a:srgbClr val="2C4390"/>
                </a:solidFill>
                <a:latin typeface="Arial"/>
                <a:ea typeface="MS PGothic" panose="020B0600070205080204" pitchFamily="34" charset="-128"/>
              </a:rPr>
              <a:t> Principles</a:t>
            </a:r>
            <a:br>
              <a:rPr lang="en-US" altLang="en-US" sz="2400" b="0" dirty="0">
                <a:solidFill>
                  <a:srgbClr val="2C4390"/>
                </a:solidFill>
                <a:latin typeface="Arial"/>
                <a:ea typeface="MS PGothic" panose="020B0600070205080204" pitchFamily="34" charset="-128"/>
              </a:rPr>
            </a:br>
            <a:endParaRPr lang="en-US" dirty="0"/>
          </a:p>
        </p:txBody>
      </p:sp>
      <p:pic>
        <p:nvPicPr>
          <p:cNvPr id="3" name="Pictur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20984" y="1170958"/>
            <a:ext cx="5015767" cy="3904646"/>
          </a:xfrm>
          <a:prstGeom prst="rect">
            <a:avLst/>
          </a:prstGeom>
        </p:spPr>
      </p:pic>
    </p:spTree>
    <p:extLst>
      <p:ext uri="{BB962C8B-B14F-4D97-AF65-F5344CB8AC3E}">
        <p14:creationId xmlns:p14="http://schemas.microsoft.com/office/powerpoint/2010/main" val="16270358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a:xfrm>
            <a:off x="4181856" y="1091347"/>
            <a:ext cx="4123232" cy="619928"/>
          </a:xfrm>
        </p:spPr>
        <p:txBody>
          <a:bodyPr>
            <a:normAutofit/>
          </a:bodyPr>
          <a:lstStyle/>
          <a:p>
            <a:r>
              <a:rPr lang="de-DE" dirty="0"/>
              <a:t>8 Dimension of Open Science</a:t>
            </a:r>
          </a:p>
        </p:txBody>
      </p:sp>
      <p:sp>
        <p:nvSpPr>
          <p:cNvPr id="5" name="Inhaltsplatzhalter 4"/>
          <p:cNvSpPr>
            <a:spLocks noGrp="1"/>
          </p:cNvSpPr>
          <p:nvPr>
            <p:ph sz="half" idx="1"/>
          </p:nvPr>
        </p:nvSpPr>
        <p:spPr>
          <a:xfrm>
            <a:off x="4181856" y="1711275"/>
            <a:ext cx="4590977" cy="2890222"/>
          </a:xfrm>
        </p:spPr>
        <p:txBody>
          <a:bodyPr vert="horz" lIns="91440" tIns="45720" rIns="91440" bIns="45720" rtlCol="0" anchor="t">
            <a:noAutofit/>
          </a:bodyPr>
          <a:lstStyle/>
          <a:p>
            <a:pPr marL="342900" indent="-342900">
              <a:lnSpc>
                <a:spcPct val="150000"/>
              </a:lnSpc>
              <a:buFont typeface="+mj-lt"/>
              <a:buAutoNum type="arabicPeriod"/>
            </a:pPr>
            <a:r>
              <a:rPr lang="en-US" sz="1400" dirty="0"/>
              <a:t>The Future of Scholarly Publishing </a:t>
            </a:r>
          </a:p>
          <a:p>
            <a:pPr marL="342900" indent="-342900">
              <a:lnSpc>
                <a:spcPct val="150000"/>
              </a:lnSpc>
              <a:buFont typeface="+mj-lt"/>
              <a:buAutoNum type="arabicPeriod"/>
            </a:pPr>
            <a:r>
              <a:rPr lang="de-DE" sz="1400" dirty="0"/>
              <a:t>FAIR Data Principles</a:t>
            </a:r>
          </a:p>
          <a:p>
            <a:pPr marL="342900" indent="-342900">
              <a:lnSpc>
                <a:spcPct val="150000"/>
              </a:lnSpc>
              <a:buFont typeface="+mj-lt"/>
              <a:buAutoNum type="arabicPeriod"/>
            </a:pPr>
            <a:r>
              <a:rPr lang="en-US" sz="1400" dirty="0"/>
              <a:t>The European Open Science Cloud (EOSC)</a:t>
            </a:r>
          </a:p>
          <a:p>
            <a:pPr marL="342900" indent="-342900">
              <a:lnSpc>
                <a:spcPct val="150000"/>
              </a:lnSpc>
              <a:buFont typeface="+mj-lt"/>
              <a:buAutoNum type="arabicPeriod"/>
            </a:pPr>
            <a:r>
              <a:rPr lang="en-US" sz="1400" b="1" dirty="0"/>
              <a:t>Education and Skills</a:t>
            </a:r>
          </a:p>
          <a:p>
            <a:pPr marL="342900" indent="-342900">
              <a:lnSpc>
                <a:spcPct val="150000"/>
              </a:lnSpc>
              <a:buFont typeface="+mj-lt"/>
              <a:buAutoNum type="arabicPeriod"/>
            </a:pPr>
            <a:r>
              <a:rPr lang="en-US" sz="1400" dirty="0"/>
              <a:t>Rewards and Incentives</a:t>
            </a:r>
          </a:p>
          <a:p>
            <a:pPr marL="342900" indent="-342900">
              <a:lnSpc>
                <a:spcPct val="150000"/>
              </a:lnSpc>
              <a:buFont typeface="+mj-lt"/>
              <a:buAutoNum type="arabicPeriod"/>
            </a:pPr>
            <a:r>
              <a:rPr lang="de-DE" sz="1400" dirty="0"/>
              <a:t>Next-generation Metrics</a:t>
            </a:r>
          </a:p>
          <a:p>
            <a:pPr marL="342900" indent="-342900">
              <a:lnSpc>
                <a:spcPct val="150000"/>
              </a:lnSpc>
              <a:buFont typeface="+mj-lt"/>
              <a:buAutoNum type="arabicPeriod"/>
            </a:pPr>
            <a:r>
              <a:rPr lang="de-DE" sz="1400" dirty="0"/>
              <a:t>Research Integrity</a:t>
            </a:r>
          </a:p>
          <a:p>
            <a:pPr marL="342900" indent="-342900">
              <a:lnSpc>
                <a:spcPct val="150000"/>
              </a:lnSpc>
              <a:buFont typeface="+mj-lt"/>
              <a:buAutoNum type="arabicPeriod"/>
            </a:pPr>
            <a:r>
              <a:rPr lang="de-DE" sz="1400" dirty="0"/>
              <a:t>Citizen Science</a:t>
            </a:r>
          </a:p>
          <a:p>
            <a:pPr marL="0" indent="0">
              <a:lnSpc>
                <a:spcPct val="150000"/>
              </a:lnSpc>
              <a:buNone/>
            </a:pPr>
            <a:r>
              <a:rPr lang="de-DE" sz="1000" dirty="0">
                <a:hlinkClick r:id="rId3"/>
              </a:rPr>
              <a:t>https://www.leru.org/files/LERU-AP24-Open-Science-full-paper.pdf</a:t>
            </a:r>
            <a:r>
              <a:rPr lang="de-DE" sz="1000" dirty="0"/>
              <a:t> </a:t>
            </a:r>
          </a:p>
        </p:txBody>
      </p:sp>
      <p:pic>
        <p:nvPicPr>
          <p:cNvPr id="7" name="Inhaltsplatzhalter 5"/>
          <p:cNvPicPr>
            <a:picLocks noChangeAspect="1"/>
          </p:cNvPicPr>
          <p:nvPr/>
        </p:nvPicPr>
        <p:blipFill>
          <a:blip r:embed="rId4"/>
          <a:stretch>
            <a:fillRect/>
          </a:stretch>
        </p:blipFill>
        <p:spPr bwMode="auto">
          <a:xfrm>
            <a:off x="171976" y="0"/>
            <a:ext cx="3619736" cy="5122599"/>
          </a:xfrm>
          <a:prstGeom prst="rect">
            <a:avLst/>
          </a:prstGeom>
          <a:noFill/>
          <a:ln>
            <a:noFill/>
          </a:ln>
          <a:effectLst>
            <a:outerShdw blurRad="50800" dist="38100" dir="18900000" algn="b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348407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en-US" dirty="0"/>
              <a:t>Education and skills</a:t>
            </a:r>
            <a:endParaRPr lang="de-DE" dirty="0"/>
          </a:p>
        </p:txBody>
      </p:sp>
      <p:sp>
        <p:nvSpPr>
          <p:cNvPr id="8" name="Inhaltsplatzhalter 7"/>
          <p:cNvSpPr>
            <a:spLocks noGrp="1"/>
          </p:cNvSpPr>
          <p:nvPr>
            <p:ph idx="1"/>
          </p:nvPr>
        </p:nvSpPr>
        <p:spPr/>
        <p:txBody>
          <a:bodyPr>
            <a:normAutofit/>
          </a:bodyPr>
          <a:lstStyle/>
          <a:p>
            <a:r>
              <a:rPr lang="en-US" sz="1800" dirty="0"/>
              <a:t>open science brings new opportunities, but also some challenges</a:t>
            </a:r>
          </a:p>
          <a:p>
            <a:r>
              <a:rPr lang="en-US" sz="1800" dirty="0"/>
              <a:t>it is important to be ready to solve them</a:t>
            </a:r>
          </a:p>
          <a:p>
            <a:r>
              <a:rPr lang="en-US" sz="1800" dirty="0"/>
              <a:t>new skills on both personal and institutional level</a:t>
            </a:r>
          </a:p>
          <a:p>
            <a:pPr lvl="1"/>
            <a:r>
              <a:rPr lang="en-US" sz="1800" dirty="0"/>
              <a:t>get new skills yourself (as a researcher)</a:t>
            </a:r>
          </a:p>
          <a:p>
            <a:pPr lvl="1"/>
            <a:r>
              <a:rPr lang="en-US" sz="1800" dirty="0"/>
              <a:t>get support from your university</a:t>
            </a:r>
            <a:endParaRPr lang="cs-CZ" sz="1800" dirty="0"/>
          </a:p>
          <a:p>
            <a:endParaRPr lang="de-DE" dirty="0"/>
          </a:p>
        </p:txBody>
      </p:sp>
    </p:spTree>
    <p:extLst>
      <p:ext uri="{BB962C8B-B14F-4D97-AF65-F5344CB8AC3E}">
        <p14:creationId xmlns:p14="http://schemas.microsoft.com/office/powerpoint/2010/main" val="8232280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en-US" dirty="0"/>
              <a:t>Groups of open science skills</a:t>
            </a:r>
            <a:endParaRPr lang="de-DE" dirty="0"/>
          </a:p>
        </p:txBody>
      </p:sp>
      <p:sp>
        <p:nvSpPr>
          <p:cNvPr id="8" name="Inhaltsplatzhalter 7"/>
          <p:cNvSpPr>
            <a:spLocks noGrp="1"/>
          </p:cNvSpPr>
          <p:nvPr>
            <p:ph idx="1"/>
          </p:nvPr>
        </p:nvSpPr>
        <p:spPr/>
        <p:txBody>
          <a:bodyPr>
            <a:normAutofit/>
          </a:bodyPr>
          <a:lstStyle/>
          <a:p>
            <a:r>
              <a:rPr lang="en-US" sz="1800" dirty="0"/>
              <a:t>Skills </a:t>
            </a:r>
            <a:r>
              <a:rPr lang="cs-CZ" sz="1800" dirty="0"/>
              <a:t>r</a:t>
            </a:r>
            <a:r>
              <a:rPr lang="en-US" sz="1800" dirty="0"/>
              <a:t>elated to </a:t>
            </a:r>
            <a:r>
              <a:rPr lang="cs-CZ" sz="1800" dirty="0"/>
              <a:t>o</a:t>
            </a:r>
            <a:r>
              <a:rPr lang="en-US" sz="1800" dirty="0"/>
              <a:t>pen </a:t>
            </a:r>
            <a:r>
              <a:rPr lang="cs-CZ" sz="1800" dirty="0"/>
              <a:t>a</a:t>
            </a:r>
            <a:r>
              <a:rPr lang="en-US" sz="1800" dirty="0"/>
              <a:t>ccess </a:t>
            </a:r>
            <a:r>
              <a:rPr lang="cs-CZ" sz="1800" dirty="0"/>
              <a:t>p</a:t>
            </a:r>
            <a:r>
              <a:rPr lang="en-US" sz="1800" dirty="0"/>
              <a:t>ublishing</a:t>
            </a:r>
          </a:p>
          <a:p>
            <a:r>
              <a:rPr lang="en-US" sz="1800" dirty="0"/>
              <a:t>Skills </a:t>
            </a:r>
            <a:r>
              <a:rPr lang="cs-CZ" sz="1800" dirty="0"/>
              <a:t>r</a:t>
            </a:r>
            <a:r>
              <a:rPr lang="en-US" sz="1800" dirty="0"/>
              <a:t>elated to data management and open data</a:t>
            </a:r>
          </a:p>
          <a:p>
            <a:r>
              <a:rPr lang="en-US" sz="1800" dirty="0"/>
              <a:t>Skills enabling professional research conduct</a:t>
            </a:r>
          </a:p>
          <a:p>
            <a:r>
              <a:rPr lang="cs-CZ" sz="1800" dirty="0"/>
              <a:t>Citizen science </a:t>
            </a:r>
            <a:r>
              <a:rPr lang="en-US" sz="1800" dirty="0"/>
              <a:t>s</a:t>
            </a:r>
            <a:r>
              <a:rPr lang="cs-CZ" sz="1800" dirty="0" err="1"/>
              <a:t>kills</a:t>
            </a:r>
            <a:endParaRPr lang="en-US" sz="1800" dirty="0"/>
          </a:p>
          <a:p>
            <a:endParaRPr lang="de-DE" dirty="0"/>
          </a:p>
        </p:txBody>
      </p:sp>
    </p:spTree>
    <p:extLst>
      <p:ext uri="{BB962C8B-B14F-4D97-AF65-F5344CB8AC3E}">
        <p14:creationId xmlns:p14="http://schemas.microsoft.com/office/powerpoint/2010/main" val="92419464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en-US" dirty="0"/>
              <a:t>Skills related to open access</a:t>
            </a:r>
            <a:r>
              <a:rPr lang="en-US" dirty="0">
                <a:cs typeface="Arial"/>
              </a:rPr>
              <a:t> publishing</a:t>
            </a:r>
            <a:endParaRPr lang="en-US" dirty="0"/>
          </a:p>
        </p:txBody>
      </p:sp>
      <p:sp>
        <p:nvSpPr>
          <p:cNvPr id="8" name="Inhaltsplatzhalter 7"/>
          <p:cNvSpPr>
            <a:spLocks noGrp="1"/>
          </p:cNvSpPr>
          <p:nvPr>
            <p:ph idx="1"/>
          </p:nvPr>
        </p:nvSpPr>
        <p:spPr/>
        <p:txBody>
          <a:bodyPr>
            <a:normAutofit/>
          </a:bodyPr>
          <a:lstStyle/>
          <a:p>
            <a:r>
              <a:rPr lang="en-US" sz="1800" dirty="0"/>
              <a:t>where to publish </a:t>
            </a:r>
          </a:p>
          <a:p>
            <a:r>
              <a:rPr lang="en-US" sz="1800" dirty="0"/>
              <a:t>how to auto-archive </a:t>
            </a:r>
          </a:p>
          <a:p>
            <a:r>
              <a:rPr lang="en-US" sz="1800" dirty="0"/>
              <a:t>how to improve societal impact</a:t>
            </a:r>
          </a:p>
          <a:p>
            <a:r>
              <a:rPr lang="en-US" sz="1800" dirty="0"/>
              <a:t>contracts with publishers</a:t>
            </a:r>
          </a:p>
          <a:p>
            <a:r>
              <a:rPr lang="en-US" sz="1800" dirty="0"/>
              <a:t>new publishing methods</a:t>
            </a:r>
          </a:p>
          <a:p>
            <a:r>
              <a:rPr lang="en-US" sz="1800" dirty="0"/>
              <a:t>licensing and copyright</a:t>
            </a:r>
          </a:p>
          <a:p>
            <a:r>
              <a:rPr lang="en-US" sz="1800" dirty="0"/>
              <a:t>bibliometrics and research impact reporting</a:t>
            </a:r>
          </a:p>
          <a:p>
            <a:endParaRPr lang="en-US" sz="1800" dirty="0"/>
          </a:p>
          <a:p>
            <a:endParaRPr lang="de-DE" dirty="0"/>
          </a:p>
        </p:txBody>
      </p:sp>
    </p:spTree>
    <p:extLst>
      <p:ext uri="{BB962C8B-B14F-4D97-AF65-F5344CB8AC3E}">
        <p14:creationId xmlns:p14="http://schemas.microsoft.com/office/powerpoint/2010/main" val="4070016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en-US" dirty="0"/>
              <a:t>Skills </a:t>
            </a:r>
            <a:r>
              <a:rPr lang="cs-CZ" dirty="0"/>
              <a:t>r</a:t>
            </a:r>
            <a:r>
              <a:rPr lang="en-US" dirty="0"/>
              <a:t>elated to </a:t>
            </a:r>
            <a:r>
              <a:rPr lang="cs-CZ" dirty="0"/>
              <a:t>d</a:t>
            </a:r>
            <a:r>
              <a:rPr lang="en-US" dirty="0"/>
              <a:t>ata </a:t>
            </a:r>
            <a:r>
              <a:rPr lang="cs-CZ" dirty="0"/>
              <a:t>m</a:t>
            </a:r>
            <a:r>
              <a:rPr lang="en-US" dirty="0"/>
              <a:t>anagement</a:t>
            </a:r>
            <a:endParaRPr lang="de-DE" dirty="0"/>
          </a:p>
        </p:txBody>
      </p:sp>
      <p:sp>
        <p:nvSpPr>
          <p:cNvPr id="8" name="Inhaltsplatzhalter 7"/>
          <p:cNvSpPr>
            <a:spLocks noGrp="1"/>
          </p:cNvSpPr>
          <p:nvPr>
            <p:ph idx="1"/>
          </p:nvPr>
        </p:nvSpPr>
        <p:spPr/>
        <p:txBody>
          <a:bodyPr>
            <a:normAutofit fontScale="85000" lnSpcReduction="20000"/>
          </a:bodyPr>
          <a:lstStyle/>
          <a:p>
            <a:r>
              <a:rPr lang="cs-CZ" dirty="0" err="1"/>
              <a:t>domain</a:t>
            </a:r>
            <a:r>
              <a:rPr lang="cs-CZ" dirty="0"/>
              <a:t> </a:t>
            </a:r>
            <a:r>
              <a:rPr lang="cs-CZ" dirty="0" err="1"/>
              <a:t>specific</a:t>
            </a:r>
            <a:r>
              <a:rPr lang="cs-CZ" dirty="0"/>
              <a:t> </a:t>
            </a:r>
            <a:r>
              <a:rPr lang="en-US" dirty="0"/>
              <a:t>formats, standards and </a:t>
            </a:r>
            <a:r>
              <a:rPr lang="cs-CZ" dirty="0" err="1"/>
              <a:t>tools</a:t>
            </a:r>
            <a:endParaRPr lang="cs-CZ" dirty="0"/>
          </a:p>
          <a:p>
            <a:r>
              <a:rPr lang="cs-CZ" dirty="0"/>
              <a:t>data management (</a:t>
            </a:r>
            <a:r>
              <a:rPr lang="cs-CZ" dirty="0" err="1"/>
              <a:t>including</a:t>
            </a:r>
            <a:r>
              <a:rPr lang="cs-CZ" dirty="0"/>
              <a:t> </a:t>
            </a:r>
            <a:r>
              <a:rPr lang="cs-CZ" dirty="0" err="1"/>
              <a:t>planning</a:t>
            </a:r>
            <a:r>
              <a:rPr lang="cs-CZ" dirty="0"/>
              <a:t>)</a:t>
            </a:r>
          </a:p>
          <a:p>
            <a:pPr lvl="1"/>
            <a:r>
              <a:rPr lang="en-US" dirty="0"/>
              <a:t>FAIR </a:t>
            </a:r>
            <a:r>
              <a:rPr lang="cs-CZ" dirty="0"/>
              <a:t>data</a:t>
            </a:r>
          </a:p>
          <a:p>
            <a:r>
              <a:rPr lang="cs-CZ" dirty="0"/>
              <a:t>data </a:t>
            </a:r>
            <a:r>
              <a:rPr lang="cs-CZ" dirty="0" err="1"/>
              <a:t>analysis</a:t>
            </a:r>
            <a:endParaRPr lang="en-US" dirty="0"/>
          </a:p>
          <a:p>
            <a:pPr lvl="1"/>
            <a:r>
              <a:rPr lang="en-US" dirty="0"/>
              <a:t>including reproducibility</a:t>
            </a:r>
            <a:endParaRPr lang="cs-CZ" dirty="0"/>
          </a:p>
          <a:p>
            <a:r>
              <a:rPr lang="cs-CZ" dirty="0"/>
              <a:t>data </a:t>
            </a:r>
            <a:r>
              <a:rPr lang="cs-CZ" dirty="0" err="1"/>
              <a:t>description</a:t>
            </a:r>
            <a:r>
              <a:rPr lang="cs-CZ" dirty="0"/>
              <a:t> (metadata)</a:t>
            </a:r>
          </a:p>
          <a:p>
            <a:r>
              <a:rPr lang="cs-CZ" dirty="0" err="1"/>
              <a:t>institution</a:t>
            </a:r>
            <a:r>
              <a:rPr lang="cs-CZ" dirty="0"/>
              <a:t> </a:t>
            </a:r>
            <a:r>
              <a:rPr lang="cs-CZ" dirty="0" err="1"/>
              <a:t>specific</a:t>
            </a:r>
            <a:r>
              <a:rPr lang="cs-CZ" dirty="0"/>
              <a:t> </a:t>
            </a:r>
            <a:r>
              <a:rPr lang="cs-CZ" dirty="0" err="1"/>
              <a:t>workflows</a:t>
            </a:r>
            <a:endParaRPr lang="cs-CZ" dirty="0"/>
          </a:p>
          <a:p>
            <a:pPr lvl="1"/>
            <a:r>
              <a:rPr lang="cs-CZ" dirty="0"/>
              <a:t>data </a:t>
            </a:r>
            <a:r>
              <a:rPr lang="cs-CZ" dirty="0" err="1"/>
              <a:t>protection</a:t>
            </a:r>
            <a:r>
              <a:rPr lang="cs-CZ" dirty="0"/>
              <a:t>, </a:t>
            </a:r>
            <a:r>
              <a:rPr lang="cs-CZ" dirty="0" err="1"/>
              <a:t>availability</a:t>
            </a:r>
            <a:r>
              <a:rPr lang="cs-CZ" dirty="0"/>
              <a:t> </a:t>
            </a:r>
            <a:r>
              <a:rPr lang="cs-CZ" dirty="0" err="1"/>
              <a:t>policies</a:t>
            </a:r>
            <a:r>
              <a:rPr lang="cs-CZ" dirty="0"/>
              <a:t> </a:t>
            </a:r>
            <a:r>
              <a:rPr lang="cs-CZ" dirty="0" err="1"/>
              <a:t>etc</a:t>
            </a:r>
            <a:endParaRPr lang="cs-CZ" dirty="0"/>
          </a:p>
          <a:p>
            <a:r>
              <a:rPr lang="cs-CZ" dirty="0"/>
              <a:t>data </a:t>
            </a:r>
            <a:r>
              <a:rPr lang="cs-CZ" dirty="0" err="1"/>
              <a:t>citation</a:t>
            </a:r>
            <a:r>
              <a:rPr lang="cs-CZ" dirty="0"/>
              <a:t> </a:t>
            </a:r>
            <a:r>
              <a:rPr lang="cs-CZ" dirty="0" err="1"/>
              <a:t>impact</a:t>
            </a:r>
            <a:endParaRPr lang="en-US" dirty="0"/>
          </a:p>
          <a:p>
            <a:endParaRPr lang="de-DE" dirty="0"/>
          </a:p>
        </p:txBody>
      </p:sp>
    </p:spTree>
    <p:extLst>
      <p:ext uri="{BB962C8B-B14F-4D97-AF65-F5344CB8AC3E}">
        <p14:creationId xmlns:p14="http://schemas.microsoft.com/office/powerpoint/2010/main" val="404271213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0F090E-69FB-4A7A-A10F-A6246EB6159C}"/>
              </a:ext>
            </a:extLst>
          </p:cNvPr>
          <p:cNvSpPr>
            <a:spLocks noGrp="1"/>
          </p:cNvSpPr>
          <p:nvPr>
            <p:ph type="title"/>
          </p:nvPr>
        </p:nvSpPr>
        <p:spPr/>
        <p:txBody>
          <a:bodyPr/>
          <a:lstStyle/>
          <a:p>
            <a:r>
              <a:rPr lang="en-US" dirty="0"/>
              <a:t>Skills </a:t>
            </a:r>
            <a:r>
              <a:rPr lang="cs-CZ" dirty="0"/>
              <a:t>e</a:t>
            </a:r>
            <a:r>
              <a:rPr lang="en-US" dirty="0"/>
              <a:t>nabling </a:t>
            </a:r>
            <a:r>
              <a:rPr lang="cs-CZ" dirty="0"/>
              <a:t>p</a:t>
            </a:r>
            <a:r>
              <a:rPr lang="en-US" dirty="0"/>
              <a:t>rofessional </a:t>
            </a:r>
            <a:r>
              <a:rPr lang="cs-CZ" dirty="0"/>
              <a:t>r</a:t>
            </a:r>
            <a:r>
              <a:rPr lang="en-US" dirty="0"/>
              <a:t>esearch </a:t>
            </a:r>
            <a:r>
              <a:rPr lang="cs-CZ" dirty="0"/>
              <a:t>c</a:t>
            </a:r>
            <a:r>
              <a:rPr lang="en-US" dirty="0"/>
              <a:t>onduct</a:t>
            </a:r>
          </a:p>
        </p:txBody>
      </p:sp>
      <p:sp>
        <p:nvSpPr>
          <p:cNvPr id="3" name="Content Placeholder 2">
            <a:extLst>
              <a:ext uri="{FF2B5EF4-FFF2-40B4-BE49-F238E27FC236}">
                <a16:creationId xmlns:a16="http://schemas.microsoft.com/office/drawing/2014/main" id="{D6033052-D64E-45A6-8760-AC530EC41A4E}"/>
              </a:ext>
            </a:extLst>
          </p:cNvPr>
          <p:cNvSpPr>
            <a:spLocks noGrp="1"/>
          </p:cNvSpPr>
          <p:nvPr>
            <p:ph idx="1"/>
          </p:nvPr>
        </p:nvSpPr>
        <p:spPr/>
        <p:txBody>
          <a:bodyPr>
            <a:normAutofit lnSpcReduction="10000"/>
          </a:bodyPr>
          <a:lstStyle/>
          <a:p>
            <a:r>
              <a:rPr lang="cs-CZ" dirty="0" err="1"/>
              <a:t>research</a:t>
            </a:r>
            <a:r>
              <a:rPr lang="cs-CZ" dirty="0"/>
              <a:t> management</a:t>
            </a:r>
          </a:p>
          <a:p>
            <a:r>
              <a:rPr lang="cs-CZ" dirty="0" err="1"/>
              <a:t>legal</a:t>
            </a:r>
            <a:r>
              <a:rPr lang="cs-CZ" dirty="0"/>
              <a:t> </a:t>
            </a:r>
            <a:r>
              <a:rPr lang="cs-CZ" dirty="0" err="1"/>
              <a:t>skills</a:t>
            </a:r>
            <a:endParaRPr lang="cs-CZ" dirty="0"/>
          </a:p>
          <a:p>
            <a:pPr lvl="1"/>
            <a:r>
              <a:rPr lang="cs-CZ" dirty="0" err="1"/>
              <a:t>licensing</a:t>
            </a:r>
            <a:r>
              <a:rPr lang="cs-CZ" dirty="0"/>
              <a:t>, </a:t>
            </a:r>
            <a:r>
              <a:rPr lang="cs-CZ" dirty="0" err="1"/>
              <a:t>intellectual</a:t>
            </a:r>
            <a:r>
              <a:rPr lang="cs-CZ" dirty="0"/>
              <a:t> </a:t>
            </a:r>
            <a:r>
              <a:rPr lang="cs-CZ" dirty="0" err="1"/>
              <a:t>property</a:t>
            </a:r>
            <a:r>
              <a:rPr lang="cs-CZ" dirty="0"/>
              <a:t> (</a:t>
            </a:r>
            <a:r>
              <a:rPr lang="cs-CZ" dirty="0" err="1"/>
              <a:t>both</a:t>
            </a:r>
            <a:r>
              <a:rPr lang="cs-CZ" dirty="0"/>
              <a:t> as </a:t>
            </a:r>
            <a:r>
              <a:rPr lang="cs-CZ" dirty="0" err="1"/>
              <a:t>users</a:t>
            </a:r>
            <a:r>
              <a:rPr lang="cs-CZ" dirty="0"/>
              <a:t> and as </a:t>
            </a:r>
            <a:r>
              <a:rPr lang="cs-CZ" dirty="0" err="1"/>
              <a:t>creators</a:t>
            </a:r>
            <a:r>
              <a:rPr lang="cs-CZ" dirty="0"/>
              <a:t>)</a:t>
            </a:r>
          </a:p>
          <a:p>
            <a:r>
              <a:rPr lang="cs-CZ" dirty="0" err="1"/>
              <a:t>research</a:t>
            </a:r>
            <a:r>
              <a:rPr lang="cs-CZ" dirty="0"/>
              <a:t> integrity and </a:t>
            </a:r>
            <a:r>
              <a:rPr lang="cs-CZ" dirty="0" err="1"/>
              <a:t>ethical</a:t>
            </a:r>
            <a:r>
              <a:rPr lang="cs-CZ" dirty="0"/>
              <a:t> </a:t>
            </a:r>
            <a:r>
              <a:rPr lang="cs-CZ" dirty="0" err="1"/>
              <a:t>skills</a:t>
            </a:r>
            <a:endParaRPr lang="cs-CZ" dirty="0"/>
          </a:p>
          <a:p>
            <a:pPr lvl="1"/>
            <a:r>
              <a:rPr lang="cs-CZ" dirty="0" err="1"/>
              <a:t>avoiding</a:t>
            </a:r>
            <a:r>
              <a:rPr lang="cs-CZ" dirty="0"/>
              <a:t> </a:t>
            </a:r>
            <a:r>
              <a:rPr lang="cs-CZ" dirty="0" err="1"/>
              <a:t>plagiarism</a:t>
            </a:r>
            <a:endParaRPr lang="cs-CZ" dirty="0"/>
          </a:p>
          <a:p>
            <a:pPr lvl="1"/>
            <a:r>
              <a:rPr lang="cs-CZ" dirty="0"/>
              <a:t>sensitive data management</a:t>
            </a:r>
          </a:p>
          <a:p>
            <a:pPr lvl="1"/>
            <a:r>
              <a:rPr lang="cs-CZ" dirty="0"/>
              <a:t>((most </a:t>
            </a:r>
            <a:r>
              <a:rPr lang="cs-CZ" dirty="0" err="1"/>
              <a:t>cases</a:t>
            </a:r>
            <a:r>
              <a:rPr lang="cs-CZ" dirty="0"/>
              <a:t> are </a:t>
            </a:r>
            <a:r>
              <a:rPr lang="cs-CZ" dirty="0" err="1"/>
              <a:t>cases</a:t>
            </a:r>
            <a:r>
              <a:rPr lang="cs-CZ" dirty="0"/>
              <a:t> </a:t>
            </a:r>
            <a:r>
              <a:rPr lang="cs-CZ" dirty="0" err="1"/>
              <a:t>of</a:t>
            </a:r>
            <a:r>
              <a:rPr lang="cs-CZ" dirty="0"/>
              <a:t> </a:t>
            </a:r>
            <a:r>
              <a:rPr lang="cs-CZ" dirty="0" err="1"/>
              <a:t>neglect</a:t>
            </a:r>
            <a:r>
              <a:rPr lang="cs-CZ" dirty="0"/>
              <a:t> </a:t>
            </a:r>
            <a:r>
              <a:rPr lang="cs-CZ" dirty="0" err="1"/>
              <a:t>rather</a:t>
            </a:r>
            <a:r>
              <a:rPr lang="cs-CZ" dirty="0"/>
              <a:t> </a:t>
            </a:r>
            <a:r>
              <a:rPr lang="cs-CZ" dirty="0" err="1"/>
              <a:t>than</a:t>
            </a:r>
            <a:r>
              <a:rPr lang="cs-CZ" dirty="0"/>
              <a:t> </a:t>
            </a:r>
            <a:r>
              <a:rPr lang="cs-CZ" dirty="0" err="1"/>
              <a:t>fabrication</a:t>
            </a:r>
            <a:r>
              <a:rPr lang="cs-CZ" dirty="0"/>
              <a:t>, </a:t>
            </a:r>
            <a:r>
              <a:rPr lang="cs-CZ" dirty="0" err="1"/>
              <a:t>falsification</a:t>
            </a:r>
            <a:r>
              <a:rPr lang="cs-CZ" dirty="0"/>
              <a:t> </a:t>
            </a:r>
            <a:r>
              <a:rPr lang="cs-CZ" dirty="0" err="1"/>
              <a:t>or</a:t>
            </a:r>
            <a:r>
              <a:rPr lang="cs-CZ" dirty="0"/>
              <a:t> </a:t>
            </a:r>
            <a:r>
              <a:rPr lang="cs-CZ" dirty="0" err="1"/>
              <a:t>fraud</a:t>
            </a:r>
            <a:r>
              <a:rPr lang="cs-CZ" dirty="0"/>
              <a:t>))</a:t>
            </a:r>
            <a:endParaRPr lang="en-US" dirty="0"/>
          </a:p>
          <a:p>
            <a:endParaRPr lang="en-US" dirty="0"/>
          </a:p>
          <a:p>
            <a:endParaRPr lang="cs-CZ" dirty="0"/>
          </a:p>
        </p:txBody>
      </p:sp>
    </p:spTree>
    <p:extLst>
      <p:ext uri="{BB962C8B-B14F-4D97-AF65-F5344CB8AC3E}">
        <p14:creationId xmlns:p14="http://schemas.microsoft.com/office/powerpoint/2010/main" val="77288436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0F090E-69FB-4A7A-A10F-A6246EB6159C}"/>
              </a:ext>
            </a:extLst>
          </p:cNvPr>
          <p:cNvSpPr>
            <a:spLocks noGrp="1"/>
          </p:cNvSpPr>
          <p:nvPr>
            <p:ph type="title"/>
          </p:nvPr>
        </p:nvSpPr>
        <p:spPr/>
        <p:txBody>
          <a:bodyPr/>
          <a:lstStyle/>
          <a:p>
            <a:r>
              <a:rPr lang="en-US" dirty="0"/>
              <a:t>Citizen science skills</a:t>
            </a:r>
          </a:p>
        </p:txBody>
      </p:sp>
      <p:sp>
        <p:nvSpPr>
          <p:cNvPr id="3" name="Content Placeholder 2">
            <a:extLst>
              <a:ext uri="{FF2B5EF4-FFF2-40B4-BE49-F238E27FC236}">
                <a16:creationId xmlns:a16="http://schemas.microsoft.com/office/drawing/2014/main" id="{D6033052-D64E-45A6-8760-AC530EC41A4E}"/>
              </a:ext>
            </a:extLst>
          </p:cNvPr>
          <p:cNvSpPr>
            <a:spLocks noGrp="1"/>
          </p:cNvSpPr>
          <p:nvPr>
            <p:ph idx="1"/>
          </p:nvPr>
        </p:nvSpPr>
        <p:spPr/>
        <p:txBody>
          <a:bodyPr>
            <a:normAutofit/>
          </a:bodyPr>
          <a:lstStyle/>
          <a:p>
            <a:r>
              <a:rPr lang="cs-CZ" dirty="0" err="1"/>
              <a:t>research</a:t>
            </a:r>
            <a:r>
              <a:rPr lang="cs-CZ" dirty="0"/>
              <a:t> design</a:t>
            </a:r>
          </a:p>
          <a:p>
            <a:r>
              <a:rPr lang="cs-CZ" dirty="0" err="1"/>
              <a:t>citizens</a:t>
            </a:r>
            <a:r>
              <a:rPr lang="cs-CZ" dirty="0"/>
              <a:t> </a:t>
            </a:r>
            <a:r>
              <a:rPr lang="cs-CZ" dirty="0" err="1"/>
              <a:t>engagement</a:t>
            </a:r>
            <a:r>
              <a:rPr lang="en-US" dirty="0"/>
              <a:t> &amp; </a:t>
            </a:r>
            <a:r>
              <a:rPr lang="cs-CZ" dirty="0" err="1"/>
              <a:t>communication</a:t>
            </a:r>
            <a:r>
              <a:rPr lang="cs-CZ" dirty="0"/>
              <a:t> </a:t>
            </a:r>
            <a:endParaRPr lang="en-US" dirty="0"/>
          </a:p>
          <a:p>
            <a:r>
              <a:rPr lang="en-US" dirty="0"/>
              <a:t>relationships &amp; trust</a:t>
            </a:r>
          </a:p>
          <a:p>
            <a:endParaRPr lang="cs-CZ" dirty="0"/>
          </a:p>
        </p:txBody>
      </p:sp>
    </p:spTree>
    <p:extLst>
      <p:ext uri="{BB962C8B-B14F-4D97-AF65-F5344CB8AC3E}">
        <p14:creationId xmlns:p14="http://schemas.microsoft.com/office/powerpoint/2010/main" val="161147337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0F090E-69FB-4A7A-A10F-A6246EB6159C}"/>
              </a:ext>
            </a:extLst>
          </p:cNvPr>
          <p:cNvSpPr>
            <a:spLocks noGrp="1"/>
          </p:cNvSpPr>
          <p:nvPr>
            <p:ph type="title"/>
          </p:nvPr>
        </p:nvSpPr>
        <p:spPr/>
        <p:txBody>
          <a:bodyPr/>
          <a:lstStyle/>
          <a:p>
            <a:r>
              <a:rPr lang="en-US" dirty="0"/>
              <a:t>Training or support?</a:t>
            </a:r>
          </a:p>
        </p:txBody>
      </p:sp>
      <p:sp>
        <p:nvSpPr>
          <p:cNvPr id="3" name="Content Placeholder 2">
            <a:extLst>
              <a:ext uri="{FF2B5EF4-FFF2-40B4-BE49-F238E27FC236}">
                <a16:creationId xmlns:a16="http://schemas.microsoft.com/office/drawing/2014/main" id="{D6033052-D64E-45A6-8760-AC530EC41A4E}"/>
              </a:ext>
            </a:extLst>
          </p:cNvPr>
          <p:cNvSpPr>
            <a:spLocks noGrp="1"/>
          </p:cNvSpPr>
          <p:nvPr>
            <p:ph idx="1"/>
          </p:nvPr>
        </p:nvSpPr>
        <p:spPr/>
        <p:txBody>
          <a:bodyPr vert="horz" lIns="91440" tIns="45720" rIns="91440" bIns="45720" rtlCol="0" anchor="t">
            <a:normAutofit/>
          </a:bodyPr>
          <a:lstStyle/>
          <a:p>
            <a:pPr marL="267970" indent="-267970"/>
            <a:r>
              <a:rPr lang="en-US" dirty="0"/>
              <a:t>Everyone can’t be expert on everything</a:t>
            </a:r>
          </a:p>
          <a:p>
            <a:pPr lvl="1"/>
            <a:r>
              <a:rPr lang="en-US" dirty="0"/>
              <a:t>eg Data Stewards can help with keeping the data FAIR</a:t>
            </a:r>
          </a:p>
          <a:p>
            <a:pPr marL="267970" indent="-267970"/>
            <a:r>
              <a:rPr lang="cs-CZ"/>
              <a:t>what to do?</a:t>
            </a:r>
            <a:endParaRPr lang="cs-CZ">
              <a:cs typeface="Arial"/>
            </a:endParaRPr>
          </a:p>
          <a:p>
            <a:pPr marL="718820" lvl="1" indent="-261620"/>
            <a:r>
              <a:rPr lang="cs-CZ" b="1"/>
              <a:t>be aware </a:t>
            </a:r>
            <a:r>
              <a:rPr lang="cs-CZ"/>
              <a:t>of new requirements </a:t>
            </a:r>
            <a:endParaRPr lang="cs-CZ">
              <a:cs typeface="Arial"/>
            </a:endParaRPr>
          </a:p>
          <a:p>
            <a:pPr lvl="1"/>
            <a:r>
              <a:rPr lang="cs-CZ"/>
              <a:t>check </a:t>
            </a:r>
            <a:r>
              <a:rPr lang="cs-CZ" b="1"/>
              <a:t>support</a:t>
            </a:r>
            <a:r>
              <a:rPr lang="cs-CZ"/>
              <a:t> provided by your university in all areas mentioned </a:t>
            </a:r>
            <a:endParaRPr lang="cs-CZ">
              <a:cs typeface="Arial"/>
            </a:endParaRPr>
          </a:p>
          <a:p>
            <a:pPr marL="718820" lvl="1" indent="-261620"/>
            <a:r>
              <a:rPr lang="cs-CZ"/>
              <a:t>be ready to undertake </a:t>
            </a:r>
            <a:r>
              <a:rPr lang="cs-CZ" b="1"/>
              <a:t>training</a:t>
            </a:r>
            <a:r>
              <a:rPr lang="cs-CZ"/>
              <a:t> in </a:t>
            </a:r>
            <a:r>
              <a:rPr lang="en-US" dirty="0"/>
              <a:t>some </a:t>
            </a:r>
            <a:r>
              <a:rPr lang="cs-CZ"/>
              <a:t>areas </a:t>
            </a:r>
            <a:r>
              <a:rPr lang="en-US" dirty="0"/>
              <a:t>;-)</a:t>
            </a:r>
            <a:endParaRPr lang="en-US" dirty="0">
              <a:cs typeface="Arial"/>
            </a:endParaRPr>
          </a:p>
          <a:p>
            <a:pPr lvl="1"/>
            <a:endParaRPr lang="cs-CZ" dirty="0"/>
          </a:p>
          <a:p>
            <a:endParaRPr lang="en-US" dirty="0"/>
          </a:p>
          <a:p>
            <a:endParaRPr lang="cs-CZ" dirty="0"/>
          </a:p>
        </p:txBody>
      </p:sp>
    </p:spTree>
    <p:extLst>
      <p:ext uri="{BB962C8B-B14F-4D97-AF65-F5344CB8AC3E}">
        <p14:creationId xmlns:p14="http://schemas.microsoft.com/office/powerpoint/2010/main" val="25885058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Inhaltsplatzhalter 6"/>
          <p:cNvSpPr>
            <a:spLocks noGrp="1"/>
          </p:cNvSpPr>
          <p:nvPr>
            <p:ph idx="1"/>
          </p:nvPr>
        </p:nvSpPr>
        <p:spPr>
          <a:xfrm>
            <a:off x="218120" y="971589"/>
            <a:ext cx="8387622" cy="2892796"/>
          </a:xfrm>
        </p:spPr>
        <p:txBody>
          <a:bodyPr>
            <a:noAutofit/>
          </a:bodyPr>
          <a:lstStyle/>
          <a:p>
            <a:pPr marL="0" indent="0" algn="ctr">
              <a:buNone/>
            </a:pPr>
            <a:r>
              <a:rPr lang="de-DE" sz="9600" dirty="0"/>
              <a:t>Open Scholarship</a:t>
            </a:r>
          </a:p>
        </p:txBody>
      </p:sp>
    </p:spTree>
    <p:extLst>
      <p:ext uri="{BB962C8B-B14F-4D97-AF65-F5344CB8AC3E}">
        <p14:creationId xmlns:p14="http://schemas.microsoft.com/office/powerpoint/2010/main" val="329732796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a:xfrm>
            <a:off x="4181856" y="1091347"/>
            <a:ext cx="4123232" cy="619928"/>
          </a:xfrm>
        </p:spPr>
        <p:txBody>
          <a:bodyPr>
            <a:normAutofit/>
          </a:bodyPr>
          <a:lstStyle/>
          <a:p>
            <a:r>
              <a:rPr lang="de-DE" dirty="0"/>
              <a:t>8 Dimension of Open Science</a:t>
            </a:r>
          </a:p>
        </p:txBody>
      </p:sp>
      <p:sp>
        <p:nvSpPr>
          <p:cNvPr id="5" name="Inhaltsplatzhalter 4"/>
          <p:cNvSpPr>
            <a:spLocks noGrp="1"/>
          </p:cNvSpPr>
          <p:nvPr>
            <p:ph sz="half" idx="1"/>
          </p:nvPr>
        </p:nvSpPr>
        <p:spPr>
          <a:xfrm>
            <a:off x="4181856" y="1711275"/>
            <a:ext cx="4590977" cy="2890222"/>
          </a:xfrm>
        </p:spPr>
        <p:txBody>
          <a:bodyPr vert="horz" lIns="91440" tIns="45720" rIns="91440" bIns="45720" rtlCol="0" anchor="t">
            <a:noAutofit/>
          </a:bodyPr>
          <a:lstStyle/>
          <a:p>
            <a:pPr marL="342900" indent="-342900">
              <a:lnSpc>
                <a:spcPct val="150000"/>
              </a:lnSpc>
              <a:buFont typeface="+mj-lt"/>
              <a:buAutoNum type="arabicPeriod"/>
            </a:pPr>
            <a:r>
              <a:rPr lang="en-US" sz="1400" dirty="0"/>
              <a:t>The Future of Scholarly Publishing </a:t>
            </a:r>
          </a:p>
          <a:p>
            <a:pPr marL="342900" indent="-342900">
              <a:lnSpc>
                <a:spcPct val="150000"/>
              </a:lnSpc>
              <a:buFont typeface="+mj-lt"/>
              <a:buAutoNum type="arabicPeriod"/>
            </a:pPr>
            <a:r>
              <a:rPr lang="de-DE" sz="1400" dirty="0"/>
              <a:t>FAIR Data Principles</a:t>
            </a:r>
          </a:p>
          <a:p>
            <a:pPr marL="342900" indent="-342900">
              <a:lnSpc>
                <a:spcPct val="150000"/>
              </a:lnSpc>
              <a:buFont typeface="+mj-lt"/>
              <a:buAutoNum type="arabicPeriod"/>
            </a:pPr>
            <a:r>
              <a:rPr lang="en-US" sz="1400" dirty="0"/>
              <a:t>The European Open Science Cloud (EOSC)</a:t>
            </a:r>
          </a:p>
          <a:p>
            <a:pPr marL="342900" indent="-342900">
              <a:lnSpc>
                <a:spcPct val="150000"/>
              </a:lnSpc>
              <a:buFont typeface="+mj-lt"/>
              <a:buAutoNum type="arabicPeriod"/>
            </a:pPr>
            <a:r>
              <a:rPr lang="en-US" sz="1400" dirty="0"/>
              <a:t>Education and Skills</a:t>
            </a:r>
          </a:p>
          <a:p>
            <a:pPr marL="342900" indent="-342900">
              <a:lnSpc>
                <a:spcPct val="150000"/>
              </a:lnSpc>
              <a:buFont typeface="+mj-lt"/>
              <a:buAutoNum type="arabicPeriod"/>
            </a:pPr>
            <a:r>
              <a:rPr lang="en-US" sz="1400" dirty="0"/>
              <a:t>Rewards and Incentives</a:t>
            </a:r>
          </a:p>
          <a:p>
            <a:pPr marL="342900" indent="-342900">
              <a:lnSpc>
                <a:spcPct val="150000"/>
              </a:lnSpc>
              <a:buFont typeface="+mj-lt"/>
              <a:buAutoNum type="arabicPeriod"/>
            </a:pPr>
            <a:r>
              <a:rPr lang="de-DE" sz="1400" dirty="0"/>
              <a:t>Next-generation Metrics</a:t>
            </a:r>
          </a:p>
          <a:p>
            <a:pPr marL="342900" indent="-342900">
              <a:lnSpc>
                <a:spcPct val="150000"/>
              </a:lnSpc>
              <a:buFont typeface="+mj-lt"/>
              <a:buAutoNum type="arabicPeriod"/>
            </a:pPr>
            <a:r>
              <a:rPr lang="de-DE" sz="1400" b="1" dirty="0"/>
              <a:t>Research Integrity</a:t>
            </a:r>
          </a:p>
          <a:p>
            <a:pPr marL="342900" indent="-342900">
              <a:lnSpc>
                <a:spcPct val="150000"/>
              </a:lnSpc>
              <a:buFont typeface="+mj-lt"/>
              <a:buAutoNum type="arabicPeriod"/>
            </a:pPr>
            <a:r>
              <a:rPr lang="de-DE" sz="1400" dirty="0"/>
              <a:t>Citizen Science</a:t>
            </a:r>
          </a:p>
          <a:p>
            <a:pPr marL="0" indent="0">
              <a:lnSpc>
                <a:spcPct val="150000"/>
              </a:lnSpc>
              <a:buNone/>
            </a:pPr>
            <a:r>
              <a:rPr lang="de-DE" sz="1000" dirty="0">
                <a:hlinkClick r:id="rId3"/>
              </a:rPr>
              <a:t>https://www.leru.org/files/LERU-AP24-Open-Science-full-paper.pdf</a:t>
            </a:r>
            <a:r>
              <a:rPr lang="de-DE" sz="1000" dirty="0"/>
              <a:t> </a:t>
            </a:r>
          </a:p>
        </p:txBody>
      </p:sp>
      <p:pic>
        <p:nvPicPr>
          <p:cNvPr id="7" name="Inhaltsplatzhalter 5"/>
          <p:cNvPicPr>
            <a:picLocks noChangeAspect="1"/>
          </p:cNvPicPr>
          <p:nvPr/>
        </p:nvPicPr>
        <p:blipFill>
          <a:blip r:embed="rId4"/>
          <a:stretch>
            <a:fillRect/>
          </a:stretch>
        </p:blipFill>
        <p:spPr bwMode="auto">
          <a:xfrm>
            <a:off x="171976" y="0"/>
            <a:ext cx="3619736" cy="5122599"/>
          </a:xfrm>
          <a:prstGeom prst="rect">
            <a:avLst/>
          </a:prstGeom>
          <a:noFill/>
          <a:ln>
            <a:noFill/>
          </a:ln>
          <a:effectLst>
            <a:outerShdw blurRad="50800" dist="38100" dir="18900000" algn="b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8308096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0F090E-69FB-4A7A-A10F-A6246EB6159C}"/>
              </a:ext>
            </a:extLst>
          </p:cNvPr>
          <p:cNvSpPr>
            <a:spLocks noGrp="1"/>
          </p:cNvSpPr>
          <p:nvPr>
            <p:ph type="title"/>
          </p:nvPr>
        </p:nvSpPr>
        <p:spPr/>
        <p:txBody>
          <a:bodyPr/>
          <a:lstStyle/>
          <a:p>
            <a:r>
              <a:rPr lang="en-US" dirty="0"/>
              <a:t>Research Integrity – 4 principles</a:t>
            </a:r>
          </a:p>
        </p:txBody>
      </p:sp>
      <p:sp>
        <p:nvSpPr>
          <p:cNvPr id="3" name="Content Placeholder 2">
            <a:extLst>
              <a:ext uri="{FF2B5EF4-FFF2-40B4-BE49-F238E27FC236}">
                <a16:creationId xmlns:a16="http://schemas.microsoft.com/office/drawing/2014/main" id="{D6033052-D64E-45A6-8760-AC530EC41A4E}"/>
              </a:ext>
            </a:extLst>
          </p:cNvPr>
          <p:cNvSpPr>
            <a:spLocks noGrp="1"/>
          </p:cNvSpPr>
          <p:nvPr>
            <p:ph idx="1"/>
          </p:nvPr>
        </p:nvSpPr>
        <p:spPr/>
        <p:txBody>
          <a:bodyPr>
            <a:normAutofit fontScale="85000" lnSpcReduction="10000"/>
          </a:bodyPr>
          <a:lstStyle/>
          <a:p>
            <a:r>
              <a:rPr lang="en-US" b="1" dirty="0"/>
              <a:t>Reliability</a:t>
            </a:r>
            <a:r>
              <a:rPr lang="en-US" dirty="0"/>
              <a:t> </a:t>
            </a:r>
            <a:r>
              <a:rPr lang="en-US" i="1" dirty="0"/>
              <a:t>in ensuring the quality of research, reflected in the design, the methodology, the analysis and the use of resources</a:t>
            </a:r>
            <a:r>
              <a:rPr lang="en-US" dirty="0"/>
              <a:t>.</a:t>
            </a:r>
          </a:p>
          <a:p>
            <a:r>
              <a:rPr lang="en-US" b="1" dirty="0"/>
              <a:t>Honesty</a:t>
            </a:r>
            <a:r>
              <a:rPr lang="en-US" dirty="0"/>
              <a:t> </a:t>
            </a:r>
            <a:r>
              <a:rPr lang="en-US" i="1" dirty="0"/>
              <a:t>in developing, undertaking, reviewing, reporting and communicating research in a transparent, fair, full and unbiased way</a:t>
            </a:r>
            <a:r>
              <a:rPr lang="en-US" dirty="0"/>
              <a:t>.</a:t>
            </a:r>
          </a:p>
          <a:p>
            <a:r>
              <a:rPr lang="en-US" b="1" dirty="0"/>
              <a:t>Respect</a:t>
            </a:r>
            <a:r>
              <a:rPr lang="en-US" dirty="0"/>
              <a:t> for colleagues, research participants, society, ecosystems, cultural heritage and the environment.</a:t>
            </a:r>
          </a:p>
          <a:p>
            <a:r>
              <a:rPr lang="en-US" b="1" dirty="0"/>
              <a:t>Accountability</a:t>
            </a:r>
            <a:r>
              <a:rPr lang="en-US" dirty="0"/>
              <a:t> for the research from idea to publication, for its management and organisation, for training, supervision and mentoring, and for its wider impacts</a:t>
            </a:r>
          </a:p>
          <a:p>
            <a:pPr marL="0" indent="0">
              <a:buNone/>
            </a:pPr>
            <a:endParaRPr lang="cs-CZ" i="1" dirty="0"/>
          </a:p>
          <a:p>
            <a:endParaRPr lang="en-US" dirty="0"/>
          </a:p>
          <a:p>
            <a:endParaRPr lang="cs-CZ" dirty="0"/>
          </a:p>
        </p:txBody>
      </p:sp>
    </p:spTree>
    <p:extLst>
      <p:ext uri="{BB962C8B-B14F-4D97-AF65-F5344CB8AC3E}">
        <p14:creationId xmlns:p14="http://schemas.microsoft.com/office/powerpoint/2010/main" val="63553193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0F090E-69FB-4A7A-A10F-A6246EB6159C}"/>
              </a:ext>
            </a:extLst>
          </p:cNvPr>
          <p:cNvSpPr>
            <a:spLocks noGrp="1"/>
          </p:cNvSpPr>
          <p:nvPr>
            <p:ph type="title"/>
          </p:nvPr>
        </p:nvSpPr>
        <p:spPr/>
        <p:txBody>
          <a:bodyPr/>
          <a:lstStyle/>
          <a:p>
            <a:r>
              <a:rPr lang="en-US" dirty="0"/>
              <a:t>R</a:t>
            </a:r>
            <a:r>
              <a:rPr lang="cs-CZ" dirty="0" err="1"/>
              <a:t>eproducibility</a:t>
            </a:r>
            <a:r>
              <a:rPr lang="cs-CZ" dirty="0"/>
              <a:t> </a:t>
            </a:r>
            <a:r>
              <a:rPr lang="cs-CZ" dirty="0" err="1"/>
              <a:t>crisis</a:t>
            </a:r>
            <a:r>
              <a:rPr lang="cs-CZ" dirty="0"/>
              <a:t>?</a:t>
            </a:r>
            <a:endParaRPr lang="en-US" dirty="0"/>
          </a:p>
        </p:txBody>
      </p:sp>
      <p:sp>
        <p:nvSpPr>
          <p:cNvPr id="3" name="Content Placeholder 2">
            <a:extLst>
              <a:ext uri="{FF2B5EF4-FFF2-40B4-BE49-F238E27FC236}">
                <a16:creationId xmlns:a16="http://schemas.microsoft.com/office/drawing/2014/main" id="{D6033052-D64E-45A6-8760-AC530EC41A4E}"/>
              </a:ext>
            </a:extLst>
          </p:cNvPr>
          <p:cNvSpPr>
            <a:spLocks noGrp="1"/>
          </p:cNvSpPr>
          <p:nvPr>
            <p:ph idx="1"/>
          </p:nvPr>
        </p:nvSpPr>
        <p:spPr/>
        <p:txBody>
          <a:bodyPr vert="horz" lIns="91440" tIns="45720" rIns="91440" bIns="45720" rtlCol="0" anchor="t">
            <a:normAutofit/>
          </a:bodyPr>
          <a:lstStyle/>
          <a:p>
            <a:r>
              <a:rPr lang="en-US" dirty="0"/>
              <a:t>significant portion of research outputs not reproducible?</a:t>
            </a:r>
          </a:p>
          <a:p>
            <a:pPr lvl="1"/>
            <a:r>
              <a:rPr lang="en-US" dirty="0"/>
              <a:t>many studies in recent years</a:t>
            </a:r>
          </a:p>
          <a:p>
            <a:r>
              <a:rPr lang="en-US" dirty="0"/>
              <a:t>are data for this research available / do they even exist??</a:t>
            </a:r>
          </a:p>
          <a:p>
            <a:endParaRPr lang="en-US" dirty="0"/>
          </a:p>
          <a:p>
            <a:r>
              <a:rPr lang="en-US" dirty="0"/>
              <a:t>possible reasons</a:t>
            </a:r>
          </a:p>
          <a:p>
            <a:pPr lvl="1"/>
            <a:r>
              <a:rPr lang="en-US" dirty="0"/>
              <a:t>too complex experimental design – difficult to recreate</a:t>
            </a:r>
          </a:p>
          <a:p>
            <a:pPr marL="718820" lvl="1" indent="-261620"/>
            <a:r>
              <a:rPr lang="en-US" dirty="0"/>
              <a:t>human related reasons - accidental or malicious </a:t>
            </a:r>
            <a:endParaRPr lang="en-US" dirty="0">
              <a:cs typeface="Arial"/>
            </a:endParaRPr>
          </a:p>
          <a:p>
            <a:endParaRPr lang="cs-CZ" dirty="0"/>
          </a:p>
        </p:txBody>
      </p:sp>
    </p:spTree>
    <p:extLst>
      <p:ext uri="{BB962C8B-B14F-4D97-AF65-F5344CB8AC3E}">
        <p14:creationId xmlns:p14="http://schemas.microsoft.com/office/powerpoint/2010/main" val="139741278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0F090E-69FB-4A7A-A10F-A6246EB6159C}"/>
              </a:ext>
            </a:extLst>
          </p:cNvPr>
          <p:cNvSpPr>
            <a:spLocks noGrp="1"/>
          </p:cNvSpPr>
          <p:nvPr>
            <p:ph type="title"/>
          </p:nvPr>
        </p:nvSpPr>
        <p:spPr/>
        <p:txBody>
          <a:bodyPr/>
          <a:lstStyle/>
          <a:p>
            <a:r>
              <a:rPr lang="en-US" dirty="0"/>
              <a:t>Reproducibility &amp; Open Science</a:t>
            </a:r>
          </a:p>
        </p:txBody>
      </p:sp>
      <p:sp>
        <p:nvSpPr>
          <p:cNvPr id="3" name="Content Placeholder 2">
            <a:extLst>
              <a:ext uri="{FF2B5EF4-FFF2-40B4-BE49-F238E27FC236}">
                <a16:creationId xmlns:a16="http://schemas.microsoft.com/office/drawing/2014/main" id="{D6033052-D64E-45A6-8760-AC530EC41A4E}"/>
              </a:ext>
            </a:extLst>
          </p:cNvPr>
          <p:cNvSpPr>
            <a:spLocks noGrp="1"/>
          </p:cNvSpPr>
          <p:nvPr>
            <p:ph idx="1"/>
          </p:nvPr>
        </p:nvSpPr>
        <p:spPr/>
        <p:txBody>
          <a:bodyPr>
            <a:normAutofit fontScale="77500" lnSpcReduction="20000"/>
          </a:bodyPr>
          <a:lstStyle/>
          <a:p>
            <a:r>
              <a:rPr lang="en-US" dirty="0"/>
              <a:t>open science promotes</a:t>
            </a:r>
          </a:p>
          <a:p>
            <a:pPr lvl="1"/>
            <a:r>
              <a:rPr lang="en-US" dirty="0"/>
              <a:t>sharing methodology</a:t>
            </a:r>
          </a:p>
          <a:p>
            <a:pPr lvl="1"/>
            <a:r>
              <a:rPr lang="en-US" dirty="0"/>
              <a:t>sharing research data</a:t>
            </a:r>
          </a:p>
          <a:p>
            <a:pPr lvl="2"/>
            <a:r>
              <a:rPr lang="en-US" dirty="0"/>
              <a:t>including raw data</a:t>
            </a:r>
          </a:p>
          <a:p>
            <a:pPr lvl="2"/>
            <a:r>
              <a:rPr lang="en-US" dirty="0"/>
              <a:t>FAIR principles (!) </a:t>
            </a:r>
          </a:p>
          <a:p>
            <a:pPr lvl="2"/>
            <a:r>
              <a:rPr lang="en-US" dirty="0"/>
              <a:t>principle “as open as possible, as closed as necessary” </a:t>
            </a:r>
          </a:p>
          <a:p>
            <a:pPr lvl="1"/>
            <a:r>
              <a:rPr lang="en-US" dirty="0"/>
              <a:t>sharing research software</a:t>
            </a:r>
          </a:p>
          <a:p>
            <a:pPr lvl="1"/>
            <a:r>
              <a:rPr lang="en-US" dirty="0"/>
              <a:t>licensing (as open as possible)</a:t>
            </a:r>
          </a:p>
          <a:p>
            <a:pPr lvl="1"/>
            <a:r>
              <a:rPr lang="en-US" dirty="0"/>
              <a:t>open peer review process</a:t>
            </a:r>
          </a:p>
          <a:p>
            <a:pPr lvl="1"/>
            <a:r>
              <a:rPr lang="en-US" dirty="0"/>
              <a:t>creating of rewards and incentives regarding:</a:t>
            </a:r>
          </a:p>
          <a:p>
            <a:pPr lvl="2"/>
            <a:r>
              <a:rPr lang="en-US" dirty="0"/>
              <a:t>creating reproducible research</a:t>
            </a:r>
          </a:p>
          <a:p>
            <a:pPr lvl="2"/>
            <a:r>
              <a:rPr lang="en-US" dirty="0"/>
              <a:t>testing reproducibility of existing research</a:t>
            </a:r>
          </a:p>
          <a:p>
            <a:pPr lvl="2"/>
            <a:endParaRPr lang="en-US" dirty="0"/>
          </a:p>
          <a:p>
            <a:pPr lvl="1"/>
            <a:endParaRPr lang="en-US" dirty="0"/>
          </a:p>
          <a:p>
            <a:endParaRPr lang="cs-CZ" dirty="0"/>
          </a:p>
        </p:txBody>
      </p:sp>
    </p:spTree>
    <p:extLst>
      <p:ext uri="{BB962C8B-B14F-4D97-AF65-F5344CB8AC3E}">
        <p14:creationId xmlns:p14="http://schemas.microsoft.com/office/powerpoint/2010/main" val="162693859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0F090E-69FB-4A7A-A10F-A6246EB6159C}"/>
              </a:ext>
            </a:extLst>
          </p:cNvPr>
          <p:cNvSpPr>
            <a:spLocks noGrp="1"/>
          </p:cNvSpPr>
          <p:nvPr>
            <p:ph type="title"/>
          </p:nvPr>
        </p:nvSpPr>
        <p:spPr/>
        <p:txBody>
          <a:bodyPr/>
          <a:lstStyle/>
          <a:p>
            <a:r>
              <a:rPr lang="en-US" dirty="0"/>
              <a:t>What to do?</a:t>
            </a:r>
          </a:p>
        </p:txBody>
      </p:sp>
      <p:sp>
        <p:nvSpPr>
          <p:cNvPr id="3" name="Content Placeholder 2">
            <a:extLst>
              <a:ext uri="{FF2B5EF4-FFF2-40B4-BE49-F238E27FC236}">
                <a16:creationId xmlns:a16="http://schemas.microsoft.com/office/drawing/2014/main" id="{D6033052-D64E-45A6-8760-AC530EC41A4E}"/>
              </a:ext>
            </a:extLst>
          </p:cNvPr>
          <p:cNvSpPr>
            <a:spLocks noGrp="1"/>
          </p:cNvSpPr>
          <p:nvPr>
            <p:ph idx="1"/>
          </p:nvPr>
        </p:nvSpPr>
        <p:spPr/>
        <p:txBody>
          <a:bodyPr vert="horz" lIns="91440" tIns="45720" rIns="91440" bIns="45720" rtlCol="0" anchor="t">
            <a:normAutofit/>
          </a:bodyPr>
          <a:lstStyle/>
          <a:p>
            <a:r>
              <a:rPr lang="en-US" dirty="0"/>
              <a:t>keep research integrity &amp; reproducibility in your mind when conducting your research</a:t>
            </a:r>
          </a:p>
          <a:p>
            <a:pPr lvl="1"/>
            <a:r>
              <a:rPr lang="en-US" dirty="0"/>
              <a:t>provide all relevant data and documentation</a:t>
            </a:r>
          </a:p>
          <a:p>
            <a:r>
              <a:rPr lang="en-US" dirty="0"/>
              <a:t>create and provide FAIR data</a:t>
            </a:r>
          </a:p>
          <a:p>
            <a:pPr marL="718820" lvl="1" indent="-261620"/>
            <a:r>
              <a:rPr lang="en-US" dirty="0"/>
              <a:t>use proper research data management during the research – it is very difficult/impossible to fix it at the end</a:t>
            </a:r>
            <a:endParaRPr lang="en-US" dirty="0">
              <a:cs typeface="Arial"/>
            </a:endParaRPr>
          </a:p>
          <a:p>
            <a:pPr marL="0" indent="0">
              <a:buNone/>
            </a:pPr>
            <a:endParaRPr lang="en-US" dirty="0"/>
          </a:p>
          <a:p>
            <a:pPr lvl="2"/>
            <a:endParaRPr lang="en-US" dirty="0"/>
          </a:p>
          <a:p>
            <a:pPr lvl="1"/>
            <a:endParaRPr lang="en-US" dirty="0"/>
          </a:p>
          <a:p>
            <a:endParaRPr lang="cs-CZ" dirty="0"/>
          </a:p>
        </p:txBody>
      </p:sp>
    </p:spTree>
    <p:extLst>
      <p:ext uri="{BB962C8B-B14F-4D97-AF65-F5344CB8AC3E}">
        <p14:creationId xmlns:p14="http://schemas.microsoft.com/office/powerpoint/2010/main" val="95872347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a:xfrm>
            <a:off x="4181856" y="1091347"/>
            <a:ext cx="4123232" cy="619928"/>
          </a:xfrm>
        </p:spPr>
        <p:txBody>
          <a:bodyPr>
            <a:normAutofit/>
          </a:bodyPr>
          <a:lstStyle/>
          <a:p>
            <a:r>
              <a:rPr lang="de-DE" dirty="0"/>
              <a:t>8 Dimension of Open Science</a:t>
            </a:r>
          </a:p>
        </p:txBody>
      </p:sp>
      <p:sp>
        <p:nvSpPr>
          <p:cNvPr id="5" name="Inhaltsplatzhalter 4"/>
          <p:cNvSpPr>
            <a:spLocks noGrp="1"/>
          </p:cNvSpPr>
          <p:nvPr>
            <p:ph sz="half" idx="1"/>
          </p:nvPr>
        </p:nvSpPr>
        <p:spPr>
          <a:xfrm>
            <a:off x="4181856" y="1711275"/>
            <a:ext cx="4590977" cy="2890222"/>
          </a:xfrm>
        </p:spPr>
        <p:txBody>
          <a:bodyPr vert="horz" lIns="91440" tIns="45720" rIns="91440" bIns="45720" rtlCol="0" anchor="t">
            <a:noAutofit/>
          </a:bodyPr>
          <a:lstStyle/>
          <a:p>
            <a:pPr marL="342900" indent="-342900">
              <a:lnSpc>
                <a:spcPct val="150000"/>
              </a:lnSpc>
              <a:buFont typeface="+mj-lt"/>
              <a:buAutoNum type="arabicPeriod"/>
            </a:pPr>
            <a:r>
              <a:rPr lang="en-US" sz="1400" dirty="0"/>
              <a:t>The Future of Scholarly Publishing </a:t>
            </a:r>
          </a:p>
          <a:p>
            <a:pPr marL="342900" indent="-342900">
              <a:lnSpc>
                <a:spcPct val="150000"/>
              </a:lnSpc>
              <a:buFont typeface="+mj-lt"/>
              <a:buAutoNum type="arabicPeriod"/>
            </a:pPr>
            <a:r>
              <a:rPr lang="de-DE" sz="1400" dirty="0"/>
              <a:t>FAIR Data Principles</a:t>
            </a:r>
          </a:p>
          <a:p>
            <a:pPr marL="342900" indent="-342900">
              <a:lnSpc>
                <a:spcPct val="150000"/>
              </a:lnSpc>
              <a:buFont typeface="+mj-lt"/>
              <a:buAutoNum type="arabicPeriod"/>
            </a:pPr>
            <a:r>
              <a:rPr lang="en-US" sz="1400" b="1" dirty="0"/>
              <a:t>The European Open Science Cloud (EOSC)</a:t>
            </a:r>
          </a:p>
          <a:p>
            <a:pPr marL="342900" indent="-342900">
              <a:lnSpc>
                <a:spcPct val="150000"/>
              </a:lnSpc>
              <a:buFont typeface="+mj-lt"/>
              <a:buAutoNum type="arabicPeriod"/>
            </a:pPr>
            <a:r>
              <a:rPr lang="en-US" sz="1400" dirty="0"/>
              <a:t>Education and Skills</a:t>
            </a:r>
          </a:p>
          <a:p>
            <a:pPr marL="342900" indent="-342900">
              <a:lnSpc>
                <a:spcPct val="150000"/>
              </a:lnSpc>
              <a:buFont typeface="+mj-lt"/>
              <a:buAutoNum type="arabicPeriod"/>
            </a:pPr>
            <a:r>
              <a:rPr lang="en-US" sz="1400" dirty="0"/>
              <a:t>Rewards and Incentives</a:t>
            </a:r>
          </a:p>
          <a:p>
            <a:pPr marL="342900" indent="-342900">
              <a:lnSpc>
                <a:spcPct val="150000"/>
              </a:lnSpc>
              <a:buFont typeface="+mj-lt"/>
              <a:buAutoNum type="arabicPeriod"/>
            </a:pPr>
            <a:r>
              <a:rPr lang="de-DE" sz="1400" dirty="0"/>
              <a:t>Next-generation Metrics</a:t>
            </a:r>
          </a:p>
          <a:p>
            <a:pPr marL="342900" indent="-342900">
              <a:lnSpc>
                <a:spcPct val="150000"/>
              </a:lnSpc>
              <a:buFont typeface="+mj-lt"/>
              <a:buAutoNum type="arabicPeriod"/>
            </a:pPr>
            <a:r>
              <a:rPr lang="de-DE" sz="1400" dirty="0"/>
              <a:t>Research Integrity</a:t>
            </a:r>
          </a:p>
          <a:p>
            <a:pPr marL="342900" indent="-342900">
              <a:lnSpc>
                <a:spcPct val="150000"/>
              </a:lnSpc>
              <a:buFont typeface="+mj-lt"/>
              <a:buAutoNum type="arabicPeriod"/>
            </a:pPr>
            <a:r>
              <a:rPr lang="de-DE" sz="1400" dirty="0"/>
              <a:t>Citizen Science</a:t>
            </a:r>
          </a:p>
          <a:p>
            <a:pPr marL="0" indent="0">
              <a:lnSpc>
                <a:spcPct val="150000"/>
              </a:lnSpc>
              <a:buNone/>
            </a:pPr>
            <a:r>
              <a:rPr lang="de-DE" sz="1000" dirty="0">
                <a:hlinkClick r:id="rId3"/>
              </a:rPr>
              <a:t>https://www.leru.org/files/LERU-AP24-Open-Science-full-paper.pdf</a:t>
            </a:r>
            <a:r>
              <a:rPr lang="de-DE" sz="1000" dirty="0"/>
              <a:t> </a:t>
            </a:r>
          </a:p>
        </p:txBody>
      </p:sp>
      <p:pic>
        <p:nvPicPr>
          <p:cNvPr id="7" name="Inhaltsplatzhalter 5"/>
          <p:cNvPicPr>
            <a:picLocks noChangeAspect="1"/>
          </p:cNvPicPr>
          <p:nvPr/>
        </p:nvPicPr>
        <p:blipFill>
          <a:blip r:embed="rId4"/>
          <a:stretch>
            <a:fillRect/>
          </a:stretch>
        </p:blipFill>
        <p:spPr bwMode="auto">
          <a:xfrm>
            <a:off x="171976" y="0"/>
            <a:ext cx="3619736" cy="5122599"/>
          </a:xfrm>
          <a:prstGeom prst="rect">
            <a:avLst/>
          </a:prstGeom>
          <a:noFill/>
          <a:ln>
            <a:noFill/>
          </a:ln>
          <a:effectLst>
            <a:outerShdw blurRad="50800" dist="38100" dir="18900000" algn="b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7415521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kt 9" hidden="1">
            <a:extLst>
              <a:ext uri="{FF2B5EF4-FFF2-40B4-BE49-F238E27FC236}">
                <a16:creationId xmlns:a16="http://schemas.microsoft.com/office/drawing/2014/main" id="{87E0840E-1B83-49AF-94AD-84CF07683DCD}"/>
              </a:ext>
            </a:extLst>
          </p:cNvPr>
          <p:cNvGraphicFramePr>
            <a:graphicFrameLocks noChangeAspect="1"/>
          </p:cNvGraphicFramePr>
          <p:nvPr>
            <p:custDataLst>
              <p:tags r:id="rId2"/>
            </p:custDataLst>
            <p:extLst>
              <p:ext uri="{D42A27DB-BD31-4B8C-83A1-F6EECF244321}">
                <p14:modId xmlns:p14="http://schemas.microsoft.com/office/powerpoint/2010/main" val="36644756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0291" name="think-cell Folie" r:id="rId4" imgW="473" imgH="473" progId="TCLayout.ActiveDocument.1">
                  <p:embed/>
                </p:oleObj>
              </mc:Choice>
              <mc:Fallback>
                <p:oleObj name="think-cell Folie" r:id="rId4" imgW="473" imgH="473" progId="TCLayout.ActiveDocument.1">
                  <p:embed/>
                  <p:pic>
                    <p:nvPicPr>
                      <p:cNvPr id="10" name="Objekt 9" hidden="1">
                        <a:extLst>
                          <a:ext uri="{FF2B5EF4-FFF2-40B4-BE49-F238E27FC236}">
                            <a16:creationId xmlns:a16="http://schemas.microsoft.com/office/drawing/2014/main" id="{87E0840E-1B83-49AF-94AD-84CF07683DC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el 1">
            <a:extLst>
              <a:ext uri="{FF2B5EF4-FFF2-40B4-BE49-F238E27FC236}">
                <a16:creationId xmlns:a16="http://schemas.microsoft.com/office/drawing/2014/main" id="{36F73305-31E8-4425-87CE-D916A264F180}"/>
              </a:ext>
            </a:extLst>
          </p:cNvPr>
          <p:cNvSpPr>
            <a:spLocks noGrp="1"/>
          </p:cNvSpPr>
          <p:nvPr>
            <p:ph type="title"/>
          </p:nvPr>
        </p:nvSpPr>
        <p:spPr>
          <a:xfrm>
            <a:off x="382348" y="725454"/>
            <a:ext cx="8391835" cy="619928"/>
          </a:xfrm>
        </p:spPr>
        <p:txBody>
          <a:bodyPr vert="horz">
            <a:noAutofit/>
          </a:bodyPr>
          <a:lstStyle/>
          <a:p>
            <a:r>
              <a:rPr kumimoji="0" lang="en-US" altLang="en-US" i="0" u="none" strike="noStrike" kern="1200" cap="none" spc="0" normalizeH="0" baseline="0" noProof="0" dirty="0">
                <a:ln>
                  <a:noFill/>
                </a:ln>
                <a:solidFill>
                  <a:srgbClr val="2C4390"/>
                </a:solidFill>
                <a:effectLst/>
                <a:uLnTx/>
                <a:uFillTx/>
                <a:latin typeface="Arial"/>
                <a:ea typeface="MS PGothic" panose="020B0600070205080204" pitchFamily="34" charset="-128"/>
              </a:rPr>
              <a:t>EOSC – What is it?</a:t>
            </a:r>
            <a:r>
              <a:rPr kumimoji="0" lang="en-US" altLang="en-US" sz="2400" i="0" u="none" strike="noStrike" kern="1200" cap="none" spc="0" normalizeH="0" baseline="0" noProof="0" dirty="0">
                <a:ln>
                  <a:noFill/>
                </a:ln>
                <a:solidFill>
                  <a:srgbClr val="2C4390"/>
                </a:solidFill>
                <a:effectLst/>
                <a:uLnTx/>
                <a:uFillTx/>
                <a:latin typeface="Arial"/>
                <a:ea typeface="MS PGothic" panose="020B0600070205080204" pitchFamily="34" charset="-128"/>
              </a:rPr>
              <a:t/>
            </a:r>
            <a:br>
              <a:rPr kumimoji="0" lang="en-US" altLang="en-US" sz="2400" i="0" u="none" strike="noStrike" kern="1200" cap="none" spc="0" normalizeH="0" baseline="0" noProof="0" dirty="0">
                <a:ln>
                  <a:noFill/>
                </a:ln>
                <a:solidFill>
                  <a:srgbClr val="2C4390"/>
                </a:solidFill>
                <a:effectLst/>
                <a:uLnTx/>
                <a:uFillTx/>
                <a:latin typeface="Arial"/>
                <a:ea typeface="MS PGothic" panose="020B0600070205080204" pitchFamily="34" charset="-128"/>
              </a:rPr>
            </a:br>
            <a:endParaRPr lang="en-US" sz="2000" dirty="0"/>
          </a:p>
        </p:txBody>
      </p:sp>
      <p:pic>
        <p:nvPicPr>
          <p:cNvPr id="4"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2348" y="1155376"/>
            <a:ext cx="7589344" cy="3806738"/>
          </a:xfrm>
          <a:prstGeom prst="rect">
            <a:avLst/>
          </a:prstGeom>
        </p:spPr>
      </p:pic>
    </p:spTree>
    <p:extLst>
      <p:ext uri="{BB962C8B-B14F-4D97-AF65-F5344CB8AC3E}">
        <p14:creationId xmlns:p14="http://schemas.microsoft.com/office/powerpoint/2010/main" val="188130338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kt 9" hidden="1">
            <a:extLst>
              <a:ext uri="{FF2B5EF4-FFF2-40B4-BE49-F238E27FC236}">
                <a16:creationId xmlns:a16="http://schemas.microsoft.com/office/drawing/2014/main" id="{87E0840E-1B83-49AF-94AD-84CF07683DCD}"/>
              </a:ext>
            </a:extLst>
          </p:cNvPr>
          <p:cNvGraphicFramePr>
            <a:graphicFrameLocks noChangeAspect="1"/>
          </p:cNvGraphicFramePr>
          <p:nvPr>
            <p:custDataLst>
              <p:tags r:id="rId2"/>
            </p:custDataLst>
            <p:extLst>
              <p:ext uri="{D42A27DB-BD31-4B8C-83A1-F6EECF244321}">
                <p14:modId xmlns:p14="http://schemas.microsoft.com/office/powerpoint/2010/main" val="221625026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1315" name="think-cell Folie" r:id="rId4" imgW="473" imgH="473" progId="TCLayout.ActiveDocument.1">
                  <p:embed/>
                </p:oleObj>
              </mc:Choice>
              <mc:Fallback>
                <p:oleObj name="think-cell Folie" r:id="rId4" imgW="473" imgH="473" progId="TCLayout.ActiveDocument.1">
                  <p:embed/>
                  <p:pic>
                    <p:nvPicPr>
                      <p:cNvPr id="10" name="Objekt 9" hidden="1">
                        <a:extLst>
                          <a:ext uri="{FF2B5EF4-FFF2-40B4-BE49-F238E27FC236}">
                            <a16:creationId xmlns:a16="http://schemas.microsoft.com/office/drawing/2014/main" id="{87E0840E-1B83-49AF-94AD-84CF07683DC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Pentagon 6"/>
          <p:cNvSpPr/>
          <p:nvPr/>
        </p:nvSpPr>
        <p:spPr>
          <a:xfrm>
            <a:off x="790861" y="3432314"/>
            <a:ext cx="4239701" cy="1335493"/>
          </a:xfrm>
          <a:prstGeom prst="homePlate">
            <a:avLst/>
          </a:prstGeom>
          <a:solidFill>
            <a:schemeClr val="bg1">
              <a:lumMod val="7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a:solidFill>
                  <a:schemeClr val="tx1"/>
                </a:solidFill>
                <a:latin typeface="Arial" panose="020B0604020202020204" pitchFamily="34" charset="0"/>
                <a:cs typeface="Arial" panose="020B0604020202020204" pitchFamily="34" charset="0"/>
              </a:rPr>
              <a:t>This is expected to lead towards:</a:t>
            </a:r>
          </a:p>
          <a:p>
            <a:pPr marL="285750" indent="-285750">
              <a:buFont typeface="Arial" panose="020B0604020202020204" pitchFamily="34" charset="0"/>
              <a:buChar char="•"/>
            </a:pPr>
            <a:r>
              <a:rPr lang="en-US" sz="1400" b="1" dirty="0">
                <a:solidFill>
                  <a:schemeClr val="tx1"/>
                </a:solidFill>
                <a:latin typeface="Arial" panose="020B0604020202020204" pitchFamily="34" charset="0"/>
                <a:cs typeface="Arial" panose="020B0604020202020204" pitchFamily="34" charset="0"/>
              </a:rPr>
              <a:t>new insights and innovations</a:t>
            </a:r>
          </a:p>
          <a:p>
            <a:pPr marL="285750" indent="-285750">
              <a:buFont typeface="Arial" panose="020B0604020202020204" pitchFamily="34" charset="0"/>
              <a:buChar char="•"/>
            </a:pPr>
            <a:r>
              <a:rPr lang="en-US" sz="1400" b="1" dirty="0">
                <a:solidFill>
                  <a:schemeClr val="tx1"/>
                </a:solidFill>
                <a:latin typeface="Arial" panose="020B0604020202020204" pitchFamily="34" charset="0"/>
                <a:cs typeface="Arial" panose="020B0604020202020204" pitchFamily="34" charset="0"/>
              </a:rPr>
              <a:t>higher research productivity and </a:t>
            </a:r>
          </a:p>
          <a:p>
            <a:pPr marL="285750" indent="-285750">
              <a:buFont typeface="Arial" panose="020B0604020202020204" pitchFamily="34" charset="0"/>
              <a:buChar char="•"/>
            </a:pPr>
            <a:r>
              <a:rPr lang="en-US" sz="1400" b="1" dirty="0">
                <a:solidFill>
                  <a:schemeClr val="tx1"/>
                </a:solidFill>
                <a:latin typeface="Arial" panose="020B0604020202020204" pitchFamily="34" charset="0"/>
                <a:cs typeface="Arial" panose="020B0604020202020204" pitchFamily="34" charset="0"/>
              </a:rPr>
              <a:t>improved reproducibility in science</a:t>
            </a:r>
            <a:r>
              <a:rPr lang="en-US" sz="1400" b="1" dirty="0">
                <a:solidFill>
                  <a:schemeClr val="tx1"/>
                </a:solidFill>
              </a:rPr>
              <a:t>.</a:t>
            </a:r>
          </a:p>
        </p:txBody>
      </p:sp>
      <p:sp>
        <p:nvSpPr>
          <p:cNvPr id="2" name="Titel 1">
            <a:extLst>
              <a:ext uri="{FF2B5EF4-FFF2-40B4-BE49-F238E27FC236}">
                <a16:creationId xmlns:a16="http://schemas.microsoft.com/office/drawing/2014/main" id="{36F73305-31E8-4425-87CE-D916A264F180}"/>
              </a:ext>
            </a:extLst>
          </p:cNvPr>
          <p:cNvSpPr>
            <a:spLocks noGrp="1"/>
          </p:cNvSpPr>
          <p:nvPr>
            <p:ph type="title"/>
          </p:nvPr>
        </p:nvSpPr>
        <p:spPr>
          <a:xfrm>
            <a:off x="377134" y="748899"/>
            <a:ext cx="8391835" cy="439155"/>
          </a:xfrm>
        </p:spPr>
        <p:txBody>
          <a:bodyPr vert="horz">
            <a:noAutofit/>
          </a:bodyPr>
          <a:lstStyle/>
          <a:p>
            <a:r>
              <a:rPr kumimoji="0" lang="en-US" altLang="en-US" i="0" u="none" strike="noStrike" kern="1200" cap="none" spc="0" normalizeH="0" baseline="0" noProof="0" dirty="0">
                <a:ln>
                  <a:noFill/>
                </a:ln>
                <a:solidFill>
                  <a:srgbClr val="2C4390"/>
                </a:solidFill>
                <a:effectLst/>
                <a:uLnTx/>
                <a:uFillTx/>
                <a:latin typeface="Arial"/>
                <a:ea typeface="MS PGothic" panose="020B0600070205080204" pitchFamily="34" charset="-128"/>
              </a:rPr>
              <a:t>EOSC – What is it?</a:t>
            </a:r>
            <a:r>
              <a:rPr kumimoji="0" lang="en-US" altLang="en-US" sz="2400" i="0" u="none" strike="noStrike" kern="1200" cap="none" spc="0" normalizeH="0" baseline="0" noProof="0" dirty="0">
                <a:ln>
                  <a:noFill/>
                </a:ln>
                <a:solidFill>
                  <a:srgbClr val="2C4390"/>
                </a:solidFill>
                <a:effectLst/>
                <a:uLnTx/>
                <a:uFillTx/>
                <a:latin typeface="Arial"/>
                <a:ea typeface="MS PGothic" panose="020B0600070205080204" pitchFamily="34" charset="-128"/>
              </a:rPr>
              <a:t/>
            </a:r>
            <a:br>
              <a:rPr kumimoji="0" lang="en-US" altLang="en-US" sz="2400" i="0" u="none" strike="noStrike" kern="1200" cap="none" spc="0" normalizeH="0" baseline="0" noProof="0" dirty="0">
                <a:ln>
                  <a:noFill/>
                </a:ln>
                <a:solidFill>
                  <a:srgbClr val="2C4390"/>
                </a:solidFill>
                <a:effectLst/>
                <a:uLnTx/>
                <a:uFillTx/>
                <a:latin typeface="Arial"/>
                <a:ea typeface="MS PGothic" panose="020B0600070205080204" pitchFamily="34" charset="-128"/>
              </a:rPr>
            </a:br>
            <a:endParaRPr lang="en-US" sz="2000" dirty="0"/>
          </a:p>
        </p:txBody>
      </p:sp>
      <p:sp>
        <p:nvSpPr>
          <p:cNvPr id="8" name="Inhaltsplatzhalter 7">
            <a:extLst>
              <a:ext uri="{FF2B5EF4-FFF2-40B4-BE49-F238E27FC236}">
                <a16:creationId xmlns:a16="http://schemas.microsoft.com/office/drawing/2014/main" id="{E578A08A-9AF6-421A-981E-0D2F54FF32F7}"/>
              </a:ext>
            </a:extLst>
          </p:cNvPr>
          <p:cNvSpPr>
            <a:spLocks noGrp="1"/>
          </p:cNvSpPr>
          <p:nvPr>
            <p:ph idx="1"/>
          </p:nvPr>
        </p:nvSpPr>
        <p:spPr>
          <a:xfrm>
            <a:off x="422760" y="1258018"/>
            <a:ext cx="8346209" cy="3328399"/>
          </a:xfrm>
        </p:spPr>
        <p:txBody>
          <a:bodyPr>
            <a:normAutofit/>
          </a:bodyPr>
          <a:lstStyle/>
          <a:p>
            <a:r>
              <a:rPr lang="en-US" sz="1400" dirty="0">
                <a:latin typeface="Arial" panose="020B0604020202020204" pitchFamily="34" charset="0"/>
                <a:cs typeface="Arial" panose="020B0604020202020204" pitchFamily="34" charset="0"/>
              </a:rPr>
              <a:t>The </a:t>
            </a:r>
            <a:r>
              <a:rPr lang="en-US" sz="1400" b="1" dirty="0">
                <a:solidFill>
                  <a:schemeClr val="tx2">
                    <a:lumMod val="75000"/>
                  </a:schemeClr>
                </a:solidFill>
                <a:latin typeface="Arial" panose="020B0604020202020204" pitchFamily="34" charset="0"/>
                <a:cs typeface="Arial" panose="020B0604020202020204" pitchFamily="34" charset="0"/>
              </a:rPr>
              <a:t>European Open Science Cloud (EOSC) </a:t>
            </a:r>
            <a:r>
              <a:rPr lang="en-US" sz="1400" dirty="0">
                <a:latin typeface="Arial" panose="020B0604020202020204" pitchFamily="34" charset="0"/>
                <a:cs typeface="Arial" panose="020B0604020202020204" pitchFamily="34" charset="0"/>
              </a:rPr>
              <a:t>is a European Commission initiative aimed at developing a federated infrastructure providing its users with services promoting Open Science practices</a:t>
            </a:r>
            <a:endParaRPr lang="en-US" sz="1400" b="1" dirty="0">
              <a:latin typeface="Arial" panose="020B0604020202020204" pitchFamily="34" charset="0"/>
              <a:cs typeface="Arial" panose="020B0604020202020204" pitchFamily="34" charset="0"/>
            </a:endParaRPr>
          </a:p>
        </p:txBody>
      </p:sp>
      <p:sp>
        <p:nvSpPr>
          <p:cNvPr id="9" name="Textfeld 8">
            <a:extLst>
              <a:ext uri="{FF2B5EF4-FFF2-40B4-BE49-F238E27FC236}">
                <a16:creationId xmlns:a16="http://schemas.microsoft.com/office/drawing/2014/main" id="{023E4167-56E8-4E12-BBAB-2548F2A3F64E}"/>
              </a:ext>
            </a:extLst>
          </p:cNvPr>
          <p:cNvSpPr txBox="1"/>
          <p:nvPr/>
        </p:nvSpPr>
        <p:spPr>
          <a:xfrm>
            <a:off x="437508" y="1960952"/>
            <a:ext cx="7954324" cy="738664"/>
          </a:xfrm>
          <a:prstGeom prst="rect">
            <a:avLst/>
          </a:prstGeom>
          <a:noFill/>
        </p:spPr>
        <p:txBody>
          <a:bodyPr wrap="square">
            <a:spAutoFit/>
          </a:bodyPr>
          <a:lstStyle/>
          <a:p>
            <a:pPr marL="285750" indent="-285750">
              <a:buClr>
                <a:schemeClr val="tx2"/>
              </a:buClr>
              <a:buFont typeface="Wingdings" panose="05000000000000000000" pitchFamily="2" charset="2"/>
              <a:buChar char="§"/>
            </a:pPr>
            <a:r>
              <a:rPr lang="en-US" sz="1400" dirty="0">
                <a:latin typeface="Arial" panose="020B0604020202020204" pitchFamily="34" charset="0"/>
                <a:cs typeface="Arial" panose="020B0604020202020204" pitchFamily="34" charset="0"/>
              </a:rPr>
              <a:t>Aims to </a:t>
            </a:r>
            <a:r>
              <a:rPr lang="en-US" sz="1400" b="1" dirty="0">
                <a:latin typeface="Arial" panose="020B0604020202020204" pitchFamily="34" charset="0"/>
                <a:cs typeface="Arial" panose="020B0604020202020204" pitchFamily="34" charset="0"/>
              </a:rPr>
              <a:t>develop a trusted, virtual, federated environment that cuts across borders </a:t>
            </a:r>
            <a:r>
              <a:rPr lang="en-US" sz="1400" dirty="0">
                <a:latin typeface="Arial" panose="020B0604020202020204" pitchFamily="34" charset="0"/>
                <a:cs typeface="Arial" panose="020B0604020202020204" pitchFamily="34" charset="0"/>
              </a:rPr>
              <a:t>and scientific disciplines to store, share, process, and re-use research digital objects (like publications, data, and software) following FAIR Data principles.</a:t>
            </a:r>
          </a:p>
        </p:txBody>
      </p:sp>
      <p:sp>
        <p:nvSpPr>
          <p:cNvPr id="11" name="Textfeld 10">
            <a:extLst>
              <a:ext uri="{FF2B5EF4-FFF2-40B4-BE49-F238E27FC236}">
                <a16:creationId xmlns:a16="http://schemas.microsoft.com/office/drawing/2014/main" id="{91A61816-C233-471F-B3E7-82BAF6FB988E}"/>
              </a:ext>
            </a:extLst>
          </p:cNvPr>
          <p:cNvSpPr txBox="1"/>
          <p:nvPr/>
        </p:nvSpPr>
        <p:spPr>
          <a:xfrm>
            <a:off x="452256" y="2769580"/>
            <a:ext cx="7361540" cy="523220"/>
          </a:xfrm>
          <a:prstGeom prst="rect">
            <a:avLst/>
          </a:prstGeom>
          <a:noFill/>
        </p:spPr>
        <p:txBody>
          <a:bodyPr wrap="square">
            <a:spAutoFit/>
          </a:bodyPr>
          <a:lstStyle/>
          <a:p>
            <a:pPr marL="285750" indent="-285750">
              <a:buClr>
                <a:schemeClr val="tx2"/>
              </a:buClr>
              <a:buFont typeface="Wingdings" panose="05000000000000000000" pitchFamily="2" charset="2"/>
              <a:buChar char="§"/>
            </a:pPr>
            <a:r>
              <a:rPr lang="en-US" sz="1400" b="1" dirty="0">
                <a:latin typeface="Arial" panose="020B0604020202020204" pitchFamily="34" charset="0"/>
                <a:cs typeface="Arial" panose="020B0604020202020204" pitchFamily="34" charset="0"/>
              </a:rPr>
              <a:t>Brings together institutional, national and European stakeholders, initiatives, and data infrastructures </a:t>
            </a:r>
            <a:r>
              <a:rPr lang="en-US" sz="1400" dirty="0">
                <a:latin typeface="Arial" panose="020B0604020202020204" pitchFamily="34" charset="0"/>
                <a:cs typeface="Arial" panose="020B0604020202020204" pitchFamily="34" charset="0"/>
              </a:rPr>
              <a:t>to develop an inclusive open science ecosystem in Europe.</a:t>
            </a:r>
          </a:p>
        </p:txBody>
      </p:sp>
    </p:spTree>
    <p:extLst>
      <p:ext uri="{BB962C8B-B14F-4D97-AF65-F5344CB8AC3E}">
        <p14:creationId xmlns:p14="http://schemas.microsoft.com/office/powerpoint/2010/main" val="2423232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build="p"/>
      <p:bldP spid="9" grpId="0"/>
      <p:bldP spid="1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kt 9" hidden="1">
            <a:extLst>
              <a:ext uri="{FF2B5EF4-FFF2-40B4-BE49-F238E27FC236}">
                <a16:creationId xmlns:a16="http://schemas.microsoft.com/office/drawing/2014/main" id="{87E0840E-1B83-49AF-94AD-84CF07683DCD}"/>
              </a:ext>
            </a:extLst>
          </p:cNvPr>
          <p:cNvGraphicFramePr>
            <a:graphicFrameLocks noChangeAspect="1"/>
          </p:cNvGraphicFramePr>
          <p:nvPr>
            <p:custDataLst>
              <p:tags r:id="rId2"/>
            </p:custDataLst>
            <p:extLst>
              <p:ext uri="{D42A27DB-BD31-4B8C-83A1-F6EECF244321}">
                <p14:modId xmlns:p14="http://schemas.microsoft.com/office/powerpoint/2010/main" val="79961479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2339" name="think-cell Folie" r:id="rId4" imgW="473" imgH="473" progId="TCLayout.ActiveDocument.1">
                  <p:embed/>
                </p:oleObj>
              </mc:Choice>
              <mc:Fallback>
                <p:oleObj name="think-cell Folie" r:id="rId4" imgW="473" imgH="473" progId="TCLayout.ActiveDocument.1">
                  <p:embed/>
                  <p:pic>
                    <p:nvPicPr>
                      <p:cNvPr id="10" name="Objekt 9" hidden="1">
                        <a:extLst>
                          <a:ext uri="{FF2B5EF4-FFF2-40B4-BE49-F238E27FC236}">
                            <a16:creationId xmlns:a16="http://schemas.microsoft.com/office/drawing/2014/main" id="{87E0840E-1B83-49AF-94AD-84CF07683DC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8" name="Inhaltsplatzhalter 7">
            <a:extLst>
              <a:ext uri="{FF2B5EF4-FFF2-40B4-BE49-F238E27FC236}">
                <a16:creationId xmlns:a16="http://schemas.microsoft.com/office/drawing/2014/main" id="{E578A08A-9AF6-421A-981E-0D2F54FF32F7}"/>
              </a:ext>
            </a:extLst>
          </p:cNvPr>
          <p:cNvSpPr>
            <a:spLocks noGrp="1"/>
          </p:cNvSpPr>
          <p:nvPr>
            <p:ph idx="1"/>
          </p:nvPr>
        </p:nvSpPr>
        <p:spPr>
          <a:xfrm>
            <a:off x="437508" y="1426861"/>
            <a:ext cx="8346209" cy="3328399"/>
          </a:xfrm>
        </p:spPr>
        <p:txBody>
          <a:bodyPr>
            <a:normAutofit/>
          </a:bodyPr>
          <a:lstStyle/>
          <a:p>
            <a:r>
              <a:rPr lang="en-US" sz="1400" dirty="0"/>
              <a:t>The </a:t>
            </a:r>
            <a:r>
              <a:rPr lang="en-US" sz="1400" b="1" dirty="0"/>
              <a:t>EOSC Portal</a:t>
            </a:r>
            <a:r>
              <a:rPr lang="en-US" sz="1400" dirty="0"/>
              <a:t> is a gateway to information and resources in EOSC. It is also part of the EOSC implementation roadmap as one of the expected “federating core” (set of services providing the means to discover, share, access and re-use data and services) services contributing to the implementation of the “Access and interface” action line. It has been conceived to provide European delivery channel connecting the demand-side and the supply-side of the EOSC and all its stakeholders.</a:t>
            </a:r>
            <a:endParaRPr lang="en-US" sz="1400" b="1" dirty="0">
              <a:cs typeface="Arial" panose="020B0604020202020204" pitchFamily="34" charset="0"/>
            </a:endParaRPr>
          </a:p>
        </p:txBody>
      </p:sp>
      <p:sp>
        <p:nvSpPr>
          <p:cNvPr id="9" name="Textfeld 8">
            <a:extLst>
              <a:ext uri="{FF2B5EF4-FFF2-40B4-BE49-F238E27FC236}">
                <a16:creationId xmlns:a16="http://schemas.microsoft.com/office/drawing/2014/main" id="{023E4167-56E8-4E12-BBAB-2548F2A3F64E}"/>
              </a:ext>
            </a:extLst>
          </p:cNvPr>
          <p:cNvSpPr txBox="1"/>
          <p:nvPr/>
        </p:nvSpPr>
        <p:spPr>
          <a:xfrm>
            <a:off x="377134" y="2829450"/>
            <a:ext cx="7954324" cy="523220"/>
          </a:xfrm>
          <a:prstGeom prst="rect">
            <a:avLst/>
          </a:prstGeom>
          <a:noFill/>
        </p:spPr>
        <p:txBody>
          <a:bodyPr wrap="square">
            <a:spAutoFit/>
          </a:bodyPr>
          <a:lstStyle/>
          <a:p>
            <a:pPr marL="285750" indent="-285750">
              <a:buClr>
                <a:schemeClr val="tx2"/>
              </a:buClr>
              <a:buFont typeface="Wingdings" panose="05000000000000000000" pitchFamily="2" charset="2"/>
              <a:buChar char="§"/>
            </a:pPr>
            <a:r>
              <a:rPr lang="en-US" sz="1400" dirty="0"/>
              <a:t>The </a:t>
            </a:r>
            <a:r>
              <a:rPr lang="en-US" sz="1400" b="1" dirty="0"/>
              <a:t>EOSC Catalogue &amp; Marketplace </a:t>
            </a:r>
            <a:r>
              <a:rPr lang="en-US" sz="1400" dirty="0"/>
              <a:t>acts as an entry point to the multitude of services and resources for researchers.</a:t>
            </a:r>
            <a:endParaRPr lang="en-US" sz="1400" dirty="0">
              <a:latin typeface="Arial" panose="020B0604020202020204" pitchFamily="34" charset="0"/>
              <a:cs typeface="Arial" panose="020B0604020202020204" pitchFamily="34" charset="0"/>
            </a:endParaRPr>
          </a:p>
        </p:txBody>
      </p:sp>
      <p:sp>
        <p:nvSpPr>
          <p:cNvPr id="11" name="Titel 1">
            <a:extLst>
              <a:ext uri="{FF2B5EF4-FFF2-40B4-BE49-F238E27FC236}">
                <a16:creationId xmlns:a16="http://schemas.microsoft.com/office/drawing/2014/main" id="{8753C1CB-67D2-4E2C-89E4-2E09ABD6CB7C}"/>
              </a:ext>
            </a:extLst>
          </p:cNvPr>
          <p:cNvSpPr>
            <a:spLocks noGrp="1"/>
          </p:cNvSpPr>
          <p:nvPr>
            <p:ph type="title"/>
          </p:nvPr>
        </p:nvSpPr>
        <p:spPr>
          <a:xfrm>
            <a:off x="377134" y="748899"/>
            <a:ext cx="8391835" cy="619928"/>
          </a:xfrm>
        </p:spPr>
        <p:txBody>
          <a:bodyPr vert="horz">
            <a:noAutofit/>
          </a:bodyPr>
          <a:lstStyle/>
          <a:p>
            <a:r>
              <a:rPr kumimoji="0" lang="en-US" altLang="en-US" i="0" u="none" strike="noStrike" kern="1200" cap="none" spc="0" normalizeH="0" baseline="0" noProof="0" dirty="0">
                <a:ln>
                  <a:noFill/>
                </a:ln>
                <a:solidFill>
                  <a:srgbClr val="2C4390"/>
                </a:solidFill>
                <a:effectLst/>
                <a:uLnTx/>
                <a:uFillTx/>
                <a:latin typeface="Arial"/>
                <a:ea typeface="MS PGothic" panose="020B0600070205080204" pitchFamily="34" charset="-128"/>
              </a:rPr>
              <a:t>EOSC Portal – What is it?</a:t>
            </a:r>
            <a:r>
              <a:rPr kumimoji="0" lang="en-US" altLang="en-US" sz="2400" i="0" u="none" strike="noStrike" kern="1200" cap="none" spc="0" normalizeH="0" baseline="0" noProof="0" dirty="0">
                <a:ln>
                  <a:noFill/>
                </a:ln>
                <a:solidFill>
                  <a:srgbClr val="2C4390"/>
                </a:solidFill>
                <a:effectLst/>
                <a:uLnTx/>
                <a:uFillTx/>
                <a:latin typeface="Arial"/>
                <a:ea typeface="MS PGothic" panose="020B0600070205080204" pitchFamily="34" charset="-128"/>
              </a:rPr>
              <a:t/>
            </a:r>
            <a:br>
              <a:rPr kumimoji="0" lang="en-US" altLang="en-US" sz="2400" i="0" u="none" strike="noStrike" kern="1200" cap="none" spc="0" normalizeH="0" baseline="0" noProof="0" dirty="0">
                <a:ln>
                  <a:noFill/>
                </a:ln>
                <a:solidFill>
                  <a:srgbClr val="2C4390"/>
                </a:solidFill>
                <a:effectLst/>
                <a:uLnTx/>
                <a:uFillTx/>
                <a:latin typeface="Arial"/>
                <a:ea typeface="MS PGothic" panose="020B0600070205080204" pitchFamily="34" charset="-128"/>
              </a:rPr>
            </a:br>
            <a:endParaRPr lang="en-US" sz="2000" dirty="0"/>
          </a:p>
        </p:txBody>
      </p:sp>
    </p:spTree>
    <p:extLst>
      <p:ext uri="{BB962C8B-B14F-4D97-AF65-F5344CB8AC3E}">
        <p14:creationId xmlns:p14="http://schemas.microsoft.com/office/powerpoint/2010/main" val="4105336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kt 9" hidden="1">
            <a:extLst>
              <a:ext uri="{FF2B5EF4-FFF2-40B4-BE49-F238E27FC236}">
                <a16:creationId xmlns:a16="http://schemas.microsoft.com/office/drawing/2014/main" id="{87E0840E-1B83-49AF-94AD-84CF07683DCD}"/>
              </a:ext>
            </a:extLst>
          </p:cNvPr>
          <p:cNvGraphicFramePr>
            <a:graphicFrameLocks noChangeAspect="1"/>
          </p:cNvGraphicFramePr>
          <p:nvPr>
            <p:custDataLst>
              <p:tags r:id="rId2"/>
            </p:custDataLst>
            <p:extLst>
              <p:ext uri="{D42A27DB-BD31-4B8C-83A1-F6EECF244321}">
                <p14:modId xmlns:p14="http://schemas.microsoft.com/office/powerpoint/2010/main" val="55281007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3363" name="think-cell Folie" r:id="rId4" imgW="473" imgH="473" progId="TCLayout.ActiveDocument.1">
                  <p:embed/>
                </p:oleObj>
              </mc:Choice>
              <mc:Fallback>
                <p:oleObj name="think-cell Folie" r:id="rId4" imgW="473" imgH="473" progId="TCLayout.ActiveDocument.1">
                  <p:embed/>
                  <p:pic>
                    <p:nvPicPr>
                      <p:cNvPr id="10" name="Objekt 9" hidden="1">
                        <a:extLst>
                          <a:ext uri="{FF2B5EF4-FFF2-40B4-BE49-F238E27FC236}">
                            <a16:creationId xmlns:a16="http://schemas.microsoft.com/office/drawing/2014/main" id="{87E0840E-1B83-49AF-94AD-84CF07683DC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3" name="Content Placeholder 2">
            <a:hlinkClick r:id="rId6"/>
          </p:cNvPr>
          <p:cNvPicPr>
            <a:picLocks noGrp="1" noChangeAspect="1"/>
          </p:cNvPicPr>
          <p:nvPr>
            <p:ph idx="1"/>
          </p:nvPr>
        </p:nvPicPr>
        <p:blipFill>
          <a:blip r:embed="rId7">
            <a:extLst>
              <a:ext uri="{28A0092B-C50C-407E-A947-70E740481C1C}">
                <a14:useLocalDpi xmlns:a14="http://schemas.microsoft.com/office/drawing/2010/main" val="0"/>
              </a:ext>
            </a:extLst>
          </a:blip>
          <a:stretch>
            <a:fillRect/>
          </a:stretch>
        </p:blipFill>
        <p:spPr>
          <a:xfrm>
            <a:off x="801094" y="1283162"/>
            <a:ext cx="6866906" cy="3425637"/>
          </a:xfrm>
        </p:spPr>
      </p:pic>
      <p:sp>
        <p:nvSpPr>
          <p:cNvPr id="5" name="Titel 1">
            <a:extLst>
              <a:ext uri="{FF2B5EF4-FFF2-40B4-BE49-F238E27FC236}">
                <a16:creationId xmlns:a16="http://schemas.microsoft.com/office/drawing/2014/main" id="{BC0332D8-A17B-432F-AB65-E2658D3188A5}"/>
              </a:ext>
            </a:extLst>
          </p:cNvPr>
          <p:cNvSpPr txBox="1">
            <a:spLocks/>
          </p:cNvSpPr>
          <p:nvPr/>
        </p:nvSpPr>
        <p:spPr>
          <a:xfrm>
            <a:off x="383830" y="795393"/>
            <a:ext cx="8391835" cy="619928"/>
          </a:xfrm>
          <a:prstGeom prst="rect">
            <a:avLst/>
          </a:prstGeom>
        </p:spPr>
        <p:txBody>
          <a:bodyPr vert="horz" lIns="91440" tIns="45720" rIns="91440" bIns="45720" rtlCol="0" anchor="t" anchorCtr="0">
            <a:normAutofit fontScale="90000" lnSpcReduction="20000"/>
          </a:bodyPr>
          <a:lstStyle>
            <a:lvl1pPr algn="l" defTabSz="914400" rtl="0" eaLnBrk="1" latinLnBrk="0" hangingPunct="1">
              <a:spcBef>
                <a:spcPct val="0"/>
              </a:spcBef>
              <a:buNone/>
              <a:defRPr sz="2200" b="1" kern="1200">
                <a:solidFill>
                  <a:schemeClr val="tx1"/>
                </a:solidFill>
                <a:latin typeface="+mj-lt"/>
                <a:ea typeface="+mj-ea"/>
                <a:cs typeface="+mj-cs"/>
              </a:defRPr>
            </a:lvl1pPr>
          </a:lstStyle>
          <a:p>
            <a:r>
              <a:rPr lang="en-US" altLang="en-US" sz="2400" dirty="0">
                <a:solidFill>
                  <a:srgbClr val="2C4390"/>
                </a:solidFill>
                <a:latin typeface="Arial"/>
                <a:ea typeface="MS PGothic" panose="020B0600070205080204" pitchFamily="34" charset="-128"/>
              </a:rPr>
              <a:t>EOSC Catalogue &amp; Marketplace</a:t>
            </a:r>
            <a:r>
              <a:rPr lang="en-US" altLang="en-US" sz="2400" b="0" dirty="0">
                <a:solidFill>
                  <a:srgbClr val="2C4390"/>
                </a:solidFill>
                <a:latin typeface="Arial"/>
                <a:ea typeface="MS PGothic" panose="020B0600070205080204" pitchFamily="34" charset="-128"/>
              </a:rPr>
              <a:t/>
            </a:r>
            <a:br>
              <a:rPr lang="en-US" altLang="en-US" sz="2400" b="0" dirty="0">
                <a:solidFill>
                  <a:srgbClr val="2C4390"/>
                </a:solidFill>
                <a:latin typeface="Arial"/>
                <a:ea typeface="MS PGothic" panose="020B0600070205080204" pitchFamily="34" charset="-128"/>
              </a:rPr>
            </a:br>
            <a:endParaRPr lang="en-US" dirty="0"/>
          </a:p>
        </p:txBody>
      </p:sp>
    </p:spTree>
    <p:extLst>
      <p:ext uri="{BB962C8B-B14F-4D97-AF65-F5344CB8AC3E}">
        <p14:creationId xmlns:p14="http://schemas.microsoft.com/office/powerpoint/2010/main" val="3413335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de-DE" dirty="0"/>
              <a:t>How can research be carried out in a way…</a:t>
            </a:r>
          </a:p>
        </p:txBody>
      </p:sp>
      <p:sp>
        <p:nvSpPr>
          <p:cNvPr id="9" name="Inhaltsplatzhalter 8"/>
          <p:cNvSpPr>
            <a:spLocks noGrp="1"/>
          </p:cNvSpPr>
          <p:nvPr>
            <p:ph sz="half" idx="1"/>
          </p:nvPr>
        </p:nvSpPr>
        <p:spPr>
          <a:xfrm>
            <a:off x="377137" y="1707061"/>
            <a:ext cx="6157775" cy="2890222"/>
          </a:xfrm>
        </p:spPr>
        <p:txBody>
          <a:bodyPr>
            <a:normAutofit/>
          </a:bodyPr>
          <a:lstStyle/>
          <a:p>
            <a:pPr>
              <a:buFont typeface="Arial" panose="020B0604020202020204" pitchFamily="34" charset="0"/>
              <a:buChar char="…"/>
            </a:pPr>
            <a:r>
              <a:rPr lang="en-US" sz="1600" dirty="0"/>
              <a:t> that its results are reliable, transparent and comprehensible?</a:t>
            </a:r>
          </a:p>
          <a:p>
            <a:pPr>
              <a:buFont typeface="Arial" panose="020B0604020202020204" pitchFamily="34" charset="0"/>
              <a:buChar char="…"/>
            </a:pPr>
            <a:r>
              <a:rPr lang="en-US" sz="1600" dirty="0"/>
              <a:t> that it is understandable and accessible?</a:t>
            </a:r>
          </a:p>
          <a:p>
            <a:pPr>
              <a:buFont typeface="Arial" panose="020B0604020202020204" pitchFamily="34" charset="0"/>
              <a:buChar char="…"/>
            </a:pPr>
            <a:r>
              <a:rPr lang="en-US" sz="1600" dirty="0"/>
              <a:t> that there is confidence in its results</a:t>
            </a:r>
            <a:r>
              <a:rPr lang="de-DE" sz="1600" dirty="0"/>
              <a:t>?</a:t>
            </a:r>
          </a:p>
          <a:p>
            <a:pPr>
              <a:buFont typeface="Arial" panose="020B0604020202020204" pitchFamily="34" charset="0"/>
              <a:buChar char="…"/>
            </a:pPr>
            <a:r>
              <a:rPr lang="en-US" sz="1600" dirty="0"/>
              <a:t> that new insights can be found</a:t>
            </a:r>
            <a:r>
              <a:rPr lang="de-DE" sz="1600" dirty="0"/>
              <a:t>?</a:t>
            </a:r>
          </a:p>
          <a:p>
            <a:pPr>
              <a:buFont typeface="Arial" panose="020B0604020202020204" pitchFamily="34" charset="0"/>
              <a:buChar char="…"/>
            </a:pPr>
            <a:r>
              <a:rPr lang="en-US" sz="1600" dirty="0"/>
              <a:t> ensuring that scientific progress takes place as quickly as possible</a:t>
            </a:r>
            <a:r>
              <a:rPr lang="de-DE" sz="1600" dirty="0"/>
              <a:t>? </a:t>
            </a:r>
          </a:p>
        </p:txBody>
      </p:sp>
      <p:sp>
        <p:nvSpPr>
          <p:cNvPr id="2" name="Textfeld 1"/>
          <p:cNvSpPr txBox="1"/>
          <p:nvPr/>
        </p:nvSpPr>
        <p:spPr>
          <a:xfrm>
            <a:off x="6207276" y="4508265"/>
            <a:ext cx="2830475" cy="200025"/>
          </a:xfrm>
          <a:prstGeom prst="rect">
            <a:avLst/>
          </a:prstGeom>
        </p:spPr>
        <p:txBody>
          <a:bodyPr vert="horz" wrap="square" lIns="91440" tIns="45720" rIns="91440" bIns="45720" rtlCol="0" anchor="t" anchorCtr="0">
            <a:normAutofit fontScale="25000" lnSpcReduction="20000"/>
          </a:bodyPr>
          <a:lstStyle/>
          <a:p>
            <a:r>
              <a:rPr lang="en-US" dirty="0"/>
              <a:t>Museum of Fine Arts of Lyon, CC BY 2.5 &lt;https://creativecommons.org/licenses/by/2.5&gt;, via Wikimedia Commons, </a:t>
            </a:r>
            <a:r>
              <a:rPr lang="en-US" dirty="0">
                <a:hlinkClick r:id="rId3"/>
              </a:rPr>
              <a:t>https://</a:t>
            </a:r>
            <a:r>
              <a:rPr lang="en-US" dirty="0" smtClean="0">
                <a:hlinkClick r:id="rId3"/>
              </a:rPr>
              <a:t>commons.wikimedia.org/wiki/File:Tetradrachm_Athens_480-420BC_MBA_Lyon.jpg</a:t>
            </a:r>
            <a:r>
              <a:rPr lang="en-US" dirty="0" smtClean="0"/>
              <a:t> </a:t>
            </a:r>
            <a:endParaRPr lang="de-DE" dirty="0"/>
          </a:p>
        </p:txBody>
      </p:sp>
      <p:pic>
        <p:nvPicPr>
          <p:cNvPr id="3" name="Grafik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34912" y="1596613"/>
            <a:ext cx="2280550" cy="2070091"/>
          </a:xfrm>
          <a:prstGeom prst="rect">
            <a:avLst/>
          </a:prstGeom>
        </p:spPr>
      </p:pic>
    </p:spTree>
    <p:extLst>
      <p:ext uri="{BB962C8B-B14F-4D97-AF65-F5344CB8AC3E}">
        <p14:creationId xmlns:p14="http://schemas.microsoft.com/office/powerpoint/2010/main" val="403609396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kt 5" hidden="1">
            <a:extLst>
              <a:ext uri="{FF2B5EF4-FFF2-40B4-BE49-F238E27FC236}">
                <a16:creationId xmlns:a16="http://schemas.microsoft.com/office/drawing/2014/main" id="{D43EE018-A512-467F-9B39-52B1946FF363}"/>
              </a:ext>
            </a:extLst>
          </p:cNvPr>
          <p:cNvGraphicFramePr>
            <a:graphicFrameLocks noChangeAspect="1"/>
          </p:cNvGraphicFramePr>
          <p:nvPr>
            <p:custDataLst>
              <p:tags r:id="rId2"/>
            </p:custDataLst>
            <p:extLst>
              <p:ext uri="{D42A27DB-BD31-4B8C-83A1-F6EECF244321}">
                <p14:modId xmlns:p14="http://schemas.microsoft.com/office/powerpoint/2010/main" val="48582007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4387" name="think-cell Folie" r:id="rId4" imgW="473" imgH="473" progId="TCLayout.ActiveDocument.1">
                  <p:embed/>
                </p:oleObj>
              </mc:Choice>
              <mc:Fallback>
                <p:oleObj name="think-cell Folie" r:id="rId4" imgW="473" imgH="473" progId="TCLayout.ActiveDocument.1">
                  <p:embed/>
                  <p:pic>
                    <p:nvPicPr>
                      <p:cNvPr id="6" name="Objekt 5" hidden="1">
                        <a:extLst>
                          <a:ext uri="{FF2B5EF4-FFF2-40B4-BE49-F238E27FC236}">
                            <a16:creationId xmlns:a16="http://schemas.microsoft.com/office/drawing/2014/main" id="{D43EE018-A512-467F-9B39-52B1946FF363}"/>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itle 1">
            <a:extLst>
              <a:ext uri="{FF2B5EF4-FFF2-40B4-BE49-F238E27FC236}">
                <a16:creationId xmlns:a16="http://schemas.microsoft.com/office/drawing/2014/main" id="{6059B1E6-97EA-427E-A1AD-16FB1CB5F6A6}"/>
              </a:ext>
            </a:extLst>
          </p:cNvPr>
          <p:cNvSpPr txBox="1">
            <a:spLocks/>
          </p:cNvSpPr>
          <p:nvPr/>
        </p:nvSpPr>
        <p:spPr bwMode="auto">
          <a:xfrm>
            <a:off x="1931745" y="0"/>
            <a:ext cx="6328133" cy="565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5720" tIns="45720" rIns="45720" bIns="45720" numCol="1" anchor="ctr" anchorCtr="0" compatLnSpc="1">
            <a:prstTxWarp prst="textNoShape">
              <a:avLst/>
            </a:prstTxWarp>
          </a:bodyPr>
          <a:ls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3200" b="0" i="0" u="none" strike="noStrike" kern="1200" cap="none" spc="0" normalizeH="0" baseline="0" noProof="0" dirty="0">
              <a:ln>
                <a:noFill/>
              </a:ln>
              <a:solidFill>
                <a:srgbClr val="2C4390"/>
              </a:solidFill>
              <a:effectLst/>
              <a:uLnTx/>
              <a:uFillTx/>
              <a:latin typeface="Arial"/>
              <a:ea typeface="MS PGothic" panose="020B0600070205080204" pitchFamily="34" charset="-128"/>
            </a:endParaRPr>
          </a:p>
        </p:txBody>
      </p:sp>
      <p:grpSp>
        <p:nvGrpSpPr>
          <p:cNvPr id="13" name="Gruppieren 12">
            <a:extLst>
              <a:ext uri="{FF2B5EF4-FFF2-40B4-BE49-F238E27FC236}">
                <a16:creationId xmlns:a16="http://schemas.microsoft.com/office/drawing/2014/main" id="{B4C76598-947D-49ED-90F4-A0CA25B5D40E}"/>
              </a:ext>
            </a:extLst>
          </p:cNvPr>
          <p:cNvGrpSpPr/>
          <p:nvPr/>
        </p:nvGrpSpPr>
        <p:grpSpPr>
          <a:xfrm>
            <a:off x="2880227" y="2080630"/>
            <a:ext cx="3794604" cy="2838682"/>
            <a:chOff x="2603765" y="2089019"/>
            <a:chExt cx="3794604" cy="2838682"/>
          </a:xfrm>
        </p:grpSpPr>
        <p:sp>
          <p:nvSpPr>
            <p:cNvPr id="9" name="Freihandform: Form 6">
              <a:extLst>
                <a:ext uri="{FF2B5EF4-FFF2-40B4-BE49-F238E27FC236}">
                  <a16:creationId xmlns:a16="http://schemas.microsoft.com/office/drawing/2014/main" id="{8511D7CA-E6E8-4DEF-A1F7-26FD1D0D8985}"/>
                </a:ext>
              </a:extLst>
            </p:cNvPr>
            <p:cNvSpPr/>
            <p:nvPr/>
          </p:nvSpPr>
          <p:spPr>
            <a:xfrm>
              <a:off x="3536752" y="2089019"/>
              <a:ext cx="1865975" cy="1320128"/>
            </a:xfrm>
            <a:custGeom>
              <a:avLst/>
              <a:gdLst>
                <a:gd name="connsiteX0" fmla="*/ 0 w 1901777"/>
                <a:gd name="connsiteY0" fmla="*/ 1901777 h 1901777"/>
                <a:gd name="connsiteX1" fmla="*/ 950889 w 1901777"/>
                <a:gd name="connsiteY1" fmla="*/ 0 h 1901777"/>
                <a:gd name="connsiteX2" fmla="*/ 1901777 w 1901777"/>
                <a:gd name="connsiteY2" fmla="*/ 1901777 h 1901777"/>
                <a:gd name="connsiteX3" fmla="*/ 0 w 1901777"/>
                <a:gd name="connsiteY3" fmla="*/ 1901777 h 1901777"/>
              </a:gdLst>
              <a:ahLst/>
              <a:cxnLst>
                <a:cxn ang="0">
                  <a:pos x="connsiteX0" y="connsiteY0"/>
                </a:cxn>
                <a:cxn ang="0">
                  <a:pos x="connsiteX1" y="connsiteY1"/>
                </a:cxn>
                <a:cxn ang="0">
                  <a:pos x="connsiteX2" y="connsiteY2"/>
                </a:cxn>
                <a:cxn ang="0">
                  <a:pos x="connsiteX3" y="connsiteY3"/>
                </a:cxn>
              </a:cxnLst>
              <a:rect l="l" t="t" r="r" b="b"/>
              <a:pathLst>
                <a:path w="1901777" h="1901777">
                  <a:moveTo>
                    <a:pt x="0" y="1901777"/>
                  </a:moveTo>
                  <a:lnTo>
                    <a:pt x="950889" y="0"/>
                  </a:lnTo>
                  <a:lnTo>
                    <a:pt x="1901777" y="1901777"/>
                  </a:lnTo>
                  <a:lnTo>
                    <a:pt x="0" y="1901777"/>
                  </a:lnTo>
                  <a:close/>
                </a:path>
              </a:pathLst>
            </a:custGeom>
            <a:solidFill>
              <a:schemeClr val="bg1">
                <a:lumMod val="50000"/>
              </a:schemeClr>
            </a:solidFill>
            <a:ln>
              <a:solidFill>
                <a:schemeClr val="bg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17354" tIns="992799" rIns="517354" bIns="41910" numCol="1" spcCol="1270" anchor="t" anchorCtr="0">
              <a:noAutofit/>
            </a:bodyPr>
            <a:lstStyle/>
            <a:p>
              <a:pPr marL="0" lvl="0" indent="0" algn="ctr" defTabSz="488950">
                <a:lnSpc>
                  <a:spcPct val="90000"/>
                </a:lnSpc>
                <a:spcBef>
                  <a:spcPct val="0"/>
                </a:spcBef>
                <a:spcAft>
                  <a:spcPct val="35000"/>
                </a:spcAft>
                <a:buNone/>
              </a:pPr>
              <a:r>
                <a:rPr lang="de-DE" sz="1100" b="1" dirty="0">
                  <a:latin typeface="Arial" panose="020B0604020202020204" pitchFamily="34" charset="0"/>
                </a:rPr>
                <a:t>EOS Association</a:t>
              </a:r>
              <a:endParaRPr lang="de-DE" sz="1100" b="1" kern="1200" dirty="0">
                <a:latin typeface="Arial" panose="020B0604020202020204" pitchFamily="34" charset="0"/>
              </a:endParaRPr>
            </a:p>
          </p:txBody>
        </p:sp>
        <p:sp>
          <p:nvSpPr>
            <p:cNvPr id="10" name="Freihandform: Form 7">
              <a:extLst>
                <a:ext uri="{FF2B5EF4-FFF2-40B4-BE49-F238E27FC236}">
                  <a16:creationId xmlns:a16="http://schemas.microsoft.com/office/drawing/2014/main" id="{0D39C73B-12E4-4991-AC2E-2B2EC7692DEF}"/>
                </a:ext>
              </a:extLst>
            </p:cNvPr>
            <p:cNvSpPr/>
            <p:nvPr/>
          </p:nvSpPr>
          <p:spPr>
            <a:xfrm>
              <a:off x="2603765" y="3387000"/>
              <a:ext cx="1901777" cy="1540701"/>
            </a:xfrm>
            <a:custGeom>
              <a:avLst/>
              <a:gdLst>
                <a:gd name="connsiteX0" fmla="*/ 0 w 1901777"/>
                <a:gd name="connsiteY0" fmla="*/ 1901777 h 1901777"/>
                <a:gd name="connsiteX1" fmla="*/ 950889 w 1901777"/>
                <a:gd name="connsiteY1" fmla="*/ 0 h 1901777"/>
                <a:gd name="connsiteX2" fmla="*/ 1901777 w 1901777"/>
                <a:gd name="connsiteY2" fmla="*/ 1901777 h 1901777"/>
                <a:gd name="connsiteX3" fmla="*/ 0 w 1901777"/>
                <a:gd name="connsiteY3" fmla="*/ 1901777 h 1901777"/>
              </a:gdLst>
              <a:ahLst/>
              <a:cxnLst>
                <a:cxn ang="0">
                  <a:pos x="connsiteX0" y="connsiteY0"/>
                </a:cxn>
                <a:cxn ang="0">
                  <a:pos x="connsiteX1" y="connsiteY1"/>
                </a:cxn>
                <a:cxn ang="0">
                  <a:pos x="connsiteX2" y="connsiteY2"/>
                </a:cxn>
                <a:cxn ang="0">
                  <a:pos x="connsiteX3" y="connsiteY3"/>
                </a:cxn>
              </a:cxnLst>
              <a:rect l="l" t="t" r="r" b="b"/>
              <a:pathLst>
                <a:path w="1901777" h="1901777">
                  <a:moveTo>
                    <a:pt x="0" y="1901777"/>
                  </a:moveTo>
                  <a:lnTo>
                    <a:pt x="950889" y="0"/>
                  </a:lnTo>
                  <a:lnTo>
                    <a:pt x="1901777" y="1901777"/>
                  </a:lnTo>
                  <a:lnTo>
                    <a:pt x="0" y="1901777"/>
                  </a:lnTo>
                  <a:close/>
                </a:path>
              </a:pathLst>
            </a:custGeom>
            <a:solidFill>
              <a:schemeClr val="bg1">
                <a:lumMod val="50000"/>
              </a:schemeClr>
            </a:solidFill>
            <a:ln>
              <a:solidFill>
                <a:schemeClr val="bg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17354" tIns="992799" rIns="517354" bIns="41910" numCol="1" spcCol="1270" anchor="t" anchorCtr="0">
              <a:noAutofit/>
            </a:bodyPr>
            <a:lstStyle/>
            <a:p>
              <a:pPr marL="0" lvl="0" indent="0" algn="ctr" defTabSz="488950">
                <a:lnSpc>
                  <a:spcPct val="90000"/>
                </a:lnSpc>
                <a:spcBef>
                  <a:spcPct val="0"/>
                </a:spcBef>
                <a:spcAft>
                  <a:spcPct val="35000"/>
                </a:spcAft>
                <a:buNone/>
              </a:pPr>
              <a:r>
                <a:rPr lang="de-DE" sz="1100" b="1" kern="1200" dirty="0">
                  <a:latin typeface="Arial" panose="020B0604020202020204" pitchFamily="34" charset="0"/>
                </a:rPr>
                <a:t>European Commission</a:t>
              </a:r>
            </a:p>
          </p:txBody>
        </p:sp>
        <p:sp>
          <p:nvSpPr>
            <p:cNvPr id="11" name="Freihandform: Form 16">
              <a:extLst>
                <a:ext uri="{FF2B5EF4-FFF2-40B4-BE49-F238E27FC236}">
                  <a16:creationId xmlns:a16="http://schemas.microsoft.com/office/drawing/2014/main" id="{E2CE0927-CF83-44F9-B892-1722B2FFA3EF}"/>
                </a:ext>
              </a:extLst>
            </p:cNvPr>
            <p:cNvSpPr/>
            <p:nvPr/>
          </p:nvSpPr>
          <p:spPr>
            <a:xfrm>
              <a:off x="3536752" y="3415376"/>
              <a:ext cx="1901778" cy="1512325"/>
            </a:xfrm>
            <a:custGeom>
              <a:avLst/>
              <a:gdLst>
                <a:gd name="connsiteX0" fmla="*/ 0 w 1901777"/>
                <a:gd name="connsiteY0" fmla="*/ 1901777 h 1901777"/>
                <a:gd name="connsiteX1" fmla="*/ 950889 w 1901777"/>
                <a:gd name="connsiteY1" fmla="*/ 0 h 1901777"/>
                <a:gd name="connsiteX2" fmla="*/ 1901777 w 1901777"/>
                <a:gd name="connsiteY2" fmla="*/ 1901777 h 1901777"/>
                <a:gd name="connsiteX3" fmla="*/ 0 w 1901777"/>
                <a:gd name="connsiteY3" fmla="*/ 1901777 h 1901777"/>
              </a:gdLst>
              <a:ahLst/>
              <a:cxnLst>
                <a:cxn ang="0">
                  <a:pos x="connsiteX0" y="connsiteY0"/>
                </a:cxn>
                <a:cxn ang="0">
                  <a:pos x="connsiteX1" y="connsiteY1"/>
                </a:cxn>
                <a:cxn ang="0">
                  <a:pos x="connsiteX2" y="connsiteY2"/>
                </a:cxn>
                <a:cxn ang="0">
                  <a:pos x="connsiteX3" y="connsiteY3"/>
                </a:cxn>
              </a:cxnLst>
              <a:rect l="l" t="t" r="r" b="b"/>
              <a:pathLst>
                <a:path w="1901777" h="1901777">
                  <a:moveTo>
                    <a:pt x="1901777" y="0"/>
                  </a:moveTo>
                  <a:lnTo>
                    <a:pt x="950888" y="1901777"/>
                  </a:lnTo>
                  <a:lnTo>
                    <a:pt x="0" y="0"/>
                  </a:lnTo>
                  <a:lnTo>
                    <a:pt x="1901777" y="0"/>
                  </a:lnTo>
                  <a:close/>
                </a:path>
              </a:pathLst>
            </a:custGeom>
            <a:solidFill>
              <a:schemeClr val="tx2"/>
            </a:solidFill>
            <a:ln>
              <a:solidFill>
                <a:schemeClr val="bg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17354" tIns="41911" rIns="517355" bIns="992799" numCol="1" spcCol="1270" anchor="t" anchorCtr="0">
              <a:noAutofit/>
            </a:bodyPr>
            <a:lstStyle/>
            <a:p>
              <a:pPr marL="0" lvl="0" indent="0" algn="ctr" defTabSz="488950">
                <a:lnSpc>
                  <a:spcPct val="90000"/>
                </a:lnSpc>
                <a:spcBef>
                  <a:spcPct val="0"/>
                </a:spcBef>
                <a:spcAft>
                  <a:spcPct val="35000"/>
                </a:spcAft>
                <a:buNone/>
              </a:pPr>
              <a:endParaRPr lang="de-DE" sz="1100" b="1" kern="1200" dirty="0">
                <a:solidFill>
                  <a:schemeClr val="tx1"/>
                </a:solidFill>
                <a:latin typeface="Arial" panose="020B0604020202020204" pitchFamily="34" charset="0"/>
              </a:endParaRPr>
            </a:p>
            <a:p>
              <a:pPr marL="0" lvl="0" indent="0" algn="ctr" defTabSz="488950">
                <a:lnSpc>
                  <a:spcPct val="90000"/>
                </a:lnSpc>
                <a:spcBef>
                  <a:spcPct val="0"/>
                </a:spcBef>
                <a:spcAft>
                  <a:spcPct val="35000"/>
                </a:spcAft>
                <a:buNone/>
              </a:pPr>
              <a:r>
                <a:rPr lang="de-DE" sz="1100" b="1" kern="1200" dirty="0">
                  <a:solidFill>
                    <a:schemeClr val="tx1"/>
                  </a:solidFill>
                  <a:latin typeface="Arial" panose="020B0604020202020204" pitchFamily="34" charset="0"/>
                </a:rPr>
                <a:t>EOSC Governance 2021-2027</a:t>
              </a:r>
            </a:p>
          </p:txBody>
        </p:sp>
        <p:sp>
          <p:nvSpPr>
            <p:cNvPr id="12" name="Freihandform: Form 17">
              <a:extLst>
                <a:ext uri="{FF2B5EF4-FFF2-40B4-BE49-F238E27FC236}">
                  <a16:creationId xmlns:a16="http://schemas.microsoft.com/office/drawing/2014/main" id="{9E73CABB-7F9D-4E80-A1BA-241531104231}"/>
                </a:ext>
              </a:extLst>
            </p:cNvPr>
            <p:cNvSpPr/>
            <p:nvPr/>
          </p:nvSpPr>
          <p:spPr>
            <a:xfrm>
              <a:off x="4496592" y="3402918"/>
              <a:ext cx="1901777" cy="1524783"/>
            </a:xfrm>
            <a:custGeom>
              <a:avLst/>
              <a:gdLst>
                <a:gd name="connsiteX0" fmla="*/ 0 w 1901777"/>
                <a:gd name="connsiteY0" fmla="*/ 1901777 h 1901777"/>
                <a:gd name="connsiteX1" fmla="*/ 950889 w 1901777"/>
                <a:gd name="connsiteY1" fmla="*/ 0 h 1901777"/>
                <a:gd name="connsiteX2" fmla="*/ 1901777 w 1901777"/>
                <a:gd name="connsiteY2" fmla="*/ 1901777 h 1901777"/>
                <a:gd name="connsiteX3" fmla="*/ 0 w 1901777"/>
                <a:gd name="connsiteY3" fmla="*/ 1901777 h 1901777"/>
              </a:gdLst>
              <a:ahLst/>
              <a:cxnLst>
                <a:cxn ang="0">
                  <a:pos x="connsiteX0" y="connsiteY0"/>
                </a:cxn>
                <a:cxn ang="0">
                  <a:pos x="connsiteX1" y="connsiteY1"/>
                </a:cxn>
                <a:cxn ang="0">
                  <a:pos x="connsiteX2" y="connsiteY2"/>
                </a:cxn>
                <a:cxn ang="0">
                  <a:pos x="connsiteX3" y="connsiteY3"/>
                </a:cxn>
              </a:cxnLst>
              <a:rect l="l" t="t" r="r" b="b"/>
              <a:pathLst>
                <a:path w="1901777" h="1901777">
                  <a:moveTo>
                    <a:pt x="0" y="1901777"/>
                  </a:moveTo>
                  <a:lnTo>
                    <a:pt x="950889" y="0"/>
                  </a:lnTo>
                  <a:lnTo>
                    <a:pt x="1901777" y="1901777"/>
                  </a:lnTo>
                  <a:lnTo>
                    <a:pt x="0" y="1901777"/>
                  </a:lnTo>
                  <a:close/>
                </a:path>
              </a:pathLst>
            </a:custGeom>
            <a:solidFill>
              <a:schemeClr val="bg1">
                <a:lumMod val="50000"/>
              </a:schemeClr>
            </a:solidFill>
            <a:ln>
              <a:solidFill>
                <a:schemeClr val="bg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17354" tIns="992799" rIns="517354" bIns="41910" numCol="1" spcCol="1270" anchor="t" anchorCtr="0">
              <a:noAutofit/>
            </a:bodyPr>
            <a:lstStyle/>
            <a:p>
              <a:pPr marL="0" lvl="0" indent="0" algn="ctr" defTabSz="488950">
                <a:lnSpc>
                  <a:spcPct val="90000"/>
                </a:lnSpc>
                <a:spcBef>
                  <a:spcPct val="0"/>
                </a:spcBef>
                <a:spcAft>
                  <a:spcPct val="35000"/>
                </a:spcAft>
                <a:buNone/>
              </a:pPr>
              <a:r>
                <a:rPr lang="de-DE" sz="1100" b="1" kern="1200" dirty="0">
                  <a:latin typeface="Arial" panose="020B0604020202020204" pitchFamily="34" charset="0"/>
                </a:rPr>
                <a:t>EOSC</a:t>
              </a:r>
              <a:br>
                <a:rPr lang="de-DE" sz="1100" b="1" kern="1200" dirty="0">
                  <a:latin typeface="Arial" panose="020B0604020202020204" pitchFamily="34" charset="0"/>
                </a:rPr>
              </a:br>
              <a:r>
                <a:rPr lang="de-DE" sz="1100" b="1" kern="1200" dirty="0">
                  <a:latin typeface="Arial" panose="020B0604020202020204" pitchFamily="34" charset="0"/>
                </a:rPr>
                <a:t>Steering Board</a:t>
              </a:r>
            </a:p>
          </p:txBody>
        </p:sp>
      </p:grpSp>
      <p:sp>
        <p:nvSpPr>
          <p:cNvPr id="2" name="Titel 1">
            <a:extLst>
              <a:ext uri="{FF2B5EF4-FFF2-40B4-BE49-F238E27FC236}">
                <a16:creationId xmlns:a16="http://schemas.microsoft.com/office/drawing/2014/main" id="{08545CC7-90E3-4E5E-ACD5-1886BD50B392}"/>
              </a:ext>
            </a:extLst>
          </p:cNvPr>
          <p:cNvSpPr>
            <a:spLocks noGrp="1"/>
          </p:cNvSpPr>
          <p:nvPr>
            <p:ph type="title"/>
          </p:nvPr>
        </p:nvSpPr>
        <p:spPr>
          <a:xfrm>
            <a:off x="376082" y="749872"/>
            <a:ext cx="8391835" cy="619928"/>
          </a:xfrm>
        </p:spPr>
        <p:txBody>
          <a:bodyPr vert="horz">
            <a:normAutofit fontScale="90000"/>
          </a:bodyPr>
          <a:lstStyle/>
          <a:p>
            <a:r>
              <a:rPr kumimoji="0" lang="en-US" altLang="en-US" sz="2400" i="0" u="none" strike="noStrike" kern="1200" cap="none" spc="0" normalizeH="0" baseline="0" noProof="0" dirty="0">
                <a:ln>
                  <a:noFill/>
                </a:ln>
                <a:solidFill>
                  <a:srgbClr val="2C4390"/>
                </a:solidFill>
                <a:effectLst/>
                <a:uLnTx/>
                <a:uFillTx/>
                <a:latin typeface="Arial"/>
                <a:ea typeface="MS PGothic" panose="020B0600070205080204" pitchFamily="34" charset="-128"/>
              </a:rPr>
              <a:t>EOSC – Governance</a:t>
            </a:r>
            <a:r>
              <a:rPr kumimoji="0" lang="en-US" altLang="en-US" sz="2400" i="0" u="none" strike="noStrike" kern="1200" cap="none" spc="0" normalizeH="0" noProof="0" dirty="0">
                <a:ln>
                  <a:noFill/>
                </a:ln>
                <a:solidFill>
                  <a:srgbClr val="2C4390"/>
                </a:solidFill>
                <a:effectLst/>
                <a:uLnTx/>
                <a:uFillTx/>
                <a:latin typeface="Arial"/>
                <a:ea typeface="MS PGothic" panose="020B0600070205080204" pitchFamily="34" charset="-128"/>
              </a:rPr>
              <a:t> 2021 - 2027</a:t>
            </a:r>
            <a:r>
              <a:rPr kumimoji="0" lang="en-US" altLang="en-US" sz="2400" b="0" i="0" u="none" strike="noStrike" kern="1200" cap="none" spc="0" normalizeH="0" baseline="0" noProof="0" dirty="0">
                <a:ln>
                  <a:noFill/>
                </a:ln>
                <a:solidFill>
                  <a:srgbClr val="2C4390"/>
                </a:solidFill>
                <a:effectLst/>
                <a:uLnTx/>
                <a:uFillTx/>
                <a:latin typeface="Arial"/>
                <a:ea typeface="MS PGothic" panose="020B0600070205080204" pitchFamily="34" charset="-128"/>
              </a:rPr>
              <a:t/>
            </a:r>
            <a:br>
              <a:rPr kumimoji="0" lang="en-US" altLang="en-US" sz="2400" b="0" i="0" u="none" strike="noStrike" kern="1200" cap="none" spc="0" normalizeH="0" baseline="0" noProof="0" dirty="0">
                <a:ln>
                  <a:noFill/>
                </a:ln>
                <a:solidFill>
                  <a:srgbClr val="2C4390"/>
                </a:solidFill>
                <a:effectLst/>
                <a:uLnTx/>
                <a:uFillTx/>
                <a:latin typeface="Arial"/>
                <a:ea typeface="MS PGothic" panose="020B0600070205080204" pitchFamily="34" charset="-128"/>
              </a:rPr>
            </a:br>
            <a:endParaRPr lang="en-US" dirty="0"/>
          </a:p>
        </p:txBody>
      </p:sp>
      <p:sp>
        <p:nvSpPr>
          <p:cNvPr id="4" name="Inhaltsplatzhalter 3">
            <a:extLst>
              <a:ext uri="{FF2B5EF4-FFF2-40B4-BE49-F238E27FC236}">
                <a16:creationId xmlns:a16="http://schemas.microsoft.com/office/drawing/2014/main" id="{4F058214-6EAE-49D5-A0A7-652F2612B135}"/>
              </a:ext>
            </a:extLst>
          </p:cNvPr>
          <p:cNvSpPr>
            <a:spLocks noGrp="1"/>
          </p:cNvSpPr>
          <p:nvPr>
            <p:ph idx="1"/>
          </p:nvPr>
        </p:nvSpPr>
        <p:spPr>
          <a:xfrm>
            <a:off x="418457" y="1369800"/>
            <a:ext cx="9018165" cy="2325678"/>
          </a:xfrm>
        </p:spPr>
        <p:txBody>
          <a:bodyPr>
            <a:noAutofit/>
          </a:bodyPr>
          <a:lstStyle/>
          <a:p>
            <a:r>
              <a:rPr lang="en-US" sz="1400" dirty="0">
                <a:latin typeface="Arial" panose="020B0604020202020204" pitchFamily="34" charset="0"/>
                <a:cs typeface="Arial" panose="020B0604020202020204" pitchFamily="34" charset="0"/>
              </a:rPr>
              <a:t>EU countries and countries associated with Horizon 2020, represented in the EOSC Governance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Board, agreed unanimously to </a:t>
            </a:r>
            <a:r>
              <a:rPr lang="en-US" sz="1400" b="1" dirty="0">
                <a:latin typeface="Arial" panose="020B0604020202020204" pitchFamily="34" charset="0"/>
                <a:cs typeface="Arial" panose="020B0604020202020204" pitchFamily="34" charset="0"/>
              </a:rPr>
              <a:t>run the EOSC as a co-programmed European Partnership </a:t>
            </a:r>
            <a:br>
              <a:rPr lang="en-US" sz="1400" b="1" dirty="0">
                <a:latin typeface="Arial" panose="020B0604020202020204" pitchFamily="34" charset="0"/>
                <a:cs typeface="Arial" panose="020B0604020202020204" pitchFamily="34" charset="0"/>
              </a:rPr>
            </a:br>
            <a:r>
              <a:rPr lang="en-US" sz="1400" b="1" dirty="0">
                <a:latin typeface="Arial" panose="020B0604020202020204" pitchFamily="34" charset="0"/>
                <a:cs typeface="Arial" panose="020B0604020202020204" pitchFamily="34" charset="0"/>
              </a:rPr>
              <a:t>under Horizon Europe from 2021</a:t>
            </a:r>
            <a:r>
              <a:rPr lang="en-US" sz="1400" dirty="0">
                <a:latin typeface="Arial" panose="020B0604020202020204" pitchFamily="34" charset="0"/>
                <a:cs typeface="Arial" panose="020B0604020202020204" pitchFamily="34" charset="0"/>
              </a:rPr>
              <a:t>. </a:t>
            </a:r>
          </a:p>
          <a:p>
            <a:endParaRPr lang="en-US" sz="1400" dirty="0">
              <a:latin typeface="Arial" panose="020B0604020202020204" pitchFamily="34" charset="0"/>
              <a:cs typeface="Arial" panose="020B0604020202020204" pitchFamily="34" charset="0"/>
            </a:endParaRPr>
          </a:p>
        </p:txBody>
      </p:sp>
      <p:sp>
        <p:nvSpPr>
          <p:cNvPr id="14" name="Textfeld 13">
            <a:extLst>
              <a:ext uri="{FF2B5EF4-FFF2-40B4-BE49-F238E27FC236}">
                <a16:creationId xmlns:a16="http://schemas.microsoft.com/office/drawing/2014/main" id="{14A1CFE3-D0CE-4EE8-B955-07DC954553C1}"/>
              </a:ext>
            </a:extLst>
          </p:cNvPr>
          <p:cNvSpPr txBox="1"/>
          <p:nvPr/>
        </p:nvSpPr>
        <p:spPr>
          <a:xfrm>
            <a:off x="418457" y="2206645"/>
            <a:ext cx="4642054" cy="954107"/>
          </a:xfrm>
          <a:prstGeom prst="rect">
            <a:avLst/>
          </a:prstGeom>
          <a:noFill/>
        </p:spPr>
        <p:txBody>
          <a:bodyPr wrap="square">
            <a:spAutoFit/>
          </a:bodyPr>
          <a:lstStyle/>
          <a:p>
            <a:pPr marL="285750" indent="-285750">
              <a:buClr>
                <a:schemeClr val="tx2"/>
              </a:buClr>
              <a:buFont typeface="Wingdings" panose="05000000000000000000" pitchFamily="2" charset="2"/>
              <a:buChar char="§"/>
            </a:pPr>
            <a:r>
              <a:rPr lang="en-US" sz="1400" b="1" dirty="0">
                <a:latin typeface="Arial" panose="020B0604020202020204" pitchFamily="34" charset="0"/>
                <a:cs typeface="Arial" panose="020B0604020202020204" pitchFamily="34" charset="0"/>
              </a:rPr>
              <a:t>The</a:t>
            </a:r>
            <a:r>
              <a:rPr lang="en-US" sz="1400" dirty="0">
                <a:latin typeface="Arial" panose="020B0604020202020204" pitchFamily="34" charset="0"/>
                <a:cs typeface="Arial" panose="020B0604020202020204" pitchFamily="34" charset="0"/>
              </a:rPr>
              <a:t> </a:t>
            </a:r>
            <a:r>
              <a:rPr lang="en-US" sz="1400" b="1" dirty="0">
                <a:latin typeface="Arial" panose="020B0604020202020204" pitchFamily="34" charset="0"/>
                <a:cs typeface="Arial" panose="020B0604020202020204" pitchFamily="34" charset="0"/>
              </a:rPr>
              <a:t>new governance model </a:t>
            </a:r>
            <a:r>
              <a:rPr lang="en-US" sz="1400" dirty="0">
                <a:latin typeface="Arial" panose="020B0604020202020204" pitchFamily="34" charset="0"/>
                <a:cs typeface="Arial" panose="020B0604020202020204" pitchFamily="34" charset="0"/>
              </a:rPr>
              <a:t>agreed with</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EU countries for the </a:t>
            </a:r>
            <a:r>
              <a:rPr lang="en-US" sz="1400" b="1" dirty="0">
                <a:latin typeface="Arial" panose="020B0604020202020204" pitchFamily="34" charset="0"/>
                <a:cs typeface="Arial" panose="020B0604020202020204" pitchFamily="34" charset="0"/>
              </a:rPr>
              <a:t>current </a:t>
            </a:r>
            <a:br>
              <a:rPr lang="en-US" sz="1400" b="1" dirty="0">
                <a:latin typeface="Arial" panose="020B0604020202020204" pitchFamily="34" charset="0"/>
                <a:cs typeface="Arial" panose="020B0604020202020204" pitchFamily="34" charset="0"/>
              </a:rPr>
            </a:br>
            <a:r>
              <a:rPr lang="en-US" sz="1400" b="1" dirty="0">
                <a:latin typeface="Arial" panose="020B0604020202020204" pitchFamily="34" charset="0"/>
                <a:cs typeface="Arial" panose="020B0604020202020204" pitchFamily="34" charset="0"/>
              </a:rPr>
              <a:t>EOSC implementation phase </a:t>
            </a:r>
            <a:br>
              <a:rPr lang="en-US" sz="1400" b="1" dirty="0">
                <a:latin typeface="Arial" panose="020B0604020202020204" pitchFamily="34" charset="0"/>
                <a:cs typeface="Arial" panose="020B0604020202020204" pitchFamily="34" charset="0"/>
              </a:rPr>
            </a:br>
            <a:r>
              <a:rPr lang="en-US" sz="1400" b="1" dirty="0">
                <a:latin typeface="Arial" panose="020B0604020202020204" pitchFamily="34" charset="0"/>
                <a:cs typeface="Arial" panose="020B0604020202020204" pitchFamily="34" charset="0"/>
              </a:rPr>
              <a:t>after 2020 </a:t>
            </a:r>
            <a:r>
              <a:rPr lang="en-US" sz="1400" dirty="0">
                <a:latin typeface="Arial" panose="020B0604020202020204" pitchFamily="34" charset="0"/>
                <a:cs typeface="Arial" panose="020B0604020202020204" pitchFamily="34" charset="0"/>
              </a:rPr>
              <a:t>is tripartite including:</a:t>
            </a:r>
          </a:p>
        </p:txBody>
      </p:sp>
    </p:spTree>
    <p:extLst>
      <p:ext uri="{BB962C8B-B14F-4D97-AF65-F5344CB8AC3E}">
        <p14:creationId xmlns:p14="http://schemas.microsoft.com/office/powerpoint/2010/main" val="1255417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0-#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a:xfrm>
            <a:off x="4181856" y="1091347"/>
            <a:ext cx="4123232" cy="619928"/>
          </a:xfrm>
        </p:spPr>
        <p:txBody>
          <a:bodyPr>
            <a:normAutofit/>
          </a:bodyPr>
          <a:lstStyle/>
          <a:p>
            <a:r>
              <a:rPr lang="de-DE" dirty="0"/>
              <a:t>8 Dimension of Open Science</a:t>
            </a:r>
          </a:p>
        </p:txBody>
      </p:sp>
      <p:sp>
        <p:nvSpPr>
          <p:cNvPr id="5" name="Inhaltsplatzhalter 4"/>
          <p:cNvSpPr>
            <a:spLocks noGrp="1"/>
          </p:cNvSpPr>
          <p:nvPr>
            <p:ph sz="half" idx="1"/>
          </p:nvPr>
        </p:nvSpPr>
        <p:spPr>
          <a:xfrm>
            <a:off x="4181856" y="1711275"/>
            <a:ext cx="4590977" cy="2890222"/>
          </a:xfrm>
        </p:spPr>
        <p:txBody>
          <a:bodyPr>
            <a:noAutofit/>
          </a:bodyPr>
          <a:lstStyle/>
          <a:p>
            <a:pPr marL="342900" indent="-342900">
              <a:lnSpc>
                <a:spcPct val="150000"/>
              </a:lnSpc>
              <a:buFont typeface="+mj-lt"/>
              <a:buAutoNum type="arabicPeriod"/>
            </a:pPr>
            <a:r>
              <a:rPr lang="en-US" sz="1400" dirty="0"/>
              <a:t>The Future of Scholarly Publishing </a:t>
            </a:r>
          </a:p>
          <a:p>
            <a:pPr marL="342900" indent="-342900">
              <a:lnSpc>
                <a:spcPct val="150000"/>
              </a:lnSpc>
              <a:buFont typeface="+mj-lt"/>
              <a:buAutoNum type="arabicPeriod"/>
            </a:pPr>
            <a:r>
              <a:rPr lang="de-DE" sz="1400" dirty="0"/>
              <a:t>FAIR Data Principles</a:t>
            </a:r>
          </a:p>
          <a:p>
            <a:pPr marL="342900" indent="-342900">
              <a:lnSpc>
                <a:spcPct val="150000"/>
              </a:lnSpc>
              <a:buFont typeface="+mj-lt"/>
              <a:buAutoNum type="arabicPeriod"/>
            </a:pPr>
            <a:r>
              <a:rPr lang="en-US" sz="1400" dirty="0"/>
              <a:t>The European Open Science Cloud (EOSC)</a:t>
            </a:r>
          </a:p>
          <a:p>
            <a:pPr marL="342900" indent="-342900">
              <a:lnSpc>
                <a:spcPct val="150000"/>
              </a:lnSpc>
              <a:buFont typeface="+mj-lt"/>
              <a:buAutoNum type="arabicPeriod"/>
            </a:pPr>
            <a:r>
              <a:rPr lang="en-US" sz="1400" dirty="0"/>
              <a:t>Education and Skills</a:t>
            </a:r>
          </a:p>
          <a:p>
            <a:pPr marL="342900" indent="-342900">
              <a:lnSpc>
                <a:spcPct val="150000"/>
              </a:lnSpc>
              <a:buFont typeface="+mj-lt"/>
              <a:buAutoNum type="arabicPeriod"/>
            </a:pPr>
            <a:r>
              <a:rPr lang="en-US" sz="1400" dirty="0"/>
              <a:t>Rewards and Incentives</a:t>
            </a:r>
          </a:p>
          <a:p>
            <a:pPr marL="342900" indent="-342900">
              <a:lnSpc>
                <a:spcPct val="150000"/>
              </a:lnSpc>
              <a:buFont typeface="+mj-lt"/>
              <a:buAutoNum type="arabicPeriod"/>
            </a:pPr>
            <a:r>
              <a:rPr lang="de-DE" sz="1400" dirty="0"/>
              <a:t>Next-generation metrics</a:t>
            </a:r>
          </a:p>
          <a:p>
            <a:pPr marL="342900" indent="-342900">
              <a:lnSpc>
                <a:spcPct val="150000"/>
              </a:lnSpc>
              <a:buFont typeface="+mj-lt"/>
              <a:buAutoNum type="arabicPeriod"/>
            </a:pPr>
            <a:r>
              <a:rPr lang="de-DE" sz="1400" dirty="0"/>
              <a:t>Research Integrity</a:t>
            </a:r>
          </a:p>
          <a:p>
            <a:pPr marL="342900" indent="-342900">
              <a:lnSpc>
                <a:spcPct val="150000"/>
              </a:lnSpc>
              <a:buFont typeface="+mj-lt"/>
              <a:buAutoNum type="arabicPeriod"/>
            </a:pPr>
            <a:r>
              <a:rPr lang="de-DE" sz="1400" b="1" dirty="0"/>
              <a:t>Citizen Science</a:t>
            </a:r>
          </a:p>
          <a:p>
            <a:pPr marL="0" indent="0">
              <a:lnSpc>
                <a:spcPct val="150000"/>
              </a:lnSpc>
              <a:buNone/>
            </a:pPr>
            <a:r>
              <a:rPr lang="de-DE" sz="1000" dirty="0">
                <a:hlinkClick r:id="rId3"/>
              </a:rPr>
              <a:t>https://www.leru.org/files/LERU-AP24-Open-Science-full-paper.pdf</a:t>
            </a:r>
            <a:r>
              <a:rPr lang="de-DE" sz="1000" dirty="0"/>
              <a:t> </a:t>
            </a:r>
          </a:p>
        </p:txBody>
      </p:sp>
      <p:pic>
        <p:nvPicPr>
          <p:cNvPr id="7" name="Inhaltsplatzhalter 5"/>
          <p:cNvPicPr>
            <a:picLocks noChangeAspect="1"/>
          </p:cNvPicPr>
          <p:nvPr/>
        </p:nvPicPr>
        <p:blipFill>
          <a:blip r:embed="rId4"/>
          <a:stretch>
            <a:fillRect/>
          </a:stretch>
        </p:blipFill>
        <p:spPr bwMode="auto">
          <a:xfrm>
            <a:off x="171976" y="0"/>
            <a:ext cx="3619736" cy="5122599"/>
          </a:xfrm>
          <a:prstGeom prst="rect">
            <a:avLst/>
          </a:prstGeom>
          <a:noFill/>
          <a:ln>
            <a:noFill/>
          </a:ln>
          <a:effectLst>
            <a:outerShdw blurRad="50800" dist="38100" dir="18900000" algn="b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439359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1">
            <a:extLst>
              <a:ext uri="{FF2B5EF4-FFF2-40B4-BE49-F238E27FC236}">
                <a16:creationId xmlns:a16="http://schemas.microsoft.com/office/drawing/2014/main" id="{36F73305-31E8-4425-87CE-D916A264F180}"/>
              </a:ext>
            </a:extLst>
          </p:cNvPr>
          <p:cNvSpPr>
            <a:spLocks noGrp="1"/>
          </p:cNvSpPr>
          <p:nvPr>
            <p:ph type="title"/>
          </p:nvPr>
        </p:nvSpPr>
        <p:spPr>
          <a:xfrm>
            <a:off x="372360" y="4737382"/>
            <a:ext cx="8391835" cy="216218"/>
          </a:xfrm>
        </p:spPr>
        <p:txBody>
          <a:bodyPr vert="horz">
            <a:noAutofit/>
          </a:bodyPr>
          <a:lstStyle/>
          <a:p>
            <a:r>
              <a:rPr lang="en-US" sz="900" b="0" dirty="0">
                <a:latin typeface="+mn-lt"/>
              </a:rPr>
              <a:t>Citizen science involves researchers co-creating with the public in some way during the research process. Illustration by: Lotta W Tomasson/VA </a:t>
            </a:r>
            <a:r>
              <a:rPr lang="en-US" sz="900" b="0" dirty="0">
                <a:latin typeface="+mn-lt"/>
                <a:hlinkClick r:id="rId2"/>
              </a:rPr>
              <a:t>CC BY-NC 2.0</a:t>
            </a:r>
            <a:r>
              <a:rPr lang="en-US" sz="900" dirty="0">
                <a:solidFill>
                  <a:srgbClr val="2C4390"/>
                </a:solidFill>
                <a:latin typeface="Arial"/>
                <a:ea typeface="MS PGothic" panose="020B0600070205080204" pitchFamily="34" charset="-128"/>
              </a:rPr>
              <a:t> </a:t>
            </a:r>
            <a:r>
              <a:rPr lang="en-US" altLang="en-US" sz="2000" dirty="0">
                <a:solidFill>
                  <a:srgbClr val="2C4390"/>
                </a:solidFill>
                <a:latin typeface="Arial"/>
                <a:ea typeface="MS PGothic" panose="020B0600070205080204" pitchFamily="34" charset="-128"/>
              </a:rPr>
              <a:t/>
            </a:r>
            <a:br>
              <a:rPr lang="en-US" altLang="en-US" sz="2000" dirty="0">
                <a:solidFill>
                  <a:srgbClr val="2C4390"/>
                </a:solidFill>
                <a:latin typeface="Arial"/>
                <a:ea typeface="MS PGothic" panose="020B0600070205080204" pitchFamily="34" charset="-128"/>
              </a:rPr>
            </a:br>
            <a:endParaRPr lang="en-US" dirty="0">
              <a:solidFill>
                <a:srgbClr val="2C4390"/>
              </a:solidFill>
              <a:latin typeface="Arial"/>
              <a:ea typeface="MS PGothic" panose="020B0600070205080204" pitchFamily="34" charset="-128"/>
            </a:endParaRPr>
          </a:p>
        </p:txBody>
      </p:sp>
      <p:sp>
        <p:nvSpPr>
          <p:cNvPr id="4" name="Titel 1">
            <a:extLst>
              <a:ext uri="{FF2B5EF4-FFF2-40B4-BE49-F238E27FC236}">
                <a16:creationId xmlns:a16="http://schemas.microsoft.com/office/drawing/2014/main" id="{9128DA03-7A9B-4603-8149-D8C01ED36EA4}"/>
              </a:ext>
            </a:extLst>
          </p:cNvPr>
          <p:cNvSpPr txBox="1">
            <a:spLocks/>
          </p:cNvSpPr>
          <p:nvPr/>
        </p:nvSpPr>
        <p:spPr>
          <a:xfrm>
            <a:off x="437159" y="601729"/>
            <a:ext cx="8391835" cy="698267"/>
          </a:xfrm>
          <a:prstGeom prst="rect">
            <a:avLst/>
          </a:prstGeom>
        </p:spPr>
        <p:txBody>
          <a:bodyPr vert="horz" lIns="91440" tIns="45720" rIns="91440" bIns="45720" rtlCol="0" anchor="t" anchorCtr="0">
            <a:noAutofit/>
          </a:bodyPr>
          <a:lstStyle>
            <a:lvl1pPr algn="l" defTabSz="914400" rtl="0" eaLnBrk="1" latinLnBrk="0" hangingPunct="1">
              <a:spcBef>
                <a:spcPct val="0"/>
              </a:spcBef>
              <a:buNone/>
              <a:defRPr sz="2200" b="1" kern="1200">
                <a:solidFill>
                  <a:schemeClr val="tx1"/>
                </a:solidFill>
                <a:latin typeface="+mj-lt"/>
                <a:ea typeface="+mj-ea"/>
                <a:cs typeface="+mj-cs"/>
              </a:defRPr>
            </a:lvl1pPr>
          </a:lstStyle>
          <a:p>
            <a:r>
              <a:rPr lang="en-US" altLang="en-US" dirty="0">
                <a:solidFill>
                  <a:srgbClr val="2C4390"/>
                </a:solidFill>
                <a:latin typeface="Arial"/>
                <a:ea typeface="MS PGothic" panose="020B0600070205080204" pitchFamily="34" charset="-128"/>
              </a:rPr>
              <a:t>Citizen Science</a:t>
            </a:r>
            <a:br>
              <a:rPr lang="en-US" altLang="en-US" dirty="0">
                <a:solidFill>
                  <a:srgbClr val="2C4390"/>
                </a:solidFill>
                <a:latin typeface="Arial"/>
                <a:ea typeface="MS PGothic" panose="020B0600070205080204" pitchFamily="34" charset="-128"/>
              </a:rPr>
            </a:br>
            <a:r>
              <a:rPr lang="en-US" altLang="en-US" sz="2000" dirty="0">
                <a:solidFill>
                  <a:srgbClr val="2C4390"/>
                </a:solidFill>
                <a:latin typeface="Arial"/>
                <a:ea typeface="MS PGothic" panose="020B0600070205080204" pitchFamily="34" charset="-128"/>
              </a:rPr>
              <a:t/>
            </a:r>
            <a:br>
              <a:rPr lang="en-US" altLang="en-US" sz="2000" dirty="0">
                <a:solidFill>
                  <a:srgbClr val="2C4390"/>
                </a:solidFill>
                <a:latin typeface="Arial"/>
                <a:ea typeface="MS PGothic" panose="020B0600070205080204" pitchFamily="34" charset="-128"/>
              </a:rPr>
            </a:br>
            <a:endParaRPr lang="en-US" dirty="0">
              <a:solidFill>
                <a:srgbClr val="2C4390"/>
              </a:solidFill>
              <a:latin typeface="Arial"/>
              <a:ea typeface="MS PGothic" panose="020B0600070205080204" pitchFamily="34" charset="-128"/>
            </a:endParaRP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0820" y="1059950"/>
            <a:ext cx="6574354" cy="3584050"/>
          </a:xfrm>
          <a:prstGeom prst="rect">
            <a:avLst/>
          </a:prstGeom>
        </p:spPr>
      </p:pic>
    </p:spTree>
    <p:extLst>
      <p:ext uri="{BB962C8B-B14F-4D97-AF65-F5344CB8AC3E}">
        <p14:creationId xmlns:p14="http://schemas.microsoft.com/office/powerpoint/2010/main" val="94096506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kt 9" hidden="1">
            <a:extLst>
              <a:ext uri="{FF2B5EF4-FFF2-40B4-BE49-F238E27FC236}">
                <a16:creationId xmlns:a16="http://schemas.microsoft.com/office/drawing/2014/main" id="{87E0840E-1B83-49AF-94AD-84CF07683DCD}"/>
              </a:ext>
            </a:extLst>
          </p:cNvPr>
          <p:cNvGraphicFramePr>
            <a:graphicFrameLocks noChangeAspect="1"/>
          </p:cNvGraphicFramePr>
          <p:nvPr>
            <p:custDataLst>
              <p:tags r:id="rId2"/>
            </p:custDataLst>
            <p:extLst>
              <p:ext uri="{D42A27DB-BD31-4B8C-83A1-F6EECF244321}">
                <p14:modId xmlns:p14="http://schemas.microsoft.com/office/powerpoint/2010/main" val="76382246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5411" name="think-cell Folie" r:id="rId4" imgW="473" imgH="473" progId="TCLayout.ActiveDocument.1">
                  <p:embed/>
                </p:oleObj>
              </mc:Choice>
              <mc:Fallback>
                <p:oleObj name="think-cell Folie" r:id="rId4" imgW="473" imgH="473" progId="TCLayout.ActiveDocument.1">
                  <p:embed/>
                  <p:pic>
                    <p:nvPicPr>
                      <p:cNvPr id="10" name="Objekt 9" hidden="1">
                        <a:extLst>
                          <a:ext uri="{FF2B5EF4-FFF2-40B4-BE49-F238E27FC236}">
                            <a16:creationId xmlns:a16="http://schemas.microsoft.com/office/drawing/2014/main" id="{87E0840E-1B83-49AF-94AD-84CF07683DC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el 1">
            <a:extLst>
              <a:ext uri="{FF2B5EF4-FFF2-40B4-BE49-F238E27FC236}">
                <a16:creationId xmlns:a16="http://schemas.microsoft.com/office/drawing/2014/main" id="{36F73305-31E8-4425-87CE-D916A264F180}"/>
              </a:ext>
            </a:extLst>
          </p:cNvPr>
          <p:cNvSpPr>
            <a:spLocks noGrp="1"/>
          </p:cNvSpPr>
          <p:nvPr>
            <p:ph type="title"/>
          </p:nvPr>
        </p:nvSpPr>
        <p:spPr>
          <a:xfrm>
            <a:off x="390163" y="656260"/>
            <a:ext cx="8391835" cy="799417"/>
          </a:xfrm>
        </p:spPr>
        <p:txBody>
          <a:bodyPr vert="horz">
            <a:noAutofit/>
          </a:bodyPr>
          <a:lstStyle/>
          <a:p>
            <a:r>
              <a:rPr lang="en-US" altLang="en-US" dirty="0">
                <a:solidFill>
                  <a:srgbClr val="2C4390"/>
                </a:solidFill>
                <a:latin typeface="Arial"/>
                <a:ea typeface="MS PGothic" panose="020B0600070205080204" pitchFamily="34" charset="-128"/>
              </a:rPr>
              <a:t>Citizen Science: </a:t>
            </a:r>
            <a:r>
              <a:rPr lang="en-US" dirty="0">
                <a:solidFill>
                  <a:srgbClr val="2C4390"/>
                </a:solidFill>
                <a:latin typeface="Arial"/>
                <a:ea typeface="MS PGothic" panose="020B0600070205080204" pitchFamily="34" charset="-128"/>
              </a:rPr>
              <a:t>What is Citizen Science? </a:t>
            </a:r>
            <a:r>
              <a:rPr lang="en-US" altLang="en-US" sz="2000" dirty="0">
                <a:solidFill>
                  <a:srgbClr val="2C4390"/>
                </a:solidFill>
                <a:latin typeface="Arial"/>
                <a:ea typeface="MS PGothic" panose="020B0600070205080204" pitchFamily="34" charset="-128"/>
              </a:rPr>
              <a:t/>
            </a:r>
            <a:br>
              <a:rPr lang="en-US" altLang="en-US" sz="2000" dirty="0">
                <a:solidFill>
                  <a:srgbClr val="2C4390"/>
                </a:solidFill>
                <a:latin typeface="Arial"/>
                <a:ea typeface="MS PGothic" panose="020B0600070205080204" pitchFamily="34" charset="-128"/>
              </a:rPr>
            </a:br>
            <a:endParaRPr lang="en-US" dirty="0">
              <a:solidFill>
                <a:srgbClr val="2C4390"/>
              </a:solidFill>
              <a:latin typeface="Arial"/>
              <a:ea typeface="MS PGothic" panose="020B0600070205080204" pitchFamily="34" charset="-128"/>
            </a:endParaRPr>
          </a:p>
        </p:txBody>
      </p:sp>
      <p:sp>
        <p:nvSpPr>
          <p:cNvPr id="6" name="Freihandform: Form 5">
            <a:extLst>
              <a:ext uri="{FF2B5EF4-FFF2-40B4-BE49-F238E27FC236}">
                <a16:creationId xmlns:a16="http://schemas.microsoft.com/office/drawing/2014/main" id="{4A975454-E9E0-48F8-AE13-002B7F796F6F}"/>
              </a:ext>
            </a:extLst>
          </p:cNvPr>
          <p:cNvSpPr/>
          <p:nvPr/>
        </p:nvSpPr>
        <p:spPr>
          <a:xfrm>
            <a:off x="390163" y="1135835"/>
            <a:ext cx="8371487" cy="1830283"/>
          </a:xfrm>
          <a:custGeom>
            <a:avLst/>
            <a:gdLst>
              <a:gd name="connsiteX0" fmla="*/ 0 w 5400431"/>
              <a:gd name="connsiteY0" fmla="*/ 141573 h 849420"/>
              <a:gd name="connsiteX1" fmla="*/ 141573 w 5400431"/>
              <a:gd name="connsiteY1" fmla="*/ 0 h 849420"/>
              <a:gd name="connsiteX2" fmla="*/ 5258858 w 5400431"/>
              <a:gd name="connsiteY2" fmla="*/ 0 h 849420"/>
              <a:gd name="connsiteX3" fmla="*/ 5400431 w 5400431"/>
              <a:gd name="connsiteY3" fmla="*/ 141573 h 849420"/>
              <a:gd name="connsiteX4" fmla="*/ 5400431 w 5400431"/>
              <a:gd name="connsiteY4" fmla="*/ 707847 h 849420"/>
              <a:gd name="connsiteX5" fmla="*/ 5258858 w 5400431"/>
              <a:gd name="connsiteY5" fmla="*/ 849420 h 849420"/>
              <a:gd name="connsiteX6" fmla="*/ 141573 w 5400431"/>
              <a:gd name="connsiteY6" fmla="*/ 849420 h 849420"/>
              <a:gd name="connsiteX7" fmla="*/ 0 w 5400431"/>
              <a:gd name="connsiteY7" fmla="*/ 707847 h 849420"/>
              <a:gd name="connsiteX8" fmla="*/ 0 w 5400431"/>
              <a:gd name="connsiteY8" fmla="*/ 141573 h 849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00431" h="849420">
                <a:moveTo>
                  <a:pt x="0" y="141573"/>
                </a:moveTo>
                <a:cubicBezTo>
                  <a:pt x="0" y="63384"/>
                  <a:pt x="63384" y="0"/>
                  <a:pt x="141573" y="0"/>
                </a:cubicBezTo>
                <a:lnTo>
                  <a:pt x="5258858" y="0"/>
                </a:lnTo>
                <a:cubicBezTo>
                  <a:pt x="5337047" y="0"/>
                  <a:pt x="5400431" y="63384"/>
                  <a:pt x="5400431" y="141573"/>
                </a:cubicBezTo>
                <a:lnTo>
                  <a:pt x="5400431" y="707847"/>
                </a:lnTo>
                <a:cubicBezTo>
                  <a:pt x="5400431" y="786036"/>
                  <a:pt x="5337047" y="849420"/>
                  <a:pt x="5258858" y="849420"/>
                </a:cubicBezTo>
                <a:lnTo>
                  <a:pt x="141573" y="849420"/>
                </a:lnTo>
                <a:cubicBezTo>
                  <a:pt x="63384" y="849420"/>
                  <a:pt x="0" y="786036"/>
                  <a:pt x="0" y="707847"/>
                </a:cubicBezTo>
                <a:lnTo>
                  <a:pt x="0" y="141573"/>
                </a:lnTo>
                <a:close/>
              </a:path>
            </a:pathLst>
          </a:custGeom>
          <a:solidFill>
            <a:schemeClr val="tx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2425" tIns="102425" rIns="102425" bIns="102425" numCol="1" spcCol="1270" anchor="ctr" anchorCtr="0">
            <a:noAutofit/>
          </a:bodyPr>
          <a:lstStyle/>
          <a:p>
            <a:pPr lvl="0">
              <a:buNone/>
            </a:pPr>
            <a:r>
              <a:rPr lang="en-US" sz="1600" b="1" dirty="0">
                <a:solidFill>
                  <a:schemeClr val="bg1"/>
                </a:solidFill>
                <a:latin typeface="Arial" panose="020B0604020202020204" pitchFamily="34" charset="0"/>
                <a:cs typeface="Arial" panose="020B0604020202020204" pitchFamily="34" charset="0"/>
              </a:rPr>
              <a:t>Citizen science </a:t>
            </a:r>
            <a:r>
              <a:rPr lang="en-US" sz="1600" dirty="0">
                <a:solidFill>
                  <a:schemeClr val="bg1"/>
                </a:solidFill>
                <a:latin typeface="Arial" panose="020B0604020202020204" pitchFamily="34" charset="0"/>
                <a:cs typeface="Arial" panose="020B0604020202020204" pitchFamily="34" charset="0"/>
              </a:rPr>
              <a:t>can be described as the </a:t>
            </a:r>
            <a:r>
              <a:rPr lang="en-US" sz="1600" b="1" dirty="0">
                <a:solidFill>
                  <a:schemeClr val="bg1"/>
                </a:solidFill>
                <a:latin typeface="Arial" panose="020B0604020202020204" pitchFamily="34" charset="0"/>
                <a:cs typeface="Arial" panose="020B0604020202020204" pitchFamily="34" charset="0"/>
              </a:rPr>
              <a:t>voluntary participation of non-professional scientists in research and innovation </a:t>
            </a:r>
            <a:r>
              <a:rPr lang="en-US" sz="1600" dirty="0">
                <a:solidFill>
                  <a:schemeClr val="bg1"/>
                </a:solidFill>
                <a:latin typeface="Arial" panose="020B0604020202020204" pitchFamily="34" charset="0"/>
                <a:cs typeface="Arial" panose="020B0604020202020204" pitchFamily="34" charset="0"/>
              </a:rPr>
              <a:t>at different stages of the process and </a:t>
            </a:r>
            <a:r>
              <a:rPr lang="en-US" sz="1600" b="1" dirty="0">
                <a:solidFill>
                  <a:schemeClr val="bg1"/>
                </a:solidFill>
                <a:latin typeface="Arial" panose="020B0604020202020204" pitchFamily="34" charset="0"/>
                <a:cs typeface="Arial" panose="020B0604020202020204" pitchFamily="34" charset="0"/>
              </a:rPr>
              <a:t>at different levels of engagement</a:t>
            </a:r>
            <a:r>
              <a:rPr lang="en-US" sz="1600" dirty="0">
                <a:solidFill>
                  <a:schemeClr val="bg1"/>
                </a:solidFill>
                <a:latin typeface="Arial" panose="020B0604020202020204" pitchFamily="34" charset="0"/>
                <a:cs typeface="Arial" panose="020B0604020202020204" pitchFamily="34" charset="0"/>
              </a:rPr>
              <a:t>, from shaping research agendas and policies, to gathering, processing and analyzing data, and assessing the outcomes of research. </a:t>
            </a:r>
          </a:p>
          <a:p>
            <a:pPr lvl="0">
              <a:buNone/>
            </a:pPr>
            <a:r>
              <a:rPr lang="en-US" sz="1600" dirty="0">
                <a:solidFill>
                  <a:schemeClr val="bg1"/>
                </a:solidFill>
                <a:latin typeface="Arial" panose="020B0604020202020204" pitchFamily="34" charset="0"/>
                <a:cs typeface="Arial" panose="020B0604020202020204" pitchFamily="34" charset="0"/>
              </a:rPr>
              <a:t>In very simplified terms, in citizen science, </a:t>
            </a:r>
            <a:r>
              <a:rPr lang="en-US" sz="1600" b="1" dirty="0">
                <a:solidFill>
                  <a:schemeClr val="bg1"/>
                </a:solidFill>
                <a:latin typeface="Arial" panose="020B0604020202020204" pitchFamily="34" charset="0"/>
                <a:cs typeface="Arial" panose="020B0604020202020204" pitchFamily="34" charset="0"/>
              </a:rPr>
              <a:t>scientific projects are carried out with the assistance or completely by interested amateurs </a:t>
            </a:r>
            <a:r>
              <a:rPr lang="en-US" sz="1600" dirty="0">
                <a:solidFill>
                  <a:schemeClr val="bg1"/>
                </a:solidFill>
                <a:latin typeface="Arial" panose="020B0604020202020204" pitchFamily="34" charset="0"/>
                <a:cs typeface="Arial" panose="020B0604020202020204" pitchFamily="34" charset="0"/>
              </a:rPr>
              <a:t>[lat. amator "lover"]. </a:t>
            </a:r>
            <a:endParaRPr lang="en-US" sz="1600" dirty="0">
              <a:solidFill>
                <a:schemeClr val="bg1"/>
              </a:solidFill>
            </a:endParaRPr>
          </a:p>
        </p:txBody>
      </p:sp>
      <p:sp>
        <p:nvSpPr>
          <p:cNvPr id="8" name="Freihandform: Form 7">
            <a:extLst>
              <a:ext uri="{FF2B5EF4-FFF2-40B4-BE49-F238E27FC236}">
                <a16:creationId xmlns:a16="http://schemas.microsoft.com/office/drawing/2014/main" id="{06CCA052-6012-4714-8FBC-7AB78A812536}"/>
              </a:ext>
            </a:extLst>
          </p:cNvPr>
          <p:cNvSpPr/>
          <p:nvPr/>
        </p:nvSpPr>
        <p:spPr>
          <a:xfrm>
            <a:off x="361998" y="3048444"/>
            <a:ext cx="8371487" cy="946247"/>
          </a:xfrm>
          <a:custGeom>
            <a:avLst/>
            <a:gdLst>
              <a:gd name="connsiteX0" fmla="*/ 0 w 5400431"/>
              <a:gd name="connsiteY0" fmla="*/ 141573 h 849420"/>
              <a:gd name="connsiteX1" fmla="*/ 141573 w 5400431"/>
              <a:gd name="connsiteY1" fmla="*/ 0 h 849420"/>
              <a:gd name="connsiteX2" fmla="*/ 5258858 w 5400431"/>
              <a:gd name="connsiteY2" fmla="*/ 0 h 849420"/>
              <a:gd name="connsiteX3" fmla="*/ 5400431 w 5400431"/>
              <a:gd name="connsiteY3" fmla="*/ 141573 h 849420"/>
              <a:gd name="connsiteX4" fmla="*/ 5400431 w 5400431"/>
              <a:gd name="connsiteY4" fmla="*/ 707847 h 849420"/>
              <a:gd name="connsiteX5" fmla="*/ 5258858 w 5400431"/>
              <a:gd name="connsiteY5" fmla="*/ 849420 h 849420"/>
              <a:gd name="connsiteX6" fmla="*/ 141573 w 5400431"/>
              <a:gd name="connsiteY6" fmla="*/ 849420 h 849420"/>
              <a:gd name="connsiteX7" fmla="*/ 0 w 5400431"/>
              <a:gd name="connsiteY7" fmla="*/ 707847 h 849420"/>
              <a:gd name="connsiteX8" fmla="*/ 0 w 5400431"/>
              <a:gd name="connsiteY8" fmla="*/ 141573 h 849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00431" h="849420">
                <a:moveTo>
                  <a:pt x="0" y="141573"/>
                </a:moveTo>
                <a:cubicBezTo>
                  <a:pt x="0" y="63384"/>
                  <a:pt x="63384" y="0"/>
                  <a:pt x="141573" y="0"/>
                </a:cubicBezTo>
                <a:lnTo>
                  <a:pt x="5258858" y="0"/>
                </a:lnTo>
                <a:cubicBezTo>
                  <a:pt x="5337047" y="0"/>
                  <a:pt x="5400431" y="63384"/>
                  <a:pt x="5400431" y="141573"/>
                </a:cubicBezTo>
                <a:lnTo>
                  <a:pt x="5400431" y="707847"/>
                </a:lnTo>
                <a:cubicBezTo>
                  <a:pt x="5400431" y="786036"/>
                  <a:pt x="5337047" y="849420"/>
                  <a:pt x="5258858" y="849420"/>
                </a:cubicBezTo>
                <a:lnTo>
                  <a:pt x="141573" y="849420"/>
                </a:lnTo>
                <a:cubicBezTo>
                  <a:pt x="63384" y="849420"/>
                  <a:pt x="0" y="786036"/>
                  <a:pt x="0" y="707847"/>
                </a:cubicBezTo>
                <a:lnTo>
                  <a:pt x="0" y="141573"/>
                </a:lnTo>
                <a:close/>
              </a:path>
            </a:pathLst>
          </a:custGeom>
          <a:solidFill>
            <a:srgbClr val="FFC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2425" tIns="102425" rIns="102425" bIns="102425" numCol="1" spcCol="1270" anchor="ctr" anchorCtr="0">
            <a:noAutofit/>
          </a:bodyPr>
          <a:lstStyle/>
          <a:p>
            <a:pPr lvl="0"/>
            <a:r>
              <a:rPr lang="en-US" sz="1600" dirty="0">
                <a:latin typeface="Arial" panose="020B0604020202020204" pitchFamily="34" charset="0"/>
                <a:cs typeface="Arial" panose="020B0604020202020204" pitchFamily="34" charset="0"/>
              </a:rPr>
              <a:t>The </a:t>
            </a:r>
            <a:r>
              <a:rPr lang="en-US" sz="1600" b="1" dirty="0">
                <a:latin typeface="Arial" panose="020B0604020202020204" pitchFamily="34" charset="0"/>
                <a:cs typeface="Arial" panose="020B0604020202020204" pitchFamily="34" charset="0"/>
              </a:rPr>
              <a:t>Citizen Scientists formulate research questions, report observations, carry out measurements, evaluate data and/or write publications</a:t>
            </a:r>
            <a:r>
              <a:rPr lang="en-US" sz="1600" dirty="0">
                <a:latin typeface="Arial" panose="020B0604020202020204" pitchFamily="34" charset="0"/>
                <a:cs typeface="Arial" panose="020B0604020202020204" pitchFamily="34" charset="0"/>
              </a:rPr>
              <a:t>. </a:t>
            </a:r>
          </a:p>
          <a:p>
            <a:pPr lvl="0"/>
            <a:r>
              <a:rPr lang="en-US" sz="1600" dirty="0">
                <a:latin typeface="Arial" panose="020B0604020202020204" pitchFamily="34" charset="0"/>
                <a:cs typeface="Arial" panose="020B0604020202020204" pitchFamily="34" charset="0"/>
              </a:rPr>
              <a:t>Compliance with scientific criteria is a prerequisite. </a:t>
            </a:r>
          </a:p>
        </p:txBody>
      </p:sp>
      <p:sp>
        <p:nvSpPr>
          <p:cNvPr id="9" name="Freihandform: Form 8">
            <a:extLst>
              <a:ext uri="{FF2B5EF4-FFF2-40B4-BE49-F238E27FC236}">
                <a16:creationId xmlns:a16="http://schemas.microsoft.com/office/drawing/2014/main" id="{E750DF23-BFA2-4321-B480-FFF968D55B9C}"/>
              </a:ext>
            </a:extLst>
          </p:cNvPr>
          <p:cNvSpPr/>
          <p:nvPr/>
        </p:nvSpPr>
        <p:spPr>
          <a:xfrm>
            <a:off x="361998" y="4165300"/>
            <a:ext cx="8371487" cy="787169"/>
          </a:xfrm>
          <a:custGeom>
            <a:avLst/>
            <a:gdLst>
              <a:gd name="connsiteX0" fmla="*/ 0 w 5400431"/>
              <a:gd name="connsiteY0" fmla="*/ 141573 h 849420"/>
              <a:gd name="connsiteX1" fmla="*/ 141573 w 5400431"/>
              <a:gd name="connsiteY1" fmla="*/ 0 h 849420"/>
              <a:gd name="connsiteX2" fmla="*/ 5258858 w 5400431"/>
              <a:gd name="connsiteY2" fmla="*/ 0 h 849420"/>
              <a:gd name="connsiteX3" fmla="*/ 5400431 w 5400431"/>
              <a:gd name="connsiteY3" fmla="*/ 141573 h 849420"/>
              <a:gd name="connsiteX4" fmla="*/ 5400431 w 5400431"/>
              <a:gd name="connsiteY4" fmla="*/ 707847 h 849420"/>
              <a:gd name="connsiteX5" fmla="*/ 5258858 w 5400431"/>
              <a:gd name="connsiteY5" fmla="*/ 849420 h 849420"/>
              <a:gd name="connsiteX6" fmla="*/ 141573 w 5400431"/>
              <a:gd name="connsiteY6" fmla="*/ 849420 h 849420"/>
              <a:gd name="connsiteX7" fmla="*/ 0 w 5400431"/>
              <a:gd name="connsiteY7" fmla="*/ 707847 h 849420"/>
              <a:gd name="connsiteX8" fmla="*/ 0 w 5400431"/>
              <a:gd name="connsiteY8" fmla="*/ 141573 h 849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00431" h="849420">
                <a:moveTo>
                  <a:pt x="0" y="141573"/>
                </a:moveTo>
                <a:cubicBezTo>
                  <a:pt x="0" y="63384"/>
                  <a:pt x="63384" y="0"/>
                  <a:pt x="141573" y="0"/>
                </a:cubicBezTo>
                <a:lnTo>
                  <a:pt x="5258858" y="0"/>
                </a:lnTo>
                <a:cubicBezTo>
                  <a:pt x="5337047" y="0"/>
                  <a:pt x="5400431" y="63384"/>
                  <a:pt x="5400431" y="141573"/>
                </a:cubicBezTo>
                <a:lnTo>
                  <a:pt x="5400431" y="707847"/>
                </a:lnTo>
                <a:cubicBezTo>
                  <a:pt x="5400431" y="786036"/>
                  <a:pt x="5337047" y="849420"/>
                  <a:pt x="5258858" y="849420"/>
                </a:cubicBezTo>
                <a:lnTo>
                  <a:pt x="141573" y="849420"/>
                </a:lnTo>
                <a:cubicBezTo>
                  <a:pt x="63384" y="849420"/>
                  <a:pt x="0" y="786036"/>
                  <a:pt x="0" y="707847"/>
                </a:cubicBezTo>
                <a:lnTo>
                  <a:pt x="0" y="141573"/>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2425" tIns="102425" rIns="102425" bIns="102425" numCol="1" spcCol="1270" anchor="ctr" anchorCtr="0">
            <a:noAutofit/>
          </a:bodyPr>
          <a:lstStyle/>
          <a:p>
            <a:pPr lvl="0">
              <a:buNone/>
            </a:pPr>
            <a:r>
              <a:rPr lang="en-US" sz="1600" dirty="0">
                <a:latin typeface="Arial" panose="020B0604020202020204" pitchFamily="34" charset="0"/>
                <a:cs typeface="Arial" panose="020B0604020202020204" pitchFamily="34" charset="0"/>
              </a:rPr>
              <a:t>This not only makes new scientific projects and new findings possible, but also </a:t>
            </a:r>
            <a:r>
              <a:rPr lang="en-US" sz="1600" b="1" dirty="0">
                <a:latin typeface="Arial" panose="020B0604020202020204" pitchFamily="34" charset="0"/>
                <a:cs typeface="Arial" panose="020B0604020202020204" pitchFamily="34" charset="0"/>
              </a:rPr>
              <a:t>enables a dialogue between science and society</a:t>
            </a:r>
            <a:r>
              <a:rPr lang="en-US" sz="1600" dirty="0">
                <a:latin typeface="Arial" panose="020B0604020202020204" pitchFamily="34" charset="0"/>
                <a:cs typeface="Arial" panose="020B0604020202020204" pitchFamily="34" charset="0"/>
              </a:rPr>
              <a:t> that is otherwise impossible or very difficult.</a:t>
            </a:r>
          </a:p>
        </p:txBody>
      </p:sp>
    </p:spTree>
    <p:extLst>
      <p:ext uri="{BB962C8B-B14F-4D97-AF65-F5344CB8AC3E}">
        <p14:creationId xmlns:p14="http://schemas.microsoft.com/office/powerpoint/2010/main" val="941342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0-#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kt 6" hidden="1">
            <a:extLst>
              <a:ext uri="{FF2B5EF4-FFF2-40B4-BE49-F238E27FC236}">
                <a16:creationId xmlns:a16="http://schemas.microsoft.com/office/drawing/2014/main" id="{10D3A9A3-0135-4662-8B1D-44C88387EE44}"/>
              </a:ext>
            </a:extLst>
          </p:cNvPr>
          <p:cNvGraphicFramePr>
            <a:graphicFrameLocks noChangeAspect="1"/>
          </p:cNvGraphicFramePr>
          <p:nvPr>
            <p:custDataLst>
              <p:tags r:id="rId2"/>
            </p:custDataLst>
            <p:extLst>
              <p:ext uri="{D42A27DB-BD31-4B8C-83A1-F6EECF244321}">
                <p14:modId xmlns:p14="http://schemas.microsoft.com/office/powerpoint/2010/main" val="209778566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6435" name="think-cell Folie" r:id="rId4" imgW="473" imgH="473" progId="TCLayout.ActiveDocument.1">
                  <p:embed/>
                </p:oleObj>
              </mc:Choice>
              <mc:Fallback>
                <p:oleObj name="think-cell Folie" r:id="rId4" imgW="473" imgH="473" progId="TCLayout.ActiveDocument.1">
                  <p:embed/>
                  <p:pic>
                    <p:nvPicPr>
                      <p:cNvPr id="7" name="Objekt 6" hidden="1">
                        <a:extLst>
                          <a:ext uri="{FF2B5EF4-FFF2-40B4-BE49-F238E27FC236}">
                            <a16:creationId xmlns:a16="http://schemas.microsoft.com/office/drawing/2014/main" id="{10D3A9A3-0135-4662-8B1D-44C88387EE4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2" name="Titel 1">
            <a:extLst>
              <a:ext uri="{FF2B5EF4-FFF2-40B4-BE49-F238E27FC236}">
                <a16:creationId xmlns:a16="http://schemas.microsoft.com/office/drawing/2014/main" id="{7BC52841-D3C3-4B7F-A651-6CDFB91E1E79}"/>
              </a:ext>
            </a:extLst>
          </p:cNvPr>
          <p:cNvSpPr txBox="1">
            <a:spLocks/>
          </p:cNvSpPr>
          <p:nvPr/>
        </p:nvSpPr>
        <p:spPr>
          <a:xfrm>
            <a:off x="391500" y="709729"/>
            <a:ext cx="8391835" cy="698267"/>
          </a:xfrm>
          <a:prstGeom prst="rect">
            <a:avLst/>
          </a:prstGeom>
        </p:spPr>
        <p:txBody>
          <a:bodyPr vert="horz" lIns="91440" tIns="45720" rIns="91440" bIns="45720" rtlCol="0" anchor="t" anchorCtr="0">
            <a:noAutofit/>
          </a:bodyPr>
          <a:lstStyle>
            <a:lvl1pPr algn="l" defTabSz="914400" rtl="0" eaLnBrk="1" latinLnBrk="0" hangingPunct="1">
              <a:spcBef>
                <a:spcPct val="0"/>
              </a:spcBef>
              <a:buNone/>
              <a:defRPr sz="2200" b="1" kern="1200">
                <a:solidFill>
                  <a:schemeClr val="tx1"/>
                </a:solidFill>
                <a:latin typeface="+mj-lt"/>
                <a:ea typeface="+mj-ea"/>
                <a:cs typeface="+mj-cs"/>
              </a:defRPr>
            </a:lvl1pPr>
          </a:lstStyle>
          <a:p>
            <a:r>
              <a:rPr lang="en-US" altLang="en-US" dirty="0">
                <a:solidFill>
                  <a:srgbClr val="2C4390"/>
                </a:solidFill>
                <a:latin typeface="Arial"/>
                <a:ea typeface="MS PGothic" panose="020B0600070205080204" pitchFamily="34" charset="-128"/>
              </a:rPr>
              <a:t>Citizen Science: </a:t>
            </a:r>
            <a:r>
              <a:rPr lang="en-US" altLang="en-US" sz="2000" dirty="0">
                <a:solidFill>
                  <a:srgbClr val="2C4390"/>
                </a:solidFill>
                <a:latin typeface="Arial"/>
                <a:ea typeface="MS PGothic" panose="020B0600070205080204" pitchFamily="34" charset="-128"/>
              </a:rPr>
              <a:t>10 Principles of Citizen Science</a:t>
            </a:r>
            <a:endParaRPr lang="en-US" dirty="0">
              <a:solidFill>
                <a:srgbClr val="2C4390"/>
              </a:solidFill>
              <a:latin typeface="Arial"/>
              <a:ea typeface="MS PGothic" panose="020B0600070205080204" pitchFamily="34" charset="-128"/>
            </a:endParaRPr>
          </a:p>
        </p:txBody>
      </p:sp>
      <p:sp>
        <p:nvSpPr>
          <p:cNvPr id="8" name="Freihandform: Form 7">
            <a:extLst>
              <a:ext uri="{FF2B5EF4-FFF2-40B4-BE49-F238E27FC236}">
                <a16:creationId xmlns:a16="http://schemas.microsoft.com/office/drawing/2014/main" id="{BCD2CB63-D5E9-457A-A70F-C3C856AD3FFD}"/>
              </a:ext>
            </a:extLst>
          </p:cNvPr>
          <p:cNvSpPr/>
          <p:nvPr/>
        </p:nvSpPr>
        <p:spPr>
          <a:xfrm>
            <a:off x="391500" y="1407996"/>
            <a:ext cx="8371487" cy="2523204"/>
          </a:xfrm>
          <a:custGeom>
            <a:avLst/>
            <a:gdLst>
              <a:gd name="connsiteX0" fmla="*/ 0 w 5400431"/>
              <a:gd name="connsiteY0" fmla="*/ 141573 h 849420"/>
              <a:gd name="connsiteX1" fmla="*/ 141573 w 5400431"/>
              <a:gd name="connsiteY1" fmla="*/ 0 h 849420"/>
              <a:gd name="connsiteX2" fmla="*/ 5258858 w 5400431"/>
              <a:gd name="connsiteY2" fmla="*/ 0 h 849420"/>
              <a:gd name="connsiteX3" fmla="*/ 5400431 w 5400431"/>
              <a:gd name="connsiteY3" fmla="*/ 141573 h 849420"/>
              <a:gd name="connsiteX4" fmla="*/ 5400431 w 5400431"/>
              <a:gd name="connsiteY4" fmla="*/ 707847 h 849420"/>
              <a:gd name="connsiteX5" fmla="*/ 5258858 w 5400431"/>
              <a:gd name="connsiteY5" fmla="*/ 849420 h 849420"/>
              <a:gd name="connsiteX6" fmla="*/ 141573 w 5400431"/>
              <a:gd name="connsiteY6" fmla="*/ 849420 h 849420"/>
              <a:gd name="connsiteX7" fmla="*/ 0 w 5400431"/>
              <a:gd name="connsiteY7" fmla="*/ 707847 h 849420"/>
              <a:gd name="connsiteX8" fmla="*/ 0 w 5400431"/>
              <a:gd name="connsiteY8" fmla="*/ 141573 h 849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00431" h="849420">
                <a:moveTo>
                  <a:pt x="0" y="141573"/>
                </a:moveTo>
                <a:cubicBezTo>
                  <a:pt x="0" y="63384"/>
                  <a:pt x="63384" y="0"/>
                  <a:pt x="141573" y="0"/>
                </a:cubicBezTo>
                <a:lnTo>
                  <a:pt x="5258858" y="0"/>
                </a:lnTo>
                <a:cubicBezTo>
                  <a:pt x="5337047" y="0"/>
                  <a:pt x="5400431" y="63384"/>
                  <a:pt x="5400431" y="141573"/>
                </a:cubicBezTo>
                <a:lnTo>
                  <a:pt x="5400431" y="707847"/>
                </a:lnTo>
                <a:cubicBezTo>
                  <a:pt x="5400431" y="786036"/>
                  <a:pt x="5337047" y="849420"/>
                  <a:pt x="5258858" y="849420"/>
                </a:cubicBezTo>
                <a:lnTo>
                  <a:pt x="141573" y="849420"/>
                </a:lnTo>
                <a:cubicBezTo>
                  <a:pt x="63384" y="849420"/>
                  <a:pt x="0" y="786036"/>
                  <a:pt x="0" y="707847"/>
                </a:cubicBezTo>
                <a:lnTo>
                  <a:pt x="0" y="141573"/>
                </a:lnTo>
                <a:close/>
              </a:path>
            </a:pathLst>
          </a:custGeom>
          <a:solidFill>
            <a:schemeClr val="tx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2425" tIns="102425" rIns="102425" bIns="102425" numCol="1" spcCol="1270" anchor="ctr" anchorCtr="0">
            <a:noAutofit/>
          </a:bodyPr>
          <a:lstStyle/>
          <a:p>
            <a:pPr lvl="0">
              <a:buNone/>
            </a:pPr>
            <a:r>
              <a:rPr lang="en-US" sz="1600" dirty="0">
                <a:latin typeface="Arial" panose="020B0604020202020204" pitchFamily="34" charset="0"/>
                <a:cs typeface="Arial" panose="020B0604020202020204" pitchFamily="34" charset="0"/>
              </a:rPr>
              <a:t>Citizen science is a flexible concept which can be adapted and applied within diverse situations and disciplines. </a:t>
            </a:r>
          </a:p>
          <a:p>
            <a:pPr lvl="0">
              <a:buNone/>
            </a:pPr>
            <a:r>
              <a:rPr lang="en-US" sz="1600" dirty="0">
                <a:latin typeface="Arial" panose="020B0604020202020204" pitchFamily="34" charset="0"/>
                <a:cs typeface="Arial" panose="020B0604020202020204" pitchFamily="34" charset="0"/>
              </a:rPr>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The statements were developed by the ‘Sharing best practice and building capacity’ working group of the European Citizen Science Association, led by the Natural History Museum London with input from many members of the Association, to set out some of the key principles which as a community we believe underlie good practice in citizen science.</a:t>
            </a:r>
            <a:endParaRPr lang="en-US" sz="1600" dirty="0">
              <a:solidFill>
                <a:schemeClr val="bg1"/>
              </a:solidFill>
            </a:endParaRPr>
          </a:p>
        </p:txBody>
      </p:sp>
    </p:spTree>
    <p:extLst>
      <p:ext uri="{BB962C8B-B14F-4D97-AF65-F5344CB8AC3E}">
        <p14:creationId xmlns:p14="http://schemas.microsoft.com/office/powerpoint/2010/main" val="202355212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kt 6" hidden="1">
            <a:extLst>
              <a:ext uri="{FF2B5EF4-FFF2-40B4-BE49-F238E27FC236}">
                <a16:creationId xmlns:a16="http://schemas.microsoft.com/office/drawing/2014/main" id="{10D3A9A3-0135-4662-8B1D-44C88387EE44}"/>
              </a:ext>
            </a:extLst>
          </p:cNvPr>
          <p:cNvGraphicFramePr>
            <a:graphicFrameLocks noChangeAspect="1"/>
          </p:cNvGraphicFramePr>
          <p:nvPr>
            <p:custDataLst>
              <p:tags r:id="rId2"/>
            </p:custDataLst>
            <p:extLst>
              <p:ext uri="{D42A27DB-BD31-4B8C-83A1-F6EECF244321}">
                <p14:modId xmlns:p14="http://schemas.microsoft.com/office/powerpoint/2010/main" val="270068299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7459" name="think-cell Folie" r:id="rId4" imgW="473" imgH="473" progId="TCLayout.ActiveDocument.1">
                  <p:embed/>
                </p:oleObj>
              </mc:Choice>
              <mc:Fallback>
                <p:oleObj name="think-cell Folie" r:id="rId4" imgW="473" imgH="473" progId="TCLayout.ActiveDocument.1">
                  <p:embed/>
                  <p:pic>
                    <p:nvPicPr>
                      <p:cNvPr id="7" name="Objekt 6" hidden="1">
                        <a:extLst>
                          <a:ext uri="{FF2B5EF4-FFF2-40B4-BE49-F238E27FC236}">
                            <a16:creationId xmlns:a16="http://schemas.microsoft.com/office/drawing/2014/main" id="{10D3A9A3-0135-4662-8B1D-44C88387EE4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8" name="Pentagon 7"/>
          <p:cNvSpPr/>
          <p:nvPr/>
        </p:nvSpPr>
        <p:spPr>
          <a:xfrm>
            <a:off x="518625" y="3132766"/>
            <a:ext cx="7857240" cy="850900"/>
          </a:xfrm>
          <a:prstGeom prst="homePlate">
            <a:avLst/>
          </a:prstGeom>
          <a:solidFill>
            <a:schemeClr val="bg1">
              <a:lumMod val="7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a:buFont typeface="+mj-lt"/>
              <a:buAutoNum type="arabicPeriod" startAt="3"/>
            </a:pPr>
            <a:r>
              <a:rPr lang="en-US" sz="1200" dirty="0">
                <a:solidFill>
                  <a:schemeClr val="tx1"/>
                </a:solidFill>
              </a:rPr>
              <a:t>Both the professional scientists and the citizen scientists benefit from taking part. Benefits may include the publication of research outputs, learning opportunities, personal enjoyment, social benefits, satisfaction through contributing to scientific evidence e.g. to address local, national and international issues, and through that, the potential to influence policy. </a:t>
            </a:r>
            <a:endParaRPr lang="en-US" sz="1200" b="1" dirty="0">
              <a:solidFill>
                <a:schemeClr val="tx1"/>
              </a:solidFill>
            </a:endParaRPr>
          </a:p>
        </p:txBody>
      </p:sp>
      <p:sp>
        <p:nvSpPr>
          <p:cNvPr id="10" name="Pentagon 9"/>
          <p:cNvSpPr/>
          <p:nvPr/>
        </p:nvSpPr>
        <p:spPr>
          <a:xfrm>
            <a:off x="518625" y="4136947"/>
            <a:ext cx="7857240" cy="770880"/>
          </a:xfrm>
          <a:prstGeom prst="homePlate">
            <a:avLst/>
          </a:prstGeom>
          <a:solidFill>
            <a:schemeClr val="bg1">
              <a:lumMod val="7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a:buFont typeface="+mj-lt"/>
              <a:buAutoNum type="arabicPeriod" startAt="4"/>
            </a:pPr>
            <a:r>
              <a:rPr lang="en-US" sz="1200" dirty="0">
                <a:solidFill>
                  <a:schemeClr val="tx1"/>
                </a:solidFill>
              </a:rPr>
              <a:t>Citizen scientists may, if they wish, participate in multiple stages of the scientific process. This may include developing the research question, designing the method, gathering and analyzing data, and communicating the results. </a:t>
            </a:r>
            <a:endParaRPr lang="en-US" sz="1200" b="1" dirty="0">
              <a:solidFill>
                <a:schemeClr val="tx1"/>
              </a:solidFill>
            </a:endParaRPr>
          </a:p>
        </p:txBody>
      </p:sp>
      <p:sp>
        <p:nvSpPr>
          <p:cNvPr id="12" name="Titel 1">
            <a:extLst>
              <a:ext uri="{FF2B5EF4-FFF2-40B4-BE49-F238E27FC236}">
                <a16:creationId xmlns:a16="http://schemas.microsoft.com/office/drawing/2014/main" id="{7BC52841-D3C3-4B7F-A651-6CDFB91E1E79}"/>
              </a:ext>
            </a:extLst>
          </p:cNvPr>
          <p:cNvSpPr txBox="1">
            <a:spLocks/>
          </p:cNvSpPr>
          <p:nvPr/>
        </p:nvSpPr>
        <p:spPr>
          <a:xfrm>
            <a:off x="391500" y="709729"/>
            <a:ext cx="8391835" cy="698267"/>
          </a:xfrm>
          <a:prstGeom prst="rect">
            <a:avLst/>
          </a:prstGeom>
        </p:spPr>
        <p:txBody>
          <a:bodyPr vert="horz" lIns="91440" tIns="45720" rIns="91440" bIns="45720" rtlCol="0" anchor="t" anchorCtr="0">
            <a:noAutofit/>
          </a:bodyPr>
          <a:lstStyle>
            <a:lvl1pPr algn="l" defTabSz="914400" rtl="0" eaLnBrk="1" latinLnBrk="0" hangingPunct="1">
              <a:spcBef>
                <a:spcPct val="0"/>
              </a:spcBef>
              <a:buNone/>
              <a:defRPr sz="2200" b="1" kern="1200">
                <a:solidFill>
                  <a:schemeClr val="tx1"/>
                </a:solidFill>
                <a:latin typeface="+mj-lt"/>
                <a:ea typeface="+mj-ea"/>
                <a:cs typeface="+mj-cs"/>
              </a:defRPr>
            </a:lvl1pPr>
          </a:lstStyle>
          <a:p>
            <a:r>
              <a:rPr lang="en-US" altLang="en-US" dirty="0">
                <a:solidFill>
                  <a:srgbClr val="2C4390"/>
                </a:solidFill>
                <a:latin typeface="Arial"/>
                <a:ea typeface="MS PGothic" panose="020B0600070205080204" pitchFamily="34" charset="-128"/>
              </a:rPr>
              <a:t>Citizen Science:</a:t>
            </a:r>
            <a:r>
              <a:rPr lang="en-US" altLang="en-US" sz="2000" dirty="0">
                <a:solidFill>
                  <a:srgbClr val="2C4390"/>
                </a:solidFill>
                <a:latin typeface="Arial"/>
                <a:ea typeface="MS PGothic" panose="020B0600070205080204" pitchFamily="34" charset="-128"/>
              </a:rPr>
              <a:t>10 Principles of Citizen Science</a:t>
            </a:r>
            <a:endParaRPr lang="en-US" dirty="0">
              <a:solidFill>
                <a:srgbClr val="2C4390"/>
              </a:solidFill>
              <a:latin typeface="Arial"/>
              <a:ea typeface="MS PGothic" panose="020B0600070205080204" pitchFamily="34" charset="-128"/>
            </a:endParaRPr>
          </a:p>
        </p:txBody>
      </p:sp>
      <p:sp>
        <p:nvSpPr>
          <p:cNvPr id="9" name="Pentagon 8"/>
          <p:cNvSpPr/>
          <p:nvPr/>
        </p:nvSpPr>
        <p:spPr>
          <a:xfrm>
            <a:off x="518625" y="2156431"/>
            <a:ext cx="7857240" cy="758255"/>
          </a:xfrm>
          <a:prstGeom prst="homePlate">
            <a:avLst/>
          </a:prstGeom>
          <a:solidFill>
            <a:schemeClr val="bg1">
              <a:lumMod val="7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a:buFont typeface="+mj-lt"/>
              <a:buAutoNum type="arabicPeriod" startAt="2"/>
            </a:pPr>
            <a:r>
              <a:rPr lang="en-US" sz="1200" dirty="0">
                <a:solidFill>
                  <a:schemeClr val="tx1"/>
                </a:solidFill>
              </a:rPr>
              <a:t>Citizen science projects have a genuine science outcome. For example, answering a research question or informing conservation action, management decisions or environmental policy</a:t>
            </a:r>
            <a:endParaRPr lang="en-US" sz="1200" b="1" dirty="0">
              <a:solidFill>
                <a:schemeClr val="tx1"/>
              </a:solidFill>
            </a:endParaRPr>
          </a:p>
        </p:txBody>
      </p:sp>
      <p:sp>
        <p:nvSpPr>
          <p:cNvPr id="11" name="Pentagon 10"/>
          <p:cNvSpPr/>
          <p:nvPr/>
        </p:nvSpPr>
        <p:spPr>
          <a:xfrm>
            <a:off x="518625" y="1272342"/>
            <a:ext cx="7857240" cy="700604"/>
          </a:xfrm>
          <a:prstGeom prst="homePlate">
            <a:avLst/>
          </a:prstGeom>
          <a:solidFill>
            <a:schemeClr val="bg1">
              <a:lumMod val="7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a:buFont typeface="+mj-lt"/>
              <a:buAutoNum type="arabicPeriod"/>
            </a:pPr>
            <a:r>
              <a:rPr lang="en-US" sz="1200" dirty="0">
                <a:solidFill>
                  <a:schemeClr val="tx1"/>
                </a:solidFill>
              </a:rPr>
              <a:t>Citizen science projects actively involve citizens in scientific endeavor that generates new knowledge or understanding. Citizens may act as contributors, collaborators, or as project leader and have a meaningful role in the project. </a:t>
            </a:r>
            <a:endParaRPr lang="en-US" sz="1200" b="1" dirty="0">
              <a:solidFill>
                <a:schemeClr val="tx1"/>
              </a:solidFill>
            </a:endParaRPr>
          </a:p>
        </p:txBody>
      </p:sp>
    </p:spTree>
    <p:extLst>
      <p:ext uri="{BB962C8B-B14F-4D97-AF65-F5344CB8AC3E}">
        <p14:creationId xmlns:p14="http://schemas.microsoft.com/office/powerpoint/2010/main" val="3785066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0-#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0-#ppt_w/2"/>
                                          </p:val>
                                        </p:tav>
                                        <p:tav tm="100000">
                                          <p:val>
                                            <p:strVal val="#ppt_x"/>
                                          </p:val>
                                        </p:tav>
                                      </p:tavLst>
                                    </p:anim>
                                    <p:anim calcmode="lin" valueType="num">
                                      <p:cBhvr additive="base">
                                        <p:cTn id="26"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9" grpId="0" animBg="1"/>
      <p:bldP spid="11"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kt 6" hidden="1">
            <a:extLst>
              <a:ext uri="{FF2B5EF4-FFF2-40B4-BE49-F238E27FC236}">
                <a16:creationId xmlns:a16="http://schemas.microsoft.com/office/drawing/2014/main" id="{10D3A9A3-0135-4662-8B1D-44C88387EE44}"/>
              </a:ext>
            </a:extLst>
          </p:cNvPr>
          <p:cNvGraphicFramePr>
            <a:graphicFrameLocks noChangeAspect="1"/>
          </p:cNvGraphicFramePr>
          <p:nvPr>
            <p:custDataLst>
              <p:tags r:id="rId2"/>
            </p:custDataLst>
            <p:extLst>
              <p:ext uri="{D42A27DB-BD31-4B8C-83A1-F6EECF244321}">
                <p14:modId xmlns:p14="http://schemas.microsoft.com/office/powerpoint/2010/main" val="270068299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8483" name="think-cell Folie" r:id="rId4" imgW="473" imgH="473" progId="TCLayout.ActiveDocument.1">
                  <p:embed/>
                </p:oleObj>
              </mc:Choice>
              <mc:Fallback>
                <p:oleObj name="think-cell Folie" r:id="rId4" imgW="473" imgH="473" progId="TCLayout.ActiveDocument.1">
                  <p:embed/>
                  <p:pic>
                    <p:nvPicPr>
                      <p:cNvPr id="7" name="Objekt 6" hidden="1">
                        <a:extLst>
                          <a:ext uri="{FF2B5EF4-FFF2-40B4-BE49-F238E27FC236}">
                            <a16:creationId xmlns:a16="http://schemas.microsoft.com/office/drawing/2014/main" id="{10D3A9A3-0135-4662-8B1D-44C88387EE4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8" name="Pentagon 7"/>
          <p:cNvSpPr/>
          <p:nvPr/>
        </p:nvSpPr>
        <p:spPr>
          <a:xfrm>
            <a:off x="549887" y="3144290"/>
            <a:ext cx="7921990" cy="739654"/>
          </a:xfrm>
          <a:prstGeom prst="homePlate">
            <a:avLst/>
          </a:prstGeom>
          <a:solidFill>
            <a:schemeClr val="bg1">
              <a:lumMod val="7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a:buFont typeface="+mj-lt"/>
              <a:buAutoNum type="arabicPeriod" startAt="7"/>
            </a:pPr>
            <a:r>
              <a:rPr lang="en-US" sz="1200" dirty="0">
                <a:solidFill>
                  <a:schemeClr val="tx1"/>
                </a:solidFill>
              </a:rPr>
              <a:t>Citizen science project data and meta-data are made publicly available and where possible; results are published in an open access format. Data sharing may occur during or after the project, unless there are security or privacy concerns that prevent this. </a:t>
            </a:r>
          </a:p>
        </p:txBody>
      </p:sp>
      <p:sp>
        <p:nvSpPr>
          <p:cNvPr id="12" name="Titel 1">
            <a:extLst>
              <a:ext uri="{FF2B5EF4-FFF2-40B4-BE49-F238E27FC236}">
                <a16:creationId xmlns:a16="http://schemas.microsoft.com/office/drawing/2014/main" id="{7BC52841-D3C3-4B7F-A651-6CDFB91E1E79}"/>
              </a:ext>
            </a:extLst>
          </p:cNvPr>
          <p:cNvSpPr txBox="1">
            <a:spLocks/>
          </p:cNvSpPr>
          <p:nvPr/>
        </p:nvSpPr>
        <p:spPr>
          <a:xfrm>
            <a:off x="422760" y="709729"/>
            <a:ext cx="8391835" cy="698267"/>
          </a:xfrm>
          <a:prstGeom prst="rect">
            <a:avLst/>
          </a:prstGeom>
        </p:spPr>
        <p:txBody>
          <a:bodyPr vert="horz" lIns="91440" tIns="45720" rIns="91440" bIns="45720" rtlCol="0" anchor="t" anchorCtr="0">
            <a:noAutofit/>
          </a:bodyPr>
          <a:lstStyle>
            <a:lvl1pPr algn="l" defTabSz="914400" rtl="0" eaLnBrk="1" latinLnBrk="0" hangingPunct="1">
              <a:spcBef>
                <a:spcPct val="0"/>
              </a:spcBef>
              <a:buNone/>
              <a:defRPr sz="2200" b="1" kern="1200">
                <a:solidFill>
                  <a:schemeClr val="tx1"/>
                </a:solidFill>
                <a:latin typeface="+mj-lt"/>
                <a:ea typeface="+mj-ea"/>
                <a:cs typeface="+mj-cs"/>
              </a:defRPr>
            </a:lvl1pPr>
          </a:lstStyle>
          <a:p>
            <a:r>
              <a:rPr lang="en-US" altLang="en-US" dirty="0">
                <a:solidFill>
                  <a:srgbClr val="2C4390"/>
                </a:solidFill>
                <a:latin typeface="Arial"/>
                <a:ea typeface="MS PGothic" panose="020B0600070205080204" pitchFamily="34" charset="-128"/>
              </a:rPr>
              <a:t>Citizen Science: </a:t>
            </a:r>
            <a:r>
              <a:rPr lang="en-US" altLang="en-US" sz="2000" dirty="0">
                <a:solidFill>
                  <a:srgbClr val="2C4390"/>
                </a:solidFill>
                <a:latin typeface="Arial"/>
                <a:ea typeface="MS PGothic" panose="020B0600070205080204" pitchFamily="34" charset="-128"/>
              </a:rPr>
              <a:t>10 Principles of Citizen Science</a:t>
            </a:r>
            <a:endParaRPr lang="en-US" dirty="0">
              <a:solidFill>
                <a:srgbClr val="2C4390"/>
              </a:solidFill>
              <a:latin typeface="Arial"/>
              <a:ea typeface="MS PGothic" panose="020B0600070205080204" pitchFamily="34" charset="-128"/>
            </a:endParaRPr>
          </a:p>
        </p:txBody>
      </p:sp>
      <p:sp>
        <p:nvSpPr>
          <p:cNvPr id="9" name="Pentagon 8"/>
          <p:cNvSpPr/>
          <p:nvPr/>
        </p:nvSpPr>
        <p:spPr>
          <a:xfrm>
            <a:off x="549887" y="2262590"/>
            <a:ext cx="7857240" cy="693677"/>
          </a:xfrm>
          <a:prstGeom prst="homePlate">
            <a:avLst/>
          </a:prstGeom>
          <a:solidFill>
            <a:schemeClr val="bg1">
              <a:lumMod val="7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a:buFont typeface="+mj-lt"/>
              <a:buAutoNum type="arabicPeriod" startAt="6"/>
            </a:pPr>
            <a:r>
              <a:rPr lang="en-US" sz="1200" dirty="0">
                <a:solidFill>
                  <a:schemeClr val="tx1"/>
                </a:solidFill>
              </a:rPr>
              <a:t>Citizen science is considered a research approach like any other, with limitations and biases that should be considered and controlled for. However, unlike traditional research approaches, citizen science provides opportunity for greater public engagement and democratization of science</a:t>
            </a:r>
            <a:r>
              <a:rPr lang="en-US" sz="1200" dirty="0"/>
              <a:t>. </a:t>
            </a:r>
            <a:endParaRPr lang="en-US" sz="1200" b="1" dirty="0">
              <a:solidFill>
                <a:schemeClr val="tx1"/>
              </a:solidFill>
            </a:endParaRPr>
          </a:p>
        </p:txBody>
      </p:sp>
      <p:sp>
        <p:nvSpPr>
          <p:cNvPr id="11" name="Pentagon 10"/>
          <p:cNvSpPr/>
          <p:nvPr/>
        </p:nvSpPr>
        <p:spPr>
          <a:xfrm>
            <a:off x="549887" y="1308777"/>
            <a:ext cx="7859467" cy="774274"/>
          </a:xfrm>
          <a:prstGeom prst="homePlate">
            <a:avLst/>
          </a:prstGeom>
          <a:solidFill>
            <a:schemeClr val="bg1">
              <a:lumMod val="7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a:buFont typeface="+mj-lt"/>
              <a:buAutoNum type="arabicPeriod" startAt="5"/>
            </a:pPr>
            <a:r>
              <a:rPr lang="en-US" sz="1200" dirty="0">
                <a:solidFill>
                  <a:schemeClr val="tx1"/>
                </a:solidFill>
              </a:rPr>
              <a:t>Citizen scientists receive feedback from the project. For example, how their data are being used and what the research, policy or societal outcomes are. </a:t>
            </a:r>
            <a:endParaRPr lang="en-US" sz="1200" b="1" dirty="0">
              <a:solidFill>
                <a:schemeClr val="tx1"/>
              </a:solidFill>
            </a:endParaRPr>
          </a:p>
        </p:txBody>
      </p:sp>
    </p:spTree>
    <p:extLst>
      <p:ext uri="{BB962C8B-B14F-4D97-AF65-F5344CB8AC3E}">
        <p14:creationId xmlns:p14="http://schemas.microsoft.com/office/powerpoint/2010/main" val="2960880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0-#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kt 6" hidden="1">
            <a:extLst>
              <a:ext uri="{FF2B5EF4-FFF2-40B4-BE49-F238E27FC236}">
                <a16:creationId xmlns:a16="http://schemas.microsoft.com/office/drawing/2014/main" id="{10D3A9A3-0135-4662-8B1D-44C88387EE44}"/>
              </a:ext>
            </a:extLst>
          </p:cNvPr>
          <p:cNvGraphicFramePr>
            <a:graphicFrameLocks noChangeAspect="1"/>
          </p:cNvGraphicFramePr>
          <p:nvPr>
            <p:custDataLst>
              <p:tags r:id="rId2"/>
            </p:custDataLst>
            <p:extLst>
              <p:ext uri="{D42A27DB-BD31-4B8C-83A1-F6EECF244321}">
                <p14:modId xmlns:p14="http://schemas.microsoft.com/office/powerpoint/2010/main" val="270068299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9507" name="think-cell Folie" r:id="rId4" imgW="473" imgH="473" progId="TCLayout.ActiveDocument.1">
                  <p:embed/>
                </p:oleObj>
              </mc:Choice>
              <mc:Fallback>
                <p:oleObj name="think-cell Folie" r:id="rId4" imgW="473" imgH="473" progId="TCLayout.ActiveDocument.1">
                  <p:embed/>
                  <p:pic>
                    <p:nvPicPr>
                      <p:cNvPr id="7" name="Objekt 6" hidden="1">
                        <a:extLst>
                          <a:ext uri="{FF2B5EF4-FFF2-40B4-BE49-F238E27FC236}">
                            <a16:creationId xmlns:a16="http://schemas.microsoft.com/office/drawing/2014/main" id="{10D3A9A3-0135-4662-8B1D-44C88387EE4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2" name="Titel 1">
            <a:extLst>
              <a:ext uri="{FF2B5EF4-FFF2-40B4-BE49-F238E27FC236}">
                <a16:creationId xmlns:a16="http://schemas.microsoft.com/office/drawing/2014/main" id="{7BC52841-D3C3-4B7F-A651-6CDFB91E1E79}"/>
              </a:ext>
            </a:extLst>
          </p:cNvPr>
          <p:cNvSpPr txBox="1">
            <a:spLocks/>
          </p:cNvSpPr>
          <p:nvPr/>
        </p:nvSpPr>
        <p:spPr>
          <a:xfrm>
            <a:off x="422760" y="709729"/>
            <a:ext cx="8391835" cy="698267"/>
          </a:xfrm>
          <a:prstGeom prst="rect">
            <a:avLst/>
          </a:prstGeom>
        </p:spPr>
        <p:txBody>
          <a:bodyPr vert="horz" lIns="91440" tIns="45720" rIns="91440" bIns="45720" rtlCol="0" anchor="t" anchorCtr="0">
            <a:noAutofit/>
          </a:bodyPr>
          <a:lstStyle>
            <a:lvl1pPr algn="l" defTabSz="914400" rtl="0" eaLnBrk="1" latinLnBrk="0" hangingPunct="1">
              <a:spcBef>
                <a:spcPct val="0"/>
              </a:spcBef>
              <a:buNone/>
              <a:defRPr sz="2200" b="1" kern="1200">
                <a:solidFill>
                  <a:schemeClr val="tx1"/>
                </a:solidFill>
                <a:latin typeface="+mj-lt"/>
                <a:ea typeface="+mj-ea"/>
                <a:cs typeface="+mj-cs"/>
              </a:defRPr>
            </a:lvl1pPr>
          </a:lstStyle>
          <a:p>
            <a:r>
              <a:rPr lang="en-US" altLang="en-US" dirty="0">
                <a:solidFill>
                  <a:srgbClr val="2C4390"/>
                </a:solidFill>
                <a:latin typeface="Arial"/>
                <a:ea typeface="MS PGothic" panose="020B0600070205080204" pitchFamily="34" charset="-128"/>
              </a:rPr>
              <a:t>Citizen Science: </a:t>
            </a:r>
            <a:r>
              <a:rPr lang="en-US" altLang="en-US" sz="2000" dirty="0">
                <a:solidFill>
                  <a:srgbClr val="2C4390"/>
                </a:solidFill>
                <a:latin typeface="Arial"/>
                <a:ea typeface="MS PGothic" panose="020B0600070205080204" pitchFamily="34" charset="-128"/>
              </a:rPr>
              <a:t>10 Principles of Citizen Science</a:t>
            </a:r>
            <a:endParaRPr lang="en-US" dirty="0">
              <a:solidFill>
                <a:srgbClr val="2C4390"/>
              </a:solidFill>
              <a:latin typeface="Arial"/>
              <a:ea typeface="MS PGothic" panose="020B0600070205080204" pitchFamily="34" charset="-128"/>
            </a:endParaRPr>
          </a:p>
        </p:txBody>
      </p:sp>
      <p:sp>
        <p:nvSpPr>
          <p:cNvPr id="9" name="Pentagon 8"/>
          <p:cNvSpPr/>
          <p:nvPr/>
        </p:nvSpPr>
        <p:spPr>
          <a:xfrm>
            <a:off x="518625" y="3208708"/>
            <a:ext cx="7857240" cy="748793"/>
          </a:xfrm>
          <a:prstGeom prst="homePlate">
            <a:avLst/>
          </a:prstGeom>
          <a:solidFill>
            <a:schemeClr val="bg1">
              <a:lumMod val="7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a:buFont typeface="+mj-lt"/>
              <a:buAutoNum type="arabicPeriod" startAt="10"/>
            </a:pPr>
            <a:r>
              <a:rPr lang="en-US" sz="1200" dirty="0">
                <a:solidFill>
                  <a:schemeClr val="tx1"/>
                </a:solidFill>
              </a:rPr>
              <a:t>The leaders of citizen science projects take into consideration legal and ethical issues surrounding copyright, intellectual property, data sharing agreements, confidentiality, attribution, and the environmental impact of any activities. </a:t>
            </a:r>
            <a:endParaRPr lang="en-US" sz="1200" b="1" dirty="0">
              <a:solidFill>
                <a:schemeClr val="tx1"/>
              </a:solidFill>
            </a:endParaRPr>
          </a:p>
        </p:txBody>
      </p:sp>
      <p:sp>
        <p:nvSpPr>
          <p:cNvPr id="11" name="Pentagon 10"/>
          <p:cNvSpPr/>
          <p:nvPr/>
        </p:nvSpPr>
        <p:spPr>
          <a:xfrm>
            <a:off x="518625" y="2222687"/>
            <a:ext cx="7857240" cy="700604"/>
          </a:xfrm>
          <a:prstGeom prst="homePlate">
            <a:avLst/>
          </a:prstGeom>
          <a:solidFill>
            <a:schemeClr val="bg1">
              <a:lumMod val="7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a:buFont typeface="+mj-lt"/>
              <a:buAutoNum type="arabicPeriod" startAt="9"/>
            </a:pPr>
            <a:r>
              <a:rPr lang="en-US" sz="1200" dirty="0">
                <a:solidFill>
                  <a:schemeClr val="tx1"/>
                </a:solidFill>
              </a:rPr>
              <a:t>Citizen science programed are evaluated for their scientific output, data quality, participant experience and wider societal or policy impact. </a:t>
            </a:r>
          </a:p>
        </p:txBody>
      </p:sp>
      <p:sp>
        <p:nvSpPr>
          <p:cNvPr id="2" name="Rectangle 1"/>
          <p:cNvSpPr/>
          <p:nvPr/>
        </p:nvSpPr>
        <p:spPr>
          <a:xfrm>
            <a:off x="341970" y="4438586"/>
            <a:ext cx="8210550" cy="246221"/>
          </a:xfrm>
          <a:prstGeom prst="rect">
            <a:avLst/>
          </a:prstGeom>
        </p:spPr>
        <p:txBody>
          <a:bodyPr wrap="square">
            <a:spAutoFit/>
          </a:bodyPr>
          <a:lstStyle/>
          <a:p>
            <a:r>
              <a:rPr lang="en-US" sz="1000" dirty="0">
                <a:solidFill>
                  <a:srgbClr val="000000"/>
                </a:solidFill>
                <a:latin typeface="Arial" panose="020B0604020202020204" pitchFamily="34" charset="0"/>
                <a:cs typeface="Arial" panose="020B0604020202020204" pitchFamily="34" charset="0"/>
              </a:rPr>
              <a:t>Source: ECSA (European Citizen Science Association). 2015. Ten Principles of Citizen Science. Berlin. </a:t>
            </a:r>
            <a:r>
              <a:rPr lang="en-US" sz="1000" dirty="0">
                <a:solidFill>
                  <a:srgbClr val="000000"/>
                </a:solidFill>
                <a:latin typeface="Arial" panose="020B0604020202020204" pitchFamily="34" charset="0"/>
                <a:cs typeface="Arial" panose="020B0604020202020204" pitchFamily="34" charset="0"/>
                <a:hlinkClick r:id="rId6"/>
              </a:rPr>
              <a:t>http://doi.org/10.17605/OSF.IO/XPR2N </a:t>
            </a:r>
            <a:endParaRPr lang="en-US" sz="1000" dirty="0">
              <a:latin typeface="Arial" panose="020B0604020202020204" pitchFamily="34" charset="0"/>
              <a:cs typeface="Arial" panose="020B0604020202020204" pitchFamily="34" charset="0"/>
            </a:endParaRPr>
          </a:p>
        </p:txBody>
      </p:sp>
      <p:sp>
        <p:nvSpPr>
          <p:cNvPr id="8" name="Pentagon 9">
            <a:extLst>
              <a:ext uri="{FF2B5EF4-FFF2-40B4-BE49-F238E27FC236}">
                <a16:creationId xmlns:a16="http://schemas.microsoft.com/office/drawing/2014/main" id="{8229502F-3A0C-454E-93CE-B8A6935232B3}"/>
              </a:ext>
            </a:extLst>
          </p:cNvPr>
          <p:cNvSpPr/>
          <p:nvPr/>
        </p:nvSpPr>
        <p:spPr>
          <a:xfrm>
            <a:off x="518625" y="1316522"/>
            <a:ext cx="7857240" cy="700603"/>
          </a:xfrm>
          <a:prstGeom prst="homePlate">
            <a:avLst/>
          </a:prstGeom>
          <a:solidFill>
            <a:schemeClr val="bg1">
              <a:lumMod val="7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a:buFont typeface="+mj-lt"/>
              <a:buAutoNum type="arabicPeriod" startAt="8"/>
            </a:pPr>
            <a:r>
              <a:rPr lang="en-US" sz="1200" dirty="0">
                <a:solidFill>
                  <a:schemeClr val="tx1"/>
                </a:solidFill>
              </a:rPr>
              <a:t>Citizen scientists are acknowledged in project results and publications. </a:t>
            </a:r>
            <a:endParaRPr lang="en-US" sz="1200" b="1" dirty="0">
              <a:solidFill>
                <a:schemeClr val="tx1"/>
              </a:solidFill>
            </a:endParaRPr>
          </a:p>
        </p:txBody>
      </p:sp>
    </p:spTree>
    <p:extLst>
      <p:ext uri="{BB962C8B-B14F-4D97-AF65-F5344CB8AC3E}">
        <p14:creationId xmlns:p14="http://schemas.microsoft.com/office/powerpoint/2010/main" val="3400482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0-#ppt_w/2"/>
                                          </p:val>
                                        </p:tav>
                                        <p:tav tm="100000">
                                          <p:val>
                                            <p:strVal val="#ppt_x"/>
                                          </p:val>
                                        </p:tav>
                                      </p:tavLst>
                                    </p:anim>
                                    <p:anim calcmode="lin" valueType="num">
                                      <p:cBhvr additive="base">
                                        <p:cTn id="14"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0-#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8"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kt 6" hidden="1">
            <a:extLst>
              <a:ext uri="{FF2B5EF4-FFF2-40B4-BE49-F238E27FC236}">
                <a16:creationId xmlns:a16="http://schemas.microsoft.com/office/drawing/2014/main" id="{10D3A9A3-0135-4662-8B1D-44C88387EE44}"/>
              </a:ext>
            </a:extLst>
          </p:cNvPr>
          <p:cNvGraphicFramePr>
            <a:graphicFrameLocks noChangeAspect="1"/>
          </p:cNvGraphicFramePr>
          <p:nvPr>
            <p:custDataLst>
              <p:tags r:id="rId2"/>
            </p:custDataLst>
            <p:extLst>
              <p:ext uri="{D42A27DB-BD31-4B8C-83A1-F6EECF244321}">
                <p14:modId xmlns:p14="http://schemas.microsoft.com/office/powerpoint/2010/main" val="182874906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0531" name="think-cell Folie" r:id="rId4" imgW="473" imgH="473" progId="TCLayout.ActiveDocument.1">
                  <p:embed/>
                </p:oleObj>
              </mc:Choice>
              <mc:Fallback>
                <p:oleObj name="think-cell Folie" r:id="rId4" imgW="473" imgH="473" progId="TCLayout.ActiveDocument.1">
                  <p:embed/>
                  <p:pic>
                    <p:nvPicPr>
                      <p:cNvPr id="7" name="Objekt 6" hidden="1">
                        <a:extLst>
                          <a:ext uri="{FF2B5EF4-FFF2-40B4-BE49-F238E27FC236}">
                            <a16:creationId xmlns:a16="http://schemas.microsoft.com/office/drawing/2014/main" id="{10D3A9A3-0135-4662-8B1D-44C88387EE4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el 3">
            <a:extLst>
              <a:ext uri="{FF2B5EF4-FFF2-40B4-BE49-F238E27FC236}">
                <a16:creationId xmlns:a16="http://schemas.microsoft.com/office/drawing/2014/main" id="{58C0AA6F-E885-45C3-A3CA-ADB52E7A3858}"/>
              </a:ext>
            </a:extLst>
          </p:cNvPr>
          <p:cNvSpPr>
            <a:spLocks noGrp="1"/>
          </p:cNvSpPr>
          <p:nvPr>
            <p:ph type="title"/>
          </p:nvPr>
        </p:nvSpPr>
        <p:spPr>
          <a:xfrm>
            <a:off x="422759" y="1151208"/>
            <a:ext cx="8391835" cy="677912"/>
          </a:xfrm>
        </p:spPr>
        <p:txBody>
          <a:bodyPr vert="horz">
            <a:normAutofit/>
          </a:bodyPr>
          <a:lstStyle/>
          <a:p>
            <a:pPr>
              <a:spcBef>
                <a:spcPts val="0"/>
              </a:spcBef>
            </a:pPr>
            <a:r>
              <a:rPr lang="en-US" sz="1400" b="0" dirty="0"/>
              <a:t>Active engagement with citizens and society has the potential to improve research and its outcomes and reinforce societal trust in science. It can increase</a:t>
            </a:r>
            <a:r>
              <a:rPr lang="en-US" sz="1400" dirty="0"/>
              <a:t>. </a:t>
            </a:r>
            <a:endParaRPr lang="en-US" sz="1400" dirty="0">
              <a:cs typeface="Arial" panose="020B0604020202020204" pitchFamily="34" charset="0"/>
            </a:endParaRPr>
          </a:p>
        </p:txBody>
      </p:sp>
      <p:sp>
        <p:nvSpPr>
          <p:cNvPr id="12" name="Titel 1">
            <a:extLst>
              <a:ext uri="{FF2B5EF4-FFF2-40B4-BE49-F238E27FC236}">
                <a16:creationId xmlns:a16="http://schemas.microsoft.com/office/drawing/2014/main" id="{7BC52841-D3C3-4B7F-A651-6CDFB91E1E79}"/>
              </a:ext>
            </a:extLst>
          </p:cNvPr>
          <p:cNvSpPr txBox="1">
            <a:spLocks/>
          </p:cNvSpPr>
          <p:nvPr/>
        </p:nvSpPr>
        <p:spPr>
          <a:xfrm>
            <a:off x="422760" y="631015"/>
            <a:ext cx="8391835" cy="698267"/>
          </a:xfrm>
          <a:prstGeom prst="rect">
            <a:avLst/>
          </a:prstGeom>
        </p:spPr>
        <p:txBody>
          <a:bodyPr vert="horz" lIns="91440" tIns="45720" rIns="91440" bIns="45720" rtlCol="0" anchor="t" anchorCtr="0">
            <a:noAutofit/>
          </a:bodyPr>
          <a:lstStyle>
            <a:lvl1pPr algn="l" defTabSz="914400" rtl="0" eaLnBrk="1" latinLnBrk="0" hangingPunct="1">
              <a:spcBef>
                <a:spcPct val="0"/>
              </a:spcBef>
              <a:buNone/>
              <a:defRPr sz="2200" b="1" kern="1200">
                <a:solidFill>
                  <a:schemeClr val="tx1"/>
                </a:solidFill>
                <a:latin typeface="+mj-lt"/>
                <a:ea typeface="+mj-ea"/>
                <a:cs typeface="+mj-cs"/>
              </a:defRPr>
            </a:lvl1pPr>
          </a:lstStyle>
          <a:p>
            <a:r>
              <a:rPr lang="en-US" altLang="en-US" dirty="0">
                <a:solidFill>
                  <a:srgbClr val="2C4390"/>
                </a:solidFill>
                <a:latin typeface="Arial"/>
                <a:ea typeface="MS PGothic" panose="020B0600070205080204" pitchFamily="34" charset="-128"/>
              </a:rPr>
              <a:t>Citizen Science: </a:t>
            </a:r>
            <a:r>
              <a:rPr lang="en-US" dirty="0">
                <a:solidFill>
                  <a:srgbClr val="2C4390"/>
                </a:solidFill>
                <a:latin typeface="Arial"/>
                <a:ea typeface="MS PGothic" panose="020B0600070205080204" pitchFamily="34" charset="-128"/>
              </a:rPr>
              <a:t>Why it is important?</a:t>
            </a:r>
            <a:r>
              <a:rPr lang="en-US" sz="2000" dirty="0">
                <a:solidFill>
                  <a:srgbClr val="2C4390"/>
                </a:solidFill>
                <a:latin typeface="Arial"/>
                <a:ea typeface="MS PGothic" panose="020B0600070205080204" pitchFamily="34" charset="-128"/>
              </a:rPr>
              <a:t> </a:t>
            </a:r>
            <a:r>
              <a:rPr lang="en-US" altLang="en-US" sz="2000" dirty="0">
                <a:solidFill>
                  <a:srgbClr val="2C4390"/>
                </a:solidFill>
                <a:latin typeface="Arial"/>
                <a:ea typeface="MS PGothic" panose="020B0600070205080204" pitchFamily="34" charset="-128"/>
              </a:rPr>
              <a:t/>
            </a:r>
            <a:br>
              <a:rPr lang="en-US" altLang="en-US" sz="2000" dirty="0">
                <a:solidFill>
                  <a:srgbClr val="2C4390"/>
                </a:solidFill>
                <a:latin typeface="Arial"/>
                <a:ea typeface="MS PGothic" panose="020B0600070205080204" pitchFamily="34" charset="-128"/>
              </a:rPr>
            </a:br>
            <a:endParaRPr lang="en-US" dirty="0">
              <a:solidFill>
                <a:srgbClr val="2C4390"/>
              </a:solidFill>
              <a:latin typeface="Arial"/>
              <a:ea typeface="MS PGothic" panose="020B0600070205080204" pitchFamily="34" charset="-128"/>
            </a:endParaRPr>
          </a:p>
        </p:txBody>
      </p:sp>
      <p:sp>
        <p:nvSpPr>
          <p:cNvPr id="14" name="Freihandform: Form 13">
            <a:extLst>
              <a:ext uri="{FF2B5EF4-FFF2-40B4-BE49-F238E27FC236}">
                <a16:creationId xmlns:a16="http://schemas.microsoft.com/office/drawing/2014/main" id="{DDCA1348-8193-47A0-ADF2-494CF5A298FA}"/>
              </a:ext>
            </a:extLst>
          </p:cNvPr>
          <p:cNvSpPr/>
          <p:nvPr/>
        </p:nvSpPr>
        <p:spPr>
          <a:xfrm>
            <a:off x="1516182" y="1929031"/>
            <a:ext cx="5400431" cy="849420"/>
          </a:xfrm>
          <a:custGeom>
            <a:avLst/>
            <a:gdLst>
              <a:gd name="connsiteX0" fmla="*/ 0 w 5400431"/>
              <a:gd name="connsiteY0" fmla="*/ 141573 h 849420"/>
              <a:gd name="connsiteX1" fmla="*/ 141573 w 5400431"/>
              <a:gd name="connsiteY1" fmla="*/ 0 h 849420"/>
              <a:gd name="connsiteX2" fmla="*/ 5258858 w 5400431"/>
              <a:gd name="connsiteY2" fmla="*/ 0 h 849420"/>
              <a:gd name="connsiteX3" fmla="*/ 5400431 w 5400431"/>
              <a:gd name="connsiteY3" fmla="*/ 141573 h 849420"/>
              <a:gd name="connsiteX4" fmla="*/ 5400431 w 5400431"/>
              <a:gd name="connsiteY4" fmla="*/ 707847 h 849420"/>
              <a:gd name="connsiteX5" fmla="*/ 5258858 w 5400431"/>
              <a:gd name="connsiteY5" fmla="*/ 849420 h 849420"/>
              <a:gd name="connsiteX6" fmla="*/ 141573 w 5400431"/>
              <a:gd name="connsiteY6" fmla="*/ 849420 h 849420"/>
              <a:gd name="connsiteX7" fmla="*/ 0 w 5400431"/>
              <a:gd name="connsiteY7" fmla="*/ 707847 h 849420"/>
              <a:gd name="connsiteX8" fmla="*/ 0 w 5400431"/>
              <a:gd name="connsiteY8" fmla="*/ 141573 h 849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00431" h="849420">
                <a:moveTo>
                  <a:pt x="0" y="141573"/>
                </a:moveTo>
                <a:cubicBezTo>
                  <a:pt x="0" y="63384"/>
                  <a:pt x="63384" y="0"/>
                  <a:pt x="141573" y="0"/>
                </a:cubicBezTo>
                <a:lnTo>
                  <a:pt x="5258858" y="0"/>
                </a:lnTo>
                <a:cubicBezTo>
                  <a:pt x="5337047" y="0"/>
                  <a:pt x="5400431" y="63384"/>
                  <a:pt x="5400431" y="141573"/>
                </a:cubicBezTo>
                <a:lnTo>
                  <a:pt x="5400431" y="707847"/>
                </a:lnTo>
                <a:cubicBezTo>
                  <a:pt x="5400431" y="786036"/>
                  <a:pt x="5337047" y="849420"/>
                  <a:pt x="5258858" y="849420"/>
                </a:cubicBezTo>
                <a:lnTo>
                  <a:pt x="141573" y="849420"/>
                </a:lnTo>
                <a:cubicBezTo>
                  <a:pt x="63384" y="849420"/>
                  <a:pt x="0" y="786036"/>
                  <a:pt x="0" y="707847"/>
                </a:cubicBezTo>
                <a:lnTo>
                  <a:pt x="0" y="141573"/>
                </a:lnTo>
                <a:close/>
              </a:path>
            </a:pathLst>
          </a:custGeom>
          <a:solidFill>
            <a:schemeClr val="tx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2425" tIns="102425" rIns="102425" bIns="102425" numCol="1" spcCol="1270" anchor="ctr" anchorCtr="0">
            <a:noAutofit/>
          </a:bodyPr>
          <a:lstStyle/>
          <a:p>
            <a:pPr marL="0" lvl="0" indent="0" algn="l" defTabSz="711200">
              <a:lnSpc>
                <a:spcPct val="90000"/>
              </a:lnSpc>
              <a:spcBef>
                <a:spcPct val="0"/>
              </a:spcBef>
              <a:spcAft>
                <a:spcPct val="35000"/>
              </a:spcAft>
              <a:buNone/>
            </a:pPr>
            <a:r>
              <a:rPr lang="en-US" sz="1600" b="1" kern="1200" dirty="0">
                <a:solidFill>
                  <a:schemeClr val="bg1"/>
                </a:solidFill>
              </a:rPr>
              <a:t>relevance </a:t>
            </a:r>
            <a:r>
              <a:rPr lang="en-US" sz="1600" kern="1200" dirty="0">
                <a:solidFill>
                  <a:schemeClr val="bg1"/>
                </a:solidFill>
              </a:rPr>
              <a:t>and </a:t>
            </a:r>
            <a:r>
              <a:rPr lang="en-US" sz="1600" b="1" kern="1200" dirty="0">
                <a:solidFill>
                  <a:schemeClr val="bg1"/>
                </a:solidFill>
              </a:rPr>
              <a:t>effectiveness </a:t>
            </a:r>
            <a:r>
              <a:rPr lang="en-US" sz="1600" kern="1200" dirty="0">
                <a:solidFill>
                  <a:schemeClr val="bg1"/>
                </a:solidFill>
              </a:rPr>
              <a:t>by ensuring that R&amp;I aligns with needs, expectations and values of society </a:t>
            </a:r>
          </a:p>
        </p:txBody>
      </p:sp>
      <p:sp>
        <p:nvSpPr>
          <p:cNvPr id="15" name="Freihandform: Form 14">
            <a:extLst>
              <a:ext uri="{FF2B5EF4-FFF2-40B4-BE49-F238E27FC236}">
                <a16:creationId xmlns:a16="http://schemas.microsoft.com/office/drawing/2014/main" id="{2CF3C167-211B-4783-87CE-ABEE8058FB1C}"/>
              </a:ext>
            </a:extLst>
          </p:cNvPr>
          <p:cNvSpPr/>
          <p:nvPr/>
        </p:nvSpPr>
        <p:spPr>
          <a:xfrm>
            <a:off x="1516182" y="2967007"/>
            <a:ext cx="5400431" cy="849420"/>
          </a:xfrm>
          <a:custGeom>
            <a:avLst/>
            <a:gdLst>
              <a:gd name="connsiteX0" fmla="*/ 0 w 5400431"/>
              <a:gd name="connsiteY0" fmla="*/ 141573 h 849420"/>
              <a:gd name="connsiteX1" fmla="*/ 141573 w 5400431"/>
              <a:gd name="connsiteY1" fmla="*/ 0 h 849420"/>
              <a:gd name="connsiteX2" fmla="*/ 5258858 w 5400431"/>
              <a:gd name="connsiteY2" fmla="*/ 0 h 849420"/>
              <a:gd name="connsiteX3" fmla="*/ 5400431 w 5400431"/>
              <a:gd name="connsiteY3" fmla="*/ 141573 h 849420"/>
              <a:gd name="connsiteX4" fmla="*/ 5400431 w 5400431"/>
              <a:gd name="connsiteY4" fmla="*/ 707847 h 849420"/>
              <a:gd name="connsiteX5" fmla="*/ 5258858 w 5400431"/>
              <a:gd name="connsiteY5" fmla="*/ 849420 h 849420"/>
              <a:gd name="connsiteX6" fmla="*/ 141573 w 5400431"/>
              <a:gd name="connsiteY6" fmla="*/ 849420 h 849420"/>
              <a:gd name="connsiteX7" fmla="*/ 0 w 5400431"/>
              <a:gd name="connsiteY7" fmla="*/ 707847 h 849420"/>
              <a:gd name="connsiteX8" fmla="*/ 0 w 5400431"/>
              <a:gd name="connsiteY8" fmla="*/ 141573 h 849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00431" h="849420">
                <a:moveTo>
                  <a:pt x="0" y="141573"/>
                </a:moveTo>
                <a:cubicBezTo>
                  <a:pt x="0" y="63384"/>
                  <a:pt x="63384" y="0"/>
                  <a:pt x="141573" y="0"/>
                </a:cubicBezTo>
                <a:lnTo>
                  <a:pt x="5258858" y="0"/>
                </a:lnTo>
                <a:cubicBezTo>
                  <a:pt x="5337047" y="0"/>
                  <a:pt x="5400431" y="63384"/>
                  <a:pt x="5400431" y="141573"/>
                </a:cubicBezTo>
                <a:lnTo>
                  <a:pt x="5400431" y="707847"/>
                </a:lnTo>
                <a:cubicBezTo>
                  <a:pt x="5400431" y="786036"/>
                  <a:pt x="5337047" y="849420"/>
                  <a:pt x="5258858" y="849420"/>
                </a:cubicBezTo>
                <a:lnTo>
                  <a:pt x="141573" y="849420"/>
                </a:lnTo>
                <a:cubicBezTo>
                  <a:pt x="63384" y="849420"/>
                  <a:pt x="0" y="786036"/>
                  <a:pt x="0" y="707847"/>
                </a:cubicBezTo>
                <a:lnTo>
                  <a:pt x="0" y="141573"/>
                </a:lnTo>
                <a:close/>
              </a:path>
            </a:pathLst>
          </a:custGeom>
          <a:solidFill>
            <a:srgbClr val="FFC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2425" tIns="102425" rIns="102425" bIns="102425" numCol="1" spcCol="1270" anchor="ctr" anchorCtr="0">
            <a:noAutofit/>
          </a:bodyPr>
          <a:lstStyle/>
          <a:p>
            <a:pPr marL="0" lvl="0" indent="0" algn="l" defTabSz="711200">
              <a:lnSpc>
                <a:spcPct val="90000"/>
              </a:lnSpc>
              <a:spcBef>
                <a:spcPct val="0"/>
              </a:spcBef>
              <a:spcAft>
                <a:spcPct val="35000"/>
              </a:spcAft>
              <a:buNone/>
            </a:pPr>
            <a:r>
              <a:rPr lang="en-US" sz="1600" b="1" kern="1200" dirty="0">
                <a:solidFill>
                  <a:schemeClr val="tx1"/>
                </a:solidFill>
              </a:rPr>
              <a:t>creativity </a:t>
            </a:r>
            <a:r>
              <a:rPr lang="en-US" sz="1600" kern="1200" dirty="0">
                <a:solidFill>
                  <a:schemeClr val="tx1"/>
                </a:solidFill>
              </a:rPr>
              <a:t>and </a:t>
            </a:r>
            <a:r>
              <a:rPr lang="en-US" sz="1600" b="1" kern="1200" dirty="0">
                <a:solidFill>
                  <a:schemeClr val="tx1"/>
                </a:solidFill>
              </a:rPr>
              <a:t>quality </a:t>
            </a:r>
            <a:r>
              <a:rPr lang="en-US" sz="1600" kern="1200" dirty="0">
                <a:solidFill>
                  <a:schemeClr val="tx1"/>
                </a:solidFill>
              </a:rPr>
              <a:t>by enlarging the collective capabilities, the scope of research and the quantity and quality of data </a:t>
            </a:r>
            <a:endParaRPr lang="en-US" sz="1600" kern="1200" dirty="0"/>
          </a:p>
        </p:txBody>
      </p:sp>
      <p:sp>
        <p:nvSpPr>
          <p:cNvPr id="16" name="Freihandform: Form 15">
            <a:extLst>
              <a:ext uri="{FF2B5EF4-FFF2-40B4-BE49-F238E27FC236}">
                <a16:creationId xmlns:a16="http://schemas.microsoft.com/office/drawing/2014/main" id="{5AB00A20-B8E8-45B9-BA76-C0265E6BAB9C}"/>
              </a:ext>
            </a:extLst>
          </p:cNvPr>
          <p:cNvSpPr/>
          <p:nvPr/>
        </p:nvSpPr>
        <p:spPr>
          <a:xfrm>
            <a:off x="1516181" y="4004983"/>
            <a:ext cx="5400431" cy="849420"/>
          </a:xfrm>
          <a:custGeom>
            <a:avLst/>
            <a:gdLst>
              <a:gd name="connsiteX0" fmla="*/ 0 w 5400431"/>
              <a:gd name="connsiteY0" fmla="*/ 141573 h 849420"/>
              <a:gd name="connsiteX1" fmla="*/ 141573 w 5400431"/>
              <a:gd name="connsiteY1" fmla="*/ 0 h 849420"/>
              <a:gd name="connsiteX2" fmla="*/ 5258858 w 5400431"/>
              <a:gd name="connsiteY2" fmla="*/ 0 h 849420"/>
              <a:gd name="connsiteX3" fmla="*/ 5400431 w 5400431"/>
              <a:gd name="connsiteY3" fmla="*/ 141573 h 849420"/>
              <a:gd name="connsiteX4" fmla="*/ 5400431 w 5400431"/>
              <a:gd name="connsiteY4" fmla="*/ 707847 h 849420"/>
              <a:gd name="connsiteX5" fmla="*/ 5258858 w 5400431"/>
              <a:gd name="connsiteY5" fmla="*/ 849420 h 849420"/>
              <a:gd name="connsiteX6" fmla="*/ 141573 w 5400431"/>
              <a:gd name="connsiteY6" fmla="*/ 849420 h 849420"/>
              <a:gd name="connsiteX7" fmla="*/ 0 w 5400431"/>
              <a:gd name="connsiteY7" fmla="*/ 707847 h 849420"/>
              <a:gd name="connsiteX8" fmla="*/ 0 w 5400431"/>
              <a:gd name="connsiteY8" fmla="*/ 141573 h 849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00431" h="849420">
                <a:moveTo>
                  <a:pt x="0" y="141573"/>
                </a:moveTo>
                <a:cubicBezTo>
                  <a:pt x="0" y="63384"/>
                  <a:pt x="63384" y="0"/>
                  <a:pt x="141573" y="0"/>
                </a:cubicBezTo>
                <a:lnTo>
                  <a:pt x="5258858" y="0"/>
                </a:lnTo>
                <a:cubicBezTo>
                  <a:pt x="5337047" y="0"/>
                  <a:pt x="5400431" y="63384"/>
                  <a:pt x="5400431" y="141573"/>
                </a:cubicBezTo>
                <a:lnTo>
                  <a:pt x="5400431" y="707847"/>
                </a:lnTo>
                <a:cubicBezTo>
                  <a:pt x="5400431" y="786036"/>
                  <a:pt x="5337047" y="849420"/>
                  <a:pt x="5258858" y="849420"/>
                </a:cubicBezTo>
                <a:lnTo>
                  <a:pt x="141573" y="849420"/>
                </a:lnTo>
                <a:cubicBezTo>
                  <a:pt x="63384" y="849420"/>
                  <a:pt x="0" y="786036"/>
                  <a:pt x="0" y="707847"/>
                </a:cubicBezTo>
                <a:lnTo>
                  <a:pt x="0" y="141573"/>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2425" tIns="102425" rIns="102425" bIns="102425" numCol="1" spcCol="1270" anchor="ctr" anchorCtr="0">
            <a:noAutofit/>
          </a:bodyPr>
          <a:lstStyle/>
          <a:p>
            <a:pPr marL="0" lvl="0" indent="0" algn="l" defTabSz="711200">
              <a:lnSpc>
                <a:spcPct val="90000"/>
              </a:lnSpc>
              <a:spcBef>
                <a:spcPct val="0"/>
              </a:spcBef>
              <a:spcAft>
                <a:spcPct val="35000"/>
              </a:spcAft>
              <a:buNone/>
            </a:pPr>
            <a:r>
              <a:rPr lang="en-US" sz="1600" b="1" kern="1200" dirty="0">
                <a:solidFill>
                  <a:schemeClr val="tx1"/>
                </a:solidFill>
              </a:rPr>
              <a:t>transparency</a:t>
            </a:r>
            <a:r>
              <a:rPr lang="en-US" sz="1600" kern="1200" dirty="0">
                <a:solidFill>
                  <a:schemeClr val="tx1"/>
                </a:solidFill>
              </a:rPr>
              <a:t>, </a:t>
            </a:r>
            <a:r>
              <a:rPr lang="en-US" sz="1600" b="1" kern="1200" dirty="0">
                <a:solidFill>
                  <a:schemeClr val="tx1"/>
                </a:solidFill>
              </a:rPr>
              <a:t>science literacy </a:t>
            </a:r>
            <a:r>
              <a:rPr lang="en-US" sz="1600" kern="1200" dirty="0">
                <a:solidFill>
                  <a:schemeClr val="tx1"/>
                </a:solidFill>
              </a:rPr>
              <a:t>and </a:t>
            </a:r>
            <a:r>
              <a:rPr lang="en-US" sz="1600" b="1" kern="1200" dirty="0">
                <a:solidFill>
                  <a:schemeClr val="tx1"/>
                </a:solidFill>
              </a:rPr>
              <a:t>confidence of the public in research</a:t>
            </a:r>
            <a:endParaRPr lang="en-US" sz="1600" kern="1200" dirty="0"/>
          </a:p>
        </p:txBody>
      </p:sp>
    </p:spTree>
    <p:extLst>
      <p:ext uri="{BB962C8B-B14F-4D97-AF65-F5344CB8AC3E}">
        <p14:creationId xmlns:p14="http://schemas.microsoft.com/office/powerpoint/2010/main" val="1773316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0-#ppt_w/2"/>
                                          </p:val>
                                        </p:tav>
                                        <p:tav tm="100000">
                                          <p:val>
                                            <p:strVal val="#ppt_x"/>
                                          </p:val>
                                        </p:tav>
                                      </p:tavLst>
                                    </p:anim>
                                    <p:anim calcmode="lin" valueType="num">
                                      <p:cBhvr additive="base">
                                        <p:cTn id="14"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0-#ppt_w/2"/>
                                          </p:val>
                                        </p:tav>
                                        <p:tav tm="100000">
                                          <p:val>
                                            <p:strVal val="#ppt_x"/>
                                          </p:val>
                                        </p:tav>
                                      </p:tavLst>
                                    </p:anim>
                                    <p:anim calcmode="lin" valueType="num">
                                      <p:cBhvr additive="base">
                                        <p:cTn id="20"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kt 6" hidden="1">
            <a:extLst>
              <a:ext uri="{FF2B5EF4-FFF2-40B4-BE49-F238E27FC236}">
                <a16:creationId xmlns:a16="http://schemas.microsoft.com/office/drawing/2014/main" id="{10D3A9A3-0135-4662-8B1D-44C88387EE44}"/>
              </a:ext>
            </a:extLst>
          </p:cNvPr>
          <p:cNvGraphicFramePr>
            <a:graphicFrameLocks noChangeAspect="1"/>
          </p:cNvGraphicFramePr>
          <p:nvPr>
            <p:custDataLst>
              <p:tags r:id="rId2"/>
            </p:custDataLst>
            <p:extLst>
              <p:ext uri="{D42A27DB-BD31-4B8C-83A1-F6EECF244321}">
                <p14:modId xmlns:p14="http://schemas.microsoft.com/office/powerpoint/2010/main" val="209778566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4605" name="think-cell Folie" r:id="rId4" imgW="473" imgH="473" progId="TCLayout.ActiveDocument.1">
                  <p:embed/>
                </p:oleObj>
              </mc:Choice>
              <mc:Fallback>
                <p:oleObj name="think-cell Folie" r:id="rId4" imgW="473" imgH="473" progId="TCLayout.ActiveDocument.1">
                  <p:embed/>
                  <p:pic>
                    <p:nvPicPr>
                      <p:cNvPr id="7" name="Objekt 6" hidden="1">
                        <a:extLst>
                          <a:ext uri="{FF2B5EF4-FFF2-40B4-BE49-F238E27FC236}">
                            <a16:creationId xmlns:a16="http://schemas.microsoft.com/office/drawing/2014/main" id="{10D3A9A3-0135-4662-8B1D-44C88387EE4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2" name="Titel 1">
            <a:extLst>
              <a:ext uri="{FF2B5EF4-FFF2-40B4-BE49-F238E27FC236}">
                <a16:creationId xmlns:a16="http://schemas.microsoft.com/office/drawing/2014/main" id="{7BC52841-D3C3-4B7F-A651-6CDFB91E1E79}"/>
              </a:ext>
            </a:extLst>
          </p:cNvPr>
          <p:cNvSpPr txBox="1">
            <a:spLocks/>
          </p:cNvSpPr>
          <p:nvPr/>
        </p:nvSpPr>
        <p:spPr>
          <a:xfrm>
            <a:off x="391500" y="709729"/>
            <a:ext cx="8391835" cy="698267"/>
          </a:xfrm>
          <a:prstGeom prst="rect">
            <a:avLst/>
          </a:prstGeom>
        </p:spPr>
        <p:txBody>
          <a:bodyPr vert="horz" lIns="91440" tIns="45720" rIns="91440" bIns="45720" rtlCol="0" anchor="t" anchorCtr="0">
            <a:noAutofit/>
          </a:bodyPr>
          <a:lstStyle>
            <a:lvl1pPr algn="l" defTabSz="914400" rtl="0" eaLnBrk="1" latinLnBrk="0" hangingPunct="1">
              <a:spcBef>
                <a:spcPct val="0"/>
              </a:spcBef>
              <a:buNone/>
              <a:defRPr sz="2200" b="1" kern="1200">
                <a:solidFill>
                  <a:schemeClr val="tx1"/>
                </a:solidFill>
                <a:latin typeface="+mj-lt"/>
                <a:ea typeface="+mj-ea"/>
                <a:cs typeface="+mj-cs"/>
              </a:defRPr>
            </a:lvl1pPr>
          </a:lstStyle>
          <a:p>
            <a:r>
              <a:rPr lang="en-US" altLang="en-US" dirty="0">
                <a:solidFill>
                  <a:srgbClr val="2C4390"/>
                </a:solidFill>
                <a:latin typeface="Arial"/>
                <a:ea typeface="MS PGothic" panose="020B0600070205080204" pitchFamily="34" charset="-128"/>
              </a:rPr>
              <a:t>Citizen Science: </a:t>
            </a:r>
            <a:r>
              <a:rPr lang="en-US" altLang="en-US" sz="2000" dirty="0">
                <a:solidFill>
                  <a:srgbClr val="2C4390"/>
                </a:solidFill>
                <a:latin typeface="Arial"/>
                <a:ea typeface="MS PGothic" panose="020B0600070205080204" pitchFamily="34" charset="-128"/>
              </a:rPr>
              <a:t>Examples of Citizen Science</a:t>
            </a:r>
            <a:endParaRPr lang="en-US" dirty="0">
              <a:solidFill>
                <a:srgbClr val="2C4390"/>
              </a:solidFill>
              <a:latin typeface="Arial"/>
              <a:ea typeface="MS PGothic" panose="020B0600070205080204" pitchFamily="34" charset="-128"/>
            </a:endParaRPr>
          </a:p>
        </p:txBody>
      </p:sp>
      <p:sp>
        <p:nvSpPr>
          <p:cNvPr id="8" name="Freihandform: Form 7">
            <a:extLst>
              <a:ext uri="{FF2B5EF4-FFF2-40B4-BE49-F238E27FC236}">
                <a16:creationId xmlns:a16="http://schemas.microsoft.com/office/drawing/2014/main" id="{BCD2CB63-D5E9-457A-A70F-C3C856AD3FFD}"/>
              </a:ext>
            </a:extLst>
          </p:cNvPr>
          <p:cNvSpPr/>
          <p:nvPr/>
        </p:nvSpPr>
        <p:spPr>
          <a:xfrm>
            <a:off x="391500" y="1542472"/>
            <a:ext cx="8371487" cy="2660073"/>
          </a:xfrm>
          <a:custGeom>
            <a:avLst/>
            <a:gdLst>
              <a:gd name="connsiteX0" fmla="*/ 0 w 5400431"/>
              <a:gd name="connsiteY0" fmla="*/ 141573 h 849420"/>
              <a:gd name="connsiteX1" fmla="*/ 141573 w 5400431"/>
              <a:gd name="connsiteY1" fmla="*/ 0 h 849420"/>
              <a:gd name="connsiteX2" fmla="*/ 5258858 w 5400431"/>
              <a:gd name="connsiteY2" fmla="*/ 0 h 849420"/>
              <a:gd name="connsiteX3" fmla="*/ 5400431 w 5400431"/>
              <a:gd name="connsiteY3" fmla="*/ 141573 h 849420"/>
              <a:gd name="connsiteX4" fmla="*/ 5400431 w 5400431"/>
              <a:gd name="connsiteY4" fmla="*/ 707847 h 849420"/>
              <a:gd name="connsiteX5" fmla="*/ 5258858 w 5400431"/>
              <a:gd name="connsiteY5" fmla="*/ 849420 h 849420"/>
              <a:gd name="connsiteX6" fmla="*/ 141573 w 5400431"/>
              <a:gd name="connsiteY6" fmla="*/ 849420 h 849420"/>
              <a:gd name="connsiteX7" fmla="*/ 0 w 5400431"/>
              <a:gd name="connsiteY7" fmla="*/ 707847 h 849420"/>
              <a:gd name="connsiteX8" fmla="*/ 0 w 5400431"/>
              <a:gd name="connsiteY8" fmla="*/ 141573 h 849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00431" h="849420">
                <a:moveTo>
                  <a:pt x="0" y="141573"/>
                </a:moveTo>
                <a:cubicBezTo>
                  <a:pt x="0" y="63384"/>
                  <a:pt x="63384" y="0"/>
                  <a:pt x="141573" y="0"/>
                </a:cubicBezTo>
                <a:lnTo>
                  <a:pt x="5258858" y="0"/>
                </a:lnTo>
                <a:cubicBezTo>
                  <a:pt x="5337047" y="0"/>
                  <a:pt x="5400431" y="63384"/>
                  <a:pt x="5400431" y="141573"/>
                </a:cubicBezTo>
                <a:lnTo>
                  <a:pt x="5400431" y="707847"/>
                </a:lnTo>
                <a:cubicBezTo>
                  <a:pt x="5400431" y="786036"/>
                  <a:pt x="5337047" y="849420"/>
                  <a:pt x="5258858" y="849420"/>
                </a:cubicBezTo>
                <a:lnTo>
                  <a:pt x="141573" y="849420"/>
                </a:lnTo>
                <a:cubicBezTo>
                  <a:pt x="63384" y="849420"/>
                  <a:pt x="0" y="786036"/>
                  <a:pt x="0" y="707847"/>
                </a:cubicBezTo>
                <a:lnTo>
                  <a:pt x="0" y="141573"/>
                </a:lnTo>
                <a:close/>
              </a:path>
            </a:pathLst>
          </a:custGeom>
          <a:solidFill>
            <a:schemeClr val="tx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2425" tIns="102425" rIns="102425" bIns="102425" numCol="1" spcCol="1270" anchor="ctr" anchorCtr="0">
            <a:noAutofit/>
          </a:bodyPr>
          <a:lstStyle/>
          <a:p>
            <a:pPr algn="just"/>
            <a:r>
              <a:rPr lang="en-US" sz="1400" b="1" dirty="0"/>
              <a:t>Galaxy Zoo’ (https://www.galaxyzoo.org/) </a:t>
            </a:r>
            <a:r>
              <a:rPr lang="en-US" sz="1400" dirty="0"/>
              <a:t>is one of the best-recognized global citizen science projects. Launched in July 2007, it asks participants to participate in astronomy research by classifying images of galaxies online. Originally, the images came solely from the Sloan Digital Sky Survey, an astronomical survey covering a quarter of the sky and over 930,000 galaxies (SDSS, 2013). Now, images from the Cosmic Assembly Near-Infrared Deep Extragalactic Legacy Survey (CANDELS) are also used. Following publicity via BBC radio and the BBC website, tens of thousands of volunteers registered to take part within the first week and by April 2009, more than 100 million galaxy classifications had been. Each galaxy is classified by more than one volunteer, helping to increase confidence in the results. Tens of scientific papers have been published based on data from the Galaxy Zoo project. Volunteers have helped astronomers to make numerous discoveries, such as the first planet with four stars.</a:t>
            </a:r>
            <a:endParaRPr lang="en-US" sz="1400" dirty="0">
              <a:solidFill>
                <a:schemeClr val="bg1"/>
              </a:solidFill>
            </a:endParaRPr>
          </a:p>
        </p:txBody>
      </p:sp>
    </p:spTree>
    <p:extLst>
      <p:ext uri="{BB962C8B-B14F-4D97-AF65-F5344CB8AC3E}">
        <p14:creationId xmlns:p14="http://schemas.microsoft.com/office/powerpoint/2010/main" val="10662940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p:txBody>
          <a:bodyPr/>
          <a:lstStyle/>
          <a:p>
            <a:endParaRPr lang="de-DE" dirty="0"/>
          </a:p>
        </p:txBody>
      </p:sp>
      <p:sp>
        <p:nvSpPr>
          <p:cNvPr id="7" name="Inhaltsplatzhalter 6"/>
          <p:cNvSpPr>
            <a:spLocks noGrp="1"/>
          </p:cNvSpPr>
          <p:nvPr>
            <p:ph idx="1"/>
          </p:nvPr>
        </p:nvSpPr>
        <p:spPr/>
        <p:txBody>
          <a:bodyPr/>
          <a:lstStyle/>
          <a:p>
            <a:endParaRPr lang="de-DE" dirty="0"/>
          </a:p>
        </p:txBody>
      </p:sp>
      <p:pic>
        <p:nvPicPr>
          <p:cNvPr id="8" name="Grafik 7"/>
          <p:cNvPicPr>
            <a:picLocks noChangeAspect="1"/>
          </p:cNvPicPr>
          <p:nvPr/>
        </p:nvPicPr>
        <p:blipFill rotWithShape="1">
          <a:blip r:embed="rId3"/>
          <a:srcRect l="1055" t="13305" r="3504" b="8186"/>
          <a:stretch/>
        </p:blipFill>
        <p:spPr>
          <a:xfrm>
            <a:off x="-259766" y="-414528"/>
            <a:ext cx="9403766" cy="5804302"/>
          </a:xfrm>
          <a:prstGeom prst="rect">
            <a:avLst/>
          </a:prstGeom>
        </p:spPr>
      </p:pic>
      <p:sp>
        <p:nvSpPr>
          <p:cNvPr id="2" name="Textfeld 1"/>
          <p:cNvSpPr txBox="1"/>
          <p:nvPr/>
        </p:nvSpPr>
        <p:spPr>
          <a:xfrm>
            <a:off x="0" y="4845385"/>
            <a:ext cx="3221831" cy="142875"/>
          </a:xfrm>
          <a:prstGeom prst="rect">
            <a:avLst/>
          </a:prstGeom>
        </p:spPr>
        <p:txBody>
          <a:bodyPr vert="horz" wrap="square" lIns="91440" tIns="45720" rIns="91440" bIns="45720" rtlCol="0" anchor="t" anchorCtr="0">
            <a:normAutofit fontScale="25000" lnSpcReduction="20000"/>
          </a:bodyPr>
          <a:lstStyle/>
          <a:p>
            <a:r>
              <a:rPr lang="de-DE" dirty="0">
                <a:solidFill>
                  <a:schemeClr val="bg1"/>
                </a:solidFill>
              </a:rPr>
              <a:t>Aaron Pruzaniec, CC BY 2.0 &lt;https://creativecommons.org/licenses/by/2.0&gt;, via Wikimedia </a:t>
            </a:r>
            <a:r>
              <a:rPr lang="de-DE" dirty="0" err="1" smtClean="0">
                <a:solidFill>
                  <a:schemeClr val="bg1"/>
                </a:solidFill>
              </a:rPr>
              <a:t>Commons</a:t>
            </a:r>
            <a:r>
              <a:rPr lang="de-DE" dirty="0">
                <a:solidFill>
                  <a:schemeClr val="bg1"/>
                </a:solidFill>
              </a:rPr>
              <a:t>, </a:t>
            </a:r>
            <a:r>
              <a:rPr lang="de-DE" dirty="0">
                <a:solidFill>
                  <a:schemeClr val="bg1"/>
                </a:solidFill>
                <a:hlinkClick r:id="rId4"/>
              </a:rPr>
              <a:t>https://</a:t>
            </a:r>
            <a:r>
              <a:rPr lang="de-DE" dirty="0" smtClean="0">
                <a:solidFill>
                  <a:schemeClr val="bg1"/>
                </a:solidFill>
                <a:hlinkClick r:id="rId4"/>
              </a:rPr>
              <a:t>commons.wikimedia.org/wiki/File:Neon_Open_Sign.jpg</a:t>
            </a:r>
            <a:r>
              <a:rPr lang="de-DE" dirty="0" smtClean="0">
                <a:solidFill>
                  <a:schemeClr val="bg1"/>
                </a:solidFill>
              </a:rPr>
              <a:t> </a:t>
            </a:r>
            <a:endParaRPr lang="de-DE" dirty="0">
              <a:solidFill>
                <a:schemeClr val="bg1"/>
              </a:solidFill>
            </a:endParaRPr>
          </a:p>
        </p:txBody>
      </p:sp>
    </p:spTree>
    <p:extLst>
      <p:ext uri="{BB962C8B-B14F-4D97-AF65-F5344CB8AC3E}">
        <p14:creationId xmlns:p14="http://schemas.microsoft.com/office/powerpoint/2010/main" val="301521224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kt 6" hidden="1">
            <a:extLst>
              <a:ext uri="{FF2B5EF4-FFF2-40B4-BE49-F238E27FC236}">
                <a16:creationId xmlns:a16="http://schemas.microsoft.com/office/drawing/2014/main" id="{10D3A9A3-0135-4662-8B1D-44C88387EE44}"/>
              </a:ext>
            </a:extLst>
          </p:cNvPr>
          <p:cNvGraphicFramePr>
            <a:graphicFrameLocks noChangeAspect="1"/>
          </p:cNvGraphicFramePr>
          <p:nvPr>
            <p:custDataLst>
              <p:tags r:id="rId2"/>
            </p:custDataLst>
            <p:extLst>
              <p:ext uri="{D42A27DB-BD31-4B8C-83A1-F6EECF244321}">
                <p14:modId xmlns:p14="http://schemas.microsoft.com/office/powerpoint/2010/main" val="209778566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5627" name="think-cell Folie" r:id="rId4" imgW="473" imgH="473" progId="TCLayout.ActiveDocument.1">
                  <p:embed/>
                </p:oleObj>
              </mc:Choice>
              <mc:Fallback>
                <p:oleObj name="think-cell Folie" r:id="rId4" imgW="473" imgH="473" progId="TCLayout.ActiveDocument.1">
                  <p:embed/>
                  <p:pic>
                    <p:nvPicPr>
                      <p:cNvPr id="7" name="Objekt 6" hidden="1">
                        <a:extLst>
                          <a:ext uri="{FF2B5EF4-FFF2-40B4-BE49-F238E27FC236}">
                            <a16:creationId xmlns:a16="http://schemas.microsoft.com/office/drawing/2014/main" id="{10D3A9A3-0135-4662-8B1D-44C88387EE4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2" name="Titel 1">
            <a:extLst>
              <a:ext uri="{FF2B5EF4-FFF2-40B4-BE49-F238E27FC236}">
                <a16:creationId xmlns:a16="http://schemas.microsoft.com/office/drawing/2014/main" id="{7BC52841-D3C3-4B7F-A651-6CDFB91E1E79}"/>
              </a:ext>
            </a:extLst>
          </p:cNvPr>
          <p:cNvSpPr txBox="1">
            <a:spLocks/>
          </p:cNvSpPr>
          <p:nvPr/>
        </p:nvSpPr>
        <p:spPr>
          <a:xfrm>
            <a:off x="391500" y="709729"/>
            <a:ext cx="8391835" cy="698267"/>
          </a:xfrm>
          <a:prstGeom prst="rect">
            <a:avLst/>
          </a:prstGeom>
        </p:spPr>
        <p:txBody>
          <a:bodyPr vert="horz" lIns="91440" tIns="45720" rIns="91440" bIns="45720" rtlCol="0" anchor="t" anchorCtr="0">
            <a:noAutofit/>
          </a:bodyPr>
          <a:lstStyle>
            <a:lvl1pPr algn="l" defTabSz="914400" rtl="0" eaLnBrk="1" latinLnBrk="0" hangingPunct="1">
              <a:spcBef>
                <a:spcPct val="0"/>
              </a:spcBef>
              <a:buNone/>
              <a:defRPr sz="2200" b="1" kern="1200">
                <a:solidFill>
                  <a:schemeClr val="tx1"/>
                </a:solidFill>
                <a:latin typeface="+mj-lt"/>
                <a:ea typeface="+mj-ea"/>
                <a:cs typeface="+mj-cs"/>
              </a:defRPr>
            </a:lvl1pPr>
          </a:lstStyle>
          <a:p>
            <a:r>
              <a:rPr lang="en-US" altLang="en-US" dirty="0">
                <a:solidFill>
                  <a:srgbClr val="2C4390"/>
                </a:solidFill>
                <a:latin typeface="Arial"/>
                <a:ea typeface="MS PGothic" panose="020B0600070205080204" pitchFamily="34" charset="-128"/>
              </a:rPr>
              <a:t>Citizen Science: </a:t>
            </a:r>
            <a:r>
              <a:rPr lang="en-US" altLang="en-US" sz="2000" dirty="0">
                <a:solidFill>
                  <a:srgbClr val="2C4390"/>
                </a:solidFill>
                <a:latin typeface="Arial"/>
                <a:ea typeface="MS PGothic" panose="020B0600070205080204" pitchFamily="34" charset="-128"/>
              </a:rPr>
              <a:t>Examples of Citizen Science</a:t>
            </a:r>
            <a:endParaRPr lang="en-US" dirty="0">
              <a:solidFill>
                <a:srgbClr val="2C4390"/>
              </a:solidFill>
              <a:latin typeface="Arial"/>
              <a:ea typeface="MS PGothic" panose="020B0600070205080204" pitchFamily="34" charset="-128"/>
            </a:endParaRPr>
          </a:p>
        </p:txBody>
      </p:sp>
      <p:sp>
        <p:nvSpPr>
          <p:cNvPr id="8" name="Freihandform: Form 7">
            <a:extLst>
              <a:ext uri="{FF2B5EF4-FFF2-40B4-BE49-F238E27FC236}">
                <a16:creationId xmlns:a16="http://schemas.microsoft.com/office/drawing/2014/main" id="{BCD2CB63-D5E9-457A-A70F-C3C856AD3FFD}"/>
              </a:ext>
            </a:extLst>
          </p:cNvPr>
          <p:cNvSpPr/>
          <p:nvPr/>
        </p:nvSpPr>
        <p:spPr>
          <a:xfrm>
            <a:off x="401673" y="1407996"/>
            <a:ext cx="8371487" cy="3330258"/>
          </a:xfrm>
          <a:custGeom>
            <a:avLst/>
            <a:gdLst>
              <a:gd name="connsiteX0" fmla="*/ 0 w 5400431"/>
              <a:gd name="connsiteY0" fmla="*/ 141573 h 849420"/>
              <a:gd name="connsiteX1" fmla="*/ 141573 w 5400431"/>
              <a:gd name="connsiteY1" fmla="*/ 0 h 849420"/>
              <a:gd name="connsiteX2" fmla="*/ 5258858 w 5400431"/>
              <a:gd name="connsiteY2" fmla="*/ 0 h 849420"/>
              <a:gd name="connsiteX3" fmla="*/ 5400431 w 5400431"/>
              <a:gd name="connsiteY3" fmla="*/ 141573 h 849420"/>
              <a:gd name="connsiteX4" fmla="*/ 5400431 w 5400431"/>
              <a:gd name="connsiteY4" fmla="*/ 707847 h 849420"/>
              <a:gd name="connsiteX5" fmla="*/ 5258858 w 5400431"/>
              <a:gd name="connsiteY5" fmla="*/ 849420 h 849420"/>
              <a:gd name="connsiteX6" fmla="*/ 141573 w 5400431"/>
              <a:gd name="connsiteY6" fmla="*/ 849420 h 849420"/>
              <a:gd name="connsiteX7" fmla="*/ 0 w 5400431"/>
              <a:gd name="connsiteY7" fmla="*/ 707847 h 849420"/>
              <a:gd name="connsiteX8" fmla="*/ 0 w 5400431"/>
              <a:gd name="connsiteY8" fmla="*/ 141573 h 849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00431" h="849420">
                <a:moveTo>
                  <a:pt x="0" y="141573"/>
                </a:moveTo>
                <a:cubicBezTo>
                  <a:pt x="0" y="63384"/>
                  <a:pt x="63384" y="0"/>
                  <a:pt x="141573" y="0"/>
                </a:cubicBezTo>
                <a:lnTo>
                  <a:pt x="5258858" y="0"/>
                </a:lnTo>
                <a:cubicBezTo>
                  <a:pt x="5337047" y="0"/>
                  <a:pt x="5400431" y="63384"/>
                  <a:pt x="5400431" y="141573"/>
                </a:cubicBezTo>
                <a:lnTo>
                  <a:pt x="5400431" y="707847"/>
                </a:lnTo>
                <a:cubicBezTo>
                  <a:pt x="5400431" y="786036"/>
                  <a:pt x="5337047" y="849420"/>
                  <a:pt x="5258858" y="849420"/>
                </a:cubicBezTo>
                <a:lnTo>
                  <a:pt x="141573" y="849420"/>
                </a:lnTo>
                <a:cubicBezTo>
                  <a:pt x="63384" y="849420"/>
                  <a:pt x="0" y="786036"/>
                  <a:pt x="0" y="707847"/>
                </a:cubicBezTo>
                <a:lnTo>
                  <a:pt x="0" y="141573"/>
                </a:lnTo>
                <a:close/>
              </a:path>
            </a:pathLst>
          </a:custGeom>
          <a:solidFill>
            <a:schemeClr val="tx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2425" tIns="102425" rIns="102425" bIns="102425" numCol="1" spcCol="1270" anchor="ctr" anchorCtr="0">
            <a:noAutofit/>
          </a:bodyPr>
          <a:lstStyle/>
          <a:p>
            <a:pPr algn="just"/>
            <a:r>
              <a:rPr lang="en-US" sz="1400" b="1" dirty="0"/>
              <a:t>The ‘Big Butterfly Count’ (www.bigbutterflycount.org) </a:t>
            </a:r>
            <a:r>
              <a:rPr lang="en-US" sz="1400" dirty="0"/>
              <a:t>is a national level citizen science project that takes place in the UK since 2010 between July and August each year and asks members of the public to get involved in monitoring butterfly populations in their area. Volunteers spend 15 minutes recording the numbers of butterflies they see in parks, school grounds, gardens, fields or forests. Butterfly Conservation, an NGO, provides an identification chart to help volunteers to recognize species of interest and they submit their results online via the project’s website, or via a smartphone app (introduced in 2013). The project has several celebrity backers including Sir David Attenborough. Around 27,000 people took part in the 2012 survey, recording over 24,000 counts and more than 223,000 individual butterflies and moths from 21 target species. The results showed several species of butterfly declining by 50% or more since 2011, probably due to poor summer weather. Butterfly Conservation uses the data collected by volunteers across various schemes to assess the effectiveness of ongoing conservation work and direct its future conservation efforts. It also claims that data gathered in its monitoring schemes are used by the UK government to indicate the health of the environment.</a:t>
            </a:r>
          </a:p>
        </p:txBody>
      </p:sp>
    </p:spTree>
    <p:extLst>
      <p:ext uri="{BB962C8B-B14F-4D97-AF65-F5344CB8AC3E}">
        <p14:creationId xmlns:p14="http://schemas.microsoft.com/office/powerpoint/2010/main" val="332662736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kt 6" hidden="1">
            <a:extLst>
              <a:ext uri="{FF2B5EF4-FFF2-40B4-BE49-F238E27FC236}">
                <a16:creationId xmlns:a16="http://schemas.microsoft.com/office/drawing/2014/main" id="{10D3A9A3-0135-4662-8B1D-44C88387EE44}"/>
              </a:ext>
            </a:extLst>
          </p:cNvPr>
          <p:cNvGraphicFramePr>
            <a:graphicFrameLocks noChangeAspect="1"/>
          </p:cNvGraphicFramePr>
          <p:nvPr>
            <p:custDataLst>
              <p:tags r:id="rId2"/>
            </p:custDataLst>
            <p:extLst>
              <p:ext uri="{D42A27DB-BD31-4B8C-83A1-F6EECF244321}">
                <p14:modId xmlns:p14="http://schemas.microsoft.com/office/powerpoint/2010/main" val="209778566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6649" name="think-cell Folie" r:id="rId4" imgW="473" imgH="473" progId="TCLayout.ActiveDocument.1">
                  <p:embed/>
                </p:oleObj>
              </mc:Choice>
              <mc:Fallback>
                <p:oleObj name="think-cell Folie" r:id="rId4" imgW="473" imgH="473" progId="TCLayout.ActiveDocument.1">
                  <p:embed/>
                  <p:pic>
                    <p:nvPicPr>
                      <p:cNvPr id="7" name="Objekt 6" hidden="1">
                        <a:extLst>
                          <a:ext uri="{FF2B5EF4-FFF2-40B4-BE49-F238E27FC236}">
                            <a16:creationId xmlns:a16="http://schemas.microsoft.com/office/drawing/2014/main" id="{10D3A9A3-0135-4662-8B1D-44C88387EE4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2" name="Titel 1">
            <a:extLst>
              <a:ext uri="{FF2B5EF4-FFF2-40B4-BE49-F238E27FC236}">
                <a16:creationId xmlns:a16="http://schemas.microsoft.com/office/drawing/2014/main" id="{7BC52841-D3C3-4B7F-A651-6CDFB91E1E79}"/>
              </a:ext>
            </a:extLst>
          </p:cNvPr>
          <p:cNvSpPr txBox="1">
            <a:spLocks/>
          </p:cNvSpPr>
          <p:nvPr/>
        </p:nvSpPr>
        <p:spPr>
          <a:xfrm>
            <a:off x="381325" y="552711"/>
            <a:ext cx="8391835" cy="698267"/>
          </a:xfrm>
          <a:prstGeom prst="rect">
            <a:avLst/>
          </a:prstGeom>
        </p:spPr>
        <p:txBody>
          <a:bodyPr vert="horz" lIns="91440" tIns="45720" rIns="91440" bIns="45720" rtlCol="0" anchor="t" anchorCtr="0">
            <a:noAutofit/>
          </a:bodyPr>
          <a:lstStyle>
            <a:lvl1pPr algn="l" defTabSz="914400" rtl="0" eaLnBrk="1" latinLnBrk="0" hangingPunct="1">
              <a:spcBef>
                <a:spcPct val="0"/>
              </a:spcBef>
              <a:buNone/>
              <a:defRPr sz="2200" b="1" kern="1200">
                <a:solidFill>
                  <a:schemeClr val="tx1"/>
                </a:solidFill>
                <a:latin typeface="+mj-lt"/>
                <a:ea typeface="+mj-ea"/>
                <a:cs typeface="+mj-cs"/>
              </a:defRPr>
            </a:lvl1pPr>
          </a:lstStyle>
          <a:p>
            <a:r>
              <a:rPr lang="en-US" altLang="en-US" dirty="0">
                <a:solidFill>
                  <a:srgbClr val="2C4390"/>
                </a:solidFill>
                <a:latin typeface="Arial"/>
                <a:ea typeface="MS PGothic" panose="020B0600070205080204" pitchFamily="34" charset="-128"/>
              </a:rPr>
              <a:t>Citizen Science: </a:t>
            </a:r>
            <a:r>
              <a:rPr lang="en-US" altLang="en-US" sz="2000" dirty="0">
                <a:solidFill>
                  <a:srgbClr val="2C4390"/>
                </a:solidFill>
                <a:latin typeface="Arial"/>
                <a:ea typeface="MS PGothic" panose="020B0600070205080204" pitchFamily="34" charset="-128"/>
              </a:rPr>
              <a:t>Examples of Citizen Science</a:t>
            </a:r>
            <a:endParaRPr lang="en-US" dirty="0">
              <a:solidFill>
                <a:srgbClr val="2C4390"/>
              </a:solidFill>
              <a:latin typeface="Arial"/>
              <a:ea typeface="MS PGothic" panose="020B0600070205080204" pitchFamily="34" charset="-128"/>
            </a:endParaRPr>
          </a:p>
        </p:txBody>
      </p:sp>
      <p:sp>
        <p:nvSpPr>
          <p:cNvPr id="8" name="Freihandform: Form 7">
            <a:extLst>
              <a:ext uri="{FF2B5EF4-FFF2-40B4-BE49-F238E27FC236}">
                <a16:creationId xmlns:a16="http://schemas.microsoft.com/office/drawing/2014/main" id="{BCD2CB63-D5E9-457A-A70F-C3C856AD3FFD}"/>
              </a:ext>
            </a:extLst>
          </p:cNvPr>
          <p:cNvSpPr/>
          <p:nvPr/>
        </p:nvSpPr>
        <p:spPr>
          <a:xfrm>
            <a:off x="401673" y="932873"/>
            <a:ext cx="8371487" cy="4210627"/>
          </a:xfrm>
          <a:custGeom>
            <a:avLst/>
            <a:gdLst>
              <a:gd name="connsiteX0" fmla="*/ 0 w 5400431"/>
              <a:gd name="connsiteY0" fmla="*/ 141573 h 849420"/>
              <a:gd name="connsiteX1" fmla="*/ 141573 w 5400431"/>
              <a:gd name="connsiteY1" fmla="*/ 0 h 849420"/>
              <a:gd name="connsiteX2" fmla="*/ 5258858 w 5400431"/>
              <a:gd name="connsiteY2" fmla="*/ 0 h 849420"/>
              <a:gd name="connsiteX3" fmla="*/ 5400431 w 5400431"/>
              <a:gd name="connsiteY3" fmla="*/ 141573 h 849420"/>
              <a:gd name="connsiteX4" fmla="*/ 5400431 w 5400431"/>
              <a:gd name="connsiteY4" fmla="*/ 707847 h 849420"/>
              <a:gd name="connsiteX5" fmla="*/ 5258858 w 5400431"/>
              <a:gd name="connsiteY5" fmla="*/ 849420 h 849420"/>
              <a:gd name="connsiteX6" fmla="*/ 141573 w 5400431"/>
              <a:gd name="connsiteY6" fmla="*/ 849420 h 849420"/>
              <a:gd name="connsiteX7" fmla="*/ 0 w 5400431"/>
              <a:gd name="connsiteY7" fmla="*/ 707847 h 849420"/>
              <a:gd name="connsiteX8" fmla="*/ 0 w 5400431"/>
              <a:gd name="connsiteY8" fmla="*/ 141573 h 849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00431" h="849420">
                <a:moveTo>
                  <a:pt x="0" y="141573"/>
                </a:moveTo>
                <a:cubicBezTo>
                  <a:pt x="0" y="63384"/>
                  <a:pt x="63384" y="0"/>
                  <a:pt x="141573" y="0"/>
                </a:cubicBezTo>
                <a:lnTo>
                  <a:pt x="5258858" y="0"/>
                </a:lnTo>
                <a:cubicBezTo>
                  <a:pt x="5337047" y="0"/>
                  <a:pt x="5400431" y="63384"/>
                  <a:pt x="5400431" y="141573"/>
                </a:cubicBezTo>
                <a:lnTo>
                  <a:pt x="5400431" y="707847"/>
                </a:lnTo>
                <a:cubicBezTo>
                  <a:pt x="5400431" y="786036"/>
                  <a:pt x="5337047" y="849420"/>
                  <a:pt x="5258858" y="849420"/>
                </a:cubicBezTo>
                <a:lnTo>
                  <a:pt x="141573" y="849420"/>
                </a:lnTo>
                <a:cubicBezTo>
                  <a:pt x="63384" y="849420"/>
                  <a:pt x="0" y="786036"/>
                  <a:pt x="0" y="707847"/>
                </a:cubicBezTo>
                <a:lnTo>
                  <a:pt x="0" y="141573"/>
                </a:lnTo>
                <a:close/>
              </a:path>
            </a:pathLst>
          </a:custGeom>
          <a:solidFill>
            <a:schemeClr val="tx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2425" tIns="102425" rIns="102425" bIns="102425" numCol="1" spcCol="1270" anchor="ctr" anchorCtr="0">
            <a:noAutofit/>
          </a:bodyPr>
          <a:lstStyle/>
          <a:p>
            <a:r>
              <a:rPr lang="en-US" sz="1400" dirty="0"/>
              <a:t>An early example of local citizen science is that of </a:t>
            </a:r>
            <a:r>
              <a:rPr lang="en-US" sz="1400" b="1" dirty="0"/>
              <a:t>Lake Kirkkojärvi near Kangsala in Finland</a:t>
            </a:r>
            <a:r>
              <a:rPr lang="en-US" sz="1400" dirty="0"/>
              <a:t>. It was recognized as an important habitat for birds and became part of the EU’s Natura 2000 network of protected sites. However, the lake was in a poor condition due to eutrophication and unpleasant odors from algae, which were affecting local citizens. In 2002, the regional environmental authorities organized a public discussion event addressing the future of the lake. However, following the meeting it was concluded that no action could be taken due to lack of funding and the lake’s protected status. In 2004, local citizens became frustrated with the lack of action and contacted a local environmental official proposing to use an ‘effective micro-organisms’ (EM) solution to purify the water in the lake. The environmental official gave permission without informing the relevant authorities, assuming that the solution would be harmless but ineffective. The citizens’ activity was then covered by local media, after which the regional environmental authorities banned further use of the EM solution in the lake. By 2006, the condition of the water in the lake had markedly improved, but the environmental authorities did not want to acknowledge any connection to the EM solution due to lack of scientific evidence, and offered alternative explanations. In media coverage, citizens were unconvinced by the authorities’ explanations. Interviews with those involved suggest that the authorities felt they were bound to defend norms and regulations, and did not have the resources to nurture the growing interests and activities of local citizens. Citizens viewed the authorities as being inflexible and their expertise as questionable. The case demonstrates the potentially complex nature of interactions between citizens and local authorities.</a:t>
            </a:r>
          </a:p>
        </p:txBody>
      </p:sp>
    </p:spTree>
    <p:extLst>
      <p:ext uri="{BB962C8B-B14F-4D97-AF65-F5344CB8AC3E}">
        <p14:creationId xmlns:p14="http://schemas.microsoft.com/office/powerpoint/2010/main" val="265415032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kt 9" hidden="1">
            <a:extLst>
              <a:ext uri="{FF2B5EF4-FFF2-40B4-BE49-F238E27FC236}">
                <a16:creationId xmlns:a16="http://schemas.microsoft.com/office/drawing/2014/main" id="{87E0840E-1B83-49AF-94AD-84CF07683DCD}"/>
              </a:ext>
            </a:extLst>
          </p:cNvPr>
          <p:cNvGraphicFramePr>
            <a:graphicFrameLocks noChangeAspect="1"/>
          </p:cNvGraphicFramePr>
          <p:nvPr>
            <p:custDataLst>
              <p:tags r:id="rId2"/>
            </p:custDataLs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7658" name="think-cell Folie" r:id="rId4" imgW="473" imgH="473" progId="TCLayout.ActiveDocument.1">
                  <p:embed/>
                </p:oleObj>
              </mc:Choice>
              <mc:Fallback>
                <p:oleObj name="think-cell Folie" r:id="rId4" imgW="473" imgH="473" progId="TCLayout.ActiveDocument.1">
                  <p:embed/>
                  <p:pic>
                    <p:nvPicPr>
                      <p:cNvPr id="10" name="Objekt 9" hidden="1">
                        <a:extLst>
                          <a:ext uri="{FF2B5EF4-FFF2-40B4-BE49-F238E27FC236}">
                            <a16:creationId xmlns:a16="http://schemas.microsoft.com/office/drawing/2014/main" id="{87E0840E-1B83-49AF-94AD-84CF07683DC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el 1">
            <a:extLst>
              <a:ext uri="{FF2B5EF4-FFF2-40B4-BE49-F238E27FC236}">
                <a16:creationId xmlns:a16="http://schemas.microsoft.com/office/drawing/2014/main" id="{36F73305-31E8-4425-87CE-D916A264F180}"/>
              </a:ext>
            </a:extLst>
          </p:cNvPr>
          <p:cNvSpPr>
            <a:spLocks noGrp="1"/>
          </p:cNvSpPr>
          <p:nvPr>
            <p:ph type="title"/>
          </p:nvPr>
        </p:nvSpPr>
        <p:spPr>
          <a:xfrm>
            <a:off x="422760" y="657878"/>
            <a:ext cx="8391835" cy="439418"/>
          </a:xfrm>
        </p:spPr>
        <p:txBody>
          <a:bodyPr vert="horz">
            <a:noAutofit/>
          </a:bodyPr>
          <a:lstStyle/>
          <a:p>
            <a:r>
              <a:rPr lang="en-US" altLang="en-US" dirty="0">
                <a:solidFill>
                  <a:srgbClr val="2C4390"/>
                </a:solidFill>
                <a:latin typeface="Arial"/>
                <a:ea typeface="MS PGothic" panose="020B0600070205080204" pitchFamily="34" charset="-128"/>
              </a:rPr>
              <a:t>Bibliography: </a:t>
            </a:r>
            <a:r>
              <a:rPr lang="en-US" altLang="en-US" dirty="0" smtClean="0">
                <a:solidFill>
                  <a:srgbClr val="2C4390"/>
                </a:solidFill>
                <a:latin typeface="Arial"/>
                <a:ea typeface="MS PGothic" panose="020B0600070205080204" pitchFamily="34" charset="-128"/>
              </a:rPr>
              <a:t>Education &amp; skills</a:t>
            </a:r>
            <a:endParaRPr lang="en-US" dirty="0">
              <a:solidFill>
                <a:srgbClr val="2C4390"/>
              </a:solidFill>
              <a:latin typeface="Arial"/>
              <a:ea typeface="MS PGothic" panose="020B0600070205080204" pitchFamily="34" charset="-128"/>
            </a:endParaRPr>
          </a:p>
        </p:txBody>
      </p:sp>
      <p:sp>
        <p:nvSpPr>
          <p:cNvPr id="8" name="Inhaltsplatzhalter 7">
            <a:extLst>
              <a:ext uri="{FF2B5EF4-FFF2-40B4-BE49-F238E27FC236}">
                <a16:creationId xmlns:a16="http://schemas.microsoft.com/office/drawing/2014/main" id="{E578A08A-9AF6-421A-981E-0D2F54FF32F7}"/>
              </a:ext>
            </a:extLst>
          </p:cNvPr>
          <p:cNvSpPr>
            <a:spLocks noGrp="1"/>
          </p:cNvSpPr>
          <p:nvPr>
            <p:ph idx="1"/>
          </p:nvPr>
        </p:nvSpPr>
        <p:spPr>
          <a:xfrm>
            <a:off x="422760" y="1160186"/>
            <a:ext cx="8346209" cy="1367862"/>
          </a:xfrm>
        </p:spPr>
        <p:txBody>
          <a:bodyPr vert="horz" lIns="91440" tIns="45720" rIns="91440" bIns="45720" rtlCol="0" anchor="t">
            <a:normAutofit/>
          </a:bodyPr>
          <a:lstStyle/>
          <a:p>
            <a:r>
              <a:rPr lang="en-US" sz="900" dirty="0"/>
              <a:t>Directorate-General for Research and Innovation (European Commission) </a:t>
            </a:r>
            <a:r>
              <a:rPr lang="cs-CZ" sz="900" dirty="0" smtClean="0"/>
              <a:t>et al. (2017) </a:t>
            </a:r>
            <a:r>
              <a:rPr lang="en-US" sz="900" dirty="0" smtClean="0"/>
              <a:t>Providing </a:t>
            </a:r>
            <a:r>
              <a:rPr lang="en-US" sz="900" dirty="0"/>
              <a:t>Researchers with the Skills and Competencies They Need to </a:t>
            </a:r>
            <a:r>
              <a:rPr lang="en-US" sz="900" dirty="0" err="1"/>
              <a:t>Practise</a:t>
            </a:r>
            <a:r>
              <a:rPr lang="en-US" sz="900" dirty="0"/>
              <a:t> Open Science</a:t>
            </a:r>
            <a:r>
              <a:rPr lang="en-US" sz="900" dirty="0" smtClean="0"/>
              <a:t>.</a:t>
            </a:r>
            <a:r>
              <a:rPr lang="cs-CZ" sz="900" dirty="0" smtClean="0"/>
              <a:t> </a:t>
            </a:r>
            <a:r>
              <a:rPr lang="en-US" sz="900" dirty="0"/>
              <a:t>Publications Office of the European </a:t>
            </a:r>
            <a:r>
              <a:rPr lang="en-US" sz="900" dirty="0" smtClean="0"/>
              <a:t>Union </a:t>
            </a:r>
            <a:r>
              <a:rPr lang="cs-CZ" sz="900" dirty="0" err="1" smtClean="0"/>
              <a:t>Retrieved</a:t>
            </a:r>
            <a:r>
              <a:rPr lang="cs-CZ" sz="900" dirty="0" smtClean="0"/>
              <a:t> </a:t>
            </a:r>
            <a:r>
              <a:rPr lang="cs-CZ" sz="900" dirty="0" err="1" smtClean="0"/>
              <a:t>from</a:t>
            </a:r>
            <a:r>
              <a:rPr lang="cs-CZ" sz="900" dirty="0" smtClean="0"/>
              <a:t>: </a:t>
            </a:r>
            <a:r>
              <a:rPr lang="en-US" sz="900" dirty="0" smtClean="0">
                <a:hlinkClick r:id="rId6"/>
              </a:rPr>
              <a:t>https</a:t>
            </a:r>
            <a:r>
              <a:rPr lang="en-US" sz="900" dirty="0">
                <a:hlinkClick r:id="rId6"/>
              </a:rPr>
              <a:t>://</a:t>
            </a:r>
            <a:r>
              <a:rPr lang="en-US" sz="900" dirty="0" smtClean="0">
                <a:hlinkClick r:id="rId6"/>
              </a:rPr>
              <a:t>data.europa.eu/doi/10.2777/121253</a:t>
            </a:r>
            <a:endParaRPr lang="cs-CZ" sz="900" dirty="0"/>
          </a:p>
          <a:p>
            <a:endParaRPr lang="en-US" sz="900" dirty="0"/>
          </a:p>
          <a:p>
            <a:r>
              <a:rPr lang="en-US" sz="900" dirty="0"/>
              <a:t>Directorate-General for Research and Innovation (European Commission), EOSC Executive </a:t>
            </a:r>
            <a:r>
              <a:rPr lang="en-US" sz="900" dirty="0" smtClean="0"/>
              <a:t>Board</a:t>
            </a:r>
            <a:r>
              <a:rPr lang="cs-CZ" sz="900" dirty="0" smtClean="0"/>
              <a:t> et al. (2021)</a:t>
            </a:r>
            <a:r>
              <a:rPr lang="en-US" sz="900" dirty="0" smtClean="0"/>
              <a:t> Digital </a:t>
            </a:r>
            <a:r>
              <a:rPr lang="en-US" sz="900" dirty="0"/>
              <a:t>Skills for FAIR and Open Science: Report from the EOSC Executive Board Skills and Training Working Group. </a:t>
            </a:r>
            <a:r>
              <a:rPr lang="en-US" sz="900" dirty="0" smtClean="0"/>
              <a:t> </a:t>
            </a:r>
            <a:r>
              <a:rPr lang="en-US" sz="900" dirty="0"/>
              <a:t>Publications Office of the European </a:t>
            </a:r>
            <a:r>
              <a:rPr lang="en-US" sz="900" dirty="0" smtClean="0"/>
              <a:t>Union</a:t>
            </a:r>
            <a:r>
              <a:rPr lang="cs-CZ" sz="900" dirty="0" smtClean="0"/>
              <a:t>  </a:t>
            </a:r>
            <a:r>
              <a:rPr lang="cs-CZ" sz="900" dirty="0" err="1" smtClean="0"/>
              <a:t>Retrieved</a:t>
            </a:r>
            <a:r>
              <a:rPr lang="cs-CZ" sz="900" dirty="0" smtClean="0"/>
              <a:t> </a:t>
            </a:r>
            <a:r>
              <a:rPr lang="cs-CZ" sz="900" dirty="0" err="1" smtClean="0"/>
              <a:t>from</a:t>
            </a:r>
            <a:r>
              <a:rPr lang="cs-CZ" sz="900" dirty="0" smtClean="0"/>
              <a:t>:</a:t>
            </a:r>
            <a:r>
              <a:rPr lang="en-US" sz="900" dirty="0" smtClean="0"/>
              <a:t> </a:t>
            </a:r>
            <a:r>
              <a:rPr lang="en-US" sz="900" dirty="0">
                <a:hlinkClick r:id="rId7"/>
              </a:rPr>
              <a:t>https://</a:t>
            </a:r>
            <a:r>
              <a:rPr lang="en-US" sz="900" dirty="0" smtClean="0">
                <a:hlinkClick r:id="rId7"/>
              </a:rPr>
              <a:t>data.europa.eu/doi/10.2777/59065</a:t>
            </a:r>
            <a:endParaRPr lang="cs-CZ" sz="900" dirty="0" smtClean="0"/>
          </a:p>
          <a:p>
            <a:endParaRPr lang="en-US" sz="900" dirty="0"/>
          </a:p>
        </p:txBody>
      </p:sp>
      <p:sp>
        <p:nvSpPr>
          <p:cNvPr id="5" name="Inhaltsplatzhalter 7">
            <a:extLst>
              <a:ext uri="{FF2B5EF4-FFF2-40B4-BE49-F238E27FC236}">
                <a16:creationId xmlns:a16="http://schemas.microsoft.com/office/drawing/2014/main" id="{E578A08A-9AF6-421A-981E-0D2F54FF32F7}"/>
              </a:ext>
            </a:extLst>
          </p:cNvPr>
          <p:cNvSpPr txBox="1">
            <a:spLocks/>
          </p:cNvSpPr>
          <p:nvPr/>
        </p:nvSpPr>
        <p:spPr>
          <a:xfrm>
            <a:off x="422759" y="2972442"/>
            <a:ext cx="8346209" cy="1321654"/>
          </a:xfrm>
          <a:prstGeom prst="rect">
            <a:avLst/>
          </a:prstGeom>
        </p:spPr>
        <p:txBody>
          <a:bodyPr vert="horz" lIns="91440" tIns="45720" rIns="91440" bIns="45720" rtlCol="0" anchor="t">
            <a:normAutofit/>
          </a:bodyPr>
          <a:lstStyle>
            <a:lvl1pPr marL="268288" indent="-268288" algn="l" defTabSz="914400" rtl="0" eaLnBrk="1" latinLnBrk="0" hangingPunct="1">
              <a:spcBef>
                <a:spcPct val="20000"/>
              </a:spcBef>
              <a:buClr>
                <a:schemeClr val="tx2"/>
              </a:buClr>
              <a:buFont typeface="Wingdings" panose="05000000000000000000" pitchFamily="2" charset="2"/>
              <a:buChar char="§"/>
              <a:defRPr sz="2400" kern="1200">
                <a:solidFill>
                  <a:schemeClr val="tx1"/>
                </a:solidFill>
                <a:latin typeface="+mn-lt"/>
                <a:ea typeface="+mn-ea"/>
                <a:cs typeface="+mn-cs"/>
              </a:defRPr>
            </a:lvl1pPr>
            <a:lvl2pPr marL="719138" indent="-261938" algn="l" defTabSz="914400" rtl="0" eaLnBrk="1" latinLnBrk="0" hangingPunct="1">
              <a:spcBef>
                <a:spcPct val="20000"/>
              </a:spcBef>
              <a:buClr>
                <a:schemeClr val="accent6"/>
              </a:buClr>
              <a:buFont typeface="Wingdings" panose="05000000000000000000" pitchFamily="2" charset="2"/>
              <a:buChar char="§"/>
              <a:tabLst/>
              <a:defRPr sz="20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Wingdings" panose="05000000000000000000" pitchFamily="2" charset="2"/>
              <a:buChar char="§"/>
              <a:defRPr sz="1800" kern="1200">
                <a:solidFill>
                  <a:schemeClr val="tx1"/>
                </a:solidFill>
                <a:latin typeface="+mn-lt"/>
                <a:ea typeface="+mn-ea"/>
                <a:cs typeface="+mn-cs"/>
              </a:defRPr>
            </a:lvl3pPr>
            <a:lvl4pPr marL="1614488" indent="-242888" algn="l" defTabSz="914400" rtl="0" eaLnBrk="1" latinLnBrk="0" hangingPunct="1">
              <a:spcBef>
                <a:spcPct val="20000"/>
              </a:spcBef>
              <a:buClr>
                <a:schemeClr val="accent6"/>
              </a:buClr>
              <a:buFont typeface="Wingdings" panose="05000000000000000000" pitchFamily="2" charset="2"/>
              <a:buChar char="§"/>
              <a:defRPr sz="1600" kern="1200">
                <a:solidFill>
                  <a:schemeClr val="tx1"/>
                </a:solidFill>
                <a:latin typeface="+mn-lt"/>
                <a:ea typeface="+mn-ea"/>
                <a:cs typeface="+mn-cs"/>
              </a:defRPr>
            </a:lvl4pPr>
            <a:lvl5pPr marL="2062163" indent="-233363" algn="l" defTabSz="914400" rtl="0" eaLnBrk="1" latinLnBrk="0" hangingPunct="1">
              <a:spcBef>
                <a:spcPct val="20000"/>
              </a:spcBef>
              <a:buClr>
                <a:schemeClr val="tx2"/>
              </a:buClr>
              <a:buFont typeface="Wingdings" panose="05000000000000000000" pitchFamily="2" charset="2"/>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cs-CZ" sz="900" dirty="0" smtClean="0"/>
              <a:t>ALLEA (2017) </a:t>
            </a:r>
            <a:r>
              <a:rPr lang="en-US" sz="900" dirty="0" smtClean="0"/>
              <a:t>The European Code of Conduct for Research Integrity</a:t>
            </a:r>
            <a:r>
              <a:rPr lang="cs-CZ" sz="900" dirty="0" smtClean="0"/>
              <a:t> </a:t>
            </a:r>
            <a:r>
              <a:rPr lang="cs-CZ" sz="900" dirty="0" err="1" smtClean="0"/>
              <a:t>Retrieved</a:t>
            </a:r>
            <a:r>
              <a:rPr lang="cs-CZ" sz="900" dirty="0" smtClean="0"/>
              <a:t> </a:t>
            </a:r>
            <a:r>
              <a:rPr lang="cs-CZ" sz="900" dirty="0" err="1" smtClean="0"/>
              <a:t>from</a:t>
            </a:r>
            <a:r>
              <a:rPr lang="cs-CZ" sz="900" dirty="0"/>
              <a:t>:</a:t>
            </a:r>
            <a:r>
              <a:rPr lang="en-US" sz="900" dirty="0" smtClean="0"/>
              <a:t> </a:t>
            </a:r>
            <a:r>
              <a:rPr lang="en-US" sz="900" dirty="0" smtClean="0">
                <a:hlinkClick r:id="rId8"/>
              </a:rPr>
              <a:t>https://www.allea.org/wp</a:t>
            </a:r>
            <a:r>
              <a:rPr lang="cs-CZ" sz="900" dirty="0" smtClean="0">
                <a:hlinkClick r:id="rId8"/>
              </a:rPr>
              <a:t>-</a:t>
            </a:r>
            <a:r>
              <a:rPr lang="en-US" sz="900" dirty="0" smtClean="0">
                <a:hlinkClick r:id="rId8"/>
              </a:rPr>
              <a:t>content/uploads/2017/05/ALLEA-European-Code-of-Conduct-for-Research-Integrity-2017.pdf</a:t>
            </a:r>
            <a:endParaRPr lang="cs-CZ" sz="900" dirty="0" smtClean="0"/>
          </a:p>
          <a:p>
            <a:endParaRPr lang="en-US" sz="900" dirty="0" smtClean="0"/>
          </a:p>
          <a:p>
            <a:r>
              <a:rPr lang="en-US" sz="900" dirty="0" smtClean="0"/>
              <a:t>Directorate-General for Research and Innovation (European Commission),</a:t>
            </a:r>
            <a:r>
              <a:rPr lang="cs-CZ" sz="900" dirty="0" smtClean="0"/>
              <a:t> </a:t>
            </a:r>
            <a:r>
              <a:rPr lang="en-US" sz="900" dirty="0" smtClean="0"/>
              <a:t>et al.</a:t>
            </a:r>
            <a:r>
              <a:rPr lang="cs-CZ" sz="900" dirty="0" smtClean="0"/>
              <a:t> (2020)</a:t>
            </a:r>
            <a:r>
              <a:rPr lang="en-US" sz="900" dirty="0" smtClean="0"/>
              <a:t> Reproducibility of Scientific Results in the EU: Scoping Report. Publications Office of the European Union.</a:t>
            </a:r>
            <a:r>
              <a:rPr lang="cs-CZ" sz="900" dirty="0" smtClean="0"/>
              <a:t> </a:t>
            </a:r>
            <a:r>
              <a:rPr lang="cs-CZ" sz="900" dirty="0" err="1" smtClean="0"/>
              <a:t>Retrieved</a:t>
            </a:r>
            <a:r>
              <a:rPr lang="cs-CZ" sz="900" dirty="0" smtClean="0"/>
              <a:t> </a:t>
            </a:r>
            <a:r>
              <a:rPr lang="cs-CZ" sz="900" dirty="0" err="1" smtClean="0"/>
              <a:t>from</a:t>
            </a:r>
            <a:r>
              <a:rPr lang="cs-CZ" sz="900" dirty="0"/>
              <a:t>:</a:t>
            </a:r>
            <a:r>
              <a:rPr lang="en-US" sz="900" dirty="0" smtClean="0"/>
              <a:t> </a:t>
            </a:r>
            <a:r>
              <a:rPr lang="en-US" sz="900" dirty="0" smtClean="0">
                <a:hlinkClick r:id="rId9"/>
              </a:rPr>
              <a:t>https://data.europa.eu/doi/10.2777/341654</a:t>
            </a:r>
            <a:endParaRPr lang="en-US" sz="900" dirty="0"/>
          </a:p>
        </p:txBody>
      </p:sp>
      <p:sp>
        <p:nvSpPr>
          <p:cNvPr id="6" name="Titel 1">
            <a:extLst>
              <a:ext uri="{FF2B5EF4-FFF2-40B4-BE49-F238E27FC236}">
                <a16:creationId xmlns:a16="http://schemas.microsoft.com/office/drawing/2014/main" id="{36F73305-31E8-4425-87CE-D916A264F180}"/>
              </a:ext>
            </a:extLst>
          </p:cNvPr>
          <p:cNvSpPr txBox="1">
            <a:spLocks/>
          </p:cNvSpPr>
          <p:nvPr/>
        </p:nvSpPr>
        <p:spPr>
          <a:xfrm>
            <a:off x="422760" y="2475987"/>
            <a:ext cx="8391835" cy="439418"/>
          </a:xfrm>
          <a:prstGeom prst="rect">
            <a:avLst/>
          </a:prstGeom>
        </p:spPr>
        <p:txBody>
          <a:bodyPr vert="horz" lIns="91440" tIns="45720" rIns="91440" bIns="45720" rtlCol="0" anchor="t" anchorCtr="0">
            <a:noAutofit/>
          </a:bodyPr>
          <a:lstStyle>
            <a:lvl1pPr algn="l" defTabSz="914400" rtl="0" eaLnBrk="1" latinLnBrk="0" hangingPunct="1">
              <a:spcBef>
                <a:spcPct val="0"/>
              </a:spcBef>
              <a:buNone/>
              <a:defRPr sz="2200" b="1" kern="1200">
                <a:solidFill>
                  <a:schemeClr val="tx1"/>
                </a:solidFill>
                <a:latin typeface="+mj-lt"/>
                <a:ea typeface="+mj-ea"/>
                <a:cs typeface="+mj-cs"/>
              </a:defRPr>
            </a:lvl1pPr>
          </a:lstStyle>
          <a:p>
            <a:r>
              <a:rPr lang="en-US" altLang="en-US" dirty="0" smtClean="0">
                <a:solidFill>
                  <a:srgbClr val="2C4390"/>
                </a:solidFill>
                <a:latin typeface="Arial"/>
                <a:ea typeface="MS PGothic" panose="020B0600070205080204" pitchFamily="34" charset="-128"/>
              </a:rPr>
              <a:t>Bibliography: </a:t>
            </a:r>
            <a:r>
              <a:rPr lang="cs-CZ" altLang="en-US" dirty="0" err="1" smtClean="0">
                <a:solidFill>
                  <a:srgbClr val="2C4390"/>
                </a:solidFill>
                <a:latin typeface="Arial"/>
                <a:ea typeface="MS PGothic" panose="020B0600070205080204" pitchFamily="34" charset="-128"/>
              </a:rPr>
              <a:t>Research</a:t>
            </a:r>
            <a:r>
              <a:rPr lang="cs-CZ" altLang="en-US" dirty="0" smtClean="0">
                <a:solidFill>
                  <a:srgbClr val="2C4390"/>
                </a:solidFill>
                <a:latin typeface="Arial"/>
                <a:ea typeface="MS PGothic" panose="020B0600070205080204" pitchFamily="34" charset="-128"/>
              </a:rPr>
              <a:t> Integrity</a:t>
            </a:r>
            <a:endParaRPr lang="en-US" dirty="0">
              <a:solidFill>
                <a:srgbClr val="2C4390"/>
              </a:solidFill>
              <a:latin typeface="Arial"/>
              <a:ea typeface="MS PGothic" panose="020B0600070205080204" pitchFamily="34" charset="-128"/>
            </a:endParaRPr>
          </a:p>
        </p:txBody>
      </p:sp>
    </p:spTree>
    <p:extLst>
      <p:ext uri="{BB962C8B-B14F-4D97-AF65-F5344CB8AC3E}">
        <p14:creationId xmlns:p14="http://schemas.microsoft.com/office/powerpoint/2010/main" val="82066975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kt 9" hidden="1">
            <a:extLst>
              <a:ext uri="{FF2B5EF4-FFF2-40B4-BE49-F238E27FC236}">
                <a16:creationId xmlns:a16="http://schemas.microsoft.com/office/drawing/2014/main" id="{87E0840E-1B83-49AF-94AD-84CF07683DCD}"/>
              </a:ext>
            </a:extLst>
          </p:cNvPr>
          <p:cNvGraphicFramePr>
            <a:graphicFrameLocks noChangeAspect="1"/>
          </p:cNvGraphicFramePr>
          <p:nvPr>
            <p:custDataLst>
              <p:tags r:id="rId2"/>
            </p:custDataLst>
            <p:extLst>
              <p:ext uri="{D42A27DB-BD31-4B8C-83A1-F6EECF244321}">
                <p14:modId xmlns:p14="http://schemas.microsoft.com/office/powerpoint/2010/main" val="255947529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1556" name="think-cell Folie" r:id="rId4" imgW="473" imgH="473" progId="TCLayout.ActiveDocument.1">
                  <p:embed/>
                </p:oleObj>
              </mc:Choice>
              <mc:Fallback>
                <p:oleObj name="think-cell Folie" r:id="rId4" imgW="473" imgH="473" progId="TCLayout.ActiveDocument.1">
                  <p:embed/>
                  <p:pic>
                    <p:nvPicPr>
                      <p:cNvPr id="10" name="Objekt 9" hidden="1">
                        <a:extLst>
                          <a:ext uri="{FF2B5EF4-FFF2-40B4-BE49-F238E27FC236}">
                            <a16:creationId xmlns:a16="http://schemas.microsoft.com/office/drawing/2014/main" id="{87E0840E-1B83-49AF-94AD-84CF07683DC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el 1">
            <a:extLst>
              <a:ext uri="{FF2B5EF4-FFF2-40B4-BE49-F238E27FC236}">
                <a16:creationId xmlns:a16="http://schemas.microsoft.com/office/drawing/2014/main" id="{36F73305-31E8-4425-87CE-D916A264F180}"/>
              </a:ext>
            </a:extLst>
          </p:cNvPr>
          <p:cNvSpPr>
            <a:spLocks noGrp="1"/>
          </p:cNvSpPr>
          <p:nvPr>
            <p:ph type="title"/>
          </p:nvPr>
        </p:nvSpPr>
        <p:spPr>
          <a:xfrm>
            <a:off x="422760" y="657878"/>
            <a:ext cx="8391835" cy="439418"/>
          </a:xfrm>
        </p:spPr>
        <p:txBody>
          <a:bodyPr vert="horz">
            <a:noAutofit/>
          </a:bodyPr>
          <a:lstStyle/>
          <a:p>
            <a:r>
              <a:rPr lang="en-US" altLang="en-US" dirty="0">
                <a:solidFill>
                  <a:srgbClr val="2C4390"/>
                </a:solidFill>
                <a:latin typeface="Arial"/>
                <a:ea typeface="MS PGothic" panose="020B0600070205080204" pitchFamily="34" charset="-128"/>
              </a:rPr>
              <a:t>Bibliography: Fair Data Principles</a:t>
            </a:r>
            <a:r>
              <a:rPr lang="en-US" altLang="en-US" sz="2000" dirty="0">
                <a:solidFill>
                  <a:srgbClr val="2C4390"/>
                </a:solidFill>
                <a:latin typeface="Arial"/>
                <a:ea typeface="MS PGothic" panose="020B0600070205080204" pitchFamily="34" charset="-128"/>
              </a:rPr>
              <a:t/>
            </a:r>
            <a:br>
              <a:rPr lang="en-US" altLang="en-US" sz="2000" dirty="0">
                <a:solidFill>
                  <a:srgbClr val="2C4390"/>
                </a:solidFill>
                <a:latin typeface="Arial"/>
                <a:ea typeface="MS PGothic" panose="020B0600070205080204" pitchFamily="34" charset="-128"/>
              </a:rPr>
            </a:br>
            <a:endParaRPr lang="en-US" dirty="0">
              <a:solidFill>
                <a:srgbClr val="2C4390"/>
              </a:solidFill>
              <a:latin typeface="Arial"/>
              <a:ea typeface="MS PGothic" panose="020B0600070205080204" pitchFamily="34" charset="-128"/>
            </a:endParaRPr>
          </a:p>
        </p:txBody>
      </p:sp>
      <p:sp>
        <p:nvSpPr>
          <p:cNvPr id="8" name="Inhaltsplatzhalter 7">
            <a:extLst>
              <a:ext uri="{FF2B5EF4-FFF2-40B4-BE49-F238E27FC236}">
                <a16:creationId xmlns:a16="http://schemas.microsoft.com/office/drawing/2014/main" id="{E578A08A-9AF6-421A-981E-0D2F54FF32F7}"/>
              </a:ext>
            </a:extLst>
          </p:cNvPr>
          <p:cNvSpPr>
            <a:spLocks noGrp="1"/>
          </p:cNvSpPr>
          <p:nvPr>
            <p:ph idx="1"/>
          </p:nvPr>
        </p:nvSpPr>
        <p:spPr>
          <a:xfrm>
            <a:off x="422760" y="1160185"/>
            <a:ext cx="8346209" cy="3459077"/>
          </a:xfrm>
        </p:spPr>
        <p:txBody>
          <a:bodyPr vert="horz" lIns="91440" tIns="45720" rIns="91440" bIns="45720" rtlCol="0" anchor="t">
            <a:normAutofit fontScale="25000" lnSpcReduction="20000"/>
          </a:bodyPr>
          <a:lstStyle/>
          <a:p>
            <a:r>
              <a:rPr lang="da-DK" sz="3600" dirty="0"/>
              <a:t>Collins, S., Genova, F., Harrower, N. et al. </a:t>
            </a:r>
            <a:r>
              <a:rPr lang="en-US" sz="3600" dirty="0"/>
              <a:t>Turning FAIR into reality – Final Report and Action Plan from the European Commission Expert Group on FAIR Data, European Commission (2018), </a:t>
            </a:r>
            <a:r>
              <a:rPr lang="en-US" sz="3600" u="sng" dirty="0">
                <a:hlinkClick r:id="rId6"/>
              </a:rPr>
              <a:t>https://ec.europa.eu/info/sites/info/files/turning_fair_into_reality_0.pdf</a:t>
            </a:r>
            <a:r>
              <a:rPr lang="en-US" sz="3600" dirty="0"/>
              <a:t>  </a:t>
            </a:r>
          </a:p>
          <a:p>
            <a:endParaRPr lang="en-US" sz="3600" dirty="0"/>
          </a:p>
          <a:p>
            <a:r>
              <a:rPr lang="en-US" sz="3400" dirty="0">
                <a:latin typeface="Arial" panose="020B0604020202020204" pitchFamily="34" charset="0"/>
              </a:rPr>
              <a:t>Dunning, A.C., de Smaele, M.M.E., Böhmer, J.K. (2017). Evaluation of data repositories based on the FAIR Principles for IDCC 2017 practice paper. TU Delft. Dataset.</a:t>
            </a:r>
            <a:r>
              <a:rPr lang="en-US" sz="3400" dirty="0">
                <a:latin typeface="Arial" panose="020B0604020202020204" pitchFamily="34" charset="0"/>
                <a:hlinkClick r:id="rId7"/>
              </a:rPr>
              <a:t>doi:10.4121/uuid:5146dd06-98e4-426c-9ae5-dc8fa65c549f</a:t>
            </a:r>
          </a:p>
          <a:p>
            <a:pPr marL="0" indent="0">
              <a:buNone/>
            </a:pPr>
            <a:endParaRPr lang="en-US" sz="3400" dirty="0">
              <a:latin typeface="Arial" panose="020B0604020202020204" pitchFamily="34" charset="0"/>
            </a:endParaRPr>
          </a:p>
          <a:p>
            <a:r>
              <a:rPr lang="en-US" sz="3400" dirty="0">
                <a:latin typeface="Arial" panose="020B0604020202020204" pitchFamily="34" charset="0"/>
              </a:rPr>
              <a:t>European Commission. (2017a). What is Horizon 2020? European Commission - Horizon 2020. Retrieved from </a:t>
            </a:r>
            <a:r>
              <a:rPr lang="en-US" sz="3400" dirty="0">
                <a:latin typeface="Arial" panose="020B0604020202020204" pitchFamily="34" charset="0"/>
                <a:hlinkClick r:id="rId8"/>
              </a:rPr>
              <a:t>https://ec.europa.eu/programmes/horizon2020/en/what-horizon-2020#ArticleIJDC</a:t>
            </a:r>
            <a:endParaRPr lang="en-US" sz="3400" dirty="0">
              <a:latin typeface="Arial" panose="020B0604020202020204" pitchFamily="34" charset="0"/>
            </a:endParaRPr>
          </a:p>
          <a:p>
            <a:pPr marL="0" indent="0">
              <a:buNone/>
            </a:pPr>
            <a:endParaRPr lang="en-US" sz="3400" dirty="0">
              <a:latin typeface="Arial" panose="020B0604020202020204" pitchFamily="34" charset="0"/>
            </a:endParaRPr>
          </a:p>
          <a:p>
            <a:r>
              <a:rPr lang="en-US" sz="3400" dirty="0">
                <a:latin typeface="Arial" panose="020B0604020202020204" pitchFamily="34" charset="0"/>
              </a:rPr>
              <a:t>European Commission. (2017b). History of Horizon 2020.European Commission - Horizon 2020. Retrieved from </a:t>
            </a:r>
            <a:r>
              <a:rPr lang="en-US" sz="3400" dirty="0">
                <a:latin typeface="Arial" panose="020B0604020202020204" pitchFamily="34" charset="0"/>
                <a:hlinkClick r:id="rId9"/>
              </a:rPr>
              <a:t>https://ec.europa.eu/programmes/horizon2020/en/history-horizon-2020</a:t>
            </a:r>
            <a:endParaRPr lang="en-US" sz="3400" dirty="0">
              <a:latin typeface="Arial" panose="020B0604020202020204" pitchFamily="34" charset="0"/>
            </a:endParaRPr>
          </a:p>
          <a:p>
            <a:pPr marL="0" indent="0">
              <a:buNone/>
            </a:pPr>
            <a:endParaRPr lang="en-US" sz="3400" dirty="0">
              <a:latin typeface="Arial" panose="020B0604020202020204" pitchFamily="34" charset="0"/>
            </a:endParaRPr>
          </a:p>
          <a:p>
            <a:r>
              <a:rPr lang="en-US" sz="3400" dirty="0">
                <a:latin typeface="Arial" panose="020B0604020202020204" pitchFamily="34" charset="0"/>
              </a:rPr>
              <a:t>European Commission. (2016). Guidelines on FAIR data management in Horizon 2020 (3rd ed.). European Commission - Directorate-General for Research and Innovation. Retrieved from </a:t>
            </a:r>
            <a:r>
              <a:rPr lang="en-US" sz="3400" dirty="0">
                <a:latin typeface="Arial" panose="020B0604020202020204" pitchFamily="34" charset="0"/>
                <a:hlinkClick r:id="rId10"/>
              </a:rPr>
              <a:t>http://ec.europa.eu/research/participants/data/ref/h2020/grants_manual/hi/oa_pilot/h2020-hi-oa-data-mgt_en.pdf</a:t>
            </a:r>
            <a:endParaRPr lang="en-US" sz="3400" dirty="0">
              <a:latin typeface="Arial" panose="020B0604020202020204" pitchFamily="34" charset="0"/>
            </a:endParaRPr>
          </a:p>
          <a:p>
            <a:pPr marL="0" indent="0">
              <a:buNone/>
            </a:pPr>
            <a:endParaRPr lang="en-US" sz="3400" dirty="0">
              <a:latin typeface="Arial" panose="020B0604020202020204" pitchFamily="34" charset="0"/>
            </a:endParaRPr>
          </a:p>
          <a:p>
            <a:r>
              <a:rPr lang="en-US" sz="3400" dirty="0">
                <a:latin typeface="Arial" panose="020B0604020202020204" pitchFamily="34" charset="0"/>
              </a:rPr>
              <a:t>FORCE 11. (2014a). The FAIR data principles. FORCE11. Retrieved from </a:t>
            </a:r>
            <a:r>
              <a:rPr lang="en-US" sz="3400" dirty="0">
                <a:latin typeface="Arial" panose="020B0604020202020204" pitchFamily="34" charset="0"/>
                <a:hlinkClick r:id="rId11"/>
              </a:rPr>
              <a:t>https://www.force11.org/group/fairgroup/fairprinciples</a:t>
            </a:r>
            <a:endParaRPr lang="en-US" sz="3400" dirty="0">
              <a:latin typeface="Arial" panose="020B0604020202020204" pitchFamily="34" charset="0"/>
            </a:endParaRPr>
          </a:p>
          <a:p>
            <a:pPr marL="0" indent="0">
              <a:buNone/>
            </a:pPr>
            <a:endParaRPr lang="en-US" sz="3400" dirty="0">
              <a:latin typeface="Arial" panose="020B0604020202020204" pitchFamily="34" charset="0"/>
            </a:endParaRPr>
          </a:p>
          <a:p>
            <a:r>
              <a:rPr lang="en-US" sz="3400" dirty="0">
                <a:latin typeface="Arial" panose="020B0604020202020204" pitchFamily="34" charset="0"/>
              </a:rPr>
              <a:t>FORCE 11. (2014b). Guiding Principles for findable, accessible, interoperable and re-usable data publishing version b1.0. FORCE11. Retrieved from </a:t>
            </a:r>
            <a:r>
              <a:rPr lang="en-US" sz="3400" dirty="0">
                <a:latin typeface="Arial" panose="020B0604020202020204" pitchFamily="34" charset="0"/>
                <a:hlinkClick r:id="rId12"/>
              </a:rPr>
              <a:t>https://www.force11.org/fairprinciples</a:t>
            </a:r>
            <a:endParaRPr lang="en-US" sz="3400" dirty="0">
              <a:latin typeface="Arial" panose="020B0604020202020204" pitchFamily="34" charset="0"/>
            </a:endParaRPr>
          </a:p>
          <a:p>
            <a:pPr marL="0" indent="0">
              <a:buNone/>
            </a:pPr>
            <a:endParaRPr lang="en-US" sz="3400" dirty="0">
              <a:latin typeface="Arial" panose="020B0604020202020204" pitchFamily="34" charset="0"/>
            </a:endParaRPr>
          </a:p>
          <a:p>
            <a:r>
              <a:rPr lang="en-US" sz="3400" dirty="0">
                <a:latin typeface="Arial" panose="020B0604020202020204" pitchFamily="34" charset="0"/>
              </a:rPr>
              <a:t>Wilkinson, M.D., Dumontier, M., Aalbersberg, I.J., Appleton, G., Axton, M., Baak, A., et al. (2016). The FAIR Guiding Principles for scientific data management and stewardship. Nature. Retrieved from </a:t>
            </a:r>
            <a:r>
              <a:rPr lang="en-US" sz="3400" dirty="0">
                <a:latin typeface="Arial" panose="020B0604020202020204" pitchFamily="34" charset="0"/>
                <a:hlinkClick r:id="rId13"/>
              </a:rPr>
              <a:t>http://www.nature.com/articles/sdata201618#author-information</a:t>
            </a:r>
            <a:endParaRPr lang="en-US" sz="1400" dirty="0"/>
          </a:p>
        </p:txBody>
      </p:sp>
    </p:spTree>
    <p:extLst>
      <p:ext uri="{BB962C8B-B14F-4D97-AF65-F5344CB8AC3E}">
        <p14:creationId xmlns:p14="http://schemas.microsoft.com/office/powerpoint/2010/main" val="31151609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kt 9" hidden="1">
            <a:extLst>
              <a:ext uri="{FF2B5EF4-FFF2-40B4-BE49-F238E27FC236}">
                <a16:creationId xmlns:a16="http://schemas.microsoft.com/office/drawing/2014/main" id="{87E0840E-1B83-49AF-94AD-84CF07683DCD}"/>
              </a:ext>
            </a:extLst>
          </p:cNvPr>
          <p:cNvGraphicFramePr>
            <a:graphicFrameLocks noChangeAspect="1"/>
          </p:cNvGraphicFramePr>
          <p:nvPr>
            <p:custDataLst>
              <p:tags r:id="rId2"/>
            </p:custDataLst>
            <p:extLst>
              <p:ext uri="{D42A27DB-BD31-4B8C-83A1-F6EECF244321}">
                <p14:modId xmlns:p14="http://schemas.microsoft.com/office/powerpoint/2010/main" val="255947529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3596" name="think-cell Folie" r:id="rId4" imgW="473" imgH="473" progId="TCLayout.ActiveDocument.1">
                  <p:embed/>
                </p:oleObj>
              </mc:Choice>
              <mc:Fallback>
                <p:oleObj name="think-cell Folie" r:id="rId4" imgW="473" imgH="473" progId="TCLayout.ActiveDocument.1">
                  <p:embed/>
                  <p:pic>
                    <p:nvPicPr>
                      <p:cNvPr id="10" name="Objekt 9" hidden="1">
                        <a:extLst>
                          <a:ext uri="{FF2B5EF4-FFF2-40B4-BE49-F238E27FC236}">
                            <a16:creationId xmlns:a16="http://schemas.microsoft.com/office/drawing/2014/main" id="{87E0840E-1B83-49AF-94AD-84CF07683DC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el 1">
            <a:extLst>
              <a:ext uri="{FF2B5EF4-FFF2-40B4-BE49-F238E27FC236}">
                <a16:creationId xmlns:a16="http://schemas.microsoft.com/office/drawing/2014/main" id="{36F73305-31E8-4425-87CE-D916A264F180}"/>
              </a:ext>
            </a:extLst>
          </p:cNvPr>
          <p:cNvSpPr>
            <a:spLocks noGrp="1"/>
          </p:cNvSpPr>
          <p:nvPr>
            <p:ph type="title"/>
          </p:nvPr>
        </p:nvSpPr>
        <p:spPr>
          <a:xfrm>
            <a:off x="422760" y="657878"/>
            <a:ext cx="8391835" cy="439418"/>
          </a:xfrm>
        </p:spPr>
        <p:txBody>
          <a:bodyPr vert="horz">
            <a:noAutofit/>
          </a:bodyPr>
          <a:lstStyle/>
          <a:p>
            <a:r>
              <a:rPr lang="en-US" altLang="en-US" dirty="0">
                <a:solidFill>
                  <a:srgbClr val="2C4390"/>
                </a:solidFill>
                <a:latin typeface="Arial"/>
                <a:ea typeface="MS PGothic" panose="020B0600070205080204" pitchFamily="34" charset="-128"/>
              </a:rPr>
              <a:t>Bibliography: Citizen Science</a:t>
            </a:r>
            <a:r>
              <a:rPr lang="en-US" altLang="en-US" sz="2000" dirty="0">
                <a:solidFill>
                  <a:srgbClr val="2C4390"/>
                </a:solidFill>
                <a:latin typeface="Arial"/>
                <a:ea typeface="MS PGothic" panose="020B0600070205080204" pitchFamily="34" charset="-128"/>
              </a:rPr>
              <a:t/>
            </a:r>
            <a:br>
              <a:rPr lang="en-US" altLang="en-US" sz="2000" dirty="0">
                <a:solidFill>
                  <a:srgbClr val="2C4390"/>
                </a:solidFill>
                <a:latin typeface="Arial"/>
                <a:ea typeface="MS PGothic" panose="020B0600070205080204" pitchFamily="34" charset="-128"/>
              </a:rPr>
            </a:br>
            <a:endParaRPr lang="en-US" dirty="0">
              <a:solidFill>
                <a:srgbClr val="2C4390"/>
              </a:solidFill>
              <a:latin typeface="Arial"/>
              <a:ea typeface="MS PGothic" panose="020B0600070205080204" pitchFamily="34" charset="-128"/>
            </a:endParaRPr>
          </a:p>
        </p:txBody>
      </p:sp>
      <p:sp>
        <p:nvSpPr>
          <p:cNvPr id="6" name="Inhaltsplatzhalter 7">
            <a:extLst>
              <a:ext uri="{FF2B5EF4-FFF2-40B4-BE49-F238E27FC236}">
                <a16:creationId xmlns:a16="http://schemas.microsoft.com/office/drawing/2014/main" id="{E578A08A-9AF6-421A-981E-0D2F54FF32F7}"/>
              </a:ext>
            </a:extLst>
          </p:cNvPr>
          <p:cNvSpPr>
            <a:spLocks noGrp="1"/>
          </p:cNvSpPr>
          <p:nvPr>
            <p:ph idx="1"/>
          </p:nvPr>
        </p:nvSpPr>
        <p:spPr>
          <a:xfrm>
            <a:off x="422760" y="1166400"/>
            <a:ext cx="8527122" cy="3607200"/>
          </a:xfrm>
        </p:spPr>
        <p:txBody>
          <a:bodyPr vert="horz" lIns="91440" tIns="45720" rIns="91440" bIns="45720" rtlCol="0" anchor="t">
            <a:noAutofit/>
          </a:bodyPr>
          <a:lstStyle/>
          <a:p>
            <a:pPr marL="267970" indent="-267970"/>
            <a:r>
              <a:rPr lang="en-US" sz="900" dirty="0">
                <a:latin typeface="Arial" panose="020B0604020202020204" pitchFamily="34" charset="0"/>
              </a:rPr>
              <a:t>Science in Seconds – Citizen Science, 2012: </a:t>
            </a:r>
            <a:r>
              <a:rPr lang="en-US" sz="900" dirty="0">
                <a:latin typeface="Arial" panose="020B0604020202020204" pitchFamily="34" charset="0"/>
                <a:hlinkClick r:id="rId6" invalidUrl="http://"/>
              </a:rPr>
              <a:t>https://www.youtube.com/watch?time_continue=15&amp;v=-OxO0eOnntE</a:t>
            </a:r>
            <a:r>
              <a:rPr lang="en-US" sz="900" dirty="0">
                <a:latin typeface="Arial" panose="020B0604020202020204" pitchFamily="34" charset="0"/>
                <a:cs typeface="Arial"/>
                <a:hlinkClick r:id="rId7" invalidUrl="http://"/>
              </a:rPr>
              <a:t/>
            </a:r>
            <a:br>
              <a:rPr lang="en-US" sz="900" dirty="0">
                <a:latin typeface="Arial" panose="020B0604020202020204" pitchFamily="34" charset="0"/>
                <a:cs typeface="Arial"/>
                <a:hlinkClick r:id="rId8" invalidUrl="http://"/>
              </a:rPr>
            </a:br>
            <a:endParaRPr lang="en" sz="900" dirty="0">
              <a:latin typeface="Arial" panose="020B0604020202020204" pitchFamily="34" charset="0"/>
              <a:cs typeface="Arial"/>
            </a:endParaRPr>
          </a:p>
          <a:p>
            <a:pPr marL="267970" indent="-267970"/>
            <a:r>
              <a:rPr lang="en-US" sz="900" dirty="0">
                <a:latin typeface="Arial" panose="020B0604020202020204" pitchFamily="34" charset="0"/>
              </a:rPr>
              <a:t>This Thing Called Science Part 6: Citizen Science, 2013: </a:t>
            </a:r>
            <a:r>
              <a:rPr lang="en-US" sz="900" dirty="0">
                <a:latin typeface="Arial" panose="020B0604020202020204" pitchFamily="34" charset="0"/>
                <a:hlinkClick r:id="rId9" invalidUrl="http://"/>
              </a:rPr>
              <a:t>https://www.youtube.com/watch?v=N6eN3Pll4U8</a:t>
            </a:r>
            <a:r>
              <a:rPr lang="en-US" sz="900" dirty="0">
                <a:latin typeface="Arial" panose="020B0604020202020204" pitchFamily="34" charset="0"/>
                <a:cs typeface="Arial"/>
                <a:hlinkClick r:id="rId10" invalidUrl="http://"/>
              </a:rPr>
              <a:t/>
            </a:r>
            <a:br>
              <a:rPr lang="en-US" sz="900" dirty="0">
                <a:latin typeface="Arial" panose="020B0604020202020204" pitchFamily="34" charset="0"/>
                <a:cs typeface="Arial"/>
                <a:hlinkClick r:id="rId11" invalidUrl="http://"/>
              </a:rPr>
            </a:br>
            <a:endParaRPr lang="en" sz="900" dirty="0">
              <a:latin typeface="Arial" panose="020B0604020202020204" pitchFamily="34" charset="0"/>
              <a:cs typeface="Arial"/>
            </a:endParaRPr>
          </a:p>
          <a:p>
            <a:pPr marL="267970" indent="-267970"/>
            <a:r>
              <a:rPr lang="en-US" sz="900" dirty="0">
                <a:latin typeface="Arial" panose="020B0604020202020204" pitchFamily="34" charset="0"/>
              </a:rPr>
              <a:t>Citizen Science and Scientific Citizenship: same words, different meanings? Talk by Alan Irwin at the Joint Research Centre as part of the STS ‘Contro Corrente’ series of seminars. 15 October 2015: </a:t>
            </a:r>
            <a:r>
              <a:rPr lang="en-US" sz="900" dirty="0">
                <a:latin typeface="Arial" panose="020B0604020202020204" pitchFamily="34" charset="0"/>
                <a:hlinkClick r:id="rId12" invalidUrl="http://"/>
              </a:rPr>
              <a:t>https://www.youtube.com/watch?v=Grhawx5TeBc</a:t>
            </a:r>
            <a:r>
              <a:rPr lang="en-US" sz="900" dirty="0">
                <a:latin typeface="Arial" panose="020B0604020202020204" pitchFamily="34" charset="0"/>
                <a:cs typeface="Arial"/>
                <a:hlinkClick r:id="rId13" invalidUrl="http://"/>
              </a:rPr>
              <a:t/>
            </a:r>
            <a:br>
              <a:rPr lang="en-US" sz="900" dirty="0">
                <a:latin typeface="Arial" panose="020B0604020202020204" pitchFamily="34" charset="0"/>
                <a:cs typeface="Arial"/>
                <a:hlinkClick r:id="rId14" invalidUrl="http://"/>
              </a:rPr>
            </a:br>
            <a:endParaRPr lang="en" sz="900" dirty="0">
              <a:latin typeface="Arial" panose="020B0604020202020204" pitchFamily="34" charset="0"/>
              <a:cs typeface="Arial"/>
            </a:endParaRPr>
          </a:p>
          <a:p>
            <a:pPr marL="267970" indent="-267970"/>
            <a:r>
              <a:rPr lang="en-US" sz="900" dirty="0">
                <a:latin typeface="Arial" panose="020B0604020202020204" pitchFamily="34" charset="0"/>
              </a:rPr>
              <a:t>Best Practices For Managing Intellectual Property Rights In Citizen Science, A Guide For Researchers And Citizen Scientists, T. Scassa and H. Chung, Commons Lab, Science and Technology Innovation Program, Woodrow Wilson International Center for Scholars: </a:t>
            </a:r>
            <a:r>
              <a:rPr lang="en-US" sz="900" dirty="0">
                <a:latin typeface="Arial" panose="020B0604020202020204" pitchFamily="34" charset="0"/>
                <a:hlinkClick r:id="rId15" invalidUrl="http://"/>
              </a:rPr>
              <a:t>https://www.wilsoncenter.org/sites/default/files/research_brief_guide_for_researchers.pdf</a:t>
            </a:r>
            <a:r>
              <a:rPr lang="en-US" sz="900" dirty="0">
                <a:latin typeface="Arial" panose="020B0604020202020204" pitchFamily="34" charset="0"/>
                <a:cs typeface="Arial"/>
                <a:hlinkClick r:id="rId16" invalidUrl="http://"/>
              </a:rPr>
              <a:t/>
            </a:r>
            <a:br>
              <a:rPr lang="en-US" sz="900" dirty="0">
                <a:latin typeface="Arial" panose="020B0604020202020204" pitchFamily="34" charset="0"/>
                <a:cs typeface="Arial"/>
                <a:hlinkClick r:id="rId17" invalidUrl="http://"/>
              </a:rPr>
            </a:br>
            <a:endParaRPr lang="en" sz="900" dirty="0">
              <a:latin typeface="Arial" panose="020B0604020202020204" pitchFamily="34" charset="0"/>
              <a:cs typeface="Arial"/>
            </a:endParaRPr>
          </a:p>
          <a:p>
            <a:pPr marL="267970" indent="-267970"/>
            <a:r>
              <a:rPr lang="en-US" sz="900" dirty="0">
                <a:latin typeface="Arial" panose="020B0604020202020204" pitchFamily="34" charset="0"/>
              </a:rPr>
              <a:t>The role of citizens in the future of science, a workshop co-organised by STOA, the Swiss Centre for Technology Assessment (TA-SWISS, STOA’s Swiss counterpart), the Mission of Switzerland to the EU, and SwissCore (May 19, 2017). The event focused on how citizen engagement can help us to respond to key opportunities and challenges in the next EU Framework Programme for Research and Innovation (Horizon Europe), which will succeed the current Horizon 2020 programme. For more details, see: </a:t>
            </a:r>
            <a:r>
              <a:rPr lang="en-US" sz="900" dirty="0">
                <a:latin typeface="Arial" panose="020B0604020202020204" pitchFamily="34" charset="0"/>
                <a:hlinkClick r:id="rId18" invalidUrl="http://"/>
              </a:rPr>
              <a:t>https://epthinktank.eu/2017/05/19/the-role-of-citizens-in-the-future-of-science/</a:t>
            </a:r>
            <a:r>
              <a:rPr lang="en-US" sz="900" dirty="0">
                <a:latin typeface="Arial" panose="020B0604020202020204" pitchFamily="34" charset="0"/>
                <a:cs typeface="Arial"/>
                <a:hlinkClick r:id="rId19" invalidUrl="http://"/>
              </a:rPr>
              <a:t/>
            </a:r>
            <a:br>
              <a:rPr lang="en-US" sz="900" dirty="0">
                <a:latin typeface="Arial" panose="020B0604020202020204" pitchFamily="34" charset="0"/>
                <a:cs typeface="Arial"/>
                <a:hlinkClick r:id="rId20" invalidUrl="http://"/>
              </a:rPr>
            </a:br>
            <a:endParaRPr lang="en" sz="900" dirty="0">
              <a:latin typeface="Arial" panose="020B0604020202020204" pitchFamily="34" charset="0"/>
              <a:cs typeface="Arial"/>
            </a:endParaRPr>
          </a:p>
          <a:p>
            <a:r>
              <a:rPr lang="en-US" sz="900" dirty="0">
                <a:latin typeface="Arial" panose="020B0604020202020204" pitchFamily="34" charset="0"/>
              </a:rPr>
              <a:t>In the framework of its Enlargement and Integration Action, JRC organised in collaboration with the Ministry of Civil Affairs of Bosnia and Herzegovina the ‘Training on citizen engagement in Policy relevant Science, Technology and Innovation’, in Sarajevo on 12–13 October 2017. For more details, see: </a:t>
            </a:r>
            <a:r>
              <a:rPr lang="en-US" sz="900" dirty="0">
                <a:latin typeface="Arial" panose="020B0604020202020204" pitchFamily="34" charset="0"/>
                <a:hlinkClick r:id="rId21"/>
              </a:rPr>
              <a:t>https://ec.europa.eu/jrc/en/event/trainingcourse/</a:t>
            </a:r>
            <a:r>
              <a:rPr lang="en-US" sz="900" dirty="0">
                <a:latin typeface="Arial" panose="020B0604020202020204" pitchFamily="34" charset="0"/>
              </a:rPr>
              <a:t> training-citizen-engagement-policy-relevant-science-technology-and-innovation</a:t>
            </a:r>
          </a:p>
        </p:txBody>
      </p:sp>
    </p:spTree>
    <p:extLst>
      <p:ext uri="{BB962C8B-B14F-4D97-AF65-F5344CB8AC3E}">
        <p14:creationId xmlns:p14="http://schemas.microsoft.com/office/powerpoint/2010/main" val="365684915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nhaltsplatzhalter 7"/>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 y="0"/>
            <a:ext cx="9100665" cy="2814638"/>
          </a:xfrm>
        </p:spPr>
      </p:pic>
      <p:sp>
        <p:nvSpPr>
          <p:cNvPr id="9" name="Textfeld 8"/>
          <p:cNvSpPr txBox="1"/>
          <p:nvPr/>
        </p:nvSpPr>
        <p:spPr>
          <a:xfrm>
            <a:off x="235745" y="3100386"/>
            <a:ext cx="8801100" cy="1693069"/>
          </a:xfrm>
          <a:prstGeom prst="rect">
            <a:avLst/>
          </a:prstGeom>
        </p:spPr>
        <p:txBody>
          <a:bodyPr vert="horz" wrap="square" lIns="91440" tIns="45720" rIns="91440" bIns="45720" rtlCol="0" anchor="t" anchorCtr="0">
            <a:normAutofit lnSpcReduction="10000"/>
          </a:bodyPr>
          <a:lstStyle/>
          <a:p>
            <a:r>
              <a:rPr lang="de-DE" sz="1400" dirty="0"/>
              <a:t>Register for our upcoming events: </a:t>
            </a:r>
            <a:r>
              <a:rPr lang="en-GB" sz="1400" u="sng" dirty="0">
                <a:hlinkClick r:id="rId4"/>
              </a:rPr>
              <a:t>https://4euplus.eu/4EU-273.html</a:t>
            </a:r>
            <a:endParaRPr lang="en-GB" sz="1400" u="sng" dirty="0"/>
          </a:p>
          <a:p>
            <a:endParaRPr lang="en-GB" sz="1400" u="sng" dirty="0"/>
          </a:p>
          <a:p>
            <a:r>
              <a:rPr lang="en-GB" sz="1400" dirty="0"/>
              <a:t>Next sessions:</a:t>
            </a:r>
          </a:p>
          <a:p>
            <a:pPr marL="285750" indent="-285750">
              <a:buFont typeface="Arial" panose="020B0604020202020204" pitchFamily="34" charset="0"/>
              <a:buChar char="•"/>
            </a:pPr>
            <a:r>
              <a:rPr lang="en-US" sz="1400" dirty="0"/>
              <a:t>“Cycle of scientific publication: an overview” | 15 November 2021, 12:30 - 14:00</a:t>
            </a:r>
          </a:p>
          <a:p>
            <a:pPr marL="285750" indent="-285750">
              <a:buFont typeface="Arial" panose="020B0604020202020204" pitchFamily="34" charset="0"/>
              <a:buChar char="•"/>
            </a:pPr>
            <a:r>
              <a:rPr lang="en-US" sz="1400" dirty="0"/>
              <a:t>“What are my funders requirements on Open Science? A focus on Plan S” | </a:t>
            </a:r>
            <a:r>
              <a:rPr lang="de-DE" sz="1400" dirty="0"/>
              <a:t>29 November 2021, 14:00 - 15:30</a:t>
            </a:r>
          </a:p>
          <a:p>
            <a:pPr marL="285750" indent="-285750">
              <a:buFont typeface="Arial" panose="020B0604020202020204" pitchFamily="34" charset="0"/>
              <a:buChar char="•"/>
            </a:pPr>
            <a:r>
              <a:rPr lang="en-US" sz="1400" dirty="0"/>
              <a:t>“Strategies for publishing in Open Access journals” | 13 December 2021, 11:00 - 12:30</a:t>
            </a:r>
          </a:p>
          <a:p>
            <a:pPr marL="285750" indent="-285750">
              <a:buFont typeface="Arial" panose="020B0604020202020204" pitchFamily="34" charset="0"/>
              <a:buChar char="•"/>
            </a:pPr>
            <a:r>
              <a:rPr lang="en-US" sz="1400" dirty="0"/>
              <a:t>10 further session in 2022</a:t>
            </a:r>
            <a:endParaRPr lang="de-DE" sz="1400" dirty="0"/>
          </a:p>
          <a:p>
            <a:pPr marL="285750" indent="-285750">
              <a:buFont typeface="Arial" panose="020B0604020202020204" pitchFamily="34" charset="0"/>
              <a:buChar char="•"/>
            </a:pPr>
            <a:endParaRPr lang="en-GB" sz="1400" dirty="0"/>
          </a:p>
          <a:p>
            <a:endParaRPr lang="de-DE" sz="1400" dirty="0"/>
          </a:p>
        </p:txBody>
      </p:sp>
    </p:spTree>
    <p:extLst>
      <p:ext uri="{BB962C8B-B14F-4D97-AF65-F5344CB8AC3E}">
        <p14:creationId xmlns:p14="http://schemas.microsoft.com/office/powerpoint/2010/main" val="270258537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Nadpis 6"/>
          <p:cNvSpPr>
            <a:spLocks noGrp="1"/>
          </p:cNvSpPr>
          <p:nvPr>
            <p:ph type="ctrTitle"/>
          </p:nvPr>
        </p:nvSpPr>
        <p:spPr/>
        <p:txBody>
          <a:bodyPr>
            <a:normAutofit fontScale="90000"/>
          </a:bodyPr>
          <a:lstStyle/>
          <a:p>
            <a:r>
              <a:rPr lang="cs-CZ"/>
              <a:t/>
            </a:r>
            <a:br>
              <a:rPr lang="cs-CZ"/>
            </a:br>
            <a:r>
              <a:rPr lang="cs-CZ"/>
              <a:t>Thank you!</a:t>
            </a:r>
            <a:endParaRPr lang="cs-CZ" dirty="0"/>
          </a:p>
        </p:txBody>
      </p:sp>
      <p:sp>
        <p:nvSpPr>
          <p:cNvPr id="8" name="Podnadpis 7"/>
          <p:cNvSpPr>
            <a:spLocks noGrp="1"/>
          </p:cNvSpPr>
          <p:nvPr>
            <p:ph type="subTitle" idx="1"/>
          </p:nvPr>
        </p:nvSpPr>
        <p:spPr/>
        <p:txBody>
          <a:bodyPr anchor="t">
            <a:noAutofit/>
          </a:bodyPr>
          <a:lstStyle/>
          <a:p>
            <a:pPr lvl="0"/>
            <a:r>
              <a:rPr lang="de-DE" sz="2000" dirty="0">
                <a:solidFill>
                  <a:srgbClr val="B3BFE2"/>
                </a:solidFill>
              </a:rPr>
              <a:t>Richard Dennis, University </a:t>
            </a:r>
            <a:r>
              <a:rPr lang="en-US" sz="2000" dirty="0">
                <a:solidFill>
                  <a:srgbClr val="B3BFE2"/>
                </a:solidFill>
              </a:rPr>
              <a:t>of</a:t>
            </a:r>
            <a:r>
              <a:rPr lang="de-DE" sz="2000" dirty="0">
                <a:solidFill>
                  <a:srgbClr val="B3BFE2"/>
                </a:solidFill>
              </a:rPr>
              <a:t> </a:t>
            </a:r>
            <a:r>
              <a:rPr lang="en-US" sz="2000" dirty="0">
                <a:solidFill>
                  <a:srgbClr val="B3BFE2"/>
                </a:solidFill>
              </a:rPr>
              <a:t>Copenhagen</a:t>
            </a:r>
          </a:p>
          <a:p>
            <a:pPr lvl="0"/>
            <a:r>
              <a:rPr lang="de-DE" sz="2000" dirty="0">
                <a:solidFill>
                  <a:srgbClr val="B3BFE2"/>
                </a:solidFill>
              </a:rPr>
              <a:t>Milan </a:t>
            </a:r>
            <a:r>
              <a:rPr lang="cs-CZ" sz="2000" dirty="0">
                <a:solidFill>
                  <a:srgbClr val="B3BFE2"/>
                </a:solidFill>
              </a:rPr>
              <a:t>Janíček</a:t>
            </a:r>
            <a:r>
              <a:rPr lang="de-DE" sz="2000" dirty="0">
                <a:solidFill>
                  <a:srgbClr val="B3BFE2"/>
                </a:solidFill>
              </a:rPr>
              <a:t>, Charles University Prague</a:t>
            </a:r>
          </a:p>
          <a:p>
            <a:pPr lvl="0"/>
            <a:r>
              <a:rPr lang="de-DE" sz="2000" dirty="0">
                <a:solidFill>
                  <a:srgbClr val="B3BFE2"/>
                </a:solidFill>
              </a:rPr>
              <a:t>Jochen Apel, Heidelberg University</a:t>
            </a:r>
            <a:endParaRPr lang="cs-CZ" sz="2400" dirty="0">
              <a:solidFill>
                <a:srgbClr val="B3BFE2"/>
              </a:solidFill>
            </a:endParaRPr>
          </a:p>
        </p:txBody>
      </p:sp>
      <p:sp>
        <p:nvSpPr>
          <p:cNvPr id="4" name="Fußzeilenplatzhalter 1"/>
          <p:cNvSpPr>
            <a:spLocks noGrp="1"/>
          </p:cNvSpPr>
          <p:nvPr>
            <p:ph type="ftr" sz="quarter" idx="11"/>
          </p:nvPr>
        </p:nvSpPr>
        <p:spPr>
          <a:xfrm>
            <a:off x="357824" y="4286887"/>
            <a:ext cx="6474894" cy="651716"/>
          </a:xfrm>
        </p:spPr>
        <p:txBody>
          <a:bodyPr/>
          <a:lstStyle/>
          <a:p>
            <a:r>
              <a:rPr lang="en-US" dirty="0"/>
              <a:t>Open Science for you - an introduction series to open science | 8 November 2021</a:t>
            </a:r>
            <a:endParaRPr lang="cs-CZ" dirty="0"/>
          </a:p>
        </p:txBody>
      </p:sp>
    </p:spTree>
    <p:extLst>
      <p:ext uri="{BB962C8B-B14F-4D97-AF65-F5344CB8AC3E}">
        <p14:creationId xmlns:p14="http://schemas.microsoft.com/office/powerpoint/2010/main" val="15896021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de-DE" dirty="0"/>
              <a:t>Karl Popper</a:t>
            </a:r>
          </a:p>
        </p:txBody>
      </p:sp>
      <p:sp>
        <p:nvSpPr>
          <p:cNvPr id="8" name="Inhaltsplatzhalter 7"/>
          <p:cNvSpPr>
            <a:spLocks noGrp="1"/>
          </p:cNvSpPr>
          <p:nvPr>
            <p:ph idx="1"/>
          </p:nvPr>
        </p:nvSpPr>
        <p:spPr/>
        <p:txBody>
          <a:bodyPr>
            <a:noAutofit/>
          </a:bodyPr>
          <a:lstStyle/>
          <a:p>
            <a:pPr marL="285750" indent="-285750">
              <a:buFont typeface="Arial" panose="020B0604020202020204" pitchFamily="34" charset="0"/>
              <a:buChar char="•"/>
            </a:pPr>
            <a:r>
              <a:rPr lang="en-US" sz="1600" dirty="0"/>
              <a:t>Public nature of scientific methods</a:t>
            </a:r>
          </a:p>
          <a:p>
            <a:pPr marL="285750" indent="-285750">
              <a:buFont typeface="Arial" panose="020B0604020202020204" pitchFamily="34" charset="0"/>
              <a:buChar char="•"/>
            </a:pPr>
            <a:r>
              <a:rPr lang="en-US" sz="1600" dirty="0"/>
              <a:t>Individuals cannot do science, science is always social activity.</a:t>
            </a:r>
          </a:p>
          <a:p>
            <a:pPr marL="285750" indent="-285750">
              <a:buFont typeface="Arial" panose="020B0604020202020204" pitchFamily="34" charset="0"/>
              <a:buChar char="•"/>
            </a:pPr>
            <a:r>
              <a:rPr lang="en-US" sz="1600" dirty="0"/>
              <a:t>Why? Only in this way something like objectivity can emerge. </a:t>
            </a:r>
          </a:p>
          <a:p>
            <a:pPr marL="285750" indent="-285750">
              <a:buFont typeface="Arial" panose="020B0604020202020204" pitchFamily="34" charset="0"/>
              <a:buChar char="•"/>
            </a:pPr>
            <a:r>
              <a:rPr lang="en-US" sz="1600" dirty="0"/>
              <a:t>Individual researchers are in love with their models, methods and theories. They will stick to them with all their strength. </a:t>
            </a:r>
          </a:p>
          <a:p>
            <a:pPr marL="285750" indent="-285750">
              <a:buFont typeface="Arial" panose="020B0604020202020204" pitchFamily="34" charset="0"/>
              <a:buChar char="•"/>
            </a:pPr>
            <a:r>
              <a:rPr lang="en-US" sz="1600" dirty="0"/>
              <a:t>Public control and criticism by third parties is a necessary condition for scientific activity.</a:t>
            </a:r>
          </a:p>
          <a:p>
            <a:pPr marL="285750" indent="-285750">
              <a:buFont typeface="Arial" panose="020B0604020202020204" pitchFamily="34" charset="0"/>
              <a:buChar char="•"/>
            </a:pPr>
            <a:r>
              <a:rPr lang="en-US" sz="1600" dirty="0"/>
              <a:t>Institutions that make this kind of criticism possible: Laboratories, journals, congresses.</a:t>
            </a:r>
          </a:p>
          <a:p>
            <a:pPr marL="285750" indent="-285750">
              <a:buFont typeface="Arial" panose="020B0604020202020204" pitchFamily="34" charset="0"/>
              <a:buChar char="•"/>
            </a:pPr>
            <a:r>
              <a:rPr lang="en-US" sz="1600" dirty="0"/>
              <a:t>How do these institutions change?</a:t>
            </a:r>
            <a:endParaRPr lang="de-DE" sz="1600" dirty="0"/>
          </a:p>
          <a:p>
            <a:endParaRPr lang="de-DE" sz="1600" dirty="0"/>
          </a:p>
        </p:txBody>
      </p:sp>
    </p:spTree>
    <p:extLst>
      <p:ext uri="{BB962C8B-B14F-4D97-AF65-F5344CB8AC3E}">
        <p14:creationId xmlns:p14="http://schemas.microsoft.com/office/powerpoint/2010/main" val="207417108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p:cNvPicPr>
            <a:picLocks noChangeAspect="1"/>
          </p:cNvPicPr>
          <p:nvPr/>
        </p:nvPicPr>
        <p:blipFill>
          <a:blip r:embed="rId2"/>
          <a:stretch>
            <a:fillRect/>
          </a:stretch>
        </p:blipFill>
        <p:spPr>
          <a:xfrm>
            <a:off x="558911" y="861857"/>
            <a:ext cx="7766977" cy="3822523"/>
          </a:xfrm>
          <a:prstGeom prst="rect">
            <a:avLst/>
          </a:prstGeom>
        </p:spPr>
      </p:pic>
      <p:sp>
        <p:nvSpPr>
          <p:cNvPr id="2" name="Textfeld 1"/>
          <p:cNvSpPr txBox="1"/>
          <p:nvPr/>
        </p:nvSpPr>
        <p:spPr>
          <a:xfrm>
            <a:off x="6265069" y="4684380"/>
            <a:ext cx="2600325" cy="80501"/>
          </a:xfrm>
          <a:prstGeom prst="rect">
            <a:avLst/>
          </a:prstGeom>
        </p:spPr>
        <p:txBody>
          <a:bodyPr vert="horz" wrap="square" lIns="91440" tIns="45720" rIns="91440" bIns="45720" rtlCol="0" anchor="t" anchorCtr="0">
            <a:normAutofit fontScale="25000" lnSpcReduction="20000"/>
          </a:bodyPr>
          <a:lstStyle/>
          <a:p>
            <a:r>
              <a:rPr lang="en-US" dirty="0"/>
              <a:t>Melanie Imming, &amp; Jon Tennant. (2018). Sticker open science: just science done right (ENG). Zenodo. </a:t>
            </a:r>
            <a:r>
              <a:rPr lang="en-US" dirty="0">
                <a:hlinkClick r:id="rId3"/>
              </a:rPr>
              <a:t>https://doi.org/10.5281/zenodo.1285575</a:t>
            </a:r>
            <a:r>
              <a:rPr lang="en-US" dirty="0"/>
              <a:t>  </a:t>
            </a:r>
            <a:endParaRPr lang="de-DE" dirty="0"/>
          </a:p>
        </p:txBody>
      </p:sp>
    </p:spTree>
    <p:extLst>
      <p:ext uri="{BB962C8B-B14F-4D97-AF65-F5344CB8AC3E}">
        <p14:creationId xmlns:p14="http://schemas.microsoft.com/office/powerpoint/2010/main" val="40948538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a:xfrm>
            <a:off x="377138" y="967724"/>
            <a:ext cx="8391835" cy="619928"/>
          </a:xfrm>
        </p:spPr>
        <p:txBody>
          <a:bodyPr/>
          <a:lstStyle/>
          <a:p>
            <a:r>
              <a:rPr lang="de-DE" dirty="0"/>
              <a:t>Open Science</a:t>
            </a:r>
          </a:p>
        </p:txBody>
      </p:sp>
      <p:sp>
        <p:nvSpPr>
          <p:cNvPr id="7" name="Inhaltsplatzhalter 6"/>
          <p:cNvSpPr>
            <a:spLocks noGrp="1"/>
          </p:cNvSpPr>
          <p:nvPr>
            <p:ph sz="half" idx="1"/>
          </p:nvPr>
        </p:nvSpPr>
        <p:spPr>
          <a:xfrm>
            <a:off x="377138" y="1618671"/>
            <a:ext cx="3585262" cy="3309440"/>
          </a:xfrm>
        </p:spPr>
        <p:txBody>
          <a:bodyPr>
            <a:normAutofit fontScale="85000" lnSpcReduction="20000"/>
          </a:bodyPr>
          <a:lstStyle/>
          <a:p>
            <a:pPr marL="285750" indent="-285750">
              <a:buFont typeface="Arial" panose="020B0604020202020204" pitchFamily="34" charset="0"/>
              <a:buChar char="•"/>
            </a:pPr>
            <a:r>
              <a:rPr lang="de-DE" dirty="0"/>
              <a:t>Open Access</a:t>
            </a:r>
          </a:p>
          <a:p>
            <a:pPr marL="285750" indent="-285750">
              <a:buFont typeface="Arial" panose="020B0604020202020204" pitchFamily="34" charset="0"/>
              <a:buChar char="•"/>
            </a:pPr>
            <a:r>
              <a:rPr lang="de-DE" dirty="0"/>
              <a:t>Open Research Data</a:t>
            </a:r>
          </a:p>
          <a:p>
            <a:pPr marL="285750" indent="-285750">
              <a:buFont typeface="Arial" panose="020B0604020202020204" pitchFamily="34" charset="0"/>
              <a:buChar char="•"/>
            </a:pPr>
            <a:r>
              <a:rPr lang="de-DE" dirty="0"/>
              <a:t>Open Source / Open Research Software</a:t>
            </a:r>
          </a:p>
          <a:p>
            <a:pPr marL="285750" indent="-285750">
              <a:buFont typeface="Arial" panose="020B0604020202020204" pitchFamily="34" charset="0"/>
              <a:buChar char="•"/>
            </a:pPr>
            <a:r>
              <a:rPr lang="de-DE" dirty="0"/>
              <a:t>Open Methodology</a:t>
            </a:r>
          </a:p>
          <a:p>
            <a:pPr marL="285750" indent="-285750">
              <a:buFont typeface="Arial" panose="020B0604020202020204" pitchFamily="34" charset="0"/>
              <a:buChar char="•"/>
            </a:pPr>
            <a:r>
              <a:rPr lang="de-DE" dirty="0"/>
              <a:t>Open Evaluation Practices</a:t>
            </a:r>
          </a:p>
          <a:p>
            <a:pPr marL="285750" indent="-285750">
              <a:buFont typeface="Arial" panose="020B0604020202020204" pitchFamily="34" charset="0"/>
              <a:buChar char="•"/>
            </a:pPr>
            <a:r>
              <a:rPr lang="de-DE" dirty="0"/>
              <a:t>Citizen Science</a:t>
            </a:r>
          </a:p>
          <a:p>
            <a:pPr marL="285750" indent="-285750">
              <a:buFont typeface="Arial" panose="020B0604020202020204" pitchFamily="34" charset="0"/>
              <a:buChar char="•"/>
            </a:pPr>
            <a:r>
              <a:rPr lang="de-DE" dirty="0"/>
              <a:t>Open Licenses</a:t>
            </a:r>
          </a:p>
          <a:p>
            <a:endParaRPr lang="de-DE" dirty="0"/>
          </a:p>
        </p:txBody>
      </p:sp>
      <p:pic>
        <p:nvPicPr>
          <p:cNvPr id="9" name="Inhaltsplatzhalter 8"/>
          <p:cNvPicPr>
            <a:picLocks noGrp="1" noChangeAspect="1"/>
          </p:cNvPicPr>
          <p:nvPr>
            <p:ph sz="half" idx="2"/>
          </p:nvPr>
        </p:nvPicPr>
        <p:blipFill>
          <a:blip r:embed="rId2"/>
          <a:stretch>
            <a:fillRect/>
          </a:stretch>
        </p:blipFill>
        <p:spPr>
          <a:xfrm>
            <a:off x="5883710" y="336835"/>
            <a:ext cx="1519665" cy="1883883"/>
          </a:xfrm>
          <a:prstGeom prst="rect">
            <a:avLst/>
          </a:prstGeom>
        </p:spPr>
      </p:pic>
      <p:sp>
        <p:nvSpPr>
          <p:cNvPr id="10" name="Textfeld 9"/>
          <p:cNvSpPr txBox="1"/>
          <p:nvPr/>
        </p:nvSpPr>
        <p:spPr>
          <a:xfrm>
            <a:off x="3962400" y="4839721"/>
            <a:ext cx="5046845" cy="176780"/>
          </a:xfrm>
          <a:prstGeom prst="rect">
            <a:avLst/>
          </a:prstGeom>
        </p:spPr>
        <p:txBody>
          <a:bodyPr vert="horz" wrap="square" lIns="91440" tIns="45720" rIns="91440" bIns="45720" rtlCol="0" anchor="t" anchorCtr="0">
            <a:noAutofit/>
          </a:bodyPr>
          <a:lstStyle/>
          <a:p>
            <a:r>
              <a:rPr lang="en-US" sz="700" dirty="0"/>
              <a:t>Image: G.emmerich, CC BY-SA 3.0 &lt;https://creativecommons.org/licenses/by-sa/3.0&gt;, via Wikimedia Commons, </a:t>
            </a:r>
            <a:r>
              <a:rPr lang="en-US" sz="700" dirty="0">
                <a:hlinkClick r:id="rId3"/>
              </a:rPr>
              <a:t>https://</a:t>
            </a:r>
            <a:r>
              <a:rPr lang="en-US" sz="700" dirty="0" smtClean="0">
                <a:hlinkClick r:id="rId3"/>
              </a:rPr>
              <a:t>commons.wikimedia.org/wiki/File:Open_Science_Logo.jpg</a:t>
            </a:r>
            <a:r>
              <a:rPr lang="en-US" sz="700" dirty="0" smtClean="0"/>
              <a:t> </a:t>
            </a:r>
            <a:endParaRPr lang="de-DE" sz="700" dirty="0"/>
          </a:p>
        </p:txBody>
      </p:sp>
      <p:sp>
        <p:nvSpPr>
          <p:cNvPr id="2" name="Textfeld 1"/>
          <p:cNvSpPr txBox="1"/>
          <p:nvPr/>
        </p:nvSpPr>
        <p:spPr>
          <a:xfrm>
            <a:off x="4081112" y="2220718"/>
            <a:ext cx="4928133" cy="2387560"/>
          </a:xfrm>
          <a:prstGeom prst="rect">
            <a:avLst/>
          </a:prstGeom>
          <a:ln>
            <a:solidFill>
              <a:schemeClr val="tx1"/>
            </a:solidFill>
          </a:ln>
        </p:spPr>
        <p:txBody>
          <a:bodyPr vert="horz" wrap="square" lIns="91440" tIns="45720" rIns="91440" bIns="45720" rtlCol="0" anchor="t" anchorCtr="0">
            <a:normAutofit fontScale="77500" lnSpcReduction="20000"/>
          </a:bodyPr>
          <a:lstStyle/>
          <a:p>
            <a:r>
              <a:rPr lang="en-US" dirty="0"/>
              <a:t>“Open Science describes an on-going movement in the way research is performed, researchers collaborate, knowledge is shared, and science is organised. It affects the whole research cycle and its stakeholders, enhances science by facilitating more transparency, openness, networking and collaboration.</a:t>
            </a:r>
          </a:p>
          <a:p>
            <a:endParaRPr lang="en-US" dirty="0"/>
          </a:p>
          <a:p>
            <a:r>
              <a:rPr lang="en-US" dirty="0"/>
              <a:t>Open Science opens up scientific processes and products from all levels to everyone. As such it includes Open Access, Open Research Data, Open Methodology, Open Evaluation, Citizen Science.”</a:t>
            </a:r>
          </a:p>
          <a:p>
            <a:endParaRPr lang="en-US" dirty="0">
              <a:hlinkClick r:id="rId4"/>
            </a:endParaRPr>
          </a:p>
          <a:p>
            <a:r>
              <a:rPr lang="en-US" dirty="0">
                <a:hlinkClick r:id="rId4"/>
              </a:rPr>
              <a:t>https://www.openaire.eu/what-is-open-science</a:t>
            </a:r>
            <a:r>
              <a:rPr lang="en-US" dirty="0"/>
              <a:t> </a:t>
            </a:r>
            <a:endParaRPr lang="de-DE" dirty="0"/>
          </a:p>
        </p:txBody>
      </p:sp>
    </p:spTree>
    <p:extLst>
      <p:ext uri="{BB962C8B-B14F-4D97-AF65-F5344CB8AC3E}">
        <p14:creationId xmlns:p14="http://schemas.microsoft.com/office/powerpoint/2010/main" val="393707398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EMPOWERCHARTSPROPERTIES_B_0" val="AAAAAAH//////////wEAAAAAAAAAAAAAACoqIFRoaXMgaXMgYSBMaXRlREIgZmlsZSAqKgcEAP////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AQAAAAAAAAAAAAAAEQAAAFByb3BlcnR5RG9jdW1lbnRzAgAAAAAAAAAFAAAACQAAAF9pZD0kLl9pZAEDAAAAAAADAAAAAQADAAAAIwAAAENvbWJpSW5kZXg9JC5OYW1lICsgJ18nICsgJC5WZXJzaW9uAQQAAAAAAAQAAAABAAQAAAAAAAAAAP///////wAAAAAAAP////8AAAAAAP///////wAAAAAAAP////8AAAAAAP///////wAAAAAAAP////8AAAAAAP///////wAAAAAAAP////8AAAAAAP///////wAAAAAAAP////8AAAAAAP///////wAAAAAAAP////8AAAAAAP///////wAAAAAAAP////8AAAAAAP///////wAAAAAAAP////8AAAAAAP///////wAAAAAAAP////8AAAAAAP///////wAAAAAAAP////8AAAAAAP///////wAAAAAAAP////8AAAAAAP///////wAAAAAAAP////8AAAAAAP///////wAAAAAAAP////8AAAAAAP///////wAAAAAAAP////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MBAQEBAQEBAQEBAQEBAQIAAAAAAAAAAwAAAAMAAAAA/////wQAPwwAAAAAAAAAAAAAIAD///////////////8AAAD///////////////8DAAAAAwD///////8DAAAAAwD///////////////////////////////////////////////////////////////////////////////////////////////////////////////////////////////////////////////////////////////////////////////////////////////////////////////////////////////////////////////////////////////////////////////////////////////////////////////////////////////////////////////////////////////////////////////////////////////////////////////////////////////////////////////////////////////////////////////////////////////8BACAA////////////////AAAO////////AwAAAAIA////////////////////////////////////////////////////////////////////////////////////////////////////////////////////////////////////////////////////////////////////////////////////////////////////////////////////////////////////////////////////////////////////////////////////////////////////////////////////////////////////////////////////////////////////////////////////////////////////////////////////////////////////////////////////////////////////////////////////////////////////////////////////////AgABAP///////wQAAAACABAAC6QoP6uD9ytCiMbGL0+jFwQFAAAAAAADAAAAAwADAAAAAQADAAIA////////BAAAAAMAEAALXBarAVvQekOzsv9Nh1mAXAUAAAABAAMAAAAAAAMAAAACAAMAAAAAAP///////w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8EABQMAAAAAAAAAAAAACAB////////////////AAAA////////////////BAAAAAMA////////BAAAAAIA////////BAAAAAIA////////////////////////////////////////////////////////////////////////////////////////////////////////////////////////////////////////////////////////////////////////////////////////////////////////////////////////////////////////////////////////////////////////////////////////////////////////////////////////////////////////////////////////////////////////////////////////////////////////////////////////////////////////////////////////////////////////////////AQAgAf///////////////wAADv///////wQAAAACAP///////////////////////////////////////////////////////////////////////////////////////////////////////////////////////////////////////////////////////////////////////////////////////////////////////////////////////////////////////////////////////////////////////////////////////////////////////////////////////////////////////////////////////////////////////////////////////////////////////////////////////////////////////////////////////////////////////////////////////////////////////////////////////wIAAwEDAAAAAgD///////8aAAZMaW5rZWRTaGFwZXNEYXRhUHJvcGVydHlfMAUAAAAAAAQAAAADAAQAAAABAAQAAAAAAP///////wQAAAAAAP///////wMAAQEDAAAAAwD///////8lAAZMaW5rZWRTaGFwZVByZXNlbnRhdGlvblNldHRpbmdzRGF0YV8wBQAAAAEABAAAAAAABAAAAAI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AgC3DgAAAAAAAAAAAAD/////gwCDAAAABV9pZAAQAAAABKQoP6uD9ytCiMbGL0+jFwQDRGF0YQAbAAAABExpbmtlZFNoYXBlRGF0YQAFAAAAAAACTmFtZQAZAAAATGlua2VkU2hhcGVzRGF0YVByb3BlcnR5ABBWZXJzaW9uAAAAAAAJTGFzdFdyaXRlANbIWql8AQAAAAEA/////50AnQAAAAVfaWQAEAAAAARcFqsBW9B6Q7Oy/02HWYBcA0RhdGEAKgAAAAhQcmVzZW50YXRpb25TY2FubmVkRm9yTGlua2VkU2hhcGVzAAEAAk5hbWUAJAAAAExpbmtlZFNoYXBlUHJlc2VudGF0aW9uU2V0dGluZ3NEYXRhABBWZXJzaW9uAAAAAAAJTGFzdFdyaXRlAGnJWql8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
  <p:tag name="EMPOWERCHARTSPROPERTIES_SLOT" val="B"/>
  <p:tag name="EMPOWERCHARTSPROPERTIES_B_LENGTH" val="24576"/>
  <p:tag name="UNDO_REDO_REVISION" val="3"/>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Motiv systému Office">
  <a:themeElements>
    <a:clrScheme name="4eu COLORS">
      <a:dk1>
        <a:sysClr val="windowText" lastClr="000000"/>
      </a:dk1>
      <a:lt1>
        <a:sysClr val="window" lastClr="FFFFFF"/>
      </a:lt1>
      <a:dk2>
        <a:srgbClr val="2C4390"/>
      </a:dk2>
      <a:lt2>
        <a:srgbClr val="B3BFE2"/>
      </a:lt2>
      <a:accent1>
        <a:srgbClr val="CD1719"/>
      </a:accent1>
      <a:accent2>
        <a:srgbClr val="E89900"/>
      </a:accent2>
      <a:accent3>
        <a:srgbClr val="9BB520"/>
      </a:accent3>
      <a:accent4>
        <a:srgbClr val="009BD3"/>
      </a:accent4>
      <a:accent5>
        <a:srgbClr val="9A4077"/>
      </a:accent5>
      <a:accent6>
        <a:srgbClr val="9D9D9D"/>
      </a:accent6>
      <a:hlink>
        <a:srgbClr val="009BD3"/>
      </a:hlink>
      <a:folHlink>
        <a:srgbClr val="9D9D9D"/>
      </a:folHlink>
    </a:clrScheme>
    <a:fontScheme name="Office – klasické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t" anchorCtr="0">
        <a:normAutofit/>
      </a:bodyPr>
      <a:lstStyle>
        <a:defPPr>
          <a:defRPr dirty="0" smtClean="0"/>
        </a:defPPr>
      </a:lstStyle>
    </a:txDef>
  </a:objectDefaults>
  <a:extraClrSchemeLst/>
</a:theme>
</file>

<file path=ppt/theme/theme2.xml><?xml version="1.0" encoding="utf-8"?>
<a:theme xmlns:a="http://schemas.openxmlformats.org/drawingml/2006/main" name="Cover">
  <a:themeElements>
    <a:clrScheme name="4eu COLORS">
      <a:dk1>
        <a:sysClr val="windowText" lastClr="000000"/>
      </a:dk1>
      <a:lt1>
        <a:sysClr val="window" lastClr="FFFFFF"/>
      </a:lt1>
      <a:dk2>
        <a:srgbClr val="2C4390"/>
      </a:dk2>
      <a:lt2>
        <a:srgbClr val="B3BFE2"/>
      </a:lt2>
      <a:accent1>
        <a:srgbClr val="CD1719"/>
      </a:accent1>
      <a:accent2>
        <a:srgbClr val="E89900"/>
      </a:accent2>
      <a:accent3>
        <a:srgbClr val="9BB520"/>
      </a:accent3>
      <a:accent4>
        <a:srgbClr val="009BD3"/>
      </a:accent4>
      <a:accent5>
        <a:srgbClr val="9A4077"/>
      </a:accent5>
      <a:accent6>
        <a:srgbClr val="9D9D9D"/>
      </a:accent6>
      <a:hlink>
        <a:srgbClr val="009BD3"/>
      </a:hlink>
      <a:folHlink>
        <a:srgbClr val="9D9D9D"/>
      </a:folHlink>
    </a:clrScheme>
    <a:fontScheme name="Office – klasické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Motiv systému Office">
  <a:themeElements>
    <a:clrScheme name="4eu COLORS">
      <a:dk1>
        <a:sysClr val="windowText" lastClr="000000"/>
      </a:dk1>
      <a:lt1>
        <a:sysClr val="window" lastClr="FFFFFF"/>
      </a:lt1>
      <a:dk2>
        <a:srgbClr val="2C4390"/>
      </a:dk2>
      <a:lt2>
        <a:srgbClr val="B3BFE2"/>
      </a:lt2>
      <a:accent1>
        <a:srgbClr val="CD1719"/>
      </a:accent1>
      <a:accent2>
        <a:srgbClr val="E89900"/>
      </a:accent2>
      <a:accent3>
        <a:srgbClr val="9BB520"/>
      </a:accent3>
      <a:accent4>
        <a:srgbClr val="009BD3"/>
      </a:accent4>
      <a:accent5>
        <a:srgbClr val="9A4077"/>
      </a:accent5>
      <a:accent6>
        <a:srgbClr val="9D9D9D"/>
      </a:accent6>
      <a:hlink>
        <a:srgbClr val="009BD3"/>
      </a:hlink>
      <a:folHlink>
        <a:srgbClr val="9D9D9D"/>
      </a:folHlink>
    </a:clrScheme>
    <a:fontScheme name="Office – klasické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t" anchorCtr="0">
        <a:normAutofit/>
      </a:bodyPr>
      <a:lstStyle>
        <a:defPPr>
          <a:defRPr dirty="0" smtClean="0"/>
        </a:defPPr>
      </a:lstStyle>
    </a:txDef>
  </a:objectDefaults>
  <a:extraClrSchemeLst/>
</a:theme>
</file>

<file path=ppt/theme/theme4.xml><?xml version="1.0" encoding="utf-8"?>
<a:theme xmlns:a="http://schemas.openxmlformats.org/drawingml/2006/main" name="Motiv systému Office">
  <a:themeElements>
    <a:clrScheme name="Kancelář">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630ECB9C74C9341A6B501ED72A7B3E8" ma:contentTypeVersion="11" ma:contentTypeDescription="Create a new document." ma:contentTypeScope="" ma:versionID="8dd042290aacd8482db0432e3ca90db1">
  <xsd:schema xmlns:xsd="http://www.w3.org/2001/XMLSchema" xmlns:xs="http://www.w3.org/2001/XMLSchema" xmlns:p="http://schemas.microsoft.com/office/2006/metadata/properties" xmlns:ns2="ad3ffd3e-e43b-4adb-8d22-f296e71f1549" xmlns:ns3="3ce4c559-713a-47cc-b43e-f23e5728f263" targetNamespace="http://schemas.microsoft.com/office/2006/metadata/properties" ma:root="true" ma:fieldsID="0608304ecb15907a455f4ab15458266a" ns2:_="" ns3:_="">
    <xsd:import namespace="ad3ffd3e-e43b-4adb-8d22-f296e71f1549"/>
    <xsd:import namespace="3ce4c559-713a-47cc-b43e-f23e5728f263"/>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ServiceDateTake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d3ffd3e-e43b-4adb-8d22-f296e71f154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ce4c559-713a-47cc-b43e-f23e5728f263"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F1F6D-D69D-46B7-ADFE-64C4BA2FBA91}">
  <ds:schemaRefs>
    <ds:schemaRef ds:uri="http://schemas.microsoft.com/sharepoint/v3/contenttype/forms"/>
  </ds:schemaRefs>
</ds:datastoreItem>
</file>

<file path=customXml/itemProps2.xml><?xml version="1.0" encoding="utf-8"?>
<ds:datastoreItem xmlns:ds="http://schemas.openxmlformats.org/officeDocument/2006/customXml" ds:itemID="{EBEAF922-A74C-41AE-971A-CE015B034D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d3ffd3e-e43b-4adb-8d22-f296e71f1549"/>
    <ds:schemaRef ds:uri="3ce4c559-713a-47cc-b43e-f23e5728f26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7810F09-6023-40DA-B2A0-8DE8B08B18D7}">
  <ds:schemaRefs>
    <ds:schemaRef ds:uri="http://schemas.openxmlformats.org/package/2006/metadata/core-properties"/>
    <ds:schemaRef ds:uri="http://purl.org/dc/dcmitype/"/>
    <ds:schemaRef ds:uri="ad3ffd3e-e43b-4adb-8d22-f296e71f1549"/>
    <ds:schemaRef ds:uri="http://schemas.microsoft.com/office/2006/documentManagement/types"/>
    <ds:schemaRef ds:uri="http://www.w3.org/XML/1998/namespace"/>
    <ds:schemaRef ds:uri="http://purl.org/dc/elements/1.1/"/>
    <ds:schemaRef ds:uri="http://schemas.microsoft.com/office/infopath/2007/PartnerControls"/>
    <ds:schemaRef ds:uri="3ce4c559-713a-47cc-b43e-f23e5728f263"/>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4eu+-powerpoint</Template>
  <TotalTime>0</TotalTime>
  <Words>5226</Words>
  <Application>Microsoft Office PowerPoint</Application>
  <PresentationFormat>Bildschirmpräsentation (16:9)</PresentationFormat>
  <Paragraphs>443</Paragraphs>
  <Slides>66</Slides>
  <Notes>17</Notes>
  <HiddenSlides>0</HiddenSlides>
  <MMClips>0</MMClips>
  <ScaleCrop>false</ScaleCrop>
  <HeadingPairs>
    <vt:vector size="8" baseType="variant">
      <vt:variant>
        <vt:lpstr>Verwendete Schriftarten</vt:lpstr>
      </vt:variant>
      <vt:variant>
        <vt:i4>5</vt:i4>
      </vt:variant>
      <vt:variant>
        <vt:lpstr>Design</vt:lpstr>
      </vt:variant>
      <vt:variant>
        <vt:i4>3</vt:i4>
      </vt:variant>
      <vt:variant>
        <vt:lpstr>Eingebettete OLE-Server</vt:lpstr>
      </vt:variant>
      <vt:variant>
        <vt:i4>1</vt:i4>
      </vt:variant>
      <vt:variant>
        <vt:lpstr>Folientitel</vt:lpstr>
      </vt:variant>
      <vt:variant>
        <vt:i4>66</vt:i4>
      </vt:variant>
    </vt:vector>
  </HeadingPairs>
  <TitlesOfParts>
    <vt:vector size="75" baseType="lpstr">
      <vt:lpstr>MS PGothic</vt:lpstr>
      <vt:lpstr>Arial</vt:lpstr>
      <vt:lpstr>Arial Black</vt:lpstr>
      <vt:lpstr>Calibri</vt:lpstr>
      <vt:lpstr>Wingdings</vt:lpstr>
      <vt:lpstr>Motiv systému Office</vt:lpstr>
      <vt:lpstr>Cover</vt:lpstr>
      <vt:lpstr>1_Motiv systému Office</vt:lpstr>
      <vt:lpstr>think-cell Folie</vt:lpstr>
      <vt:lpstr>What is Open Science?</vt:lpstr>
      <vt:lpstr>4EU+ Alliance and Open Science</vt:lpstr>
      <vt:lpstr>Agenda</vt:lpstr>
      <vt:lpstr>PowerPoint-Präsentation</vt:lpstr>
      <vt:lpstr>How can research be carried out in a way…</vt:lpstr>
      <vt:lpstr>PowerPoint-Präsentation</vt:lpstr>
      <vt:lpstr>Karl Popper</vt:lpstr>
      <vt:lpstr>PowerPoint-Präsentation</vt:lpstr>
      <vt:lpstr>Open Science</vt:lpstr>
      <vt:lpstr>8 Dimension of Open Science</vt:lpstr>
      <vt:lpstr>8 Dimension of Open Science</vt:lpstr>
      <vt:lpstr>Open Access</vt:lpstr>
      <vt:lpstr>PowerPoint-Präsentation</vt:lpstr>
      <vt:lpstr>Green Open Access</vt:lpstr>
      <vt:lpstr>Gold Open Access</vt:lpstr>
      <vt:lpstr>Check your institution's website for information on local support through publication funds, discounts, or umbrella framework agreements covering publishing fees.</vt:lpstr>
      <vt:lpstr>PowerPoint-Präsentation</vt:lpstr>
      <vt:lpstr>PowerPoint-Präsentation</vt:lpstr>
      <vt:lpstr>Open Access uptake</vt:lpstr>
      <vt:lpstr>Two decades after the Berlin Declaration, the question is no longer whether to publish in open access, but how to shape the open access publishing system. </vt:lpstr>
      <vt:lpstr>8 Dimension of Open Science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8 Dimension of Open Science</vt:lpstr>
      <vt:lpstr>Education and skills</vt:lpstr>
      <vt:lpstr>Groups of open science skills</vt:lpstr>
      <vt:lpstr>Skills related to open access publishing</vt:lpstr>
      <vt:lpstr>Skills related to data management</vt:lpstr>
      <vt:lpstr>Skills enabling professional research conduct</vt:lpstr>
      <vt:lpstr>Citizen science skills</vt:lpstr>
      <vt:lpstr>Training or support?</vt:lpstr>
      <vt:lpstr>8 Dimension of Open Science</vt:lpstr>
      <vt:lpstr>Research Integrity – 4 principles</vt:lpstr>
      <vt:lpstr>Reproducibility crisis?</vt:lpstr>
      <vt:lpstr>Reproducibility &amp; Open Science</vt:lpstr>
      <vt:lpstr>What to do?</vt:lpstr>
      <vt:lpstr>8 Dimension of Open Science</vt:lpstr>
      <vt:lpstr>EOSC – What is it? </vt:lpstr>
      <vt:lpstr>EOSC – What is it? </vt:lpstr>
      <vt:lpstr>EOSC Portal – What is it? </vt:lpstr>
      <vt:lpstr>PowerPoint-Präsentation</vt:lpstr>
      <vt:lpstr>EOSC – Governance 2021 - 2027 </vt:lpstr>
      <vt:lpstr>8 Dimension of Open Science</vt:lpstr>
      <vt:lpstr>Citizen science involves researchers co-creating with the public in some way during the research process. Illustration by: Lotta W Tomasson/VA CC BY-NC 2.0  </vt:lpstr>
      <vt:lpstr>Citizen Science: What is Citizen Science?  </vt:lpstr>
      <vt:lpstr>PowerPoint-Präsentation</vt:lpstr>
      <vt:lpstr>PowerPoint-Präsentation</vt:lpstr>
      <vt:lpstr>PowerPoint-Präsentation</vt:lpstr>
      <vt:lpstr>PowerPoint-Präsentation</vt:lpstr>
      <vt:lpstr>Active engagement with citizens and society has the potential to improve research and its outcomes and reinforce societal trust in science. It can increase. </vt:lpstr>
      <vt:lpstr>PowerPoint-Präsentation</vt:lpstr>
      <vt:lpstr>PowerPoint-Präsentation</vt:lpstr>
      <vt:lpstr>PowerPoint-Präsentation</vt:lpstr>
      <vt:lpstr>Bibliography: Education &amp; skills</vt:lpstr>
      <vt:lpstr>Bibliography: Fair Data Principles </vt:lpstr>
      <vt:lpstr>Bibliography: Citizen Science </vt:lpstr>
      <vt:lpstr>PowerPoint-Präsentation</vt:lpstr>
      <vt:lpstr> Thank you!</vt:lpstr>
    </vt:vector>
  </TitlesOfParts>
  <Company>Université P &amp; M Curie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New European University Alliance</dc:title>
  <dc:creator>LINDENLAUB Marion</dc:creator>
  <cp:lastModifiedBy>Apel, Dr. Jochen</cp:lastModifiedBy>
  <cp:revision>393</cp:revision>
  <dcterms:created xsi:type="dcterms:W3CDTF">2021-09-13T15:52:13Z</dcterms:created>
  <dcterms:modified xsi:type="dcterms:W3CDTF">2021-11-10T09:46:18Z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0x0101007630ECB9C74C9341A6B501ED72A7B3E8</vt:lpwstr>
  </property>
</Properties>
</file>