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slide" Target="slides/slide7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Hello Everyone! My name is Saranjeet Kaur Bhogal. It gives me immense pleasure to present a lightning talk at PackagingCon 2021. I congratulate the Organizers of PackagingCon 2021 for coming up with such a wonderful conference.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00fd96a75f_0_15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100fd96a75f_0_1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I am a Statistician by training, based in India. I had the wonderful experience of working with the Developers of Turing.jl during Google Summer of Code 2020! This is how I got more involved with Turing.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00fd96a75f_0_1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00fd96a75f_0_1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Turing is created by Hong Ge and is maintained by many volunteers. Turing.jl is a Julia library for Bayesian inference with probabilistic programming.</a:t>
            </a:r>
            <a:br>
              <a:rPr lang="en">
                <a:solidFill>
                  <a:schemeClr val="dk1"/>
                </a:solidFill>
              </a:rPr>
            </a:br>
            <a:br>
              <a:rPr lang="en">
                <a:solidFill>
                  <a:schemeClr val="dk1"/>
                </a:solidFill>
              </a:rPr>
            </a:b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100fd97ad52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100fd97ad52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There are quite a few things that make Turing.jl quite efficient as a library! The first thing to notice is that Turing.jl is written in Julia. Given the speed and performance that is usually required for Bayesian inference problems, Turing.jl proves to be a fast, high-performance library.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lang="en">
                <a:solidFill>
                  <a:schemeClr val="dk1"/>
                </a:solidFill>
              </a:rPr>
            </a:br>
            <a:br>
              <a:rPr lang="en">
                <a:solidFill>
                  <a:schemeClr val="dk1"/>
                </a:solidFill>
              </a:rPr>
            </a:b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00fd96a75f_0_1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00fd96a75f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Another feature of Turing is that it is intuitive. </a:t>
            </a:r>
            <a:r>
              <a:rPr lang="en">
                <a:solidFill>
                  <a:schemeClr val="dk1"/>
                </a:solidFill>
              </a:rPr>
              <a:t>The modelling syntax of Turing is easy to read and write. Turing has a special focus on modularity. </a:t>
            </a:r>
            <a:r>
              <a:rPr lang="en">
                <a:solidFill>
                  <a:schemeClr val="dk1"/>
                </a:solidFill>
              </a:rPr>
              <a:t>It can be modified to suit the user’s requirements. Whether the models are simple, complex, or hierarchical, they can be specified easily using Turing, making it general-purpose.</a:t>
            </a:r>
            <a:br>
              <a:rPr lang="en">
                <a:solidFill>
                  <a:schemeClr val="dk1"/>
                </a:solidFill>
              </a:rPr>
            </a:b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00fd96a75f_0_1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00fd96a75f_0_1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If you are looking to work with Turing.jl, please check the `Getting Started` page. Also, there are several tutorials available on the `Tutorials` page, including a tutorial on `Introduction to Turing`. These materials are under continuous development.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100fd96a75f_0_1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100fd96a75f_0_1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is the end of my presentation. Thank you for stopping by. I’m open to questions now.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image" Target="../media/image6.png"/><Relationship Id="rId5" Type="http://schemas.openxmlformats.org/officeDocument/2006/relationships/image" Target="../media/image2.png"/><Relationship Id="rId6" Type="http://schemas.openxmlformats.org/officeDocument/2006/relationships/image" Target="../media/image5.png"/><Relationship Id="rId7" Type="http://schemas.openxmlformats.org/officeDocument/2006/relationships/image" Target="../media/image4.png"/><Relationship Id="rId8" Type="http://schemas.openxmlformats.org/officeDocument/2006/relationships/image" Target="../media/image7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mlg.eng.cam.ac.uk/hong/" TargetMode="External"/><Relationship Id="rId4" Type="http://schemas.openxmlformats.org/officeDocument/2006/relationships/hyperlink" Target="https://github.com/TuringLang/Turing.jl/graphs/contributors" TargetMode="External"/><Relationship Id="rId5" Type="http://schemas.openxmlformats.org/officeDocument/2006/relationships/hyperlink" Target="https://github.com/TuringLang/Turing.jl" TargetMode="External"/><Relationship Id="rId6" Type="http://schemas.openxmlformats.org/officeDocument/2006/relationships/image" Target="../media/image7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turing.ml/dev/docs/using-turing/get-started" TargetMode="External"/><Relationship Id="rId4" Type="http://schemas.openxmlformats.org/officeDocument/2006/relationships/hyperlink" Target="https://turing.ml/dev/tutorials/00-introduction/" TargetMode="External"/><Relationship Id="rId5" Type="http://schemas.openxmlformats.org/officeDocument/2006/relationships/image" Target="../media/image7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554700" y="1522650"/>
            <a:ext cx="8277600" cy="1049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500">
                <a:solidFill>
                  <a:srgbClr val="98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Turing.jl: An Overview</a:t>
            </a:r>
            <a:endParaRPr b="1" sz="3500">
              <a:solidFill>
                <a:srgbClr val="98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49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500">
                <a:solidFill>
                  <a:srgbClr val="0B5394"/>
                </a:solidFill>
                <a:latin typeface="Comic Sans MS"/>
                <a:ea typeface="Comic Sans MS"/>
                <a:cs typeface="Comic Sans MS"/>
                <a:sym typeface="Comic Sans MS"/>
              </a:rPr>
              <a:t>Saranjeet Kaur Bhogal</a:t>
            </a:r>
            <a:endParaRPr b="1" sz="2500">
              <a:solidFill>
                <a:srgbClr val="0B5394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56" name="Google Shape;56;p13" title="PackagingCon 2021 logo"/>
          <p:cNvPicPr preferRelativeResize="0"/>
          <p:nvPr/>
        </p:nvPicPr>
        <p:blipFill rotWithShape="1">
          <a:blip r:embed="rId3">
            <a:alphaModFix/>
          </a:blip>
          <a:srcRect b="26983" l="0" r="0" t="25358"/>
          <a:stretch/>
        </p:blipFill>
        <p:spPr>
          <a:xfrm>
            <a:off x="3094150" y="110488"/>
            <a:ext cx="1215551" cy="1223076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400100" y="275075"/>
            <a:ext cx="2511600" cy="98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600">
                <a:solidFill>
                  <a:srgbClr val="9900FF"/>
                </a:solidFill>
              </a:rPr>
              <a:t>PackagingCon</a:t>
            </a:r>
            <a:br>
              <a:rPr b="1" lang="en" sz="2600">
                <a:solidFill>
                  <a:srgbClr val="9900FF"/>
                </a:solidFill>
              </a:rPr>
            </a:br>
            <a:r>
              <a:rPr b="1" lang="en" sz="2600">
                <a:solidFill>
                  <a:srgbClr val="9900FF"/>
                </a:solidFill>
              </a:rPr>
              <a:t>2021</a:t>
            </a:r>
            <a:endParaRPr b="1" sz="2600">
              <a:solidFill>
                <a:srgbClr val="9900FF"/>
              </a:solidFill>
            </a:endParaRPr>
          </a:p>
        </p:txBody>
      </p:sp>
      <p:pic>
        <p:nvPicPr>
          <p:cNvPr id="58" name="Google Shape;58;p13" title="CC BY NC license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04849" y="4343825"/>
            <a:ext cx="1134300" cy="402025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1760100" y="3325225"/>
            <a:ext cx="58668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rgbClr val="3D85C6"/>
                </a:solidFill>
                <a:latin typeface="Comic Sans MS"/>
                <a:ea typeface="Comic Sans MS"/>
                <a:cs typeface="Comic Sans MS"/>
                <a:sym typeface="Comic Sans MS"/>
              </a:rPr>
              <a:t>Email: kaur.saranjeet3.gmail.com</a:t>
            </a:r>
            <a:endParaRPr b="1" sz="2100">
              <a:solidFill>
                <a:srgbClr val="3D85C6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4"/>
          <p:cNvSpPr txBox="1"/>
          <p:nvPr>
            <p:ph type="title"/>
          </p:nvPr>
        </p:nvSpPr>
        <p:spPr>
          <a:xfrm>
            <a:off x="311700" y="934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20" u="sng">
                <a:solidFill>
                  <a:srgbClr val="38761D"/>
                </a:solidFill>
                <a:latin typeface="Comic Sans MS"/>
                <a:ea typeface="Comic Sans MS"/>
                <a:cs typeface="Comic Sans MS"/>
                <a:sym typeface="Comic Sans MS"/>
              </a:rPr>
              <a:t>About Myself</a:t>
            </a:r>
            <a:endParaRPr b="1" sz="3020" u="sng">
              <a:solidFill>
                <a:srgbClr val="38761D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65" name="Google Shape;65;p14"/>
          <p:cNvSpPr txBox="1"/>
          <p:nvPr>
            <p:ph idx="1" type="body"/>
          </p:nvPr>
        </p:nvSpPr>
        <p:spPr>
          <a:xfrm>
            <a:off x="311700" y="1215550"/>
            <a:ext cx="8520600" cy="358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200">
                <a:latin typeface="Comic Sans MS"/>
                <a:ea typeface="Comic Sans MS"/>
                <a:cs typeface="Comic Sans MS"/>
                <a:sym typeface="Comic Sans MS"/>
              </a:rPr>
              <a:t>Statistician</a:t>
            </a:r>
            <a: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  <a:t>				</a:t>
            </a:r>
            <a:r>
              <a:rPr b="1" lang="en" sz="2200">
                <a:latin typeface="Comic Sans MS"/>
                <a:ea typeface="Comic Sans MS"/>
                <a:cs typeface="Comic Sans MS"/>
                <a:sym typeface="Comic Sans MS"/>
              </a:rPr>
              <a:t>Ind</a:t>
            </a:r>
            <a:r>
              <a:rPr b="1" lang="en" sz="2200">
                <a:latin typeface="Comic Sans MS"/>
                <a:ea typeface="Comic Sans MS"/>
                <a:cs typeface="Comic Sans MS"/>
                <a:sym typeface="Comic Sans MS"/>
              </a:rPr>
              <a:t>ia</a:t>
            </a:r>
            <a:endParaRPr b="1" sz="22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100"/>
          </a:p>
        </p:txBody>
      </p:sp>
      <p:pic>
        <p:nvPicPr>
          <p:cNvPr id="66" name="Google Shape;66;p14" title="Analyzing on a document with a pen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18975" y="1083688"/>
            <a:ext cx="572700" cy="57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 title="Location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96325" y="1083712"/>
            <a:ext cx="421075" cy="421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 title="Google Summer of Code logo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55749" y="2073950"/>
            <a:ext cx="1606400" cy="160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 title="Julia programming language logo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326599" y="2098416"/>
            <a:ext cx="2490800" cy="1557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 title="Turing.jl logo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682775" y="2073950"/>
            <a:ext cx="1350100" cy="135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 title="PackagingCon 2021 logo"/>
          <p:cNvPicPr preferRelativeResize="0"/>
          <p:nvPr/>
        </p:nvPicPr>
        <p:blipFill rotWithShape="1">
          <a:blip r:embed="rId8">
            <a:alphaModFix/>
          </a:blip>
          <a:srcRect b="26983" l="0" r="0" t="25358"/>
          <a:stretch/>
        </p:blipFill>
        <p:spPr>
          <a:xfrm>
            <a:off x="20092" y="4395500"/>
            <a:ext cx="743401" cy="748001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 txBox="1"/>
          <p:nvPr/>
        </p:nvSpPr>
        <p:spPr>
          <a:xfrm>
            <a:off x="803650" y="4465625"/>
            <a:ext cx="2340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900FF"/>
                </a:solidFill>
              </a:rPr>
              <a:t>PackagingCon</a:t>
            </a:r>
            <a:br>
              <a:rPr b="1" lang="en" sz="2000">
                <a:solidFill>
                  <a:srgbClr val="9900FF"/>
                </a:solidFill>
              </a:rPr>
            </a:br>
            <a:r>
              <a:rPr b="1" lang="en" sz="2000">
                <a:solidFill>
                  <a:srgbClr val="9900FF"/>
                </a:solidFill>
              </a:rPr>
              <a:t>2021</a:t>
            </a:r>
            <a:endParaRPr b="1" sz="2000">
              <a:solidFill>
                <a:srgbClr val="9900FF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FEFEF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5"/>
                </a:solidFill>
                <a:latin typeface="Comic Sans MS"/>
                <a:ea typeface="Comic Sans MS"/>
                <a:cs typeface="Comic Sans MS"/>
                <a:sym typeface="Comic Sans MS"/>
              </a:rPr>
              <a:t>Turing Team</a:t>
            </a:r>
            <a:endParaRPr b="1">
              <a:solidFill>
                <a:schemeClr val="accent5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78" name="Google Shape;7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"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" sz="3800">
                <a:latin typeface="Comic Sans MS"/>
                <a:ea typeface="Comic Sans MS"/>
                <a:cs typeface="Comic Sans MS"/>
                <a:sym typeface="Comic Sans MS"/>
              </a:rPr>
              <a:t>Created by: </a:t>
            </a:r>
            <a:r>
              <a:rPr lang="en" sz="3800" u="sng">
                <a:solidFill>
                  <a:schemeClr val="hlink"/>
                </a:solidFill>
                <a:latin typeface="Comic Sans MS"/>
                <a:ea typeface="Comic Sans MS"/>
                <a:cs typeface="Comic Sans MS"/>
                <a:sym typeface="Comic Sans MS"/>
                <a:hlinkClick r:id="rId3"/>
              </a:rPr>
              <a:t>Hong Ge</a:t>
            </a:r>
            <a:br>
              <a:rPr lang="en" sz="3800">
                <a:latin typeface="Comic Sans MS"/>
                <a:ea typeface="Comic Sans MS"/>
                <a:cs typeface="Comic Sans MS"/>
                <a:sym typeface="Comic Sans MS"/>
              </a:rPr>
            </a:br>
            <a:br>
              <a:rPr lang="en" sz="3800"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" sz="3800">
                <a:latin typeface="Comic Sans MS"/>
                <a:ea typeface="Comic Sans MS"/>
                <a:cs typeface="Comic Sans MS"/>
                <a:sym typeface="Comic Sans MS"/>
              </a:rPr>
              <a:t>Maintained by: </a:t>
            </a:r>
            <a:r>
              <a:rPr lang="en" sz="3800" u="sng">
                <a:solidFill>
                  <a:schemeClr val="hlink"/>
                </a:solidFill>
                <a:latin typeface="Comic Sans MS"/>
                <a:ea typeface="Comic Sans MS"/>
                <a:cs typeface="Comic Sans MS"/>
                <a:sym typeface="Comic Sans MS"/>
                <a:hlinkClick r:id="rId4"/>
              </a:rPr>
              <a:t>Volunteers</a:t>
            </a:r>
            <a:br>
              <a:rPr lang="en" sz="3800">
                <a:latin typeface="Comic Sans MS"/>
                <a:ea typeface="Comic Sans MS"/>
                <a:cs typeface="Comic Sans MS"/>
                <a:sym typeface="Comic Sans MS"/>
              </a:rPr>
            </a:br>
            <a:br>
              <a:rPr lang="en" sz="3800"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" sz="3800">
                <a:latin typeface="Comic Sans MS"/>
                <a:ea typeface="Comic Sans MS"/>
                <a:cs typeface="Comic Sans MS"/>
                <a:sym typeface="Comic Sans MS"/>
              </a:rPr>
              <a:t>Julia library for Bayesian inference with probabilistic programming: </a:t>
            </a:r>
            <a:r>
              <a:rPr lang="en" sz="3800" u="sng">
                <a:solidFill>
                  <a:schemeClr val="hlink"/>
                </a:solidFill>
                <a:latin typeface="Comic Sans MS"/>
                <a:ea typeface="Comic Sans MS"/>
                <a:cs typeface="Comic Sans MS"/>
                <a:sym typeface="Comic Sans MS"/>
                <a:hlinkClick r:id="rId5"/>
              </a:rPr>
              <a:t>Turing.jl</a:t>
            </a:r>
            <a:endParaRPr sz="38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79" name="Google Shape;79;p15" title="PackagingCon 2021 logo"/>
          <p:cNvPicPr preferRelativeResize="0"/>
          <p:nvPr/>
        </p:nvPicPr>
        <p:blipFill rotWithShape="1">
          <a:blip r:embed="rId6">
            <a:alphaModFix/>
          </a:blip>
          <a:srcRect b="26983" l="0" r="0" t="25358"/>
          <a:stretch/>
        </p:blipFill>
        <p:spPr>
          <a:xfrm>
            <a:off x="20092" y="4395500"/>
            <a:ext cx="743401" cy="74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Google Shape;80;p15"/>
          <p:cNvSpPr txBox="1"/>
          <p:nvPr/>
        </p:nvSpPr>
        <p:spPr>
          <a:xfrm>
            <a:off x="803650" y="4465625"/>
            <a:ext cx="2340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900FF"/>
                </a:solidFill>
              </a:rPr>
              <a:t>PackagingCon</a:t>
            </a:r>
            <a:br>
              <a:rPr b="1" lang="en" sz="2000">
                <a:solidFill>
                  <a:srgbClr val="9900FF"/>
                </a:solidFill>
              </a:rPr>
            </a:br>
            <a:r>
              <a:rPr b="1" lang="en" sz="2000">
                <a:solidFill>
                  <a:srgbClr val="9900FF"/>
                </a:solidFill>
              </a:rPr>
              <a:t>2021</a:t>
            </a:r>
            <a:endParaRPr b="1" sz="2000">
              <a:solidFill>
                <a:srgbClr val="9900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FEFEF"/>
        </a:solidFill>
      </p:bgPr>
    </p:bg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5"/>
                </a:solidFill>
                <a:latin typeface="Comic Sans MS"/>
                <a:ea typeface="Comic Sans MS"/>
                <a:cs typeface="Comic Sans MS"/>
                <a:sym typeface="Comic Sans MS"/>
              </a:rPr>
              <a:t>High-Performance</a:t>
            </a:r>
            <a:endParaRPr b="1">
              <a:solidFill>
                <a:schemeClr val="accent5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86" name="Google Shape;86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"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  <a:t>Written in</a:t>
            </a:r>
            <a: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  <a:t> Julia programming language</a:t>
            </a:r>
            <a:b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</a:br>
            <a:b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  <a:t>Speed and performance usually required for Bayesian inference problems</a:t>
            </a:r>
            <a:endParaRPr sz="21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87" name="Google Shape;87;p16" title="PackagingCon 2021 logo"/>
          <p:cNvPicPr preferRelativeResize="0"/>
          <p:nvPr/>
        </p:nvPicPr>
        <p:blipFill rotWithShape="1">
          <a:blip r:embed="rId3">
            <a:alphaModFix/>
          </a:blip>
          <a:srcRect b="26983" l="0" r="0" t="25358"/>
          <a:stretch/>
        </p:blipFill>
        <p:spPr>
          <a:xfrm>
            <a:off x="20092" y="4395500"/>
            <a:ext cx="743401" cy="748001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6"/>
          <p:cNvSpPr txBox="1"/>
          <p:nvPr/>
        </p:nvSpPr>
        <p:spPr>
          <a:xfrm>
            <a:off x="803650" y="4465625"/>
            <a:ext cx="2340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900FF"/>
                </a:solidFill>
              </a:rPr>
              <a:t>PackagingCon</a:t>
            </a:r>
            <a:br>
              <a:rPr b="1" lang="en" sz="2000">
                <a:solidFill>
                  <a:srgbClr val="9900FF"/>
                </a:solidFill>
              </a:rPr>
            </a:br>
            <a:r>
              <a:rPr b="1" lang="en" sz="2000">
                <a:solidFill>
                  <a:srgbClr val="9900FF"/>
                </a:solidFill>
              </a:rPr>
              <a:t>2021</a:t>
            </a:r>
            <a:endParaRPr b="1" sz="2000">
              <a:solidFill>
                <a:srgbClr val="9900FF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FEFEF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7"/>
          <p:cNvSpPr txBox="1"/>
          <p:nvPr>
            <p:ph idx="1" type="body"/>
          </p:nvPr>
        </p:nvSpPr>
        <p:spPr>
          <a:xfrm>
            <a:off x="311700" y="116250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  <a:t>Modelling syntax is easy to read and write</a:t>
            </a:r>
            <a:b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</a:br>
            <a:endParaRPr sz="21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  <a:t>Modified to suit user’s requirements</a:t>
            </a:r>
            <a:b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</a:br>
            <a:b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  <a:t>Simplex, Complex, or hierarchical models can be easily specified</a:t>
            </a:r>
            <a:endParaRPr sz="21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1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sz="2100"/>
          </a:p>
        </p:txBody>
      </p:sp>
      <p:pic>
        <p:nvPicPr>
          <p:cNvPr id="94" name="Google Shape;94;p17" title="PackagingCon 2021 logo"/>
          <p:cNvPicPr preferRelativeResize="0"/>
          <p:nvPr/>
        </p:nvPicPr>
        <p:blipFill rotWithShape="1">
          <a:blip r:embed="rId3">
            <a:alphaModFix/>
          </a:blip>
          <a:srcRect b="26983" l="0" r="0" t="25358"/>
          <a:stretch/>
        </p:blipFill>
        <p:spPr>
          <a:xfrm>
            <a:off x="20092" y="4395500"/>
            <a:ext cx="743401" cy="748001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7"/>
          <p:cNvSpPr txBox="1"/>
          <p:nvPr/>
        </p:nvSpPr>
        <p:spPr>
          <a:xfrm>
            <a:off x="803650" y="4465625"/>
            <a:ext cx="2340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900FF"/>
                </a:solidFill>
              </a:rPr>
              <a:t>PackagingCon</a:t>
            </a:r>
            <a:br>
              <a:rPr b="1" lang="en" sz="2000">
                <a:solidFill>
                  <a:srgbClr val="9900FF"/>
                </a:solidFill>
              </a:rPr>
            </a:br>
            <a:r>
              <a:rPr b="1" lang="en" sz="2000">
                <a:solidFill>
                  <a:srgbClr val="9900FF"/>
                </a:solidFill>
              </a:rPr>
              <a:t>2021</a:t>
            </a:r>
            <a:endParaRPr b="1" sz="2000">
              <a:solidFill>
                <a:srgbClr val="9900FF"/>
              </a:solidFill>
            </a:endParaRPr>
          </a:p>
        </p:txBody>
      </p:sp>
      <p:sp>
        <p:nvSpPr>
          <p:cNvPr id="96" name="Google Shape;9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5"/>
                </a:solidFill>
                <a:latin typeface="Comic Sans MS"/>
                <a:ea typeface="Comic Sans MS"/>
                <a:cs typeface="Comic Sans MS"/>
                <a:sym typeface="Comic Sans MS"/>
              </a:rPr>
              <a:t>Intuitive, Modular, and General-Purpose</a:t>
            </a:r>
            <a:endParaRPr b="1">
              <a:solidFill>
                <a:schemeClr val="accent5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FEFEF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100" u="sng">
                <a:solidFill>
                  <a:schemeClr val="hlink"/>
                </a:solidFill>
                <a:latin typeface="Comic Sans MS"/>
                <a:ea typeface="Comic Sans MS"/>
                <a:cs typeface="Comic Sans MS"/>
                <a:sym typeface="Comic Sans MS"/>
                <a:hlinkClick r:id="rId3"/>
              </a:rPr>
              <a:t>Getting started</a:t>
            </a:r>
            <a:b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</a:br>
            <a:b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" sz="2100" u="sng">
                <a:solidFill>
                  <a:schemeClr val="hlink"/>
                </a:solidFill>
                <a:latin typeface="Comic Sans MS"/>
                <a:ea typeface="Comic Sans MS"/>
                <a:cs typeface="Comic Sans MS"/>
                <a:sym typeface="Comic Sans MS"/>
                <a:hlinkClick r:id="rId4"/>
              </a:rPr>
              <a:t>Introduction to Turing</a:t>
            </a:r>
            <a:b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</a:br>
            <a:b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  <a:t>Materials are under continuous development!</a:t>
            </a:r>
            <a:endParaRPr sz="2100">
              <a:latin typeface="Comic Sans MS"/>
              <a:ea typeface="Comic Sans MS"/>
              <a:cs typeface="Comic Sans MS"/>
              <a:sym typeface="Comic Sans MS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</p:txBody>
      </p:sp>
      <p:pic>
        <p:nvPicPr>
          <p:cNvPr id="102" name="Google Shape;102;p18" title="PackagingCon 2021 logo"/>
          <p:cNvPicPr preferRelativeResize="0"/>
          <p:nvPr/>
        </p:nvPicPr>
        <p:blipFill rotWithShape="1">
          <a:blip r:embed="rId5">
            <a:alphaModFix/>
          </a:blip>
          <a:srcRect b="26983" l="0" r="0" t="25358"/>
          <a:stretch/>
        </p:blipFill>
        <p:spPr>
          <a:xfrm>
            <a:off x="20092" y="4395500"/>
            <a:ext cx="743401" cy="74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18"/>
          <p:cNvSpPr txBox="1"/>
          <p:nvPr/>
        </p:nvSpPr>
        <p:spPr>
          <a:xfrm>
            <a:off x="803650" y="4465625"/>
            <a:ext cx="2340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900FF"/>
                </a:solidFill>
              </a:rPr>
              <a:t>PackagingCon</a:t>
            </a:r>
            <a:br>
              <a:rPr b="1" lang="en" sz="2000">
                <a:solidFill>
                  <a:srgbClr val="9900FF"/>
                </a:solidFill>
              </a:rPr>
            </a:br>
            <a:r>
              <a:rPr b="1" lang="en" sz="2000">
                <a:solidFill>
                  <a:srgbClr val="9900FF"/>
                </a:solidFill>
              </a:rPr>
              <a:t>2021</a:t>
            </a:r>
            <a:endParaRPr b="1" sz="2000">
              <a:solidFill>
                <a:srgbClr val="9900FF"/>
              </a:solidFill>
            </a:endParaRPr>
          </a:p>
        </p:txBody>
      </p:sp>
      <p:sp>
        <p:nvSpPr>
          <p:cNvPr id="104" name="Google Shape;10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accent5"/>
                </a:solidFill>
                <a:latin typeface="Comic Sans MS"/>
                <a:ea typeface="Comic Sans MS"/>
                <a:cs typeface="Comic Sans MS"/>
                <a:sym typeface="Comic Sans MS"/>
              </a:rPr>
              <a:t>Using Turing</a:t>
            </a:r>
            <a:endParaRPr b="1">
              <a:solidFill>
                <a:schemeClr val="accent5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220">
                <a:solidFill>
                  <a:srgbClr val="990000"/>
                </a:solidFill>
                <a:latin typeface="Comic Sans MS"/>
                <a:ea typeface="Comic Sans MS"/>
                <a:cs typeface="Comic Sans MS"/>
                <a:sym typeface="Comic Sans MS"/>
              </a:rPr>
              <a:t>Thank you!</a:t>
            </a:r>
            <a:endParaRPr b="1" sz="3220">
              <a:solidFill>
                <a:srgbClr val="990000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110" name="Google Shape;110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br>
              <a:rPr lang="en"/>
            </a:br>
            <a:r>
              <a:rPr b="1" lang="en" sz="2100">
                <a:latin typeface="Comic Sans MS"/>
                <a:ea typeface="Comic Sans MS"/>
                <a:cs typeface="Comic Sans MS"/>
                <a:sym typeface="Comic Sans MS"/>
              </a:rPr>
              <a:t>Email:</a:t>
            </a:r>
            <a: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  <a:t> kaur.saranjeet3@gmail.com</a:t>
            </a:r>
            <a:b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b="1" lang="en" sz="2100">
                <a:latin typeface="Comic Sans MS"/>
                <a:ea typeface="Comic Sans MS"/>
                <a:cs typeface="Comic Sans MS"/>
                <a:sym typeface="Comic Sans MS"/>
              </a:rPr>
              <a:t>Twitter:</a:t>
            </a:r>
            <a: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  <a:t> @qwertyquesting</a:t>
            </a:r>
            <a:b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</a:br>
            <a:r>
              <a:rPr b="1" lang="en" sz="2100">
                <a:latin typeface="Comic Sans MS"/>
                <a:ea typeface="Comic Sans MS"/>
                <a:cs typeface="Comic Sans MS"/>
                <a:sym typeface="Comic Sans MS"/>
              </a:rPr>
              <a:t>Linkedin: </a:t>
            </a:r>
            <a:r>
              <a:rPr lang="en" sz="2100">
                <a:latin typeface="Comic Sans MS"/>
                <a:ea typeface="Comic Sans MS"/>
                <a:cs typeface="Comic Sans MS"/>
                <a:sym typeface="Comic Sans MS"/>
              </a:rPr>
              <a:t>saranjeet-kaur-48ab769b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11" name="Google Shape;111;p19" title="PackagingCon 2021 logo"/>
          <p:cNvPicPr preferRelativeResize="0"/>
          <p:nvPr/>
        </p:nvPicPr>
        <p:blipFill rotWithShape="1">
          <a:blip r:embed="rId3">
            <a:alphaModFix/>
          </a:blip>
          <a:srcRect b="26983" l="0" r="0" t="25358"/>
          <a:stretch/>
        </p:blipFill>
        <p:spPr>
          <a:xfrm>
            <a:off x="20092" y="4395500"/>
            <a:ext cx="743401" cy="74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9"/>
          <p:cNvSpPr txBox="1"/>
          <p:nvPr/>
        </p:nvSpPr>
        <p:spPr>
          <a:xfrm>
            <a:off x="803650" y="4465625"/>
            <a:ext cx="23406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9900FF"/>
                </a:solidFill>
              </a:rPr>
              <a:t>PackagingCon</a:t>
            </a:r>
            <a:br>
              <a:rPr b="1" lang="en" sz="2000">
                <a:solidFill>
                  <a:srgbClr val="9900FF"/>
                </a:solidFill>
              </a:rPr>
            </a:br>
            <a:r>
              <a:rPr b="1" lang="en" sz="2000">
                <a:solidFill>
                  <a:srgbClr val="9900FF"/>
                </a:solidFill>
              </a:rPr>
              <a:t>2021</a:t>
            </a:r>
            <a:endParaRPr b="1" sz="2000">
              <a:solidFill>
                <a:srgbClr val="9900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