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5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D47F4A9-0F2F-4173-BD98-4BCDB67FAB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DAD1646-531B-4BEF-9EEC-47E0F01AB6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478B3E9-945F-4481-A1DF-483707F9F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31DD-FDC7-4555-BCF4-C801CBFC303A}" type="datetimeFigureOut">
              <a:rPr lang="it-IT" smtClean="0"/>
              <a:t>21/10/2021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83F0710-B590-4B54-8B15-A4E8062DC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E92396A-4FE2-4D00-8888-2DE8AC75C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15E7-C0FA-4514-8A50-783235A328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392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515D210-13D9-43A2-AB59-3FAA0BBA3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87E624F-3280-4014-A735-A9B82D2365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6B265BA-5E11-452C-9E56-F070302BD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31DD-FDC7-4555-BCF4-C801CBFC303A}" type="datetimeFigureOut">
              <a:rPr lang="it-IT" smtClean="0"/>
              <a:t>21/10/2021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E4A60AF-2027-423E-B880-0FBA92CBF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435FEF8-DF8E-407F-B018-2CBA20572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15E7-C0FA-4514-8A50-783235A328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0527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18909ACE-010F-43C1-8B9B-9597A22DDC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2383D61-D789-4F42-8014-AE3E361DD8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641A757-9180-409B-AB23-7F01A029E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31DD-FDC7-4555-BCF4-C801CBFC303A}" type="datetimeFigureOut">
              <a:rPr lang="it-IT" smtClean="0"/>
              <a:t>21/10/2021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911A4AE-2FC4-4112-A15F-4E662EAD8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17E2EAD-19DA-4D25-A2D8-9070CF13D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15E7-C0FA-4514-8A50-783235A328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9343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D6DAF6-6C7D-42BF-A32A-D8CFDC955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14EB51-BDB0-4905-BA38-02A390D1E7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23767D5-82D8-42F7-B1C0-E8338473D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31DD-FDC7-4555-BCF4-C801CBFC303A}" type="datetimeFigureOut">
              <a:rPr lang="it-IT" smtClean="0"/>
              <a:t>21/10/2021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56D7BF3-CE7F-4FC4-B6C5-EBC4BC4F7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F7B4690-F772-4E0A-86A1-EA5E6F6CA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15E7-C0FA-4514-8A50-783235A328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0944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8A098A0-A400-4033-97EB-26DB73B2C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65ABF7-10F0-436A-BAFA-75ECEE4AB3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A16C43A-CBB8-4369-8C5D-C4CF2B9F0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31DD-FDC7-4555-BCF4-C801CBFC303A}" type="datetimeFigureOut">
              <a:rPr lang="it-IT" smtClean="0"/>
              <a:t>21/10/2021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F59A5A9-DEE2-4C4B-8F0E-0871AD1D4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7312A70-6FF7-4CC0-94C7-11F9373DD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15E7-C0FA-4514-8A50-783235A328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4199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888DFF-803D-46B3-BE15-7146AA477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85478F3-58FE-4C7B-83BC-38131B7394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EC3EB62-1DF5-4E44-B6D4-B403DFC7CF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26404A5-62B0-4D14-B133-E720C9E87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31DD-FDC7-4555-BCF4-C801CBFC303A}" type="datetimeFigureOut">
              <a:rPr lang="it-IT" smtClean="0"/>
              <a:t>21/10/2021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7DA8968-EB00-4795-A29C-8F2187A72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03DDACD-0A17-4E20-BB38-897BAA0B6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15E7-C0FA-4514-8A50-783235A328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2546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CC98C7F-16F2-421C-9590-303047BCD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7AE68A5-4C06-4645-95A0-26878843CB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4FCA07D-67C0-47AF-91A9-6AB068A3D9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C1D6096-8FE1-4EB0-BE2D-5AFB1F245C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3417ABD-08B6-44A9-8717-5803356DBD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8A00269D-7E90-48CB-A107-B4569B62B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31DD-FDC7-4555-BCF4-C801CBFC303A}" type="datetimeFigureOut">
              <a:rPr lang="it-IT" smtClean="0"/>
              <a:t>21/10/2021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70985E40-9B94-461D-AD98-8287F6601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5B98A97-8126-4F8A-ADC0-7B8126F10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15E7-C0FA-4514-8A50-783235A328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0480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7327A78-0846-4AE4-8B85-788E9EBDB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1BABB75-A979-4FE1-AF99-3CDCB3372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31DD-FDC7-4555-BCF4-C801CBFC303A}" type="datetimeFigureOut">
              <a:rPr lang="it-IT" smtClean="0"/>
              <a:t>21/10/2021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282064F-A5CA-43C4-8468-E4674222D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BEEAC03-2E6A-4DAA-A15D-B456BAF31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15E7-C0FA-4514-8A50-783235A328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3693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6EA708F-209D-4D0A-93B1-2F04E8CC5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31DD-FDC7-4555-BCF4-C801CBFC303A}" type="datetimeFigureOut">
              <a:rPr lang="it-IT" smtClean="0"/>
              <a:t>21/10/2021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369EB2B-70E1-4745-905F-39C7B78C7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5E38820-4AC5-45C5-A0D4-9547C1256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15E7-C0FA-4514-8A50-783235A328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6111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E1DAD9D-ED48-4B8C-B7A9-F73F23484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9298194-D8D9-43BF-B53F-0C8C4D7712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E5891E5-C7CE-4B80-AF17-7969C635D8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F563BB5-7377-4745-BBC1-4147BCB01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31DD-FDC7-4555-BCF4-C801CBFC303A}" type="datetimeFigureOut">
              <a:rPr lang="it-IT" smtClean="0"/>
              <a:t>21/10/2021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3DD4B54-94D7-4A74-91E0-D7F205672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92E847E-A2EE-4ED4-982D-4DA3D4C61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15E7-C0FA-4514-8A50-783235A328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0711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B3E316-2800-4A9F-8B1D-3E5A20F2D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D207307-D60F-4641-9A23-271AD08276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C06E02D-7DB7-4F9F-BA5D-CBC7B9FE5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06512F1-C1F7-4089-91CB-77B7E461D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31DD-FDC7-4555-BCF4-C801CBFC303A}" type="datetimeFigureOut">
              <a:rPr lang="it-IT" smtClean="0"/>
              <a:t>21/10/2021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FFAABE4-68F2-4181-8C41-0BD3DAF60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054EB4E-9CC5-4E99-8CB0-056374594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15E7-C0FA-4514-8A50-783235A328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4823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CCEDBEEA-01AB-43CC-8249-50BFEF975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11951A2-5637-42F0-A225-E8781173A5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DEA658-0378-4964-8A6E-363683E415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631DD-FDC7-4555-BCF4-C801CBFC303A}" type="datetimeFigureOut">
              <a:rPr lang="it-IT" smtClean="0"/>
              <a:t>21/10/2021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3FD2B8B-A1B7-49F8-89EF-BE66DA482E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24ABB9F-07C7-4D3F-BC5A-8E25595F1E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315E7-C0FA-4514-8A50-783235A328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5749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3">
            <a:extLst>
              <a:ext uri="{FF2B5EF4-FFF2-40B4-BE49-F238E27FC236}">
                <a16:creationId xmlns:a16="http://schemas.microsoft.com/office/drawing/2014/main" id="{482D2A01-8BA5-4DFE-9BB2-CEBEB966E1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31" t="27495" r="29418" b="33920"/>
          <a:stretch/>
        </p:blipFill>
        <p:spPr bwMode="auto">
          <a:xfrm>
            <a:off x="3163860" y="2468770"/>
            <a:ext cx="1728242" cy="1728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3795" name="Gruppo 23">
            <a:extLst>
              <a:ext uri="{FF2B5EF4-FFF2-40B4-BE49-F238E27FC236}">
                <a16:creationId xmlns:a16="http://schemas.microsoft.com/office/drawing/2014/main" id="{C32E42F2-0B08-47D4-B9AA-1B3F365D634C}"/>
              </a:ext>
            </a:extLst>
          </p:cNvPr>
          <p:cNvGrpSpPr>
            <a:grpSpLocks/>
          </p:cNvGrpSpPr>
          <p:nvPr/>
        </p:nvGrpSpPr>
        <p:grpSpPr bwMode="auto">
          <a:xfrm>
            <a:off x="6022388" y="2212474"/>
            <a:ext cx="2684463" cy="2293937"/>
            <a:chOff x="2295452" y="2071881"/>
            <a:chExt cx="2685077" cy="2293223"/>
          </a:xfrm>
        </p:grpSpPr>
        <p:pic>
          <p:nvPicPr>
            <p:cNvPr id="33796" name="Picture 3">
              <a:extLst>
                <a:ext uri="{FF2B5EF4-FFF2-40B4-BE49-F238E27FC236}">
                  <a16:creationId xmlns:a16="http://schemas.microsoft.com/office/drawing/2014/main" id="{5BE35BFA-6752-4578-8390-A0242051E6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lum bright="-10000"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27" t="27496" r="65410" b="35535"/>
            <a:stretch>
              <a:fillRect/>
            </a:stretch>
          </p:blipFill>
          <p:spPr bwMode="auto">
            <a:xfrm>
              <a:off x="3131840" y="2420888"/>
              <a:ext cx="614165" cy="1656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797" name="Picture 3">
              <a:extLst>
                <a:ext uri="{FF2B5EF4-FFF2-40B4-BE49-F238E27FC236}">
                  <a16:creationId xmlns:a16="http://schemas.microsoft.com/office/drawing/2014/main" id="{59C9539B-F14B-4745-8958-0FEF608946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lum bright="-10000"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15" t="27496" r="42618" b="35535"/>
            <a:stretch>
              <a:fillRect/>
            </a:stretch>
          </p:blipFill>
          <p:spPr bwMode="auto">
            <a:xfrm>
              <a:off x="3792047" y="2420888"/>
              <a:ext cx="648072" cy="1656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798" name="CasellaDiTesto 13">
              <a:extLst>
                <a:ext uri="{FF2B5EF4-FFF2-40B4-BE49-F238E27FC236}">
                  <a16:creationId xmlns:a16="http://schemas.microsoft.com/office/drawing/2014/main" id="{45FFDD2B-A3AF-4716-8C87-8DB4A4C50F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5776" y="2509488"/>
              <a:ext cx="52909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it-IT" altLang="it-IT" sz="1200"/>
                <a:t>100</a:t>
              </a:r>
            </a:p>
          </p:txBody>
        </p:sp>
        <p:cxnSp>
          <p:nvCxnSpPr>
            <p:cNvPr id="7" name="Connettore 1 6">
              <a:extLst>
                <a:ext uri="{FF2B5EF4-FFF2-40B4-BE49-F238E27FC236}">
                  <a16:creationId xmlns:a16="http://schemas.microsoft.com/office/drawing/2014/main" id="{1778502E-0154-4FF1-A8CC-5423E2632558}"/>
                </a:ext>
              </a:extLst>
            </p:cNvPr>
            <p:cNvCxnSpPr/>
            <p:nvPr/>
          </p:nvCxnSpPr>
          <p:spPr bwMode="auto">
            <a:xfrm>
              <a:off x="2936949" y="3041541"/>
              <a:ext cx="14449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00" name="CasellaDiTesto 14">
              <a:extLst>
                <a:ext uri="{FF2B5EF4-FFF2-40B4-BE49-F238E27FC236}">
                  <a16:creationId xmlns:a16="http://schemas.microsoft.com/office/drawing/2014/main" id="{EF67CC78-63EC-4430-A8CD-2230AA9DA4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95452" y="2095483"/>
              <a:ext cx="803082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it-IT" altLang="it-IT" sz="1100" b="1"/>
                <a:t>MW</a:t>
              </a:r>
            </a:p>
            <a:p>
              <a:pPr algn="ctr" eaLnBrk="1" hangingPunct="1"/>
              <a:r>
                <a:rPr lang="it-IT" altLang="it-IT" sz="1100" b="1"/>
                <a:t>(kDa)</a:t>
              </a:r>
            </a:p>
          </p:txBody>
        </p:sp>
        <p:sp>
          <p:nvSpPr>
            <p:cNvPr id="33801" name="CasellaDiTesto 15">
              <a:extLst>
                <a:ext uri="{FF2B5EF4-FFF2-40B4-BE49-F238E27FC236}">
                  <a16:creationId xmlns:a16="http://schemas.microsoft.com/office/drawing/2014/main" id="{C3469924-96F7-4F59-870F-0EA0C1731A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80613" y="2071881"/>
              <a:ext cx="72019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it-IT" altLang="it-IT" sz="1200" b="1"/>
                <a:t>Non-Tg</a:t>
              </a:r>
            </a:p>
          </p:txBody>
        </p:sp>
        <p:sp>
          <p:nvSpPr>
            <p:cNvPr id="33802" name="CasellaDiTesto 16">
              <a:extLst>
                <a:ext uri="{FF2B5EF4-FFF2-40B4-BE49-F238E27FC236}">
                  <a16:creationId xmlns:a16="http://schemas.microsoft.com/office/drawing/2014/main" id="{401022B3-998E-4643-A639-1918E80761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7520" y="2071881"/>
              <a:ext cx="72019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it-IT" altLang="it-IT" sz="1200" b="1"/>
                <a:t>P301L</a:t>
              </a:r>
            </a:p>
          </p:txBody>
        </p:sp>
        <p:cxnSp>
          <p:nvCxnSpPr>
            <p:cNvPr id="12" name="Connettore 1 11">
              <a:extLst>
                <a:ext uri="{FF2B5EF4-FFF2-40B4-BE49-F238E27FC236}">
                  <a16:creationId xmlns:a16="http://schemas.microsoft.com/office/drawing/2014/main" id="{6C1E7534-EC72-450A-A658-A8CF1B1E74ED}"/>
                </a:ext>
              </a:extLst>
            </p:cNvPr>
            <p:cNvCxnSpPr/>
            <p:nvPr/>
          </p:nvCxnSpPr>
          <p:spPr>
            <a:xfrm>
              <a:off x="3144960" y="2332150"/>
              <a:ext cx="57639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>
              <a:extLst>
                <a:ext uri="{FF2B5EF4-FFF2-40B4-BE49-F238E27FC236}">
                  <a16:creationId xmlns:a16="http://schemas.microsoft.com/office/drawing/2014/main" id="{F7CAB466-E36D-4C8F-9076-1A1C6162DD9D}"/>
                </a:ext>
              </a:extLst>
            </p:cNvPr>
            <p:cNvCxnSpPr/>
            <p:nvPr/>
          </p:nvCxnSpPr>
          <p:spPr>
            <a:xfrm>
              <a:off x="3850678" y="2332150"/>
              <a:ext cx="57639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05" name="CasellaDiTesto 13">
              <a:extLst>
                <a:ext uri="{FF2B5EF4-FFF2-40B4-BE49-F238E27FC236}">
                  <a16:creationId xmlns:a16="http://schemas.microsoft.com/office/drawing/2014/main" id="{0EF44623-C9EA-4DEB-BE00-D92567A89C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04465" y="4005064"/>
              <a:ext cx="5760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it-IT" altLang="it-IT" sz="1400" b="1" dirty="0"/>
                <a:t>PK</a:t>
              </a:r>
            </a:p>
          </p:txBody>
        </p:sp>
        <p:sp>
          <p:nvSpPr>
            <p:cNvPr id="33806" name="CasellaDiTesto 14">
              <a:extLst>
                <a:ext uri="{FF2B5EF4-FFF2-40B4-BE49-F238E27FC236}">
                  <a16:creationId xmlns:a16="http://schemas.microsoft.com/office/drawing/2014/main" id="{7C264512-F64A-41B9-BFBB-E7FEFA8381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31840" y="4026550"/>
              <a:ext cx="6480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it-IT" altLang="it-IT" sz="1600" b="1" dirty="0"/>
                <a:t> -   +</a:t>
              </a:r>
            </a:p>
          </p:txBody>
        </p:sp>
        <p:sp>
          <p:nvSpPr>
            <p:cNvPr id="33807" name="CasellaDiTesto 15">
              <a:extLst>
                <a:ext uri="{FF2B5EF4-FFF2-40B4-BE49-F238E27FC236}">
                  <a16:creationId xmlns:a16="http://schemas.microsoft.com/office/drawing/2014/main" id="{D731A73E-74D9-4CA1-9798-47DBAB8CB9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79912" y="4016885"/>
              <a:ext cx="6480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it-IT" altLang="it-IT" sz="1600" b="1"/>
                <a:t>-    +</a:t>
              </a:r>
            </a:p>
          </p:txBody>
        </p:sp>
        <p:cxnSp>
          <p:nvCxnSpPr>
            <p:cNvPr id="17" name="Connettore 1 16">
              <a:extLst>
                <a:ext uri="{FF2B5EF4-FFF2-40B4-BE49-F238E27FC236}">
                  <a16:creationId xmlns:a16="http://schemas.microsoft.com/office/drawing/2014/main" id="{FFC23571-976C-42D4-9204-A1762DFAD3A3}"/>
                </a:ext>
              </a:extLst>
            </p:cNvPr>
            <p:cNvCxnSpPr/>
            <p:nvPr/>
          </p:nvCxnSpPr>
          <p:spPr bwMode="auto">
            <a:xfrm>
              <a:off x="2936949" y="3284353"/>
              <a:ext cx="14449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1 17">
              <a:extLst>
                <a:ext uri="{FF2B5EF4-FFF2-40B4-BE49-F238E27FC236}">
                  <a16:creationId xmlns:a16="http://schemas.microsoft.com/office/drawing/2014/main" id="{5AB147C5-B818-4E14-8411-5517CC561EDF}"/>
                </a:ext>
              </a:extLst>
            </p:cNvPr>
            <p:cNvCxnSpPr/>
            <p:nvPr/>
          </p:nvCxnSpPr>
          <p:spPr bwMode="auto">
            <a:xfrm>
              <a:off x="2936949" y="3573189"/>
              <a:ext cx="14449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1 18">
              <a:extLst>
                <a:ext uri="{FF2B5EF4-FFF2-40B4-BE49-F238E27FC236}">
                  <a16:creationId xmlns:a16="http://schemas.microsoft.com/office/drawing/2014/main" id="{656D8569-CBB8-451A-A821-2E8C49AE8B71}"/>
                </a:ext>
              </a:extLst>
            </p:cNvPr>
            <p:cNvCxnSpPr/>
            <p:nvPr/>
          </p:nvCxnSpPr>
          <p:spPr bwMode="auto">
            <a:xfrm>
              <a:off x="2936949" y="2660660"/>
              <a:ext cx="14449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11" name="CasellaDiTesto 13">
              <a:extLst>
                <a:ext uri="{FF2B5EF4-FFF2-40B4-BE49-F238E27FC236}">
                  <a16:creationId xmlns:a16="http://schemas.microsoft.com/office/drawing/2014/main" id="{27632C51-5B89-4EFB-B689-0F17A9E1C8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5776" y="2873634"/>
              <a:ext cx="52909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it-IT" altLang="it-IT" sz="1200"/>
                <a:t>  48</a:t>
              </a:r>
            </a:p>
          </p:txBody>
        </p:sp>
        <p:sp>
          <p:nvSpPr>
            <p:cNvPr id="33812" name="CasellaDiTesto 13">
              <a:extLst>
                <a:ext uri="{FF2B5EF4-FFF2-40B4-BE49-F238E27FC236}">
                  <a16:creationId xmlns:a16="http://schemas.microsoft.com/office/drawing/2014/main" id="{6B873D27-2146-4E53-8945-34F69E283C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5776" y="3152001"/>
              <a:ext cx="52909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it-IT" altLang="it-IT" sz="1200"/>
                <a:t>  35</a:t>
              </a:r>
            </a:p>
          </p:txBody>
        </p:sp>
        <p:sp>
          <p:nvSpPr>
            <p:cNvPr id="33813" name="CasellaDiTesto 13">
              <a:extLst>
                <a:ext uri="{FF2B5EF4-FFF2-40B4-BE49-F238E27FC236}">
                  <a16:creationId xmlns:a16="http://schemas.microsoft.com/office/drawing/2014/main" id="{509A2FE8-D274-49AA-AF5A-767AE7B56F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5776" y="3429000"/>
              <a:ext cx="52909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it-IT" altLang="it-IT" sz="1200"/>
                <a:t>  20</a:t>
              </a:r>
            </a:p>
          </p:txBody>
        </p:sp>
      </p:grpSp>
      <p:sp>
        <p:nvSpPr>
          <p:cNvPr id="22" name="CasellaDiTesto 15">
            <a:extLst>
              <a:ext uri="{FF2B5EF4-FFF2-40B4-BE49-F238E27FC236}">
                <a16:creationId xmlns:a16="http://schemas.microsoft.com/office/drawing/2014/main" id="{DC613994-0D69-4871-BD81-B66749AE7A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07355" y="2120906"/>
            <a:ext cx="720027" cy="277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200" b="1"/>
              <a:t>Non-Tg</a:t>
            </a:r>
          </a:p>
        </p:txBody>
      </p:sp>
      <p:cxnSp>
        <p:nvCxnSpPr>
          <p:cNvPr id="23" name="Connettore 1 11">
            <a:extLst>
              <a:ext uri="{FF2B5EF4-FFF2-40B4-BE49-F238E27FC236}">
                <a16:creationId xmlns:a16="http://schemas.microsoft.com/office/drawing/2014/main" id="{96140940-7FE2-4A7E-A7CE-CFE7E4F8C09A}"/>
              </a:ext>
            </a:extLst>
          </p:cNvPr>
          <p:cNvCxnSpPr/>
          <p:nvPr/>
        </p:nvCxnSpPr>
        <p:spPr bwMode="auto">
          <a:xfrm>
            <a:off x="4171688" y="2381256"/>
            <a:ext cx="57626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16">
            <a:extLst>
              <a:ext uri="{FF2B5EF4-FFF2-40B4-BE49-F238E27FC236}">
                <a16:creationId xmlns:a16="http://schemas.microsoft.com/office/drawing/2014/main" id="{9C7E7F94-A3BC-4E98-B58A-0BEDE78035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8306" y="2119748"/>
            <a:ext cx="720027" cy="277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200" b="1"/>
              <a:t>P301L</a:t>
            </a:r>
          </a:p>
        </p:txBody>
      </p:sp>
      <p:cxnSp>
        <p:nvCxnSpPr>
          <p:cNvPr id="25" name="Connettore 1 12">
            <a:extLst>
              <a:ext uri="{FF2B5EF4-FFF2-40B4-BE49-F238E27FC236}">
                <a16:creationId xmlns:a16="http://schemas.microsoft.com/office/drawing/2014/main" id="{83021590-B00A-4EAC-8CDD-73777C5D4BE0}"/>
              </a:ext>
            </a:extLst>
          </p:cNvPr>
          <p:cNvCxnSpPr/>
          <p:nvPr/>
        </p:nvCxnSpPr>
        <p:spPr bwMode="auto">
          <a:xfrm>
            <a:off x="3461458" y="2380098"/>
            <a:ext cx="57626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sellaDiTesto 13">
            <a:extLst>
              <a:ext uri="{FF2B5EF4-FFF2-40B4-BE49-F238E27FC236}">
                <a16:creationId xmlns:a16="http://schemas.microsoft.com/office/drawing/2014/main" id="{B9C34213-BD32-4775-9DC1-E35C27A03D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3792" y="4146259"/>
            <a:ext cx="575932" cy="307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400" b="1"/>
              <a:t>PK</a:t>
            </a:r>
          </a:p>
        </p:txBody>
      </p:sp>
      <p:sp>
        <p:nvSpPr>
          <p:cNvPr id="27" name="CasellaDiTesto 14">
            <a:extLst>
              <a:ext uri="{FF2B5EF4-FFF2-40B4-BE49-F238E27FC236}">
                <a16:creationId xmlns:a16="http://schemas.microsoft.com/office/drawing/2014/main" id="{2C589CF3-9097-41F0-B549-52A3056AA6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1458" y="4167752"/>
            <a:ext cx="647924" cy="338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600" b="1" dirty="0"/>
              <a:t> -   +</a:t>
            </a:r>
          </a:p>
        </p:txBody>
      </p:sp>
      <p:sp>
        <p:nvSpPr>
          <p:cNvPr id="28" name="CasellaDiTesto 15">
            <a:extLst>
              <a:ext uri="{FF2B5EF4-FFF2-40B4-BE49-F238E27FC236}">
                <a16:creationId xmlns:a16="http://schemas.microsoft.com/office/drawing/2014/main" id="{46515101-A777-424E-AA3A-94564A7F63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09382" y="4158084"/>
            <a:ext cx="647924" cy="338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600" b="1"/>
              <a:t>-    +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8464B12-C84E-49FD-AC46-3FF8892C763D}"/>
              </a:ext>
            </a:extLst>
          </p:cNvPr>
          <p:cNvSpPr txBox="1"/>
          <p:nvPr/>
        </p:nvSpPr>
        <p:spPr>
          <a:xfrm>
            <a:off x="92279" y="6216242"/>
            <a:ext cx="2558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Fig</a:t>
            </a:r>
            <a:r>
              <a:rPr lang="it-IT" dirty="0"/>
              <a:t> 3C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L:\PatologiaUmanaOrgModello\Progetti\TBI all data\TBI\Trattamento PK e tripsina\2-04-2019 (Monica)\Wormin's lab 2019-04-02 11h37m18s(Coomassie Blue).tif">
            <a:extLst>
              <a:ext uri="{FF2B5EF4-FFF2-40B4-BE49-F238E27FC236}">
                <a16:creationId xmlns:a16="http://schemas.microsoft.com/office/drawing/2014/main" id="{5425B1EB-151E-4966-A562-12698F450E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lum bright="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16" t="35483" r="19406" b="20323"/>
          <a:stretch/>
        </p:blipFill>
        <p:spPr bwMode="auto">
          <a:xfrm>
            <a:off x="1892231" y="2088276"/>
            <a:ext cx="2459161" cy="1555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13">
            <a:extLst>
              <a:ext uri="{FF2B5EF4-FFF2-40B4-BE49-F238E27FC236}">
                <a16:creationId xmlns:a16="http://schemas.microsoft.com/office/drawing/2014/main" id="{2034641F-E87F-403E-BE8C-C1DAF91F9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0425" y="3524964"/>
            <a:ext cx="1027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400" b="1"/>
              <a:t>-   +    -   +</a:t>
            </a:r>
          </a:p>
        </p:txBody>
      </p:sp>
      <p:cxnSp>
        <p:nvCxnSpPr>
          <p:cNvPr id="5" name="Connettore 1 17">
            <a:extLst>
              <a:ext uri="{FF2B5EF4-FFF2-40B4-BE49-F238E27FC236}">
                <a16:creationId xmlns:a16="http://schemas.microsoft.com/office/drawing/2014/main" id="{477DD497-831E-40D6-96CB-A8779BC0A383}"/>
              </a:ext>
            </a:extLst>
          </p:cNvPr>
          <p:cNvCxnSpPr/>
          <p:nvPr/>
        </p:nvCxnSpPr>
        <p:spPr>
          <a:xfrm>
            <a:off x="2199475" y="2056526"/>
            <a:ext cx="431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1 18">
            <a:extLst>
              <a:ext uri="{FF2B5EF4-FFF2-40B4-BE49-F238E27FC236}">
                <a16:creationId xmlns:a16="http://schemas.microsoft.com/office/drawing/2014/main" id="{DCF185CD-78D7-4E56-93D9-E90BF532134E}"/>
              </a:ext>
            </a:extLst>
          </p:cNvPr>
          <p:cNvCxnSpPr/>
          <p:nvPr/>
        </p:nvCxnSpPr>
        <p:spPr>
          <a:xfrm>
            <a:off x="2688425" y="2056526"/>
            <a:ext cx="43338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19">
            <a:extLst>
              <a:ext uri="{FF2B5EF4-FFF2-40B4-BE49-F238E27FC236}">
                <a16:creationId xmlns:a16="http://schemas.microsoft.com/office/drawing/2014/main" id="{2AD7474C-F9A8-4EB1-91A0-628FBF5069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3750" y="1810464"/>
            <a:ext cx="11668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200" b="1"/>
              <a:t>Sham   TBI</a:t>
            </a:r>
          </a:p>
        </p:txBody>
      </p:sp>
      <p:pic>
        <p:nvPicPr>
          <p:cNvPr id="8" name="Picture 5" descr="L:\PatologiaUmanaOrgModello\Progetti\TBI all data\TBI\Trattamento PK e tripsina\2-04-2019 (Monica)\Wormin's lab 2019-04-02 11h37m18s(Coomassie Blue).tif">
            <a:extLst>
              <a:ext uri="{FF2B5EF4-FFF2-40B4-BE49-F238E27FC236}">
                <a16:creationId xmlns:a16="http://schemas.microsoft.com/office/drawing/2014/main" id="{AD2C5637-6DE4-4AE5-B31F-2B7315A800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lum bright="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87" t="35483" r="50266" b="24825"/>
          <a:stretch/>
        </p:blipFill>
        <p:spPr bwMode="auto">
          <a:xfrm>
            <a:off x="5695950" y="2246728"/>
            <a:ext cx="800099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asellaDiTesto 13">
            <a:extLst>
              <a:ext uri="{FF2B5EF4-FFF2-40B4-BE49-F238E27FC236}">
                <a16:creationId xmlns:a16="http://schemas.microsoft.com/office/drawing/2014/main" id="{E7B5515A-E9AF-4AED-8371-2D2D325F02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6900" y="3643728"/>
            <a:ext cx="1027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400" b="1"/>
              <a:t>-   +    -   +</a:t>
            </a:r>
          </a:p>
        </p:txBody>
      </p:sp>
      <p:cxnSp>
        <p:nvCxnSpPr>
          <p:cNvPr id="10" name="Connettore 1 17">
            <a:extLst>
              <a:ext uri="{FF2B5EF4-FFF2-40B4-BE49-F238E27FC236}">
                <a16:creationId xmlns:a16="http://schemas.microsoft.com/office/drawing/2014/main" id="{1E43CFF4-9543-45F3-A867-1E1269C1BDA0}"/>
              </a:ext>
            </a:extLst>
          </p:cNvPr>
          <p:cNvCxnSpPr/>
          <p:nvPr/>
        </p:nvCxnSpPr>
        <p:spPr>
          <a:xfrm>
            <a:off x="5695950" y="2175290"/>
            <a:ext cx="431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8">
            <a:extLst>
              <a:ext uri="{FF2B5EF4-FFF2-40B4-BE49-F238E27FC236}">
                <a16:creationId xmlns:a16="http://schemas.microsoft.com/office/drawing/2014/main" id="{79F01B9F-11BD-4F17-B8D3-E4A6E59B7B2B}"/>
              </a:ext>
            </a:extLst>
          </p:cNvPr>
          <p:cNvCxnSpPr/>
          <p:nvPr/>
        </p:nvCxnSpPr>
        <p:spPr>
          <a:xfrm>
            <a:off x="6184900" y="2175290"/>
            <a:ext cx="43338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9">
            <a:extLst>
              <a:ext uri="{FF2B5EF4-FFF2-40B4-BE49-F238E27FC236}">
                <a16:creationId xmlns:a16="http://schemas.microsoft.com/office/drawing/2014/main" id="{11A21A9E-A17B-4F34-B180-4FAE2DC44A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0225" y="1929228"/>
            <a:ext cx="11668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200" b="1"/>
              <a:t>Sham   TBI</a:t>
            </a:r>
          </a:p>
        </p:txBody>
      </p:sp>
      <p:sp>
        <p:nvSpPr>
          <p:cNvPr id="13" name="CasellaDiTesto 13">
            <a:extLst>
              <a:ext uri="{FF2B5EF4-FFF2-40B4-BE49-F238E27FC236}">
                <a16:creationId xmlns:a16="http://schemas.microsoft.com/office/drawing/2014/main" id="{4E8317C0-20AF-43DA-9204-C0C9923701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4012" y="3679002"/>
            <a:ext cx="575932" cy="307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400" b="1" dirty="0"/>
              <a:t>PK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26959D1-4209-4526-9C0D-9EE99C513C15}"/>
              </a:ext>
            </a:extLst>
          </p:cNvPr>
          <p:cNvSpPr txBox="1"/>
          <p:nvPr/>
        </p:nvSpPr>
        <p:spPr>
          <a:xfrm>
            <a:off x="92279" y="6216242"/>
            <a:ext cx="2558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Fig</a:t>
            </a:r>
            <a:r>
              <a:rPr lang="it-IT" dirty="0"/>
              <a:t> 3D</a:t>
            </a:r>
          </a:p>
        </p:txBody>
      </p:sp>
    </p:spTree>
    <p:extLst>
      <p:ext uri="{BB962C8B-B14F-4D97-AF65-F5344CB8AC3E}">
        <p14:creationId xmlns:p14="http://schemas.microsoft.com/office/powerpoint/2010/main" val="5079227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44</Words>
  <Application>Microsoft Office PowerPoint</Application>
  <PresentationFormat>Widescreen</PresentationFormat>
  <Paragraphs>23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Luisa Diomede</dc:creator>
  <cp:lastModifiedBy>Luisa Diomede</cp:lastModifiedBy>
  <cp:revision>3</cp:revision>
  <dcterms:created xsi:type="dcterms:W3CDTF">2021-10-21T09:54:57Z</dcterms:created>
  <dcterms:modified xsi:type="dcterms:W3CDTF">2021-10-21T10:21:22Z</dcterms:modified>
</cp:coreProperties>
</file>