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sldIdLst>
    <p:sldId id="256" r:id="rId2"/>
    <p:sldId id="269" r:id="rId3"/>
    <p:sldId id="260" r:id="rId4"/>
    <p:sldId id="266" r:id="rId5"/>
    <p:sldId id="257" r:id="rId6"/>
    <p:sldId id="264" r:id="rId7"/>
    <p:sldId id="258" r:id="rId8"/>
    <p:sldId id="259" r:id="rId9"/>
    <p:sldId id="261" r:id="rId10"/>
    <p:sldId id="262" r:id="rId11"/>
    <p:sldId id="270" r:id="rId12"/>
    <p:sldId id="263" r:id="rId13"/>
    <p:sldId id="265" r:id="rId14"/>
    <p:sldId id="268" r:id="rId1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6D5FF"/>
    <a:srgbClr val="33CCFF"/>
    <a:srgbClr val="3367C2"/>
    <a:srgbClr val="9966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4" d="100"/>
          <a:sy n="64" d="100"/>
        </p:scale>
        <p:origin x="68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94BD53-B784-4471-A077-4064C605A745}" type="doc">
      <dgm:prSet loTypeId="urn:microsoft.com/office/officeart/2005/8/layout/chevron1" loCatId="process" qsTypeId="urn:microsoft.com/office/officeart/2005/8/quickstyle/3d2" qsCatId="3D" csTypeId="urn:microsoft.com/office/officeart/2005/8/colors/accent1_2" csCatId="accent1" phldr="1"/>
      <dgm:spPr/>
    </dgm:pt>
    <dgm:pt modelId="{AF261937-E73F-4B59-9D09-24A2F6E6F620}" type="pres">
      <dgm:prSet presAssocID="{BC94BD53-B784-4471-A077-4064C605A745}" presName="Name0" presStyleCnt="0">
        <dgm:presLayoutVars>
          <dgm:dir/>
          <dgm:animLvl val="lvl"/>
          <dgm:resizeHandles val="exact"/>
        </dgm:presLayoutVars>
      </dgm:prSet>
      <dgm:spPr/>
    </dgm:pt>
  </dgm:ptLst>
  <dgm:cxnLst>
    <dgm:cxn modelId="{1700B555-B737-4FB7-BD45-2B197ACBC325}" type="presOf" srcId="{BC94BD53-B784-4471-A077-4064C605A745}" destId="{AF261937-E73F-4B59-9D09-24A2F6E6F620}" srcOrd="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EDA420-4C81-498B-A781-D073413273DA}" type="datetimeFigureOut">
              <a:rPr lang="it-IT" smtClean="0"/>
              <a:t>21/10/2021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C9D45-C4C5-4EC2-9D25-3E25D9A0094F}" type="slidenum">
              <a:rPr lang="it-IT" smtClean="0"/>
              <a:t>‹N›</a:t>
            </a:fld>
            <a:endParaRPr lang="it-IT"/>
          </a:p>
        </p:txBody>
      </p:sp>
    </p:spTree>
    <p:extLst>
      <p:ext uri="{BB962C8B-B14F-4D97-AF65-F5344CB8AC3E}">
        <p14:creationId xmlns:p14="http://schemas.microsoft.com/office/powerpoint/2010/main" val="1632423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6DED1F-8749-4A30-AB2F-4FCCC5672A5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EEC91EE-FBE3-436B-B6B3-6B121CF5BB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605B77E2-FDC7-45C6-B6A6-94F63DEE5D20}"/>
              </a:ext>
            </a:extLst>
          </p:cNvPr>
          <p:cNvSpPr>
            <a:spLocks noGrp="1"/>
          </p:cNvSpPr>
          <p:nvPr>
            <p:ph type="dt" sz="half" idx="10"/>
          </p:nvPr>
        </p:nvSpPr>
        <p:spPr/>
        <p:txBody>
          <a:bodyPr/>
          <a:lstStyle/>
          <a:p>
            <a:fld id="{E31446D7-FD25-4A9E-9CF6-7EF8B7FBBAE3}" type="datetime1">
              <a:rPr lang="it-IT" smtClean="0"/>
              <a:t>21/10/2021</a:t>
            </a:fld>
            <a:endParaRPr lang="it-IT"/>
          </a:p>
        </p:txBody>
      </p:sp>
      <p:sp>
        <p:nvSpPr>
          <p:cNvPr id="5" name="Segnaposto piè di pagina 4">
            <a:extLst>
              <a:ext uri="{FF2B5EF4-FFF2-40B4-BE49-F238E27FC236}">
                <a16:creationId xmlns:a16="http://schemas.microsoft.com/office/drawing/2014/main" id="{D15D5431-3F37-4DFE-8189-0B8EDDE403A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487969C-89DF-4EC5-9027-BECB2FF36B33}"/>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906801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13B163-68B1-40B1-B03E-D5586805BEC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96A4023-08B7-40B8-88CF-F143FC8A34C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0F815B9-83C1-4501-BB26-424B972E2919}"/>
              </a:ext>
            </a:extLst>
          </p:cNvPr>
          <p:cNvSpPr>
            <a:spLocks noGrp="1"/>
          </p:cNvSpPr>
          <p:nvPr>
            <p:ph type="dt" sz="half" idx="10"/>
          </p:nvPr>
        </p:nvSpPr>
        <p:spPr/>
        <p:txBody>
          <a:bodyPr/>
          <a:lstStyle/>
          <a:p>
            <a:fld id="{86BD20B6-8A15-4CB9-9E77-A7578016D5D3}" type="datetime1">
              <a:rPr lang="it-IT" smtClean="0"/>
              <a:t>21/10/2021</a:t>
            </a:fld>
            <a:endParaRPr lang="it-IT"/>
          </a:p>
        </p:txBody>
      </p:sp>
      <p:sp>
        <p:nvSpPr>
          <p:cNvPr id="5" name="Segnaposto piè di pagina 4">
            <a:extLst>
              <a:ext uri="{FF2B5EF4-FFF2-40B4-BE49-F238E27FC236}">
                <a16:creationId xmlns:a16="http://schemas.microsoft.com/office/drawing/2014/main" id="{4312B49C-0F08-498C-917D-09958727A78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8141A05-AFE9-4478-985D-565D98D17CC2}"/>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1704121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FA6A633F-C585-4878-A9D9-79DF4202B28C}"/>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738EB72-ABA4-4575-8A06-3F4A476C2217}"/>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3E3313-961D-4579-A90A-ABD6298BF49C}"/>
              </a:ext>
            </a:extLst>
          </p:cNvPr>
          <p:cNvSpPr>
            <a:spLocks noGrp="1"/>
          </p:cNvSpPr>
          <p:nvPr>
            <p:ph type="dt" sz="half" idx="10"/>
          </p:nvPr>
        </p:nvSpPr>
        <p:spPr/>
        <p:txBody>
          <a:bodyPr/>
          <a:lstStyle/>
          <a:p>
            <a:fld id="{3BA9BE5F-AE2C-4349-A49F-329D2F2D1CD0}" type="datetime1">
              <a:rPr lang="it-IT" smtClean="0"/>
              <a:t>21/10/2021</a:t>
            </a:fld>
            <a:endParaRPr lang="it-IT"/>
          </a:p>
        </p:txBody>
      </p:sp>
      <p:sp>
        <p:nvSpPr>
          <p:cNvPr id="5" name="Segnaposto piè di pagina 4">
            <a:extLst>
              <a:ext uri="{FF2B5EF4-FFF2-40B4-BE49-F238E27FC236}">
                <a16:creationId xmlns:a16="http://schemas.microsoft.com/office/drawing/2014/main" id="{DD507742-EA0C-430B-AE7B-A034EA79D7C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4BF0E1B-6643-4630-AF63-3FDDA6B6479A}"/>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102483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6AA7BE-1D4A-407F-A836-7AEEE9277E9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FBEFC3B-5C9E-4438-9AF0-00695E9D603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6E3770A-52BE-44D3-BF69-902982D2BBC5}"/>
              </a:ext>
            </a:extLst>
          </p:cNvPr>
          <p:cNvSpPr>
            <a:spLocks noGrp="1"/>
          </p:cNvSpPr>
          <p:nvPr>
            <p:ph type="dt" sz="half" idx="10"/>
          </p:nvPr>
        </p:nvSpPr>
        <p:spPr/>
        <p:txBody>
          <a:bodyPr/>
          <a:lstStyle/>
          <a:p>
            <a:fld id="{ADD984DE-0623-40D7-8A4B-8A895F500DB8}" type="datetime1">
              <a:rPr lang="it-IT" smtClean="0"/>
              <a:t>21/10/2021</a:t>
            </a:fld>
            <a:endParaRPr lang="it-IT"/>
          </a:p>
        </p:txBody>
      </p:sp>
      <p:sp>
        <p:nvSpPr>
          <p:cNvPr id="5" name="Segnaposto piè di pagina 4">
            <a:extLst>
              <a:ext uri="{FF2B5EF4-FFF2-40B4-BE49-F238E27FC236}">
                <a16:creationId xmlns:a16="http://schemas.microsoft.com/office/drawing/2014/main" id="{28DAB4A3-2FC6-4AE6-927B-B7AD8A73930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F83B69-FED4-4230-814C-9627883BC5BE}"/>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2661194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F89135-E5C8-4778-9AF8-0232E9DA64B0}"/>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3E3792D-D456-443A-83EF-964ED6AD3A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324720AC-FCAA-4B9B-9A26-AAB11F4E1347}"/>
              </a:ext>
            </a:extLst>
          </p:cNvPr>
          <p:cNvSpPr>
            <a:spLocks noGrp="1"/>
          </p:cNvSpPr>
          <p:nvPr>
            <p:ph type="dt" sz="half" idx="10"/>
          </p:nvPr>
        </p:nvSpPr>
        <p:spPr/>
        <p:txBody>
          <a:bodyPr/>
          <a:lstStyle/>
          <a:p>
            <a:fld id="{C734A9FD-B740-403C-A1CD-EFFD3127B433}" type="datetime1">
              <a:rPr lang="it-IT" smtClean="0"/>
              <a:t>21/10/2021</a:t>
            </a:fld>
            <a:endParaRPr lang="it-IT"/>
          </a:p>
        </p:txBody>
      </p:sp>
      <p:sp>
        <p:nvSpPr>
          <p:cNvPr id="5" name="Segnaposto piè di pagina 4">
            <a:extLst>
              <a:ext uri="{FF2B5EF4-FFF2-40B4-BE49-F238E27FC236}">
                <a16:creationId xmlns:a16="http://schemas.microsoft.com/office/drawing/2014/main" id="{25432D86-5863-488C-A081-84D7DECFAE9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A02F782-4B84-4BF9-ABE4-8E32EBB10A8D}"/>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2570751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EC88D3-C45D-4DBD-9691-92BE78C945B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EA19DB9-B556-4513-BF6F-F5A4AAC76DFF}"/>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04AEDF9-D613-4633-A3E8-6AF2A0C5BF47}"/>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E45EDCCC-A6F7-4D00-A875-BC7409842129}"/>
              </a:ext>
            </a:extLst>
          </p:cNvPr>
          <p:cNvSpPr>
            <a:spLocks noGrp="1"/>
          </p:cNvSpPr>
          <p:nvPr>
            <p:ph type="dt" sz="half" idx="10"/>
          </p:nvPr>
        </p:nvSpPr>
        <p:spPr/>
        <p:txBody>
          <a:bodyPr/>
          <a:lstStyle/>
          <a:p>
            <a:fld id="{C67F7AF7-FBAE-4FE3-86CD-1007BFE89E04}" type="datetime1">
              <a:rPr lang="it-IT" smtClean="0"/>
              <a:t>21/10/2021</a:t>
            </a:fld>
            <a:endParaRPr lang="it-IT"/>
          </a:p>
        </p:txBody>
      </p:sp>
      <p:sp>
        <p:nvSpPr>
          <p:cNvPr id="6" name="Segnaposto piè di pagina 5">
            <a:extLst>
              <a:ext uri="{FF2B5EF4-FFF2-40B4-BE49-F238E27FC236}">
                <a16:creationId xmlns:a16="http://schemas.microsoft.com/office/drawing/2014/main" id="{E03D1A74-8730-4889-90D7-FA8FCE74E06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ED42276-EA6C-4D4B-895B-DA1F506210C0}"/>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1001032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78C1C0-E7C3-461E-AFF2-CB348EE3D4C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ABB80B0-0540-4D1E-AC5E-740DDF7DF7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EAEA7543-B378-4073-AF0F-A449C1FF5FD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8908A23-6380-4B92-9AA3-B1CDE388D1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545C292-DD75-4C14-ACCF-D7B0F97F6C17}"/>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53FD444-B9FF-4957-B283-EA0C01879FA6}"/>
              </a:ext>
            </a:extLst>
          </p:cNvPr>
          <p:cNvSpPr>
            <a:spLocks noGrp="1"/>
          </p:cNvSpPr>
          <p:nvPr>
            <p:ph type="dt" sz="half" idx="10"/>
          </p:nvPr>
        </p:nvSpPr>
        <p:spPr/>
        <p:txBody>
          <a:bodyPr/>
          <a:lstStyle/>
          <a:p>
            <a:fld id="{F49CDE38-7D94-48EA-AC8C-414337A7B440}" type="datetime1">
              <a:rPr lang="it-IT" smtClean="0"/>
              <a:t>21/10/2021</a:t>
            </a:fld>
            <a:endParaRPr lang="it-IT"/>
          </a:p>
        </p:txBody>
      </p:sp>
      <p:sp>
        <p:nvSpPr>
          <p:cNvPr id="8" name="Segnaposto piè di pagina 7">
            <a:extLst>
              <a:ext uri="{FF2B5EF4-FFF2-40B4-BE49-F238E27FC236}">
                <a16:creationId xmlns:a16="http://schemas.microsoft.com/office/drawing/2014/main" id="{6DACC877-E4A4-4A60-89BF-442C4F6A6EE1}"/>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6138E8A-4160-467E-8FF4-01B73C3A579D}"/>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93779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CEE76A1-BBA9-481B-84DA-0D566A5FBED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210390A-678F-40DA-BC9F-977EF5C937EF}"/>
              </a:ext>
            </a:extLst>
          </p:cNvPr>
          <p:cNvSpPr>
            <a:spLocks noGrp="1"/>
          </p:cNvSpPr>
          <p:nvPr>
            <p:ph type="dt" sz="half" idx="10"/>
          </p:nvPr>
        </p:nvSpPr>
        <p:spPr/>
        <p:txBody>
          <a:bodyPr/>
          <a:lstStyle/>
          <a:p>
            <a:fld id="{E6D78A04-C56D-48DA-9DDA-62016D6AF47B}" type="datetime1">
              <a:rPr lang="it-IT" smtClean="0"/>
              <a:t>21/10/2021</a:t>
            </a:fld>
            <a:endParaRPr lang="it-IT"/>
          </a:p>
        </p:txBody>
      </p:sp>
      <p:sp>
        <p:nvSpPr>
          <p:cNvPr id="4" name="Segnaposto piè di pagina 3">
            <a:extLst>
              <a:ext uri="{FF2B5EF4-FFF2-40B4-BE49-F238E27FC236}">
                <a16:creationId xmlns:a16="http://schemas.microsoft.com/office/drawing/2014/main" id="{F693C419-E436-41A4-89A8-D9837C4D2A5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499B317A-4396-4C3C-98E6-814A8DF122A3}"/>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1613528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70E20AF-F87C-42F8-8CB0-EECBB56B5ED8}"/>
              </a:ext>
            </a:extLst>
          </p:cNvPr>
          <p:cNvSpPr>
            <a:spLocks noGrp="1"/>
          </p:cNvSpPr>
          <p:nvPr>
            <p:ph type="dt" sz="half" idx="10"/>
          </p:nvPr>
        </p:nvSpPr>
        <p:spPr/>
        <p:txBody>
          <a:bodyPr/>
          <a:lstStyle/>
          <a:p>
            <a:fld id="{B4418ABA-4301-4338-8462-1F9AA13012D3}" type="datetime1">
              <a:rPr lang="it-IT" smtClean="0"/>
              <a:t>21/10/2021</a:t>
            </a:fld>
            <a:endParaRPr lang="it-IT"/>
          </a:p>
        </p:txBody>
      </p:sp>
      <p:sp>
        <p:nvSpPr>
          <p:cNvPr id="3" name="Segnaposto piè di pagina 2">
            <a:extLst>
              <a:ext uri="{FF2B5EF4-FFF2-40B4-BE49-F238E27FC236}">
                <a16:creationId xmlns:a16="http://schemas.microsoft.com/office/drawing/2014/main" id="{D47D711A-0C4B-4F92-B788-D7EFB57C02D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74EA1457-6DCD-4E8F-A9EB-291B6BF876C9}"/>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3749695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74A1F0-19E8-45B1-A68D-B6A6D2DCB50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D1805B1-0BAD-44C7-90B2-2BBA1A8A58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2BCC29C-7F2B-4790-B955-B1C83D446A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83D9528-16DB-4945-BEE4-2875E9344E84}"/>
              </a:ext>
            </a:extLst>
          </p:cNvPr>
          <p:cNvSpPr>
            <a:spLocks noGrp="1"/>
          </p:cNvSpPr>
          <p:nvPr>
            <p:ph type="dt" sz="half" idx="10"/>
          </p:nvPr>
        </p:nvSpPr>
        <p:spPr/>
        <p:txBody>
          <a:bodyPr/>
          <a:lstStyle/>
          <a:p>
            <a:fld id="{39B05A60-5EFC-4876-826F-6E4DFEABE0ED}" type="datetime1">
              <a:rPr lang="it-IT" smtClean="0"/>
              <a:t>21/10/2021</a:t>
            </a:fld>
            <a:endParaRPr lang="it-IT"/>
          </a:p>
        </p:txBody>
      </p:sp>
      <p:sp>
        <p:nvSpPr>
          <p:cNvPr id="6" name="Segnaposto piè di pagina 5">
            <a:extLst>
              <a:ext uri="{FF2B5EF4-FFF2-40B4-BE49-F238E27FC236}">
                <a16:creationId xmlns:a16="http://schemas.microsoft.com/office/drawing/2014/main" id="{6E2D49A5-6CE9-4600-9A38-3A186F2E8DC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89F611F-2F34-48BA-ACDC-F7C80CDDA5DF}"/>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2834577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ED1FAE3-C29C-42EB-A218-4151CDB433F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60551E5-7F9E-4139-BE4A-E35E89D6C9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9E598C4-2B61-4F5B-A208-02113A4FCD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AB85400-0FE8-4C7D-9F31-888118FCC43F}"/>
              </a:ext>
            </a:extLst>
          </p:cNvPr>
          <p:cNvSpPr>
            <a:spLocks noGrp="1"/>
          </p:cNvSpPr>
          <p:nvPr>
            <p:ph type="dt" sz="half" idx="10"/>
          </p:nvPr>
        </p:nvSpPr>
        <p:spPr/>
        <p:txBody>
          <a:bodyPr/>
          <a:lstStyle/>
          <a:p>
            <a:fld id="{F926698A-DBBD-49CB-937E-45503E9DFBBE}" type="datetime1">
              <a:rPr lang="it-IT" smtClean="0"/>
              <a:t>21/10/2021</a:t>
            </a:fld>
            <a:endParaRPr lang="it-IT"/>
          </a:p>
        </p:txBody>
      </p:sp>
      <p:sp>
        <p:nvSpPr>
          <p:cNvPr id="6" name="Segnaposto piè di pagina 5">
            <a:extLst>
              <a:ext uri="{FF2B5EF4-FFF2-40B4-BE49-F238E27FC236}">
                <a16:creationId xmlns:a16="http://schemas.microsoft.com/office/drawing/2014/main" id="{A8C6E068-584E-410F-9F59-AC307448762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34581B6-42B5-4BB0-885A-CCD07AFF505B}"/>
              </a:ext>
            </a:extLst>
          </p:cNvPr>
          <p:cNvSpPr>
            <a:spLocks noGrp="1"/>
          </p:cNvSpPr>
          <p:nvPr>
            <p:ph type="sldNum" sz="quarter" idx="12"/>
          </p:nvPr>
        </p:nvSpPr>
        <p:spPr/>
        <p:txBody>
          <a:bodyPr/>
          <a:lstStyle/>
          <a:p>
            <a:fld id="{C897A8A3-AC49-4C97-9D53-2C05D629DE6D}" type="slidenum">
              <a:rPr lang="it-IT" smtClean="0"/>
              <a:t>‹N›</a:t>
            </a:fld>
            <a:endParaRPr lang="it-IT"/>
          </a:p>
        </p:txBody>
      </p:sp>
    </p:spTree>
    <p:extLst>
      <p:ext uri="{BB962C8B-B14F-4D97-AF65-F5344CB8AC3E}">
        <p14:creationId xmlns:p14="http://schemas.microsoft.com/office/powerpoint/2010/main" val="4147281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0440CB3-2E5D-4162-B8B0-9C02767D3C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372BC8F-16D5-4C20-961F-D2B6FC83B7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C4DE7EE-E4DA-4349-AF08-7AECDE960F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062176-1CF3-43E1-8133-8A5AF1D31317}" type="datetime1">
              <a:rPr lang="it-IT" smtClean="0"/>
              <a:t>21/10/2021</a:t>
            </a:fld>
            <a:endParaRPr lang="it-IT"/>
          </a:p>
        </p:txBody>
      </p:sp>
      <p:sp>
        <p:nvSpPr>
          <p:cNvPr id="5" name="Segnaposto piè di pagina 4">
            <a:extLst>
              <a:ext uri="{FF2B5EF4-FFF2-40B4-BE49-F238E27FC236}">
                <a16:creationId xmlns:a16="http://schemas.microsoft.com/office/drawing/2014/main" id="{E7C7631A-EBDE-4C0E-9341-658304F689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2037A57A-2ED1-46F0-BAE5-4D1D54F50E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97A8A3-AC49-4C97-9D53-2C05D629DE6D}" type="slidenum">
              <a:rPr lang="it-IT" smtClean="0"/>
              <a:t>‹N›</a:t>
            </a:fld>
            <a:endParaRPr lang="it-IT"/>
          </a:p>
        </p:txBody>
      </p:sp>
    </p:spTree>
    <p:extLst>
      <p:ext uri="{BB962C8B-B14F-4D97-AF65-F5344CB8AC3E}">
        <p14:creationId xmlns:p14="http://schemas.microsoft.com/office/powerpoint/2010/main" val="33698770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s://ds-wizard.org/" TargetMode="External"/><Relationship Id="rId2" Type="http://schemas.openxmlformats.org/officeDocument/2006/relationships/hyperlink" Target="https://dmponline.dcc.ac.uk/" TargetMode="External"/><Relationship Id="rId1" Type="http://schemas.openxmlformats.org/officeDocument/2006/relationships/slideLayout" Target="../slideLayouts/slideLayout7.xml"/><Relationship Id="rId6" Type="http://schemas.openxmlformats.org/officeDocument/2006/relationships/hyperlink" Target="https://www.openaire.eu/how-do-i-know-if-my-research-data-is-protected" TargetMode="External"/><Relationship Id="rId5" Type="http://schemas.openxmlformats.org/officeDocument/2006/relationships/hyperlink" Target="https://www.openaire.eu/how-to-comply-to-h2020-mandates-rdm-costs" TargetMode="External"/><Relationship Id="rId4" Type="http://schemas.openxmlformats.org/officeDocument/2006/relationships/hyperlink" Target="https://storage-costs-evaluator.ds-wizard.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hyperlink" Target="https://ec.europa.eu/info/funding-tenders/opportunities/docs/2021-2027/horizon/guidance/programme-guide_horizon_en.pdf" TargetMode="Externa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https://zenodo.org/" TargetMode="External"/><Relationship Id="rId2" Type="http://schemas.openxmlformats.org/officeDocument/2006/relationships/hyperlink" Target="https://v2.sherpa.ac.uk/romeo/" TargetMode="External"/><Relationship Id="rId1" Type="http://schemas.openxmlformats.org/officeDocument/2006/relationships/slideLayout" Target="../slideLayouts/slideLayout7.xml"/><Relationship Id="rId4" Type="http://schemas.openxmlformats.org/officeDocument/2006/relationships/hyperlink" Target="https://orcid.or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5281/zenodo.1147024" TargetMode="External"/><Relationship Id="rId7" Type="http://schemas.openxmlformats.org/officeDocument/2006/relationships/hyperlink" Target="https://cos4cloud-eosc.eu/" TargetMode="External"/><Relationship Id="rId2" Type="http://schemas.openxmlformats.org/officeDocument/2006/relationships/hyperlink" Target="https://ec.europa.eu/info/funding-tenders/opportunities/docs/2021-2027/horizon/guidance/programme-guide_horizon_en.pdf" TargetMode="External"/><Relationship Id="rId1" Type="http://schemas.openxmlformats.org/officeDocument/2006/relationships/slideLayout" Target="../slideLayouts/slideLayout2.xml"/><Relationship Id="rId6" Type="http://schemas.openxmlformats.org/officeDocument/2006/relationships/hyperlink" Target="https://www.orion-openscience.eu/public/2018-05/D3.1%20Menu%20of%20Creation%20Tools.pdf" TargetMode="External"/><Relationship Id="rId5" Type="http://schemas.openxmlformats.org/officeDocument/2006/relationships/hyperlink" Target="https://www.fosteropenscience.eu/content/open-science-training-handbook" TargetMode="External"/><Relationship Id="rId4" Type="http://schemas.openxmlformats.org/officeDocument/2006/relationships/hyperlink" Target="https://the-turing-way.netlify.app/welcome.html"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fairplus.github.io/the-fair-cookbook/content/home.html" TargetMode="External"/><Relationship Id="rId3" Type="http://schemas.openxmlformats.org/officeDocument/2006/relationships/hyperlink" Target="https://www.scienceeurope.org/our-resources/practical-guide-to-the-international-alignment-of-research-data-management/" TargetMode="External"/><Relationship Id="rId7" Type="http://schemas.openxmlformats.org/officeDocument/2006/relationships/hyperlink" Target="https://www.cessda.eu/Training/Training-Resources/Library/Data-Management-Expert-Guide" TargetMode="External"/><Relationship Id="rId2" Type="http://schemas.openxmlformats.org/officeDocument/2006/relationships/hyperlink" Target="https://ec.europa.eu/info/funding-tenders/opportunities/docs/2021-2027/horizon/guidance/programme-guide_horizon_en.pdf" TargetMode="External"/><Relationship Id="rId1" Type="http://schemas.openxmlformats.org/officeDocument/2006/relationships/slideLayout" Target="../slideLayouts/slideLayout2.xml"/><Relationship Id="rId6" Type="http://schemas.openxmlformats.org/officeDocument/2006/relationships/hyperlink" Target="https://doi.org/10.7486/DRI.tq582c863" TargetMode="External"/><Relationship Id="rId5" Type="http://schemas.openxmlformats.org/officeDocument/2006/relationships/hyperlink" Target="https://fairaware.dans.knaw.nl/" TargetMode="External"/><Relationship Id="rId4" Type="http://schemas.openxmlformats.org/officeDocument/2006/relationships/hyperlink" Target="https://www.go-fair.org/fair-principle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zenodo.org/" TargetMode="External"/><Relationship Id="rId7" Type="http://schemas.openxmlformats.org/officeDocument/2006/relationships/hyperlink" Target="https://intellectual-property-helpdesk.ec.europa.eu/news-events/news/open-science-vs-ipr-horizon-europe-which-one-wins-2021-09-17_en" TargetMode="External"/><Relationship Id="rId2" Type="http://schemas.openxmlformats.org/officeDocument/2006/relationships/hyperlink" Target="https://doi.org/10.1371/journal.pcbi.1007704" TargetMode="External"/><Relationship Id="rId1" Type="http://schemas.openxmlformats.org/officeDocument/2006/relationships/slideLayout" Target="../slideLayouts/slideLayout7.xml"/><Relationship Id="rId6" Type="http://schemas.openxmlformats.org/officeDocument/2006/relationships/hyperlink" Target="https://ec.europa.eu/info/funding-tenders/opportunities/docs/2021-2027/common/guidance/aga_en.pdf" TargetMode="External"/><Relationship Id="rId5" Type="http://schemas.openxmlformats.org/officeDocument/2006/relationships/hyperlink" Target="https://www.egi.eu/services/notebooks/" TargetMode="External"/><Relationship Id="rId4" Type="http://schemas.openxmlformats.org/officeDocument/2006/relationships/hyperlink" Target="https://osf.i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v2.sherpa.ac.uk/romeo/" TargetMode="External"/><Relationship Id="rId7" Type="http://schemas.openxmlformats.org/officeDocument/2006/relationships/hyperlink" Target="https://ec.europa.eu/info/funding-tenders/opportunities/docs/2021-2027/horizon/guidance/programme-guide_horizon_en.pdf" TargetMode="External"/><Relationship Id="rId2" Type="http://schemas.openxmlformats.org/officeDocument/2006/relationships/hyperlink" Target="https://open-research-europe.ec.europa.eu/" TargetMode="External"/><Relationship Id="rId1" Type="http://schemas.openxmlformats.org/officeDocument/2006/relationships/slideLayout" Target="../slideLayouts/slideLayout7.xml"/><Relationship Id="rId6" Type="http://schemas.openxmlformats.org/officeDocument/2006/relationships/hyperlink" Target="https://creativecommons.org/licenses/?lang=en" TargetMode="External"/><Relationship Id="rId5" Type="http://schemas.openxmlformats.org/officeDocument/2006/relationships/hyperlink" Target="https://www.oabooks-toolkit.org/" TargetMode="External"/><Relationship Id="rId4" Type="http://schemas.openxmlformats.org/officeDocument/2006/relationships/hyperlink" Target="https://doaj.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171AE79-ADAF-4670-9606-04B31F5D9794}"/>
              </a:ext>
            </a:extLst>
          </p:cNvPr>
          <p:cNvSpPr>
            <a:spLocks noGrp="1"/>
          </p:cNvSpPr>
          <p:nvPr>
            <p:ph type="ctrTitle"/>
          </p:nvPr>
        </p:nvSpPr>
        <p:spPr>
          <a:xfrm>
            <a:off x="3691617" y="-101939"/>
            <a:ext cx="6700009" cy="2387600"/>
          </a:xfrm>
        </p:spPr>
        <p:txBody>
          <a:bodyPr>
            <a:normAutofit fontScale="90000"/>
          </a:bodyPr>
          <a:lstStyle/>
          <a:p>
            <a:r>
              <a:rPr lang="it-IT" dirty="0"/>
              <a:t>Open Science in Horizon Europe RIA/IA/CSA</a:t>
            </a:r>
          </a:p>
        </p:txBody>
      </p:sp>
      <p:grpSp>
        <p:nvGrpSpPr>
          <p:cNvPr id="5" name="Gruppo 4">
            <a:extLst>
              <a:ext uri="{FF2B5EF4-FFF2-40B4-BE49-F238E27FC236}">
                <a16:creationId xmlns:a16="http://schemas.microsoft.com/office/drawing/2014/main" id="{A0742D89-AFAF-43F7-9D33-5A7EC5CE14EC}"/>
              </a:ext>
            </a:extLst>
          </p:cNvPr>
          <p:cNvGrpSpPr/>
          <p:nvPr/>
        </p:nvGrpSpPr>
        <p:grpSpPr>
          <a:xfrm>
            <a:off x="82806" y="4912838"/>
            <a:ext cx="1948240" cy="779296"/>
            <a:chOff x="572" y="2595340"/>
            <a:chExt cx="1948240" cy="779296"/>
          </a:xfrm>
          <a:scene3d>
            <a:camera prst="orthographicFront"/>
            <a:lightRig rig="threePt" dir="t">
              <a:rot lat="0" lon="0" rev="7500000"/>
            </a:lightRig>
          </a:scene3d>
        </p:grpSpPr>
        <p:sp>
          <p:nvSpPr>
            <p:cNvPr id="21" name="Freccia a gallone 20">
              <a:extLst>
                <a:ext uri="{FF2B5EF4-FFF2-40B4-BE49-F238E27FC236}">
                  <a16:creationId xmlns:a16="http://schemas.microsoft.com/office/drawing/2014/main" id="{76D5E695-56C1-40C3-B107-8365DC978BE4}"/>
                </a:ext>
              </a:extLst>
            </p:cNvPr>
            <p:cNvSpPr/>
            <p:nvPr/>
          </p:nvSpPr>
          <p:spPr>
            <a:xfrm>
              <a:off x="572" y="2595340"/>
              <a:ext cx="1948240" cy="779296"/>
            </a:xfrm>
            <a:prstGeom prst="chevron">
              <a:avLst/>
            </a:prstGeom>
            <a:solidFill>
              <a:srgbClr val="33CCFF"/>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2" name="Freccia a gallone 4">
              <a:extLst>
                <a:ext uri="{FF2B5EF4-FFF2-40B4-BE49-F238E27FC236}">
                  <a16:creationId xmlns:a16="http://schemas.microsoft.com/office/drawing/2014/main" id="{9E329BC0-220C-47F5-B750-4F857212AB0E}"/>
                </a:ext>
              </a:extLst>
            </p:cNvPr>
            <p:cNvSpPr txBox="1"/>
            <p:nvPr/>
          </p:nvSpPr>
          <p:spPr>
            <a:xfrm>
              <a:off x="390220"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solidFill>
                    <a:sysClr val="windowText" lastClr="000000"/>
                  </a:solidFill>
                  <a:latin typeface="+mj-lt"/>
                </a:rPr>
                <a:t>LIST OF ACHIEVEMENTS</a:t>
              </a:r>
            </a:p>
            <a:p>
              <a:pPr marL="0" lvl="0" indent="0" algn="ctr" defTabSz="577850">
                <a:lnSpc>
                  <a:spcPct val="90000"/>
                </a:lnSpc>
                <a:spcBef>
                  <a:spcPct val="0"/>
                </a:spcBef>
                <a:spcAft>
                  <a:spcPct val="35000"/>
                </a:spcAft>
                <a:buNone/>
              </a:pPr>
              <a:r>
                <a:rPr lang="it-IT" sz="1300" kern="1200" dirty="0">
                  <a:solidFill>
                    <a:sysClr val="windowText" lastClr="000000"/>
                  </a:solidFill>
                  <a:latin typeface="+mj-lt"/>
                </a:rPr>
                <a:t>Template </a:t>
              </a:r>
              <a:r>
                <a:rPr lang="it-IT" sz="1300" kern="1200" dirty="0" err="1">
                  <a:solidFill>
                    <a:sysClr val="windowText" lastClr="000000"/>
                  </a:solidFill>
                  <a:latin typeface="+mj-lt"/>
                </a:rPr>
                <a:t>PartA</a:t>
              </a:r>
              <a:endParaRPr lang="it-IT" sz="1300" kern="1200" dirty="0">
                <a:solidFill>
                  <a:sysClr val="windowText" lastClr="000000"/>
                </a:solidFill>
                <a:latin typeface="+mj-lt"/>
              </a:endParaRPr>
            </a:p>
          </p:txBody>
        </p:sp>
      </p:grpSp>
      <p:grpSp>
        <p:nvGrpSpPr>
          <p:cNvPr id="6" name="Gruppo 5">
            <a:extLst>
              <a:ext uri="{FF2B5EF4-FFF2-40B4-BE49-F238E27FC236}">
                <a16:creationId xmlns:a16="http://schemas.microsoft.com/office/drawing/2014/main" id="{100C08A0-41AB-4D0A-B910-EBE8082078AA}"/>
              </a:ext>
            </a:extLst>
          </p:cNvPr>
          <p:cNvGrpSpPr/>
          <p:nvPr/>
        </p:nvGrpSpPr>
        <p:grpSpPr>
          <a:xfrm>
            <a:off x="1865201" y="4909067"/>
            <a:ext cx="1948240" cy="779296"/>
            <a:chOff x="1753988" y="2595340"/>
            <a:chExt cx="1948240" cy="779296"/>
          </a:xfrm>
          <a:scene3d>
            <a:camera prst="orthographicFront"/>
            <a:lightRig rig="threePt" dir="t">
              <a:rot lat="0" lon="0" rev="7500000"/>
            </a:lightRig>
          </a:scene3d>
        </p:grpSpPr>
        <p:sp>
          <p:nvSpPr>
            <p:cNvPr id="19" name="Freccia a gallone 18">
              <a:extLst>
                <a:ext uri="{FF2B5EF4-FFF2-40B4-BE49-F238E27FC236}">
                  <a16:creationId xmlns:a16="http://schemas.microsoft.com/office/drawing/2014/main" id="{8400F36F-2437-4D05-8337-F30D63BCFCB1}"/>
                </a:ext>
              </a:extLst>
            </p:cNvPr>
            <p:cNvSpPr/>
            <p:nvPr/>
          </p:nvSpPr>
          <p:spPr>
            <a:xfrm>
              <a:off x="1753988" y="2595340"/>
              <a:ext cx="1948240" cy="779296"/>
            </a:xfrm>
            <a:prstGeom prst="chevron">
              <a:avLst/>
            </a:prstGeom>
            <a:solidFill>
              <a:srgbClr val="33CCFF"/>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0" name="Freccia a gallone 6">
              <a:extLst>
                <a:ext uri="{FF2B5EF4-FFF2-40B4-BE49-F238E27FC236}">
                  <a16:creationId xmlns:a16="http://schemas.microsoft.com/office/drawing/2014/main" id="{6A5F5768-1D05-49CD-A6C1-1EC8DA92FC80}"/>
                </a:ext>
              </a:extLst>
            </p:cNvPr>
            <p:cNvSpPr txBox="1"/>
            <p:nvPr/>
          </p:nvSpPr>
          <p:spPr>
            <a:xfrm>
              <a:off x="2143636"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solidFill>
                    <a:schemeClr val="tx1"/>
                  </a:solidFill>
                  <a:latin typeface="+mj-lt"/>
                </a:rPr>
                <a:t>EXCELLENCE</a:t>
              </a:r>
            </a:p>
            <a:p>
              <a:pPr marL="0" lvl="0" indent="0" algn="ctr" defTabSz="577850">
                <a:lnSpc>
                  <a:spcPct val="90000"/>
                </a:lnSpc>
                <a:spcBef>
                  <a:spcPct val="0"/>
                </a:spcBef>
                <a:spcAft>
                  <a:spcPct val="35000"/>
                </a:spcAft>
                <a:buNone/>
              </a:pPr>
              <a:r>
                <a:rPr lang="it-IT" sz="1300" kern="1200" dirty="0">
                  <a:solidFill>
                    <a:schemeClr val="tx1"/>
                  </a:solidFill>
                  <a:latin typeface="+mj-lt"/>
                </a:rPr>
                <a:t>Template </a:t>
              </a:r>
              <a:r>
                <a:rPr lang="it-IT" sz="1300" kern="1200" dirty="0" err="1">
                  <a:solidFill>
                    <a:schemeClr val="tx1"/>
                  </a:solidFill>
                  <a:latin typeface="+mj-lt"/>
                </a:rPr>
                <a:t>PartB</a:t>
              </a:r>
              <a:endParaRPr lang="it-IT" sz="1300" kern="1200" dirty="0">
                <a:solidFill>
                  <a:schemeClr val="tx1"/>
                </a:solidFill>
                <a:latin typeface="+mj-lt"/>
              </a:endParaRPr>
            </a:p>
          </p:txBody>
        </p:sp>
      </p:grpSp>
      <p:grpSp>
        <p:nvGrpSpPr>
          <p:cNvPr id="7" name="Gruppo 6">
            <a:extLst>
              <a:ext uri="{FF2B5EF4-FFF2-40B4-BE49-F238E27FC236}">
                <a16:creationId xmlns:a16="http://schemas.microsoft.com/office/drawing/2014/main" id="{9825CFC1-2C9C-453C-A4E5-316A0BD0F195}"/>
              </a:ext>
            </a:extLst>
          </p:cNvPr>
          <p:cNvGrpSpPr/>
          <p:nvPr/>
        </p:nvGrpSpPr>
        <p:grpSpPr>
          <a:xfrm>
            <a:off x="3647596" y="4904799"/>
            <a:ext cx="1948240" cy="779296"/>
            <a:chOff x="3507404" y="2595340"/>
            <a:chExt cx="1948240" cy="779296"/>
          </a:xfrm>
          <a:scene3d>
            <a:camera prst="orthographicFront"/>
            <a:lightRig rig="threePt" dir="t">
              <a:rot lat="0" lon="0" rev="7500000"/>
            </a:lightRig>
          </a:scene3d>
        </p:grpSpPr>
        <p:sp>
          <p:nvSpPr>
            <p:cNvPr id="17" name="Freccia a gallone 16">
              <a:extLst>
                <a:ext uri="{FF2B5EF4-FFF2-40B4-BE49-F238E27FC236}">
                  <a16:creationId xmlns:a16="http://schemas.microsoft.com/office/drawing/2014/main" id="{CBCC4EDE-989D-4DEF-B83A-B410E5702F0F}"/>
                </a:ext>
              </a:extLst>
            </p:cNvPr>
            <p:cNvSpPr/>
            <p:nvPr/>
          </p:nvSpPr>
          <p:spPr>
            <a:xfrm>
              <a:off x="3507404" y="2595340"/>
              <a:ext cx="1948240" cy="779296"/>
            </a:xfrm>
            <a:prstGeom prst="chevron">
              <a:avLst/>
            </a:prstGeom>
            <a:solidFill>
              <a:srgbClr val="33CCFF"/>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8" name="Freccia a gallone 8">
              <a:extLst>
                <a:ext uri="{FF2B5EF4-FFF2-40B4-BE49-F238E27FC236}">
                  <a16:creationId xmlns:a16="http://schemas.microsoft.com/office/drawing/2014/main" id="{D9784624-19FB-4E4C-AAB3-D0CB9FD4DFFF}"/>
                </a:ext>
              </a:extLst>
            </p:cNvPr>
            <p:cNvSpPr txBox="1"/>
            <p:nvPr/>
          </p:nvSpPr>
          <p:spPr>
            <a:xfrm>
              <a:off x="3897052"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solidFill>
                    <a:schemeClr val="tx1"/>
                  </a:solidFill>
                  <a:latin typeface="+mj-lt"/>
                </a:rPr>
                <a:t>IMPACT</a:t>
              </a:r>
            </a:p>
            <a:p>
              <a:pPr marL="0" lvl="0" indent="0" algn="ctr" defTabSz="577850">
                <a:lnSpc>
                  <a:spcPct val="90000"/>
                </a:lnSpc>
                <a:spcBef>
                  <a:spcPct val="0"/>
                </a:spcBef>
                <a:spcAft>
                  <a:spcPct val="35000"/>
                </a:spcAft>
                <a:buNone/>
              </a:pPr>
              <a:r>
                <a:rPr lang="it-IT" sz="1300" kern="1200" dirty="0">
                  <a:solidFill>
                    <a:schemeClr val="tx1"/>
                  </a:solidFill>
                  <a:latin typeface="+mj-lt"/>
                </a:rPr>
                <a:t>Template </a:t>
              </a:r>
              <a:r>
                <a:rPr lang="it-IT" sz="1300" kern="1200" dirty="0" err="1">
                  <a:solidFill>
                    <a:schemeClr val="tx1"/>
                  </a:solidFill>
                  <a:latin typeface="+mj-lt"/>
                </a:rPr>
                <a:t>PartB</a:t>
              </a:r>
              <a:endParaRPr lang="it-IT" sz="1300" kern="1200" dirty="0">
                <a:solidFill>
                  <a:schemeClr val="tx1"/>
                </a:solidFill>
                <a:latin typeface="+mj-lt"/>
              </a:endParaRPr>
            </a:p>
          </p:txBody>
        </p:sp>
      </p:grpSp>
      <p:grpSp>
        <p:nvGrpSpPr>
          <p:cNvPr id="8" name="Gruppo 7">
            <a:extLst>
              <a:ext uri="{FF2B5EF4-FFF2-40B4-BE49-F238E27FC236}">
                <a16:creationId xmlns:a16="http://schemas.microsoft.com/office/drawing/2014/main" id="{5D2FB1F5-9367-4A4C-894B-417CB3D6E687}"/>
              </a:ext>
            </a:extLst>
          </p:cNvPr>
          <p:cNvGrpSpPr/>
          <p:nvPr/>
        </p:nvGrpSpPr>
        <p:grpSpPr>
          <a:xfrm>
            <a:off x="5407169" y="4912838"/>
            <a:ext cx="2074154" cy="779296"/>
            <a:chOff x="5260820" y="2595340"/>
            <a:chExt cx="2074154" cy="779296"/>
          </a:xfrm>
          <a:scene3d>
            <a:camera prst="orthographicFront"/>
            <a:lightRig rig="threePt" dir="t">
              <a:rot lat="0" lon="0" rev="7500000"/>
            </a:lightRig>
          </a:scene3d>
        </p:grpSpPr>
        <p:sp>
          <p:nvSpPr>
            <p:cNvPr id="15" name="Freccia a gallone 14">
              <a:extLst>
                <a:ext uri="{FF2B5EF4-FFF2-40B4-BE49-F238E27FC236}">
                  <a16:creationId xmlns:a16="http://schemas.microsoft.com/office/drawing/2014/main" id="{22F4DEB2-8BED-43B9-82A8-3CC1F7AC6E1E}"/>
                </a:ext>
              </a:extLst>
            </p:cNvPr>
            <p:cNvSpPr/>
            <p:nvPr/>
          </p:nvSpPr>
          <p:spPr>
            <a:xfrm>
              <a:off x="5260820" y="2595340"/>
              <a:ext cx="2074154" cy="779296"/>
            </a:xfrm>
            <a:prstGeom prst="chevron">
              <a:avLst/>
            </a:prstGeom>
            <a:solidFill>
              <a:srgbClr val="33CCFF"/>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6" name="Freccia a gallone 10">
              <a:extLst>
                <a:ext uri="{FF2B5EF4-FFF2-40B4-BE49-F238E27FC236}">
                  <a16:creationId xmlns:a16="http://schemas.microsoft.com/office/drawing/2014/main" id="{A0B9B54B-98B8-40C5-AE2A-FB555F70C488}"/>
                </a:ext>
              </a:extLst>
            </p:cNvPr>
            <p:cNvSpPr txBox="1"/>
            <p:nvPr/>
          </p:nvSpPr>
          <p:spPr>
            <a:xfrm>
              <a:off x="5650468" y="2595340"/>
              <a:ext cx="1294858"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solidFill>
                    <a:schemeClr val="tx1"/>
                  </a:solidFill>
                  <a:latin typeface="+mj-lt"/>
                </a:rPr>
                <a:t>QUALITY OF IMPLEMENTATION</a:t>
              </a:r>
            </a:p>
            <a:p>
              <a:pPr marL="0" lvl="0" indent="0" algn="ctr" defTabSz="577850">
                <a:lnSpc>
                  <a:spcPct val="90000"/>
                </a:lnSpc>
                <a:spcBef>
                  <a:spcPct val="0"/>
                </a:spcBef>
                <a:spcAft>
                  <a:spcPct val="35000"/>
                </a:spcAft>
                <a:buNone/>
              </a:pPr>
              <a:r>
                <a:rPr lang="it-IT" sz="1300" kern="1200" dirty="0">
                  <a:solidFill>
                    <a:schemeClr val="tx1"/>
                  </a:solidFill>
                  <a:latin typeface="+mj-lt"/>
                </a:rPr>
                <a:t>Template </a:t>
              </a:r>
              <a:r>
                <a:rPr lang="it-IT" sz="1300" kern="1200" dirty="0" err="1">
                  <a:solidFill>
                    <a:schemeClr val="tx1"/>
                  </a:solidFill>
                  <a:latin typeface="+mj-lt"/>
                </a:rPr>
                <a:t>PartB</a:t>
              </a:r>
              <a:endParaRPr lang="it-IT" sz="1300" kern="1200" dirty="0">
                <a:solidFill>
                  <a:schemeClr val="tx1"/>
                </a:solidFill>
                <a:latin typeface="+mj-lt"/>
              </a:endParaRPr>
            </a:p>
          </p:txBody>
        </p:sp>
      </p:grpSp>
      <p:grpSp>
        <p:nvGrpSpPr>
          <p:cNvPr id="9" name="Gruppo 8">
            <a:extLst>
              <a:ext uri="{FF2B5EF4-FFF2-40B4-BE49-F238E27FC236}">
                <a16:creationId xmlns:a16="http://schemas.microsoft.com/office/drawing/2014/main" id="{BD80DCD3-E99A-4E06-9117-A59E4F81D660}"/>
              </a:ext>
            </a:extLst>
          </p:cNvPr>
          <p:cNvGrpSpPr/>
          <p:nvPr/>
        </p:nvGrpSpPr>
        <p:grpSpPr>
          <a:xfrm>
            <a:off x="7202327" y="4922787"/>
            <a:ext cx="1948240" cy="779296"/>
            <a:chOff x="7140151" y="2595340"/>
            <a:chExt cx="1948240" cy="779296"/>
          </a:xfrm>
          <a:scene3d>
            <a:camera prst="orthographicFront"/>
            <a:lightRig rig="threePt" dir="t">
              <a:rot lat="0" lon="0" rev="7500000"/>
            </a:lightRig>
          </a:scene3d>
        </p:grpSpPr>
        <p:sp>
          <p:nvSpPr>
            <p:cNvPr id="13" name="Freccia a gallone 12">
              <a:extLst>
                <a:ext uri="{FF2B5EF4-FFF2-40B4-BE49-F238E27FC236}">
                  <a16:creationId xmlns:a16="http://schemas.microsoft.com/office/drawing/2014/main" id="{96C44ADE-0378-4C8B-B046-3B4EFF135407}"/>
                </a:ext>
              </a:extLst>
            </p:cNvPr>
            <p:cNvSpPr/>
            <p:nvPr/>
          </p:nvSpPr>
          <p:spPr>
            <a:xfrm>
              <a:off x="7140151" y="2595340"/>
              <a:ext cx="1948240" cy="779296"/>
            </a:xfrm>
            <a:prstGeom prst="chevron">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Freccia a gallone 12">
              <a:extLst>
                <a:ext uri="{FF2B5EF4-FFF2-40B4-BE49-F238E27FC236}">
                  <a16:creationId xmlns:a16="http://schemas.microsoft.com/office/drawing/2014/main" id="{D0AFD0AF-8A44-410E-AE1E-2652E2F5F8A9}"/>
                </a:ext>
              </a:extLst>
            </p:cNvPr>
            <p:cNvSpPr txBox="1"/>
            <p:nvPr/>
          </p:nvSpPr>
          <p:spPr>
            <a:xfrm>
              <a:off x="7529799"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latin typeface="+mj-lt"/>
                </a:rPr>
                <a:t>OPEN SCIENCE</a:t>
              </a:r>
            </a:p>
            <a:p>
              <a:pPr marL="0" lvl="0" indent="0" algn="ctr" defTabSz="577850">
                <a:lnSpc>
                  <a:spcPct val="90000"/>
                </a:lnSpc>
                <a:spcBef>
                  <a:spcPct val="0"/>
                </a:spcBef>
                <a:spcAft>
                  <a:spcPct val="35000"/>
                </a:spcAft>
                <a:buNone/>
              </a:pPr>
              <a:r>
                <a:rPr lang="it-IT" sz="1300" kern="1200" dirty="0">
                  <a:latin typeface="+mj-lt"/>
                </a:rPr>
                <a:t>Publications</a:t>
              </a:r>
            </a:p>
          </p:txBody>
        </p:sp>
      </p:grpSp>
      <p:grpSp>
        <p:nvGrpSpPr>
          <p:cNvPr id="10" name="Gruppo 9">
            <a:extLst>
              <a:ext uri="{FF2B5EF4-FFF2-40B4-BE49-F238E27FC236}">
                <a16:creationId xmlns:a16="http://schemas.microsoft.com/office/drawing/2014/main" id="{933E8B81-A16D-4826-9565-F733FF75F3FB}"/>
              </a:ext>
            </a:extLst>
          </p:cNvPr>
          <p:cNvGrpSpPr/>
          <p:nvPr/>
        </p:nvGrpSpPr>
        <p:grpSpPr>
          <a:xfrm>
            <a:off x="8855607" y="4932736"/>
            <a:ext cx="1920023" cy="779296"/>
            <a:chOff x="8893567" y="2595340"/>
            <a:chExt cx="1948240" cy="779296"/>
          </a:xfrm>
          <a:scene3d>
            <a:camera prst="orthographicFront"/>
            <a:lightRig rig="threePt" dir="t">
              <a:rot lat="0" lon="0" rev="7500000"/>
            </a:lightRig>
          </a:scene3d>
        </p:grpSpPr>
        <p:sp>
          <p:nvSpPr>
            <p:cNvPr id="11" name="Freccia a gallone 10">
              <a:extLst>
                <a:ext uri="{FF2B5EF4-FFF2-40B4-BE49-F238E27FC236}">
                  <a16:creationId xmlns:a16="http://schemas.microsoft.com/office/drawing/2014/main" id="{DFCB6A1D-79DE-4E3E-BAC2-7B68BA1EE28A}"/>
                </a:ext>
              </a:extLst>
            </p:cNvPr>
            <p:cNvSpPr/>
            <p:nvPr/>
          </p:nvSpPr>
          <p:spPr>
            <a:xfrm>
              <a:off x="8893567" y="2595340"/>
              <a:ext cx="1948240" cy="779296"/>
            </a:xfrm>
            <a:prstGeom prst="chevron">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Freccia a gallone 14">
              <a:extLst>
                <a:ext uri="{FF2B5EF4-FFF2-40B4-BE49-F238E27FC236}">
                  <a16:creationId xmlns:a16="http://schemas.microsoft.com/office/drawing/2014/main" id="{83B523C9-AB4B-4EC0-9D36-15BAD6115A47}"/>
                </a:ext>
              </a:extLst>
            </p:cNvPr>
            <p:cNvSpPr txBox="1"/>
            <p:nvPr/>
          </p:nvSpPr>
          <p:spPr>
            <a:xfrm>
              <a:off x="9283215"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300" b="1" kern="1200" dirty="0">
                  <a:latin typeface="+mj-lt"/>
                </a:rPr>
                <a:t>OPEN SCIENCE </a:t>
              </a:r>
              <a:r>
                <a:rPr lang="it-IT" sz="1300" kern="1200" dirty="0">
                  <a:latin typeface="+mj-lt"/>
                </a:rPr>
                <a:t>FAIR data</a:t>
              </a:r>
            </a:p>
          </p:txBody>
        </p:sp>
      </p:grpSp>
      <p:sp>
        <p:nvSpPr>
          <p:cNvPr id="24" name="Freccia a gallone 23">
            <a:extLst>
              <a:ext uri="{FF2B5EF4-FFF2-40B4-BE49-F238E27FC236}">
                <a16:creationId xmlns:a16="http://schemas.microsoft.com/office/drawing/2014/main" id="{168D879B-3596-448F-8EA1-184B13DD4903}"/>
              </a:ext>
            </a:extLst>
          </p:cNvPr>
          <p:cNvSpPr/>
          <p:nvPr/>
        </p:nvSpPr>
        <p:spPr>
          <a:xfrm>
            <a:off x="492370" y="5867963"/>
            <a:ext cx="11374952" cy="484632"/>
          </a:xfrm>
          <a:prstGeom prst="chevron">
            <a:avLst/>
          </a:prstGeom>
          <a:solidFill>
            <a:schemeClr val="tx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it-IT" dirty="0">
                <a:solidFill>
                  <a:schemeClr val="bg1"/>
                </a:solidFill>
                <a:latin typeface="+mj-lt"/>
              </a:rPr>
              <a:t>PROJECT PROPOSAL</a:t>
            </a:r>
            <a:r>
              <a:rPr lang="it-IT" b="1" dirty="0">
                <a:solidFill>
                  <a:schemeClr val="bg1"/>
                </a:solidFill>
                <a:latin typeface="+mj-lt"/>
              </a:rPr>
              <a:t> WILL BE EVALUATED </a:t>
            </a:r>
            <a:r>
              <a:rPr lang="it-IT" b="1">
                <a:solidFill>
                  <a:schemeClr val="bg1"/>
                </a:solidFill>
                <a:latin typeface="+mj-lt"/>
              </a:rPr>
              <a:t>ON </a:t>
            </a:r>
            <a:br>
              <a:rPr lang="it-IT" b="1">
                <a:solidFill>
                  <a:schemeClr val="bg1"/>
                </a:solidFill>
                <a:latin typeface="+mj-lt"/>
              </a:rPr>
            </a:br>
            <a:r>
              <a:rPr lang="it-IT" b="1">
                <a:solidFill>
                  <a:schemeClr val="bg1"/>
                </a:solidFill>
                <a:latin typeface="+mj-lt"/>
              </a:rPr>
              <a:t>a</a:t>
            </a:r>
            <a:r>
              <a:rPr lang="it-IT" b="1" dirty="0">
                <a:solidFill>
                  <a:schemeClr val="bg1"/>
                </a:solidFill>
                <a:latin typeface="+mj-lt"/>
              </a:rPr>
              <a:t>) HOW IT WILL ADOPT RECOMMENDED PRACTICES AND b) HOW IT WILL BE COMPLIANT TO MANDATORY ONES</a:t>
            </a:r>
            <a:endParaRPr lang="it-IT" dirty="0">
              <a:solidFill>
                <a:schemeClr val="bg1"/>
              </a:solidFill>
              <a:latin typeface="+mj-lt"/>
            </a:endParaRPr>
          </a:p>
        </p:txBody>
      </p:sp>
      <p:sp>
        <p:nvSpPr>
          <p:cNvPr id="26" name="Callout: freccia in giù 25">
            <a:extLst>
              <a:ext uri="{FF2B5EF4-FFF2-40B4-BE49-F238E27FC236}">
                <a16:creationId xmlns:a16="http://schemas.microsoft.com/office/drawing/2014/main" id="{BBB714A3-CBBD-48B2-B1CD-D992254CE80F}"/>
              </a:ext>
            </a:extLst>
          </p:cNvPr>
          <p:cNvSpPr/>
          <p:nvPr/>
        </p:nvSpPr>
        <p:spPr>
          <a:xfrm>
            <a:off x="117752" y="2709425"/>
            <a:ext cx="1655740" cy="2073590"/>
          </a:xfrm>
          <a:prstGeom prst="downArrowCallout">
            <a:avLst>
              <a:gd name="adj1" fmla="val 25000"/>
              <a:gd name="adj2" fmla="val 25000"/>
              <a:gd name="adj3" fmla="val 25000"/>
              <a:gd name="adj4" fmla="val 73457"/>
            </a:avLst>
          </a:prstGeom>
          <a:solidFill>
            <a:srgbClr val="33CCFF"/>
          </a:solidFill>
          <a:scene3d>
            <a:camera prst="orthographicFront"/>
            <a:lightRig rig="threePt" dir="t"/>
          </a:scene3d>
          <a:sp3d prstMaterial="plastic">
            <a:bevelT w="127000" h="25400"/>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rtlCol="0" anchor="ctr"/>
          <a:lstStyle/>
          <a:p>
            <a:pPr algn="ctr"/>
            <a:r>
              <a:rPr lang="it-IT" sz="1200" dirty="0">
                <a:solidFill>
                  <a:schemeClr val="tx1"/>
                </a:solidFill>
                <a:latin typeface="+mj-lt"/>
              </a:rPr>
              <a:t>IN THE </a:t>
            </a:r>
            <a:r>
              <a:rPr lang="it-IT" sz="1200" b="1" dirty="0">
                <a:solidFill>
                  <a:schemeClr val="tx1"/>
                </a:solidFill>
                <a:latin typeface="+mj-lt"/>
              </a:rPr>
              <a:t>LIST OF ACHIEVEMENTS</a:t>
            </a:r>
            <a:r>
              <a:rPr lang="it-IT" sz="1200" dirty="0">
                <a:solidFill>
                  <a:schemeClr val="tx1"/>
                </a:solidFill>
                <a:latin typeface="+mj-lt"/>
              </a:rPr>
              <a:t>:</a:t>
            </a:r>
            <a:br>
              <a:rPr lang="it-IT" sz="1200" dirty="0">
                <a:solidFill>
                  <a:schemeClr val="tx1"/>
                </a:solidFill>
                <a:latin typeface="+mj-lt"/>
              </a:rPr>
            </a:br>
            <a:r>
              <a:rPr lang="it-IT" sz="1200" dirty="0">
                <a:solidFill>
                  <a:schemeClr val="tx1"/>
                </a:solidFill>
                <a:latin typeface="+mj-lt"/>
              </a:rPr>
              <a:t>5 RELEVANT OUTPUTS (</a:t>
            </a:r>
            <a:r>
              <a:rPr lang="it-IT" sz="1200" dirty="0" err="1">
                <a:solidFill>
                  <a:schemeClr val="tx1"/>
                </a:solidFill>
                <a:latin typeface="+mj-lt"/>
              </a:rPr>
              <a:t>publications</a:t>
            </a:r>
            <a:r>
              <a:rPr lang="it-IT" sz="1200" dirty="0">
                <a:solidFill>
                  <a:schemeClr val="tx1"/>
                </a:solidFill>
                <a:latin typeface="+mj-lt"/>
              </a:rPr>
              <a:t>, data) OPENLY ACCESSIBLE + PERSISTENT IDENTIFIER + «AS OPEN AS POSSIBLE»</a:t>
            </a:r>
          </a:p>
        </p:txBody>
      </p:sp>
      <p:sp>
        <p:nvSpPr>
          <p:cNvPr id="27" name="Callout: freccia in giù 26">
            <a:extLst>
              <a:ext uri="{FF2B5EF4-FFF2-40B4-BE49-F238E27FC236}">
                <a16:creationId xmlns:a16="http://schemas.microsoft.com/office/drawing/2014/main" id="{10E76D52-DC1C-4787-A556-90363EDA3EA8}"/>
              </a:ext>
            </a:extLst>
          </p:cNvPr>
          <p:cNvSpPr/>
          <p:nvPr/>
        </p:nvSpPr>
        <p:spPr>
          <a:xfrm>
            <a:off x="1913032" y="2722637"/>
            <a:ext cx="1655740" cy="2073590"/>
          </a:xfrm>
          <a:prstGeom prst="downArrowCallout">
            <a:avLst>
              <a:gd name="adj1" fmla="val 25000"/>
              <a:gd name="adj2" fmla="val 25000"/>
              <a:gd name="adj3" fmla="val 25000"/>
              <a:gd name="adj4" fmla="val 73457"/>
            </a:avLst>
          </a:prstGeom>
          <a:solidFill>
            <a:srgbClr val="33CCFF"/>
          </a:solidFill>
          <a:scene3d>
            <a:camera prst="orthographicFront"/>
            <a:lightRig rig="threePt" dir="t"/>
          </a:scene3d>
          <a:sp3d prstMaterial="plastic">
            <a:bevelT w="127000" h="25400"/>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rtlCol="0" anchor="ctr"/>
          <a:lstStyle/>
          <a:p>
            <a:pPr algn="ctr"/>
            <a:r>
              <a:rPr lang="it-IT" sz="1200" dirty="0">
                <a:solidFill>
                  <a:schemeClr val="tx1"/>
                </a:solidFill>
                <a:latin typeface="+mj-lt"/>
              </a:rPr>
              <a:t>IN THE PROJECT </a:t>
            </a:r>
            <a:r>
              <a:rPr lang="it-IT" sz="1200" b="1" dirty="0">
                <a:solidFill>
                  <a:schemeClr val="tx1"/>
                </a:solidFill>
                <a:latin typeface="+mj-lt"/>
              </a:rPr>
              <a:t>METHODOLOGY</a:t>
            </a:r>
            <a:endParaRPr lang="it-IT" sz="1200" dirty="0">
              <a:solidFill>
                <a:schemeClr val="tx1"/>
              </a:solidFill>
              <a:latin typeface="+mj-lt"/>
            </a:endParaRPr>
          </a:p>
          <a:p>
            <a:pPr marL="228600" indent="-228600" algn="ctr">
              <a:buAutoNum type="arabicParenR"/>
            </a:pPr>
            <a:r>
              <a:rPr lang="it-IT" sz="1200" dirty="0">
                <a:solidFill>
                  <a:schemeClr val="tx1"/>
                </a:solidFill>
                <a:latin typeface="+mj-lt"/>
              </a:rPr>
              <a:t>EMBEDDED OPEN SCIENCE PRACTICES</a:t>
            </a:r>
          </a:p>
          <a:p>
            <a:pPr marL="228600" indent="-228600" algn="ctr">
              <a:buAutoNum type="arabicParenR"/>
            </a:pPr>
            <a:r>
              <a:rPr lang="it-IT" sz="1200" dirty="0">
                <a:solidFill>
                  <a:schemeClr val="tx1"/>
                </a:solidFill>
                <a:latin typeface="+mj-lt"/>
              </a:rPr>
              <a:t>FAIR DATA MANAGEMENT + DMP SCHEMA</a:t>
            </a:r>
          </a:p>
        </p:txBody>
      </p:sp>
      <p:sp>
        <p:nvSpPr>
          <p:cNvPr id="28" name="Callout: freccia in giù 27">
            <a:extLst>
              <a:ext uri="{FF2B5EF4-FFF2-40B4-BE49-F238E27FC236}">
                <a16:creationId xmlns:a16="http://schemas.microsoft.com/office/drawing/2014/main" id="{6F03D0AE-D7C4-4E22-934D-24BFB9920621}"/>
              </a:ext>
            </a:extLst>
          </p:cNvPr>
          <p:cNvSpPr/>
          <p:nvPr/>
        </p:nvSpPr>
        <p:spPr>
          <a:xfrm>
            <a:off x="3711473" y="2713891"/>
            <a:ext cx="1655740" cy="2073590"/>
          </a:xfrm>
          <a:prstGeom prst="downArrowCallout">
            <a:avLst>
              <a:gd name="adj1" fmla="val 25000"/>
              <a:gd name="adj2" fmla="val 25000"/>
              <a:gd name="adj3" fmla="val 25000"/>
              <a:gd name="adj4" fmla="val 73457"/>
            </a:avLst>
          </a:prstGeom>
          <a:solidFill>
            <a:srgbClr val="33CCFF"/>
          </a:solidFill>
          <a:scene3d>
            <a:camera prst="orthographicFront"/>
            <a:lightRig rig="threePt" dir="t"/>
          </a:scene3d>
          <a:sp3d prstMaterial="plastic">
            <a:bevelT w="127000" h="25400"/>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rtlCol="0" anchor="ctr"/>
          <a:lstStyle/>
          <a:p>
            <a:pPr algn="ctr"/>
            <a:r>
              <a:rPr lang="it-IT" sz="1200" b="1" dirty="0">
                <a:solidFill>
                  <a:schemeClr val="tx1"/>
                </a:solidFill>
                <a:latin typeface="+mj-lt"/>
              </a:rPr>
              <a:t>MAXIMIZING IMPACT </a:t>
            </a:r>
            <a:r>
              <a:rPr lang="it-IT" sz="1200" dirty="0">
                <a:solidFill>
                  <a:schemeClr val="tx1"/>
                </a:solidFill>
                <a:latin typeface="+mj-lt"/>
              </a:rPr>
              <a:t> USING OPEN SCIENCE (OS IS AMONG KEY PATHWAY INDICATORS) + SCHEMA OF DISSEMINATION PLAN (DELIVERABLE M6)</a:t>
            </a:r>
          </a:p>
        </p:txBody>
      </p:sp>
      <p:sp>
        <p:nvSpPr>
          <p:cNvPr id="29" name="Callout: freccia in giù 28">
            <a:extLst>
              <a:ext uri="{FF2B5EF4-FFF2-40B4-BE49-F238E27FC236}">
                <a16:creationId xmlns:a16="http://schemas.microsoft.com/office/drawing/2014/main" id="{84C2D913-0735-4BA4-AC6D-4E6B026E2757}"/>
              </a:ext>
            </a:extLst>
          </p:cNvPr>
          <p:cNvSpPr/>
          <p:nvPr/>
        </p:nvSpPr>
        <p:spPr>
          <a:xfrm>
            <a:off x="5506753" y="2704779"/>
            <a:ext cx="1655740" cy="2073590"/>
          </a:xfrm>
          <a:prstGeom prst="downArrowCallout">
            <a:avLst>
              <a:gd name="adj1" fmla="val 25000"/>
              <a:gd name="adj2" fmla="val 25000"/>
              <a:gd name="adj3" fmla="val 25000"/>
              <a:gd name="adj4" fmla="val 73457"/>
            </a:avLst>
          </a:prstGeom>
          <a:solidFill>
            <a:srgbClr val="33CCFF"/>
          </a:solidFill>
          <a:scene3d>
            <a:camera prst="orthographicFront"/>
            <a:lightRig rig="threePt" dir="t"/>
          </a:scene3d>
          <a:sp3d prstMaterial="plastic">
            <a:bevelT w="127000" h="25400"/>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rtlCol="0" anchor="ctr"/>
          <a:lstStyle/>
          <a:p>
            <a:pPr algn="ctr"/>
            <a:r>
              <a:rPr lang="it-IT" sz="1200" dirty="0">
                <a:solidFill>
                  <a:schemeClr val="tx1"/>
                </a:solidFill>
                <a:latin typeface="+mj-lt"/>
              </a:rPr>
              <a:t>OPEN SCIENCE PRACTICES/SKILLS IN PREVIOUS PROJECTS TO EVALUATE </a:t>
            </a:r>
            <a:r>
              <a:rPr lang="it-IT" sz="1200" b="1" dirty="0">
                <a:solidFill>
                  <a:schemeClr val="tx1"/>
                </a:solidFill>
                <a:latin typeface="+mj-lt"/>
              </a:rPr>
              <a:t>QUALITY OF IMPLEMENTATION AND CONSORTIUM CAPACITY</a:t>
            </a:r>
          </a:p>
        </p:txBody>
      </p:sp>
      <p:sp>
        <p:nvSpPr>
          <p:cNvPr id="30" name="Callout: freccia in giù 29">
            <a:extLst>
              <a:ext uri="{FF2B5EF4-FFF2-40B4-BE49-F238E27FC236}">
                <a16:creationId xmlns:a16="http://schemas.microsoft.com/office/drawing/2014/main" id="{54532C95-D411-4499-8F7F-D0572189DC9C}"/>
              </a:ext>
            </a:extLst>
          </p:cNvPr>
          <p:cNvSpPr/>
          <p:nvPr/>
        </p:nvSpPr>
        <p:spPr>
          <a:xfrm>
            <a:off x="7302033" y="2718210"/>
            <a:ext cx="1655740" cy="2073590"/>
          </a:xfrm>
          <a:prstGeom prst="downArrowCallout">
            <a:avLst>
              <a:gd name="adj1" fmla="val 25000"/>
              <a:gd name="adj2" fmla="val 25000"/>
              <a:gd name="adj3" fmla="val 25000"/>
              <a:gd name="adj4" fmla="val 73457"/>
            </a:avLst>
          </a:prstGeom>
          <a:scene3d>
            <a:camera prst="orthographicFront"/>
            <a:lightRig rig="threePt" dir="t"/>
          </a:scene3d>
          <a:sp3d prstMaterial="plastic">
            <a:bevelT w="127000" h="254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rtlCol="0" anchor="ctr"/>
          <a:lstStyle/>
          <a:p>
            <a:pPr algn="ctr"/>
            <a:r>
              <a:rPr lang="it-IT" sz="1050" b="1" dirty="0">
                <a:solidFill>
                  <a:schemeClr val="bg1"/>
                </a:solidFill>
                <a:latin typeface="+mj-lt"/>
              </a:rPr>
              <a:t>DEPOSIT+ IMMEDIATE ACCESS </a:t>
            </a:r>
            <a:r>
              <a:rPr lang="it-IT" sz="1050" dirty="0">
                <a:solidFill>
                  <a:schemeClr val="bg1"/>
                </a:solidFill>
                <a:latin typeface="+mj-lt"/>
              </a:rPr>
              <a:t>(ZERO EMBARGO + CC BY) =</a:t>
            </a:r>
          </a:p>
          <a:p>
            <a:pPr marL="228600" indent="-228600" algn="ctr">
              <a:buAutoNum type="arabicPeriod"/>
            </a:pPr>
            <a:r>
              <a:rPr lang="it-IT" sz="1050" dirty="0">
                <a:solidFill>
                  <a:schemeClr val="bg1"/>
                </a:solidFill>
                <a:latin typeface="+mj-lt"/>
              </a:rPr>
              <a:t>OPEN RESEARCH EUROPE</a:t>
            </a:r>
          </a:p>
          <a:p>
            <a:pPr marL="228600" indent="-228600" algn="ctr">
              <a:buAutoNum type="arabicPeriod"/>
            </a:pPr>
            <a:r>
              <a:rPr lang="it-IT" sz="1050" dirty="0">
                <a:solidFill>
                  <a:schemeClr val="bg1"/>
                </a:solidFill>
                <a:latin typeface="+mj-lt"/>
              </a:rPr>
              <a:t>OA JOURNAL</a:t>
            </a:r>
          </a:p>
          <a:p>
            <a:pPr marL="228600" indent="-228600" algn="ctr">
              <a:buAutoNum type="arabicPeriod"/>
            </a:pPr>
            <a:r>
              <a:rPr lang="it-IT" sz="1050" dirty="0">
                <a:solidFill>
                  <a:schemeClr val="bg1"/>
                </a:solidFill>
                <a:latin typeface="+mj-lt"/>
              </a:rPr>
              <a:t>TRADTIONAL JOURNAL [RETAINING RIGHTS]</a:t>
            </a:r>
            <a:endParaRPr lang="it-IT" sz="1050" dirty="0">
              <a:solidFill>
                <a:schemeClr val="tx1"/>
              </a:solidFill>
              <a:latin typeface="+mj-lt"/>
            </a:endParaRPr>
          </a:p>
        </p:txBody>
      </p:sp>
      <p:sp>
        <p:nvSpPr>
          <p:cNvPr id="31" name="Callout: freccia in giù 30">
            <a:extLst>
              <a:ext uri="{FF2B5EF4-FFF2-40B4-BE49-F238E27FC236}">
                <a16:creationId xmlns:a16="http://schemas.microsoft.com/office/drawing/2014/main" id="{BB82E074-8E0D-40EA-B517-561A03712386}"/>
              </a:ext>
            </a:extLst>
          </p:cNvPr>
          <p:cNvSpPr/>
          <p:nvPr/>
        </p:nvSpPr>
        <p:spPr>
          <a:xfrm>
            <a:off x="9097313" y="2722637"/>
            <a:ext cx="1655740" cy="2073590"/>
          </a:xfrm>
          <a:prstGeom prst="downArrowCallout">
            <a:avLst>
              <a:gd name="adj1" fmla="val 25000"/>
              <a:gd name="adj2" fmla="val 25000"/>
              <a:gd name="adj3" fmla="val 25000"/>
              <a:gd name="adj4" fmla="val 73457"/>
            </a:avLst>
          </a:prstGeom>
          <a:scene3d>
            <a:camera prst="orthographicFront"/>
            <a:lightRig rig="threePt" dir="t"/>
          </a:scene3d>
          <a:sp3d prstMaterial="plastic">
            <a:bevelT w="127000" h="254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rtlCol="0" anchor="ctr"/>
          <a:lstStyle/>
          <a:p>
            <a:pPr marL="228600" indent="-228600" algn="ctr">
              <a:buFont typeface="+mj-lt"/>
              <a:buAutoNum type="arabicPeriod"/>
            </a:pPr>
            <a:r>
              <a:rPr lang="it-IT" sz="1050" dirty="0">
                <a:solidFill>
                  <a:schemeClr val="bg1"/>
                </a:solidFill>
              </a:rPr>
              <a:t>RESPONSIBLE MANAGEMENT ACCORDING TO </a:t>
            </a:r>
            <a:r>
              <a:rPr lang="it-IT" sz="1050" b="1" dirty="0">
                <a:solidFill>
                  <a:schemeClr val="bg1"/>
                </a:solidFill>
              </a:rPr>
              <a:t>FAIR PRINCIPLES</a:t>
            </a:r>
            <a:endParaRPr lang="it-IT" sz="1050" dirty="0">
              <a:solidFill>
                <a:schemeClr val="bg1"/>
              </a:solidFill>
              <a:latin typeface="+mj-lt"/>
            </a:endParaRPr>
          </a:p>
          <a:p>
            <a:pPr algn="ctr"/>
            <a:r>
              <a:rPr lang="it-IT" sz="1050" dirty="0">
                <a:solidFill>
                  <a:schemeClr val="bg1"/>
                </a:solidFill>
                <a:latin typeface="+mj-lt"/>
              </a:rPr>
              <a:t>2. DATA AND OTHER OUTPUTS «</a:t>
            </a:r>
            <a:r>
              <a:rPr lang="it-IT" sz="1050" b="1" dirty="0">
                <a:solidFill>
                  <a:schemeClr val="bg1"/>
                </a:solidFill>
                <a:latin typeface="+mj-lt"/>
              </a:rPr>
              <a:t>AS OPEN AS POSSIBLE, AS CLOSED AS NECESSARY</a:t>
            </a:r>
            <a:r>
              <a:rPr lang="it-IT" sz="1050" dirty="0">
                <a:solidFill>
                  <a:schemeClr val="bg1"/>
                </a:solidFill>
                <a:latin typeface="+mj-lt"/>
              </a:rPr>
              <a:t>»</a:t>
            </a:r>
          </a:p>
          <a:p>
            <a:pPr algn="ctr"/>
            <a:r>
              <a:rPr lang="it-IT" sz="1050" dirty="0">
                <a:solidFill>
                  <a:schemeClr val="bg1"/>
                </a:solidFill>
                <a:latin typeface="+mj-lt"/>
              </a:rPr>
              <a:t>3. DATA MANAGMENT PLAN BY M6</a:t>
            </a:r>
            <a:endParaRPr lang="it-IT" sz="1050" dirty="0">
              <a:solidFill>
                <a:schemeClr val="tx1"/>
              </a:solidFill>
              <a:latin typeface="+mj-lt"/>
            </a:endParaRPr>
          </a:p>
        </p:txBody>
      </p:sp>
      <p:sp>
        <p:nvSpPr>
          <p:cNvPr id="4" name="Rettangolo 3">
            <a:extLst>
              <a:ext uri="{FF2B5EF4-FFF2-40B4-BE49-F238E27FC236}">
                <a16:creationId xmlns:a16="http://schemas.microsoft.com/office/drawing/2014/main" id="{52714CD9-453E-44F9-B8FC-E3FEEF3F01E6}"/>
              </a:ext>
            </a:extLst>
          </p:cNvPr>
          <p:cNvSpPr/>
          <p:nvPr/>
        </p:nvSpPr>
        <p:spPr>
          <a:xfrm>
            <a:off x="57796" y="2279518"/>
            <a:ext cx="7017139" cy="300084"/>
          </a:xfrm>
          <a:prstGeom prst="rect">
            <a:avLst/>
          </a:prstGeom>
          <a:solidFill>
            <a:srgbClr val="36D5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mj-lt"/>
              </a:rPr>
              <a:t> RECOMMENDED PRACTICES</a:t>
            </a:r>
          </a:p>
        </p:txBody>
      </p:sp>
      <p:sp>
        <p:nvSpPr>
          <p:cNvPr id="34" name="Rettangolo 33">
            <a:extLst>
              <a:ext uri="{FF2B5EF4-FFF2-40B4-BE49-F238E27FC236}">
                <a16:creationId xmlns:a16="http://schemas.microsoft.com/office/drawing/2014/main" id="{E45D89DF-3512-44F9-AD09-2F8A174C4FC2}"/>
              </a:ext>
            </a:extLst>
          </p:cNvPr>
          <p:cNvSpPr/>
          <p:nvPr/>
        </p:nvSpPr>
        <p:spPr>
          <a:xfrm>
            <a:off x="7202327" y="2287445"/>
            <a:ext cx="4931877" cy="28831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latin typeface="+mj-lt"/>
              </a:rPr>
              <a:t>MANDATORY PRACTICES</a:t>
            </a:r>
          </a:p>
        </p:txBody>
      </p:sp>
      <p:sp>
        <p:nvSpPr>
          <p:cNvPr id="37" name="Callout: freccia in giù 36">
            <a:extLst>
              <a:ext uri="{FF2B5EF4-FFF2-40B4-BE49-F238E27FC236}">
                <a16:creationId xmlns:a16="http://schemas.microsoft.com/office/drawing/2014/main" id="{8BF4B9A4-0F49-45C0-B0DC-947FB735C472}"/>
              </a:ext>
            </a:extLst>
          </p:cNvPr>
          <p:cNvSpPr/>
          <p:nvPr/>
        </p:nvSpPr>
        <p:spPr>
          <a:xfrm>
            <a:off x="1441261" y="377252"/>
            <a:ext cx="2455914" cy="1770267"/>
          </a:xfrm>
          <a:prstGeom prst="downArrowCallout">
            <a:avLst>
              <a:gd name="adj1" fmla="val 25000"/>
              <a:gd name="adj2" fmla="val 25709"/>
              <a:gd name="adj3" fmla="val 15068"/>
              <a:gd name="adj4" fmla="val 77128"/>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rtlCol="0" anchor="ctr"/>
          <a:lstStyle/>
          <a:p>
            <a:pPr lvl="0" algn="ctr"/>
            <a:r>
              <a:rPr lang="it-IT" sz="1200" b="1" dirty="0">
                <a:solidFill>
                  <a:prstClr val="black"/>
                </a:solidFill>
                <a:latin typeface="Calibri Light" panose="020F0302020204030204"/>
              </a:rPr>
              <a:t>IN THE METHODOLOGY YOU NEED TO ADDRESS BOTH</a:t>
            </a:r>
            <a:r>
              <a:rPr lang="it-IT" sz="1200" dirty="0">
                <a:solidFill>
                  <a:schemeClr val="tx1"/>
                </a:solidFill>
                <a:latin typeface="Calibri Light" panose="020F0302020204030204"/>
              </a:rPr>
              <a:t>:</a:t>
            </a:r>
          </a:p>
          <a:p>
            <a:pPr marL="228600" lvl="0" indent="-228600" algn="ctr">
              <a:buFontTx/>
              <a:buAutoNum type="arabicParenR"/>
            </a:pPr>
            <a:r>
              <a:rPr lang="it-IT" sz="1200" dirty="0">
                <a:solidFill>
                  <a:prstClr val="black"/>
                </a:solidFill>
                <a:latin typeface="Calibri Light" panose="020F0302020204030204"/>
              </a:rPr>
              <a:t>HOW YOU WILL COMPLY WITH THE </a:t>
            </a:r>
            <a:r>
              <a:rPr lang="it-IT" sz="1200" dirty="0">
                <a:solidFill>
                  <a:prstClr val="black"/>
                </a:solidFill>
                <a:latin typeface="Calibri Light" panose="020F0302020204030204" pitchFamily="34" charset="0"/>
                <a:cs typeface="Calibri Light" panose="020F0302020204030204" pitchFamily="34" charset="0"/>
              </a:rPr>
              <a:t> </a:t>
            </a:r>
            <a:r>
              <a:rPr lang="it-IT" sz="1200" b="1" dirty="0">
                <a:solidFill>
                  <a:srgbClr val="3367C2"/>
                </a:solidFill>
                <a:latin typeface="Calibri Light" panose="020F0302020204030204" pitchFamily="34" charset="0"/>
                <a:cs typeface="Calibri Light" panose="020F0302020204030204" pitchFamily="34" charset="0"/>
              </a:rPr>
              <a:t>MANDATORY PRACTICES</a:t>
            </a:r>
          </a:p>
          <a:p>
            <a:pPr marL="228600" lvl="0" indent="-228600" algn="ctr">
              <a:buFontTx/>
              <a:buAutoNum type="arabicParenR"/>
            </a:pPr>
            <a:r>
              <a:rPr lang="it-IT" sz="1200" dirty="0">
                <a:solidFill>
                  <a:prstClr val="black"/>
                </a:solidFill>
                <a:latin typeface="Calibri Light" panose="020F0302020204030204" pitchFamily="34" charset="0"/>
                <a:cs typeface="Calibri Light" panose="020F0302020204030204" pitchFamily="34" charset="0"/>
              </a:rPr>
              <a:t>HOW YOU WILL ADOPT </a:t>
            </a:r>
            <a:r>
              <a:rPr lang="it-IT" sz="1200" b="1" dirty="0">
                <a:solidFill>
                  <a:srgbClr val="33CCFF"/>
                </a:solidFill>
                <a:latin typeface="Calibri Light" panose="020F0302020204030204" pitchFamily="34" charset="0"/>
                <a:cs typeface="Calibri Light" panose="020F0302020204030204" pitchFamily="34" charset="0"/>
              </a:rPr>
              <a:t>RECOMENDED PRACTICES</a:t>
            </a:r>
            <a:endParaRPr lang="it-IT" sz="1200" b="1" dirty="0">
              <a:solidFill>
                <a:srgbClr val="33CCFF"/>
              </a:solidFill>
              <a:latin typeface="Calibri Light" panose="020F0302020204030204"/>
            </a:endParaRPr>
          </a:p>
        </p:txBody>
      </p:sp>
      <p:sp>
        <p:nvSpPr>
          <p:cNvPr id="42" name="Rettangolo 41">
            <a:extLst>
              <a:ext uri="{FF2B5EF4-FFF2-40B4-BE49-F238E27FC236}">
                <a16:creationId xmlns:a16="http://schemas.microsoft.com/office/drawing/2014/main" id="{B1D17E2D-F0B1-4C65-B812-1535F6DB60EF}"/>
              </a:ext>
            </a:extLst>
          </p:cNvPr>
          <p:cNvSpPr/>
          <p:nvPr/>
        </p:nvSpPr>
        <p:spPr>
          <a:xfrm>
            <a:off x="977704" y="6549366"/>
            <a:ext cx="7528560" cy="40011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en-US" sz="1000" b="0" i="0" u="none" strike="noStrike" kern="0" cap="none" spc="0" normalizeH="0" baseline="0" noProof="0" dirty="0">
                <a:ln>
                  <a:noFill/>
                </a:ln>
                <a:effectLst/>
                <a:uLnTx/>
                <a:uFillTx/>
                <a:latin typeface="Calibri Light" panose="020F0302020204030204" pitchFamily="34" charset="0"/>
                <a:ea typeface="+mn-ea"/>
                <a:cs typeface="Calibri Light" panose="020F0302020204030204" pitchFamily="34" charset="0"/>
                <a:sym typeface="Arial"/>
              </a:rPr>
              <a:t>This work is licensed under a </a:t>
            </a:r>
            <a:r>
              <a:rPr kumimoji="0" lang="en-US" sz="1000" b="0" i="0" u="none" strike="noStrike" kern="0" cap="none" spc="0" normalizeH="0" baseline="0" noProof="0" dirty="0">
                <a:ln>
                  <a:noFill/>
                </a:ln>
                <a:effectLst/>
                <a:uLnTx/>
                <a:uFillTx/>
                <a:latin typeface="Calibri Light" panose="020F0302020204030204" pitchFamily="34" charset="0"/>
                <a:ea typeface="+mn-ea"/>
                <a:cs typeface="Calibri Light" panose="020F0302020204030204" pitchFamily="34" charset="0"/>
                <a:sym typeface="Arial"/>
                <a:hlinkClick r:id="rId2">
                  <a:extLst>
                    <a:ext uri="{A12FA001-AC4F-418D-AE19-62706E023703}">
                      <ahyp:hlinkClr xmlns:ahyp="http://schemas.microsoft.com/office/drawing/2018/hyperlinkcolor" val="tx"/>
                    </a:ext>
                  </a:extLst>
                </a:hlinkClick>
              </a:rPr>
              <a:t>Creative Commons Attribution 4.0 International License</a:t>
            </a:r>
            <a:r>
              <a:rPr kumimoji="0" lang="en-US" sz="1000" b="0" i="0" u="none" strike="noStrike" kern="0" cap="none" spc="0" normalizeH="0" baseline="0" noProof="0" dirty="0">
                <a:ln>
                  <a:noFill/>
                </a:ln>
                <a:effectLst/>
                <a:uLnTx/>
                <a:uFillTx/>
                <a:latin typeface="Calibri Light" panose="020F0302020204030204" pitchFamily="34" charset="0"/>
                <a:ea typeface="+mn-ea"/>
                <a:cs typeface="Calibri Light" panose="020F0302020204030204" pitchFamily="34" charset="0"/>
                <a:sym typeface="Arial"/>
              </a:rPr>
              <a:t>.</a:t>
            </a:r>
            <a:endParaRPr kumimoji="0" lang="it-IT" sz="1000" b="0" i="0" u="none" strike="noStrike" kern="1200" cap="none" spc="0" normalizeH="0" baseline="0" noProof="0" dirty="0">
              <a:ln>
                <a:noFill/>
              </a:ln>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it-IT" sz="1000" b="0" i="0" u="none" strike="noStrike" kern="0" cap="none" spc="0" normalizeH="0" baseline="0" noProof="0" dirty="0">
              <a:ln>
                <a:noFill/>
              </a:ln>
              <a:effectLst/>
              <a:uLnTx/>
              <a:uFillTx/>
              <a:latin typeface="Calibri Light" panose="020F0302020204030204" pitchFamily="34" charset="0"/>
              <a:ea typeface="+mn-ea"/>
              <a:cs typeface="Calibri Light" panose="020F0302020204030204" pitchFamily="34" charset="0"/>
              <a:sym typeface="Arial"/>
            </a:endParaRPr>
          </a:p>
        </p:txBody>
      </p:sp>
      <p:pic>
        <p:nvPicPr>
          <p:cNvPr id="43" name="Picture 2" descr="Creative Commons License">
            <a:extLst>
              <a:ext uri="{FF2B5EF4-FFF2-40B4-BE49-F238E27FC236}">
                <a16:creationId xmlns:a16="http://schemas.microsoft.com/office/drawing/2014/main" id="{1C79702E-BB7A-4AAF-9A3B-88C769A054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04" y="6454146"/>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45" name="Immagine 44">
            <a:extLst>
              <a:ext uri="{FF2B5EF4-FFF2-40B4-BE49-F238E27FC236}">
                <a16:creationId xmlns:a16="http://schemas.microsoft.com/office/drawing/2014/main" id="{B47F5FF0-E4A7-4C50-BDE5-DA3DBAF0FC17}"/>
              </a:ext>
            </a:extLst>
          </p:cNvPr>
          <p:cNvPicPr>
            <a:picLocks noChangeAspect="1"/>
          </p:cNvPicPr>
          <p:nvPr/>
        </p:nvPicPr>
        <p:blipFill>
          <a:blip r:embed="rId4"/>
          <a:stretch>
            <a:fillRect/>
          </a:stretch>
        </p:blipFill>
        <p:spPr>
          <a:xfrm>
            <a:off x="10001885" y="567927"/>
            <a:ext cx="2071541" cy="1388919"/>
          </a:xfrm>
          <a:prstGeom prst="rect">
            <a:avLst/>
          </a:prstGeom>
        </p:spPr>
      </p:pic>
      <p:sp>
        <p:nvSpPr>
          <p:cNvPr id="35" name="Callout: freccia in giù 34">
            <a:extLst>
              <a:ext uri="{FF2B5EF4-FFF2-40B4-BE49-F238E27FC236}">
                <a16:creationId xmlns:a16="http://schemas.microsoft.com/office/drawing/2014/main" id="{9EFB674C-0C7B-4A21-B372-485991837470}"/>
              </a:ext>
            </a:extLst>
          </p:cNvPr>
          <p:cNvSpPr/>
          <p:nvPr/>
        </p:nvSpPr>
        <p:spPr>
          <a:xfrm>
            <a:off x="10855581" y="2713891"/>
            <a:ext cx="1336419" cy="2073590"/>
          </a:xfrm>
          <a:prstGeom prst="downArrowCallout">
            <a:avLst>
              <a:gd name="adj1" fmla="val 25000"/>
              <a:gd name="adj2" fmla="val 25000"/>
              <a:gd name="adj3" fmla="val 25000"/>
              <a:gd name="adj4" fmla="val 73457"/>
            </a:avLst>
          </a:prstGeom>
          <a:scene3d>
            <a:camera prst="orthographicFront"/>
            <a:lightRig rig="threePt" dir="t"/>
          </a:scene3d>
          <a:sp3d prstMaterial="plastic">
            <a:bevelT w="127000" h="25400"/>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rtlCol="0" anchor="ctr"/>
          <a:lstStyle/>
          <a:p>
            <a:pPr algn="ctr"/>
            <a:r>
              <a:rPr lang="it-IT" sz="1200" b="1" dirty="0">
                <a:solidFill>
                  <a:schemeClr val="bg1"/>
                </a:solidFill>
                <a:latin typeface="+mj-lt"/>
              </a:rPr>
              <a:t>INFORMATION</a:t>
            </a:r>
            <a:r>
              <a:rPr lang="it-IT" sz="1200" dirty="0">
                <a:solidFill>
                  <a:schemeClr val="bg1"/>
                </a:solidFill>
                <a:latin typeface="+mj-lt"/>
              </a:rPr>
              <a:t> ON OUTPUTS/TOOLS AND </a:t>
            </a:r>
            <a:r>
              <a:rPr lang="it-IT" sz="1200" b="1" dirty="0">
                <a:solidFill>
                  <a:schemeClr val="bg1"/>
                </a:solidFill>
                <a:latin typeface="+mj-lt"/>
              </a:rPr>
              <a:t>ACCESS</a:t>
            </a:r>
            <a:r>
              <a:rPr lang="it-IT" sz="1200" dirty="0">
                <a:solidFill>
                  <a:schemeClr val="bg1"/>
                </a:solidFill>
                <a:latin typeface="+mj-lt"/>
              </a:rPr>
              <a:t> TO DATA/RESULTS FOR </a:t>
            </a:r>
            <a:r>
              <a:rPr lang="it-IT" sz="1200" b="1" dirty="0">
                <a:solidFill>
                  <a:schemeClr val="bg1"/>
                </a:solidFill>
                <a:latin typeface="+mj-lt"/>
              </a:rPr>
              <a:t>VALIDATION OF RESEARCH</a:t>
            </a:r>
          </a:p>
        </p:txBody>
      </p:sp>
      <p:grpSp>
        <p:nvGrpSpPr>
          <p:cNvPr id="36" name="Gruppo 35">
            <a:extLst>
              <a:ext uri="{FF2B5EF4-FFF2-40B4-BE49-F238E27FC236}">
                <a16:creationId xmlns:a16="http://schemas.microsoft.com/office/drawing/2014/main" id="{BBBB04C7-5638-4609-AC39-27E2693EB68B}"/>
              </a:ext>
            </a:extLst>
          </p:cNvPr>
          <p:cNvGrpSpPr/>
          <p:nvPr/>
        </p:nvGrpSpPr>
        <p:grpSpPr>
          <a:xfrm>
            <a:off x="10480561" y="4934520"/>
            <a:ext cx="1711439" cy="779296"/>
            <a:chOff x="8893567" y="2595340"/>
            <a:chExt cx="1948240" cy="779296"/>
          </a:xfrm>
          <a:scene3d>
            <a:camera prst="orthographicFront"/>
            <a:lightRig rig="threePt" dir="t">
              <a:rot lat="0" lon="0" rev="7500000"/>
            </a:lightRig>
          </a:scene3d>
        </p:grpSpPr>
        <p:sp>
          <p:nvSpPr>
            <p:cNvPr id="38" name="Freccia a gallone 37">
              <a:extLst>
                <a:ext uri="{FF2B5EF4-FFF2-40B4-BE49-F238E27FC236}">
                  <a16:creationId xmlns:a16="http://schemas.microsoft.com/office/drawing/2014/main" id="{82AFC363-D4F2-432B-9E86-2E34F821B35A}"/>
                </a:ext>
              </a:extLst>
            </p:cNvPr>
            <p:cNvSpPr/>
            <p:nvPr/>
          </p:nvSpPr>
          <p:spPr>
            <a:xfrm>
              <a:off x="8893567" y="2595340"/>
              <a:ext cx="1948240" cy="779296"/>
            </a:xfrm>
            <a:prstGeom prst="chevron">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9" name="Freccia a gallone 14">
              <a:extLst>
                <a:ext uri="{FF2B5EF4-FFF2-40B4-BE49-F238E27FC236}">
                  <a16:creationId xmlns:a16="http://schemas.microsoft.com/office/drawing/2014/main" id="{46E61108-7799-467C-A0E8-D9B424A885D3}"/>
                </a:ext>
              </a:extLst>
            </p:cNvPr>
            <p:cNvSpPr txBox="1"/>
            <p:nvPr/>
          </p:nvSpPr>
          <p:spPr>
            <a:xfrm>
              <a:off x="9283215" y="2595340"/>
              <a:ext cx="1168944" cy="77929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52007" tIns="17336" rIns="17336" bIns="17336" numCol="1" spcCol="1270" anchor="ctr" anchorCtr="0">
              <a:noAutofit/>
            </a:bodyPr>
            <a:lstStyle/>
            <a:p>
              <a:pPr marL="0" lvl="0" indent="0" algn="ctr" defTabSz="577850">
                <a:lnSpc>
                  <a:spcPct val="90000"/>
                </a:lnSpc>
                <a:spcBef>
                  <a:spcPct val="0"/>
                </a:spcBef>
                <a:spcAft>
                  <a:spcPct val="35000"/>
                </a:spcAft>
                <a:buNone/>
              </a:pPr>
              <a:r>
                <a:rPr lang="it-IT" sz="1200" b="1" kern="1200" dirty="0">
                  <a:latin typeface="+mj-lt"/>
                </a:rPr>
                <a:t>ENSURE </a:t>
              </a:r>
              <a:r>
                <a:rPr lang="it-IT" sz="1050" b="1" kern="1200" dirty="0">
                  <a:latin typeface="+mj-lt"/>
                </a:rPr>
                <a:t>REPRODUCIBILITY</a:t>
              </a:r>
              <a:endParaRPr lang="it-IT" sz="1050" kern="1200" dirty="0">
                <a:latin typeface="+mj-lt"/>
              </a:endParaRPr>
            </a:p>
          </p:txBody>
        </p:sp>
      </p:grpSp>
    </p:spTree>
    <p:extLst>
      <p:ext uri="{BB962C8B-B14F-4D97-AF65-F5344CB8AC3E}">
        <p14:creationId xmlns:p14="http://schemas.microsoft.com/office/powerpoint/2010/main" val="36474845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4">
            <a:extLst>
              <a:ext uri="{FF2B5EF4-FFF2-40B4-BE49-F238E27FC236}">
                <a16:creationId xmlns:a16="http://schemas.microsoft.com/office/drawing/2014/main" id="{1D1FAD94-4662-4FC9-861A-38D0B5873FF7}"/>
              </a:ext>
            </a:extLst>
          </p:cNvPr>
          <p:cNvGraphicFramePr>
            <a:graphicFrameLocks/>
          </p:cNvGraphicFramePr>
          <p:nvPr>
            <p:extLst>
              <p:ext uri="{D42A27DB-BD31-4B8C-83A1-F6EECF244321}">
                <p14:modId xmlns:p14="http://schemas.microsoft.com/office/powerpoint/2010/main" val="2223232187"/>
              </p:ext>
            </p:extLst>
          </p:nvPr>
        </p:nvGraphicFramePr>
        <p:xfrm>
          <a:off x="438150" y="83765"/>
          <a:ext cx="11034345" cy="6736190"/>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2971801">
                  <a:extLst>
                    <a:ext uri="{9D8B030D-6E8A-4147-A177-3AD203B41FA5}">
                      <a16:colId xmlns:a16="http://schemas.microsoft.com/office/drawing/2014/main" val="2211483299"/>
                    </a:ext>
                  </a:extLst>
                </a:gridCol>
                <a:gridCol w="4563207">
                  <a:extLst>
                    <a:ext uri="{9D8B030D-6E8A-4147-A177-3AD203B41FA5}">
                      <a16:colId xmlns:a16="http://schemas.microsoft.com/office/drawing/2014/main" val="1468196754"/>
                    </a:ext>
                  </a:extLst>
                </a:gridCol>
                <a:gridCol w="1987061">
                  <a:extLst>
                    <a:ext uri="{9D8B030D-6E8A-4147-A177-3AD203B41FA5}">
                      <a16:colId xmlns:a16="http://schemas.microsoft.com/office/drawing/2014/main" val="913519316"/>
                    </a:ext>
                  </a:extLst>
                </a:gridCol>
              </a:tblGrid>
              <a:tr h="655430">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5660571">
                <a:tc>
                  <a:txBody>
                    <a:bodyPr/>
                    <a:lstStyle/>
                    <a:p>
                      <a:r>
                        <a:rPr lang="it-IT" sz="1400" b="1" dirty="0"/>
                        <a:t>ACCEPTED PROPOSAL</a:t>
                      </a:r>
                    </a:p>
                    <a:p>
                      <a:endParaRPr lang="it-IT" sz="1400" dirty="0"/>
                    </a:p>
                    <a:p>
                      <a:r>
                        <a:rPr lang="it-IT" sz="1400" dirty="0"/>
                        <a:t>OBLIGATIONS FROM THE GRANT AGREEMENT</a:t>
                      </a:r>
                    </a:p>
                    <a:p>
                      <a:endParaRPr lang="it-IT" sz="1400" dirty="0"/>
                    </a:p>
                    <a:p>
                      <a:r>
                        <a:rPr lang="it-IT" sz="1400" dirty="0">
                          <a:solidFill>
                            <a:srgbClr val="3367C2"/>
                          </a:solidFill>
                        </a:rPr>
                        <a:t>MANDATORY OPEN SCIENCE PRACTICES</a:t>
                      </a:r>
                    </a:p>
                    <a:p>
                      <a:endParaRPr lang="it-IT" sz="1400" dirty="0"/>
                    </a:p>
                    <a:p>
                      <a:r>
                        <a:rPr lang="it-IT" sz="1400" b="1" dirty="0">
                          <a:solidFill>
                            <a:srgbClr val="3367C2"/>
                          </a:solidFill>
                        </a:rPr>
                        <a:t>DATA</a:t>
                      </a:r>
                    </a:p>
                  </a:txBody>
                  <a:tcPr anchor="ctr"/>
                </a:tc>
                <a:tc>
                  <a:txBody>
                    <a:bodyPr/>
                    <a:lstStyle/>
                    <a:p>
                      <a:r>
                        <a:rPr lang="it-IT" sz="1400" b="1" dirty="0"/>
                        <a:t>Grant Agreement</a:t>
                      </a:r>
                    </a:p>
                    <a:p>
                      <a:r>
                        <a:rPr lang="it-IT" sz="1400" b="1" dirty="0" err="1"/>
                        <a:t>Annex</a:t>
                      </a:r>
                      <a:r>
                        <a:rPr lang="it-IT" sz="1400" b="1" dirty="0"/>
                        <a:t> 5</a:t>
                      </a:r>
                    </a:p>
                    <a:p>
                      <a:r>
                        <a:rPr lang="it-IT" sz="1400" b="1" dirty="0"/>
                        <a:t>Art. 17 Open Science</a:t>
                      </a:r>
                      <a:br>
                        <a:rPr lang="it-IT" sz="1400" dirty="0"/>
                      </a:br>
                      <a:endParaRPr lang="it-IT" sz="1800" b="0" i="0" u="none" strike="noStrike" kern="1200" baseline="0" dirty="0">
                        <a:solidFill>
                          <a:schemeClr val="dk1"/>
                        </a:solidFill>
                        <a:latin typeface="+mn-lt"/>
                        <a:ea typeface="+mn-ea"/>
                        <a:cs typeface="+mn-cs"/>
                      </a:endParaRPr>
                    </a:p>
                    <a:p>
                      <a:r>
                        <a:rPr lang="en-US" sz="1000" b="0" i="0" u="none" strike="noStrike" kern="1200" baseline="0" dirty="0">
                          <a:solidFill>
                            <a:schemeClr val="dk1"/>
                          </a:solidFill>
                          <a:latin typeface="+mn-lt"/>
                          <a:ea typeface="+mn-ea"/>
                          <a:cs typeface="+mn-cs"/>
                        </a:rPr>
                        <a:t>The beneficiaries must disseminate their results as soon as feasible […]</a:t>
                      </a:r>
                    </a:p>
                    <a:p>
                      <a:r>
                        <a:rPr lang="en-US" sz="1000" b="0" i="1" u="none" strike="noStrike" kern="1200" baseline="0" dirty="0">
                          <a:solidFill>
                            <a:schemeClr val="dk1"/>
                          </a:solidFill>
                          <a:latin typeface="+mn-lt"/>
                          <a:ea typeface="+mn-ea"/>
                          <a:cs typeface="+mn-cs"/>
                        </a:rPr>
                        <a:t>Open science: research data management</a:t>
                      </a:r>
                    </a:p>
                    <a:p>
                      <a:endParaRPr lang="en-US" sz="1000" b="0" i="1" u="none" strike="noStrike" kern="1200" baseline="0" dirty="0">
                        <a:solidFill>
                          <a:schemeClr val="dk1"/>
                        </a:solidFill>
                        <a:latin typeface="+mn-lt"/>
                        <a:ea typeface="+mn-ea"/>
                        <a:cs typeface="+mn-cs"/>
                      </a:endParaRPr>
                    </a:p>
                    <a:p>
                      <a:r>
                        <a:rPr lang="en-US" sz="1000" b="0" i="0" u="none" strike="noStrike" kern="1200" baseline="0" dirty="0">
                          <a:solidFill>
                            <a:schemeClr val="tx1"/>
                          </a:solidFill>
                          <a:latin typeface="+mn-lt"/>
                          <a:ea typeface="+mn-ea"/>
                          <a:cs typeface="+mn-cs"/>
                        </a:rPr>
                        <a:t>The beneficiaries </a:t>
                      </a:r>
                      <a:r>
                        <a:rPr lang="en-US" sz="1000" b="0" i="0" u="none" strike="noStrike" kern="1200" baseline="0" dirty="0">
                          <a:solidFill>
                            <a:srgbClr val="FF0000"/>
                          </a:solidFill>
                          <a:latin typeface="+mn-lt"/>
                          <a:ea typeface="+mn-ea"/>
                          <a:cs typeface="+mn-cs"/>
                        </a:rPr>
                        <a:t>must manage </a:t>
                      </a:r>
                      <a:r>
                        <a:rPr lang="en-US" sz="1000" b="0" i="0" u="none" strike="noStrike" kern="1200" baseline="0" dirty="0">
                          <a:solidFill>
                            <a:schemeClr val="tx1"/>
                          </a:solidFill>
                          <a:latin typeface="+mn-lt"/>
                          <a:ea typeface="+mn-ea"/>
                          <a:cs typeface="+mn-cs"/>
                        </a:rPr>
                        <a:t>the digital research data generated in the action (‘data’) </a:t>
                      </a:r>
                      <a:r>
                        <a:rPr lang="en-US" sz="1000" b="1" i="0" u="none" strike="noStrike" kern="1200" baseline="0" dirty="0">
                          <a:solidFill>
                            <a:srgbClr val="FF0000"/>
                          </a:solidFill>
                          <a:latin typeface="+mn-lt"/>
                          <a:ea typeface="+mn-ea"/>
                          <a:cs typeface="+mn-cs"/>
                        </a:rPr>
                        <a:t>responsibly, in line with the FAIR principles </a:t>
                      </a:r>
                      <a:r>
                        <a:rPr lang="en-US" sz="1000" b="0" i="0" u="none" strike="noStrike" kern="1200" baseline="0" dirty="0">
                          <a:solidFill>
                            <a:schemeClr val="tx1"/>
                          </a:solidFill>
                          <a:latin typeface="+mn-lt"/>
                          <a:ea typeface="+mn-ea"/>
                          <a:cs typeface="+mn-cs"/>
                        </a:rPr>
                        <a:t>and by taking all of the following actions:</a:t>
                      </a:r>
                    </a:p>
                    <a:p>
                      <a:pPr marL="176213" indent="-176213"/>
                      <a:r>
                        <a:rPr lang="en-US" sz="1000" b="0" i="0" u="none" strike="noStrike" kern="1200" baseline="0" dirty="0">
                          <a:solidFill>
                            <a:schemeClr val="tx1"/>
                          </a:solidFill>
                          <a:latin typeface="+mn-lt"/>
                          <a:ea typeface="+mn-ea"/>
                          <a:cs typeface="+mn-cs"/>
                        </a:rPr>
                        <a:t>- establish a </a:t>
                      </a:r>
                      <a:r>
                        <a:rPr lang="en-US" sz="1000" b="1" i="0" u="none" strike="noStrike" kern="1200" baseline="0" dirty="0">
                          <a:solidFill>
                            <a:srgbClr val="FF0000"/>
                          </a:solidFill>
                          <a:latin typeface="+mn-lt"/>
                          <a:ea typeface="+mn-ea"/>
                          <a:cs typeface="+mn-cs"/>
                        </a:rPr>
                        <a:t>data management plan (‘DMP</a:t>
                      </a:r>
                      <a:r>
                        <a:rPr lang="en-US" sz="1000" b="0" i="0" u="none" strike="noStrike" kern="1200" baseline="0" dirty="0">
                          <a:solidFill>
                            <a:schemeClr val="tx1"/>
                          </a:solidFill>
                          <a:latin typeface="+mn-lt"/>
                          <a:ea typeface="+mn-ea"/>
                          <a:cs typeface="+mn-cs"/>
                        </a:rPr>
                        <a:t>’) (and regularly update it)</a:t>
                      </a:r>
                    </a:p>
                    <a:p>
                      <a:pPr marL="176213" indent="-176213"/>
                      <a:r>
                        <a:rPr lang="en-US" sz="1000" b="0" i="0" u="none" strike="noStrike" kern="1200" baseline="0" dirty="0">
                          <a:solidFill>
                            <a:schemeClr val="tx1"/>
                          </a:solidFill>
                          <a:latin typeface="+mn-lt"/>
                          <a:ea typeface="+mn-ea"/>
                          <a:cs typeface="+mn-cs"/>
                        </a:rPr>
                        <a:t>- as soon as possible and within the deadlines set out in the DMP, </a:t>
                      </a:r>
                      <a:r>
                        <a:rPr lang="en-US" sz="1000" b="1" i="0" u="none" strike="noStrike" kern="1200" baseline="0" dirty="0">
                          <a:solidFill>
                            <a:srgbClr val="FF0000"/>
                          </a:solidFill>
                          <a:latin typeface="+mn-lt"/>
                          <a:ea typeface="+mn-ea"/>
                          <a:cs typeface="+mn-cs"/>
                        </a:rPr>
                        <a:t>deposit the data in a trusted repository</a:t>
                      </a:r>
                      <a:r>
                        <a:rPr lang="en-US" sz="1000" b="0" i="0" u="none" strike="noStrike" kern="1200" baseline="0" dirty="0">
                          <a:solidFill>
                            <a:schemeClr val="tx1"/>
                          </a:solidFill>
                          <a:latin typeface="+mn-lt"/>
                          <a:ea typeface="+mn-ea"/>
                          <a:cs typeface="+mn-cs"/>
                        </a:rPr>
                        <a:t>; if required in the call conditions, this repository must be federated in the EOSC in compliance with EOSC requirements</a:t>
                      </a:r>
                    </a:p>
                    <a:p>
                      <a:pPr marL="171450" indent="-171450">
                        <a:buFontTx/>
                        <a:buChar char="-"/>
                      </a:pPr>
                      <a:r>
                        <a:rPr lang="en-US" sz="1000" b="0" i="0" u="none" strike="noStrike" kern="1200" baseline="0" dirty="0">
                          <a:solidFill>
                            <a:srgbClr val="FF0000"/>
                          </a:solidFill>
                          <a:latin typeface="+mn-lt"/>
                          <a:ea typeface="+mn-ea"/>
                          <a:cs typeface="+mn-cs"/>
                        </a:rPr>
                        <a:t>as soon as possible </a:t>
                      </a:r>
                      <a:r>
                        <a:rPr lang="en-US" sz="1000" b="0" i="0" u="none" strike="noStrike" kern="1200" baseline="0" dirty="0">
                          <a:solidFill>
                            <a:schemeClr val="tx1"/>
                          </a:solidFill>
                          <a:latin typeface="+mn-lt"/>
                          <a:ea typeface="+mn-ea"/>
                          <a:cs typeface="+mn-cs"/>
                        </a:rPr>
                        <a:t>and within the deadlines set out in the DMP</a:t>
                      </a:r>
                      <a:r>
                        <a:rPr lang="en-US" sz="1000" b="1" i="0" u="none" strike="noStrike" kern="1200" baseline="0" dirty="0">
                          <a:solidFill>
                            <a:srgbClr val="FF0000"/>
                          </a:solidFill>
                          <a:latin typeface="+mn-lt"/>
                          <a:ea typeface="+mn-ea"/>
                          <a:cs typeface="+mn-cs"/>
                        </a:rPr>
                        <a:t>, ensure open access — via the repository — to the deposited data</a:t>
                      </a:r>
                      <a:r>
                        <a:rPr lang="en-US" sz="1000" b="0" i="0" u="none" strike="noStrike" kern="1200" baseline="0" dirty="0">
                          <a:solidFill>
                            <a:schemeClr val="tx1"/>
                          </a:solidFill>
                          <a:latin typeface="+mn-lt"/>
                          <a:ea typeface="+mn-ea"/>
                          <a:cs typeface="+mn-cs"/>
                        </a:rPr>
                        <a:t>, under the latest available version of the Creative Commons Attribution International Public License (CC BY) or Creative Commons Public Domain Dedication (CC 0) or a </a:t>
                      </a:r>
                      <a:r>
                        <a:rPr lang="en-US" sz="1000" b="0" i="0" u="none" strike="noStrike" kern="1200" baseline="0" dirty="0" err="1">
                          <a:solidFill>
                            <a:schemeClr val="tx1"/>
                          </a:solidFill>
                          <a:latin typeface="+mn-lt"/>
                          <a:ea typeface="+mn-ea"/>
                          <a:cs typeface="+mn-cs"/>
                        </a:rPr>
                        <a:t>licence</a:t>
                      </a:r>
                      <a:r>
                        <a:rPr lang="en-US" sz="1000" b="0" i="0" u="none" strike="noStrike" kern="1200" baseline="0" dirty="0">
                          <a:solidFill>
                            <a:schemeClr val="tx1"/>
                          </a:solidFill>
                          <a:latin typeface="+mn-lt"/>
                          <a:ea typeface="+mn-ea"/>
                          <a:cs typeface="+mn-cs"/>
                        </a:rPr>
                        <a:t> with equivalent rights, following the principle ‘</a:t>
                      </a:r>
                      <a:r>
                        <a:rPr lang="en-US" sz="1000" b="1" i="0" u="none" strike="noStrike" kern="1200" baseline="0" dirty="0">
                          <a:solidFill>
                            <a:srgbClr val="FF0000"/>
                          </a:solidFill>
                          <a:latin typeface="+mn-lt"/>
                          <a:ea typeface="+mn-ea"/>
                          <a:cs typeface="+mn-cs"/>
                        </a:rPr>
                        <a:t>as open as possible as closed as necessary</a:t>
                      </a:r>
                      <a:r>
                        <a:rPr lang="en-US" sz="1000" b="0" i="0" u="none" strike="noStrike" kern="1200" baseline="0" dirty="0">
                          <a:solidFill>
                            <a:schemeClr val="tx1"/>
                          </a:solidFill>
                          <a:latin typeface="+mn-lt"/>
                          <a:ea typeface="+mn-ea"/>
                          <a:cs typeface="+mn-cs"/>
                        </a:rPr>
                        <a:t>’ […]</a:t>
                      </a:r>
                    </a:p>
                    <a:p>
                      <a:pPr marL="0" indent="0">
                        <a:buFontTx/>
                        <a:buNone/>
                      </a:pPr>
                      <a:r>
                        <a:rPr lang="en-US" sz="1000" b="0" i="0" u="none" strike="noStrike" kern="1200" baseline="0" dirty="0">
                          <a:solidFill>
                            <a:schemeClr val="tx1"/>
                          </a:solidFill>
                          <a:latin typeface="+mn-lt"/>
                          <a:ea typeface="+mn-ea"/>
                          <a:cs typeface="+mn-cs"/>
                        </a:rPr>
                        <a:t>- provide information via the repository about any research output or any other tools and instruments needed to re-use or validate the data.</a:t>
                      </a:r>
                    </a:p>
                    <a:p>
                      <a:pPr marL="0" indent="0">
                        <a:buFontTx/>
                        <a:buNone/>
                      </a:pPr>
                      <a:endParaRPr lang="it-IT" sz="10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Annotated</a:t>
                      </a:r>
                      <a:r>
                        <a:rPr kumimoji="0" lang="it-IT" sz="1400" b="1" i="0" u="none" strike="noStrike" kern="1200" cap="none" spc="0" normalizeH="0" baseline="0" noProof="0" dirty="0">
                          <a:ln>
                            <a:noFill/>
                          </a:ln>
                          <a:solidFill>
                            <a:prstClr val="black"/>
                          </a:solidFill>
                          <a:effectLst/>
                          <a:uLnTx/>
                          <a:uFillTx/>
                          <a:latin typeface="+mn-lt"/>
                          <a:ea typeface="+mn-ea"/>
                          <a:cs typeface="+mn-cs"/>
                        </a:rPr>
                        <a:t> Model Grant Agreement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Annex</a:t>
                      </a:r>
                      <a:r>
                        <a:rPr kumimoji="0" lang="it-IT" sz="1400" b="1" i="0" u="none" strike="noStrike" kern="1200" cap="none" spc="0" normalizeH="0" baseline="0" noProof="0" dirty="0">
                          <a:ln>
                            <a:noFill/>
                          </a:ln>
                          <a:solidFill>
                            <a:prstClr val="black"/>
                          </a:solidFill>
                          <a:effectLst/>
                          <a:uLnTx/>
                          <a:uFillTx/>
                          <a:latin typeface="+mn-lt"/>
                          <a:ea typeface="+mn-ea"/>
                          <a:cs typeface="+mn-cs"/>
                        </a:rPr>
                        <a:t> 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Art. 17 Open Science p. 158-161</a:t>
                      </a:r>
                      <a:endParaRPr lang="it-IT" sz="1000" b="0" i="0" u="none" strike="noStrike" kern="1200" baseline="0" dirty="0">
                        <a:solidFill>
                          <a:schemeClr val="tx1"/>
                        </a:solidFill>
                        <a:latin typeface="+mn-lt"/>
                        <a:ea typeface="+mn-ea"/>
                        <a:cs typeface="+mn-cs"/>
                      </a:endParaRPr>
                    </a:p>
                  </a:txBody>
                  <a:tcPr anchor="ctr"/>
                </a:tc>
                <a:tc>
                  <a:txBody>
                    <a:bodyPr/>
                    <a:lstStyle/>
                    <a:p>
                      <a:r>
                        <a:rPr lang="it-IT" sz="1300" b="1" dirty="0"/>
                        <a:t>Open Access rules for data </a:t>
                      </a:r>
                      <a:r>
                        <a:rPr lang="it-IT" sz="1300" dirty="0"/>
                        <a:t>mandate </a:t>
                      </a:r>
                      <a:r>
                        <a:rPr lang="it-IT" sz="1300" dirty="0" err="1"/>
                        <a:t>that</a:t>
                      </a:r>
                      <a:r>
                        <a:rPr lang="it-IT" sz="1300" dirty="0"/>
                        <a:t>:</a:t>
                      </a:r>
                    </a:p>
                    <a:p>
                      <a:pPr marL="342900" indent="-342900">
                        <a:buFont typeface="+mj-lt"/>
                        <a:buAutoNum type="arabicPeriod"/>
                      </a:pPr>
                      <a:r>
                        <a:rPr lang="it-IT" sz="1300" dirty="0"/>
                        <a:t>data are </a:t>
                      </a:r>
                      <a:r>
                        <a:rPr lang="it-IT" sz="1300" b="1" dirty="0" err="1"/>
                        <a:t>managed</a:t>
                      </a:r>
                      <a:r>
                        <a:rPr lang="it-IT" sz="1300" b="1" dirty="0"/>
                        <a:t> in a </a:t>
                      </a:r>
                      <a:r>
                        <a:rPr lang="it-IT" sz="1300" b="1" dirty="0" err="1"/>
                        <a:t>responsible</a:t>
                      </a:r>
                      <a:r>
                        <a:rPr lang="it-IT" sz="1300" b="1" dirty="0"/>
                        <a:t> way </a:t>
                      </a:r>
                      <a:r>
                        <a:rPr lang="it-IT" sz="1300" dirty="0" err="1"/>
                        <a:t>according</a:t>
                      </a:r>
                      <a:r>
                        <a:rPr lang="it-IT" sz="1300" dirty="0"/>
                        <a:t> to the </a:t>
                      </a:r>
                      <a:r>
                        <a:rPr lang="it-IT" sz="1300" b="1" dirty="0"/>
                        <a:t>FAIR </a:t>
                      </a:r>
                      <a:r>
                        <a:rPr lang="it-IT" sz="1300" b="1" dirty="0" err="1"/>
                        <a:t>principles</a:t>
                      </a:r>
                      <a:endParaRPr lang="it-IT" sz="1300" b="1" dirty="0"/>
                    </a:p>
                    <a:p>
                      <a:pPr marL="342900" indent="-342900">
                        <a:buFont typeface="+mj-lt"/>
                        <a:buAutoNum type="arabicPeriod"/>
                      </a:pPr>
                      <a:r>
                        <a:rPr lang="it-IT" sz="1300" dirty="0"/>
                        <a:t>a </a:t>
                      </a:r>
                      <a:r>
                        <a:rPr lang="it-IT" sz="1300" b="1" dirty="0"/>
                        <a:t>Data Management Plan (DMP</a:t>
                      </a:r>
                      <a:r>
                        <a:rPr lang="it-IT" sz="1300" b="0" dirty="0"/>
                        <a:t>) </a:t>
                      </a:r>
                      <a:r>
                        <a:rPr lang="it-IT" sz="1300" b="0" dirty="0" err="1"/>
                        <a:t>is</a:t>
                      </a:r>
                      <a:r>
                        <a:rPr lang="it-IT" sz="1300" b="0" dirty="0"/>
                        <a:t> </a:t>
                      </a:r>
                      <a:r>
                        <a:rPr lang="it-IT" sz="1300" b="0" dirty="0" err="1"/>
                        <a:t>established</a:t>
                      </a:r>
                      <a:r>
                        <a:rPr lang="it-IT" sz="1300" b="0" dirty="0"/>
                        <a:t> by M6 and </a:t>
                      </a:r>
                      <a:r>
                        <a:rPr lang="it-IT" sz="1300" b="0" dirty="0" err="1"/>
                        <a:t>regularly</a:t>
                      </a:r>
                      <a:r>
                        <a:rPr lang="it-IT" sz="1300" b="0" dirty="0"/>
                        <a:t> </a:t>
                      </a:r>
                      <a:r>
                        <a:rPr lang="it-IT" sz="1300" b="0" dirty="0" err="1"/>
                        <a:t>updated</a:t>
                      </a:r>
                      <a:endParaRPr lang="it-IT" sz="1300" b="0" dirty="0"/>
                    </a:p>
                    <a:p>
                      <a:pPr marL="342900" indent="-342900">
                        <a:buFont typeface="+mj-lt"/>
                        <a:buAutoNum type="arabicPeriod"/>
                      </a:pPr>
                      <a:r>
                        <a:rPr lang="it-IT" sz="1300" b="1" dirty="0"/>
                        <a:t>data are </a:t>
                      </a:r>
                      <a:r>
                        <a:rPr lang="it-IT" sz="1300" b="1" dirty="0" err="1"/>
                        <a:t>deposited</a:t>
                      </a:r>
                      <a:r>
                        <a:rPr lang="it-IT" sz="1300" b="1" dirty="0"/>
                        <a:t> </a:t>
                      </a:r>
                      <a:r>
                        <a:rPr lang="it-IT" sz="1300" b="0" dirty="0"/>
                        <a:t>in a </a:t>
                      </a:r>
                      <a:r>
                        <a:rPr lang="it-IT" sz="1300" b="1" dirty="0"/>
                        <a:t>«</a:t>
                      </a:r>
                      <a:r>
                        <a:rPr lang="it-IT" sz="1300" b="1" dirty="0" err="1">
                          <a:solidFill>
                            <a:srgbClr val="FF0000"/>
                          </a:solidFill>
                        </a:rPr>
                        <a:t>trusted</a:t>
                      </a:r>
                      <a:r>
                        <a:rPr lang="it-IT" sz="1300" b="1" dirty="0">
                          <a:solidFill>
                            <a:srgbClr val="FF0000"/>
                          </a:solidFill>
                        </a:rPr>
                        <a:t> repository</a:t>
                      </a:r>
                      <a:r>
                        <a:rPr lang="it-IT" sz="1300" b="1" dirty="0"/>
                        <a:t>»</a:t>
                      </a:r>
                      <a:r>
                        <a:rPr lang="it-IT" sz="1300" dirty="0">
                          <a:solidFill>
                            <a:srgbClr val="FF0000"/>
                          </a:solidFill>
                        </a:rPr>
                        <a:t>*</a:t>
                      </a:r>
                    </a:p>
                    <a:p>
                      <a:pPr marL="342900" indent="-342900">
                        <a:buFont typeface="+mj-lt"/>
                        <a:buAutoNum type="arabicPeriod"/>
                      </a:pPr>
                      <a:r>
                        <a:rPr lang="it-IT" sz="1300" b="1" dirty="0"/>
                        <a:t>data are «</a:t>
                      </a:r>
                      <a:r>
                        <a:rPr lang="it-IT" sz="1300" b="1" dirty="0" err="1"/>
                        <a:t>as</a:t>
                      </a:r>
                      <a:r>
                        <a:rPr lang="it-IT" sz="1300" b="1" dirty="0"/>
                        <a:t> open </a:t>
                      </a:r>
                      <a:r>
                        <a:rPr lang="it-IT" sz="1300" b="1" dirty="0" err="1"/>
                        <a:t>as</a:t>
                      </a:r>
                      <a:r>
                        <a:rPr lang="it-IT" sz="1300" b="1" dirty="0"/>
                        <a:t> </a:t>
                      </a:r>
                      <a:r>
                        <a:rPr lang="it-IT" sz="1300" b="1" dirty="0" err="1"/>
                        <a:t>possible</a:t>
                      </a:r>
                      <a:r>
                        <a:rPr lang="it-IT" sz="1300" b="1" dirty="0"/>
                        <a:t>, </a:t>
                      </a:r>
                      <a:r>
                        <a:rPr lang="it-IT" sz="1300" b="1" dirty="0" err="1"/>
                        <a:t>as</a:t>
                      </a:r>
                      <a:r>
                        <a:rPr lang="it-IT" sz="1300" b="1" dirty="0"/>
                        <a:t> </a:t>
                      </a:r>
                      <a:r>
                        <a:rPr lang="it-IT" sz="1300" b="1" dirty="0" err="1"/>
                        <a:t>closed</a:t>
                      </a:r>
                      <a:r>
                        <a:rPr lang="it-IT" sz="1300" b="1" dirty="0"/>
                        <a:t> </a:t>
                      </a:r>
                      <a:r>
                        <a:rPr lang="it-IT" sz="1300" b="1" dirty="0" err="1"/>
                        <a:t>as</a:t>
                      </a:r>
                      <a:r>
                        <a:rPr lang="it-IT" sz="1300" b="1" dirty="0"/>
                        <a:t> </a:t>
                      </a:r>
                      <a:r>
                        <a:rPr lang="it-IT" sz="1300" b="1" dirty="0" err="1"/>
                        <a:t>necessary</a:t>
                      </a:r>
                      <a:r>
                        <a:rPr lang="it-IT" sz="1300" b="1" dirty="0"/>
                        <a:t>» </a:t>
                      </a:r>
                      <a:r>
                        <a:rPr lang="it-IT" sz="1300" b="0" dirty="0" err="1"/>
                        <a:t>according</a:t>
                      </a:r>
                      <a:r>
                        <a:rPr lang="it-IT" sz="1300" b="0" dirty="0"/>
                        <a:t> to the DMP </a:t>
                      </a:r>
                      <a:r>
                        <a:rPr lang="it-IT" sz="1300" b="0" dirty="0" err="1"/>
                        <a:t>provisions</a:t>
                      </a:r>
                      <a:endParaRPr lang="it-IT" sz="1300" b="0" dirty="0"/>
                    </a:p>
                    <a:p>
                      <a:pPr marL="342900" indent="-342900">
                        <a:buFont typeface="+mj-lt"/>
                        <a:buAutoNum type="arabicPeriod"/>
                      </a:pPr>
                      <a:r>
                        <a:rPr lang="it-IT" sz="1300" dirty="0"/>
                        <a:t>information </a:t>
                      </a:r>
                      <a:r>
                        <a:rPr lang="it-IT" sz="1300" dirty="0" err="1"/>
                        <a:t>is</a:t>
                      </a:r>
                      <a:r>
                        <a:rPr lang="it-IT" sz="1300" dirty="0"/>
                        <a:t> </a:t>
                      </a:r>
                      <a:r>
                        <a:rPr lang="it-IT" sz="1300" dirty="0" err="1"/>
                        <a:t>given</a:t>
                      </a:r>
                      <a:r>
                        <a:rPr lang="it-IT" sz="1300" dirty="0"/>
                        <a:t> on </a:t>
                      </a:r>
                      <a:r>
                        <a:rPr lang="it-IT" sz="1300" dirty="0" err="1"/>
                        <a:t>any</a:t>
                      </a:r>
                      <a:r>
                        <a:rPr lang="it-IT" sz="1300" dirty="0"/>
                        <a:t> </a:t>
                      </a:r>
                      <a:r>
                        <a:rPr lang="it-IT" sz="1300" b="1" dirty="0"/>
                        <a:t>output or tool </a:t>
                      </a:r>
                      <a:r>
                        <a:rPr lang="it-IT" sz="1300" b="1" dirty="0" err="1"/>
                        <a:t>needed</a:t>
                      </a:r>
                      <a:r>
                        <a:rPr lang="it-IT" sz="1300" b="1" dirty="0"/>
                        <a:t> to validate or </a:t>
                      </a:r>
                      <a:r>
                        <a:rPr lang="it-IT" sz="1300" b="1" dirty="0" err="1"/>
                        <a:t>reuse</a:t>
                      </a:r>
                      <a:r>
                        <a:rPr lang="it-IT" sz="1300" b="1" dirty="0"/>
                        <a:t> </a:t>
                      </a:r>
                      <a:r>
                        <a:rPr lang="it-IT" sz="1300" dirty="0"/>
                        <a:t>the data</a:t>
                      </a:r>
                    </a:p>
                    <a:p>
                      <a:pPr marL="0" indent="0">
                        <a:buFont typeface="+mj-lt"/>
                        <a:buNone/>
                      </a:pPr>
                      <a:endParaRPr lang="it-IT" sz="800" dirty="0"/>
                    </a:p>
                    <a:p>
                      <a:pPr marL="0" indent="0">
                        <a:buFont typeface="+mj-lt"/>
                        <a:buNone/>
                      </a:pPr>
                      <a:r>
                        <a:rPr lang="it-IT" sz="1300" dirty="0" err="1"/>
                        <a:t>Tips</a:t>
                      </a:r>
                      <a:r>
                        <a:rPr lang="it-IT" sz="1300" dirty="0"/>
                        <a:t> for the DMP: </a:t>
                      </a:r>
                      <a:r>
                        <a:rPr lang="it-IT" sz="1300" dirty="0" err="1"/>
                        <a:t>try</a:t>
                      </a:r>
                      <a:r>
                        <a:rPr lang="it-IT" sz="1300" dirty="0"/>
                        <a:t> </a:t>
                      </a:r>
                      <a:r>
                        <a:rPr lang="it-IT" sz="1300" dirty="0" err="1"/>
                        <a:t>DMPonline</a:t>
                      </a:r>
                      <a:r>
                        <a:rPr lang="it-IT" sz="1300" dirty="0"/>
                        <a:t> or Data </a:t>
                      </a:r>
                      <a:r>
                        <a:rPr lang="it-IT" sz="1300" dirty="0" err="1"/>
                        <a:t>Stewardship</a:t>
                      </a:r>
                      <a:r>
                        <a:rPr lang="it-IT" sz="1300" dirty="0"/>
                        <a:t> </a:t>
                      </a:r>
                      <a:r>
                        <a:rPr lang="it-IT" sz="1300" dirty="0" err="1"/>
                        <a:t>Wizard</a:t>
                      </a:r>
                      <a:r>
                        <a:rPr lang="it-IT" sz="1300" dirty="0"/>
                        <a:t>. Some institutions </a:t>
                      </a:r>
                      <a:r>
                        <a:rPr lang="it-IT" sz="1300" dirty="0" err="1"/>
                        <a:t>provide</a:t>
                      </a:r>
                      <a:r>
                        <a:rPr lang="it-IT" sz="1300" dirty="0"/>
                        <a:t> </a:t>
                      </a:r>
                      <a:r>
                        <a:rPr lang="it-IT" sz="1300" dirty="0" err="1"/>
                        <a:t>their</a:t>
                      </a:r>
                      <a:r>
                        <a:rPr lang="it-IT" sz="1300" dirty="0"/>
                        <a:t> </a:t>
                      </a:r>
                      <a:r>
                        <a:rPr lang="it-IT" sz="1300" dirty="0" err="1"/>
                        <a:t>own</a:t>
                      </a:r>
                      <a:r>
                        <a:rPr lang="it-IT" sz="1300" dirty="0"/>
                        <a:t> template.</a:t>
                      </a:r>
                    </a:p>
                    <a:p>
                      <a:pPr marL="0" indent="0">
                        <a:buFont typeface="+mj-lt"/>
                        <a:buNone/>
                      </a:pPr>
                      <a:endParaRPr lang="it-IT" sz="800" dirty="0"/>
                    </a:p>
                    <a:p>
                      <a:pPr marL="0" indent="0">
                        <a:buFont typeface="+mj-lt"/>
                        <a:buNone/>
                      </a:pPr>
                      <a:r>
                        <a:rPr lang="it-IT" sz="1300" dirty="0"/>
                        <a:t>The DMP </a:t>
                      </a:r>
                      <a:r>
                        <a:rPr lang="it-IT" sz="1300" dirty="0" err="1"/>
                        <a:t>is</a:t>
                      </a:r>
                      <a:r>
                        <a:rPr lang="it-IT" sz="1300" dirty="0"/>
                        <a:t> a </a:t>
                      </a:r>
                      <a:r>
                        <a:rPr lang="it-IT" sz="1300" dirty="0" err="1"/>
                        <a:t>structured</a:t>
                      </a:r>
                      <a:r>
                        <a:rPr lang="it-IT" sz="1300" dirty="0"/>
                        <a:t> way to </a:t>
                      </a:r>
                      <a:r>
                        <a:rPr lang="it-IT" sz="1300" dirty="0" err="1"/>
                        <a:t>think</a:t>
                      </a:r>
                      <a:r>
                        <a:rPr lang="it-IT" sz="1300" dirty="0"/>
                        <a:t> of </a:t>
                      </a:r>
                      <a:r>
                        <a:rPr lang="it-IT" sz="1300" dirty="0" err="1"/>
                        <a:t>your</a:t>
                      </a:r>
                      <a:r>
                        <a:rPr lang="it-IT" sz="1300" dirty="0"/>
                        <a:t> data. </a:t>
                      </a:r>
                      <a:r>
                        <a:rPr lang="it-IT" sz="1300" dirty="0" err="1"/>
                        <a:t>It</a:t>
                      </a:r>
                      <a:r>
                        <a:rPr lang="it-IT" sz="1300" dirty="0"/>
                        <a:t> must be </a:t>
                      </a:r>
                      <a:r>
                        <a:rPr lang="it-IT" sz="1300" dirty="0" err="1"/>
                        <a:t>synthetic</a:t>
                      </a:r>
                      <a:r>
                        <a:rPr lang="it-IT" sz="1300" dirty="0"/>
                        <a:t>, </a:t>
                      </a:r>
                      <a:r>
                        <a:rPr lang="it-IT" sz="1300" dirty="0" err="1"/>
                        <a:t>schematic</a:t>
                      </a:r>
                      <a:r>
                        <a:rPr lang="it-IT" sz="1300" dirty="0"/>
                        <a:t> and </a:t>
                      </a:r>
                      <a:r>
                        <a:rPr lang="it-IT" sz="1300" dirty="0" err="1"/>
                        <a:t>specific</a:t>
                      </a:r>
                      <a:r>
                        <a:rPr lang="it-IT" sz="1300" dirty="0"/>
                        <a:t> to </a:t>
                      </a:r>
                      <a:r>
                        <a:rPr lang="it-IT" sz="1300" dirty="0" err="1"/>
                        <a:t>your</a:t>
                      </a:r>
                      <a:r>
                        <a:rPr lang="it-IT" sz="1300" dirty="0"/>
                        <a:t> dataset and </a:t>
                      </a:r>
                      <a:r>
                        <a:rPr lang="it-IT" sz="1300" dirty="0" err="1"/>
                        <a:t>research</a:t>
                      </a:r>
                      <a:r>
                        <a:rPr lang="it-IT" sz="1300" dirty="0"/>
                        <a:t>.</a:t>
                      </a:r>
                    </a:p>
                    <a:p>
                      <a:pPr marL="0" indent="0">
                        <a:buFont typeface="+mj-lt"/>
                        <a:buNone/>
                      </a:pPr>
                      <a:endParaRPr lang="it-IT" sz="1300" dirty="0"/>
                    </a:p>
                    <a:p>
                      <a:pPr marL="0" indent="0">
                        <a:buFont typeface="+mj-lt"/>
                        <a:buNone/>
                      </a:pPr>
                      <a:r>
                        <a:rPr lang="it-IT" sz="1300" b="1" dirty="0"/>
                        <a:t>FAIR</a:t>
                      </a:r>
                      <a:r>
                        <a:rPr lang="it-IT" sz="1300" dirty="0"/>
                        <a:t> (</a:t>
                      </a:r>
                      <a:r>
                        <a:rPr lang="it-IT" sz="1300" dirty="0" err="1"/>
                        <a:t>Findable</a:t>
                      </a:r>
                      <a:r>
                        <a:rPr lang="it-IT" sz="1300" dirty="0"/>
                        <a:t>, </a:t>
                      </a:r>
                      <a:r>
                        <a:rPr lang="it-IT" sz="1300" dirty="0" err="1"/>
                        <a:t>Accessible</a:t>
                      </a:r>
                      <a:r>
                        <a:rPr lang="it-IT" sz="1300" dirty="0"/>
                        <a:t>, </a:t>
                      </a:r>
                      <a:r>
                        <a:rPr lang="it-IT" sz="1300" dirty="0" err="1"/>
                        <a:t>Interoperable</a:t>
                      </a:r>
                      <a:r>
                        <a:rPr lang="it-IT" sz="1300" dirty="0"/>
                        <a:t>, </a:t>
                      </a:r>
                      <a:r>
                        <a:rPr lang="it-IT" sz="1300" dirty="0" err="1"/>
                        <a:t>Reusable</a:t>
                      </a:r>
                      <a:r>
                        <a:rPr lang="it-IT" sz="1300" dirty="0"/>
                        <a:t>) </a:t>
                      </a:r>
                      <a:r>
                        <a:rPr lang="it-IT" sz="1300" b="1" dirty="0" err="1"/>
                        <a:t>does</a:t>
                      </a:r>
                      <a:r>
                        <a:rPr lang="it-IT" sz="1300" b="1" dirty="0"/>
                        <a:t> </a:t>
                      </a:r>
                      <a:r>
                        <a:rPr lang="it-IT" sz="1300" b="1" dirty="0" err="1"/>
                        <a:t>not</a:t>
                      </a:r>
                      <a:r>
                        <a:rPr lang="it-IT" sz="1300" b="1" dirty="0"/>
                        <a:t> equate to «Open»</a:t>
                      </a:r>
                      <a:r>
                        <a:rPr lang="it-IT" sz="1300" dirty="0"/>
                        <a:t>. «</a:t>
                      </a:r>
                      <a:r>
                        <a:rPr lang="it-IT" sz="1300" dirty="0" err="1"/>
                        <a:t>Accessible</a:t>
                      </a:r>
                      <a:r>
                        <a:rPr lang="it-IT" sz="1300" dirty="0"/>
                        <a:t>» </a:t>
                      </a:r>
                      <a:r>
                        <a:rPr lang="it-IT" sz="1300" dirty="0" err="1"/>
                        <a:t>means</a:t>
                      </a:r>
                      <a:r>
                        <a:rPr lang="it-IT" sz="1300" dirty="0"/>
                        <a:t> to know </a:t>
                      </a:r>
                      <a:r>
                        <a:rPr lang="it-IT" sz="1300" dirty="0" err="1"/>
                        <a:t>where</a:t>
                      </a:r>
                      <a:r>
                        <a:rPr lang="it-IT" sz="1300" dirty="0"/>
                        <a:t> the data are </a:t>
                      </a:r>
                      <a:r>
                        <a:rPr lang="it-IT" sz="1300" dirty="0" err="1"/>
                        <a:t>deposited</a:t>
                      </a:r>
                      <a:r>
                        <a:rPr lang="it-IT" sz="1300" dirty="0"/>
                        <a:t> and under </a:t>
                      </a:r>
                      <a:r>
                        <a:rPr lang="it-IT" sz="1300" dirty="0" err="1"/>
                        <a:t>which</a:t>
                      </a:r>
                      <a:r>
                        <a:rPr lang="it-IT" sz="1300" dirty="0"/>
                        <a:t> access </a:t>
                      </a:r>
                      <a:r>
                        <a:rPr lang="it-IT" sz="1300" dirty="0" err="1"/>
                        <a:t>conditions</a:t>
                      </a:r>
                      <a:r>
                        <a:rPr lang="it-IT" sz="1300" dirty="0"/>
                        <a:t> (open, </a:t>
                      </a:r>
                      <a:r>
                        <a:rPr lang="it-IT" sz="1300" dirty="0" err="1"/>
                        <a:t>closed</a:t>
                      </a:r>
                      <a:r>
                        <a:rPr lang="it-IT" sz="1300" dirty="0"/>
                        <a:t>, restricted, </a:t>
                      </a:r>
                      <a:r>
                        <a:rPr lang="it-IT" sz="1300" dirty="0" err="1"/>
                        <a:t>embargoed</a:t>
                      </a:r>
                      <a:r>
                        <a:rPr lang="it-IT" sz="1300" dirty="0"/>
                        <a:t>) </a:t>
                      </a:r>
                      <a:r>
                        <a:rPr lang="it-IT" sz="1300" dirty="0" err="1"/>
                        <a:t>according</a:t>
                      </a:r>
                      <a:r>
                        <a:rPr lang="it-IT" sz="1300" dirty="0"/>
                        <a:t> to the </a:t>
                      </a:r>
                      <a:r>
                        <a:rPr lang="it-IT" sz="1300" dirty="0" err="1"/>
                        <a:t>principle</a:t>
                      </a:r>
                      <a:r>
                        <a:rPr lang="it-IT" sz="1300" dirty="0"/>
                        <a:t> </a:t>
                      </a:r>
                      <a:r>
                        <a:rPr lang="it-IT" sz="1300" b="1" dirty="0"/>
                        <a:t>«</a:t>
                      </a:r>
                      <a:r>
                        <a:rPr lang="it-IT" sz="1300" b="1" dirty="0" err="1"/>
                        <a:t>as</a:t>
                      </a:r>
                      <a:r>
                        <a:rPr lang="it-IT" sz="1300" b="1" dirty="0"/>
                        <a:t> open </a:t>
                      </a:r>
                      <a:r>
                        <a:rPr lang="it-IT" sz="1300" b="1" dirty="0" err="1"/>
                        <a:t>as</a:t>
                      </a:r>
                      <a:r>
                        <a:rPr lang="it-IT" sz="1300" b="1" dirty="0"/>
                        <a:t> </a:t>
                      </a:r>
                      <a:r>
                        <a:rPr lang="it-IT" sz="1300" b="1" dirty="0" err="1"/>
                        <a:t>possible</a:t>
                      </a:r>
                      <a:r>
                        <a:rPr lang="it-IT" sz="1300" b="1" dirty="0"/>
                        <a:t>, </a:t>
                      </a:r>
                      <a:r>
                        <a:rPr lang="it-IT" sz="1300" b="1" dirty="0" err="1"/>
                        <a:t>as</a:t>
                      </a:r>
                      <a:r>
                        <a:rPr lang="it-IT" sz="1300" b="1" dirty="0"/>
                        <a:t> </a:t>
                      </a:r>
                      <a:r>
                        <a:rPr lang="it-IT" sz="1300" b="1" dirty="0" err="1"/>
                        <a:t>closed</a:t>
                      </a:r>
                      <a:r>
                        <a:rPr lang="it-IT" sz="1300" b="1" dirty="0"/>
                        <a:t> </a:t>
                      </a:r>
                      <a:r>
                        <a:rPr lang="it-IT" sz="1300" b="1" dirty="0" err="1"/>
                        <a:t>as</a:t>
                      </a:r>
                      <a:r>
                        <a:rPr lang="it-IT" sz="1300" b="1" dirty="0"/>
                        <a:t> </a:t>
                      </a:r>
                      <a:r>
                        <a:rPr lang="it-IT" sz="1300" b="1" dirty="0" err="1"/>
                        <a:t>necessary</a:t>
                      </a:r>
                      <a:r>
                        <a:rPr lang="it-IT" sz="1300" b="1" dirty="0"/>
                        <a:t>».  </a:t>
                      </a:r>
                      <a:r>
                        <a:rPr lang="it-IT" sz="1300" b="1" dirty="0" err="1"/>
                        <a:t>Compelling</a:t>
                      </a:r>
                      <a:r>
                        <a:rPr lang="it-IT" sz="1300" b="1" dirty="0"/>
                        <a:t> </a:t>
                      </a:r>
                      <a:r>
                        <a:rPr lang="it-IT" sz="1300" b="1" dirty="0" err="1"/>
                        <a:t>reasons</a:t>
                      </a:r>
                      <a:r>
                        <a:rPr lang="it-IT" sz="1300" b="1" dirty="0"/>
                        <a:t> to </a:t>
                      </a:r>
                      <a:r>
                        <a:rPr lang="it-IT" sz="1300" b="1" dirty="0" err="1"/>
                        <a:t>keep</a:t>
                      </a:r>
                      <a:r>
                        <a:rPr lang="it-IT" sz="1300" b="1" dirty="0"/>
                        <a:t> </a:t>
                      </a:r>
                      <a:r>
                        <a:rPr lang="it-IT" sz="1300" b="1" dirty="0" err="1"/>
                        <a:t>your</a:t>
                      </a:r>
                      <a:r>
                        <a:rPr lang="it-IT" sz="1300" b="1" dirty="0"/>
                        <a:t> data </a:t>
                      </a:r>
                      <a:r>
                        <a:rPr lang="it-IT" sz="1300" b="1" dirty="0" err="1"/>
                        <a:t>closed</a:t>
                      </a:r>
                      <a:r>
                        <a:rPr lang="it-IT" sz="1300" b="1" dirty="0"/>
                        <a:t> must be </a:t>
                      </a:r>
                      <a:r>
                        <a:rPr lang="it-IT" sz="1300" b="1" dirty="0" err="1"/>
                        <a:t>detailed</a:t>
                      </a:r>
                      <a:r>
                        <a:rPr lang="it-IT" sz="1300" b="1" dirty="0"/>
                        <a:t> in the DMP.</a:t>
                      </a:r>
                    </a:p>
                    <a:p>
                      <a:pPr marL="0" indent="0">
                        <a:buFont typeface="+mj-lt"/>
                        <a:buNone/>
                      </a:pPr>
                      <a:endParaRPr lang="it-IT" sz="1300" dirty="0"/>
                    </a:p>
                    <a:p>
                      <a:pPr marL="0" indent="0">
                        <a:buFont typeface="+mj-lt"/>
                        <a:buNone/>
                      </a:pPr>
                      <a:r>
                        <a:rPr lang="it-IT" sz="1300" dirty="0"/>
                        <a:t>*</a:t>
                      </a:r>
                      <a:r>
                        <a:rPr lang="it-IT" sz="1300" dirty="0" err="1">
                          <a:solidFill>
                            <a:srgbClr val="FF0000"/>
                          </a:solidFill>
                        </a:rPr>
                        <a:t>Trusted</a:t>
                      </a:r>
                      <a:r>
                        <a:rPr lang="it-IT" sz="1300" dirty="0">
                          <a:solidFill>
                            <a:srgbClr val="FF0000"/>
                          </a:solidFill>
                        </a:rPr>
                        <a:t> repository </a:t>
                      </a:r>
                      <a:r>
                        <a:rPr lang="it-IT" sz="1300" dirty="0"/>
                        <a:t>[</a:t>
                      </a:r>
                      <a:r>
                        <a:rPr lang="it-IT" sz="1300" dirty="0" err="1"/>
                        <a:t>Annotated</a:t>
                      </a:r>
                      <a:r>
                        <a:rPr lang="it-IT" sz="1300" dirty="0"/>
                        <a:t> Model Grant </a:t>
                      </a:r>
                      <a:r>
                        <a:rPr lang="it-IT" sz="1300" dirty="0" err="1"/>
                        <a:t>Agrement</a:t>
                      </a:r>
                      <a:r>
                        <a:rPr lang="it-IT" sz="1300" dirty="0"/>
                        <a:t> v.1, p. 156 [slide 12]]:</a:t>
                      </a:r>
                    </a:p>
                    <a:p>
                      <a:pPr marL="285750" indent="-285750">
                        <a:buFontTx/>
                        <a:buChar char="-"/>
                      </a:pPr>
                      <a:r>
                        <a:rPr lang="it-IT" sz="1300" dirty="0"/>
                        <a:t>Certified repositories(Core trust </a:t>
                      </a:r>
                      <a:r>
                        <a:rPr lang="it-IT" sz="1300" dirty="0" err="1"/>
                        <a:t>seal</a:t>
                      </a:r>
                      <a:r>
                        <a:rPr lang="it-IT" sz="1300" dirty="0"/>
                        <a:t>, DIN, ISO…)</a:t>
                      </a:r>
                    </a:p>
                    <a:p>
                      <a:pPr marL="285750" indent="-285750">
                        <a:buFontTx/>
                        <a:buChar char="-"/>
                      </a:pPr>
                      <a:r>
                        <a:rPr lang="it-IT" sz="1300" dirty="0" err="1"/>
                        <a:t>Disciplinary</a:t>
                      </a:r>
                      <a:r>
                        <a:rPr lang="it-IT" sz="1300" dirty="0"/>
                        <a:t>, </a:t>
                      </a:r>
                      <a:r>
                        <a:rPr lang="it-IT" sz="1300" dirty="0" err="1"/>
                        <a:t>institutional</a:t>
                      </a:r>
                      <a:r>
                        <a:rPr lang="it-IT" sz="1300" dirty="0"/>
                        <a:t> or catch </a:t>
                      </a:r>
                      <a:r>
                        <a:rPr lang="it-IT" sz="1300" dirty="0" err="1"/>
                        <a:t>all</a:t>
                      </a:r>
                      <a:r>
                        <a:rPr lang="it-IT" sz="1300" dirty="0"/>
                        <a:t> repositories </a:t>
                      </a:r>
                      <a:r>
                        <a:rPr lang="it-IT" sz="1300" dirty="0" err="1"/>
                        <a:t>providing</a:t>
                      </a:r>
                      <a:r>
                        <a:rPr lang="it-IT" sz="1300" dirty="0"/>
                        <a:t> </a:t>
                      </a:r>
                      <a:r>
                        <a:rPr lang="it-IT" sz="1300" dirty="0" err="1"/>
                        <a:t>persistent</a:t>
                      </a:r>
                      <a:r>
                        <a:rPr lang="it-IT" sz="1300" dirty="0"/>
                        <a:t> </a:t>
                      </a:r>
                      <a:r>
                        <a:rPr lang="it-IT" sz="1300" dirty="0" err="1"/>
                        <a:t>unique</a:t>
                      </a:r>
                      <a:r>
                        <a:rPr lang="it-IT" sz="1300" dirty="0"/>
                        <a:t> </a:t>
                      </a:r>
                      <a:r>
                        <a:rPr lang="it-IT" sz="1300" dirty="0" err="1"/>
                        <a:t>identifiers</a:t>
                      </a:r>
                      <a:r>
                        <a:rPr lang="it-IT" sz="1300" dirty="0"/>
                        <a:t>, data </a:t>
                      </a:r>
                      <a:r>
                        <a:rPr lang="it-IT" sz="1300" dirty="0" err="1"/>
                        <a:t>integrity</a:t>
                      </a:r>
                      <a:r>
                        <a:rPr lang="it-IT" sz="1300" dirty="0"/>
                        <a:t> checks, </a:t>
                      </a:r>
                      <a:r>
                        <a:rPr lang="it-IT" sz="1300" dirty="0" err="1"/>
                        <a:t>preservation</a:t>
                      </a:r>
                      <a:r>
                        <a:rPr lang="it-IT" sz="1300" dirty="0"/>
                        <a:t>, access </a:t>
                      </a:r>
                      <a:r>
                        <a:rPr lang="it-IT" sz="1300" dirty="0" err="1"/>
                        <a:t>rights</a:t>
                      </a:r>
                      <a:r>
                        <a:rPr lang="it-IT" sz="1300" dirty="0"/>
                        <a:t>, </a:t>
                      </a:r>
                      <a:r>
                        <a:rPr lang="it-IT" sz="1300" dirty="0" err="1"/>
                        <a:t>reuse</a:t>
                      </a:r>
                      <a:r>
                        <a:rPr lang="it-IT" sz="1300" dirty="0"/>
                        <a:t> </a:t>
                      </a:r>
                      <a:r>
                        <a:rPr lang="it-IT" sz="1300" dirty="0" err="1"/>
                        <a:t>licenses</a:t>
                      </a:r>
                      <a:endParaRPr lang="it-IT" sz="1300" dirty="0"/>
                    </a:p>
                    <a:p>
                      <a:pPr marL="285750" indent="-285750">
                        <a:buFontTx/>
                        <a:buChar char="-"/>
                      </a:pPr>
                      <a:r>
                        <a:rPr lang="it-IT" sz="1300" b="0" dirty="0" err="1"/>
                        <a:t>GDrive</a:t>
                      </a:r>
                      <a:r>
                        <a:rPr lang="it-IT" sz="1300" b="0" dirty="0"/>
                        <a:t>, Dropbox, </a:t>
                      </a:r>
                      <a:r>
                        <a:rPr lang="it-IT" sz="1300" dirty="0"/>
                        <a:t>personal web pages are NOT repositories</a:t>
                      </a:r>
                      <a:endParaRPr lang="it-IT" sz="1400" dirty="0"/>
                    </a:p>
                  </a:txBody>
                  <a:tcPr anchor="ctr"/>
                </a:tc>
                <a:tc>
                  <a:txBody>
                    <a:bodyPr/>
                    <a:lstStyle/>
                    <a:p>
                      <a:pPr marL="0" indent="0">
                        <a:buFont typeface="Arial" panose="020B0604020202020204" pitchFamily="34" charset="0"/>
                        <a:buNone/>
                      </a:pPr>
                      <a:r>
                        <a:rPr lang="it-IT" sz="1200" b="1" dirty="0"/>
                        <a:t>[</a:t>
                      </a:r>
                      <a:r>
                        <a:rPr lang="it-IT" sz="1200" b="1" dirty="0" err="1"/>
                        <a:t>beside</a:t>
                      </a:r>
                      <a:r>
                        <a:rPr lang="it-IT" sz="1200" b="1" dirty="0"/>
                        <a:t> tools C1-C7]:</a:t>
                      </a:r>
                    </a:p>
                    <a:p>
                      <a:pPr marL="285750" indent="-285750">
                        <a:buFont typeface="Arial" panose="020B0604020202020204" pitchFamily="34" charset="0"/>
                        <a:buChar char="•"/>
                      </a:pPr>
                      <a:r>
                        <a:rPr lang="it-IT" sz="1200" b="1" dirty="0"/>
                        <a:t>F1 </a:t>
                      </a:r>
                      <a:r>
                        <a:rPr lang="it-IT" sz="1200" b="1" kern="1200" dirty="0" err="1">
                          <a:solidFill>
                            <a:srgbClr val="006699"/>
                          </a:solidFill>
                          <a:latin typeface="+mn-lt"/>
                          <a:ea typeface="+mn-ea"/>
                          <a:cs typeface="+mn-cs"/>
                        </a:rPr>
                        <a:t>DMPonline</a:t>
                      </a:r>
                      <a:r>
                        <a:rPr lang="it-IT" sz="1200" b="1" kern="1200" dirty="0">
                          <a:solidFill>
                            <a:srgbClr val="006699"/>
                          </a:solidFill>
                          <a:latin typeface="+mn-lt"/>
                          <a:ea typeface="+mn-ea"/>
                          <a:cs typeface="+mn-cs"/>
                        </a:rPr>
                        <a:t> </a:t>
                      </a:r>
                      <a:r>
                        <a:rPr lang="it-IT" sz="1200" b="0" dirty="0"/>
                        <a:t>to draft </a:t>
                      </a:r>
                      <a:r>
                        <a:rPr lang="it-IT" sz="1200" b="0" dirty="0" err="1"/>
                        <a:t>your</a:t>
                      </a:r>
                      <a:r>
                        <a:rPr lang="it-IT" sz="1200" b="0" dirty="0"/>
                        <a:t> DMP </a:t>
                      </a:r>
                      <a:br>
                        <a:rPr lang="it-IT" sz="1200" b="0" dirty="0"/>
                      </a:br>
                      <a:r>
                        <a:rPr lang="it-IT" sz="1200" b="0" dirty="0"/>
                        <a:t>[</a:t>
                      </a:r>
                      <a:r>
                        <a:rPr lang="it-IT" sz="1200" b="0" dirty="0">
                          <a:hlinkClick r:id="rId2"/>
                        </a:rPr>
                        <a:t>https://dmponline.dcc.ac.uk/</a:t>
                      </a:r>
                      <a:r>
                        <a:rPr lang="it-IT" sz="1200" b="0" dirty="0"/>
                        <a:t>]</a:t>
                      </a:r>
                    </a:p>
                    <a:p>
                      <a:pPr marL="285750" indent="-285750">
                        <a:buFont typeface="Arial" panose="020B0604020202020204" pitchFamily="34" charset="0"/>
                        <a:buChar char="•"/>
                      </a:pPr>
                      <a:r>
                        <a:rPr lang="it-IT" sz="1200" b="1" dirty="0"/>
                        <a:t>F2</a:t>
                      </a:r>
                      <a:r>
                        <a:rPr lang="it-IT" sz="1200" dirty="0"/>
                        <a:t> </a:t>
                      </a:r>
                      <a:r>
                        <a:rPr lang="it-IT" sz="1200" b="1" kern="1200" dirty="0">
                          <a:solidFill>
                            <a:srgbClr val="006699"/>
                          </a:solidFill>
                          <a:latin typeface="+mn-lt"/>
                          <a:ea typeface="+mn-ea"/>
                          <a:cs typeface="+mn-cs"/>
                        </a:rPr>
                        <a:t>Data </a:t>
                      </a:r>
                      <a:r>
                        <a:rPr lang="it-IT" sz="1200" b="1" kern="1200" dirty="0" err="1">
                          <a:solidFill>
                            <a:srgbClr val="006699"/>
                          </a:solidFill>
                          <a:latin typeface="+mn-lt"/>
                          <a:ea typeface="+mn-ea"/>
                          <a:cs typeface="+mn-cs"/>
                        </a:rPr>
                        <a:t>stewardship</a:t>
                      </a:r>
                      <a:r>
                        <a:rPr lang="it-IT" sz="1200" b="1" kern="1200" dirty="0">
                          <a:solidFill>
                            <a:srgbClr val="006699"/>
                          </a:solidFill>
                          <a:latin typeface="+mn-lt"/>
                          <a:ea typeface="+mn-ea"/>
                          <a:cs typeface="+mn-cs"/>
                        </a:rPr>
                        <a:t> </a:t>
                      </a:r>
                      <a:r>
                        <a:rPr lang="it-IT" sz="1200" b="1" kern="1200" dirty="0" err="1">
                          <a:solidFill>
                            <a:srgbClr val="006699"/>
                          </a:solidFill>
                          <a:latin typeface="+mn-lt"/>
                          <a:ea typeface="+mn-ea"/>
                          <a:cs typeface="+mn-cs"/>
                        </a:rPr>
                        <a:t>Wizard</a:t>
                      </a:r>
                      <a:r>
                        <a:rPr lang="it-IT" sz="1200" b="1" kern="1200" dirty="0">
                          <a:solidFill>
                            <a:srgbClr val="006699"/>
                          </a:solidFill>
                          <a:latin typeface="+mn-lt"/>
                          <a:ea typeface="+mn-ea"/>
                          <a:cs typeface="+mn-cs"/>
                        </a:rPr>
                        <a:t> </a:t>
                      </a:r>
                      <a:r>
                        <a:rPr lang="it-IT" sz="1200" dirty="0"/>
                        <a:t>to </a:t>
                      </a:r>
                      <a:r>
                        <a:rPr lang="it-IT" sz="1200" dirty="0" err="1"/>
                        <a:t>manage</a:t>
                      </a:r>
                      <a:r>
                        <a:rPr lang="it-IT" sz="1200" dirty="0"/>
                        <a:t> </a:t>
                      </a:r>
                      <a:r>
                        <a:rPr lang="it-IT" sz="1200" dirty="0" err="1"/>
                        <a:t>your</a:t>
                      </a:r>
                      <a:r>
                        <a:rPr lang="it-IT" sz="1200" dirty="0"/>
                        <a:t> data in a FAIR way and to draft </a:t>
                      </a:r>
                      <a:r>
                        <a:rPr lang="it-IT" sz="1200" dirty="0" err="1"/>
                        <a:t>DMPs</a:t>
                      </a:r>
                      <a:r>
                        <a:rPr lang="it-IT" sz="1200" dirty="0"/>
                        <a:t> [</a:t>
                      </a:r>
                      <a:r>
                        <a:rPr lang="it-IT" sz="1200" dirty="0">
                          <a:hlinkClick r:id="rId3"/>
                        </a:rPr>
                        <a:t>https://ds-wizard.org</a:t>
                      </a:r>
                      <a:r>
                        <a:rPr lang="it-IT" sz="1200" dirty="0"/>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dirty="0"/>
                        <a:t>F3 </a:t>
                      </a:r>
                      <a:r>
                        <a:rPr lang="it-IT" sz="1200" b="1" kern="1200" dirty="0">
                          <a:solidFill>
                            <a:srgbClr val="006699"/>
                          </a:solidFill>
                          <a:latin typeface="+mn-lt"/>
                          <a:ea typeface="+mn-ea"/>
                          <a:cs typeface="+mn-cs"/>
                        </a:rPr>
                        <a:t>Cost </a:t>
                      </a:r>
                      <a:r>
                        <a:rPr lang="it-IT" sz="1200" b="1" kern="1200" dirty="0" err="1">
                          <a:solidFill>
                            <a:srgbClr val="006699"/>
                          </a:solidFill>
                          <a:latin typeface="+mn-lt"/>
                          <a:ea typeface="+mn-ea"/>
                          <a:cs typeface="+mn-cs"/>
                        </a:rPr>
                        <a:t>evaluator</a:t>
                      </a:r>
                      <a:r>
                        <a:rPr lang="it-IT" sz="1200" b="1" kern="1200" dirty="0">
                          <a:solidFill>
                            <a:srgbClr val="006699"/>
                          </a:solidFill>
                          <a:latin typeface="+mn-lt"/>
                          <a:ea typeface="+mn-ea"/>
                          <a:cs typeface="+mn-cs"/>
                        </a:rPr>
                        <a:t> </a:t>
                      </a:r>
                      <a:r>
                        <a:rPr lang="it-IT" sz="1200" dirty="0"/>
                        <a:t>[</a:t>
                      </a:r>
                      <a:r>
                        <a:rPr kumimoji="0" lang="it-IT" sz="1200" b="0" i="0" u="sng" strike="noStrike" kern="1200" cap="none" spc="0" normalizeH="0" baseline="0" noProof="0" dirty="0">
                          <a:ln>
                            <a:noFill/>
                          </a:ln>
                          <a:solidFill>
                            <a:srgbClr val="7F7F7F"/>
                          </a:solidFill>
                          <a:effectLst/>
                          <a:uLnTx/>
                          <a:uFillTx/>
                          <a:latin typeface="Calibri" panose="020F0502020204030204" pitchFamily="34" charset="0"/>
                          <a:ea typeface="Calibri" panose="020F0502020204030204" pitchFamily="34" charset="0"/>
                          <a:cs typeface="Times New Roman" panose="02020603050405020304" pitchFamily="18" charset="0"/>
                          <a:hlinkClick r:id="rId4"/>
                        </a:rPr>
                        <a:t>https://storage-costs-evaluator.ds-wizard.org/</a:t>
                      </a:r>
                      <a:r>
                        <a:rPr kumimoji="0" lang="it-IT" sz="1200" b="0" i="0" u="none" strike="noStrike" kern="1200" cap="none" spc="0" normalizeH="0" baseline="0" noProof="0" dirty="0">
                          <a:ln>
                            <a:noFill/>
                          </a:ln>
                          <a:solidFill>
                            <a:prstClr val="black"/>
                          </a:solidFill>
                          <a:effectLst/>
                          <a:uLnTx/>
                          <a:uFillTx/>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1" i="0" u="none" strike="noStrike" kern="1200" cap="none" spc="0" normalizeH="0" baseline="0" noProof="0" dirty="0">
                          <a:ln>
                            <a:noFill/>
                          </a:ln>
                          <a:solidFill>
                            <a:prstClr val="black"/>
                          </a:solidFill>
                          <a:effectLst/>
                          <a:uLnTx/>
                          <a:uFillTx/>
                          <a:latin typeface="+mn-lt"/>
                          <a:ea typeface="+mn-ea"/>
                          <a:cs typeface="+mn-cs"/>
                        </a:rPr>
                        <a:t>F4</a:t>
                      </a:r>
                      <a:r>
                        <a:rPr kumimoji="0" lang="it-IT" sz="1200" b="0" i="0" u="none" strike="noStrike" kern="1200" cap="none" spc="0" normalizeH="0" baseline="0" noProof="0" dirty="0">
                          <a:ln>
                            <a:noFill/>
                          </a:ln>
                          <a:solidFill>
                            <a:prstClr val="black"/>
                          </a:solidFill>
                          <a:effectLst/>
                          <a:uLnTx/>
                          <a:uFillTx/>
                          <a:latin typeface="+mn-lt"/>
                          <a:ea typeface="+mn-ea"/>
                          <a:cs typeface="+mn-cs"/>
                        </a:rPr>
                        <a:t> </a:t>
                      </a:r>
                      <a:r>
                        <a:rPr lang="it-IT" sz="1200" b="1" kern="1200" noProof="0" dirty="0" err="1">
                          <a:solidFill>
                            <a:srgbClr val="006699"/>
                          </a:solidFill>
                          <a:latin typeface="+mn-lt"/>
                          <a:ea typeface="+mn-ea"/>
                          <a:cs typeface="+mn-cs"/>
                        </a:rPr>
                        <a:t>OpenAIRE</a:t>
                      </a:r>
                      <a:r>
                        <a:rPr lang="it-IT" sz="1200" b="1" kern="1200" noProof="0" dirty="0">
                          <a:solidFill>
                            <a:srgbClr val="006699"/>
                          </a:solidFill>
                          <a:latin typeface="+mn-lt"/>
                          <a:ea typeface="+mn-ea"/>
                          <a:cs typeface="+mn-cs"/>
                        </a:rPr>
                        <a:t> data management costs tool </a:t>
                      </a:r>
                      <a:r>
                        <a:rPr kumimoji="0" lang="it-IT" sz="1200" b="0" i="0" u="none" strike="noStrike" kern="1200" cap="none" spc="0" normalizeH="0" baseline="0" noProof="0" dirty="0">
                          <a:ln>
                            <a:noFill/>
                          </a:ln>
                          <a:solidFill>
                            <a:prstClr val="black"/>
                          </a:solidFill>
                          <a:effectLst/>
                          <a:uLnTx/>
                          <a:uFillTx/>
                          <a:latin typeface="+mn-lt"/>
                          <a:ea typeface="+mn-ea"/>
                          <a:cs typeface="+mn-cs"/>
                        </a:rPr>
                        <a:t>[</a:t>
                      </a:r>
                      <a:r>
                        <a:rPr kumimoji="0" lang="it-IT" sz="1200" b="0" i="0" u="none" strike="noStrike" kern="1200" cap="none" spc="0" normalizeH="0" baseline="0" noProof="0" dirty="0">
                          <a:ln>
                            <a:noFill/>
                          </a:ln>
                          <a:solidFill>
                            <a:prstClr val="black"/>
                          </a:solidFill>
                          <a:effectLst/>
                          <a:uLnTx/>
                          <a:uFillTx/>
                          <a:latin typeface="+mn-lt"/>
                          <a:ea typeface="+mn-ea"/>
                          <a:cs typeface="+mn-cs"/>
                          <a:hlinkClick r:id="rId5"/>
                        </a:rPr>
                        <a:t>https://www.openaire.eu/how-to-comply-to-h2020-mandates-rdm-costs</a:t>
                      </a:r>
                      <a:r>
                        <a:rPr kumimoji="0" lang="it-IT" sz="1200" b="0" i="0" u="none" strike="noStrike" kern="1200" cap="none" spc="0" normalizeH="0" baseline="0" noProof="0" dirty="0">
                          <a:ln>
                            <a:noFill/>
                          </a:ln>
                          <a:solidFill>
                            <a:prstClr val="black"/>
                          </a:solidFill>
                          <a:effectLst/>
                          <a:uLnTx/>
                          <a:uFillTx/>
                          <a:latin typeface="+mn-lt"/>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1" i="0" u="none" strike="noStrike" kern="1200" cap="none" spc="0" normalizeH="0" baseline="0" noProof="0" dirty="0">
                          <a:ln>
                            <a:noFill/>
                          </a:ln>
                          <a:solidFill>
                            <a:prstClr val="black"/>
                          </a:solidFill>
                          <a:effectLst/>
                          <a:uLnTx/>
                          <a:uFillTx/>
                          <a:latin typeface="+mn-lt"/>
                          <a:ea typeface="+mn-ea"/>
                          <a:cs typeface="+mn-cs"/>
                        </a:rPr>
                        <a:t>F5</a:t>
                      </a:r>
                      <a:r>
                        <a:rPr kumimoji="0" lang="it-IT" sz="1200" b="0" i="0" u="none" strike="noStrike" kern="1200" cap="none" spc="0" normalizeH="0" baseline="0" noProof="0" dirty="0">
                          <a:ln>
                            <a:noFill/>
                          </a:ln>
                          <a:solidFill>
                            <a:prstClr val="black"/>
                          </a:solidFill>
                          <a:effectLst/>
                          <a:uLnTx/>
                          <a:uFillTx/>
                          <a:latin typeface="+mn-lt"/>
                          <a:ea typeface="+mn-ea"/>
                          <a:cs typeface="+mn-cs"/>
                        </a:rPr>
                        <a:t> </a:t>
                      </a:r>
                      <a:r>
                        <a:rPr lang="it-IT" sz="1200" b="1" kern="1200" noProof="0" dirty="0">
                          <a:solidFill>
                            <a:srgbClr val="006699"/>
                          </a:solidFill>
                          <a:latin typeface="+mn-lt"/>
                          <a:ea typeface="+mn-ea"/>
                          <a:cs typeface="+mn-cs"/>
                        </a:rPr>
                        <a:t>Legal </a:t>
                      </a:r>
                      <a:r>
                        <a:rPr lang="it-IT" sz="1200" b="1" kern="1200" noProof="0" dirty="0" err="1">
                          <a:solidFill>
                            <a:srgbClr val="006699"/>
                          </a:solidFill>
                          <a:latin typeface="+mn-lt"/>
                          <a:ea typeface="+mn-ea"/>
                          <a:cs typeface="+mn-cs"/>
                        </a:rPr>
                        <a:t>aspects</a:t>
                      </a:r>
                      <a:r>
                        <a:rPr lang="it-IT" sz="1200" b="1" kern="1200" noProof="0" dirty="0">
                          <a:solidFill>
                            <a:srgbClr val="006699"/>
                          </a:solidFill>
                          <a:latin typeface="+mn-lt"/>
                          <a:ea typeface="+mn-ea"/>
                          <a:cs typeface="+mn-cs"/>
                        </a:rPr>
                        <a:t> of data management </a:t>
                      </a:r>
                      <a:r>
                        <a:rPr kumimoji="0" lang="it-IT" sz="1200" b="0" i="0" u="none" strike="noStrike" kern="1200" cap="none" spc="0" normalizeH="0" baseline="0" noProof="0" dirty="0">
                          <a:ln>
                            <a:noFill/>
                          </a:ln>
                          <a:solidFill>
                            <a:prstClr val="black"/>
                          </a:solidFill>
                          <a:effectLst/>
                          <a:uLnTx/>
                          <a:uFillTx/>
                          <a:latin typeface="+mn-lt"/>
                          <a:ea typeface="+mn-ea"/>
                          <a:cs typeface="+mn-cs"/>
                        </a:rPr>
                        <a:t>[</a:t>
                      </a:r>
                      <a:r>
                        <a:rPr kumimoji="0" lang="it-IT" sz="1200" b="0" i="0" u="none" strike="noStrike" kern="1200" cap="none" spc="0" normalizeH="0" baseline="0" noProof="0" dirty="0">
                          <a:ln>
                            <a:noFill/>
                          </a:ln>
                          <a:solidFill>
                            <a:prstClr val="black"/>
                          </a:solidFill>
                          <a:effectLst/>
                          <a:uLnTx/>
                          <a:uFillTx/>
                          <a:latin typeface="+mn-lt"/>
                          <a:ea typeface="+mn-ea"/>
                          <a:cs typeface="+mn-cs"/>
                          <a:hlinkClick r:id="rId6"/>
                        </a:rPr>
                        <a:t>https://www.openaire.eu/how-do-i-know-if-my-research-data-is-protected</a:t>
                      </a:r>
                      <a:r>
                        <a:rPr kumimoji="0" lang="it-IT" sz="1200" b="0" i="0" u="none" strike="noStrike" kern="1200" cap="none" spc="0" normalizeH="0" baseline="0" noProof="0" dirty="0">
                          <a:ln>
                            <a:noFill/>
                          </a:ln>
                          <a:solidFill>
                            <a:prstClr val="black"/>
                          </a:solidFill>
                          <a:effectLst/>
                          <a:uLnTx/>
                          <a:uFillTx/>
                          <a:latin typeface="+mn-lt"/>
                          <a:ea typeface="+mn-ea"/>
                          <a:cs typeface="+mn-cs"/>
                        </a:rPr>
                        <a:t>]</a:t>
                      </a:r>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D3277321-DB26-44C3-9AD2-7B274A302729}"/>
              </a:ext>
            </a:extLst>
          </p:cNvPr>
          <p:cNvSpPr>
            <a:spLocks noGrp="1"/>
          </p:cNvSpPr>
          <p:nvPr>
            <p:ph type="sldNum" sz="quarter" idx="12"/>
          </p:nvPr>
        </p:nvSpPr>
        <p:spPr/>
        <p:txBody>
          <a:bodyPr/>
          <a:lstStyle/>
          <a:p>
            <a:fld id="{C897A8A3-AC49-4C97-9D53-2C05D629DE6D}" type="slidenum">
              <a:rPr lang="it-IT" smtClean="0"/>
              <a:t>10</a:t>
            </a:fld>
            <a:endParaRPr lang="it-IT"/>
          </a:p>
        </p:txBody>
      </p:sp>
    </p:spTree>
    <p:extLst>
      <p:ext uri="{BB962C8B-B14F-4D97-AF65-F5344CB8AC3E}">
        <p14:creationId xmlns:p14="http://schemas.microsoft.com/office/powerpoint/2010/main" val="9789391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4">
            <a:extLst>
              <a:ext uri="{FF2B5EF4-FFF2-40B4-BE49-F238E27FC236}">
                <a16:creationId xmlns:a16="http://schemas.microsoft.com/office/drawing/2014/main" id="{1D1FAD94-4662-4FC9-861A-38D0B5873FF7}"/>
              </a:ext>
            </a:extLst>
          </p:cNvPr>
          <p:cNvGraphicFramePr>
            <a:graphicFrameLocks/>
          </p:cNvGraphicFramePr>
          <p:nvPr>
            <p:extLst>
              <p:ext uri="{D42A27DB-BD31-4B8C-83A1-F6EECF244321}">
                <p14:modId xmlns:p14="http://schemas.microsoft.com/office/powerpoint/2010/main" val="3852125854"/>
              </p:ext>
            </p:extLst>
          </p:nvPr>
        </p:nvGraphicFramePr>
        <p:xfrm>
          <a:off x="307158" y="220925"/>
          <a:ext cx="11577684" cy="6416150"/>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2971801">
                  <a:extLst>
                    <a:ext uri="{9D8B030D-6E8A-4147-A177-3AD203B41FA5}">
                      <a16:colId xmlns:a16="http://schemas.microsoft.com/office/drawing/2014/main" val="2211483299"/>
                    </a:ext>
                  </a:extLst>
                </a:gridCol>
                <a:gridCol w="5036207">
                  <a:extLst>
                    <a:ext uri="{9D8B030D-6E8A-4147-A177-3AD203B41FA5}">
                      <a16:colId xmlns:a16="http://schemas.microsoft.com/office/drawing/2014/main" val="1468196754"/>
                    </a:ext>
                  </a:extLst>
                </a:gridCol>
                <a:gridCol w="2057400">
                  <a:extLst>
                    <a:ext uri="{9D8B030D-6E8A-4147-A177-3AD203B41FA5}">
                      <a16:colId xmlns:a16="http://schemas.microsoft.com/office/drawing/2014/main" val="913519316"/>
                    </a:ext>
                  </a:extLst>
                </a:gridCol>
              </a:tblGrid>
              <a:tr h="655430">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5660571">
                <a:tc>
                  <a:txBody>
                    <a:bodyPr/>
                    <a:lstStyle/>
                    <a:p>
                      <a:r>
                        <a:rPr lang="it-IT" sz="1400" b="1" dirty="0"/>
                        <a:t>ACCEPTED PROPOSAL</a:t>
                      </a:r>
                    </a:p>
                    <a:p>
                      <a:endParaRPr lang="it-IT" sz="1400" dirty="0"/>
                    </a:p>
                    <a:p>
                      <a:r>
                        <a:rPr lang="it-IT" sz="1400" dirty="0"/>
                        <a:t>OBLIGATIONS FROM THE GRANT AGREEMENT</a:t>
                      </a:r>
                    </a:p>
                    <a:p>
                      <a:endParaRPr lang="it-IT" sz="1400" dirty="0"/>
                    </a:p>
                    <a:p>
                      <a:r>
                        <a:rPr lang="it-IT" sz="1400" dirty="0">
                          <a:solidFill>
                            <a:srgbClr val="3367C2"/>
                          </a:solidFill>
                        </a:rPr>
                        <a:t>MANDATORY OPEN SCIENCE PRACTICES</a:t>
                      </a:r>
                    </a:p>
                    <a:p>
                      <a:endParaRPr lang="it-IT" sz="1400" dirty="0"/>
                    </a:p>
                    <a:p>
                      <a:r>
                        <a:rPr lang="it-IT" sz="1400" b="1" dirty="0">
                          <a:solidFill>
                            <a:srgbClr val="3367C2"/>
                          </a:solidFill>
                        </a:rPr>
                        <a:t>MEASURES TO ENSURE REPRODUCIBILITY OF RESULTS</a:t>
                      </a:r>
                    </a:p>
                  </a:txBody>
                  <a:tcPr anchor="ctr"/>
                </a:tc>
                <a:tc>
                  <a:txBody>
                    <a:bodyPr/>
                    <a:lstStyle/>
                    <a:p>
                      <a:r>
                        <a:rPr lang="it-IT" sz="1400" b="1" dirty="0"/>
                        <a:t>Grant Agreement</a:t>
                      </a:r>
                    </a:p>
                    <a:p>
                      <a:r>
                        <a:rPr lang="it-IT" sz="1400" b="1" dirty="0" err="1"/>
                        <a:t>Annex</a:t>
                      </a:r>
                      <a:r>
                        <a:rPr lang="it-IT" sz="1400" b="1" dirty="0"/>
                        <a:t> 5</a:t>
                      </a:r>
                    </a:p>
                    <a:p>
                      <a:r>
                        <a:rPr lang="it-IT" sz="1400" b="1" dirty="0"/>
                        <a:t>Art. 17 Open Science</a:t>
                      </a:r>
                      <a:br>
                        <a:rPr lang="it-IT" sz="1400" dirty="0"/>
                      </a:br>
                      <a:r>
                        <a:rPr lang="it-IT" sz="1400" dirty="0"/>
                        <a:t>[point 3] Publications</a:t>
                      </a:r>
                    </a:p>
                    <a:p>
                      <a:r>
                        <a:rPr lang="it-IT" sz="1400" dirty="0"/>
                        <a:t>- </a:t>
                      </a:r>
                      <a:r>
                        <a:rPr lang="en-US" sz="1400" dirty="0"/>
                        <a:t>information is given via the repository about any research output or any other tools</a:t>
                      </a:r>
                    </a:p>
                    <a:p>
                      <a:r>
                        <a:rPr lang="en-US" sz="1400" dirty="0"/>
                        <a:t>and instruments needed to validate the conclusions of the scientific publication.</a:t>
                      </a:r>
                    </a:p>
                    <a:p>
                      <a:r>
                        <a:rPr lang="en-US" sz="1400" dirty="0"/>
                        <a:t>[point 4] Research data management</a:t>
                      </a:r>
                    </a:p>
                    <a:p>
                      <a:r>
                        <a:rPr lang="en-US" sz="1400" dirty="0"/>
                        <a:t>- provide information via the repository about any research output or any other tools and instruments needed to re-use or validate the data</a:t>
                      </a:r>
                    </a:p>
                    <a:p>
                      <a:endParaRPr lang="it-IT" sz="1800" b="0" i="0" u="none" strike="noStrike" kern="1200" baseline="0" dirty="0">
                        <a:solidFill>
                          <a:schemeClr val="dk1"/>
                        </a:solidFill>
                        <a:latin typeface="+mn-lt"/>
                        <a:ea typeface="+mn-ea"/>
                        <a:cs typeface="+mn-cs"/>
                      </a:endParaRPr>
                    </a:p>
                    <a:p>
                      <a:pPr marL="0" indent="0">
                        <a:buFontTx/>
                        <a:buNone/>
                      </a:pPr>
                      <a:endParaRPr lang="it-IT" sz="10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Annotated</a:t>
                      </a:r>
                      <a:r>
                        <a:rPr kumimoji="0" lang="it-IT" sz="1400" b="1" i="0" u="none" strike="noStrike" kern="1200" cap="none" spc="0" normalizeH="0" baseline="0" noProof="0" dirty="0">
                          <a:ln>
                            <a:noFill/>
                          </a:ln>
                          <a:solidFill>
                            <a:prstClr val="black"/>
                          </a:solidFill>
                          <a:effectLst/>
                          <a:uLnTx/>
                          <a:uFillTx/>
                          <a:latin typeface="+mn-lt"/>
                          <a:ea typeface="+mn-ea"/>
                          <a:cs typeface="+mn-cs"/>
                        </a:rPr>
                        <a:t> Model Grant Agreement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Annex</a:t>
                      </a:r>
                      <a:r>
                        <a:rPr kumimoji="0" lang="it-IT" sz="1400" b="1" i="0" u="none" strike="noStrike" kern="1200" cap="none" spc="0" normalizeH="0" baseline="0" noProof="0" dirty="0">
                          <a:ln>
                            <a:noFill/>
                          </a:ln>
                          <a:solidFill>
                            <a:prstClr val="black"/>
                          </a:solidFill>
                          <a:effectLst/>
                          <a:uLnTx/>
                          <a:uFillTx/>
                          <a:latin typeface="+mn-lt"/>
                          <a:ea typeface="+mn-ea"/>
                          <a:cs typeface="+mn-cs"/>
                        </a:rPr>
                        <a:t> 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Art. 17 Open Science p. 155-161</a:t>
                      </a:r>
                      <a:endParaRPr lang="it-IT" sz="1000" b="0" i="0" u="none" strike="noStrike" kern="1200" baseline="0" dirty="0">
                        <a:solidFill>
                          <a:schemeClr val="tx1"/>
                        </a:solidFill>
                        <a:latin typeface="+mn-lt"/>
                        <a:ea typeface="+mn-ea"/>
                        <a:cs typeface="+mn-cs"/>
                      </a:endParaRPr>
                    </a:p>
                  </a:txBody>
                  <a:tcPr anchor="ctr"/>
                </a:tc>
                <a:tc>
                  <a:txBody>
                    <a:bodyPr/>
                    <a:lstStyle/>
                    <a:p>
                      <a:r>
                        <a:rPr lang="en-US" sz="1400" b="1" dirty="0"/>
                        <a:t>Validation requirements</a:t>
                      </a:r>
                    </a:p>
                    <a:p>
                      <a:endParaRPr lang="en-US" sz="8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Information must be given via the repository (or via the copy of the publication deposited in the repository) about any research output or any other tools and instruments needed to validate the conclusions of the scientific publication. Research outputs, tools and instruments may include data, software, algorithms, protocols, models, workflows, electronic notebooks and others. Information should include a detailed description of the research output/tool/instrument, how to access it, any dependencies on commercial products, potential version/type, potential parameters, etc. Best practice: It is recommended that open access is provided to these research outputs, tools and instruments unless legitimate interests or constraints apply. [AMGA p. 157]</a:t>
                      </a:r>
                    </a:p>
                    <a:p>
                      <a:endParaRPr lang="en-US" sz="1400" dirty="0"/>
                    </a:p>
                    <a:p>
                      <a:r>
                        <a:rPr lang="en-US" sz="1400" b="1" dirty="0"/>
                        <a:t>Requirements for the re-use and validation of data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Information must be given via the repository about any research output or any other tools and instruments needed for the re-use or validation of research data. Research outputs, tools and instruments may include data, software, algorithms, protocols, models, workflows, electronic notebooks and others. Information must include a detailed description of the research output/tool/instrument, how to access it, any dependencies on commercial products, potential version/type, potential parameters etc. Best practice: Beneficiaries are encouraged to provide open access to these research outputs, tools and instruments unless legitimate interests or constraints apply. [AMGA p. 160]</a:t>
                      </a:r>
                    </a:p>
                  </a:txBody>
                  <a:tcPr anchor="ctr"/>
                </a:tc>
                <a:tc>
                  <a:txBody>
                    <a:bodyPr/>
                    <a:lstStyle/>
                    <a:p>
                      <a:pPr marL="0" indent="0">
                        <a:buFont typeface="Arial" panose="020B0604020202020204" pitchFamily="34" charset="0"/>
                        <a:buNone/>
                      </a:pPr>
                      <a:endParaRPr kumimoji="0" lang="it-IT" sz="1200" b="0" i="0" u="none" strike="noStrike" kern="1200" cap="none" spc="0" normalizeH="0" baseline="0" noProof="0" dirty="0">
                        <a:ln>
                          <a:noFill/>
                        </a:ln>
                        <a:solidFill>
                          <a:prstClr val="black"/>
                        </a:solidFill>
                        <a:effectLst/>
                        <a:uLnTx/>
                        <a:uFillTx/>
                        <a:latin typeface="+mn-lt"/>
                        <a:ea typeface="+mn-ea"/>
                        <a:cs typeface="+mn-cs"/>
                      </a:endParaRPr>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D3277321-DB26-44C3-9AD2-7B274A302729}"/>
              </a:ext>
            </a:extLst>
          </p:cNvPr>
          <p:cNvSpPr>
            <a:spLocks noGrp="1"/>
          </p:cNvSpPr>
          <p:nvPr>
            <p:ph type="sldNum" sz="quarter" idx="12"/>
          </p:nvPr>
        </p:nvSpPr>
        <p:spPr/>
        <p:txBody>
          <a:bodyPr/>
          <a:lstStyle/>
          <a:p>
            <a:fld id="{C897A8A3-AC49-4C97-9D53-2C05D629DE6D}" type="slidenum">
              <a:rPr lang="it-IT" smtClean="0"/>
              <a:t>11</a:t>
            </a:fld>
            <a:endParaRPr lang="it-IT"/>
          </a:p>
        </p:txBody>
      </p:sp>
    </p:spTree>
    <p:extLst>
      <p:ext uri="{BB962C8B-B14F-4D97-AF65-F5344CB8AC3E}">
        <p14:creationId xmlns:p14="http://schemas.microsoft.com/office/powerpoint/2010/main" val="2066013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4">
            <a:extLst>
              <a:ext uri="{FF2B5EF4-FFF2-40B4-BE49-F238E27FC236}">
                <a16:creationId xmlns:a16="http://schemas.microsoft.com/office/drawing/2014/main" id="{1D1FAD94-4662-4FC9-861A-38D0B5873FF7}"/>
              </a:ext>
            </a:extLst>
          </p:cNvPr>
          <p:cNvGraphicFramePr>
            <a:graphicFrameLocks/>
          </p:cNvGraphicFramePr>
          <p:nvPr>
            <p:extLst>
              <p:ext uri="{D42A27DB-BD31-4B8C-83A1-F6EECF244321}">
                <p14:modId xmlns:p14="http://schemas.microsoft.com/office/powerpoint/2010/main" val="2038561213"/>
              </p:ext>
            </p:extLst>
          </p:nvPr>
        </p:nvGraphicFramePr>
        <p:xfrm>
          <a:off x="578827" y="362724"/>
          <a:ext cx="11034345" cy="6316001"/>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2971801">
                  <a:extLst>
                    <a:ext uri="{9D8B030D-6E8A-4147-A177-3AD203B41FA5}">
                      <a16:colId xmlns:a16="http://schemas.microsoft.com/office/drawing/2014/main" val="2211483299"/>
                    </a:ext>
                  </a:extLst>
                </a:gridCol>
                <a:gridCol w="4563207">
                  <a:extLst>
                    <a:ext uri="{9D8B030D-6E8A-4147-A177-3AD203B41FA5}">
                      <a16:colId xmlns:a16="http://schemas.microsoft.com/office/drawing/2014/main" val="1468196754"/>
                    </a:ext>
                  </a:extLst>
                </a:gridCol>
                <a:gridCol w="1987061">
                  <a:extLst>
                    <a:ext uri="{9D8B030D-6E8A-4147-A177-3AD203B41FA5}">
                      <a16:colId xmlns:a16="http://schemas.microsoft.com/office/drawing/2014/main" val="913519316"/>
                    </a:ext>
                  </a:extLst>
                </a:gridCol>
              </a:tblGrid>
              <a:tr h="655430">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DEFINITION OF TRUSTED REPOSITORY</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BEWARE!</a:t>
                      </a:r>
                    </a:p>
                  </a:txBody>
                  <a:tcPr anchor="ctr">
                    <a:solidFill>
                      <a:srgbClr val="006699"/>
                    </a:solidFill>
                  </a:tcPr>
                </a:tc>
                <a:extLst>
                  <a:ext uri="{0D108BD9-81ED-4DB2-BD59-A6C34878D82A}">
                    <a16:rowId xmlns:a16="http://schemas.microsoft.com/office/drawing/2014/main" val="922805868"/>
                  </a:ext>
                </a:extLst>
              </a:tr>
              <a:tr h="5660571">
                <a:tc>
                  <a:txBody>
                    <a:bodyPr/>
                    <a:lstStyle/>
                    <a:p>
                      <a:r>
                        <a:rPr lang="it-IT" sz="1400" b="1" dirty="0"/>
                        <a:t>ACCEPTED PROPOSAL</a:t>
                      </a:r>
                    </a:p>
                    <a:p>
                      <a:endParaRPr lang="it-IT" sz="1400" dirty="0"/>
                    </a:p>
                    <a:p>
                      <a:r>
                        <a:rPr lang="it-IT" sz="1400" dirty="0"/>
                        <a:t>OBLIGATIONS FROM THE GRANT AGREEMENT</a:t>
                      </a:r>
                    </a:p>
                    <a:p>
                      <a:endParaRPr lang="it-IT" sz="1400" dirty="0"/>
                    </a:p>
                    <a:p>
                      <a:r>
                        <a:rPr lang="it-IT" sz="1400" dirty="0">
                          <a:solidFill>
                            <a:srgbClr val="3367C2"/>
                          </a:solidFill>
                        </a:rPr>
                        <a:t>MANDATORY OPEN SCIENCE PRACTICES</a:t>
                      </a:r>
                    </a:p>
                    <a:p>
                      <a:endParaRPr lang="it-IT" sz="1400" dirty="0"/>
                    </a:p>
                    <a:p>
                      <a:r>
                        <a:rPr lang="it-IT" sz="1400" b="1" kern="1200" dirty="0">
                          <a:solidFill>
                            <a:srgbClr val="3367C2"/>
                          </a:solidFill>
                          <a:latin typeface="+mn-lt"/>
                          <a:ea typeface="+mn-ea"/>
                          <a:cs typeface="+mn-cs"/>
                        </a:rPr>
                        <a:t>PUBLICATIONS</a:t>
                      </a:r>
                    </a:p>
                    <a:p>
                      <a:endParaRPr lang="it-IT" sz="1400" b="1" kern="1200" dirty="0">
                        <a:solidFill>
                          <a:srgbClr val="3367C2"/>
                        </a:solidFill>
                        <a:latin typeface="+mn-lt"/>
                        <a:ea typeface="+mn-ea"/>
                        <a:cs typeface="+mn-cs"/>
                      </a:endParaRPr>
                    </a:p>
                    <a:p>
                      <a:r>
                        <a:rPr lang="it-IT" sz="1400" b="1" dirty="0">
                          <a:solidFill>
                            <a:srgbClr val="3367C2"/>
                          </a:solidFill>
                        </a:rPr>
                        <a:t>DATA</a:t>
                      </a:r>
                    </a:p>
                  </a:txBody>
                  <a:tcPr anchor="ctr"/>
                </a:tc>
                <a:tc>
                  <a:txBody>
                    <a:bodyPr/>
                    <a:lstStyle/>
                    <a:p>
                      <a:r>
                        <a:rPr lang="it-IT" sz="1400" b="1" dirty="0" err="1"/>
                        <a:t>Annotated</a:t>
                      </a:r>
                      <a:r>
                        <a:rPr lang="it-IT" sz="1400" b="1" dirty="0"/>
                        <a:t> Model Grant Agreement</a:t>
                      </a:r>
                    </a:p>
                    <a:p>
                      <a:r>
                        <a:rPr lang="it-IT" sz="1400" b="1" dirty="0" err="1"/>
                        <a:t>Annex</a:t>
                      </a:r>
                      <a:r>
                        <a:rPr lang="it-IT" sz="1400" b="1" dirty="0"/>
                        <a:t> 5</a:t>
                      </a:r>
                    </a:p>
                    <a:p>
                      <a:r>
                        <a:rPr lang="it-IT" sz="1400" b="1" dirty="0"/>
                        <a:t>Art. 17</a:t>
                      </a:r>
                      <a:br>
                        <a:rPr lang="it-IT" sz="1400" b="1" dirty="0"/>
                      </a:br>
                      <a:r>
                        <a:rPr lang="it-IT" sz="1400" b="1" dirty="0"/>
                        <a:t>Open Science p. 156</a:t>
                      </a:r>
                    </a:p>
                    <a:p>
                      <a:endParaRPr lang="it-IT" sz="1400" dirty="0"/>
                    </a:p>
                    <a:p>
                      <a:r>
                        <a:rPr lang="it-IT" sz="1400" b="1" dirty="0"/>
                        <a:t>DEFINITION OF</a:t>
                      </a:r>
                      <a:br>
                        <a:rPr lang="it-IT" sz="1400" b="1" dirty="0"/>
                      </a:br>
                      <a:r>
                        <a:rPr lang="it-IT" sz="1400" b="1" dirty="0"/>
                        <a:t>«</a:t>
                      </a:r>
                      <a:r>
                        <a:rPr lang="it-IT" sz="1400" b="1" dirty="0">
                          <a:solidFill>
                            <a:srgbClr val="FF0000"/>
                          </a:solidFill>
                        </a:rPr>
                        <a:t>TRUSTED REPOSITORY</a:t>
                      </a:r>
                      <a:r>
                        <a:rPr lang="it-IT" sz="1400" b="1" dirty="0"/>
                        <a:t>»</a:t>
                      </a:r>
                      <a:br>
                        <a:rPr lang="it-IT" sz="1400" dirty="0"/>
                      </a:br>
                      <a:endParaRPr lang="it-IT" sz="1800" b="0" i="0" u="none" strike="noStrike" kern="1200" baseline="0" dirty="0">
                        <a:solidFill>
                          <a:schemeClr val="dk1"/>
                        </a:solidFill>
                        <a:latin typeface="+mn-lt"/>
                        <a:ea typeface="+mn-ea"/>
                        <a:cs typeface="+mn-cs"/>
                      </a:endParaRPr>
                    </a:p>
                    <a:p>
                      <a:pPr marL="171450" indent="-171450">
                        <a:buFontTx/>
                        <a:buChar char="-"/>
                      </a:pPr>
                      <a:endParaRPr lang="it-IT" sz="1000" b="0" i="0" u="none" strike="noStrike" kern="1200" baseline="0" dirty="0">
                        <a:solidFill>
                          <a:schemeClr val="tx1"/>
                        </a:solidFill>
                        <a:latin typeface="+mn-lt"/>
                        <a:ea typeface="+mn-ea"/>
                        <a:cs typeface="+mn-cs"/>
                      </a:endParaRPr>
                    </a:p>
                  </a:txBody>
                  <a:tcPr anchor="ctr"/>
                </a:tc>
                <a:tc>
                  <a:txBody>
                    <a:bodyPr/>
                    <a:lstStyle/>
                    <a:p>
                      <a:r>
                        <a:rPr lang="it-IT" sz="1100" kern="1200" dirty="0" err="1">
                          <a:solidFill>
                            <a:schemeClr val="dk1"/>
                          </a:solidFill>
                          <a:effectLst/>
                          <a:latin typeface="+mn-lt"/>
                          <a:ea typeface="+mn-ea"/>
                          <a:cs typeface="+mn-cs"/>
                        </a:rPr>
                        <a:t>Trusted</a:t>
                      </a:r>
                      <a:r>
                        <a:rPr lang="it-IT" sz="1100" kern="1200" dirty="0">
                          <a:solidFill>
                            <a:schemeClr val="dk1"/>
                          </a:solidFill>
                          <a:effectLst/>
                          <a:latin typeface="+mn-lt"/>
                          <a:ea typeface="+mn-ea"/>
                          <a:cs typeface="+mn-cs"/>
                        </a:rPr>
                        <a:t> repositories are:</a:t>
                      </a:r>
                    </a:p>
                    <a:p>
                      <a:r>
                        <a:rPr lang="it-IT" sz="1100" kern="1200" dirty="0">
                          <a:solidFill>
                            <a:schemeClr val="dk1"/>
                          </a:solidFill>
                          <a:effectLst/>
                          <a:latin typeface="+mn-lt"/>
                          <a:ea typeface="+mn-ea"/>
                          <a:cs typeface="+mn-cs"/>
                          <a:sym typeface="Symbol" panose="05050102010706020507" pitchFamily="18" charset="2"/>
                        </a:rPr>
                        <a:t></a:t>
                      </a:r>
                      <a:r>
                        <a:rPr lang="it-IT" sz="1100" kern="1200" dirty="0">
                          <a:solidFill>
                            <a:schemeClr val="dk1"/>
                          </a:solidFill>
                          <a:effectLst/>
                          <a:latin typeface="+mn-lt"/>
                          <a:ea typeface="+mn-ea"/>
                          <a:cs typeface="+mn-cs"/>
                        </a:rPr>
                        <a:t> Certified repositories (e.g. </a:t>
                      </a:r>
                      <a:r>
                        <a:rPr lang="it-IT" sz="1100" kern="1200" dirty="0" err="1">
                          <a:solidFill>
                            <a:schemeClr val="dk1"/>
                          </a:solidFill>
                          <a:effectLst/>
                          <a:latin typeface="+mn-lt"/>
                          <a:ea typeface="+mn-ea"/>
                          <a:cs typeface="+mn-cs"/>
                        </a:rPr>
                        <a:t>CoreTrustSeal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nestor</a:t>
                      </a:r>
                      <a:r>
                        <a:rPr lang="it-IT" sz="1100" kern="1200" dirty="0">
                          <a:solidFill>
                            <a:schemeClr val="dk1"/>
                          </a:solidFill>
                          <a:effectLst/>
                          <a:latin typeface="+mn-lt"/>
                          <a:ea typeface="+mn-ea"/>
                          <a:cs typeface="+mn-cs"/>
                        </a:rPr>
                        <a:t> Seal DIN31644, ISO16363) or </a:t>
                      </a:r>
                      <a:r>
                        <a:rPr lang="it-IT" sz="1100" kern="1200" dirty="0" err="1">
                          <a:solidFill>
                            <a:schemeClr val="dk1"/>
                          </a:solidFill>
                          <a:effectLst/>
                          <a:latin typeface="+mn-lt"/>
                          <a:ea typeface="+mn-ea"/>
                          <a:cs typeface="+mn-cs"/>
                        </a:rPr>
                        <a:t>disciplinary</a:t>
                      </a:r>
                      <a:r>
                        <a:rPr lang="it-IT" sz="1100" kern="1200" dirty="0">
                          <a:solidFill>
                            <a:schemeClr val="dk1"/>
                          </a:solidFill>
                          <a:effectLst/>
                          <a:latin typeface="+mn-lt"/>
                          <a:ea typeface="+mn-ea"/>
                          <a:cs typeface="+mn-cs"/>
                        </a:rPr>
                        <a:t> and domain repositories </a:t>
                      </a:r>
                      <a:r>
                        <a:rPr lang="it-IT" sz="1100" kern="1200" dirty="0" err="1">
                          <a:solidFill>
                            <a:schemeClr val="dk1"/>
                          </a:solidFill>
                          <a:effectLst/>
                          <a:latin typeface="+mn-lt"/>
                          <a:ea typeface="+mn-ea"/>
                          <a:cs typeface="+mn-cs"/>
                        </a:rPr>
                        <a:t>commonly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used</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endorsed</a:t>
                      </a:r>
                      <a:r>
                        <a:rPr lang="it-IT" sz="1100" kern="1200" dirty="0">
                          <a:solidFill>
                            <a:schemeClr val="dk1"/>
                          </a:solidFill>
                          <a:effectLst/>
                          <a:latin typeface="+mn-lt"/>
                          <a:ea typeface="+mn-ea"/>
                          <a:cs typeface="+mn-cs"/>
                        </a:rPr>
                        <a:t> by the research communities. </a:t>
                      </a:r>
                      <a:r>
                        <a:rPr lang="it-IT" sz="1100" kern="1200" dirty="0" err="1">
                          <a:solidFill>
                            <a:schemeClr val="dk1"/>
                          </a:solidFill>
                          <a:effectLst/>
                          <a:latin typeface="+mn-lt"/>
                          <a:ea typeface="+mn-ea"/>
                          <a:cs typeface="+mn-cs"/>
                        </a:rPr>
                        <a:t>Such</a:t>
                      </a:r>
                      <a:r>
                        <a:rPr lang="it-IT" sz="1100" kern="1200" dirty="0">
                          <a:solidFill>
                            <a:schemeClr val="dk1"/>
                          </a:solidFill>
                          <a:effectLst/>
                          <a:latin typeface="+mn-lt"/>
                          <a:ea typeface="+mn-ea"/>
                          <a:cs typeface="+mn-cs"/>
                        </a:rPr>
                        <a:t> repositories </a:t>
                      </a:r>
                      <a:r>
                        <a:rPr lang="it-IT" sz="1100" kern="1200" dirty="0" err="1">
                          <a:solidFill>
                            <a:schemeClr val="dk1"/>
                          </a:solidFill>
                          <a:effectLst/>
                          <a:latin typeface="+mn-lt"/>
                          <a:ea typeface="+mn-ea"/>
                          <a:cs typeface="+mn-cs"/>
                        </a:rPr>
                        <a:t>should</a:t>
                      </a:r>
                      <a:r>
                        <a:rPr lang="it-IT" sz="1100" kern="1200" dirty="0">
                          <a:solidFill>
                            <a:schemeClr val="dk1"/>
                          </a:solidFill>
                          <a:effectLst/>
                          <a:latin typeface="+mn-lt"/>
                          <a:ea typeface="+mn-ea"/>
                          <a:cs typeface="+mn-cs"/>
                        </a:rPr>
                        <a:t> be </a:t>
                      </a:r>
                      <a:r>
                        <a:rPr lang="it-IT" sz="1100" kern="1200" dirty="0" err="1">
                          <a:solidFill>
                            <a:schemeClr val="dk1"/>
                          </a:solidFill>
                          <a:effectLst/>
                          <a:latin typeface="+mn-lt"/>
                          <a:ea typeface="+mn-ea"/>
                          <a:cs typeface="+mn-cs"/>
                        </a:rPr>
                        <a:t>recognised</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internationally</a:t>
                      </a:r>
                      <a:r>
                        <a:rPr lang="it-IT" sz="1100" kern="1200" dirty="0">
                          <a:solidFill>
                            <a:schemeClr val="dk1"/>
                          </a:solidFill>
                          <a:effectLst/>
                          <a:latin typeface="+mn-lt"/>
                          <a:ea typeface="+mn-ea"/>
                          <a:cs typeface="+mn-cs"/>
                        </a:rPr>
                        <a:t>.</a:t>
                      </a:r>
                    </a:p>
                    <a:p>
                      <a:r>
                        <a:rPr lang="it-IT" sz="1100" kern="1200" dirty="0">
                          <a:solidFill>
                            <a:schemeClr val="dk1"/>
                          </a:solidFill>
                          <a:effectLst/>
                          <a:latin typeface="+mn-lt"/>
                          <a:ea typeface="+mn-ea"/>
                          <a:cs typeface="+mn-cs"/>
                          <a:sym typeface="Symbol" panose="05050102010706020507" pitchFamily="18" charset="2"/>
                        </a:rPr>
                        <a:t></a:t>
                      </a:r>
                      <a:r>
                        <a:rPr lang="it-IT" sz="1100" kern="1200" dirty="0">
                          <a:solidFill>
                            <a:schemeClr val="dk1"/>
                          </a:solidFill>
                          <a:effectLst/>
                          <a:latin typeface="+mn-lt"/>
                          <a:ea typeface="+mn-ea"/>
                          <a:cs typeface="+mn-cs"/>
                        </a:rPr>
                        <a:t> General-purpose repositories or institutional repositories </a:t>
                      </a:r>
                      <a:r>
                        <a:rPr lang="it-IT" sz="1100" kern="1200" dirty="0" err="1">
                          <a:solidFill>
                            <a:schemeClr val="dk1"/>
                          </a:solidFill>
                          <a:effectLst/>
                          <a:latin typeface="+mn-lt"/>
                          <a:ea typeface="+mn-ea"/>
                          <a:cs typeface="+mn-cs"/>
                        </a:rPr>
                        <a:t>that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present</a:t>
                      </a:r>
                      <a:r>
                        <a:rPr lang="it-IT" sz="1100" kern="1200" dirty="0">
                          <a:solidFill>
                            <a:schemeClr val="dk1"/>
                          </a:solidFill>
                          <a:effectLst/>
                          <a:latin typeface="+mn-lt"/>
                          <a:ea typeface="+mn-ea"/>
                          <a:cs typeface="+mn-cs"/>
                        </a:rPr>
                        <a:t> the </a:t>
                      </a:r>
                      <a:r>
                        <a:rPr lang="it-IT" sz="1100" kern="1200" dirty="0" err="1">
                          <a:solidFill>
                            <a:schemeClr val="dk1"/>
                          </a:solidFill>
                          <a:effectLst/>
                          <a:latin typeface="+mn-lt"/>
                          <a:ea typeface="+mn-ea"/>
                          <a:cs typeface="+mn-cs"/>
                        </a:rPr>
                        <a:t>essential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characteristics</a:t>
                      </a:r>
                      <a:r>
                        <a:rPr lang="it-IT" sz="1100" kern="1200" dirty="0">
                          <a:solidFill>
                            <a:schemeClr val="dk1"/>
                          </a:solidFill>
                          <a:effectLst/>
                          <a:latin typeface="+mn-lt"/>
                          <a:ea typeface="+mn-ea"/>
                          <a:cs typeface="+mn-cs"/>
                        </a:rPr>
                        <a:t> of </a:t>
                      </a:r>
                      <a:r>
                        <a:rPr lang="it-IT" sz="1100" kern="1200" dirty="0" err="1">
                          <a:solidFill>
                            <a:schemeClr val="dk1"/>
                          </a:solidFill>
                          <a:effectLst/>
                          <a:latin typeface="+mn-lt"/>
                          <a:ea typeface="+mn-ea"/>
                          <a:cs typeface="+mn-cs"/>
                        </a:rPr>
                        <a:t>trusted</a:t>
                      </a:r>
                      <a:r>
                        <a:rPr lang="it-IT" sz="1100" kern="1200" dirty="0">
                          <a:solidFill>
                            <a:schemeClr val="dk1"/>
                          </a:solidFill>
                          <a:effectLst/>
                          <a:latin typeface="+mn-lt"/>
                          <a:ea typeface="+mn-ea"/>
                          <a:cs typeface="+mn-cs"/>
                        </a:rPr>
                        <a:t> repositories, i.e.:</a:t>
                      </a:r>
                    </a:p>
                    <a:p>
                      <a:r>
                        <a:rPr lang="it-IT" sz="1100" kern="1200" dirty="0">
                          <a:solidFill>
                            <a:schemeClr val="dk1"/>
                          </a:solidFill>
                          <a:effectLst/>
                          <a:latin typeface="+mn-lt"/>
                          <a:ea typeface="+mn-ea"/>
                          <a:cs typeface="+mn-cs"/>
                        </a:rPr>
                        <a:t>* display </a:t>
                      </a:r>
                      <a:r>
                        <a:rPr lang="it-IT" sz="1100" kern="1200" dirty="0" err="1">
                          <a:solidFill>
                            <a:schemeClr val="dk1"/>
                          </a:solidFill>
                          <a:effectLst/>
                          <a:latin typeface="+mn-lt"/>
                          <a:ea typeface="+mn-ea"/>
                          <a:cs typeface="+mn-cs"/>
                        </a:rPr>
                        <a:t>specific</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characteristics</a:t>
                      </a:r>
                      <a:r>
                        <a:rPr lang="it-IT" sz="1100" kern="1200" dirty="0">
                          <a:solidFill>
                            <a:schemeClr val="dk1"/>
                          </a:solidFill>
                          <a:effectLst/>
                          <a:latin typeface="+mn-lt"/>
                          <a:ea typeface="+mn-ea"/>
                          <a:cs typeface="+mn-cs"/>
                        </a:rPr>
                        <a:t> of </a:t>
                      </a:r>
                      <a:r>
                        <a:rPr lang="it-IT" sz="1100" kern="1200" dirty="0" err="1">
                          <a:solidFill>
                            <a:schemeClr val="dk1"/>
                          </a:solidFill>
                          <a:effectLst/>
                          <a:latin typeface="+mn-lt"/>
                          <a:ea typeface="+mn-ea"/>
                          <a:cs typeface="+mn-cs"/>
                        </a:rPr>
                        <a:t>organisational</a:t>
                      </a:r>
                      <a:r>
                        <a:rPr lang="it-IT" sz="1100" kern="1200" dirty="0">
                          <a:solidFill>
                            <a:schemeClr val="dk1"/>
                          </a:solidFill>
                          <a:effectLst/>
                          <a:latin typeface="+mn-lt"/>
                          <a:ea typeface="+mn-ea"/>
                          <a:cs typeface="+mn-cs"/>
                        </a:rPr>
                        <a:t>, technical and </a:t>
                      </a:r>
                      <a:r>
                        <a:rPr lang="it-IT" sz="1100" kern="1200" dirty="0" err="1">
                          <a:solidFill>
                            <a:schemeClr val="dk1"/>
                          </a:solidFill>
                          <a:effectLst/>
                          <a:latin typeface="+mn-lt"/>
                          <a:ea typeface="+mn-ea"/>
                          <a:cs typeface="+mn-cs"/>
                        </a:rPr>
                        <a:t>procedural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quality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such</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services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mechanisms</a:t>
                      </a:r>
                      <a:r>
                        <a:rPr lang="it-IT" sz="1100" kern="1200" dirty="0">
                          <a:solidFill>
                            <a:schemeClr val="dk1"/>
                          </a:solidFill>
                          <a:effectLst/>
                          <a:latin typeface="+mn-lt"/>
                          <a:ea typeface="+mn-ea"/>
                          <a:cs typeface="+mn-cs"/>
                        </a:rPr>
                        <a:t> and/or </a:t>
                      </a:r>
                      <a:r>
                        <a:rPr lang="it-IT" sz="1100" kern="1200" dirty="0" err="1">
                          <a:solidFill>
                            <a:schemeClr val="dk1"/>
                          </a:solidFill>
                          <a:effectLst/>
                          <a:latin typeface="+mn-lt"/>
                          <a:ea typeface="+mn-ea"/>
                          <a:cs typeface="+mn-cs"/>
                        </a:rPr>
                        <a:t>provisions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that</a:t>
                      </a:r>
                      <a:r>
                        <a:rPr lang="it-IT" sz="1100" kern="1200" dirty="0">
                          <a:solidFill>
                            <a:schemeClr val="dk1"/>
                          </a:solidFill>
                          <a:effectLst/>
                          <a:latin typeface="+mn-lt"/>
                          <a:ea typeface="+mn-ea"/>
                          <a:cs typeface="+mn-cs"/>
                        </a:rPr>
                        <a:t> are </a:t>
                      </a:r>
                      <a:r>
                        <a:rPr lang="it-IT" sz="1100" kern="1200" dirty="0" err="1">
                          <a:solidFill>
                            <a:schemeClr val="dk1"/>
                          </a:solidFill>
                          <a:effectLst/>
                          <a:latin typeface="+mn-lt"/>
                          <a:ea typeface="+mn-ea"/>
                          <a:cs typeface="+mn-cs"/>
                        </a:rPr>
                        <a:t>intended</a:t>
                      </a:r>
                      <a:r>
                        <a:rPr lang="it-IT" sz="1100" kern="1200" dirty="0">
                          <a:solidFill>
                            <a:schemeClr val="dk1"/>
                          </a:solidFill>
                          <a:effectLst/>
                          <a:latin typeface="+mn-lt"/>
                          <a:ea typeface="+mn-ea"/>
                          <a:cs typeface="+mn-cs"/>
                        </a:rPr>
                        <a:t> to </a:t>
                      </a:r>
                      <a:r>
                        <a:rPr lang="it-IT" sz="1100" kern="1200" dirty="0" err="1">
                          <a:solidFill>
                            <a:schemeClr val="dk1"/>
                          </a:solidFill>
                          <a:effectLst/>
                          <a:latin typeface="+mn-lt"/>
                          <a:ea typeface="+mn-ea"/>
                          <a:cs typeface="+mn-cs"/>
                        </a:rPr>
                        <a:t>secure</a:t>
                      </a:r>
                      <a:r>
                        <a:rPr lang="it-IT" sz="1100" kern="1200" dirty="0">
                          <a:solidFill>
                            <a:schemeClr val="dk1"/>
                          </a:solidFill>
                          <a:effectLst/>
                          <a:latin typeface="+mn-lt"/>
                          <a:ea typeface="+mn-ea"/>
                          <a:cs typeface="+mn-cs"/>
                        </a:rPr>
                        <a:t> the </a:t>
                      </a:r>
                      <a:r>
                        <a:rPr lang="it-IT" sz="1100" kern="1200" dirty="0" err="1">
                          <a:solidFill>
                            <a:schemeClr val="dk1"/>
                          </a:solidFill>
                          <a:effectLst/>
                          <a:latin typeface="+mn-lt"/>
                          <a:ea typeface="+mn-ea"/>
                          <a:cs typeface="+mn-cs"/>
                        </a:rPr>
                        <a:t>integrity</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authenticity</a:t>
                      </a:r>
                      <a:r>
                        <a:rPr lang="it-IT" sz="1100" kern="1200" dirty="0">
                          <a:solidFill>
                            <a:schemeClr val="dk1"/>
                          </a:solidFill>
                          <a:effectLst/>
                          <a:latin typeface="+mn-lt"/>
                          <a:ea typeface="+mn-ea"/>
                          <a:cs typeface="+mn-cs"/>
                        </a:rPr>
                        <a:t> of </a:t>
                      </a:r>
                      <a:r>
                        <a:rPr lang="it-IT" sz="1100" kern="1200" dirty="0" err="1">
                          <a:solidFill>
                            <a:schemeClr val="dk1"/>
                          </a:solidFill>
                          <a:effectLst/>
                          <a:latin typeface="+mn-lt"/>
                          <a:ea typeface="+mn-ea"/>
                          <a:cs typeface="+mn-cs"/>
                        </a:rPr>
                        <a:t>their</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contents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thus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facilitating</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their</a:t>
                      </a:r>
                      <a:r>
                        <a:rPr lang="it-IT" sz="1100" kern="1200" dirty="0">
                          <a:solidFill>
                            <a:schemeClr val="dk1"/>
                          </a:solidFill>
                          <a:effectLst/>
                          <a:latin typeface="+mn-lt"/>
                          <a:ea typeface="+mn-ea"/>
                          <a:cs typeface="+mn-cs"/>
                        </a:rPr>
                        <a:t> use and re-use in the short- and long-</a:t>
                      </a:r>
                      <a:r>
                        <a:rPr lang="it-IT" sz="1100" kern="1200" dirty="0" err="1">
                          <a:solidFill>
                            <a:schemeClr val="dk1"/>
                          </a:solidFill>
                          <a:effectLst/>
                          <a:latin typeface="+mn-lt"/>
                          <a:ea typeface="+mn-ea"/>
                          <a:cs typeface="+mn-cs"/>
                        </a:rPr>
                        <a:t>term</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Trusted</a:t>
                      </a:r>
                      <a:r>
                        <a:rPr lang="it-IT" sz="1100" kern="1200" dirty="0">
                          <a:solidFill>
                            <a:schemeClr val="dk1"/>
                          </a:solidFill>
                          <a:effectLst/>
                          <a:latin typeface="+mn-lt"/>
                          <a:ea typeface="+mn-ea"/>
                          <a:cs typeface="+mn-cs"/>
                        </a:rPr>
                        <a:t> repositories </a:t>
                      </a:r>
                      <a:r>
                        <a:rPr lang="it-IT" sz="1100" kern="1200" dirty="0" err="1">
                          <a:solidFill>
                            <a:schemeClr val="dk1"/>
                          </a:solidFill>
                          <a:effectLst/>
                          <a:latin typeface="+mn-lt"/>
                          <a:ea typeface="+mn-ea"/>
                          <a:cs typeface="+mn-cs"/>
                        </a:rPr>
                        <a:t>have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specific</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provisions</a:t>
                      </a:r>
                      <a:r>
                        <a:rPr lang="it-IT" sz="1100" kern="1200" dirty="0">
                          <a:solidFill>
                            <a:schemeClr val="dk1"/>
                          </a:solidFill>
                          <a:effectLst/>
                          <a:latin typeface="+mn-lt"/>
                          <a:ea typeface="+mn-ea"/>
                          <a:cs typeface="+mn-cs"/>
                        </a:rPr>
                        <a:t> in place and </a:t>
                      </a:r>
                      <a:r>
                        <a:rPr lang="it-IT" sz="1100" kern="1200" dirty="0" err="1">
                          <a:solidFill>
                            <a:schemeClr val="dk1"/>
                          </a:solidFill>
                          <a:effectLst/>
                          <a:latin typeface="+mn-lt"/>
                          <a:ea typeface="+mn-ea"/>
                          <a:cs typeface="+mn-cs"/>
                        </a:rPr>
                        <a:t>offer</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explicit</a:t>
                      </a:r>
                      <a:r>
                        <a:rPr lang="it-IT" sz="1100" kern="1200" dirty="0">
                          <a:solidFill>
                            <a:schemeClr val="dk1"/>
                          </a:solidFill>
                          <a:effectLst/>
                          <a:latin typeface="+mn-lt"/>
                          <a:ea typeface="+mn-ea"/>
                          <a:cs typeface="+mn-cs"/>
                        </a:rPr>
                        <a:t> information online </a:t>
                      </a:r>
                      <a:r>
                        <a:rPr lang="it-IT" sz="1100" kern="1200" dirty="0" err="1">
                          <a:solidFill>
                            <a:schemeClr val="dk1"/>
                          </a:solidFill>
                          <a:effectLst/>
                          <a:latin typeface="+mn-lt"/>
                          <a:ea typeface="+mn-ea"/>
                          <a:cs typeface="+mn-cs"/>
                        </a:rPr>
                        <a:t>about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their</a:t>
                      </a:r>
                      <a:r>
                        <a:rPr lang="it-IT" sz="1100" kern="1200" dirty="0">
                          <a:solidFill>
                            <a:schemeClr val="dk1"/>
                          </a:solidFill>
                          <a:effectLst/>
                          <a:latin typeface="+mn-lt"/>
                          <a:ea typeface="+mn-ea"/>
                          <a:cs typeface="+mn-cs"/>
                        </a:rPr>
                        <a:t> policies, </a:t>
                      </a:r>
                      <a:r>
                        <a:rPr lang="it-IT" sz="1100" kern="1200" dirty="0" err="1">
                          <a:solidFill>
                            <a:schemeClr val="dk1"/>
                          </a:solidFill>
                          <a:effectLst/>
                          <a:latin typeface="+mn-lt"/>
                          <a:ea typeface="+mn-ea"/>
                          <a:cs typeface="+mn-cs"/>
                        </a:rPr>
                        <a:t>which</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define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their</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services</a:t>
                      </a:r>
                      <a:r>
                        <a:rPr lang="it-IT" sz="1100" kern="1200" dirty="0">
                          <a:solidFill>
                            <a:schemeClr val="dk1"/>
                          </a:solidFill>
                          <a:effectLst/>
                          <a:latin typeface="+mn-lt"/>
                          <a:ea typeface="+mn-ea"/>
                          <a:cs typeface="+mn-cs"/>
                        </a:rPr>
                        <a:t> (e.g. </a:t>
                      </a:r>
                      <a:r>
                        <a:rPr lang="it-IT" sz="1100" kern="1200" dirty="0" err="1">
                          <a:solidFill>
                            <a:schemeClr val="dk1"/>
                          </a:solidFill>
                          <a:effectLst/>
                          <a:latin typeface="+mn-lt"/>
                          <a:ea typeface="+mn-ea"/>
                          <a:cs typeface="+mn-cs"/>
                        </a:rPr>
                        <a:t>acquisition</a:t>
                      </a:r>
                      <a:r>
                        <a:rPr lang="it-IT" sz="1100" kern="1200" dirty="0">
                          <a:solidFill>
                            <a:schemeClr val="dk1"/>
                          </a:solidFill>
                          <a:effectLst/>
                          <a:latin typeface="+mn-lt"/>
                          <a:ea typeface="+mn-ea"/>
                          <a:cs typeface="+mn-cs"/>
                        </a:rPr>
                        <a:t>, access, security of </a:t>
                      </a:r>
                      <a:r>
                        <a:rPr lang="it-IT" sz="1100" kern="1200" dirty="0" err="1">
                          <a:solidFill>
                            <a:schemeClr val="dk1"/>
                          </a:solidFill>
                          <a:effectLst/>
                          <a:latin typeface="+mn-lt"/>
                          <a:ea typeface="+mn-ea"/>
                          <a:cs typeface="+mn-cs"/>
                        </a:rPr>
                        <a:t>content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longterm</a:t>
                      </a:r>
                      <a:r>
                        <a:rPr lang="it-IT" sz="1100" kern="1200" dirty="0">
                          <a:solidFill>
                            <a:schemeClr val="dk1"/>
                          </a:solidFill>
                          <a:effectLst/>
                          <a:latin typeface="+mn-lt"/>
                          <a:ea typeface="+mn-ea"/>
                          <a:cs typeface="+mn-cs"/>
                        </a:rPr>
                        <a:t> sustainability of service including funding etc.). </a:t>
                      </a:r>
                    </a:p>
                    <a:p>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provide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broad</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equitable</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ideally</a:t>
                      </a:r>
                      <a:r>
                        <a:rPr lang="it-IT" sz="1100" kern="1200" dirty="0">
                          <a:solidFill>
                            <a:schemeClr val="dk1"/>
                          </a:solidFill>
                          <a:effectLst/>
                          <a:latin typeface="+mn-lt"/>
                          <a:ea typeface="+mn-ea"/>
                          <a:cs typeface="+mn-cs"/>
                        </a:rPr>
                        <a:t> open access to </a:t>
                      </a:r>
                      <a:r>
                        <a:rPr lang="it-IT" sz="1100" kern="1200" dirty="0" err="1">
                          <a:solidFill>
                            <a:schemeClr val="dk1"/>
                          </a:solidFill>
                          <a:effectLst/>
                          <a:latin typeface="+mn-lt"/>
                          <a:ea typeface="+mn-ea"/>
                          <a:cs typeface="+mn-cs"/>
                        </a:rPr>
                        <a:t>content</a:t>
                      </a:r>
                      <a:r>
                        <a:rPr lang="it-IT" sz="1100" kern="1200" dirty="0">
                          <a:solidFill>
                            <a:schemeClr val="dk1"/>
                          </a:solidFill>
                          <a:effectLst/>
                          <a:latin typeface="+mn-lt"/>
                          <a:ea typeface="+mn-ea"/>
                          <a:cs typeface="+mn-cs"/>
                        </a:rPr>
                        <a:t> free </a:t>
                      </a:r>
                      <a:r>
                        <a:rPr lang="it-IT" sz="1100" kern="1200" dirty="0" err="1">
                          <a:solidFill>
                            <a:schemeClr val="dk1"/>
                          </a:solidFill>
                          <a:effectLst/>
                          <a:latin typeface="+mn-lt"/>
                          <a:ea typeface="+mn-ea"/>
                          <a:cs typeface="+mn-cs"/>
                        </a:rPr>
                        <a:t>at</a:t>
                      </a:r>
                      <a:r>
                        <a:rPr lang="it-IT" sz="1100" kern="1200" dirty="0">
                          <a:solidFill>
                            <a:schemeClr val="dk1"/>
                          </a:solidFill>
                          <a:effectLst/>
                          <a:latin typeface="+mn-lt"/>
                          <a:ea typeface="+mn-ea"/>
                          <a:cs typeface="+mn-cs"/>
                        </a:rPr>
                        <a:t> the point of use, </a:t>
                      </a:r>
                      <a:r>
                        <a:rPr lang="it-IT" sz="1100" kern="1200" dirty="0" err="1">
                          <a:solidFill>
                            <a:schemeClr val="dk1"/>
                          </a:solidFill>
                          <a:effectLst/>
                          <a:latin typeface="+mn-lt"/>
                          <a:ea typeface="+mn-ea"/>
                          <a:cs typeface="+mn-cs"/>
                        </a:rPr>
                        <a:t>as</a:t>
                      </a:r>
                      <a:r>
                        <a:rPr lang="it-IT" sz="1100" kern="1200" dirty="0">
                          <a:solidFill>
                            <a:schemeClr val="dk1"/>
                          </a:solidFill>
                          <a:effectLst/>
                          <a:latin typeface="+mn-lt"/>
                          <a:ea typeface="+mn-ea"/>
                          <a:cs typeface="+mn-cs"/>
                        </a:rPr>
                        <a:t> appropriate, and respect </a:t>
                      </a:r>
                      <a:r>
                        <a:rPr lang="it-IT" sz="1100" kern="1200" dirty="0" err="1">
                          <a:solidFill>
                            <a:schemeClr val="dk1"/>
                          </a:solidFill>
                          <a:effectLst/>
                          <a:latin typeface="+mn-lt"/>
                          <a:ea typeface="+mn-ea"/>
                          <a:cs typeface="+mn-cs"/>
                        </a:rPr>
                        <a:t>applicable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legal</a:t>
                      </a:r>
                      <a:r>
                        <a:rPr lang="it-IT" sz="1100" kern="1200" dirty="0">
                          <a:solidFill>
                            <a:schemeClr val="dk1"/>
                          </a:solidFill>
                          <a:effectLst/>
                          <a:latin typeface="+mn-lt"/>
                          <a:ea typeface="+mn-ea"/>
                          <a:cs typeface="+mn-cs"/>
                        </a:rPr>
                        <a:t> and ethical </a:t>
                      </a:r>
                      <a:r>
                        <a:rPr lang="it-IT" sz="1100" kern="1200" dirty="0" err="1">
                          <a:solidFill>
                            <a:schemeClr val="dk1"/>
                          </a:solidFill>
                          <a:effectLst/>
                          <a:latin typeface="+mn-lt"/>
                          <a:ea typeface="+mn-ea"/>
                          <a:cs typeface="+mn-cs"/>
                        </a:rPr>
                        <a:t>limitations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assign</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persistent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unique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identifiers</a:t>
                      </a:r>
                      <a:r>
                        <a:rPr lang="it-IT" sz="1100" kern="1200" dirty="0">
                          <a:solidFill>
                            <a:schemeClr val="dk1"/>
                          </a:solidFill>
                          <a:effectLst/>
                          <a:latin typeface="+mn-lt"/>
                          <a:ea typeface="+mn-ea"/>
                          <a:cs typeface="+mn-cs"/>
                        </a:rPr>
                        <a:t> to </a:t>
                      </a:r>
                      <a:r>
                        <a:rPr lang="it-IT" sz="1100" kern="1200" dirty="0" err="1">
                          <a:solidFill>
                            <a:schemeClr val="dk1"/>
                          </a:solidFill>
                          <a:effectLst/>
                          <a:latin typeface="+mn-lt"/>
                          <a:ea typeface="+mn-ea"/>
                          <a:cs typeface="+mn-cs"/>
                        </a:rPr>
                        <a:t>contents</a:t>
                      </a:r>
                      <a:r>
                        <a:rPr lang="it-IT" sz="1100" kern="1200" dirty="0">
                          <a:solidFill>
                            <a:schemeClr val="dk1"/>
                          </a:solidFill>
                          <a:effectLst/>
                          <a:latin typeface="+mn-lt"/>
                          <a:ea typeface="+mn-ea"/>
                          <a:cs typeface="+mn-cs"/>
                        </a:rPr>
                        <a:t> (e.g. </a:t>
                      </a:r>
                      <a:r>
                        <a:rPr lang="it-IT" sz="1100" kern="1200" dirty="0" err="1">
                          <a:solidFill>
                            <a:schemeClr val="dk1"/>
                          </a:solidFill>
                          <a:effectLst/>
                          <a:latin typeface="+mn-lt"/>
                          <a:ea typeface="+mn-ea"/>
                          <a:cs typeface="+mn-cs"/>
                        </a:rPr>
                        <a:t>DOIs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handles</a:t>
                      </a:r>
                      <a:r>
                        <a:rPr lang="it-IT" sz="1100" kern="1200" dirty="0">
                          <a:solidFill>
                            <a:schemeClr val="dk1"/>
                          </a:solidFill>
                          <a:effectLst/>
                          <a:latin typeface="+mn-lt"/>
                          <a:ea typeface="+mn-ea"/>
                          <a:cs typeface="+mn-cs"/>
                        </a:rPr>
                        <a:t>, etc.), </a:t>
                      </a:r>
                      <a:r>
                        <a:rPr lang="it-IT" sz="1100" kern="1200" dirty="0" err="1">
                          <a:solidFill>
                            <a:schemeClr val="dk1"/>
                          </a:solidFill>
                          <a:effectLst/>
                          <a:latin typeface="+mn-lt"/>
                          <a:ea typeface="+mn-ea"/>
                          <a:cs typeface="+mn-cs"/>
                        </a:rPr>
                        <a:t>such</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that</a:t>
                      </a:r>
                      <a:r>
                        <a:rPr lang="it-IT" sz="1100" kern="1200" dirty="0">
                          <a:solidFill>
                            <a:schemeClr val="dk1"/>
                          </a:solidFill>
                          <a:effectLst/>
                          <a:latin typeface="+mn-lt"/>
                          <a:ea typeface="+mn-ea"/>
                          <a:cs typeface="+mn-cs"/>
                        </a:rPr>
                        <a:t> the </a:t>
                      </a:r>
                      <a:r>
                        <a:rPr lang="it-IT" sz="1100" kern="1200" dirty="0" err="1">
                          <a:solidFill>
                            <a:schemeClr val="dk1"/>
                          </a:solidFill>
                          <a:effectLst/>
                          <a:latin typeface="+mn-lt"/>
                          <a:ea typeface="+mn-ea"/>
                          <a:cs typeface="+mn-cs"/>
                        </a:rPr>
                        <a:t>contents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publications</a:t>
                      </a:r>
                      <a:r>
                        <a:rPr lang="it-IT" sz="1100" kern="1200" dirty="0">
                          <a:solidFill>
                            <a:schemeClr val="dk1"/>
                          </a:solidFill>
                          <a:effectLst/>
                          <a:latin typeface="+mn-lt"/>
                          <a:ea typeface="+mn-ea"/>
                          <a:cs typeface="+mn-cs"/>
                        </a:rPr>
                        <a:t>, data and other research </a:t>
                      </a:r>
                      <a:r>
                        <a:rPr lang="it-IT" sz="1100" kern="1200" dirty="0" err="1">
                          <a:solidFill>
                            <a:schemeClr val="dk1"/>
                          </a:solidFill>
                          <a:effectLst/>
                          <a:latin typeface="+mn-lt"/>
                          <a:ea typeface="+mn-ea"/>
                          <a:cs typeface="+mn-cs"/>
                        </a:rPr>
                        <a:t>outputs</a:t>
                      </a:r>
                      <a:r>
                        <a:rPr lang="it-IT" sz="1100" kern="1200" dirty="0">
                          <a:solidFill>
                            <a:schemeClr val="dk1"/>
                          </a:solidFill>
                          <a:effectLst/>
                          <a:latin typeface="+mn-lt"/>
                          <a:ea typeface="+mn-ea"/>
                          <a:cs typeface="+mn-cs"/>
                        </a:rPr>
                        <a:t>) are </a:t>
                      </a:r>
                      <a:r>
                        <a:rPr lang="it-IT" sz="1100" kern="1200" dirty="0" err="1">
                          <a:solidFill>
                            <a:schemeClr val="dk1"/>
                          </a:solidFill>
                          <a:effectLst/>
                          <a:latin typeface="+mn-lt"/>
                          <a:ea typeface="+mn-ea"/>
                          <a:cs typeface="+mn-cs"/>
                        </a:rPr>
                        <a:t>unequivocally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referenced</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thus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citeable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ensure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that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contents</a:t>
                      </a:r>
                      <a:r>
                        <a:rPr lang="it-IT" sz="1100" kern="1200" dirty="0">
                          <a:solidFill>
                            <a:schemeClr val="dk1"/>
                          </a:solidFill>
                          <a:effectLst/>
                          <a:latin typeface="+mn-lt"/>
                          <a:ea typeface="+mn-ea"/>
                          <a:cs typeface="+mn-cs"/>
                        </a:rPr>
                        <a:t> are </a:t>
                      </a:r>
                      <a:r>
                        <a:rPr lang="it-IT" sz="1100" kern="1200" dirty="0" err="1">
                          <a:solidFill>
                            <a:schemeClr val="dk1"/>
                          </a:solidFill>
                          <a:effectLst/>
                          <a:latin typeface="+mn-lt"/>
                          <a:ea typeface="+mn-ea"/>
                          <a:cs typeface="+mn-cs"/>
                        </a:rPr>
                        <a:t>accompanied</a:t>
                      </a:r>
                      <a:r>
                        <a:rPr lang="it-IT" sz="1100" kern="1200" dirty="0">
                          <a:solidFill>
                            <a:schemeClr val="dk1"/>
                          </a:solidFill>
                          <a:effectLst/>
                          <a:latin typeface="+mn-lt"/>
                          <a:ea typeface="+mn-ea"/>
                          <a:cs typeface="+mn-cs"/>
                        </a:rPr>
                        <a:t> by metadata </a:t>
                      </a:r>
                      <a:r>
                        <a:rPr lang="it-IT" sz="1100" kern="1200" dirty="0" err="1">
                          <a:solidFill>
                            <a:schemeClr val="dk1"/>
                          </a:solidFill>
                          <a:effectLst/>
                          <a:latin typeface="+mn-lt"/>
                          <a:ea typeface="+mn-ea"/>
                          <a:cs typeface="+mn-cs"/>
                        </a:rPr>
                        <a:t>sufficiently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detailed</a:t>
                      </a:r>
                      <a:r>
                        <a:rPr lang="it-IT" sz="1100" kern="1200" dirty="0">
                          <a:solidFill>
                            <a:schemeClr val="dk1"/>
                          </a:solidFill>
                          <a:effectLst/>
                          <a:latin typeface="+mn-lt"/>
                          <a:ea typeface="+mn-ea"/>
                          <a:cs typeface="+mn-cs"/>
                        </a:rPr>
                        <a:t> and of </a:t>
                      </a:r>
                      <a:r>
                        <a:rPr lang="it-IT" sz="1100" kern="1200" dirty="0" err="1">
                          <a:solidFill>
                            <a:schemeClr val="dk1"/>
                          </a:solidFill>
                          <a:effectLst/>
                          <a:latin typeface="+mn-lt"/>
                          <a:ea typeface="+mn-ea"/>
                          <a:cs typeface="+mn-cs"/>
                        </a:rPr>
                        <a:t>sufficiently</a:t>
                      </a:r>
                      <a:r>
                        <a:rPr lang="it-IT" sz="1100" kern="1200" dirty="0">
                          <a:solidFill>
                            <a:schemeClr val="dk1"/>
                          </a:solidFill>
                          <a:effectLst/>
                          <a:latin typeface="+mn-lt"/>
                          <a:ea typeface="+mn-ea"/>
                          <a:cs typeface="+mn-cs"/>
                        </a:rPr>
                        <a:t> high </a:t>
                      </a:r>
                      <a:r>
                        <a:rPr lang="it-IT" sz="1100" kern="1200" dirty="0" err="1">
                          <a:solidFill>
                            <a:schemeClr val="dk1"/>
                          </a:solidFill>
                          <a:effectLst/>
                          <a:latin typeface="+mn-lt"/>
                          <a:ea typeface="+mn-ea"/>
                          <a:cs typeface="+mn-cs"/>
                        </a:rPr>
                        <a:t>quality</a:t>
                      </a:r>
                      <a:r>
                        <a:rPr lang="it-IT" sz="1100" kern="1200" dirty="0">
                          <a:solidFill>
                            <a:schemeClr val="dk1"/>
                          </a:solidFill>
                          <a:effectLst/>
                          <a:latin typeface="+mn-lt"/>
                          <a:ea typeface="+mn-ea"/>
                          <a:cs typeface="+mn-cs"/>
                        </a:rPr>
                        <a:t> to </a:t>
                      </a:r>
                      <a:r>
                        <a:rPr lang="it-IT" sz="1100" kern="1200" dirty="0" err="1">
                          <a:solidFill>
                            <a:schemeClr val="dk1"/>
                          </a:solidFill>
                          <a:effectLst/>
                          <a:latin typeface="+mn-lt"/>
                          <a:ea typeface="+mn-ea"/>
                          <a:cs typeface="+mn-cs"/>
                        </a:rPr>
                        <a:t>enable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discovery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reuse</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citation</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contain</a:t>
                      </a:r>
                      <a:r>
                        <a:rPr lang="it-IT" sz="1100" kern="1200" dirty="0">
                          <a:solidFill>
                            <a:schemeClr val="dk1"/>
                          </a:solidFill>
                          <a:effectLst/>
                          <a:latin typeface="+mn-lt"/>
                          <a:ea typeface="+mn-ea"/>
                          <a:cs typeface="+mn-cs"/>
                        </a:rPr>
                        <a:t> information </a:t>
                      </a:r>
                      <a:r>
                        <a:rPr lang="it-IT" sz="1100" kern="1200" dirty="0" err="1">
                          <a:solidFill>
                            <a:schemeClr val="dk1"/>
                          </a:solidFill>
                          <a:effectLst/>
                          <a:latin typeface="+mn-lt"/>
                          <a:ea typeface="+mn-ea"/>
                          <a:cs typeface="+mn-cs"/>
                        </a:rPr>
                        <a:t>about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provenance</a:t>
                      </a:r>
                      <a:r>
                        <a:rPr lang="it-IT" sz="1100" kern="1200" dirty="0">
                          <a:solidFill>
                            <a:schemeClr val="dk1"/>
                          </a:solidFill>
                          <a:effectLst/>
                          <a:latin typeface="+mn-lt"/>
                          <a:ea typeface="+mn-ea"/>
                          <a:cs typeface="+mn-cs"/>
                        </a:rPr>
                        <a:t> and licensing; metadata are machine- </a:t>
                      </a:r>
                      <a:r>
                        <a:rPr lang="it-IT" sz="1100" kern="1200" dirty="0" err="1">
                          <a:solidFill>
                            <a:schemeClr val="dk1"/>
                          </a:solidFill>
                          <a:effectLst/>
                          <a:latin typeface="+mn-lt"/>
                          <a:ea typeface="+mn-ea"/>
                          <a:cs typeface="+mn-cs"/>
                        </a:rPr>
                        <a:t>actionable</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standardized</a:t>
                      </a:r>
                      <a:r>
                        <a:rPr lang="it-IT" sz="1100" kern="1200" dirty="0">
                          <a:solidFill>
                            <a:schemeClr val="dk1"/>
                          </a:solidFill>
                          <a:effectLst/>
                          <a:latin typeface="+mn-lt"/>
                          <a:ea typeface="+mn-ea"/>
                          <a:cs typeface="+mn-cs"/>
                        </a:rPr>
                        <a:t> (e.g. </a:t>
                      </a:r>
                      <a:r>
                        <a:rPr lang="it-IT" sz="1100" kern="1200" dirty="0" err="1">
                          <a:solidFill>
                            <a:schemeClr val="dk1"/>
                          </a:solidFill>
                          <a:effectLst/>
                          <a:latin typeface="+mn-lt"/>
                          <a:ea typeface="+mn-ea"/>
                          <a:cs typeface="+mn-cs"/>
                        </a:rPr>
                        <a:t>Dublin</a:t>
                      </a:r>
                      <a:r>
                        <a:rPr lang="it-IT" sz="1100" kern="1200" dirty="0">
                          <a:solidFill>
                            <a:schemeClr val="dk1"/>
                          </a:solidFill>
                          <a:effectLst/>
                          <a:latin typeface="+mn-lt"/>
                          <a:ea typeface="+mn-ea"/>
                          <a:cs typeface="+mn-cs"/>
                        </a:rPr>
                        <a:t> Core, Data </a:t>
                      </a:r>
                      <a:r>
                        <a:rPr lang="it-IT" sz="1100" kern="1200" dirty="0" err="1">
                          <a:solidFill>
                            <a:schemeClr val="dk1"/>
                          </a:solidFill>
                          <a:effectLst/>
                          <a:latin typeface="+mn-lt"/>
                          <a:ea typeface="+mn-ea"/>
                          <a:cs typeface="+mn-cs"/>
                        </a:rPr>
                        <a:t>Cite</a:t>
                      </a:r>
                      <a:r>
                        <a:rPr lang="it-IT" sz="1100" kern="1200" dirty="0">
                          <a:solidFill>
                            <a:schemeClr val="dk1"/>
                          </a:solidFill>
                          <a:effectLst/>
                          <a:latin typeface="+mn-lt"/>
                          <a:ea typeface="+mn-ea"/>
                          <a:cs typeface="+mn-cs"/>
                        </a:rPr>
                        <a:t> etc.) </a:t>
                      </a:r>
                      <a:r>
                        <a:rPr lang="it-IT" sz="1100" kern="1200" dirty="0" err="1">
                          <a:solidFill>
                            <a:schemeClr val="dk1"/>
                          </a:solidFill>
                          <a:effectLst/>
                          <a:latin typeface="+mn-lt"/>
                          <a:ea typeface="+mn-ea"/>
                          <a:cs typeface="+mn-cs"/>
                        </a:rPr>
                        <a:t>preferably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using</a:t>
                      </a:r>
                      <a:r>
                        <a:rPr lang="it-IT" sz="1100" kern="1200" dirty="0">
                          <a:solidFill>
                            <a:schemeClr val="dk1"/>
                          </a:solidFill>
                          <a:effectLst/>
                          <a:latin typeface="+mn-lt"/>
                          <a:ea typeface="+mn-ea"/>
                          <a:cs typeface="+mn-cs"/>
                        </a:rPr>
                        <a:t> common non-</a:t>
                      </a:r>
                      <a:r>
                        <a:rPr lang="it-IT" sz="1100" kern="1200" dirty="0" err="1">
                          <a:solidFill>
                            <a:schemeClr val="dk1"/>
                          </a:solidFill>
                          <a:effectLst/>
                          <a:latin typeface="+mn-lt"/>
                          <a:ea typeface="+mn-ea"/>
                          <a:cs typeface="+mn-cs"/>
                        </a:rPr>
                        <a:t>proprietary</a:t>
                      </a:r>
                      <a:r>
                        <a:rPr lang="it-IT" sz="1100" kern="1200" dirty="0">
                          <a:solidFill>
                            <a:schemeClr val="dk1"/>
                          </a:solidFill>
                          <a:effectLst/>
                          <a:latin typeface="+mn-lt"/>
                          <a:ea typeface="+mn-ea"/>
                          <a:cs typeface="+mn-cs"/>
                        </a:rPr>
                        <a:t> formats and following the </a:t>
                      </a:r>
                      <a:r>
                        <a:rPr lang="it-IT" sz="1100" kern="1200" dirty="0" err="1">
                          <a:solidFill>
                            <a:schemeClr val="dk1"/>
                          </a:solidFill>
                          <a:effectLst/>
                          <a:latin typeface="+mn-lt"/>
                          <a:ea typeface="+mn-ea"/>
                          <a:cs typeface="+mn-cs"/>
                        </a:rPr>
                        <a:t>standards</a:t>
                      </a:r>
                      <a:r>
                        <a:rPr lang="it-IT" sz="1100" kern="1200" dirty="0">
                          <a:solidFill>
                            <a:schemeClr val="dk1"/>
                          </a:solidFill>
                          <a:effectLst/>
                          <a:latin typeface="+mn-lt"/>
                          <a:ea typeface="+mn-ea"/>
                          <a:cs typeface="+mn-cs"/>
                        </a:rPr>
                        <a:t> of the </a:t>
                      </a:r>
                      <a:r>
                        <a:rPr lang="it-IT" sz="1100" kern="1200" dirty="0" err="1">
                          <a:solidFill>
                            <a:schemeClr val="dk1"/>
                          </a:solidFill>
                          <a:effectLst/>
                          <a:latin typeface="+mn-lt"/>
                          <a:ea typeface="+mn-ea"/>
                          <a:cs typeface="+mn-cs"/>
                        </a:rPr>
                        <a:t>respective</a:t>
                      </a:r>
                      <a:r>
                        <a:rPr lang="it-IT" sz="1100" kern="1200" dirty="0">
                          <a:solidFill>
                            <a:schemeClr val="dk1"/>
                          </a:solidFill>
                          <a:effectLst/>
                          <a:latin typeface="+mn-lt"/>
                          <a:ea typeface="+mn-ea"/>
                          <a:cs typeface="+mn-cs"/>
                        </a:rPr>
                        <a:t> community the repository </a:t>
                      </a:r>
                      <a:r>
                        <a:rPr lang="it-IT" sz="1100" kern="1200" dirty="0" err="1">
                          <a:solidFill>
                            <a:schemeClr val="dk1"/>
                          </a:solidFill>
                          <a:effectLst/>
                          <a:latin typeface="+mn-lt"/>
                          <a:ea typeface="+mn-ea"/>
                          <a:cs typeface="+mn-cs"/>
                        </a:rPr>
                        <a:t>serves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where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applicable</a:t>
                      </a:r>
                      <a:r>
                        <a:rPr lang="it-IT" sz="1100" kern="1200" dirty="0">
                          <a:solidFill>
                            <a:schemeClr val="dk1"/>
                          </a:solidFill>
                          <a:effectLst/>
                          <a:latin typeface="+mn-lt"/>
                          <a:ea typeface="+mn-ea"/>
                          <a:cs typeface="+mn-cs"/>
                        </a:rPr>
                        <a:t>. </a:t>
                      </a:r>
                    </a:p>
                    <a:p>
                      <a:r>
                        <a:rPr lang="it-IT" sz="1100" kern="1200" dirty="0">
                          <a:solidFill>
                            <a:schemeClr val="dk1"/>
                          </a:solidFill>
                          <a:effectLst/>
                          <a:latin typeface="+mn-lt"/>
                          <a:ea typeface="+mn-ea"/>
                          <a:cs typeface="+mn-cs"/>
                        </a:rPr>
                        <a:t>* facilitate </a:t>
                      </a:r>
                      <a:r>
                        <a:rPr lang="it-IT" sz="1100" kern="1200" dirty="0" err="1">
                          <a:solidFill>
                            <a:schemeClr val="dk1"/>
                          </a:solidFill>
                          <a:effectLst/>
                          <a:latin typeface="+mn-lt"/>
                          <a:ea typeface="+mn-ea"/>
                          <a:cs typeface="+mn-cs"/>
                        </a:rPr>
                        <a:t>mid</a:t>
                      </a:r>
                      <a:r>
                        <a:rPr lang="it-IT" sz="1100" kern="1200" dirty="0">
                          <a:solidFill>
                            <a:schemeClr val="dk1"/>
                          </a:solidFill>
                          <a:effectLst/>
                          <a:latin typeface="+mn-lt"/>
                          <a:ea typeface="+mn-ea"/>
                          <a:cs typeface="+mn-cs"/>
                        </a:rPr>
                        <a:t>- and long-</a:t>
                      </a:r>
                      <a:r>
                        <a:rPr lang="it-IT" sz="1100" kern="1200" dirty="0" err="1">
                          <a:solidFill>
                            <a:schemeClr val="dk1"/>
                          </a:solidFill>
                          <a:effectLst/>
                          <a:latin typeface="+mn-lt"/>
                          <a:ea typeface="+mn-ea"/>
                          <a:cs typeface="+mn-cs"/>
                        </a:rPr>
                        <a:t>term</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preservation</a:t>
                      </a:r>
                      <a:r>
                        <a:rPr lang="it-IT" sz="1100" kern="1200" dirty="0">
                          <a:solidFill>
                            <a:schemeClr val="dk1"/>
                          </a:solidFill>
                          <a:effectLst/>
                          <a:latin typeface="+mn-lt"/>
                          <a:ea typeface="+mn-ea"/>
                          <a:cs typeface="+mn-cs"/>
                        </a:rPr>
                        <a:t> of the </a:t>
                      </a:r>
                      <a:r>
                        <a:rPr lang="it-IT" sz="1100" kern="1200" dirty="0" err="1">
                          <a:solidFill>
                            <a:schemeClr val="dk1"/>
                          </a:solidFill>
                          <a:effectLst/>
                          <a:latin typeface="+mn-lt"/>
                          <a:ea typeface="+mn-ea"/>
                          <a:cs typeface="+mn-cs"/>
                        </a:rPr>
                        <a:t>deposited</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material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have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mechanisms</a:t>
                      </a:r>
                      <a:r>
                        <a:rPr lang="it-IT" sz="1100" kern="1200" dirty="0">
                          <a:solidFill>
                            <a:schemeClr val="dk1"/>
                          </a:solidFill>
                          <a:effectLst/>
                          <a:latin typeface="+mn-lt"/>
                          <a:ea typeface="+mn-ea"/>
                          <a:cs typeface="+mn-cs"/>
                        </a:rPr>
                        <a:t> or </a:t>
                      </a:r>
                      <a:r>
                        <a:rPr lang="it-IT" sz="1100" kern="1200" dirty="0" err="1">
                          <a:solidFill>
                            <a:schemeClr val="dk1"/>
                          </a:solidFill>
                          <a:effectLst/>
                          <a:latin typeface="+mn-lt"/>
                          <a:ea typeface="+mn-ea"/>
                          <a:cs typeface="+mn-cs"/>
                        </a:rPr>
                        <a:t>provisions</a:t>
                      </a:r>
                      <a:r>
                        <a:rPr lang="it-IT" sz="1100" kern="1200" dirty="0">
                          <a:solidFill>
                            <a:schemeClr val="dk1"/>
                          </a:solidFill>
                          <a:effectLst/>
                          <a:latin typeface="+mn-lt"/>
                          <a:ea typeface="+mn-ea"/>
                          <a:cs typeface="+mn-cs"/>
                        </a:rPr>
                        <a:t> for </a:t>
                      </a:r>
                      <a:r>
                        <a:rPr lang="it-IT" sz="1100" kern="1200" dirty="0" err="1">
                          <a:solidFill>
                            <a:schemeClr val="dk1"/>
                          </a:solidFill>
                          <a:effectLst/>
                          <a:latin typeface="+mn-lt"/>
                          <a:ea typeface="+mn-ea"/>
                          <a:cs typeface="+mn-cs"/>
                        </a:rPr>
                        <a:t>expert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curation</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quality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assurance</a:t>
                      </a:r>
                      <a:r>
                        <a:rPr lang="it-IT" sz="1100" kern="1200" dirty="0">
                          <a:solidFill>
                            <a:schemeClr val="dk1"/>
                          </a:solidFill>
                          <a:effectLst/>
                          <a:latin typeface="+mn-lt"/>
                          <a:ea typeface="+mn-ea"/>
                          <a:cs typeface="+mn-cs"/>
                        </a:rPr>
                        <a:t> for the </a:t>
                      </a:r>
                      <a:r>
                        <a:rPr lang="it-IT" sz="1100" kern="1200" dirty="0" err="1">
                          <a:solidFill>
                            <a:schemeClr val="dk1"/>
                          </a:solidFill>
                          <a:effectLst/>
                          <a:latin typeface="+mn-lt"/>
                          <a:ea typeface="+mn-ea"/>
                          <a:cs typeface="+mn-cs"/>
                        </a:rPr>
                        <a:t>accuracy</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integrity</a:t>
                      </a:r>
                      <a:r>
                        <a:rPr lang="it-IT" sz="1100" kern="1200" dirty="0">
                          <a:solidFill>
                            <a:schemeClr val="dk1"/>
                          </a:solidFill>
                          <a:effectLst/>
                          <a:latin typeface="+mn-lt"/>
                          <a:ea typeface="+mn-ea"/>
                          <a:cs typeface="+mn-cs"/>
                        </a:rPr>
                        <a:t> of </a:t>
                      </a:r>
                      <a:r>
                        <a:rPr lang="it-IT" sz="1100" kern="1200" dirty="0" err="1">
                          <a:solidFill>
                            <a:schemeClr val="dk1"/>
                          </a:solidFill>
                          <a:effectLst/>
                          <a:latin typeface="+mn-lt"/>
                          <a:ea typeface="+mn-ea"/>
                          <a:cs typeface="+mn-cs"/>
                        </a:rPr>
                        <a:t>datasets</a:t>
                      </a:r>
                      <a:r>
                        <a:rPr lang="it-IT" sz="1100" kern="1200" dirty="0">
                          <a:solidFill>
                            <a:schemeClr val="dk1"/>
                          </a:solidFill>
                          <a:effectLst/>
                          <a:latin typeface="+mn-lt"/>
                          <a:ea typeface="+mn-ea"/>
                          <a:cs typeface="+mn-cs"/>
                        </a:rPr>
                        <a:t> and metadata, </a:t>
                      </a:r>
                      <a:r>
                        <a:rPr lang="it-IT" sz="1100" kern="1200" dirty="0" err="1">
                          <a:solidFill>
                            <a:schemeClr val="dk1"/>
                          </a:solidFill>
                          <a:effectLst/>
                          <a:latin typeface="+mn-lt"/>
                          <a:ea typeface="+mn-ea"/>
                          <a:cs typeface="+mn-cs"/>
                        </a:rPr>
                        <a:t>as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well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procedures</a:t>
                      </a:r>
                      <a:r>
                        <a:rPr lang="it-IT" sz="1100" kern="1200" dirty="0">
                          <a:solidFill>
                            <a:schemeClr val="dk1"/>
                          </a:solidFill>
                          <a:effectLst/>
                          <a:latin typeface="+mn-lt"/>
                          <a:ea typeface="+mn-ea"/>
                          <a:cs typeface="+mn-cs"/>
                        </a:rPr>
                        <a:t> to </a:t>
                      </a:r>
                      <a:r>
                        <a:rPr lang="it-IT" sz="1100" kern="1200" dirty="0" err="1">
                          <a:solidFill>
                            <a:schemeClr val="dk1"/>
                          </a:solidFill>
                          <a:effectLst/>
                          <a:latin typeface="+mn-lt"/>
                          <a:ea typeface="+mn-ea"/>
                          <a:cs typeface="+mn-cs"/>
                        </a:rPr>
                        <a:t>liaise</a:t>
                      </a:r>
                      <a:r>
                        <a:rPr lang="it-IT" sz="1100" kern="1200" dirty="0">
                          <a:solidFill>
                            <a:schemeClr val="dk1"/>
                          </a:solidFill>
                          <a:effectLst/>
                          <a:latin typeface="+mn-lt"/>
                          <a:ea typeface="+mn-ea"/>
                          <a:cs typeface="+mn-cs"/>
                        </a:rPr>
                        <a:t> with </a:t>
                      </a:r>
                      <a:r>
                        <a:rPr lang="it-IT" sz="1100" kern="1200" dirty="0" err="1">
                          <a:solidFill>
                            <a:schemeClr val="dk1"/>
                          </a:solidFill>
                          <a:effectLst/>
                          <a:latin typeface="+mn-lt"/>
                          <a:ea typeface="+mn-ea"/>
                          <a:cs typeface="+mn-cs"/>
                        </a:rPr>
                        <a:t>depositors</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where</a:t>
                      </a:r>
                      <a:r>
                        <a:rPr lang="it-IT" sz="1100" kern="1200" dirty="0">
                          <a:solidFill>
                            <a:schemeClr val="dk1"/>
                          </a:solidFill>
                          <a:effectLst/>
                          <a:latin typeface="+mn-lt"/>
                          <a:ea typeface="+mn-ea"/>
                          <a:cs typeface="+mn-cs"/>
                        </a:rPr>
                        <a:t> issues are </a:t>
                      </a:r>
                      <a:r>
                        <a:rPr lang="it-IT" sz="1100" kern="1200" dirty="0" err="1">
                          <a:solidFill>
                            <a:schemeClr val="dk1"/>
                          </a:solidFill>
                          <a:effectLst/>
                          <a:latin typeface="+mn-lt"/>
                          <a:ea typeface="+mn-ea"/>
                          <a:cs typeface="+mn-cs"/>
                        </a:rPr>
                        <a:t>detected</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They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meet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generally</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accepted</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international</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national</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criteria</a:t>
                      </a:r>
                      <a:r>
                        <a:rPr lang="it-IT" sz="1100" kern="1200" dirty="0">
                          <a:solidFill>
                            <a:schemeClr val="dk1"/>
                          </a:solidFill>
                          <a:effectLst/>
                          <a:latin typeface="+mn-lt"/>
                          <a:ea typeface="+mn-ea"/>
                          <a:cs typeface="+mn-cs"/>
                        </a:rPr>
                        <a:t> for security to </a:t>
                      </a:r>
                      <a:r>
                        <a:rPr lang="it-IT" sz="1100" kern="1200" dirty="0" err="1">
                          <a:solidFill>
                            <a:schemeClr val="dk1"/>
                          </a:solidFill>
                          <a:effectLst/>
                          <a:latin typeface="+mn-lt"/>
                          <a:ea typeface="+mn-ea"/>
                          <a:cs typeface="+mn-cs"/>
                        </a:rPr>
                        <a:t>prevent</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unauthorized</a:t>
                      </a:r>
                      <a:r>
                        <a:rPr lang="it-IT" sz="1100" kern="1200" dirty="0">
                          <a:solidFill>
                            <a:schemeClr val="dk1"/>
                          </a:solidFill>
                          <a:effectLst/>
                          <a:latin typeface="+mn-lt"/>
                          <a:ea typeface="+mn-ea"/>
                          <a:cs typeface="+mn-cs"/>
                        </a:rPr>
                        <a:t> access and release of </a:t>
                      </a:r>
                      <a:r>
                        <a:rPr lang="it-IT" sz="1100" kern="1200" dirty="0" err="1">
                          <a:solidFill>
                            <a:schemeClr val="dk1"/>
                          </a:solidFill>
                          <a:effectLst/>
                          <a:latin typeface="+mn-lt"/>
                          <a:ea typeface="+mn-ea"/>
                          <a:cs typeface="+mn-cs"/>
                        </a:rPr>
                        <a:t>content</a:t>
                      </a:r>
                      <a:r>
                        <a:rPr lang="it-IT" sz="1100" kern="1200" dirty="0">
                          <a:solidFill>
                            <a:schemeClr val="dk1"/>
                          </a:solidFill>
                          <a:effectLst/>
                          <a:latin typeface="+mn-lt"/>
                          <a:ea typeface="+mn-ea"/>
                          <a:cs typeface="+mn-cs"/>
                        </a:rPr>
                        <a:t> and </a:t>
                      </a:r>
                      <a:r>
                        <a:rPr lang="it-IT" sz="1100" kern="1200" dirty="0" err="1">
                          <a:solidFill>
                            <a:schemeClr val="dk1"/>
                          </a:solidFill>
                          <a:effectLst/>
                          <a:latin typeface="+mn-lt"/>
                          <a:ea typeface="+mn-ea"/>
                          <a:cs typeface="+mn-cs"/>
                        </a:rPr>
                        <a:t>have</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different</a:t>
                      </a:r>
                      <a:r>
                        <a:rPr lang="it-IT" sz="1100" kern="1200" dirty="0">
                          <a:solidFill>
                            <a:schemeClr val="dk1"/>
                          </a:solidFill>
                          <a:effectLst/>
                          <a:latin typeface="+mn-lt"/>
                          <a:ea typeface="+mn-ea"/>
                          <a:cs typeface="+mn-cs"/>
                        </a:rPr>
                        <a:t> levels of security </a:t>
                      </a:r>
                      <a:r>
                        <a:rPr lang="it-IT" sz="1100" kern="1200" dirty="0" err="1">
                          <a:solidFill>
                            <a:schemeClr val="dk1"/>
                          </a:solidFill>
                          <a:effectLst/>
                          <a:latin typeface="+mn-lt"/>
                          <a:ea typeface="+mn-ea"/>
                          <a:cs typeface="+mn-cs"/>
                        </a:rPr>
                        <a:t>depending</a:t>
                      </a:r>
                      <a:r>
                        <a:rPr lang="it-IT" sz="1100" kern="1200" dirty="0">
                          <a:solidFill>
                            <a:schemeClr val="dk1"/>
                          </a:solidFill>
                          <a:effectLst/>
                          <a:latin typeface="+mn-lt"/>
                          <a:ea typeface="+mn-ea"/>
                          <a:cs typeface="+mn-cs"/>
                        </a:rPr>
                        <a:t> on the </a:t>
                      </a:r>
                      <a:r>
                        <a:rPr lang="it-IT" sz="1100" kern="1200" dirty="0" err="1">
                          <a:solidFill>
                            <a:schemeClr val="dk1"/>
                          </a:solidFill>
                          <a:effectLst/>
                          <a:latin typeface="+mn-lt"/>
                          <a:ea typeface="+mn-ea"/>
                          <a:cs typeface="+mn-cs"/>
                        </a:rPr>
                        <a:t>sensitivity</a:t>
                      </a:r>
                      <a:r>
                        <a:rPr lang="it-IT" sz="1100" kern="1200" dirty="0">
                          <a:solidFill>
                            <a:schemeClr val="dk1"/>
                          </a:solidFill>
                          <a:effectLst/>
                          <a:latin typeface="+mn-lt"/>
                          <a:ea typeface="+mn-ea"/>
                          <a:cs typeface="+mn-cs"/>
                        </a:rPr>
                        <a:t> of the data </a:t>
                      </a:r>
                      <a:r>
                        <a:rPr lang="it-IT" sz="1100" kern="1200" dirty="0" err="1">
                          <a:solidFill>
                            <a:schemeClr val="dk1"/>
                          </a:solidFill>
                          <a:effectLst/>
                          <a:latin typeface="+mn-lt"/>
                          <a:ea typeface="+mn-ea"/>
                          <a:cs typeface="+mn-cs"/>
                        </a:rPr>
                        <a:t>being</a:t>
                      </a:r>
                      <a:r>
                        <a:rPr lang="it-IT" sz="1100" kern="1200" dirty="0">
                          <a:solidFill>
                            <a:schemeClr val="dk1"/>
                          </a:solidFill>
                          <a:effectLst/>
                          <a:latin typeface="+mn-lt"/>
                          <a:ea typeface="+mn-ea"/>
                          <a:cs typeface="+mn-cs"/>
                        </a:rPr>
                        <a:t> </a:t>
                      </a:r>
                      <a:r>
                        <a:rPr lang="it-IT" sz="1100" kern="1200" dirty="0" err="1">
                          <a:solidFill>
                            <a:schemeClr val="dk1"/>
                          </a:solidFill>
                          <a:effectLst/>
                          <a:latin typeface="+mn-lt"/>
                          <a:ea typeface="+mn-ea"/>
                          <a:cs typeface="+mn-cs"/>
                        </a:rPr>
                        <a:t>deposited</a:t>
                      </a:r>
                      <a:r>
                        <a:rPr lang="it-IT" sz="1100" kern="1200" dirty="0">
                          <a:solidFill>
                            <a:schemeClr val="dk1"/>
                          </a:solidFill>
                          <a:effectLst/>
                          <a:latin typeface="+mn-lt"/>
                          <a:ea typeface="+mn-ea"/>
                          <a:cs typeface="+mn-cs"/>
                        </a:rPr>
                        <a:t> to </a:t>
                      </a:r>
                      <a:r>
                        <a:rPr lang="it-IT" sz="1100" kern="1200" dirty="0" err="1">
                          <a:solidFill>
                            <a:schemeClr val="dk1"/>
                          </a:solidFill>
                          <a:effectLst/>
                          <a:latin typeface="+mn-lt"/>
                          <a:ea typeface="+mn-ea"/>
                          <a:cs typeface="+mn-cs"/>
                        </a:rPr>
                        <a:t>maintain</a:t>
                      </a:r>
                      <a:r>
                        <a:rPr lang="it-IT" sz="1100" kern="1200" dirty="0">
                          <a:solidFill>
                            <a:schemeClr val="dk1"/>
                          </a:solidFill>
                          <a:effectLst/>
                          <a:latin typeface="+mn-lt"/>
                          <a:ea typeface="+mn-ea"/>
                          <a:cs typeface="+mn-cs"/>
                        </a:rPr>
                        <a:t> privacy and </a:t>
                      </a:r>
                      <a:r>
                        <a:rPr lang="it-IT" sz="1100" kern="1200" dirty="0" err="1">
                          <a:solidFill>
                            <a:schemeClr val="dk1"/>
                          </a:solidFill>
                          <a:effectLst/>
                          <a:latin typeface="+mn-lt"/>
                          <a:ea typeface="+mn-ea"/>
                          <a:cs typeface="+mn-cs"/>
                        </a:rPr>
                        <a:t>confidentiality</a:t>
                      </a:r>
                      <a:r>
                        <a:rPr lang="it-IT" sz="1100" kern="1200" dirty="0">
                          <a:solidFill>
                            <a:schemeClr val="dk1"/>
                          </a:solidFill>
                          <a:effectLst/>
                          <a:latin typeface="+mn-lt"/>
                          <a:ea typeface="+mn-ea"/>
                          <a:cs typeface="+mn-cs"/>
                        </a:rPr>
                        <a:t>.</a:t>
                      </a:r>
                    </a:p>
                  </a:txBody>
                  <a:tcPr anchor="ctr"/>
                </a:tc>
                <a:tc>
                  <a:txBody>
                    <a:bodyPr/>
                    <a:lstStyle/>
                    <a:p>
                      <a:pPr marL="285750" indent="-285750">
                        <a:buFont typeface="Arial" panose="020B0604020202020204" pitchFamily="34" charset="0"/>
                        <a:buChar char="•"/>
                      </a:pPr>
                      <a:r>
                        <a:rPr lang="en-US" sz="1200" b="1" dirty="0"/>
                        <a:t>Personal websites and databases, publisher websites, as well as cloud storage services (Dropbox, Google drive, </a:t>
                      </a:r>
                      <a:r>
                        <a:rPr lang="en-US" sz="1200" b="1" dirty="0" err="1"/>
                        <a:t>etc</a:t>
                      </a:r>
                      <a:r>
                        <a:rPr lang="en-US" sz="1200" b="1" dirty="0"/>
                        <a:t>) </a:t>
                      </a:r>
                      <a:r>
                        <a:rPr lang="en-US" sz="1200" b="1" dirty="0">
                          <a:solidFill>
                            <a:srgbClr val="FF0000"/>
                          </a:solidFill>
                        </a:rPr>
                        <a:t>are not considered repositories</a:t>
                      </a:r>
                      <a:r>
                        <a:rPr lang="en-US" sz="1200" b="1" dirty="0"/>
                        <a:t>. Academia.edu, ResearchGate and similar platforms do not allow open access under the terms required and are NOT considered repositories</a:t>
                      </a:r>
                      <a:r>
                        <a:rPr lang="en-US" sz="1200" dirty="0"/>
                        <a:t>.</a:t>
                      </a:r>
                      <a:br>
                        <a:rPr lang="en-US" sz="1200" dirty="0"/>
                      </a:br>
                      <a:r>
                        <a:rPr lang="en-US" sz="1200" dirty="0"/>
                        <a:t>[AMGA p.156] </a:t>
                      </a:r>
                      <a:endParaRPr lang="it-IT" sz="1200" dirty="0"/>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6DBE0586-3883-4FD8-8BBE-C7E1ECA100B7}"/>
              </a:ext>
            </a:extLst>
          </p:cNvPr>
          <p:cNvSpPr>
            <a:spLocks noGrp="1"/>
          </p:cNvSpPr>
          <p:nvPr>
            <p:ph type="sldNum" sz="quarter" idx="12"/>
          </p:nvPr>
        </p:nvSpPr>
        <p:spPr/>
        <p:txBody>
          <a:bodyPr/>
          <a:lstStyle/>
          <a:p>
            <a:fld id="{C897A8A3-AC49-4C97-9D53-2C05D629DE6D}" type="slidenum">
              <a:rPr lang="it-IT" smtClean="0"/>
              <a:t>12</a:t>
            </a:fld>
            <a:endParaRPr lang="it-IT"/>
          </a:p>
        </p:txBody>
      </p:sp>
    </p:spTree>
    <p:extLst>
      <p:ext uri="{BB962C8B-B14F-4D97-AF65-F5344CB8AC3E}">
        <p14:creationId xmlns:p14="http://schemas.microsoft.com/office/powerpoint/2010/main" val="254978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4">
            <a:extLst>
              <a:ext uri="{FF2B5EF4-FFF2-40B4-BE49-F238E27FC236}">
                <a16:creationId xmlns:a16="http://schemas.microsoft.com/office/drawing/2014/main" id="{1D1FAD94-4662-4FC9-861A-38D0B5873FF7}"/>
              </a:ext>
            </a:extLst>
          </p:cNvPr>
          <p:cNvGraphicFramePr>
            <a:graphicFrameLocks/>
          </p:cNvGraphicFramePr>
          <p:nvPr>
            <p:extLst>
              <p:ext uri="{D42A27DB-BD31-4B8C-83A1-F6EECF244321}">
                <p14:modId xmlns:p14="http://schemas.microsoft.com/office/powerpoint/2010/main" val="3523360456"/>
              </p:ext>
            </p:extLst>
          </p:nvPr>
        </p:nvGraphicFramePr>
        <p:xfrm>
          <a:off x="578827" y="362724"/>
          <a:ext cx="11034345" cy="6316001"/>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2971801">
                  <a:extLst>
                    <a:ext uri="{9D8B030D-6E8A-4147-A177-3AD203B41FA5}">
                      <a16:colId xmlns:a16="http://schemas.microsoft.com/office/drawing/2014/main" val="2211483299"/>
                    </a:ext>
                  </a:extLst>
                </a:gridCol>
                <a:gridCol w="4563207">
                  <a:extLst>
                    <a:ext uri="{9D8B030D-6E8A-4147-A177-3AD203B41FA5}">
                      <a16:colId xmlns:a16="http://schemas.microsoft.com/office/drawing/2014/main" val="1468196754"/>
                    </a:ext>
                  </a:extLst>
                </a:gridCol>
                <a:gridCol w="1987061">
                  <a:extLst>
                    <a:ext uri="{9D8B030D-6E8A-4147-A177-3AD203B41FA5}">
                      <a16:colId xmlns:a16="http://schemas.microsoft.com/office/drawing/2014/main" val="913519316"/>
                    </a:ext>
                  </a:extLst>
                </a:gridCol>
              </a:tblGrid>
              <a:tr h="655430">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CLAUSE FOR RIGHTS RETENTION</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BEWARE!</a:t>
                      </a:r>
                    </a:p>
                  </a:txBody>
                  <a:tcPr anchor="ctr">
                    <a:solidFill>
                      <a:srgbClr val="006699"/>
                    </a:solidFill>
                  </a:tcPr>
                </a:tc>
                <a:extLst>
                  <a:ext uri="{0D108BD9-81ED-4DB2-BD59-A6C34878D82A}">
                    <a16:rowId xmlns:a16="http://schemas.microsoft.com/office/drawing/2014/main" val="922805868"/>
                  </a:ext>
                </a:extLst>
              </a:tr>
              <a:tr h="5660571">
                <a:tc>
                  <a:txBody>
                    <a:bodyPr/>
                    <a:lstStyle/>
                    <a:p>
                      <a:r>
                        <a:rPr lang="it-IT" sz="1400" b="1" dirty="0"/>
                        <a:t>ACCEPTED PROPOSAL</a:t>
                      </a:r>
                    </a:p>
                    <a:p>
                      <a:endParaRPr lang="it-IT" sz="1400" dirty="0"/>
                    </a:p>
                    <a:p>
                      <a:r>
                        <a:rPr lang="it-IT" sz="1400" dirty="0"/>
                        <a:t>OBLIGATIONS FROM THE GRANT AGREEMENT</a:t>
                      </a:r>
                    </a:p>
                    <a:p>
                      <a:endParaRPr lang="it-IT" sz="1400" dirty="0"/>
                    </a:p>
                    <a:p>
                      <a:r>
                        <a:rPr lang="it-IT" sz="1400" dirty="0">
                          <a:solidFill>
                            <a:srgbClr val="3367C2"/>
                          </a:solidFill>
                        </a:rPr>
                        <a:t>MANDATORY OPEN SCIENCE PRACTICES</a:t>
                      </a:r>
                    </a:p>
                    <a:p>
                      <a:endParaRPr lang="it-IT" sz="1400" dirty="0"/>
                    </a:p>
                    <a:p>
                      <a:r>
                        <a:rPr lang="it-IT" sz="1400" b="1" kern="1200" dirty="0">
                          <a:solidFill>
                            <a:srgbClr val="3367C2"/>
                          </a:solidFill>
                          <a:latin typeface="+mn-lt"/>
                          <a:ea typeface="+mn-ea"/>
                          <a:cs typeface="+mn-cs"/>
                        </a:rPr>
                        <a:t>PUBLICATIONS</a:t>
                      </a:r>
                    </a:p>
                  </a:txBody>
                  <a:tcPr anchor="ctr"/>
                </a:tc>
                <a:tc>
                  <a:txBody>
                    <a:bodyPr/>
                    <a:lstStyle/>
                    <a:p>
                      <a:r>
                        <a:rPr lang="it-IT" sz="1400" b="1" dirty="0" err="1"/>
                        <a:t>Programme</a:t>
                      </a:r>
                      <a:r>
                        <a:rPr lang="it-IT" sz="1400" b="1" dirty="0"/>
                        <a:t> Guide p. 49</a:t>
                      </a:r>
                    </a:p>
                    <a:p>
                      <a:endParaRPr lang="it-IT" sz="1400" dirty="0"/>
                    </a:p>
                    <a:p>
                      <a:r>
                        <a:rPr lang="it-IT" sz="1400" b="1" dirty="0">
                          <a:solidFill>
                            <a:srgbClr val="FF0000"/>
                          </a:solidFill>
                        </a:rPr>
                        <a:t>CLAUSE</a:t>
                      </a:r>
                      <a:r>
                        <a:rPr lang="it-IT" sz="1400" b="1" dirty="0"/>
                        <a:t> TO NOTIFY SUBSCRIPTION BASED JOURNALS OF YOUR «PRIOR OBLIGATION» TO YOUR FUNDER AND MAINTAIN THE RIGHT TO DEPOSIT AND GIVE IMMEDIATE ACCESS TO THE ACCEPTED MANUSCRIPT</a:t>
                      </a:r>
                    </a:p>
                    <a:p>
                      <a:endParaRPr lang="it-IT" sz="1400" b="1" dirty="0"/>
                    </a:p>
                    <a:p>
                      <a:r>
                        <a:rPr lang="it-IT" sz="1400" b="0" dirty="0"/>
                        <a:t>To be </a:t>
                      </a:r>
                      <a:r>
                        <a:rPr lang="it-IT" sz="1400" b="0" dirty="0" err="1"/>
                        <a:t>used</a:t>
                      </a:r>
                      <a:r>
                        <a:rPr lang="it-IT" sz="1400" b="0" dirty="0"/>
                        <a:t> </a:t>
                      </a:r>
                      <a:r>
                        <a:rPr lang="it-IT" sz="1400" b="1" dirty="0" err="1">
                          <a:solidFill>
                            <a:srgbClr val="FF0000"/>
                          </a:solidFill>
                        </a:rPr>
                        <a:t>upon</a:t>
                      </a:r>
                      <a:r>
                        <a:rPr lang="it-IT" sz="1400" b="1" dirty="0">
                          <a:solidFill>
                            <a:srgbClr val="FF0000"/>
                          </a:solidFill>
                        </a:rPr>
                        <a:t> submission.</a:t>
                      </a:r>
                      <a:br>
                        <a:rPr lang="it-IT" sz="1400" dirty="0"/>
                      </a:br>
                      <a:endParaRPr lang="it-IT" sz="1800" b="0" i="0" u="none" strike="noStrike" kern="1200" baseline="0" dirty="0">
                        <a:solidFill>
                          <a:schemeClr val="dk1"/>
                        </a:solidFill>
                        <a:latin typeface="+mn-lt"/>
                        <a:ea typeface="+mn-ea"/>
                        <a:cs typeface="+mn-cs"/>
                      </a:endParaRPr>
                    </a:p>
                    <a:p>
                      <a:pPr marL="171450" indent="-171450">
                        <a:buFontTx/>
                        <a:buChar char="-"/>
                      </a:pPr>
                      <a:endParaRPr lang="it-IT" sz="1000" b="0" i="0" u="none" strike="noStrike" kern="1200" baseline="0" dirty="0">
                        <a:solidFill>
                          <a:schemeClr val="tx1"/>
                        </a:solidFill>
                        <a:latin typeface="+mn-lt"/>
                        <a:ea typeface="+mn-ea"/>
                        <a:cs typeface="+mn-cs"/>
                      </a:endParaRPr>
                    </a:p>
                  </a:txBody>
                  <a:tcPr anchor="ctr"/>
                </a:tc>
                <a:tc>
                  <a:txBody>
                    <a:bodyPr/>
                    <a:lstStyle/>
                    <a:p>
                      <a:r>
                        <a:rPr lang="en-US" sz="1200" b="1" dirty="0"/>
                        <a:t>Proposers should be aware that beneficiaries are required to retain sufficient intellectual property rights (IPR) to comply with their open access obligations</a:t>
                      </a:r>
                      <a:r>
                        <a:rPr lang="en-US" sz="1200" dirty="0"/>
                        <a:t>.</a:t>
                      </a:r>
                    </a:p>
                    <a:p>
                      <a:r>
                        <a:rPr lang="en-US" sz="1200" dirty="0"/>
                        <a:t>Authors may need to interact with prospective publishers, in particular when they publish in venues that are not open access. To facilitate compliance with their open access obligations, beneficiaries/</a:t>
                      </a:r>
                      <a:r>
                        <a:rPr lang="en-US" sz="1200" b="1" dirty="0"/>
                        <a:t>researchers are encouraged to notify publishers of their grant agreement obligations </a:t>
                      </a:r>
                      <a:r>
                        <a:rPr lang="en-US" sz="1200" dirty="0"/>
                        <a:t>(including the licensing requirements) already </a:t>
                      </a:r>
                      <a:r>
                        <a:rPr lang="en-US" sz="1200" b="1" dirty="0"/>
                        <a:t>at manuscript submission</a:t>
                      </a:r>
                      <a:r>
                        <a:rPr lang="en-US" sz="1200" dirty="0"/>
                        <a:t>. For example, by adding the following statement to their manuscript:</a:t>
                      </a:r>
                    </a:p>
                    <a:p>
                      <a:endParaRPr lang="en-US" sz="1200" dirty="0"/>
                    </a:p>
                    <a:p>
                      <a:r>
                        <a:rPr lang="en-US" sz="1200" dirty="0"/>
                        <a:t> “</a:t>
                      </a:r>
                      <a:r>
                        <a:rPr lang="en-US" sz="1200" dirty="0">
                          <a:solidFill>
                            <a:srgbClr val="FF0000"/>
                          </a:solidFill>
                        </a:rPr>
                        <a:t>This work was funded by the </a:t>
                      </a:r>
                      <a:r>
                        <a:rPr lang="en-US" sz="1200" dirty="0" err="1">
                          <a:solidFill>
                            <a:srgbClr val="FF0000"/>
                          </a:solidFill>
                        </a:rPr>
                        <a:t>Εuropean</a:t>
                      </a:r>
                      <a:r>
                        <a:rPr lang="en-US" sz="1200" dirty="0">
                          <a:solidFill>
                            <a:srgbClr val="FF0000"/>
                          </a:solidFill>
                        </a:rPr>
                        <a:t> Union under the Horizon Europe grant [grant number]. As set out in the Grant Agreement, beneficiaries must ensure that at the latest at the time of publication, open access is provided via a trusted repository to the published version or the final peer-reviewed manuscript accepted for publication under the latest available version of the Creative Commons Attribution International Public </a:t>
                      </a:r>
                      <a:r>
                        <a:rPr lang="en-US" sz="1200" dirty="0" err="1">
                          <a:solidFill>
                            <a:srgbClr val="FF0000"/>
                          </a:solidFill>
                        </a:rPr>
                        <a:t>Licence</a:t>
                      </a:r>
                      <a:r>
                        <a:rPr lang="en-US" sz="1200" dirty="0">
                          <a:solidFill>
                            <a:srgbClr val="FF0000"/>
                          </a:solidFill>
                        </a:rPr>
                        <a:t> (CC BY) or a </a:t>
                      </a:r>
                      <a:r>
                        <a:rPr lang="en-US" sz="1200" dirty="0" err="1">
                          <a:solidFill>
                            <a:srgbClr val="FF0000"/>
                          </a:solidFill>
                        </a:rPr>
                        <a:t>licence</a:t>
                      </a:r>
                      <a:r>
                        <a:rPr lang="en-US" sz="1200" dirty="0">
                          <a:solidFill>
                            <a:srgbClr val="FF0000"/>
                          </a:solidFill>
                        </a:rPr>
                        <a:t> with equivalent rights. CC BY-NC, CC BY-ND, CC BY-NC-ND or equivalent licenses could be applied to long-text formats</a:t>
                      </a:r>
                      <a:r>
                        <a:rPr lang="en-US" sz="1200" dirty="0"/>
                        <a:t>”</a:t>
                      </a:r>
                    </a:p>
                    <a:p>
                      <a:endParaRPr lang="en-US" sz="1200" dirty="0"/>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If the publishing agreement is contrary to the grant agreement obligations, </a:t>
                      </a:r>
                      <a:r>
                        <a:rPr lang="en-US" sz="1200" b="1" dirty="0"/>
                        <a:t>authors should negotiate its terms and, alternatively, look for a different publishing venue/options</a:t>
                      </a:r>
                      <a:r>
                        <a:rPr lang="en-US" sz="1200" dirty="0"/>
                        <a:t>.</a:t>
                      </a:r>
                      <a:br>
                        <a:rPr lang="en-US" sz="1200" dirty="0"/>
                      </a:br>
                      <a:r>
                        <a:rPr lang="en-US" sz="1200" dirty="0"/>
                        <a:t>[Guide p. 49]</a:t>
                      </a:r>
                      <a:endParaRPr lang="it-IT" sz="1200" kern="1200" dirty="0">
                        <a:solidFill>
                          <a:schemeClr val="dk1"/>
                        </a:solidFill>
                        <a:effectLst/>
                        <a:latin typeface="+mn-lt"/>
                        <a:ea typeface="+mn-ea"/>
                        <a:cs typeface="+mn-cs"/>
                      </a:endParaRPr>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4C1456AC-32D3-49B2-BE88-49CE28D42536}"/>
              </a:ext>
            </a:extLst>
          </p:cNvPr>
          <p:cNvSpPr>
            <a:spLocks noGrp="1"/>
          </p:cNvSpPr>
          <p:nvPr>
            <p:ph type="sldNum" sz="quarter" idx="12"/>
          </p:nvPr>
        </p:nvSpPr>
        <p:spPr/>
        <p:txBody>
          <a:bodyPr/>
          <a:lstStyle/>
          <a:p>
            <a:fld id="{C897A8A3-AC49-4C97-9D53-2C05D629DE6D}" type="slidenum">
              <a:rPr lang="it-IT" smtClean="0"/>
              <a:t>13</a:t>
            </a:fld>
            <a:endParaRPr lang="it-IT"/>
          </a:p>
        </p:txBody>
      </p:sp>
    </p:spTree>
    <p:extLst>
      <p:ext uri="{BB962C8B-B14F-4D97-AF65-F5344CB8AC3E}">
        <p14:creationId xmlns:p14="http://schemas.microsoft.com/office/powerpoint/2010/main" val="348824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EFBB58E1-2942-40CE-827E-84782B26C7F5}"/>
              </a:ext>
            </a:extLst>
          </p:cNvPr>
          <p:cNvSpPr>
            <a:spLocks noGrp="1"/>
          </p:cNvSpPr>
          <p:nvPr>
            <p:ph type="sldNum" sz="quarter" idx="12"/>
          </p:nvPr>
        </p:nvSpPr>
        <p:spPr/>
        <p:txBody>
          <a:bodyPr/>
          <a:lstStyle/>
          <a:p>
            <a:fld id="{C897A8A3-AC49-4C97-9D53-2C05D629DE6D}" type="slidenum">
              <a:rPr lang="it-IT" smtClean="0"/>
              <a:t>14</a:t>
            </a:fld>
            <a:endParaRPr lang="it-IT"/>
          </a:p>
        </p:txBody>
      </p:sp>
      <p:pic>
        <p:nvPicPr>
          <p:cNvPr id="7" name="Immagine 6">
            <a:extLst>
              <a:ext uri="{FF2B5EF4-FFF2-40B4-BE49-F238E27FC236}">
                <a16:creationId xmlns:a16="http://schemas.microsoft.com/office/drawing/2014/main" id="{E1B9DCFF-2095-4BCB-B2B8-30E26AF016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5713" y="0"/>
            <a:ext cx="9698021" cy="6858000"/>
          </a:xfrm>
          <a:prstGeom prst="rect">
            <a:avLst/>
          </a:prstGeom>
          <a:ln>
            <a:noFill/>
          </a:ln>
          <a:effectLst>
            <a:outerShdw blurRad="292100" dist="139700" dir="2700000" algn="tl" rotWithShape="0">
              <a:srgbClr val="333333">
                <a:alpha val="65000"/>
              </a:srgbClr>
            </a:outerShdw>
          </a:effectLst>
        </p:spPr>
      </p:pic>
      <p:sp>
        <p:nvSpPr>
          <p:cNvPr id="5" name="CasellaDiTesto 4">
            <a:extLst>
              <a:ext uri="{FF2B5EF4-FFF2-40B4-BE49-F238E27FC236}">
                <a16:creationId xmlns:a16="http://schemas.microsoft.com/office/drawing/2014/main" id="{2AEB8A70-5DCB-4DDE-BBC9-E56474CDCFDA}"/>
              </a:ext>
            </a:extLst>
          </p:cNvPr>
          <p:cNvSpPr txBox="1"/>
          <p:nvPr/>
        </p:nvSpPr>
        <p:spPr>
          <a:xfrm>
            <a:off x="9421690" y="1767874"/>
            <a:ext cx="2770310" cy="584775"/>
          </a:xfrm>
          <a:prstGeom prst="rect">
            <a:avLst/>
          </a:prstGeom>
          <a:noFill/>
        </p:spPr>
        <p:txBody>
          <a:bodyPr wrap="none" rtlCol="0">
            <a:spAutoFit/>
          </a:bodyPr>
          <a:lstStyle/>
          <a:p>
            <a:r>
              <a:rPr lang="it-IT" sz="3200" dirty="0">
                <a:latin typeface="+mj-lt"/>
              </a:rPr>
              <a:t>…in a </a:t>
            </a:r>
            <a:r>
              <a:rPr lang="it-IT" sz="3200" dirty="0" err="1">
                <a:latin typeface="+mj-lt"/>
              </a:rPr>
              <a:t>nutshell</a:t>
            </a:r>
            <a:r>
              <a:rPr lang="it-IT" sz="3200" dirty="0">
                <a:latin typeface="+mj-lt"/>
              </a:rPr>
              <a:t>…</a:t>
            </a:r>
          </a:p>
        </p:txBody>
      </p:sp>
      <p:sp>
        <p:nvSpPr>
          <p:cNvPr id="8" name="CasellaDiTesto 7">
            <a:extLst>
              <a:ext uri="{FF2B5EF4-FFF2-40B4-BE49-F238E27FC236}">
                <a16:creationId xmlns:a16="http://schemas.microsoft.com/office/drawing/2014/main" id="{C6135FFE-C078-4A50-8C13-1269419C44F4}"/>
              </a:ext>
            </a:extLst>
          </p:cNvPr>
          <p:cNvSpPr txBox="1"/>
          <p:nvPr/>
        </p:nvSpPr>
        <p:spPr>
          <a:xfrm>
            <a:off x="10669981" y="5156021"/>
            <a:ext cx="1475771" cy="1200329"/>
          </a:xfrm>
          <a:prstGeom prst="rect">
            <a:avLst/>
          </a:prstGeom>
          <a:noFill/>
        </p:spPr>
        <p:txBody>
          <a:bodyPr wrap="square" rtlCol="0">
            <a:spAutoFit/>
          </a:bodyPr>
          <a:lstStyle/>
          <a:p>
            <a:r>
              <a:rPr lang="it-IT" sz="1200" dirty="0" err="1"/>
              <a:t>Infographic</a:t>
            </a:r>
            <a:r>
              <a:rPr lang="it-IT" sz="1200" dirty="0"/>
              <a:t> </a:t>
            </a:r>
            <a:r>
              <a:rPr lang="it-IT" sz="1200" dirty="0" err="1"/>
              <a:t>created</a:t>
            </a:r>
            <a:r>
              <a:rPr lang="it-IT" sz="1200" dirty="0"/>
              <a:t> by </a:t>
            </a:r>
            <a:r>
              <a:rPr lang="en-US" sz="1200" dirty="0"/>
              <a:t>Open science team, Ghent University Library and adapted by Elena Giglia</a:t>
            </a:r>
            <a:endParaRPr lang="it-IT" sz="1200" dirty="0"/>
          </a:p>
        </p:txBody>
      </p:sp>
    </p:spTree>
    <p:extLst>
      <p:ext uri="{BB962C8B-B14F-4D97-AF65-F5344CB8AC3E}">
        <p14:creationId xmlns:p14="http://schemas.microsoft.com/office/powerpoint/2010/main" val="3221482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9626C2-AE0F-4A15-92D3-4FED7C4323F9}"/>
              </a:ext>
            </a:extLst>
          </p:cNvPr>
          <p:cNvSpPr>
            <a:spLocks noGrp="1"/>
          </p:cNvSpPr>
          <p:nvPr>
            <p:ph type="title"/>
          </p:nvPr>
        </p:nvSpPr>
        <p:spPr>
          <a:xfrm>
            <a:off x="452537" y="0"/>
            <a:ext cx="10515600" cy="1325563"/>
          </a:xfrm>
        </p:spPr>
        <p:txBody>
          <a:bodyPr/>
          <a:lstStyle/>
          <a:p>
            <a:r>
              <a:rPr lang="it-IT" dirty="0" err="1"/>
              <a:t>Recommended</a:t>
            </a:r>
            <a:r>
              <a:rPr lang="it-IT" dirty="0"/>
              <a:t>/</a:t>
            </a:r>
            <a:r>
              <a:rPr lang="it-IT" dirty="0" err="1"/>
              <a:t>mandatory</a:t>
            </a:r>
            <a:r>
              <a:rPr lang="it-IT" dirty="0"/>
              <a:t> practices</a:t>
            </a:r>
          </a:p>
        </p:txBody>
      </p:sp>
      <p:sp>
        <p:nvSpPr>
          <p:cNvPr id="4" name="Segnaposto numero diapositiva 3">
            <a:extLst>
              <a:ext uri="{FF2B5EF4-FFF2-40B4-BE49-F238E27FC236}">
                <a16:creationId xmlns:a16="http://schemas.microsoft.com/office/drawing/2014/main" id="{57AE374E-AF3B-46FB-9273-116202BE3DA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97A8A3-AC49-4C97-9D53-2C05D629DE6D}" type="slidenum">
              <a:rPr kumimoji="0" lang="it-IT"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Immagine 5">
            <a:extLst>
              <a:ext uri="{FF2B5EF4-FFF2-40B4-BE49-F238E27FC236}">
                <a16:creationId xmlns:a16="http://schemas.microsoft.com/office/drawing/2014/main" id="{B7A2614B-F648-479B-B640-5AAE4793D6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909" y="1048924"/>
            <a:ext cx="9927228" cy="5584066"/>
          </a:xfrm>
          <a:prstGeom prst="rect">
            <a:avLst/>
          </a:prstGeom>
          <a:ln>
            <a:noFill/>
          </a:ln>
          <a:effectLst>
            <a:outerShdw blurRad="292100" dist="139700" dir="2700000" algn="tl" rotWithShape="0">
              <a:srgbClr val="333333">
                <a:alpha val="65000"/>
              </a:srgbClr>
            </a:outerShdw>
          </a:effectLst>
        </p:spPr>
      </p:pic>
      <p:sp>
        <p:nvSpPr>
          <p:cNvPr id="3" name="Rettangolo con angoli arrotondati 2">
            <a:extLst>
              <a:ext uri="{FF2B5EF4-FFF2-40B4-BE49-F238E27FC236}">
                <a16:creationId xmlns:a16="http://schemas.microsoft.com/office/drawing/2014/main" id="{80827E0B-1119-4E87-B200-BE659A26C0AB}"/>
              </a:ext>
            </a:extLst>
          </p:cNvPr>
          <p:cNvSpPr/>
          <p:nvPr/>
        </p:nvSpPr>
        <p:spPr>
          <a:xfrm>
            <a:off x="1729409" y="2922104"/>
            <a:ext cx="1431234" cy="387626"/>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id="{1C74BE3F-62EA-4A45-BA11-98A0001ABCAA}"/>
              </a:ext>
            </a:extLst>
          </p:cNvPr>
          <p:cNvSpPr/>
          <p:nvPr/>
        </p:nvSpPr>
        <p:spPr>
          <a:xfrm>
            <a:off x="3889514" y="4482548"/>
            <a:ext cx="1686338" cy="218661"/>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 name="Connettore 2 7">
            <a:extLst>
              <a:ext uri="{FF2B5EF4-FFF2-40B4-BE49-F238E27FC236}">
                <a16:creationId xmlns:a16="http://schemas.microsoft.com/office/drawing/2014/main" id="{876CAD9C-5FEE-4163-9D46-FDF769D440C0}"/>
              </a:ext>
            </a:extLst>
          </p:cNvPr>
          <p:cNvCxnSpPr/>
          <p:nvPr/>
        </p:nvCxnSpPr>
        <p:spPr>
          <a:xfrm flipV="1">
            <a:off x="5595730" y="3617843"/>
            <a:ext cx="2564296" cy="8647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B371486F-D377-408E-BB76-CFD116968075}"/>
              </a:ext>
            </a:extLst>
          </p:cNvPr>
          <p:cNvCxnSpPr>
            <a:stCxn id="3" idx="3"/>
          </p:cNvCxnSpPr>
          <p:nvPr/>
        </p:nvCxnSpPr>
        <p:spPr>
          <a:xfrm>
            <a:off x="3160643" y="3115917"/>
            <a:ext cx="5009322" cy="511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ttangolo con angoli arrotondati 10">
            <a:extLst>
              <a:ext uri="{FF2B5EF4-FFF2-40B4-BE49-F238E27FC236}">
                <a16:creationId xmlns:a16="http://schemas.microsoft.com/office/drawing/2014/main" id="{78361E67-AC8E-4874-83B1-DEA6A3A2C996}"/>
              </a:ext>
            </a:extLst>
          </p:cNvPr>
          <p:cNvSpPr/>
          <p:nvPr/>
        </p:nvSpPr>
        <p:spPr>
          <a:xfrm>
            <a:off x="8160026" y="3309730"/>
            <a:ext cx="3396483" cy="7156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CONSIDERED TOGETHER SEE SLIDE 6 and 10</a:t>
            </a:r>
          </a:p>
        </p:txBody>
      </p:sp>
      <p:sp>
        <p:nvSpPr>
          <p:cNvPr id="12" name="CasellaDiTesto 11">
            <a:extLst>
              <a:ext uri="{FF2B5EF4-FFF2-40B4-BE49-F238E27FC236}">
                <a16:creationId xmlns:a16="http://schemas.microsoft.com/office/drawing/2014/main" id="{FB16A119-365D-4279-A198-47B84F02D939}"/>
              </a:ext>
            </a:extLst>
          </p:cNvPr>
          <p:cNvSpPr txBox="1"/>
          <p:nvPr/>
        </p:nvSpPr>
        <p:spPr>
          <a:xfrm>
            <a:off x="7007087" y="6286154"/>
            <a:ext cx="3705373" cy="369332"/>
          </a:xfrm>
          <a:prstGeom prst="rect">
            <a:avLst/>
          </a:prstGeom>
          <a:noFill/>
        </p:spPr>
        <p:txBody>
          <a:bodyPr wrap="none" rtlCol="0">
            <a:spAutoFit/>
          </a:bodyPr>
          <a:lstStyle/>
          <a:p>
            <a:r>
              <a:rPr lang="it-IT" dirty="0"/>
              <a:t>Slide </a:t>
            </a:r>
            <a:r>
              <a:rPr lang="it-IT" dirty="0" err="1"/>
              <a:t>courtesy</a:t>
            </a:r>
            <a:r>
              <a:rPr lang="it-IT" dirty="0"/>
              <a:t> of Victoria </a:t>
            </a:r>
            <a:r>
              <a:rPr lang="it-IT" dirty="0" err="1"/>
              <a:t>Tsoukala</a:t>
            </a:r>
            <a:r>
              <a:rPr lang="it-IT" dirty="0"/>
              <a:t>, EC</a:t>
            </a:r>
          </a:p>
        </p:txBody>
      </p:sp>
    </p:spTree>
    <p:extLst>
      <p:ext uri="{BB962C8B-B14F-4D97-AF65-F5344CB8AC3E}">
        <p14:creationId xmlns:p14="http://schemas.microsoft.com/office/powerpoint/2010/main" val="1652033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C8C598A2-95B2-4C2A-8776-5073F1D050D4}"/>
              </a:ext>
            </a:extLst>
          </p:cNvPr>
          <p:cNvGraphicFramePr/>
          <p:nvPr>
            <p:extLst>
              <p:ext uri="{D42A27DB-BD31-4B8C-83A1-F6EECF244321}">
                <p14:modId xmlns:p14="http://schemas.microsoft.com/office/powerpoint/2010/main" val="642874953"/>
              </p:ext>
            </p:extLst>
          </p:nvPr>
        </p:nvGraphicFramePr>
        <p:xfrm>
          <a:off x="665284" y="-1327638"/>
          <a:ext cx="10842380" cy="38246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asellaDiTesto 4">
            <a:extLst>
              <a:ext uri="{FF2B5EF4-FFF2-40B4-BE49-F238E27FC236}">
                <a16:creationId xmlns:a16="http://schemas.microsoft.com/office/drawing/2014/main" id="{CCA96538-BFC8-41CC-89E6-206A2EA12958}"/>
              </a:ext>
            </a:extLst>
          </p:cNvPr>
          <p:cNvSpPr txBox="1"/>
          <p:nvPr/>
        </p:nvSpPr>
        <p:spPr>
          <a:xfrm>
            <a:off x="274249" y="302359"/>
            <a:ext cx="11842284" cy="6555641"/>
          </a:xfrm>
          <a:prstGeom prst="rect">
            <a:avLst/>
          </a:prstGeom>
          <a:noFill/>
        </p:spPr>
        <p:txBody>
          <a:bodyPr wrap="square" rtlCol="0">
            <a:spAutoFit/>
          </a:bodyPr>
          <a:lstStyle/>
          <a:p>
            <a:r>
              <a:rPr lang="it-IT" dirty="0">
                <a:latin typeface="+mj-lt"/>
              </a:rPr>
              <a:t>In Horizon Europe </a:t>
            </a:r>
            <a:r>
              <a:rPr lang="it-IT" dirty="0" err="1">
                <a:latin typeface="+mj-lt"/>
              </a:rPr>
              <a:t>there</a:t>
            </a:r>
            <a:r>
              <a:rPr lang="it-IT" dirty="0">
                <a:latin typeface="+mj-lt"/>
              </a:rPr>
              <a:t> </a:t>
            </a:r>
            <a:r>
              <a:rPr lang="it-IT" dirty="0" err="1">
                <a:latin typeface="+mj-lt"/>
              </a:rPr>
              <a:t>is</a:t>
            </a:r>
            <a:r>
              <a:rPr lang="it-IT" dirty="0">
                <a:latin typeface="+mj-lt"/>
              </a:rPr>
              <a:t> a </a:t>
            </a:r>
            <a:r>
              <a:rPr lang="it-IT" dirty="0" err="1">
                <a:latin typeface="+mj-lt"/>
              </a:rPr>
              <a:t>mention</a:t>
            </a:r>
            <a:r>
              <a:rPr lang="it-IT" dirty="0">
                <a:latin typeface="+mj-lt"/>
              </a:rPr>
              <a:t> of</a:t>
            </a:r>
            <a:r>
              <a:rPr lang="it-IT" b="1" dirty="0">
                <a:latin typeface="+mj-lt"/>
              </a:rPr>
              <a:t> Open Science (OS) practices</a:t>
            </a:r>
          </a:p>
          <a:p>
            <a:endParaRPr lang="it-IT" b="1" dirty="0">
              <a:latin typeface="+mj-lt"/>
            </a:endParaRPr>
          </a:p>
          <a:p>
            <a:pPr marL="285750" indent="-285750">
              <a:buFontTx/>
              <a:buChar char="-"/>
            </a:pPr>
            <a:r>
              <a:rPr lang="it-IT" b="1" dirty="0">
                <a:latin typeface="+mj-lt"/>
              </a:rPr>
              <a:t>MANDATORY</a:t>
            </a:r>
            <a:r>
              <a:rPr lang="it-IT" dirty="0">
                <a:latin typeface="+mj-lt"/>
              </a:rPr>
              <a:t>: 4 practices. </a:t>
            </a:r>
            <a:r>
              <a:rPr lang="it-IT" dirty="0" err="1">
                <a:latin typeface="+mj-lt"/>
              </a:rPr>
              <a:t>They</a:t>
            </a:r>
            <a:r>
              <a:rPr lang="it-IT" dirty="0">
                <a:latin typeface="+mj-lt"/>
              </a:rPr>
              <a:t> are </a:t>
            </a:r>
            <a:r>
              <a:rPr lang="it-IT" dirty="0" err="1">
                <a:latin typeface="+mj-lt"/>
              </a:rPr>
              <a:t>detailed</a:t>
            </a:r>
            <a:r>
              <a:rPr lang="it-IT" dirty="0">
                <a:latin typeface="+mj-lt"/>
              </a:rPr>
              <a:t> in the Grant Agreement </a:t>
            </a:r>
            <a:r>
              <a:rPr lang="it-IT" dirty="0" err="1">
                <a:latin typeface="+mj-lt"/>
              </a:rPr>
              <a:t>Annex</a:t>
            </a:r>
            <a:r>
              <a:rPr lang="it-IT" dirty="0">
                <a:latin typeface="+mj-lt"/>
              </a:rPr>
              <a:t> V Art.17:</a:t>
            </a:r>
          </a:p>
          <a:p>
            <a:pPr marL="800100" lvl="1" indent="-342900">
              <a:buFont typeface="+mj-lt"/>
              <a:buAutoNum type="arabicPeriod"/>
            </a:pPr>
            <a:r>
              <a:rPr lang="it-IT" dirty="0">
                <a:latin typeface="+mj-lt"/>
              </a:rPr>
              <a:t>Research output management (Data Management Plan)</a:t>
            </a:r>
          </a:p>
          <a:p>
            <a:pPr marL="800100" lvl="1" indent="-342900">
              <a:buFont typeface="+mj-lt"/>
              <a:buAutoNum type="arabicPeriod"/>
            </a:pPr>
            <a:r>
              <a:rPr lang="it-IT" dirty="0">
                <a:latin typeface="+mj-lt"/>
              </a:rPr>
              <a:t>Open Access to </a:t>
            </a:r>
            <a:r>
              <a:rPr lang="it-IT" dirty="0" err="1">
                <a:latin typeface="+mj-lt"/>
              </a:rPr>
              <a:t>publications</a:t>
            </a:r>
            <a:endParaRPr lang="it-IT" dirty="0">
              <a:latin typeface="+mj-lt"/>
            </a:endParaRPr>
          </a:p>
          <a:p>
            <a:pPr marL="800100" lvl="1" indent="-342900">
              <a:buFont typeface="+mj-lt"/>
              <a:buAutoNum type="arabicPeriod"/>
            </a:pPr>
            <a:r>
              <a:rPr lang="it-IT" dirty="0">
                <a:latin typeface="+mj-lt"/>
              </a:rPr>
              <a:t>Open Access to FAIR data </a:t>
            </a:r>
            <a:r>
              <a:rPr lang="it-IT" dirty="0" err="1">
                <a:latin typeface="+mj-lt"/>
              </a:rPr>
              <a:t>according</a:t>
            </a:r>
            <a:r>
              <a:rPr lang="it-IT" dirty="0">
                <a:latin typeface="+mj-lt"/>
              </a:rPr>
              <a:t> to the </a:t>
            </a:r>
            <a:r>
              <a:rPr lang="it-IT" dirty="0" err="1">
                <a:latin typeface="+mj-lt"/>
              </a:rPr>
              <a:t>principle</a:t>
            </a:r>
            <a:r>
              <a:rPr lang="it-IT" dirty="0">
                <a:latin typeface="+mj-lt"/>
              </a:rPr>
              <a:t> «</a:t>
            </a:r>
            <a:r>
              <a:rPr lang="it-IT" dirty="0" err="1">
                <a:latin typeface="+mj-lt"/>
              </a:rPr>
              <a:t>as</a:t>
            </a:r>
            <a:r>
              <a:rPr lang="it-IT" dirty="0">
                <a:latin typeface="+mj-lt"/>
              </a:rPr>
              <a:t> open </a:t>
            </a:r>
            <a:r>
              <a:rPr lang="it-IT" dirty="0" err="1">
                <a:latin typeface="+mj-lt"/>
              </a:rPr>
              <a:t>as</a:t>
            </a:r>
            <a:r>
              <a:rPr lang="it-IT" dirty="0">
                <a:latin typeface="+mj-lt"/>
              </a:rPr>
              <a:t> </a:t>
            </a:r>
            <a:r>
              <a:rPr lang="it-IT" dirty="0" err="1">
                <a:latin typeface="+mj-lt"/>
              </a:rPr>
              <a:t>possible</a:t>
            </a:r>
            <a:r>
              <a:rPr lang="it-IT" dirty="0">
                <a:latin typeface="+mj-lt"/>
              </a:rPr>
              <a:t>, </a:t>
            </a:r>
            <a:r>
              <a:rPr lang="it-IT" dirty="0" err="1">
                <a:latin typeface="+mj-lt"/>
              </a:rPr>
              <a:t>as</a:t>
            </a:r>
            <a:r>
              <a:rPr lang="it-IT" dirty="0">
                <a:latin typeface="+mj-lt"/>
              </a:rPr>
              <a:t> </a:t>
            </a:r>
            <a:r>
              <a:rPr lang="it-IT" dirty="0" err="1">
                <a:latin typeface="+mj-lt"/>
              </a:rPr>
              <a:t>closed</a:t>
            </a:r>
            <a:r>
              <a:rPr lang="it-IT" dirty="0">
                <a:latin typeface="+mj-lt"/>
              </a:rPr>
              <a:t> </a:t>
            </a:r>
            <a:r>
              <a:rPr lang="it-IT" dirty="0" err="1">
                <a:latin typeface="+mj-lt"/>
              </a:rPr>
              <a:t>as</a:t>
            </a:r>
            <a:r>
              <a:rPr lang="it-IT" dirty="0">
                <a:latin typeface="+mj-lt"/>
              </a:rPr>
              <a:t> </a:t>
            </a:r>
            <a:r>
              <a:rPr lang="it-IT" dirty="0" err="1">
                <a:latin typeface="+mj-lt"/>
              </a:rPr>
              <a:t>necessary</a:t>
            </a:r>
            <a:r>
              <a:rPr lang="it-IT" dirty="0">
                <a:latin typeface="+mj-lt"/>
              </a:rPr>
              <a:t>»</a:t>
            </a:r>
          </a:p>
          <a:p>
            <a:pPr marL="800100" lvl="1" indent="-342900">
              <a:buFont typeface="+mj-lt"/>
              <a:buAutoNum type="arabicPeriod"/>
            </a:pPr>
            <a:r>
              <a:rPr lang="it-IT" dirty="0">
                <a:latin typeface="+mj-lt"/>
              </a:rPr>
              <a:t>Measures to </a:t>
            </a:r>
            <a:r>
              <a:rPr lang="it-IT" dirty="0" err="1">
                <a:latin typeface="+mj-lt"/>
              </a:rPr>
              <a:t>ensure</a:t>
            </a:r>
            <a:r>
              <a:rPr lang="it-IT" dirty="0">
                <a:latin typeface="+mj-lt"/>
              </a:rPr>
              <a:t> </a:t>
            </a:r>
            <a:r>
              <a:rPr lang="it-IT" dirty="0" err="1">
                <a:latin typeface="+mj-lt"/>
              </a:rPr>
              <a:t>reproducibility</a:t>
            </a:r>
            <a:r>
              <a:rPr lang="it-IT" dirty="0">
                <a:latin typeface="+mj-lt"/>
              </a:rPr>
              <a:t> of results</a:t>
            </a:r>
          </a:p>
          <a:p>
            <a:pPr marL="285750" indent="-285750">
              <a:buFontTx/>
              <a:buChar char="-"/>
            </a:pPr>
            <a:r>
              <a:rPr lang="it-IT" b="1" dirty="0">
                <a:latin typeface="+mj-lt"/>
              </a:rPr>
              <a:t>RECOMMENDED</a:t>
            </a:r>
            <a:r>
              <a:rPr lang="it-IT" dirty="0">
                <a:latin typeface="+mj-lt"/>
              </a:rPr>
              <a:t>: </a:t>
            </a:r>
            <a:r>
              <a:rPr lang="it-IT" dirty="0" err="1">
                <a:latin typeface="+mj-lt"/>
              </a:rPr>
              <a:t>several</a:t>
            </a:r>
            <a:r>
              <a:rPr lang="it-IT" dirty="0">
                <a:latin typeface="+mj-lt"/>
              </a:rPr>
              <a:t> practices </a:t>
            </a:r>
            <a:r>
              <a:rPr lang="it-IT" dirty="0" err="1">
                <a:latin typeface="+mj-lt"/>
              </a:rPr>
              <a:t>concerning</a:t>
            </a:r>
            <a:r>
              <a:rPr lang="it-IT" dirty="0">
                <a:latin typeface="+mj-lt"/>
              </a:rPr>
              <a:t> an open </a:t>
            </a:r>
            <a:r>
              <a:rPr lang="it-IT" dirty="0" err="1">
                <a:latin typeface="+mj-lt"/>
              </a:rPr>
              <a:t>scientific</a:t>
            </a:r>
            <a:r>
              <a:rPr lang="it-IT" dirty="0">
                <a:latin typeface="+mj-lt"/>
              </a:rPr>
              <a:t> workflow, open peer review, FAIR data management, </a:t>
            </a:r>
            <a:r>
              <a:rPr lang="it-IT" dirty="0" err="1">
                <a:latin typeface="+mj-lt"/>
              </a:rPr>
              <a:t>dissemination</a:t>
            </a:r>
            <a:r>
              <a:rPr lang="it-IT" dirty="0">
                <a:latin typeface="+mj-lt"/>
              </a:rPr>
              <a:t> practices. </a:t>
            </a:r>
            <a:r>
              <a:rPr lang="it-IT" dirty="0" err="1">
                <a:latin typeface="+mj-lt"/>
              </a:rPr>
              <a:t>They</a:t>
            </a:r>
            <a:r>
              <a:rPr lang="it-IT" dirty="0">
                <a:latin typeface="+mj-lt"/>
              </a:rPr>
              <a:t> are </a:t>
            </a:r>
            <a:r>
              <a:rPr lang="it-IT" dirty="0" err="1">
                <a:latin typeface="+mj-lt"/>
              </a:rPr>
              <a:t>detailed</a:t>
            </a:r>
            <a:r>
              <a:rPr lang="it-IT" dirty="0">
                <a:latin typeface="+mj-lt"/>
              </a:rPr>
              <a:t> in the Standard Application Form and in the </a:t>
            </a:r>
            <a:r>
              <a:rPr lang="it-IT" b="1" dirty="0" err="1">
                <a:latin typeface="+mj-lt"/>
                <a:hlinkClick r:id="rId7"/>
              </a:rPr>
              <a:t>Programme</a:t>
            </a:r>
            <a:r>
              <a:rPr lang="it-IT" b="1" dirty="0">
                <a:latin typeface="+mj-lt"/>
                <a:hlinkClick r:id="rId7"/>
              </a:rPr>
              <a:t> Guide </a:t>
            </a:r>
            <a:r>
              <a:rPr lang="it-IT" dirty="0">
                <a:latin typeface="+mj-lt"/>
              </a:rPr>
              <a:t>(V1, pp. 38-54) </a:t>
            </a:r>
            <a:r>
              <a:rPr lang="it-IT" dirty="0" err="1">
                <a:latin typeface="+mj-lt"/>
              </a:rPr>
              <a:t>which</a:t>
            </a:r>
            <a:r>
              <a:rPr lang="it-IT" dirty="0">
                <a:latin typeface="+mj-lt"/>
              </a:rPr>
              <a:t> </a:t>
            </a:r>
            <a:r>
              <a:rPr lang="it-IT" dirty="0" err="1">
                <a:latin typeface="+mj-lt"/>
              </a:rPr>
              <a:t>gives</a:t>
            </a:r>
            <a:r>
              <a:rPr lang="it-IT" dirty="0">
                <a:latin typeface="+mj-lt"/>
              </a:rPr>
              <a:t> </a:t>
            </a:r>
            <a:r>
              <a:rPr lang="it-IT" dirty="0" err="1">
                <a:latin typeface="+mj-lt"/>
              </a:rPr>
              <a:t>useful</a:t>
            </a:r>
            <a:r>
              <a:rPr lang="it-IT" dirty="0">
                <a:latin typeface="+mj-lt"/>
              </a:rPr>
              <a:t> </a:t>
            </a:r>
            <a:r>
              <a:rPr lang="it-IT" dirty="0" err="1">
                <a:latin typeface="+mj-lt"/>
              </a:rPr>
              <a:t>examples</a:t>
            </a:r>
            <a:r>
              <a:rPr lang="it-IT" dirty="0">
                <a:latin typeface="+mj-lt"/>
              </a:rPr>
              <a:t> and </a:t>
            </a:r>
            <a:r>
              <a:rPr lang="it-IT" dirty="0" err="1">
                <a:latin typeface="+mj-lt"/>
              </a:rPr>
              <a:t>tools</a:t>
            </a:r>
            <a:r>
              <a:rPr lang="it-IT" dirty="0">
                <a:latin typeface="+mj-lt"/>
              </a:rPr>
              <a:t>.</a:t>
            </a:r>
            <a:br>
              <a:rPr lang="it-IT" dirty="0">
                <a:latin typeface="+mj-lt"/>
              </a:rPr>
            </a:br>
            <a:endParaRPr lang="it-IT" dirty="0">
              <a:latin typeface="+mj-lt"/>
            </a:endParaRPr>
          </a:p>
          <a:p>
            <a:pPr marL="268288"/>
            <a:r>
              <a:rPr lang="it-IT" b="1" dirty="0">
                <a:solidFill>
                  <a:srgbClr val="FF0000"/>
                </a:solidFill>
                <a:latin typeface="+mj-lt"/>
              </a:rPr>
              <a:t>«</a:t>
            </a:r>
            <a:r>
              <a:rPr lang="it-IT" b="1" dirty="0" err="1">
                <a:solidFill>
                  <a:srgbClr val="FF0000"/>
                </a:solidFill>
                <a:latin typeface="+mj-lt"/>
              </a:rPr>
              <a:t>Recommended</a:t>
            </a:r>
            <a:r>
              <a:rPr lang="it-IT" b="1" dirty="0">
                <a:solidFill>
                  <a:srgbClr val="FF0000"/>
                </a:solidFill>
                <a:latin typeface="+mj-lt"/>
              </a:rPr>
              <a:t>» practices are </a:t>
            </a:r>
            <a:r>
              <a:rPr lang="it-IT" b="1" dirty="0" err="1">
                <a:solidFill>
                  <a:srgbClr val="FF0000"/>
                </a:solidFill>
                <a:latin typeface="+mj-lt"/>
              </a:rPr>
              <a:t>not</a:t>
            </a:r>
            <a:r>
              <a:rPr lang="it-IT" b="1" dirty="0">
                <a:solidFill>
                  <a:srgbClr val="FF0000"/>
                </a:solidFill>
                <a:latin typeface="+mj-lt"/>
              </a:rPr>
              <a:t> </a:t>
            </a:r>
            <a:r>
              <a:rPr lang="it-IT" b="1" dirty="0" err="1">
                <a:solidFill>
                  <a:srgbClr val="FF0000"/>
                </a:solidFill>
                <a:latin typeface="+mj-lt"/>
              </a:rPr>
              <a:t>mandatory</a:t>
            </a:r>
            <a:r>
              <a:rPr lang="it-IT" b="1" dirty="0">
                <a:solidFill>
                  <a:srgbClr val="FF0000"/>
                </a:solidFill>
                <a:latin typeface="+mj-lt"/>
              </a:rPr>
              <a:t> </a:t>
            </a:r>
            <a:r>
              <a:rPr lang="it-IT" b="1" dirty="0" err="1">
                <a:solidFill>
                  <a:srgbClr val="FF0000"/>
                </a:solidFill>
                <a:latin typeface="+mj-lt"/>
              </a:rPr>
              <a:t>but</a:t>
            </a:r>
            <a:r>
              <a:rPr lang="it-IT" b="1" dirty="0">
                <a:solidFill>
                  <a:srgbClr val="FF0000"/>
                </a:solidFill>
                <a:latin typeface="+mj-lt"/>
              </a:rPr>
              <a:t> </a:t>
            </a:r>
            <a:r>
              <a:rPr lang="it-IT" b="1" dirty="0" err="1">
                <a:solidFill>
                  <a:srgbClr val="FF0000"/>
                </a:solidFill>
                <a:latin typeface="+mj-lt"/>
              </a:rPr>
              <a:t>strongly</a:t>
            </a:r>
            <a:r>
              <a:rPr lang="it-IT" b="1" dirty="0">
                <a:solidFill>
                  <a:srgbClr val="FF0000"/>
                </a:solidFill>
                <a:latin typeface="+mj-lt"/>
              </a:rPr>
              <a:t> </a:t>
            </a:r>
            <a:r>
              <a:rPr lang="it-IT" b="1" dirty="0" err="1">
                <a:solidFill>
                  <a:srgbClr val="FF0000"/>
                </a:solidFill>
                <a:latin typeface="+mj-lt"/>
              </a:rPr>
              <a:t>encouraged</a:t>
            </a:r>
            <a:r>
              <a:rPr lang="it-IT" b="1" dirty="0">
                <a:solidFill>
                  <a:srgbClr val="FF0000"/>
                </a:solidFill>
                <a:latin typeface="+mj-lt"/>
              </a:rPr>
              <a:t>, </a:t>
            </a:r>
            <a:r>
              <a:rPr lang="it-IT" b="1" dirty="0" err="1">
                <a:solidFill>
                  <a:srgbClr val="FF0000"/>
                </a:solidFill>
                <a:latin typeface="+mj-lt"/>
              </a:rPr>
              <a:t>as</a:t>
            </a:r>
            <a:r>
              <a:rPr lang="it-IT" b="1" dirty="0">
                <a:solidFill>
                  <a:srgbClr val="FF0000"/>
                </a:solidFill>
                <a:latin typeface="+mj-lt"/>
              </a:rPr>
              <a:t> </a:t>
            </a:r>
            <a:r>
              <a:rPr lang="it-IT" b="1" dirty="0" err="1">
                <a:solidFill>
                  <a:srgbClr val="FF0000"/>
                </a:solidFill>
                <a:latin typeface="+mj-lt"/>
              </a:rPr>
              <a:t>they</a:t>
            </a:r>
            <a:r>
              <a:rPr lang="it-IT" b="1" dirty="0">
                <a:solidFill>
                  <a:srgbClr val="FF0000"/>
                </a:solidFill>
                <a:latin typeface="+mj-lt"/>
              </a:rPr>
              <a:t> are </a:t>
            </a:r>
            <a:r>
              <a:rPr lang="it-IT" b="1" dirty="0" err="1">
                <a:solidFill>
                  <a:srgbClr val="FF0000"/>
                </a:solidFill>
                <a:latin typeface="+mj-lt"/>
              </a:rPr>
              <a:t>among</a:t>
            </a:r>
            <a:r>
              <a:rPr lang="it-IT" b="1" dirty="0">
                <a:solidFill>
                  <a:srgbClr val="FF0000"/>
                </a:solidFill>
                <a:latin typeface="+mj-lt"/>
              </a:rPr>
              <a:t> the </a:t>
            </a:r>
            <a:r>
              <a:rPr lang="it-IT" b="1" dirty="0" err="1">
                <a:solidFill>
                  <a:srgbClr val="FF0000"/>
                </a:solidFill>
                <a:latin typeface="+mj-lt"/>
              </a:rPr>
              <a:t>criteria</a:t>
            </a:r>
            <a:r>
              <a:rPr lang="it-IT" b="1" dirty="0">
                <a:solidFill>
                  <a:srgbClr val="FF0000"/>
                </a:solidFill>
                <a:latin typeface="+mj-lt"/>
              </a:rPr>
              <a:t> </a:t>
            </a:r>
            <a:r>
              <a:rPr lang="it-IT" b="1" dirty="0" err="1">
                <a:solidFill>
                  <a:srgbClr val="FF0000"/>
                </a:solidFill>
                <a:latin typeface="+mj-lt"/>
              </a:rPr>
              <a:t>evaluated</a:t>
            </a:r>
            <a:r>
              <a:rPr lang="it-IT" b="1" dirty="0">
                <a:solidFill>
                  <a:srgbClr val="FF0000"/>
                </a:solidFill>
                <a:latin typeface="+mj-lt"/>
              </a:rPr>
              <a:t> to </a:t>
            </a:r>
            <a:r>
              <a:rPr lang="it-IT" b="1" dirty="0" err="1">
                <a:solidFill>
                  <a:srgbClr val="FF0000"/>
                </a:solidFill>
                <a:latin typeface="+mj-lt"/>
              </a:rPr>
              <a:t>accept</a:t>
            </a:r>
            <a:r>
              <a:rPr lang="it-IT" b="1" dirty="0">
                <a:solidFill>
                  <a:srgbClr val="FF0000"/>
                </a:solidFill>
                <a:latin typeface="+mj-lt"/>
              </a:rPr>
              <a:t> and fund the project. </a:t>
            </a:r>
          </a:p>
          <a:p>
            <a:pPr marL="268288"/>
            <a:endParaRPr lang="it-IT" b="1" dirty="0">
              <a:solidFill>
                <a:srgbClr val="FF0000"/>
              </a:solidFill>
              <a:latin typeface="+mj-lt"/>
            </a:endParaRPr>
          </a:p>
          <a:p>
            <a:pPr marL="268288"/>
            <a:r>
              <a:rPr lang="it-IT" b="1" dirty="0">
                <a:latin typeface="+mj-lt"/>
              </a:rPr>
              <a:t>The project </a:t>
            </a:r>
            <a:r>
              <a:rPr lang="it-IT" b="1" dirty="0" err="1">
                <a:latin typeface="+mj-lt"/>
              </a:rPr>
              <a:t>will</a:t>
            </a:r>
            <a:r>
              <a:rPr lang="it-IT" b="1" dirty="0">
                <a:latin typeface="+mj-lt"/>
              </a:rPr>
              <a:t> be </a:t>
            </a:r>
            <a:r>
              <a:rPr lang="it-IT" b="1" dirty="0" err="1">
                <a:latin typeface="+mj-lt"/>
              </a:rPr>
              <a:t>evaluated</a:t>
            </a:r>
            <a:r>
              <a:rPr lang="it-IT" b="1" dirty="0">
                <a:latin typeface="+mj-lt"/>
              </a:rPr>
              <a:t> on</a:t>
            </a:r>
          </a:p>
          <a:p>
            <a:endParaRPr lang="it-IT" b="1" dirty="0">
              <a:solidFill>
                <a:srgbClr val="FF0000"/>
              </a:solidFill>
              <a:latin typeface="+mj-lt"/>
            </a:endParaRPr>
          </a:p>
          <a:p>
            <a:r>
              <a:rPr lang="it-IT" b="1" dirty="0">
                <a:solidFill>
                  <a:srgbClr val="FF0000"/>
                </a:solidFill>
                <a:latin typeface="+mj-lt"/>
              </a:rPr>
              <a:t>	</a:t>
            </a:r>
            <a:r>
              <a:rPr lang="it-IT" b="1" dirty="0">
                <a:latin typeface="+mj-lt"/>
              </a:rPr>
              <a:t>a) </a:t>
            </a:r>
            <a:r>
              <a:rPr lang="it-IT" b="1" dirty="0" err="1">
                <a:latin typeface="+mj-lt"/>
              </a:rPr>
              <a:t>how</a:t>
            </a:r>
            <a:r>
              <a:rPr lang="it-IT" b="1" dirty="0">
                <a:latin typeface="+mj-lt"/>
              </a:rPr>
              <a:t> the project </a:t>
            </a:r>
            <a:r>
              <a:rPr lang="it-IT" b="1" dirty="0" err="1">
                <a:latin typeface="+mj-lt"/>
              </a:rPr>
              <a:t>will</a:t>
            </a:r>
            <a:r>
              <a:rPr lang="it-IT" b="1" dirty="0">
                <a:latin typeface="+mj-lt"/>
              </a:rPr>
              <a:t> </a:t>
            </a:r>
            <a:r>
              <a:rPr lang="it-IT" b="1" dirty="0" err="1">
                <a:latin typeface="+mj-lt"/>
              </a:rPr>
              <a:t>comply</a:t>
            </a:r>
            <a:r>
              <a:rPr lang="it-IT" b="1" dirty="0">
                <a:latin typeface="+mj-lt"/>
              </a:rPr>
              <a:t> to </a:t>
            </a:r>
            <a:r>
              <a:rPr lang="it-IT" b="1" dirty="0" err="1">
                <a:latin typeface="+mj-lt"/>
              </a:rPr>
              <a:t>mandatory</a:t>
            </a:r>
            <a:r>
              <a:rPr lang="it-IT" b="1" dirty="0">
                <a:latin typeface="+mj-lt"/>
              </a:rPr>
              <a:t> OS practices (Open Access to </a:t>
            </a:r>
            <a:r>
              <a:rPr lang="it-IT" b="1" dirty="0" err="1">
                <a:latin typeface="+mj-lt"/>
              </a:rPr>
              <a:t>publications</a:t>
            </a:r>
            <a:r>
              <a:rPr lang="it-IT" b="1" dirty="0">
                <a:latin typeface="+mj-lt"/>
              </a:rPr>
              <a:t> and FAIR data; </a:t>
            </a:r>
            <a:r>
              <a:rPr lang="it-IT" b="1" dirty="0" err="1">
                <a:latin typeface="+mj-lt"/>
              </a:rPr>
              <a:t>reproducibility</a:t>
            </a:r>
            <a:r>
              <a:rPr lang="it-IT" b="1" dirty="0">
                <a:latin typeface="+mj-lt"/>
              </a:rPr>
              <a:t>)</a:t>
            </a:r>
          </a:p>
          <a:p>
            <a:pPr marL="893763" indent="-893763"/>
            <a:r>
              <a:rPr lang="it-IT" b="1" dirty="0">
                <a:latin typeface="+mj-lt"/>
              </a:rPr>
              <a:t>	b) </a:t>
            </a:r>
            <a:r>
              <a:rPr lang="it-IT" b="1" dirty="0" err="1">
                <a:latin typeface="+mj-lt"/>
              </a:rPr>
              <a:t>how</a:t>
            </a:r>
            <a:r>
              <a:rPr lang="it-IT" b="1" dirty="0">
                <a:latin typeface="+mj-lt"/>
              </a:rPr>
              <a:t> </a:t>
            </a:r>
            <a:r>
              <a:rPr lang="it-IT" b="1" dirty="0" err="1">
                <a:latin typeface="+mj-lt"/>
              </a:rPr>
              <a:t>recommended</a:t>
            </a:r>
            <a:r>
              <a:rPr lang="it-IT" b="1" dirty="0">
                <a:latin typeface="+mj-lt"/>
              </a:rPr>
              <a:t> OS practices </a:t>
            </a:r>
            <a:r>
              <a:rPr lang="it-IT" b="1" dirty="0" err="1">
                <a:latin typeface="+mj-lt"/>
              </a:rPr>
              <a:t>will</a:t>
            </a:r>
            <a:r>
              <a:rPr lang="it-IT" b="1" dirty="0">
                <a:latin typeface="+mj-lt"/>
              </a:rPr>
              <a:t> be embedded </a:t>
            </a:r>
            <a:r>
              <a:rPr lang="it-IT" b="1" dirty="0" err="1">
                <a:latin typeface="+mj-lt"/>
              </a:rPr>
              <a:t>into</a:t>
            </a:r>
            <a:r>
              <a:rPr lang="it-IT" b="1" dirty="0">
                <a:latin typeface="+mj-lt"/>
              </a:rPr>
              <a:t> the project </a:t>
            </a:r>
            <a:r>
              <a:rPr lang="it-IT" b="1" dirty="0" err="1">
                <a:latin typeface="+mj-lt"/>
              </a:rPr>
              <a:t>methodology</a:t>
            </a:r>
            <a:r>
              <a:rPr lang="it-IT" b="1" dirty="0">
                <a:latin typeface="+mj-lt"/>
              </a:rPr>
              <a:t> and workflow (</a:t>
            </a:r>
            <a:r>
              <a:rPr lang="it-IT" b="1" dirty="0" err="1">
                <a:latin typeface="+mj-lt"/>
              </a:rPr>
              <a:t>see</a:t>
            </a:r>
            <a:r>
              <a:rPr lang="it-IT" b="1" dirty="0">
                <a:latin typeface="+mj-lt"/>
              </a:rPr>
              <a:t> Guide, p. 38]</a:t>
            </a:r>
          </a:p>
          <a:p>
            <a:endParaRPr lang="it-IT" sz="1600" dirty="0">
              <a:latin typeface="+mj-lt"/>
            </a:endParaRPr>
          </a:p>
          <a:p>
            <a:pPr marL="268288"/>
            <a:r>
              <a:rPr lang="it-IT" sz="1600" dirty="0" err="1">
                <a:latin typeface="+mj-lt"/>
              </a:rPr>
              <a:t>Specific</a:t>
            </a:r>
            <a:r>
              <a:rPr lang="it-IT" sz="1600" dirty="0">
                <a:latin typeface="+mj-lt"/>
              </a:rPr>
              <a:t> </a:t>
            </a:r>
            <a:r>
              <a:rPr lang="it-IT" sz="1600" dirty="0" err="1">
                <a:latin typeface="+mj-lt"/>
              </a:rPr>
              <a:t>calls</a:t>
            </a:r>
            <a:r>
              <a:rPr lang="it-IT" sz="1600" dirty="0">
                <a:latin typeface="+mj-lt"/>
              </a:rPr>
              <a:t> </a:t>
            </a:r>
            <a:r>
              <a:rPr lang="it-IT" sz="1600" dirty="0" err="1">
                <a:latin typeface="+mj-lt"/>
              </a:rPr>
              <a:t>might</a:t>
            </a:r>
            <a:r>
              <a:rPr lang="it-IT" sz="1600" dirty="0">
                <a:latin typeface="+mj-lt"/>
              </a:rPr>
              <a:t> </a:t>
            </a:r>
            <a:r>
              <a:rPr lang="it-IT" sz="1600" dirty="0" err="1">
                <a:latin typeface="+mj-lt"/>
              </a:rPr>
              <a:t>have</a:t>
            </a:r>
            <a:r>
              <a:rPr lang="it-IT" sz="1600" dirty="0">
                <a:latin typeface="+mj-lt"/>
              </a:rPr>
              <a:t> additional Open Science </a:t>
            </a:r>
            <a:r>
              <a:rPr lang="it-IT" sz="1600" dirty="0" err="1">
                <a:latin typeface="+mj-lt"/>
              </a:rPr>
              <a:t>mandatory</a:t>
            </a:r>
            <a:r>
              <a:rPr lang="it-IT" sz="1600" dirty="0">
                <a:latin typeface="+mj-lt"/>
              </a:rPr>
              <a:t> practices and/or </a:t>
            </a:r>
            <a:r>
              <a:rPr lang="it-IT" sz="1600" dirty="0" err="1">
                <a:latin typeface="+mj-lt"/>
              </a:rPr>
              <a:t>require</a:t>
            </a:r>
            <a:r>
              <a:rPr lang="it-IT" sz="1600" dirty="0">
                <a:latin typeface="+mj-lt"/>
              </a:rPr>
              <a:t> the use of </a:t>
            </a:r>
            <a:r>
              <a:rPr lang="it-IT" sz="1600" dirty="0" err="1">
                <a:latin typeface="+mj-lt"/>
              </a:rPr>
              <a:t>infrastructures</a:t>
            </a:r>
            <a:r>
              <a:rPr lang="it-IT" sz="1600" dirty="0">
                <a:latin typeface="+mj-lt"/>
              </a:rPr>
              <a:t> </a:t>
            </a:r>
            <a:r>
              <a:rPr lang="it-IT" sz="1600" dirty="0" err="1">
                <a:latin typeface="+mj-lt"/>
              </a:rPr>
              <a:t>federated</a:t>
            </a:r>
            <a:r>
              <a:rPr lang="it-IT" sz="1600" dirty="0">
                <a:latin typeface="+mj-lt"/>
              </a:rPr>
              <a:t> in EOSC – </a:t>
            </a:r>
            <a:r>
              <a:rPr lang="it-IT" sz="1600" dirty="0" err="1">
                <a:latin typeface="+mj-lt"/>
              </a:rPr>
              <a:t>European</a:t>
            </a:r>
            <a:r>
              <a:rPr lang="it-IT" sz="1600" dirty="0">
                <a:latin typeface="+mj-lt"/>
              </a:rPr>
              <a:t> Open Science Cloud.</a:t>
            </a:r>
          </a:p>
          <a:p>
            <a:pPr marL="268288"/>
            <a:endParaRPr lang="it-IT" sz="1600" dirty="0">
              <a:latin typeface="+mj-lt"/>
            </a:endParaRPr>
          </a:p>
          <a:p>
            <a:pPr marL="268288"/>
            <a:r>
              <a:rPr lang="it-IT" sz="1600" b="1" dirty="0">
                <a:solidFill>
                  <a:srgbClr val="FF0000"/>
                </a:solidFill>
                <a:latin typeface="+mj-lt"/>
              </a:rPr>
              <a:t>PLEASE NOTICE THAT MSCA, ERC AND EIC HAVE DIFFERENT RULES/TEMPLATES/CRITERIA OF EVALUATION. CSA HAS DIFFERENT SUGGESTED LENGTH</a:t>
            </a:r>
          </a:p>
        </p:txBody>
      </p:sp>
      <p:sp>
        <p:nvSpPr>
          <p:cNvPr id="3" name="Segnaposto numero diapositiva 2">
            <a:extLst>
              <a:ext uri="{FF2B5EF4-FFF2-40B4-BE49-F238E27FC236}">
                <a16:creationId xmlns:a16="http://schemas.microsoft.com/office/drawing/2014/main" id="{523780A7-0E5F-4785-8368-96BB624E6A32}"/>
              </a:ext>
            </a:extLst>
          </p:cNvPr>
          <p:cNvSpPr>
            <a:spLocks noGrp="1"/>
          </p:cNvSpPr>
          <p:nvPr>
            <p:ph type="sldNum" sz="quarter" idx="12"/>
          </p:nvPr>
        </p:nvSpPr>
        <p:spPr/>
        <p:txBody>
          <a:bodyPr/>
          <a:lstStyle/>
          <a:p>
            <a:fld id="{C897A8A3-AC49-4C97-9D53-2C05D629DE6D}" type="slidenum">
              <a:rPr lang="it-IT" smtClean="0"/>
              <a:t>3</a:t>
            </a:fld>
            <a:endParaRPr lang="it-IT" dirty="0"/>
          </a:p>
        </p:txBody>
      </p:sp>
      <p:pic>
        <p:nvPicPr>
          <p:cNvPr id="6" name="Immagine 5">
            <a:extLst>
              <a:ext uri="{FF2B5EF4-FFF2-40B4-BE49-F238E27FC236}">
                <a16:creationId xmlns:a16="http://schemas.microsoft.com/office/drawing/2014/main" id="{192958AF-A75F-42DE-8D56-C3DD7E189ACF}"/>
              </a:ext>
            </a:extLst>
          </p:cNvPr>
          <p:cNvPicPr>
            <a:picLocks noChangeAspect="1"/>
          </p:cNvPicPr>
          <p:nvPr/>
        </p:nvPicPr>
        <p:blipFill>
          <a:blip r:embed="rId8"/>
          <a:stretch>
            <a:fillRect/>
          </a:stretch>
        </p:blipFill>
        <p:spPr>
          <a:xfrm>
            <a:off x="9041394" y="168869"/>
            <a:ext cx="2466270" cy="14662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6863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0AFF1A85-CE09-4460-B9BE-49D9C53A83DB}"/>
              </a:ext>
            </a:extLst>
          </p:cNvPr>
          <p:cNvGraphicFramePr>
            <a:graphicFrameLocks/>
          </p:cNvGraphicFramePr>
          <p:nvPr>
            <p:extLst>
              <p:ext uri="{D42A27DB-BD31-4B8C-83A1-F6EECF244321}">
                <p14:modId xmlns:p14="http://schemas.microsoft.com/office/powerpoint/2010/main" val="519231203"/>
              </p:ext>
            </p:extLst>
          </p:nvPr>
        </p:nvGraphicFramePr>
        <p:xfrm>
          <a:off x="319455" y="671027"/>
          <a:ext cx="11034345" cy="5515945"/>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1600200">
                  <a:extLst>
                    <a:ext uri="{9D8B030D-6E8A-4147-A177-3AD203B41FA5}">
                      <a16:colId xmlns:a16="http://schemas.microsoft.com/office/drawing/2014/main" val="2211483299"/>
                    </a:ext>
                  </a:extLst>
                </a:gridCol>
                <a:gridCol w="5448994">
                  <a:extLst>
                    <a:ext uri="{9D8B030D-6E8A-4147-A177-3AD203B41FA5}">
                      <a16:colId xmlns:a16="http://schemas.microsoft.com/office/drawing/2014/main" val="1468196754"/>
                    </a:ext>
                  </a:extLst>
                </a:gridCol>
                <a:gridCol w="2472875">
                  <a:extLst>
                    <a:ext uri="{9D8B030D-6E8A-4147-A177-3AD203B41FA5}">
                      <a16:colId xmlns:a16="http://schemas.microsoft.com/office/drawing/2014/main" val="913519316"/>
                    </a:ext>
                  </a:extLst>
                </a:gridCol>
              </a:tblGrid>
              <a:tr h="517225">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2821875">
                <a:tc>
                  <a:txBody>
                    <a:bodyPr/>
                    <a:lstStyle/>
                    <a:p>
                      <a:r>
                        <a:rPr lang="it-IT" sz="1400" b="1" dirty="0"/>
                        <a:t>APPLICATION – PROPOSAL DRAFTING</a:t>
                      </a:r>
                    </a:p>
                    <a:p>
                      <a:endParaRPr lang="it-IT" sz="1400" dirty="0"/>
                    </a:p>
                    <a:p>
                      <a:r>
                        <a:rPr lang="it-IT" sz="1400" dirty="0">
                          <a:solidFill>
                            <a:srgbClr val="36D5FF"/>
                          </a:solidFill>
                        </a:rPr>
                        <a:t>RECOMMENDED OPEN SCIENCE PRACTICES</a:t>
                      </a:r>
                    </a:p>
                  </a:txBody>
                  <a:tcPr anchor="ctr"/>
                </a:tc>
                <a:tc>
                  <a:txBody>
                    <a:bodyPr/>
                    <a:lstStyle/>
                    <a:p>
                      <a:r>
                        <a:rPr lang="it-IT" sz="1200" b="1" kern="1200" dirty="0">
                          <a:solidFill>
                            <a:schemeClr val="dk1"/>
                          </a:solidFill>
                          <a:latin typeface="+mn-lt"/>
                          <a:ea typeface="+mn-ea"/>
                          <a:cs typeface="+mn-cs"/>
                        </a:rPr>
                        <a:t>Standard Application Form</a:t>
                      </a:r>
                    </a:p>
                    <a:p>
                      <a:r>
                        <a:rPr lang="it-IT" sz="1200" b="1" dirty="0"/>
                        <a:t>Part A</a:t>
                      </a:r>
                    </a:p>
                    <a:p>
                      <a:r>
                        <a:rPr lang="it-IT" sz="1200" b="1" dirty="0"/>
                        <a:t>2. Organization data. </a:t>
                      </a:r>
                      <a:r>
                        <a:rPr lang="en-US" sz="1200" b="1" dirty="0"/>
                        <a:t>List of achievements</a:t>
                      </a:r>
                      <a:br>
                        <a:rPr lang="it-IT" sz="1400" dirty="0"/>
                      </a:br>
                      <a:endParaRPr lang="it-IT" sz="10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baseline="0" dirty="0">
                          <a:solidFill>
                            <a:schemeClr val="dk1"/>
                          </a:solidFill>
                          <a:latin typeface="+mn-lt"/>
                          <a:ea typeface="+mn-ea"/>
                          <a:cs typeface="+mn-cs"/>
                        </a:rPr>
                        <a:t>List of up to 5 publications, widely-used datasets, software, goods, services, or any other achievements relevant to the call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mn-lt"/>
                          <a:ea typeface="+mn-ea"/>
                          <a:cs typeface="+mn-cs"/>
                        </a:rPr>
                        <a:t>Programme</a:t>
                      </a:r>
                      <a:r>
                        <a:rPr kumimoji="0" lang="en-US" sz="1200" b="1" i="0" u="none" strike="noStrike" kern="1200" cap="none" spc="0" normalizeH="0" baseline="0" noProof="0" dirty="0">
                          <a:ln>
                            <a:noFill/>
                          </a:ln>
                          <a:solidFill>
                            <a:prstClr val="black"/>
                          </a:solidFill>
                          <a:effectLst/>
                          <a:uLnTx/>
                          <a:uFillTx/>
                          <a:latin typeface="+mn-lt"/>
                          <a:ea typeface="+mn-ea"/>
                          <a:cs typeface="+mn-cs"/>
                        </a:rPr>
                        <a:t> guide V1 p. 40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baseline="0" dirty="0">
                          <a:solidFill>
                            <a:schemeClr val="dk1"/>
                          </a:solidFill>
                          <a:latin typeface="+mn-lt"/>
                          <a:ea typeface="+mn-ea"/>
                          <a:cs typeface="+mn-cs"/>
                        </a:rPr>
                        <a:t>The significance of publications will not be evaluated on the basis of the Journal Impact Factor of the venue they are published in, but on the basis of a qualitative assessment provided by the proposers for each publication</a:t>
                      </a:r>
                      <a:r>
                        <a:rPr lang="en-US" sz="800" dirty="0"/>
                        <a:t>. </a:t>
                      </a:r>
                      <a:endParaRPr lang="it-IT" sz="800" dirty="0"/>
                    </a:p>
                  </a:txBody>
                  <a:tcPr anchor="ctr"/>
                </a:tc>
                <a:tc>
                  <a:txBody>
                    <a:bodyPr/>
                    <a:lstStyle/>
                    <a:p>
                      <a:r>
                        <a:rPr lang="it-IT" sz="1400" dirty="0" err="1"/>
                        <a:t>Every</a:t>
                      </a:r>
                      <a:r>
                        <a:rPr lang="it-IT" sz="1400" dirty="0"/>
                        <a:t> organization </a:t>
                      </a:r>
                      <a:r>
                        <a:rPr lang="it-IT" sz="1400" dirty="0" err="1"/>
                        <a:t>involved</a:t>
                      </a:r>
                      <a:r>
                        <a:rPr lang="it-IT" sz="1400" dirty="0"/>
                        <a:t> in the </a:t>
                      </a:r>
                      <a:r>
                        <a:rPr lang="it-IT" sz="1400" dirty="0" err="1"/>
                        <a:t>proposal</a:t>
                      </a:r>
                      <a:r>
                        <a:rPr lang="it-IT" sz="1400" dirty="0"/>
                        <a:t> </a:t>
                      </a:r>
                      <a:r>
                        <a:rPr lang="it-IT" sz="1400" dirty="0" err="1"/>
                        <a:t>has</a:t>
                      </a:r>
                      <a:r>
                        <a:rPr lang="it-IT" sz="1400" dirty="0"/>
                        <a:t> to list </a:t>
                      </a:r>
                      <a:r>
                        <a:rPr lang="it-IT" sz="1400" b="1" dirty="0"/>
                        <a:t>5 </a:t>
                      </a:r>
                      <a:r>
                        <a:rPr lang="it-IT" sz="1400" b="1" dirty="0" err="1"/>
                        <a:t>relevant</a:t>
                      </a:r>
                      <a:r>
                        <a:rPr lang="it-IT" sz="1400" b="1" dirty="0"/>
                        <a:t> «</a:t>
                      </a:r>
                      <a:r>
                        <a:rPr lang="it-IT" sz="1400" b="1" dirty="0" err="1"/>
                        <a:t>outputs</a:t>
                      </a:r>
                      <a:r>
                        <a:rPr lang="it-IT" sz="1400" b="1" dirty="0"/>
                        <a:t>/</a:t>
                      </a:r>
                      <a:r>
                        <a:rPr lang="it-IT" sz="1400" b="1" dirty="0" err="1"/>
                        <a:t>achievements</a:t>
                      </a:r>
                      <a:r>
                        <a:rPr lang="it-IT" sz="1400" b="1" dirty="0"/>
                        <a:t>» </a:t>
                      </a:r>
                      <a:r>
                        <a:rPr lang="it-IT" sz="1400" dirty="0"/>
                        <a:t>(</a:t>
                      </a:r>
                      <a:r>
                        <a:rPr lang="it-IT" sz="1400" dirty="0" err="1"/>
                        <a:t>publications</a:t>
                      </a:r>
                      <a:r>
                        <a:rPr lang="it-IT" sz="1400" dirty="0"/>
                        <a:t>, </a:t>
                      </a:r>
                      <a:r>
                        <a:rPr lang="it-IT" sz="1400" dirty="0" err="1"/>
                        <a:t>datasets</a:t>
                      </a:r>
                      <a:r>
                        <a:rPr lang="it-IT" sz="1400" dirty="0"/>
                        <a:t>, software…).</a:t>
                      </a:r>
                    </a:p>
                    <a:p>
                      <a:r>
                        <a:rPr lang="it-IT" sz="1400" dirty="0" err="1"/>
                        <a:t>It</a:t>
                      </a:r>
                      <a:r>
                        <a:rPr lang="it-IT" sz="1400" dirty="0"/>
                        <a:t> </a:t>
                      </a:r>
                      <a:r>
                        <a:rPr lang="it-IT" sz="1400" dirty="0" err="1"/>
                        <a:t>is</a:t>
                      </a:r>
                      <a:r>
                        <a:rPr lang="it-IT" sz="1400" dirty="0"/>
                        <a:t> </a:t>
                      </a:r>
                      <a:r>
                        <a:rPr lang="it-IT" sz="1400" dirty="0" err="1"/>
                        <a:t>recommended</a:t>
                      </a:r>
                      <a:r>
                        <a:rPr lang="it-IT" sz="1400" dirty="0"/>
                        <a:t> </a:t>
                      </a:r>
                      <a:r>
                        <a:rPr lang="it-IT" sz="1400" dirty="0" err="1"/>
                        <a:t>that</a:t>
                      </a:r>
                      <a:r>
                        <a:rPr lang="it-IT" sz="1400" dirty="0"/>
                        <a:t> </a:t>
                      </a:r>
                      <a:r>
                        <a:rPr lang="it-IT" sz="1400" dirty="0" err="1"/>
                        <a:t>they</a:t>
                      </a:r>
                      <a:r>
                        <a:rPr lang="it-IT" sz="1400" dirty="0"/>
                        <a:t> </a:t>
                      </a:r>
                      <a:r>
                        <a:rPr lang="it-IT" sz="1400" dirty="0" err="1"/>
                        <a:t>have</a:t>
                      </a:r>
                      <a:r>
                        <a:rPr lang="it-IT" sz="1400" dirty="0"/>
                        <a:t> </a:t>
                      </a:r>
                      <a:r>
                        <a:rPr lang="it-IT" sz="1400" dirty="0" err="1"/>
                        <a:t>whenever</a:t>
                      </a:r>
                      <a:r>
                        <a:rPr lang="it-IT" sz="1400" dirty="0"/>
                        <a:t> </a:t>
                      </a:r>
                      <a:r>
                        <a:rPr lang="it-IT" sz="1400" dirty="0" err="1"/>
                        <a:t>possible</a:t>
                      </a:r>
                      <a:r>
                        <a:rPr lang="it-IT" sz="1400" dirty="0"/>
                        <a:t> a </a:t>
                      </a:r>
                      <a:r>
                        <a:rPr lang="it-IT" sz="1400" dirty="0" err="1"/>
                        <a:t>persistent</a:t>
                      </a:r>
                      <a:r>
                        <a:rPr lang="it-IT" sz="1400" dirty="0"/>
                        <a:t> </a:t>
                      </a:r>
                      <a:r>
                        <a:rPr lang="it-IT" sz="1400" dirty="0" err="1"/>
                        <a:t>identifier</a:t>
                      </a:r>
                      <a:r>
                        <a:rPr lang="it-IT" sz="1400" dirty="0"/>
                        <a:t>( e.g. DOI, Handle…). A qualitative </a:t>
                      </a:r>
                      <a:r>
                        <a:rPr lang="it-IT" sz="1400" dirty="0" err="1"/>
                        <a:t>assessment</a:t>
                      </a:r>
                      <a:r>
                        <a:rPr lang="it-IT" sz="1400" dirty="0"/>
                        <a:t> </a:t>
                      </a:r>
                      <a:r>
                        <a:rPr lang="en-US" sz="1400" dirty="0"/>
                        <a:t>of the impact and </a:t>
                      </a:r>
                      <a:r>
                        <a:rPr lang="en-US" sz="1400" dirty="0" err="1"/>
                        <a:t>relavance</a:t>
                      </a:r>
                      <a:r>
                        <a:rPr lang="en-US" sz="1400" dirty="0"/>
                        <a:t> for the project’s activities </a:t>
                      </a:r>
                      <a:r>
                        <a:rPr lang="it-IT" sz="1400" dirty="0"/>
                        <a:t>must be </a:t>
                      </a:r>
                      <a:r>
                        <a:rPr lang="it-IT" sz="1400" dirty="0" err="1"/>
                        <a:t>provided</a:t>
                      </a:r>
                      <a:r>
                        <a:rPr lang="it-IT" sz="1400" dirty="0"/>
                        <a:t> for </a:t>
                      </a:r>
                      <a:r>
                        <a:rPr lang="it-IT" sz="1400" dirty="0" err="1"/>
                        <a:t>each</a:t>
                      </a:r>
                      <a:r>
                        <a:rPr lang="it-IT" sz="1400" dirty="0"/>
                        <a:t> output.</a:t>
                      </a:r>
                    </a:p>
                    <a:p>
                      <a:r>
                        <a:rPr lang="it-IT" sz="1400" dirty="0"/>
                        <a:t>Publications are </a:t>
                      </a:r>
                      <a:r>
                        <a:rPr lang="it-IT" sz="1400" b="1" dirty="0" err="1"/>
                        <a:t>supposed</a:t>
                      </a:r>
                      <a:r>
                        <a:rPr lang="it-IT" sz="1400" b="1" dirty="0"/>
                        <a:t> to be Open.</a:t>
                      </a:r>
                    </a:p>
                    <a:p>
                      <a:r>
                        <a:rPr lang="it-IT" sz="1400" b="0" dirty="0"/>
                        <a:t>Data are </a:t>
                      </a:r>
                      <a:r>
                        <a:rPr lang="it-IT" sz="1400" b="1" dirty="0" err="1"/>
                        <a:t>supposed</a:t>
                      </a:r>
                      <a:r>
                        <a:rPr lang="it-IT" sz="1400" b="1" dirty="0"/>
                        <a:t> to be FAIR and «</a:t>
                      </a:r>
                      <a:r>
                        <a:rPr lang="it-IT" sz="1400" b="1" dirty="0" err="1"/>
                        <a:t>as</a:t>
                      </a:r>
                      <a:r>
                        <a:rPr lang="it-IT" sz="1400" b="1" dirty="0"/>
                        <a:t> open </a:t>
                      </a:r>
                      <a:r>
                        <a:rPr lang="it-IT" sz="1400" b="1" dirty="0" err="1"/>
                        <a:t>as</a:t>
                      </a:r>
                      <a:r>
                        <a:rPr lang="it-IT" sz="1400" b="1" dirty="0"/>
                        <a:t> </a:t>
                      </a:r>
                      <a:r>
                        <a:rPr lang="it-IT" sz="1400" b="1" dirty="0" err="1"/>
                        <a:t>possible</a:t>
                      </a:r>
                      <a:r>
                        <a:rPr lang="it-IT" sz="1400" b="1" dirty="0"/>
                        <a:t>».</a:t>
                      </a:r>
                      <a:endParaRPr lang="it-IT" sz="1400" dirty="0"/>
                    </a:p>
                    <a:p>
                      <a:br>
                        <a:rPr lang="it-IT" sz="1400" dirty="0"/>
                      </a:br>
                      <a:r>
                        <a:rPr lang="it-IT" sz="1400" dirty="0" err="1"/>
                        <a:t>Please</a:t>
                      </a:r>
                      <a:r>
                        <a:rPr lang="it-IT" sz="1400" dirty="0"/>
                        <a:t> notice </a:t>
                      </a:r>
                      <a:r>
                        <a:rPr lang="it-IT" sz="1400" dirty="0" err="1"/>
                        <a:t>that</a:t>
                      </a:r>
                      <a:r>
                        <a:rPr lang="it-IT" sz="1400" dirty="0"/>
                        <a:t> «Open» </a:t>
                      </a:r>
                      <a:r>
                        <a:rPr lang="it-IT" sz="1400" dirty="0" err="1"/>
                        <a:t>referred</a:t>
                      </a:r>
                      <a:r>
                        <a:rPr lang="it-IT" sz="1400" dirty="0"/>
                        <a:t> to </a:t>
                      </a:r>
                      <a:r>
                        <a:rPr lang="it-IT" sz="1400" dirty="0" err="1"/>
                        <a:t>publications</a:t>
                      </a:r>
                      <a:r>
                        <a:rPr lang="it-IT" sz="1400" dirty="0"/>
                        <a:t> </a:t>
                      </a:r>
                      <a:r>
                        <a:rPr lang="it-IT" sz="1400" b="1" dirty="0" err="1"/>
                        <a:t>does</a:t>
                      </a:r>
                      <a:r>
                        <a:rPr lang="it-IT" sz="1400" b="1" dirty="0"/>
                        <a:t> </a:t>
                      </a:r>
                      <a:r>
                        <a:rPr lang="it-IT" sz="1400" b="1" dirty="0" err="1"/>
                        <a:t>not</a:t>
                      </a:r>
                      <a:r>
                        <a:rPr lang="it-IT" sz="1400" b="1" dirty="0"/>
                        <a:t> </a:t>
                      </a:r>
                      <a:r>
                        <a:rPr lang="it-IT" sz="1400" b="1" dirty="0" err="1"/>
                        <a:t>necessarily</a:t>
                      </a:r>
                      <a:r>
                        <a:rPr lang="it-IT" sz="1400" b="1" dirty="0"/>
                        <a:t> equate to «published in an Open Access Journal»</a:t>
                      </a:r>
                      <a:r>
                        <a:rPr lang="it-IT" sz="1400" dirty="0"/>
                        <a:t>, </a:t>
                      </a:r>
                      <a:r>
                        <a:rPr lang="it-IT" sz="1400" dirty="0" err="1"/>
                        <a:t>it</a:t>
                      </a:r>
                      <a:r>
                        <a:rPr lang="it-IT" sz="1400" dirty="0"/>
                        <a:t> </a:t>
                      </a:r>
                      <a:r>
                        <a:rPr lang="it-IT" sz="1400" dirty="0" err="1"/>
                        <a:t>means</a:t>
                      </a:r>
                      <a:r>
                        <a:rPr lang="it-IT" sz="1400" dirty="0"/>
                        <a:t> </a:t>
                      </a:r>
                      <a:r>
                        <a:rPr lang="it-IT" sz="1400" dirty="0" err="1"/>
                        <a:t>that</a:t>
                      </a:r>
                      <a:r>
                        <a:rPr lang="it-IT" sz="1400" dirty="0"/>
                        <a:t> </a:t>
                      </a:r>
                      <a:r>
                        <a:rPr lang="it-IT" sz="1400" dirty="0" err="1"/>
                        <a:t>they</a:t>
                      </a:r>
                      <a:r>
                        <a:rPr lang="it-IT" sz="1400" dirty="0"/>
                        <a:t> </a:t>
                      </a:r>
                      <a:r>
                        <a:rPr lang="it-IT" sz="1400" dirty="0" err="1"/>
                        <a:t>have</a:t>
                      </a:r>
                      <a:r>
                        <a:rPr lang="it-IT" sz="1400" dirty="0"/>
                        <a:t> to be available in Open Access – e.g. the </a:t>
                      </a:r>
                      <a:r>
                        <a:rPr lang="it-IT" sz="1400" dirty="0" err="1"/>
                        <a:t>authors</a:t>
                      </a:r>
                      <a:r>
                        <a:rPr lang="it-IT" sz="1400" dirty="0"/>
                        <a:t>’ </a:t>
                      </a:r>
                      <a:r>
                        <a:rPr lang="it-IT" sz="1400" dirty="0" err="1"/>
                        <a:t>accepted</a:t>
                      </a:r>
                      <a:r>
                        <a:rPr lang="it-IT" sz="1400" dirty="0"/>
                        <a:t> </a:t>
                      </a:r>
                      <a:r>
                        <a:rPr lang="it-IT" sz="1400" dirty="0" err="1"/>
                        <a:t>manuscript</a:t>
                      </a:r>
                      <a:r>
                        <a:rPr lang="it-IT" sz="1400" dirty="0"/>
                        <a:t> </a:t>
                      </a:r>
                      <a:r>
                        <a:rPr lang="it-IT" sz="1400" dirty="0" err="1"/>
                        <a:t>could</a:t>
                      </a:r>
                      <a:r>
                        <a:rPr lang="it-IT" sz="1400" dirty="0"/>
                        <a:t> be </a:t>
                      </a:r>
                      <a:r>
                        <a:rPr lang="it-IT" sz="1400" dirty="0" err="1"/>
                        <a:t>deposited</a:t>
                      </a:r>
                      <a:r>
                        <a:rPr lang="it-IT" sz="1400" dirty="0"/>
                        <a:t> in an Open repository (e.g. </a:t>
                      </a:r>
                      <a:r>
                        <a:rPr lang="it-IT" sz="1400" dirty="0" err="1"/>
                        <a:t>Zenodo</a:t>
                      </a:r>
                      <a:r>
                        <a:rPr lang="it-IT" sz="1400" dirty="0"/>
                        <a:t>, </a:t>
                      </a:r>
                      <a:r>
                        <a:rPr lang="it-IT" sz="1400" dirty="0" err="1"/>
                        <a:t>arXiv</a:t>
                      </a:r>
                      <a:r>
                        <a:rPr lang="it-IT" sz="1400" dirty="0"/>
                        <a:t>, institutional repository…)</a:t>
                      </a:r>
                    </a:p>
                    <a:p>
                      <a:endParaRPr lang="it-IT" sz="1400" dirty="0"/>
                    </a:p>
                    <a:p>
                      <a:r>
                        <a:rPr lang="en-US" sz="1400" dirty="0"/>
                        <a:t>“The significance of publications will not be evaluated on the basis of the Journal Impact Factor of the venue they are published in, but on the basis of a qualitative assessment provided by the proposers for each publication”. [Guide V1, p. 40]</a:t>
                      </a:r>
                      <a:r>
                        <a:rPr lang="it-IT" sz="1400" dirty="0"/>
                        <a:t>.</a:t>
                      </a:r>
                    </a:p>
                    <a:p>
                      <a:pPr marL="285750" indent="-285750">
                        <a:buFontTx/>
                        <a:buChar char="-"/>
                      </a:pPr>
                      <a:endParaRPr lang="it-IT" sz="1400" dirty="0"/>
                    </a:p>
                    <a:p>
                      <a:r>
                        <a:rPr lang="it-IT" sz="1400" dirty="0"/>
                        <a:t>[</a:t>
                      </a:r>
                      <a:r>
                        <a:rPr lang="it-IT" sz="1400" dirty="0" err="1"/>
                        <a:t>suggested</a:t>
                      </a:r>
                      <a:r>
                        <a:rPr lang="it-IT" sz="1400" dirty="0"/>
                        <a:t> length: 1 </a:t>
                      </a:r>
                      <a:r>
                        <a:rPr lang="it-IT" sz="1400" dirty="0" err="1"/>
                        <a:t>table</a:t>
                      </a:r>
                      <a:r>
                        <a:rPr lang="it-IT" sz="1400" dirty="0"/>
                        <a:t> – 500 character for </a:t>
                      </a:r>
                      <a:r>
                        <a:rPr lang="it-IT" sz="1400" dirty="0" err="1"/>
                        <a:t>each</a:t>
                      </a:r>
                      <a:r>
                        <a:rPr lang="it-IT" sz="1400" dirty="0"/>
                        <a:t> achievement </a:t>
                      </a:r>
                      <a:r>
                        <a:rPr lang="it-IT" sz="1400" dirty="0" err="1"/>
                        <a:t>as</a:t>
                      </a:r>
                      <a:r>
                        <a:rPr lang="it-IT" sz="1400" dirty="0"/>
                        <a:t> of </a:t>
                      </a:r>
                      <a:r>
                        <a:rPr lang="it-IT" sz="1400" dirty="0" err="1"/>
                        <a:t>Sept</a:t>
                      </a:r>
                      <a:r>
                        <a:rPr lang="it-IT" sz="1400" dirty="0"/>
                        <a:t>. 26: EU Commission </a:t>
                      </a:r>
                      <a:r>
                        <a:rPr lang="it-IT" sz="1400" dirty="0" err="1"/>
                        <a:t>has</a:t>
                      </a:r>
                      <a:r>
                        <a:rPr lang="it-IT" sz="1400" dirty="0"/>
                        <a:t> </a:t>
                      </a:r>
                      <a:r>
                        <a:rPr lang="it-IT" sz="1400" dirty="0" err="1"/>
                        <a:t>been</a:t>
                      </a:r>
                      <a:r>
                        <a:rPr lang="it-IT" sz="1400" dirty="0"/>
                        <a:t> </a:t>
                      </a:r>
                      <a:r>
                        <a:rPr lang="it-IT" sz="1400" dirty="0" err="1"/>
                        <a:t>notified</a:t>
                      </a:r>
                      <a:r>
                        <a:rPr lang="it-IT" sz="1400" dirty="0"/>
                        <a:t> </a:t>
                      </a:r>
                      <a:r>
                        <a:rPr lang="it-IT" sz="1400" dirty="0" err="1"/>
                        <a:t>it’s</a:t>
                      </a:r>
                      <a:r>
                        <a:rPr lang="it-IT" sz="1400" dirty="0"/>
                        <a:t> </a:t>
                      </a:r>
                      <a:r>
                        <a:rPr lang="it-IT" sz="1400" dirty="0" err="1"/>
                        <a:t>too</a:t>
                      </a:r>
                      <a:r>
                        <a:rPr lang="it-IT" sz="1400" dirty="0"/>
                        <a:t> short to </a:t>
                      </a:r>
                      <a:r>
                        <a:rPr lang="it-IT" sz="1400" dirty="0" err="1"/>
                        <a:t>give</a:t>
                      </a:r>
                      <a:r>
                        <a:rPr lang="it-IT" sz="1400" dirty="0"/>
                        <a:t> </a:t>
                      </a:r>
                      <a:r>
                        <a:rPr lang="it-IT" sz="1400" dirty="0" err="1"/>
                        <a:t>all</a:t>
                      </a:r>
                      <a:r>
                        <a:rPr lang="it-IT" sz="1400" dirty="0"/>
                        <a:t> the </a:t>
                      </a:r>
                      <a:r>
                        <a:rPr lang="it-IT" sz="1400" dirty="0" err="1"/>
                        <a:t>requested</a:t>
                      </a:r>
                      <a:r>
                        <a:rPr lang="it-IT" sz="1400" dirty="0"/>
                        <a:t> information. To be </a:t>
                      </a:r>
                      <a:r>
                        <a:rPr lang="it-IT" sz="1400" dirty="0" err="1"/>
                        <a:t>fixed</a:t>
                      </a:r>
                      <a:r>
                        <a:rPr lang="it-IT" sz="1400" dirty="0"/>
                        <a:t>].</a:t>
                      </a:r>
                    </a:p>
                  </a:txBody>
                  <a:tcPr anchor="ctr"/>
                </a:tc>
                <a:tc>
                  <a:txBody>
                    <a:bodyPr/>
                    <a:lstStyle/>
                    <a:p>
                      <a:pPr marL="171450" indent="-171450">
                        <a:buFont typeface="Arial" panose="020B0604020202020204" pitchFamily="34" charset="0"/>
                        <a:buChar char="•"/>
                      </a:pPr>
                      <a:r>
                        <a:rPr lang="it-IT" sz="1200" b="1" dirty="0"/>
                        <a:t>A1</a:t>
                      </a:r>
                      <a:r>
                        <a:rPr lang="it-IT" sz="1200" dirty="0"/>
                        <a:t>. </a:t>
                      </a:r>
                      <a:r>
                        <a:rPr lang="it-IT" sz="1200" b="1" kern="1200" dirty="0">
                          <a:solidFill>
                            <a:srgbClr val="006699"/>
                          </a:solidFill>
                          <a:latin typeface="+mn-lt"/>
                          <a:ea typeface="+mn-ea"/>
                          <a:cs typeface="+mn-cs"/>
                        </a:rPr>
                        <a:t>SHERPA </a:t>
                      </a:r>
                      <a:r>
                        <a:rPr lang="it-IT" sz="1200" b="1" kern="1200" dirty="0" err="1">
                          <a:solidFill>
                            <a:srgbClr val="006699"/>
                          </a:solidFill>
                          <a:latin typeface="+mn-lt"/>
                          <a:ea typeface="+mn-ea"/>
                          <a:cs typeface="+mn-cs"/>
                        </a:rPr>
                        <a:t>RoMEO</a:t>
                      </a:r>
                      <a:r>
                        <a:rPr lang="it-IT" sz="1200" b="1" kern="1200" dirty="0">
                          <a:solidFill>
                            <a:srgbClr val="006699"/>
                          </a:solidFill>
                          <a:latin typeface="+mn-lt"/>
                          <a:ea typeface="+mn-ea"/>
                          <a:cs typeface="+mn-cs"/>
                        </a:rPr>
                        <a:t> </a:t>
                      </a:r>
                      <a:r>
                        <a:rPr lang="it-IT" sz="1200" b="0" kern="1200" dirty="0">
                          <a:solidFill>
                            <a:schemeClr val="tx1"/>
                          </a:solidFill>
                          <a:latin typeface="+mn-lt"/>
                          <a:ea typeface="+mn-ea"/>
                          <a:cs typeface="+mn-cs"/>
                        </a:rPr>
                        <a:t>to check the </a:t>
                      </a:r>
                      <a:r>
                        <a:rPr lang="it-IT" sz="1200" b="0" kern="1200" dirty="0" err="1">
                          <a:solidFill>
                            <a:schemeClr val="tx1"/>
                          </a:solidFill>
                          <a:latin typeface="+mn-lt"/>
                          <a:ea typeface="+mn-ea"/>
                          <a:cs typeface="+mn-cs"/>
                        </a:rPr>
                        <a:t>current</a:t>
                      </a:r>
                      <a:r>
                        <a:rPr lang="it-IT" sz="1200" b="0" kern="1200" dirty="0">
                          <a:solidFill>
                            <a:schemeClr val="tx1"/>
                          </a:solidFill>
                          <a:latin typeface="+mn-lt"/>
                          <a:ea typeface="+mn-ea"/>
                          <a:cs typeface="+mn-cs"/>
                        </a:rPr>
                        <a:t> journal copyright policy in </a:t>
                      </a:r>
                      <a:r>
                        <a:rPr lang="it-IT" sz="1200" b="0" kern="1200" dirty="0" err="1">
                          <a:solidFill>
                            <a:schemeClr val="tx1"/>
                          </a:solidFill>
                          <a:latin typeface="+mn-lt"/>
                          <a:ea typeface="+mn-ea"/>
                          <a:cs typeface="+mn-cs"/>
                        </a:rPr>
                        <a:t>order</a:t>
                      </a:r>
                      <a:r>
                        <a:rPr lang="it-IT" sz="1200" b="0" kern="1200" dirty="0">
                          <a:solidFill>
                            <a:schemeClr val="tx1"/>
                          </a:solidFill>
                          <a:latin typeface="+mn-lt"/>
                          <a:ea typeface="+mn-ea"/>
                          <a:cs typeface="+mn-cs"/>
                        </a:rPr>
                        <a:t> to </a:t>
                      </a:r>
                      <a:r>
                        <a:rPr lang="it-IT" sz="1200" b="0" kern="1200" dirty="0" err="1">
                          <a:solidFill>
                            <a:schemeClr val="tx1"/>
                          </a:solidFill>
                          <a:latin typeface="+mn-lt"/>
                          <a:ea typeface="+mn-ea"/>
                          <a:cs typeface="+mn-cs"/>
                        </a:rPr>
                        <a:t>deposit</a:t>
                      </a:r>
                      <a:r>
                        <a:rPr lang="it-IT" sz="1200" b="0" kern="1200" dirty="0">
                          <a:solidFill>
                            <a:schemeClr val="tx1"/>
                          </a:solidFill>
                          <a:latin typeface="+mn-lt"/>
                          <a:ea typeface="+mn-ea"/>
                          <a:cs typeface="+mn-cs"/>
                        </a:rPr>
                        <a:t> </a:t>
                      </a:r>
                      <a:r>
                        <a:rPr lang="it-IT" sz="1200" b="0" kern="1200" dirty="0" err="1">
                          <a:solidFill>
                            <a:schemeClr val="tx1"/>
                          </a:solidFill>
                          <a:latin typeface="+mn-lt"/>
                          <a:ea typeface="+mn-ea"/>
                          <a:cs typeface="+mn-cs"/>
                        </a:rPr>
                        <a:t>your</a:t>
                      </a:r>
                      <a:r>
                        <a:rPr lang="it-IT" sz="1200" b="0" kern="1200" dirty="0">
                          <a:solidFill>
                            <a:schemeClr val="tx1"/>
                          </a:solidFill>
                          <a:latin typeface="+mn-lt"/>
                          <a:ea typeface="+mn-ea"/>
                          <a:cs typeface="+mn-cs"/>
                        </a:rPr>
                        <a:t> </a:t>
                      </a:r>
                      <a:r>
                        <a:rPr lang="it-IT" sz="1200" b="0" kern="1200" dirty="0" err="1">
                          <a:solidFill>
                            <a:schemeClr val="tx1"/>
                          </a:solidFill>
                          <a:latin typeface="+mn-lt"/>
                          <a:ea typeface="+mn-ea"/>
                          <a:cs typeface="+mn-cs"/>
                        </a:rPr>
                        <a:t>publications</a:t>
                      </a:r>
                      <a:r>
                        <a:rPr lang="it-IT" sz="1200" dirty="0"/>
                        <a:t> [</a:t>
                      </a:r>
                      <a:r>
                        <a:rPr lang="it-IT" sz="1200" dirty="0">
                          <a:hlinkClick r:id="rId2"/>
                        </a:rPr>
                        <a:t>https://v2.sherpa.ac.uk/romeo/</a:t>
                      </a:r>
                      <a:r>
                        <a:rPr lang="it-IT" sz="1200" dirty="0"/>
                        <a:t>] </a:t>
                      </a:r>
                    </a:p>
                    <a:p>
                      <a:pPr marL="171450" indent="-171450">
                        <a:buFont typeface="Arial" panose="020B0604020202020204" pitchFamily="34" charset="0"/>
                        <a:buChar char="•"/>
                      </a:pPr>
                      <a:r>
                        <a:rPr lang="it-IT" sz="1200" b="1" dirty="0"/>
                        <a:t>A2. </a:t>
                      </a:r>
                      <a:r>
                        <a:rPr lang="it-IT" sz="1200" b="1" kern="1200" dirty="0" err="1">
                          <a:solidFill>
                            <a:srgbClr val="006699"/>
                          </a:solidFill>
                          <a:latin typeface="+mn-lt"/>
                          <a:ea typeface="+mn-ea"/>
                          <a:cs typeface="+mn-cs"/>
                        </a:rPr>
                        <a:t>Zenodo</a:t>
                      </a:r>
                      <a:r>
                        <a:rPr lang="it-IT" sz="1200" b="0" kern="1200" dirty="0">
                          <a:solidFill>
                            <a:schemeClr val="tx1"/>
                          </a:solidFill>
                          <a:latin typeface="+mn-lt"/>
                          <a:ea typeface="+mn-ea"/>
                          <a:cs typeface="+mn-cs"/>
                        </a:rPr>
                        <a:t>, a </a:t>
                      </a:r>
                      <a:r>
                        <a:rPr lang="it-IT" sz="1200" b="0" kern="1200" dirty="0" err="1">
                          <a:solidFill>
                            <a:schemeClr val="tx1"/>
                          </a:solidFill>
                          <a:latin typeface="+mn-lt"/>
                          <a:ea typeface="+mn-ea"/>
                          <a:cs typeface="+mn-cs"/>
                        </a:rPr>
                        <a:t>multidisciplinary</a:t>
                      </a:r>
                      <a:r>
                        <a:rPr lang="it-IT" sz="1200" b="0" kern="1200" dirty="0">
                          <a:solidFill>
                            <a:schemeClr val="tx1"/>
                          </a:solidFill>
                          <a:latin typeface="+mn-lt"/>
                          <a:ea typeface="+mn-ea"/>
                          <a:cs typeface="+mn-cs"/>
                        </a:rPr>
                        <a:t>, free to </a:t>
                      </a:r>
                      <a:r>
                        <a:rPr lang="it-IT" sz="1200" b="0" kern="1200" dirty="0" err="1">
                          <a:solidFill>
                            <a:schemeClr val="tx1"/>
                          </a:solidFill>
                          <a:latin typeface="+mn-lt"/>
                          <a:ea typeface="+mn-ea"/>
                          <a:cs typeface="+mn-cs"/>
                        </a:rPr>
                        <a:t>all</a:t>
                      </a:r>
                      <a:r>
                        <a:rPr lang="it-IT" sz="1200" b="0" kern="1200" dirty="0">
                          <a:solidFill>
                            <a:schemeClr val="tx1"/>
                          </a:solidFill>
                          <a:latin typeface="+mn-lt"/>
                          <a:ea typeface="+mn-ea"/>
                          <a:cs typeface="+mn-cs"/>
                        </a:rPr>
                        <a:t> Open </a:t>
                      </a:r>
                      <a:r>
                        <a:rPr lang="it-IT" sz="1200" b="0" kern="1200" dirty="0" err="1">
                          <a:solidFill>
                            <a:schemeClr val="tx1"/>
                          </a:solidFill>
                          <a:latin typeface="+mn-lt"/>
                          <a:ea typeface="+mn-ea"/>
                          <a:cs typeface="+mn-cs"/>
                        </a:rPr>
                        <a:t>archive</a:t>
                      </a:r>
                      <a:r>
                        <a:rPr lang="it-IT" sz="1200" b="0" kern="1200" dirty="0">
                          <a:solidFill>
                            <a:schemeClr val="tx1"/>
                          </a:solidFill>
                          <a:latin typeface="+mn-lt"/>
                          <a:ea typeface="+mn-ea"/>
                          <a:cs typeface="+mn-cs"/>
                        </a:rPr>
                        <a:t> </a:t>
                      </a:r>
                      <a:r>
                        <a:rPr lang="it-IT" sz="1200" b="0" dirty="0">
                          <a:solidFill>
                            <a:schemeClr val="tx1"/>
                          </a:solidFill>
                        </a:rPr>
                        <a:t>to </a:t>
                      </a:r>
                      <a:r>
                        <a:rPr lang="it-IT" sz="1200" dirty="0" err="1"/>
                        <a:t>deposit</a:t>
                      </a:r>
                      <a:r>
                        <a:rPr lang="it-IT" sz="1200" dirty="0"/>
                        <a:t> </a:t>
                      </a:r>
                      <a:r>
                        <a:rPr lang="it-IT" sz="1200" dirty="0" err="1"/>
                        <a:t>texts</a:t>
                      </a:r>
                      <a:r>
                        <a:rPr lang="it-IT" sz="1200" dirty="0"/>
                        <a:t>, data, software, images… </a:t>
                      </a:r>
                      <a:r>
                        <a:rPr lang="it-IT" sz="1200" dirty="0" err="1"/>
                        <a:t>Zenodo</a:t>
                      </a:r>
                      <a:r>
                        <a:rPr lang="it-IT" sz="1200" dirty="0"/>
                        <a:t> </a:t>
                      </a:r>
                      <a:r>
                        <a:rPr lang="it-IT" sz="1200" dirty="0" err="1"/>
                        <a:t>assigns</a:t>
                      </a:r>
                      <a:r>
                        <a:rPr lang="it-IT" sz="1200" dirty="0"/>
                        <a:t> a DOI to </a:t>
                      </a:r>
                      <a:r>
                        <a:rPr lang="it-IT" sz="1200" dirty="0" err="1"/>
                        <a:t>any</a:t>
                      </a:r>
                      <a:r>
                        <a:rPr lang="it-IT" sz="1200" dirty="0"/>
                        <a:t> </a:t>
                      </a:r>
                      <a:r>
                        <a:rPr lang="it-IT" sz="1200" dirty="0" err="1"/>
                        <a:t>deposited</a:t>
                      </a:r>
                      <a:r>
                        <a:rPr lang="it-IT" sz="1200" dirty="0"/>
                        <a:t> item. [</a:t>
                      </a:r>
                      <a:r>
                        <a:rPr lang="it-IT" sz="1200" dirty="0">
                          <a:hlinkClick r:id="rId3"/>
                        </a:rPr>
                        <a:t>https://zenodo.org/] </a:t>
                      </a:r>
                      <a:endParaRPr lang="it-IT" sz="1200" dirty="0"/>
                    </a:p>
                    <a:p>
                      <a:pPr marL="171450" indent="-171450">
                        <a:buFont typeface="Arial" panose="020B0604020202020204" pitchFamily="34" charset="0"/>
                        <a:buChar char="•"/>
                      </a:pPr>
                      <a:r>
                        <a:rPr lang="it-IT" sz="1200" b="1" dirty="0"/>
                        <a:t>A3. </a:t>
                      </a:r>
                      <a:r>
                        <a:rPr lang="it-IT" sz="1200" b="1" kern="1200" dirty="0">
                          <a:solidFill>
                            <a:srgbClr val="006699"/>
                          </a:solidFill>
                          <a:latin typeface="+mn-lt"/>
                          <a:ea typeface="+mn-ea"/>
                          <a:cs typeface="+mn-cs"/>
                        </a:rPr>
                        <a:t>ORCID ID </a:t>
                      </a:r>
                      <a:r>
                        <a:rPr lang="it-IT" sz="1200" dirty="0"/>
                        <a:t>for </a:t>
                      </a:r>
                      <a:r>
                        <a:rPr lang="it-IT" sz="1200" dirty="0" err="1"/>
                        <a:t>researchers</a:t>
                      </a:r>
                      <a:r>
                        <a:rPr lang="it-IT" sz="1200" dirty="0"/>
                        <a:t> </a:t>
                      </a:r>
                      <a:r>
                        <a:rPr lang="it-IT" sz="1200" dirty="0" err="1"/>
                        <a:t>identifier</a:t>
                      </a:r>
                      <a:r>
                        <a:rPr lang="it-IT" sz="1200" dirty="0"/>
                        <a:t> [</a:t>
                      </a:r>
                      <a:r>
                        <a:rPr lang="it-IT" sz="1200" dirty="0">
                          <a:hlinkClick r:id="rId4"/>
                        </a:rPr>
                        <a:t>https://orcid.org/</a:t>
                      </a:r>
                      <a:r>
                        <a:rPr lang="it-IT" sz="1200" dirty="0"/>
                        <a:t>]</a:t>
                      </a:r>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523780A7-0E5F-4785-8368-96BB624E6A32}"/>
              </a:ext>
            </a:extLst>
          </p:cNvPr>
          <p:cNvSpPr>
            <a:spLocks noGrp="1"/>
          </p:cNvSpPr>
          <p:nvPr>
            <p:ph type="sldNum" sz="quarter" idx="12"/>
          </p:nvPr>
        </p:nvSpPr>
        <p:spPr/>
        <p:txBody>
          <a:bodyPr/>
          <a:lstStyle/>
          <a:p>
            <a:fld id="{C897A8A3-AC49-4C97-9D53-2C05D629DE6D}" type="slidenum">
              <a:rPr lang="it-IT" smtClean="0"/>
              <a:t>4</a:t>
            </a:fld>
            <a:endParaRPr lang="it-IT"/>
          </a:p>
        </p:txBody>
      </p:sp>
    </p:spTree>
    <p:extLst>
      <p:ext uri="{BB962C8B-B14F-4D97-AF65-F5344CB8AC3E}">
        <p14:creationId xmlns:p14="http://schemas.microsoft.com/office/powerpoint/2010/main" val="2671680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A3472105-CB6E-43F3-AF74-7E31338663A8}"/>
              </a:ext>
            </a:extLst>
          </p:cNvPr>
          <p:cNvGraphicFramePr>
            <a:graphicFrameLocks noGrp="1"/>
          </p:cNvGraphicFramePr>
          <p:nvPr>
            <p:ph idx="1"/>
            <p:extLst>
              <p:ext uri="{D42A27DB-BD31-4B8C-83A1-F6EECF244321}">
                <p14:modId xmlns:p14="http://schemas.microsoft.com/office/powerpoint/2010/main" val="1359558507"/>
              </p:ext>
            </p:extLst>
          </p:nvPr>
        </p:nvGraphicFramePr>
        <p:xfrm>
          <a:off x="463189" y="17981"/>
          <a:ext cx="11265622" cy="6822038"/>
        </p:xfrm>
        <a:graphic>
          <a:graphicData uri="http://schemas.openxmlformats.org/drawingml/2006/table">
            <a:tbl>
              <a:tblPr firstRow="1" bandRow="1">
                <a:tableStyleId>{5C22544A-7EE6-4342-B048-85BDC9FD1C3A}</a:tableStyleId>
              </a:tblPr>
              <a:tblGrid>
                <a:gridCol w="1543973">
                  <a:extLst>
                    <a:ext uri="{9D8B030D-6E8A-4147-A177-3AD203B41FA5}">
                      <a16:colId xmlns:a16="http://schemas.microsoft.com/office/drawing/2014/main" val="2455359336"/>
                    </a:ext>
                  </a:extLst>
                </a:gridCol>
                <a:gridCol w="1633740">
                  <a:extLst>
                    <a:ext uri="{9D8B030D-6E8A-4147-A177-3AD203B41FA5}">
                      <a16:colId xmlns:a16="http://schemas.microsoft.com/office/drawing/2014/main" val="2211483299"/>
                    </a:ext>
                  </a:extLst>
                </a:gridCol>
                <a:gridCol w="5563203">
                  <a:extLst>
                    <a:ext uri="{9D8B030D-6E8A-4147-A177-3AD203B41FA5}">
                      <a16:colId xmlns:a16="http://schemas.microsoft.com/office/drawing/2014/main" val="1468196754"/>
                    </a:ext>
                  </a:extLst>
                </a:gridCol>
                <a:gridCol w="2524706">
                  <a:extLst>
                    <a:ext uri="{9D8B030D-6E8A-4147-A177-3AD203B41FA5}">
                      <a16:colId xmlns:a16="http://schemas.microsoft.com/office/drawing/2014/main" val="913519316"/>
                    </a:ext>
                  </a:extLst>
                </a:gridCol>
              </a:tblGrid>
              <a:tr h="543158">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4210948">
                <a:tc>
                  <a:txBody>
                    <a:bodyPr/>
                    <a:lstStyle/>
                    <a:p>
                      <a:r>
                        <a:rPr lang="it-IT" sz="1400" b="1" dirty="0"/>
                        <a:t>APPLICATION – PROPOSAL DRAFTING</a:t>
                      </a:r>
                    </a:p>
                    <a:p>
                      <a:endParaRPr lang="it-IT" sz="1400" dirty="0"/>
                    </a:p>
                    <a:p>
                      <a:r>
                        <a:rPr lang="it-IT" sz="1400" dirty="0">
                          <a:solidFill>
                            <a:srgbClr val="36D5FF"/>
                          </a:solidFill>
                        </a:rPr>
                        <a:t>RECOMMENDED OPEN SCIENCE PRACTICES</a:t>
                      </a:r>
                    </a:p>
                    <a:p>
                      <a:r>
                        <a:rPr lang="it-IT" sz="1400" dirty="0"/>
                        <a:t>+ </a:t>
                      </a:r>
                      <a:r>
                        <a:rPr lang="it-IT" sz="1400" dirty="0">
                          <a:solidFill>
                            <a:srgbClr val="006699"/>
                          </a:solidFill>
                        </a:rPr>
                        <a:t>MANDATORY OPEN SCIENCE PRACTICES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Standard Application Form - Part B</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Excellence</a:t>
                      </a: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1.2 </a:t>
                      </a:r>
                      <a:r>
                        <a:rPr kumimoji="0" lang="it-IT" sz="1400" b="1" i="0" u="none" strike="noStrike" kern="1200" cap="none" spc="0" normalizeH="0" baseline="0" noProof="0" dirty="0" err="1">
                          <a:ln>
                            <a:noFill/>
                          </a:ln>
                          <a:solidFill>
                            <a:prstClr val="black"/>
                          </a:solidFill>
                          <a:effectLst/>
                          <a:uLnTx/>
                          <a:uFillTx/>
                          <a:latin typeface="+mn-lt"/>
                          <a:ea typeface="+mn-ea"/>
                          <a:cs typeface="+mn-cs"/>
                        </a:rPr>
                        <a:t>Methodology</a:t>
                      </a:r>
                      <a:endParaRPr kumimoji="0" lang="it-IT" sz="1400" b="1" i="0" u="none" strike="noStrike" kern="1200" cap="none" spc="0" normalizeH="0" baseline="0" noProof="0" dirty="0">
                        <a:ln>
                          <a:noFill/>
                        </a:ln>
                        <a:solidFill>
                          <a:prstClr val="black"/>
                        </a:solidFill>
                        <a:effectLst/>
                        <a:uLnTx/>
                        <a:uFillTx/>
                        <a:latin typeface="+mn-lt"/>
                        <a:ea typeface="+mn-ea"/>
                        <a:cs typeface="+mn-cs"/>
                      </a:endParaRPr>
                    </a:p>
                    <a:p>
                      <a:endParaRPr lang="it-IT" sz="800" b="0" i="0" u="none" strike="noStrike" kern="1200" baseline="0" dirty="0">
                        <a:solidFill>
                          <a:schemeClr val="dk1"/>
                        </a:solidFill>
                        <a:latin typeface="+mn-lt"/>
                        <a:ea typeface="+mn-ea"/>
                        <a:cs typeface="+mn-cs"/>
                      </a:endParaRPr>
                    </a:p>
                    <a:p>
                      <a:r>
                        <a:rPr lang="en-US" sz="1000" b="0" i="0" u="none" strike="noStrike" kern="1200" baseline="0" dirty="0">
                          <a:solidFill>
                            <a:schemeClr val="dk1"/>
                          </a:solidFill>
                          <a:latin typeface="+mn-lt"/>
                          <a:ea typeface="+mn-ea"/>
                          <a:cs typeface="+mn-cs"/>
                        </a:rPr>
                        <a:t>Describe how appropriate open science practices are implemented as an integral part of the proposed methodology. </a:t>
                      </a:r>
                    </a:p>
                    <a:p>
                      <a:endParaRPr lang="en-US" sz="10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Programme</a:t>
                      </a:r>
                      <a:r>
                        <a:rPr kumimoji="0" lang="it-IT" sz="1400" b="1" i="0" u="none" strike="noStrike" kern="1200" cap="none" spc="0" normalizeH="0" baseline="0" noProof="0" dirty="0">
                          <a:ln>
                            <a:noFill/>
                          </a:ln>
                          <a:solidFill>
                            <a:prstClr val="black"/>
                          </a:solidFill>
                          <a:effectLst/>
                          <a:uLnTx/>
                          <a:uFillTx/>
                          <a:latin typeface="+mn-lt"/>
                          <a:ea typeface="+mn-ea"/>
                          <a:cs typeface="+mn-cs"/>
                        </a:rPr>
                        <a:t> guide V1 p.  40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Proposers will have to provide concrete information on </a:t>
                      </a:r>
                      <a:r>
                        <a:rPr kumimoji="0" lang="en-US" sz="1000" b="1" i="0" u="none" strike="noStrike" kern="1200" cap="none" spc="0" normalizeH="0" baseline="0" noProof="0" dirty="0">
                          <a:ln>
                            <a:noFill/>
                          </a:ln>
                          <a:solidFill>
                            <a:srgbClr val="FF0000"/>
                          </a:solidFill>
                          <a:effectLst/>
                          <a:uLnTx/>
                          <a:uFillTx/>
                          <a:latin typeface="+mn-lt"/>
                          <a:ea typeface="+mn-ea"/>
                          <a:cs typeface="+mn-cs"/>
                        </a:rPr>
                        <a:t>how </a:t>
                      </a:r>
                      <a:r>
                        <a:rPr kumimoji="0" lang="en-US" sz="1000" b="0" i="0" u="none" strike="noStrike" kern="1200" cap="none" spc="0" normalizeH="0" baseline="0" noProof="0" dirty="0">
                          <a:ln>
                            <a:noFill/>
                          </a:ln>
                          <a:solidFill>
                            <a:prstClr val="black"/>
                          </a:solidFill>
                          <a:effectLst/>
                          <a:uLnTx/>
                          <a:uFillTx/>
                          <a:latin typeface="+mn-lt"/>
                          <a:ea typeface="+mn-ea"/>
                          <a:cs typeface="+mn-cs"/>
                        </a:rPr>
                        <a:t>they plan to </a:t>
                      </a:r>
                      <a:r>
                        <a:rPr kumimoji="0" lang="en-US" sz="1000" b="0" i="0" u="none" strike="noStrike" kern="1200" cap="none" spc="0" normalizeH="0" baseline="0" noProof="0" dirty="0">
                          <a:ln>
                            <a:noFill/>
                          </a:ln>
                          <a:solidFill>
                            <a:srgbClr val="FF0000"/>
                          </a:solidFill>
                          <a:effectLst/>
                          <a:uLnTx/>
                          <a:uFillTx/>
                          <a:latin typeface="+mn-lt"/>
                          <a:ea typeface="+mn-ea"/>
                          <a:cs typeface="+mn-cs"/>
                        </a:rPr>
                        <a:t>comply with the mandatory </a:t>
                      </a:r>
                      <a:r>
                        <a:rPr kumimoji="0" lang="en-US" sz="1000" b="0" i="0" u="none" strike="noStrike" kern="1200" cap="none" spc="0" normalizeH="0" baseline="0" noProof="0" dirty="0">
                          <a:ln>
                            <a:noFill/>
                          </a:ln>
                          <a:solidFill>
                            <a:schemeClr val="tx1"/>
                          </a:solidFill>
                          <a:effectLst/>
                          <a:uLnTx/>
                          <a:uFillTx/>
                          <a:latin typeface="+mn-lt"/>
                          <a:ea typeface="+mn-ea"/>
                          <a:cs typeface="+mn-cs"/>
                        </a:rPr>
                        <a:t>open science practices</a:t>
                      </a:r>
                      <a:r>
                        <a:rPr kumimoji="0" lang="en-US" sz="1000" b="0" i="0" u="none" strike="noStrike" kern="1200" cap="none" spc="0" normalizeH="0" baseline="0" noProof="0" dirty="0">
                          <a:ln>
                            <a:noFill/>
                          </a:ln>
                          <a:solidFill>
                            <a:prstClr val="black"/>
                          </a:solidFill>
                          <a:effectLst/>
                          <a:uLnTx/>
                          <a:uFillTx/>
                          <a:latin typeface="+mn-lt"/>
                          <a:ea typeface="+mn-ea"/>
                          <a:cs typeface="+mn-cs"/>
                        </a:rPr>
                        <a:t>. </a:t>
                      </a:r>
                      <a:r>
                        <a:rPr kumimoji="0" lang="en-US" sz="1000" b="0" i="0" u="none" strike="noStrike" kern="1200" cap="none" spc="0" normalizeH="0" baseline="0" noProof="0" dirty="0">
                          <a:ln>
                            <a:noFill/>
                          </a:ln>
                          <a:solidFill>
                            <a:srgbClr val="FF0000"/>
                          </a:solidFill>
                          <a:effectLst/>
                          <a:uLnTx/>
                          <a:uFillTx/>
                          <a:latin typeface="+mn-lt"/>
                          <a:ea typeface="+mn-ea"/>
                          <a:cs typeface="+mn-cs"/>
                        </a:rPr>
                        <a:t>Failure to sufficiently address this, will result in a lower evaluation score.</a:t>
                      </a:r>
                      <a:r>
                        <a:rPr kumimoji="0" lang="en-US" sz="1000" b="0" i="0" u="none" strike="noStrike" kern="1200" cap="none" spc="0" normalizeH="0" baseline="0" noProof="0" dirty="0">
                          <a:ln>
                            <a:noFill/>
                          </a:ln>
                          <a:solidFill>
                            <a:prstClr val="black"/>
                          </a:solidFill>
                          <a:effectLst/>
                          <a:uLnTx/>
                          <a:uFillTx/>
                          <a:latin typeface="+mn-lt"/>
                          <a:ea typeface="+mn-ea"/>
                          <a:cs typeface="+mn-cs"/>
                        </a:rPr>
                        <a:t> A clear explanation of </a:t>
                      </a:r>
                      <a:r>
                        <a:rPr kumimoji="0" lang="en-US" sz="1000" b="0" i="0" u="none" strike="noStrike" kern="1200" cap="none" spc="0" normalizeH="0" baseline="0" noProof="0" dirty="0">
                          <a:ln>
                            <a:noFill/>
                          </a:ln>
                          <a:solidFill>
                            <a:srgbClr val="FF0000"/>
                          </a:solidFill>
                          <a:effectLst/>
                          <a:uLnTx/>
                          <a:uFillTx/>
                          <a:latin typeface="+mn-lt"/>
                          <a:ea typeface="+mn-ea"/>
                          <a:cs typeface="+mn-cs"/>
                        </a:rPr>
                        <a:t>how they will adopt recommended practices</a:t>
                      </a:r>
                      <a:r>
                        <a:rPr kumimoji="0" lang="en-US" sz="1000" b="0" i="0" u="none" strike="noStrike" kern="1200" cap="none" spc="0" normalizeH="0" baseline="0" noProof="0" dirty="0">
                          <a:ln>
                            <a:noFill/>
                          </a:ln>
                          <a:solidFill>
                            <a:prstClr val="black"/>
                          </a:solidFill>
                          <a:effectLst/>
                          <a:uLnTx/>
                          <a:uFillTx/>
                          <a:latin typeface="+mn-lt"/>
                          <a:ea typeface="+mn-ea"/>
                          <a:cs typeface="+mn-cs"/>
                        </a:rPr>
                        <a:t>, as appropriate for their projects</a:t>
                      </a:r>
                      <a:r>
                        <a:rPr kumimoji="0" lang="en-US" sz="1000" b="0" i="0" u="none" strike="noStrike" kern="1200" cap="none" spc="0" normalizeH="0" baseline="0" noProof="0" dirty="0">
                          <a:ln>
                            <a:noFill/>
                          </a:ln>
                          <a:solidFill>
                            <a:srgbClr val="FF0000"/>
                          </a:solidFill>
                          <a:effectLst/>
                          <a:uLnTx/>
                          <a:uFillTx/>
                          <a:latin typeface="+mn-lt"/>
                          <a:ea typeface="+mn-ea"/>
                          <a:cs typeface="+mn-cs"/>
                        </a:rPr>
                        <a:t>, will result in a higher evaluation score</a:t>
                      </a:r>
                      <a:r>
                        <a:rPr kumimoji="0" lang="en-US" sz="1000" b="0" i="0" u="none" strike="noStrike" kern="1200" cap="none" spc="0" normalizeH="0" baseline="0" noProof="0" dirty="0">
                          <a:ln>
                            <a:noFill/>
                          </a:ln>
                          <a:solidFill>
                            <a:prstClr val="black"/>
                          </a:solidFill>
                          <a:effectLst/>
                          <a:uLnTx/>
                          <a:uFillTx/>
                          <a:latin typeface="+mn-lt"/>
                          <a:ea typeface="+mn-ea"/>
                          <a:cs typeface="+mn-cs"/>
                        </a:rPr>
                        <a:t>. If proposers believe that </a:t>
                      </a:r>
                      <a:r>
                        <a:rPr kumimoji="0" lang="en-US" sz="1000" b="0" i="0" u="none" strike="noStrike" kern="1200" cap="none" spc="0" normalizeH="0" baseline="0" noProof="0" dirty="0">
                          <a:ln>
                            <a:noFill/>
                          </a:ln>
                          <a:solidFill>
                            <a:srgbClr val="FF0000"/>
                          </a:solidFill>
                          <a:effectLst/>
                          <a:uLnTx/>
                          <a:uFillTx/>
                          <a:latin typeface="+mn-lt"/>
                          <a:ea typeface="+mn-ea"/>
                          <a:cs typeface="+mn-cs"/>
                        </a:rPr>
                        <a:t>none of the open science practices </a:t>
                      </a:r>
                      <a:r>
                        <a:rPr kumimoji="0" lang="en-US" sz="1000" b="0" i="0" u="none" strike="noStrike" kern="1200" cap="none" spc="0" normalizeH="0" baseline="0" noProof="0" dirty="0">
                          <a:ln>
                            <a:noFill/>
                          </a:ln>
                          <a:solidFill>
                            <a:prstClr val="black"/>
                          </a:solidFill>
                          <a:effectLst/>
                          <a:uLnTx/>
                          <a:uFillTx/>
                          <a:latin typeface="+mn-lt"/>
                          <a:ea typeface="+mn-ea"/>
                          <a:cs typeface="+mn-cs"/>
                        </a:rPr>
                        <a:t>(mandatory or recommended) apply to their project, then they have </a:t>
                      </a:r>
                      <a:r>
                        <a:rPr kumimoji="0" lang="en-US" sz="1000" b="0" i="0" u="none" strike="noStrike" kern="1200" cap="none" spc="0" normalizeH="0" baseline="0" noProof="0" dirty="0">
                          <a:ln>
                            <a:noFill/>
                          </a:ln>
                          <a:solidFill>
                            <a:srgbClr val="FF0000"/>
                          </a:solidFill>
                          <a:effectLst/>
                          <a:uLnTx/>
                          <a:uFillTx/>
                          <a:latin typeface="+mn-lt"/>
                          <a:ea typeface="+mn-ea"/>
                          <a:cs typeface="+mn-cs"/>
                        </a:rPr>
                        <a:t>to provide a justification</a:t>
                      </a:r>
                      <a:endParaRPr lang="en-US" sz="10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u="none" strike="noStrike" kern="1200" baseline="0" dirty="0">
                        <a:solidFill>
                          <a:schemeClr val="dk1"/>
                        </a:solidFill>
                        <a:latin typeface="+mn-lt"/>
                        <a:ea typeface="+mn-ea"/>
                        <a:cs typeface="+mn-cs"/>
                      </a:endParaRPr>
                    </a:p>
                    <a:p>
                      <a:endParaRPr lang="it-IT" sz="1000" b="0" i="0" u="none" strike="noStrike" kern="1200" baseline="0" dirty="0">
                        <a:solidFill>
                          <a:schemeClr val="dk1"/>
                        </a:solidFill>
                        <a:latin typeface="+mn-lt"/>
                        <a:ea typeface="+mn-ea"/>
                        <a:cs typeface="+mn-cs"/>
                      </a:endParaRPr>
                    </a:p>
                  </a:txBody>
                  <a:tcPr anchor="ctr"/>
                </a:tc>
                <a:tc>
                  <a:txBody>
                    <a:bodyPr/>
                    <a:lstStyle/>
                    <a:p>
                      <a:r>
                        <a:rPr lang="it-IT" sz="1400" dirty="0"/>
                        <a:t>In </a:t>
                      </a:r>
                      <a:r>
                        <a:rPr lang="it-IT" sz="1400" dirty="0" err="1"/>
                        <a:t>this</a:t>
                      </a:r>
                      <a:r>
                        <a:rPr lang="it-IT" sz="1400" dirty="0"/>
                        <a:t> section </a:t>
                      </a:r>
                      <a:r>
                        <a:rPr lang="it-IT" sz="1400" dirty="0" err="1"/>
                        <a:t>you</a:t>
                      </a:r>
                      <a:r>
                        <a:rPr lang="it-IT" sz="1400" dirty="0"/>
                        <a:t> </a:t>
                      </a:r>
                      <a:r>
                        <a:rPr lang="it-IT" sz="1400" dirty="0" err="1"/>
                        <a:t>have</a:t>
                      </a:r>
                      <a:r>
                        <a:rPr lang="it-IT" sz="1400" dirty="0"/>
                        <a:t> to address </a:t>
                      </a:r>
                      <a:r>
                        <a:rPr lang="it-IT" sz="1400" dirty="0" err="1"/>
                        <a:t>how</a:t>
                      </a:r>
                      <a:r>
                        <a:rPr lang="it-IT" sz="1400" dirty="0"/>
                        <a:t> the project </a:t>
                      </a:r>
                      <a:r>
                        <a:rPr lang="it-IT" sz="1400" dirty="0" err="1"/>
                        <a:t>will</a:t>
                      </a:r>
                      <a:r>
                        <a:rPr lang="it-IT" sz="1400" dirty="0"/>
                        <a:t> </a:t>
                      </a:r>
                    </a:p>
                    <a:p>
                      <a:pPr marL="342900" indent="-342900">
                        <a:buAutoNum type="alphaLcParenR"/>
                      </a:pPr>
                      <a:r>
                        <a:rPr lang="it-IT" sz="1400" b="1" dirty="0" err="1"/>
                        <a:t>comply</a:t>
                      </a:r>
                      <a:r>
                        <a:rPr lang="it-IT" sz="1400" b="1" dirty="0"/>
                        <a:t> with </a:t>
                      </a:r>
                      <a:r>
                        <a:rPr lang="it-IT" sz="1400" b="1" dirty="0" err="1"/>
                        <a:t>mandatory</a:t>
                      </a:r>
                      <a:r>
                        <a:rPr lang="it-IT" sz="1400" b="1" dirty="0"/>
                        <a:t> OS practices, </a:t>
                      </a:r>
                      <a:r>
                        <a:rPr lang="it-IT" sz="1400" b="0" dirty="0"/>
                        <a:t>and</a:t>
                      </a:r>
                    </a:p>
                    <a:p>
                      <a:pPr marL="342900" indent="-342900">
                        <a:buAutoNum type="alphaLcParenR"/>
                      </a:pPr>
                      <a:r>
                        <a:rPr lang="it-IT" sz="1400" b="1" dirty="0" err="1"/>
                        <a:t>adopt</a:t>
                      </a:r>
                      <a:r>
                        <a:rPr lang="it-IT" sz="1400" b="1" dirty="0"/>
                        <a:t>/</a:t>
                      </a:r>
                      <a:r>
                        <a:rPr lang="it-IT" sz="1400" b="1" dirty="0" err="1"/>
                        <a:t>adapt</a:t>
                      </a:r>
                      <a:r>
                        <a:rPr lang="it-IT" sz="1400" b="1" dirty="0"/>
                        <a:t> the </a:t>
                      </a:r>
                      <a:r>
                        <a:rPr lang="it-IT" sz="1400" b="1" dirty="0" err="1"/>
                        <a:t>recommended</a:t>
                      </a:r>
                      <a:r>
                        <a:rPr lang="it-IT" sz="1400" b="1" dirty="0"/>
                        <a:t> OS practices</a:t>
                      </a:r>
                      <a:r>
                        <a:rPr lang="it-IT" sz="1400" dirty="0"/>
                        <a:t>.</a:t>
                      </a:r>
                    </a:p>
                    <a:p>
                      <a:r>
                        <a:rPr lang="it-IT" sz="1400" b="0" dirty="0"/>
                        <a:t>Open Science </a:t>
                      </a:r>
                      <a:r>
                        <a:rPr lang="it-IT" sz="1400" b="0" dirty="0" err="1"/>
                        <a:t>is</a:t>
                      </a:r>
                      <a:r>
                        <a:rPr lang="it-IT" sz="1400" b="0" dirty="0"/>
                        <a:t> a new way of </a:t>
                      </a:r>
                      <a:r>
                        <a:rPr lang="it-IT" sz="1400" b="0" dirty="0" err="1"/>
                        <a:t>doing</a:t>
                      </a:r>
                      <a:r>
                        <a:rPr lang="it-IT" sz="1400" b="0" dirty="0"/>
                        <a:t> </a:t>
                      </a:r>
                      <a:r>
                        <a:rPr lang="it-IT" sz="1400" b="0" dirty="0" err="1"/>
                        <a:t>research</a:t>
                      </a:r>
                      <a:r>
                        <a:rPr lang="it-IT" sz="1400" b="0" dirty="0"/>
                        <a:t>. </a:t>
                      </a:r>
                      <a:r>
                        <a:rPr lang="it-IT" sz="1400" b="1" dirty="0" err="1"/>
                        <a:t>That’s</a:t>
                      </a:r>
                      <a:r>
                        <a:rPr lang="it-IT" sz="1400" b="1" dirty="0"/>
                        <a:t> </a:t>
                      </a:r>
                      <a:r>
                        <a:rPr lang="it-IT" sz="1400" b="1" dirty="0" err="1"/>
                        <a:t>why</a:t>
                      </a:r>
                      <a:r>
                        <a:rPr lang="it-IT" sz="1400" b="1" dirty="0"/>
                        <a:t> </a:t>
                      </a:r>
                      <a:r>
                        <a:rPr lang="it-IT" sz="1400" b="1" dirty="0" err="1"/>
                        <a:t>it</a:t>
                      </a:r>
                      <a:r>
                        <a:rPr lang="it-IT" sz="1400" b="1" dirty="0"/>
                        <a:t> </a:t>
                      </a:r>
                      <a:r>
                        <a:rPr lang="it-IT" sz="1400" b="1" dirty="0" err="1"/>
                        <a:t>will</a:t>
                      </a:r>
                      <a:r>
                        <a:rPr lang="it-IT" sz="1400" b="1" dirty="0"/>
                        <a:t> be </a:t>
                      </a:r>
                      <a:r>
                        <a:rPr lang="it-IT" sz="1400" b="1" dirty="0" err="1"/>
                        <a:t>evaluated</a:t>
                      </a:r>
                      <a:r>
                        <a:rPr lang="it-IT" sz="1400" b="1" dirty="0"/>
                        <a:t> under the «excellence» </a:t>
                      </a:r>
                      <a:r>
                        <a:rPr lang="it-IT" sz="1400" b="1" dirty="0" err="1"/>
                        <a:t>criterion</a:t>
                      </a:r>
                      <a:r>
                        <a:rPr lang="it-IT" sz="1400" b="1" dirty="0"/>
                        <a:t> in RIA/IA.</a:t>
                      </a:r>
                    </a:p>
                    <a:p>
                      <a:r>
                        <a:rPr lang="it-IT" sz="1400" dirty="0" err="1"/>
                        <a:t>If</a:t>
                      </a:r>
                      <a:r>
                        <a:rPr lang="it-IT" sz="1400" dirty="0"/>
                        <a:t> </a:t>
                      </a:r>
                      <a:r>
                        <a:rPr lang="it-IT" sz="1400" dirty="0" err="1"/>
                        <a:t>you</a:t>
                      </a:r>
                      <a:r>
                        <a:rPr lang="it-IT" sz="1400" dirty="0"/>
                        <a:t> </a:t>
                      </a:r>
                      <a:r>
                        <a:rPr lang="it-IT" sz="1400" dirty="0" err="1"/>
                        <a:t>reckon</a:t>
                      </a:r>
                      <a:r>
                        <a:rPr lang="it-IT" sz="1400" dirty="0"/>
                        <a:t> </a:t>
                      </a:r>
                      <a:r>
                        <a:rPr lang="it-IT" sz="1400" dirty="0" err="1"/>
                        <a:t>that</a:t>
                      </a:r>
                      <a:r>
                        <a:rPr lang="it-IT" sz="1400" dirty="0"/>
                        <a:t> </a:t>
                      </a:r>
                      <a:r>
                        <a:rPr lang="it-IT" sz="1400" b="1" dirty="0"/>
                        <a:t>no OS practice </a:t>
                      </a:r>
                      <a:r>
                        <a:rPr lang="it-IT" sz="1400" b="1" dirty="0" err="1"/>
                        <a:t>is</a:t>
                      </a:r>
                      <a:r>
                        <a:rPr lang="it-IT" sz="1400" b="1" dirty="0"/>
                        <a:t> </a:t>
                      </a:r>
                      <a:r>
                        <a:rPr lang="it-IT" sz="1400" b="1" dirty="0" err="1"/>
                        <a:t>suitable</a:t>
                      </a:r>
                      <a:r>
                        <a:rPr lang="it-IT" sz="1400" b="1" dirty="0"/>
                        <a:t> for </a:t>
                      </a:r>
                      <a:r>
                        <a:rPr lang="it-IT" sz="1400" b="1" dirty="0" err="1"/>
                        <a:t>your</a:t>
                      </a:r>
                      <a:r>
                        <a:rPr lang="it-IT" sz="1400" b="1" dirty="0"/>
                        <a:t> project </a:t>
                      </a:r>
                      <a:r>
                        <a:rPr lang="it-IT" sz="1400" b="1" dirty="0" err="1"/>
                        <a:t>proposal</a:t>
                      </a:r>
                      <a:r>
                        <a:rPr lang="it-IT" sz="1400" dirty="0"/>
                        <a:t>, </a:t>
                      </a:r>
                      <a:r>
                        <a:rPr lang="it-IT" sz="1400" dirty="0" err="1"/>
                        <a:t>you</a:t>
                      </a:r>
                      <a:r>
                        <a:rPr lang="it-IT" sz="1400" dirty="0"/>
                        <a:t> </a:t>
                      </a:r>
                      <a:r>
                        <a:rPr lang="it-IT" sz="1400" dirty="0" err="1"/>
                        <a:t>have</a:t>
                      </a:r>
                      <a:r>
                        <a:rPr lang="it-IT" sz="1400" dirty="0"/>
                        <a:t> to </a:t>
                      </a:r>
                      <a:r>
                        <a:rPr lang="it-IT" sz="1400" b="1" dirty="0" err="1"/>
                        <a:t>justify</a:t>
                      </a:r>
                      <a:r>
                        <a:rPr lang="it-IT" sz="1400" b="1" dirty="0"/>
                        <a:t> </a:t>
                      </a:r>
                      <a:r>
                        <a:rPr lang="it-IT" sz="1400" b="1" dirty="0" err="1"/>
                        <a:t>your</a:t>
                      </a:r>
                      <a:r>
                        <a:rPr lang="it-IT" sz="1400" b="1" dirty="0"/>
                        <a:t> </a:t>
                      </a:r>
                      <a:r>
                        <a:rPr lang="it-IT" sz="1400" b="1" dirty="0" err="1"/>
                        <a:t>choice</a:t>
                      </a:r>
                      <a:r>
                        <a:rPr lang="it-IT" sz="1400" dirty="0"/>
                        <a:t> in </a:t>
                      </a:r>
                      <a:r>
                        <a:rPr lang="it-IT" sz="1400" dirty="0" err="1"/>
                        <a:t>this</a:t>
                      </a:r>
                      <a:r>
                        <a:rPr lang="it-IT" sz="1400" dirty="0"/>
                        <a:t> </a:t>
                      </a:r>
                      <a:r>
                        <a:rPr lang="it-IT" sz="1400" dirty="0" err="1"/>
                        <a:t>section</a:t>
                      </a:r>
                      <a:r>
                        <a:rPr lang="it-IT" sz="1400" dirty="0"/>
                        <a:t> with sound </a:t>
                      </a:r>
                      <a:r>
                        <a:rPr lang="it-IT" sz="1400" dirty="0" err="1"/>
                        <a:t>reasons</a:t>
                      </a:r>
                      <a:r>
                        <a:rPr lang="it-IT" sz="1400" dirty="0"/>
                        <a:t>.</a:t>
                      </a:r>
                    </a:p>
                    <a:p>
                      <a:endParaRPr lang="it-IT" sz="800" dirty="0"/>
                    </a:p>
                    <a:p>
                      <a:r>
                        <a:rPr lang="it-IT" sz="1400" b="1" dirty="0" err="1"/>
                        <a:t>Mandatory</a:t>
                      </a:r>
                      <a:r>
                        <a:rPr lang="it-IT" sz="1400" b="1" dirty="0"/>
                        <a:t> OS practices</a:t>
                      </a:r>
                      <a:r>
                        <a:rPr lang="it-IT" sz="1400" dirty="0"/>
                        <a:t>:</a:t>
                      </a:r>
                    </a:p>
                    <a:p>
                      <a:pPr marL="285750" indent="-285750">
                        <a:buFontTx/>
                        <a:buChar char="-"/>
                      </a:pPr>
                      <a:r>
                        <a:rPr lang="it-IT" sz="1400" dirty="0" err="1"/>
                        <a:t>specify</a:t>
                      </a:r>
                      <a:r>
                        <a:rPr lang="it-IT" sz="1400" dirty="0"/>
                        <a:t> </a:t>
                      </a:r>
                      <a:r>
                        <a:rPr lang="it-IT" sz="1400" dirty="0" err="1"/>
                        <a:t>how</a:t>
                      </a:r>
                      <a:r>
                        <a:rPr lang="it-IT" sz="1400" dirty="0"/>
                        <a:t> </a:t>
                      </a:r>
                      <a:r>
                        <a:rPr lang="it-IT" sz="1400" dirty="0" err="1"/>
                        <a:t>you</a:t>
                      </a:r>
                      <a:r>
                        <a:rPr lang="it-IT" sz="1400" dirty="0"/>
                        <a:t> </a:t>
                      </a:r>
                      <a:r>
                        <a:rPr lang="it-IT" sz="1400" dirty="0" err="1"/>
                        <a:t>will</a:t>
                      </a:r>
                      <a:r>
                        <a:rPr lang="it-IT" sz="1400" dirty="0"/>
                        <a:t> </a:t>
                      </a:r>
                      <a:r>
                        <a:rPr lang="it-IT" sz="1400" dirty="0" err="1"/>
                        <a:t>comply</a:t>
                      </a:r>
                      <a:r>
                        <a:rPr lang="it-IT" sz="1400" dirty="0"/>
                        <a:t> to Open Access mandate (</a:t>
                      </a:r>
                      <a:r>
                        <a:rPr lang="it-IT" sz="1400" dirty="0" err="1"/>
                        <a:t>see</a:t>
                      </a:r>
                      <a:r>
                        <a:rPr lang="it-IT" sz="1400" dirty="0"/>
                        <a:t> slide 8 for the 3 options: Open Research Europe, Open Access journal, </a:t>
                      </a:r>
                      <a:r>
                        <a:rPr lang="it-IT" sz="1400" dirty="0" err="1"/>
                        <a:t>subscription</a:t>
                      </a:r>
                      <a:r>
                        <a:rPr lang="it-IT" sz="1400" dirty="0"/>
                        <a:t> </a:t>
                      </a:r>
                      <a:r>
                        <a:rPr lang="it-IT" sz="1400" dirty="0" err="1"/>
                        <a:t>journal+rights</a:t>
                      </a:r>
                      <a:r>
                        <a:rPr lang="it-IT" sz="1400" dirty="0"/>
                        <a:t> to </a:t>
                      </a:r>
                      <a:r>
                        <a:rPr lang="it-IT" sz="1400" dirty="0" err="1"/>
                        <a:t>give</a:t>
                      </a:r>
                      <a:r>
                        <a:rPr lang="it-IT" sz="1400" dirty="0"/>
                        <a:t> immediate access)</a:t>
                      </a:r>
                    </a:p>
                    <a:p>
                      <a:pPr marL="285750" indent="-285750">
                        <a:buFontTx/>
                        <a:buChar char="-"/>
                      </a:pPr>
                      <a:r>
                        <a:rPr lang="it-IT" sz="1400" dirty="0" err="1"/>
                        <a:t>specify</a:t>
                      </a:r>
                      <a:r>
                        <a:rPr lang="it-IT" sz="1400" dirty="0"/>
                        <a:t> in </a:t>
                      </a:r>
                      <a:r>
                        <a:rPr lang="it-IT" sz="1400" dirty="0" err="1"/>
                        <a:t>which</a:t>
                      </a:r>
                      <a:r>
                        <a:rPr lang="it-IT" sz="1400" dirty="0"/>
                        <a:t> «</a:t>
                      </a:r>
                      <a:r>
                        <a:rPr lang="it-IT" sz="1400" dirty="0" err="1"/>
                        <a:t>trusted</a:t>
                      </a:r>
                      <a:r>
                        <a:rPr lang="it-IT" sz="1400" dirty="0"/>
                        <a:t> repository» (</a:t>
                      </a:r>
                      <a:r>
                        <a:rPr lang="it-IT" sz="1400" dirty="0" err="1"/>
                        <a:t>see</a:t>
                      </a:r>
                      <a:r>
                        <a:rPr lang="it-IT" sz="1400" dirty="0"/>
                        <a:t> slide 10 and 12) </a:t>
                      </a:r>
                      <a:r>
                        <a:rPr lang="it-IT" sz="1400" dirty="0" err="1"/>
                        <a:t>you</a:t>
                      </a:r>
                      <a:r>
                        <a:rPr lang="it-IT" sz="1400" dirty="0"/>
                        <a:t> are planning to </a:t>
                      </a:r>
                      <a:r>
                        <a:rPr lang="it-IT" sz="1400" dirty="0" err="1"/>
                        <a:t>deposit</a:t>
                      </a:r>
                      <a:r>
                        <a:rPr lang="it-IT" sz="1400" dirty="0"/>
                        <a:t> </a:t>
                      </a:r>
                      <a:r>
                        <a:rPr lang="it-IT" sz="1400" dirty="0" err="1"/>
                        <a:t>texts</a:t>
                      </a:r>
                      <a:r>
                        <a:rPr lang="it-IT" sz="1400" dirty="0"/>
                        <a:t> and data and the </a:t>
                      </a:r>
                      <a:r>
                        <a:rPr lang="it-IT" sz="1400" dirty="0" err="1"/>
                        <a:t>licence</a:t>
                      </a:r>
                      <a:r>
                        <a:rPr lang="it-IT" sz="1400" dirty="0"/>
                        <a:t> </a:t>
                      </a:r>
                      <a:r>
                        <a:rPr lang="it-IT" sz="1400" dirty="0" err="1"/>
                        <a:t>you</a:t>
                      </a:r>
                      <a:r>
                        <a:rPr lang="it-IT" sz="1400" dirty="0"/>
                        <a:t> </a:t>
                      </a:r>
                      <a:r>
                        <a:rPr lang="it-IT" sz="1400" dirty="0" err="1"/>
                        <a:t>will</a:t>
                      </a:r>
                      <a:r>
                        <a:rPr lang="it-IT" sz="1400" dirty="0"/>
                        <a:t> </a:t>
                      </a:r>
                      <a:r>
                        <a:rPr lang="it-IT" sz="1400" dirty="0" err="1"/>
                        <a:t>assign</a:t>
                      </a:r>
                      <a:endParaRPr lang="it-IT" sz="1400" dirty="0"/>
                    </a:p>
                    <a:p>
                      <a:pPr marL="0" indent="0">
                        <a:buFontTx/>
                        <a:buNone/>
                      </a:pPr>
                      <a:endParaRPr lang="it-IT" sz="800" dirty="0"/>
                    </a:p>
                    <a:p>
                      <a:r>
                        <a:rPr lang="it-IT" sz="1400" b="1" dirty="0" err="1"/>
                        <a:t>Recommended</a:t>
                      </a:r>
                      <a:r>
                        <a:rPr lang="it-IT" sz="1400" b="1" dirty="0"/>
                        <a:t> OS practices</a:t>
                      </a:r>
                      <a:r>
                        <a:rPr lang="it-IT" sz="1400" dirty="0"/>
                        <a:t>:</a:t>
                      </a:r>
                    </a:p>
                    <a:p>
                      <a:pPr marL="285750" indent="-285750">
                        <a:buFontTx/>
                        <a:buChar char="-"/>
                      </a:pPr>
                      <a:r>
                        <a:rPr lang="it-IT" sz="1400" dirty="0" err="1"/>
                        <a:t>tip</a:t>
                      </a:r>
                      <a:r>
                        <a:rPr lang="it-IT" sz="1400" dirty="0"/>
                        <a:t>: </a:t>
                      </a:r>
                      <a:r>
                        <a:rPr lang="it-IT" sz="1400" dirty="0" err="1"/>
                        <a:t>try</a:t>
                      </a:r>
                      <a:r>
                        <a:rPr lang="it-IT" sz="1400" dirty="0"/>
                        <a:t> to </a:t>
                      </a:r>
                      <a:r>
                        <a:rPr lang="it-IT" sz="1400" dirty="0" err="1"/>
                        <a:t>embed</a:t>
                      </a:r>
                      <a:r>
                        <a:rPr lang="it-IT" sz="1400" dirty="0"/>
                        <a:t> </a:t>
                      </a:r>
                      <a:r>
                        <a:rPr lang="it-IT" sz="1400" dirty="0" err="1"/>
                        <a:t>as</a:t>
                      </a:r>
                      <a:r>
                        <a:rPr lang="it-IT" sz="1400" dirty="0"/>
                        <a:t> </a:t>
                      </a:r>
                      <a:r>
                        <a:rPr lang="it-IT" sz="1400" dirty="0" err="1"/>
                        <a:t>many</a:t>
                      </a:r>
                      <a:r>
                        <a:rPr lang="it-IT" sz="1400" dirty="0"/>
                        <a:t> OS practices </a:t>
                      </a:r>
                      <a:r>
                        <a:rPr lang="it-IT" sz="1400" dirty="0" err="1"/>
                        <a:t>as</a:t>
                      </a:r>
                      <a:r>
                        <a:rPr lang="it-IT" sz="1400" dirty="0"/>
                        <a:t> are fitting for </a:t>
                      </a:r>
                      <a:r>
                        <a:rPr lang="it-IT" sz="1400" dirty="0" err="1"/>
                        <a:t>your</a:t>
                      </a:r>
                      <a:r>
                        <a:rPr lang="it-IT" sz="1400" dirty="0"/>
                        <a:t> </a:t>
                      </a:r>
                      <a:r>
                        <a:rPr lang="it-IT" sz="1400" dirty="0" err="1"/>
                        <a:t>proposal</a:t>
                      </a:r>
                      <a:r>
                        <a:rPr lang="it-IT" sz="1400" dirty="0"/>
                        <a:t>, following the </a:t>
                      </a:r>
                      <a:r>
                        <a:rPr lang="it-IT" sz="1400" dirty="0" err="1"/>
                        <a:t>different</a:t>
                      </a:r>
                      <a:r>
                        <a:rPr lang="it-IT" sz="1400" dirty="0"/>
                        <a:t> research steps </a:t>
                      </a:r>
                      <a:r>
                        <a:rPr lang="it-IT" sz="1400" dirty="0" err="1"/>
                        <a:t>outlined</a:t>
                      </a:r>
                      <a:r>
                        <a:rPr lang="it-IT" sz="1400" dirty="0"/>
                        <a:t> in </a:t>
                      </a:r>
                      <a:r>
                        <a:rPr lang="it-IT" sz="1400" b="1" dirty="0"/>
                        <a:t>B2</a:t>
                      </a:r>
                      <a:r>
                        <a:rPr lang="it-IT" sz="1400" b="0" dirty="0"/>
                        <a:t> </a:t>
                      </a:r>
                    </a:p>
                    <a:p>
                      <a:pPr marL="0" indent="0">
                        <a:buFontTx/>
                        <a:buNone/>
                      </a:pPr>
                      <a:endParaRPr lang="it-IT" sz="800" b="1" dirty="0"/>
                    </a:p>
                    <a:p>
                      <a:r>
                        <a:rPr lang="it-IT" sz="1400" dirty="0"/>
                        <a:t>To be </a:t>
                      </a:r>
                      <a:r>
                        <a:rPr lang="it-IT" sz="1400" dirty="0" err="1"/>
                        <a:t>highlighted</a:t>
                      </a:r>
                      <a:r>
                        <a:rPr lang="it-IT" sz="1400" dirty="0"/>
                        <a:t>:</a:t>
                      </a:r>
                    </a:p>
                    <a:p>
                      <a:pPr marL="176213" indent="-176213">
                        <a:buFont typeface="Arial" panose="020B0604020202020204" pitchFamily="34" charset="0"/>
                        <a:buChar char="•"/>
                      </a:pPr>
                      <a:r>
                        <a:rPr lang="it-IT" sz="1200" dirty="0"/>
                        <a:t>early sharing of results</a:t>
                      </a:r>
                    </a:p>
                    <a:p>
                      <a:pPr marL="176213" indent="-176213">
                        <a:buFont typeface="Arial" panose="020B0604020202020204" pitchFamily="34" charset="0"/>
                        <a:buChar char="•"/>
                      </a:pPr>
                      <a:r>
                        <a:rPr lang="it-IT" sz="1200" dirty="0"/>
                        <a:t>collaborative approach</a:t>
                      </a:r>
                    </a:p>
                    <a:p>
                      <a:pPr marL="176213" indent="-176213">
                        <a:buFont typeface="Arial" panose="020B0604020202020204" pitchFamily="34" charset="0"/>
                        <a:buChar char="•"/>
                      </a:pPr>
                      <a:r>
                        <a:rPr lang="it-IT" sz="1200" dirty="0"/>
                        <a:t>Open peer review [the default, </a:t>
                      </a:r>
                      <a:r>
                        <a:rPr lang="it-IT" sz="1200" dirty="0" err="1"/>
                        <a:t>if</a:t>
                      </a:r>
                      <a:r>
                        <a:rPr lang="it-IT" sz="1200" dirty="0"/>
                        <a:t> </a:t>
                      </a:r>
                      <a:r>
                        <a:rPr lang="it-IT" sz="1200" dirty="0" err="1"/>
                        <a:t>you</a:t>
                      </a:r>
                      <a:r>
                        <a:rPr lang="it-IT" sz="1200" dirty="0"/>
                        <a:t> </a:t>
                      </a:r>
                      <a:r>
                        <a:rPr lang="it-IT" sz="1200" dirty="0" err="1"/>
                        <a:t>publish</a:t>
                      </a:r>
                      <a:r>
                        <a:rPr lang="it-IT" sz="1200" dirty="0"/>
                        <a:t> in Open Research Europe]</a:t>
                      </a:r>
                    </a:p>
                    <a:p>
                      <a:pPr marL="176213" indent="-176213">
                        <a:buFont typeface="Arial" panose="020B0604020202020204" pitchFamily="34" charset="0"/>
                        <a:buChar char="•"/>
                      </a:pPr>
                      <a:r>
                        <a:rPr lang="it-IT" sz="1200" dirty="0" err="1"/>
                        <a:t>reproducibility</a:t>
                      </a:r>
                      <a:r>
                        <a:rPr lang="it-IT" sz="1200" dirty="0"/>
                        <a:t> practices</a:t>
                      </a:r>
                    </a:p>
                    <a:p>
                      <a:pPr marL="176213" indent="-176213">
                        <a:buFont typeface="Arial" panose="020B0604020202020204" pitchFamily="34" charset="0"/>
                        <a:buChar char="•"/>
                      </a:pPr>
                      <a:r>
                        <a:rPr lang="it-IT" sz="1200" dirty="0"/>
                        <a:t>open </a:t>
                      </a:r>
                      <a:r>
                        <a:rPr lang="it-IT" sz="1200" dirty="0" err="1"/>
                        <a:t>licenses</a:t>
                      </a:r>
                      <a:endParaRPr lang="it-IT" sz="1200" dirty="0"/>
                    </a:p>
                    <a:p>
                      <a:pPr marL="176213" indent="-176213">
                        <a:buFont typeface="Arial" panose="020B0604020202020204" pitchFamily="34" charset="0"/>
                        <a:buChar char="•"/>
                      </a:pPr>
                      <a:r>
                        <a:rPr lang="it-IT" sz="1200" dirty="0"/>
                        <a:t>Citizen science + co-creation</a:t>
                      </a:r>
                    </a:p>
                    <a:p>
                      <a:pPr marL="176213" indent="-176213">
                        <a:buFont typeface="Arial" panose="020B0604020202020204" pitchFamily="34" charset="0"/>
                        <a:buChar char="•"/>
                      </a:pPr>
                      <a:r>
                        <a:rPr lang="it-IT" sz="1200" dirty="0"/>
                        <a:t>link to Research </a:t>
                      </a:r>
                      <a:r>
                        <a:rPr lang="it-IT" sz="1200" dirty="0" err="1"/>
                        <a:t>Infrastructures</a:t>
                      </a:r>
                      <a:endParaRPr lang="it-IT" sz="1200" dirty="0"/>
                    </a:p>
                    <a:p>
                      <a:pPr marL="0" indent="0">
                        <a:buFontTx/>
                        <a:buNone/>
                      </a:pPr>
                      <a:endParaRPr lang="it-IT" sz="800" dirty="0"/>
                    </a:p>
                    <a:p>
                      <a:pPr marL="0" indent="0">
                        <a:buFontTx/>
                        <a:buNone/>
                      </a:pPr>
                      <a:r>
                        <a:rPr lang="it-IT" sz="1400" b="1" dirty="0"/>
                        <a:t>Note: in RIA/IA </a:t>
                      </a:r>
                      <a:r>
                        <a:rPr lang="it-IT" sz="1400" b="1" dirty="0" err="1"/>
                        <a:t>your</a:t>
                      </a:r>
                      <a:r>
                        <a:rPr lang="it-IT" sz="1400" b="1" dirty="0"/>
                        <a:t> </a:t>
                      </a:r>
                      <a:r>
                        <a:rPr lang="it-IT" sz="1400" b="1" dirty="0" err="1"/>
                        <a:t>proposal</a:t>
                      </a:r>
                      <a:r>
                        <a:rPr lang="it-IT" sz="1400" b="1" dirty="0"/>
                        <a:t> </a:t>
                      </a:r>
                      <a:r>
                        <a:rPr lang="it-IT" sz="1400" b="1" dirty="0" err="1"/>
                        <a:t>will</a:t>
                      </a:r>
                      <a:r>
                        <a:rPr lang="it-IT" sz="1400" b="1" dirty="0"/>
                        <a:t> be </a:t>
                      </a:r>
                      <a:r>
                        <a:rPr lang="it-IT" sz="1400" b="1" dirty="0" err="1"/>
                        <a:t>evaluated</a:t>
                      </a:r>
                      <a:r>
                        <a:rPr lang="it-IT" sz="1400" b="1" dirty="0"/>
                        <a:t> on </a:t>
                      </a:r>
                      <a:r>
                        <a:rPr lang="it-IT" sz="1400" b="1" dirty="0" err="1"/>
                        <a:t>how</a:t>
                      </a:r>
                      <a:r>
                        <a:rPr lang="it-IT" sz="1400" b="1" dirty="0"/>
                        <a:t> OS practices are </a:t>
                      </a:r>
                      <a:r>
                        <a:rPr lang="it-IT" sz="1400" b="1" dirty="0" err="1"/>
                        <a:t>properly</a:t>
                      </a:r>
                      <a:r>
                        <a:rPr lang="it-IT" sz="1400" b="1" dirty="0"/>
                        <a:t> embedded in </a:t>
                      </a:r>
                      <a:r>
                        <a:rPr lang="it-IT" sz="1400" b="1" dirty="0" err="1"/>
                        <a:t>your</a:t>
                      </a:r>
                      <a:r>
                        <a:rPr lang="it-IT" sz="1400" b="1" dirty="0"/>
                        <a:t> research </a:t>
                      </a:r>
                      <a:r>
                        <a:rPr lang="it-IT" sz="1400" b="1" dirty="0" err="1"/>
                        <a:t>methodology</a:t>
                      </a:r>
                      <a:r>
                        <a:rPr lang="it-IT" sz="1400" dirty="0"/>
                        <a:t>.</a:t>
                      </a:r>
                    </a:p>
                    <a:p>
                      <a:r>
                        <a:rPr lang="it-IT" sz="1400" dirty="0"/>
                        <a:t>[</a:t>
                      </a:r>
                      <a:r>
                        <a:rPr lang="it-IT" sz="1400" dirty="0" err="1"/>
                        <a:t>suggested</a:t>
                      </a:r>
                      <a:r>
                        <a:rPr lang="it-IT" sz="1400" dirty="0"/>
                        <a:t> length: 1 page; in CSA 1 page for OS and data management]</a:t>
                      </a:r>
                    </a:p>
                  </a:txBody>
                  <a:tcPr anchor="ctr"/>
                </a:tc>
                <a:tc>
                  <a:txBody>
                    <a:bodyPr/>
                    <a:lstStyle/>
                    <a:p>
                      <a:pPr marL="171450" indent="-171450">
                        <a:buFont typeface="Arial" panose="020B0604020202020204" pitchFamily="34" charset="0"/>
                        <a:buChar char="•"/>
                      </a:pPr>
                      <a:r>
                        <a:rPr lang="it-IT" sz="1150" b="1" dirty="0"/>
                        <a:t>B1 </a:t>
                      </a:r>
                      <a:r>
                        <a:rPr lang="it-IT" sz="1150" b="1" dirty="0" err="1">
                          <a:solidFill>
                            <a:srgbClr val="006699"/>
                          </a:solidFill>
                        </a:rPr>
                        <a:t>Programme</a:t>
                      </a:r>
                      <a:r>
                        <a:rPr lang="it-IT" sz="1150" b="1" dirty="0">
                          <a:solidFill>
                            <a:srgbClr val="006699"/>
                          </a:solidFill>
                        </a:rPr>
                        <a:t> Guide</a:t>
                      </a:r>
                      <a:r>
                        <a:rPr lang="it-IT" sz="1150" b="0" dirty="0">
                          <a:solidFill>
                            <a:schemeClr val="tx1"/>
                          </a:solidFill>
                        </a:rPr>
                        <a:t> </a:t>
                      </a:r>
                      <a:r>
                        <a:rPr lang="it-IT" sz="1150" b="0" dirty="0" err="1">
                          <a:solidFill>
                            <a:schemeClr val="tx1"/>
                          </a:solidFill>
                        </a:rPr>
                        <a:t>gi</a:t>
                      </a:r>
                      <a:r>
                        <a:rPr lang="it-IT" sz="1150" b="0" kern="1200" dirty="0" err="1">
                          <a:solidFill>
                            <a:schemeClr val="tx1"/>
                          </a:solidFill>
                          <a:latin typeface="+mn-lt"/>
                          <a:ea typeface="+mn-ea"/>
                          <a:cs typeface="+mn-cs"/>
                        </a:rPr>
                        <a:t>ves</a:t>
                      </a:r>
                      <a:r>
                        <a:rPr lang="it-IT" sz="1150" b="0" kern="1200" dirty="0">
                          <a:solidFill>
                            <a:schemeClr val="tx1"/>
                          </a:solidFill>
                          <a:latin typeface="+mn-lt"/>
                          <a:ea typeface="+mn-ea"/>
                          <a:cs typeface="+mn-cs"/>
                        </a:rPr>
                        <a:t> </a:t>
                      </a:r>
                      <a:r>
                        <a:rPr lang="it-IT" sz="1150" b="0" kern="1200" dirty="0">
                          <a:solidFill>
                            <a:schemeClr val="dk1"/>
                          </a:solidFill>
                          <a:latin typeface="+mn-lt"/>
                          <a:ea typeface="+mn-ea"/>
                          <a:cs typeface="+mn-cs"/>
                        </a:rPr>
                        <a:t>a non </a:t>
                      </a:r>
                      <a:r>
                        <a:rPr lang="it-IT" sz="1150" b="0" kern="1200" dirty="0" err="1">
                          <a:solidFill>
                            <a:schemeClr val="dk1"/>
                          </a:solidFill>
                          <a:latin typeface="+mn-lt"/>
                          <a:ea typeface="+mn-ea"/>
                          <a:cs typeface="+mn-cs"/>
                        </a:rPr>
                        <a:t>exhaustive</a:t>
                      </a:r>
                      <a:r>
                        <a:rPr lang="it-IT" sz="1150" b="0" kern="1200" dirty="0">
                          <a:solidFill>
                            <a:schemeClr val="dk1"/>
                          </a:solidFill>
                          <a:latin typeface="+mn-lt"/>
                          <a:ea typeface="+mn-ea"/>
                          <a:cs typeface="+mn-cs"/>
                        </a:rPr>
                        <a:t> list of </a:t>
                      </a:r>
                      <a:r>
                        <a:rPr lang="it-IT" sz="1150" b="0" kern="1200" dirty="0" err="1">
                          <a:solidFill>
                            <a:schemeClr val="dk1"/>
                          </a:solidFill>
                          <a:latin typeface="+mn-lt"/>
                          <a:ea typeface="+mn-ea"/>
                          <a:cs typeface="+mn-cs"/>
                        </a:rPr>
                        <a:t>recommended</a:t>
                      </a:r>
                      <a:r>
                        <a:rPr lang="it-IT" sz="1150" b="0" kern="1200" dirty="0">
                          <a:solidFill>
                            <a:schemeClr val="dk1"/>
                          </a:solidFill>
                          <a:latin typeface="+mn-lt"/>
                          <a:ea typeface="+mn-ea"/>
                          <a:cs typeface="+mn-cs"/>
                        </a:rPr>
                        <a:t> practices and </a:t>
                      </a:r>
                      <a:r>
                        <a:rPr lang="it-IT" sz="1150" b="0" kern="1200" dirty="0" err="1">
                          <a:solidFill>
                            <a:schemeClr val="dk1"/>
                          </a:solidFill>
                          <a:latin typeface="+mn-lt"/>
                          <a:ea typeface="+mn-ea"/>
                          <a:cs typeface="+mn-cs"/>
                        </a:rPr>
                        <a:t>related</a:t>
                      </a:r>
                      <a:r>
                        <a:rPr lang="it-IT" sz="1150" b="0" kern="1200" dirty="0">
                          <a:solidFill>
                            <a:schemeClr val="dk1"/>
                          </a:solidFill>
                          <a:latin typeface="+mn-lt"/>
                          <a:ea typeface="+mn-ea"/>
                          <a:cs typeface="+mn-cs"/>
                        </a:rPr>
                        <a:t> resources/</a:t>
                      </a:r>
                      <a:r>
                        <a:rPr lang="it-IT" sz="1150" b="0" kern="1200" dirty="0" err="1">
                          <a:solidFill>
                            <a:schemeClr val="dk1"/>
                          </a:solidFill>
                          <a:latin typeface="+mn-lt"/>
                          <a:ea typeface="+mn-ea"/>
                          <a:cs typeface="+mn-cs"/>
                        </a:rPr>
                        <a:t>tools</a:t>
                      </a:r>
                      <a:r>
                        <a:rPr lang="it-IT" sz="1150" b="0" kern="1200" dirty="0">
                          <a:solidFill>
                            <a:schemeClr val="dk1"/>
                          </a:solidFill>
                          <a:latin typeface="+mn-lt"/>
                          <a:ea typeface="+mn-ea"/>
                          <a:cs typeface="+mn-cs"/>
                        </a:rPr>
                        <a:t> </a:t>
                      </a:r>
                      <a:r>
                        <a:rPr lang="it-IT" sz="1150" b="0" dirty="0"/>
                        <a:t>p. 42-54 [</a:t>
                      </a:r>
                      <a:r>
                        <a:rPr lang="it-IT" sz="1150" b="0" dirty="0">
                          <a:hlinkClick r:id="rId2"/>
                        </a:rPr>
                        <a:t>https://ec.europa.eu/info/funding-tenders/opportunities/docs/2021-2027/horizon/guidance/programme-guide_horizon_en.pdf</a:t>
                      </a:r>
                      <a:r>
                        <a:rPr lang="it-IT" sz="1150" b="0" dirty="0"/>
                        <a:t>]</a:t>
                      </a:r>
                    </a:p>
                    <a:p>
                      <a:pPr marL="171450" indent="-171450">
                        <a:buFont typeface="Arial" panose="020B0604020202020204" pitchFamily="34" charset="0"/>
                        <a:buChar char="•"/>
                      </a:pPr>
                      <a:r>
                        <a:rPr lang="it-IT" sz="1150" b="1" dirty="0"/>
                        <a:t>B2</a:t>
                      </a:r>
                      <a:r>
                        <a:rPr lang="it-IT" sz="1150" dirty="0"/>
                        <a:t> </a:t>
                      </a:r>
                      <a:r>
                        <a:rPr lang="it-IT" sz="1150" b="1" kern="1200" dirty="0">
                          <a:solidFill>
                            <a:srgbClr val="006699"/>
                          </a:solidFill>
                          <a:latin typeface="+mn-lt"/>
                          <a:ea typeface="+mn-ea"/>
                          <a:cs typeface="+mn-cs"/>
                        </a:rPr>
                        <a:t>Open Science practices  </a:t>
                      </a:r>
                      <a:r>
                        <a:rPr lang="it-IT" sz="1150" b="1" kern="1200" dirty="0" err="1">
                          <a:solidFill>
                            <a:srgbClr val="006699"/>
                          </a:solidFill>
                          <a:latin typeface="+mn-lt"/>
                          <a:ea typeface="+mn-ea"/>
                          <a:cs typeface="+mn-cs"/>
                        </a:rPr>
                        <a:t>rainbow</a:t>
                      </a:r>
                      <a:r>
                        <a:rPr lang="it-IT" sz="1150" b="1" kern="1200" dirty="0">
                          <a:solidFill>
                            <a:srgbClr val="006699"/>
                          </a:solidFill>
                          <a:latin typeface="+mn-lt"/>
                          <a:ea typeface="+mn-ea"/>
                          <a:cs typeface="+mn-cs"/>
                        </a:rPr>
                        <a:t> </a:t>
                      </a:r>
                      <a:r>
                        <a:rPr lang="it-IT" sz="1150" dirty="0"/>
                        <a:t>[</a:t>
                      </a:r>
                      <a:r>
                        <a:rPr lang="it-IT" sz="1150" dirty="0">
                          <a:hlinkClick r:id="rId3"/>
                        </a:rPr>
                        <a:t>https://doi.org/10.5281/zenodo.1147024</a:t>
                      </a:r>
                      <a:r>
                        <a:rPr lang="it-IT" sz="1150" dirty="0"/>
                        <a:t>]</a:t>
                      </a:r>
                    </a:p>
                    <a:p>
                      <a:pPr marL="171450" indent="-171450">
                        <a:buFont typeface="Arial" panose="020B0604020202020204" pitchFamily="34" charset="0"/>
                        <a:buChar char="•"/>
                      </a:pPr>
                      <a:r>
                        <a:rPr lang="it-IT" sz="1150" b="1" dirty="0"/>
                        <a:t>B3</a:t>
                      </a:r>
                      <a:r>
                        <a:rPr lang="it-IT" sz="1150" dirty="0"/>
                        <a:t> </a:t>
                      </a:r>
                      <a:r>
                        <a:rPr lang="it-IT" sz="1150" b="1" kern="1200" dirty="0">
                          <a:solidFill>
                            <a:srgbClr val="006699"/>
                          </a:solidFill>
                          <a:latin typeface="+mn-lt"/>
                          <a:ea typeface="+mn-ea"/>
                          <a:cs typeface="+mn-cs"/>
                        </a:rPr>
                        <a:t>The Turing way for </a:t>
                      </a:r>
                      <a:r>
                        <a:rPr lang="it-IT" sz="1150" b="1" kern="1200" dirty="0" err="1">
                          <a:solidFill>
                            <a:srgbClr val="006699"/>
                          </a:solidFill>
                          <a:latin typeface="+mn-lt"/>
                          <a:ea typeface="+mn-ea"/>
                          <a:cs typeface="+mn-cs"/>
                        </a:rPr>
                        <a:t>reproducible</a:t>
                      </a:r>
                      <a:r>
                        <a:rPr lang="it-IT" sz="1150" b="1" kern="1200" dirty="0">
                          <a:solidFill>
                            <a:srgbClr val="006699"/>
                          </a:solidFill>
                          <a:latin typeface="+mn-lt"/>
                          <a:ea typeface="+mn-ea"/>
                          <a:cs typeface="+mn-cs"/>
                        </a:rPr>
                        <a:t> science </a:t>
                      </a:r>
                      <a:r>
                        <a:rPr lang="it-IT" sz="1150" dirty="0"/>
                        <a:t>[</a:t>
                      </a:r>
                      <a:r>
                        <a:rPr lang="it-IT" sz="1150" dirty="0">
                          <a:hlinkClick r:id="rId4"/>
                        </a:rPr>
                        <a:t>https://the-turing-way.netlify.app/welcome.html</a:t>
                      </a:r>
                      <a:r>
                        <a:rPr lang="it-IT" sz="1150" dirty="0"/>
                        <a:t>]</a:t>
                      </a:r>
                    </a:p>
                    <a:p>
                      <a:pPr marL="171450" indent="-171450">
                        <a:buFont typeface="Arial" panose="020B0604020202020204" pitchFamily="34" charset="0"/>
                        <a:buChar char="•"/>
                      </a:pPr>
                      <a:r>
                        <a:rPr lang="it-IT" sz="1150" b="1" dirty="0"/>
                        <a:t>B4</a:t>
                      </a:r>
                      <a:r>
                        <a:rPr lang="it-IT" sz="1150" dirty="0"/>
                        <a:t>  </a:t>
                      </a:r>
                      <a:r>
                        <a:rPr lang="it-IT" sz="1150" b="1" kern="1200" dirty="0">
                          <a:solidFill>
                            <a:srgbClr val="006699"/>
                          </a:solidFill>
                          <a:latin typeface="+mn-lt"/>
                          <a:ea typeface="+mn-ea"/>
                          <a:cs typeface="+mn-cs"/>
                        </a:rPr>
                        <a:t>FOSTER Open Science </a:t>
                      </a:r>
                      <a:r>
                        <a:rPr lang="it-IT" sz="1150" b="1" kern="1200" dirty="0" err="1">
                          <a:solidFill>
                            <a:srgbClr val="006699"/>
                          </a:solidFill>
                          <a:latin typeface="+mn-lt"/>
                          <a:ea typeface="+mn-ea"/>
                          <a:cs typeface="+mn-cs"/>
                        </a:rPr>
                        <a:t>handbook</a:t>
                      </a:r>
                      <a:r>
                        <a:rPr lang="it-IT" sz="1150" b="1" kern="1200" dirty="0">
                          <a:solidFill>
                            <a:srgbClr val="006699"/>
                          </a:solidFill>
                          <a:latin typeface="+mn-lt"/>
                          <a:ea typeface="+mn-ea"/>
                          <a:cs typeface="+mn-cs"/>
                        </a:rPr>
                        <a:t> </a:t>
                      </a:r>
                      <a:r>
                        <a:rPr lang="it-IT" sz="1150" dirty="0"/>
                        <a:t>[</a:t>
                      </a:r>
                      <a:r>
                        <a:rPr lang="it-IT" sz="1150" dirty="0">
                          <a:hlinkClick r:id="rId5"/>
                        </a:rPr>
                        <a:t>https://www.fosteropenscience.eu/content/open-science-training-handbook</a:t>
                      </a:r>
                      <a:r>
                        <a:rPr lang="it-IT" sz="1150" dirty="0"/>
                        <a:t>]</a:t>
                      </a:r>
                    </a:p>
                    <a:p>
                      <a:pPr marL="171450" indent="-171450">
                        <a:buFont typeface="Arial" panose="020B0604020202020204" pitchFamily="34" charset="0"/>
                        <a:buChar char="•"/>
                      </a:pPr>
                      <a:r>
                        <a:rPr lang="it-IT" sz="1150" b="1" dirty="0"/>
                        <a:t>B5</a:t>
                      </a:r>
                      <a:r>
                        <a:rPr lang="it-IT" sz="1150" dirty="0"/>
                        <a:t>  </a:t>
                      </a:r>
                      <a:r>
                        <a:rPr lang="it-IT" sz="1150" b="1" kern="1200" dirty="0">
                          <a:solidFill>
                            <a:srgbClr val="006699"/>
                          </a:solidFill>
                          <a:latin typeface="+mn-lt"/>
                          <a:ea typeface="+mn-ea"/>
                          <a:cs typeface="+mn-cs"/>
                        </a:rPr>
                        <a:t>ORION Co-creation menu </a:t>
                      </a:r>
                      <a:r>
                        <a:rPr lang="it-IT" sz="1150" dirty="0"/>
                        <a:t>[</a:t>
                      </a:r>
                      <a:r>
                        <a:rPr lang="it-IT" sz="1150" dirty="0">
                          <a:hlinkClick r:id="rId6"/>
                        </a:rPr>
                        <a:t>https://www.orion-openscience.eu/public/2018-05/D3.1%20Menu%20of%20Creation%20Tools.pdf</a:t>
                      </a:r>
                      <a:r>
                        <a:rPr lang="it-IT" sz="1150" dirty="0"/>
                        <a:t>]</a:t>
                      </a:r>
                    </a:p>
                    <a:p>
                      <a:pPr marL="171450" indent="-171450">
                        <a:buFont typeface="Arial" panose="020B0604020202020204" pitchFamily="34" charset="0"/>
                        <a:buChar char="•"/>
                      </a:pPr>
                      <a:r>
                        <a:rPr lang="it-IT" sz="1150" b="1" dirty="0"/>
                        <a:t>B6</a:t>
                      </a:r>
                      <a:r>
                        <a:rPr lang="it-IT" sz="1150" dirty="0"/>
                        <a:t> </a:t>
                      </a:r>
                      <a:r>
                        <a:rPr lang="it-IT" sz="1150" b="1" kern="1200" dirty="0">
                          <a:solidFill>
                            <a:srgbClr val="006699"/>
                          </a:solidFill>
                          <a:latin typeface="+mn-lt"/>
                          <a:ea typeface="+mn-ea"/>
                          <a:cs typeface="+mn-cs"/>
                        </a:rPr>
                        <a:t>CoS4Cloud </a:t>
                      </a:r>
                      <a:r>
                        <a:rPr lang="it-IT" sz="1150" b="1" kern="1200" dirty="0" err="1">
                          <a:solidFill>
                            <a:srgbClr val="006699"/>
                          </a:solidFill>
                          <a:latin typeface="+mn-lt"/>
                          <a:ea typeface="+mn-ea"/>
                          <a:cs typeface="+mn-cs"/>
                        </a:rPr>
                        <a:t>boosting</a:t>
                      </a:r>
                      <a:r>
                        <a:rPr lang="it-IT" sz="1150" b="1" kern="1200" dirty="0">
                          <a:solidFill>
                            <a:srgbClr val="006699"/>
                          </a:solidFill>
                          <a:latin typeface="+mn-lt"/>
                          <a:ea typeface="+mn-ea"/>
                          <a:cs typeface="+mn-cs"/>
                        </a:rPr>
                        <a:t> citizen science technologies</a:t>
                      </a:r>
                      <a:r>
                        <a:rPr lang="it-IT" sz="1150" b="1" dirty="0"/>
                        <a:t> </a:t>
                      </a:r>
                      <a:r>
                        <a:rPr lang="it-IT" sz="1150" dirty="0"/>
                        <a:t>[</a:t>
                      </a:r>
                      <a:r>
                        <a:rPr lang="it-IT" sz="1150" dirty="0">
                          <a:hlinkClick r:id="rId7"/>
                        </a:rPr>
                        <a:t>https://cos4cloud-eosc.eu/</a:t>
                      </a:r>
                      <a:r>
                        <a:rPr lang="it-IT" sz="1150" dirty="0"/>
                        <a:t>]</a:t>
                      </a:r>
                    </a:p>
                    <a:p>
                      <a:pPr marL="0" indent="0">
                        <a:buFont typeface="Arial" panose="020B0604020202020204" pitchFamily="34" charset="0"/>
                        <a:buNone/>
                      </a:pPr>
                      <a:endParaRPr lang="it-IT" sz="1400" dirty="0"/>
                    </a:p>
                  </a:txBody>
                  <a:tcPr anchor="ctr"/>
                </a:tc>
                <a:extLst>
                  <a:ext uri="{0D108BD9-81ED-4DB2-BD59-A6C34878D82A}">
                    <a16:rowId xmlns:a16="http://schemas.microsoft.com/office/drawing/2014/main" val="3258870884"/>
                  </a:ext>
                </a:extLst>
              </a:tr>
            </a:tbl>
          </a:graphicData>
        </a:graphic>
      </p:graphicFrame>
      <p:sp>
        <p:nvSpPr>
          <p:cNvPr id="3" name="Segnaposto numero diapositiva 2">
            <a:extLst>
              <a:ext uri="{FF2B5EF4-FFF2-40B4-BE49-F238E27FC236}">
                <a16:creationId xmlns:a16="http://schemas.microsoft.com/office/drawing/2014/main" id="{2A9767C6-6C3A-4EC1-9C43-9E20DE9E3D0D}"/>
              </a:ext>
            </a:extLst>
          </p:cNvPr>
          <p:cNvSpPr>
            <a:spLocks noGrp="1"/>
          </p:cNvSpPr>
          <p:nvPr>
            <p:ph type="sldNum" sz="quarter" idx="12"/>
          </p:nvPr>
        </p:nvSpPr>
        <p:spPr/>
        <p:txBody>
          <a:bodyPr/>
          <a:lstStyle/>
          <a:p>
            <a:fld id="{C897A8A3-AC49-4C97-9D53-2C05D629DE6D}" type="slidenum">
              <a:rPr lang="it-IT" smtClean="0"/>
              <a:t>5</a:t>
            </a:fld>
            <a:endParaRPr lang="it-IT"/>
          </a:p>
        </p:txBody>
      </p:sp>
    </p:spTree>
    <p:extLst>
      <p:ext uri="{BB962C8B-B14F-4D97-AF65-F5344CB8AC3E}">
        <p14:creationId xmlns:p14="http://schemas.microsoft.com/office/powerpoint/2010/main" val="3919214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A3472105-CB6E-43F3-AF74-7E31338663A8}"/>
              </a:ext>
            </a:extLst>
          </p:cNvPr>
          <p:cNvGraphicFramePr>
            <a:graphicFrameLocks noGrp="1"/>
          </p:cNvGraphicFramePr>
          <p:nvPr>
            <p:ph idx="1"/>
            <p:extLst>
              <p:ext uri="{D42A27DB-BD31-4B8C-83A1-F6EECF244321}">
                <p14:modId xmlns:p14="http://schemas.microsoft.com/office/powerpoint/2010/main" val="1105471380"/>
              </p:ext>
            </p:extLst>
          </p:nvPr>
        </p:nvGraphicFramePr>
        <p:xfrm>
          <a:off x="223121" y="179346"/>
          <a:ext cx="11265622" cy="6499307"/>
        </p:xfrm>
        <a:graphic>
          <a:graphicData uri="http://schemas.openxmlformats.org/drawingml/2006/table">
            <a:tbl>
              <a:tblPr firstRow="1" bandRow="1">
                <a:tableStyleId>{5C22544A-7EE6-4342-B048-85BDC9FD1C3A}</a:tableStyleId>
              </a:tblPr>
              <a:tblGrid>
                <a:gridCol w="1543973">
                  <a:extLst>
                    <a:ext uri="{9D8B030D-6E8A-4147-A177-3AD203B41FA5}">
                      <a16:colId xmlns:a16="http://schemas.microsoft.com/office/drawing/2014/main" val="2455359336"/>
                    </a:ext>
                  </a:extLst>
                </a:gridCol>
                <a:gridCol w="1633740">
                  <a:extLst>
                    <a:ext uri="{9D8B030D-6E8A-4147-A177-3AD203B41FA5}">
                      <a16:colId xmlns:a16="http://schemas.microsoft.com/office/drawing/2014/main" val="2211483299"/>
                    </a:ext>
                  </a:extLst>
                </a:gridCol>
                <a:gridCol w="5563203">
                  <a:extLst>
                    <a:ext uri="{9D8B030D-6E8A-4147-A177-3AD203B41FA5}">
                      <a16:colId xmlns:a16="http://schemas.microsoft.com/office/drawing/2014/main" val="1468196754"/>
                    </a:ext>
                  </a:extLst>
                </a:gridCol>
                <a:gridCol w="2524706">
                  <a:extLst>
                    <a:ext uri="{9D8B030D-6E8A-4147-A177-3AD203B41FA5}">
                      <a16:colId xmlns:a16="http://schemas.microsoft.com/office/drawing/2014/main" val="913519316"/>
                    </a:ext>
                  </a:extLst>
                </a:gridCol>
              </a:tblGrid>
              <a:tr h="586187">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794024">
                <a:tc>
                  <a:txBody>
                    <a:bodyPr/>
                    <a:lstStyle/>
                    <a:p>
                      <a:r>
                        <a:rPr lang="it-IT" sz="1400" b="1" dirty="0"/>
                        <a:t>APPLICATION – PROPOSAL DRAFTING</a:t>
                      </a:r>
                    </a:p>
                    <a:p>
                      <a:endParaRPr lang="it-IT" sz="1400" dirty="0"/>
                    </a:p>
                    <a:p>
                      <a:r>
                        <a:rPr lang="it-IT" sz="1400" dirty="0">
                          <a:solidFill>
                            <a:srgbClr val="36D5FF"/>
                          </a:solidFill>
                        </a:rPr>
                        <a:t>RECOMMENDED OPEN SCIENCE PRACTICES</a:t>
                      </a:r>
                    </a:p>
                    <a:p>
                      <a:r>
                        <a:rPr lang="it-IT" sz="1400" dirty="0"/>
                        <a:t>+ </a:t>
                      </a:r>
                      <a:r>
                        <a:rPr lang="it-IT" sz="1400" dirty="0">
                          <a:solidFill>
                            <a:srgbClr val="006699"/>
                          </a:solidFill>
                        </a:rPr>
                        <a:t>MANDATORY OPEN SCIENCE PRACTICES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dirty="0">
                        <a:ln>
                          <a:noFill/>
                        </a:ln>
                        <a:solidFill>
                          <a:prstClr val="black"/>
                        </a:solidFill>
                        <a:effectLst/>
                        <a:uLnTx/>
                        <a:uFillTx/>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Standard Application Form - Part B</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Excellence</a:t>
                      </a:r>
                    </a:p>
                    <a:p>
                      <a:pPr marL="179388"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1.2 </a:t>
                      </a:r>
                      <a:r>
                        <a:rPr kumimoji="0" lang="it-IT" sz="1400" b="1" i="0" u="none" strike="noStrike" kern="1200" cap="none" spc="0" normalizeH="0" baseline="0" noProof="0" dirty="0" err="1">
                          <a:ln>
                            <a:noFill/>
                          </a:ln>
                          <a:solidFill>
                            <a:prstClr val="black"/>
                          </a:solidFill>
                          <a:effectLst/>
                          <a:uLnTx/>
                          <a:uFillTx/>
                          <a:latin typeface="+mn-lt"/>
                          <a:ea typeface="+mn-ea"/>
                          <a:cs typeface="+mn-cs"/>
                        </a:rPr>
                        <a:t>Methodology</a:t>
                      </a:r>
                      <a:endParaRPr kumimoji="0" lang="it-IT" sz="14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dirty="0">
                        <a:ln>
                          <a:noFill/>
                        </a:ln>
                        <a:solidFill>
                          <a:prstClr val="black"/>
                        </a:solidFill>
                        <a:effectLst/>
                        <a:uLnTx/>
                        <a:uFillTx/>
                        <a:latin typeface="+mn-lt"/>
                        <a:ea typeface="+mn-ea"/>
                        <a:cs typeface="+mn-cs"/>
                      </a:endParaRPr>
                    </a:p>
                    <a:p>
                      <a:r>
                        <a:rPr lang="en-US" sz="1000" b="0" i="0" u="none" strike="noStrike" kern="1200" baseline="0" dirty="0">
                          <a:solidFill>
                            <a:schemeClr val="dk1"/>
                          </a:solidFill>
                          <a:latin typeface="+mn-lt"/>
                          <a:ea typeface="+mn-ea"/>
                          <a:cs typeface="+mn-cs"/>
                        </a:rPr>
                        <a:t>Research data management and management of other research outputs</a:t>
                      </a:r>
                    </a:p>
                    <a:p>
                      <a:endParaRPr lang="en-US" sz="1000" b="0" i="0" u="none" strike="noStrike" kern="1200" baseline="0" dirty="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Programme</a:t>
                      </a:r>
                      <a:r>
                        <a:rPr kumimoji="0" lang="it-IT" sz="1400" b="1" i="0" u="none" strike="noStrike" kern="1200" cap="none" spc="0" normalizeH="0" baseline="0" noProof="0" dirty="0">
                          <a:ln>
                            <a:noFill/>
                          </a:ln>
                          <a:solidFill>
                            <a:prstClr val="black"/>
                          </a:solidFill>
                          <a:effectLst/>
                          <a:uLnTx/>
                          <a:uFillTx/>
                          <a:latin typeface="+mn-lt"/>
                          <a:ea typeface="+mn-ea"/>
                          <a:cs typeface="+mn-cs"/>
                        </a:rPr>
                        <a:t> guide V1 p.  40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mn-lt"/>
                          <a:ea typeface="+mn-ea"/>
                          <a:cs typeface="+mn-cs"/>
                        </a:rPr>
                        <a:t>Proposers will have to provide concrete information on </a:t>
                      </a:r>
                      <a:r>
                        <a:rPr kumimoji="0" lang="en-US" sz="1000" b="1" i="0" u="none" strike="noStrike" kern="1200" cap="none" spc="0" normalizeH="0" baseline="0" noProof="0" dirty="0">
                          <a:ln>
                            <a:noFill/>
                          </a:ln>
                          <a:solidFill>
                            <a:srgbClr val="FF0000"/>
                          </a:solidFill>
                          <a:effectLst/>
                          <a:uLnTx/>
                          <a:uFillTx/>
                          <a:latin typeface="+mn-lt"/>
                          <a:ea typeface="+mn-ea"/>
                          <a:cs typeface="+mn-cs"/>
                        </a:rPr>
                        <a:t>how </a:t>
                      </a:r>
                      <a:r>
                        <a:rPr kumimoji="0" lang="en-US" sz="1000" b="0" i="0" u="none" strike="noStrike" kern="1200" cap="none" spc="0" normalizeH="0" baseline="0" noProof="0" dirty="0">
                          <a:ln>
                            <a:noFill/>
                          </a:ln>
                          <a:solidFill>
                            <a:prstClr val="black"/>
                          </a:solidFill>
                          <a:effectLst/>
                          <a:uLnTx/>
                          <a:uFillTx/>
                          <a:latin typeface="+mn-lt"/>
                          <a:ea typeface="+mn-ea"/>
                          <a:cs typeface="+mn-cs"/>
                        </a:rPr>
                        <a:t>they plan to </a:t>
                      </a:r>
                      <a:r>
                        <a:rPr kumimoji="0" lang="en-US" sz="1000" b="0" i="0" u="none" strike="noStrike" kern="1200" cap="none" spc="0" normalizeH="0" baseline="0" noProof="0" dirty="0">
                          <a:ln>
                            <a:noFill/>
                          </a:ln>
                          <a:solidFill>
                            <a:srgbClr val="FF0000"/>
                          </a:solidFill>
                          <a:effectLst/>
                          <a:uLnTx/>
                          <a:uFillTx/>
                          <a:latin typeface="+mn-lt"/>
                          <a:ea typeface="+mn-ea"/>
                          <a:cs typeface="+mn-cs"/>
                        </a:rPr>
                        <a:t>comply with the mandatory </a:t>
                      </a:r>
                      <a:r>
                        <a:rPr kumimoji="0" lang="en-US" sz="1000" b="0" i="0" u="none" strike="noStrike" kern="1200" cap="none" spc="0" normalizeH="0" baseline="0" noProof="0" dirty="0">
                          <a:ln>
                            <a:noFill/>
                          </a:ln>
                          <a:solidFill>
                            <a:schemeClr val="tx1"/>
                          </a:solidFill>
                          <a:effectLst/>
                          <a:uLnTx/>
                          <a:uFillTx/>
                          <a:latin typeface="+mn-lt"/>
                          <a:ea typeface="+mn-ea"/>
                          <a:cs typeface="+mn-cs"/>
                        </a:rPr>
                        <a:t>open science practices</a:t>
                      </a:r>
                      <a:r>
                        <a:rPr kumimoji="0" lang="en-US" sz="1000" b="0" i="0" u="none" strike="noStrike" kern="1200" cap="none" spc="0" normalizeH="0" baseline="0" noProof="0" dirty="0">
                          <a:ln>
                            <a:noFill/>
                          </a:ln>
                          <a:solidFill>
                            <a:prstClr val="black"/>
                          </a:solidFill>
                          <a:effectLst/>
                          <a:uLnTx/>
                          <a:uFillTx/>
                          <a:latin typeface="+mn-lt"/>
                          <a:ea typeface="+mn-ea"/>
                          <a:cs typeface="+mn-cs"/>
                        </a:rPr>
                        <a:t>. </a:t>
                      </a:r>
                      <a:r>
                        <a:rPr kumimoji="0" lang="en-US" sz="1000" b="0" i="0" u="none" strike="noStrike" kern="1200" cap="none" spc="0" normalizeH="0" baseline="0" noProof="0" dirty="0">
                          <a:ln>
                            <a:noFill/>
                          </a:ln>
                          <a:solidFill>
                            <a:srgbClr val="FF0000"/>
                          </a:solidFill>
                          <a:effectLst/>
                          <a:uLnTx/>
                          <a:uFillTx/>
                          <a:latin typeface="+mn-lt"/>
                          <a:ea typeface="+mn-ea"/>
                          <a:cs typeface="+mn-cs"/>
                        </a:rPr>
                        <a:t>Failure to sufficiently address this, will result in a lower evaluation score.</a:t>
                      </a:r>
                      <a:r>
                        <a:rPr kumimoji="0" lang="en-US" sz="1000" b="0" i="0" u="none" strike="noStrike" kern="1200" cap="none" spc="0" normalizeH="0" baseline="0" noProof="0" dirty="0">
                          <a:ln>
                            <a:noFill/>
                          </a:ln>
                          <a:solidFill>
                            <a:prstClr val="black"/>
                          </a:solidFill>
                          <a:effectLst/>
                          <a:uLnTx/>
                          <a:uFillTx/>
                          <a:latin typeface="+mn-lt"/>
                          <a:ea typeface="+mn-ea"/>
                          <a:cs typeface="+mn-cs"/>
                        </a:rPr>
                        <a:t> A clear explanation of </a:t>
                      </a:r>
                      <a:r>
                        <a:rPr kumimoji="0" lang="en-US" sz="1000" b="0" i="0" u="none" strike="noStrike" kern="1200" cap="none" spc="0" normalizeH="0" baseline="0" noProof="0" dirty="0">
                          <a:ln>
                            <a:noFill/>
                          </a:ln>
                          <a:solidFill>
                            <a:srgbClr val="FF0000"/>
                          </a:solidFill>
                          <a:effectLst/>
                          <a:uLnTx/>
                          <a:uFillTx/>
                          <a:latin typeface="+mn-lt"/>
                          <a:ea typeface="+mn-ea"/>
                          <a:cs typeface="+mn-cs"/>
                        </a:rPr>
                        <a:t>how they will adopt recommended practices</a:t>
                      </a:r>
                      <a:r>
                        <a:rPr kumimoji="0" lang="en-US" sz="1000" b="0" i="0" u="none" strike="noStrike" kern="1200" cap="none" spc="0" normalizeH="0" baseline="0" noProof="0" dirty="0">
                          <a:ln>
                            <a:noFill/>
                          </a:ln>
                          <a:solidFill>
                            <a:prstClr val="black"/>
                          </a:solidFill>
                          <a:effectLst/>
                          <a:uLnTx/>
                          <a:uFillTx/>
                          <a:latin typeface="+mn-lt"/>
                          <a:ea typeface="+mn-ea"/>
                          <a:cs typeface="+mn-cs"/>
                        </a:rPr>
                        <a:t>, as appropriate for their projects</a:t>
                      </a:r>
                      <a:r>
                        <a:rPr kumimoji="0" lang="en-US" sz="1000" b="0" i="0" u="none" strike="noStrike" kern="1200" cap="none" spc="0" normalizeH="0" baseline="0" noProof="0" dirty="0">
                          <a:ln>
                            <a:noFill/>
                          </a:ln>
                          <a:solidFill>
                            <a:srgbClr val="FF0000"/>
                          </a:solidFill>
                          <a:effectLst/>
                          <a:uLnTx/>
                          <a:uFillTx/>
                          <a:latin typeface="+mn-lt"/>
                          <a:ea typeface="+mn-ea"/>
                          <a:cs typeface="+mn-cs"/>
                        </a:rPr>
                        <a:t>, will result in a higher evaluation score</a:t>
                      </a:r>
                      <a:r>
                        <a:rPr kumimoji="0" lang="en-US" sz="1000" b="0" i="0" u="none" strike="noStrike" kern="1200" cap="none" spc="0" normalizeH="0" baseline="0" noProof="0" dirty="0">
                          <a:ln>
                            <a:noFill/>
                          </a:ln>
                          <a:solidFill>
                            <a:prstClr val="black"/>
                          </a:solidFill>
                          <a:effectLst/>
                          <a:uLnTx/>
                          <a:uFillTx/>
                          <a:latin typeface="+mn-lt"/>
                          <a:ea typeface="+mn-ea"/>
                          <a:cs typeface="+mn-cs"/>
                        </a:rPr>
                        <a:t>. If proposers believe that </a:t>
                      </a:r>
                      <a:r>
                        <a:rPr kumimoji="0" lang="en-US" sz="1000" b="0" i="0" u="none" strike="noStrike" kern="1200" cap="none" spc="0" normalizeH="0" baseline="0" noProof="0" dirty="0">
                          <a:ln>
                            <a:noFill/>
                          </a:ln>
                          <a:solidFill>
                            <a:srgbClr val="FF0000"/>
                          </a:solidFill>
                          <a:effectLst/>
                          <a:uLnTx/>
                          <a:uFillTx/>
                          <a:latin typeface="+mn-lt"/>
                          <a:ea typeface="+mn-ea"/>
                          <a:cs typeface="+mn-cs"/>
                        </a:rPr>
                        <a:t>none of the open science practices </a:t>
                      </a:r>
                      <a:r>
                        <a:rPr kumimoji="0" lang="en-US" sz="1000" b="0" i="0" u="none" strike="noStrike" kern="1200" cap="none" spc="0" normalizeH="0" baseline="0" noProof="0" dirty="0">
                          <a:ln>
                            <a:noFill/>
                          </a:ln>
                          <a:solidFill>
                            <a:prstClr val="black"/>
                          </a:solidFill>
                          <a:effectLst/>
                          <a:uLnTx/>
                          <a:uFillTx/>
                          <a:latin typeface="+mn-lt"/>
                          <a:ea typeface="+mn-ea"/>
                          <a:cs typeface="+mn-cs"/>
                        </a:rPr>
                        <a:t>(mandatory or recommended) apply to their project, then they have </a:t>
                      </a:r>
                      <a:r>
                        <a:rPr kumimoji="0" lang="en-US" sz="1000" b="0" i="0" u="none" strike="noStrike" kern="1200" cap="none" spc="0" normalizeH="0" baseline="0" noProof="0" dirty="0">
                          <a:ln>
                            <a:noFill/>
                          </a:ln>
                          <a:solidFill>
                            <a:srgbClr val="FF0000"/>
                          </a:solidFill>
                          <a:effectLst/>
                          <a:uLnTx/>
                          <a:uFillTx/>
                          <a:latin typeface="+mn-lt"/>
                          <a:ea typeface="+mn-ea"/>
                          <a:cs typeface="+mn-cs"/>
                        </a:rPr>
                        <a:t>to provide a justification</a:t>
                      </a:r>
                      <a:r>
                        <a:rPr kumimoji="0" lang="en-US" sz="1000" b="0" i="0" u="none" strike="noStrike" kern="1200" cap="none" spc="0" normalizeH="0" baseline="0" noProof="0" dirty="0">
                          <a:ln>
                            <a:noFill/>
                          </a:ln>
                          <a:solidFill>
                            <a:prstClr val="black"/>
                          </a:solidFill>
                          <a:effectLst/>
                          <a:uLnTx/>
                          <a:uFillTx/>
                          <a:latin typeface="+mn-lt"/>
                          <a:ea typeface="+mn-ea"/>
                          <a:cs typeface="+mn-cs"/>
                        </a:rPr>
                        <a:t>.</a:t>
                      </a:r>
                    </a:p>
                    <a:p>
                      <a:endParaRPr lang="en-US" sz="1000" b="0" i="0" u="none" strike="noStrike" kern="1200" baseline="0" dirty="0">
                        <a:solidFill>
                          <a:schemeClr val="dk1"/>
                        </a:solidFill>
                        <a:latin typeface="+mn-lt"/>
                        <a:ea typeface="+mn-ea"/>
                        <a:cs typeface="+mn-cs"/>
                      </a:endParaRPr>
                    </a:p>
                  </a:txBody>
                  <a:tcPr anchor="ctr"/>
                </a:tc>
                <a:tc>
                  <a:txBody>
                    <a:bodyPr/>
                    <a:lstStyle/>
                    <a:p>
                      <a:r>
                        <a:rPr lang="it-IT" sz="1400" kern="1200" dirty="0">
                          <a:solidFill>
                            <a:schemeClr val="dk1"/>
                          </a:solidFill>
                          <a:latin typeface="+mn-lt"/>
                          <a:ea typeface="+mn-ea"/>
                          <a:cs typeface="+mn-cs"/>
                        </a:rPr>
                        <a:t>In </a:t>
                      </a:r>
                      <a:r>
                        <a:rPr lang="it-IT" sz="1400" kern="1200" dirty="0" err="1">
                          <a:solidFill>
                            <a:schemeClr val="dk1"/>
                          </a:solidFill>
                          <a:latin typeface="+mn-lt"/>
                          <a:ea typeface="+mn-ea"/>
                          <a:cs typeface="+mn-cs"/>
                        </a:rPr>
                        <a:t>this</a:t>
                      </a:r>
                      <a:r>
                        <a:rPr lang="it-IT" sz="1400" kern="1200" dirty="0">
                          <a:solidFill>
                            <a:schemeClr val="dk1"/>
                          </a:solidFill>
                          <a:latin typeface="+mn-lt"/>
                          <a:ea typeface="+mn-ea"/>
                          <a:cs typeface="+mn-cs"/>
                        </a:rPr>
                        <a:t> section </a:t>
                      </a:r>
                      <a:r>
                        <a:rPr lang="it-IT" sz="1400" kern="1200" dirty="0" err="1">
                          <a:solidFill>
                            <a:schemeClr val="dk1"/>
                          </a:solidFill>
                          <a:latin typeface="+mn-lt"/>
                          <a:ea typeface="+mn-ea"/>
                          <a:cs typeface="+mn-cs"/>
                        </a:rPr>
                        <a:t>you</a:t>
                      </a:r>
                      <a:r>
                        <a:rPr lang="it-IT" sz="1400" kern="1200" dirty="0">
                          <a:solidFill>
                            <a:schemeClr val="dk1"/>
                          </a:solidFill>
                          <a:latin typeface="+mn-lt"/>
                          <a:ea typeface="+mn-ea"/>
                          <a:cs typeface="+mn-cs"/>
                        </a:rPr>
                        <a:t> are </a:t>
                      </a:r>
                      <a:r>
                        <a:rPr lang="it-IT" sz="1400" kern="1200" dirty="0" err="1">
                          <a:solidFill>
                            <a:schemeClr val="dk1"/>
                          </a:solidFill>
                          <a:latin typeface="+mn-lt"/>
                          <a:ea typeface="+mn-ea"/>
                          <a:cs typeface="+mn-cs"/>
                        </a:rPr>
                        <a:t>asked</a:t>
                      </a:r>
                      <a:r>
                        <a:rPr lang="it-IT" sz="1400" kern="1200" dirty="0">
                          <a:solidFill>
                            <a:schemeClr val="dk1"/>
                          </a:solidFill>
                          <a:latin typeface="+mn-lt"/>
                          <a:ea typeface="+mn-ea"/>
                          <a:cs typeface="+mn-cs"/>
                        </a:rPr>
                        <a:t> to </a:t>
                      </a:r>
                      <a:r>
                        <a:rPr lang="it-IT" sz="1400" b="1" kern="1200" dirty="0" err="1">
                          <a:solidFill>
                            <a:schemeClr val="dk1"/>
                          </a:solidFill>
                          <a:latin typeface="+mn-lt"/>
                          <a:ea typeface="+mn-ea"/>
                          <a:cs typeface="+mn-cs"/>
                        </a:rPr>
                        <a:t>outline</a:t>
                      </a:r>
                      <a:r>
                        <a:rPr lang="it-IT" sz="1400" b="1" kern="1200" dirty="0">
                          <a:solidFill>
                            <a:schemeClr val="dk1"/>
                          </a:solidFill>
                          <a:latin typeface="+mn-lt"/>
                          <a:ea typeface="+mn-ea"/>
                          <a:cs typeface="+mn-cs"/>
                        </a:rPr>
                        <a:t> </a:t>
                      </a:r>
                      <a:r>
                        <a:rPr lang="it-IT" sz="1400" b="1" kern="1200" dirty="0" err="1">
                          <a:solidFill>
                            <a:schemeClr val="dk1"/>
                          </a:solidFill>
                          <a:latin typeface="+mn-lt"/>
                          <a:ea typeface="+mn-ea"/>
                          <a:cs typeface="+mn-cs"/>
                        </a:rPr>
                        <a:t>how</a:t>
                      </a:r>
                      <a:r>
                        <a:rPr lang="it-IT" sz="1400" b="1" kern="1200" dirty="0">
                          <a:solidFill>
                            <a:schemeClr val="dk1"/>
                          </a:solidFill>
                          <a:latin typeface="+mn-lt"/>
                          <a:ea typeface="+mn-ea"/>
                          <a:cs typeface="+mn-cs"/>
                        </a:rPr>
                        <a:t> </a:t>
                      </a:r>
                      <a:r>
                        <a:rPr lang="it-IT" sz="1400" b="1" kern="1200" dirty="0" err="1">
                          <a:solidFill>
                            <a:schemeClr val="dk1"/>
                          </a:solidFill>
                          <a:latin typeface="+mn-lt"/>
                          <a:ea typeface="+mn-ea"/>
                          <a:cs typeface="+mn-cs"/>
                        </a:rPr>
                        <a:t>you</a:t>
                      </a:r>
                      <a:r>
                        <a:rPr lang="it-IT" sz="1400" b="1" kern="1200" dirty="0">
                          <a:solidFill>
                            <a:schemeClr val="dk1"/>
                          </a:solidFill>
                          <a:latin typeface="+mn-lt"/>
                          <a:ea typeface="+mn-ea"/>
                          <a:cs typeface="+mn-cs"/>
                        </a:rPr>
                        <a:t> are </a:t>
                      </a:r>
                      <a:r>
                        <a:rPr lang="it-IT" sz="1400" b="1" kern="1200" dirty="0" err="1">
                          <a:solidFill>
                            <a:schemeClr val="dk1"/>
                          </a:solidFill>
                          <a:latin typeface="+mn-lt"/>
                          <a:ea typeface="+mn-ea"/>
                          <a:cs typeface="+mn-cs"/>
                        </a:rPr>
                        <a:t>going</a:t>
                      </a:r>
                      <a:r>
                        <a:rPr lang="it-IT" sz="1400" b="1" kern="1200" dirty="0">
                          <a:solidFill>
                            <a:schemeClr val="dk1"/>
                          </a:solidFill>
                          <a:latin typeface="+mn-lt"/>
                          <a:ea typeface="+mn-ea"/>
                          <a:cs typeface="+mn-cs"/>
                        </a:rPr>
                        <a:t> to </a:t>
                      </a:r>
                      <a:r>
                        <a:rPr lang="it-IT" sz="1400" b="1" kern="1200" dirty="0" err="1">
                          <a:solidFill>
                            <a:schemeClr val="dk1"/>
                          </a:solidFill>
                          <a:latin typeface="+mn-lt"/>
                          <a:ea typeface="+mn-ea"/>
                          <a:cs typeface="+mn-cs"/>
                        </a:rPr>
                        <a:t>responsibly</a:t>
                      </a:r>
                      <a:r>
                        <a:rPr lang="it-IT" sz="1400" b="1" kern="1200" dirty="0">
                          <a:solidFill>
                            <a:schemeClr val="dk1"/>
                          </a:solidFill>
                          <a:latin typeface="+mn-lt"/>
                          <a:ea typeface="+mn-ea"/>
                          <a:cs typeface="+mn-cs"/>
                        </a:rPr>
                        <a:t> </a:t>
                      </a:r>
                      <a:r>
                        <a:rPr lang="it-IT" sz="1400" b="1" kern="1200" dirty="0" err="1">
                          <a:solidFill>
                            <a:schemeClr val="dk1"/>
                          </a:solidFill>
                          <a:latin typeface="+mn-lt"/>
                          <a:ea typeface="+mn-ea"/>
                          <a:cs typeface="+mn-cs"/>
                        </a:rPr>
                        <a:t>manage</a:t>
                      </a:r>
                      <a:r>
                        <a:rPr lang="it-IT" sz="1400" b="1" kern="1200" dirty="0">
                          <a:solidFill>
                            <a:schemeClr val="dk1"/>
                          </a:solidFill>
                          <a:latin typeface="+mn-lt"/>
                          <a:ea typeface="+mn-ea"/>
                          <a:cs typeface="+mn-cs"/>
                        </a:rPr>
                        <a:t> data and other research outputs </a:t>
                      </a:r>
                      <a:r>
                        <a:rPr lang="it-IT" sz="1400" kern="1200" dirty="0" err="1">
                          <a:solidFill>
                            <a:schemeClr val="dk1"/>
                          </a:solidFill>
                          <a:latin typeface="+mn-lt"/>
                          <a:ea typeface="+mn-ea"/>
                          <a:cs typeface="+mn-cs"/>
                        </a:rPr>
                        <a:t>according</a:t>
                      </a:r>
                      <a:r>
                        <a:rPr lang="it-IT" sz="1400" kern="1200" dirty="0">
                          <a:solidFill>
                            <a:schemeClr val="dk1"/>
                          </a:solidFill>
                          <a:latin typeface="+mn-lt"/>
                          <a:ea typeface="+mn-ea"/>
                          <a:cs typeface="+mn-cs"/>
                        </a:rPr>
                        <a:t> to the FAIR </a:t>
                      </a:r>
                      <a:r>
                        <a:rPr lang="it-IT" sz="1400" kern="1200" dirty="0" err="1">
                          <a:solidFill>
                            <a:schemeClr val="dk1"/>
                          </a:solidFill>
                          <a:latin typeface="+mn-lt"/>
                          <a:ea typeface="+mn-ea"/>
                          <a:cs typeface="+mn-cs"/>
                        </a:rPr>
                        <a:t>principles</a:t>
                      </a:r>
                      <a:r>
                        <a:rPr lang="it-IT" sz="1400" kern="1200" dirty="0">
                          <a:solidFill>
                            <a:schemeClr val="dk1"/>
                          </a:solidFill>
                          <a:latin typeface="+mn-lt"/>
                          <a:ea typeface="+mn-ea"/>
                          <a:cs typeface="+mn-cs"/>
                        </a:rPr>
                        <a:t> and  </a:t>
                      </a:r>
                      <a:r>
                        <a:rPr lang="it-IT" sz="1400" kern="1200" dirty="0" err="1">
                          <a:solidFill>
                            <a:schemeClr val="dk1"/>
                          </a:solidFill>
                          <a:latin typeface="+mn-lt"/>
                          <a:ea typeface="+mn-ea"/>
                          <a:cs typeface="+mn-cs"/>
                        </a:rPr>
                        <a:t>how</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you</a:t>
                      </a:r>
                      <a:r>
                        <a:rPr lang="it-IT" sz="1400" kern="1200" dirty="0">
                          <a:solidFill>
                            <a:schemeClr val="dk1"/>
                          </a:solidFill>
                          <a:latin typeface="+mn-lt"/>
                          <a:ea typeface="+mn-ea"/>
                          <a:cs typeface="+mn-cs"/>
                        </a:rPr>
                        <a:t> are </a:t>
                      </a:r>
                      <a:r>
                        <a:rPr lang="it-IT" sz="1400" kern="1200" dirty="0" err="1">
                          <a:solidFill>
                            <a:schemeClr val="dk1"/>
                          </a:solidFill>
                          <a:latin typeface="+mn-lt"/>
                          <a:ea typeface="+mn-ea"/>
                          <a:cs typeface="+mn-cs"/>
                        </a:rPr>
                        <a:t>going</a:t>
                      </a:r>
                      <a:r>
                        <a:rPr lang="it-IT" sz="1400" kern="1200" dirty="0">
                          <a:solidFill>
                            <a:schemeClr val="dk1"/>
                          </a:solidFill>
                          <a:latin typeface="+mn-lt"/>
                          <a:ea typeface="+mn-ea"/>
                          <a:cs typeface="+mn-cs"/>
                        </a:rPr>
                        <a:t> to </a:t>
                      </a:r>
                      <a:r>
                        <a:rPr lang="it-IT" sz="1400" kern="1200" dirty="0" err="1">
                          <a:solidFill>
                            <a:schemeClr val="dk1"/>
                          </a:solidFill>
                          <a:latin typeface="+mn-lt"/>
                          <a:ea typeface="+mn-ea"/>
                          <a:cs typeface="+mn-cs"/>
                        </a:rPr>
                        <a:t>give</a:t>
                      </a:r>
                      <a:r>
                        <a:rPr lang="it-IT" sz="1400" kern="1200" dirty="0">
                          <a:solidFill>
                            <a:schemeClr val="dk1"/>
                          </a:solidFill>
                          <a:latin typeface="+mn-lt"/>
                          <a:ea typeface="+mn-ea"/>
                          <a:cs typeface="+mn-cs"/>
                        </a:rPr>
                        <a:t> access  </a:t>
                      </a:r>
                      <a:r>
                        <a:rPr lang="it-IT" sz="1400" kern="1200" dirty="0" err="1">
                          <a:solidFill>
                            <a:schemeClr val="dk1"/>
                          </a:solidFill>
                          <a:latin typeface="+mn-lt"/>
                          <a:ea typeface="+mn-ea"/>
                          <a:cs typeface="+mn-cs"/>
                        </a:rPr>
                        <a:t>according</a:t>
                      </a:r>
                      <a:r>
                        <a:rPr lang="it-IT" sz="1400" kern="1200" dirty="0">
                          <a:solidFill>
                            <a:schemeClr val="dk1"/>
                          </a:solidFill>
                          <a:latin typeface="+mn-lt"/>
                          <a:ea typeface="+mn-ea"/>
                          <a:cs typeface="+mn-cs"/>
                        </a:rPr>
                        <a:t> to the </a:t>
                      </a:r>
                      <a:r>
                        <a:rPr lang="it-IT" sz="1400" kern="1200" dirty="0" err="1">
                          <a:solidFill>
                            <a:schemeClr val="dk1"/>
                          </a:solidFill>
                          <a:latin typeface="+mn-lt"/>
                          <a:ea typeface="+mn-ea"/>
                          <a:cs typeface="+mn-cs"/>
                        </a:rPr>
                        <a:t>principel</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as</a:t>
                      </a:r>
                      <a:r>
                        <a:rPr lang="it-IT" sz="1400" kern="1200" dirty="0">
                          <a:solidFill>
                            <a:schemeClr val="dk1"/>
                          </a:solidFill>
                          <a:latin typeface="+mn-lt"/>
                          <a:ea typeface="+mn-ea"/>
                          <a:cs typeface="+mn-cs"/>
                        </a:rPr>
                        <a:t> open </a:t>
                      </a:r>
                      <a:r>
                        <a:rPr lang="it-IT" sz="1400" kern="1200" dirty="0" err="1">
                          <a:solidFill>
                            <a:schemeClr val="dk1"/>
                          </a:solidFill>
                          <a:latin typeface="+mn-lt"/>
                          <a:ea typeface="+mn-ea"/>
                          <a:cs typeface="+mn-cs"/>
                        </a:rPr>
                        <a:t>as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possible</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as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closed</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as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necessary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Please</a:t>
                      </a:r>
                      <a:r>
                        <a:rPr lang="it-IT" sz="1400" kern="1200" dirty="0">
                          <a:solidFill>
                            <a:schemeClr val="dk1"/>
                          </a:solidFill>
                          <a:latin typeface="+mn-lt"/>
                          <a:ea typeface="+mn-ea"/>
                          <a:cs typeface="+mn-cs"/>
                        </a:rPr>
                        <a:t> remember </a:t>
                      </a:r>
                      <a:r>
                        <a:rPr lang="it-IT" sz="1400" kern="1200" dirty="0" err="1">
                          <a:solidFill>
                            <a:schemeClr val="dk1"/>
                          </a:solidFill>
                          <a:latin typeface="+mn-lt"/>
                          <a:ea typeface="+mn-ea"/>
                          <a:cs typeface="+mn-cs"/>
                        </a:rPr>
                        <a:t>that</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you</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have</a:t>
                      </a:r>
                      <a:r>
                        <a:rPr lang="it-IT" sz="1400" kern="1200" dirty="0">
                          <a:solidFill>
                            <a:schemeClr val="dk1"/>
                          </a:solidFill>
                          <a:latin typeface="+mn-lt"/>
                          <a:ea typeface="+mn-ea"/>
                          <a:cs typeface="+mn-cs"/>
                        </a:rPr>
                        <a:t> to </a:t>
                      </a:r>
                      <a:r>
                        <a:rPr lang="it-IT" sz="1400" b="1" kern="1200" dirty="0">
                          <a:solidFill>
                            <a:schemeClr val="dk1"/>
                          </a:solidFill>
                          <a:latin typeface="+mn-lt"/>
                          <a:ea typeface="+mn-ea"/>
                          <a:cs typeface="+mn-cs"/>
                        </a:rPr>
                        <a:t>detail </a:t>
                      </a:r>
                      <a:r>
                        <a:rPr lang="it-IT" sz="1400" b="1" kern="1200" dirty="0" err="1">
                          <a:solidFill>
                            <a:schemeClr val="dk1"/>
                          </a:solidFill>
                          <a:latin typeface="+mn-lt"/>
                          <a:ea typeface="+mn-ea"/>
                          <a:cs typeface="+mn-cs"/>
                        </a:rPr>
                        <a:t>also</a:t>
                      </a:r>
                      <a:r>
                        <a:rPr lang="it-IT" sz="1400" b="1" kern="1200" dirty="0">
                          <a:solidFill>
                            <a:schemeClr val="dk1"/>
                          </a:solidFill>
                          <a:latin typeface="+mn-lt"/>
                          <a:ea typeface="+mn-ea"/>
                          <a:cs typeface="+mn-cs"/>
                        </a:rPr>
                        <a:t> </a:t>
                      </a:r>
                      <a:r>
                        <a:rPr lang="it-IT" sz="1400" b="1" kern="1200" dirty="0" err="1">
                          <a:solidFill>
                            <a:schemeClr val="dk1"/>
                          </a:solidFill>
                          <a:latin typeface="+mn-lt"/>
                          <a:ea typeface="+mn-ea"/>
                          <a:cs typeface="+mn-cs"/>
                        </a:rPr>
                        <a:t>how</a:t>
                      </a:r>
                      <a:r>
                        <a:rPr lang="it-IT" sz="1400" b="1" kern="1200" dirty="0">
                          <a:solidFill>
                            <a:schemeClr val="dk1"/>
                          </a:solidFill>
                          <a:latin typeface="+mn-lt"/>
                          <a:ea typeface="+mn-ea"/>
                          <a:cs typeface="+mn-cs"/>
                        </a:rPr>
                        <a:t> the project </a:t>
                      </a:r>
                      <a:r>
                        <a:rPr lang="it-IT" sz="1400" b="1" kern="1200" dirty="0" err="1">
                          <a:solidFill>
                            <a:schemeClr val="dk1"/>
                          </a:solidFill>
                          <a:latin typeface="+mn-lt"/>
                          <a:ea typeface="+mn-ea"/>
                          <a:cs typeface="+mn-cs"/>
                        </a:rPr>
                        <a:t>will</a:t>
                      </a:r>
                      <a:r>
                        <a:rPr lang="it-IT" sz="1400" b="1" kern="1200" dirty="0">
                          <a:solidFill>
                            <a:schemeClr val="dk1"/>
                          </a:solidFill>
                          <a:latin typeface="+mn-lt"/>
                          <a:ea typeface="+mn-ea"/>
                          <a:cs typeface="+mn-cs"/>
                        </a:rPr>
                        <a:t> be compliant to </a:t>
                      </a:r>
                      <a:r>
                        <a:rPr lang="it-IT" sz="1400" b="1" kern="1200" dirty="0" err="1">
                          <a:solidFill>
                            <a:schemeClr val="dk1"/>
                          </a:solidFill>
                          <a:latin typeface="+mn-lt"/>
                          <a:ea typeface="+mn-ea"/>
                          <a:cs typeface="+mn-cs"/>
                        </a:rPr>
                        <a:t>mandatory</a:t>
                      </a:r>
                      <a:r>
                        <a:rPr lang="it-IT" sz="1400" b="1" kern="1200" dirty="0">
                          <a:solidFill>
                            <a:schemeClr val="dk1"/>
                          </a:solidFill>
                          <a:latin typeface="+mn-lt"/>
                          <a:ea typeface="+mn-ea"/>
                          <a:cs typeface="+mn-cs"/>
                        </a:rPr>
                        <a:t> </a:t>
                      </a:r>
                      <a:r>
                        <a:rPr lang="it-IT" sz="1400" kern="1200" dirty="0">
                          <a:solidFill>
                            <a:schemeClr val="dk1"/>
                          </a:solidFill>
                          <a:latin typeface="+mn-lt"/>
                          <a:ea typeface="+mn-ea"/>
                          <a:cs typeface="+mn-cs"/>
                        </a:rPr>
                        <a:t>FAIR research data management [</a:t>
                      </a:r>
                      <a:r>
                        <a:rPr lang="it-IT" sz="1400" kern="1200" dirty="0" err="1">
                          <a:solidFill>
                            <a:schemeClr val="dk1"/>
                          </a:solidFill>
                          <a:latin typeface="+mn-lt"/>
                          <a:ea typeface="+mn-ea"/>
                          <a:cs typeface="+mn-cs"/>
                        </a:rPr>
                        <a:t>see</a:t>
                      </a:r>
                      <a:r>
                        <a:rPr lang="it-IT" sz="1400" kern="1200" dirty="0">
                          <a:solidFill>
                            <a:schemeClr val="dk1"/>
                          </a:solidFill>
                          <a:latin typeface="+mn-lt"/>
                          <a:ea typeface="+mn-ea"/>
                          <a:cs typeface="+mn-cs"/>
                        </a:rPr>
                        <a:t> slide 10].</a:t>
                      </a:r>
                    </a:p>
                    <a:p>
                      <a:r>
                        <a:rPr lang="it-IT" sz="1400" kern="1200" dirty="0" err="1">
                          <a:solidFill>
                            <a:schemeClr val="dk1"/>
                          </a:solidFill>
                          <a:latin typeface="+mn-lt"/>
                          <a:ea typeface="+mn-ea"/>
                          <a:cs typeface="+mn-cs"/>
                        </a:rPr>
                        <a:t>This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will</a:t>
                      </a:r>
                      <a:r>
                        <a:rPr lang="it-IT" sz="1400" kern="1200" dirty="0">
                          <a:solidFill>
                            <a:schemeClr val="dk1"/>
                          </a:solidFill>
                          <a:latin typeface="+mn-lt"/>
                          <a:ea typeface="+mn-ea"/>
                          <a:cs typeface="+mn-cs"/>
                        </a:rPr>
                        <a:t> be </a:t>
                      </a:r>
                      <a:r>
                        <a:rPr lang="it-IT" sz="1400" b="1" kern="1200" dirty="0">
                          <a:solidFill>
                            <a:schemeClr val="dk1"/>
                          </a:solidFill>
                          <a:latin typeface="+mn-lt"/>
                          <a:ea typeface="+mn-ea"/>
                          <a:cs typeface="+mn-cs"/>
                        </a:rPr>
                        <a:t>part of the evaluation </a:t>
                      </a:r>
                      <a:r>
                        <a:rPr lang="it-IT" sz="1400" b="1" kern="1200" dirty="0" err="1">
                          <a:solidFill>
                            <a:schemeClr val="dk1"/>
                          </a:solidFill>
                          <a:latin typeface="+mn-lt"/>
                          <a:ea typeface="+mn-ea"/>
                          <a:cs typeface="+mn-cs"/>
                        </a:rPr>
                        <a:t>criteria</a:t>
                      </a:r>
                      <a:r>
                        <a:rPr lang="it-IT" sz="1400" b="1" kern="1200" dirty="0">
                          <a:solidFill>
                            <a:schemeClr val="dk1"/>
                          </a:solidFill>
                          <a:latin typeface="+mn-lt"/>
                          <a:ea typeface="+mn-ea"/>
                          <a:cs typeface="+mn-cs"/>
                        </a:rPr>
                        <a:t> of </a:t>
                      </a:r>
                      <a:r>
                        <a:rPr lang="it-IT" sz="1400" b="1" kern="1200" dirty="0" err="1">
                          <a:solidFill>
                            <a:schemeClr val="dk1"/>
                          </a:solidFill>
                          <a:latin typeface="+mn-lt"/>
                          <a:ea typeface="+mn-ea"/>
                          <a:cs typeface="+mn-cs"/>
                        </a:rPr>
                        <a:t>your</a:t>
                      </a:r>
                      <a:r>
                        <a:rPr lang="it-IT" sz="1400" b="1" kern="1200" dirty="0">
                          <a:solidFill>
                            <a:schemeClr val="dk1"/>
                          </a:solidFill>
                          <a:latin typeface="+mn-lt"/>
                          <a:ea typeface="+mn-ea"/>
                          <a:cs typeface="+mn-cs"/>
                        </a:rPr>
                        <a:t> </a:t>
                      </a:r>
                      <a:r>
                        <a:rPr lang="it-IT" sz="1400" b="1" kern="1200" dirty="0" err="1">
                          <a:solidFill>
                            <a:schemeClr val="dk1"/>
                          </a:solidFill>
                          <a:latin typeface="+mn-lt"/>
                          <a:ea typeface="+mn-ea"/>
                          <a:cs typeface="+mn-cs"/>
                        </a:rPr>
                        <a:t>proposal</a:t>
                      </a:r>
                      <a:r>
                        <a:rPr lang="it-IT" sz="1400" b="1" kern="1200" dirty="0">
                          <a:solidFill>
                            <a:schemeClr val="dk1"/>
                          </a:solidFill>
                          <a:latin typeface="+mn-lt"/>
                          <a:ea typeface="+mn-ea"/>
                          <a:cs typeface="+mn-cs"/>
                        </a:rPr>
                        <a:t>.</a:t>
                      </a:r>
                    </a:p>
                    <a:p>
                      <a:endParaRPr lang="it-IT" sz="1400" kern="1200" dirty="0">
                        <a:solidFill>
                          <a:schemeClr val="dk1"/>
                        </a:solidFill>
                        <a:latin typeface="+mn-lt"/>
                        <a:ea typeface="+mn-ea"/>
                        <a:cs typeface="+mn-cs"/>
                      </a:endParaRPr>
                    </a:p>
                    <a:p>
                      <a:r>
                        <a:rPr lang="it-IT" sz="1400" kern="1200" dirty="0" err="1">
                          <a:solidFill>
                            <a:schemeClr val="dk1"/>
                          </a:solidFill>
                          <a:latin typeface="+mn-lt"/>
                          <a:ea typeface="+mn-ea"/>
                          <a:cs typeface="+mn-cs"/>
                        </a:rPr>
                        <a:t>Basically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here</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you</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have</a:t>
                      </a:r>
                      <a:r>
                        <a:rPr lang="it-IT" sz="1400" kern="1200" dirty="0">
                          <a:solidFill>
                            <a:schemeClr val="dk1"/>
                          </a:solidFill>
                          <a:latin typeface="+mn-lt"/>
                          <a:ea typeface="+mn-ea"/>
                          <a:cs typeface="+mn-cs"/>
                        </a:rPr>
                        <a:t> to </a:t>
                      </a:r>
                      <a:r>
                        <a:rPr lang="it-IT" sz="1400" kern="1200" dirty="0" err="1">
                          <a:solidFill>
                            <a:schemeClr val="dk1"/>
                          </a:solidFill>
                          <a:latin typeface="+mn-lt"/>
                          <a:ea typeface="+mn-ea"/>
                          <a:cs typeface="+mn-cs"/>
                        </a:rPr>
                        <a:t>outline</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schematically</a:t>
                      </a:r>
                      <a:r>
                        <a:rPr lang="it-IT" sz="1400" kern="1200" dirty="0">
                          <a:solidFill>
                            <a:schemeClr val="dk1"/>
                          </a:solidFill>
                          <a:latin typeface="+mn-lt"/>
                          <a:ea typeface="+mn-ea"/>
                          <a:cs typeface="+mn-cs"/>
                        </a:rPr>
                        <a:t> the future DMP – </a:t>
                      </a:r>
                      <a:r>
                        <a:rPr lang="it-IT" sz="1400" i="1" kern="1200" dirty="0">
                          <a:solidFill>
                            <a:schemeClr val="dk1"/>
                          </a:solidFill>
                          <a:latin typeface="+mn-lt"/>
                          <a:ea typeface="+mn-ea"/>
                          <a:cs typeface="+mn-cs"/>
                        </a:rPr>
                        <a:t>Data Management Plan</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which</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will</a:t>
                      </a:r>
                      <a:r>
                        <a:rPr lang="it-IT" sz="1400" kern="1200" dirty="0">
                          <a:solidFill>
                            <a:schemeClr val="dk1"/>
                          </a:solidFill>
                          <a:latin typeface="+mn-lt"/>
                          <a:ea typeface="+mn-ea"/>
                          <a:cs typeface="+mn-cs"/>
                        </a:rPr>
                        <a:t> be a deliverable by M6 </a:t>
                      </a:r>
                      <a:r>
                        <a:rPr lang="it-IT" sz="1400" kern="1200" dirty="0" err="1">
                          <a:solidFill>
                            <a:schemeClr val="dk1"/>
                          </a:solidFill>
                          <a:latin typeface="+mn-lt"/>
                          <a:ea typeface="+mn-ea"/>
                          <a:cs typeface="+mn-cs"/>
                        </a:rPr>
                        <a:t>if</a:t>
                      </a:r>
                      <a:r>
                        <a:rPr lang="it-IT" sz="1400" kern="1200" dirty="0">
                          <a:solidFill>
                            <a:schemeClr val="dk1"/>
                          </a:solidFill>
                          <a:latin typeface="+mn-lt"/>
                          <a:ea typeface="+mn-ea"/>
                          <a:cs typeface="+mn-cs"/>
                        </a:rPr>
                        <a:t> the project </a:t>
                      </a:r>
                      <a:r>
                        <a:rPr lang="it-IT" sz="1400" kern="1200" dirty="0" err="1">
                          <a:solidFill>
                            <a:schemeClr val="dk1"/>
                          </a:solidFill>
                          <a:latin typeface="+mn-lt"/>
                          <a:ea typeface="+mn-ea"/>
                          <a:cs typeface="+mn-cs"/>
                        </a:rPr>
                        <a:t>is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funded</a:t>
                      </a:r>
                      <a:r>
                        <a:rPr lang="it-IT" sz="1400" b="1" dirty="0">
                          <a:sym typeface="Symbol" panose="05050102010706020507" pitchFamily="18" charset="2"/>
                        </a:rPr>
                        <a:t>.</a:t>
                      </a:r>
                    </a:p>
                    <a:p>
                      <a:endParaRPr lang="it-IT" sz="1400" b="1" kern="1200" dirty="0">
                        <a:solidFill>
                          <a:schemeClr val="dk1"/>
                        </a:solidFill>
                        <a:latin typeface="+mn-lt"/>
                        <a:ea typeface="+mn-ea"/>
                        <a:cs typeface="+mn-cs"/>
                      </a:endParaRPr>
                    </a:p>
                    <a:p>
                      <a:r>
                        <a:rPr lang="it-IT" sz="1400" kern="1200" dirty="0" err="1">
                          <a:solidFill>
                            <a:schemeClr val="dk1"/>
                          </a:solidFill>
                          <a:latin typeface="+mn-lt"/>
                          <a:ea typeface="+mn-ea"/>
                          <a:cs typeface="+mn-cs"/>
                        </a:rPr>
                        <a:t>Sections</a:t>
                      </a:r>
                      <a:r>
                        <a:rPr lang="it-IT" sz="1400" kern="1200" dirty="0">
                          <a:solidFill>
                            <a:schemeClr val="dk1"/>
                          </a:solidFill>
                          <a:latin typeface="+mn-lt"/>
                          <a:ea typeface="+mn-ea"/>
                          <a:cs typeface="+mn-cs"/>
                        </a:rPr>
                        <a:t> to be </a:t>
                      </a:r>
                      <a:r>
                        <a:rPr lang="it-IT" sz="1400" kern="1200" dirty="0" err="1">
                          <a:solidFill>
                            <a:schemeClr val="dk1"/>
                          </a:solidFill>
                          <a:latin typeface="+mn-lt"/>
                          <a:ea typeface="+mn-ea"/>
                          <a:cs typeface="+mn-cs"/>
                        </a:rPr>
                        <a:t>included</a:t>
                      </a:r>
                      <a:r>
                        <a:rPr lang="it-IT" sz="1400" kern="1200" dirty="0">
                          <a:solidFill>
                            <a:schemeClr val="dk1"/>
                          </a:solidFill>
                          <a:latin typeface="+mn-lt"/>
                          <a:ea typeface="+mn-ea"/>
                          <a:cs typeface="+mn-cs"/>
                        </a:rPr>
                        <a:t>:</a:t>
                      </a:r>
                    </a:p>
                    <a:p>
                      <a:pPr marL="176213" indent="-176213">
                        <a:buFont typeface="Arial" panose="020B0604020202020204" pitchFamily="34" charset="0"/>
                        <a:buChar char="•"/>
                      </a:pPr>
                      <a:r>
                        <a:rPr lang="it-IT" sz="1400" b="1" kern="1200" dirty="0">
                          <a:solidFill>
                            <a:schemeClr val="dk1"/>
                          </a:solidFill>
                          <a:latin typeface="+mn-lt"/>
                          <a:ea typeface="+mn-ea"/>
                          <a:cs typeface="+mn-cs"/>
                        </a:rPr>
                        <a:t>Data </a:t>
                      </a:r>
                      <a:r>
                        <a:rPr lang="it-IT" sz="1400" b="1" kern="1200" dirty="0" err="1">
                          <a:solidFill>
                            <a:schemeClr val="dk1"/>
                          </a:solidFill>
                          <a:latin typeface="+mn-lt"/>
                          <a:ea typeface="+mn-ea"/>
                          <a:cs typeface="+mn-cs"/>
                        </a:rPr>
                        <a:t>summary</a:t>
                      </a:r>
                      <a:r>
                        <a:rPr lang="it-IT" sz="1400" b="1" kern="1200" dirty="0">
                          <a:solidFill>
                            <a:schemeClr val="dk1"/>
                          </a:solidFill>
                          <a:latin typeface="+mn-lt"/>
                          <a:ea typeface="+mn-ea"/>
                          <a:cs typeface="+mn-cs"/>
                        </a:rPr>
                        <a:t>: </a:t>
                      </a:r>
                      <a:r>
                        <a:rPr lang="it-IT" sz="1400" b="0" kern="1200" dirty="0" err="1">
                          <a:solidFill>
                            <a:schemeClr val="dk1"/>
                          </a:solidFill>
                          <a:latin typeface="+mn-lt"/>
                          <a:ea typeface="+mn-ea"/>
                          <a:cs typeface="+mn-cs"/>
                        </a:rPr>
                        <a:t>type</a:t>
                      </a:r>
                      <a:r>
                        <a:rPr lang="it-IT" sz="1400" b="1" kern="1200" dirty="0">
                          <a:solidFill>
                            <a:schemeClr val="dk1"/>
                          </a:solidFill>
                          <a:latin typeface="+mn-lt"/>
                          <a:ea typeface="+mn-ea"/>
                          <a:cs typeface="+mn-cs"/>
                        </a:rPr>
                        <a:t> </a:t>
                      </a:r>
                      <a:r>
                        <a:rPr lang="it-IT" sz="1400" kern="1200" dirty="0">
                          <a:solidFill>
                            <a:schemeClr val="dk1"/>
                          </a:solidFill>
                          <a:latin typeface="+mn-lt"/>
                          <a:ea typeface="+mn-ea"/>
                          <a:cs typeface="+mn-cs"/>
                        </a:rPr>
                        <a:t>(</a:t>
                      </a:r>
                      <a:r>
                        <a:rPr lang="it-IT" sz="1400" kern="1200" dirty="0" err="1">
                          <a:solidFill>
                            <a:schemeClr val="dk1"/>
                          </a:solidFill>
                          <a:latin typeface="+mn-lt"/>
                          <a:ea typeface="+mn-ea"/>
                          <a:cs typeface="+mn-cs"/>
                        </a:rPr>
                        <a:t>experimental</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observational</a:t>
                      </a:r>
                      <a:r>
                        <a:rPr lang="it-IT" sz="1400" kern="1200" dirty="0">
                          <a:solidFill>
                            <a:schemeClr val="dk1"/>
                          </a:solidFill>
                          <a:latin typeface="+mn-lt"/>
                          <a:ea typeface="+mn-ea"/>
                          <a:cs typeface="+mn-cs"/>
                        </a:rPr>
                        <a:t>...), volume, formats</a:t>
                      </a:r>
                    </a:p>
                    <a:p>
                      <a:pPr marL="176213" indent="-176213">
                        <a:buFont typeface="Arial" panose="020B0604020202020204" pitchFamily="34" charset="0"/>
                        <a:buChar char="•"/>
                      </a:pPr>
                      <a:r>
                        <a:rPr lang="it-IT" sz="1400" b="1" kern="1200" dirty="0">
                          <a:solidFill>
                            <a:schemeClr val="dk1"/>
                          </a:solidFill>
                          <a:latin typeface="+mn-lt"/>
                          <a:ea typeface="+mn-ea"/>
                          <a:cs typeface="+mn-cs"/>
                        </a:rPr>
                        <a:t>Findability</a:t>
                      </a:r>
                      <a:r>
                        <a:rPr lang="it-IT" sz="1400" kern="1200" dirty="0">
                          <a:solidFill>
                            <a:schemeClr val="dk1"/>
                          </a:solidFill>
                          <a:latin typeface="+mn-lt"/>
                          <a:ea typeface="+mn-ea"/>
                          <a:cs typeface="+mn-cs"/>
                        </a:rPr>
                        <a:t>: naming </a:t>
                      </a:r>
                      <a:r>
                        <a:rPr lang="it-IT" sz="1400" kern="1200" dirty="0" err="1">
                          <a:solidFill>
                            <a:schemeClr val="dk1"/>
                          </a:solidFill>
                          <a:latin typeface="+mn-lt"/>
                          <a:ea typeface="+mn-ea"/>
                          <a:cs typeface="+mn-cs"/>
                        </a:rPr>
                        <a:t>conventions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persistent</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identifiers</a:t>
                      </a:r>
                      <a:r>
                        <a:rPr lang="it-IT" sz="1400" kern="1200" dirty="0">
                          <a:solidFill>
                            <a:schemeClr val="dk1"/>
                          </a:solidFill>
                          <a:latin typeface="+mn-lt"/>
                          <a:ea typeface="+mn-ea"/>
                          <a:cs typeface="+mn-cs"/>
                        </a:rPr>
                        <a:t>, metadata </a:t>
                      </a:r>
                    </a:p>
                    <a:p>
                      <a:pPr marL="176213" indent="-176213">
                        <a:buFont typeface="Arial" panose="020B0604020202020204" pitchFamily="34" charset="0"/>
                        <a:buChar char="•"/>
                      </a:pPr>
                      <a:r>
                        <a:rPr lang="it-IT" sz="1400" b="1" kern="1200" dirty="0">
                          <a:solidFill>
                            <a:schemeClr val="dk1"/>
                          </a:solidFill>
                          <a:latin typeface="+mn-lt"/>
                          <a:ea typeface="+mn-ea"/>
                          <a:cs typeface="+mn-cs"/>
                        </a:rPr>
                        <a:t>Accessibility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where</a:t>
                      </a:r>
                      <a:r>
                        <a:rPr lang="it-IT" sz="1400" kern="1200" dirty="0">
                          <a:solidFill>
                            <a:schemeClr val="dk1"/>
                          </a:solidFill>
                          <a:latin typeface="+mn-lt"/>
                          <a:ea typeface="+mn-ea"/>
                          <a:cs typeface="+mn-cs"/>
                        </a:rPr>
                        <a:t> data can be </a:t>
                      </a:r>
                      <a:r>
                        <a:rPr lang="it-IT" sz="1400" kern="1200" dirty="0" err="1">
                          <a:solidFill>
                            <a:schemeClr val="dk1"/>
                          </a:solidFill>
                          <a:latin typeface="+mn-lt"/>
                          <a:ea typeface="+mn-ea"/>
                          <a:cs typeface="+mn-cs"/>
                        </a:rPr>
                        <a:t>found</a:t>
                      </a:r>
                      <a:r>
                        <a:rPr lang="it-IT" sz="1400" kern="1200" dirty="0">
                          <a:solidFill>
                            <a:schemeClr val="dk1"/>
                          </a:solidFill>
                          <a:latin typeface="+mn-lt"/>
                          <a:ea typeface="+mn-ea"/>
                          <a:cs typeface="+mn-cs"/>
                        </a:rPr>
                        <a:t> and under </a:t>
                      </a:r>
                      <a:r>
                        <a:rPr lang="it-IT" sz="1400" kern="1200" dirty="0" err="1">
                          <a:solidFill>
                            <a:schemeClr val="dk1"/>
                          </a:solidFill>
                          <a:latin typeface="+mn-lt"/>
                          <a:ea typeface="+mn-ea"/>
                          <a:cs typeface="+mn-cs"/>
                        </a:rPr>
                        <a:t>which</a:t>
                      </a:r>
                      <a:r>
                        <a:rPr lang="it-IT" sz="1400" kern="1200" dirty="0">
                          <a:solidFill>
                            <a:schemeClr val="dk1"/>
                          </a:solidFill>
                          <a:latin typeface="+mn-lt"/>
                          <a:ea typeface="+mn-ea"/>
                          <a:cs typeface="+mn-cs"/>
                        </a:rPr>
                        <a:t> access conditions [</a:t>
                      </a:r>
                      <a:r>
                        <a:rPr lang="it-IT" sz="1400" kern="1200" dirty="0" err="1">
                          <a:solidFill>
                            <a:schemeClr val="dk1"/>
                          </a:solidFill>
                          <a:latin typeface="+mn-lt"/>
                          <a:ea typeface="+mn-ea"/>
                          <a:cs typeface="+mn-cs"/>
                        </a:rPr>
                        <a:t>it</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does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not</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mean</a:t>
                      </a:r>
                      <a:r>
                        <a:rPr lang="it-IT" sz="1400" kern="1200" dirty="0">
                          <a:solidFill>
                            <a:schemeClr val="dk1"/>
                          </a:solidFill>
                          <a:latin typeface="+mn-lt"/>
                          <a:ea typeface="+mn-ea"/>
                          <a:cs typeface="+mn-cs"/>
                        </a:rPr>
                        <a:t> «Open»]</a:t>
                      </a:r>
                    </a:p>
                    <a:p>
                      <a:pPr marL="176213" indent="-176213">
                        <a:buFont typeface="Arial" panose="020B0604020202020204" pitchFamily="34" charset="0"/>
                        <a:buChar char="•"/>
                      </a:pPr>
                      <a:r>
                        <a:rPr lang="it-IT" sz="1400" b="1" kern="1200" dirty="0" err="1">
                          <a:solidFill>
                            <a:schemeClr val="dk1"/>
                          </a:solidFill>
                          <a:latin typeface="+mn-lt"/>
                          <a:ea typeface="+mn-ea"/>
                          <a:cs typeface="+mn-cs"/>
                        </a:rPr>
                        <a:t>Interoperability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standards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ontologies</a:t>
                      </a:r>
                      <a:r>
                        <a:rPr lang="it-IT" sz="1400" kern="1200" dirty="0">
                          <a:solidFill>
                            <a:schemeClr val="dk1"/>
                          </a:solidFill>
                          <a:latin typeface="+mn-lt"/>
                          <a:ea typeface="+mn-ea"/>
                          <a:cs typeface="+mn-cs"/>
                        </a:rPr>
                        <a:t>, open formats</a:t>
                      </a:r>
                    </a:p>
                    <a:p>
                      <a:pPr marL="176213" indent="-176213">
                        <a:buFont typeface="Arial" panose="020B0604020202020204" pitchFamily="34" charset="0"/>
                        <a:buChar char="•"/>
                      </a:pPr>
                      <a:r>
                        <a:rPr lang="it-IT" sz="1400" b="1" kern="1200" dirty="0" err="1">
                          <a:solidFill>
                            <a:schemeClr val="dk1"/>
                          </a:solidFill>
                          <a:latin typeface="+mn-lt"/>
                          <a:ea typeface="+mn-ea"/>
                          <a:cs typeface="+mn-cs"/>
                        </a:rPr>
                        <a:t>Reusability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licenses</a:t>
                      </a:r>
                      <a:r>
                        <a:rPr lang="it-IT" sz="1400" kern="1200" dirty="0">
                          <a:solidFill>
                            <a:schemeClr val="dk1"/>
                          </a:solidFill>
                          <a:latin typeface="+mn-lt"/>
                          <a:ea typeface="+mn-ea"/>
                          <a:cs typeface="+mn-cs"/>
                        </a:rPr>
                        <a:t> for </a:t>
                      </a:r>
                      <a:r>
                        <a:rPr lang="it-IT" sz="1400" kern="1200" dirty="0" err="1">
                          <a:solidFill>
                            <a:schemeClr val="dk1"/>
                          </a:solidFill>
                          <a:latin typeface="+mn-lt"/>
                          <a:ea typeface="+mn-ea"/>
                          <a:cs typeface="+mn-cs"/>
                        </a:rPr>
                        <a:t>reuse</a:t>
                      </a:r>
                      <a:r>
                        <a:rPr lang="it-IT" sz="1400" kern="1200" dirty="0">
                          <a:solidFill>
                            <a:schemeClr val="dk1"/>
                          </a:solidFill>
                          <a:latin typeface="+mn-lt"/>
                          <a:ea typeface="+mn-ea"/>
                          <a:cs typeface="+mn-cs"/>
                        </a:rPr>
                        <a:t> and </a:t>
                      </a:r>
                      <a:r>
                        <a:rPr lang="it-IT" sz="1400" kern="1200" dirty="0" err="1">
                          <a:solidFill>
                            <a:schemeClr val="dk1"/>
                          </a:solidFill>
                          <a:latin typeface="+mn-lt"/>
                          <a:ea typeface="+mn-ea"/>
                          <a:cs typeface="+mn-cs"/>
                        </a:rPr>
                        <a:t>documentation</a:t>
                      </a:r>
                      <a:r>
                        <a:rPr lang="it-IT" sz="1400" kern="1200" dirty="0">
                          <a:solidFill>
                            <a:schemeClr val="dk1"/>
                          </a:solidFill>
                          <a:latin typeface="+mn-lt"/>
                          <a:ea typeface="+mn-ea"/>
                          <a:cs typeface="+mn-cs"/>
                        </a:rPr>
                        <a:t> (software, tools, </a:t>
                      </a:r>
                      <a:r>
                        <a:rPr lang="it-IT" sz="1400" kern="1200" dirty="0" err="1">
                          <a:solidFill>
                            <a:schemeClr val="dk1"/>
                          </a:solidFill>
                          <a:latin typeface="+mn-lt"/>
                          <a:ea typeface="+mn-ea"/>
                          <a:cs typeface="+mn-cs"/>
                        </a:rPr>
                        <a:t>methods</a:t>
                      </a:r>
                      <a:r>
                        <a:rPr lang="it-IT" sz="1400" kern="1200" dirty="0">
                          <a:solidFill>
                            <a:schemeClr val="dk1"/>
                          </a:solidFill>
                          <a:latin typeface="+mn-lt"/>
                          <a:ea typeface="+mn-ea"/>
                          <a:cs typeface="+mn-cs"/>
                        </a:rPr>
                        <a:t>…) to make </a:t>
                      </a:r>
                      <a:r>
                        <a:rPr lang="it-IT" sz="1400" kern="1200" dirty="0" err="1">
                          <a:solidFill>
                            <a:schemeClr val="dk1"/>
                          </a:solidFill>
                          <a:latin typeface="+mn-lt"/>
                          <a:ea typeface="+mn-ea"/>
                          <a:cs typeface="+mn-cs"/>
                        </a:rPr>
                        <a:t>your</a:t>
                      </a:r>
                      <a:r>
                        <a:rPr lang="it-IT" sz="1400" kern="1200" dirty="0">
                          <a:solidFill>
                            <a:schemeClr val="dk1"/>
                          </a:solidFill>
                          <a:latin typeface="+mn-lt"/>
                          <a:ea typeface="+mn-ea"/>
                          <a:cs typeface="+mn-cs"/>
                        </a:rPr>
                        <a:t> data </a:t>
                      </a:r>
                      <a:r>
                        <a:rPr lang="it-IT" sz="1400" kern="1200" dirty="0" err="1">
                          <a:solidFill>
                            <a:schemeClr val="dk1"/>
                          </a:solidFill>
                          <a:latin typeface="+mn-lt"/>
                          <a:ea typeface="+mn-ea"/>
                          <a:cs typeface="+mn-cs"/>
                        </a:rPr>
                        <a:t>understandable</a:t>
                      </a:r>
                      <a:r>
                        <a:rPr lang="it-IT" sz="1400" kern="1200" dirty="0">
                          <a:solidFill>
                            <a:schemeClr val="dk1"/>
                          </a:solidFill>
                          <a:latin typeface="+mn-lt"/>
                          <a:ea typeface="+mn-ea"/>
                          <a:cs typeface="+mn-cs"/>
                        </a:rPr>
                        <a:t> and </a:t>
                      </a:r>
                      <a:r>
                        <a:rPr lang="it-IT" sz="1400" kern="1200" dirty="0" err="1">
                          <a:solidFill>
                            <a:schemeClr val="dk1"/>
                          </a:solidFill>
                          <a:latin typeface="+mn-lt"/>
                          <a:ea typeface="+mn-ea"/>
                          <a:cs typeface="+mn-cs"/>
                        </a:rPr>
                        <a:t>reusable</a:t>
                      </a:r>
                      <a:endParaRPr lang="it-IT" sz="1400" kern="1200" dirty="0">
                        <a:solidFill>
                          <a:schemeClr val="dk1"/>
                        </a:solidFill>
                        <a:latin typeface="+mn-lt"/>
                        <a:ea typeface="+mn-ea"/>
                        <a:cs typeface="+mn-cs"/>
                      </a:endParaRPr>
                    </a:p>
                    <a:p>
                      <a:pPr marL="176213" indent="-176213">
                        <a:buFont typeface="Arial" panose="020B0604020202020204" pitchFamily="34" charset="0"/>
                        <a:buChar char="•"/>
                      </a:pPr>
                      <a:r>
                        <a:rPr lang="it-IT" sz="1400" b="1" kern="1200" dirty="0" err="1">
                          <a:solidFill>
                            <a:schemeClr val="dk1"/>
                          </a:solidFill>
                          <a:latin typeface="+mn-lt"/>
                          <a:ea typeface="+mn-ea"/>
                          <a:cs typeface="+mn-cs"/>
                        </a:rPr>
                        <a:t>Costing</a:t>
                      </a:r>
                      <a:r>
                        <a:rPr lang="it-IT" sz="1400" b="1" kern="1200" dirty="0">
                          <a:solidFill>
                            <a:schemeClr val="dk1"/>
                          </a:solidFill>
                          <a:latin typeface="+mn-lt"/>
                          <a:ea typeface="+mn-ea"/>
                          <a:cs typeface="+mn-cs"/>
                        </a:rPr>
                        <a:t> &amp; </a:t>
                      </a:r>
                      <a:r>
                        <a:rPr lang="it-IT" sz="1400" b="1" kern="1200" dirty="0" err="1">
                          <a:solidFill>
                            <a:schemeClr val="dk1"/>
                          </a:solidFill>
                          <a:latin typeface="+mn-lt"/>
                          <a:ea typeface="+mn-ea"/>
                          <a:cs typeface="+mn-cs"/>
                        </a:rPr>
                        <a:t>resourcing</a:t>
                      </a:r>
                      <a:r>
                        <a:rPr lang="it-IT" sz="1400" kern="1200" dirty="0">
                          <a:solidFill>
                            <a:schemeClr val="dk1"/>
                          </a:solidFill>
                          <a:latin typeface="+mn-lt"/>
                          <a:ea typeface="+mn-ea"/>
                          <a:cs typeface="+mn-cs"/>
                        </a:rPr>
                        <a:t> to </a:t>
                      </a:r>
                      <a:r>
                        <a:rPr lang="it-IT" sz="1400" kern="1200" dirty="0" err="1">
                          <a:solidFill>
                            <a:schemeClr val="dk1"/>
                          </a:solidFill>
                          <a:latin typeface="+mn-lt"/>
                          <a:ea typeface="+mn-ea"/>
                          <a:cs typeface="+mn-cs"/>
                        </a:rPr>
                        <a:t>manage</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your</a:t>
                      </a:r>
                      <a:r>
                        <a:rPr lang="it-IT" sz="1400" kern="1200" dirty="0">
                          <a:solidFill>
                            <a:schemeClr val="dk1"/>
                          </a:solidFill>
                          <a:latin typeface="+mn-lt"/>
                          <a:ea typeface="+mn-ea"/>
                          <a:cs typeface="+mn-cs"/>
                        </a:rPr>
                        <a:t> data (including data </a:t>
                      </a:r>
                      <a:r>
                        <a:rPr lang="it-IT" sz="1400" kern="1200" dirty="0" err="1">
                          <a:solidFill>
                            <a:schemeClr val="dk1"/>
                          </a:solidFill>
                          <a:latin typeface="+mn-lt"/>
                          <a:ea typeface="+mn-ea"/>
                          <a:cs typeface="+mn-cs"/>
                        </a:rPr>
                        <a:t>stewardship</a:t>
                      </a:r>
                      <a:r>
                        <a:rPr lang="it-IT" sz="1400" kern="1200" dirty="0">
                          <a:solidFill>
                            <a:schemeClr val="dk1"/>
                          </a:solidFill>
                          <a:latin typeface="+mn-lt"/>
                          <a:ea typeface="+mn-ea"/>
                          <a:cs typeface="+mn-cs"/>
                        </a:rPr>
                        <a:t>)</a:t>
                      </a:r>
                    </a:p>
                    <a:p>
                      <a:pPr marL="176213" indent="-176213">
                        <a:buFont typeface="Arial" panose="020B0604020202020204" pitchFamily="34" charset="0"/>
                        <a:buChar char="•"/>
                      </a:pPr>
                      <a:endParaRPr lang="it-IT" sz="1400" kern="1200" dirty="0">
                        <a:solidFill>
                          <a:schemeClr val="dk1"/>
                        </a:solidFill>
                        <a:latin typeface="+mn-lt"/>
                        <a:ea typeface="+mn-ea"/>
                        <a:cs typeface="+mn-cs"/>
                      </a:endParaRPr>
                    </a:p>
                    <a:p>
                      <a:pPr marL="0" indent="0">
                        <a:buFont typeface="Arial" panose="020B0604020202020204" pitchFamily="34" charset="0"/>
                        <a:buNone/>
                      </a:pPr>
                      <a:r>
                        <a:rPr lang="it-IT" sz="1400" kern="1200" dirty="0" err="1">
                          <a:solidFill>
                            <a:schemeClr val="dk1"/>
                          </a:solidFill>
                          <a:latin typeface="+mn-lt"/>
                          <a:ea typeface="+mn-ea"/>
                          <a:cs typeface="+mn-cs"/>
                        </a:rPr>
                        <a:t>Specify</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also</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how</a:t>
                      </a:r>
                      <a:r>
                        <a:rPr lang="it-IT" sz="1400" kern="1200" dirty="0">
                          <a:solidFill>
                            <a:schemeClr val="dk1"/>
                          </a:solidFill>
                          <a:latin typeface="+mn-lt"/>
                          <a:ea typeface="+mn-ea"/>
                          <a:cs typeface="+mn-cs"/>
                        </a:rPr>
                        <a:t> </a:t>
                      </a:r>
                      <a:r>
                        <a:rPr lang="it-IT" sz="1400" b="1" kern="1200" dirty="0">
                          <a:solidFill>
                            <a:schemeClr val="dk1"/>
                          </a:solidFill>
                          <a:latin typeface="+mn-lt"/>
                          <a:ea typeface="+mn-ea"/>
                          <a:cs typeface="+mn-cs"/>
                        </a:rPr>
                        <a:t>other research outputs </a:t>
                      </a:r>
                      <a:r>
                        <a:rPr lang="it-IT" sz="1400" b="1" kern="1200" dirty="0" err="1">
                          <a:solidFill>
                            <a:schemeClr val="dk1"/>
                          </a:solidFill>
                          <a:latin typeface="+mn-lt"/>
                          <a:ea typeface="+mn-ea"/>
                          <a:cs typeface="+mn-cs"/>
                        </a:rPr>
                        <a:t>will</a:t>
                      </a:r>
                      <a:r>
                        <a:rPr lang="it-IT" sz="1400" b="1" kern="1200" dirty="0">
                          <a:solidFill>
                            <a:schemeClr val="dk1"/>
                          </a:solidFill>
                          <a:latin typeface="+mn-lt"/>
                          <a:ea typeface="+mn-ea"/>
                          <a:cs typeface="+mn-cs"/>
                        </a:rPr>
                        <a:t> be </a:t>
                      </a:r>
                      <a:r>
                        <a:rPr lang="it-IT" sz="1400" b="1" kern="1200" dirty="0" err="1">
                          <a:solidFill>
                            <a:schemeClr val="dk1"/>
                          </a:solidFill>
                          <a:latin typeface="+mn-lt"/>
                          <a:ea typeface="+mn-ea"/>
                          <a:cs typeface="+mn-cs"/>
                        </a:rPr>
                        <a:t>managed</a:t>
                      </a:r>
                      <a:r>
                        <a:rPr lang="it-IT" sz="1400" b="1" kern="1200" dirty="0">
                          <a:solidFill>
                            <a:schemeClr val="dk1"/>
                          </a:solidFill>
                          <a:latin typeface="+mn-lt"/>
                          <a:ea typeface="+mn-ea"/>
                          <a:cs typeface="+mn-cs"/>
                        </a:rPr>
                        <a:t> </a:t>
                      </a:r>
                      <a:r>
                        <a:rPr lang="it-IT" sz="1400" kern="1200" dirty="0">
                          <a:solidFill>
                            <a:schemeClr val="dk1"/>
                          </a:solidFill>
                          <a:latin typeface="+mn-lt"/>
                          <a:ea typeface="+mn-ea"/>
                          <a:cs typeface="+mn-cs"/>
                        </a:rPr>
                        <a:t>(software, </a:t>
                      </a:r>
                      <a:r>
                        <a:rPr lang="it-IT" sz="1400" kern="1200" dirty="0" err="1">
                          <a:solidFill>
                            <a:schemeClr val="dk1"/>
                          </a:solidFill>
                          <a:latin typeface="+mn-lt"/>
                          <a:ea typeface="+mn-ea"/>
                          <a:cs typeface="+mn-cs"/>
                        </a:rPr>
                        <a:t>protocols</a:t>
                      </a:r>
                      <a:r>
                        <a:rPr lang="it-IT" sz="1400" kern="1200" dirty="0">
                          <a:solidFill>
                            <a:schemeClr val="dk1"/>
                          </a:solidFill>
                          <a:latin typeface="+mn-lt"/>
                          <a:ea typeface="+mn-ea"/>
                          <a:cs typeface="+mn-cs"/>
                        </a:rPr>
                        <a:t>, lab notebook, </a:t>
                      </a:r>
                      <a:r>
                        <a:rPr lang="it-IT" sz="1400" kern="1200" dirty="0" err="1">
                          <a:solidFill>
                            <a:schemeClr val="dk1"/>
                          </a:solidFill>
                          <a:latin typeface="+mn-lt"/>
                          <a:ea typeface="+mn-ea"/>
                          <a:cs typeface="+mn-cs"/>
                        </a:rPr>
                        <a:t>methodologies</a:t>
                      </a:r>
                      <a:r>
                        <a:rPr lang="it-IT" sz="1400" kern="1200" dirty="0">
                          <a:solidFill>
                            <a:schemeClr val="dk1"/>
                          </a:solidFill>
                          <a:latin typeface="+mn-lt"/>
                          <a:ea typeface="+mn-ea"/>
                          <a:cs typeface="+mn-cs"/>
                        </a:rPr>
                        <a:t>…) </a:t>
                      </a:r>
                      <a:r>
                        <a:rPr lang="it-IT" sz="1400" kern="1200" dirty="0" err="1">
                          <a:solidFill>
                            <a:schemeClr val="dk1"/>
                          </a:solidFill>
                          <a:latin typeface="+mn-lt"/>
                          <a:ea typeface="+mn-ea"/>
                          <a:cs typeface="+mn-cs"/>
                        </a:rPr>
                        <a:t>needed</a:t>
                      </a:r>
                      <a:r>
                        <a:rPr lang="it-IT" sz="1400" kern="1200" dirty="0">
                          <a:solidFill>
                            <a:schemeClr val="dk1"/>
                          </a:solidFill>
                          <a:latin typeface="+mn-lt"/>
                          <a:ea typeface="+mn-ea"/>
                          <a:cs typeface="+mn-cs"/>
                        </a:rPr>
                        <a:t> to validate </a:t>
                      </a:r>
                      <a:r>
                        <a:rPr lang="it-IT" sz="1400" kern="1200" dirty="0" err="1">
                          <a:solidFill>
                            <a:schemeClr val="dk1"/>
                          </a:solidFill>
                          <a:latin typeface="+mn-lt"/>
                          <a:ea typeface="+mn-ea"/>
                          <a:cs typeface="+mn-cs"/>
                        </a:rPr>
                        <a:t>your</a:t>
                      </a:r>
                      <a:r>
                        <a:rPr lang="it-IT" sz="1400" kern="1200" dirty="0">
                          <a:solidFill>
                            <a:schemeClr val="dk1"/>
                          </a:solidFill>
                          <a:latin typeface="+mn-lt"/>
                          <a:ea typeface="+mn-ea"/>
                          <a:cs typeface="+mn-cs"/>
                        </a:rPr>
                        <a:t> data.</a:t>
                      </a:r>
                    </a:p>
                    <a:p>
                      <a:pPr marL="176213" indent="-176213">
                        <a:buFont typeface="Arial" panose="020B0604020202020204" pitchFamily="34" charset="0"/>
                        <a:buChar char="•"/>
                      </a:pPr>
                      <a:endParaRPr lang="it-IT" sz="1400" kern="1200" dirty="0">
                        <a:solidFill>
                          <a:schemeClr val="dk1"/>
                        </a:solidFill>
                        <a:latin typeface="+mn-lt"/>
                        <a:ea typeface="+mn-ea"/>
                        <a:cs typeface="+mn-cs"/>
                      </a:endParaRPr>
                    </a:p>
                    <a:p>
                      <a:r>
                        <a:rPr lang="it-IT" sz="1400" dirty="0"/>
                        <a:t>[</a:t>
                      </a:r>
                      <a:r>
                        <a:rPr lang="it-IT" sz="1400" dirty="0" err="1"/>
                        <a:t>suggested</a:t>
                      </a:r>
                      <a:r>
                        <a:rPr lang="it-IT" sz="1400" dirty="0"/>
                        <a:t> length: 1 page; in CSA 1 page for OS and data management]</a:t>
                      </a:r>
                    </a:p>
                  </a:txBody>
                  <a:tcPr anchor="ctr"/>
                </a:tc>
                <a:tc>
                  <a:txBody>
                    <a:body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50" b="1" dirty="0"/>
                        <a:t>C1 </a:t>
                      </a:r>
                      <a:r>
                        <a:rPr lang="it-IT" sz="1150" b="1" kern="1200" dirty="0" err="1">
                          <a:solidFill>
                            <a:srgbClr val="006699"/>
                          </a:solidFill>
                          <a:latin typeface="+mn-lt"/>
                          <a:ea typeface="+mn-ea"/>
                          <a:cs typeface="+mn-cs"/>
                        </a:rPr>
                        <a:t>Programme</a:t>
                      </a:r>
                      <a:r>
                        <a:rPr lang="it-IT" sz="1150" b="1" kern="1200" dirty="0">
                          <a:solidFill>
                            <a:srgbClr val="006699"/>
                          </a:solidFill>
                          <a:latin typeface="+mn-lt"/>
                          <a:ea typeface="+mn-ea"/>
                          <a:cs typeface="+mn-cs"/>
                        </a:rPr>
                        <a:t> Guide </a:t>
                      </a:r>
                      <a:r>
                        <a:rPr lang="it-IT" sz="1150" b="0" dirty="0" err="1"/>
                        <a:t>specific</a:t>
                      </a:r>
                      <a:r>
                        <a:rPr lang="it-IT" sz="1150" b="0" dirty="0"/>
                        <a:t> on data management p. 43-46 [</a:t>
                      </a:r>
                      <a:r>
                        <a:rPr lang="it-IT" sz="1150" b="0" dirty="0">
                          <a:hlinkClick r:id="rId2"/>
                        </a:rPr>
                        <a:t>https://ec.europa.eu/info/funding-tenders/opportunities/docs/2021-2027/horizon/guidance/programme-guide_horizon_en.pdf</a:t>
                      </a:r>
                      <a:r>
                        <a:rPr lang="it-IT" sz="1150" b="0" dirty="0"/>
                        <a:t>]</a:t>
                      </a:r>
                    </a:p>
                    <a:p>
                      <a:pPr marL="176213" indent="-176213">
                        <a:buFont typeface="Arial" panose="020B0604020202020204" pitchFamily="34" charset="0"/>
                        <a:buChar char="•"/>
                      </a:pPr>
                      <a:r>
                        <a:rPr lang="it-IT" sz="1150" b="1" dirty="0"/>
                        <a:t>C2</a:t>
                      </a:r>
                      <a:r>
                        <a:rPr lang="it-IT" sz="1150" dirty="0"/>
                        <a:t> </a:t>
                      </a:r>
                      <a:r>
                        <a:rPr lang="it-IT" sz="1150" b="1" kern="1200" dirty="0">
                          <a:solidFill>
                            <a:srgbClr val="006699"/>
                          </a:solidFill>
                          <a:latin typeface="+mn-lt"/>
                          <a:ea typeface="+mn-ea"/>
                          <a:cs typeface="+mn-cs"/>
                        </a:rPr>
                        <a:t>Science Europe Guide to Data Management </a:t>
                      </a:r>
                      <a:r>
                        <a:rPr lang="it-IT" sz="1150" dirty="0"/>
                        <a:t>[</a:t>
                      </a:r>
                      <a:r>
                        <a:rPr lang="it-IT" sz="1150" dirty="0">
                          <a:hlinkClick r:id="rId3"/>
                        </a:rPr>
                        <a:t>https://www.scienceeurope.org/our-resources/practical-guide-to-the-international-alignment-of-research-data-management/]</a:t>
                      </a:r>
                      <a:endParaRPr lang="it-IT" sz="1150" dirty="0"/>
                    </a:p>
                    <a:p>
                      <a:pPr marL="176213" indent="-176213">
                        <a:buFont typeface="Arial" panose="020B0604020202020204" pitchFamily="34" charset="0"/>
                        <a:buChar char="•"/>
                      </a:pPr>
                      <a:r>
                        <a:rPr lang="it-IT" sz="1150" b="1" dirty="0"/>
                        <a:t>C3</a:t>
                      </a:r>
                      <a:r>
                        <a:rPr lang="it-IT" sz="1150" dirty="0"/>
                        <a:t> </a:t>
                      </a:r>
                      <a:r>
                        <a:rPr lang="it-IT" sz="1150" b="1" kern="1200" dirty="0">
                          <a:solidFill>
                            <a:srgbClr val="006699"/>
                          </a:solidFill>
                          <a:latin typeface="+mn-lt"/>
                          <a:ea typeface="+mn-ea"/>
                          <a:cs typeface="+mn-cs"/>
                        </a:rPr>
                        <a:t>FAIR </a:t>
                      </a:r>
                      <a:r>
                        <a:rPr lang="it-IT" sz="1150" b="1" kern="1200" dirty="0" err="1">
                          <a:solidFill>
                            <a:srgbClr val="006699"/>
                          </a:solidFill>
                          <a:latin typeface="+mn-lt"/>
                          <a:ea typeface="+mn-ea"/>
                          <a:cs typeface="+mn-cs"/>
                        </a:rPr>
                        <a:t>principes</a:t>
                      </a:r>
                      <a:r>
                        <a:rPr lang="it-IT" sz="1150" b="1" kern="1200" dirty="0">
                          <a:solidFill>
                            <a:srgbClr val="006699"/>
                          </a:solidFill>
                          <a:latin typeface="+mn-lt"/>
                          <a:ea typeface="+mn-ea"/>
                          <a:cs typeface="+mn-cs"/>
                        </a:rPr>
                        <a:t> </a:t>
                      </a:r>
                      <a:r>
                        <a:rPr lang="it-IT" sz="1150" dirty="0"/>
                        <a:t>[</a:t>
                      </a:r>
                      <a:r>
                        <a:rPr lang="it-IT" sz="1150" dirty="0">
                          <a:hlinkClick r:id="rId4"/>
                        </a:rPr>
                        <a:t>https://www.go-fair.org/fair-principles/]</a:t>
                      </a:r>
                      <a:endParaRPr lang="it-IT" sz="1150" dirty="0"/>
                    </a:p>
                    <a:p>
                      <a:pPr marL="176213" indent="-176213">
                        <a:buFont typeface="Arial" panose="020B0604020202020204" pitchFamily="34" charset="0"/>
                        <a:buChar char="•"/>
                      </a:pPr>
                      <a:r>
                        <a:rPr lang="it-IT" sz="1150" b="1" dirty="0"/>
                        <a:t>C4</a:t>
                      </a:r>
                      <a:r>
                        <a:rPr lang="it-IT" sz="1150" dirty="0"/>
                        <a:t> </a:t>
                      </a:r>
                      <a:r>
                        <a:rPr lang="it-IT" sz="1150" b="1" kern="1200" dirty="0" err="1">
                          <a:solidFill>
                            <a:srgbClr val="006699"/>
                          </a:solidFill>
                          <a:latin typeface="+mn-lt"/>
                          <a:ea typeface="+mn-ea"/>
                          <a:cs typeface="+mn-cs"/>
                        </a:rPr>
                        <a:t>FAIRaware</a:t>
                      </a:r>
                      <a:r>
                        <a:rPr lang="it-IT" sz="1150" dirty="0"/>
                        <a:t> to test </a:t>
                      </a:r>
                      <a:r>
                        <a:rPr lang="it-IT" sz="1150" dirty="0" err="1"/>
                        <a:t>your</a:t>
                      </a:r>
                      <a:r>
                        <a:rPr lang="it-IT" sz="1150" dirty="0"/>
                        <a:t> </a:t>
                      </a:r>
                      <a:r>
                        <a:rPr lang="it-IT" sz="1150" dirty="0" err="1"/>
                        <a:t>awareness</a:t>
                      </a:r>
                      <a:r>
                        <a:rPr lang="it-IT" sz="1150" dirty="0"/>
                        <a:t> of the FAIR </a:t>
                      </a:r>
                      <a:r>
                        <a:rPr lang="it-IT" sz="1150" dirty="0" err="1"/>
                        <a:t>principles</a:t>
                      </a:r>
                      <a:r>
                        <a:rPr lang="it-IT" sz="1150" dirty="0"/>
                        <a:t> and </a:t>
                      </a:r>
                      <a:r>
                        <a:rPr lang="it-IT" sz="1150" dirty="0" err="1"/>
                        <a:t>get</a:t>
                      </a:r>
                      <a:r>
                        <a:rPr lang="it-IT" sz="1150" dirty="0"/>
                        <a:t> </a:t>
                      </a:r>
                      <a:r>
                        <a:rPr lang="it-IT" sz="1150" dirty="0" err="1"/>
                        <a:t>practical</a:t>
                      </a:r>
                      <a:r>
                        <a:rPr lang="it-IT" sz="1150" dirty="0"/>
                        <a:t> </a:t>
                      </a:r>
                      <a:r>
                        <a:rPr lang="it-IT" sz="1150" dirty="0" err="1"/>
                        <a:t>infos</a:t>
                      </a:r>
                      <a:r>
                        <a:rPr lang="it-IT" sz="1150" dirty="0"/>
                        <a:t> [</a:t>
                      </a:r>
                      <a:r>
                        <a:rPr lang="it-IT" sz="1150" dirty="0">
                          <a:hlinkClick r:id="rId5"/>
                        </a:rPr>
                        <a:t>https://fairaware.dans.knaw.nl</a:t>
                      </a:r>
                      <a:r>
                        <a:rPr lang="it-IT" sz="1150" dirty="0"/>
                        <a:t>]</a:t>
                      </a:r>
                    </a:p>
                    <a:p>
                      <a:pPr marL="176213" indent="-176213">
                        <a:buFont typeface="Arial" panose="020B0604020202020204" pitchFamily="34" charset="0"/>
                        <a:buChar char="•"/>
                      </a:pPr>
                      <a:r>
                        <a:rPr lang="it-IT" sz="1150" b="1" dirty="0"/>
                        <a:t>C5</a:t>
                      </a:r>
                      <a:r>
                        <a:rPr lang="it-IT" sz="1150" dirty="0"/>
                        <a:t> </a:t>
                      </a:r>
                      <a:r>
                        <a:rPr lang="it-IT" sz="1150" b="1" kern="1200" dirty="0">
                          <a:solidFill>
                            <a:srgbClr val="006699"/>
                          </a:solidFill>
                          <a:latin typeface="+mn-lt"/>
                          <a:ea typeface="+mn-ea"/>
                          <a:cs typeface="+mn-cs"/>
                        </a:rPr>
                        <a:t>FAIR data sharing in the </a:t>
                      </a:r>
                      <a:r>
                        <a:rPr lang="it-IT" sz="1150" b="1" kern="1200" dirty="0" err="1">
                          <a:solidFill>
                            <a:srgbClr val="006699"/>
                          </a:solidFill>
                          <a:latin typeface="+mn-lt"/>
                          <a:ea typeface="+mn-ea"/>
                          <a:cs typeface="+mn-cs"/>
                        </a:rPr>
                        <a:t>Humanities</a:t>
                      </a:r>
                      <a:r>
                        <a:rPr lang="it-IT" sz="1150" b="1" kern="1200" dirty="0">
                          <a:solidFill>
                            <a:srgbClr val="006699"/>
                          </a:solidFill>
                          <a:latin typeface="+mn-lt"/>
                          <a:ea typeface="+mn-ea"/>
                          <a:cs typeface="+mn-cs"/>
                        </a:rPr>
                        <a:t> </a:t>
                      </a:r>
                      <a:r>
                        <a:rPr lang="it-IT" sz="1150" dirty="0"/>
                        <a:t>[</a:t>
                      </a:r>
                      <a:r>
                        <a:rPr lang="it-IT" sz="1150" dirty="0">
                          <a:hlinkClick r:id="rId6"/>
                        </a:rPr>
                        <a:t>https://doi.org/10.7486/DRI.tq582c863</a:t>
                      </a:r>
                      <a:r>
                        <a:rPr lang="it-IT" sz="1150" dirty="0"/>
                        <a:t>]</a:t>
                      </a:r>
                    </a:p>
                    <a:p>
                      <a:pPr marL="176213" indent="-176213">
                        <a:buFont typeface="Arial" panose="020B0604020202020204" pitchFamily="34" charset="0"/>
                        <a:buChar char="•"/>
                      </a:pPr>
                      <a:r>
                        <a:rPr lang="it-IT" sz="1150" b="1" dirty="0"/>
                        <a:t>C6</a:t>
                      </a:r>
                      <a:r>
                        <a:rPr lang="it-IT" sz="1150" dirty="0"/>
                        <a:t> </a:t>
                      </a:r>
                      <a:r>
                        <a:rPr lang="it-IT" sz="1150" b="1" kern="1200" dirty="0">
                          <a:solidFill>
                            <a:srgbClr val="006699"/>
                          </a:solidFill>
                          <a:latin typeface="+mn-lt"/>
                          <a:ea typeface="+mn-ea"/>
                          <a:cs typeface="+mn-cs"/>
                        </a:rPr>
                        <a:t>CESSDA Data management Expert Guide</a:t>
                      </a:r>
                      <a:r>
                        <a:rPr lang="it-IT" sz="1150" dirty="0"/>
                        <a:t> [</a:t>
                      </a:r>
                      <a:r>
                        <a:rPr lang="it-IT" sz="1150" dirty="0">
                          <a:hlinkClick r:id="rId7"/>
                        </a:rPr>
                        <a:t>https://www.cessda.eu/Training/Training-Resources/Library/Data-Management-Expert-Guide </a:t>
                      </a:r>
                      <a:r>
                        <a:rPr lang="it-IT" sz="1150" dirty="0"/>
                        <a:t>]</a:t>
                      </a:r>
                    </a:p>
                    <a:p>
                      <a:pPr marL="176213" indent="-176213">
                        <a:buFont typeface="Arial" panose="020B0604020202020204" pitchFamily="34" charset="0"/>
                        <a:buChar char="•"/>
                      </a:pPr>
                      <a:r>
                        <a:rPr lang="it-IT" sz="1150" b="1" dirty="0"/>
                        <a:t>C7 </a:t>
                      </a:r>
                      <a:r>
                        <a:rPr lang="it-IT" sz="1150" b="1" kern="1200" dirty="0">
                          <a:solidFill>
                            <a:srgbClr val="006699"/>
                          </a:solidFill>
                          <a:latin typeface="+mn-lt"/>
                          <a:ea typeface="+mn-ea"/>
                          <a:cs typeface="+mn-cs"/>
                        </a:rPr>
                        <a:t>FAIR </a:t>
                      </a:r>
                      <a:r>
                        <a:rPr lang="it-IT" sz="1150" b="1" kern="1200" dirty="0" err="1">
                          <a:solidFill>
                            <a:srgbClr val="006699"/>
                          </a:solidFill>
                          <a:latin typeface="+mn-lt"/>
                          <a:ea typeface="+mn-ea"/>
                          <a:cs typeface="+mn-cs"/>
                        </a:rPr>
                        <a:t>cookbook</a:t>
                      </a:r>
                      <a:r>
                        <a:rPr lang="it-IT" sz="1150" b="1" kern="1200" dirty="0">
                          <a:solidFill>
                            <a:srgbClr val="006699"/>
                          </a:solidFill>
                          <a:latin typeface="+mn-lt"/>
                          <a:ea typeface="+mn-ea"/>
                          <a:cs typeface="+mn-cs"/>
                        </a:rPr>
                        <a:t> </a:t>
                      </a:r>
                      <a:r>
                        <a:rPr lang="it-IT" sz="1150" b="0" kern="1200" dirty="0" err="1">
                          <a:solidFill>
                            <a:schemeClr val="tx1"/>
                          </a:solidFill>
                          <a:latin typeface="+mn-lt"/>
                          <a:ea typeface="+mn-ea"/>
                          <a:cs typeface="+mn-cs"/>
                        </a:rPr>
                        <a:t>recipes</a:t>
                      </a:r>
                      <a:r>
                        <a:rPr lang="it-IT" sz="1150" b="0" kern="1200" dirty="0">
                          <a:solidFill>
                            <a:schemeClr val="tx1"/>
                          </a:solidFill>
                          <a:latin typeface="+mn-lt"/>
                          <a:ea typeface="+mn-ea"/>
                          <a:cs typeface="+mn-cs"/>
                        </a:rPr>
                        <a:t> to make </a:t>
                      </a:r>
                      <a:r>
                        <a:rPr lang="it-IT" sz="1150" b="0" kern="1200" dirty="0" err="1">
                          <a:solidFill>
                            <a:schemeClr val="tx1"/>
                          </a:solidFill>
                          <a:latin typeface="+mn-lt"/>
                          <a:ea typeface="+mn-ea"/>
                          <a:cs typeface="+mn-cs"/>
                        </a:rPr>
                        <a:t>your</a:t>
                      </a:r>
                      <a:r>
                        <a:rPr lang="it-IT" sz="1150" b="0" kern="1200" dirty="0">
                          <a:solidFill>
                            <a:schemeClr val="tx1"/>
                          </a:solidFill>
                          <a:latin typeface="+mn-lt"/>
                          <a:ea typeface="+mn-ea"/>
                          <a:cs typeface="+mn-cs"/>
                        </a:rPr>
                        <a:t> data FAIR</a:t>
                      </a:r>
                      <a:r>
                        <a:rPr lang="it-IT" sz="1150" b="0" dirty="0">
                          <a:solidFill>
                            <a:schemeClr val="tx1"/>
                          </a:solidFill>
                        </a:rPr>
                        <a:t> </a:t>
                      </a:r>
                      <a:r>
                        <a:rPr lang="it-IT" sz="1150" dirty="0"/>
                        <a:t>[</a:t>
                      </a:r>
                      <a:r>
                        <a:rPr lang="it-IT" sz="1150" dirty="0">
                          <a:hlinkClick r:id="rId8"/>
                        </a:rPr>
                        <a:t>https://fairplus.github.io/the-fair-cookbook/content/home.html</a:t>
                      </a:r>
                      <a:r>
                        <a:rPr lang="it-IT" sz="1150" dirty="0"/>
                        <a:t>]</a:t>
                      </a:r>
                    </a:p>
                  </a:txBody>
                  <a:tcPr anchor="ctr"/>
                </a:tc>
                <a:extLst>
                  <a:ext uri="{0D108BD9-81ED-4DB2-BD59-A6C34878D82A}">
                    <a16:rowId xmlns:a16="http://schemas.microsoft.com/office/drawing/2014/main" val="1504579518"/>
                  </a:ext>
                </a:extLst>
              </a:tr>
            </a:tbl>
          </a:graphicData>
        </a:graphic>
      </p:graphicFrame>
      <p:sp>
        <p:nvSpPr>
          <p:cNvPr id="3" name="Segnaposto numero diapositiva 2">
            <a:extLst>
              <a:ext uri="{FF2B5EF4-FFF2-40B4-BE49-F238E27FC236}">
                <a16:creationId xmlns:a16="http://schemas.microsoft.com/office/drawing/2014/main" id="{2282899D-2B74-49E1-8B2C-443B453D3E04}"/>
              </a:ext>
            </a:extLst>
          </p:cNvPr>
          <p:cNvSpPr>
            <a:spLocks noGrp="1"/>
          </p:cNvSpPr>
          <p:nvPr>
            <p:ph type="sldNum" sz="quarter" idx="12"/>
          </p:nvPr>
        </p:nvSpPr>
        <p:spPr/>
        <p:txBody>
          <a:bodyPr/>
          <a:lstStyle/>
          <a:p>
            <a:fld id="{C897A8A3-AC49-4C97-9D53-2C05D629DE6D}" type="slidenum">
              <a:rPr lang="it-IT" smtClean="0"/>
              <a:t>6</a:t>
            </a:fld>
            <a:endParaRPr lang="it-IT"/>
          </a:p>
        </p:txBody>
      </p:sp>
    </p:spTree>
    <p:extLst>
      <p:ext uri="{BB962C8B-B14F-4D97-AF65-F5344CB8AC3E}">
        <p14:creationId xmlns:p14="http://schemas.microsoft.com/office/powerpoint/2010/main" val="398823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7D4176E9-6F49-4DF2-9BDD-C0C31A586C0E}"/>
              </a:ext>
            </a:extLst>
          </p:cNvPr>
          <p:cNvGraphicFramePr>
            <a:graphicFrameLocks/>
          </p:cNvGraphicFramePr>
          <p:nvPr>
            <p:extLst>
              <p:ext uri="{D42A27DB-BD31-4B8C-83A1-F6EECF244321}">
                <p14:modId xmlns:p14="http://schemas.microsoft.com/office/powerpoint/2010/main" val="3742296744"/>
              </p:ext>
            </p:extLst>
          </p:nvPr>
        </p:nvGraphicFramePr>
        <p:xfrm>
          <a:off x="492370" y="136525"/>
          <a:ext cx="11246549" cy="6603531"/>
        </p:xfrm>
        <a:graphic>
          <a:graphicData uri="http://schemas.openxmlformats.org/drawingml/2006/table">
            <a:tbl>
              <a:tblPr firstRow="1" bandRow="1">
                <a:tableStyleId>{5C22544A-7EE6-4342-B048-85BDC9FD1C3A}</a:tableStyleId>
              </a:tblPr>
              <a:tblGrid>
                <a:gridCol w="1541359">
                  <a:extLst>
                    <a:ext uri="{9D8B030D-6E8A-4147-A177-3AD203B41FA5}">
                      <a16:colId xmlns:a16="http://schemas.microsoft.com/office/drawing/2014/main" val="2455359336"/>
                    </a:ext>
                  </a:extLst>
                </a:gridCol>
                <a:gridCol w="1630974">
                  <a:extLst>
                    <a:ext uri="{9D8B030D-6E8A-4147-A177-3AD203B41FA5}">
                      <a16:colId xmlns:a16="http://schemas.microsoft.com/office/drawing/2014/main" val="2211483299"/>
                    </a:ext>
                  </a:extLst>
                </a:gridCol>
                <a:gridCol w="5553785">
                  <a:extLst>
                    <a:ext uri="{9D8B030D-6E8A-4147-A177-3AD203B41FA5}">
                      <a16:colId xmlns:a16="http://schemas.microsoft.com/office/drawing/2014/main" val="1468196754"/>
                    </a:ext>
                  </a:extLst>
                </a:gridCol>
                <a:gridCol w="2520431">
                  <a:extLst>
                    <a:ext uri="{9D8B030D-6E8A-4147-A177-3AD203B41FA5}">
                      <a16:colId xmlns:a16="http://schemas.microsoft.com/office/drawing/2014/main" val="913519316"/>
                    </a:ext>
                  </a:extLst>
                </a:gridCol>
              </a:tblGrid>
              <a:tr h="598971">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1276320">
                <a:tc>
                  <a:txBody>
                    <a:bodyPr/>
                    <a:lstStyle/>
                    <a:p>
                      <a:r>
                        <a:rPr lang="it-IT" sz="1400" b="1" dirty="0"/>
                        <a:t>APPLICATION – PROPOSAL DRAFTING</a:t>
                      </a:r>
                    </a:p>
                    <a:p>
                      <a:endParaRPr lang="it-IT" sz="1400" dirty="0"/>
                    </a:p>
                    <a:p>
                      <a:r>
                        <a:rPr lang="it-IT" sz="1400" dirty="0">
                          <a:solidFill>
                            <a:srgbClr val="36D5FF"/>
                          </a:solidFill>
                        </a:rPr>
                        <a:t>RECOMMENDED OPEN SCIENCE PRACTICES</a:t>
                      </a:r>
                    </a:p>
                    <a:p>
                      <a:endParaRPr lang="it-IT" sz="1400" dirty="0"/>
                    </a:p>
                  </a:txBody>
                  <a:tcPr anchor="ctr"/>
                </a:tc>
                <a:tc>
                  <a:txBody>
                    <a:bodyPr/>
                    <a:lstStyle/>
                    <a:p>
                      <a:r>
                        <a:rPr lang="it-IT" sz="1400" b="1" kern="1200" dirty="0">
                          <a:solidFill>
                            <a:schemeClr val="dk1"/>
                          </a:solidFill>
                          <a:latin typeface="+mn-lt"/>
                          <a:ea typeface="+mn-ea"/>
                          <a:cs typeface="+mn-cs"/>
                        </a:rPr>
                        <a:t>Standard Application Form</a:t>
                      </a:r>
                    </a:p>
                    <a:p>
                      <a:r>
                        <a:rPr lang="it-IT" sz="1400" b="1" dirty="0"/>
                        <a:t>Part B</a:t>
                      </a:r>
                    </a:p>
                    <a:p>
                      <a:r>
                        <a:rPr lang="it-IT" sz="1400" b="1" dirty="0"/>
                        <a:t>2. Impact</a:t>
                      </a:r>
                    </a:p>
                    <a:p>
                      <a:pPr marL="179388" indent="0"/>
                      <a:r>
                        <a:rPr lang="it-IT" sz="1400" b="1" dirty="0"/>
                        <a:t>2.2 </a:t>
                      </a:r>
                      <a:r>
                        <a:rPr lang="it-IT" sz="1400" b="1" i="0" u="none" strike="noStrike" kern="1200" baseline="0" dirty="0" err="1">
                          <a:solidFill>
                            <a:schemeClr val="dk1"/>
                          </a:solidFill>
                          <a:latin typeface="+mn-lt"/>
                          <a:ea typeface="+mn-ea"/>
                          <a:cs typeface="+mn-cs"/>
                        </a:rPr>
                        <a:t>Measures</a:t>
                      </a:r>
                      <a:r>
                        <a:rPr lang="it-IT" sz="1400" b="1" i="0" u="none" strike="noStrike" kern="1200" baseline="0" dirty="0">
                          <a:solidFill>
                            <a:schemeClr val="dk1"/>
                          </a:solidFill>
                          <a:latin typeface="+mn-lt"/>
                          <a:ea typeface="+mn-ea"/>
                          <a:cs typeface="+mn-cs"/>
                        </a:rPr>
                        <a:t> to </a:t>
                      </a:r>
                      <a:r>
                        <a:rPr lang="it-IT" sz="1400" b="1" i="0" u="none" strike="noStrike" kern="1200" baseline="0" dirty="0" err="1">
                          <a:solidFill>
                            <a:schemeClr val="dk1"/>
                          </a:solidFill>
                          <a:latin typeface="+mn-lt"/>
                          <a:ea typeface="+mn-ea"/>
                          <a:cs typeface="+mn-cs"/>
                        </a:rPr>
                        <a:t>maximise</a:t>
                      </a:r>
                      <a:r>
                        <a:rPr lang="it-IT" sz="1400" b="1" i="0" u="none" strike="noStrike" kern="1200" baseline="0" dirty="0">
                          <a:solidFill>
                            <a:schemeClr val="dk1"/>
                          </a:solidFill>
                          <a:latin typeface="+mn-lt"/>
                          <a:ea typeface="+mn-ea"/>
                          <a:cs typeface="+mn-cs"/>
                        </a:rPr>
                        <a:t> impact </a:t>
                      </a:r>
                      <a:endParaRPr lang="it-IT" sz="1400" b="1" dirty="0"/>
                    </a:p>
                    <a:p>
                      <a:endParaRPr lang="it-IT" sz="1000" b="0" i="0" u="none" strike="noStrike" kern="1200" baseline="0" dirty="0">
                        <a:solidFill>
                          <a:schemeClr val="dk1"/>
                        </a:solidFill>
                        <a:latin typeface="+mn-lt"/>
                        <a:ea typeface="+mn-ea"/>
                        <a:cs typeface="+mn-cs"/>
                      </a:endParaRPr>
                    </a:p>
                    <a:p>
                      <a:r>
                        <a:rPr lang="en-US" sz="1000" b="0" i="0" u="none" strike="noStrike" kern="1200" baseline="0" dirty="0">
                          <a:solidFill>
                            <a:schemeClr val="dk1"/>
                          </a:solidFill>
                          <a:latin typeface="+mn-lt"/>
                          <a:ea typeface="+mn-ea"/>
                          <a:cs typeface="+mn-cs"/>
                        </a:rPr>
                        <a:t>. Describe the dissemination, exploitation and communication measures that are planned, and the target group(s) addressed</a:t>
                      </a:r>
                    </a:p>
                    <a:p>
                      <a:r>
                        <a:rPr lang="en-US" sz="1000" b="0" i="0" u="none" strike="noStrike" kern="1200" baseline="0" dirty="0">
                          <a:solidFill>
                            <a:schemeClr val="dk1"/>
                          </a:solidFill>
                          <a:latin typeface="+mn-lt"/>
                          <a:ea typeface="+mn-ea"/>
                          <a:cs typeface="+mn-cs"/>
                        </a:rPr>
                        <a:t>. Outline your strategy for the management of intellectual property</a:t>
                      </a:r>
                    </a:p>
                    <a:p>
                      <a:endParaRPr lang="en-US" sz="1000" b="0" i="0" u="none" strike="noStrike" kern="1200" baseline="0" dirty="0">
                        <a:solidFill>
                          <a:schemeClr val="dk1"/>
                        </a:solidFill>
                        <a:latin typeface="+mn-lt"/>
                        <a:ea typeface="+mn-ea"/>
                        <a:cs typeface="+mn-cs"/>
                      </a:endParaRPr>
                    </a:p>
                    <a:p>
                      <a:r>
                        <a:rPr lang="en-US" sz="1400" b="1" kern="1200" dirty="0" err="1">
                          <a:solidFill>
                            <a:schemeClr val="dk1"/>
                          </a:solidFill>
                          <a:latin typeface="+mn-lt"/>
                          <a:ea typeface="+mn-ea"/>
                          <a:cs typeface="+mn-cs"/>
                        </a:rPr>
                        <a:t>Programme</a:t>
                      </a:r>
                      <a:r>
                        <a:rPr lang="en-US" sz="1400" b="1" kern="1200" dirty="0">
                          <a:solidFill>
                            <a:schemeClr val="dk1"/>
                          </a:solidFill>
                          <a:latin typeface="+mn-lt"/>
                          <a:ea typeface="+mn-ea"/>
                          <a:cs typeface="+mn-cs"/>
                        </a:rPr>
                        <a:t> guide p. 30-37</a:t>
                      </a:r>
                    </a:p>
                    <a:p>
                      <a:endParaRPr lang="en-US" sz="1400" b="1" kern="1200" dirty="0">
                        <a:solidFill>
                          <a:schemeClr val="dk1"/>
                        </a:solidFill>
                        <a:latin typeface="+mn-lt"/>
                        <a:ea typeface="+mn-ea"/>
                        <a:cs typeface="+mn-cs"/>
                      </a:endParaRPr>
                    </a:p>
                    <a:p>
                      <a:r>
                        <a:rPr lang="en-US" sz="1000" dirty="0"/>
                        <a:t>We suggest you take a step-by-step approach to dissemination, exploitation and communication when developing your proposals for an application. </a:t>
                      </a:r>
                    </a:p>
                    <a:p>
                      <a:endParaRPr lang="en-US" sz="1000" dirty="0"/>
                    </a:p>
                    <a:p>
                      <a:r>
                        <a:rPr lang="en-US" sz="1000" b="0" i="0" u="none" strike="noStrike" kern="1200" baseline="0" dirty="0">
                          <a:solidFill>
                            <a:schemeClr val="dk1"/>
                          </a:solidFill>
                          <a:latin typeface="+mn-lt"/>
                          <a:ea typeface="+mn-ea"/>
                          <a:cs typeface="+mn-cs"/>
                        </a:rPr>
                        <a:t>[clarify the relationship between exploitation and Open Science]</a:t>
                      </a:r>
                      <a:endParaRPr lang="it-IT" sz="1000" b="0" i="0" u="none" strike="noStrike" kern="1200" baseline="0" dirty="0">
                        <a:solidFill>
                          <a:schemeClr val="dk1"/>
                        </a:solidFill>
                        <a:latin typeface="+mn-lt"/>
                        <a:ea typeface="+mn-ea"/>
                        <a:cs typeface="+mn-cs"/>
                      </a:endParaRPr>
                    </a:p>
                  </a:txBody>
                  <a:tcPr anchor="ctr"/>
                </a:tc>
                <a:tc>
                  <a:txBody>
                    <a:bodyPr/>
                    <a:lstStyle/>
                    <a:p>
                      <a:r>
                        <a:rPr lang="it-IT" sz="1400" dirty="0"/>
                        <a:t>In </a:t>
                      </a:r>
                      <a:r>
                        <a:rPr lang="it-IT" sz="1400" dirty="0" err="1"/>
                        <a:t>this</a:t>
                      </a:r>
                      <a:r>
                        <a:rPr lang="it-IT" sz="1400" dirty="0"/>
                        <a:t> section </a:t>
                      </a:r>
                      <a:r>
                        <a:rPr lang="it-IT" sz="1400" dirty="0" err="1"/>
                        <a:t>you</a:t>
                      </a:r>
                      <a:r>
                        <a:rPr lang="it-IT" sz="1400" dirty="0"/>
                        <a:t> </a:t>
                      </a:r>
                      <a:r>
                        <a:rPr lang="it-IT" sz="1400" dirty="0" err="1"/>
                        <a:t>have</a:t>
                      </a:r>
                      <a:r>
                        <a:rPr lang="it-IT" sz="1400" dirty="0"/>
                        <a:t> to </a:t>
                      </a:r>
                      <a:r>
                        <a:rPr lang="it-IT" sz="1400" dirty="0" err="1"/>
                        <a:t>give</a:t>
                      </a:r>
                      <a:r>
                        <a:rPr lang="it-IT" sz="1400" dirty="0"/>
                        <a:t> </a:t>
                      </a:r>
                      <a:r>
                        <a:rPr lang="it-IT" sz="1400" dirty="0" err="1">
                          <a:solidFill>
                            <a:srgbClr val="FF0000"/>
                          </a:solidFill>
                        </a:rPr>
                        <a:t>schematic</a:t>
                      </a:r>
                      <a:r>
                        <a:rPr lang="it-IT" sz="1400" dirty="0">
                          <a:solidFill>
                            <a:srgbClr val="FF0000"/>
                          </a:solidFill>
                        </a:rPr>
                        <a:t> (in a </a:t>
                      </a:r>
                      <a:r>
                        <a:rPr lang="it-IT" sz="1400" dirty="0" err="1">
                          <a:solidFill>
                            <a:srgbClr val="FF0000"/>
                          </a:solidFill>
                        </a:rPr>
                        <a:t>table</a:t>
                      </a:r>
                      <a:r>
                        <a:rPr lang="it-IT" sz="1400" dirty="0">
                          <a:solidFill>
                            <a:srgbClr val="FF0000"/>
                          </a:solidFill>
                        </a:rPr>
                        <a:t>) first </a:t>
                      </a:r>
                      <a:r>
                        <a:rPr lang="it-IT" sz="1400" dirty="0" err="1">
                          <a:solidFill>
                            <a:srgbClr val="FF0000"/>
                          </a:solidFill>
                        </a:rPr>
                        <a:t>version</a:t>
                      </a:r>
                      <a:r>
                        <a:rPr lang="it-IT" sz="1400" dirty="0">
                          <a:solidFill>
                            <a:srgbClr val="FF0000"/>
                          </a:solidFill>
                        </a:rPr>
                        <a:t> of the </a:t>
                      </a:r>
                      <a:r>
                        <a:rPr lang="it-IT" sz="1400" dirty="0" err="1">
                          <a:solidFill>
                            <a:srgbClr val="FF0000"/>
                          </a:solidFill>
                        </a:rPr>
                        <a:t>project’s</a:t>
                      </a:r>
                      <a:r>
                        <a:rPr lang="it-IT" sz="1400" dirty="0">
                          <a:solidFill>
                            <a:srgbClr val="FF0000"/>
                          </a:solidFill>
                        </a:rPr>
                        <a:t> plan for </a:t>
                      </a:r>
                      <a:r>
                        <a:rPr lang="it-IT" sz="1400" dirty="0"/>
                        <a:t>the project </a:t>
                      </a:r>
                      <a:r>
                        <a:rPr lang="it-IT" sz="1400" b="1" dirty="0" err="1"/>
                        <a:t>dissemination</a:t>
                      </a:r>
                      <a:r>
                        <a:rPr lang="it-IT" sz="1400" b="1" dirty="0"/>
                        <a:t>, exploitation and communication</a:t>
                      </a:r>
                      <a:r>
                        <a:rPr lang="it-IT" sz="1400" dirty="0"/>
                        <a:t>, </a:t>
                      </a:r>
                      <a:r>
                        <a:rPr lang="it-IT" sz="1400" dirty="0" err="1"/>
                        <a:t>bearing</a:t>
                      </a:r>
                      <a:r>
                        <a:rPr lang="it-IT" sz="1400" dirty="0"/>
                        <a:t> in mind </a:t>
                      </a:r>
                      <a:r>
                        <a:rPr lang="it-IT" sz="1400" dirty="0" err="1"/>
                        <a:t>they</a:t>
                      </a:r>
                      <a:r>
                        <a:rPr lang="it-IT" sz="1400" dirty="0"/>
                        <a:t> are separate activities and </a:t>
                      </a:r>
                      <a:r>
                        <a:rPr lang="it-IT" sz="1400" dirty="0" err="1"/>
                        <a:t>they</a:t>
                      </a:r>
                      <a:r>
                        <a:rPr lang="it-IT" sz="1400" dirty="0"/>
                        <a:t> </a:t>
                      </a:r>
                      <a:r>
                        <a:rPr lang="it-IT" sz="1400" dirty="0" err="1"/>
                        <a:t>have</a:t>
                      </a:r>
                      <a:r>
                        <a:rPr lang="it-IT" sz="1400" dirty="0"/>
                        <a:t> to be commensurate and </a:t>
                      </a:r>
                      <a:r>
                        <a:rPr lang="it-IT" sz="1400" dirty="0" err="1"/>
                        <a:t>linked</a:t>
                      </a:r>
                      <a:r>
                        <a:rPr lang="it-IT" sz="1400" dirty="0"/>
                        <a:t> to a </a:t>
                      </a:r>
                      <a:r>
                        <a:rPr lang="it-IT" sz="1400" dirty="0" err="1"/>
                        <a:t>specific</a:t>
                      </a:r>
                      <a:r>
                        <a:rPr lang="it-IT" sz="1400" dirty="0"/>
                        <a:t> audience [e.g.: </a:t>
                      </a:r>
                      <a:r>
                        <a:rPr lang="it-IT" sz="1400" dirty="0" err="1"/>
                        <a:t>Academic</a:t>
                      </a:r>
                      <a:r>
                        <a:rPr lang="it-IT" sz="1400" dirty="0"/>
                        <a:t> community</a:t>
                      </a:r>
                      <a:r>
                        <a:rPr lang="it-IT" sz="1400" dirty="0">
                          <a:sym typeface="Symbol" panose="05050102010706020507" pitchFamily="18" charset="2"/>
                        </a:rPr>
                        <a:t> Preprint, journal articles, conferences; Society  Blog, Wikipedia entry, </a:t>
                      </a:r>
                      <a:r>
                        <a:rPr lang="it-IT" sz="1400" dirty="0" err="1">
                          <a:sym typeface="Symbol" panose="05050102010706020507" pitchFamily="18" charset="2"/>
                        </a:rPr>
                        <a:t>plain</a:t>
                      </a:r>
                      <a:r>
                        <a:rPr lang="it-IT" sz="1400" dirty="0">
                          <a:sym typeface="Symbol" panose="05050102010706020507" pitchFamily="18" charset="2"/>
                        </a:rPr>
                        <a:t> words video…].</a:t>
                      </a:r>
                    </a:p>
                    <a:p>
                      <a:r>
                        <a:rPr lang="it-IT" sz="1400" dirty="0">
                          <a:sym typeface="Symbol" panose="05050102010706020507" pitchFamily="18" charset="2"/>
                        </a:rPr>
                        <a:t>The </a:t>
                      </a:r>
                      <a:r>
                        <a:rPr lang="it-IT" sz="1400" i="1" dirty="0" err="1">
                          <a:sym typeface="Symbol" panose="05050102010706020507" pitchFamily="18" charset="2"/>
                        </a:rPr>
                        <a:t>Dissemination</a:t>
                      </a:r>
                      <a:r>
                        <a:rPr lang="it-IT" sz="1400" i="1" dirty="0">
                          <a:sym typeface="Symbol" panose="05050102010706020507" pitchFamily="18" charset="2"/>
                        </a:rPr>
                        <a:t> &amp; communication plan</a:t>
                      </a:r>
                      <a:r>
                        <a:rPr lang="it-IT" sz="1400" i="0" dirty="0">
                          <a:sym typeface="Symbol" panose="05050102010706020507" pitchFamily="18" charset="2"/>
                        </a:rPr>
                        <a:t> </a:t>
                      </a:r>
                      <a:r>
                        <a:rPr lang="it-IT" sz="1400" i="0" dirty="0" err="1">
                          <a:sym typeface="Symbol" panose="05050102010706020507" pitchFamily="18" charset="2"/>
                        </a:rPr>
                        <a:t>is</a:t>
                      </a:r>
                      <a:r>
                        <a:rPr lang="it-IT" sz="1400" i="0" dirty="0">
                          <a:sym typeface="Symbol" panose="05050102010706020507" pitchFamily="18" charset="2"/>
                        </a:rPr>
                        <a:t> a deliverable due in M6 </a:t>
                      </a:r>
                      <a:r>
                        <a:rPr lang="it-IT" sz="1400" i="0" dirty="0" err="1">
                          <a:sym typeface="Symbol" panose="05050102010706020507" pitchFamily="18" charset="2"/>
                        </a:rPr>
                        <a:t>if</a:t>
                      </a:r>
                      <a:r>
                        <a:rPr lang="it-IT" sz="1400" i="0" dirty="0">
                          <a:sym typeface="Symbol" panose="05050102010706020507" pitchFamily="18" charset="2"/>
                        </a:rPr>
                        <a:t> the project </a:t>
                      </a:r>
                      <a:r>
                        <a:rPr lang="it-IT" sz="1400" i="0" dirty="0" err="1">
                          <a:sym typeface="Symbol" panose="05050102010706020507" pitchFamily="18" charset="2"/>
                        </a:rPr>
                        <a:t>is</a:t>
                      </a:r>
                      <a:r>
                        <a:rPr lang="it-IT" sz="1400" i="0" dirty="0">
                          <a:sym typeface="Symbol" panose="05050102010706020507" pitchFamily="18" charset="2"/>
                        </a:rPr>
                        <a:t> </a:t>
                      </a:r>
                      <a:r>
                        <a:rPr lang="it-IT" sz="1400" i="0" dirty="0" err="1">
                          <a:sym typeface="Symbol" panose="05050102010706020507" pitchFamily="18" charset="2"/>
                        </a:rPr>
                        <a:t>funded</a:t>
                      </a:r>
                      <a:r>
                        <a:rPr lang="it-IT" sz="1400" i="0" dirty="0">
                          <a:sym typeface="Symbol" panose="05050102010706020507" pitchFamily="18" charset="2"/>
                        </a:rPr>
                        <a:t>.</a:t>
                      </a:r>
                      <a:r>
                        <a:rPr lang="it-IT" sz="1400" dirty="0">
                          <a:sym typeface="Symbol" panose="05050102010706020507" pitchFamily="18" charset="2"/>
                        </a:rPr>
                        <a:t> At </a:t>
                      </a:r>
                      <a:r>
                        <a:rPr lang="it-IT" sz="1400" dirty="0" err="1">
                          <a:sym typeface="Symbol" panose="05050102010706020507" pitchFamily="18" charset="2"/>
                        </a:rPr>
                        <a:t>this</a:t>
                      </a:r>
                      <a:r>
                        <a:rPr lang="it-IT" sz="1400" dirty="0">
                          <a:sym typeface="Symbol" panose="05050102010706020507" pitchFamily="18" charset="2"/>
                        </a:rPr>
                        <a:t> stage, </a:t>
                      </a:r>
                      <a:r>
                        <a:rPr lang="it-IT" sz="1400" b="1" dirty="0" err="1">
                          <a:sym typeface="Symbol" panose="05050102010706020507" pitchFamily="18" charset="2"/>
                        </a:rPr>
                        <a:t>you</a:t>
                      </a:r>
                      <a:r>
                        <a:rPr lang="it-IT" sz="1400" b="1" dirty="0">
                          <a:sym typeface="Symbol" panose="05050102010706020507" pitchFamily="18" charset="2"/>
                        </a:rPr>
                        <a:t> </a:t>
                      </a:r>
                      <a:r>
                        <a:rPr lang="it-IT" sz="1400" b="1" dirty="0" err="1">
                          <a:sym typeface="Symbol" panose="05050102010706020507" pitchFamily="18" charset="2"/>
                        </a:rPr>
                        <a:t>will</a:t>
                      </a:r>
                      <a:r>
                        <a:rPr lang="it-IT" sz="1400" b="1" dirty="0">
                          <a:sym typeface="Symbol" panose="05050102010706020507" pitchFamily="18" charset="2"/>
                        </a:rPr>
                        <a:t> be </a:t>
                      </a:r>
                      <a:r>
                        <a:rPr lang="it-IT" sz="1400" b="1" dirty="0" err="1">
                          <a:sym typeface="Symbol" panose="05050102010706020507" pitchFamily="18" charset="2"/>
                        </a:rPr>
                        <a:t>evaluated</a:t>
                      </a:r>
                      <a:r>
                        <a:rPr lang="it-IT" sz="1400" b="1" dirty="0">
                          <a:sym typeface="Symbol" panose="05050102010706020507" pitchFamily="18" charset="2"/>
                        </a:rPr>
                        <a:t> on </a:t>
                      </a:r>
                      <a:r>
                        <a:rPr lang="it-IT" sz="1400" b="1" dirty="0" err="1">
                          <a:sym typeface="Symbol" panose="05050102010706020507" pitchFamily="18" charset="2"/>
                        </a:rPr>
                        <a:t>how</a:t>
                      </a:r>
                      <a:r>
                        <a:rPr lang="it-IT" sz="1400" b="1" dirty="0">
                          <a:sym typeface="Symbol" panose="05050102010706020507" pitchFamily="18" charset="2"/>
                        </a:rPr>
                        <a:t> </a:t>
                      </a:r>
                      <a:r>
                        <a:rPr lang="it-IT" sz="1400" b="1" dirty="0" err="1">
                          <a:sym typeface="Symbol" panose="05050102010706020507" pitchFamily="18" charset="2"/>
                        </a:rPr>
                        <a:t>you</a:t>
                      </a:r>
                      <a:r>
                        <a:rPr lang="it-IT" sz="1400" b="1" dirty="0">
                          <a:sym typeface="Symbol" panose="05050102010706020507" pitchFamily="18" charset="2"/>
                        </a:rPr>
                        <a:t> are </a:t>
                      </a:r>
                      <a:r>
                        <a:rPr lang="it-IT" sz="1400" b="1" dirty="0" err="1">
                          <a:sym typeface="Symbol" panose="05050102010706020507" pitchFamily="18" charset="2"/>
                        </a:rPr>
                        <a:t>going</a:t>
                      </a:r>
                      <a:r>
                        <a:rPr lang="it-IT" sz="1400" b="1" dirty="0">
                          <a:sym typeface="Symbol" panose="05050102010706020507" pitchFamily="18" charset="2"/>
                        </a:rPr>
                        <a:t> to </a:t>
                      </a:r>
                      <a:r>
                        <a:rPr lang="it-IT" sz="1400" b="1" dirty="0" err="1">
                          <a:sym typeface="Symbol" panose="05050102010706020507" pitchFamily="18" charset="2"/>
                        </a:rPr>
                        <a:t>openly</a:t>
                      </a:r>
                      <a:r>
                        <a:rPr lang="it-IT" sz="1400" b="1" dirty="0">
                          <a:sym typeface="Symbol" panose="05050102010706020507" pitchFamily="18" charset="2"/>
                        </a:rPr>
                        <a:t> disseminate</a:t>
                      </a:r>
                      <a:r>
                        <a:rPr lang="it-IT" sz="1400" dirty="0">
                          <a:sym typeface="Symbol" panose="05050102010706020507" pitchFamily="18" charset="2"/>
                        </a:rPr>
                        <a:t>, keeping in mind the Key Impact pathways on Horizon Europe (</a:t>
                      </a:r>
                      <a:r>
                        <a:rPr lang="it-IT" sz="1400" dirty="0" err="1">
                          <a:sym typeface="Symbol" panose="05050102010706020507" pitchFamily="18" charset="2"/>
                        </a:rPr>
                        <a:t>scientific</a:t>
                      </a:r>
                      <a:r>
                        <a:rPr lang="it-IT" sz="1400" dirty="0">
                          <a:sym typeface="Symbol" panose="05050102010706020507" pitchFamily="18" charset="2"/>
                        </a:rPr>
                        <a:t>, </a:t>
                      </a:r>
                      <a:r>
                        <a:rPr lang="it-IT" sz="1400" dirty="0" err="1">
                          <a:sym typeface="Symbol" panose="05050102010706020507" pitchFamily="18" charset="2"/>
                        </a:rPr>
                        <a:t>economic</a:t>
                      </a:r>
                      <a:r>
                        <a:rPr lang="it-IT" sz="1400" dirty="0">
                          <a:sym typeface="Symbol" panose="05050102010706020507" pitchFamily="18" charset="2"/>
                        </a:rPr>
                        <a:t>, </a:t>
                      </a:r>
                      <a:r>
                        <a:rPr lang="it-IT" sz="1400" dirty="0" err="1">
                          <a:sym typeface="Symbol" panose="05050102010706020507" pitchFamily="18" charset="2"/>
                        </a:rPr>
                        <a:t>societal</a:t>
                      </a:r>
                      <a:r>
                        <a:rPr lang="it-IT" sz="1400" dirty="0">
                          <a:sym typeface="Symbol" panose="05050102010706020507" pitchFamily="18" charset="2"/>
                        </a:rPr>
                        <a:t>) </a:t>
                      </a:r>
                      <a:r>
                        <a:rPr lang="it-IT" sz="1400" dirty="0" err="1">
                          <a:sym typeface="Symbol" panose="05050102010706020507" pitchFamily="18" charset="2"/>
                        </a:rPr>
                        <a:t>among</a:t>
                      </a:r>
                      <a:r>
                        <a:rPr lang="it-IT" sz="1400" dirty="0">
                          <a:sym typeface="Symbol" panose="05050102010706020507" pitchFamily="18" charset="2"/>
                        </a:rPr>
                        <a:t> </a:t>
                      </a:r>
                      <a:r>
                        <a:rPr lang="it-IT" sz="1400" dirty="0" err="1">
                          <a:sym typeface="Symbol" panose="05050102010706020507" pitchFamily="18" charset="2"/>
                        </a:rPr>
                        <a:t>which</a:t>
                      </a:r>
                      <a:r>
                        <a:rPr lang="it-IT" sz="1400" dirty="0">
                          <a:sym typeface="Symbol" panose="05050102010706020507" pitchFamily="18" charset="2"/>
                        </a:rPr>
                        <a:t> «</a:t>
                      </a:r>
                      <a:r>
                        <a:rPr lang="it-IT" sz="1400" dirty="0" err="1">
                          <a:sym typeface="Symbol" panose="05050102010706020507" pitchFamily="18" charset="2"/>
                        </a:rPr>
                        <a:t>Fostering</a:t>
                      </a:r>
                      <a:r>
                        <a:rPr lang="it-IT" sz="1400" dirty="0">
                          <a:sym typeface="Symbol" panose="05050102010706020507" pitchFamily="18" charset="2"/>
                        </a:rPr>
                        <a:t> </a:t>
                      </a:r>
                      <a:r>
                        <a:rPr lang="it-IT" sz="1400" dirty="0" err="1">
                          <a:sym typeface="Symbol" panose="05050102010706020507" pitchFamily="18" charset="2"/>
                        </a:rPr>
                        <a:t>diffusion</a:t>
                      </a:r>
                      <a:r>
                        <a:rPr lang="it-IT" sz="1400" dirty="0">
                          <a:sym typeface="Symbol" panose="05050102010706020507" pitchFamily="18" charset="2"/>
                        </a:rPr>
                        <a:t> of knowledge and Open Science» (HEU </a:t>
                      </a:r>
                      <a:r>
                        <a:rPr lang="it-IT" sz="1400" dirty="0" err="1">
                          <a:sym typeface="Symbol" panose="05050102010706020507" pitchFamily="18" charset="2"/>
                        </a:rPr>
                        <a:t>regulation</a:t>
                      </a:r>
                      <a:r>
                        <a:rPr lang="it-IT" sz="1400" dirty="0">
                          <a:sym typeface="Symbol" panose="05050102010706020507" pitchFamily="18" charset="2"/>
                        </a:rPr>
                        <a:t> 2021/695 </a:t>
                      </a:r>
                      <a:r>
                        <a:rPr lang="it-IT" sz="1400" dirty="0" err="1">
                          <a:sym typeface="Symbol" panose="05050102010706020507" pitchFamily="18" charset="2"/>
                        </a:rPr>
                        <a:t>Annex</a:t>
                      </a:r>
                      <a:r>
                        <a:rPr lang="it-IT" sz="1400" dirty="0">
                          <a:sym typeface="Symbol" panose="05050102010706020507" pitchFamily="18" charset="2"/>
                        </a:rPr>
                        <a:t> V).</a:t>
                      </a:r>
                    </a:p>
                    <a:p>
                      <a:r>
                        <a:rPr lang="it-IT" sz="1400" dirty="0" err="1">
                          <a:sym typeface="Symbol" panose="05050102010706020507" pitchFamily="18" charset="2"/>
                        </a:rPr>
                        <a:t>You</a:t>
                      </a:r>
                      <a:r>
                        <a:rPr lang="it-IT" sz="1400" dirty="0">
                          <a:sym typeface="Symbol" panose="05050102010706020507" pitchFamily="18" charset="2"/>
                        </a:rPr>
                        <a:t> </a:t>
                      </a:r>
                      <a:r>
                        <a:rPr lang="it-IT" sz="1400" dirty="0" err="1">
                          <a:sym typeface="Symbol" panose="05050102010706020507" pitchFamily="18" charset="2"/>
                        </a:rPr>
                        <a:t>need</a:t>
                      </a:r>
                      <a:r>
                        <a:rPr lang="it-IT" sz="1400" dirty="0">
                          <a:sym typeface="Symbol" panose="05050102010706020507" pitchFamily="18" charset="2"/>
                        </a:rPr>
                        <a:t> </a:t>
                      </a:r>
                      <a:r>
                        <a:rPr lang="it-IT" sz="1400" dirty="0" err="1">
                          <a:sym typeface="Symbol" panose="05050102010706020507" pitchFamily="18" charset="2"/>
                        </a:rPr>
                        <a:t>also</a:t>
                      </a:r>
                      <a:r>
                        <a:rPr lang="it-IT" sz="1400" dirty="0">
                          <a:sym typeface="Symbol" panose="05050102010706020507" pitchFamily="18" charset="2"/>
                        </a:rPr>
                        <a:t> to </a:t>
                      </a:r>
                      <a:r>
                        <a:rPr lang="it-IT" sz="1400" b="1" dirty="0" err="1">
                          <a:sym typeface="Symbol" panose="05050102010706020507" pitchFamily="18" charset="2"/>
                        </a:rPr>
                        <a:t>address</a:t>
                      </a:r>
                      <a:r>
                        <a:rPr lang="it-IT" sz="1400" b="1" dirty="0">
                          <a:sym typeface="Symbol" panose="05050102010706020507" pitchFamily="18" charset="2"/>
                        </a:rPr>
                        <a:t> </a:t>
                      </a:r>
                      <a:r>
                        <a:rPr lang="it-IT" sz="1400" b="1" dirty="0" err="1">
                          <a:sym typeface="Symbol" panose="05050102010706020507" pitchFamily="18" charset="2"/>
                        </a:rPr>
                        <a:t>how</a:t>
                      </a:r>
                      <a:r>
                        <a:rPr lang="it-IT" sz="1400" b="1" dirty="0">
                          <a:sym typeface="Symbol" panose="05050102010706020507" pitchFamily="18" charset="2"/>
                        </a:rPr>
                        <a:t> the project </a:t>
                      </a:r>
                      <a:r>
                        <a:rPr lang="it-IT" sz="1400" b="1" dirty="0" err="1">
                          <a:sym typeface="Symbol" panose="05050102010706020507" pitchFamily="18" charset="2"/>
                        </a:rPr>
                        <a:t>will</a:t>
                      </a:r>
                      <a:r>
                        <a:rPr lang="it-IT" sz="1400" b="1" dirty="0">
                          <a:sym typeface="Symbol" panose="05050102010706020507" pitchFamily="18" charset="2"/>
                        </a:rPr>
                        <a:t> </a:t>
                      </a:r>
                      <a:r>
                        <a:rPr lang="it-IT" sz="1400" b="1" dirty="0" err="1">
                          <a:sym typeface="Symbol" panose="05050102010706020507" pitchFamily="18" charset="2"/>
                        </a:rPr>
                        <a:t>manage</a:t>
                      </a:r>
                      <a:r>
                        <a:rPr lang="it-IT" sz="1400" b="1" dirty="0">
                          <a:sym typeface="Symbol" panose="05050102010706020507" pitchFamily="18" charset="2"/>
                        </a:rPr>
                        <a:t> </a:t>
                      </a:r>
                      <a:r>
                        <a:rPr lang="it-IT" sz="1400" b="1" dirty="0" err="1">
                          <a:sym typeface="Symbol" panose="05050102010706020507" pitchFamily="18" charset="2"/>
                        </a:rPr>
                        <a:t>intellectual</a:t>
                      </a:r>
                      <a:r>
                        <a:rPr lang="it-IT" sz="1400" b="1" dirty="0">
                          <a:sym typeface="Symbol" panose="05050102010706020507" pitchFamily="18" charset="2"/>
                        </a:rPr>
                        <a:t> </a:t>
                      </a:r>
                      <a:r>
                        <a:rPr lang="it-IT" sz="1400" b="1" dirty="0" err="1">
                          <a:sym typeface="Symbol" panose="05050102010706020507" pitchFamily="18" charset="2"/>
                        </a:rPr>
                        <a:t>property</a:t>
                      </a:r>
                      <a:r>
                        <a:rPr lang="it-IT" sz="1400" b="1" dirty="0">
                          <a:sym typeface="Symbol" panose="05050102010706020507" pitchFamily="18" charset="2"/>
                        </a:rPr>
                        <a:t> </a:t>
                      </a:r>
                      <a:r>
                        <a:rPr lang="it-IT" sz="1400" b="1" dirty="0" err="1">
                          <a:sym typeface="Symbol" panose="05050102010706020507" pitchFamily="18" charset="2"/>
                        </a:rPr>
                        <a:t>rights</a:t>
                      </a:r>
                      <a:r>
                        <a:rPr lang="it-IT" sz="1400" b="1" dirty="0">
                          <a:sym typeface="Symbol" panose="05050102010706020507" pitchFamily="18" charset="2"/>
                        </a:rPr>
                        <a:t> (</a:t>
                      </a:r>
                      <a:r>
                        <a:rPr lang="it-IT" sz="1400" dirty="0" err="1">
                          <a:sym typeface="Symbol" panose="05050102010706020507" pitchFamily="18" charset="2"/>
                        </a:rPr>
                        <a:t>patents</a:t>
                      </a:r>
                      <a:r>
                        <a:rPr lang="it-IT" sz="1400" dirty="0">
                          <a:sym typeface="Symbol" panose="05050102010706020507" pitchFamily="18" charset="2"/>
                        </a:rPr>
                        <a:t>, Creative Commons </a:t>
                      </a:r>
                      <a:r>
                        <a:rPr lang="it-IT" sz="1400" dirty="0" err="1">
                          <a:sym typeface="Symbol" panose="05050102010706020507" pitchFamily="18" charset="2"/>
                        </a:rPr>
                        <a:t>Licenses</a:t>
                      </a:r>
                      <a:r>
                        <a:rPr lang="it-IT" sz="1400" dirty="0">
                          <a:sym typeface="Symbol" panose="05050102010706020507" pitchFamily="18" charset="2"/>
                        </a:rPr>
                        <a:t>…). </a:t>
                      </a:r>
                      <a:r>
                        <a:rPr lang="it-IT" sz="1400" dirty="0" err="1">
                          <a:sym typeface="Symbol" panose="05050102010706020507" pitchFamily="18" charset="2"/>
                        </a:rPr>
                        <a:t>If</a:t>
                      </a:r>
                      <a:r>
                        <a:rPr lang="it-IT" sz="1400" dirty="0">
                          <a:sym typeface="Symbol" panose="05050102010706020507" pitchFamily="18" charset="2"/>
                        </a:rPr>
                        <a:t> </a:t>
                      </a:r>
                      <a:r>
                        <a:rPr lang="it-IT" sz="1400" dirty="0" err="1">
                          <a:sym typeface="Symbol" panose="05050102010706020507" pitchFamily="18" charset="2"/>
                        </a:rPr>
                        <a:t>funded</a:t>
                      </a:r>
                      <a:r>
                        <a:rPr lang="it-IT" sz="1400" dirty="0">
                          <a:sym typeface="Symbol" panose="05050102010706020507" pitchFamily="18" charset="2"/>
                        </a:rPr>
                        <a:t>, </a:t>
                      </a:r>
                      <a:r>
                        <a:rPr lang="it-IT" sz="1400" dirty="0" err="1">
                          <a:sym typeface="Symbol" panose="05050102010706020507" pitchFamily="18" charset="2"/>
                        </a:rPr>
                        <a:t>before</a:t>
                      </a:r>
                      <a:r>
                        <a:rPr lang="it-IT" sz="1400" dirty="0">
                          <a:sym typeface="Symbol" panose="05050102010706020507" pitchFamily="18" charset="2"/>
                        </a:rPr>
                        <a:t> </a:t>
                      </a:r>
                      <a:r>
                        <a:rPr lang="it-IT" sz="1400" dirty="0" err="1">
                          <a:sym typeface="Symbol" panose="05050102010706020507" pitchFamily="18" charset="2"/>
                        </a:rPr>
                        <a:t>its</a:t>
                      </a:r>
                      <a:r>
                        <a:rPr lang="it-IT" sz="1400" dirty="0">
                          <a:sym typeface="Symbol" panose="05050102010706020507" pitchFamily="18" charset="2"/>
                        </a:rPr>
                        <a:t> end </a:t>
                      </a:r>
                      <a:r>
                        <a:rPr lang="it-IT" sz="1400" dirty="0" err="1">
                          <a:sym typeface="Symbol" panose="05050102010706020507" pitchFamily="18" charset="2"/>
                        </a:rPr>
                        <a:t>each</a:t>
                      </a:r>
                      <a:r>
                        <a:rPr lang="it-IT" sz="1400" dirty="0">
                          <a:sym typeface="Symbol" panose="05050102010706020507" pitchFamily="18" charset="2"/>
                        </a:rPr>
                        <a:t> project </a:t>
                      </a:r>
                      <a:r>
                        <a:rPr lang="it-IT" sz="1400" dirty="0" err="1">
                          <a:sym typeface="Symbol" panose="05050102010706020507" pitchFamily="18" charset="2"/>
                        </a:rPr>
                        <a:t>has</a:t>
                      </a:r>
                      <a:r>
                        <a:rPr lang="it-IT" sz="1400" dirty="0">
                          <a:sym typeface="Symbol" panose="05050102010706020507" pitchFamily="18" charset="2"/>
                        </a:rPr>
                        <a:t> to </a:t>
                      </a:r>
                      <a:r>
                        <a:rPr lang="it-IT" sz="1400" dirty="0" err="1">
                          <a:sym typeface="Symbol" panose="05050102010706020507" pitchFamily="18" charset="2"/>
                        </a:rPr>
                        <a:t>draw</a:t>
                      </a:r>
                      <a:r>
                        <a:rPr lang="it-IT" sz="1400" dirty="0">
                          <a:sym typeface="Symbol" panose="05050102010706020507" pitchFamily="18" charset="2"/>
                        </a:rPr>
                        <a:t> a </a:t>
                      </a:r>
                      <a:r>
                        <a:rPr lang="it-IT" sz="1400" b="1" i="1" dirty="0">
                          <a:sym typeface="Symbol" panose="05050102010706020507" pitchFamily="18" charset="2"/>
                        </a:rPr>
                        <a:t>Results ownership list</a:t>
                      </a:r>
                      <a:r>
                        <a:rPr lang="it-IT" sz="1400" dirty="0">
                          <a:sym typeface="Symbol" panose="05050102010706020507" pitchFamily="18" charset="2"/>
                        </a:rPr>
                        <a:t>.</a:t>
                      </a:r>
                    </a:p>
                    <a:p>
                      <a:r>
                        <a:rPr lang="it-IT" sz="1400" dirty="0" err="1">
                          <a:sym typeface="Symbol" panose="05050102010706020507" pitchFamily="18" charset="2"/>
                        </a:rPr>
                        <a:t>Tips</a:t>
                      </a:r>
                      <a:r>
                        <a:rPr lang="it-IT" sz="1400" dirty="0">
                          <a:sym typeface="Symbol" panose="05050102010706020507" pitchFamily="18" charset="2"/>
                        </a:rPr>
                        <a:t> for an Open </a:t>
                      </a:r>
                      <a:r>
                        <a:rPr lang="it-IT" sz="1400" dirty="0" err="1">
                          <a:sym typeface="Symbol" panose="05050102010706020507" pitchFamily="18" charset="2"/>
                        </a:rPr>
                        <a:t>dissemination</a:t>
                      </a:r>
                      <a:r>
                        <a:rPr lang="it-IT" sz="1400" dirty="0">
                          <a:sym typeface="Symbol" panose="05050102010706020507" pitchFamily="18" charset="2"/>
                        </a:rPr>
                        <a:t>:</a:t>
                      </a:r>
                    </a:p>
                    <a:p>
                      <a:pPr marL="285750" indent="-285750">
                        <a:buFontTx/>
                        <a:buChar char="-"/>
                      </a:pPr>
                      <a:r>
                        <a:rPr lang="it-IT" sz="1200" dirty="0">
                          <a:sym typeface="Symbol" panose="05050102010706020507" pitchFamily="18" charset="2"/>
                        </a:rPr>
                        <a:t>create a Community in </a:t>
                      </a:r>
                      <a:r>
                        <a:rPr lang="it-IT" sz="1200" dirty="0" err="1">
                          <a:sym typeface="Symbol" panose="05050102010706020507" pitchFamily="18" charset="2"/>
                        </a:rPr>
                        <a:t>Zenodo</a:t>
                      </a:r>
                      <a:r>
                        <a:rPr lang="it-IT" sz="1200" dirty="0">
                          <a:sym typeface="Symbol" panose="05050102010706020507" pitchFamily="18" charset="2"/>
                        </a:rPr>
                        <a:t> under the </a:t>
                      </a:r>
                      <a:r>
                        <a:rPr lang="it-IT" sz="1200" dirty="0" err="1">
                          <a:sym typeface="Symbol" panose="05050102010706020507" pitchFamily="18" charset="2"/>
                        </a:rPr>
                        <a:t>acronym</a:t>
                      </a:r>
                      <a:r>
                        <a:rPr lang="it-IT" sz="1200" dirty="0">
                          <a:sym typeface="Symbol" panose="05050102010706020507" pitchFamily="18" charset="2"/>
                        </a:rPr>
                        <a:t> of the project to </a:t>
                      </a:r>
                      <a:r>
                        <a:rPr lang="it-IT" sz="1200" dirty="0" err="1">
                          <a:sym typeface="Symbol" panose="05050102010706020507" pitchFamily="18" charset="2"/>
                        </a:rPr>
                        <a:t>deposit</a:t>
                      </a:r>
                      <a:r>
                        <a:rPr lang="it-IT" sz="1200" dirty="0">
                          <a:sym typeface="Symbol" panose="05050102010706020507" pitchFamily="18" charset="2"/>
                        </a:rPr>
                        <a:t> </a:t>
                      </a:r>
                      <a:r>
                        <a:rPr lang="it-IT" sz="1200" dirty="0" err="1">
                          <a:sym typeface="Symbol" panose="05050102010706020507" pitchFamily="18" charset="2"/>
                        </a:rPr>
                        <a:t>all</a:t>
                      </a:r>
                      <a:r>
                        <a:rPr lang="it-IT" sz="1200" dirty="0">
                          <a:sym typeface="Symbol" panose="05050102010706020507" pitchFamily="18" charset="2"/>
                        </a:rPr>
                        <a:t> the </a:t>
                      </a:r>
                      <a:r>
                        <a:rPr lang="it-IT" sz="1200" dirty="0" err="1">
                          <a:sym typeface="Symbol" panose="05050102010706020507" pitchFamily="18" charset="2"/>
                        </a:rPr>
                        <a:t>related</a:t>
                      </a:r>
                      <a:r>
                        <a:rPr lang="it-IT" sz="1200" dirty="0">
                          <a:sym typeface="Symbol" panose="05050102010706020507" pitchFamily="18" charset="2"/>
                        </a:rPr>
                        <a:t> </a:t>
                      </a:r>
                      <a:r>
                        <a:rPr lang="it-IT" sz="1200" dirty="0" err="1">
                          <a:sym typeface="Symbol" panose="05050102010706020507" pitchFamily="18" charset="2"/>
                        </a:rPr>
                        <a:t>material</a:t>
                      </a:r>
                      <a:r>
                        <a:rPr lang="it-IT" sz="1200" dirty="0">
                          <a:sym typeface="Symbol" panose="05050102010706020507" pitchFamily="18" charset="2"/>
                        </a:rPr>
                        <a:t>/outputs (preprint, Open </a:t>
                      </a:r>
                      <a:r>
                        <a:rPr lang="it-IT" sz="1200" dirty="0" err="1">
                          <a:sym typeface="Symbol" panose="05050102010706020507" pitchFamily="18" charset="2"/>
                        </a:rPr>
                        <a:t>versions</a:t>
                      </a:r>
                      <a:r>
                        <a:rPr lang="it-IT" sz="1200" dirty="0">
                          <a:sym typeface="Symbol" panose="05050102010706020507" pitchFamily="18" charset="2"/>
                        </a:rPr>
                        <a:t> of the </a:t>
                      </a:r>
                      <a:r>
                        <a:rPr lang="it-IT" sz="1200" dirty="0" err="1">
                          <a:sym typeface="Symbol" panose="05050102010706020507" pitchFamily="18" charset="2"/>
                        </a:rPr>
                        <a:t>publications</a:t>
                      </a:r>
                      <a:r>
                        <a:rPr lang="it-IT" sz="1200" dirty="0">
                          <a:sym typeface="Symbol" panose="05050102010706020507" pitchFamily="18" charset="2"/>
                        </a:rPr>
                        <a:t>, </a:t>
                      </a:r>
                      <a:r>
                        <a:rPr lang="it-IT" sz="1200" dirty="0" err="1">
                          <a:sym typeface="Symbol" panose="05050102010706020507" pitchFamily="18" charset="2"/>
                        </a:rPr>
                        <a:t>datasets</a:t>
                      </a:r>
                      <a:r>
                        <a:rPr lang="it-IT" sz="1200" dirty="0">
                          <a:sym typeface="Symbol" panose="05050102010706020507" pitchFamily="18" charset="2"/>
                        </a:rPr>
                        <a:t>, software, </a:t>
                      </a:r>
                      <a:r>
                        <a:rPr lang="it-IT" sz="1200" dirty="0" err="1">
                          <a:sym typeface="Symbol" panose="05050102010706020507" pitchFamily="18" charset="2"/>
                        </a:rPr>
                        <a:t>presentations</a:t>
                      </a:r>
                      <a:r>
                        <a:rPr lang="it-IT" sz="1200" dirty="0">
                          <a:sym typeface="Symbol" panose="05050102010706020507" pitchFamily="18" charset="2"/>
                        </a:rPr>
                        <a:t>…). </a:t>
                      </a:r>
                      <a:r>
                        <a:rPr lang="it-IT" sz="1200" dirty="0" err="1">
                          <a:sym typeface="Symbol" panose="05050102010706020507" pitchFamily="18" charset="2"/>
                        </a:rPr>
                        <a:t>Zenodo</a:t>
                      </a:r>
                      <a:r>
                        <a:rPr lang="it-IT" sz="1200" dirty="0">
                          <a:sym typeface="Symbol" panose="05050102010706020507" pitchFamily="18" charset="2"/>
                        </a:rPr>
                        <a:t> </a:t>
                      </a:r>
                      <a:r>
                        <a:rPr lang="it-IT" sz="1200" dirty="0" err="1">
                          <a:sym typeface="Symbol" panose="05050102010706020507" pitchFamily="18" charset="2"/>
                        </a:rPr>
                        <a:t>assigns</a:t>
                      </a:r>
                      <a:r>
                        <a:rPr lang="it-IT" sz="1200" dirty="0">
                          <a:sym typeface="Symbol" panose="05050102010706020507" pitchFamily="18" charset="2"/>
                        </a:rPr>
                        <a:t> a DOI, making </a:t>
                      </a:r>
                      <a:r>
                        <a:rPr lang="it-IT" sz="1200" dirty="0" err="1">
                          <a:sym typeface="Symbol" panose="05050102010706020507" pitchFamily="18" charset="2"/>
                        </a:rPr>
                        <a:t>you</a:t>
                      </a:r>
                      <a:r>
                        <a:rPr lang="it-IT" sz="1200" dirty="0">
                          <a:sym typeface="Symbol" panose="05050102010706020507" pitchFamily="18" charset="2"/>
                        </a:rPr>
                        <a:t> compliant with the </a:t>
                      </a:r>
                      <a:r>
                        <a:rPr lang="it-IT" sz="1200" dirty="0" err="1">
                          <a:sym typeface="Symbol" panose="05050102010706020507" pitchFamily="18" charset="2"/>
                        </a:rPr>
                        <a:t>Findability</a:t>
                      </a:r>
                      <a:r>
                        <a:rPr lang="it-IT" sz="1200" dirty="0">
                          <a:sym typeface="Symbol" panose="05050102010706020507" pitchFamily="18" charset="2"/>
                        </a:rPr>
                        <a:t> </a:t>
                      </a:r>
                      <a:r>
                        <a:rPr lang="it-IT" sz="1200" dirty="0" err="1">
                          <a:sym typeface="Symbol" panose="05050102010706020507" pitchFamily="18" charset="2"/>
                        </a:rPr>
                        <a:t>principle</a:t>
                      </a:r>
                      <a:r>
                        <a:rPr lang="it-IT" sz="1200" dirty="0">
                          <a:sym typeface="Symbol" panose="05050102010706020507" pitchFamily="18" charset="2"/>
                        </a:rPr>
                        <a:t> of FAIR. </a:t>
                      </a:r>
                      <a:r>
                        <a:rPr lang="it-IT" sz="1200" dirty="0" err="1">
                          <a:sym typeface="Symbol" panose="05050102010706020507" pitchFamily="18" charset="2"/>
                        </a:rPr>
                        <a:t>Deposited</a:t>
                      </a:r>
                      <a:r>
                        <a:rPr lang="it-IT" sz="1200" dirty="0">
                          <a:sym typeface="Symbol" panose="05050102010706020507" pitchFamily="18" charset="2"/>
                        </a:rPr>
                        <a:t> items in </a:t>
                      </a:r>
                      <a:r>
                        <a:rPr lang="it-IT" sz="1200" dirty="0" err="1">
                          <a:sym typeface="Symbol" panose="05050102010706020507" pitchFamily="18" charset="2"/>
                        </a:rPr>
                        <a:t>Zenodo</a:t>
                      </a:r>
                      <a:r>
                        <a:rPr lang="it-IT" sz="1200" dirty="0">
                          <a:sym typeface="Symbol" panose="05050102010706020507" pitchFamily="18" charset="2"/>
                        </a:rPr>
                        <a:t> can </a:t>
                      </a:r>
                      <a:r>
                        <a:rPr lang="it-IT" sz="1200" dirty="0" err="1">
                          <a:sym typeface="Symbol" panose="05050102010706020507" pitchFamily="18" charset="2"/>
                        </a:rPr>
                        <a:t>have</a:t>
                      </a:r>
                      <a:r>
                        <a:rPr lang="it-IT" sz="1200" dirty="0">
                          <a:sym typeface="Symbol" panose="05050102010706020507" pitchFamily="18" charset="2"/>
                        </a:rPr>
                        <a:t> </a:t>
                      </a:r>
                      <a:r>
                        <a:rPr lang="it-IT" sz="1200" dirty="0" err="1">
                          <a:sym typeface="Symbol" panose="05050102010706020507" pitchFamily="18" charset="2"/>
                        </a:rPr>
                        <a:t>different</a:t>
                      </a:r>
                      <a:r>
                        <a:rPr lang="it-IT" sz="1200" dirty="0">
                          <a:sym typeface="Symbol" panose="05050102010706020507" pitchFamily="18" charset="2"/>
                        </a:rPr>
                        <a:t> access </a:t>
                      </a:r>
                      <a:r>
                        <a:rPr lang="it-IT" sz="1200" dirty="0" err="1">
                          <a:sym typeface="Symbol" panose="05050102010706020507" pitchFamily="18" charset="2"/>
                        </a:rPr>
                        <a:t>rights</a:t>
                      </a:r>
                      <a:r>
                        <a:rPr lang="it-IT" sz="1200" dirty="0">
                          <a:sym typeface="Symbol" panose="05050102010706020507" pitchFamily="18" charset="2"/>
                        </a:rPr>
                        <a:t> (open, restricted, </a:t>
                      </a:r>
                      <a:r>
                        <a:rPr lang="it-IT" sz="1200" dirty="0" err="1">
                          <a:sym typeface="Symbol" panose="05050102010706020507" pitchFamily="18" charset="2"/>
                        </a:rPr>
                        <a:t>embargoed</a:t>
                      </a:r>
                      <a:r>
                        <a:rPr lang="it-IT" sz="1200" dirty="0">
                          <a:sym typeface="Symbol" panose="05050102010706020507" pitchFamily="18" charset="2"/>
                        </a:rPr>
                        <a:t>…)</a:t>
                      </a:r>
                    </a:p>
                    <a:p>
                      <a:pPr marL="285750" indent="-285750">
                        <a:buFontTx/>
                        <a:buChar char="-"/>
                      </a:pPr>
                      <a:r>
                        <a:rPr lang="it-IT" sz="1200" dirty="0">
                          <a:sym typeface="Symbol" panose="05050102010706020507" pitchFamily="18" charset="2"/>
                        </a:rPr>
                        <a:t>create a «Project» in Open Science Framework, </a:t>
                      </a:r>
                      <a:r>
                        <a:rPr lang="it-IT" sz="1200" dirty="0" err="1">
                          <a:sym typeface="Symbol" panose="05050102010706020507" pitchFamily="18" charset="2"/>
                        </a:rPr>
                        <a:t>which</a:t>
                      </a:r>
                      <a:r>
                        <a:rPr lang="it-IT" sz="1200" dirty="0">
                          <a:sym typeface="Symbol" panose="05050102010706020507" pitchFamily="18" charset="2"/>
                        </a:rPr>
                        <a:t> </a:t>
                      </a:r>
                      <a:r>
                        <a:rPr lang="it-IT" sz="1200" dirty="0" err="1">
                          <a:sym typeface="Symbol" panose="05050102010706020507" pitchFamily="18" charset="2"/>
                        </a:rPr>
                        <a:t>is</a:t>
                      </a:r>
                      <a:r>
                        <a:rPr lang="it-IT" sz="1200" dirty="0">
                          <a:sym typeface="Symbol" panose="05050102010706020507" pitchFamily="18" charset="2"/>
                        </a:rPr>
                        <a:t> a complete </a:t>
                      </a:r>
                      <a:r>
                        <a:rPr lang="it-IT" sz="1200" dirty="0" err="1">
                          <a:sym typeface="Symbol" panose="05050102010706020507" pitchFamily="18" charset="2"/>
                        </a:rPr>
                        <a:t>environment</a:t>
                      </a:r>
                      <a:r>
                        <a:rPr lang="it-IT" sz="1200" dirty="0">
                          <a:sym typeface="Symbol" panose="05050102010706020507" pitchFamily="18" charset="2"/>
                        </a:rPr>
                        <a:t> in </a:t>
                      </a:r>
                      <a:r>
                        <a:rPr lang="it-IT" sz="1200" dirty="0" err="1">
                          <a:sym typeface="Symbol" panose="05050102010706020507" pitchFamily="18" charset="2"/>
                        </a:rPr>
                        <a:t>which</a:t>
                      </a:r>
                      <a:r>
                        <a:rPr lang="it-IT" sz="1200" dirty="0">
                          <a:sym typeface="Symbol" panose="05050102010706020507" pitchFamily="18" charset="2"/>
                        </a:rPr>
                        <a:t> </a:t>
                      </a:r>
                      <a:r>
                        <a:rPr lang="it-IT" sz="1200" dirty="0" err="1">
                          <a:sym typeface="Symbol" panose="05050102010706020507" pitchFamily="18" charset="2"/>
                        </a:rPr>
                        <a:t>you</a:t>
                      </a:r>
                      <a:r>
                        <a:rPr lang="it-IT" sz="1200" dirty="0">
                          <a:sym typeface="Symbol" panose="05050102010706020507" pitchFamily="18" charset="2"/>
                        </a:rPr>
                        <a:t> can </a:t>
                      </a:r>
                      <a:r>
                        <a:rPr lang="it-IT" sz="1200" dirty="0" err="1">
                          <a:sym typeface="Symbol" panose="05050102010706020507" pitchFamily="18" charset="2"/>
                        </a:rPr>
                        <a:t>also</a:t>
                      </a:r>
                      <a:r>
                        <a:rPr lang="it-IT" sz="1200" dirty="0">
                          <a:sym typeface="Symbol" panose="05050102010706020507" pitchFamily="18" charset="2"/>
                        </a:rPr>
                        <a:t> </a:t>
                      </a:r>
                      <a:r>
                        <a:rPr lang="it-IT" sz="1200" dirty="0" err="1">
                          <a:sym typeface="Symbol" panose="05050102010706020507" pitchFamily="18" charset="2"/>
                        </a:rPr>
                        <a:t>publish</a:t>
                      </a:r>
                      <a:r>
                        <a:rPr lang="it-IT" sz="1200" dirty="0">
                          <a:sym typeface="Symbol" panose="05050102010706020507" pitchFamily="18" charset="2"/>
                        </a:rPr>
                        <a:t> preprints</a:t>
                      </a:r>
                    </a:p>
                    <a:p>
                      <a:pPr marL="285750" indent="-285750">
                        <a:buFontTx/>
                        <a:buChar char="-"/>
                      </a:pPr>
                      <a:r>
                        <a:rPr lang="it-IT" sz="1200" dirty="0">
                          <a:sym typeface="Symbol" panose="05050102010706020507" pitchFamily="18" charset="2"/>
                        </a:rPr>
                        <a:t>use code notebooks for data </a:t>
                      </a:r>
                      <a:r>
                        <a:rPr lang="it-IT" sz="1200" dirty="0" err="1">
                          <a:sym typeface="Symbol" panose="05050102010706020507" pitchFamily="18" charset="2"/>
                        </a:rPr>
                        <a:t>analysis</a:t>
                      </a:r>
                      <a:r>
                        <a:rPr lang="it-IT" sz="1200" dirty="0">
                          <a:sym typeface="Symbol" panose="05050102010706020507" pitchFamily="18" charset="2"/>
                        </a:rPr>
                        <a:t> like </a:t>
                      </a:r>
                      <a:r>
                        <a:rPr lang="it-IT" sz="1200" dirty="0" err="1">
                          <a:sym typeface="Symbol" panose="05050102010706020507" pitchFamily="18" charset="2"/>
                        </a:rPr>
                        <a:t>Jupyter</a:t>
                      </a:r>
                      <a:r>
                        <a:rPr lang="it-IT" sz="1200" dirty="0">
                          <a:sym typeface="Symbol" panose="05050102010706020507" pitchFamily="18" charset="2"/>
                        </a:rPr>
                        <a:t> (</a:t>
                      </a:r>
                      <a:r>
                        <a:rPr lang="it-IT" sz="1200" dirty="0" err="1">
                          <a:sym typeface="Symbol" panose="05050102010706020507" pitchFamily="18" charset="2"/>
                        </a:rPr>
                        <a:t>containing</a:t>
                      </a:r>
                      <a:r>
                        <a:rPr lang="it-IT" sz="1200" dirty="0">
                          <a:sym typeface="Symbol" panose="05050102010706020507" pitchFamily="18" charset="2"/>
                        </a:rPr>
                        <a:t> narrative text, </a:t>
                      </a:r>
                      <a:r>
                        <a:rPr lang="it-IT" sz="1200" dirty="0" err="1">
                          <a:sym typeface="Symbol" panose="05050102010706020507" pitchFamily="18" charset="2"/>
                        </a:rPr>
                        <a:t>executable</a:t>
                      </a:r>
                      <a:r>
                        <a:rPr lang="it-IT" sz="1200" dirty="0">
                          <a:sym typeface="Symbol" panose="05050102010706020507" pitchFamily="18" charset="2"/>
                        </a:rPr>
                        <a:t> code, data…) and make </a:t>
                      </a:r>
                      <a:r>
                        <a:rPr lang="it-IT" sz="1200" dirty="0" err="1">
                          <a:sym typeface="Symbol" panose="05050102010706020507" pitchFamily="18" charset="2"/>
                        </a:rPr>
                        <a:t>it</a:t>
                      </a:r>
                      <a:r>
                        <a:rPr lang="it-IT" sz="1200" dirty="0">
                          <a:sym typeface="Symbol" panose="05050102010706020507" pitchFamily="18" charset="2"/>
                        </a:rPr>
                        <a:t> open </a:t>
                      </a:r>
                      <a:r>
                        <a:rPr lang="it-IT" sz="1200" dirty="0" err="1">
                          <a:sym typeface="Symbol" panose="05050102010706020507" pitchFamily="18" charset="2"/>
                        </a:rPr>
                        <a:t>as</a:t>
                      </a:r>
                      <a:r>
                        <a:rPr lang="it-IT" sz="1200" dirty="0">
                          <a:sym typeface="Symbol" panose="05050102010706020507" pitchFamily="18" charset="2"/>
                        </a:rPr>
                        <a:t> early </a:t>
                      </a:r>
                      <a:r>
                        <a:rPr lang="it-IT" sz="1200" dirty="0" err="1">
                          <a:sym typeface="Symbol" panose="05050102010706020507" pitchFamily="18" charset="2"/>
                        </a:rPr>
                        <a:t>as</a:t>
                      </a:r>
                      <a:r>
                        <a:rPr lang="it-IT" sz="1200" dirty="0">
                          <a:sym typeface="Symbol" panose="05050102010706020507" pitchFamily="18" charset="2"/>
                        </a:rPr>
                        <a:t> </a:t>
                      </a:r>
                      <a:r>
                        <a:rPr lang="it-IT" sz="1200" dirty="0" err="1">
                          <a:sym typeface="Symbol" panose="05050102010706020507" pitchFamily="18" charset="2"/>
                        </a:rPr>
                        <a:t>possible</a:t>
                      </a:r>
                      <a:r>
                        <a:rPr lang="it-IT" sz="1200" dirty="0">
                          <a:sym typeface="Symbol" panose="05050102010706020507" pitchFamily="18" charset="2"/>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it-IT" sz="1400" dirty="0">
                          <a:sym typeface="Symbol" panose="05050102010706020507" pitchFamily="18" charset="2"/>
                        </a:rPr>
                        <a:t>Note: </a:t>
                      </a:r>
                      <a:r>
                        <a:rPr lang="it-IT" sz="1400" b="1" dirty="0" err="1">
                          <a:sym typeface="Symbol" panose="05050102010706020507" pitchFamily="18" charset="2"/>
                        </a:rPr>
                        <a:t>patenting</a:t>
                      </a:r>
                      <a:r>
                        <a:rPr lang="it-IT" sz="1400" b="1" dirty="0">
                          <a:sym typeface="Symbol" panose="05050102010706020507" pitchFamily="18" charset="2"/>
                        </a:rPr>
                        <a:t> and publishing</a:t>
                      </a:r>
                      <a:r>
                        <a:rPr lang="it-IT" sz="1400" dirty="0">
                          <a:sym typeface="Symbol" panose="05050102010706020507" pitchFamily="18" charset="2"/>
                        </a:rPr>
                        <a:t>. </a:t>
                      </a:r>
                      <a:r>
                        <a:rPr lang="it-IT" sz="1400" dirty="0" err="1">
                          <a:sym typeface="Symbol" panose="05050102010706020507" pitchFamily="18" charset="2"/>
                        </a:rPr>
                        <a:t>There</a:t>
                      </a:r>
                      <a:r>
                        <a:rPr lang="it-IT" sz="1400" dirty="0">
                          <a:sym typeface="Symbol" panose="05050102010706020507" pitchFamily="18" charset="2"/>
                        </a:rPr>
                        <a:t> </a:t>
                      </a:r>
                      <a:r>
                        <a:rPr lang="it-IT" sz="1400" dirty="0" err="1">
                          <a:sym typeface="Symbol" panose="05050102010706020507" pitchFamily="18" charset="2"/>
                        </a:rPr>
                        <a:t>is</a:t>
                      </a:r>
                      <a:r>
                        <a:rPr lang="it-IT" sz="1400" dirty="0">
                          <a:sym typeface="Symbol" panose="05050102010706020507" pitchFamily="18" charset="2"/>
                        </a:rPr>
                        <a:t> no conflict (</a:t>
                      </a:r>
                      <a:r>
                        <a:rPr lang="it-IT" sz="1400" dirty="0" err="1">
                          <a:sym typeface="Symbol" panose="05050102010706020507" pitchFamily="18" charset="2"/>
                        </a:rPr>
                        <a:t>see</a:t>
                      </a:r>
                      <a:r>
                        <a:rPr lang="it-IT" sz="1400" dirty="0">
                          <a:sym typeface="Symbol" panose="05050102010706020507" pitchFamily="18" charset="2"/>
                        </a:rPr>
                        <a:t> </a:t>
                      </a:r>
                      <a:r>
                        <a:rPr lang="it-IT" sz="1400" b="1" dirty="0">
                          <a:sym typeface="Symbol" panose="05050102010706020507" pitchFamily="18" charset="2"/>
                        </a:rPr>
                        <a:t>D5-D6</a:t>
                      </a:r>
                      <a:r>
                        <a:rPr lang="it-IT" sz="1400" dirty="0">
                          <a:sym typeface="Symbol" panose="05050102010706020507" pitchFamily="18" charset="2"/>
                        </a:rPr>
                        <a:t>).</a:t>
                      </a:r>
                    </a:p>
                    <a:p>
                      <a:pPr marL="0" indent="0">
                        <a:buFontTx/>
                        <a:buNone/>
                      </a:pPr>
                      <a:r>
                        <a:rPr lang="it-IT" sz="1400" dirty="0" err="1">
                          <a:sym typeface="Symbol" panose="05050102010706020507" pitchFamily="18" charset="2"/>
                        </a:rPr>
                        <a:t>If</a:t>
                      </a:r>
                      <a:r>
                        <a:rPr lang="it-IT" sz="1400" dirty="0">
                          <a:sym typeface="Symbol" panose="05050102010706020507" pitchFamily="18" charset="2"/>
                        </a:rPr>
                        <a:t> </a:t>
                      </a:r>
                      <a:r>
                        <a:rPr lang="it-IT" sz="1400" dirty="0" err="1">
                          <a:sym typeface="Symbol" panose="05050102010706020507" pitchFamily="18" charset="2"/>
                        </a:rPr>
                        <a:t>you</a:t>
                      </a:r>
                      <a:r>
                        <a:rPr lang="it-IT" sz="1400" dirty="0">
                          <a:sym typeface="Symbol" panose="05050102010706020507" pitchFamily="18" charset="2"/>
                        </a:rPr>
                        <a:t> plan to </a:t>
                      </a:r>
                      <a:r>
                        <a:rPr lang="it-IT" sz="1400" dirty="0" err="1">
                          <a:sym typeface="Symbol" panose="05050102010706020507" pitchFamily="18" charset="2"/>
                        </a:rPr>
                        <a:t>patent</a:t>
                      </a:r>
                      <a:r>
                        <a:rPr lang="it-IT" sz="1400" dirty="0">
                          <a:sym typeface="Symbol" panose="05050102010706020507" pitchFamily="18" charset="2"/>
                        </a:rPr>
                        <a:t>, </a:t>
                      </a:r>
                      <a:r>
                        <a:rPr lang="it-IT" sz="1400" dirty="0" err="1">
                          <a:sym typeface="Symbol" panose="05050102010706020507" pitchFamily="18" charset="2"/>
                        </a:rPr>
                        <a:t>dissemination</a:t>
                      </a:r>
                      <a:r>
                        <a:rPr lang="it-IT" sz="1400" dirty="0">
                          <a:sym typeface="Symbol" panose="05050102010706020507" pitchFamily="18" charset="2"/>
                        </a:rPr>
                        <a:t> </a:t>
                      </a:r>
                      <a:r>
                        <a:rPr lang="it-IT" sz="1400" dirty="0" err="1">
                          <a:sym typeface="Symbol" panose="05050102010706020507" pitchFamily="18" charset="2"/>
                        </a:rPr>
                        <a:t>may</a:t>
                      </a:r>
                      <a:r>
                        <a:rPr lang="it-IT" sz="1400" dirty="0">
                          <a:sym typeface="Symbol" panose="05050102010706020507" pitchFamily="18" charset="2"/>
                        </a:rPr>
                        <a:t> </a:t>
                      </a:r>
                      <a:r>
                        <a:rPr lang="it-IT" sz="1400" dirty="0" err="1">
                          <a:sym typeface="Symbol" panose="05050102010706020507" pitchFamily="18" charset="2"/>
                        </a:rPr>
                        <a:t>occurr</a:t>
                      </a:r>
                      <a:r>
                        <a:rPr lang="it-IT" sz="1400" dirty="0">
                          <a:sym typeface="Symbol" panose="05050102010706020507" pitchFamily="18" charset="2"/>
                        </a:rPr>
                        <a:t> </a:t>
                      </a:r>
                      <a:r>
                        <a:rPr lang="it-IT" sz="1400" dirty="0" err="1">
                          <a:sym typeface="Symbol" panose="05050102010706020507" pitchFamily="18" charset="2"/>
                        </a:rPr>
                        <a:t>later</a:t>
                      </a:r>
                      <a:r>
                        <a:rPr lang="it-IT" sz="1400" dirty="0">
                          <a:sym typeface="Symbol" panose="05050102010706020507" pitchFamily="18" charset="2"/>
                        </a:rPr>
                        <a:t>. </a:t>
                      </a:r>
                      <a:r>
                        <a:rPr lang="en-US" sz="1400" dirty="0">
                          <a:sym typeface="Symbol" panose="05050102010706020507" pitchFamily="18" charset="2"/>
                        </a:rPr>
                        <a:t>This applies for all publications. Whether they are Open Access or not makes no difference.</a:t>
                      </a:r>
                    </a:p>
                    <a:p>
                      <a:pPr marL="0" indent="0">
                        <a:buFontTx/>
                        <a:buNone/>
                      </a:pPr>
                      <a:r>
                        <a:rPr lang="it-IT" sz="1400" dirty="0">
                          <a:sym typeface="Symbol" panose="05050102010706020507" pitchFamily="18" charset="2"/>
                        </a:rPr>
                        <a:t>[</a:t>
                      </a:r>
                      <a:r>
                        <a:rPr lang="it-IT" sz="1400" dirty="0" err="1"/>
                        <a:t>suggested</a:t>
                      </a:r>
                      <a:r>
                        <a:rPr lang="it-IT" sz="1400" dirty="0"/>
                        <a:t> length: </a:t>
                      </a:r>
                      <a:r>
                        <a:rPr lang="it-IT" sz="1400" dirty="0">
                          <a:sym typeface="Symbol" panose="05050102010706020507" pitchFamily="18" charset="2"/>
                        </a:rPr>
                        <a:t>5 </a:t>
                      </a:r>
                      <a:r>
                        <a:rPr lang="it-IT" sz="1400" dirty="0" err="1">
                          <a:sym typeface="Symbol" panose="05050102010706020507" pitchFamily="18" charset="2"/>
                        </a:rPr>
                        <a:t>pages</a:t>
                      </a:r>
                      <a:r>
                        <a:rPr lang="it-IT" sz="1400" dirty="0">
                          <a:sym typeface="Symbol" panose="05050102010706020507" pitchFamily="18" charset="2"/>
                        </a:rPr>
                        <a:t> </a:t>
                      </a:r>
                      <a:r>
                        <a:rPr lang="it-IT" sz="1400" dirty="0" err="1">
                          <a:sym typeface="Symbol" panose="05050102010706020507" pitchFamily="18" charset="2"/>
                        </a:rPr>
                        <a:t>total</a:t>
                      </a:r>
                      <a:r>
                        <a:rPr lang="it-IT" sz="1400" dirty="0">
                          <a:sym typeface="Symbol" panose="05050102010706020507" pitchFamily="18" charset="2"/>
                        </a:rPr>
                        <a:t>, </a:t>
                      </a:r>
                      <a:r>
                        <a:rPr lang="it-IT" sz="1400" dirty="0" err="1">
                          <a:sym typeface="Symbol" panose="05050102010706020507" pitchFamily="18" charset="2"/>
                        </a:rPr>
                        <a:t>hence</a:t>
                      </a:r>
                      <a:r>
                        <a:rPr lang="it-IT" sz="1400" dirty="0">
                          <a:sym typeface="Symbol" panose="05050102010706020507" pitchFamily="18" charset="2"/>
                        </a:rPr>
                        <a:t> Open Science 0,5?]</a:t>
                      </a:r>
                      <a:endParaRPr lang="it-IT" sz="1400" dirty="0"/>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dirty="0"/>
                        <a:t>D1 </a:t>
                      </a:r>
                      <a:r>
                        <a:rPr lang="it-IT" sz="1200" b="1" kern="1200" dirty="0" err="1">
                          <a:solidFill>
                            <a:srgbClr val="006699"/>
                          </a:solidFill>
                          <a:latin typeface="+mn-lt"/>
                          <a:ea typeface="+mn-ea"/>
                          <a:cs typeface="+mn-cs"/>
                        </a:rPr>
                        <a:t>Ten</a:t>
                      </a:r>
                      <a:r>
                        <a:rPr lang="it-IT" sz="1200" b="1" kern="1200" dirty="0">
                          <a:solidFill>
                            <a:srgbClr val="006699"/>
                          </a:solidFill>
                          <a:latin typeface="+mn-lt"/>
                          <a:ea typeface="+mn-ea"/>
                          <a:cs typeface="+mn-cs"/>
                        </a:rPr>
                        <a:t> </a:t>
                      </a:r>
                      <a:r>
                        <a:rPr lang="it-IT" sz="1200" b="1" kern="1200" dirty="0" err="1">
                          <a:solidFill>
                            <a:srgbClr val="006699"/>
                          </a:solidFill>
                          <a:latin typeface="+mn-lt"/>
                          <a:ea typeface="+mn-ea"/>
                          <a:cs typeface="+mn-cs"/>
                        </a:rPr>
                        <a:t>simple</a:t>
                      </a:r>
                      <a:r>
                        <a:rPr lang="it-IT" sz="1200" b="1" kern="1200" dirty="0">
                          <a:solidFill>
                            <a:srgbClr val="006699"/>
                          </a:solidFill>
                          <a:latin typeface="+mn-lt"/>
                          <a:ea typeface="+mn-ea"/>
                          <a:cs typeface="+mn-cs"/>
                        </a:rPr>
                        <a:t> rules for innovative </a:t>
                      </a:r>
                      <a:r>
                        <a:rPr lang="it-IT" sz="1200" b="1" kern="1200" dirty="0" err="1">
                          <a:solidFill>
                            <a:srgbClr val="006699"/>
                          </a:solidFill>
                          <a:latin typeface="+mn-lt"/>
                          <a:ea typeface="+mn-ea"/>
                          <a:cs typeface="+mn-cs"/>
                        </a:rPr>
                        <a:t>dissemination</a:t>
                      </a:r>
                      <a:r>
                        <a:rPr lang="it-IT" sz="1200" b="1" kern="1200" dirty="0">
                          <a:solidFill>
                            <a:srgbClr val="006699"/>
                          </a:solidFill>
                          <a:latin typeface="+mn-lt"/>
                          <a:ea typeface="+mn-ea"/>
                          <a:cs typeface="+mn-cs"/>
                        </a:rPr>
                        <a:t> </a:t>
                      </a:r>
                      <a:r>
                        <a:rPr lang="it-IT" sz="1200" dirty="0"/>
                        <a:t>[</a:t>
                      </a:r>
                      <a:r>
                        <a:rPr lang="it-IT" sz="1200" b="0" i="0" u="none" strike="noStrike" kern="1200" dirty="0">
                          <a:solidFill>
                            <a:schemeClr val="dk1"/>
                          </a:solidFill>
                          <a:effectLst/>
                          <a:latin typeface="+mn-lt"/>
                          <a:ea typeface="+mn-ea"/>
                          <a:cs typeface="+mn-cs"/>
                          <a:hlinkClick r:id="rId2"/>
                        </a:rPr>
                        <a:t>https://doi.org/10.1371/journal.pcbi.1007704</a:t>
                      </a:r>
                      <a:r>
                        <a:rPr lang="it-IT" sz="1200" b="0" i="0" u="none" strike="noStrike" kern="1200" dirty="0">
                          <a:solidFill>
                            <a:schemeClr val="dk1"/>
                          </a:solidFill>
                          <a:effectLst/>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i="0" u="none" strike="noStrike" kern="1200" dirty="0">
                          <a:solidFill>
                            <a:schemeClr val="dk1"/>
                          </a:solidFill>
                          <a:effectLst/>
                          <a:latin typeface="+mn-lt"/>
                          <a:ea typeface="+mn-ea"/>
                          <a:cs typeface="+mn-cs"/>
                        </a:rPr>
                        <a:t>D2</a:t>
                      </a:r>
                      <a:r>
                        <a:rPr lang="it-IT" sz="1200" b="0" i="0" u="none" strike="noStrike" kern="1200" dirty="0">
                          <a:solidFill>
                            <a:schemeClr val="dk1"/>
                          </a:solidFill>
                          <a:effectLst/>
                          <a:latin typeface="+mn-lt"/>
                          <a:ea typeface="+mn-ea"/>
                          <a:cs typeface="+mn-cs"/>
                        </a:rPr>
                        <a:t> </a:t>
                      </a:r>
                      <a:r>
                        <a:rPr lang="it-IT" sz="1200" b="1" kern="1200" dirty="0" err="1">
                          <a:solidFill>
                            <a:srgbClr val="006699"/>
                          </a:solidFill>
                          <a:latin typeface="+mn-lt"/>
                          <a:ea typeface="+mn-ea"/>
                          <a:cs typeface="+mn-cs"/>
                        </a:rPr>
                        <a:t>Zenodo</a:t>
                      </a:r>
                      <a:r>
                        <a:rPr lang="it-IT" sz="1200" b="0" i="0" u="none" strike="noStrike" kern="1200" dirty="0">
                          <a:solidFill>
                            <a:schemeClr val="dk1"/>
                          </a:solidFill>
                          <a:effectLst/>
                          <a:latin typeface="+mn-lt"/>
                          <a:ea typeface="+mn-ea"/>
                          <a:cs typeface="+mn-cs"/>
                        </a:rPr>
                        <a:t> [</a:t>
                      </a:r>
                      <a:r>
                        <a:rPr lang="it-IT" sz="1200" b="0" i="0" u="none" strike="noStrike" kern="1200" dirty="0">
                          <a:solidFill>
                            <a:schemeClr val="dk1"/>
                          </a:solidFill>
                          <a:effectLst/>
                          <a:latin typeface="+mn-lt"/>
                          <a:ea typeface="+mn-ea"/>
                          <a:cs typeface="+mn-cs"/>
                          <a:hlinkClick r:id="rId3"/>
                        </a:rPr>
                        <a:t>https://zenodo.org/</a:t>
                      </a:r>
                      <a:r>
                        <a:rPr lang="it-IT" sz="1200" b="0" i="0" u="none" strike="noStrike" kern="1200" dirty="0">
                          <a:solidFill>
                            <a:schemeClr val="dk1"/>
                          </a:solidFill>
                          <a:effectLst/>
                          <a:latin typeface="+mn-lt"/>
                          <a:ea typeface="+mn-ea"/>
                          <a:cs typeface="+mn-cs"/>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i="0" u="none" strike="noStrike" kern="1200" dirty="0">
                          <a:solidFill>
                            <a:schemeClr val="dk1"/>
                          </a:solidFill>
                          <a:effectLst/>
                          <a:latin typeface="+mn-lt"/>
                          <a:ea typeface="+mn-ea"/>
                          <a:cs typeface="+mn-cs"/>
                        </a:rPr>
                        <a:t>D3</a:t>
                      </a:r>
                      <a:r>
                        <a:rPr lang="it-IT" sz="1200" b="0" i="0" u="none" strike="noStrike" kern="1200" dirty="0">
                          <a:solidFill>
                            <a:schemeClr val="dk1"/>
                          </a:solidFill>
                          <a:effectLst/>
                          <a:latin typeface="+mn-lt"/>
                          <a:ea typeface="+mn-ea"/>
                          <a:cs typeface="+mn-cs"/>
                        </a:rPr>
                        <a:t> </a:t>
                      </a:r>
                      <a:r>
                        <a:rPr lang="it-IT" sz="1200" b="1" kern="1200" dirty="0">
                          <a:solidFill>
                            <a:srgbClr val="006699"/>
                          </a:solidFill>
                          <a:latin typeface="+mn-lt"/>
                          <a:ea typeface="+mn-ea"/>
                          <a:cs typeface="+mn-cs"/>
                        </a:rPr>
                        <a:t>Open Science Framework</a:t>
                      </a:r>
                      <a:r>
                        <a:rPr lang="it-IT" sz="1200" b="0" i="0" u="none" strike="noStrike" kern="1200" dirty="0">
                          <a:solidFill>
                            <a:schemeClr val="dk1"/>
                          </a:solidFill>
                          <a:effectLst/>
                          <a:latin typeface="+mn-lt"/>
                          <a:ea typeface="+mn-ea"/>
                          <a:cs typeface="+mn-cs"/>
                        </a:rPr>
                        <a:t> [</a:t>
                      </a:r>
                      <a:r>
                        <a:rPr lang="it-IT" sz="1200" b="0" i="0" u="none" strike="noStrike" kern="1200" dirty="0">
                          <a:solidFill>
                            <a:schemeClr val="dk1"/>
                          </a:solidFill>
                          <a:effectLst/>
                          <a:latin typeface="+mn-lt"/>
                          <a:ea typeface="+mn-ea"/>
                          <a:cs typeface="+mn-cs"/>
                          <a:hlinkClick r:id="rId4"/>
                        </a:rPr>
                        <a:t>https://osf.io/</a:t>
                      </a:r>
                      <a:r>
                        <a:rPr lang="it-IT" sz="1200" b="0" i="0" u="none" strike="noStrike" kern="1200" dirty="0">
                          <a:solidFill>
                            <a:schemeClr val="dk1"/>
                          </a:solidFill>
                          <a:effectLst/>
                          <a:latin typeface="+mn-lt"/>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i="0" u="none" strike="noStrike" kern="1200" dirty="0">
                          <a:solidFill>
                            <a:schemeClr val="dk1"/>
                          </a:solidFill>
                          <a:effectLst/>
                          <a:latin typeface="+mn-lt"/>
                          <a:ea typeface="+mn-ea"/>
                          <a:cs typeface="+mn-cs"/>
                        </a:rPr>
                        <a:t>D4</a:t>
                      </a:r>
                      <a:r>
                        <a:rPr lang="it-IT" sz="1200" b="0" i="0" u="none" strike="noStrike" kern="1200" dirty="0">
                          <a:solidFill>
                            <a:schemeClr val="dk1"/>
                          </a:solidFill>
                          <a:effectLst/>
                          <a:latin typeface="+mn-lt"/>
                          <a:ea typeface="+mn-ea"/>
                          <a:cs typeface="+mn-cs"/>
                        </a:rPr>
                        <a:t> </a:t>
                      </a:r>
                      <a:r>
                        <a:rPr lang="it-IT" sz="1200" b="1" kern="1200" dirty="0">
                          <a:solidFill>
                            <a:srgbClr val="006699"/>
                          </a:solidFill>
                          <a:latin typeface="+mn-lt"/>
                          <a:ea typeface="+mn-ea"/>
                          <a:cs typeface="+mn-cs"/>
                        </a:rPr>
                        <a:t>EGI Open Notebook </a:t>
                      </a:r>
                      <a:r>
                        <a:rPr lang="it-IT" sz="1200" b="0" i="0" u="none" strike="noStrike" kern="1200" dirty="0">
                          <a:solidFill>
                            <a:schemeClr val="dk1"/>
                          </a:solidFill>
                          <a:effectLst/>
                          <a:latin typeface="+mn-lt"/>
                          <a:ea typeface="+mn-ea"/>
                          <a:cs typeface="+mn-cs"/>
                        </a:rPr>
                        <a:t>[</a:t>
                      </a:r>
                      <a:r>
                        <a:rPr lang="it-IT" sz="1200" b="0" i="0" u="none" strike="noStrike" kern="1200" dirty="0">
                          <a:solidFill>
                            <a:schemeClr val="dk1"/>
                          </a:solidFill>
                          <a:effectLst/>
                          <a:latin typeface="+mn-lt"/>
                          <a:ea typeface="+mn-ea"/>
                          <a:cs typeface="+mn-cs"/>
                          <a:hlinkClick r:id="rId5"/>
                        </a:rPr>
                        <a:t>https://www.egi.eu/services/notebooks/]</a:t>
                      </a:r>
                      <a:endParaRPr lang="it-IT" sz="1200" b="0" i="0" u="none" strike="noStrike" kern="1200" dirty="0">
                        <a:solidFill>
                          <a:schemeClr val="dk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it-IT" sz="1200" b="0" i="0" u="none" strike="noStrike"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0" i="0" u="none" strike="noStrike" kern="1200" dirty="0">
                          <a:solidFill>
                            <a:schemeClr val="dk1"/>
                          </a:solidFill>
                          <a:effectLst/>
                          <a:latin typeface="+mn-lt"/>
                          <a:ea typeface="+mn-ea"/>
                          <a:cs typeface="+mn-cs"/>
                        </a:rPr>
                        <a:t> On </a:t>
                      </a:r>
                      <a:r>
                        <a:rPr lang="it-IT" sz="1200" b="1" i="0" u="none" strike="noStrike" kern="1200" dirty="0">
                          <a:solidFill>
                            <a:schemeClr val="dk1"/>
                          </a:solidFill>
                          <a:effectLst/>
                          <a:latin typeface="+mn-lt"/>
                          <a:ea typeface="+mn-ea"/>
                          <a:cs typeface="+mn-cs"/>
                        </a:rPr>
                        <a:t>Intellectual Property rights, </a:t>
                      </a:r>
                      <a:r>
                        <a:rPr lang="it-IT" sz="1200" b="1" i="0" u="none" strike="noStrike" kern="1200" dirty="0" err="1">
                          <a:solidFill>
                            <a:schemeClr val="dk1"/>
                          </a:solidFill>
                          <a:effectLst/>
                          <a:latin typeface="+mn-lt"/>
                          <a:ea typeface="+mn-ea"/>
                          <a:cs typeface="+mn-cs"/>
                        </a:rPr>
                        <a:t>patenting</a:t>
                      </a:r>
                      <a:r>
                        <a:rPr lang="it-IT" sz="1200" b="1" i="0" u="none" strike="noStrike" kern="1200" dirty="0">
                          <a:solidFill>
                            <a:schemeClr val="dk1"/>
                          </a:solidFill>
                          <a:effectLst/>
                          <a:latin typeface="+mn-lt"/>
                          <a:ea typeface="+mn-ea"/>
                          <a:cs typeface="+mn-cs"/>
                        </a:rPr>
                        <a:t> and Open Science </a:t>
                      </a:r>
                      <a:r>
                        <a:rPr lang="it-IT" sz="1200" b="0" i="0" u="none" strike="noStrike" kern="1200" dirty="0">
                          <a:solidFill>
                            <a:schemeClr val="dk1"/>
                          </a:solidFill>
                          <a:effectLst/>
                          <a:latin typeface="+mn-lt"/>
                          <a:ea typeface="+mn-ea"/>
                          <a:cs typeface="+mn-cs"/>
                        </a:rPr>
                        <a:t>and</a:t>
                      </a:r>
                      <a:r>
                        <a:rPr lang="it-IT" sz="1200" b="1" i="0" u="none" strike="noStrike" kern="1200" dirty="0">
                          <a:solidFill>
                            <a:schemeClr val="dk1"/>
                          </a:solidFill>
                          <a:effectLst/>
                          <a:latin typeface="+mn-lt"/>
                          <a:ea typeface="+mn-ea"/>
                          <a:cs typeface="+mn-cs"/>
                        </a:rPr>
                        <a:t> </a:t>
                      </a:r>
                      <a:r>
                        <a:rPr lang="it-IT" sz="1200" b="0" i="0" u="none" strike="noStrike" kern="1200" dirty="0">
                          <a:solidFill>
                            <a:schemeClr val="dk1"/>
                          </a:solidFill>
                          <a:effectLst/>
                          <a:latin typeface="+mn-lt"/>
                          <a:ea typeface="+mn-ea"/>
                          <a:cs typeface="+mn-cs"/>
                        </a:rPr>
                        <a:t>the</a:t>
                      </a:r>
                      <a:r>
                        <a:rPr lang="it-IT" sz="1200" b="1" i="0" u="none" strike="noStrike" kern="1200" dirty="0">
                          <a:solidFill>
                            <a:schemeClr val="dk1"/>
                          </a:solidFill>
                          <a:effectLst/>
                          <a:latin typeface="+mn-lt"/>
                          <a:ea typeface="+mn-ea"/>
                          <a:cs typeface="+mn-cs"/>
                        </a:rPr>
                        <a:t> Right Ownership List </a:t>
                      </a:r>
                      <a:r>
                        <a:rPr lang="it-IT" sz="1200" b="0" i="0" u="none" strike="noStrike" kern="1200" dirty="0" err="1">
                          <a:solidFill>
                            <a:schemeClr val="dk1"/>
                          </a:solidFill>
                          <a:effectLst/>
                          <a:latin typeface="+mn-lt"/>
                          <a:ea typeface="+mn-ea"/>
                          <a:cs typeface="+mn-cs"/>
                        </a:rPr>
                        <a:t>see</a:t>
                      </a:r>
                      <a:r>
                        <a:rPr lang="it-IT" sz="1200" b="0" i="0" u="none" strike="noStrike" kern="1200" dirty="0">
                          <a:solidFill>
                            <a:schemeClr val="dk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1200" b="0" i="0" u="none" strike="noStrike" kern="1200" dirty="0">
                        <a:solidFill>
                          <a:schemeClr val="dk1"/>
                        </a:solidFill>
                        <a:effectLst/>
                        <a:latin typeface="+mn-lt"/>
                        <a:ea typeface="+mn-ea"/>
                        <a:cs typeface="+mn-cs"/>
                      </a:endParaRPr>
                    </a:p>
                    <a:p>
                      <a:pPr marL="185738" marR="0" lvl="0" indent="-18573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i="0" u="none" strike="noStrike" kern="1200" dirty="0">
                          <a:solidFill>
                            <a:schemeClr val="dk1"/>
                          </a:solidFill>
                          <a:effectLst/>
                          <a:latin typeface="+mn-lt"/>
                          <a:ea typeface="+mn-ea"/>
                          <a:cs typeface="+mn-cs"/>
                        </a:rPr>
                        <a:t>D5</a:t>
                      </a:r>
                      <a:r>
                        <a:rPr lang="it-IT" sz="1200" b="0" i="0" u="none" strike="noStrike" kern="1200" dirty="0">
                          <a:solidFill>
                            <a:schemeClr val="dk1"/>
                          </a:solidFill>
                          <a:effectLst/>
                          <a:latin typeface="+mn-lt"/>
                          <a:ea typeface="+mn-ea"/>
                          <a:cs typeface="+mn-cs"/>
                        </a:rPr>
                        <a:t> </a:t>
                      </a:r>
                      <a:r>
                        <a:rPr lang="it-IT" sz="1200" b="1" kern="1200" dirty="0" err="1">
                          <a:solidFill>
                            <a:srgbClr val="006699"/>
                          </a:solidFill>
                          <a:latin typeface="+mn-lt"/>
                          <a:ea typeface="+mn-ea"/>
                          <a:cs typeface="+mn-cs"/>
                        </a:rPr>
                        <a:t>Annotated</a:t>
                      </a:r>
                      <a:r>
                        <a:rPr lang="it-IT" sz="1200" b="1" kern="1200" dirty="0">
                          <a:solidFill>
                            <a:srgbClr val="006699"/>
                          </a:solidFill>
                          <a:latin typeface="+mn-lt"/>
                          <a:ea typeface="+mn-ea"/>
                          <a:cs typeface="+mn-cs"/>
                        </a:rPr>
                        <a:t> Model Grant Agreement</a:t>
                      </a:r>
                      <a:r>
                        <a:rPr kumimoji="0" lang="it-IT" sz="1200" b="0" i="0" u="none" strike="noStrike" kern="1200" cap="none" spc="0" normalizeH="0" baseline="0" noProof="0" dirty="0" err="1">
                          <a:ln>
                            <a:noFill/>
                          </a:ln>
                          <a:solidFill>
                            <a:prstClr val="black"/>
                          </a:solidFill>
                          <a:effectLst/>
                          <a:uLnTx/>
                          <a:uFillTx/>
                          <a:latin typeface="+mn-lt"/>
                          <a:ea typeface="+mn-ea"/>
                          <a:cs typeface="+mn-cs"/>
                        </a:rPr>
                        <a:t>Annex</a:t>
                      </a:r>
                      <a:r>
                        <a:rPr kumimoji="0" lang="it-IT" sz="1200" b="0" i="0" u="none" strike="noStrike" kern="1200" cap="none" spc="0" normalizeH="0" baseline="0" noProof="0" dirty="0">
                          <a:ln>
                            <a:noFill/>
                          </a:ln>
                          <a:solidFill>
                            <a:prstClr val="black"/>
                          </a:solidFill>
                          <a:effectLst/>
                          <a:uLnTx/>
                          <a:uFillTx/>
                          <a:latin typeface="+mn-lt"/>
                          <a:ea typeface="+mn-ea"/>
                          <a:cs typeface="+mn-cs"/>
                        </a:rPr>
                        <a:t> V IPR RULES pp. 132-135 [</a:t>
                      </a:r>
                      <a:r>
                        <a:rPr lang="it-IT" sz="1100" b="0" i="0" u="none" strike="noStrike" kern="1200" noProof="0" dirty="0">
                          <a:solidFill>
                            <a:schemeClr val="tx1">
                              <a:lumMod val="50000"/>
                              <a:lumOff val="50000"/>
                            </a:schemeClr>
                          </a:solidFill>
                          <a:effectLst/>
                          <a:latin typeface="+mn-lt"/>
                          <a:ea typeface="+mn-ea"/>
                          <a:cs typeface="+mn-cs"/>
                          <a:hlinkClick r:id="rId6">
                            <a:extLst>
                              <a:ext uri="{A12FA001-AC4F-418D-AE19-62706E023703}">
                                <ahyp:hlinkClr xmlns:ahyp="http://schemas.microsoft.com/office/drawing/2018/hyperlinkcolor" val="tx"/>
                              </a:ext>
                            </a:extLst>
                          </a:hlinkClick>
                        </a:rPr>
                        <a:t>https://ec.europa.eu/info/funding-tenders/opportunities/docs/2021-2027/common/guidance/aga_en.pdf</a:t>
                      </a:r>
                      <a:r>
                        <a:rPr kumimoji="0" lang="it-IT" sz="1200" b="0" i="0" u="sng" strike="noStrike" kern="1200" cap="none" spc="0" normalizeH="0" baseline="0" noProof="0" dirty="0">
                          <a:ln>
                            <a:noFill/>
                          </a:ln>
                          <a:solidFill>
                            <a:prstClr val="black"/>
                          </a:solidFill>
                          <a:effectLst/>
                          <a:uLnTx/>
                          <a:uFillTx/>
                          <a:latin typeface="+mn-lt"/>
                          <a:ea typeface="+mn-ea"/>
                          <a:cs typeface="+mn-cs"/>
                        </a:rPr>
                        <a:t>]</a:t>
                      </a:r>
                      <a:endParaRPr kumimoji="0" lang="it-IT" sz="1200" b="0" i="0" u="none" strike="noStrike" kern="1200" cap="none" spc="0" normalizeH="0" baseline="0" noProof="0" dirty="0">
                        <a:ln>
                          <a:noFill/>
                        </a:ln>
                        <a:solidFill>
                          <a:prstClr val="black"/>
                        </a:solidFill>
                        <a:effectLst/>
                        <a:uLnTx/>
                        <a:uFillTx/>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kern="1200" dirty="0">
                          <a:solidFill>
                            <a:schemeClr val="tx1"/>
                          </a:solidFill>
                          <a:latin typeface="+mn-lt"/>
                          <a:ea typeface="+mn-ea"/>
                          <a:cs typeface="+mn-cs"/>
                        </a:rPr>
                        <a:t>D6 </a:t>
                      </a:r>
                      <a:r>
                        <a:rPr lang="it-IT" sz="1200" b="1" kern="1200" dirty="0">
                          <a:solidFill>
                            <a:srgbClr val="006699"/>
                          </a:solidFill>
                          <a:latin typeface="+mn-lt"/>
                          <a:ea typeface="+mn-ea"/>
                          <a:cs typeface="+mn-cs"/>
                        </a:rPr>
                        <a:t> Open Science and Intellectual protection in Horizon Europe </a:t>
                      </a:r>
                      <a:r>
                        <a:rPr lang="it-IT" sz="1200" b="1" kern="1200" dirty="0">
                          <a:solidFill>
                            <a:schemeClr val="tx1"/>
                          </a:solidFill>
                          <a:latin typeface="+mn-lt"/>
                          <a:ea typeface="+mn-ea"/>
                          <a:cs typeface="+mn-cs"/>
                        </a:rPr>
                        <a:t>[</a:t>
                      </a:r>
                      <a:r>
                        <a:rPr lang="it-IT" sz="1200" b="0" kern="1200" dirty="0">
                          <a:solidFill>
                            <a:schemeClr val="tx1"/>
                          </a:solidFill>
                          <a:latin typeface="+mn-lt"/>
                          <a:ea typeface="+mn-ea"/>
                          <a:cs typeface="+mn-cs"/>
                          <a:hlinkClick r:id="rId7"/>
                        </a:rPr>
                        <a:t>https://intellectual-property-helpdesk.ec.europa.eu/news-events/news/open-science-vs-ipr-horizon-europe-which-one-wins-2021-09-17_en</a:t>
                      </a:r>
                      <a:r>
                        <a:rPr lang="it-IT" sz="1200" b="1" kern="1200" dirty="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it-IT" sz="1200" b="1" kern="1200" dirty="0">
                        <a:solidFill>
                          <a:srgbClr val="006699"/>
                        </a:solidFill>
                        <a:latin typeface="+mn-lt"/>
                        <a:ea typeface="+mn-ea"/>
                        <a:cs typeface="+mn-cs"/>
                      </a:endParaRPr>
                    </a:p>
                  </a:txBody>
                  <a:tcPr anchor="ctr"/>
                </a:tc>
                <a:extLst>
                  <a:ext uri="{0D108BD9-81ED-4DB2-BD59-A6C34878D82A}">
                    <a16:rowId xmlns:a16="http://schemas.microsoft.com/office/drawing/2014/main" val="3258870884"/>
                  </a:ext>
                </a:extLst>
              </a:tr>
            </a:tbl>
          </a:graphicData>
        </a:graphic>
      </p:graphicFrame>
      <p:sp>
        <p:nvSpPr>
          <p:cNvPr id="2" name="Segnaposto numero diapositiva 1">
            <a:extLst>
              <a:ext uri="{FF2B5EF4-FFF2-40B4-BE49-F238E27FC236}">
                <a16:creationId xmlns:a16="http://schemas.microsoft.com/office/drawing/2014/main" id="{3401D7B1-7E7F-4258-9095-3051F06F514F}"/>
              </a:ext>
            </a:extLst>
          </p:cNvPr>
          <p:cNvSpPr>
            <a:spLocks noGrp="1"/>
          </p:cNvSpPr>
          <p:nvPr>
            <p:ph type="sldNum" sz="quarter" idx="12"/>
          </p:nvPr>
        </p:nvSpPr>
        <p:spPr/>
        <p:txBody>
          <a:bodyPr/>
          <a:lstStyle/>
          <a:p>
            <a:fld id="{C897A8A3-AC49-4C97-9D53-2C05D629DE6D}" type="slidenum">
              <a:rPr lang="it-IT" smtClean="0"/>
              <a:t>7</a:t>
            </a:fld>
            <a:endParaRPr lang="it-IT"/>
          </a:p>
        </p:txBody>
      </p:sp>
    </p:spTree>
    <p:extLst>
      <p:ext uri="{BB962C8B-B14F-4D97-AF65-F5344CB8AC3E}">
        <p14:creationId xmlns:p14="http://schemas.microsoft.com/office/powerpoint/2010/main" val="119194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7D078258-866B-40EB-A446-907885B0032E}"/>
              </a:ext>
            </a:extLst>
          </p:cNvPr>
          <p:cNvGraphicFramePr>
            <a:graphicFrameLocks/>
          </p:cNvGraphicFramePr>
          <p:nvPr>
            <p:extLst>
              <p:ext uri="{D42A27DB-BD31-4B8C-83A1-F6EECF244321}">
                <p14:modId xmlns:p14="http://schemas.microsoft.com/office/powerpoint/2010/main" val="1087017986"/>
              </p:ext>
            </p:extLst>
          </p:nvPr>
        </p:nvGraphicFramePr>
        <p:xfrm>
          <a:off x="483577" y="913628"/>
          <a:ext cx="11034345" cy="5030744"/>
        </p:xfrm>
        <a:graphic>
          <a:graphicData uri="http://schemas.openxmlformats.org/drawingml/2006/table">
            <a:tbl>
              <a:tblPr firstRow="1" bandRow="1">
                <a:tableStyleId>{5C22544A-7EE6-4342-B048-85BDC9FD1C3A}</a:tableStyleId>
              </a:tblPr>
              <a:tblGrid>
                <a:gridCol w="1512276">
                  <a:extLst>
                    <a:ext uri="{9D8B030D-6E8A-4147-A177-3AD203B41FA5}">
                      <a16:colId xmlns:a16="http://schemas.microsoft.com/office/drawing/2014/main" val="2455359336"/>
                    </a:ext>
                  </a:extLst>
                </a:gridCol>
                <a:gridCol w="1600200">
                  <a:extLst>
                    <a:ext uri="{9D8B030D-6E8A-4147-A177-3AD203B41FA5}">
                      <a16:colId xmlns:a16="http://schemas.microsoft.com/office/drawing/2014/main" val="2211483299"/>
                    </a:ext>
                  </a:extLst>
                </a:gridCol>
                <a:gridCol w="5448994">
                  <a:extLst>
                    <a:ext uri="{9D8B030D-6E8A-4147-A177-3AD203B41FA5}">
                      <a16:colId xmlns:a16="http://schemas.microsoft.com/office/drawing/2014/main" val="1468196754"/>
                    </a:ext>
                  </a:extLst>
                </a:gridCol>
                <a:gridCol w="2472875">
                  <a:extLst>
                    <a:ext uri="{9D8B030D-6E8A-4147-A177-3AD203B41FA5}">
                      <a16:colId xmlns:a16="http://schemas.microsoft.com/office/drawing/2014/main" val="913519316"/>
                    </a:ext>
                  </a:extLst>
                </a:gridCol>
              </a:tblGrid>
              <a:tr h="794024">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1276320">
                <a:tc>
                  <a:txBody>
                    <a:bodyPr/>
                    <a:lstStyle/>
                    <a:p>
                      <a:r>
                        <a:rPr lang="it-IT" sz="1400" b="1" dirty="0"/>
                        <a:t>APPLICATION – PROPOSAL DRAFTING</a:t>
                      </a:r>
                    </a:p>
                    <a:p>
                      <a:endParaRPr lang="it-IT" sz="1400" dirty="0"/>
                    </a:p>
                    <a:p>
                      <a:r>
                        <a:rPr lang="it-IT" sz="1400" dirty="0">
                          <a:solidFill>
                            <a:srgbClr val="36D5FF"/>
                          </a:solidFill>
                        </a:rPr>
                        <a:t>RECOMMENDED OPEN SCIENCE PRACTICES</a:t>
                      </a:r>
                    </a:p>
                    <a:p>
                      <a:endParaRPr lang="it-IT" sz="1400" dirty="0"/>
                    </a:p>
                  </a:txBody>
                  <a:tcPr anchor="ctr"/>
                </a:tc>
                <a:tc>
                  <a:txBody>
                    <a:bodyPr/>
                    <a:lstStyle/>
                    <a:p>
                      <a:r>
                        <a:rPr lang="it-IT" sz="1400" b="1" kern="1200" dirty="0">
                          <a:solidFill>
                            <a:schemeClr val="dk1"/>
                          </a:solidFill>
                          <a:latin typeface="+mn-lt"/>
                          <a:ea typeface="+mn-ea"/>
                          <a:cs typeface="+mn-cs"/>
                        </a:rPr>
                        <a:t>Standard Application Form</a:t>
                      </a:r>
                    </a:p>
                    <a:p>
                      <a:r>
                        <a:rPr lang="it-IT" sz="1400" b="1" dirty="0"/>
                        <a:t>Part B</a:t>
                      </a:r>
                    </a:p>
                    <a:p>
                      <a:r>
                        <a:rPr lang="it-IT" sz="1400" b="1" dirty="0"/>
                        <a:t>3. </a:t>
                      </a:r>
                      <a:r>
                        <a:rPr lang="en-US" sz="1400" b="1" dirty="0"/>
                        <a:t>Quality and efficiency of the implementation</a:t>
                      </a:r>
                    </a:p>
                    <a:p>
                      <a:pPr marL="88900" indent="0"/>
                      <a:r>
                        <a:rPr lang="en-US" sz="1400" b="1" dirty="0"/>
                        <a:t>3.2 Capacity of participants and consortium as a whole</a:t>
                      </a:r>
                      <a:br>
                        <a:rPr lang="it-IT" sz="1400" dirty="0"/>
                      </a:br>
                      <a:endParaRPr lang="it-IT" sz="1800" b="0" i="0" u="none" strike="noStrike" kern="1200" baseline="0" dirty="0">
                        <a:solidFill>
                          <a:schemeClr val="dk1"/>
                        </a:solidFill>
                        <a:latin typeface="+mn-lt"/>
                        <a:ea typeface="+mn-ea"/>
                        <a:cs typeface="+mn-cs"/>
                      </a:endParaRPr>
                    </a:p>
                    <a:p>
                      <a:r>
                        <a:rPr lang="en-US" sz="1000" b="0" i="0" u="none" strike="noStrike" kern="1200" baseline="0" dirty="0">
                          <a:solidFill>
                            <a:schemeClr val="dk1"/>
                          </a:solidFill>
                          <a:latin typeface="+mn-lt"/>
                          <a:ea typeface="+mn-ea"/>
                          <a:cs typeface="+mn-cs"/>
                        </a:rPr>
                        <a:t>Describe the consortium. How does it match the project’s objectives, and bring together the necessary disciplinary and inter-disciplinary knowledge. Show how this includes expertise in social sciences and humanities, open science practices,… </a:t>
                      </a:r>
                    </a:p>
                    <a:p>
                      <a:endParaRPr lang="it-IT" sz="1400" dirty="0"/>
                    </a:p>
                  </a:txBody>
                  <a:tcPr anchor="ctr"/>
                </a:tc>
                <a:tc>
                  <a:txBody>
                    <a:bodyPr/>
                    <a:lstStyle/>
                    <a:p>
                      <a:r>
                        <a:rPr lang="it-IT" sz="1400" dirty="0"/>
                        <a:t>In </a:t>
                      </a:r>
                      <a:r>
                        <a:rPr lang="it-IT" sz="1400" dirty="0" err="1"/>
                        <a:t>this</a:t>
                      </a:r>
                      <a:r>
                        <a:rPr lang="it-IT" sz="1400" dirty="0"/>
                        <a:t> section the project partners </a:t>
                      </a:r>
                      <a:r>
                        <a:rPr lang="it-IT" sz="1400" dirty="0" err="1"/>
                        <a:t>have</a:t>
                      </a:r>
                      <a:r>
                        <a:rPr lang="it-IT" sz="1400" dirty="0"/>
                        <a:t> to </a:t>
                      </a:r>
                      <a:r>
                        <a:rPr lang="it-IT" sz="1400" b="1" dirty="0" err="1"/>
                        <a:t>demonstrate</a:t>
                      </a:r>
                      <a:r>
                        <a:rPr lang="it-IT" sz="1400" b="1" dirty="0"/>
                        <a:t> </a:t>
                      </a:r>
                      <a:r>
                        <a:rPr lang="it-IT" sz="1400" b="1" dirty="0" err="1"/>
                        <a:t>their</a:t>
                      </a:r>
                      <a:r>
                        <a:rPr lang="it-IT" sz="1400" b="1" dirty="0"/>
                        <a:t> </a:t>
                      </a:r>
                      <a:r>
                        <a:rPr lang="it-IT" sz="1400" b="1" dirty="0" err="1"/>
                        <a:t>contribution</a:t>
                      </a:r>
                      <a:r>
                        <a:rPr lang="it-IT" sz="1400" b="1" dirty="0"/>
                        <a:t> to the consortium </a:t>
                      </a:r>
                      <a:r>
                        <a:rPr lang="it-IT" sz="1400" b="1" dirty="0" err="1"/>
                        <a:t>capacity</a:t>
                      </a:r>
                      <a:r>
                        <a:rPr lang="it-IT" sz="1400" b="1" dirty="0"/>
                        <a:t>, including Open Science </a:t>
                      </a:r>
                      <a:r>
                        <a:rPr lang="it-IT" sz="1400" b="1" dirty="0" err="1"/>
                        <a:t>competences</a:t>
                      </a:r>
                      <a:r>
                        <a:rPr lang="it-IT" sz="1400" b="1" dirty="0"/>
                        <a:t> and skills.</a:t>
                      </a:r>
                    </a:p>
                    <a:p>
                      <a:r>
                        <a:rPr lang="it-IT" sz="1400" dirty="0" err="1"/>
                        <a:t>Elements</a:t>
                      </a:r>
                      <a:r>
                        <a:rPr lang="it-IT" sz="1400" dirty="0"/>
                        <a:t> to be </a:t>
                      </a:r>
                      <a:r>
                        <a:rPr lang="it-IT" sz="1400" dirty="0" err="1"/>
                        <a:t>included</a:t>
                      </a:r>
                      <a:r>
                        <a:rPr lang="it-IT" sz="1400" dirty="0"/>
                        <a:t>: expertise in Open Science practices, citizen science projects, collaboration with Research </a:t>
                      </a:r>
                      <a:r>
                        <a:rPr lang="it-IT" sz="1400" dirty="0" err="1"/>
                        <a:t>Infrastructures</a:t>
                      </a:r>
                      <a:r>
                        <a:rPr lang="it-IT" sz="1400" dirty="0"/>
                        <a:t>…</a:t>
                      </a:r>
                    </a:p>
                    <a:p>
                      <a:endParaRPr lang="it-IT" sz="1400" dirty="0"/>
                    </a:p>
                    <a:p>
                      <a:r>
                        <a:rPr lang="it-IT" sz="1400" dirty="0"/>
                        <a:t>[</a:t>
                      </a:r>
                      <a:r>
                        <a:rPr lang="it-IT" sz="1400" dirty="0" err="1"/>
                        <a:t>suggested</a:t>
                      </a:r>
                      <a:r>
                        <a:rPr lang="it-IT" sz="1400" dirty="0"/>
                        <a:t> </a:t>
                      </a:r>
                      <a:r>
                        <a:rPr lang="it-IT" sz="1400" dirty="0" err="1"/>
                        <a:t>lenght</a:t>
                      </a:r>
                      <a:r>
                        <a:rPr lang="it-IT" sz="1400" dirty="0"/>
                        <a:t>:  3 </a:t>
                      </a:r>
                      <a:r>
                        <a:rPr lang="it-IT" sz="1400" dirty="0" err="1"/>
                        <a:t>pages</a:t>
                      </a:r>
                      <a:r>
                        <a:rPr lang="it-IT" sz="1400" dirty="0"/>
                        <a:t>  </a:t>
                      </a:r>
                      <a:r>
                        <a:rPr lang="it-IT" sz="1400" dirty="0" err="1"/>
                        <a:t>total</a:t>
                      </a:r>
                      <a:r>
                        <a:rPr lang="it-IT" sz="1400" dirty="0"/>
                        <a:t>, </a:t>
                      </a:r>
                      <a:r>
                        <a:rPr lang="it-IT" sz="1400" kern="1200" dirty="0" err="1">
                          <a:solidFill>
                            <a:schemeClr val="dk1"/>
                          </a:solidFill>
                          <a:latin typeface="+mn-lt"/>
                          <a:ea typeface="+mn-ea"/>
                          <a:cs typeface="+mn-cs"/>
                        </a:rPr>
                        <a:t>hence</a:t>
                      </a:r>
                      <a:r>
                        <a:rPr lang="it-IT" sz="1400" kern="1200" dirty="0">
                          <a:solidFill>
                            <a:schemeClr val="dk1"/>
                          </a:solidFill>
                          <a:latin typeface="+mn-lt"/>
                          <a:ea typeface="+mn-ea"/>
                          <a:cs typeface="+mn-cs"/>
                        </a:rPr>
                        <a:t> ~0.5 for OS</a:t>
                      </a:r>
                      <a:r>
                        <a:rPr lang="it-IT" sz="1400" dirty="0"/>
                        <a:t>]</a:t>
                      </a:r>
                    </a:p>
                  </a:txBody>
                  <a:tcPr anchor="ctr"/>
                </a:tc>
                <a:tc>
                  <a:txBody>
                    <a:bodyPr/>
                    <a:lstStyle/>
                    <a:p>
                      <a:pPr marL="0" indent="0">
                        <a:buFont typeface="Arial" panose="020B0604020202020204" pitchFamily="34" charset="0"/>
                        <a:buNone/>
                      </a:pPr>
                      <a:endParaRPr lang="it-IT" sz="1400" dirty="0"/>
                    </a:p>
                  </a:txBody>
                  <a:tcPr anchor="ctr"/>
                </a:tc>
                <a:extLst>
                  <a:ext uri="{0D108BD9-81ED-4DB2-BD59-A6C34878D82A}">
                    <a16:rowId xmlns:a16="http://schemas.microsoft.com/office/drawing/2014/main" val="3258870884"/>
                  </a:ext>
                </a:extLst>
              </a:tr>
            </a:tbl>
          </a:graphicData>
        </a:graphic>
      </p:graphicFrame>
      <p:sp>
        <p:nvSpPr>
          <p:cNvPr id="2" name="Segnaposto numero diapositiva 1">
            <a:extLst>
              <a:ext uri="{FF2B5EF4-FFF2-40B4-BE49-F238E27FC236}">
                <a16:creationId xmlns:a16="http://schemas.microsoft.com/office/drawing/2014/main" id="{D5C6C25A-0D4F-4DF1-89FB-3994D5962E20}"/>
              </a:ext>
            </a:extLst>
          </p:cNvPr>
          <p:cNvSpPr>
            <a:spLocks noGrp="1"/>
          </p:cNvSpPr>
          <p:nvPr>
            <p:ph type="sldNum" sz="quarter" idx="12"/>
          </p:nvPr>
        </p:nvSpPr>
        <p:spPr/>
        <p:txBody>
          <a:bodyPr/>
          <a:lstStyle/>
          <a:p>
            <a:fld id="{C897A8A3-AC49-4C97-9D53-2C05D629DE6D}" type="slidenum">
              <a:rPr lang="it-IT" smtClean="0"/>
              <a:t>8</a:t>
            </a:fld>
            <a:endParaRPr lang="it-IT"/>
          </a:p>
        </p:txBody>
      </p:sp>
    </p:spTree>
    <p:extLst>
      <p:ext uri="{BB962C8B-B14F-4D97-AF65-F5344CB8AC3E}">
        <p14:creationId xmlns:p14="http://schemas.microsoft.com/office/powerpoint/2010/main" val="12419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4">
            <a:extLst>
              <a:ext uri="{FF2B5EF4-FFF2-40B4-BE49-F238E27FC236}">
                <a16:creationId xmlns:a16="http://schemas.microsoft.com/office/drawing/2014/main" id="{7D078258-866B-40EB-A446-907885B0032E}"/>
              </a:ext>
            </a:extLst>
          </p:cNvPr>
          <p:cNvGraphicFramePr>
            <a:graphicFrameLocks/>
          </p:cNvGraphicFramePr>
          <p:nvPr>
            <p:extLst>
              <p:ext uri="{D42A27DB-BD31-4B8C-83A1-F6EECF244321}">
                <p14:modId xmlns:p14="http://schemas.microsoft.com/office/powerpoint/2010/main" val="930310242"/>
              </p:ext>
            </p:extLst>
          </p:nvPr>
        </p:nvGraphicFramePr>
        <p:xfrm>
          <a:off x="199545" y="8778"/>
          <a:ext cx="11613514" cy="6849222"/>
        </p:xfrm>
        <a:graphic>
          <a:graphicData uri="http://schemas.openxmlformats.org/drawingml/2006/table">
            <a:tbl>
              <a:tblPr firstRow="1" bandRow="1">
                <a:tableStyleId>{5C22544A-7EE6-4342-B048-85BDC9FD1C3A}</a:tableStyleId>
              </a:tblPr>
              <a:tblGrid>
                <a:gridCol w="1535016">
                  <a:extLst>
                    <a:ext uri="{9D8B030D-6E8A-4147-A177-3AD203B41FA5}">
                      <a16:colId xmlns:a16="http://schemas.microsoft.com/office/drawing/2014/main" val="2455359336"/>
                    </a:ext>
                  </a:extLst>
                </a:gridCol>
                <a:gridCol w="3016487">
                  <a:extLst>
                    <a:ext uri="{9D8B030D-6E8A-4147-A177-3AD203B41FA5}">
                      <a16:colId xmlns:a16="http://schemas.microsoft.com/office/drawing/2014/main" val="2211483299"/>
                    </a:ext>
                  </a:extLst>
                </a:gridCol>
                <a:gridCol w="4955825">
                  <a:extLst>
                    <a:ext uri="{9D8B030D-6E8A-4147-A177-3AD203B41FA5}">
                      <a16:colId xmlns:a16="http://schemas.microsoft.com/office/drawing/2014/main" val="1468196754"/>
                    </a:ext>
                  </a:extLst>
                </a:gridCol>
                <a:gridCol w="2106186">
                  <a:extLst>
                    <a:ext uri="{9D8B030D-6E8A-4147-A177-3AD203B41FA5}">
                      <a16:colId xmlns:a16="http://schemas.microsoft.com/office/drawing/2014/main" val="913519316"/>
                    </a:ext>
                  </a:extLst>
                </a:gridCol>
              </a:tblGrid>
              <a:tr h="372222">
                <a:tc>
                  <a:txBody>
                    <a:bodyPr/>
                    <a:lstStyle/>
                    <a:p>
                      <a:r>
                        <a:rPr lang="it-IT" dirty="0"/>
                        <a:t>Step</a:t>
                      </a:r>
                    </a:p>
                  </a:txBody>
                  <a:tcPr anchor="ctr">
                    <a:solidFill>
                      <a:srgbClr val="006699"/>
                    </a:solidFill>
                  </a:tcPr>
                </a:tc>
                <a:tc>
                  <a:txBody>
                    <a:bodyPr/>
                    <a:lstStyle/>
                    <a:p>
                      <a:pPr marL="0" algn="l" defTabSz="914400" rtl="0" eaLnBrk="1" latinLnBrk="0" hangingPunct="1"/>
                      <a:r>
                        <a:rPr lang="it-IT" sz="1800" b="1" kern="1200" dirty="0">
                          <a:solidFill>
                            <a:schemeClr val="lt1"/>
                          </a:solidFill>
                          <a:latin typeface="+mn-lt"/>
                          <a:ea typeface="+mn-ea"/>
                          <a:cs typeface="+mn-cs"/>
                        </a:rPr>
                        <a:t>Reference</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What</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should</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you</a:t>
                      </a:r>
                      <a:r>
                        <a:rPr lang="it-IT" sz="1800" b="1" kern="1200" dirty="0">
                          <a:solidFill>
                            <a:schemeClr val="lt1"/>
                          </a:solidFill>
                          <a:latin typeface="+mn-lt"/>
                          <a:ea typeface="+mn-ea"/>
                          <a:cs typeface="+mn-cs"/>
                        </a:rPr>
                        <a:t> do?</a:t>
                      </a:r>
                    </a:p>
                  </a:txBody>
                  <a:tcPr anchor="ctr">
                    <a:solidFill>
                      <a:srgbClr val="006699"/>
                    </a:solidFill>
                  </a:tcPr>
                </a:tc>
                <a:tc>
                  <a:txBody>
                    <a:bodyPr/>
                    <a:lstStyle/>
                    <a:p>
                      <a:pPr marL="0" algn="l" defTabSz="914400" rtl="0" eaLnBrk="1" latinLnBrk="0" hangingPunct="1"/>
                      <a:r>
                        <a:rPr lang="it-IT" sz="1800" b="1" kern="1200" dirty="0" err="1">
                          <a:solidFill>
                            <a:schemeClr val="lt1"/>
                          </a:solidFill>
                          <a:latin typeface="+mn-lt"/>
                          <a:ea typeface="+mn-ea"/>
                          <a:cs typeface="+mn-cs"/>
                        </a:rPr>
                        <a:t>Useful</a:t>
                      </a:r>
                      <a:r>
                        <a:rPr lang="it-IT" sz="1800" b="1" kern="1200" dirty="0">
                          <a:solidFill>
                            <a:schemeClr val="lt1"/>
                          </a:solidFill>
                          <a:latin typeface="+mn-lt"/>
                          <a:ea typeface="+mn-ea"/>
                          <a:cs typeface="+mn-cs"/>
                        </a:rPr>
                        <a:t> </a:t>
                      </a:r>
                      <a:r>
                        <a:rPr lang="it-IT" sz="1800" b="1" kern="1200" dirty="0" err="1">
                          <a:solidFill>
                            <a:schemeClr val="lt1"/>
                          </a:solidFill>
                          <a:latin typeface="+mn-lt"/>
                          <a:ea typeface="+mn-ea"/>
                          <a:cs typeface="+mn-cs"/>
                        </a:rPr>
                        <a:t>tools</a:t>
                      </a:r>
                      <a:endParaRPr lang="it-IT" sz="1800" b="1" kern="1200" dirty="0">
                        <a:solidFill>
                          <a:schemeClr val="lt1"/>
                        </a:solidFill>
                        <a:latin typeface="+mn-lt"/>
                        <a:ea typeface="+mn-ea"/>
                        <a:cs typeface="+mn-cs"/>
                      </a:endParaRPr>
                    </a:p>
                  </a:txBody>
                  <a:tcPr anchor="ctr">
                    <a:solidFill>
                      <a:srgbClr val="006699"/>
                    </a:solidFill>
                  </a:tcPr>
                </a:tc>
                <a:extLst>
                  <a:ext uri="{0D108BD9-81ED-4DB2-BD59-A6C34878D82A}">
                    <a16:rowId xmlns:a16="http://schemas.microsoft.com/office/drawing/2014/main" val="922805868"/>
                  </a:ext>
                </a:extLst>
              </a:tr>
              <a:tr h="6377817">
                <a:tc>
                  <a:txBody>
                    <a:bodyPr/>
                    <a:lstStyle/>
                    <a:p>
                      <a:r>
                        <a:rPr lang="it-IT" sz="1400" b="1" dirty="0"/>
                        <a:t>ACCEPTED PROPOSAL</a:t>
                      </a:r>
                    </a:p>
                    <a:p>
                      <a:endParaRPr lang="it-IT" sz="1400" dirty="0"/>
                    </a:p>
                    <a:p>
                      <a:r>
                        <a:rPr lang="it-IT" sz="1400" dirty="0"/>
                        <a:t>OBLIGATIONS FROM THE GRANT AGREEMENT</a:t>
                      </a:r>
                    </a:p>
                    <a:p>
                      <a:endParaRPr lang="it-IT" sz="1400" dirty="0"/>
                    </a:p>
                    <a:p>
                      <a:r>
                        <a:rPr lang="it-IT" sz="1400" dirty="0">
                          <a:solidFill>
                            <a:srgbClr val="3367C2"/>
                          </a:solidFill>
                        </a:rPr>
                        <a:t>MANDATORY OPEN SCIENCE PRACTICES</a:t>
                      </a:r>
                    </a:p>
                    <a:p>
                      <a:endParaRPr lang="it-IT" sz="1400" dirty="0"/>
                    </a:p>
                    <a:p>
                      <a:r>
                        <a:rPr lang="it-IT" sz="1400" b="1" dirty="0">
                          <a:solidFill>
                            <a:srgbClr val="3367C2"/>
                          </a:solidFill>
                        </a:rPr>
                        <a:t>PUBLICATIONS</a:t>
                      </a:r>
                    </a:p>
                  </a:txBody>
                  <a:tcPr anchor="ctr"/>
                </a:tc>
                <a:tc>
                  <a:txBody>
                    <a:bodyPr/>
                    <a:lstStyle/>
                    <a:p>
                      <a:r>
                        <a:rPr lang="it-IT" sz="1400" b="1" dirty="0"/>
                        <a:t>Grant Agreement</a:t>
                      </a:r>
                    </a:p>
                    <a:p>
                      <a:r>
                        <a:rPr lang="it-IT" sz="1400" b="1" dirty="0" err="1"/>
                        <a:t>Annex</a:t>
                      </a:r>
                      <a:r>
                        <a:rPr lang="it-IT" sz="1400" b="1" dirty="0"/>
                        <a:t> 5</a:t>
                      </a:r>
                    </a:p>
                    <a:p>
                      <a:r>
                        <a:rPr lang="it-IT" sz="1400" b="1" dirty="0"/>
                        <a:t>Art. 17 Open Science</a:t>
                      </a:r>
                      <a:br>
                        <a:rPr lang="it-IT" sz="1400" dirty="0"/>
                      </a:br>
                      <a:endParaRPr lang="it-IT" sz="800" b="0" i="0" u="none" strike="noStrike" kern="1200" baseline="0" dirty="0">
                        <a:solidFill>
                          <a:schemeClr val="dk1"/>
                        </a:solidFill>
                        <a:latin typeface="+mn-lt"/>
                        <a:ea typeface="+mn-ea"/>
                        <a:cs typeface="+mn-cs"/>
                      </a:endParaRPr>
                    </a:p>
                    <a:p>
                      <a:r>
                        <a:rPr lang="en-US" sz="1000" b="0" i="0" u="none" strike="noStrike" kern="1200" baseline="0" dirty="0">
                          <a:solidFill>
                            <a:schemeClr val="dk1"/>
                          </a:solidFill>
                          <a:latin typeface="+mn-lt"/>
                          <a:ea typeface="+mn-ea"/>
                          <a:cs typeface="+mn-cs"/>
                        </a:rPr>
                        <a:t>The beneficiaries must disseminate their results as soon as feasible […]</a:t>
                      </a:r>
                    </a:p>
                    <a:p>
                      <a:r>
                        <a:rPr lang="en-US" sz="1000" b="0" i="1" u="none" strike="noStrike" kern="1200" baseline="0" dirty="0">
                          <a:solidFill>
                            <a:schemeClr val="dk1"/>
                          </a:solidFill>
                          <a:latin typeface="+mn-lt"/>
                          <a:ea typeface="+mn-ea"/>
                          <a:cs typeface="+mn-cs"/>
                        </a:rPr>
                        <a:t>Open science: open access to scientific publications</a:t>
                      </a:r>
                    </a:p>
                    <a:p>
                      <a:r>
                        <a:rPr lang="en-US" sz="1000" b="0" i="0" u="none" strike="noStrike" kern="1200" baseline="0" dirty="0">
                          <a:solidFill>
                            <a:schemeClr val="dk1"/>
                          </a:solidFill>
                          <a:latin typeface="+mn-lt"/>
                          <a:ea typeface="+mn-ea"/>
                          <a:cs typeface="+mn-cs"/>
                        </a:rPr>
                        <a:t>The beneficiaries must ensure open access </a:t>
                      </a:r>
                      <a:r>
                        <a:rPr lang="en-US" sz="1000" b="1" i="0" u="none" strike="noStrike" kern="1200" baseline="0" dirty="0">
                          <a:solidFill>
                            <a:srgbClr val="FF0000"/>
                          </a:solidFill>
                          <a:latin typeface="+mn-lt"/>
                          <a:ea typeface="+mn-ea"/>
                          <a:cs typeface="+mn-cs"/>
                        </a:rPr>
                        <a:t>to peer-reviewed scientific publications</a:t>
                      </a:r>
                      <a:r>
                        <a:rPr lang="en-US" sz="1000" b="0" i="0" u="none" strike="noStrike" kern="1200" baseline="0" dirty="0">
                          <a:solidFill>
                            <a:schemeClr val="dk1"/>
                          </a:solidFill>
                          <a:latin typeface="+mn-lt"/>
                          <a:ea typeface="+mn-ea"/>
                          <a:cs typeface="+mn-cs"/>
                        </a:rPr>
                        <a:t> relating to their results. In particular, they must ensure that:</a:t>
                      </a:r>
                    </a:p>
                    <a:p>
                      <a:pPr marL="171450" indent="-171450" algn="l" defTabSz="914400" rtl="0" eaLnBrk="1" latinLnBrk="0" hangingPunct="1">
                        <a:buFontTx/>
                        <a:buChar char="-"/>
                      </a:pPr>
                      <a:r>
                        <a:rPr lang="en-US" sz="1000" b="0" i="0" u="none" strike="noStrike" kern="1200" baseline="0" dirty="0">
                          <a:solidFill>
                            <a:srgbClr val="FF0000"/>
                          </a:solidFill>
                          <a:latin typeface="+mn-lt"/>
                          <a:ea typeface="+mn-ea"/>
                          <a:cs typeface="+mn-cs"/>
                        </a:rPr>
                        <a:t>at the latest at the time of publication</a:t>
                      </a:r>
                      <a:r>
                        <a:rPr lang="en-US" sz="1000" b="0" i="0" u="none" strike="noStrike" kern="1200" baseline="0" dirty="0">
                          <a:solidFill>
                            <a:schemeClr val="dk1"/>
                          </a:solidFill>
                          <a:latin typeface="+mn-lt"/>
                          <a:ea typeface="+mn-ea"/>
                          <a:cs typeface="+mn-cs"/>
                        </a:rPr>
                        <a:t>, a machine-readable electronic copy of the published version, or the final peer-reviewed manuscript accepted for publication</a:t>
                      </a:r>
                      <a:r>
                        <a:rPr lang="en-US" sz="1000" b="1" i="0" u="none" strike="noStrike" kern="1200" baseline="0" dirty="0">
                          <a:solidFill>
                            <a:srgbClr val="FF0000"/>
                          </a:solidFill>
                          <a:latin typeface="+mn-lt"/>
                          <a:ea typeface="+mn-ea"/>
                          <a:cs typeface="+mn-cs"/>
                        </a:rPr>
                        <a:t>, is deposited in a trusted repository </a:t>
                      </a:r>
                      <a:r>
                        <a:rPr lang="en-US" sz="1000" b="0" i="0" u="none" strike="noStrike" kern="1200" baseline="0" dirty="0">
                          <a:solidFill>
                            <a:schemeClr val="dk1"/>
                          </a:solidFill>
                          <a:latin typeface="+mn-lt"/>
                          <a:ea typeface="+mn-ea"/>
                          <a:cs typeface="+mn-cs"/>
                        </a:rPr>
                        <a:t>for scientific publications</a:t>
                      </a:r>
                    </a:p>
                    <a:p>
                      <a:pPr marL="171450" indent="-171450">
                        <a:buFontTx/>
                        <a:buChar char="-"/>
                      </a:pPr>
                      <a:r>
                        <a:rPr lang="en-US" sz="1000" b="1" i="0" u="none" strike="noStrike" kern="1200" baseline="0" dirty="0">
                          <a:solidFill>
                            <a:srgbClr val="FF0000"/>
                          </a:solidFill>
                          <a:latin typeface="+mn-lt"/>
                          <a:ea typeface="+mn-ea"/>
                          <a:cs typeface="+mn-cs"/>
                        </a:rPr>
                        <a:t>immediate open access is provided </a:t>
                      </a:r>
                      <a:r>
                        <a:rPr lang="en-US" sz="1000" b="0" i="0" u="none" strike="noStrike" kern="1200" baseline="0" dirty="0">
                          <a:solidFill>
                            <a:schemeClr val="dk1"/>
                          </a:solidFill>
                          <a:latin typeface="+mn-lt"/>
                          <a:ea typeface="+mn-ea"/>
                          <a:cs typeface="+mn-cs"/>
                        </a:rPr>
                        <a:t>to the deposited publication via the repository, under the latest available version of the Creative Commons Attribution International Public </a:t>
                      </a:r>
                      <a:r>
                        <a:rPr lang="en-US" sz="1000" b="0" i="0" u="none" strike="noStrike" kern="1200" baseline="0" dirty="0" err="1">
                          <a:solidFill>
                            <a:schemeClr val="dk1"/>
                          </a:solidFill>
                          <a:latin typeface="+mn-lt"/>
                          <a:ea typeface="+mn-ea"/>
                          <a:cs typeface="+mn-cs"/>
                        </a:rPr>
                        <a:t>Licence</a:t>
                      </a:r>
                      <a:r>
                        <a:rPr lang="en-US" sz="1000" b="0" i="0" u="none" strike="noStrike" kern="1200" baseline="0" dirty="0">
                          <a:solidFill>
                            <a:schemeClr val="dk1"/>
                          </a:solidFill>
                          <a:latin typeface="+mn-lt"/>
                          <a:ea typeface="+mn-ea"/>
                          <a:cs typeface="+mn-cs"/>
                        </a:rPr>
                        <a:t> (</a:t>
                      </a:r>
                      <a:r>
                        <a:rPr lang="en-US" sz="1000" b="1" i="0" u="none" strike="noStrike" kern="1200" baseline="0" dirty="0">
                          <a:solidFill>
                            <a:srgbClr val="FF0000"/>
                          </a:solidFill>
                          <a:latin typeface="+mn-lt"/>
                          <a:ea typeface="+mn-ea"/>
                          <a:cs typeface="+mn-cs"/>
                        </a:rPr>
                        <a:t>CC BY</a:t>
                      </a:r>
                      <a:r>
                        <a:rPr lang="en-US" sz="1000" b="0" i="0" u="none" strike="noStrike" kern="1200" baseline="0" dirty="0">
                          <a:solidFill>
                            <a:schemeClr val="dk1"/>
                          </a:solidFill>
                          <a:latin typeface="+mn-lt"/>
                          <a:ea typeface="+mn-ea"/>
                          <a:cs typeface="+mn-cs"/>
                        </a:rPr>
                        <a:t>) or a </a:t>
                      </a:r>
                      <a:r>
                        <a:rPr lang="en-US" sz="1000" b="0" i="0" u="none" strike="noStrike" kern="1200" baseline="0" dirty="0" err="1">
                          <a:solidFill>
                            <a:schemeClr val="dk1"/>
                          </a:solidFill>
                          <a:latin typeface="+mn-lt"/>
                          <a:ea typeface="+mn-ea"/>
                          <a:cs typeface="+mn-cs"/>
                        </a:rPr>
                        <a:t>licence</a:t>
                      </a:r>
                      <a:r>
                        <a:rPr lang="en-US" sz="1000" b="0" i="0" u="none" strike="noStrike" kern="1200" baseline="0" dirty="0">
                          <a:solidFill>
                            <a:schemeClr val="dk1"/>
                          </a:solidFill>
                          <a:latin typeface="+mn-lt"/>
                          <a:ea typeface="+mn-ea"/>
                          <a:cs typeface="+mn-cs"/>
                        </a:rPr>
                        <a:t> with equivalent rights; for monographs and other long-text formats, the </a:t>
                      </a:r>
                      <a:r>
                        <a:rPr lang="en-US" sz="1000" b="0" i="0" u="none" strike="noStrike" kern="1200" baseline="0" dirty="0" err="1">
                          <a:solidFill>
                            <a:schemeClr val="dk1"/>
                          </a:solidFill>
                          <a:latin typeface="+mn-lt"/>
                          <a:ea typeface="+mn-ea"/>
                          <a:cs typeface="+mn-cs"/>
                        </a:rPr>
                        <a:t>licence</a:t>
                      </a:r>
                      <a:r>
                        <a:rPr lang="en-US" sz="1000" b="0" i="0" u="none" strike="noStrike" kern="1200" baseline="0" dirty="0">
                          <a:solidFill>
                            <a:schemeClr val="dk1"/>
                          </a:solidFill>
                          <a:latin typeface="+mn-lt"/>
                          <a:ea typeface="+mn-ea"/>
                          <a:cs typeface="+mn-cs"/>
                        </a:rPr>
                        <a:t> may exclude commercial uses and derivative works (e.g. CC BY-NC, CC BY-ND)</a:t>
                      </a:r>
                    </a:p>
                    <a:p>
                      <a:pPr marL="171450" indent="-171450" algn="l" defTabSz="914400" rtl="0" eaLnBrk="1" latinLnBrk="0" hangingPunct="1">
                        <a:buFontTx/>
                        <a:buChar char="-"/>
                      </a:pPr>
                      <a:r>
                        <a:rPr lang="en-US" sz="1000" b="0" i="0" u="none" strike="noStrike" kern="1200" baseline="0" dirty="0">
                          <a:solidFill>
                            <a:srgbClr val="FF0000"/>
                          </a:solidFill>
                          <a:latin typeface="+mn-lt"/>
                          <a:ea typeface="+mn-ea"/>
                          <a:cs typeface="+mn-cs"/>
                        </a:rPr>
                        <a:t> information </a:t>
                      </a:r>
                      <a:r>
                        <a:rPr lang="en-US" sz="1000" b="0" i="0" u="none" strike="noStrike" kern="1200" baseline="0" dirty="0">
                          <a:solidFill>
                            <a:schemeClr val="dk1"/>
                          </a:solidFill>
                          <a:latin typeface="+mn-lt"/>
                          <a:ea typeface="+mn-ea"/>
                          <a:cs typeface="+mn-cs"/>
                        </a:rPr>
                        <a:t>is given via the repository about any research output or any other tools and </a:t>
                      </a:r>
                      <a:r>
                        <a:rPr lang="en-US" sz="1000" b="0" i="0" u="none" strike="noStrike" kern="1200" baseline="0" dirty="0">
                          <a:solidFill>
                            <a:srgbClr val="FF0000"/>
                          </a:solidFill>
                          <a:latin typeface="+mn-lt"/>
                          <a:ea typeface="+mn-ea"/>
                          <a:cs typeface="+mn-cs"/>
                        </a:rPr>
                        <a:t>instruments needed to validate</a:t>
                      </a:r>
                      <a:r>
                        <a:rPr lang="en-US" sz="1000" b="0" i="0" u="none" strike="noStrike" kern="1200" baseline="0" dirty="0">
                          <a:solidFill>
                            <a:schemeClr val="dk1"/>
                          </a:solidFill>
                          <a:latin typeface="+mn-lt"/>
                          <a:ea typeface="+mn-ea"/>
                          <a:cs typeface="+mn-cs"/>
                        </a:rPr>
                        <a:t> the conclusions of the scientific publication.</a:t>
                      </a:r>
                    </a:p>
                    <a:p>
                      <a:pPr marL="0" indent="0" algn="l" defTabSz="914400" rtl="0" eaLnBrk="1" latinLnBrk="0" hangingPunct="1">
                        <a:buFontTx/>
                        <a:buNone/>
                      </a:pPr>
                      <a:r>
                        <a:rPr lang="en-US" sz="1000" b="0" i="0" u="none" strike="noStrike" kern="1200" baseline="0" dirty="0">
                          <a:solidFill>
                            <a:schemeClr val="dk1"/>
                          </a:solidFill>
                          <a:latin typeface="+mn-lt"/>
                          <a:ea typeface="+mn-ea"/>
                          <a:cs typeface="+mn-cs"/>
                        </a:rPr>
                        <a:t>Beneficiaries (or authors) </a:t>
                      </a:r>
                      <a:r>
                        <a:rPr lang="en-US" sz="1000" b="1" i="0" u="none" strike="noStrike" kern="1200" baseline="0" dirty="0">
                          <a:solidFill>
                            <a:srgbClr val="FF0000"/>
                          </a:solidFill>
                          <a:latin typeface="+mn-lt"/>
                          <a:ea typeface="+mn-ea"/>
                          <a:cs typeface="+mn-cs"/>
                        </a:rPr>
                        <a:t>must retain sufficient intellectual property rights to comply with the open access requirements.</a:t>
                      </a:r>
                    </a:p>
                    <a:p>
                      <a:pPr marL="0" indent="0" algn="l" defTabSz="914400" rtl="0" eaLnBrk="1" latinLnBrk="0" hangingPunct="1">
                        <a:buFontTx/>
                        <a:buNone/>
                      </a:pPr>
                      <a:endParaRPr lang="en-US" sz="1000" b="1" i="0" u="none" strike="noStrike" kern="1200" baseline="0" dirty="0">
                        <a:solidFill>
                          <a:srgbClr val="FF0000"/>
                        </a:solidFill>
                        <a:latin typeface="+mn-lt"/>
                        <a:ea typeface="+mn-ea"/>
                        <a:cs typeface="+mn-cs"/>
                      </a:endParaRPr>
                    </a:p>
                    <a:p>
                      <a:r>
                        <a:rPr lang="en-US" sz="1000" b="1" i="0" u="none" strike="noStrike" kern="1200" baseline="0" dirty="0">
                          <a:solidFill>
                            <a:srgbClr val="FF0000"/>
                          </a:solidFill>
                          <a:latin typeface="+mn-lt"/>
                          <a:ea typeface="+mn-ea"/>
                          <a:cs typeface="+mn-cs"/>
                        </a:rPr>
                        <a:t>Only publication fees in full open access venues for peer-reviewed scientific publications are eligible for reimbursement.</a:t>
                      </a:r>
                    </a:p>
                    <a:p>
                      <a:endParaRPr lang="en-US" sz="800" b="1" i="0" u="none" strike="noStrike" kern="1200" baseline="0" dirty="0">
                        <a:solidFill>
                          <a:srgbClr val="FF0000"/>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Annotated</a:t>
                      </a:r>
                      <a:r>
                        <a:rPr kumimoji="0" lang="it-IT" sz="1400" b="1" i="0" u="none" strike="noStrike" kern="1200" cap="none" spc="0" normalizeH="0" baseline="0" noProof="0" dirty="0">
                          <a:ln>
                            <a:noFill/>
                          </a:ln>
                          <a:solidFill>
                            <a:prstClr val="black"/>
                          </a:solidFill>
                          <a:effectLst/>
                          <a:uLnTx/>
                          <a:uFillTx/>
                          <a:latin typeface="+mn-lt"/>
                          <a:ea typeface="+mn-ea"/>
                          <a:cs typeface="+mn-cs"/>
                        </a:rPr>
                        <a:t> Model Grant Agreement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err="1">
                          <a:ln>
                            <a:noFill/>
                          </a:ln>
                          <a:solidFill>
                            <a:prstClr val="black"/>
                          </a:solidFill>
                          <a:effectLst/>
                          <a:uLnTx/>
                          <a:uFillTx/>
                          <a:latin typeface="+mn-lt"/>
                          <a:ea typeface="+mn-ea"/>
                          <a:cs typeface="+mn-cs"/>
                        </a:rPr>
                        <a:t>Annex</a:t>
                      </a:r>
                      <a:r>
                        <a:rPr kumimoji="0" lang="it-IT" sz="1400" b="1" i="0" u="none" strike="noStrike" kern="1200" cap="none" spc="0" normalizeH="0" baseline="0" noProof="0" dirty="0">
                          <a:ln>
                            <a:noFill/>
                          </a:ln>
                          <a:solidFill>
                            <a:prstClr val="black"/>
                          </a:solidFill>
                          <a:effectLst/>
                          <a:uLnTx/>
                          <a:uFillTx/>
                          <a:latin typeface="+mn-lt"/>
                          <a:ea typeface="+mn-ea"/>
                          <a:cs typeface="+mn-cs"/>
                        </a:rPr>
                        <a:t> 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mn-lt"/>
                          <a:ea typeface="+mn-ea"/>
                          <a:cs typeface="+mn-cs"/>
                        </a:rPr>
                        <a:t>Art. 17 Open Science p. 155-158</a:t>
                      </a:r>
                      <a:endParaRPr lang="it-IT" sz="1000" b="1" i="0" u="none" strike="noStrike" kern="1200" baseline="0" dirty="0">
                        <a:solidFill>
                          <a:srgbClr val="FF0000"/>
                        </a:solidFill>
                        <a:latin typeface="+mn-lt"/>
                        <a:ea typeface="+mn-ea"/>
                        <a:cs typeface="+mn-cs"/>
                      </a:endParaRPr>
                    </a:p>
                  </a:txBody>
                  <a:tcPr anchor="ctr"/>
                </a:tc>
                <a:tc>
                  <a:txBody>
                    <a:bodyPr/>
                    <a:lstStyle/>
                    <a:p>
                      <a:r>
                        <a:rPr lang="it-IT" sz="1300" dirty="0"/>
                        <a:t>Open Access rules for </a:t>
                      </a:r>
                      <a:r>
                        <a:rPr lang="it-IT" sz="1300" dirty="0" err="1"/>
                        <a:t>publications</a:t>
                      </a:r>
                      <a:r>
                        <a:rPr lang="it-IT" sz="1300" dirty="0"/>
                        <a:t> </a:t>
                      </a:r>
                      <a:r>
                        <a:rPr lang="it-IT" sz="1300" b="1" dirty="0" err="1"/>
                        <a:t>apply</a:t>
                      </a:r>
                      <a:r>
                        <a:rPr lang="it-IT" sz="1300" b="1" dirty="0"/>
                        <a:t> to the </a:t>
                      </a:r>
                      <a:r>
                        <a:rPr lang="it-IT" sz="1300" b="1" dirty="0" err="1"/>
                        <a:t>accepted</a:t>
                      </a:r>
                      <a:r>
                        <a:rPr lang="it-IT" sz="1300" b="1" dirty="0"/>
                        <a:t> peer </a:t>
                      </a:r>
                      <a:r>
                        <a:rPr lang="it-IT" sz="1300" b="1" dirty="0" err="1"/>
                        <a:t>reviewed</a:t>
                      </a:r>
                      <a:r>
                        <a:rPr lang="it-IT" sz="1300" b="1" dirty="0"/>
                        <a:t> </a:t>
                      </a:r>
                      <a:r>
                        <a:rPr lang="it-IT" sz="1300" b="1" dirty="0" err="1"/>
                        <a:t>version</a:t>
                      </a:r>
                      <a:r>
                        <a:rPr lang="it-IT" sz="1300" b="1" dirty="0"/>
                        <a:t> </a:t>
                      </a:r>
                      <a:r>
                        <a:rPr lang="it-IT" sz="1300" dirty="0"/>
                        <a:t>(the preprint </a:t>
                      </a:r>
                      <a:r>
                        <a:rPr lang="it-IT" sz="1300" dirty="0" err="1"/>
                        <a:t>is</a:t>
                      </a:r>
                      <a:r>
                        <a:rPr lang="it-IT" sz="1300" dirty="0"/>
                        <a:t> </a:t>
                      </a:r>
                      <a:r>
                        <a:rPr lang="it-IT" sz="1300" dirty="0" err="1"/>
                        <a:t>not</a:t>
                      </a:r>
                      <a:r>
                        <a:rPr lang="it-IT" sz="1300" dirty="0"/>
                        <a:t> </a:t>
                      </a:r>
                      <a:r>
                        <a:rPr lang="it-IT" sz="1300" dirty="0" err="1"/>
                        <a:t>sufficient</a:t>
                      </a:r>
                      <a:r>
                        <a:rPr lang="it-IT" sz="1300" dirty="0"/>
                        <a:t>) and </a:t>
                      </a:r>
                      <a:r>
                        <a:rPr lang="it-IT" sz="1300" dirty="0" err="1"/>
                        <a:t>require</a:t>
                      </a:r>
                      <a:r>
                        <a:rPr lang="it-IT" sz="1300" dirty="0"/>
                        <a:t>:</a:t>
                      </a:r>
                    </a:p>
                    <a:p>
                      <a:pPr marL="285750" indent="-285750">
                        <a:buFontTx/>
                        <a:buChar char="-"/>
                      </a:pPr>
                      <a:r>
                        <a:rPr lang="it-IT" sz="1300" b="1" dirty="0" err="1"/>
                        <a:t>deposit</a:t>
                      </a:r>
                      <a:r>
                        <a:rPr lang="it-IT" sz="1300" dirty="0"/>
                        <a:t> in a </a:t>
                      </a:r>
                      <a:r>
                        <a:rPr lang="it-IT" sz="1300" dirty="0">
                          <a:solidFill>
                            <a:srgbClr val="FF0000"/>
                          </a:solidFill>
                        </a:rPr>
                        <a:t>«</a:t>
                      </a:r>
                      <a:r>
                        <a:rPr lang="it-IT" sz="1300" dirty="0" err="1">
                          <a:solidFill>
                            <a:srgbClr val="FF0000"/>
                          </a:solidFill>
                        </a:rPr>
                        <a:t>trusted</a:t>
                      </a:r>
                      <a:r>
                        <a:rPr lang="it-IT" sz="1300" dirty="0">
                          <a:solidFill>
                            <a:srgbClr val="FF0000"/>
                          </a:solidFill>
                        </a:rPr>
                        <a:t> repository» </a:t>
                      </a:r>
                      <a:r>
                        <a:rPr lang="it-IT" sz="1300" dirty="0"/>
                        <a:t>[</a:t>
                      </a:r>
                      <a:r>
                        <a:rPr lang="it-IT" sz="1300" dirty="0" err="1"/>
                        <a:t>see</a:t>
                      </a:r>
                      <a:r>
                        <a:rPr lang="it-IT" sz="1300" dirty="0"/>
                        <a:t> slide 10 and 12] a machine </a:t>
                      </a:r>
                      <a:r>
                        <a:rPr lang="it-IT" sz="1300" dirty="0" err="1"/>
                        <a:t>readable</a:t>
                      </a:r>
                      <a:r>
                        <a:rPr lang="it-IT" sz="1300" dirty="0"/>
                        <a:t> </a:t>
                      </a:r>
                      <a:r>
                        <a:rPr lang="it-IT" sz="1300" dirty="0" err="1"/>
                        <a:t>version</a:t>
                      </a:r>
                      <a:r>
                        <a:rPr lang="it-IT" sz="1300" dirty="0"/>
                        <a:t> of the paper, </a:t>
                      </a:r>
                      <a:r>
                        <a:rPr lang="it-IT" sz="1300" dirty="0" err="1"/>
                        <a:t>even</a:t>
                      </a:r>
                      <a:r>
                        <a:rPr lang="it-IT" sz="1300" dirty="0"/>
                        <a:t> </a:t>
                      </a:r>
                      <a:r>
                        <a:rPr lang="it-IT" sz="1300" dirty="0" err="1"/>
                        <a:t>when</a:t>
                      </a:r>
                      <a:r>
                        <a:rPr lang="it-IT" sz="1300" dirty="0"/>
                        <a:t> published in an Open Access journal, for </a:t>
                      </a:r>
                      <a:r>
                        <a:rPr lang="it-IT" sz="1300" dirty="0" err="1"/>
                        <a:t>preservation</a:t>
                      </a:r>
                      <a:r>
                        <a:rPr lang="it-IT" sz="1300" dirty="0"/>
                        <a:t> and mining </a:t>
                      </a:r>
                      <a:r>
                        <a:rPr lang="it-IT" sz="1300" dirty="0" err="1"/>
                        <a:t>purposes</a:t>
                      </a:r>
                      <a:endParaRPr lang="it-IT" sz="1300" dirty="0"/>
                    </a:p>
                    <a:p>
                      <a:pPr marL="285750" indent="-285750">
                        <a:buFontTx/>
                        <a:buChar char="-"/>
                      </a:pPr>
                      <a:r>
                        <a:rPr lang="it-IT" sz="1300" b="1" dirty="0"/>
                        <a:t>immediate access </a:t>
                      </a:r>
                      <a:r>
                        <a:rPr lang="it-IT" sz="1300" b="0" dirty="0"/>
                        <a:t>(zero </a:t>
                      </a:r>
                      <a:r>
                        <a:rPr lang="it-IT" sz="1300" dirty="0"/>
                        <a:t>embargo) to the </a:t>
                      </a:r>
                      <a:r>
                        <a:rPr lang="it-IT" sz="1300" dirty="0" err="1"/>
                        <a:t>accepted</a:t>
                      </a:r>
                      <a:r>
                        <a:rPr lang="it-IT" sz="1300" dirty="0"/>
                        <a:t> </a:t>
                      </a:r>
                      <a:r>
                        <a:rPr lang="it-IT" sz="1300" dirty="0" err="1"/>
                        <a:t>version</a:t>
                      </a:r>
                      <a:endParaRPr lang="it-IT" sz="1300" dirty="0"/>
                    </a:p>
                    <a:p>
                      <a:pPr marL="0" indent="0">
                        <a:buFontTx/>
                        <a:buNone/>
                      </a:pPr>
                      <a:r>
                        <a:rPr lang="it-IT" sz="1300" dirty="0" err="1"/>
                        <a:t>Authors</a:t>
                      </a:r>
                      <a:r>
                        <a:rPr lang="it-IT" sz="1300" dirty="0"/>
                        <a:t> </a:t>
                      </a:r>
                      <a:r>
                        <a:rPr lang="it-IT" sz="1300" b="1" dirty="0">
                          <a:solidFill>
                            <a:srgbClr val="FF0000"/>
                          </a:solidFill>
                        </a:rPr>
                        <a:t>must </a:t>
                      </a:r>
                      <a:r>
                        <a:rPr lang="it-IT" sz="1300" b="1" dirty="0" err="1">
                          <a:solidFill>
                            <a:srgbClr val="FF0000"/>
                          </a:solidFill>
                        </a:rPr>
                        <a:t>retain</a:t>
                      </a:r>
                      <a:r>
                        <a:rPr lang="it-IT" sz="1300" b="1" dirty="0">
                          <a:solidFill>
                            <a:srgbClr val="FF0000"/>
                          </a:solidFill>
                        </a:rPr>
                        <a:t> </a:t>
                      </a:r>
                      <a:r>
                        <a:rPr lang="it-IT" sz="1300" b="1" dirty="0" err="1">
                          <a:solidFill>
                            <a:srgbClr val="FF0000"/>
                          </a:solidFill>
                        </a:rPr>
                        <a:t>sufficient</a:t>
                      </a:r>
                      <a:r>
                        <a:rPr lang="it-IT" sz="1300" b="1" dirty="0">
                          <a:solidFill>
                            <a:srgbClr val="FF0000"/>
                          </a:solidFill>
                        </a:rPr>
                        <a:t> </a:t>
                      </a:r>
                      <a:r>
                        <a:rPr lang="it-IT" sz="1300" b="1" dirty="0" err="1">
                          <a:solidFill>
                            <a:srgbClr val="FF0000"/>
                          </a:solidFill>
                        </a:rPr>
                        <a:t>rights</a:t>
                      </a:r>
                      <a:r>
                        <a:rPr lang="it-IT" sz="1300" b="1" dirty="0">
                          <a:solidFill>
                            <a:srgbClr val="FF0000"/>
                          </a:solidFill>
                        </a:rPr>
                        <a:t> </a:t>
                      </a:r>
                      <a:r>
                        <a:rPr lang="it-IT" sz="1300" dirty="0"/>
                        <a:t>to </a:t>
                      </a:r>
                      <a:r>
                        <a:rPr lang="it-IT" sz="1300" dirty="0" err="1"/>
                        <a:t>comply</a:t>
                      </a:r>
                      <a:r>
                        <a:rPr lang="it-IT" sz="1300" dirty="0"/>
                        <a:t> with </a:t>
                      </a:r>
                      <a:r>
                        <a:rPr lang="it-IT" sz="1300" dirty="0" err="1"/>
                        <a:t>this</a:t>
                      </a:r>
                      <a:r>
                        <a:rPr lang="it-IT" sz="1300" dirty="0"/>
                        <a:t> immediate access </a:t>
                      </a:r>
                      <a:r>
                        <a:rPr lang="it-IT" sz="1300" dirty="0" err="1"/>
                        <a:t>obligation</a:t>
                      </a:r>
                      <a:r>
                        <a:rPr lang="it-IT" sz="1300" dirty="0"/>
                        <a:t>, </a:t>
                      </a:r>
                      <a:r>
                        <a:rPr lang="it-IT" sz="1300" dirty="0" err="1"/>
                        <a:t>adding</a:t>
                      </a:r>
                      <a:r>
                        <a:rPr lang="it-IT" sz="1300" dirty="0"/>
                        <a:t> </a:t>
                      </a:r>
                      <a:r>
                        <a:rPr lang="it-IT" sz="1300" dirty="0" err="1"/>
                        <a:t>if</a:t>
                      </a:r>
                      <a:r>
                        <a:rPr lang="it-IT" sz="1300" dirty="0"/>
                        <a:t> </a:t>
                      </a:r>
                      <a:r>
                        <a:rPr lang="it-IT" sz="1300" dirty="0" err="1"/>
                        <a:t>needed</a:t>
                      </a:r>
                      <a:r>
                        <a:rPr lang="it-IT" sz="1300" dirty="0"/>
                        <a:t> a </a:t>
                      </a:r>
                      <a:r>
                        <a:rPr lang="it-IT" sz="1300" b="1" dirty="0">
                          <a:solidFill>
                            <a:srgbClr val="FF0000"/>
                          </a:solidFill>
                        </a:rPr>
                        <a:t>«</a:t>
                      </a:r>
                      <a:r>
                        <a:rPr lang="it-IT" sz="1300" b="1" dirty="0" err="1">
                          <a:solidFill>
                            <a:srgbClr val="FF0000"/>
                          </a:solidFill>
                        </a:rPr>
                        <a:t>prior</a:t>
                      </a:r>
                      <a:r>
                        <a:rPr lang="it-IT" sz="1300" b="1" dirty="0">
                          <a:solidFill>
                            <a:srgbClr val="FF0000"/>
                          </a:solidFill>
                        </a:rPr>
                        <a:t> </a:t>
                      </a:r>
                      <a:r>
                        <a:rPr lang="it-IT" sz="1300" b="1" dirty="0" err="1">
                          <a:solidFill>
                            <a:srgbClr val="FF0000"/>
                          </a:solidFill>
                        </a:rPr>
                        <a:t>obligation</a:t>
                      </a:r>
                      <a:r>
                        <a:rPr lang="it-IT" sz="1300" b="1" dirty="0">
                          <a:solidFill>
                            <a:srgbClr val="FF0000"/>
                          </a:solidFill>
                        </a:rPr>
                        <a:t>» </a:t>
                      </a:r>
                      <a:r>
                        <a:rPr lang="it-IT" sz="1300" b="1" dirty="0" err="1">
                          <a:solidFill>
                            <a:srgbClr val="FF0000"/>
                          </a:solidFill>
                        </a:rPr>
                        <a:t>clause</a:t>
                      </a:r>
                      <a:r>
                        <a:rPr lang="it-IT" sz="1300" dirty="0"/>
                        <a:t> to the publishers’ agreement (</a:t>
                      </a:r>
                      <a:r>
                        <a:rPr lang="it-IT" sz="1300" dirty="0" err="1"/>
                        <a:t>clause</a:t>
                      </a:r>
                      <a:r>
                        <a:rPr lang="it-IT" sz="1300" dirty="0"/>
                        <a:t> in </a:t>
                      </a:r>
                      <a:r>
                        <a:rPr lang="it-IT" sz="1300" dirty="0" err="1"/>
                        <a:t>Programme</a:t>
                      </a:r>
                      <a:r>
                        <a:rPr lang="it-IT" sz="1300" dirty="0"/>
                        <a:t> Guide, p. 49 - slide 13) .</a:t>
                      </a:r>
                    </a:p>
                    <a:p>
                      <a:pPr marL="0" indent="0">
                        <a:buFontTx/>
                        <a:buNone/>
                      </a:pPr>
                      <a:r>
                        <a:rPr lang="it-IT" sz="1300" dirty="0" err="1"/>
                        <a:t>This</a:t>
                      </a:r>
                      <a:r>
                        <a:rPr lang="it-IT" sz="1300" dirty="0"/>
                        <a:t> mandate DOES NOT </a:t>
                      </a:r>
                      <a:r>
                        <a:rPr lang="it-IT" sz="1300" dirty="0" err="1"/>
                        <a:t>mean</a:t>
                      </a:r>
                      <a:r>
                        <a:rPr lang="it-IT" sz="1300" dirty="0"/>
                        <a:t> </a:t>
                      </a:r>
                      <a:r>
                        <a:rPr lang="it-IT" sz="1300" dirty="0" err="1"/>
                        <a:t>that</a:t>
                      </a:r>
                      <a:r>
                        <a:rPr lang="it-IT" sz="1300" dirty="0"/>
                        <a:t> </a:t>
                      </a:r>
                      <a:r>
                        <a:rPr lang="it-IT" sz="1300" dirty="0" err="1"/>
                        <a:t>you</a:t>
                      </a:r>
                      <a:r>
                        <a:rPr lang="it-IT" sz="1300" dirty="0"/>
                        <a:t> </a:t>
                      </a:r>
                      <a:r>
                        <a:rPr lang="it-IT" sz="1300" dirty="0" err="1"/>
                        <a:t>have</a:t>
                      </a:r>
                      <a:r>
                        <a:rPr lang="it-IT" sz="1300" dirty="0"/>
                        <a:t> to </a:t>
                      </a:r>
                      <a:r>
                        <a:rPr lang="it-IT" sz="1300" dirty="0" err="1"/>
                        <a:t>publish</a:t>
                      </a:r>
                      <a:r>
                        <a:rPr lang="it-IT" sz="1300" dirty="0"/>
                        <a:t> in an Open Access journal. To be </a:t>
                      </a:r>
                      <a:r>
                        <a:rPr lang="it-IT" sz="1300" dirty="0" err="1"/>
                        <a:t>compliant</a:t>
                      </a:r>
                      <a:r>
                        <a:rPr lang="it-IT" sz="1300" dirty="0"/>
                        <a:t> </a:t>
                      </a:r>
                      <a:r>
                        <a:rPr lang="it-IT" sz="1300" dirty="0" err="1"/>
                        <a:t>you</a:t>
                      </a:r>
                      <a:r>
                        <a:rPr lang="it-IT" sz="1300" dirty="0"/>
                        <a:t> can:</a:t>
                      </a:r>
                    </a:p>
                    <a:p>
                      <a:pPr marL="342900" indent="-342900">
                        <a:buFont typeface="+mj-lt"/>
                        <a:buAutoNum type="arabicPeriod"/>
                      </a:pPr>
                      <a:r>
                        <a:rPr lang="it-IT" sz="1300" b="1" dirty="0" err="1"/>
                        <a:t>Publish</a:t>
                      </a:r>
                      <a:r>
                        <a:rPr lang="it-IT" sz="1300" b="1" dirty="0"/>
                        <a:t> in ORE-Open Research Europe</a:t>
                      </a:r>
                      <a:r>
                        <a:rPr lang="it-IT" sz="1300" dirty="0"/>
                        <a:t>, </a:t>
                      </a:r>
                      <a:r>
                        <a:rPr lang="en-US" sz="1300" dirty="0"/>
                        <a:t>, a free open publishing platform provided by the EU Commission. This is the easiest way because it also provides: immediate publication, deposit in </a:t>
                      </a:r>
                      <a:r>
                        <a:rPr lang="en-US" sz="1300" dirty="0" err="1"/>
                        <a:t>Zenodo</a:t>
                      </a:r>
                      <a:r>
                        <a:rPr lang="en-US" sz="1300" dirty="0"/>
                        <a:t>, open peer review (which is a recommended practice) and inclusion of underlying data/tools required to validate the publication.</a:t>
                      </a:r>
                    </a:p>
                    <a:p>
                      <a:pPr marL="342900" indent="-342900">
                        <a:buFont typeface="+mj-lt"/>
                        <a:buAutoNum type="arabicPeriod"/>
                      </a:pPr>
                      <a:r>
                        <a:rPr lang="it-IT" sz="1300" b="1" dirty="0" err="1"/>
                        <a:t>Publish</a:t>
                      </a:r>
                      <a:r>
                        <a:rPr lang="it-IT" sz="1300" b="1" dirty="0"/>
                        <a:t> in an Open Access journal, </a:t>
                      </a:r>
                      <a:r>
                        <a:rPr lang="it-IT" sz="1300" b="0" dirty="0" err="1"/>
                        <a:t>getting</a:t>
                      </a:r>
                      <a:r>
                        <a:rPr lang="it-IT" sz="1300" b="0" dirty="0"/>
                        <a:t> immediate access.</a:t>
                      </a:r>
                      <a:r>
                        <a:rPr lang="it-IT" sz="1300" b="1" dirty="0"/>
                        <a:t> </a:t>
                      </a:r>
                      <a:r>
                        <a:rPr lang="it-IT" sz="1300" b="0" dirty="0" err="1"/>
                        <a:t>There</a:t>
                      </a:r>
                      <a:r>
                        <a:rPr lang="it-IT" sz="1300" b="0" dirty="0"/>
                        <a:t> </a:t>
                      </a:r>
                      <a:r>
                        <a:rPr lang="it-IT" sz="1300" b="0" dirty="0" err="1"/>
                        <a:t>might</a:t>
                      </a:r>
                      <a:r>
                        <a:rPr lang="it-IT" sz="1300" b="0" dirty="0"/>
                        <a:t> be </a:t>
                      </a:r>
                      <a:r>
                        <a:rPr lang="it-IT" sz="1300" b="0" dirty="0" err="1"/>
                        <a:t>costs</a:t>
                      </a:r>
                      <a:r>
                        <a:rPr lang="it-IT" sz="1300" b="0" dirty="0"/>
                        <a:t> for </a:t>
                      </a:r>
                      <a:r>
                        <a:rPr lang="it-IT" sz="1300" b="0" dirty="0" err="1"/>
                        <a:t>APCs</a:t>
                      </a:r>
                      <a:r>
                        <a:rPr lang="it-IT" sz="1300" b="0" dirty="0"/>
                        <a:t>. </a:t>
                      </a:r>
                      <a:r>
                        <a:rPr lang="it-IT" sz="1300" b="0" dirty="0" err="1"/>
                        <a:t>You</a:t>
                      </a:r>
                      <a:r>
                        <a:rPr lang="it-IT" sz="1300" b="0" dirty="0"/>
                        <a:t> </a:t>
                      </a:r>
                      <a:r>
                        <a:rPr lang="it-IT" sz="1300" b="0" dirty="0" err="1"/>
                        <a:t>still</a:t>
                      </a:r>
                      <a:r>
                        <a:rPr lang="it-IT" sz="1300" b="0" dirty="0"/>
                        <a:t> </a:t>
                      </a:r>
                      <a:r>
                        <a:rPr lang="it-IT" sz="1300" b="0" dirty="0" err="1"/>
                        <a:t>have</a:t>
                      </a:r>
                      <a:r>
                        <a:rPr lang="it-IT" sz="1300" b="0" dirty="0"/>
                        <a:t> to </a:t>
                      </a:r>
                      <a:r>
                        <a:rPr lang="it-IT" sz="1300" b="0" dirty="0" err="1"/>
                        <a:t>deposit</a:t>
                      </a:r>
                      <a:r>
                        <a:rPr lang="it-IT" sz="1300" b="0" dirty="0"/>
                        <a:t> in a «</a:t>
                      </a:r>
                      <a:r>
                        <a:rPr lang="it-IT" sz="1300" b="0" dirty="0" err="1"/>
                        <a:t>trusted</a:t>
                      </a:r>
                      <a:r>
                        <a:rPr lang="it-IT" sz="1300" b="0" dirty="0"/>
                        <a:t> repository» </a:t>
                      </a:r>
                      <a:r>
                        <a:rPr lang="it-IT" sz="1300" dirty="0"/>
                        <a:t>[</a:t>
                      </a:r>
                      <a:r>
                        <a:rPr lang="it-IT" sz="1300" dirty="0" err="1"/>
                        <a:t>see</a:t>
                      </a:r>
                      <a:r>
                        <a:rPr lang="it-IT" sz="1300" dirty="0"/>
                        <a:t> slide 10;12]. </a:t>
                      </a:r>
                      <a:r>
                        <a:rPr lang="it-IT" sz="1300" b="1" dirty="0" err="1">
                          <a:solidFill>
                            <a:srgbClr val="FF0000"/>
                          </a:solidFill>
                        </a:rPr>
                        <a:t>Only</a:t>
                      </a:r>
                      <a:r>
                        <a:rPr lang="it-IT" sz="1300" b="1" dirty="0">
                          <a:solidFill>
                            <a:srgbClr val="FF0000"/>
                          </a:solidFill>
                        </a:rPr>
                        <a:t> full Open Access </a:t>
                      </a:r>
                      <a:r>
                        <a:rPr lang="it-IT" sz="1300" b="1" dirty="0" err="1"/>
                        <a:t>journals</a:t>
                      </a:r>
                      <a:r>
                        <a:rPr lang="it-IT" sz="1300" b="1" dirty="0"/>
                        <a:t> </a:t>
                      </a:r>
                      <a:r>
                        <a:rPr lang="it-IT" sz="1300" b="1" dirty="0" err="1">
                          <a:solidFill>
                            <a:srgbClr val="FF0000"/>
                          </a:solidFill>
                        </a:rPr>
                        <a:t>APCs</a:t>
                      </a:r>
                      <a:r>
                        <a:rPr lang="it-IT" sz="1300" b="1" dirty="0">
                          <a:solidFill>
                            <a:srgbClr val="FF0000"/>
                          </a:solidFill>
                        </a:rPr>
                        <a:t> are </a:t>
                      </a:r>
                      <a:r>
                        <a:rPr lang="it-IT" sz="1300" b="1" dirty="0" err="1">
                          <a:solidFill>
                            <a:srgbClr val="FF0000"/>
                          </a:solidFill>
                        </a:rPr>
                        <a:t>eligible</a:t>
                      </a:r>
                      <a:r>
                        <a:rPr lang="it-IT" sz="1300" b="1" dirty="0">
                          <a:solidFill>
                            <a:srgbClr val="FF0000"/>
                          </a:solidFill>
                        </a:rPr>
                        <a:t> </a:t>
                      </a:r>
                      <a:r>
                        <a:rPr lang="it-IT" sz="1300" b="1" dirty="0"/>
                        <a:t>for </a:t>
                      </a:r>
                      <a:r>
                        <a:rPr lang="it-IT" sz="1300" b="1" dirty="0" err="1"/>
                        <a:t>reimbursment</a:t>
                      </a:r>
                      <a:r>
                        <a:rPr lang="it-IT" sz="1300" b="1" dirty="0"/>
                        <a:t>. Hybrid </a:t>
                      </a:r>
                      <a:r>
                        <a:rPr lang="it-IT" sz="1300" b="1" dirty="0" err="1"/>
                        <a:t>journals</a:t>
                      </a:r>
                      <a:r>
                        <a:rPr lang="it-IT" sz="1300" b="1" dirty="0"/>
                        <a:t> </a:t>
                      </a:r>
                      <a:r>
                        <a:rPr lang="it-IT" sz="1300" b="0" dirty="0"/>
                        <a:t>(i.e. traditional </a:t>
                      </a:r>
                      <a:r>
                        <a:rPr lang="it-IT" sz="1300" b="0" dirty="0" err="1"/>
                        <a:t>subscription</a:t>
                      </a:r>
                      <a:r>
                        <a:rPr lang="it-IT" sz="1300" b="0" dirty="0"/>
                        <a:t> journal with an «open </a:t>
                      </a:r>
                      <a:r>
                        <a:rPr lang="it-IT" sz="1300" b="0" dirty="0" err="1"/>
                        <a:t>choice</a:t>
                      </a:r>
                      <a:r>
                        <a:rPr lang="it-IT" sz="1300" b="0" dirty="0"/>
                        <a:t>» for a single article) are </a:t>
                      </a:r>
                      <a:r>
                        <a:rPr lang="it-IT" sz="1300" b="1" dirty="0" err="1"/>
                        <a:t>excluded</a:t>
                      </a:r>
                      <a:r>
                        <a:rPr lang="it-IT" sz="1300" b="1" dirty="0"/>
                        <a:t> from </a:t>
                      </a:r>
                      <a:r>
                        <a:rPr lang="it-IT" sz="1300" b="1" dirty="0" err="1"/>
                        <a:t>reimbursement</a:t>
                      </a:r>
                      <a:r>
                        <a:rPr lang="it-IT" sz="1300" b="0" dirty="0"/>
                        <a:t>.</a:t>
                      </a:r>
                    </a:p>
                    <a:p>
                      <a:pPr marL="342900" indent="-342900">
                        <a:buFont typeface="+mj-lt"/>
                        <a:buAutoNum type="arabicPeriod"/>
                      </a:pPr>
                      <a:r>
                        <a:rPr lang="it-IT" sz="1300" b="1" dirty="0" err="1"/>
                        <a:t>Publish</a:t>
                      </a:r>
                      <a:r>
                        <a:rPr lang="it-IT" sz="1300" b="1" dirty="0"/>
                        <a:t> in a traditional </a:t>
                      </a:r>
                      <a:r>
                        <a:rPr lang="it-IT" sz="1300" b="1" dirty="0" err="1"/>
                        <a:t>susbcription</a:t>
                      </a:r>
                      <a:r>
                        <a:rPr lang="it-IT" sz="1300" b="1" dirty="0"/>
                        <a:t> journal</a:t>
                      </a:r>
                      <a:r>
                        <a:rPr lang="it-IT" sz="1300" dirty="0"/>
                        <a:t>. </a:t>
                      </a:r>
                      <a:r>
                        <a:rPr lang="it-IT" sz="1300" dirty="0" err="1"/>
                        <a:t>You</a:t>
                      </a:r>
                      <a:r>
                        <a:rPr lang="it-IT" sz="1300" dirty="0"/>
                        <a:t> </a:t>
                      </a:r>
                      <a:r>
                        <a:rPr lang="it-IT" sz="1300" dirty="0" err="1"/>
                        <a:t>need</a:t>
                      </a:r>
                      <a:r>
                        <a:rPr lang="it-IT" sz="1300" dirty="0"/>
                        <a:t> to </a:t>
                      </a:r>
                      <a:r>
                        <a:rPr lang="it-IT" sz="1300" b="1" dirty="0"/>
                        <a:t>check in SHERPA </a:t>
                      </a:r>
                      <a:r>
                        <a:rPr lang="it-IT" sz="1300" b="1" dirty="0" err="1"/>
                        <a:t>RoMEO</a:t>
                      </a:r>
                      <a:r>
                        <a:rPr lang="it-IT" sz="1300" b="1" dirty="0"/>
                        <a:t> </a:t>
                      </a:r>
                      <a:r>
                        <a:rPr lang="it-IT" sz="1300" b="1" dirty="0" err="1"/>
                        <a:t>if</a:t>
                      </a:r>
                      <a:r>
                        <a:rPr lang="it-IT" sz="1300" b="1" dirty="0"/>
                        <a:t> </a:t>
                      </a:r>
                      <a:r>
                        <a:rPr lang="it-IT" sz="1300" b="1" dirty="0" err="1"/>
                        <a:t>you</a:t>
                      </a:r>
                      <a:r>
                        <a:rPr lang="it-IT" sz="1300" b="1" dirty="0"/>
                        <a:t> are </a:t>
                      </a:r>
                      <a:r>
                        <a:rPr lang="it-IT" sz="1300" b="1" dirty="0" err="1"/>
                        <a:t>allowed</a:t>
                      </a:r>
                      <a:r>
                        <a:rPr lang="it-IT" sz="1300" b="1" dirty="0"/>
                        <a:t> to </a:t>
                      </a:r>
                      <a:r>
                        <a:rPr lang="it-IT" sz="1300" b="1" dirty="0" err="1"/>
                        <a:t>give</a:t>
                      </a:r>
                      <a:r>
                        <a:rPr lang="it-IT" sz="1300" b="1" dirty="0"/>
                        <a:t> immediate access</a:t>
                      </a:r>
                      <a:r>
                        <a:rPr lang="it-IT" sz="1300" dirty="0"/>
                        <a:t>. </a:t>
                      </a:r>
                      <a:r>
                        <a:rPr lang="it-IT" sz="1300" dirty="0" err="1"/>
                        <a:t>If</a:t>
                      </a:r>
                      <a:r>
                        <a:rPr lang="it-IT" sz="1300" dirty="0"/>
                        <a:t> </a:t>
                      </a:r>
                      <a:r>
                        <a:rPr lang="it-IT" sz="1300" dirty="0" err="1"/>
                        <a:t>any</a:t>
                      </a:r>
                      <a:r>
                        <a:rPr lang="it-IT" sz="1300" dirty="0"/>
                        <a:t> </a:t>
                      </a:r>
                      <a:r>
                        <a:rPr lang="it-IT" sz="1300" b="1" dirty="0"/>
                        <a:t>embargo</a:t>
                      </a:r>
                      <a:r>
                        <a:rPr lang="it-IT" sz="1300" dirty="0"/>
                        <a:t> </a:t>
                      </a:r>
                      <a:r>
                        <a:rPr lang="it-IT" sz="1300" dirty="0" err="1"/>
                        <a:t>is</a:t>
                      </a:r>
                      <a:r>
                        <a:rPr lang="it-IT" sz="1300" dirty="0"/>
                        <a:t> </a:t>
                      </a:r>
                      <a:r>
                        <a:rPr lang="it-IT" sz="1300" dirty="0" err="1"/>
                        <a:t>requested</a:t>
                      </a:r>
                      <a:r>
                        <a:rPr lang="it-IT" sz="1300" dirty="0"/>
                        <a:t>, </a:t>
                      </a:r>
                      <a:r>
                        <a:rPr lang="it-IT" sz="1300" dirty="0" err="1"/>
                        <a:t>you</a:t>
                      </a:r>
                      <a:r>
                        <a:rPr lang="it-IT" sz="1300" dirty="0"/>
                        <a:t> </a:t>
                      </a:r>
                      <a:r>
                        <a:rPr lang="it-IT" sz="1300" b="1" dirty="0"/>
                        <a:t>need to </a:t>
                      </a:r>
                      <a:r>
                        <a:rPr lang="it-IT" sz="1300" b="1" dirty="0" err="1"/>
                        <a:t>add</a:t>
                      </a:r>
                      <a:r>
                        <a:rPr lang="it-IT" sz="1300" b="1" dirty="0"/>
                        <a:t> the «</a:t>
                      </a:r>
                      <a:r>
                        <a:rPr lang="it-IT" sz="1300" b="1" dirty="0" err="1"/>
                        <a:t>prior</a:t>
                      </a:r>
                      <a:r>
                        <a:rPr lang="it-IT" sz="1300" b="1" dirty="0"/>
                        <a:t> obligation» </a:t>
                      </a:r>
                      <a:r>
                        <a:rPr lang="it-IT" sz="1300" b="1" dirty="0" err="1"/>
                        <a:t>clause</a:t>
                      </a:r>
                      <a:r>
                        <a:rPr lang="it-IT" sz="1300" b="1" dirty="0"/>
                        <a:t> </a:t>
                      </a:r>
                      <a:r>
                        <a:rPr lang="it-IT" sz="1300" dirty="0"/>
                        <a:t>to the </a:t>
                      </a:r>
                      <a:r>
                        <a:rPr lang="it-IT" sz="1300" dirty="0" err="1"/>
                        <a:t>consent</a:t>
                      </a:r>
                      <a:r>
                        <a:rPr lang="it-IT" sz="1300" dirty="0"/>
                        <a:t>-to-</a:t>
                      </a:r>
                      <a:r>
                        <a:rPr lang="it-IT" sz="1300" dirty="0" err="1"/>
                        <a:t>publish</a:t>
                      </a:r>
                      <a:r>
                        <a:rPr lang="it-IT" sz="1300" dirty="0"/>
                        <a:t> statement  </a:t>
                      </a:r>
                      <a:r>
                        <a:rPr lang="it-IT" sz="1300" b="1" dirty="0"/>
                        <a:t>to </a:t>
                      </a:r>
                      <a:r>
                        <a:rPr lang="it-IT" sz="1300" b="1" dirty="0" err="1"/>
                        <a:t>maintain</a:t>
                      </a:r>
                      <a:r>
                        <a:rPr lang="it-IT" sz="1300" b="1" dirty="0"/>
                        <a:t> the right to </a:t>
                      </a:r>
                      <a:r>
                        <a:rPr lang="it-IT" sz="1300" b="1" dirty="0" err="1"/>
                        <a:t>deposit</a:t>
                      </a:r>
                      <a:r>
                        <a:rPr lang="it-IT" sz="1300" b="1" dirty="0"/>
                        <a:t> in a «</a:t>
                      </a:r>
                      <a:r>
                        <a:rPr lang="it-IT" sz="1300" b="1" dirty="0" err="1"/>
                        <a:t>trusted</a:t>
                      </a:r>
                      <a:r>
                        <a:rPr lang="it-IT" sz="1300" b="1" dirty="0"/>
                        <a:t> repository» and </a:t>
                      </a:r>
                      <a:r>
                        <a:rPr lang="it-IT" sz="1300" b="1" dirty="0" err="1"/>
                        <a:t>give</a:t>
                      </a:r>
                      <a:r>
                        <a:rPr lang="it-IT" sz="1300" b="1" dirty="0"/>
                        <a:t> immediate access </a:t>
                      </a:r>
                      <a:r>
                        <a:rPr lang="it-IT" sz="1300" dirty="0"/>
                        <a:t>under a Creative Commons BY </a:t>
                      </a:r>
                      <a:r>
                        <a:rPr lang="it-IT" sz="1300" dirty="0" err="1"/>
                        <a:t>license</a:t>
                      </a:r>
                      <a:r>
                        <a:rPr lang="it-IT" sz="1300" dirty="0"/>
                        <a:t>. </a:t>
                      </a:r>
                      <a:endParaRPr lang="it-IT" sz="1300" b="1" dirty="0"/>
                    </a:p>
                    <a:p>
                      <a:pPr marL="0" indent="0">
                        <a:buFontTx/>
                        <a:buNone/>
                      </a:pPr>
                      <a:r>
                        <a:rPr lang="it-IT" sz="1400" dirty="0"/>
                        <a:t>Books: </a:t>
                      </a:r>
                      <a:r>
                        <a:rPr lang="it-IT" sz="1400" dirty="0" err="1"/>
                        <a:t>only</a:t>
                      </a:r>
                      <a:r>
                        <a:rPr lang="it-IT" sz="1400" dirty="0"/>
                        <a:t> online </a:t>
                      </a:r>
                      <a:r>
                        <a:rPr lang="it-IT" sz="1400" dirty="0" err="1"/>
                        <a:t>versions</a:t>
                      </a:r>
                      <a:r>
                        <a:rPr lang="it-IT" sz="1400" dirty="0"/>
                        <a:t> </a:t>
                      </a:r>
                      <a:r>
                        <a:rPr lang="it-IT" sz="1400" dirty="0" err="1"/>
                        <a:t>related</a:t>
                      </a:r>
                      <a:r>
                        <a:rPr lang="it-IT" sz="1400" dirty="0"/>
                        <a:t> costs are </a:t>
                      </a:r>
                      <a:r>
                        <a:rPr lang="it-IT" sz="1400" dirty="0" err="1"/>
                        <a:t>eligible</a:t>
                      </a:r>
                      <a:r>
                        <a:rPr lang="it-IT" sz="1400" dirty="0"/>
                        <a:t> for </a:t>
                      </a:r>
                      <a:r>
                        <a:rPr lang="it-IT" sz="1400" dirty="0" err="1"/>
                        <a:t>reimboursement</a:t>
                      </a:r>
                      <a:r>
                        <a:rPr lang="it-IT" sz="1400" dirty="0"/>
                        <a:t> – no </a:t>
                      </a:r>
                      <a:r>
                        <a:rPr lang="it-IT" sz="1400" dirty="0" err="1"/>
                        <a:t>print</a:t>
                      </a:r>
                      <a:r>
                        <a:rPr lang="it-IT" sz="1400" dirty="0"/>
                        <a:t> costs </a:t>
                      </a:r>
                      <a:r>
                        <a:rPr lang="it-IT" sz="1400" dirty="0" err="1"/>
                        <a:t>included</a:t>
                      </a:r>
                      <a:r>
                        <a:rPr lang="it-IT" sz="1400" dirty="0"/>
                        <a:t>. </a:t>
                      </a:r>
                      <a:r>
                        <a:rPr lang="it-IT" sz="1400" dirty="0" err="1"/>
                        <a:t>You</a:t>
                      </a:r>
                      <a:r>
                        <a:rPr lang="it-IT" sz="1400" dirty="0"/>
                        <a:t> can </a:t>
                      </a:r>
                      <a:r>
                        <a:rPr lang="it-IT" sz="1400" dirty="0" err="1"/>
                        <a:t>apply</a:t>
                      </a:r>
                      <a:r>
                        <a:rPr lang="it-IT" sz="1400" dirty="0"/>
                        <a:t> a more </a:t>
                      </a:r>
                      <a:r>
                        <a:rPr lang="it-IT" sz="1400" dirty="0" err="1"/>
                        <a:t>restrictive</a:t>
                      </a:r>
                      <a:r>
                        <a:rPr lang="it-IT" sz="1400" dirty="0"/>
                        <a:t> </a:t>
                      </a:r>
                      <a:r>
                        <a:rPr lang="it-IT" sz="1400" dirty="0" err="1"/>
                        <a:t>license</a:t>
                      </a:r>
                      <a:r>
                        <a:rPr lang="it-IT" sz="1400" dirty="0"/>
                        <a:t> (like BY-NC-ND).</a:t>
                      </a:r>
                    </a:p>
                  </a:txBody>
                  <a:tcPr anchor="ctr"/>
                </a:tc>
                <a:tc>
                  <a:txBody>
                    <a:bodyPr/>
                    <a:lstStyle/>
                    <a:p>
                      <a:pPr marL="285750" indent="-285750">
                        <a:buFont typeface="Arial" panose="020B0604020202020204" pitchFamily="34" charset="0"/>
                        <a:buChar char="•"/>
                      </a:pPr>
                      <a:r>
                        <a:rPr lang="it-IT" sz="1200" b="1" dirty="0"/>
                        <a:t>E1 </a:t>
                      </a:r>
                      <a:r>
                        <a:rPr lang="it-IT" sz="1200" b="1" kern="1200" dirty="0">
                          <a:solidFill>
                            <a:srgbClr val="006699"/>
                          </a:solidFill>
                          <a:latin typeface="+mn-lt"/>
                          <a:ea typeface="+mn-ea"/>
                          <a:cs typeface="+mn-cs"/>
                        </a:rPr>
                        <a:t>Open Research Europe </a:t>
                      </a:r>
                      <a:r>
                        <a:rPr lang="it-IT" sz="1200" b="0" dirty="0"/>
                        <a:t>[</a:t>
                      </a:r>
                      <a:r>
                        <a:rPr lang="it-IT" sz="1200" b="0" dirty="0">
                          <a:hlinkClick r:id="rId2"/>
                        </a:rPr>
                        <a:t>https://open-research-europe.ec.europa.eu</a:t>
                      </a:r>
                      <a:r>
                        <a:rPr lang="it-IT" sz="1200" b="0" dirty="0"/>
                        <a:t>/]</a:t>
                      </a:r>
                    </a:p>
                    <a:p>
                      <a:pPr marL="285750" indent="-285750">
                        <a:buFont typeface="Arial" panose="020B0604020202020204" pitchFamily="34" charset="0"/>
                        <a:buChar char="•"/>
                      </a:pPr>
                      <a:r>
                        <a:rPr lang="it-IT" sz="1200" b="1" dirty="0"/>
                        <a:t>E2</a:t>
                      </a:r>
                      <a:r>
                        <a:rPr lang="it-IT" sz="1200" dirty="0"/>
                        <a:t> </a:t>
                      </a:r>
                      <a:r>
                        <a:rPr lang="it-IT" sz="1200" b="1" kern="1200" dirty="0">
                          <a:solidFill>
                            <a:srgbClr val="006699"/>
                          </a:solidFill>
                          <a:latin typeface="+mn-lt"/>
                          <a:ea typeface="+mn-ea"/>
                          <a:cs typeface="+mn-cs"/>
                        </a:rPr>
                        <a:t>SHERPA </a:t>
                      </a:r>
                      <a:r>
                        <a:rPr lang="it-IT" sz="1200" b="1" kern="1200" dirty="0" err="1">
                          <a:solidFill>
                            <a:srgbClr val="006699"/>
                          </a:solidFill>
                          <a:latin typeface="+mn-lt"/>
                          <a:ea typeface="+mn-ea"/>
                          <a:cs typeface="+mn-cs"/>
                        </a:rPr>
                        <a:t>RoMEO</a:t>
                      </a:r>
                      <a:r>
                        <a:rPr lang="it-IT" sz="1200" b="1" kern="1200" dirty="0">
                          <a:solidFill>
                            <a:srgbClr val="006699"/>
                          </a:solidFill>
                          <a:latin typeface="+mn-lt"/>
                          <a:ea typeface="+mn-ea"/>
                          <a:cs typeface="+mn-cs"/>
                        </a:rPr>
                        <a:t> </a:t>
                      </a:r>
                      <a:r>
                        <a:rPr lang="it-IT" sz="1200" dirty="0"/>
                        <a:t>to check for embargo </a:t>
                      </a:r>
                      <a:r>
                        <a:rPr lang="it-IT" sz="1200" dirty="0" err="1"/>
                        <a:t>periods</a:t>
                      </a:r>
                      <a:r>
                        <a:rPr lang="it-IT" sz="1200" dirty="0"/>
                        <a:t> (</a:t>
                      </a:r>
                      <a:r>
                        <a:rPr lang="it-IT" sz="1200" dirty="0" err="1"/>
                        <a:t>search</a:t>
                      </a:r>
                      <a:r>
                        <a:rPr lang="it-IT" sz="1200" dirty="0"/>
                        <a:t> by ISSN)</a:t>
                      </a:r>
                      <a:br>
                        <a:rPr lang="it-IT" sz="1200" dirty="0"/>
                      </a:br>
                      <a:r>
                        <a:rPr lang="it-IT" sz="1200" dirty="0"/>
                        <a:t>[</a:t>
                      </a:r>
                      <a:r>
                        <a:rPr lang="it-IT" sz="1200" dirty="0">
                          <a:hlinkClick r:id="rId3"/>
                        </a:rPr>
                        <a:t>https://v2.sherpa.ac.uk/romeo/]</a:t>
                      </a:r>
                      <a:endParaRPr lang="it-IT" sz="1200" dirty="0"/>
                    </a:p>
                    <a:p>
                      <a:pPr marL="285750" indent="-285750">
                        <a:buFont typeface="Arial" panose="020B0604020202020204" pitchFamily="34" charset="0"/>
                        <a:buChar char="•"/>
                      </a:pPr>
                      <a:r>
                        <a:rPr lang="it-IT" sz="1200" b="1" dirty="0"/>
                        <a:t>E3</a:t>
                      </a:r>
                      <a:r>
                        <a:rPr lang="it-IT" sz="1200" dirty="0"/>
                        <a:t> </a:t>
                      </a:r>
                      <a:r>
                        <a:rPr lang="it-IT" sz="1200" b="1" kern="1200" dirty="0">
                          <a:solidFill>
                            <a:srgbClr val="006699"/>
                          </a:solidFill>
                          <a:latin typeface="+mn-lt"/>
                          <a:ea typeface="+mn-ea"/>
                          <a:cs typeface="+mn-cs"/>
                        </a:rPr>
                        <a:t>Directory of Open Access Journals </a:t>
                      </a:r>
                      <a:r>
                        <a:rPr lang="it-IT" sz="1200" dirty="0"/>
                        <a:t>to </a:t>
                      </a:r>
                      <a:r>
                        <a:rPr lang="it-IT" sz="1200" dirty="0" err="1"/>
                        <a:t>find</a:t>
                      </a:r>
                      <a:r>
                        <a:rPr lang="it-IT" sz="1200" dirty="0"/>
                        <a:t> an Open Access journal [</a:t>
                      </a:r>
                      <a:r>
                        <a:rPr lang="it-IT" sz="1200" dirty="0">
                          <a:hlinkClick r:id="rId4"/>
                        </a:rPr>
                        <a:t>https://doaj.org/</a:t>
                      </a:r>
                      <a:r>
                        <a:rPr lang="it-IT" sz="1200" dirty="0"/>
                        <a:t>]</a:t>
                      </a:r>
                    </a:p>
                    <a:p>
                      <a:pPr marL="285750" indent="-285750">
                        <a:buFont typeface="Arial" panose="020B0604020202020204" pitchFamily="34" charset="0"/>
                        <a:buChar char="•"/>
                      </a:pPr>
                      <a:r>
                        <a:rPr lang="it-IT" sz="1200" b="1" dirty="0"/>
                        <a:t>E4 </a:t>
                      </a:r>
                      <a:r>
                        <a:rPr lang="it-IT" sz="1200" b="1" kern="1200" dirty="0">
                          <a:solidFill>
                            <a:srgbClr val="006699"/>
                          </a:solidFill>
                          <a:latin typeface="+mn-lt"/>
                          <a:ea typeface="+mn-ea"/>
                          <a:cs typeface="+mn-cs"/>
                        </a:rPr>
                        <a:t>Open Access book toolkit </a:t>
                      </a:r>
                      <a:r>
                        <a:rPr lang="it-IT" sz="1200" dirty="0"/>
                        <a:t>for Open Access books</a:t>
                      </a:r>
                      <a:br>
                        <a:rPr lang="it-IT" sz="1200" dirty="0"/>
                      </a:br>
                      <a:r>
                        <a:rPr lang="it-IT" sz="1200" dirty="0"/>
                        <a:t>[</a:t>
                      </a:r>
                      <a:r>
                        <a:rPr lang="it-IT" sz="1200" dirty="0">
                          <a:hlinkClick r:id="rId5"/>
                        </a:rPr>
                        <a:t>https://www.oabooks-toolkit.org/</a:t>
                      </a:r>
                      <a:r>
                        <a:rPr lang="it-IT" sz="1200" dirty="0"/>
                        <a:t>]</a:t>
                      </a:r>
                    </a:p>
                    <a:p>
                      <a:pPr marL="285750" indent="-285750">
                        <a:buFont typeface="Arial" panose="020B0604020202020204" pitchFamily="34" charset="0"/>
                        <a:buChar char="•"/>
                      </a:pPr>
                      <a:r>
                        <a:rPr lang="it-IT" sz="1200" b="1" dirty="0"/>
                        <a:t>E5</a:t>
                      </a:r>
                      <a:r>
                        <a:rPr lang="it-IT" sz="1200" dirty="0"/>
                        <a:t> </a:t>
                      </a:r>
                      <a:r>
                        <a:rPr lang="it-IT" sz="1200" b="1" kern="1200" dirty="0">
                          <a:solidFill>
                            <a:srgbClr val="006699"/>
                          </a:solidFill>
                          <a:latin typeface="+mn-lt"/>
                          <a:ea typeface="+mn-ea"/>
                          <a:cs typeface="+mn-cs"/>
                        </a:rPr>
                        <a:t> Creative Commons </a:t>
                      </a:r>
                      <a:r>
                        <a:rPr lang="it-IT" sz="1200" b="1" kern="1200" dirty="0" err="1">
                          <a:solidFill>
                            <a:srgbClr val="006699"/>
                          </a:solidFill>
                          <a:latin typeface="+mn-lt"/>
                          <a:ea typeface="+mn-ea"/>
                          <a:cs typeface="+mn-cs"/>
                        </a:rPr>
                        <a:t>licenses</a:t>
                      </a:r>
                      <a:r>
                        <a:rPr lang="it-IT" sz="1200" dirty="0"/>
                        <a:t> [</a:t>
                      </a:r>
                      <a:r>
                        <a:rPr lang="it-IT" sz="1200" dirty="0">
                          <a:hlinkClick r:id="rId6"/>
                        </a:rPr>
                        <a:t>https://creativecommons.org/licenses/?lang=en</a:t>
                      </a:r>
                      <a:r>
                        <a:rPr lang="it-IT" sz="1200" dirty="0"/>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b="1" dirty="0"/>
                        <a:t>E6</a:t>
                      </a:r>
                      <a:r>
                        <a:rPr lang="it-IT" sz="1200" dirty="0"/>
                        <a:t> </a:t>
                      </a:r>
                      <a:r>
                        <a:rPr lang="it-IT" sz="1200" b="1" kern="1200" dirty="0" err="1">
                          <a:solidFill>
                            <a:srgbClr val="006699"/>
                          </a:solidFill>
                          <a:latin typeface="+mn-lt"/>
                          <a:ea typeface="+mn-ea"/>
                          <a:cs typeface="+mn-cs"/>
                        </a:rPr>
                        <a:t>Programme</a:t>
                      </a:r>
                      <a:r>
                        <a:rPr lang="it-IT" sz="1200" b="1" kern="1200" dirty="0">
                          <a:solidFill>
                            <a:srgbClr val="006699"/>
                          </a:solidFill>
                          <a:latin typeface="+mn-lt"/>
                          <a:ea typeface="+mn-ea"/>
                          <a:cs typeface="+mn-cs"/>
                        </a:rPr>
                        <a:t> guide</a:t>
                      </a:r>
                      <a:br>
                        <a:rPr lang="it-IT" sz="1200" b="1" kern="1200" dirty="0">
                          <a:solidFill>
                            <a:srgbClr val="006699"/>
                          </a:solidFill>
                          <a:latin typeface="+mn-lt"/>
                          <a:ea typeface="+mn-ea"/>
                          <a:cs typeface="+mn-cs"/>
                        </a:rPr>
                      </a:br>
                      <a:r>
                        <a:rPr lang="it-IT" sz="1200" dirty="0"/>
                        <a:t>p. 49 </a:t>
                      </a:r>
                      <a:r>
                        <a:rPr lang="it-IT" sz="1200" dirty="0" err="1"/>
                        <a:t>table</a:t>
                      </a:r>
                      <a:r>
                        <a:rPr lang="it-IT" sz="1200" dirty="0"/>
                        <a:t> with </a:t>
                      </a:r>
                      <a:r>
                        <a:rPr lang="it-IT" sz="1200" dirty="0" err="1"/>
                        <a:t>licenses</a:t>
                      </a:r>
                      <a:r>
                        <a:rPr lang="it-IT" sz="1200" dirty="0"/>
                        <a:t> and </a:t>
                      </a:r>
                      <a:r>
                        <a:rPr lang="it-IT" sz="1200" dirty="0" err="1"/>
                        <a:t>what</a:t>
                      </a:r>
                      <a:r>
                        <a:rPr lang="it-IT" sz="1200" dirty="0"/>
                        <a:t> </a:t>
                      </a:r>
                      <a:r>
                        <a:rPr lang="it-IT" sz="1200" dirty="0" err="1"/>
                        <a:t>they</a:t>
                      </a:r>
                      <a:r>
                        <a:rPr lang="it-IT" sz="1200" dirty="0"/>
                        <a:t> </a:t>
                      </a:r>
                      <a:r>
                        <a:rPr lang="it-IT" sz="1200" dirty="0" err="1"/>
                        <a:t>allow</a:t>
                      </a:r>
                      <a:r>
                        <a:rPr lang="it-IT" sz="1200" dirty="0"/>
                        <a:t> to do </a:t>
                      </a:r>
                      <a:r>
                        <a:rPr lang="it-IT" sz="1200" b="0" dirty="0"/>
                        <a:t>[</a:t>
                      </a:r>
                      <a:r>
                        <a:rPr lang="it-IT" sz="1200" b="0" dirty="0">
                          <a:hlinkClick r:id="rId7"/>
                        </a:rPr>
                        <a:t>https://ec.europa.eu/info/funding-tenders/opportunities/docs/2021-2027/horizon/guidance/programme-guide_horizon_en.pdf</a:t>
                      </a:r>
                      <a:r>
                        <a:rPr lang="it-IT" sz="1200" b="0" dirty="0"/>
                        <a:t>]</a:t>
                      </a:r>
                    </a:p>
                    <a:p>
                      <a:pPr marL="0" indent="0">
                        <a:buFont typeface="Arial" panose="020B0604020202020204" pitchFamily="34" charset="0"/>
                        <a:buNone/>
                      </a:pPr>
                      <a:r>
                        <a:rPr lang="it-IT" sz="1200" dirty="0"/>
                        <a:t> </a:t>
                      </a:r>
                    </a:p>
                    <a:p>
                      <a:pPr marL="0" indent="0">
                        <a:buFont typeface="Arial" panose="020B0604020202020204" pitchFamily="34" charset="0"/>
                        <a:buNone/>
                      </a:pPr>
                      <a:endParaRPr lang="it-IT" sz="1200" dirty="0"/>
                    </a:p>
                  </a:txBody>
                  <a:tcPr anchor="ctr"/>
                </a:tc>
                <a:extLst>
                  <a:ext uri="{0D108BD9-81ED-4DB2-BD59-A6C34878D82A}">
                    <a16:rowId xmlns:a16="http://schemas.microsoft.com/office/drawing/2014/main" val="3258870884"/>
                  </a:ext>
                </a:extLst>
              </a:tr>
            </a:tbl>
          </a:graphicData>
        </a:graphic>
      </p:graphicFrame>
      <p:sp>
        <p:nvSpPr>
          <p:cNvPr id="2" name="Segnaposto numero diapositiva 1">
            <a:extLst>
              <a:ext uri="{FF2B5EF4-FFF2-40B4-BE49-F238E27FC236}">
                <a16:creationId xmlns:a16="http://schemas.microsoft.com/office/drawing/2014/main" id="{9F2E3214-E8F5-4248-8C4F-B5DBDC1B15C3}"/>
              </a:ext>
            </a:extLst>
          </p:cNvPr>
          <p:cNvSpPr>
            <a:spLocks noGrp="1"/>
          </p:cNvSpPr>
          <p:nvPr>
            <p:ph type="sldNum" sz="quarter" idx="12"/>
          </p:nvPr>
        </p:nvSpPr>
        <p:spPr>
          <a:xfrm>
            <a:off x="8689856" y="6356350"/>
            <a:ext cx="2743200" cy="365125"/>
          </a:xfrm>
        </p:spPr>
        <p:txBody>
          <a:bodyPr/>
          <a:lstStyle/>
          <a:p>
            <a:fld id="{C897A8A3-AC49-4C97-9D53-2C05D629DE6D}" type="slidenum">
              <a:rPr lang="it-IT" smtClean="0"/>
              <a:t>9</a:t>
            </a:fld>
            <a:endParaRPr lang="it-IT" dirty="0"/>
          </a:p>
        </p:txBody>
      </p:sp>
    </p:spTree>
    <p:extLst>
      <p:ext uri="{BB962C8B-B14F-4D97-AF65-F5344CB8AC3E}">
        <p14:creationId xmlns:p14="http://schemas.microsoft.com/office/powerpoint/2010/main" val="1477406221"/>
      </p:ext>
    </p:extLst>
  </p:cSld>
  <p:clrMapOvr>
    <a:masterClrMapping/>
  </p:clrMapOvr>
</p:sld>
</file>

<file path=ppt/theme/theme1.xml><?xml version="1.0" encoding="utf-8"?>
<a:theme xmlns:a="http://schemas.openxmlformats.org/drawingml/2006/main" name="Tema di Office">
  <a:themeElements>
    <a:clrScheme name="Personalizzato 3">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595959"/>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3933</TotalTime>
  <Words>5250</Words>
  <Application>Microsoft Office PowerPoint</Application>
  <PresentationFormat>Widescreen</PresentationFormat>
  <Paragraphs>405</Paragraphs>
  <Slides>14</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14</vt:i4>
      </vt:variant>
    </vt:vector>
  </HeadingPairs>
  <TitlesOfParts>
    <vt:vector size="20" baseType="lpstr">
      <vt:lpstr>Arial</vt:lpstr>
      <vt:lpstr>Calibri</vt:lpstr>
      <vt:lpstr>Calibri Light</vt:lpstr>
      <vt:lpstr>Symbol</vt:lpstr>
      <vt:lpstr>Times New Roman</vt:lpstr>
      <vt:lpstr>Tema di Office</vt:lpstr>
      <vt:lpstr>Open Science in Horizon Europe RIA/IA/CSA</vt:lpstr>
      <vt:lpstr>Recommended/mandatory practices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Elena Giglia</dc:creator>
  <cp:lastModifiedBy>Elena Giglia</cp:lastModifiedBy>
  <cp:revision>150</cp:revision>
  <dcterms:created xsi:type="dcterms:W3CDTF">2021-05-24T21:22:17Z</dcterms:created>
  <dcterms:modified xsi:type="dcterms:W3CDTF">2021-10-21T07:07:19Z</dcterms:modified>
</cp:coreProperties>
</file>