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8"/>
  </p:notesMasterIdLst>
  <p:sldIdLst>
    <p:sldId id="269" r:id="rId2"/>
    <p:sldId id="288" r:id="rId3"/>
    <p:sldId id="270" r:id="rId4"/>
    <p:sldId id="268" r:id="rId5"/>
    <p:sldId id="290" r:id="rId6"/>
    <p:sldId id="274" r:id="rId7"/>
    <p:sldId id="289" r:id="rId8"/>
    <p:sldId id="282" r:id="rId9"/>
    <p:sldId id="271" r:id="rId10"/>
    <p:sldId id="285" r:id="rId11"/>
    <p:sldId id="275" r:id="rId12"/>
    <p:sldId id="276" r:id="rId13"/>
    <p:sldId id="278" r:id="rId14"/>
    <p:sldId id="280" r:id="rId15"/>
    <p:sldId id="291" r:id="rId16"/>
    <p:sldId id="281"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alibri Light" panose="020F0302020204030204" pitchFamily="34" charset="0"/>
      <p:regular r:id="rId23"/>
      <p:italic r:id="rId24"/>
    </p:embeddedFont>
    <p:embeddedFont>
      <p:font typeface="Corbel" panose="020B0503020204020204" pitchFamily="34" charset="0"/>
      <p:regular r:id="rId25"/>
      <p:bold r:id="rId26"/>
      <p:italic r:id="rId27"/>
      <p:boldItalic r:id="rId28"/>
    </p:embeddedFont>
    <p:embeddedFont>
      <p:font typeface="Garamond" panose="02020404030301010803" pitchFamily="18" charset="0"/>
      <p:regular r:id="rId29"/>
      <p:bold r:id="rId30"/>
      <p:italic r:id="rId31"/>
    </p:embeddedFont>
    <p:embeddedFont>
      <p:font typeface="Palatino Linotype" panose="02040502050505030304" pitchFamily="18"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73" d="100"/>
          <a:sy n="73" d="100"/>
        </p:scale>
        <p:origin x="84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tableStyles" Target="tableStyles.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D2800-CA78-4271-A0C0-695FEDDB5896}" type="datetimeFigureOut">
              <a:rPr lang="en-GB" smtClean="0"/>
              <a:t>13/10/2021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76420C-F38B-4DCB-B4A2-A9563993D20B}" type="slidenum">
              <a:rPr lang="en-GB" smtClean="0"/>
              <a:t>‹#›</a:t>
            </a:fld>
            <a:endParaRPr lang="en-GB"/>
          </a:p>
        </p:txBody>
      </p:sp>
    </p:spTree>
    <p:extLst>
      <p:ext uri="{BB962C8B-B14F-4D97-AF65-F5344CB8AC3E}">
        <p14:creationId xmlns:p14="http://schemas.microsoft.com/office/powerpoint/2010/main" val="1176829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re.ukri.org/blog/helen-snaith/open-access-and-monographs/"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scienceeurope.org/coalition-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List of partners</a:t>
            </a:r>
            <a:r>
              <a:rPr lang="en-GB" baseline="0" dirty="0"/>
              <a:t> directly involved in COPIM – INTERNATIONAL and CROSS-INSTITUTIONAL collaboration (including publishers, libraries, universities, infrastructure providers).</a:t>
            </a:r>
            <a:endParaRPr lang="en-GB" dirty="0"/>
          </a:p>
        </p:txBody>
      </p:sp>
      <p:sp>
        <p:nvSpPr>
          <p:cNvPr id="4" name="Slide Number Placeholder 3"/>
          <p:cNvSpPr>
            <a:spLocks noGrp="1"/>
          </p:cNvSpPr>
          <p:nvPr>
            <p:ph type="sldNum" sz="quarter" idx="10"/>
          </p:nvPr>
        </p:nvSpPr>
        <p:spPr/>
        <p:txBody>
          <a:bodyPr/>
          <a:lstStyle/>
          <a:p>
            <a:fld id="{5BC9BEF0-8B8E-435E-9D88-0E68EB9F3EDF}" type="slidenum">
              <a:rPr lang="en-GB" smtClean="0"/>
              <a:t>3</a:t>
            </a:fld>
            <a:endParaRPr lang="en-GB"/>
          </a:p>
        </p:txBody>
      </p:sp>
    </p:spTree>
    <p:extLst>
      <p:ext uri="{BB962C8B-B14F-4D97-AF65-F5344CB8AC3E}">
        <p14:creationId xmlns:p14="http://schemas.microsoft.com/office/powerpoint/2010/main" val="3454763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strike="noStrike" spc="-1" dirty="0">
                <a:solidFill>
                  <a:srgbClr val="000000"/>
                </a:solidFill>
                <a:latin typeface="Corbel"/>
                <a:ea typeface="Corbel"/>
              </a:rPr>
              <a:t>COPIM will address the key technological, structural, and </a:t>
            </a:r>
            <a:r>
              <a:rPr lang="en-US" sz="1200" b="0" strike="noStrike" spc="-1" dirty="0" err="1">
                <a:solidFill>
                  <a:srgbClr val="000000"/>
                </a:solidFill>
                <a:latin typeface="Corbel"/>
                <a:ea typeface="Corbel"/>
              </a:rPr>
              <a:t>organisational</a:t>
            </a:r>
            <a:r>
              <a:rPr lang="en-US" sz="1200" b="0" strike="noStrike" spc="-1" dirty="0">
                <a:solidFill>
                  <a:srgbClr val="000000"/>
                </a:solidFill>
                <a:latin typeface="Corbel"/>
                <a:ea typeface="Corbel"/>
              </a:rPr>
              <a:t> hurdles—around funding, production, dissemination, discovery, reuse, and archiving—which are standing in the way of the wider adoption and impact of open access books. </a:t>
            </a:r>
            <a:endParaRPr lang="en-US" sz="1200" b="0" strike="noStrike" spc="-1" dirty="0">
              <a:solidFill>
                <a:srgbClr val="000000"/>
              </a:solidFill>
              <a:latin typeface="Arial"/>
            </a:endParaRP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strike="noStrike" spc="-1" dirty="0">
                <a:solidFill>
                  <a:srgbClr val="000000"/>
                </a:solidFill>
                <a:latin typeface="+mn-lt"/>
                <a:ea typeface="Calibri"/>
              </a:rPr>
              <a:t>COPIM, a </a:t>
            </a:r>
            <a:r>
              <a:rPr lang="en-US" sz="1200" b="1" strike="noStrike" spc="-1" dirty="0">
                <a:solidFill>
                  <a:srgbClr val="000000"/>
                </a:solidFill>
                <a:latin typeface="+mn-lt"/>
                <a:ea typeface="Calibri"/>
              </a:rPr>
              <a:t>major strategic international partnership</a:t>
            </a:r>
            <a:r>
              <a:rPr lang="en-US" sz="1200" b="0" strike="noStrike" spc="-1" dirty="0">
                <a:solidFill>
                  <a:srgbClr val="000000"/>
                </a:solidFill>
                <a:latin typeface="+mn-lt"/>
                <a:ea typeface="Calibri"/>
              </a:rPr>
              <a:t> consisting of presses, universities, libraries, and technology providers, will realign OA book publishing away from competing commercial service providers to a more horizontal and cooperative knowledge-sharing approach. This will involve fundamentally re-imagining the relationships between key players in academic book publishing. COPIM will achieve this by: 1) delivering major improvements and innovations in the infrastructures being used by OA book publishers and by those publishers making a transition to OA books; 2) enabling more productive collaborations between stakeholders (including librarians, publishers, and researchers) in the OA landscape; and 3) expanding opportunities to develop the skills necessary to run OA publishing operations. </a:t>
            </a:r>
            <a:r>
              <a:rPr lang="en-US" sz="1200" b="0" strike="noStrike" spc="-1" dirty="0" err="1">
                <a:solidFill>
                  <a:srgbClr val="000000"/>
                </a:solidFill>
                <a:latin typeface="+mn-lt"/>
                <a:ea typeface="Calibri"/>
              </a:rPr>
              <a:t>Maximising</a:t>
            </a:r>
            <a:r>
              <a:rPr lang="en-US" sz="1200" b="0" strike="noStrike" spc="-1" dirty="0">
                <a:solidFill>
                  <a:srgbClr val="000000"/>
                </a:solidFill>
                <a:latin typeface="+mn-lt"/>
                <a:ea typeface="Calibri"/>
              </a:rPr>
              <a:t> the dissemination of books to a larger international audience benefits both HE institutions and HSS researchers—by offering them sustainable publishing models they control, increased publishing options, and cost reductions—as well as the public, the wider economy and the creative industries—by providing improved access to key resources and findings from the HSS. Finally, COPIM will pave the way for UK and European research funders’ </a:t>
            </a:r>
            <a:r>
              <a:rPr lang="en-US" sz="1200" b="0" strike="noStrike" spc="-1" dirty="0" err="1">
                <a:solidFill>
                  <a:srgbClr val="000000"/>
                </a:solidFill>
                <a:latin typeface="+mn-lt"/>
                <a:ea typeface="Calibri"/>
              </a:rPr>
              <a:t>signalled</a:t>
            </a:r>
            <a:r>
              <a:rPr lang="en-US" sz="1200" b="0" strike="noStrike" spc="-1" dirty="0">
                <a:solidFill>
                  <a:srgbClr val="000000"/>
                </a:solidFill>
                <a:latin typeface="+mn-lt"/>
                <a:ea typeface="Calibri"/>
              </a:rPr>
              <a:t> intentions (including by the </a:t>
            </a:r>
            <a:r>
              <a:rPr lang="en-US" sz="1200" b="0" u="sng" strike="noStrike" spc="-1" dirty="0">
                <a:solidFill>
                  <a:srgbClr val="000000"/>
                </a:solidFill>
                <a:uFillTx/>
                <a:latin typeface="+mn-lt"/>
                <a:ea typeface="Calibri"/>
                <a:hlinkClick r:id="rId3"/>
              </a:rPr>
              <a:t>four UK HE funding bodies</a:t>
            </a:r>
            <a:r>
              <a:rPr lang="en-US" sz="1200" b="0" strike="noStrike" spc="-1" dirty="0">
                <a:solidFill>
                  <a:srgbClr val="000000"/>
                </a:solidFill>
                <a:latin typeface="+mn-lt"/>
                <a:ea typeface="Calibri"/>
              </a:rPr>
              <a:t> and by </a:t>
            </a:r>
            <a:r>
              <a:rPr lang="en-US" sz="1200" b="0" u="sng" strike="noStrike" spc="-1" dirty="0">
                <a:solidFill>
                  <a:srgbClr val="000000"/>
                </a:solidFill>
                <a:uFillTx/>
                <a:latin typeface="+mn-lt"/>
                <a:ea typeface="Calibri"/>
                <a:hlinkClick r:id="rId4"/>
              </a:rPr>
              <a:t>cOAlition S</a:t>
            </a:r>
            <a:r>
              <a:rPr lang="en-US" sz="1200" b="0" strike="noStrike" spc="-1" dirty="0">
                <a:solidFill>
                  <a:srgbClr val="000000"/>
                </a:solidFill>
                <a:latin typeface="+mn-lt"/>
                <a:ea typeface="Calibri"/>
              </a:rPr>
              <a:t>) to implement or extend the requirements of OA publication for books as well as articles. </a:t>
            </a:r>
            <a:endParaRPr lang="en-US" sz="1200" b="0" strike="noStrike" spc="-1" dirty="0">
              <a:latin typeface="Arial"/>
            </a:endParaRPr>
          </a:p>
          <a:p>
            <a:endParaRPr lang="en-US" dirty="0"/>
          </a:p>
        </p:txBody>
      </p:sp>
      <p:sp>
        <p:nvSpPr>
          <p:cNvPr id="4" name="Slide Number Placeholder 3"/>
          <p:cNvSpPr>
            <a:spLocks noGrp="1"/>
          </p:cNvSpPr>
          <p:nvPr>
            <p:ph type="sldNum" sz="quarter" idx="5"/>
          </p:nvPr>
        </p:nvSpPr>
        <p:spPr/>
        <p:txBody>
          <a:bodyPr/>
          <a:lstStyle/>
          <a:p>
            <a:fld id="{98B1686A-7028-8344-96B5-33B6CC17B2C8}" type="slidenum">
              <a:rPr lang="en-US" smtClean="0"/>
              <a:t>4</a:t>
            </a:fld>
            <a:endParaRPr lang="en-US"/>
          </a:p>
        </p:txBody>
      </p:sp>
    </p:spTree>
    <p:extLst>
      <p:ext uri="{BB962C8B-B14F-4D97-AF65-F5344CB8AC3E}">
        <p14:creationId xmlns:p14="http://schemas.microsoft.com/office/powerpoint/2010/main" val="4017464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76420C-F38B-4DCB-B4A2-A9563993D20B}" type="slidenum">
              <a:rPr lang="en-GB" smtClean="0"/>
              <a:t>5</a:t>
            </a:fld>
            <a:endParaRPr lang="en-GB"/>
          </a:p>
        </p:txBody>
      </p:sp>
    </p:spTree>
    <p:extLst>
      <p:ext uri="{BB962C8B-B14F-4D97-AF65-F5344CB8AC3E}">
        <p14:creationId xmlns:p14="http://schemas.microsoft.com/office/powerpoint/2010/main" val="1798542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latin typeface="Palatino Linotype"/>
                <a:cs typeface="Palatino Linotype"/>
              </a:rPr>
              <a:t>‘</a:t>
            </a:r>
            <a:r>
              <a:rPr lang="en-US" altLang="en-US" dirty="0">
                <a:latin typeface="Palatino Linotype"/>
                <a:cs typeface="Palatino Linotype"/>
              </a:rPr>
              <a:t>The open availability of content is a </a:t>
            </a:r>
            <a:r>
              <a:rPr lang="en-US" altLang="en-US" dirty="0">
                <a:solidFill>
                  <a:schemeClr val="accent2"/>
                </a:solidFill>
                <a:latin typeface="Palatino Linotype"/>
                <a:cs typeface="Palatino Linotype"/>
              </a:rPr>
              <a:t>radical step </a:t>
            </a:r>
            <a:r>
              <a:rPr lang="en-US" altLang="en-US" dirty="0">
                <a:latin typeface="Palatino Linotype"/>
                <a:cs typeface="Palatino Linotype"/>
              </a:rPr>
              <a:t>in making knowledge freely available, but it is </a:t>
            </a:r>
            <a:r>
              <a:rPr lang="en-US" altLang="en-US" dirty="0">
                <a:solidFill>
                  <a:schemeClr val="accent2"/>
                </a:solidFill>
                <a:latin typeface="Palatino Linotype"/>
                <a:cs typeface="Palatino Linotype"/>
              </a:rPr>
              <a:t>only a first step</a:t>
            </a:r>
            <a:r>
              <a:rPr lang="en-US" altLang="en-US" dirty="0">
                <a:latin typeface="Palatino Linotype"/>
                <a:cs typeface="Palatino Linotype"/>
              </a:rPr>
              <a:t>.</a:t>
            </a:r>
            <a:r>
              <a:rPr lang="en-GB" altLang="en-US" dirty="0">
                <a:latin typeface="Palatino Linotype"/>
                <a:cs typeface="Palatino Linotype"/>
              </a:rPr>
              <a:t>’ </a:t>
            </a:r>
            <a:br>
              <a:rPr lang="en-GB" altLang="en-US" dirty="0">
                <a:latin typeface="Palatino Linotype"/>
                <a:cs typeface="Palatino Linotype"/>
              </a:rPr>
            </a:br>
            <a:r>
              <a:rPr lang="en-GB" altLang="en-US" dirty="0">
                <a:latin typeface="Palatino Linotype"/>
                <a:cs typeface="Palatino Linotype"/>
              </a:rPr>
              <a:t>(Barnes and Gatti, 2019) OPEN SOLUTIONS THAT ENABLE MORE WIDESPREAD PARTICIPATION.</a:t>
            </a:r>
          </a:p>
          <a:p>
            <a:endParaRPr lang="en-GB" dirty="0"/>
          </a:p>
        </p:txBody>
      </p:sp>
      <p:sp>
        <p:nvSpPr>
          <p:cNvPr id="4" name="Slide Number Placeholder 3"/>
          <p:cNvSpPr>
            <a:spLocks noGrp="1"/>
          </p:cNvSpPr>
          <p:nvPr>
            <p:ph type="sldNum" sz="quarter" idx="5"/>
          </p:nvPr>
        </p:nvSpPr>
        <p:spPr/>
        <p:txBody>
          <a:bodyPr/>
          <a:lstStyle/>
          <a:p>
            <a:fld id="{E776420C-F38B-4DCB-B4A2-A9563993D20B}" type="slidenum">
              <a:rPr lang="en-GB" smtClean="0"/>
              <a:t>6</a:t>
            </a:fld>
            <a:endParaRPr lang="en-GB"/>
          </a:p>
        </p:txBody>
      </p:sp>
    </p:spTree>
    <p:extLst>
      <p:ext uri="{BB962C8B-B14F-4D97-AF65-F5344CB8AC3E}">
        <p14:creationId xmlns:p14="http://schemas.microsoft.com/office/powerpoint/2010/main" val="2164860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76420C-F38B-4DCB-B4A2-A9563993D20B}" type="slidenum">
              <a:rPr lang="en-GB" smtClean="0"/>
              <a:t>7</a:t>
            </a:fld>
            <a:endParaRPr lang="en-GB"/>
          </a:p>
        </p:txBody>
      </p:sp>
    </p:spTree>
    <p:extLst>
      <p:ext uri="{BB962C8B-B14F-4D97-AF65-F5344CB8AC3E}">
        <p14:creationId xmlns:p14="http://schemas.microsoft.com/office/powerpoint/2010/main" val="4034609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MODULAR COMPONENTS</a:t>
            </a:r>
          </a:p>
        </p:txBody>
      </p:sp>
      <p:sp>
        <p:nvSpPr>
          <p:cNvPr id="4" name="Slide Number Placeholder 3"/>
          <p:cNvSpPr>
            <a:spLocks noGrp="1"/>
          </p:cNvSpPr>
          <p:nvPr>
            <p:ph type="sldNum" sz="quarter" idx="5"/>
          </p:nvPr>
        </p:nvSpPr>
        <p:spPr/>
        <p:txBody>
          <a:bodyPr/>
          <a:lstStyle/>
          <a:p>
            <a:fld id="{E776420C-F38B-4DCB-B4A2-A9563993D20B}" type="slidenum">
              <a:rPr lang="en-GB" smtClean="0"/>
              <a:t>9</a:t>
            </a:fld>
            <a:endParaRPr lang="en-GB"/>
          </a:p>
        </p:txBody>
      </p:sp>
    </p:spTree>
    <p:extLst>
      <p:ext uri="{BB962C8B-B14F-4D97-AF65-F5344CB8AC3E}">
        <p14:creationId xmlns:p14="http://schemas.microsoft.com/office/powerpoint/2010/main" val="55241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Corbel" panose="020B0503020204020204" pitchFamily="34" charset="0"/>
              </a:rPr>
              <a:t>Collaboration between ourselves and with libraries</a:t>
            </a:r>
            <a:endParaRPr lang="en-GB" dirty="0"/>
          </a:p>
        </p:txBody>
      </p:sp>
      <p:sp>
        <p:nvSpPr>
          <p:cNvPr id="4" name="Slide Number Placeholder 3"/>
          <p:cNvSpPr>
            <a:spLocks noGrp="1"/>
          </p:cNvSpPr>
          <p:nvPr>
            <p:ph type="sldNum" sz="quarter" idx="5"/>
          </p:nvPr>
        </p:nvSpPr>
        <p:spPr/>
        <p:txBody>
          <a:bodyPr/>
          <a:lstStyle/>
          <a:p>
            <a:fld id="{E776420C-F38B-4DCB-B4A2-A9563993D20B}" type="slidenum">
              <a:rPr lang="en-GB" smtClean="0"/>
              <a:t>15</a:t>
            </a:fld>
            <a:endParaRPr lang="en-GB"/>
          </a:p>
        </p:txBody>
      </p:sp>
    </p:spTree>
    <p:extLst>
      <p:ext uri="{BB962C8B-B14F-4D97-AF65-F5344CB8AC3E}">
        <p14:creationId xmlns:p14="http://schemas.microsoft.com/office/powerpoint/2010/main" val="2087920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FCFDB-6207-4541-A52B-CA34EE917F9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379738F-8A82-4018-92BD-1826E748D9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8BDB989-FF6F-45B5-B471-DC17AA099017}"/>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2E6FA380-A8AC-4E39-A28E-5872C56EE4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105BE19-7324-460E-9FC6-3FE88AF223BF}"/>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2867920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F262C-6907-4F2C-B011-D5730B023F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A789B85-A178-420B-8ECC-B265A9C4EC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418C983-2179-4CBC-AC4E-1C242A1AA480}"/>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C39FA0B5-1FAA-40C7-B8B0-B9D9C20013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91C93E-ED0E-4283-9972-A5EC998E9986}"/>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4100990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E7AB48-1FD7-4D56-BC0C-C4997259118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4CCA53-943D-4CF8-AE09-95AC80F392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D285C5-54FD-41D3-BCF7-FDFF2E9EEDA4}"/>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A612656A-D7CA-4FCB-9850-0D5162CD47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1736D7-A8A2-418F-9C3A-8F6D01BCE4A9}"/>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1489008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73C0E-DBFB-42F9-B517-B8DF82F3BAF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4555051-425C-48FA-86F2-13338468E8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B8087C-301C-4967-92EA-644EF294F02B}"/>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D43C961F-D245-40FD-93EB-18195156E5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01DFA4-B1FA-45AA-8DF2-D4B0BAE17608}"/>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3772787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E3678-2DFF-449E-A111-2C7D94614E8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6BA3E2-F99F-43A2-AF86-8ED3463867C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E72A7C8-5DE0-4C0F-A8B6-709791C1B997}"/>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DC240ACA-BCCF-48C5-9E87-4D202DD35E2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8EECEE-2775-42F8-A087-AD774F1E3886}"/>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801740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5BF95-B218-4569-9C82-D9EDB57A324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45E44AC-A403-4853-B48B-3342BA0649D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DF8649C-E100-46C0-9F5D-8741D003B2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41DF47C-1E17-4506-9075-EA8FA11C3DF3}"/>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6" name="Footer Placeholder 5">
            <a:extLst>
              <a:ext uri="{FF2B5EF4-FFF2-40B4-BE49-F238E27FC236}">
                <a16:creationId xmlns:a16="http://schemas.microsoft.com/office/drawing/2014/main" id="{A0C165E1-38BC-4246-8AB0-895AEFB54F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3152D27-8FB7-4CA6-9EEB-C8466D83F1D5}"/>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3454969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11DC8-C74C-47BD-8F58-42B7785C013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2E191C4-7482-4401-A644-91F138E2B5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C45743E-5003-4D2F-9FDB-212BD3FEB0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84BE0C0-A348-41A4-A8BE-D9FD272521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5E7929-80F4-4CF0-BA58-8A14DB5565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426D8BF-6041-4598-8E8F-D84F7A75D83E}"/>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8" name="Footer Placeholder 7">
            <a:extLst>
              <a:ext uri="{FF2B5EF4-FFF2-40B4-BE49-F238E27FC236}">
                <a16:creationId xmlns:a16="http://schemas.microsoft.com/office/drawing/2014/main" id="{2E7E8146-E66F-4F09-AA0D-3B98105914E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A12CF4C-01E2-4CE1-9988-BA17230ED422}"/>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1317563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EB2D3-2C9C-4A14-BB67-1AB220F533C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886E7FB-257A-4F09-938A-CEF98B89645F}"/>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4" name="Footer Placeholder 3">
            <a:extLst>
              <a:ext uri="{FF2B5EF4-FFF2-40B4-BE49-F238E27FC236}">
                <a16:creationId xmlns:a16="http://schemas.microsoft.com/office/drawing/2014/main" id="{CA1ADD31-D353-4875-A312-5011714AB26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DE5D707-78BF-4755-B38F-3ACF4A0C349C}"/>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3759509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40222-624D-4693-8476-DA3FFD50F9CF}"/>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3" name="Footer Placeholder 2">
            <a:extLst>
              <a:ext uri="{FF2B5EF4-FFF2-40B4-BE49-F238E27FC236}">
                <a16:creationId xmlns:a16="http://schemas.microsoft.com/office/drawing/2014/main" id="{31EE9BE6-98DE-486B-BC1A-0E5CB7A5384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E9E48FE-8C41-437A-B11A-F3FD48FDE1D4}"/>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2032869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71D6F-F258-4A2E-A30D-D1F37FE4FE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457F09F-EAE6-4698-B79F-E4E95D4F73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3F0DB91-FF61-4383-817B-6BC424155B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4ADC95-526B-4A63-B9EE-0AF78B321162}"/>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6" name="Footer Placeholder 5">
            <a:extLst>
              <a:ext uri="{FF2B5EF4-FFF2-40B4-BE49-F238E27FC236}">
                <a16:creationId xmlns:a16="http://schemas.microsoft.com/office/drawing/2014/main" id="{D3E5D03D-162B-4F51-BEC8-EEB868FB130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DBEF9E-3723-4731-9C05-2D5FD6219B07}"/>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2917534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AF76D-F537-4AE6-B714-BF4CE53DFD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B738545-8DD0-4266-9568-0D1F310C6C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9931AA-E197-483F-ADFC-DDAD0955F8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C98C5F-7A22-4021-B684-DC118924C08F}"/>
              </a:ext>
            </a:extLst>
          </p:cNvPr>
          <p:cNvSpPr>
            <a:spLocks noGrp="1"/>
          </p:cNvSpPr>
          <p:nvPr>
            <p:ph type="dt" sz="half" idx="10"/>
          </p:nvPr>
        </p:nvSpPr>
        <p:spPr/>
        <p:txBody>
          <a:bodyPr/>
          <a:lstStyle/>
          <a:p>
            <a:fld id="{AF17B6CF-0257-4EB4-AC2F-B4F653759231}" type="datetimeFigureOut">
              <a:rPr lang="en-GB" smtClean="0"/>
              <a:t>13/10/2021</a:t>
            </a:fld>
            <a:endParaRPr lang="en-GB"/>
          </a:p>
        </p:txBody>
      </p:sp>
      <p:sp>
        <p:nvSpPr>
          <p:cNvPr id="6" name="Footer Placeholder 5">
            <a:extLst>
              <a:ext uri="{FF2B5EF4-FFF2-40B4-BE49-F238E27FC236}">
                <a16:creationId xmlns:a16="http://schemas.microsoft.com/office/drawing/2014/main" id="{87D8844D-1430-4385-B541-FF153D90E0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46C70A-D579-4752-81FB-00F5F26A4E88}"/>
              </a:ext>
            </a:extLst>
          </p:cNvPr>
          <p:cNvSpPr>
            <a:spLocks noGrp="1"/>
          </p:cNvSpPr>
          <p:nvPr>
            <p:ph type="sldNum" sz="quarter" idx="12"/>
          </p:nvPr>
        </p:nvSpPr>
        <p:spPr/>
        <p:txBody>
          <a:bodyPr/>
          <a:lstStyle/>
          <a:p>
            <a:fld id="{4A8978DA-4106-4236-AE89-7AD53C83A9B5}" type="slidenum">
              <a:rPr lang="en-GB" smtClean="0"/>
              <a:t>‹#›</a:t>
            </a:fld>
            <a:endParaRPr lang="en-GB"/>
          </a:p>
        </p:txBody>
      </p:sp>
    </p:spTree>
    <p:extLst>
      <p:ext uri="{BB962C8B-B14F-4D97-AF65-F5344CB8AC3E}">
        <p14:creationId xmlns:p14="http://schemas.microsoft.com/office/powerpoint/2010/main" val="2280206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516CE-F989-41D7-969D-28896A240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BBC4735-C6AD-4BD0-9060-D1D822093A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CC54A3-7BAC-44D7-BC2A-860A1006E7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17B6CF-0257-4EB4-AC2F-B4F653759231}" type="datetimeFigureOut">
              <a:rPr lang="en-GB" smtClean="0"/>
              <a:t>13/10/2021</a:t>
            </a:fld>
            <a:endParaRPr lang="en-GB"/>
          </a:p>
        </p:txBody>
      </p:sp>
      <p:sp>
        <p:nvSpPr>
          <p:cNvPr id="5" name="Footer Placeholder 4">
            <a:extLst>
              <a:ext uri="{FF2B5EF4-FFF2-40B4-BE49-F238E27FC236}">
                <a16:creationId xmlns:a16="http://schemas.microsoft.com/office/drawing/2014/main" id="{6CBA81C4-F3CA-4CED-8DEF-4159DE5F05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AC3A44C-BC41-4E80-8D5D-7E5A3A199E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8978DA-4106-4236-AE89-7AD53C83A9B5}" type="slidenum">
              <a:rPr lang="en-GB" smtClean="0"/>
              <a:t>‹#›</a:t>
            </a:fld>
            <a:endParaRPr lang="en-GB"/>
          </a:p>
        </p:txBody>
      </p:sp>
    </p:spTree>
    <p:extLst>
      <p:ext uri="{BB962C8B-B14F-4D97-AF65-F5344CB8AC3E}">
        <p14:creationId xmlns:p14="http://schemas.microsoft.com/office/powerpoint/2010/main" val="2593795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copim.ac.uk/" TargetMode="External"/><Relationship Id="rId2" Type="http://schemas.openxmlformats.org/officeDocument/2006/relationships/hyperlink" Target="https://copim.pubpub.org/"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mailto:info@copim.ac.uk" TargetMode="External"/><Relationship Id="rId4" Type="http://schemas.openxmlformats.org/officeDocument/2006/relationships/hyperlink" Target="https://www.twitter.com/COPIMproject"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tif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s://www.copim.ac.uk/" TargetMode="External"/><Relationship Id="rId4" Type="http://schemas.openxmlformats.org/officeDocument/2006/relationships/hyperlink" Target="https://copim.pubpub.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oaspavideos.org/video/panel-5-radical-futures-realising-community-owned-infrastructures"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endParaRPr lang="en-GB"/>
          </a:p>
        </p:txBody>
      </p:sp>
      <p:sp>
        <p:nvSpPr>
          <p:cNvPr id="9" name="Subtitle 8"/>
          <p:cNvSpPr>
            <a:spLocks noGrp="1"/>
          </p:cNvSpPr>
          <p:nvPr>
            <p:ph type="subTitle" idx="1"/>
          </p:nvPr>
        </p:nvSpPr>
        <p:spPr/>
        <p:txBody>
          <a:bodyPr/>
          <a:lstStyle/>
          <a:p>
            <a:endParaRPr lang="en-GB"/>
          </a:p>
        </p:txBody>
      </p:sp>
      <p:sp>
        <p:nvSpPr>
          <p:cNvPr id="5" name="Date Placeholder 4"/>
          <p:cNvSpPr>
            <a:spLocks noGrp="1"/>
          </p:cNvSpPr>
          <p:nvPr>
            <p:ph type="dt" sz="half" idx="10"/>
          </p:nvPr>
        </p:nvSpPr>
        <p:spPr/>
        <p:txBody>
          <a:bodyPr/>
          <a:lstStyle/>
          <a:p>
            <a:fld id="{D0A70200-B26A-4D9B-9E0C-347E1C8A993D}" type="datetime3">
              <a:rPr lang="en-US" smtClean="0"/>
              <a:pPr/>
              <a:t>13 October 2021</a:t>
            </a:fld>
            <a:endParaRPr lang="en-GB" dirty="0"/>
          </a:p>
        </p:txBody>
      </p:sp>
      <p:sp>
        <p:nvSpPr>
          <p:cNvPr id="4" name="Slide Number Placeholder 3"/>
          <p:cNvSpPr>
            <a:spLocks noGrp="1"/>
          </p:cNvSpPr>
          <p:nvPr>
            <p:ph type="sldNum" sz="quarter" idx="12"/>
          </p:nvPr>
        </p:nvSpPr>
        <p:spPr/>
        <p:txBody>
          <a:bodyPr/>
          <a:lstStyle/>
          <a:p>
            <a:fld id="{6AEB40BA-E965-4EB9-BF54-94E7CBA41B60}" type="slidenum">
              <a:rPr lang="en-GB" smtClean="0"/>
              <a:pPr/>
              <a:t>1</a:t>
            </a:fld>
            <a:endParaRPr lang="en-GB" dirty="0"/>
          </a:p>
        </p:txBody>
      </p:sp>
      <p:sp>
        <p:nvSpPr>
          <p:cNvPr id="10" name="CustomShape 1"/>
          <p:cNvSpPr/>
          <p:nvPr/>
        </p:nvSpPr>
        <p:spPr>
          <a:xfrm>
            <a:off x="0" y="0"/>
            <a:ext cx="12191760" cy="6857640"/>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p:style>
      </p:sp>
      <p:sp>
        <p:nvSpPr>
          <p:cNvPr id="11" name="CustomShape 3"/>
          <p:cNvSpPr/>
          <p:nvPr/>
        </p:nvSpPr>
        <p:spPr>
          <a:xfrm flipH="1">
            <a:off x="0" y="0"/>
            <a:ext cx="6172560" cy="6857640"/>
          </a:xfrm>
          <a:custGeom>
            <a:avLst/>
            <a:gdLst/>
            <a:ahLst/>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EB801D">
              <a:alpha val="51000"/>
            </a:srgbClr>
          </a:solidFill>
          <a:ln>
            <a:noFill/>
          </a:ln>
        </p:spPr>
        <p:style>
          <a:lnRef idx="2">
            <a:schemeClr val="accent1">
              <a:shade val="50000"/>
            </a:schemeClr>
          </a:lnRef>
          <a:fillRef idx="1">
            <a:schemeClr val="accent1"/>
          </a:fillRef>
          <a:effectRef idx="0">
            <a:schemeClr val="accent1"/>
          </a:effectRef>
          <a:fontRef idx="minor"/>
        </p:style>
      </p:sp>
      <p:sp>
        <p:nvSpPr>
          <p:cNvPr id="12" name="CustomShape 4"/>
          <p:cNvSpPr/>
          <p:nvPr/>
        </p:nvSpPr>
        <p:spPr>
          <a:xfrm>
            <a:off x="0" y="507"/>
            <a:ext cx="6023880" cy="685764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p:style>
      </p:sp>
      <p:pic>
        <p:nvPicPr>
          <p:cNvPr id="13" name="Picture 2"/>
          <p:cNvPicPr/>
          <p:nvPr/>
        </p:nvPicPr>
        <p:blipFill>
          <a:blip r:embed="rId3"/>
          <a:stretch/>
        </p:blipFill>
        <p:spPr>
          <a:xfrm>
            <a:off x="652883" y="228498"/>
            <a:ext cx="4047480" cy="1861560"/>
          </a:xfrm>
          <a:prstGeom prst="rect">
            <a:avLst/>
          </a:prstGeom>
          <a:ln>
            <a:noFill/>
          </a:ln>
        </p:spPr>
      </p:pic>
      <p:sp>
        <p:nvSpPr>
          <p:cNvPr id="14" name="TextShape 2"/>
          <p:cNvSpPr txBox="1"/>
          <p:nvPr/>
        </p:nvSpPr>
        <p:spPr>
          <a:xfrm>
            <a:off x="161345" y="5331572"/>
            <a:ext cx="3350820" cy="737106"/>
          </a:xfrm>
          <a:prstGeom prst="rect">
            <a:avLst/>
          </a:prstGeom>
          <a:noFill/>
          <a:ln>
            <a:noFill/>
          </a:ln>
        </p:spPr>
        <p:txBody>
          <a:bodyPr>
            <a:noAutofit/>
          </a:bodyPr>
          <a:lstStyle/>
          <a:p>
            <a:pPr>
              <a:lnSpc>
                <a:spcPct val="90000"/>
              </a:lnSpc>
              <a:spcBef>
                <a:spcPts val="1001"/>
              </a:spcBef>
            </a:pPr>
            <a:r>
              <a:rPr lang="en-GB" sz="2800" b="0" strike="noStrike" spc="-1" dirty="0">
                <a:latin typeface="Calibri Light" panose="020F0302020204030204" pitchFamily="34" charset="0"/>
                <a:cs typeface="Calibri Light" panose="020F0302020204030204" pitchFamily="34" charset="0"/>
              </a:rPr>
              <a:t>Lucy Barnes</a:t>
            </a:r>
            <a:endParaRPr lang="en-GB" sz="2800" spc="-1" dirty="0">
              <a:latin typeface="Calibri Light" panose="020F0302020204030204" pitchFamily="34" charset="0"/>
              <a:cs typeface="Calibri Light" panose="020F0302020204030204" pitchFamily="34" charset="0"/>
            </a:endParaRPr>
          </a:p>
          <a:p>
            <a:pPr>
              <a:lnSpc>
                <a:spcPct val="90000"/>
              </a:lnSpc>
              <a:spcBef>
                <a:spcPts val="1001"/>
              </a:spcBef>
            </a:pPr>
            <a:r>
              <a:rPr lang="en-GB" sz="2800" b="0" strike="noStrike" spc="-1" dirty="0">
                <a:latin typeface="Calibri Light" panose="020F0302020204030204" pitchFamily="34" charset="0"/>
                <a:cs typeface="Calibri Light" panose="020F0302020204030204" pitchFamily="34" charset="0"/>
              </a:rPr>
              <a:t>LIBER 2021</a:t>
            </a:r>
          </a:p>
        </p:txBody>
      </p:sp>
      <p:sp>
        <p:nvSpPr>
          <p:cNvPr id="15" name="TextShape 2"/>
          <p:cNvSpPr txBox="1"/>
          <p:nvPr/>
        </p:nvSpPr>
        <p:spPr>
          <a:xfrm>
            <a:off x="161345" y="2315253"/>
            <a:ext cx="5333939" cy="1861560"/>
          </a:xfrm>
          <a:prstGeom prst="rect">
            <a:avLst/>
          </a:prstGeom>
          <a:noFill/>
          <a:ln>
            <a:noFill/>
          </a:ln>
        </p:spPr>
        <p:txBody>
          <a:bodyPr>
            <a:noAutofit/>
          </a:bodyPr>
          <a:lstStyle/>
          <a:p>
            <a:pPr>
              <a:spcBef>
                <a:spcPts val="2000"/>
              </a:spcBef>
              <a:spcAft>
                <a:spcPts val="1200"/>
              </a:spcAft>
            </a:pPr>
            <a:r>
              <a:rPr lang="en-GB" sz="3600" b="1" kern="1800" dirty="0">
                <a:solidFill>
                  <a:srgbClr val="000000"/>
                </a:solidFill>
                <a:effectLst/>
                <a:latin typeface="+mj-lt"/>
                <a:ea typeface="Times New Roman" panose="02020603050405020304" pitchFamily="18" charset="0"/>
                <a:cs typeface="Times New Roman" panose="02020603050405020304" pitchFamily="18" charset="0"/>
              </a:rPr>
              <a:t>Enabling Library Support for Open Access Books: </a:t>
            </a:r>
            <a:br>
              <a:rPr lang="en-GB" sz="3000" kern="1800" dirty="0">
                <a:solidFill>
                  <a:srgbClr val="000000"/>
                </a:solidFill>
                <a:effectLst/>
                <a:latin typeface="+mj-lt"/>
                <a:ea typeface="Times New Roman" panose="02020603050405020304" pitchFamily="18" charset="0"/>
                <a:cs typeface="Times New Roman" panose="02020603050405020304" pitchFamily="18" charset="0"/>
              </a:rPr>
            </a:br>
            <a:r>
              <a:rPr lang="en-GB" sz="3200" kern="1800" dirty="0">
                <a:solidFill>
                  <a:srgbClr val="000000"/>
                </a:solidFill>
                <a:effectLst/>
                <a:latin typeface="+mj-lt"/>
                <a:ea typeface="Times New Roman" panose="02020603050405020304" pitchFamily="18" charset="0"/>
                <a:cs typeface="Times New Roman" panose="02020603050405020304" pitchFamily="18" charset="0"/>
              </a:rPr>
              <a:t>From Vision to Implementation</a:t>
            </a:r>
            <a:endParaRPr lang="en-GB" sz="3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6006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521CA91-A4FE-4BEF-B69E-E8943C0C766D}"/>
              </a:ext>
            </a:extLst>
          </p:cNvPr>
          <p:cNvSpPr/>
          <p:nvPr/>
        </p:nvSpPr>
        <p:spPr>
          <a:xfrm>
            <a:off x="-1" y="763794"/>
            <a:ext cx="3410175" cy="5335792"/>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Google Shape;115;p16">
            <a:extLst>
              <a:ext uri="{FF2B5EF4-FFF2-40B4-BE49-F238E27FC236}">
                <a16:creationId xmlns:a16="http://schemas.microsoft.com/office/drawing/2014/main" id="{A55296CE-3F1C-4E02-800A-63E615CA1677}"/>
              </a:ext>
            </a:extLst>
          </p:cNvPr>
          <p:cNvSpPr txBox="1">
            <a:spLocks noGrp="1"/>
          </p:cNvSpPr>
          <p:nvPr>
            <p:ph type="title"/>
          </p:nvPr>
        </p:nvSpPr>
        <p:spPr>
          <a:xfrm>
            <a:off x="316452" y="1440506"/>
            <a:ext cx="2721428" cy="396784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2700"/>
              <a:buFont typeface="Corbel"/>
              <a:buNone/>
            </a:pPr>
            <a:r>
              <a:rPr lang="en-GB" sz="2700" b="1" dirty="0">
                <a:solidFill>
                  <a:schemeClr val="bg1"/>
                </a:solidFill>
                <a:latin typeface="Corbel" panose="020B0503020204020204" pitchFamily="34" charset="0"/>
              </a:rPr>
              <a:t>Key technological, structural &amp; organisational hurdles to wider adoption &amp; impact of OA books</a:t>
            </a:r>
            <a:endParaRPr lang="en-GB" b="1" dirty="0">
              <a:solidFill>
                <a:schemeClr val="bg1"/>
              </a:solidFill>
              <a:latin typeface="Corbel" panose="020B0503020204020204" pitchFamily="34" charset="0"/>
            </a:endParaRPr>
          </a:p>
        </p:txBody>
      </p:sp>
      <p:sp>
        <p:nvSpPr>
          <p:cNvPr id="7" name="TextBox 6">
            <a:extLst>
              <a:ext uri="{FF2B5EF4-FFF2-40B4-BE49-F238E27FC236}">
                <a16:creationId xmlns:a16="http://schemas.microsoft.com/office/drawing/2014/main" id="{5245AC0C-4832-4E42-A355-DBC5A8EF1BA5}"/>
              </a:ext>
            </a:extLst>
          </p:cNvPr>
          <p:cNvSpPr txBox="1"/>
          <p:nvPr/>
        </p:nvSpPr>
        <p:spPr>
          <a:xfrm>
            <a:off x="4596204" y="1023659"/>
            <a:ext cx="6094206" cy="4126643"/>
          </a:xfrm>
          <a:prstGeom prst="rect">
            <a:avLst/>
          </a:prstGeom>
          <a:noFill/>
        </p:spPr>
        <p:txBody>
          <a:bodyPr wrap="square">
            <a:spAutoFit/>
          </a:bodyPr>
          <a:lstStyle/>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r>
              <a:rPr lang="en-GB" sz="2800" dirty="0">
                <a:solidFill>
                  <a:schemeClr val="dk1"/>
                </a:solidFill>
                <a:latin typeface="Corbel" panose="020B0503020204020204" pitchFamily="34" charset="0"/>
              </a:rPr>
              <a:t>Funding channels</a:t>
            </a: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endParaRPr lang="en-GB" sz="2800" dirty="0">
              <a:latin typeface="Corbel" panose="020B0503020204020204" pitchFamily="34" charset="0"/>
            </a:endParaRP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r>
              <a:rPr lang="en-GB" sz="2800" dirty="0">
                <a:solidFill>
                  <a:schemeClr val="dk1"/>
                </a:solidFill>
                <a:latin typeface="Corbel" panose="020B0503020204020204" pitchFamily="34" charset="0"/>
              </a:rPr>
              <a:t>Appropriate business models</a:t>
            </a: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endParaRPr lang="en-GB" sz="2800" dirty="0">
              <a:latin typeface="Corbel" panose="020B0503020204020204" pitchFamily="34" charset="0"/>
            </a:endParaRP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r>
              <a:rPr lang="en-GB" sz="2800" dirty="0">
                <a:solidFill>
                  <a:schemeClr val="dk1"/>
                </a:solidFill>
                <a:latin typeface="Corbel" panose="020B0503020204020204" pitchFamily="34" charset="0"/>
              </a:rPr>
              <a:t>Integration into library, repository, and digital learning environments</a:t>
            </a: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endParaRPr lang="en-GB" sz="2800" dirty="0">
              <a:latin typeface="Corbel" panose="020B0503020204020204" pitchFamily="34" charset="0"/>
            </a:endParaRPr>
          </a:p>
          <a:p>
            <a:pPr marL="461963" lvl="0" indent="-457200" algn="l" rtl="0">
              <a:lnSpc>
                <a:spcPct val="80000"/>
              </a:lnSpc>
              <a:spcBef>
                <a:spcPts val="1200"/>
              </a:spcBef>
              <a:spcAft>
                <a:spcPts val="0"/>
              </a:spcAft>
              <a:buClr>
                <a:schemeClr val="accent2"/>
              </a:buClr>
              <a:buSzPct val="175000"/>
              <a:buFont typeface="Corbel" panose="020B0503020204020204" pitchFamily="34" charset="0"/>
              <a:buChar char="×"/>
            </a:pPr>
            <a:r>
              <a:rPr lang="en-GB" sz="2800" dirty="0">
                <a:solidFill>
                  <a:schemeClr val="dk1"/>
                </a:solidFill>
                <a:latin typeface="Corbel" panose="020B0503020204020204" pitchFamily="34" charset="0"/>
              </a:rPr>
              <a:t>Effective and robust archiving of </a:t>
            </a:r>
            <a:br>
              <a:rPr lang="en-GB" sz="2800" dirty="0">
                <a:solidFill>
                  <a:schemeClr val="dk1"/>
                </a:solidFill>
                <a:latin typeface="Corbel" panose="020B0503020204020204" pitchFamily="34" charset="0"/>
              </a:rPr>
            </a:br>
            <a:r>
              <a:rPr lang="en-GB" sz="2800" dirty="0">
                <a:solidFill>
                  <a:schemeClr val="dk1"/>
                </a:solidFill>
                <a:latin typeface="Corbel" panose="020B0503020204020204" pitchFamily="34" charset="0"/>
              </a:rPr>
              <a:t>OA content</a:t>
            </a:r>
            <a:endParaRPr lang="en-GB" sz="2800" dirty="0">
              <a:latin typeface="Corbel" panose="020B0503020204020204" pitchFamily="34" charset="0"/>
            </a:endParaRPr>
          </a:p>
        </p:txBody>
      </p:sp>
    </p:spTree>
    <p:extLst>
      <p:ext uri="{BB962C8B-B14F-4D97-AF65-F5344CB8AC3E}">
        <p14:creationId xmlns:p14="http://schemas.microsoft.com/office/powerpoint/2010/main" val="2059890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589E45-08FD-4710-8D03-F5EBBB2757BE}"/>
              </a:ext>
            </a:extLst>
          </p:cNvPr>
          <p:cNvSpPr>
            <a:spLocks noGrp="1"/>
          </p:cNvSpPr>
          <p:nvPr>
            <p:ph idx="1"/>
          </p:nvPr>
        </p:nvSpPr>
        <p:spPr>
          <a:xfrm>
            <a:off x="3286668" y="198851"/>
            <a:ext cx="8440733" cy="6731778"/>
          </a:xfrm>
        </p:spPr>
        <p:txBody>
          <a:bodyPr>
            <a:normAutofit/>
          </a:bodyPr>
          <a:lstStyle/>
          <a:p>
            <a:pPr marL="0" indent="0">
              <a:buNone/>
            </a:pPr>
            <a:r>
              <a:rPr lang="en-GB" b="1" dirty="0">
                <a:solidFill>
                  <a:schemeClr val="accent2"/>
                </a:solidFill>
                <a:latin typeface="Corbel" panose="020B0503020204020204" pitchFamily="34" charset="0"/>
              </a:rPr>
              <a:t>The vision</a:t>
            </a:r>
          </a:p>
          <a:p>
            <a:pPr>
              <a:buClr>
                <a:schemeClr val="accent2"/>
              </a:buClr>
            </a:pPr>
            <a:r>
              <a:rPr lang="en-GB" sz="2200" dirty="0">
                <a:latin typeface="Corbel" panose="020B0503020204020204" pitchFamily="34" charset="0"/>
              </a:rPr>
              <a:t>A </a:t>
            </a:r>
            <a:r>
              <a:rPr lang="en-GB" sz="2200" dirty="0" err="1">
                <a:latin typeface="Corbel" panose="020B0503020204020204" pitchFamily="34" charset="0"/>
              </a:rPr>
              <a:t>consortial</a:t>
            </a:r>
            <a:r>
              <a:rPr lang="en-GB" sz="2200" dirty="0">
                <a:latin typeface="Corbel" panose="020B0503020204020204" pitchFamily="34" charset="0"/>
              </a:rPr>
              <a:t> library information &amp; funding platform</a:t>
            </a:r>
          </a:p>
          <a:p>
            <a:pPr>
              <a:buClr>
                <a:schemeClr val="accent2"/>
              </a:buClr>
              <a:buFont typeface="Arial" panose="020B0604020202020204" pitchFamily="34" charset="0"/>
              <a:buChar char="•"/>
            </a:pPr>
            <a:r>
              <a:rPr lang="en-GB" sz="2200" dirty="0">
                <a:latin typeface="Corbel" panose="020B0503020204020204" pitchFamily="34" charset="0"/>
              </a:rPr>
              <a:t>Showcasing OA publishers, OA consortia &amp; information on OA books</a:t>
            </a:r>
          </a:p>
          <a:p>
            <a:pPr>
              <a:buClr>
                <a:schemeClr val="accent2"/>
              </a:buClr>
              <a:buFont typeface="Arial" panose="020B0604020202020204" pitchFamily="34" charset="0"/>
              <a:buChar char="•"/>
            </a:pPr>
            <a:r>
              <a:rPr lang="en-GB" sz="2200" dirty="0">
                <a:latin typeface="Corbel" panose="020B0503020204020204" pitchFamily="34" charset="0"/>
              </a:rPr>
              <a:t>Libraries can choose whether to support an individual publisher, a group, or their own bespoke combination</a:t>
            </a:r>
            <a:br>
              <a:rPr lang="en-GB" dirty="0">
                <a:latin typeface="Corbel" panose="020B0503020204020204" pitchFamily="34" charset="0"/>
              </a:rPr>
            </a:br>
            <a:endParaRPr lang="en-GB" dirty="0">
              <a:latin typeface="Corbel" panose="020B0503020204020204" pitchFamily="34" charset="0"/>
            </a:endParaRPr>
          </a:p>
          <a:p>
            <a:pPr marL="0" indent="0">
              <a:buNone/>
            </a:pPr>
            <a:r>
              <a:rPr lang="en-GB" b="1" dirty="0">
                <a:solidFill>
                  <a:schemeClr val="accent2"/>
                </a:solidFill>
                <a:latin typeface="Corbel" panose="020B0503020204020204" pitchFamily="34" charset="0"/>
              </a:rPr>
              <a:t>So far</a:t>
            </a:r>
          </a:p>
          <a:p>
            <a:pPr>
              <a:buClr>
                <a:schemeClr val="accent2"/>
              </a:buClr>
            </a:pPr>
            <a:r>
              <a:rPr lang="en-GB" sz="2200" dirty="0">
                <a:latin typeface="Corbel" panose="020B0503020204020204" pitchFamily="34" charset="0"/>
              </a:rPr>
              <a:t>Workshops undertaken with over 120 publishers and libraries in 18 countries across the UK, US and Europe </a:t>
            </a:r>
          </a:p>
          <a:p>
            <a:pPr>
              <a:buClr>
                <a:schemeClr val="accent2"/>
              </a:buClr>
            </a:pPr>
            <a:r>
              <a:rPr lang="en-GB" sz="2200" dirty="0">
                <a:latin typeface="Corbel" panose="020B0503020204020204" pitchFamily="34" charset="0"/>
              </a:rPr>
              <a:t>Two reports published: </a:t>
            </a:r>
            <a:r>
              <a:rPr lang="en-GB" sz="2200" i="1" dirty="0">
                <a:latin typeface="Corbel" panose="020B0503020204020204" pitchFamily="34" charset="0"/>
              </a:rPr>
              <a:t>Academic Libraries and Open Access Books in Europe: a Landscape Study </a:t>
            </a:r>
            <a:r>
              <a:rPr lang="en-GB" sz="2200" dirty="0">
                <a:latin typeface="Corbel" panose="020B0503020204020204" pitchFamily="34" charset="0"/>
              </a:rPr>
              <a:t>(in collaboration with OPERAS) and </a:t>
            </a:r>
            <a:r>
              <a:rPr lang="en-GB" sz="2200" i="1" dirty="0">
                <a:latin typeface="Corbel" panose="020B0503020204020204" pitchFamily="34" charset="0"/>
              </a:rPr>
              <a:t>The Promise of Collaboration: Collective Funding Models and the Integration of Open Access Books into Libraries</a:t>
            </a:r>
          </a:p>
          <a:p>
            <a:pPr>
              <a:buClr>
                <a:schemeClr val="accent2"/>
              </a:buClr>
              <a:buFont typeface="Arial" panose="020B0604020202020204" pitchFamily="34" charset="0"/>
              <a:buChar char="•"/>
            </a:pPr>
            <a:r>
              <a:rPr lang="en-GB" sz="2200" dirty="0">
                <a:latin typeface="Corbel" panose="020B0503020204020204" pitchFamily="34" charset="0"/>
              </a:rPr>
              <a:t>Platform being scoped with developers &amp; governance model devised</a:t>
            </a:r>
            <a:br>
              <a:rPr lang="en-GB" sz="2200" dirty="0">
                <a:latin typeface="Corbel" panose="020B0503020204020204" pitchFamily="34" charset="0"/>
              </a:rPr>
            </a:br>
            <a:endParaRPr lang="en-GB" b="1" dirty="0">
              <a:solidFill>
                <a:schemeClr val="accent2"/>
              </a:solidFill>
              <a:latin typeface="Corbel" panose="020B0503020204020204" pitchFamily="34" charset="0"/>
            </a:endParaRPr>
          </a:p>
          <a:p>
            <a:pPr marL="0" indent="0" algn="ctr">
              <a:buNone/>
            </a:pPr>
            <a:r>
              <a:rPr lang="en-GB" sz="2400" b="1" dirty="0">
                <a:solidFill>
                  <a:schemeClr val="accent2"/>
                </a:solidFill>
                <a:latin typeface="Corbel" panose="020B0503020204020204" pitchFamily="34" charset="0"/>
              </a:rPr>
              <a:t>https://copim.pubpub.org/work-package-2</a:t>
            </a:r>
          </a:p>
        </p:txBody>
      </p:sp>
      <p:pic>
        <p:nvPicPr>
          <p:cNvPr id="5" name="Picture 4">
            <a:extLst>
              <a:ext uri="{FF2B5EF4-FFF2-40B4-BE49-F238E27FC236}">
                <a16:creationId xmlns:a16="http://schemas.microsoft.com/office/drawing/2014/main" id="{ED877CA1-2AC5-499E-A601-E5F3B1F0FEF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3988" y="93093"/>
            <a:ext cx="1915486" cy="881587"/>
          </a:xfrm>
          <a:prstGeom prst="rect">
            <a:avLst/>
          </a:prstGeom>
        </p:spPr>
      </p:pic>
      <p:sp>
        <p:nvSpPr>
          <p:cNvPr id="11" name="Rounded Rectangle 1">
            <a:extLst>
              <a:ext uri="{FF2B5EF4-FFF2-40B4-BE49-F238E27FC236}">
                <a16:creationId xmlns:a16="http://schemas.microsoft.com/office/drawing/2014/main" id="{13B0638A-0786-4006-A7A7-86FB52C37FAE}"/>
              </a:ext>
            </a:extLst>
          </p:cNvPr>
          <p:cNvSpPr/>
          <p:nvPr/>
        </p:nvSpPr>
        <p:spPr>
          <a:xfrm>
            <a:off x="373988" y="1300526"/>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 Revenue Infrastructures &amp; Management Platform</a:t>
            </a:r>
          </a:p>
        </p:txBody>
      </p:sp>
      <p:sp>
        <p:nvSpPr>
          <p:cNvPr id="13" name="TextBox 12">
            <a:extLst>
              <a:ext uri="{FF2B5EF4-FFF2-40B4-BE49-F238E27FC236}">
                <a16:creationId xmlns:a16="http://schemas.microsoft.com/office/drawing/2014/main" id="{4B600C5E-1362-454C-9E66-2082F9933F69}"/>
              </a:ext>
            </a:extLst>
          </p:cNvPr>
          <p:cNvSpPr txBox="1"/>
          <p:nvPr/>
        </p:nvSpPr>
        <p:spPr>
          <a:xfrm>
            <a:off x="464599" y="4274322"/>
            <a:ext cx="2647949" cy="2031325"/>
          </a:xfrm>
          <a:prstGeom prst="rect">
            <a:avLst/>
          </a:prstGeom>
          <a:noFill/>
        </p:spPr>
        <p:txBody>
          <a:bodyPr wrap="square">
            <a:spAutoFit/>
          </a:bodyPr>
          <a:lstStyle/>
          <a:p>
            <a:r>
              <a:rPr lang="en-GB" dirty="0"/>
              <a:t>Joe Deville </a:t>
            </a:r>
            <a:br>
              <a:rPr lang="en-GB" dirty="0"/>
            </a:br>
            <a:r>
              <a:rPr lang="en-GB" dirty="0"/>
              <a:t>(Lancaster University &amp; </a:t>
            </a:r>
          </a:p>
          <a:p>
            <a:r>
              <a:rPr lang="en-GB" dirty="0"/>
              <a:t>Mattering Press)</a:t>
            </a:r>
          </a:p>
          <a:p>
            <a:endParaRPr lang="en-GB" dirty="0"/>
          </a:p>
          <a:p>
            <a:r>
              <a:rPr lang="en-GB" dirty="0"/>
              <a:t>Eileen Joy </a:t>
            </a:r>
          </a:p>
          <a:p>
            <a:r>
              <a:rPr lang="en-GB" dirty="0"/>
              <a:t>(punctum books)</a:t>
            </a:r>
          </a:p>
          <a:p>
            <a:endParaRPr lang="en-GB" dirty="0"/>
          </a:p>
        </p:txBody>
      </p:sp>
      <p:sp>
        <p:nvSpPr>
          <p:cNvPr id="6" name="Rectangle: Rounded Corners 5">
            <a:extLst>
              <a:ext uri="{FF2B5EF4-FFF2-40B4-BE49-F238E27FC236}">
                <a16:creationId xmlns:a16="http://schemas.microsoft.com/office/drawing/2014/main" id="{B82351A2-5D8F-423D-B6B1-5719432EB132}"/>
              </a:ext>
            </a:extLst>
          </p:cNvPr>
          <p:cNvSpPr/>
          <p:nvPr/>
        </p:nvSpPr>
        <p:spPr>
          <a:xfrm>
            <a:off x="4497503" y="5983550"/>
            <a:ext cx="5983550" cy="585926"/>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9400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ADCEB1-B1A8-4488-9BCE-682A2727606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3988" y="93093"/>
            <a:ext cx="1915486" cy="881587"/>
          </a:xfrm>
          <a:prstGeom prst="rect">
            <a:avLst/>
          </a:prstGeom>
        </p:spPr>
      </p:pic>
      <p:sp>
        <p:nvSpPr>
          <p:cNvPr id="7" name="Rounded Rectangle 4">
            <a:extLst>
              <a:ext uri="{FF2B5EF4-FFF2-40B4-BE49-F238E27FC236}">
                <a16:creationId xmlns:a16="http://schemas.microsoft.com/office/drawing/2014/main" id="{9215F407-9955-46F6-B3E9-FEC435F623E9}"/>
              </a:ext>
            </a:extLst>
          </p:cNvPr>
          <p:cNvSpPr/>
          <p:nvPr/>
        </p:nvSpPr>
        <p:spPr>
          <a:xfrm>
            <a:off x="373988" y="1616809"/>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6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Knowledge Exchange &amp; Piloting Alternative Business Models</a:t>
            </a:r>
          </a:p>
        </p:txBody>
      </p:sp>
      <p:sp>
        <p:nvSpPr>
          <p:cNvPr id="8" name="Content Placeholder 2">
            <a:extLst>
              <a:ext uri="{FF2B5EF4-FFF2-40B4-BE49-F238E27FC236}">
                <a16:creationId xmlns:a16="http://schemas.microsoft.com/office/drawing/2014/main" id="{27480960-6C60-4B41-87F8-DADB4C2D83AC}"/>
              </a:ext>
            </a:extLst>
          </p:cNvPr>
          <p:cNvSpPr>
            <a:spLocks noGrp="1"/>
          </p:cNvSpPr>
          <p:nvPr>
            <p:ph idx="1"/>
          </p:nvPr>
        </p:nvSpPr>
        <p:spPr>
          <a:xfrm>
            <a:off x="3475383" y="356395"/>
            <a:ext cx="8342629" cy="6145210"/>
          </a:xfrm>
        </p:spPr>
        <p:txBody>
          <a:bodyPr>
            <a:normAutofit lnSpcReduction="10000"/>
          </a:bodyPr>
          <a:lstStyle/>
          <a:p>
            <a:pPr marL="0" indent="0">
              <a:buNone/>
            </a:pPr>
            <a:r>
              <a:rPr lang="en-GB" b="1" dirty="0">
                <a:solidFill>
                  <a:schemeClr val="accent2"/>
                </a:solidFill>
                <a:latin typeface="Corbel" panose="020B0503020204020204" pitchFamily="34" charset="0"/>
              </a:rPr>
              <a:t>The vision</a:t>
            </a:r>
          </a:p>
          <a:p>
            <a:pPr>
              <a:buClr>
                <a:schemeClr val="accent2"/>
              </a:buClr>
              <a:buFont typeface="Arial" panose="020B0604020202020204" pitchFamily="34" charset="0"/>
              <a:buChar char="•"/>
            </a:pPr>
            <a:r>
              <a:rPr lang="en-GB" sz="2200" dirty="0">
                <a:latin typeface="Corbel" panose="020B0503020204020204" pitchFamily="34" charset="0"/>
              </a:rPr>
              <a:t>Transition the business models of at least two non-OA book publishers to a new Open Access model </a:t>
            </a:r>
          </a:p>
          <a:p>
            <a:pPr>
              <a:buClr>
                <a:schemeClr val="accent2"/>
              </a:buClr>
              <a:buFont typeface="Arial" panose="020B0604020202020204" pitchFamily="34" charset="0"/>
              <a:buChar char="•"/>
            </a:pPr>
            <a:r>
              <a:rPr lang="en-GB" sz="2200" dirty="0">
                <a:latin typeface="Corbel" panose="020B0503020204020204" pitchFamily="34" charset="0"/>
              </a:rPr>
              <a:t>An online, open-source toolkit to guide others through the process of booting up and running an OA book press</a:t>
            </a:r>
          </a:p>
          <a:p>
            <a:pPr marL="0" indent="0">
              <a:buNone/>
            </a:pPr>
            <a:endParaRPr lang="en-GB" dirty="0">
              <a:latin typeface="Corbel" panose="020B0503020204020204" pitchFamily="34" charset="0"/>
            </a:endParaRPr>
          </a:p>
          <a:p>
            <a:pPr marL="0" indent="0">
              <a:buNone/>
            </a:pPr>
            <a:r>
              <a:rPr lang="en-GB" b="1" dirty="0">
                <a:solidFill>
                  <a:schemeClr val="accent2"/>
                </a:solidFill>
                <a:latin typeface="Corbel" panose="020B0503020204020204" pitchFamily="34" charset="0"/>
              </a:rPr>
              <a:t>So far</a:t>
            </a:r>
          </a:p>
          <a:p>
            <a:pPr>
              <a:buClr>
                <a:schemeClr val="accent2"/>
              </a:buClr>
            </a:pPr>
            <a:r>
              <a:rPr lang="en-GB" sz="2200" dirty="0">
                <a:latin typeface="Corbel" panose="020B0503020204020204" pitchFamily="34" charset="0"/>
              </a:rPr>
              <a:t>Devised a model, ‘Opening the Future’, enabling library subscription to a closed-access backlist to support publication of an OA </a:t>
            </a:r>
            <a:r>
              <a:rPr lang="en-GB" sz="2200" dirty="0" err="1">
                <a:latin typeface="Corbel" panose="020B0503020204020204" pitchFamily="34" charset="0"/>
              </a:rPr>
              <a:t>frontlist</a:t>
            </a:r>
            <a:endParaRPr lang="en-GB" sz="2200" dirty="0">
              <a:latin typeface="Corbel" panose="020B0503020204020204" pitchFamily="34" charset="0"/>
            </a:endParaRPr>
          </a:p>
          <a:p>
            <a:pPr>
              <a:buClr>
                <a:schemeClr val="accent2"/>
              </a:buClr>
            </a:pPr>
            <a:r>
              <a:rPr lang="en-GB" sz="2200" dirty="0">
                <a:latin typeface="Corbel" panose="020B0503020204020204" pitchFamily="34" charset="0"/>
              </a:rPr>
              <a:t>Two presses (Central European University Press and Liverpool University Press) have implemented the model</a:t>
            </a:r>
          </a:p>
          <a:p>
            <a:pPr>
              <a:buClr>
                <a:schemeClr val="accent2"/>
              </a:buClr>
            </a:pPr>
            <a:r>
              <a:rPr lang="en-GB" sz="2200" dirty="0">
                <a:latin typeface="Corbel" panose="020B0503020204020204" pitchFamily="34" charset="0"/>
              </a:rPr>
              <a:t>The first OA book has already been funded</a:t>
            </a:r>
          </a:p>
          <a:p>
            <a:pPr>
              <a:buClr>
                <a:schemeClr val="accent2"/>
              </a:buClr>
            </a:pPr>
            <a:r>
              <a:rPr lang="en-GB" sz="2200" dirty="0">
                <a:latin typeface="Corbel" panose="020B0503020204020204" pitchFamily="34" charset="0"/>
              </a:rPr>
              <a:t>A scoping report: </a:t>
            </a:r>
            <a:r>
              <a:rPr lang="en-GB" sz="2200" i="1" dirty="0">
                <a:latin typeface="Corbel" panose="020B0503020204020204" pitchFamily="34" charset="0"/>
              </a:rPr>
              <a:t>Revenue Models for OA Monographs 2020</a:t>
            </a:r>
          </a:p>
          <a:p>
            <a:pPr marL="0" indent="0">
              <a:buNone/>
            </a:pPr>
            <a:endParaRPr lang="en-GB" b="1" dirty="0">
              <a:solidFill>
                <a:schemeClr val="accent2"/>
              </a:solidFill>
              <a:latin typeface="Corbel" panose="020B0503020204020204" pitchFamily="34" charset="0"/>
            </a:endParaRPr>
          </a:p>
          <a:p>
            <a:pPr marL="0" indent="0" algn="ctr">
              <a:buNone/>
            </a:pPr>
            <a:r>
              <a:rPr lang="en-GB" sz="2400" b="1" dirty="0">
                <a:solidFill>
                  <a:schemeClr val="accent2"/>
                </a:solidFill>
                <a:latin typeface="Corbel" panose="020B0503020204020204" pitchFamily="34" charset="0"/>
              </a:rPr>
              <a:t>https://copim.pubpub.org/work-package-3</a:t>
            </a:r>
          </a:p>
          <a:p>
            <a:pPr marL="0" indent="0">
              <a:buNone/>
            </a:pPr>
            <a:endParaRPr lang="en-GB" dirty="0">
              <a:latin typeface="Corbel" panose="020B0503020204020204" pitchFamily="34" charset="0"/>
            </a:endParaRPr>
          </a:p>
        </p:txBody>
      </p:sp>
      <p:sp>
        <p:nvSpPr>
          <p:cNvPr id="10" name="TextBox 9">
            <a:extLst>
              <a:ext uri="{FF2B5EF4-FFF2-40B4-BE49-F238E27FC236}">
                <a16:creationId xmlns:a16="http://schemas.microsoft.com/office/drawing/2014/main" id="{592428A3-B2A8-4437-8833-3E5593885F5D}"/>
              </a:ext>
            </a:extLst>
          </p:cNvPr>
          <p:cNvSpPr txBox="1"/>
          <p:nvPr/>
        </p:nvSpPr>
        <p:spPr>
          <a:xfrm>
            <a:off x="373988" y="4601274"/>
            <a:ext cx="2647950" cy="646331"/>
          </a:xfrm>
          <a:prstGeom prst="rect">
            <a:avLst/>
          </a:prstGeom>
          <a:noFill/>
        </p:spPr>
        <p:txBody>
          <a:bodyPr wrap="square">
            <a:spAutoFit/>
          </a:bodyPr>
          <a:lstStyle/>
          <a:p>
            <a:r>
              <a:rPr lang="en-GB" dirty="0"/>
              <a:t>Martin Eve </a:t>
            </a:r>
          </a:p>
          <a:p>
            <a:r>
              <a:rPr lang="en-GB" dirty="0"/>
              <a:t>(Birkbeck University)</a:t>
            </a:r>
          </a:p>
        </p:txBody>
      </p:sp>
      <p:sp>
        <p:nvSpPr>
          <p:cNvPr id="6" name="Rectangle: Rounded Corners 5">
            <a:extLst>
              <a:ext uri="{FF2B5EF4-FFF2-40B4-BE49-F238E27FC236}">
                <a16:creationId xmlns:a16="http://schemas.microsoft.com/office/drawing/2014/main" id="{79D567E2-C45E-4995-85E6-9D6F72832C11}"/>
              </a:ext>
            </a:extLst>
          </p:cNvPr>
          <p:cNvSpPr/>
          <p:nvPr/>
        </p:nvSpPr>
        <p:spPr>
          <a:xfrm>
            <a:off x="4634145" y="5584054"/>
            <a:ext cx="5983550" cy="585926"/>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90260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869F8D1-5C7D-4066-9E74-9AC932A39BC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3988" y="93093"/>
            <a:ext cx="1915486" cy="881587"/>
          </a:xfrm>
          <a:prstGeom prst="rect">
            <a:avLst/>
          </a:prstGeom>
        </p:spPr>
      </p:pic>
      <p:sp>
        <p:nvSpPr>
          <p:cNvPr id="7" name="Rounded Rectangle 6">
            <a:extLst>
              <a:ext uri="{FF2B5EF4-FFF2-40B4-BE49-F238E27FC236}">
                <a16:creationId xmlns:a16="http://schemas.microsoft.com/office/drawing/2014/main" id="{916D7904-F93C-48C0-9A62-9FB7302D9B80}"/>
              </a:ext>
            </a:extLst>
          </p:cNvPr>
          <p:cNvSpPr/>
          <p:nvPr/>
        </p:nvSpPr>
        <p:spPr>
          <a:xfrm>
            <a:off x="373988" y="1090666"/>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Building an Open Dissemination System</a:t>
            </a:r>
          </a:p>
        </p:txBody>
      </p:sp>
      <p:sp>
        <p:nvSpPr>
          <p:cNvPr id="9" name="TextBox 8">
            <a:extLst>
              <a:ext uri="{FF2B5EF4-FFF2-40B4-BE49-F238E27FC236}">
                <a16:creationId xmlns:a16="http://schemas.microsoft.com/office/drawing/2014/main" id="{CEA1FFDE-9552-46A7-AEA9-1D2638C22E5F}"/>
              </a:ext>
            </a:extLst>
          </p:cNvPr>
          <p:cNvSpPr txBox="1"/>
          <p:nvPr/>
        </p:nvSpPr>
        <p:spPr>
          <a:xfrm>
            <a:off x="373988" y="3788864"/>
            <a:ext cx="2992064" cy="923330"/>
          </a:xfrm>
          <a:prstGeom prst="rect">
            <a:avLst/>
          </a:prstGeom>
          <a:noFill/>
        </p:spPr>
        <p:txBody>
          <a:bodyPr wrap="square">
            <a:spAutoFit/>
          </a:bodyPr>
          <a:lstStyle/>
          <a:p>
            <a:r>
              <a:rPr lang="en-GB" dirty="0"/>
              <a:t>Rupert Gatti</a:t>
            </a:r>
          </a:p>
          <a:p>
            <a:r>
              <a:rPr lang="en-GB" dirty="0"/>
              <a:t>(Trinity College, Cambridge &amp; Open Book Publishers)</a:t>
            </a:r>
          </a:p>
        </p:txBody>
      </p:sp>
      <p:sp>
        <p:nvSpPr>
          <p:cNvPr id="10" name="Content Placeholder 2">
            <a:extLst>
              <a:ext uri="{FF2B5EF4-FFF2-40B4-BE49-F238E27FC236}">
                <a16:creationId xmlns:a16="http://schemas.microsoft.com/office/drawing/2014/main" id="{2BE8E801-ABE6-445F-BB18-86830C666C70}"/>
              </a:ext>
            </a:extLst>
          </p:cNvPr>
          <p:cNvSpPr>
            <a:spLocks noGrp="1"/>
          </p:cNvSpPr>
          <p:nvPr>
            <p:ph idx="1"/>
          </p:nvPr>
        </p:nvSpPr>
        <p:spPr>
          <a:xfrm>
            <a:off x="3475383" y="356395"/>
            <a:ext cx="8716617" cy="6412313"/>
          </a:xfrm>
        </p:spPr>
        <p:txBody>
          <a:bodyPr>
            <a:normAutofit lnSpcReduction="10000"/>
          </a:bodyPr>
          <a:lstStyle/>
          <a:p>
            <a:pPr marL="0" indent="0">
              <a:buNone/>
            </a:pPr>
            <a:r>
              <a:rPr lang="en-GB" b="1" dirty="0">
                <a:solidFill>
                  <a:schemeClr val="accent2"/>
                </a:solidFill>
                <a:latin typeface="Corbel" panose="020B0503020204020204" pitchFamily="34" charset="0"/>
              </a:rPr>
              <a:t>The vision</a:t>
            </a:r>
          </a:p>
          <a:p>
            <a:pPr>
              <a:buClr>
                <a:schemeClr val="accent2"/>
              </a:buClr>
              <a:buFont typeface="Arial" panose="020B0604020202020204" pitchFamily="34" charset="0"/>
              <a:buChar char="•"/>
            </a:pPr>
            <a:r>
              <a:rPr lang="en-GB" sz="2200" dirty="0">
                <a:latin typeface="Corbel" panose="020B0503020204020204" pitchFamily="34" charset="0"/>
              </a:rPr>
              <a:t>An Open Dissemination System enhancing the discovery of </a:t>
            </a:r>
            <a:br>
              <a:rPr lang="en-GB" sz="2200" dirty="0">
                <a:latin typeface="Corbel" panose="020B0503020204020204" pitchFamily="34" charset="0"/>
              </a:rPr>
            </a:br>
            <a:r>
              <a:rPr lang="en-GB" sz="2200" dirty="0">
                <a:latin typeface="Corbel" panose="020B0503020204020204" pitchFamily="34" charset="0"/>
              </a:rPr>
              <a:t>Open Access books using open metadata</a:t>
            </a:r>
          </a:p>
          <a:p>
            <a:pPr>
              <a:buClr>
                <a:schemeClr val="accent2"/>
              </a:buClr>
              <a:buFont typeface="Arial" panose="020B0604020202020204" pitchFamily="34" charset="0"/>
              <a:buChar char="•"/>
            </a:pPr>
            <a:r>
              <a:rPr lang="en-GB" sz="2200" dirty="0">
                <a:latin typeface="Corbel" panose="020B0503020204020204" pitchFamily="34" charset="0"/>
              </a:rPr>
              <a:t>A pilot case implementing the ODS infrastructure with the </a:t>
            </a:r>
            <a:br>
              <a:rPr lang="en-GB" sz="2200" dirty="0">
                <a:latin typeface="Corbel" panose="020B0503020204020204" pitchFamily="34" charset="0"/>
              </a:rPr>
            </a:br>
            <a:r>
              <a:rPr lang="en-GB" sz="2200" dirty="0">
                <a:latin typeface="Corbel" panose="020B0503020204020204" pitchFamily="34" charset="0"/>
              </a:rPr>
              <a:t>OA publishers in COPIM</a:t>
            </a:r>
          </a:p>
          <a:p>
            <a:pPr>
              <a:buClr>
                <a:schemeClr val="accent2"/>
              </a:buClr>
              <a:buFont typeface="Arial" panose="020B0604020202020204" pitchFamily="34" charset="0"/>
              <a:buChar char="•"/>
            </a:pPr>
            <a:r>
              <a:rPr lang="en-GB" sz="2200" dirty="0">
                <a:latin typeface="Corbel" panose="020B0503020204020204" pitchFamily="34" charset="0"/>
              </a:rPr>
              <a:t>A “best practices” digital catalogue to enable adoption by others</a:t>
            </a:r>
          </a:p>
          <a:p>
            <a:pPr marL="0" indent="0">
              <a:buNone/>
            </a:pPr>
            <a:endParaRPr lang="en-GB" dirty="0">
              <a:latin typeface="Corbel" panose="020B0503020204020204" pitchFamily="34" charset="0"/>
            </a:endParaRPr>
          </a:p>
          <a:p>
            <a:pPr marL="0" indent="0">
              <a:buNone/>
            </a:pPr>
            <a:r>
              <a:rPr lang="en-GB" b="1" dirty="0">
                <a:solidFill>
                  <a:schemeClr val="accent2"/>
                </a:solidFill>
                <a:latin typeface="Corbel" panose="020B0503020204020204" pitchFamily="34" charset="0"/>
              </a:rPr>
              <a:t>So far</a:t>
            </a:r>
          </a:p>
          <a:p>
            <a:pPr>
              <a:buClr>
                <a:schemeClr val="accent2"/>
              </a:buClr>
            </a:pPr>
            <a:r>
              <a:rPr lang="en-GB" sz="2200" dirty="0">
                <a:latin typeface="Corbel" panose="020B0503020204020204" pitchFamily="34" charset="0"/>
              </a:rPr>
              <a:t>Our Open Dissemination System, Thoth, fully operational with </a:t>
            </a:r>
            <a:br>
              <a:rPr lang="en-GB" sz="2200" dirty="0">
                <a:latin typeface="Corbel" panose="020B0503020204020204" pitchFamily="34" charset="0"/>
              </a:rPr>
            </a:br>
            <a:r>
              <a:rPr lang="en-GB" sz="2200" dirty="0">
                <a:latin typeface="Corbel" panose="020B0503020204020204" pitchFamily="34" charset="0"/>
              </a:rPr>
              <a:t>punctum books &amp; Open Book Publishers</a:t>
            </a:r>
          </a:p>
          <a:p>
            <a:pPr>
              <a:buClr>
                <a:schemeClr val="accent2"/>
              </a:buClr>
            </a:pPr>
            <a:r>
              <a:rPr lang="en-GB" sz="2200" dirty="0">
                <a:latin typeface="Corbel" panose="020B0503020204020204" pitchFamily="34" charset="0"/>
              </a:rPr>
              <a:t>Other presses in talks to adopt</a:t>
            </a:r>
          </a:p>
          <a:p>
            <a:pPr>
              <a:buClr>
                <a:schemeClr val="accent2"/>
              </a:buClr>
            </a:pPr>
            <a:r>
              <a:rPr lang="en-GB" sz="2200" dirty="0">
                <a:latin typeface="Corbel" panose="020B0503020204020204" pitchFamily="34" charset="0"/>
              </a:rPr>
              <a:t>Scoping report published: </a:t>
            </a:r>
            <a:r>
              <a:rPr lang="en-GB" sz="2200" i="1" dirty="0">
                <a:latin typeface="Corbel" panose="020B0503020204020204" pitchFamily="34" charset="0"/>
              </a:rPr>
              <a:t>Building an Open Dissemination System</a:t>
            </a:r>
          </a:p>
          <a:p>
            <a:pPr>
              <a:buClr>
                <a:schemeClr val="accent2"/>
              </a:buClr>
            </a:pPr>
            <a:r>
              <a:rPr lang="en-GB" sz="2200" dirty="0">
                <a:latin typeface="Corbel" panose="020B0503020204020204" pitchFamily="34" charset="0"/>
              </a:rPr>
              <a:t>Workshops undertaken with publishers &amp; libraries </a:t>
            </a:r>
            <a:br>
              <a:rPr lang="en-GB" sz="2200" dirty="0">
                <a:latin typeface="Corbel" panose="020B0503020204020204" pitchFamily="34" charset="0"/>
              </a:rPr>
            </a:br>
            <a:r>
              <a:rPr lang="en-GB" sz="2200" dirty="0">
                <a:latin typeface="Corbel" panose="020B0503020204020204" pitchFamily="34" charset="0"/>
              </a:rPr>
              <a:t>in US &amp; UK</a:t>
            </a:r>
            <a:br>
              <a:rPr lang="en-GB" sz="2200" dirty="0">
                <a:latin typeface="Corbel" panose="020B0503020204020204" pitchFamily="34" charset="0"/>
              </a:rPr>
            </a:br>
            <a:endParaRPr lang="en-GB" sz="2200" dirty="0">
              <a:latin typeface="Corbel" panose="020B0503020204020204" pitchFamily="34" charset="0"/>
            </a:endParaRPr>
          </a:p>
          <a:p>
            <a:pPr marL="0" indent="0" algn="ctr">
              <a:buNone/>
            </a:pPr>
            <a:r>
              <a:rPr lang="en-GB" sz="2400" b="1" dirty="0">
                <a:solidFill>
                  <a:schemeClr val="accent2"/>
                </a:solidFill>
                <a:latin typeface="Corbel" panose="020B0503020204020204" pitchFamily="34" charset="0"/>
              </a:rPr>
              <a:t>https://copim.pubpub.org/work-package-5</a:t>
            </a:r>
            <a:endParaRPr lang="en-GB" sz="2200" dirty="0">
              <a:latin typeface="Corbel" panose="020B0503020204020204" pitchFamily="34" charset="0"/>
            </a:endParaRPr>
          </a:p>
          <a:p>
            <a:pPr marL="0" indent="0">
              <a:buNone/>
            </a:pPr>
            <a:endParaRPr lang="en-GB" b="1" dirty="0">
              <a:solidFill>
                <a:schemeClr val="accent2"/>
              </a:solidFill>
              <a:latin typeface="Corbel" panose="020B0503020204020204" pitchFamily="34" charset="0"/>
            </a:endParaRPr>
          </a:p>
          <a:p>
            <a:pPr>
              <a:buFont typeface="Arial" panose="020B0604020202020204" pitchFamily="34" charset="0"/>
              <a:buChar char="•"/>
            </a:pPr>
            <a:endParaRPr lang="en-GB" dirty="0">
              <a:latin typeface="Corbel" panose="020B0503020204020204" pitchFamily="34" charset="0"/>
            </a:endParaRPr>
          </a:p>
        </p:txBody>
      </p:sp>
      <p:pic>
        <p:nvPicPr>
          <p:cNvPr id="11" name="Picture 10">
            <a:extLst>
              <a:ext uri="{FF2B5EF4-FFF2-40B4-BE49-F238E27FC236}">
                <a16:creationId xmlns:a16="http://schemas.microsoft.com/office/drawing/2014/main" id="{1A68576F-E4E0-4EB3-8D13-FB4DCAED704A}"/>
              </a:ext>
            </a:extLst>
          </p:cNvPr>
          <p:cNvPicPr>
            <a:picLocks noChangeAspect="1"/>
          </p:cNvPicPr>
          <p:nvPr/>
        </p:nvPicPr>
        <p:blipFill>
          <a:blip r:embed="rId3"/>
          <a:stretch>
            <a:fillRect/>
          </a:stretch>
        </p:blipFill>
        <p:spPr>
          <a:xfrm>
            <a:off x="1126085" y="4854162"/>
            <a:ext cx="1143755" cy="1914546"/>
          </a:xfrm>
          <a:prstGeom prst="rect">
            <a:avLst/>
          </a:prstGeom>
        </p:spPr>
      </p:pic>
      <p:sp>
        <p:nvSpPr>
          <p:cNvPr id="8" name="Rectangle: Rounded Corners 7">
            <a:extLst>
              <a:ext uri="{FF2B5EF4-FFF2-40B4-BE49-F238E27FC236}">
                <a16:creationId xmlns:a16="http://schemas.microsoft.com/office/drawing/2014/main" id="{07E65F43-34EE-4BC5-843A-42895F8D93D4}"/>
              </a:ext>
            </a:extLst>
          </p:cNvPr>
          <p:cNvSpPr/>
          <p:nvPr/>
        </p:nvSpPr>
        <p:spPr>
          <a:xfrm>
            <a:off x="4841916" y="5734974"/>
            <a:ext cx="5983550" cy="585926"/>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40332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4B0E4B9-3535-427A-9E54-DDBB21C9A6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3988" y="93093"/>
            <a:ext cx="1915486" cy="881587"/>
          </a:xfrm>
          <a:prstGeom prst="rect">
            <a:avLst/>
          </a:prstGeom>
        </p:spPr>
      </p:pic>
      <p:sp>
        <p:nvSpPr>
          <p:cNvPr id="7" name="Rounded Rectangle 7">
            <a:extLst>
              <a:ext uri="{FF2B5EF4-FFF2-40B4-BE49-F238E27FC236}">
                <a16:creationId xmlns:a16="http://schemas.microsoft.com/office/drawing/2014/main" id="{C5048EE1-CA8A-481E-A4E8-555BE9389030}"/>
              </a:ext>
            </a:extLst>
          </p:cNvPr>
          <p:cNvSpPr/>
          <p:nvPr/>
        </p:nvSpPr>
        <p:spPr>
          <a:xfrm>
            <a:off x="373988" y="1444867"/>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Archiving &amp; Digital Preservation</a:t>
            </a:r>
          </a:p>
        </p:txBody>
      </p:sp>
      <p:sp>
        <p:nvSpPr>
          <p:cNvPr id="9" name="TextBox 8">
            <a:extLst>
              <a:ext uri="{FF2B5EF4-FFF2-40B4-BE49-F238E27FC236}">
                <a16:creationId xmlns:a16="http://schemas.microsoft.com/office/drawing/2014/main" id="{FA4D9932-98D3-47AE-B399-D33472BF6097}"/>
              </a:ext>
            </a:extLst>
          </p:cNvPr>
          <p:cNvSpPr txBox="1"/>
          <p:nvPr/>
        </p:nvSpPr>
        <p:spPr>
          <a:xfrm>
            <a:off x="373988" y="4371959"/>
            <a:ext cx="2992064" cy="2031325"/>
          </a:xfrm>
          <a:prstGeom prst="rect">
            <a:avLst/>
          </a:prstGeom>
          <a:noFill/>
        </p:spPr>
        <p:txBody>
          <a:bodyPr wrap="square">
            <a:spAutoFit/>
          </a:bodyPr>
          <a:lstStyle/>
          <a:p>
            <a:r>
              <a:rPr lang="en-GB" dirty="0"/>
              <a:t>Gareth Cole </a:t>
            </a:r>
            <a:br>
              <a:rPr lang="en-GB" dirty="0"/>
            </a:br>
            <a:r>
              <a:rPr lang="en-GB" dirty="0"/>
              <a:t>(Loughborough University Library)</a:t>
            </a:r>
            <a:br>
              <a:rPr lang="en-GB" dirty="0"/>
            </a:br>
            <a:br>
              <a:rPr lang="en-GB" dirty="0"/>
            </a:br>
            <a:r>
              <a:rPr lang="en-GB" dirty="0"/>
              <a:t>Rupert Gatti</a:t>
            </a:r>
          </a:p>
          <a:p>
            <a:r>
              <a:rPr lang="en-GB" dirty="0"/>
              <a:t>(Trinity College, Cambridge &amp; Open Book Publishers)</a:t>
            </a:r>
          </a:p>
        </p:txBody>
      </p:sp>
      <p:sp>
        <p:nvSpPr>
          <p:cNvPr id="10" name="Content Placeholder 2">
            <a:extLst>
              <a:ext uri="{FF2B5EF4-FFF2-40B4-BE49-F238E27FC236}">
                <a16:creationId xmlns:a16="http://schemas.microsoft.com/office/drawing/2014/main" id="{C32F6F67-3780-470D-BDF4-CFAF49CE17F6}"/>
              </a:ext>
            </a:extLst>
          </p:cNvPr>
          <p:cNvSpPr>
            <a:spLocks noGrp="1"/>
          </p:cNvSpPr>
          <p:nvPr>
            <p:ph idx="1"/>
          </p:nvPr>
        </p:nvSpPr>
        <p:spPr>
          <a:xfrm>
            <a:off x="3475384" y="356395"/>
            <a:ext cx="7896912" cy="6402214"/>
          </a:xfrm>
        </p:spPr>
        <p:txBody>
          <a:bodyPr>
            <a:normAutofit/>
          </a:bodyPr>
          <a:lstStyle/>
          <a:p>
            <a:pPr marL="0" indent="0">
              <a:buNone/>
            </a:pPr>
            <a:r>
              <a:rPr lang="en-GB" b="1" dirty="0">
                <a:solidFill>
                  <a:schemeClr val="accent2"/>
                </a:solidFill>
                <a:latin typeface="Corbel" panose="020B0503020204020204" pitchFamily="34" charset="0"/>
              </a:rPr>
              <a:t>The vision</a:t>
            </a:r>
          </a:p>
          <a:p>
            <a:pPr>
              <a:buClr>
                <a:schemeClr val="accent2"/>
              </a:buClr>
              <a:buFont typeface="Arial" panose="020B0604020202020204" pitchFamily="34" charset="0"/>
              <a:buChar char="•"/>
            </a:pPr>
            <a:r>
              <a:rPr lang="en-GB" sz="2200" dirty="0">
                <a:latin typeface="Corbel" panose="020B0503020204020204" pitchFamily="34" charset="0"/>
              </a:rPr>
              <a:t>Technical methods for effectively archiving complex digital research publications </a:t>
            </a:r>
          </a:p>
          <a:p>
            <a:pPr>
              <a:buClr>
                <a:schemeClr val="accent2"/>
              </a:buClr>
              <a:buFont typeface="Arial" panose="020B0604020202020204" pitchFamily="34" charset="0"/>
              <a:buChar char="•"/>
            </a:pPr>
            <a:r>
              <a:rPr lang="en-GB" sz="2200" dirty="0">
                <a:latin typeface="Corbel" panose="020B0503020204020204" pitchFamily="34" charset="0"/>
              </a:rPr>
              <a:t>Pilot case archiving a subset of publications in different locations (Loughborough, UCSB Library, British Library)</a:t>
            </a:r>
          </a:p>
          <a:p>
            <a:pPr>
              <a:buClr>
                <a:schemeClr val="accent2"/>
              </a:buClr>
              <a:buFont typeface="Arial" panose="020B0604020202020204" pitchFamily="34" charset="0"/>
              <a:buChar char="•"/>
            </a:pPr>
            <a:r>
              <a:rPr lang="en-GB" sz="2200" dirty="0">
                <a:latin typeface="Corbel" panose="020B0503020204020204" pitchFamily="34" charset="0"/>
              </a:rPr>
              <a:t>A model enabling the expansion and uptake of the methods by other presses and libraries, plus best-practice recommendations </a:t>
            </a:r>
          </a:p>
          <a:p>
            <a:pPr>
              <a:buFont typeface="Arial" panose="020B0604020202020204" pitchFamily="34" charset="0"/>
              <a:buChar char="•"/>
            </a:pPr>
            <a:endParaRPr lang="en-GB" sz="2000" b="1" dirty="0">
              <a:solidFill>
                <a:schemeClr val="accent2"/>
              </a:solidFill>
              <a:latin typeface="Corbel" panose="020B0503020204020204" pitchFamily="34" charset="0"/>
            </a:endParaRPr>
          </a:p>
          <a:p>
            <a:pPr marL="0" indent="0">
              <a:buNone/>
            </a:pPr>
            <a:r>
              <a:rPr lang="en-GB" b="1" dirty="0">
                <a:solidFill>
                  <a:schemeClr val="accent2"/>
                </a:solidFill>
                <a:latin typeface="Corbel" panose="020B0503020204020204" pitchFamily="34" charset="0"/>
              </a:rPr>
              <a:t>So far</a:t>
            </a:r>
          </a:p>
          <a:p>
            <a:pPr>
              <a:buClr>
                <a:schemeClr val="accent2"/>
              </a:buClr>
            </a:pPr>
            <a:r>
              <a:rPr lang="en-GB" sz="2200" dirty="0">
                <a:latin typeface="Corbel" panose="020B0503020204020204" pitchFamily="34" charset="0"/>
              </a:rPr>
              <a:t>Workshops undertaken with participants including Cambridge University Library, </a:t>
            </a:r>
            <a:r>
              <a:rPr lang="en-GB" sz="2200" dirty="0" err="1">
                <a:latin typeface="Corbel" panose="020B0503020204020204" pitchFamily="34" charset="0"/>
              </a:rPr>
              <a:t>Educopia</a:t>
            </a:r>
            <a:r>
              <a:rPr lang="en-GB" sz="2200" dirty="0">
                <a:latin typeface="Corbel" panose="020B0503020204020204" pitchFamily="34" charset="0"/>
              </a:rPr>
              <a:t>, Internet Archive, Library of Congress, and Portico.</a:t>
            </a:r>
          </a:p>
          <a:p>
            <a:pPr>
              <a:buClr>
                <a:schemeClr val="accent2"/>
              </a:buClr>
            </a:pPr>
            <a:r>
              <a:rPr lang="en-GB" sz="2200" dirty="0">
                <a:latin typeface="Corbel" panose="020B0503020204020204" pitchFamily="34" charset="0"/>
              </a:rPr>
              <a:t>Scoping report in progress</a:t>
            </a:r>
          </a:p>
          <a:p>
            <a:pPr marL="0" indent="0">
              <a:buNone/>
            </a:pPr>
            <a:endParaRPr lang="en-GB" sz="2000" dirty="0">
              <a:latin typeface="Corbel" panose="020B0503020204020204" pitchFamily="34" charset="0"/>
            </a:endParaRPr>
          </a:p>
          <a:p>
            <a:pPr marL="0" indent="0" algn="ctr">
              <a:buNone/>
            </a:pPr>
            <a:r>
              <a:rPr lang="en-GB" sz="2400" b="1" dirty="0">
                <a:solidFill>
                  <a:schemeClr val="accent2"/>
                </a:solidFill>
                <a:latin typeface="Corbel" panose="020B0503020204020204" pitchFamily="34" charset="0"/>
              </a:rPr>
              <a:t>https://copim.pubpub.org/work-package-7</a:t>
            </a:r>
            <a:endParaRPr lang="en-GB" sz="2400" dirty="0">
              <a:latin typeface="Corbel" panose="020B0503020204020204" pitchFamily="34" charset="0"/>
            </a:endParaRPr>
          </a:p>
          <a:p>
            <a:pPr marL="0" indent="0">
              <a:buNone/>
            </a:pPr>
            <a:endParaRPr lang="en-GB" b="1" dirty="0">
              <a:solidFill>
                <a:schemeClr val="accent2"/>
              </a:solidFill>
              <a:latin typeface="Corbel" panose="020B0503020204020204" pitchFamily="34" charset="0"/>
            </a:endParaRPr>
          </a:p>
          <a:p>
            <a:pPr>
              <a:buFont typeface="Arial" panose="020B0604020202020204" pitchFamily="34" charset="0"/>
              <a:buChar char="•"/>
            </a:pPr>
            <a:endParaRPr lang="en-GB" dirty="0">
              <a:latin typeface="Corbel" panose="020B0503020204020204" pitchFamily="34" charset="0"/>
            </a:endParaRPr>
          </a:p>
        </p:txBody>
      </p:sp>
      <p:sp>
        <p:nvSpPr>
          <p:cNvPr id="2" name="Rectangle: Rounded Corners 1">
            <a:extLst>
              <a:ext uri="{FF2B5EF4-FFF2-40B4-BE49-F238E27FC236}">
                <a16:creationId xmlns:a16="http://schemas.microsoft.com/office/drawing/2014/main" id="{3DF7C843-4EBF-474F-B93E-2B9B24FD098B}"/>
              </a:ext>
            </a:extLst>
          </p:cNvPr>
          <p:cNvSpPr/>
          <p:nvPr/>
        </p:nvSpPr>
        <p:spPr>
          <a:xfrm>
            <a:off x="4429957" y="5752730"/>
            <a:ext cx="5983550" cy="585926"/>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413087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stomShape 1">
            <a:extLst>
              <a:ext uri="{FF2B5EF4-FFF2-40B4-BE49-F238E27FC236}">
                <a16:creationId xmlns:a16="http://schemas.microsoft.com/office/drawing/2014/main" id="{890AF6C3-2EC0-4D1E-942D-A7D9F1999F83}"/>
              </a:ext>
            </a:extLst>
          </p:cNvPr>
          <p:cNvSpPr/>
          <p:nvPr/>
        </p:nvSpPr>
        <p:spPr>
          <a:xfrm>
            <a:off x="0" y="0"/>
            <a:ext cx="12191760" cy="6857640"/>
          </a:xfrm>
          <a:prstGeom prst="rect">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p:style>
      </p:sp>
      <p:sp>
        <p:nvSpPr>
          <p:cNvPr id="4" name="Title 1">
            <a:extLst>
              <a:ext uri="{FF2B5EF4-FFF2-40B4-BE49-F238E27FC236}">
                <a16:creationId xmlns:a16="http://schemas.microsoft.com/office/drawing/2014/main" id="{EC63D11C-1C69-4D23-856F-56473DE8C611}"/>
              </a:ext>
            </a:extLst>
          </p:cNvPr>
          <p:cNvSpPr txBox="1">
            <a:spLocks/>
          </p:cNvSpPr>
          <p:nvPr/>
        </p:nvSpPr>
        <p:spPr>
          <a:xfrm>
            <a:off x="838200" y="8103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800" b="1" dirty="0">
                <a:solidFill>
                  <a:schemeClr val="accent2"/>
                </a:solidFill>
                <a:latin typeface="Corbel" panose="020B0503020204020204" pitchFamily="34" charset="0"/>
              </a:rPr>
              <a:t>Collaboration and support</a:t>
            </a:r>
            <a:endParaRPr lang="en-GB" sz="4800" b="1" dirty="0">
              <a:solidFill>
                <a:schemeClr val="accent2"/>
              </a:solidFill>
            </a:endParaRPr>
          </a:p>
        </p:txBody>
      </p:sp>
      <p:sp>
        <p:nvSpPr>
          <p:cNvPr id="2" name="Rectangle: Rounded Corners 1">
            <a:extLst>
              <a:ext uri="{FF2B5EF4-FFF2-40B4-BE49-F238E27FC236}">
                <a16:creationId xmlns:a16="http://schemas.microsoft.com/office/drawing/2014/main" id="{0A9B840C-D491-4AEF-B0C9-16DDEFF88E97}"/>
              </a:ext>
            </a:extLst>
          </p:cNvPr>
          <p:cNvSpPr/>
          <p:nvPr/>
        </p:nvSpPr>
        <p:spPr>
          <a:xfrm>
            <a:off x="665825" y="1513134"/>
            <a:ext cx="11052699" cy="32985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3C73153E-8D86-4ED3-80E6-54D4A799B690}"/>
              </a:ext>
            </a:extLst>
          </p:cNvPr>
          <p:cNvSpPr txBox="1"/>
          <p:nvPr/>
        </p:nvSpPr>
        <p:spPr>
          <a:xfrm>
            <a:off x="1095652" y="1806095"/>
            <a:ext cx="10622872" cy="2831544"/>
          </a:xfrm>
          <a:prstGeom prst="rect">
            <a:avLst/>
          </a:prstGeom>
          <a:noFill/>
        </p:spPr>
        <p:txBody>
          <a:bodyPr wrap="square">
            <a:spAutoFit/>
          </a:bodyPr>
          <a:lstStyle/>
          <a:p>
            <a:pPr marL="461963" lvl="0" indent="-457200" algn="l" rtl="0">
              <a:spcBef>
                <a:spcPts val="1200"/>
              </a:spcBef>
              <a:spcAft>
                <a:spcPts val="0"/>
              </a:spcAft>
              <a:buClr>
                <a:schemeClr val="accent2"/>
              </a:buClr>
              <a:buSzPct val="175000"/>
              <a:buFont typeface="Arial" panose="020B0604020202020204" pitchFamily="34" charset="0"/>
              <a:buChar char="•"/>
            </a:pPr>
            <a:r>
              <a:rPr lang="en-GB" sz="2800" dirty="0">
                <a:latin typeface="Corbel" panose="020B0503020204020204" pitchFamily="34" charset="0"/>
              </a:rPr>
              <a:t>Libraries are </a:t>
            </a:r>
            <a:r>
              <a:rPr lang="en-GB" sz="2800" b="1" dirty="0">
                <a:solidFill>
                  <a:schemeClr val="accent2"/>
                </a:solidFill>
                <a:latin typeface="Corbel" panose="020B0503020204020204" pitchFamily="34" charset="0"/>
              </a:rPr>
              <a:t>involved in COPIM at all levels</a:t>
            </a:r>
            <a:r>
              <a:rPr lang="en-GB" sz="2800" dirty="0">
                <a:latin typeface="Corbel" panose="020B0503020204020204" pitchFamily="34" charset="0"/>
              </a:rPr>
              <a:t>: </a:t>
            </a:r>
            <a:r>
              <a:rPr lang="en-GB" sz="2800" dirty="0" err="1">
                <a:latin typeface="Corbel" panose="020B0503020204020204" pitchFamily="34" charset="0"/>
              </a:rPr>
              <a:t>consortial</a:t>
            </a:r>
            <a:r>
              <a:rPr lang="en-GB" sz="2800" dirty="0">
                <a:latin typeface="Corbel" panose="020B0503020204020204" pitchFamily="34" charset="0"/>
              </a:rPr>
              <a:t> members, workshop participants, consultation, advice and implementation</a:t>
            </a:r>
            <a:br>
              <a:rPr lang="en-GB" sz="2800" dirty="0">
                <a:latin typeface="Corbel" panose="020B0503020204020204" pitchFamily="34" charset="0"/>
              </a:rPr>
            </a:br>
            <a:endParaRPr lang="en-GB" sz="2800" dirty="0">
              <a:latin typeface="Corbel" panose="020B0503020204020204" pitchFamily="34" charset="0"/>
            </a:endParaRPr>
          </a:p>
          <a:p>
            <a:pPr marL="461963" lvl="0" indent="-457200" algn="l" rtl="0">
              <a:spcBef>
                <a:spcPts val="1200"/>
              </a:spcBef>
              <a:spcAft>
                <a:spcPts val="0"/>
              </a:spcAft>
              <a:buClr>
                <a:schemeClr val="accent2"/>
              </a:buClr>
              <a:buSzPct val="175000"/>
              <a:buFont typeface="Arial" panose="020B0604020202020204" pitchFamily="34" charset="0"/>
              <a:buChar char="•"/>
            </a:pPr>
            <a:r>
              <a:rPr lang="en-GB" sz="2800" dirty="0">
                <a:latin typeface="Corbel" panose="020B0503020204020204" pitchFamily="34" charset="0"/>
              </a:rPr>
              <a:t>The future of the infrastructure we build, and the approach to </a:t>
            </a:r>
            <a:br>
              <a:rPr lang="en-GB" sz="2800" dirty="0">
                <a:latin typeface="Corbel" panose="020B0503020204020204" pitchFamily="34" charset="0"/>
              </a:rPr>
            </a:br>
            <a:r>
              <a:rPr lang="en-GB" sz="2800" dirty="0">
                <a:latin typeface="Corbel" panose="020B0503020204020204" pitchFamily="34" charset="0"/>
              </a:rPr>
              <a:t>OA book publishing we want to foster, </a:t>
            </a:r>
            <a:br>
              <a:rPr lang="en-GB" sz="2800" dirty="0">
                <a:latin typeface="Corbel" panose="020B0503020204020204" pitchFamily="34" charset="0"/>
              </a:rPr>
            </a:br>
            <a:r>
              <a:rPr lang="en-GB" sz="2800" b="1" dirty="0">
                <a:solidFill>
                  <a:schemeClr val="accent2"/>
                </a:solidFill>
                <a:latin typeface="Corbel" panose="020B0503020204020204" pitchFamily="34" charset="0"/>
              </a:rPr>
              <a:t>depends on support from libraries</a:t>
            </a:r>
          </a:p>
        </p:txBody>
      </p:sp>
    </p:spTree>
    <p:extLst>
      <p:ext uri="{BB962C8B-B14F-4D97-AF65-F5344CB8AC3E}">
        <p14:creationId xmlns:p14="http://schemas.microsoft.com/office/powerpoint/2010/main" val="1291646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976BC2-C128-45EC-A121-93E61DDC613C}"/>
              </a:ext>
            </a:extLst>
          </p:cNvPr>
          <p:cNvSpPr>
            <a:spLocks noGrp="1"/>
          </p:cNvSpPr>
          <p:nvPr>
            <p:ph idx="1"/>
          </p:nvPr>
        </p:nvSpPr>
        <p:spPr>
          <a:xfrm>
            <a:off x="1059159" y="1889822"/>
            <a:ext cx="10515600" cy="3554757"/>
          </a:xfrm>
        </p:spPr>
        <p:txBody>
          <a:bodyPr>
            <a:normAutofit/>
          </a:bodyPr>
          <a:lstStyle/>
          <a:p>
            <a:pPr>
              <a:buClr>
                <a:schemeClr val="accent2"/>
              </a:buClr>
              <a:buSzPct val="150000"/>
            </a:pPr>
            <a:r>
              <a:rPr lang="en-GB" dirty="0">
                <a:latin typeface="Corbel" panose="020B0503020204020204" pitchFamily="34" charset="0"/>
              </a:rPr>
              <a:t>Open documentation site: </a:t>
            </a:r>
            <a:r>
              <a:rPr lang="en-GB" dirty="0">
                <a:latin typeface="Corbel" panose="020B0503020204020204" pitchFamily="34" charset="0"/>
                <a:hlinkClick r:id="rId2"/>
              </a:rPr>
              <a:t>https://copim.pubpub.org/</a:t>
            </a:r>
            <a:r>
              <a:rPr lang="en-GB" dirty="0">
                <a:latin typeface="Corbel" panose="020B0503020204020204" pitchFamily="34" charset="0"/>
              </a:rPr>
              <a:t> </a:t>
            </a:r>
            <a:br>
              <a:rPr lang="en-GB" dirty="0">
                <a:latin typeface="Corbel" panose="020B0503020204020204" pitchFamily="34" charset="0"/>
              </a:rPr>
            </a:br>
            <a:endParaRPr lang="en-GB" dirty="0">
              <a:latin typeface="Corbel" panose="020B0503020204020204" pitchFamily="34" charset="0"/>
            </a:endParaRPr>
          </a:p>
          <a:p>
            <a:pPr>
              <a:buClr>
                <a:schemeClr val="accent2"/>
              </a:buClr>
              <a:buSzPct val="150000"/>
            </a:pPr>
            <a:r>
              <a:rPr lang="en-GB" dirty="0">
                <a:latin typeface="Corbel" panose="020B0503020204020204" pitchFamily="34" charset="0"/>
              </a:rPr>
              <a:t>Website: </a:t>
            </a:r>
            <a:r>
              <a:rPr lang="en-GB" dirty="0">
                <a:latin typeface="Corbel" panose="020B0503020204020204" pitchFamily="34" charset="0"/>
                <a:hlinkClick r:id="rId3"/>
              </a:rPr>
              <a:t>https://www.copim.ac.uk/</a:t>
            </a:r>
            <a:r>
              <a:rPr lang="en-GB" dirty="0">
                <a:latin typeface="Corbel" panose="020B0503020204020204" pitchFamily="34" charset="0"/>
              </a:rPr>
              <a:t> </a:t>
            </a:r>
            <a:br>
              <a:rPr lang="en-GB" dirty="0">
                <a:latin typeface="Corbel" panose="020B0503020204020204" pitchFamily="34" charset="0"/>
              </a:rPr>
            </a:br>
            <a:endParaRPr lang="en-GB" dirty="0">
              <a:latin typeface="Corbel" panose="020B0503020204020204" pitchFamily="34" charset="0"/>
            </a:endParaRPr>
          </a:p>
          <a:p>
            <a:pPr>
              <a:buClr>
                <a:schemeClr val="accent2"/>
              </a:buClr>
              <a:buSzPct val="150000"/>
            </a:pPr>
            <a:r>
              <a:rPr lang="en-GB" dirty="0">
                <a:latin typeface="Corbel" panose="020B0503020204020204" pitchFamily="34" charset="0"/>
              </a:rPr>
              <a:t>Twitter: </a:t>
            </a:r>
            <a:r>
              <a:rPr lang="en-GB" dirty="0">
                <a:latin typeface="Corbel" panose="020B0503020204020204" pitchFamily="34" charset="0"/>
                <a:hlinkClick r:id="rId4"/>
              </a:rPr>
              <a:t>@COPIMproject</a:t>
            </a:r>
            <a:br>
              <a:rPr lang="en-GB" dirty="0">
                <a:solidFill>
                  <a:schemeClr val="accent2"/>
                </a:solidFill>
                <a:latin typeface="Corbel" panose="020B0503020204020204" pitchFamily="34" charset="0"/>
              </a:rPr>
            </a:br>
            <a:endParaRPr lang="en-GB" dirty="0">
              <a:solidFill>
                <a:schemeClr val="accent2"/>
              </a:solidFill>
              <a:latin typeface="Corbel" panose="020B0503020204020204" pitchFamily="34" charset="0"/>
            </a:endParaRPr>
          </a:p>
          <a:p>
            <a:pPr>
              <a:buClr>
                <a:schemeClr val="accent2"/>
              </a:buClr>
              <a:buSzPct val="150000"/>
            </a:pPr>
            <a:r>
              <a:rPr lang="en-GB" dirty="0">
                <a:latin typeface="Corbel" panose="020B0503020204020204" pitchFamily="34" charset="0"/>
              </a:rPr>
              <a:t>Email: </a:t>
            </a:r>
            <a:r>
              <a:rPr lang="en-GB" dirty="0">
                <a:latin typeface="Corbel" panose="020B0503020204020204" pitchFamily="34" charset="0"/>
                <a:hlinkClick r:id="rId5"/>
              </a:rPr>
              <a:t>info@copim.ac.uk</a:t>
            </a:r>
            <a:r>
              <a:rPr lang="en-GB" dirty="0">
                <a:latin typeface="Corbel" panose="020B0503020204020204" pitchFamily="34" charset="0"/>
              </a:rPr>
              <a:t>  </a:t>
            </a:r>
          </a:p>
        </p:txBody>
      </p:sp>
      <p:pic>
        <p:nvPicPr>
          <p:cNvPr id="5" name="Picture 4">
            <a:extLst>
              <a:ext uri="{FF2B5EF4-FFF2-40B4-BE49-F238E27FC236}">
                <a16:creationId xmlns:a16="http://schemas.microsoft.com/office/drawing/2014/main" id="{78FACC21-D520-42E2-BD8A-A321F3F9C166}"/>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19596" y="225405"/>
            <a:ext cx="1479127" cy="680756"/>
          </a:xfrm>
          <a:prstGeom prst="rect">
            <a:avLst/>
          </a:prstGeom>
        </p:spPr>
      </p:pic>
      <p:sp>
        <p:nvSpPr>
          <p:cNvPr id="10" name="Rectangle 9">
            <a:extLst>
              <a:ext uri="{FF2B5EF4-FFF2-40B4-BE49-F238E27FC236}">
                <a16:creationId xmlns:a16="http://schemas.microsoft.com/office/drawing/2014/main" id="{97705F14-6C2E-468B-8DA9-DAF2B410732E}"/>
              </a:ext>
            </a:extLst>
          </p:cNvPr>
          <p:cNvSpPr/>
          <p:nvPr/>
        </p:nvSpPr>
        <p:spPr>
          <a:xfrm>
            <a:off x="3671535" y="5444579"/>
            <a:ext cx="5150769" cy="1003031"/>
          </a:xfrm>
          <a:prstGeom prst="rect">
            <a:avLst/>
          </a:prstGeom>
        </p:spPr>
        <p:txBody>
          <a:bodyPr wrap="none">
            <a:spAutoFit/>
          </a:bodyPr>
          <a:lstStyle/>
          <a:p>
            <a:pPr>
              <a:lnSpc>
                <a:spcPct val="150000"/>
              </a:lnSpc>
              <a:buClr>
                <a:srgbClr val="00B050"/>
              </a:buClr>
            </a:pPr>
            <a:r>
              <a:rPr lang="en-GB" sz="4400" b="1" dirty="0">
                <a:solidFill>
                  <a:schemeClr val="accent2"/>
                </a:solidFill>
                <a:latin typeface="Corbel" panose="020B0503020204020204" pitchFamily="34" charset="0"/>
              </a:rPr>
              <a:t>Thanks for listening!</a:t>
            </a:r>
          </a:p>
        </p:txBody>
      </p:sp>
      <p:sp>
        <p:nvSpPr>
          <p:cNvPr id="6" name="Rectangle 5">
            <a:extLst>
              <a:ext uri="{FF2B5EF4-FFF2-40B4-BE49-F238E27FC236}">
                <a16:creationId xmlns:a16="http://schemas.microsoft.com/office/drawing/2014/main" id="{2F35D3E4-C9AD-4B67-A5AD-792B75DB1B21}"/>
              </a:ext>
            </a:extLst>
          </p:cNvPr>
          <p:cNvSpPr/>
          <p:nvPr/>
        </p:nvSpPr>
        <p:spPr>
          <a:xfrm>
            <a:off x="3817972" y="-36325"/>
            <a:ext cx="4556055" cy="1334211"/>
          </a:xfrm>
          <a:prstGeom prst="rect">
            <a:avLst/>
          </a:prstGeom>
        </p:spPr>
        <p:txBody>
          <a:bodyPr wrap="none">
            <a:spAutoFit/>
          </a:bodyPr>
          <a:lstStyle/>
          <a:p>
            <a:pPr>
              <a:lnSpc>
                <a:spcPct val="150000"/>
              </a:lnSpc>
              <a:buClr>
                <a:srgbClr val="00B050"/>
              </a:buClr>
            </a:pPr>
            <a:r>
              <a:rPr lang="en-GB" sz="6000" b="1" dirty="0">
                <a:solidFill>
                  <a:schemeClr val="accent2"/>
                </a:solidFill>
                <a:latin typeface="Corbel" panose="020B0503020204020204" pitchFamily="34" charset="0"/>
              </a:rPr>
              <a:t>Stay in touch</a:t>
            </a:r>
          </a:p>
        </p:txBody>
      </p:sp>
    </p:spTree>
    <p:extLst>
      <p:ext uri="{BB962C8B-B14F-4D97-AF65-F5344CB8AC3E}">
        <p14:creationId xmlns:p14="http://schemas.microsoft.com/office/powerpoint/2010/main" val="1362316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C37E2-FD21-4177-ACA0-9583923B269D}"/>
              </a:ext>
            </a:extLst>
          </p:cNvPr>
          <p:cNvSpPr>
            <a:spLocks noGrp="1"/>
          </p:cNvSpPr>
          <p:nvPr>
            <p:ph type="title"/>
          </p:nvPr>
        </p:nvSpPr>
        <p:spPr/>
        <p:txBody>
          <a:bodyPr>
            <a:normAutofit/>
          </a:bodyPr>
          <a:lstStyle/>
          <a:p>
            <a:r>
              <a:rPr lang="en-GB" sz="5400" b="1">
                <a:solidFill>
                  <a:schemeClr val="accent2"/>
                </a:solidFill>
                <a:latin typeface="Corbel" panose="020B0503020204020204" pitchFamily="34" charset="0"/>
              </a:rPr>
              <a:t>Today’s talk</a:t>
            </a:r>
            <a:endParaRPr lang="en-GB" sz="5400" b="1" dirty="0">
              <a:solidFill>
                <a:schemeClr val="accent2"/>
              </a:solidFill>
            </a:endParaRPr>
          </a:p>
        </p:txBody>
      </p:sp>
      <p:sp>
        <p:nvSpPr>
          <p:cNvPr id="3" name="Content Placeholder 2">
            <a:extLst>
              <a:ext uri="{FF2B5EF4-FFF2-40B4-BE49-F238E27FC236}">
                <a16:creationId xmlns:a16="http://schemas.microsoft.com/office/drawing/2014/main" id="{39396CA6-2F7E-47F8-8C12-8F7C6A002859}"/>
              </a:ext>
            </a:extLst>
          </p:cNvPr>
          <p:cNvSpPr>
            <a:spLocks noGrp="1"/>
          </p:cNvSpPr>
          <p:nvPr>
            <p:ph idx="1"/>
          </p:nvPr>
        </p:nvSpPr>
        <p:spPr>
          <a:xfrm>
            <a:off x="838200" y="1976546"/>
            <a:ext cx="10515600" cy="4351338"/>
          </a:xfrm>
        </p:spPr>
        <p:txBody>
          <a:bodyPr/>
          <a:lstStyle/>
          <a:p>
            <a:pPr>
              <a:buClr>
                <a:schemeClr val="accent2"/>
              </a:buClr>
              <a:buSzPct val="150000"/>
            </a:pPr>
            <a:r>
              <a:rPr lang="en-GB" dirty="0">
                <a:latin typeface="Corbel" panose="020B0503020204020204" pitchFamily="34" charset="0"/>
              </a:rPr>
              <a:t>An overview of COPIM: a </a:t>
            </a:r>
            <a:r>
              <a:rPr lang="en-GB" b="1" dirty="0">
                <a:solidFill>
                  <a:schemeClr val="accent2"/>
                </a:solidFill>
                <a:latin typeface="Corbel" panose="020B0503020204020204" pitchFamily="34" charset="0"/>
              </a:rPr>
              <a:t>collaborative </a:t>
            </a:r>
            <a:r>
              <a:rPr lang="en-GB" dirty="0">
                <a:latin typeface="Corbel" panose="020B0503020204020204" pitchFamily="34" charset="0"/>
              </a:rPr>
              <a:t>project building </a:t>
            </a:r>
            <a:r>
              <a:rPr lang="en-GB" b="1" dirty="0">
                <a:solidFill>
                  <a:schemeClr val="accent2"/>
                </a:solidFill>
                <a:latin typeface="Corbel" panose="020B0503020204020204" pitchFamily="34" charset="0"/>
              </a:rPr>
              <a:t>infrastructure to support Open Access books</a:t>
            </a:r>
          </a:p>
          <a:p>
            <a:pPr>
              <a:buClr>
                <a:schemeClr val="accent2"/>
              </a:buClr>
              <a:buSzPct val="150000"/>
            </a:pPr>
            <a:r>
              <a:rPr lang="en-GB" dirty="0">
                <a:latin typeface="Corbel" panose="020B0503020204020204" pitchFamily="34" charset="0"/>
              </a:rPr>
              <a:t>Our structure</a:t>
            </a:r>
          </a:p>
          <a:p>
            <a:pPr>
              <a:buClr>
                <a:schemeClr val="accent2"/>
              </a:buClr>
              <a:buSzPct val="150000"/>
            </a:pPr>
            <a:r>
              <a:rPr lang="en-GB" dirty="0">
                <a:latin typeface="Corbel" panose="020B0503020204020204" pitchFamily="34" charset="0"/>
              </a:rPr>
              <a:t>Our approach </a:t>
            </a:r>
          </a:p>
          <a:p>
            <a:pPr>
              <a:buClr>
                <a:schemeClr val="accent2"/>
              </a:buClr>
              <a:buSzPct val="150000"/>
            </a:pPr>
            <a:r>
              <a:rPr lang="en-GB" dirty="0">
                <a:latin typeface="Corbel" panose="020B0503020204020204" pitchFamily="34" charset="0"/>
              </a:rPr>
              <a:t>Our work so far</a:t>
            </a:r>
          </a:p>
          <a:p>
            <a:pPr>
              <a:buClr>
                <a:schemeClr val="accent2"/>
              </a:buClr>
              <a:buSzPct val="150000"/>
            </a:pPr>
            <a:r>
              <a:rPr lang="en-GB" dirty="0">
                <a:latin typeface="Corbel" panose="020B0503020204020204" pitchFamily="34" charset="0"/>
              </a:rPr>
              <a:t>What is most relevant to </a:t>
            </a:r>
            <a:r>
              <a:rPr lang="en-GB" b="1" dirty="0">
                <a:solidFill>
                  <a:schemeClr val="accent2"/>
                </a:solidFill>
                <a:latin typeface="Corbel" panose="020B0503020204020204" pitchFamily="34" charset="0"/>
              </a:rPr>
              <a:t>libraries</a:t>
            </a:r>
            <a:endParaRPr lang="en-GB" dirty="0">
              <a:latin typeface="Corbel" panose="020B0503020204020204" pitchFamily="34" charset="0"/>
            </a:endParaRPr>
          </a:p>
        </p:txBody>
      </p:sp>
      <p:pic>
        <p:nvPicPr>
          <p:cNvPr id="4" name="Picture 3">
            <a:extLst>
              <a:ext uri="{FF2B5EF4-FFF2-40B4-BE49-F238E27FC236}">
                <a16:creationId xmlns:a16="http://schemas.microsoft.com/office/drawing/2014/main" id="{41CDEEC8-64E4-49B0-9A0A-F93F4D156D73}"/>
              </a:ext>
            </a:extLst>
          </p:cNvPr>
          <p:cNvPicPr>
            <a:picLocks noChangeAspect="1"/>
          </p:cNvPicPr>
          <p:nvPr/>
        </p:nvPicPr>
        <p:blipFill>
          <a:blip r:embed="rId2"/>
          <a:stretch>
            <a:fillRect/>
          </a:stretch>
        </p:blipFill>
        <p:spPr>
          <a:xfrm>
            <a:off x="7930131" y="5170810"/>
            <a:ext cx="4099290" cy="1322065"/>
          </a:xfrm>
          <a:prstGeom prst="rect">
            <a:avLst/>
          </a:prstGeom>
        </p:spPr>
      </p:pic>
    </p:spTree>
    <p:extLst>
      <p:ext uri="{BB962C8B-B14F-4D97-AF65-F5344CB8AC3E}">
        <p14:creationId xmlns:p14="http://schemas.microsoft.com/office/powerpoint/2010/main" val="3900370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D7638-7FC1-F04E-BF44-6F140251F068}"/>
              </a:ext>
            </a:extLst>
          </p:cNvPr>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5477" y="245477"/>
            <a:ext cx="11161045" cy="6278088"/>
          </a:xfrm>
        </p:spPr>
      </p:pic>
    </p:spTree>
    <p:extLst>
      <p:ext uri="{BB962C8B-B14F-4D97-AF65-F5344CB8AC3E}">
        <p14:creationId xmlns:p14="http://schemas.microsoft.com/office/powerpoint/2010/main" val="189606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FE0E-8B2D-F149-98FE-D8BC25769020}"/>
              </a:ext>
            </a:extLst>
          </p:cNvPr>
          <p:cNvSpPr>
            <a:spLocks noGrp="1"/>
          </p:cNvSpPr>
          <p:nvPr>
            <p:ph idx="1"/>
          </p:nvPr>
        </p:nvSpPr>
        <p:spPr>
          <a:xfrm>
            <a:off x="954932" y="1575775"/>
            <a:ext cx="10515600" cy="4351338"/>
          </a:xfrm>
        </p:spPr>
        <p:txBody>
          <a:bodyPr/>
          <a:lstStyle/>
          <a:p>
            <a:pPr marL="457560" indent="-457200">
              <a:spcBef>
                <a:spcPts val="1199"/>
              </a:spcBef>
              <a:buClr>
                <a:srgbClr val="F0A22E"/>
              </a:buClr>
            </a:pPr>
            <a:r>
              <a:rPr lang="en-US" spc="-1" dirty="0">
                <a:ea typeface="Corbel"/>
              </a:rPr>
              <a:t>3 years: 1 November 2019 – 31 October 2022 </a:t>
            </a:r>
            <a:endParaRPr lang="en-US" spc="-1" dirty="0"/>
          </a:p>
          <a:p>
            <a:pPr marL="457560" indent="-457200">
              <a:spcBef>
                <a:spcPts val="1199"/>
              </a:spcBef>
              <a:buClr>
                <a:srgbClr val="F0A22E"/>
              </a:buClr>
            </a:pPr>
            <a:r>
              <a:rPr lang="en-US" spc="-1" dirty="0">
                <a:ea typeface="DejaVu Sans"/>
              </a:rPr>
              <a:t>Funded by Research England (£2.2M), Arcadia (£800K), and by contributions from consortium partners (£576K)</a:t>
            </a:r>
          </a:p>
          <a:p>
            <a:pPr marL="457560" indent="-457200">
              <a:spcBef>
                <a:spcPts val="1199"/>
              </a:spcBef>
              <a:buClr>
                <a:srgbClr val="F0A22E"/>
              </a:buClr>
            </a:pPr>
            <a:r>
              <a:rPr lang="en-GB" sz="2800" dirty="0"/>
              <a:t>Enable</a:t>
            </a:r>
            <a:r>
              <a:rPr lang="en-GB" sz="2800" b="1" dirty="0">
                <a:solidFill>
                  <a:schemeClr val="accent2"/>
                </a:solidFill>
              </a:rPr>
              <a:t> </a:t>
            </a:r>
            <a:r>
              <a:rPr lang="en-GB" sz="2800" dirty="0">
                <a:solidFill>
                  <a:schemeClr val="dk1"/>
                </a:solidFill>
              </a:rPr>
              <a:t>the development of OA book publishing through the creation of </a:t>
            </a:r>
            <a:r>
              <a:rPr lang="en-GB" sz="2800" b="1" dirty="0">
                <a:solidFill>
                  <a:schemeClr val="accent2"/>
                </a:solidFill>
              </a:rPr>
              <a:t>open and community-governed infrastructures</a:t>
            </a:r>
            <a:endParaRPr lang="en-US" dirty="0"/>
          </a:p>
        </p:txBody>
      </p:sp>
      <p:pic>
        <p:nvPicPr>
          <p:cNvPr id="5" name="Picture 4">
            <a:extLst>
              <a:ext uri="{FF2B5EF4-FFF2-40B4-BE49-F238E27FC236}">
                <a16:creationId xmlns:a16="http://schemas.microsoft.com/office/drawing/2014/main" id="{496A43BD-9FA8-9942-9D5B-B363A27395CF}"/>
              </a:ext>
            </a:extLst>
          </p:cNvPr>
          <p:cNvPicPr>
            <a:picLocks noChangeAspect="1"/>
          </p:cNvPicPr>
          <p:nvPr/>
        </p:nvPicPr>
        <p:blipFill>
          <a:blip r:embed="rId3"/>
          <a:stretch>
            <a:fillRect/>
          </a:stretch>
        </p:blipFill>
        <p:spPr>
          <a:xfrm>
            <a:off x="757238" y="4453756"/>
            <a:ext cx="5176838" cy="1643441"/>
          </a:xfrm>
          <a:prstGeom prst="rect">
            <a:avLst/>
          </a:prstGeom>
        </p:spPr>
      </p:pic>
      <p:pic>
        <p:nvPicPr>
          <p:cNvPr id="6" name="Content Placeholder 5">
            <a:extLst>
              <a:ext uri="{FF2B5EF4-FFF2-40B4-BE49-F238E27FC236}">
                <a16:creationId xmlns:a16="http://schemas.microsoft.com/office/drawing/2014/main" id="{F479C94D-4929-0B4E-9A33-9AF5FA49A4C0}"/>
              </a:ext>
            </a:extLst>
          </p:cNvPr>
          <p:cNvPicPr>
            <a:picLocks noChangeAspect="1"/>
          </p:cNvPicPr>
          <p:nvPr/>
        </p:nvPicPr>
        <p:blipFill>
          <a:blip r:embed="rId4"/>
          <a:stretch>
            <a:fillRect/>
          </a:stretch>
        </p:blipFill>
        <p:spPr>
          <a:xfrm>
            <a:off x="6657975" y="4695246"/>
            <a:ext cx="4910137" cy="1286931"/>
          </a:xfrm>
          <a:prstGeom prst="rect">
            <a:avLst/>
          </a:prstGeom>
        </p:spPr>
      </p:pic>
      <p:sp>
        <p:nvSpPr>
          <p:cNvPr id="7" name="TextBox 6">
            <a:extLst>
              <a:ext uri="{FF2B5EF4-FFF2-40B4-BE49-F238E27FC236}">
                <a16:creationId xmlns:a16="http://schemas.microsoft.com/office/drawing/2014/main" id="{74D58152-D1F0-EC41-A61A-66F4849CE132}"/>
              </a:ext>
            </a:extLst>
          </p:cNvPr>
          <p:cNvSpPr txBox="1"/>
          <p:nvPr/>
        </p:nvSpPr>
        <p:spPr>
          <a:xfrm>
            <a:off x="2971800" y="885825"/>
            <a:ext cx="184731" cy="369332"/>
          </a:xfrm>
          <a:prstGeom prst="rect">
            <a:avLst/>
          </a:prstGeom>
          <a:noFill/>
        </p:spPr>
        <p:txBody>
          <a:bodyPr wrap="none" rtlCol="0">
            <a:spAutoFit/>
          </a:bodyPr>
          <a:lstStyle/>
          <a:p>
            <a:endParaRPr lang="en-US" dirty="0"/>
          </a:p>
        </p:txBody>
      </p:sp>
      <p:pic>
        <p:nvPicPr>
          <p:cNvPr id="9" name="Picture 8">
            <a:extLst>
              <a:ext uri="{FF2B5EF4-FFF2-40B4-BE49-F238E27FC236}">
                <a16:creationId xmlns:a16="http://schemas.microsoft.com/office/drawing/2014/main" id="{9913C9F0-8843-4266-814C-D652FCF0492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06776" y="403718"/>
            <a:ext cx="1915486" cy="881587"/>
          </a:xfrm>
          <a:prstGeom prst="rect">
            <a:avLst/>
          </a:prstGeom>
        </p:spPr>
      </p:pic>
    </p:spTree>
    <p:extLst>
      <p:ext uri="{BB962C8B-B14F-4D97-AF65-F5344CB8AC3E}">
        <p14:creationId xmlns:p14="http://schemas.microsoft.com/office/powerpoint/2010/main" val="3598997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5B9BE7-D09B-4554-B8FC-1C33CF984001}"/>
              </a:ext>
            </a:extLst>
          </p:cNvPr>
          <p:cNvPicPr>
            <a:picLocks noChangeAspect="1"/>
          </p:cNvPicPr>
          <p:nvPr/>
        </p:nvPicPr>
        <p:blipFill>
          <a:blip r:embed="rId3"/>
          <a:stretch>
            <a:fillRect/>
          </a:stretch>
        </p:blipFill>
        <p:spPr>
          <a:xfrm>
            <a:off x="4119717" y="2116650"/>
            <a:ext cx="8072283" cy="4821254"/>
          </a:xfrm>
          <a:prstGeom prst="rect">
            <a:avLst/>
          </a:prstGeom>
        </p:spPr>
      </p:pic>
      <p:sp>
        <p:nvSpPr>
          <p:cNvPr id="5" name="Title 1">
            <a:extLst>
              <a:ext uri="{FF2B5EF4-FFF2-40B4-BE49-F238E27FC236}">
                <a16:creationId xmlns:a16="http://schemas.microsoft.com/office/drawing/2014/main" id="{D680FCF4-6790-4866-9212-65BD40BB30C1}"/>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800" b="1" dirty="0">
                <a:solidFill>
                  <a:schemeClr val="accent2"/>
                </a:solidFill>
                <a:latin typeface="Corbel" panose="020B0503020204020204" pitchFamily="34" charset="0"/>
              </a:rPr>
              <a:t>Open documentation</a:t>
            </a:r>
            <a:endParaRPr lang="en-GB" sz="4800" b="1" dirty="0">
              <a:solidFill>
                <a:schemeClr val="accent2"/>
              </a:solidFill>
            </a:endParaRPr>
          </a:p>
        </p:txBody>
      </p:sp>
      <p:sp>
        <p:nvSpPr>
          <p:cNvPr id="6" name="Content Placeholder 2">
            <a:extLst>
              <a:ext uri="{FF2B5EF4-FFF2-40B4-BE49-F238E27FC236}">
                <a16:creationId xmlns:a16="http://schemas.microsoft.com/office/drawing/2014/main" id="{52778DC8-D247-4ADA-AA1A-3D1D88638584}"/>
              </a:ext>
            </a:extLst>
          </p:cNvPr>
          <p:cNvSpPr txBox="1">
            <a:spLocks/>
          </p:cNvSpPr>
          <p:nvPr/>
        </p:nvSpPr>
        <p:spPr>
          <a:xfrm>
            <a:off x="261151" y="1470395"/>
            <a:ext cx="10515600" cy="355475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Clr>
                <a:schemeClr val="accent2"/>
              </a:buClr>
              <a:buSzPct val="150000"/>
              <a:buFont typeface="Arial" panose="020B0604020202020204" pitchFamily="34" charset="0"/>
              <a:buChar char="•"/>
            </a:pPr>
            <a:r>
              <a:rPr lang="en-GB" sz="2800" dirty="0">
                <a:latin typeface="Corbel" panose="020B0503020204020204" pitchFamily="34" charset="0"/>
              </a:rPr>
              <a:t>Open documentation site: </a:t>
            </a:r>
            <a:r>
              <a:rPr lang="en-GB" sz="2800" dirty="0">
                <a:latin typeface="Corbel" panose="020B0503020204020204" pitchFamily="34" charset="0"/>
                <a:hlinkClick r:id="rId4"/>
              </a:rPr>
              <a:t>https://copim.pubpub.org/</a:t>
            </a:r>
            <a:r>
              <a:rPr lang="en-GB" sz="2800" dirty="0">
                <a:latin typeface="Corbel" panose="020B0503020204020204" pitchFamily="34" charset="0"/>
              </a:rPr>
              <a:t> </a:t>
            </a:r>
          </a:p>
          <a:p>
            <a:pPr marL="342900" indent="-342900" algn="l">
              <a:buClr>
                <a:schemeClr val="accent2"/>
              </a:buClr>
              <a:buSzPct val="150000"/>
              <a:buFont typeface="Arial" panose="020B0604020202020204" pitchFamily="34" charset="0"/>
              <a:buChar char="•"/>
            </a:pPr>
            <a:endParaRPr lang="en-GB" sz="2800" dirty="0">
              <a:latin typeface="Corbel" panose="020B0503020204020204" pitchFamily="34" charset="0"/>
            </a:endParaRPr>
          </a:p>
          <a:p>
            <a:pPr marL="342900" indent="-342900" algn="l">
              <a:buClr>
                <a:schemeClr val="accent2"/>
              </a:buClr>
              <a:buSzPct val="150000"/>
              <a:buFont typeface="Arial" panose="020B0604020202020204" pitchFamily="34" charset="0"/>
              <a:buChar char="•"/>
            </a:pPr>
            <a:r>
              <a:rPr lang="en-GB" sz="2800" dirty="0">
                <a:latin typeface="Corbel" panose="020B0503020204020204" pitchFamily="34" charset="0"/>
              </a:rPr>
              <a:t>Website: </a:t>
            </a:r>
            <a:r>
              <a:rPr lang="en-GB" sz="2800" dirty="0">
                <a:latin typeface="Corbel" panose="020B0503020204020204" pitchFamily="34" charset="0"/>
                <a:hlinkClick r:id="rId5"/>
              </a:rPr>
              <a:t>https://www.copim.ac.uk/</a:t>
            </a:r>
            <a:r>
              <a:rPr lang="en-GB" sz="2800" dirty="0">
                <a:latin typeface="Corbel" panose="020B0503020204020204" pitchFamily="34" charset="0"/>
              </a:rPr>
              <a:t> </a:t>
            </a:r>
            <a:br>
              <a:rPr lang="en-GB" dirty="0">
                <a:latin typeface="Corbel" panose="020B0503020204020204" pitchFamily="34" charset="0"/>
              </a:rPr>
            </a:br>
            <a:endParaRPr lang="en-GB" dirty="0">
              <a:latin typeface="Corbel" panose="020B0503020204020204" pitchFamily="34" charset="0"/>
            </a:endParaRPr>
          </a:p>
          <a:p>
            <a:pPr algn="l">
              <a:buClr>
                <a:schemeClr val="accent2"/>
              </a:buClr>
              <a:buSzPct val="150000"/>
            </a:pPr>
            <a:endParaRPr lang="en-GB" dirty="0">
              <a:latin typeface="Corbel" panose="020B0503020204020204" pitchFamily="34" charset="0"/>
            </a:endParaRPr>
          </a:p>
        </p:txBody>
      </p:sp>
    </p:spTree>
    <p:extLst>
      <p:ext uri="{BB962C8B-B14F-4D97-AF65-F5344CB8AC3E}">
        <p14:creationId xmlns:p14="http://schemas.microsoft.com/office/powerpoint/2010/main" val="177847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0D1AAC-35AA-4C9E-AD00-706E90394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7102" y="2168422"/>
            <a:ext cx="10346422" cy="3448807"/>
          </a:xfrm>
          <a:prstGeom prst="rect">
            <a:avLst/>
          </a:prstGeom>
        </p:spPr>
      </p:pic>
    </p:spTree>
    <p:extLst>
      <p:ext uri="{BB962C8B-B14F-4D97-AF65-F5344CB8AC3E}">
        <p14:creationId xmlns:p14="http://schemas.microsoft.com/office/powerpoint/2010/main" val="86486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63D11C-1C69-4D23-856F-56473DE8C611}"/>
              </a:ext>
            </a:extLst>
          </p:cNvPr>
          <p:cNvSpPr txBox="1">
            <a:spLocks/>
          </p:cNvSpPr>
          <p:nvPr/>
        </p:nvSpPr>
        <p:spPr>
          <a:xfrm>
            <a:off x="838200" y="8103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800" b="1" dirty="0">
                <a:solidFill>
                  <a:schemeClr val="accent2"/>
                </a:solidFill>
                <a:latin typeface="Corbel" panose="020B0503020204020204" pitchFamily="34" charset="0"/>
              </a:rPr>
              <a:t>Problems and solutions</a:t>
            </a:r>
            <a:endParaRPr lang="en-GB" sz="4800" b="1" dirty="0">
              <a:solidFill>
                <a:schemeClr val="accent2"/>
              </a:solidFill>
            </a:endParaRPr>
          </a:p>
        </p:txBody>
      </p:sp>
      <p:sp>
        <p:nvSpPr>
          <p:cNvPr id="5" name="TextBox 4">
            <a:extLst>
              <a:ext uri="{FF2B5EF4-FFF2-40B4-BE49-F238E27FC236}">
                <a16:creationId xmlns:a16="http://schemas.microsoft.com/office/drawing/2014/main" id="{4375B5B5-7ED4-4352-9534-C72775E43190}"/>
              </a:ext>
            </a:extLst>
          </p:cNvPr>
          <p:cNvSpPr txBox="1"/>
          <p:nvPr/>
        </p:nvSpPr>
        <p:spPr>
          <a:xfrm>
            <a:off x="838200" y="1513135"/>
            <a:ext cx="10622872" cy="4862870"/>
          </a:xfrm>
          <a:prstGeom prst="rect">
            <a:avLst/>
          </a:prstGeom>
          <a:noFill/>
        </p:spPr>
        <p:txBody>
          <a:bodyPr wrap="square">
            <a:spAutoFit/>
          </a:bodyPr>
          <a:lstStyle/>
          <a:p>
            <a:pPr marL="461963" lvl="0" indent="-457200" algn="l" rtl="0">
              <a:spcBef>
                <a:spcPts val="1200"/>
              </a:spcBef>
              <a:spcAft>
                <a:spcPts val="0"/>
              </a:spcAft>
              <a:buClr>
                <a:schemeClr val="accent2"/>
              </a:buClr>
              <a:buSzPct val="175000"/>
              <a:buFont typeface="Corbel" panose="020B0503020204020204" pitchFamily="34" charset="0"/>
              <a:buChar char="×"/>
            </a:pPr>
            <a:r>
              <a:rPr lang="en-GB" sz="2800" dirty="0">
                <a:latin typeface="Corbel" panose="020B0503020204020204" pitchFamily="34" charset="0"/>
              </a:rPr>
              <a:t>Closed access: problems with physical and </a:t>
            </a:r>
            <a:r>
              <a:rPr lang="en-GB" sz="2800" dirty="0" err="1">
                <a:latin typeface="Corbel" panose="020B0503020204020204" pitchFamily="34" charset="0"/>
              </a:rPr>
              <a:t>ebook</a:t>
            </a:r>
            <a:r>
              <a:rPr lang="en-GB" sz="2800" dirty="0">
                <a:latin typeface="Corbel" panose="020B0503020204020204" pitchFamily="34" charset="0"/>
              </a:rPr>
              <a:t> provision </a:t>
            </a:r>
            <a:br>
              <a:rPr lang="en-GB" sz="2800" dirty="0">
                <a:latin typeface="Corbel" panose="020B0503020204020204" pitchFamily="34" charset="0"/>
              </a:rPr>
            </a:br>
            <a:r>
              <a:rPr lang="en-GB" sz="2800" dirty="0">
                <a:latin typeface="Corbel" panose="020B0503020204020204" pitchFamily="34" charset="0"/>
              </a:rPr>
              <a:t>(cost, restrictive licensing, single platforms)</a:t>
            </a:r>
          </a:p>
          <a:p>
            <a:pPr marL="461963" lvl="0" indent="-457200" algn="l" rtl="0">
              <a:spcBef>
                <a:spcPts val="1200"/>
              </a:spcBef>
              <a:spcAft>
                <a:spcPts val="0"/>
              </a:spcAft>
              <a:buClr>
                <a:schemeClr val="accent2"/>
              </a:buClr>
              <a:buSzPct val="175000"/>
              <a:buFont typeface="Corbel" panose="020B0503020204020204" pitchFamily="34" charset="0"/>
              <a:buChar char="×"/>
            </a:pPr>
            <a:r>
              <a:rPr lang="en-GB" sz="2800" dirty="0">
                <a:latin typeface="Corbel" panose="020B0503020204020204" pitchFamily="34" charset="0"/>
              </a:rPr>
              <a:t>Unsatisfactory OA solutions: BPCs or so-called ‘transformative’ agreements (a limited number of universities &amp; publishers benefit)</a:t>
            </a:r>
            <a:br>
              <a:rPr lang="en-GB" sz="2800" dirty="0">
                <a:latin typeface="Corbel" panose="020B0503020204020204" pitchFamily="34" charset="0"/>
              </a:rPr>
            </a:br>
            <a:endParaRPr lang="en-GB" sz="2800" dirty="0">
              <a:latin typeface="Corbel" panose="020B0503020204020204" pitchFamily="34" charset="0"/>
            </a:endParaRPr>
          </a:p>
          <a:p>
            <a:pPr marL="461963" lvl="0" indent="-457200" algn="l" rtl="0">
              <a:spcBef>
                <a:spcPts val="1200"/>
              </a:spcBef>
              <a:spcAft>
                <a:spcPts val="0"/>
              </a:spcAft>
              <a:buClr>
                <a:schemeClr val="accent2"/>
              </a:buClr>
              <a:buSzPct val="150000"/>
              <a:buFont typeface="Wingdings" panose="05000000000000000000" pitchFamily="2" charset="2"/>
              <a:buChar char="ü"/>
            </a:pPr>
            <a:r>
              <a:rPr lang="en-GB" sz="2800" dirty="0">
                <a:latin typeface="Corbel" panose="020B0503020204020204" pitchFamily="34" charset="0"/>
              </a:rPr>
              <a:t>We want to create </a:t>
            </a:r>
            <a:r>
              <a:rPr lang="en-GB" sz="2800" b="1" dirty="0">
                <a:solidFill>
                  <a:schemeClr val="accent2"/>
                </a:solidFill>
                <a:latin typeface="Corbel" panose="020B0503020204020204" pitchFamily="34" charset="0"/>
              </a:rPr>
              <a:t>open alternatives </a:t>
            </a:r>
            <a:r>
              <a:rPr lang="en-GB" sz="2800" dirty="0">
                <a:latin typeface="Corbel" panose="020B0503020204020204" pitchFamily="34" charset="0"/>
              </a:rPr>
              <a:t>that enable </a:t>
            </a:r>
            <a:r>
              <a:rPr lang="en-GB" sz="2800" b="1" dirty="0">
                <a:solidFill>
                  <a:schemeClr val="accent2"/>
                </a:solidFill>
                <a:latin typeface="Corbel" panose="020B0503020204020204" pitchFamily="34" charset="0"/>
              </a:rPr>
              <a:t>greater participation</a:t>
            </a:r>
            <a:r>
              <a:rPr lang="en-GB" sz="2800" dirty="0">
                <a:latin typeface="Corbel" panose="020B0503020204020204" pitchFamily="34" charset="0"/>
              </a:rPr>
              <a:t>: a</a:t>
            </a:r>
            <a:r>
              <a:rPr lang="en-GB" sz="2800" b="1" dirty="0">
                <a:solidFill>
                  <a:schemeClr val="accent2"/>
                </a:solidFill>
                <a:latin typeface="Corbel" panose="020B0503020204020204" pitchFamily="34" charset="0"/>
              </a:rPr>
              <a:t> </a:t>
            </a:r>
            <a:r>
              <a:rPr lang="en-GB" sz="2800" dirty="0">
                <a:latin typeface="Corbel" panose="020B0503020204020204" pitchFamily="34" charset="0"/>
              </a:rPr>
              <a:t>diverse OA ecosystem supporting more authors, </a:t>
            </a:r>
            <a:br>
              <a:rPr lang="en-GB" sz="2800" dirty="0">
                <a:latin typeface="Corbel" panose="020B0503020204020204" pitchFamily="34" charset="0"/>
              </a:rPr>
            </a:br>
            <a:r>
              <a:rPr lang="en-GB" sz="2800" dirty="0">
                <a:latin typeface="Corbel" panose="020B0503020204020204" pitchFamily="34" charset="0"/>
              </a:rPr>
              <a:t>readers, libraries &amp; publishers</a:t>
            </a:r>
          </a:p>
          <a:p>
            <a:pPr marL="461963" lvl="0" indent="-457200" algn="l" rtl="0">
              <a:spcBef>
                <a:spcPts val="1200"/>
              </a:spcBef>
              <a:spcAft>
                <a:spcPts val="0"/>
              </a:spcAft>
              <a:buClr>
                <a:schemeClr val="accent2"/>
              </a:buClr>
              <a:buSzPct val="150000"/>
              <a:buFont typeface="Wingdings" panose="05000000000000000000" pitchFamily="2" charset="2"/>
              <a:buChar char="ü"/>
            </a:pPr>
            <a:r>
              <a:rPr lang="en-GB" sz="2800" dirty="0">
                <a:latin typeface="Corbel" panose="020B0503020204020204" pitchFamily="34" charset="0"/>
              </a:rPr>
              <a:t>COPIM: not competitors. Creating alternatives to BPCs, to so-called TAs, to monopolistic systems </a:t>
            </a:r>
            <a:r>
              <a:rPr lang="en-GB" sz="2800" b="1" dirty="0">
                <a:solidFill>
                  <a:schemeClr val="accent2"/>
                </a:solidFill>
                <a:latin typeface="Corbel" panose="020B0503020204020204" pitchFamily="34" charset="0"/>
              </a:rPr>
              <a:t>through collaboration</a:t>
            </a:r>
          </a:p>
        </p:txBody>
      </p:sp>
    </p:spTree>
    <p:extLst>
      <p:ext uri="{BB962C8B-B14F-4D97-AF65-F5344CB8AC3E}">
        <p14:creationId xmlns:p14="http://schemas.microsoft.com/office/powerpoint/2010/main" val="2682581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0130" y="1405347"/>
            <a:ext cx="10974581" cy="4864537"/>
          </a:xfrm>
          <a:prstGeom prst="rect">
            <a:avLst/>
          </a:prstGeom>
        </p:spPr>
        <p:txBody>
          <a:bodyPr wrap="square">
            <a:spAutoFit/>
          </a:bodyPr>
          <a:lstStyle/>
          <a:p>
            <a:pPr lvl="0">
              <a:lnSpc>
                <a:spcPct val="130000"/>
              </a:lnSpc>
              <a:defRPr/>
            </a:pPr>
            <a:r>
              <a:rPr kumimoji="0" lang="en-GB" sz="3200" b="0" i="0" u="none" strike="noStrike" kern="1200" cap="none" spc="0" normalizeH="0" baseline="0" noProof="0" dirty="0">
                <a:ln>
                  <a:noFill/>
                </a:ln>
                <a:solidFill>
                  <a:schemeClr val="accent2"/>
                </a:solidFill>
                <a:effectLst/>
                <a:uLnTx/>
                <a:uFillTx/>
                <a:latin typeface="Corbel" panose="020B0503020204020204" pitchFamily="34" charset="0"/>
                <a:cs typeface="Palatino Linotype"/>
              </a:rPr>
              <a:t>“</a:t>
            </a:r>
            <a:r>
              <a:rPr kumimoji="0" lang="en-GB" sz="2800" b="0" i="0" u="none" strike="noStrike" kern="1200" cap="none" spc="0" normalizeH="0" baseline="0" noProof="0" dirty="0">
                <a:ln>
                  <a:noFill/>
                </a:ln>
                <a:solidFill>
                  <a:prstClr val="black"/>
                </a:solidFill>
                <a:effectLst/>
                <a:uLnTx/>
                <a:uFillTx/>
                <a:latin typeface="Corbel" panose="020B0503020204020204" pitchFamily="34" charset="0"/>
                <a:cs typeface="Palatino Linotype"/>
              </a:rPr>
              <a:t>Our view is that the success of Open Access depends utterly on </a:t>
            </a:r>
            <a:br>
              <a:rPr kumimoji="0" lang="en-GB" sz="2800" b="0" i="0" u="none" strike="noStrike" kern="1200" cap="none" spc="0" normalizeH="0" baseline="0" noProof="0" dirty="0">
                <a:ln>
                  <a:noFill/>
                </a:ln>
                <a:solidFill>
                  <a:prstClr val="black"/>
                </a:solidFill>
                <a:effectLst/>
                <a:uLnTx/>
                <a:uFillTx/>
                <a:latin typeface="Corbel" panose="020B0503020204020204" pitchFamily="34" charset="0"/>
                <a:cs typeface="Palatino Linotype"/>
              </a:rPr>
            </a:br>
            <a:r>
              <a:rPr kumimoji="0" lang="en-GB" sz="2800" b="0" i="0" u="none" strike="noStrike" kern="1200" cap="none" spc="0" normalizeH="0" baseline="0" noProof="0" dirty="0">
                <a:ln>
                  <a:noFill/>
                </a:ln>
                <a:solidFill>
                  <a:schemeClr val="accent2"/>
                </a:solidFill>
                <a:effectLst/>
                <a:uLnTx/>
                <a:uFillTx/>
                <a:latin typeface="Corbel" panose="020B0503020204020204" pitchFamily="34" charset="0"/>
                <a:cs typeface="Palatino Linotype"/>
              </a:rPr>
              <a:t>open and inclusive forms of collaboration</a:t>
            </a:r>
            <a:r>
              <a:rPr kumimoji="0" lang="en-GB" sz="2800" b="0" i="0" u="none" strike="noStrike" kern="1200" cap="none" spc="0" normalizeH="0" baseline="0" noProof="0" dirty="0">
                <a:ln>
                  <a:noFill/>
                </a:ln>
                <a:solidFill>
                  <a:prstClr val="black"/>
                </a:solidFill>
                <a:effectLst/>
                <a:uLnTx/>
                <a:uFillTx/>
                <a:latin typeface="Corbel" panose="020B0503020204020204" pitchFamily="34" charset="0"/>
                <a:cs typeface="Palatino Linotype"/>
              </a:rPr>
              <a:t>, to enable the creation of infrastructures that respond to the diverse needs of different users.</a:t>
            </a:r>
            <a:r>
              <a:rPr lang="en-GB" sz="3200" dirty="0">
                <a:solidFill>
                  <a:schemeClr val="accent2"/>
                </a:solidFill>
                <a:latin typeface="Corbel" panose="020B0503020204020204" pitchFamily="34" charset="0"/>
                <a:cs typeface="Palatino Linotype"/>
              </a:rPr>
              <a:t>”</a:t>
            </a:r>
            <a:r>
              <a:rPr kumimoji="0" lang="en-GB" sz="3200" b="0" i="0" u="none" strike="noStrike" kern="1200" cap="none" spc="0" normalizeH="0" baseline="0" noProof="0" dirty="0">
                <a:ln>
                  <a:noFill/>
                </a:ln>
                <a:solidFill>
                  <a:prstClr val="black"/>
                </a:solidFill>
                <a:effectLst/>
                <a:uLnTx/>
                <a:uFillTx/>
                <a:latin typeface="Corbel" panose="020B0503020204020204" pitchFamily="34" charset="0"/>
                <a:cs typeface="Palatino Linotype"/>
              </a:rPr>
              <a:t> </a:t>
            </a:r>
          </a:p>
          <a:p>
            <a:pPr lvl="0">
              <a:lnSpc>
                <a:spcPct val="130000"/>
              </a:lnSpc>
              <a:defRPr/>
            </a:pPr>
            <a:endParaRPr lang="en-GB" sz="2800" dirty="0">
              <a:solidFill>
                <a:prstClr val="black"/>
              </a:solidFill>
              <a:latin typeface="Corbel" panose="020B0503020204020204" pitchFamily="34" charset="0"/>
              <a:cs typeface="Palatino Linotype"/>
            </a:endParaRPr>
          </a:p>
          <a:p>
            <a:pPr lvl="0">
              <a:lnSpc>
                <a:spcPct val="130000"/>
              </a:lnSpc>
              <a:defRPr/>
            </a:pPr>
            <a:endParaRPr lang="en-GB" sz="2800" dirty="0">
              <a:solidFill>
                <a:prstClr val="black"/>
              </a:solidFill>
              <a:latin typeface="Corbel" panose="020B0503020204020204" pitchFamily="34" charset="0"/>
              <a:cs typeface="Palatino Linotype"/>
            </a:endParaRPr>
          </a:p>
          <a:p>
            <a:pPr lvl="0">
              <a:lnSpc>
                <a:spcPct val="130000"/>
              </a:lnSpc>
              <a:defRPr/>
            </a:pPr>
            <a:endParaRPr lang="en-GB" sz="2800" dirty="0">
              <a:solidFill>
                <a:prstClr val="black"/>
              </a:solidFill>
              <a:latin typeface="Corbel" panose="020B0503020204020204" pitchFamily="34" charset="0"/>
              <a:cs typeface="Palatino Linotype"/>
            </a:endParaRPr>
          </a:p>
          <a:p>
            <a:pPr lvl="0">
              <a:lnSpc>
                <a:spcPct val="130000"/>
              </a:lnSpc>
              <a:defRPr/>
            </a:pPr>
            <a:endParaRPr lang="en-GB" sz="2800" dirty="0">
              <a:solidFill>
                <a:prstClr val="black"/>
              </a:solidFill>
              <a:latin typeface="Corbel" panose="020B0503020204020204" pitchFamily="34" charset="0"/>
              <a:cs typeface="Palatino Linotype"/>
            </a:endParaRPr>
          </a:p>
          <a:p>
            <a:pPr lvl="0">
              <a:lnSpc>
                <a:spcPct val="130000"/>
              </a:lnSpc>
              <a:defRPr/>
            </a:pPr>
            <a:r>
              <a:rPr kumimoji="0" lang="en-GB" b="0" i="0" u="none" strike="noStrike" kern="1200" cap="none" spc="0" normalizeH="0" baseline="0" noProof="0" dirty="0">
                <a:ln>
                  <a:noFill/>
                </a:ln>
                <a:solidFill>
                  <a:prstClr val="black"/>
                </a:solidFill>
                <a:effectLst/>
                <a:uLnTx/>
                <a:uFillTx/>
                <a:latin typeface="Corbel" panose="020B0503020204020204" pitchFamily="34" charset="0"/>
                <a:cs typeface="Palatino Linotype"/>
              </a:rPr>
              <a:t>—Joe Deville, ‘Radical Futures’, </a:t>
            </a:r>
            <a:r>
              <a:rPr lang="en-GB" dirty="0">
                <a:solidFill>
                  <a:prstClr val="black"/>
                </a:solidFill>
                <a:latin typeface="Corbel" panose="020B0503020204020204" pitchFamily="34" charset="0"/>
                <a:cs typeface="Palatino Linotype"/>
              </a:rPr>
              <a:t>OASPA 2019, </a:t>
            </a:r>
            <a:r>
              <a:rPr lang="en-GB" dirty="0">
                <a:solidFill>
                  <a:prstClr val="black"/>
                </a:solidFill>
                <a:latin typeface="Corbel" panose="020B0503020204020204" pitchFamily="34" charset="0"/>
                <a:cs typeface="Palatino Linotype"/>
                <a:hlinkClick r:id="rId2"/>
              </a:rPr>
              <a:t>https://oaspavideos.org/video/panel-5-radical-futures-realising-community-owned-infrastructures</a:t>
            </a:r>
            <a:r>
              <a:rPr lang="en-GB" dirty="0">
                <a:solidFill>
                  <a:prstClr val="black"/>
                </a:solidFill>
                <a:latin typeface="Corbel" panose="020B0503020204020204" pitchFamily="34" charset="0"/>
                <a:cs typeface="Palatino Linotype"/>
              </a:rPr>
              <a:t> </a:t>
            </a:r>
            <a:endParaRPr kumimoji="0" lang="en-US" b="0" i="0" u="none" strike="noStrike" kern="1200" cap="none" spc="0" normalizeH="0" baseline="0" noProof="0" dirty="0">
              <a:ln>
                <a:noFill/>
              </a:ln>
              <a:solidFill>
                <a:prstClr val="black"/>
              </a:solidFill>
              <a:effectLst/>
              <a:uLnTx/>
              <a:uFillTx/>
              <a:latin typeface="Corbel" panose="020B0503020204020204" pitchFamily="34" charset="0"/>
              <a:cs typeface="Palatino Linotype"/>
            </a:endParaRPr>
          </a:p>
        </p:txBody>
      </p:sp>
      <p:sp>
        <p:nvSpPr>
          <p:cNvPr id="3" name="Speech Bubble: Oval 2">
            <a:extLst>
              <a:ext uri="{FF2B5EF4-FFF2-40B4-BE49-F238E27FC236}">
                <a16:creationId xmlns:a16="http://schemas.microsoft.com/office/drawing/2014/main" id="{CBDEB776-5997-48C7-8E24-5E7E82CB6169}"/>
              </a:ext>
            </a:extLst>
          </p:cNvPr>
          <p:cNvSpPr/>
          <p:nvPr/>
        </p:nvSpPr>
        <p:spPr>
          <a:xfrm>
            <a:off x="106527" y="284085"/>
            <a:ext cx="11952303" cy="4375796"/>
          </a:xfrm>
          <a:prstGeom prst="wedgeEllipseCallou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42963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1">
            <a:extLst>
              <a:ext uri="{FF2B5EF4-FFF2-40B4-BE49-F238E27FC236}">
                <a16:creationId xmlns:a16="http://schemas.microsoft.com/office/drawing/2014/main" id="{6E600F79-A6FE-4BE1-BB9E-D963CF1D9BFD}"/>
              </a:ext>
            </a:extLst>
          </p:cNvPr>
          <p:cNvSpPr/>
          <p:nvPr/>
        </p:nvSpPr>
        <p:spPr>
          <a:xfrm>
            <a:off x="3223287" y="518238"/>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 Revenue Infrastructures &amp; Management Platform</a:t>
            </a:r>
          </a:p>
        </p:txBody>
      </p:sp>
      <p:sp>
        <p:nvSpPr>
          <p:cNvPr id="24" name="Rounded Rectangle 4">
            <a:extLst>
              <a:ext uri="{FF2B5EF4-FFF2-40B4-BE49-F238E27FC236}">
                <a16:creationId xmlns:a16="http://schemas.microsoft.com/office/drawing/2014/main" id="{1E73EB62-6C68-484A-8D45-FEBDCF39BA26}"/>
              </a:ext>
            </a:extLst>
          </p:cNvPr>
          <p:cNvSpPr/>
          <p:nvPr/>
        </p:nvSpPr>
        <p:spPr>
          <a:xfrm>
            <a:off x="6195087" y="518238"/>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6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Knowledge Exchange &amp; Piloting Alternative Business Models</a:t>
            </a:r>
          </a:p>
        </p:txBody>
      </p:sp>
      <p:sp>
        <p:nvSpPr>
          <p:cNvPr id="25" name="Rounded Rectangle 5">
            <a:extLst>
              <a:ext uri="{FF2B5EF4-FFF2-40B4-BE49-F238E27FC236}">
                <a16:creationId xmlns:a16="http://schemas.microsoft.com/office/drawing/2014/main" id="{770CD438-28DF-4FB2-82C8-EC83F6DD655D}"/>
              </a:ext>
            </a:extLst>
          </p:cNvPr>
          <p:cNvSpPr/>
          <p:nvPr/>
        </p:nvSpPr>
        <p:spPr>
          <a:xfrm>
            <a:off x="9170062" y="518238"/>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Community Governance</a:t>
            </a:r>
          </a:p>
        </p:txBody>
      </p:sp>
      <p:sp>
        <p:nvSpPr>
          <p:cNvPr id="26" name="Rounded Rectangle 6">
            <a:extLst>
              <a:ext uri="{FF2B5EF4-FFF2-40B4-BE49-F238E27FC236}">
                <a16:creationId xmlns:a16="http://schemas.microsoft.com/office/drawing/2014/main" id="{EFFA5B66-A71A-4EFA-974A-F57DE7B41730}"/>
              </a:ext>
            </a:extLst>
          </p:cNvPr>
          <p:cNvSpPr/>
          <p:nvPr/>
        </p:nvSpPr>
        <p:spPr>
          <a:xfrm>
            <a:off x="3237721" y="3391179"/>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Building an Open Dissemination System</a:t>
            </a:r>
          </a:p>
        </p:txBody>
      </p:sp>
      <p:sp>
        <p:nvSpPr>
          <p:cNvPr id="27" name="Rounded Rectangle 7">
            <a:extLst>
              <a:ext uri="{FF2B5EF4-FFF2-40B4-BE49-F238E27FC236}">
                <a16:creationId xmlns:a16="http://schemas.microsoft.com/office/drawing/2014/main" id="{F2A4C695-0893-44D5-B354-48909163439C}"/>
              </a:ext>
            </a:extLst>
          </p:cNvPr>
          <p:cNvSpPr/>
          <p:nvPr/>
        </p:nvSpPr>
        <p:spPr>
          <a:xfrm>
            <a:off x="6195233" y="3391179"/>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err="1">
                <a:ln>
                  <a:noFill/>
                </a:ln>
                <a:solidFill>
                  <a:srgbClr val="FFFFFF"/>
                </a:solidFill>
                <a:effectLst/>
                <a:uLnTx/>
                <a:uFillTx/>
                <a:latin typeface="Garamond" panose="02020404030301010803" pitchFamily="18" charset="0"/>
                <a:ea typeface="+mn-ea"/>
                <a:cs typeface="Arial"/>
              </a:rPr>
              <a:t>Experimenta</a:t>
            </a:r>
            <a:r>
              <a:rPr lang="en-GB" sz="2800" kern="0" dirty="0">
                <a:solidFill>
                  <a:srgbClr val="FFFFFF"/>
                </a:solidFill>
                <a:latin typeface="Garamond" panose="02020404030301010803" pitchFamily="18" charset="0"/>
                <a:cs typeface="Arial"/>
              </a:rPr>
              <a:t>l Publishing, </a:t>
            </a:r>
            <a:br>
              <a:rPr lang="en-GB" sz="2800" kern="0" dirty="0">
                <a:solidFill>
                  <a:srgbClr val="FFFFFF"/>
                </a:solidFill>
                <a:latin typeface="Garamond" panose="02020404030301010803" pitchFamily="18" charset="0"/>
                <a:cs typeface="Arial"/>
              </a:rPr>
            </a:br>
            <a:r>
              <a:rPr lang="en-GB" sz="2800" kern="0" dirty="0">
                <a:solidFill>
                  <a:srgbClr val="FFFFFF"/>
                </a:solidFill>
                <a:latin typeface="Garamond" panose="02020404030301010803" pitchFamily="18" charset="0"/>
                <a:cs typeface="Arial"/>
              </a:rPr>
              <a:t>Re-use and Impact</a:t>
            </a:r>
            <a:endPar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endParaRPr>
          </a:p>
        </p:txBody>
      </p:sp>
      <p:sp>
        <p:nvSpPr>
          <p:cNvPr id="28" name="Rounded Rectangle 7">
            <a:extLst>
              <a:ext uri="{FF2B5EF4-FFF2-40B4-BE49-F238E27FC236}">
                <a16:creationId xmlns:a16="http://schemas.microsoft.com/office/drawing/2014/main" id="{E926D299-167A-499D-97DC-C65147636CD9}"/>
              </a:ext>
            </a:extLst>
          </p:cNvPr>
          <p:cNvSpPr/>
          <p:nvPr/>
        </p:nvSpPr>
        <p:spPr>
          <a:xfrm>
            <a:off x="9170062" y="3369862"/>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Archiving &amp; Digital Preservation</a:t>
            </a:r>
          </a:p>
        </p:txBody>
      </p:sp>
      <p:sp>
        <p:nvSpPr>
          <p:cNvPr id="35" name="Rounded Rectangle 5">
            <a:extLst>
              <a:ext uri="{FF2B5EF4-FFF2-40B4-BE49-F238E27FC236}">
                <a16:creationId xmlns:a16="http://schemas.microsoft.com/office/drawing/2014/main" id="{71810A6F-E77A-4881-AD69-E89073FD4601}"/>
              </a:ext>
            </a:extLst>
          </p:cNvPr>
          <p:cNvSpPr/>
          <p:nvPr/>
        </p:nvSpPr>
        <p:spPr>
          <a:xfrm>
            <a:off x="248312" y="1842213"/>
            <a:ext cx="2647950" cy="2647950"/>
          </a:xfrm>
          <a:prstGeom prst="roundRect">
            <a:avLst/>
          </a:prstGeom>
          <a:solidFill>
            <a:schemeClr val="accent2"/>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rPr>
              <a:t>Project </a:t>
            </a:r>
            <a:br>
              <a:rPr kumimoji="0" lang="en-GB" sz="2800" b="0" i="0" u="none" strike="noStrike" kern="0" cap="none" spc="0" normalizeH="0" baseline="0" noProof="0">
                <a:ln>
                  <a:noFill/>
                </a:ln>
                <a:solidFill>
                  <a:srgbClr val="FFFFFF"/>
                </a:solidFill>
                <a:effectLst/>
                <a:uLnTx/>
                <a:uFillTx/>
                <a:latin typeface="Garamond" panose="02020404030301010803" pitchFamily="18" charset="0"/>
                <a:ea typeface="+mn-ea"/>
                <a:cs typeface="Arial"/>
              </a:rPr>
            </a:br>
            <a:r>
              <a:rPr kumimoji="0" lang="en-GB" sz="2800" b="0" i="0" u="none" strike="noStrike" kern="0" cap="none" spc="0" normalizeH="0" baseline="0" noProof="0">
                <a:ln>
                  <a:noFill/>
                </a:ln>
                <a:solidFill>
                  <a:srgbClr val="FFFFFF"/>
                </a:solidFill>
                <a:effectLst/>
                <a:uLnTx/>
                <a:uFillTx/>
                <a:latin typeface="Garamond" panose="02020404030301010803" pitchFamily="18" charset="0"/>
                <a:ea typeface="+mn-ea"/>
                <a:cs typeface="Arial"/>
              </a:rPr>
              <a:t>Management</a:t>
            </a:r>
            <a:endParaRPr kumimoji="0" lang="en-GB" sz="2800" b="0" i="0" u="none" strike="noStrike" kern="0" cap="none" spc="0" normalizeH="0" baseline="0" noProof="0" dirty="0">
              <a:ln>
                <a:noFill/>
              </a:ln>
              <a:solidFill>
                <a:srgbClr val="FFFFFF"/>
              </a:solidFill>
              <a:effectLst/>
              <a:uLnTx/>
              <a:uFillTx/>
              <a:latin typeface="Garamond" panose="02020404030301010803" pitchFamily="18" charset="0"/>
              <a:ea typeface="+mn-ea"/>
              <a:cs typeface="Arial"/>
            </a:endParaRPr>
          </a:p>
        </p:txBody>
      </p:sp>
      <p:pic>
        <p:nvPicPr>
          <p:cNvPr id="2" name="Picture 1">
            <a:extLst>
              <a:ext uri="{FF2B5EF4-FFF2-40B4-BE49-F238E27FC236}">
                <a16:creationId xmlns:a16="http://schemas.microsoft.com/office/drawing/2014/main" id="{6542C09C-3FE7-4129-B1CE-30554899427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3988" y="93093"/>
            <a:ext cx="1915486" cy="881587"/>
          </a:xfrm>
          <a:prstGeom prst="rect">
            <a:avLst/>
          </a:prstGeom>
        </p:spPr>
      </p:pic>
      <p:sp>
        <p:nvSpPr>
          <p:cNvPr id="4" name="Oval 3">
            <a:extLst>
              <a:ext uri="{FF2B5EF4-FFF2-40B4-BE49-F238E27FC236}">
                <a16:creationId xmlns:a16="http://schemas.microsoft.com/office/drawing/2014/main" id="{12DDE6DB-BDBE-412F-9A73-1509085D8EF9}"/>
              </a:ext>
            </a:extLst>
          </p:cNvPr>
          <p:cNvSpPr/>
          <p:nvPr/>
        </p:nvSpPr>
        <p:spPr>
          <a:xfrm>
            <a:off x="3338004" y="619396"/>
            <a:ext cx="2370338" cy="2461155"/>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EB95FCB3-BFDD-40B9-A845-8ED9A2354171}"/>
              </a:ext>
            </a:extLst>
          </p:cNvPr>
          <p:cNvSpPr/>
          <p:nvPr/>
        </p:nvSpPr>
        <p:spPr>
          <a:xfrm>
            <a:off x="6210741" y="510702"/>
            <a:ext cx="2614540" cy="2714713"/>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0BD444B0-CF35-44C4-8F3E-60492BBD0525}"/>
              </a:ext>
            </a:extLst>
          </p:cNvPr>
          <p:cNvSpPr/>
          <p:nvPr/>
        </p:nvSpPr>
        <p:spPr>
          <a:xfrm>
            <a:off x="3328490" y="3533313"/>
            <a:ext cx="2379852" cy="2471034"/>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0D5712EC-B992-4169-B0C7-E5A2101889F5}"/>
              </a:ext>
            </a:extLst>
          </p:cNvPr>
          <p:cNvSpPr/>
          <p:nvPr/>
        </p:nvSpPr>
        <p:spPr>
          <a:xfrm>
            <a:off x="9250622" y="3453413"/>
            <a:ext cx="2398376" cy="2490268"/>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60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1279</Words>
  <Application>Microsoft Office PowerPoint</Application>
  <PresentationFormat>Widescreen</PresentationFormat>
  <Paragraphs>124</Paragraphs>
  <Slides>16</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Garamond</vt:lpstr>
      <vt:lpstr>Wingdings</vt:lpstr>
      <vt:lpstr>Calibri</vt:lpstr>
      <vt:lpstr>Corbel</vt:lpstr>
      <vt:lpstr>Calibri Light</vt:lpstr>
      <vt:lpstr>Palatino Linotype</vt:lpstr>
      <vt:lpstr>Office Theme</vt:lpstr>
      <vt:lpstr>PowerPoint Presentation</vt:lpstr>
      <vt:lpstr>Today’s talk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technological, structural &amp; organisational hurdles to wider adoption &amp; impact of OA books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Community-led Open Publication Infrastructures for Monographs	(COPIM)</dc:creator>
  <cp:lastModifiedBy>Tobias Steiner</cp:lastModifiedBy>
  <cp:revision>56</cp:revision>
  <dcterms:created xsi:type="dcterms:W3CDTF">2020-09-01T15:57:55Z</dcterms:created>
  <dcterms:modified xsi:type="dcterms:W3CDTF">2021-10-13T08:26:08Z</dcterms:modified>
</cp:coreProperties>
</file>