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5"/>
  </p:notesMasterIdLst>
  <p:sldIdLst>
    <p:sldId id="260" r:id="rId2"/>
    <p:sldId id="261" r:id="rId3"/>
    <p:sldId id="367" r:id="rId4"/>
    <p:sldId id="409" r:id="rId5"/>
    <p:sldId id="368" r:id="rId6"/>
    <p:sldId id="351" r:id="rId7"/>
    <p:sldId id="352" r:id="rId8"/>
    <p:sldId id="353" r:id="rId9"/>
    <p:sldId id="369" r:id="rId10"/>
    <p:sldId id="371" r:id="rId11"/>
    <p:sldId id="407" r:id="rId12"/>
    <p:sldId id="370" r:id="rId13"/>
    <p:sldId id="372" r:id="rId14"/>
    <p:sldId id="373" r:id="rId15"/>
    <p:sldId id="374" r:id="rId16"/>
    <p:sldId id="375" r:id="rId17"/>
    <p:sldId id="376" r:id="rId18"/>
    <p:sldId id="378" r:id="rId19"/>
    <p:sldId id="380" r:id="rId20"/>
    <p:sldId id="381" r:id="rId21"/>
    <p:sldId id="383" r:id="rId22"/>
    <p:sldId id="384" r:id="rId23"/>
    <p:sldId id="385" r:id="rId24"/>
    <p:sldId id="393" r:id="rId25"/>
    <p:sldId id="387" r:id="rId26"/>
    <p:sldId id="388" r:id="rId27"/>
    <p:sldId id="402" r:id="rId28"/>
    <p:sldId id="403" r:id="rId29"/>
    <p:sldId id="390" r:id="rId30"/>
    <p:sldId id="391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400" r:id="rId39"/>
    <p:sldId id="361" r:id="rId40"/>
    <p:sldId id="363" r:id="rId41"/>
    <p:sldId id="404" r:id="rId42"/>
    <p:sldId id="364" r:id="rId43"/>
    <p:sldId id="338" r:id="rId4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PT Sans" panose="020B0604020202020204" charset="0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7E1B"/>
    <a:srgbClr val="E4603A"/>
    <a:srgbClr val="A9998F"/>
    <a:srgbClr val="4CABAA"/>
    <a:srgbClr val="F6862A"/>
    <a:srgbClr val="D6A300"/>
    <a:srgbClr val="F1C72B"/>
    <a:srgbClr val="FCF9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85294" autoAdjust="0"/>
  </p:normalViewPr>
  <p:slideViewPr>
    <p:cSldViewPr>
      <p:cViewPr varScale="1">
        <p:scale>
          <a:sx n="62" d="100"/>
          <a:sy n="62" d="100"/>
        </p:scale>
        <p:origin x="1699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D0159-0463-4457-BA5E-35F1CBFC0643}" type="datetimeFigureOut">
              <a:rPr lang="en-GB" smtClean="0"/>
              <a:t>14/06/2016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8FBF1-13C4-4343-83DD-C927DF31F5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2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8FBF1-13C4-4343-83DD-C927DF31F5B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9855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8FBF1-13C4-4343-83DD-C927DF31F5B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661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8FBF1-13C4-4343-83DD-C927DF31F5B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1595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As part of the submission process, researchers ask whether their</a:t>
            </a:r>
            <a:r>
              <a:rPr lang="en-GB" baseline="0" dirty="0" smtClean="0"/>
              <a:t> data contains any restricted info and if they have the rights to share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8FBF1-13C4-4343-83DD-C927DF31F5B3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145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8FBF1-13C4-4343-83DD-C927DF31F5B3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7334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Mention</a:t>
            </a:r>
            <a:r>
              <a:rPr lang="en-GB" baseline="0" dirty="0" smtClean="0"/>
              <a:t> how nice are our postcards with all the links on the reverse </a:t>
            </a:r>
            <a:r>
              <a:rPr lang="en-GB" baseline="0" dirty="0" smtClean="0">
                <a:sym typeface="Wingdings" panose="05000000000000000000" pitchFamily="2" charset="2"/>
              </a:rPr>
              <a:t>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8FBF1-13C4-4343-83DD-C927DF31F5B3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221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DON’T DISMISS</a:t>
            </a:r>
            <a:r>
              <a:rPr lang="en-GB" baseline="0" dirty="0" smtClean="0"/>
              <a:t> people’s concerns and questions. Treat them seriously and discuss.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Big event in Cambridge on 4 Nov 2015:</a:t>
            </a:r>
          </a:p>
          <a:p>
            <a:pPr marL="171450" indent="-171450">
              <a:buFontTx/>
              <a:buChar char="-"/>
            </a:pPr>
            <a:r>
              <a:rPr lang="en-GB" dirty="0" smtClean="0"/>
              <a:t>With Tim Smith from </a:t>
            </a:r>
            <a:r>
              <a:rPr lang="en-GB" dirty="0" err="1" smtClean="0"/>
              <a:t>Zenodo</a:t>
            </a:r>
            <a:r>
              <a:rPr lang="en-GB" dirty="0" smtClean="0"/>
              <a:t>/CERN</a:t>
            </a:r>
          </a:p>
          <a:p>
            <a:pPr marL="171450" indent="-171450">
              <a:buFontTx/>
              <a:buChar char="-"/>
            </a:pPr>
            <a:r>
              <a:rPr lang="en-GB" dirty="0" smtClean="0"/>
              <a:t>Sarah Jones from DCC</a:t>
            </a:r>
          </a:p>
          <a:p>
            <a:pPr marL="171450" indent="-171450">
              <a:buFontTx/>
              <a:buChar char="-"/>
            </a:pPr>
            <a:r>
              <a:rPr lang="en-GB" dirty="0" smtClean="0"/>
              <a:t>Frances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Rawle</a:t>
            </a:r>
            <a:r>
              <a:rPr lang="en-GB" baseline="0" dirty="0" smtClean="0"/>
              <a:t> from the MRC</a:t>
            </a:r>
          </a:p>
          <a:p>
            <a:pPr marL="171450" indent="-171450">
              <a:buFontTx/>
              <a:buChar char="-"/>
            </a:pPr>
            <a:r>
              <a:rPr lang="en-GB" baseline="0" dirty="0" smtClean="0"/>
              <a:t>Two </a:t>
            </a:r>
            <a:r>
              <a:rPr lang="en-GB" baseline="0" dirty="0" err="1" smtClean="0"/>
              <a:t>Pis</a:t>
            </a:r>
            <a:r>
              <a:rPr lang="en-GB" baseline="0" dirty="0" smtClean="0"/>
              <a:t> from Cambridge:</a:t>
            </a:r>
          </a:p>
          <a:p>
            <a:pPr marL="628650" lvl="1" indent="-171450">
              <a:buFontTx/>
              <a:buChar char="-"/>
            </a:pPr>
            <a:r>
              <a:rPr lang="en-GB" baseline="0" dirty="0" smtClean="0"/>
              <a:t>Rafael Carazo-Salas</a:t>
            </a:r>
          </a:p>
          <a:p>
            <a:pPr marL="628650" lvl="1" indent="-171450">
              <a:buFontTx/>
              <a:buChar char="-"/>
            </a:pPr>
            <a:r>
              <a:rPr lang="en-GB" baseline="0" dirty="0" smtClean="0"/>
              <a:t>Peter Murray-Rust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8FBF1-13C4-4343-83DD-C927DF31F5B3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3467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8FBF1-13C4-4343-83DD-C927DF31F5B3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004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8FBF1-13C4-4343-83DD-C927DF31F5B3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2275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7352" y="2060848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077072"/>
            <a:ext cx="6400800" cy="1631032"/>
          </a:xfrm>
        </p:spPr>
        <p:txBody>
          <a:bodyPr>
            <a:normAutofit/>
          </a:bodyPr>
          <a:lstStyle>
            <a:lvl1pPr marL="0" indent="0" algn="l">
              <a:buNone/>
              <a:defRPr sz="1600" i="0" baseline="0">
                <a:solidFill>
                  <a:schemeClr val="tx1">
                    <a:tint val="75000"/>
                  </a:schemeClr>
                </a:solidFill>
                <a:latin typeface="PT Sans" panose="020B0503020203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Presented by </a:t>
            </a:r>
            <a:r>
              <a:rPr lang="en-US" dirty="0" err="1" smtClean="0"/>
              <a:t>Dr</a:t>
            </a:r>
            <a:r>
              <a:rPr lang="en-US" dirty="0" smtClean="0"/>
              <a:t> XXXXX, </a:t>
            </a:r>
            <a:r>
              <a:rPr lang="en-US" dirty="0" err="1" smtClean="0"/>
              <a:t>Dr</a:t>
            </a:r>
            <a:r>
              <a:rPr lang="en-US" dirty="0" smtClean="0"/>
              <a:t> XXXXX and Wing Commander XXXXX</a:t>
            </a:r>
          </a:p>
          <a:p>
            <a:endParaRPr lang="en-US" dirty="0" smtClean="0"/>
          </a:p>
          <a:p>
            <a:r>
              <a:rPr lang="en-US" dirty="0" smtClean="0"/>
              <a:t>at the Department of Nice Academics</a:t>
            </a:r>
          </a:p>
          <a:p>
            <a:endParaRPr lang="en-US" dirty="0" smtClean="0"/>
          </a:p>
          <a:p>
            <a:r>
              <a:rPr lang="en-US" dirty="0" smtClean="0"/>
              <a:t>Someday </a:t>
            </a:r>
            <a:r>
              <a:rPr lang="en-US" dirty="0" err="1" smtClean="0"/>
              <a:t>XXth</a:t>
            </a:r>
            <a:r>
              <a:rPr lang="en-US" dirty="0" smtClean="0"/>
              <a:t> </a:t>
            </a:r>
            <a:r>
              <a:rPr lang="en-US" dirty="0" err="1" smtClean="0"/>
              <a:t>Monthuary</a:t>
            </a:r>
            <a:endParaRPr lang="en-GB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541218" y="6235027"/>
            <a:ext cx="8034611" cy="421453"/>
            <a:chOff x="541218" y="6235027"/>
            <a:chExt cx="8034611" cy="421453"/>
          </a:xfrm>
        </p:grpSpPr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218" y="6235027"/>
              <a:ext cx="2027438" cy="421453"/>
            </a:xfrm>
            <a:prstGeom prst="rect">
              <a:avLst/>
            </a:prstGeom>
          </p:spPr>
        </p:pic>
        <p:sp>
          <p:nvSpPr>
            <p:cNvPr id="10" name="Rounded Rectangle 9"/>
            <p:cNvSpPr/>
            <p:nvPr userDrawn="1"/>
          </p:nvSpPr>
          <p:spPr>
            <a:xfrm>
              <a:off x="3245819" y="6265733"/>
              <a:ext cx="3528392" cy="360040"/>
            </a:xfrm>
            <a:prstGeom prst="roundRect">
              <a:avLst/>
            </a:prstGeom>
            <a:solidFill>
              <a:srgbClr val="4C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latin typeface="PT Sans" panose="020B0503020203020204" pitchFamily="34" charset="0"/>
                </a:rPr>
                <a:t>Office of Scholarly Communication</a:t>
              </a:r>
              <a:endParaRPr lang="en-GB" sz="1600" dirty="0">
                <a:latin typeface="PT Sans" panose="020B0503020203020204" pitchFamily="34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1374" y="6248095"/>
              <a:ext cx="1124455" cy="3953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9146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FF70-8A2C-4610-8FE3-1C9174CD21AD}" type="datetimeFigureOut">
              <a:rPr lang="en-GB" smtClean="0"/>
              <a:t>14/06/2016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074D-9452-41E9-9F43-F0C05A517B9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403648" y="260649"/>
            <a:ext cx="7268344" cy="360040"/>
          </a:xfrm>
          <a:prstGeom prst="rect">
            <a:avLst/>
          </a:prstGeom>
        </p:spPr>
        <p:txBody>
          <a:bodyPr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r>
              <a:rPr lang="en-US" cap="none" dirty="0" smtClean="0">
                <a:solidFill>
                  <a:srgbClr val="A9998F"/>
                </a:solidFill>
              </a:rPr>
              <a:t>Slide title here</a:t>
            </a:r>
            <a:endParaRPr lang="en-GB" cap="none" dirty="0">
              <a:solidFill>
                <a:srgbClr val="A999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461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FF70-8A2C-4610-8FE3-1C9174CD21AD}" type="datetimeFigureOut">
              <a:rPr lang="en-GB" smtClean="0"/>
              <a:t>14/06/2016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074D-9452-41E9-9F43-F0C05A517B9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403648" y="260649"/>
            <a:ext cx="7268344" cy="360040"/>
          </a:xfrm>
          <a:prstGeom prst="rect">
            <a:avLst/>
          </a:prstGeom>
        </p:spPr>
        <p:txBody>
          <a:bodyPr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r>
              <a:rPr lang="en-US" cap="none" dirty="0" smtClean="0">
                <a:solidFill>
                  <a:srgbClr val="A9998F"/>
                </a:solidFill>
              </a:rPr>
              <a:t>Slide title here</a:t>
            </a:r>
            <a:endParaRPr lang="en-GB" cap="none" dirty="0">
              <a:solidFill>
                <a:srgbClr val="A999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837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FF70-8A2C-4610-8FE3-1C9174CD21AD}" type="datetimeFigureOut">
              <a:rPr lang="en-GB" smtClean="0"/>
              <a:t>14/06/2016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074D-9452-41E9-9F43-F0C05A517B9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AutoShape 2" descr="https://www.cam.ac.uk/sites/www.cam.ac.uk/files/inner-images/logo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60375" y="260648"/>
            <a:ext cx="8229600" cy="360040"/>
          </a:xfrm>
        </p:spPr>
        <p:txBody>
          <a:bodyPr>
            <a:noAutofit/>
          </a:bodyPr>
          <a:lstStyle>
            <a:lvl1pPr algn="r">
              <a:defRPr sz="1800">
                <a:solidFill>
                  <a:srgbClr val="A9998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519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FF70-8A2C-4610-8FE3-1C9174CD21AD}" type="datetimeFigureOut">
              <a:rPr lang="en-GB" smtClean="0"/>
              <a:t>14/06/2016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074D-9452-41E9-9F43-F0C05A517B9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403648" y="260649"/>
            <a:ext cx="7268344" cy="360040"/>
          </a:xfrm>
          <a:prstGeom prst="rect">
            <a:avLst/>
          </a:prstGeom>
        </p:spPr>
        <p:txBody>
          <a:bodyPr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r>
              <a:rPr lang="en-US" cap="none" dirty="0" smtClean="0">
                <a:solidFill>
                  <a:srgbClr val="A9998F"/>
                </a:solidFill>
              </a:rPr>
              <a:t>Slide title here</a:t>
            </a:r>
            <a:endParaRPr lang="en-GB" cap="none" dirty="0">
              <a:solidFill>
                <a:srgbClr val="A999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306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FF70-8A2C-4610-8FE3-1C9174CD21AD}" type="datetimeFigureOut">
              <a:rPr lang="en-GB" smtClean="0"/>
              <a:t>14/06/2016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074D-9452-41E9-9F43-F0C05A517B9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403648" y="260649"/>
            <a:ext cx="7268344" cy="360040"/>
          </a:xfrm>
          <a:prstGeom prst="rect">
            <a:avLst/>
          </a:prstGeom>
        </p:spPr>
        <p:txBody>
          <a:bodyPr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r>
              <a:rPr lang="en-US" cap="none" dirty="0" smtClean="0">
                <a:solidFill>
                  <a:srgbClr val="A9998F"/>
                </a:solidFill>
              </a:rPr>
              <a:t>Slide title here</a:t>
            </a:r>
            <a:endParaRPr lang="en-GB" cap="none" dirty="0">
              <a:solidFill>
                <a:srgbClr val="A999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798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72008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FF70-8A2C-4610-8FE3-1C9174CD21AD}" type="datetimeFigureOut">
              <a:rPr lang="en-GB" smtClean="0"/>
              <a:t>14/06/2016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074D-9452-41E9-9F43-F0C05A517B9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1403648" y="260649"/>
            <a:ext cx="7268344" cy="360040"/>
          </a:xfrm>
          <a:prstGeom prst="rect">
            <a:avLst/>
          </a:prstGeom>
        </p:spPr>
        <p:txBody>
          <a:bodyPr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r>
              <a:rPr lang="en-US" cap="none" dirty="0" smtClean="0">
                <a:solidFill>
                  <a:srgbClr val="A9998F"/>
                </a:solidFill>
              </a:rPr>
              <a:t>Slide title here</a:t>
            </a:r>
            <a:endParaRPr lang="en-GB" cap="none" dirty="0">
              <a:solidFill>
                <a:srgbClr val="A999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24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FF70-8A2C-4610-8FE3-1C9174CD21AD}" type="datetimeFigureOut">
              <a:rPr lang="en-GB" smtClean="0"/>
              <a:t>14/06/2016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074D-9452-41E9-9F43-F0C05A517B9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1403648" y="260649"/>
            <a:ext cx="7268344" cy="360040"/>
          </a:xfrm>
          <a:prstGeom prst="rect">
            <a:avLst/>
          </a:prstGeom>
        </p:spPr>
        <p:txBody>
          <a:bodyPr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r>
              <a:rPr lang="en-US" cap="none" dirty="0" smtClean="0">
                <a:solidFill>
                  <a:srgbClr val="A9998F"/>
                </a:solidFill>
              </a:rPr>
              <a:t>Slide title here</a:t>
            </a:r>
            <a:endParaRPr lang="en-GB" cap="none" dirty="0">
              <a:solidFill>
                <a:srgbClr val="A999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592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FF70-8A2C-4610-8FE3-1C9174CD21AD}" type="datetimeFigureOut">
              <a:rPr lang="en-GB" smtClean="0"/>
              <a:t>14/06/2016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074D-9452-41E9-9F43-F0C05A517B9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1403648" y="260649"/>
            <a:ext cx="7268344" cy="360040"/>
          </a:xfrm>
          <a:prstGeom prst="rect">
            <a:avLst/>
          </a:prstGeom>
        </p:spPr>
        <p:txBody>
          <a:bodyPr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r>
              <a:rPr lang="en-US" cap="none" dirty="0" smtClean="0">
                <a:solidFill>
                  <a:srgbClr val="A9998F"/>
                </a:solidFill>
              </a:rPr>
              <a:t>Slide title here</a:t>
            </a:r>
            <a:endParaRPr lang="en-GB" cap="none" dirty="0">
              <a:solidFill>
                <a:srgbClr val="A999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316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FF70-8A2C-4610-8FE3-1C9174CD21AD}" type="datetimeFigureOut">
              <a:rPr lang="en-GB" smtClean="0"/>
              <a:t>14/06/2016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074D-9452-41E9-9F43-F0C05A517B9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403648" y="260649"/>
            <a:ext cx="7268344" cy="360040"/>
          </a:xfrm>
          <a:prstGeom prst="rect">
            <a:avLst/>
          </a:prstGeom>
        </p:spPr>
        <p:txBody>
          <a:bodyPr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r>
              <a:rPr lang="en-US" cap="none" dirty="0" smtClean="0">
                <a:solidFill>
                  <a:srgbClr val="A9998F"/>
                </a:solidFill>
              </a:rPr>
              <a:t>Slide title here</a:t>
            </a:r>
            <a:endParaRPr lang="en-GB" cap="none" dirty="0">
              <a:solidFill>
                <a:srgbClr val="A999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741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24743"/>
            <a:ext cx="5486400" cy="360283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6FF70-8A2C-4610-8FE3-1C9174CD21AD}" type="datetimeFigureOut">
              <a:rPr lang="en-GB" smtClean="0"/>
              <a:t>14/06/2016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074D-9452-41E9-9F43-F0C05A517B9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403648" y="260649"/>
            <a:ext cx="7268344" cy="360040"/>
          </a:xfrm>
          <a:prstGeom prst="rect">
            <a:avLst/>
          </a:prstGeom>
        </p:spPr>
        <p:txBody>
          <a:bodyPr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r>
              <a:rPr lang="en-US" cap="none" dirty="0" smtClean="0">
                <a:solidFill>
                  <a:srgbClr val="A9998F"/>
                </a:solidFill>
              </a:rPr>
              <a:t>Slide title here</a:t>
            </a:r>
            <a:endParaRPr lang="en-GB" cap="none" dirty="0">
              <a:solidFill>
                <a:srgbClr val="A999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142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F9F3"/>
            </a:gs>
            <a:gs pos="38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420888"/>
            <a:ext cx="8229600" cy="3705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FF70-8A2C-4610-8FE3-1C9174CD21AD}" type="datetimeFigureOut">
              <a:rPr lang="en-GB" smtClean="0"/>
              <a:t>14/06/2016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A074D-9452-41E9-9F43-F0C05A517B9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ounded Rectangle 6"/>
          <p:cNvSpPr/>
          <p:nvPr/>
        </p:nvSpPr>
        <p:spPr>
          <a:xfrm>
            <a:off x="467544" y="248555"/>
            <a:ext cx="720080" cy="360040"/>
          </a:xfrm>
          <a:prstGeom prst="roundRect">
            <a:avLst/>
          </a:prstGeom>
          <a:solidFill>
            <a:srgbClr val="4C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latin typeface="PT Sans" panose="020B0503020203020204" pitchFamily="34" charset="0"/>
              </a:rPr>
              <a:t>OSC</a:t>
            </a:r>
            <a:endParaRPr lang="en-GB" dirty="0">
              <a:latin typeface="PT Sans" panose="020B0503020203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67544" y="764704"/>
            <a:ext cx="8208912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utoShape 4" descr="https://www.cam.ac.uk/sites/www.cam.ac.uk/files/inner-images/log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179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PT Sans" panose="020B0503020203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PT Sans" panose="020B0503020203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PT Sans" panose="020B05030202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T Sans" panose="020B05030202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PT Sans" panose="020B05030202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PT Sans" panose="020B0503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t446@cam.ac.uk" TargetMode="External"/><Relationship Id="rId2" Type="http://schemas.openxmlformats.org/officeDocument/2006/relationships/hyperlink" Target="https://twitter.com/martateperek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figshare.com/articles/Peer_review_After_Results_are_Known_Are_we_PARKing_the_Cart_Before_the_Horse_/3381379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x.doi.org/10.1101/gr.201541.115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geo/query/acc.cgi?acc=GSE75164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esearchdata.jiscinvolve.org/wp/2016/02/04/932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ta.cam.ac.uk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ta.cam.ac.uk/consultancy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ta.cam.ac.uk/DMPsupport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sc.cam.ac.uk/events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pository.cam.ac.uk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ata.cam.ac.uk/upload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ta.cam.ac.uk/funders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unlockingresearch.blog.lib.cam.ac.uk/?p=525" TargetMode="External"/><Relationship Id="rId3" Type="http://schemas.openxmlformats.org/officeDocument/2006/relationships/hyperlink" Target="https://unlockingresearch.blog.lib.cam.ac.uk/?p=151" TargetMode="External"/><Relationship Id="rId7" Type="http://schemas.openxmlformats.org/officeDocument/2006/relationships/image" Target="../media/image26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nlockingresearch.blog.lib.cam.ac.uk/?p=285" TargetMode="External"/><Relationship Id="rId5" Type="http://schemas.openxmlformats.org/officeDocument/2006/relationships/hyperlink" Target="https://unlockingresearch.blog.lib.cam.ac.uk/?p=337" TargetMode="External"/><Relationship Id="rId10" Type="http://schemas.openxmlformats.org/officeDocument/2006/relationships/hyperlink" Target="https://unlockingresearch.blog.lib.cam.ac.uk/?p=528" TargetMode="External"/><Relationship Id="rId4" Type="http://schemas.openxmlformats.org/officeDocument/2006/relationships/image" Target="../media/image25.jpeg"/><Relationship Id="rId9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ta.cam.ac.uk/data-faq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data.cam.ac.uk/datanews" TargetMode="Externa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lib.cam.ac.uk/librarians/oa/oa_promo.html" TargetMode="External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unlockingresearch.blog.lib.cam.ac.uk/?p=392" TargetMode="External"/><Relationship Id="rId3" Type="http://schemas.openxmlformats.org/officeDocument/2006/relationships/hyperlink" Target="https://upload.sms.cam.ac.uk/media/2113537" TargetMode="External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orify.com/CamOpenData/odpd15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ventbrite.com/e/improving-the-research-process-discussing-an-open-research-position-tickets-25391407383" TargetMode="External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ta.cam.ac.uk/" TargetMode="External"/><Relationship Id="rId2" Type="http://schemas.openxmlformats.org/officeDocument/2006/relationships/hyperlink" Target="mailto:mt446@cam.ac.uk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nlockingresearch.blog.lib.cam.ac.uk/" TargetMode="External"/><Relationship Id="rId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psrc.ac.uk/files/aboutus/standards/clarificationsofexpectationsresearchdatamanagement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15856" y="1484784"/>
            <a:ext cx="8712288" cy="1470025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Data sharing lessons learnt at Cambridge:</a:t>
            </a:r>
            <a:r>
              <a:rPr lang="en-GB" sz="3600" dirty="0"/>
              <a:t/>
            </a:r>
            <a:br>
              <a:rPr lang="en-GB" sz="3600" dirty="0"/>
            </a:br>
            <a:r>
              <a:rPr lang="en-GB" sz="3600" i="1" dirty="0" smtClean="0"/>
              <a:t>the </a:t>
            </a:r>
            <a:r>
              <a:rPr lang="en-GB" sz="3600" i="1" dirty="0"/>
              <a:t>whys and </a:t>
            </a:r>
            <a:r>
              <a:rPr lang="en-GB" sz="3600" i="1" dirty="0" err="1" smtClean="0"/>
              <a:t>hows</a:t>
            </a:r>
            <a:r>
              <a:rPr lang="en-GB" sz="3600" i="1" dirty="0" smtClean="0"/>
              <a:t> </a:t>
            </a:r>
            <a:endParaRPr lang="en-US" sz="3600" i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259632" y="3573016"/>
            <a:ext cx="6400800" cy="1631032"/>
          </a:xfrm>
        </p:spPr>
        <p:txBody>
          <a:bodyPr>
            <a:noAutofit/>
          </a:bodyPr>
          <a:lstStyle/>
          <a:p>
            <a:r>
              <a:rPr lang="en-GB" sz="1800" dirty="0" smtClean="0">
                <a:solidFill>
                  <a:schemeClr val="tx1"/>
                </a:solidFill>
              </a:rPr>
              <a:t>Dr </a:t>
            </a:r>
            <a:r>
              <a:rPr lang="en-GB" sz="1800" dirty="0">
                <a:solidFill>
                  <a:schemeClr val="tx1"/>
                </a:solidFill>
              </a:rPr>
              <a:t>Marta Teperek</a:t>
            </a:r>
          </a:p>
          <a:p>
            <a:r>
              <a:rPr lang="en-GB" sz="1800" dirty="0">
                <a:solidFill>
                  <a:schemeClr val="tx1"/>
                </a:solidFill>
              </a:rPr>
              <a:t>Office of Scholarly </a:t>
            </a:r>
            <a:r>
              <a:rPr lang="en-GB" sz="1800" dirty="0" smtClean="0">
                <a:solidFill>
                  <a:schemeClr val="tx1"/>
                </a:solidFill>
              </a:rPr>
              <a:t>Communication, University </a:t>
            </a:r>
            <a:r>
              <a:rPr lang="en-GB" sz="1800" dirty="0">
                <a:solidFill>
                  <a:schemeClr val="tx1"/>
                </a:solidFill>
              </a:rPr>
              <a:t>of Cambridge</a:t>
            </a:r>
          </a:p>
          <a:p>
            <a:r>
              <a:rPr lang="en-GB" sz="1800" dirty="0">
                <a:solidFill>
                  <a:schemeClr val="tx1"/>
                </a:solidFill>
                <a:hlinkClick r:id="rId2"/>
              </a:rPr>
              <a:t>@</a:t>
            </a:r>
            <a:r>
              <a:rPr lang="en-GB" sz="1800" dirty="0" err="1">
                <a:solidFill>
                  <a:schemeClr val="tx1"/>
                </a:solidFill>
                <a:hlinkClick r:id="rId2"/>
              </a:rPr>
              <a:t>martateperek</a:t>
            </a:r>
            <a:endParaRPr lang="en-GB" sz="1800" dirty="0">
              <a:solidFill>
                <a:schemeClr val="tx1"/>
              </a:solidFill>
            </a:endParaRPr>
          </a:p>
          <a:p>
            <a:r>
              <a:rPr lang="en-GB" sz="1800" dirty="0" smtClean="0">
                <a:solidFill>
                  <a:schemeClr val="tx1"/>
                </a:solidFill>
                <a:hlinkClick r:id="rId3"/>
              </a:rPr>
              <a:t>mt446@cam.ac.uk</a:t>
            </a:r>
            <a:r>
              <a:rPr lang="en-GB" sz="1800" dirty="0" smtClean="0">
                <a:solidFill>
                  <a:schemeClr val="tx1"/>
                </a:solidFill>
              </a:rPr>
              <a:t> </a:t>
            </a:r>
            <a:endParaRPr lang="en-GB" sz="1800" dirty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r>
              <a:rPr lang="en-US" sz="1800" dirty="0" smtClean="0">
                <a:solidFill>
                  <a:schemeClr val="tx1"/>
                </a:solidFill>
              </a:rPr>
              <a:t>14</a:t>
            </a:r>
            <a:r>
              <a:rPr lang="en-US" sz="1800" baseline="30000" dirty="0" smtClean="0">
                <a:solidFill>
                  <a:schemeClr val="tx1"/>
                </a:solidFill>
              </a:rPr>
              <a:t>th</a:t>
            </a:r>
            <a:r>
              <a:rPr lang="en-US" sz="1800" dirty="0" smtClean="0">
                <a:solidFill>
                  <a:schemeClr val="tx1"/>
                </a:solidFill>
              </a:rPr>
              <a:t> June 2016, Opendata.ch/2016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82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08520" y="782706"/>
            <a:ext cx="9361040" cy="6390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04" y="782706"/>
            <a:ext cx="8100392" cy="607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99592" y="199090"/>
            <a:ext cx="7772400" cy="453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1800" cap="none" dirty="0" smtClean="0">
                <a:solidFill>
                  <a:srgbClr val="A9998F"/>
                </a:solidFill>
              </a:rPr>
              <a:t>Sharing your data is ‘A Good Thing’</a:t>
            </a:r>
            <a:endParaRPr lang="en-GB" sz="1800" cap="none" dirty="0">
              <a:solidFill>
                <a:srgbClr val="A999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69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Some other very important reasons to share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99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132856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r>
              <a:rPr lang="en-GB" sz="3200" dirty="0" smtClean="0">
                <a:solidFill>
                  <a:srgbClr val="F6862A"/>
                </a:solidFill>
              </a:rPr>
              <a:t>Research relies on the principle that we share our findings</a:t>
            </a:r>
            <a:endParaRPr lang="en-GB" sz="3200" dirty="0">
              <a:solidFill>
                <a:srgbClr val="F6862A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717032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r>
              <a:rPr lang="en-GB" sz="3200" i="1" dirty="0" smtClean="0"/>
              <a:t>Ideas and results need to be shared to move human knowledge forward</a:t>
            </a:r>
            <a:endParaRPr lang="en-GB" sz="3200" i="1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99592" y="199090"/>
            <a:ext cx="7772400" cy="453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1800" dirty="0" smtClean="0">
                <a:solidFill>
                  <a:srgbClr val="A9998F"/>
                </a:solidFill>
              </a:rPr>
              <a:t>Open Research is fundamental to being an academic</a:t>
            </a:r>
            <a:endParaRPr lang="en-GB" sz="1800" cap="none" dirty="0">
              <a:solidFill>
                <a:srgbClr val="A999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74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99592" y="199090"/>
            <a:ext cx="7772400" cy="453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800" dirty="0" smtClean="0">
                <a:solidFill>
                  <a:srgbClr val="A9998F"/>
                </a:solidFill>
              </a:rPr>
              <a:t>Science </a:t>
            </a:r>
            <a:r>
              <a:rPr lang="en-GB" sz="1800" dirty="0">
                <a:solidFill>
                  <a:srgbClr val="A9998F"/>
                </a:solidFill>
              </a:rPr>
              <a:t>relies on the principle that we share our findings</a:t>
            </a:r>
          </a:p>
        </p:txBody>
      </p:sp>
      <p:sp>
        <p:nvSpPr>
          <p:cNvPr id="3" name="Rectangle 2"/>
          <p:cNvSpPr/>
          <p:nvPr/>
        </p:nvSpPr>
        <p:spPr>
          <a:xfrm>
            <a:off x="179512" y="5842306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From Dr Eric </a:t>
            </a:r>
            <a:r>
              <a:rPr lang="en-GB" dirty="0" smtClean="0"/>
              <a:t>Turner: </a:t>
            </a:r>
            <a:r>
              <a:rPr lang="en-GB" dirty="0" smtClean="0">
                <a:hlinkClick r:id="rId2"/>
              </a:rPr>
              <a:t>https</a:t>
            </a:r>
            <a:r>
              <a:rPr lang="en-GB" dirty="0">
                <a:hlinkClick r:id="rId2"/>
              </a:rPr>
              <a:t>://figshare.com/articles/Peer_review_After_Results_are_Known_Are_we_PARKing_the_Cart_Before_the_Horse_/</a:t>
            </a:r>
            <a:r>
              <a:rPr lang="en-GB" dirty="0" smtClean="0">
                <a:hlinkClick r:id="rId2"/>
              </a:rPr>
              <a:t>3381379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6" name="Content Placeholder 3" descr="The Wall per FDA - renumber.pn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88" b="-4623"/>
          <a:stretch/>
        </p:blipFill>
        <p:spPr>
          <a:xfrm>
            <a:off x="1619672" y="1490450"/>
            <a:ext cx="6138556" cy="4351856"/>
          </a:xfrm>
        </p:spPr>
      </p:pic>
      <p:sp>
        <p:nvSpPr>
          <p:cNvPr id="8" name="Rectangle 7"/>
          <p:cNvSpPr/>
          <p:nvPr/>
        </p:nvSpPr>
        <p:spPr>
          <a:xfrm>
            <a:off x="167488" y="863695"/>
            <a:ext cx="6780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FDA record of clinical trials with 12 antidepressants:</a:t>
            </a:r>
          </a:p>
          <a:p>
            <a:r>
              <a:rPr lang="en-US" sz="2400" b="1" dirty="0" smtClean="0"/>
              <a:t>Only positive results published 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21826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520" y="764704"/>
            <a:ext cx="8712968" cy="5688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pic>
        <p:nvPicPr>
          <p:cNvPr id="16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13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054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331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90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849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608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126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644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67" y="980728"/>
            <a:ext cx="576064" cy="576064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95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572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885" y="980728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13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054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331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90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849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608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126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644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67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95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572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885" y="1666359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13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054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331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90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849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608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126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644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67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95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572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885" y="2351990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13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054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331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90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849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608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126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644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67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95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572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885" y="3037621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13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054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331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90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849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608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126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644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67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95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572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885" y="3723252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13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054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331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90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849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608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126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644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67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95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572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885" y="440888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13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054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331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90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849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608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126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644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67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95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572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885" y="5094513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2" descr="http://www.labhack.org/assets/afrl_prize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95" y="5805264"/>
            <a:ext cx="576064" cy="57606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07704" y="5877272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p-value 0.05: who is going to publish their results?</a:t>
            </a:r>
            <a:endParaRPr lang="en-GB" sz="2400" dirty="0"/>
          </a:p>
        </p:txBody>
      </p:sp>
      <p:sp>
        <p:nvSpPr>
          <p:cNvPr id="107" name="Title 1"/>
          <p:cNvSpPr txBox="1">
            <a:spLocks/>
          </p:cNvSpPr>
          <p:nvPr/>
        </p:nvSpPr>
        <p:spPr>
          <a:xfrm>
            <a:off x="899592" y="199090"/>
            <a:ext cx="7772400" cy="453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800" dirty="0">
                <a:solidFill>
                  <a:srgbClr val="A9998F"/>
                </a:solidFill>
              </a:rPr>
              <a:t>Non-positive results need to be </a:t>
            </a:r>
            <a:r>
              <a:rPr lang="en-GB" sz="1800" dirty="0" smtClean="0">
                <a:solidFill>
                  <a:srgbClr val="A9998F"/>
                </a:solidFill>
              </a:rPr>
              <a:t>shared not to waste time and resources</a:t>
            </a:r>
            <a:endParaRPr lang="en-GB" sz="1800" dirty="0">
              <a:solidFill>
                <a:srgbClr val="A999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93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99592" y="199090"/>
            <a:ext cx="7772400" cy="453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800" dirty="0" smtClean="0">
                <a:solidFill>
                  <a:srgbClr val="A9998F"/>
                </a:solidFill>
              </a:rPr>
              <a:t>Selfish reason: share once and don’t be bothered</a:t>
            </a:r>
            <a:endParaRPr lang="en-GB" sz="1800" dirty="0">
              <a:solidFill>
                <a:srgbClr val="A9998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4234260"/>
            <a:ext cx="7408956" cy="19534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3058317"/>
            <a:ext cx="7008664" cy="54149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10690" y="3577482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or</a:t>
            </a:r>
            <a:endParaRPr lang="en-GB" sz="32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3641" y="1788712"/>
            <a:ext cx="5904954" cy="9454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3" y="910782"/>
            <a:ext cx="3888431" cy="10114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483768" y="6324969"/>
            <a:ext cx="4143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6"/>
              </a:rPr>
              <a:t>http://</a:t>
            </a:r>
            <a:r>
              <a:rPr lang="en-GB" dirty="0" smtClean="0">
                <a:hlinkClick r:id="rId6"/>
              </a:rPr>
              <a:t>dx.doi.org/10.1101/gr.201541.115</a:t>
            </a:r>
            <a:r>
              <a:rPr lang="en-GB" dirty="0" smtClean="0"/>
              <a:t>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44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987764"/>
            <a:ext cx="6192688" cy="532155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99592" y="199090"/>
            <a:ext cx="7772400" cy="453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800" dirty="0" smtClean="0">
                <a:solidFill>
                  <a:srgbClr val="A9998F"/>
                </a:solidFill>
              </a:rPr>
              <a:t>Selfish reason: share once and don’t be bothered</a:t>
            </a:r>
            <a:endParaRPr lang="en-GB" sz="1800" dirty="0">
              <a:solidFill>
                <a:srgbClr val="A9998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59632" y="6453336"/>
            <a:ext cx="653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http://</a:t>
            </a:r>
            <a:r>
              <a:rPr lang="en-GB" dirty="0" smtClean="0">
                <a:hlinkClick r:id="rId3"/>
              </a:rPr>
              <a:t>www.ncbi.nlm.nih.gov/geo/query/acc.cgi?acc=GSE75164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97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360040"/>
          </a:xfrm>
        </p:spPr>
        <p:txBody>
          <a:bodyPr/>
          <a:lstStyle/>
          <a:p>
            <a:r>
              <a:rPr lang="en-GB" dirty="0" smtClean="0"/>
              <a:t>Get access to shared data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0601" y="1845185"/>
            <a:ext cx="7886700" cy="4351338"/>
          </a:xfrm>
        </p:spPr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19" y="1367586"/>
            <a:ext cx="7435451" cy="4324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880144" y="6175471"/>
            <a:ext cx="60169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https://researchdata.jiscinvolve.org/wp/2016/02/04/932</a:t>
            </a:r>
            <a:r>
              <a:rPr lang="en-GB" dirty="0" smtClean="0">
                <a:hlinkClick r:id="rId3"/>
              </a:rPr>
              <a:t>/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154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At the same time:</a:t>
            </a:r>
          </a:p>
          <a:p>
            <a:pPr marL="0" indent="0">
              <a:buNone/>
            </a:pPr>
            <a:r>
              <a:rPr lang="en-GB" dirty="0" smtClean="0"/>
              <a:t>Development of RDM services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i="1" dirty="0" smtClean="0"/>
              <a:t>Adequate provisions need to be in place for people to do the right thing.</a:t>
            </a:r>
            <a:endParaRPr lang="en-GB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166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2" r="27163" b="30446"/>
          <a:stretch/>
        </p:blipFill>
        <p:spPr bwMode="auto">
          <a:xfrm>
            <a:off x="467544" y="1124744"/>
            <a:ext cx="8444222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99592" y="188640"/>
            <a:ext cx="7772400" cy="453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800" dirty="0" smtClean="0">
                <a:solidFill>
                  <a:srgbClr val="A9998F"/>
                </a:solidFill>
              </a:rPr>
              <a:t>Information</a:t>
            </a:r>
            <a:endParaRPr lang="en-GB" sz="1800" dirty="0">
              <a:solidFill>
                <a:srgbClr val="A9998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43311" y="6381328"/>
            <a:ext cx="2243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hlinkClick r:id="rId3"/>
              </a:rPr>
              <a:t>www.data.cam.ac.uk</a:t>
            </a:r>
            <a:r>
              <a:rPr lang="en-GB" dirty="0"/>
              <a:t> 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899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360040"/>
          </a:xfrm>
        </p:spPr>
        <p:txBody>
          <a:bodyPr>
            <a:noAutofit/>
          </a:bodyPr>
          <a:lstStyle/>
          <a:p>
            <a:pPr algn="r"/>
            <a:r>
              <a:rPr lang="en-US" dirty="0" smtClean="0"/>
              <a:t>Content</a:t>
            </a:r>
            <a:endParaRPr lang="en-US" sz="1800" dirty="0">
              <a:solidFill>
                <a:srgbClr val="A9998F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This session will cover:</a:t>
            </a:r>
            <a:endParaRPr lang="en-GB" sz="2800" dirty="0" smtClean="0"/>
          </a:p>
          <a:p>
            <a:pPr>
              <a:lnSpc>
                <a:spcPct val="150000"/>
              </a:lnSpc>
            </a:pPr>
            <a:r>
              <a:rPr lang="en-GB" sz="2800" dirty="0" smtClean="0"/>
              <a:t>How </a:t>
            </a:r>
            <a:r>
              <a:rPr lang="en-GB" sz="2800" b="1" dirty="0" smtClean="0"/>
              <a:t>not</a:t>
            </a:r>
            <a:r>
              <a:rPr lang="en-GB" sz="2800" dirty="0" smtClean="0"/>
              <a:t> to start with RDM services</a:t>
            </a:r>
          </a:p>
          <a:p>
            <a:pPr>
              <a:lnSpc>
                <a:spcPct val="150000"/>
              </a:lnSpc>
            </a:pPr>
            <a:r>
              <a:rPr lang="en-GB" sz="2800" dirty="0" smtClean="0"/>
              <a:t>The (forgotten?) benefits of data sharing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GB" sz="2800" dirty="0" smtClean="0"/>
              <a:t>RDM services at Cambridge</a:t>
            </a:r>
          </a:p>
          <a:p>
            <a:pPr>
              <a:lnSpc>
                <a:spcPct val="150000"/>
              </a:lnSpc>
            </a:pPr>
            <a:r>
              <a:rPr lang="en-GB" sz="2800" dirty="0"/>
              <a:t>Democratic approach to </a:t>
            </a:r>
            <a:r>
              <a:rPr lang="en-GB" sz="2800" dirty="0" smtClean="0"/>
              <a:t>RDM</a:t>
            </a:r>
          </a:p>
          <a:p>
            <a:pPr>
              <a:lnSpc>
                <a:spcPct val="150000"/>
              </a:lnSpc>
            </a:pPr>
            <a:r>
              <a:rPr lang="en-GB" sz="2800" dirty="0" smtClean="0"/>
              <a:t>Researchers’ reactions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GB" sz="2800" dirty="0" smtClean="0"/>
              <a:t>Reflections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3763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Consultancy on data management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5842" t="22484" r="36351" b="25650"/>
          <a:stretch/>
        </p:blipFill>
        <p:spPr>
          <a:xfrm>
            <a:off x="2346503" y="1124744"/>
            <a:ext cx="4529753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2627784" y="6156012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hlinkClick r:id="rId3"/>
              </a:rPr>
              <a:t>www.data.cam.ac.uk/consultancy</a:t>
            </a:r>
            <a:r>
              <a:rPr lang="en-GB" dirty="0" smtClean="0"/>
              <a:t> 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060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management plan support service</a:t>
            </a:r>
            <a:endParaRPr lang="en-GB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15" r="56828" b="11629"/>
          <a:stretch/>
        </p:blipFill>
        <p:spPr bwMode="auto">
          <a:xfrm>
            <a:off x="1691680" y="1081408"/>
            <a:ext cx="5760640" cy="469518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hlinkClick r:id="rId3"/>
          </p:cNvPr>
          <p:cNvSpPr txBox="1"/>
          <p:nvPr/>
        </p:nvSpPr>
        <p:spPr>
          <a:xfrm>
            <a:off x="575556" y="5943763"/>
            <a:ext cx="7992888" cy="37947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40" tIns="50740" rIns="50740" bIns="50740" numCol="1" spcCol="38056" rtlCol="0" anchor="ctr">
            <a:spAutoFit/>
          </a:bodyPr>
          <a:lstStyle/>
          <a:p>
            <a:pPr marL="40591" marR="40591" algn="ctr" defTabSz="913308" latinLnBrk="1" hangingPunct="0"/>
            <a:r>
              <a:rPr lang="en-GB" dirty="0">
                <a:sym typeface="PT Sans"/>
                <a:hlinkClick r:id="rId3"/>
              </a:rPr>
              <a:t>www.data.cam.ac.uk/DMPsupport</a:t>
            </a:r>
            <a:endParaRPr lang="en-GB" dirty="0">
              <a:sym typeface="PT San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2312729"/>
            <a:ext cx="15121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+ guidance</a:t>
            </a:r>
          </a:p>
          <a:p>
            <a:r>
              <a:rPr lang="en-GB" sz="2000" b="1" dirty="0" smtClean="0"/>
              <a:t>+ example plans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258278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Training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039" y="955209"/>
            <a:ext cx="6775921" cy="494758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131840" y="6309320"/>
            <a:ext cx="2894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hlinkClick r:id="rId3"/>
              </a:rPr>
              <a:t>www.osc.cam.ac.uk/events</a:t>
            </a:r>
            <a:r>
              <a:rPr lang="en-GB" dirty="0" smtClean="0"/>
              <a:t> 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595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846589"/>
            <a:ext cx="6347647" cy="5508998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99592" y="188640"/>
            <a:ext cx="7772400" cy="453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800" dirty="0" smtClean="0">
                <a:solidFill>
                  <a:srgbClr val="A9998F"/>
                </a:solidFill>
              </a:rPr>
              <a:t>Data repository </a:t>
            </a:r>
            <a:endParaRPr lang="en-GB" sz="1800" dirty="0">
              <a:solidFill>
                <a:srgbClr val="A9998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6355587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hlinkClick r:id="rId3"/>
              </a:rPr>
              <a:t>www.repository.cam.ac.uk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285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" t="15636" r="61016" b="45974"/>
          <a:stretch/>
        </p:blipFill>
        <p:spPr bwMode="auto">
          <a:xfrm>
            <a:off x="2195736" y="2204864"/>
            <a:ext cx="4963157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67944" y="5157192"/>
            <a:ext cx="1008112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Submit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99592" y="188640"/>
            <a:ext cx="7772400" cy="453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800" dirty="0" smtClean="0">
                <a:solidFill>
                  <a:srgbClr val="A9998F"/>
                </a:solidFill>
              </a:rPr>
              <a:t>Researchers upload data via a </a:t>
            </a:r>
            <a:r>
              <a:rPr lang="en-GB" sz="1800" dirty="0" err="1" smtClean="0">
                <a:solidFill>
                  <a:srgbClr val="A9998F"/>
                </a:solidFill>
              </a:rPr>
              <a:t>webform</a:t>
            </a:r>
            <a:endParaRPr lang="en-GB" sz="1800" dirty="0">
              <a:solidFill>
                <a:srgbClr val="A9998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31840" y="6309320"/>
            <a:ext cx="2984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hlinkClick r:id="rId4"/>
              </a:rPr>
              <a:t>www.data.cam.ac.uk/upload</a:t>
            </a:r>
            <a:r>
              <a:rPr lang="en-GB" dirty="0" smtClean="0"/>
              <a:t>  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367644" y="1034733"/>
            <a:ext cx="64447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/>
              <a:t>Easy</a:t>
            </a:r>
            <a:r>
              <a:rPr lang="en-GB" sz="2800" dirty="0" smtClean="0"/>
              <a:t> to use </a:t>
            </a:r>
            <a:r>
              <a:rPr lang="en-GB" sz="2800" dirty="0" err="1" smtClean="0"/>
              <a:t>webform</a:t>
            </a:r>
            <a:r>
              <a:rPr lang="en-GB" sz="2800" dirty="0" smtClean="0"/>
              <a:t> to upload data</a:t>
            </a:r>
          </a:p>
          <a:p>
            <a:pPr algn="ctr"/>
            <a:r>
              <a:rPr lang="en-GB" sz="2800" dirty="0" smtClean="0"/>
              <a:t>Non-positive data can be shared as well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93365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36854" t="6114" r="37284" b="20429"/>
          <a:stretch/>
        </p:blipFill>
        <p:spPr>
          <a:xfrm>
            <a:off x="2995272" y="872789"/>
            <a:ext cx="3664959" cy="5855423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2051720" y="3356992"/>
            <a:ext cx="1008112" cy="1008112"/>
          </a:xfrm>
          <a:prstGeom prst="straightConnector1">
            <a:avLst/>
          </a:prstGeom>
          <a:ln>
            <a:solidFill>
              <a:srgbClr val="E4603A"/>
            </a:solidFill>
            <a:tailEnd type="arrow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248102" y="1857056"/>
            <a:ext cx="2590800" cy="1585449"/>
          </a:xfrm>
          <a:prstGeom prst="roundRect">
            <a:avLst/>
          </a:prstGeom>
          <a:solidFill>
            <a:srgbClr val="4C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PT Sans" panose="020B0503020203020204" pitchFamily="34" charset="0"/>
                <a:cs typeface="Arial" panose="020B0604020202020204" pitchFamily="34" charset="0"/>
              </a:rPr>
              <a:t>Funder names arranged alphabetically. Click on the hyperlink </a:t>
            </a:r>
            <a:r>
              <a:rPr lang="en-GB" sz="1600" dirty="0" smtClean="0">
                <a:latin typeface="PT Sans" panose="020B0503020203020204" pitchFamily="34" charset="0"/>
                <a:cs typeface="Arial" panose="020B0604020202020204" pitchFamily="34" charset="0"/>
              </a:rPr>
              <a:t>to </a:t>
            </a:r>
            <a:r>
              <a:rPr lang="en-GB" sz="1600" dirty="0">
                <a:latin typeface="PT Sans" panose="020B0503020203020204" pitchFamily="34" charset="0"/>
                <a:cs typeface="Arial" panose="020B0604020202020204" pitchFamily="34" charset="0"/>
              </a:rPr>
              <a:t>see the full-length policy</a:t>
            </a:r>
            <a:r>
              <a:rPr lang="en-GB" sz="1600" dirty="0" smtClean="0">
                <a:latin typeface="PT Sans" panose="020B0503020203020204" pitchFamily="34" charset="0"/>
                <a:cs typeface="Arial" panose="020B0604020202020204" pitchFamily="34" charset="0"/>
              </a:rPr>
              <a:t>.</a:t>
            </a:r>
            <a:endParaRPr lang="en-GB" sz="1600" dirty="0">
              <a:latin typeface="PT Sans" panose="020B0503020203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 flipV="1">
            <a:off x="5962753" y="1656439"/>
            <a:ext cx="1201535" cy="260393"/>
          </a:xfrm>
          <a:prstGeom prst="straightConnector1">
            <a:avLst/>
          </a:prstGeom>
          <a:ln>
            <a:solidFill>
              <a:srgbClr val="E4603A"/>
            </a:solidFill>
            <a:tailEnd type="arrow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7092280" y="1831813"/>
            <a:ext cx="1827122" cy="592763"/>
          </a:xfrm>
          <a:prstGeom prst="roundRect">
            <a:avLst/>
          </a:prstGeom>
          <a:solidFill>
            <a:srgbClr val="4C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latin typeface="PT Sans" panose="020B0503020203020204" pitchFamily="34" charset="0"/>
                <a:cs typeface="Arial" panose="020B0604020202020204" pitchFamily="34" charset="0"/>
              </a:rPr>
              <a:t>Key policy highlights</a:t>
            </a:r>
            <a:endParaRPr lang="en-GB" sz="1600" dirty="0">
              <a:latin typeface="PT Sans" panose="020B0503020203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 flipV="1">
            <a:off x="6495868" y="4585733"/>
            <a:ext cx="812436" cy="355435"/>
          </a:xfrm>
          <a:prstGeom prst="straightConnector1">
            <a:avLst/>
          </a:prstGeom>
          <a:ln>
            <a:solidFill>
              <a:srgbClr val="E4603A"/>
            </a:solidFill>
            <a:tailEnd type="arrow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7254110" y="4759545"/>
            <a:ext cx="1503462" cy="1167044"/>
          </a:xfrm>
          <a:prstGeom prst="roundRect">
            <a:avLst/>
          </a:prstGeom>
          <a:solidFill>
            <a:srgbClr val="4C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latin typeface="PT Sans" panose="020B0503020203020204" pitchFamily="34" charset="0"/>
                <a:cs typeface="Arial" panose="020B0604020202020204" pitchFamily="34" charset="0"/>
              </a:rPr>
              <a:t>Date the policy was last checked or updated.</a:t>
            </a:r>
            <a:endParaRPr lang="en-GB" sz="1600" dirty="0">
              <a:latin typeface="PT Sans" panose="020B05030202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8102" y="5085184"/>
            <a:ext cx="2122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rgbClr val="A9998F"/>
                </a:solidFill>
                <a:hlinkClick r:id="rId3"/>
              </a:rPr>
              <a:t>www.data.cam.ac.uk/funders</a:t>
            </a:r>
            <a:r>
              <a:rPr lang="en-US" dirty="0" smtClean="0">
                <a:solidFill>
                  <a:srgbClr val="A9998F"/>
                </a:solidFill>
              </a:rPr>
              <a:t> </a:t>
            </a:r>
            <a:endParaRPr lang="en-GB" dirty="0">
              <a:solidFill>
                <a:srgbClr val="A9998F"/>
              </a:solidFill>
            </a:endParaRPr>
          </a:p>
        </p:txBody>
      </p:sp>
      <p:sp>
        <p:nvSpPr>
          <p:cNvPr id="11" name="Title 2"/>
          <p:cNvSpPr>
            <a:spLocks noGrp="1"/>
          </p:cNvSpPr>
          <p:nvPr>
            <p:ph type="title"/>
          </p:nvPr>
        </p:nvSpPr>
        <p:spPr>
          <a:xfrm>
            <a:off x="460375" y="260648"/>
            <a:ext cx="8229600" cy="360040"/>
          </a:xfrm>
        </p:spPr>
        <p:txBody>
          <a:bodyPr/>
          <a:lstStyle/>
          <a:p>
            <a:r>
              <a:rPr lang="en-GB" dirty="0" smtClean="0"/>
              <a:t>Policy development and discussions with funders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523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3413" y="1143684"/>
            <a:ext cx="7877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Unlocking Research blog has clarification of funder policies and information on our negotiations with them.</a:t>
            </a:r>
            <a:endParaRPr lang="en-GB" dirty="0"/>
          </a:p>
        </p:txBody>
      </p:sp>
      <p:pic>
        <p:nvPicPr>
          <p:cNvPr id="5" name="Picture 2" descr="http://blogs.bodleian.ox.ac.uk/rdm/wp-content/uploads/sites/126/2014/03/EPSRC-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21" y="2364963"/>
            <a:ext cx="731233" cy="40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57425" y="2380796"/>
            <a:ext cx="62579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E4603A"/>
                </a:solidFill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hlinkClick r:id="rId3"/>
              </a:rPr>
              <a:t>https://unlockingresearch.blog.lib.cam.ac.uk/?p=151</a:t>
            </a:r>
            <a:endParaRPr lang="en-GB" dirty="0">
              <a:solidFill>
                <a:srgbClr val="E4603A"/>
              </a:solidFill>
              <a:latin typeface="PT Sans" panose="020B0503020203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21" y="3102011"/>
            <a:ext cx="731233" cy="18307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57425" y="2911934"/>
            <a:ext cx="5743575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GB" dirty="0">
                <a:solidFill>
                  <a:srgbClr val="E4603A"/>
                </a:solidFill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hlinkClick r:id="rId5"/>
              </a:rPr>
              <a:t>https://unlockingresearch.blog.lib.cam.ac.uk/?p=337</a:t>
            </a:r>
            <a:endParaRPr lang="en-GB" dirty="0">
              <a:solidFill>
                <a:srgbClr val="E4603A"/>
              </a:solidFill>
              <a:uFill>
                <a:solidFill>
                  <a:srgbClr val="57C4CD"/>
                </a:solidFill>
              </a:uFill>
              <a:latin typeface="PT Sans" panose="020B0503020203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71525" y="3705225"/>
            <a:ext cx="1038225" cy="533400"/>
          </a:xfrm>
          <a:prstGeom prst="roundRect">
            <a:avLst/>
          </a:prstGeom>
          <a:solidFill>
            <a:srgbClr val="4C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900" dirty="0">
                <a:latin typeface="PT Sans" panose="020B0503020203020204" pitchFamily="34" charset="0"/>
                <a:cs typeface="Arial" panose="020B0604020202020204" pitchFamily="34" charset="0"/>
              </a:rPr>
              <a:t>UK Concordat on Open Research Data</a:t>
            </a:r>
            <a:endParaRPr lang="en-GB" sz="900" dirty="0">
              <a:latin typeface="PT Sans" panose="020B0503020203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57425" y="3787259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E4603A"/>
                </a:solidFill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hlinkClick r:id="rId6"/>
              </a:rPr>
              <a:t>https://unlockingresearch.blog.lib.cam.ac.uk/?p=285</a:t>
            </a:r>
            <a:endParaRPr lang="en-GB" dirty="0">
              <a:solidFill>
                <a:srgbClr val="E4603A"/>
              </a:solidFill>
              <a:latin typeface="PT Sans" panose="020B0503020203020204" pitchFamily="34" charset="0"/>
            </a:endParaRPr>
          </a:p>
        </p:txBody>
      </p:sp>
      <p:pic>
        <p:nvPicPr>
          <p:cNvPr id="13" name="Picture 2" descr="http://www.wellcome.ac.uk/stellent/groups/corporatesite/@policy_communications/documents/web_document/WTP051586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4756335"/>
            <a:ext cx="1038225" cy="13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2257425" y="4639360"/>
            <a:ext cx="5526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E4603A"/>
                </a:solidFill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hlinkClick r:id="rId8"/>
              </a:rPr>
              <a:t>https://unlockingresearch.blog.lib.cam.ac.uk/?p=525</a:t>
            </a:r>
            <a:endParaRPr lang="en-GB" dirty="0">
              <a:solidFill>
                <a:srgbClr val="E4603A"/>
              </a:solidFill>
              <a:latin typeface="PT Sans" panose="020B0503020203020204" pitchFamily="34" charset="0"/>
            </a:endParaRPr>
          </a:p>
        </p:txBody>
      </p:sp>
      <p:pic>
        <p:nvPicPr>
          <p:cNvPr id="15" name="Picture 12" descr="C:\userdata\as2507\downloads\800px-Cancer_Research_UK.sv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5301208"/>
            <a:ext cx="1038225" cy="39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2257425" y="5316400"/>
            <a:ext cx="5526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E4603A"/>
                </a:solidFill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hlinkClick r:id="rId10"/>
              </a:rPr>
              <a:t>https://unlockingresearch.blog.lib.cam.ac.uk/?</a:t>
            </a:r>
            <a:r>
              <a:rPr lang="en-GB" dirty="0" smtClean="0">
                <a:solidFill>
                  <a:srgbClr val="E4603A"/>
                </a:solidFill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hlinkClick r:id="rId10"/>
              </a:rPr>
              <a:t>p=528</a:t>
            </a:r>
            <a:endParaRPr lang="en-GB" dirty="0">
              <a:solidFill>
                <a:srgbClr val="E4603A"/>
              </a:solidFill>
              <a:latin typeface="PT Sans" panose="020B0503020203020204" pitchFamily="34" charset="0"/>
            </a:endParaRPr>
          </a:p>
        </p:txBody>
      </p:sp>
      <p:sp>
        <p:nvSpPr>
          <p:cNvPr id="18" name="Title 2"/>
          <p:cNvSpPr>
            <a:spLocks noGrp="1"/>
          </p:cNvSpPr>
          <p:nvPr>
            <p:ph type="title"/>
          </p:nvPr>
        </p:nvSpPr>
        <p:spPr>
          <a:xfrm>
            <a:off x="460375" y="260648"/>
            <a:ext cx="8229600" cy="360040"/>
          </a:xfrm>
        </p:spPr>
        <p:txBody>
          <a:bodyPr/>
          <a:lstStyle/>
          <a:p>
            <a:r>
              <a:rPr lang="en-GB" dirty="0" smtClean="0"/>
              <a:t>Policy development and discussions with funders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32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Advocacy and outreach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37052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800" b="1" dirty="0" smtClean="0"/>
              <a:t>Huge</a:t>
            </a:r>
            <a:r>
              <a:rPr lang="en-GB" sz="2800" dirty="0" smtClean="0"/>
              <a:t> engagement programme:</a:t>
            </a:r>
          </a:p>
          <a:p>
            <a:pPr>
              <a:lnSpc>
                <a:spcPct val="150000"/>
              </a:lnSpc>
            </a:pPr>
            <a:r>
              <a:rPr lang="en-GB" sz="2800" dirty="0" smtClean="0"/>
              <a:t>We have spoken with over 1,800 academics</a:t>
            </a:r>
          </a:p>
          <a:p>
            <a:pPr>
              <a:lnSpc>
                <a:spcPct val="150000"/>
              </a:lnSpc>
            </a:pPr>
            <a:r>
              <a:rPr lang="en-GB" sz="2800" dirty="0" smtClean="0"/>
              <a:t>75 individual information sessions about data sharing</a:t>
            </a:r>
          </a:p>
          <a:p>
            <a:pPr>
              <a:lnSpc>
                <a:spcPct val="150000"/>
              </a:lnSpc>
            </a:pPr>
            <a:r>
              <a:rPr lang="en-GB" sz="2800" dirty="0" smtClean="0"/>
              <a:t>37 different training events and workshops</a:t>
            </a:r>
          </a:p>
          <a:p>
            <a:pPr>
              <a:lnSpc>
                <a:spcPct val="150000"/>
              </a:lnSpc>
            </a:pPr>
            <a:endParaRPr lang="en-GB" sz="2800" dirty="0"/>
          </a:p>
          <a:p>
            <a:pPr marL="0" indent="0">
              <a:lnSpc>
                <a:spcPct val="150000"/>
              </a:lnSpc>
              <a:buNone/>
            </a:pPr>
            <a:r>
              <a:rPr lang="en-GB" sz="2800" i="1" dirty="0"/>
              <a:t>I</a:t>
            </a:r>
            <a:r>
              <a:rPr lang="en-GB" sz="2800" i="1" dirty="0" smtClean="0"/>
              <a:t>n 18 months since January 2015</a:t>
            </a:r>
          </a:p>
          <a:p>
            <a:pPr marL="0" indent="0" algn="r">
              <a:buNone/>
            </a:pPr>
            <a:r>
              <a:rPr lang="en-GB" i="1" dirty="0" smtClean="0">
                <a:solidFill>
                  <a:srgbClr val="FFFFFF"/>
                </a:solidFill>
                <a:uFill>
                  <a:solidFill>
                    <a:srgbClr val="57C4CD"/>
                  </a:solidFill>
                </a:uFill>
                <a:latin typeface="+mj-lt"/>
                <a:ea typeface="+mj-ea"/>
                <a:cs typeface="+mj-cs"/>
              </a:rPr>
              <a:t>2015)</a:t>
            </a:r>
            <a:endParaRPr lang="en-GB" i="1" dirty="0">
              <a:solidFill>
                <a:srgbClr val="FFFFFF"/>
              </a:solidFill>
              <a:uFill>
                <a:solidFill>
                  <a:srgbClr val="57C4CD"/>
                </a:solidFill>
              </a:u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6051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Advocacy and outreach</a:t>
            </a:r>
            <a:endParaRPr lang="en-GB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15" t="21620" r="35796" b="23562"/>
          <a:stretch/>
        </p:blipFill>
        <p:spPr bwMode="auto">
          <a:xfrm>
            <a:off x="539552" y="1348008"/>
            <a:ext cx="4417937" cy="4699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23967" y="3189824"/>
            <a:ext cx="3248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latin typeface="PT Sans" panose="020B0503020203020204" pitchFamily="34" charset="0"/>
              </a:rPr>
              <a:t>Huge engagement programme:</a:t>
            </a:r>
          </a:p>
          <a:p>
            <a:endParaRPr lang="en-GB" sz="2000" dirty="0">
              <a:latin typeface="PT Sans" panose="020B0503020203020204" pitchFamily="34" charset="0"/>
            </a:endParaRPr>
          </a:p>
          <a:p>
            <a:r>
              <a:rPr lang="en-GB" sz="2000" dirty="0" smtClean="0">
                <a:latin typeface="PT Sans" panose="020B0503020203020204" pitchFamily="34" charset="0"/>
              </a:rPr>
              <a:t>These are actual questions from our discussions with over 1,800 researchers</a:t>
            </a:r>
            <a:endParaRPr lang="en-GB" sz="2000" dirty="0">
              <a:latin typeface="PT Sans" panose="020B0503020203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5118" y="6237312"/>
            <a:ext cx="3699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3"/>
              </a:rPr>
              <a:t>http://</a:t>
            </a:r>
            <a:r>
              <a:rPr lang="en-GB" dirty="0" smtClean="0">
                <a:hlinkClick r:id="rId3"/>
              </a:rPr>
              <a:t>www.data.cam.ac.uk/data-faq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500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60375" y="260648"/>
            <a:ext cx="8229600" cy="360040"/>
          </a:xfrm>
        </p:spPr>
        <p:txBody>
          <a:bodyPr/>
          <a:lstStyle/>
          <a:p>
            <a:r>
              <a:rPr lang="en-GB" dirty="0" smtClean="0"/>
              <a:t>Advocacy and outreach</a:t>
            </a:r>
            <a:endParaRPr lang="en-GB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48880"/>
            <a:ext cx="4826012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558733" y="4911546"/>
            <a:ext cx="2973707" cy="67769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770" tIns="30770" rIns="30770" bIns="30770" numCol="1" spcCol="23077" rtlCol="0" anchor="ctr">
            <a:spAutoFit/>
          </a:bodyPr>
          <a:lstStyle>
            <a:defPPr>
              <a:defRPr lang="en-US"/>
            </a:defPPr>
            <a:lvl1pPr marL="24616" marR="24616" defTabSz="553852" latinLnBrk="1" hangingPunct="0">
              <a:defRPr sz="2600" i="1">
                <a:solidFill>
                  <a:srgbClr val="11111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000" dirty="0"/>
              <a:t>Twitter: @</a:t>
            </a:r>
            <a:r>
              <a:rPr lang="en-US" sz="2000" dirty="0" err="1"/>
              <a:t>CamOpenData</a:t>
            </a:r>
            <a:endParaRPr lang="en-US" sz="2000" dirty="0"/>
          </a:p>
          <a:p>
            <a:r>
              <a:rPr lang="en-US" sz="2000" dirty="0" smtClean="0"/>
              <a:t>Over 900 followers</a:t>
            </a:r>
            <a:r>
              <a:rPr lang="en-US" sz="2000" dirty="0"/>
              <a:t>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552" y="5905933"/>
            <a:ext cx="4127678" cy="369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770" tIns="30770" rIns="30770" bIns="30770" numCol="1" spcCol="23077" rtlCol="0" anchor="ctr">
            <a:spAutoFit/>
          </a:bodyPr>
          <a:lstStyle>
            <a:defPPr>
              <a:defRPr lang="en-US"/>
            </a:defPPr>
            <a:lvl1pPr marL="24616" marR="24616" defTabSz="553852" latinLnBrk="1" hangingPunct="0">
              <a:defRPr sz="2600" i="1">
                <a:solidFill>
                  <a:srgbClr val="11111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000" dirty="0"/>
              <a:t>Newsletter: </a:t>
            </a:r>
            <a:r>
              <a:rPr lang="en-US" sz="2000" dirty="0" smtClean="0"/>
              <a:t>over 1,700 subscribers</a:t>
            </a:r>
            <a:r>
              <a:rPr lang="en-US" sz="2000" dirty="0"/>
              <a:t>!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3765" y="1873751"/>
            <a:ext cx="4578538" cy="2785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95536" y="764704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Various communication channels</a:t>
            </a:r>
            <a:endParaRPr lang="en-GB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683568" y="6372036"/>
            <a:ext cx="3818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5"/>
              </a:rPr>
              <a:t>http://</a:t>
            </a:r>
            <a:r>
              <a:rPr lang="en-GB" dirty="0" smtClean="0">
                <a:hlinkClick r:id="rId5"/>
              </a:rPr>
              <a:t>www.data.cam.ac.uk/datanews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077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37052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How </a:t>
            </a:r>
            <a:r>
              <a:rPr lang="en-GB" b="1" dirty="0" smtClean="0"/>
              <a:t>not</a:t>
            </a:r>
            <a:r>
              <a:rPr lang="en-GB" dirty="0" smtClean="0"/>
              <a:t> to start with RDM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Road Sign, Attention, Shield, Stop, Stop Sign, Aw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83822"/>
            <a:ext cx="5904656" cy="417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36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60375" y="260648"/>
            <a:ext cx="8229600" cy="360040"/>
          </a:xfrm>
        </p:spPr>
        <p:txBody>
          <a:bodyPr/>
          <a:lstStyle/>
          <a:p>
            <a:r>
              <a:rPr lang="en-GB" dirty="0" smtClean="0"/>
              <a:t>Advocacy and outreach</a:t>
            </a:r>
            <a:endParaRPr lang="en-GB" dirty="0"/>
          </a:p>
        </p:txBody>
      </p:sp>
      <p:pic>
        <p:nvPicPr>
          <p:cNvPr id="9" name="Content Placeholder 4" descr="IMG_DataPostcardFront_V1_20150910.pd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" r="760"/>
          <a:stretch/>
        </p:blipFill>
        <p:spPr>
          <a:xfrm>
            <a:off x="3978234" y="1916832"/>
            <a:ext cx="4554206" cy="3450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 descr="Screen Shot 2015-12-09 at 06.11.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2135342" cy="4941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863669" y="5583679"/>
            <a:ext cx="5062292" cy="33914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770" tIns="30770" rIns="30770" bIns="30770" numCol="1" spcCol="23077" rtlCol="0" anchor="ctr">
            <a:spAutoFit/>
          </a:bodyPr>
          <a:lstStyle>
            <a:defPPr>
              <a:defRPr lang="en-US"/>
            </a:defPPr>
            <a:lvl1pPr marL="24616" marR="24616" defTabSz="553852" latinLnBrk="1" hangingPunct="0">
              <a:defRPr sz="2600" i="1">
                <a:solidFill>
                  <a:srgbClr val="11111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i="0" dirty="0" smtClean="0">
                <a:hlinkClick r:id="rId5"/>
              </a:rPr>
              <a:t>www.lib.cam.ac.uk/librarians/oa/oa_promo.html</a:t>
            </a:r>
            <a:r>
              <a:rPr lang="en-US" sz="1800" i="0" dirty="0" smtClean="0"/>
              <a:t>  </a:t>
            </a:r>
            <a:endParaRPr lang="en-US" sz="1800" i="0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764704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Various communication channels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426483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6856" y="980728"/>
            <a:ext cx="8229600" cy="3705275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 smtClean="0"/>
              <a:t>DEMOCRATIC</a:t>
            </a:r>
            <a:r>
              <a:rPr lang="en-GB" dirty="0" smtClean="0"/>
              <a:t> approach to RDM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Empower </a:t>
            </a:r>
            <a:r>
              <a:rPr lang="en-GB" dirty="0"/>
              <a:t>researchers </a:t>
            </a:r>
            <a:r>
              <a:rPr lang="en-GB" dirty="0" smtClean="0"/>
              <a:t>to shape RDM services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Audience, Crowd, Event, Cheer, Cheering, Concert, Liv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05064"/>
            <a:ext cx="3024336" cy="20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2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1: questionnaire to shape RDM support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44824"/>
            <a:ext cx="8035999" cy="42991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836712"/>
            <a:ext cx="7502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/>
              <a:t>Let researchers shape the services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90639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2: is data management &amp; sharing a waste of time? 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30244" y="3735914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Video: </a:t>
            </a: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upload.sms.cam.ac.uk/media/2113537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 descr="Screen Shot 2015-12-09 at 06.20.18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2" r="17021"/>
          <a:stretch/>
        </p:blipFill>
        <p:spPr>
          <a:xfrm>
            <a:off x="1139300" y="1901660"/>
            <a:ext cx="3645366" cy="2020988"/>
          </a:xfrm>
          <a:prstGeom prst="rect">
            <a:avLst/>
          </a:prstGeom>
        </p:spPr>
      </p:pic>
      <p:pic>
        <p:nvPicPr>
          <p:cNvPr id="7" name="Picture 6" descr="Screen Shot 2015-12-09 at 06.18.3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683847"/>
            <a:ext cx="2807251" cy="38484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32040" y="2085610"/>
            <a:ext cx="4355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storify.com/CamOpenData/odpd15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" name="Picture 8" descr="Screen Shot 2015-12-09 at 06.21.26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12"/>
          <a:stretch/>
        </p:blipFill>
        <p:spPr>
          <a:xfrm>
            <a:off x="2706508" y="4581128"/>
            <a:ext cx="3226927" cy="18722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19672" y="6525344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8"/>
              </a:rPr>
              <a:t>https://unlockingresearch.blog.lib.cam.ac.uk/?</a:t>
            </a:r>
            <a:r>
              <a:rPr lang="en-US" dirty="0" smtClean="0">
                <a:hlinkClick r:id="rId8"/>
              </a:rPr>
              <a:t>p=392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86228" y="807095"/>
            <a:ext cx="88502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/>
              <a:t>Never dismiss questions and </a:t>
            </a:r>
            <a:r>
              <a:rPr lang="en-GB" sz="2800" b="1" dirty="0" smtClean="0"/>
              <a:t>worries + be honest</a:t>
            </a:r>
            <a:endParaRPr lang="en-GB" sz="2800" b="1" dirty="0"/>
          </a:p>
          <a:p>
            <a:r>
              <a:rPr lang="en-GB" sz="2400" b="1" dirty="0" smtClean="0"/>
              <a:t>“Open </a:t>
            </a:r>
            <a:r>
              <a:rPr lang="en-GB" sz="2400" b="1" dirty="0"/>
              <a:t>Data – moving science forward or a waste of money &amp; time</a:t>
            </a:r>
            <a:r>
              <a:rPr lang="en-GB" sz="2400" b="1" dirty="0" smtClean="0"/>
              <a:t>?”</a:t>
            </a:r>
          </a:p>
        </p:txBody>
      </p:sp>
    </p:spTree>
    <p:extLst>
      <p:ext uri="{BB962C8B-B14F-4D97-AF65-F5344CB8AC3E}">
        <p14:creationId xmlns:p14="http://schemas.microsoft.com/office/powerpoint/2010/main" val="225727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3: should Cambridge do more to encourage Open Research?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3472" b="22789"/>
          <a:stretch/>
        </p:blipFill>
        <p:spPr>
          <a:xfrm>
            <a:off x="1116472" y="2204864"/>
            <a:ext cx="6983920" cy="17044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t="20368"/>
          <a:stretch/>
        </p:blipFill>
        <p:spPr>
          <a:xfrm>
            <a:off x="859357" y="4077072"/>
            <a:ext cx="7447409" cy="1689109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6012160" y="4525582"/>
            <a:ext cx="454025" cy="360040"/>
          </a:xfrm>
          <a:prstGeom prst="roundRect">
            <a:avLst/>
          </a:prstGeom>
          <a:noFill/>
          <a:ln>
            <a:solidFill>
              <a:srgbClr val="F57E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55576" y="5807005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5"/>
              </a:rPr>
              <a:t>https://</a:t>
            </a:r>
            <a:r>
              <a:rPr lang="en-GB" dirty="0" smtClean="0">
                <a:hlinkClick r:id="rId5"/>
              </a:rPr>
              <a:t>www.eventbrite.com/e/improving-the-research-process-discussing-an-open-research-position-tickets-25391407383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827584" y="836712"/>
            <a:ext cx="75023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/>
              <a:t>Let researchers shape the policy</a:t>
            </a:r>
          </a:p>
          <a:p>
            <a:pPr algn="ctr"/>
            <a:r>
              <a:rPr lang="en-GB" sz="3200" dirty="0"/>
              <a:t>T</a:t>
            </a:r>
            <a:r>
              <a:rPr lang="en-GB" sz="3200" dirty="0" smtClean="0"/>
              <a:t>hey are the ones to adhere to it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97936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4: invitation to be part of the RDM Project Group at Cambridge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301" y="3353862"/>
            <a:ext cx="7862131" cy="8672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526" y="4581128"/>
            <a:ext cx="7370882" cy="1342553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1102809" y="5072384"/>
            <a:ext cx="3600400" cy="377200"/>
          </a:xfrm>
          <a:prstGeom prst="roundRect">
            <a:avLst/>
          </a:prstGeom>
          <a:noFill/>
          <a:ln>
            <a:solidFill>
              <a:srgbClr val="F57E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395536" y="934849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/>
              <a:t>Let researchers work with you </a:t>
            </a:r>
          </a:p>
          <a:p>
            <a:pPr algn="ctr"/>
            <a:r>
              <a:rPr lang="en-GB" sz="3200" b="1" dirty="0" smtClean="0"/>
              <a:t>(empower the champions)</a:t>
            </a:r>
          </a:p>
          <a:p>
            <a:pPr algn="ctr"/>
            <a:endParaRPr lang="en-GB" sz="3200" b="1" dirty="0"/>
          </a:p>
          <a:p>
            <a:pPr algn="ctr"/>
            <a:r>
              <a:rPr lang="en-GB" sz="3200" dirty="0" smtClean="0"/>
              <a:t>And take advice from people who know better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51535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37052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Did it work? </a:t>
            </a:r>
          </a:p>
          <a:p>
            <a:pPr marL="0" indent="0">
              <a:buNone/>
            </a:pPr>
            <a:r>
              <a:rPr lang="en-GB" dirty="0" smtClean="0"/>
              <a:t>Researchers’ feedback on our services</a:t>
            </a:r>
            <a:endParaRPr lang="en-GB" i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 descr="Feedback, Contact, Reaction, Post, Mess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76872"/>
            <a:ext cx="5400600" cy="358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14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Feedback on the use of repository - numbers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335" y="1052736"/>
            <a:ext cx="6673679" cy="36180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37015" y="4797152"/>
            <a:ext cx="6076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In a bit more than a year 10X more data submissions than during a decade 2005 - 2015</a:t>
            </a:r>
            <a:endParaRPr lang="en-GB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6444208" y="421179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2015</a:t>
            </a:r>
            <a:endParaRPr lang="en-GB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092280" y="422108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2016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82994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99592" y="188640"/>
            <a:ext cx="7772400" cy="453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800" dirty="0" smtClean="0">
                <a:solidFill>
                  <a:srgbClr val="A9998F"/>
                </a:solidFill>
              </a:rPr>
              <a:t>Behaviour change – sharing occurs earlier  </a:t>
            </a:r>
            <a:endParaRPr lang="en-GB" sz="1800" dirty="0">
              <a:solidFill>
                <a:srgbClr val="A9998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908720"/>
            <a:ext cx="77048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 smtClean="0"/>
              <a:t>Behaviour change – data shared earlier and earlier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 smtClean="0"/>
              <a:t>Researchers used to panic and share their data at the last minute (compliance requirements)</a:t>
            </a:r>
            <a:endParaRPr lang="en-GB" sz="2800" dirty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 smtClean="0"/>
              <a:t>More and more frequently: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Data shared </a:t>
            </a:r>
            <a:r>
              <a:rPr lang="en-GB" sz="2400" dirty="0"/>
              <a:t>before publication – access for </a:t>
            </a:r>
            <a:r>
              <a:rPr lang="en-GB" sz="2400" dirty="0" smtClean="0"/>
              <a:t>peer-reviewers</a:t>
            </a:r>
            <a:endParaRPr lang="en-GB" sz="2400" dirty="0"/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Placeholder requests for data in preparation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 smtClean="0"/>
              <a:t>Data sharing seems to be more and more embedded in the publication process</a:t>
            </a:r>
          </a:p>
        </p:txBody>
      </p:sp>
    </p:spTree>
    <p:extLst>
      <p:ext uri="{BB962C8B-B14F-4D97-AF65-F5344CB8AC3E}">
        <p14:creationId xmlns:p14="http://schemas.microsoft.com/office/powerpoint/2010/main" val="155994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Feedback on training</a:t>
            </a:r>
            <a:endParaRPr lang="en-GB" dirty="0"/>
          </a:p>
        </p:txBody>
      </p:sp>
      <p:pic>
        <p:nvPicPr>
          <p:cNvPr id="4" name="Picture 3" descr="C:\Users\mt446\Documents\Research Facilitator\Research Data Facilitator\Research Facilitator\Research Facilitator\OAPB\Agendas\20160301\RDM workshop feedback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110" y="1124744"/>
            <a:ext cx="5784350" cy="274833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755576" y="4149080"/>
            <a:ext cx="7835702" cy="2185214"/>
          </a:xfrm>
          <a:prstGeom prst="rect">
            <a:avLst/>
          </a:prstGeom>
          <a:noFill/>
          <a:ln>
            <a:solidFill>
              <a:srgbClr val="F57E1B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i="1">
                <a:solidFill>
                  <a:srgbClr val="F8F8F8"/>
                </a:solidFill>
              </a:defRPr>
            </a:lvl1pPr>
          </a:lstStyle>
          <a:p>
            <a:r>
              <a:rPr lang="en-GB" sz="1800" i="0" dirty="0" smtClean="0">
                <a:solidFill>
                  <a:schemeClr val="tx1"/>
                </a:solidFill>
              </a:rPr>
              <a:t>Anonymous feedback:</a:t>
            </a:r>
          </a:p>
          <a:p>
            <a:endParaRPr lang="en-GB" sz="1800" dirty="0" smtClean="0">
              <a:solidFill>
                <a:schemeClr val="tx1"/>
              </a:solidFill>
            </a:endParaRPr>
          </a:p>
          <a:p>
            <a:r>
              <a:rPr lang="en-GB" i="0" dirty="0" smtClean="0">
                <a:solidFill>
                  <a:schemeClr val="tx1"/>
                </a:solidFill>
              </a:rPr>
              <a:t>“I </a:t>
            </a:r>
            <a:r>
              <a:rPr lang="en-GB" i="0" dirty="0">
                <a:solidFill>
                  <a:schemeClr val="tx1"/>
                </a:solidFill>
              </a:rPr>
              <a:t>thought this was </a:t>
            </a:r>
            <a:r>
              <a:rPr lang="en-GB" b="1" i="0" dirty="0">
                <a:solidFill>
                  <a:schemeClr val="tx1"/>
                </a:solidFill>
              </a:rPr>
              <a:t>the best </a:t>
            </a:r>
            <a:r>
              <a:rPr lang="en-GB" b="1" i="0" dirty="0" smtClean="0">
                <a:solidFill>
                  <a:schemeClr val="tx1"/>
                </a:solidFill>
              </a:rPr>
              <a:t>workshop </a:t>
            </a:r>
            <a:r>
              <a:rPr lang="en-GB" b="1" i="0" dirty="0">
                <a:solidFill>
                  <a:schemeClr val="tx1"/>
                </a:solidFill>
              </a:rPr>
              <a:t>I've attended so far</a:t>
            </a:r>
            <a:r>
              <a:rPr lang="en-GB" i="0" dirty="0">
                <a:solidFill>
                  <a:schemeClr val="tx1"/>
                </a:solidFill>
              </a:rPr>
              <a:t>. Very professional delivery, good balance of participant </a:t>
            </a:r>
            <a:r>
              <a:rPr lang="en-GB" i="0" dirty="0" smtClean="0">
                <a:solidFill>
                  <a:schemeClr val="tx1"/>
                </a:solidFill>
              </a:rPr>
              <a:t>interaction.”</a:t>
            </a:r>
          </a:p>
          <a:p>
            <a:endParaRPr lang="en-GB" i="0" dirty="0">
              <a:solidFill>
                <a:schemeClr val="tx1"/>
              </a:solidFill>
            </a:endParaRPr>
          </a:p>
          <a:p>
            <a:r>
              <a:rPr lang="en-GB" i="0" dirty="0" smtClean="0">
                <a:solidFill>
                  <a:schemeClr val="tx1"/>
                </a:solidFill>
              </a:rPr>
              <a:t>“</a:t>
            </a:r>
            <a:r>
              <a:rPr lang="en-GB" b="1" i="0" dirty="0" smtClean="0">
                <a:solidFill>
                  <a:schemeClr val="tx1"/>
                </a:solidFill>
              </a:rPr>
              <a:t>Course should be mandatory </a:t>
            </a:r>
            <a:r>
              <a:rPr lang="en-GB" i="0" dirty="0" smtClean="0">
                <a:solidFill>
                  <a:schemeClr val="tx1"/>
                </a:solidFill>
              </a:rPr>
              <a:t>and done at the beginning of the year. It was excellent - thank you. </a:t>
            </a:r>
            <a:r>
              <a:rPr lang="en-GB" b="1" i="0" dirty="0" smtClean="0">
                <a:solidFill>
                  <a:schemeClr val="tx1"/>
                </a:solidFill>
              </a:rPr>
              <a:t>I wish I did it at the beginning</a:t>
            </a:r>
            <a:r>
              <a:rPr lang="en-GB" i="0" dirty="0" smtClean="0">
                <a:solidFill>
                  <a:schemeClr val="tx1"/>
                </a:solidFill>
              </a:rPr>
              <a:t>.”</a:t>
            </a:r>
            <a:endParaRPr lang="en-GB" i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53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47861"/>
            <a:ext cx="8229600" cy="37052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In the UK funders consider data management and sharing seriously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" descr="Hammer, Books, Law, Court, Lawyer, Paragraphs, Ru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943" y="2276872"/>
            <a:ext cx="5603377" cy="420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70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Other spontaneous feedback: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980728"/>
            <a:ext cx="8438455" cy="1631216"/>
          </a:xfrm>
          <a:prstGeom prst="rect">
            <a:avLst/>
          </a:prstGeom>
          <a:noFill/>
          <a:ln>
            <a:solidFill>
              <a:srgbClr val="F57E1B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i="0"/>
            </a:lvl1pPr>
          </a:lstStyle>
          <a:p>
            <a:r>
              <a:rPr lang="en-GB" sz="2000" dirty="0" smtClean="0"/>
              <a:t>“I </a:t>
            </a:r>
            <a:r>
              <a:rPr lang="en-GB" sz="2000" dirty="0"/>
              <a:t>really think </a:t>
            </a:r>
            <a:r>
              <a:rPr lang="en-GB" sz="2000" b="1" dirty="0"/>
              <a:t>it’s very important what you are doing</a:t>
            </a:r>
            <a:r>
              <a:rPr lang="en-GB" sz="2000" dirty="0"/>
              <a:t>, </a:t>
            </a:r>
            <a:r>
              <a:rPr lang="en-GB" sz="2000" b="1" dirty="0"/>
              <a:t>it is the future </a:t>
            </a:r>
            <a:r>
              <a:rPr lang="en-GB" sz="2000" dirty="0"/>
              <a:t>and you are proactively embracing it + helping shape it in this community which badly needs it, </a:t>
            </a:r>
            <a:r>
              <a:rPr lang="en-GB" sz="2000" b="1" dirty="0"/>
              <a:t>we are very grateful as a community for what you are doing</a:t>
            </a:r>
            <a:r>
              <a:rPr lang="en-GB" sz="2000" dirty="0"/>
              <a:t>.”</a:t>
            </a:r>
          </a:p>
          <a:p>
            <a:endParaRPr lang="en-GB" sz="2000" dirty="0"/>
          </a:p>
          <a:p>
            <a:r>
              <a:rPr lang="en-GB" sz="2000" dirty="0"/>
              <a:t>Group </a:t>
            </a:r>
            <a:r>
              <a:rPr lang="en-GB" sz="2000" dirty="0" smtClean="0"/>
              <a:t>Leader, Department </a:t>
            </a:r>
            <a:r>
              <a:rPr lang="en-GB" sz="2000" dirty="0"/>
              <a:t>of Genetics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4293096"/>
            <a:ext cx="8748464" cy="2246769"/>
          </a:xfrm>
          <a:prstGeom prst="rect">
            <a:avLst/>
          </a:prstGeom>
          <a:noFill/>
          <a:ln>
            <a:solidFill>
              <a:srgbClr val="F57E1B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“I </a:t>
            </a:r>
            <a:r>
              <a:rPr lang="en-GB" sz="2000" dirty="0"/>
              <a:t>meant to send this to you last week – the first paper that cites '</a:t>
            </a:r>
            <a:r>
              <a:rPr lang="en-GB" sz="2000" dirty="0" err="1"/>
              <a:t>Kymata</a:t>
            </a:r>
            <a:r>
              <a:rPr lang="en-GB" sz="2000" dirty="0"/>
              <a:t>' data directly in the references has just been published!</a:t>
            </a:r>
          </a:p>
          <a:p>
            <a:endParaRPr lang="en-GB" sz="2000" dirty="0"/>
          </a:p>
          <a:p>
            <a:r>
              <a:rPr lang="en-GB" sz="2000" dirty="0"/>
              <a:t>This is a </a:t>
            </a:r>
            <a:r>
              <a:rPr lang="en-GB" sz="2000" b="1" dirty="0"/>
              <a:t>direct result of my discussions with you </a:t>
            </a:r>
            <a:r>
              <a:rPr lang="en-GB" sz="2000" b="1" dirty="0" smtClean="0"/>
              <a:t>about </a:t>
            </a:r>
            <a:r>
              <a:rPr lang="en-GB" sz="2000" b="1" dirty="0"/>
              <a:t>the best way to cite this data in a paper </a:t>
            </a:r>
            <a:r>
              <a:rPr lang="en-GB" sz="2000" dirty="0"/>
              <a:t>– and I think it looks really good, so thanks again for your advice </a:t>
            </a:r>
            <a:r>
              <a:rPr lang="en-GB" sz="2000" dirty="0" smtClean="0"/>
              <a:t>:)”</a:t>
            </a:r>
          </a:p>
          <a:p>
            <a:endParaRPr lang="en-GB" sz="2000" dirty="0"/>
          </a:p>
          <a:p>
            <a:r>
              <a:rPr lang="en-GB" sz="2000" dirty="0" smtClean="0"/>
              <a:t>Group Leader, Department of Psychology</a:t>
            </a:r>
            <a:endParaRPr lang="en-GB" sz="2000" dirty="0"/>
          </a:p>
        </p:txBody>
      </p:sp>
      <p:sp>
        <p:nvSpPr>
          <p:cNvPr id="5" name="Rectangle 4"/>
          <p:cNvSpPr/>
          <p:nvPr/>
        </p:nvSpPr>
        <p:spPr>
          <a:xfrm>
            <a:off x="532033" y="2790800"/>
            <a:ext cx="8467951" cy="1323439"/>
          </a:xfrm>
          <a:prstGeom prst="rect">
            <a:avLst/>
          </a:prstGeom>
          <a:noFill/>
          <a:ln>
            <a:solidFill>
              <a:srgbClr val="F57E1B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“I </a:t>
            </a:r>
            <a:r>
              <a:rPr lang="en-GB" sz="2000" dirty="0"/>
              <a:t>am really happy I got in touch with you. </a:t>
            </a:r>
            <a:r>
              <a:rPr lang="en-GB" sz="2000" b="1" dirty="0"/>
              <a:t>Your help was extremely important </a:t>
            </a:r>
            <a:r>
              <a:rPr lang="en-GB" sz="2000" dirty="0"/>
              <a:t>to me, as </a:t>
            </a:r>
            <a:r>
              <a:rPr lang="en-GB" sz="2000" b="1" dirty="0"/>
              <a:t>I previously had no idea how to do this</a:t>
            </a:r>
            <a:r>
              <a:rPr lang="en-GB" sz="2000" dirty="0"/>
              <a:t>. Thank you so much</a:t>
            </a:r>
            <a:r>
              <a:rPr lang="en-GB" sz="2000" dirty="0" smtClean="0"/>
              <a:t>.”</a:t>
            </a:r>
            <a:endParaRPr lang="en-GB" sz="2000" dirty="0"/>
          </a:p>
          <a:p>
            <a:endParaRPr lang="en-GB" sz="2000" dirty="0"/>
          </a:p>
          <a:p>
            <a:r>
              <a:rPr lang="en-GB" sz="2000" dirty="0" smtClean="0"/>
              <a:t>Postdoc, Department of Psychology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19379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And over 40 applications to join the RDM Project Group!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67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37052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Collaboration and open communication: </a:t>
            </a:r>
          </a:p>
          <a:p>
            <a:pPr marL="0" indent="0">
              <a:buNone/>
            </a:pPr>
            <a:r>
              <a:rPr lang="en-GB" dirty="0" smtClean="0"/>
              <a:t>key to succeed with RDM provisions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Collaboration – the way forward</a:t>
            </a:r>
            <a:endParaRPr lang="en-GB" dirty="0"/>
          </a:p>
        </p:txBody>
      </p:sp>
      <p:pic>
        <p:nvPicPr>
          <p:cNvPr id="5122" name="Picture 2" descr="Team, Motivation, Teamwork, Together, Group, Communit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9295"/>
            <a:ext cx="5824075" cy="43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52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3508" y="2429226"/>
            <a:ext cx="8856984" cy="351879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40" tIns="50740" rIns="50740" bIns="50740" numCol="1" spcCol="38056" rtlCol="0" anchor="ctr">
            <a:spAutoFit/>
          </a:bodyPr>
          <a:lstStyle/>
          <a:p>
            <a:pPr marL="40591" marR="40591" algn="ctr" latinLnBrk="1" hangingPunct="0">
              <a:lnSpc>
                <a:spcPct val="150000"/>
              </a:lnSpc>
            </a:pPr>
            <a:r>
              <a:rPr lang="en-GB" sz="2000" dirty="0" smtClean="0"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sym typeface="PT Sans"/>
              </a:rPr>
              <a:t>Questions: </a:t>
            </a:r>
            <a:r>
              <a:rPr lang="en-GB" sz="2000" u="sng" dirty="0" smtClean="0"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sym typeface="PT Sans"/>
                <a:hlinkClick r:id="rId2"/>
              </a:rPr>
              <a:t>mt446@cam.ac.uk</a:t>
            </a:r>
            <a:r>
              <a:rPr lang="en-GB" sz="2000" u="sng" dirty="0" smtClean="0"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sym typeface="PT Sans"/>
              </a:rPr>
              <a:t> </a:t>
            </a:r>
          </a:p>
          <a:p>
            <a:pPr marL="40591" marR="40591" algn="ctr" latinLnBrk="1" hangingPunct="0">
              <a:lnSpc>
                <a:spcPct val="150000"/>
              </a:lnSpc>
            </a:pPr>
            <a:endParaRPr lang="en-GB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57C4CD"/>
                </a:solidFill>
              </a:uFill>
              <a:latin typeface="PT Sans" panose="020B0503020203020204" pitchFamily="34" charset="0"/>
              <a:cs typeface="Arial" panose="020B0604020202020204" pitchFamily="34" charset="0"/>
              <a:sym typeface="PT Sans"/>
            </a:endParaRPr>
          </a:p>
          <a:p>
            <a:pPr marL="40591" marR="40591" algn="ctr" latinLnBrk="1" hangingPunct="0">
              <a:lnSpc>
                <a:spcPct val="150000"/>
              </a:lnSpc>
            </a:pPr>
            <a:r>
              <a:rPr lang="en-GB" sz="2000" dirty="0" smtClean="0"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sym typeface="PT Sans"/>
                <a:hlinkClick r:id="rId3"/>
              </a:rPr>
              <a:t>www.data.cam.ac.uk</a:t>
            </a:r>
            <a:endParaRPr lang="en-GB" sz="2000" dirty="0" smtClean="0">
              <a:uFill>
                <a:solidFill>
                  <a:srgbClr val="57C4CD"/>
                </a:solidFill>
              </a:uFill>
              <a:latin typeface="PT Sans" panose="020B0503020203020204" pitchFamily="34" charset="0"/>
              <a:cs typeface="Arial" panose="020B0604020202020204" pitchFamily="34" charset="0"/>
              <a:sym typeface="PT Sans"/>
            </a:endParaRPr>
          </a:p>
          <a:p>
            <a:pPr marL="40591" marR="40591" algn="ctr" latinLnBrk="1" hangingPunct="0">
              <a:lnSpc>
                <a:spcPct val="150000"/>
              </a:lnSpc>
            </a:pPr>
            <a:endParaRPr lang="en-GB" sz="2000" dirty="0" smtClean="0">
              <a:uFill>
                <a:solidFill>
                  <a:srgbClr val="57C4CD"/>
                </a:solidFill>
              </a:uFill>
              <a:latin typeface="PT Sans" panose="020B0503020203020204" pitchFamily="34" charset="0"/>
              <a:cs typeface="Arial" panose="020B0604020202020204" pitchFamily="34" charset="0"/>
              <a:sym typeface="PT Sans"/>
            </a:endParaRPr>
          </a:p>
          <a:p>
            <a:pPr marL="40591" marR="40591" algn="ctr" latinLnBrk="1" hangingPunct="0">
              <a:lnSpc>
                <a:spcPct val="150000"/>
              </a:lnSpc>
            </a:pPr>
            <a:r>
              <a:rPr lang="en-GB" sz="2400" dirty="0" smtClean="0"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sym typeface="PT Sans"/>
              </a:rPr>
              <a:t>@</a:t>
            </a:r>
            <a:r>
              <a:rPr lang="en-GB" sz="2400" dirty="0" err="1" smtClean="0"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sym typeface="PT Sans"/>
              </a:rPr>
              <a:t>martateperek</a:t>
            </a:r>
            <a:endParaRPr lang="en-GB" sz="2400" dirty="0" smtClean="0">
              <a:uFill>
                <a:solidFill>
                  <a:srgbClr val="57C4CD"/>
                </a:solidFill>
              </a:uFill>
              <a:latin typeface="PT Sans" panose="020B0503020203020204" pitchFamily="34" charset="0"/>
              <a:cs typeface="Arial" panose="020B0604020202020204" pitchFamily="34" charset="0"/>
              <a:sym typeface="PT Sans"/>
            </a:endParaRPr>
          </a:p>
          <a:p>
            <a:pPr marL="40591" marR="40591" algn="ctr" latinLnBrk="1" hangingPunct="0">
              <a:lnSpc>
                <a:spcPct val="150000"/>
              </a:lnSpc>
            </a:pPr>
            <a:r>
              <a:rPr lang="en-GB" sz="2400" dirty="0" smtClean="0"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sym typeface="PT Sans"/>
              </a:rPr>
              <a:t>@</a:t>
            </a:r>
            <a:r>
              <a:rPr lang="en-GB" sz="2400" dirty="0" err="1" smtClean="0">
                <a:uFill>
                  <a:solidFill>
                    <a:srgbClr val="57C4CD"/>
                  </a:solidFill>
                </a:uFill>
                <a:latin typeface="PT Sans" panose="020B0503020203020204" pitchFamily="34" charset="0"/>
                <a:cs typeface="Arial" panose="020B0604020202020204" pitchFamily="34" charset="0"/>
                <a:sym typeface="PT Sans"/>
              </a:rPr>
              <a:t>CamOpenData</a:t>
            </a:r>
            <a:endParaRPr lang="en-GB" sz="2400" dirty="0" smtClean="0">
              <a:uFill>
                <a:solidFill>
                  <a:srgbClr val="57C4CD"/>
                </a:solidFill>
              </a:uFill>
              <a:latin typeface="PT Sans" panose="020B0503020203020204" pitchFamily="34" charset="0"/>
              <a:cs typeface="Arial" panose="020B0604020202020204" pitchFamily="34" charset="0"/>
              <a:sym typeface="PT Sans"/>
            </a:endParaRPr>
          </a:p>
          <a:p>
            <a:pPr marL="40591" marR="40591" algn="ctr" latinLnBrk="1" hangingPunct="0">
              <a:lnSpc>
                <a:spcPct val="150000"/>
              </a:lnSpc>
            </a:pPr>
            <a:endParaRPr lang="en-GB" sz="2000" dirty="0">
              <a:uFill>
                <a:solidFill>
                  <a:srgbClr val="57C4CD"/>
                </a:solidFill>
              </a:uFill>
              <a:latin typeface="Arial" panose="020B0604020202020204" pitchFamily="34" charset="0"/>
              <a:cs typeface="Arial" panose="020B0604020202020204" pitchFamily="34" charset="0"/>
              <a:sym typeface="PT Sans"/>
            </a:endParaRPr>
          </a:p>
        </p:txBody>
      </p:sp>
      <p:pic>
        <p:nvPicPr>
          <p:cNvPr id="7" name="Picture 2" descr="https://g.twimg.com/Twitter_logo_blu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489" y="4581128"/>
            <a:ext cx="772351" cy="62791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88063" y="912410"/>
            <a:ext cx="27678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800" dirty="0" smtClean="0"/>
              <a:t>Thank you</a:t>
            </a:r>
            <a:endParaRPr lang="en-GB" sz="4800" dirty="0"/>
          </a:p>
        </p:txBody>
      </p:sp>
      <p:sp>
        <p:nvSpPr>
          <p:cNvPr id="2" name="Rectangle 1"/>
          <p:cNvSpPr/>
          <p:nvPr/>
        </p:nvSpPr>
        <p:spPr>
          <a:xfrm>
            <a:off x="1660800" y="6083997"/>
            <a:ext cx="58635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hlinkClick r:id="rId5"/>
              </a:rPr>
              <a:t>https://unlockingresearch.blog.lib.cam.ac.uk/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89122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3379" y="1052736"/>
            <a:ext cx="8229600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 smtClean="0"/>
              <a:t>You </a:t>
            </a:r>
            <a:r>
              <a:rPr lang="en-GB" sz="4000" b="1" dirty="0" smtClean="0"/>
              <a:t>must</a:t>
            </a:r>
            <a:r>
              <a:rPr lang="en-GB" sz="4000" dirty="0" smtClean="0"/>
              <a:t> do it</a:t>
            </a:r>
            <a:endParaRPr lang="en-GB" sz="4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You must share to comply with funders’ policies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545658"/>
            <a:ext cx="8435280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rgbClr val="A9998F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>
                <a:solidFill>
                  <a:schemeClr val="tx1"/>
                </a:solidFill>
              </a:rPr>
              <a:t>EPSRC do random checks to make sure data are shared in publications that acknowledge their funding</a:t>
            </a:r>
            <a:endParaRPr lang="en-GB" sz="2800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blogs.bodleian.ox.ac.uk/rdm/wp-content/uploads/sites/126/2014/03/EPSRC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36" y="3472734"/>
            <a:ext cx="3434328" cy="1883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88776" y="5675818"/>
            <a:ext cx="83664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4"/>
              </a:rPr>
              <a:t>https://www.epsrc.ac.uk/files/aboutus/standards/clarificationsofexpectationsresearchdatamanagement</a:t>
            </a:r>
            <a:r>
              <a:rPr lang="en-GB" dirty="0" smtClean="0">
                <a:hlinkClick r:id="rId4"/>
              </a:rPr>
              <a:t>/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850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3705275"/>
          </a:xfrm>
        </p:spPr>
        <p:txBody>
          <a:bodyPr>
            <a:no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GB" sz="2800" b="1" dirty="0" smtClean="0"/>
              <a:t>Immediate reaction:</a:t>
            </a:r>
          </a:p>
          <a:p>
            <a:pPr>
              <a:lnSpc>
                <a:spcPct val="160000"/>
              </a:lnSpc>
            </a:pPr>
            <a:r>
              <a:rPr lang="en-GB" sz="2300" dirty="0" smtClean="0"/>
              <a:t>This is not my priority</a:t>
            </a:r>
          </a:p>
          <a:p>
            <a:pPr>
              <a:lnSpc>
                <a:spcPct val="160000"/>
              </a:lnSpc>
            </a:pPr>
            <a:r>
              <a:rPr lang="en-GB" sz="2300" dirty="0" smtClean="0"/>
              <a:t>Why would I do that?</a:t>
            </a:r>
          </a:p>
          <a:p>
            <a:pPr>
              <a:lnSpc>
                <a:spcPct val="160000"/>
              </a:lnSpc>
            </a:pPr>
            <a:r>
              <a:rPr lang="en-GB" sz="2300" dirty="0" smtClean="0"/>
              <a:t>People will steal my results!</a:t>
            </a:r>
          </a:p>
          <a:p>
            <a:pPr>
              <a:lnSpc>
                <a:spcPct val="160000"/>
              </a:lnSpc>
            </a:pPr>
            <a:r>
              <a:rPr lang="en-GB" sz="2300" dirty="0" smtClean="0"/>
              <a:t>Data management is a waste of time</a:t>
            </a:r>
          </a:p>
          <a:p>
            <a:pPr>
              <a:lnSpc>
                <a:spcPct val="160000"/>
              </a:lnSpc>
            </a:pPr>
            <a:r>
              <a:rPr lang="en-GB" sz="2300" dirty="0" smtClean="0"/>
              <a:t>Nobody will understand my data</a:t>
            </a:r>
          </a:p>
          <a:p>
            <a:pPr>
              <a:lnSpc>
                <a:spcPct val="160000"/>
              </a:lnSpc>
            </a:pPr>
            <a:r>
              <a:rPr lang="en-GB" sz="2300" dirty="0" smtClean="0"/>
              <a:t>It would take me 5 years to find all my data!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Bad start</a:t>
            </a:r>
            <a:endParaRPr lang="en-GB" dirty="0"/>
          </a:p>
        </p:txBody>
      </p:sp>
      <p:pic>
        <p:nvPicPr>
          <p:cNvPr id="1026" name="Picture 2" descr="Angry, Female, Fist, Mad, Rage, People, Strike, Wom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844824"/>
            <a:ext cx="2645924" cy="398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70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37052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Let’s re-think the approach…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Board, School, Teaching, Students, Study, Thin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370" y="2085232"/>
            <a:ext cx="5369260" cy="37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70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0375" y="908720"/>
            <a:ext cx="8229600" cy="3705275"/>
          </a:xfrm>
        </p:spPr>
        <p:txBody>
          <a:bodyPr>
            <a:no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GB" b="1" dirty="0" smtClean="0"/>
              <a:t>Approach number 2:</a:t>
            </a:r>
          </a:p>
          <a:p>
            <a:pPr>
              <a:lnSpc>
                <a:spcPct val="160000"/>
              </a:lnSpc>
            </a:pPr>
            <a:r>
              <a:rPr lang="en-GB" dirty="0" smtClean="0"/>
              <a:t>Benefits of sharing</a:t>
            </a:r>
          </a:p>
          <a:p>
            <a:pPr>
              <a:lnSpc>
                <a:spcPct val="160000"/>
              </a:lnSpc>
            </a:pPr>
            <a:r>
              <a:rPr lang="en-GB" dirty="0" smtClean="0"/>
              <a:t>Support available</a:t>
            </a:r>
          </a:p>
          <a:p>
            <a:pPr>
              <a:lnSpc>
                <a:spcPct val="160000"/>
              </a:lnSpc>
            </a:pPr>
            <a:r>
              <a:rPr lang="en-GB" dirty="0" smtClean="0"/>
              <a:t>Democratic approach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2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564904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PT Sans" panose="020B0503020203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sz="4000" dirty="0" smtClean="0"/>
              <a:t>Talking about the benefits:</a:t>
            </a:r>
          </a:p>
          <a:p>
            <a:pPr algn="l"/>
            <a:r>
              <a:rPr lang="en-GB" sz="4000" dirty="0" smtClean="0"/>
              <a:t>Why would you want to share your research?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04387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12626</TotalTime>
  <Words>1156</Words>
  <Application>Microsoft Office PowerPoint</Application>
  <PresentationFormat>On-screen Show (4:3)</PresentationFormat>
  <Paragraphs>194</Paragraphs>
  <Slides>43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Calibri</vt:lpstr>
      <vt:lpstr>PT Sans</vt:lpstr>
      <vt:lpstr>Wingdings</vt:lpstr>
      <vt:lpstr>Arial</vt:lpstr>
      <vt:lpstr>Office Theme</vt:lpstr>
      <vt:lpstr>Data sharing lessons learnt at Cambridge: the whys and hows </vt:lpstr>
      <vt:lpstr>Content</vt:lpstr>
      <vt:lpstr>PowerPoint Presentation</vt:lpstr>
      <vt:lpstr>PowerPoint Presentation</vt:lpstr>
      <vt:lpstr>You must share to comply with funders’ policies</vt:lpstr>
      <vt:lpstr>Bad start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Get access to shared data</vt:lpstr>
      <vt:lpstr>PowerPoint Presentation</vt:lpstr>
      <vt:lpstr>PowerPoint Presentation</vt:lpstr>
      <vt:lpstr>Consultancy on data management</vt:lpstr>
      <vt:lpstr>Data management plan support service</vt:lpstr>
      <vt:lpstr>Training</vt:lpstr>
      <vt:lpstr>PowerPoint Presentation</vt:lpstr>
      <vt:lpstr>PowerPoint Presentation</vt:lpstr>
      <vt:lpstr>Policy development and discussions with funders</vt:lpstr>
      <vt:lpstr>Policy development and discussions with funders</vt:lpstr>
      <vt:lpstr>Advocacy and outreach</vt:lpstr>
      <vt:lpstr>Advocacy and outreach</vt:lpstr>
      <vt:lpstr>Advocacy and outreach</vt:lpstr>
      <vt:lpstr>Advocacy and outreach</vt:lpstr>
      <vt:lpstr>PowerPoint Presentation</vt:lpstr>
      <vt:lpstr>Example 1: questionnaire to shape RDM support </vt:lpstr>
      <vt:lpstr>Example 2: is data management &amp; sharing a waste of time? </vt:lpstr>
      <vt:lpstr>Example 3: should Cambridge do more to encourage Open Research?</vt:lpstr>
      <vt:lpstr>Example 4: invitation to be part of the RDM Project Group at Cambridge</vt:lpstr>
      <vt:lpstr>PowerPoint Presentation</vt:lpstr>
      <vt:lpstr>Feedback on the use of repository - numbers</vt:lpstr>
      <vt:lpstr>PowerPoint Presentation</vt:lpstr>
      <vt:lpstr>Feedback on training</vt:lpstr>
      <vt:lpstr>Other spontaneous feedback:</vt:lpstr>
      <vt:lpstr>PowerPoint Presentation</vt:lpstr>
      <vt:lpstr>Collaboration – the way forward</vt:lpstr>
      <vt:lpstr>PowerPoint Presentation</vt:lpstr>
    </vt:vector>
  </TitlesOfParts>
  <Company>Cambridge University Library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Philip Boyes</dc:creator>
  <cp:lastModifiedBy>Marta Teperek</cp:lastModifiedBy>
  <cp:revision>243</cp:revision>
  <dcterms:created xsi:type="dcterms:W3CDTF">2016-05-13T10:59:10Z</dcterms:created>
  <dcterms:modified xsi:type="dcterms:W3CDTF">2016-06-14T07:34:17Z</dcterms:modified>
</cp:coreProperties>
</file>