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 id="2147483664" r:id="rId2"/>
  </p:sldMasterIdLst>
  <p:sldIdLst>
    <p:sldId id="279" r:id="rId3"/>
  </p:sldIdLst>
  <p:sldSz cx="51206400" cy="38404800"/>
  <p:notesSz cx="6858000" cy="9144000"/>
  <p:defaultTextStyle>
    <a:defPPr>
      <a:defRPr lang="en-US"/>
    </a:defPPr>
    <a:lvl1pPr marL="0" algn="l" defTabSz="4301338" rtl="0" eaLnBrk="1" latinLnBrk="0" hangingPunct="1">
      <a:defRPr sz="8467" kern="1200">
        <a:solidFill>
          <a:schemeClr val="tx1"/>
        </a:solidFill>
        <a:latin typeface="+mn-lt"/>
        <a:ea typeface="+mn-ea"/>
        <a:cs typeface="+mn-cs"/>
      </a:defRPr>
    </a:lvl1pPr>
    <a:lvl2pPr marL="2150669" algn="l" defTabSz="4301338" rtl="0" eaLnBrk="1" latinLnBrk="0" hangingPunct="1">
      <a:defRPr sz="8467" kern="1200">
        <a:solidFill>
          <a:schemeClr val="tx1"/>
        </a:solidFill>
        <a:latin typeface="+mn-lt"/>
        <a:ea typeface="+mn-ea"/>
        <a:cs typeface="+mn-cs"/>
      </a:defRPr>
    </a:lvl2pPr>
    <a:lvl3pPr marL="4301338" algn="l" defTabSz="4301338" rtl="0" eaLnBrk="1" latinLnBrk="0" hangingPunct="1">
      <a:defRPr sz="8467" kern="1200">
        <a:solidFill>
          <a:schemeClr val="tx1"/>
        </a:solidFill>
        <a:latin typeface="+mn-lt"/>
        <a:ea typeface="+mn-ea"/>
        <a:cs typeface="+mn-cs"/>
      </a:defRPr>
    </a:lvl3pPr>
    <a:lvl4pPr marL="6452006" algn="l" defTabSz="4301338" rtl="0" eaLnBrk="1" latinLnBrk="0" hangingPunct="1">
      <a:defRPr sz="8467" kern="1200">
        <a:solidFill>
          <a:schemeClr val="tx1"/>
        </a:solidFill>
        <a:latin typeface="+mn-lt"/>
        <a:ea typeface="+mn-ea"/>
        <a:cs typeface="+mn-cs"/>
      </a:defRPr>
    </a:lvl4pPr>
    <a:lvl5pPr marL="8602675" algn="l" defTabSz="4301338" rtl="0" eaLnBrk="1" latinLnBrk="0" hangingPunct="1">
      <a:defRPr sz="8467" kern="1200">
        <a:solidFill>
          <a:schemeClr val="tx1"/>
        </a:solidFill>
        <a:latin typeface="+mn-lt"/>
        <a:ea typeface="+mn-ea"/>
        <a:cs typeface="+mn-cs"/>
      </a:defRPr>
    </a:lvl5pPr>
    <a:lvl6pPr marL="10753344" algn="l" defTabSz="4301338" rtl="0" eaLnBrk="1" latinLnBrk="0" hangingPunct="1">
      <a:defRPr sz="8467" kern="1200">
        <a:solidFill>
          <a:schemeClr val="tx1"/>
        </a:solidFill>
        <a:latin typeface="+mn-lt"/>
        <a:ea typeface="+mn-ea"/>
        <a:cs typeface="+mn-cs"/>
      </a:defRPr>
    </a:lvl6pPr>
    <a:lvl7pPr marL="12904013" algn="l" defTabSz="4301338" rtl="0" eaLnBrk="1" latinLnBrk="0" hangingPunct="1">
      <a:defRPr sz="8467" kern="1200">
        <a:solidFill>
          <a:schemeClr val="tx1"/>
        </a:solidFill>
        <a:latin typeface="+mn-lt"/>
        <a:ea typeface="+mn-ea"/>
        <a:cs typeface="+mn-cs"/>
      </a:defRPr>
    </a:lvl7pPr>
    <a:lvl8pPr marL="15054682" algn="l" defTabSz="4301338" rtl="0" eaLnBrk="1" latinLnBrk="0" hangingPunct="1">
      <a:defRPr sz="8467" kern="1200">
        <a:solidFill>
          <a:schemeClr val="tx1"/>
        </a:solidFill>
        <a:latin typeface="+mn-lt"/>
        <a:ea typeface="+mn-ea"/>
        <a:cs typeface="+mn-cs"/>
      </a:defRPr>
    </a:lvl8pPr>
    <a:lvl9pPr marL="17205350" algn="l" defTabSz="4301338" rtl="0" eaLnBrk="1" latinLnBrk="0" hangingPunct="1">
      <a:defRPr sz="8467"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5700"/>
    <a:srgbClr val="DBEDF4"/>
    <a:srgbClr val="D9EBF2"/>
    <a:srgbClr val="E1E8EE"/>
    <a:srgbClr val="E5E8EE"/>
    <a:srgbClr val="DBE8EA"/>
    <a:srgbClr val="E2E5E8"/>
    <a:srgbClr val="E3EBF7"/>
    <a:srgbClr val="D3E8E7"/>
    <a:srgbClr val="DFE8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88"/>
    <p:restoredTop sz="94678"/>
  </p:normalViewPr>
  <p:slideViewPr>
    <p:cSldViewPr snapToGrid="0" snapToObjects="1" showGuides="1">
      <p:cViewPr>
        <p:scale>
          <a:sx n="40" d="100"/>
          <a:sy n="40" d="100"/>
        </p:scale>
        <p:origin x="14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1.xml"/><Relationship Id="rId7"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184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 COLUMN -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924709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783060"/>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64" userDrawn="1">
          <p15:clr>
            <a:srgbClr val="F26B43"/>
          </p15:clr>
        </p15:guide>
        <p15:guide id="2" pos="864" userDrawn="1">
          <p15:clr>
            <a:srgbClr val="F26B43"/>
          </p15:clr>
        </p15:guide>
        <p15:guide id="3" pos="1296" userDrawn="1">
          <p15:clr>
            <a:srgbClr val="F26B43"/>
          </p15:clr>
        </p15:guide>
        <p15:guide id="4" pos="7512" userDrawn="1">
          <p15:clr>
            <a:srgbClr val="F26B43"/>
          </p15:clr>
        </p15:guide>
        <p15:guide id="5" pos="8664" userDrawn="1">
          <p15:clr>
            <a:srgbClr val="F26B43"/>
          </p15:clr>
        </p15:guide>
        <p15:guide id="6" pos="9096" userDrawn="1">
          <p15:clr>
            <a:srgbClr val="F26B43"/>
          </p15:clr>
        </p15:guide>
        <p15:guide id="7" pos="15312" userDrawn="1">
          <p15:clr>
            <a:srgbClr val="F26B43"/>
          </p15:clr>
        </p15:guide>
        <p15:guide id="8" pos="7944" userDrawn="1">
          <p15:clr>
            <a:srgbClr val="F26B43"/>
          </p15:clr>
        </p15:guide>
        <p15:guide id="9" pos="15768" userDrawn="1">
          <p15:clr>
            <a:srgbClr val="F26B43"/>
          </p15:clr>
        </p15:guide>
        <p15:guide id="10" pos="16488" userDrawn="1">
          <p15:clr>
            <a:srgbClr val="F26B43"/>
          </p15:clr>
        </p15:guide>
        <p15:guide id="11" pos="16920" userDrawn="1">
          <p15:clr>
            <a:srgbClr val="F26B43"/>
          </p15:clr>
        </p15:guide>
        <p15:guide id="12" pos="23136" userDrawn="1">
          <p15:clr>
            <a:srgbClr val="F26B43"/>
          </p15:clr>
        </p15:guide>
        <p15:guide id="13" pos="23568" userDrawn="1">
          <p15:clr>
            <a:srgbClr val="F26B43"/>
          </p15:clr>
        </p15:guide>
        <p15:guide id="14" pos="24288" userDrawn="1">
          <p15:clr>
            <a:srgbClr val="F26B43"/>
          </p15:clr>
        </p15:guide>
        <p15:guide id="15" pos="24720" userDrawn="1">
          <p15:clr>
            <a:srgbClr val="F26B43"/>
          </p15:clr>
        </p15:guide>
        <p15:guide id="16" pos="30960" userDrawn="1">
          <p15:clr>
            <a:srgbClr val="F26B43"/>
          </p15:clr>
        </p15:guide>
        <p15:guide id="17" pos="31392" userDrawn="1">
          <p15:clr>
            <a:srgbClr val="F26B43"/>
          </p15:clr>
        </p15:guide>
        <p15:guide id="18" orient="horz" pos="1152" userDrawn="1">
          <p15:clr>
            <a:srgbClr val="F26B43"/>
          </p15:clr>
        </p15:guide>
        <p15:guide id="19" orient="horz" pos="4320" userDrawn="1">
          <p15:clr>
            <a:srgbClr val="F26B43"/>
          </p15:clr>
        </p15:guide>
        <p15:guide id="20" orient="horz" pos="4032" userDrawn="1">
          <p15:clr>
            <a:srgbClr val="F26B43"/>
          </p15:clr>
        </p15:guide>
        <p15:guide id="21" orient="horz" pos="5184" userDrawn="1">
          <p15:clr>
            <a:srgbClr val="F26B43"/>
          </p15:clr>
        </p15:guide>
        <p15:guide id="22" orient="horz" pos="5472" userDrawn="1">
          <p15:clr>
            <a:srgbClr val="F26B43"/>
          </p15:clr>
        </p15:guide>
        <p15:guide id="23" orient="horz" pos="23328" userDrawn="1">
          <p15:clr>
            <a:srgbClr val="F26B43"/>
          </p15:clr>
        </p15:guide>
        <p15:guide id="24" orient="horz" pos="230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670426"/>
      </p:ext>
    </p:extLst>
  </p:cSld>
  <p:clrMap bg1="lt1" tx1="dk1" bg2="lt2" tx2="dk2" accent1="accent1" accent2="accent2" accent3="accent3" accent4="accent4" accent5="accent5" accent6="accent6" hlink="hlink" folHlink="folHlink"/>
  <p:sldLayoutIdLst>
    <p:sldLayoutId id="2147483665" r:id="rId1"/>
    <p:sldLayoutId id="214748366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64" userDrawn="1">
          <p15:clr>
            <a:srgbClr val="F26B43"/>
          </p15:clr>
        </p15:guide>
        <p15:guide id="2" pos="864" userDrawn="1">
          <p15:clr>
            <a:srgbClr val="F26B43"/>
          </p15:clr>
        </p15:guide>
        <p15:guide id="3" pos="1296" userDrawn="1">
          <p15:clr>
            <a:srgbClr val="F26B43"/>
          </p15:clr>
        </p15:guide>
        <p15:guide id="4" pos="8640" userDrawn="1">
          <p15:clr>
            <a:srgbClr val="F26B43"/>
          </p15:clr>
        </p15:guide>
        <p15:guide id="5" pos="9072" userDrawn="1">
          <p15:clr>
            <a:srgbClr val="F26B43"/>
          </p15:clr>
        </p15:guide>
        <p15:guide id="6" pos="9792" userDrawn="1">
          <p15:clr>
            <a:srgbClr val="F26B43"/>
          </p15:clr>
        </p15:guide>
        <p15:guide id="7" pos="10224" userDrawn="1">
          <p15:clr>
            <a:srgbClr val="F26B43"/>
          </p15:clr>
        </p15:guide>
        <p15:guide id="8" pos="22032" userDrawn="1">
          <p15:clr>
            <a:srgbClr val="F26B43"/>
          </p15:clr>
        </p15:guide>
        <p15:guide id="9" pos="22440" userDrawn="1">
          <p15:clr>
            <a:srgbClr val="F26B43"/>
          </p15:clr>
        </p15:guide>
        <p15:guide id="10" pos="23184" userDrawn="1">
          <p15:clr>
            <a:srgbClr val="F26B43"/>
          </p15:clr>
        </p15:guide>
        <p15:guide id="11" pos="23616" userDrawn="1">
          <p15:clr>
            <a:srgbClr val="F26B43"/>
          </p15:clr>
        </p15:guide>
        <p15:guide id="12" pos="30960" userDrawn="1">
          <p15:clr>
            <a:srgbClr val="F26B43"/>
          </p15:clr>
        </p15:guide>
        <p15:guide id="13" pos="31392" userDrawn="1">
          <p15:clr>
            <a:srgbClr val="F26B43"/>
          </p15:clr>
        </p15:guide>
        <p15:guide id="14" orient="horz" pos="1152" userDrawn="1">
          <p15:clr>
            <a:srgbClr val="F26B43"/>
          </p15:clr>
        </p15:guide>
        <p15:guide id="15" orient="horz" pos="4032" userDrawn="1">
          <p15:clr>
            <a:srgbClr val="F26B43"/>
          </p15:clr>
        </p15:guide>
        <p15:guide id="16" orient="horz" pos="4320" userDrawn="1">
          <p15:clr>
            <a:srgbClr val="F26B43"/>
          </p15:clr>
        </p15:guide>
        <p15:guide id="17" orient="horz" pos="5184" userDrawn="1">
          <p15:clr>
            <a:srgbClr val="F26B43"/>
          </p15:clr>
        </p15:guide>
        <p15:guide id="18" orient="horz" pos="5472" userDrawn="1">
          <p15:clr>
            <a:srgbClr val="F26B43"/>
          </p15:clr>
        </p15:guide>
        <p15:guide id="19" orient="horz" pos="23328" userDrawn="1">
          <p15:clr>
            <a:srgbClr val="F26B43"/>
          </p15:clr>
        </p15:guide>
        <p15:guide id="20" orient="horz" pos="230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emf"/><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15767F15-B27B-494D-8CCA-BC6E5C0A1429}"/>
              </a:ext>
            </a:extLst>
          </p:cNvPr>
          <p:cNvSpPr/>
          <p:nvPr/>
        </p:nvSpPr>
        <p:spPr>
          <a:xfrm>
            <a:off x="26918395" y="8257743"/>
            <a:ext cx="11372615" cy="28949495"/>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1B2F3F4-09B0-AF43-99F4-57966F82DA2C}"/>
              </a:ext>
            </a:extLst>
          </p:cNvPr>
          <p:cNvSpPr/>
          <p:nvPr/>
        </p:nvSpPr>
        <p:spPr>
          <a:xfrm>
            <a:off x="1371598" y="8413327"/>
            <a:ext cx="13520393" cy="9104951"/>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BA2A88B-3360-5040-9003-E2372CDE5E46}"/>
              </a:ext>
            </a:extLst>
          </p:cNvPr>
          <p:cNvSpPr/>
          <p:nvPr/>
        </p:nvSpPr>
        <p:spPr>
          <a:xfrm>
            <a:off x="1371600" y="7009071"/>
            <a:ext cx="13506450" cy="1404257"/>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Introduction</a:t>
            </a:r>
            <a:endParaRPr lang="en-US" sz="6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76B90A20-4E2F-9345-8389-3629C2404D3E}"/>
              </a:ext>
            </a:extLst>
          </p:cNvPr>
          <p:cNvSpPr txBox="1"/>
          <p:nvPr/>
        </p:nvSpPr>
        <p:spPr>
          <a:xfrm>
            <a:off x="1715432" y="8587675"/>
            <a:ext cx="12864376" cy="8463855"/>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Through its exquisite photometry and astrometry of more than a billion stars in the Milky Way, Gaia has allowed for unprecedented new investigations of nearby stellar populations. Research into young stars in particular can benefit greatly from this new data, as stars on the pre-main sequence often sit well above the main sequence in the HR diagram. This position in magnitude-space makes these stars distinguishable using photometric observations, especially for younger and less massive objects. Combining Gaia photometry and parallaxes, we are able to generate accurate Gaia absolute magnitude measurements for each of these stars, for which we can build a Bayesian approach to determine the probability that each star in a local Gaia sample is young (Age&lt;50 Myr). These new young stellar populations will provide unprecedented new insights into the history of local star formation, while providing numerous new targets for studies on the early evolution of stellar and planetary systems. </a:t>
            </a:r>
          </a:p>
        </p:txBody>
      </p:sp>
      <p:sp>
        <p:nvSpPr>
          <p:cNvPr id="11" name="Rectangle 10">
            <a:extLst>
              <a:ext uri="{FF2B5EF4-FFF2-40B4-BE49-F238E27FC236}">
                <a16:creationId xmlns:a16="http://schemas.microsoft.com/office/drawing/2014/main" id="{056CC652-4A5B-054C-B7C1-8A506A4D8DED}"/>
              </a:ext>
            </a:extLst>
          </p:cNvPr>
          <p:cNvSpPr/>
          <p:nvPr/>
        </p:nvSpPr>
        <p:spPr>
          <a:xfrm>
            <a:off x="1371600" y="19043480"/>
            <a:ext cx="13506450" cy="17989721"/>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639631C-08BB-0541-B861-34DFCCDB4FE0}"/>
              </a:ext>
            </a:extLst>
          </p:cNvPr>
          <p:cNvSpPr/>
          <p:nvPr/>
        </p:nvSpPr>
        <p:spPr>
          <a:xfrm>
            <a:off x="1371601" y="17740697"/>
            <a:ext cx="13520390" cy="1302783"/>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Young Star Identification</a:t>
            </a:r>
          </a:p>
        </p:txBody>
      </p:sp>
      <p:sp>
        <p:nvSpPr>
          <p:cNvPr id="14" name="Rectangle 13">
            <a:extLst>
              <a:ext uri="{FF2B5EF4-FFF2-40B4-BE49-F238E27FC236}">
                <a16:creationId xmlns:a16="http://schemas.microsoft.com/office/drawing/2014/main" id="{0847A8CC-451A-FF4D-A992-5AA8F5046E6F}"/>
              </a:ext>
            </a:extLst>
          </p:cNvPr>
          <p:cNvSpPr/>
          <p:nvPr/>
        </p:nvSpPr>
        <p:spPr>
          <a:xfrm>
            <a:off x="15177001" y="8431783"/>
            <a:ext cx="11456884" cy="28601416"/>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E1D1C45-5D5B-AE41-90A5-588D8661AF6B}"/>
              </a:ext>
            </a:extLst>
          </p:cNvPr>
          <p:cNvSpPr/>
          <p:nvPr/>
        </p:nvSpPr>
        <p:spPr>
          <a:xfrm>
            <a:off x="15192187" y="7009071"/>
            <a:ext cx="11456883" cy="1404257"/>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Published DR2 Clustering</a:t>
            </a:r>
            <a:endParaRPr lang="en-US" sz="6000"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04FF718D-5147-DC4F-BA2F-D53A6E71E851}"/>
              </a:ext>
            </a:extLst>
          </p:cNvPr>
          <p:cNvSpPr/>
          <p:nvPr/>
        </p:nvSpPr>
        <p:spPr>
          <a:xfrm>
            <a:off x="38471872" y="8413327"/>
            <a:ext cx="11300753" cy="15654987"/>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138EC08D-F3CB-A243-A37D-C070C1327C62}"/>
              </a:ext>
            </a:extLst>
          </p:cNvPr>
          <p:cNvSpPr/>
          <p:nvPr/>
        </p:nvSpPr>
        <p:spPr>
          <a:xfrm>
            <a:off x="38485566" y="7009071"/>
            <a:ext cx="11349234" cy="1404257"/>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Group-Specific Studies</a:t>
            </a:r>
          </a:p>
        </p:txBody>
      </p:sp>
      <p:sp>
        <p:nvSpPr>
          <p:cNvPr id="20" name="Rectangle 19">
            <a:extLst>
              <a:ext uri="{FF2B5EF4-FFF2-40B4-BE49-F238E27FC236}">
                <a16:creationId xmlns:a16="http://schemas.microsoft.com/office/drawing/2014/main" id="{36CCAA2E-E485-8344-A536-7BD3970D2820}"/>
              </a:ext>
            </a:extLst>
          </p:cNvPr>
          <p:cNvSpPr/>
          <p:nvPr/>
        </p:nvSpPr>
        <p:spPr>
          <a:xfrm>
            <a:off x="38467121" y="25612150"/>
            <a:ext cx="11334791" cy="7774517"/>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9430B91-8AA9-6348-80F6-DF385B5A1F00}"/>
              </a:ext>
            </a:extLst>
          </p:cNvPr>
          <p:cNvSpPr/>
          <p:nvPr/>
        </p:nvSpPr>
        <p:spPr>
          <a:xfrm>
            <a:off x="38447631" y="24242661"/>
            <a:ext cx="11349234" cy="1404257"/>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Conclusion</a:t>
            </a:r>
            <a:endParaRPr lang="en-US" sz="6000" dirty="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B2AE2714-85D6-9141-8BE7-6A70A37DE111}"/>
              </a:ext>
            </a:extLst>
          </p:cNvPr>
          <p:cNvSpPr/>
          <p:nvPr/>
        </p:nvSpPr>
        <p:spPr>
          <a:xfrm>
            <a:off x="38443738" y="35042022"/>
            <a:ext cx="11391062" cy="1991178"/>
          </a:xfrm>
          <a:prstGeom prst="rect">
            <a:avLst/>
          </a:prstGeom>
          <a:solidFill>
            <a:srgbClr val="BF5700">
              <a:alpha val="12157"/>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D96B68-D54A-5A40-A6AC-3E453DB8FF98}"/>
              </a:ext>
            </a:extLst>
          </p:cNvPr>
          <p:cNvSpPr/>
          <p:nvPr/>
        </p:nvSpPr>
        <p:spPr>
          <a:xfrm>
            <a:off x="38479234" y="33637764"/>
            <a:ext cx="11391061" cy="1404257"/>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References</a:t>
            </a:r>
            <a:endParaRPr lang="en-US" sz="60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988C4C15-2C03-0B49-95A9-8826656316BF}"/>
              </a:ext>
            </a:extLst>
          </p:cNvPr>
          <p:cNvSpPr txBox="1"/>
          <p:nvPr/>
        </p:nvSpPr>
        <p:spPr>
          <a:xfrm>
            <a:off x="38612440" y="35273998"/>
            <a:ext cx="10995913" cy="1508105"/>
          </a:xfrm>
          <a:prstGeom prst="rect">
            <a:avLst/>
          </a:prstGeom>
          <a:noFill/>
        </p:spPr>
        <p:txBody>
          <a:bodyPr wrap="square" rtlCol="0">
            <a:spAutoFit/>
          </a:bodyPr>
          <a:lstStyle/>
          <a:p>
            <a:r>
              <a:rPr lang="en-US" sz="2300" dirty="0">
                <a:latin typeface="Arial" panose="020B0604020202020204" pitchFamily="34" charset="0"/>
                <a:cs typeface="Arial" panose="020B0604020202020204" pitchFamily="34" charset="0"/>
              </a:rPr>
              <a:t>[1] </a:t>
            </a:r>
            <a:r>
              <a:rPr lang="en-US" sz="2300" dirty="0" err="1">
                <a:latin typeface="Arial" panose="020B0604020202020204" pitchFamily="34" charset="0"/>
                <a:cs typeface="Arial" panose="020B0604020202020204" pitchFamily="34" charset="0"/>
              </a:rPr>
              <a:t>Lallement</a:t>
            </a:r>
            <a:r>
              <a:rPr lang="en-US" sz="2300" dirty="0">
                <a:latin typeface="Arial" panose="020B0604020202020204" pitchFamily="34" charset="0"/>
                <a:cs typeface="Arial" panose="020B0604020202020204" pitchFamily="34" charset="0"/>
              </a:rPr>
              <a:t>, R., </a:t>
            </a:r>
            <a:r>
              <a:rPr lang="en-US" sz="2300" dirty="0" err="1">
                <a:latin typeface="Arial" panose="020B0604020202020204" pitchFamily="34" charset="0"/>
                <a:cs typeface="Arial" panose="020B0604020202020204" pitchFamily="34" charset="0"/>
              </a:rPr>
              <a:t>Babusiaux</a:t>
            </a:r>
            <a:r>
              <a:rPr lang="en-US" sz="2300" dirty="0">
                <a:latin typeface="Arial" panose="020B0604020202020204" pitchFamily="34" charset="0"/>
                <a:cs typeface="Arial" panose="020B0604020202020204" pitchFamily="34" charset="0"/>
              </a:rPr>
              <a:t>, C., </a:t>
            </a:r>
            <a:r>
              <a:rPr lang="en-US" sz="2300" dirty="0" err="1">
                <a:latin typeface="Arial" panose="020B0604020202020204" pitchFamily="34" charset="0"/>
                <a:cs typeface="Arial" panose="020B0604020202020204" pitchFamily="34" charset="0"/>
              </a:rPr>
              <a:t>Vergely</a:t>
            </a:r>
            <a:r>
              <a:rPr lang="en-US" sz="2300" dirty="0">
                <a:latin typeface="Arial" panose="020B0604020202020204" pitchFamily="34" charset="0"/>
                <a:cs typeface="Arial" panose="020B0604020202020204" pitchFamily="34" charset="0"/>
              </a:rPr>
              <a:t>, J. L., et al. 2019,A&amp;A, 625, A135</a:t>
            </a:r>
          </a:p>
          <a:p>
            <a:r>
              <a:rPr lang="en-US" sz="2300" dirty="0">
                <a:latin typeface="Arial" panose="020B0604020202020204" pitchFamily="34" charset="0"/>
                <a:cs typeface="Arial" panose="020B0604020202020204" pitchFamily="34" charset="0"/>
              </a:rPr>
              <a:t>[2] Gaia Collaboration, Brown, A. G. A., </a:t>
            </a:r>
            <a:r>
              <a:rPr lang="en-US" sz="2300" dirty="0" err="1">
                <a:latin typeface="Arial" panose="020B0604020202020204" pitchFamily="34" charset="0"/>
                <a:cs typeface="Arial" panose="020B0604020202020204" pitchFamily="34" charset="0"/>
              </a:rPr>
              <a:t>Vallenari</a:t>
            </a:r>
            <a:r>
              <a:rPr lang="en-US" sz="2300" dirty="0">
                <a:latin typeface="Arial" panose="020B0604020202020204" pitchFamily="34" charset="0"/>
                <a:cs typeface="Arial" panose="020B0604020202020204" pitchFamily="34" charset="0"/>
              </a:rPr>
              <a:t>, A., et al.2018, A&amp;A, 616, A1</a:t>
            </a:r>
          </a:p>
          <a:p>
            <a:r>
              <a:rPr lang="en-US" sz="2300" dirty="0">
                <a:latin typeface="Arial" panose="020B0604020202020204" pitchFamily="34" charset="0"/>
                <a:cs typeface="Arial" panose="020B0604020202020204" pitchFamily="34" charset="0"/>
              </a:rPr>
              <a:t>[3] McInnes, L., Healy, J., &amp; </a:t>
            </a:r>
            <a:r>
              <a:rPr lang="en-US" sz="2300" dirty="0" err="1">
                <a:latin typeface="Arial" panose="020B0604020202020204" pitchFamily="34" charset="0"/>
                <a:cs typeface="Arial" panose="020B0604020202020204" pitchFamily="34" charset="0"/>
              </a:rPr>
              <a:t>Astels</a:t>
            </a:r>
            <a:r>
              <a:rPr lang="en-US" sz="2300" dirty="0">
                <a:latin typeface="Arial" panose="020B0604020202020204" pitchFamily="34" charset="0"/>
                <a:cs typeface="Arial" panose="020B0604020202020204" pitchFamily="34" charset="0"/>
              </a:rPr>
              <a:t>, S. 2017, The Journal of Open Source Software</a:t>
            </a:r>
          </a:p>
          <a:p>
            <a:r>
              <a:rPr lang="en-US" sz="2300" dirty="0">
                <a:latin typeface="Arial" panose="020B0604020202020204" pitchFamily="34" charset="0"/>
                <a:cs typeface="Arial" panose="020B0604020202020204" pitchFamily="34" charset="0"/>
              </a:rPr>
              <a:t>[4] Kerr, R., Rizzuto, R., Kraus, A., et al 2019 , Astrophysical Journal, 917, 23</a:t>
            </a:r>
          </a:p>
        </p:txBody>
      </p:sp>
      <p:sp>
        <p:nvSpPr>
          <p:cNvPr id="38" name="TextBox 37">
            <a:extLst>
              <a:ext uri="{FF2B5EF4-FFF2-40B4-BE49-F238E27FC236}">
                <a16:creationId xmlns:a16="http://schemas.microsoft.com/office/drawing/2014/main" id="{6592FB55-470A-D24F-A9D3-A920A5D7EE08}"/>
              </a:ext>
            </a:extLst>
          </p:cNvPr>
          <p:cNvSpPr txBox="1"/>
          <p:nvPr/>
        </p:nvSpPr>
        <p:spPr>
          <a:xfrm>
            <a:off x="1674940" y="19361321"/>
            <a:ext cx="12864376" cy="8463855"/>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To create a Bayesian approximation for the probability of a star being young, P(Age&lt;50 Myr), we:</a:t>
            </a:r>
          </a:p>
          <a:p>
            <a:pPr marL="514350" indent="-514350">
              <a:buFont typeface="+mj-lt"/>
              <a:buAutoNum type="arabicPeriod"/>
            </a:pPr>
            <a:r>
              <a:rPr lang="en-US" sz="3400" dirty="0">
                <a:latin typeface="Arial" panose="020B0604020202020204" pitchFamily="34" charset="0"/>
                <a:cs typeface="Arial" panose="020B0604020202020204" pitchFamily="34" charset="0"/>
              </a:rPr>
              <a:t>Gather known probability distributions for the mass, age, metallicity, and multiplicity of field stars, creating a population of model stars reflective of those in the solar neighborhood</a:t>
            </a:r>
          </a:p>
          <a:p>
            <a:pPr marL="514350" indent="-514350">
              <a:buFont typeface="+mj-lt"/>
              <a:buAutoNum type="arabicPeriod"/>
            </a:pPr>
            <a:r>
              <a:rPr lang="en-US" sz="3400" dirty="0">
                <a:latin typeface="Arial" panose="020B0604020202020204" pitchFamily="34" charset="0"/>
                <a:cs typeface="Arial" panose="020B0604020202020204" pitchFamily="34" charset="0"/>
              </a:rPr>
              <a:t>For each Gaia star, add reddening according to the reddening probability distribution from the </a:t>
            </a:r>
            <a:r>
              <a:rPr lang="en-US" sz="3400" dirty="0" err="1">
                <a:latin typeface="Arial" panose="020B0604020202020204" pitchFamily="34" charset="0"/>
                <a:cs typeface="Arial" panose="020B0604020202020204" pitchFamily="34" charset="0"/>
              </a:rPr>
              <a:t>Lallement</a:t>
            </a:r>
            <a:r>
              <a:rPr lang="en-US" sz="3400" dirty="0">
                <a:latin typeface="Arial" panose="020B0604020202020204" pitchFamily="34" charset="0"/>
                <a:cs typeface="Arial" panose="020B0604020202020204" pitchFamily="34" charset="0"/>
              </a:rPr>
              <a:t> et al. 2019 [1] maps </a:t>
            </a:r>
          </a:p>
          <a:p>
            <a:pPr marL="514350" indent="-514350">
              <a:buFont typeface="+mj-lt"/>
              <a:buAutoNum type="arabicPeriod"/>
            </a:pPr>
            <a:r>
              <a:rPr lang="en-US" sz="3400" dirty="0">
                <a:latin typeface="Arial" panose="020B0604020202020204" pitchFamily="34" charset="0"/>
                <a:cs typeface="Arial" panose="020B0604020202020204" pitchFamily="34" charset="0"/>
              </a:rPr>
              <a:t>Generate age posterior distributions for each Gaia star according to the model stars that surround it in the HR diagram</a:t>
            </a:r>
          </a:p>
          <a:p>
            <a:endParaRPr lang="en-US" sz="3400" dirty="0">
              <a:latin typeface="Arial" panose="020B0604020202020204" pitchFamily="34" charset="0"/>
              <a:cs typeface="Arial" panose="020B0604020202020204" pitchFamily="34" charset="0"/>
            </a:endParaRPr>
          </a:p>
          <a:p>
            <a:r>
              <a:rPr lang="en-US" sz="3400" dirty="0">
                <a:latin typeface="Arial" panose="020B0604020202020204" pitchFamily="34" charset="0"/>
                <a:cs typeface="Arial" panose="020B0604020202020204" pitchFamily="34" charset="0"/>
              </a:rPr>
              <a:t>Using Gaia DR2 [2], We identified 30518 candidate young stars within 333 pc of the sun, mainly stars later than G8. Most clumps have common velocities, except for a few likely created by reddening anomalies (circled in the right panel). We also derive age estimates for each star from the age probability histograms, revealing apparent age trends.</a:t>
            </a:r>
          </a:p>
        </p:txBody>
      </p:sp>
      <p:sp>
        <p:nvSpPr>
          <p:cNvPr id="39" name="TextBox 38">
            <a:extLst>
              <a:ext uri="{FF2B5EF4-FFF2-40B4-BE49-F238E27FC236}">
                <a16:creationId xmlns:a16="http://schemas.microsoft.com/office/drawing/2014/main" id="{5789A2DD-ABF2-0943-B3C4-5D2A4D7CBEA3}"/>
              </a:ext>
            </a:extLst>
          </p:cNvPr>
          <p:cNvSpPr txBox="1"/>
          <p:nvPr/>
        </p:nvSpPr>
        <p:spPr>
          <a:xfrm>
            <a:off x="38773399" y="8587675"/>
            <a:ext cx="10818961" cy="3754874"/>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Follow-up spectroscopic observations are underway to collect radial velocities, detect youth indicators like Li, and perform deeper kinematic studies on many groups of interest. We have performed extensive observations in </a:t>
            </a:r>
            <a:r>
              <a:rPr lang="en-US" sz="3400" dirty="0" err="1">
                <a:latin typeface="Arial" panose="020B0604020202020204" pitchFamily="34" charset="0"/>
                <a:cs typeface="Arial" panose="020B0604020202020204" pitchFamily="34" charset="0"/>
              </a:rPr>
              <a:t>Sco</a:t>
            </a:r>
            <a:r>
              <a:rPr lang="en-US" sz="3400" dirty="0">
                <a:latin typeface="Arial" panose="020B0604020202020204" pitchFamily="34" charset="0"/>
                <a:cs typeface="Arial" panose="020B0604020202020204" pitchFamily="34" charset="0"/>
              </a:rPr>
              <a:t>-Cen, </a:t>
            </a:r>
            <a:r>
              <a:rPr lang="en-US" sz="3400" dirty="0" err="1">
                <a:latin typeface="Arial" panose="020B0604020202020204" pitchFamily="34" charset="0"/>
                <a:cs typeface="Arial" panose="020B0604020202020204" pitchFamily="34" charset="0"/>
              </a:rPr>
              <a:t>CepHer</a:t>
            </a:r>
            <a:r>
              <a:rPr lang="en-US" sz="3400" dirty="0">
                <a:latin typeface="Arial" panose="020B0604020202020204" pitchFamily="34" charset="0"/>
                <a:cs typeface="Arial" panose="020B0604020202020204" pitchFamily="34" charset="0"/>
              </a:rPr>
              <a:t>, Perseus, and Carina-Musca, and are nearing a publication-ready data set in Fornax-Horologium and Cepheus Far North (CFN). </a:t>
            </a:r>
          </a:p>
        </p:txBody>
      </p:sp>
      <p:sp>
        <p:nvSpPr>
          <p:cNvPr id="42" name="TextBox 41">
            <a:extLst>
              <a:ext uri="{FF2B5EF4-FFF2-40B4-BE49-F238E27FC236}">
                <a16:creationId xmlns:a16="http://schemas.microsoft.com/office/drawing/2014/main" id="{D9801F01-77CE-364F-8FDB-4566EF36C631}"/>
              </a:ext>
            </a:extLst>
          </p:cNvPr>
          <p:cNvSpPr txBox="1"/>
          <p:nvPr/>
        </p:nvSpPr>
        <p:spPr>
          <a:xfrm>
            <a:off x="15497245" y="8461452"/>
            <a:ext cx="10846766" cy="3231654"/>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Clustering in space-velocity coordinates identifies structures and excludes most noise from reddening anomalies. We applied the HDBSCAN clustering algorithm [3] to our new population of candidate young stars, and the following figure shows the top-level structures we identified. </a:t>
            </a:r>
          </a:p>
        </p:txBody>
      </p:sp>
      <p:sp>
        <p:nvSpPr>
          <p:cNvPr id="35" name="TextBox 34">
            <a:extLst>
              <a:ext uri="{FF2B5EF4-FFF2-40B4-BE49-F238E27FC236}">
                <a16:creationId xmlns:a16="http://schemas.microsoft.com/office/drawing/2014/main" id="{ADE8256F-CA72-5A43-A78C-2849906A5CCC}"/>
              </a:ext>
            </a:extLst>
          </p:cNvPr>
          <p:cNvSpPr txBox="1"/>
          <p:nvPr/>
        </p:nvSpPr>
        <p:spPr>
          <a:xfrm>
            <a:off x="1371600" y="1016000"/>
            <a:ext cx="33223200" cy="3323987"/>
          </a:xfrm>
          <a:prstGeom prst="rect">
            <a:avLst/>
          </a:prstGeom>
          <a:noFill/>
        </p:spPr>
        <p:txBody>
          <a:bodyPr wrap="square" rtlCol="0">
            <a:spAutoFit/>
          </a:bodyPr>
          <a:lstStyle/>
          <a:p>
            <a:r>
              <a:rPr lang="en-US" sz="10500" b="1" dirty="0"/>
              <a:t>The SPYGLASS Program: Mapping the Extensive Star-Forming Histories of Nearby Young Stellar Populations</a:t>
            </a:r>
            <a:endParaRPr lang="en-US" sz="10500" b="1" dirty="0">
              <a:latin typeface="Arial" panose="020B0604020202020204" pitchFamily="34" charset="0"/>
              <a:cs typeface="Arial" panose="020B0604020202020204" pitchFamily="34" charset="0"/>
            </a:endParaRPr>
          </a:p>
        </p:txBody>
      </p:sp>
      <p:sp>
        <p:nvSpPr>
          <p:cNvPr id="36" name="TextBox 35">
            <a:extLst>
              <a:ext uri="{FF2B5EF4-FFF2-40B4-BE49-F238E27FC236}">
                <a16:creationId xmlns:a16="http://schemas.microsoft.com/office/drawing/2014/main" id="{84F7B9CB-351F-1A48-8D4F-21E75D2B70A5}"/>
              </a:ext>
            </a:extLst>
          </p:cNvPr>
          <p:cNvSpPr txBox="1"/>
          <p:nvPr/>
        </p:nvSpPr>
        <p:spPr>
          <a:xfrm>
            <a:off x="1371600" y="4788515"/>
            <a:ext cx="31851600" cy="1569660"/>
          </a:xfrm>
          <a:prstGeom prst="rect">
            <a:avLst/>
          </a:prstGeom>
          <a:noFill/>
        </p:spPr>
        <p:txBody>
          <a:bodyPr wrap="square" rtlCol="0">
            <a:spAutoFit/>
          </a:bodyPr>
          <a:lstStyle/>
          <a:p>
            <a:r>
              <a:rPr lang="en-US" sz="4800" dirty="0">
                <a:latin typeface="Arial" panose="020B0604020202020204" pitchFamily="34" charset="0"/>
                <a:cs typeface="Arial" panose="020B0604020202020204" pitchFamily="34" charset="0"/>
              </a:rPr>
              <a:t>Ronan Kerr</a:t>
            </a:r>
            <a:r>
              <a:rPr lang="en-US" sz="4800" baseline="30000" dirty="0">
                <a:latin typeface="Arial" panose="020B0604020202020204" pitchFamily="34" charset="0"/>
                <a:cs typeface="Arial" panose="020B0604020202020204" pitchFamily="34" charset="0"/>
              </a:rPr>
              <a:t>1</a:t>
            </a:r>
            <a:r>
              <a:rPr lang="en-US" sz="4800" dirty="0">
                <a:latin typeface="Arial" panose="020B0604020202020204" pitchFamily="34" charset="0"/>
                <a:cs typeface="Arial" panose="020B0604020202020204" pitchFamily="34" charset="0"/>
              </a:rPr>
              <a:t>, Adam Kraus</a:t>
            </a:r>
            <a:r>
              <a:rPr lang="en-US" sz="4800" baseline="30000" dirty="0">
                <a:latin typeface="Arial" panose="020B0604020202020204" pitchFamily="34" charset="0"/>
                <a:cs typeface="Arial" panose="020B0604020202020204" pitchFamily="34" charset="0"/>
              </a:rPr>
              <a:t>1</a:t>
            </a:r>
            <a:r>
              <a:rPr lang="en-US" sz="4800" dirty="0">
                <a:latin typeface="Arial" panose="020B0604020202020204" pitchFamily="34" charset="0"/>
                <a:cs typeface="Arial" panose="020B0604020202020204" pitchFamily="34" charset="0"/>
              </a:rPr>
              <a:t>, Aaron Rizzuto</a:t>
            </a:r>
            <a:r>
              <a:rPr lang="en-US" sz="4800" baseline="30000" dirty="0">
                <a:latin typeface="Arial" panose="020B0604020202020204" pitchFamily="34" charset="0"/>
                <a:cs typeface="Arial" panose="020B0604020202020204" pitchFamily="34" charset="0"/>
              </a:rPr>
              <a:t>1</a:t>
            </a:r>
            <a:br>
              <a:rPr lang="en-US" sz="4800" dirty="0">
                <a:latin typeface="Arial" panose="020B0604020202020204" pitchFamily="34" charset="0"/>
                <a:cs typeface="Arial" panose="020B0604020202020204" pitchFamily="34" charset="0"/>
              </a:rPr>
            </a:br>
            <a:r>
              <a:rPr lang="en-US" sz="4800" baseline="30000" dirty="0">
                <a:latin typeface="Arial" panose="020B0604020202020204" pitchFamily="34" charset="0"/>
                <a:cs typeface="Arial" panose="020B0604020202020204" pitchFamily="34" charset="0"/>
              </a:rPr>
              <a:t>1</a:t>
            </a:r>
            <a:r>
              <a:rPr lang="en-US" sz="4800" dirty="0">
                <a:latin typeface="Arial" panose="020B0604020202020204" pitchFamily="34" charset="0"/>
                <a:cs typeface="Arial" panose="020B0604020202020204" pitchFamily="34" charset="0"/>
              </a:rPr>
              <a:t>University of Texas at Austin Department of Astronomy</a:t>
            </a:r>
          </a:p>
        </p:txBody>
      </p:sp>
      <p:pic>
        <p:nvPicPr>
          <p:cNvPr id="50" name="Picture 49">
            <a:extLst>
              <a:ext uri="{FF2B5EF4-FFF2-40B4-BE49-F238E27FC236}">
                <a16:creationId xmlns:a16="http://schemas.microsoft.com/office/drawing/2014/main" id="{C9B7F634-EA76-584F-BB9B-BD7EB953727C}"/>
              </a:ext>
            </a:extLst>
          </p:cNvPr>
          <p:cNvPicPr>
            <a:picLocks noChangeAspect="1"/>
          </p:cNvPicPr>
          <p:nvPr/>
        </p:nvPicPr>
        <p:blipFill>
          <a:blip r:embed="rId2"/>
          <a:stretch>
            <a:fillRect/>
          </a:stretch>
        </p:blipFill>
        <p:spPr>
          <a:xfrm>
            <a:off x="35623500" y="2594065"/>
            <a:ext cx="13354408" cy="2529244"/>
          </a:xfrm>
          <a:prstGeom prst="rect">
            <a:avLst/>
          </a:prstGeom>
        </p:spPr>
      </p:pic>
      <p:pic>
        <p:nvPicPr>
          <p:cNvPr id="52" name="Picture 51">
            <a:extLst>
              <a:ext uri="{FF2B5EF4-FFF2-40B4-BE49-F238E27FC236}">
                <a16:creationId xmlns:a16="http://schemas.microsoft.com/office/drawing/2014/main" id="{397A7466-6105-A14E-9F53-85AE22727D73}"/>
              </a:ext>
            </a:extLst>
          </p:cNvPr>
          <p:cNvPicPr>
            <a:picLocks noChangeAspect="1"/>
          </p:cNvPicPr>
          <p:nvPr/>
        </p:nvPicPr>
        <p:blipFill>
          <a:blip r:embed="rId3"/>
          <a:stretch>
            <a:fillRect/>
          </a:stretch>
        </p:blipFill>
        <p:spPr>
          <a:xfrm>
            <a:off x="7751420" y="28864453"/>
            <a:ext cx="7018465" cy="6767207"/>
          </a:xfrm>
          <a:prstGeom prst="rect">
            <a:avLst/>
          </a:prstGeom>
        </p:spPr>
      </p:pic>
      <p:sp>
        <p:nvSpPr>
          <p:cNvPr id="2" name="TextBox 1">
            <a:extLst>
              <a:ext uri="{FF2B5EF4-FFF2-40B4-BE49-F238E27FC236}">
                <a16:creationId xmlns:a16="http://schemas.microsoft.com/office/drawing/2014/main" id="{A6D1F740-58A0-8F48-B1D7-8B3EC704B1DD}"/>
              </a:ext>
            </a:extLst>
          </p:cNvPr>
          <p:cNvSpPr txBox="1"/>
          <p:nvPr/>
        </p:nvSpPr>
        <p:spPr>
          <a:xfrm>
            <a:off x="15325600" y="23554486"/>
            <a:ext cx="11124246" cy="13696057"/>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We identified 27 top-level young stellar structures in the solar neighborhood, 12 of which have limited or no recognition in the literature. Nearly all remaining structures show extents far beyond what was previously known. All regions with substructure are discussed in our recent SPYGLASS I paper [4] , including:</a:t>
            </a:r>
          </a:p>
          <a:p>
            <a:endParaRPr lang="en-US" sz="3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400" dirty="0" err="1">
                <a:latin typeface="Arial" panose="020B0604020202020204" pitchFamily="34" charset="0"/>
                <a:cs typeface="Arial" panose="020B0604020202020204" pitchFamily="34" charset="0"/>
              </a:rPr>
              <a:t>Sco</a:t>
            </a:r>
            <a:r>
              <a:rPr lang="en-US" sz="3400" dirty="0">
                <a:latin typeface="Arial" panose="020B0604020202020204" pitchFamily="34" charset="0"/>
                <a:cs typeface="Arial" panose="020B0604020202020204" pitchFamily="34" charset="0"/>
              </a:rPr>
              <a:t>-Cen, where we find 27 groups and 16 subgroups with most ages between of 3 and 26 Myr. We find that the oldest structures (outside the somewhat removed IC 2602 region) follow a semicircular arc with age gradients that become younger moving outward</a:t>
            </a:r>
          </a:p>
          <a:p>
            <a:pPr marL="457200" indent="-4572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400" dirty="0">
                <a:latin typeface="Arial" panose="020B0604020202020204" pitchFamily="34" charset="0"/>
                <a:cs typeface="Arial" panose="020B0604020202020204" pitchFamily="34" charset="0"/>
              </a:rPr>
              <a:t>Perseus, where we detect bursts of star formation kinematically identical to current star formation in IC 348 and NGC 1333 but preceding it by ~10 Myr </a:t>
            </a:r>
          </a:p>
          <a:p>
            <a:pPr marL="457200" indent="-4572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400" dirty="0">
                <a:latin typeface="Arial" panose="020B0604020202020204" pitchFamily="34" charset="0"/>
                <a:cs typeface="Arial" panose="020B0604020202020204" pitchFamily="34" charset="0"/>
              </a:rPr>
              <a:t>Taurus, where we identify 11 groups spanning 50 Myr in age</a:t>
            </a:r>
          </a:p>
          <a:p>
            <a:pPr marL="457200" indent="-4572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400" dirty="0">
                <a:latin typeface="Arial" panose="020B0604020202020204" pitchFamily="34" charset="0"/>
                <a:cs typeface="Arial" panose="020B0604020202020204" pitchFamily="34" charset="0"/>
              </a:rPr>
              <a:t>New or recently discovered groups such as Cepheus Far North, Monoceros South, and Carina-Musca, all of which have apparent substructure</a:t>
            </a:r>
          </a:p>
          <a:p>
            <a:pPr marL="457200" indent="-4572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r>
              <a:rPr lang="en-US" sz="3400" dirty="0">
                <a:latin typeface="Arial" panose="020B0604020202020204" pitchFamily="34" charset="0"/>
                <a:cs typeface="Arial" panose="020B0604020202020204" pitchFamily="34" charset="0"/>
              </a:rPr>
              <a:t>Feel free to ask about any group that might interest you!</a:t>
            </a:r>
          </a:p>
        </p:txBody>
      </p:sp>
      <p:sp>
        <p:nvSpPr>
          <p:cNvPr id="57" name="Rectangle 56">
            <a:extLst>
              <a:ext uri="{FF2B5EF4-FFF2-40B4-BE49-F238E27FC236}">
                <a16:creationId xmlns:a16="http://schemas.microsoft.com/office/drawing/2014/main" id="{7BF83490-C5B0-5F49-947E-4F56B5E0FD2A}"/>
              </a:ext>
            </a:extLst>
          </p:cNvPr>
          <p:cNvSpPr/>
          <p:nvPr/>
        </p:nvSpPr>
        <p:spPr>
          <a:xfrm>
            <a:off x="26918394" y="7022877"/>
            <a:ext cx="11349233" cy="1390450"/>
          </a:xfrm>
          <a:prstGeom prst="rect">
            <a:avLst/>
          </a:prstGeom>
          <a:solidFill>
            <a:srgbClr val="BF57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Arial" panose="020B0604020202020204" pitchFamily="34" charset="0"/>
                <a:cs typeface="Arial" panose="020B0604020202020204" pitchFamily="34" charset="0"/>
              </a:rPr>
              <a:t>New Structures in Gaia EDR3</a:t>
            </a:r>
          </a:p>
        </p:txBody>
      </p:sp>
      <p:sp>
        <p:nvSpPr>
          <p:cNvPr id="28" name="TextBox 27">
            <a:extLst>
              <a:ext uri="{FF2B5EF4-FFF2-40B4-BE49-F238E27FC236}">
                <a16:creationId xmlns:a16="http://schemas.microsoft.com/office/drawing/2014/main" id="{60F9A41C-7100-BD4A-9168-E6DAB2D5CCD7}"/>
              </a:ext>
            </a:extLst>
          </p:cNvPr>
          <p:cNvSpPr txBox="1"/>
          <p:nvPr/>
        </p:nvSpPr>
        <p:spPr>
          <a:xfrm>
            <a:off x="38575520" y="25792590"/>
            <a:ext cx="10990127" cy="7417415"/>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Gaia’s photometry and astrometry has provided the data necessary for the detection of both young stars on an unprecedented scale and the co-moving groups that they form. Through Gaia DR2 we have already detected and analyzed 27 young associations within 333 pc, and Gaia EDR3 is allowing our census to be expanded to contain hundreds of new groups and subgroups. These groups include expansive networks of past star formation like </a:t>
            </a:r>
            <a:r>
              <a:rPr lang="en-US" sz="3400" dirty="0" err="1">
                <a:latin typeface="Arial" panose="020B0604020202020204" pitchFamily="34" charset="0"/>
                <a:cs typeface="Arial" panose="020B0604020202020204" pitchFamily="34" charset="0"/>
              </a:rPr>
              <a:t>CepHer</a:t>
            </a:r>
            <a:r>
              <a:rPr lang="en-US" sz="3400" dirty="0">
                <a:latin typeface="Arial" panose="020B0604020202020204" pitchFamily="34" charset="0"/>
                <a:cs typeface="Arial" panose="020B0604020202020204" pitchFamily="34" charset="0"/>
              </a:rPr>
              <a:t>, which provide opportunities to study star formation patterns on large scales, and unusual high-galactic elevation groups like Leo East. Follow-up observations are underway for many of the regions detected in our recent DR2 paper, which will deepen our knowledge of their star formation histories.</a:t>
            </a:r>
          </a:p>
        </p:txBody>
      </p:sp>
      <p:pic>
        <p:nvPicPr>
          <p:cNvPr id="30" name="Picture 29">
            <a:extLst>
              <a:ext uri="{FF2B5EF4-FFF2-40B4-BE49-F238E27FC236}">
                <a16:creationId xmlns:a16="http://schemas.microsoft.com/office/drawing/2014/main" id="{F1AE8BF2-2FA6-4D4A-8C7A-88D75CB945CF}"/>
              </a:ext>
            </a:extLst>
          </p:cNvPr>
          <p:cNvPicPr>
            <a:picLocks noChangeAspect="1"/>
          </p:cNvPicPr>
          <p:nvPr/>
        </p:nvPicPr>
        <p:blipFill>
          <a:blip r:embed="rId4"/>
          <a:stretch>
            <a:fillRect/>
          </a:stretch>
        </p:blipFill>
        <p:spPr>
          <a:xfrm>
            <a:off x="1576819" y="28901705"/>
            <a:ext cx="5986377" cy="6767208"/>
          </a:xfrm>
          <a:prstGeom prst="rect">
            <a:avLst/>
          </a:prstGeom>
        </p:spPr>
      </p:pic>
      <p:sp>
        <p:nvSpPr>
          <p:cNvPr id="26" name="TextBox 25">
            <a:extLst>
              <a:ext uri="{FF2B5EF4-FFF2-40B4-BE49-F238E27FC236}">
                <a16:creationId xmlns:a16="http://schemas.microsoft.com/office/drawing/2014/main" id="{08D57E3F-66B3-2E41-946D-AA9F95D45FC8}"/>
              </a:ext>
            </a:extLst>
          </p:cNvPr>
          <p:cNvSpPr txBox="1"/>
          <p:nvPr/>
        </p:nvSpPr>
        <p:spPr>
          <a:xfrm>
            <a:off x="5369767" y="32085254"/>
            <a:ext cx="755779" cy="400110"/>
          </a:xfrm>
          <a:prstGeom prst="rect">
            <a:avLst/>
          </a:prstGeom>
          <a:noFill/>
        </p:spPr>
        <p:txBody>
          <a:bodyPr wrap="square" rtlCol="0">
            <a:spAutoFit/>
          </a:bodyPr>
          <a:lstStyle/>
          <a:p>
            <a:r>
              <a:rPr lang="en-US" sz="2000" b="1" dirty="0"/>
              <a:t>A</a:t>
            </a:r>
            <a:r>
              <a:rPr lang="en-US" sz="2000" b="1" baseline="-25000" dirty="0"/>
              <a:t>G</a:t>
            </a:r>
            <a:r>
              <a:rPr lang="en-US" sz="2000" b="1" dirty="0"/>
              <a:t>=2</a:t>
            </a:r>
          </a:p>
        </p:txBody>
      </p:sp>
      <p:sp>
        <p:nvSpPr>
          <p:cNvPr id="75" name="TextBox 74">
            <a:extLst>
              <a:ext uri="{FF2B5EF4-FFF2-40B4-BE49-F238E27FC236}">
                <a16:creationId xmlns:a16="http://schemas.microsoft.com/office/drawing/2014/main" id="{E791A8A4-EB26-794A-A44B-43A48C89BC3C}"/>
              </a:ext>
            </a:extLst>
          </p:cNvPr>
          <p:cNvSpPr txBox="1"/>
          <p:nvPr/>
        </p:nvSpPr>
        <p:spPr>
          <a:xfrm>
            <a:off x="2605973" y="29787799"/>
            <a:ext cx="2763794" cy="400110"/>
          </a:xfrm>
          <a:prstGeom prst="rect">
            <a:avLst/>
          </a:prstGeom>
          <a:noFill/>
        </p:spPr>
        <p:txBody>
          <a:bodyPr wrap="square" rtlCol="0">
            <a:spAutoFit/>
          </a:bodyPr>
          <a:lstStyle/>
          <a:p>
            <a:r>
              <a:rPr lang="en-US" sz="2000" b="1" dirty="0"/>
              <a:t>Simulated Stars</a:t>
            </a:r>
          </a:p>
        </p:txBody>
      </p:sp>
      <p:sp>
        <p:nvSpPr>
          <p:cNvPr id="46" name="TextBox 45">
            <a:extLst>
              <a:ext uri="{FF2B5EF4-FFF2-40B4-BE49-F238E27FC236}">
                <a16:creationId xmlns:a16="http://schemas.microsoft.com/office/drawing/2014/main" id="{4ADB07B0-84AE-A142-AE30-EDC5068CD6C7}"/>
              </a:ext>
            </a:extLst>
          </p:cNvPr>
          <p:cNvSpPr txBox="1"/>
          <p:nvPr/>
        </p:nvSpPr>
        <p:spPr>
          <a:xfrm>
            <a:off x="38679161" y="12543938"/>
            <a:ext cx="4686381" cy="6894195"/>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In Fornax-Horologium, preliminary results suggest that the group, which has previously been linked purely with the Chi1 Fornacis cluster, actually contains a secondary component slightly older than the rest of the association that lags the main cluster in its orbit. </a:t>
            </a:r>
          </a:p>
        </p:txBody>
      </p:sp>
      <p:sp>
        <p:nvSpPr>
          <p:cNvPr id="49" name="TextBox 48">
            <a:extLst>
              <a:ext uri="{FF2B5EF4-FFF2-40B4-BE49-F238E27FC236}">
                <a16:creationId xmlns:a16="http://schemas.microsoft.com/office/drawing/2014/main" id="{B75332DD-5E31-944A-87A2-82BE2C531438}"/>
              </a:ext>
            </a:extLst>
          </p:cNvPr>
          <p:cNvSpPr txBox="1"/>
          <p:nvPr/>
        </p:nvSpPr>
        <p:spPr>
          <a:xfrm>
            <a:off x="38648340" y="19504433"/>
            <a:ext cx="10924112" cy="4278094"/>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Cepheus Far North is located near the North Ecliptic Pole, making ideal for planetary studies using TESS. We plan on soon publishing detailed photometric and kinematic membership assessment for each credible member in the Gaia catalog to make its population as pure and complete as possible.  While it is in an earlier stage, an investigation for sub-components will also be included in that publication, as will a dynamical age. </a:t>
            </a:r>
          </a:p>
        </p:txBody>
      </p:sp>
      <p:sp>
        <p:nvSpPr>
          <p:cNvPr id="4" name="TextBox 3">
            <a:extLst>
              <a:ext uri="{FF2B5EF4-FFF2-40B4-BE49-F238E27FC236}">
                <a16:creationId xmlns:a16="http://schemas.microsoft.com/office/drawing/2014/main" id="{BF60C424-B775-374E-9AAA-AB98E8684BBE}"/>
              </a:ext>
            </a:extLst>
          </p:cNvPr>
          <p:cNvSpPr txBox="1"/>
          <p:nvPr/>
        </p:nvSpPr>
        <p:spPr>
          <a:xfrm>
            <a:off x="27102434" y="8566832"/>
            <a:ext cx="10979458" cy="3231654"/>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We recently completed an expansion of our work to 1 kpc through the new data from Gaia EDR3. We plan to use these data to guide the infrastructure for a statistical census of nearby young stellar populations which will be based in Gaia DR3. Over 200 associations were found in the EDR3 set, including the following new structures:</a:t>
            </a:r>
          </a:p>
        </p:txBody>
      </p:sp>
      <p:sp>
        <p:nvSpPr>
          <p:cNvPr id="8" name="TextBox 7">
            <a:extLst>
              <a:ext uri="{FF2B5EF4-FFF2-40B4-BE49-F238E27FC236}">
                <a16:creationId xmlns:a16="http://schemas.microsoft.com/office/drawing/2014/main" id="{DC8F91D2-1106-2741-98F8-FA182A51F1BB}"/>
              </a:ext>
            </a:extLst>
          </p:cNvPr>
          <p:cNvSpPr txBox="1"/>
          <p:nvPr/>
        </p:nvSpPr>
        <p:spPr>
          <a:xfrm>
            <a:off x="27090734" y="19526096"/>
            <a:ext cx="10924034" cy="5847755"/>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We revealed stellar </a:t>
            </a:r>
            <a:r>
              <a:rPr lang="en-US" sz="3400" dirty="0" err="1">
                <a:latin typeface="Arial" panose="020B0604020202020204" pitchFamily="34" charset="0"/>
                <a:cs typeface="Arial" panose="020B0604020202020204" pitchFamily="34" charset="0"/>
              </a:rPr>
              <a:t>overdensities</a:t>
            </a:r>
            <a:r>
              <a:rPr lang="en-US" sz="3400" dirty="0">
                <a:latin typeface="Arial" panose="020B0604020202020204" pitchFamily="34" charset="0"/>
                <a:cs typeface="Arial" panose="020B0604020202020204" pitchFamily="34" charset="0"/>
              </a:rPr>
              <a:t> linking multiple SPYGLASS I groups through more distant structures including Stephenson 1. This association, which we refer to as </a:t>
            </a:r>
            <a:r>
              <a:rPr lang="en-US" sz="3400" dirty="0" err="1">
                <a:latin typeface="Arial" panose="020B0604020202020204" pitchFamily="34" charset="0"/>
                <a:cs typeface="Arial" panose="020B0604020202020204" pitchFamily="34" charset="0"/>
              </a:rPr>
              <a:t>CepHer</a:t>
            </a:r>
            <a:r>
              <a:rPr lang="en-US" sz="3400" dirty="0">
                <a:latin typeface="Arial" panose="020B0604020202020204" pitchFamily="34" charset="0"/>
                <a:cs typeface="Arial" panose="020B0604020202020204" pitchFamily="34" charset="0"/>
              </a:rPr>
              <a:t> (rhymes with “zephyr”) after the endpoint constellations, has a population of credible members around 10</a:t>
            </a:r>
            <a:r>
              <a:rPr lang="en-US" sz="3400" baseline="30000" dirty="0">
                <a:latin typeface="Arial" panose="020B0604020202020204" pitchFamily="34" charset="0"/>
                <a:cs typeface="Arial" panose="020B0604020202020204" pitchFamily="34" charset="0"/>
              </a:rPr>
              <a:t>4</a:t>
            </a:r>
            <a:r>
              <a:rPr lang="en-US" sz="3400" dirty="0">
                <a:latin typeface="Arial" panose="020B0604020202020204" pitchFamily="34" charset="0"/>
                <a:cs typeface="Arial" panose="020B0604020202020204" pitchFamily="34" charset="0"/>
              </a:rPr>
              <a:t> and spans over 300 pc, making it comparable in size and population to </a:t>
            </a:r>
            <a:r>
              <a:rPr lang="en-US" sz="3400" dirty="0" err="1">
                <a:latin typeface="Arial" panose="020B0604020202020204" pitchFamily="34" charset="0"/>
                <a:cs typeface="Arial" panose="020B0604020202020204" pitchFamily="34" charset="0"/>
              </a:rPr>
              <a:t>Sco</a:t>
            </a:r>
            <a:r>
              <a:rPr lang="en-US" sz="3400" dirty="0">
                <a:latin typeface="Arial" panose="020B0604020202020204" pitchFamily="34" charset="0"/>
                <a:cs typeface="Arial" panose="020B0604020202020204" pitchFamily="34" charset="0"/>
              </a:rPr>
              <a:t>-Cen. Early age estimates for the subgroups suggest the region is older than </a:t>
            </a:r>
            <a:r>
              <a:rPr lang="en-US" sz="3400" dirty="0" err="1">
                <a:latin typeface="Arial" panose="020B0604020202020204" pitchFamily="34" charset="0"/>
                <a:cs typeface="Arial" panose="020B0604020202020204" pitchFamily="34" charset="0"/>
              </a:rPr>
              <a:t>Sco</a:t>
            </a:r>
            <a:r>
              <a:rPr lang="en-US" sz="3400" dirty="0">
                <a:latin typeface="Arial" panose="020B0604020202020204" pitchFamily="34" charset="0"/>
                <a:cs typeface="Arial" panose="020B0604020202020204" pitchFamily="34" charset="0"/>
              </a:rPr>
              <a:t>-Cen but spans a similar age range of about 20 Myr, making it a strong candidate for comparative studies of star formation on similar scales. </a:t>
            </a:r>
          </a:p>
        </p:txBody>
      </p:sp>
      <p:sp>
        <p:nvSpPr>
          <p:cNvPr id="9" name="TextBox 8">
            <a:extLst>
              <a:ext uri="{FF2B5EF4-FFF2-40B4-BE49-F238E27FC236}">
                <a16:creationId xmlns:a16="http://schemas.microsoft.com/office/drawing/2014/main" id="{F024C849-52EC-9242-877C-EAE0EB7B1A1B}"/>
              </a:ext>
            </a:extLst>
          </p:cNvPr>
          <p:cNvSpPr txBox="1"/>
          <p:nvPr/>
        </p:nvSpPr>
        <p:spPr>
          <a:xfrm>
            <a:off x="27092565" y="31939235"/>
            <a:ext cx="10924034" cy="4801314"/>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We also detected a small number of nearby groups more than 100 pc from the galactic plane. Leo East has a particularly extreme location, over 250 pc from the midplane on average with an age less than 20 Myr old. Observations are being planned to determine the locations of these groups at the time of formation, and determine whether they form a chemically distinct population of young associations at high galactic elevation</a:t>
            </a:r>
          </a:p>
        </p:txBody>
      </p:sp>
      <p:pic>
        <p:nvPicPr>
          <p:cNvPr id="16" name="Picture 15">
            <a:extLst>
              <a:ext uri="{FF2B5EF4-FFF2-40B4-BE49-F238E27FC236}">
                <a16:creationId xmlns:a16="http://schemas.microsoft.com/office/drawing/2014/main" id="{D6476CB3-587D-0048-A490-FA14A6BCA155}"/>
              </a:ext>
            </a:extLst>
          </p:cNvPr>
          <p:cNvPicPr>
            <a:picLocks noChangeAspect="1"/>
          </p:cNvPicPr>
          <p:nvPr/>
        </p:nvPicPr>
        <p:blipFill>
          <a:blip r:embed="rId5"/>
          <a:stretch>
            <a:fillRect/>
          </a:stretch>
        </p:blipFill>
        <p:spPr>
          <a:xfrm>
            <a:off x="27247079" y="11897625"/>
            <a:ext cx="10767689" cy="7399514"/>
          </a:xfrm>
          <a:prstGeom prst="rect">
            <a:avLst/>
          </a:prstGeom>
        </p:spPr>
      </p:pic>
      <p:pic>
        <p:nvPicPr>
          <p:cNvPr id="43" name="Picture 42">
            <a:extLst>
              <a:ext uri="{FF2B5EF4-FFF2-40B4-BE49-F238E27FC236}">
                <a16:creationId xmlns:a16="http://schemas.microsoft.com/office/drawing/2014/main" id="{74DEE68F-02F6-B744-A471-B8685D21D7F0}"/>
              </a:ext>
            </a:extLst>
          </p:cNvPr>
          <p:cNvPicPr>
            <a:picLocks noChangeAspect="1"/>
          </p:cNvPicPr>
          <p:nvPr/>
        </p:nvPicPr>
        <p:blipFill>
          <a:blip r:embed="rId6"/>
          <a:stretch>
            <a:fillRect/>
          </a:stretch>
        </p:blipFill>
        <p:spPr>
          <a:xfrm>
            <a:off x="27600776" y="25461484"/>
            <a:ext cx="9903950" cy="6277700"/>
          </a:xfrm>
          <a:prstGeom prst="rect">
            <a:avLst/>
          </a:prstGeom>
        </p:spPr>
      </p:pic>
      <p:pic>
        <p:nvPicPr>
          <p:cNvPr id="1028" name="Picture 4">
            <a:extLst>
              <a:ext uri="{FF2B5EF4-FFF2-40B4-BE49-F238E27FC236}">
                <a16:creationId xmlns:a16="http://schemas.microsoft.com/office/drawing/2014/main" id="{48F5EFC2-2D51-9B47-A7E2-4071E0C0D7A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5790"/>
          <a:stretch/>
        </p:blipFill>
        <p:spPr bwMode="auto">
          <a:xfrm>
            <a:off x="15291449" y="11681892"/>
            <a:ext cx="11192549" cy="11854139"/>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7AC73783-FAA3-E647-912D-8876BEC1783B}"/>
              </a:ext>
            </a:extLst>
          </p:cNvPr>
          <p:cNvSpPr txBox="1"/>
          <p:nvPr/>
        </p:nvSpPr>
        <p:spPr>
          <a:xfrm>
            <a:off x="24056869" y="22540276"/>
            <a:ext cx="2116285" cy="430887"/>
          </a:xfrm>
          <a:prstGeom prst="rect">
            <a:avLst/>
          </a:prstGeom>
          <a:noFill/>
        </p:spPr>
        <p:txBody>
          <a:bodyPr wrap="none" rtlCol="0">
            <a:spAutoFit/>
          </a:bodyPr>
          <a:lstStyle/>
          <a:p>
            <a:r>
              <a:rPr lang="en-US" sz="2200" dirty="0">
                <a:latin typeface="Arial" panose="020B0604020202020204" pitchFamily="34" charset="0"/>
                <a:cs typeface="Arial" panose="020B0604020202020204" pitchFamily="34" charset="0"/>
              </a:rPr>
              <a:t>Kerr et al. 2021</a:t>
            </a:r>
            <a:endParaRPr lang="en-US" sz="2200" dirty="0"/>
          </a:p>
        </p:txBody>
      </p:sp>
      <p:sp>
        <p:nvSpPr>
          <p:cNvPr id="53" name="TextBox 52">
            <a:extLst>
              <a:ext uri="{FF2B5EF4-FFF2-40B4-BE49-F238E27FC236}">
                <a16:creationId xmlns:a16="http://schemas.microsoft.com/office/drawing/2014/main" id="{0AF45CC1-1F04-424D-9CA6-6DA2159D405F}"/>
              </a:ext>
            </a:extLst>
          </p:cNvPr>
          <p:cNvSpPr txBox="1"/>
          <p:nvPr/>
        </p:nvSpPr>
        <p:spPr>
          <a:xfrm>
            <a:off x="16047206" y="11802333"/>
            <a:ext cx="5699868" cy="615553"/>
          </a:xfrm>
          <a:prstGeom prst="rect">
            <a:avLst/>
          </a:prstGeom>
          <a:noFill/>
        </p:spPr>
        <p:txBody>
          <a:bodyPr wrap="square" rtlCol="0">
            <a:spAutoFit/>
          </a:bodyPr>
          <a:lstStyle/>
          <a:p>
            <a:r>
              <a:rPr lang="en-US" sz="3400" b="1" dirty="0">
                <a:latin typeface="Arial" panose="020B0604020202020204" pitchFamily="34" charset="0"/>
                <a:cs typeface="Arial" panose="020B0604020202020204" pitchFamily="34" charset="0"/>
              </a:rPr>
              <a:t>Nearby Groups Identified</a:t>
            </a:r>
          </a:p>
        </p:txBody>
      </p:sp>
      <p:sp>
        <p:nvSpPr>
          <p:cNvPr id="68" name="TextBox 67">
            <a:extLst>
              <a:ext uri="{FF2B5EF4-FFF2-40B4-BE49-F238E27FC236}">
                <a16:creationId xmlns:a16="http://schemas.microsoft.com/office/drawing/2014/main" id="{77149E48-9E10-504C-BB96-29190F18CCAC}"/>
              </a:ext>
            </a:extLst>
          </p:cNvPr>
          <p:cNvSpPr txBox="1"/>
          <p:nvPr/>
        </p:nvSpPr>
        <p:spPr>
          <a:xfrm>
            <a:off x="28179925" y="17779888"/>
            <a:ext cx="4388846" cy="615553"/>
          </a:xfrm>
          <a:prstGeom prst="rect">
            <a:avLst/>
          </a:prstGeom>
          <a:noFill/>
        </p:spPr>
        <p:txBody>
          <a:bodyPr wrap="square" rtlCol="0">
            <a:spAutoFit/>
          </a:bodyPr>
          <a:lstStyle/>
          <a:p>
            <a:r>
              <a:rPr lang="en-US" sz="3400" b="1" dirty="0" err="1">
                <a:latin typeface="Arial" panose="020B0604020202020204" pitchFamily="34" charset="0"/>
                <a:cs typeface="Arial" panose="020B0604020202020204" pitchFamily="34" charset="0"/>
              </a:rPr>
              <a:t>CepHer</a:t>
            </a:r>
            <a:r>
              <a:rPr lang="en-US" sz="3400" b="1" dirty="0">
                <a:latin typeface="Arial" panose="020B0604020202020204" pitchFamily="34" charset="0"/>
                <a:cs typeface="Arial" panose="020B0604020202020204" pitchFamily="34" charset="0"/>
              </a:rPr>
              <a:t> Subgroups</a:t>
            </a:r>
          </a:p>
        </p:txBody>
      </p:sp>
      <p:sp>
        <p:nvSpPr>
          <p:cNvPr id="72" name="TextBox 71">
            <a:extLst>
              <a:ext uri="{FF2B5EF4-FFF2-40B4-BE49-F238E27FC236}">
                <a16:creationId xmlns:a16="http://schemas.microsoft.com/office/drawing/2014/main" id="{62BDB0E0-5989-3546-B6EB-0EE7D9562ED3}"/>
              </a:ext>
            </a:extLst>
          </p:cNvPr>
          <p:cNvSpPr txBox="1"/>
          <p:nvPr/>
        </p:nvSpPr>
        <p:spPr>
          <a:xfrm>
            <a:off x="28806714" y="30402514"/>
            <a:ext cx="7595976" cy="522455"/>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Leo East Relative to Other Young Stars </a:t>
            </a:r>
          </a:p>
        </p:txBody>
      </p:sp>
      <p:pic>
        <p:nvPicPr>
          <p:cNvPr id="60" name="Picture 59">
            <a:extLst>
              <a:ext uri="{FF2B5EF4-FFF2-40B4-BE49-F238E27FC236}">
                <a16:creationId xmlns:a16="http://schemas.microsoft.com/office/drawing/2014/main" id="{069EEE83-C6DC-FE42-8E88-F4F7EFAE8DD6}"/>
              </a:ext>
            </a:extLst>
          </p:cNvPr>
          <p:cNvPicPr>
            <a:picLocks noChangeAspect="1"/>
          </p:cNvPicPr>
          <p:nvPr/>
        </p:nvPicPr>
        <p:blipFill>
          <a:blip r:embed="rId8"/>
          <a:stretch>
            <a:fillRect/>
          </a:stretch>
        </p:blipFill>
        <p:spPr>
          <a:xfrm>
            <a:off x="43475285" y="12960901"/>
            <a:ext cx="6187597" cy="5727608"/>
          </a:xfrm>
          <a:prstGeom prst="rect">
            <a:avLst/>
          </a:prstGeom>
        </p:spPr>
      </p:pic>
      <p:sp>
        <p:nvSpPr>
          <p:cNvPr id="62" name="TextBox 61">
            <a:extLst>
              <a:ext uri="{FF2B5EF4-FFF2-40B4-BE49-F238E27FC236}">
                <a16:creationId xmlns:a16="http://schemas.microsoft.com/office/drawing/2014/main" id="{D2A93E92-117B-D448-BFB8-9C96F3844679}"/>
              </a:ext>
            </a:extLst>
          </p:cNvPr>
          <p:cNvSpPr txBox="1"/>
          <p:nvPr/>
        </p:nvSpPr>
        <p:spPr>
          <a:xfrm>
            <a:off x="46866139" y="17518278"/>
            <a:ext cx="2906486" cy="523220"/>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FH Subgroups</a:t>
            </a:r>
          </a:p>
        </p:txBody>
      </p:sp>
    </p:spTree>
    <p:extLst>
      <p:ext uri="{BB962C8B-B14F-4D97-AF65-F5344CB8AC3E}">
        <p14:creationId xmlns:p14="http://schemas.microsoft.com/office/powerpoint/2010/main" val="2143873389"/>
      </p:ext>
    </p:extLst>
  </p:cSld>
  <p:clrMapOvr>
    <a:masterClrMapping/>
  </p:clrMapOvr>
</p:sld>
</file>

<file path=ppt/theme/theme1.xml><?xml version="1.0" encoding="utf-8"?>
<a:theme xmlns:a="http://schemas.openxmlformats.org/drawingml/2006/main" name="FOUR COLUMN - 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25104</TotalTime>
  <Words>1267</Words>
  <Application>Microsoft Macintosh PowerPoint</Application>
  <PresentationFormat>Custom</PresentationFormat>
  <Paragraphs>46</Paragraphs>
  <Slides>1</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vt:i4>
      </vt:variant>
    </vt:vector>
  </HeadingPairs>
  <TitlesOfParts>
    <vt:vector size="5" baseType="lpstr">
      <vt:lpstr>Arial</vt:lpstr>
      <vt:lpstr>Calibri</vt:lpstr>
      <vt:lpstr>FOUR COLUMN - 1</vt:lpstr>
      <vt:lpstr>Custom Design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Luecke, Jenna C</dc:creator>
  <cp:lastModifiedBy>Kerr, Ronan</cp:lastModifiedBy>
  <cp:revision>149</cp:revision>
  <cp:lastPrinted>2018-05-29T17:54:30Z</cp:lastPrinted>
  <dcterms:created xsi:type="dcterms:W3CDTF">2018-05-04T16:01:53Z</dcterms:created>
  <dcterms:modified xsi:type="dcterms:W3CDTF">2021-10-04T05:41:25Z</dcterms:modified>
</cp:coreProperties>
</file>